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6"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0" autoAdjust="0"/>
    <p:restoredTop sz="94660"/>
  </p:normalViewPr>
  <p:slideViewPr>
    <p:cSldViewPr snapToGrid="0">
      <p:cViewPr varScale="1">
        <p:scale>
          <a:sx n="90" d="100"/>
          <a:sy n="90" d="100"/>
        </p:scale>
        <p:origin x="-341"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7502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03/11/2017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3816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03/11/2017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387761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926197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03/11/2017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38796167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03/11/2017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13350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03/11/2017</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69296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03/11/2017</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100023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03/11/2017</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356894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03/11/2017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1815917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03/11/2017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3875338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31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0.tif"/><Relationship Id="rId4" Type="http://schemas.openxmlformats.org/officeDocument/2006/relationships/image" Target="../media/image19.tiff"/></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233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5"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STEP Rational &amp; Benefits</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sp>
        <p:nvSpPr>
          <p:cNvPr id="7" name="Rectangle 3"/>
          <p:cNvSpPr txBox="1">
            <a:spLocks noChangeArrowheads="1"/>
          </p:cNvSpPr>
          <p:nvPr/>
        </p:nvSpPr>
        <p:spPr bwMode="auto">
          <a:xfrm>
            <a:off x="143086" y="1585614"/>
            <a:ext cx="12015664" cy="431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13750" marR="0" lvl="0" indent="-285750" algn="l" defTabSz="914400" rtl="0" eaLnBrk="1" fontAlgn="base" latinLnBrk="0" hangingPunct="1">
              <a:lnSpc>
                <a:spcPct val="150000"/>
              </a:lnSpc>
              <a:spcBef>
                <a:spcPct val="20000"/>
              </a:spcBef>
              <a:spcAft>
                <a:spcPct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75000"/>
                    <a:lumOff val="25000"/>
                  </a:prstClr>
                </a:solidFill>
                <a:effectLst>
                  <a:outerShdw blurRad="38100" dist="38100" dir="2700000" algn="tl">
                    <a:srgbClr val="000000">
                      <a:alpha val="43137"/>
                    </a:srgbClr>
                  </a:outerShdw>
                </a:effectLst>
                <a:uLnTx/>
                <a:uFillTx/>
                <a:latin typeface="Verdana"/>
                <a:ea typeface="+mn-ea"/>
                <a:cs typeface="Verdana"/>
              </a:rPr>
              <a:t>Evolving towards EO Science 2.0</a:t>
            </a:r>
          </a:p>
          <a:p>
            <a:pPr marL="213750" marR="0" lvl="0" indent="-285750" algn="l" defTabSz="914400" rtl="0" eaLnBrk="1" fontAlgn="base" latinLnBrk="0" hangingPunct="1">
              <a:lnSpc>
                <a:spcPct val="150000"/>
              </a:lnSpc>
              <a:spcBef>
                <a:spcPct val="20000"/>
              </a:spcBef>
              <a:spcAft>
                <a:spcPct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75000"/>
                    <a:lumOff val="25000"/>
                  </a:prstClr>
                </a:solidFill>
                <a:effectLst>
                  <a:outerShdw blurRad="38100" dist="38100" dir="2700000" algn="tl">
                    <a:srgbClr val="000000">
                      <a:alpha val="43137"/>
                    </a:srgbClr>
                  </a:outerShdw>
                </a:effectLst>
                <a:uLnTx/>
                <a:uFillTx/>
                <a:latin typeface="Verdana"/>
                <a:ea typeface="+mn-ea"/>
                <a:cs typeface="Verdana"/>
              </a:rPr>
              <a:t>Using state of the art technology</a:t>
            </a:r>
          </a:p>
          <a:p>
            <a:pPr marL="213750" marR="0" lvl="0" indent="-285750" algn="l" defTabSz="914400" rtl="0" eaLnBrk="1" fontAlgn="base" latinLnBrk="0" hangingPunct="1">
              <a:lnSpc>
                <a:spcPct val="150000"/>
              </a:lnSpc>
              <a:spcBef>
                <a:spcPct val="20000"/>
              </a:spcBef>
              <a:spcAft>
                <a:spcPct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75000"/>
                    <a:lumOff val="25000"/>
                  </a:prstClr>
                </a:solidFill>
                <a:effectLst>
                  <a:outerShdw blurRad="38100" dist="38100" dir="2700000" algn="tl">
                    <a:srgbClr val="000000">
                      <a:alpha val="43137"/>
                    </a:srgbClr>
                  </a:outerShdw>
                </a:effectLst>
                <a:uLnTx/>
                <a:uFillTx/>
                <a:latin typeface="Verdana"/>
                <a:ea typeface="+mn-ea"/>
                <a:cs typeface="Verdana"/>
              </a:rPr>
              <a:t>Gathering user feedback</a:t>
            </a:r>
          </a:p>
          <a:p>
            <a:pPr marL="213750" marR="0" lvl="0" indent="-285750" algn="l" defTabSz="914400" rtl="0" eaLnBrk="1" fontAlgn="base" latinLnBrk="0" hangingPunct="1">
              <a:lnSpc>
                <a:spcPct val="150000"/>
              </a:lnSpc>
              <a:spcBef>
                <a:spcPct val="20000"/>
              </a:spcBef>
              <a:spcAft>
                <a:spcPct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75000"/>
                    <a:lumOff val="25000"/>
                  </a:prstClr>
                </a:solidFill>
                <a:effectLst>
                  <a:outerShdw blurRad="38100" dist="38100" dir="2700000" algn="tl">
                    <a:srgbClr val="000000">
                      <a:alpha val="43137"/>
                    </a:srgbClr>
                  </a:outerShdw>
                </a:effectLst>
                <a:uLnTx/>
                <a:uFillTx/>
                <a:latin typeface="Verdana"/>
                <a:ea typeface="+mn-ea"/>
                <a:cs typeface="Verdana"/>
              </a:rPr>
              <a:t>Having a forum</a:t>
            </a:r>
          </a:p>
          <a:p>
            <a:pPr marL="213750" marR="0" lvl="0" indent="-285750" algn="l" defTabSz="914400" rtl="0" eaLnBrk="1" fontAlgn="base" latinLnBrk="0" hangingPunct="1">
              <a:lnSpc>
                <a:spcPct val="150000"/>
              </a:lnSpc>
              <a:spcBef>
                <a:spcPct val="20000"/>
              </a:spcBef>
              <a:spcAft>
                <a:spcPct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75000"/>
                    <a:lumOff val="25000"/>
                  </a:prstClr>
                </a:solidFill>
                <a:effectLst>
                  <a:outerShdw blurRad="38100" dist="38100" dir="2700000" algn="tl">
                    <a:srgbClr val="000000">
                      <a:alpha val="43137"/>
                    </a:srgbClr>
                  </a:outerShdw>
                </a:effectLst>
                <a:uLnTx/>
                <a:uFillTx/>
                <a:latin typeface="Verdana"/>
                <a:ea typeface="+mn-ea"/>
                <a:cs typeface="Verdana"/>
              </a:rPr>
              <a:t>Providing statistics</a:t>
            </a:r>
          </a:p>
          <a:p>
            <a:pPr marL="213750" marR="0" lvl="0" indent="-285750" algn="l" defTabSz="914400" rtl="0" eaLnBrk="1" fontAlgn="base" latinLnBrk="0" hangingPunct="1">
              <a:lnSpc>
                <a:spcPct val="150000"/>
              </a:lnSpc>
              <a:spcBef>
                <a:spcPct val="20000"/>
              </a:spcBef>
              <a:spcAft>
                <a:spcPct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75000"/>
                    <a:lumOff val="25000"/>
                  </a:prstClr>
                </a:solidFill>
                <a:effectLst>
                  <a:outerShdw blurRad="38100" dist="38100" dir="2700000" algn="tl">
                    <a:srgbClr val="000000">
                      <a:alpha val="43137"/>
                    </a:srgbClr>
                  </a:outerShdw>
                </a:effectLst>
                <a:uLnTx/>
                <a:uFillTx/>
                <a:latin typeface="Verdana"/>
                <a:ea typeface="+mn-ea"/>
                <a:cs typeface="Verdana"/>
              </a:rPr>
              <a:t>Animating the community</a:t>
            </a:r>
          </a:p>
          <a:p>
            <a:pPr marL="213750" marR="0" lvl="0" indent="-285750" algn="l" defTabSz="914400" rtl="0" eaLnBrk="1" fontAlgn="base" latinLnBrk="0" hangingPunct="1">
              <a:lnSpc>
                <a:spcPct val="150000"/>
              </a:lnSpc>
              <a:spcBef>
                <a:spcPct val="20000"/>
              </a:spcBef>
              <a:spcAft>
                <a:spcPct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75000"/>
                    <a:lumOff val="25000"/>
                  </a:prstClr>
                </a:solidFill>
                <a:effectLst>
                  <a:outerShdw blurRad="38100" dist="38100" dir="2700000" algn="tl">
                    <a:srgbClr val="000000">
                      <a:alpha val="43137"/>
                    </a:srgbClr>
                  </a:outerShdw>
                </a:effectLst>
                <a:uLnTx/>
                <a:uFillTx/>
                <a:latin typeface="Verdana"/>
                <a:ea typeface="+mn-ea"/>
                <a:cs typeface="Verdana"/>
              </a:rPr>
              <a:t>Facilitating the open source benefit and approach</a:t>
            </a:r>
          </a:p>
          <a:p>
            <a:pPr marL="213750" lvl="0" indent="-285750">
              <a:lnSpc>
                <a:spcPct val="150000"/>
              </a:lnSpc>
              <a:buClr>
                <a:prstClr val="black">
                  <a:lumMod val="75000"/>
                  <a:lumOff val="25000"/>
                </a:prstClr>
              </a:buClr>
              <a:buFont typeface="Wingdings" panose="05000000000000000000" pitchFamily="2" charset="2"/>
              <a:buChar char="ü"/>
            </a:pPr>
            <a:r>
              <a:rPr lang="en-US" i="1" kern="0" dirty="0">
                <a:solidFill>
                  <a:prstClr val="black">
                    <a:lumMod val="75000"/>
                    <a:lumOff val="25000"/>
                  </a:prstClr>
                </a:solidFill>
                <a:effectLst>
                  <a:outerShdw blurRad="38100" dist="38100" dir="2700000" algn="tl">
                    <a:srgbClr val="000000">
                      <a:alpha val="43137"/>
                    </a:srgbClr>
                  </a:outerShdw>
                </a:effectLst>
              </a:rPr>
              <a:t>Raising the profile of the </a:t>
            </a:r>
            <a:r>
              <a:rPr lang="en-US" i="1" kern="0" dirty="0" smtClean="0">
                <a:solidFill>
                  <a:prstClr val="black">
                    <a:lumMod val="75000"/>
                    <a:lumOff val="25000"/>
                  </a:prstClr>
                </a:solidFill>
                <a:effectLst>
                  <a:outerShdw blurRad="38100" dist="38100" dir="2700000" algn="tl">
                    <a:srgbClr val="000000">
                      <a:alpha val="43137"/>
                    </a:srgbClr>
                  </a:outerShdw>
                </a:effectLst>
              </a:rPr>
              <a:t>STBX</a:t>
            </a:r>
            <a:endParaRPr kumimoji="0" lang="en-US" b="0" i="1" u="none" strike="noStrike" kern="0" cap="none" spc="0" normalizeH="0" baseline="0" noProof="0" dirty="0" smtClean="0">
              <a:ln>
                <a:noFill/>
              </a:ln>
              <a:solidFill>
                <a:prstClr val="black">
                  <a:lumMod val="75000"/>
                  <a:lumOff val="25000"/>
                </a:prstClr>
              </a:solidFill>
              <a:effectLst>
                <a:outerShdw blurRad="38100" dist="38100" dir="2700000" algn="tl">
                  <a:srgbClr val="000000">
                    <a:alpha val="43137"/>
                  </a:srgbClr>
                </a:outerShdw>
              </a:effectLst>
              <a:uLnTx/>
              <a:uFillTx/>
              <a:latin typeface="Verdana"/>
              <a:ea typeface="+mn-ea"/>
              <a:cs typeface="Verdana"/>
            </a:endParaRPr>
          </a:p>
          <a:p>
            <a:pPr marL="213750" marR="0" lvl="0" indent="-285750" algn="l" defTabSz="914400" rtl="0" eaLnBrk="1" fontAlgn="base" latinLnBrk="0" hangingPunct="1">
              <a:lnSpc>
                <a:spcPct val="150000"/>
              </a:lnSpc>
              <a:spcBef>
                <a:spcPct val="20000"/>
              </a:spcBef>
              <a:spcAft>
                <a:spcPct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75000"/>
                    <a:lumOff val="25000"/>
                  </a:prstClr>
                </a:solidFill>
                <a:effectLst>
                  <a:outerShdw blurRad="38100" dist="38100" dir="2700000" algn="tl">
                    <a:srgbClr val="000000">
                      <a:alpha val="43137"/>
                    </a:srgbClr>
                  </a:outerShdw>
                </a:effectLst>
                <a:uLnTx/>
                <a:uFillTx/>
                <a:latin typeface="Verdana"/>
                <a:ea typeface="+mn-ea"/>
                <a:cs typeface="Verdana"/>
              </a:rPr>
              <a:t>Communicating on results</a:t>
            </a:r>
          </a:p>
          <a:p>
            <a:pPr marL="213750" marR="0" lvl="0" indent="-285750" algn="l" defTabSz="914400" rtl="0" eaLnBrk="1" fontAlgn="base" latinLnBrk="0" hangingPunct="1">
              <a:lnSpc>
                <a:spcPct val="150000"/>
              </a:lnSpc>
              <a:spcBef>
                <a:spcPct val="20000"/>
              </a:spcBef>
              <a:spcAft>
                <a:spcPct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75000"/>
                    <a:lumOff val="25000"/>
                  </a:prstClr>
                </a:solidFill>
                <a:effectLst>
                  <a:outerShdw blurRad="38100" dist="38100" dir="2700000" algn="tl">
                    <a:srgbClr val="000000">
                      <a:alpha val="43137"/>
                    </a:srgbClr>
                  </a:outerShdw>
                </a:effectLst>
                <a:uLnTx/>
                <a:uFillTx/>
                <a:latin typeface="Verdana"/>
                <a:ea typeface="+mn-ea"/>
                <a:cs typeface="Verdana"/>
              </a:rPr>
              <a:t>Showcasing examples imagery (with S1, S2 and S3)</a:t>
            </a:r>
            <a:endParaRPr kumimoji="0" lang="en-US" b="0" i="1"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Verdana"/>
              <a:ea typeface="+mn-ea"/>
              <a:cs typeface="Verdana"/>
            </a:endParaRPr>
          </a:p>
        </p:txBody>
      </p:sp>
    </p:spTree>
    <p:extLst>
      <p:ext uri="{BB962C8B-B14F-4D97-AF65-F5344CB8AC3E}">
        <p14:creationId xmlns:p14="http://schemas.microsoft.com/office/powerpoint/2010/main" val="240288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5"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STEP Community</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sp>
        <p:nvSpPr>
          <p:cNvPr id="6" name="Content Placeholder 2"/>
          <p:cNvSpPr txBox="1">
            <a:spLocks/>
          </p:cNvSpPr>
          <p:nvPr/>
        </p:nvSpPr>
        <p:spPr>
          <a:xfrm>
            <a:off x="0" y="1558433"/>
            <a:ext cx="12192000" cy="4082778"/>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600" kern="1200" baseline="0">
                <a:solidFill>
                  <a:srgbClr val="4D4F53"/>
                </a:solidFill>
                <a:latin typeface="Verdana" panose="020B060403050404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A number of resources are available for end users and developers to get their hands on SNAP and the Sentinel Toolboxes.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endParaRPr>
          </a:p>
          <a:p>
            <a:pPr marL="0" marR="0" lvl="0" indent="0" algn="just" defTabSz="914400" rtl="0" eaLnBrk="1" fontAlgn="auto" latinLnBrk="0" hangingPunct="1">
              <a:lnSpc>
                <a:spcPct val="100000"/>
              </a:lnSpc>
              <a:spcBef>
                <a:spcPct val="20000"/>
              </a:spcBef>
              <a:spcAft>
                <a:spcPts val="1200"/>
              </a:spcAft>
              <a:buClrTx/>
              <a:buSzTx/>
              <a:buFont typeface="Arial" panose="020B0604020202020204" pitchFamily="34" charset="0"/>
              <a:buNone/>
              <a:tabLst/>
              <a:defRPr/>
            </a:pPr>
            <a:r>
              <a:rPr kumimoji="0" lang="en-US" b="1" i="1" u="sng"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Forum</a:t>
            </a:r>
            <a:r>
              <a:rPr kumimoji="0" lang="en-US" b="0" i="1" u="none"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 - is maintained by the Sentinel Toolboxes project teams who will answer your questions, if not done by other community members. Collaborate, share your knowledge and learn from other users.</a:t>
            </a:r>
          </a:p>
          <a:p>
            <a:pPr marL="0" marR="0" lvl="0" indent="0" algn="just"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kumimoji="0" lang="en-US" b="1" i="1" u="sng"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Blog</a:t>
            </a:r>
            <a:r>
              <a:rPr kumimoji="0" lang="en-US" b="0" i="1" u="none"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 - here you will find the latest news about SNAP and the Sentinel Toolboxes software.</a:t>
            </a:r>
          </a:p>
          <a:p>
            <a:pPr marL="0" marR="0" lvl="0" indent="0" algn="just" defTabSz="914400" rtl="0" eaLnBrk="1" fontAlgn="auto" latinLnBrk="0" hangingPunct="1">
              <a:lnSpc>
                <a:spcPct val="100000"/>
              </a:lnSpc>
              <a:spcBef>
                <a:spcPct val="20000"/>
              </a:spcBef>
              <a:spcAft>
                <a:spcPts val="1200"/>
              </a:spcAft>
              <a:buClrTx/>
              <a:buSzTx/>
              <a:buFont typeface="Arial" panose="020B0604020202020204" pitchFamily="34" charset="0"/>
              <a:buNone/>
              <a:tabLst/>
              <a:defRPr/>
            </a:pPr>
            <a:r>
              <a:rPr kumimoji="0" lang="en-US" b="0" i="1" u="none"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Stay tuned!</a:t>
            </a:r>
          </a:p>
          <a:p>
            <a:pPr marL="0" marR="0" lvl="0" indent="0" algn="just" defTabSz="914400" rtl="0" eaLnBrk="1" fontAlgn="auto" latinLnBrk="0" hangingPunct="1">
              <a:lnSpc>
                <a:spcPct val="100000"/>
              </a:lnSpc>
              <a:spcBef>
                <a:spcPct val="20000"/>
              </a:spcBef>
              <a:spcAft>
                <a:spcPts val="1200"/>
              </a:spcAft>
              <a:buClrTx/>
              <a:buSzTx/>
              <a:buFont typeface="Arial" panose="020B0604020202020204" pitchFamily="34" charset="0"/>
              <a:buNone/>
              <a:tabLst/>
              <a:defRPr/>
            </a:pPr>
            <a:r>
              <a:rPr kumimoji="0" lang="en-US" b="1" i="1" u="sng"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Developers</a:t>
            </a:r>
            <a:r>
              <a:rPr kumimoji="0" lang="en-US" b="0" i="1" u="none"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 - As an open source software, the maintainers of SNAP and the Sentinel Toolboxes welcome code contribution and bug fixes.</a:t>
            </a:r>
          </a:p>
          <a:p>
            <a:pPr marL="0" marR="0" lvl="0" indent="0" algn="just"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kumimoji="0" lang="en-US" b="1" i="1" u="sng"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Issue Reporting</a:t>
            </a:r>
            <a:r>
              <a:rPr kumimoji="0" lang="en-US" b="0" i="1" u="none"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 - You just found a bug? Or maybe you want to report about this excellent idea you just had for a future release? We welcome reports for issues and feature requests.</a:t>
            </a:r>
            <a:endParaRPr kumimoji="0" lang="en-GB" sz="4000" b="0" i="1" u="none" strike="noStrike" kern="1200" cap="none" spc="0" normalizeH="0" baseline="0" noProof="0" dirty="0">
              <a:ln>
                <a:noFill/>
              </a:ln>
              <a:solidFill>
                <a:sysClr val="windowText" lastClr="000000">
                  <a:lumMod val="75000"/>
                  <a:lumOff val="25000"/>
                </a:sys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274984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5"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STEP Statistics</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sp>
        <p:nvSpPr>
          <p:cNvPr id="6" name="Rectangle 5"/>
          <p:cNvSpPr/>
          <p:nvPr/>
        </p:nvSpPr>
        <p:spPr>
          <a:xfrm>
            <a:off x="-13698" y="5633875"/>
            <a:ext cx="12172448" cy="361567"/>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STEP website reached more than 300.000 visit sessions from June 2015 until today</a:t>
            </a:r>
            <a:r>
              <a:rPr kumimoji="0" lang="en-GB" sz="1600" b="1" i="1" u="none" strike="noStrike" kern="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356" y="1511827"/>
            <a:ext cx="9028339" cy="3992174"/>
          </a:xfrm>
          <a:prstGeom prst="rect">
            <a:avLst/>
          </a:prstGeom>
        </p:spPr>
      </p:pic>
    </p:spTree>
    <p:extLst>
      <p:ext uri="{BB962C8B-B14F-4D97-AF65-F5344CB8AC3E}">
        <p14:creationId xmlns:p14="http://schemas.microsoft.com/office/powerpoint/2010/main" val="2172040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5"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STEP Statistics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951" y="1399444"/>
            <a:ext cx="8947301" cy="4481748"/>
          </a:xfrm>
          <a:prstGeom prst="rect">
            <a:avLst/>
          </a:prstGeom>
        </p:spPr>
      </p:pic>
    </p:spTree>
    <p:extLst>
      <p:ext uri="{BB962C8B-B14F-4D97-AF65-F5344CB8AC3E}">
        <p14:creationId xmlns:p14="http://schemas.microsoft.com/office/powerpoint/2010/main" val="2172040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5"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STEP Overview</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sp>
        <p:nvSpPr>
          <p:cNvPr id="6" name="Text Box 24"/>
          <p:cNvSpPr txBox="1">
            <a:spLocks noChangeArrowheads="1"/>
          </p:cNvSpPr>
          <p:nvPr/>
        </p:nvSpPr>
        <p:spPr bwMode="auto">
          <a:xfrm>
            <a:off x="0" y="4522074"/>
            <a:ext cx="12192000" cy="523220"/>
          </a:xfrm>
          <a:prstGeom prst="rect">
            <a:avLst/>
          </a:prstGeom>
          <a:noFill/>
          <a:ln w="9525">
            <a:noFill/>
            <a:miter lim="800000"/>
            <a:headEnd/>
            <a:tailEnd/>
          </a:ln>
          <a:effectLst/>
          <a:extLst/>
        </p:spPr>
        <p:txBody>
          <a:bodyPr wrap="square">
            <a:spAutoFit/>
          </a:bodyPr>
          <a:lstStyle/>
          <a:p>
            <a:pPr algn="ctr">
              <a:spcBef>
                <a:spcPts val="0"/>
              </a:spcBef>
            </a:pPr>
            <a:r>
              <a:rPr lang="en-GB" sz="2800" i="1" dirty="0" err="1" smtClean="0">
                <a:solidFill>
                  <a:schemeClr val="accent6">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Fabrizio</a:t>
            </a:r>
            <a:r>
              <a:rPr lang="en-GB" sz="2800" i="1" dirty="0" smtClean="0">
                <a:solidFill>
                  <a:schemeClr val="accent6">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Ramoino</a:t>
            </a:r>
            <a:r>
              <a:rPr lang="en-GB" sz="2400" i="1" dirty="0" smtClean="0">
                <a:solidFill>
                  <a:schemeClr val="accent6">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[SERCO c/o ESA-ESRIN]</a:t>
            </a:r>
            <a:endParaRPr lang="en-GB" sz="2400" i="1" dirty="0">
              <a:solidFill>
                <a:schemeClr val="accent6">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7" name="Rectangle 19"/>
          <p:cNvSpPr txBox="1">
            <a:spLocks noChangeArrowheads="1"/>
          </p:cNvSpPr>
          <p:nvPr/>
        </p:nvSpPr>
        <p:spPr bwMode="auto">
          <a:xfrm>
            <a:off x="0" y="2895415"/>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algn="ctr" defTabSz="914400" latinLnBrk="0">
              <a:spcAft>
                <a:spcPts val="600"/>
              </a:spcAft>
              <a:buClrTx/>
              <a:buSzTx/>
              <a:buFontTx/>
              <a:buNone/>
              <a:tabLst/>
              <a:defRPr/>
            </a:pPr>
            <a:r>
              <a:rPr lang="fr-FR" sz="3200" b="1" i="1" dirty="0" smtClean="0">
                <a:solidFill>
                  <a:schemeClr val="accent6">
                    <a:lumMod val="50000"/>
                  </a:schemeClr>
                </a:solidFill>
                <a:latin typeface="Verdana"/>
                <a:ea typeface="+mj-ea"/>
                <a:cs typeface="Verdana"/>
              </a:rPr>
              <a:t>Sentinel-2 </a:t>
            </a:r>
            <a:r>
              <a:rPr lang="fr-FR" sz="3200" b="1" i="1" dirty="0" err="1" smtClean="0">
                <a:solidFill>
                  <a:schemeClr val="accent6">
                    <a:lumMod val="50000"/>
                  </a:schemeClr>
                </a:solidFill>
                <a:latin typeface="Verdana"/>
                <a:ea typeface="+mj-ea"/>
                <a:cs typeface="Verdana"/>
              </a:rPr>
              <a:t>Toolbox</a:t>
            </a:r>
            <a:endParaRPr lang="en-GB" sz="3200" b="1" i="1" dirty="0">
              <a:solidFill>
                <a:schemeClr val="accent6">
                  <a:lumMod val="50000"/>
                </a:schemeClr>
              </a:solidFill>
              <a:latin typeface="Verdana"/>
              <a:ea typeface="+mj-ea"/>
              <a:cs typeface="Verdana"/>
            </a:endParaRPr>
          </a:p>
        </p:txBody>
      </p:sp>
    </p:spTree>
    <p:extLst>
      <p:ext uri="{BB962C8B-B14F-4D97-AF65-F5344CB8AC3E}">
        <p14:creationId xmlns:p14="http://schemas.microsoft.com/office/powerpoint/2010/main" val="2172040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5"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Sentinel-2</a:t>
            </a:r>
            <a:r>
              <a:rPr kumimoji="0" lang="en-GB" sz="2400" b="1" i="0" u="none" strike="noStrike" kern="1200" cap="none" spc="0" normalizeH="0" noProof="0" dirty="0" smtClean="0">
                <a:ln>
                  <a:noFill/>
                </a:ln>
                <a:solidFill>
                  <a:srgbClr val="123A1C"/>
                </a:solidFill>
                <a:effectLst/>
                <a:uLnTx/>
                <a:uFillTx/>
                <a:latin typeface="Verdana" panose="020B0604030504040204" pitchFamily="34" charset="0"/>
                <a:ea typeface="+mj-ea"/>
                <a:cs typeface="+mj-cs"/>
              </a:rPr>
              <a:t> Toolbox</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smtClean="0">
                <a:effectLst>
                  <a:outerShdw blurRad="38100" dist="38100" dir="2700000" algn="tl">
                    <a:srgbClr val="000000">
                      <a:alpha val="43137"/>
                    </a:srgbClr>
                  </a:outerShdw>
                </a:effectLst>
              </a:rPr>
              <a:t>Overview</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pic>
        <p:nvPicPr>
          <p:cNvPr id="6" name="Picture 3"/>
          <p:cNvPicPr>
            <a:picLocks noChangeAspect="1" noChangeArrowheads="1"/>
          </p:cNvPicPr>
          <p:nvPr/>
        </p:nvPicPr>
        <p:blipFill>
          <a:blip r:embed="rId3" cstate="print"/>
          <a:srcRect l="53784" t="11890" b="3391"/>
          <a:stretch>
            <a:fillRect/>
          </a:stretch>
        </p:blipFill>
        <p:spPr bwMode="auto">
          <a:xfrm>
            <a:off x="9925397" y="1545045"/>
            <a:ext cx="2182804" cy="3913291"/>
          </a:xfrm>
          <a:prstGeom prst="rect">
            <a:avLst/>
          </a:prstGeom>
          <a:noFill/>
          <a:ln w="9525">
            <a:noFill/>
            <a:miter lim="800000"/>
            <a:headEnd/>
            <a:tailEnd/>
          </a:ln>
        </p:spPr>
      </p:pic>
      <p:sp>
        <p:nvSpPr>
          <p:cNvPr id="7" name="Content Placeholder 2"/>
          <p:cNvSpPr txBox="1">
            <a:spLocks/>
          </p:cNvSpPr>
          <p:nvPr/>
        </p:nvSpPr>
        <p:spPr>
          <a:xfrm>
            <a:off x="143086" y="1380518"/>
            <a:ext cx="9203956" cy="4682729"/>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342900" algn="l" defTabSz="914400" rtl="0" eaLnBrk="1" fontAlgn="base" latinLnBrk="0" hangingPunct="1">
              <a:lnSpc>
                <a:spcPct val="119000"/>
              </a:lnSpc>
              <a:spcBef>
                <a:spcPts val="0"/>
              </a:spcBef>
              <a:spcAft>
                <a:spcPts val="600"/>
              </a:spcAft>
              <a:buClr>
                <a:srgbClr val="4F81BD"/>
              </a:buClr>
              <a:buSzTx/>
              <a:buFontTx/>
              <a:buNone/>
              <a:tabLst/>
              <a:defRPr/>
            </a:pPr>
            <a:r>
              <a:rPr kumimoji="0" lang="en-GB" sz="14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a:ea typeface="+mn-ea"/>
                <a:cs typeface="Verdana"/>
              </a:rPr>
              <a:t>The SNAP extension for HR data</a:t>
            </a:r>
          </a:p>
          <a:p>
            <a:pPr marL="0" marR="0" lvl="0" indent="-342900" algn="l" defTabSz="914400" rtl="0" eaLnBrk="1" fontAlgn="base" latinLnBrk="0" hangingPunct="1">
              <a:lnSpc>
                <a:spcPct val="119000"/>
              </a:lnSpc>
              <a:spcBef>
                <a:spcPts val="400"/>
              </a:spcBef>
              <a:spcAft>
                <a:spcPts val="600"/>
              </a:spcAft>
              <a:buClr>
                <a:srgbClr val="4F81BD"/>
              </a:buClr>
              <a:buSzTx/>
              <a:buFontTx/>
              <a:buNone/>
              <a:tabLst/>
              <a:defRPr/>
            </a:pPr>
            <a:r>
              <a:rPr kumimoji="0" lang="en-GB" sz="14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a:ea typeface="+mn-ea"/>
                <a:cs typeface="Verdana"/>
              </a:rPr>
              <a:t>Sentinel-2 data readers: L1B, L1C, L2A</a:t>
            </a:r>
          </a:p>
          <a:p>
            <a:pPr marL="0" marR="0" lvl="0" indent="-342900" algn="l" defTabSz="914400" rtl="0" eaLnBrk="1" fontAlgn="base" latinLnBrk="0" hangingPunct="1">
              <a:lnSpc>
                <a:spcPct val="119000"/>
              </a:lnSpc>
              <a:spcBef>
                <a:spcPts val="400"/>
              </a:spcBef>
              <a:spcAft>
                <a:spcPct val="0"/>
              </a:spcAft>
              <a:buClr>
                <a:srgbClr val="4F81BD"/>
              </a:buClr>
              <a:buSzTx/>
              <a:buFontTx/>
              <a:buNone/>
              <a:tabLst/>
              <a:defRPr/>
            </a:pPr>
            <a:r>
              <a:rPr kumimoji="0" lang="en-GB" sz="14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a:ea typeface="+mn-ea"/>
                <a:cs typeface="Verdana"/>
              </a:rPr>
              <a:t>Multi-mission: new land-products readers</a:t>
            </a:r>
          </a:p>
          <a:p>
            <a:pPr marL="324000" marR="0" lvl="0" indent="-252000" algn="l" defTabSz="914400" rtl="0" eaLnBrk="1" fontAlgn="base" latinLnBrk="0" hangingPunct="1">
              <a:lnSpc>
                <a:spcPct val="119000"/>
              </a:lnSpc>
              <a:spcBef>
                <a:spcPts val="0"/>
              </a:spcBef>
              <a:spcAft>
                <a:spcPct val="0"/>
              </a:spcAft>
              <a:buClr>
                <a:prstClr val="black">
                  <a:lumMod val="75000"/>
                  <a:lumOff val="25000"/>
                </a:prstClr>
              </a:buClr>
              <a:buSzTx/>
              <a:buFont typeface="Wingdings" panose="05000000000000000000" pitchFamily="2" charset="2"/>
              <a:buChar char="ü"/>
              <a:tabLst/>
              <a:defRPr/>
            </a:pP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Landsat, Spot 1-7, </a:t>
            </a:r>
            <a:r>
              <a:rPr kumimoji="0" lang="en-GB" sz="1200" b="0" i="1" u="none" strike="noStrike" kern="0" cap="none" spc="0" normalizeH="0" baseline="0" noProof="0" dirty="0" err="1" smtClean="0">
                <a:ln>
                  <a:noFill/>
                </a:ln>
                <a:solidFill>
                  <a:prstClr val="black">
                    <a:lumMod val="85000"/>
                    <a:lumOff val="15000"/>
                  </a:prstClr>
                </a:solidFill>
                <a:effectLst/>
                <a:uLnTx/>
                <a:uFillTx/>
                <a:latin typeface="Verdana"/>
                <a:ea typeface="+mn-ea"/>
                <a:cs typeface="Verdana"/>
              </a:rPr>
              <a:t>RapidEye</a:t>
            </a: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 Deimos</a:t>
            </a:r>
          </a:p>
          <a:p>
            <a:pPr marL="324000" marR="0" lvl="0" indent="-252000" algn="l" defTabSz="914400" rtl="0" eaLnBrk="1" fontAlgn="base" latinLnBrk="0" hangingPunct="1">
              <a:lnSpc>
                <a:spcPct val="119000"/>
              </a:lnSpc>
              <a:spcBef>
                <a:spcPts val="0"/>
              </a:spcBef>
              <a:spcAft>
                <a:spcPct val="0"/>
              </a:spcAft>
              <a:buClr>
                <a:prstClr val="black">
                  <a:lumMod val="75000"/>
                  <a:lumOff val="25000"/>
                </a:prstClr>
              </a:buClr>
              <a:buSzTx/>
              <a:buFont typeface="Wingdings" panose="05000000000000000000" pitchFamily="2" charset="2"/>
              <a:buChar char="ü"/>
              <a:tabLst/>
              <a:defRPr/>
            </a:pP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More to come in the future: UK-DMC, Pleiades, </a:t>
            </a:r>
            <a:r>
              <a:rPr kumimoji="0" lang="en-GB" sz="1200" b="0" i="1" u="none" strike="noStrike" kern="0" cap="none" spc="0" normalizeH="0" baseline="0" noProof="0" dirty="0" err="1" smtClean="0">
                <a:ln>
                  <a:noFill/>
                </a:ln>
                <a:solidFill>
                  <a:prstClr val="black">
                    <a:lumMod val="85000"/>
                    <a:lumOff val="15000"/>
                  </a:prstClr>
                </a:solidFill>
                <a:effectLst/>
                <a:uLnTx/>
                <a:uFillTx/>
                <a:latin typeface="Verdana"/>
                <a:ea typeface="+mn-ea"/>
                <a:cs typeface="Verdana"/>
              </a:rPr>
              <a:t>Ingenio</a:t>
            </a: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/SEOSAT, </a:t>
            </a:r>
            <a:r>
              <a:rPr kumimoji="0" lang="en-GB" sz="1200" b="0" i="1" u="none" strike="noStrike" kern="0" cap="none" spc="0" normalizeH="0" baseline="0" noProof="0" dirty="0" err="1" smtClean="0">
                <a:ln>
                  <a:noFill/>
                </a:ln>
                <a:solidFill>
                  <a:prstClr val="black">
                    <a:lumMod val="85000"/>
                    <a:lumOff val="15000"/>
                  </a:prstClr>
                </a:solidFill>
                <a:effectLst/>
                <a:uLnTx/>
                <a:uFillTx/>
                <a:latin typeface="Verdana"/>
                <a:ea typeface="+mn-ea"/>
                <a:cs typeface="Verdana"/>
              </a:rPr>
              <a:t>EnMAP</a:t>
            </a: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 …</a:t>
            </a:r>
          </a:p>
          <a:p>
            <a:pPr marL="0" marR="0" lvl="0" indent="-342900" algn="l" defTabSz="914400" rtl="0" eaLnBrk="1" fontAlgn="base" latinLnBrk="0" hangingPunct="1">
              <a:lnSpc>
                <a:spcPct val="119000"/>
              </a:lnSpc>
              <a:spcBef>
                <a:spcPts val="1000"/>
              </a:spcBef>
              <a:spcAft>
                <a:spcPct val="0"/>
              </a:spcAft>
              <a:buClr>
                <a:srgbClr val="4F81BD"/>
              </a:buClr>
              <a:buSzTx/>
              <a:buFontTx/>
              <a:buNone/>
              <a:tabLst/>
              <a:defRPr/>
            </a:pPr>
            <a:r>
              <a:rPr kumimoji="0" lang="en-GB" sz="14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a:ea typeface="+mn-ea"/>
                <a:cs typeface="Verdana"/>
              </a:rPr>
              <a:t>Sentinel-2 oriented scientific processors</a:t>
            </a:r>
          </a:p>
          <a:p>
            <a:pPr marL="324000" marR="0" lvl="0" indent="-252000" algn="l" defTabSz="914400" rtl="0" eaLnBrk="1" fontAlgn="base" latinLnBrk="0" hangingPunct="1">
              <a:lnSpc>
                <a:spcPct val="119000"/>
              </a:lnSpc>
              <a:spcBef>
                <a:spcPts val="0"/>
              </a:spcBef>
              <a:spcAft>
                <a:spcPct val="0"/>
              </a:spcAft>
              <a:buClr>
                <a:prstClr val="black">
                  <a:lumMod val="75000"/>
                  <a:lumOff val="25000"/>
                </a:prstClr>
              </a:buClr>
              <a:buSzTx/>
              <a:buFont typeface="Wingdings" panose="05000000000000000000" pitchFamily="2" charset="2"/>
              <a:buChar char="ü"/>
              <a:tabLst/>
              <a:defRPr/>
            </a:pP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Sen2Cor: Atmospheric correction for S2-MSI L1C</a:t>
            </a:r>
          </a:p>
          <a:p>
            <a:pPr marL="324000" marR="0" lvl="0" indent="-252000" algn="l" defTabSz="914400" rtl="0" eaLnBrk="1" fontAlgn="base" latinLnBrk="0" hangingPunct="1">
              <a:lnSpc>
                <a:spcPct val="119000"/>
              </a:lnSpc>
              <a:spcBef>
                <a:spcPts val="0"/>
              </a:spcBef>
              <a:spcAft>
                <a:spcPct val="0"/>
              </a:spcAft>
              <a:buClr>
                <a:prstClr val="black">
                  <a:lumMod val="75000"/>
                  <a:lumOff val="25000"/>
                </a:prstClr>
              </a:buClr>
              <a:buSzTx/>
              <a:buFont typeface="Wingdings" panose="05000000000000000000" pitchFamily="2" charset="2"/>
              <a:buChar char="ü"/>
              <a:tabLst/>
              <a:defRPr/>
            </a:pP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Sen2Three: multi-temporal synthesis of L1C/L2A</a:t>
            </a:r>
          </a:p>
          <a:p>
            <a:pPr marL="324000" marR="0" lvl="0" indent="-252000" algn="l" defTabSz="914400" rtl="0" eaLnBrk="1" fontAlgn="base" latinLnBrk="0" hangingPunct="1">
              <a:lnSpc>
                <a:spcPct val="119000"/>
              </a:lnSpc>
              <a:spcBef>
                <a:spcPts val="0"/>
              </a:spcBef>
              <a:spcAft>
                <a:spcPct val="0"/>
              </a:spcAft>
              <a:buClr>
                <a:prstClr val="black">
                  <a:lumMod val="75000"/>
                  <a:lumOff val="25000"/>
                </a:prstClr>
              </a:buClr>
              <a:buSzTx/>
              <a:buFont typeface="Wingdings" panose="05000000000000000000" pitchFamily="2" charset="2"/>
              <a:buChar char="ü"/>
              <a:tabLst/>
              <a:defRPr/>
            </a:pP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L2B processor: biophysical products from L2A</a:t>
            </a:r>
          </a:p>
          <a:p>
            <a:pPr marL="324000" marR="0" lvl="0" indent="-252000" algn="l" defTabSz="914400" rtl="0" eaLnBrk="1" fontAlgn="base" latinLnBrk="0" hangingPunct="1">
              <a:lnSpc>
                <a:spcPct val="119000"/>
              </a:lnSpc>
              <a:spcBef>
                <a:spcPts val="0"/>
              </a:spcBef>
              <a:spcAft>
                <a:spcPct val="0"/>
              </a:spcAft>
              <a:buClr>
                <a:prstClr val="black">
                  <a:lumMod val="75000"/>
                  <a:lumOff val="25000"/>
                </a:prstClr>
              </a:buClr>
              <a:buSzTx/>
              <a:buFont typeface="Wingdings" panose="05000000000000000000" pitchFamily="2" charset="2"/>
              <a:buChar char="ü"/>
              <a:tabLst/>
              <a:defRPr/>
            </a:pP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Reflectance to Radiance Processor</a:t>
            </a:r>
          </a:p>
          <a:p>
            <a:pPr marL="324000" marR="0" lvl="0" indent="-252000" algn="l" defTabSz="914400" rtl="0" eaLnBrk="1" fontAlgn="base" latinLnBrk="0" hangingPunct="1">
              <a:lnSpc>
                <a:spcPct val="119000"/>
              </a:lnSpc>
              <a:spcBef>
                <a:spcPts val="0"/>
              </a:spcBef>
              <a:spcAft>
                <a:spcPct val="0"/>
              </a:spcAft>
              <a:buClr>
                <a:prstClr val="black">
                  <a:lumMod val="75000"/>
                  <a:lumOff val="25000"/>
                </a:prstClr>
              </a:buClr>
              <a:buSzTx/>
              <a:buFont typeface="Wingdings" panose="05000000000000000000" pitchFamily="2" charset="2"/>
              <a:buChar char="ü"/>
              <a:tabLst/>
              <a:defRPr/>
            </a:pPr>
            <a:r>
              <a:rPr kumimoji="0" lang="en-GB" sz="1200" b="0" i="1" u="none" strike="noStrike" kern="0" cap="none" spc="0" normalizeH="0" baseline="0" noProof="0" dirty="0" err="1" smtClean="0">
                <a:ln>
                  <a:noFill/>
                </a:ln>
                <a:solidFill>
                  <a:prstClr val="black">
                    <a:lumMod val="85000"/>
                    <a:lumOff val="15000"/>
                  </a:prstClr>
                </a:solidFill>
                <a:effectLst/>
                <a:uLnTx/>
                <a:uFillTx/>
                <a:latin typeface="Verdana"/>
                <a:ea typeface="+mn-ea"/>
                <a:cs typeface="Verdana"/>
              </a:rPr>
              <a:t>IdePix</a:t>
            </a: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 Processor (pixel classification)</a:t>
            </a:r>
          </a:p>
          <a:p>
            <a:pPr marL="324000" marR="0" lvl="0" indent="-252000" algn="l" defTabSz="914400" rtl="0" eaLnBrk="1" fontAlgn="base" latinLnBrk="0" hangingPunct="1">
              <a:lnSpc>
                <a:spcPct val="119000"/>
              </a:lnSpc>
              <a:spcBef>
                <a:spcPts val="0"/>
              </a:spcBef>
              <a:spcAft>
                <a:spcPct val="0"/>
              </a:spcAft>
              <a:buClr>
                <a:prstClr val="black">
                  <a:lumMod val="75000"/>
                  <a:lumOff val="25000"/>
                </a:prstClr>
              </a:buClr>
              <a:buSzTx/>
              <a:buFont typeface="Wingdings" panose="05000000000000000000" pitchFamily="2" charset="2"/>
              <a:buChar char="ü"/>
              <a:tabLst/>
              <a:defRPr/>
            </a:pP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Radiometric Indices (vegetation, soil and water)</a:t>
            </a:r>
          </a:p>
          <a:p>
            <a:pPr marL="324000" marR="0" lvl="0" indent="-252000" algn="l" defTabSz="914400" rtl="0" eaLnBrk="1" fontAlgn="base" latinLnBrk="0" hangingPunct="1">
              <a:lnSpc>
                <a:spcPct val="119000"/>
              </a:lnSpc>
              <a:spcBef>
                <a:spcPts val="0"/>
              </a:spcBef>
              <a:spcAft>
                <a:spcPct val="0"/>
              </a:spcAft>
              <a:buClr>
                <a:prstClr val="black">
                  <a:lumMod val="75000"/>
                  <a:lumOff val="25000"/>
                </a:prstClr>
              </a:buClr>
              <a:buSzTx/>
              <a:buFont typeface="Wingdings" panose="05000000000000000000" pitchFamily="2" charset="2"/>
              <a:buChar char="ü"/>
              <a:tabLst/>
              <a:defRPr/>
            </a:pP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Water processors (FLH/MCI)</a:t>
            </a:r>
          </a:p>
          <a:p>
            <a:pPr marL="324000" marR="0" lvl="0" indent="-252000" algn="l" defTabSz="914400" rtl="0" eaLnBrk="1" fontAlgn="base" latinLnBrk="0" hangingPunct="1">
              <a:lnSpc>
                <a:spcPct val="119000"/>
              </a:lnSpc>
              <a:spcBef>
                <a:spcPts val="0"/>
              </a:spcBef>
              <a:spcAft>
                <a:spcPct val="0"/>
              </a:spcAft>
              <a:buClr>
                <a:prstClr val="black">
                  <a:lumMod val="75000"/>
                  <a:lumOff val="25000"/>
                </a:prstClr>
              </a:buClr>
              <a:buSzTx/>
              <a:buFont typeface="Wingdings" panose="05000000000000000000" pitchFamily="2" charset="2"/>
              <a:buChar char="ü"/>
              <a:tabLst/>
              <a:defRPr/>
            </a:pPr>
            <a:r>
              <a:rPr kumimoji="0" lang="en-GB"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Deforestation detection processor</a:t>
            </a:r>
          </a:p>
          <a:p>
            <a:pPr marL="324000" marR="0" lvl="0" indent="-252000" algn="l" defTabSz="914400" rtl="0" eaLnBrk="1" fontAlgn="base" latinLnBrk="0" hangingPunct="1">
              <a:lnSpc>
                <a:spcPct val="119000"/>
              </a:lnSpc>
              <a:spcBef>
                <a:spcPts val="0"/>
              </a:spcBef>
              <a:spcAft>
                <a:spcPct val="0"/>
              </a:spcAft>
              <a:buClr>
                <a:prstClr val="black">
                  <a:lumMod val="75000"/>
                  <a:lumOff val="25000"/>
                </a:prstClr>
              </a:buClr>
              <a:buSzTx/>
              <a:buFont typeface="Wingdings" panose="05000000000000000000" pitchFamily="2" charset="2"/>
              <a:buChar char="ü"/>
              <a:tabLst/>
              <a:defRPr/>
            </a:pPr>
            <a:r>
              <a:rPr kumimoji="0" lang="en-US"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Maximum </a:t>
            </a:r>
            <a:r>
              <a:rPr kumimoji="0" lang="en-US" sz="1200" b="0" i="1" u="none" strike="noStrike" kern="0" cap="none" spc="0" normalizeH="0" baseline="0" noProof="0" dirty="0">
                <a:ln>
                  <a:noFill/>
                </a:ln>
                <a:solidFill>
                  <a:prstClr val="black">
                    <a:lumMod val="85000"/>
                    <a:lumOff val="15000"/>
                  </a:prstClr>
                </a:solidFill>
                <a:effectLst/>
                <a:uLnTx/>
                <a:uFillTx/>
                <a:latin typeface="Verdana"/>
                <a:ea typeface="+mn-ea"/>
                <a:cs typeface="Verdana"/>
              </a:rPr>
              <a:t>Chlorophyll </a:t>
            </a:r>
            <a:r>
              <a:rPr kumimoji="0" lang="en-US" sz="12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Index Processor</a:t>
            </a:r>
          </a:p>
          <a:p>
            <a:pPr marL="72000" marR="0" lvl="0" indent="0" algn="l" defTabSz="914400" rtl="0" eaLnBrk="1" fontAlgn="base" latinLnBrk="0" hangingPunct="1">
              <a:lnSpc>
                <a:spcPct val="119000"/>
              </a:lnSpc>
              <a:spcBef>
                <a:spcPts val="1000"/>
              </a:spcBef>
              <a:spcAft>
                <a:spcPts val="600"/>
              </a:spcAft>
              <a:buClr>
                <a:prstClr val="black">
                  <a:lumMod val="75000"/>
                  <a:lumOff val="25000"/>
                </a:prstClr>
              </a:buClr>
              <a:buSzTx/>
              <a:buFontTx/>
              <a:buNone/>
              <a:tabLst/>
              <a:defRPr/>
            </a:pPr>
            <a:r>
              <a:rPr kumimoji="0" lang="en-GB" sz="14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a:ea typeface="+mn-ea"/>
                <a:cs typeface="Verdana"/>
              </a:rPr>
              <a:t>OTB Tools:</a:t>
            </a:r>
            <a:r>
              <a:rPr kumimoji="0" lang="en-GB" sz="1400" b="0" i="1" u="none" strike="noStrike" kern="0" cap="none" spc="0" normalizeH="0" baseline="0" noProof="0" dirty="0">
                <a:ln>
                  <a:noFill/>
                </a:ln>
                <a:solidFill>
                  <a:prstClr val="black">
                    <a:lumMod val="85000"/>
                    <a:lumOff val="15000"/>
                  </a:prstClr>
                </a:solidFill>
                <a:effectLst/>
                <a:uLnTx/>
                <a:uFillTx/>
                <a:latin typeface="Verdana"/>
                <a:ea typeface="+mn-ea"/>
                <a:cs typeface="Verdana"/>
              </a:rPr>
              <a:t> </a:t>
            </a:r>
            <a:r>
              <a:rPr kumimoji="0" lang="en-GB" sz="1400" b="0" i="1" u="none" strike="noStrike" kern="0" cap="none" spc="0" normalizeH="0" baseline="0" noProof="0" dirty="0" err="1">
                <a:ln>
                  <a:noFill/>
                </a:ln>
                <a:solidFill>
                  <a:prstClr val="black">
                    <a:lumMod val="85000"/>
                    <a:lumOff val="15000"/>
                  </a:prstClr>
                </a:solidFill>
                <a:effectLst/>
                <a:uLnTx/>
                <a:uFillTx/>
                <a:latin typeface="Verdana"/>
                <a:ea typeface="+mn-ea"/>
                <a:cs typeface="Verdana"/>
              </a:rPr>
              <a:t>Pansharpening</a:t>
            </a:r>
            <a:r>
              <a:rPr kumimoji="0" lang="en-GB" sz="1400" b="0" i="1" u="none" strike="noStrike" kern="0" cap="none" spc="0" normalizeH="0" baseline="0" noProof="0" dirty="0">
                <a:ln>
                  <a:noFill/>
                </a:ln>
                <a:solidFill>
                  <a:prstClr val="black">
                    <a:lumMod val="85000"/>
                    <a:lumOff val="15000"/>
                  </a:prstClr>
                </a:solidFill>
                <a:effectLst/>
                <a:uLnTx/>
                <a:uFillTx/>
                <a:latin typeface="Verdana"/>
                <a:ea typeface="+mn-ea"/>
                <a:cs typeface="Verdana"/>
              </a:rPr>
              <a:t>, Rasterization, </a:t>
            </a:r>
            <a:r>
              <a:rPr kumimoji="0" lang="en-GB" sz="1400" b="0" i="1" u="none" strike="noStrike" kern="0" cap="none" spc="0" normalizeH="0" baseline="0" noProof="0" dirty="0" smtClean="0">
                <a:ln>
                  <a:noFill/>
                </a:ln>
                <a:solidFill>
                  <a:prstClr val="black">
                    <a:lumMod val="85000"/>
                    <a:lumOff val="15000"/>
                  </a:prstClr>
                </a:solidFill>
                <a:effectLst/>
                <a:uLnTx/>
                <a:uFillTx/>
                <a:latin typeface="Verdana"/>
                <a:ea typeface="+mn-ea"/>
                <a:cs typeface="Verdana"/>
              </a:rPr>
              <a:t>Segmentation, …</a:t>
            </a:r>
          </a:p>
          <a:p>
            <a:pPr marL="72000" marR="0" lvl="0" indent="0" algn="l" defTabSz="914400" rtl="0" eaLnBrk="1" fontAlgn="base" latinLnBrk="0" hangingPunct="1">
              <a:lnSpc>
                <a:spcPct val="119000"/>
              </a:lnSpc>
              <a:spcBef>
                <a:spcPts val="400"/>
              </a:spcBef>
              <a:spcAft>
                <a:spcPct val="0"/>
              </a:spcAft>
              <a:buClr>
                <a:prstClr val="black">
                  <a:lumMod val="75000"/>
                  <a:lumOff val="25000"/>
                </a:prstClr>
              </a:buClr>
              <a:buSzTx/>
              <a:buFontTx/>
              <a:buNone/>
              <a:tabLst/>
              <a:defRPr/>
            </a:pPr>
            <a:r>
              <a:rPr kumimoji="0" lang="en-GB" sz="1400" b="0" i="1" u="none" strike="noStrike" kern="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Verdana"/>
                <a:ea typeface="+mn-ea"/>
                <a:cs typeface="Verdana"/>
              </a:rPr>
              <a:t>Generic Region Merging segmentation processor</a:t>
            </a:r>
          </a:p>
        </p:txBody>
      </p:sp>
    </p:spTree>
    <p:extLst>
      <p:ext uri="{BB962C8B-B14F-4D97-AF65-F5344CB8AC3E}">
        <p14:creationId xmlns:p14="http://schemas.microsoft.com/office/powerpoint/2010/main" val="2172040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Sentinel-2</a:t>
            </a:r>
            <a:r>
              <a:rPr kumimoji="0" lang="en-GB" sz="2400" b="1" i="0" u="none" strike="noStrike" kern="1200" cap="none" spc="0" normalizeH="0" noProof="0" dirty="0" smtClean="0">
                <a:ln>
                  <a:noFill/>
                </a:ln>
                <a:solidFill>
                  <a:srgbClr val="123A1C"/>
                </a:solidFill>
                <a:effectLst/>
                <a:uLnTx/>
                <a:uFillTx/>
                <a:latin typeface="Verdana" panose="020B0604030504040204" pitchFamily="34" charset="0"/>
                <a:ea typeface="+mj-ea"/>
                <a:cs typeface="+mj-cs"/>
              </a:rPr>
              <a:t> Toolbox</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Sentinel-2 Reader</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86" y="1513935"/>
            <a:ext cx="1835343" cy="4343804"/>
          </a:xfrm>
          <a:prstGeom prst="rect">
            <a:avLst/>
          </a:prstGeom>
        </p:spPr>
      </p:pic>
      <p:sp>
        <p:nvSpPr>
          <p:cNvPr id="8" name="TextBox 7"/>
          <p:cNvSpPr txBox="1"/>
          <p:nvPr/>
        </p:nvSpPr>
        <p:spPr>
          <a:xfrm>
            <a:off x="2278969" y="2254676"/>
            <a:ext cx="8494326" cy="286232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Optimized multi-resolution viewing/processing</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0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JPEG2000 decoding through </a:t>
            </a:r>
            <a:r>
              <a:rPr kumimoji="0" lang="en-GB" sz="2000" b="0" i="1" u="sng" strike="noStrike" kern="0" cap="none" spc="0" normalizeH="0" baseline="0" noProof="0" dirty="0" err="1"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OpenJPEG</a:t>
            </a:r>
            <a:r>
              <a:rPr kumimoji="0" lang="en-GB" sz="20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 library</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0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GDAL readers / writers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0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Internal cache of JP2 decoded tiles for performance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0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Exploitation of high resolution optical data</a:t>
            </a:r>
            <a:endParaRPr kumimoji="0" lang="en-GB" sz="2000" b="0" i="1" u="sng" strike="noStrike" kern="0" cap="none" spc="0" normalizeH="0" baseline="0" noProof="0" dirty="0" smtClean="0">
              <a:ln>
                <a:noFill/>
              </a:ln>
              <a:solidFill>
                <a:prstClr val="black">
                  <a:lumMod val="85000"/>
                  <a:lumOff val="15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72040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Sentinel-2</a:t>
            </a:r>
            <a:r>
              <a:rPr kumimoji="0" lang="en-GB" sz="2400" b="1" i="0" u="none" strike="noStrike" kern="1200" cap="none" spc="0" normalizeH="0" noProof="0" dirty="0" smtClean="0">
                <a:ln>
                  <a:noFill/>
                </a:ln>
                <a:solidFill>
                  <a:srgbClr val="123A1C"/>
                </a:solidFill>
                <a:effectLst/>
                <a:uLnTx/>
                <a:uFillTx/>
                <a:latin typeface="Verdana" panose="020B0604030504040204" pitchFamily="34" charset="0"/>
                <a:ea typeface="+mj-ea"/>
                <a:cs typeface="+mj-cs"/>
              </a:rPr>
              <a:t> Toolbox</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New Land-Oriented Products Reader</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1607" y="1433411"/>
            <a:ext cx="7189112" cy="454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3086" y="1666161"/>
            <a:ext cx="2276585" cy="3879652"/>
          </a:xfrm>
          <a:prstGeom prst="rect">
            <a:avLst/>
          </a:prstGeom>
          <a:noFill/>
        </p:spPr>
        <p:txBody>
          <a:bodyPr wrap="none" rtlCol="0">
            <a:spAutoFit/>
          </a:bodyPr>
          <a:lstStyle/>
          <a:p>
            <a:pPr marL="285750" marR="0" lvl="0" indent="-285750" defTabSz="914400" eaLnBrk="1" fontAlgn="auto" latinLnBrk="0" hangingPunct="1">
              <a:lnSpc>
                <a:spcPct val="200000"/>
              </a:lnSpc>
              <a:spcBef>
                <a:spcPts val="0"/>
              </a:spcBef>
              <a:spcAft>
                <a:spcPts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Landsat</a:t>
            </a:r>
          </a:p>
          <a:p>
            <a:pPr marL="285750" marR="0" lvl="0" indent="-285750" defTabSz="914400" eaLnBrk="1" fontAlgn="auto" latinLnBrk="0" hangingPunct="1">
              <a:lnSpc>
                <a:spcPct val="200000"/>
              </a:lnSpc>
              <a:spcBef>
                <a:spcPts val="0"/>
              </a:spcBef>
              <a:spcAft>
                <a:spcPts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SPOT 1-7</a:t>
            </a:r>
          </a:p>
          <a:p>
            <a:pPr marL="285750" marR="0" lvl="0" indent="-285750" defTabSz="914400" eaLnBrk="1" fontAlgn="auto" latinLnBrk="0" hangingPunct="1">
              <a:lnSpc>
                <a:spcPct val="200000"/>
              </a:lnSpc>
              <a:spcBef>
                <a:spcPts val="0"/>
              </a:spcBef>
              <a:spcAft>
                <a:spcPts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err="1" smtClean="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RapidEye</a:t>
            </a:r>
            <a:endParaRPr kumimoji="0" lang="en-US" b="0" i="1" u="none" strike="noStrike" kern="0" cap="none" spc="0" normalizeH="0" baseline="0" noProof="0" dirty="0" smtClean="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defTabSz="914400" eaLnBrk="1" fontAlgn="auto" latinLnBrk="0" hangingPunct="1">
              <a:lnSpc>
                <a:spcPct val="200000"/>
              </a:lnSpc>
              <a:spcBef>
                <a:spcPts val="0"/>
              </a:spcBef>
              <a:spcAft>
                <a:spcPts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err="1" smtClean="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Deimos</a:t>
            </a:r>
            <a:endParaRPr kumimoji="0" lang="en-US" b="0" i="1" u="none" strike="noStrike" kern="0" cap="none" spc="0" normalizeH="0" baseline="0" noProof="0" dirty="0" smtClean="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defTabSz="914400" eaLnBrk="1" fontAlgn="auto" latinLnBrk="0" hangingPunct="1">
              <a:lnSpc>
                <a:spcPct val="200000"/>
              </a:lnSpc>
              <a:spcBef>
                <a:spcPts val="0"/>
              </a:spcBef>
              <a:spcAft>
                <a:spcPts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SPOT4/5 Take5</a:t>
            </a:r>
          </a:p>
          <a:p>
            <a:pPr marL="285750" marR="0" lvl="0" indent="-285750" defTabSz="914400" eaLnBrk="1" fontAlgn="auto" latinLnBrk="0" hangingPunct="1">
              <a:lnSpc>
                <a:spcPct val="200000"/>
              </a:lnSpc>
              <a:spcBef>
                <a:spcPts val="0"/>
              </a:spcBef>
              <a:spcAft>
                <a:spcPts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ALOS AVNIR</a:t>
            </a:r>
          </a:p>
          <a:p>
            <a:pPr marL="285750" marR="0" lvl="0" indent="-285750" defTabSz="914400" eaLnBrk="1" fontAlgn="auto" latinLnBrk="0" hangingPunct="1">
              <a:lnSpc>
                <a:spcPct val="200000"/>
              </a:lnSpc>
              <a:spcBef>
                <a:spcPts val="0"/>
              </a:spcBef>
              <a:spcAft>
                <a:spcPts val="0"/>
              </a:spcAft>
              <a:buClr>
                <a:prstClr val="black">
                  <a:lumMod val="75000"/>
                  <a:lumOff val="25000"/>
                </a:prstClr>
              </a:buClr>
              <a:buSzTx/>
              <a:buFont typeface="Wingdings" panose="05000000000000000000" pitchFamily="2" charset="2"/>
              <a:buChar char="ü"/>
              <a:tabLst/>
              <a:defRPr/>
            </a:pPr>
            <a:r>
              <a:rPr kumimoji="0" lang="en-US" b="0" i="1" u="none" strike="noStrike" kern="0" cap="none" spc="0" normalizeH="0" baseline="0" noProof="0" dirty="0" smtClean="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GB" b="0" i="1" u="none" strike="noStrike" kern="0" cap="none" spc="0" normalizeH="0" baseline="0" noProof="0" dirty="0" smtClean="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981962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Sentinel-2</a:t>
            </a:r>
            <a:r>
              <a:rPr kumimoji="0" lang="en-GB" sz="2400" b="1" i="0" u="none" strike="noStrike" kern="1200" cap="none" spc="0" normalizeH="0" noProof="0" dirty="0" smtClean="0">
                <a:ln>
                  <a:noFill/>
                </a:ln>
                <a:solidFill>
                  <a:srgbClr val="123A1C"/>
                </a:solidFill>
                <a:effectLst/>
                <a:uLnTx/>
                <a:uFillTx/>
                <a:latin typeface="Verdana" panose="020B0604030504040204" pitchFamily="34" charset="0"/>
                <a:ea typeface="+mj-ea"/>
                <a:cs typeface="+mj-cs"/>
              </a:rPr>
              <a:t> Toolbox</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Level-2A Processor – Sen2Cor</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sp>
        <p:nvSpPr>
          <p:cNvPr id="5" name="Content Placeholder 2"/>
          <p:cNvSpPr>
            <a:spLocks noGrp="1"/>
          </p:cNvSpPr>
          <p:nvPr>
            <p:ph idx="1"/>
          </p:nvPr>
        </p:nvSpPr>
        <p:spPr>
          <a:xfrm>
            <a:off x="0" y="1516529"/>
            <a:ext cx="9144000" cy="3506940"/>
          </a:xfrm>
        </p:spPr>
        <p:txBody>
          <a:bodyPr/>
          <a:lstStyle/>
          <a:p>
            <a:pPr>
              <a:spcAft>
                <a:spcPts val="600"/>
              </a:spcAft>
            </a:pPr>
            <a:r>
              <a:rPr lang="en-US" sz="1800" i="1" u="sng" dirty="0">
                <a:solidFill>
                  <a:schemeClr val="tx1">
                    <a:lumMod val="85000"/>
                    <a:lumOff val="15000"/>
                  </a:schemeClr>
                </a:solidFill>
                <a:effectLst>
                  <a:outerShdw blurRad="38100" dist="38100" dir="2700000" algn="tl">
                    <a:srgbClr val="000000">
                      <a:alpha val="43137"/>
                    </a:srgbClr>
                  </a:outerShdw>
                </a:effectLst>
              </a:rPr>
              <a:t>BOA reflectance in cartographic projection developed by </a:t>
            </a:r>
            <a:r>
              <a:rPr lang="en-US" sz="1800" i="1" u="sng" dirty="0" err="1">
                <a:solidFill>
                  <a:schemeClr val="tx1">
                    <a:lumMod val="85000"/>
                    <a:lumOff val="15000"/>
                  </a:schemeClr>
                </a:solidFill>
                <a:effectLst>
                  <a:outerShdw blurRad="38100" dist="38100" dir="2700000" algn="tl">
                    <a:srgbClr val="000000">
                      <a:alpha val="43137"/>
                    </a:srgbClr>
                  </a:outerShdw>
                </a:effectLst>
              </a:rPr>
              <a:t>Telespazio</a:t>
            </a:r>
            <a:r>
              <a:rPr lang="en-US" sz="1800" i="1" u="sng" dirty="0">
                <a:solidFill>
                  <a:schemeClr val="tx1">
                    <a:lumMod val="85000"/>
                    <a:lumOff val="15000"/>
                  </a:schemeClr>
                </a:solidFill>
                <a:effectLst>
                  <a:outerShdw blurRad="38100" dist="38100" dir="2700000" algn="tl">
                    <a:srgbClr val="000000">
                      <a:alpha val="43137"/>
                    </a:srgbClr>
                  </a:outerShdw>
                </a:effectLst>
              </a:rPr>
              <a:t> Vega</a:t>
            </a:r>
          </a:p>
          <a:p>
            <a:pPr>
              <a:spcAft>
                <a:spcPts val="1200"/>
              </a:spcAft>
            </a:pPr>
            <a:r>
              <a:rPr lang="en-GB" sz="1800" i="1" u="sng" dirty="0" smtClean="0">
                <a:solidFill>
                  <a:schemeClr val="tx1">
                    <a:lumMod val="85000"/>
                    <a:lumOff val="15000"/>
                  </a:schemeClr>
                </a:solidFill>
                <a:effectLst>
                  <a:outerShdw blurRad="38100" dist="38100" dir="2700000" algn="tl">
                    <a:srgbClr val="000000">
                      <a:alpha val="43137"/>
                    </a:srgbClr>
                  </a:outerShdw>
                </a:effectLst>
              </a:rPr>
              <a:t>Integration in SNAP </a:t>
            </a:r>
            <a:r>
              <a:rPr lang="en-GB" sz="1800" i="1" u="sng" dirty="0">
                <a:solidFill>
                  <a:schemeClr val="tx1">
                    <a:lumMod val="85000"/>
                    <a:lumOff val="15000"/>
                  </a:schemeClr>
                </a:solidFill>
                <a:effectLst>
                  <a:outerShdw blurRad="38100" dist="38100" dir="2700000" algn="tl">
                    <a:srgbClr val="000000">
                      <a:alpha val="43137"/>
                    </a:srgbClr>
                  </a:outerShdw>
                </a:effectLst>
              </a:rPr>
              <a:t>via the Standalone Tool </a:t>
            </a:r>
            <a:r>
              <a:rPr lang="en-GB" sz="1800" i="1" u="sng" dirty="0" smtClean="0">
                <a:solidFill>
                  <a:schemeClr val="tx1">
                    <a:lumMod val="85000"/>
                    <a:lumOff val="15000"/>
                  </a:schemeClr>
                </a:solidFill>
                <a:effectLst>
                  <a:outerShdw blurRad="38100" dist="38100" dir="2700000" algn="tl">
                    <a:srgbClr val="000000">
                      <a:alpha val="43137"/>
                    </a:srgbClr>
                  </a:outerShdw>
                </a:effectLst>
              </a:rPr>
              <a:t>Adapter</a:t>
            </a:r>
            <a:endParaRPr lang="en-GB" sz="1800" i="1" u="sng" dirty="0">
              <a:solidFill>
                <a:schemeClr val="tx1">
                  <a:lumMod val="85000"/>
                  <a:lumOff val="15000"/>
                </a:schemeClr>
              </a:solidFill>
              <a:effectLst>
                <a:outerShdw blurRad="38100" dist="38100" dir="2700000" algn="tl">
                  <a:srgbClr val="000000">
                    <a:alpha val="43137"/>
                  </a:srgbClr>
                </a:outerShdw>
              </a:effectLst>
            </a:endParaRPr>
          </a:p>
          <a:p>
            <a:r>
              <a:rPr lang="en-GB" sz="1800" i="1" u="sng" dirty="0" smtClean="0">
                <a:solidFill>
                  <a:schemeClr val="tx1">
                    <a:lumMod val="85000"/>
                    <a:lumOff val="15000"/>
                  </a:schemeClr>
                </a:solidFill>
                <a:effectLst>
                  <a:outerShdw blurRad="38100" dist="38100" dir="2700000" algn="tl">
                    <a:srgbClr val="000000">
                      <a:alpha val="43137"/>
                    </a:srgbClr>
                  </a:outerShdw>
                </a:effectLst>
              </a:rPr>
              <a:t>Additional </a:t>
            </a:r>
            <a:r>
              <a:rPr lang="en-GB" sz="1800" i="1" u="sng" dirty="0">
                <a:solidFill>
                  <a:schemeClr val="tx1">
                    <a:lumMod val="85000"/>
                    <a:lumOff val="15000"/>
                  </a:schemeClr>
                </a:solidFill>
                <a:effectLst>
                  <a:outerShdw blurRad="38100" dist="38100" dir="2700000" algn="tl">
                    <a:srgbClr val="000000">
                      <a:alpha val="43137"/>
                    </a:srgbClr>
                  </a:outerShdw>
                </a:effectLst>
              </a:rPr>
              <a:t>data</a:t>
            </a:r>
          </a:p>
          <a:p>
            <a:pPr marL="324000" indent="-252000">
              <a:buClr>
                <a:schemeClr val="tx1">
                  <a:lumMod val="75000"/>
                  <a:lumOff val="25000"/>
                </a:schemeClr>
              </a:buClr>
              <a:buFont typeface="Wingdings" panose="05000000000000000000" pitchFamily="2" charset="2"/>
              <a:buChar char="ü"/>
            </a:pPr>
            <a:r>
              <a:rPr lang="en-GB" sz="1600" i="1" dirty="0" smtClean="0">
                <a:solidFill>
                  <a:schemeClr val="tx1">
                    <a:lumMod val="85000"/>
                    <a:lumOff val="15000"/>
                  </a:schemeClr>
                </a:solidFill>
              </a:rPr>
              <a:t>Scene </a:t>
            </a:r>
            <a:r>
              <a:rPr lang="en-GB" sz="1600" i="1" dirty="0">
                <a:solidFill>
                  <a:schemeClr val="tx1">
                    <a:lumMod val="85000"/>
                    <a:lumOff val="15000"/>
                  </a:schemeClr>
                </a:solidFill>
              </a:rPr>
              <a:t>Classification Map</a:t>
            </a:r>
          </a:p>
          <a:p>
            <a:pPr marL="324000" indent="-252000">
              <a:buClr>
                <a:schemeClr val="tx1">
                  <a:lumMod val="75000"/>
                  <a:lumOff val="25000"/>
                </a:schemeClr>
              </a:buClr>
              <a:buFont typeface="Wingdings" panose="05000000000000000000" pitchFamily="2" charset="2"/>
              <a:buChar char="ü"/>
            </a:pPr>
            <a:r>
              <a:rPr lang="en-GB" sz="1600" i="1" dirty="0" smtClean="0">
                <a:solidFill>
                  <a:schemeClr val="tx1">
                    <a:lumMod val="85000"/>
                    <a:lumOff val="15000"/>
                  </a:schemeClr>
                </a:solidFill>
              </a:rPr>
              <a:t>Water </a:t>
            </a:r>
            <a:r>
              <a:rPr lang="en-GB" sz="1600" i="1" dirty="0">
                <a:solidFill>
                  <a:schemeClr val="tx1">
                    <a:lumMod val="85000"/>
                    <a:lumOff val="15000"/>
                  </a:schemeClr>
                </a:solidFill>
              </a:rPr>
              <a:t>Vapour Map</a:t>
            </a:r>
          </a:p>
          <a:p>
            <a:pPr marL="324000" indent="-252000">
              <a:buClr>
                <a:schemeClr val="tx1">
                  <a:lumMod val="75000"/>
                  <a:lumOff val="25000"/>
                </a:schemeClr>
              </a:buClr>
              <a:buFont typeface="Wingdings" panose="05000000000000000000" pitchFamily="2" charset="2"/>
              <a:buChar char="ü"/>
            </a:pPr>
            <a:r>
              <a:rPr lang="en-GB" sz="1600" i="1" dirty="0" smtClean="0">
                <a:solidFill>
                  <a:schemeClr val="tx1">
                    <a:lumMod val="85000"/>
                    <a:lumOff val="15000"/>
                  </a:schemeClr>
                </a:solidFill>
              </a:rPr>
              <a:t>Aerosols </a:t>
            </a:r>
            <a:r>
              <a:rPr lang="en-GB" sz="1600" i="1" dirty="0">
                <a:solidFill>
                  <a:schemeClr val="tx1">
                    <a:lumMod val="85000"/>
                    <a:lumOff val="15000"/>
                  </a:schemeClr>
                </a:solidFill>
              </a:rPr>
              <a:t>Optical Thickness Map</a:t>
            </a:r>
          </a:p>
          <a:p>
            <a:pPr>
              <a:spcBef>
                <a:spcPts val="1200"/>
              </a:spcBef>
            </a:pPr>
            <a:r>
              <a:rPr lang="en-GB" sz="1800" i="1" u="sng" dirty="0" smtClean="0">
                <a:solidFill>
                  <a:schemeClr val="tx1">
                    <a:lumMod val="85000"/>
                    <a:lumOff val="15000"/>
                  </a:schemeClr>
                </a:solidFill>
                <a:effectLst>
                  <a:outerShdw blurRad="38100" dist="38100" dir="2700000" algn="tl">
                    <a:srgbClr val="000000">
                      <a:alpha val="43137"/>
                    </a:srgbClr>
                  </a:outerShdw>
                </a:effectLst>
              </a:rPr>
              <a:t>Algorithm</a:t>
            </a:r>
            <a:endParaRPr lang="en-GB" sz="1800" i="1" u="sng" dirty="0">
              <a:solidFill>
                <a:schemeClr val="tx1">
                  <a:lumMod val="85000"/>
                  <a:lumOff val="15000"/>
                </a:schemeClr>
              </a:solidFill>
              <a:effectLst>
                <a:outerShdw blurRad="38100" dist="38100" dir="2700000" algn="tl">
                  <a:srgbClr val="000000">
                    <a:alpha val="43137"/>
                  </a:srgbClr>
                </a:outerShdw>
              </a:effectLst>
            </a:endParaRPr>
          </a:p>
          <a:p>
            <a:pPr marL="324000" indent="-252000">
              <a:buClr>
                <a:schemeClr val="tx1">
                  <a:lumMod val="75000"/>
                  <a:lumOff val="25000"/>
                </a:schemeClr>
              </a:buClr>
              <a:buFont typeface="Wingdings" panose="05000000000000000000" pitchFamily="2" charset="2"/>
              <a:buChar char="ü"/>
            </a:pPr>
            <a:r>
              <a:rPr lang="en-GB" sz="1600" i="1" dirty="0">
                <a:solidFill>
                  <a:schemeClr val="tx1">
                    <a:lumMod val="85000"/>
                    <a:lumOff val="15000"/>
                  </a:schemeClr>
                </a:solidFill>
              </a:rPr>
              <a:t>Cloud/Cloud shadow detection</a:t>
            </a:r>
          </a:p>
          <a:p>
            <a:pPr marL="324000" indent="-252000">
              <a:buClr>
                <a:schemeClr val="tx1">
                  <a:lumMod val="75000"/>
                  <a:lumOff val="25000"/>
                </a:schemeClr>
              </a:buClr>
              <a:buFont typeface="Wingdings" panose="05000000000000000000" pitchFamily="2" charset="2"/>
              <a:buChar char="ü"/>
            </a:pPr>
            <a:r>
              <a:rPr lang="en-GB" sz="1600" i="1" dirty="0">
                <a:solidFill>
                  <a:schemeClr val="tx1">
                    <a:lumMod val="85000"/>
                    <a:lumOff val="15000"/>
                  </a:schemeClr>
                </a:solidFill>
              </a:rPr>
              <a:t>Cirrus correction</a:t>
            </a:r>
          </a:p>
          <a:p>
            <a:pPr marL="324000" indent="-252000">
              <a:buClr>
                <a:schemeClr val="tx1">
                  <a:lumMod val="75000"/>
                  <a:lumOff val="25000"/>
                </a:schemeClr>
              </a:buClr>
              <a:buFont typeface="Wingdings" panose="05000000000000000000" pitchFamily="2" charset="2"/>
              <a:buChar char="ü"/>
            </a:pPr>
            <a:r>
              <a:rPr lang="en-GB" sz="1600" i="1" dirty="0">
                <a:solidFill>
                  <a:schemeClr val="tx1">
                    <a:lumMod val="85000"/>
                    <a:lumOff val="15000"/>
                  </a:schemeClr>
                </a:solidFill>
              </a:rPr>
              <a:t>Slope effect correction</a:t>
            </a:r>
          </a:p>
          <a:p>
            <a:pPr marL="324000" indent="-252000">
              <a:buClr>
                <a:schemeClr val="tx1">
                  <a:lumMod val="75000"/>
                  <a:lumOff val="25000"/>
                </a:schemeClr>
              </a:buClr>
              <a:buFont typeface="Wingdings" panose="05000000000000000000" pitchFamily="2" charset="2"/>
              <a:buChar char="ü"/>
            </a:pPr>
            <a:r>
              <a:rPr lang="en-GB" sz="1600" i="1" dirty="0">
                <a:solidFill>
                  <a:schemeClr val="tx1">
                    <a:lumMod val="85000"/>
                    <a:lumOff val="15000"/>
                  </a:schemeClr>
                </a:solidFill>
              </a:rPr>
              <a:t>BRDF effect correction</a:t>
            </a:r>
          </a:p>
        </p:txBody>
      </p:sp>
      <p:pic>
        <p:nvPicPr>
          <p:cNvPr id="7" name="Picture 2" descr="C:\Users\fabrizio ramoino\Desktop\S2_Activities\Sentinel-2 Toolbox\S2T-Presentation\EGU-2017\L2A_Processor_image.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2260" y="2545661"/>
            <a:ext cx="4254326" cy="29573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05812" y="5503023"/>
            <a:ext cx="474810" cy="276999"/>
          </a:xfrm>
          <a:prstGeom prst="rect">
            <a:avLst/>
          </a:prstGeom>
          <a:noFill/>
        </p:spPr>
        <p:txBody>
          <a:bodyPr wrap="none" rtlCol="0">
            <a:spAutoFit/>
          </a:bodyPr>
          <a:lstStyle/>
          <a:p>
            <a:r>
              <a:rPr lang="en-GB" sz="1200" i="1" dirty="0" smtClean="0">
                <a:latin typeface="Verdana" panose="020B0604030504040204" pitchFamily="34" charset="0"/>
                <a:ea typeface="Verdana" panose="020B0604030504040204" pitchFamily="34" charset="0"/>
                <a:cs typeface="Verdana" panose="020B0604030504040204" pitchFamily="34" charset="0"/>
              </a:rPr>
              <a:t>L1C</a:t>
            </a:r>
            <a:endParaRPr lang="en-GB" sz="1200" i="1"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7075636" y="5503022"/>
            <a:ext cx="473206" cy="276999"/>
          </a:xfrm>
          <a:prstGeom prst="rect">
            <a:avLst/>
          </a:prstGeom>
          <a:noFill/>
        </p:spPr>
        <p:txBody>
          <a:bodyPr wrap="none" rtlCol="0">
            <a:spAutoFit/>
          </a:bodyPr>
          <a:lstStyle/>
          <a:p>
            <a:r>
              <a:rPr lang="en-GB" sz="1200" i="1" dirty="0" smtClean="0">
                <a:latin typeface="Verdana" panose="020B0604030504040204" pitchFamily="34" charset="0"/>
                <a:ea typeface="Verdana" panose="020B0604030504040204" pitchFamily="34" charset="0"/>
                <a:cs typeface="Verdana" panose="020B0604030504040204" pitchFamily="34" charset="0"/>
              </a:rPr>
              <a:t>L2A</a:t>
            </a:r>
            <a:endParaRPr lang="en-GB" sz="1200" i="1"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5326405" y="5503023"/>
            <a:ext cx="1191352" cy="276999"/>
          </a:xfrm>
          <a:prstGeom prst="rect">
            <a:avLst/>
          </a:prstGeom>
          <a:noFill/>
        </p:spPr>
        <p:txBody>
          <a:bodyPr wrap="none" rtlCol="0">
            <a:spAutoFit/>
          </a:bodyPr>
          <a:lstStyle/>
          <a:p>
            <a:r>
              <a:rPr lang="en-GB" sz="1200" i="1" dirty="0" smtClean="0">
                <a:latin typeface="Verdana" panose="020B0604030504040204" pitchFamily="34" charset="0"/>
                <a:ea typeface="Verdana" panose="020B0604030504040204" pitchFamily="34" charset="0"/>
                <a:cs typeface="Verdana" panose="020B0604030504040204" pitchFamily="34" charset="0"/>
              </a:rPr>
              <a:t>Classification</a:t>
            </a:r>
            <a:endParaRPr lang="en-GB" sz="1200" i="1" dirty="0">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4122260" y="2545662"/>
            <a:ext cx="4239131" cy="32136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8476336" y="3661650"/>
            <a:ext cx="3715664" cy="1169551"/>
          </a:xfrm>
          <a:prstGeom prst="rect">
            <a:avLst/>
          </a:prstGeom>
          <a:noFill/>
        </p:spPr>
        <p:txBody>
          <a:bodyPr wrap="square" rtlCol="0">
            <a:spAutoFit/>
          </a:bodyPr>
          <a:lstStyle/>
          <a:p>
            <a:pPr marL="171450" indent="-171450">
              <a:buFont typeface="Wingdings" panose="05000000000000000000" pitchFamily="2" charset="2"/>
              <a:buChar char="ü"/>
            </a:pPr>
            <a:r>
              <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Seamless </a:t>
            </a:r>
            <a:r>
              <a:rPr lang="en-US" sz="14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integration </a:t>
            </a:r>
            <a:r>
              <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 </a:t>
            </a:r>
            <a:r>
              <a:rPr lang="en-US" sz="14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SNAP</a:t>
            </a:r>
            <a:endPar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Wingdings" panose="05000000000000000000" pitchFamily="2" charset="2"/>
              <a:buChar char="ü"/>
            </a:pPr>
            <a:endParaRPr lang="en-US" sz="14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Wingdings" panose="05000000000000000000" pitchFamily="2" charset="2"/>
              <a:buChar char="ü"/>
            </a:pPr>
            <a:r>
              <a:rPr lang="en-US" sz="14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GUI provided</a:t>
            </a:r>
            <a:endPar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Wingdings" panose="05000000000000000000" pitchFamily="2" charset="2"/>
              <a:buChar char="ü"/>
            </a:pPr>
            <a:endParaRPr lang="en-US" sz="14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Wingdings" panose="05000000000000000000" pitchFamily="2" charset="2"/>
              <a:buChar char="ü"/>
            </a:pPr>
            <a:r>
              <a:rPr lang="en-US" sz="14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Level-2A </a:t>
            </a:r>
            <a:r>
              <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product reader</a:t>
            </a:r>
            <a:r>
              <a:rPr lang="en-GB" sz="14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981962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Sentinel-2</a:t>
            </a:r>
            <a:r>
              <a:rPr kumimoji="0" lang="en-GB" sz="2400" b="1" i="0" u="none" strike="noStrike" kern="1200" cap="none" spc="0" normalizeH="0" noProof="0" dirty="0" smtClean="0">
                <a:ln>
                  <a:noFill/>
                </a:ln>
                <a:solidFill>
                  <a:srgbClr val="123A1C"/>
                </a:solidFill>
                <a:effectLst/>
                <a:uLnTx/>
                <a:uFillTx/>
                <a:latin typeface="Verdana" panose="020B0604030504040204" pitchFamily="34" charset="0"/>
                <a:ea typeface="+mj-ea"/>
                <a:cs typeface="+mj-cs"/>
              </a:rPr>
              <a:t> Toolbox</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Level-2B Processor – Biophysical Products</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sp>
        <p:nvSpPr>
          <p:cNvPr id="5" name="Content Placeholder 2"/>
          <p:cNvSpPr txBox="1">
            <a:spLocks/>
          </p:cNvSpPr>
          <p:nvPr/>
        </p:nvSpPr>
        <p:spPr>
          <a:xfrm>
            <a:off x="1" y="1599653"/>
            <a:ext cx="8229599" cy="3249377"/>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600" kern="1200" baseline="0">
                <a:solidFill>
                  <a:srgbClr val="4D4F53"/>
                </a:solidFill>
                <a:latin typeface="Verdana" panose="020B060403050404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1200"/>
              </a:spcAft>
              <a:buClrTx/>
              <a:buSzTx/>
              <a:buFont typeface="Arial" panose="020B0604020202020204" pitchFamily="34" charset="0"/>
              <a:buNone/>
              <a:tabLst/>
              <a:defRPr/>
            </a:pPr>
            <a:r>
              <a:rPr kumimoji="0" lang="en-US" sz="2000" b="0" i="1" u="sng" strike="noStrike" kern="1200" cap="none" spc="0" normalizeH="0" baseline="0" noProof="0" dirty="0" smtClean="0">
                <a:ln>
                  <a:noFill/>
                </a:ln>
                <a:solidFill>
                  <a:sysClr val="windowText" lastClr="000000">
                    <a:lumMod val="85000"/>
                    <a:lumOff val="15000"/>
                  </a:sysClr>
                </a:solidFill>
                <a:effectLst>
                  <a:outerShdw blurRad="38100" dist="38100" dir="2700000" algn="tl">
                    <a:srgbClr val="000000">
                      <a:alpha val="43137"/>
                    </a:srgbClr>
                  </a:outerShdw>
                </a:effectLst>
                <a:uLnTx/>
                <a:uFillTx/>
                <a:latin typeface="Verdana" panose="020B0604030504040204" pitchFamily="34" charset="0"/>
                <a:ea typeface="+mn-ea"/>
                <a:cs typeface="+mn-cs"/>
              </a:rPr>
              <a:t>Automatic generation of L2B products from L1C/L2A</a:t>
            </a:r>
          </a:p>
          <a:p>
            <a:pPr marL="0" marR="0" lvl="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kumimoji="0" lang="en-US" sz="1800" b="0" i="1" u="sng" strike="noStrike" kern="1200" cap="none" spc="0" normalizeH="0" baseline="0" noProof="0" dirty="0" smtClean="0">
                <a:ln>
                  <a:noFill/>
                </a:ln>
                <a:solidFill>
                  <a:sysClr val="windowText" lastClr="000000">
                    <a:lumMod val="85000"/>
                    <a:lumOff val="15000"/>
                  </a:sysClr>
                </a:solidFill>
                <a:effectLst>
                  <a:outerShdw blurRad="38100" dist="38100" dir="2700000" algn="tl">
                    <a:srgbClr val="000000">
                      <a:alpha val="43137"/>
                    </a:srgbClr>
                  </a:outerShdw>
                </a:effectLst>
                <a:uLnTx/>
                <a:uFillTx/>
                <a:latin typeface="Verdana" panose="020B0604030504040204" pitchFamily="34" charset="0"/>
                <a:ea typeface="+mn-ea"/>
                <a:cs typeface="+mn-cs"/>
              </a:rPr>
              <a:t>LAI</a:t>
            </a:r>
            <a:r>
              <a:rPr kumimoji="0" lang="en-US" sz="1800" b="0" i="1" u="none" strike="noStrike" kern="1200" cap="none" spc="0" normalizeH="0" baseline="0" noProof="0" dirty="0" smtClean="0">
                <a:ln>
                  <a:noFill/>
                </a:ln>
                <a:solidFill>
                  <a:sysClr val="windowText" lastClr="000000">
                    <a:lumMod val="85000"/>
                    <a:lumOff val="15000"/>
                  </a:sysClr>
                </a:solidFill>
                <a:effectLst/>
                <a:uLnTx/>
                <a:uFillTx/>
                <a:latin typeface="Verdana" panose="020B0604030504040204" pitchFamily="34" charset="0"/>
                <a:ea typeface="+mn-ea"/>
                <a:cs typeface="+mn-cs"/>
              </a:rPr>
              <a:t> - Leaf Area Index</a:t>
            </a:r>
          </a:p>
          <a:p>
            <a:pPr marL="0" marR="0" lvl="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kumimoji="0" lang="en-US" sz="1800" b="0" i="1" u="sng" strike="noStrike" kern="1200" cap="none" spc="0" normalizeH="0" baseline="0" noProof="0" dirty="0" err="1" smtClean="0">
                <a:ln>
                  <a:noFill/>
                </a:ln>
                <a:solidFill>
                  <a:sysClr val="windowText" lastClr="000000">
                    <a:lumMod val="85000"/>
                    <a:lumOff val="15000"/>
                  </a:sysClr>
                </a:solidFill>
                <a:effectLst>
                  <a:outerShdw blurRad="38100" dist="38100" dir="2700000" algn="tl">
                    <a:srgbClr val="000000">
                      <a:alpha val="43137"/>
                    </a:srgbClr>
                  </a:outerShdw>
                </a:effectLst>
                <a:uLnTx/>
                <a:uFillTx/>
                <a:latin typeface="Verdana" panose="020B0604030504040204" pitchFamily="34" charset="0"/>
                <a:ea typeface="+mn-ea"/>
                <a:cs typeface="+mn-cs"/>
              </a:rPr>
              <a:t>fAPAR</a:t>
            </a:r>
            <a:r>
              <a:rPr kumimoji="0" lang="en-US" sz="1800" b="0" i="1" u="none" strike="noStrike" kern="1200" cap="none" spc="0" normalizeH="0" baseline="0" noProof="0" dirty="0" smtClean="0">
                <a:ln>
                  <a:noFill/>
                </a:ln>
                <a:solidFill>
                  <a:sysClr val="windowText" lastClr="000000">
                    <a:lumMod val="85000"/>
                    <a:lumOff val="15000"/>
                  </a:sysClr>
                </a:solidFill>
                <a:effectLst/>
                <a:uLnTx/>
                <a:uFillTx/>
                <a:latin typeface="Verdana" panose="020B0604030504040204" pitchFamily="34" charset="0"/>
                <a:ea typeface="+mn-ea"/>
                <a:cs typeface="+mn-cs"/>
              </a:rPr>
              <a:t> - fraction of photosynthetically active radiation absorbed by the green elements of the canopy</a:t>
            </a:r>
          </a:p>
          <a:p>
            <a:pPr marL="0" marR="0" lvl="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kumimoji="0" lang="en-US" sz="1800" b="0" i="1" u="sng" strike="noStrike" kern="1200" cap="none" spc="0" normalizeH="0" baseline="0" noProof="0" dirty="0" smtClean="0">
                <a:ln>
                  <a:noFill/>
                </a:ln>
                <a:solidFill>
                  <a:sysClr val="windowText" lastClr="000000">
                    <a:lumMod val="85000"/>
                    <a:lumOff val="15000"/>
                  </a:sysClr>
                </a:solidFill>
                <a:effectLst>
                  <a:outerShdw blurRad="38100" dist="38100" dir="2700000" algn="tl">
                    <a:srgbClr val="000000">
                      <a:alpha val="43137"/>
                    </a:srgbClr>
                  </a:outerShdw>
                </a:effectLst>
                <a:uLnTx/>
                <a:uFillTx/>
                <a:latin typeface="Verdana" panose="020B0604030504040204" pitchFamily="34" charset="0"/>
                <a:ea typeface="+mn-ea"/>
                <a:cs typeface="+mn-cs"/>
              </a:rPr>
              <a:t>FVC</a:t>
            </a:r>
            <a:r>
              <a:rPr kumimoji="0" lang="en-US" sz="1800" b="0" i="1" u="none" strike="noStrike" kern="1200" cap="none" spc="0" normalizeH="0" baseline="0" noProof="0" dirty="0" smtClean="0">
                <a:ln>
                  <a:noFill/>
                </a:ln>
                <a:solidFill>
                  <a:sysClr val="windowText" lastClr="000000">
                    <a:lumMod val="85000"/>
                    <a:lumOff val="15000"/>
                  </a:sysClr>
                </a:solidFill>
                <a:effectLst/>
                <a:uLnTx/>
                <a:uFillTx/>
                <a:latin typeface="Verdana" panose="020B0604030504040204" pitchFamily="34" charset="0"/>
                <a:ea typeface="+mn-ea"/>
                <a:cs typeface="+mn-cs"/>
              </a:rPr>
              <a:t> - the Cover Fraction, used to separate vegetation and soil in energy balance process</a:t>
            </a:r>
          </a:p>
          <a:p>
            <a:pPr marL="0" marR="0" lvl="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kumimoji="0" lang="en-US" sz="1800" b="0" i="1" u="sng" strike="noStrike" kern="1200" cap="none" spc="0" normalizeH="0" baseline="0" noProof="0" dirty="0" smtClean="0">
                <a:ln>
                  <a:noFill/>
                </a:ln>
                <a:solidFill>
                  <a:sysClr val="windowText" lastClr="000000">
                    <a:lumMod val="85000"/>
                    <a:lumOff val="15000"/>
                  </a:sysClr>
                </a:solidFill>
                <a:effectLst>
                  <a:outerShdw blurRad="38100" dist="38100" dir="2700000" algn="tl">
                    <a:srgbClr val="000000">
                      <a:alpha val="43137"/>
                    </a:srgbClr>
                  </a:outerShdw>
                </a:effectLst>
                <a:uLnTx/>
                <a:uFillTx/>
                <a:latin typeface="Verdana" panose="020B0604030504040204" pitchFamily="34" charset="0"/>
                <a:ea typeface="+mn-ea"/>
                <a:cs typeface="+mn-cs"/>
              </a:rPr>
              <a:t>CCC</a:t>
            </a:r>
            <a:r>
              <a:rPr kumimoji="0" lang="en-US" sz="1800" b="0" i="1" u="none" strike="noStrike" kern="1200" cap="none" spc="0" normalizeH="0" baseline="0" noProof="0" dirty="0" smtClean="0">
                <a:ln>
                  <a:noFill/>
                </a:ln>
                <a:solidFill>
                  <a:sysClr val="windowText" lastClr="000000">
                    <a:lumMod val="85000"/>
                    <a:lumOff val="15000"/>
                  </a:sysClr>
                </a:solidFill>
                <a:effectLst/>
                <a:uLnTx/>
                <a:uFillTx/>
                <a:latin typeface="Verdana" panose="020B0604030504040204" pitchFamily="34" charset="0"/>
                <a:ea typeface="+mn-ea"/>
                <a:cs typeface="+mn-cs"/>
              </a:rPr>
              <a:t> - the Canopy Chlorophyll Content, good indicator of stresses including nitrogen deficiencies</a:t>
            </a:r>
          </a:p>
          <a:p>
            <a:pPr marL="0" marR="0" lvl="0" indent="0" algn="l"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kumimoji="0" lang="en-US" sz="1800" b="0" i="1" u="sng" strike="noStrike" kern="1200" cap="none" spc="0" normalizeH="0" baseline="0" noProof="0" dirty="0" smtClean="0">
                <a:ln>
                  <a:noFill/>
                </a:ln>
                <a:solidFill>
                  <a:sysClr val="windowText" lastClr="000000">
                    <a:lumMod val="85000"/>
                    <a:lumOff val="15000"/>
                  </a:sysClr>
                </a:solidFill>
                <a:effectLst>
                  <a:outerShdw blurRad="38100" dist="38100" dir="2700000" algn="tl">
                    <a:srgbClr val="000000">
                      <a:alpha val="43137"/>
                    </a:srgbClr>
                  </a:outerShdw>
                </a:effectLst>
                <a:uLnTx/>
                <a:uFillTx/>
                <a:latin typeface="Verdana" panose="020B0604030504040204" pitchFamily="34" charset="0"/>
                <a:ea typeface="+mn-ea"/>
                <a:cs typeface="+mn-cs"/>
              </a:rPr>
              <a:t>CWC</a:t>
            </a:r>
            <a:r>
              <a:rPr kumimoji="0" lang="en-US" sz="1800" b="0" i="1" u="none" strike="noStrike" kern="1200" cap="none" spc="0" normalizeH="0" baseline="0" noProof="0" dirty="0" smtClean="0">
                <a:ln>
                  <a:noFill/>
                </a:ln>
                <a:solidFill>
                  <a:sysClr val="windowText" lastClr="000000">
                    <a:lumMod val="85000"/>
                    <a:lumOff val="15000"/>
                  </a:sysClr>
                </a:solidFill>
                <a:effectLst/>
                <a:uLnTx/>
                <a:uFillTx/>
                <a:latin typeface="Verdana" panose="020B0604030504040204" pitchFamily="34" charset="0"/>
                <a:ea typeface="+mn-ea"/>
                <a:cs typeface="+mn-cs"/>
              </a:rPr>
              <a:t> - the Canopy Water Content used also as a proxy for the water status of the plant</a:t>
            </a:r>
            <a:endParaRPr kumimoji="0" lang="en-US" sz="1800" b="0" i="1" u="none" strike="noStrike" kern="1200" cap="none" spc="0" normalizeH="0" baseline="0" noProof="0" dirty="0">
              <a:ln>
                <a:noFill/>
              </a:ln>
              <a:solidFill>
                <a:sysClr val="windowText" lastClr="000000">
                  <a:lumMod val="85000"/>
                  <a:lumOff val="15000"/>
                </a:sysClr>
              </a:solidFill>
              <a:effectLst/>
              <a:uLnTx/>
              <a:uFillTx/>
              <a:latin typeface="Verdana" panose="020B0604030504040204" pitchFamily="34" charset="0"/>
              <a:ea typeface="+mn-ea"/>
              <a:cs typeface="+mn-cs"/>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605" y="2088674"/>
            <a:ext cx="3762633" cy="29266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8830460" y="5032635"/>
            <a:ext cx="2826922" cy="338554"/>
          </a:xfrm>
          <a:prstGeom prst="rect">
            <a:avLst/>
          </a:prstGeom>
          <a:noFill/>
        </p:spPr>
        <p:txBody>
          <a:bodyPr wrap="square" rtlCol="0">
            <a:spAutoFit/>
          </a:bodyPr>
          <a:lstStyle/>
          <a:p>
            <a:pPr algn="ctr"/>
            <a:r>
              <a:rPr lang="en-GB" sz="1600" i="1" u="sng" dirty="0" smtClean="0"/>
              <a:t>Algorithm developed by INRA</a:t>
            </a:r>
            <a:endParaRPr lang="en-GB" sz="1600" i="1" u="sng" dirty="0"/>
          </a:p>
        </p:txBody>
      </p:sp>
    </p:spTree>
    <p:extLst>
      <p:ext uri="{BB962C8B-B14F-4D97-AF65-F5344CB8AC3E}">
        <p14:creationId xmlns:p14="http://schemas.microsoft.com/office/powerpoint/2010/main" val="1981962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0" y="4522074"/>
            <a:ext cx="12192000" cy="523220"/>
          </a:xfrm>
          <a:prstGeom prst="rect">
            <a:avLst/>
          </a:prstGeom>
          <a:noFill/>
          <a:ln w="9525">
            <a:noFill/>
            <a:miter lim="800000"/>
            <a:headEnd/>
            <a:tailEnd/>
          </a:ln>
          <a:effectLst/>
          <a:extLst/>
        </p:spPr>
        <p:txBody>
          <a:bodyPr wrap="square">
            <a:spAutoFit/>
          </a:bodyPr>
          <a:lstStyle/>
          <a:p>
            <a:pPr algn="ctr">
              <a:spcBef>
                <a:spcPts val="0"/>
              </a:spcBef>
            </a:pPr>
            <a:r>
              <a:rPr lang="en-GB" sz="2800" i="1" dirty="0" err="1" smtClean="0">
                <a:solidFill>
                  <a:schemeClr val="accent6">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Fabrizio</a:t>
            </a:r>
            <a:r>
              <a:rPr lang="en-GB" sz="2800" i="1" dirty="0" smtClean="0">
                <a:solidFill>
                  <a:schemeClr val="accent6">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Ramoino</a:t>
            </a:r>
            <a:r>
              <a:rPr lang="en-GB" sz="2400" i="1" dirty="0" smtClean="0">
                <a:solidFill>
                  <a:schemeClr val="accent6">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[SERCO c/o ESA-ESRIN]</a:t>
            </a:r>
            <a:endParaRPr lang="en-GB" sz="2400" i="1" dirty="0">
              <a:solidFill>
                <a:schemeClr val="accent6">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19"/>
          <p:cNvSpPr txBox="1">
            <a:spLocks noChangeArrowheads="1"/>
          </p:cNvSpPr>
          <p:nvPr/>
        </p:nvSpPr>
        <p:spPr bwMode="auto">
          <a:xfrm>
            <a:off x="0" y="1756641"/>
            <a:ext cx="121920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algn="ctr" defTabSz="914400" latinLnBrk="0">
              <a:spcAft>
                <a:spcPts val="600"/>
              </a:spcAft>
              <a:buClrTx/>
              <a:buSzTx/>
              <a:buFontTx/>
              <a:buNone/>
              <a:tabLst/>
              <a:defRPr/>
            </a:pPr>
            <a:r>
              <a:rPr lang="fr-FR" sz="3200" b="1" i="1" dirty="0" err="1" smtClean="0">
                <a:solidFill>
                  <a:schemeClr val="accent6">
                    <a:lumMod val="50000"/>
                  </a:schemeClr>
                </a:solidFill>
                <a:latin typeface="Verdana"/>
                <a:ea typeface="+mj-ea"/>
                <a:cs typeface="Verdana"/>
              </a:rPr>
              <a:t>SeNtinel</a:t>
            </a:r>
            <a:r>
              <a:rPr lang="fr-FR" sz="3200" b="1" i="1" dirty="0" smtClean="0">
                <a:solidFill>
                  <a:schemeClr val="accent6">
                    <a:lumMod val="50000"/>
                  </a:schemeClr>
                </a:solidFill>
                <a:latin typeface="Verdana"/>
                <a:ea typeface="+mj-ea"/>
                <a:cs typeface="Verdana"/>
              </a:rPr>
              <a:t> Application Platform</a:t>
            </a:r>
          </a:p>
          <a:p>
            <a:pPr marL="0" marR="0" lvl="0" indent="0" algn="ctr" defTabSz="914400" latinLnBrk="0">
              <a:spcAft>
                <a:spcPts val="600"/>
              </a:spcAft>
              <a:buClrTx/>
              <a:buSzTx/>
              <a:buFontTx/>
              <a:buNone/>
              <a:tabLst/>
              <a:defRPr/>
            </a:pPr>
            <a:r>
              <a:rPr lang="fr-FR" sz="3200" b="1" i="1" dirty="0" smtClean="0">
                <a:solidFill>
                  <a:schemeClr val="accent6">
                    <a:lumMod val="50000"/>
                  </a:schemeClr>
                </a:solidFill>
                <a:latin typeface="Verdana"/>
                <a:ea typeface="+mj-ea"/>
                <a:cs typeface="Verdana"/>
              </a:rPr>
              <a:t>&amp;</a:t>
            </a:r>
          </a:p>
          <a:p>
            <a:pPr marL="0" marR="0" lvl="0" indent="0" algn="ctr" defTabSz="914400" latinLnBrk="0">
              <a:buClrTx/>
              <a:buSzTx/>
              <a:buFontTx/>
              <a:buNone/>
              <a:tabLst/>
              <a:defRPr/>
            </a:pPr>
            <a:r>
              <a:rPr lang="fr-FR" sz="3200" b="1" i="1" dirty="0" err="1" smtClean="0">
                <a:solidFill>
                  <a:schemeClr val="accent6">
                    <a:lumMod val="50000"/>
                  </a:schemeClr>
                </a:solidFill>
                <a:latin typeface="Verdana"/>
                <a:ea typeface="+mj-ea"/>
                <a:cs typeface="Verdana"/>
              </a:rPr>
              <a:t>Scientific</a:t>
            </a:r>
            <a:r>
              <a:rPr lang="fr-FR" sz="3200" b="1" i="1" dirty="0" smtClean="0">
                <a:solidFill>
                  <a:schemeClr val="accent6">
                    <a:lumMod val="50000"/>
                  </a:schemeClr>
                </a:solidFill>
                <a:latin typeface="Verdana"/>
                <a:ea typeface="+mj-ea"/>
                <a:cs typeface="Verdana"/>
              </a:rPr>
              <a:t> </a:t>
            </a:r>
            <a:r>
              <a:rPr lang="fr-FR" sz="3200" b="1" i="1" dirty="0" err="1" smtClean="0">
                <a:solidFill>
                  <a:schemeClr val="accent6">
                    <a:lumMod val="50000"/>
                  </a:schemeClr>
                </a:solidFill>
                <a:latin typeface="Verdana"/>
                <a:ea typeface="+mj-ea"/>
                <a:cs typeface="Verdana"/>
              </a:rPr>
              <a:t>Toolbox</a:t>
            </a:r>
            <a:r>
              <a:rPr lang="fr-FR" sz="3200" b="1" i="1" dirty="0" smtClean="0">
                <a:solidFill>
                  <a:schemeClr val="accent6">
                    <a:lumMod val="50000"/>
                  </a:schemeClr>
                </a:solidFill>
                <a:latin typeface="Verdana"/>
                <a:ea typeface="+mj-ea"/>
                <a:cs typeface="Verdana"/>
              </a:rPr>
              <a:t> Exploitation Platform</a:t>
            </a:r>
            <a:endParaRPr lang="en-GB" sz="3200" b="1" i="1" dirty="0">
              <a:solidFill>
                <a:schemeClr val="accent6">
                  <a:lumMod val="50000"/>
                </a:schemeClr>
              </a:solidFill>
              <a:latin typeface="Verdana"/>
              <a:ea typeface="+mj-ea"/>
              <a:cs typeface="Verdana"/>
            </a:endParaRPr>
          </a:p>
        </p:txBody>
      </p:sp>
    </p:spTree>
    <p:extLst>
      <p:ext uri="{BB962C8B-B14F-4D97-AF65-F5344CB8AC3E}">
        <p14:creationId xmlns:p14="http://schemas.microsoft.com/office/powerpoint/2010/main" val="4619101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Sentinel-2</a:t>
            </a:r>
            <a:r>
              <a:rPr kumimoji="0" lang="en-GB" sz="2400" b="1" i="0" u="none" strike="noStrike" kern="1200" cap="none" spc="0" normalizeH="0" noProof="0" dirty="0" smtClean="0">
                <a:ln>
                  <a:noFill/>
                </a:ln>
                <a:solidFill>
                  <a:srgbClr val="123A1C"/>
                </a:solidFill>
                <a:effectLst/>
                <a:uLnTx/>
                <a:uFillTx/>
                <a:latin typeface="Verdana" panose="020B0604030504040204" pitchFamily="34" charset="0"/>
                <a:ea typeface="+mj-ea"/>
                <a:cs typeface="+mj-cs"/>
              </a:rPr>
              <a:t> Toolbox</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LAI – Amazon Forest</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7319" y="1673086"/>
            <a:ext cx="3872484" cy="4339667"/>
          </a:xfrm>
          <a:prstGeom prst="rect">
            <a:avLst/>
          </a:prstGeom>
          <a:ln w="3175">
            <a:solidFill>
              <a:schemeClr val="tx1"/>
            </a:solidFill>
          </a:ln>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9803" y="1673086"/>
            <a:ext cx="3872483" cy="4339668"/>
          </a:xfrm>
          <a:prstGeom prst="rect">
            <a:avLst/>
          </a:prstGeom>
          <a:ln w="3175">
            <a:solidFill>
              <a:schemeClr val="tx1"/>
            </a:solidFill>
          </a:ln>
          <a:effectLst/>
        </p:spPr>
      </p:pic>
      <p:sp>
        <p:nvSpPr>
          <p:cNvPr id="8" name="Rectangle 7"/>
          <p:cNvSpPr/>
          <p:nvPr/>
        </p:nvSpPr>
        <p:spPr>
          <a:xfrm>
            <a:off x="2220694" y="1317036"/>
            <a:ext cx="7761592" cy="356050"/>
          </a:xfrm>
          <a:prstGeom prst="rect">
            <a:avLst/>
          </a:prstGeom>
          <a:gradFill flip="none" rotWithShape="1">
            <a:gsLst>
              <a:gs pos="0">
                <a:schemeClr val="bg1">
                  <a:lumMod val="95000"/>
                </a:schemeClr>
              </a:gs>
              <a:gs pos="50000">
                <a:schemeClr val="bg1">
                  <a:lumMod val="85000"/>
                </a:schemeClr>
              </a:gs>
              <a:gs pos="100000">
                <a:schemeClr val="bg1">
                  <a:lumMod val="50000"/>
                </a:schemeClr>
              </a:gs>
            </a:gsLst>
            <a:lin ang="5400000" scaled="0"/>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026" tIns="14013" rIns="28026" bIns="14013" spcCol="0" rtlCol="0" anchor="ctr"/>
          <a:lstStyle/>
          <a:p>
            <a:pPr algn="ctr"/>
            <a:r>
              <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rPr>
              <a:t>Sentinel-2A Leaf Area Index (LAI) over Amazon </a:t>
            </a:r>
            <a:r>
              <a:rPr lang="en-US" sz="11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Forest</a:t>
            </a:r>
            <a:endParaRPr lang="en-GB" sz="1100" b="1" i="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1962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Sentinel-2</a:t>
            </a:r>
            <a:r>
              <a:rPr kumimoji="0" lang="en-GB" sz="2400" b="1" i="0" u="none" strike="noStrike" kern="1200" cap="none" spc="0" normalizeH="0" noProof="0" dirty="0" smtClean="0">
                <a:ln>
                  <a:noFill/>
                </a:ln>
                <a:solidFill>
                  <a:srgbClr val="123A1C"/>
                </a:solidFill>
                <a:effectLst/>
                <a:uLnTx/>
                <a:uFillTx/>
                <a:latin typeface="Verdana" panose="020B0604030504040204" pitchFamily="34" charset="0"/>
                <a:ea typeface="+mj-ea"/>
                <a:cs typeface="+mj-cs"/>
              </a:rPr>
              <a:t> Toolbox</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Level-3 Processor – Sen2Three</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sp>
        <p:nvSpPr>
          <p:cNvPr id="5" name="Content Placeholder 2"/>
          <p:cNvSpPr>
            <a:spLocks noGrp="1"/>
          </p:cNvSpPr>
          <p:nvPr>
            <p:ph idx="1"/>
          </p:nvPr>
        </p:nvSpPr>
        <p:spPr>
          <a:xfrm>
            <a:off x="0" y="1487511"/>
            <a:ext cx="12192000" cy="620414"/>
          </a:xfrm>
        </p:spPr>
        <p:txBody>
          <a:bodyPr/>
          <a:lstStyle/>
          <a:p>
            <a:pPr marL="0" indent="0" algn="ctr">
              <a:buNone/>
            </a:pPr>
            <a:r>
              <a:rPr lang="en-GB" sz="1800" i="1" u="sng" dirty="0">
                <a:solidFill>
                  <a:schemeClr val="tx1">
                    <a:lumMod val="85000"/>
                    <a:lumOff val="1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Multi-temporal cloud-free composites generation from Sentinel-2 </a:t>
            </a:r>
            <a:r>
              <a:rPr lang="en-GB" sz="1800" i="1" u="sng" dirty="0" smtClean="0">
                <a:solidFill>
                  <a:schemeClr val="tx1">
                    <a:lumMod val="85000"/>
                    <a:lumOff val="1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data</a:t>
            </a:r>
            <a:endParaRPr lang="en-GB" sz="1800" i="1" u="sng" dirty="0">
              <a:solidFill>
                <a:schemeClr val="tx1">
                  <a:lumMod val="85000"/>
                  <a:lumOff val="1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301" y="1925112"/>
            <a:ext cx="6664680" cy="4087641"/>
          </a:xfrm>
          <a:prstGeom prst="rect">
            <a:avLst/>
          </a:prstGeom>
        </p:spPr>
      </p:pic>
    </p:spTree>
    <p:extLst>
      <p:ext uri="{BB962C8B-B14F-4D97-AF65-F5344CB8AC3E}">
        <p14:creationId xmlns:p14="http://schemas.microsoft.com/office/powerpoint/2010/main" val="1981962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Sentinel-2</a:t>
            </a:r>
            <a:r>
              <a:rPr kumimoji="0" lang="en-GB" sz="2400" b="1" i="0" u="none" strike="noStrike" kern="1200" cap="none" spc="0" normalizeH="0" noProof="0" dirty="0" smtClean="0">
                <a:ln>
                  <a:noFill/>
                </a:ln>
                <a:solidFill>
                  <a:srgbClr val="123A1C"/>
                </a:solidFill>
                <a:effectLst/>
                <a:uLnTx/>
                <a:uFillTx/>
                <a:latin typeface="Verdana" panose="020B0604030504040204" pitchFamily="34" charset="0"/>
                <a:ea typeface="+mj-ea"/>
                <a:cs typeface="+mj-cs"/>
              </a:rPr>
              <a:t> Toolbox</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Radiometric Indices Processor – Sen2Rad</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sp>
        <p:nvSpPr>
          <p:cNvPr id="5" name="Content Placeholder 2"/>
          <p:cNvSpPr txBox="1">
            <a:spLocks/>
          </p:cNvSpPr>
          <p:nvPr/>
        </p:nvSpPr>
        <p:spPr>
          <a:xfrm>
            <a:off x="0" y="1591562"/>
            <a:ext cx="12192000" cy="69756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600" kern="1200" baseline="0">
                <a:solidFill>
                  <a:srgbClr val="4D4F53"/>
                </a:solidFill>
                <a:latin typeface="Verdana" panose="020B060403050404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1" u="none" strike="noStrike" kern="1200" cap="none" spc="0" normalizeH="0" baseline="0" noProof="0" dirty="0" smtClean="0">
                <a:ln>
                  <a:noFill/>
                </a:ln>
                <a:solidFill>
                  <a:sysClr val="windowText" lastClr="000000">
                    <a:lumMod val="85000"/>
                    <a:lumOff val="15000"/>
                  </a:sysClr>
                </a:solidFill>
                <a:effectLst/>
                <a:uLnTx/>
                <a:uFillTx/>
                <a:latin typeface="Verdana" panose="020B0604030504040204" pitchFamily="34" charset="0"/>
                <a:ea typeface="+mn-ea"/>
                <a:cs typeface="+mn-cs"/>
              </a:rPr>
              <a:t>Radiometric indices are quantitative measures of features that are obtained by combining several spectral bands</a:t>
            </a:r>
          </a:p>
        </p:txBody>
      </p:sp>
      <p:sp>
        <p:nvSpPr>
          <p:cNvPr id="7" name="Rectangle 6"/>
          <p:cNvSpPr/>
          <p:nvPr/>
        </p:nvSpPr>
        <p:spPr>
          <a:xfrm>
            <a:off x="779478" y="2569930"/>
            <a:ext cx="2719711" cy="467832"/>
          </a:xfrm>
          <a:prstGeom prst="rect">
            <a:avLst/>
          </a:prstGeom>
          <a:noFill/>
          <a:ln w="25400" cap="flat" cmpd="sng" algn="ctr">
            <a:solidFill>
              <a:srgbClr val="00854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1" u="none" strike="noStrike" kern="0" cap="none" spc="0" normalizeH="0" baseline="0" noProof="0" dirty="0" smtClean="0">
                <a:ln>
                  <a:noFill/>
                </a:ln>
                <a:solidFill>
                  <a:srgbClr val="008542"/>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Vegetation indices</a:t>
            </a:r>
          </a:p>
        </p:txBody>
      </p:sp>
      <p:sp>
        <p:nvSpPr>
          <p:cNvPr id="8" name="Rectangle 7"/>
          <p:cNvSpPr/>
          <p:nvPr/>
        </p:nvSpPr>
        <p:spPr>
          <a:xfrm>
            <a:off x="5088918" y="2569930"/>
            <a:ext cx="2200939" cy="467832"/>
          </a:xfrm>
          <a:prstGeom prst="rect">
            <a:avLst/>
          </a:prstGeom>
          <a:noFill/>
          <a:ln w="25400" cap="flat" cmpd="sng" algn="ctr">
            <a:solidFill>
              <a:srgbClr val="E3722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1" u="none" strike="noStrike" kern="0" cap="none" spc="0" normalizeH="0" baseline="0" noProof="0" dirty="0" smtClean="0">
                <a:ln>
                  <a:noFill/>
                </a:ln>
                <a:solidFill>
                  <a:srgbClr val="E37222"/>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Soil indices</a:t>
            </a:r>
          </a:p>
        </p:txBody>
      </p:sp>
      <p:sp>
        <p:nvSpPr>
          <p:cNvPr id="9" name="Rectangle 8"/>
          <p:cNvSpPr/>
          <p:nvPr/>
        </p:nvSpPr>
        <p:spPr>
          <a:xfrm>
            <a:off x="9104888" y="2569930"/>
            <a:ext cx="2200939" cy="467832"/>
          </a:xfrm>
          <a:prstGeom prst="rect">
            <a:avLst/>
          </a:prstGeom>
          <a:noFill/>
          <a:ln w="25400" cap="flat" cmpd="sng" algn="ctr">
            <a:solidFill>
              <a:srgbClr val="0098D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1" u="none" strike="noStrike" kern="0" cap="none" spc="0" normalizeH="0" baseline="0" noProof="0" dirty="0" smtClean="0">
                <a:ln>
                  <a:noFill/>
                </a:ln>
                <a:solidFill>
                  <a:srgbClr val="0098DB"/>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Water indices</a:t>
            </a:r>
          </a:p>
        </p:txBody>
      </p:sp>
      <p:cxnSp>
        <p:nvCxnSpPr>
          <p:cNvPr id="10" name="Straight Connector 9"/>
          <p:cNvCxnSpPr/>
          <p:nvPr/>
        </p:nvCxnSpPr>
        <p:spPr>
          <a:xfrm flipH="1">
            <a:off x="908699" y="3048395"/>
            <a:ext cx="2" cy="2476812"/>
          </a:xfrm>
          <a:prstGeom prst="line">
            <a:avLst/>
          </a:prstGeom>
          <a:noFill/>
          <a:ln w="19050" cap="flat" cmpd="sng" algn="ctr">
            <a:solidFill>
              <a:srgbClr val="008542"/>
            </a:solidFill>
            <a:prstDash val="solid"/>
          </a:ln>
          <a:effectLst/>
        </p:spPr>
      </p:cxnSp>
      <p:cxnSp>
        <p:nvCxnSpPr>
          <p:cNvPr id="11" name="Straight Connector 10"/>
          <p:cNvCxnSpPr/>
          <p:nvPr/>
        </p:nvCxnSpPr>
        <p:spPr>
          <a:xfrm flipH="1">
            <a:off x="908699" y="3306547"/>
            <a:ext cx="276255" cy="0"/>
          </a:xfrm>
          <a:prstGeom prst="line">
            <a:avLst/>
          </a:prstGeom>
          <a:noFill/>
          <a:ln w="19050" cap="flat" cmpd="sng" algn="ctr">
            <a:solidFill>
              <a:srgbClr val="008542"/>
            </a:solidFill>
            <a:prstDash val="solid"/>
          </a:ln>
          <a:effectLst/>
        </p:spPr>
      </p:cxnSp>
      <p:cxnSp>
        <p:nvCxnSpPr>
          <p:cNvPr id="12" name="Straight Connector 11"/>
          <p:cNvCxnSpPr/>
          <p:nvPr/>
        </p:nvCxnSpPr>
        <p:spPr>
          <a:xfrm flipH="1">
            <a:off x="908698" y="3618436"/>
            <a:ext cx="276255" cy="0"/>
          </a:xfrm>
          <a:prstGeom prst="line">
            <a:avLst/>
          </a:prstGeom>
          <a:noFill/>
          <a:ln w="19050" cap="flat" cmpd="sng" algn="ctr">
            <a:solidFill>
              <a:srgbClr val="008542"/>
            </a:solidFill>
            <a:prstDash val="solid"/>
          </a:ln>
          <a:effectLst/>
        </p:spPr>
      </p:cxnSp>
      <p:cxnSp>
        <p:nvCxnSpPr>
          <p:cNvPr id="13" name="Straight Connector 12"/>
          <p:cNvCxnSpPr/>
          <p:nvPr/>
        </p:nvCxnSpPr>
        <p:spPr>
          <a:xfrm flipH="1">
            <a:off x="917833" y="3940958"/>
            <a:ext cx="276255" cy="0"/>
          </a:xfrm>
          <a:prstGeom prst="line">
            <a:avLst/>
          </a:prstGeom>
          <a:noFill/>
          <a:ln w="19050" cap="flat" cmpd="sng" algn="ctr">
            <a:solidFill>
              <a:srgbClr val="008542"/>
            </a:solidFill>
            <a:prstDash val="solid"/>
          </a:ln>
          <a:effectLst/>
        </p:spPr>
      </p:cxnSp>
      <p:cxnSp>
        <p:nvCxnSpPr>
          <p:cNvPr id="14" name="Straight Connector 13"/>
          <p:cNvCxnSpPr/>
          <p:nvPr/>
        </p:nvCxnSpPr>
        <p:spPr>
          <a:xfrm flipH="1">
            <a:off x="917834" y="4267026"/>
            <a:ext cx="276255" cy="0"/>
          </a:xfrm>
          <a:prstGeom prst="line">
            <a:avLst/>
          </a:prstGeom>
          <a:noFill/>
          <a:ln w="19050" cap="flat" cmpd="sng" algn="ctr">
            <a:solidFill>
              <a:srgbClr val="008542"/>
            </a:solidFill>
            <a:prstDash val="solid"/>
          </a:ln>
          <a:effectLst/>
        </p:spPr>
      </p:cxnSp>
      <p:cxnSp>
        <p:nvCxnSpPr>
          <p:cNvPr id="15" name="Straight Connector 14"/>
          <p:cNvCxnSpPr/>
          <p:nvPr/>
        </p:nvCxnSpPr>
        <p:spPr>
          <a:xfrm flipH="1">
            <a:off x="917833" y="4600181"/>
            <a:ext cx="276255" cy="0"/>
          </a:xfrm>
          <a:prstGeom prst="line">
            <a:avLst/>
          </a:prstGeom>
          <a:noFill/>
          <a:ln w="19050" cap="flat" cmpd="sng" algn="ctr">
            <a:solidFill>
              <a:srgbClr val="008542"/>
            </a:solidFill>
            <a:prstDash val="solid"/>
          </a:ln>
          <a:effectLst/>
        </p:spPr>
      </p:cxnSp>
      <p:cxnSp>
        <p:nvCxnSpPr>
          <p:cNvPr id="16" name="Straight Connector 15"/>
          <p:cNvCxnSpPr/>
          <p:nvPr/>
        </p:nvCxnSpPr>
        <p:spPr>
          <a:xfrm flipH="1">
            <a:off x="919330" y="4904406"/>
            <a:ext cx="276255" cy="0"/>
          </a:xfrm>
          <a:prstGeom prst="line">
            <a:avLst/>
          </a:prstGeom>
          <a:noFill/>
          <a:ln w="19050" cap="flat" cmpd="sng" algn="ctr">
            <a:solidFill>
              <a:srgbClr val="008542"/>
            </a:solidFill>
            <a:prstDash val="solid"/>
          </a:ln>
          <a:effectLst/>
        </p:spPr>
      </p:cxnSp>
      <p:cxnSp>
        <p:nvCxnSpPr>
          <p:cNvPr id="17" name="Straight Connector 16"/>
          <p:cNvCxnSpPr/>
          <p:nvPr/>
        </p:nvCxnSpPr>
        <p:spPr>
          <a:xfrm flipH="1">
            <a:off x="908700" y="5212755"/>
            <a:ext cx="276255" cy="0"/>
          </a:xfrm>
          <a:prstGeom prst="line">
            <a:avLst/>
          </a:prstGeom>
          <a:noFill/>
          <a:ln w="19050" cap="flat" cmpd="sng" algn="ctr">
            <a:solidFill>
              <a:srgbClr val="008542"/>
            </a:solidFill>
            <a:prstDash val="solid"/>
          </a:ln>
          <a:effectLst/>
        </p:spPr>
      </p:cxnSp>
      <p:cxnSp>
        <p:nvCxnSpPr>
          <p:cNvPr id="18" name="Straight Connector 17"/>
          <p:cNvCxnSpPr/>
          <p:nvPr/>
        </p:nvCxnSpPr>
        <p:spPr>
          <a:xfrm flipH="1">
            <a:off x="908699" y="5514011"/>
            <a:ext cx="276255" cy="0"/>
          </a:xfrm>
          <a:prstGeom prst="line">
            <a:avLst/>
          </a:prstGeom>
          <a:noFill/>
          <a:ln w="19050" cap="flat" cmpd="sng" algn="ctr">
            <a:solidFill>
              <a:srgbClr val="008542"/>
            </a:solidFill>
            <a:prstDash val="solid"/>
          </a:ln>
          <a:effectLst/>
        </p:spPr>
      </p:cxnSp>
      <p:sp>
        <p:nvSpPr>
          <p:cNvPr id="19" name="TextBox 18"/>
          <p:cNvSpPr txBox="1"/>
          <p:nvPr/>
        </p:nvSpPr>
        <p:spPr>
          <a:xfrm>
            <a:off x="1116806" y="3814000"/>
            <a:ext cx="249459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8542"/>
                </a:solidFill>
                <a:effectLst/>
                <a:uLnTx/>
                <a:uFillTx/>
                <a:latin typeface="Verdana" panose="020B0604030504040204" pitchFamily="34" charset="0"/>
                <a:ea typeface="Verdana" panose="020B0604030504040204" pitchFamily="34" charset="0"/>
                <a:cs typeface="Verdana" panose="020B0604030504040204" pitchFamily="34" charset="0"/>
              </a:rPr>
              <a:t>SAVI, TSAVI, MSAVI, MSAVI2</a:t>
            </a:r>
          </a:p>
        </p:txBody>
      </p:sp>
      <p:sp>
        <p:nvSpPr>
          <p:cNvPr id="20" name="TextBox 19"/>
          <p:cNvSpPr txBox="1"/>
          <p:nvPr/>
        </p:nvSpPr>
        <p:spPr>
          <a:xfrm>
            <a:off x="1149053" y="3179589"/>
            <a:ext cx="123463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8542"/>
                </a:solidFill>
                <a:effectLst/>
                <a:uLnTx/>
                <a:uFillTx/>
                <a:latin typeface="Verdana" panose="020B0604030504040204" pitchFamily="34" charset="0"/>
                <a:ea typeface="Verdana" panose="020B0604030504040204" pitchFamily="34" charset="0"/>
                <a:cs typeface="Verdana" panose="020B0604030504040204" pitchFamily="34" charset="0"/>
              </a:rPr>
              <a:t>DVI, RVI, PVI</a:t>
            </a:r>
          </a:p>
        </p:txBody>
      </p:sp>
      <p:sp>
        <p:nvSpPr>
          <p:cNvPr id="21" name="TextBox 20"/>
          <p:cNvSpPr txBox="1"/>
          <p:nvPr/>
        </p:nvSpPr>
        <p:spPr>
          <a:xfrm>
            <a:off x="1116806" y="3491478"/>
            <a:ext cx="238238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8542"/>
                </a:solidFill>
                <a:effectLst/>
                <a:uLnTx/>
                <a:uFillTx/>
                <a:latin typeface="Verdana" panose="020B0604030504040204" pitchFamily="34" charset="0"/>
                <a:ea typeface="Verdana" panose="020B0604030504040204" pitchFamily="34" charset="0"/>
                <a:cs typeface="Verdana" panose="020B0604030504040204" pitchFamily="34" charset="0"/>
              </a:rPr>
              <a:t>NDVI, WDVI, TNDVI, GNDVI</a:t>
            </a:r>
          </a:p>
        </p:txBody>
      </p:sp>
      <p:sp>
        <p:nvSpPr>
          <p:cNvPr id="22" name="TextBox 21"/>
          <p:cNvSpPr txBox="1"/>
          <p:nvPr/>
        </p:nvSpPr>
        <p:spPr>
          <a:xfrm>
            <a:off x="1149053" y="4140068"/>
            <a:ext cx="59503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8542"/>
                </a:solidFill>
                <a:effectLst/>
                <a:uLnTx/>
                <a:uFillTx/>
                <a:latin typeface="Verdana" panose="020B0604030504040204" pitchFamily="34" charset="0"/>
                <a:ea typeface="Verdana" panose="020B0604030504040204" pitchFamily="34" charset="0"/>
                <a:cs typeface="Verdana" panose="020B0604030504040204" pitchFamily="34" charset="0"/>
              </a:rPr>
              <a:t>GEMI</a:t>
            </a:r>
          </a:p>
        </p:txBody>
      </p:sp>
      <p:sp>
        <p:nvSpPr>
          <p:cNvPr id="23" name="TextBox 22"/>
          <p:cNvSpPr txBox="1"/>
          <p:nvPr/>
        </p:nvSpPr>
        <p:spPr>
          <a:xfrm>
            <a:off x="1149053" y="4473223"/>
            <a:ext cx="56778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8542"/>
                </a:solidFill>
                <a:effectLst/>
                <a:uLnTx/>
                <a:uFillTx/>
                <a:latin typeface="Verdana" panose="020B0604030504040204" pitchFamily="34" charset="0"/>
                <a:ea typeface="Verdana" panose="020B0604030504040204" pitchFamily="34" charset="0"/>
                <a:cs typeface="Verdana" panose="020B0604030504040204" pitchFamily="34" charset="0"/>
              </a:rPr>
              <a:t>ARVI</a:t>
            </a:r>
          </a:p>
        </p:txBody>
      </p:sp>
      <p:sp>
        <p:nvSpPr>
          <p:cNvPr id="24" name="TextBox 23"/>
          <p:cNvSpPr txBox="1"/>
          <p:nvPr/>
        </p:nvSpPr>
        <p:spPr>
          <a:xfrm>
            <a:off x="1116806" y="4777448"/>
            <a:ext cx="67839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8542"/>
                </a:solidFill>
                <a:effectLst/>
                <a:uLnTx/>
                <a:uFillTx/>
                <a:latin typeface="Verdana" panose="020B0604030504040204" pitchFamily="34" charset="0"/>
                <a:ea typeface="Verdana" panose="020B0604030504040204" pitchFamily="34" charset="0"/>
                <a:cs typeface="Verdana" panose="020B0604030504040204" pitchFamily="34" charset="0"/>
              </a:rPr>
              <a:t>NDI45</a:t>
            </a:r>
          </a:p>
        </p:txBody>
      </p:sp>
      <p:sp>
        <p:nvSpPr>
          <p:cNvPr id="25" name="TextBox 24"/>
          <p:cNvSpPr txBox="1"/>
          <p:nvPr/>
        </p:nvSpPr>
        <p:spPr>
          <a:xfrm>
            <a:off x="1116806" y="5085797"/>
            <a:ext cx="182133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8542"/>
                </a:solidFill>
                <a:effectLst/>
                <a:uLnTx/>
                <a:uFillTx/>
                <a:latin typeface="Verdana" panose="020B0604030504040204" pitchFamily="34" charset="0"/>
                <a:ea typeface="Verdana" panose="020B0604030504040204" pitchFamily="34" charset="0"/>
                <a:cs typeface="Verdana" panose="020B0604030504040204" pitchFamily="34" charset="0"/>
              </a:rPr>
              <a:t>MTCI, MCARI, </a:t>
            </a:r>
            <a:r>
              <a:rPr kumimoji="0" lang="en-GB" sz="1200" b="0" i="1" u="none" strike="noStrike" kern="0" cap="none" spc="0" normalizeH="0" baseline="0" noProof="0" dirty="0" err="1" smtClean="0">
                <a:ln>
                  <a:noFill/>
                </a:ln>
                <a:solidFill>
                  <a:srgbClr val="008542"/>
                </a:solidFill>
                <a:effectLst/>
                <a:uLnTx/>
                <a:uFillTx/>
                <a:latin typeface="Verdana" panose="020B0604030504040204" pitchFamily="34" charset="0"/>
                <a:ea typeface="Verdana" panose="020B0604030504040204" pitchFamily="34" charset="0"/>
                <a:cs typeface="Verdana" panose="020B0604030504040204" pitchFamily="34" charset="0"/>
              </a:rPr>
              <a:t>PSSRa</a:t>
            </a:r>
            <a:endParaRPr kumimoji="0" lang="en-GB" sz="1200" b="0" i="1" u="none" strike="noStrike" kern="0" cap="none" spc="0" normalizeH="0" baseline="0" noProof="0" dirty="0" smtClean="0">
              <a:ln>
                <a:noFill/>
              </a:ln>
              <a:solidFill>
                <a:srgbClr val="00854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 name="TextBox 25"/>
          <p:cNvSpPr txBox="1"/>
          <p:nvPr/>
        </p:nvSpPr>
        <p:spPr>
          <a:xfrm>
            <a:off x="1116806" y="5387053"/>
            <a:ext cx="171072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8542"/>
                </a:solidFill>
                <a:effectLst/>
                <a:uLnTx/>
                <a:uFillTx/>
                <a:latin typeface="Verdana" panose="020B0604030504040204" pitchFamily="34" charset="0"/>
                <a:ea typeface="Verdana" panose="020B0604030504040204" pitchFamily="34" charset="0"/>
                <a:cs typeface="Verdana" panose="020B0604030504040204" pitchFamily="34" charset="0"/>
              </a:rPr>
              <a:t>S2REP, REIP, IRECI</a:t>
            </a:r>
          </a:p>
        </p:txBody>
      </p:sp>
      <p:cxnSp>
        <p:nvCxnSpPr>
          <p:cNvPr id="27" name="Straight Connector 26"/>
          <p:cNvCxnSpPr/>
          <p:nvPr/>
        </p:nvCxnSpPr>
        <p:spPr>
          <a:xfrm flipH="1">
            <a:off x="5202435" y="3048395"/>
            <a:ext cx="6997" cy="1225150"/>
          </a:xfrm>
          <a:prstGeom prst="line">
            <a:avLst/>
          </a:prstGeom>
          <a:noFill/>
          <a:ln w="19050" cap="flat" cmpd="sng" algn="ctr">
            <a:solidFill>
              <a:srgbClr val="E37222"/>
            </a:solidFill>
            <a:prstDash val="solid"/>
          </a:ln>
          <a:effectLst/>
        </p:spPr>
      </p:cxnSp>
      <p:cxnSp>
        <p:nvCxnSpPr>
          <p:cNvPr id="28" name="Straight Connector 27"/>
          <p:cNvCxnSpPr/>
          <p:nvPr/>
        </p:nvCxnSpPr>
        <p:spPr>
          <a:xfrm flipH="1">
            <a:off x="5209430" y="3306547"/>
            <a:ext cx="276255" cy="0"/>
          </a:xfrm>
          <a:prstGeom prst="line">
            <a:avLst/>
          </a:prstGeom>
          <a:noFill/>
          <a:ln w="19050" cap="flat" cmpd="sng" algn="ctr">
            <a:solidFill>
              <a:srgbClr val="E37222"/>
            </a:solidFill>
            <a:prstDash val="solid"/>
          </a:ln>
          <a:effectLst/>
        </p:spPr>
      </p:cxnSp>
      <p:cxnSp>
        <p:nvCxnSpPr>
          <p:cNvPr id="29" name="Straight Connector 28"/>
          <p:cNvCxnSpPr/>
          <p:nvPr/>
        </p:nvCxnSpPr>
        <p:spPr>
          <a:xfrm flipH="1">
            <a:off x="5209429" y="3618436"/>
            <a:ext cx="276255" cy="0"/>
          </a:xfrm>
          <a:prstGeom prst="line">
            <a:avLst/>
          </a:prstGeom>
          <a:noFill/>
          <a:ln w="19050" cap="flat" cmpd="sng" algn="ctr">
            <a:solidFill>
              <a:srgbClr val="E37222"/>
            </a:solidFill>
            <a:prstDash val="solid"/>
          </a:ln>
          <a:effectLst/>
        </p:spPr>
      </p:cxnSp>
      <p:cxnSp>
        <p:nvCxnSpPr>
          <p:cNvPr id="30" name="Straight Connector 29"/>
          <p:cNvCxnSpPr/>
          <p:nvPr/>
        </p:nvCxnSpPr>
        <p:spPr>
          <a:xfrm flipH="1">
            <a:off x="5202435" y="3940958"/>
            <a:ext cx="276255" cy="0"/>
          </a:xfrm>
          <a:prstGeom prst="line">
            <a:avLst/>
          </a:prstGeom>
          <a:noFill/>
          <a:ln w="19050" cap="flat" cmpd="sng" algn="ctr">
            <a:solidFill>
              <a:srgbClr val="E37222"/>
            </a:solidFill>
            <a:prstDash val="solid"/>
          </a:ln>
          <a:effectLst/>
        </p:spPr>
      </p:cxnSp>
      <p:cxnSp>
        <p:nvCxnSpPr>
          <p:cNvPr id="31" name="Straight Connector 30"/>
          <p:cNvCxnSpPr/>
          <p:nvPr/>
        </p:nvCxnSpPr>
        <p:spPr>
          <a:xfrm flipH="1">
            <a:off x="5196298" y="4268408"/>
            <a:ext cx="276255" cy="0"/>
          </a:xfrm>
          <a:prstGeom prst="line">
            <a:avLst/>
          </a:prstGeom>
          <a:noFill/>
          <a:ln w="19050" cap="flat" cmpd="sng" algn="ctr">
            <a:solidFill>
              <a:srgbClr val="E37222"/>
            </a:solidFill>
            <a:prstDash val="solid"/>
          </a:ln>
          <a:effectLst/>
        </p:spPr>
      </p:cxnSp>
      <p:sp>
        <p:nvSpPr>
          <p:cNvPr id="32" name="TextBox 31"/>
          <p:cNvSpPr txBox="1"/>
          <p:nvPr/>
        </p:nvSpPr>
        <p:spPr>
          <a:xfrm>
            <a:off x="5417537" y="3812795"/>
            <a:ext cx="356188" cy="276999"/>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E37222"/>
                </a:solidFill>
                <a:effectLst/>
                <a:uLnTx/>
                <a:uFillTx/>
                <a:latin typeface="Verdana" panose="020B0604030504040204" pitchFamily="34" charset="0"/>
                <a:ea typeface="Verdana" panose="020B0604030504040204" pitchFamily="34" charset="0"/>
                <a:cs typeface="Verdana" panose="020B0604030504040204" pitchFamily="34" charset="0"/>
              </a:rPr>
              <a:t>RI</a:t>
            </a:r>
          </a:p>
        </p:txBody>
      </p:sp>
      <p:sp>
        <p:nvSpPr>
          <p:cNvPr id="33" name="TextBox 32"/>
          <p:cNvSpPr txBox="1"/>
          <p:nvPr/>
        </p:nvSpPr>
        <p:spPr>
          <a:xfrm>
            <a:off x="5417537" y="3179589"/>
            <a:ext cx="354584" cy="276999"/>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E37222"/>
                </a:solidFill>
                <a:effectLst/>
                <a:uLnTx/>
                <a:uFillTx/>
                <a:latin typeface="Verdana" panose="020B0604030504040204" pitchFamily="34" charset="0"/>
                <a:ea typeface="Verdana" panose="020B0604030504040204" pitchFamily="34" charset="0"/>
                <a:cs typeface="Verdana" panose="020B0604030504040204" pitchFamily="34" charset="0"/>
              </a:rPr>
              <a:t>BI</a:t>
            </a:r>
          </a:p>
        </p:txBody>
      </p:sp>
      <p:sp>
        <p:nvSpPr>
          <p:cNvPr id="34" name="TextBox 33"/>
          <p:cNvSpPr txBox="1"/>
          <p:nvPr/>
        </p:nvSpPr>
        <p:spPr>
          <a:xfrm>
            <a:off x="5417537" y="3491478"/>
            <a:ext cx="452368" cy="276999"/>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E37222"/>
                </a:solidFill>
                <a:effectLst/>
                <a:uLnTx/>
                <a:uFillTx/>
                <a:latin typeface="Verdana" panose="020B0604030504040204" pitchFamily="34" charset="0"/>
                <a:ea typeface="Verdana" panose="020B0604030504040204" pitchFamily="34" charset="0"/>
                <a:cs typeface="Verdana" panose="020B0604030504040204" pitchFamily="34" charset="0"/>
              </a:rPr>
              <a:t>BI2</a:t>
            </a:r>
          </a:p>
        </p:txBody>
      </p:sp>
      <p:sp>
        <p:nvSpPr>
          <p:cNvPr id="35" name="TextBox 34"/>
          <p:cNvSpPr txBox="1"/>
          <p:nvPr/>
        </p:nvSpPr>
        <p:spPr>
          <a:xfrm>
            <a:off x="5417537" y="4135322"/>
            <a:ext cx="595035" cy="276999"/>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E37222"/>
                </a:solidFill>
                <a:effectLst/>
                <a:uLnTx/>
                <a:uFillTx/>
                <a:latin typeface="Verdana" panose="020B0604030504040204" pitchFamily="34" charset="0"/>
                <a:ea typeface="Verdana" panose="020B0604030504040204" pitchFamily="34" charset="0"/>
                <a:cs typeface="Verdana" panose="020B0604030504040204" pitchFamily="34" charset="0"/>
              </a:rPr>
              <a:t>GEMI</a:t>
            </a:r>
          </a:p>
        </p:txBody>
      </p:sp>
      <p:cxnSp>
        <p:nvCxnSpPr>
          <p:cNvPr id="36" name="Straight Connector 35"/>
          <p:cNvCxnSpPr/>
          <p:nvPr/>
        </p:nvCxnSpPr>
        <p:spPr>
          <a:xfrm flipH="1">
            <a:off x="9228938" y="3042791"/>
            <a:ext cx="1" cy="1536119"/>
          </a:xfrm>
          <a:prstGeom prst="line">
            <a:avLst/>
          </a:prstGeom>
          <a:noFill/>
          <a:ln w="19050" cap="flat" cmpd="sng" algn="ctr">
            <a:solidFill>
              <a:srgbClr val="0098DB"/>
            </a:solidFill>
            <a:prstDash val="solid"/>
          </a:ln>
          <a:effectLst/>
        </p:spPr>
      </p:cxnSp>
      <p:cxnSp>
        <p:nvCxnSpPr>
          <p:cNvPr id="37" name="Straight Connector 36"/>
          <p:cNvCxnSpPr/>
          <p:nvPr/>
        </p:nvCxnSpPr>
        <p:spPr>
          <a:xfrm flipH="1">
            <a:off x="9228935" y="3300943"/>
            <a:ext cx="276255" cy="0"/>
          </a:xfrm>
          <a:prstGeom prst="line">
            <a:avLst/>
          </a:prstGeom>
          <a:noFill/>
          <a:ln w="19050" cap="flat" cmpd="sng" algn="ctr">
            <a:solidFill>
              <a:srgbClr val="0098DB"/>
            </a:solidFill>
            <a:prstDash val="solid"/>
          </a:ln>
          <a:effectLst/>
        </p:spPr>
      </p:cxnSp>
      <p:cxnSp>
        <p:nvCxnSpPr>
          <p:cNvPr id="38" name="Straight Connector 37"/>
          <p:cNvCxnSpPr/>
          <p:nvPr/>
        </p:nvCxnSpPr>
        <p:spPr>
          <a:xfrm flipH="1">
            <a:off x="9228934" y="3612832"/>
            <a:ext cx="276255" cy="0"/>
          </a:xfrm>
          <a:prstGeom prst="line">
            <a:avLst/>
          </a:prstGeom>
          <a:noFill/>
          <a:ln w="19050" cap="flat" cmpd="sng" algn="ctr">
            <a:solidFill>
              <a:srgbClr val="0098DB"/>
            </a:solidFill>
            <a:prstDash val="solid"/>
          </a:ln>
          <a:effectLst/>
        </p:spPr>
      </p:cxnSp>
      <p:cxnSp>
        <p:nvCxnSpPr>
          <p:cNvPr id="39" name="Straight Connector 38"/>
          <p:cNvCxnSpPr/>
          <p:nvPr/>
        </p:nvCxnSpPr>
        <p:spPr>
          <a:xfrm flipH="1">
            <a:off x="9228614" y="3935354"/>
            <a:ext cx="276255" cy="0"/>
          </a:xfrm>
          <a:prstGeom prst="line">
            <a:avLst/>
          </a:prstGeom>
          <a:noFill/>
          <a:ln w="19050" cap="flat" cmpd="sng" algn="ctr">
            <a:solidFill>
              <a:srgbClr val="0098DB"/>
            </a:solidFill>
            <a:prstDash val="solid"/>
          </a:ln>
          <a:effectLst/>
        </p:spPr>
      </p:cxnSp>
      <p:cxnSp>
        <p:nvCxnSpPr>
          <p:cNvPr id="40" name="Straight Connector 39"/>
          <p:cNvCxnSpPr/>
          <p:nvPr/>
        </p:nvCxnSpPr>
        <p:spPr>
          <a:xfrm flipH="1">
            <a:off x="9227614" y="4267941"/>
            <a:ext cx="276255" cy="0"/>
          </a:xfrm>
          <a:prstGeom prst="line">
            <a:avLst/>
          </a:prstGeom>
          <a:noFill/>
          <a:ln w="19050" cap="flat" cmpd="sng" algn="ctr">
            <a:solidFill>
              <a:srgbClr val="0098DB"/>
            </a:solidFill>
            <a:prstDash val="solid"/>
          </a:ln>
          <a:effectLst/>
        </p:spPr>
      </p:cxnSp>
      <p:sp>
        <p:nvSpPr>
          <p:cNvPr id="41" name="TextBox 40"/>
          <p:cNvSpPr txBox="1"/>
          <p:nvPr/>
        </p:nvSpPr>
        <p:spPr>
          <a:xfrm>
            <a:off x="9437042" y="3807191"/>
            <a:ext cx="764953" cy="276999"/>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98DB"/>
                </a:solidFill>
                <a:effectLst/>
                <a:uLnTx/>
                <a:uFillTx/>
                <a:latin typeface="Verdana" panose="020B0604030504040204" pitchFamily="34" charset="0"/>
                <a:ea typeface="Verdana" panose="020B0604030504040204" pitchFamily="34" charset="0"/>
                <a:cs typeface="Verdana" panose="020B0604030504040204" pitchFamily="34" charset="0"/>
              </a:rPr>
              <a:t>MNDWI</a:t>
            </a:r>
          </a:p>
        </p:txBody>
      </p:sp>
      <p:sp>
        <p:nvSpPr>
          <p:cNvPr id="42" name="TextBox 41"/>
          <p:cNvSpPr txBox="1"/>
          <p:nvPr/>
        </p:nvSpPr>
        <p:spPr>
          <a:xfrm>
            <a:off x="9437042" y="3173985"/>
            <a:ext cx="635110" cy="276999"/>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98DB"/>
                </a:solidFill>
                <a:effectLst/>
                <a:uLnTx/>
                <a:uFillTx/>
                <a:latin typeface="Verdana" panose="020B0604030504040204" pitchFamily="34" charset="0"/>
                <a:ea typeface="Verdana" panose="020B0604030504040204" pitchFamily="34" charset="0"/>
                <a:cs typeface="Verdana" panose="020B0604030504040204" pitchFamily="34" charset="0"/>
              </a:rPr>
              <a:t>NDWI</a:t>
            </a:r>
          </a:p>
        </p:txBody>
      </p:sp>
      <p:sp>
        <p:nvSpPr>
          <p:cNvPr id="43" name="TextBox 42"/>
          <p:cNvSpPr txBox="1"/>
          <p:nvPr/>
        </p:nvSpPr>
        <p:spPr>
          <a:xfrm>
            <a:off x="9437042" y="3485874"/>
            <a:ext cx="732893" cy="276999"/>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98DB"/>
                </a:solidFill>
                <a:effectLst/>
                <a:uLnTx/>
                <a:uFillTx/>
                <a:latin typeface="Verdana" panose="020B0604030504040204" pitchFamily="34" charset="0"/>
                <a:ea typeface="Verdana" panose="020B0604030504040204" pitchFamily="34" charset="0"/>
                <a:cs typeface="Verdana" panose="020B0604030504040204" pitchFamily="34" charset="0"/>
              </a:rPr>
              <a:t>NDWI2</a:t>
            </a:r>
          </a:p>
        </p:txBody>
      </p:sp>
      <p:sp>
        <p:nvSpPr>
          <p:cNvPr id="44" name="TextBox 43"/>
          <p:cNvSpPr txBox="1"/>
          <p:nvPr/>
        </p:nvSpPr>
        <p:spPr>
          <a:xfrm>
            <a:off x="9437042" y="4129718"/>
            <a:ext cx="575799" cy="276999"/>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98DB"/>
                </a:solidFill>
                <a:effectLst/>
                <a:uLnTx/>
                <a:uFillTx/>
                <a:latin typeface="Verdana" panose="020B0604030504040204" pitchFamily="34" charset="0"/>
                <a:ea typeface="Verdana" panose="020B0604030504040204" pitchFamily="34" charset="0"/>
                <a:cs typeface="Verdana" panose="020B0604030504040204" pitchFamily="34" charset="0"/>
              </a:rPr>
              <a:t>NDPI</a:t>
            </a:r>
          </a:p>
        </p:txBody>
      </p:sp>
      <p:cxnSp>
        <p:nvCxnSpPr>
          <p:cNvPr id="45" name="Straight Connector 44"/>
          <p:cNvCxnSpPr/>
          <p:nvPr/>
        </p:nvCxnSpPr>
        <p:spPr>
          <a:xfrm flipH="1">
            <a:off x="9227614" y="4578910"/>
            <a:ext cx="276255" cy="0"/>
          </a:xfrm>
          <a:prstGeom prst="line">
            <a:avLst/>
          </a:prstGeom>
          <a:noFill/>
          <a:ln w="19050" cap="flat" cmpd="sng" algn="ctr">
            <a:solidFill>
              <a:srgbClr val="0098DB"/>
            </a:solidFill>
            <a:prstDash val="solid"/>
          </a:ln>
          <a:effectLst/>
        </p:spPr>
      </p:cxnSp>
      <p:sp>
        <p:nvSpPr>
          <p:cNvPr id="46" name="TextBox 45"/>
          <p:cNvSpPr txBox="1"/>
          <p:nvPr/>
        </p:nvSpPr>
        <p:spPr>
          <a:xfrm>
            <a:off x="9437042" y="4440687"/>
            <a:ext cx="577402" cy="276999"/>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smtClean="0">
                <a:ln>
                  <a:noFill/>
                </a:ln>
                <a:solidFill>
                  <a:srgbClr val="0098DB"/>
                </a:solidFill>
                <a:effectLst/>
                <a:uLnTx/>
                <a:uFillTx/>
                <a:latin typeface="Verdana" panose="020B0604030504040204" pitchFamily="34" charset="0"/>
                <a:ea typeface="Verdana" panose="020B0604030504040204" pitchFamily="34" charset="0"/>
                <a:cs typeface="Verdana" panose="020B0604030504040204" pitchFamily="34" charset="0"/>
              </a:rPr>
              <a:t>NDTI</a:t>
            </a:r>
          </a:p>
        </p:txBody>
      </p:sp>
    </p:spTree>
    <p:extLst>
      <p:ext uri="{BB962C8B-B14F-4D97-AF65-F5344CB8AC3E}">
        <p14:creationId xmlns:p14="http://schemas.microsoft.com/office/powerpoint/2010/main" val="1981962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Sentinel-2</a:t>
            </a:r>
            <a:r>
              <a:rPr kumimoji="0" lang="en-GB" sz="2400" b="1" i="0" u="none" strike="noStrike" kern="1200" cap="none" spc="0" normalizeH="0" noProof="0" dirty="0" smtClean="0">
                <a:ln>
                  <a:noFill/>
                </a:ln>
                <a:solidFill>
                  <a:srgbClr val="123A1C"/>
                </a:solidFill>
                <a:effectLst/>
                <a:uLnTx/>
                <a:uFillTx/>
                <a:latin typeface="Verdana" panose="020B0604030504040204" pitchFamily="34" charset="0"/>
                <a:ea typeface="+mj-ea"/>
                <a:cs typeface="+mj-cs"/>
              </a:rPr>
              <a:t> Toolbox</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NDWI2 – Gulf of Gaeta</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120" y="1573191"/>
            <a:ext cx="4134082" cy="2227320"/>
          </a:xfrm>
          <a:prstGeom prst="rect">
            <a:avLst/>
          </a:prstGeom>
          <a:ln>
            <a:noFill/>
          </a:ln>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3752" y="3800511"/>
            <a:ext cx="4132295" cy="2228868"/>
          </a:xfrm>
          <a:prstGeom prst="rect">
            <a:avLst/>
          </a:prstGeom>
          <a:ln>
            <a:noFill/>
          </a:ln>
          <a:effectLst/>
        </p:spPr>
      </p:pic>
      <p:sp>
        <p:nvSpPr>
          <p:cNvPr id="8" name="Rectangle 7"/>
          <p:cNvSpPr/>
          <p:nvPr/>
        </p:nvSpPr>
        <p:spPr>
          <a:xfrm>
            <a:off x="5829357" y="4752673"/>
            <a:ext cx="351308" cy="320219"/>
          </a:xfrm>
          <a:prstGeom prst="rect">
            <a:avLst/>
          </a:prstGeom>
          <a:noFill/>
          <a:ln w="12700" cap="flat" cmpd="sng" algn="ctr">
            <a:solidFill>
              <a:srgbClr val="FF0000"/>
            </a:solidFill>
            <a:prstDash val="sysDash"/>
          </a:ln>
          <a:effectLst/>
        </p:spPr>
        <p:txBody>
          <a:bodyPr lIns="28026" tIns="14013" rIns="28026" bIns="14013"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 name="Rectangle 8"/>
          <p:cNvSpPr/>
          <p:nvPr/>
        </p:nvSpPr>
        <p:spPr>
          <a:xfrm>
            <a:off x="4303752" y="1351250"/>
            <a:ext cx="4132295" cy="221942"/>
          </a:xfrm>
          <a:prstGeom prst="rect">
            <a:avLst/>
          </a:prstGeom>
          <a:gradFill flip="none" rotWithShape="1">
            <a:gsLst>
              <a:gs pos="0">
                <a:sysClr val="window" lastClr="FFFFFF">
                  <a:lumMod val="95000"/>
                </a:sysClr>
              </a:gs>
              <a:gs pos="50000">
                <a:sysClr val="window" lastClr="FFFFFF">
                  <a:lumMod val="85000"/>
                </a:sysClr>
              </a:gs>
              <a:gs pos="100000">
                <a:sysClr val="window" lastClr="FFFFFF">
                  <a:lumMod val="50000"/>
                </a:sysClr>
              </a:gs>
            </a:gsLst>
            <a:lin ang="5400000" scaled="0"/>
            <a:tileRect/>
          </a:gradFill>
          <a:ln w="25400" cap="flat" cmpd="sng" algn="ctr">
            <a:noFill/>
            <a:prstDash val="solid"/>
          </a:ln>
          <a:effectLst/>
        </p:spPr>
        <p:txBody>
          <a:bodyPr lIns="28026" tIns="14013" rIns="28026" bIns="14013"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Aqua-Culture – S2A NDWI2 Index over Gulf of Gaeta (Italy)</a:t>
            </a:r>
          </a:p>
        </p:txBody>
      </p:sp>
      <p:sp>
        <p:nvSpPr>
          <p:cNvPr id="10" name="Rectangle 9"/>
          <p:cNvSpPr/>
          <p:nvPr/>
        </p:nvSpPr>
        <p:spPr>
          <a:xfrm>
            <a:off x="4303752" y="1351249"/>
            <a:ext cx="4132450" cy="4678129"/>
          </a:xfrm>
          <a:prstGeom prst="rect">
            <a:avLst/>
          </a:prstGeom>
          <a:noFill/>
          <a:ln w="9525" cap="flat" cmpd="sng" algn="ctr">
            <a:solidFill>
              <a:sysClr val="windowText" lastClr="000000"/>
            </a:solidFill>
            <a:prstDash val="solid"/>
          </a:ln>
          <a:effectLst/>
        </p:spPr>
        <p:txBody>
          <a:bodyPr lIns="28026" tIns="14013" rIns="28026" bIns="14013"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19623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Sentinel-2</a:t>
            </a:r>
            <a:r>
              <a:rPr kumimoji="0" lang="en-GB" sz="2400" b="1" i="0" u="none" strike="noStrike" kern="1200" cap="none" spc="0" normalizeH="0" noProof="0" dirty="0" smtClean="0">
                <a:ln>
                  <a:noFill/>
                </a:ln>
                <a:solidFill>
                  <a:srgbClr val="123A1C"/>
                </a:solidFill>
                <a:effectLst/>
                <a:uLnTx/>
                <a:uFillTx/>
                <a:latin typeface="Verdana" panose="020B0604030504040204" pitchFamily="34" charset="0"/>
                <a:ea typeface="+mj-ea"/>
                <a:cs typeface="+mj-cs"/>
              </a:rPr>
              <a:t> Toolbox</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NDWI2 – Gulf of Gaeta</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120" y="1573191"/>
            <a:ext cx="4134082" cy="2227320"/>
          </a:xfrm>
          <a:prstGeom prst="rect">
            <a:avLst/>
          </a:prstGeom>
          <a:ln>
            <a:noFill/>
          </a:ln>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3752" y="3800511"/>
            <a:ext cx="4132295" cy="2228868"/>
          </a:xfrm>
          <a:prstGeom prst="rect">
            <a:avLst/>
          </a:prstGeom>
          <a:ln>
            <a:noFill/>
          </a:ln>
          <a:effectLst/>
        </p:spPr>
      </p:pic>
      <p:sp>
        <p:nvSpPr>
          <p:cNvPr id="8" name="Rectangle 7"/>
          <p:cNvSpPr/>
          <p:nvPr/>
        </p:nvSpPr>
        <p:spPr>
          <a:xfrm>
            <a:off x="5829357" y="4752673"/>
            <a:ext cx="351308" cy="320219"/>
          </a:xfrm>
          <a:prstGeom prst="rect">
            <a:avLst/>
          </a:prstGeom>
          <a:noFill/>
          <a:ln w="12700" cap="flat" cmpd="sng" algn="ctr">
            <a:solidFill>
              <a:srgbClr val="FF0000"/>
            </a:solidFill>
            <a:prstDash val="sysDash"/>
          </a:ln>
          <a:effectLst/>
        </p:spPr>
        <p:txBody>
          <a:bodyPr lIns="28026" tIns="14013" rIns="28026" bIns="14013"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 name="Rectangle 8"/>
          <p:cNvSpPr/>
          <p:nvPr/>
        </p:nvSpPr>
        <p:spPr>
          <a:xfrm>
            <a:off x="4303752" y="1351250"/>
            <a:ext cx="4132295" cy="221942"/>
          </a:xfrm>
          <a:prstGeom prst="rect">
            <a:avLst/>
          </a:prstGeom>
          <a:gradFill flip="none" rotWithShape="1">
            <a:gsLst>
              <a:gs pos="0">
                <a:sysClr val="window" lastClr="FFFFFF">
                  <a:lumMod val="95000"/>
                </a:sysClr>
              </a:gs>
              <a:gs pos="50000">
                <a:sysClr val="window" lastClr="FFFFFF">
                  <a:lumMod val="85000"/>
                </a:sysClr>
              </a:gs>
              <a:gs pos="100000">
                <a:sysClr val="window" lastClr="FFFFFF">
                  <a:lumMod val="50000"/>
                </a:sysClr>
              </a:gs>
            </a:gsLst>
            <a:lin ang="5400000" scaled="0"/>
            <a:tileRect/>
          </a:gradFill>
          <a:ln w="25400" cap="flat" cmpd="sng" algn="ctr">
            <a:noFill/>
            <a:prstDash val="solid"/>
          </a:ln>
          <a:effectLst/>
        </p:spPr>
        <p:txBody>
          <a:bodyPr lIns="28026" tIns="14013" rIns="28026" bIns="14013"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Aqua-Culture – S2A NDWI2 Index over Gulf of Gaeta (Italy)</a:t>
            </a:r>
          </a:p>
        </p:txBody>
      </p:sp>
      <p:sp>
        <p:nvSpPr>
          <p:cNvPr id="10" name="Rectangle 9"/>
          <p:cNvSpPr/>
          <p:nvPr/>
        </p:nvSpPr>
        <p:spPr>
          <a:xfrm>
            <a:off x="4303752" y="1351249"/>
            <a:ext cx="4132450" cy="4678129"/>
          </a:xfrm>
          <a:prstGeom prst="rect">
            <a:avLst/>
          </a:prstGeom>
          <a:noFill/>
          <a:ln w="9525" cap="flat" cmpd="sng" algn="ctr">
            <a:solidFill>
              <a:sysClr val="windowText" lastClr="000000"/>
            </a:solidFill>
            <a:prstDash val="solid"/>
          </a:ln>
          <a:effectLst/>
        </p:spPr>
        <p:txBody>
          <a:bodyPr lIns="28026" tIns="14013" rIns="28026" bIns="14013"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 name="Rectangle 10"/>
          <p:cNvSpPr/>
          <p:nvPr/>
        </p:nvSpPr>
        <p:spPr>
          <a:xfrm>
            <a:off x="8693979" y="1553588"/>
            <a:ext cx="2994533" cy="281595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28026" tIns="14013" rIns="28026" bIns="14013" spcCol="0" rtlCol="0" anchor="ctr"/>
          <a:lstStyle/>
          <a:p>
            <a:pPr algn="ctr"/>
            <a:endParaRPr lang="en-GB"/>
          </a:p>
        </p:txBody>
      </p:sp>
      <p:cxnSp>
        <p:nvCxnSpPr>
          <p:cNvPr id="12" name="Straight Connector 11"/>
          <p:cNvCxnSpPr/>
          <p:nvPr/>
        </p:nvCxnSpPr>
        <p:spPr>
          <a:xfrm flipV="1">
            <a:off x="5829357" y="1553588"/>
            <a:ext cx="2864622" cy="3199085"/>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180665" y="1573192"/>
            <a:ext cx="5507847" cy="3179482"/>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829357" y="4369547"/>
            <a:ext cx="2864622" cy="703345"/>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180665" y="4369547"/>
            <a:ext cx="5507847" cy="703345"/>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3979" y="1553588"/>
            <a:ext cx="2994533" cy="2815959"/>
          </a:xfrm>
          <a:prstGeom prst="rect">
            <a:avLst/>
          </a:prstGeom>
        </p:spPr>
      </p:pic>
    </p:spTree>
    <p:extLst>
      <p:ext uri="{BB962C8B-B14F-4D97-AF65-F5344CB8AC3E}">
        <p14:creationId xmlns:p14="http://schemas.microsoft.com/office/powerpoint/2010/main" val="5100777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084000"/>
          </a:xfrm>
          <a:prstGeom prst="rect">
            <a:avLst/>
          </a:prstGeom>
        </p:spPr>
      </p:pic>
      <p:sp>
        <p:nvSpPr>
          <p:cNvPr id="5" name="TextBox 4"/>
          <p:cNvSpPr txBox="1"/>
          <p:nvPr/>
        </p:nvSpPr>
        <p:spPr>
          <a:xfrm>
            <a:off x="0" y="2521498"/>
            <a:ext cx="12192000" cy="1754326"/>
          </a:xfrm>
          <a:prstGeom prst="rect">
            <a:avLst/>
          </a:prstGeom>
          <a:noFill/>
        </p:spPr>
        <p:txBody>
          <a:bodyPr wrap="square" rtlCol="0">
            <a:spAutoFit/>
            <a:scene3d>
              <a:camera prst="perspectiveAbove"/>
              <a:lightRig rig="threePt" dir="t"/>
            </a:scene3d>
            <a:sp3d extrusionH="57150">
              <a:bevelT w="69850" h="38100" prst="cross"/>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1" u="none" strike="noStrike" kern="0" cap="none" spc="0" normalizeH="0" baseline="0" noProof="0" dirty="0" smtClean="0">
                <a:ln>
                  <a:solidFill>
                    <a:schemeClr val="accent6">
                      <a:lumMod val="50000"/>
                    </a:schemeClr>
                  </a:solidFill>
                </a:ln>
                <a:solidFill>
                  <a:prstClr val="white"/>
                </a:solidFill>
                <a:effectLst>
                  <a:innerShdw blurRad="63500" dist="50800" dir="16200000">
                    <a:prstClr val="black">
                      <a:alpha val="50000"/>
                    </a:prstClr>
                  </a:innerShdw>
                </a:effectLst>
                <a:uLnTx/>
                <a:uFillTx/>
                <a:latin typeface="Verdana" panose="020B0604030504040204" pitchFamily="34" charset="0"/>
                <a:ea typeface="Verdana" panose="020B0604030504040204" pitchFamily="34" charset="0"/>
                <a:cs typeface="Verdana" panose="020B0604030504040204" pitchFamily="34" charset="0"/>
              </a:rPr>
              <a:t>Thank you</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1" u="none" strike="noStrike" kern="0" cap="none" spc="0" normalizeH="0" baseline="0" noProof="0" dirty="0" smtClean="0">
                <a:ln>
                  <a:solidFill>
                    <a:schemeClr val="accent6">
                      <a:lumMod val="50000"/>
                    </a:schemeClr>
                  </a:solidFill>
                </a:ln>
                <a:solidFill>
                  <a:prstClr val="white"/>
                </a:solidFill>
                <a:effectLst>
                  <a:innerShdw blurRad="63500" dist="50800" dir="16200000">
                    <a:prstClr val="black">
                      <a:alpha val="50000"/>
                    </a:prstClr>
                  </a:innerShdw>
                </a:effectLst>
                <a:uLnTx/>
                <a:uFillTx/>
                <a:latin typeface="Verdana" panose="020B0604030504040204" pitchFamily="34" charset="0"/>
                <a:ea typeface="Verdana" panose="020B0604030504040204" pitchFamily="34" charset="0"/>
                <a:cs typeface="Verdana" panose="020B0604030504040204" pitchFamily="34" charset="0"/>
              </a:rPr>
              <a:t>for your attention</a:t>
            </a:r>
          </a:p>
        </p:txBody>
      </p:sp>
    </p:spTree>
    <p:extLst>
      <p:ext uri="{BB962C8B-B14F-4D97-AF65-F5344CB8AC3E}">
        <p14:creationId xmlns:p14="http://schemas.microsoft.com/office/powerpoint/2010/main" val="1981962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kumimoji="0" lang="en-GB" sz="2000" b="0" i="1" u="none" strike="noStrike" kern="1200" cap="none" spc="0" normalizeH="0" baseline="0" noProof="0" dirty="0" smtClean="0">
                <a:ln>
                  <a:noFill/>
                </a:ln>
                <a:solidFill>
                  <a:srgbClr val="123A1C"/>
                </a:solidFill>
                <a:effectLst>
                  <a:outerShdw blurRad="38100" dist="38100" dir="2700000" algn="tl">
                    <a:srgbClr val="000000">
                      <a:alpha val="43137"/>
                    </a:srgbClr>
                  </a:outerShdw>
                </a:effectLst>
                <a:uLnTx/>
                <a:uFillTx/>
                <a:latin typeface="Verdana" panose="020B0604030504040204" pitchFamily="34" charset="0"/>
                <a:ea typeface="+mj-ea"/>
                <a:cs typeface="+mj-cs"/>
              </a:rPr>
              <a:t>SNAP Overview</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latin typeface="Verdana" panose="020B0604030504040204" pitchFamily="34" charset="0"/>
              <a:ea typeface="+mj-ea"/>
              <a:cs typeface="+mj-cs"/>
            </a:endParaRPr>
          </a:p>
        </p:txBody>
      </p:sp>
      <p:sp>
        <p:nvSpPr>
          <p:cNvPr id="6" name="Content Placeholder 2"/>
          <p:cNvSpPr>
            <a:spLocks noGrp="1"/>
          </p:cNvSpPr>
          <p:nvPr>
            <p:ph idx="1"/>
          </p:nvPr>
        </p:nvSpPr>
        <p:spPr>
          <a:xfrm>
            <a:off x="0" y="1494349"/>
            <a:ext cx="12192000" cy="683599"/>
          </a:xfrm>
        </p:spPr>
        <p:txBody>
          <a:bodyPr>
            <a:normAutofit/>
          </a:bodyPr>
          <a:lstStyle/>
          <a:p>
            <a:pPr marL="0" indent="0" algn="ctr">
              <a:buNone/>
            </a:pPr>
            <a:r>
              <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common architecture for all Sentinel Toolboxes and SMOS Toolbox is called Sentinel Application Platform (SNAP</a:t>
            </a:r>
            <a:r>
              <a:rPr lang="en-US" sz="14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14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717627" y="2031928"/>
            <a:ext cx="8422898"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Tree>
    <p:extLst>
      <p:ext uri="{BB962C8B-B14F-4D97-AF65-F5344CB8AC3E}">
        <p14:creationId xmlns:p14="http://schemas.microsoft.com/office/powerpoint/2010/main" val="2124833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kumimoji="0" lang="en-GB" sz="2000" b="0" i="1" u="none" strike="noStrike" kern="1200" cap="none" spc="0" normalizeH="0" baseline="0" noProof="0" dirty="0" smtClean="0">
                <a:ln>
                  <a:noFill/>
                </a:ln>
                <a:solidFill>
                  <a:srgbClr val="123A1C"/>
                </a:solidFill>
                <a:effectLst>
                  <a:outerShdw blurRad="38100" dist="38100" dir="2700000" algn="tl">
                    <a:srgbClr val="000000">
                      <a:alpha val="43137"/>
                    </a:srgbClr>
                  </a:outerShdw>
                </a:effectLst>
                <a:uLnTx/>
                <a:uFillTx/>
                <a:latin typeface="Verdana" panose="020B0604030504040204" pitchFamily="34" charset="0"/>
                <a:ea typeface="+mj-ea"/>
                <a:cs typeface="+mj-cs"/>
              </a:rPr>
              <a:t>SNAP Benefits</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latin typeface="Verdana" panose="020B0604030504040204" pitchFamily="34" charset="0"/>
              <a:ea typeface="+mj-ea"/>
              <a:cs typeface="+mj-cs"/>
            </a:endParaRPr>
          </a:p>
        </p:txBody>
      </p:sp>
      <p:sp>
        <p:nvSpPr>
          <p:cNvPr id="5" name="TextBox 4"/>
          <p:cNvSpPr txBox="1"/>
          <p:nvPr/>
        </p:nvSpPr>
        <p:spPr>
          <a:xfrm>
            <a:off x="16625" y="1641558"/>
            <a:ext cx="5002306" cy="2059112"/>
          </a:xfrm>
          <a:prstGeom prst="rect">
            <a:avLst/>
          </a:prstGeom>
          <a:noFill/>
        </p:spPr>
        <p:txBody>
          <a:bodyPr wrap="square" lIns="28026" tIns="14013" rIns="28026" bIns="14013" rtlCol="0">
            <a:spAutoFit/>
          </a:bodyPr>
          <a:lstStyle/>
          <a:p>
            <a:pPr marL="285750" marR="0" lvl="0" indent="-28575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GB" sz="1500" b="0" i="1" u="none" strike="noStrike" kern="0" cap="none" spc="0" normalizeH="0" baseline="0" noProof="0" dirty="0" smtClean="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Developed as open source software </a:t>
            </a:r>
          </a:p>
          <a:p>
            <a:pPr marL="285750" marR="0" lvl="0" indent="-28575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GB" sz="1500" b="0" i="1" u="none" strike="noStrike" kern="0" cap="none" spc="0" normalizeH="0" baseline="0" noProof="0" dirty="0" smtClean="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Common Java core framework </a:t>
            </a:r>
          </a:p>
          <a:p>
            <a:pPr marL="285750" marR="0" lvl="0" indent="-28575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GB" sz="1500" b="0" i="1" u="none" strike="noStrike" kern="0" cap="none" spc="0" normalizeH="0" baseline="0" noProof="0" dirty="0" smtClean="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Joint development plan for Sentinel toolboxes</a:t>
            </a:r>
          </a:p>
          <a:p>
            <a:pPr marL="285750" marR="0" lvl="0" indent="-28575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GB" sz="1500" b="0" i="1" u="none" strike="noStrike" kern="0" cap="none" spc="0" normalizeH="0" baseline="0" noProof="0" dirty="0" smtClean="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Interchangeable Java/Python plugins</a:t>
            </a:r>
          </a:p>
          <a:p>
            <a:pPr marL="285750" marR="0" lvl="0" indent="-28575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GB" sz="1500" b="0" i="1" u="none" strike="noStrike" kern="0" cap="none" spc="0" normalizeH="0" baseline="0" noProof="0" dirty="0" smtClean="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Portable engine to Cloud infrastructure</a:t>
            </a:r>
          </a:p>
          <a:p>
            <a:pPr marL="285750" marR="0" lvl="0" indent="-28575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GB" sz="1500" b="0" i="1" u="none" strike="noStrike" kern="0" cap="none" spc="0" normalizeH="0" baseline="0" noProof="0" dirty="0" smtClean="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Single installer</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295" y="4961947"/>
            <a:ext cx="5046098" cy="48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393" y="1412795"/>
            <a:ext cx="6911294" cy="398476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Tree>
    <p:extLst>
      <p:ext uri="{BB962C8B-B14F-4D97-AF65-F5344CB8AC3E}">
        <p14:creationId xmlns:p14="http://schemas.microsoft.com/office/powerpoint/2010/main" val="3254478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SNAP Free &amp; Open Source</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Content Placeholder 2"/>
          <p:cNvSpPr>
            <a:spLocks noGrp="1"/>
          </p:cNvSpPr>
          <p:nvPr>
            <p:ph idx="1"/>
          </p:nvPr>
        </p:nvSpPr>
        <p:spPr>
          <a:xfrm>
            <a:off x="172799" y="1710446"/>
            <a:ext cx="10517367" cy="4013890"/>
          </a:xfrm>
        </p:spPr>
        <p:txBody>
          <a:bodyPr>
            <a:noAutofit/>
          </a:bodyPr>
          <a:lstStyle/>
          <a:p>
            <a:pPr>
              <a:buClr>
                <a:schemeClr val="tx1">
                  <a:lumMod val="75000"/>
                  <a:lumOff val="25000"/>
                </a:schemeClr>
              </a:buClr>
              <a:buFont typeface="Wingdings" panose="05000000000000000000" pitchFamily="2" charset="2"/>
              <a:buChar char="ü"/>
            </a:pPr>
            <a:r>
              <a:rPr lang="en-GB" sz="18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Freely downloadable in </a:t>
            </a:r>
            <a:r>
              <a:rPr lang="en-GB" sz="1800" b="1" i="1" dirty="0" smtClean="0">
                <a:ln>
                  <a:solidFill>
                    <a:schemeClr val="tx1"/>
                  </a:solidFill>
                </a:ln>
                <a:solidFill>
                  <a:srgbClr val="FF0000"/>
                </a:solidFill>
                <a:latin typeface="Verdana" panose="020B0604030504040204" pitchFamily="34" charset="0"/>
                <a:ea typeface="Verdana" panose="020B0604030504040204" pitchFamily="34" charset="0"/>
                <a:cs typeface="Verdana" panose="020B0604030504040204" pitchFamily="34" charset="0"/>
              </a:rPr>
              <a:t>http</a:t>
            </a:r>
            <a:r>
              <a:rPr lang="en-GB" sz="1800" b="1" i="1" dirty="0">
                <a:ln>
                  <a:solidFill>
                    <a:schemeClr val="tx1"/>
                  </a:solidFill>
                </a:ln>
                <a:solidFill>
                  <a:srgbClr val="FF0000"/>
                </a:solidFill>
                <a:latin typeface="Verdana" panose="020B0604030504040204" pitchFamily="34" charset="0"/>
                <a:ea typeface="Verdana" panose="020B0604030504040204" pitchFamily="34" charset="0"/>
                <a:cs typeface="Verdana" panose="020B0604030504040204" pitchFamily="34" charset="0"/>
              </a:rPr>
              <a:t>://</a:t>
            </a:r>
            <a:r>
              <a:rPr lang="en-GB" sz="1800" b="1" i="1" dirty="0" smtClean="0">
                <a:ln>
                  <a:solidFill>
                    <a:schemeClr val="tx1"/>
                  </a:solidFill>
                </a:ln>
                <a:solidFill>
                  <a:srgbClr val="FF0000"/>
                </a:solidFill>
                <a:latin typeface="Verdana" panose="020B0604030504040204" pitchFamily="34" charset="0"/>
                <a:ea typeface="Verdana" panose="020B0604030504040204" pitchFamily="34" charset="0"/>
                <a:cs typeface="Verdana" panose="020B0604030504040204" pitchFamily="34" charset="0"/>
              </a:rPr>
              <a:t>step.esa.int/main/download</a:t>
            </a:r>
            <a:endParaRPr lang="en-US" sz="18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a:buClr>
                <a:schemeClr val="tx1">
                  <a:lumMod val="75000"/>
                  <a:lumOff val="25000"/>
                </a:schemeClr>
              </a:buClr>
              <a:buFont typeface="Wingdings" panose="05000000000000000000" pitchFamily="2" charset="2"/>
              <a:buChar char="ü"/>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a:buClr>
                <a:schemeClr val="tx1">
                  <a:lumMod val="75000"/>
                  <a:lumOff val="25000"/>
                </a:schemeClr>
              </a:buClr>
              <a:buFont typeface="Wingdings" panose="05000000000000000000" pitchFamily="2" charset="2"/>
              <a:buChar char="ü"/>
            </a:pPr>
            <a:r>
              <a:rPr lang="en-US" sz="1800" b="1"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“Free as in Freedom”</a:t>
            </a:r>
          </a:p>
          <a:p>
            <a:pPr>
              <a:lnSpc>
                <a:spcPct val="150000"/>
              </a:lnSpc>
              <a:buClr>
                <a:schemeClr val="tx1">
                  <a:lumMod val="75000"/>
                  <a:lumOff val="25000"/>
                </a:schemeClr>
              </a:buClr>
              <a:buFont typeface="Wingdings" panose="05000000000000000000" pitchFamily="2" charset="2"/>
              <a:buChar char="ü"/>
            </a:pPr>
            <a:r>
              <a:rPr lang="en-US" sz="18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Run </a:t>
            </a:r>
            <a:r>
              <a:rPr lang="en-US" sz="18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it anywhere you want</a:t>
            </a:r>
          </a:p>
          <a:p>
            <a:pPr>
              <a:lnSpc>
                <a:spcPct val="150000"/>
              </a:lnSpc>
              <a:buClr>
                <a:schemeClr val="tx1">
                  <a:lumMod val="75000"/>
                  <a:lumOff val="25000"/>
                </a:schemeClr>
              </a:buClr>
              <a:buFont typeface="Wingdings" panose="05000000000000000000" pitchFamily="2" charset="2"/>
              <a:buChar char="ü"/>
            </a:pPr>
            <a:r>
              <a:rPr lang="en-US" sz="18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Make </a:t>
            </a:r>
            <a:r>
              <a:rPr lang="en-US" sz="18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copies</a:t>
            </a:r>
          </a:p>
          <a:p>
            <a:pPr>
              <a:lnSpc>
                <a:spcPct val="150000"/>
              </a:lnSpc>
              <a:buClr>
                <a:schemeClr val="tx1">
                  <a:lumMod val="75000"/>
                  <a:lumOff val="25000"/>
                </a:schemeClr>
              </a:buClr>
              <a:buFont typeface="Wingdings" panose="05000000000000000000" pitchFamily="2" charset="2"/>
              <a:buChar char="ü"/>
            </a:pPr>
            <a:r>
              <a:rPr lang="en-US" sz="18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Distribute </a:t>
            </a:r>
            <a:r>
              <a:rPr lang="en-US" sz="18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it</a:t>
            </a:r>
          </a:p>
          <a:p>
            <a:pPr>
              <a:lnSpc>
                <a:spcPct val="150000"/>
              </a:lnSpc>
              <a:buClr>
                <a:schemeClr val="tx1">
                  <a:lumMod val="75000"/>
                  <a:lumOff val="25000"/>
                </a:schemeClr>
              </a:buClr>
              <a:buFont typeface="Wingdings" panose="05000000000000000000" pitchFamily="2" charset="2"/>
              <a:buChar char="ü"/>
            </a:pPr>
            <a:r>
              <a:rPr lang="en-US" sz="18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Study </a:t>
            </a:r>
            <a:r>
              <a:rPr lang="en-US" sz="18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code</a:t>
            </a:r>
          </a:p>
          <a:p>
            <a:pPr>
              <a:lnSpc>
                <a:spcPct val="150000"/>
              </a:lnSpc>
              <a:buClr>
                <a:schemeClr val="tx1">
                  <a:lumMod val="75000"/>
                  <a:lumOff val="25000"/>
                </a:schemeClr>
              </a:buClr>
              <a:buFont typeface="Wingdings" panose="05000000000000000000" pitchFamily="2" charset="2"/>
              <a:buChar char="ü"/>
            </a:pPr>
            <a:r>
              <a:rPr lang="en-US" sz="1800" i="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Change </a:t>
            </a:r>
            <a:r>
              <a:rPr lang="en-US" sz="18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it, Improve it, Distribute your modifications</a:t>
            </a:r>
            <a:endParaRPr lang="en-GB" sz="1800"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80836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SNAP Cardinal Requirements</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7" name="Content Placeholder 2"/>
          <p:cNvSpPr txBox="1">
            <a:spLocks/>
          </p:cNvSpPr>
          <p:nvPr/>
        </p:nvSpPr>
        <p:spPr>
          <a:xfrm>
            <a:off x="0" y="1517583"/>
            <a:ext cx="12192000" cy="4076649"/>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600" kern="1200" baseline="0">
                <a:solidFill>
                  <a:srgbClr val="4D4F53"/>
                </a:solidFill>
                <a:latin typeface="Verdana" panose="020B060403050404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2400"/>
              </a:spcAft>
              <a:buClrTx/>
              <a:buSzTx/>
              <a:buFont typeface="Arial" panose="020B0604020202020204" pitchFamily="34" charset="0"/>
              <a:buNone/>
              <a:tabLst/>
              <a:defRPr/>
            </a:pPr>
            <a:r>
              <a:rPr kumimoji="0" lang="en-US" sz="1800" b="1" i="1" u="none"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SNAP</a:t>
            </a:r>
            <a:r>
              <a:rPr kumimoji="0" lang="en-US" sz="1800" b="0" i="0" u="none"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 the common architecture for all Sentinel Toolboxes, is ideal for EO data processing and analysis due the following technological innovations</a:t>
            </a:r>
          </a:p>
          <a:p>
            <a:pPr marL="0" marR="0" lvl="0" indent="0" algn="ctr" defTabSz="914400" rtl="0" eaLnBrk="1" fontAlgn="auto" latinLnBrk="0" hangingPunct="1">
              <a:lnSpc>
                <a:spcPct val="100000"/>
              </a:lnSpc>
              <a:spcBef>
                <a:spcPct val="20000"/>
              </a:spcBef>
              <a:spcAft>
                <a:spcPts val="1000"/>
              </a:spcAft>
              <a:buClr>
                <a:sysClr val="windowText" lastClr="000000">
                  <a:lumMod val="65000"/>
                  <a:lumOff val="35000"/>
                </a:sysClr>
              </a:buClr>
              <a:buSzTx/>
              <a:buFont typeface="Wingdings" panose="05000000000000000000" pitchFamily="2" charset="2"/>
              <a:buChar char="ü"/>
              <a:tabLst/>
              <a:defRPr/>
            </a:pPr>
            <a:r>
              <a:rPr kumimoji="0" lang="en-US" sz="1800" b="0" i="0" u="sng"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Open Source</a:t>
            </a:r>
          </a:p>
          <a:p>
            <a:pPr marL="0" marR="0" lvl="0" indent="0" algn="ctr" defTabSz="914400" rtl="0" eaLnBrk="1" fontAlgn="auto" latinLnBrk="0" hangingPunct="1">
              <a:lnSpc>
                <a:spcPct val="100000"/>
              </a:lnSpc>
              <a:spcBef>
                <a:spcPct val="20000"/>
              </a:spcBef>
              <a:spcAft>
                <a:spcPts val="1000"/>
              </a:spcAft>
              <a:buClr>
                <a:sysClr val="windowText" lastClr="000000">
                  <a:lumMod val="65000"/>
                  <a:lumOff val="35000"/>
                </a:sysClr>
              </a:buClr>
              <a:buSzTx/>
              <a:buFont typeface="Wingdings" panose="05000000000000000000" pitchFamily="2" charset="2"/>
              <a:buChar char="ü"/>
              <a:tabLst/>
              <a:defRPr/>
            </a:pPr>
            <a:r>
              <a:rPr kumimoji="0" lang="en-US" sz="1800" b="0" i="0" u="sng"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Extensibility &amp; Modularity</a:t>
            </a:r>
          </a:p>
          <a:p>
            <a:pPr marL="0" marR="0" lvl="0" indent="0" algn="ctr" defTabSz="914400" rtl="0" eaLnBrk="1" fontAlgn="auto" latinLnBrk="0" hangingPunct="1">
              <a:lnSpc>
                <a:spcPct val="100000"/>
              </a:lnSpc>
              <a:spcBef>
                <a:spcPct val="20000"/>
              </a:spcBef>
              <a:spcAft>
                <a:spcPts val="1000"/>
              </a:spcAft>
              <a:buClr>
                <a:sysClr val="windowText" lastClr="000000">
                  <a:lumMod val="65000"/>
                  <a:lumOff val="35000"/>
                </a:sysClr>
              </a:buClr>
              <a:buSzTx/>
              <a:buFont typeface="Wingdings" panose="05000000000000000000" pitchFamily="2" charset="2"/>
              <a:buChar char="ü"/>
              <a:tabLst/>
              <a:defRPr/>
            </a:pPr>
            <a:r>
              <a:rPr kumimoji="0" lang="en-US" sz="1800" b="0" i="0" u="sng"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Portability</a:t>
            </a:r>
          </a:p>
          <a:p>
            <a:pPr marL="0" marR="0" lvl="0" indent="0" algn="ctr" defTabSz="914400" rtl="0" eaLnBrk="1" fontAlgn="auto" latinLnBrk="0" hangingPunct="1">
              <a:lnSpc>
                <a:spcPct val="100000"/>
              </a:lnSpc>
              <a:spcBef>
                <a:spcPct val="20000"/>
              </a:spcBef>
              <a:spcAft>
                <a:spcPts val="1000"/>
              </a:spcAft>
              <a:buClr>
                <a:sysClr val="windowText" lastClr="000000">
                  <a:lumMod val="65000"/>
                  <a:lumOff val="35000"/>
                </a:sysClr>
              </a:buClr>
              <a:buSzTx/>
              <a:buFont typeface="Wingdings" panose="05000000000000000000" pitchFamily="2" charset="2"/>
              <a:buChar char="ü"/>
              <a:tabLst/>
              <a:defRPr/>
            </a:pPr>
            <a:r>
              <a:rPr kumimoji="0" lang="en-US" sz="1800" b="0" i="0" u="sng"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Multi Mission Toolbox</a:t>
            </a:r>
          </a:p>
          <a:p>
            <a:pPr marL="0" marR="0" lvl="0" indent="0" algn="ctr" defTabSz="914400" rtl="0" eaLnBrk="1" fontAlgn="auto" latinLnBrk="0" hangingPunct="1">
              <a:lnSpc>
                <a:spcPct val="100000"/>
              </a:lnSpc>
              <a:spcBef>
                <a:spcPct val="20000"/>
              </a:spcBef>
              <a:spcAft>
                <a:spcPts val="1000"/>
              </a:spcAft>
              <a:buClr>
                <a:sysClr val="windowText" lastClr="000000">
                  <a:lumMod val="65000"/>
                  <a:lumOff val="35000"/>
                </a:sysClr>
              </a:buClr>
              <a:buSzTx/>
              <a:buFont typeface="Wingdings" panose="05000000000000000000" pitchFamily="2" charset="2"/>
              <a:buChar char="ü"/>
              <a:tabLst/>
              <a:defRPr/>
            </a:pPr>
            <a:r>
              <a:rPr kumimoji="0" lang="en-US" sz="1800" b="0" i="0" u="sng"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Generic EO Data Abstraction</a:t>
            </a:r>
          </a:p>
          <a:p>
            <a:pPr marL="0" marR="0" lvl="0" indent="0" algn="ctr" defTabSz="914400" rtl="0" eaLnBrk="1" fontAlgn="auto" latinLnBrk="0" hangingPunct="1">
              <a:lnSpc>
                <a:spcPct val="100000"/>
              </a:lnSpc>
              <a:spcBef>
                <a:spcPct val="20000"/>
              </a:spcBef>
              <a:spcAft>
                <a:spcPts val="1000"/>
              </a:spcAft>
              <a:buClr>
                <a:sysClr val="windowText" lastClr="000000">
                  <a:lumMod val="65000"/>
                  <a:lumOff val="35000"/>
                </a:sysClr>
              </a:buClr>
              <a:buSzTx/>
              <a:buFont typeface="Wingdings" panose="05000000000000000000" pitchFamily="2" charset="2"/>
              <a:buChar char="ü"/>
              <a:tabLst/>
              <a:defRPr/>
            </a:pPr>
            <a:r>
              <a:rPr kumimoji="0" lang="en-US" sz="1800" b="0" i="0" u="sng"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Tiled Memory Management</a:t>
            </a:r>
          </a:p>
          <a:p>
            <a:pPr marL="0" marR="0" lvl="0" indent="0" algn="ctr" defTabSz="914400" rtl="0" eaLnBrk="1" fontAlgn="auto" latinLnBrk="0" hangingPunct="1">
              <a:lnSpc>
                <a:spcPct val="100000"/>
              </a:lnSpc>
              <a:spcBef>
                <a:spcPct val="20000"/>
              </a:spcBef>
              <a:spcAft>
                <a:spcPts val="600"/>
              </a:spcAft>
              <a:buClr>
                <a:sysClr val="windowText" lastClr="000000">
                  <a:lumMod val="65000"/>
                  <a:lumOff val="35000"/>
                </a:sysClr>
              </a:buClr>
              <a:buSzTx/>
              <a:buFont typeface="Wingdings" panose="05000000000000000000" pitchFamily="2" charset="2"/>
              <a:buChar char="ü"/>
              <a:tabLst/>
              <a:defRPr/>
            </a:pPr>
            <a:r>
              <a:rPr kumimoji="0" lang="en-US" sz="1800" b="0" i="0" u="sng"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Graph Processing Framework</a:t>
            </a:r>
            <a:endParaRPr kumimoji="0" lang="en-US" sz="1800" b="0" i="0" u="sng" strike="noStrike" kern="1200" cap="none" spc="0" normalizeH="0" baseline="0" noProof="0" dirty="0">
              <a:ln>
                <a:noFill/>
              </a:ln>
              <a:solidFill>
                <a:sysClr val="windowText" lastClr="000000">
                  <a:lumMod val="75000"/>
                  <a:lumOff val="25000"/>
                </a:sys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211792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SNAP Core Features</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sp>
        <p:nvSpPr>
          <p:cNvPr id="7" name="Rectangle 6"/>
          <p:cNvSpPr/>
          <p:nvPr/>
        </p:nvSpPr>
        <p:spPr>
          <a:xfrm>
            <a:off x="-2" y="1613917"/>
            <a:ext cx="12192002" cy="4144724"/>
          </a:xfrm>
          <a:prstGeom prst="rect">
            <a:avLst/>
          </a:prstGeom>
        </p:spPr>
        <p:txBody>
          <a:bodyPr wrap="square">
            <a:spAutoFit/>
          </a:bodyPr>
          <a:lstStyle/>
          <a:p>
            <a:pPr marL="285750" marR="0" lvl="0" indent="-285750" defTabSz="914400" eaLnBrk="1" fontAlgn="auto" latinLnBrk="0" hangingPunct="1">
              <a:lnSpc>
                <a:spcPct val="100000"/>
              </a:lnSpc>
              <a:spcBef>
                <a:spcPts val="432"/>
              </a:spcBef>
              <a:spcAft>
                <a:spcPts val="0"/>
              </a:spcAft>
              <a:buClr>
                <a:prstClr val="black">
                  <a:lumMod val="75000"/>
                  <a:lumOff val="25000"/>
                </a:prstClr>
              </a:buClr>
              <a:buSzTx/>
              <a:buFont typeface="Wingdings" panose="05000000000000000000" pitchFamily="2" charset="2"/>
              <a:buChar char="Ø"/>
              <a:tabLst/>
              <a:defRPr/>
            </a:pPr>
            <a:r>
              <a:rPr kumimoji="0" lang="en-US" sz="1600" b="0" i="1" u="none" strike="noStrike" kern="0" cap="none" spc="0" normalizeH="0" baseline="0" noProof="0" dirty="0" smtClean="0">
                <a:ln>
                  <a:noFill/>
                </a:ln>
                <a:solidFill>
                  <a:prstClr val="black">
                    <a:lumMod val="75000"/>
                    <a:lumOff val="25000"/>
                  </a:prstClr>
                </a:solidFill>
                <a:effectLst/>
                <a:uLnTx/>
                <a:uFillTx/>
              </a:rPr>
              <a:t>Common </a:t>
            </a:r>
            <a:r>
              <a:rPr kumimoji="0" lang="en-US" sz="1600" b="1" i="1" u="none" strike="noStrike" kern="0" cap="none" spc="0" normalizeH="0" baseline="0" noProof="0" dirty="0" smtClean="0">
                <a:ln>
                  <a:noFill/>
                </a:ln>
                <a:solidFill>
                  <a:prstClr val="black">
                    <a:lumMod val="75000"/>
                    <a:lumOff val="25000"/>
                  </a:prstClr>
                </a:solidFill>
                <a:effectLst/>
                <a:uLnTx/>
                <a:uFillTx/>
              </a:rPr>
              <a:t>architecture and data model</a:t>
            </a:r>
            <a:r>
              <a:rPr kumimoji="0" lang="en-US" sz="1600" b="0" i="1" u="none" strike="noStrike" kern="0" cap="none" spc="0" normalizeH="0" baseline="0" noProof="0" dirty="0" smtClean="0">
                <a:ln>
                  <a:noFill/>
                </a:ln>
                <a:solidFill>
                  <a:prstClr val="black">
                    <a:lumMod val="75000"/>
                    <a:lumOff val="25000"/>
                  </a:prstClr>
                </a:solidFill>
                <a:effectLst/>
                <a:uLnTx/>
                <a:uFillTx/>
              </a:rPr>
              <a:t> for all Toolboxes</a:t>
            </a:r>
          </a:p>
          <a:p>
            <a:pPr marL="594000" marR="0" lvl="1" indent="-144000" defTabSz="914400" eaLnBrk="1" fontAlgn="auto" latinLnBrk="0" hangingPunct="1">
              <a:lnSpc>
                <a:spcPct val="100000"/>
              </a:lnSpc>
              <a:spcBef>
                <a:spcPts val="432"/>
              </a:spcBef>
              <a:spcAft>
                <a:spcPts val="0"/>
              </a:spcAft>
              <a:buClr>
                <a:prstClr val="black">
                  <a:lumMod val="75000"/>
                  <a:lumOff val="25000"/>
                </a:prstClr>
              </a:buClr>
              <a:buSzTx/>
              <a:buFont typeface="Wingdings" panose="05000000000000000000" pitchFamily="2" charset="2"/>
              <a:buChar char="ü"/>
              <a:tabLst/>
              <a:defRPr/>
            </a:pPr>
            <a:r>
              <a:rPr kumimoji="0" lang="en-US" sz="1400" b="0" i="1" u="none" strike="noStrike" kern="0" cap="none" spc="0" normalizeH="0" baseline="0" noProof="0" dirty="0" smtClean="0">
                <a:ln>
                  <a:noFill/>
                </a:ln>
                <a:solidFill>
                  <a:prstClr val="black">
                    <a:lumMod val="75000"/>
                    <a:lumOff val="25000"/>
                  </a:prstClr>
                </a:solidFill>
                <a:effectLst/>
                <a:uLnTx/>
                <a:uFillTx/>
              </a:rPr>
              <a:t>Develop your own application (cli or </a:t>
            </a:r>
            <a:r>
              <a:rPr kumimoji="0" lang="en-US" sz="1400" b="0" i="1" u="none" strike="noStrike" kern="0" cap="none" spc="0" normalizeH="0" baseline="0" noProof="0" dirty="0" err="1" smtClean="0">
                <a:ln>
                  <a:noFill/>
                </a:ln>
                <a:solidFill>
                  <a:prstClr val="black">
                    <a:lumMod val="75000"/>
                    <a:lumOff val="25000"/>
                  </a:prstClr>
                </a:solidFill>
                <a:effectLst/>
                <a:uLnTx/>
                <a:uFillTx/>
              </a:rPr>
              <a:t>gui</a:t>
            </a:r>
            <a:r>
              <a:rPr kumimoji="0" lang="en-US" sz="1400" b="0" i="1" u="none" strike="noStrike" kern="0" cap="none" spc="0" normalizeH="0" baseline="0" noProof="0" dirty="0" smtClean="0">
                <a:ln>
                  <a:noFill/>
                </a:ln>
                <a:solidFill>
                  <a:prstClr val="black">
                    <a:lumMod val="75000"/>
                    <a:lumOff val="25000"/>
                  </a:prstClr>
                </a:solidFill>
                <a:effectLst/>
                <a:uLnTx/>
                <a:uFillTx/>
              </a:rPr>
              <a:t>)</a:t>
            </a:r>
          </a:p>
          <a:p>
            <a:pPr marL="285750" marR="0" lvl="0" indent="-285750" defTabSz="914400" eaLnBrk="1" fontAlgn="auto" latinLnBrk="0" hangingPunct="1">
              <a:lnSpc>
                <a:spcPct val="100000"/>
              </a:lnSpc>
              <a:spcBef>
                <a:spcPts val="600"/>
              </a:spcBef>
              <a:spcAft>
                <a:spcPts val="0"/>
              </a:spcAft>
              <a:buClr>
                <a:prstClr val="black">
                  <a:lumMod val="75000"/>
                  <a:lumOff val="25000"/>
                </a:prstClr>
              </a:buClr>
              <a:buSzTx/>
              <a:buFont typeface="Wingdings" panose="05000000000000000000" pitchFamily="2" charset="2"/>
              <a:buChar char="Ø"/>
              <a:tabLst/>
              <a:defRPr/>
            </a:pPr>
            <a:r>
              <a:rPr kumimoji="0" lang="en-US" sz="1600" b="0" i="1" u="none" strike="noStrike" kern="0" cap="none" spc="0" normalizeH="0" baseline="0" noProof="0" dirty="0" smtClean="0">
                <a:ln>
                  <a:noFill/>
                </a:ln>
                <a:solidFill>
                  <a:prstClr val="black">
                    <a:lumMod val="75000"/>
                    <a:lumOff val="25000"/>
                  </a:prstClr>
                </a:solidFill>
                <a:effectLst/>
                <a:uLnTx/>
                <a:uFillTx/>
              </a:rPr>
              <a:t>Very fast </a:t>
            </a:r>
            <a:r>
              <a:rPr kumimoji="0" lang="en-US" sz="1600" b="1" i="1" u="none" strike="noStrike" kern="0" cap="none" spc="0" normalizeH="0" baseline="0" noProof="0" dirty="0" smtClean="0">
                <a:ln>
                  <a:noFill/>
                </a:ln>
                <a:solidFill>
                  <a:prstClr val="black">
                    <a:lumMod val="75000"/>
                    <a:lumOff val="25000"/>
                  </a:prstClr>
                </a:solidFill>
                <a:effectLst/>
                <a:uLnTx/>
                <a:uFillTx/>
              </a:rPr>
              <a:t>image display and navigation</a:t>
            </a:r>
            <a:r>
              <a:rPr kumimoji="0" lang="en-US" sz="1600" b="0" i="1" u="none" strike="noStrike" kern="0" cap="none" spc="0" normalizeH="0" baseline="0" noProof="0" dirty="0" smtClean="0">
                <a:ln>
                  <a:noFill/>
                </a:ln>
                <a:solidFill>
                  <a:prstClr val="black">
                    <a:lumMod val="75000"/>
                    <a:lumOff val="25000"/>
                  </a:prstClr>
                </a:solidFill>
                <a:effectLst/>
                <a:uLnTx/>
                <a:uFillTx/>
              </a:rPr>
              <a:t> even of </a:t>
            </a:r>
            <a:r>
              <a:rPr kumimoji="0" lang="en-US" sz="1600" b="0" i="1" u="none" strike="noStrike" kern="0" cap="none" spc="0" normalizeH="0" baseline="0" noProof="0" dirty="0" err="1" smtClean="0">
                <a:ln>
                  <a:noFill/>
                </a:ln>
                <a:solidFill>
                  <a:prstClr val="black">
                    <a:lumMod val="75000"/>
                    <a:lumOff val="25000"/>
                  </a:prstClr>
                </a:solidFill>
                <a:effectLst/>
                <a:uLnTx/>
                <a:uFillTx/>
              </a:rPr>
              <a:t>giga</a:t>
            </a:r>
            <a:r>
              <a:rPr kumimoji="0" lang="en-US" sz="1600" b="0" i="1" u="none" strike="noStrike" kern="0" cap="none" spc="0" normalizeH="0" baseline="0" noProof="0" dirty="0" smtClean="0">
                <a:ln>
                  <a:noFill/>
                </a:ln>
                <a:solidFill>
                  <a:prstClr val="black">
                    <a:lumMod val="75000"/>
                    <a:lumOff val="25000"/>
                  </a:prstClr>
                </a:solidFill>
                <a:effectLst/>
                <a:uLnTx/>
                <a:uFillTx/>
              </a:rPr>
              <a:t>-pixel images</a:t>
            </a:r>
          </a:p>
          <a:p>
            <a:pPr marL="594000" marR="0" lvl="1" indent="-144000" defTabSz="914400" eaLnBrk="1" fontAlgn="auto" latinLnBrk="0" hangingPunct="1">
              <a:lnSpc>
                <a:spcPct val="100000"/>
              </a:lnSpc>
              <a:spcBef>
                <a:spcPts val="432"/>
              </a:spcBef>
              <a:spcAft>
                <a:spcPts val="0"/>
              </a:spcAft>
              <a:buClr>
                <a:prstClr val="black">
                  <a:lumMod val="75000"/>
                  <a:lumOff val="25000"/>
                </a:prstClr>
              </a:buClr>
              <a:buSzTx/>
              <a:buFont typeface="Wingdings" panose="05000000000000000000" pitchFamily="2" charset="2"/>
              <a:buChar char="ü"/>
              <a:tabLst/>
              <a:defRPr/>
            </a:pPr>
            <a:r>
              <a:rPr kumimoji="0" lang="en-US" sz="1400" b="0" i="1" u="none" strike="noStrike" kern="0" cap="none" spc="0" normalizeH="0" baseline="0" noProof="0" dirty="0" smtClean="0">
                <a:ln>
                  <a:noFill/>
                </a:ln>
                <a:solidFill>
                  <a:prstClr val="black">
                    <a:lumMod val="75000"/>
                    <a:lumOff val="25000"/>
                  </a:prstClr>
                </a:solidFill>
                <a:effectLst/>
                <a:uLnTx/>
                <a:uFillTx/>
              </a:rPr>
              <a:t>Advanced layer management allows adding and manipulation of new overlays such as images of other bands, images from WMS servers or ESRI shapefiles</a:t>
            </a:r>
          </a:p>
          <a:p>
            <a:pPr marL="285750" marR="0" lvl="0" indent="-285750" defTabSz="914400" eaLnBrk="1" fontAlgn="auto" latinLnBrk="0" hangingPunct="1">
              <a:lnSpc>
                <a:spcPct val="100000"/>
              </a:lnSpc>
              <a:spcBef>
                <a:spcPts val="600"/>
              </a:spcBef>
              <a:spcAft>
                <a:spcPts val="0"/>
              </a:spcAft>
              <a:buClr>
                <a:prstClr val="black">
                  <a:lumMod val="75000"/>
                  <a:lumOff val="25000"/>
                </a:prstClr>
              </a:buClr>
              <a:buSzTx/>
              <a:buFont typeface="Wingdings" panose="05000000000000000000" pitchFamily="2" charset="2"/>
              <a:buChar char="Ø"/>
              <a:tabLst/>
              <a:defRPr/>
            </a:pPr>
            <a:r>
              <a:rPr kumimoji="0" lang="en-US" sz="1600" b="1" i="1" u="none" strike="noStrike" kern="0" cap="none" spc="0" normalizeH="0" baseline="0" noProof="0" dirty="0" smtClean="0">
                <a:ln>
                  <a:noFill/>
                </a:ln>
                <a:solidFill>
                  <a:prstClr val="black">
                    <a:lumMod val="75000"/>
                    <a:lumOff val="25000"/>
                  </a:prstClr>
                </a:solidFill>
                <a:effectLst/>
                <a:uLnTx/>
                <a:uFillTx/>
              </a:rPr>
              <a:t>Graph Processing Framework</a:t>
            </a:r>
            <a:r>
              <a:rPr kumimoji="0" lang="en-US" sz="1600" b="0" i="1" u="none" strike="noStrike" kern="0" cap="none" spc="0" normalizeH="0" baseline="0" noProof="0" dirty="0" smtClean="0">
                <a:ln>
                  <a:noFill/>
                </a:ln>
                <a:solidFill>
                  <a:prstClr val="black">
                    <a:lumMod val="75000"/>
                    <a:lumOff val="25000"/>
                  </a:prstClr>
                </a:solidFill>
                <a:effectLst/>
                <a:uLnTx/>
                <a:uFillTx/>
              </a:rPr>
              <a:t> (GPF)</a:t>
            </a:r>
          </a:p>
          <a:p>
            <a:pPr marL="285750" marR="0" lvl="0" indent="-285750" defTabSz="914400" eaLnBrk="1" fontAlgn="auto" latinLnBrk="0" hangingPunct="1">
              <a:lnSpc>
                <a:spcPct val="100000"/>
              </a:lnSpc>
              <a:spcBef>
                <a:spcPts val="600"/>
              </a:spcBef>
              <a:spcAft>
                <a:spcPts val="0"/>
              </a:spcAft>
              <a:buClr>
                <a:prstClr val="black">
                  <a:lumMod val="75000"/>
                  <a:lumOff val="25000"/>
                </a:prstClr>
              </a:buClr>
              <a:buSzTx/>
              <a:buFont typeface="Wingdings" panose="05000000000000000000" pitchFamily="2" charset="2"/>
              <a:buChar char="Ø"/>
              <a:tabLst/>
              <a:defRPr/>
            </a:pPr>
            <a:r>
              <a:rPr kumimoji="0" lang="en-US" sz="1600" b="1" i="1" u="none" strike="noStrike" kern="0" cap="none" spc="0" normalizeH="0" baseline="0" noProof="0" dirty="0" smtClean="0">
                <a:ln>
                  <a:noFill/>
                </a:ln>
                <a:solidFill>
                  <a:prstClr val="black">
                    <a:lumMod val="75000"/>
                    <a:lumOff val="25000"/>
                  </a:prstClr>
                </a:solidFill>
                <a:effectLst/>
                <a:uLnTx/>
                <a:uFillTx/>
              </a:rPr>
              <a:t>Generic Operators</a:t>
            </a:r>
          </a:p>
          <a:p>
            <a:pPr marL="594000" marR="0" lvl="1" indent="-144000" defTabSz="914400" eaLnBrk="1" fontAlgn="auto" latinLnBrk="0" hangingPunct="1">
              <a:lnSpc>
                <a:spcPct val="100000"/>
              </a:lnSpc>
              <a:spcBef>
                <a:spcPts val="432"/>
              </a:spcBef>
              <a:spcAft>
                <a:spcPts val="0"/>
              </a:spcAft>
              <a:buClr>
                <a:prstClr val="black">
                  <a:lumMod val="75000"/>
                  <a:lumOff val="25000"/>
                </a:prstClr>
              </a:buClr>
              <a:buSzTx/>
              <a:buFont typeface="Wingdings" panose="05000000000000000000" pitchFamily="2" charset="2"/>
              <a:buChar char="ü"/>
              <a:tabLst/>
              <a:defRPr/>
            </a:pPr>
            <a:r>
              <a:rPr kumimoji="0" lang="en-US" sz="1400" b="0" i="1" u="none" strike="noStrike" kern="0" cap="none" spc="0" normalizeH="0" baseline="0" noProof="0" dirty="0" smtClean="0">
                <a:ln>
                  <a:noFill/>
                </a:ln>
                <a:solidFill>
                  <a:prstClr val="black">
                    <a:lumMod val="75000"/>
                    <a:lumOff val="25000"/>
                  </a:prstClr>
                </a:solidFill>
                <a:effectLst/>
                <a:uLnTx/>
                <a:uFillTx/>
              </a:rPr>
              <a:t>Flexible </a:t>
            </a:r>
            <a:r>
              <a:rPr kumimoji="0" lang="en-US" sz="1400" b="1" i="1" u="none" strike="noStrike" kern="0" cap="none" spc="0" normalizeH="0" baseline="0" noProof="0" dirty="0" smtClean="0">
                <a:ln>
                  <a:noFill/>
                </a:ln>
                <a:solidFill>
                  <a:prstClr val="black">
                    <a:lumMod val="75000"/>
                    <a:lumOff val="25000"/>
                  </a:prstClr>
                </a:solidFill>
                <a:effectLst/>
                <a:uLnTx/>
                <a:uFillTx/>
              </a:rPr>
              <a:t>band arithmetic </a:t>
            </a:r>
            <a:r>
              <a:rPr kumimoji="0" lang="en-US" sz="1400" b="0" i="1" u="none" strike="noStrike" kern="0" cap="none" spc="0" normalizeH="0" baseline="0" noProof="0" dirty="0" smtClean="0">
                <a:ln>
                  <a:noFill/>
                </a:ln>
                <a:solidFill>
                  <a:prstClr val="black">
                    <a:lumMod val="75000"/>
                    <a:lumOff val="25000"/>
                  </a:prstClr>
                </a:solidFill>
                <a:effectLst/>
                <a:uLnTx/>
                <a:uFillTx/>
              </a:rPr>
              <a:t>using arbitrary mathematical expressions</a:t>
            </a:r>
          </a:p>
          <a:p>
            <a:pPr marL="594000" marR="0" lvl="1" indent="-144000" defTabSz="914400" eaLnBrk="1" fontAlgn="auto" latinLnBrk="0" hangingPunct="1">
              <a:lnSpc>
                <a:spcPct val="100000"/>
              </a:lnSpc>
              <a:spcBef>
                <a:spcPts val="432"/>
              </a:spcBef>
              <a:spcAft>
                <a:spcPts val="0"/>
              </a:spcAft>
              <a:buClr>
                <a:prstClr val="black">
                  <a:lumMod val="75000"/>
                  <a:lumOff val="25000"/>
                </a:prstClr>
              </a:buClr>
              <a:buSzTx/>
              <a:buFont typeface="Wingdings" panose="05000000000000000000" pitchFamily="2" charset="2"/>
              <a:buChar char="ü"/>
              <a:tabLst/>
              <a:defRPr/>
            </a:pPr>
            <a:r>
              <a:rPr kumimoji="0" lang="en-US" sz="1400" b="1" i="1" u="none" strike="noStrike" kern="0" cap="none" spc="0" normalizeH="0" baseline="0" noProof="0" dirty="0" err="1" smtClean="0">
                <a:ln>
                  <a:noFill/>
                </a:ln>
                <a:solidFill>
                  <a:prstClr val="black">
                    <a:lumMod val="75000"/>
                    <a:lumOff val="25000"/>
                  </a:prstClr>
                </a:solidFill>
                <a:effectLst/>
                <a:uLnTx/>
                <a:uFillTx/>
              </a:rPr>
              <a:t>Reprojection</a:t>
            </a:r>
            <a:r>
              <a:rPr kumimoji="0" lang="en-US" sz="1400" b="0" i="1" u="none" strike="noStrike" kern="0" cap="none" spc="0" normalizeH="0" baseline="0" noProof="0" dirty="0" smtClean="0">
                <a:ln>
                  <a:noFill/>
                </a:ln>
                <a:solidFill>
                  <a:prstClr val="black">
                    <a:lumMod val="75000"/>
                    <a:lumOff val="25000"/>
                  </a:prstClr>
                </a:solidFill>
                <a:effectLst/>
                <a:uLnTx/>
                <a:uFillTx/>
              </a:rPr>
              <a:t> to common map projections</a:t>
            </a:r>
          </a:p>
          <a:p>
            <a:pPr marL="594000" marR="0" lvl="1" indent="-144000" defTabSz="914400" eaLnBrk="1" fontAlgn="auto" latinLnBrk="0" hangingPunct="1">
              <a:lnSpc>
                <a:spcPct val="100000"/>
              </a:lnSpc>
              <a:spcBef>
                <a:spcPts val="432"/>
              </a:spcBef>
              <a:spcAft>
                <a:spcPts val="0"/>
              </a:spcAft>
              <a:buClr>
                <a:prstClr val="black">
                  <a:lumMod val="75000"/>
                  <a:lumOff val="25000"/>
                </a:prstClr>
              </a:buClr>
              <a:buSzTx/>
              <a:buFont typeface="Wingdings" panose="05000000000000000000" pitchFamily="2" charset="2"/>
              <a:buChar char="ü"/>
              <a:tabLst/>
              <a:defRPr/>
            </a:pPr>
            <a:r>
              <a:rPr kumimoji="0" lang="en-US" sz="1400" b="1" i="1" u="none" strike="noStrike" kern="0" cap="none" spc="0" normalizeH="0" baseline="0" noProof="0" dirty="0" smtClean="0">
                <a:ln>
                  <a:noFill/>
                </a:ln>
                <a:solidFill>
                  <a:prstClr val="black">
                    <a:lumMod val="75000"/>
                    <a:lumOff val="25000"/>
                  </a:prstClr>
                </a:solidFill>
                <a:effectLst/>
                <a:uLnTx/>
                <a:uFillTx/>
              </a:rPr>
              <a:t>Resampling</a:t>
            </a:r>
          </a:p>
          <a:p>
            <a:pPr marL="594000" marR="0" lvl="1" indent="-144000" defTabSz="914400" eaLnBrk="1" fontAlgn="auto" latinLnBrk="0" hangingPunct="1">
              <a:lnSpc>
                <a:spcPct val="100000"/>
              </a:lnSpc>
              <a:spcBef>
                <a:spcPts val="432"/>
              </a:spcBef>
              <a:spcAft>
                <a:spcPts val="0"/>
              </a:spcAft>
              <a:buClr>
                <a:prstClr val="black">
                  <a:lumMod val="75000"/>
                  <a:lumOff val="25000"/>
                </a:prstClr>
              </a:buClr>
              <a:buSzTx/>
              <a:buFont typeface="Wingdings" panose="05000000000000000000" pitchFamily="2" charset="2"/>
              <a:buChar char="ü"/>
              <a:tabLst/>
              <a:defRPr/>
            </a:pPr>
            <a:r>
              <a:rPr kumimoji="0" lang="en-US" sz="1400" b="1" i="1" u="none" strike="noStrike" kern="0" cap="none" spc="0" normalizeH="0" baseline="0" noProof="0" dirty="0" smtClean="0">
                <a:ln>
                  <a:noFill/>
                </a:ln>
                <a:solidFill>
                  <a:prstClr val="black">
                    <a:lumMod val="75000"/>
                    <a:lumOff val="25000"/>
                  </a:prstClr>
                </a:solidFill>
                <a:effectLst/>
                <a:uLnTx/>
                <a:uFillTx/>
              </a:rPr>
              <a:t>Subset</a:t>
            </a:r>
          </a:p>
          <a:p>
            <a:pPr marL="285750" marR="0" lvl="1" indent="-285750" defTabSz="914400" eaLnBrk="1" fontAlgn="auto" latinLnBrk="0" hangingPunct="1">
              <a:lnSpc>
                <a:spcPct val="100000"/>
              </a:lnSpc>
              <a:spcBef>
                <a:spcPts val="600"/>
              </a:spcBef>
              <a:spcAft>
                <a:spcPts val="0"/>
              </a:spcAft>
              <a:buClr>
                <a:prstClr val="black">
                  <a:lumMod val="75000"/>
                  <a:lumOff val="25000"/>
                </a:prstClr>
              </a:buClr>
              <a:buSzTx/>
              <a:buFont typeface="Wingdings" panose="05000000000000000000" pitchFamily="2" charset="2"/>
              <a:buChar char="Ø"/>
              <a:tabLst/>
              <a:defRPr/>
            </a:pPr>
            <a:r>
              <a:rPr kumimoji="0" lang="en-US" sz="1600" b="1" i="1" u="none" strike="noStrike" kern="0" cap="none" spc="0" normalizeH="0" baseline="0" noProof="0" dirty="0" smtClean="0">
                <a:ln>
                  <a:noFill/>
                </a:ln>
                <a:solidFill>
                  <a:prstClr val="black">
                    <a:lumMod val="75000"/>
                    <a:lumOff val="25000"/>
                  </a:prstClr>
                </a:solidFill>
                <a:effectLst/>
                <a:uLnTx/>
                <a:uFillTx/>
              </a:rPr>
              <a:t>Supervised classification</a:t>
            </a:r>
            <a:r>
              <a:rPr kumimoji="0" lang="en-US" sz="1600" b="0" i="1" u="none" strike="noStrike" kern="0" cap="none" spc="0" normalizeH="0" baseline="0" noProof="0" dirty="0" smtClean="0">
                <a:ln>
                  <a:noFill/>
                </a:ln>
                <a:solidFill>
                  <a:prstClr val="black">
                    <a:lumMod val="75000"/>
                    <a:lumOff val="25000"/>
                  </a:prstClr>
                </a:solidFill>
                <a:effectLst/>
                <a:uLnTx/>
                <a:uFillTx/>
              </a:rPr>
              <a:t> algorithms</a:t>
            </a:r>
          </a:p>
          <a:p>
            <a:pPr marL="594000" marR="0" lvl="1" indent="-144000" defTabSz="914400" eaLnBrk="1" fontAlgn="auto" latinLnBrk="0" hangingPunct="1">
              <a:lnSpc>
                <a:spcPct val="100000"/>
              </a:lnSpc>
              <a:spcBef>
                <a:spcPts val="432"/>
              </a:spcBef>
              <a:spcAft>
                <a:spcPts val="0"/>
              </a:spcAft>
              <a:buClr>
                <a:prstClr val="black">
                  <a:lumMod val="75000"/>
                  <a:lumOff val="25000"/>
                </a:prstClr>
              </a:buClr>
              <a:buSzTx/>
              <a:buFont typeface="Wingdings" panose="05000000000000000000" pitchFamily="2" charset="2"/>
              <a:buChar char="ü"/>
              <a:tabLst/>
              <a:defRPr/>
            </a:pPr>
            <a:r>
              <a:rPr kumimoji="0" lang="en-US" sz="1400" b="0" i="1" u="none" strike="noStrike" kern="0" cap="none" spc="0" normalizeH="0" baseline="0" noProof="0" dirty="0" smtClean="0">
                <a:ln>
                  <a:noFill/>
                </a:ln>
                <a:solidFill>
                  <a:prstClr val="black">
                    <a:lumMod val="75000"/>
                    <a:lumOff val="25000"/>
                  </a:prstClr>
                </a:solidFill>
                <a:effectLst/>
                <a:uLnTx/>
                <a:uFillTx/>
              </a:rPr>
              <a:t>Random Forrest, KNN, </a:t>
            </a:r>
            <a:r>
              <a:rPr kumimoji="0" lang="en-US" sz="1400" b="0" i="1" u="none" strike="noStrike" kern="0" cap="none" spc="0" normalizeH="0" baseline="0" noProof="0" dirty="0" err="1" smtClean="0">
                <a:ln>
                  <a:noFill/>
                </a:ln>
                <a:solidFill>
                  <a:prstClr val="black">
                    <a:lumMod val="75000"/>
                    <a:lumOff val="25000"/>
                  </a:prstClr>
                </a:solidFill>
                <a:effectLst/>
                <a:uLnTx/>
                <a:uFillTx/>
              </a:rPr>
              <a:t>KDTree</a:t>
            </a:r>
            <a:r>
              <a:rPr kumimoji="0" lang="en-US" sz="1400" b="0" i="1" u="none" strike="noStrike" kern="0" cap="none" spc="0" normalizeH="0" baseline="0" noProof="0" dirty="0" smtClean="0">
                <a:ln>
                  <a:noFill/>
                </a:ln>
                <a:solidFill>
                  <a:prstClr val="black">
                    <a:lumMod val="75000"/>
                    <a:lumOff val="25000"/>
                  </a:prstClr>
                </a:solidFill>
                <a:effectLst/>
                <a:uLnTx/>
                <a:uFillTx/>
              </a:rPr>
              <a:t> KNN, Maximum Likelihood, Minimum Distance</a:t>
            </a:r>
          </a:p>
          <a:p>
            <a:pPr marL="285750" marR="0" lvl="1" indent="-285750" defTabSz="914400" eaLnBrk="1" fontAlgn="auto" latinLnBrk="0" hangingPunct="1">
              <a:lnSpc>
                <a:spcPct val="100000"/>
              </a:lnSpc>
              <a:spcBef>
                <a:spcPts val="600"/>
              </a:spcBef>
              <a:spcAft>
                <a:spcPts val="0"/>
              </a:spcAft>
              <a:buClr>
                <a:prstClr val="black">
                  <a:lumMod val="75000"/>
                  <a:lumOff val="25000"/>
                </a:prstClr>
              </a:buClr>
              <a:buSzTx/>
              <a:buFont typeface="Wingdings" panose="05000000000000000000" pitchFamily="2" charset="2"/>
              <a:buChar char="Ø"/>
              <a:tabLst/>
              <a:defRPr/>
            </a:pPr>
            <a:r>
              <a:rPr kumimoji="0" lang="en-US" sz="1600" b="0" i="1" u="none" strike="noStrike" kern="0" cap="none" spc="0" normalizeH="0" baseline="0" noProof="0" dirty="0" smtClean="0">
                <a:ln>
                  <a:noFill/>
                </a:ln>
                <a:solidFill>
                  <a:prstClr val="black">
                    <a:lumMod val="75000"/>
                    <a:lumOff val="25000"/>
                  </a:prstClr>
                </a:solidFill>
                <a:effectLst/>
                <a:uLnTx/>
                <a:uFillTx/>
              </a:rPr>
              <a:t>Automatic SRTM </a:t>
            </a:r>
            <a:r>
              <a:rPr kumimoji="0" lang="en-US" sz="1600" b="1" i="1" u="none" strike="noStrike" kern="0" cap="none" spc="0" normalizeH="0" baseline="0" noProof="0" dirty="0" smtClean="0">
                <a:ln>
                  <a:noFill/>
                </a:ln>
                <a:solidFill>
                  <a:prstClr val="black">
                    <a:lumMod val="75000"/>
                    <a:lumOff val="25000"/>
                  </a:prstClr>
                </a:solidFill>
                <a:effectLst/>
                <a:uLnTx/>
                <a:uFillTx/>
              </a:rPr>
              <a:t>DEM</a:t>
            </a:r>
            <a:r>
              <a:rPr kumimoji="0" lang="en-US" sz="1600" b="0" i="1" u="none" strike="noStrike" kern="0" cap="none" spc="0" normalizeH="0" baseline="0" noProof="0" dirty="0" smtClean="0">
                <a:ln>
                  <a:noFill/>
                </a:ln>
                <a:solidFill>
                  <a:prstClr val="black">
                    <a:lumMod val="75000"/>
                    <a:lumOff val="25000"/>
                  </a:prstClr>
                </a:solidFill>
                <a:effectLst/>
                <a:uLnTx/>
                <a:uFillTx/>
              </a:rPr>
              <a:t> download and tile selection</a:t>
            </a:r>
          </a:p>
          <a:p>
            <a:pPr marL="285750" marR="0" lvl="1" indent="-285750" defTabSz="914400" eaLnBrk="1" fontAlgn="auto" latinLnBrk="0" hangingPunct="1">
              <a:lnSpc>
                <a:spcPct val="100000"/>
              </a:lnSpc>
              <a:spcBef>
                <a:spcPts val="600"/>
              </a:spcBef>
              <a:spcAft>
                <a:spcPts val="0"/>
              </a:spcAft>
              <a:buClr>
                <a:prstClr val="black">
                  <a:lumMod val="75000"/>
                  <a:lumOff val="25000"/>
                </a:prstClr>
              </a:buClr>
              <a:buSzTx/>
              <a:buFont typeface="Wingdings" panose="05000000000000000000" pitchFamily="2" charset="2"/>
              <a:buChar char="Ø"/>
              <a:tabLst/>
              <a:defRPr/>
            </a:pPr>
            <a:r>
              <a:rPr kumimoji="0" lang="en-US" sz="1600" b="1" i="1" u="none" strike="noStrike" kern="0" cap="none" spc="0" normalizeH="0" baseline="0" noProof="0" dirty="0" smtClean="0">
                <a:ln>
                  <a:noFill/>
                </a:ln>
                <a:solidFill>
                  <a:prstClr val="black">
                    <a:lumMod val="75000"/>
                    <a:lumOff val="25000"/>
                  </a:prstClr>
                </a:solidFill>
                <a:effectLst/>
                <a:uLnTx/>
                <a:uFillTx/>
              </a:rPr>
              <a:t>Multithreading</a:t>
            </a:r>
            <a:r>
              <a:rPr kumimoji="0" lang="en-US" sz="1600" b="0" i="1" u="none" strike="noStrike" kern="0" cap="none" spc="0" normalizeH="0" baseline="0" noProof="0" dirty="0" smtClean="0">
                <a:ln>
                  <a:noFill/>
                </a:ln>
                <a:solidFill>
                  <a:prstClr val="black">
                    <a:lumMod val="75000"/>
                    <a:lumOff val="25000"/>
                  </a:prstClr>
                </a:solidFill>
                <a:effectLst/>
                <a:uLnTx/>
                <a:uFillTx/>
              </a:rPr>
              <a:t> and </a:t>
            </a:r>
            <a:r>
              <a:rPr kumimoji="0" lang="en-US" sz="1600" b="1" i="1" u="none" strike="noStrike" kern="0" cap="none" spc="0" normalizeH="0" baseline="0" noProof="0" dirty="0" smtClean="0">
                <a:ln>
                  <a:noFill/>
                </a:ln>
                <a:solidFill>
                  <a:prstClr val="black">
                    <a:lumMod val="75000"/>
                    <a:lumOff val="25000"/>
                  </a:prstClr>
                </a:solidFill>
                <a:effectLst/>
                <a:uLnTx/>
                <a:uFillTx/>
              </a:rPr>
              <a:t>Multi-core</a:t>
            </a:r>
            <a:r>
              <a:rPr kumimoji="0" lang="en-US" sz="1600" b="0" i="1" u="none" strike="noStrike" kern="0" cap="none" spc="0" normalizeH="0" baseline="0" noProof="0" dirty="0" smtClean="0">
                <a:ln>
                  <a:noFill/>
                </a:ln>
                <a:solidFill>
                  <a:prstClr val="black">
                    <a:lumMod val="75000"/>
                    <a:lumOff val="25000"/>
                  </a:prstClr>
                </a:solidFill>
                <a:effectLst/>
                <a:uLnTx/>
                <a:uFillTx/>
              </a:rPr>
              <a:t> processor support</a:t>
            </a:r>
          </a:p>
        </p:txBody>
      </p:sp>
    </p:spTree>
    <p:extLst>
      <p:ext uri="{BB962C8B-B14F-4D97-AF65-F5344CB8AC3E}">
        <p14:creationId xmlns:p14="http://schemas.microsoft.com/office/powerpoint/2010/main" val="2382985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SNAP Download Statistics</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sp>
        <p:nvSpPr>
          <p:cNvPr id="7" name="Rectangle 6"/>
          <p:cNvSpPr/>
          <p:nvPr/>
        </p:nvSpPr>
        <p:spPr>
          <a:xfrm>
            <a:off x="-1" y="5578980"/>
            <a:ext cx="12192001" cy="3962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SNAP download exceeded </a:t>
            </a:r>
            <a:r>
              <a:rPr lang="en-US" sz="1600" b="1" i="1"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rPr>
              <a:t>140.000 </a:t>
            </a:r>
            <a:r>
              <a:rPr lang="en-US" sz="1600" b="1" i="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from June 2015 until today</a:t>
            </a:r>
            <a:r>
              <a:rPr lang="en-GB" sz="1600" b="1" i="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606" y="1440308"/>
            <a:ext cx="9932783" cy="4051278"/>
          </a:xfrm>
          <a:prstGeom prst="rect">
            <a:avLst/>
          </a:prstGeom>
        </p:spPr>
      </p:pic>
    </p:spTree>
    <p:extLst>
      <p:ext uri="{BB962C8B-B14F-4D97-AF65-F5344CB8AC3E}">
        <p14:creationId xmlns:p14="http://schemas.microsoft.com/office/powerpoint/2010/main" val="7097089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235" r="26912"/>
          <a:stretch/>
        </p:blipFill>
        <p:spPr>
          <a:xfrm>
            <a:off x="11218274" y="5524836"/>
            <a:ext cx="940476" cy="504543"/>
          </a:xfrm>
          <a:prstGeom prst="rect">
            <a:avLst/>
          </a:prstGeom>
        </p:spPr>
      </p:pic>
      <p:sp>
        <p:nvSpPr>
          <p:cNvPr id="6" name="Title 1"/>
          <p:cNvSpPr txBox="1">
            <a:spLocks/>
          </p:cNvSpPr>
          <p:nvPr/>
        </p:nvSpPr>
        <p:spPr>
          <a:xfrm>
            <a:off x="143086" y="609150"/>
            <a:ext cx="7174846" cy="70788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0" i="0" kern="1200" baseline="0">
                <a:solidFill>
                  <a:srgbClr val="123A1C"/>
                </a:solidFill>
                <a:latin typeface="Verdana" panose="020B0604030504040204" pitchFamily="34" charset="0"/>
                <a:ea typeface="+mj-ea"/>
                <a:cs typeface="+mj-cs"/>
              </a:defRPr>
            </a:lvl1pPr>
          </a:lstStyle>
          <a:p>
            <a:pPr lvl="0"/>
            <a:r>
              <a:rPr kumimoji="0" lang="en-GB" sz="2400" b="1"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SNAP/STEP</a:t>
            </a:r>
            <a: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t/>
            </a:r>
            <a:br>
              <a:rPr kumimoji="0" lang="en-GB" sz="2400" b="0" i="0" u="none" strike="noStrike" kern="1200" cap="none" spc="0" normalizeH="0" baseline="0" noProof="0" dirty="0" smtClean="0">
                <a:ln>
                  <a:noFill/>
                </a:ln>
                <a:solidFill>
                  <a:srgbClr val="123A1C"/>
                </a:solidFill>
                <a:effectLst/>
                <a:uLnTx/>
                <a:uFillTx/>
                <a:latin typeface="Verdana" panose="020B0604030504040204" pitchFamily="34" charset="0"/>
                <a:ea typeface="+mj-ea"/>
                <a:cs typeface="+mj-cs"/>
              </a:rPr>
            </a:br>
            <a:r>
              <a:rPr lang="en-GB" sz="2000" i="1" dirty="0">
                <a:effectLst>
                  <a:outerShdw blurRad="38100" dist="38100" dir="2700000" algn="tl">
                    <a:srgbClr val="000000">
                      <a:alpha val="43137"/>
                    </a:srgbClr>
                  </a:outerShdw>
                </a:effectLst>
              </a:rPr>
              <a:t>STEP Overview</a:t>
            </a:r>
            <a:endParaRPr kumimoji="0" lang="en-GB" sz="2000" b="0" i="1" u="none" strike="noStrike" kern="1200" cap="none" spc="0" normalizeH="0" baseline="0" noProof="0" dirty="0">
              <a:ln>
                <a:noFill/>
              </a:ln>
              <a:solidFill>
                <a:srgbClr val="123A1C"/>
              </a:solidFill>
              <a:effectLst>
                <a:outerShdw blurRad="38100" dist="38100" dir="2700000" algn="tl">
                  <a:srgbClr val="000000">
                    <a:alpha val="43137"/>
                  </a:srgbClr>
                </a:outerShdw>
              </a:effectLst>
              <a:uLnTx/>
              <a:uFillTx/>
            </a:endParaRPr>
          </a:p>
        </p:txBody>
      </p:sp>
      <p:sp>
        <p:nvSpPr>
          <p:cNvPr id="10" name="Content Placeholder 2"/>
          <p:cNvSpPr txBox="1">
            <a:spLocks/>
          </p:cNvSpPr>
          <p:nvPr/>
        </p:nvSpPr>
        <p:spPr>
          <a:xfrm>
            <a:off x="0" y="1572701"/>
            <a:ext cx="12192000" cy="1370541"/>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600" kern="1200" baseline="0">
                <a:solidFill>
                  <a:srgbClr val="4D4F53"/>
                </a:solidFill>
                <a:latin typeface="Verdana" panose="020B060403050404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smtClean="0">
                <a:ln>
                  <a:noFill/>
                </a:ln>
                <a:solidFill>
                  <a:sysClr val="windowText" lastClr="000000">
                    <a:lumMod val="75000"/>
                    <a:lumOff val="25000"/>
                  </a:sysClr>
                </a:solidFill>
                <a:effectLst>
                  <a:outerShdw blurRad="38100" dist="38100" dir="2700000" algn="tl">
                    <a:srgbClr val="000000">
                      <a:alpha val="43137"/>
                    </a:srgbClr>
                  </a:outerShdw>
                </a:effectLst>
                <a:uLnTx/>
                <a:uFillTx/>
                <a:latin typeface="Verdana" panose="020B0604030504040204" pitchFamily="34" charset="0"/>
                <a:ea typeface="+mn-ea"/>
                <a:cs typeface="+mn-cs"/>
              </a:rPr>
              <a:t>Science Toolbox Exploitation Platform (STEP)</a:t>
            </a:r>
            <a:r>
              <a:rPr kumimoji="0" lang="en-US" sz="1800" b="0" i="1" u="none" strike="noStrike" kern="1200" cap="none" spc="0" normalizeH="0" baseline="0" noProof="0" dirty="0" smtClean="0">
                <a:ln>
                  <a:noFill/>
                </a:ln>
                <a:solidFill>
                  <a:sysClr val="windowText" lastClr="000000">
                    <a:lumMod val="75000"/>
                    <a:lumOff val="25000"/>
                  </a:sysClr>
                </a:solidFill>
                <a:effectLst/>
                <a:uLnTx/>
                <a:uFillTx/>
                <a:latin typeface="Verdana" panose="020B0604030504040204" pitchFamily="34" charset="0"/>
                <a:ea typeface="+mn-ea"/>
                <a:cs typeface="+mn-cs"/>
              </a:rPr>
              <a:t> is the ESA community platform for accessing the software and its documentation, communicating with the developers, dialoguing within the science community, promoting results and achievements as well as providing tutorials and material for training scientists using the Toolboxes.</a:t>
            </a:r>
            <a:endParaRPr kumimoji="0" lang="en-US" sz="1800" b="0" i="1" u="none" strike="noStrike" kern="1200" cap="none" spc="0" normalizeH="0" baseline="0" noProof="0" dirty="0">
              <a:ln>
                <a:noFill/>
              </a:ln>
              <a:solidFill>
                <a:sysClr val="windowText" lastClr="000000">
                  <a:lumMod val="75000"/>
                  <a:lumOff val="25000"/>
                </a:sysClr>
              </a:solidFill>
              <a:effectLst/>
              <a:uLnTx/>
              <a:uFillTx/>
              <a:latin typeface="Verdana" panose="020B0604030504040204" pitchFamily="34" charset="0"/>
              <a:ea typeface="+mn-ea"/>
              <a:cs typeface="+mn-cs"/>
            </a:endParaRPr>
          </a:p>
        </p:txBody>
      </p:sp>
      <p:sp>
        <p:nvSpPr>
          <p:cNvPr id="11" name="TextBox 10"/>
          <p:cNvSpPr txBox="1"/>
          <p:nvPr/>
        </p:nvSpPr>
        <p:spPr>
          <a:xfrm>
            <a:off x="0" y="4157485"/>
            <a:ext cx="12192000" cy="15542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b="0" i="1" u="none" strike="noStrike" kern="0" cap="none" spc="0" normalizeH="0" baseline="0" noProof="0" dirty="0" smtClean="0">
                <a:ln>
                  <a:noFill/>
                </a:ln>
                <a:solidFill>
                  <a:prstClr val="black">
                    <a:lumMod val="75000"/>
                    <a:lumOff val="25000"/>
                  </a:prstClr>
                </a:solidFill>
                <a:effectLst>
                  <a:outerShdw blurRad="38100" dist="38100" dir="2700000" algn="tl">
                    <a:srgbClr val="000000">
                      <a:alpha val="43137"/>
                    </a:srgbClr>
                  </a:outerShdw>
                </a:effectLst>
                <a:uLnTx/>
                <a:uFillTx/>
              </a:rPr>
              <a:t>Come and tell us:</a:t>
            </a:r>
          </a:p>
          <a:p>
            <a:pPr marL="285750" marR="0" lvl="0" indent="-285750" algn="ctr" defTabSz="914400" eaLnBrk="1" fontAlgn="auto" latinLnBrk="0" hangingPunct="1">
              <a:lnSpc>
                <a:spcPct val="150000"/>
              </a:lnSpc>
              <a:spcBef>
                <a:spcPts val="0"/>
              </a:spcBef>
              <a:spcAft>
                <a:spcPts val="0"/>
              </a:spcAft>
              <a:buClr>
                <a:prstClr val="black">
                  <a:lumMod val="75000"/>
                  <a:lumOff val="25000"/>
                </a:prstClr>
              </a:buClr>
              <a:buSzTx/>
              <a:buFont typeface="Wingdings" panose="05000000000000000000" pitchFamily="2" charset="2"/>
              <a:buChar char="ü"/>
              <a:tabLst/>
              <a:defRPr/>
            </a:pPr>
            <a:r>
              <a:rPr kumimoji="0" lang="en-US" sz="1600" b="0" i="1" u="none" strike="noStrike" kern="0" cap="none" spc="0" normalizeH="0" baseline="0" noProof="0" dirty="0" smtClean="0">
                <a:ln>
                  <a:noFill/>
                </a:ln>
                <a:solidFill>
                  <a:prstClr val="black">
                    <a:lumMod val="75000"/>
                    <a:lumOff val="25000"/>
                  </a:prstClr>
                </a:solidFill>
                <a:effectLst/>
                <a:uLnTx/>
                <a:uFillTx/>
              </a:rPr>
              <a:t>What you need?</a:t>
            </a:r>
          </a:p>
          <a:p>
            <a:pPr marL="285750" marR="0" lvl="0" indent="-285750" algn="ctr" defTabSz="914400" eaLnBrk="1" fontAlgn="auto" latinLnBrk="0" hangingPunct="1">
              <a:lnSpc>
                <a:spcPct val="150000"/>
              </a:lnSpc>
              <a:spcBef>
                <a:spcPts val="0"/>
              </a:spcBef>
              <a:spcAft>
                <a:spcPts val="0"/>
              </a:spcAft>
              <a:buClr>
                <a:prstClr val="black">
                  <a:lumMod val="75000"/>
                  <a:lumOff val="25000"/>
                </a:prstClr>
              </a:buClr>
              <a:buSzTx/>
              <a:buFont typeface="Wingdings" panose="05000000000000000000" pitchFamily="2" charset="2"/>
              <a:buChar char="ü"/>
              <a:tabLst/>
              <a:defRPr/>
            </a:pPr>
            <a:r>
              <a:rPr kumimoji="0" lang="en-US" sz="1600" b="0" i="1" u="none" strike="noStrike" kern="0" cap="none" spc="0" normalizeH="0" baseline="0" noProof="0" dirty="0" smtClean="0">
                <a:ln>
                  <a:noFill/>
                </a:ln>
                <a:solidFill>
                  <a:prstClr val="black">
                    <a:lumMod val="75000"/>
                    <a:lumOff val="25000"/>
                  </a:prstClr>
                </a:solidFill>
                <a:effectLst/>
                <a:uLnTx/>
                <a:uFillTx/>
              </a:rPr>
              <a:t>How/for what you use it?</a:t>
            </a:r>
          </a:p>
          <a:p>
            <a:pPr marL="285750" marR="0" lvl="0" indent="-285750" algn="ctr" defTabSz="914400" eaLnBrk="1" fontAlgn="auto" latinLnBrk="0" hangingPunct="1">
              <a:lnSpc>
                <a:spcPct val="150000"/>
              </a:lnSpc>
              <a:spcBef>
                <a:spcPts val="0"/>
              </a:spcBef>
              <a:spcAft>
                <a:spcPts val="0"/>
              </a:spcAft>
              <a:buClr>
                <a:prstClr val="black">
                  <a:lumMod val="75000"/>
                  <a:lumOff val="25000"/>
                </a:prstClr>
              </a:buClr>
              <a:buSzTx/>
              <a:buFont typeface="Wingdings" panose="05000000000000000000" pitchFamily="2" charset="2"/>
              <a:buChar char="ü"/>
              <a:tabLst/>
              <a:defRPr/>
            </a:pPr>
            <a:r>
              <a:rPr kumimoji="0" lang="en-US" sz="1600" b="0" i="1" u="none" strike="noStrike" kern="0" cap="none" spc="0" normalizeH="0" baseline="0" noProof="0" dirty="0" smtClean="0">
                <a:ln>
                  <a:noFill/>
                </a:ln>
                <a:solidFill>
                  <a:prstClr val="black">
                    <a:lumMod val="75000"/>
                    <a:lumOff val="25000"/>
                  </a:prstClr>
                </a:solidFill>
                <a:effectLst/>
                <a:uLnTx/>
                <a:uFillTx/>
              </a:rPr>
              <a:t>Describe your use cases, showcase your results: we are happy to publish them on STEP Gallery</a:t>
            </a:r>
            <a:endParaRPr kumimoji="0" lang="en-GB" sz="1600" b="0" i="1" u="none" strike="noStrike" kern="0" cap="none" spc="0" normalizeH="0" baseline="0" noProof="0" dirty="0" smtClean="0">
              <a:ln>
                <a:noFill/>
              </a:ln>
              <a:solidFill>
                <a:prstClr val="black">
                  <a:lumMod val="75000"/>
                  <a:lumOff val="25000"/>
                </a:prstClr>
              </a:solidFill>
              <a:effectLst/>
              <a:uLnTx/>
              <a:uFillTx/>
            </a:endParaRPr>
          </a:p>
        </p:txBody>
      </p:sp>
      <p:sp>
        <p:nvSpPr>
          <p:cNvPr id="12" name="TextBox 11"/>
          <p:cNvSpPr txBox="1"/>
          <p:nvPr/>
        </p:nvSpPr>
        <p:spPr>
          <a:xfrm>
            <a:off x="0" y="3227843"/>
            <a:ext cx="121920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1" u="none" strike="noStrike" kern="0" cap="none" spc="0" normalizeH="0" baseline="0" noProof="0" dirty="0" smtClean="0">
                <a:ln>
                  <a:solidFill>
                    <a:srgbClr val="FF0000"/>
                  </a:solidFill>
                </a:ln>
                <a:solidFill>
                  <a:prstClr val="black">
                    <a:lumMod val="75000"/>
                    <a:lumOff val="25000"/>
                  </a:prstClr>
                </a:solidFill>
                <a:effectLst>
                  <a:outerShdw blurRad="38100" dist="38100" dir="2700000" algn="tl">
                    <a:srgbClr val="000000">
                      <a:alpha val="43137"/>
                    </a:srgbClr>
                  </a:outerShdw>
                </a:effectLst>
                <a:uLnTx/>
                <a:uFillTx/>
              </a:rPr>
              <a:t>step.esa.int</a:t>
            </a:r>
          </a:p>
        </p:txBody>
      </p:sp>
    </p:spTree>
    <p:extLst>
      <p:ext uri="{BB962C8B-B14F-4D97-AF65-F5344CB8AC3E}">
        <p14:creationId xmlns:p14="http://schemas.microsoft.com/office/powerpoint/2010/main" val="3936795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955</Words>
  <Application>Microsoft Office PowerPoint</Application>
  <PresentationFormat>Custom</PresentationFormat>
  <Paragraphs>176</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Zmuda</dc:creator>
  <cp:lastModifiedBy>F. Ramoino</cp:lastModifiedBy>
  <cp:revision>11</cp:revision>
  <dcterms:created xsi:type="dcterms:W3CDTF">2017-10-27T08:38:13Z</dcterms:created>
  <dcterms:modified xsi:type="dcterms:W3CDTF">2017-11-03T08:48:09Z</dcterms:modified>
</cp:coreProperties>
</file>