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35" autoAdjust="0"/>
    <p:restoredTop sz="94660"/>
  </p:normalViewPr>
  <p:slideViewPr>
    <p:cSldViewPr>
      <p:cViewPr varScale="1">
        <p:scale>
          <a:sx n="121" d="100"/>
          <a:sy n="121" d="100"/>
        </p:scale>
        <p:origin x="177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CBB7-4B47-4862-8451-576872B3C6F1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340EA-85A0-4A72-AA73-26DE71E48ECD}" type="slidenum">
              <a:rPr lang="en-GB" smtClean="0"/>
              <a:t>‹#›</a:t>
            </a:fld>
            <a:endParaRPr lang="en-GB"/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95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CBB7-4B47-4862-8451-576872B3C6F1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340EA-85A0-4A72-AA73-26DE71E48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427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CBB7-4B47-4862-8451-576872B3C6F1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340EA-85A0-4A72-AA73-26DE71E48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273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CBB7-4B47-4862-8451-576872B3C6F1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340EA-85A0-4A72-AA73-26DE71E48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26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CBB7-4B47-4862-8451-576872B3C6F1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340EA-85A0-4A72-AA73-26DE71E48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326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CBB7-4B47-4862-8451-576872B3C6F1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340EA-85A0-4A72-AA73-26DE71E48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612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CBB7-4B47-4862-8451-576872B3C6F1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340EA-85A0-4A72-AA73-26DE71E48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74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CBB7-4B47-4862-8451-576872B3C6F1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340EA-85A0-4A72-AA73-26DE71E48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18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CBB7-4B47-4862-8451-576872B3C6F1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340EA-85A0-4A72-AA73-26DE71E48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013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CBB7-4B47-4862-8451-576872B3C6F1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340EA-85A0-4A72-AA73-26DE71E48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82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CBB7-4B47-4862-8451-576872B3C6F1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340EA-85A0-4A72-AA73-26DE71E48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29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0CBB7-4B47-4862-8451-576872B3C6F1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340EA-85A0-4A72-AA73-26DE71E48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664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7"/>
          <p:cNvSpPr>
            <a:spLocks noChangeArrowheads="1"/>
          </p:cNvSpPr>
          <p:nvPr/>
        </p:nvSpPr>
        <p:spPr bwMode="auto">
          <a:xfrm>
            <a:off x="615950" y="286743"/>
            <a:ext cx="610552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GB" altLang="zh-CN" b="1" dirty="0" smtClean="0">
                <a:solidFill>
                  <a:srgbClr val="FFFFFF"/>
                </a:solidFill>
                <a:latin typeface="Verdana" pitchFamily="34" charset="0"/>
              </a:rPr>
              <a:t>Dr4 LTC17 SAR: Practical </a:t>
            </a:r>
            <a:r>
              <a:rPr lang="en-GB" altLang="zh-CN" b="1" dirty="0">
                <a:solidFill>
                  <a:srgbClr val="FFFFFF"/>
                </a:solidFill>
                <a:latin typeface="Verdana" pitchFamily="34" charset="0"/>
              </a:rPr>
              <a:t>sessions </a:t>
            </a:r>
            <a:r>
              <a:rPr lang="en-GB" altLang="zh-CN" sz="2200" b="1" dirty="0">
                <a:solidFill>
                  <a:srgbClr val="FFFFFF"/>
                </a:solidFill>
                <a:latin typeface="Verdana" pitchFamily="34" charset="0"/>
              </a:rPr>
              <a:t/>
            </a:r>
            <a:br>
              <a:rPr lang="en-GB" altLang="zh-CN" sz="2200" b="1" dirty="0">
                <a:solidFill>
                  <a:srgbClr val="FFFFFF"/>
                </a:solidFill>
                <a:latin typeface="Verdana" pitchFamily="34" charset="0"/>
              </a:rPr>
            </a:br>
            <a:r>
              <a:rPr lang="en-GB" altLang="zh-CN" sz="1600" b="1" dirty="0" smtClean="0">
                <a:solidFill>
                  <a:srgbClr val="FFFFFF"/>
                </a:solidFill>
                <a:latin typeface="Verdana" pitchFamily="34" charset="0"/>
              </a:rPr>
              <a:t>Tutors, </a:t>
            </a:r>
            <a:r>
              <a:rPr lang="en-GB" altLang="zh-CN" sz="1600" b="1" dirty="0">
                <a:solidFill>
                  <a:srgbClr val="FFFFFF"/>
                </a:solidFill>
                <a:latin typeface="Verdana" pitchFamily="34" charset="0"/>
              </a:rPr>
              <a:t>software and data sets</a:t>
            </a:r>
          </a:p>
        </p:txBody>
      </p:sp>
      <p:graphicFrame>
        <p:nvGraphicFramePr>
          <p:cNvPr id="5" name="Group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115512"/>
              </p:ext>
            </p:extLst>
          </p:nvPr>
        </p:nvGraphicFramePr>
        <p:xfrm>
          <a:off x="294058" y="1281972"/>
          <a:ext cx="8640960" cy="4500191"/>
        </p:xfrm>
        <a:graphic>
          <a:graphicData uri="http://schemas.openxmlformats.org/drawingml/2006/table">
            <a:tbl>
              <a:tblPr/>
              <a:tblGrid>
                <a:gridCol w="18019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95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494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558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5410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429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GB" alt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PRACTICAL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GB" altLang="zh-CN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Ref. &amp; instructions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GB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TUTOR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GB" alt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SOFTWARE &amp; licensing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GB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EO DATASETS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21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GB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S1 TBX Intro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GB" altLang="zh-C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D1S-P1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GB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Michael </a:t>
                      </a:r>
                      <a:r>
                        <a:rPr kumimoji="0" lang="en-GB" altLang="zh-C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Foumelis</a:t>
                      </a:r>
                      <a:endParaRPr kumimoji="0" lang="en-GB" alt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GB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SNAP S1 tools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S-1A/B SAR data</a:t>
                      </a:r>
                      <a:endParaRPr kumimoji="0" lang="en-GB" altLang="zh-C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48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GB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Intro. to POLSARPRO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  <a:defRPr/>
                      </a:pPr>
                      <a:r>
                        <a:rPr kumimoji="0" lang="en-GB" altLang="zh-C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D2S-P1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GB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Eric Pottier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POLSARPRO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</a:rPr>
                        <a:t>ALOS-1/2 PALSAR, airborne POLSAR, GF-3 SAR data</a:t>
                      </a:r>
                      <a:endParaRPr kumimoji="0" lang="en-GB" alt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24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GB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Floods &amp; lakes monitoring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  <a:defRPr/>
                      </a:pPr>
                      <a:r>
                        <a:rPr kumimoji="0" lang="en-GB" altLang="zh-C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D2S-P2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Herve</a:t>
                      </a:r>
                      <a:r>
                        <a:rPr kumimoji="0" lang="en-GB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 </a:t>
                      </a:r>
                      <a:r>
                        <a:rPr kumimoji="0" lang="en-GB" altLang="zh-C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Yesou</a:t>
                      </a:r>
                      <a:endParaRPr kumimoji="0" lang="en-GB" alt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GB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+mn-ea"/>
                        </a:rPr>
                        <a:t>SNAP S1 tools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GB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</a:rPr>
                        <a:t>ASAR &amp; S1-A SAR data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GB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</a:rPr>
                        <a:t>S2-A &amp; Chinese data</a:t>
                      </a:r>
                      <a:endParaRPr kumimoji="0" lang="en-GB" altLang="zh-C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ea typeface="+mn-ea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24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GB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Agricultural SAR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GB" altLang="zh-C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D3S-P1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GB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Shao Yun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GB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+mn-ea"/>
                        </a:rPr>
                        <a:t>SNAP S1 tools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GB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S1-A/B SAR data</a:t>
                      </a:r>
                      <a:endParaRPr kumimoji="0" lang="en-GB" altLang="zh-C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24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GB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Intro. to </a:t>
                      </a:r>
                      <a:r>
                        <a:rPr kumimoji="0" lang="en-GB" altLang="zh-C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InSAR</a:t>
                      </a:r>
                      <a:endParaRPr kumimoji="0" lang="en-GB" alt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GB" altLang="zh-C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D3S-P2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Michael </a:t>
                      </a:r>
                      <a:r>
                        <a:rPr kumimoji="0" lang="en-GB" altLang="zh-C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Foumelis</a:t>
                      </a:r>
                      <a:endParaRPr kumimoji="0" lang="en-GB" alt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GB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+mn-ea"/>
                        </a:rPr>
                        <a:t>SNAP S1 tools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S1-A/B SAR data</a:t>
                      </a:r>
                      <a:endParaRPr kumimoji="0" lang="en-GB" altLang="zh-C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24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GB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Land </a:t>
                      </a:r>
                      <a:r>
                        <a:rPr kumimoji="0" lang="en-GB" altLang="zh-C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rerievals</a:t>
                      </a:r>
                      <a:r>
                        <a:rPr kumimoji="0" lang="en-GB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 POLSARPRO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GB" altLang="zh-C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D4S-P1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GB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Chen </a:t>
                      </a:r>
                      <a:r>
                        <a:rPr kumimoji="0" lang="en-GB" altLang="zh-C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Erxue</a:t>
                      </a:r>
                      <a:r>
                        <a:rPr kumimoji="0" lang="en-GB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, Eric Pottier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GB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POLSARPRO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GB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ALOS 1/2 PALSAR, airborne POLSAR, Sentinel 1 A/B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1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GB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Terrain Motion </a:t>
                      </a:r>
                      <a:r>
                        <a:rPr kumimoji="0" lang="en-GB" altLang="zh-C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PSInSAR</a:t>
                      </a:r>
                      <a:endParaRPr kumimoji="0" lang="en-GB" alt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  <a:defRPr/>
                      </a:pPr>
                      <a:r>
                        <a:rPr kumimoji="0" lang="en-GB" altLang="zh-C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D4S-P2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Ramon Hanssen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GB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TBC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GB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</a:rPr>
                        <a:t>Urban time series ASAR, CSK Med SAR, S1 A/B SAR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1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GB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Forest SAR &amp; Coherence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GB" altLang="zh-C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D5S-P1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GB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Chen </a:t>
                      </a:r>
                      <a:r>
                        <a:rPr kumimoji="0" lang="en-GB" altLang="zh-C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Erxue</a:t>
                      </a:r>
                      <a:r>
                        <a:rPr kumimoji="0" lang="en-GB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 &amp; Zhao Lei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GB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+mn-ea"/>
                        </a:rPr>
                        <a:t>SNAP S1 tools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  <a:defRPr/>
                      </a:pPr>
                      <a:r>
                        <a:rPr lang="en-GB" altLang="zh-CN" sz="900" dirty="0" smtClean="0">
                          <a:latin typeface="Verdana" pitchFamily="34" charset="0"/>
                        </a:rPr>
                        <a:t>ERS 1/2 SAR, ASAR, S1-A SAR EDU-SAR training data already available</a:t>
                      </a:r>
                      <a:r>
                        <a:rPr kumimoji="0" lang="en-GB" altLang="zh-C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 from C. </a:t>
                      </a:r>
                      <a:r>
                        <a:rPr kumimoji="0" lang="en-GB" altLang="zh-CN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Schmullius</a:t>
                      </a:r>
                      <a:endParaRPr lang="en-GB" altLang="zh-CN" sz="900" b="1" dirty="0" smtClean="0">
                        <a:solidFill>
                          <a:srgbClr val="FF0000"/>
                        </a:solidFill>
                        <a:latin typeface="Verdana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1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GB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Snow &amp; Ice Monitoring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  <a:defRPr/>
                      </a:pPr>
                      <a:r>
                        <a:rPr kumimoji="0" lang="en-GB" altLang="zh-C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D5S-P2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Li Zhen</a:t>
                      </a: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 </a:t>
                      </a:r>
                      <a:r>
                        <a:rPr kumimoji="0" lang="en-US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&amp;</a:t>
                      </a: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 </a:t>
                      </a:r>
                      <a:r>
                        <a:rPr kumimoji="0" lang="en-US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Zhou</a:t>
                      </a: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 </a:t>
                      </a:r>
                      <a:r>
                        <a:rPr kumimoji="0" lang="en-US" altLang="zh-C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Jianmin</a:t>
                      </a:r>
                      <a:endParaRPr kumimoji="0" lang="en-GB" alt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GB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</a:rPr>
                        <a:t>SNAP S1 tools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  <a:defRPr/>
                      </a:pPr>
                      <a:r>
                        <a:rPr lang="en-GB" altLang="zh-CN" sz="90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ERS 1/2 SAR</a:t>
                      </a:r>
                      <a:endParaRPr kumimoji="0" lang="en-GB" alt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1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GB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3D / 4D Monitoring with TOMOSAR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  <a:defRPr/>
                      </a:pPr>
                      <a:r>
                        <a:rPr kumimoji="0" lang="en-GB" altLang="zh-C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D6S-P1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Timo</a:t>
                      </a:r>
                      <a:r>
                        <a:rPr kumimoji="0" lang="en-GB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 </a:t>
                      </a:r>
                      <a:r>
                        <a:rPr kumimoji="0" lang="en-GB" altLang="zh-C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Balz</a:t>
                      </a:r>
                      <a:endParaRPr kumimoji="0" lang="en-GB" alt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Verdana" pitchFamily="34" charset="0"/>
                          <a:ea typeface="+mn-ea"/>
                        </a:rPr>
                        <a:t>MATLAB, </a:t>
                      </a:r>
                      <a:r>
                        <a:rPr lang="en-US" sz="900" b="0" kern="1200" dirty="0" err="1" smtClean="0"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Sqlitebrowser</a:t>
                      </a:r>
                      <a:endParaRPr kumimoji="0" lang="en-GB" alt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GB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</a:rPr>
                        <a:t>TSX time series</a:t>
                      </a:r>
                      <a:endParaRPr kumimoji="0" lang="en-GB" alt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4058" y="6412190"/>
            <a:ext cx="5400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LICENSING of software: </a:t>
            </a:r>
            <a:r>
              <a:rPr lang="en-GB" sz="9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Blue – freeware  </a:t>
            </a:r>
            <a:r>
              <a:rPr lang="en-GB" sz="900" dirty="0" smtClean="0">
                <a:solidFill>
                  <a:srgbClr val="00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Green – proprietary software license required</a:t>
            </a:r>
          </a:p>
        </p:txBody>
      </p:sp>
    </p:spTree>
    <p:extLst>
      <p:ext uri="{BB962C8B-B14F-4D97-AF65-F5344CB8AC3E}">
        <p14:creationId xmlns:p14="http://schemas.microsoft.com/office/powerpoint/2010/main" val="157789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202</Words>
  <Application>Microsoft Office PowerPoint</Application>
  <PresentationFormat>全屏显示(4:3)</PresentationFormat>
  <Paragraphs>58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Verdana</vt:lpstr>
      <vt:lpstr>Office Theme</vt:lpstr>
      <vt:lpstr>PowerPoint 演示文稿</vt:lpstr>
    </vt:vector>
  </TitlesOfParts>
  <Company>European Space Agency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Zmuda</dc:creator>
  <cp:lastModifiedBy>zhoujm</cp:lastModifiedBy>
  <cp:revision>126</cp:revision>
  <cp:lastPrinted>2015-08-27T08:10:50Z</cp:lastPrinted>
  <dcterms:created xsi:type="dcterms:W3CDTF">2012-06-18T13:04:46Z</dcterms:created>
  <dcterms:modified xsi:type="dcterms:W3CDTF">2017-11-15T01:35:08Z</dcterms:modified>
</cp:coreProperties>
</file>