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01" r:id="rId2"/>
    <p:sldId id="429" r:id="rId3"/>
    <p:sldId id="430" r:id="rId4"/>
    <p:sldId id="415" r:id="rId5"/>
    <p:sldId id="422" r:id="rId6"/>
    <p:sldId id="425" r:id="rId7"/>
    <p:sldId id="421" r:id="rId8"/>
    <p:sldId id="428" r:id="rId9"/>
    <p:sldId id="424" r:id="rId10"/>
    <p:sldId id="426" r:id="rId11"/>
    <p:sldId id="427" r:id="rId12"/>
    <p:sldId id="409" r:id="rId13"/>
    <p:sldId id="417" r:id="rId14"/>
    <p:sldId id="408" r:id="rId15"/>
    <p:sldId id="392" r:id="rId16"/>
    <p:sldId id="398" r:id="rId17"/>
    <p:sldId id="411" r:id="rId18"/>
    <p:sldId id="403" r:id="rId19"/>
    <p:sldId id="418" r:id="rId20"/>
    <p:sldId id="410" r:id="rId21"/>
    <p:sldId id="353" r:id="rId22"/>
    <p:sldId id="406" r:id="rId23"/>
    <p:sldId id="407" r:id="rId24"/>
    <p:sldId id="400" r:id="rId25"/>
  </p:sldIdLst>
  <p:sldSz cx="9144000" cy="6858000" type="screen4x3"/>
  <p:notesSz cx="6723063" cy="985361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87970" autoAdjust="0"/>
  </p:normalViewPr>
  <p:slideViewPr>
    <p:cSldViewPr>
      <p:cViewPr varScale="1">
        <p:scale>
          <a:sx n="74" d="100"/>
          <a:sy n="74" d="100"/>
        </p:scale>
        <p:origin x="-1205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986" y="-78"/>
      </p:cViewPr>
      <p:guideLst>
        <p:guide orient="horz" pos="3103"/>
        <p:guide pos="2117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306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8413" y="0"/>
            <a:ext cx="291306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2D2DD-9A49-491E-949B-F3E87942E7A1}" type="datetimeFigureOut">
              <a:rPr lang="en-US" smtClean="0"/>
              <a:pPr/>
              <a:t>7/13/2011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59900"/>
            <a:ext cx="291306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8413" y="9359900"/>
            <a:ext cx="2913062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004FB-58AB-4264-827C-6AC7B927D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3327" cy="4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8180" y="0"/>
            <a:ext cx="2913327" cy="4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22837" cy="3694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2307" y="4680466"/>
            <a:ext cx="5378450" cy="443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59222"/>
            <a:ext cx="2913327" cy="4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8180" y="9359222"/>
            <a:ext cx="2913327" cy="4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E1BD2A-F24E-4ECA-82B3-08C5D5A627D6}" type="slidenum">
              <a:rPr lang="nl-NL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90A3A-27B9-4AD1-82BD-3C29A1C59E38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1BD2A-F24E-4ECA-82B3-08C5D5A627D6}" type="slidenum">
              <a:rPr lang="nl-NL" smtClean="0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326A8C-BBDF-48C4-913F-34B25286D989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328644" y="217733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here and type the title</a:t>
            </a:r>
            <a:endParaRPr lang="en-US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28644" y="356798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noProof="0" smtClean="0"/>
              <a:t>Click here and type the subtitle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0B32-E385-4D77-A414-D28CF5D7A79A}" type="datetime1">
              <a:rPr lang="nl-NL" smtClean="0"/>
              <a:pPr/>
              <a:t>13-7-2011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lte and bulleted list 2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UT_ITC powerpoint sheet small_2"/>
          <p:cNvPicPr>
            <a:picLocks noChangeAspect="1" noChangeArrowheads="1"/>
          </p:cNvPicPr>
          <p:nvPr userDrawn="1"/>
        </p:nvPicPr>
        <p:blipFill>
          <a:blip r:embed="rId2" cstate="print"/>
          <a:srcRect t="1814"/>
          <a:stretch>
            <a:fillRect/>
          </a:stretch>
        </p:blipFill>
        <p:spPr bwMode="auto">
          <a:xfrm>
            <a:off x="-8878" y="465207"/>
            <a:ext cx="977900" cy="4950456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088982" y="396770"/>
            <a:ext cx="7776000" cy="734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2500"/>
              </a:lnSpc>
              <a:spcBef>
                <a:spcPts val="624"/>
              </a:spcBef>
              <a:defRPr sz="2600" cap="all" baseline="0"/>
            </a:lvl1pPr>
          </a:lstStyle>
          <a:p>
            <a:r>
              <a:rPr lang="en-US" dirty="0" smtClean="0"/>
              <a:t>Click here and type the title 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080000" y="1577500"/>
            <a:ext cx="7801200" cy="458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C6E-89B7-48BF-95C9-97D4F002161A}" type="datetime1">
              <a:rPr lang="en-GB" smtClean="0"/>
              <a:pPr/>
              <a:t>13/07/2011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here and type the title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here and type the subtitle</a:t>
            </a:r>
            <a:endParaRPr lang="en-US" noProof="0" dirty="0"/>
          </a:p>
        </p:txBody>
      </p:sp>
      <p:pic>
        <p:nvPicPr>
          <p:cNvPr id="10" name="Picture 5" descr="UT_ITC powerpoint sheet small_2"/>
          <p:cNvPicPr>
            <a:picLocks noChangeAspect="1" noChangeArrowheads="1"/>
          </p:cNvPicPr>
          <p:nvPr userDrawn="1"/>
        </p:nvPicPr>
        <p:blipFill>
          <a:blip r:embed="rId2" cstate="print"/>
          <a:srcRect t="1814"/>
          <a:stretch>
            <a:fillRect/>
          </a:stretch>
        </p:blipFill>
        <p:spPr bwMode="auto">
          <a:xfrm>
            <a:off x="0" y="278769"/>
            <a:ext cx="977900" cy="4950456"/>
          </a:xfrm>
          <a:prstGeom prst="rect">
            <a:avLst/>
          </a:prstGeom>
          <a:noFill/>
        </p:spPr>
      </p:pic>
      <p:sp>
        <p:nvSpPr>
          <p:cNvPr id="9" name="Date Placeholder 10"/>
          <p:cNvSpPr>
            <a:spLocks noGrp="1"/>
          </p:cNvSpPr>
          <p:nvPr>
            <p:ph type="dt" sz="half" idx="15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CA358044-EC8D-40FF-823F-0F779777AB81}" type="datetime1">
              <a:rPr lang="nl-NL" smtClean="0"/>
              <a:pPr/>
              <a:t>13-7-2011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9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here and type the title</a:t>
            </a: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here and type the subtitle</a:t>
            </a:r>
            <a:endParaRPr lang="en-US" noProof="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C91FCE0-320F-40AE-AAE8-6C71295426D9}" type="datetime1">
              <a:rPr lang="nl-NL" smtClean="0"/>
              <a:pPr/>
              <a:t>13-7-2011</a:t>
            </a:fld>
            <a:endParaRPr lang="nl-N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6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here and type the title</a:t>
            </a:r>
          </a:p>
        </p:txBody>
      </p:sp>
      <p:sp>
        <p:nvSpPr>
          <p:cNvPr id="8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here and type the subtitle</a:t>
            </a:r>
            <a:endParaRPr lang="en-US" noProof="0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15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68E4AC3F-9B12-4A35-821D-B6ED81A6FDEB}" type="datetime1">
              <a:rPr lang="nl-NL" smtClean="0"/>
              <a:pPr/>
              <a:t>13-7-2011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6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here and type the title</a:t>
            </a:r>
          </a:p>
        </p:txBody>
      </p:sp>
      <p:sp>
        <p:nvSpPr>
          <p:cNvPr id="11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here and type the subtitle</a:t>
            </a:r>
            <a:endParaRPr lang="en-US" noProof="0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15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E80ECF90-A5F2-4A87-8FF3-019265D0071E}" type="datetime1">
              <a:rPr lang="nl-NL" smtClean="0"/>
              <a:pPr/>
              <a:t>13-7-2011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071538" y="1643050"/>
            <a:ext cx="8072462" cy="4000528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6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here and type the title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here and type the subtitle</a:t>
            </a:r>
            <a:endParaRPr lang="en-US" noProof="0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16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A34E7B8C-1F9B-4237-B274-0AF07DEE2788}" type="datetime1">
              <a:rPr lang="nl-NL" smtClean="0"/>
              <a:pPr/>
              <a:t>13-7-2011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071538" y="1643050"/>
            <a:ext cx="4546800" cy="4415508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6"/>
          </p:nvPr>
        </p:nvSpPr>
        <p:spPr>
          <a:xfrm>
            <a:off x="5670000" y="1713600"/>
            <a:ext cx="3189600" cy="43236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6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here and type the title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here and type the subtitle</a:t>
            </a:r>
            <a:endParaRPr lang="en-US" noProof="0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15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B0FDF0EF-C9EF-441C-9987-461A21FB7F5D}" type="datetime1">
              <a:rPr lang="nl-NL" smtClean="0"/>
              <a:pPr/>
              <a:t>13-7-2011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6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4"/>
          </p:nvPr>
        </p:nvSpPr>
        <p:spPr>
          <a:xfrm>
            <a:off x="1071538" y="1641599"/>
            <a:ext cx="8072462" cy="3999600"/>
          </a:xfrm>
        </p:spPr>
        <p:txBody>
          <a:bodyPr/>
          <a:lstStyle/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0" name="Line 8"/>
          <p:cNvSpPr>
            <a:spLocks noChangeShapeType="1"/>
          </p:cNvSpPr>
          <p:nvPr userDrawn="1"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noProof="0"/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here and type the title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here and type the subtitle</a:t>
            </a:r>
            <a:endParaRPr lang="en-US" noProof="0" dirty="0"/>
          </a:p>
        </p:txBody>
      </p:sp>
      <p:sp>
        <p:nvSpPr>
          <p:cNvPr id="12" name="Date Placeholder 10"/>
          <p:cNvSpPr>
            <a:spLocks noGrp="1"/>
          </p:cNvSpPr>
          <p:nvPr>
            <p:ph type="dt" sz="half" idx="16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D9EF12CE-F617-4B22-B329-88594DF8A3C1}" type="datetime1">
              <a:rPr lang="nl-NL" smtClean="0"/>
              <a:pPr/>
              <a:t>13-7-2011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0CA3BC5-E5EA-46FB-8657-640124405232}" type="datetime1">
              <a:rPr lang="nl-NL" smtClean="0"/>
              <a:pPr/>
              <a:t>13-7-2011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4C0413-A348-4EEB-B5C9-83987436C6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Universiteit Twente\Verkenningsfase 2008\Information Technology\Specifications\Logoset Universiteit Twente\04-07-09 Universiteit Twente Logoset ENG NL\Universiteit Twente Logoset ENG NL\RGB\WMF\UT_Logo_Black_EN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42664" y="6333197"/>
            <a:ext cx="2019600" cy="40199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0000" y="2051050"/>
            <a:ext cx="78012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Klik</a:t>
            </a:r>
            <a:r>
              <a:rPr lang="en-US" noProof="0" dirty="0" smtClean="0"/>
              <a:t> </a:t>
            </a:r>
            <a:r>
              <a:rPr lang="en-US" noProof="0" dirty="0" err="1" smtClean="0"/>
              <a:t>om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opmaakprofielen</a:t>
            </a:r>
            <a:r>
              <a:rPr lang="en-US" noProof="0" dirty="0" smtClean="0"/>
              <a:t> van de </a:t>
            </a:r>
            <a:r>
              <a:rPr lang="en-US" noProof="0" dirty="0" err="1" smtClean="0"/>
              <a:t>modeltekst</a:t>
            </a:r>
            <a:r>
              <a:rPr lang="en-US" noProof="0" dirty="0" smtClean="0"/>
              <a:t> </a:t>
            </a:r>
            <a:r>
              <a:rPr lang="en-US" noProof="0" dirty="0" err="1" smtClean="0"/>
              <a:t>te</a:t>
            </a:r>
            <a:r>
              <a:rPr lang="en-US" noProof="0" dirty="0" smtClean="0"/>
              <a:t> </a:t>
            </a:r>
            <a:r>
              <a:rPr lang="en-US" noProof="0" dirty="0" err="1" smtClean="0"/>
              <a:t>bewerken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Tweede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Derde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Vierde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Vijfde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fld id="{944EC86F-A920-499C-8D12-434CA1985B0C}" type="datetime1">
              <a:rPr lang="nl-NL" smtClean="0"/>
              <a:pPr/>
              <a:t>13-7-2011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0125" y="6402388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fld id="{D818A380-CEF3-4FA4-B905-6E6A3B62A7C3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080000" y="1636713"/>
            <a:ext cx="8071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pic>
        <p:nvPicPr>
          <p:cNvPr id="8" name="Picture 4" descr="Itc_logo transparan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6225" y="6010275"/>
            <a:ext cx="508000" cy="5937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50" r:id="rId3"/>
    <p:sldLayoutId id="2147483667" r:id="rId4"/>
    <p:sldLayoutId id="2147483666" r:id="rId5"/>
    <p:sldLayoutId id="2147483660" r:id="rId6"/>
    <p:sldLayoutId id="2147483665" r:id="rId7"/>
    <p:sldLayoutId id="2147483661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2pPr>
      <a:lvl3pPr marL="801688" indent="-238125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3pPr>
      <a:lvl4pPr marL="1077913" indent="-250825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4pPr>
      <a:lvl5pPr marL="13446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18018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4.jpeg"/><Relationship Id="rId7" Type="http://schemas.openxmlformats.org/officeDocument/2006/relationships/image" Target="../media/image2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ites.google.com/site/naivasharesearc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lum bright="60000" contrast="-54000"/>
          </a:blip>
          <a:srcRect/>
          <a:stretch>
            <a:fillRect/>
          </a:stretch>
        </p:blipFill>
        <p:spPr bwMode="auto">
          <a:xfrm>
            <a:off x="0" y="-76199"/>
            <a:ext cx="9144000" cy="707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C810F794-F138-49BF-9280-5704EAAA3D4B}" type="slidenum">
              <a:rPr lang="en-US" sz="1000"/>
              <a:pPr algn="r"/>
              <a:t>1</a:t>
            </a:fld>
            <a:endParaRPr lang="en-US" sz="1000" dirty="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36550"/>
            <a:ext cx="8732744" cy="73025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EOIA </a:t>
            </a:r>
            <a:r>
              <a:rPr lang="en-US" sz="4000" b="1" dirty="0" err="1" smtClean="0">
                <a:solidFill>
                  <a:schemeClr val="tx1"/>
                </a:solidFill>
              </a:rPr>
              <a:t>Naivasha</a:t>
            </a:r>
            <a:r>
              <a:rPr lang="en-US" sz="4000" b="1" dirty="0" smtClean="0">
                <a:solidFill>
                  <a:schemeClr val="tx1"/>
                </a:solidFill>
              </a:rPr>
              <a:t> project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14300" y="1082695"/>
            <a:ext cx="8915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dirty="0" smtClean="0">
                <a:latin typeface="+mj-lt"/>
                <a:ea typeface="Times New Roman" pitchFamily="18" charset="0"/>
                <a:cs typeface="Arial" pitchFamily="34" charset="0"/>
              </a:rPr>
              <a:t>Earth Observation (</a:t>
            </a:r>
            <a:r>
              <a:rPr lang="en-US" sz="2800" b="1" dirty="0" smtClean="0">
                <a:latin typeface="+mj-lt"/>
                <a:ea typeface="Times New Roman" pitchFamily="18" charset="0"/>
                <a:cs typeface="Arial" pitchFamily="34" charset="0"/>
              </a:rPr>
              <a:t>EO</a:t>
            </a:r>
            <a:r>
              <a:rPr lang="en-US" sz="2800" dirty="0" smtClean="0">
                <a:latin typeface="+mj-lt"/>
                <a:ea typeface="Times New Roman" pitchFamily="18" charset="0"/>
                <a:cs typeface="Arial" pitchFamily="34" charset="0"/>
              </a:rPr>
              <a:t>)</a:t>
            </a:r>
            <a:endParaRPr kumimoji="0" lang="en-US" sz="2800" b="0" i="0" u="none" strike="noStrike" cap="none" normalizeH="0" baseline="0" dirty="0" smtClean="0">
              <a:ln>
                <a:noFill/>
              </a:ln>
              <a:effectLst/>
              <a:latin typeface="+mj-lt"/>
              <a:ea typeface="SimSun" pitchFamily="2" charset="-122"/>
              <a:cs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800" dirty="0" smtClean="0">
                <a:latin typeface="+mj-lt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SimSun" pitchFamily="2" charset="-122"/>
                <a:cs typeface="Arial" pitchFamily="34" charset="0"/>
              </a:rPr>
              <a:t>Integrated Assessment 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SimSun" pitchFamily="2" charset="-122"/>
                <a:cs typeface="Arial" pitchFamily="34" charset="0"/>
              </a:rPr>
              <a:t>IA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SimSun" pitchFamily="2" charset="-122"/>
                <a:cs typeface="Arial" pitchFamily="34" charset="0"/>
              </a:rPr>
              <a:t>) Modeling</a:t>
            </a:r>
          </a:p>
          <a:p>
            <a:pPr lvl="0" eaLnBrk="0" hangingPunct="0">
              <a:buFont typeface="Arial" pitchFamily="34" charset="0"/>
              <a:buChar char="•"/>
            </a:pPr>
            <a:r>
              <a:rPr lang="en-US" sz="2800" dirty="0" smtClean="0">
                <a:latin typeface="+mj-lt"/>
                <a:ea typeface="Times New Roman" pitchFamily="18" charset="0"/>
                <a:cs typeface="Arial" pitchFamily="34" charset="0"/>
              </a:rPr>
              <a:t> Indicators of sustainability</a:t>
            </a:r>
            <a:endParaRPr kumimoji="0" lang="en-US" sz="28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SimSun" pitchFamily="2" charset="-122"/>
                <a:cs typeface="Symbol" pitchFamily="18" charset="2"/>
              </a:rPr>
              <a:t> Stakeholder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SimSun" pitchFamily="2" charset="-122"/>
                <a:cs typeface="Arial" pitchFamily="34" charset="0"/>
              </a:rPr>
              <a:t>meetings and communication</a:t>
            </a:r>
            <a:endParaRPr kumimoji="0" lang="en-US" sz="28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pic>
        <p:nvPicPr>
          <p:cNvPr id="6" name="Picture 1" descr="logo Egerton"/>
          <p:cNvPicPr>
            <a:picLocks noChangeAspect="1" noChangeArrowheads="1"/>
          </p:cNvPicPr>
          <p:nvPr/>
        </p:nvPicPr>
        <p:blipFill>
          <a:blip r:embed="rId3" cstate="print"/>
          <a:srcRect l="6451" r="49373"/>
          <a:stretch>
            <a:fillRect/>
          </a:stretch>
        </p:blipFill>
        <p:spPr bwMode="auto">
          <a:xfrm>
            <a:off x="90664" y="5852085"/>
            <a:ext cx="3490736" cy="929715"/>
          </a:xfrm>
          <a:prstGeom prst="rect">
            <a:avLst/>
          </a:prstGeom>
          <a:noFill/>
        </p:spPr>
      </p:pic>
      <p:pic>
        <p:nvPicPr>
          <p:cNvPr id="7" name="Picture 2" descr="UT-ITC_intran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92" y="5104725"/>
            <a:ext cx="3493008" cy="6864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562600" y="3011031"/>
            <a:ext cx="358303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0070C0"/>
                </a:solidFill>
              </a:rPr>
              <a:t>Hydrology study</a:t>
            </a:r>
          </a:p>
          <a:p>
            <a:pPr algn="r"/>
            <a:r>
              <a:rPr lang="en-US" sz="2800" dirty="0" smtClean="0">
                <a:solidFill>
                  <a:srgbClr val="FF0000"/>
                </a:solidFill>
              </a:rPr>
              <a:t>Socioeconomic study</a:t>
            </a:r>
          </a:p>
          <a:p>
            <a:pPr algn="r"/>
            <a:r>
              <a:rPr lang="en-US" sz="2800" dirty="0" smtClean="0">
                <a:solidFill>
                  <a:srgbClr val="C00000"/>
                </a:solidFill>
              </a:rPr>
              <a:t>Governance study</a:t>
            </a:r>
          </a:p>
          <a:p>
            <a:pPr algn="r"/>
            <a:r>
              <a:rPr lang="en-US" sz="2800" dirty="0" smtClean="0">
                <a:solidFill>
                  <a:srgbClr val="002060"/>
                </a:solidFill>
              </a:rPr>
              <a:t>Limnology study</a:t>
            </a:r>
          </a:p>
          <a:p>
            <a:pPr algn="r"/>
            <a:r>
              <a:rPr lang="en-US" sz="2800" dirty="0" smtClean="0">
                <a:solidFill>
                  <a:srgbClr val="00B050"/>
                </a:solidFill>
              </a:rPr>
              <a:t>Ecology study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10" name="Picture 9" descr="NWO_WOTRO_U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0" y="5952744"/>
            <a:ext cx="2407920" cy="829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 smtClean="0"/>
              <a:t>Scientific</a:t>
            </a:r>
            <a:r>
              <a:rPr lang="nl-NL" dirty="0" smtClean="0"/>
              <a:t> </a:t>
            </a:r>
            <a:r>
              <a:rPr lang="nl-NL" dirty="0" err="1" smtClean="0"/>
              <a:t>publications</a:t>
            </a:r>
            <a:r>
              <a:rPr lang="nl-NL" dirty="0" smtClean="0"/>
              <a:t> full </a:t>
            </a:r>
            <a:r>
              <a:rPr lang="nl-NL" dirty="0" err="1" smtClean="0"/>
              <a:t>text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78" y="1676400"/>
            <a:ext cx="911932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0"/>
            <a:ext cx="8458200" cy="684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8382000" cy="685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413-A348-4EEB-B5C9-83987436C67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 descr="sheet 6.jpg"/>
          <p:cNvPicPr>
            <a:picLocks noChangeAspect="1"/>
          </p:cNvPicPr>
          <p:nvPr/>
        </p:nvPicPr>
        <p:blipFill>
          <a:blip r:embed="rId3" cstate="print"/>
          <a:srcRect r="23666"/>
          <a:stretch>
            <a:fillRect/>
          </a:stretch>
        </p:blipFill>
        <p:spPr>
          <a:xfrm>
            <a:off x="838200" y="0"/>
            <a:ext cx="7382153" cy="6858000"/>
          </a:xfrm>
          <a:prstGeom prst="rect">
            <a:avLst/>
          </a:prstGeom>
        </p:spPr>
      </p:pic>
      <p:pic>
        <p:nvPicPr>
          <p:cNvPr id="10" name="Picture 9" descr="Vincent Odon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1905000"/>
            <a:ext cx="914400" cy="1219200"/>
          </a:xfrm>
          <a:prstGeom prst="rect">
            <a:avLst/>
          </a:prstGeom>
        </p:spPr>
      </p:pic>
      <p:pic>
        <p:nvPicPr>
          <p:cNvPr id="11" name="Picture 10" descr="Dawit Mulat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9800" y="5410200"/>
            <a:ext cx="914400" cy="1219200"/>
          </a:xfrm>
          <a:prstGeom prst="rect">
            <a:avLst/>
          </a:prstGeom>
        </p:spPr>
      </p:pic>
      <p:pic>
        <p:nvPicPr>
          <p:cNvPr id="12" name="Picture 11" descr="Francis Muthon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53200" y="1905000"/>
            <a:ext cx="914400" cy="1219200"/>
          </a:xfrm>
          <a:prstGeom prst="rect">
            <a:avLst/>
          </a:prstGeom>
        </p:spPr>
      </p:pic>
      <p:pic>
        <p:nvPicPr>
          <p:cNvPr id="13" name="Picture 12" descr="Jane Ndung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38600" y="1905000"/>
            <a:ext cx="914400" cy="1219200"/>
          </a:xfrm>
          <a:prstGeom prst="rect">
            <a:avLst/>
          </a:prstGeom>
        </p:spPr>
      </p:pic>
      <p:pic>
        <p:nvPicPr>
          <p:cNvPr id="14" name="Picture 13" descr="Leonard Akwan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62600" y="5410200"/>
            <a:ext cx="9144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sheet 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73673"/>
            <a:ext cx="9144000" cy="6484327"/>
          </a:xfrm>
        </p:spPr>
      </p:pic>
      <p:sp>
        <p:nvSpPr>
          <p:cNvPr id="5" name="Rounded Rectangle 4"/>
          <p:cNvSpPr/>
          <p:nvPr/>
        </p:nvSpPr>
        <p:spPr>
          <a:xfrm>
            <a:off x="201705" y="2133600"/>
            <a:ext cx="17526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rgbClr val="FF0000"/>
                </a:solidFill>
              </a:rPr>
              <a:t>model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16825" y="2133600"/>
            <a:ext cx="17526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nl-NL" sz="1800" b="0" dirty="0" smtClean="0">
                <a:solidFill>
                  <a:srgbClr val="FF0000"/>
                </a:solidFill>
              </a:rPr>
              <a:t>model</a:t>
            </a:r>
            <a:endParaRPr lang="nl-NL" sz="1800" b="0" dirty="0">
              <a:solidFill>
                <a:srgbClr val="FF0000"/>
              </a:solidFill>
            </a:endParaRP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2389095" y="2133600"/>
            <a:ext cx="17526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963705" y="5562600"/>
            <a:ext cx="17526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88"/>
          <p:cNvSpPr>
            <a:spLocks noChangeArrowheads="1"/>
          </p:cNvSpPr>
          <p:nvPr/>
        </p:nvSpPr>
        <p:spPr bwMode="auto">
          <a:xfrm>
            <a:off x="4876800" y="5600700"/>
            <a:ext cx="2057400" cy="685800"/>
          </a:xfrm>
          <a:prstGeom prst="rect">
            <a:avLst/>
          </a:prstGeom>
          <a:solidFill>
            <a:srgbClr val="D9D9D9"/>
          </a:solidFill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/>
              <a:t>Maps</a:t>
            </a:r>
            <a:endParaRPr lang="en-US" sz="2800" dirty="0" smtClean="0"/>
          </a:p>
          <a:p>
            <a:pPr algn="ctr"/>
            <a:endParaRPr lang="en-US" sz="2800" dirty="0"/>
          </a:p>
        </p:txBody>
      </p:sp>
      <p:grpSp>
        <p:nvGrpSpPr>
          <p:cNvPr id="2" name="Group 33"/>
          <p:cNvGrpSpPr/>
          <p:nvPr/>
        </p:nvGrpSpPr>
        <p:grpSpPr>
          <a:xfrm>
            <a:off x="990600" y="2895600"/>
            <a:ext cx="5943600" cy="1371600"/>
            <a:chOff x="990600" y="2514600"/>
            <a:chExt cx="5943600" cy="1371600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990600" y="3429000"/>
              <a:ext cx="5943600" cy="1588"/>
            </a:xfrm>
            <a:prstGeom prst="straightConnector1">
              <a:avLst/>
            </a:prstGeom>
            <a:ln w="152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609600" y="2971800"/>
              <a:ext cx="914400" cy="0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2743200" y="2971800"/>
              <a:ext cx="914400" cy="0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1600200" y="3657600"/>
              <a:ext cx="457200" cy="0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H="1" flipV="1">
              <a:off x="5029200" y="2971800"/>
              <a:ext cx="914400" cy="0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>
          <a:xfrm rot="5400000">
            <a:off x="4762500" y="4610100"/>
            <a:ext cx="4495800" cy="0"/>
          </a:xfrm>
          <a:prstGeom prst="line">
            <a:avLst/>
          </a:pr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>
            <a:off x="5715000" y="5029200"/>
            <a:ext cx="1295400" cy="1588"/>
          </a:xfrm>
          <a:prstGeom prst="straightConnector1">
            <a:avLst/>
          </a:prstGeom>
          <a:ln w="152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13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Integrated</a:t>
            </a:r>
            <a:r>
              <a:rPr lang="nl-NL" dirty="0" smtClean="0"/>
              <a:t> </a:t>
            </a:r>
            <a:r>
              <a:rPr lang="nl-NL" dirty="0" err="1" smtClean="0"/>
              <a:t>Assessment</a:t>
            </a:r>
            <a:endParaRPr lang="nl-NL" dirty="0"/>
          </a:p>
        </p:txBody>
      </p:sp>
      <p:pic>
        <p:nvPicPr>
          <p:cNvPr id="5" name="Content Placeholder 4" descr="EOIA_Systems_diagr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057076"/>
            <a:ext cx="8153400" cy="5572324"/>
          </a:xfrm>
          <a:ln w="25400"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14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5" name="Picture 13" descr="D:\fotos Naivasha\IMG_3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16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16</a:t>
            </a:fld>
            <a:endParaRPr lang="nl-NL"/>
          </a:p>
        </p:txBody>
      </p:sp>
      <p:pic>
        <p:nvPicPr>
          <p:cNvPr id="56324" name="Picture 4" descr="D:\fotos Naivasha\IMG_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581400"/>
            <a:ext cx="3657600" cy="274320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</p:pic>
      <p:pic>
        <p:nvPicPr>
          <p:cNvPr id="56323" name="Picture 3" descr="D:\fotos Naivasha\IMG_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733800"/>
            <a:ext cx="3657600" cy="274320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</p:pic>
      <p:pic>
        <p:nvPicPr>
          <p:cNvPr id="56325" name="Picture 5" descr="D:\fotos Naivasha\IMG_0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3657600" cy="2743200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</p:pic>
      <p:pic>
        <p:nvPicPr>
          <p:cNvPr id="11" name="Picture 10" descr="snap_highres.jpg"/>
          <p:cNvPicPr>
            <a:picLocks noChangeAspect="1"/>
          </p:cNvPicPr>
          <p:nvPr/>
        </p:nvPicPr>
        <p:blipFill>
          <a:blip r:embed="rId5" cstate="print"/>
          <a:srcRect l="4977"/>
          <a:stretch>
            <a:fillRect/>
          </a:stretch>
        </p:blipFill>
        <p:spPr>
          <a:xfrm>
            <a:off x="3200400" y="304800"/>
            <a:ext cx="3657600" cy="2743200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12" name="Picture 11" descr="Vincent Odon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228600"/>
            <a:ext cx="914400" cy="1219200"/>
          </a:xfrm>
          <a:prstGeom prst="rect">
            <a:avLst/>
          </a:prstGeom>
        </p:spPr>
      </p:pic>
      <p:pic>
        <p:nvPicPr>
          <p:cNvPr id="13" name="Picture 12" descr="Greenhouse2011_LongonotHorticultur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10200" y="3886200"/>
            <a:ext cx="3657600" cy="2743200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10" name="Picture 9" descr="Dawit Mulat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3657600"/>
            <a:ext cx="914400" cy="1219200"/>
          </a:xfrm>
          <a:prstGeom prst="rect">
            <a:avLst/>
          </a:prstGeom>
        </p:spPr>
      </p:pic>
      <p:pic>
        <p:nvPicPr>
          <p:cNvPr id="14" name="Picture 2" descr="D:\fotos Naivasha\IMG_3457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 l="29502" t="34418" r="25558" b="20642"/>
          <a:stretch>
            <a:fillRect/>
          </a:stretch>
        </p:blipFill>
        <p:spPr bwMode="auto">
          <a:xfrm>
            <a:off x="5410200" y="457200"/>
            <a:ext cx="3657600" cy="2743200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ertilizer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962400"/>
            <a:ext cx="3657600" cy="2743200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17</a:t>
            </a:fld>
            <a:endParaRPr lang="nl-NL"/>
          </a:p>
        </p:txBody>
      </p:sp>
      <p:pic>
        <p:nvPicPr>
          <p:cNvPr id="5" name="Picture 12" descr="D:\fotos Naivasha\IMG_3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"/>
            <a:ext cx="3657265" cy="274320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pic>
        <p:nvPicPr>
          <p:cNvPr id="2051" name="Picture 3" descr="D:\fotos Naivasha\IMG_3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609600"/>
            <a:ext cx="3657265" cy="274320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pic>
        <p:nvPicPr>
          <p:cNvPr id="2052" name="Picture 4" descr="D:\fotos Naivasha\IMG_3467.JPG"/>
          <p:cNvPicPr>
            <a:picLocks noChangeAspect="1" noChangeArrowheads="1"/>
          </p:cNvPicPr>
          <p:nvPr/>
        </p:nvPicPr>
        <p:blipFill>
          <a:blip r:embed="rId5" cstate="print"/>
          <a:srcRect l="43485" t="29048" r="25704" b="40143"/>
          <a:stretch>
            <a:fillRect/>
          </a:stretch>
        </p:blipFill>
        <p:spPr bwMode="auto">
          <a:xfrm>
            <a:off x="5257800" y="152400"/>
            <a:ext cx="3657600" cy="274320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</p:pic>
      <p:pic>
        <p:nvPicPr>
          <p:cNvPr id="10" name="Picture 9" descr="Dawit Mulat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4038600"/>
            <a:ext cx="914400" cy="1219200"/>
          </a:xfrm>
          <a:prstGeom prst="rect">
            <a:avLst/>
          </a:prstGeom>
        </p:spPr>
      </p:pic>
      <p:pic>
        <p:nvPicPr>
          <p:cNvPr id="11" name="Picture 10" descr="Francis Muthon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24800" y="228600"/>
            <a:ext cx="914400" cy="1219200"/>
          </a:xfrm>
          <a:prstGeom prst="rect">
            <a:avLst/>
          </a:prstGeom>
        </p:spPr>
      </p:pic>
      <p:pic>
        <p:nvPicPr>
          <p:cNvPr id="12" name="Picture 11" descr="Jane Ndung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1752600"/>
            <a:ext cx="914400" cy="1219200"/>
          </a:xfrm>
          <a:prstGeom prst="rect">
            <a:avLst/>
          </a:prstGeom>
        </p:spPr>
      </p:pic>
      <p:pic>
        <p:nvPicPr>
          <p:cNvPr id="6" name="Picture 5" descr="D:\fotos Naivasha\IMG_343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2209800"/>
            <a:ext cx="3657265" cy="274320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6000" cy="7344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Levels of water governance decision-making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200" y="762000"/>
            <a:ext cx="7801200" cy="17526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Basin level authority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Sub basin level (user associations)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Local level (resource users)</a:t>
            </a:r>
          </a:p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3540125" y="6402388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WOTRO EOIA project Naivasha</a:t>
            </a: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18A380-CEF3-4FA4-B905-6E6A3B62A7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 descr="plaatje S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3581400"/>
            <a:ext cx="7848600" cy="3212690"/>
          </a:xfrm>
          <a:prstGeom prst="rect">
            <a:avLst/>
          </a:prstGeom>
        </p:spPr>
      </p:pic>
      <p:grpSp>
        <p:nvGrpSpPr>
          <p:cNvPr id="11" name="Group 18"/>
          <p:cNvGrpSpPr/>
          <p:nvPr/>
        </p:nvGrpSpPr>
        <p:grpSpPr>
          <a:xfrm>
            <a:off x="1066800" y="533400"/>
            <a:ext cx="7830844" cy="2971801"/>
            <a:chOff x="1066800" y="533400"/>
            <a:chExt cx="7830844" cy="2971801"/>
          </a:xfrm>
        </p:grpSpPr>
        <p:pic>
          <p:nvPicPr>
            <p:cNvPr id="9" name="Picture 8" descr="IMG_0017.JPG"/>
            <p:cNvPicPr>
              <a:picLocks noChangeAspect="1"/>
            </p:cNvPicPr>
            <p:nvPr/>
          </p:nvPicPr>
          <p:blipFill>
            <a:blip r:embed="rId3" cstate="print"/>
            <a:srcRect l="38710" r="12903" b="16129"/>
            <a:stretch>
              <a:fillRect/>
            </a:stretch>
          </p:blipFill>
          <p:spPr>
            <a:xfrm>
              <a:off x="6611644" y="533400"/>
              <a:ext cx="2286000" cy="2971801"/>
            </a:xfrm>
            <a:prstGeom prst="rect">
              <a:avLst/>
            </a:prstGeom>
          </p:spPr>
        </p:pic>
        <p:pic>
          <p:nvPicPr>
            <p:cNvPr id="10" name="Picture 9" descr="IMG_3306.JPG"/>
            <p:cNvPicPr>
              <a:picLocks noChangeAspect="1"/>
            </p:cNvPicPr>
            <p:nvPr/>
          </p:nvPicPr>
          <p:blipFill>
            <a:blip r:embed="rId4" cstate="print"/>
            <a:srcRect l="15000" t="12000" r="20500" b="46491"/>
            <a:stretch>
              <a:fillRect/>
            </a:stretch>
          </p:blipFill>
          <p:spPr>
            <a:xfrm>
              <a:off x="3657600" y="2156637"/>
              <a:ext cx="2794000" cy="1348563"/>
            </a:xfrm>
            <a:prstGeom prst="rect">
              <a:avLst/>
            </a:prstGeom>
          </p:spPr>
        </p:pic>
        <p:grpSp>
          <p:nvGrpSpPr>
            <p:cNvPr id="14" name="Group 10"/>
            <p:cNvGrpSpPr>
              <a:grpSpLocks noChangeAspect="1"/>
            </p:cNvGrpSpPr>
            <p:nvPr/>
          </p:nvGrpSpPr>
          <p:grpSpPr>
            <a:xfrm>
              <a:off x="1066800" y="2209800"/>
              <a:ext cx="1343218" cy="1295400"/>
              <a:chOff x="1219200" y="1043868"/>
              <a:chExt cx="1905000" cy="1902532"/>
            </a:xfrm>
          </p:grpSpPr>
          <p:pic>
            <p:nvPicPr>
              <p:cNvPr id="12" name="Picture 11" descr="logo WRMA down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19200" y="2057400"/>
                <a:ext cx="1905000" cy="889000"/>
              </a:xfrm>
              <a:prstGeom prst="rect">
                <a:avLst/>
              </a:prstGeom>
            </p:spPr>
          </p:pic>
          <p:pic>
            <p:nvPicPr>
              <p:cNvPr id="13" name="Picture 12" descr="logo WRMA up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219200" y="1043868"/>
                <a:ext cx="1905000" cy="1016000"/>
              </a:xfrm>
              <a:prstGeom prst="rect">
                <a:avLst/>
              </a:prstGeom>
            </p:spPr>
          </p:pic>
        </p:grpSp>
      </p:grpSp>
      <p:grpSp>
        <p:nvGrpSpPr>
          <p:cNvPr id="18" name="Group 13"/>
          <p:cNvGrpSpPr>
            <a:grpSpLocks noChangeAspect="1"/>
          </p:cNvGrpSpPr>
          <p:nvPr/>
        </p:nvGrpSpPr>
        <p:grpSpPr>
          <a:xfrm>
            <a:off x="8153400" y="3810000"/>
            <a:ext cx="565109" cy="304800"/>
            <a:chOff x="5943600" y="4038600"/>
            <a:chExt cx="1524000" cy="821992"/>
          </a:xfrm>
        </p:grpSpPr>
        <p:pic>
          <p:nvPicPr>
            <p:cNvPr id="15" name="Picture 43" descr="perso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43600" y="4038600"/>
              <a:ext cx="304800" cy="821992"/>
            </a:xfrm>
            <a:prstGeom prst="rect">
              <a:avLst/>
            </a:prstGeom>
            <a:noFill/>
          </p:spPr>
        </p:pic>
        <p:pic>
          <p:nvPicPr>
            <p:cNvPr id="16" name="Picture 43" descr="perso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62800" y="4038600"/>
              <a:ext cx="304800" cy="821992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6324600" y="4572000"/>
              <a:ext cx="6858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Fieldwork </a:t>
            </a:r>
            <a:r>
              <a:rPr lang="nl-NL" dirty="0" err="1" smtClean="0"/>
              <a:t>locations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413-A348-4EEB-B5C9-83987436C67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fieldworklocati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723314"/>
            <a:ext cx="8229600" cy="5982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04800" y="5772150"/>
            <a:ext cx="8610600" cy="990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/>
          </a:p>
        </p:txBody>
      </p:sp>
      <p:sp>
        <p:nvSpPr>
          <p:cNvPr id="24" name="Rectangle 23"/>
          <p:cNvSpPr/>
          <p:nvPr/>
        </p:nvSpPr>
        <p:spPr>
          <a:xfrm>
            <a:off x="266700" y="3684270"/>
            <a:ext cx="8610600" cy="914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/>
          </a:p>
        </p:txBody>
      </p:sp>
      <p:sp>
        <p:nvSpPr>
          <p:cNvPr id="23" name="Rectangle 22"/>
          <p:cNvSpPr/>
          <p:nvPr/>
        </p:nvSpPr>
        <p:spPr>
          <a:xfrm>
            <a:off x="304800" y="895350"/>
            <a:ext cx="8610600" cy="182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b="1" dirty="0" smtClean="0"/>
              <a:t>EOIA project approach</a:t>
            </a:r>
            <a:br>
              <a:rPr lang="en-US" sz="4000" b="1" dirty="0" smtClean="0"/>
            </a:br>
            <a:endParaRPr lang="nl-NL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71550"/>
            <a:ext cx="3733800" cy="1676400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lvl="0">
              <a:buNone/>
            </a:pPr>
            <a:r>
              <a:rPr lang="en-US" sz="2000" dirty="0" smtClean="0"/>
              <a:t> Defining the project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800" y="971550"/>
            <a:ext cx="373380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None/>
            </a:pPr>
            <a:r>
              <a:rPr lang="en-US" sz="2400" dirty="0" smtClean="0"/>
              <a:t>problem, system, indicators, scenarios</a:t>
            </a:r>
          </a:p>
          <a:p>
            <a:pPr algn="ctr"/>
            <a:r>
              <a:rPr lang="nl-NL" sz="2400" dirty="0" smtClean="0"/>
              <a:t>x,t </a:t>
            </a:r>
            <a:r>
              <a:rPr lang="nl-NL" sz="2400" dirty="0" err="1" smtClean="0"/>
              <a:t>scales</a:t>
            </a:r>
            <a:endParaRPr lang="nl-NL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2901950"/>
            <a:ext cx="3733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/>
              <a:t>Database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4953000"/>
            <a:ext cx="3733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err="1" smtClean="0"/>
              <a:t>Stakeholder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process</a:t>
            </a:r>
            <a:r>
              <a:rPr lang="nl-NL" sz="2000" b="1" dirty="0" smtClean="0"/>
              <a:t> (II)</a:t>
            </a:r>
            <a:endParaRPr lang="nl-NL" sz="2000" b="1" dirty="0"/>
          </a:p>
        </p:txBody>
      </p:sp>
      <p:sp>
        <p:nvSpPr>
          <p:cNvPr id="11" name="Right Arrow 10"/>
          <p:cNvSpPr/>
          <p:nvPr/>
        </p:nvSpPr>
        <p:spPr>
          <a:xfrm rot="16200000">
            <a:off x="6400800" y="3257550"/>
            <a:ext cx="457200" cy="4572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/>
          </a:p>
        </p:txBody>
      </p:sp>
      <p:sp>
        <p:nvSpPr>
          <p:cNvPr id="14" name="Right Arrow 13"/>
          <p:cNvSpPr/>
          <p:nvPr/>
        </p:nvSpPr>
        <p:spPr>
          <a:xfrm rot="16200000">
            <a:off x="6400800" y="5314950"/>
            <a:ext cx="457200" cy="4572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/>
          </a:p>
        </p:txBody>
      </p:sp>
      <p:sp>
        <p:nvSpPr>
          <p:cNvPr id="16" name="Rectangle 15"/>
          <p:cNvSpPr/>
          <p:nvPr/>
        </p:nvSpPr>
        <p:spPr>
          <a:xfrm>
            <a:off x="381000" y="3753029"/>
            <a:ext cx="373380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</a:rPr>
              <a:t>Modeling and assessment</a:t>
            </a:r>
          </a:p>
          <a:p>
            <a:pPr marL="342900" lvl="0" indent="-342900">
              <a:spcBef>
                <a:spcPct val="20000"/>
              </a:spcBef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1000" y="5848350"/>
            <a:ext cx="373380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</a:rPr>
              <a:t>Evaluation of results and 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</a:rPr>
              <a:t>Visualization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876800" y="3810000"/>
            <a:ext cx="3733800" cy="6858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nl-NL" sz="2400" dirty="0" smtClean="0"/>
              <a:t>Models</a:t>
            </a:r>
            <a:endParaRPr lang="nl-NL" sz="1600" dirty="0" smtClean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876800" y="5867400"/>
            <a:ext cx="3733800" cy="6947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noProof="0" dirty="0" smtClean="0"/>
              <a:t>Indicator m</a:t>
            </a:r>
            <a:r>
              <a:rPr lang="en-US" sz="2400" dirty="0" err="1" smtClean="0"/>
              <a:t>aps</a:t>
            </a:r>
            <a:r>
              <a:rPr lang="en-US" sz="2400" dirty="0" smtClean="0"/>
              <a:t> (GIS)</a:t>
            </a:r>
          </a:p>
        </p:txBody>
      </p:sp>
      <p:sp>
        <p:nvSpPr>
          <p:cNvPr id="25" name="Right Arrow 24"/>
          <p:cNvSpPr/>
          <p:nvPr/>
        </p:nvSpPr>
        <p:spPr>
          <a:xfrm rot="5400000">
            <a:off x="6400800" y="2495550"/>
            <a:ext cx="457200" cy="4572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>
          <a:xfrm>
            <a:off x="8509000" y="6305550"/>
            <a:ext cx="374650" cy="476250"/>
          </a:xfrm>
        </p:spPr>
        <p:txBody>
          <a:bodyPr/>
          <a:lstStyle/>
          <a:p>
            <a:fld id="{253C70BA-E5E0-4197-9DEA-4A7E31356F1F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13" name="Right Arrow 12"/>
          <p:cNvSpPr/>
          <p:nvPr/>
        </p:nvSpPr>
        <p:spPr>
          <a:xfrm rot="5400000">
            <a:off x="6400800" y="4552950"/>
            <a:ext cx="457200" cy="4572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/>
          </a:p>
        </p:txBody>
      </p:sp>
      <p:sp>
        <p:nvSpPr>
          <p:cNvPr id="19" name="TextBox 18"/>
          <p:cNvSpPr txBox="1"/>
          <p:nvPr/>
        </p:nvSpPr>
        <p:spPr>
          <a:xfrm>
            <a:off x="609600" y="2133600"/>
            <a:ext cx="32766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err="1" smtClean="0"/>
              <a:t>Stakeholder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process</a:t>
            </a:r>
            <a:r>
              <a:rPr lang="nl-NL" sz="2000" b="1" dirty="0" smtClean="0"/>
              <a:t> (I)</a:t>
            </a:r>
            <a:endParaRPr lang="nl-N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luxtowerconstruction.jpg"/>
          <p:cNvPicPr>
            <a:picLocks noChangeAspect="1"/>
          </p:cNvPicPr>
          <p:nvPr/>
        </p:nvPicPr>
        <p:blipFill>
          <a:blip r:embed="rId2" cstate="print"/>
          <a:srcRect t="14286"/>
          <a:stretch>
            <a:fillRect/>
          </a:stretch>
        </p:blipFill>
        <p:spPr>
          <a:xfrm rot="5400000">
            <a:off x="6368143" y="4071257"/>
            <a:ext cx="2743200" cy="17634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413-A348-4EEB-B5C9-83987436C67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Table Placeholder 7" descr="FotoFieldworkDawit_Vincent.jpg"/>
          <p:cNvPicPr>
            <a:picLocks noGrp="1" noChangeAspect="1"/>
          </p:cNvPicPr>
          <p:nvPr>
            <p:ph type="tbl" idx="1"/>
          </p:nvPr>
        </p:nvPicPr>
        <p:blipFill>
          <a:blip r:embed="rId3" cstate="print"/>
          <a:srcRect l="13889" t="30305" r="25500" b="9085"/>
          <a:stretch>
            <a:fillRect/>
          </a:stretch>
        </p:blipFill>
        <p:spPr>
          <a:xfrm>
            <a:off x="152400" y="228600"/>
            <a:ext cx="3657600" cy="2743200"/>
          </a:xfrm>
        </p:spPr>
      </p:pic>
      <p:pic>
        <p:nvPicPr>
          <p:cNvPr id="9" name="Picture 8" descr="Jane_Boa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581400"/>
            <a:ext cx="3657600" cy="2743200"/>
          </a:xfrm>
          <a:prstGeom prst="rect">
            <a:avLst/>
          </a:prstGeom>
        </p:spPr>
      </p:pic>
      <p:pic>
        <p:nvPicPr>
          <p:cNvPr id="10" name="Picture 9" descr="Jane_lab.jpg"/>
          <p:cNvPicPr>
            <a:picLocks noChangeAspect="1"/>
          </p:cNvPicPr>
          <p:nvPr/>
        </p:nvPicPr>
        <p:blipFill>
          <a:blip r:embed="rId5" cstate="print"/>
          <a:srcRect l="7500" r="19167"/>
          <a:stretch>
            <a:fillRect/>
          </a:stretch>
        </p:blipFill>
        <p:spPr>
          <a:xfrm>
            <a:off x="4023359" y="3581400"/>
            <a:ext cx="2682241" cy="2743200"/>
          </a:xfrm>
          <a:prstGeom prst="rect">
            <a:avLst/>
          </a:prstGeom>
        </p:spPr>
      </p:pic>
      <p:pic>
        <p:nvPicPr>
          <p:cNvPr id="12" name="Picture 11" descr="DSC041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228600"/>
            <a:ext cx="3657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2819400"/>
            <a:ext cx="8839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First step in Integrated Assessment modeling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plaatje SS6.jpg"/>
          <p:cNvPicPr>
            <a:picLocks noChangeAspect="1"/>
          </p:cNvPicPr>
          <p:nvPr/>
        </p:nvPicPr>
        <p:blipFill>
          <a:blip r:embed="rId3" cstate="print"/>
          <a:srcRect l="6030" r="5020" b="7253"/>
          <a:stretch>
            <a:fillRect/>
          </a:stretch>
        </p:blipFill>
        <p:spPr>
          <a:xfrm>
            <a:off x="228600" y="990600"/>
            <a:ext cx="4495800" cy="5791200"/>
          </a:xfrm>
          <a:prstGeom prst="rect">
            <a:avLst/>
          </a:prstGeom>
        </p:spPr>
      </p:pic>
      <p:sp>
        <p:nvSpPr>
          <p:cNvPr id="36891" name="AutoShape 31"/>
          <p:cNvSpPr>
            <a:spLocks noChangeAspect="1" noChangeArrowheads="1"/>
          </p:cNvSpPr>
          <p:nvPr/>
        </p:nvSpPr>
        <p:spPr bwMode="auto">
          <a:xfrm flipH="1" flipV="1">
            <a:off x="6849769" y="2495550"/>
            <a:ext cx="981075" cy="471488"/>
          </a:xfrm>
          <a:prstGeom prst="rtTriangle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3E83DC-F001-4F32-8662-65316B5E8409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36868" name="Oval 3"/>
          <p:cNvSpPr>
            <a:spLocks noChangeAspect="1" noChangeArrowheads="1"/>
          </p:cNvSpPr>
          <p:nvPr/>
        </p:nvSpPr>
        <p:spPr bwMode="auto">
          <a:xfrm>
            <a:off x="6721475" y="161925"/>
            <a:ext cx="180975" cy="2000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Line 4"/>
          <p:cNvSpPr>
            <a:spLocks noChangeAspect="1" noChangeShapeType="1"/>
          </p:cNvSpPr>
          <p:nvPr/>
        </p:nvSpPr>
        <p:spPr bwMode="auto">
          <a:xfrm>
            <a:off x="6950075" y="261938"/>
            <a:ext cx="18891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36870" name="Line 5"/>
          <p:cNvSpPr>
            <a:spLocks noChangeAspect="1" noChangeShapeType="1"/>
          </p:cNvSpPr>
          <p:nvPr/>
        </p:nvSpPr>
        <p:spPr bwMode="auto">
          <a:xfrm flipH="1">
            <a:off x="6340475" y="409575"/>
            <a:ext cx="312736" cy="57503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73" name="Line 8"/>
          <p:cNvSpPr>
            <a:spLocks noChangeAspect="1" noChangeShapeType="1"/>
          </p:cNvSpPr>
          <p:nvPr/>
        </p:nvSpPr>
        <p:spPr bwMode="auto">
          <a:xfrm>
            <a:off x="6950076" y="409576"/>
            <a:ext cx="381000" cy="67708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36875" name="Line 10"/>
          <p:cNvSpPr>
            <a:spLocks noChangeAspect="1" noChangeShapeType="1"/>
          </p:cNvSpPr>
          <p:nvPr/>
        </p:nvSpPr>
        <p:spPr bwMode="auto">
          <a:xfrm>
            <a:off x="5045076" y="261938"/>
            <a:ext cx="1676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36876" name="Line 11"/>
          <p:cNvSpPr>
            <a:spLocks noChangeAspect="1" noChangeShapeType="1"/>
          </p:cNvSpPr>
          <p:nvPr/>
        </p:nvSpPr>
        <p:spPr bwMode="auto">
          <a:xfrm>
            <a:off x="5060950" y="377825"/>
            <a:ext cx="400082" cy="717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36877" name="Line 12"/>
          <p:cNvSpPr>
            <a:spLocks noChangeAspect="1" noChangeShapeType="1"/>
          </p:cNvSpPr>
          <p:nvPr/>
        </p:nvSpPr>
        <p:spPr bwMode="auto">
          <a:xfrm>
            <a:off x="6824309" y="368300"/>
            <a:ext cx="0" cy="27844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78" name="Line 13"/>
          <p:cNvSpPr>
            <a:spLocks noChangeAspect="1" noChangeShapeType="1"/>
          </p:cNvSpPr>
          <p:nvPr/>
        </p:nvSpPr>
        <p:spPr bwMode="auto">
          <a:xfrm>
            <a:off x="8827643" y="257175"/>
            <a:ext cx="0" cy="27844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81" name="Line 16"/>
          <p:cNvSpPr>
            <a:spLocks noChangeAspect="1" noChangeShapeType="1"/>
          </p:cNvSpPr>
          <p:nvPr/>
        </p:nvSpPr>
        <p:spPr bwMode="auto">
          <a:xfrm flipH="1">
            <a:off x="5448300" y="1266825"/>
            <a:ext cx="523875" cy="731838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82" name="Line 17"/>
          <p:cNvSpPr>
            <a:spLocks noChangeAspect="1" noChangeShapeType="1"/>
          </p:cNvSpPr>
          <p:nvPr/>
        </p:nvSpPr>
        <p:spPr bwMode="auto">
          <a:xfrm>
            <a:off x="5273675" y="1533525"/>
            <a:ext cx="1490663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83" name="Line 18"/>
          <p:cNvSpPr>
            <a:spLocks noChangeAspect="1" noChangeShapeType="1"/>
          </p:cNvSpPr>
          <p:nvPr/>
        </p:nvSpPr>
        <p:spPr bwMode="auto">
          <a:xfrm>
            <a:off x="5110163" y="1768475"/>
            <a:ext cx="149225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84" name="Line 19"/>
          <p:cNvSpPr>
            <a:spLocks noChangeAspect="1" noChangeShapeType="1"/>
          </p:cNvSpPr>
          <p:nvPr/>
        </p:nvSpPr>
        <p:spPr bwMode="auto">
          <a:xfrm flipH="1">
            <a:off x="5905500" y="1284288"/>
            <a:ext cx="522288" cy="731837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85" name="AutoShape 20"/>
          <p:cNvSpPr>
            <a:spLocks noChangeAspect="1" noChangeArrowheads="1"/>
          </p:cNvSpPr>
          <p:nvPr/>
        </p:nvSpPr>
        <p:spPr bwMode="auto">
          <a:xfrm>
            <a:off x="5611813" y="1533525"/>
            <a:ext cx="639762" cy="234950"/>
          </a:xfrm>
          <a:prstGeom prst="parallelogram">
            <a:avLst>
              <a:gd name="adj" fmla="val 71705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2"/>
          <p:cNvGrpSpPr>
            <a:grpSpLocks noChangeAspect="1"/>
          </p:cNvGrpSpPr>
          <p:nvPr/>
        </p:nvGrpSpPr>
        <p:grpSpPr bwMode="auto">
          <a:xfrm>
            <a:off x="6665912" y="1262063"/>
            <a:ext cx="1655763" cy="749300"/>
            <a:chOff x="2700" y="2678"/>
            <a:chExt cx="1406" cy="575"/>
          </a:xfrm>
        </p:grpSpPr>
        <p:sp>
          <p:nvSpPr>
            <p:cNvPr id="36939" name="Line 23"/>
            <p:cNvSpPr>
              <a:spLocks noChangeAspect="1" noChangeShapeType="1"/>
            </p:cNvSpPr>
            <p:nvPr/>
          </p:nvSpPr>
          <p:spPr bwMode="auto">
            <a:xfrm flipH="1">
              <a:off x="2987" y="2678"/>
              <a:ext cx="445" cy="562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6940" name="Line 24"/>
            <p:cNvSpPr>
              <a:spLocks noChangeAspect="1" noChangeShapeType="1"/>
            </p:cNvSpPr>
            <p:nvPr/>
          </p:nvSpPr>
          <p:spPr bwMode="auto">
            <a:xfrm>
              <a:off x="2839" y="2882"/>
              <a:ext cx="1267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6941" name="Line 25"/>
            <p:cNvSpPr>
              <a:spLocks noChangeAspect="1" noChangeShapeType="1"/>
            </p:cNvSpPr>
            <p:nvPr/>
          </p:nvSpPr>
          <p:spPr bwMode="auto">
            <a:xfrm>
              <a:off x="2700" y="3063"/>
              <a:ext cx="1267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6942" name="Line 26"/>
            <p:cNvSpPr>
              <a:spLocks noChangeAspect="1" noChangeShapeType="1"/>
            </p:cNvSpPr>
            <p:nvPr/>
          </p:nvSpPr>
          <p:spPr bwMode="auto">
            <a:xfrm flipH="1">
              <a:off x="3375" y="2691"/>
              <a:ext cx="445" cy="562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6943" name="AutoShape 27"/>
            <p:cNvSpPr>
              <a:spLocks noChangeAspect="1" noChangeArrowheads="1"/>
            </p:cNvSpPr>
            <p:nvPr/>
          </p:nvSpPr>
          <p:spPr bwMode="auto">
            <a:xfrm>
              <a:off x="3126" y="2882"/>
              <a:ext cx="543" cy="181"/>
            </a:xfrm>
            <a:prstGeom prst="parallelogram">
              <a:avLst>
                <a:gd name="adj" fmla="val 79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90" name="Rectangle 30"/>
          <p:cNvSpPr>
            <a:spLocks noChangeAspect="1" noChangeArrowheads="1"/>
          </p:cNvSpPr>
          <p:nvPr/>
        </p:nvSpPr>
        <p:spPr bwMode="auto">
          <a:xfrm>
            <a:off x="7828165" y="2502253"/>
            <a:ext cx="999478" cy="471488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2" name="Line 32"/>
          <p:cNvSpPr>
            <a:spLocks noChangeAspect="1" noChangeShapeType="1"/>
          </p:cNvSpPr>
          <p:nvPr/>
        </p:nvSpPr>
        <p:spPr bwMode="auto">
          <a:xfrm>
            <a:off x="7379842" y="2762250"/>
            <a:ext cx="1447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93" name="Line 33"/>
          <p:cNvSpPr>
            <a:spLocks noChangeAspect="1" noChangeShapeType="1"/>
          </p:cNvSpPr>
          <p:nvPr/>
        </p:nvSpPr>
        <p:spPr bwMode="auto">
          <a:xfrm>
            <a:off x="6846442" y="2495550"/>
            <a:ext cx="1981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95" name="Line 35"/>
          <p:cNvSpPr>
            <a:spLocks noChangeAspect="1" noChangeShapeType="1"/>
          </p:cNvSpPr>
          <p:nvPr/>
        </p:nvSpPr>
        <p:spPr bwMode="auto">
          <a:xfrm>
            <a:off x="6797675" y="2771775"/>
            <a:ext cx="6096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sm" len="sm"/>
            <a:tailEnd type="triangl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36930" name="Line 43"/>
          <p:cNvSpPr>
            <a:spLocks noChangeAspect="1" noChangeShapeType="1"/>
          </p:cNvSpPr>
          <p:nvPr/>
        </p:nvSpPr>
        <p:spPr bwMode="auto">
          <a:xfrm>
            <a:off x="8702675" y="1933575"/>
            <a:ext cx="0" cy="46946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931" name="Line 44"/>
          <p:cNvSpPr>
            <a:spLocks noChangeAspect="1" noChangeShapeType="1"/>
          </p:cNvSpPr>
          <p:nvPr/>
        </p:nvSpPr>
        <p:spPr bwMode="auto">
          <a:xfrm flipV="1">
            <a:off x="8490700" y="1975305"/>
            <a:ext cx="0" cy="46946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932" name="Text Box 45"/>
          <p:cNvSpPr txBox="1">
            <a:spLocks noChangeAspect="1" noChangeArrowheads="1"/>
          </p:cNvSpPr>
          <p:nvPr/>
        </p:nvSpPr>
        <p:spPr bwMode="auto">
          <a:xfrm>
            <a:off x="8387068" y="1740571"/>
            <a:ext cx="211975" cy="28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200"/>
              <a:t>P</a:t>
            </a:r>
            <a:endParaRPr lang="en-US" sz="4000"/>
          </a:p>
        </p:txBody>
      </p:sp>
      <p:sp>
        <p:nvSpPr>
          <p:cNvPr id="36933" name="Text Box 46"/>
          <p:cNvSpPr txBox="1">
            <a:spLocks noChangeAspect="1" noChangeArrowheads="1"/>
          </p:cNvSpPr>
          <p:nvPr/>
        </p:nvSpPr>
        <p:spPr bwMode="auto">
          <a:xfrm>
            <a:off x="8599043" y="1744483"/>
            <a:ext cx="211975" cy="28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200"/>
              <a:t>E</a:t>
            </a:r>
            <a:endParaRPr lang="en-US" sz="4000"/>
          </a:p>
        </p:txBody>
      </p:sp>
      <p:sp>
        <p:nvSpPr>
          <p:cNvPr id="36897" name="Text Box 47"/>
          <p:cNvSpPr txBox="1">
            <a:spLocks noChangeAspect="1" noChangeArrowheads="1"/>
          </p:cNvSpPr>
          <p:nvPr/>
        </p:nvSpPr>
        <p:spPr bwMode="auto">
          <a:xfrm>
            <a:off x="7864475" y="485775"/>
            <a:ext cx="2286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200" dirty="0"/>
              <a:t>R</a:t>
            </a:r>
            <a:endParaRPr lang="en-US" sz="4000" dirty="0"/>
          </a:p>
        </p:txBody>
      </p:sp>
      <p:sp>
        <p:nvSpPr>
          <p:cNvPr id="36905" name="Line 66"/>
          <p:cNvSpPr>
            <a:spLocks noChangeAspect="1" noChangeShapeType="1"/>
          </p:cNvSpPr>
          <p:nvPr/>
        </p:nvSpPr>
        <p:spPr bwMode="auto">
          <a:xfrm>
            <a:off x="2870200" y="257175"/>
            <a:ext cx="63658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36906" name="Text Box 67"/>
          <p:cNvSpPr txBox="1">
            <a:spLocks noChangeAspect="1" noChangeArrowheads="1"/>
          </p:cNvSpPr>
          <p:nvPr/>
        </p:nvSpPr>
        <p:spPr bwMode="auto">
          <a:xfrm>
            <a:off x="2682875" y="152400"/>
            <a:ext cx="23653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200"/>
              <a:t>Q</a:t>
            </a:r>
            <a:endParaRPr lang="en-US" sz="4000"/>
          </a:p>
        </p:txBody>
      </p:sp>
      <p:sp>
        <p:nvSpPr>
          <p:cNvPr id="36907" name="Rectangle 69"/>
          <p:cNvSpPr>
            <a:spLocks noChangeArrowheads="1"/>
          </p:cNvSpPr>
          <p:nvPr/>
        </p:nvSpPr>
        <p:spPr bwMode="auto">
          <a:xfrm>
            <a:off x="5511800" y="6354763"/>
            <a:ext cx="15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200"/>
          </a:p>
        </p:txBody>
      </p:sp>
      <p:grpSp>
        <p:nvGrpSpPr>
          <p:cNvPr id="3" name="Group 103"/>
          <p:cNvGrpSpPr/>
          <p:nvPr/>
        </p:nvGrpSpPr>
        <p:grpSpPr>
          <a:xfrm>
            <a:off x="1981199" y="381000"/>
            <a:ext cx="6521118" cy="5029200"/>
            <a:chOff x="1981199" y="381000"/>
            <a:chExt cx="6521118" cy="5029200"/>
          </a:xfrm>
        </p:grpSpPr>
        <p:sp>
          <p:nvSpPr>
            <p:cNvPr id="103" name="Line 72"/>
            <p:cNvSpPr>
              <a:spLocks noChangeShapeType="1"/>
            </p:cNvSpPr>
            <p:nvPr/>
          </p:nvSpPr>
          <p:spPr bwMode="auto">
            <a:xfrm flipH="1">
              <a:off x="1981199" y="381000"/>
              <a:ext cx="1551617" cy="23622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2" name="Line 72"/>
            <p:cNvSpPr>
              <a:spLocks noChangeShapeType="1"/>
            </p:cNvSpPr>
            <p:nvPr/>
          </p:nvSpPr>
          <p:spPr bwMode="auto">
            <a:xfrm flipH="1">
              <a:off x="2286000" y="381000"/>
              <a:ext cx="2694615" cy="40386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1" name="Line 72"/>
            <p:cNvSpPr>
              <a:spLocks noChangeShapeType="1"/>
            </p:cNvSpPr>
            <p:nvPr/>
          </p:nvSpPr>
          <p:spPr bwMode="auto">
            <a:xfrm flipH="1">
              <a:off x="2286000" y="381000"/>
              <a:ext cx="4447215" cy="43434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grpSp>
          <p:nvGrpSpPr>
            <p:cNvPr id="4" name="Group 99"/>
            <p:cNvGrpSpPr/>
            <p:nvPr/>
          </p:nvGrpSpPr>
          <p:grpSpPr>
            <a:xfrm>
              <a:off x="2133600" y="1905000"/>
              <a:ext cx="6368717" cy="3505200"/>
              <a:chOff x="2209799" y="2057400"/>
              <a:chExt cx="6063917" cy="3352801"/>
            </a:xfrm>
          </p:grpSpPr>
          <p:sp>
            <p:nvSpPr>
              <p:cNvPr id="36916" name="Line 72"/>
              <p:cNvSpPr>
                <a:spLocks noChangeShapeType="1"/>
              </p:cNvSpPr>
              <p:nvPr/>
            </p:nvSpPr>
            <p:spPr bwMode="auto">
              <a:xfrm flipH="1">
                <a:off x="2209799" y="3124201"/>
                <a:ext cx="3581400" cy="228600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6917" name="Oval 73"/>
              <p:cNvSpPr>
                <a:spLocks noChangeArrowheads="1"/>
              </p:cNvSpPr>
              <p:nvPr/>
            </p:nvSpPr>
            <p:spPr bwMode="auto">
              <a:xfrm flipH="1">
                <a:off x="5562600" y="2057400"/>
                <a:ext cx="2711116" cy="1371600"/>
              </a:xfrm>
              <a:prstGeom prst="ellips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1343" name="Picture 79" descr="farm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9812" y="1127125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2" name="Picture 80" descr="farm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3088" y="1104900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Line 2"/>
          <p:cNvSpPr>
            <a:spLocks noChangeAspect="1" noChangeShapeType="1"/>
          </p:cNvSpPr>
          <p:nvPr/>
        </p:nvSpPr>
        <p:spPr bwMode="auto">
          <a:xfrm flipV="1">
            <a:off x="4740299" y="403225"/>
            <a:ext cx="276201" cy="6159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81" name="Oval 6"/>
          <p:cNvSpPr>
            <a:spLocks noChangeAspect="1" noChangeArrowheads="1"/>
          </p:cNvSpPr>
          <p:nvPr/>
        </p:nvSpPr>
        <p:spPr bwMode="auto">
          <a:xfrm>
            <a:off x="3486150" y="153987"/>
            <a:ext cx="180975" cy="2000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" name="Line 7"/>
          <p:cNvSpPr>
            <a:spLocks noChangeAspect="1" noChangeShapeType="1"/>
          </p:cNvSpPr>
          <p:nvPr/>
        </p:nvSpPr>
        <p:spPr bwMode="auto">
          <a:xfrm>
            <a:off x="3471862" y="254000"/>
            <a:ext cx="14414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83" name="Oval 14"/>
          <p:cNvSpPr>
            <a:spLocks noChangeAspect="1" noChangeArrowheads="1"/>
          </p:cNvSpPr>
          <p:nvPr/>
        </p:nvSpPr>
        <p:spPr bwMode="auto">
          <a:xfrm>
            <a:off x="4897437" y="169862"/>
            <a:ext cx="180975" cy="2000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" name="Line 15"/>
          <p:cNvSpPr>
            <a:spLocks noChangeAspect="1" noChangeShapeType="1"/>
          </p:cNvSpPr>
          <p:nvPr/>
        </p:nvSpPr>
        <p:spPr bwMode="auto">
          <a:xfrm>
            <a:off x="3651250" y="387351"/>
            <a:ext cx="403225" cy="71658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grpSp>
        <p:nvGrpSpPr>
          <p:cNvPr id="5" name="Group 49"/>
          <p:cNvGrpSpPr>
            <a:grpSpLocks noChangeAspect="1"/>
          </p:cNvGrpSpPr>
          <p:nvPr/>
        </p:nvGrpSpPr>
        <p:grpSpPr bwMode="auto">
          <a:xfrm>
            <a:off x="3444875" y="814387"/>
            <a:ext cx="1655763" cy="1271588"/>
            <a:chOff x="2700" y="2340"/>
            <a:chExt cx="1406" cy="976"/>
          </a:xfrm>
        </p:grpSpPr>
        <p:grpSp>
          <p:nvGrpSpPr>
            <p:cNvPr id="6" name="Group 50"/>
            <p:cNvGrpSpPr>
              <a:grpSpLocks noChangeAspect="1"/>
            </p:cNvGrpSpPr>
            <p:nvPr/>
          </p:nvGrpSpPr>
          <p:grpSpPr bwMode="auto">
            <a:xfrm>
              <a:off x="2700" y="2678"/>
              <a:ext cx="1406" cy="575"/>
              <a:chOff x="2700" y="2678"/>
              <a:chExt cx="1406" cy="575"/>
            </a:xfrm>
          </p:grpSpPr>
          <p:sp>
            <p:nvSpPr>
              <p:cNvPr id="92" name="Line 51"/>
              <p:cNvSpPr>
                <a:spLocks noChangeAspect="1" noChangeShapeType="1"/>
              </p:cNvSpPr>
              <p:nvPr/>
            </p:nvSpPr>
            <p:spPr bwMode="auto">
              <a:xfrm flipH="1">
                <a:off x="2987" y="2678"/>
                <a:ext cx="445" cy="562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3" name="Line 52"/>
              <p:cNvSpPr>
                <a:spLocks noChangeAspect="1" noChangeShapeType="1"/>
              </p:cNvSpPr>
              <p:nvPr/>
            </p:nvSpPr>
            <p:spPr bwMode="auto">
              <a:xfrm>
                <a:off x="2839" y="2882"/>
                <a:ext cx="1267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4" name="Line 53"/>
              <p:cNvSpPr>
                <a:spLocks noChangeAspect="1" noChangeShapeType="1"/>
              </p:cNvSpPr>
              <p:nvPr/>
            </p:nvSpPr>
            <p:spPr bwMode="auto">
              <a:xfrm>
                <a:off x="2700" y="3063"/>
                <a:ext cx="1267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5" name="Line 54"/>
              <p:cNvSpPr>
                <a:spLocks noChangeAspect="1" noChangeShapeType="1"/>
              </p:cNvSpPr>
              <p:nvPr/>
            </p:nvSpPr>
            <p:spPr bwMode="auto">
              <a:xfrm flipH="1">
                <a:off x="3375" y="2691"/>
                <a:ext cx="445" cy="562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6" name="AutoShape 55"/>
              <p:cNvSpPr>
                <a:spLocks noChangeAspect="1" noChangeArrowheads="1"/>
              </p:cNvSpPr>
              <p:nvPr/>
            </p:nvSpPr>
            <p:spPr bwMode="auto">
              <a:xfrm>
                <a:off x="3126" y="2882"/>
                <a:ext cx="543" cy="181"/>
              </a:xfrm>
              <a:prstGeom prst="parallelogram">
                <a:avLst>
                  <a:gd name="adj" fmla="val 7900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7" name="Line 56"/>
            <p:cNvSpPr>
              <a:spLocks noChangeAspect="1" noChangeShapeType="1"/>
            </p:cNvSpPr>
            <p:nvPr/>
          </p:nvSpPr>
          <p:spPr bwMode="auto">
            <a:xfrm>
              <a:off x="3560" y="2488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8" name="Line 57"/>
            <p:cNvSpPr>
              <a:spLocks noChangeAspect="1" noChangeShapeType="1"/>
            </p:cNvSpPr>
            <p:nvPr/>
          </p:nvSpPr>
          <p:spPr bwMode="auto">
            <a:xfrm flipV="1">
              <a:off x="3380" y="2520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9" name="Text Box 58"/>
            <p:cNvSpPr txBox="1">
              <a:spLocks noChangeAspect="1" noChangeArrowheads="1"/>
            </p:cNvSpPr>
            <p:nvPr/>
          </p:nvSpPr>
          <p:spPr bwMode="auto">
            <a:xfrm>
              <a:off x="3292" y="2340"/>
              <a:ext cx="180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1200"/>
                <a:t>P</a:t>
              </a:r>
              <a:endParaRPr lang="en-US" sz="4000"/>
            </a:p>
          </p:txBody>
        </p:sp>
        <p:sp>
          <p:nvSpPr>
            <p:cNvPr id="90" name="Text Box 59"/>
            <p:cNvSpPr txBox="1">
              <a:spLocks noChangeAspect="1" noChangeArrowheads="1"/>
            </p:cNvSpPr>
            <p:nvPr/>
          </p:nvSpPr>
          <p:spPr bwMode="auto">
            <a:xfrm>
              <a:off x="3472" y="2343"/>
              <a:ext cx="180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1200"/>
                <a:t>ET</a:t>
              </a:r>
              <a:endParaRPr lang="en-US" sz="4000"/>
            </a:p>
          </p:txBody>
        </p:sp>
        <p:sp>
          <p:nvSpPr>
            <p:cNvPr id="91" name="Text Box 60"/>
            <p:cNvSpPr txBox="1">
              <a:spLocks noChangeAspect="1" noChangeArrowheads="1"/>
            </p:cNvSpPr>
            <p:nvPr/>
          </p:nvSpPr>
          <p:spPr bwMode="auto">
            <a:xfrm>
              <a:off x="3248" y="3099"/>
              <a:ext cx="180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1200"/>
                <a:t>S</a:t>
              </a:r>
              <a:endParaRPr lang="en-US" sz="4000"/>
            </a:p>
          </p:txBody>
        </p:sp>
      </p:grpSp>
      <p:sp>
        <p:nvSpPr>
          <p:cNvPr id="97" name="Text Box 64"/>
          <p:cNvSpPr txBox="1">
            <a:spLocks noChangeAspect="1" noChangeArrowheads="1"/>
          </p:cNvSpPr>
          <p:nvPr/>
        </p:nvSpPr>
        <p:spPr bwMode="auto">
          <a:xfrm>
            <a:off x="3792537" y="517525"/>
            <a:ext cx="2381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200"/>
              <a:t>W</a:t>
            </a:r>
            <a:endParaRPr lang="en-US" sz="4000"/>
          </a:p>
        </p:txBody>
      </p:sp>
      <p:sp>
        <p:nvSpPr>
          <p:cNvPr id="98" name="Text Box 65"/>
          <p:cNvSpPr txBox="1">
            <a:spLocks noChangeAspect="1" noChangeArrowheads="1"/>
          </p:cNvSpPr>
          <p:nvPr/>
        </p:nvSpPr>
        <p:spPr bwMode="auto">
          <a:xfrm>
            <a:off x="4760912" y="509587"/>
            <a:ext cx="230188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200"/>
              <a:t>R</a:t>
            </a:r>
            <a:endParaRPr lang="en-US" sz="4000"/>
          </a:p>
        </p:txBody>
      </p:sp>
      <p:sp>
        <p:nvSpPr>
          <p:cNvPr id="36889" name="Text Box 29"/>
          <p:cNvSpPr txBox="1">
            <a:spLocks noChangeAspect="1" noChangeArrowheads="1"/>
          </p:cNvSpPr>
          <p:nvPr/>
        </p:nvSpPr>
        <p:spPr bwMode="auto">
          <a:xfrm>
            <a:off x="6459244" y="2856559"/>
            <a:ext cx="162083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400" dirty="0" smtClean="0"/>
              <a:t>Inundation</a:t>
            </a:r>
          </a:p>
          <a:p>
            <a:pPr algn="ctr"/>
            <a:r>
              <a:rPr lang="en-US" sz="1400" dirty="0" smtClean="0"/>
              <a:t>zone</a:t>
            </a:r>
            <a:endParaRPr lang="en-US" sz="1400" dirty="0"/>
          </a:p>
        </p:txBody>
      </p:sp>
      <p:grpSp>
        <p:nvGrpSpPr>
          <p:cNvPr id="7" name="Group 104"/>
          <p:cNvGrpSpPr>
            <a:grpSpLocks noChangeAspect="1"/>
          </p:cNvGrpSpPr>
          <p:nvPr/>
        </p:nvGrpSpPr>
        <p:grpSpPr>
          <a:xfrm>
            <a:off x="4953000" y="4876800"/>
            <a:ext cx="3967163" cy="1257300"/>
            <a:chOff x="6346825" y="3505200"/>
            <a:chExt cx="2644775" cy="838200"/>
          </a:xfrm>
        </p:grpSpPr>
        <p:sp>
          <p:nvSpPr>
            <p:cNvPr id="106" name="Line 16"/>
            <p:cNvSpPr>
              <a:spLocks noChangeAspect="1" noChangeShapeType="1"/>
            </p:cNvSpPr>
            <p:nvPr/>
          </p:nvSpPr>
          <p:spPr bwMode="auto">
            <a:xfrm flipH="1">
              <a:off x="6684962" y="3594100"/>
              <a:ext cx="523875" cy="73183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7" name="Line 17"/>
            <p:cNvSpPr>
              <a:spLocks noChangeAspect="1" noChangeShapeType="1"/>
            </p:cNvSpPr>
            <p:nvPr/>
          </p:nvSpPr>
          <p:spPr bwMode="auto">
            <a:xfrm>
              <a:off x="6510337" y="3860800"/>
              <a:ext cx="1490663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8" name="Line 18"/>
            <p:cNvSpPr>
              <a:spLocks noChangeAspect="1" noChangeShapeType="1"/>
            </p:cNvSpPr>
            <p:nvPr/>
          </p:nvSpPr>
          <p:spPr bwMode="auto">
            <a:xfrm>
              <a:off x="6346825" y="4095750"/>
              <a:ext cx="1492250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9" name="Line 19"/>
            <p:cNvSpPr>
              <a:spLocks noChangeAspect="1" noChangeShapeType="1"/>
            </p:cNvSpPr>
            <p:nvPr/>
          </p:nvSpPr>
          <p:spPr bwMode="auto">
            <a:xfrm flipH="1">
              <a:off x="7142162" y="3611563"/>
              <a:ext cx="522288" cy="731837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0" name="AutoShape 20"/>
            <p:cNvSpPr>
              <a:spLocks noChangeAspect="1" noChangeArrowheads="1"/>
            </p:cNvSpPr>
            <p:nvPr/>
          </p:nvSpPr>
          <p:spPr bwMode="auto">
            <a:xfrm>
              <a:off x="6848475" y="3860800"/>
              <a:ext cx="639762" cy="234950"/>
            </a:xfrm>
            <a:prstGeom prst="parallelogram">
              <a:avLst>
                <a:gd name="adj" fmla="val 71705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1" name="Picture 43" descr="perso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86600" y="3505200"/>
              <a:ext cx="197788" cy="533400"/>
            </a:xfrm>
            <a:prstGeom prst="rect">
              <a:avLst/>
            </a:prstGeom>
            <a:noFill/>
          </p:spPr>
        </p:pic>
        <p:cxnSp>
          <p:nvCxnSpPr>
            <p:cNvPr id="112" name="Straight Arrow Connector 111"/>
            <p:cNvCxnSpPr/>
            <p:nvPr/>
          </p:nvCxnSpPr>
          <p:spPr>
            <a:xfrm>
              <a:off x="7467600" y="3733800"/>
              <a:ext cx="445023" cy="103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Line 16"/>
            <p:cNvSpPr>
              <a:spLocks noChangeAspect="1" noChangeShapeType="1"/>
            </p:cNvSpPr>
            <p:nvPr/>
          </p:nvSpPr>
          <p:spPr bwMode="auto">
            <a:xfrm flipH="1">
              <a:off x="7675562" y="3594100"/>
              <a:ext cx="523875" cy="73183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4" name="Line 17"/>
            <p:cNvSpPr>
              <a:spLocks noChangeAspect="1" noChangeShapeType="1"/>
            </p:cNvSpPr>
            <p:nvPr/>
          </p:nvSpPr>
          <p:spPr bwMode="auto">
            <a:xfrm>
              <a:off x="7500937" y="3860800"/>
              <a:ext cx="1490663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5" name="Line 18"/>
            <p:cNvSpPr>
              <a:spLocks noChangeAspect="1" noChangeShapeType="1"/>
            </p:cNvSpPr>
            <p:nvPr/>
          </p:nvSpPr>
          <p:spPr bwMode="auto">
            <a:xfrm>
              <a:off x="7337425" y="4095750"/>
              <a:ext cx="1492250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6" name="Line 19"/>
            <p:cNvSpPr>
              <a:spLocks noChangeAspect="1" noChangeShapeType="1"/>
            </p:cNvSpPr>
            <p:nvPr/>
          </p:nvSpPr>
          <p:spPr bwMode="auto">
            <a:xfrm flipH="1">
              <a:off x="8132762" y="3611563"/>
              <a:ext cx="522288" cy="731837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7" name="AutoShape 20"/>
            <p:cNvSpPr>
              <a:spLocks noChangeAspect="1" noChangeArrowheads="1"/>
            </p:cNvSpPr>
            <p:nvPr/>
          </p:nvSpPr>
          <p:spPr bwMode="auto">
            <a:xfrm>
              <a:off x="7839075" y="3860800"/>
              <a:ext cx="639762" cy="234950"/>
            </a:xfrm>
            <a:prstGeom prst="parallelogram">
              <a:avLst>
                <a:gd name="adj" fmla="val 71705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8" name="Picture 43" descr="perso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77200" y="3505200"/>
              <a:ext cx="197788" cy="5334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0893E-6 L -0.04723 0.13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1.jpg"/>
          <p:cNvPicPr>
            <a:picLocks noChangeAspect="1"/>
          </p:cNvPicPr>
          <p:nvPr/>
        </p:nvPicPr>
        <p:blipFill>
          <a:blip r:embed="rId2" cstate="print"/>
          <a:srcRect t="11111"/>
          <a:stretch>
            <a:fillRect/>
          </a:stretch>
        </p:blipFill>
        <p:spPr>
          <a:xfrm>
            <a:off x="645709" y="8879"/>
            <a:ext cx="8435340" cy="6807209"/>
          </a:xfrm>
          <a:prstGeom prst="rect">
            <a:avLst/>
          </a:prstGeom>
        </p:spPr>
      </p:pic>
      <p:pic>
        <p:nvPicPr>
          <p:cNvPr id="11" name="Picture 10" descr="p2.jpg"/>
          <p:cNvPicPr>
            <a:picLocks noChangeAspect="1"/>
          </p:cNvPicPr>
          <p:nvPr/>
        </p:nvPicPr>
        <p:blipFill>
          <a:blip r:embed="rId3" cstate="print"/>
          <a:srcRect t="11111"/>
          <a:stretch>
            <a:fillRect/>
          </a:stretch>
        </p:blipFill>
        <p:spPr>
          <a:xfrm>
            <a:off x="641338" y="6401"/>
            <a:ext cx="8435340" cy="6807209"/>
          </a:xfrm>
          <a:prstGeom prst="rect">
            <a:avLst/>
          </a:prstGeom>
        </p:spPr>
      </p:pic>
      <p:pic>
        <p:nvPicPr>
          <p:cNvPr id="12" name="Picture 11" descr="p3.jpg"/>
          <p:cNvPicPr>
            <a:picLocks noChangeAspect="1"/>
          </p:cNvPicPr>
          <p:nvPr/>
        </p:nvPicPr>
        <p:blipFill>
          <a:blip r:embed="rId4" cstate="print"/>
          <a:srcRect t="11111"/>
          <a:stretch>
            <a:fillRect/>
          </a:stretch>
        </p:blipFill>
        <p:spPr>
          <a:xfrm>
            <a:off x="641338" y="6401"/>
            <a:ext cx="8435340" cy="6807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5642400" cy="734400"/>
          </a:xfrm>
        </p:spPr>
        <p:txBody>
          <a:bodyPr/>
          <a:lstStyle/>
          <a:p>
            <a:r>
              <a:rPr lang="nl-NL" sz="2800" dirty="0" smtClean="0">
                <a:solidFill>
                  <a:srgbClr val="FF0000"/>
                </a:solidFill>
              </a:rPr>
              <a:t>ABM model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23</a:t>
            </a:fld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fotos Naivasha\inspirerende worksh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5715000"/>
            <a:ext cx="3048000" cy="1143000"/>
          </a:xfrm>
        </p:spPr>
        <p:txBody>
          <a:bodyPr/>
          <a:lstStyle/>
          <a:p>
            <a:pPr algn="ctr"/>
            <a:r>
              <a:rPr lang="nl-NL" sz="4800" dirty="0" err="1" smtClean="0">
                <a:solidFill>
                  <a:schemeClr val="bg1"/>
                </a:solidFill>
              </a:rPr>
              <a:t>Thank</a:t>
            </a:r>
            <a:r>
              <a:rPr lang="nl-NL" sz="4800" dirty="0" smtClean="0">
                <a:solidFill>
                  <a:schemeClr val="bg1"/>
                </a:solidFill>
              </a:rPr>
              <a:t> </a:t>
            </a:r>
            <a:r>
              <a:rPr lang="nl-NL" sz="4800" dirty="0" err="1" smtClean="0">
                <a:solidFill>
                  <a:schemeClr val="bg1"/>
                </a:solidFill>
              </a:rPr>
              <a:t>you</a:t>
            </a:r>
            <a:r>
              <a:rPr lang="nl-NL" sz="4800" dirty="0" smtClean="0">
                <a:solidFill>
                  <a:schemeClr val="bg1"/>
                </a:solidFill>
              </a:rPr>
              <a:t>!</a:t>
            </a:r>
            <a:endParaRPr lang="nl-NL" sz="4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24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638800"/>
            <a:ext cx="1752600" cy="609600"/>
          </a:xfrm>
        </p:spPr>
        <p:txBody>
          <a:bodyPr/>
          <a:lstStyle/>
          <a:p>
            <a:pPr algn="ctr"/>
            <a:r>
              <a:rPr lang="nl-NL" sz="1800" b="0" dirty="0" err="1" smtClean="0"/>
              <a:t>PostgreSQL</a:t>
            </a:r>
            <a:r>
              <a:rPr lang="nl-NL" sz="1800" b="0" dirty="0" smtClean="0"/>
              <a:t> –</a:t>
            </a:r>
            <a:br>
              <a:rPr lang="nl-NL" sz="1800" b="0" dirty="0" smtClean="0"/>
            </a:br>
            <a:r>
              <a:rPr lang="nl-NL" sz="1800" b="0" dirty="0" err="1" smtClean="0"/>
              <a:t>PostGIS</a:t>
            </a:r>
            <a:r>
              <a:rPr lang="nl-NL" sz="1800" b="0" dirty="0" smtClean="0"/>
              <a:t> </a:t>
            </a:r>
            <a:br>
              <a:rPr lang="nl-NL" sz="1800" b="0" dirty="0" smtClean="0"/>
            </a:br>
            <a:endParaRPr lang="nl-NL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6" name="Cloud 5"/>
          <p:cNvSpPr/>
          <p:nvPr/>
        </p:nvSpPr>
        <p:spPr bwMode="auto">
          <a:xfrm>
            <a:off x="3276600" y="2286000"/>
            <a:ext cx="2597954" cy="1223360"/>
          </a:xfrm>
          <a:prstGeom prst="cloud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Research focus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53340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Stakeholders</a:t>
            </a:r>
            <a:endParaRPr lang="en-US" dirty="0"/>
          </a:p>
        </p:txBody>
      </p:sp>
      <p:grpSp>
        <p:nvGrpSpPr>
          <p:cNvPr id="3" name="Group 49"/>
          <p:cNvGrpSpPr>
            <a:grpSpLocks noChangeAspect="1"/>
          </p:cNvGrpSpPr>
          <p:nvPr/>
        </p:nvGrpSpPr>
        <p:grpSpPr bwMode="auto">
          <a:xfrm>
            <a:off x="5410200" y="914400"/>
            <a:ext cx="591864" cy="1052838"/>
            <a:chOff x="2274" y="1047"/>
            <a:chExt cx="495" cy="876"/>
          </a:xfrm>
        </p:grpSpPr>
        <p:pic>
          <p:nvPicPr>
            <p:cNvPr id="19" name="Picture 50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0" name="Picture 51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1" name="Picture 52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2" name="Picture 53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3" name="Picture 54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4" name="Picture 55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047"/>
              <a:ext cx="165" cy="445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2790284" y="53340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Scientists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64114" y="12954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discussions</a:t>
            </a:r>
            <a:endParaRPr lang="en-US" i="1" dirty="0"/>
          </a:p>
        </p:txBody>
      </p:sp>
      <p:grpSp>
        <p:nvGrpSpPr>
          <p:cNvPr id="5" name="Group 24"/>
          <p:cNvGrpSpPr/>
          <p:nvPr/>
        </p:nvGrpSpPr>
        <p:grpSpPr>
          <a:xfrm>
            <a:off x="1973914" y="3481781"/>
            <a:ext cx="5351392" cy="2088002"/>
            <a:chOff x="543424" y="3938981"/>
            <a:chExt cx="5351392" cy="2088002"/>
          </a:xfrm>
        </p:grpSpPr>
        <p:grpSp>
          <p:nvGrpSpPr>
            <p:cNvPr id="8" name="Group 59"/>
            <p:cNvGrpSpPr/>
            <p:nvPr/>
          </p:nvGrpSpPr>
          <p:grpSpPr>
            <a:xfrm>
              <a:off x="543424" y="4391048"/>
              <a:ext cx="5351392" cy="1635935"/>
              <a:chOff x="543424" y="4733492"/>
              <a:chExt cx="5351392" cy="1635935"/>
            </a:xfrm>
          </p:grpSpPr>
          <p:sp>
            <p:nvSpPr>
              <p:cNvPr id="28" name="Can 27"/>
              <p:cNvSpPr/>
              <p:nvPr/>
            </p:nvSpPr>
            <p:spPr bwMode="auto">
              <a:xfrm>
                <a:off x="543424" y="5455027"/>
                <a:ext cx="1552989" cy="914400"/>
              </a:xfrm>
              <a:prstGeom prst="can">
                <a:avLst>
                  <a:gd name="adj" fmla="val 48102"/>
                </a:avLst>
              </a:pr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dirty="0" smtClean="0"/>
                  <a:t>Data base</a:t>
                </a:r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2294549" y="5455027"/>
                <a:ext cx="1766531" cy="914400"/>
              </a:xfrm>
              <a:prstGeom prst="rect">
                <a:avLst/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dirty="0" smtClean="0"/>
                  <a:t>Graphical user interface</a:t>
                </a:r>
                <a:endParaRPr lang="en-US" dirty="0"/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4340265" y="5455027"/>
                <a:ext cx="1554551" cy="914400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dirty="0" smtClean="0"/>
                  <a:t>Models</a:t>
                </a:r>
                <a:endParaRPr lang="en-US" dirty="0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rot="16200000" flipH="1">
                <a:off x="4316884" y="4756873"/>
                <a:ext cx="536757" cy="48999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rot="5400000">
                <a:off x="2904991" y="5024968"/>
                <a:ext cx="582954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rot="5400000">
                <a:off x="1600495" y="4766141"/>
                <a:ext cx="541149" cy="47585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2501056" y="3938981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determines</a:t>
              </a:r>
              <a:endParaRPr lang="en-US" i="1" dirty="0"/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3733800" y="5638800"/>
            <a:ext cx="1752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Maps</a:t>
            </a: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</a:t>
            </a:r>
            <a:b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Web</a:t>
            </a:r>
            <a:r>
              <a:rPr kumimoji="0" lang="nl-NL" sz="1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services</a:t>
            </a: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5638800" y="5638800"/>
            <a:ext cx="1752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ABM –</a:t>
            </a:r>
            <a:b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nl-NL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OpenMI</a:t>
            </a: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49"/>
          <p:cNvGrpSpPr>
            <a:grpSpLocks noChangeAspect="1"/>
          </p:cNvGrpSpPr>
          <p:nvPr/>
        </p:nvGrpSpPr>
        <p:grpSpPr bwMode="auto">
          <a:xfrm>
            <a:off x="3095084" y="914400"/>
            <a:ext cx="591864" cy="1052838"/>
            <a:chOff x="2274" y="1047"/>
            <a:chExt cx="495" cy="876"/>
          </a:xfrm>
        </p:grpSpPr>
        <p:pic>
          <p:nvPicPr>
            <p:cNvPr id="37" name="Picture 50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38" name="Picture 51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39" name="Picture 52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40" name="Picture 53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41" name="Picture 54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42" name="Picture 55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047"/>
              <a:ext cx="165" cy="445"/>
            </a:xfrm>
            <a:prstGeom prst="rect">
              <a:avLst/>
            </a:prstGeom>
            <a:noFill/>
          </p:spPr>
        </p:pic>
      </p:grpSp>
      <p:cxnSp>
        <p:nvCxnSpPr>
          <p:cNvPr id="43" name="Straight Arrow Connector 42"/>
          <p:cNvCxnSpPr/>
          <p:nvPr/>
        </p:nvCxnSpPr>
        <p:spPr>
          <a:xfrm rot="5400000">
            <a:off x="4280523" y="2044077"/>
            <a:ext cx="582954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80000" y="2051050"/>
            <a:ext cx="7801200" cy="4654550"/>
          </a:xfrm>
        </p:spPr>
        <p:txBody>
          <a:bodyPr/>
          <a:lstStyle/>
          <a:p>
            <a:pPr lvl="0"/>
            <a:r>
              <a:rPr lang="nl-NL" sz="2400" dirty="0" err="1" smtClean="0"/>
              <a:t>Geo-database</a:t>
            </a:r>
            <a:endParaRPr lang="en-US" sz="2400" dirty="0" smtClean="0"/>
          </a:p>
          <a:p>
            <a:pPr lvl="1"/>
            <a:r>
              <a:rPr lang="nl-NL" dirty="0" err="1" smtClean="0"/>
              <a:t>Numeric</a:t>
            </a:r>
            <a:r>
              <a:rPr lang="nl-NL" dirty="0" smtClean="0"/>
              <a:t> data</a:t>
            </a:r>
            <a:endParaRPr lang="en-US" dirty="0" smtClean="0"/>
          </a:p>
          <a:p>
            <a:pPr lvl="1"/>
            <a:r>
              <a:rPr lang="nl-NL" dirty="0" err="1" smtClean="0"/>
              <a:t>Geographic</a:t>
            </a:r>
            <a:r>
              <a:rPr lang="nl-NL" dirty="0" smtClean="0"/>
              <a:t> data</a:t>
            </a:r>
            <a:endParaRPr lang="en-US" dirty="0" smtClean="0"/>
          </a:p>
          <a:p>
            <a:pPr lvl="1"/>
            <a:r>
              <a:rPr lang="en-US" dirty="0" smtClean="0"/>
              <a:t>Images (aerial photos and remote sensing)</a:t>
            </a:r>
          </a:p>
          <a:p>
            <a:pPr lvl="0"/>
            <a:endParaRPr lang="nl-NL" dirty="0" smtClean="0"/>
          </a:p>
          <a:p>
            <a:pPr lvl="0"/>
            <a:r>
              <a:rPr lang="nl-NL" sz="2400" dirty="0" smtClean="0"/>
              <a:t>Website ‘Naivasha Consortium’</a:t>
            </a:r>
          </a:p>
          <a:p>
            <a:pPr lvl="1"/>
            <a:r>
              <a:rPr lang="nl-NL" dirty="0" smtClean="0"/>
              <a:t>Data exchange (</a:t>
            </a:r>
            <a:r>
              <a:rPr lang="nl-NL" dirty="0" err="1" smtClean="0"/>
              <a:t>objectivity</a:t>
            </a:r>
            <a:r>
              <a:rPr lang="nl-NL" dirty="0" smtClean="0"/>
              <a:t> and </a:t>
            </a:r>
            <a:r>
              <a:rPr lang="nl-NL" dirty="0" err="1" smtClean="0"/>
              <a:t>transparency</a:t>
            </a:r>
            <a:r>
              <a:rPr lang="nl-NL" dirty="0" smtClean="0"/>
              <a:t>!)</a:t>
            </a:r>
          </a:p>
          <a:p>
            <a:pPr lvl="1"/>
            <a:r>
              <a:rPr lang="nl-NL" dirty="0" err="1" smtClean="0"/>
              <a:t>Scientific</a:t>
            </a:r>
            <a:r>
              <a:rPr lang="nl-NL" dirty="0" smtClean="0"/>
              <a:t> </a:t>
            </a:r>
            <a:r>
              <a:rPr lang="nl-NL" dirty="0" err="1" smtClean="0"/>
              <a:t>publications</a:t>
            </a:r>
            <a:r>
              <a:rPr lang="nl-NL" dirty="0" smtClean="0"/>
              <a:t> </a:t>
            </a:r>
            <a:r>
              <a:rPr lang="nl-NL" dirty="0" err="1" smtClean="0"/>
              <a:t>available</a:t>
            </a:r>
            <a:r>
              <a:rPr lang="nl-NL" dirty="0" smtClean="0"/>
              <a:t> to all</a:t>
            </a:r>
          </a:p>
          <a:p>
            <a:pPr lvl="1"/>
            <a:r>
              <a:rPr lang="nl-NL" dirty="0" err="1" smtClean="0"/>
              <a:t>Information</a:t>
            </a:r>
            <a:r>
              <a:rPr lang="nl-NL" dirty="0" smtClean="0"/>
              <a:t> exchange </a:t>
            </a:r>
            <a:r>
              <a:rPr lang="nl-NL" dirty="0" err="1" smtClean="0"/>
              <a:t>on</a:t>
            </a:r>
            <a:r>
              <a:rPr lang="nl-NL" dirty="0" smtClean="0"/>
              <a:t> </a:t>
            </a:r>
            <a:r>
              <a:rPr lang="nl-NL" dirty="0" err="1" smtClean="0"/>
              <a:t>projects</a:t>
            </a:r>
            <a:r>
              <a:rPr lang="nl-NL" dirty="0" smtClean="0"/>
              <a:t> </a:t>
            </a:r>
            <a:r>
              <a:rPr lang="nl-NL" dirty="0" err="1" smtClean="0"/>
              <a:t>logistics</a:t>
            </a:r>
            <a:r>
              <a:rPr lang="nl-NL" dirty="0" smtClean="0"/>
              <a:t> and plans</a:t>
            </a:r>
          </a:p>
          <a:p>
            <a:endParaRPr lang="nl-NL" dirty="0" smtClean="0"/>
          </a:p>
          <a:p>
            <a:r>
              <a:rPr lang="nl-NL" sz="2400" dirty="0" smtClean="0"/>
              <a:t>A </a:t>
            </a:r>
            <a:r>
              <a:rPr lang="nl-NL" sz="2400" dirty="0" err="1" smtClean="0"/>
              <a:t>first</a:t>
            </a:r>
            <a:r>
              <a:rPr lang="nl-NL" sz="2400" dirty="0" smtClean="0"/>
              <a:t> </a:t>
            </a:r>
            <a:r>
              <a:rPr lang="nl-NL" sz="2400" dirty="0" err="1" smtClean="0"/>
              <a:t>setup</a:t>
            </a:r>
            <a:r>
              <a:rPr lang="nl-NL" sz="2400" dirty="0" smtClean="0"/>
              <a:t> of </a:t>
            </a:r>
            <a:r>
              <a:rPr lang="nl-NL" sz="2400" dirty="0" err="1" smtClean="0"/>
              <a:t>an</a:t>
            </a:r>
            <a:r>
              <a:rPr lang="nl-NL" sz="2400" dirty="0" smtClean="0"/>
              <a:t> </a:t>
            </a:r>
            <a:r>
              <a:rPr lang="nl-NL" sz="2400" dirty="0" err="1" smtClean="0"/>
              <a:t>Integrated</a:t>
            </a:r>
            <a:r>
              <a:rPr lang="nl-NL" sz="2400" dirty="0" smtClean="0"/>
              <a:t> Model is made</a:t>
            </a:r>
          </a:p>
          <a:p>
            <a:pPr lvl="1"/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 smtClean="0"/>
              <a:t>Some</a:t>
            </a:r>
            <a:r>
              <a:rPr lang="nl-NL" dirty="0" smtClean="0"/>
              <a:t> </a:t>
            </a:r>
            <a:r>
              <a:rPr lang="nl-NL" dirty="0" err="1" smtClean="0"/>
              <a:t>developments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smtClean="0"/>
              <a:t>Lake </a:t>
            </a:r>
            <a:r>
              <a:rPr lang="nl-NL" sz="2400" dirty="0" err="1" smtClean="0"/>
              <a:t>levels</a:t>
            </a:r>
            <a:endParaRPr lang="nl-NL" sz="2400" dirty="0" smtClean="0"/>
          </a:p>
          <a:p>
            <a:r>
              <a:rPr lang="nl-NL" sz="2400" dirty="0" smtClean="0"/>
              <a:t>Land </a:t>
            </a:r>
            <a:r>
              <a:rPr lang="nl-NL" sz="2400" dirty="0" err="1" smtClean="0"/>
              <a:t>use</a:t>
            </a:r>
            <a:endParaRPr lang="nl-NL" sz="2400" dirty="0" smtClean="0"/>
          </a:p>
          <a:p>
            <a:r>
              <a:rPr lang="nl-NL" sz="2400" dirty="0" err="1" smtClean="0"/>
              <a:t>Sattelite</a:t>
            </a:r>
            <a:r>
              <a:rPr lang="nl-NL" sz="2400" dirty="0" smtClean="0"/>
              <a:t> image and </a:t>
            </a:r>
            <a:r>
              <a:rPr lang="nl-NL" sz="2400" dirty="0" err="1" smtClean="0"/>
              <a:t>aerial</a:t>
            </a:r>
            <a:r>
              <a:rPr lang="nl-NL" sz="2400" dirty="0" smtClean="0"/>
              <a:t> </a:t>
            </a:r>
            <a:r>
              <a:rPr lang="nl-NL" sz="2400" dirty="0" err="1" smtClean="0"/>
              <a:t>photos</a:t>
            </a:r>
            <a:endParaRPr lang="nl-NL" sz="2400" dirty="0" smtClean="0"/>
          </a:p>
          <a:p>
            <a:r>
              <a:rPr lang="nl-NL" sz="2400" dirty="0" err="1" smtClean="0"/>
              <a:t>Groundwater</a:t>
            </a:r>
            <a:endParaRPr lang="nl-NL" sz="2400" dirty="0" smtClean="0"/>
          </a:p>
          <a:p>
            <a:r>
              <a:rPr lang="nl-NL" sz="2400" dirty="0" err="1" smtClean="0"/>
              <a:t>Soils</a:t>
            </a:r>
            <a:endParaRPr lang="nl-NL" sz="2400" dirty="0" smtClean="0"/>
          </a:p>
          <a:p>
            <a:r>
              <a:rPr lang="nl-NL" sz="2400" dirty="0" err="1" smtClean="0"/>
              <a:t>Bathymetry</a:t>
            </a:r>
            <a:endParaRPr lang="nl-NL" sz="2400" dirty="0" smtClean="0"/>
          </a:p>
          <a:p>
            <a:r>
              <a:rPr lang="nl-NL" sz="2400" dirty="0" err="1" smtClean="0"/>
              <a:t>Population</a:t>
            </a:r>
            <a:r>
              <a:rPr lang="nl-NL" sz="2400" dirty="0" smtClean="0"/>
              <a:t> </a:t>
            </a:r>
            <a:r>
              <a:rPr lang="nl-NL" sz="2400" dirty="0" err="1" smtClean="0"/>
              <a:t>sensus</a:t>
            </a:r>
            <a:endParaRPr lang="nl-NL" sz="2400" dirty="0" smtClean="0"/>
          </a:p>
          <a:p>
            <a:r>
              <a:rPr lang="nl-NL" sz="2400" dirty="0" err="1" smtClean="0"/>
              <a:t>Etc</a:t>
            </a:r>
            <a:r>
              <a:rPr lang="nl-NL" sz="2400" dirty="0" smtClean="0"/>
              <a:t>…</a:t>
            </a:r>
            <a:endParaRPr lang="nl-NL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We had to start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collecting</a:t>
            </a:r>
            <a:r>
              <a:rPr lang="nl-NL" dirty="0" smtClean="0"/>
              <a:t> </a:t>
            </a:r>
            <a:r>
              <a:rPr lang="nl-NL" dirty="0" err="1" smtClean="0"/>
              <a:t>BasiC</a:t>
            </a:r>
            <a:r>
              <a:rPr lang="nl-NL" dirty="0" smtClean="0"/>
              <a:t> data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81400" cy="666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4071" y="0"/>
            <a:ext cx="72299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 smtClean="0"/>
              <a:t>Openlayers</a:t>
            </a:r>
            <a:r>
              <a:rPr lang="nl-NL" dirty="0" smtClean="0"/>
              <a:t> Data view FOR </a:t>
            </a:r>
            <a:r>
              <a:rPr lang="nl-NL" dirty="0" err="1" smtClean="0"/>
              <a:t>geodatabase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90600"/>
            <a:ext cx="90284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HighRes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022" y="651346"/>
            <a:ext cx="8922199" cy="613045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82902" y="-76200"/>
            <a:ext cx="7775378" cy="732985"/>
          </a:xfrm>
        </p:spPr>
        <p:txBody>
          <a:bodyPr/>
          <a:lstStyle/>
          <a:p>
            <a:r>
              <a:rPr lang="nl-NL" dirty="0" smtClean="0"/>
              <a:t>Images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9</a:t>
            </a:fld>
            <a:endParaRPr lang="en-US" noProof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51221"/>
            <a:ext cx="4419600" cy="675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6197" y="-14556"/>
            <a:ext cx="73820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429000" y="6211669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hlinkClick r:id="rId4"/>
              </a:rPr>
              <a:t>https://sites.google.com/site/naivasharesearch</a:t>
            </a:r>
            <a:endParaRPr lang="nl-NL" dirty="0" smtClean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ITC">
  <a:themeElements>
    <a:clrScheme name="UT_wi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ED100"/>
      </a:accent3>
      <a:accent4>
        <a:srgbClr val="0098C3"/>
      </a:accent4>
      <a:accent5>
        <a:srgbClr val="DC0C30"/>
      </a:accent5>
      <a:accent6>
        <a:srgbClr val="006A4D"/>
      </a:accent6>
      <a:hlink>
        <a:srgbClr val="4F2D7F"/>
      </a:hlink>
      <a:folHlink>
        <a:srgbClr val="887B1B"/>
      </a:folHlink>
    </a:clrScheme>
    <a:fontScheme name="Standaardontwer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ITC</Template>
  <TotalTime>4121</TotalTime>
  <Words>271</Words>
  <Application>Microsoft Office PowerPoint</Application>
  <PresentationFormat>On-screen Show (4:3)</PresentationFormat>
  <Paragraphs>114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ITC</vt:lpstr>
      <vt:lpstr>EOIA Naivasha project</vt:lpstr>
      <vt:lpstr>EOIA project approach </vt:lpstr>
      <vt:lpstr>PostgreSQL – PostGIS  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model</vt:lpstr>
      <vt:lpstr>Integrated Assessment</vt:lpstr>
      <vt:lpstr>Slide 15</vt:lpstr>
      <vt:lpstr>Slide 16</vt:lpstr>
      <vt:lpstr>Slide 17</vt:lpstr>
      <vt:lpstr>Levels of water governance decision-making</vt:lpstr>
      <vt:lpstr>Fieldwork locations</vt:lpstr>
      <vt:lpstr>Slide 20</vt:lpstr>
      <vt:lpstr>Slide 21</vt:lpstr>
      <vt:lpstr>Slide 22</vt:lpstr>
      <vt:lpstr>ABM model</vt:lpstr>
      <vt:lpstr>Thank you!</vt:lpstr>
    </vt:vector>
  </TitlesOfParts>
  <Company>ITC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Observation- and Integrated Assessment (EOIA) for the governance of  Lake Naivasha, Kenya</dc:title>
  <dc:creator>Van Oel</dc:creator>
  <cp:lastModifiedBy>Van Oel</cp:lastModifiedBy>
  <cp:revision>442</cp:revision>
  <dcterms:created xsi:type="dcterms:W3CDTF">2010-10-19T08:42:39Z</dcterms:created>
  <dcterms:modified xsi:type="dcterms:W3CDTF">2011-07-13T20:32:21Z</dcterms:modified>
</cp:coreProperties>
</file>