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6"/>
  </p:notesMasterIdLst>
  <p:handoutMasterIdLst>
    <p:handoutMasterId r:id="rId27"/>
  </p:handoutMasterIdLst>
  <p:sldIdLst>
    <p:sldId id="773" r:id="rId2"/>
    <p:sldId id="774" r:id="rId3"/>
    <p:sldId id="777" r:id="rId4"/>
    <p:sldId id="799" r:id="rId5"/>
    <p:sldId id="778" r:id="rId6"/>
    <p:sldId id="782" r:id="rId7"/>
    <p:sldId id="798" r:id="rId8"/>
    <p:sldId id="785" r:id="rId9"/>
    <p:sldId id="786" r:id="rId10"/>
    <p:sldId id="787" r:id="rId11"/>
    <p:sldId id="788" r:id="rId12"/>
    <p:sldId id="789" r:id="rId13"/>
    <p:sldId id="784" r:id="rId14"/>
    <p:sldId id="800" r:id="rId15"/>
    <p:sldId id="793" r:id="rId16"/>
    <p:sldId id="794" r:id="rId17"/>
    <p:sldId id="805" r:id="rId18"/>
    <p:sldId id="806" r:id="rId19"/>
    <p:sldId id="802" r:id="rId20"/>
    <p:sldId id="803" r:id="rId21"/>
    <p:sldId id="804" r:id="rId22"/>
    <p:sldId id="796" r:id="rId23"/>
    <p:sldId id="790" r:id="rId24"/>
    <p:sldId id="801" r:id="rId25"/>
  </p:sldIdLst>
  <p:sldSz cx="9144000" cy="6858000" type="screen4x3"/>
  <p:notesSz cx="6794500" cy="9906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5050"/>
    <a:srgbClr val="FFFF66"/>
    <a:srgbClr val="CCFF99"/>
    <a:srgbClr val="336699"/>
    <a:srgbClr val="669900"/>
    <a:srgbClr val="006600"/>
    <a:srgbClr val="023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3" autoAdjust="0"/>
    <p:restoredTop sz="89523" autoAdjust="0"/>
  </p:normalViewPr>
  <p:slideViewPr>
    <p:cSldViewPr snapToGrid="0">
      <p:cViewPr varScale="1">
        <p:scale>
          <a:sx n="96" d="100"/>
          <a:sy n="96" d="100"/>
        </p:scale>
        <p:origin x="-1260" y="-102"/>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16739"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16740"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16741"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43EE784-CDC2-4522-9CB7-EB0894FEFCB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79450" y="4705350"/>
            <a:ext cx="54356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48100" y="9409113"/>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85F0676-C775-4532-B447-49EF2A0B73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A6F90-BF67-4EF6-9DBD-C6FD8781138F}" type="slidenum">
              <a:rPr lang="en-GB"/>
              <a:pPr/>
              <a:t>1</a:t>
            </a:fld>
            <a:endParaRPr lang="en-GB"/>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8708F-5441-4BC5-AA7F-19E810417720}" type="slidenum">
              <a:rPr lang="en-GB"/>
              <a:pPr/>
              <a:t>11</a:t>
            </a:fld>
            <a:endParaRPr lang="en-GB"/>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3EB84-E36F-4B0B-822A-49F3D3593939}" type="slidenum">
              <a:rPr lang="en-GB"/>
              <a:pPr/>
              <a:t>12</a:t>
            </a:fld>
            <a:endParaRPr lang="en-GB"/>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637CA-8BA4-4062-85F1-EA5B3A644A9E}" type="slidenum">
              <a:rPr lang="en-GB"/>
              <a:pPr/>
              <a:t>22</a:t>
            </a:fld>
            <a:endParaRPr lang="en-GB"/>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C98FF-3DDF-46C9-B030-F30A4BDA79C0}" type="slidenum">
              <a:rPr lang="en-GB"/>
              <a:pPr/>
              <a:t>23</a:t>
            </a:fld>
            <a:endParaRPr lang="en-GB"/>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0B213-AC21-4650-98CB-ABD7A61962BD}" type="slidenum">
              <a:rPr lang="en-GB"/>
              <a:pPr/>
              <a:t>2</a:t>
            </a:fld>
            <a:endParaRPr lang="en-GB"/>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E5BA9-0F5C-4559-BCE7-196C9C976043}" type="slidenum">
              <a:rPr lang="en-GB"/>
              <a:pPr/>
              <a:t>3</a:t>
            </a:fld>
            <a:endParaRPr lang="en-GB"/>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E5BA9-0F5C-4559-BCE7-196C9C976043}" type="slidenum">
              <a:rPr lang="en-GB"/>
              <a:pPr/>
              <a:t>4</a:t>
            </a:fld>
            <a:endParaRPr lang="en-GB"/>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65921-3A43-40AD-963B-AAA2590BE163}" type="slidenum">
              <a:rPr lang="en-GB"/>
              <a:pPr/>
              <a:t>5</a:t>
            </a:fld>
            <a:endParaRPr lang="en-GB"/>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6A055-68CB-48C7-A2B7-B0ED0FFAC1E5}" type="slidenum">
              <a:rPr lang="en-GB"/>
              <a:pPr/>
              <a:t>6</a:t>
            </a:fld>
            <a:endParaRPr lang="en-GB"/>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584CA-CAEE-4C4A-B496-52CE753A939C}" type="slidenum">
              <a:rPr lang="en-GB"/>
              <a:pPr/>
              <a:t>8</a:t>
            </a:fld>
            <a:endParaRPr lang="en-GB"/>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19642-F8AB-4F68-A2DA-AA4C884895FB}" type="slidenum">
              <a:rPr lang="en-GB"/>
              <a:pPr/>
              <a:t>9</a:t>
            </a:fld>
            <a:endParaRPr lang="en-GB"/>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40B06-BFE8-4EDC-8DB7-07012B74D656}" type="slidenum">
              <a:rPr lang="en-GB"/>
              <a:pPr/>
              <a:t>10</a:t>
            </a:fld>
            <a:endParaRPr lang="en-GB"/>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1238250" y="1552575"/>
            <a:ext cx="6680200" cy="1470025"/>
          </a:xfrm>
        </p:spPr>
        <p:txBody>
          <a:bodyPr/>
          <a:lstStyle>
            <a:lvl1pPr algn="ctr">
              <a:defRPr b="0"/>
            </a:lvl1pPr>
          </a:lstStyle>
          <a:p>
            <a:r>
              <a:rPr lang="en-US"/>
              <a:t>Click to edit Master title style</a:t>
            </a:r>
          </a:p>
        </p:txBody>
      </p:sp>
      <p:sp>
        <p:nvSpPr>
          <p:cNvPr id="158723" name="Rectangle 3"/>
          <p:cNvSpPr>
            <a:spLocks noGrp="1" noChangeArrowheads="1"/>
          </p:cNvSpPr>
          <p:nvPr>
            <p:ph type="subTitle" idx="1"/>
          </p:nvPr>
        </p:nvSpPr>
        <p:spPr>
          <a:xfrm>
            <a:off x="1200150" y="3408363"/>
            <a:ext cx="6718300" cy="1752600"/>
          </a:xfrm>
        </p:spPr>
        <p:txBody>
          <a:bodyPr/>
          <a:lstStyle>
            <a:lvl1pPr marL="0" indent="0" algn="ctr">
              <a:buFont typeface="Wingdings" pitchFamily="2" charset="2"/>
              <a:buNone/>
              <a:defRPr sz="1800"/>
            </a:lvl1pPr>
          </a:lstStyle>
          <a:p>
            <a:r>
              <a:rPr lang="en-US"/>
              <a:t>Click to edit Master subtitle style</a:t>
            </a:r>
          </a:p>
        </p:txBody>
      </p:sp>
      <p:sp>
        <p:nvSpPr>
          <p:cNvPr id="158724" name="Rectangle 4"/>
          <p:cNvSpPr>
            <a:spLocks noChangeArrowheads="1"/>
          </p:cNvSpPr>
          <p:nvPr/>
        </p:nvSpPr>
        <p:spPr bwMode="auto">
          <a:xfrm>
            <a:off x="8610600" y="2281238"/>
            <a:ext cx="533400" cy="2303462"/>
          </a:xfrm>
          <a:prstGeom prst="rect">
            <a:avLst/>
          </a:prstGeom>
          <a:solidFill>
            <a:srgbClr val="B92432"/>
          </a:solidFill>
          <a:ln w="9525">
            <a:noFill/>
            <a:miter lim="800000"/>
            <a:headEnd/>
            <a:tailEnd/>
          </a:ln>
          <a:effectLst/>
        </p:spPr>
        <p:txBody>
          <a:bodyPr wrap="none" anchor="ctr"/>
          <a:lstStyle/>
          <a:p>
            <a:endParaRPr lang="en-US"/>
          </a:p>
        </p:txBody>
      </p:sp>
      <p:sp>
        <p:nvSpPr>
          <p:cNvPr id="158725" name="Rectangle 5"/>
          <p:cNvSpPr>
            <a:spLocks noChangeArrowheads="1"/>
          </p:cNvSpPr>
          <p:nvPr/>
        </p:nvSpPr>
        <p:spPr bwMode="auto">
          <a:xfrm>
            <a:off x="8610600" y="0"/>
            <a:ext cx="533400" cy="2303463"/>
          </a:xfrm>
          <a:prstGeom prst="rect">
            <a:avLst/>
          </a:prstGeom>
          <a:solidFill>
            <a:srgbClr val="EF9C00"/>
          </a:solidFill>
          <a:ln w="9525">
            <a:noFill/>
            <a:miter lim="800000"/>
            <a:headEnd/>
            <a:tailEnd/>
          </a:ln>
          <a:effectLst/>
        </p:spPr>
        <p:txBody>
          <a:bodyPr wrap="none" anchor="ctr"/>
          <a:lstStyle/>
          <a:p>
            <a:endParaRPr lang="en-US"/>
          </a:p>
        </p:txBody>
      </p:sp>
      <p:sp>
        <p:nvSpPr>
          <p:cNvPr id="158726" name="Rectangle 6"/>
          <p:cNvSpPr>
            <a:spLocks noChangeArrowheads="1"/>
          </p:cNvSpPr>
          <p:nvPr/>
        </p:nvSpPr>
        <p:spPr bwMode="auto">
          <a:xfrm>
            <a:off x="8610600" y="4579938"/>
            <a:ext cx="533400" cy="2303462"/>
          </a:xfrm>
          <a:prstGeom prst="rect">
            <a:avLst/>
          </a:prstGeom>
          <a:solidFill>
            <a:srgbClr val="1C60AB"/>
          </a:solidFill>
          <a:ln w="9525">
            <a:noFill/>
            <a:miter lim="800000"/>
            <a:headEnd/>
            <a:tailEnd/>
          </a:ln>
          <a:effectLst/>
        </p:spPr>
        <p:txBody>
          <a:bodyPr wrap="none" anchor="ctr"/>
          <a:lstStyle/>
          <a:p>
            <a:endParaRPr lang="en-US"/>
          </a:p>
        </p:txBody>
      </p:sp>
      <p:pic>
        <p:nvPicPr>
          <p:cNvPr id="158727" name="Picture 7" descr="Aardbol"/>
          <p:cNvPicPr>
            <a:picLocks noChangeAspect="1" noChangeArrowheads="1"/>
          </p:cNvPicPr>
          <p:nvPr/>
        </p:nvPicPr>
        <p:blipFill>
          <a:blip r:embed="rId2" cstate="email"/>
          <a:srcRect/>
          <a:stretch>
            <a:fillRect/>
          </a:stretch>
        </p:blipFill>
        <p:spPr bwMode="auto">
          <a:xfrm>
            <a:off x="8177213" y="2986088"/>
            <a:ext cx="863600" cy="863600"/>
          </a:xfrm>
          <a:prstGeom prst="rect">
            <a:avLst/>
          </a:prstGeom>
          <a:noFill/>
        </p:spPr>
      </p:pic>
      <p:pic>
        <p:nvPicPr>
          <p:cNvPr id="158728" name="Picture 8" descr="Itc_logo transparant"/>
          <p:cNvPicPr>
            <a:picLocks noChangeAspect="1" noChangeArrowheads="1"/>
          </p:cNvPicPr>
          <p:nvPr/>
        </p:nvPicPr>
        <p:blipFill>
          <a:blip r:embed="rId3" cstate="email"/>
          <a:srcRect/>
          <a:stretch>
            <a:fillRect/>
          </a:stretch>
        </p:blipFill>
        <p:spPr bwMode="auto">
          <a:xfrm>
            <a:off x="66675" y="6118225"/>
            <a:ext cx="550863" cy="646113"/>
          </a:xfrm>
          <a:prstGeom prst="rect">
            <a:avLst/>
          </a:prstGeom>
          <a:noFill/>
        </p:spPr>
      </p:pic>
      <p:sp>
        <p:nvSpPr>
          <p:cNvPr id="158729" name="Text Box 9"/>
          <p:cNvSpPr txBox="1">
            <a:spLocks noChangeArrowheads="1"/>
          </p:cNvSpPr>
          <p:nvPr/>
        </p:nvSpPr>
        <p:spPr bwMode="auto">
          <a:xfrm>
            <a:off x="802433" y="6428793"/>
            <a:ext cx="7772399" cy="307777"/>
          </a:xfrm>
          <a:prstGeom prst="rect">
            <a:avLst/>
          </a:prstGeom>
          <a:noFill/>
          <a:ln w="9525">
            <a:noFill/>
            <a:miter lim="800000"/>
            <a:headEnd/>
            <a:tailEnd/>
          </a:ln>
          <a:effectLst/>
        </p:spPr>
        <p:txBody>
          <a:bodyPr wrap="square">
            <a:spAutoFit/>
          </a:bodyPr>
          <a:lstStyle/>
          <a:p>
            <a:pPr algn="ctr">
              <a:spcBef>
                <a:spcPct val="50000"/>
              </a:spcBef>
            </a:pPr>
            <a:r>
              <a:rPr lang="en-US" sz="1400" b="0" spc="0" dirty="0" smtClean="0">
                <a:effectLst>
                  <a:outerShdw blurRad="38100" dist="38100" dir="2700000" algn="tl">
                    <a:srgbClr val="000000">
                      <a:alpha val="43137"/>
                    </a:srgbClr>
                  </a:outerShdw>
                </a:effectLst>
                <a:latin typeface="Calibri" pitchFamily="34" charset="0"/>
                <a:cs typeface="Calibri" pitchFamily="34" charset="0"/>
              </a:rPr>
              <a:t>UNIVERSITY OF TWENTE -</a:t>
            </a:r>
            <a:r>
              <a:rPr lang="en-US" sz="1400" b="0" spc="0" baseline="0" dirty="0" smtClean="0">
                <a:effectLst>
                  <a:outerShdw blurRad="38100" dist="38100" dir="2700000" algn="tl">
                    <a:srgbClr val="000000">
                      <a:alpha val="43137"/>
                    </a:srgbClr>
                  </a:outerShdw>
                </a:effectLst>
                <a:latin typeface="Calibri" pitchFamily="34" charset="0"/>
                <a:cs typeface="Calibri" pitchFamily="34" charset="0"/>
              </a:rPr>
              <a:t> </a:t>
            </a:r>
            <a:r>
              <a:rPr lang="en-US" sz="1400" b="0" spc="0" dirty="0" smtClean="0">
                <a:effectLst>
                  <a:outerShdw blurRad="38100" dist="38100" dir="2700000" algn="tl">
                    <a:srgbClr val="000000">
                      <a:alpha val="43137"/>
                    </a:srgbClr>
                  </a:outerShdw>
                </a:effectLst>
                <a:latin typeface="Calibri" pitchFamily="34" charset="0"/>
                <a:cs typeface="Calibri" pitchFamily="34" charset="0"/>
              </a:rPr>
              <a:t>FACULTY</a:t>
            </a:r>
            <a:r>
              <a:rPr lang="en-US" sz="1400" b="0" spc="0" baseline="0" dirty="0" smtClean="0">
                <a:effectLst>
                  <a:outerShdw blurRad="38100" dist="38100" dir="2700000" algn="tl">
                    <a:srgbClr val="000000">
                      <a:alpha val="43137"/>
                    </a:srgbClr>
                  </a:outerShdw>
                </a:effectLst>
                <a:latin typeface="Calibri" pitchFamily="34" charset="0"/>
                <a:cs typeface="Calibri" pitchFamily="34" charset="0"/>
              </a:rPr>
              <a:t> OF </a:t>
            </a:r>
            <a:r>
              <a:rPr lang="en-US" sz="1400" b="0" spc="0" dirty="0" smtClean="0">
                <a:effectLst>
                  <a:outerShdw blurRad="38100" dist="38100" dir="2700000" algn="tl">
                    <a:srgbClr val="000000">
                      <a:alpha val="43137"/>
                    </a:srgbClr>
                  </a:outerShdw>
                </a:effectLst>
                <a:latin typeface="Calibri" pitchFamily="34" charset="0"/>
                <a:cs typeface="Calibri" pitchFamily="34" charset="0"/>
              </a:rPr>
              <a:t>GEO-INFORMATION </a:t>
            </a:r>
            <a:r>
              <a:rPr lang="en-US" sz="1400" b="0" spc="0" dirty="0">
                <a:effectLst>
                  <a:outerShdw blurRad="38100" dist="38100" dir="2700000" algn="tl">
                    <a:srgbClr val="000000">
                      <a:alpha val="43137"/>
                    </a:srgbClr>
                  </a:outerShdw>
                </a:effectLst>
                <a:latin typeface="Calibri" pitchFamily="34" charset="0"/>
                <a:cs typeface="Calibri" pitchFamily="34" charset="0"/>
              </a:rPr>
              <a:t>SCIENCE AND EARTH </a:t>
            </a:r>
            <a:r>
              <a:rPr lang="en-US" sz="1400" b="0" spc="0" dirty="0" smtClean="0">
                <a:effectLst>
                  <a:outerShdw blurRad="38100" dist="38100" dir="2700000" algn="tl">
                    <a:srgbClr val="000000">
                      <a:alpha val="43137"/>
                    </a:srgbClr>
                  </a:outerShdw>
                </a:effectLst>
                <a:latin typeface="Calibri" pitchFamily="34" charset="0"/>
                <a:cs typeface="Calibri" pitchFamily="34" charset="0"/>
              </a:rPr>
              <a:t>OBSERVATION (ITC)</a:t>
            </a:r>
            <a:endParaRPr lang="nl-NL" sz="1400" b="0" spc="0"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9902C7AF-A2B3-4ADE-A1A1-B1641F14D6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95250"/>
            <a:ext cx="20002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5250"/>
            <a:ext cx="5849938"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0FB83EAF-38E1-4AFA-8199-10747BE1F11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002588" cy="8683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484313"/>
            <a:ext cx="3917950"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313" y="3852863"/>
            <a:ext cx="3917950"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538663" y="1484313"/>
            <a:ext cx="3919537" cy="458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501650" y="6610350"/>
            <a:ext cx="7980363" cy="247650"/>
          </a:xfrm>
        </p:spPr>
        <p:txBody>
          <a:bodyPr/>
          <a:lstStyle>
            <a:lvl1pPr>
              <a:defRPr/>
            </a:lvl1pPr>
          </a:lstStyle>
          <a:p>
            <a:endParaRPr lang="en-GB"/>
          </a:p>
        </p:txBody>
      </p:sp>
      <p:sp>
        <p:nvSpPr>
          <p:cNvPr id="7" name="Slide Number Placeholder 6"/>
          <p:cNvSpPr>
            <a:spLocks noGrp="1"/>
          </p:cNvSpPr>
          <p:nvPr>
            <p:ph type="sldNum" sz="quarter" idx="11"/>
          </p:nvPr>
        </p:nvSpPr>
        <p:spPr>
          <a:xfrm>
            <a:off x="8566150" y="6559550"/>
            <a:ext cx="501650" cy="312738"/>
          </a:xfrm>
        </p:spPr>
        <p:txBody>
          <a:bodyPr/>
          <a:lstStyle>
            <a:lvl1pPr>
              <a:defRPr/>
            </a:lvl1pPr>
          </a:lstStyle>
          <a:p>
            <a:fld id="{662484BF-CFCE-4479-9F86-7A3ED7A3BA9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002588"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8313" y="1484313"/>
            <a:ext cx="7989887" cy="4584700"/>
          </a:xfrm>
        </p:spPr>
        <p:txBody>
          <a:bodyPr/>
          <a:lstStyle/>
          <a:p>
            <a:endParaRPr lang="en-US"/>
          </a:p>
        </p:txBody>
      </p:sp>
      <p:sp>
        <p:nvSpPr>
          <p:cNvPr id="4" name="Footer Placeholder 3"/>
          <p:cNvSpPr>
            <a:spLocks noGrp="1"/>
          </p:cNvSpPr>
          <p:nvPr>
            <p:ph type="ftr" sz="quarter" idx="10"/>
          </p:nvPr>
        </p:nvSpPr>
        <p:spPr>
          <a:xfrm>
            <a:off x="501650" y="6610350"/>
            <a:ext cx="7980363" cy="247650"/>
          </a:xfrm>
        </p:spPr>
        <p:txBody>
          <a:bodyPr/>
          <a:lstStyle>
            <a:lvl1pPr>
              <a:defRPr/>
            </a:lvl1pPr>
          </a:lstStyle>
          <a:p>
            <a:endParaRPr lang="en-GB"/>
          </a:p>
        </p:txBody>
      </p:sp>
      <p:sp>
        <p:nvSpPr>
          <p:cNvPr id="5" name="Slide Number Placeholder 4"/>
          <p:cNvSpPr>
            <a:spLocks noGrp="1"/>
          </p:cNvSpPr>
          <p:nvPr>
            <p:ph type="sldNum" sz="quarter" idx="11"/>
          </p:nvPr>
        </p:nvSpPr>
        <p:spPr>
          <a:xfrm>
            <a:off x="8566150" y="6559550"/>
            <a:ext cx="501650" cy="312738"/>
          </a:xfrm>
        </p:spPr>
        <p:txBody>
          <a:bodyPr/>
          <a:lstStyle>
            <a:lvl1pPr>
              <a:defRPr/>
            </a:lvl1pPr>
          </a:lstStyle>
          <a:p>
            <a:fld id="{DABC1686-CD9F-49C2-B147-EEC64C625EB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002588"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1484313"/>
            <a:ext cx="3917950" cy="458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8663" y="1484313"/>
            <a:ext cx="3919537" cy="458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01650" y="6610350"/>
            <a:ext cx="7980363" cy="247650"/>
          </a:xfrm>
        </p:spPr>
        <p:txBody>
          <a:bodyPr/>
          <a:lstStyle>
            <a:lvl1pPr>
              <a:defRPr/>
            </a:lvl1pPr>
          </a:lstStyle>
          <a:p>
            <a:endParaRPr lang="en-GB"/>
          </a:p>
        </p:txBody>
      </p:sp>
      <p:sp>
        <p:nvSpPr>
          <p:cNvPr id="6" name="Slide Number Placeholder 5"/>
          <p:cNvSpPr>
            <a:spLocks noGrp="1"/>
          </p:cNvSpPr>
          <p:nvPr>
            <p:ph type="sldNum" sz="quarter" idx="11"/>
          </p:nvPr>
        </p:nvSpPr>
        <p:spPr>
          <a:xfrm>
            <a:off x="8566150" y="6559550"/>
            <a:ext cx="501650" cy="312738"/>
          </a:xfrm>
        </p:spPr>
        <p:txBody>
          <a:bodyPr/>
          <a:lstStyle>
            <a:lvl1pPr>
              <a:defRPr/>
            </a:lvl1pPr>
          </a:lstStyle>
          <a:p>
            <a:fld id="{B2541E83-0E76-4A87-98CE-EA183BA79F0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95250"/>
            <a:ext cx="8002588" cy="8683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1484313"/>
            <a:ext cx="3917950"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8663" y="1484313"/>
            <a:ext cx="3919537"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852863"/>
            <a:ext cx="3917950"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8663" y="3852863"/>
            <a:ext cx="3919537"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501650" y="6610350"/>
            <a:ext cx="7980363" cy="247650"/>
          </a:xfrm>
        </p:spPr>
        <p:txBody>
          <a:bodyPr/>
          <a:lstStyle>
            <a:lvl1pPr>
              <a:defRPr/>
            </a:lvl1pPr>
          </a:lstStyle>
          <a:p>
            <a:endParaRPr lang="en-GB"/>
          </a:p>
        </p:txBody>
      </p:sp>
      <p:sp>
        <p:nvSpPr>
          <p:cNvPr id="8" name="Slide Number Placeholder 7"/>
          <p:cNvSpPr>
            <a:spLocks noGrp="1"/>
          </p:cNvSpPr>
          <p:nvPr>
            <p:ph type="sldNum" sz="quarter" idx="11"/>
          </p:nvPr>
        </p:nvSpPr>
        <p:spPr>
          <a:xfrm>
            <a:off x="8566150" y="6559550"/>
            <a:ext cx="501650" cy="312738"/>
          </a:xfrm>
        </p:spPr>
        <p:txBody>
          <a:bodyPr/>
          <a:lstStyle>
            <a:lvl1pPr>
              <a:defRPr/>
            </a:lvl1pPr>
          </a:lstStyle>
          <a:p>
            <a:fld id="{C2C2C887-124E-49F3-81A3-B52E992107E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95250"/>
            <a:ext cx="8002588" cy="5973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501650" y="6610350"/>
            <a:ext cx="7980363" cy="247650"/>
          </a:xfrm>
        </p:spPr>
        <p:txBody>
          <a:bodyPr/>
          <a:lstStyle>
            <a:lvl1pPr>
              <a:defRPr/>
            </a:lvl1pPr>
          </a:lstStyle>
          <a:p>
            <a:endParaRPr lang="en-GB"/>
          </a:p>
        </p:txBody>
      </p:sp>
      <p:sp>
        <p:nvSpPr>
          <p:cNvPr id="4" name="Slide Number Placeholder 3"/>
          <p:cNvSpPr>
            <a:spLocks noGrp="1"/>
          </p:cNvSpPr>
          <p:nvPr>
            <p:ph type="sldNum" sz="quarter" idx="11"/>
          </p:nvPr>
        </p:nvSpPr>
        <p:spPr>
          <a:xfrm>
            <a:off x="8566150" y="6559550"/>
            <a:ext cx="501650" cy="312738"/>
          </a:xfrm>
        </p:spPr>
        <p:txBody>
          <a:bodyPr/>
          <a:lstStyle>
            <a:lvl1pPr>
              <a:defRPr/>
            </a:lvl1pPr>
          </a:lstStyle>
          <a:p>
            <a:fld id="{988A5552-4CED-49AE-80BD-3408E7AF01E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002588" cy="8683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84313"/>
            <a:ext cx="3917950" cy="4584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8663" y="1484313"/>
            <a:ext cx="3919537"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8663" y="3852863"/>
            <a:ext cx="3919537" cy="2216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501650" y="6610350"/>
            <a:ext cx="7980363" cy="247650"/>
          </a:xfrm>
        </p:spPr>
        <p:txBody>
          <a:bodyPr/>
          <a:lstStyle>
            <a:lvl1pPr>
              <a:defRPr/>
            </a:lvl1pPr>
          </a:lstStyle>
          <a:p>
            <a:endParaRPr lang="en-GB"/>
          </a:p>
        </p:txBody>
      </p:sp>
      <p:sp>
        <p:nvSpPr>
          <p:cNvPr id="7" name="Slide Number Placeholder 6"/>
          <p:cNvSpPr>
            <a:spLocks noGrp="1"/>
          </p:cNvSpPr>
          <p:nvPr>
            <p:ph type="sldNum" sz="quarter" idx="11"/>
          </p:nvPr>
        </p:nvSpPr>
        <p:spPr>
          <a:xfrm>
            <a:off x="8566150" y="6559550"/>
            <a:ext cx="501650" cy="312738"/>
          </a:xfrm>
        </p:spPr>
        <p:txBody>
          <a:bodyPr/>
          <a:lstStyle>
            <a:lvl1pPr>
              <a:defRPr/>
            </a:lvl1pPr>
          </a:lstStyle>
          <a:p>
            <a:fld id="{FEC34671-1564-418B-8365-0A117959820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84EF658C-6768-434A-B60A-4D879EDB88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p>
        </p:txBody>
      </p:sp>
      <p:sp>
        <p:nvSpPr>
          <p:cNvPr id="5" name="Slide Number Placeholder 4"/>
          <p:cNvSpPr>
            <a:spLocks noGrp="1"/>
          </p:cNvSpPr>
          <p:nvPr>
            <p:ph type="sldNum" sz="quarter" idx="11"/>
          </p:nvPr>
        </p:nvSpPr>
        <p:spPr/>
        <p:txBody>
          <a:bodyPr/>
          <a:lstStyle>
            <a:lvl1pPr>
              <a:defRPr/>
            </a:lvl1pPr>
          </a:lstStyle>
          <a:p>
            <a:fld id="{F6A9C142-B90D-409A-B28D-BDE8A2EA6D9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484313"/>
            <a:ext cx="3917950"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8663" y="1484313"/>
            <a:ext cx="3919537" cy="4584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26161B54-9F6B-493F-900D-A2F9653AFAD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GB"/>
          </a:p>
        </p:txBody>
      </p:sp>
      <p:sp>
        <p:nvSpPr>
          <p:cNvPr id="8" name="Slide Number Placeholder 7"/>
          <p:cNvSpPr>
            <a:spLocks noGrp="1"/>
          </p:cNvSpPr>
          <p:nvPr>
            <p:ph type="sldNum" sz="quarter" idx="11"/>
          </p:nvPr>
        </p:nvSpPr>
        <p:spPr/>
        <p:txBody>
          <a:bodyPr/>
          <a:lstStyle>
            <a:lvl1pPr>
              <a:defRPr/>
            </a:lvl1pPr>
          </a:lstStyle>
          <a:p>
            <a:fld id="{80FEF09B-4415-428B-9E16-735913D170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GB"/>
          </a:p>
        </p:txBody>
      </p:sp>
      <p:sp>
        <p:nvSpPr>
          <p:cNvPr id="4" name="Slide Number Placeholder 3"/>
          <p:cNvSpPr>
            <a:spLocks noGrp="1"/>
          </p:cNvSpPr>
          <p:nvPr>
            <p:ph type="sldNum" sz="quarter" idx="11"/>
          </p:nvPr>
        </p:nvSpPr>
        <p:spPr/>
        <p:txBody>
          <a:bodyPr/>
          <a:lstStyle>
            <a:lvl1pPr>
              <a:defRPr/>
            </a:lvl1pPr>
          </a:lstStyle>
          <a:p>
            <a:fld id="{9361A2D1-1C33-4A9F-A0F3-562AED7C977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p>
        </p:txBody>
      </p:sp>
      <p:sp>
        <p:nvSpPr>
          <p:cNvPr id="3" name="Slide Number Placeholder 2"/>
          <p:cNvSpPr>
            <a:spLocks noGrp="1"/>
          </p:cNvSpPr>
          <p:nvPr>
            <p:ph type="sldNum" sz="quarter" idx="11"/>
          </p:nvPr>
        </p:nvSpPr>
        <p:spPr/>
        <p:txBody>
          <a:bodyPr/>
          <a:lstStyle>
            <a:lvl1pPr>
              <a:defRPr/>
            </a:lvl1pPr>
          </a:lstStyle>
          <a:p>
            <a:fld id="{7AE8F034-761A-45DE-B698-0A6FF03A3B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6DE3EB3F-B718-4583-873F-40B1BAB7A21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061B6C95-0BC2-4135-87BE-8E5B55EB7C5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0"/>
            <a:ext cx="8893175" cy="1144588"/>
          </a:xfrm>
          <a:prstGeom prst="rect">
            <a:avLst/>
          </a:prstGeom>
          <a:gradFill rotWithShape="1">
            <a:gsLst>
              <a:gs pos="0">
                <a:srgbClr val="FFFFFF"/>
              </a:gs>
              <a:gs pos="100000">
                <a:srgbClr val="009896"/>
              </a:gs>
            </a:gsLst>
            <a:lin ang="0" scaled="1"/>
          </a:gradFill>
          <a:ln w="9525">
            <a:noFill/>
            <a:miter lim="800000"/>
            <a:headEnd/>
            <a:tailEnd/>
          </a:ln>
          <a:effectLst/>
        </p:spPr>
        <p:txBody>
          <a:bodyPr wrap="none" anchor="ctr"/>
          <a:lstStyle/>
          <a:p>
            <a:endParaRPr lang="en-US"/>
          </a:p>
        </p:txBody>
      </p:sp>
      <p:sp>
        <p:nvSpPr>
          <p:cNvPr id="157699" name="Rectangle 3"/>
          <p:cNvSpPr>
            <a:spLocks noGrp="1" noChangeArrowheads="1"/>
          </p:cNvSpPr>
          <p:nvPr>
            <p:ph type="title"/>
          </p:nvPr>
        </p:nvSpPr>
        <p:spPr bwMode="auto">
          <a:xfrm>
            <a:off x="457200" y="95250"/>
            <a:ext cx="8002588"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7700" name="Rectangle 4"/>
          <p:cNvSpPr>
            <a:spLocks noGrp="1" noChangeArrowheads="1"/>
          </p:cNvSpPr>
          <p:nvPr>
            <p:ph type="body" idx="1"/>
          </p:nvPr>
        </p:nvSpPr>
        <p:spPr bwMode="auto">
          <a:xfrm>
            <a:off x="468313" y="1484313"/>
            <a:ext cx="7989887" cy="4584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1" name="Rectangle 5"/>
          <p:cNvSpPr>
            <a:spLocks noGrp="1" noChangeArrowheads="1"/>
          </p:cNvSpPr>
          <p:nvPr>
            <p:ph type="ftr" sz="quarter" idx="3"/>
          </p:nvPr>
        </p:nvSpPr>
        <p:spPr bwMode="auto">
          <a:xfrm>
            <a:off x="501650" y="6610350"/>
            <a:ext cx="7980363"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900">
                <a:latin typeface="Arial" charset="0"/>
              </a:defRPr>
            </a:lvl1pPr>
          </a:lstStyle>
          <a:p>
            <a:endParaRPr lang="en-GB"/>
          </a:p>
        </p:txBody>
      </p:sp>
      <p:sp>
        <p:nvSpPr>
          <p:cNvPr id="157702" name="Rectangle 6"/>
          <p:cNvSpPr>
            <a:spLocks noGrp="1" noChangeArrowheads="1"/>
          </p:cNvSpPr>
          <p:nvPr>
            <p:ph type="sldNum" sz="quarter" idx="4"/>
          </p:nvPr>
        </p:nvSpPr>
        <p:spPr bwMode="auto">
          <a:xfrm>
            <a:off x="8566150" y="6559550"/>
            <a:ext cx="50165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2D132544-18C3-4AC0-89E2-C7AF68281AF2}" type="slidenum">
              <a:rPr lang="en-US"/>
              <a:pPr/>
              <a:t>‹#›</a:t>
            </a:fld>
            <a:endParaRPr lang="en-US"/>
          </a:p>
        </p:txBody>
      </p:sp>
      <p:grpSp>
        <p:nvGrpSpPr>
          <p:cNvPr id="157703" name="Group 7"/>
          <p:cNvGrpSpPr>
            <a:grpSpLocks/>
          </p:cNvGrpSpPr>
          <p:nvPr/>
        </p:nvGrpSpPr>
        <p:grpSpPr bwMode="auto">
          <a:xfrm>
            <a:off x="8893175" y="0"/>
            <a:ext cx="250825" cy="3429000"/>
            <a:chOff x="5602" y="0"/>
            <a:chExt cx="158" cy="2160"/>
          </a:xfrm>
        </p:grpSpPr>
        <p:sp>
          <p:nvSpPr>
            <p:cNvPr id="157704" name="Rectangle 8"/>
            <p:cNvSpPr>
              <a:spLocks noChangeArrowheads="1"/>
            </p:cNvSpPr>
            <p:nvPr userDrawn="1"/>
          </p:nvSpPr>
          <p:spPr bwMode="auto">
            <a:xfrm>
              <a:off x="5602" y="0"/>
              <a:ext cx="158" cy="721"/>
            </a:xfrm>
            <a:prstGeom prst="rect">
              <a:avLst/>
            </a:prstGeom>
            <a:solidFill>
              <a:srgbClr val="EF9C00"/>
            </a:solidFill>
            <a:ln w="9525">
              <a:noFill/>
              <a:miter lim="800000"/>
              <a:headEnd/>
              <a:tailEnd/>
            </a:ln>
            <a:effectLst/>
          </p:spPr>
          <p:txBody>
            <a:bodyPr wrap="none" anchor="ctr"/>
            <a:lstStyle/>
            <a:p>
              <a:endParaRPr lang="en-US"/>
            </a:p>
          </p:txBody>
        </p:sp>
        <p:sp>
          <p:nvSpPr>
            <p:cNvPr id="157705" name="Rectangle 9"/>
            <p:cNvSpPr>
              <a:spLocks noChangeArrowheads="1"/>
            </p:cNvSpPr>
            <p:nvPr userDrawn="1"/>
          </p:nvSpPr>
          <p:spPr bwMode="auto">
            <a:xfrm>
              <a:off x="5602" y="720"/>
              <a:ext cx="158" cy="720"/>
            </a:xfrm>
            <a:prstGeom prst="rect">
              <a:avLst/>
            </a:prstGeom>
            <a:solidFill>
              <a:srgbClr val="B92432"/>
            </a:solidFill>
            <a:ln w="9525">
              <a:noFill/>
              <a:miter lim="800000"/>
              <a:headEnd/>
              <a:tailEnd/>
            </a:ln>
            <a:effectLst/>
          </p:spPr>
          <p:txBody>
            <a:bodyPr wrap="none" anchor="ctr"/>
            <a:lstStyle/>
            <a:p>
              <a:endParaRPr lang="en-US"/>
            </a:p>
          </p:txBody>
        </p:sp>
        <p:sp>
          <p:nvSpPr>
            <p:cNvPr id="157706" name="Rectangle 10"/>
            <p:cNvSpPr>
              <a:spLocks noChangeArrowheads="1"/>
            </p:cNvSpPr>
            <p:nvPr userDrawn="1"/>
          </p:nvSpPr>
          <p:spPr bwMode="auto">
            <a:xfrm>
              <a:off x="5602" y="1439"/>
              <a:ext cx="158" cy="721"/>
            </a:xfrm>
            <a:prstGeom prst="rect">
              <a:avLst/>
            </a:prstGeom>
            <a:solidFill>
              <a:srgbClr val="1C60AB"/>
            </a:solidFill>
            <a:ln w="9525">
              <a:noFill/>
              <a:miter lim="800000"/>
              <a:headEnd/>
              <a:tailEnd/>
            </a:ln>
            <a:effectLst/>
          </p:spPr>
          <p:txBody>
            <a:bodyPr wrap="none" anchor="ctr"/>
            <a:lstStyle/>
            <a:p>
              <a:pPr algn="ctr"/>
              <a:endParaRPr lang="en-GB"/>
            </a:p>
          </p:txBody>
        </p:sp>
      </p:grpSp>
      <p:pic>
        <p:nvPicPr>
          <p:cNvPr id="157707" name="Picture 11" descr="Aardbol"/>
          <p:cNvPicPr>
            <a:picLocks noChangeAspect="1" noChangeArrowheads="1"/>
          </p:cNvPicPr>
          <p:nvPr/>
        </p:nvPicPr>
        <p:blipFill>
          <a:blip r:embed="rId19" cstate="email"/>
          <a:srcRect/>
          <a:stretch>
            <a:fillRect/>
          </a:stretch>
        </p:blipFill>
        <p:spPr bwMode="auto">
          <a:xfrm>
            <a:off x="8675688" y="908050"/>
            <a:ext cx="430212" cy="430213"/>
          </a:xfrm>
          <a:prstGeom prst="rect">
            <a:avLst/>
          </a:prstGeom>
          <a:noFill/>
        </p:spPr>
      </p:pic>
      <p:pic>
        <p:nvPicPr>
          <p:cNvPr id="157708" name="Picture 12" descr="Itc_logo transparant"/>
          <p:cNvPicPr>
            <a:picLocks noChangeAspect="1" noChangeArrowheads="1"/>
          </p:cNvPicPr>
          <p:nvPr/>
        </p:nvPicPr>
        <p:blipFill>
          <a:blip r:embed="rId20" cstate="email"/>
          <a:srcRect/>
          <a:stretch>
            <a:fillRect/>
          </a:stretch>
        </p:blipFill>
        <p:spPr bwMode="auto">
          <a:xfrm>
            <a:off x="66675" y="6118225"/>
            <a:ext cx="550863" cy="646113"/>
          </a:xfrm>
          <a:prstGeom prst="rect">
            <a:avLst/>
          </a:prstGeom>
          <a:noFill/>
        </p:spPr>
      </p:pic>
      <p:pic>
        <p:nvPicPr>
          <p:cNvPr id="14" name="Picture 2" descr="D:\verplanke\My Documents\Downloads\UT_Logo_0072_Black_EN.png"/>
          <p:cNvPicPr>
            <a:picLocks noChangeAspect="1" noChangeArrowheads="1"/>
          </p:cNvPicPr>
          <p:nvPr userDrawn="1"/>
        </p:nvPicPr>
        <p:blipFill>
          <a:blip r:embed="rId21" cstate="email"/>
          <a:srcRect/>
          <a:stretch>
            <a:fillRect/>
          </a:stretch>
        </p:blipFill>
        <p:spPr bwMode="auto">
          <a:xfrm>
            <a:off x="6503593" y="6449995"/>
            <a:ext cx="2121626" cy="408005"/>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rebuchet MS" pitchFamily="34" charset="0"/>
        </a:defRPr>
      </a:lvl2pPr>
      <a:lvl3pPr algn="l" rtl="0" fontAlgn="base">
        <a:spcBef>
          <a:spcPct val="0"/>
        </a:spcBef>
        <a:spcAft>
          <a:spcPct val="0"/>
        </a:spcAft>
        <a:defRPr sz="3600" b="1">
          <a:solidFill>
            <a:schemeClr val="tx2"/>
          </a:solidFill>
          <a:latin typeface="Trebuchet MS" pitchFamily="34" charset="0"/>
        </a:defRPr>
      </a:lvl3pPr>
      <a:lvl4pPr algn="l" rtl="0" fontAlgn="base">
        <a:spcBef>
          <a:spcPct val="0"/>
        </a:spcBef>
        <a:spcAft>
          <a:spcPct val="0"/>
        </a:spcAft>
        <a:defRPr sz="3600" b="1">
          <a:solidFill>
            <a:schemeClr val="tx2"/>
          </a:solidFill>
          <a:latin typeface="Trebuchet MS" pitchFamily="34" charset="0"/>
        </a:defRPr>
      </a:lvl4pPr>
      <a:lvl5pPr algn="l" rtl="0" fontAlgn="base">
        <a:spcBef>
          <a:spcPct val="0"/>
        </a:spcBef>
        <a:spcAft>
          <a:spcPct val="0"/>
        </a:spcAft>
        <a:defRPr sz="3600" b="1">
          <a:solidFill>
            <a:schemeClr val="tx2"/>
          </a:solidFill>
          <a:latin typeface="Trebuchet MS" pitchFamily="34" charset="0"/>
        </a:defRPr>
      </a:lvl5pPr>
      <a:lvl6pPr marL="457200" algn="l" rtl="0" fontAlgn="base">
        <a:spcBef>
          <a:spcPct val="0"/>
        </a:spcBef>
        <a:spcAft>
          <a:spcPct val="0"/>
        </a:spcAft>
        <a:defRPr sz="3600" b="1">
          <a:solidFill>
            <a:schemeClr val="tx2"/>
          </a:solidFill>
          <a:latin typeface="Trebuchet MS" pitchFamily="34" charset="0"/>
        </a:defRPr>
      </a:lvl6pPr>
      <a:lvl7pPr marL="914400" algn="l" rtl="0" fontAlgn="base">
        <a:spcBef>
          <a:spcPct val="0"/>
        </a:spcBef>
        <a:spcAft>
          <a:spcPct val="0"/>
        </a:spcAft>
        <a:defRPr sz="3600" b="1">
          <a:solidFill>
            <a:schemeClr val="tx2"/>
          </a:solidFill>
          <a:latin typeface="Trebuchet MS" pitchFamily="34" charset="0"/>
        </a:defRPr>
      </a:lvl7pPr>
      <a:lvl8pPr marL="1371600" algn="l" rtl="0" fontAlgn="base">
        <a:spcBef>
          <a:spcPct val="0"/>
        </a:spcBef>
        <a:spcAft>
          <a:spcPct val="0"/>
        </a:spcAft>
        <a:defRPr sz="3600" b="1">
          <a:solidFill>
            <a:schemeClr val="tx2"/>
          </a:solidFill>
          <a:latin typeface="Trebuchet MS" pitchFamily="34" charset="0"/>
        </a:defRPr>
      </a:lvl8pPr>
      <a:lvl9pPr marL="1828800" algn="l" rtl="0" fontAlgn="base">
        <a:spcBef>
          <a:spcPct val="0"/>
        </a:spcBef>
        <a:spcAft>
          <a:spcPct val="0"/>
        </a:spcAft>
        <a:defRPr sz="3600" b="1">
          <a:solidFill>
            <a:schemeClr val="tx2"/>
          </a:solidFill>
          <a:latin typeface="Trebuchet MS" pitchFamily="34" charset="0"/>
        </a:defRPr>
      </a:lvl9pPr>
    </p:titleStyle>
    <p:bodyStyle>
      <a:lvl1pPr marL="342900" indent="-342900" algn="l" rtl="0" fontAlgn="base">
        <a:spcBef>
          <a:spcPct val="20000"/>
        </a:spcBef>
        <a:spcAft>
          <a:spcPct val="0"/>
        </a:spcAft>
        <a:buClr>
          <a:srgbClr val="009896"/>
        </a:buClr>
        <a:buFont typeface="Wingdings" pitchFamily="2" charset="2"/>
        <a:buChar char="§"/>
        <a:defRPr sz="3200">
          <a:solidFill>
            <a:schemeClr val="tx1"/>
          </a:solidFill>
          <a:latin typeface="+mn-lt"/>
          <a:ea typeface="+mn-ea"/>
          <a:cs typeface="+mn-cs"/>
        </a:defRPr>
      </a:lvl1pPr>
      <a:lvl2pPr marL="630238" indent="-285750" algn="l" rtl="0" fontAlgn="base">
        <a:spcBef>
          <a:spcPct val="20000"/>
        </a:spcBef>
        <a:spcAft>
          <a:spcPct val="0"/>
        </a:spcAft>
        <a:buClr>
          <a:srgbClr val="009896"/>
        </a:buClr>
        <a:buFont typeface="Wingdings" pitchFamily="2" charset="2"/>
        <a:buChar char="§"/>
        <a:defRPr sz="2800">
          <a:solidFill>
            <a:schemeClr val="tx1"/>
          </a:solidFill>
          <a:latin typeface="+mn-lt"/>
        </a:defRPr>
      </a:lvl2pPr>
      <a:lvl3pPr marL="860425" indent="-228600" algn="l" rtl="0" fontAlgn="base">
        <a:spcBef>
          <a:spcPct val="20000"/>
        </a:spcBef>
        <a:spcAft>
          <a:spcPct val="0"/>
        </a:spcAft>
        <a:buClr>
          <a:srgbClr val="009896"/>
        </a:buClr>
        <a:buFont typeface="Wingdings" pitchFamily="2" charset="2"/>
        <a:buChar char="§"/>
        <a:defRPr sz="2400">
          <a:solidFill>
            <a:schemeClr val="tx1"/>
          </a:solidFill>
          <a:latin typeface="+mn-lt"/>
        </a:defRPr>
      </a:lvl3pPr>
      <a:lvl4pPr marL="1090613"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4pPr>
      <a:lvl5pPr marL="1322388"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5pPr>
      <a:lvl6pPr marL="1779588"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6pPr>
      <a:lvl7pPr marL="2236788"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7pPr>
      <a:lvl8pPr marL="2693988"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8pPr>
      <a:lvl9pPr marL="3151188" indent="-228600" algn="l" rtl="0" fontAlgn="base">
        <a:spcBef>
          <a:spcPct val="20000"/>
        </a:spcBef>
        <a:spcAft>
          <a:spcPct val="0"/>
        </a:spcAft>
        <a:buClr>
          <a:srgbClr val="0098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gif"/><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http://www.google.org/images/logo_tiny.gif"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6" name="Rectangle 4"/>
          <p:cNvSpPr>
            <a:spLocks noGrp="1" noChangeArrowheads="1"/>
          </p:cNvSpPr>
          <p:nvPr>
            <p:ph type="ctrTitle"/>
          </p:nvPr>
        </p:nvSpPr>
        <p:spPr>
          <a:xfrm>
            <a:off x="972425" y="489106"/>
            <a:ext cx="6680200" cy="2735521"/>
          </a:xfrm>
        </p:spPr>
        <p:txBody>
          <a:bodyPr/>
          <a:lstStyle/>
          <a:p>
            <a:r>
              <a:rPr lang="en-US" sz="2800" dirty="0"/>
              <a:t>h2.0 </a:t>
            </a:r>
            <a:br>
              <a:rPr lang="en-US" sz="2800" dirty="0"/>
            </a:br>
            <a:r>
              <a:rPr lang="en-US" sz="2800" dirty="0"/>
              <a:t>Inform and Empower </a:t>
            </a:r>
            <a:r>
              <a:rPr lang="en-US" sz="2800" dirty="0" smtClean="0"/>
              <a:t>Initiative</a:t>
            </a:r>
            <a:br>
              <a:rPr lang="en-US" sz="2800" dirty="0" smtClean="0"/>
            </a:br>
            <a:r>
              <a:rPr lang="en-US" sz="2800" dirty="0" smtClean="0"/>
              <a:t/>
            </a:r>
            <a:br>
              <a:rPr lang="en-US" sz="2800" dirty="0" smtClean="0"/>
            </a:br>
            <a:r>
              <a:rPr lang="en-US" dirty="0" smtClean="0"/>
              <a:t/>
            </a:r>
            <a:br>
              <a:rPr lang="en-US" dirty="0" smtClean="0"/>
            </a:br>
            <a:r>
              <a:rPr lang="en-US" sz="4000" dirty="0" smtClean="0">
                <a:effectLst>
                  <a:outerShdw blurRad="38100" dist="38100" dir="2700000" algn="tl">
                    <a:srgbClr val="000000">
                      <a:alpha val="43137"/>
                    </a:srgbClr>
                  </a:outerShdw>
                </a:effectLst>
              </a:rPr>
              <a:t>Human Sensor Web project</a:t>
            </a:r>
            <a:r>
              <a:rPr lang="en-GB" sz="4000" dirty="0" smtClean="0">
                <a:effectLst>
                  <a:outerShdw blurRad="38100" dist="38100" dir="2700000" algn="tl">
                    <a:srgbClr val="000000">
                      <a:alpha val="43137"/>
                    </a:srgbClr>
                  </a:outerShdw>
                </a:effectLst>
              </a:rPr>
              <a:t> </a:t>
            </a:r>
            <a:endParaRPr lang="en-GB" dirty="0">
              <a:effectLst>
                <a:outerShdw blurRad="38100" dist="38100" dir="2700000" algn="tl">
                  <a:srgbClr val="000000">
                    <a:alpha val="43137"/>
                  </a:srgbClr>
                </a:outerShdw>
              </a:effectLst>
            </a:endParaRPr>
          </a:p>
        </p:txBody>
      </p:sp>
      <p:pic>
        <p:nvPicPr>
          <p:cNvPr id="407559" name="Picture 7" descr="http://www.google.org/images/logo_tiny.gif"/>
          <p:cNvPicPr>
            <a:picLocks noChangeAspect="1" noChangeArrowheads="1"/>
          </p:cNvPicPr>
          <p:nvPr/>
        </p:nvPicPr>
        <p:blipFill>
          <a:blip r:embed="rId3" r:link="rId4" cstate="email"/>
          <a:srcRect/>
          <a:stretch>
            <a:fillRect/>
          </a:stretch>
        </p:blipFill>
        <p:spPr bwMode="auto">
          <a:xfrm>
            <a:off x="1210550" y="4053354"/>
            <a:ext cx="2400300" cy="704850"/>
          </a:xfrm>
          <a:prstGeom prst="rect">
            <a:avLst/>
          </a:prstGeom>
          <a:noFill/>
        </p:spPr>
      </p:pic>
      <p:pic>
        <p:nvPicPr>
          <p:cNvPr id="407558" name="Picture 6" descr="UN-HABITATlogo"/>
          <p:cNvPicPr>
            <a:picLocks noChangeAspect="1" noChangeArrowheads="1"/>
          </p:cNvPicPr>
          <p:nvPr/>
        </p:nvPicPr>
        <p:blipFill>
          <a:blip r:embed="rId5" cstate="email"/>
          <a:srcRect/>
          <a:stretch>
            <a:fillRect/>
          </a:stretch>
        </p:blipFill>
        <p:spPr bwMode="auto">
          <a:xfrm>
            <a:off x="4377613" y="4061291"/>
            <a:ext cx="3117850" cy="703263"/>
          </a:xfrm>
          <a:prstGeom prst="rect">
            <a:avLst/>
          </a:prstGeom>
          <a:noFill/>
        </p:spPr>
      </p:pic>
      <p:sp>
        <p:nvSpPr>
          <p:cNvPr id="407560" name="Rectangle 8"/>
          <p:cNvSpPr>
            <a:spLocks noChangeArrowheads="1"/>
          </p:cNvSpPr>
          <p:nvPr/>
        </p:nvSpPr>
        <p:spPr bwMode="auto">
          <a:xfrm>
            <a:off x="0" y="2635250"/>
            <a:ext cx="9144000" cy="0"/>
          </a:xfrm>
          <a:prstGeom prst="rect">
            <a:avLst/>
          </a:prstGeom>
          <a:noFill/>
          <a:ln w="9525">
            <a:noFill/>
            <a:miter lim="800000"/>
            <a:headEnd/>
            <a:tailEnd/>
          </a:ln>
          <a:effectLst/>
        </p:spPr>
        <p:txBody>
          <a:bodyPr wrap="none" anchor="ctr">
            <a:spAutoFit/>
          </a:bodyPr>
          <a:lstStyle/>
          <a:p>
            <a:endParaRPr lang="en-US"/>
          </a:p>
        </p:txBody>
      </p:sp>
      <p:sp>
        <p:nvSpPr>
          <p:cNvPr id="407561" name="Rectangle 9"/>
          <p:cNvSpPr>
            <a:spLocks noChangeArrowheads="1"/>
          </p:cNvSpPr>
          <p:nvPr/>
        </p:nvSpPr>
        <p:spPr bwMode="auto">
          <a:xfrm>
            <a:off x="0" y="3340100"/>
            <a:ext cx="428625" cy="244475"/>
          </a:xfrm>
          <a:prstGeom prst="rect">
            <a:avLst/>
          </a:prstGeom>
          <a:noFill/>
          <a:ln w="9525">
            <a:noFill/>
            <a:miter lim="800000"/>
            <a:headEnd/>
            <a:tailEnd/>
          </a:ln>
          <a:effectLst/>
        </p:spPr>
        <p:txBody>
          <a:bodyPr wrap="none" anchor="ctr">
            <a:spAutoFit/>
          </a:bodyPr>
          <a:lstStyle/>
          <a:p>
            <a:r>
              <a:rPr lang="en-US" sz="1000">
                <a:solidFill>
                  <a:srgbClr val="333333"/>
                </a:solidFill>
                <a:latin typeface="Arial" charset="0"/>
                <a:ea typeface="Times New Roman" pitchFamily="18" charset="0"/>
                <a:cs typeface="Arial" charset="0"/>
              </a:rPr>
              <a:t>       </a:t>
            </a:r>
            <a:endParaRPr lang="en-US">
              <a:ea typeface="Times New Roman" pitchFamily="18" charset="0"/>
              <a:cs typeface="Arial" charset="0"/>
            </a:endParaRPr>
          </a:p>
        </p:txBody>
      </p:sp>
      <p:sp>
        <p:nvSpPr>
          <p:cNvPr id="407562" name="Rectangle 10"/>
          <p:cNvSpPr>
            <a:spLocks noChangeArrowheads="1"/>
          </p:cNvSpPr>
          <p:nvPr/>
        </p:nvSpPr>
        <p:spPr bwMode="auto">
          <a:xfrm>
            <a:off x="0" y="4222750"/>
            <a:ext cx="9144000" cy="0"/>
          </a:xfrm>
          <a:prstGeom prst="rect">
            <a:avLst/>
          </a:prstGeom>
          <a:noFill/>
          <a:ln w="9525">
            <a:noFill/>
            <a:miter lim="800000"/>
            <a:headEnd/>
            <a:tailEnd/>
          </a:ln>
          <a:effectLst/>
        </p:spPr>
        <p:txBody>
          <a:bodyPr wrap="none" anchor="ctr">
            <a:spAutoFit/>
          </a:bodyPr>
          <a:lstStyle/>
          <a:p>
            <a:endParaRPr lang="nl-NL"/>
          </a:p>
        </p:txBody>
      </p:sp>
      <p:pic>
        <p:nvPicPr>
          <p:cNvPr id="8" name="Picture 1"/>
          <p:cNvPicPr>
            <a:picLocks noChangeAspect="1" noChangeArrowheads="1"/>
          </p:cNvPicPr>
          <p:nvPr/>
        </p:nvPicPr>
        <p:blipFill>
          <a:blip r:embed="rId6" cstate="print"/>
          <a:srcRect/>
          <a:stretch>
            <a:fillRect/>
          </a:stretch>
        </p:blipFill>
        <p:spPr bwMode="auto">
          <a:xfrm>
            <a:off x="2418896" y="5114136"/>
            <a:ext cx="1643063" cy="773113"/>
          </a:xfrm>
          <a:prstGeom prst="rect">
            <a:avLst/>
          </a:prstGeom>
          <a:noFill/>
          <a:ln w="9525">
            <a:noFill/>
            <a:round/>
            <a:headEnd/>
            <a:tailEnd/>
          </a:ln>
        </p:spPr>
      </p:pic>
      <p:pic>
        <p:nvPicPr>
          <p:cNvPr id="9" name="Picture 8" descr="Itc_logo transparant"/>
          <p:cNvPicPr>
            <a:picLocks noChangeAspect="1" noChangeArrowheads="1"/>
          </p:cNvPicPr>
          <p:nvPr/>
        </p:nvPicPr>
        <p:blipFill>
          <a:blip r:embed="rId7" cstate="email"/>
          <a:srcRect/>
          <a:stretch>
            <a:fillRect/>
          </a:stretch>
        </p:blipFill>
        <p:spPr bwMode="auto">
          <a:xfrm>
            <a:off x="1194012" y="4714727"/>
            <a:ext cx="848280" cy="994957"/>
          </a:xfrm>
          <a:prstGeom prst="rect">
            <a:avLst/>
          </a:prstGeom>
          <a:noFill/>
        </p:spPr>
      </p:pic>
      <p:pic>
        <p:nvPicPr>
          <p:cNvPr id="2050" name="Picture 2"/>
          <p:cNvPicPr>
            <a:picLocks noChangeAspect="1" noChangeArrowheads="1"/>
          </p:cNvPicPr>
          <p:nvPr/>
        </p:nvPicPr>
        <p:blipFill>
          <a:blip r:embed="rId8" cstate="print"/>
          <a:srcRect/>
          <a:stretch>
            <a:fillRect/>
          </a:stretch>
        </p:blipFill>
        <p:spPr bwMode="auto">
          <a:xfrm>
            <a:off x="5645900" y="5241852"/>
            <a:ext cx="1692275" cy="381000"/>
          </a:xfrm>
          <a:prstGeom prst="rect">
            <a:avLst/>
          </a:prstGeom>
          <a:noFill/>
          <a:ln w="9525">
            <a:noFill/>
            <a:miter lim="800000"/>
            <a:headEnd/>
            <a:tailEnd/>
          </a:ln>
        </p:spPr>
      </p:pic>
      <p:pic>
        <p:nvPicPr>
          <p:cNvPr id="2051" name="Picture 3"/>
          <p:cNvPicPr>
            <a:picLocks noChangeAspect="1" noChangeArrowheads="1"/>
          </p:cNvPicPr>
          <p:nvPr/>
        </p:nvPicPr>
        <p:blipFill>
          <a:blip r:embed="rId9" cstate="print"/>
          <a:srcRect/>
          <a:stretch>
            <a:fillRect/>
          </a:stretch>
        </p:blipFill>
        <p:spPr bwMode="auto">
          <a:xfrm>
            <a:off x="4184909" y="4914913"/>
            <a:ext cx="812393" cy="75899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descr="img_kuno05"/>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332803" name="Text Box 3"/>
          <p:cNvSpPr txBox="1">
            <a:spLocks noChangeArrowheads="1"/>
          </p:cNvSpPr>
          <p:nvPr/>
        </p:nvSpPr>
        <p:spPr bwMode="auto">
          <a:xfrm>
            <a:off x="4455040" y="2923327"/>
            <a:ext cx="1679945" cy="1477328"/>
          </a:xfrm>
          <a:prstGeom prst="rect">
            <a:avLst/>
          </a:prstGeom>
          <a:solidFill>
            <a:srgbClr val="FFFF00"/>
          </a:solidFill>
          <a:ln w="57150" cmpd="thickThin">
            <a:solidFill>
              <a:schemeClr val="tx1"/>
            </a:solidFill>
            <a:miter lim="800000"/>
            <a:headEnd/>
            <a:tailEnd/>
          </a:ln>
          <a:effectLst/>
        </p:spPr>
        <p:txBody>
          <a:bodyPr wrap="square">
            <a:spAutoFit/>
          </a:bodyPr>
          <a:lstStyle/>
          <a:p>
            <a:pPr algn="ctr">
              <a:spcBef>
                <a:spcPct val="50000"/>
              </a:spcBef>
            </a:pPr>
            <a:r>
              <a:rPr lang="en-US" sz="1800" b="1" dirty="0">
                <a:latin typeface="Arial" charset="0"/>
                <a:cs typeface="Arial" charset="0"/>
              </a:rPr>
              <a:t>NO WATER? </a:t>
            </a:r>
            <a:r>
              <a:rPr lang="en-US" sz="1800" b="1" dirty="0" err="1" smtClean="0">
                <a:latin typeface="Arial" charset="0"/>
                <a:cs typeface="Arial" charset="0"/>
              </a:rPr>
              <a:t>sms</a:t>
            </a:r>
            <a:r>
              <a:rPr lang="en-US" sz="1800" b="1" dirty="0" smtClean="0">
                <a:latin typeface="Arial" charset="0"/>
                <a:cs typeface="Arial" charset="0"/>
              </a:rPr>
              <a:t> </a:t>
            </a:r>
            <a:br>
              <a:rPr lang="en-US" sz="1800" b="1" dirty="0" smtClean="0">
                <a:latin typeface="Arial" charset="0"/>
                <a:cs typeface="Arial" charset="0"/>
              </a:rPr>
            </a:br>
            <a:r>
              <a:rPr lang="en-US" sz="1800" b="1" dirty="0" smtClean="0">
                <a:latin typeface="Arial" charset="0"/>
                <a:cs typeface="Arial" charset="0"/>
              </a:rPr>
              <a:t>“MAJI  A 999”</a:t>
            </a:r>
            <a:br>
              <a:rPr lang="en-US" sz="1800" b="1" dirty="0" smtClean="0">
                <a:latin typeface="Arial" charset="0"/>
                <a:cs typeface="Arial" charset="0"/>
              </a:rPr>
            </a:br>
            <a:r>
              <a:rPr lang="en-US" sz="1800" b="1" dirty="0" smtClean="0">
                <a:latin typeface="Arial" charset="0"/>
                <a:cs typeface="Arial" charset="0"/>
              </a:rPr>
              <a:t>to</a:t>
            </a:r>
            <a:br>
              <a:rPr lang="en-US" sz="1800" b="1" dirty="0" smtClean="0">
                <a:latin typeface="Arial" charset="0"/>
                <a:cs typeface="Arial" charset="0"/>
              </a:rPr>
            </a:br>
            <a:r>
              <a:rPr lang="en-US" sz="1800" b="1" dirty="0" smtClean="0">
                <a:latin typeface="Arial" charset="0"/>
                <a:cs typeface="Arial" charset="0"/>
              </a:rPr>
              <a:t>0778 700 700</a:t>
            </a:r>
            <a:endParaRPr lang="en-US" sz="1800" b="1" dirty="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a:effectLst/>
        </p:spPr>
      </p:pic>
      <p:sp>
        <p:nvSpPr>
          <p:cNvPr id="334851" name="Oval 3"/>
          <p:cNvSpPr>
            <a:spLocks noChangeArrowheads="1"/>
          </p:cNvSpPr>
          <p:nvPr/>
        </p:nvSpPr>
        <p:spPr bwMode="auto">
          <a:xfrm>
            <a:off x="6156325" y="1989138"/>
            <a:ext cx="431800" cy="431800"/>
          </a:xfrm>
          <a:prstGeom prst="ellipse">
            <a:avLst/>
          </a:prstGeom>
          <a:solidFill>
            <a:srgbClr val="993300"/>
          </a:solidFill>
          <a:ln w="25400">
            <a:solidFill>
              <a:srgbClr val="FFCC00"/>
            </a:solidFill>
            <a:round/>
            <a:headEnd/>
            <a:tailEnd/>
          </a:ln>
          <a:effectLst/>
        </p:spPr>
        <p:txBody>
          <a:bodyPr wrap="none" anchor="ctr"/>
          <a:lstStyle/>
          <a:p>
            <a:endParaRPr lang="en-US"/>
          </a:p>
        </p:txBody>
      </p:sp>
      <p:sp>
        <p:nvSpPr>
          <p:cNvPr id="334852" name="Oval 4"/>
          <p:cNvSpPr>
            <a:spLocks noChangeArrowheads="1"/>
          </p:cNvSpPr>
          <p:nvPr/>
        </p:nvSpPr>
        <p:spPr bwMode="auto">
          <a:xfrm>
            <a:off x="6516688" y="3644900"/>
            <a:ext cx="215900" cy="2159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53" name="Oval 5"/>
          <p:cNvSpPr>
            <a:spLocks noChangeArrowheads="1"/>
          </p:cNvSpPr>
          <p:nvPr/>
        </p:nvSpPr>
        <p:spPr bwMode="auto">
          <a:xfrm>
            <a:off x="6011863" y="3716338"/>
            <a:ext cx="215900" cy="2159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54" name="Oval 6"/>
          <p:cNvSpPr>
            <a:spLocks noChangeArrowheads="1"/>
          </p:cNvSpPr>
          <p:nvPr/>
        </p:nvSpPr>
        <p:spPr bwMode="auto">
          <a:xfrm>
            <a:off x="5940425" y="4005263"/>
            <a:ext cx="287338" cy="287337"/>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55" name="Oval 7"/>
          <p:cNvSpPr>
            <a:spLocks noChangeArrowheads="1"/>
          </p:cNvSpPr>
          <p:nvPr/>
        </p:nvSpPr>
        <p:spPr bwMode="auto">
          <a:xfrm>
            <a:off x="6227763" y="3933825"/>
            <a:ext cx="142875" cy="144463"/>
          </a:xfrm>
          <a:prstGeom prst="ellipse">
            <a:avLst/>
          </a:prstGeom>
          <a:solidFill>
            <a:srgbClr val="993300"/>
          </a:solidFill>
          <a:ln w="25400">
            <a:solidFill>
              <a:srgbClr val="FFCC00"/>
            </a:solidFill>
            <a:round/>
            <a:headEnd/>
            <a:tailEnd/>
          </a:ln>
          <a:effectLst/>
        </p:spPr>
        <p:txBody>
          <a:bodyPr wrap="none" anchor="ctr"/>
          <a:lstStyle/>
          <a:p>
            <a:endParaRPr lang="en-US"/>
          </a:p>
        </p:txBody>
      </p:sp>
      <p:sp>
        <p:nvSpPr>
          <p:cNvPr id="334856" name="Oval 8"/>
          <p:cNvSpPr>
            <a:spLocks noChangeArrowheads="1"/>
          </p:cNvSpPr>
          <p:nvPr/>
        </p:nvSpPr>
        <p:spPr bwMode="auto">
          <a:xfrm>
            <a:off x="7235825" y="5157788"/>
            <a:ext cx="287338" cy="287337"/>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57" name="Oval 9"/>
          <p:cNvSpPr>
            <a:spLocks noChangeArrowheads="1"/>
          </p:cNvSpPr>
          <p:nvPr/>
        </p:nvSpPr>
        <p:spPr bwMode="auto">
          <a:xfrm>
            <a:off x="5795963" y="3068638"/>
            <a:ext cx="144462" cy="144462"/>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58" name="Text Box 10"/>
          <p:cNvSpPr txBox="1">
            <a:spLocks noChangeArrowheads="1"/>
          </p:cNvSpPr>
          <p:nvPr/>
        </p:nvSpPr>
        <p:spPr bwMode="auto">
          <a:xfrm>
            <a:off x="7812088" y="1268413"/>
            <a:ext cx="1296987" cy="1614487"/>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sz="1800" dirty="0">
                <a:latin typeface="Arial" charset="0"/>
                <a:cs typeface="Arial" charset="0"/>
              </a:rPr>
              <a:t>June </a:t>
            </a:r>
            <a:r>
              <a:rPr lang="en-US" sz="1800" dirty="0" smtClean="0">
                <a:latin typeface="Arial" charset="0"/>
                <a:cs typeface="Arial" charset="0"/>
              </a:rPr>
              <a:t>2009</a:t>
            </a:r>
            <a:endParaRPr lang="en-US" sz="1800" dirty="0">
              <a:latin typeface="Arial" charset="0"/>
              <a:cs typeface="Arial" charset="0"/>
            </a:endParaRPr>
          </a:p>
          <a:p>
            <a:pPr>
              <a:spcBef>
                <a:spcPct val="50000"/>
              </a:spcBef>
            </a:pPr>
            <a:r>
              <a:rPr lang="en-US" sz="1800" dirty="0">
                <a:latin typeface="Arial" charset="0"/>
                <a:cs typeface="Arial" charset="0"/>
              </a:rPr>
              <a:t>No water</a:t>
            </a:r>
          </a:p>
          <a:p>
            <a:pPr>
              <a:spcBef>
                <a:spcPct val="50000"/>
              </a:spcBef>
            </a:pPr>
            <a:r>
              <a:rPr lang="en-US" sz="1800" dirty="0">
                <a:latin typeface="Arial" charset="0"/>
                <a:cs typeface="Arial" charset="0"/>
              </a:rPr>
              <a:t>1</a:t>
            </a:r>
          </a:p>
          <a:p>
            <a:pPr>
              <a:spcBef>
                <a:spcPct val="50000"/>
              </a:spcBef>
            </a:pPr>
            <a:r>
              <a:rPr lang="en-US" sz="1800" dirty="0">
                <a:latin typeface="Arial" charset="0"/>
                <a:cs typeface="Arial" charset="0"/>
              </a:rPr>
              <a:t>10</a:t>
            </a:r>
          </a:p>
        </p:txBody>
      </p:sp>
      <p:sp>
        <p:nvSpPr>
          <p:cNvPr id="334859" name="Oval 11"/>
          <p:cNvSpPr>
            <a:spLocks noChangeArrowheads="1"/>
          </p:cNvSpPr>
          <p:nvPr/>
        </p:nvSpPr>
        <p:spPr bwMode="auto">
          <a:xfrm>
            <a:off x="8461375" y="2205038"/>
            <a:ext cx="142875" cy="144462"/>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60" name="Oval 12"/>
          <p:cNvSpPr>
            <a:spLocks noChangeArrowheads="1"/>
          </p:cNvSpPr>
          <p:nvPr/>
        </p:nvSpPr>
        <p:spPr bwMode="auto">
          <a:xfrm>
            <a:off x="8316913" y="2420938"/>
            <a:ext cx="431800" cy="4318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334862" name="Line 14"/>
          <p:cNvSpPr>
            <a:spLocks noChangeShapeType="1"/>
          </p:cNvSpPr>
          <p:nvPr/>
        </p:nvSpPr>
        <p:spPr bwMode="auto">
          <a:xfrm flipV="1">
            <a:off x="1835150" y="3213100"/>
            <a:ext cx="1368425" cy="1441450"/>
          </a:xfrm>
          <a:prstGeom prst="line">
            <a:avLst/>
          </a:prstGeom>
          <a:noFill/>
          <a:ln w="82550">
            <a:solidFill>
              <a:srgbClr val="FF0000"/>
            </a:solidFill>
            <a:round/>
            <a:headEnd/>
            <a:tailEnd type="triangle" w="med" len="med"/>
          </a:ln>
          <a:effectLst/>
        </p:spPr>
        <p:txBody>
          <a:bodyPr/>
          <a:lstStyle/>
          <a:p>
            <a:endParaRPr lang="en-US"/>
          </a:p>
        </p:txBody>
      </p:sp>
      <p:sp>
        <p:nvSpPr>
          <p:cNvPr id="334863" name="Text Box 15"/>
          <p:cNvSpPr txBox="1">
            <a:spLocks noChangeArrowheads="1"/>
          </p:cNvSpPr>
          <p:nvPr/>
        </p:nvSpPr>
        <p:spPr bwMode="auto">
          <a:xfrm>
            <a:off x="2628900" y="2492375"/>
            <a:ext cx="1438275" cy="669925"/>
          </a:xfrm>
          <a:prstGeom prst="rect">
            <a:avLst/>
          </a:prstGeom>
          <a:noFill/>
          <a:ln w="28575">
            <a:solidFill>
              <a:schemeClr val="tx1"/>
            </a:solidFill>
            <a:miter lim="800000"/>
            <a:headEnd/>
            <a:tailEnd/>
          </a:ln>
          <a:effectLst/>
        </p:spPr>
        <p:txBody>
          <a:bodyPr>
            <a:spAutoFit/>
          </a:bodyPr>
          <a:lstStyle/>
          <a:p>
            <a:r>
              <a:rPr lang="en-US" sz="1800">
                <a:latin typeface="Arial" charset="0"/>
                <a:cs typeface="Arial" charset="0"/>
              </a:rPr>
              <a:t>Web server Processing</a:t>
            </a:r>
          </a:p>
        </p:txBody>
      </p:sp>
      <p:sp>
        <p:nvSpPr>
          <p:cNvPr id="334864" name="Line 16"/>
          <p:cNvSpPr>
            <a:spLocks noChangeShapeType="1"/>
          </p:cNvSpPr>
          <p:nvPr/>
        </p:nvSpPr>
        <p:spPr bwMode="auto">
          <a:xfrm>
            <a:off x="4211638" y="2997200"/>
            <a:ext cx="1439862" cy="287338"/>
          </a:xfrm>
          <a:prstGeom prst="line">
            <a:avLst/>
          </a:prstGeom>
          <a:noFill/>
          <a:ln w="82550">
            <a:solidFill>
              <a:srgbClr val="FF0000"/>
            </a:solidFill>
            <a:round/>
            <a:headEnd/>
            <a:tailEnd type="triangle" w="med" len="med"/>
          </a:ln>
          <a:effectLst/>
        </p:spPr>
        <p:txBody>
          <a:bodyPr/>
          <a:lstStyle/>
          <a:p>
            <a:endParaRPr lang="en-US"/>
          </a:p>
        </p:txBody>
      </p:sp>
      <p:sp>
        <p:nvSpPr>
          <p:cNvPr id="334865" name="Line 17"/>
          <p:cNvSpPr>
            <a:spLocks noChangeShapeType="1"/>
          </p:cNvSpPr>
          <p:nvPr/>
        </p:nvSpPr>
        <p:spPr bwMode="auto">
          <a:xfrm>
            <a:off x="3708400" y="3284538"/>
            <a:ext cx="287338" cy="1946275"/>
          </a:xfrm>
          <a:prstGeom prst="line">
            <a:avLst/>
          </a:prstGeom>
          <a:noFill/>
          <a:ln w="82550">
            <a:solidFill>
              <a:srgbClr val="FF0000"/>
            </a:solidFill>
            <a:round/>
            <a:headEnd/>
            <a:tailEnd type="triangle" w="med" len="med"/>
          </a:ln>
          <a:effectLst/>
        </p:spPr>
        <p:txBody>
          <a:bodyPr/>
          <a:lstStyle/>
          <a:p>
            <a:endParaRPr lang="en-US"/>
          </a:p>
        </p:txBody>
      </p:sp>
      <p:sp>
        <p:nvSpPr>
          <p:cNvPr id="334866" name="Text Box 18"/>
          <p:cNvSpPr txBox="1">
            <a:spLocks noChangeArrowheads="1"/>
          </p:cNvSpPr>
          <p:nvPr/>
        </p:nvSpPr>
        <p:spPr bwMode="auto">
          <a:xfrm>
            <a:off x="3419475" y="5300663"/>
            <a:ext cx="1460500" cy="673100"/>
          </a:xfrm>
          <a:prstGeom prst="rect">
            <a:avLst/>
          </a:prstGeom>
          <a:solidFill>
            <a:schemeClr val="bg1"/>
          </a:solidFill>
          <a:ln w="31750">
            <a:solidFill>
              <a:schemeClr val="tx1"/>
            </a:solidFill>
            <a:miter lim="800000"/>
            <a:headEnd/>
            <a:tailEnd/>
          </a:ln>
          <a:effectLst/>
        </p:spPr>
        <p:txBody>
          <a:bodyPr>
            <a:spAutoFit/>
          </a:bodyPr>
          <a:lstStyle/>
          <a:p>
            <a:r>
              <a:rPr lang="en-US" sz="1800">
                <a:latin typeface="Arial" charset="0"/>
                <a:cs typeface="Arial" charset="0"/>
              </a:rPr>
              <a:t>SMS alert community</a:t>
            </a:r>
          </a:p>
        </p:txBody>
      </p:sp>
      <p:sp>
        <p:nvSpPr>
          <p:cNvPr id="334869" name="Text Box 21"/>
          <p:cNvSpPr txBox="1">
            <a:spLocks noChangeArrowheads="1"/>
          </p:cNvSpPr>
          <p:nvPr/>
        </p:nvSpPr>
        <p:spPr bwMode="auto">
          <a:xfrm>
            <a:off x="7812088" y="2924175"/>
            <a:ext cx="1296987" cy="161448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sz="1800" dirty="0">
                <a:latin typeface="Arial" charset="0"/>
                <a:cs typeface="Arial" charset="0"/>
              </a:rPr>
              <a:t>June </a:t>
            </a:r>
            <a:r>
              <a:rPr lang="en-US" sz="1800" dirty="0" smtClean="0">
                <a:latin typeface="Arial" charset="0"/>
                <a:cs typeface="Arial" charset="0"/>
              </a:rPr>
              <a:t>2009</a:t>
            </a:r>
            <a:endParaRPr lang="en-US" sz="1800" dirty="0">
              <a:latin typeface="Arial" charset="0"/>
              <a:cs typeface="Arial" charset="0"/>
            </a:endParaRPr>
          </a:p>
          <a:p>
            <a:pPr>
              <a:spcBef>
                <a:spcPct val="50000"/>
              </a:spcBef>
            </a:pPr>
            <a:r>
              <a:rPr lang="en-US" sz="1800" dirty="0">
                <a:latin typeface="Arial" charset="0"/>
                <a:cs typeface="Arial" charset="0"/>
              </a:rPr>
              <a:t>Dirty water</a:t>
            </a:r>
          </a:p>
          <a:p>
            <a:pPr>
              <a:spcBef>
                <a:spcPct val="50000"/>
              </a:spcBef>
            </a:pPr>
            <a:r>
              <a:rPr lang="en-US" sz="1800" dirty="0">
                <a:latin typeface="Arial" charset="0"/>
                <a:cs typeface="Arial" charset="0"/>
              </a:rPr>
              <a:t>1</a:t>
            </a:r>
          </a:p>
          <a:p>
            <a:pPr>
              <a:spcBef>
                <a:spcPct val="50000"/>
              </a:spcBef>
            </a:pPr>
            <a:r>
              <a:rPr lang="en-US" sz="1800" dirty="0">
                <a:latin typeface="Arial" charset="0"/>
                <a:cs typeface="Arial" charset="0"/>
              </a:rPr>
              <a:t>10</a:t>
            </a:r>
          </a:p>
        </p:txBody>
      </p:sp>
      <p:sp>
        <p:nvSpPr>
          <p:cNvPr id="334870" name="Oval 22"/>
          <p:cNvSpPr>
            <a:spLocks noChangeArrowheads="1"/>
          </p:cNvSpPr>
          <p:nvPr/>
        </p:nvSpPr>
        <p:spPr bwMode="auto">
          <a:xfrm>
            <a:off x="8461375" y="3860800"/>
            <a:ext cx="142875" cy="144463"/>
          </a:xfrm>
          <a:prstGeom prst="ellipse">
            <a:avLst/>
          </a:prstGeom>
          <a:solidFill>
            <a:srgbClr val="993300"/>
          </a:solidFill>
          <a:ln w="25400">
            <a:solidFill>
              <a:srgbClr val="FFCC00"/>
            </a:solidFill>
            <a:round/>
            <a:headEnd/>
            <a:tailEnd/>
          </a:ln>
          <a:effectLst/>
        </p:spPr>
        <p:txBody>
          <a:bodyPr wrap="none" anchor="ctr"/>
          <a:lstStyle/>
          <a:p>
            <a:endParaRPr lang="en-US"/>
          </a:p>
        </p:txBody>
      </p:sp>
      <p:sp>
        <p:nvSpPr>
          <p:cNvPr id="334871" name="Oval 23"/>
          <p:cNvSpPr>
            <a:spLocks noChangeArrowheads="1"/>
          </p:cNvSpPr>
          <p:nvPr/>
        </p:nvSpPr>
        <p:spPr bwMode="auto">
          <a:xfrm>
            <a:off x="8316913" y="4076700"/>
            <a:ext cx="431800" cy="431800"/>
          </a:xfrm>
          <a:prstGeom prst="ellipse">
            <a:avLst/>
          </a:prstGeom>
          <a:solidFill>
            <a:srgbClr val="993300"/>
          </a:solidFill>
          <a:ln w="25400">
            <a:solidFill>
              <a:srgbClr val="FFCC00"/>
            </a:solidFill>
            <a:round/>
            <a:headEnd/>
            <a:tailEnd/>
          </a:ln>
          <a:effectLst/>
        </p:spPr>
        <p:txBody>
          <a:bodyPr wrap="none" anchor="ctr"/>
          <a:lstStyle/>
          <a:p>
            <a:endParaRPr lang="en-US"/>
          </a:p>
        </p:txBody>
      </p:sp>
      <p:sp>
        <p:nvSpPr>
          <p:cNvPr id="334872" name="Line 24"/>
          <p:cNvSpPr>
            <a:spLocks noChangeShapeType="1"/>
          </p:cNvSpPr>
          <p:nvPr/>
        </p:nvSpPr>
        <p:spPr bwMode="auto">
          <a:xfrm flipH="1">
            <a:off x="4427538" y="4292600"/>
            <a:ext cx="1296987" cy="936625"/>
          </a:xfrm>
          <a:prstGeom prst="line">
            <a:avLst/>
          </a:prstGeom>
          <a:noFill/>
          <a:ln w="82550">
            <a:solidFill>
              <a:srgbClr val="FF0000"/>
            </a:solidFill>
            <a:round/>
            <a:headEnd/>
            <a:tailEnd type="triangle" w="med" len="med"/>
          </a:ln>
          <a:effectLst/>
        </p:spPr>
        <p:txBody>
          <a:bodyPr/>
          <a:lstStyle/>
          <a:p>
            <a:endParaRPr lang="en-US"/>
          </a:p>
        </p:txBody>
      </p:sp>
      <p:sp>
        <p:nvSpPr>
          <p:cNvPr id="334873" name="Text Box 25"/>
          <p:cNvSpPr txBox="1">
            <a:spLocks noChangeArrowheads="1"/>
          </p:cNvSpPr>
          <p:nvPr/>
        </p:nvSpPr>
        <p:spPr bwMode="auto">
          <a:xfrm>
            <a:off x="4284663" y="3476625"/>
            <a:ext cx="1460500" cy="673100"/>
          </a:xfrm>
          <a:prstGeom prst="rect">
            <a:avLst/>
          </a:prstGeom>
          <a:solidFill>
            <a:schemeClr val="bg1"/>
          </a:solidFill>
          <a:ln w="31750">
            <a:solidFill>
              <a:schemeClr val="tx1"/>
            </a:solidFill>
            <a:miter lim="800000"/>
            <a:headEnd/>
            <a:tailEnd/>
          </a:ln>
          <a:effectLst/>
        </p:spPr>
        <p:txBody>
          <a:bodyPr>
            <a:spAutoFit/>
          </a:bodyPr>
          <a:lstStyle/>
          <a:p>
            <a:r>
              <a:rPr lang="en-US" sz="1800">
                <a:latin typeface="Arial" charset="0"/>
                <a:cs typeface="Arial" charset="0"/>
              </a:rPr>
              <a:t>Google community</a:t>
            </a:r>
          </a:p>
        </p:txBody>
      </p:sp>
      <p:sp>
        <p:nvSpPr>
          <p:cNvPr id="24" name="Text Box 3"/>
          <p:cNvSpPr txBox="1">
            <a:spLocks noChangeArrowheads="1"/>
          </p:cNvSpPr>
          <p:nvPr/>
        </p:nvSpPr>
        <p:spPr bwMode="auto">
          <a:xfrm>
            <a:off x="170119" y="4177969"/>
            <a:ext cx="1679945" cy="1477328"/>
          </a:xfrm>
          <a:prstGeom prst="rect">
            <a:avLst/>
          </a:prstGeom>
          <a:solidFill>
            <a:srgbClr val="FFFF00"/>
          </a:solidFill>
          <a:ln w="57150" cmpd="thickThin">
            <a:solidFill>
              <a:schemeClr val="tx1"/>
            </a:solidFill>
            <a:miter lim="800000"/>
            <a:headEnd/>
            <a:tailEnd/>
          </a:ln>
          <a:effectLst/>
        </p:spPr>
        <p:txBody>
          <a:bodyPr wrap="square">
            <a:spAutoFit/>
          </a:bodyPr>
          <a:lstStyle/>
          <a:p>
            <a:pPr algn="ctr">
              <a:spcBef>
                <a:spcPct val="50000"/>
              </a:spcBef>
            </a:pPr>
            <a:r>
              <a:rPr lang="en-US" sz="1800" b="1" dirty="0">
                <a:latin typeface="Arial" charset="0"/>
                <a:cs typeface="Arial" charset="0"/>
              </a:rPr>
              <a:t>NO WATER? </a:t>
            </a:r>
            <a:r>
              <a:rPr lang="en-US" sz="1800" b="1" dirty="0" err="1" smtClean="0">
                <a:latin typeface="Arial" charset="0"/>
                <a:cs typeface="Arial" charset="0"/>
              </a:rPr>
              <a:t>sms</a:t>
            </a:r>
            <a:r>
              <a:rPr lang="en-US" sz="1800" b="1" dirty="0" smtClean="0">
                <a:latin typeface="Arial" charset="0"/>
                <a:cs typeface="Arial" charset="0"/>
              </a:rPr>
              <a:t> </a:t>
            </a:r>
            <a:br>
              <a:rPr lang="en-US" sz="1800" b="1" dirty="0" smtClean="0">
                <a:latin typeface="Arial" charset="0"/>
                <a:cs typeface="Arial" charset="0"/>
              </a:rPr>
            </a:br>
            <a:r>
              <a:rPr lang="en-US" sz="1800" b="1" dirty="0" smtClean="0">
                <a:latin typeface="Arial" charset="0"/>
                <a:cs typeface="Arial" charset="0"/>
              </a:rPr>
              <a:t>“MAJI  A 999”</a:t>
            </a:r>
            <a:br>
              <a:rPr lang="en-US" sz="1800" b="1" dirty="0" smtClean="0">
                <a:latin typeface="Arial" charset="0"/>
                <a:cs typeface="Arial" charset="0"/>
              </a:rPr>
            </a:br>
            <a:r>
              <a:rPr lang="en-US" sz="1800" b="1" dirty="0" smtClean="0">
                <a:latin typeface="Arial" charset="0"/>
                <a:cs typeface="Arial" charset="0"/>
              </a:rPr>
              <a:t>to</a:t>
            </a:r>
            <a:br>
              <a:rPr lang="en-US" sz="1800" b="1" dirty="0" smtClean="0">
                <a:latin typeface="Arial" charset="0"/>
                <a:cs typeface="Arial" charset="0"/>
              </a:rPr>
            </a:br>
            <a:r>
              <a:rPr lang="en-US" sz="1800" b="1" dirty="0" smtClean="0">
                <a:latin typeface="Arial" charset="0"/>
                <a:cs typeface="Arial" charset="0"/>
              </a:rPr>
              <a:t>0778 700 700</a:t>
            </a:r>
            <a:endParaRPr lang="en-US" sz="1800" b="1" dirty="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GB"/>
              <a:t>Project Setup</a:t>
            </a:r>
          </a:p>
        </p:txBody>
      </p:sp>
      <p:sp>
        <p:nvSpPr>
          <p:cNvPr id="434179" name="Rectangle 3"/>
          <p:cNvSpPr>
            <a:spLocks noGrp="1" noChangeArrowheads="1"/>
          </p:cNvSpPr>
          <p:nvPr>
            <p:ph type="body" idx="1"/>
          </p:nvPr>
        </p:nvSpPr>
        <p:spPr>
          <a:xfrm>
            <a:off x="468313" y="1268413"/>
            <a:ext cx="8351837" cy="5400675"/>
          </a:xfrm>
        </p:spPr>
        <p:txBody>
          <a:bodyPr/>
          <a:lstStyle/>
          <a:p>
            <a:pPr>
              <a:lnSpc>
                <a:spcPct val="80000"/>
              </a:lnSpc>
            </a:pPr>
            <a:r>
              <a:rPr lang="en-GB" sz="2000" b="1" dirty="0"/>
              <a:t>Building the system (hardware/software)</a:t>
            </a:r>
            <a:endParaRPr lang="en-GB" sz="2000" dirty="0"/>
          </a:p>
          <a:p>
            <a:pPr lvl="1">
              <a:lnSpc>
                <a:spcPct val="80000"/>
              </a:lnSpc>
            </a:pPr>
            <a:r>
              <a:rPr lang="en-GB" sz="1800" dirty="0"/>
              <a:t>System Analysis	</a:t>
            </a:r>
          </a:p>
          <a:p>
            <a:pPr lvl="1">
              <a:lnSpc>
                <a:spcPct val="80000"/>
              </a:lnSpc>
            </a:pPr>
            <a:r>
              <a:rPr lang="en-GB" sz="1800" dirty="0"/>
              <a:t>System Design	</a:t>
            </a:r>
          </a:p>
          <a:p>
            <a:pPr lvl="1">
              <a:lnSpc>
                <a:spcPct val="80000"/>
              </a:lnSpc>
            </a:pPr>
            <a:r>
              <a:rPr lang="en-GB" sz="1800" dirty="0"/>
              <a:t>Coordination with Google	</a:t>
            </a:r>
          </a:p>
          <a:p>
            <a:pPr lvl="1">
              <a:lnSpc>
                <a:spcPct val="80000"/>
              </a:lnSpc>
            </a:pPr>
            <a:r>
              <a:rPr lang="en-GB" sz="1800" dirty="0"/>
              <a:t>Programming/coding	</a:t>
            </a:r>
          </a:p>
          <a:p>
            <a:pPr lvl="1">
              <a:lnSpc>
                <a:spcPct val="80000"/>
              </a:lnSpc>
            </a:pPr>
            <a:r>
              <a:rPr lang="en-GB" sz="1800" dirty="0"/>
              <a:t>Testing	</a:t>
            </a:r>
            <a:endParaRPr lang="en-GB" sz="1800" b="1" dirty="0"/>
          </a:p>
          <a:p>
            <a:pPr>
              <a:lnSpc>
                <a:spcPct val="80000"/>
              </a:lnSpc>
              <a:buFont typeface="Wingdings" pitchFamily="2" charset="2"/>
              <a:buNone/>
            </a:pPr>
            <a:r>
              <a:rPr lang="en-GB" sz="2000" b="1" dirty="0"/>
              <a:t>	</a:t>
            </a:r>
            <a:r>
              <a:rPr lang="en-GB" sz="2000" dirty="0"/>
              <a:t>	</a:t>
            </a:r>
            <a:endParaRPr lang="en-GB" sz="2000" b="1" dirty="0"/>
          </a:p>
          <a:p>
            <a:pPr>
              <a:lnSpc>
                <a:spcPct val="80000"/>
              </a:lnSpc>
            </a:pPr>
            <a:r>
              <a:rPr lang="en-GB" sz="2000" b="1" dirty="0"/>
              <a:t>Embedding the system	</a:t>
            </a:r>
            <a:endParaRPr lang="en-GB" sz="2000" dirty="0"/>
          </a:p>
          <a:p>
            <a:pPr lvl="1">
              <a:lnSpc>
                <a:spcPct val="80000"/>
              </a:lnSpc>
            </a:pPr>
            <a:r>
              <a:rPr lang="en-GB" sz="1800" dirty="0" smtClean="0"/>
              <a:t>Study socio-economic </a:t>
            </a:r>
            <a:r>
              <a:rPr lang="en-GB" sz="1800" dirty="0"/>
              <a:t>situation related to water and sanitation</a:t>
            </a:r>
          </a:p>
          <a:p>
            <a:pPr lvl="1">
              <a:lnSpc>
                <a:spcPct val="80000"/>
              </a:lnSpc>
            </a:pPr>
            <a:r>
              <a:rPr lang="en-GB" sz="1800" dirty="0"/>
              <a:t>Institutionalisation 	</a:t>
            </a:r>
          </a:p>
          <a:p>
            <a:pPr lvl="1">
              <a:lnSpc>
                <a:spcPct val="80000"/>
              </a:lnSpc>
            </a:pPr>
            <a:r>
              <a:rPr lang="en-GB" sz="1800" dirty="0"/>
              <a:t>Field testing 	</a:t>
            </a:r>
          </a:p>
          <a:p>
            <a:pPr lvl="1">
              <a:lnSpc>
                <a:spcPct val="80000"/>
              </a:lnSpc>
            </a:pPr>
            <a:r>
              <a:rPr lang="en-GB" sz="1800" dirty="0"/>
              <a:t>Link and integrate with other H2.0 components	</a:t>
            </a:r>
          </a:p>
          <a:p>
            <a:pPr lvl="1">
              <a:lnSpc>
                <a:spcPct val="80000"/>
              </a:lnSpc>
            </a:pPr>
            <a:r>
              <a:rPr lang="en-GB" sz="1800" dirty="0"/>
              <a:t>Implementing the system	 </a:t>
            </a:r>
            <a:endParaRPr lang="en-GB" sz="1800" b="1" dirty="0"/>
          </a:p>
          <a:p>
            <a:pPr>
              <a:lnSpc>
                <a:spcPct val="80000"/>
              </a:lnSpc>
              <a:buFont typeface="Wingdings" pitchFamily="2" charset="2"/>
              <a:buNone/>
            </a:pPr>
            <a:r>
              <a:rPr lang="en-GB" sz="2000" dirty="0"/>
              <a:t>	</a:t>
            </a:r>
            <a:endParaRPr lang="en-GB" sz="2000" b="1" dirty="0"/>
          </a:p>
          <a:p>
            <a:pPr>
              <a:lnSpc>
                <a:spcPct val="80000"/>
              </a:lnSpc>
            </a:pPr>
            <a:r>
              <a:rPr lang="en-GB" sz="2000" b="1" dirty="0"/>
              <a:t>Communicating the system</a:t>
            </a:r>
            <a:endParaRPr lang="en-GB" sz="2000" dirty="0"/>
          </a:p>
          <a:p>
            <a:pPr lvl="1">
              <a:lnSpc>
                <a:spcPct val="80000"/>
              </a:lnSpc>
            </a:pPr>
            <a:r>
              <a:rPr lang="en-GB" sz="1800" dirty="0"/>
              <a:t>Preparation of user manuals, reports, etc.	</a:t>
            </a:r>
          </a:p>
          <a:p>
            <a:pPr lvl="1">
              <a:lnSpc>
                <a:spcPct val="80000"/>
              </a:lnSpc>
            </a:pPr>
            <a:r>
              <a:rPr lang="en-GB" sz="1800" dirty="0" smtClean="0"/>
              <a:t>Dissemination</a:t>
            </a:r>
            <a:endParaRPr lang="en-GB" sz="1800" dirty="0"/>
          </a:p>
          <a:p>
            <a:pPr>
              <a:lnSpc>
                <a:spcPct val="80000"/>
              </a:lnSpc>
            </a:pPr>
            <a:endParaRPr lang="en-GB"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HSW Architecture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email"/>
          <a:srcRect/>
          <a:stretch>
            <a:fillRect/>
          </a:stretch>
        </p:blipFill>
        <p:spPr bwMode="auto">
          <a:xfrm>
            <a:off x="255181" y="1588557"/>
            <a:ext cx="8621486" cy="4126818"/>
          </a:xfrm>
          <a:prstGeom prst="rect">
            <a:avLst/>
          </a:prstGeom>
          <a:noFill/>
          <a:ln w="9525">
            <a:noFill/>
            <a:round/>
            <a:headEnd/>
            <a:tailEnd/>
          </a:ln>
        </p:spPr>
      </p:pic>
      <p:pic>
        <p:nvPicPr>
          <p:cNvPr id="5" name="Picture 1"/>
          <p:cNvPicPr>
            <a:picLocks noChangeAspect="1" noChangeArrowheads="1"/>
          </p:cNvPicPr>
          <p:nvPr/>
        </p:nvPicPr>
        <p:blipFill>
          <a:blip r:embed="rId3" cstate="print"/>
          <a:srcRect/>
          <a:stretch>
            <a:fillRect/>
          </a:stretch>
        </p:blipFill>
        <p:spPr bwMode="auto">
          <a:xfrm>
            <a:off x="6615125" y="6081825"/>
            <a:ext cx="987487" cy="464644"/>
          </a:xfrm>
          <a:prstGeom prst="rect">
            <a:avLst/>
          </a:prstGeom>
          <a:noFill/>
          <a:ln w="9525">
            <a:noFill/>
            <a:round/>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boards at 50 water points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053287" y="1260623"/>
            <a:ext cx="5314950" cy="53149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map interface for HSW</a:t>
            </a:r>
            <a:endParaRPr lang="en-US" dirty="0"/>
          </a:p>
        </p:txBody>
      </p:sp>
      <p:sp>
        <p:nvSpPr>
          <p:cNvPr id="3" name="Content Placeholder 2"/>
          <p:cNvSpPr>
            <a:spLocks noGrp="1"/>
          </p:cNvSpPr>
          <p:nvPr>
            <p:ph idx="1"/>
          </p:nvPr>
        </p:nvSpPr>
        <p:spPr/>
        <p:txBody>
          <a:bodyPr/>
          <a:lstStyle/>
          <a:p>
            <a:endParaRPr lang="en-US"/>
          </a:p>
        </p:txBody>
      </p:sp>
      <p:pic>
        <p:nvPicPr>
          <p:cNvPr id="447490" name="Picture 2"/>
          <p:cNvPicPr>
            <a:picLocks noChangeAspect="1" noChangeArrowheads="1"/>
          </p:cNvPicPr>
          <p:nvPr/>
        </p:nvPicPr>
        <p:blipFill>
          <a:blip r:embed="rId2" cstate="email"/>
          <a:srcRect/>
          <a:stretch>
            <a:fillRect/>
          </a:stretch>
        </p:blipFill>
        <p:spPr bwMode="auto">
          <a:xfrm>
            <a:off x="1" y="1142984"/>
            <a:ext cx="91440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map interface for HSW</a:t>
            </a:r>
            <a:endParaRPr lang="en-US" dirty="0"/>
          </a:p>
        </p:txBody>
      </p:sp>
      <p:sp>
        <p:nvSpPr>
          <p:cNvPr id="3" name="Content Placeholder 2"/>
          <p:cNvSpPr>
            <a:spLocks noGrp="1"/>
          </p:cNvSpPr>
          <p:nvPr>
            <p:ph idx="1"/>
          </p:nvPr>
        </p:nvSpPr>
        <p:spPr/>
        <p:txBody>
          <a:bodyPr/>
          <a:lstStyle/>
          <a:p>
            <a:endParaRPr lang="en-US"/>
          </a:p>
        </p:txBody>
      </p:sp>
      <p:pic>
        <p:nvPicPr>
          <p:cNvPr id="448514" name="Picture 2"/>
          <p:cNvPicPr>
            <a:picLocks noChangeAspect="1" noChangeArrowheads="1"/>
          </p:cNvPicPr>
          <p:nvPr/>
        </p:nvPicPr>
        <p:blipFill>
          <a:blip r:embed="rId2" cstate="email"/>
          <a:srcRect/>
          <a:stretch>
            <a:fillRect/>
          </a:stretch>
        </p:blipFill>
        <p:spPr bwMode="auto">
          <a:xfrm>
            <a:off x="0" y="1142984"/>
            <a:ext cx="9144000" cy="5715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issues</a:t>
            </a:r>
            <a:endParaRPr lang="en-US" dirty="0"/>
          </a:p>
        </p:txBody>
      </p:sp>
      <p:sp>
        <p:nvSpPr>
          <p:cNvPr id="3" name="Content Placeholder 2"/>
          <p:cNvSpPr>
            <a:spLocks noGrp="1"/>
          </p:cNvSpPr>
          <p:nvPr>
            <p:ph idx="1"/>
          </p:nvPr>
        </p:nvSpPr>
        <p:spPr>
          <a:xfrm>
            <a:off x="468313" y="1484313"/>
            <a:ext cx="5246687" cy="4747522"/>
          </a:xfrm>
        </p:spPr>
        <p:txBody>
          <a:bodyPr/>
          <a:lstStyle/>
          <a:p>
            <a:r>
              <a:rPr lang="en-US" dirty="0" smtClean="0"/>
              <a:t>Who “owns” the system?</a:t>
            </a:r>
          </a:p>
          <a:p>
            <a:pPr lvl="1"/>
            <a:endParaRPr lang="en-US" dirty="0" smtClean="0"/>
          </a:p>
          <a:p>
            <a:pPr lvl="1"/>
            <a:r>
              <a:rPr lang="en-US" dirty="0" smtClean="0"/>
              <a:t>Google.org</a:t>
            </a:r>
          </a:p>
          <a:p>
            <a:pPr lvl="1"/>
            <a:r>
              <a:rPr lang="en-US" dirty="0" smtClean="0"/>
              <a:t>UN-Habitat</a:t>
            </a:r>
          </a:p>
          <a:p>
            <a:pPr lvl="1"/>
            <a:r>
              <a:rPr lang="en-US" dirty="0" smtClean="0"/>
              <a:t>ITC</a:t>
            </a:r>
          </a:p>
          <a:p>
            <a:pPr lvl="1"/>
            <a:r>
              <a:rPr lang="en-US" dirty="0" smtClean="0"/>
              <a:t>ZANTEL</a:t>
            </a:r>
          </a:p>
          <a:p>
            <a:pPr lvl="1"/>
            <a:r>
              <a:rPr lang="en-US" dirty="0" smtClean="0"/>
              <a:t>ZAWA</a:t>
            </a:r>
          </a:p>
          <a:p>
            <a:pPr lvl="1"/>
            <a:r>
              <a:rPr lang="en-US" dirty="0" err="1" smtClean="0"/>
              <a:t>Shehia</a:t>
            </a:r>
            <a:r>
              <a:rPr lang="en-US" dirty="0" smtClean="0"/>
              <a:t> leaders</a:t>
            </a:r>
          </a:p>
          <a:p>
            <a:pPr lvl="1"/>
            <a:r>
              <a:rPr lang="en-US" dirty="0" smtClean="0"/>
              <a:t>Water consumers</a:t>
            </a:r>
            <a:endParaRPr lang="en-US" dirty="0"/>
          </a:p>
        </p:txBody>
      </p:sp>
      <p:sp>
        <p:nvSpPr>
          <p:cNvPr id="4" name="Content Placeholder 2"/>
          <p:cNvSpPr txBox="1">
            <a:spLocks/>
          </p:cNvSpPr>
          <p:nvPr/>
        </p:nvSpPr>
        <p:spPr bwMode="auto">
          <a:xfrm>
            <a:off x="3607904" y="1507506"/>
            <a:ext cx="5231257" cy="4584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30238" marR="0" lvl="1" indent="-285750" algn="r" defTabSz="914400" rtl="0" eaLnBrk="1" fontAlgn="base" latinLnBrk="0" hangingPunct="1">
              <a:lnSpc>
                <a:spcPct val="100000"/>
              </a:lnSpc>
              <a:spcBef>
                <a:spcPct val="20000"/>
              </a:spcBef>
              <a:spcAft>
                <a:spcPct val="0"/>
              </a:spcAft>
              <a:buClr>
                <a:srgbClr val="009896"/>
              </a:buClr>
              <a:buSzTx/>
              <a:tabLst/>
              <a:defRPr/>
            </a:pPr>
            <a:endParaRPr kumimoji="0" lang="en-US" sz="2800" b="0" i="0" u="none" strike="noStrike" kern="0" cap="none" spc="0" normalizeH="0" baseline="0" noProof="0" dirty="0" smtClean="0">
              <a:ln>
                <a:noFill/>
              </a:ln>
              <a:solidFill>
                <a:schemeClr val="tx1"/>
              </a:solidFill>
              <a:effectLst/>
              <a:uLnTx/>
              <a:uFillTx/>
              <a:latin typeface="+mn-lt"/>
            </a:endParaRPr>
          </a:p>
          <a:p>
            <a:pPr marL="630238" marR="0" lvl="1" indent="-285750" algn="r" defTabSz="914400" rtl="0" eaLnBrk="1" fontAlgn="base" latinLnBrk="0" hangingPunct="1">
              <a:lnSpc>
                <a:spcPct val="100000"/>
              </a:lnSpc>
              <a:spcBef>
                <a:spcPct val="20000"/>
              </a:spcBef>
              <a:spcAft>
                <a:spcPct val="0"/>
              </a:spcAft>
              <a:buClr>
                <a:srgbClr val="009896"/>
              </a:buClr>
              <a:buSzTx/>
              <a:tabLst/>
              <a:defRPr/>
            </a:pPr>
            <a:endParaRPr kumimoji="0" lang="en-US" sz="2800" b="0" i="0" u="none" strike="noStrike" kern="0" cap="none" spc="0" normalizeH="0" baseline="0" noProof="0" dirty="0" smtClean="0">
              <a:ln>
                <a:noFill/>
              </a:ln>
              <a:solidFill>
                <a:schemeClr val="tx1"/>
              </a:solidFill>
              <a:effectLst/>
              <a:uLnTx/>
              <a:uFillTx/>
              <a:latin typeface="+mn-lt"/>
            </a:endParaRPr>
          </a:p>
          <a:p>
            <a:pPr marL="630238" marR="0" lvl="1" indent="-285750" algn="r" defTabSz="914400" rtl="0" eaLnBrk="1" fontAlgn="base" latinLnBrk="0" hangingPunct="1">
              <a:lnSpc>
                <a:spcPct val="100000"/>
              </a:lnSpc>
              <a:spcBef>
                <a:spcPct val="20000"/>
              </a:spcBef>
              <a:spcAft>
                <a:spcPct val="0"/>
              </a:spcAft>
              <a:buClr>
                <a:srgbClr val="009896"/>
              </a:buClr>
              <a:buSzTx/>
              <a:tabLst/>
              <a:defRPr/>
            </a:pPr>
            <a:r>
              <a:rPr kumimoji="0" lang="en-US" sz="2800" b="0" i="0" u="none" strike="noStrike" kern="0" cap="none" spc="0" normalizeH="0" baseline="0" noProof="0" dirty="0" smtClean="0">
                <a:ln>
                  <a:noFill/>
                </a:ln>
                <a:solidFill>
                  <a:schemeClr val="tx1"/>
                </a:solidFill>
                <a:effectLst/>
                <a:uLnTx/>
                <a:uFillTx/>
                <a:latin typeface="+mn-lt"/>
              </a:rPr>
              <a:t>Project owner</a:t>
            </a:r>
          </a:p>
          <a:p>
            <a:pPr marL="630238" marR="0" lvl="1" indent="-285750" algn="r" defTabSz="914400" rtl="0" eaLnBrk="1" fontAlgn="base" latinLnBrk="0" hangingPunct="1">
              <a:lnSpc>
                <a:spcPct val="100000"/>
              </a:lnSpc>
              <a:spcBef>
                <a:spcPct val="20000"/>
              </a:spcBef>
              <a:spcAft>
                <a:spcPct val="0"/>
              </a:spcAft>
              <a:buClr>
                <a:srgbClr val="009896"/>
              </a:buClr>
              <a:buSzTx/>
              <a:tabLst/>
              <a:defRPr/>
            </a:pPr>
            <a:r>
              <a:rPr lang="en-US" sz="2800" kern="0" dirty="0" smtClean="0">
                <a:latin typeface="+mn-lt"/>
              </a:rPr>
              <a:t>Project owner</a:t>
            </a:r>
            <a:endParaRPr lang="en-US" sz="2800" kern="0" dirty="0" smtClean="0">
              <a:latin typeface="+mn-lt"/>
            </a:endParaRPr>
          </a:p>
          <a:p>
            <a:pPr marL="630238" marR="0" lvl="1" indent="-285750" algn="r" defTabSz="914400" rtl="0" eaLnBrk="1" fontAlgn="base" latinLnBrk="0" hangingPunct="1">
              <a:lnSpc>
                <a:spcPct val="100000"/>
              </a:lnSpc>
              <a:spcBef>
                <a:spcPct val="20000"/>
              </a:spcBef>
              <a:spcAft>
                <a:spcPct val="0"/>
              </a:spcAft>
              <a:buClr>
                <a:srgbClr val="009896"/>
              </a:buClr>
              <a:buSzTx/>
              <a:tabLst/>
              <a:defRPr/>
            </a:pPr>
            <a:r>
              <a:rPr kumimoji="0" lang="en-US" sz="2800" b="0" i="0" u="none" strike="noStrike" kern="0" cap="none" spc="0" normalizeH="0" baseline="0" noProof="0" dirty="0" smtClean="0">
                <a:ln>
                  <a:noFill/>
                </a:ln>
                <a:solidFill>
                  <a:schemeClr val="tx1"/>
                </a:solidFill>
                <a:effectLst/>
                <a:uLnTx/>
                <a:uFillTx/>
                <a:latin typeface="+mn-lt"/>
              </a:rPr>
              <a:t>Research owner</a:t>
            </a:r>
          </a:p>
          <a:p>
            <a:pPr marL="630238" lvl="1" indent="-285750" algn="r">
              <a:spcBef>
                <a:spcPct val="20000"/>
              </a:spcBef>
              <a:buClr>
                <a:srgbClr val="009896"/>
              </a:buClr>
            </a:pPr>
            <a:r>
              <a:rPr kumimoji="0" lang="en-US" sz="2800" b="0" i="0" u="none" strike="noStrike" kern="0" cap="none" spc="0" normalizeH="0" baseline="0" noProof="0" dirty="0" smtClean="0">
                <a:ln>
                  <a:noFill/>
                </a:ln>
                <a:solidFill>
                  <a:schemeClr val="tx1"/>
                </a:solidFill>
                <a:effectLst/>
                <a:uLnTx/>
                <a:uFillTx/>
                <a:latin typeface="+mn-lt"/>
              </a:rPr>
              <a:t>Facilitator</a:t>
            </a:r>
            <a:r>
              <a:rPr lang="en-US" sz="2800" kern="0" dirty="0" smtClean="0">
                <a:latin typeface="+mn-lt"/>
              </a:rPr>
              <a:t>	</a:t>
            </a:r>
            <a:endParaRPr kumimoji="0" lang="en-US" sz="2800" b="0" i="0" u="none" strike="noStrike" kern="0" cap="none" spc="0" normalizeH="0" baseline="0" noProof="0" dirty="0" smtClean="0">
              <a:ln>
                <a:noFill/>
              </a:ln>
              <a:solidFill>
                <a:schemeClr val="tx1"/>
              </a:solidFill>
              <a:effectLst/>
              <a:uLnTx/>
              <a:uFillTx/>
              <a:latin typeface="+mn-lt"/>
            </a:endParaRPr>
          </a:p>
          <a:p>
            <a:pPr marL="630238" lvl="1" indent="-285750" algn="r">
              <a:spcBef>
                <a:spcPct val="20000"/>
              </a:spcBef>
              <a:buClr>
                <a:srgbClr val="009896"/>
              </a:buClr>
            </a:pPr>
            <a:r>
              <a:rPr lang="en-US" sz="2800" kern="0" dirty="0" smtClean="0">
                <a:latin typeface="+mn-lt"/>
              </a:rPr>
              <a:t>Problem/Institutional owner</a:t>
            </a:r>
          </a:p>
          <a:p>
            <a:pPr marL="630238" lvl="1" indent="-285750" algn="r">
              <a:spcBef>
                <a:spcPct val="20000"/>
              </a:spcBef>
              <a:buClr>
                <a:srgbClr val="009896"/>
              </a:buClr>
            </a:pPr>
            <a:r>
              <a:rPr lang="en-US" sz="2800" kern="0" dirty="0" smtClean="0">
                <a:latin typeface="+mn-lt"/>
              </a:rPr>
              <a:t>Institutional owner</a:t>
            </a:r>
          </a:p>
          <a:p>
            <a:pPr marL="630238" lvl="1" indent="-285750" algn="r">
              <a:spcBef>
                <a:spcPct val="20000"/>
              </a:spcBef>
              <a:buClr>
                <a:srgbClr val="009896"/>
              </a:buClr>
            </a:pPr>
            <a:r>
              <a:rPr lang="en-US" sz="2800" kern="0" dirty="0" smtClean="0">
                <a:latin typeface="+mn-lt"/>
              </a:rPr>
              <a:t>Problem/purpose owner</a:t>
            </a:r>
          </a:p>
          <a:p>
            <a:pPr marL="630238" lvl="1" indent="-285750" algn="r">
              <a:spcBef>
                <a:spcPct val="20000"/>
              </a:spcBef>
              <a:buClr>
                <a:srgbClr val="009896"/>
              </a:buClr>
            </a:pPr>
            <a:endParaRPr lang="en-US" sz="2800" kern="0" dirty="0" smtClean="0">
              <a:latin typeface="+mn-lt"/>
            </a:endParaRPr>
          </a:p>
          <a:p>
            <a:pPr marL="630238" marR="0" lvl="1" indent="-285750" algn="r" defTabSz="914400" rtl="0" eaLnBrk="1" fontAlgn="base" latinLnBrk="0" hangingPunct="1">
              <a:lnSpc>
                <a:spcPct val="100000"/>
              </a:lnSpc>
              <a:spcBef>
                <a:spcPct val="20000"/>
              </a:spcBef>
              <a:spcAft>
                <a:spcPct val="0"/>
              </a:spcAft>
              <a:buClr>
                <a:srgbClr val="009896"/>
              </a:buClr>
              <a:buSzTx/>
              <a:tabLst/>
              <a:defRPr/>
            </a:pPr>
            <a:endParaRPr kumimoji="0" lang="en-US" sz="2800" b="0" i="0" u="none" strike="noStrike" kern="0" cap="none" spc="0" normalizeH="0" baseline="0" noProof="0" dirty="0" smtClean="0">
              <a:ln>
                <a:noFill/>
              </a:ln>
              <a:solidFill>
                <a:schemeClr val="tx1"/>
              </a:solidFill>
              <a:effectLst/>
              <a:uLnTx/>
              <a:uFillTx/>
              <a:latin typeface="+mn-lt"/>
            </a:endParaRPr>
          </a:p>
          <a:p>
            <a:pPr marL="630238" marR="0" lvl="1" indent="-285750" algn="r" defTabSz="914400" rtl="0" eaLnBrk="1" fontAlgn="base" latinLnBrk="0" hangingPunct="1">
              <a:lnSpc>
                <a:spcPct val="100000"/>
              </a:lnSpc>
              <a:spcBef>
                <a:spcPct val="20000"/>
              </a:spcBef>
              <a:spcAft>
                <a:spcPct val="0"/>
              </a:spcAft>
              <a:buClr>
                <a:srgbClr val="009896"/>
              </a:buClr>
              <a:buSzTx/>
              <a:tabLst/>
              <a:defRPr/>
            </a:pPr>
            <a:endParaRPr kumimoji="0" lang="en-US" sz="2800" b="0" i="0" u="none" strike="noStrike" kern="0" cap="none" spc="0" normalizeH="0" baseline="0" noProof="0" dirty="0">
              <a:ln>
                <a:noFill/>
              </a:ln>
              <a:solidFill>
                <a:schemeClr val="tx1"/>
              </a:solidFill>
              <a:effectLst/>
              <a:uLnTx/>
              <a:uFillTx/>
              <a:latin typeface="+mn-lt"/>
            </a:endParaRPr>
          </a:p>
        </p:txBody>
      </p:sp>
      <p:sp>
        <p:nvSpPr>
          <p:cNvPr id="5" name="Up-Down Arrow 4"/>
          <p:cNvSpPr/>
          <p:nvPr/>
        </p:nvSpPr>
        <p:spPr bwMode="auto">
          <a:xfrm>
            <a:off x="3896139" y="2683566"/>
            <a:ext cx="1073426" cy="3339548"/>
          </a:xfrm>
          <a:prstGeom prst="upDownArrow">
            <a:avLst/>
          </a:prstGeom>
          <a:solidFill>
            <a:srgbClr val="00CC99">
              <a:alpha val="50196"/>
            </a:srgbClr>
          </a:solidFill>
          <a:ln w="12700" cap="flat" cmpd="sng" algn="ctr">
            <a:noFill/>
            <a:prstDash val="solid"/>
            <a:round/>
            <a:headEnd type="none" w="sm" len="sm"/>
            <a:tailEnd type="none" w="sm" len="sm"/>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issues</a:t>
            </a:r>
            <a:endParaRPr lang="en-US" dirty="0"/>
          </a:p>
        </p:txBody>
      </p:sp>
      <p:sp>
        <p:nvSpPr>
          <p:cNvPr id="3" name="Content Placeholder 2"/>
          <p:cNvSpPr>
            <a:spLocks noGrp="1"/>
          </p:cNvSpPr>
          <p:nvPr>
            <p:ph idx="1"/>
          </p:nvPr>
        </p:nvSpPr>
        <p:spPr/>
        <p:txBody>
          <a:bodyPr/>
          <a:lstStyle/>
          <a:p>
            <a:r>
              <a:rPr lang="en-US" dirty="0" smtClean="0"/>
              <a:t>Who “owns” the information?</a:t>
            </a:r>
          </a:p>
          <a:p>
            <a:endParaRPr lang="en-US" dirty="0" smtClean="0"/>
          </a:p>
          <a:p>
            <a:pPr lvl="1"/>
            <a:r>
              <a:rPr lang="en-US" dirty="0" smtClean="0"/>
              <a:t>Google?</a:t>
            </a:r>
          </a:p>
          <a:p>
            <a:pPr lvl="1"/>
            <a:r>
              <a:rPr lang="en-US" dirty="0" smtClean="0"/>
              <a:t>UN-Habitat?</a:t>
            </a:r>
          </a:p>
          <a:p>
            <a:pPr lvl="1"/>
            <a:r>
              <a:rPr lang="en-US" dirty="0" smtClean="0"/>
              <a:t>ZAWA?</a:t>
            </a:r>
          </a:p>
          <a:p>
            <a:pPr lvl="1"/>
            <a:r>
              <a:rPr lang="en-US" dirty="0" smtClean="0"/>
              <a:t>Consumers?</a:t>
            </a:r>
          </a:p>
          <a:p>
            <a:pPr lvl="1"/>
            <a:r>
              <a:rPr lang="en-US" dirty="0" smtClean="0"/>
              <a:t>General public?</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issues</a:t>
            </a:r>
            <a:endParaRPr lang="en-US" dirty="0"/>
          </a:p>
        </p:txBody>
      </p:sp>
      <p:sp>
        <p:nvSpPr>
          <p:cNvPr id="3" name="Content Placeholder 2"/>
          <p:cNvSpPr>
            <a:spLocks noGrp="1"/>
          </p:cNvSpPr>
          <p:nvPr>
            <p:ph idx="1"/>
          </p:nvPr>
        </p:nvSpPr>
        <p:spPr/>
        <p:txBody>
          <a:bodyPr/>
          <a:lstStyle/>
          <a:p>
            <a:r>
              <a:rPr lang="en-US" dirty="0" smtClean="0"/>
              <a:t>Who benefits?</a:t>
            </a:r>
          </a:p>
          <a:p>
            <a:endParaRPr lang="en-US" dirty="0" smtClean="0"/>
          </a:p>
          <a:p>
            <a:pPr lvl="1"/>
            <a:r>
              <a:rPr lang="en-US" dirty="0" smtClean="0"/>
              <a:t>UN-Habitat?</a:t>
            </a:r>
          </a:p>
          <a:p>
            <a:pPr lvl="1"/>
            <a:r>
              <a:rPr lang="en-US" dirty="0" smtClean="0"/>
              <a:t>ZAWA?</a:t>
            </a:r>
          </a:p>
          <a:p>
            <a:pPr lvl="1"/>
            <a:r>
              <a:rPr lang="en-US" dirty="0" err="1" smtClean="0"/>
              <a:t>Sheha</a:t>
            </a:r>
            <a:r>
              <a:rPr lang="en-US" dirty="0" smtClean="0"/>
              <a:t>?</a:t>
            </a:r>
            <a:endParaRPr lang="en-US" dirty="0" smtClean="0"/>
          </a:p>
          <a:p>
            <a:pPr lvl="1"/>
            <a:r>
              <a:rPr lang="en-US" dirty="0" smtClean="0"/>
              <a:t>Consumers?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GB"/>
              <a:t>h2.0</a:t>
            </a:r>
          </a:p>
        </p:txBody>
      </p:sp>
      <p:sp>
        <p:nvSpPr>
          <p:cNvPr id="410627" name="Rectangle 3"/>
          <p:cNvSpPr>
            <a:spLocks noGrp="1" noChangeArrowheads="1"/>
          </p:cNvSpPr>
          <p:nvPr>
            <p:ph type="body" idx="1"/>
          </p:nvPr>
        </p:nvSpPr>
        <p:spPr/>
        <p:txBody>
          <a:bodyPr/>
          <a:lstStyle/>
          <a:p>
            <a:r>
              <a:rPr lang="en-US"/>
              <a:t>The h2.0 Inform and Empower initiative is one of Google’s five new initiatives aimed at using the power of information and technology to address global challenges, such as climate change and poverty.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issues</a:t>
            </a:r>
            <a:endParaRPr lang="en-US" dirty="0"/>
          </a:p>
        </p:txBody>
      </p:sp>
      <p:sp>
        <p:nvSpPr>
          <p:cNvPr id="3" name="Content Placeholder 2"/>
          <p:cNvSpPr>
            <a:spLocks noGrp="1"/>
          </p:cNvSpPr>
          <p:nvPr>
            <p:ph idx="1"/>
          </p:nvPr>
        </p:nvSpPr>
        <p:spPr/>
        <p:txBody>
          <a:bodyPr/>
          <a:lstStyle/>
          <a:p>
            <a:r>
              <a:rPr lang="en-US" dirty="0" smtClean="0"/>
              <a:t>Who pays?</a:t>
            </a:r>
          </a:p>
          <a:p>
            <a:endParaRPr lang="en-US" dirty="0" smtClean="0"/>
          </a:p>
          <a:p>
            <a:pPr lvl="1"/>
            <a:r>
              <a:rPr lang="en-US" dirty="0" smtClean="0"/>
              <a:t>UN-Habitat</a:t>
            </a:r>
          </a:p>
          <a:p>
            <a:pPr lvl="1"/>
            <a:r>
              <a:rPr lang="en-US" dirty="0" smtClean="0"/>
              <a:t>ZAWA?</a:t>
            </a:r>
          </a:p>
          <a:p>
            <a:pPr lvl="1"/>
            <a:r>
              <a:rPr lang="en-US" dirty="0" smtClean="0"/>
              <a:t>Consumer!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Participatory Research issues</a:t>
            </a:r>
            <a:endParaRPr lang="en-US" dirty="0"/>
          </a:p>
        </p:txBody>
      </p:sp>
      <p:sp>
        <p:nvSpPr>
          <p:cNvPr id="3" name="Content Placeholder 2"/>
          <p:cNvSpPr>
            <a:spLocks noGrp="1"/>
          </p:cNvSpPr>
          <p:nvPr>
            <p:ph idx="1"/>
          </p:nvPr>
        </p:nvSpPr>
        <p:spPr>
          <a:xfrm>
            <a:off x="468313" y="1484313"/>
            <a:ext cx="7989887" cy="5015878"/>
          </a:xfrm>
        </p:spPr>
        <p:txBody>
          <a:bodyPr/>
          <a:lstStyle/>
          <a:p>
            <a:r>
              <a:rPr lang="en-US" dirty="0" smtClean="0"/>
              <a:t>What are incentives to participate?</a:t>
            </a:r>
          </a:p>
          <a:p>
            <a:pPr lvl="1"/>
            <a:endParaRPr lang="en-US" dirty="0" smtClean="0"/>
          </a:p>
          <a:p>
            <a:pPr lvl="1"/>
            <a:r>
              <a:rPr lang="en-US" dirty="0" smtClean="0"/>
              <a:t>Research driven, no tangible benefits </a:t>
            </a:r>
            <a:br>
              <a:rPr lang="en-US" dirty="0" smtClean="0"/>
            </a:br>
            <a:r>
              <a:rPr lang="en-US" i="1" dirty="0" smtClean="0"/>
              <a:t>(“the future is bright”)</a:t>
            </a:r>
          </a:p>
          <a:p>
            <a:pPr lvl="1"/>
            <a:r>
              <a:rPr lang="en-US" dirty="0" smtClean="0"/>
              <a:t>Visualization of problems for agenda setting and prioritization</a:t>
            </a:r>
          </a:p>
          <a:p>
            <a:pPr lvl="1"/>
            <a:r>
              <a:rPr lang="en-US" dirty="0" smtClean="0"/>
              <a:t>Future:	</a:t>
            </a:r>
          </a:p>
          <a:p>
            <a:pPr lvl="2"/>
            <a:r>
              <a:rPr lang="en-US" dirty="0" smtClean="0"/>
              <a:t>Live response system to available water</a:t>
            </a:r>
          </a:p>
          <a:p>
            <a:pPr lvl="2"/>
            <a:r>
              <a:rPr lang="en-US" dirty="0" smtClean="0"/>
              <a:t>Live “blaming and shaming” of negligent providers</a:t>
            </a:r>
          </a:p>
          <a:p>
            <a:pPr lvl="2"/>
            <a:r>
              <a:rPr lang="en-US" dirty="0" smtClean="0"/>
              <a:t>MDG monitoring tool?</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GB"/>
              <a:t>Phase 2 ideas</a:t>
            </a:r>
          </a:p>
        </p:txBody>
      </p:sp>
      <p:sp>
        <p:nvSpPr>
          <p:cNvPr id="428035" name="Rectangle 3"/>
          <p:cNvSpPr>
            <a:spLocks noGrp="1" noChangeArrowheads="1"/>
          </p:cNvSpPr>
          <p:nvPr>
            <p:ph type="body" idx="1"/>
          </p:nvPr>
        </p:nvSpPr>
        <p:spPr>
          <a:xfrm>
            <a:off x="468313" y="1207855"/>
            <a:ext cx="8218487" cy="4584700"/>
          </a:xfrm>
        </p:spPr>
        <p:txBody>
          <a:bodyPr/>
          <a:lstStyle/>
          <a:p>
            <a:r>
              <a:rPr lang="en-US" sz="2800" dirty="0" smtClean="0"/>
              <a:t>Phase</a:t>
            </a:r>
            <a:r>
              <a:rPr lang="en-US" sz="2800" dirty="0"/>
              <a:t> 1 deployment is technically limited to a small and relatively static set of observables and a small number of predetermined locations</a:t>
            </a:r>
          </a:p>
          <a:p>
            <a:endParaRPr lang="en-GB" sz="2800" dirty="0"/>
          </a:p>
          <a:p>
            <a:r>
              <a:rPr lang="en-US" sz="2800" dirty="0"/>
              <a:t>The </a:t>
            </a:r>
            <a:r>
              <a:rPr lang="en-US" sz="2800" dirty="0" smtClean="0"/>
              <a:t>challenges </a:t>
            </a:r>
            <a:r>
              <a:rPr lang="en-US" sz="2800" dirty="0"/>
              <a:t>of </a:t>
            </a:r>
            <a:r>
              <a:rPr lang="en-US" sz="2800" dirty="0" smtClean="0"/>
              <a:t>a second Phase</a:t>
            </a:r>
            <a:r>
              <a:rPr lang="en-US" sz="2800" dirty="0"/>
              <a:t> </a:t>
            </a:r>
            <a:r>
              <a:rPr lang="en-US" sz="2800" dirty="0" smtClean="0"/>
              <a:t>are </a:t>
            </a:r>
            <a:r>
              <a:rPr lang="en-US" sz="2800" dirty="0"/>
              <a:t>to </a:t>
            </a:r>
            <a:r>
              <a:rPr lang="en-US" sz="2800" dirty="0" smtClean="0"/>
              <a:t>scale-up the human </a:t>
            </a:r>
            <a:r>
              <a:rPr lang="en-US" sz="2800" dirty="0"/>
              <a:t>sensor network </a:t>
            </a:r>
            <a:r>
              <a:rPr lang="en-US" sz="2800" dirty="0" smtClean="0"/>
              <a:t>(number of users) and </a:t>
            </a:r>
            <a:r>
              <a:rPr lang="en-US" sz="2800" dirty="0"/>
              <a:t>to </a:t>
            </a:r>
            <a:r>
              <a:rPr lang="en-US" sz="2800" dirty="0" smtClean="0"/>
              <a:t>handle a larger, </a:t>
            </a:r>
            <a:r>
              <a:rPr lang="en-US" sz="2800" dirty="0"/>
              <a:t>dynamically extendable set of observables at </a:t>
            </a:r>
            <a:r>
              <a:rPr lang="en-US" sz="2800" dirty="0" smtClean="0"/>
              <a:t>arbitrary locations (not limited to fixed-point locations).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539750" y="1341438"/>
            <a:ext cx="8083550" cy="4967287"/>
          </a:xfrm>
          <a:prstGeom prst="rect">
            <a:avLst/>
          </a:prstGeom>
          <a:noFill/>
          <a:ln w="9525" algn="ctr">
            <a:noFill/>
            <a:miter lim="800000"/>
            <a:headEnd/>
            <a:tailEnd/>
          </a:ln>
          <a:effectLst/>
        </p:spPr>
        <p:txBody>
          <a:bodyPr/>
          <a:lstStyle/>
          <a:p>
            <a:pPr marL="342900" indent="-342900">
              <a:lnSpc>
                <a:spcPct val="80000"/>
              </a:lnSpc>
              <a:spcBef>
                <a:spcPct val="20000"/>
              </a:spcBef>
              <a:buClr>
                <a:srgbClr val="009896"/>
              </a:buClr>
              <a:buFont typeface="Wingdings" pitchFamily="2" charset="2"/>
              <a:buChar char="§"/>
            </a:pPr>
            <a:r>
              <a:rPr lang="en-US" dirty="0">
                <a:latin typeface="Trebuchet MS" pitchFamily="34" charset="0"/>
                <a:cs typeface="Arial" charset="0"/>
              </a:rPr>
              <a:t>A generic mobile telephone (SMS) based communication system </a:t>
            </a:r>
            <a:r>
              <a:rPr lang="en-US" dirty="0" smtClean="0">
                <a:latin typeface="Trebuchet MS" pitchFamily="34" charset="0"/>
                <a:cs typeface="Arial" charset="0"/>
              </a:rPr>
              <a:t>to </a:t>
            </a:r>
            <a:r>
              <a:rPr lang="en-US" dirty="0">
                <a:latin typeface="Trebuchet MS" pitchFamily="34" charset="0"/>
                <a:cs typeface="Arial" charset="0"/>
              </a:rPr>
              <a:t>be truly participatory.</a:t>
            </a:r>
          </a:p>
          <a:p>
            <a:pPr marL="342900" indent="-342900">
              <a:lnSpc>
                <a:spcPct val="80000"/>
              </a:lnSpc>
              <a:spcBef>
                <a:spcPct val="20000"/>
              </a:spcBef>
              <a:buClr>
                <a:srgbClr val="009896"/>
              </a:buClr>
              <a:buFont typeface="Wingdings" pitchFamily="2" charset="2"/>
              <a:buChar char="§"/>
            </a:pPr>
            <a:endParaRPr lang="en-US" dirty="0">
              <a:latin typeface="Trebuchet MS" pitchFamily="34" charset="0"/>
              <a:cs typeface="Arial" charset="0"/>
            </a:endParaRPr>
          </a:p>
          <a:p>
            <a:pPr marL="342900" indent="-342900">
              <a:lnSpc>
                <a:spcPct val="80000"/>
              </a:lnSpc>
              <a:spcBef>
                <a:spcPct val="20000"/>
              </a:spcBef>
              <a:buClr>
                <a:srgbClr val="009896"/>
              </a:buClr>
              <a:buFont typeface="Wingdings" pitchFamily="2" charset="2"/>
              <a:buChar char="§"/>
            </a:pPr>
            <a:r>
              <a:rPr lang="en-US" dirty="0">
                <a:latin typeface="Trebuchet MS" pitchFamily="34" charset="0"/>
                <a:cs typeface="Arial" charset="0"/>
              </a:rPr>
              <a:t>Such a “human sensor web” could yield spatial and temporal continuous information on:</a:t>
            </a:r>
          </a:p>
          <a:p>
            <a:pPr marL="630238" lvl="1" indent="-285750">
              <a:lnSpc>
                <a:spcPct val="80000"/>
              </a:lnSpc>
              <a:spcBef>
                <a:spcPct val="20000"/>
              </a:spcBef>
              <a:buClr>
                <a:srgbClr val="009896"/>
              </a:buClr>
              <a:buFont typeface="Wingdings" pitchFamily="2" charset="2"/>
              <a:buChar char="§"/>
            </a:pPr>
            <a:r>
              <a:rPr lang="en-US" dirty="0">
                <a:latin typeface="Trebuchet MS" pitchFamily="34" charset="0"/>
                <a:cs typeface="Arial" charset="0"/>
              </a:rPr>
              <a:t>Environment</a:t>
            </a:r>
          </a:p>
          <a:p>
            <a:pPr marL="630238" lvl="1" indent="-285750">
              <a:lnSpc>
                <a:spcPct val="80000"/>
              </a:lnSpc>
              <a:spcBef>
                <a:spcPct val="20000"/>
              </a:spcBef>
              <a:buClr>
                <a:srgbClr val="009896"/>
              </a:buClr>
              <a:buFont typeface="Wingdings" pitchFamily="2" charset="2"/>
              <a:buChar char="§"/>
            </a:pPr>
            <a:r>
              <a:rPr lang="en-US" dirty="0">
                <a:latin typeface="Trebuchet MS" pitchFamily="34" charset="0"/>
                <a:cs typeface="Arial" charset="0"/>
              </a:rPr>
              <a:t>Socio-economics</a:t>
            </a:r>
          </a:p>
          <a:p>
            <a:pPr marL="630238" lvl="1" indent="-285750">
              <a:lnSpc>
                <a:spcPct val="80000"/>
              </a:lnSpc>
              <a:spcBef>
                <a:spcPct val="20000"/>
              </a:spcBef>
              <a:buClr>
                <a:srgbClr val="009896"/>
              </a:buClr>
              <a:buFont typeface="Wingdings" pitchFamily="2" charset="2"/>
              <a:buChar char="§"/>
            </a:pPr>
            <a:r>
              <a:rPr lang="en-US" dirty="0">
                <a:latin typeface="Trebuchet MS" pitchFamily="34" charset="0"/>
                <a:cs typeface="Arial" charset="0"/>
              </a:rPr>
              <a:t>Disasters</a:t>
            </a:r>
          </a:p>
          <a:p>
            <a:pPr marL="630238" lvl="1" indent="-285750">
              <a:lnSpc>
                <a:spcPct val="80000"/>
              </a:lnSpc>
              <a:spcBef>
                <a:spcPct val="20000"/>
              </a:spcBef>
              <a:buClr>
                <a:srgbClr val="009896"/>
              </a:buClr>
              <a:buFont typeface="Wingdings" pitchFamily="2" charset="2"/>
              <a:buChar char="§"/>
            </a:pPr>
            <a:r>
              <a:rPr lang="en-US" dirty="0">
                <a:latin typeface="Trebuchet MS" pitchFamily="34" charset="0"/>
                <a:cs typeface="Arial" charset="0"/>
              </a:rPr>
              <a:t>Access to services (health, education, water, transport etc)</a:t>
            </a:r>
          </a:p>
          <a:p>
            <a:pPr marL="342900" indent="-342900">
              <a:lnSpc>
                <a:spcPct val="80000"/>
              </a:lnSpc>
              <a:spcBef>
                <a:spcPct val="20000"/>
              </a:spcBef>
              <a:buClr>
                <a:srgbClr val="009896"/>
              </a:buClr>
              <a:buFont typeface="Wingdings" pitchFamily="2" charset="2"/>
              <a:buChar char="§"/>
            </a:pPr>
            <a:endParaRPr lang="en-US" dirty="0">
              <a:latin typeface="Trebuchet MS" pitchFamily="34" charset="0"/>
              <a:cs typeface="Arial" charset="0"/>
            </a:endParaRPr>
          </a:p>
          <a:p>
            <a:pPr marL="342900" indent="-342900">
              <a:lnSpc>
                <a:spcPct val="80000"/>
              </a:lnSpc>
              <a:spcBef>
                <a:spcPct val="20000"/>
              </a:spcBef>
              <a:buClr>
                <a:srgbClr val="009896"/>
              </a:buClr>
              <a:buFont typeface="Wingdings" pitchFamily="2" charset="2"/>
              <a:buChar char="§"/>
            </a:pPr>
            <a:r>
              <a:rPr lang="en-US" dirty="0">
                <a:latin typeface="Trebuchet MS" pitchFamily="34" charset="0"/>
                <a:cs typeface="Arial" charset="0"/>
              </a:rPr>
              <a:t>Could be easily integrated with already exiting participatory approaches and </a:t>
            </a:r>
            <a:r>
              <a:rPr lang="en-US" dirty="0" smtClean="0">
                <a:latin typeface="Trebuchet MS" pitchFamily="34" charset="0"/>
                <a:cs typeface="Arial" charset="0"/>
              </a:rPr>
              <a:t>tools.</a:t>
            </a:r>
            <a:endParaRPr lang="en-US" dirty="0">
              <a:latin typeface="Trebuchet MS" pitchFamily="34" charset="0"/>
              <a:cs typeface="Arial" charset="0"/>
            </a:endParaRPr>
          </a:p>
        </p:txBody>
      </p:sp>
      <p:sp>
        <p:nvSpPr>
          <p:cNvPr id="340996" name="Rectangle 4"/>
          <p:cNvSpPr>
            <a:spLocks noGrp="1" noChangeArrowheads="1"/>
          </p:cNvSpPr>
          <p:nvPr>
            <p:ph type="title"/>
          </p:nvPr>
        </p:nvSpPr>
        <p:spPr>
          <a:noFill/>
          <a:ln/>
        </p:spPr>
        <p:txBody>
          <a:bodyPr/>
          <a:lstStyle/>
          <a:p>
            <a:r>
              <a:rPr lang="en-GB" dirty="0"/>
              <a:t>Project future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points “to do” </a:t>
            </a:r>
            <a:endParaRPr lang="en-US" dirty="0"/>
          </a:p>
        </p:txBody>
      </p:sp>
      <p:sp>
        <p:nvSpPr>
          <p:cNvPr id="3" name="Content Placeholder 2"/>
          <p:cNvSpPr>
            <a:spLocks noGrp="1"/>
          </p:cNvSpPr>
          <p:nvPr>
            <p:ph idx="1"/>
          </p:nvPr>
        </p:nvSpPr>
        <p:spPr/>
        <p:txBody>
          <a:bodyPr/>
          <a:lstStyle/>
          <a:p>
            <a:r>
              <a:rPr lang="en-US" sz="2800" dirty="0" smtClean="0"/>
              <a:t>Frank </a:t>
            </a:r>
            <a:r>
              <a:rPr lang="en-US" sz="2800" dirty="0" err="1" smtClean="0"/>
              <a:t>Rijsberman</a:t>
            </a:r>
            <a:r>
              <a:rPr lang="en-US" sz="2800" dirty="0" smtClean="0"/>
              <a:t>, Google.org:</a:t>
            </a:r>
          </a:p>
          <a:p>
            <a:endParaRPr lang="en-US" sz="2800" dirty="0" smtClean="0"/>
          </a:p>
          <a:p>
            <a:pPr lvl="0"/>
            <a:r>
              <a:rPr lang="en-US" sz="2800" i="1" dirty="0" smtClean="0"/>
              <a:t>Demonstrate that community scale monitoring of affordable and accessible water and sanitation services is feasible at a national scale and can be cost-effective</a:t>
            </a:r>
            <a:endParaRPr lang="en-US" sz="2800" dirty="0" smtClean="0"/>
          </a:p>
          <a:p>
            <a:pPr lvl="0"/>
            <a:r>
              <a:rPr lang="en-US" sz="2800" i="1" dirty="0" smtClean="0"/>
              <a:t>Open up the data in an open platform, so anyone can </a:t>
            </a:r>
            <a:r>
              <a:rPr lang="en-US" sz="2800" i="1" dirty="0" err="1" smtClean="0"/>
              <a:t>analyse</a:t>
            </a:r>
            <a:r>
              <a:rPr lang="en-US" sz="2800" i="1" dirty="0" smtClean="0"/>
              <a:t>, add, update etc. – and data can be found – and data can be accessed effortlessly by the public</a:t>
            </a:r>
            <a:endParaRPr lang="en-US" sz="2800" dirty="0" smtClean="0"/>
          </a:p>
          <a:p>
            <a:r>
              <a:rPr lang="en-US" sz="2800" i="1" dirty="0" smtClean="0"/>
              <a:t> </a:t>
            </a:r>
            <a:endParaRPr lang="en-US" sz="2800" dirty="0" smtClean="0"/>
          </a:p>
          <a:p>
            <a:endParaRPr lang="en-US" sz="28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57200" y="95250"/>
            <a:ext cx="8435975" cy="868363"/>
          </a:xfrm>
        </p:spPr>
        <p:txBody>
          <a:bodyPr/>
          <a:lstStyle/>
          <a:p>
            <a:r>
              <a:rPr lang="en-GB" sz="2800"/>
              <a:t>Inform and Empower to Improve Public Services </a:t>
            </a:r>
          </a:p>
        </p:txBody>
      </p:sp>
      <p:sp>
        <p:nvSpPr>
          <p:cNvPr id="396291" name="Rectangle 3"/>
          <p:cNvSpPr>
            <a:spLocks noGrp="1" noChangeArrowheads="1"/>
          </p:cNvSpPr>
          <p:nvPr>
            <p:ph type="body" idx="1"/>
          </p:nvPr>
        </p:nvSpPr>
        <p:spPr>
          <a:xfrm>
            <a:off x="323850" y="1196975"/>
            <a:ext cx="8458643" cy="5118765"/>
          </a:xfrm>
        </p:spPr>
        <p:txBody>
          <a:bodyPr/>
          <a:lstStyle/>
          <a:p>
            <a:pPr>
              <a:lnSpc>
                <a:spcPct val="80000"/>
              </a:lnSpc>
            </a:pPr>
            <a:r>
              <a:rPr lang="en-GB" sz="1800" b="1" dirty="0"/>
              <a:t>Empowered Citizens and Communities</a:t>
            </a:r>
          </a:p>
          <a:p>
            <a:pPr lvl="1">
              <a:lnSpc>
                <a:spcPct val="80000"/>
              </a:lnSpc>
            </a:pPr>
            <a:r>
              <a:rPr lang="en-GB" sz="1800" dirty="0"/>
              <a:t>Informing individuals and communities of their rights, entitlements, choices, and quality of public services </a:t>
            </a:r>
          </a:p>
          <a:p>
            <a:pPr lvl="1">
              <a:lnSpc>
                <a:spcPct val="80000"/>
              </a:lnSpc>
            </a:pPr>
            <a:r>
              <a:rPr lang="en-GB" sz="1800" dirty="0"/>
              <a:t>Providing tools and information to increase access to and use of available services </a:t>
            </a:r>
          </a:p>
          <a:p>
            <a:pPr lvl="1">
              <a:lnSpc>
                <a:spcPct val="80000"/>
              </a:lnSpc>
            </a:pPr>
            <a:r>
              <a:rPr lang="en-GB" sz="1800" dirty="0"/>
              <a:t>Supporting civil society organizations that strengthen links between communities and policy makers. </a:t>
            </a:r>
          </a:p>
          <a:p>
            <a:pPr lvl="1">
              <a:lnSpc>
                <a:spcPct val="80000"/>
              </a:lnSpc>
            </a:pPr>
            <a:endParaRPr lang="en-GB" sz="1600" b="1" dirty="0"/>
          </a:p>
          <a:p>
            <a:pPr>
              <a:lnSpc>
                <a:spcPct val="80000"/>
              </a:lnSpc>
            </a:pPr>
            <a:r>
              <a:rPr lang="en-GB" sz="1800" b="1" dirty="0"/>
              <a:t>Responsive Providers</a:t>
            </a:r>
          </a:p>
          <a:p>
            <a:pPr lvl="1">
              <a:lnSpc>
                <a:spcPct val="80000"/>
              </a:lnSpc>
            </a:pPr>
            <a:r>
              <a:rPr lang="en-GB" sz="1800" dirty="0"/>
              <a:t>Increasing transparency in local budgeting and performance for improved resource allocation </a:t>
            </a:r>
          </a:p>
          <a:p>
            <a:pPr lvl="1">
              <a:lnSpc>
                <a:spcPct val="80000"/>
              </a:lnSpc>
            </a:pPr>
            <a:r>
              <a:rPr lang="en-GB" sz="1800" dirty="0"/>
              <a:t>Improving data quality to inform planning</a:t>
            </a:r>
          </a:p>
          <a:p>
            <a:pPr lvl="1">
              <a:lnSpc>
                <a:spcPct val="80000"/>
              </a:lnSpc>
            </a:pPr>
            <a:r>
              <a:rPr lang="en-GB" sz="1800" dirty="0"/>
              <a:t>Expanding service delivery with innovative information-based tools </a:t>
            </a:r>
          </a:p>
          <a:p>
            <a:pPr lvl="1">
              <a:lnSpc>
                <a:spcPct val="80000"/>
              </a:lnSpc>
              <a:buFont typeface="Wingdings" pitchFamily="2" charset="2"/>
              <a:buNone/>
            </a:pPr>
            <a:endParaRPr lang="en-GB" sz="1600" dirty="0"/>
          </a:p>
          <a:p>
            <a:pPr>
              <a:lnSpc>
                <a:spcPct val="80000"/>
              </a:lnSpc>
            </a:pPr>
            <a:r>
              <a:rPr lang="en-GB" sz="1800" b="1" dirty="0"/>
              <a:t>Informed Decision-Makers</a:t>
            </a:r>
          </a:p>
          <a:p>
            <a:pPr lvl="1">
              <a:lnSpc>
                <a:spcPct val="80000"/>
              </a:lnSpc>
            </a:pPr>
            <a:r>
              <a:rPr lang="en-GB" sz="1800" dirty="0"/>
              <a:t>Developing local capacity for data collection and analysis to inform decision making </a:t>
            </a:r>
          </a:p>
          <a:p>
            <a:pPr lvl="1">
              <a:lnSpc>
                <a:spcPct val="80000"/>
              </a:lnSpc>
            </a:pPr>
            <a:r>
              <a:rPr lang="en-GB" sz="1800" dirty="0"/>
              <a:t>Making existing information more public and useful for planning and advocacy </a:t>
            </a:r>
          </a:p>
          <a:p>
            <a:pPr lvl="1">
              <a:lnSpc>
                <a:spcPct val="80000"/>
              </a:lnSpc>
            </a:pPr>
            <a:r>
              <a:rPr lang="en-GB" sz="1800" dirty="0"/>
              <a:t>Generating evidence on "what works" and sharing this widely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457200" y="95250"/>
            <a:ext cx="8435975" cy="868363"/>
          </a:xfrm>
        </p:spPr>
        <p:txBody>
          <a:bodyPr/>
          <a:lstStyle/>
          <a:p>
            <a:r>
              <a:rPr lang="en-GB" sz="2800"/>
              <a:t>Inform and Empower to Improve Public Services </a:t>
            </a:r>
          </a:p>
        </p:txBody>
      </p:sp>
      <p:sp>
        <p:nvSpPr>
          <p:cNvPr id="396291" name="Rectangle 3"/>
          <p:cNvSpPr>
            <a:spLocks noGrp="1" noChangeArrowheads="1"/>
          </p:cNvSpPr>
          <p:nvPr>
            <p:ph type="body" idx="1"/>
          </p:nvPr>
        </p:nvSpPr>
        <p:spPr>
          <a:xfrm>
            <a:off x="323850" y="1196975"/>
            <a:ext cx="8458643" cy="5118765"/>
          </a:xfrm>
        </p:spPr>
        <p:txBody>
          <a:bodyPr/>
          <a:lstStyle/>
          <a:p>
            <a:pPr>
              <a:lnSpc>
                <a:spcPct val="80000"/>
              </a:lnSpc>
            </a:pPr>
            <a:r>
              <a:rPr lang="en-GB" sz="1800" b="1" dirty="0"/>
              <a:t>Empowered Citizens and Communities</a:t>
            </a:r>
          </a:p>
          <a:p>
            <a:pPr lvl="1">
              <a:lnSpc>
                <a:spcPct val="80000"/>
              </a:lnSpc>
            </a:pPr>
            <a:r>
              <a:rPr lang="en-GB" sz="1800" dirty="0">
                <a:effectLst>
                  <a:outerShdw blurRad="38100" dist="38100" dir="2700000" algn="tl">
                    <a:srgbClr val="000000">
                      <a:alpha val="43137"/>
                    </a:srgbClr>
                  </a:outerShdw>
                </a:effectLst>
              </a:rPr>
              <a:t>Informing individuals and communities of </a:t>
            </a:r>
            <a:r>
              <a:rPr lang="en-GB" sz="1800" dirty="0">
                <a:solidFill>
                  <a:schemeClr val="bg1">
                    <a:lumMod val="85000"/>
                  </a:schemeClr>
                </a:solidFill>
              </a:rPr>
              <a:t>their rights, entitlements, choices, and </a:t>
            </a:r>
            <a:r>
              <a:rPr lang="en-GB" sz="1800" dirty="0">
                <a:effectLst>
                  <a:outerShdw blurRad="38100" dist="38100" dir="2700000" algn="tl">
                    <a:srgbClr val="000000">
                      <a:alpha val="43137"/>
                    </a:srgbClr>
                  </a:outerShdw>
                </a:effectLst>
              </a:rPr>
              <a:t>quality of public services </a:t>
            </a:r>
          </a:p>
          <a:p>
            <a:pPr lvl="1">
              <a:lnSpc>
                <a:spcPct val="80000"/>
              </a:lnSpc>
            </a:pPr>
            <a:r>
              <a:rPr lang="en-GB" sz="1800" dirty="0"/>
              <a:t>Providing tools and information to </a:t>
            </a:r>
            <a:r>
              <a:rPr lang="en-GB" sz="1800" dirty="0">
                <a:effectLst>
                  <a:outerShdw blurRad="38100" dist="38100" dir="2700000" algn="tl">
                    <a:srgbClr val="000000">
                      <a:alpha val="43137"/>
                    </a:srgbClr>
                  </a:outerShdw>
                </a:effectLst>
              </a:rPr>
              <a:t>increase access to and use of available services </a:t>
            </a:r>
          </a:p>
          <a:p>
            <a:pPr lvl="1">
              <a:lnSpc>
                <a:spcPct val="80000"/>
              </a:lnSpc>
            </a:pPr>
            <a:r>
              <a:rPr lang="en-GB" sz="1800" dirty="0"/>
              <a:t>Supporting civil society organizations that strengthen links between communities and policy makers. </a:t>
            </a:r>
          </a:p>
          <a:p>
            <a:pPr lvl="1">
              <a:lnSpc>
                <a:spcPct val="80000"/>
              </a:lnSpc>
            </a:pPr>
            <a:endParaRPr lang="en-GB" sz="1600" b="1" dirty="0"/>
          </a:p>
          <a:p>
            <a:pPr>
              <a:lnSpc>
                <a:spcPct val="80000"/>
              </a:lnSpc>
            </a:pPr>
            <a:r>
              <a:rPr lang="en-GB" sz="1800" b="1" dirty="0"/>
              <a:t>Responsive Providers</a:t>
            </a:r>
          </a:p>
          <a:p>
            <a:pPr lvl="1">
              <a:lnSpc>
                <a:spcPct val="80000"/>
              </a:lnSpc>
            </a:pPr>
            <a:r>
              <a:rPr lang="en-GB" sz="1800" dirty="0">
                <a:effectLst>
                  <a:outerShdw blurRad="38100" dist="38100" dir="2700000" algn="tl">
                    <a:srgbClr val="000000">
                      <a:alpha val="43137"/>
                    </a:srgbClr>
                  </a:outerShdw>
                </a:effectLst>
              </a:rPr>
              <a:t>Increasing transparency </a:t>
            </a:r>
            <a:r>
              <a:rPr lang="en-GB" sz="1800" dirty="0"/>
              <a:t>in </a:t>
            </a:r>
            <a:r>
              <a:rPr lang="en-GB" sz="1800" dirty="0">
                <a:solidFill>
                  <a:schemeClr val="bg1">
                    <a:lumMod val="85000"/>
                  </a:schemeClr>
                </a:solidFill>
              </a:rPr>
              <a:t>local budgeting and </a:t>
            </a:r>
            <a:r>
              <a:rPr lang="en-GB" sz="1800" dirty="0"/>
              <a:t>performance for improved resource allocation </a:t>
            </a:r>
          </a:p>
          <a:p>
            <a:pPr lvl="1">
              <a:lnSpc>
                <a:spcPct val="80000"/>
              </a:lnSpc>
            </a:pPr>
            <a:r>
              <a:rPr lang="en-GB" sz="1800" dirty="0"/>
              <a:t>Improving data quality to inform planning</a:t>
            </a:r>
          </a:p>
          <a:p>
            <a:pPr lvl="1">
              <a:lnSpc>
                <a:spcPct val="80000"/>
              </a:lnSpc>
            </a:pPr>
            <a:r>
              <a:rPr lang="en-GB" sz="1800" dirty="0"/>
              <a:t>Expanding service delivery with </a:t>
            </a:r>
            <a:r>
              <a:rPr lang="en-GB" sz="1800" dirty="0">
                <a:effectLst>
                  <a:outerShdw blurRad="38100" dist="38100" dir="2700000" algn="tl">
                    <a:srgbClr val="000000">
                      <a:alpha val="43137"/>
                    </a:srgbClr>
                  </a:outerShdw>
                </a:effectLst>
              </a:rPr>
              <a:t>innovative information-based tools </a:t>
            </a:r>
          </a:p>
          <a:p>
            <a:pPr lvl="1">
              <a:lnSpc>
                <a:spcPct val="80000"/>
              </a:lnSpc>
              <a:buFont typeface="Wingdings" pitchFamily="2" charset="2"/>
              <a:buNone/>
            </a:pPr>
            <a:endParaRPr lang="en-GB" sz="1600" dirty="0"/>
          </a:p>
          <a:p>
            <a:pPr>
              <a:lnSpc>
                <a:spcPct val="80000"/>
              </a:lnSpc>
            </a:pPr>
            <a:r>
              <a:rPr lang="en-GB" sz="1800" b="1" dirty="0"/>
              <a:t>Informed Decision-Makers</a:t>
            </a:r>
          </a:p>
          <a:p>
            <a:pPr lvl="1">
              <a:lnSpc>
                <a:spcPct val="80000"/>
              </a:lnSpc>
            </a:pPr>
            <a:r>
              <a:rPr lang="en-GB" sz="1800" dirty="0">
                <a:effectLst>
                  <a:outerShdw blurRad="38100" dist="38100" dir="2700000" algn="tl">
                    <a:srgbClr val="000000">
                      <a:alpha val="43137"/>
                    </a:srgbClr>
                  </a:outerShdw>
                </a:effectLst>
              </a:rPr>
              <a:t>Developing local capacity for data collection and analysis to inform decision making </a:t>
            </a:r>
          </a:p>
          <a:p>
            <a:pPr lvl="1">
              <a:lnSpc>
                <a:spcPct val="80000"/>
              </a:lnSpc>
            </a:pPr>
            <a:r>
              <a:rPr lang="en-GB" sz="1800" dirty="0"/>
              <a:t>Making existing information more public and useful for planning and advocacy </a:t>
            </a:r>
          </a:p>
          <a:p>
            <a:pPr lvl="1">
              <a:lnSpc>
                <a:spcPct val="80000"/>
              </a:lnSpc>
            </a:pPr>
            <a:r>
              <a:rPr lang="en-GB" sz="1800" dirty="0"/>
              <a:t>Generating evidence on "what works" and sharing this widely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GB"/>
              <a:t>IDEA: The Human Sensor Web</a:t>
            </a:r>
          </a:p>
        </p:txBody>
      </p:sp>
      <p:sp>
        <p:nvSpPr>
          <p:cNvPr id="414723" name="Rectangle 3"/>
          <p:cNvSpPr>
            <a:spLocks noGrp="1" noChangeArrowheads="1"/>
          </p:cNvSpPr>
          <p:nvPr>
            <p:ph type="body" idx="1"/>
          </p:nvPr>
        </p:nvSpPr>
        <p:spPr>
          <a:xfrm>
            <a:off x="468313" y="1484313"/>
            <a:ext cx="7989887" cy="5257800"/>
          </a:xfrm>
        </p:spPr>
        <p:txBody>
          <a:bodyPr/>
          <a:lstStyle/>
          <a:p>
            <a:pPr marL="457200" indent="-457200">
              <a:lnSpc>
                <a:spcPct val="90000"/>
              </a:lnSpc>
            </a:pPr>
            <a:r>
              <a:rPr lang="en-GB" sz="2800" dirty="0">
                <a:effectLst>
                  <a:outerShdw blurRad="38100" dist="38100" dir="2700000" algn="tl">
                    <a:srgbClr val="000000">
                      <a:alpha val="43137"/>
                    </a:srgbClr>
                  </a:outerShdw>
                </a:effectLst>
              </a:rPr>
              <a:t>The aim of the “human sensor web activity” is to develop </a:t>
            </a:r>
            <a:r>
              <a:rPr lang="en-GB" sz="2800" dirty="0" smtClean="0">
                <a:effectLst>
                  <a:outerShdw blurRad="38100" dist="38100" dir="2700000" algn="tl">
                    <a:srgbClr val="000000">
                      <a:alpha val="43137"/>
                    </a:srgbClr>
                  </a:outerShdw>
                </a:effectLst>
              </a:rPr>
              <a:t>a community </a:t>
            </a:r>
            <a:r>
              <a:rPr lang="en-GB" sz="2800" dirty="0">
                <a:effectLst>
                  <a:outerShdw blurRad="38100" dist="38100" dir="2700000" algn="tl">
                    <a:srgbClr val="000000">
                      <a:alpha val="43137"/>
                    </a:srgbClr>
                  </a:outerShdw>
                </a:effectLst>
              </a:rPr>
              <a:t>driven </a:t>
            </a:r>
            <a:r>
              <a:rPr lang="en-GB" sz="2800" dirty="0" smtClean="0">
                <a:effectLst>
                  <a:outerShdw blurRad="38100" dist="38100" dir="2700000" algn="tl">
                    <a:srgbClr val="000000">
                      <a:alpha val="43137"/>
                    </a:srgbClr>
                  </a:outerShdw>
                </a:effectLst>
              </a:rPr>
              <a:t>service </a:t>
            </a:r>
            <a:r>
              <a:rPr lang="en-GB" sz="2800" dirty="0">
                <a:effectLst>
                  <a:outerShdw blurRad="38100" dist="38100" dir="2700000" algn="tl">
                    <a:srgbClr val="000000">
                      <a:alpha val="43137"/>
                    </a:srgbClr>
                  </a:outerShdw>
                </a:effectLst>
              </a:rPr>
              <a:t>for geo-referenced monitoring of </a:t>
            </a:r>
            <a:r>
              <a:rPr lang="en-GB" sz="2800" dirty="0" smtClean="0">
                <a:effectLst>
                  <a:outerShdw blurRad="38100" dist="38100" dir="2700000" algn="tl">
                    <a:srgbClr val="000000">
                      <a:alpha val="43137"/>
                    </a:srgbClr>
                  </a:outerShdw>
                </a:effectLst>
              </a:rPr>
              <a:t>public services</a:t>
            </a:r>
            <a:endParaRPr lang="en-GB" sz="2800" dirty="0">
              <a:effectLst>
                <a:outerShdw blurRad="38100" dist="38100" dir="2700000" algn="tl">
                  <a:srgbClr val="000000">
                    <a:alpha val="43137"/>
                  </a:srgbClr>
                </a:outerShdw>
              </a:effectLst>
            </a:endParaRPr>
          </a:p>
          <a:p>
            <a:pPr marL="457200" indent="-457200">
              <a:lnSpc>
                <a:spcPct val="90000"/>
              </a:lnSpc>
            </a:pPr>
            <a:r>
              <a:rPr lang="en-GB" sz="2800" dirty="0" smtClean="0"/>
              <a:t>We </a:t>
            </a:r>
            <a:r>
              <a:rPr lang="en-GB" sz="2800" dirty="0"/>
              <a:t>define a Human Sensor Web as a composition of</a:t>
            </a:r>
          </a:p>
          <a:p>
            <a:pPr marL="725488" lvl="1" indent="-381000">
              <a:lnSpc>
                <a:spcPct val="90000"/>
              </a:lnSpc>
              <a:buFont typeface="Wingdings" pitchFamily="2" charset="2"/>
              <a:buAutoNum type="arabicPeriod"/>
            </a:pPr>
            <a:r>
              <a:rPr lang="en-GB" sz="2400" dirty="0"/>
              <a:t>a community of individuals who report observations by making use of mobile communication techniques and </a:t>
            </a:r>
          </a:p>
          <a:p>
            <a:pPr marL="725488" lvl="1" indent="-381000">
              <a:lnSpc>
                <a:spcPct val="90000"/>
              </a:lnSpc>
              <a:buFont typeface="Wingdings" pitchFamily="2" charset="2"/>
              <a:buAutoNum type="arabicPeriod"/>
            </a:pPr>
            <a:r>
              <a:rPr lang="en-GB" sz="2400" dirty="0"/>
              <a:t>a set of (web) services which provides means for disseminating observations made by the community and provide feedback to individuals, specific user groups or the public.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dirty="0"/>
              <a:t>The pilot phase </a:t>
            </a:r>
            <a:r>
              <a:rPr lang="en-US" dirty="0" smtClean="0"/>
              <a:t>is …</a:t>
            </a:r>
            <a:endParaRPr lang="en-GB" dirty="0"/>
          </a:p>
        </p:txBody>
      </p:sp>
      <p:sp>
        <p:nvSpPr>
          <p:cNvPr id="421891" name="Rectangle 3"/>
          <p:cNvSpPr>
            <a:spLocks noGrp="1" noChangeArrowheads="1"/>
          </p:cNvSpPr>
          <p:nvPr>
            <p:ph type="body" idx="1"/>
          </p:nvPr>
        </p:nvSpPr>
        <p:spPr/>
        <p:txBody>
          <a:bodyPr/>
          <a:lstStyle/>
          <a:p>
            <a:r>
              <a:rPr lang="en-US" sz="2800" dirty="0"/>
              <a:t>critically </a:t>
            </a:r>
            <a:r>
              <a:rPr lang="en-US" sz="2800" dirty="0" smtClean="0"/>
              <a:t>reviewing </a:t>
            </a:r>
            <a:r>
              <a:rPr lang="en-US" sz="2800" dirty="0"/>
              <a:t>the social, economic, cultural, institutional, political, and technical </a:t>
            </a:r>
            <a:r>
              <a:rPr lang="en-US" sz="2800" dirty="0" smtClean="0"/>
              <a:t>conditions</a:t>
            </a:r>
          </a:p>
          <a:p>
            <a:endParaRPr lang="en-GB" sz="2800" dirty="0"/>
          </a:p>
          <a:p>
            <a:r>
              <a:rPr lang="en-US" sz="2800" dirty="0" smtClean="0"/>
              <a:t>developing </a:t>
            </a:r>
            <a:r>
              <a:rPr lang="en-US" sz="2800" dirty="0"/>
              <a:t>a prototype of the Human Sensor Web for the collaborative generation and interoperable dissemination of well-defined water supply information.</a:t>
            </a:r>
            <a:endParaRPr lang="en-GB" sz="2800" dirty="0"/>
          </a:p>
          <a:p>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Zanzibar public water taps</a:t>
            </a:r>
            <a:endParaRPr lang="en-US" dirty="0"/>
          </a:p>
        </p:txBody>
      </p:sp>
      <p:pic>
        <p:nvPicPr>
          <p:cNvPr id="1026" name="Picture 2" descr="D:\verplanke\My Documents\My Pictures\pipe189n.jpg"/>
          <p:cNvPicPr>
            <a:picLocks noChangeAspect="1" noChangeArrowheads="1"/>
          </p:cNvPicPr>
          <p:nvPr/>
        </p:nvPicPr>
        <p:blipFill>
          <a:blip r:embed="rId2" cstate="email">
            <a:lum contrast="20000"/>
          </a:blip>
          <a:srcRect/>
          <a:stretch>
            <a:fillRect/>
          </a:stretch>
        </p:blipFill>
        <p:spPr bwMode="auto">
          <a:xfrm>
            <a:off x="0" y="1211417"/>
            <a:ext cx="2817628" cy="4881039"/>
          </a:xfrm>
          <a:prstGeom prst="rect">
            <a:avLst/>
          </a:prstGeom>
          <a:noFill/>
        </p:spPr>
      </p:pic>
      <p:pic>
        <p:nvPicPr>
          <p:cNvPr id="1027" name="Picture 3" descr="D:\verplanke\My Documents\My Pictures\pipe009.jpg"/>
          <p:cNvPicPr>
            <a:picLocks noChangeAspect="1" noChangeArrowheads="1"/>
          </p:cNvPicPr>
          <p:nvPr/>
        </p:nvPicPr>
        <p:blipFill>
          <a:blip r:embed="rId3" cstate="email"/>
          <a:srcRect/>
          <a:stretch>
            <a:fillRect/>
          </a:stretch>
        </p:blipFill>
        <p:spPr bwMode="auto">
          <a:xfrm>
            <a:off x="2870771" y="1161747"/>
            <a:ext cx="3423683" cy="4930709"/>
          </a:xfrm>
          <a:prstGeom prst="rect">
            <a:avLst/>
          </a:prstGeom>
          <a:noFill/>
        </p:spPr>
      </p:pic>
      <p:pic>
        <p:nvPicPr>
          <p:cNvPr id="1028" name="Picture 4" descr="D:\verplanke\My Documents\My Pictures\pipe245n.jpg"/>
          <p:cNvPicPr>
            <a:picLocks noGrp="1" noChangeAspect="1" noChangeArrowheads="1"/>
          </p:cNvPicPr>
          <p:nvPr>
            <p:ph idx="1"/>
          </p:nvPr>
        </p:nvPicPr>
        <p:blipFill>
          <a:blip r:embed="rId4" cstate="email">
            <a:lum contrast="20000"/>
          </a:blip>
          <a:srcRect/>
          <a:stretch>
            <a:fillRect/>
          </a:stretch>
        </p:blipFill>
        <p:spPr bwMode="auto">
          <a:xfrm>
            <a:off x="6358269" y="1165334"/>
            <a:ext cx="2559578" cy="49271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Text Box 2"/>
          <p:cNvSpPr txBox="1">
            <a:spLocks noChangeArrowheads="1"/>
          </p:cNvSpPr>
          <p:nvPr/>
        </p:nvSpPr>
        <p:spPr bwMode="auto">
          <a:xfrm>
            <a:off x="735013" y="857250"/>
            <a:ext cx="1028700" cy="366713"/>
          </a:xfrm>
          <a:prstGeom prst="rect">
            <a:avLst/>
          </a:prstGeom>
          <a:noFill/>
          <a:ln w="9525">
            <a:noFill/>
            <a:miter lim="800000"/>
            <a:headEnd/>
            <a:tailEnd/>
          </a:ln>
          <a:effectLst/>
        </p:spPr>
        <p:txBody>
          <a:bodyPr>
            <a:spAutoFit/>
          </a:bodyPr>
          <a:lstStyle/>
          <a:p>
            <a:endParaRPr lang="en-US" sz="1800">
              <a:latin typeface="Arial" charset="0"/>
              <a:cs typeface="Arial" charset="0"/>
            </a:endParaRPr>
          </a:p>
        </p:txBody>
      </p:sp>
      <p:sp>
        <p:nvSpPr>
          <p:cNvPr id="330755" name="Text Box 3"/>
          <p:cNvSpPr txBox="1">
            <a:spLocks noChangeArrowheads="1"/>
          </p:cNvSpPr>
          <p:nvPr/>
        </p:nvSpPr>
        <p:spPr bwMode="auto">
          <a:xfrm>
            <a:off x="539750" y="1412875"/>
            <a:ext cx="8243888" cy="5040313"/>
          </a:xfrm>
          <a:prstGeom prst="rect">
            <a:avLst/>
          </a:prstGeom>
          <a:noFill/>
          <a:ln w="9525" algn="ctr">
            <a:noFill/>
            <a:miter lim="800000"/>
            <a:headEnd/>
            <a:tailEnd/>
          </a:ln>
          <a:effectLst/>
        </p:spPr>
        <p:txBody>
          <a:bodyPr/>
          <a:lstStyle/>
          <a:p>
            <a:pPr marL="342900" indent="-342900">
              <a:spcBef>
                <a:spcPct val="20000"/>
              </a:spcBef>
              <a:buClr>
                <a:srgbClr val="009896"/>
              </a:buClr>
              <a:buFont typeface="Wingdings" pitchFamily="2" charset="2"/>
              <a:buChar char="§"/>
            </a:pPr>
            <a:r>
              <a:rPr lang="en-US" sz="2800" dirty="0">
                <a:latin typeface="Trebuchet MS" pitchFamily="34" charset="0"/>
                <a:cs typeface="Arial" charset="0"/>
              </a:rPr>
              <a:t>Major tool for communication in Africa: </a:t>
            </a:r>
            <a:r>
              <a:rPr lang="en-US" sz="2800" dirty="0">
                <a:effectLst>
                  <a:outerShdw blurRad="38100" dist="38100" dir="2700000" algn="tl">
                    <a:srgbClr val="000000">
                      <a:alpha val="43137"/>
                    </a:srgbClr>
                  </a:outerShdw>
                </a:effectLst>
                <a:latin typeface="Trebuchet MS" pitchFamily="34" charset="0"/>
                <a:cs typeface="Arial" charset="0"/>
              </a:rPr>
              <a:t>the cell phone</a:t>
            </a:r>
          </a:p>
          <a:p>
            <a:pPr marL="342900" indent="-342900">
              <a:spcBef>
                <a:spcPct val="20000"/>
              </a:spcBef>
              <a:buClr>
                <a:srgbClr val="009896"/>
              </a:buClr>
              <a:buFont typeface="Wingdings" pitchFamily="2" charset="2"/>
              <a:buChar char="§"/>
            </a:pPr>
            <a:endParaRPr lang="en-US" sz="2800" dirty="0">
              <a:latin typeface="Trebuchet MS" pitchFamily="34" charset="0"/>
              <a:cs typeface="Arial" charset="0"/>
            </a:endParaRPr>
          </a:p>
          <a:p>
            <a:pPr marL="342900" indent="-342900">
              <a:spcBef>
                <a:spcPct val="20000"/>
              </a:spcBef>
              <a:buClr>
                <a:srgbClr val="009896"/>
              </a:buClr>
              <a:buFont typeface="Wingdings" pitchFamily="2" charset="2"/>
              <a:buChar char="§"/>
            </a:pPr>
            <a:r>
              <a:rPr lang="en-US" sz="2800" dirty="0">
                <a:latin typeface="Trebuchet MS" pitchFamily="34" charset="0"/>
                <a:cs typeface="Arial" charset="0"/>
              </a:rPr>
              <a:t>Cell phone technology is accessible to the </a:t>
            </a:r>
            <a:r>
              <a:rPr lang="en-US" sz="2800" dirty="0" smtClean="0">
                <a:latin typeface="Trebuchet MS" pitchFamily="34" charset="0"/>
                <a:cs typeface="Arial" charset="0"/>
              </a:rPr>
              <a:t>a </a:t>
            </a:r>
            <a:r>
              <a:rPr lang="en-US" sz="2800" dirty="0">
                <a:latin typeface="Trebuchet MS" pitchFamily="34" charset="0"/>
                <a:cs typeface="Arial" charset="0"/>
              </a:rPr>
              <a:t>broad population</a:t>
            </a:r>
          </a:p>
          <a:p>
            <a:pPr marL="342900" indent="-342900">
              <a:spcBef>
                <a:spcPct val="20000"/>
              </a:spcBef>
              <a:buClr>
                <a:srgbClr val="009896"/>
              </a:buClr>
              <a:buFont typeface="Wingdings" pitchFamily="2" charset="2"/>
              <a:buChar char="§"/>
            </a:pPr>
            <a:endParaRPr lang="en-US" sz="2800" dirty="0">
              <a:latin typeface="Trebuchet MS" pitchFamily="34" charset="0"/>
              <a:cs typeface="Arial" charset="0"/>
            </a:endParaRPr>
          </a:p>
          <a:p>
            <a:pPr marL="342900" indent="-342900">
              <a:spcBef>
                <a:spcPct val="20000"/>
              </a:spcBef>
              <a:buClr>
                <a:srgbClr val="009896"/>
              </a:buClr>
              <a:buFont typeface="Wingdings" pitchFamily="2" charset="2"/>
              <a:buChar char="§"/>
            </a:pPr>
            <a:r>
              <a:rPr lang="en-US" sz="2800" dirty="0">
                <a:latin typeface="Trebuchet MS" pitchFamily="34" charset="0"/>
                <a:cs typeface="Arial" charset="0"/>
              </a:rPr>
              <a:t>Goal: Develop a generic mobile telephone based protocol </a:t>
            </a:r>
            <a:r>
              <a:rPr lang="en-US" sz="2800" dirty="0" smtClean="0">
                <a:latin typeface="Trebuchet MS" pitchFamily="34" charset="0"/>
                <a:cs typeface="Arial" charset="0"/>
              </a:rPr>
              <a:t>for </a:t>
            </a:r>
            <a:r>
              <a:rPr lang="en-US" sz="2800" dirty="0">
                <a:latin typeface="Trebuchet MS" pitchFamily="34" charset="0"/>
                <a:cs typeface="Arial" charset="0"/>
              </a:rPr>
              <a:t>participatory data collection and communication</a:t>
            </a:r>
          </a:p>
        </p:txBody>
      </p:sp>
      <p:sp>
        <p:nvSpPr>
          <p:cNvPr id="330761" name="Rectangle 9"/>
          <p:cNvSpPr>
            <a:spLocks noGrp="1" noChangeArrowheads="1"/>
          </p:cNvSpPr>
          <p:nvPr>
            <p:ph type="title"/>
          </p:nvPr>
        </p:nvSpPr>
        <p:spPr>
          <a:noFill/>
          <a:ln/>
        </p:spPr>
        <p:txBody>
          <a:bodyPr/>
          <a:lstStyle/>
          <a:p>
            <a:r>
              <a:rPr lang="en-GB"/>
              <a:t>Communication is key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GB"/>
              <a:t>Assumptions for HSW</a:t>
            </a:r>
          </a:p>
        </p:txBody>
      </p:sp>
      <p:sp>
        <p:nvSpPr>
          <p:cNvPr id="392195" name="Rectangle 3"/>
          <p:cNvSpPr>
            <a:spLocks noGrp="1" noChangeArrowheads="1"/>
          </p:cNvSpPr>
          <p:nvPr>
            <p:ph type="body" idx="1"/>
          </p:nvPr>
        </p:nvSpPr>
        <p:spPr>
          <a:xfrm>
            <a:off x="468313" y="1484313"/>
            <a:ext cx="7989887" cy="5005940"/>
          </a:xfrm>
        </p:spPr>
        <p:txBody>
          <a:bodyPr/>
          <a:lstStyle/>
          <a:p>
            <a:r>
              <a:rPr lang="en-GB" dirty="0"/>
              <a:t>Currently cell phones are already widely used in East-Africa.</a:t>
            </a:r>
          </a:p>
          <a:p>
            <a:r>
              <a:rPr lang="en-GB" dirty="0"/>
              <a:t>All cell phones can be used to collect data through voice or text service</a:t>
            </a:r>
          </a:p>
          <a:p>
            <a:r>
              <a:rPr lang="en-GB" dirty="0"/>
              <a:t>In near future most cell phones owners will possess a “smart phone”</a:t>
            </a:r>
          </a:p>
          <a:p>
            <a:r>
              <a:rPr lang="en-GB" dirty="0"/>
              <a:t>“smart phones” will offer a wide variety of interactive data collection methods</a:t>
            </a:r>
            <a:r>
              <a:rPr lang="en-GB" dirty="0" smtClean="0"/>
              <a:t>. </a:t>
            </a:r>
            <a:r>
              <a:rPr lang="en-GB" i="1" dirty="0" smtClean="0"/>
              <a:t>Proposal for a second project</a:t>
            </a:r>
            <a:endParaRPr lang="en-GB" i="1" dirty="0"/>
          </a:p>
        </p:txBody>
      </p:sp>
    </p:spTree>
  </p:cSld>
  <p:clrMapOvr>
    <a:masterClrMapping/>
  </p:clrMapOvr>
</p:sld>
</file>

<file path=ppt/theme/theme1.xml><?xml version="1.0" encoding="utf-8"?>
<a:theme xmlns:a="http://schemas.openxmlformats.org/drawingml/2006/main" name="ITCnew2">
  <a:themeElements>
    <a:clrScheme name="ITCnew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TCnew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Cnew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TCnew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Cnew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Cnew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Cnew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Cnew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TCnew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ITC</Template>
  <TotalTime>5092</TotalTime>
  <Words>634</Words>
  <Application>Microsoft Office PowerPoint</Application>
  <PresentationFormat>On-screen Show (4:3)</PresentationFormat>
  <Paragraphs>173</Paragraphs>
  <Slides>24</Slides>
  <Notes>13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ITCnew2</vt:lpstr>
      <vt:lpstr>h2.0  Inform and Empower Initiative   Human Sensor Web project </vt:lpstr>
      <vt:lpstr>h2.0</vt:lpstr>
      <vt:lpstr>Inform and Empower to Improve Public Services </vt:lpstr>
      <vt:lpstr>Inform and Empower to Improve Public Services </vt:lpstr>
      <vt:lpstr>IDEA: The Human Sensor Web</vt:lpstr>
      <vt:lpstr>The pilot phase is …</vt:lpstr>
      <vt:lpstr>Zanzibar public water taps</vt:lpstr>
      <vt:lpstr>Communication is key</vt:lpstr>
      <vt:lpstr>Assumptions for HSW</vt:lpstr>
      <vt:lpstr>Slide 10</vt:lpstr>
      <vt:lpstr>Slide 11</vt:lpstr>
      <vt:lpstr>Project Setup</vt:lpstr>
      <vt:lpstr>HSW Architecture</vt:lpstr>
      <vt:lpstr>Sign boards at 50 water points</vt:lpstr>
      <vt:lpstr>Live map interface for HSW</vt:lpstr>
      <vt:lpstr>Live map interface for HSW</vt:lpstr>
      <vt:lpstr>Participatory Research issues</vt:lpstr>
      <vt:lpstr>Participatory Research issues</vt:lpstr>
      <vt:lpstr>Participatory Research issues</vt:lpstr>
      <vt:lpstr>Participatory Research issues</vt:lpstr>
      <vt:lpstr>Participatory Research issues</vt:lpstr>
      <vt:lpstr>Phase 2 ideas</vt:lpstr>
      <vt:lpstr>Project future</vt:lpstr>
      <vt:lpstr>External points “to do” </vt:lpstr>
    </vt:vector>
  </TitlesOfParts>
  <Company>ITC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Verplanke</dc:creator>
  <cp:lastModifiedBy>Jeroen Verplanke</cp:lastModifiedBy>
  <cp:revision>167</cp:revision>
  <dcterms:created xsi:type="dcterms:W3CDTF">2002-11-28T09:34:17Z</dcterms:created>
  <dcterms:modified xsi:type="dcterms:W3CDTF">2010-05-11T09:49:03Z</dcterms:modified>
</cp:coreProperties>
</file>