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7"/>
  </p:notesMasterIdLst>
  <p:handoutMasterIdLst>
    <p:handoutMasterId r:id="rId28"/>
  </p:handoutMasterIdLst>
  <p:sldIdLst>
    <p:sldId id="773" r:id="rId2"/>
    <p:sldId id="799" r:id="rId3"/>
    <p:sldId id="800" r:id="rId4"/>
    <p:sldId id="805" r:id="rId5"/>
    <p:sldId id="807" r:id="rId6"/>
    <p:sldId id="808" r:id="rId7"/>
    <p:sldId id="809" r:id="rId8"/>
    <p:sldId id="810" r:id="rId9"/>
    <p:sldId id="813" r:id="rId10"/>
    <p:sldId id="814" r:id="rId11"/>
    <p:sldId id="815" r:id="rId12"/>
    <p:sldId id="801" r:id="rId13"/>
    <p:sldId id="802" r:id="rId14"/>
    <p:sldId id="803" r:id="rId15"/>
    <p:sldId id="816" r:id="rId16"/>
    <p:sldId id="817" r:id="rId17"/>
    <p:sldId id="820" r:id="rId18"/>
    <p:sldId id="827" r:id="rId19"/>
    <p:sldId id="811" r:id="rId20"/>
    <p:sldId id="825" r:id="rId21"/>
    <p:sldId id="812" r:id="rId22"/>
    <p:sldId id="822" r:id="rId23"/>
    <p:sldId id="826" r:id="rId24"/>
    <p:sldId id="823" r:id="rId25"/>
    <p:sldId id="824" r:id="rId26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FF66"/>
    <a:srgbClr val="CCFF99"/>
    <a:srgbClr val="336699"/>
    <a:srgbClr val="669900"/>
    <a:srgbClr val="006600"/>
    <a:srgbClr val="023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93" autoAdjust="0"/>
    <p:restoredTop sz="89523" autoAdjust="0"/>
  </p:normalViewPr>
  <p:slideViewPr>
    <p:cSldViewPr snapToGrid="0">
      <p:cViewPr varScale="1">
        <p:scale>
          <a:sx n="96" d="100"/>
          <a:sy n="96" d="100"/>
        </p:scale>
        <p:origin x="-1260" y="-102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1070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43EE784-CDC2-4522-9CB7-EB0894FEFC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5F0676-C775-4532-B447-49EF2A0B739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8F20BF-E3D7-4EA8-BCAA-6E7C754CF96C}" type="slidenum">
              <a:rPr lang="en-US"/>
              <a:pPr/>
              <a:t>1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24ED7F-CA71-4ACC-817C-1664D9DEDE9F}" type="slidenum">
              <a:rPr lang="en-US"/>
              <a:pPr/>
              <a:t>10</a:t>
            </a:fld>
            <a:endParaRPr lang="en-US"/>
          </a:p>
        </p:txBody>
      </p:sp>
      <p:sp>
        <p:nvSpPr>
          <p:cNvPr id="83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A7D022-E512-4CA3-BD64-75492A57A28A}" type="slidenum">
              <a:rPr lang="en-US"/>
              <a:pPr/>
              <a:t>11</a:t>
            </a:fld>
            <a:endParaRPr lang="en-US"/>
          </a:p>
        </p:txBody>
      </p:sp>
      <p:sp>
        <p:nvSpPr>
          <p:cNvPr id="66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18F48A-9C2F-4433-9B52-96FA07D67AFE}" type="slidenum">
              <a:rPr lang="en-US"/>
              <a:pPr/>
              <a:t>12</a:t>
            </a:fld>
            <a:endParaRPr lang="en-US"/>
          </a:p>
        </p:txBody>
      </p:sp>
      <p:sp>
        <p:nvSpPr>
          <p:cNvPr id="92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1088" y="862013"/>
            <a:ext cx="4632325" cy="3473450"/>
          </a:xfrm>
          <a:ln/>
        </p:spPr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03763"/>
            <a:ext cx="4981575" cy="4459287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FFE38A-8ED9-4340-A5A0-7AB0E5DAD1C4}" type="slidenum">
              <a:rPr lang="en-US"/>
              <a:pPr/>
              <a:t>13</a:t>
            </a:fld>
            <a:endParaRPr lang="en-US"/>
          </a:p>
        </p:txBody>
      </p:sp>
      <p:sp>
        <p:nvSpPr>
          <p:cNvPr id="92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1088" y="862013"/>
            <a:ext cx="4632325" cy="3473450"/>
          </a:xfrm>
          <a:ln/>
        </p:spPr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03763"/>
            <a:ext cx="4981575" cy="4459287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CD02F1-37A8-48C2-A6EC-D0016623FB05}" type="slidenum">
              <a:rPr lang="en-US"/>
              <a:pPr/>
              <a:t>14</a:t>
            </a:fld>
            <a:endParaRPr lang="en-US"/>
          </a:p>
        </p:txBody>
      </p:sp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1088" y="862013"/>
            <a:ext cx="4632325" cy="3473450"/>
          </a:xfrm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03763"/>
            <a:ext cx="4981575" cy="4459287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472391-E950-4D82-B124-AE65918C08DF}" type="slidenum">
              <a:rPr lang="en-US"/>
              <a:pPr/>
              <a:t>15</a:t>
            </a:fld>
            <a:endParaRPr lang="en-US"/>
          </a:p>
        </p:txBody>
      </p:sp>
      <p:sp>
        <p:nvSpPr>
          <p:cNvPr id="93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1088" y="862013"/>
            <a:ext cx="4632325" cy="3473450"/>
          </a:xfrm>
          <a:ln/>
        </p:spPr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03763"/>
            <a:ext cx="4981575" cy="4459287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5417ED-620C-4DC7-820C-AE6F057E1BB9}" type="slidenum">
              <a:rPr lang="en-US"/>
              <a:pPr/>
              <a:t>16</a:t>
            </a:fld>
            <a:endParaRPr lang="en-US"/>
          </a:p>
        </p:txBody>
      </p:sp>
      <p:sp>
        <p:nvSpPr>
          <p:cNvPr id="94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60D44E-0841-4130-A72E-0EEA2684DC3C}" type="slidenum">
              <a:rPr lang="en-US"/>
              <a:pPr/>
              <a:t>17</a:t>
            </a:fld>
            <a:endParaRPr lang="en-US"/>
          </a:p>
        </p:txBody>
      </p:sp>
      <p:sp>
        <p:nvSpPr>
          <p:cNvPr id="94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1088" y="862013"/>
            <a:ext cx="4632325" cy="3473450"/>
          </a:xfrm>
          <a:ln/>
        </p:spPr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03763"/>
            <a:ext cx="4981575" cy="4459287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B7FA37-7827-4EC1-B6B7-C8135BC7FFA1}" type="slidenum">
              <a:rPr lang="en-US"/>
              <a:pPr/>
              <a:t>19</a:t>
            </a:fld>
            <a:endParaRPr lang="en-US"/>
          </a:p>
        </p:txBody>
      </p:sp>
      <p:sp>
        <p:nvSpPr>
          <p:cNvPr id="91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B7FA37-7827-4EC1-B6B7-C8135BC7FFA1}" type="slidenum">
              <a:rPr lang="en-US"/>
              <a:pPr/>
              <a:t>20</a:t>
            </a:fld>
            <a:endParaRPr lang="en-US"/>
          </a:p>
        </p:txBody>
      </p:sp>
      <p:sp>
        <p:nvSpPr>
          <p:cNvPr id="91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882CD2-E7AD-4CE7-9476-C75217D95F73}" type="slidenum">
              <a:rPr lang="en-US"/>
              <a:pPr/>
              <a:t>2</a:t>
            </a:fld>
            <a:endParaRPr lang="en-US"/>
          </a:p>
        </p:txBody>
      </p:sp>
      <p:sp>
        <p:nvSpPr>
          <p:cNvPr id="69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1088" y="862013"/>
            <a:ext cx="4632325" cy="3473450"/>
          </a:xfrm>
          <a:ln/>
        </p:spPr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03763"/>
            <a:ext cx="4981575" cy="4459287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001894-8BD8-4EF1-BC14-42E3C0DB1711}" type="slidenum">
              <a:rPr lang="en-US"/>
              <a:pPr/>
              <a:t>21</a:t>
            </a:fld>
            <a:endParaRPr lang="en-US"/>
          </a:p>
        </p:txBody>
      </p:sp>
      <p:sp>
        <p:nvSpPr>
          <p:cNvPr id="97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915416-A41F-424B-B914-5EC01B3F3798}" type="slidenum">
              <a:rPr lang="en-US"/>
              <a:pPr/>
              <a:t>3</a:t>
            </a:fld>
            <a:endParaRPr lang="en-US"/>
          </a:p>
        </p:txBody>
      </p:sp>
      <p:sp>
        <p:nvSpPr>
          <p:cNvPr id="69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1088" y="862013"/>
            <a:ext cx="4632325" cy="3473450"/>
          </a:xfrm>
          <a:ln/>
        </p:spPr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03763"/>
            <a:ext cx="4981575" cy="4459287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F46988-0EDF-44D2-B21E-5D2C711278F0}" type="slidenum">
              <a:rPr lang="en-US"/>
              <a:pPr/>
              <a:t>4</a:t>
            </a:fld>
            <a:endParaRPr lang="en-US"/>
          </a:p>
        </p:txBody>
      </p:sp>
      <p:sp>
        <p:nvSpPr>
          <p:cNvPr id="70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1088" y="862013"/>
            <a:ext cx="4632325" cy="3473450"/>
          </a:xfrm>
          <a:ln/>
        </p:spPr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03763"/>
            <a:ext cx="4981575" cy="4459287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041997-EB33-4AD8-8E11-EBC59869DF59}" type="slidenum">
              <a:rPr lang="en-US"/>
              <a:pPr/>
              <a:t>5</a:t>
            </a:fld>
            <a:endParaRPr lang="en-US"/>
          </a:p>
        </p:txBody>
      </p:sp>
      <p:sp>
        <p:nvSpPr>
          <p:cNvPr id="101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F01062-6CAD-450B-8370-C14CBB84BE1F}" type="slidenum">
              <a:rPr lang="en-US"/>
              <a:pPr/>
              <a:t>6</a:t>
            </a:fld>
            <a:endParaRPr lang="en-US"/>
          </a:p>
        </p:txBody>
      </p:sp>
      <p:sp>
        <p:nvSpPr>
          <p:cNvPr id="90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EBE7A-95C5-4CBF-887C-7EF255FAEAF5}" type="slidenum">
              <a:rPr lang="en-US"/>
              <a:pPr/>
              <a:t>7</a:t>
            </a:fld>
            <a:endParaRPr lang="en-US"/>
          </a:p>
        </p:txBody>
      </p:sp>
      <p:sp>
        <p:nvSpPr>
          <p:cNvPr id="89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2675" y="862013"/>
            <a:ext cx="4630738" cy="3473450"/>
          </a:xfrm>
          <a:ln/>
        </p:spPr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03763"/>
            <a:ext cx="4981575" cy="4459287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19297-671F-461B-9397-67B8A08B8E4F}" type="slidenum">
              <a:rPr lang="en-US"/>
              <a:pPr/>
              <a:t>8</a:t>
            </a:fld>
            <a:endParaRPr lang="en-US"/>
          </a:p>
        </p:txBody>
      </p:sp>
      <p:sp>
        <p:nvSpPr>
          <p:cNvPr id="88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F2846C-1221-491A-9FE9-82F097377758}" type="slidenum">
              <a:rPr lang="en-US"/>
              <a:pPr/>
              <a:t>9</a:t>
            </a:fld>
            <a:endParaRPr lang="en-US"/>
          </a:p>
        </p:txBody>
      </p:sp>
      <p:sp>
        <p:nvSpPr>
          <p:cNvPr id="82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8250" y="1552575"/>
            <a:ext cx="6680200" cy="147002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00150" y="3408363"/>
            <a:ext cx="67183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8610600" y="2281238"/>
            <a:ext cx="533400" cy="2303462"/>
          </a:xfrm>
          <a:prstGeom prst="rect">
            <a:avLst/>
          </a:prstGeom>
          <a:solidFill>
            <a:srgbClr val="B9243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725" name="Rectangle 5"/>
          <p:cNvSpPr>
            <a:spLocks noChangeArrowheads="1"/>
          </p:cNvSpPr>
          <p:nvPr/>
        </p:nvSpPr>
        <p:spPr bwMode="auto">
          <a:xfrm>
            <a:off x="8610600" y="0"/>
            <a:ext cx="533400" cy="2303463"/>
          </a:xfrm>
          <a:prstGeom prst="rect">
            <a:avLst/>
          </a:prstGeom>
          <a:solidFill>
            <a:srgbClr val="EF9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8610600" y="4579938"/>
            <a:ext cx="533400" cy="2303462"/>
          </a:xfrm>
          <a:prstGeom prst="rect">
            <a:avLst/>
          </a:prstGeom>
          <a:solidFill>
            <a:srgbClr val="1C60A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8727" name="Picture 7" descr="Aardbo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77213" y="2986088"/>
            <a:ext cx="863600" cy="863600"/>
          </a:xfrm>
          <a:prstGeom prst="rect">
            <a:avLst/>
          </a:prstGeom>
          <a:noFill/>
        </p:spPr>
      </p:pic>
      <p:pic>
        <p:nvPicPr>
          <p:cNvPr id="158728" name="Picture 8" descr="Itc_logo transparan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675" y="6118225"/>
            <a:ext cx="550863" cy="646113"/>
          </a:xfrm>
          <a:prstGeom prst="rect">
            <a:avLst/>
          </a:prstGeom>
          <a:noFill/>
        </p:spPr>
      </p:pic>
      <p:sp>
        <p:nvSpPr>
          <p:cNvPr id="158729" name="Text Box 9"/>
          <p:cNvSpPr txBox="1">
            <a:spLocks noChangeArrowheads="1"/>
          </p:cNvSpPr>
          <p:nvPr/>
        </p:nvSpPr>
        <p:spPr bwMode="auto">
          <a:xfrm>
            <a:off x="705395" y="6534150"/>
            <a:ext cx="78986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latin typeface="Arial" charset="0"/>
              </a:rPr>
              <a:t>UNIVERSITY</a:t>
            </a:r>
            <a:r>
              <a:rPr lang="en-US" sz="1200" b="1" baseline="0" dirty="0" smtClean="0">
                <a:latin typeface="Arial" charset="0"/>
              </a:rPr>
              <a:t> OF TWENTE - </a:t>
            </a:r>
            <a:r>
              <a:rPr lang="en-US" sz="1200" b="1" dirty="0" smtClean="0">
                <a:latin typeface="Arial" charset="0"/>
              </a:rPr>
              <a:t>FACULTY</a:t>
            </a:r>
            <a:r>
              <a:rPr lang="en-US" sz="1200" b="1" baseline="0" dirty="0" smtClean="0">
                <a:latin typeface="Arial" charset="0"/>
              </a:rPr>
              <a:t> OF </a:t>
            </a:r>
            <a:r>
              <a:rPr lang="en-US" sz="1200" b="1" dirty="0" smtClean="0">
                <a:latin typeface="Arial" charset="0"/>
              </a:rPr>
              <a:t>GEO-INFORMATION </a:t>
            </a:r>
            <a:r>
              <a:rPr lang="en-US" sz="1200" b="1" dirty="0">
                <a:latin typeface="Arial" charset="0"/>
              </a:rPr>
              <a:t>SCIENCE AND EARTH </a:t>
            </a:r>
            <a:r>
              <a:rPr lang="en-US" sz="1200" b="1" dirty="0" smtClean="0">
                <a:latin typeface="Arial" charset="0"/>
              </a:rPr>
              <a:t>OBSERVATION (ITC)</a:t>
            </a:r>
            <a:endParaRPr lang="nl-NL" sz="12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02C7AF-A2B3-4ADE-A1A1-B1641F14D6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9538" y="95250"/>
            <a:ext cx="20002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250"/>
            <a:ext cx="5849938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B83EAF-38E1-4AFA-8199-10747BE1F1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250"/>
            <a:ext cx="8002588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484313"/>
            <a:ext cx="3917950" cy="2216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313" y="3852863"/>
            <a:ext cx="3917950" cy="2216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538663" y="1484313"/>
            <a:ext cx="3919537" cy="4584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501650" y="6610350"/>
            <a:ext cx="7980363" cy="2476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566150" y="6559550"/>
            <a:ext cx="501650" cy="312738"/>
          </a:xfrm>
        </p:spPr>
        <p:txBody>
          <a:bodyPr/>
          <a:lstStyle>
            <a:lvl1pPr>
              <a:defRPr/>
            </a:lvl1pPr>
          </a:lstStyle>
          <a:p>
            <a:fld id="{662484BF-CFCE-4479-9F86-7A3ED7A3BA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250"/>
            <a:ext cx="8002588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3" y="1484313"/>
            <a:ext cx="7989887" cy="45847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01650" y="6610350"/>
            <a:ext cx="7980363" cy="2476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566150" y="6559550"/>
            <a:ext cx="501650" cy="312738"/>
          </a:xfrm>
        </p:spPr>
        <p:txBody>
          <a:bodyPr/>
          <a:lstStyle>
            <a:lvl1pPr>
              <a:defRPr/>
            </a:lvl1pPr>
          </a:lstStyle>
          <a:p>
            <a:fld id="{DABC1686-CD9F-49C2-B147-EEC64C625E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250"/>
            <a:ext cx="8002588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484313"/>
            <a:ext cx="3917950" cy="4584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8663" y="1484313"/>
            <a:ext cx="3919537" cy="4584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01650" y="6610350"/>
            <a:ext cx="7980363" cy="2476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66150" y="6559550"/>
            <a:ext cx="501650" cy="312738"/>
          </a:xfrm>
        </p:spPr>
        <p:txBody>
          <a:bodyPr/>
          <a:lstStyle>
            <a:lvl1pPr>
              <a:defRPr/>
            </a:lvl1pPr>
          </a:lstStyle>
          <a:p>
            <a:fld id="{B2541E83-0E76-4A87-98CE-EA183BA79F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95250"/>
            <a:ext cx="8002588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484313"/>
            <a:ext cx="3917950" cy="2216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38663" y="1484313"/>
            <a:ext cx="3919537" cy="2216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13" y="3852863"/>
            <a:ext cx="3917950" cy="2216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8663" y="3852863"/>
            <a:ext cx="3919537" cy="2216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501650" y="6610350"/>
            <a:ext cx="7980363" cy="2476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66150" y="6559550"/>
            <a:ext cx="501650" cy="312738"/>
          </a:xfrm>
        </p:spPr>
        <p:txBody>
          <a:bodyPr/>
          <a:lstStyle>
            <a:lvl1pPr>
              <a:defRPr/>
            </a:lvl1pPr>
          </a:lstStyle>
          <a:p>
            <a:fld id="{C2C2C887-124E-49F3-81A3-B52E992107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95250"/>
            <a:ext cx="8002588" cy="597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01650" y="6610350"/>
            <a:ext cx="7980363" cy="2476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66150" y="6559550"/>
            <a:ext cx="501650" cy="312738"/>
          </a:xfrm>
        </p:spPr>
        <p:txBody>
          <a:bodyPr/>
          <a:lstStyle>
            <a:lvl1pPr>
              <a:defRPr/>
            </a:lvl1pPr>
          </a:lstStyle>
          <a:p>
            <a:fld id="{988A5552-4CED-49AE-80BD-3408E7AF01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250"/>
            <a:ext cx="8002588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3917950" cy="4584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38663" y="1484313"/>
            <a:ext cx="3919537" cy="2216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38663" y="3852863"/>
            <a:ext cx="3919537" cy="2216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501650" y="6610350"/>
            <a:ext cx="7980363" cy="2476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566150" y="6559550"/>
            <a:ext cx="501650" cy="312738"/>
          </a:xfrm>
        </p:spPr>
        <p:txBody>
          <a:bodyPr/>
          <a:lstStyle>
            <a:lvl1pPr>
              <a:defRPr/>
            </a:lvl1pPr>
          </a:lstStyle>
          <a:p>
            <a:fld id="{FEC34671-1564-418B-8365-0A11795982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EF658C-6768-434A-B60A-4D879EDB888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59170" name="Picture 2" descr="D:\verplanke\My Documents\Downloads\UT_Logo_0072_Black_EN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9324" y="6250241"/>
            <a:ext cx="2121626" cy="40800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A9C142-B90D-409A-B28D-BDE8A2EA6D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3917950" cy="4584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8663" y="1484313"/>
            <a:ext cx="3919537" cy="4584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161B54-9F6B-493F-900D-A2F9653AFA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FEF09B-4415-428B-9E16-735913D170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61A2D1-1C33-4A9F-A0F3-562AED7C97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E8F034-761A-45DE-B698-0A6FF03A3B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E3EB3F-B718-4583-873F-40B1BAB7A2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1B6C95-0BC2-4135-87BE-8E5B55EB7C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0" y="0"/>
            <a:ext cx="8893175" cy="1144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989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5250"/>
            <a:ext cx="8002588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7989887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1650" y="6610350"/>
            <a:ext cx="79803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9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66150" y="6559550"/>
            <a:ext cx="50165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D132544-18C3-4AC0-89E2-C7AF68281AF2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57703" name="Group 7"/>
          <p:cNvGrpSpPr>
            <a:grpSpLocks/>
          </p:cNvGrpSpPr>
          <p:nvPr/>
        </p:nvGrpSpPr>
        <p:grpSpPr bwMode="auto">
          <a:xfrm>
            <a:off x="8893175" y="0"/>
            <a:ext cx="250825" cy="3429000"/>
            <a:chOff x="5602" y="0"/>
            <a:chExt cx="158" cy="2160"/>
          </a:xfrm>
        </p:grpSpPr>
        <p:sp>
          <p:nvSpPr>
            <p:cNvPr id="157704" name="Rectangle 8"/>
            <p:cNvSpPr>
              <a:spLocks noChangeArrowheads="1"/>
            </p:cNvSpPr>
            <p:nvPr userDrawn="1"/>
          </p:nvSpPr>
          <p:spPr bwMode="auto">
            <a:xfrm>
              <a:off x="5602" y="0"/>
              <a:ext cx="158" cy="721"/>
            </a:xfrm>
            <a:prstGeom prst="rect">
              <a:avLst/>
            </a:prstGeom>
            <a:solidFill>
              <a:srgbClr val="EF9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05" name="Rectangle 9"/>
            <p:cNvSpPr>
              <a:spLocks noChangeArrowheads="1"/>
            </p:cNvSpPr>
            <p:nvPr userDrawn="1"/>
          </p:nvSpPr>
          <p:spPr bwMode="auto">
            <a:xfrm>
              <a:off x="5602" y="720"/>
              <a:ext cx="158" cy="720"/>
            </a:xfrm>
            <a:prstGeom prst="rect">
              <a:avLst/>
            </a:prstGeom>
            <a:solidFill>
              <a:srgbClr val="B9243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06" name="Rectangle 10"/>
            <p:cNvSpPr>
              <a:spLocks noChangeArrowheads="1"/>
            </p:cNvSpPr>
            <p:nvPr userDrawn="1"/>
          </p:nvSpPr>
          <p:spPr bwMode="auto">
            <a:xfrm>
              <a:off x="5602" y="1439"/>
              <a:ext cx="158" cy="721"/>
            </a:xfrm>
            <a:prstGeom prst="rect">
              <a:avLst/>
            </a:prstGeom>
            <a:solidFill>
              <a:srgbClr val="1C60A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GB"/>
            </a:p>
          </p:txBody>
        </p:sp>
      </p:grpSp>
      <p:pic>
        <p:nvPicPr>
          <p:cNvPr id="157707" name="Picture 11" descr="Aardbol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8675688" y="908050"/>
            <a:ext cx="430212" cy="430213"/>
          </a:xfrm>
          <a:prstGeom prst="rect">
            <a:avLst/>
          </a:prstGeom>
          <a:noFill/>
        </p:spPr>
      </p:pic>
      <p:pic>
        <p:nvPicPr>
          <p:cNvPr id="157708" name="Picture 12" descr="Itc_logo transparant"/>
          <p:cNvPicPr>
            <a:picLocks noChangeAspect="1" noChangeArrowheads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66675" y="6118225"/>
            <a:ext cx="550863" cy="646113"/>
          </a:xfrm>
          <a:prstGeom prst="rect">
            <a:avLst/>
          </a:prstGeom>
          <a:noFill/>
        </p:spPr>
      </p:pic>
      <p:pic>
        <p:nvPicPr>
          <p:cNvPr id="13" name="Picture 2" descr="D:\verplanke\My Documents\Downloads\UT_Logo_0072_Black_EN.png"/>
          <p:cNvPicPr>
            <a:picLocks noChangeAspect="1" noChangeArrowheads="1"/>
          </p:cNvPicPr>
          <p:nvPr userDrawn="1"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569324" y="6250241"/>
            <a:ext cx="2121626" cy="40800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9896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5750" algn="l" rtl="0" fontAlgn="base">
        <a:spcBef>
          <a:spcPct val="20000"/>
        </a:spcBef>
        <a:spcAft>
          <a:spcPct val="0"/>
        </a:spcAft>
        <a:buClr>
          <a:srgbClr val="009896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860425" indent="-228600" algn="l" rtl="0" fontAlgn="base">
        <a:spcBef>
          <a:spcPct val="20000"/>
        </a:spcBef>
        <a:spcAft>
          <a:spcPct val="0"/>
        </a:spcAft>
        <a:buClr>
          <a:srgbClr val="009896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090613" indent="-228600" algn="l" rtl="0" fontAlgn="base">
        <a:spcBef>
          <a:spcPct val="20000"/>
        </a:spcBef>
        <a:spcAft>
          <a:spcPct val="0"/>
        </a:spcAft>
        <a:buClr>
          <a:srgbClr val="00989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322388" indent="-228600" algn="l" rtl="0" fontAlgn="base">
        <a:spcBef>
          <a:spcPct val="20000"/>
        </a:spcBef>
        <a:spcAft>
          <a:spcPct val="0"/>
        </a:spcAft>
        <a:buClr>
          <a:srgbClr val="00989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1779588" indent="-228600" algn="l" rtl="0" fontAlgn="base">
        <a:spcBef>
          <a:spcPct val="20000"/>
        </a:spcBef>
        <a:spcAft>
          <a:spcPct val="0"/>
        </a:spcAft>
        <a:buClr>
          <a:srgbClr val="00989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236788" indent="-228600" algn="l" rtl="0" fontAlgn="base">
        <a:spcBef>
          <a:spcPct val="20000"/>
        </a:spcBef>
        <a:spcAft>
          <a:spcPct val="0"/>
        </a:spcAft>
        <a:buClr>
          <a:srgbClr val="00989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693988" indent="-228600" algn="l" rtl="0" fontAlgn="base">
        <a:spcBef>
          <a:spcPct val="20000"/>
        </a:spcBef>
        <a:spcAft>
          <a:spcPct val="0"/>
        </a:spcAft>
        <a:buClr>
          <a:srgbClr val="00989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151188" indent="-228600" algn="l" rtl="0" fontAlgn="base">
        <a:spcBef>
          <a:spcPct val="20000"/>
        </a:spcBef>
        <a:spcAft>
          <a:spcPct val="0"/>
        </a:spcAft>
        <a:buClr>
          <a:srgbClr val="00989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vimeo.com/1954969" TargetMode="External"/><Relationship Id="rId4" Type="http://schemas.openxmlformats.org/officeDocument/2006/relationships/hyperlink" Target="http://www.youtube.com/watch?v=7vg4-SWMQd8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1488" y="1174750"/>
            <a:ext cx="7772400" cy="2786063"/>
          </a:xfrm>
        </p:spPr>
        <p:txBody>
          <a:bodyPr/>
          <a:lstStyle/>
          <a:p>
            <a:r>
              <a:rPr lang="en-GB" dirty="0" smtClean="0"/>
              <a:t>f</a:t>
            </a:r>
            <a:r>
              <a:rPr lang="en-GB" dirty="0" smtClean="0"/>
              <a:t>rom </a:t>
            </a:r>
            <a:br>
              <a:rPr lang="en-GB" dirty="0" smtClean="0"/>
            </a:br>
            <a:r>
              <a:rPr lang="en-GB" dirty="0" smtClean="0"/>
              <a:t>Pen &amp; Paper</a:t>
            </a:r>
            <a:br>
              <a:rPr lang="en-GB" dirty="0" smtClean="0"/>
            </a:br>
            <a:r>
              <a:rPr lang="en-GB" dirty="0" smtClean="0"/>
              <a:t>to</a:t>
            </a:r>
            <a:br>
              <a:rPr lang="en-GB" dirty="0" smtClean="0"/>
            </a:br>
            <a:r>
              <a:rPr lang="en-GB" dirty="0" smtClean="0"/>
              <a:t>Pen and Computer</a:t>
            </a:r>
            <a:endParaRPr lang="es-E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149725"/>
            <a:ext cx="6400800" cy="1946275"/>
          </a:xfrm>
        </p:spPr>
        <p:txBody>
          <a:bodyPr/>
          <a:lstStyle/>
          <a:p>
            <a:r>
              <a:rPr lang="en-GB" dirty="0">
                <a:solidFill>
                  <a:srgbClr val="023CCC"/>
                </a:solidFill>
              </a:rPr>
              <a:t>by</a:t>
            </a:r>
          </a:p>
          <a:p>
            <a:r>
              <a:rPr lang="en-GB" dirty="0">
                <a:solidFill>
                  <a:srgbClr val="023CCC"/>
                </a:solidFill>
              </a:rPr>
              <a:t>Jeroen Verplanke, ITC</a:t>
            </a:r>
          </a:p>
          <a:p>
            <a:endParaRPr lang="en-GB" dirty="0">
              <a:solidFill>
                <a:srgbClr val="023CCC"/>
              </a:solidFill>
            </a:endParaRPr>
          </a:p>
          <a:p>
            <a:endParaRPr lang="en-GB" dirty="0">
              <a:solidFill>
                <a:srgbClr val="023CCC"/>
              </a:solidFill>
            </a:endParaRPr>
          </a:p>
          <a:p>
            <a:r>
              <a:rPr lang="en-GB" dirty="0" smtClean="0">
                <a:solidFill>
                  <a:srgbClr val="023CCC"/>
                </a:solidFill>
              </a:rPr>
              <a:t>February </a:t>
            </a:r>
            <a:r>
              <a:rPr lang="en-GB" dirty="0" smtClean="0">
                <a:solidFill>
                  <a:srgbClr val="023CCC"/>
                </a:solidFill>
              </a:rPr>
              <a:t>2010</a:t>
            </a:r>
            <a:endParaRPr lang="en-GB" dirty="0">
              <a:solidFill>
                <a:srgbClr val="023C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3538" name="Picture 2" descr="C:\Documents and Settings\Pat\My Documents\My Pictures\PGIS Umbumbulu\new pics 1 0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2975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61508" name="Picture 4" descr="morelia bad bent LHW  etc 0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sp>
        <p:nvSpPr>
          <p:cNvPr id="661509" name="Rectangle 5"/>
          <p:cNvSpPr>
            <a:spLocks noChangeArrowheads="1"/>
          </p:cNvSpPr>
          <p:nvPr/>
        </p:nvSpPr>
        <p:spPr bwMode="auto">
          <a:xfrm>
            <a:off x="457200" y="95250"/>
            <a:ext cx="8005763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449263">
              <a:lnSpc>
                <a:spcPct val="14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>
                <a:solidFill>
                  <a:schemeClr val="bg1"/>
                </a:solidFill>
                <a:latin typeface="Trebuchet MS" pitchFamily="34" charset="0"/>
              </a:rPr>
              <a:t>Large screen for group interaction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263" y="0"/>
            <a:ext cx="8440737" cy="6858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5700" name="Picture 4"/>
          <p:cNvPicPr>
            <a:picLocks noChangeAspect="1" noChangeArrowheads="1"/>
          </p:cNvPicPr>
          <p:nvPr/>
        </p:nvPicPr>
        <p:blipFill>
          <a:blip r:embed="rId3" cstate="print">
            <a:lum contrast="-12000"/>
          </a:blip>
          <a:srcRect/>
          <a:stretch>
            <a:fillRect/>
          </a:stretch>
        </p:blipFill>
        <p:spPr bwMode="auto">
          <a:xfrm>
            <a:off x="200025" y="0"/>
            <a:ext cx="8943975" cy="68516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7748" name="Picture 4"/>
          <p:cNvPicPr>
            <a:picLocks noChangeAspect="1" noChangeArrowheads="1"/>
          </p:cNvPicPr>
          <p:nvPr/>
        </p:nvPicPr>
        <p:blipFill>
          <a:blip r:embed="rId3" cstate="print">
            <a:lum contrast="-12000"/>
          </a:blip>
          <a:srcRect/>
          <a:stretch>
            <a:fillRect/>
          </a:stretch>
        </p:blipFill>
        <p:spPr bwMode="auto">
          <a:xfrm>
            <a:off x="0" y="0"/>
            <a:ext cx="10902950" cy="8353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3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31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75" y="0"/>
            <a:ext cx="8467725" cy="6880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931845" name="Rectangle 5"/>
          <p:cNvSpPr>
            <a:spLocks noChangeArrowheads="1"/>
          </p:cNvSpPr>
          <p:nvPr/>
        </p:nvSpPr>
        <p:spPr bwMode="auto">
          <a:xfrm>
            <a:off x="949325" y="125413"/>
            <a:ext cx="8005763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449263">
              <a:lnSpc>
                <a:spcPct val="14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>
                <a:solidFill>
                  <a:schemeClr val="bg1"/>
                </a:solidFill>
                <a:latin typeface="Trebuchet MS" pitchFamily="34" charset="0"/>
              </a:rPr>
              <a:t>Smaller screen for small groups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Small screen for individuals?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44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0638" y="1273175"/>
            <a:ext cx="3087687" cy="5283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94413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1763" y="3789363"/>
            <a:ext cx="2857500" cy="2628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42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4" name="Picture 10" descr="http://www.leapfrog.com/etc/medialib/leapfrog/fly/ffls_37735.Par.7253.Image.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4010" y="4001275"/>
            <a:ext cx="2925556" cy="2256858"/>
          </a:xfrm>
          <a:prstGeom prst="rect">
            <a:avLst/>
          </a:prstGeom>
          <a:noFill/>
        </p:spPr>
      </p:pic>
      <p:pic>
        <p:nvPicPr>
          <p:cNvPr id="67590" name="Picture 6" descr="http://www.mobilewhack.com/Nokia%20Digital%20Pen%20SU-27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3418" y="1166533"/>
            <a:ext cx="4406486" cy="277947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Digital pen</a:t>
            </a:r>
            <a:endParaRPr lang="en-US" dirty="0"/>
          </a:p>
        </p:txBody>
      </p:sp>
      <p:pic>
        <p:nvPicPr>
          <p:cNvPr id="67586" name="Picture 2" descr="http://i2.cdn.turner.com/money/2009/11/20/smallbusiness/high_tech_pens.fsb/adapx_penx.jpg"/>
          <p:cNvPicPr>
            <a:picLocks noChangeAspect="1" noChangeArrowheads="1"/>
          </p:cNvPicPr>
          <p:nvPr/>
        </p:nvPicPr>
        <p:blipFill>
          <a:blip r:embed="rId4" cstate="print"/>
          <a:srcRect l="2449" t="781" r="5306" b="3736"/>
          <a:stretch>
            <a:fillRect/>
          </a:stretch>
        </p:blipFill>
        <p:spPr bwMode="auto">
          <a:xfrm>
            <a:off x="6495614" y="3269975"/>
            <a:ext cx="2380031" cy="3359426"/>
          </a:xfrm>
          <a:prstGeom prst="rect">
            <a:avLst/>
          </a:prstGeom>
          <a:noFill/>
        </p:spPr>
      </p:pic>
      <p:pic>
        <p:nvPicPr>
          <p:cNvPr id="67588" name="Picture 4" descr="http://idtm.nmu.edu/hardware/images/digpenlogitec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69159"/>
            <a:ext cx="3238500" cy="3238501"/>
          </a:xfrm>
          <a:prstGeom prst="rect">
            <a:avLst/>
          </a:prstGeom>
          <a:noFill/>
        </p:spPr>
      </p:pic>
      <p:pic>
        <p:nvPicPr>
          <p:cNvPr id="67592" name="Picture 8" descr="http://shop.douglasapps.com/shop/images/pen.jpg"/>
          <p:cNvPicPr>
            <a:picLocks noChangeAspect="1" noChangeArrowheads="1"/>
          </p:cNvPicPr>
          <p:nvPr/>
        </p:nvPicPr>
        <p:blipFill>
          <a:blip r:embed="rId6" cstate="print"/>
          <a:srcRect l="2339" t="713" r="8194" b="907"/>
          <a:stretch>
            <a:fillRect/>
          </a:stretch>
        </p:blipFill>
        <p:spPr bwMode="auto">
          <a:xfrm>
            <a:off x="5019261" y="3448878"/>
            <a:ext cx="1520687" cy="3190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7765" y="1209675"/>
            <a:ext cx="6907695" cy="5173663"/>
          </a:xfrm>
        </p:spPr>
        <p:txBody>
          <a:bodyPr/>
          <a:lstStyle/>
          <a:p>
            <a:r>
              <a:rPr lang="en-GB" sz="2800" dirty="0"/>
              <a:t>Print any </a:t>
            </a:r>
            <a:r>
              <a:rPr lang="en-GB" sz="2800" dirty="0" err="1"/>
              <a:t>ArcGIS</a:t>
            </a:r>
            <a:r>
              <a:rPr lang="en-GB" sz="2800" dirty="0"/>
              <a:t> map and feature legend on paper </a:t>
            </a:r>
          </a:p>
          <a:p>
            <a:r>
              <a:rPr lang="en-GB" sz="2800" dirty="0"/>
              <a:t>Collect feature class data from the field, making annotations to your paper map </a:t>
            </a:r>
          </a:p>
          <a:p>
            <a:r>
              <a:rPr lang="en-GB" sz="2800" dirty="0"/>
              <a:t>Updates </a:t>
            </a:r>
            <a:r>
              <a:rPr lang="en-GB" sz="2800" dirty="0" err="1"/>
              <a:t>geodatabase</a:t>
            </a:r>
            <a:r>
              <a:rPr lang="en-GB" sz="2800" dirty="0"/>
              <a:t> by simply docking the digital pen to your PC </a:t>
            </a:r>
          </a:p>
          <a:p>
            <a:r>
              <a:rPr lang="en-GB" sz="2800" dirty="0"/>
              <a:t>Integration with ESRI GIS software. </a:t>
            </a:r>
            <a:endParaRPr lang="nl-NL" sz="2800" dirty="0"/>
          </a:p>
        </p:txBody>
      </p:sp>
      <p:sp>
        <p:nvSpPr>
          <p:cNvPr id="91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Capturx</a:t>
            </a:r>
            <a:r>
              <a:rPr lang="nl-NL" dirty="0" smtClean="0"/>
              <a:t> – </a:t>
            </a:r>
            <a:r>
              <a:rPr lang="nl-NL" dirty="0" err="1" smtClean="0"/>
              <a:t>Penx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Adapx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9175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7763"/>
            <a:ext cx="2020937" cy="488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90180" name="Picture 4" descr="MlingotiniPRA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38150"/>
            <a:ext cx="9355138" cy="760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509" name="Picture 5" descr="sidebar-1071881.jpg"/>
          <p:cNvPicPr>
            <a:picLocks noChangeAspect="1" noChangeArrowheads="1"/>
          </p:cNvPicPr>
          <p:nvPr/>
        </p:nvPicPr>
        <p:blipFill>
          <a:blip r:embed="rId3" cstate="print"/>
          <a:srcRect t="12753"/>
          <a:stretch>
            <a:fillRect/>
          </a:stretch>
        </p:blipFill>
        <p:spPr bwMode="auto">
          <a:xfrm>
            <a:off x="-1" y="1133061"/>
            <a:ext cx="1418244" cy="5000405"/>
          </a:xfrm>
          <a:prstGeom prst="rect">
            <a:avLst/>
          </a:prstGeom>
          <a:noFill/>
        </p:spPr>
      </p:pic>
      <p:sp>
        <p:nvSpPr>
          <p:cNvPr id="91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</a:t>
            </a:r>
            <a:r>
              <a:rPr lang="nl-NL" dirty="0" err="1" smtClean="0"/>
              <a:t>Capturx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639957" y="1484313"/>
            <a:ext cx="6818243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89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Commercial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896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89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presentation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Action Button: Movie 7">
            <a:hlinkClick r:id="rId4" highlightClick="1"/>
          </p:cNvPr>
          <p:cNvSpPr/>
          <p:nvPr/>
        </p:nvSpPr>
        <p:spPr bwMode="auto">
          <a:xfrm>
            <a:off x="5635482" y="1480931"/>
            <a:ext cx="934278" cy="854765"/>
          </a:xfrm>
          <a:prstGeom prst="actionButtonMovi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Action Button: Movie 8">
            <a:hlinkClick r:id="rId5" highlightClick="1"/>
          </p:cNvPr>
          <p:cNvSpPr/>
          <p:nvPr/>
        </p:nvSpPr>
        <p:spPr bwMode="auto">
          <a:xfrm>
            <a:off x="5618918" y="3243470"/>
            <a:ext cx="934278" cy="854765"/>
          </a:xfrm>
          <a:prstGeom prst="actionButtonMovie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How does it work?</a:t>
            </a:r>
          </a:p>
        </p:txBody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7989887" cy="5164137"/>
          </a:xfrm>
        </p:spPr>
        <p:txBody>
          <a:bodyPr/>
          <a:lstStyle/>
          <a:p>
            <a:r>
              <a:rPr lang="nl-NL" sz="2800" dirty="0" err="1"/>
              <a:t>Capturx</a:t>
            </a:r>
            <a:r>
              <a:rPr lang="nl-NL" sz="2800" dirty="0"/>
              <a:t> </a:t>
            </a:r>
            <a:r>
              <a:rPr lang="nl-NL" sz="2800" dirty="0" err="1"/>
              <a:t>adds</a:t>
            </a:r>
            <a:r>
              <a:rPr lang="nl-NL" sz="2800" dirty="0"/>
              <a:t> a fine </a:t>
            </a:r>
            <a:r>
              <a:rPr lang="nl-NL" sz="2800" dirty="0" err="1"/>
              <a:t>pattern</a:t>
            </a:r>
            <a:r>
              <a:rPr lang="nl-NL" sz="2800" dirty="0"/>
              <a:t> to </a:t>
            </a:r>
            <a:r>
              <a:rPr lang="nl-NL" sz="2800" dirty="0" err="1"/>
              <a:t>your</a:t>
            </a:r>
            <a:r>
              <a:rPr lang="nl-NL" sz="2800" dirty="0"/>
              <a:t> map </a:t>
            </a:r>
            <a:r>
              <a:rPr lang="nl-NL" sz="2800" dirty="0" err="1"/>
              <a:t>layout</a:t>
            </a:r>
            <a:r>
              <a:rPr lang="nl-NL" sz="2800" dirty="0"/>
              <a:t> </a:t>
            </a:r>
            <a:r>
              <a:rPr lang="nl-NL" sz="2800" dirty="0" err="1"/>
              <a:t>which</a:t>
            </a:r>
            <a:r>
              <a:rPr lang="nl-NL" sz="2800" dirty="0"/>
              <a:t> is </a:t>
            </a:r>
            <a:r>
              <a:rPr lang="nl-NL" sz="2800" dirty="0" err="1"/>
              <a:t>unique</a:t>
            </a:r>
            <a:r>
              <a:rPr lang="nl-NL" sz="2800" dirty="0"/>
              <a:t> </a:t>
            </a:r>
            <a:r>
              <a:rPr lang="nl-NL" sz="2800" dirty="0" err="1"/>
              <a:t>for</a:t>
            </a:r>
            <a:r>
              <a:rPr lang="nl-NL" sz="2800" dirty="0"/>
              <a:t> </a:t>
            </a:r>
            <a:r>
              <a:rPr lang="nl-NL" sz="2800" dirty="0" err="1"/>
              <a:t>each</a:t>
            </a:r>
            <a:r>
              <a:rPr lang="nl-NL" sz="2800" dirty="0"/>
              <a:t> print</a:t>
            </a:r>
          </a:p>
          <a:p>
            <a:r>
              <a:rPr lang="nl-NL" sz="2800" dirty="0"/>
              <a:t>A camera in the pen registers the </a:t>
            </a:r>
            <a:r>
              <a:rPr lang="nl-NL" sz="2800" dirty="0" err="1"/>
              <a:t>pattern</a:t>
            </a:r>
            <a:r>
              <a:rPr lang="nl-NL" sz="2800" dirty="0"/>
              <a:t> and</a:t>
            </a:r>
            <a:br>
              <a:rPr lang="nl-NL" sz="2800" dirty="0"/>
            </a:br>
            <a:r>
              <a:rPr lang="nl-NL" sz="2800" dirty="0"/>
              <a:t>matches </a:t>
            </a:r>
            <a:r>
              <a:rPr lang="nl-NL" sz="2800" dirty="0" err="1"/>
              <a:t>this</a:t>
            </a:r>
            <a:r>
              <a:rPr lang="nl-NL" sz="2800" dirty="0"/>
              <a:t> to</a:t>
            </a:r>
            <a:br>
              <a:rPr lang="nl-NL" sz="2800" dirty="0"/>
            </a:br>
            <a:r>
              <a:rPr lang="nl-NL" sz="2800" dirty="0"/>
              <a:t>the right map </a:t>
            </a:r>
          </a:p>
          <a:p>
            <a:r>
              <a:rPr lang="nl-NL" sz="2800" dirty="0" err="1"/>
              <a:t>You</a:t>
            </a:r>
            <a:r>
              <a:rPr lang="nl-NL" sz="2800" dirty="0"/>
              <a:t> </a:t>
            </a:r>
            <a:r>
              <a:rPr lang="nl-NL" sz="2800" dirty="0" err="1"/>
              <a:t>can</a:t>
            </a:r>
            <a:r>
              <a:rPr lang="nl-NL" sz="2800" dirty="0"/>
              <a:t> </a:t>
            </a:r>
            <a:r>
              <a:rPr lang="nl-NL" sz="2800" dirty="0" err="1"/>
              <a:t>work</a:t>
            </a:r>
            <a:r>
              <a:rPr lang="nl-NL" sz="2800" dirty="0"/>
              <a:t> on </a:t>
            </a:r>
            <a:br>
              <a:rPr lang="nl-NL" sz="2800" dirty="0"/>
            </a:br>
            <a:r>
              <a:rPr lang="nl-NL" sz="2800" dirty="0"/>
              <a:t>different </a:t>
            </a:r>
            <a:r>
              <a:rPr lang="nl-NL" sz="2800" dirty="0" err="1"/>
              <a:t>maps</a:t>
            </a:r>
            <a:r>
              <a:rPr lang="nl-NL" sz="2800" dirty="0"/>
              <a:t/>
            </a:r>
            <a:br>
              <a:rPr lang="nl-NL" sz="2800" dirty="0"/>
            </a:br>
            <a:r>
              <a:rPr lang="nl-NL" sz="2800" dirty="0"/>
              <a:t>without </a:t>
            </a:r>
            <a:r>
              <a:rPr lang="nl-NL" sz="2800" dirty="0" err="1"/>
              <a:t>informing</a:t>
            </a:r>
            <a:r>
              <a:rPr lang="nl-NL" sz="2800" dirty="0"/>
              <a:t/>
            </a:r>
            <a:br>
              <a:rPr lang="nl-NL" sz="2800" dirty="0"/>
            </a:br>
            <a:r>
              <a:rPr lang="nl-NL" sz="2800" dirty="0"/>
              <a:t>the pen…  </a:t>
            </a:r>
          </a:p>
        </p:txBody>
      </p:sp>
      <p:pic>
        <p:nvPicPr>
          <p:cNvPr id="9769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3209925"/>
            <a:ext cx="4387850" cy="3290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976901" name="Rectangle 5"/>
          <p:cNvSpPr>
            <a:spLocks noChangeArrowheads="1"/>
          </p:cNvSpPr>
          <p:nvPr/>
        </p:nvSpPr>
        <p:spPr bwMode="auto">
          <a:xfrm>
            <a:off x="4400550" y="3290888"/>
            <a:ext cx="4135438" cy="3119437"/>
          </a:xfrm>
          <a:prstGeom prst="rect">
            <a:avLst/>
          </a:prstGeom>
          <a:pattFill prst="smConfetti">
            <a:fgClr>
              <a:schemeClr val="bg2">
                <a:alpha val="42999"/>
              </a:schemeClr>
            </a:fgClr>
            <a:bgClr>
              <a:schemeClr val="bg1">
                <a:alpha val="42999"/>
              </a:schemeClr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6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6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690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digital pen </a:t>
            </a:r>
            <a:r>
              <a:rPr lang="en-US" dirty="0" smtClean="0"/>
              <a:t>has </a:t>
            </a:r>
            <a:r>
              <a:rPr lang="en-US" dirty="0" smtClean="0"/>
              <a:t>a sensor which is activated </a:t>
            </a:r>
            <a:r>
              <a:rPr lang="en-US" dirty="0" smtClean="0"/>
              <a:t>when the </a:t>
            </a:r>
            <a:r>
              <a:rPr lang="en-US" dirty="0" smtClean="0"/>
              <a:t>pen writes. The sensor reads the unique encoding of dots, identifies the precise page</a:t>
            </a:r>
            <a:r>
              <a:rPr lang="en-US" dirty="0" smtClean="0"/>
              <a:t>, and </a:t>
            </a:r>
            <a:r>
              <a:rPr lang="en-US" dirty="0" smtClean="0"/>
              <a:t>pinpoints the position of the writing on that page within 0.3mm.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pic>
        <p:nvPicPr>
          <p:cNvPr id="1026" name="Picture 2" descr="http://www.esri.com/partners/hardware/adapx/graphics/adapx_digital_pen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4453" y="1421296"/>
            <a:ext cx="5138531" cy="5138531"/>
          </a:xfrm>
          <a:prstGeom prst="rect">
            <a:avLst/>
          </a:prstGeom>
          <a:noFill/>
        </p:spPr>
      </p:pic>
      <p:pic>
        <p:nvPicPr>
          <p:cNvPr id="1028" name="Picture 4" descr="http://www.trendbird.co.kr/attach/1/1016267134.png"/>
          <p:cNvPicPr>
            <a:picLocks noChangeAspect="1" noChangeArrowheads="1"/>
          </p:cNvPicPr>
          <p:nvPr/>
        </p:nvPicPr>
        <p:blipFill>
          <a:blip r:embed="rId3" cstate="print"/>
          <a:srcRect b="3502"/>
          <a:stretch>
            <a:fillRect/>
          </a:stretch>
        </p:blipFill>
        <p:spPr bwMode="auto">
          <a:xfrm>
            <a:off x="347870" y="1152939"/>
            <a:ext cx="3133344" cy="4929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pen </a:t>
            </a:r>
            <a:r>
              <a:rPr lang="en-US" dirty="0" smtClean="0"/>
              <a:t>has a </a:t>
            </a:r>
            <a:r>
              <a:rPr lang="en-US" dirty="0" smtClean="0"/>
              <a:t>rechargeable lithium-ion battery with up to 10 days of use before re-charging.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data </a:t>
            </a:r>
            <a:r>
              <a:rPr lang="en-US" dirty="0" smtClean="0"/>
              <a:t>transfer and recharging, the digital pen uses a standard USB </a:t>
            </a:r>
            <a:r>
              <a:rPr lang="en-US" dirty="0" smtClean="0"/>
              <a:t>connection.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92228" name="Picture 4" descr="YomboPRA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3825"/>
            <a:ext cx="9144000" cy="7429500"/>
          </a:xfrm>
          <a:prstGeom prst="rect">
            <a:avLst/>
          </a:prstGeom>
          <a:noFill/>
        </p:spPr>
      </p:pic>
      <p:sp>
        <p:nvSpPr>
          <p:cNvPr id="692229" name="Text Box 5"/>
          <p:cNvSpPr txBox="1">
            <a:spLocks noChangeArrowheads="1"/>
          </p:cNvSpPr>
          <p:nvPr/>
        </p:nvSpPr>
        <p:spPr bwMode="auto">
          <a:xfrm>
            <a:off x="439738" y="5983288"/>
            <a:ext cx="643572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r>
              <a:rPr lang="en-GB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Redrawing = Re-discussing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08612" name="Picture 4" descr="KiromoPRA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429500"/>
          </a:xfrm>
          <a:prstGeom prst="rect">
            <a:avLst/>
          </a:prstGeom>
          <a:noFill/>
        </p:spPr>
      </p:pic>
      <p:sp>
        <p:nvSpPr>
          <p:cNvPr id="708613" name="Text Box 5"/>
          <p:cNvSpPr txBox="1">
            <a:spLocks noChangeArrowheads="1"/>
          </p:cNvSpPr>
          <p:nvPr/>
        </p:nvSpPr>
        <p:spPr bwMode="auto">
          <a:xfrm>
            <a:off x="1803400" y="5667375"/>
            <a:ext cx="734060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GB" sz="3600" b="1">
                <a:latin typeface="Trebuchet MS" pitchFamily="34" charset="0"/>
              </a:rPr>
              <a:t>North arrow, scale bar, legend, </a:t>
            </a:r>
            <a:br>
              <a:rPr lang="en-GB" sz="3600" b="1">
                <a:latin typeface="Trebuchet MS" pitchFamily="34" charset="0"/>
              </a:rPr>
            </a:br>
            <a:r>
              <a:rPr lang="en-GB" sz="3600" b="1">
                <a:latin typeface="Trebuchet MS" pitchFamily="34" charset="0"/>
              </a:rPr>
              <a:t>standard cartographic symbols,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Mapping Local Spatial Knowledge</a:t>
            </a:r>
            <a:endParaRPr lang="en-GB"/>
          </a:p>
        </p:txBody>
      </p:sp>
      <p:sp>
        <p:nvSpPr>
          <p:cNvPr id="101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7989887" cy="5184775"/>
          </a:xfrm>
        </p:spPr>
        <p:txBody>
          <a:bodyPr/>
          <a:lstStyle/>
          <a:p>
            <a:r>
              <a:rPr lang="en-US"/>
              <a:t>Mapping onto existing layers of information</a:t>
            </a:r>
          </a:p>
          <a:p>
            <a:endParaRPr lang="en-US"/>
          </a:p>
          <a:p>
            <a:r>
              <a:rPr lang="en-US"/>
              <a:t>Topographical maps (different scales)</a:t>
            </a:r>
          </a:p>
          <a:p>
            <a:r>
              <a:rPr lang="en-US"/>
              <a:t>Aerial Photography (Hi-res)</a:t>
            </a:r>
          </a:p>
          <a:p>
            <a:r>
              <a:rPr lang="en-US"/>
              <a:t>Satellite imagery (Med-res, &gt;10m)</a:t>
            </a:r>
          </a:p>
          <a:p>
            <a:endParaRPr lang="en-US"/>
          </a:p>
          <a:p>
            <a:r>
              <a:rPr lang="en-US"/>
              <a:t>Examples: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Namibia</a:t>
            </a:r>
          </a:p>
        </p:txBody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03172" name="Picture 4" descr="Study_area_over_SKETCH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476250"/>
            <a:ext cx="5260975" cy="616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949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600" y="0"/>
            <a:ext cx="4270375" cy="6858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8949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8413" y="0"/>
            <a:ext cx="4065587" cy="6858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894981" name="Rectangle 5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GB"/>
              <a:t>		</a:t>
            </a:r>
            <a:r>
              <a:rPr lang="en-GB">
                <a:solidFill>
                  <a:schemeClr val="bg1"/>
                </a:solidFill>
              </a:rPr>
              <a:t>1990				2002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88836" name="Picture 4" descr="IMG_6187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88837" name="Rectangle 5"/>
          <p:cNvSpPr>
            <a:spLocks noChangeArrowheads="1"/>
          </p:cNvSpPr>
          <p:nvPr/>
        </p:nvSpPr>
        <p:spPr bwMode="auto">
          <a:xfrm>
            <a:off x="611188" y="0"/>
            <a:ext cx="52117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anchor="ctr"/>
          <a:lstStyle/>
          <a:p>
            <a:r>
              <a:rPr lang="en-US" sz="3600" b="1">
                <a:solidFill>
                  <a:schemeClr val="bg1"/>
                </a:solidFill>
                <a:latin typeface="Trebuchet MS" pitchFamily="34" charset="0"/>
              </a:rPr>
              <a:t>Kenya, Mau forest 	</a:t>
            </a:r>
            <a:endParaRPr lang="en-GB" sz="3600" b="1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r>
              <a:rPr lang="en-US" sz="3000">
                <a:solidFill>
                  <a:srgbClr val="000099"/>
                </a:solidFill>
              </a:rPr>
              <a:t>Kenya</a:t>
            </a:r>
          </a:p>
        </p:txBody>
      </p:sp>
      <p:pic>
        <p:nvPicPr>
          <p:cNvPr id="821251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9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Cnew2">
  <a:themeElements>
    <a:clrScheme name="ITCnew2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TCnew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TCnew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Cnew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Cnew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Cnew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Cnew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Cnew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Cnew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ITC</Template>
  <TotalTime>4999</TotalTime>
  <Words>247</Words>
  <Application>Microsoft Office PowerPoint</Application>
  <PresentationFormat>On-screen Show (4:3)</PresentationFormat>
  <Paragraphs>64</Paragraphs>
  <Slides>25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ITCnew2</vt:lpstr>
      <vt:lpstr>from  Pen &amp; Paper to Pen and Computer</vt:lpstr>
      <vt:lpstr>Slide 2</vt:lpstr>
      <vt:lpstr>Slide 3</vt:lpstr>
      <vt:lpstr>Slide 4</vt:lpstr>
      <vt:lpstr>Mapping Local Spatial Knowledge</vt:lpstr>
      <vt:lpstr>Namibia</vt:lpstr>
      <vt:lpstr>  1990    2002</vt:lpstr>
      <vt:lpstr>Slide 8</vt:lpstr>
      <vt:lpstr>Kenya</vt:lpstr>
      <vt:lpstr>Slide 10</vt:lpstr>
      <vt:lpstr>Slide 11</vt:lpstr>
      <vt:lpstr>Slide 12</vt:lpstr>
      <vt:lpstr>Slide 13</vt:lpstr>
      <vt:lpstr>Slide 14</vt:lpstr>
      <vt:lpstr>Slide 15</vt:lpstr>
      <vt:lpstr>Small screen for individuals?</vt:lpstr>
      <vt:lpstr>Slide 17</vt:lpstr>
      <vt:lpstr>Digital pen</vt:lpstr>
      <vt:lpstr>Capturx – Penx from Adapx </vt:lpstr>
      <vt:lpstr> Capturx </vt:lpstr>
      <vt:lpstr>How does it work?</vt:lpstr>
      <vt:lpstr>Accuracy</vt:lpstr>
      <vt:lpstr>Hardware</vt:lpstr>
      <vt:lpstr>Battery life</vt:lpstr>
      <vt:lpstr>Slide 25</vt:lpstr>
    </vt:vector>
  </TitlesOfParts>
  <Company>ITC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Verplanke</dc:creator>
  <cp:lastModifiedBy>Jeroen Verplanke</cp:lastModifiedBy>
  <cp:revision>161</cp:revision>
  <dcterms:created xsi:type="dcterms:W3CDTF">2002-11-28T09:34:17Z</dcterms:created>
  <dcterms:modified xsi:type="dcterms:W3CDTF">2010-02-16T16:28:14Z</dcterms:modified>
</cp:coreProperties>
</file>