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94"/>
  </p:notesMasterIdLst>
  <p:handoutMasterIdLst>
    <p:handoutMasterId r:id="rId95"/>
  </p:handoutMasterIdLst>
  <p:sldIdLst>
    <p:sldId id="773" r:id="rId2"/>
    <p:sldId id="870" r:id="rId3"/>
    <p:sldId id="871" r:id="rId4"/>
    <p:sldId id="872" r:id="rId5"/>
    <p:sldId id="873" r:id="rId6"/>
    <p:sldId id="874" r:id="rId7"/>
    <p:sldId id="875" r:id="rId8"/>
    <p:sldId id="876" r:id="rId9"/>
    <p:sldId id="877" r:id="rId10"/>
    <p:sldId id="878" r:id="rId11"/>
    <p:sldId id="879" r:id="rId12"/>
    <p:sldId id="880" r:id="rId13"/>
    <p:sldId id="881" r:id="rId14"/>
    <p:sldId id="882" r:id="rId15"/>
    <p:sldId id="883" r:id="rId16"/>
    <p:sldId id="884" r:id="rId17"/>
    <p:sldId id="885" r:id="rId18"/>
    <p:sldId id="886" r:id="rId19"/>
    <p:sldId id="887" r:id="rId20"/>
    <p:sldId id="888" r:id="rId21"/>
    <p:sldId id="889" r:id="rId22"/>
    <p:sldId id="890" r:id="rId23"/>
    <p:sldId id="891" r:id="rId24"/>
    <p:sldId id="892" r:id="rId25"/>
    <p:sldId id="893" r:id="rId26"/>
    <p:sldId id="894" r:id="rId27"/>
    <p:sldId id="895" r:id="rId28"/>
    <p:sldId id="896" r:id="rId29"/>
    <p:sldId id="897" r:id="rId30"/>
    <p:sldId id="898" r:id="rId31"/>
    <p:sldId id="899" r:id="rId32"/>
    <p:sldId id="900" r:id="rId33"/>
    <p:sldId id="901" r:id="rId34"/>
    <p:sldId id="902" r:id="rId35"/>
    <p:sldId id="851" r:id="rId36"/>
    <p:sldId id="829" r:id="rId37"/>
    <p:sldId id="830" r:id="rId38"/>
    <p:sldId id="831" r:id="rId39"/>
    <p:sldId id="847" r:id="rId40"/>
    <p:sldId id="828" r:id="rId41"/>
    <p:sldId id="861" r:id="rId42"/>
    <p:sldId id="863" r:id="rId43"/>
    <p:sldId id="862" r:id="rId44"/>
    <p:sldId id="799" r:id="rId45"/>
    <p:sldId id="800" r:id="rId46"/>
    <p:sldId id="805" r:id="rId47"/>
    <p:sldId id="807" r:id="rId48"/>
    <p:sldId id="808" r:id="rId49"/>
    <p:sldId id="849" r:id="rId50"/>
    <p:sldId id="848" r:id="rId51"/>
    <p:sldId id="809" r:id="rId52"/>
    <p:sldId id="810" r:id="rId53"/>
    <p:sldId id="850" r:id="rId54"/>
    <p:sldId id="813" r:id="rId55"/>
    <p:sldId id="866" r:id="rId56"/>
    <p:sldId id="867" r:id="rId57"/>
    <p:sldId id="868" r:id="rId58"/>
    <p:sldId id="869" r:id="rId59"/>
    <p:sldId id="814" r:id="rId60"/>
    <p:sldId id="815" r:id="rId61"/>
    <p:sldId id="801" r:id="rId62"/>
    <p:sldId id="802" r:id="rId63"/>
    <p:sldId id="803" r:id="rId64"/>
    <p:sldId id="816" r:id="rId65"/>
    <p:sldId id="817" r:id="rId66"/>
    <p:sldId id="820" r:id="rId67"/>
    <p:sldId id="853" r:id="rId68"/>
    <p:sldId id="854" r:id="rId69"/>
    <p:sldId id="855" r:id="rId70"/>
    <p:sldId id="856" r:id="rId71"/>
    <p:sldId id="857" r:id="rId72"/>
    <p:sldId id="858" r:id="rId73"/>
    <p:sldId id="859" r:id="rId74"/>
    <p:sldId id="860" r:id="rId75"/>
    <p:sldId id="852" r:id="rId76"/>
    <p:sldId id="832" r:id="rId77"/>
    <p:sldId id="833" r:id="rId78"/>
    <p:sldId id="836" r:id="rId79"/>
    <p:sldId id="839" r:id="rId80"/>
    <p:sldId id="846" r:id="rId81"/>
    <p:sldId id="840" r:id="rId82"/>
    <p:sldId id="841" r:id="rId83"/>
    <p:sldId id="842" r:id="rId84"/>
    <p:sldId id="843" r:id="rId85"/>
    <p:sldId id="844" r:id="rId86"/>
    <p:sldId id="845" r:id="rId87"/>
    <p:sldId id="834" r:id="rId88"/>
    <p:sldId id="835" r:id="rId89"/>
    <p:sldId id="838" r:id="rId90"/>
    <p:sldId id="824" r:id="rId91"/>
    <p:sldId id="864" r:id="rId92"/>
    <p:sldId id="865" r:id="rId93"/>
  </p:sldIdLst>
  <p:sldSz cx="9144000" cy="6858000" type="screen4x3"/>
  <p:notesSz cx="6794500"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FF5050"/>
    <a:srgbClr val="FFFF66"/>
    <a:srgbClr val="CCFF99"/>
    <a:srgbClr val="336699"/>
    <a:srgbClr val="669900"/>
    <a:srgbClr val="006600"/>
    <a:srgbClr val="023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3" autoAdjust="0"/>
    <p:restoredTop sz="85238" autoAdjust="0"/>
  </p:normalViewPr>
  <p:slideViewPr>
    <p:cSldViewPr snapToGrid="0">
      <p:cViewPr varScale="1">
        <p:scale>
          <a:sx n="91" d="100"/>
          <a:sy n="91" d="100"/>
        </p:scale>
        <p:origin x="-1410" y="-108"/>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116739" name="Rectangle 3"/>
          <p:cNvSpPr>
            <a:spLocks noGrp="1" noChangeArrowheads="1"/>
          </p:cNvSpPr>
          <p:nvPr>
            <p:ph type="dt" sz="quarter"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16740" name="Rectangle 4"/>
          <p:cNvSpPr>
            <a:spLocks noGrp="1" noChangeArrowheads="1"/>
          </p:cNvSpPr>
          <p:nvPr>
            <p:ph type="ftr" sz="quarter" idx="2"/>
          </p:nvPr>
        </p:nvSpPr>
        <p:spPr bwMode="auto">
          <a:xfrm>
            <a:off x="0" y="94107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116741" name="Rectangle 5"/>
          <p:cNvSpPr>
            <a:spLocks noGrp="1" noChangeArrowheads="1"/>
          </p:cNvSpPr>
          <p:nvPr>
            <p:ph type="sldNum" sz="quarter" idx="3"/>
          </p:nvPr>
        </p:nvSpPr>
        <p:spPr bwMode="auto">
          <a:xfrm>
            <a:off x="3849688" y="94107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43EE784-CDC2-4522-9CB7-EB0894FEFCBE}"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363"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79450" y="4705350"/>
            <a:ext cx="54356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367" name="Rectangle 7"/>
          <p:cNvSpPr>
            <a:spLocks noGrp="1" noChangeArrowheads="1"/>
          </p:cNvSpPr>
          <p:nvPr>
            <p:ph type="sldNum" sz="quarter" idx="5"/>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85F0676-C775-4532-B447-49EF2A0B739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F20BF-E3D7-4EA8-BCAA-6E7C754CF96C}" type="slidenum">
              <a:rPr lang="en-US"/>
              <a:pPr/>
              <a:t>1</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79B5AB-EA29-49F5-B7E5-CEBBADBE5657}" type="slidenum">
              <a:rPr lang="en-US"/>
              <a:pPr/>
              <a:t>10</a:t>
            </a:fld>
            <a:endParaRPr lang="en-US"/>
          </a:p>
        </p:txBody>
      </p:sp>
      <p:sp>
        <p:nvSpPr>
          <p:cNvPr id="354306" name="Rectangle 2"/>
          <p:cNvSpPr>
            <a:spLocks noGrp="1" noRot="1" noChangeAspect="1" noChangeArrowheads="1" noTextEdit="1"/>
          </p:cNvSpPr>
          <p:nvPr>
            <p:ph type="sldImg"/>
          </p:nvPr>
        </p:nvSpPr>
        <p:spPr>
          <a:xfrm>
            <a:off x="920750" y="742950"/>
            <a:ext cx="4953000" cy="3714750"/>
          </a:xfrm>
          <a:ln/>
        </p:spPr>
      </p:sp>
      <p:sp>
        <p:nvSpPr>
          <p:cNvPr id="354307" name="Rectangle 3"/>
          <p:cNvSpPr>
            <a:spLocks noGrp="1" noChangeArrowheads="1"/>
          </p:cNvSpPr>
          <p:nvPr>
            <p:ph type="body" idx="1"/>
          </p:nvPr>
        </p:nvSpPr>
        <p:spPr>
          <a:xfrm>
            <a:off x="679450" y="4703763"/>
            <a:ext cx="5435600" cy="4459287"/>
          </a:xfrm>
        </p:spPr>
        <p:txBody>
          <a:bodyPr/>
          <a:lstStyle/>
          <a:p>
            <a:pPr marL="228600" indent="-228600">
              <a:lnSpc>
                <a:spcPct val="80000"/>
              </a:lnSpc>
            </a:pPr>
            <a:endParaRPr lang="en-US"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D82E9-F9B2-4912-B1C8-AA08C989CAE8}" type="slidenum">
              <a:rPr lang="en-US"/>
              <a:pPr/>
              <a:t>11</a:t>
            </a:fld>
            <a:endParaRPr lang="en-US"/>
          </a:p>
        </p:txBody>
      </p:sp>
      <p:sp>
        <p:nvSpPr>
          <p:cNvPr id="356354" name="Rectangle 2"/>
          <p:cNvSpPr>
            <a:spLocks noGrp="1" noRot="1" noChangeAspect="1" noChangeArrowheads="1" noTextEdit="1"/>
          </p:cNvSpPr>
          <p:nvPr>
            <p:ph type="sldImg"/>
          </p:nvPr>
        </p:nvSpPr>
        <p:spPr>
          <a:xfrm>
            <a:off x="920750" y="742950"/>
            <a:ext cx="4953000" cy="3714750"/>
          </a:xfrm>
          <a:ln/>
        </p:spPr>
      </p:sp>
      <p:sp>
        <p:nvSpPr>
          <p:cNvPr id="356355" name="Rectangle 3"/>
          <p:cNvSpPr>
            <a:spLocks noGrp="1" noChangeArrowheads="1"/>
          </p:cNvSpPr>
          <p:nvPr>
            <p:ph type="body" idx="1"/>
          </p:nvPr>
        </p:nvSpPr>
        <p:spPr>
          <a:xfrm>
            <a:off x="679450" y="4703763"/>
            <a:ext cx="5435600" cy="4459287"/>
          </a:xfrm>
        </p:spPr>
        <p:txBody>
          <a:bodyPr/>
          <a:lstStyle/>
          <a:p>
            <a:pPr marL="228600" indent="-228600">
              <a:lnSpc>
                <a:spcPct val="90000"/>
              </a:lnSpc>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4EA4B-2B38-4B58-8531-1A6212EC02CE}" type="slidenum">
              <a:rPr lang="en-US"/>
              <a:pPr/>
              <a:t>12</a:t>
            </a:fld>
            <a:endParaRPr lang="en-US"/>
          </a:p>
        </p:txBody>
      </p:sp>
      <p:sp>
        <p:nvSpPr>
          <p:cNvPr id="360450" name="Rectangle 2"/>
          <p:cNvSpPr>
            <a:spLocks noGrp="1" noRot="1" noChangeAspect="1" noChangeArrowheads="1" noTextEdit="1"/>
          </p:cNvSpPr>
          <p:nvPr>
            <p:ph type="sldImg"/>
          </p:nvPr>
        </p:nvSpPr>
        <p:spPr>
          <a:xfrm>
            <a:off x="920750" y="742950"/>
            <a:ext cx="4953000" cy="3714750"/>
          </a:xfrm>
          <a:ln/>
        </p:spPr>
      </p:sp>
      <p:sp>
        <p:nvSpPr>
          <p:cNvPr id="360451" name="Rectangle 3"/>
          <p:cNvSpPr>
            <a:spLocks noGrp="1" noChangeArrowheads="1"/>
          </p:cNvSpPr>
          <p:nvPr>
            <p:ph type="body" idx="1"/>
          </p:nvPr>
        </p:nvSpPr>
        <p:spPr>
          <a:xfrm>
            <a:off x="679450" y="4703763"/>
            <a:ext cx="5435600" cy="4459287"/>
          </a:xfrm>
        </p:spPr>
        <p:txBody>
          <a:bodyPr/>
          <a:lstStyle/>
          <a:p>
            <a:pPr marL="228600" indent="-228600">
              <a:lnSpc>
                <a:spcPct val="80000"/>
              </a:lnSpc>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8D33B-D688-4E91-AB3E-23A68C05941F}" type="slidenum">
              <a:rPr lang="en-US"/>
              <a:pPr/>
              <a:t>13</a:t>
            </a:fld>
            <a:endParaRPr lang="en-US"/>
          </a:p>
        </p:txBody>
      </p:sp>
      <p:sp>
        <p:nvSpPr>
          <p:cNvPr id="362498" name="Rectangle 2"/>
          <p:cNvSpPr>
            <a:spLocks noGrp="1" noRot="1" noChangeAspect="1" noChangeArrowheads="1" noTextEdit="1"/>
          </p:cNvSpPr>
          <p:nvPr>
            <p:ph type="sldImg"/>
          </p:nvPr>
        </p:nvSpPr>
        <p:spPr>
          <a:xfrm>
            <a:off x="920750" y="742950"/>
            <a:ext cx="4953000" cy="3714750"/>
          </a:xfrm>
          <a:ln/>
        </p:spPr>
      </p:sp>
      <p:sp>
        <p:nvSpPr>
          <p:cNvPr id="362499"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3DFA7-F70C-4EBB-8380-319CF5C6B9C0}" type="slidenum">
              <a:rPr lang="en-US"/>
              <a:pPr/>
              <a:t>14</a:t>
            </a:fld>
            <a:endParaRPr lang="en-US"/>
          </a:p>
        </p:txBody>
      </p:sp>
      <p:sp>
        <p:nvSpPr>
          <p:cNvPr id="364546" name="Rectangle 2"/>
          <p:cNvSpPr>
            <a:spLocks noGrp="1" noRot="1" noChangeAspect="1" noChangeArrowheads="1" noTextEdit="1"/>
          </p:cNvSpPr>
          <p:nvPr>
            <p:ph type="sldImg"/>
          </p:nvPr>
        </p:nvSpPr>
        <p:spPr>
          <a:xfrm>
            <a:off x="920750" y="742950"/>
            <a:ext cx="4953000" cy="3714750"/>
          </a:xfrm>
          <a:ln/>
        </p:spPr>
      </p:sp>
      <p:sp>
        <p:nvSpPr>
          <p:cNvPr id="364547"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2F6F3-5943-41F6-B4FE-E4AB7A7AC88F}" type="slidenum">
              <a:rPr lang="en-US"/>
              <a:pPr/>
              <a:t>16</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C54B4-7081-4AF9-A9DC-9E4071741371}" type="slidenum">
              <a:rPr lang="en-US"/>
              <a:pPr/>
              <a:t>18</a:t>
            </a:fld>
            <a:endParaRPr lang="en-US"/>
          </a:p>
        </p:txBody>
      </p:sp>
      <p:sp>
        <p:nvSpPr>
          <p:cNvPr id="366594" name="Rectangle 2"/>
          <p:cNvSpPr>
            <a:spLocks noGrp="1" noRot="1" noChangeAspect="1" noChangeArrowheads="1" noTextEdit="1"/>
          </p:cNvSpPr>
          <p:nvPr>
            <p:ph type="sldImg"/>
          </p:nvPr>
        </p:nvSpPr>
        <p:spPr>
          <a:xfrm>
            <a:off x="920750" y="742950"/>
            <a:ext cx="4953000" cy="3714750"/>
          </a:xfrm>
          <a:ln/>
        </p:spPr>
      </p:sp>
      <p:sp>
        <p:nvSpPr>
          <p:cNvPr id="366595"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48677-A573-429B-AB65-E79296CB8FF8}" type="slidenum">
              <a:rPr lang="en-US"/>
              <a:pPr/>
              <a:t>19</a:t>
            </a:fld>
            <a:endParaRPr lang="en-US"/>
          </a:p>
        </p:txBody>
      </p:sp>
      <p:sp>
        <p:nvSpPr>
          <p:cNvPr id="517122" name="Rectangle 2"/>
          <p:cNvSpPr>
            <a:spLocks noGrp="1" noRot="1" noChangeAspect="1" noChangeArrowheads="1" noTextEdit="1"/>
          </p:cNvSpPr>
          <p:nvPr>
            <p:ph type="sldImg"/>
          </p:nvPr>
        </p:nvSpPr>
        <p:spPr>
          <a:xfrm>
            <a:off x="920750" y="744538"/>
            <a:ext cx="4953000" cy="3714750"/>
          </a:xfrm>
          <a:ln/>
        </p:spPr>
      </p:sp>
      <p:sp>
        <p:nvSpPr>
          <p:cNvPr id="517123" name="Rectangle 3"/>
          <p:cNvSpPr>
            <a:spLocks noGrp="1" noChangeArrowheads="1"/>
          </p:cNvSpPr>
          <p:nvPr>
            <p:ph type="body" idx="1"/>
          </p:nvPr>
        </p:nvSpPr>
        <p:spPr>
          <a:xfrm>
            <a:off x="679450" y="4705350"/>
            <a:ext cx="5435600" cy="4456113"/>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963E8-2895-4F8A-A302-F363AB560525}" type="slidenum">
              <a:rPr lang="en-US"/>
              <a:pPr/>
              <a:t>20</a:t>
            </a:fld>
            <a:endParaRPr lang="en-US"/>
          </a:p>
        </p:txBody>
      </p:sp>
      <p:sp>
        <p:nvSpPr>
          <p:cNvPr id="368642" name="Rectangle 2"/>
          <p:cNvSpPr>
            <a:spLocks noGrp="1" noRot="1" noChangeAspect="1" noChangeArrowheads="1" noTextEdit="1"/>
          </p:cNvSpPr>
          <p:nvPr>
            <p:ph type="sldImg"/>
          </p:nvPr>
        </p:nvSpPr>
        <p:spPr>
          <a:xfrm>
            <a:off x="920750" y="742950"/>
            <a:ext cx="4953000" cy="3714750"/>
          </a:xfrm>
          <a:ln/>
        </p:spPr>
      </p:sp>
      <p:sp>
        <p:nvSpPr>
          <p:cNvPr id="368643"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BDC3B-1A3E-4C15-99C6-AA22CE818557}" type="slidenum">
              <a:rPr lang="en-US"/>
              <a:pPr/>
              <a:t>21</a:t>
            </a:fld>
            <a:endParaRPr lang="en-US"/>
          </a:p>
        </p:txBody>
      </p:sp>
      <p:sp>
        <p:nvSpPr>
          <p:cNvPr id="370690" name="Rectangle 2"/>
          <p:cNvSpPr>
            <a:spLocks noGrp="1" noRot="1" noChangeAspect="1" noChangeArrowheads="1" noTextEdit="1"/>
          </p:cNvSpPr>
          <p:nvPr>
            <p:ph type="sldImg"/>
          </p:nvPr>
        </p:nvSpPr>
        <p:spPr>
          <a:xfrm>
            <a:off x="920750" y="742950"/>
            <a:ext cx="4953000" cy="3714750"/>
          </a:xfrm>
          <a:ln/>
        </p:spPr>
      </p:sp>
      <p:sp>
        <p:nvSpPr>
          <p:cNvPr id="370691"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8A044B-6A13-4F11-AE3B-DCBF1DEA3BA8}" type="slidenum">
              <a:rPr lang="en-US"/>
              <a:pPr/>
              <a:t>2</a:t>
            </a:fld>
            <a:endParaRPr lang="en-US"/>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AAAE9-BB84-4A6F-B4DD-0D664E8903F5}" type="slidenum">
              <a:rPr lang="en-US"/>
              <a:pPr/>
              <a:t>22</a:t>
            </a:fld>
            <a:endParaRPr lang="en-US"/>
          </a:p>
        </p:txBody>
      </p:sp>
      <p:sp>
        <p:nvSpPr>
          <p:cNvPr id="372738" name="Rectangle 2"/>
          <p:cNvSpPr>
            <a:spLocks noGrp="1" noRot="1" noChangeAspect="1" noChangeArrowheads="1" noTextEdit="1"/>
          </p:cNvSpPr>
          <p:nvPr>
            <p:ph type="sldImg"/>
          </p:nvPr>
        </p:nvSpPr>
        <p:spPr>
          <a:xfrm>
            <a:off x="920750" y="742950"/>
            <a:ext cx="4953000" cy="3714750"/>
          </a:xfrm>
          <a:ln/>
        </p:spPr>
      </p:sp>
      <p:sp>
        <p:nvSpPr>
          <p:cNvPr id="372739" name="Rectangle 3"/>
          <p:cNvSpPr>
            <a:spLocks noGrp="1" noChangeArrowheads="1"/>
          </p:cNvSpPr>
          <p:nvPr>
            <p:ph type="body" idx="1"/>
          </p:nvPr>
        </p:nvSpPr>
        <p:spPr>
          <a:xfrm>
            <a:off x="679450" y="4703763"/>
            <a:ext cx="5435600" cy="4459287"/>
          </a:xfrm>
        </p:spPr>
        <p:txBody>
          <a:bodyPr/>
          <a:lstStyle/>
          <a:p>
            <a:pPr marL="228600" indent="-228600"/>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CE1198-A497-4EC6-85A9-F9A486D0CBF5}" type="slidenum">
              <a:rPr lang="en-US"/>
              <a:pPr/>
              <a:t>23</a:t>
            </a:fld>
            <a:endParaRPr lang="en-US"/>
          </a:p>
        </p:txBody>
      </p:sp>
      <p:sp>
        <p:nvSpPr>
          <p:cNvPr id="494594" name="Rectangle 2"/>
          <p:cNvSpPr>
            <a:spLocks noGrp="1" noRot="1" noChangeAspect="1" noChangeArrowheads="1" noTextEdit="1"/>
          </p:cNvSpPr>
          <p:nvPr>
            <p:ph type="sldImg"/>
          </p:nvPr>
        </p:nvSpPr>
        <p:spPr>
          <a:xfrm>
            <a:off x="920750" y="744538"/>
            <a:ext cx="4953000" cy="3714750"/>
          </a:xfrm>
          <a:ln/>
        </p:spPr>
      </p:sp>
      <p:sp>
        <p:nvSpPr>
          <p:cNvPr id="494595" name="Rectangle 3"/>
          <p:cNvSpPr>
            <a:spLocks noGrp="1" noChangeArrowheads="1"/>
          </p:cNvSpPr>
          <p:nvPr>
            <p:ph type="body" idx="1"/>
          </p:nvPr>
        </p:nvSpPr>
        <p:spPr>
          <a:xfrm>
            <a:off x="679450" y="4705350"/>
            <a:ext cx="5435600" cy="4456113"/>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E9EC5-B162-49C5-84CB-92D8FC2F07DA}" type="slidenum">
              <a:rPr lang="en-US"/>
              <a:pPr/>
              <a:t>24</a:t>
            </a:fld>
            <a:endParaRPr lang="en-US"/>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F71588-E8BB-41C0-9314-D62D72533BC7}" type="slidenum">
              <a:rPr lang="en-US"/>
              <a:pPr/>
              <a:t>25</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1191ED-EF0F-4A0B-8646-A79925F200EF}" type="slidenum">
              <a:rPr lang="en-US"/>
              <a:pPr/>
              <a:t>26</a:t>
            </a:fld>
            <a:endParaRPr lang="en-US"/>
          </a:p>
        </p:txBody>
      </p:sp>
      <p:sp>
        <p:nvSpPr>
          <p:cNvPr id="300034" name="Rectangle 2"/>
          <p:cNvSpPr>
            <a:spLocks noGrp="1" noRot="1" noChangeAspect="1" noChangeArrowheads="1" noTextEdit="1"/>
          </p:cNvSpPr>
          <p:nvPr>
            <p:ph type="sldImg"/>
          </p:nvPr>
        </p:nvSpPr>
        <p:spPr>
          <a:xfrm>
            <a:off x="920750" y="739775"/>
            <a:ext cx="4957763" cy="3717925"/>
          </a:xfrm>
          <a:ln/>
        </p:spPr>
      </p:sp>
      <p:sp>
        <p:nvSpPr>
          <p:cNvPr id="300035" name="Rectangle 3"/>
          <p:cNvSpPr>
            <a:spLocks noGrp="1" noChangeArrowheads="1"/>
          </p:cNvSpPr>
          <p:nvPr>
            <p:ph type="body" idx="1"/>
          </p:nvPr>
        </p:nvSpPr>
        <p:spPr>
          <a:xfrm>
            <a:off x="679450" y="4702175"/>
            <a:ext cx="5435600" cy="4464050"/>
          </a:xfrm>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C554F-A426-46E1-85F7-FC944BEDB370}" type="slidenum">
              <a:rPr lang="en-US"/>
              <a:pPr/>
              <a:t>27</a:t>
            </a:fld>
            <a:endParaRPr lang="en-US"/>
          </a:p>
        </p:txBody>
      </p:sp>
      <p:sp>
        <p:nvSpPr>
          <p:cNvPr id="306178" name="Rectangle 2"/>
          <p:cNvSpPr>
            <a:spLocks noGrp="1" noRot="1" noChangeAspect="1" noChangeArrowheads="1" noTextEdit="1"/>
          </p:cNvSpPr>
          <p:nvPr>
            <p:ph type="sldImg"/>
          </p:nvPr>
        </p:nvSpPr>
        <p:spPr>
          <a:xfrm>
            <a:off x="920750" y="739775"/>
            <a:ext cx="4957763" cy="3717925"/>
          </a:xfrm>
          <a:ln/>
        </p:spPr>
      </p:sp>
      <p:sp>
        <p:nvSpPr>
          <p:cNvPr id="306179" name="Rectangle 3"/>
          <p:cNvSpPr>
            <a:spLocks noGrp="1" noChangeArrowheads="1"/>
          </p:cNvSpPr>
          <p:nvPr>
            <p:ph type="body" idx="1"/>
          </p:nvPr>
        </p:nvSpPr>
        <p:spPr>
          <a:xfrm>
            <a:off x="679450" y="4702175"/>
            <a:ext cx="5435600" cy="4464050"/>
          </a:xfrm>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7400E-BDCA-469A-B638-F5D84BCBEB40}" type="slidenum">
              <a:rPr lang="en-US"/>
              <a:pPr/>
              <a:t>28</a:t>
            </a:fld>
            <a:endParaRPr lang="en-US"/>
          </a:p>
        </p:txBody>
      </p:sp>
      <p:sp>
        <p:nvSpPr>
          <p:cNvPr id="308226" name="Rectangle 2"/>
          <p:cNvSpPr>
            <a:spLocks noGrp="1" noRot="1" noChangeAspect="1" noChangeArrowheads="1" noTextEdit="1"/>
          </p:cNvSpPr>
          <p:nvPr>
            <p:ph type="sldImg"/>
          </p:nvPr>
        </p:nvSpPr>
        <p:spPr>
          <a:xfrm>
            <a:off x="920750" y="739775"/>
            <a:ext cx="4957763" cy="3717925"/>
          </a:xfrm>
          <a:ln/>
        </p:spPr>
      </p:sp>
      <p:sp>
        <p:nvSpPr>
          <p:cNvPr id="308227" name="Rectangle 3"/>
          <p:cNvSpPr>
            <a:spLocks noGrp="1" noChangeArrowheads="1"/>
          </p:cNvSpPr>
          <p:nvPr>
            <p:ph type="body" idx="1"/>
          </p:nvPr>
        </p:nvSpPr>
        <p:spPr>
          <a:xfrm>
            <a:off x="679450" y="4702175"/>
            <a:ext cx="5435600" cy="4464050"/>
          </a:xfrm>
        </p:spPr>
        <p:txBody>
          <a:bodyPr/>
          <a:lstStyle/>
          <a:p>
            <a:endParaRPr lang="en-GB" b="1" i="1">
              <a:sym typeface="Symbol" pitchFamily="18" charset="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26741-EA00-4327-88C5-924E703B0B77}" type="slidenum">
              <a:rPr lang="en-US"/>
              <a:pPr/>
              <a:t>29</a:t>
            </a:fld>
            <a:endParaRPr lang="en-U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83C39-9F7A-4C57-9F50-958F5BB8CD54}" type="slidenum">
              <a:rPr lang="en-US"/>
              <a:pPr/>
              <a:t>30</a:t>
            </a:fld>
            <a:endParaRPr lang="en-US"/>
          </a:p>
        </p:txBody>
      </p:sp>
      <p:sp>
        <p:nvSpPr>
          <p:cNvPr id="314370" name="Rectangle 2"/>
          <p:cNvSpPr>
            <a:spLocks noGrp="1" noRot="1" noChangeAspect="1" noChangeArrowheads="1" noTextEdit="1"/>
          </p:cNvSpPr>
          <p:nvPr>
            <p:ph type="sldImg"/>
          </p:nvPr>
        </p:nvSpPr>
        <p:spPr>
          <a:xfrm>
            <a:off x="930275" y="749300"/>
            <a:ext cx="4938713" cy="3703638"/>
          </a:xfrm>
          <a:ln w="12700" cap="flat">
            <a:solidFill>
              <a:schemeClr val="tx1"/>
            </a:solidFill>
          </a:ln>
        </p:spPr>
      </p:sp>
      <p:sp>
        <p:nvSpPr>
          <p:cNvPr id="314371" name="Rectangle 3"/>
          <p:cNvSpPr>
            <a:spLocks noGrp="1" noChangeArrowheads="1"/>
          </p:cNvSpPr>
          <p:nvPr>
            <p:ph type="body" idx="1"/>
          </p:nvPr>
        </p:nvSpPr>
        <p:spPr>
          <a:xfrm>
            <a:off x="906463" y="4706938"/>
            <a:ext cx="4981575" cy="4454525"/>
          </a:xfrm>
          <a:ln/>
        </p:spPr>
        <p:txBody>
          <a:bodyPr lIns="93173" tIns="46586" rIns="93173" bIns="46586"/>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DA506-62E2-4FC9-8078-894F8F5EF8B3}" type="slidenum">
              <a:rPr lang="en-US"/>
              <a:pPr/>
              <a:t>32</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E83910-14DA-4A72-AFE4-39C055E7323B}" type="slidenum">
              <a:rPr lang="en-US"/>
              <a:pPr/>
              <a:t>3</a:t>
            </a:fld>
            <a:endParaRPr lang="en-US"/>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8EE73-11B6-455E-8A52-E3CFBAD12E44}" type="slidenum">
              <a:rPr lang="en-US"/>
              <a:pPr/>
              <a:t>33</a:t>
            </a:fld>
            <a:endParaRPr lang="en-US"/>
          </a:p>
        </p:txBody>
      </p:sp>
      <p:sp>
        <p:nvSpPr>
          <p:cNvPr id="458754" name="Rectangle 2"/>
          <p:cNvSpPr>
            <a:spLocks noGrp="1" noRot="1" noChangeAspect="1" noChangeArrowheads="1" noTextEdit="1"/>
          </p:cNvSpPr>
          <p:nvPr>
            <p:ph type="sldImg"/>
          </p:nvPr>
        </p:nvSpPr>
        <p:spPr>
          <a:xfrm>
            <a:off x="920750" y="742950"/>
            <a:ext cx="4953000" cy="3714750"/>
          </a:xfrm>
          <a:ln/>
        </p:spPr>
      </p:sp>
      <p:sp>
        <p:nvSpPr>
          <p:cNvPr id="458755" name="Rectangle 3"/>
          <p:cNvSpPr>
            <a:spLocks noGrp="1" noChangeArrowheads="1"/>
          </p:cNvSpPr>
          <p:nvPr>
            <p:ph type="body" idx="1"/>
          </p:nvPr>
        </p:nvSpPr>
        <p:spPr>
          <a:xfrm>
            <a:off x="908050" y="4703763"/>
            <a:ext cx="4978400" cy="4459287"/>
          </a:xfrm>
        </p:spPr>
        <p:txBody>
          <a:bodyPr/>
          <a:lstStyle/>
          <a:p>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82A76-3CBF-4BDF-A769-39B0B9C42E93}" type="slidenum">
              <a:rPr lang="en-US"/>
              <a:pPr/>
              <a:t>34</a:t>
            </a:fld>
            <a:endParaRPr lang="en-US"/>
          </a:p>
        </p:txBody>
      </p:sp>
      <p:sp>
        <p:nvSpPr>
          <p:cNvPr id="460802" name="Rectangle 2"/>
          <p:cNvSpPr>
            <a:spLocks noGrp="1" noRot="1" noChangeAspect="1" noChangeArrowheads="1" noTextEdit="1"/>
          </p:cNvSpPr>
          <p:nvPr>
            <p:ph type="sldImg"/>
          </p:nvPr>
        </p:nvSpPr>
        <p:spPr>
          <a:xfrm>
            <a:off x="920750" y="742950"/>
            <a:ext cx="4953000" cy="3714750"/>
          </a:xfrm>
          <a:ln/>
        </p:spPr>
      </p:sp>
      <p:sp>
        <p:nvSpPr>
          <p:cNvPr id="460803" name="Rectangle 3"/>
          <p:cNvSpPr>
            <a:spLocks noGrp="1" noChangeArrowheads="1"/>
          </p:cNvSpPr>
          <p:nvPr>
            <p:ph type="body" idx="1"/>
          </p:nvPr>
        </p:nvSpPr>
        <p:spPr>
          <a:xfrm>
            <a:off x="908050" y="4703763"/>
            <a:ext cx="4978400" cy="4459287"/>
          </a:xfrm>
        </p:spPr>
        <p:txBody>
          <a:bodyPr/>
          <a:lstStyle/>
          <a:p>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2E19C9-C968-4A24-8A4F-3E1BAFFF45B4}" type="slidenum">
              <a:rPr lang="en-US"/>
              <a:pPr/>
              <a:t>36</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90D87-1307-4D11-891E-773233B64382}" type="slidenum">
              <a:rPr lang="en-US"/>
              <a:pPr/>
              <a:t>37</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EA2AA-14AB-491B-8BBA-E0D0D1758005}" type="slidenum">
              <a:rPr lang="en-US"/>
              <a:pPr/>
              <a:t>38</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9ABF8-2E05-496F-ABE5-EF632258CDC5}" type="slidenum">
              <a:rPr lang="en-US"/>
              <a:pPr/>
              <a:t>40</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6F9E10-B5DD-489C-B488-18A1124D0DC9}" type="slidenum">
              <a:rPr lang="en-GB"/>
              <a:pPr/>
              <a:t>41</a:t>
            </a:fld>
            <a:endParaRPr lang="en-GB"/>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295F4-5062-4FB4-B386-16B632480464}" type="slidenum">
              <a:rPr lang="en-GB"/>
              <a:pPr/>
              <a:t>42</a:t>
            </a:fld>
            <a:endParaRPr lang="en-GB"/>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D8B392-8441-4ABA-944C-9287A2D05330}" type="slidenum">
              <a:rPr lang="en-GB"/>
              <a:pPr/>
              <a:t>43</a:t>
            </a:fld>
            <a:endParaRPr lang="en-GB"/>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82CD2-E7AD-4CE7-9476-C75217D95F73}" type="slidenum">
              <a:rPr lang="en-US"/>
              <a:pPr/>
              <a:t>44</a:t>
            </a:fld>
            <a:endParaRPr lang="en-US"/>
          </a:p>
        </p:txBody>
      </p:sp>
      <p:sp>
        <p:nvSpPr>
          <p:cNvPr id="691202" name="Rectangle 2"/>
          <p:cNvSpPr>
            <a:spLocks noGrp="1" noRot="1" noChangeAspect="1" noChangeArrowheads="1" noTextEdit="1"/>
          </p:cNvSpPr>
          <p:nvPr>
            <p:ph type="sldImg"/>
          </p:nvPr>
        </p:nvSpPr>
        <p:spPr>
          <a:xfrm>
            <a:off x="1081088" y="862013"/>
            <a:ext cx="4632325" cy="3473450"/>
          </a:xfrm>
          <a:ln/>
        </p:spPr>
      </p:sp>
      <p:sp>
        <p:nvSpPr>
          <p:cNvPr id="691203"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AECC47-6B7B-40C4-94F6-BB70915B2F1E}" type="slidenum">
              <a:rPr lang="en-US"/>
              <a:pPr/>
              <a:t>4</a:t>
            </a:fld>
            <a:endParaRPr 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915416-A41F-424B-B914-5EC01B3F3798}" type="slidenum">
              <a:rPr lang="en-US"/>
              <a:pPr/>
              <a:t>45</a:t>
            </a:fld>
            <a:endParaRPr lang="en-US"/>
          </a:p>
        </p:txBody>
      </p:sp>
      <p:sp>
        <p:nvSpPr>
          <p:cNvPr id="693250" name="Rectangle 2"/>
          <p:cNvSpPr>
            <a:spLocks noGrp="1" noRot="1" noChangeAspect="1" noChangeArrowheads="1" noTextEdit="1"/>
          </p:cNvSpPr>
          <p:nvPr>
            <p:ph type="sldImg"/>
          </p:nvPr>
        </p:nvSpPr>
        <p:spPr>
          <a:xfrm>
            <a:off x="1081088" y="862013"/>
            <a:ext cx="4632325" cy="3473450"/>
          </a:xfrm>
          <a:ln/>
        </p:spPr>
      </p:sp>
      <p:sp>
        <p:nvSpPr>
          <p:cNvPr id="693251"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46988-0EDF-44D2-B21E-5D2C711278F0}" type="slidenum">
              <a:rPr lang="en-US"/>
              <a:pPr/>
              <a:t>46</a:t>
            </a:fld>
            <a:endParaRPr lang="en-US"/>
          </a:p>
        </p:txBody>
      </p:sp>
      <p:sp>
        <p:nvSpPr>
          <p:cNvPr id="709634" name="Rectangle 2"/>
          <p:cNvSpPr>
            <a:spLocks noGrp="1" noRot="1" noChangeAspect="1" noChangeArrowheads="1" noTextEdit="1"/>
          </p:cNvSpPr>
          <p:nvPr>
            <p:ph type="sldImg"/>
          </p:nvPr>
        </p:nvSpPr>
        <p:spPr>
          <a:xfrm>
            <a:off x="1081088" y="862013"/>
            <a:ext cx="4632325" cy="3473450"/>
          </a:xfrm>
          <a:ln/>
        </p:spPr>
      </p:sp>
      <p:sp>
        <p:nvSpPr>
          <p:cNvPr id="709635"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41997-EB33-4AD8-8E11-EBC59869DF59}" type="slidenum">
              <a:rPr lang="en-US"/>
              <a:pPr/>
              <a:t>47</a:t>
            </a:fld>
            <a:endParaRPr lang="en-US"/>
          </a:p>
        </p:txBody>
      </p:sp>
      <p:sp>
        <p:nvSpPr>
          <p:cNvPr id="1014786" name="Rectangle 2"/>
          <p:cNvSpPr>
            <a:spLocks noGrp="1" noRot="1" noChangeAspect="1" noChangeArrowheads="1" noTextEdit="1"/>
          </p:cNvSpPr>
          <p:nvPr>
            <p:ph type="sldImg"/>
          </p:nvPr>
        </p:nvSpPr>
        <p:spPr>
          <a:ln/>
        </p:spPr>
      </p:sp>
      <p:sp>
        <p:nvSpPr>
          <p:cNvPr id="10147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01062-6CAD-450B-8370-C14CBB84BE1F}" type="slidenum">
              <a:rPr lang="en-US"/>
              <a:pPr/>
              <a:t>48</a:t>
            </a:fld>
            <a:endParaRPr lang="en-US"/>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EBE7A-95C5-4CBF-887C-7EF255FAEAF5}" type="slidenum">
              <a:rPr lang="en-US"/>
              <a:pPr/>
              <a:t>51</a:t>
            </a:fld>
            <a:endParaRPr lang="en-US"/>
          </a:p>
        </p:txBody>
      </p:sp>
      <p:sp>
        <p:nvSpPr>
          <p:cNvPr id="896002" name="Rectangle 2"/>
          <p:cNvSpPr>
            <a:spLocks noGrp="1" noRot="1" noChangeAspect="1" noChangeArrowheads="1" noTextEdit="1"/>
          </p:cNvSpPr>
          <p:nvPr>
            <p:ph type="sldImg"/>
          </p:nvPr>
        </p:nvSpPr>
        <p:spPr>
          <a:xfrm>
            <a:off x="1082675" y="862013"/>
            <a:ext cx="4630738" cy="3473450"/>
          </a:xfrm>
          <a:ln/>
        </p:spPr>
      </p:sp>
      <p:sp>
        <p:nvSpPr>
          <p:cNvPr id="896003" name="Rectangle 3"/>
          <p:cNvSpPr>
            <a:spLocks noGrp="1" noChangeArrowheads="1"/>
          </p:cNvSpPr>
          <p:nvPr>
            <p:ph type="body" idx="1"/>
          </p:nvPr>
        </p:nvSpPr>
        <p:spPr>
          <a:xfrm>
            <a:off x="906463" y="4703763"/>
            <a:ext cx="4981575" cy="4459287"/>
          </a:xfrm>
        </p:spPr>
        <p:txBody>
          <a:bodyPr/>
          <a:lstStyle/>
          <a:p>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19297-671F-461B-9397-67B8A08B8E4F}" type="slidenum">
              <a:rPr lang="en-US"/>
              <a:pPr/>
              <a:t>52</a:t>
            </a:fld>
            <a:endParaRPr lang="en-US"/>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2846C-1221-491A-9FE9-82F097377758}" type="slidenum">
              <a:rPr lang="en-US"/>
              <a:pPr/>
              <a:t>54</a:t>
            </a:fld>
            <a:endParaRPr lang="en-US"/>
          </a:p>
        </p:txBody>
      </p:sp>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9FDE68-FD87-42FE-B4B3-6B47A20E86CB}" type="slidenum">
              <a:rPr lang="en-GB"/>
              <a:pPr/>
              <a:t>55</a:t>
            </a:fld>
            <a:endParaRPr lang="en-GB"/>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3FF87-8020-4685-A8F0-8C749B2B9AFB}" type="slidenum">
              <a:rPr lang="en-GB"/>
              <a:pPr/>
              <a:t>56</a:t>
            </a:fld>
            <a:endParaRPr lang="en-GB"/>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90355-1745-4D84-9F57-715FB43E9E49}" type="slidenum">
              <a:rPr lang="en-GB"/>
              <a:pPr/>
              <a:t>57</a:t>
            </a:fld>
            <a:endParaRPr lang="en-GB"/>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831A9-E69B-4053-B81A-2F3BBC40A9DC}" type="slidenum">
              <a:rPr lang="en-US"/>
              <a:pPr/>
              <a:t>5</a:t>
            </a:fld>
            <a:endParaRPr lang="en-US"/>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567EB-4F9F-484F-83CC-642AAD964BF0}" type="slidenum">
              <a:rPr lang="en-GB"/>
              <a:pPr/>
              <a:t>58</a:t>
            </a:fld>
            <a:endParaRPr lang="en-GB"/>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24ED7F-CA71-4ACC-817C-1664D9DEDE9F}" type="slidenum">
              <a:rPr lang="en-US"/>
              <a:pPr/>
              <a:t>59</a:t>
            </a:fld>
            <a:endParaRPr lang="en-US"/>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A7D022-E512-4CA3-BD64-75492A57A28A}" type="slidenum">
              <a:rPr lang="en-US"/>
              <a:pPr/>
              <a:t>60</a:t>
            </a:fld>
            <a:endParaRPr 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8F48A-9C2F-4433-9B52-96FA07D67AFE}" type="slidenum">
              <a:rPr lang="en-US"/>
              <a:pPr/>
              <a:t>61</a:t>
            </a:fld>
            <a:endParaRPr lang="en-US"/>
          </a:p>
        </p:txBody>
      </p:sp>
      <p:sp>
        <p:nvSpPr>
          <p:cNvPr id="922626" name="Rectangle 2"/>
          <p:cNvSpPr>
            <a:spLocks noGrp="1" noRot="1" noChangeAspect="1" noChangeArrowheads="1" noTextEdit="1"/>
          </p:cNvSpPr>
          <p:nvPr>
            <p:ph type="sldImg"/>
          </p:nvPr>
        </p:nvSpPr>
        <p:spPr>
          <a:xfrm>
            <a:off x="1081088" y="862013"/>
            <a:ext cx="4632325" cy="3473450"/>
          </a:xfrm>
          <a:ln/>
        </p:spPr>
      </p:sp>
      <p:sp>
        <p:nvSpPr>
          <p:cNvPr id="922627"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FFE38A-8ED9-4340-A5A0-7AB0E5DAD1C4}" type="slidenum">
              <a:rPr lang="en-US"/>
              <a:pPr/>
              <a:t>62</a:t>
            </a:fld>
            <a:endParaRPr lang="en-US"/>
          </a:p>
        </p:txBody>
      </p:sp>
      <p:sp>
        <p:nvSpPr>
          <p:cNvPr id="926722" name="Rectangle 2"/>
          <p:cNvSpPr>
            <a:spLocks noGrp="1" noRot="1" noChangeAspect="1" noChangeArrowheads="1" noTextEdit="1"/>
          </p:cNvSpPr>
          <p:nvPr>
            <p:ph type="sldImg"/>
          </p:nvPr>
        </p:nvSpPr>
        <p:spPr>
          <a:xfrm>
            <a:off x="1081088" y="862013"/>
            <a:ext cx="4632325" cy="3473450"/>
          </a:xfrm>
          <a:ln/>
        </p:spPr>
      </p:sp>
      <p:sp>
        <p:nvSpPr>
          <p:cNvPr id="926723"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D02F1-37A8-48C2-A6EC-D0016623FB05}" type="slidenum">
              <a:rPr lang="en-US"/>
              <a:pPr/>
              <a:t>63</a:t>
            </a:fld>
            <a:endParaRPr lang="en-US"/>
          </a:p>
        </p:txBody>
      </p:sp>
      <p:sp>
        <p:nvSpPr>
          <p:cNvPr id="928770" name="Rectangle 2"/>
          <p:cNvSpPr>
            <a:spLocks noGrp="1" noRot="1" noChangeAspect="1" noChangeArrowheads="1" noTextEdit="1"/>
          </p:cNvSpPr>
          <p:nvPr>
            <p:ph type="sldImg"/>
          </p:nvPr>
        </p:nvSpPr>
        <p:spPr>
          <a:xfrm>
            <a:off x="1081088" y="862013"/>
            <a:ext cx="4632325" cy="3473450"/>
          </a:xfrm>
          <a:ln/>
        </p:spPr>
      </p:sp>
      <p:sp>
        <p:nvSpPr>
          <p:cNvPr id="928771"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472391-E950-4D82-B124-AE65918C08DF}" type="slidenum">
              <a:rPr lang="en-US"/>
              <a:pPr/>
              <a:t>64</a:t>
            </a:fld>
            <a:endParaRPr lang="en-US"/>
          </a:p>
        </p:txBody>
      </p:sp>
      <p:sp>
        <p:nvSpPr>
          <p:cNvPr id="932866" name="Rectangle 2"/>
          <p:cNvSpPr>
            <a:spLocks noGrp="1" noRot="1" noChangeAspect="1" noChangeArrowheads="1" noTextEdit="1"/>
          </p:cNvSpPr>
          <p:nvPr>
            <p:ph type="sldImg"/>
          </p:nvPr>
        </p:nvSpPr>
        <p:spPr>
          <a:xfrm>
            <a:off x="1081088" y="862013"/>
            <a:ext cx="4632325" cy="3473450"/>
          </a:xfrm>
          <a:ln/>
        </p:spPr>
      </p:sp>
      <p:sp>
        <p:nvSpPr>
          <p:cNvPr id="932867"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417ED-620C-4DC7-820C-AE6F057E1BB9}" type="slidenum">
              <a:rPr lang="en-US"/>
              <a:pPr/>
              <a:t>65</a:t>
            </a:fld>
            <a:endParaRPr lang="en-US"/>
          </a:p>
        </p:txBody>
      </p:sp>
      <p:sp>
        <p:nvSpPr>
          <p:cNvPr id="945154" name="Rectangle 2"/>
          <p:cNvSpPr>
            <a:spLocks noGrp="1" noRot="1" noChangeAspect="1" noChangeArrowheads="1" noTextEdit="1"/>
          </p:cNvSpPr>
          <p:nvPr>
            <p:ph type="sldImg"/>
          </p:nvPr>
        </p:nvSpPr>
        <p:spPr>
          <a:ln/>
        </p:spPr>
      </p:sp>
      <p:sp>
        <p:nvSpPr>
          <p:cNvPr id="94515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0D44E-0841-4130-A72E-0EEA2684DC3C}" type="slidenum">
              <a:rPr lang="en-US"/>
              <a:pPr/>
              <a:t>66</a:t>
            </a:fld>
            <a:endParaRPr lang="en-US"/>
          </a:p>
        </p:txBody>
      </p:sp>
      <p:sp>
        <p:nvSpPr>
          <p:cNvPr id="943106" name="Rectangle 2"/>
          <p:cNvSpPr>
            <a:spLocks noGrp="1" noRot="1" noChangeAspect="1" noChangeArrowheads="1" noTextEdit="1"/>
          </p:cNvSpPr>
          <p:nvPr>
            <p:ph type="sldImg"/>
          </p:nvPr>
        </p:nvSpPr>
        <p:spPr>
          <a:xfrm>
            <a:off x="1081088" y="862013"/>
            <a:ext cx="4632325" cy="3473450"/>
          </a:xfrm>
          <a:ln/>
        </p:spPr>
      </p:sp>
      <p:sp>
        <p:nvSpPr>
          <p:cNvPr id="943107" name="Rectangle 3"/>
          <p:cNvSpPr>
            <a:spLocks noGrp="1" noChangeArrowheads="1"/>
          </p:cNvSpPr>
          <p:nvPr>
            <p:ph type="body" idx="1"/>
          </p:nvPr>
        </p:nvSpPr>
        <p:spPr>
          <a:xfrm>
            <a:off x="906463" y="4703763"/>
            <a:ext cx="4981575" cy="4459287"/>
          </a:xfrm>
        </p:spPr>
        <p:txBody>
          <a:bodyPr/>
          <a:lstStyle/>
          <a:p>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B7FA37-7827-4EC1-B6B7-C8135BC7FFA1}" type="slidenum">
              <a:rPr lang="en-US"/>
              <a:pPr/>
              <a:t>67</a:t>
            </a:fld>
            <a:endParaRPr lang="en-US"/>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132673-B7DE-40C1-8137-BFA61D701426}" type="slidenum">
              <a:rPr lang="en-US"/>
              <a:pPr/>
              <a:t>6</a:t>
            </a:fld>
            <a:endParaRPr lang="en-US"/>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01894-8BD8-4EF1-BC14-42E3C0DB1711}" type="slidenum">
              <a:rPr lang="en-US"/>
              <a:pPr/>
              <a:t>68</a:t>
            </a:fld>
            <a:endParaRPr lang="en-US"/>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C0D1A8-3174-499B-AE11-FEECFD5D1A66}" type="slidenum">
              <a:rPr lang="en-US"/>
              <a:pPr/>
              <a:t>76</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4FD2A-0BAF-4F25-8DC1-DC1981E320D3}" type="slidenum">
              <a:rPr lang="en-US"/>
              <a:pPr/>
              <a:t>77</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C10D78-103A-4ACD-8BE0-A3DAFB3040E3}" type="slidenum">
              <a:rPr lang="en-US"/>
              <a:pPr/>
              <a:t>78</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F0676-C775-4532-B447-49EF2A0B7398}" type="slidenum">
              <a:rPr lang="en-US" smtClean="0"/>
              <a:pPr/>
              <a:t>82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1200"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C85F0676-C775-4532-B447-49EF2A0B7398}" type="slidenum">
              <a:rPr lang="en-US" smtClean="0"/>
              <a:pPr/>
              <a:t>83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C85F0676-C775-4532-B447-49EF2A0B7398}" type="slidenum">
              <a:rPr lang="en-US" smtClean="0"/>
              <a:pPr/>
              <a:t>84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C85F0676-C775-4532-B447-49EF2A0B7398}" type="slidenum">
              <a:rPr lang="en-US" smtClean="0"/>
              <a:pPr/>
              <a:t>85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15E57-D334-4AB5-B217-7FEB19C63B2D}" type="slidenum">
              <a:rPr lang="en-US"/>
              <a:pPr/>
              <a:t>89</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FF71B-3985-465E-8E88-925018E33F95}" type="slidenum">
              <a:rPr lang="en-GB"/>
              <a:pPr/>
              <a:t>91</a:t>
            </a:fld>
            <a:endParaRPr lang="en-GB"/>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354EC-11E3-49BC-80AE-01DAF0D2BC39}" type="slidenum">
              <a:rPr lang="en-US"/>
              <a:pPr/>
              <a:t>7</a:t>
            </a:fld>
            <a:endParaRPr lang="en-US"/>
          </a:p>
        </p:txBody>
      </p:sp>
      <p:sp>
        <p:nvSpPr>
          <p:cNvPr id="348162" name="Rectangle 2"/>
          <p:cNvSpPr>
            <a:spLocks noGrp="1" noRot="1" noChangeAspect="1" noChangeArrowheads="1" noTextEdit="1"/>
          </p:cNvSpPr>
          <p:nvPr>
            <p:ph type="sldImg"/>
          </p:nvPr>
        </p:nvSpPr>
        <p:spPr>
          <a:xfrm>
            <a:off x="920750" y="742950"/>
            <a:ext cx="4953000" cy="3714750"/>
          </a:xfrm>
          <a:ln/>
        </p:spPr>
      </p:sp>
      <p:sp>
        <p:nvSpPr>
          <p:cNvPr id="348163"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86858-EC59-4E88-AA5A-3644E259BF97}" type="slidenum">
              <a:rPr lang="en-GB"/>
              <a:pPr/>
              <a:t>92</a:t>
            </a:fld>
            <a:endParaRPr lang="en-GB"/>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226CA-5C49-469B-8F6E-9857B5D50B75}" type="slidenum">
              <a:rPr lang="en-US"/>
              <a:pPr/>
              <a:t>8</a:t>
            </a:fld>
            <a:endParaRPr lang="en-US"/>
          </a:p>
        </p:txBody>
      </p:sp>
      <p:sp>
        <p:nvSpPr>
          <p:cNvPr id="350210" name="Rectangle 2"/>
          <p:cNvSpPr>
            <a:spLocks noGrp="1" noRot="1" noChangeAspect="1" noChangeArrowheads="1" noTextEdit="1"/>
          </p:cNvSpPr>
          <p:nvPr>
            <p:ph type="sldImg"/>
          </p:nvPr>
        </p:nvSpPr>
        <p:spPr>
          <a:xfrm>
            <a:off x="920750" y="742950"/>
            <a:ext cx="4953000" cy="3714750"/>
          </a:xfrm>
          <a:ln/>
        </p:spPr>
      </p:sp>
      <p:sp>
        <p:nvSpPr>
          <p:cNvPr id="350211" name="Rectangle 3"/>
          <p:cNvSpPr>
            <a:spLocks noGrp="1" noChangeArrowheads="1"/>
          </p:cNvSpPr>
          <p:nvPr>
            <p:ph type="body" idx="1"/>
          </p:nvPr>
        </p:nvSpPr>
        <p:spPr>
          <a:xfrm>
            <a:off x="679450" y="4703763"/>
            <a:ext cx="5435600" cy="4459287"/>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1859F-05FD-4BEB-8293-DCAA1DCF3B65}" type="slidenum">
              <a:rPr lang="en-US"/>
              <a:pPr/>
              <a:t>9</a:t>
            </a:fld>
            <a:endParaRPr lang="en-US"/>
          </a:p>
        </p:txBody>
      </p:sp>
      <p:sp>
        <p:nvSpPr>
          <p:cNvPr id="352258" name="Rectangle 2"/>
          <p:cNvSpPr>
            <a:spLocks noGrp="1" noRot="1" noChangeAspect="1" noChangeArrowheads="1" noTextEdit="1"/>
          </p:cNvSpPr>
          <p:nvPr>
            <p:ph type="sldImg"/>
          </p:nvPr>
        </p:nvSpPr>
        <p:spPr>
          <a:xfrm>
            <a:off x="920750" y="742950"/>
            <a:ext cx="4953000" cy="3714750"/>
          </a:xfrm>
          <a:ln/>
        </p:spPr>
      </p:sp>
      <p:sp>
        <p:nvSpPr>
          <p:cNvPr id="352259" name="Rectangle 3"/>
          <p:cNvSpPr>
            <a:spLocks noGrp="1" noChangeArrowheads="1"/>
          </p:cNvSpPr>
          <p:nvPr>
            <p:ph type="body" idx="1"/>
          </p:nvPr>
        </p:nvSpPr>
        <p:spPr>
          <a:xfrm>
            <a:off x="679450" y="4703763"/>
            <a:ext cx="5435600" cy="4459287"/>
          </a:xfrm>
        </p:spPr>
        <p:txBody>
          <a:bodyPr/>
          <a:lstStyle/>
          <a:p>
            <a:pPr marL="228600" indent="-228600">
              <a:lnSpc>
                <a:spcPct val="80000"/>
              </a:lnSpc>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1238250" y="1552575"/>
            <a:ext cx="6680200" cy="1470025"/>
          </a:xfrm>
        </p:spPr>
        <p:txBody>
          <a:bodyPr/>
          <a:lstStyle>
            <a:lvl1pPr algn="ctr">
              <a:defRPr b="0"/>
            </a:lvl1pPr>
          </a:lstStyle>
          <a:p>
            <a:r>
              <a:rPr lang="en-US"/>
              <a:t>Click to edit Master title style</a:t>
            </a:r>
          </a:p>
        </p:txBody>
      </p:sp>
      <p:sp>
        <p:nvSpPr>
          <p:cNvPr id="158723" name="Rectangle 3"/>
          <p:cNvSpPr>
            <a:spLocks noGrp="1" noChangeArrowheads="1"/>
          </p:cNvSpPr>
          <p:nvPr>
            <p:ph type="subTitle" idx="1"/>
          </p:nvPr>
        </p:nvSpPr>
        <p:spPr>
          <a:xfrm>
            <a:off x="1200150" y="3408363"/>
            <a:ext cx="6718300" cy="1752600"/>
          </a:xfrm>
        </p:spPr>
        <p:txBody>
          <a:bodyPr/>
          <a:lstStyle>
            <a:lvl1pPr marL="0" indent="0" algn="ctr">
              <a:buFont typeface="Wingdings" pitchFamily="2" charset="2"/>
              <a:buNone/>
              <a:defRPr sz="1800"/>
            </a:lvl1pPr>
          </a:lstStyle>
          <a:p>
            <a:r>
              <a:rPr lang="en-US"/>
              <a:t>Click to edit Master subtitle style</a:t>
            </a:r>
          </a:p>
        </p:txBody>
      </p:sp>
      <p:sp>
        <p:nvSpPr>
          <p:cNvPr id="158724" name="Rectangle 4"/>
          <p:cNvSpPr>
            <a:spLocks noChangeArrowheads="1"/>
          </p:cNvSpPr>
          <p:nvPr/>
        </p:nvSpPr>
        <p:spPr bwMode="auto">
          <a:xfrm>
            <a:off x="8610600" y="2281238"/>
            <a:ext cx="533400" cy="2303462"/>
          </a:xfrm>
          <a:prstGeom prst="rect">
            <a:avLst/>
          </a:prstGeom>
          <a:solidFill>
            <a:srgbClr val="B92432"/>
          </a:solidFill>
          <a:ln w="9525">
            <a:noFill/>
            <a:miter lim="800000"/>
            <a:headEnd/>
            <a:tailEnd/>
          </a:ln>
          <a:effectLst/>
        </p:spPr>
        <p:txBody>
          <a:bodyPr wrap="none" anchor="ctr"/>
          <a:lstStyle/>
          <a:p>
            <a:endParaRPr lang="en-US"/>
          </a:p>
        </p:txBody>
      </p:sp>
      <p:sp>
        <p:nvSpPr>
          <p:cNvPr id="158725" name="Rectangle 5"/>
          <p:cNvSpPr>
            <a:spLocks noChangeArrowheads="1"/>
          </p:cNvSpPr>
          <p:nvPr/>
        </p:nvSpPr>
        <p:spPr bwMode="auto">
          <a:xfrm>
            <a:off x="8610600" y="0"/>
            <a:ext cx="533400" cy="2303463"/>
          </a:xfrm>
          <a:prstGeom prst="rect">
            <a:avLst/>
          </a:prstGeom>
          <a:solidFill>
            <a:srgbClr val="EF9C00"/>
          </a:solidFill>
          <a:ln w="9525">
            <a:noFill/>
            <a:miter lim="800000"/>
            <a:headEnd/>
            <a:tailEnd/>
          </a:ln>
          <a:effectLst/>
        </p:spPr>
        <p:txBody>
          <a:bodyPr wrap="none" anchor="ctr"/>
          <a:lstStyle/>
          <a:p>
            <a:endParaRPr lang="en-US"/>
          </a:p>
        </p:txBody>
      </p:sp>
      <p:sp>
        <p:nvSpPr>
          <p:cNvPr id="158726" name="Rectangle 6"/>
          <p:cNvSpPr>
            <a:spLocks noChangeArrowheads="1"/>
          </p:cNvSpPr>
          <p:nvPr/>
        </p:nvSpPr>
        <p:spPr bwMode="auto">
          <a:xfrm>
            <a:off x="8610600" y="4579938"/>
            <a:ext cx="533400" cy="2303462"/>
          </a:xfrm>
          <a:prstGeom prst="rect">
            <a:avLst/>
          </a:prstGeom>
          <a:solidFill>
            <a:srgbClr val="1C60AB"/>
          </a:solidFill>
          <a:ln w="9525">
            <a:noFill/>
            <a:miter lim="800000"/>
            <a:headEnd/>
            <a:tailEnd/>
          </a:ln>
          <a:effectLst/>
        </p:spPr>
        <p:txBody>
          <a:bodyPr wrap="none" anchor="ctr"/>
          <a:lstStyle/>
          <a:p>
            <a:endParaRPr lang="en-US"/>
          </a:p>
        </p:txBody>
      </p:sp>
      <p:pic>
        <p:nvPicPr>
          <p:cNvPr id="158727" name="Picture 7" descr="Aardbol"/>
          <p:cNvPicPr>
            <a:picLocks noChangeAspect="1" noChangeArrowheads="1"/>
          </p:cNvPicPr>
          <p:nvPr/>
        </p:nvPicPr>
        <p:blipFill>
          <a:blip r:embed="rId2" cstate="screen"/>
          <a:srcRect/>
          <a:stretch>
            <a:fillRect/>
          </a:stretch>
        </p:blipFill>
        <p:spPr bwMode="auto">
          <a:xfrm>
            <a:off x="8177213" y="2986088"/>
            <a:ext cx="863600" cy="863600"/>
          </a:xfrm>
          <a:prstGeom prst="rect">
            <a:avLst/>
          </a:prstGeom>
          <a:noFill/>
        </p:spPr>
      </p:pic>
      <p:pic>
        <p:nvPicPr>
          <p:cNvPr id="158728" name="Picture 8" descr="Itc_logo transparant"/>
          <p:cNvPicPr>
            <a:picLocks noChangeAspect="1" noChangeArrowheads="1"/>
          </p:cNvPicPr>
          <p:nvPr/>
        </p:nvPicPr>
        <p:blipFill>
          <a:blip r:embed="rId3" cstate="screen"/>
          <a:srcRect/>
          <a:stretch>
            <a:fillRect/>
          </a:stretch>
        </p:blipFill>
        <p:spPr bwMode="auto">
          <a:xfrm>
            <a:off x="66675" y="6118225"/>
            <a:ext cx="550863" cy="646113"/>
          </a:xfrm>
          <a:prstGeom prst="rect">
            <a:avLst/>
          </a:prstGeom>
          <a:noFill/>
        </p:spPr>
      </p:pic>
      <p:sp>
        <p:nvSpPr>
          <p:cNvPr id="158729" name="Text Box 9"/>
          <p:cNvSpPr txBox="1">
            <a:spLocks noChangeArrowheads="1"/>
          </p:cNvSpPr>
          <p:nvPr/>
        </p:nvSpPr>
        <p:spPr bwMode="auto">
          <a:xfrm>
            <a:off x="705395" y="6534150"/>
            <a:ext cx="7898674" cy="276999"/>
          </a:xfrm>
          <a:prstGeom prst="rect">
            <a:avLst/>
          </a:prstGeom>
          <a:noFill/>
          <a:ln w="9525">
            <a:noFill/>
            <a:miter lim="800000"/>
            <a:headEnd/>
            <a:tailEnd/>
          </a:ln>
          <a:effectLst/>
        </p:spPr>
        <p:txBody>
          <a:bodyPr wrap="square">
            <a:spAutoFit/>
          </a:bodyPr>
          <a:lstStyle/>
          <a:p>
            <a:pPr algn="ctr">
              <a:spcBef>
                <a:spcPct val="50000"/>
              </a:spcBef>
            </a:pPr>
            <a:r>
              <a:rPr lang="en-US" sz="1200" b="1" dirty="0" smtClean="0">
                <a:latin typeface="Arial" charset="0"/>
              </a:rPr>
              <a:t>UNIVERSITY</a:t>
            </a:r>
            <a:r>
              <a:rPr lang="en-US" sz="1200" b="1" baseline="0" dirty="0" smtClean="0">
                <a:latin typeface="Arial" charset="0"/>
              </a:rPr>
              <a:t> OF TWENTE - </a:t>
            </a:r>
            <a:r>
              <a:rPr lang="en-US" sz="1200" b="1" dirty="0" smtClean="0">
                <a:latin typeface="Arial" charset="0"/>
              </a:rPr>
              <a:t>FACULTY</a:t>
            </a:r>
            <a:r>
              <a:rPr lang="en-US" sz="1200" b="1" baseline="0" dirty="0" smtClean="0">
                <a:latin typeface="Arial" charset="0"/>
              </a:rPr>
              <a:t> OF </a:t>
            </a:r>
            <a:r>
              <a:rPr lang="en-US" sz="1200" b="1" dirty="0" smtClean="0">
                <a:latin typeface="Arial" charset="0"/>
              </a:rPr>
              <a:t>GEO-INFORMATION </a:t>
            </a:r>
            <a:r>
              <a:rPr lang="en-US" sz="1200" b="1" dirty="0">
                <a:latin typeface="Arial" charset="0"/>
              </a:rPr>
              <a:t>SCIENCE AND EARTH </a:t>
            </a:r>
            <a:r>
              <a:rPr lang="en-US" sz="1200" b="1" dirty="0" smtClean="0">
                <a:latin typeface="Arial" charset="0"/>
              </a:rPr>
              <a:t>OBSERVATION (ITC)</a:t>
            </a:r>
            <a:endParaRPr lang="nl-NL" sz="1200" b="1" dirty="0">
              <a:latin typeface="Arial"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9902C7AF-A2B3-4ADE-A1A1-B1641F14D6E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9538" y="95250"/>
            <a:ext cx="20002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5250"/>
            <a:ext cx="5849938"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0FB83EAF-38E1-4AFA-8199-10747BE1F11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538663" y="1484313"/>
            <a:ext cx="3919537"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a:lvl1pPr>
          </a:lstStyle>
          <a:p>
            <a:endParaRPr lang="en-GB"/>
          </a:p>
        </p:txBody>
      </p:sp>
      <p:sp>
        <p:nvSpPr>
          <p:cNvPr id="7" name="Slide Number Placeholder 6"/>
          <p:cNvSpPr>
            <a:spLocks noGrp="1"/>
          </p:cNvSpPr>
          <p:nvPr>
            <p:ph type="sldNum" sz="quarter" idx="11"/>
          </p:nvPr>
        </p:nvSpPr>
        <p:spPr>
          <a:xfrm>
            <a:off x="8566150" y="6559550"/>
            <a:ext cx="501650" cy="312738"/>
          </a:xfrm>
        </p:spPr>
        <p:txBody>
          <a:bodyPr/>
          <a:lstStyle>
            <a:lvl1pPr>
              <a:defRPr/>
            </a:lvl1pPr>
          </a:lstStyle>
          <a:p>
            <a:fld id="{662484BF-CFCE-4479-9F86-7A3ED7A3BA9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8313" y="1484313"/>
            <a:ext cx="7989887" cy="4584700"/>
          </a:xfrm>
        </p:spPr>
        <p:txBody>
          <a:bodyPr/>
          <a:lstStyle/>
          <a:p>
            <a:endParaRPr lang="en-US"/>
          </a:p>
        </p:txBody>
      </p:sp>
      <p:sp>
        <p:nvSpPr>
          <p:cNvPr id="4" name="Footer Placeholder 3"/>
          <p:cNvSpPr>
            <a:spLocks noGrp="1"/>
          </p:cNvSpPr>
          <p:nvPr>
            <p:ph type="ftr" sz="quarter" idx="10"/>
          </p:nvPr>
        </p:nvSpPr>
        <p:spPr>
          <a:xfrm>
            <a:off x="501650" y="6610350"/>
            <a:ext cx="7980363" cy="247650"/>
          </a:xfrm>
        </p:spPr>
        <p:txBody>
          <a:bodyPr/>
          <a:lstStyle>
            <a:lvl1pPr>
              <a:defRPr/>
            </a:lvl1pPr>
          </a:lstStyle>
          <a:p>
            <a:endParaRPr lang="en-GB"/>
          </a:p>
        </p:txBody>
      </p:sp>
      <p:sp>
        <p:nvSpPr>
          <p:cNvPr id="5" name="Slide Number Placeholder 4"/>
          <p:cNvSpPr>
            <a:spLocks noGrp="1"/>
          </p:cNvSpPr>
          <p:nvPr>
            <p:ph type="sldNum" sz="quarter" idx="11"/>
          </p:nvPr>
        </p:nvSpPr>
        <p:spPr>
          <a:xfrm>
            <a:off x="8566150" y="6559550"/>
            <a:ext cx="501650" cy="312738"/>
          </a:xfrm>
        </p:spPr>
        <p:txBody>
          <a:bodyPr/>
          <a:lstStyle>
            <a:lvl1pPr>
              <a:defRPr/>
            </a:lvl1pPr>
          </a:lstStyle>
          <a:p>
            <a:fld id="{DABC1686-CD9F-49C2-B147-EEC64C625EB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8313" y="1484313"/>
            <a:ext cx="391795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01650" y="6610350"/>
            <a:ext cx="7980363" cy="247650"/>
          </a:xfrm>
        </p:spPr>
        <p:txBody>
          <a:bodyPr/>
          <a:lstStyle>
            <a:lvl1pPr>
              <a:defRPr/>
            </a:lvl1pPr>
          </a:lstStyle>
          <a:p>
            <a:endParaRPr lang="en-GB"/>
          </a:p>
        </p:txBody>
      </p:sp>
      <p:sp>
        <p:nvSpPr>
          <p:cNvPr id="6" name="Slide Number Placeholder 5"/>
          <p:cNvSpPr>
            <a:spLocks noGrp="1"/>
          </p:cNvSpPr>
          <p:nvPr>
            <p:ph type="sldNum" sz="quarter" idx="11"/>
          </p:nvPr>
        </p:nvSpPr>
        <p:spPr>
          <a:xfrm>
            <a:off x="8566150" y="6559550"/>
            <a:ext cx="501650" cy="312738"/>
          </a:xfrm>
        </p:spPr>
        <p:txBody>
          <a:bodyPr/>
          <a:lstStyle>
            <a:lvl1pPr>
              <a:defRPr/>
            </a:lvl1pPr>
          </a:lstStyle>
          <a:p>
            <a:fld id="{B2541E83-0E76-4A87-98CE-EA183BA79F0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501650" y="6610350"/>
            <a:ext cx="7980363" cy="247650"/>
          </a:xfrm>
        </p:spPr>
        <p:txBody>
          <a:bodyPr/>
          <a:lstStyle>
            <a:lvl1pPr>
              <a:defRPr/>
            </a:lvl1pPr>
          </a:lstStyle>
          <a:p>
            <a:endParaRPr lang="en-GB"/>
          </a:p>
        </p:txBody>
      </p:sp>
      <p:sp>
        <p:nvSpPr>
          <p:cNvPr id="8" name="Slide Number Placeholder 7"/>
          <p:cNvSpPr>
            <a:spLocks noGrp="1"/>
          </p:cNvSpPr>
          <p:nvPr>
            <p:ph type="sldNum" sz="quarter" idx="11"/>
          </p:nvPr>
        </p:nvSpPr>
        <p:spPr>
          <a:xfrm>
            <a:off x="8566150" y="6559550"/>
            <a:ext cx="501650" cy="312738"/>
          </a:xfrm>
        </p:spPr>
        <p:txBody>
          <a:bodyPr/>
          <a:lstStyle>
            <a:lvl1pPr>
              <a:defRPr/>
            </a:lvl1pPr>
          </a:lstStyle>
          <a:p>
            <a:fld id="{C2C2C887-124E-49F3-81A3-B52E992107E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5250"/>
            <a:ext cx="8002588" cy="5973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01650" y="6610350"/>
            <a:ext cx="7980363" cy="247650"/>
          </a:xfrm>
        </p:spPr>
        <p:txBody>
          <a:bodyPr/>
          <a:lstStyle>
            <a:lvl1pPr>
              <a:defRPr/>
            </a:lvl1pPr>
          </a:lstStyle>
          <a:p>
            <a:endParaRPr lang="en-GB"/>
          </a:p>
        </p:txBody>
      </p:sp>
      <p:sp>
        <p:nvSpPr>
          <p:cNvPr id="4" name="Slide Number Placeholder 3"/>
          <p:cNvSpPr>
            <a:spLocks noGrp="1"/>
          </p:cNvSpPr>
          <p:nvPr>
            <p:ph type="sldNum" sz="quarter" idx="11"/>
          </p:nvPr>
        </p:nvSpPr>
        <p:spPr>
          <a:xfrm>
            <a:off x="8566150" y="6559550"/>
            <a:ext cx="501650" cy="312738"/>
          </a:xfrm>
        </p:spPr>
        <p:txBody>
          <a:bodyPr/>
          <a:lstStyle>
            <a:lvl1pPr>
              <a:defRPr/>
            </a:lvl1pPr>
          </a:lstStyle>
          <a:p>
            <a:fld id="{988A5552-4CED-49AE-80BD-3408E7AF01E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a:lvl1pPr>
          </a:lstStyle>
          <a:p>
            <a:endParaRPr lang="en-GB"/>
          </a:p>
        </p:txBody>
      </p:sp>
      <p:sp>
        <p:nvSpPr>
          <p:cNvPr id="7" name="Slide Number Placeholder 6"/>
          <p:cNvSpPr>
            <a:spLocks noGrp="1"/>
          </p:cNvSpPr>
          <p:nvPr>
            <p:ph type="sldNum" sz="quarter" idx="11"/>
          </p:nvPr>
        </p:nvSpPr>
        <p:spPr>
          <a:xfrm>
            <a:off x="8566150" y="6559550"/>
            <a:ext cx="501650" cy="312738"/>
          </a:xfrm>
        </p:spPr>
        <p:txBody>
          <a:bodyPr/>
          <a:lstStyle>
            <a:lvl1pPr>
              <a:defRPr/>
            </a:lvl1pPr>
          </a:lstStyle>
          <a:p>
            <a:fld id="{FEC34671-1564-418B-8365-0A11795982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84EF658C-6768-434A-B60A-4D879EDB8881}" type="slidenum">
              <a:rPr lang="en-US"/>
              <a:pPr/>
              <a:t>‹#›</a:t>
            </a:fld>
            <a:endParaRPr lang="en-US"/>
          </a:p>
        </p:txBody>
      </p:sp>
      <p:pic>
        <p:nvPicPr>
          <p:cNvPr id="1159170" name="Picture 2" descr="D:\verplanke\My Documents\Downloads\UT_Logo_0072_Black_EN.png"/>
          <p:cNvPicPr>
            <a:picLocks noChangeAspect="1" noChangeArrowheads="1"/>
          </p:cNvPicPr>
          <p:nvPr userDrawn="1"/>
        </p:nvPicPr>
        <p:blipFill>
          <a:blip r:embed="rId2" cstate="screen"/>
          <a:srcRect/>
          <a:stretch>
            <a:fillRect/>
          </a:stretch>
        </p:blipFill>
        <p:spPr bwMode="auto">
          <a:xfrm>
            <a:off x="569324" y="6250241"/>
            <a:ext cx="2121626" cy="40800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F6A9C142-B90D-409A-B28D-BDE8A2EA6D9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26161B54-9F6B-493F-900D-A2F9653AFA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GB"/>
          </a:p>
        </p:txBody>
      </p:sp>
      <p:sp>
        <p:nvSpPr>
          <p:cNvPr id="8" name="Slide Number Placeholder 7"/>
          <p:cNvSpPr>
            <a:spLocks noGrp="1"/>
          </p:cNvSpPr>
          <p:nvPr>
            <p:ph type="sldNum" sz="quarter" idx="11"/>
          </p:nvPr>
        </p:nvSpPr>
        <p:spPr/>
        <p:txBody>
          <a:bodyPr/>
          <a:lstStyle>
            <a:lvl1pPr>
              <a:defRPr/>
            </a:lvl1pPr>
          </a:lstStyle>
          <a:p>
            <a:fld id="{80FEF09B-4415-428B-9E16-735913D1704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GB"/>
          </a:p>
        </p:txBody>
      </p:sp>
      <p:sp>
        <p:nvSpPr>
          <p:cNvPr id="4" name="Slide Number Placeholder 3"/>
          <p:cNvSpPr>
            <a:spLocks noGrp="1"/>
          </p:cNvSpPr>
          <p:nvPr>
            <p:ph type="sldNum" sz="quarter" idx="11"/>
          </p:nvPr>
        </p:nvSpPr>
        <p:spPr/>
        <p:txBody>
          <a:bodyPr/>
          <a:lstStyle>
            <a:lvl1pPr>
              <a:defRPr/>
            </a:lvl1pPr>
          </a:lstStyle>
          <a:p>
            <a:fld id="{9361A2D1-1C33-4A9F-A0F3-562AED7C977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p>
        </p:txBody>
      </p:sp>
      <p:sp>
        <p:nvSpPr>
          <p:cNvPr id="3" name="Slide Number Placeholder 2"/>
          <p:cNvSpPr>
            <a:spLocks noGrp="1"/>
          </p:cNvSpPr>
          <p:nvPr>
            <p:ph type="sldNum" sz="quarter" idx="11"/>
          </p:nvPr>
        </p:nvSpPr>
        <p:spPr/>
        <p:txBody>
          <a:bodyPr/>
          <a:lstStyle>
            <a:lvl1pPr>
              <a:defRPr/>
            </a:lvl1pPr>
          </a:lstStyle>
          <a:p>
            <a:fld id="{7AE8F034-761A-45DE-B698-0A6FF03A3BC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6DE3EB3F-B718-4583-873F-40B1BAB7A21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061B6C95-0BC2-4135-87BE-8E5B55EB7C5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0"/>
            <a:ext cx="8893175" cy="1144588"/>
          </a:xfrm>
          <a:prstGeom prst="rect">
            <a:avLst/>
          </a:prstGeom>
          <a:gradFill rotWithShape="1">
            <a:gsLst>
              <a:gs pos="0">
                <a:srgbClr val="FFFFFF"/>
              </a:gs>
              <a:gs pos="100000">
                <a:srgbClr val="009896"/>
              </a:gs>
            </a:gsLst>
            <a:lin ang="0" scaled="1"/>
          </a:gradFill>
          <a:ln w="9525">
            <a:noFill/>
            <a:miter lim="800000"/>
            <a:headEnd/>
            <a:tailEnd/>
          </a:ln>
          <a:effectLst/>
        </p:spPr>
        <p:txBody>
          <a:bodyPr wrap="none" anchor="ctr"/>
          <a:lstStyle/>
          <a:p>
            <a:endParaRPr lang="en-US"/>
          </a:p>
        </p:txBody>
      </p:sp>
      <p:sp>
        <p:nvSpPr>
          <p:cNvPr id="157699" name="Rectangle 3"/>
          <p:cNvSpPr>
            <a:spLocks noGrp="1" noChangeArrowheads="1"/>
          </p:cNvSpPr>
          <p:nvPr>
            <p:ph type="title"/>
          </p:nvPr>
        </p:nvSpPr>
        <p:spPr bwMode="auto">
          <a:xfrm>
            <a:off x="457200" y="95250"/>
            <a:ext cx="8002588"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7700" name="Rectangle 4"/>
          <p:cNvSpPr>
            <a:spLocks noGrp="1" noChangeArrowheads="1"/>
          </p:cNvSpPr>
          <p:nvPr>
            <p:ph type="body" idx="1"/>
          </p:nvPr>
        </p:nvSpPr>
        <p:spPr bwMode="auto">
          <a:xfrm>
            <a:off x="468313" y="1484313"/>
            <a:ext cx="7989887" cy="458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7701" name="Rectangle 5"/>
          <p:cNvSpPr>
            <a:spLocks noGrp="1" noChangeArrowheads="1"/>
          </p:cNvSpPr>
          <p:nvPr>
            <p:ph type="ftr" sz="quarter" idx="3"/>
          </p:nvPr>
        </p:nvSpPr>
        <p:spPr bwMode="auto">
          <a:xfrm>
            <a:off x="501650" y="6610350"/>
            <a:ext cx="7980363"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50000"/>
              </a:spcBef>
              <a:defRPr sz="900">
                <a:latin typeface="Arial" charset="0"/>
              </a:defRPr>
            </a:lvl1pPr>
          </a:lstStyle>
          <a:p>
            <a:endParaRPr lang="en-GB"/>
          </a:p>
        </p:txBody>
      </p:sp>
      <p:sp>
        <p:nvSpPr>
          <p:cNvPr id="157702" name="Rectangle 6"/>
          <p:cNvSpPr>
            <a:spLocks noGrp="1" noChangeArrowheads="1"/>
          </p:cNvSpPr>
          <p:nvPr>
            <p:ph type="sldNum" sz="quarter" idx="4"/>
          </p:nvPr>
        </p:nvSpPr>
        <p:spPr bwMode="auto">
          <a:xfrm>
            <a:off x="8566150" y="6559550"/>
            <a:ext cx="501650" cy="312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2D132544-18C3-4AC0-89E2-C7AF68281AF2}" type="slidenum">
              <a:rPr lang="en-US"/>
              <a:pPr/>
              <a:t>‹#›</a:t>
            </a:fld>
            <a:endParaRPr lang="en-US"/>
          </a:p>
        </p:txBody>
      </p:sp>
      <p:grpSp>
        <p:nvGrpSpPr>
          <p:cNvPr id="157703" name="Group 7"/>
          <p:cNvGrpSpPr>
            <a:grpSpLocks/>
          </p:cNvGrpSpPr>
          <p:nvPr/>
        </p:nvGrpSpPr>
        <p:grpSpPr bwMode="auto">
          <a:xfrm>
            <a:off x="8893175" y="0"/>
            <a:ext cx="250825" cy="3429000"/>
            <a:chOff x="5602" y="0"/>
            <a:chExt cx="158" cy="2160"/>
          </a:xfrm>
        </p:grpSpPr>
        <p:sp>
          <p:nvSpPr>
            <p:cNvPr id="157704" name="Rectangle 8"/>
            <p:cNvSpPr>
              <a:spLocks noChangeArrowheads="1"/>
            </p:cNvSpPr>
            <p:nvPr userDrawn="1"/>
          </p:nvSpPr>
          <p:spPr bwMode="auto">
            <a:xfrm>
              <a:off x="5602" y="0"/>
              <a:ext cx="158" cy="721"/>
            </a:xfrm>
            <a:prstGeom prst="rect">
              <a:avLst/>
            </a:prstGeom>
            <a:solidFill>
              <a:srgbClr val="EF9C00"/>
            </a:solidFill>
            <a:ln w="9525">
              <a:noFill/>
              <a:miter lim="800000"/>
              <a:headEnd/>
              <a:tailEnd/>
            </a:ln>
            <a:effectLst/>
          </p:spPr>
          <p:txBody>
            <a:bodyPr wrap="none" anchor="ctr"/>
            <a:lstStyle/>
            <a:p>
              <a:endParaRPr lang="en-US"/>
            </a:p>
          </p:txBody>
        </p:sp>
        <p:sp>
          <p:nvSpPr>
            <p:cNvPr id="157705" name="Rectangle 9"/>
            <p:cNvSpPr>
              <a:spLocks noChangeArrowheads="1"/>
            </p:cNvSpPr>
            <p:nvPr userDrawn="1"/>
          </p:nvSpPr>
          <p:spPr bwMode="auto">
            <a:xfrm>
              <a:off x="5602" y="720"/>
              <a:ext cx="158" cy="720"/>
            </a:xfrm>
            <a:prstGeom prst="rect">
              <a:avLst/>
            </a:prstGeom>
            <a:solidFill>
              <a:srgbClr val="B92432"/>
            </a:solidFill>
            <a:ln w="9525">
              <a:noFill/>
              <a:miter lim="800000"/>
              <a:headEnd/>
              <a:tailEnd/>
            </a:ln>
            <a:effectLst/>
          </p:spPr>
          <p:txBody>
            <a:bodyPr wrap="none" anchor="ctr"/>
            <a:lstStyle/>
            <a:p>
              <a:endParaRPr lang="en-US"/>
            </a:p>
          </p:txBody>
        </p:sp>
        <p:sp>
          <p:nvSpPr>
            <p:cNvPr id="157706" name="Rectangle 10"/>
            <p:cNvSpPr>
              <a:spLocks noChangeArrowheads="1"/>
            </p:cNvSpPr>
            <p:nvPr userDrawn="1"/>
          </p:nvSpPr>
          <p:spPr bwMode="auto">
            <a:xfrm>
              <a:off x="5602" y="1439"/>
              <a:ext cx="158" cy="721"/>
            </a:xfrm>
            <a:prstGeom prst="rect">
              <a:avLst/>
            </a:prstGeom>
            <a:solidFill>
              <a:srgbClr val="1C60AB"/>
            </a:solidFill>
            <a:ln w="9525">
              <a:noFill/>
              <a:miter lim="800000"/>
              <a:headEnd/>
              <a:tailEnd/>
            </a:ln>
            <a:effectLst/>
          </p:spPr>
          <p:txBody>
            <a:bodyPr wrap="none" anchor="ctr"/>
            <a:lstStyle/>
            <a:p>
              <a:pPr algn="ctr"/>
              <a:endParaRPr lang="en-GB"/>
            </a:p>
          </p:txBody>
        </p:sp>
      </p:grpSp>
      <p:pic>
        <p:nvPicPr>
          <p:cNvPr id="157707" name="Picture 11" descr="Aardbol"/>
          <p:cNvPicPr>
            <a:picLocks noChangeAspect="1" noChangeArrowheads="1"/>
          </p:cNvPicPr>
          <p:nvPr/>
        </p:nvPicPr>
        <p:blipFill>
          <a:blip r:embed="rId19" cstate="screen"/>
          <a:srcRect/>
          <a:stretch>
            <a:fillRect/>
          </a:stretch>
        </p:blipFill>
        <p:spPr bwMode="auto">
          <a:xfrm>
            <a:off x="8675688" y="908050"/>
            <a:ext cx="430212" cy="430213"/>
          </a:xfrm>
          <a:prstGeom prst="rect">
            <a:avLst/>
          </a:prstGeom>
          <a:noFill/>
        </p:spPr>
      </p:pic>
      <p:pic>
        <p:nvPicPr>
          <p:cNvPr id="157708" name="Picture 12" descr="Itc_logo transparant"/>
          <p:cNvPicPr>
            <a:picLocks noChangeAspect="1" noChangeArrowheads="1"/>
          </p:cNvPicPr>
          <p:nvPr/>
        </p:nvPicPr>
        <p:blipFill>
          <a:blip r:embed="rId20" cstate="screen"/>
          <a:srcRect/>
          <a:stretch>
            <a:fillRect/>
          </a:stretch>
        </p:blipFill>
        <p:spPr bwMode="auto">
          <a:xfrm>
            <a:off x="66675" y="6118225"/>
            <a:ext cx="550863" cy="646113"/>
          </a:xfrm>
          <a:prstGeom prst="rect">
            <a:avLst/>
          </a:prstGeom>
          <a:noFill/>
        </p:spPr>
      </p:pic>
      <p:pic>
        <p:nvPicPr>
          <p:cNvPr id="13" name="Picture 2" descr="D:\verplanke\My Documents\Downloads\UT_Logo_0072_Black_EN.png"/>
          <p:cNvPicPr>
            <a:picLocks noChangeAspect="1" noChangeArrowheads="1"/>
          </p:cNvPicPr>
          <p:nvPr userDrawn="1"/>
        </p:nvPicPr>
        <p:blipFill>
          <a:blip r:embed="rId21" cstate="screen"/>
          <a:srcRect/>
          <a:stretch>
            <a:fillRect/>
          </a:stretch>
        </p:blipFill>
        <p:spPr bwMode="auto">
          <a:xfrm>
            <a:off x="569324" y="6250241"/>
            <a:ext cx="2121626" cy="408005"/>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iming>
    <p:tnLst>
      <p:par>
        <p:cTn id="1" dur="indefinite" restart="never" nodeType="tmRoot"/>
      </p:par>
    </p:tnLst>
  </p:timing>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rebuchet MS" pitchFamily="34" charset="0"/>
        </a:defRPr>
      </a:lvl2pPr>
      <a:lvl3pPr algn="l" rtl="0" fontAlgn="base">
        <a:spcBef>
          <a:spcPct val="0"/>
        </a:spcBef>
        <a:spcAft>
          <a:spcPct val="0"/>
        </a:spcAft>
        <a:defRPr sz="3600" b="1">
          <a:solidFill>
            <a:schemeClr val="tx2"/>
          </a:solidFill>
          <a:latin typeface="Trebuchet MS" pitchFamily="34" charset="0"/>
        </a:defRPr>
      </a:lvl3pPr>
      <a:lvl4pPr algn="l" rtl="0" fontAlgn="base">
        <a:spcBef>
          <a:spcPct val="0"/>
        </a:spcBef>
        <a:spcAft>
          <a:spcPct val="0"/>
        </a:spcAft>
        <a:defRPr sz="3600" b="1">
          <a:solidFill>
            <a:schemeClr val="tx2"/>
          </a:solidFill>
          <a:latin typeface="Trebuchet MS" pitchFamily="34" charset="0"/>
        </a:defRPr>
      </a:lvl4pPr>
      <a:lvl5pPr algn="l" rtl="0" fontAlgn="base">
        <a:spcBef>
          <a:spcPct val="0"/>
        </a:spcBef>
        <a:spcAft>
          <a:spcPct val="0"/>
        </a:spcAft>
        <a:defRPr sz="3600" b="1">
          <a:solidFill>
            <a:schemeClr val="tx2"/>
          </a:solidFill>
          <a:latin typeface="Trebuchet MS" pitchFamily="34" charset="0"/>
        </a:defRPr>
      </a:lvl5pPr>
      <a:lvl6pPr marL="457200" algn="l" rtl="0" fontAlgn="base">
        <a:spcBef>
          <a:spcPct val="0"/>
        </a:spcBef>
        <a:spcAft>
          <a:spcPct val="0"/>
        </a:spcAft>
        <a:defRPr sz="3600" b="1">
          <a:solidFill>
            <a:schemeClr val="tx2"/>
          </a:solidFill>
          <a:latin typeface="Trebuchet MS" pitchFamily="34" charset="0"/>
        </a:defRPr>
      </a:lvl6pPr>
      <a:lvl7pPr marL="914400" algn="l" rtl="0" fontAlgn="base">
        <a:spcBef>
          <a:spcPct val="0"/>
        </a:spcBef>
        <a:spcAft>
          <a:spcPct val="0"/>
        </a:spcAft>
        <a:defRPr sz="3600" b="1">
          <a:solidFill>
            <a:schemeClr val="tx2"/>
          </a:solidFill>
          <a:latin typeface="Trebuchet MS" pitchFamily="34" charset="0"/>
        </a:defRPr>
      </a:lvl7pPr>
      <a:lvl8pPr marL="1371600" algn="l" rtl="0" fontAlgn="base">
        <a:spcBef>
          <a:spcPct val="0"/>
        </a:spcBef>
        <a:spcAft>
          <a:spcPct val="0"/>
        </a:spcAft>
        <a:defRPr sz="3600" b="1">
          <a:solidFill>
            <a:schemeClr val="tx2"/>
          </a:solidFill>
          <a:latin typeface="Trebuchet MS" pitchFamily="34" charset="0"/>
        </a:defRPr>
      </a:lvl8pPr>
      <a:lvl9pPr marL="1828800" algn="l" rtl="0" fontAlgn="base">
        <a:spcBef>
          <a:spcPct val="0"/>
        </a:spcBef>
        <a:spcAft>
          <a:spcPct val="0"/>
        </a:spcAft>
        <a:defRPr sz="3600" b="1">
          <a:solidFill>
            <a:schemeClr val="tx2"/>
          </a:solidFill>
          <a:latin typeface="Trebuchet MS" pitchFamily="34" charset="0"/>
        </a:defRPr>
      </a:lvl9pPr>
    </p:titleStyle>
    <p:bodyStyle>
      <a:lvl1pPr marL="342900" indent="-342900" algn="l" rtl="0" fontAlgn="base">
        <a:spcBef>
          <a:spcPct val="20000"/>
        </a:spcBef>
        <a:spcAft>
          <a:spcPct val="0"/>
        </a:spcAft>
        <a:buClr>
          <a:srgbClr val="009896"/>
        </a:buClr>
        <a:buFont typeface="Wingdings" pitchFamily="2" charset="2"/>
        <a:buChar char="§"/>
        <a:defRPr sz="3200">
          <a:solidFill>
            <a:schemeClr val="tx1"/>
          </a:solidFill>
          <a:latin typeface="+mn-lt"/>
          <a:ea typeface="+mn-ea"/>
          <a:cs typeface="+mn-cs"/>
        </a:defRPr>
      </a:lvl1pPr>
      <a:lvl2pPr marL="630238" indent="-285750" algn="l" rtl="0" fontAlgn="base">
        <a:spcBef>
          <a:spcPct val="20000"/>
        </a:spcBef>
        <a:spcAft>
          <a:spcPct val="0"/>
        </a:spcAft>
        <a:buClr>
          <a:srgbClr val="009896"/>
        </a:buClr>
        <a:buFont typeface="Wingdings" pitchFamily="2" charset="2"/>
        <a:buChar char="§"/>
        <a:defRPr sz="2800">
          <a:solidFill>
            <a:schemeClr val="tx1"/>
          </a:solidFill>
          <a:latin typeface="+mn-lt"/>
        </a:defRPr>
      </a:lvl2pPr>
      <a:lvl3pPr marL="860425" indent="-228600" algn="l" rtl="0" fontAlgn="base">
        <a:spcBef>
          <a:spcPct val="20000"/>
        </a:spcBef>
        <a:spcAft>
          <a:spcPct val="0"/>
        </a:spcAft>
        <a:buClr>
          <a:srgbClr val="009896"/>
        </a:buClr>
        <a:buFont typeface="Wingdings" pitchFamily="2" charset="2"/>
        <a:buChar char="§"/>
        <a:defRPr sz="2400">
          <a:solidFill>
            <a:schemeClr val="tx1"/>
          </a:solidFill>
          <a:latin typeface="+mn-lt"/>
        </a:defRPr>
      </a:lvl3pPr>
      <a:lvl4pPr marL="1090613"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4pPr>
      <a:lvl5pPr marL="13223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5pPr>
      <a:lvl6pPr marL="17795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6pPr>
      <a:lvl7pPr marL="22367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7pPr>
      <a:lvl8pPr marL="26939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8pPr>
      <a:lvl9pPr marL="31511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upload.wikimedia.org/wikipedia/commons/b/be/City_block.P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1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Microsoft_Office_Word_97_-_2003_Document1.doc"/></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6.jpeg"/><Relationship Id="rId3" Type="http://schemas.openxmlformats.org/officeDocument/2006/relationships/notesSlide" Target="../notesSlides/notesSlide3.xml"/><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18.jpe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oleObject" Target="../embeddings/oleObject1.bin"/><Relationship Id="rId15" Type="http://schemas.openxmlformats.org/officeDocument/2006/relationships/oleObject" Target="../embeddings/oleObject9.bin"/><Relationship Id="rId10" Type="http://schemas.openxmlformats.org/officeDocument/2006/relationships/oleObject" Target="../embeddings/oleObject6.bin"/><Relationship Id="rId4" Type="http://schemas.openxmlformats.org/officeDocument/2006/relationships/image" Target="../media/image15.png"/><Relationship Id="rId9" Type="http://schemas.openxmlformats.org/officeDocument/2006/relationships/oleObject" Target="../embeddings/oleObject5.bin"/><Relationship Id="rId1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8.bin"/><Relationship Id="rId3" Type="http://schemas.openxmlformats.org/officeDocument/2006/relationships/notesSlide" Target="../notesSlides/notesSlide4.xml"/><Relationship Id="rId7" Type="http://schemas.openxmlformats.org/officeDocument/2006/relationships/oleObject" Target="../embeddings/oleObject12.bin"/><Relationship Id="rId12"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18.jpeg"/><Relationship Id="rId1" Type="http://schemas.openxmlformats.org/officeDocument/2006/relationships/vmlDrawing" Target="../drawings/vmlDrawing2.vml"/><Relationship Id="rId6" Type="http://schemas.openxmlformats.org/officeDocument/2006/relationships/oleObject" Target="../embeddings/oleObject11.bin"/><Relationship Id="rId11" Type="http://schemas.openxmlformats.org/officeDocument/2006/relationships/oleObject" Target="../embeddings/oleObject16.bin"/><Relationship Id="rId5" Type="http://schemas.openxmlformats.org/officeDocument/2006/relationships/oleObject" Target="../embeddings/oleObject10.bin"/><Relationship Id="rId15" Type="http://schemas.openxmlformats.org/officeDocument/2006/relationships/image" Target="../media/image17.jpeg"/><Relationship Id="rId10" Type="http://schemas.openxmlformats.org/officeDocument/2006/relationships/oleObject" Target="../embeddings/oleObject15.bin"/><Relationship Id="rId4" Type="http://schemas.openxmlformats.org/officeDocument/2006/relationships/image" Target="../media/image15.png"/><Relationship Id="rId9" Type="http://schemas.openxmlformats.org/officeDocument/2006/relationships/oleObject" Target="../embeddings/oleObject14.bin"/><Relationship Id="rId1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oleObject" Target="../embeddings/oleObject21.bin"/><Relationship Id="rId12" Type="http://schemas.openxmlformats.org/officeDocument/2006/relationships/oleObject" Target="../embeddings/oleObject26.bin"/><Relationship Id="rId2" Type="http://schemas.openxmlformats.org/officeDocument/2006/relationships/slideLayout" Target="../slideLayouts/slideLayout2.xml"/><Relationship Id="rId16" Type="http://schemas.openxmlformats.org/officeDocument/2006/relationships/image" Target="../media/image18.jpeg"/><Relationship Id="rId1" Type="http://schemas.openxmlformats.org/officeDocument/2006/relationships/vmlDrawing" Target="../drawings/vmlDrawing3.vml"/><Relationship Id="rId6" Type="http://schemas.openxmlformats.org/officeDocument/2006/relationships/oleObject" Target="../embeddings/oleObject20.bin"/><Relationship Id="rId11" Type="http://schemas.openxmlformats.org/officeDocument/2006/relationships/oleObject" Target="../embeddings/oleObject25.bin"/><Relationship Id="rId5" Type="http://schemas.openxmlformats.org/officeDocument/2006/relationships/oleObject" Target="../embeddings/oleObject19.bin"/><Relationship Id="rId15" Type="http://schemas.openxmlformats.org/officeDocument/2006/relationships/oleObject" Target="../embeddings/oleObject27.bin"/><Relationship Id="rId10" Type="http://schemas.openxmlformats.org/officeDocument/2006/relationships/oleObject" Target="../embeddings/oleObject24.bin"/><Relationship Id="rId4" Type="http://schemas.openxmlformats.org/officeDocument/2006/relationships/image" Target="../media/image15.png"/><Relationship Id="rId9" Type="http://schemas.openxmlformats.org/officeDocument/2006/relationships/oleObject" Target="../embeddings/oleObject23.bin"/><Relationship Id="rId1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4.bin"/><Relationship Id="rId3" Type="http://schemas.openxmlformats.org/officeDocument/2006/relationships/notesSlide" Target="../notesSlides/notesSlide6.xml"/><Relationship Id="rId7" Type="http://schemas.openxmlformats.org/officeDocument/2006/relationships/oleObject" Target="../embeddings/oleObject28.bin"/><Relationship Id="rId12" Type="http://schemas.openxmlformats.org/officeDocument/2006/relationships/oleObject" Target="../embeddings/oleObject33.bin"/><Relationship Id="rId2" Type="http://schemas.openxmlformats.org/officeDocument/2006/relationships/slideLayout" Target="../slideLayouts/slideLayout2.xml"/><Relationship Id="rId16" Type="http://schemas.openxmlformats.org/officeDocument/2006/relationships/image" Target="../media/image18.jpeg"/><Relationship Id="rId1" Type="http://schemas.openxmlformats.org/officeDocument/2006/relationships/vmlDrawing" Target="../drawings/vmlDrawing4.vml"/><Relationship Id="rId6" Type="http://schemas.openxmlformats.org/officeDocument/2006/relationships/image" Target="../media/image17.jpeg"/><Relationship Id="rId11" Type="http://schemas.openxmlformats.org/officeDocument/2006/relationships/oleObject" Target="../embeddings/oleObject32.bin"/><Relationship Id="rId5" Type="http://schemas.openxmlformats.org/officeDocument/2006/relationships/image" Target="../media/image16.jpeg"/><Relationship Id="rId15" Type="http://schemas.openxmlformats.org/officeDocument/2006/relationships/oleObject" Target="../embeddings/oleObject36.bin"/><Relationship Id="rId10" Type="http://schemas.openxmlformats.org/officeDocument/2006/relationships/oleObject" Target="../embeddings/oleObject31.bin"/><Relationship Id="rId4" Type="http://schemas.openxmlformats.org/officeDocument/2006/relationships/image" Target="../media/image15.png"/><Relationship Id="rId9" Type="http://schemas.openxmlformats.org/officeDocument/2006/relationships/oleObject" Target="../embeddings/oleObject30.bin"/><Relationship Id="rId14" Type="http://schemas.openxmlformats.org/officeDocument/2006/relationships/oleObject" Target="../embeddings/oleObject35.bin"/></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 Id="rId9" Type="http://schemas.openxmlformats.org/officeDocument/2006/relationships/image" Target="../media/image8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upload.wikimedia.org/wikipedia/commons/9/99/ITC_Buil.jp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71488" y="1174750"/>
            <a:ext cx="7772400" cy="2786063"/>
          </a:xfrm>
        </p:spPr>
        <p:txBody>
          <a:bodyPr/>
          <a:lstStyle/>
          <a:p>
            <a:r>
              <a:rPr lang="en-US" dirty="0" smtClean="0"/>
              <a:t>Participatory information collection, analysis and planning</a:t>
            </a:r>
            <a:br>
              <a:rPr lang="en-US" dirty="0" smtClean="0"/>
            </a:br>
            <a:r>
              <a:rPr lang="en-US" dirty="0" smtClean="0"/>
              <a:t>-</a:t>
            </a:r>
            <a:br>
              <a:rPr lang="en-US" dirty="0" smtClean="0"/>
            </a:br>
            <a:r>
              <a:rPr lang="en-US" dirty="0" smtClean="0"/>
              <a:t>an introduction to GIS and PGIS</a:t>
            </a:r>
          </a:p>
        </p:txBody>
      </p:sp>
      <p:sp>
        <p:nvSpPr>
          <p:cNvPr id="2051" name="Rectangle 3"/>
          <p:cNvSpPr>
            <a:spLocks noGrp="1" noChangeArrowheads="1"/>
          </p:cNvSpPr>
          <p:nvPr>
            <p:ph type="subTitle" idx="1"/>
          </p:nvPr>
        </p:nvSpPr>
        <p:spPr>
          <a:xfrm>
            <a:off x="1143000" y="4149725"/>
            <a:ext cx="6400800" cy="1946275"/>
          </a:xfrm>
        </p:spPr>
        <p:txBody>
          <a:bodyPr/>
          <a:lstStyle/>
          <a:p>
            <a:r>
              <a:rPr lang="en-GB" dirty="0">
                <a:solidFill>
                  <a:srgbClr val="023CCC"/>
                </a:solidFill>
              </a:rPr>
              <a:t>by</a:t>
            </a:r>
          </a:p>
          <a:p>
            <a:r>
              <a:rPr lang="en-GB" dirty="0">
                <a:solidFill>
                  <a:srgbClr val="023CCC"/>
                </a:solidFill>
              </a:rPr>
              <a:t>Jeroen Verplanke, ITC</a:t>
            </a:r>
          </a:p>
          <a:p>
            <a:endParaRPr lang="en-GB" dirty="0">
              <a:solidFill>
                <a:srgbClr val="023CCC"/>
              </a:solidFill>
            </a:endParaRPr>
          </a:p>
          <a:p>
            <a:endParaRPr lang="en-GB" dirty="0">
              <a:solidFill>
                <a:srgbClr val="023CCC"/>
              </a:solidFill>
            </a:endParaRPr>
          </a:p>
          <a:p>
            <a:r>
              <a:rPr lang="en-GB" dirty="0" smtClean="0">
                <a:solidFill>
                  <a:srgbClr val="023CCC"/>
                </a:solidFill>
              </a:rPr>
              <a:t>June 2010</a:t>
            </a:r>
            <a:endParaRPr lang="en-GB" dirty="0">
              <a:solidFill>
                <a:srgbClr val="023C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US">
                <a:solidFill>
                  <a:schemeClr val="tx1"/>
                </a:solidFill>
              </a:rPr>
              <a:t>Geographic fields: Continues fields</a:t>
            </a:r>
          </a:p>
        </p:txBody>
      </p:sp>
      <p:sp>
        <p:nvSpPr>
          <p:cNvPr id="353283" name="Rectangle 3"/>
          <p:cNvSpPr>
            <a:spLocks noGrp="1" noChangeArrowheads="1"/>
          </p:cNvSpPr>
          <p:nvPr>
            <p:ph type="body" idx="1"/>
          </p:nvPr>
        </p:nvSpPr>
        <p:spPr>
          <a:xfrm>
            <a:off x="468313" y="1484313"/>
            <a:ext cx="4535487" cy="4897437"/>
          </a:xfrm>
        </p:spPr>
        <p:txBody>
          <a:bodyPr/>
          <a:lstStyle/>
          <a:p>
            <a:pPr marL="609600" indent="-609600">
              <a:lnSpc>
                <a:spcPct val="90000"/>
              </a:lnSpc>
            </a:pPr>
            <a:r>
              <a:rPr lang="en-US" sz="2400" b="1" u="sng"/>
              <a:t>Formal definition</a:t>
            </a:r>
            <a:r>
              <a:rPr lang="en-US" sz="2400" b="1"/>
              <a:t/>
            </a:r>
            <a:br>
              <a:rPr lang="en-US" sz="2400" b="1"/>
            </a:br>
            <a:r>
              <a:rPr lang="en-US" sz="2400"/>
              <a:t>In a </a:t>
            </a:r>
            <a:r>
              <a:rPr lang="en-US" sz="2400" i="1"/>
              <a:t>continuous field</a:t>
            </a:r>
            <a:r>
              <a:rPr lang="en-US" sz="2400"/>
              <a:t>, the underlying function is assumed to be continuous.</a:t>
            </a:r>
          </a:p>
          <a:p>
            <a:pPr marL="609600" indent="-609600">
              <a:lnSpc>
                <a:spcPct val="90000"/>
              </a:lnSpc>
            </a:pPr>
            <a:endParaRPr lang="en-US" sz="2400"/>
          </a:p>
          <a:p>
            <a:pPr marL="609600" indent="-609600">
              <a:lnSpc>
                <a:spcPct val="90000"/>
              </a:lnSpc>
            </a:pPr>
            <a:endParaRPr lang="en-US" sz="2400" b="1" u="sng"/>
          </a:p>
          <a:p>
            <a:pPr marL="609600" indent="-609600">
              <a:lnSpc>
                <a:spcPct val="90000"/>
              </a:lnSpc>
            </a:pPr>
            <a:endParaRPr lang="en-US" sz="2400" b="1" u="sng"/>
          </a:p>
          <a:p>
            <a:pPr marL="609600" indent="-609600">
              <a:lnSpc>
                <a:spcPct val="90000"/>
              </a:lnSpc>
            </a:pPr>
            <a:endParaRPr lang="en-US" sz="2400" b="1" u="sng"/>
          </a:p>
          <a:p>
            <a:pPr marL="609600" indent="-609600">
              <a:lnSpc>
                <a:spcPct val="90000"/>
              </a:lnSpc>
            </a:pPr>
            <a:r>
              <a:rPr lang="en-US" sz="2400" b="1" u="sng"/>
              <a:t>Example</a:t>
            </a:r>
            <a:r>
              <a:rPr lang="en-US" sz="2400" i="1"/>
              <a:t/>
            </a:r>
            <a:br>
              <a:rPr lang="en-US" sz="2400" i="1"/>
            </a:br>
            <a:endParaRPr lang="en-US" sz="2400" i="1"/>
          </a:p>
        </p:txBody>
      </p:sp>
      <p:sp>
        <p:nvSpPr>
          <p:cNvPr id="353284" name="Text Box 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2.1.3: p.40-42</a:t>
            </a:r>
          </a:p>
        </p:txBody>
      </p:sp>
      <p:grpSp>
        <p:nvGrpSpPr>
          <p:cNvPr id="2" name="Group 5"/>
          <p:cNvGrpSpPr>
            <a:grpSpLocks/>
          </p:cNvGrpSpPr>
          <p:nvPr/>
        </p:nvGrpSpPr>
        <p:grpSpPr bwMode="auto">
          <a:xfrm>
            <a:off x="4859338" y="1412875"/>
            <a:ext cx="3946525" cy="4600575"/>
            <a:chOff x="296" y="966"/>
            <a:chExt cx="2486" cy="2898"/>
          </a:xfrm>
        </p:grpSpPr>
        <p:pic>
          <p:nvPicPr>
            <p:cNvPr id="353286" name="Picture 6"/>
            <p:cNvPicPr>
              <a:picLocks noChangeAspect="1" noChangeArrowheads="1"/>
            </p:cNvPicPr>
            <p:nvPr/>
          </p:nvPicPr>
          <p:blipFill>
            <a:blip r:embed="rId3" cstate="print"/>
            <a:srcRect l="58188" t="35089" r="24861" b="35854"/>
            <a:stretch>
              <a:fillRect/>
            </a:stretch>
          </p:blipFill>
          <p:spPr bwMode="auto">
            <a:xfrm>
              <a:off x="296" y="966"/>
              <a:ext cx="2486" cy="2898"/>
            </a:xfrm>
            <a:prstGeom prst="rect">
              <a:avLst/>
            </a:prstGeom>
            <a:noFill/>
            <a:ln w="9525">
              <a:noFill/>
              <a:miter lim="800000"/>
              <a:headEnd/>
              <a:tailEnd/>
            </a:ln>
            <a:effectLst/>
          </p:spPr>
        </p:pic>
        <p:sp>
          <p:nvSpPr>
            <p:cNvPr id="353287" name="Line 7"/>
            <p:cNvSpPr>
              <a:spLocks noChangeShapeType="1"/>
            </p:cNvSpPr>
            <p:nvPr/>
          </p:nvSpPr>
          <p:spPr bwMode="auto">
            <a:xfrm flipV="1">
              <a:off x="1157" y="1968"/>
              <a:ext cx="883" cy="493"/>
            </a:xfrm>
            <a:prstGeom prst="line">
              <a:avLst/>
            </a:prstGeom>
            <a:noFill/>
            <a:ln w="28575">
              <a:solidFill>
                <a:schemeClr val="bg1"/>
              </a:solidFill>
              <a:round/>
              <a:headEnd/>
              <a:tailEnd/>
            </a:ln>
            <a:effectLst/>
          </p:spPr>
          <p:txBody>
            <a:bodyPr>
              <a:spAutoFit/>
            </a:bodyPr>
            <a:lstStyle/>
            <a:p>
              <a:endParaRPr lang="en-US"/>
            </a:p>
          </p:txBody>
        </p:sp>
        <p:sp>
          <p:nvSpPr>
            <p:cNvPr id="353288" name="Line 8"/>
            <p:cNvSpPr>
              <a:spLocks noChangeShapeType="1"/>
            </p:cNvSpPr>
            <p:nvPr/>
          </p:nvSpPr>
          <p:spPr bwMode="auto">
            <a:xfrm flipV="1">
              <a:off x="1888" y="1688"/>
              <a:ext cx="80" cy="496"/>
            </a:xfrm>
            <a:prstGeom prst="line">
              <a:avLst/>
            </a:prstGeom>
            <a:noFill/>
            <a:ln w="28575">
              <a:solidFill>
                <a:schemeClr val="bg1"/>
              </a:solidFill>
              <a:round/>
              <a:headEnd/>
              <a:tailEnd/>
            </a:ln>
            <a:effectLst/>
          </p:spPr>
          <p:txBody>
            <a:bodyPr>
              <a:spAutoFit/>
            </a:bodyPr>
            <a:lstStyle/>
            <a:p>
              <a:endParaRPr lang="en-US"/>
            </a:p>
          </p:txBody>
        </p:sp>
        <p:sp>
          <p:nvSpPr>
            <p:cNvPr id="353289" name="Line 9"/>
            <p:cNvSpPr>
              <a:spLocks noChangeShapeType="1"/>
            </p:cNvSpPr>
            <p:nvPr/>
          </p:nvSpPr>
          <p:spPr bwMode="auto">
            <a:xfrm flipV="1">
              <a:off x="1784" y="1366"/>
              <a:ext cx="655" cy="606"/>
            </a:xfrm>
            <a:prstGeom prst="line">
              <a:avLst/>
            </a:prstGeom>
            <a:noFill/>
            <a:ln w="28575">
              <a:solidFill>
                <a:schemeClr val="bg1"/>
              </a:solidFill>
              <a:round/>
              <a:headEnd/>
              <a:tailEnd/>
            </a:ln>
            <a:effectLst/>
          </p:spPr>
          <p:txBody>
            <a:bodyPr>
              <a:spAutoFit/>
            </a:bodyPr>
            <a:lstStyle/>
            <a:p>
              <a:endParaRPr lang="en-US"/>
            </a:p>
          </p:txBody>
        </p:sp>
        <p:sp>
          <p:nvSpPr>
            <p:cNvPr id="353290" name="Text Box 10"/>
            <p:cNvSpPr txBox="1">
              <a:spLocks noChangeArrowheads="1"/>
            </p:cNvSpPr>
            <p:nvPr/>
          </p:nvSpPr>
          <p:spPr bwMode="auto">
            <a:xfrm>
              <a:off x="1112" y="1936"/>
              <a:ext cx="824" cy="288"/>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Slope</a:t>
              </a:r>
            </a:p>
          </p:txBody>
        </p:sp>
        <p:sp>
          <p:nvSpPr>
            <p:cNvPr id="353291" name="Line 11"/>
            <p:cNvSpPr>
              <a:spLocks noChangeShapeType="1"/>
            </p:cNvSpPr>
            <p:nvPr/>
          </p:nvSpPr>
          <p:spPr bwMode="auto">
            <a:xfrm>
              <a:off x="1162" y="2458"/>
              <a:ext cx="860" cy="0"/>
            </a:xfrm>
            <a:prstGeom prst="line">
              <a:avLst/>
            </a:prstGeom>
            <a:noFill/>
            <a:ln w="12700">
              <a:solidFill>
                <a:schemeClr val="bg1"/>
              </a:solidFill>
              <a:prstDash val="dash"/>
              <a:round/>
              <a:headEnd/>
              <a:tailEnd/>
            </a:ln>
            <a:effectLst/>
          </p:spPr>
          <p:txBody>
            <a:bodyPr>
              <a:spAutoFit/>
            </a:bodyPr>
            <a:lstStyle/>
            <a:p>
              <a:endParaRPr lang="en-US"/>
            </a:p>
          </p:txBody>
        </p:sp>
        <p:sp>
          <p:nvSpPr>
            <p:cNvPr id="353292" name="Line 12"/>
            <p:cNvSpPr>
              <a:spLocks noChangeShapeType="1"/>
            </p:cNvSpPr>
            <p:nvPr/>
          </p:nvSpPr>
          <p:spPr bwMode="auto">
            <a:xfrm flipH="1">
              <a:off x="2022" y="1968"/>
              <a:ext cx="6" cy="492"/>
            </a:xfrm>
            <a:prstGeom prst="line">
              <a:avLst/>
            </a:prstGeom>
            <a:noFill/>
            <a:ln w="12700">
              <a:solidFill>
                <a:schemeClr val="bg1"/>
              </a:solidFill>
              <a:prstDash val="dash"/>
              <a:round/>
              <a:headEnd/>
              <a:tailEnd/>
            </a:ln>
            <a:effectLst/>
          </p:spPr>
          <p:txBody>
            <a:bodyPr>
              <a:spAutoFit/>
            </a:bodyPr>
            <a:lstStyle/>
            <a:p>
              <a:endParaRPr lang="en-US"/>
            </a:p>
          </p:txBody>
        </p:sp>
        <p:sp>
          <p:nvSpPr>
            <p:cNvPr id="353293" name="Freeform 13"/>
            <p:cNvSpPr>
              <a:spLocks/>
            </p:cNvSpPr>
            <p:nvPr/>
          </p:nvSpPr>
          <p:spPr bwMode="auto">
            <a:xfrm>
              <a:off x="1330" y="2360"/>
              <a:ext cx="41" cy="100"/>
            </a:xfrm>
            <a:custGeom>
              <a:avLst/>
              <a:gdLst/>
              <a:ahLst/>
              <a:cxnLst>
                <a:cxn ang="0">
                  <a:pos x="0" y="0"/>
                </a:cxn>
                <a:cxn ang="0">
                  <a:pos x="32" y="22"/>
                </a:cxn>
                <a:cxn ang="0">
                  <a:pos x="40" y="60"/>
                </a:cxn>
                <a:cxn ang="0">
                  <a:pos x="28" y="100"/>
                </a:cxn>
              </a:cxnLst>
              <a:rect l="0" t="0" r="r" b="b"/>
              <a:pathLst>
                <a:path w="41" h="100">
                  <a:moveTo>
                    <a:pt x="0" y="0"/>
                  </a:moveTo>
                  <a:cubicBezTo>
                    <a:pt x="12" y="6"/>
                    <a:pt x="25" y="12"/>
                    <a:pt x="32" y="22"/>
                  </a:cubicBezTo>
                  <a:cubicBezTo>
                    <a:pt x="39" y="32"/>
                    <a:pt x="41" y="47"/>
                    <a:pt x="40" y="60"/>
                  </a:cubicBezTo>
                  <a:cubicBezTo>
                    <a:pt x="39" y="73"/>
                    <a:pt x="33" y="86"/>
                    <a:pt x="28" y="100"/>
                  </a:cubicBezTo>
                </a:path>
              </a:pathLst>
            </a:custGeom>
            <a:noFill/>
            <a:ln w="12700" cap="flat" cmpd="sng">
              <a:solidFill>
                <a:schemeClr val="bg1"/>
              </a:solidFill>
              <a:prstDash val="solid"/>
              <a:round/>
              <a:headEnd/>
              <a:tailEnd/>
            </a:ln>
            <a:effectLst/>
          </p:spPr>
          <p:txBody>
            <a:bodyPr>
              <a:spAutoFit/>
            </a:bodyPr>
            <a:lstStyle/>
            <a:p>
              <a:endParaRPr lang="en-US"/>
            </a:p>
          </p:txBody>
        </p:sp>
      </p:grpSp>
      <p:sp>
        <p:nvSpPr>
          <p:cNvPr id="353294" name="Freeform 14"/>
          <p:cNvSpPr>
            <a:spLocks/>
          </p:cNvSpPr>
          <p:nvPr/>
        </p:nvSpPr>
        <p:spPr bwMode="auto">
          <a:xfrm>
            <a:off x="1258888" y="3068638"/>
            <a:ext cx="1981200" cy="1130300"/>
          </a:xfrm>
          <a:custGeom>
            <a:avLst/>
            <a:gdLst/>
            <a:ahLst/>
            <a:cxnLst>
              <a:cxn ang="0">
                <a:pos x="0" y="480"/>
              </a:cxn>
              <a:cxn ang="0">
                <a:pos x="96" y="144"/>
              </a:cxn>
              <a:cxn ang="0">
                <a:pos x="336" y="144"/>
              </a:cxn>
              <a:cxn ang="0">
                <a:pos x="432" y="288"/>
              </a:cxn>
              <a:cxn ang="0">
                <a:pos x="528" y="624"/>
              </a:cxn>
              <a:cxn ang="0">
                <a:pos x="576" y="816"/>
              </a:cxn>
              <a:cxn ang="0">
                <a:pos x="816" y="816"/>
              </a:cxn>
              <a:cxn ang="0">
                <a:pos x="816" y="576"/>
              </a:cxn>
              <a:cxn ang="0">
                <a:pos x="912" y="480"/>
              </a:cxn>
              <a:cxn ang="0">
                <a:pos x="912" y="288"/>
              </a:cxn>
              <a:cxn ang="0">
                <a:pos x="1056" y="144"/>
              </a:cxn>
              <a:cxn ang="0">
                <a:pos x="1296" y="0"/>
              </a:cxn>
              <a:cxn ang="0">
                <a:pos x="1392" y="144"/>
              </a:cxn>
              <a:cxn ang="0">
                <a:pos x="1440" y="288"/>
              </a:cxn>
              <a:cxn ang="0">
                <a:pos x="1488" y="384"/>
              </a:cxn>
              <a:cxn ang="0">
                <a:pos x="1488" y="432"/>
              </a:cxn>
              <a:cxn ang="0">
                <a:pos x="1536" y="384"/>
              </a:cxn>
              <a:cxn ang="0">
                <a:pos x="1680" y="384"/>
              </a:cxn>
              <a:cxn ang="0">
                <a:pos x="1776" y="432"/>
              </a:cxn>
              <a:cxn ang="0">
                <a:pos x="1824" y="432"/>
              </a:cxn>
              <a:cxn ang="0">
                <a:pos x="1824" y="384"/>
              </a:cxn>
            </a:cxnLst>
            <a:rect l="0" t="0" r="r" b="b"/>
            <a:pathLst>
              <a:path w="1832" h="856">
                <a:moveTo>
                  <a:pt x="0" y="480"/>
                </a:moveTo>
                <a:cubicBezTo>
                  <a:pt x="20" y="340"/>
                  <a:pt x="40" y="200"/>
                  <a:pt x="96" y="144"/>
                </a:cubicBezTo>
                <a:cubicBezTo>
                  <a:pt x="152" y="88"/>
                  <a:pt x="280" y="120"/>
                  <a:pt x="336" y="144"/>
                </a:cubicBezTo>
                <a:cubicBezTo>
                  <a:pt x="392" y="168"/>
                  <a:pt x="400" y="208"/>
                  <a:pt x="432" y="288"/>
                </a:cubicBezTo>
                <a:cubicBezTo>
                  <a:pt x="464" y="368"/>
                  <a:pt x="504" y="536"/>
                  <a:pt x="528" y="624"/>
                </a:cubicBezTo>
                <a:cubicBezTo>
                  <a:pt x="552" y="712"/>
                  <a:pt x="528" y="784"/>
                  <a:pt x="576" y="816"/>
                </a:cubicBezTo>
                <a:cubicBezTo>
                  <a:pt x="624" y="848"/>
                  <a:pt x="776" y="856"/>
                  <a:pt x="816" y="816"/>
                </a:cubicBezTo>
                <a:cubicBezTo>
                  <a:pt x="856" y="776"/>
                  <a:pt x="800" y="632"/>
                  <a:pt x="816" y="576"/>
                </a:cubicBezTo>
                <a:cubicBezTo>
                  <a:pt x="832" y="520"/>
                  <a:pt x="896" y="528"/>
                  <a:pt x="912" y="480"/>
                </a:cubicBezTo>
                <a:cubicBezTo>
                  <a:pt x="928" y="432"/>
                  <a:pt x="888" y="344"/>
                  <a:pt x="912" y="288"/>
                </a:cubicBezTo>
                <a:cubicBezTo>
                  <a:pt x="936" y="232"/>
                  <a:pt x="992" y="192"/>
                  <a:pt x="1056" y="144"/>
                </a:cubicBezTo>
                <a:cubicBezTo>
                  <a:pt x="1120" y="96"/>
                  <a:pt x="1240" y="0"/>
                  <a:pt x="1296" y="0"/>
                </a:cubicBezTo>
                <a:cubicBezTo>
                  <a:pt x="1352" y="0"/>
                  <a:pt x="1368" y="96"/>
                  <a:pt x="1392" y="144"/>
                </a:cubicBezTo>
                <a:cubicBezTo>
                  <a:pt x="1416" y="192"/>
                  <a:pt x="1424" y="248"/>
                  <a:pt x="1440" y="288"/>
                </a:cubicBezTo>
                <a:cubicBezTo>
                  <a:pt x="1456" y="328"/>
                  <a:pt x="1480" y="360"/>
                  <a:pt x="1488" y="384"/>
                </a:cubicBezTo>
                <a:cubicBezTo>
                  <a:pt x="1496" y="408"/>
                  <a:pt x="1480" y="432"/>
                  <a:pt x="1488" y="432"/>
                </a:cubicBezTo>
                <a:cubicBezTo>
                  <a:pt x="1496" y="432"/>
                  <a:pt x="1504" y="392"/>
                  <a:pt x="1536" y="384"/>
                </a:cubicBezTo>
                <a:cubicBezTo>
                  <a:pt x="1568" y="376"/>
                  <a:pt x="1640" y="376"/>
                  <a:pt x="1680" y="384"/>
                </a:cubicBezTo>
                <a:cubicBezTo>
                  <a:pt x="1720" y="392"/>
                  <a:pt x="1752" y="424"/>
                  <a:pt x="1776" y="432"/>
                </a:cubicBezTo>
                <a:cubicBezTo>
                  <a:pt x="1800" y="440"/>
                  <a:pt x="1816" y="440"/>
                  <a:pt x="1824" y="432"/>
                </a:cubicBezTo>
                <a:cubicBezTo>
                  <a:pt x="1832" y="424"/>
                  <a:pt x="1824" y="392"/>
                  <a:pt x="1824" y="384"/>
                </a:cubicBezTo>
              </a:path>
            </a:pathLst>
          </a:custGeom>
          <a:noFill/>
          <a:ln w="28575" cap="flat" cmpd="sng">
            <a:solidFill>
              <a:schemeClr val="tx1"/>
            </a:solidFill>
            <a:prstDash val="solid"/>
            <a:round/>
            <a:headEnd type="none" w="sm" len="sm"/>
            <a:tailEnd type="none" w="sm" len="sm"/>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294"/>
                                        </p:tgtEl>
                                        <p:attrNameLst>
                                          <p:attrName>style.visibility</p:attrName>
                                        </p:attrNameLst>
                                      </p:cBhvr>
                                      <p:to>
                                        <p:strVal val="visible"/>
                                      </p:to>
                                    </p:set>
                                    <p:anim calcmode="lin" valueType="num">
                                      <p:cBhvr>
                                        <p:cTn id="7" dur="500" fill="hold"/>
                                        <p:tgtEl>
                                          <p:spTgt spid="353294"/>
                                        </p:tgtEl>
                                        <p:attrNameLst>
                                          <p:attrName>ppt_w</p:attrName>
                                        </p:attrNameLst>
                                      </p:cBhvr>
                                      <p:tavLst>
                                        <p:tav tm="0">
                                          <p:val>
                                            <p:fltVal val="0"/>
                                          </p:val>
                                        </p:tav>
                                        <p:tav tm="100000">
                                          <p:val>
                                            <p:strVal val="#ppt_w"/>
                                          </p:val>
                                        </p:tav>
                                      </p:tavLst>
                                    </p:anim>
                                    <p:anim calcmode="lin" valueType="num">
                                      <p:cBhvr>
                                        <p:cTn id="8" dur="500" fill="hold"/>
                                        <p:tgtEl>
                                          <p:spTgt spid="353294"/>
                                        </p:tgtEl>
                                        <p:attrNameLst>
                                          <p:attrName>ppt_h</p:attrName>
                                        </p:attrNameLst>
                                      </p:cBhvr>
                                      <p:tavLst>
                                        <p:tav tm="0">
                                          <p:val>
                                            <p:fltVal val="0"/>
                                          </p:val>
                                        </p:tav>
                                        <p:tav tm="100000">
                                          <p:val>
                                            <p:strVal val="#ppt_h"/>
                                          </p:val>
                                        </p:tav>
                                      </p:tavLst>
                                    </p:anim>
                                    <p:animEffect transition="in" filter="fade">
                                      <p:cBhvr>
                                        <p:cTn id="9" dur="500"/>
                                        <p:tgtEl>
                                          <p:spTgt spid="3532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53283">
                                            <p:txEl>
                                              <p:pRg st="5" end="5"/>
                                            </p:txEl>
                                          </p:spTgt>
                                        </p:tgtEl>
                                        <p:attrNameLst>
                                          <p:attrName>style.visibility</p:attrName>
                                        </p:attrNameLst>
                                      </p:cBhvr>
                                      <p:to>
                                        <p:strVal val="visible"/>
                                      </p:to>
                                    </p:set>
                                    <p:anim calcmode="lin" valueType="num">
                                      <p:cBhvr>
                                        <p:cTn id="14" dur="500" fill="hold"/>
                                        <p:tgtEl>
                                          <p:spTgt spid="353283">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353283">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353283">
                                            <p:txEl>
                                              <p:pRg st="5" end="5"/>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a:t>Geographic fields: Discrete fields</a:t>
            </a:r>
          </a:p>
        </p:txBody>
      </p:sp>
      <p:sp>
        <p:nvSpPr>
          <p:cNvPr id="355331" name="Rectangle 3"/>
          <p:cNvSpPr>
            <a:spLocks noGrp="1" noChangeArrowheads="1"/>
          </p:cNvSpPr>
          <p:nvPr>
            <p:ph type="body" idx="1"/>
          </p:nvPr>
        </p:nvSpPr>
        <p:spPr>
          <a:xfrm>
            <a:off x="179388" y="1341438"/>
            <a:ext cx="4824412" cy="4897437"/>
          </a:xfrm>
        </p:spPr>
        <p:txBody>
          <a:bodyPr/>
          <a:lstStyle/>
          <a:p>
            <a:pPr marL="609600" indent="-609600"/>
            <a:r>
              <a:rPr lang="en-US" sz="2400" b="1" u="sng"/>
              <a:t>Formal definition</a:t>
            </a:r>
            <a:r>
              <a:rPr lang="en-US" sz="2400" i="1"/>
              <a:t/>
            </a:r>
            <a:br>
              <a:rPr lang="en-US" sz="2400" i="1"/>
            </a:br>
            <a:r>
              <a:rPr lang="en-US" sz="2400" i="1"/>
              <a:t>Discrete fields</a:t>
            </a:r>
            <a:r>
              <a:rPr lang="en-US" sz="2400"/>
              <a:t> cut up the study space in mutually exclusive, bounded parts, with all locations in one part having the same value</a:t>
            </a:r>
          </a:p>
          <a:p>
            <a:pPr marL="609600" indent="-609600"/>
            <a:endParaRPr lang="en-US" sz="2400"/>
          </a:p>
          <a:p>
            <a:pPr marL="609600" indent="-609600"/>
            <a:endParaRPr lang="en-US" sz="2400"/>
          </a:p>
          <a:p>
            <a:pPr marL="609600" indent="-609600"/>
            <a:r>
              <a:rPr lang="en-US" sz="2400" b="1" u="sng"/>
              <a:t>Example</a:t>
            </a:r>
            <a:r>
              <a:rPr lang="en-US" sz="2400" i="1"/>
              <a:t/>
            </a:r>
            <a:br>
              <a:rPr lang="en-US" sz="2400" i="1"/>
            </a:br>
            <a:endParaRPr lang="en-US" sz="2400" i="1"/>
          </a:p>
        </p:txBody>
      </p:sp>
      <p:sp>
        <p:nvSpPr>
          <p:cNvPr id="355332" name="Text Box 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2.1.3: p.40-42</a:t>
            </a:r>
          </a:p>
        </p:txBody>
      </p:sp>
      <p:grpSp>
        <p:nvGrpSpPr>
          <p:cNvPr id="2" name="Group 12"/>
          <p:cNvGrpSpPr>
            <a:grpSpLocks/>
          </p:cNvGrpSpPr>
          <p:nvPr/>
        </p:nvGrpSpPr>
        <p:grpSpPr bwMode="auto">
          <a:xfrm>
            <a:off x="1116013" y="3860800"/>
            <a:ext cx="1600200" cy="533400"/>
            <a:chOff x="2112" y="1392"/>
            <a:chExt cx="1008" cy="336"/>
          </a:xfrm>
        </p:grpSpPr>
        <p:sp>
          <p:nvSpPr>
            <p:cNvPr id="355341" name="Line 13"/>
            <p:cNvSpPr>
              <a:spLocks noChangeShapeType="1"/>
            </p:cNvSpPr>
            <p:nvPr/>
          </p:nvSpPr>
          <p:spPr bwMode="auto">
            <a:xfrm>
              <a:off x="2112" y="1584"/>
              <a:ext cx="288" cy="0"/>
            </a:xfrm>
            <a:prstGeom prst="line">
              <a:avLst/>
            </a:prstGeom>
            <a:noFill/>
            <a:ln w="28575">
              <a:solidFill>
                <a:schemeClr val="tx1"/>
              </a:solidFill>
              <a:round/>
              <a:headEnd type="none" w="sm" len="sm"/>
              <a:tailEnd type="none" w="sm" len="sm"/>
            </a:ln>
            <a:effectLst/>
          </p:spPr>
          <p:txBody>
            <a:bodyPr/>
            <a:lstStyle/>
            <a:p>
              <a:endParaRPr lang="en-US"/>
            </a:p>
          </p:txBody>
        </p:sp>
        <p:sp>
          <p:nvSpPr>
            <p:cNvPr id="355342" name="Line 14"/>
            <p:cNvSpPr>
              <a:spLocks noChangeShapeType="1"/>
            </p:cNvSpPr>
            <p:nvPr/>
          </p:nvSpPr>
          <p:spPr bwMode="auto">
            <a:xfrm>
              <a:off x="2400" y="1584"/>
              <a:ext cx="0" cy="144"/>
            </a:xfrm>
            <a:prstGeom prst="line">
              <a:avLst/>
            </a:prstGeom>
            <a:noFill/>
            <a:ln w="28575">
              <a:solidFill>
                <a:schemeClr val="tx1"/>
              </a:solidFill>
              <a:round/>
              <a:headEnd type="none" w="sm" len="sm"/>
              <a:tailEnd type="none" w="sm" len="sm"/>
            </a:ln>
            <a:effectLst/>
          </p:spPr>
          <p:txBody>
            <a:bodyPr/>
            <a:lstStyle/>
            <a:p>
              <a:endParaRPr lang="en-US"/>
            </a:p>
          </p:txBody>
        </p:sp>
        <p:sp>
          <p:nvSpPr>
            <p:cNvPr id="355343" name="Line 15"/>
            <p:cNvSpPr>
              <a:spLocks noChangeShapeType="1"/>
            </p:cNvSpPr>
            <p:nvPr/>
          </p:nvSpPr>
          <p:spPr bwMode="auto">
            <a:xfrm>
              <a:off x="2400" y="1728"/>
              <a:ext cx="336" cy="0"/>
            </a:xfrm>
            <a:prstGeom prst="line">
              <a:avLst/>
            </a:prstGeom>
            <a:noFill/>
            <a:ln w="28575">
              <a:solidFill>
                <a:schemeClr val="tx1"/>
              </a:solidFill>
              <a:round/>
              <a:headEnd type="none" w="sm" len="sm"/>
              <a:tailEnd type="none" w="sm" len="sm"/>
            </a:ln>
            <a:effectLst/>
          </p:spPr>
          <p:txBody>
            <a:bodyPr/>
            <a:lstStyle/>
            <a:p>
              <a:endParaRPr lang="en-US"/>
            </a:p>
          </p:txBody>
        </p:sp>
        <p:sp>
          <p:nvSpPr>
            <p:cNvPr id="355344" name="Line 16"/>
            <p:cNvSpPr>
              <a:spLocks noChangeShapeType="1"/>
            </p:cNvSpPr>
            <p:nvPr/>
          </p:nvSpPr>
          <p:spPr bwMode="auto">
            <a:xfrm flipV="1">
              <a:off x="2736" y="1392"/>
              <a:ext cx="0" cy="336"/>
            </a:xfrm>
            <a:prstGeom prst="line">
              <a:avLst/>
            </a:prstGeom>
            <a:noFill/>
            <a:ln w="28575">
              <a:solidFill>
                <a:schemeClr val="tx1"/>
              </a:solidFill>
              <a:round/>
              <a:headEnd type="none" w="sm" len="sm"/>
              <a:tailEnd type="none" w="sm" len="sm"/>
            </a:ln>
            <a:effectLst/>
          </p:spPr>
          <p:txBody>
            <a:bodyPr/>
            <a:lstStyle/>
            <a:p>
              <a:endParaRPr lang="en-US"/>
            </a:p>
          </p:txBody>
        </p:sp>
        <p:sp>
          <p:nvSpPr>
            <p:cNvPr id="355345" name="Line 17"/>
            <p:cNvSpPr>
              <a:spLocks noChangeShapeType="1"/>
            </p:cNvSpPr>
            <p:nvPr/>
          </p:nvSpPr>
          <p:spPr bwMode="auto">
            <a:xfrm>
              <a:off x="2736" y="1392"/>
              <a:ext cx="240" cy="0"/>
            </a:xfrm>
            <a:prstGeom prst="line">
              <a:avLst/>
            </a:prstGeom>
            <a:noFill/>
            <a:ln w="28575">
              <a:solidFill>
                <a:schemeClr val="tx1"/>
              </a:solidFill>
              <a:round/>
              <a:headEnd type="none" w="sm" len="sm"/>
              <a:tailEnd type="none" w="sm" len="sm"/>
            </a:ln>
            <a:effectLst/>
          </p:spPr>
          <p:txBody>
            <a:bodyPr/>
            <a:lstStyle/>
            <a:p>
              <a:endParaRPr lang="en-US"/>
            </a:p>
          </p:txBody>
        </p:sp>
        <p:sp>
          <p:nvSpPr>
            <p:cNvPr id="355346" name="Line 18"/>
            <p:cNvSpPr>
              <a:spLocks noChangeShapeType="1"/>
            </p:cNvSpPr>
            <p:nvPr/>
          </p:nvSpPr>
          <p:spPr bwMode="auto">
            <a:xfrm>
              <a:off x="2976" y="1392"/>
              <a:ext cx="0" cy="96"/>
            </a:xfrm>
            <a:prstGeom prst="line">
              <a:avLst/>
            </a:prstGeom>
            <a:noFill/>
            <a:ln w="28575">
              <a:solidFill>
                <a:schemeClr val="tx1"/>
              </a:solidFill>
              <a:round/>
              <a:headEnd type="none" w="sm" len="sm"/>
              <a:tailEnd type="none" w="sm" len="sm"/>
            </a:ln>
            <a:effectLst/>
          </p:spPr>
          <p:txBody>
            <a:bodyPr/>
            <a:lstStyle/>
            <a:p>
              <a:endParaRPr lang="en-US"/>
            </a:p>
          </p:txBody>
        </p:sp>
        <p:sp>
          <p:nvSpPr>
            <p:cNvPr id="355347" name="Line 19"/>
            <p:cNvSpPr>
              <a:spLocks noChangeShapeType="1"/>
            </p:cNvSpPr>
            <p:nvPr/>
          </p:nvSpPr>
          <p:spPr bwMode="auto">
            <a:xfrm>
              <a:off x="2976" y="1488"/>
              <a:ext cx="144" cy="0"/>
            </a:xfrm>
            <a:prstGeom prst="line">
              <a:avLst/>
            </a:prstGeom>
            <a:noFill/>
            <a:ln w="28575">
              <a:solidFill>
                <a:schemeClr val="tx1"/>
              </a:solidFill>
              <a:round/>
              <a:headEnd type="none" w="sm" len="sm"/>
              <a:tailEnd type="none" w="sm" len="sm"/>
            </a:ln>
            <a:effectLst/>
          </p:spPr>
          <p:txBody>
            <a:bodyPr/>
            <a:lstStyle/>
            <a:p>
              <a:endParaRPr lang="en-US"/>
            </a:p>
          </p:txBody>
        </p:sp>
      </p:grpSp>
      <p:grpSp>
        <p:nvGrpSpPr>
          <p:cNvPr id="3" name="Group 23"/>
          <p:cNvGrpSpPr>
            <a:grpSpLocks/>
          </p:cNvGrpSpPr>
          <p:nvPr/>
        </p:nvGrpSpPr>
        <p:grpSpPr bwMode="auto">
          <a:xfrm>
            <a:off x="4643438" y="1412875"/>
            <a:ext cx="4292600" cy="4621213"/>
            <a:chOff x="2925" y="890"/>
            <a:chExt cx="2704" cy="2911"/>
          </a:xfrm>
        </p:grpSpPr>
        <p:grpSp>
          <p:nvGrpSpPr>
            <p:cNvPr id="4" name="Group 21"/>
            <p:cNvGrpSpPr>
              <a:grpSpLocks/>
            </p:cNvGrpSpPr>
            <p:nvPr/>
          </p:nvGrpSpPr>
          <p:grpSpPr bwMode="auto">
            <a:xfrm>
              <a:off x="2925" y="890"/>
              <a:ext cx="2704" cy="2911"/>
              <a:chOff x="2971" y="890"/>
              <a:chExt cx="2704" cy="2911"/>
            </a:xfrm>
          </p:grpSpPr>
          <p:pic>
            <p:nvPicPr>
              <p:cNvPr id="355334" name="Picture 6" descr="limage080"/>
              <p:cNvPicPr>
                <a:picLocks noChangeAspect="1" noChangeArrowheads="1"/>
              </p:cNvPicPr>
              <p:nvPr/>
            </p:nvPicPr>
            <p:blipFill>
              <a:blip r:embed="rId3" cstate="print"/>
              <a:srcRect l="29205" r="18446"/>
              <a:stretch>
                <a:fillRect/>
              </a:stretch>
            </p:blipFill>
            <p:spPr bwMode="auto">
              <a:xfrm>
                <a:off x="3141" y="890"/>
                <a:ext cx="2452" cy="2911"/>
              </a:xfrm>
              <a:prstGeom prst="rect">
                <a:avLst/>
              </a:prstGeom>
              <a:noFill/>
            </p:spPr>
          </p:pic>
          <p:sp>
            <p:nvSpPr>
              <p:cNvPr id="355335" name="Freeform 7"/>
              <p:cNvSpPr>
                <a:spLocks/>
              </p:cNvSpPr>
              <p:nvPr/>
            </p:nvSpPr>
            <p:spPr bwMode="auto">
              <a:xfrm>
                <a:off x="2971" y="2367"/>
                <a:ext cx="2704" cy="1104"/>
              </a:xfrm>
              <a:custGeom>
                <a:avLst/>
                <a:gdLst/>
                <a:ahLst/>
                <a:cxnLst>
                  <a:cxn ang="0">
                    <a:pos x="0" y="992"/>
                  </a:cxn>
                  <a:cxn ang="0">
                    <a:pos x="456" y="752"/>
                  </a:cxn>
                  <a:cxn ang="0">
                    <a:pos x="944" y="544"/>
                  </a:cxn>
                  <a:cxn ang="0">
                    <a:pos x="1200" y="512"/>
                  </a:cxn>
                  <a:cxn ang="0">
                    <a:pos x="1384" y="312"/>
                  </a:cxn>
                  <a:cxn ang="0">
                    <a:pos x="1920" y="256"/>
                  </a:cxn>
                  <a:cxn ang="0">
                    <a:pos x="2080" y="240"/>
                  </a:cxn>
                  <a:cxn ang="0">
                    <a:pos x="2312" y="48"/>
                  </a:cxn>
                  <a:cxn ang="0">
                    <a:pos x="2520" y="0"/>
                  </a:cxn>
                </a:cxnLst>
                <a:rect l="0" t="0" r="r" b="b"/>
                <a:pathLst>
                  <a:path w="2520" h="992">
                    <a:moveTo>
                      <a:pt x="0" y="992"/>
                    </a:moveTo>
                    <a:cubicBezTo>
                      <a:pt x="149" y="909"/>
                      <a:pt x="299" y="827"/>
                      <a:pt x="456" y="752"/>
                    </a:cubicBezTo>
                    <a:cubicBezTo>
                      <a:pt x="613" y="677"/>
                      <a:pt x="820" y="584"/>
                      <a:pt x="944" y="544"/>
                    </a:cubicBezTo>
                    <a:cubicBezTo>
                      <a:pt x="1068" y="504"/>
                      <a:pt x="1127" y="551"/>
                      <a:pt x="1200" y="512"/>
                    </a:cubicBezTo>
                    <a:cubicBezTo>
                      <a:pt x="1273" y="473"/>
                      <a:pt x="1264" y="355"/>
                      <a:pt x="1384" y="312"/>
                    </a:cubicBezTo>
                    <a:cubicBezTo>
                      <a:pt x="1504" y="269"/>
                      <a:pt x="1804" y="268"/>
                      <a:pt x="1920" y="256"/>
                    </a:cubicBezTo>
                    <a:cubicBezTo>
                      <a:pt x="2036" y="244"/>
                      <a:pt x="2015" y="275"/>
                      <a:pt x="2080" y="240"/>
                    </a:cubicBezTo>
                    <a:cubicBezTo>
                      <a:pt x="2145" y="205"/>
                      <a:pt x="2239" y="88"/>
                      <a:pt x="2312" y="48"/>
                    </a:cubicBezTo>
                    <a:cubicBezTo>
                      <a:pt x="2385" y="8"/>
                      <a:pt x="2452" y="4"/>
                      <a:pt x="2520" y="0"/>
                    </a:cubicBezTo>
                  </a:path>
                </a:pathLst>
              </a:custGeom>
              <a:noFill/>
              <a:ln w="28575" cap="flat" cmpd="sng">
                <a:solidFill>
                  <a:srgbClr val="1C60AB"/>
                </a:solidFill>
                <a:prstDash val="solid"/>
                <a:round/>
                <a:headEnd/>
                <a:tailEnd/>
              </a:ln>
              <a:effectLst/>
            </p:spPr>
            <p:txBody>
              <a:bodyPr>
                <a:spAutoFit/>
              </a:bodyPr>
              <a:lstStyle/>
              <a:p>
                <a:endParaRPr lang="en-US"/>
              </a:p>
            </p:txBody>
          </p:sp>
          <p:sp>
            <p:nvSpPr>
              <p:cNvPr id="355336" name="Freeform 8"/>
              <p:cNvSpPr>
                <a:spLocks/>
              </p:cNvSpPr>
              <p:nvPr/>
            </p:nvSpPr>
            <p:spPr bwMode="auto">
              <a:xfrm>
                <a:off x="2976" y="1871"/>
                <a:ext cx="2699" cy="775"/>
              </a:xfrm>
              <a:custGeom>
                <a:avLst/>
                <a:gdLst/>
                <a:ahLst/>
                <a:cxnLst>
                  <a:cxn ang="0">
                    <a:pos x="35" y="680"/>
                  </a:cxn>
                  <a:cxn ang="0">
                    <a:pos x="75" y="656"/>
                  </a:cxn>
                  <a:cxn ang="0">
                    <a:pos x="483" y="448"/>
                  </a:cxn>
                  <a:cxn ang="0">
                    <a:pos x="851" y="424"/>
                  </a:cxn>
                  <a:cxn ang="0">
                    <a:pos x="1155" y="376"/>
                  </a:cxn>
                  <a:cxn ang="0">
                    <a:pos x="1451" y="368"/>
                  </a:cxn>
                  <a:cxn ang="0">
                    <a:pos x="1667" y="320"/>
                  </a:cxn>
                  <a:cxn ang="0">
                    <a:pos x="1995" y="248"/>
                  </a:cxn>
                  <a:cxn ang="0">
                    <a:pos x="2131" y="168"/>
                  </a:cxn>
                  <a:cxn ang="0">
                    <a:pos x="1859" y="176"/>
                  </a:cxn>
                  <a:cxn ang="0">
                    <a:pos x="2179" y="80"/>
                  </a:cxn>
                  <a:cxn ang="0">
                    <a:pos x="2427" y="64"/>
                  </a:cxn>
                  <a:cxn ang="0">
                    <a:pos x="2571" y="0"/>
                  </a:cxn>
                </a:cxnLst>
                <a:rect l="0" t="0" r="r" b="b"/>
                <a:pathLst>
                  <a:path w="2571" h="695">
                    <a:moveTo>
                      <a:pt x="35" y="680"/>
                    </a:moveTo>
                    <a:cubicBezTo>
                      <a:pt x="17" y="687"/>
                      <a:pt x="0" y="695"/>
                      <a:pt x="75" y="656"/>
                    </a:cubicBezTo>
                    <a:cubicBezTo>
                      <a:pt x="150" y="617"/>
                      <a:pt x="354" y="487"/>
                      <a:pt x="483" y="448"/>
                    </a:cubicBezTo>
                    <a:cubicBezTo>
                      <a:pt x="612" y="409"/>
                      <a:pt x="739" y="436"/>
                      <a:pt x="851" y="424"/>
                    </a:cubicBezTo>
                    <a:cubicBezTo>
                      <a:pt x="963" y="412"/>
                      <a:pt x="1055" y="385"/>
                      <a:pt x="1155" y="376"/>
                    </a:cubicBezTo>
                    <a:cubicBezTo>
                      <a:pt x="1255" y="367"/>
                      <a:pt x="1366" y="377"/>
                      <a:pt x="1451" y="368"/>
                    </a:cubicBezTo>
                    <a:cubicBezTo>
                      <a:pt x="1536" y="359"/>
                      <a:pt x="1576" y="340"/>
                      <a:pt x="1667" y="320"/>
                    </a:cubicBezTo>
                    <a:cubicBezTo>
                      <a:pt x="1758" y="300"/>
                      <a:pt x="1918" y="273"/>
                      <a:pt x="1995" y="248"/>
                    </a:cubicBezTo>
                    <a:cubicBezTo>
                      <a:pt x="2072" y="223"/>
                      <a:pt x="2153" y="180"/>
                      <a:pt x="2131" y="168"/>
                    </a:cubicBezTo>
                    <a:cubicBezTo>
                      <a:pt x="2109" y="156"/>
                      <a:pt x="1851" y="191"/>
                      <a:pt x="1859" y="176"/>
                    </a:cubicBezTo>
                    <a:cubicBezTo>
                      <a:pt x="1867" y="161"/>
                      <a:pt x="2084" y="99"/>
                      <a:pt x="2179" y="80"/>
                    </a:cubicBezTo>
                    <a:cubicBezTo>
                      <a:pt x="2274" y="61"/>
                      <a:pt x="2362" y="77"/>
                      <a:pt x="2427" y="64"/>
                    </a:cubicBezTo>
                    <a:cubicBezTo>
                      <a:pt x="2492" y="51"/>
                      <a:pt x="2531" y="25"/>
                      <a:pt x="2571" y="0"/>
                    </a:cubicBezTo>
                  </a:path>
                </a:pathLst>
              </a:custGeom>
              <a:noFill/>
              <a:ln w="28575" cap="flat" cmpd="sng">
                <a:solidFill>
                  <a:srgbClr val="1C60AB"/>
                </a:solidFill>
                <a:prstDash val="solid"/>
                <a:round/>
                <a:headEnd/>
                <a:tailEnd/>
              </a:ln>
              <a:effectLst/>
            </p:spPr>
            <p:txBody>
              <a:bodyPr>
                <a:spAutoFit/>
              </a:bodyPr>
              <a:lstStyle/>
              <a:p>
                <a:endParaRPr lang="en-US"/>
              </a:p>
            </p:txBody>
          </p:sp>
          <p:sp>
            <p:nvSpPr>
              <p:cNvPr id="355337" name="Text Box 9"/>
              <p:cNvSpPr txBox="1">
                <a:spLocks noChangeArrowheads="1"/>
              </p:cNvSpPr>
              <p:nvPr/>
            </p:nvSpPr>
            <p:spPr bwMode="auto">
              <a:xfrm>
                <a:off x="4443" y="3183"/>
                <a:ext cx="1008" cy="288"/>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shrubbery</a:t>
                </a:r>
              </a:p>
            </p:txBody>
          </p:sp>
          <p:sp>
            <p:nvSpPr>
              <p:cNvPr id="355338" name="Text Box 10"/>
              <p:cNvSpPr txBox="1">
                <a:spLocks noChangeArrowheads="1"/>
              </p:cNvSpPr>
              <p:nvPr/>
            </p:nvSpPr>
            <p:spPr bwMode="auto">
              <a:xfrm>
                <a:off x="3635" y="2399"/>
                <a:ext cx="1104" cy="288"/>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agriculture</a:t>
                </a:r>
              </a:p>
            </p:txBody>
          </p:sp>
          <p:sp>
            <p:nvSpPr>
              <p:cNvPr id="355339" name="Text Box 11"/>
              <p:cNvSpPr txBox="1">
                <a:spLocks noChangeArrowheads="1"/>
              </p:cNvSpPr>
              <p:nvPr/>
            </p:nvSpPr>
            <p:spPr bwMode="auto">
              <a:xfrm>
                <a:off x="3547" y="1687"/>
                <a:ext cx="1223" cy="288"/>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bare lands</a:t>
                </a:r>
              </a:p>
            </p:txBody>
          </p:sp>
        </p:grpSp>
        <p:sp>
          <p:nvSpPr>
            <p:cNvPr id="355348" name="Text Box 20"/>
            <p:cNvSpPr txBox="1">
              <a:spLocks noChangeArrowheads="1"/>
            </p:cNvSpPr>
            <p:nvPr/>
          </p:nvSpPr>
          <p:spPr bwMode="auto">
            <a:xfrm>
              <a:off x="3107" y="890"/>
              <a:ext cx="872" cy="288"/>
            </a:xfrm>
            <a:prstGeom prst="rect">
              <a:avLst/>
            </a:prstGeom>
            <a:noFill/>
            <a:ln w="9525">
              <a:noFill/>
              <a:miter lim="800000"/>
              <a:headEnd/>
              <a:tailEnd/>
            </a:ln>
            <a:effectLst/>
          </p:spPr>
          <p:txBody>
            <a:bodyPr wrap="none">
              <a:spAutoFit/>
            </a:bodyPr>
            <a:lstStyle/>
            <a:p>
              <a:r>
                <a:rPr lang="en-US">
                  <a:latin typeface="Trebuchet MS" pitchFamily="34" charset="0"/>
                </a:rPr>
                <a:t>Land use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55331">
                                            <p:txEl>
                                              <p:pRg st="3" end="3"/>
                                            </p:txEl>
                                          </p:spTgt>
                                        </p:tgtEl>
                                        <p:attrNameLst>
                                          <p:attrName>style.visibility</p:attrName>
                                        </p:attrNameLst>
                                      </p:cBhvr>
                                      <p:to>
                                        <p:strVal val="visible"/>
                                      </p:to>
                                    </p:set>
                                    <p:anim calcmode="lin" valueType="num">
                                      <p:cBhvr>
                                        <p:cTn id="14" dur="500" fill="hold"/>
                                        <p:tgtEl>
                                          <p:spTgt spid="355331">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55331">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55331">
                                            <p:txEl>
                                              <p:pRg st="3" end="3"/>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en-US"/>
              <a:t>Geographic Objects</a:t>
            </a:r>
          </a:p>
        </p:txBody>
      </p:sp>
      <p:sp>
        <p:nvSpPr>
          <p:cNvPr id="359427" name="Rectangle 3"/>
          <p:cNvSpPr>
            <a:spLocks noGrp="1" noChangeArrowheads="1"/>
          </p:cNvSpPr>
          <p:nvPr>
            <p:ph type="body" idx="1"/>
          </p:nvPr>
        </p:nvSpPr>
        <p:spPr>
          <a:xfrm>
            <a:off x="468313" y="1484313"/>
            <a:ext cx="4535487" cy="4897437"/>
          </a:xfrm>
        </p:spPr>
        <p:txBody>
          <a:bodyPr/>
          <a:lstStyle/>
          <a:p>
            <a:pPr marL="609600" indent="-609600">
              <a:lnSpc>
                <a:spcPct val="90000"/>
              </a:lnSpc>
            </a:pPr>
            <a:r>
              <a:rPr lang="en-US" sz="2400" b="1" u="sng"/>
              <a:t>Formal definition</a:t>
            </a:r>
            <a:r>
              <a:rPr lang="en-US" sz="2400"/>
              <a:t> (geographic) </a:t>
            </a:r>
            <a:r>
              <a:rPr lang="en-US" sz="2400" i="1"/>
              <a:t>object</a:t>
            </a:r>
            <a:r>
              <a:rPr lang="en-US" sz="2400" b="1"/>
              <a:t>s </a:t>
            </a:r>
            <a:r>
              <a:rPr lang="en-US" sz="2400"/>
              <a:t>populate the study area, and are usually well distinguishable, discrete, bounded entities. The space between them is potentially empty.</a:t>
            </a:r>
          </a:p>
          <a:p>
            <a:pPr marL="609600" indent="-609600">
              <a:lnSpc>
                <a:spcPct val="90000"/>
              </a:lnSpc>
            </a:pPr>
            <a:endParaRPr lang="en-US" sz="2400"/>
          </a:p>
          <a:p>
            <a:pPr marL="609600" indent="-609600">
              <a:lnSpc>
                <a:spcPct val="90000"/>
              </a:lnSpc>
            </a:pPr>
            <a:endParaRPr lang="en-US" sz="2400"/>
          </a:p>
          <a:p>
            <a:pPr marL="609600" indent="-609600">
              <a:lnSpc>
                <a:spcPct val="90000"/>
              </a:lnSpc>
            </a:pPr>
            <a:r>
              <a:rPr lang="en-US" sz="2400" b="1" u="sng"/>
              <a:t>Example</a:t>
            </a:r>
          </a:p>
        </p:txBody>
      </p:sp>
      <p:sp>
        <p:nvSpPr>
          <p:cNvPr id="359428" name="Text Box 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2.1.2: p.39-40</a:t>
            </a:r>
          </a:p>
        </p:txBody>
      </p:sp>
      <p:grpSp>
        <p:nvGrpSpPr>
          <p:cNvPr id="2" name="Group 5"/>
          <p:cNvGrpSpPr>
            <a:grpSpLocks/>
          </p:cNvGrpSpPr>
          <p:nvPr/>
        </p:nvGrpSpPr>
        <p:grpSpPr bwMode="auto">
          <a:xfrm>
            <a:off x="4787900" y="1557338"/>
            <a:ext cx="3919538" cy="4572000"/>
            <a:chOff x="3016" y="981"/>
            <a:chExt cx="2469" cy="2880"/>
          </a:xfrm>
        </p:grpSpPr>
        <p:pic>
          <p:nvPicPr>
            <p:cNvPr id="359430" name="Picture 6" descr="OCEAN"/>
            <p:cNvPicPr>
              <a:picLocks noChangeAspect="1" noChangeArrowheads="1"/>
            </p:cNvPicPr>
            <p:nvPr/>
          </p:nvPicPr>
          <p:blipFill>
            <a:blip r:embed="rId3" cstate="print"/>
            <a:srcRect l="4214" r="4861"/>
            <a:stretch>
              <a:fillRect/>
            </a:stretch>
          </p:blipFill>
          <p:spPr bwMode="auto">
            <a:xfrm>
              <a:off x="3031" y="981"/>
              <a:ext cx="2454" cy="2158"/>
            </a:xfrm>
            <a:prstGeom prst="rect">
              <a:avLst/>
            </a:prstGeom>
            <a:noFill/>
            <a:ln w="9525">
              <a:noFill/>
              <a:miter lim="800000"/>
              <a:headEnd/>
              <a:tailEnd/>
            </a:ln>
          </p:spPr>
        </p:pic>
        <p:sp>
          <p:nvSpPr>
            <p:cNvPr id="359431" name="Rectangle 7"/>
            <p:cNvSpPr>
              <a:spLocks noChangeArrowheads="1"/>
            </p:cNvSpPr>
            <p:nvPr/>
          </p:nvSpPr>
          <p:spPr bwMode="auto">
            <a:xfrm>
              <a:off x="3016" y="3189"/>
              <a:ext cx="2456" cy="672"/>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359432" name="Freeform 8"/>
            <p:cNvSpPr>
              <a:spLocks/>
            </p:cNvSpPr>
            <p:nvPr/>
          </p:nvSpPr>
          <p:spPr bwMode="auto">
            <a:xfrm>
              <a:off x="3229" y="3269"/>
              <a:ext cx="91" cy="140"/>
            </a:xfrm>
            <a:custGeom>
              <a:avLst/>
              <a:gdLst/>
              <a:ahLst/>
              <a:cxnLst>
                <a:cxn ang="0">
                  <a:pos x="27" y="80"/>
                </a:cxn>
                <a:cxn ang="0">
                  <a:pos x="91" y="24"/>
                </a:cxn>
                <a:cxn ang="0">
                  <a:pos x="83" y="112"/>
                </a:cxn>
                <a:cxn ang="0">
                  <a:pos x="75" y="136"/>
                </a:cxn>
                <a:cxn ang="0">
                  <a:pos x="27" y="112"/>
                </a:cxn>
                <a:cxn ang="0">
                  <a:pos x="27" y="80"/>
                </a:cxn>
              </a:cxnLst>
              <a:rect l="0" t="0" r="r" b="b"/>
              <a:pathLst>
                <a:path w="91" h="140">
                  <a:moveTo>
                    <a:pt x="27" y="80"/>
                  </a:moveTo>
                  <a:cubicBezTo>
                    <a:pt x="0" y="0"/>
                    <a:pt x="21" y="15"/>
                    <a:pt x="91" y="24"/>
                  </a:cubicBezTo>
                  <a:cubicBezTo>
                    <a:pt x="88" y="53"/>
                    <a:pt x="87" y="83"/>
                    <a:pt x="83" y="112"/>
                  </a:cubicBezTo>
                  <a:cubicBezTo>
                    <a:pt x="82" y="120"/>
                    <a:pt x="83" y="132"/>
                    <a:pt x="75" y="136"/>
                  </a:cubicBezTo>
                  <a:cubicBezTo>
                    <a:pt x="67" y="140"/>
                    <a:pt x="29" y="116"/>
                    <a:pt x="27" y="112"/>
                  </a:cubicBezTo>
                  <a:cubicBezTo>
                    <a:pt x="22" y="102"/>
                    <a:pt x="27" y="91"/>
                    <a:pt x="27" y="80"/>
                  </a:cubicBezTo>
                  <a:close/>
                </a:path>
              </a:pathLst>
            </a:custGeom>
            <a:solidFill>
              <a:schemeClr val="tx1"/>
            </a:solidFill>
            <a:ln w="12700" cap="flat" cmpd="sng">
              <a:solidFill>
                <a:schemeClr val="tx1"/>
              </a:solidFill>
              <a:prstDash val="solid"/>
              <a:round/>
              <a:headEnd/>
              <a:tailEnd/>
            </a:ln>
            <a:effectLst/>
          </p:spPr>
          <p:txBody>
            <a:bodyPr>
              <a:spAutoFit/>
            </a:bodyPr>
            <a:lstStyle/>
            <a:p>
              <a:endParaRPr lang="en-US"/>
            </a:p>
          </p:txBody>
        </p:sp>
        <p:sp>
          <p:nvSpPr>
            <p:cNvPr id="359433" name="Freeform 9"/>
            <p:cNvSpPr>
              <a:spLocks/>
            </p:cNvSpPr>
            <p:nvPr/>
          </p:nvSpPr>
          <p:spPr bwMode="auto">
            <a:xfrm>
              <a:off x="3728" y="3369"/>
              <a:ext cx="176" cy="207"/>
            </a:xfrm>
            <a:custGeom>
              <a:avLst/>
              <a:gdLst/>
              <a:ahLst/>
              <a:cxnLst>
                <a:cxn ang="0">
                  <a:pos x="24" y="180"/>
                </a:cxn>
                <a:cxn ang="0">
                  <a:pos x="16" y="140"/>
                </a:cxn>
                <a:cxn ang="0">
                  <a:pos x="0" y="92"/>
                </a:cxn>
                <a:cxn ang="0">
                  <a:pos x="152" y="44"/>
                </a:cxn>
                <a:cxn ang="0">
                  <a:pos x="160" y="92"/>
                </a:cxn>
                <a:cxn ang="0">
                  <a:pos x="176" y="140"/>
                </a:cxn>
                <a:cxn ang="0">
                  <a:pos x="152" y="156"/>
                </a:cxn>
                <a:cxn ang="0">
                  <a:pos x="128" y="164"/>
                </a:cxn>
                <a:cxn ang="0">
                  <a:pos x="96" y="196"/>
                </a:cxn>
                <a:cxn ang="0">
                  <a:pos x="24" y="180"/>
                </a:cxn>
              </a:cxnLst>
              <a:rect l="0" t="0" r="r" b="b"/>
              <a:pathLst>
                <a:path w="176" h="207">
                  <a:moveTo>
                    <a:pt x="24" y="180"/>
                  </a:moveTo>
                  <a:cubicBezTo>
                    <a:pt x="21" y="167"/>
                    <a:pt x="20" y="153"/>
                    <a:pt x="16" y="140"/>
                  </a:cubicBezTo>
                  <a:cubicBezTo>
                    <a:pt x="12" y="124"/>
                    <a:pt x="0" y="92"/>
                    <a:pt x="0" y="92"/>
                  </a:cubicBezTo>
                  <a:cubicBezTo>
                    <a:pt x="23" y="0"/>
                    <a:pt x="6" y="35"/>
                    <a:pt x="152" y="44"/>
                  </a:cubicBezTo>
                  <a:cubicBezTo>
                    <a:pt x="155" y="60"/>
                    <a:pt x="156" y="76"/>
                    <a:pt x="160" y="92"/>
                  </a:cubicBezTo>
                  <a:cubicBezTo>
                    <a:pt x="164" y="108"/>
                    <a:pt x="176" y="140"/>
                    <a:pt x="176" y="140"/>
                  </a:cubicBezTo>
                  <a:cubicBezTo>
                    <a:pt x="168" y="145"/>
                    <a:pt x="161" y="152"/>
                    <a:pt x="152" y="156"/>
                  </a:cubicBezTo>
                  <a:cubicBezTo>
                    <a:pt x="144" y="160"/>
                    <a:pt x="134" y="158"/>
                    <a:pt x="128" y="164"/>
                  </a:cubicBezTo>
                  <a:cubicBezTo>
                    <a:pt x="85" y="207"/>
                    <a:pt x="160" y="175"/>
                    <a:pt x="96" y="196"/>
                  </a:cubicBezTo>
                  <a:cubicBezTo>
                    <a:pt x="60" y="184"/>
                    <a:pt x="62" y="167"/>
                    <a:pt x="24" y="180"/>
                  </a:cubicBezTo>
                  <a:close/>
                </a:path>
              </a:pathLst>
            </a:custGeom>
            <a:solidFill>
              <a:schemeClr val="tx1"/>
            </a:solidFill>
            <a:ln w="12700" cap="flat" cmpd="sng">
              <a:solidFill>
                <a:schemeClr val="tx1"/>
              </a:solidFill>
              <a:prstDash val="solid"/>
              <a:round/>
              <a:headEnd/>
              <a:tailEnd/>
            </a:ln>
            <a:effectLst/>
          </p:spPr>
          <p:txBody>
            <a:bodyPr>
              <a:spAutoFit/>
            </a:bodyPr>
            <a:lstStyle/>
            <a:p>
              <a:endParaRPr lang="en-US"/>
            </a:p>
          </p:txBody>
        </p:sp>
        <p:sp>
          <p:nvSpPr>
            <p:cNvPr id="359434" name="Freeform 10"/>
            <p:cNvSpPr>
              <a:spLocks/>
            </p:cNvSpPr>
            <p:nvPr/>
          </p:nvSpPr>
          <p:spPr bwMode="auto">
            <a:xfrm>
              <a:off x="4582" y="3385"/>
              <a:ext cx="665" cy="436"/>
            </a:xfrm>
            <a:custGeom>
              <a:avLst/>
              <a:gdLst/>
              <a:ahLst/>
              <a:cxnLst>
                <a:cxn ang="0">
                  <a:pos x="66" y="292"/>
                </a:cxn>
                <a:cxn ang="0">
                  <a:pos x="34" y="68"/>
                </a:cxn>
                <a:cxn ang="0">
                  <a:pos x="98" y="28"/>
                </a:cxn>
                <a:cxn ang="0">
                  <a:pos x="314" y="68"/>
                </a:cxn>
                <a:cxn ang="0">
                  <a:pos x="322" y="156"/>
                </a:cxn>
                <a:cxn ang="0">
                  <a:pos x="490" y="164"/>
                </a:cxn>
                <a:cxn ang="0">
                  <a:pos x="482" y="212"/>
                </a:cxn>
                <a:cxn ang="0">
                  <a:pos x="394" y="220"/>
                </a:cxn>
                <a:cxn ang="0">
                  <a:pos x="370" y="228"/>
                </a:cxn>
                <a:cxn ang="0">
                  <a:pos x="322" y="220"/>
                </a:cxn>
                <a:cxn ang="0">
                  <a:pos x="298" y="300"/>
                </a:cxn>
                <a:cxn ang="0">
                  <a:pos x="250" y="316"/>
                </a:cxn>
                <a:cxn ang="0">
                  <a:pos x="146" y="308"/>
                </a:cxn>
                <a:cxn ang="0">
                  <a:pos x="66" y="292"/>
                </a:cxn>
              </a:cxnLst>
              <a:rect l="0" t="0" r="r" b="b"/>
              <a:pathLst>
                <a:path w="505" h="332">
                  <a:moveTo>
                    <a:pt x="66" y="292"/>
                  </a:moveTo>
                  <a:cubicBezTo>
                    <a:pt x="0" y="193"/>
                    <a:pt x="4" y="332"/>
                    <a:pt x="34" y="68"/>
                  </a:cubicBezTo>
                  <a:cubicBezTo>
                    <a:pt x="37" y="43"/>
                    <a:pt x="98" y="28"/>
                    <a:pt x="98" y="28"/>
                  </a:cubicBezTo>
                  <a:cubicBezTo>
                    <a:pt x="126" y="29"/>
                    <a:pt x="291" y="0"/>
                    <a:pt x="314" y="68"/>
                  </a:cubicBezTo>
                  <a:cubicBezTo>
                    <a:pt x="317" y="97"/>
                    <a:pt x="296" y="142"/>
                    <a:pt x="322" y="156"/>
                  </a:cubicBezTo>
                  <a:cubicBezTo>
                    <a:pt x="371" y="183"/>
                    <a:pt x="437" y="145"/>
                    <a:pt x="490" y="164"/>
                  </a:cubicBezTo>
                  <a:cubicBezTo>
                    <a:pt x="505" y="169"/>
                    <a:pt x="496" y="204"/>
                    <a:pt x="482" y="212"/>
                  </a:cubicBezTo>
                  <a:cubicBezTo>
                    <a:pt x="457" y="227"/>
                    <a:pt x="423" y="217"/>
                    <a:pt x="394" y="220"/>
                  </a:cubicBezTo>
                  <a:cubicBezTo>
                    <a:pt x="386" y="223"/>
                    <a:pt x="378" y="228"/>
                    <a:pt x="370" y="228"/>
                  </a:cubicBezTo>
                  <a:cubicBezTo>
                    <a:pt x="354" y="228"/>
                    <a:pt x="334" y="209"/>
                    <a:pt x="322" y="220"/>
                  </a:cubicBezTo>
                  <a:cubicBezTo>
                    <a:pt x="261" y="273"/>
                    <a:pt x="351" y="267"/>
                    <a:pt x="298" y="300"/>
                  </a:cubicBezTo>
                  <a:cubicBezTo>
                    <a:pt x="284" y="309"/>
                    <a:pt x="250" y="316"/>
                    <a:pt x="250" y="316"/>
                  </a:cubicBezTo>
                  <a:cubicBezTo>
                    <a:pt x="215" y="313"/>
                    <a:pt x="180" y="313"/>
                    <a:pt x="146" y="308"/>
                  </a:cubicBezTo>
                  <a:cubicBezTo>
                    <a:pt x="125" y="305"/>
                    <a:pt x="85" y="273"/>
                    <a:pt x="66" y="292"/>
                  </a:cubicBezTo>
                  <a:close/>
                </a:path>
              </a:pathLst>
            </a:custGeom>
            <a:solidFill>
              <a:schemeClr val="tx1"/>
            </a:solidFill>
            <a:ln w="12700" cap="flat" cmpd="sng">
              <a:solidFill>
                <a:schemeClr val="tx1"/>
              </a:solidFill>
              <a:prstDash val="solid"/>
              <a:round/>
              <a:headEnd/>
              <a:tailEnd/>
            </a:ln>
            <a:effectLst/>
          </p:spPr>
          <p:txBody>
            <a:bodyPr>
              <a:spAutoFit/>
            </a:bodyPr>
            <a:lstStyle/>
            <a:p>
              <a:endParaRPr lang="en-US"/>
            </a:p>
          </p:txBody>
        </p:sp>
        <p:sp>
          <p:nvSpPr>
            <p:cNvPr id="359435" name="Line 11"/>
            <p:cNvSpPr>
              <a:spLocks noChangeShapeType="1"/>
            </p:cNvSpPr>
            <p:nvPr/>
          </p:nvSpPr>
          <p:spPr bwMode="auto">
            <a:xfrm>
              <a:off x="4848" y="2269"/>
              <a:ext cx="16" cy="776"/>
            </a:xfrm>
            <a:prstGeom prst="line">
              <a:avLst/>
            </a:prstGeom>
            <a:noFill/>
            <a:ln w="38100">
              <a:solidFill>
                <a:schemeClr val="bg1"/>
              </a:solidFill>
              <a:round/>
              <a:headEnd/>
              <a:tailEnd type="triangle" w="med" len="med"/>
            </a:ln>
            <a:effectLst/>
          </p:spPr>
          <p:txBody>
            <a:bodyPr>
              <a:spAutoFit/>
            </a:bodyPr>
            <a:lstStyle/>
            <a:p>
              <a:endParaRPr lang="en-US"/>
            </a:p>
          </p:txBody>
        </p:sp>
        <p:sp>
          <p:nvSpPr>
            <p:cNvPr id="359436" name="Line 12"/>
            <p:cNvSpPr>
              <a:spLocks noChangeShapeType="1"/>
            </p:cNvSpPr>
            <p:nvPr/>
          </p:nvSpPr>
          <p:spPr bwMode="auto">
            <a:xfrm>
              <a:off x="3816" y="2285"/>
              <a:ext cx="0" cy="776"/>
            </a:xfrm>
            <a:prstGeom prst="line">
              <a:avLst/>
            </a:prstGeom>
            <a:noFill/>
            <a:ln w="38100">
              <a:solidFill>
                <a:schemeClr val="bg1"/>
              </a:solidFill>
              <a:round/>
              <a:headEnd/>
              <a:tailEnd type="triangle" w="med" len="med"/>
            </a:ln>
            <a:effectLst/>
          </p:spPr>
          <p:txBody>
            <a:bodyPr>
              <a:spAutoFit/>
            </a:bodyPr>
            <a:lstStyle/>
            <a:p>
              <a:endParaRPr lang="en-US"/>
            </a:p>
          </p:txBody>
        </p:sp>
        <p:sp>
          <p:nvSpPr>
            <p:cNvPr id="359437" name="Line 13"/>
            <p:cNvSpPr>
              <a:spLocks noChangeShapeType="1"/>
            </p:cNvSpPr>
            <p:nvPr/>
          </p:nvSpPr>
          <p:spPr bwMode="auto">
            <a:xfrm flipH="1">
              <a:off x="3280" y="2317"/>
              <a:ext cx="8" cy="712"/>
            </a:xfrm>
            <a:prstGeom prst="line">
              <a:avLst/>
            </a:prstGeom>
            <a:noFill/>
            <a:ln w="28575">
              <a:solidFill>
                <a:schemeClr val="bg1"/>
              </a:solidFill>
              <a:round/>
              <a:headEnd/>
              <a:tailEnd type="triangle" w="med" len="med"/>
            </a:ln>
            <a:effectLst/>
          </p:spPr>
          <p:txBody>
            <a:bodyPr>
              <a:spAutoFit/>
            </a:bodyPr>
            <a:lstStyle/>
            <a:p>
              <a:endParaRPr lang="en-US"/>
            </a:p>
          </p:txBody>
        </p:sp>
      </p:grpSp>
      <p:grpSp>
        <p:nvGrpSpPr>
          <p:cNvPr id="3" name="Group 14"/>
          <p:cNvGrpSpPr>
            <a:grpSpLocks/>
          </p:cNvGrpSpPr>
          <p:nvPr/>
        </p:nvGrpSpPr>
        <p:grpSpPr bwMode="auto">
          <a:xfrm>
            <a:off x="1187450" y="4292600"/>
            <a:ext cx="1143000" cy="609600"/>
            <a:chOff x="4032" y="1344"/>
            <a:chExt cx="720" cy="384"/>
          </a:xfrm>
        </p:grpSpPr>
        <p:sp>
          <p:nvSpPr>
            <p:cNvPr id="359439" name="Line 15"/>
            <p:cNvSpPr>
              <a:spLocks noChangeShapeType="1"/>
            </p:cNvSpPr>
            <p:nvPr/>
          </p:nvSpPr>
          <p:spPr bwMode="auto">
            <a:xfrm flipV="1">
              <a:off x="4032" y="1344"/>
              <a:ext cx="0" cy="384"/>
            </a:xfrm>
            <a:prstGeom prst="line">
              <a:avLst/>
            </a:prstGeom>
            <a:noFill/>
            <a:ln w="28575">
              <a:solidFill>
                <a:schemeClr val="tx1"/>
              </a:solidFill>
              <a:round/>
              <a:headEnd type="none" w="sm" len="sm"/>
              <a:tailEnd type="none" w="sm" len="sm"/>
            </a:ln>
            <a:effectLst/>
          </p:spPr>
          <p:txBody>
            <a:bodyPr/>
            <a:lstStyle/>
            <a:p>
              <a:endParaRPr lang="en-US"/>
            </a:p>
          </p:txBody>
        </p:sp>
        <p:sp>
          <p:nvSpPr>
            <p:cNvPr id="359440" name="Line 16"/>
            <p:cNvSpPr>
              <a:spLocks noChangeShapeType="1"/>
            </p:cNvSpPr>
            <p:nvPr/>
          </p:nvSpPr>
          <p:spPr bwMode="auto">
            <a:xfrm>
              <a:off x="4032" y="1344"/>
              <a:ext cx="192" cy="0"/>
            </a:xfrm>
            <a:prstGeom prst="line">
              <a:avLst/>
            </a:prstGeom>
            <a:noFill/>
            <a:ln w="28575">
              <a:solidFill>
                <a:schemeClr val="tx1"/>
              </a:solidFill>
              <a:round/>
              <a:headEnd type="none" w="sm" len="sm"/>
              <a:tailEnd type="none" w="sm" len="sm"/>
            </a:ln>
            <a:effectLst/>
          </p:spPr>
          <p:txBody>
            <a:bodyPr/>
            <a:lstStyle/>
            <a:p>
              <a:endParaRPr lang="en-US"/>
            </a:p>
          </p:txBody>
        </p:sp>
        <p:sp>
          <p:nvSpPr>
            <p:cNvPr id="359441" name="Line 17"/>
            <p:cNvSpPr>
              <a:spLocks noChangeShapeType="1"/>
            </p:cNvSpPr>
            <p:nvPr/>
          </p:nvSpPr>
          <p:spPr bwMode="auto">
            <a:xfrm>
              <a:off x="4224" y="1344"/>
              <a:ext cx="0" cy="384"/>
            </a:xfrm>
            <a:prstGeom prst="line">
              <a:avLst/>
            </a:prstGeom>
            <a:noFill/>
            <a:ln w="28575">
              <a:solidFill>
                <a:schemeClr val="tx1"/>
              </a:solidFill>
              <a:round/>
              <a:headEnd type="none" w="sm" len="sm"/>
              <a:tailEnd type="none" w="sm" len="sm"/>
            </a:ln>
            <a:effectLst/>
          </p:spPr>
          <p:txBody>
            <a:bodyPr/>
            <a:lstStyle/>
            <a:p>
              <a:endParaRPr lang="en-US"/>
            </a:p>
          </p:txBody>
        </p:sp>
        <p:sp>
          <p:nvSpPr>
            <p:cNvPr id="359442" name="Line 18"/>
            <p:cNvSpPr>
              <a:spLocks noChangeShapeType="1"/>
            </p:cNvSpPr>
            <p:nvPr/>
          </p:nvSpPr>
          <p:spPr bwMode="auto">
            <a:xfrm>
              <a:off x="4032" y="1728"/>
              <a:ext cx="192" cy="0"/>
            </a:xfrm>
            <a:prstGeom prst="line">
              <a:avLst/>
            </a:prstGeom>
            <a:noFill/>
            <a:ln w="28575">
              <a:solidFill>
                <a:schemeClr val="tx1"/>
              </a:solidFill>
              <a:round/>
              <a:headEnd type="none" w="sm" len="sm"/>
              <a:tailEnd type="none" w="sm" len="sm"/>
            </a:ln>
            <a:effectLst/>
          </p:spPr>
          <p:txBody>
            <a:bodyPr/>
            <a:lstStyle/>
            <a:p>
              <a:endParaRPr lang="en-US"/>
            </a:p>
          </p:txBody>
        </p:sp>
        <p:sp>
          <p:nvSpPr>
            <p:cNvPr id="359443" name="Rectangle 19"/>
            <p:cNvSpPr>
              <a:spLocks noChangeArrowheads="1"/>
            </p:cNvSpPr>
            <p:nvPr/>
          </p:nvSpPr>
          <p:spPr bwMode="auto">
            <a:xfrm>
              <a:off x="4608" y="1488"/>
              <a:ext cx="144" cy="240"/>
            </a:xfrm>
            <a:prstGeom prst="rect">
              <a:avLst/>
            </a:prstGeom>
            <a:solidFill>
              <a:schemeClr val="bg1"/>
            </a:solidFill>
            <a:ln w="28575">
              <a:solidFill>
                <a:schemeClr val="tx1"/>
              </a:solidFill>
              <a:miter lim="800000"/>
              <a:headEnd type="none" w="sm" len="sm"/>
              <a:tailEnd type="none" w="sm" len="sm"/>
            </a:ln>
            <a:effectLst/>
          </p:spPr>
          <p:txBody>
            <a:bodyPr wrap="none" anchor="ctr"/>
            <a:lstStyle/>
            <a:p>
              <a:endParaRPr lang="en-US"/>
            </a:p>
          </p:txBody>
        </p:sp>
        <p:sp>
          <p:nvSpPr>
            <p:cNvPr id="359444" name="Rectangle 20"/>
            <p:cNvSpPr>
              <a:spLocks noChangeArrowheads="1"/>
            </p:cNvSpPr>
            <p:nvPr/>
          </p:nvSpPr>
          <p:spPr bwMode="auto">
            <a:xfrm>
              <a:off x="4368" y="1632"/>
              <a:ext cx="96" cy="96"/>
            </a:xfrm>
            <a:prstGeom prst="rect">
              <a:avLst/>
            </a:prstGeom>
            <a:solidFill>
              <a:schemeClr val="bg1"/>
            </a:solidFill>
            <a:ln w="28575">
              <a:solidFill>
                <a:schemeClr val="tx1"/>
              </a:solidFill>
              <a:miter lim="800000"/>
              <a:headEnd type="none" w="sm" len="sm"/>
              <a:tailEnd type="none" w="sm" len="sm"/>
            </a:ln>
            <a:effectLst/>
          </p:spPr>
          <p:txBody>
            <a:bodyPr wrap="none" anchor="ctr"/>
            <a:lstStyle/>
            <a:p>
              <a:endParaRPr lang="en-US"/>
            </a:p>
          </p:txBody>
        </p:sp>
      </p:grpSp>
      <p:sp>
        <p:nvSpPr>
          <p:cNvPr id="359445" name="Text Box 21"/>
          <p:cNvSpPr txBox="1">
            <a:spLocks noChangeArrowheads="1"/>
          </p:cNvSpPr>
          <p:nvPr/>
        </p:nvSpPr>
        <p:spPr bwMode="auto">
          <a:xfrm>
            <a:off x="4787900" y="1557338"/>
            <a:ext cx="954088" cy="457200"/>
          </a:xfrm>
          <a:prstGeom prst="rect">
            <a:avLst/>
          </a:prstGeom>
          <a:noFill/>
          <a:ln w="9525">
            <a:noFill/>
            <a:miter lim="800000"/>
            <a:headEnd/>
            <a:tailEnd/>
          </a:ln>
          <a:effectLst/>
        </p:spPr>
        <p:txBody>
          <a:bodyPr wrap="none">
            <a:spAutoFit/>
          </a:bodyPr>
          <a:lstStyle/>
          <a:p>
            <a:r>
              <a:rPr lang="en-US">
                <a:latin typeface="Trebuchet MS" pitchFamily="34" charset="0"/>
              </a:rPr>
              <a:t>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59427">
                                            <p:txEl>
                                              <p:pRg st="3" end="3"/>
                                            </p:txEl>
                                          </p:spTgt>
                                        </p:tgtEl>
                                        <p:attrNameLst>
                                          <p:attrName>style.visibility</p:attrName>
                                        </p:attrNameLst>
                                      </p:cBhvr>
                                      <p:to>
                                        <p:strVal val="visible"/>
                                      </p:to>
                                    </p:set>
                                    <p:anim calcmode="lin" valueType="num">
                                      <p:cBhvr>
                                        <p:cTn id="14" dur="500" fill="hold"/>
                                        <p:tgtEl>
                                          <p:spTgt spid="35942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5942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59427">
                                            <p:txEl>
                                              <p:pRg st="3" end="3"/>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59445"/>
                                        </p:tgtEl>
                                        <p:attrNameLst>
                                          <p:attrName>style.visibility</p:attrName>
                                        </p:attrNameLst>
                                      </p:cBhvr>
                                      <p:to>
                                        <p:strVal val="visible"/>
                                      </p:to>
                                    </p:set>
                                    <p:anim calcmode="lin" valueType="num">
                                      <p:cBhvr>
                                        <p:cTn id="24" dur="500" fill="hold"/>
                                        <p:tgtEl>
                                          <p:spTgt spid="359445"/>
                                        </p:tgtEl>
                                        <p:attrNameLst>
                                          <p:attrName>ppt_w</p:attrName>
                                        </p:attrNameLst>
                                      </p:cBhvr>
                                      <p:tavLst>
                                        <p:tav tm="0">
                                          <p:val>
                                            <p:fltVal val="0"/>
                                          </p:val>
                                        </p:tav>
                                        <p:tav tm="100000">
                                          <p:val>
                                            <p:strVal val="#ppt_w"/>
                                          </p:val>
                                        </p:tav>
                                      </p:tavLst>
                                    </p:anim>
                                    <p:anim calcmode="lin" valueType="num">
                                      <p:cBhvr>
                                        <p:cTn id="25" dur="500" fill="hold"/>
                                        <p:tgtEl>
                                          <p:spTgt spid="359445"/>
                                        </p:tgtEl>
                                        <p:attrNameLst>
                                          <p:attrName>ppt_h</p:attrName>
                                        </p:attrNameLst>
                                      </p:cBhvr>
                                      <p:tavLst>
                                        <p:tav tm="0">
                                          <p:val>
                                            <p:fltVal val="0"/>
                                          </p:val>
                                        </p:tav>
                                        <p:tav tm="100000">
                                          <p:val>
                                            <p:strVal val="#ppt_h"/>
                                          </p:val>
                                        </p:tav>
                                      </p:tavLst>
                                    </p:anim>
                                    <p:animEffect transition="in" filter="fade">
                                      <p:cBhvr>
                                        <p:cTn id="26" dur="500"/>
                                        <p:tgtEl>
                                          <p:spTgt spid="359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a:t>Geographic Objects </a:t>
            </a:r>
            <a:r>
              <a:rPr lang="en-US" sz="1400"/>
              <a:t>continued</a:t>
            </a:r>
          </a:p>
        </p:txBody>
      </p:sp>
      <p:sp>
        <p:nvSpPr>
          <p:cNvPr id="361475" name="Rectangle 3"/>
          <p:cNvSpPr>
            <a:spLocks noGrp="1" noChangeArrowheads="1"/>
          </p:cNvSpPr>
          <p:nvPr>
            <p:ph type="body" idx="1"/>
          </p:nvPr>
        </p:nvSpPr>
        <p:spPr/>
        <p:txBody>
          <a:bodyPr/>
          <a:lstStyle/>
          <a:p>
            <a:pPr marL="609600" indent="-609600"/>
            <a:r>
              <a:rPr lang="en-US" sz="2400"/>
              <a:t>The position of an </a:t>
            </a:r>
            <a:r>
              <a:rPr lang="en-US" sz="2400" i="1"/>
              <a:t>object</a:t>
            </a:r>
            <a:r>
              <a:rPr lang="en-US" sz="2400"/>
              <a:t> in space is determined by a combination of one or more of the following parameters:</a:t>
            </a:r>
          </a:p>
          <a:p>
            <a:pPr marL="1089025" lvl="2" indent="-457200">
              <a:buFont typeface="Wingdings" pitchFamily="2" charset="2"/>
              <a:buAutoNum type="arabicPeriod"/>
            </a:pPr>
            <a:r>
              <a:rPr lang="en-US"/>
              <a:t>Location</a:t>
            </a:r>
          </a:p>
          <a:p>
            <a:pPr marL="1089025" lvl="2" indent="-457200">
              <a:buFont typeface="Wingdings" pitchFamily="2" charset="2"/>
              <a:buAutoNum type="arabicPeriod"/>
            </a:pPr>
            <a:r>
              <a:rPr lang="en-US"/>
              <a:t>Shape</a:t>
            </a:r>
          </a:p>
          <a:p>
            <a:pPr marL="1089025" lvl="2" indent="-457200">
              <a:buFont typeface="Wingdings" pitchFamily="2" charset="2"/>
              <a:buAutoNum type="arabicPeriod"/>
            </a:pPr>
            <a:r>
              <a:rPr lang="en-US"/>
              <a:t>Size </a:t>
            </a:r>
          </a:p>
          <a:p>
            <a:pPr marL="1089025" lvl="2" indent="-457200">
              <a:buFont typeface="Wingdings" pitchFamily="2" charset="2"/>
              <a:buAutoNum type="arabicPeriod"/>
            </a:pPr>
            <a:r>
              <a:rPr lang="en-US"/>
              <a:t>Orientation </a:t>
            </a:r>
          </a:p>
          <a:p>
            <a:pPr marL="1089025" lvl="2" indent="-457200">
              <a:buFont typeface="Wingdings" pitchFamily="2" charset="2"/>
              <a:buNone/>
            </a:pPr>
            <a:r>
              <a:rPr lang="en-US" u="sng"/>
              <a:t>Example</a:t>
            </a:r>
          </a:p>
          <a:p>
            <a:pPr marL="609600" indent="-609600"/>
            <a:endParaRPr lang="en-US"/>
          </a:p>
        </p:txBody>
      </p:sp>
      <p:pic>
        <p:nvPicPr>
          <p:cNvPr id="361476" name="Picture 4"/>
          <p:cNvPicPr>
            <a:picLocks noChangeAspect="1" noChangeArrowheads="1"/>
          </p:cNvPicPr>
          <p:nvPr/>
        </p:nvPicPr>
        <p:blipFill>
          <a:blip r:embed="rId3" cstate="print"/>
          <a:srcRect l="54948" b="34517"/>
          <a:stretch>
            <a:fillRect/>
          </a:stretch>
        </p:blipFill>
        <p:spPr bwMode="auto">
          <a:xfrm>
            <a:off x="4284663" y="2359025"/>
            <a:ext cx="4248150" cy="4179888"/>
          </a:xfrm>
          <a:prstGeom prst="rect">
            <a:avLst/>
          </a:prstGeom>
          <a:noFill/>
          <a:ln w="12700">
            <a:noFill/>
            <a:miter lim="800000"/>
            <a:headEnd/>
            <a:tailEnd/>
          </a:ln>
          <a:effectLst/>
        </p:spPr>
      </p:pic>
      <p:sp>
        <p:nvSpPr>
          <p:cNvPr id="361477" name="Text Box 5"/>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2.1.4: p.42-43</a:t>
            </a:r>
          </a:p>
        </p:txBody>
      </p:sp>
      <p:sp>
        <p:nvSpPr>
          <p:cNvPr id="361478" name="Text Box 6"/>
          <p:cNvSpPr txBox="1">
            <a:spLocks noChangeArrowheads="1"/>
          </p:cNvSpPr>
          <p:nvPr/>
        </p:nvSpPr>
        <p:spPr bwMode="auto">
          <a:xfrm>
            <a:off x="4284663" y="2349500"/>
            <a:ext cx="1052512" cy="457200"/>
          </a:xfrm>
          <a:prstGeom prst="rect">
            <a:avLst/>
          </a:prstGeom>
          <a:noFill/>
          <a:ln w="9525">
            <a:noFill/>
            <a:miter lim="800000"/>
            <a:headEnd/>
            <a:tailEnd/>
          </a:ln>
          <a:effectLst/>
        </p:spPr>
        <p:txBody>
          <a:bodyPr wrap="none">
            <a:spAutoFit/>
          </a:bodyPr>
          <a:lstStyle/>
          <a:p>
            <a:r>
              <a:rPr lang="en-US">
                <a:latin typeface="Trebuchet MS" pitchFamily="34" charset="0"/>
              </a:rPr>
              <a:t>Bridge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61475">
                                            <p:txEl>
                                              <p:pRg st="1" end="1"/>
                                            </p:txEl>
                                          </p:spTgt>
                                        </p:tgtEl>
                                        <p:attrNameLst>
                                          <p:attrName>style.visibility</p:attrName>
                                        </p:attrNameLst>
                                      </p:cBhvr>
                                      <p:to>
                                        <p:strVal val="visible"/>
                                      </p:to>
                                    </p:set>
                                    <p:anim calcmode="lin" valueType="num">
                                      <p:cBhvr>
                                        <p:cTn id="7" dur="500" fill="hold"/>
                                        <p:tgtEl>
                                          <p:spTgt spid="36147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147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147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61475">
                                            <p:txEl>
                                              <p:pRg st="2" end="2"/>
                                            </p:txEl>
                                          </p:spTgt>
                                        </p:tgtEl>
                                        <p:attrNameLst>
                                          <p:attrName>style.visibility</p:attrName>
                                        </p:attrNameLst>
                                      </p:cBhvr>
                                      <p:to>
                                        <p:strVal val="visible"/>
                                      </p:to>
                                    </p:set>
                                    <p:anim calcmode="lin" valueType="num">
                                      <p:cBhvr>
                                        <p:cTn id="14" dur="500" fill="hold"/>
                                        <p:tgtEl>
                                          <p:spTgt spid="36147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6147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614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61475">
                                            <p:txEl>
                                              <p:pRg st="3" end="3"/>
                                            </p:txEl>
                                          </p:spTgt>
                                        </p:tgtEl>
                                        <p:attrNameLst>
                                          <p:attrName>style.visibility</p:attrName>
                                        </p:attrNameLst>
                                      </p:cBhvr>
                                      <p:to>
                                        <p:strVal val="visible"/>
                                      </p:to>
                                    </p:set>
                                    <p:anim calcmode="lin" valueType="num">
                                      <p:cBhvr>
                                        <p:cTn id="21" dur="500" fill="hold"/>
                                        <p:tgtEl>
                                          <p:spTgt spid="36147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6147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614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61475">
                                            <p:txEl>
                                              <p:pRg st="4" end="4"/>
                                            </p:txEl>
                                          </p:spTgt>
                                        </p:tgtEl>
                                        <p:attrNameLst>
                                          <p:attrName>style.visibility</p:attrName>
                                        </p:attrNameLst>
                                      </p:cBhvr>
                                      <p:to>
                                        <p:strVal val="visible"/>
                                      </p:to>
                                    </p:set>
                                    <p:anim calcmode="lin" valueType="num">
                                      <p:cBhvr>
                                        <p:cTn id="28" dur="500" fill="hold"/>
                                        <p:tgtEl>
                                          <p:spTgt spid="36147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6147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6147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61475">
                                            <p:txEl>
                                              <p:pRg st="5" end="5"/>
                                            </p:txEl>
                                          </p:spTgt>
                                        </p:tgtEl>
                                        <p:attrNameLst>
                                          <p:attrName>style.visibility</p:attrName>
                                        </p:attrNameLst>
                                      </p:cBhvr>
                                      <p:to>
                                        <p:strVal val="visible"/>
                                      </p:to>
                                    </p:set>
                                    <p:anim calcmode="lin" valueType="num">
                                      <p:cBhvr>
                                        <p:cTn id="35" dur="500" fill="hold"/>
                                        <p:tgtEl>
                                          <p:spTgt spid="361475">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61475">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61475">
                                            <p:txEl>
                                              <p:pRg st="5" end="5"/>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361476"/>
                                        </p:tgtEl>
                                        <p:attrNameLst>
                                          <p:attrName>style.visibility</p:attrName>
                                        </p:attrNameLst>
                                      </p:cBhvr>
                                      <p:to>
                                        <p:strVal val="visible"/>
                                      </p:to>
                                    </p:set>
                                    <p:anim calcmode="lin" valueType="num">
                                      <p:cBhvr>
                                        <p:cTn id="40" dur="500" fill="hold"/>
                                        <p:tgtEl>
                                          <p:spTgt spid="361476"/>
                                        </p:tgtEl>
                                        <p:attrNameLst>
                                          <p:attrName>ppt_w</p:attrName>
                                        </p:attrNameLst>
                                      </p:cBhvr>
                                      <p:tavLst>
                                        <p:tav tm="0">
                                          <p:val>
                                            <p:fltVal val="0"/>
                                          </p:val>
                                        </p:tav>
                                        <p:tav tm="100000">
                                          <p:val>
                                            <p:strVal val="#ppt_w"/>
                                          </p:val>
                                        </p:tav>
                                      </p:tavLst>
                                    </p:anim>
                                    <p:anim calcmode="lin" valueType="num">
                                      <p:cBhvr>
                                        <p:cTn id="41" dur="500" fill="hold"/>
                                        <p:tgtEl>
                                          <p:spTgt spid="361476"/>
                                        </p:tgtEl>
                                        <p:attrNameLst>
                                          <p:attrName>ppt_h</p:attrName>
                                        </p:attrNameLst>
                                      </p:cBhvr>
                                      <p:tavLst>
                                        <p:tav tm="0">
                                          <p:val>
                                            <p:fltVal val="0"/>
                                          </p:val>
                                        </p:tav>
                                        <p:tav tm="100000">
                                          <p:val>
                                            <p:strVal val="#ppt_h"/>
                                          </p:val>
                                        </p:tav>
                                      </p:tavLst>
                                    </p:anim>
                                    <p:animEffect transition="in" filter="fade">
                                      <p:cBhvr>
                                        <p:cTn id="42" dur="500"/>
                                        <p:tgtEl>
                                          <p:spTgt spid="361476"/>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361478"/>
                                        </p:tgtEl>
                                        <p:attrNameLst>
                                          <p:attrName>style.visibility</p:attrName>
                                        </p:attrNameLst>
                                      </p:cBhvr>
                                      <p:to>
                                        <p:strVal val="visible"/>
                                      </p:to>
                                    </p:set>
                                    <p:anim calcmode="lin" valueType="num">
                                      <p:cBhvr>
                                        <p:cTn id="45" dur="500" fill="hold"/>
                                        <p:tgtEl>
                                          <p:spTgt spid="361478"/>
                                        </p:tgtEl>
                                        <p:attrNameLst>
                                          <p:attrName>ppt_w</p:attrName>
                                        </p:attrNameLst>
                                      </p:cBhvr>
                                      <p:tavLst>
                                        <p:tav tm="0">
                                          <p:val>
                                            <p:fltVal val="0"/>
                                          </p:val>
                                        </p:tav>
                                        <p:tav tm="100000">
                                          <p:val>
                                            <p:strVal val="#ppt_w"/>
                                          </p:val>
                                        </p:tav>
                                      </p:tavLst>
                                    </p:anim>
                                    <p:anim calcmode="lin" valueType="num">
                                      <p:cBhvr>
                                        <p:cTn id="46" dur="500" fill="hold"/>
                                        <p:tgtEl>
                                          <p:spTgt spid="361478"/>
                                        </p:tgtEl>
                                        <p:attrNameLst>
                                          <p:attrName>ppt_h</p:attrName>
                                        </p:attrNameLst>
                                      </p:cBhvr>
                                      <p:tavLst>
                                        <p:tav tm="0">
                                          <p:val>
                                            <p:fltVal val="0"/>
                                          </p:val>
                                        </p:tav>
                                        <p:tav tm="100000">
                                          <p:val>
                                            <p:strVal val="#ppt_h"/>
                                          </p:val>
                                        </p:tav>
                                      </p:tavLst>
                                    </p:anim>
                                    <p:animEffect transition="in" filter="fade">
                                      <p:cBhvr>
                                        <p:cTn id="47" dur="500"/>
                                        <p:tgtEl>
                                          <p:spTgt spid="361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Geographic Objects </a:t>
            </a:r>
            <a:r>
              <a:rPr lang="en-US" sz="1400"/>
              <a:t>continued</a:t>
            </a:r>
          </a:p>
        </p:txBody>
      </p:sp>
      <p:sp>
        <p:nvSpPr>
          <p:cNvPr id="363523" name="Rectangle 3"/>
          <p:cNvSpPr>
            <a:spLocks noGrp="1" noChangeArrowheads="1"/>
          </p:cNvSpPr>
          <p:nvPr>
            <p:ph type="body" idx="1"/>
          </p:nvPr>
        </p:nvSpPr>
        <p:spPr/>
        <p:txBody>
          <a:bodyPr/>
          <a:lstStyle/>
          <a:p>
            <a:r>
              <a:rPr lang="en-US" sz="2400"/>
              <a:t>We usually do not study objects in isolation (a single object) but collections of objects</a:t>
            </a:r>
          </a:p>
          <a:p>
            <a:endParaRPr lang="en-US" sz="2400"/>
          </a:p>
        </p:txBody>
      </p:sp>
      <p:pic>
        <p:nvPicPr>
          <p:cNvPr id="363524" name="Picture 4"/>
          <p:cNvPicPr>
            <a:picLocks noChangeAspect="1" noChangeArrowheads="1"/>
          </p:cNvPicPr>
          <p:nvPr/>
        </p:nvPicPr>
        <p:blipFill>
          <a:blip r:embed="rId3" cstate="print"/>
          <a:srcRect l="9723" r="12891"/>
          <a:stretch>
            <a:fillRect/>
          </a:stretch>
        </p:blipFill>
        <p:spPr bwMode="auto">
          <a:xfrm>
            <a:off x="900113" y="2349500"/>
            <a:ext cx="3643312" cy="3138488"/>
          </a:xfrm>
          <a:prstGeom prst="rect">
            <a:avLst/>
          </a:prstGeom>
          <a:noFill/>
          <a:ln w="12700">
            <a:noFill/>
            <a:miter lim="800000"/>
            <a:headEnd/>
            <a:tailEnd/>
          </a:ln>
          <a:effectLst/>
        </p:spPr>
      </p:pic>
      <p:pic>
        <p:nvPicPr>
          <p:cNvPr id="363525" name="Picture 5" descr="Image:City block.PNG">
            <a:hlinkClick r:id="rId4"/>
          </p:cNvPr>
          <p:cNvPicPr>
            <a:picLocks noChangeAspect="1" noChangeArrowheads="1"/>
          </p:cNvPicPr>
          <p:nvPr/>
        </p:nvPicPr>
        <p:blipFill>
          <a:blip r:embed="rId5" cstate="print"/>
          <a:srcRect/>
          <a:stretch>
            <a:fillRect/>
          </a:stretch>
        </p:blipFill>
        <p:spPr bwMode="auto">
          <a:xfrm>
            <a:off x="4572000" y="3789363"/>
            <a:ext cx="4248150" cy="2644775"/>
          </a:xfrm>
          <a:prstGeom prst="rect">
            <a:avLst/>
          </a:prstGeom>
          <a:noFill/>
        </p:spPr>
      </p:pic>
      <p:sp>
        <p:nvSpPr>
          <p:cNvPr id="363526" name="Text Box 6"/>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2.1.4: p.43-44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63524"/>
                                        </p:tgtEl>
                                        <p:attrNameLst>
                                          <p:attrName>style.visibility</p:attrName>
                                        </p:attrNameLst>
                                      </p:cBhvr>
                                      <p:to>
                                        <p:strVal val="visible"/>
                                      </p:to>
                                    </p:set>
                                    <p:anim calcmode="lin" valueType="num">
                                      <p:cBhvr>
                                        <p:cTn id="7" dur="500" fill="hold"/>
                                        <p:tgtEl>
                                          <p:spTgt spid="363524"/>
                                        </p:tgtEl>
                                        <p:attrNameLst>
                                          <p:attrName>ppt_w</p:attrName>
                                        </p:attrNameLst>
                                      </p:cBhvr>
                                      <p:tavLst>
                                        <p:tav tm="0">
                                          <p:val>
                                            <p:fltVal val="0"/>
                                          </p:val>
                                        </p:tav>
                                        <p:tav tm="100000">
                                          <p:val>
                                            <p:strVal val="#ppt_w"/>
                                          </p:val>
                                        </p:tav>
                                      </p:tavLst>
                                    </p:anim>
                                    <p:anim calcmode="lin" valueType="num">
                                      <p:cBhvr>
                                        <p:cTn id="8" dur="500" fill="hold"/>
                                        <p:tgtEl>
                                          <p:spTgt spid="363524"/>
                                        </p:tgtEl>
                                        <p:attrNameLst>
                                          <p:attrName>ppt_h</p:attrName>
                                        </p:attrNameLst>
                                      </p:cBhvr>
                                      <p:tavLst>
                                        <p:tav tm="0">
                                          <p:val>
                                            <p:fltVal val="0"/>
                                          </p:val>
                                        </p:tav>
                                        <p:tav tm="100000">
                                          <p:val>
                                            <p:strVal val="#ppt_h"/>
                                          </p:val>
                                        </p:tav>
                                      </p:tavLst>
                                    </p:anim>
                                    <p:animEffect transition="in" filter="fade">
                                      <p:cBhvr>
                                        <p:cTn id="9" dur="500"/>
                                        <p:tgtEl>
                                          <p:spTgt spid="363524"/>
                                        </p:tgtEl>
                                      </p:cBhvr>
                                    </p:animEffect>
                                  </p:childTnLst>
                                </p:cTn>
                              </p:par>
                              <p:par>
                                <p:cTn id="10" presetID="53" presetClass="entr" presetSubtype="0" fill="hold" nodeType="withEffect">
                                  <p:stCondLst>
                                    <p:cond delay="0"/>
                                  </p:stCondLst>
                                  <p:childTnLst>
                                    <p:set>
                                      <p:cBhvr>
                                        <p:cTn id="11" dur="1" fill="hold">
                                          <p:stCondLst>
                                            <p:cond delay="0"/>
                                          </p:stCondLst>
                                        </p:cTn>
                                        <p:tgtEl>
                                          <p:spTgt spid="363525"/>
                                        </p:tgtEl>
                                        <p:attrNameLst>
                                          <p:attrName>style.visibility</p:attrName>
                                        </p:attrNameLst>
                                      </p:cBhvr>
                                      <p:to>
                                        <p:strVal val="visible"/>
                                      </p:to>
                                    </p:set>
                                    <p:anim calcmode="lin" valueType="num">
                                      <p:cBhvr>
                                        <p:cTn id="12" dur="500" fill="hold"/>
                                        <p:tgtEl>
                                          <p:spTgt spid="363525"/>
                                        </p:tgtEl>
                                        <p:attrNameLst>
                                          <p:attrName>ppt_w</p:attrName>
                                        </p:attrNameLst>
                                      </p:cBhvr>
                                      <p:tavLst>
                                        <p:tav tm="0">
                                          <p:val>
                                            <p:fltVal val="0"/>
                                          </p:val>
                                        </p:tav>
                                        <p:tav tm="100000">
                                          <p:val>
                                            <p:strVal val="#ppt_w"/>
                                          </p:val>
                                        </p:tav>
                                      </p:tavLst>
                                    </p:anim>
                                    <p:anim calcmode="lin" valueType="num">
                                      <p:cBhvr>
                                        <p:cTn id="13" dur="500" fill="hold"/>
                                        <p:tgtEl>
                                          <p:spTgt spid="363525"/>
                                        </p:tgtEl>
                                        <p:attrNameLst>
                                          <p:attrName>ppt_h</p:attrName>
                                        </p:attrNameLst>
                                      </p:cBhvr>
                                      <p:tavLst>
                                        <p:tav tm="0">
                                          <p:val>
                                            <p:fltVal val="0"/>
                                          </p:val>
                                        </p:tav>
                                        <p:tav tm="100000">
                                          <p:val>
                                            <p:strVal val="#ppt_h"/>
                                          </p:val>
                                        </p:tav>
                                      </p:tavLst>
                                    </p:anim>
                                    <p:animEffect transition="in" filter="fade">
                                      <p:cBhvr>
                                        <p:cTn id="14" dur="500"/>
                                        <p:tgtEl>
                                          <p:spTgt spid="363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idx="4294967295"/>
          </p:nvPr>
        </p:nvSpPr>
        <p:spPr/>
        <p:txBody>
          <a:bodyPr/>
          <a:lstStyle/>
          <a:p>
            <a:r>
              <a:rPr lang="en-US"/>
              <a:t>Geographic objects</a:t>
            </a:r>
          </a:p>
        </p:txBody>
      </p:sp>
      <p:sp>
        <p:nvSpPr>
          <p:cNvPr id="543747" name="Rectangle 3"/>
          <p:cNvSpPr>
            <a:spLocks noGrp="1" noChangeArrowheads="1"/>
          </p:cNvSpPr>
          <p:nvPr>
            <p:ph type="body" idx="4294967295"/>
          </p:nvPr>
        </p:nvSpPr>
        <p:spPr/>
        <p:txBody>
          <a:bodyPr/>
          <a:lstStyle/>
          <a:p>
            <a:pPr>
              <a:lnSpc>
                <a:spcPct val="90000"/>
              </a:lnSpc>
            </a:pPr>
            <a:r>
              <a:rPr lang="en-US"/>
              <a:t>Geographic object types</a:t>
            </a:r>
          </a:p>
          <a:p>
            <a:pPr lvl="1">
              <a:lnSpc>
                <a:spcPct val="90000"/>
              </a:lnSpc>
            </a:pPr>
            <a:r>
              <a:rPr lang="en-US" sz="1800"/>
              <a:t>Point feature</a:t>
            </a:r>
          </a:p>
          <a:p>
            <a:pPr lvl="1">
              <a:lnSpc>
                <a:spcPct val="90000"/>
              </a:lnSpc>
            </a:pPr>
            <a:r>
              <a:rPr lang="en-US" sz="1800"/>
              <a:t>Line feature</a:t>
            </a:r>
          </a:p>
          <a:p>
            <a:pPr lvl="1">
              <a:lnSpc>
                <a:spcPct val="90000"/>
              </a:lnSpc>
            </a:pPr>
            <a:r>
              <a:rPr lang="en-US" sz="1800"/>
              <a:t>Area feature</a:t>
            </a:r>
          </a:p>
          <a:p>
            <a:pPr lvl="1">
              <a:lnSpc>
                <a:spcPct val="90000"/>
              </a:lnSpc>
            </a:pPr>
            <a:r>
              <a:rPr lang="en-US" sz="1800" i="1"/>
              <a:t>(Volume feature)</a:t>
            </a:r>
            <a:endParaRPr lang="en-US" sz="1800"/>
          </a:p>
          <a:p>
            <a:pPr>
              <a:lnSpc>
                <a:spcPct val="90000"/>
              </a:lnSpc>
            </a:pPr>
            <a:endParaRPr lang="en-US" sz="2000"/>
          </a:p>
          <a:p>
            <a:pPr>
              <a:lnSpc>
                <a:spcPct val="90000"/>
              </a:lnSpc>
            </a:pPr>
            <a:r>
              <a:rPr lang="en-US"/>
              <a:t>Usually not considered in isolation</a:t>
            </a:r>
          </a:p>
          <a:p>
            <a:pPr lvl="1">
              <a:lnSpc>
                <a:spcPct val="90000"/>
              </a:lnSpc>
            </a:pPr>
            <a:r>
              <a:rPr lang="en-US" sz="1800"/>
              <a:t>as collections of objects, viewed as a unit</a:t>
            </a:r>
          </a:p>
          <a:p>
            <a:pPr lvl="1">
              <a:lnSpc>
                <a:spcPct val="90000"/>
              </a:lnSpc>
            </a:pPr>
            <a:r>
              <a:rPr lang="en-US" sz="1800"/>
              <a:t>Different objects do not occupy the same location </a:t>
            </a:r>
          </a:p>
          <a:p>
            <a:pPr>
              <a:lnSpc>
                <a:spcPct val="90000"/>
              </a:lnSpc>
            </a:pPr>
            <a:endParaRPr lang="en-US" sz="2000"/>
          </a:p>
          <a:p>
            <a:pPr>
              <a:lnSpc>
                <a:spcPct val="90000"/>
              </a:lnSpc>
            </a:pPr>
            <a:r>
              <a:rPr lang="en-US"/>
              <a:t>Collection of objects can represent phenomenon at higher aggregation level</a:t>
            </a:r>
          </a:p>
          <a:p>
            <a:pPr lvl="1">
              <a:lnSpc>
                <a:spcPct val="90000"/>
              </a:lnSpc>
            </a:pPr>
            <a:r>
              <a:rPr lang="en-US" sz="1800"/>
              <a:t>Forest plots form a forest</a:t>
            </a:r>
          </a:p>
          <a:p>
            <a:pPr lvl="1">
              <a:lnSpc>
                <a:spcPct val="90000"/>
              </a:lnSpc>
            </a:pPr>
            <a:r>
              <a:rPr lang="en-US" sz="1800"/>
              <a:t>Roads form a road network</a:t>
            </a:r>
          </a:p>
          <a:p>
            <a:pPr lvl="2">
              <a:lnSpc>
                <a:spcPct val="90000"/>
              </a:lnSpc>
              <a:buFont typeface="Arial" charset="0"/>
              <a:buNone/>
            </a:pPr>
            <a:endParaRPr lang="en-US" sz="1600"/>
          </a:p>
          <a:p>
            <a:pPr>
              <a:lnSpc>
                <a:spcPct val="90000"/>
              </a:lnSpc>
            </a:pPr>
            <a:endParaRPr lang="en-US" sz="2000"/>
          </a:p>
          <a:p>
            <a:pPr lvl="1">
              <a:lnSpc>
                <a:spcPct val="90000"/>
              </a:lnSpc>
            </a:pPr>
            <a:endParaRPr lang="en-US" sz="1800" i="1"/>
          </a:p>
          <a:p>
            <a:pPr lvl="1">
              <a:lnSpc>
                <a:spcPct val="90000"/>
              </a:lnSpc>
            </a:pPr>
            <a:endParaRPr lang="en-US" sz="1800" i="1"/>
          </a:p>
          <a:p>
            <a:pPr lvl="1">
              <a:lnSpc>
                <a:spcPct val="90000"/>
              </a:lnSpc>
            </a:pPr>
            <a:endParaRPr lang="en-US" sz="1800"/>
          </a:p>
          <a:p>
            <a:pPr lvl="1">
              <a:lnSpc>
                <a:spcPct val="90000"/>
              </a:lnSpc>
            </a:pPr>
            <a:endParaRPr lang="en-US" sz="1800"/>
          </a:p>
          <a:p>
            <a:pPr lvl="1">
              <a:lnSpc>
                <a:spcPct val="90000"/>
              </a:lnSpc>
            </a:pPr>
            <a:endParaRPr lang="en-US" sz="1800"/>
          </a:p>
          <a:p>
            <a:pPr lvl="1">
              <a:lnSpc>
                <a:spcPct val="90000"/>
              </a:lnSpc>
            </a:pPr>
            <a:endParaRPr lang="en-US" sz="18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457200" y="95250"/>
            <a:ext cx="8686800" cy="868363"/>
          </a:xfrm>
        </p:spPr>
        <p:txBody>
          <a:bodyPr/>
          <a:lstStyle/>
          <a:p>
            <a:r>
              <a:rPr lang="en-US" sz="3200"/>
              <a:t>Different types of geographic phenomena</a:t>
            </a:r>
          </a:p>
        </p:txBody>
      </p:sp>
      <p:sp>
        <p:nvSpPr>
          <p:cNvPr id="431107" name="Rectangle 3"/>
          <p:cNvSpPr>
            <a:spLocks noGrp="1" noChangeArrowheads="1"/>
          </p:cNvSpPr>
          <p:nvPr>
            <p:ph type="body" idx="1"/>
          </p:nvPr>
        </p:nvSpPr>
        <p:spPr/>
        <p:txBody>
          <a:bodyPr/>
          <a:lstStyle/>
          <a:p>
            <a:endParaRPr lang="en-US"/>
          </a:p>
        </p:txBody>
      </p:sp>
      <p:grpSp>
        <p:nvGrpSpPr>
          <p:cNvPr id="2" name="Group 34"/>
          <p:cNvGrpSpPr>
            <a:grpSpLocks/>
          </p:cNvGrpSpPr>
          <p:nvPr/>
        </p:nvGrpSpPr>
        <p:grpSpPr bwMode="auto">
          <a:xfrm>
            <a:off x="611188" y="1196975"/>
            <a:ext cx="7772400" cy="4038600"/>
            <a:chOff x="340" y="1253"/>
            <a:chExt cx="4896" cy="2544"/>
          </a:xfrm>
        </p:grpSpPr>
        <p:sp>
          <p:nvSpPr>
            <p:cNvPr id="431109" name="Freeform 5"/>
            <p:cNvSpPr>
              <a:spLocks/>
            </p:cNvSpPr>
            <p:nvPr/>
          </p:nvSpPr>
          <p:spPr bwMode="auto">
            <a:xfrm>
              <a:off x="388" y="1253"/>
              <a:ext cx="1248" cy="712"/>
            </a:xfrm>
            <a:custGeom>
              <a:avLst/>
              <a:gdLst/>
              <a:ahLst/>
              <a:cxnLst>
                <a:cxn ang="0">
                  <a:pos x="0" y="480"/>
                </a:cxn>
                <a:cxn ang="0">
                  <a:pos x="96" y="144"/>
                </a:cxn>
                <a:cxn ang="0">
                  <a:pos x="336" y="144"/>
                </a:cxn>
                <a:cxn ang="0">
                  <a:pos x="432" y="288"/>
                </a:cxn>
                <a:cxn ang="0">
                  <a:pos x="528" y="624"/>
                </a:cxn>
                <a:cxn ang="0">
                  <a:pos x="576" y="816"/>
                </a:cxn>
                <a:cxn ang="0">
                  <a:pos x="816" y="816"/>
                </a:cxn>
                <a:cxn ang="0">
                  <a:pos x="816" y="576"/>
                </a:cxn>
                <a:cxn ang="0">
                  <a:pos x="912" y="480"/>
                </a:cxn>
                <a:cxn ang="0">
                  <a:pos x="912" y="288"/>
                </a:cxn>
                <a:cxn ang="0">
                  <a:pos x="1056" y="144"/>
                </a:cxn>
                <a:cxn ang="0">
                  <a:pos x="1296" y="0"/>
                </a:cxn>
                <a:cxn ang="0">
                  <a:pos x="1392" y="144"/>
                </a:cxn>
                <a:cxn ang="0">
                  <a:pos x="1440" y="288"/>
                </a:cxn>
                <a:cxn ang="0">
                  <a:pos x="1488" y="384"/>
                </a:cxn>
                <a:cxn ang="0">
                  <a:pos x="1488" y="432"/>
                </a:cxn>
                <a:cxn ang="0">
                  <a:pos x="1536" y="384"/>
                </a:cxn>
                <a:cxn ang="0">
                  <a:pos x="1680" y="384"/>
                </a:cxn>
                <a:cxn ang="0">
                  <a:pos x="1776" y="432"/>
                </a:cxn>
                <a:cxn ang="0">
                  <a:pos x="1824" y="432"/>
                </a:cxn>
                <a:cxn ang="0">
                  <a:pos x="1824" y="384"/>
                </a:cxn>
              </a:cxnLst>
              <a:rect l="0" t="0" r="r" b="b"/>
              <a:pathLst>
                <a:path w="1832" h="856">
                  <a:moveTo>
                    <a:pt x="0" y="480"/>
                  </a:moveTo>
                  <a:cubicBezTo>
                    <a:pt x="20" y="340"/>
                    <a:pt x="40" y="200"/>
                    <a:pt x="96" y="144"/>
                  </a:cubicBezTo>
                  <a:cubicBezTo>
                    <a:pt x="152" y="88"/>
                    <a:pt x="280" y="120"/>
                    <a:pt x="336" y="144"/>
                  </a:cubicBezTo>
                  <a:cubicBezTo>
                    <a:pt x="392" y="168"/>
                    <a:pt x="400" y="208"/>
                    <a:pt x="432" y="288"/>
                  </a:cubicBezTo>
                  <a:cubicBezTo>
                    <a:pt x="464" y="368"/>
                    <a:pt x="504" y="536"/>
                    <a:pt x="528" y="624"/>
                  </a:cubicBezTo>
                  <a:cubicBezTo>
                    <a:pt x="552" y="712"/>
                    <a:pt x="528" y="784"/>
                    <a:pt x="576" y="816"/>
                  </a:cubicBezTo>
                  <a:cubicBezTo>
                    <a:pt x="624" y="848"/>
                    <a:pt x="776" y="856"/>
                    <a:pt x="816" y="816"/>
                  </a:cubicBezTo>
                  <a:cubicBezTo>
                    <a:pt x="856" y="776"/>
                    <a:pt x="800" y="632"/>
                    <a:pt x="816" y="576"/>
                  </a:cubicBezTo>
                  <a:cubicBezTo>
                    <a:pt x="832" y="520"/>
                    <a:pt x="896" y="528"/>
                    <a:pt x="912" y="480"/>
                  </a:cubicBezTo>
                  <a:cubicBezTo>
                    <a:pt x="928" y="432"/>
                    <a:pt x="888" y="344"/>
                    <a:pt x="912" y="288"/>
                  </a:cubicBezTo>
                  <a:cubicBezTo>
                    <a:pt x="936" y="232"/>
                    <a:pt x="992" y="192"/>
                    <a:pt x="1056" y="144"/>
                  </a:cubicBezTo>
                  <a:cubicBezTo>
                    <a:pt x="1120" y="96"/>
                    <a:pt x="1240" y="0"/>
                    <a:pt x="1296" y="0"/>
                  </a:cubicBezTo>
                  <a:cubicBezTo>
                    <a:pt x="1352" y="0"/>
                    <a:pt x="1368" y="96"/>
                    <a:pt x="1392" y="144"/>
                  </a:cubicBezTo>
                  <a:cubicBezTo>
                    <a:pt x="1416" y="192"/>
                    <a:pt x="1424" y="248"/>
                    <a:pt x="1440" y="288"/>
                  </a:cubicBezTo>
                  <a:cubicBezTo>
                    <a:pt x="1456" y="328"/>
                    <a:pt x="1480" y="360"/>
                    <a:pt x="1488" y="384"/>
                  </a:cubicBezTo>
                  <a:cubicBezTo>
                    <a:pt x="1496" y="408"/>
                    <a:pt x="1480" y="432"/>
                    <a:pt x="1488" y="432"/>
                  </a:cubicBezTo>
                  <a:cubicBezTo>
                    <a:pt x="1496" y="432"/>
                    <a:pt x="1504" y="392"/>
                    <a:pt x="1536" y="384"/>
                  </a:cubicBezTo>
                  <a:cubicBezTo>
                    <a:pt x="1568" y="376"/>
                    <a:pt x="1640" y="376"/>
                    <a:pt x="1680" y="384"/>
                  </a:cubicBezTo>
                  <a:cubicBezTo>
                    <a:pt x="1720" y="392"/>
                    <a:pt x="1752" y="424"/>
                    <a:pt x="1776" y="432"/>
                  </a:cubicBezTo>
                  <a:cubicBezTo>
                    <a:pt x="1800" y="440"/>
                    <a:pt x="1816" y="440"/>
                    <a:pt x="1824" y="432"/>
                  </a:cubicBezTo>
                  <a:cubicBezTo>
                    <a:pt x="1832" y="424"/>
                    <a:pt x="1824" y="392"/>
                    <a:pt x="1824" y="384"/>
                  </a:cubicBezTo>
                </a:path>
              </a:pathLst>
            </a:custGeom>
            <a:noFill/>
            <a:ln w="28575" cap="flat" cmpd="sng">
              <a:solidFill>
                <a:schemeClr val="tx1"/>
              </a:solidFill>
              <a:prstDash val="solid"/>
              <a:round/>
              <a:headEnd type="none" w="sm" len="sm"/>
              <a:tailEnd type="none" w="sm" len="sm"/>
            </a:ln>
            <a:effectLst/>
          </p:spPr>
          <p:txBody>
            <a:bodyPr/>
            <a:lstStyle/>
            <a:p>
              <a:endParaRPr lang="en-US"/>
            </a:p>
          </p:txBody>
        </p:sp>
        <p:grpSp>
          <p:nvGrpSpPr>
            <p:cNvPr id="3" name="Group 7"/>
            <p:cNvGrpSpPr>
              <a:grpSpLocks/>
            </p:cNvGrpSpPr>
            <p:nvPr/>
          </p:nvGrpSpPr>
          <p:grpSpPr bwMode="auto">
            <a:xfrm>
              <a:off x="2260" y="1301"/>
              <a:ext cx="1008" cy="336"/>
              <a:chOff x="2112" y="1392"/>
              <a:chExt cx="1008" cy="336"/>
            </a:xfrm>
          </p:grpSpPr>
          <p:sp>
            <p:nvSpPr>
              <p:cNvPr id="431112" name="Line 8"/>
              <p:cNvSpPr>
                <a:spLocks noChangeShapeType="1"/>
              </p:cNvSpPr>
              <p:nvPr/>
            </p:nvSpPr>
            <p:spPr bwMode="auto">
              <a:xfrm>
                <a:off x="2112" y="1584"/>
                <a:ext cx="288" cy="0"/>
              </a:xfrm>
              <a:prstGeom prst="line">
                <a:avLst/>
              </a:prstGeom>
              <a:noFill/>
              <a:ln w="28575">
                <a:solidFill>
                  <a:schemeClr val="tx1"/>
                </a:solidFill>
                <a:round/>
                <a:headEnd type="none" w="sm" len="sm"/>
                <a:tailEnd type="none" w="sm" len="sm"/>
              </a:ln>
              <a:effectLst/>
            </p:spPr>
            <p:txBody>
              <a:bodyPr/>
              <a:lstStyle/>
              <a:p>
                <a:endParaRPr lang="en-US"/>
              </a:p>
            </p:txBody>
          </p:sp>
          <p:sp>
            <p:nvSpPr>
              <p:cNvPr id="431113" name="Line 9"/>
              <p:cNvSpPr>
                <a:spLocks noChangeShapeType="1"/>
              </p:cNvSpPr>
              <p:nvPr/>
            </p:nvSpPr>
            <p:spPr bwMode="auto">
              <a:xfrm>
                <a:off x="2400" y="1584"/>
                <a:ext cx="0" cy="144"/>
              </a:xfrm>
              <a:prstGeom prst="line">
                <a:avLst/>
              </a:prstGeom>
              <a:noFill/>
              <a:ln w="28575">
                <a:solidFill>
                  <a:schemeClr val="tx1"/>
                </a:solidFill>
                <a:round/>
                <a:headEnd type="none" w="sm" len="sm"/>
                <a:tailEnd type="none" w="sm" len="sm"/>
              </a:ln>
              <a:effectLst/>
            </p:spPr>
            <p:txBody>
              <a:bodyPr/>
              <a:lstStyle/>
              <a:p>
                <a:endParaRPr lang="en-US"/>
              </a:p>
            </p:txBody>
          </p:sp>
          <p:sp>
            <p:nvSpPr>
              <p:cNvPr id="431114" name="Line 10"/>
              <p:cNvSpPr>
                <a:spLocks noChangeShapeType="1"/>
              </p:cNvSpPr>
              <p:nvPr/>
            </p:nvSpPr>
            <p:spPr bwMode="auto">
              <a:xfrm>
                <a:off x="2400" y="1728"/>
                <a:ext cx="336" cy="0"/>
              </a:xfrm>
              <a:prstGeom prst="line">
                <a:avLst/>
              </a:prstGeom>
              <a:noFill/>
              <a:ln w="28575">
                <a:solidFill>
                  <a:schemeClr val="tx1"/>
                </a:solidFill>
                <a:round/>
                <a:headEnd type="none" w="sm" len="sm"/>
                <a:tailEnd type="none" w="sm" len="sm"/>
              </a:ln>
              <a:effectLst/>
            </p:spPr>
            <p:txBody>
              <a:bodyPr/>
              <a:lstStyle/>
              <a:p>
                <a:endParaRPr lang="en-US"/>
              </a:p>
            </p:txBody>
          </p:sp>
          <p:sp>
            <p:nvSpPr>
              <p:cNvPr id="431115" name="Line 11"/>
              <p:cNvSpPr>
                <a:spLocks noChangeShapeType="1"/>
              </p:cNvSpPr>
              <p:nvPr/>
            </p:nvSpPr>
            <p:spPr bwMode="auto">
              <a:xfrm flipV="1">
                <a:off x="2736" y="1392"/>
                <a:ext cx="0" cy="336"/>
              </a:xfrm>
              <a:prstGeom prst="line">
                <a:avLst/>
              </a:prstGeom>
              <a:noFill/>
              <a:ln w="28575">
                <a:solidFill>
                  <a:schemeClr val="tx1"/>
                </a:solidFill>
                <a:round/>
                <a:headEnd type="none" w="sm" len="sm"/>
                <a:tailEnd type="none" w="sm" len="sm"/>
              </a:ln>
              <a:effectLst/>
            </p:spPr>
            <p:txBody>
              <a:bodyPr/>
              <a:lstStyle/>
              <a:p>
                <a:endParaRPr lang="en-US"/>
              </a:p>
            </p:txBody>
          </p:sp>
          <p:sp>
            <p:nvSpPr>
              <p:cNvPr id="431116" name="Line 12"/>
              <p:cNvSpPr>
                <a:spLocks noChangeShapeType="1"/>
              </p:cNvSpPr>
              <p:nvPr/>
            </p:nvSpPr>
            <p:spPr bwMode="auto">
              <a:xfrm>
                <a:off x="2736" y="1392"/>
                <a:ext cx="240" cy="0"/>
              </a:xfrm>
              <a:prstGeom prst="line">
                <a:avLst/>
              </a:prstGeom>
              <a:noFill/>
              <a:ln w="28575">
                <a:solidFill>
                  <a:schemeClr val="tx1"/>
                </a:solidFill>
                <a:round/>
                <a:headEnd type="none" w="sm" len="sm"/>
                <a:tailEnd type="none" w="sm" len="sm"/>
              </a:ln>
              <a:effectLst/>
            </p:spPr>
            <p:txBody>
              <a:bodyPr/>
              <a:lstStyle/>
              <a:p>
                <a:endParaRPr lang="en-US"/>
              </a:p>
            </p:txBody>
          </p:sp>
          <p:sp>
            <p:nvSpPr>
              <p:cNvPr id="431117" name="Line 13"/>
              <p:cNvSpPr>
                <a:spLocks noChangeShapeType="1"/>
              </p:cNvSpPr>
              <p:nvPr/>
            </p:nvSpPr>
            <p:spPr bwMode="auto">
              <a:xfrm>
                <a:off x="2976" y="1392"/>
                <a:ext cx="0" cy="96"/>
              </a:xfrm>
              <a:prstGeom prst="line">
                <a:avLst/>
              </a:prstGeom>
              <a:noFill/>
              <a:ln w="28575">
                <a:solidFill>
                  <a:schemeClr val="tx1"/>
                </a:solidFill>
                <a:round/>
                <a:headEnd type="none" w="sm" len="sm"/>
                <a:tailEnd type="none" w="sm" len="sm"/>
              </a:ln>
              <a:effectLst/>
            </p:spPr>
            <p:txBody>
              <a:bodyPr/>
              <a:lstStyle/>
              <a:p>
                <a:endParaRPr lang="en-US"/>
              </a:p>
            </p:txBody>
          </p:sp>
          <p:sp>
            <p:nvSpPr>
              <p:cNvPr id="431118" name="Line 14"/>
              <p:cNvSpPr>
                <a:spLocks noChangeShapeType="1"/>
              </p:cNvSpPr>
              <p:nvPr/>
            </p:nvSpPr>
            <p:spPr bwMode="auto">
              <a:xfrm>
                <a:off x="2976" y="1488"/>
                <a:ext cx="144" cy="0"/>
              </a:xfrm>
              <a:prstGeom prst="line">
                <a:avLst/>
              </a:prstGeom>
              <a:noFill/>
              <a:ln w="28575">
                <a:solidFill>
                  <a:schemeClr val="tx1"/>
                </a:solidFill>
                <a:round/>
                <a:headEnd type="none" w="sm" len="sm"/>
                <a:tailEnd type="none" w="sm" len="sm"/>
              </a:ln>
              <a:effectLst/>
            </p:spPr>
            <p:txBody>
              <a:bodyPr/>
              <a:lstStyle/>
              <a:p>
                <a:endParaRPr lang="en-US"/>
              </a:p>
            </p:txBody>
          </p:sp>
        </p:grpSp>
        <p:grpSp>
          <p:nvGrpSpPr>
            <p:cNvPr id="4" name="Group 16"/>
            <p:cNvGrpSpPr>
              <a:grpSpLocks/>
            </p:cNvGrpSpPr>
            <p:nvPr/>
          </p:nvGrpSpPr>
          <p:grpSpPr bwMode="auto">
            <a:xfrm>
              <a:off x="4180" y="1253"/>
              <a:ext cx="720" cy="384"/>
              <a:chOff x="4032" y="1344"/>
              <a:chExt cx="720" cy="384"/>
            </a:xfrm>
          </p:grpSpPr>
          <p:sp>
            <p:nvSpPr>
              <p:cNvPr id="431121" name="Line 17"/>
              <p:cNvSpPr>
                <a:spLocks noChangeShapeType="1"/>
              </p:cNvSpPr>
              <p:nvPr/>
            </p:nvSpPr>
            <p:spPr bwMode="auto">
              <a:xfrm flipV="1">
                <a:off x="4032" y="1344"/>
                <a:ext cx="0" cy="384"/>
              </a:xfrm>
              <a:prstGeom prst="line">
                <a:avLst/>
              </a:prstGeom>
              <a:noFill/>
              <a:ln w="28575">
                <a:solidFill>
                  <a:schemeClr val="tx1"/>
                </a:solidFill>
                <a:round/>
                <a:headEnd type="none" w="sm" len="sm"/>
                <a:tailEnd type="none" w="sm" len="sm"/>
              </a:ln>
              <a:effectLst/>
            </p:spPr>
            <p:txBody>
              <a:bodyPr/>
              <a:lstStyle/>
              <a:p>
                <a:endParaRPr lang="en-US"/>
              </a:p>
            </p:txBody>
          </p:sp>
          <p:sp>
            <p:nvSpPr>
              <p:cNvPr id="431122" name="Line 18"/>
              <p:cNvSpPr>
                <a:spLocks noChangeShapeType="1"/>
              </p:cNvSpPr>
              <p:nvPr/>
            </p:nvSpPr>
            <p:spPr bwMode="auto">
              <a:xfrm>
                <a:off x="4032" y="1344"/>
                <a:ext cx="192" cy="0"/>
              </a:xfrm>
              <a:prstGeom prst="line">
                <a:avLst/>
              </a:prstGeom>
              <a:noFill/>
              <a:ln w="28575">
                <a:solidFill>
                  <a:schemeClr val="tx1"/>
                </a:solidFill>
                <a:round/>
                <a:headEnd type="none" w="sm" len="sm"/>
                <a:tailEnd type="none" w="sm" len="sm"/>
              </a:ln>
              <a:effectLst/>
            </p:spPr>
            <p:txBody>
              <a:bodyPr/>
              <a:lstStyle/>
              <a:p>
                <a:endParaRPr lang="en-US"/>
              </a:p>
            </p:txBody>
          </p:sp>
          <p:sp>
            <p:nvSpPr>
              <p:cNvPr id="431123" name="Line 19"/>
              <p:cNvSpPr>
                <a:spLocks noChangeShapeType="1"/>
              </p:cNvSpPr>
              <p:nvPr/>
            </p:nvSpPr>
            <p:spPr bwMode="auto">
              <a:xfrm>
                <a:off x="4224" y="1344"/>
                <a:ext cx="0" cy="384"/>
              </a:xfrm>
              <a:prstGeom prst="line">
                <a:avLst/>
              </a:prstGeom>
              <a:noFill/>
              <a:ln w="28575">
                <a:solidFill>
                  <a:schemeClr val="tx1"/>
                </a:solidFill>
                <a:round/>
                <a:headEnd type="none" w="sm" len="sm"/>
                <a:tailEnd type="none" w="sm" len="sm"/>
              </a:ln>
              <a:effectLst/>
            </p:spPr>
            <p:txBody>
              <a:bodyPr/>
              <a:lstStyle/>
              <a:p>
                <a:endParaRPr lang="en-US"/>
              </a:p>
            </p:txBody>
          </p:sp>
          <p:sp>
            <p:nvSpPr>
              <p:cNvPr id="431124" name="Line 20"/>
              <p:cNvSpPr>
                <a:spLocks noChangeShapeType="1"/>
              </p:cNvSpPr>
              <p:nvPr/>
            </p:nvSpPr>
            <p:spPr bwMode="auto">
              <a:xfrm>
                <a:off x="4032" y="1728"/>
                <a:ext cx="192" cy="0"/>
              </a:xfrm>
              <a:prstGeom prst="line">
                <a:avLst/>
              </a:prstGeom>
              <a:noFill/>
              <a:ln w="28575">
                <a:solidFill>
                  <a:schemeClr val="tx1"/>
                </a:solidFill>
                <a:round/>
                <a:headEnd type="none" w="sm" len="sm"/>
                <a:tailEnd type="none" w="sm" len="sm"/>
              </a:ln>
              <a:effectLst/>
            </p:spPr>
            <p:txBody>
              <a:bodyPr/>
              <a:lstStyle/>
              <a:p>
                <a:endParaRPr lang="en-US"/>
              </a:p>
            </p:txBody>
          </p:sp>
          <p:sp>
            <p:nvSpPr>
              <p:cNvPr id="431125" name="Rectangle 21"/>
              <p:cNvSpPr>
                <a:spLocks noChangeArrowheads="1"/>
              </p:cNvSpPr>
              <p:nvPr/>
            </p:nvSpPr>
            <p:spPr bwMode="auto">
              <a:xfrm>
                <a:off x="4608" y="1488"/>
                <a:ext cx="144" cy="240"/>
              </a:xfrm>
              <a:prstGeom prst="rect">
                <a:avLst/>
              </a:prstGeom>
              <a:solidFill>
                <a:schemeClr val="bg1"/>
              </a:solidFill>
              <a:ln w="28575">
                <a:solidFill>
                  <a:schemeClr val="tx1"/>
                </a:solidFill>
                <a:miter lim="800000"/>
                <a:headEnd type="none" w="sm" len="sm"/>
                <a:tailEnd type="none" w="sm" len="sm"/>
              </a:ln>
              <a:effectLst/>
            </p:spPr>
            <p:txBody>
              <a:bodyPr wrap="none" anchor="ctr"/>
              <a:lstStyle/>
              <a:p>
                <a:endParaRPr lang="en-US"/>
              </a:p>
            </p:txBody>
          </p:sp>
          <p:sp>
            <p:nvSpPr>
              <p:cNvPr id="431126" name="Rectangle 22"/>
              <p:cNvSpPr>
                <a:spLocks noChangeArrowheads="1"/>
              </p:cNvSpPr>
              <p:nvPr/>
            </p:nvSpPr>
            <p:spPr bwMode="auto">
              <a:xfrm>
                <a:off x="4368" y="1632"/>
                <a:ext cx="96" cy="96"/>
              </a:xfrm>
              <a:prstGeom prst="rect">
                <a:avLst/>
              </a:prstGeom>
              <a:solidFill>
                <a:schemeClr val="bg1"/>
              </a:solidFill>
              <a:ln w="28575">
                <a:solidFill>
                  <a:schemeClr val="tx1"/>
                </a:solidFill>
                <a:miter lim="800000"/>
                <a:headEnd type="none" w="sm" len="sm"/>
                <a:tailEnd type="none" w="sm" len="sm"/>
              </a:ln>
              <a:effectLst/>
            </p:spPr>
            <p:txBody>
              <a:bodyPr wrap="none" anchor="ctr"/>
              <a:lstStyle/>
              <a:p>
                <a:endParaRPr lang="en-US"/>
              </a:p>
            </p:txBody>
          </p:sp>
        </p:grpSp>
        <p:sp>
          <p:nvSpPr>
            <p:cNvPr id="431127" name="Line 23"/>
            <p:cNvSpPr>
              <a:spLocks noChangeShapeType="1"/>
            </p:cNvSpPr>
            <p:nvPr/>
          </p:nvSpPr>
          <p:spPr bwMode="auto">
            <a:xfrm>
              <a:off x="340" y="2357"/>
              <a:ext cx="3168"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431128" name="Text Box 24"/>
            <p:cNvSpPr txBox="1">
              <a:spLocks noChangeArrowheads="1"/>
            </p:cNvSpPr>
            <p:nvPr/>
          </p:nvSpPr>
          <p:spPr bwMode="auto">
            <a:xfrm>
              <a:off x="1540" y="2357"/>
              <a:ext cx="624" cy="269"/>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200" i="1">
                  <a:latin typeface="Trebuchet MS" pitchFamily="34" charset="0"/>
                  <a:cs typeface="Times New Roman" pitchFamily="18" charset="0"/>
                </a:rPr>
                <a:t>Fields</a:t>
              </a:r>
            </a:p>
          </p:txBody>
        </p:sp>
        <p:sp>
          <p:nvSpPr>
            <p:cNvPr id="431129" name="Line 25"/>
            <p:cNvSpPr>
              <a:spLocks noChangeShapeType="1"/>
            </p:cNvSpPr>
            <p:nvPr/>
          </p:nvSpPr>
          <p:spPr bwMode="auto">
            <a:xfrm>
              <a:off x="3940" y="2357"/>
              <a:ext cx="1152"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431130" name="Text Box 26"/>
            <p:cNvSpPr txBox="1">
              <a:spLocks noChangeArrowheads="1"/>
            </p:cNvSpPr>
            <p:nvPr/>
          </p:nvSpPr>
          <p:spPr bwMode="auto">
            <a:xfrm>
              <a:off x="4228" y="2357"/>
              <a:ext cx="768" cy="269"/>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200" i="1">
                  <a:latin typeface="Trebuchet MS" pitchFamily="34" charset="0"/>
                  <a:cs typeface="Times New Roman" pitchFamily="18" charset="0"/>
                </a:rPr>
                <a:t>Objects</a:t>
              </a:r>
            </a:p>
          </p:txBody>
        </p:sp>
        <p:sp>
          <p:nvSpPr>
            <p:cNvPr id="431131" name="Line 27"/>
            <p:cNvSpPr>
              <a:spLocks noChangeShapeType="1"/>
            </p:cNvSpPr>
            <p:nvPr/>
          </p:nvSpPr>
          <p:spPr bwMode="auto">
            <a:xfrm>
              <a:off x="388" y="3077"/>
              <a:ext cx="1200"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431132" name="Text Box 28"/>
            <p:cNvSpPr txBox="1">
              <a:spLocks noChangeArrowheads="1"/>
            </p:cNvSpPr>
            <p:nvPr/>
          </p:nvSpPr>
          <p:spPr bwMode="auto">
            <a:xfrm>
              <a:off x="484" y="3077"/>
              <a:ext cx="1008" cy="269"/>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2200" i="1">
                  <a:latin typeface="Trebuchet MS" pitchFamily="34" charset="0"/>
                  <a:cs typeface="Times New Roman" pitchFamily="18" charset="0"/>
                </a:rPr>
                <a:t>Continuous</a:t>
              </a:r>
            </a:p>
          </p:txBody>
        </p:sp>
        <p:sp>
          <p:nvSpPr>
            <p:cNvPr id="431133" name="Line 29"/>
            <p:cNvSpPr>
              <a:spLocks noChangeShapeType="1"/>
            </p:cNvSpPr>
            <p:nvPr/>
          </p:nvSpPr>
          <p:spPr bwMode="auto">
            <a:xfrm>
              <a:off x="1876" y="3077"/>
              <a:ext cx="3216"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431134" name="Text Box 30"/>
            <p:cNvSpPr txBox="1">
              <a:spLocks noChangeArrowheads="1"/>
            </p:cNvSpPr>
            <p:nvPr/>
          </p:nvSpPr>
          <p:spPr bwMode="auto">
            <a:xfrm>
              <a:off x="3028" y="3029"/>
              <a:ext cx="864"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i="1">
                  <a:latin typeface="Trebuchet MS" pitchFamily="34" charset="0"/>
                  <a:cs typeface="Times New Roman" pitchFamily="18" charset="0"/>
                </a:rPr>
                <a:t>Discrete</a:t>
              </a:r>
            </a:p>
          </p:txBody>
        </p:sp>
        <p:sp>
          <p:nvSpPr>
            <p:cNvPr id="431135" name="Text Box 31"/>
            <p:cNvSpPr txBox="1">
              <a:spLocks noChangeArrowheads="1"/>
            </p:cNvSpPr>
            <p:nvPr/>
          </p:nvSpPr>
          <p:spPr bwMode="auto">
            <a:xfrm>
              <a:off x="436" y="3509"/>
              <a:ext cx="124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latin typeface="Trebuchet MS" pitchFamily="34" charset="0"/>
                  <a:cs typeface="Times New Roman" pitchFamily="18" charset="0"/>
                </a:rPr>
                <a:t>Elevation</a:t>
              </a:r>
            </a:p>
          </p:txBody>
        </p:sp>
        <p:sp>
          <p:nvSpPr>
            <p:cNvPr id="431136" name="Text Box 32"/>
            <p:cNvSpPr txBox="1">
              <a:spLocks noChangeArrowheads="1"/>
            </p:cNvSpPr>
            <p:nvPr/>
          </p:nvSpPr>
          <p:spPr bwMode="auto">
            <a:xfrm>
              <a:off x="2500" y="3509"/>
              <a:ext cx="912"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latin typeface="Trebuchet MS" pitchFamily="34" charset="0"/>
                  <a:cs typeface="Times New Roman" pitchFamily="18" charset="0"/>
                </a:rPr>
                <a:t>Landuse</a:t>
              </a:r>
            </a:p>
          </p:txBody>
        </p:sp>
        <p:sp>
          <p:nvSpPr>
            <p:cNvPr id="431137" name="Text Box 33"/>
            <p:cNvSpPr txBox="1">
              <a:spLocks noChangeArrowheads="1"/>
            </p:cNvSpPr>
            <p:nvPr/>
          </p:nvSpPr>
          <p:spPr bwMode="auto">
            <a:xfrm>
              <a:off x="4228" y="3509"/>
              <a:ext cx="1008" cy="288"/>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latin typeface="Trebuchet MS" pitchFamily="34" charset="0"/>
                  <a:cs typeface="Times New Roman" pitchFamily="18" charset="0"/>
                </a:rPr>
                <a:t>Buildings</a:t>
              </a:r>
            </a:p>
          </p:txBody>
        </p:sp>
      </p:grpSp>
      <p:pic>
        <p:nvPicPr>
          <p:cNvPr id="431139" name="Picture 35"/>
          <p:cNvPicPr>
            <a:picLocks noChangeAspect="1" noChangeArrowheads="1"/>
          </p:cNvPicPr>
          <p:nvPr/>
        </p:nvPicPr>
        <p:blipFill>
          <a:blip r:embed="rId3" cstate="print"/>
          <a:srcRect t="7613"/>
          <a:stretch>
            <a:fillRect/>
          </a:stretch>
        </p:blipFill>
        <p:spPr bwMode="auto">
          <a:xfrm>
            <a:off x="6372225" y="5229225"/>
            <a:ext cx="2174875" cy="1331913"/>
          </a:xfrm>
          <a:prstGeom prst="rect">
            <a:avLst/>
          </a:prstGeom>
          <a:noFill/>
          <a:ln w="9525">
            <a:noFill/>
            <a:miter lim="800000"/>
            <a:headEnd/>
            <a:tailEnd/>
          </a:ln>
          <a:effectLst/>
        </p:spPr>
      </p:pic>
      <p:pic>
        <p:nvPicPr>
          <p:cNvPr id="431140" name="Picture 36" descr="limage080"/>
          <p:cNvPicPr>
            <a:picLocks noChangeAspect="1" noChangeArrowheads="1"/>
          </p:cNvPicPr>
          <p:nvPr/>
        </p:nvPicPr>
        <p:blipFill>
          <a:blip r:embed="rId4" cstate="print"/>
          <a:srcRect/>
          <a:stretch>
            <a:fillRect/>
          </a:stretch>
        </p:blipFill>
        <p:spPr bwMode="auto">
          <a:xfrm>
            <a:off x="3708400" y="5229225"/>
            <a:ext cx="1943100" cy="1331913"/>
          </a:xfrm>
          <a:prstGeom prst="rect">
            <a:avLst/>
          </a:prstGeom>
          <a:noFill/>
        </p:spPr>
      </p:pic>
      <p:pic>
        <p:nvPicPr>
          <p:cNvPr id="431141" name="Picture 37"/>
          <p:cNvPicPr>
            <a:picLocks noChangeAspect="1" noChangeArrowheads="1"/>
          </p:cNvPicPr>
          <p:nvPr/>
        </p:nvPicPr>
        <p:blipFill>
          <a:blip r:embed="rId5" cstate="print"/>
          <a:srcRect l="50725" t="31458" r="2754" b="22289"/>
          <a:stretch>
            <a:fillRect/>
          </a:stretch>
        </p:blipFill>
        <p:spPr bwMode="auto">
          <a:xfrm>
            <a:off x="755650" y="5229225"/>
            <a:ext cx="1916113" cy="129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idx="4294967295"/>
          </p:nvPr>
        </p:nvSpPr>
        <p:spPr/>
        <p:txBody>
          <a:bodyPr/>
          <a:lstStyle/>
          <a:p>
            <a:r>
              <a:rPr lang="en-US"/>
              <a:t>Different kinds of data values</a:t>
            </a:r>
          </a:p>
        </p:txBody>
      </p:sp>
      <p:sp>
        <p:nvSpPr>
          <p:cNvPr id="541699" name="Rectangle 3"/>
          <p:cNvSpPr>
            <a:spLocks noGrp="1" noChangeArrowheads="1"/>
          </p:cNvSpPr>
          <p:nvPr>
            <p:ph type="body" idx="4294967295"/>
          </p:nvPr>
        </p:nvSpPr>
        <p:spPr>
          <a:xfrm>
            <a:off x="457200" y="1143000"/>
            <a:ext cx="7989888" cy="4584700"/>
          </a:xfrm>
        </p:spPr>
        <p:txBody>
          <a:bodyPr/>
          <a:lstStyle/>
          <a:p>
            <a:r>
              <a:rPr lang="en-US" sz="2000"/>
              <a:t>Nominal or categorical data</a:t>
            </a:r>
          </a:p>
          <a:p>
            <a:pPr lvl="1"/>
            <a:r>
              <a:rPr lang="en-US" sz="2000"/>
              <a:t>Values provide a name (identity)</a:t>
            </a:r>
          </a:p>
          <a:p>
            <a:pPr lvl="2"/>
            <a:r>
              <a:rPr lang="en-US" sz="2000" i="1"/>
              <a:t>E.g. ‘valley’, ‘deciduous forest’, ‘Paris’</a:t>
            </a:r>
            <a:endParaRPr lang="en-US" sz="2000"/>
          </a:p>
          <a:p>
            <a:r>
              <a:rPr lang="en-US" sz="2000"/>
              <a:t>Ordinal data</a:t>
            </a:r>
          </a:p>
          <a:p>
            <a:pPr lvl="1"/>
            <a:r>
              <a:rPr lang="en-US" sz="2000"/>
              <a:t>Values can be put in a natural sequence or order</a:t>
            </a:r>
          </a:p>
          <a:p>
            <a:pPr lvl="2"/>
            <a:r>
              <a:rPr lang="en-US" sz="2000" i="1"/>
              <a:t>E.g. income level categories</a:t>
            </a:r>
            <a:r>
              <a:rPr lang="en-US" sz="2000"/>
              <a:t> </a:t>
            </a:r>
            <a:r>
              <a:rPr lang="en-US" sz="2000" i="1"/>
              <a:t>low-medium-high</a:t>
            </a:r>
            <a:endParaRPr lang="en-US" sz="2000"/>
          </a:p>
          <a:p>
            <a:r>
              <a:rPr lang="en-US" sz="2000"/>
              <a:t>Interval data</a:t>
            </a:r>
          </a:p>
          <a:p>
            <a:pPr lvl="1"/>
            <a:r>
              <a:rPr lang="en-US" sz="2000"/>
              <a:t>natural sequence of values with equal intervals, but with arbitrary zero point</a:t>
            </a:r>
          </a:p>
          <a:p>
            <a:pPr lvl="2"/>
            <a:r>
              <a:rPr lang="en-US" sz="2000" i="1"/>
              <a:t>E.g. temperature</a:t>
            </a:r>
            <a:endParaRPr lang="en-US" sz="2000"/>
          </a:p>
          <a:p>
            <a:r>
              <a:rPr lang="en-US" sz="2000"/>
              <a:t>Ratio data</a:t>
            </a:r>
          </a:p>
          <a:p>
            <a:pPr lvl="1"/>
            <a:r>
              <a:rPr lang="en-US" sz="2000"/>
              <a:t>Values have a natural zero point, allow for computation</a:t>
            </a:r>
          </a:p>
          <a:p>
            <a:pPr lvl="2"/>
            <a:r>
              <a:rPr lang="en-US" sz="2000" i="1"/>
              <a:t>E.g. distance, weight</a:t>
            </a:r>
            <a:endParaRPr lang="en-US" sz="2000"/>
          </a:p>
          <a:p>
            <a:endParaRPr lang="en-US"/>
          </a:p>
          <a:p>
            <a:pPr lvl="1"/>
            <a:endParaRPr lang="en-US"/>
          </a:p>
          <a:p>
            <a:pPr lvl="1"/>
            <a:endParaRPr lang="en-US"/>
          </a:p>
          <a:p>
            <a:pPr lvl="1"/>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Boundaries</a:t>
            </a:r>
          </a:p>
        </p:txBody>
      </p:sp>
      <p:sp>
        <p:nvSpPr>
          <p:cNvPr id="365571" name="Rectangle 3"/>
          <p:cNvSpPr>
            <a:spLocks noGrp="1" noChangeArrowheads="1"/>
          </p:cNvSpPr>
          <p:nvPr>
            <p:ph type="body" idx="1"/>
          </p:nvPr>
        </p:nvSpPr>
        <p:spPr/>
        <p:txBody>
          <a:bodyPr/>
          <a:lstStyle/>
          <a:p>
            <a:r>
              <a:rPr lang="en-US"/>
              <a:t>Both </a:t>
            </a:r>
            <a:r>
              <a:rPr lang="en-US" i="1"/>
              <a:t>discrete fields</a:t>
            </a:r>
            <a:r>
              <a:rPr lang="en-US"/>
              <a:t> and </a:t>
            </a:r>
            <a:r>
              <a:rPr lang="en-US" i="1"/>
              <a:t>objects</a:t>
            </a:r>
            <a:r>
              <a:rPr lang="en-US"/>
              <a:t> have boundaries</a:t>
            </a:r>
          </a:p>
        </p:txBody>
      </p:sp>
      <p:grpSp>
        <p:nvGrpSpPr>
          <p:cNvPr id="2" name="Group 38"/>
          <p:cNvGrpSpPr>
            <a:grpSpLocks/>
          </p:cNvGrpSpPr>
          <p:nvPr/>
        </p:nvGrpSpPr>
        <p:grpSpPr bwMode="auto">
          <a:xfrm>
            <a:off x="4787900" y="2708275"/>
            <a:ext cx="3632200" cy="3924300"/>
            <a:chOff x="3016" y="1706"/>
            <a:chExt cx="2288" cy="2472"/>
          </a:xfrm>
        </p:grpSpPr>
        <p:pic>
          <p:nvPicPr>
            <p:cNvPr id="365590" name="Picture 22" descr="OCEAN"/>
            <p:cNvPicPr>
              <a:picLocks noChangeAspect="1" noChangeArrowheads="1"/>
            </p:cNvPicPr>
            <p:nvPr/>
          </p:nvPicPr>
          <p:blipFill>
            <a:blip r:embed="rId3" cstate="print"/>
            <a:srcRect l="4214" r="4861"/>
            <a:stretch>
              <a:fillRect/>
            </a:stretch>
          </p:blipFill>
          <p:spPr bwMode="auto">
            <a:xfrm>
              <a:off x="3030" y="1706"/>
              <a:ext cx="2274" cy="1852"/>
            </a:xfrm>
            <a:prstGeom prst="rect">
              <a:avLst/>
            </a:prstGeom>
            <a:noFill/>
            <a:ln w="9525">
              <a:noFill/>
              <a:miter lim="800000"/>
              <a:headEnd/>
              <a:tailEnd/>
            </a:ln>
          </p:spPr>
        </p:pic>
        <p:sp>
          <p:nvSpPr>
            <p:cNvPr id="365591" name="Rectangle 23"/>
            <p:cNvSpPr>
              <a:spLocks noChangeArrowheads="1"/>
            </p:cNvSpPr>
            <p:nvPr/>
          </p:nvSpPr>
          <p:spPr bwMode="auto">
            <a:xfrm>
              <a:off x="3016" y="3601"/>
              <a:ext cx="2276" cy="577"/>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365592" name="Freeform 24"/>
            <p:cNvSpPr>
              <a:spLocks/>
            </p:cNvSpPr>
            <p:nvPr/>
          </p:nvSpPr>
          <p:spPr bwMode="auto">
            <a:xfrm>
              <a:off x="3213" y="3670"/>
              <a:ext cx="85" cy="120"/>
            </a:xfrm>
            <a:custGeom>
              <a:avLst/>
              <a:gdLst/>
              <a:ahLst/>
              <a:cxnLst>
                <a:cxn ang="0">
                  <a:pos x="27" y="80"/>
                </a:cxn>
                <a:cxn ang="0">
                  <a:pos x="91" y="24"/>
                </a:cxn>
                <a:cxn ang="0">
                  <a:pos x="83" y="112"/>
                </a:cxn>
                <a:cxn ang="0">
                  <a:pos x="75" y="136"/>
                </a:cxn>
                <a:cxn ang="0">
                  <a:pos x="27" y="112"/>
                </a:cxn>
                <a:cxn ang="0">
                  <a:pos x="27" y="80"/>
                </a:cxn>
              </a:cxnLst>
              <a:rect l="0" t="0" r="r" b="b"/>
              <a:pathLst>
                <a:path w="91" h="140">
                  <a:moveTo>
                    <a:pt x="27" y="80"/>
                  </a:moveTo>
                  <a:cubicBezTo>
                    <a:pt x="0" y="0"/>
                    <a:pt x="21" y="15"/>
                    <a:pt x="91" y="24"/>
                  </a:cubicBezTo>
                  <a:cubicBezTo>
                    <a:pt x="88" y="53"/>
                    <a:pt x="87" y="83"/>
                    <a:pt x="83" y="112"/>
                  </a:cubicBezTo>
                  <a:cubicBezTo>
                    <a:pt x="82" y="120"/>
                    <a:pt x="83" y="132"/>
                    <a:pt x="75" y="136"/>
                  </a:cubicBezTo>
                  <a:cubicBezTo>
                    <a:pt x="67" y="140"/>
                    <a:pt x="29" y="116"/>
                    <a:pt x="27" y="112"/>
                  </a:cubicBezTo>
                  <a:cubicBezTo>
                    <a:pt x="22" y="102"/>
                    <a:pt x="27" y="91"/>
                    <a:pt x="27" y="80"/>
                  </a:cubicBezTo>
                  <a:close/>
                </a:path>
              </a:pathLst>
            </a:custGeom>
            <a:solidFill>
              <a:schemeClr val="tx1"/>
            </a:solidFill>
            <a:ln w="38100" cap="flat" cmpd="sng">
              <a:solidFill>
                <a:srgbClr val="1C60AB"/>
              </a:solidFill>
              <a:prstDash val="solid"/>
              <a:round/>
              <a:headEnd/>
              <a:tailEnd/>
            </a:ln>
            <a:effectLst/>
          </p:spPr>
          <p:txBody>
            <a:bodyPr>
              <a:spAutoFit/>
            </a:bodyPr>
            <a:lstStyle/>
            <a:p>
              <a:endParaRPr lang="en-US"/>
            </a:p>
          </p:txBody>
        </p:sp>
        <p:sp>
          <p:nvSpPr>
            <p:cNvPr id="365593" name="Freeform 25"/>
            <p:cNvSpPr>
              <a:spLocks/>
            </p:cNvSpPr>
            <p:nvPr/>
          </p:nvSpPr>
          <p:spPr bwMode="auto">
            <a:xfrm>
              <a:off x="3676" y="3756"/>
              <a:ext cx="163" cy="177"/>
            </a:xfrm>
            <a:custGeom>
              <a:avLst/>
              <a:gdLst/>
              <a:ahLst/>
              <a:cxnLst>
                <a:cxn ang="0">
                  <a:pos x="24" y="180"/>
                </a:cxn>
                <a:cxn ang="0">
                  <a:pos x="16" y="140"/>
                </a:cxn>
                <a:cxn ang="0">
                  <a:pos x="0" y="92"/>
                </a:cxn>
                <a:cxn ang="0">
                  <a:pos x="152" y="44"/>
                </a:cxn>
                <a:cxn ang="0">
                  <a:pos x="160" y="92"/>
                </a:cxn>
                <a:cxn ang="0">
                  <a:pos x="176" y="140"/>
                </a:cxn>
                <a:cxn ang="0">
                  <a:pos x="152" y="156"/>
                </a:cxn>
                <a:cxn ang="0">
                  <a:pos x="128" y="164"/>
                </a:cxn>
                <a:cxn ang="0">
                  <a:pos x="96" y="196"/>
                </a:cxn>
                <a:cxn ang="0">
                  <a:pos x="24" y="180"/>
                </a:cxn>
              </a:cxnLst>
              <a:rect l="0" t="0" r="r" b="b"/>
              <a:pathLst>
                <a:path w="176" h="207">
                  <a:moveTo>
                    <a:pt x="24" y="180"/>
                  </a:moveTo>
                  <a:cubicBezTo>
                    <a:pt x="21" y="167"/>
                    <a:pt x="20" y="153"/>
                    <a:pt x="16" y="140"/>
                  </a:cubicBezTo>
                  <a:cubicBezTo>
                    <a:pt x="12" y="124"/>
                    <a:pt x="0" y="92"/>
                    <a:pt x="0" y="92"/>
                  </a:cubicBezTo>
                  <a:cubicBezTo>
                    <a:pt x="23" y="0"/>
                    <a:pt x="6" y="35"/>
                    <a:pt x="152" y="44"/>
                  </a:cubicBezTo>
                  <a:cubicBezTo>
                    <a:pt x="155" y="60"/>
                    <a:pt x="156" y="76"/>
                    <a:pt x="160" y="92"/>
                  </a:cubicBezTo>
                  <a:cubicBezTo>
                    <a:pt x="164" y="108"/>
                    <a:pt x="176" y="140"/>
                    <a:pt x="176" y="140"/>
                  </a:cubicBezTo>
                  <a:cubicBezTo>
                    <a:pt x="168" y="145"/>
                    <a:pt x="161" y="152"/>
                    <a:pt x="152" y="156"/>
                  </a:cubicBezTo>
                  <a:cubicBezTo>
                    <a:pt x="144" y="160"/>
                    <a:pt x="134" y="158"/>
                    <a:pt x="128" y="164"/>
                  </a:cubicBezTo>
                  <a:cubicBezTo>
                    <a:pt x="85" y="207"/>
                    <a:pt x="160" y="175"/>
                    <a:pt x="96" y="196"/>
                  </a:cubicBezTo>
                  <a:cubicBezTo>
                    <a:pt x="60" y="184"/>
                    <a:pt x="62" y="167"/>
                    <a:pt x="24" y="180"/>
                  </a:cubicBezTo>
                  <a:close/>
                </a:path>
              </a:pathLst>
            </a:custGeom>
            <a:solidFill>
              <a:schemeClr val="tx1"/>
            </a:solidFill>
            <a:ln w="38100" cap="flat" cmpd="sng">
              <a:solidFill>
                <a:srgbClr val="1C60AB"/>
              </a:solidFill>
              <a:prstDash val="solid"/>
              <a:round/>
              <a:headEnd/>
              <a:tailEnd/>
            </a:ln>
            <a:effectLst/>
          </p:spPr>
          <p:txBody>
            <a:bodyPr>
              <a:spAutoFit/>
            </a:bodyPr>
            <a:lstStyle/>
            <a:p>
              <a:endParaRPr lang="en-US"/>
            </a:p>
          </p:txBody>
        </p:sp>
        <p:sp>
          <p:nvSpPr>
            <p:cNvPr id="365594" name="Freeform 26"/>
            <p:cNvSpPr>
              <a:spLocks/>
            </p:cNvSpPr>
            <p:nvPr/>
          </p:nvSpPr>
          <p:spPr bwMode="auto">
            <a:xfrm>
              <a:off x="4467" y="3769"/>
              <a:ext cx="616" cy="375"/>
            </a:xfrm>
            <a:custGeom>
              <a:avLst/>
              <a:gdLst/>
              <a:ahLst/>
              <a:cxnLst>
                <a:cxn ang="0">
                  <a:pos x="66" y="292"/>
                </a:cxn>
                <a:cxn ang="0">
                  <a:pos x="34" y="68"/>
                </a:cxn>
                <a:cxn ang="0">
                  <a:pos x="98" y="28"/>
                </a:cxn>
                <a:cxn ang="0">
                  <a:pos x="314" y="68"/>
                </a:cxn>
                <a:cxn ang="0">
                  <a:pos x="322" y="156"/>
                </a:cxn>
                <a:cxn ang="0">
                  <a:pos x="490" y="164"/>
                </a:cxn>
                <a:cxn ang="0">
                  <a:pos x="482" y="212"/>
                </a:cxn>
                <a:cxn ang="0">
                  <a:pos x="394" y="220"/>
                </a:cxn>
                <a:cxn ang="0">
                  <a:pos x="370" y="228"/>
                </a:cxn>
                <a:cxn ang="0">
                  <a:pos x="322" y="220"/>
                </a:cxn>
                <a:cxn ang="0">
                  <a:pos x="298" y="300"/>
                </a:cxn>
                <a:cxn ang="0">
                  <a:pos x="250" y="316"/>
                </a:cxn>
                <a:cxn ang="0">
                  <a:pos x="146" y="308"/>
                </a:cxn>
                <a:cxn ang="0">
                  <a:pos x="66" y="292"/>
                </a:cxn>
              </a:cxnLst>
              <a:rect l="0" t="0" r="r" b="b"/>
              <a:pathLst>
                <a:path w="505" h="332">
                  <a:moveTo>
                    <a:pt x="66" y="292"/>
                  </a:moveTo>
                  <a:cubicBezTo>
                    <a:pt x="0" y="193"/>
                    <a:pt x="4" y="332"/>
                    <a:pt x="34" y="68"/>
                  </a:cubicBezTo>
                  <a:cubicBezTo>
                    <a:pt x="37" y="43"/>
                    <a:pt x="98" y="28"/>
                    <a:pt x="98" y="28"/>
                  </a:cubicBezTo>
                  <a:cubicBezTo>
                    <a:pt x="126" y="29"/>
                    <a:pt x="291" y="0"/>
                    <a:pt x="314" y="68"/>
                  </a:cubicBezTo>
                  <a:cubicBezTo>
                    <a:pt x="317" y="97"/>
                    <a:pt x="296" y="142"/>
                    <a:pt x="322" y="156"/>
                  </a:cubicBezTo>
                  <a:cubicBezTo>
                    <a:pt x="371" y="183"/>
                    <a:pt x="437" y="145"/>
                    <a:pt x="490" y="164"/>
                  </a:cubicBezTo>
                  <a:cubicBezTo>
                    <a:pt x="505" y="169"/>
                    <a:pt x="496" y="204"/>
                    <a:pt x="482" y="212"/>
                  </a:cubicBezTo>
                  <a:cubicBezTo>
                    <a:pt x="457" y="227"/>
                    <a:pt x="423" y="217"/>
                    <a:pt x="394" y="220"/>
                  </a:cubicBezTo>
                  <a:cubicBezTo>
                    <a:pt x="386" y="223"/>
                    <a:pt x="378" y="228"/>
                    <a:pt x="370" y="228"/>
                  </a:cubicBezTo>
                  <a:cubicBezTo>
                    <a:pt x="354" y="228"/>
                    <a:pt x="334" y="209"/>
                    <a:pt x="322" y="220"/>
                  </a:cubicBezTo>
                  <a:cubicBezTo>
                    <a:pt x="261" y="273"/>
                    <a:pt x="351" y="267"/>
                    <a:pt x="298" y="300"/>
                  </a:cubicBezTo>
                  <a:cubicBezTo>
                    <a:pt x="284" y="309"/>
                    <a:pt x="250" y="316"/>
                    <a:pt x="250" y="316"/>
                  </a:cubicBezTo>
                  <a:cubicBezTo>
                    <a:pt x="215" y="313"/>
                    <a:pt x="180" y="313"/>
                    <a:pt x="146" y="308"/>
                  </a:cubicBezTo>
                  <a:cubicBezTo>
                    <a:pt x="125" y="305"/>
                    <a:pt x="85" y="273"/>
                    <a:pt x="66" y="292"/>
                  </a:cubicBezTo>
                  <a:close/>
                </a:path>
              </a:pathLst>
            </a:custGeom>
            <a:solidFill>
              <a:schemeClr val="tx1"/>
            </a:solidFill>
            <a:ln w="38100" cap="flat" cmpd="sng">
              <a:solidFill>
                <a:srgbClr val="1C60AB"/>
              </a:solidFill>
              <a:prstDash val="solid"/>
              <a:round/>
              <a:headEnd/>
              <a:tailEnd/>
            </a:ln>
            <a:effectLst/>
          </p:spPr>
          <p:txBody>
            <a:bodyPr>
              <a:spAutoFit/>
            </a:bodyPr>
            <a:lstStyle/>
            <a:p>
              <a:endParaRPr lang="en-US"/>
            </a:p>
          </p:txBody>
        </p:sp>
        <p:sp>
          <p:nvSpPr>
            <p:cNvPr id="365595" name="Line 27"/>
            <p:cNvSpPr>
              <a:spLocks noChangeShapeType="1"/>
            </p:cNvSpPr>
            <p:nvPr/>
          </p:nvSpPr>
          <p:spPr bwMode="auto">
            <a:xfrm>
              <a:off x="4714" y="2812"/>
              <a:ext cx="15" cy="666"/>
            </a:xfrm>
            <a:prstGeom prst="line">
              <a:avLst/>
            </a:prstGeom>
            <a:noFill/>
            <a:ln w="38100">
              <a:solidFill>
                <a:schemeClr val="bg1"/>
              </a:solidFill>
              <a:round/>
              <a:headEnd/>
              <a:tailEnd type="triangle" w="med" len="med"/>
            </a:ln>
            <a:effectLst/>
          </p:spPr>
          <p:txBody>
            <a:bodyPr>
              <a:spAutoFit/>
            </a:bodyPr>
            <a:lstStyle/>
            <a:p>
              <a:endParaRPr lang="en-US"/>
            </a:p>
          </p:txBody>
        </p:sp>
        <p:sp>
          <p:nvSpPr>
            <p:cNvPr id="365596" name="Line 28"/>
            <p:cNvSpPr>
              <a:spLocks noChangeShapeType="1"/>
            </p:cNvSpPr>
            <p:nvPr/>
          </p:nvSpPr>
          <p:spPr bwMode="auto">
            <a:xfrm>
              <a:off x="3757" y="2825"/>
              <a:ext cx="0" cy="666"/>
            </a:xfrm>
            <a:prstGeom prst="line">
              <a:avLst/>
            </a:prstGeom>
            <a:noFill/>
            <a:ln w="38100">
              <a:solidFill>
                <a:schemeClr val="bg1"/>
              </a:solidFill>
              <a:round/>
              <a:headEnd/>
              <a:tailEnd type="triangle" w="med" len="med"/>
            </a:ln>
            <a:effectLst/>
          </p:spPr>
          <p:txBody>
            <a:bodyPr>
              <a:spAutoFit/>
            </a:bodyPr>
            <a:lstStyle/>
            <a:p>
              <a:endParaRPr lang="en-US"/>
            </a:p>
          </p:txBody>
        </p:sp>
        <p:sp>
          <p:nvSpPr>
            <p:cNvPr id="365597" name="Line 29"/>
            <p:cNvSpPr>
              <a:spLocks noChangeShapeType="1"/>
            </p:cNvSpPr>
            <p:nvPr/>
          </p:nvSpPr>
          <p:spPr bwMode="auto">
            <a:xfrm flipH="1">
              <a:off x="3261" y="2853"/>
              <a:ext cx="7" cy="611"/>
            </a:xfrm>
            <a:prstGeom prst="line">
              <a:avLst/>
            </a:prstGeom>
            <a:noFill/>
            <a:ln w="28575">
              <a:solidFill>
                <a:schemeClr val="bg1"/>
              </a:solidFill>
              <a:round/>
              <a:headEnd/>
              <a:tailEnd type="triangle" w="med" len="med"/>
            </a:ln>
            <a:effectLst/>
          </p:spPr>
          <p:txBody>
            <a:bodyPr>
              <a:spAutoFit/>
            </a:bodyPr>
            <a:lstStyle/>
            <a:p>
              <a:endParaRPr lang="en-US"/>
            </a:p>
          </p:txBody>
        </p:sp>
      </p:grpSp>
      <p:grpSp>
        <p:nvGrpSpPr>
          <p:cNvPr id="3" name="Group 39"/>
          <p:cNvGrpSpPr>
            <a:grpSpLocks/>
          </p:cNvGrpSpPr>
          <p:nvPr/>
        </p:nvGrpSpPr>
        <p:grpSpPr bwMode="auto">
          <a:xfrm>
            <a:off x="827088" y="2708275"/>
            <a:ext cx="3429000" cy="3902075"/>
            <a:chOff x="521" y="1706"/>
            <a:chExt cx="2160" cy="2458"/>
          </a:xfrm>
        </p:grpSpPr>
        <p:pic>
          <p:nvPicPr>
            <p:cNvPr id="365599" name="Picture 31" descr="limage080"/>
            <p:cNvPicPr>
              <a:picLocks noChangeAspect="1" noChangeArrowheads="1"/>
            </p:cNvPicPr>
            <p:nvPr/>
          </p:nvPicPr>
          <p:blipFill>
            <a:blip r:embed="rId4" cstate="print"/>
            <a:srcRect l="29205" r="18446"/>
            <a:stretch>
              <a:fillRect/>
            </a:stretch>
          </p:blipFill>
          <p:spPr bwMode="auto">
            <a:xfrm>
              <a:off x="657" y="1706"/>
              <a:ext cx="1958" cy="2458"/>
            </a:xfrm>
            <a:prstGeom prst="rect">
              <a:avLst/>
            </a:prstGeom>
            <a:noFill/>
          </p:spPr>
        </p:pic>
        <p:sp>
          <p:nvSpPr>
            <p:cNvPr id="365600" name="Freeform 32"/>
            <p:cNvSpPr>
              <a:spLocks/>
            </p:cNvSpPr>
            <p:nvPr/>
          </p:nvSpPr>
          <p:spPr bwMode="auto">
            <a:xfrm>
              <a:off x="521" y="2953"/>
              <a:ext cx="2160" cy="932"/>
            </a:xfrm>
            <a:custGeom>
              <a:avLst/>
              <a:gdLst/>
              <a:ahLst/>
              <a:cxnLst>
                <a:cxn ang="0">
                  <a:pos x="0" y="992"/>
                </a:cxn>
                <a:cxn ang="0">
                  <a:pos x="456" y="752"/>
                </a:cxn>
                <a:cxn ang="0">
                  <a:pos x="944" y="544"/>
                </a:cxn>
                <a:cxn ang="0">
                  <a:pos x="1200" y="512"/>
                </a:cxn>
                <a:cxn ang="0">
                  <a:pos x="1384" y="312"/>
                </a:cxn>
                <a:cxn ang="0">
                  <a:pos x="1920" y="256"/>
                </a:cxn>
                <a:cxn ang="0">
                  <a:pos x="2080" y="240"/>
                </a:cxn>
                <a:cxn ang="0">
                  <a:pos x="2312" y="48"/>
                </a:cxn>
                <a:cxn ang="0">
                  <a:pos x="2520" y="0"/>
                </a:cxn>
              </a:cxnLst>
              <a:rect l="0" t="0" r="r" b="b"/>
              <a:pathLst>
                <a:path w="2520" h="992">
                  <a:moveTo>
                    <a:pt x="0" y="992"/>
                  </a:moveTo>
                  <a:cubicBezTo>
                    <a:pt x="149" y="909"/>
                    <a:pt x="299" y="827"/>
                    <a:pt x="456" y="752"/>
                  </a:cubicBezTo>
                  <a:cubicBezTo>
                    <a:pt x="613" y="677"/>
                    <a:pt x="820" y="584"/>
                    <a:pt x="944" y="544"/>
                  </a:cubicBezTo>
                  <a:cubicBezTo>
                    <a:pt x="1068" y="504"/>
                    <a:pt x="1127" y="551"/>
                    <a:pt x="1200" y="512"/>
                  </a:cubicBezTo>
                  <a:cubicBezTo>
                    <a:pt x="1273" y="473"/>
                    <a:pt x="1264" y="355"/>
                    <a:pt x="1384" y="312"/>
                  </a:cubicBezTo>
                  <a:cubicBezTo>
                    <a:pt x="1504" y="269"/>
                    <a:pt x="1804" y="268"/>
                    <a:pt x="1920" y="256"/>
                  </a:cubicBezTo>
                  <a:cubicBezTo>
                    <a:pt x="2036" y="244"/>
                    <a:pt x="2015" y="275"/>
                    <a:pt x="2080" y="240"/>
                  </a:cubicBezTo>
                  <a:cubicBezTo>
                    <a:pt x="2145" y="205"/>
                    <a:pt x="2239" y="88"/>
                    <a:pt x="2312" y="48"/>
                  </a:cubicBezTo>
                  <a:cubicBezTo>
                    <a:pt x="2385" y="8"/>
                    <a:pt x="2452" y="4"/>
                    <a:pt x="2520" y="0"/>
                  </a:cubicBezTo>
                </a:path>
              </a:pathLst>
            </a:custGeom>
            <a:noFill/>
            <a:ln w="28575" cap="flat" cmpd="sng">
              <a:solidFill>
                <a:srgbClr val="1C60AB"/>
              </a:solidFill>
              <a:prstDash val="solid"/>
              <a:round/>
              <a:headEnd/>
              <a:tailEnd/>
            </a:ln>
            <a:effectLst/>
          </p:spPr>
          <p:txBody>
            <a:bodyPr>
              <a:spAutoFit/>
            </a:bodyPr>
            <a:lstStyle/>
            <a:p>
              <a:endParaRPr lang="en-US"/>
            </a:p>
          </p:txBody>
        </p:sp>
        <p:sp>
          <p:nvSpPr>
            <p:cNvPr id="365601" name="Freeform 33"/>
            <p:cNvSpPr>
              <a:spLocks/>
            </p:cNvSpPr>
            <p:nvPr/>
          </p:nvSpPr>
          <p:spPr bwMode="auto">
            <a:xfrm>
              <a:off x="525" y="2534"/>
              <a:ext cx="2156" cy="655"/>
            </a:xfrm>
            <a:custGeom>
              <a:avLst/>
              <a:gdLst/>
              <a:ahLst/>
              <a:cxnLst>
                <a:cxn ang="0">
                  <a:pos x="35" y="680"/>
                </a:cxn>
                <a:cxn ang="0">
                  <a:pos x="75" y="656"/>
                </a:cxn>
                <a:cxn ang="0">
                  <a:pos x="483" y="448"/>
                </a:cxn>
                <a:cxn ang="0">
                  <a:pos x="851" y="424"/>
                </a:cxn>
                <a:cxn ang="0">
                  <a:pos x="1155" y="376"/>
                </a:cxn>
                <a:cxn ang="0">
                  <a:pos x="1451" y="368"/>
                </a:cxn>
                <a:cxn ang="0">
                  <a:pos x="1667" y="320"/>
                </a:cxn>
                <a:cxn ang="0">
                  <a:pos x="1995" y="248"/>
                </a:cxn>
                <a:cxn ang="0">
                  <a:pos x="2131" y="168"/>
                </a:cxn>
                <a:cxn ang="0">
                  <a:pos x="1859" y="176"/>
                </a:cxn>
                <a:cxn ang="0">
                  <a:pos x="2179" y="80"/>
                </a:cxn>
                <a:cxn ang="0">
                  <a:pos x="2427" y="64"/>
                </a:cxn>
                <a:cxn ang="0">
                  <a:pos x="2571" y="0"/>
                </a:cxn>
              </a:cxnLst>
              <a:rect l="0" t="0" r="r" b="b"/>
              <a:pathLst>
                <a:path w="2571" h="695">
                  <a:moveTo>
                    <a:pt x="35" y="680"/>
                  </a:moveTo>
                  <a:cubicBezTo>
                    <a:pt x="17" y="687"/>
                    <a:pt x="0" y="695"/>
                    <a:pt x="75" y="656"/>
                  </a:cubicBezTo>
                  <a:cubicBezTo>
                    <a:pt x="150" y="617"/>
                    <a:pt x="354" y="487"/>
                    <a:pt x="483" y="448"/>
                  </a:cubicBezTo>
                  <a:cubicBezTo>
                    <a:pt x="612" y="409"/>
                    <a:pt x="739" y="436"/>
                    <a:pt x="851" y="424"/>
                  </a:cubicBezTo>
                  <a:cubicBezTo>
                    <a:pt x="963" y="412"/>
                    <a:pt x="1055" y="385"/>
                    <a:pt x="1155" y="376"/>
                  </a:cubicBezTo>
                  <a:cubicBezTo>
                    <a:pt x="1255" y="367"/>
                    <a:pt x="1366" y="377"/>
                    <a:pt x="1451" y="368"/>
                  </a:cubicBezTo>
                  <a:cubicBezTo>
                    <a:pt x="1536" y="359"/>
                    <a:pt x="1576" y="340"/>
                    <a:pt x="1667" y="320"/>
                  </a:cubicBezTo>
                  <a:cubicBezTo>
                    <a:pt x="1758" y="300"/>
                    <a:pt x="1918" y="273"/>
                    <a:pt x="1995" y="248"/>
                  </a:cubicBezTo>
                  <a:cubicBezTo>
                    <a:pt x="2072" y="223"/>
                    <a:pt x="2153" y="180"/>
                    <a:pt x="2131" y="168"/>
                  </a:cubicBezTo>
                  <a:cubicBezTo>
                    <a:pt x="2109" y="156"/>
                    <a:pt x="1851" y="191"/>
                    <a:pt x="1859" y="176"/>
                  </a:cubicBezTo>
                  <a:cubicBezTo>
                    <a:pt x="1867" y="161"/>
                    <a:pt x="2084" y="99"/>
                    <a:pt x="2179" y="80"/>
                  </a:cubicBezTo>
                  <a:cubicBezTo>
                    <a:pt x="2274" y="61"/>
                    <a:pt x="2362" y="77"/>
                    <a:pt x="2427" y="64"/>
                  </a:cubicBezTo>
                  <a:cubicBezTo>
                    <a:pt x="2492" y="51"/>
                    <a:pt x="2531" y="25"/>
                    <a:pt x="2571" y="0"/>
                  </a:cubicBezTo>
                </a:path>
              </a:pathLst>
            </a:custGeom>
            <a:noFill/>
            <a:ln w="28575" cap="flat" cmpd="sng">
              <a:solidFill>
                <a:srgbClr val="1C60AB"/>
              </a:solidFill>
              <a:prstDash val="solid"/>
              <a:round/>
              <a:headEnd/>
              <a:tailEnd/>
            </a:ln>
            <a:effectLst/>
          </p:spPr>
          <p:txBody>
            <a:bodyPr>
              <a:spAutoFit/>
            </a:bodyPr>
            <a:lstStyle/>
            <a:p>
              <a:endParaRPr lang="en-US"/>
            </a:p>
          </p:txBody>
        </p:sp>
        <p:sp>
          <p:nvSpPr>
            <p:cNvPr id="365602" name="Text Box 34"/>
            <p:cNvSpPr txBox="1">
              <a:spLocks noChangeArrowheads="1"/>
            </p:cNvSpPr>
            <p:nvPr/>
          </p:nvSpPr>
          <p:spPr bwMode="auto">
            <a:xfrm>
              <a:off x="1697" y="3642"/>
              <a:ext cx="805" cy="231"/>
            </a:xfrm>
            <a:prstGeom prst="rect">
              <a:avLst/>
            </a:prstGeom>
            <a:noFill/>
            <a:ln w="12700">
              <a:noFill/>
              <a:miter lim="800000"/>
              <a:headEnd/>
              <a:tailEnd/>
            </a:ln>
            <a:effectLst/>
          </p:spPr>
          <p:txBody>
            <a:bodyPr>
              <a:spAutoFit/>
            </a:bodyPr>
            <a:lstStyle/>
            <a:p>
              <a:pPr>
                <a:spcBef>
                  <a:spcPct val="50000"/>
                </a:spcBef>
              </a:pPr>
              <a:r>
                <a:rPr lang="en-US" sz="1800">
                  <a:solidFill>
                    <a:schemeClr val="bg1"/>
                  </a:solidFill>
                  <a:latin typeface="Trebuchet MS" pitchFamily="34" charset="0"/>
                  <a:cs typeface="Times New Roman" pitchFamily="18" charset="0"/>
                </a:rPr>
                <a:t>shrubbery</a:t>
              </a:r>
            </a:p>
          </p:txBody>
        </p:sp>
        <p:sp>
          <p:nvSpPr>
            <p:cNvPr id="365603" name="Text Box 35"/>
            <p:cNvSpPr txBox="1">
              <a:spLocks noChangeArrowheads="1"/>
            </p:cNvSpPr>
            <p:nvPr/>
          </p:nvSpPr>
          <p:spPr bwMode="auto">
            <a:xfrm>
              <a:off x="1051" y="2980"/>
              <a:ext cx="882" cy="231"/>
            </a:xfrm>
            <a:prstGeom prst="rect">
              <a:avLst/>
            </a:prstGeom>
            <a:noFill/>
            <a:ln w="12700">
              <a:noFill/>
              <a:miter lim="800000"/>
              <a:headEnd/>
              <a:tailEnd/>
            </a:ln>
            <a:effectLst/>
          </p:spPr>
          <p:txBody>
            <a:bodyPr>
              <a:spAutoFit/>
            </a:bodyPr>
            <a:lstStyle/>
            <a:p>
              <a:pPr>
                <a:spcBef>
                  <a:spcPct val="50000"/>
                </a:spcBef>
              </a:pPr>
              <a:r>
                <a:rPr lang="en-US" sz="1800">
                  <a:solidFill>
                    <a:schemeClr val="bg1"/>
                  </a:solidFill>
                  <a:latin typeface="Trebuchet MS" pitchFamily="34" charset="0"/>
                  <a:cs typeface="Times New Roman" pitchFamily="18" charset="0"/>
                </a:rPr>
                <a:t>agriculture</a:t>
              </a:r>
            </a:p>
          </p:txBody>
        </p:sp>
        <p:sp>
          <p:nvSpPr>
            <p:cNvPr id="365604" name="Text Box 36"/>
            <p:cNvSpPr txBox="1">
              <a:spLocks noChangeArrowheads="1"/>
            </p:cNvSpPr>
            <p:nvPr/>
          </p:nvSpPr>
          <p:spPr bwMode="auto">
            <a:xfrm>
              <a:off x="981" y="2379"/>
              <a:ext cx="978" cy="231"/>
            </a:xfrm>
            <a:prstGeom prst="rect">
              <a:avLst/>
            </a:prstGeom>
            <a:noFill/>
            <a:ln w="12700">
              <a:noFill/>
              <a:miter lim="800000"/>
              <a:headEnd/>
              <a:tailEnd/>
            </a:ln>
            <a:effectLst/>
          </p:spPr>
          <p:txBody>
            <a:bodyPr>
              <a:spAutoFit/>
            </a:bodyPr>
            <a:lstStyle/>
            <a:p>
              <a:pPr>
                <a:spcBef>
                  <a:spcPct val="50000"/>
                </a:spcBef>
              </a:pPr>
              <a:r>
                <a:rPr lang="en-US" sz="1800">
                  <a:solidFill>
                    <a:schemeClr val="bg1"/>
                  </a:solidFill>
                  <a:latin typeface="Trebuchet MS" pitchFamily="34" charset="0"/>
                  <a:cs typeface="Times New Roman" pitchFamily="18" charset="0"/>
                </a:rPr>
                <a:t>bare lands</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p:txBody>
          <a:bodyPr/>
          <a:lstStyle/>
          <a:p>
            <a:r>
              <a:rPr lang="en-US"/>
              <a:t>Boundaries</a:t>
            </a:r>
          </a:p>
        </p:txBody>
      </p:sp>
      <p:sp>
        <p:nvSpPr>
          <p:cNvPr id="516099" name="Rectangle 3"/>
          <p:cNvSpPr>
            <a:spLocks noGrp="1" noChangeArrowheads="1"/>
          </p:cNvSpPr>
          <p:nvPr>
            <p:ph type="body" idx="1"/>
          </p:nvPr>
        </p:nvSpPr>
        <p:spPr/>
        <p:txBody>
          <a:bodyPr/>
          <a:lstStyle/>
          <a:p>
            <a:r>
              <a:rPr lang="en-US"/>
              <a:t>Both </a:t>
            </a:r>
            <a:r>
              <a:rPr lang="en-US" i="1"/>
              <a:t>discrete fields</a:t>
            </a:r>
            <a:r>
              <a:rPr lang="en-US"/>
              <a:t> and </a:t>
            </a:r>
            <a:r>
              <a:rPr lang="en-US" i="1"/>
              <a:t>objects</a:t>
            </a:r>
            <a:r>
              <a:rPr lang="en-US"/>
              <a:t> have boundaries</a:t>
            </a:r>
          </a:p>
          <a:p>
            <a:r>
              <a:rPr lang="en-US"/>
              <a:t>Two different types of boundaries:</a:t>
            </a:r>
            <a:br>
              <a:rPr lang="en-US"/>
            </a:br>
            <a:endParaRPr lang="en-US" b="1" u="sng"/>
          </a:p>
        </p:txBody>
      </p:sp>
      <p:grpSp>
        <p:nvGrpSpPr>
          <p:cNvPr id="2" name="Group 4"/>
          <p:cNvGrpSpPr>
            <a:grpSpLocks/>
          </p:cNvGrpSpPr>
          <p:nvPr/>
        </p:nvGrpSpPr>
        <p:grpSpPr bwMode="auto">
          <a:xfrm>
            <a:off x="4787900" y="3429000"/>
            <a:ext cx="3937000" cy="1944688"/>
            <a:chOff x="274" y="2580"/>
            <a:chExt cx="2480" cy="998"/>
          </a:xfrm>
        </p:grpSpPr>
        <p:pic>
          <p:nvPicPr>
            <p:cNvPr id="516101" name="Picture 5" descr="KUST"/>
            <p:cNvPicPr preferRelativeResize="0">
              <a:picLocks noChangeAspect="1" noChangeArrowheads="1"/>
            </p:cNvPicPr>
            <p:nvPr/>
          </p:nvPicPr>
          <p:blipFill>
            <a:blip r:embed="rId3" cstate="print"/>
            <a:srcRect/>
            <a:stretch>
              <a:fillRect/>
            </a:stretch>
          </p:blipFill>
          <p:spPr bwMode="auto">
            <a:xfrm>
              <a:off x="279" y="2596"/>
              <a:ext cx="2475" cy="963"/>
            </a:xfrm>
            <a:prstGeom prst="rect">
              <a:avLst/>
            </a:prstGeom>
            <a:noFill/>
            <a:ln w="9525">
              <a:noFill/>
              <a:miter lim="800000"/>
              <a:headEnd/>
              <a:tailEnd/>
            </a:ln>
          </p:spPr>
        </p:pic>
        <p:grpSp>
          <p:nvGrpSpPr>
            <p:cNvPr id="3" name="Group 6"/>
            <p:cNvGrpSpPr>
              <a:grpSpLocks/>
            </p:cNvGrpSpPr>
            <p:nvPr/>
          </p:nvGrpSpPr>
          <p:grpSpPr bwMode="auto">
            <a:xfrm>
              <a:off x="274" y="2580"/>
              <a:ext cx="2032" cy="998"/>
              <a:chOff x="274" y="2580"/>
              <a:chExt cx="2032" cy="998"/>
            </a:xfrm>
          </p:grpSpPr>
          <p:sp>
            <p:nvSpPr>
              <p:cNvPr id="516103" name="AutoShape 7"/>
              <p:cNvSpPr>
                <a:spLocks noChangeAspect="1"/>
              </p:cNvSpPr>
              <p:nvPr/>
            </p:nvSpPr>
            <p:spPr bwMode="auto">
              <a:xfrm rot="5345140">
                <a:off x="1374" y="2436"/>
                <a:ext cx="108" cy="1361"/>
              </a:xfrm>
              <a:prstGeom prst="rightBrace">
                <a:avLst>
                  <a:gd name="adj1" fmla="val 105015"/>
                  <a:gd name="adj2" fmla="val 50000"/>
                </a:avLst>
              </a:prstGeom>
              <a:noFill/>
              <a:ln w="38100">
                <a:solidFill>
                  <a:schemeClr val="bg1"/>
                </a:solidFill>
                <a:round/>
                <a:headEnd/>
                <a:tailEnd/>
              </a:ln>
              <a:effectLst/>
            </p:spPr>
            <p:txBody>
              <a:bodyPr wrap="none" anchor="ctr"/>
              <a:lstStyle/>
              <a:p>
                <a:endParaRPr lang="en-US"/>
              </a:p>
            </p:txBody>
          </p:sp>
          <p:sp>
            <p:nvSpPr>
              <p:cNvPr id="516104" name="Freeform 8"/>
              <p:cNvSpPr>
                <a:spLocks noChangeAspect="1"/>
              </p:cNvSpPr>
              <p:nvPr/>
            </p:nvSpPr>
            <p:spPr bwMode="auto">
              <a:xfrm>
                <a:off x="508" y="2580"/>
                <a:ext cx="450" cy="954"/>
              </a:xfrm>
              <a:custGeom>
                <a:avLst/>
                <a:gdLst/>
                <a:ahLst/>
                <a:cxnLst>
                  <a:cxn ang="0">
                    <a:pos x="0" y="1908"/>
                  </a:cxn>
                  <a:cxn ang="0">
                    <a:pos x="204" y="1530"/>
                  </a:cxn>
                  <a:cxn ang="0">
                    <a:pos x="468" y="1170"/>
                  </a:cxn>
                  <a:cxn ang="0">
                    <a:pos x="576" y="666"/>
                  </a:cxn>
                  <a:cxn ang="0">
                    <a:pos x="816" y="210"/>
                  </a:cxn>
                  <a:cxn ang="0">
                    <a:pos x="900" y="0"/>
                  </a:cxn>
                </a:cxnLst>
                <a:rect l="0" t="0" r="r" b="b"/>
                <a:pathLst>
                  <a:path w="900" h="1908">
                    <a:moveTo>
                      <a:pt x="0" y="1908"/>
                    </a:moveTo>
                    <a:cubicBezTo>
                      <a:pt x="63" y="1780"/>
                      <a:pt x="126" y="1653"/>
                      <a:pt x="204" y="1530"/>
                    </a:cubicBezTo>
                    <a:cubicBezTo>
                      <a:pt x="282" y="1407"/>
                      <a:pt x="406" y="1314"/>
                      <a:pt x="468" y="1170"/>
                    </a:cubicBezTo>
                    <a:cubicBezTo>
                      <a:pt x="530" y="1026"/>
                      <a:pt x="518" y="826"/>
                      <a:pt x="576" y="666"/>
                    </a:cubicBezTo>
                    <a:cubicBezTo>
                      <a:pt x="634" y="506"/>
                      <a:pt x="762" y="321"/>
                      <a:pt x="816" y="210"/>
                    </a:cubicBezTo>
                    <a:cubicBezTo>
                      <a:pt x="870" y="99"/>
                      <a:pt x="885" y="49"/>
                      <a:pt x="900" y="0"/>
                    </a:cubicBezTo>
                  </a:path>
                </a:pathLst>
              </a:custGeom>
              <a:noFill/>
              <a:ln w="28575" cap="flat" cmpd="sng">
                <a:solidFill>
                  <a:srgbClr val="1C60AB"/>
                </a:solidFill>
                <a:prstDash val="dash"/>
                <a:round/>
                <a:headEnd/>
                <a:tailEnd/>
              </a:ln>
              <a:effectLst/>
            </p:spPr>
            <p:txBody>
              <a:bodyPr anchor="ctr"/>
              <a:lstStyle/>
              <a:p>
                <a:endParaRPr lang="en-US"/>
              </a:p>
            </p:txBody>
          </p:sp>
          <p:sp>
            <p:nvSpPr>
              <p:cNvPr id="516105" name="Freeform 9"/>
              <p:cNvSpPr>
                <a:spLocks noChangeAspect="1"/>
              </p:cNvSpPr>
              <p:nvPr/>
            </p:nvSpPr>
            <p:spPr bwMode="auto">
              <a:xfrm>
                <a:off x="1982" y="2598"/>
                <a:ext cx="324" cy="980"/>
              </a:xfrm>
              <a:custGeom>
                <a:avLst/>
                <a:gdLst/>
                <a:ahLst/>
                <a:cxnLst>
                  <a:cxn ang="0">
                    <a:pos x="600" y="1884"/>
                  </a:cxn>
                  <a:cxn ang="0">
                    <a:pos x="594" y="1830"/>
                  </a:cxn>
                  <a:cxn ang="0">
                    <a:pos x="276" y="1110"/>
                  </a:cxn>
                  <a:cxn ang="0">
                    <a:pos x="156" y="522"/>
                  </a:cxn>
                  <a:cxn ang="0">
                    <a:pos x="114" y="276"/>
                  </a:cxn>
                  <a:cxn ang="0">
                    <a:pos x="0" y="0"/>
                  </a:cxn>
                </a:cxnLst>
                <a:rect l="0" t="0" r="r" b="b"/>
                <a:pathLst>
                  <a:path w="648" h="1959">
                    <a:moveTo>
                      <a:pt x="600" y="1884"/>
                    </a:moveTo>
                    <a:cubicBezTo>
                      <a:pt x="624" y="1921"/>
                      <a:pt x="648" y="1959"/>
                      <a:pt x="594" y="1830"/>
                    </a:cubicBezTo>
                    <a:cubicBezTo>
                      <a:pt x="540" y="1701"/>
                      <a:pt x="349" y="1328"/>
                      <a:pt x="276" y="1110"/>
                    </a:cubicBezTo>
                    <a:cubicBezTo>
                      <a:pt x="203" y="892"/>
                      <a:pt x="183" y="661"/>
                      <a:pt x="156" y="522"/>
                    </a:cubicBezTo>
                    <a:cubicBezTo>
                      <a:pt x="129" y="383"/>
                      <a:pt x="140" y="363"/>
                      <a:pt x="114" y="276"/>
                    </a:cubicBezTo>
                    <a:cubicBezTo>
                      <a:pt x="88" y="189"/>
                      <a:pt x="44" y="94"/>
                      <a:pt x="0" y="0"/>
                    </a:cubicBezTo>
                  </a:path>
                </a:pathLst>
              </a:custGeom>
              <a:noFill/>
              <a:ln w="28575" cap="flat" cmpd="sng">
                <a:solidFill>
                  <a:srgbClr val="1C60AB"/>
                </a:solidFill>
                <a:prstDash val="dash"/>
                <a:round/>
                <a:headEnd/>
                <a:tailEnd/>
              </a:ln>
              <a:effectLst/>
            </p:spPr>
            <p:txBody>
              <a:bodyPr anchor="ctr"/>
              <a:lstStyle/>
              <a:p>
                <a:endParaRPr lang="en-US"/>
              </a:p>
            </p:txBody>
          </p:sp>
          <p:sp>
            <p:nvSpPr>
              <p:cNvPr id="516106" name="Text Box 10"/>
              <p:cNvSpPr txBox="1">
                <a:spLocks noChangeArrowheads="1"/>
              </p:cNvSpPr>
              <p:nvPr/>
            </p:nvSpPr>
            <p:spPr bwMode="auto">
              <a:xfrm>
                <a:off x="274" y="2598"/>
                <a:ext cx="752" cy="235"/>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Fuzzy</a:t>
                </a:r>
              </a:p>
            </p:txBody>
          </p:sp>
          <p:sp>
            <p:nvSpPr>
              <p:cNvPr id="516107" name="Text Box 11"/>
              <p:cNvSpPr txBox="1">
                <a:spLocks noChangeArrowheads="1"/>
              </p:cNvSpPr>
              <p:nvPr/>
            </p:nvSpPr>
            <p:spPr bwMode="auto">
              <a:xfrm>
                <a:off x="975" y="3158"/>
                <a:ext cx="1014" cy="188"/>
              </a:xfrm>
              <a:prstGeom prst="rect">
                <a:avLst/>
              </a:prstGeom>
              <a:noFill/>
              <a:ln w="12700">
                <a:noFill/>
                <a:miter lim="800000"/>
                <a:headEnd/>
                <a:tailEnd/>
              </a:ln>
              <a:effectLst/>
            </p:spPr>
            <p:txBody>
              <a:bodyPr>
                <a:spAutoFit/>
              </a:bodyPr>
              <a:lstStyle/>
              <a:p>
                <a:pPr>
                  <a:spcBef>
                    <a:spcPct val="50000"/>
                  </a:spcBef>
                </a:pPr>
                <a:r>
                  <a:rPr lang="en-US" sz="1800" b="1">
                    <a:solidFill>
                      <a:schemeClr val="bg1"/>
                    </a:solidFill>
                    <a:latin typeface="Trebuchet MS" pitchFamily="34" charset="0"/>
                    <a:cs typeface="Times New Roman" pitchFamily="18" charset="0"/>
                  </a:rPr>
                  <a:t>Boundary ?</a:t>
                </a:r>
              </a:p>
            </p:txBody>
          </p:sp>
        </p:grpSp>
      </p:grpSp>
      <p:grpSp>
        <p:nvGrpSpPr>
          <p:cNvPr id="4" name="Group 12"/>
          <p:cNvGrpSpPr>
            <a:grpSpLocks/>
          </p:cNvGrpSpPr>
          <p:nvPr/>
        </p:nvGrpSpPr>
        <p:grpSpPr bwMode="auto">
          <a:xfrm>
            <a:off x="684213" y="3429000"/>
            <a:ext cx="8459787" cy="5372100"/>
            <a:chOff x="431" y="2160"/>
            <a:chExt cx="5329" cy="3384"/>
          </a:xfrm>
        </p:grpSpPr>
        <p:pic>
          <p:nvPicPr>
            <p:cNvPr id="516109" name="Picture 13"/>
            <p:cNvPicPr>
              <a:picLocks noChangeAspect="1" noChangeArrowheads="1"/>
            </p:cNvPicPr>
            <p:nvPr/>
          </p:nvPicPr>
          <p:blipFill>
            <a:blip r:embed="rId4" cstate="print"/>
            <a:srcRect t="38647" b="28745"/>
            <a:stretch>
              <a:fillRect/>
            </a:stretch>
          </p:blipFill>
          <p:spPr bwMode="auto">
            <a:xfrm>
              <a:off x="431" y="2160"/>
              <a:ext cx="2458" cy="1206"/>
            </a:xfrm>
            <a:prstGeom prst="rect">
              <a:avLst/>
            </a:prstGeom>
            <a:noFill/>
            <a:ln w="12700">
              <a:noFill/>
              <a:miter lim="800000"/>
              <a:headEnd/>
              <a:tailEnd/>
            </a:ln>
            <a:effectLst/>
          </p:spPr>
        </p:pic>
        <p:grpSp>
          <p:nvGrpSpPr>
            <p:cNvPr id="5" name="Group 14"/>
            <p:cNvGrpSpPr>
              <a:grpSpLocks/>
            </p:cNvGrpSpPr>
            <p:nvPr/>
          </p:nvGrpSpPr>
          <p:grpSpPr bwMode="auto">
            <a:xfrm>
              <a:off x="447" y="2248"/>
              <a:ext cx="5313" cy="3296"/>
              <a:chOff x="274" y="1024"/>
              <a:chExt cx="5313" cy="3296"/>
            </a:xfrm>
          </p:grpSpPr>
          <p:sp>
            <p:nvSpPr>
              <p:cNvPr id="516111" name="Freeform 15"/>
              <p:cNvSpPr>
                <a:spLocks/>
              </p:cNvSpPr>
              <p:nvPr/>
            </p:nvSpPr>
            <p:spPr bwMode="auto">
              <a:xfrm>
                <a:off x="274" y="1838"/>
                <a:ext cx="1214" cy="214"/>
              </a:xfrm>
              <a:custGeom>
                <a:avLst/>
                <a:gdLst/>
                <a:ahLst/>
                <a:cxnLst>
                  <a:cxn ang="0">
                    <a:pos x="0" y="204"/>
                  </a:cxn>
                  <a:cxn ang="0">
                    <a:pos x="54" y="194"/>
                  </a:cxn>
                  <a:cxn ang="0">
                    <a:pos x="156" y="184"/>
                  </a:cxn>
                  <a:cxn ang="0">
                    <a:pos x="210" y="172"/>
                  </a:cxn>
                  <a:cxn ang="0">
                    <a:pos x="400" y="158"/>
                  </a:cxn>
                  <a:cxn ang="0">
                    <a:pos x="572" y="122"/>
                  </a:cxn>
                  <a:cxn ang="0">
                    <a:pos x="710" y="108"/>
                  </a:cxn>
                  <a:cxn ang="0">
                    <a:pos x="806" y="92"/>
                  </a:cxn>
                  <a:cxn ang="0">
                    <a:pos x="864" y="72"/>
                  </a:cxn>
                  <a:cxn ang="0">
                    <a:pos x="948" y="42"/>
                  </a:cxn>
                  <a:cxn ang="0">
                    <a:pos x="992" y="40"/>
                  </a:cxn>
                  <a:cxn ang="0">
                    <a:pos x="1026" y="28"/>
                  </a:cxn>
                  <a:cxn ang="0">
                    <a:pos x="1086" y="22"/>
                  </a:cxn>
                  <a:cxn ang="0">
                    <a:pos x="1146" y="12"/>
                  </a:cxn>
                  <a:cxn ang="0">
                    <a:pos x="1196" y="0"/>
                  </a:cxn>
                </a:cxnLst>
                <a:rect l="0" t="0" r="r" b="b"/>
                <a:pathLst>
                  <a:path w="1196" h="204">
                    <a:moveTo>
                      <a:pt x="0" y="204"/>
                    </a:moveTo>
                    <a:cubicBezTo>
                      <a:pt x="18" y="192"/>
                      <a:pt x="32" y="195"/>
                      <a:pt x="54" y="194"/>
                    </a:cubicBezTo>
                    <a:cubicBezTo>
                      <a:pt x="86" y="183"/>
                      <a:pt x="156" y="184"/>
                      <a:pt x="156" y="184"/>
                    </a:cubicBezTo>
                    <a:cubicBezTo>
                      <a:pt x="174" y="181"/>
                      <a:pt x="193" y="174"/>
                      <a:pt x="210" y="172"/>
                    </a:cubicBezTo>
                    <a:cubicBezTo>
                      <a:pt x="273" y="166"/>
                      <a:pt x="336" y="162"/>
                      <a:pt x="400" y="158"/>
                    </a:cubicBezTo>
                    <a:cubicBezTo>
                      <a:pt x="458" y="148"/>
                      <a:pt x="513" y="128"/>
                      <a:pt x="572" y="122"/>
                    </a:cubicBezTo>
                    <a:cubicBezTo>
                      <a:pt x="614" y="108"/>
                      <a:pt x="666" y="110"/>
                      <a:pt x="710" y="108"/>
                    </a:cubicBezTo>
                    <a:cubicBezTo>
                      <a:pt x="742" y="102"/>
                      <a:pt x="774" y="97"/>
                      <a:pt x="806" y="92"/>
                    </a:cubicBezTo>
                    <a:cubicBezTo>
                      <a:pt x="823" y="81"/>
                      <a:pt x="845" y="78"/>
                      <a:pt x="864" y="72"/>
                    </a:cubicBezTo>
                    <a:cubicBezTo>
                      <a:pt x="891" y="63"/>
                      <a:pt x="919" y="44"/>
                      <a:pt x="948" y="42"/>
                    </a:cubicBezTo>
                    <a:cubicBezTo>
                      <a:pt x="963" y="41"/>
                      <a:pt x="977" y="41"/>
                      <a:pt x="992" y="40"/>
                    </a:cubicBezTo>
                    <a:cubicBezTo>
                      <a:pt x="1005" y="37"/>
                      <a:pt x="1015" y="33"/>
                      <a:pt x="1026" y="28"/>
                    </a:cubicBezTo>
                    <a:cubicBezTo>
                      <a:pt x="1042" y="21"/>
                      <a:pt x="1071" y="23"/>
                      <a:pt x="1086" y="22"/>
                    </a:cubicBezTo>
                    <a:cubicBezTo>
                      <a:pt x="1108" y="17"/>
                      <a:pt x="1123" y="14"/>
                      <a:pt x="1146" y="12"/>
                    </a:cubicBezTo>
                    <a:cubicBezTo>
                      <a:pt x="1165" y="7"/>
                      <a:pt x="1177" y="0"/>
                      <a:pt x="1196" y="0"/>
                    </a:cubicBezTo>
                  </a:path>
                </a:pathLst>
              </a:custGeom>
              <a:noFill/>
              <a:ln w="38100" cap="flat" cmpd="sng">
                <a:solidFill>
                  <a:srgbClr val="1C60AB"/>
                </a:solidFill>
                <a:prstDash val="dash"/>
                <a:round/>
                <a:headEnd/>
                <a:tailEnd/>
              </a:ln>
              <a:effectLst/>
            </p:spPr>
            <p:txBody>
              <a:bodyPr>
                <a:spAutoFit/>
              </a:bodyPr>
              <a:lstStyle/>
              <a:p>
                <a:endParaRPr lang="en-US"/>
              </a:p>
            </p:txBody>
          </p:sp>
          <p:sp>
            <p:nvSpPr>
              <p:cNvPr id="516112" name="Freeform 16"/>
              <p:cNvSpPr>
                <a:spLocks/>
              </p:cNvSpPr>
              <p:nvPr/>
            </p:nvSpPr>
            <p:spPr bwMode="auto">
              <a:xfrm>
                <a:off x="1484" y="1659"/>
                <a:ext cx="928" cy="173"/>
              </a:xfrm>
              <a:custGeom>
                <a:avLst/>
                <a:gdLst/>
                <a:ahLst/>
                <a:cxnLst>
                  <a:cxn ang="0">
                    <a:pos x="10" y="173"/>
                  </a:cxn>
                  <a:cxn ang="0">
                    <a:pos x="0" y="155"/>
                  </a:cxn>
                  <a:cxn ang="0">
                    <a:pos x="44" y="133"/>
                  </a:cxn>
                  <a:cxn ang="0">
                    <a:pos x="116" y="131"/>
                  </a:cxn>
                  <a:cxn ang="0">
                    <a:pos x="156" y="129"/>
                  </a:cxn>
                  <a:cxn ang="0">
                    <a:pos x="206" y="121"/>
                  </a:cxn>
                  <a:cxn ang="0">
                    <a:pos x="304" y="99"/>
                  </a:cxn>
                  <a:cxn ang="0">
                    <a:pos x="414" y="91"/>
                  </a:cxn>
                  <a:cxn ang="0">
                    <a:pos x="444" y="85"/>
                  </a:cxn>
                  <a:cxn ang="0">
                    <a:pos x="584" y="65"/>
                  </a:cxn>
                  <a:cxn ang="0">
                    <a:pos x="618" y="59"/>
                  </a:cxn>
                  <a:cxn ang="0">
                    <a:pos x="634" y="55"/>
                  </a:cxn>
                  <a:cxn ang="0">
                    <a:pos x="756" y="39"/>
                  </a:cxn>
                  <a:cxn ang="0">
                    <a:pos x="868" y="11"/>
                  </a:cxn>
                  <a:cxn ang="0">
                    <a:pos x="928" y="3"/>
                  </a:cxn>
                </a:cxnLst>
                <a:rect l="0" t="0" r="r" b="b"/>
                <a:pathLst>
                  <a:path w="928" h="173">
                    <a:moveTo>
                      <a:pt x="10" y="173"/>
                    </a:moveTo>
                    <a:cubicBezTo>
                      <a:pt x="1" y="159"/>
                      <a:pt x="4" y="166"/>
                      <a:pt x="0" y="155"/>
                    </a:cubicBezTo>
                    <a:cubicBezTo>
                      <a:pt x="4" y="129"/>
                      <a:pt x="18" y="134"/>
                      <a:pt x="44" y="133"/>
                    </a:cubicBezTo>
                    <a:cubicBezTo>
                      <a:pt x="68" y="132"/>
                      <a:pt x="92" y="132"/>
                      <a:pt x="116" y="131"/>
                    </a:cubicBezTo>
                    <a:cubicBezTo>
                      <a:pt x="129" y="131"/>
                      <a:pt x="143" y="130"/>
                      <a:pt x="156" y="129"/>
                    </a:cubicBezTo>
                    <a:cubicBezTo>
                      <a:pt x="173" y="126"/>
                      <a:pt x="189" y="123"/>
                      <a:pt x="206" y="121"/>
                    </a:cubicBezTo>
                    <a:cubicBezTo>
                      <a:pt x="240" y="113"/>
                      <a:pt x="269" y="101"/>
                      <a:pt x="304" y="99"/>
                    </a:cubicBezTo>
                    <a:cubicBezTo>
                      <a:pt x="339" y="93"/>
                      <a:pt x="378" y="92"/>
                      <a:pt x="414" y="91"/>
                    </a:cubicBezTo>
                    <a:cubicBezTo>
                      <a:pt x="440" y="87"/>
                      <a:pt x="430" y="90"/>
                      <a:pt x="444" y="85"/>
                    </a:cubicBezTo>
                    <a:cubicBezTo>
                      <a:pt x="470" y="47"/>
                      <a:pt x="569" y="65"/>
                      <a:pt x="584" y="65"/>
                    </a:cubicBezTo>
                    <a:cubicBezTo>
                      <a:pt x="596" y="64"/>
                      <a:pt x="606" y="62"/>
                      <a:pt x="618" y="59"/>
                    </a:cubicBezTo>
                    <a:cubicBezTo>
                      <a:pt x="623" y="58"/>
                      <a:pt x="634" y="55"/>
                      <a:pt x="634" y="55"/>
                    </a:cubicBezTo>
                    <a:cubicBezTo>
                      <a:pt x="667" y="33"/>
                      <a:pt x="721" y="40"/>
                      <a:pt x="756" y="39"/>
                    </a:cubicBezTo>
                    <a:cubicBezTo>
                      <a:pt x="795" y="33"/>
                      <a:pt x="828" y="14"/>
                      <a:pt x="868" y="11"/>
                    </a:cubicBezTo>
                    <a:cubicBezTo>
                      <a:pt x="851" y="0"/>
                      <a:pt x="908" y="3"/>
                      <a:pt x="928" y="3"/>
                    </a:cubicBezTo>
                  </a:path>
                </a:pathLst>
              </a:custGeom>
              <a:noFill/>
              <a:ln w="38100" cap="flat" cmpd="sng">
                <a:solidFill>
                  <a:srgbClr val="1C60AB"/>
                </a:solidFill>
                <a:prstDash val="dash"/>
                <a:round/>
                <a:headEnd/>
                <a:tailEnd/>
              </a:ln>
              <a:effectLst/>
            </p:spPr>
            <p:txBody>
              <a:bodyPr>
                <a:spAutoFit/>
              </a:bodyPr>
              <a:lstStyle/>
              <a:p>
                <a:endParaRPr lang="en-US"/>
              </a:p>
            </p:txBody>
          </p:sp>
          <p:sp>
            <p:nvSpPr>
              <p:cNvPr id="516113" name="Text Box 17"/>
              <p:cNvSpPr txBox="1">
                <a:spLocks noChangeArrowheads="1"/>
              </p:cNvSpPr>
              <p:nvPr/>
            </p:nvSpPr>
            <p:spPr bwMode="auto">
              <a:xfrm>
                <a:off x="400" y="1024"/>
                <a:ext cx="568" cy="288"/>
              </a:xfrm>
              <a:prstGeom prst="rect">
                <a:avLst/>
              </a:prstGeom>
              <a:noFill/>
              <a:ln w="12700">
                <a:noFill/>
                <a:miter lim="800000"/>
                <a:headEnd/>
                <a:tailEnd/>
              </a:ln>
              <a:effectLst/>
            </p:spPr>
            <p:txBody>
              <a:bodyPr>
                <a:spAutoFit/>
              </a:bodyPr>
              <a:lstStyle/>
              <a:p>
                <a:pPr>
                  <a:spcBef>
                    <a:spcPct val="50000"/>
                  </a:spcBef>
                </a:pPr>
                <a:r>
                  <a:rPr lang="en-US">
                    <a:solidFill>
                      <a:schemeClr val="bg1"/>
                    </a:solidFill>
                    <a:latin typeface="Trebuchet MS" pitchFamily="34" charset="0"/>
                    <a:cs typeface="Times New Roman" pitchFamily="18" charset="0"/>
                  </a:rPr>
                  <a:t>Crisp</a:t>
                </a:r>
              </a:p>
            </p:txBody>
          </p:sp>
          <p:sp>
            <p:nvSpPr>
              <p:cNvPr id="516114" name="Text Box 18"/>
              <p:cNvSpPr txBox="1">
                <a:spLocks noChangeArrowheads="1"/>
              </p:cNvSpPr>
              <p:nvPr/>
            </p:nvSpPr>
            <p:spPr bwMode="auto">
              <a:xfrm>
                <a:off x="1484" y="1911"/>
                <a:ext cx="1108" cy="231"/>
              </a:xfrm>
              <a:prstGeom prst="rect">
                <a:avLst/>
              </a:prstGeom>
              <a:noFill/>
              <a:ln w="12700">
                <a:noFill/>
                <a:miter lim="800000"/>
                <a:headEnd/>
                <a:tailEnd/>
              </a:ln>
              <a:effectLst/>
            </p:spPr>
            <p:txBody>
              <a:bodyPr>
                <a:spAutoFit/>
              </a:bodyPr>
              <a:lstStyle/>
              <a:p>
                <a:pPr>
                  <a:spcBef>
                    <a:spcPct val="50000"/>
                  </a:spcBef>
                </a:pPr>
                <a:r>
                  <a:rPr lang="en-US" sz="1800" b="1">
                    <a:solidFill>
                      <a:schemeClr val="bg1"/>
                    </a:solidFill>
                    <a:latin typeface="Trebuchet MS" pitchFamily="34" charset="0"/>
                    <a:cs typeface="Times New Roman" pitchFamily="18" charset="0"/>
                  </a:rPr>
                  <a:t>Boundary</a:t>
                </a:r>
              </a:p>
            </p:txBody>
          </p:sp>
          <p:sp>
            <p:nvSpPr>
              <p:cNvPr id="516115" name="Line 19"/>
              <p:cNvSpPr>
                <a:spLocks noChangeShapeType="1"/>
              </p:cNvSpPr>
              <p:nvPr/>
            </p:nvSpPr>
            <p:spPr bwMode="auto">
              <a:xfrm flipH="1" flipV="1">
                <a:off x="968" y="1944"/>
                <a:ext cx="516" cy="108"/>
              </a:xfrm>
              <a:prstGeom prst="line">
                <a:avLst/>
              </a:prstGeom>
              <a:noFill/>
              <a:ln w="28575">
                <a:solidFill>
                  <a:schemeClr val="bg1"/>
                </a:solidFill>
                <a:round/>
                <a:headEnd/>
                <a:tailEnd type="triangle" w="med" len="med"/>
              </a:ln>
              <a:effectLst/>
            </p:spPr>
            <p:txBody>
              <a:bodyPr>
                <a:spAutoFit/>
              </a:bodyPr>
              <a:lstStyle/>
              <a:p>
                <a:endParaRPr lang="en-US"/>
              </a:p>
            </p:txBody>
          </p:sp>
          <p:sp>
            <p:nvSpPr>
              <p:cNvPr id="516116" name="Text Box 20"/>
              <p:cNvSpPr txBox="1">
                <a:spLocks noChangeArrowheads="1"/>
              </p:cNvSpPr>
              <p:nvPr/>
            </p:nvSpPr>
            <p:spPr bwMode="auto">
              <a:xfrm>
                <a:off x="5329" y="4147"/>
                <a:ext cx="258" cy="173"/>
              </a:xfrm>
              <a:prstGeom prst="rect">
                <a:avLst/>
              </a:prstGeom>
              <a:noFill/>
              <a:ln w="12700">
                <a:noFill/>
                <a:miter lim="800000"/>
                <a:headEnd/>
                <a:tailEnd/>
              </a:ln>
              <a:effectLst/>
            </p:spPr>
            <p:txBody>
              <a:bodyPr>
                <a:spAutoFit/>
              </a:bodyPr>
              <a:lstStyle/>
              <a:p>
                <a:pPr>
                  <a:spcBef>
                    <a:spcPct val="50000"/>
                  </a:spcBef>
                </a:pPr>
                <a:r>
                  <a:rPr lang="en-US" sz="1200" b="1">
                    <a:solidFill>
                      <a:schemeClr val="bg1"/>
                    </a:solidFill>
                    <a:latin typeface="Verdana" pitchFamily="34" charset="0"/>
                    <a:cs typeface="Arial" charset="0"/>
                  </a:rPr>
                  <a:t>44</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6099">
                                            <p:txEl>
                                              <p:pRg st="1" end="1"/>
                                            </p:txEl>
                                          </p:spTgt>
                                        </p:tgtEl>
                                        <p:attrNameLst>
                                          <p:attrName>style.visibility</p:attrName>
                                        </p:attrNameLst>
                                      </p:cBhvr>
                                      <p:to>
                                        <p:strVal val="visible"/>
                                      </p:to>
                                    </p:set>
                                    <p:anim calcmode="lin" valueType="num">
                                      <p:cBhvr>
                                        <p:cTn id="7" dur="500" fill="hold"/>
                                        <p:tgtEl>
                                          <p:spTgt spid="51609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1609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1609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p:txBody>
          <a:bodyPr/>
          <a:lstStyle/>
          <a:p>
            <a:r>
              <a:rPr lang="en-US"/>
              <a:t>Introduction</a:t>
            </a:r>
          </a:p>
        </p:txBody>
      </p:sp>
      <p:sp>
        <p:nvSpPr>
          <p:cNvPr id="424963" name="Rectangle 3"/>
          <p:cNvSpPr>
            <a:spLocks noGrp="1" noChangeArrowheads="1"/>
          </p:cNvSpPr>
          <p:nvPr>
            <p:ph type="body" idx="1"/>
          </p:nvPr>
        </p:nvSpPr>
        <p:spPr/>
        <p:txBody>
          <a:bodyPr/>
          <a:lstStyle/>
          <a:p>
            <a:endParaRPr lang="en-US"/>
          </a:p>
        </p:txBody>
      </p:sp>
      <p:sp>
        <p:nvSpPr>
          <p:cNvPr id="424967" name="Text Box 7"/>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 p.37</a:t>
            </a:r>
          </a:p>
        </p:txBody>
      </p:sp>
      <p:grpSp>
        <p:nvGrpSpPr>
          <p:cNvPr id="2" name="Group 10"/>
          <p:cNvGrpSpPr>
            <a:grpSpLocks/>
          </p:cNvGrpSpPr>
          <p:nvPr/>
        </p:nvGrpSpPr>
        <p:grpSpPr bwMode="auto">
          <a:xfrm>
            <a:off x="468313" y="2060575"/>
            <a:ext cx="7985125" cy="2871788"/>
            <a:chOff x="356" y="882"/>
            <a:chExt cx="5030" cy="1809"/>
          </a:xfrm>
        </p:grpSpPr>
        <p:pic>
          <p:nvPicPr>
            <p:cNvPr id="424968" name="Picture 8" descr="F2-1"/>
            <p:cNvPicPr>
              <a:picLocks noChangeAspect="1" noChangeArrowheads="1"/>
            </p:cNvPicPr>
            <p:nvPr/>
          </p:nvPicPr>
          <p:blipFill>
            <a:blip r:embed="rId3" cstate="print"/>
            <a:srcRect/>
            <a:stretch>
              <a:fillRect/>
            </a:stretch>
          </p:blipFill>
          <p:spPr bwMode="auto">
            <a:xfrm>
              <a:off x="356" y="882"/>
              <a:ext cx="5030" cy="1809"/>
            </a:xfrm>
            <a:prstGeom prst="rect">
              <a:avLst/>
            </a:prstGeom>
            <a:noFill/>
          </p:spPr>
        </p:pic>
        <p:sp>
          <p:nvSpPr>
            <p:cNvPr id="424969" name="Rectangle 9"/>
            <p:cNvSpPr>
              <a:spLocks noChangeArrowheads="1"/>
            </p:cNvSpPr>
            <p:nvPr/>
          </p:nvSpPr>
          <p:spPr bwMode="auto">
            <a:xfrm>
              <a:off x="2381" y="1706"/>
              <a:ext cx="771" cy="363"/>
            </a:xfrm>
            <a:prstGeom prst="rect">
              <a:avLst/>
            </a:prstGeom>
            <a:solidFill>
              <a:schemeClr val="bg1"/>
            </a:solidFill>
            <a:ln w="9525">
              <a:noFill/>
              <a:miter lim="800000"/>
              <a:headEnd/>
              <a:tailEnd/>
            </a:ln>
            <a:effectLst/>
          </p:spPr>
          <p:txBody>
            <a:bodyPr lIns="0" tIns="0" rIns="0" bIns="0"/>
            <a:lstStyle/>
            <a:p>
              <a:pPr marL="230188" indent="-230188" algn="ctr">
                <a:buClr>
                  <a:srgbClr val="009896"/>
                </a:buClr>
                <a:buFont typeface="Wingdings" pitchFamily="2" charset="2"/>
                <a:buNone/>
              </a:pPr>
              <a:r>
                <a:rPr lang="en-US" sz="4000" b="1">
                  <a:solidFill>
                    <a:srgbClr val="008080"/>
                  </a:solidFill>
                  <a:effectLst>
                    <a:outerShdw blurRad="38100" dist="38100" dir="2700000" algn="tl">
                      <a:srgbClr val="C0C0C0"/>
                    </a:outerShdw>
                  </a:effectLst>
                  <a:latin typeface="Trebuchet MS" pitchFamily="34" charset="0"/>
                </a:rPr>
                <a:t>GIS</a:t>
              </a:r>
            </a:p>
          </p:txBody>
        </p:sp>
      </p:grpSp>
      <p:sp>
        <p:nvSpPr>
          <p:cNvPr id="424972" name="Rectangle 12"/>
          <p:cNvSpPr>
            <a:spLocks noChangeArrowheads="1"/>
          </p:cNvSpPr>
          <p:nvPr/>
        </p:nvSpPr>
        <p:spPr bwMode="auto">
          <a:xfrm>
            <a:off x="395288" y="2276475"/>
            <a:ext cx="1800225" cy="2592388"/>
          </a:xfrm>
          <a:prstGeom prst="rect">
            <a:avLst/>
          </a:prstGeom>
          <a:noFill/>
          <a:ln w="38100">
            <a:solidFill>
              <a:srgbClr val="B92432"/>
            </a:solidFill>
            <a:miter lim="800000"/>
            <a:headEnd/>
            <a:tailEnd/>
          </a:ln>
          <a:effectLst/>
        </p:spPr>
        <p:txBody>
          <a:bodyPr wrap="none" anchor="ctr"/>
          <a:lstStyle/>
          <a:p>
            <a:endParaRPr lang="en-US"/>
          </a:p>
        </p:txBody>
      </p:sp>
      <p:sp>
        <p:nvSpPr>
          <p:cNvPr id="424974" name="Text Box 14"/>
          <p:cNvSpPr txBox="1">
            <a:spLocks noChangeArrowheads="1"/>
          </p:cNvSpPr>
          <p:nvPr/>
        </p:nvSpPr>
        <p:spPr bwMode="auto">
          <a:xfrm>
            <a:off x="6877050" y="5300663"/>
            <a:ext cx="1328738" cy="396875"/>
          </a:xfrm>
          <a:prstGeom prst="rect">
            <a:avLst/>
          </a:prstGeom>
          <a:noFill/>
          <a:ln w="9525">
            <a:noFill/>
            <a:miter lim="800000"/>
            <a:headEnd/>
            <a:tailEnd/>
          </a:ln>
          <a:effectLst/>
        </p:spPr>
        <p:txBody>
          <a:bodyPr wrap="none">
            <a:spAutoFit/>
          </a:bodyPr>
          <a:lstStyle/>
          <a:p>
            <a:r>
              <a:rPr lang="en-US" sz="2000">
                <a:latin typeface="Trebuchet MS" pitchFamily="34" charset="0"/>
              </a:rPr>
              <a:t>Figure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24972"/>
                                        </p:tgtEl>
                                        <p:attrNameLst>
                                          <p:attrName>style.visibility</p:attrName>
                                        </p:attrNameLst>
                                      </p:cBhvr>
                                      <p:to>
                                        <p:strVal val="visible"/>
                                      </p:to>
                                    </p:set>
                                    <p:anim calcmode="lin" valueType="num">
                                      <p:cBhvr>
                                        <p:cTn id="7" dur="500" fill="hold"/>
                                        <p:tgtEl>
                                          <p:spTgt spid="424972"/>
                                        </p:tgtEl>
                                        <p:attrNameLst>
                                          <p:attrName>ppt_w</p:attrName>
                                        </p:attrNameLst>
                                      </p:cBhvr>
                                      <p:tavLst>
                                        <p:tav tm="0">
                                          <p:val>
                                            <p:fltVal val="0"/>
                                          </p:val>
                                        </p:tav>
                                        <p:tav tm="100000">
                                          <p:val>
                                            <p:strVal val="#ppt_w"/>
                                          </p:val>
                                        </p:tav>
                                      </p:tavLst>
                                    </p:anim>
                                    <p:anim calcmode="lin" valueType="num">
                                      <p:cBhvr>
                                        <p:cTn id="8" dur="500" fill="hold"/>
                                        <p:tgtEl>
                                          <p:spTgt spid="424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7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lstStyle/>
          <a:p>
            <a:r>
              <a:rPr lang="en-US"/>
              <a:t>Crisp boundaries</a:t>
            </a:r>
          </a:p>
        </p:txBody>
      </p:sp>
      <p:sp>
        <p:nvSpPr>
          <p:cNvPr id="367619" name="Rectangle 3"/>
          <p:cNvSpPr>
            <a:spLocks noGrp="1" noChangeArrowheads="1"/>
          </p:cNvSpPr>
          <p:nvPr>
            <p:ph type="body" sz="half" idx="1"/>
          </p:nvPr>
        </p:nvSpPr>
        <p:spPr/>
        <p:txBody>
          <a:bodyPr/>
          <a:lstStyle/>
          <a:p>
            <a:r>
              <a:rPr lang="en-US" sz="2400"/>
              <a:t>A crisp boundary is one that can be determined with almost arbitrary precision</a:t>
            </a:r>
          </a:p>
          <a:p>
            <a:r>
              <a:rPr lang="en-US" sz="2400"/>
              <a:t>more common in man-made phenomena</a:t>
            </a:r>
          </a:p>
          <a:p>
            <a:endParaRPr lang="en-US" sz="2400"/>
          </a:p>
        </p:txBody>
      </p:sp>
      <p:grpSp>
        <p:nvGrpSpPr>
          <p:cNvPr id="2" name="Group 4"/>
          <p:cNvGrpSpPr>
            <a:grpSpLocks/>
          </p:cNvGrpSpPr>
          <p:nvPr/>
        </p:nvGrpSpPr>
        <p:grpSpPr bwMode="auto">
          <a:xfrm>
            <a:off x="4572000" y="1484313"/>
            <a:ext cx="3554413" cy="4556125"/>
            <a:chOff x="360" y="944"/>
            <a:chExt cx="2239" cy="2870"/>
          </a:xfrm>
        </p:grpSpPr>
        <p:pic>
          <p:nvPicPr>
            <p:cNvPr id="367621" name="Picture 5"/>
            <p:cNvPicPr>
              <a:picLocks noChangeAspect="1" noChangeArrowheads="1"/>
            </p:cNvPicPr>
            <p:nvPr/>
          </p:nvPicPr>
          <p:blipFill>
            <a:blip r:embed="rId3" cstate="print"/>
            <a:srcRect t="19067"/>
            <a:stretch>
              <a:fillRect/>
            </a:stretch>
          </p:blipFill>
          <p:spPr bwMode="auto">
            <a:xfrm>
              <a:off x="360" y="944"/>
              <a:ext cx="2239" cy="2870"/>
            </a:xfrm>
            <a:prstGeom prst="rect">
              <a:avLst/>
            </a:prstGeom>
            <a:noFill/>
            <a:ln w="12700">
              <a:noFill/>
              <a:miter lim="800000"/>
              <a:headEnd/>
              <a:tailEnd/>
            </a:ln>
            <a:effectLst/>
          </p:spPr>
        </p:pic>
        <p:sp>
          <p:nvSpPr>
            <p:cNvPr id="367622" name="Line 6"/>
            <p:cNvSpPr>
              <a:spLocks noChangeShapeType="1"/>
            </p:cNvSpPr>
            <p:nvPr/>
          </p:nvSpPr>
          <p:spPr bwMode="auto">
            <a:xfrm>
              <a:off x="1440" y="1352"/>
              <a:ext cx="16" cy="1736"/>
            </a:xfrm>
            <a:prstGeom prst="line">
              <a:avLst/>
            </a:prstGeom>
            <a:noFill/>
            <a:ln w="57150">
              <a:solidFill>
                <a:schemeClr val="bg1"/>
              </a:solidFill>
              <a:prstDash val="dash"/>
              <a:round/>
              <a:headEnd/>
              <a:tailEnd type="triangle" w="med" len="med"/>
            </a:ln>
            <a:effectLst/>
          </p:spPr>
          <p:txBody>
            <a:bodyPr>
              <a:spAutoFit/>
            </a:bodyPr>
            <a:lstStyle/>
            <a:p>
              <a:endParaRPr lang="en-US"/>
            </a:p>
          </p:txBody>
        </p:sp>
        <p:sp>
          <p:nvSpPr>
            <p:cNvPr id="367623" name="Text Box 7"/>
            <p:cNvSpPr txBox="1">
              <a:spLocks noChangeArrowheads="1"/>
            </p:cNvSpPr>
            <p:nvPr/>
          </p:nvSpPr>
          <p:spPr bwMode="auto">
            <a:xfrm>
              <a:off x="736" y="1016"/>
              <a:ext cx="1496" cy="250"/>
            </a:xfrm>
            <a:prstGeom prst="rect">
              <a:avLst/>
            </a:prstGeom>
            <a:noFill/>
            <a:ln w="12700">
              <a:noFill/>
              <a:miter lim="800000"/>
              <a:headEnd/>
              <a:tailEnd/>
            </a:ln>
            <a:effectLst/>
          </p:spPr>
          <p:txBody>
            <a:bodyPr>
              <a:spAutoFit/>
            </a:bodyPr>
            <a:lstStyle/>
            <a:p>
              <a:pPr>
                <a:spcBef>
                  <a:spcPct val="50000"/>
                </a:spcBef>
              </a:pPr>
              <a:r>
                <a:rPr lang="en-US" sz="2000">
                  <a:solidFill>
                    <a:schemeClr val="bg1"/>
                  </a:solidFill>
                  <a:latin typeface="Trebuchet MS" pitchFamily="34" charset="0"/>
                  <a:cs typeface="Times New Roman" pitchFamily="18" charset="0"/>
                </a:rPr>
                <a:t>Road Centerline</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en-US"/>
              <a:t>Fuzzy boundaries</a:t>
            </a:r>
          </a:p>
        </p:txBody>
      </p:sp>
      <p:sp>
        <p:nvSpPr>
          <p:cNvPr id="369667" name="Rectangle 3"/>
          <p:cNvSpPr>
            <a:spLocks noGrp="1" noChangeArrowheads="1"/>
          </p:cNvSpPr>
          <p:nvPr>
            <p:ph type="body" sz="half" idx="1"/>
          </p:nvPr>
        </p:nvSpPr>
        <p:spPr/>
        <p:txBody>
          <a:bodyPr/>
          <a:lstStyle/>
          <a:p>
            <a:r>
              <a:rPr lang="en-US" sz="2400"/>
              <a:t>Fuzzy boundaries contrast with crisp boundaries in that the boundary is not a precise line, but rather an area of transition.</a:t>
            </a:r>
          </a:p>
          <a:p>
            <a:r>
              <a:rPr lang="en-US" sz="2400"/>
              <a:t>More common in natural phenomena</a:t>
            </a:r>
          </a:p>
          <a:p>
            <a:endParaRPr lang="en-US" sz="2400"/>
          </a:p>
        </p:txBody>
      </p:sp>
      <p:grpSp>
        <p:nvGrpSpPr>
          <p:cNvPr id="2" name="Group 4"/>
          <p:cNvGrpSpPr>
            <a:grpSpLocks/>
          </p:cNvGrpSpPr>
          <p:nvPr/>
        </p:nvGrpSpPr>
        <p:grpSpPr bwMode="auto">
          <a:xfrm>
            <a:off x="4500563" y="1557338"/>
            <a:ext cx="3800475" cy="4557712"/>
            <a:chOff x="236" y="888"/>
            <a:chExt cx="2394" cy="2871"/>
          </a:xfrm>
        </p:grpSpPr>
        <p:pic>
          <p:nvPicPr>
            <p:cNvPr id="369669" name="Picture 5"/>
            <p:cNvPicPr>
              <a:picLocks noChangeAspect="1" noChangeArrowheads="1"/>
            </p:cNvPicPr>
            <p:nvPr/>
          </p:nvPicPr>
          <p:blipFill>
            <a:blip r:embed="rId3" cstate="print"/>
            <a:srcRect l="38675" t="36581" r="25180" b="9676"/>
            <a:stretch>
              <a:fillRect/>
            </a:stretch>
          </p:blipFill>
          <p:spPr bwMode="auto">
            <a:xfrm>
              <a:off x="236" y="888"/>
              <a:ext cx="2394" cy="2871"/>
            </a:xfrm>
            <a:prstGeom prst="rect">
              <a:avLst/>
            </a:prstGeom>
            <a:noFill/>
            <a:ln w="12700">
              <a:noFill/>
              <a:miter lim="800000"/>
              <a:headEnd/>
              <a:tailEnd/>
            </a:ln>
            <a:effectLst/>
          </p:spPr>
        </p:pic>
        <p:sp>
          <p:nvSpPr>
            <p:cNvPr id="369670" name="Text Box 6"/>
            <p:cNvSpPr txBox="1">
              <a:spLocks noChangeArrowheads="1"/>
            </p:cNvSpPr>
            <p:nvPr/>
          </p:nvSpPr>
          <p:spPr bwMode="auto">
            <a:xfrm>
              <a:off x="365" y="3263"/>
              <a:ext cx="1473" cy="250"/>
            </a:xfrm>
            <a:prstGeom prst="rect">
              <a:avLst/>
            </a:prstGeom>
            <a:noFill/>
            <a:ln w="12700">
              <a:noFill/>
              <a:miter lim="800000"/>
              <a:headEnd/>
              <a:tailEnd/>
            </a:ln>
            <a:effectLst/>
          </p:spPr>
          <p:txBody>
            <a:bodyPr>
              <a:spAutoFit/>
            </a:bodyPr>
            <a:lstStyle/>
            <a:p>
              <a:pPr>
                <a:spcBef>
                  <a:spcPct val="50000"/>
                </a:spcBef>
              </a:pPr>
              <a:r>
                <a:rPr lang="en-US" sz="2000" b="1">
                  <a:solidFill>
                    <a:schemeClr val="bg1"/>
                  </a:solidFill>
                  <a:latin typeface="Trebuchet MS" pitchFamily="34" charset="0"/>
                  <a:cs typeface="Times New Roman" pitchFamily="18" charset="0"/>
                </a:rPr>
                <a:t>Forest type A</a:t>
              </a:r>
            </a:p>
          </p:txBody>
        </p:sp>
        <p:sp>
          <p:nvSpPr>
            <p:cNvPr id="369671" name="Rectangle 7"/>
            <p:cNvSpPr>
              <a:spLocks noChangeArrowheads="1"/>
            </p:cNvSpPr>
            <p:nvPr/>
          </p:nvSpPr>
          <p:spPr bwMode="auto">
            <a:xfrm>
              <a:off x="1445" y="1269"/>
              <a:ext cx="1116" cy="250"/>
            </a:xfrm>
            <a:prstGeom prst="rect">
              <a:avLst/>
            </a:prstGeom>
            <a:noFill/>
            <a:ln w="12700">
              <a:noFill/>
              <a:miter lim="800000"/>
              <a:headEnd/>
              <a:tailEnd/>
            </a:ln>
            <a:effectLst/>
          </p:spPr>
          <p:txBody>
            <a:bodyPr wrap="none">
              <a:spAutoFit/>
            </a:bodyPr>
            <a:lstStyle/>
            <a:p>
              <a:r>
                <a:rPr lang="en-US" sz="2000" b="1">
                  <a:solidFill>
                    <a:schemeClr val="bg1"/>
                  </a:solidFill>
                  <a:latin typeface="Trebuchet MS" pitchFamily="34" charset="0"/>
                  <a:cs typeface="Times New Roman" pitchFamily="18" charset="0"/>
                </a:rPr>
                <a:t>Forest type B</a:t>
              </a:r>
            </a:p>
          </p:txBody>
        </p:sp>
        <p:sp>
          <p:nvSpPr>
            <p:cNvPr id="369672" name="Text Box 8"/>
            <p:cNvSpPr txBox="1">
              <a:spLocks noChangeArrowheads="1"/>
            </p:cNvSpPr>
            <p:nvPr/>
          </p:nvSpPr>
          <p:spPr bwMode="auto">
            <a:xfrm>
              <a:off x="786" y="1920"/>
              <a:ext cx="1746" cy="442"/>
            </a:xfrm>
            <a:prstGeom prst="rect">
              <a:avLst/>
            </a:prstGeom>
            <a:noFill/>
            <a:ln w="12700">
              <a:noFill/>
              <a:miter lim="800000"/>
              <a:headEnd/>
              <a:tailEnd/>
            </a:ln>
            <a:effectLst/>
          </p:spPr>
          <p:txBody>
            <a:bodyPr>
              <a:spAutoFit/>
            </a:bodyPr>
            <a:lstStyle/>
            <a:p>
              <a:pPr>
                <a:spcBef>
                  <a:spcPct val="50000"/>
                </a:spcBef>
              </a:pPr>
              <a:r>
                <a:rPr lang="en-US" sz="2000" b="1">
                  <a:solidFill>
                    <a:schemeClr val="bg1"/>
                  </a:solidFill>
                  <a:latin typeface="Trebuchet MS" pitchFamily="34" charset="0"/>
                  <a:cs typeface="Times New Roman" pitchFamily="18" charset="0"/>
                </a:rPr>
                <a:t>Area of transition between A and B</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r>
              <a:rPr lang="en-US"/>
              <a:t>Summary geographic phenomena</a:t>
            </a:r>
          </a:p>
        </p:txBody>
      </p:sp>
      <p:graphicFrame>
        <p:nvGraphicFramePr>
          <p:cNvPr id="371750" name="Group 38"/>
          <p:cNvGraphicFramePr>
            <a:graphicFrameLocks noGrp="1"/>
          </p:cNvGraphicFramePr>
          <p:nvPr>
            <p:ph idx="1"/>
          </p:nvPr>
        </p:nvGraphicFramePr>
        <p:xfrm>
          <a:off x="457200" y="1484313"/>
          <a:ext cx="8345488" cy="4506913"/>
        </p:xfrm>
        <a:graphic>
          <a:graphicData uri="http://schemas.openxmlformats.org/drawingml/2006/table">
            <a:tbl>
              <a:tblPr/>
              <a:tblGrid>
                <a:gridCol w="1670050"/>
                <a:gridCol w="1468438"/>
                <a:gridCol w="1552575"/>
                <a:gridCol w="1443037"/>
                <a:gridCol w="2211388"/>
              </a:tblGrid>
              <a:tr h="1068388">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2000" b="0" i="0" u="none" strike="noStrike" cap="none" normalizeH="0" baseline="0" smtClean="0">
                        <a:ln>
                          <a:noFill/>
                        </a:ln>
                        <a:solidFill>
                          <a:schemeClr val="tx1"/>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Coverage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Boundaries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Type of boundaries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Characteristics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r>
              <a:tr h="1146175">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Continuous Fields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cover the total space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have no</a:t>
                      </a:r>
                      <a:r>
                        <a:rPr kumimoji="0" lang="en-US" sz="2000" b="0" i="0" u="sng" strike="noStrike" cap="none" normalizeH="0" baseline="0" smtClean="0">
                          <a:ln>
                            <a:noFill/>
                          </a:ln>
                          <a:solidFill>
                            <a:schemeClr val="tx1"/>
                          </a:solidFill>
                          <a:effectLst/>
                          <a:latin typeface="Trebuchet MS" pitchFamily="34" charset="0"/>
                        </a:rPr>
                        <a:t> </a:t>
                      </a:r>
                      <a:r>
                        <a:rPr kumimoji="0" lang="en-US" sz="2000" b="0" i="0" u="none" strike="noStrike" cap="none" normalizeH="0" baseline="0" smtClean="0">
                          <a:ln>
                            <a:noFill/>
                          </a:ln>
                          <a:solidFill>
                            <a:schemeClr val="tx1"/>
                          </a:solidFill>
                          <a:effectLst/>
                          <a:latin typeface="Trebuchet MS" pitchFamily="34" charset="0"/>
                        </a:rPr>
                        <a:t>boundaries</a:t>
                      </a:r>
                    </a:p>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20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20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20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6175">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Discrete Fields</a:t>
                      </a:r>
                    </a:p>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1800" b="1" i="0" u="none" strike="noStrike" cap="none" normalizeH="0" baseline="0" smtClean="0">
                        <a:ln>
                          <a:noFill/>
                        </a:ln>
                        <a:solidFill>
                          <a:schemeClr val="tx1"/>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cover the total space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have boundaries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crisp or fuzzy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endParaRPr kumimoji="0" lang="en-US" sz="2000" b="0" i="0" u="none" strike="noStrike" cap="none" normalizeH="0" baseline="0" smtClean="0">
                        <a:ln>
                          <a:noFill/>
                        </a:ln>
                        <a:solidFill>
                          <a:schemeClr val="tx1"/>
                        </a:solidFill>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46175">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1800" b="1" i="0" u="none" strike="noStrike" cap="none" normalizeH="0" baseline="0" smtClean="0">
                          <a:ln>
                            <a:noFill/>
                          </a:ln>
                          <a:solidFill>
                            <a:schemeClr val="tx1"/>
                          </a:solidFill>
                          <a:effectLst/>
                          <a:latin typeface="Trebuchet MS" pitchFamily="34" charset="0"/>
                        </a:rPr>
                        <a:t>Collection of Objects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9896"/>
                    </a:solid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have gaps in between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have boundaries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crisp or fuzzy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9896"/>
                        </a:buClr>
                        <a:buSzTx/>
                        <a:buFont typeface="Wingdings" pitchFamily="2" charset="2"/>
                        <a:buNone/>
                        <a:tabLst/>
                      </a:pPr>
                      <a:r>
                        <a:rPr kumimoji="0" lang="en-US" sz="2000" b="0" i="0" u="none" strike="noStrike" cap="none" normalizeH="0" baseline="0" smtClean="0">
                          <a:ln>
                            <a:noFill/>
                          </a:ln>
                          <a:solidFill>
                            <a:schemeClr val="tx1"/>
                          </a:solidFill>
                          <a:effectLst/>
                          <a:latin typeface="Trebuchet MS" pitchFamily="34" charset="0"/>
                        </a:rPr>
                        <a:t>have a location, size, orientation, shape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p:txBody>
          <a:bodyPr/>
          <a:lstStyle/>
          <a:p>
            <a:r>
              <a:rPr lang="en-US"/>
              <a:t>Computer representations</a:t>
            </a:r>
          </a:p>
        </p:txBody>
      </p:sp>
      <p:sp>
        <p:nvSpPr>
          <p:cNvPr id="493571"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r>
              <a:rPr lang="en-US"/>
              <a:t>          </a:t>
            </a:r>
            <a:r>
              <a:rPr lang="en-US" sz="2800"/>
              <a:t>Read section 2.2 of Principles of GIS</a:t>
            </a:r>
          </a:p>
        </p:txBody>
      </p:sp>
      <p:grpSp>
        <p:nvGrpSpPr>
          <p:cNvPr id="2" name="Group 4"/>
          <p:cNvGrpSpPr>
            <a:grpSpLocks/>
          </p:cNvGrpSpPr>
          <p:nvPr/>
        </p:nvGrpSpPr>
        <p:grpSpPr bwMode="auto">
          <a:xfrm>
            <a:off x="468313" y="1341438"/>
            <a:ext cx="5319712" cy="2520950"/>
            <a:chOff x="295" y="845"/>
            <a:chExt cx="3351" cy="1588"/>
          </a:xfrm>
        </p:grpSpPr>
        <p:grpSp>
          <p:nvGrpSpPr>
            <p:cNvPr id="3" name="Group 5"/>
            <p:cNvGrpSpPr>
              <a:grpSpLocks/>
            </p:cNvGrpSpPr>
            <p:nvPr/>
          </p:nvGrpSpPr>
          <p:grpSpPr bwMode="auto">
            <a:xfrm>
              <a:off x="295" y="845"/>
              <a:ext cx="3351" cy="1588"/>
              <a:chOff x="2064" y="799"/>
              <a:chExt cx="3351" cy="1588"/>
            </a:xfrm>
          </p:grpSpPr>
          <p:pic>
            <p:nvPicPr>
              <p:cNvPr id="493574" name="Picture 6" descr="F2-1"/>
              <p:cNvPicPr>
                <a:picLocks noChangeAspect="1" noChangeArrowheads="1"/>
              </p:cNvPicPr>
              <p:nvPr/>
            </p:nvPicPr>
            <p:blipFill>
              <a:blip r:embed="rId3" cstate="print"/>
              <a:srcRect/>
              <a:stretch>
                <a:fillRect/>
              </a:stretch>
            </p:blipFill>
            <p:spPr bwMode="auto">
              <a:xfrm>
                <a:off x="2245" y="799"/>
                <a:ext cx="3170" cy="1140"/>
              </a:xfrm>
              <a:prstGeom prst="rect">
                <a:avLst/>
              </a:prstGeom>
              <a:noFill/>
            </p:spPr>
          </p:pic>
          <p:pic>
            <p:nvPicPr>
              <p:cNvPr id="493575" name="Picture 7" descr="Aardbol"/>
              <p:cNvPicPr>
                <a:picLocks noChangeAspect="1" noChangeArrowheads="1"/>
              </p:cNvPicPr>
              <p:nvPr/>
            </p:nvPicPr>
            <p:blipFill>
              <a:blip r:embed="rId4" cstate="print"/>
              <a:srcRect/>
              <a:stretch>
                <a:fillRect/>
              </a:stretch>
            </p:blipFill>
            <p:spPr bwMode="auto">
              <a:xfrm>
                <a:off x="2154" y="1570"/>
                <a:ext cx="817" cy="817"/>
              </a:xfrm>
              <a:prstGeom prst="rect">
                <a:avLst/>
              </a:prstGeom>
              <a:noFill/>
            </p:spPr>
          </p:pic>
          <p:pic>
            <p:nvPicPr>
              <p:cNvPr id="493576" name="Picture 8" descr="slide0008_image018"/>
              <p:cNvPicPr>
                <a:picLocks noChangeAspect="1" noChangeArrowheads="1"/>
              </p:cNvPicPr>
              <p:nvPr/>
            </p:nvPicPr>
            <p:blipFill>
              <a:blip r:embed="rId5" cstate="print"/>
              <a:srcRect/>
              <a:stretch>
                <a:fillRect/>
              </a:stretch>
            </p:blipFill>
            <p:spPr bwMode="auto">
              <a:xfrm>
                <a:off x="2064" y="845"/>
                <a:ext cx="953" cy="635"/>
              </a:xfrm>
              <a:prstGeom prst="rect">
                <a:avLst/>
              </a:prstGeom>
              <a:noFill/>
            </p:spPr>
          </p:pic>
        </p:grpSp>
        <p:sp>
          <p:nvSpPr>
            <p:cNvPr id="493577" name="Rectangle 9"/>
            <p:cNvSpPr>
              <a:spLocks noChangeArrowheads="1"/>
            </p:cNvSpPr>
            <p:nvPr/>
          </p:nvSpPr>
          <p:spPr bwMode="auto">
            <a:xfrm>
              <a:off x="1837" y="1344"/>
              <a:ext cx="280" cy="230"/>
            </a:xfrm>
            <a:prstGeom prst="rect">
              <a:avLst/>
            </a:prstGeom>
            <a:solidFill>
              <a:schemeClr val="bg1"/>
            </a:solidFill>
            <a:ln w="9525">
              <a:noFill/>
              <a:miter lim="800000"/>
              <a:headEnd/>
              <a:tailEnd/>
            </a:ln>
            <a:effectLst/>
          </p:spPr>
          <p:txBody>
            <a:bodyPr wrap="none" lIns="0" tIns="0" rIns="0" bIns="0">
              <a:spAutoFit/>
            </a:bodyPr>
            <a:lstStyle/>
            <a:p>
              <a:pPr marL="230188" indent="-230188" algn="ctr">
                <a:buClr>
                  <a:srgbClr val="009896"/>
                </a:buClr>
                <a:buFont typeface="Wingdings" pitchFamily="2" charset="2"/>
                <a:buNone/>
              </a:pPr>
              <a:r>
                <a:rPr lang="en-US" b="1">
                  <a:solidFill>
                    <a:srgbClr val="008080"/>
                  </a:solidFill>
                  <a:effectLst>
                    <a:outerShdw blurRad="38100" dist="38100" dir="2700000" algn="tl">
                      <a:srgbClr val="C0C0C0"/>
                    </a:outerShdw>
                  </a:effectLst>
                  <a:latin typeface="Trebuchet MS" pitchFamily="34" charset="0"/>
                </a:rPr>
                <a:t>GIS</a:t>
              </a:r>
            </a:p>
          </p:txBody>
        </p:sp>
      </p:grpSp>
      <p:sp>
        <p:nvSpPr>
          <p:cNvPr id="493578" name="Rectangle 10"/>
          <p:cNvSpPr>
            <a:spLocks noChangeArrowheads="1"/>
          </p:cNvSpPr>
          <p:nvPr/>
        </p:nvSpPr>
        <p:spPr bwMode="auto">
          <a:xfrm>
            <a:off x="2555875" y="1484313"/>
            <a:ext cx="1295400" cy="504825"/>
          </a:xfrm>
          <a:prstGeom prst="rect">
            <a:avLst/>
          </a:prstGeom>
          <a:noFill/>
          <a:ln w="38100">
            <a:solidFill>
              <a:srgbClr val="B92432"/>
            </a:solidFill>
            <a:miter lim="800000"/>
            <a:headEnd/>
            <a:tailEnd/>
          </a:ln>
          <a:effectLst/>
        </p:spPr>
        <p:txBody>
          <a:bodyPr wrap="none" anchor="ctr"/>
          <a:lstStyle/>
          <a:p>
            <a:endParaRPr lang="en-US"/>
          </a:p>
        </p:txBody>
      </p:sp>
      <p:pic>
        <p:nvPicPr>
          <p:cNvPr id="493579" name="Picture 11" descr="PoGIS_cover"/>
          <p:cNvPicPr>
            <a:picLocks noChangeAspect="1" noChangeArrowheads="1"/>
          </p:cNvPicPr>
          <p:nvPr/>
        </p:nvPicPr>
        <p:blipFill>
          <a:blip r:embed="rId6" cstate="print"/>
          <a:srcRect/>
          <a:stretch>
            <a:fillRect/>
          </a:stretch>
        </p:blipFill>
        <p:spPr bwMode="auto">
          <a:xfrm>
            <a:off x="900113" y="4508500"/>
            <a:ext cx="1131887" cy="1655763"/>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a:t>ArcGIS</a:t>
            </a:r>
          </a:p>
        </p:txBody>
      </p:sp>
      <p:sp>
        <p:nvSpPr>
          <p:cNvPr id="478211" name="Rectangle 3"/>
          <p:cNvSpPr>
            <a:spLocks noGrp="1" noChangeArrowheads="1"/>
          </p:cNvSpPr>
          <p:nvPr>
            <p:ph type="body" idx="1"/>
          </p:nvPr>
        </p:nvSpPr>
        <p:spPr/>
        <p:txBody>
          <a:bodyPr/>
          <a:lstStyle/>
          <a:p>
            <a:endParaRPr lang="en-US"/>
          </a:p>
        </p:txBody>
      </p:sp>
      <p:pic>
        <p:nvPicPr>
          <p:cNvPr id="478212" name="Picture 4" descr="arcgis_bollen_weblg"/>
          <p:cNvPicPr>
            <a:picLocks noChangeAspect="1" noChangeArrowheads="1"/>
          </p:cNvPicPr>
          <p:nvPr/>
        </p:nvPicPr>
        <p:blipFill>
          <a:blip r:embed="rId3" cstate="print"/>
          <a:srcRect/>
          <a:stretch>
            <a:fillRect/>
          </a:stretch>
        </p:blipFill>
        <p:spPr bwMode="auto">
          <a:xfrm>
            <a:off x="0" y="908050"/>
            <a:ext cx="4537075" cy="4368800"/>
          </a:xfrm>
          <a:prstGeom prst="rect">
            <a:avLst/>
          </a:prstGeom>
          <a:noFill/>
        </p:spPr>
      </p:pic>
      <p:grpSp>
        <p:nvGrpSpPr>
          <p:cNvPr id="2" name="Group 17"/>
          <p:cNvGrpSpPr>
            <a:grpSpLocks/>
          </p:cNvGrpSpPr>
          <p:nvPr/>
        </p:nvGrpSpPr>
        <p:grpSpPr bwMode="auto">
          <a:xfrm>
            <a:off x="1403350" y="1557338"/>
            <a:ext cx="7389813" cy="5111750"/>
            <a:chOff x="884" y="981"/>
            <a:chExt cx="4655" cy="3220"/>
          </a:xfrm>
        </p:grpSpPr>
        <p:grpSp>
          <p:nvGrpSpPr>
            <p:cNvPr id="3" name="Group 5"/>
            <p:cNvGrpSpPr>
              <a:grpSpLocks/>
            </p:cNvGrpSpPr>
            <p:nvPr/>
          </p:nvGrpSpPr>
          <p:grpSpPr bwMode="auto">
            <a:xfrm>
              <a:off x="2744" y="1706"/>
              <a:ext cx="2795" cy="2495"/>
              <a:chOff x="521" y="1298"/>
              <a:chExt cx="2795" cy="2495"/>
            </a:xfrm>
          </p:grpSpPr>
          <p:sp>
            <p:nvSpPr>
              <p:cNvPr id="478214" name="Rectangle 6"/>
              <p:cNvSpPr>
                <a:spLocks noChangeArrowheads="1"/>
              </p:cNvSpPr>
              <p:nvPr/>
            </p:nvSpPr>
            <p:spPr bwMode="auto">
              <a:xfrm>
                <a:off x="521" y="1298"/>
                <a:ext cx="2767" cy="2495"/>
              </a:xfrm>
              <a:prstGeom prst="rect">
                <a:avLst/>
              </a:prstGeom>
              <a:solidFill>
                <a:srgbClr val="1C60AB"/>
              </a:solidFill>
              <a:ln w="9525">
                <a:solidFill>
                  <a:schemeClr val="tx1"/>
                </a:solidFill>
                <a:miter lim="800000"/>
                <a:headEnd/>
                <a:tailEnd/>
              </a:ln>
              <a:effectLst/>
            </p:spPr>
            <p:txBody>
              <a:bodyPr wrap="none" anchor="ctr"/>
              <a:lstStyle/>
              <a:p>
                <a:pPr algn="ctr"/>
                <a:endParaRPr lang="en-US" sz="1800">
                  <a:latin typeface="Arial" charset="0"/>
                  <a:cs typeface="Arial" charset="0"/>
                </a:endParaRPr>
              </a:p>
            </p:txBody>
          </p:sp>
          <p:sp>
            <p:nvSpPr>
              <p:cNvPr id="478215" name="Rectangle 7"/>
              <p:cNvSpPr>
                <a:spLocks noChangeArrowheads="1"/>
              </p:cNvSpPr>
              <p:nvPr/>
            </p:nvSpPr>
            <p:spPr bwMode="auto">
              <a:xfrm>
                <a:off x="1338" y="1797"/>
                <a:ext cx="1950" cy="1996"/>
              </a:xfrm>
              <a:prstGeom prst="rect">
                <a:avLst/>
              </a:prstGeom>
              <a:solidFill>
                <a:srgbClr val="009896"/>
              </a:solidFill>
              <a:ln w="9525">
                <a:solidFill>
                  <a:schemeClr val="tx1"/>
                </a:solidFill>
                <a:miter lim="800000"/>
                <a:headEnd/>
                <a:tailEnd/>
              </a:ln>
              <a:effectLst/>
            </p:spPr>
            <p:txBody>
              <a:bodyPr wrap="none" anchor="ctr"/>
              <a:lstStyle/>
              <a:p>
                <a:endParaRPr lang="en-US"/>
              </a:p>
            </p:txBody>
          </p:sp>
          <p:sp>
            <p:nvSpPr>
              <p:cNvPr id="478216" name="Rectangle 8"/>
              <p:cNvSpPr>
                <a:spLocks noChangeArrowheads="1"/>
              </p:cNvSpPr>
              <p:nvPr/>
            </p:nvSpPr>
            <p:spPr bwMode="auto">
              <a:xfrm>
                <a:off x="1338" y="2205"/>
                <a:ext cx="1542" cy="1588"/>
              </a:xfrm>
              <a:prstGeom prst="rect">
                <a:avLst/>
              </a:prstGeom>
              <a:solidFill>
                <a:srgbClr val="B92432"/>
              </a:solidFill>
              <a:ln w="9525">
                <a:solidFill>
                  <a:schemeClr val="tx1"/>
                </a:solidFill>
                <a:miter lim="800000"/>
                <a:headEnd/>
                <a:tailEnd/>
              </a:ln>
              <a:effectLst/>
            </p:spPr>
            <p:txBody>
              <a:bodyPr wrap="none" anchor="ctr"/>
              <a:lstStyle/>
              <a:p>
                <a:endParaRPr lang="en-US"/>
              </a:p>
            </p:txBody>
          </p:sp>
          <p:sp>
            <p:nvSpPr>
              <p:cNvPr id="478217" name="Rectangle 9"/>
              <p:cNvSpPr>
                <a:spLocks noChangeArrowheads="1"/>
              </p:cNvSpPr>
              <p:nvPr/>
            </p:nvSpPr>
            <p:spPr bwMode="auto">
              <a:xfrm>
                <a:off x="1338" y="2659"/>
                <a:ext cx="1179" cy="1134"/>
              </a:xfrm>
              <a:prstGeom prst="rect">
                <a:avLst/>
              </a:prstGeom>
              <a:solidFill>
                <a:srgbClr val="EF9C00"/>
              </a:solidFill>
              <a:ln w="9525">
                <a:solidFill>
                  <a:schemeClr val="tx1"/>
                </a:solidFill>
                <a:miter lim="800000"/>
                <a:headEnd/>
                <a:tailEnd/>
              </a:ln>
              <a:effectLst/>
            </p:spPr>
            <p:txBody>
              <a:bodyPr wrap="none" anchor="ctr"/>
              <a:lstStyle/>
              <a:p>
                <a:endParaRPr lang="en-US"/>
              </a:p>
            </p:txBody>
          </p:sp>
          <p:sp>
            <p:nvSpPr>
              <p:cNvPr id="478218" name="Rectangle 10"/>
              <p:cNvSpPr>
                <a:spLocks noChangeArrowheads="1"/>
              </p:cNvSpPr>
              <p:nvPr/>
            </p:nvSpPr>
            <p:spPr bwMode="auto">
              <a:xfrm>
                <a:off x="930" y="1797"/>
                <a:ext cx="408" cy="1996"/>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478219" name="Text Box 11"/>
              <p:cNvSpPr txBox="1">
                <a:spLocks noChangeArrowheads="1"/>
              </p:cNvSpPr>
              <p:nvPr/>
            </p:nvSpPr>
            <p:spPr bwMode="auto">
              <a:xfrm>
                <a:off x="1292" y="1389"/>
                <a:ext cx="1492" cy="288"/>
              </a:xfrm>
              <a:prstGeom prst="rect">
                <a:avLst/>
              </a:prstGeom>
              <a:noFill/>
              <a:ln w="9525">
                <a:noFill/>
                <a:miter lim="800000"/>
                <a:headEnd/>
                <a:tailEnd/>
              </a:ln>
              <a:effectLst/>
            </p:spPr>
            <p:txBody>
              <a:bodyPr wrap="none">
                <a:spAutoFit/>
              </a:bodyPr>
              <a:lstStyle/>
              <a:p>
                <a:r>
                  <a:rPr lang="en-US">
                    <a:latin typeface="Arial" charset="0"/>
                    <a:cs typeface="Arial" charset="0"/>
                  </a:rPr>
                  <a:t>ArcGIS Desktop</a:t>
                </a:r>
              </a:p>
            </p:txBody>
          </p:sp>
          <p:sp>
            <p:nvSpPr>
              <p:cNvPr id="478220" name="Text Box 12"/>
              <p:cNvSpPr txBox="1">
                <a:spLocks noChangeArrowheads="1"/>
              </p:cNvSpPr>
              <p:nvPr/>
            </p:nvSpPr>
            <p:spPr bwMode="auto">
              <a:xfrm>
                <a:off x="2744" y="1797"/>
                <a:ext cx="572" cy="231"/>
              </a:xfrm>
              <a:prstGeom prst="rect">
                <a:avLst/>
              </a:prstGeom>
              <a:noFill/>
              <a:ln w="9525">
                <a:noFill/>
                <a:miter lim="800000"/>
                <a:headEnd/>
                <a:tailEnd/>
              </a:ln>
              <a:effectLst/>
            </p:spPr>
            <p:txBody>
              <a:bodyPr wrap="none">
                <a:spAutoFit/>
              </a:bodyPr>
              <a:lstStyle/>
              <a:p>
                <a:r>
                  <a:rPr lang="en-US" sz="1800">
                    <a:latin typeface="Arial" charset="0"/>
                    <a:cs typeface="Arial" charset="0"/>
                  </a:rPr>
                  <a:t>ArcInfo</a:t>
                </a:r>
              </a:p>
            </p:txBody>
          </p:sp>
          <p:sp>
            <p:nvSpPr>
              <p:cNvPr id="478221" name="Text Box 13"/>
              <p:cNvSpPr txBox="1">
                <a:spLocks noChangeArrowheads="1"/>
              </p:cNvSpPr>
              <p:nvPr/>
            </p:nvSpPr>
            <p:spPr bwMode="auto">
              <a:xfrm>
                <a:off x="2200" y="2205"/>
                <a:ext cx="708" cy="231"/>
              </a:xfrm>
              <a:prstGeom prst="rect">
                <a:avLst/>
              </a:prstGeom>
              <a:noFill/>
              <a:ln w="9525">
                <a:noFill/>
                <a:miter lim="800000"/>
                <a:headEnd/>
                <a:tailEnd/>
              </a:ln>
              <a:effectLst/>
            </p:spPr>
            <p:txBody>
              <a:bodyPr wrap="none">
                <a:spAutoFit/>
              </a:bodyPr>
              <a:lstStyle/>
              <a:p>
                <a:r>
                  <a:rPr lang="en-US" sz="1800">
                    <a:latin typeface="Arial" charset="0"/>
                    <a:cs typeface="Arial" charset="0"/>
                  </a:rPr>
                  <a:t>ArcEditor</a:t>
                </a:r>
              </a:p>
            </p:txBody>
          </p:sp>
          <p:sp>
            <p:nvSpPr>
              <p:cNvPr id="478222" name="Text Box 14"/>
              <p:cNvSpPr txBox="1">
                <a:spLocks noChangeArrowheads="1"/>
              </p:cNvSpPr>
              <p:nvPr/>
            </p:nvSpPr>
            <p:spPr bwMode="auto">
              <a:xfrm>
                <a:off x="1882" y="2659"/>
                <a:ext cx="644" cy="231"/>
              </a:xfrm>
              <a:prstGeom prst="rect">
                <a:avLst/>
              </a:prstGeom>
              <a:noFill/>
              <a:ln w="9525">
                <a:noFill/>
                <a:miter lim="800000"/>
                <a:headEnd/>
                <a:tailEnd/>
              </a:ln>
              <a:effectLst/>
            </p:spPr>
            <p:txBody>
              <a:bodyPr wrap="none">
                <a:spAutoFit/>
              </a:bodyPr>
              <a:lstStyle/>
              <a:p>
                <a:r>
                  <a:rPr lang="en-US" sz="1800">
                    <a:latin typeface="Arial" charset="0"/>
                    <a:cs typeface="Arial" charset="0"/>
                  </a:rPr>
                  <a:t>ArcView</a:t>
                </a:r>
              </a:p>
            </p:txBody>
          </p:sp>
          <p:sp>
            <p:nvSpPr>
              <p:cNvPr id="478223" name="Text Box 15"/>
              <p:cNvSpPr txBox="1">
                <a:spLocks noChangeArrowheads="1"/>
              </p:cNvSpPr>
              <p:nvPr/>
            </p:nvSpPr>
            <p:spPr bwMode="auto">
              <a:xfrm rot="16200000">
                <a:off x="161" y="2657"/>
                <a:ext cx="1951" cy="231"/>
              </a:xfrm>
              <a:prstGeom prst="rect">
                <a:avLst/>
              </a:prstGeom>
              <a:noFill/>
              <a:ln w="9525">
                <a:noFill/>
                <a:miter lim="800000"/>
                <a:headEnd/>
                <a:tailEnd/>
              </a:ln>
              <a:effectLst/>
            </p:spPr>
            <p:txBody>
              <a:bodyPr>
                <a:spAutoFit/>
              </a:bodyPr>
              <a:lstStyle/>
              <a:p>
                <a:r>
                  <a:rPr lang="en-US" sz="1800">
                    <a:latin typeface="Arial" charset="0"/>
                    <a:cs typeface="Arial" charset="0"/>
                  </a:rPr>
                  <a:t>ArcGIS Desktop Extensions</a:t>
                </a:r>
              </a:p>
            </p:txBody>
          </p:sp>
        </p:grpSp>
        <p:sp>
          <p:nvSpPr>
            <p:cNvPr id="478224" name="Line 16"/>
            <p:cNvSpPr>
              <a:spLocks noChangeShapeType="1"/>
            </p:cNvSpPr>
            <p:nvPr/>
          </p:nvSpPr>
          <p:spPr bwMode="auto">
            <a:xfrm>
              <a:off x="884" y="981"/>
              <a:ext cx="2630" cy="907"/>
            </a:xfrm>
            <a:prstGeom prst="line">
              <a:avLst/>
            </a:prstGeom>
            <a:noFill/>
            <a:ln w="38100">
              <a:solidFill>
                <a:srgbClr val="B92432"/>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t>Vector versus Raster</a:t>
            </a:r>
          </a:p>
        </p:txBody>
      </p:sp>
      <p:graphicFrame>
        <p:nvGraphicFramePr>
          <p:cNvPr id="294915" name="Object 3"/>
          <p:cNvGraphicFramePr>
            <a:graphicFrameLocks noChangeAspect="1"/>
          </p:cNvGraphicFramePr>
          <p:nvPr>
            <p:ph idx="1"/>
          </p:nvPr>
        </p:nvGraphicFramePr>
        <p:xfrm>
          <a:off x="334963" y="1703388"/>
          <a:ext cx="8358187" cy="3814762"/>
        </p:xfrm>
        <a:graphic>
          <a:graphicData uri="http://schemas.openxmlformats.org/presentationml/2006/ole">
            <p:oleObj spid="_x0000_s5122" name="Document" r:id="rId4" imgW="6329822" imgH="2889102" progId="Word.Document.8">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a:t>Topology and spatial relationships</a:t>
            </a:r>
          </a:p>
        </p:txBody>
      </p:sp>
      <p:sp>
        <p:nvSpPr>
          <p:cNvPr id="299011" name="Rectangle 3"/>
          <p:cNvSpPr>
            <a:spLocks noGrp="1" noChangeArrowheads="1"/>
          </p:cNvSpPr>
          <p:nvPr>
            <p:ph type="body" idx="1"/>
          </p:nvPr>
        </p:nvSpPr>
        <p:spPr>
          <a:xfrm>
            <a:off x="420688" y="1284288"/>
            <a:ext cx="8723312" cy="4584700"/>
          </a:xfrm>
        </p:spPr>
        <p:txBody>
          <a:bodyPr/>
          <a:lstStyle/>
          <a:p>
            <a:r>
              <a:rPr lang="en-US" sz="2400" b="1"/>
              <a:t>Topology</a:t>
            </a:r>
          </a:p>
          <a:p>
            <a:pPr lvl="1"/>
            <a:r>
              <a:rPr lang="en-US" sz="2400"/>
              <a:t>A branch of mathematics that deals with properties of space that do not change under certain transformation</a:t>
            </a:r>
          </a:p>
          <a:p>
            <a:pPr lvl="1"/>
            <a:r>
              <a:rPr lang="en-US" sz="2400"/>
              <a:t>Dealing with spatial relationships</a:t>
            </a:r>
          </a:p>
          <a:p>
            <a:pPr lvl="1"/>
            <a:endParaRPr lang="en-US"/>
          </a:p>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99011">
                                            <p:txEl>
                                              <p:pRg st="1" end="1"/>
                                            </p:txEl>
                                          </p:spTgt>
                                        </p:tgtEl>
                                        <p:attrNameLst>
                                          <p:attrName>style.visibility</p:attrName>
                                        </p:attrNameLst>
                                      </p:cBhvr>
                                      <p:to>
                                        <p:strVal val="visible"/>
                                      </p:to>
                                    </p:set>
                                    <p:anim calcmode="lin" valueType="num">
                                      <p:cBhvr>
                                        <p:cTn id="7" dur="500" fill="hold"/>
                                        <p:tgtEl>
                                          <p:spTgt spid="29901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9901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9901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99011">
                                            <p:txEl>
                                              <p:pRg st="2" end="2"/>
                                            </p:txEl>
                                          </p:spTgt>
                                        </p:tgtEl>
                                        <p:attrNameLst>
                                          <p:attrName>style.visibility</p:attrName>
                                        </p:attrNameLst>
                                      </p:cBhvr>
                                      <p:to>
                                        <p:strVal val="visible"/>
                                      </p:to>
                                    </p:set>
                                    <p:anim calcmode="lin" valueType="num">
                                      <p:cBhvr>
                                        <p:cTn id="14" dur="500" fill="hold"/>
                                        <p:tgtEl>
                                          <p:spTgt spid="29901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9901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99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a:t>Topological space: Simplices</a:t>
            </a:r>
          </a:p>
        </p:txBody>
      </p:sp>
      <p:pic>
        <p:nvPicPr>
          <p:cNvPr id="305155" name="Picture 3"/>
          <p:cNvPicPr>
            <a:picLocks noChangeAspect="1" noChangeArrowheads="1"/>
          </p:cNvPicPr>
          <p:nvPr/>
        </p:nvPicPr>
        <p:blipFill>
          <a:blip r:embed="rId3" cstate="print"/>
          <a:srcRect/>
          <a:stretch>
            <a:fillRect/>
          </a:stretch>
        </p:blipFill>
        <p:spPr bwMode="auto">
          <a:xfrm>
            <a:off x="971550" y="1700213"/>
            <a:ext cx="5583238" cy="39782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sz="3200"/>
              <a:t>Spatial data as Topological invariants</a:t>
            </a:r>
          </a:p>
        </p:txBody>
      </p:sp>
      <p:pic>
        <p:nvPicPr>
          <p:cNvPr id="307203" name="Picture 3"/>
          <p:cNvPicPr>
            <a:picLocks noChangeAspect="1" noChangeArrowheads="1"/>
          </p:cNvPicPr>
          <p:nvPr/>
        </p:nvPicPr>
        <p:blipFill>
          <a:blip r:embed="rId3" cstate="print"/>
          <a:srcRect/>
          <a:stretch>
            <a:fillRect/>
          </a:stretch>
        </p:blipFill>
        <p:spPr bwMode="auto">
          <a:xfrm>
            <a:off x="544513" y="1225550"/>
            <a:ext cx="5429250" cy="3822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325438" y="152400"/>
            <a:ext cx="7270750" cy="1143000"/>
          </a:xfrm>
          <a:prstGeom prst="rect">
            <a:avLst/>
          </a:prstGeom>
          <a:noFill/>
          <a:ln w="9525">
            <a:noFill/>
            <a:miter lim="800000"/>
            <a:headEnd/>
            <a:tailEnd/>
          </a:ln>
          <a:effectLst/>
        </p:spPr>
        <p:txBody>
          <a:bodyPr lIns="92075" tIns="46038" rIns="92075" bIns="46038" anchor="ctr"/>
          <a:lstStyle/>
          <a:p>
            <a:endParaRPr lang="en-GB" sz="3600" b="1">
              <a:solidFill>
                <a:schemeClr val="tx2"/>
              </a:solidFill>
              <a:latin typeface="Trebuchet MS" pitchFamily="34" charset="0"/>
            </a:endParaRPr>
          </a:p>
        </p:txBody>
      </p:sp>
      <p:sp>
        <p:nvSpPr>
          <p:cNvPr id="309251" name="Rectangle 3"/>
          <p:cNvSpPr>
            <a:spLocks noChangeArrowheads="1"/>
          </p:cNvSpPr>
          <p:nvPr/>
        </p:nvSpPr>
        <p:spPr bwMode="auto">
          <a:xfrm>
            <a:off x="280988" y="1143000"/>
            <a:ext cx="7272337" cy="1143000"/>
          </a:xfrm>
          <a:prstGeom prst="rect">
            <a:avLst/>
          </a:prstGeom>
          <a:noFill/>
          <a:ln w="9525">
            <a:noFill/>
            <a:miter lim="800000"/>
            <a:headEnd/>
            <a:tailEnd/>
          </a:ln>
          <a:effectLst/>
        </p:spPr>
        <p:txBody>
          <a:bodyPr lIns="92075" tIns="46038" rIns="92075" bIns="46038" anchor="ctr"/>
          <a:lstStyle/>
          <a:p>
            <a:endParaRPr lang="en-GB" sz="3600" b="1">
              <a:solidFill>
                <a:schemeClr val="tx2"/>
              </a:solidFill>
              <a:latin typeface="Trebuchet MS" pitchFamily="34" charset="0"/>
            </a:endParaRPr>
          </a:p>
        </p:txBody>
      </p:sp>
      <p:sp>
        <p:nvSpPr>
          <p:cNvPr id="309252" name="Oval 4"/>
          <p:cNvSpPr>
            <a:spLocks noChangeArrowheads="1"/>
          </p:cNvSpPr>
          <p:nvPr/>
        </p:nvSpPr>
        <p:spPr bwMode="auto">
          <a:xfrm>
            <a:off x="2039938" y="4114800"/>
            <a:ext cx="2462212" cy="1676400"/>
          </a:xfrm>
          <a:prstGeom prst="ellipse">
            <a:avLst/>
          </a:prstGeom>
          <a:solidFill>
            <a:schemeClr val="accent2">
              <a:alpha val="50000"/>
            </a:schemeClr>
          </a:solidFill>
          <a:ln w="76200">
            <a:solidFill>
              <a:srgbClr val="FF6600"/>
            </a:solidFill>
            <a:round/>
            <a:headEnd/>
            <a:tailEnd/>
          </a:ln>
          <a:effectLst/>
        </p:spPr>
        <p:txBody>
          <a:bodyPr wrap="none" anchor="ctr"/>
          <a:lstStyle/>
          <a:p>
            <a:pPr algn="ctr" eaLnBrk="0" hangingPunct="0"/>
            <a:r>
              <a:rPr lang="en-US" b="1">
                <a:latin typeface="Arial" charset="0"/>
              </a:rPr>
              <a:t>A</a:t>
            </a:r>
          </a:p>
        </p:txBody>
      </p:sp>
      <p:sp>
        <p:nvSpPr>
          <p:cNvPr id="309253" name="Oval 5"/>
          <p:cNvSpPr>
            <a:spLocks noChangeArrowheads="1"/>
          </p:cNvSpPr>
          <p:nvPr/>
        </p:nvSpPr>
        <p:spPr bwMode="auto">
          <a:xfrm>
            <a:off x="3798888" y="4114800"/>
            <a:ext cx="2460625" cy="1676400"/>
          </a:xfrm>
          <a:prstGeom prst="ellipse">
            <a:avLst/>
          </a:prstGeom>
          <a:solidFill>
            <a:srgbClr val="00FF00">
              <a:alpha val="50000"/>
            </a:srgbClr>
          </a:solidFill>
          <a:ln w="76200">
            <a:solidFill>
              <a:srgbClr val="6666FF"/>
            </a:solidFill>
            <a:round/>
            <a:headEnd/>
            <a:tailEnd/>
          </a:ln>
          <a:effectLst/>
        </p:spPr>
        <p:txBody>
          <a:bodyPr wrap="none" anchor="ctr"/>
          <a:lstStyle/>
          <a:p>
            <a:pPr algn="ctr" eaLnBrk="0" hangingPunct="0"/>
            <a:r>
              <a:rPr lang="en-US" b="1">
                <a:latin typeface="Arial" charset="0"/>
              </a:rPr>
              <a:t>B</a:t>
            </a:r>
          </a:p>
        </p:txBody>
      </p:sp>
      <p:sp>
        <p:nvSpPr>
          <p:cNvPr id="309254" name="Rectangle 6"/>
          <p:cNvSpPr>
            <a:spLocks noGrp="1" noChangeArrowheads="1"/>
          </p:cNvSpPr>
          <p:nvPr>
            <p:ph type="title"/>
          </p:nvPr>
        </p:nvSpPr>
        <p:spPr/>
        <p:txBody>
          <a:bodyPr/>
          <a:lstStyle/>
          <a:p>
            <a:r>
              <a:rPr lang="en-US"/>
              <a:t>Topological relationships</a:t>
            </a:r>
          </a:p>
        </p:txBody>
      </p:sp>
      <p:sp>
        <p:nvSpPr>
          <p:cNvPr id="309255" name="Rectangle 7"/>
          <p:cNvSpPr>
            <a:spLocks noGrp="1" noChangeArrowheads="1"/>
          </p:cNvSpPr>
          <p:nvPr>
            <p:ph type="body" idx="1"/>
          </p:nvPr>
        </p:nvSpPr>
        <p:spPr>
          <a:xfrm>
            <a:off x="468313" y="1341438"/>
            <a:ext cx="7989887" cy="4584700"/>
          </a:xfrm>
        </p:spPr>
        <p:txBody>
          <a:bodyPr/>
          <a:lstStyle/>
          <a:p>
            <a:pPr marL="609600" indent="-609600">
              <a:buFont typeface="Wingdings" pitchFamily="2" charset="2"/>
              <a:buAutoNum type="arabicPeriod"/>
            </a:pPr>
            <a:r>
              <a:rPr lang="en-US" sz="2400"/>
              <a:t>intersection of boundaries</a:t>
            </a:r>
          </a:p>
          <a:p>
            <a:pPr marL="609600" indent="-609600">
              <a:buFont typeface="Wingdings" pitchFamily="2" charset="2"/>
              <a:buAutoNum type="arabicPeriod"/>
            </a:pPr>
            <a:endParaRPr lang="en-US" sz="2400"/>
          </a:p>
          <a:p>
            <a:pPr marL="609600" indent="-609600">
              <a:buFont typeface="Wingdings" pitchFamily="2" charset="2"/>
              <a:buAutoNum type="arabicPeriod"/>
            </a:pPr>
            <a:r>
              <a:rPr lang="en-US" sz="2400"/>
              <a:t>intersection of interiors</a:t>
            </a:r>
          </a:p>
          <a:p>
            <a:pPr marL="609600" indent="-609600">
              <a:buFont typeface="Wingdings" pitchFamily="2" charset="2"/>
              <a:buAutoNum type="arabicPeriod"/>
            </a:pPr>
            <a:endParaRPr lang="en-US" sz="2400"/>
          </a:p>
          <a:p>
            <a:pPr marL="609600" indent="-609600">
              <a:buFont typeface="Wingdings" pitchFamily="2" charset="2"/>
              <a:buAutoNum type="arabicPeriod"/>
            </a:pPr>
            <a:r>
              <a:rPr lang="en-US" sz="2400"/>
              <a:t>upper and under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9255">
                                            <p:txEl>
                                              <p:pRg st="0" end="0"/>
                                            </p:txEl>
                                          </p:spTgt>
                                        </p:tgtEl>
                                        <p:attrNameLst>
                                          <p:attrName>style.visibility</p:attrName>
                                        </p:attrNameLst>
                                      </p:cBhvr>
                                      <p:to>
                                        <p:strVal val="visible"/>
                                      </p:to>
                                    </p:set>
                                    <p:anim calcmode="lin" valueType="num">
                                      <p:cBhvr additive="base">
                                        <p:cTn id="7" dur="500" fill="hold"/>
                                        <p:tgtEl>
                                          <p:spTgt spid="3092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92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9255">
                                            <p:txEl>
                                              <p:pRg st="2" end="2"/>
                                            </p:txEl>
                                          </p:spTgt>
                                        </p:tgtEl>
                                        <p:attrNameLst>
                                          <p:attrName>style.visibility</p:attrName>
                                        </p:attrNameLst>
                                      </p:cBhvr>
                                      <p:to>
                                        <p:strVal val="visible"/>
                                      </p:to>
                                    </p:set>
                                    <p:anim calcmode="lin" valueType="num">
                                      <p:cBhvr additive="base">
                                        <p:cTn id="13" dur="500" fill="hold"/>
                                        <p:tgtEl>
                                          <p:spTgt spid="30925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92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9255">
                                            <p:txEl>
                                              <p:pRg st="4" end="4"/>
                                            </p:txEl>
                                          </p:spTgt>
                                        </p:tgtEl>
                                        <p:attrNameLst>
                                          <p:attrName>style.visibility</p:attrName>
                                        </p:attrNameLst>
                                      </p:cBhvr>
                                      <p:to>
                                        <p:strVal val="visible"/>
                                      </p:to>
                                    </p:set>
                                    <p:anim calcmode="lin" valueType="num">
                                      <p:cBhvr additive="base">
                                        <p:cTn id="19" dur="500" fill="hold"/>
                                        <p:tgtEl>
                                          <p:spTgt spid="30925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92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descr="Aardbol"/>
          <p:cNvPicPr>
            <a:picLocks noChangeAspect="1" noChangeArrowheads="1"/>
          </p:cNvPicPr>
          <p:nvPr/>
        </p:nvPicPr>
        <p:blipFill>
          <a:blip r:embed="rId4" cstate="print"/>
          <a:srcRect/>
          <a:stretch>
            <a:fillRect/>
          </a:stretch>
        </p:blipFill>
        <p:spPr bwMode="auto">
          <a:xfrm>
            <a:off x="2051050" y="1558925"/>
            <a:ext cx="4537075" cy="4537075"/>
          </a:xfrm>
          <a:prstGeom prst="rect">
            <a:avLst/>
          </a:prstGeom>
          <a:noFill/>
        </p:spPr>
      </p:pic>
      <p:sp>
        <p:nvSpPr>
          <p:cNvPr id="414722" name="Rectangle 2"/>
          <p:cNvSpPr>
            <a:spLocks noGrp="1" noChangeArrowheads="1"/>
          </p:cNvSpPr>
          <p:nvPr>
            <p:ph type="title"/>
          </p:nvPr>
        </p:nvSpPr>
        <p:spPr/>
        <p:txBody>
          <a:bodyPr/>
          <a:lstStyle/>
          <a:p>
            <a:r>
              <a:rPr lang="en-US"/>
              <a:t>Geographic phenomena</a:t>
            </a:r>
          </a:p>
        </p:txBody>
      </p:sp>
      <p:graphicFrame>
        <p:nvGraphicFramePr>
          <p:cNvPr id="414726" name="Object 6"/>
          <p:cNvGraphicFramePr>
            <a:graphicFrameLocks noChangeAspect="1"/>
          </p:cNvGraphicFramePr>
          <p:nvPr/>
        </p:nvGraphicFramePr>
        <p:xfrm>
          <a:off x="4356100" y="1125538"/>
          <a:ext cx="1944688" cy="1311275"/>
        </p:xfrm>
        <a:graphic>
          <a:graphicData uri="http://schemas.openxmlformats.org/presentationml/2006/ole">
            <p:oleObj spid="_x0000_s1026" name="Clip" r:id="rId5" imgW="4857143" imgH="3276190" progId="">
              <p:embed/>
            </p:oleObj>
          </a:graphicData>
        </a:graphic>
      </p:graphicFrame>
      <p:graphicFrame>
        <p:nvGraphicFramePr>
          <p:cNvPr id="414728" name="Object 8"/>
          <p:cNvGraphicFramePr>
            <a:graphicFrameLocks noChangeAspect="1"/>
          </p:cNvGraphicFramePr>
          <p:nvPr/>
        </p:nvGraphicFramePr>
        <p:xfrm>
          <a:off x="4356100" y="5222875"/>
          <a:ext cx="1944688" cy="1347788"/>
        </p:xfrm>
        <a:graphic>
          <a:graphicData uri="http://schemas.openxmlformats.org/presentationml/2006/ole">
            <p:oleObj spid="_x0000_s1027" name="Clip" r:id="rId6" imgW="4857143" imgH="3247619" progId="">
              <p:embed/>
            </p:oleObj>
          </a:graphicData>
        </a:graphic>
      </p:graphicFrame>
      <p:graphicFrame>
        <p:nvGraphicFramePr>
          <p:cNvPr id="414729" name="Object 9"/>
          <p:cNvGraphicFramePr>
            <a:graphicFrameLocks noChangeAspect="1"/>
          </p:cNvGraphicFramePr>
          <p:nvPr/>
        </p:nvGraphicFramePr>
        <p:xfrm>
          <a:off x="2268538" y="3862388"/>
          <a:ext cx="2016125" cy="1298575"/>
        </p:xfrm>
        <a:graphic>
          <a:graphicData uri="http://schemas.openxmlformats.org/presentationml/2006/ole">
            <p:oleObj spid="_x0000_s1028" name="Clip" r:id="rId7" imgW="8571429" imgH="5723810" progId="">
              <p:embed/>
            </p:oleObj>
          </a:graphicData>
        </a:graphic>
      </p:graphicFrame>
      <p:graphicFrame>
        <p:nvGraphicFramePr>
          <p:cNvPr id="414731" name="Object 11"/>
          <p:cNvGraphicFramePr>
            <a:graphicFrameLocks noChangeAspect="1"/>
          </p:cNvGraphicFramePr>
          <p:nvPr/>
        </p:nvGraphicFramePr>
        <p:xfrm>
          <a:off x="2268538" y="2493963"/>
          <a:ext cx="2014537" cy="1293812"/>
        </p:xfrm>
        <a:graphic>
          <a:graphicData uri="http://schemas.openxmlformats.org/presentationml/2006/ole">
            <p:oleObj spid="_x0000_s1029" name="Clip" r:id="rId8" imgW="4857143" imgH="3228571" progId="">
              <p:embed/>
            </p:oleObj>
          </a:graphicData>
        </a:graphic>
      </p:graphicFrame>
      <p:graphicFrame>
        <p:nvGraphicFramePr>
          <p:cNvPr id="414732" name="Object 12"/>
          <p:cNvGraphicFramePr>
            <a:graphicFrameLocks noChangeAspect="1"/>
          </p:cNvGraphicFramePr>
          <p:nvPr/>
        </p:nvGraphicFramePr>
        <p:xfrm>
          <a:off x="900113" y="3862388"/>
          <a:ext cx="1333500" cy="2016125"/>
        </p:xfrm>
        <a:graphic>
          <a:graphicData uri="http://schemas.openxmlformats.org/presentationml/2006/ole">
            <p:oleObj spid="_x0000_s1030" name="Clip" r:id="rId9" imgW="3238095" imgH="4790476" progId="">
              <p:embed/>
            </p:oleObj>
          </a:graphicData>
        </a:graphic>
      </p:graphicFrame>
      <p:graphicFrame>
        <p:nvGraphicFramePr>
          <p:cNvPr id="414733" name="Object 13"/>
          <p:cNvGraphicFramePr>
            <a:graphicFrameLocks noChangeAspect="1"/>
          </p:cNvGraphicFramePr>
          <p:nvPr/>
        </p:nvGraphicFramePr>
        <p:xfrm>
          <a:off x="6373813" y="3862388"/>
          <a:ext cx="1328737" cy="2016125"/>
        </p:xfrm>
        <a:graphic>
          <a:graphicData uri="http://schemas.openxmlformats.org/presentationml/2006/ole">
            <p:oleObj spid="_x0000_s1031" name="Clip" r:id="rId10" imgW="3238095" imgH="4838095" progId="">
              <p:embed/>
            </p:oleObj>
          </a:graphicData>
        </a:graphic>
      </p:graphicFrame>
      <p:graphicFrame>
        <p:nvGraphicFramePr>
          <p:cNvPr id="414734" name="Object 14"/>
          <p:cNvGraphicFramePr>
            <a:graphicFrameLocks noChangeAspect="1"/>
          </p:cNvGraphicFramePr>
          <p:nvPr/>
        </p:nvGraphicFramePr>
        <p:xfrm>
          <a:off x="900113" y="1773238"/>
          <a:ext cx="1296987" cy="2016125"/>
        </p:xfrm>
        <a:graphic>
          <a:graphicData uri="http://schemas.openxmlformats.org/presentationml/2006/ole">
            <p:oleObj spid="_x0000_s1032" name="Clip" r:id="rId11" imgW="3238095" imgH="4838095" progId="">
              <p:embed/>
            </p:oleObj>
          </a:graphicData>
        </a:graphic>
      </p:graphicFrame>
      <p:graphicFrame>
        <p:nvGraphicFramePr>
          <p:cNvPr id="414735" name="Object 15"/>
          <p:cNvGraphicFramePr>
            <a:graphicFrameLocks noChangeAspect="1"/>
          </p:cNvGraphicFramePr>
          <p:nvPr/>
        </p:nvGraphicFramePr>
        <p:xfrm>
          <a:off x="2268538" y="5224463"/>
          <a:ext cx="2016125" cy="1346200"/>
        </p:xfrm>
        <a:graphic>
          <a:graphicData uri="http://schemas.openxmlformats.org/presentationml/2006/ole">
            <p:oleObj spid="_x0000_s1033" name="Clip" r:id="rId12" imgW="4857143" imgH="3247619" progId="">
              <p:embed/>
            </p:oleObj>
          </a:graphicData>
        </a:graphic>
      </p:graphicFrame>
      <p:pic>
        <p:nvPicPr>
          <p:cNvPr id="414737" name="Picture 17" descr="aval04"/>
          <p:cNvPicPr>
            <a:picLocks noChangeAspect="1" noChangeArrowheads="1"/>
          </p:cNvPicPr>
          <p:nvPr/>
        </p:nvPicPr>
        <p:blipFill>
          <a:blip r:embed="rId13" cstate="print"/>
          <a:srcRect/>
          <a:stretch>
            <a:fillRect/>
          </a:stretch>
        </p:blipFill>
        <p:spPr bwMode="auto">
          <a:xfrm>
            <a:off x="6373813" y="1773238"/>
            <a:ext cx="1290637" cy="2016125"/>
          </a:xfrm>
          <a:prstGeom prst="rect">
            <a:avLst/>
          </a:prstGeom>
          <a:noFill/>
        </p:spPr>
      </p:pic>
      <p:pic>
        <p:nvPicPr>
          <p:cNvPr id="414738" name="Picture 18" descr="deadfish"/>
          <p:cNvPicPr>
            <a:picLocks noChangeAspect="1" noChangeArrowheads="1"/>
          </p:cNvPicPr>
          <p:nvPr/>
        </p:nvPicPr>
        <p:blipFill>
          <a:blip r:embed="rId14" cstate="print"/>
          <a:srcRect/>
          <a:stretch>
            <a:fillRect/>
          </a:stretch>
        </p:blipFill>
        <p:spPr bwMode="auto">
          <a:xfrm>
            <a:off x="2268538" y="1125538"/>
            <a:ext cx="2016125" cy="1287462"/>
          </a:xfrm>
          <a:prstGeom prst="rect">
            <a:avLst/>
          </a:prstGeom>
          <a:noFill/>
        </p:spPr>
      </p:pic>
      <p:graphicFrame>
        <p:nvGraphicFramePr>
          <p:cNvPr id="414727" name="Object 7"/>
          <p:cNvGraphicFramePr>
            <a:graphicFrameLocks noChangeAspect="1"/>
          </p:cNvGraphicFramePr>
          <p:nvPr/>
        </p:nvGraphicFramePr>
        <p:xfrm>
          <a:off x="4356100" y="3862388"/>
          <a:ext cx="1944688" cy="1303337"/>
        </p:xfrm>
        <a:graphic>
          <a:graphicData uri="http://schemas.openxmlformats.org/presentationml/2006/ole">
            <p:oleObj spid="_x0000_s1034" name="Clip" r:id="rId15" imgW="8571429" imgH="5742857" progId="">
              <p:embed/>
            </p:oleObj>
          </a:graphicData>
        </a:graphic>
      </p:graphicFrame>
      <p:pic>
        <p:nvPicPr>
          <p:cNvPr id="414739" name="Picture 19" descr="productionforest"/>
          <p:cNvPicPr>
            <a:picLocks noChangeAspect="1" noChangeArrowheads="1"/>
          </p:cNvPicPr>
          <p:nvPr/>
        </p:nvPicPr>
        <p:blipFill>
          <a:blip r:embed="rId16" cstate="print"/>
          <a:srcRect/>
          <a:stretch>
            <a:fillRect/>
          </a:stretch>
        </p:blipFill>
        <p:spPr bwMode="auto">
          <a:xfrm>
            <a:off x="4356100" y="2493963"/>
            <a:ext cx="1944688" cy="1323975"/>
          </a:xfrm>
          <a:prstGeom prst="rect">
            <a:avLst/>
          </a:prstGeom>
          <a:noFill/>
        </p:spPr>
      </p:pic>
      <p:sp>
        <p:nvSpPr>
          <p:cNvPr id="414740" name="Text Box 20"/>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1.1.1: p.20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14734"/>
                                        </p:tgtEl>
                                        <p:attrNameLst>
                                          <p:attrName>style.visibility</p:attrName>
                                        </p:attrNameLst>
                                      </p:cBhvr>
                                      <p:to>
                                        <p:strVal val="visible"/>
                                      </p:to>
                                    </p:set>
                                    <p:anim calcmode="lin" valueType="num">
                                      <p:cBhvr>
                                        <p:cTn id="7" dur="500" fill="hold"/>
                                        <p:tgtEl>
                                          <p:spTgt spid="414734"/>
                                        </p:tgtEl>
                                        <p:attrNameLst>
                                          <p:attrName>ppt_w</p:attrName>
                                        </p:attrNameLst>
                                      </p:cBhvr>
                                      <p:tavLst>
                                        <p:tav tm="0">
                                          <p:val>
                                            <p:fltVal val="0"/>
                                          </p:val>
                                        </p:tav>
                                        <p:tav tm="100000">
                                          <p:val>
                                            <p:strVal val="#ppt_w"/>
                                          </p:val>
                                        </p:tav>
                                      </p:tavLst>
                                    </p:anim>
                                    <p:anim calcmode="lin" valueType="num">
                                      <p:cBhvr>
                                        <p:cTn id="8" dur="500" fill="hold"/>
                                        <p:tgtEl>
                                          <p:spTgt spid="414734"/>
                                        </p:tgtEl>
                                        <p:attrNameLst>
                                          <p:attrName>ppt_h</p:attrName>
                                        </p:attrNameLst>
                                      </p:cBhvr>
                                      <p:tavLst>
                                        <p:tav tm="0">
                                          <p:val>
                                            <p:fltVal val="0"/>
                                          </p:val>
                                        </p:tav>
                                        <p:tav tm="100000">
                                          <p:val>
                                            <p:strVal val="#ppt_h"/>
                                          </p:val>
                                        </p:tav>
                                      </p:tavLst>
                                    </p:anim>
                                    <p:animEffect transition="in" filter="fade">
                                      <p:cBhvr>
                                        <p:cTn id="9" dur="500"/>
                                        <p:tgtEl>
                                          <p:spTgt spid="41473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14732"/>
                                        </p:tgtEl>
                                        <p:attrNameLst>
                                          <p:attrName>style.visibility</p:attrName>
                                        </p:attrNameLst>
                                      </p:cBhvr>
                                      <p:to>
                                        <p:strVal val="visible"/>
                                      </p:to>
                                    </p:set>
                                    <p:anim calcmode="lin" valueType="num">
                                      <p:cBhvr>
                                        <p:cTn id="13" dur="500" fill="hold"/>
                                        <p:tgtEl>
                                          <p:spTgt spid="414732"/>
                                        </p:tgtEl>
                                        <p:attrNameLst>
                                          <p:attrName>ppt_w</p:attrName>
                                        </p:attrNameLst>
                                      </p:cBhvr>
                                      <p:tavLst>
                                        <p:tav tm="0">
                                          <p:val>
                                            <p:fltVal val="0"/>
                                          </p:val>
                                        </p:tav>
                                        <p:tav tm="100000">
                                          <p:val>
                                            <p:strVal val="#ppt_w"/>
                                          </p:val>
                                        </p:tav>
                                      </p:tavLst>
                                    </p:anim>
                                    <p:anim calcmode="lin" valueType="num">
                                      <p:cBhvr>
                                        <p:cTn id="14" dur="500" fill="hold"/>
                                        <p:tgtEl>
                                          <p:spTgt spid="414732"/>
                                        </p:tgtEl>
                                        <p:attrNameLst>
                                          <p:attrName>ppt_h</p:attrName>
                                        </p:attrNameLst>
                                      </p:cBhvr>
                                      <p:tavLst>
                                        <p:tav tm="0">
                                          <p:val>
                                            <p:fltVal val="0"/>
                                          </p:val>
                                        </p:tav>
                                        <p:tav tm="100000">
                                          <p:val>
                                            <p:strVal val="#ppt_h"/>
                                          </p:val>
                                        </p:tav>
                                      </p:tavLst>
                                    </p:anim>
                                    <p:animEffect transition="in" filter="fade">
                                      <p:cBhvr>
                                        <p:cTn id="15" dur="500"/>
                                        <p:tgtEl>
                                          <p:spTgt spid="41473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414738"/>
                                        </p:tgtEl>
                                        <p:attrNameLst>
                                          <p:attrName>style.visibility</p:attrName>
                                        </p:attrNameLst>
                                      </p:cBhvr>
                                      <p:to>
                                        <p:strVal val="visible"/>
                                      </p:to>
                                    </p:set>
                                    <p:anim calcmode="lin" valueType="num">
                                      <p:cBhvr>
                                        <p:cTn id="19" dur="500" fill="hold"/>
                                        <p:tgtEl>
                                          <p:spTgt spid="414738"/>
                                        </p:tgtEl>
                                        <p:attrNameLst>
                                          <p:attrName>ppt_w</p:attrName>
                                        </p:attrNameLst>
                                      </p:cBhvr>
                                      <p:tavLst>
                                        <p:tav tm="0">
                                          <p:val>
                                            <p:fltVal val="0"/>
                                          </p:val>
                                        </p:tav>
                                        <p:tav tm="100000">
                                          <p:val>
                                            <p:strVal val="#ppt_w"/>
                                          </p:val>
                                        </p:tav>
                                      </p:tavLst>
                                    </p:anim>
                                    <p:anim calcmode="lin" valueType="num">
                                      <p:cBhvr>
                                        <p:cTn id="20" dur="500" fill="hold"/>
                                        <p:tgtEl>
                                          <p:spTgt spid="414738"/>
                                        </p:tgtEl>
                                        <p:attrNameLst>
                                          <p:attrName>ppt_h</p:attrName>
                                        </p:attrNameLst>
                                      </p:cBhvr>
                                      <p:tavLst>
                                        <p:tav tm="0">
                                          <p:val>
                                            <p:fltVal val="0"/>
                                          </p:val>
                                        </p:tav>
                                        <p:tav tm="100000">
                                          <p:val>
                                            <p:strVal val="#ppt_h"/>
                                          </p:val>
                                        </p:tav>
                                      </p:tavLst>
                                    </p:anim>
                                    <p:animEffect transition="in" filter="fade">
                                      <p:cBhvr>
                                        <p:cTn id="21" dur="500"/>
                                        <p:tgtEl>
                                          <p:spTgt spid="414738"/>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414731"/>
                                        </p:tgtEl>
                                        <p:attrNameLst>
                                          <p:attrName>style.visibility</p:attrName>
                                        </p:attrNameLst>
                                      </p:cBhvr>
                                      <p:to>
                                        <p:strVal val="visible"/>
                                      </p:to>
                                    </p:set>
                                    <p:anim calcmode="lin" valueType="num">
                                      <p:cBhvr>
                                        <p:cTn id="25" dur="500" fill="hold"/>
                                        <p:tgtEl>
                                          <p:spTgt spid="414731"/>
                                        </p:tgtEl>
                                        <p:attrNameLst>
                                          <p:attrName>ppt_w</p:attrName>
                                        </p:attrNameLst>
                                      </p:cBhvr>
                                      <p:tavLst>
                                        <p:tav tm="0">
                                          <p:val>
                                            <p:fltVal val="0"/>
                                          </p:val>
                                        </p:tav>
                                        <p:tav tm="100000">
                                          <p:val>
                                            <p:strVal val="#ppt_w"/>
                                          </p:val>
                                        </p:tav>
                                      </p:tavLst>
                                    </p:anim>
                                    <p:anim calcmode="lin" valueType="num">
                                      <p:cBhvr>
                                        <p:cTn id="26" dur="500" fill="hold"/>
                                        <p:tgtEl>
                                          <p:spTgt spid="414731"/>
                                        </p:tgtEl>
                                        <p:attrNameLst>
                                          <p:attrName>ppt_h</p:attrName>
                                        </p:attrNameLst>
                                      </p:cBhvr>
                                      <p:tavLst>
                                        <p:tav tm="0">
                                          <p:val>
                                            <p:fltVal val="0"/>
                                          </p:val>
                                        </p:tav>
                                        <p:tav tm="100000">
                                          <p:val>
                                            <p:strVal val="#ppt_h"/>
                                          </p:val>
                                        </p:tav>
                                      </p:tavLst>
                                    </p:anim>
                                    <p:animEffect transition="in" filter="fade">
                                      <p:cBhvr>
                                        <p:cTn id="27" dur="500"/>
                                        <p:tgtEl>
                                          <p:spTgt spid="414731"/>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414729"/>
                                        </p:tgtEl>
                                        <p:attrNameLst>
                                          <p:attrName>style.visibility</p:attrName>
                                        </p:attrNameLst>
                                      </p:cBhvr>
                                      <p:to>
                                        <p:strVal val="visible"/>
                                      </p:to>
                                    </p:set>
                                    <p:anim calcmode="lin" valueType="num">
                                      <p:cBhvr>
                                        <p:cTn id="31" dur="500" fill="hold"/>
                                        <p:tgtEl>
                                          <p:spTgt spid="414729"/>
                                        </p:tgtEl>
                                        <p:attrNameLst>
                                          <p:attrName>ppt_w</p:attrName>
                                        </p:attrNameLst>
                                      </p:cBhvr>
                                      <p:tavLst>
                                        <p:tav tm="0">
                                          <p:val>
                                            <p:fltVal val="0"/>
                                          </p:val>
                                        </p:tav>
                                        <p:tav tm="100000">
                                          <p:val>
                                            <p:strVal val="#ppt_w"/>
                                          </p:val>
                                        </p:tav>
                                      </p:tavLst>
                                    </p:anim>
                                    <p:anim calcmode="lin" valueType="num">
                                      <p:cBhvr>
                                        <p:cTn id="32" dur="500" fill="hold"/>
                                        <p:tgtEl>
                                          <p:spTgt spid="414729"/>
                                        </p:tgtEl>
                                        <p:attrNameLst>
                                          <p:attrName>ppt_h</p:attrName>
                                        </p:attrNameLst>
                                      </p:cBhvr>
                                      <p:tavLst>
                                        <p:tav tm="0">
                                          <p:val>
                                            <p:fltVal val="0"/>
                                          </p:val>
                                        </p:tav>
                                        <p:tav tm="100000">
                                          <p:val>
                                            <p:strVal val="#ppt_h"/>
                                          </p:val>
                                        </p:tav>
                                      </p:tavLst>
                                    </p:anim>
                                    <p:animEffect transition="in" filter="fade">
                                      <p:cBhvr>
                                        <p:cTn id="33" dur="500"/>
                                        <p:tgtEl>
                                          <p:spTgt spid="414729"/>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414735"/>
                                        </p:tgtEl>
                                        <p:attrNameLst>
                                          <p:attrName>style.visibility</p:attrName>
                                        </p:attrNameLst>
                                      </p:cBhvr>
                                      <p:to>
                                        <p:strVal val="visible"/>
                                      </p:to>
                                    </p:set>
                                    <p:anim calcmode="lin" valueType="num">
                                      <p:cBhvr>
                                        <p:cTn id="37" dur="500" fill="hold"/>
                                        <p:tgtEl>
                                          <p:spTgt spid="414735"/>
                                        </p:tgtEl>
                                        <p:attrNameLst>
                                          <p:attrName>ppt_w</p:attrName>
                                        </p:attrNameLst>
                                      </p:cBhvr>
                                      <p:tavLst>
                                        <p:tav tm="0">
                                          <p:val>
                                            <p:fltVal val="0"/>
                                          </p:val>
                                        </p:tav>
                                        <p:tav tm="100000">
                                          <p:val>
                                            <p:strVal val="#ppt_w"/>
                                          </p:val>
                                        </p:tav>
                                      </p:tavLst>
                                    </p:anim>
                                    <p:anim calcmode="lin" valueType="num">
                                      <p:cBhvr>
                                        <p:cTn id="38" dur="500" fill="hold"/>
                                        <p:tgtEl>
                                          <p:spTgt spid="414735"/>
                                        </p:tgtEl>
                                        <p:attrNameLst>
                                          <p:attrName>ppt_h</p:attrName>
                                        </p:attrNameLst>
                                      </p:cBhvr>
                                      <p:tavLst>
                                        <p:tav tm="0">
                                          <p:val>
                                            <p:fltVal val="0"/>
                                          </p:val>
                                        </p:tav>
                                        <p:tav tm="100000">
                                          <p:val>
                                            <p:strVal val="#ppt_h"/>
                                          </p:val>
                                        </p:tav>
                                      </p:tavLst>
                                    </p:anim>
                                    <p:animEffect transition="in" filter="fade">
                                      <p:cBhvr>
                                        <p:cTn id="39" dur="500"/>
                                        <p:tgtEl>
                                          <p:spTgt spid="414735"/>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414726"/>
                                        </p:tgtEl>
                                        <p:attrNameLst>
                                          <p:attrName>style.visibility</p:attrName>
                                        </p:attrNameLst>
                                      </p:cBhvr>
                                      <p:to>
                                        <p:strVal val="visible"/>
                                      </p:to>
                                    </p:set>
                                    <p:anim calcmode="lin" valueType="num">
                                      <p:cBhvr>
                                        <p:cTn id="43" dur="500" fill="hold"/>
                                        <p:tgtEl>
                                          <p:spTgt spid="414726"/>
                                        </p:tgtEl>
                                        <p:attrNameLst>
                                          <p:attrName>ppt_w</p:attrName>
                                        </p:attrNameLst>
                                      </p:cBhvr>
                                      <p:tavLst>
                                        <p:tav tm="0">
                                          <p:val>
                                            <p:fltVal val="0"/>
                                          </p:val>
                                        </p:tav>
                                        <p:tav tm="100000">
                                          <p:val>
                                            <p:strVal val="#ppt_w"/>
                                          </p:val>
                                        </p:tav>
                                      </p:tavLst>
                                    </p:anim>
                                    <p:anim calcmode="lin" valueType="num">
                                      <p:cBhvr>
                                        <p:cTn id="44" dur="500" fill="hold"/>
                                        <p:tgtEl>
                                          <p:spTgt spid="414726"/>
                                        </p:tgtEl>
                                        <p:attrNameLst>
                                          <p:attrName>ppt_h</p:attrName>
                                        </p:attrNameLst>
                                      </p:cBhvr>
                                      <p:tavLst>
                                        <p:tav tm="0">
                                          <p:val>
                                            <p:fltVal val="0"/>
                                          </p:val>
                                        </p:tav>
                                        <p:tav tm="100000">
                                          <p:val>
                                            <p:strVal val="#ppt_h"/>
                                          </p:val>
                                        </p:tav>
                                      </p:tavLst>
                                    </p:anim>
                                    <p:animEffect transition="in" filter="fade">
                                      <p:cBhvr>
                                        <p:cTn id="45" dur="500"/>
                                        <p:tgtEl>
                                          <p:spTgt spid="414726"/>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414739"/>
                                        </p:tgtEl>
                                        <p:attrNameLst>
                                          <p:attrName>style.visibility</p:attrName>
                                        </p:attrNameLst>
                                      </p:cBhvr>
                                      <p:to>
                                        <p:strVal val="visible"/>
                                      </p:to>
                                    </p:set>
                                    <p:anim calcmode="lin" valueType="num">
                                      <p:cBhvr>
                                        <p:cTn id="49" dur="500" fill="hold"/>
                                        <p:tgtEl>
                                          <p:spTgt spid="414739"/>
                                        </p:tgtEl>
                                        <p:attrNameLst>
                                          <p:attrName>ppt_w</p:attrName>
                                        </p:attrNameLst>
                                      </p:cBhvr>
                                      <p:tavLst>
                                        <p:tav tm="0">
                                          <p:val>
                                            <p:fltVal val="0"/>
                                          </p:val>
                                        </p:tav>
                                        <p:tav tm="100000">
                                          <p:val>
                                            <p:strVal val="#ppt_w"/>
                                          </p:val>
                                        </p:tav>
                                      </p:tavLst>
                                    </p:anim>
                                    <p:anim calcmode="lin" valueType="num">
                                      <p:cBhvr>
                                        <p:cTn id="50" dur="500" fill="hold"/>
                                        <p:tgtEl>
                                          <p:spTgt spid="414739"/>
                                        </p:tgtEl>
                                        <p:attrNameLst>
                                          <p:attrName>ppt_h</p:attrName>
                                        </p:attrNameLst>
                                      </p:cBhvr>
                                      <p:tavLst>
                                        <p:tav tm="0">
                                          <p:val>
                                            <p:fltVal val="0"/>
                                          </p:val>
                                        </p:tav>
                                        <p:tav tm="100000">
                                          <p:val>
                                            <p:strVal val="#ppt_h"/>
                                          </p:val>
                                        </p:tav>
                                      </p:tavLst>
                                    </p:anim>
                                    <p:animEffect transition="in" filter="fade">
                                      <p:cBhvr>
                                        <p:cTn id="51" dur="500"/>
                                        <p:tgtEl>
                                          <p:spTgt spid="414739"/>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414727"/>
                                        </p:tgtEl>
                                        <p:attrNameLst>
                                          <p:attrName>style.visibility</p:attrName>
                                        </p:attrNameLst>
                                      </p:cBhvr>
                                      <p:to>
                                        <p:strVal val="visible"/>
                                      </p:to>
                                    </p:set>
                                    <p:anim calcmode="lin" valueType="num">
                                      <p:cBhvr>
                                        <p:cTn id="55" dur="500" fill="hold"/>
                                        <p:tgtEl>
                                          <p:spTgt spid="414727"/>
                                        </p:tgtEl>
                                        <p:attrNameLst>
                                          <p:attrName>ppt_w</p:attrName>
                                        </p:attrNameLst>
                                      </p:cBhvr>
                                      <p:tavLst>
                                        <p:tav tm="0">
                                          <p:val>
                                            <p:fltVal val="0"/>
                                          </p:val>
                                        </p:tav>
                                        <p:tav tm="100000">
                                          <p:val>
                                            <p:strVal val="#ppt_w"/>
                                          </p:val>
                                        </p:tav>
                                      </p:tavLst>
                                    </p:anim>
                                    <p:anim calcmode="lin" valueType="num">
                                      <p:cBhvr>
                                        <p:cTn id="56" dur="500" fill="hold"/>
                                        <p:tgtEl>
                                          <p:spTgt spid="414727"/>
                                        </p:tgtEl>
                                        <p:attrNameLst>
                                          <p:attrName>ppt_h</p:attrName>
                                        </p:attrNameLst>
                                      </p:cBhvr>
                                      <p:tavLst>
                                        <p:tav tm="0">
                                          <p:val>
                                            <p:fltVal val="0"/>
                                          </p:val>
                                        </p:tav>
                                        <p:tav tm="100000">
                                          <p:val>
                                            <p:strVal val="#ppt_h"/>
                                          </p:val>
                                        </p:tav>
                                      </p:tavLst>
                                    </p:anim>
                                    <p:animEffect transition="in" filter="fade">
                                      <p:cBhvr>
                                        <p:cTn id="57" dur="500"/>
                                        <p:tgtEl>
                                          <p:spTgt spid="414727"/>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414728"/>
                                        </p:tgtEl>
                                        <p:attrNameLst>
                                          <p:attrName>style.visibility</p:attrName>
                                        </p:attrNameLst>
                                      </p:cBhvr>
                                      <p:to>
                                        <p:strVal val="visible"/>
                                      </p:to>
                                    </p:set>
                                    <p:anim calcmode="lin" valueType="num">
                                      <p:cBhvr>
                                        <p:cTn id="61" dur="500" fill="hold"/>
                                        <p:tgtEl>
                                          <p:spTgt spid="414728"/>
                                        </p:tgtEl>
                                        <p:attrNameLst>
                                          <p:attrName>ppt_w</p:attrName>
                                        </p:attrNameLst>
                                      </p:cBhvr>
                                      <p:tavLst>
                                        <p:tav tm="0">
                                          <p:val>
                                            <p:fltVal val="0"/>
                                          </p:val>
                                        </p:tav>
                                        <p:tav tm="100000">
                                          <p:val>
                                            <p:strVal val="#ppt_w"/>
                                          </p:val>
                                        </p:tav>
                                      </p:tavLst>
                                    </p:anim>
                                    <p:anim calcmode="lin" valueType="num">
                                      <p:cBhvr>
                                        <p:cTn id="62" dur="500" fill="hold"/>
                                        <p:tgtEl>
                                          <p:spTgt spid="414728"/>
                                        </p:tgtEl>
                                        <p:attrNameLst>
                                          <p:attrName>ppt_h</p:attrName>
                                        </p:attrNameLst>
                                      </p:cBhvr>
                                      <p:tavLst>
                                        <p:tav tm="0">
                                          <p:val>
                                            <p:fltVal val="0"/>
                                          </p:val>
                                        </p:tav>
                                        <p:tav tm="100000">
                                          <p:val>
                                            <p:strVal val="#ppt_h"/>
                                          </p:val>
                                        </p:tav>
                                      </p:tavLst>
                                    </p:anim>
                                    <p:animEffect transition="in" filter="fade">
                                      <p:cBhvr>
                                        <p:cTn id="63" dur="500"/>
                                        <p:tgtEl>
                                          <p:spTgt spid="414728"/>
                                        </p:tgtEl>
                                      </p:cBhvr>
                                    </p:animEffect>
                                  </p:childTnLst>
                                </p:cTn>
                              </p:par>
                            </p:childTnLst>
                          </p:cTn>
                        </p:par>
                        <p:par>
                          <p:cTn id="64" fill="hold">
                            <p:stCondLst>
                              <p:cond delay="5000"/>
                            </p:stCondLst>
                            <p:childTnLst>
                              <p:par>
                                <p:cTn id="65" presetID="53" presetClass="entr" presetSubtype="0" fill="hold" nodeType="afterEffect">
                                  <p:stCondLst>
                                    <p:cond delay="0"/>
                                  </p:stCondLst>
                                  <p:childTnLst>
                                    <p:set>
                                      <p:cBhvr>
                                        <p:cTn id="66" dur="1" fill="hold">
                                          <p:stCondLst>
                                            <p:cond delay="0"/>
                                          </p:stCondLst>
                                        </p:cTn>
                                        <p:tgtEl>
                                          <p:spTgt spid="414737"/>
                                        </p:tgtEl>
                                        <p:attrNameLst>
                                          <p:attrName>style.visibility</p:attrName>
                                        </p:attrNameLst>
                                      </p:cBhvr>
                                      <p:to>
                                        <p:strVal val="visible"/>
                                      </p:to>
                                    </p:set>
                                    <p:anim calcmode="lin" valueType="num">
                                      <p:cBhvr>
                                        <p:cTn id="67" dur="500" fill="hold"/>
                                        <p:tgtEl>
                                          <p:spTgt spid="414737"/>
                                        </p:tgtEl>
                                        <p:attrNameLst>
                                          <p:attrName>ppt_w</p:attrName>
                                        </p:attrNameLst>
                                      </p:cBhvr>
                                      <p:tavLst>
                                        <p:tav tm="0">
                                          <p:val>
                                            <p:fltVal val="0"/>
                                          </p:val>
                                        </p:tav>
                                        <p:tav tm="100000">
                                          <p:val>
                                            <p:strVal val="#ppt_w"/>
                                          </p:val>
                                        </p:tav>
                                      </p:tavLst>
                                    </p:anim>
                                    <p:anim calcmode="lin" valueType="num">
                                      <p:cBhvr>
                                        <p:cTn id="68" dur="500" fill="hold"/>
                                        <p:tgtEl>
                                          <p:spTgt spid="414737"/>
                                        </p:tgtEl>
                                        <p:attrNameLst>
                                          <p:attrName>ppt_h</p:attrName>
                                        </p:attrNameLst>
                                      </p:cBhvr>
                                      <p:tavLst>
                                        <p:tav tm="0">
                                          <p:val>
                                            <p:fltVal val="0"/>
                                          </p:val>
                                        </p:tav>
                                        <p:tav tm="100000">
                                          <p:val>
                                            <p:strVal val="#ppt_h"/>
                                          </p:val>
                                        </p:tav>
                                      </p:tavLst>
                                    </p:anim>
                                    <p:animEffect transition="in" filter="fade">
                                      <p:cBhvr>
                                        <p:cTn id="69" dur="500"/>
                                        <p:tgtEl>
                                          <p:spTgt spid="414737"/>
                                        </p:tgtEl>
                                      </p:cBhvr>
                                    </p:animEffect>
                                  </p:childTnLst>
                                </p:cTn>
                              </p:par>
                            </p:childTnLst>
                          </p:cTn>
                        </p:par>
                        <p:par>
                          <p:cTn id="70" fill="hold">
                            <p:stCondLst>
                              <p:cond delay="5500"/>
                            </p:stCondLst>
                            <p:childTnLst>
                              <p:par>
                                <p:cTn id="71" presetID="53" presetClass="entr" presetSubtype="0" fill="hold" nodeType="afterEffect">
                                  <p:stCondLst>
                                    <p:cond delay="0"/>
                                  </p:stCondLst>
                                  <p:childTnLst>
                                    <p:set>
                                      <p:cBhvr>
                                        <p:cTn id="72" dur="1" fill="hold">
                                          <p:stCondLst>
                                            <p:cond delay="0"/>
                                          </p:stCondLst>
                                        </p:cTn>
                                        <p:tgtEl>
                                          <p:spTgt spid="414733"/>
                                        </p:tgtEl>
                                        <p:attrNameLst>
                                          <p:attrName>style.visibility</p:attrName>
                                        </p:attrNameLst>
                                      </p:cBhvr>
                                      <p:to>
                                        <p:strVal val="visible"/>
                                      </p:to>
                                    </p:set>
                                    <p:anim calcmode="lin" valueType="num">
                                      <p:cBhvr>
                                        <p:cTn id="73" dur="500" fill="hold"/>
                                        <p:tgtEl>
                                          <p:spTgt spid="414733"/>
                                        </p:tgtEl>
                                        <p:attrNameLst>
                                          <p:attrName>ppt_w</p:attrName>
                                        </p:attrNameLst>
                                      </p:cBhvr>
                                      <p:tavLst>
                                        <p:tav tm="0">
                                          <p:val>
                                            <p:fltVal val="0"/>
                                          </p:val>
                                        </p:tav>
                                        <p:tav tm="100000">
                                          <p:val>
                                            <p:strVal val="#ppt_w"/>
                                          </p:val>
                                        </p:tav>
                                      </p:tavLst>
                                    </p:anim>
                                    <p:anim calcmode="lin" valueType="num">
                                      <p:cBhvr>
                                        <p:cTn id="74" dur="500" fill="hold"/>
                                        <p:tgtEl>
                                          <p:spTgt spid="414733"/>
                                        </p:tgtEl>
                                        <p:attrNameLst>
                                          <p:attrName>ppt_h</p:attrName>
                                        </p:attrNameLst>
                                      </p:cBhvr>
                                      <p:tavLst>
                                        <p:tav tm="0">
                                          <p:val>
                                            <p:fltVal val="0"/>
                                          </p:val>
                                        </p:tav>
                                        <p:tav tm="100000">
                                          <p:val>
                                            <p:strVal val="#ppt_h"/>
                                          </p:val>
                                        </p:tav>
                                      </p:tavLst>
                                    </p:anim>
                                    <p:animEffect transition="in" filter="fade">
                                      <p:cBhvr>
                                        <p:cTn id="75" dur="500"/>
                                        <p:tgtEl>
                                          <p:spTgt spid="414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Oval 2" descr="Wide upward diagonal"/>
          <p:cNvSpPr>
            <a:spLocks noChangeArrowheads="1"/>
          </p:cNvSpPr>
          <p:nvPr/>
        </p:nvSpPr>
        <p:spPr bwMode="auto">
          <a:xfrm>
            <a:off x="595313" y="1838325"/>
            <a:ext cx="1092200" cy="635000"/>
          </a:xfrm>
          <a:prstGeom prst="ellipse">
            <a:avLst/>
          </a:prstGeom>
          <a:pattFill prst="wdUpDiag">
            <a:fgClr>
              <a:srgbClr val="FF0000"/>
            </a:fgClr>
            <a:bgClr>
              <a:schemeClr val="bg1"/>
            </a:bgClr>
          </a:pattFill>
          <a:ln w="50800">
            <a:solidFill>
              <a:srgbClr val="FF0000"/>
            </a:solidFill>
            <a:round/>
            <a:headEnd/>
            <a:tailEnd/>
          </a:ln>
          <a:effectLst/>
        </p:spPr>
        <p:txBody>
          <a:bodyPr wrap="none" anchor="ctr"/>
          <a:lstStyle/>
          <a:p>
            <a:pPr algn="ctr" eaLnBrk="0" hangingPunct="0"/>
            <a:endParaRPr lang="en-GB">
              <a:cs typeface="Times New Roman" pitchFamily="18" charset="0"/>
            </a:endParaRPr>
          </a:p>
        </p:txBody>
      </p:sp>
      <p:sp>
        <p:nvSpPr>
          <p:cNvPr id="313347" name="Oval 3"/>
          <p:cNvSpPr>
            <a:spLocks noChangeArrowheads="1"/>
          </p:cNvSpPr>
          <p:nvPr/>
        </p:nvSpPr>
        <p:spPr bwMode="auto">
          <a:xfrm>
            <a:off x="1281113" y="2493963"/>
            <a:ext cx="635000" cy="406400"/>
          </a:xfrm>
          <a:prstGeom prst="ellipse">
            <a:avLst/>
          </a:prstGeom>
          <a:solidFill>
            <a:schemeClr val="accent1"/>
          </a:solidFill>
          <a:ln w="50800">
            <a:solidFill>
              <a:srgbClr val="339966"/>
            </a:solidFill>
            <a:round/>
            <a:headEnd/>
            <a:tailEnd/>
          </a:ln>
          <a:effectLst/>
        </p:spPr>
        <p:txBody>
          <a:bodyPr wrap="none" anchor="ctr"/>
          <a:lstStyle/>
          <a:p>
            <a:endParaRPr lang="en-US"/>
          </a:p>
        </p:txBody>
      </p:sp>
      <p:sp>
        <p:nvSpPr>
          <p:cNvPr id="313348" name="Rectangle 4"/>
          <p:cNvSpPr>
            <a:spLocks noChangeArrowheads="1"/>
          </p:cNvSpPr>
          <p:nvPr/>
        </p:nvSpPr>
        <p:spPr bwMode="auto">
          <a:xfrm>
            <a:off x="2268538" y="1949450"/>
            <a:ext cx="2508250"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is disjoint from </a:t>
            </a:r>
            <a:r>
              <a:rPr lang="en-US" sz="2000" b="1">
                <a:solidFill>
                  <a:srgbClr val="CC3300"/>
                </a:solidFill>
                <a:latin typeface="Arial" charset="0"/>
                <a:cs typeface="Times New Roman" pitchFamily="18" charset="0"/>
              </a:rPr>
              <a:t>A</a:t>
            </a:r>
          </a:p>
        </p:txBody>
      </p:sp>
      <p:sp>
        <p:nvSpPr>
          <p:cNvPr id="313349" name="Oval 5" descr="Wide upward diagonal"/>
          <p:cNvSpPr>
            <a:spLocks noChangeArrowheads="1"/>
          </p:cNvSpPr>
          <p:nvPr/>
        </p:nvSpPr>
        <p:spPr bwMode="auto">
          <a:xfrm>
            <a:off x="785813" y="3346450"/>
            <a:ext cx="1092200" cy="635000"/>
          </a:xfrm>
          <a:prstGeom prst="ellipse">
            <a:avLst/>
          </a:prstGeom>
          <a:pattFill prst="wdUpDiag">
            <a:fgClr>
              <a:srgbClr val="FF0000"/>
            </a:fgClr>
            <a:bgClr>
              <a:schemeClr val="bg1"/>
            </a:bgClr>
          </a:pattFill>
          <a:ln w="50800">
            <a:solidFill>
              <a:srgbClr val="FF0000"/>
            </a:solidFill>
            <a:round/>
            <a:headEnd/>
            <a:tailEnd/>
          </a:ln>
          <a:effectLst/>
        </p:spPr>
        <p:txBody>
          <a:bodyPr wrap="none" anchor="ctr"/>
          <a:lstStyle/>
          <a:p>
            <a:pPr algn="ctr" eaLnBrk="0" hangingPunct="0"/>
            <a:endParaRPr lang="en-GB">
              <a:cs typeface="Times New Roman" pitchFamily="18" charset="0"/>
            </a:endParaRPr>
          </a:p>
        </p:txBody>
      </p:sp>
      <p:sp>
        <p:nvSpPr>
          <p:cNvPr id="313350" name="Oval 6"/>
          <p:cNvSpPr>
            <a:spLocks noChangeArrowheads="1"/>
          </p:cNvSpPr>
          <p:nvPr/>
        </p:nvSpPr>
        <p:spPr bwMode="auto">
          <a:xfrm>
            <a:off x="1852613" y="3651250"/>
            <a:ext cx="635000" cy="406400"/>
          </a:xfrm>
          <a:prstGeom prst="ellipse">
            <a:avLst/>
          </a:prstGeom>
          <a:solidFill>
            <a:schemeClr val="accent1"/>
          </a:solidFill>
          <a:ln w="50800">
            <a:solidFill>
              <a:srgbClr val="339966"/>
            </a:solidFill>
            <a:round/>
            <a:headEnd/>
            <a:tailEnd/>
          </a:ln>
          <a:effectLst/>
        </p:spPr>
        <p:txBody>
          <a:bodyPr wrap="none" anchor="ctr"/>
          <a:lstStyle/>
          <a:p>
            <a:endParaRPr lang="en-US"/>
          </a:p>
        </p:txBody>
      </p:sp>
      <p:sp>
        <p:nvSpPr>
          <p:cNvPr id="313351" name="Rectangle 7"/>
          <p:cNvSpPr>
            <a:spLocks noChangeArrowheads="1"/>
          </p:cNvSpPr>
          <p:nvPr/>
        </p:nvSpPr>
        <p:spPr bwMode="auto">
          <a:xfrm>
            <a:off x="2306638" y="3219450"/>
            <a:ext cx="1425575"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meets </a:t>
            </a:r>
            <a:r>
              <a:rPr lang="en-US" sz="2000" b="1">
                <a:solidFill>
                  <a:srgbClr val="CC3300"/>
                </a:solidFill>
                <a:latin typeface="Arial" charset="0"/>
                <a:cs typeface="Times New Roman" pitchFamily="18" charset="0"/>
              </a:rPr>
              <a:t>A</a:t>
            </a:r>
          </a:p>
        </p:txBody>
      </p:sp>
      <p:sp>
        <p:nvSpPr>
          <p:cNvPr id="313352" name="Rectangle 8"/>
          <p:cNvSpPr>
            <a:spLocks noChangeArrowheads="1"/>
          </p:cNvSpPr>
          <p:nvPr/>
        </p:nvSpPr>
        <p:spPr bwMode="auto">
          <a:xfrm>
            <a:off x="2395538" y="4430713"/>
            <a:ext cx="1946275"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is equal to </a:t>
            </a:r>
            <a:r>
              <a:rPr lang="en-US" sz="2000" b="1">
                <a:solidFill>
                  <a:srgbClr val="CC3300"/>
                </a:solidFill>
                <a:latin typeface="Arial" charset="0"/>
                <a:cs typeface="Times New Roman" pitchFamily="18" charset="0"/>
              </a:rPr>
              <a:t>A</a:t>
            </a:r>
          </a:p>
        </p:txBody>
      </p:sp>
      <p:sp>
        <p:nvSpPr>
          <p:cNvPr id="313353" name="Oval 9" descr="Wide upward diagonal"/>
          <p:cNvSpPr>
            <a:spLocks noChangeArrowheads="1"/>
          </p:cNvSpPr>
          <p:nvPr/>
        </p:nvSpPr>
        <p:spPr bwMode="auto">
          <a:xfrm>
            <a:off x="842963" y="5532438"/>
            <a:ext cx="1320800" cy="711200"/>
          </a:xfrm>
          <a:prstGeom prst="ellipse">
            <a:avLst/>
          </a:prstGeom>
          <a:pattFill prst="wdUpDiag">
            <a:fgClr>
              <a:srgbClr val="FF0000"/>
            </a:fgClr>
            <a:bgClr>
              <a:srgbClr val="FFFFFF"/>
            </a:bgClr>
          </a:pattFill>
          <a:ln w="50800">
            <a:solidFill>
              <a:srgbClr val="FF3300"/>
            </a:solidFill>
            <a:round/>
            <a:headEnd/>
            <a:tailEnd/>
          </a:ln>
          <a:effectLst/>
        </p:spPr>
        <p:txBody>
          <a:bodyPr wrap="none" anchor="ctr"/>
          <a:lstStyle/>
          <a:p>
            <a:endParaRPr lang="en-US"/>
          </a:p>
        </p:txBody>
      </p:sp>
      <p:sp>
        <p:nvSpPr>
          <p:cNvPr id="313354" name="Oval 10"/>
          <p:cNvSpPr>
            <a:spLocks noChangeArrowheads="1"/>
          </p:cNvSpPr>
          <p:nvPr/>
        </p:nvSpPr>
        <p:spPr bwMode="auto">
          <a:xfrm>
            <a:off x="957263" y="5684838"/>
            <a:ext cx="711200" cy="406400"/>
          </a:xfrm>
          <a:prstGeom prst="ellipse">
            <a:avLst/>
          </a:prstGeom>
          <a:solidFill>
            <a:schemeClr val="accent1">
              <a:alpha val="50000"/>
            </a:schemeClr>
          </a:solidFill>
          <a:ln w="50800">
            <a:solidFill>
              <a:srgbClr val="339966"/>
            </a:solidFill>
            <a:round/>
            <a:headEnd/>
            <a:tailEnd/>
          </a:ln>
          <a:effectLst/>
        </p:spPr>
        <p:txBody>
          <a:bodyPr wrap="none" anchor="ctr"/>
          <a:lstStyle/>
          <a:p>
            <a:endParaRPr lang="en-US"/>
          </a:p>
        </p:txBody>
      </p:sp>
      <p:sp>
        <p:nvSpPr>
          <p:cNvPr id="313355" name="Rectangle 11"/>
          <p:cNvSpPr>
            <a:spLocks noChangeArrowheads="1"/>
          </p:cNvSpPr>
          <p:nvPr/>
        </p:nvSpPr>
        <p:spPr bwMode="auto">
          <a:xfrm>
            <a:off x="2293938" y="5443538"/>
            <a:ext cx="1790700" cy="457200"/>
          </a:xfrm>
          <a:prstGeom prst="rect">
            <a:avLst/>
          </a:prstGeom>
          <a:noFill/>
          <a:ln w="9525">
            <a:noFill/>
            <a:miter lim="800000"/>
            <a:headEnd/>
            <a:tailEnd/>
          </a:ln>
          <a:effectLst/>
        </p:spPr>
        <p:txBody>
          <a:bodyPr wrap="none" lIns="92075" tIns="46038" rIns="92075" bIns="46038">
            <a:spAutoFit/>
          </a:bodyPr>
          <a:lstStyle/>
          <a:p>
            <a:pPr eaLnBrk="0" hangingPunct="0"/>
            <a:r>
              <a:rPr lang="en-US" b="1">
                <a:latin typeface="Arial" charset="0"/>
                <a:cs typeface="Times New Roman" pitchFamily="18" charset="0"/>
              </a:rPr>
              <a:t> </a:t>
            </a:r>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is inside </a:t>
            </a:r>
            <a:r>
              <a:rPr lang="en-US" sz="2000" b="1">
                <a:solidFill>
                  <a:srgbClr val="CC3300"/>
                </a:solidFill>
                <a:latin typeface="Arial" charset="0"/>
                <a:cs typeface="Times New Roman" pitchFamily="18" charset="0"/>
              </a:rPr>
              <a:t>A</a:t>
            </a:r>
          </a:p>
        </p:txBody>
      </p:sp>
      <p:sp>
        <p:nvSpPr>
          <p:cNvPr id="313356" name="Oval 12"/>
          <p:cNvSpPr>
            <a:spLocks noChangeArrowheads="1"/>
          </p:cNvSpPr>
          <p:nvPr/>
        </p:nvSpPr>
        <p:spPr bwMode="auto">
          <a:xfrm>
            <a:off x="5243513" y="2012950"/>
            <a:ext cx="711200" cy="406400"/>
          </a:xfrm>
          <a:prstGeom prst="ellipse">
            <a:avLst/>
          </a:prstGeom>
          <a:solidFill>
            <a:schemeClr val="accent1">
              <a:alpha val="50000"/>
            </a:schemeClr>
          </a:solidFill>
          <a:ln w="50800">
            <a:solidFill>
              <a:srgbClr val="339966"/>
            </a:solidFill>
            <a:round/>
            <a:headEnd/>
            <a:tailEnd/>
          </a:ln>
          <a:effectLst/>
        </p:spPr>
        <p:txBody>
          <a:bodyPr wrap="none" anchor="ctr"/>
          <a:lstStyle/>
          <a:p>
            <a:endParaRPr lang="en-US"/>
          </a:p>
        </p:txBody>
      </p:sp>
      <p:sp>
        <p:nvSpPr>
          <p:cNvPr id="313357" name="Rectangle 13"/>
          <p:cNvSpPr>
            <a:spLocks noChangeArrowheads="1"/>
          </p:cNvSpPr>
          <p:nvPr/>
        </p:nvSpPr>
        <p:spPr bwMode="auto">
          <a:xfrm>
            <a:off x="6383338" y="1822450"/>
            <a:ext cx="2033587"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 </a:t>
            </a:r>
            <a:r>
              <a:rPr lang="en-US" sz="2000" b="1">
                <a:latin typeface="Arial" charset="0"/>
                <a:cs typeface="Times New Roman" pitchFamily="18" charset="0"/>
              </a:rPr>
              <a:t>covered by </a:t>
            </a:r>
            <a:r>
              <a:rPr lang="en-US" sz="2000" b="1">
                <a:solidFill>
                  <a:srgbClr val="CC3300"/>
                </a:solidFill>
                <a:latin typeface="Arial" charset="0"/>
                <a:cs typeface="Times New Roman" pitchFamily="18" charset="0"/>
              </a:rPr>
              <a:t>A</a:t>
            </a:r>
          </a:p>
        </p:txBody>
      </p:sp>
      <p:sp>
        <p:nvSpPr>
          <p:cNvPr id="313358" name="Oval 14"/>
          <p:cNvSpPr>
            <a:spLocks noChangeArrowheads="1"/>
          </p:cNvSpPr>
          <p:nvPr/>
        </p:nvSpPr>
        <p:spPr bwMode="auto">
          <a:xfrm>
            <a:off x="5129213" y="3384550"/>
            <a:ext cx="1092200" cy="635000"/>
          </a:xfrm>
          <a:prstGeom prst="ellipse">
            <a:avLst/>
          </a:prstGeom>
          <a:solidFill>
            <a:schemeClr val="accent1"/>
          </a:solidFill>
          <a:ln w="50800">
            <a:solidFill>
              <a:srgbClr val="339966"/>
            </a:solidFill>
            <a:round/>
            <a:headEnd/>
            <a:tailEnd/>
          </a:ln>
          <a:effectLst/>
        </p:spPr>
        <p:txBody>
          <a:bodyPr wrap="none" anchor="ctr"/>
          <a:lstStyle/>
          <a:p>
            <a:endParaRPr lang="en-US"/>
          </a:p>
        </p:txBody>
      </p:sp>
      <p:sp>
        <p:nvSpPr>
          <p:cNvPr id="313359" name="Oval 15" descr="Wide upward diagonal"/>
          <p:cNvSpPr>
            <a:spLocks noChangeArrowheads="1"/>
          </p:cNvSpPr>
          <p:nvPr/>
        </p:nvSpPr>
        <p:spPr bwMode="auto">
          <a:xfrm>
            <a:off x="5281613" y="3506788"/>
            <a:ext cx="635000" cy="406400"/>
          </a:xfrm>
          <a:prstGeom prst="ellipse">
            <a:avLst/>
          </a:prstGeom>
          <a:pattFill prst="wdUpDiag">
            <a:fgClr>
              <a:srgbClr val="FF0000"/>
            </a:fgClr>
            <a:bgClr>
              <a:schemeClr val="accent1"/>
            </a:bgClr>
          </a:pattFill>
          <a:ln w="50800">
            <a:solidFill>
              <a:srgbClr val="FF0000"/>
            </a:solidFill>
            <a:round/>
            <a:headEnd/>
            <a:tailEnd/>
          </a:ln>
          <a:effectLst/>
        </p:spPr>
        <p:txBody>
          <a:bodyPr wrap="none" anchor="ctr"/>
          <a:lstStyle/>
          <a:p>
            <a:endParaRPr lang="en-US"/>
          </a:p>
        </p:txBody>
      </p:sp>
      <p:sp>
        <p:nvSpPr>
          <p:cNvPr id="313360" name="Rectangle 16"/>
          <p:cNvSpPr>
            <a:spLocks noChangeArrowheads="1"/>
          </p:cNvSpPr>
          <p:nvPr/>
        </p:nvSpPr>
        <p:spPr bwMode="auto">
          <a:xfrm>
            <a:off x="6548438" y="3333750"/>
            <a:ext cx="1736725"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contains </a:t>
            </a:r>
            <a:r>
              <a:rPr lang="en-US" sz="2000" b="1">
                <a:solidFill>
                  <a:srgbClr val="CC3300"/>
                </a:solidFill>
                <a:latin typeface="Arial" charset="0"/>
                <a:cs typeface="Times New Roman" pitchFamily="18" charset="0"/>
              </a:rPr>
              <a:t>A</a:t>
            </a:r>
          </a:p>
        </p:txBody>
      </p:sp>
      <p:sp>
        <p:nvSpPr>
          <p:cNvPr id="313361" name="Oval 17" descr="Wide upward diagonal"/>
          <p:cNvSpPr>
            <a:spLocks noChangeArrowheads="1"/>
          </p:cNvSpPr>
          <p:nvPr/>
        </p:nvSpPr>
        <p:spPr bwMode="auto">
          <a:xfrm>
            <a:off x="5262563" y="4565650"/>
            <a:ext cx="635000" cy="406400"/>
          </a:xfrm>
          <a:prstGeom prst="ellipse">
            <a:avLst/>
          </a:prstGeom>
          <a:pattFill prst="wdUpDiag">
            <a:fgClr>
              <a:srgbClr val="FF0000"/>
            </a:fgClr>
            <a:bgClr>
              <a:schemeClr val="accent1"/>
            </a:bgClr>
          </a:pattFill>
          <a:ln w="50800">
            <a:solidFill>
              <a:srgbClr val="FF0000"/>
            </a:solidFill>
            <a:round/>
            <a:headEnd/>
            <a:tailEnd/>
          </a:ln>
          <a:effectLst/>
        </p:spPr>
        <p:txBody>
          <a:bodyPr wrap="none" anchor="ctr"/>
          <a:lstStyle/>
          <a:p>
            <a:endParaRPr lang="en-US"/>
          </a:p>
        </p:txBody>
      </p:sp>
      <p:sp>
        <p:nvSpPr>
          <p:cNvPr id="313362" name="Rectangle 18"/>
          <p:cNvSpPr>
            <a:spLocks noChangeArrowheads="1"/>
          </p:cNvSpPr>
          <p:nvPr/>
        </p:nvSpPr>
        <p:spPr bwMode="auto">
          <a:xfrm>
            <a:off x="6650038" y="4608513"/>
            <a:ext cx="1511300"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a:t>
            </a:r>
            <a:r>
              <a:rPr lang="en-US" sz="2000" b="1">
                <a:latin typeface="Arial" charset="0"/>
                <a:cs typeface="Times New Roman" pitchFamily="18" charset="0"/>
              </a:rPr>
              <a:t> covers </a:t>
            </a:r>
            <a:r>
              <a:rPr lang="en-US" sz="2000" b="1">
                <a:solidFill>
                  <a:srgbClr val="CC3300"/>
                </a:solidFill>
                <a:latin typeface="Arial" charset="0"/>
                <a:cs typeface="Times New Roman" pitchFamily="18" charset="0"/>
              </a:rPr>
              <a:t>A</a:t>
            </a:r>
          </a:p>
        </p:txBody>
      </p:sp>
      <p:sp>
        <p:nvSpPr>
          <p:cNvPr id="313363" name="Oval 19" descr="Wide upward diagonal"/>
          <p:cNvSpPr>
            <a:spLocks noChangeArrowheads="1"/>
          </p:cNvSpPr>
          <p:nvPr/>
        </p:nvSpPr>
        <p:spPr bwMode="auto">
          <a:xfrm>
            <a:off x="4919663" y="5570538"/>
            <a:ext cx="1092200" cy="635000"/>
          </a:xfrm>
          <a:prstGeom prst="ellipse">
            <a:avLst/>
          </a:prstGeom>
          <a:pattFill prst="wdUpDiag">
            <a:fgClr>
              <a:srgbClr val="FF0000"/>
            </a:fgClr>
            <a:bgClr>
              <a:schemeClr val="bg1"/>
            </a:bgClr>
          </a:pattFill>
          <a:ln w="50800">
            <a:solidFill>
              <a:srgbClr val="FF0000"/>
            </a:solidFill>
            <a:round/>
            <a:headEnd/>
            <a:tailEnd/>
          </a:ln>
          <a:effectLst/>
        </p:spPr>
        <p:txBody>
          <a:bodyPr wrap="none" anchor="ctr"/>
          <a:lstStyle/>
          <a:p>
            <a:endParaRPr lang="en-US"/>
          </a:p>
        </p:txBody>
      </p:sp>
      <p:sp>
        <p:nvSpPr>
          <p:cNvPr id="313364" name="Oval 20"/>
          <p:cNvSpPr>
            <a:spLocks noChangeArrowheads="1"/>
          </p:cNvSpPr>
          <p:nvPr/>
        </p:nvSpPr>
        <p:spPr bwMode="auto">
          <a:xfrm>
            <a:off x="5757863" y="5616575"/>
            <a:ext cx="635000" cy="406400"/>
          </a:xfrm>
          <a:prstGeom prst="ellipse">
            <a:avLst/>
          </a:prstGeom>
          <a:solidFill>
            <a:schemeClr val="accent1"/>
          </a:solidFill>
          <a:ln w="50800">
            <a:solidFill>
              <a:srgbClr val="339966"/>
            </a:solidFill>
            <a:round/>
            <a:headEnd/>
            <a:tailEnd/>
          </a:ln>
          <a:effectLst/>
        </p:spPr>
        <p:txBody>
          <a:bodyPr wrap="none" anchor="ctr"/>
          <a:lstStyle/>
          <a:p>
            <a:endParaRPr lang="en-US"/>
          </a:p>
        </p:txBody>
      </p:sp>
      <p:sp>
        <p:nvSpPr>
          <p:cNvPr id="313365" name="Rectangle 21"/>
          <p:cNvSpPr>
            <a:spLocks noChangeArrowheads="1"/>
          </p:cNvSpPr>
          <p:nvPr/>
        </p:nvSpPr>
        <p:spPr bwMode="auto">
          <a:xfrm>
            <a:off x="6662738" y="5646738"/>
            <a:ext cx="1736725" cy="396875"/>
          </a:xfrm>
          <a:prstGeom prst="rect">
            <a:avLst/>
          </a:prstGeom>
          <a:noFill/>
          <a:ln w="9525">
            <a:noFill/>
            <a:miter lim="800000"/>
            <a:headEnd/>
            <a:tailEnd/>
          </a:ln>
          <a:effectLst/>
        </p:spPr>
        <p:txBody>
          <a:bodyPr wrap="none" lIns="92075" tIns="46038" rIns="92075" bIns="46038">
            <a:spAutoFit/>
          </a:bodyPr>
          <a:lstStyle/>
          <a:p>
            <a:pPr eaLnBrk="0" hangingPunct="0"/>
            <a:r>
              <a:rPr lang="en-US" sz="2000" b="1">
                <a:solidFill>
                  <a:schemeClr val="accent1"/>
                </a:solidFill>
                <a:latin typeface="Arial" charset="0"/>
                <a:cs typeface="Times New Roman" pitchFamily="18" charset="0"/>
              </a:rPr>
              <a:t>B </a:t>
            </a:r>
            <a:r>
              <a:rPr lang="en-US" sz="2000" b="1">
                <a:latin typeface="Arial" charset="0"/>
                <a:cs typeface="Times New Roman" pitchFamily="18" charset="0"/>
              </a:rPr>
              <a:t>overlaps </a:t>
            </a:r>
            <a:r>
              <a:rPr lang="en-US" sz="2000" b="1">
                <a:solidFill>
                  <a:srgbClr val="CC3300"/>
                </a:solidFill>
                <a:latin typeface="Arial" charset="0"/>
                <a:cs typeface="Times New Roman" pitchFamily="18" charset="0"/>
              </a:rPr>
              <a:t>A</a:t>
            </a:r>
          </a:p>
        </p:txBody>
      </p:sp>
      <p:sp>
        <p:nvSpPr>
          <p:cNvPr id="313366" name="Oval 22" descr="Wide upward diagonal"/>
          <p:cNvSpPr>
            <a:spLocks noChangeArrowheads="1"/>
          </p:cNvSpPr>
          <p:nvPr/>
        </p:nvSpPr>
        <p:spPr bwMode="auto">
          <a:xfrm>
            <a:off x="804863" y="4524375"/>
            <a:ext cx="1092200" cy="635000"/>
          </a:xfrm>
          <a:prstGeom prst="ellipse">
            <a:avLst/>
          </a:prstGeom>
          <a:pattFill prst="wdUpDiag">
            <a:fgClr>
              <a:srgbClr val="FF0000"/>
            </a:fgClr>
            <a:bgClr>
              <a:schemeClr val="bg1"/>
            </a:bgClr>
          </a:pattFill>
          <a:ln w="50800">
            <a:solidFill>
              <a:srgbClr val="FF0000"/>
            </a:solidFill>
            <a:round/>
            <a:headEnd/>
            <a:tailEnd/>
          </a:ln>
          <a:effectLst/>
        </p:spPr>
        <p:txBody>
          <a:bodyPr wrap="none" anchor="ctr"/>
          <a:lstStyle/>
          <a:p>
            <a:endParaRPr lang="en-US"/>
          </a:p>
        </p:txBody>
      </p:sp>
      <p:sp>
        <p:nvSpPr>
          <p:cNvPr id="313367" name="Oval 23"/>
          <p:cNvSpPr>
            <a:spLocks noChangeArrowheads="1"/>
          </p:cNvSpPr>
          <p:nvPr/>
        </p:nvSpPr>
        <p:spPr bwMode="auto">
          <a:xfrm>
            <a:off x="800100" y="4508500"/>
            <a:ext cx="1092200" cy="635000"/>
          </a:xfrm>
          <a:prstGeom prst="ellipse">
            <a:avLst/>
          </a:prstGeom>
          <a:solidFill>
            <a:schemeClr val="accent1">
              <a:alpha val="50000"/>
            </a:schemeClr>
          </a:solidFill>
          <a:ln w="50800">
            <a:solidFill>
              <a:srgbClr val="339966"/>
            </a:solidFill>
            <a:round/>
            <a:headEnd/>
            <a:tailEnd/>
          </a:ln>
          <a:effectLst/>
        </p:spPr>
        <p:txBody>
          <a:bodyPr wrap="none" anchor="ctr"/>
          <a:lstStyle/>
          <a:p>
            <a:endParaRPr lang="en-US"/>
          </a:p>
        </p:txBody>
      </p:sp>
      <p:sp>
        <p:nvSpPr>
          <p:cNvPr id="313368" name="Rectangle 24"/>
          <p:cNvSpPr>
            <a:spLocks noGrp="1" noChangeArrowheads="1"/>
          </p:cNvSpPr>
          <p:nvPr>
            <p:ph type="title"/>
          </p:nvPr>
        </p:nvSpPr>
        <p:spPr>
          <a:xfrm>
            <a:off x="458788" y="95250"/>
            <a:ext cx="8001000" cy="868363"/>
          </a:xfrm>
        </p:spPr>
        <p:txBody>
          <a:bodyPr/>
          <a:lstStyle/>
          <a:p>
            <a:r>
              <a:rPr lang="en-US"/>
              <a:t>Eight spatial relationships</a:t>
            </a:r>
          </a:p>
        </p:txBody>
      </p:sp>
      <p:sp>
        <p:nvSpPr>
          <p:cNvPr id="313369" name="Text Box 25"/>
          <p:cNvSpPr txBox="1">
            <a:spLocks noChangeArrowheads="1"/>
          </p:cNvSpPr>
          <p:nvPr/>
        </p:nvSpPr>
        <p:spPr bwMode="auto">
          <a:xfrm>
            <a:off x="8285163" y="6565900"/>
            <a:ext cx="566737" cy="274638"/>
          </a:xfrm>
          <a:prstGeom prst="rect">
            <a:avLst/>
          </a:prstGeom>
          <a:noFill/>
          <a:ln w="12700">
            <a:noFill/>
            <a:miter lim="800000"/>
            <a:headEnd/>
            <a:tailEnd/>
          </a:ln>
          <a:effectLst/>
        </p:spPr>
        <p:txBody>
          <a:bodyPr>
            <a:spAutoFit/>
          </a:bodyPr>
          <a:lstStyle/>
          <a:p>
            <a:pPr eaLnBrk="0" hangingPunct="0">
              <a:spcBef>
                <a:spcPct val="50000"/>
              </a:spcBef>
            </a:pPr>
            <a:r>
              <a:rPr lang="en-US" sz="1200" b="1">
                <a:solidFill>
                  <a:schemeClr val="bg1"/>
                </a:solidFill>
                <a:latin typeface="Verdana" pitchFamily="34" charset="0"/>
                <a:cs typeface="Times New Roman" pitchFamily="18" charset="0"/>
              </a:rPr>
              <a:t>56</a:t>
            </a:r>
          </a:p>
        </p:txBody>
      </p:sp>
      <p:sp>
        <p:nvSpPr>
          <p:cNvPr id="313370" name="Text Box 26"/>
          <p:cNvSpPr txBox="1">
            <a:spLocks noChangeArrowheads="1"/>
          </p:cNvSpPr>
          <p:nvPr/>
        </p:nvSpPr>
        <p:spPr bwMode="auto">
          <a:xfrm>
            <a:off x="774700" y="19558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1" name="Text Box 27"/>
          <p:cNvSpPr txBox="1">
            <a:spLocks noChangeArrowheads="1"/>
          </p:cNvSpPr>
          <p:nvPr/>
        </p:nvSpPr>
        <p:spPr bwMode="auto">
          <a:xfrm>
            <a:off x="965200" y="35179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2" name="Text Box 28"/>
          <p:cNvSpPr txBox="1">
            <a:spLocks noChangeArrowheads="1"/>
          </p:cNvSpPr>
          <p:nvPr/>
        </p:nvSpPr>
        <p:spPr bwMode="auto">
          <a:xfrm>
            <a:off x="1854200" y="46482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3" name="Text Box 29"/>
          <p:cNvSpPr txBox="1">
            <a:spLocks noChangeArrowheads="1"/>
          </p:cNvSpPr>
          <p:nvPr/>
        </p:nvSpPr>
        <p:spPr bwMode="auto">
          <a:xfrm>
            <a:off x="1701800" y="57023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4" name="Text Box 30"/>
          <p:cNvSpPr txBox="1">
            <a:spLocks noChangeArrowheads="1"/>
          </p:cNvSpPr>
          <p:nvPr/>
        </p:nvSpPr>
        <p:spPr bwMode="auto">
          <a:xfrm>
            <a:off x="5194300" y="56642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5" name="Text Box 31"/>
          <p:cNvSpPr txBox="1">
            <a:spLocks noChangeArrowheads="1"/>
          </p:cNvSpPr>
          <p:nvPr/>
        </p:nvSpPr>
        <p:spPr bwMode="auto">
          <a:xfrm>
            <a:off x="5384800" y="45339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6" name="Text Box 32"/>
          <p:cNvSpPr txBox="1">
            <a:spLocks noChangeArrowheads="1"/>
          </p:cNvSpPr>
          <p:nvPr/>
        </p:nvSpPr>
        <p:spPr bwMode="auto">
          <a:xfrm>
            <a:off x="5397500" y="34925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7" name="Text Box 33"/>
          <p:cNvSpPr txBox="1">
            <a:spLocks noChangeArrowheads="1"/>
          </p:cNvSpPr>
          <p:nvPr/>
        </p:nvSpPr>
        <p:spPr bwMode="auto">
          <a:xfrm>
            <a:off x="4965700" y="22860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313378" name="Text Box 34"/>
          <p:cNvSpPr txBox="1">
            <a:spLocks noChangeArrowheads="1"/>
          </p:cNvSpPr>
          <p:nvPr/>
        </p:nvSpPr>
        <p:spPr bwMode="auto">
          <a:xfrm>
            <a:off x="1879600" y="3657600"/>
            <a:ext cx="315913"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79" name="Text Box 35"/>
          <p:cNvSpPr txBox="1">
            <a:spLocks noChangeArrowheads="1"/>
          </p:cNvSpPr>
          <p:nvPr/>
        </p:nvSpPr>
        <p:spPr bwMode="auto">
          <a:xfrm>
            <a:off x="1371600" y="24765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0" name="Text Box 36"/>
          <p:cNvSpPr txBox="1">
            <a:spLocks noChangeArrowheads="1"/>
          </p:cNvSpPr>
          <p:nvPr/>
        </p:nvSpPr>
        <p:spPr bwMode="auto">
          <a:xfrm>
            <a:off x="1041400" y="45974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1" name="Text Box 37"/>
          <p:cNvSpPr txBox="1">
            <a:spLocks noChangeArrowheads="1"/>
          </p:cNvSpPr>
          <p:nvPr/>
        </p:nvSpPr>
        <p:spPr bwMode="auto">
          <a:xfrm>
            <a:off x="1041400" y="56896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2" name="Text Box 38"/>
          <p:cNvSpPr txBox="1">
            <a:spLocks noChangeArrowheads="1"/>
          </p:cNvSpPr>
          <p:nvPr/>
        </p:nvSpPr>
        <p:spPr bwMode="auto">
          <a:xfrm>
            <a:off x="5410200" y="19812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3" name="Text Box 39"/>
          <p:cNvSpPr txBox="1">
            <a:spLocks noChangeArrowheads="1"/>
          </p:cNvSpPr>
          <p:nvPr/>
        </p:nvSpPr>
        <p:spPr bwMode="auto">
          <a:xfrm>
            <a:off x="5994400" y="56134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4" name="Text Box 40"/>
          <p:cNvSpPr txBox="1">
            <a:spLocks noChangeArrowheads="1"/>
          </p:cNvSpPr>
          <p:nvPr/>
        </p:nvSpPr>
        <p:spPr bwMode="auto">
          <a:xfrm>
            <a:off x="5892800" y="46736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5" name="Text Box 41"/>
          <p:cNvSpPr txBox="1">
            <a:spLocks noChangeArrowheads="1"/>
          </p:cNvSpPr>
          <p:nvPr/>
        </p:nvSpPr>
        <p:spPr bwMode="auto">
          <a:xfrm>
            <a:off x="5918200" y="3492500"/>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
        <p:nvSpPr>
          <p:cNvPr id="313386" name="Oval 42" descr="Wide upward diagonal"/>
          <p:cNvSpPr>
            <a:spLocks noChangeArrowheads="1"/>
          </p:cNvSpPr>
          <p:nvPr/>
        </p:nvSpPr>
        <p:spPr bwMode="auto">
          <a:xfrm>
            <a:off x="4824413" y="2012950"/>
            <a:ext cx="1320800" cy="711200"/>
          </a:xfrm>
          <a:prstGeom prst="ellipse">
            <a:avLst/>
          </a:prstGeom>
          <a:pattFill prst="wdUpDiag">
            <a:fgClr>
              <a:srgbClr val="FF0000">
                <a:alpha val="52000"/>
              </a:srgbClr>
            </a:fgClr>
            <a:bgClr>
              <a:srgbClr val="FFFFFF">
                <a:alpha val="52000"/>
              </a:srgbClr>
            </a:bgClr>
          </a:pattFill>
          <a:ln w="50800">
            <a:solidFill>
              <a:srgbClr val="FF0000"/>
            </a:solidFill>
            <a:round/>
            <a:headEnd/>
            <a:tailEnd/>
          </a:ln>
          <a:effectLst/>
        </p:spPr>
        <p:txBody>
          <a:bodyPr wrap="none" anchor="ctr"/>
          <a:lstStyle/>
          <a:p>
            <a:endParaRPr lang="en-US"/>
          </a:p>
        </p:txBody>
      </p:sp>
      <p:sp>
        <p:nvSpPr>
          <p:cNvPr id="313387" name="Oval 43"/>
          <p:cNvSpPr>
            <a:spLocks noChangeArrowheads="1"/>
          </p:cNvSpPr>
          <p:nvPr/>
        </p:nvSpPr>
        <p:spPr bwMode="auto">
          <a:xfrm>
            <a:off x="5110163" y="4519613"/>
            <a:ext cx="1092200" cy="635000"/>
          </a:xfrm>
          <a:prstGeom prst="ellipse">
            <a:avLst/>
          </a:prstGeom>
          <a:solidFill>
            <a:schemeClr val="accent1">
              <a:alpha val="60001"/>
            </a:schemeClr>
          </a:solidFill>
          <a:ln w="50800">
            <a:solidFill>
              <a:srgbClr val="339966"/>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3346"/>
                                        </p:tgtEl>
                                        <p:attrNameLst>
                                          <p:attrName>style.visibility</p:attrName>
                                        </p:attrNameLst>
                                      </p:cBhvr>
                                      <p:to>
                                        <p:strVal val="visible"/>
                                      </p:to>
                                    </p:set>
                                    <p:anim calcmode="lin" valueType="num">
                                      <p:cBhvr additive="base">
                                        <p:cTn id="7" dur="500" fill="hold"/>
                                        <p:tgtEl>
                                          <p:spTgt spid="313346"/>
                                        </p:tgtEl>
                                        <p:attrNameLst>
                                          <p:attrName>ppt_x</p:attrName>
                                        </p:attrNameLst>
                                      </p:cBhvr>
                                      <p:tavLst>
                                        <p:tav tm="0">
                                          <p:val>
                                            <p:strVal val="0-#ppt_w/2"/>
                                          </p:val>
                                        </p:tav>
                                        <p:tav tm="100000">
                                          <p:val>
                                            <p:strVal val="#ppt_x"/>
                                          </p:val>
                                        </p:tav>
                                      </p:tavLst>
                                    </p:anim>
                                    <p:anim calcmode="lin" valueType="num">
                                      <p:cBhvr additive="base">
                                        <p:cTn id="8" dur="500" fill="hold"/>
                                        <p:tgtEl>
                                          <p:spTgt spid="3133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13347"/>
                                        </p:tgtEl>
                                        <p:attrNameLst>
                                          <p:attrName>style.visibility</p:attrName>
                                        </p:attrNameLst>
                                      </p:cBhvr>
                                      <p:to>
                                        <p:strVal val="visible"/>
                                      </p:to>
                                    </p:set>
                                    <p:anim calcmode="lin" valueType="num">
                                      <p:cBhvr additive="base">
                                        <p:cTn id="12" dur="500" fill="hold"/>
                                        <p:tgtEl>
                                          <p:spTgt spid="313347"/>
                                        </p:tgtEl>
                                        <p:attrNameLst>
                                          <p:attrName>ppt_x</p:attrName>
                                        </p:attrNameLst>
                                      </p:cBhvr>
                                      <p:tavLst>
                                        <p:tav tm="0">
                                          <p:val>
                                            <p:strVal val="1+#ppt_w/2"/>
                                          </p:val>
                                        </p:tav>
                                        <p:tav tm="100000">
                                          <p:val>
                                            <p:strVal val="#ppt_x"/>
                                          </p:val>
                                        </p:tav>
                                      </p:tavLst>
                                    </p:anim>
                                    <p:anim calcmode="lin" valueType="num">
                                      <p:cBhvr additive="base">
                                        <p:cTn id="13" dur="500" fill="hold"/>
                                        <p:tgtEl>
                                          <p:spTgt spid="31334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3133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13349"/>
                                        </p:tgtEl>
                                        <p:attrNameLst>
                                          <p:attrName>style.visibility</p:attrName>
                                        </p:attrNameLst>
                                      </p:cBhvr>
                                      <p:to>
                                        <p:strVal val="visible"/>
                                      </p:to>
                                    </p:set>
                                    <p:anim calcmode="lin" valueType="num">
                                      <p:cBhvr additive="base">
                                        <p:cTn id="21" dur="500" fill="hold"/>
                                        <p:tgtEl>
                                          <p:spTgt spid="313349"/>
                                        </p:tgtEl>
                                        <p:attrNameLst>
                                          <p:attrName>ppt_x</p:attrName>
                                        </p:attrNameLst>
                                      </p:cBhvr>
                                      <p:tavLst>
                                        <p:tav tm="0">
                                          <p:val>
                                            <p:strVal val="0-#ppt_w/2"/>
                                          </p:val>
                                        </p:tav>
                                        <p:tav tm="100000">
                                          <p:val>
                                            <p:strVal val="#ppt_x"/>
                                          </p:val>
                                        </p:tav>
                                      </p:tavLst>
                                    </p:anim>
                                    <p:anim calcmode="lin" valueType="num">
                                      <p:cBhvr additive="base">
                                        <p:cTn id="22" dur="500" fill="hold"/>
                                        <p:tgtEl>
                                          <p:spTgt spid="313349"/>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13350"/>
                                        </p:tgtEl>
                                        <p:attrNameLst>
                                          <p:attrName>style.visibility</p:attrName>
                                        </p:attrNameLst>
                                      </p:cBhvr>
                                      <p:to>
                                        <p:strVal val="visible"/>
                                      </p:to>
                                    </p:set>
                                    <p:anim calcmode="lin" valueType="num">
                                      <p:cBhvr additive="base">
                                        <p:cTn id="26" dur="500" fill="hold"/>
                                        <p:tgtEl>
                                          <p:spTgt spid="313350"/>
                                        </p:tgtEl>
                                        <p:attrNameLst>
                                          <p:attrName>ppt_x</p:attrName>
                                        </p:attrNameLst>
                                      </p:cBhvr>
                                      <p:tavLst>
                                        <p:tav tm="0">
                                          <p:val>
                                            <p:strVal val="1+#ppt_w/2"/>
                                          </p:val>
                                        </p:tav>
                                        <p:tav tm="100000">
                                          <p:val>
                                            <p:strVal val="#ppt_x"/>
                                          </p:val>
                                        </p:tav>
                                      </p:tavLst>
                                    </p:anim>
                                    <p:anim calcmode="lin" valueType="num">
                                      <p:cBhvr additive="base">
                                        <p:cTn id="27" dur="500" fill="hold"/>
                                        <p:tgtEl>
                                          <p:spTgt spid="313350"/>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499"/>
                                          </p:stCondLst>
                                        </p:cTn>
                                        <p:tgtEl>
                                          <p:spTgt spid="3133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13366"/>
                                        </p:tgtEl>
                                        <p:attrNameLst>
                                          <p:attrName>style.visibility</p:attrName>
                                        </p:attrNameLst>
                                      </p:cBhvr>
                                      <p:to>
                                        <p:strVal val="visible"/>
                                      </p:to>
                                    </p:set>
                                    <p:anim calcmode="lin" valueType="num">
                                      <p:cBhvr additive="base">
                                        <p:cTn id="35" dur="500" fill="hold"/>
                                        <p:tgtEl>
                                          <p:spTgt spid="313366"/>
                                        </p:tgtEl>
                                        <p:attrNameLst>
                                          <p:attrName>ppt_x</p:attrName>
                                        </p:attrNameLst>
                                      </p:cBhvr>
                                      <p:tavLst>
                                        <p:tav tm="0">
                                          <p:val>
                                            <p:strVal val="0-#ppt_w/2"/>
                                          </p:val>
                                        </p:tav>
                                        <p:tav tm="100000">
                                          <p:val>
                                            <p:strVal val="#ppt_x"/>
                                          </p:val>
                                        </p:tav>
                                      </p:tavLst>
                                    </p:anim>
                                    <p:anim calcmode="lin" valueType="num">
                                      <p:cBhvr additive="base">
                                        <p:cTn id="36" dur="500" fill="hold"/>
                                        <p:tgtEl>
                                          <p:spTgt spid="31336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313367"/>
                                        </p:tgtEl>
                                        <p:attrNameLst>
                                          <p:attrName>style.visibility</p:attrName>
                                        </p:attrNameLst>
                                      </p:cBhvr>
                                      <p:to>
                                        <p:strVal val="visible"/>
                                      </p:to>
                                    </p:set>
                                    <p:anim calcmode="lin" valueType="num">
                                      <p:cBhvr additive="base">
                                        <p:cTn id="40" dur="500" fill="hold"/>
                                        <p:tgtEl>
                                          <p:spTgt spid="313367"/>
                                        </p:tgtEl>
                                        <p:attrNameLst>
                                          <p:attrName>ppt_x</p:attrName>
                                        </p:attrNameLst>
                                      </p:cBhvr>
                                      <p:tavLst>
                                        <p:tav tm="0">
                                          <p:val>
                                            <p:strVal val="1+#ppt_w/2"/>
                                          </p:val>
                                        </p:tav>
                                        <p:tav tm="100000">
                                          <p:val>
                                            <p:strVal val="#ppt_x"/>
                                          </p:val>
                                        </p:tav>
                                      </p:tavLst>
                                    </p:anim>
                                    <p:anim calcmode="lin" valueType="num">
                                      <p:cBhvr additive="base">
                                        <p:cTn id="41" dur="500" fill="hold"/>
                                        <p:tgtEl>
                                          <p:spTgt spid="313367"/>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499"/>
                                          </p:stCondLst>
                                        </p:cTn>
                                        <p:tgtEl>
                                          <p:spTgt spid="3133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13353"/>
                                        </p:tgtEl>
                                        <p:attrNameLst>
                                          <p:attrName>style.visibility</p:attrName>
                                        </p:attrNameLst>
                                      </p:cBhvr>
                                      <p:to>
                                        <p:strVal val="visible"/>
                                      </p:to>
                                    </p:set>
                                    <p:anim calcmode="lin" valueType="num">
                                      <p:cBhvr additive="base">
                                        <p:cTn id="49" dur="500" fill="hold"/>
                                        <p:tgtEl>
                                          <p:spTgt spid="313353"/>
                                        </p:tgtEl>
                                        <p:attrNameLst>
                                          <p:attrName>ppt_x</p:attrName>
                                        </p:attrNameLst>
                                      </p:cBhvr>
                                      <p:tavLst>
                                        <p:tav tm="0">
                                          <p:val>
                                            <p:strVal val="1+#ppt_w/2"/>
                                          </p:val>
                                        </p:tav>
                                        <p:tav tm="100000">
                                          <p:val>
                                            <p:strVal val="#ppt_x"/>
                                          </p:val>
                                        </p:tav>
                                      </p:tavLst>
                                    </p:anim>
                                    <p:anim calcmode="lin" valueType="num">
                                      <p:cBhvr additive="base">
                                        <p:cTn id="50" dur="500" fill="hold"/>
                                        <p:tgtEl>
                                          <p:spTgt spid="313353"/>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 presetClass="entr" presetSubtype="8" fill="hold" grpId="0" nodeType="afterEffect">
                                  <p:stCondLst>
                                    <p:cond delay="0"/>
                                  </p:stCondLst>
                                  <p:childTnLst>
                                    <p:set>
                                      <p:cBhvr>
                                        <p:cTn id="53" dur="1" fill="hold">
                                          <p:stCondLst>
                                            <p:cond delay="0"/>
                                          </p:stCondLst>
                                        </p:cTn>
                                        <p:tgtEl>
                                          <p:spTgt spid="313354"/>
                                        </p:tgtEl>
                                        <p:attrNameLst>
                                          <p:attrName>style.visibility</p:attrName>
                                        </p:attrNameLst>
                                      </p:cBhvr>
                                      <p:to>
                                        <p:strVal val="visible"/>
                                      </p:to>
                                    </p:set>
                                    <p:anim calcmode="lin" valueType="num">
                                      <p:cBhvr additive="base">
                                        <p:cTn id="54" dur="500" fill="hold"/>
                                        <p:tgtEl>
                                          <p:spTgt spid="313354"/>
                                        </p:tgtEl>
                                        <p:attrNameLst>
                                          <p:attrName>ppt_x</p:attrName>
                                        </p:attrNameLst>
                                      </p:cBhvr>
                                      <p:tavLst>
                                        <p:tav tm="0">
                                          <p:val>
                                            <p:strVal val="0-#ppt_w/2"/>
                                          </p:val>
                                        </p:tav>
                                        <p:tav tm="100000">
                                          <p:val>
                                            <p:strVal val="#ppt_x"/>
                                          </p:val>
                                        </p:tav>
                                      </p:tavLst>
                                    </p:anim>
                                    <p:anim calcmode="lin" valueType="num">
                                      <p:cBhvr additive="base">
                                        <p:cTn id="55" dur="500" fill="hold"/>
                                        <p:tgtEl>
                                          <p:spTgt spid="313354"/>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499"/>
                                          </p:stCondLst>
                                        </p:cTn>
                                        <p:tgtEl>
                                          <p:spTgt spid="3133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313386"/>
                                        </p:tgtEl>
                                        <p:attrNameLst>
                                          <p:attrName>style.visibility</p:attrName>
                                        </p:attrNameLst>
                                      </p:cBhvr>
                                      <p:to>
                                        <p:strVal val="visible"/>
                                      </p:to>
                                    </p:set>
                                    <p:anim calcmode="lin" valueType="num">
                                      <p:cBhvr additive="base">
                                        <p:cTn id="63" dur="500" fill="hold"/>
                                        <p:tgtEl>
                                          <p:spTgt spid="313386"/>
                                        </p:tgtEl>
                                        <p:attrNameLst>
                                          <p:attrName>ppt_x</p:attrName>
                                        </p:attrNameLst>
                                      </p:cBhvr>
                                      <p:tavLst>
                                        <p:tav tm="0">
                                          <p:val>
                                            <p:strVal val="1+#ppt_w/2"/>
                                          </p:val>
                                        </p:tav>
                                        <p:tav tm="100000">
                                          <p:val>
                                            <p:strVal val="#ppt_x"/>
                                          </p:val>
                                        </p:tav>
                                      </p:tavLst>
                                    </p:anim>
                                    <p:anim calcmode="lin" valueType="num">
                                      <p:cBhvr additive="base">
                                        <p:cTn id="64" dur="500" fill="hold"/>
                                        <p:tgtEl>
                                          <p:spTgt spid="313386"/>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313356"/>
                                        </p:tgtEl>
                                        <p:attrNameLst>
                                          <p:attrName>style.visibility</p:attrName>
                                        </p:attrNameLst>
                                      </p:cBhvr>
                                      <p:to>
                                        <p:strVal val="visible"/>
                                      </p:to>
                                    </p:set>
                                    <p:anim calcmode="lin" valueType="num">
                                      <p:cBhvr additive="base">
                                        <p:cTn id="68" dur="500" fill="hold"/>
                                        <p:tgtEl>
                                          <p:spTgt spid="313356"/>
                                        </p:tgtEl>
                                        <p:attrNameLst>
                                          <p:attrName>ppt_x</p:attrName>
                                        </p:attrNameLst>
                                      </p:cBhvr>
                                      <p:tavLst>
                                        <p:tav tm="0">
                                          <p:val>
                                            <p:strVal val="0-#ppt_w/2"/>
                                          </p:val>
                                        </p:tav>
                                        <p:tav tm="100000">
                                          <p:val>
                                            <p:strVal val="#ppt_x"/>
                                          </p:val>
                                        </p:tav>
                                      </p:tavLst>
                                    </p:anim>
                                    <p:anim calcmode="lin" valueType="num">
                                      <p:cBhvr additive="base">
                                        <p:cTn id="69" dur="500" fill="hold"/>
                                        <p:tgtEl>
                                          <p:spTgt spid="313356"/>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499"/>
                                          </p:stCondLst>
                                        </p:cTn>
                                        <p:tgtEl>
                                          <p:spTgt spid="3133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313358"/>
                                        </p:tgtEl>
                                        <p:attrNameLst>
                                          <p:attrName>style.visibility</p:attrName>
                                        </p:attrNameLst>
                                      </p:cBhvr>
                                      <p:to>
                                        <p:strVal val="visible"/>
                                      </p:to>
                                    </p:set>
                                    <p:anim calcmode="lin" valueType="num">
                                      <p:cBhvr additive="base">
                                        <p:cTn id="77" dur="500" fill="hold"/>
                                        <p:tgtEl>
                                          <p:spTgt spid="313358"/>
                                        </p:tgtEl>
                                        <p:attrNameLst>
                                          <p:attrName>ppt_x</p:attrName>
                                        </p:attrNameLst>
                                      </p:cBhvr>
                                      <p:tavLst>
                                        <p:tav tm="0">
                                          <p:val>
                                            <p:strVal val="0-#ppt_w/2"/>
                                          </p:val>
                                        </p:tav>
                                        <p:tav tm="100000">
                                          <p:val>
                                            <p:strVal val="#ppt_x"/>
                                          </p:val>
                                        </p:tav>
                                      </p:tavLst>
                                    </p:anim>
                                    <p:anim calcmode="lin" valueType="num">
                                      <p:cBhvr additive="base">
                                        <p:cTn id="78" dur="500" fill="hold"/>
                                        <p:tgtEl>
                                          <p:spTgt spid="313358"/>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2" presetClass="entr" presetSubtype="2" fill="hold" grpId="0" nodeType="afterEffect">
                                  <p:stCondLst>
                                    <p:cond delay="0"/>
                                  </p:stCondLst>
                                  <p:childTnLst>
                                    <p:set>
                                      <p:cBhvr>
                                        <p:cTn id="81" dur="1" fill="hold">
                                          <p:stCondLst>
                                            <p:cond delay="0"/>
                                          </p:stCondLst>
                                        </p:cTn>
                                        <p:tgtEl>
                                          <p:spTgt spid="313359"/>
                                        </p:tgtEl>
                                        <p:attrNameLst>
                                          <p:attrName>style.visibility</p:attrName>
                                        </p:attrNameLst>
                                      </p:cBhvr>
                                      <p:to>
                                        <p:strVal val="visible"/>
                                      </p:to>
                                    </p:set>
                                    <p:anim calcmode="lin" valueType="num">
                                      <p:cBhvr additive="base">
                                        <p:cTn id="82" dur="500" fill="hold"/>
                                        <p:tgtEl>
                                          <p:spTgt spid="313359"/>
                                        </p:tgtEl>
                                        <p:attrNameLst>
                                          <p:attrName>ppt_x</p:attrName>
                                        </p:attrNameLst>
                                      </p:cBhvr>
                                      <p:tavLst>
                                        <p:tav tm="0">
                                          <p:val>
                                            <p:strVal val="1+#ppt_w/2"/>
                                          </p:val>
                                        </p:tav>
                                        <p:tav tm="100000">
                                          <p:val>
                                            <p:strVal val="#ppt_x"/>
                                          </p:val>
                                        </p:tav>
                                      </p:tavLst>
                                    </p:anim>
                                    <p:anim calcmode="lin" valueType="num">
                                      <p:cBhvr additive="base">
                                        <p:cTn id="83" dur="500" fill="hold"/>
                                        <p:tgtEl>
                                          <p:spTgt spid="313359"/>
                                        </p:tgtEl>
                                        <p:attrNameLst>
                                          <p:attrName>ppt_y</p:attrName>
                                        </p:attrNameLst>
                                      </p:cBhvr>
                                      <p:tavLst>
                                        <p:tav tm="0">
                                          <p:val>
                                            <p:strVal val="#ppt_y"/>
                                          </p:val>
                                        </p:tav>
                                        <p:tav tm="100000">
                                          <p:val>
                                            <p:strVal val="#ppt_y"/>
                                          </p:val>
                                        </p:tav>
                                      </p:tavLst>
                                    </p:anim>
                                  </p:child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499"/>
                                          </p:stCondLst>
                                        </p:cTn>
                                        <p:tgtEl>
                                          <p:spTgt spid="3133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13387"/>
                                        </p:tgtEl>
                                        <p:attrNameLst>
                                          <p:attrName>style.visibility</p:attrName>
                                        </p:attrNameLst>
                                      </p:cBhvr>
                                      <p:to>
                                        <p:strVal val="visible"/>
                                      </p:to>
                                    </p:set>
                                    <p:anim calcmode="lin" valueType="num">
                                      <p:cBhvr additive="base">
                                        <p:cTn id="91" dur="500" fill="hold"/>
                                        <p:tgtEl>
                                          <p:spTgt spid="313387"/>
                                        </p:tgtEl>
                                        <p:attrNameLst>
                                          <p:attrName>ppt_x</p:attrName>
                                        </p:attrNameLst>
                                      </p:cBhvr>
                                      <p:tavLst>
                                        <p:tav tm="0">
                                          <p:val>
                                            <p:strVal val="0-#ppt_w/2"/>
                                          </p:val>
                                        </p:tav>
                                        <p:tav tm="100000">
                                          <p:val>
                                            <p:strVal val="#ppt_x"/>
                                          </p:val>
                                        </p:tav>
                                      </p:tavLst>
                                    </p:anim>
                                    <p:anim calcmode="lin" valueType="num">
                                      <p:cBhvr additive="base">
                                        <p:cTn id="92" dur="500" fill="hold"/>
                                        <p:tgtEl>
                                          <p:spTgt spid="313387"/>
                                        </p:tgtEl>
                                        <p:attrNameLst>
                                          <p:attrName>ppt_y</p:attrName>
                                        </p:attrNameLst>
                                      </p:cBhvr>
                                      <p:tavLst>
                                        <p:tav tm="0">
                                          <p:val>
                                            <p:strVal val="#ppt_y"/>
                                          </p:val>
                                        </p:tav>
                                        <p:tav tm="100000">
                                          <p:val>
                                            <p:strVal val="#ppt_y"/>
                                          </p:val>
                                        </p:tav>
                                      </p:tavLst>
                                    </p:anim>
                                  </p:childTnLst>
                                </p:cTn>
                              </p:par>
                            </p:childTnLst>
                          </p:cTn>
                        </p:par>
                        <p:par>
                          <p:cTn id="93" fill="hold">
                            <p:stCondLst>
                              <p:cond delay="500"/>
                            </p:stCondLst>
                            <p:childTnLst>
                              <p:par>
                                <p:cTn id="94" presetID="2" presetClass="entr" presetSubtype="2" fill="hold" grpId="0" nodeType="afterEffect">
                                  <p:stCondLst>
                                    <p:cond delay="0"/>
                                  </p:stCondLst>
                                  <p:childTnLst>
                                    <p:set>
                                      <p:cBhvr>
                                        <p:cTn id="95" dur="1" fill="hold">
                                          <p:stCondLst>
                                            <p:cond delay="0"/>
                                          </p:stCondLst>
                                        </p:cTn>
                                        <p:tgtEl>
                                          <p:spTgt spid="313361"/>
                                        </p:tgtEl>
                                        <p:attrNameLst>
                                          <p:attrName>style.visibility</p:attrName>
                                        </p:attrNameLst>
                                      </p:cBhvr>
                                      <p:to>
                                        <p:strVal val="visible"/>
                                      </p:to>
                                    </p:set>
                                    <p:anim calcmode="lin" valueType="num">
                                      <p:cBhvr additive="base">
                                        <p:cTn id="96" dur="500" fill="hold"/>
                                        <p:tgtEl>
                                          <p:spTgt spid="313361"/>
                                        </p:tgtEl>
                                        <p:attrNameLst>
                                          <p:attrName>ppt_x</p:attrName>
                                        </p:attrNameLst>
                                      </p:cBhvr>
                                      <p:tavLst>
                                        <p:tav tm="0">
                                          <p:val>
                                            <p:strVal val="1+#ppt_w/2"/>
                                          </p:val>
                                        </p:tav>
                                        <p:tav tm="100000">
                                          <p:val>
                                            <p:strVal val="#ppt_x"/>
                                          </p:val>
                                        </p:tav>
                                      </p:tavLst>
                                    </p:anim>
                                    <p:anim calcmode="lin" valueType="num">
                                      <p:cBhvr additive="base">
                                        <p:cTn id="97" dur="500" fill="hold"/>
                                        <p:tgtEl>
                                          <p:spTgt spid="313361"/>
                                        </p:tgtEl>
                                        <p:attrNameLst>
                                          <p:attrName>ppt_y</p:attrName>
                                        </p:attrNameLst>
                                      </p:cBhvr>
                                      <p:tavLst>
                                        <p:tav tm="0">
                                          <p:val>
                                            <p:strVal val="#ppt_y"/>
                                          </p:val>
                                        </p:tav>
                                        <p:tav tm="100000">
                                          <p:val>
                                            <p:strVal val="#ppt_y"/>
                                          </p:val>
                                        </p:tav>
                                      </p:tavLst>
                                    </p:anim>
                                  </p:childTnLst>
                                </p:cTn>
                              </p:par>
                            </p:childTnLst>
                          </p:cTn>
                        </p:par>
                        <p:par>
                          <p:cTn id="98" fill="hold">
                            <p:stCondLst>
                              <p:cond delay="1000"/>
                            </p:stCondLst>
                            <p:childTnLst>
                              <p:par>
                                <p:cTn id="99" presetID="1" presetClass="entr" presetSubtype="0" fill="hold" grpId="0" nodeType="afterEffect">
                                  <p:stCondLst>
                                    <p:cond delay="0"/>
                                  </p:stCondLst>
                                  <p:childTnLst>
                                    <p:set>
                                      <p:cBhvr>
                                        <p:cTn id="100" dur="1" fill="hold">
                                          <p:stCondLst>
                                            <p:cond delay="499"/>
                                          </p:stCondLst>
                                        </p:cTn>
                                        <p:tgtEl>
                                          <p:spTgt spid="31336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313363"/>
                                        </p:tgtEl>
                                        <p:attrNameLst>
                                          <p:attrName>style.visibility</p:attrName>
                                        </p:attrNameLst>
                                      </p:cBhvr>
                                      <p:to>
                                        <p:strVal val="visible"/>
                                      </p:to>
                                    </p:set>
                                    <p:anim calcmode="lin" valueType="num">
                                      <p:cBhvr additive="base">
                                        <p:cTn id="105" dur="500" fill="hold"/>
                                        <p:tgtEl>
                                          <p:spTgt spid="313363"/>
                                        </p:tgtEl>
                                        <p:attrNameLst>
                                          <p:attrName>ppt_x</p:attrName>
                                        </p:attrNameLst>
                                      </p:cBhvr>
                                      <p:tavLst>
                                        <p:tav tm="0">
                                          <p:val>
                                            <p:strVal val="0-#ppt_w/2"/>
                                          </p:val>
                                        </p:tav>
                                        <p:tav tm="100000">
                                          <p:val>
                                            <p:strVal val="#ppt_x"/>
                                          </p:val>
                                        </p:tav>
                                      </p:tavLst>
                                    </p:anim>
                                    <p:anim calcmode="lin" valueType="num">
                                      <p:cBhvr additive="base">
                                        <p:cTn id="106" dur="500" fill="hold"/>
                                        <p:tgtEl>
                                          <p:spTgt spid="313363"/>
                                        </p:tgtEl>
                                        <p:attrNameLst>
                                          <p:attrName>ppt_y</p:attrName>
                                        </p:attrNameLst>
                                      </p:cBhvr>
                                      <p:tavLst>
                                        <p:tav tm="0">
                                          <p:val>
                                            <p:strVal val="#ppt_y"/>
                                          </p:val>
                                        </p:tav>
                                        <p:tav tm="100000">
                                          <p:val>
                                            <p:strVal val="#ppt_y"/>
                                          </p:val>
                                        </p:tav>
                                      </p:tavLst>
                                    </p:anim>
                                  </p:childTnLst>
                                </p:cTn>
                              </p:par>
                            </p:childTnLst>
                          </p:cTn>
                        </p:par>
                        <p:par>
                          <p:cTn id="107" fill="hold">
                            <p:stCondLst>
                              <p:cond delay="500"/>
                            </p:stCondLst>
                            <p:childTnLst>
                              <p:par>
                                <p:cTn id="108" presetID="2" presetClass="entr" presetSubtype="2" fill="hold" grpId="0" nodeType="afterEffect">
                                  <p:stCondLst>
                                    <p:cond delay="0"/>
                                  </p:stCondLst>
                                  <p:childTnLst>
                                    <p:set>
                                      <p:cBhvr>
                                        <p:cTn id="109" dur="1" fill="hold">
                                          <p:stCondLst>
                                            <p:cond delay="0"/>
                                          </p:stCondLst>
                                        </p:cTn>
                                        <p:tgtEl>
                                          <p:spTgt spid="313364"/>
                                        </p:tgtEl>
                                        <p:attrNameLst>
                                          <p:attrName>style.visibility</p:attrName>
                                        </p:attrNameLst>
                                      </p:cBhvr>
                                      <p:to>
                                        <p:strVal val="visible"/>
                                      </p:to>
                                    </p:set>
                                    <p:anim calcmode="lin" valueType="num">
                                      <p:cBhvr additive="base">
                                        <p:cTn id="110" dur="500" fill="hold"/>
                                        <p:tgtEl>
                                          <p:spTgt spid="313364"/>
                                        </p:tgtEl>
                                        <p:attrNameLst>
                                          <p:attrName>ppt_x</p:attrName>
                                        </p:attrNameLst>
                                      </p:cBhvr>
                                      <p:tavLst>
                                        <p:tav tm="0">
                                          <p:val>
                                            <p:strVal val="1+#ppt_w/2"/>
                                          </p:val>
                                        </p:tav>
                                        <p:tav tm="100000">
                                          <p:val>
                                            <p:strVal val="#ppt_x"/>
                                          </p:val>
                                        </p:tav>
                                      </p:tavLst>
                                    </p:anim>
                                    <p:anim calcmode="lin" valueType="num">
                                      <p:cBhvr additive="base">
                                        <p:cTn id="111" dur="500" fill="hold"/>
                                        <p:tgtEl>
                                          <p:spTgt spid="313364"/>
                                        </p:tgtEl>
                                        <p:attrNameLst>
                                          <p:attrName>ppt_y</p:attrName>
                                        </p:attrNameLst>
                                      </p:cBhvr>
                                      <p:tavLst>
                                        <p:tav tm="0">
                                          <p:val>
                                            <p:strVal val="#ppt_y"/>
                                          </p:val>
                                        </p:tav>
                                        <p:tav tm="100000">
                                          <p:val>
                                            <p:strVal val="#ppt_y"/>
                                          </p:val>
                                        </p:tav>
                                      </p:tavLst>
                                    </p:anim>
                                  </p:childTnLst>
                                </p:cTn>
                              </p:par>
                            </p:childTnLst>
                          </p:cTn>
                        </p:par>
                        <p:par>
                          <p:cTn id="112" fill="hold">
                            <p:stCondLst>
                              <p:cond delay="1000"/>
                            </p:stCondLst>
                            <p:childTnLst>
                              <p:par>
                                <p:cTn id="113" presetID="1" presetClass="entr" presetSubtype="0" fill="hold" grpId="0" nodeType="afterEffect">
                                  <p:stCondLst>
                                    <p:cond delay="0"/>
                                  </p:stCondLst>
                                  <p:childTnLst>
                                    <p:set>
                                      <p:cBhvr>
                                        <p:cTn id="114" dur="1" fill="hold">
                                          <p:stCondLst>
                                            <p:cond delay="499"/>
                                          </p:stCondLst>
                                        </p:cTn>
                                        <p:tgtEl>
                                          <p:spTgt spid="313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6" grpId="0" animBg="1" autoUpdateAnimBg="0"/>
      <p:bldP spid="313347" grpId="0" animBg="1"/>
      <p:bldP spid="313348" grpId="0" autoUpdateAnimBg="0"/>
      <p:bldP spid="313349" grpId="0" animBg="1" autoUpdateAnimBg="0"/>
      <p:bldP spid="313350" grpId="0" animBg="1"/>
      <p:bldP spid="313351" grpId="0" autoUpdateAnimBg="0"/>
      <p:bldP spid="313352" grpId="0" autoUpdateAnimBg="0"/>
      <p:bldP spid="313353" grpId="0" animBg="1"/>
      <p:bldP spid="313354" grpId="0" animBg="1"/>
      <p:bldP spid="313355" grpId="0" autoUpdateAnimBg="0"/>
      <p:bldP spid="313356" grpId="0" animBg="1"/>
      <p:bldP spid="313357" grpId="0" autoUpdateAnimBg="0"/>
      <p:bldP spid="313358" grpId="0" animBg="1"/>
      <p:bldP spid="313359" grpId="0" animBg="1"/>
      <p:bldP spid="313360" grpId="0" autoUpdateAnimBg="0"/>
      <p:bldP spid="313361" grpId="0" animBg="1"/>
      <p:bldP spid="313362" grpId="0" autoUpdateAnimBg="0"/>
      <p:bldP spid="313363" grpId="0" animBg="1"/>
      <p:bldP spid="313364" grpId="0" animBg="1"/>
      <p:bldP spid="313365" grpId="0" autoUpdateAnimBg="0"/>
      <p:bldP spid="313366" grpId="0" animBg="1"/>
      <p:bldP spid="313367" grpId="0" animBg="1"/>
      <p:bldP spid="313386" grpId="0" animBg="1"/>
      <p:bldP spid="3133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en-US"/>
              <a:t>Spatial Relationship: Example</a:t>
            </a:r>
            <a:endParaRPr lang="en-GB"/>
          </a:p>
        </p:txBody>
      </p:sp>
      <p:sp>
        <p:nvSpPr>
          <p:cNvPr id="558083" name="Rectangle 3"/>
          <p:cNvSpPr>
            <a:spLocks noGrp="1" noChangeArrowheads="1"/>
          </p:cNvSpPr>
          <p:nvPr>
            <p:ph type="body" idx="1"/>
          </p:nvPr>
        </p:nvSpPr>
        <p:spPr/>
        <p:txBody>
          <a:bodyPr/>
          <a:lstStyle/>
          <a:p>
            <a:endParaRPr lang="en-GB"/>
          </a:p>
        </p:txBody>
      </p:sp>
      <p:pic>
        <p:nvPicPr>
          <p:cNvPr id="558084" name="Picture 4"/>
          <p:cNvPicPr>
            <a:picLocks noChangeAspect="1" noChangeArrowheads="1"/>
          </p:cNvPicPr>
          <p:nvPr/>
        </p:nvPicPr>
        <p:blipFill>
          <a:blip r:embed="rId2" cstate="print"/>
          <a:srcRect/>
          <a:stretch>
            <a:fillRect/>
          </a:stretch>
        </p:blipFill>
        <p:spPr bwMode="auto">
          <a:xfrm>
            <a:off x="900113" y="3789363"/>
            <a:ext cx="6972300" cy="1990725"/>
          </a:xfrm>
          <a:prstGeom prst="rect">
            <a:avLst/>
          </a:prstGeom>
          <a:noFill/>
          <a:ln w="9525">
            <a:noFill/>
            <a:miter lim="800000"/>
            <a:headEnd/>
            <a:tailEnd/>
          </a:ln>
          <a:effectLst/>
        </p:spPr>
      </p:pic>
      <p:sp>
        <p:nvSpPr>
          <p:cNvPr id="558091" name="Oval 11" descr="Wide upward diagonal"/>
          <p:cNvSpPr>
            <a:spLocks noChangeArrowheads="1"/>
          </p:cNvSpPr>
          <p:nvPr/>
        </p:nvSpPr>
        <p:spPr bwMode="auto">
          <a:xfrm>
            <a:off x="3059113" y="1989138"/>
            <a:ext cx="1092200" cy="635000"/>
          </a:xfrm>
          <a:prstGeom prst="ellipse">
            <a:avLst/>
          </a:prstGeom>
          <a:pattFill prst="wdUpDiag">
            <a:fgClr>
              <a:srgbClr val="FF0000"/>
            </a:fgClr>
            <a:bgClr>
              <a:schemeClr val="bg1"/>
            </a:bgClr>
          </a:pattFill>
          <a:ln w="50800">
            <a:solidFill>
              <a:srgbClr val="FF0000"/>
            </a:solidFill>
            <a:round/>
            <a:headEnd/>
            <a:tailEnd/>
          </a:ln>
          <a:effectLst/>
        </p:spPr>
        <p:txBody>
          <a:bodyPr wrap="none" anchor="ctr"/>
          <a:lstStyle/>
          <a:p>
            <a:pPr algn="ctr" eaLnBrk="0" hangingPunct="0"/>
            <a:endParaRPr lang="en-GB">
              <a:cs typeface="Times New Roman" pitchFamily="18" charset="0"/>
            </a:endParaRPr>
          </a:p>
        </p:txBody>
      </p:sp>
      <p:sp>
        <p:nvSpPr>
          <p:cNvPr id="558092" name="Oval 12"/>
          <p:cNvSpPr>
            <a:spLocks noChangeArrowheads="1"/>
          </p:cNvSpPr>
          <p:nvPr/>
        </p:nvSpPr>
        <p:spPr bwMode="auto">
          <a:xfrm>
            <a:off x="4125913" y="2293938"/>
            <a:ext cx="635000" cy="406400"/>
          </a:xfrm>
          <a:prstGeom prst="ellipse">
            <a:avLst/>
          </a:prstGeom>
          <a:solidFill>
            <a:schemeClr val="accent1"/>
          </a:solidFill>
          <a:ln w="50800">
            <a:solidFill>
              <a:srgbClr val="339966"/>
            </a:solidFill>
            <a:round/>
            <a:headEnd/>
            <a:tailEnd/>
          </a:ln>
          <a:effectLst/>
        </p:spPr>
        <p:txBody>
          <a:bodyPr wrap="none" anchor="ctr"/>
          <a:lstStyle/>
          <a:p>
            <a:endParaRPr lang="en-US"/>
          </a:p>
        </p:txBody>
      </p:sp>
      <p:sp>
        <p:nvSpPr>
          <p:cNvPr id="558093" name="Text Box 13"/>
          <p:cNvSpPr txBox="1">
            <a:spLocks noChangeArrowheads="1"/>
          </p:cNvSpPr>
          <p:nvPr/>
        </p:nvSpPr>
        <p:spPr bwMode="auto">
          <a:xfrm>
            <a:off x="3238500" y="2160588"/>
            <a:ext cx="787400"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A</a:t>
            </a:r>
          </a:p>
        </p:txBody>
      </p:sp>
      <p:sp>
        <p:nvSpPr>
          <p:cNvPr id="558094" name="Text Box 14"/>
          <p:cNvSpPr txBox="1">
            <a:spLocks noChangeArrowheads="1"/>
          </p:cNvSpPr>
          <p:nvPr/>
        </p:nvSpPr>
        <p:spPr bwMode="auto">
          <a:xfrm>
            <a:off x="4152900" y="2300288"/>
            <a:ext cx="315913" cy="396875"/>
          </a:xfrm>
          <a:prstGeom prst="rect">
            <a:avLst/>
          </a:prstGeom>
          <a:noFill/>
          <a:ln w="12700">
            <a:noFill/>
            <a:miter lim="800000"/>
            <a:headEnd/>
            <a:tailEnd/>
          </a:ln>
          <a:effectLst/>
        </p:spPr>
        <p:txBody>
          <a:bodyPr>
            <a:spAutoFit/>
          </a:bodyPr>
          <a:lstStyle/>
          <a:p>
            <a:pPr>
              <a:spcBef>
                <a:spcPct val="50000"/>
              </a:spcBef>
            </a:pPr>
            <a:r>
              <a:rPr lang="en-US" sz="2000" b="1">
                <a:cs typeface="Times New Roman" pitchFamily="18"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8091"/>
                                        </p:tgtEl>
                                        <p:attrNameLst>
                                          <p:attrName>style.visibility</p:attrName>
                                        </p:attrNameLst>
                                      </p:cBhvr>
                                      <p:to>
                                        <p:strVal val="visible"/>
                                      </p:to>
                                    </p:set>
                                    <p:anim calcmode="lin" valueType="num">
                                      <p:cBhvr additive="base">
                                        <p:cTn id="7" dur="500" fill="hold"/>
                                        <p:tgtEl>
                                          <p:spTgt spid="558091"/>
                                        </p:tgtEl>
                                        <p:attrNameLst>
                                          <p:attrName>ppt_x</p:attrName>
                                        </p:attrNameLst>
                                      </p:cBhvr>
                                      <p:tavLst>
                                        <p:tav tm="0">
                                          <p:val>
                                            <p:strVal val="0-#ppt_w/2"/>
                                          </p:val>
                                        </p:tav>
                                        <p:tav tm="100000">
                                          <p:val>
                                            <p:strVal val="#ppt_x"/>
                                          </p:val>
                                        </p:tav>
                                      </p:tavLst>
                                    </p:anim>
                                    <p:anim calcmode="lin" valueType="num">
                                      <p:cBhvr additive="base">
                                        <p:cTn id="8" dur="500" fill="hold"/>
                                        <p:tgtEl>
                                          <p:spTgt spid="55809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58092"/>
                                        </p:tgtEl>
                                        <p:attrNameLst>
                                          <p:attrName>style.visibility</p:attrName>
                                        </p:attrNameLst>
                                      </p:cBhvr>
                                      <p:to>
                                        <p:strVal val="visible"/>
                                      </p:to>
                                    </p:set>
                                    <p:anim calcmode="lin" valueType="num">
                                      <p:cBhvr additive="base">
                                        <p:cTn id="12" dur="500" fill="hold"/>
                                        <p:tgtEl>
                                          <p:spTgt spid="558092"/>
                                        </p:tgtEl>
                                        <p:attrNameLst>
                                          <p:attrName>ppt_x</p:attrName>
                                        </p:attrNameLst>
                                      </p:cBhvr>
                                      <p:tavLst>
                                        <p:tav tm="0">
                                          <p:val>
                                            <p:strVal val="1+#ppt_w/2"/>
                                          </p:val>
                                        </p:tav>
                                        <p:tav tm="100000">
                                          <p:val>
                                            <p:strVal val="#ppt_x"/>
                                          </p:val>
                                        </p:tav>
                                      </p:tavLst>
                                    </p:anim>
                                    <p:anim calcmode="lin" valueType="num">
                                      <p:cBhvr additive="base">
                                        <p:cTn id="13" dur="500" fill="hold"/>
                                        <p:tgtEl>
                                          <p:spTgt spid="5580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autoUpdateAnimBg="0"/>
      <p:bldP spid="55809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sz="3800"/>
              <a:t>Topological consistency rules</a:t>
            </a:r>
          </a:p>
        </p:txBody>
      </p:sp>
      <p:sp>
        <p:nvSpPr>
          <p:cNvPr id="555011" name="Rectangle 3"/>
          <p:cNvSpPr>
            <a:spLocks noGrp="1" noChangeArrowheads="1"/>
          </p:cNvSpPr>
          <p:nvPr>
            <p:ph type="body" idx="1"/>
          </p:nvPr>
        </p:nvSpPr>
        <p:spPr/>
        <p:txBody>
          <a:bodyPr/>
          <a:lstStyle/>
          <a:p>
            <a:endParaRPr lang="en-GB"/>
          </a:p>
        </p:txBody>
      </p:sp>
      <p:pic>
        <p:nvPicPr>
          <p:cNvPr id="555012" name="Picture 4"/>
          <p:cNvPicPr>
            <a:picLocks noChangeAspect="1" noChangeArrowheads="1"/>
          </p:cNvPicPr>
          <p:nvPr/>
        </p:nvPicPr>
        <p:blipFill>
          <a:blip r:embed="rId3" cstate="print"/>
          <a:srcRect/>
          <a:stretch>
            <a:fillRect/>
          </a:stretch>
        </p:blipFill>
        <p:spPr bwMode="auto">
          <a:xfrm>
            <a:off x="1476375" y="1484313"/>
            <a:ext cx="6624638" cy="4567237"/>
          </a:xfrm>
          <a:prstGeom prst="rect">
            <a:avLst/>
          </a:prstGeom>
          <a:noFill/>
          <a:ln w="9525">
            <a:noFill/>
            <a:miter lim="800000"/>
            <a:headEnd/>
            <a:tailEnd/>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Representation of geographic fields</a:t>
            </a:r>
          </a:p>
        </p:txBody>
      </p:sp>
      <p:sp>
        <p:nvSpPr>
          <p:cNvPr id="457731" name="Text Box 3"/>
          <p:cNvSpPr txBox="1">
            <a:spLocks noChangeArrowheads="1"/>
          </p:cNvSpPr>
          <p:nvPr/>
        </p:nvSpPr>
        <p:spPr bwMode="auto">
          <a:xfrm>
            <a:off x="3848100" y="1771650"/>
            <a:ext cx="790575" cy="317500"/>
          </a:xfrm>
          <a:prstGeom prst="rect">
            <a:avLst/>
          </a:prstGeom>
          <a:no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1400">
                <a:latin typeface="Trebuchet MS" pitchFamily="34" charset="0"/>
                <a:cs typeface="Times New Roman" pitchFamily="18" charset="0"/>
              </a:rPr>
              <a:t>Field</a:t>
            </a:r>
          </a:p>
        </p:txBody>
      </p:sp>
      <p:sp>
        <p:nvSpPr>
          <p:cNvPr id="457732" name="Text Box 4"/>
          <p:cNvSpPr txBox="1">
            <a:spLocks noChangeArrowheads="1"/>
          </p:cNvSpPr>
          <p:nvPr/>
        </p:nvSpPr>
        <p:spPr bwMode="auto">
          <a:xfrm>
            <a:off x="1057275" y="3190875"/>
            <a:ext cx="1238250" cy="314325"/>
          </a:xfrm>
          <a:prstGeom prst="rect">
            <a:avLst/>
          </a:prstGeom>
          <a:noFill/>
          <a:ln w="9525">
            <a:solidFill>
              <a:schemeClr val="tx1"/>
            </a:solidFill>
            <a:miter lim="800000"/>
            <a:headEnd type="none" w="sm" len="sm"/>
            <a:tailEnd type="none" w="sm" len="sm"/>
          </a:ln>
          <a:effectLst/>
        </p:spPr>
        <p:txBody>
          <a:bodyPr>
            <a:spAutoFit/>
          </a:bodyPr>
          <a:lstStyle/>
          <a:p>
            <a:pPr algn="ctr" eaLnBrk="0" hangingPunct="0">
              <a:spcBef>
                <a:spcPct val="50000"/>
              </a:spcBef>
            </a:pPr>
            <a:r>
              <a:rPr lang="en-US" sz="1400">
                <a:latin typeface="Trebuchet MS" pitchFamily="34" charset="0"/>
                <a:cs typeface="Times New Roman" pitchFamily="18" charset="0"/>
              </a:rPr>
              <a:t>Tessellation</a:t>
            </a:r>
          </a:p>
        </p:txBody>
      </p:sp>
      <p:sp>
        <p:nvSpPr>
          <p:cNvPr id="457733" name="Text Box 5"/>
          <p:cNvSpPr txBox="1">
            <a:spLocks noChangeArrowheads="1"/>
          </p:cNvSpPr>
          <p:nvPr/>
        </p:nvSpPr>
        <p:spPr bwMode="auto">
          <a:xfrm>
            <a:off x="4076700" y="3248025"/>
            <a:ext cx="1247775" cy="317500"/>
          </a:xfrm>
          <a:prstGeom prst="rect">
            <a:avLst/>
          </a:prstGeom>
          <a:no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1400">
                <a:latin typeface="Trebuchet MS" pitchFamily="34" charset="0"/>
                <a:cs typeface="Times New Roman" pitchFamily="18" charset="0"/>
              </a:rPr>
              <a:t>TIN</a:t>
            </a:r>
          </a:p>
        </p:txBody>
      </p:sp>
      <p:sp>
        <p:nvSpPr>
          <p:cNvPr id="457734" name="Text Box 6"/>
          <p:cNvSpPr txBox="1">
            <a:spLocks noChangeArrowheads="1"/>
          </p:cNvSpPr>
          <p:nvPr/>
        </p:nvSpPr>
        <p:spPr bwMode="auto">
          <a:xfrm>
            <a:off x="6443663" y="3276600"/>
            <a:ext cx="2376487" cy="317500"/>
          </a:xfrm>
          <a:prstGeom prst="rect">
            <a:avLst/>
          </a:prstGeom>
          <a:noFill/>
          <a:ln w="12700">
            <a:solidFill>
              <a:schemeClr val="tx1"/>
            </a:solidFill>
            <a:miter lim="800000"/>
            <a:headEnd type="none" w="sm" len="sm"/>
            <a:tailEnd type="none" w="sm" len="sm"/>
          </a:ln>
          <a:effectLst/>
        </p:spPr>
        <p:txBody>
          <a:bodyPr>
            <a:spAutoFit/>
          </a:bodyPr>
          <a:lstStyle/>
          <a:p>
            <a:pPr algn="ctr" eaLnBrk="0" hangingPunct="0">
              <a:spcBef>
                <a:spcPct val="50000"/>
              </a:spcBef>
            </a:pPr>
            <a:r>
              <a:rPr lang="en-US" sz="1400">
                <a:latin typeface="Trebuchet MS" pitchFamily="34" charset="0"/>
                <a:cs typeface="Times New Roman" pitchFamily="18" charset="0"/>
              </a:rPr>
              <a:t>Vector representation</a:t>
            </a:r>
          </a:p>
        </p:txBody>
      </p:sp>
      <p:cxnSp>
        <p:nvCxnSpPr>
          <p:cNvPr id="457735" name="AutoShape 7"/>
          <p:cNvCxnSpPr>
            <a:cxnSpLocks noChangeShapeType="1"/>
            <a:stCxn id="457731" idx="2"/>
            <a:endCxn id="457732" idx="0"/>
          </p:cNvCxnSpPr>
          <p:nvPr/>
        </p:nvCxnSpPr>
        <p:spPr bwMode="auto">
          <a:xfrm flipH="1">
            <a:off x="1676400" y="2089150"/>
            <a:ext cx="2566988" cy="1101725"/>
          </a:xfrm>
          <a:prstGeom prst="straightConnector1">
            <a:avLst/>
          </a:prstGeom>
          <a:noFill/>
          <a:ln w="12700">
            <a:solidFill>
              <a:schemeClr val="tx1"/>
            </a:solidFill>
            <a:round/>
            <a:headEnd type="none" w="sm" len="sm"/>
            <a:tailEnd type="triangle" w="sm" len="sm"/>
          </a:ln>
          <a:effectLst/>
        </p:spPr>
      </p:cxnSp>
      <p:cxnSp>
        <p:nvCxnSpPr>
          <p:cNvPr id="457736" name="AutoShape 8"/>
          <p:cNvCxnSpPr>
            <a:cxnSpLocks noChangeShapeType="1"/>
            <a:stCxn id="457731" idx="2"/>
            <a:endCxn id="457733" idx="0"/>
          </p:cNvCxnSpPr>
          <p:nvPr/>
        </p:nvCxnSpPr>
        <p:spPr bwMode="auto">
          <a:xfrm>
            <a:off x="4243388" y="2089150"/>
            <a:ext cx="457200" cy="1158875"/>
          </a:xfrm>
          <a:prstGeom prst="straightConnector1">
            <a:avLst/>
          </a:prstGeom>
          <a:noFill/>
          <a:ln w="12700">
            <a:solidFill>
              <a:schemeClr val="tx1"/>
            </a:solidFill>
            <a:round/>
            <a:headEnd type="none" w="sm" len="sm"/>
            <a:tailEnd type="triangle" w="sm" len="sm"/>
          </a:ln>
          <a:effectLst/>
        </p:spPr>
      </p:cxnSp>
      <p:cxnSp>
        <p:nvCxnSpPr>
          <p:cNvPr id="457737" name="AutoShape 9"/>
          <p:cNvCxnSpPr>
            <a:cxnSpLocks noChangeShapeType="1"/>
            <a:stCxn id="457731" idx="2"/>
            <a:endCxn id="457734" idx="0"/>
          </p:cNvCxnSpPr>
          <p:nvPr/>
        </p:nvCxnSpPr>
        <p:spPr bwMode="auto">
          <a:xfrm>
            <a:off x="4243388" y="2089150"/>
            <a:ext cx="3389312" cy="1187450"/>
          </a:xfrm>
          <a:prstGeom prst="straightConnector1">
            <a:avLst/>
          </a:prstGeom>
          <a:noFill/>
          <a:ln w="12700">
            <a:solidFill>
              <a:schemeClr val="tx1"/>
            </a:solidFill>
            <a:round/>
            <a:headEnd type="none" w="sm" len="sm"/>
            <a:tailEnd type="triangle" w="sm" len="sm"/>
          </a:ln>
          <a:effectLst/>
        </p:spPr>
      </p:cxnSp>
      <p:pic>
        <p:nvPicPr>
          <p:cNvPr id="457738" name="Picture 10"/>
          <p:cNvPicPr>
            <a:picLocks noChangeAspect="1" noChangeArrowheads="1"/>
          </p:cNvPicPr>
          <p:nvPr/>
        </p:nvPicPr>
        <p:blipFill>
          <a:blip r:embed="rId3" cstate="print"/>
          <a:srcRect l="12109" t="11133" r="391" b="5273"/>
          <a:stretch>
            <a:fillRect/>
          </a:stretch>
        </p:blipFill>
        <p:spPr bwMode="auto">
          <a:xfrm>
            <a:off x="119063" y="3636963"/>
            <a:ext cx="2881312" cy="2201862"/>
          </a:xfrm>
          <a:prstGeom prst="rect">
            <a:avLst/>
          </a:prstGeom>
          <a:noFill/>
          <a:ln w="12700">
            <a:solidFill>
              <a:schemeClr val="tx1"/>
            </a:solidFill>
            <a:miter lim="800000"/>
            <a:headEnd type="none" w="sm" len="sm"/>
            <a:tailEnd type="none" w="sm" len="sm"/>
          </a:ln>
          <a:effectLst/>
        </p:spPr>
      </p:pic>
      <p:pic>
        <p:nvPicPr>
          <p:cNvPr id="457739" name="Picture 11"/>
          <p:cNvPicPr>
            <a:picLocks noChangeAspect="1" noChangeArrowheads="1"/>
          </p:cNvPicPr>
          <p:nvPr/>
        </p:nvPicPr>
        <p:blipFill>
          <a:blip r:embed="rId4" cstate="print"/>
          <a:srcRect l="12344" t="11328" r="626" b="5176"/>
          <a:stretch>
            <a:fillRect/>
          </a:stretch>
        </p:blipFill>
        <p:spPr bwMode="auto">
          <a:xfrm>
            <a:off x="6156325" y="3646488"/>
            <a:ext cx="2854325" cy="2190750"/>
          </a:xfrm>
          <a:prstGeom prst="rect">
            <a:avLst/>
          </a:prstGeom>
          <a:noFill/>
          <a:ln w="12700">
            <a:solidFill>
              <a:schemeClr val="tx1"/>
            </a:solidFill>
            <a:miter lim="800000"/>
            <a:headEnd type="none" w="sm" len="sm"/>
            <a:tailEnd type="none" w="sm" len="sm"/>
          </a:ln>
          <a:effectLst/>
        </p:spPr>
      </p:pic>
      <p:pic>
        <p:nvPicPr>
          <p:cNvPr id="457740" name="Picture 12"/>
          <p:cNvPicPr>
            <a:picLocks noChangeAspect="1" noChangeArrowheads="1"/>
          </p:cNvPicPr>
          <p:nvPr/>
        </p:nvPicPr>
        <p:blipFill>
          <a:blip r:embed="rId5" cstate="print"/>
          <a:srcRect l="12032" t="11328" r="703" b="6250"/>
          <a:stretch>
            <a:fillRect/>
          </a:stretch>
        </p:blipFill>
        <p:spPr bwMode="auto">
          <a:xfrm>
            <a:off x="3124200" y="3646488"/>
            <a:ext cx="2914650" cy="2201862"/>
          </a:xfrm>
          <a:prstGeom prst="rect">
            <a:avLst/>
          </a:prstGeom>
          <a:noFill/>
          <a:ln w="12700">
            <a:solidFill>
              <a:schemeClr val="tx1"/>
            </a:solidFill>
            <a:miter lim="800000"/>
            <a:headEnd type="none" w="sm" len="sm"/>
            <a:tailEnd type="none" w="sm" len="sm"/>
          </a:ln>
          <a:effectLst/>
        </p:spPr>
      </p:pic>
      <p:sp>
        <p:nvSpPr>
          <p:cNvPr id="457742" name="Text Box 1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2.2.6: p.58-59</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457200" y="95250"/>
            <a:ext cx="8435975" cy="868363"/>
          </a:xfrm>
        </p:spPr>
        <p:txBody>
          <a:bodyPr/>
          <a:lstStyle/>
          <a:p>
            <a:r>
              <a:rPr lang="en-US"/>
              <a:t>Representation of geographic objects</a:t>
            </a:r>
          </a:p>
        </p:txBody>
      </p:sp>
      <p:pic>
        <p:nvPicPr>
          <p:cNvPr id="459779" name="Picture 3"/>
          <p:cNvPicPr>
            <a:picLocks noChangeAspect="1" noChangeArrowheads="1"/>
          </p:cNvPicPr>
          <p:nvPr/>
        </p:nvPicPr>
        <p:blipFill>
          <a:blip r:embed="rId3" cstate="print"/>
          <a:srcRect l="12422" t="11133" r="703" b="5371"/>
          <a:stretch>
            <a:fillRect/>
          </a:stretch>
        </p:blipFill>
        <p:spPr bwMode="auto">
          <a:xfrm>
            <a:off x="4994275" y="1917700"/>
            <a:ext cx="2549525" cy="1958975"/>
          </a:xfrm>
          <a:prstGeom prst="rect">
            <a:avLst/>
          </a:prstGeom>
          <a:noFill/>
          <a:ln w="12700">
            <a:solidFill>
              <a:schemeClr val="tx1"/>
            </a:solidFill>
            <a:miter lim="800000"/>
            <a:headEnd type="none" w="sm" len="sm"/>
            <a:tailEnd type="none" w="sm" len="sm"/>
          </a:ln>
          <a:effectLst/>
        </p:spPr>
      </p:pic>
      <p:pic>
        <p:nvPicPr>
          <p:cNvPr id="459780" name="Picture 4"/>
          <p:cNvPicPr>
            <a:picLocks noChangeAspect="1" noChangeArrowheads="1"/>
          </p:cNvPicPr>
          <p:nvPr/>
        </p:nvPicPr>
        <p:blipFill>
          <a:blip r:embed="rId4" cstate="print"/>
          <a:srcRect l="12422" t="11230" r="626" b="5371"/>
          <a:stretch>
            <a:fillRect/>
          </a:stretch>
        </p:blipFill>
        <p:spPr bwMode="auto">
          <a:xfrm>
            <a:off x="1590675" y="1930400"/>
            <a:ext cx="2543175" cy="1951038"/>
          </a:xfrm>
          <a:prstGeom prst="rect">
            <a:avLst/>
          </a:prstGeom>
          <a:noFill/>
          <a:ln w="12700">
            <a:solidFill>
              <a:schemeClr val="tx1"/>
            </a:solidFill>
            <a:miter lim="800000"/>
            <a:headEnd type="none" w="sm" len="sm"/>
            <a:tailEnd type="none" w="sm" len="sm"/>
          </a:ln>
          <a:effectLst/>
        </p:spPr>
      </p:pic>
      <p:pic>
        <p:nvPicPr>
          <p:cNvPr id="459781" name="Picture 5"/>
          <p:cNvPicPr>
            <a:picLocks noChangeAspect="1" noChangeArrowheads="1"/>
          </p:cNvPicPr>
          <p:nvPr/>
        </p:nvPicPr>
        <p:blipFill>
          <a:blip r:embed="rId5" cstate="print"/>
          <a:srcRect l="12500" t="11328" r="1094" b="5273"/>
          <a:stretch>
            <a:fillRect/>
          </a:stretch>
        </p:blipFill>
        <p:spPr bwMode="auto">
          <a:xfrm>
            <a:off x="1593850" y="4260850"/>
            <a:ext cx="2511425" cy="1939925"/>
          </a:xfrm>
          <a:prstGeom prst="rect">
            <a:avLst/>
          </a:prstGeom>
          <a:noFill/>
          <a:ln w="12700">
            <a:solidFill>
              <a:schemeClr val="tx1"/>
            </a:solidFill>
            <a:miter lim="800000"/>
            <a:headEnd type="none" w="sm" len="sm"/>
            <a:tailEnd type="none" w="sm" len="sm"/>
          </a:ln>
          <a:effectLst/>
        </p:spPr>
      </p:pic>
      <p:pic>
        <p:nvPicPr>
          <p:cNvPr id="459782" name="Picture 6"/>
          <p:cNvPicPr>
            <a:picLocks noChangeAspect="1" noChangeArrowheads="1"/>
          </p:cNvPicPr>
          <p:nvPr/>
        </p:nvPicPr>
        <p:blipFill>
          <a:blip r:embed="rId6" cstate="print"/>
          <a:srcRect l="12422" t="11426" r="937" b="5469"/>
          <a:stretch>
            <a:fillRect/>
          </a:stretch>
        </p:blipFill>
        <p:spPr bwMode="auto">
          <a:xfrm>
            <a:off x="4987925" y="4264025"/>
            <a:ext cx="2489200" cy="1909763"/>
          </a:xfrm>
          <a:prstGeom prst="rect">
            <a:avLst/>
          </a:prstGeom>
          <a:noFill/>
          <a:ln w="12700">
            <a:solidFill>
              <a:schemeClr val="tx1"/>
            </a:solidFill>
            <a:miter lim="800000"/>
            <a:headEnd type="none" w="sm" len="sm"/>
            <a:tailEnd type="none" w="sm" len="sm"/>
          </a:ln>
          <a:effectLst/>
        </p:spPr>
      </p:pic>
      <p:pic>
        <p:nvPicPr>
          <p:cNvPr id="459783" name="Picture 7"/>
          <p:cNvPicPr>
            <a:picLocks noChangeAspect="1" noChangeArrowheads="1"/>
          </p:cNvPicPr>
          <p:nvPr/>
        </p:nvPicPr>
        <p:blipFill>
          <a:blip r:embed="rId7" cstate="print"/>
          <a:srcRect l="46719" t="11133" r="33827" b="64355"/>
          <a:stretch>
            <a:fillRect/>
          </a:stretch>
        </p:blipFill>
        <p:spPr bwMode="auto">
          <a:xfrm>
            <a:off x="7648575" y="4232275"/>
            <a:ext cx="1228725" cy="1238250"/>
          </a:xfrm>
          <a:prstGeom prst="rect">
            <a:avLst/>
          </a:prstGeom>
          <a:noFill/>
          <a:ln w="12700">
            <a:solidFill>
              <a:schemeClr val="tx1"/>
            </a:solidFill>
            <a:miter lim="800000"/>
            <a:headEnd type="none" w="sm" len="sm"/>
            <a:tailEnd type="none" w="sm" len="sm"/>
          </a:ln>
          <a:effectLst/>
        </p:spPr>
      </p:pic>
      <p:sp>
        <p:nvSpPr>
          <p:cNvPr id="459784" name="Rectangle 8"/>
          <p:cNvSpPr>
            <a:spLocks noChangeArrowheads="1"/>
          </p:cNvSpPr>
          <p:nvPr/>
        </p:nvSpPr>
        <p:spPr bwMode="auto">
          <a:xfrm>
            <a:off x="5381625" y="5381625"/>
            <a:ext cx="266700" cy="295275"/>
          </a:xfrm>
          <a:prstGeom prst="rect">
            <a:avLst/>
          </a:prstGeom>
          <a:noFill/>
          <a:ln w="57150">
            <a:solidFill>
              <a:schemeClr val="tx1"/>
            </a:solidFill>
            <a:miter lim="800000"/>
            <a:headEnd type="none" w="sm" len="sm"/>
            <a:tailEnd type="none" w="sm" len="sm"/>
          </a:ln>
          <a:effectLst/>
        </p:spPr>
        <p:txBody>
          <a:bodyPr wrap="none" anchor="ctr"/>
          <a:lstStyle/>
          <a:p>
            <a:endParaRPr lang="en-US"/>
          </a:p>
        </p:txBody>
      </p:sp>
      <p:sp>
        <p:nvSpPr>
          <p:cNvPr id="459785" name="Line 9"/>
          <p:cNvSpPr>
            <a:spLocks noChangeShapeType="1"/>
          </p:cNvSpPr>
          <p:nvPr/>
        </p:nvSpPr>
        <p:spPr bwMode="auto">
          <a:xfrm flipV="1">
            <a:off x="5629275" y="4981575"/>
            <a:ext cx="2009775" cy="419100"/>
          </a:xfrm>
          <a:prstGeom prst="line">
            <a:avLst/>
          </a:prstGeom>
          <a:noFill/>
          <a:ln w="38100">
            <a:solidFill>
              <a:schemeClr val="tx1"/>
            </a:solidFill>
            <a:round/>
            <a:headEnd type="none" w="sm" len="sm"/>
            <a:tailEnd type="triangle" w="sm" len="sm"/>
          </a:ln>
          <a:effectLst/>
        </p:spPr>
        <p:txBody>
          <a:bodyPr/>
          <a:lstStyle/>
          <a:p>
            <a:endParaRPr lang="en-US"/>
          </a:p>
        </p:txBody>
      </p:sp>
      <p:sp>
        <p:nvSpPr>
          <p:cNvPr id="459786" name="Text Box 10"/>
          <p:cNvSpPr txBox="1">
            <a:spLocks noChangeArrowheads="1"/>
          </p:cNvSpPr>
          <p:nvPr/>
        </p:nvSpPr>
        <p:spPr bwMode="auto">
          <a:xfrm>
            <a:off x="285750" y="3790950"/>
            <a:ext cx="1038225"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cs typeface="Times New Roman" pitchFamily="18" charset="0"/>
              </a:rPr>
              <a:t>Vector</a:t>
            </a:r>
          </a:p>
        </p:txBody>
      </p:sp>
      <p:sp>
        <p:nvSpPr>
          <p:cNvPr id="459787" name="Text Box 11"/>
          <p:cNvSpPr txBox="1">
            <a:spLocks noChangeArrowheads="1"/>
          </p:cNvSpPr>
          <p:nvPr/>
        </p:nvSpPr>
        <p:spPr bwMode="auto">
          <a:xfrm>
            <a:off x="7753350" y="3762375"/>
            <a:ext cx="12573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cs typeface="Times New Roman" pitchFamily="18" charset="0"/>
              </a:rPr>
              <a:t>Raster</a:t>
            </a:r>
          </a:p>
        </p:txBody>
      </p:sp>
      <p:pic>
        <p:nvPicPr>
          <p:cNvPr id="459788" name="Picture 12"/>
          <p:cNvPicPr>
            <a:picLocks noChangeAspect="1" noChangeArrowheads="1"/>
          </p:cNvPicPr>
          <p:nvPr/>
        </p:nvPicPr>
        <p:blipFill>
          <a:blip r:embed="rId8" cstate="print"/>
          <a:srcRect l="40157" t="52344" r="38985" b="22266"/>
          <a:stretch>
            <a:fillRect/>
          </a:stretch>
        </p:blipFill>
        <p:spPr bwMode="auto">
          <a:xfrm>
            <a:off x="196850" y="4270375"/>
            <a:ext cx="1279525" cy="1244600"/>
          </a:xfrm>
          <a:prstGeom prst="rect">
            <a:avLst/>
          </a:prstGeom>
          <a:noFill/>
          <a:ln w="12700">
            <a:solidFill>
              <a:schemeClr val="tx1"/>
            </a:solidFill>
            <a:miter lim="800000"/>
            <a:headEnd type="none" w="sm" len="sm"/>
            <a:tailEnd type="none" w="sm" len="sm"/>
          </a:ln>
          <a:effectLst/>
        </p:spPr>
      </p:pic>
      <p:sp>
        <p:nvSpPr>
          <p:cNvPr id="459789" name="Rectangle 13"/>
          <p:cNvSpPr>
            <a:spLocks noChangeArrowheads="1"/>
          </p:cNvSpPr>
          <p:nvPr/>
        </p:nvSpPr>
        <p:spPr bwMode="auto">
          <a:xfrm>
            <a:off x="2019300" y="5343525"/>
            <a:ext cx="266700" cy="295275"/>
          </a:xfrm>
          <a:prstGeom prst="rect">
            <a:avLst/>
          </a:prstGeom>
          <a:noFill/>
          <a:ln w="57150">
            <a:solidFill>
              <a:schemeClr val="tx1"/>
            </a:solidFill>
            <a:miter lim="800000"/>
            <a:headEnd type="none" w="sm" len="sm"/>
            <a:tailEnd type="none" w="sm" len="sm"/>
          </a:ln>
          <a:effectLst/>
        </p:spPr>
        <p:txBody>
          <a:bodyPr wrap="none" anchor="ctr"/>
          <a:lstStyle/>
          <a:p>
            <a:endParaRPr lang="en-US"/>
          </a:p>
        </p:txBody>
      </p:sp>
      <p:sp>
        <p:nvSpPr>
          <p:cNvPr id="459790" name="Line 14"/>
          <p:cNvSpPr>
            <a:spLocks noChangeShapeType="1"/>
          </p:cNvSpPr>
          <p:nvPr/>
        </p:nvSpPr>
        <p:spPr bwMode="auto">
          <a:xfrm flipH="1" flipV="1">
            <a:off x="1466850" y="5181600"/>
            <a:ext cx="571500" cy="161925"/>
          </a:xfrm>
          <a:prstGeom prst="line">
            <a:avLst/>
          </a:prstGeom>
          <a:noFill/>
          <a:ln w="38100">
            <a:solidFill>
              <a:schemeClr val="tx1"/>
            </a:solidFill>
            <a:round/>
            <a:headEnd type="none" w="sm" len="sm"/>
            <a:tailEnd type="triangle" w="sm" len="sm"/>
          </a:ln>
          <a:effectLst/>
        </p:spPr>
        <p:txBody>
          <a:bodyPr/>
          <a:lstStyle/>
          <a:p>
            <a:endParaRPr lang="en-US"/>
          </a:p>
        </p:txBody>
      </p:sp>
      <p:sp>
        <p:nvSpPr>
          <p:cNvPr id="459792" name="Text Box 16"/>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2.2.7: p.59-61</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PGIS?</a:t>
            </a:r>
            <a:endParaRPr lang="en-US" dirty="0"/>
          </a:p>
        </p:txBody>
      </p:sp>
      <p:sp>
        <p:nvSpPr>
          <p:cNvPr id="3" name="Content Placeholder 2"/>
          <p:cNvSpPr>
            <a:spLocks noGrp="1"/>
          </p:cNvSpPr>
          <p:nvPr>
            <p:ph idx="1"/>
          </p:nvPr>
        </p:nvSpPr>
        <p:spPr/>
        <p:txBody>
          <a:bodyPr/>
          <a:lstStyle/>
          <a:p>
            <a:r>
              <a:rPr lang="en-US" dirty="0" smtClean="0"/>
              <a:t>Participatory Geo-Information System</a:t>
            </a:r>
          </a:p>
          <a:p>
            <a:r>
              <a:rPr lang="en-US" dirty="0" smtClean="0"/>
              <a:t>Participatory GI Science?</a:t>
            </a:r>
          </a:p>
          <a:p>
            <a:pPr>
              <a:buNone/>
            </a:pPr>
            <a:r>
              <a:rPr lang="en-US" dirty="0" smtClean="0"/>
              <a:t>So is it about GIS (databases/software)?</a:t>
            </a:r>
          </a:p>
          <a:p>
            <a:pPr algn="r">
              <a:buNone/>
            </a:pPr>
            <a:r>
              <a:rPr lang="en-US" dirty="0" smtClean="0"/>
              <a:t>NO!</a:t>
            </a:r>
          </a:p>
          <a:p>
            <a:pPr>
              <a:buNone/>
            </a:pPr>
            <a:r>
              <a:rPr lang="en-US" dirty="0" smtClean="0"/>
              <a:t>Maybe a better name:</a:t>
            </a:r>
          </a:p>
          <a:p>
            <a:r>
              <a:rPr lang="en-US" dirty="0" smtClean="0">
                <a:sym typeface="Wingdings" pitchFamily="2" charset="2"/>
              </a:rPr>
              <a:t>“Participatory use of spatial knowledge”</a:t>
            </a:r>
          </a:p>
          <a:p>
            <a:endParaRPr lang="en-US" dirty="0" smtClean="0">
              <a:sym typeface="Wingdings" pitchFamily="2" charset="2"/>
            </a:endParaRPr>
          </a:p>
          <a:p>
            <a:r>
              <a:rPr lang="en-US" dirty="0" smtClean="0">
                <a:sym typeface="Wingdings" pitchFamily="2" charset="2"/>
              </a:rPr>
              <a:t>PPGIS? = Public Participatory GIS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p:cBhvr override="childStyle">
                                        <p:cTn dur="1" fill="hold" display="0" masterRel="nextClick" afterEffect="1"/>
                                        <p:tgtEl>
                                          <p:spTgt spid="3">
                                            <p:txEl>
                                              <p:pRg st="7" end="7"/>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457200" y="44450"/>
            <a:ext cx="8002588" cy="868363"/>
          </a:xfrm>
        </p:spPr>
        <p:txBody>
          <a:bodyPr/>
          <a:lstStyle/>
          <a:p>
            <a:r>
              <a:rPr lang="en-GB"/>
              <a:t>A Description of Participatory GIS </a:t>
            </a:r>
            <a:endParaRPr lang="en-US"/>
          </a:p>
        </p:txBody>
      </p:sp>
      <p:sp>
        <p:nvSpPr>
          <p:cNvPr id="242691" name="Rectangle 3"/>
          <p:cNvSpPr>
            <a:spLocks noGrp="1" noChangeArrowheads="1"/>
          </p:cNvSpPr>
          <p:nvPr>
            <p:ph type="body" idx="1"/>
          </p:nvPr>
        </p:nvSpPr>
        <p:spPr>
          <a:xfrm>
            <a:off x="283780" y="1484313"/>
            <a:ext cx="8534400" cy="4968875"/>
          </a:xfrm>
        </p:spPr>
        <p:txBody>
          <a:bodyPr/>
          <a:lstStyle/>
          <a:p>
            <a:pPr>
              <a:lnSpc>
                <a:spcPct val="90000"/>
              </a:lnSpc>
            </a:pPr>
            <a:r>
              <a:rPr lang="en-GB" dirty="0"/>
              <a:t>Participatory GIS (PGIS) </a:t>
            </a:r>
            <a:r>
              <a:rPr lang="en-GB" u="sng" dirty="0">
                <a:effectLst>
                  <a:outerShdw blurRad="38100" dist="38100" dir="2700000" algn="tl">
                    <a:srgbClr val="000000">
                      <a:alpha val="43137"/>
                    </a:srgbClr>
                  </a:outerShdw>
                </a:effectLst>
              </a:rPr>
              <a:t>is a practice </a:t>
            </a:r>
            <a:r>
              <a:rPr lang="en-GB" dirty="0"/>
              <a:t>in its own right, developed out of participatory approaches. </a:t>
            </a:r>
          </a:p>
          <a:p>
            <a:pPr>
              <a:lnSpc>
                <a:spcPct val="90000"/>
              </a:lnSpc>
            </a:pPr>
            <a:r>
              <a:rPr lang="en-GB" dirty="0"/>
              <a:t>PGIS combines a range of </a:t>
            </a:r>
            <a:r>
              <a:rPr lang="en-GB" dirty="0" smtClean="0"/>
              <a:t>Geo Information tools and technologies to </a:t>
            </a:r>
            <a:r>
              <a:rPr lang="en-GB" u="sng" dirty="0">
                <a:effectLst>
                  <a:outerShdw blurRad="38100" dist="38100" dir="2700000" algn="tl">
                    <a:srgbClr val="000000">
                      <a:alpha val="43137"/>
                    </a:srgbClr>
                  </a:outerShdw>
                </a:effectLst>
              </a:rPr>
              <a:t>represent peoples’ spatial knowledge</a:t>
            </a:r>
            <a:r>
              <a:rPr lang="en-GB" dirty="0"/>
              <a:t>. </a:t>
            </a:r>
            <a:endParaRPr lang="en-GB" dirty="0" smtClean="0"/>
          </a:p>
          <a:p>
            <a:pPr>
              <a:lnSpc>
                <a:spcPct val="90000"/>
              </a:lnSpc>
            </a:pPr>
            <a:r>
              <a:rPr lang="en-GB" dirty="0" smtClean="0"/>
              <a:t>PGIS </a:t>
            </a:r>
            <a:r>
              <a:rPr lang="en-GB" dirty="0"/>
              <a:t>implies </a:t>
            </a:r>
            <a:r>
              <a:rPr lang="en-GB" dirty="0" smtClean="0"/>
              <a:t>generating and communicating spatial information, therefore </a:t>
            </a:r>
            <a:r>
              <a:rPr lang="en-GB" u="sng" dirty="0" smtClean="0">
                <a:effectLst>
                  <a:outerShdw blurRad="38100" dist="38100" dir="2700000" algn="tl">
                    <a:srgbClr val="000000">
                      <a:alpha val="43137"/>
                    </a:srgbClr>
                  </a:outerShdw>
                </a:effectLst>
              </a:rPr>
              <a:t>making </a:t>
            </a:r>
            <a:r>
              <a:rPr lang="en-GB" u="sng" dirty="0">
                <a:effectLst>
                  <a:outerShdw blurRad="38100" dist="38100" dir="2700000" algn="tl">
                    <a:srgbClr val="000000">
                      <a:alpha val="43137"/>
                    </a:srgbClr>
                  </a:outerShdw>
                </a:effectLst>
              </a:rPr>
              <a:t>GIT&amp;S available to groups in society </a:t>
            </a:r>
            <a:r>
              <a:rPr lang="en-GB" dirty="0"/>
              <a:t>in order to enhance their capacity </a:t>
            </a:r>
            <a:r>
              <a:rPr lang="en-GB" dirty="0" smtClean="0"/>
              <a:t>…</a:t>
            </a:r>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3"/>
          <p:cNvSpPr>
            <a:spLocks noGrp="1" noChangeArrowheads="1"/>
          </p:cNvSpPr>
          <p:nvPr>
            <p:ph type="body" idx="1"/>
          </p:nvPr>
        </p:nvSpPr>
        <p:spPr>
          <a:xfrm>
            <a:off x="468313" y="1436688"/>
            <a:ext cx="7989887" cy="4584700"/>
          </a:xfrm>
        </p:spPr>
        <p:txBody>
          <a:bodyPr/>
          <a:lstStyle/>
          <a:p>
            <a:r>
              <a:rPr lang="en-GB" dirty="0"/>
              <a:t>It promotes </a:t>
            </a:r>
            <a:r>
              <a:rPr lang="en-GB" u="sng" dirty="0">
                <a:effectLst>
                  <a:outerShdw blurRad="38100" dist="38100" dir="2700000" algn="tl">
                    <a:srgbClr val="000000">
                      <a:alpha val="43137"/>
                    </a:srgbClr>
                  </a:outerShdw>
                </a:effectLst>
              </a:rPr>
              <a:t>interactive participation </a:t>
            </a:r>
            <a:r>
              <a:rPr lang="en-GB" dirty="0"/>
              <a:t>of stakeholders in generating and managing spatial information and it uses information about specific landscapes to </a:t>
            </a:r>
            <a:r>
              <a:rPr lang="en-GB" u="sng" dirty="0">
                <a:effectLst>
                  <a:outerShdw blurRad="38100" dist="38100" dir="2700000" algn="tl">
                    <a:srgbClr val="000000">
                      <a:alpha val="43137"/>
                    </a:srgbClr>
                  </a:outerShdw>
                </a:effectLst>
              </a:rPr>
              <a:t>facilitate </a:t>
            </a:r>
            <a:r>
              <a:rPr lang="en-GB" u="sng" dirty="0" smtClean="0">
                <a:effectLst>
                  <a:outerShdw blurRad="38100" dist="38100" dir="2700000" algn="tl">
                    <a:srgbClr val="000000">
                      <a:alpha val="43137"/>
                    </a:srgbClr>
                  </a:outerShdw>
                </a:effectLst>
              </a:rPr>
              <a:t>decision </a:t>
            </a:r>
            <a:r>
              <a:rPr lang="en-GB" u="sng" dirty="0">
                <a:effectLst>
                  <a:outerShdw blurRad="38100" dist="38100" dir="2700000" algn="tl">
                    <a:srgbClr val="000000">
                      <a:alpha val="43137"/>
                    </a:srgbClr>
                  </a:outerShdw>
                </a:effectLst>
              </a:rPr>
              <a:t>making processes </a:t>
            </a:r>
            <a:r>
              <a:rPr lang="en-GB" dirty="0"/>
              <a:t>that support effective communication and community advocacy…</a:t>
            </a:r>
          </a:p>
          <a:p>
            <a:endParaRPr lang="en-US" dirty="0"/>
          </a:p>
        </p:txBody>
      </p:sp>
      <p:sp>
        <p:nvSpPr>
          <p:cNvPr id="244740" name="Rectangle 4"/>
          <p:cNvSpPr>
            <a:spLocks noGrp="1" noChangeArrowheads="1"/>
          </p:cNvSpPr>
          <p:nvPr>
            <p:ph type="title"/>
          </p:nvPr>
        </p:nvSpPr>
        <p:spPr>
          <a:noFill/>
          <a:ln/>
        </p:spPr>
        <p:txBody>
          <a:bodyPr/>
          <a:lstStyle/>
          <a:p>
            <a:r>
              <a:rPr lang="en-GB"/>
              <a:t>A Description of Participatory GIS </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body" idx="1"/>
          </p:nvPr>
        </p:nvSpPr>
        <p:spPr>
          <a:xfrm>
            <a:off x="468313" y="1484313"/>
            <a:ext cx="8381397" cy="4584700"/>
          </a:xfrm>
        </p:spPr>
        <p:txBody>
          <a:bodyPr/>
          <a:lstStyle/>
          <a:p>
            <a:pPr>
              <a:lnSpc>
                <a:spcPct val="90000"/>
              </a:lnSpc>
            </a:pPr>
            <a:r>
              <a:rPr lang="en-GB" i="1" dirty="0"/>
              <a:t>If appropriately utilized</a:t>
            </a:r>
            <a:r>
              <a:rPr lang="en-GB" dirty="0"/>
              <a:t>, the practice could exert profound impacts on </a:t>
            </a:r>
            <a:r>
              <a:rPr lang="en-GB" u="sng" dirty="0">
                <a:effectLst>
                  <a:outerShdw blurRad="38100" dist="38100" dir="2700000" algn="tl">
                    <a:srgbClr val="000000">
                      <a:alpha val="43137"/>
                    </a:srgbClr>
                  </a:outerShdw>
                </a:effectLst>
              </a:rPr>
              <a:t>community empowerment</a:t>
            </a:r>
            <a:r>
              <a:rPr lang="en-GB" dirty="0"/>
              <a:t>, innovation and social change. </a:t>
            </a:r>
            <a:endParaRPr lang="en-GB" dirty="0" smtClean="0"/>
          </a:p>
          <a:p>
            <a:pPr>
              <a:lnSpc>
                <a:spcPct val="90000"/>
              </a:lnSpc>
            </a:pPr>
            <a:endParaRPr lang="en-GB" sz="1200" dirty="0" smtClean="0"/>
          </a:p>
          <a:p>
            <a:pPr>
              <a:lnSpc>
                <a:spcPct val="90000"/>
              </a:lnSpc>
            </a:pPr>
            <a:r>
              <a:rPr lang="en-GB" dirty="0" smtClean="0"/>
              <a:t>Special purpose: </a:t>
            </a:r>
            <a:r>
              <a:rPr lang="en-GB" u="sng" dirty="0" smtClean="0">
                <a:effectLst>
                  <a:outerShdw blurRad="38100" dist="38100" dir="2700000" algn="tl">
                    <a:srgbClr val="000000">
                      <a:alpha val="43137"/>
                    </a:srgbClr>
                  </a:outerShdw>
                </a:effectLst>
              </a:rPr>
              <a:t>placing </a:t>
            </a:r>
            <a:r>
              <a:rPr lang="en-GB" u="sng" dirty="0">
                <a:effectLst>
                  <a:outerShdw blurRad="38100" dist="38100" dir="2700000" algn="tl">
                    <a:srgbClr val="000000">
                      <a:alpha val="43137"/>
                    </a:srgbClr>
                  </a:outerShdw>
                </a:effectLst>
              </a:rPr>
              <a:t>control </a:t>
            </a:r>
            <a:r>
              <a:rPr lang="en-GB" dirty="0"/>
              <a:t>of access and use of </a:t>
            </a:r>
            <a:r>
              <a:rPr lang="en-GB" dirty="0" smtClean="0"/>
              <a:t>(culturally sensitive) </a:t>
            </a:r>
            <a:r>
              <a:rPr lang="en-GB" dirty="0"/>
              <a:t>spatial information </a:t>
            </a:r>
            <a:r>
              <a:rPr lang="en-GB" u="sng" dirty="0">
                <a:effectLst>
                  <a:outerShdw blurRad="38100" dist="38100" dir="2700000" algn="tl">
                    <a:srgbClr val="000000">
                      <a:alpha val="43137"/>
                    </a:srgbClr>
                  </a:outerShdw>
                </a:effectLst>
              </a:rPr>
              <a:t>in the hands of those who generated them</a:t>
            </a:r>
            <a:r>
              <a:rPr lang="en-GB" dirty="0"/>
              <a:t>, </a:t>
            </a:r>
            <a:r>
              <a:rPr lang="en-GB" dirty="0" smtClean="0"/>
              <a:t>to </a:t>
            </a:r>
            <a:r>
              <a:rPr lang="en-GB" dirty="0"/>
              <a:t>protect traditional knowledge and wisdom from </a:t>
            </a:r>
            <a:r>
              <a:rPr lang="en-GB" dirty="0" smtClean="0"/>
              <a:t>disappearing or from external </a:t>
            </a:r>
            <a:r>
              <a:rPr lang="en-GB" dirty="0"/>
              <a:t>exploitation.</a:t>
            </a:r>
            <a:endParaRPr lang="en-US" dirty="0"/>
          </a:p>
        </p:txBody>
      </p:sp>
      <p:sp>
        <p:nvSpPr>
          <p:cNvPr id="245764" name="Rectangle 4"/>
          <p:cNvSpPr>
            <a:spLocks noGrp="1" noChangeArrowheads="1"/>
          </p:cNvSpPr>
          <p:nvPr>
            <p:ph type="title"/>
          </p:nvPr>
        </p:nvSpPr>
        <p:spPr>
          <a:noFill/>
          <a:ln/>
        </p:spPr>
        <p:txBody>
          <a:bodyPr/>
          <a:lstStyle/>
          <a:p>
            <a:r>
              <a:rPr lang="en-GB" dirty="0"/>
              <a:t>A Description of Participatory GIS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Description of Participatory GIS </a:t>
            </a:r>
            <a:endParaRPr lang="en-US" dirty="0"/>
          </a:p>
        </p:txBody>
      </p:sp>
      <p:sp>
        <p:nvSpPr>
          <p:cNvPr id="3" name="Content Placeholder 2"/>
          <p:cNvSpPr>
            <a:spLocks noGrp="1"/>
          </p:cNvSpPr>
          <p:nvPr>
            <p:ph idx="1"/>
          </p:nvPr>
        </p:nvSpPr>
        <p:spPr>
          <a:xfrm>
            <a:off x="468313" y="1484312"/>
            <a:ext cx="8265784" cy="4863935"/>
          </a:xfrm>
        </p:spPr>
        <p:txBody>
          <a:bodyPr/>
          <a:lstStyle/>
          <a:p>
            <a:r>
              <a:rPr lang="en-US" dirty="0" smtClean="0"/>
              <a:t>GIS is ‘only’ one of the tools in the PGIS toolbox.</a:t>
            </a:r>
          </a:p>
          <a:p>
            <a:r>
              <a:rPr lang="en-US" dirty="0" smtClean="0"/>
              <a:t>PGIS is about (local) spatial knowledge</a:t>
            </a:r>
          </a:p>
          <a:p>
            <a:r>
              <a:rPr lang="en-US" dirty="0" smtClean="0"/>
              <a:t>PGIS is about eliciting and communicating of different types of spatial information</a:t>
            </a:r>
          </a:p>
          <a:p>
            <a:r>
              <a:rPr lang="en-US" dirty="0" smtClean="0"/>
              <a:t>PGIS is about ownership of information</a:t>
            </a:r>
          </a:p>
          <a:p>
            <a:r>
              <a:rPr lang="en-US" dirty="0" smtClean="0"/>
              <a:t>PGIS is all about </a:t>
            </a:r>
            <a:r>
              <a:rPr lang="en-US" u="sng" dirty="0" smtClean="0"/>
              <a:t>purpose</a:t>
            </a:r>
          </a:p>
          <a:p>
            <a:pPr algn="r">
              <a:buNone/>
            </a:pPr>
            <a:r>
              <a:rPr lang="en-US" dirty="0" smtClean="0">
                <a:sym typeface="Wingdings" pitchFamily="2" charset="2"/>
              </a:rPr>
              <a:t>		 The 3 P’s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83" name="Picture 15" descr="Aardbol"/>
          <p:cNvPicPr>
            <a:picLocks noChangeAspect="1" noChangeArrowheads="1"/>
          </p:cNvPicPr>
          <p:nvPr/>
        </p:nvPicPr>
        <p:blipFill>
          <a:blip r:embed="rId4" cstate="print"/>
          <a:srcRect/>
          <a:stretch>
            <a:fillRect/>
          </a:stretch>
        </p:blipFill>
        <p:spPr bwMode="auto">
          <a:xfrm>
            <a:off x="2051050" y="1558925"/>
            <a:ext cx="4537075" cy="4537075"/>
          </a:xfrm>
          <a:prstGeom prst="rect">
            <a:avLst/>
          </a:prstGeom>
          <a:noFill/>
        </p:spPr>
      </p:pic>
      <p:sp>
        <p:nvSpPr>
          <p:cNvPr id="416770" name="Rectangle 2"/>
          <p:cNvSpPr>
            <a:spLocks noGrp="1" noChangeArrowheads="1"/>
          </p:cNvSpPr>
          <p:nvPr>
            <p:ph type="title"/>
          </p:nvPr>
        </p:nvSpPr>
        <p:spPr/>
        <p:txBody>
          <a:bodyPr/>
          <a:lstStyle/>
          <a:p>
            <a:r>
              <a:rPr lang="en-US"/>
              <a:t>Natural phenomena</a:t>
            </a:r>
          </a:p>
        </p:txBody>
      </p:sp>
      <p:graphicFrame>
        <p:nvGraphicFramePr>
          <p:cNvPr id="416771" name="Object 3"/>
          <p:cNvGraphicFramePr>
            <a:graphicFrameLocks noChangeAspect="1"/>
          </p:cNvGraphicFramePr>
          <p:nvPr/>
        </p:nvGraphicFramePr>
        <p:xfrm>
          <a:off x="4356100" y="1125538"/>
          <a:ext cx="1944688" cy="1311275"/>
        </p:xfrm>
        <a:graphic>
          <a:graphicData uri="http://schemas.openxmlformats.org/presentationml/2006/ole">
            <p:oleObj spid="_x0000_s2050" name="Clip" r:id="rId5" imgW="4857143" imgH="3276190" progId="">
              <p:embed/>
            </p:oleObj>
          </a:graphicData>
        </a:graphic>
      </p:graphicFrame>
      <p:graphicFrame>
        <p:nvGraphicFramePr>
          <p:cNvPr id="416772" name="Object 4"/>
          <p:cNvGraphicFramePr>
            <a:graphicFrameLocks noChangeAspect="1"/>
          </p:cNvGraphicFramePr>
          <p:nvPr/>
        </p:nvGraphicFramePr>
        <p:xfrm>
          <a:off x="4356100" y="5222875"/>
          <a:ext cx="1944688" cy="1347788"/>
        </p:xfrm>
        <a:graphic>
          <a:graphicData uri="http://schemas.openxmlformats.org/presentationml/2006/ole">
            <p:oleObj spid="_x0000_s2051" name="Clip" r:id="rId6" imgW="4857143" imgH="3247619" progId="">
              <p:embed/>
            </p:oleObj>
          </a:graphicData>
        </a:graphic>
      </p:graphicFrame>
      <p:graphicFrame>
        <p:nvGraphicFramePr>
          <p:cNvPr id="416773" name="Object 5"/>
          <p:cNvGraphicFramePr>
            <a:graphicFrameLocks noChangeAspect="1"/>
          </p:cNvGraphicFramePr>
          <p:nvPr/>
        </p:nvGraphicFramePr>
        <p:xfrm>
          <a:off x="2268538" y="3862388"/>
          <a:ext cx="2016125" cy="1298575"/>
        </p:xfrm>
        <a:graphic>
          <a:graphicData uri="http://schemas.openxmlformats.org/presentationml/2006/ole">
            <p:oleObj spid="_x0000_s2052" name="Clip" r:id="rId7" imgW="8571429" imgH="5723810" progId="">
              <p:embed/>
            </p:oleObj>
          </a:graphicData>
        </a:graphic>
      </p:graphicFrame>
      <p:graphicFrame>
        <p:nvGraphicFramePr>
          <p:cNvPr id="416781" name="Object 13"/>
          <p:cNvGraphicFramePr>
            <a:graphicFrameLocks noChangeAspect="1"/>
          </p:cNvGraphicFramePr>
          <p:nvPr/>
        </p:nvGraphicFramePr>
        <p:xfrm>
          <a:off x="4356100" y="3862388"/>
          <a:ext cx="1944688" cy="1303337"/>
        </p:xfrm>
        <a:graphic>
          <a:graphicData uri="http://schemas.openxmlformats.org/presentationml/2006/ole">
            <p:oleObj spid="_x0000_s2053" name="Clip" r:id="rId8" imgW="8571429" imgH="5742857" progId="">
              <p:embed/>
            </p:oleObj>
          </a:graphicData>
        </a:graphic>
      </p:graphicFrame>
      <p:grpSp>
        <p:nvGrpSpPr>
          <p:cNvPr id="2" name="Group 16"/>
          <p:cNvGrpSpPr>
            <a:grpSpLocks/>
          </p:cNvGrpSpPr>
          <p:nvPr/>
        </p:nvGrpSpPr>
        <p:grpSpPr bwMode="auto">
          <a:xfrm>
            <a:off x="900113" y="1125538"/>
            <a:ext cx="6802437" cy="5445125"/>
            <a:chOff x="567" y="709"/>
            <a:chExt cx="4285" cy="3430"/>
          </a:xfrm>
        </p:grpSpPr>
        <p:graphicFrame>
          <p:nvGraphicFramePr>
            <p:cNvPr id="416774" name="Object 6"/>
            <p:cNvGraphicFramePr>
              <a:graphicFrameLocks noChangeAspect="1"/>
            </p:cNvGraphicFramePr>
            <p:nvPr/>
          </p:nvGraphicFramePr>
          <p:xfrm>
            <a:off x="1429" y="1571"/>
            <a:ext cx="1269" cy="815"/>
          </p:xfrm>
          <a:graphic>
            <a:graphicData uri="http://schemas.openxmlformats.org/presentationml/2006/ole">
              <p:oleObj spid="_x0000_s2054" name="Clip" r:id="rId9" imgW="4857143" imgH="3228571" progId="">
                <p:embed/>
              </p:oleObj>
            </a:graphicData>
          </a:graphic>
        </p:graphicFrame>
        <p:graphicFrame>
          <p:nvGraphicFramePr>
            <p:cNvPr id="416775" name="Object 7"/>
            <p:cNvGraphicFramePr>
              <a:graphicFrameLocks noChangeAspect="1"/>
            </p:cNvGraphicFramePr>
            <p:nvPr/>
          </p:nvGraphicFramePr>
          <p:xfrm>
            <a:off x="567" y="2433"/>
            <a:ext cx="840" cy="1270"/>
          </p:xfrm>
          <a:graphic>
            <a:graphicData uri="http://schemas.openxmlformats.org/presentationml/2006/ole">
              <p:oleObj spid="_x0000_s2055" name="Clip" r:id="rId10" imgW="3238095" imgH="4790476" progId="">
                <p:embed/>
              </p:oleObj>
            </a:graphicData>
          </a:graphic>
        </p:graphicFrame>
        <p:graphicFrame>
          <p:nvGraphicFramePr>
            <p:cNvPr id="416776" name="Object 8"/>
            <p:cNvGraphicFramePr>
              <a:graphicFrameLocks noChangeAspect="1"/>
            </p:cNvGraphicFramePr>
            <p:nvPr/>
          </p:nvGraphicFramePr>
          <p:xfrm>
            <a:off x="4015" y="2433"/>
            <a:ext cx="837" cy="1270"/>
          </p:xfrm>
          <a:graphic>
            <a:graphicData uri="http://schemas.openxmlformats.org/presentationml/2006/ole">
              <p:oleObj spid="_x0000_s2056" name="Clip" r:id="rId11" imgW="3238095" imgH="4838095" progId="">
                <p:embed/>
              </p:oleObj>
            </a:graphicData>
          </a:graphic>
        </p:graphicFrame>
        <p:graphicFrame>
          <p:nvGraphicFramePr>
            <p:cNvPr id="416777" name="Object 9"/>
            <p:cNvGraphicFramePr>
              <a:graphicFrameLocks noChangeAspect="1"/>
            </p:cNvGraphicFramePr>
            <p:nvPr/>
          </p:nvGraphicFramePr>
          <p:xfrm>
            <a:off x="567" y="1117"/>
            <a:ext cx="817" cy="1270"/>
          </p:xfrm>
          <a:graphic>
            <a:graphicData uri="http://schemas.openxmlformats.org/presentationml/2006/ole">
              <p:oleObj spid="_x0000_s2057" name="Clip" r:id="rId12" imgW="3238095" imgH="4838095" progId="">
                <p:embed/>
              </p:oleObj>
            </a:graphicData>
          </a:graphic>
        </p:graphicFrame>
        <p:graphicFrame>
          <p:nvGraphicFramePr>
            <p:cNvPr id="416778" name="Object 10"/>
            <p:cNvGraphicFramePr>
              <a:graphicFrameLocks noChangeAspect="1"/>
            </p:cNvGraphicFramePr>
            <p:nvPr/>
          </p:nvGraphicFramePr>
          <p:xfrm>
            <a:off x="1429" y="3291"/>
            <a:ext cx="1270" cy="848"/>
          </p:xfrm>
          <a:graphic>
            <a:graphicData uri="http://schemas.openxmlformats.org/presentationml/2006/ole">
              <p:oleObj spid="_x0000_s2058" name="Clip" r:id="rId13" imgW="4857143" imgH="3247619" progId="">
                <p:embed/>
              </p:oleObj>
            </a:graphicData>
          </a:graphic>
        </p:graphicFrame>
        <p:pic>
          <p:nvPicPr>
            <p:cNvPr id="416779" name="Picture 11" descr="aval04"/>
            <p:cNvPicPr>
              <a:picLocks noChangeAspect="1" noChangeArrowheads="1"/>
            </p:cNvPicPr>
            <p:nvPr/>
          </p:nvPicPr>
          <p:blipFill>
            <a:blip r:embed="rId14" cstate="print"/>
            <a:srcRect/>
            <a:stretch>
              <a:fillRect/>
            </a:stretch>
          </p:blipFill>
          <p:spPr bwMode="auto">
            <a:xfrm>
              <a:off x="4015" y="1117"/>
              <a:ext cx="813" cy="1270"/>
            </a:xfrm>
            <a:prstGeom prst="rect">
              <a:avLst/>
            </a:prstGeom>
            <a:noFill/>
          </p:spPr>
        </p:pic>
        <p:pic>
          <p:nvPicPr>
            <p:cNvPr id="416780" name="Picture 12" descr="deadfish"/>
            <p:cNvPicPr>
              <a:picLocks noChangeAspect="1" noChangeArrowheads="1"/>
            </p:cNvPicPr>
            <p:nvPr/>
          </p:nvPicPr>
          <p:blipFill>
            <a:blip r:embed="rId15" cstate="print"/>
            <a:srcRect/>
            <a:stretch>
              <a:fillRect/>
            </a:stretch>
          </p:blipFill>
          <p:spPr bwMode="auto">
            <a:xfrm>
              <a:off x="1429" y="709"/>
              <a:ext cx="1270" cy="811"/>
            </a:xfrm>
            <a:prstGeom prst="rect">
              <a:avLst/>
            </a:prstGeom>
            <a:noFill/>
          </p:spPr>
        </p:pic>
        <p:pic>
          <p:nvPicPr>
            <p:cNvPr id="416782" name="Picture 14" descr="productionforest"/>
            <p:cNvPicPr>
              <a:picLocks noChangeAspect="1" noChangeArrowheads="1"/>
            </p:cNvPicPr>
            <p:nvPr/>
          </p:nvPicPr>
          <p:blipFill>
            <a:blip r:embed="rId16" cstate="print"/>
            <a:srcRect/>
            <a:stretch>
              <a:fillRect/>
            </a:stretch>
          </p:blipFill>
          <p:spPr bwMode="auto">
            <a:xfrm>
              <a:off x="2744" y="1571"/>
              <a:ext cx="1225" cy="834"/>
            </a:xfrm>
            <a:prstGeom prst="rect">
              <a:avLst/>
            </a:prstGeom>
            <a:noFill/>
          </p:spPr>
        </p:pic>
      </p:grpSp>
      <p:sp>
        <p:nvSpPr>
          <p:cNvPr id="416785" name="Text Box 17"/>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1.1.1: p.20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dirty="0" smtClean="0"/>
              <a:t>What </a:t>
            </a:r>
            <a:r>
              <a:rPr lang="en-US" dirty="0"/>
              <a:t>is Participatory GIS? (P-GIS)</a:t>
            </a:r>
          </a:p>
        </p:txBody>
      </p:sp>
      <p:sp>
        <p:nvSpPr>
          <p:cNvPr id="176131" name="Rectangle 3"/>
          <p:cNvSpPr>
            <a:spLocks noGrp="1" noChangeArrowheads="1"/>
          </p:cNvSpPr>
          <p:nvPr>
            <p:ph type="body" idx="1"/>
          </p:nvPr>
        </p:nvSpPr>
        <p:spPr/>
        <p:txBody>
          <a:bodyPr/>
          <a:lstStyle/>
          <a:p>
            <a:r>
              <a:rPr lang="en-GB" sz="2400"/>
              <a:t>P-GIS as form of ‘participatory spatial planning’ (PSP) which makes use of maps and GI output, especially GIS. </a:t>
            </a:r>
          </a:p>
          <a:p>
            <a:pPr lvl="1"/>
            <a:r>
              <a:rPr lang="en-GB" sz="2000"/>
              <a:t>Core is ‘degree of participation’ in planning,  </a:t>
            </a:r>
          </a:p>
          <a:p>
            <a:pPr lvl="1"/>
            <a:r>
              <a:rPr lang="en-GB" sz="2000"/>
              <a:t>essential issues are: processes, activities, instruments, and procedures that involve participation?</a:t>
            </a:r>
          </a:p>
          <a:p>
            <a:pPr>
              <a:buFont typeface="Wingdings" pitchFamily="2" charset="2"/>
              <a:buNone/>
            </a:pPr>
            <a:endParaRPr lang="en-GB" sz="2400"/>
          </a:p>
          <a:p>
            <a:r>
              <a:rPr lang="en-GB" sz="2400"/>
              <a:t>P-GIS is ‘doing (technical) GIS with some degree of people’s participation – </a:t>
            </a:r>
          </a:p>
          <a:p>
            <a:pPr lvl="1"/>
            <a:r>
              <a:rPr lang="en-GB" sz="2000"/>
              <a:t>Participation could be simply data collection, or , choice of data inputs, data layers, analysis, data queries.</a:t>
            </a:r>
          </a:p>
          <a:p>
            <a:pPr lvl="1"/>
            <a:r>
              <a:rPr lang="en-GB" sz="2000"/>
              <a:t>Core activity is the GI outputs (maps, etc.), </a:t>
            </a:r>
            <a:endParaRPr lang="en-US" sz="20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dirty="0" smtClean="0"/>
              <a:t>‘P’ is about interaction</a:t>
            </a:r>
            <a:endParaRPr lang="en-GB" dirty="0"/>
          </a:p>
        </p:txBody>
      </p:sp>
      <p:grpSp>
        <p:nvGrpSpPr>
          <p:cNvPr id="2" name="Group 63"/>
          <p:cNvGrpSpPr>
            <a:grpSpLocks/>
          </p:cNvGrpSpPr>
          <p:nvPr/>
        </p:nvGrpSpPr>
        <p:grpSpPr bwMode="auto">
          <a:xfrm>
            <a:off x="1547813" y="2276475"/>
            <a:ext cx="5864225" cy="2968625"/>
            <a:chOff x="1338" y="1616"/>
            <a:chExt cx="3331" cy="1704"/>
          </a:xfrm>
        </p:grpSpPr>
        <p:sp>
          <p:nvSpPr>
            <p:cNvPr id="118807" name="Rectangle 23"/>
            <p:cNvSpPr>
              <a:spLocks noChangeArrowheads="1"/>
            </p:cNvSpPr>
            <p:nvPr/>
          </p:nvSpPr>
          <p:spPr bwMode="auto">
            <a:xfrm>
              <a:off x="2754" y="1616"/>
              <a:ext cx="643" cy="140"/>
            </a:xfrm>
            <a:prstGeom prst="rect">
              <a:avLst/>
            </a:prstGeom>
            <a:noFill/>
            <a:ln w="9525">
              <a:noFill/>
              <a:miter lim="800000"/>
              <a:headEnd/>
              <a:tailEnd/>
            </a:ln>
          </p:spPr>
          <p:txBody>
            <a:bodyPr wrap="none" lIns="0" tIns="0" rIns="0" bIns="0">
              <a:spAutoFit/>
            </a:bodyPr>
            <a:lstStyle/>
            <a:p>
              <a:r>
                <a:rPr lang="en-US" sz="1600" b="1">
                  <a:solidFill>
                    <a:srgbClr val="000000"/>
                  </a:solidFill>
                  <a:latin typeface="Verdana" pitchFamily="34" charset="0"/>
                </a:rPr>
                <a:t>Demands </a:t>
              </a:r>
              <a:endParaRPr lang="en-GB" sz="1600"/>
            </a:p>
          </p:txBody>
        </p:sp>
        <p:grpSp>
          <p:nvGrpSpPr>
            <p:cNvPr id="3" name="Group 24"/>
            <p:cNvGrpSpPr>
              <a:grpSpLocks/>
            </p:cNvGrpSpPr>
            <p:nvPr/>
          </p:nvGrpSpPr>
          <p:grpSpPr bwMode="auto">
            <a:xfrm>
              <a:off x="2575" y="2982"/>
              <a:ext cx="895" cy="72"/>
              <a:chOff x="5196" y="3700"/>
              <a:chExt cx="1585" cy="80"/>
            </a:xfrm>
          </p:grpSpPr>
          <p:sp>
            <p:nvSpPr>
              <p:cNvPr id="118809" name="Freeform 25"/>
              <p:cNvSpPr>
                <a:spLocks/>
              </p:cNvSpPr>
              <p:nvPr/>
            </p:nvSpPr>
            <p:spPr bwMode="auto">
              <a:xfrm>
                <a:off x="5196" y="3721"/>
                <a:ext cx="1507" cy="59"/>
              </a:xfrm>
              <a:custGeom>
                <a:avLst/>
                <a:gdLst/>
                <a:ahLst/>
                <a:cxnLst>
                  <a:cxn ang="0">
                    <a:pos x="0" y="0"/>
                  </a:cxn>
                  <a:cxn ang="0">
                    <a:pos x="95" y="13"/>
                  </a:cxn>
                  <a:cxn ang="0">
                    <a:pos x="189" y="24"/>
                  </a:cxn>
                  <a:cxn ang="0">
                    <a:pos x="283" y="34"/>
                  </a:cxn>
                  <a:cxn ang="0">
                    <a:pos x="377" y="43"/>
                  </a:cxn>
                  <a:cxn ang="0">
                    <a:pos x="471" y="49"/>
                  </a:cxn>
                  <a:cxn ang="0">
                    <a:pos x="565" y="53"/>
                  </a:cxn>
                  <a:cxn ang="0">
                    <a:pos x="659" y="58"/>
                  </a:cxn>
                  <a:cxn ang="0">
                    <a:pos x="753" y="59"/>
                  </a:cxn>
                  <a:cxn ang="0">
                    <a:pos x="849" y="58"/>
                  </a:cxn>
                  <a:cxn ang="0">
                    <a:pos x="943" y="56"/>
                  </a:cxn>
                  <a:cxn ang="0">
                    <a:pos x="1037" y="53"/>
                  </a:cxn>
                  <a:cxn ang="0">
                    <a:pos x="1131" y="48"/>
                  </a:cxn>
                  <a:cxn ang="0">
                    <a:pos x="1225" y="42"/>
                  </a:cxn>
                  <a:cxn ang="0">
                    <a:pos x="1319" y="33"/>
                  </a:cxn>
                  <a:cxn ang="0">
                    <a:pos x="1413" y="22"/>
                  </a:cxn>
                  <a:cxn ang="0">
                    <a:pos x="1507" y="10"/>
                  </a:cxn>
                </a:cxnLst>
                <a:rect l="0" t="0" r="r" b="b"/>
                <a:pathLst>
                  <a:path w="1507" h="59">
                    <a:moveTo>
                      <a:pt x="0" y="0"/>
                    </a:moveTo>
                    <a:lnTo>
                      <a:pt x="95" y="13"/>
                    </a:lnTo>
                    <a:lnTo>
                      <a:pt x="189" y="24"/>
                    </a:lnTo>
                    <a:lnTo>
                      <a:pt x="283" y="34"/>
                    </a:lnTo>
                    <a:lnTo>
                      <a:pt x="377" y="43"/>
                    </a:lnTo>
                    <a:lnTo>
                      <a:pt x="471" y="49"/>
                    </a:lnTo>
                    <a:lnTo>
                      <a:pt x="565" y="53"/>
                    </a:lnTo>
                    <a:lnTo>
                      <a:pt x="659" y="58"/>
                    </a:lnTo>
                    <a:lnTo>
                      <a:pt x="753" y="59"/>
                    </a:lnTo>
                    <a:lnTo>
                      <a:pt x="849" y="58"/>
                    </a:lnTo>
                    <a:lnTo>
                      <a:pt x="943" y="56"/>
                    </a:lnTo>
                    <a:lnTo>
                      <a:pt x="1037" y="53"/>
                    </a:lnTo>
                    <a:lnTo>
                      <a:pt x="1131" y="48"/>
                    </a:lnTo>
                    <a:lnTo>
                      <a:pt x="1225" y="42"/>
                    </a:lnTo>
                    <a:lnTo>
                      <a:pt x="1319" y="33"/>
                    </a:lnTo>
                    <a:lnTo>
                      <a:pt x="1413" y="22"/>
                    </a:lnTo>
                    <a:lnTo>
                      <a:pt x="1507" y="10"/>
                    </a:lnTo>
                  </a:path>
                </a:pathLst>
              </a:custGeom>
              <a:noFill/>
              <a:ln w="3175">
                <a:solidFill>
                  <a:srgbClr val="000000"/>
                </a:solidFill>
                <a:prstDash val="solid"/>
                <a:round/>
                <a:headEnd/>
                <a:tailEnd/>
              </a:ln>
            </p:spPr>
            <p:txBody>
              <a:bodyPr/>
              <a:lstStyle/>
              <a:p>
                <a:endParaRPr lang="en-US"/>
              </a:p>
            </p:txBody>
          </p:sp>
          <p:sp>
            <p:nvSpPr>
              <p:cNvPr id="118810" name="Freeform 26"/>
              <p:cNvSpPr>
                <a:spLocks/>
              </p:cNvSpPr>
              <p:nvPr/>
            </p:nvSpPr>
            <p:spPr bwMode="auto">
              <a:xfrm>
                <a:off x="6685" y="3700"/>
                <a:ext cx="96" cy="80"/>
              </a:xfrm>
              <a:custGeom>
                <a:avLst/>
                <a:gdLst/>
                <a:ahLst/>
                <a:cxnLst>
                  <a:cxn ang="0">
                    <a:pos x="0" y="0"/>
                  </a:cxn>
                  <a:cxn ang="0">
                    <a:pos x="96" y="28"/>
                  </a:cxn>
                  <a:cxn ang="0">
                    <a:pos x="15" y="80"/>
                  </a:cxn>
                  <a:cxn ang="0">
                    <a:pos x="0" y="0"/>
                  </a:cxn>
                </a:cxnLst>
                <a:rect l="0" t="0" r="r" b="b"/>
                <a:pathLst>
                  <a:path w="96" h="80">
                    <a:moveTo>
                      <a:pt x="0" y="0"/>
                    </a:moveTo>
                    <a:lnTo>
                      <a:pt x="96" y="28"/>
                    </a:lnTo>
                    <a:lnTo>
                      <a:pt x="15" y="80"/>
                    </a:lnTo>
                    <a:lnTo>
                      <a:pt x="0" y="0"/>
                    </a:lnTo>
                    <a:close/>
                  </a:path>
                </a:pathLst>
              </a:custGeom>
              <a:solidFill>
                <a:srgbClr val="000000"/>
              </a:solidFill>
              <a:ln w="9525">
                <a:noFill/>
                <a:round/>
                <a:headEnd/>
                <a:tailEnd/>
              </a:ln>
            </p:spPr>
            <p:txBody>
              <a:bodyPr/>
              <a:lstStyle/>
              <a:p>
                <a:endParaRPr lang="en-US"/>
              </a:p>
            </p:txBody>
          </p:sp>
        </p:grpSp>
        <p:sp>
          <p:nvSpPr>
            <p:cNvPr id="118811" name="Rectangle 27"/>
            <p:cNvSpPr>
              <a:spLocks noChangeArrowheads="1"/>
            </p:cNvSpPr>
            <p:nvPr/>
          </p:nvSpPr>
          <p:spPr bwMode="auto">
            <a:xfrm>
              <a:off x="2347" y="3180"/>
              <a:ext cx="1425" cy="140"/>
            </a:xfrm>
            <a:prstGeom prst="rect">
              <a:avLst/>
            </a:prstGeom>
            <a:noFill/>
            <a:ln w="9525">
              <a:noFill/>
              <a:miter lim="800000"/>
              <a:headEnd/>
              <a:tailEnd/>
            </a:ln>
          </p:spPr>
          <p:txBody>
            <a:bodyPr lIns="0" tIns="0" rIns="0" bIns="0">
              <a:spAutoFit/>
            </a:bodyPr>
            <a:lstStyle/>
            <a:p>
              <a:pPr algn="ctr"/>
              <a:r>
                <a:rPr lang="en-US" sz="1600" b="1">
                  <a:solidFill>
                    <a:srgbClr val="000000"/>
                  </a:solidFill>
                  <a:latin typeface="Verdana" pitchFamily="34" charset="0"/>
                </a:rPr>
                <a:t>Needs &amp; expectations</a:t>
              </a:r>
              <a:endParaRPr lang="en-GB" sz="1600"/>
            </a:p>
          </p:txBody>
        </p:sp>
        <p:sp>
          <p:nvSpPr>
            <p:cNvPr id="118812" name="Freeform 28"/>
            <p:cNvSpPr>
              <a:spLocks/>
            </p:cNvSpPr>
            <p:nvPr/>
          </p:nvSpPr>
          <p:spPr bwMode="auto">
            <a:xfrm>
              <a:off x="2535" y="2283"/>
              <a:ext cx="784" cy="474"/>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FFFFFF"/>
            </a:solidFill>
            <a:ln w="9525">
              <a:noFill/>
              <a:round/>
              <a:headEnd/>
              <a:tailEnd/>
            </a:ln>
          </p:spPr>
          <p:txBody>
            <a:bodyPr/>
            <a:lstStyle/>
            <a:p>
              <a:endParaRPr lang="en-US"/>
            </a:p>
          </p:txBody>
        </p:sp>
        <p:sp>
          <p:nvSpPr>
            <p:cNvPr id="118813" name="Freeform 29"/>
            <p:cNvSpPr>
              <a:spLocks/>
            </p:cNvSpPr>
            <p:nvPr/>
          </p:nvSpPr>
          <p:spPr bwMode="auto">
            <a:xfrm>
              <a:off x="2631" y="2096"/>
              <a:ext cx="830" cy="798"/>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FF99CC">
                <a:alpha val="50999"/>
              </a:srgbClr>
            </a:solidFill>
            <a:ln w="3175">
              <a:solidFill>
                <a:srgbClr val="000000"/>
              </a:solidFill>
              <a:prstDash val="solid"/>
              <a:round/>
              <a:headEnd/>
              <a:tailEnd/>
            </a:ln>
          </p:spPr>
          <p:txBody>
            <a:bodyPr/>
            <a:lstStyle/>
            <a:p>
              <a:endParaRPr lang="en-US"/>
            </a:p>
          </p:txBody>
        </p:sp>
        <p:sp>
          <p:nvSpPr>
            <p:cNvPr id="118814" name="Rectangle 30"/>
            <p:cNvSpPr>
              <a:spLocks noChangeArrowheads="1"/>
            </p:cNvSpPr>
            <p:nvPr/>
          </p:nvSpPr>
          <p:spPr bwMode="auto">
            <a:xfrm>
              <a:off x="2699" y="2414"/>
              <a:ext cx="572" cy="229"/>
            </a:xfrm>
            <a:prstGeom prst="rect">
              <a:avLst/>
            </a:prstGeom>
            <a:noFill/>
            <a:ln w="9525">
              <a:noFill/>
              <a:miter lim="800000"/>
              <a:headEnd/>
              <a:tailEnd/>
            </a:ln>
          </p:spPr>
          <p:txBody>
            <a:bodyPr wrap="none" lIns="0" tIns="0" rIns="0" bIns="0"/>
            <a:lstStyle/>
            <a:p>
              <a:r>
                <a:rPr lang="en-US" sz="1400" b="1">
                  <a:solidFill>
                    <a:srgbClr val="000000"/>
                  </a:solidFill>
                  <a:latin typeface="Verdana" pitchFamily="34" charset="0"/>
                </a:rPr>
                <a:t>Interaction</a:t>
              </a:r>
              <a:endParaRPr lang="en-GB" sz="1400"/>
            </a:p>
          </p:txBody>
        </p:sp>
        <p:grpSp>
          <p:nvGrpSpPr>
            <p:cNvPr id="4" name="Group 31"/>
            <p:cNvGrpSpPr>
              <a:grpSpLocks/>
            </p:cNvGrpSpPr>
            <p:nvPr/>
          </p:nvGrpSpPr>
          <p:grpSpPr bwMode="auto">
            <a:xfrm>
              <a:off x="3732" y="2202"/>
              <a:ext cx="937" cy="476"/>
              <a:chOff x="7177" y="2462"/>
              <a:chExt cx="1659" cy="534"/>
            </a:xfrm>
          </p:grpSpPr>
          <p:sp>
            <p:nvSpPr>
              <p:cNvPr id="118816" name="Freeform 32"/>
              <p:cNvSpPr>
                <a:spLocks/>
              </p:cNvSpPr>
              <p:nvPr/>
            </p:nvSpPr>
            <p:spPr bwMode="auto">
              <a:xfrm>
                <a:off x="7177" y="2462"/>
                <a:ext cx="1659" cy="534"/>
              </a:xfrm>
              <a:custGeom>
                <a:avLst/>
                <a:gdLst/>
                <a:ahLst/>
                <a:cxnLst>
                  <a:cxn ang="0">
                    <a:pos x="1584" y="0"/>
                  </a:cxn>
                  <a:cxn ang="0">
                    <a:pos x="1594" y="15"/>
                  </a:cxn>
                  <a:cxn ang="0">
                    <a:pos x="1611" y="48"/>
                  </a:cxn>
                  <a:cxn ang="0">
                    <a:pos x="1624" y="80"/>
                  </a:cxn>
                  <a:cxn ang="0">
                    <a:pos x="1636" y="113"/>
                  </a:cxn>
                  <a:cxn ang="0">
                    <a:pos x="1645" y="147"/>
                  </a:cxn>
                  <a:cxn ang="0">
                    <a:pos x="1652" y="181"/>
                  </a:cxn>
                  <a:cxn ang="0">
                    <a:pos x="1657" y="216"/>
                  </a:cxn>
                  <a:cxn ang="0">
                    <a:pos x="1659" y="250"/>
                  </a:cxn>
                  <a:cxn ang="0">
                    <a:pos x="1659" y="284"/>
                  </a:cxn>
                  <a:cxn ang="0">
                    <a:pos x="1657" y="318"/>
                  </a:cxn>
                  <a:cxn ang="0">
                    <a:pos x="1652" y="352"/>
                  </a:cxn>
                  <a:cxn ang="0">
                    <a:pos x="1645" y="386"/>
                  </a:cxn>
                  <a:cxn ang="0">
                    <a:pos x="1636" y="419"/>
                  </a:cxn>
                  <a:cxn ang="0">
                    <a:pos x="1624" y="453"/>
                  </a:cxn>
                  <a:cxn ang="0">
                    <a:pos x="1611" y="486"/>
                  </a:cxn>
                  <a:cxn ang="0">
                    <a:pos x="1594" y="517"/>
                  </a:cxn>
                  <a:cxn ang="0">
                    <a:pos x="1584" y="534"/>
                  </a:cxn>
                  <a:cxn ang="0">
                    <a:pos x="66" y="517"/>
                  </a:cxn>
                  <a:cxn ang="0">
                    <a:pos x="49" y="486"/>
                  </a:cxn>
                  <a:cxn ang="0">
                    <a:pos x="36" y="453"/>
                  </a:cxn>
                  <a:cxn ang="0">
                    <a:pos x="25" y="419"/>
                  </a:cxn>
                  <a:cxn ang="0">
                    <a:pos x="15" y="386"/>
                  </a:cxn>
                  <a:cxn ang="0">
                    <a:pos x="8" y="352"/>
                  </a:cxn>
                  <a:cxn ang="0">
                    <a:pos x="3" y="318"/>
                  </a:cxn>
                  <a:cxn ang="0">
                    <a:pos x="0" y="284"/>
                  </a:cxn>
                  <a:cxn ang="0">
                    <a:pos x="0" y="250"/>
                  </a:cxn>
                  <a:cxn ang="0">
                    <a:pos x="3" y="216"/>
                  </a:cxn>
                  <a:cxn ang="0">
                    <a:pos x="8" y="181"/>
                  </a:cxn>
                  <a:cxn ang="0">
                    <a:pos x="15" y="147"/>
                  </a:cxn>
                  <a:cxn ang="0">
                    <a:pos x="25" y="113"/>
                  </a:cxn>
                  <a:cxn ang="0">
                    <a:pos x="36" y="80"/>
                  </a:cxn>
                  <a:cxn ang="0">
                    <a:pos x="49" y="48"/>
                  </a:cxn>
                  <a:cxn ang="0">
                    <a:pos x="66" y="15"/>
                  </a:cxn>
                  <a:cxn ang="0">
                    <a:pos x="74" y="0"/>
                  </a:cxn>
                </a:cxnLst>
                <a:rect l="0" t="0" r="r" b="b"/>
                <a:pathLst>
                  <a:path w="1659" h="534">
                    <a:moveTo>
                      <a:pt x="74" y="0"/>
                    </a:moveTo>
                    <a:lnTo>
                      <a:pt x="1584" y="0"/>
                    </a:lnTo>
                    <a:lnTo>
                      <a:pt x="1584" y="0"/>
                    </a:lnTo>
                    <a:lnTo>
                      <a:pt x="1594" y="15"/>
                    </a:lnTo>
                    <a:lnTo>
                      <a:pt x="1602"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9" y="232"/>
                    </a:lnTo>
                    <a:lnTo>
                      <a:pt x="1659" y="250"/>
                    </a:lnTo>
                    <a:lnTo>
                      <a:pt x="1659" y="266"/>
                    </a:lnTo>
                    <a:lnTo>
                      <a:pt x="1659" y="284"/>
                    </a:lnTo>
                    <a:lnTo>
                      <a:pt x="1659" y="300"/>
                    </a:lnTo>
                    <a:lnTo>
                      <a:pt x="1657" y="318"/>
                    </a:lnTo>
                    <a:lnTo>
                      <a:pt x="1654" y="334"/>
                    </a:lnTo>
                    <a:lnTo>
                      <a:pt x="1652" y="352"/>
                    </a:lnTo>
                    <a:lnTo>
                      <a:pt x="1649" y="369"/>
                    </a:lnTo>
                    <a:lnTo>
                      <a:pt x="1645" y="386"/>
                    </a:lnTo>
                    <a:lnTo>
                      <a:pt x="1640" y="403"/>
                    </a:lnTo>
                    <a:lnTo>
                      <a:pt x="1636" y="419"/>
                    </a:lnTo>
                    <a:lnTo>
                      <a:pt x="1631" y="437"/>
                    </a:lnTo>
                    <a:lnTo>
                      <a:pt x="1624" y="453"/>
                    </a:lnTo>
                    <a:lnTo>
                      <a:pt x="1617" y="470"/>
                    </a:lnTo>
                    <a:lnTo>
                      <a:pt x="1611" y="486"/>
                    </a:lnTo>
                    <a:lnTo>
                      <a:pt x="1602" y="501"/>
                    </a:lnTo>
                    <a:lnTo>
                      <a:pt x="1594" y="517"/>
                    </a:lnTo>
                    <a:lnTo>
                      <a:pt x="1584" y="534"/>
                    </a:lnTo>
                    <a:lnTo>
                      <a:pt x="1584" y="534"/>
                    </a:lnTo>
                    <a:lnTo>
                      <a:pt x="74" y="534"/>
                    </a:lnTo>
                    <a:lnTo>
                      <a:pt x="66" y="517"/>
                    </a:lnTo>
                    <a:lnTo>
                      <a:pt x="58" y="501"/>
                    </a:lnTo>
                    <a:lnTo>
                      <a:pt x="49" y="486"/>
                    </a:lnTo>
                    <a:lnTo>
                      <a:pt x="43" y="470"/>
                    </a:lnTo>
                    <a:lnTo>
                      <a:pt x="36" y="453"/>
                    </a:lnTo>
                    <a:lnTo>
                      <a:pt x="30" y="437"/>
                    </a:lnTo>
                    <a:lnTo>
                      <a:pt x="25" y="419"/>
                    </a:lnTo>
                    <a:lnTo>
                      <a:pt x="20"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20" y="130"/>
                    </a:lnTo>
                    <a:lnTo>
                      <a:pt x="25" y="113"/>
                    </a:lnTo>
                    <a:lnTo>
                      <a:pt x="30" y="97"/>
                    </a:lnTo>
                    <a:lnTo>
                      <a:pt x="36" y="80"/>
                    </a:lnTo>
                    <a:lnTo>
                      <a:pt x="43" y="64"/>
                    </a:lnTo>
                    <a:lnTo>
                      <a:pt x="49" y="48"/>
                    </a:lnTo>
                    <a:lnTo>
                      <a:pt x="58" y="31"/>
                    </a:lnTo>
                    <a:lnTo>
                      <a:pt x="66" y="15"/>
                    </a:lnTo>
                    <a:lnTo>
                      <a:pt x="74" y="0"/>
                    </a:lnTo>
                    <a:lnTo>
                      <a:pt x="74" y="0"/>
                    </a:lnTo>
                    <a:close/>
                  </a:path>
                </a:pathLst>
              </a:custGeom>
              <a:solidFill>
                <a:srgbClr val="FF9900">
                  <a:alpha val="50999"/>
                </a:srgbClr>
              </a:solidFill>
              <a:ln w="9525">
                <a:noFill/>
                <a:round/>
                <a:headEnd/>
                <a:tailEnd/>
              </a:ln>
            </p:spPr>
            <p:txBody>
              <a:bodyPr/>
              <a:lstStyle/>
              <a:p>
                <a:endParaRPr lang="en-US"/>
              </a:p>
            </p:txBody>
          </p:sp>
          <p:sp>
            <p:nvSpPr>
              <p:cNvPr id="118817" name="Freeform 33"/>
              <p:cNvSpPr>
                <a:spLocks/>
              </p:cNvSpPr>
              <p:nvPr/>
            </p:nvSpPr>
            <p:spPr bwMode="auto">
              <a:xfrm>
                <a:off x="7177" y="2462"/>
                <a:ext cx="1659" cy="534"/>
              </a:xfrm>
              <a:custGeom>
                <a:avLst/>
                <a:gdLst/>
                <a:ahLst/>
                <a:cxnLst>
                  <a:cxn ang="0">
                    <a:pos x="1584" y="0"/>
                  </a:cxn>
                  <a:cxn ang="0">
                    <a:pos x="1594" y="15"/>
                  </a:cxn>
                  <a:cxn ang="0">
                    <a:pos x="1611" y="48"/>
                  </a:cxn>
                  <a:cxn ang="0">
                    <a:pos x="1624" y="80"/>
                  </a:cxn>
                  <a:cxn ang="0">
                    <a:pos x="1636" y="113"/>
                  </a:cxn>
                  <a:cxn ang="0">
                    <a:pos x="1645" y="147"/>
                  </a:cxn>
                  <a:cxn ang="0">
                    <a:pos x="1652" y="181"/>
                  </a:cxn>
                  <a:cxn ang="0">
                    <a:pos x="1657" y="216"/>
                  </a:cxn>
                  <a:cxn ang="0">
                    <a:pos x="1659" y="250"/>
                  </a:cxn>
                  <a:cxn ang="0">
                    <a:pos x="1659" y="284"/>
                  </a:cxn>
                  <a:cxn ang="0">
                    <a:pos x="1657" y="318"/>
                  </a:cxn>
                  <a:cxn ang="0">
                    <a:pos x="1652" y="352"/>
                  </a:cxn>
                  <a:cxn ang="0">
                    <a:pos x="1645" y="386"/>
                  </a:cxn>
                  <a:cxn ang="0">
                    <a:pos x="1636" y="419"/>
                  </a:cxn>
                  <a:cxn ang="0">
                    <a:pos x="1624" y="453"/>
                  </a:cxn>
                  <a:cxn ang="0">
                    <a:pos x="1611" y="486"/>
                  </a:cxn>
                  <a:cxn ang="0">
                    <a:pos x="1594" y="517"/>
                  </a:cxn>
                  <a:cxn ang="0">
                    <a:pos x="1584" y="534"/>
                  </a:cxn>
                  <a:cxn ang="0">
                    <a:pos x="66" y="517"/>
                  </a:cxn>
                  <a:cxn ang="0">
                    <a:pos x="49" y="486"/>
                  </a:cxn>
                  <a:cxn ang="0">
                    <a:pos x="36" y="453"/>
                  </a:cxn>
                  <a:cxn ang="0">
                    <a:pos x="25" y="419"/>
                  </a:cxn>
                  <a:cxn ang="0">
                    <a:pos x="15" y="386"/>
                  </a:cxn>
                  <a:cxn ang="0">
                    <a:pos x="8" y="352"/>
                  </a:cxn>
                  <a:cxn ang="0">
                    <a:pos x="3" y="318"/>
                  </a:cxn>
                  <a:cxn ang="0">
                    <a:pos x="0" y="284"/>
                  </a:cxn>
                  <a:cxn ang="0">
                    <a:pos x="0" y="250"/>
                  </a:cxn>
                  <a:cxn ang="0">
                    <a:pos x="3" y="216"/>
                  </a:cxn>
                  <a:cxn ang="0">
                    <a:pos x="8" y="181"/>
                  </a:cxn>
                  <a:cxn ang="0">
                    <a:pos x="15" y="147"/>
                  </a:cxn>
                  <a:cxn ang="0">
                    <a:pos x="25" y="113"/>
                  </a:cxn>
                  <a:cxn ang="0">
                    <a:pos x="36" y="80"/>
                  </a:cxn>
                  <a:cxn ang="0">
                    <a:pos x="49" y="48"/>
                  </a:cxn>
                  <a:cxn ang="0">
                    <a:pos x="66" y="15"/>
                  </a:cxn>
                  <a:cxn ang="0">
                    <a:pos x="74" y="0"/>
                  </a:cxn>
                </a:cxnLst>
                <a:rect l="0" t="0" r="r" b="b"/>
                <a:pathLst>
                  <a:path w="1659" h="534">
                    <a:moveTo>
                      <a:pt x="74" y="0"/>
                    </a:moveTo>
                    <a:lnTo>
                      <a:pt x="1584" y="0"/>
                    </a:lnTo>
                    <a:lnTo>
                      <a:pt x="1584" y="0"/>
                    </a:lnTo>
                    <a:lnTo>
                      <a:pt x="1594" y="15"/>
                    </a:lnTo>
                    <a:lnTo>
                      <a:pt x="1602"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9" y="232"/>
                    </a:lnTo>
                    <a:lnTo>
                      <a:pt x="1659" y="250"/>
                    </a:lnTo>
                    <a:lnTo>
                      <a:pt x="1659" y="266"/>
                    </a:lnTo>
                    <a:lnTo>
                      <a:pt x="1659" y="284"/>
                    </a:lnTo>
                    <a:lnTo>
                      <a:pt x="1659" y="300"/>
                    </a:lnTo>
                    <a:lnTo>
                      <a:pt x="1657" y="318"/>
                    </a:lnTo>
                    <a:lnTo>
                      <a:pt x="1654" y="334"/>
                    </a:lnTo>
                    <a:lnTo>
                      <a:pt x="1652" y="352"/>
                    </a:lnTo>
                    <a:lnTo>
                      <a:pt x="1649" y="369"/>
                    </a:lnTo>
                    <a:lnTo>
                      <a:pt x="1645" y="386"/>
                    </a:lnTo>
                    <a:lnTo>
                      <a:pt x="1640" y="403"/>
                    </a:lnTo>
                    <a:lnTo>
                      <a:pt x="1636" y="419"/>
                    </a:lnTo>
                    <a:lnTo>
                      <a:pt x="1631" y="437"/>
                    </a:lnTo>
                    <a:lnTo>
                      <a:pt x="1624" y="453"/>
                    </a:lnTo>
                    <a:lnTo>
                      <a:pt x="1617" y="470"/>
                    </a:lnTo>
                    <a:lnTo>
                      <a:pt x="1611" y="486"/>
                    </a:lnTo>
                    <a:lnTo>
                      <a:pt x="1602" y="501"/>
                    </a:lnTo>
                    <a:lnTo>
                      <a:pt x="1594" y="517"/>
                    </a:lnTo>
                    <a:lnTo>
                      <a:pt x="1584" y="534"/>
                    </a:lnTo>
                    <a:lnTo>
                      <a:pt x="1584" y="534"/>
                    </a:lnTo>
                    <a:lnTo>
                      <a:pt x="74" y="534"/>
                    </a:lnTo>
                    <a:lnTo>
                      <a:pt x="66" y="517"/>
                    </a:lnTo>
                    <a:lnTo>
                      <a:pt x="58" y="501"/>
                    </a:lnTo>
                    <a:lnTo>
                      <a:pt x="49" y="486"/>
                    </a:lnTo>
                    <a:lnTo>
                      <a:pt x="43" y="470"/>
                    </a:lnTo>
                    <a:lnTo>
                      <a:pt x="36" y="453"/>
                    </a:lnTo>
                    <a:lnTo>
                      <a:pt x="30" y="437"/>
                    </a:lnTo>
                    <a:lnTo>
                      <a:pt x="25" y="419"/>
                    </a:lnTo>
                    <a:lnTo>
                      <a:pt x="20"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20" y="130"/>
                    </a:lnTo>
                    <a:lnTo>
                      <a:pt x="25" y="113"/>
                    </a:lnTo>
                    <a:lnTo>
                      <a:pt x="30" y="97"/>
                    </a:lnTo>
                    <a:lnTo>
                      <a:pt x="36" y="80"/>
                    </a:lnTo>
                    <a:lnTo>
                      <a:pt x="43" y="64"/>
                    </a:lnTo>
                    <a:lnTo>
                      <a:pt x="49" y="48"/>
                    </a:lnTo>
                    <a:lnTo>
                      <a:pt x="58" y="31"/>
                    </a:lnTo>
                    <a:lnTo>
                      <a:pt x="66" y="15"/>
                    </a:lnTo>
                    <a:lnTo>
                      <a:pt x="74" y="0"/>
                    </a:lnTo>
                    <a:lnTo>
                      <a:pt x="74" y="0"/>
                    </a:lnTo>
                  </a:path>
                </a:pathLst>
              </a:custGeom>
              <a:noFill/>
              <a:ln w="3175">
                <a:solidFill>
                  <a:srgbClr val="000000"/>
                </a:solidFill>
                <a:prstDash val="solid"/>
                <a:round/>
                <a:headEnd/>
                <a:tailEnd/>
              </a:ln>
            </p:spPr>
            <p:txBody>
              <a:bodyPr/>
              <a:lstStyle/>
              <a:p>
                <a:endParaRPr lang="en-US"/>
              </a:p>
            </p:txBody>
          </p:sp>
          <p:sp>
            <p:nvSpPr>
              <p:cNvPr id="118818" name="Freeform 34"/>
              <p:cNvSpPr>
                <a:spLocks/>
              </p:cNvSpPr>
              <p:nvPr/>
            </p:nvSpPr>
            <p:spPr bwMode="auto">
              <a:xfrm>
                <a:off x="8687" y="2462"/>
                <a:ext cx="74" cy="534"/>
              </a:xfrm>
              <a:custGeom>
                <a:avLst/>
                <a:gdLst/>
                <a:ahLst/>
                <a:cxnLst>
                  <a:cxn ang="0">
                    <a:pos x="74" y="0"/>
                  </a:cxn>
                  <a:cxn ang="0">
                    <a:pos x="66" y="15"/>
                  </a:cxn>
                  <a:cxn ang="0">
                    <a:pos x="58" y="31"/>
                  </a:cxn>
                  <a:cxn ang="0">
                    <a:pos x="50" y="48"/>
                  </a:cxn>
                  <a:cxn ang="0">
                    <a:pos x="43" y="64"/>
                  </a:cxn>
                  <a:cxn ang="0">
                    <a:pos x="36" y="80"/>
                  </a:cxn>
                  <a:cxn ang="0">
                    <a:pos x="30" y="97"/>
                  </a:cxn>
                  <a:cxn ang="0">
                    <a:pos x="25" y="113"/>
                  </a:cxn>
                  <a:cxn ang="0">
                    <a:pos x="20" y="130"/>
                  </a:cxn>
                  <a:cxn ang="0">
                    <a:pos x="15" y="147"/>
                  </a:cxn>
                  <a:cxn ang="0">
                    <a:pos x="12" y="164"/>
                  </a:cxn>
                  <a:cxn ang="0">
                    <a:pos x="8" y="181"/>
                  </a:cxn>
                  <a:cxn ang="0">
                    <a:pos x="5" y="198"/>
                  </a:cxn>
                  <a:cxn ang="0">
                    <a:pos x="3" y="216"/>
                  </a:cxn>
                  <a:cxn ang="0">
                    <a:pos x="2" y="232"/>
                  </a:cxn>
                  <a:cxn ang="0">
                    <a:pos x="2" y="250"/>
                  </a:cxn>
                  <a:cxn ang="0">
                    <a:pos x="0" y="266"/>
                  </a:cxn>
                  <a:cxn ang="0">
                    <a:pos x="2" y="284"/>
                  </a:cxn>
                  <a:cxn ang="0">
                    <a:pos x="2" y="300"/>
                  </a:cxn>
                  <a:cxn ang="0">
                    <a:pos x="3" y="318"/>
                  </a:cxn>
                  <a:cxn ang="0">
                    <a:pos x="5" y="334"/>
                  </a:cxn>
                  <a:cxn ang="0">
                    <a:pos x="8" y="352"/>
                  </a:cxn>
                  <a:cxn ang="0">
                    <a:pos x="12" y="369"/>
                  </a:cxn>
                  <a:cxn ang="0">
                    <a:pos x="15" y="386"/>
                  </a:cxn>
                  <a:cxn ang="0">
                    <a:pos x="20" y="403"/>
                  </a:cxn>
                  <a:cxn ang="0">
                    <a:pos x="25" y="419"/>
                  </a:cxn>
                  <a:cxn ang="0">
                    <a:pos x="30" y="437"/>
                  </a:cxn>
                  <a:cxn ang="0">
                    <a:pos x="36" y="453"/>
                  </a:cxn>
                  <a:cxn ang="0">
                    <a:pos x="43" y="470"/>
                  </a:cxn>
                  <a:cxn ang="0">
                    <a:pos x="50" y="486"/>
                  </a:cxn>
                  <a:cxn ang="0">
                    <a:pos x="58" y="501"/>
                  </a:cxn>
                  <a:cxn ang="0">
                    <a:pos x="66" y="517"/>
                  </a:cxn>
                  <a:cxn ang="0">
                    <a:pos x="74" y="534"/>
                  </a:cxn>
                </a:cxnLst>
                <a:rect l="0" t="0" r="r" b="b"/>
                <a:pathLst>
                  <a:path w="74" h="534">
                    <a:moveTo>
                      <a:pt x="74" y="0"/>
                    </a:moveTo>
                    <a:lnTo>
                      <a:pt x="66" y="15"/>
                    </a:lnTo>
                    <a:lnTo>
                      <a:pt x="58" y="31"/>
                    </a:lnTo>
                    <a:lnTo>
                      <a:pt x="50" y="48"/>
                    </a:lnTo>
                    <a:lnTo>
                      <a:pt x="43" y="64"/>
                    </a:lnTo>
                    <a:lnTo>
                      <a:pt x="36" y="80"/>
                    </a:lnTo>
                    <a:lnTo>
                      <a:pt x="30" y="97"/>
                    </a:lnTo>
                    <a:lnTo>
                      <a:pt x="25" y="113"/>
                    </a:lnTo>
                    <a:lnTo>
                      <a:pt x="20" y="130"/>
                    </a:lnTo>
                    <a:lnTo>
                      <a:pt x="15" y="147"/>
                    </a:lnTo>
                    <a:lnTo>
                      <a:pt x="12" y="164"/>
                    </a:lnTo>
                    <a:lnTo>
                      <a:pt x="8" y="181"/>
                    </a:lnTo>
                    <a:lnTo>
                      <a:pt x="5" y="198"/>
                    </a:lnTo>
                    <a:lnTo>
                      <a:pt x="3" y="216"/>
                    </a:lnTo>
                    <a:lnTo>
                      <a:pt x="2" y="232"/>
                    </a:lnTo>
                    <a:lnTo>
                      <a:pt x="2" y="250"/>
                    </a:lnTo>
                    <a:lnTo>
                      <a:pt x="0" y="266"/>
                    </a:lnTo>
                    <a:lnTo>
                      <a:pt x="2" y="284"/>
                    </a:lnTo>
                    <a:lnTo>
                      <a:pt x="2" y="300"/>
                    </a:lnTo>
                    <a:lnTo>
                      <a:pt x="3" y="318"/>
                    </a:lnTo>
                    <a:lnTo>
                      <a:pt x="5" y="334"/>
                    </a:lnTo>
                    <a:lnTo>
                      <a:pt x="8" y="352"/>
                    </a:lnTo>
                    <a:lnTo>
                      <a:pt x="12" y="369"/>
                    </a:lnTo>
                    <a:lnTo>
                      <a:pt x="15" y="386"/>
                    </a:lnTo>
                    <a:lnTo>
                      <a:pt x="20" y="403"/>
                    </a:lnTo>
                    <a:lnTo>
                      <a:pt x="25" y="419"/>
                    </a:lnTo>
                    <a:lnTo>
                      <a:pt x="30" y="437"/>
                    </a:lnTo>
                    <a:lnTo>
                      <a:pt x="36" y="453"/>
                    </a:lnTo>
                    <a:lnTo>
                      <a:pt x="43" y="470"/>
                    </a:lnTo>
                    <a:lnTo>
                      <a:pt x="50" y="486"/>
                    </a:lnTo>
                    <a:lnTo>
                      <a:pt x="58" y="501"/>
                    </a:lnTo>
                    <a:lnTo>
                      <a:pt x="66" y="517"/>
                    </a:lnTo>
                    <a:lnTo>
                      <a:pt x="74" y="534"/>
                    </a:lnTo>
                  </a:path>
                </a:pathLst>
              </a:custGeom>
              <a:noFill/>
              <a:ln w="3175">
                <a:solidFill>
                  <a:srgbClr val="000000"/>
                </a:solidFill>
                <a:prstDash val="solid"/>
                <a:round/>
                <a:headEnd/>
                <a:tailEnd/>
              </a:ln>
            </p:spPr>
            <p:txBody>
              <a:bodyPr/>
              <a:lstStyle/>
              <a:p>
                <a:endParaRPr lang="en-US"/>
              </a:p>
            </p:txBody>
          </p:sp>
          <p:sp>
            <p:nvSpPr>
              <p:cNvPr id="118819" name="Rectangle 35"/>
              <p:cNvSpPr>
                <a:spLocks noChangeArrowheads="1"/>
              </p:cNvSpPr>
              <p:nvPr/>
            </p:nvSpPr>
            <p:spPr bwMode="auto">
              <a:xfrm>
                <a:off x="7198" y="2520"/>
                <a:ext cx="1493" cy="274"/>
              </a:xfrm>
              <a:prstGeom prst="rect">
                <a:avLst/>
              </a:prstGeom>
              <a:noFill/>
              <a:ln w="9525">
                <a:noFill/>
                <a:miter lim="800000"/>
                <a:headEnd/>
                <a:tailEnd/>
              </a:ln>
            </p:spPr>
            <p:txBody>
              <a:bodyPr lIns="0" tIns="0" rIns="0" bIns="0">
                <a:spAutoFit/>
              </a:bodyPr>
              <a:lstStyle/>
              <a:p>
                <a:pPr algn="ctr"/>
                <a:endParaRPr lang="en-US" sz="1400" b="1">
                  <a:solidFill>
                    <a:srgbClr val="000000"/>
                  </a:solidFill>
                  <a:latin typeface="Verdana" pitchFamily="34" charset="0"/>
                </a:endParaRPr>
              </a:p>
              <a:p>
                <a:pPr algn="ctr"/>
                <a:r>
                  <a:rPr lang="en-US" sz="1400" b="1">
                    <a:solidFill>
                      <a:srgbClr val="000000"/>
                    </a:solidFill>
                    <a:latin typeface="Verdana" pitchFamily="34" charset="0"/>
                  </a:rPr>
                  <a:t>Government </a:t>
                </a:r>
                <a:endParaRPr lang="en-GB" sz="1400"/>
              </a:p>
            </p:txBody>
          </p:sp>
        </p:grpSp>
        <p:grpSp>
          <p:nvGrpSpPr>
            <p:cNvPr id="5" name="Group 36"/>
            <p:cNvGrpSpPr>
              <a:grpSpLocks/>
            </p:cNvGrpSpPr>
            <p:nvPr/>
          </p:nvGrpSpPr>
          <p:grpSpPr bwMode="auto">
            <a:xfrm>
              <a:off x="1338" y="2202"/>
              <a:ext cx="944" cy="476"/>
              <a:chOff x="3073" y="2462"/>
              <a:chExt cx="1670" cy="534"/>
            </a:xfrm>
          </p:grpSpPr>
          <p:sp>
            <p:nvSpPr>
              <p:cNvPr id="118821" name="Freeform 37"/>
              <p:cNvSpPr>
                <a:spLocks/>
              </p:cNvSpPr>
              <p:nvPr/>
            </p:nvSpPr>
            <p:spPr bwMode="auto">
              <a:xfrm>
                <a:off x="3073" y="2462"/>
                <a:ext cx="1659" cy="534"/>
              </a:xfrm>
              <a:custGeom>
                <a:avLst/>
                <a:gdLst/>
                <a:ahLst/>
                <a:cxnLst>
                  <a:cxn ang="0">
                    <a:pos x="1584" y="0"/>
                  </a:cxn>
                  <a:cxn ang="0">
                    <a:pos x="1603" y="31"/>
                  </a:cxn>
                  <a:cxn ang="0">
                    <a:pos x="1617" y="64"/>
                  </a:cxn>
                  <a:cxn ang="0">
                    <a:pos x="1631" y="97"/>
                  </a:cxn>
                  <a:cxn ang="0">
                    <a:pos x="1640" y="130"/>
                  </a:cxn>
                  <a:cxn ang="0">
                    <a:pos x="1649" y="164"/>
                  </a:cxn>
                  <a:cxn ang="0">
                    <a:pos x="1654" y="198"/>
                  </a:cxn>
                  <a:cxn ang="0">
                    <a:pos x="1657" y="232"/>
                  </a:cxn>
                  <a:cxn ang="0">
                    <a:pos x="1659" y="266"/>
                  </a:cxn>
                  <a:cxn ang="0">
                    <a:pos x="1657" y="300"/>
                  </a:cxn>
                  <a:cxn ang="0">
                    <a:pos x="1654" y="334"/>
                  </a:cxn>
                  <a:cxn ang="0">
                    <a:pos x="1649" y="369"/>
                  </a:cxn>
                  <a:cxn ang="0">
                    <a:pos x="1640" y="403"/>
                  </a:cxn>
                  <a:cxn ang="0">
                    <a:pos x="1631" y="435"/>
                  </a:cxn>
                  <a:cxn ang="0">
                    <a:pos x="1617" y="470"/>
                  </a:cxn>
                  <a:cxn ang="0">
                    <a:pos x="1603" y="501"/>
                  </a:cxn>
                  <a:cxn ang="0">
                    <a:pos x="1584" y="534"/>
                  </a:cxn>
                  <a:cxn ang="0">
                    <a:pos x="66" y="517"/>
                  </a:cxn>
                  <a:cxn ang="0">
                    <a:pos x="49" y="486"/>
                  </a:cxn>
                  <a:cxn ang="0">
                    <a:pos x="35" y="453"/>
                  </a:cxn>
                  <a:cxn ang="0">
                    <a:pos x="23" y="419"/>
                  </a:cxn>
                  <a:cxn ang="0">
                    <a:pos x="15" y="386"/>
                  </a:cxn>
                  <a:cxn ang="0">
                    <a:pos x="8" y="352"/>
                  </a:cxn>
                  <a:cxn ang="0">
                    <a:pos x="3" y="318"/>
                  </a:cxn>
                  <a:cxn ang="0">
                    <a:pos x="0" y="284"/>
                  </a:cxn>
                  <a:cxn ang="0">
                    <a:pos x="0" y="250"/>
                  </a:cxn>
                  <a:cxn ang="0">
                    <a:pos x="3" y="216"/>
                  </a:cxn>
                  <a:cxn ang="0">
                    <a:pos x="8" y="181"/>
                  </a:cxn>
                  <a:cxn ang="0">
                    <a:pos x="15" y="147"/>
                  </a:cxn>
                  <a:cxn ang="0">
                    <a:pos x="23" y="113"/>
                  </a:cxn>
                  <a:cxn ang="0">
                    <a:pos x="35" y="80"/>
                  </a:cxn>
                  <a:cxn ang="0">
                    <a:pos x="49" y="48"/>
                  </a:cxn>
                  <a:cxn ang="0">
                    <a:pos x="66" y="15"/>
                  </a:cxn>
                  <a:cxn ang="0">
                    <a:pos x="74" y="0"/>
                  </a:cxn>
                </a:cxnLst>
                <a:rect l="0" t="0" r="r" b="b"/>
                <a:pathLst>
                  <a:path w="1659" h="534">
                    <a:moveTo>
                      <a:pt x="74" y="0"/>
                    </a:moveTo>
                    <a:lnTo>
                      <a:pt x="1584" y="0"/>
                    </a:lnTo>
                    <a:lnTo>
                      <a:pt x="1594" y="15"/>
                    </a:lnTo>
                    <a:lnTo>
                      <a:pt x="1603"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7" y="232"/>
                    </a:lnTo>
                    <a:lnTo>
                      <a:pt x="1659" y="250"/>
                    </a:lnTo>
                    <a:lnTo>
                      <a:pt x="1659" y="266"/>
                    </a:lnTo>
                    <a:lnTo>
                      <a:pt x="1659" y="284"/>
                    </a:lnTo>
                    <a:lnTo>
                      <a:pt x="1657" y="300"/>
                    </a:lnTo>
                    <a:lnTo>
                      <a:pt x="1657" y="318"/>
                    </a:lnTo>
                    <a:lnTo>
                      <a:pt x="1654" y="334"/>
                    </a:lnTo>
                    <a:lnTo>
                      <a:pt x="1652" y="352"/>
                    </a:lnTo>
                    <a:lnTo>
                      <a:pt x="1649" y="369"/>
                    </a:lnTo>
                    <a:lnTo>
                      <a:pt x="1645" y="386"/>
                    </a:lnTo>
                    <a:lnTo>
                      <a:pt x="1640" y="403"/>
                    </a:lnTo>
                    <a:lnTo>
                      <a:pt x="1636" y="419"/>
                    </a:lnTo>
                    <a:lnTo>
                      <a:pt x="1631" y="435"/>
                    </a:lnTo>
                    <a:lnTo>
                      <a:pt x="1624" y="453"/>
                    </a:lnTo>
                    <a:lnTo>
                      <a:pt x="1617" y="470"/>
                    </a:lnTo>
                    <a:lnTo>
                      <a:pt x="1611" y="486"/>
                    </a:lnTo>
                    <a:lnTo>
                      <a:pt x="1603" y="501"/>
                    </a:lnTo>
                    <a:lnTo>
                      <a:pt x="1594" y="517"/>
                    </a:lnTo>
                    <a:lnTo>
                      <a:pt x="1584" y="534"/>
                    </a:lnTo>
                    <a:lnTo>
                      <a:pt x="74" y="534"/>
                    </a:lnTo>
                    <a:lnTo>
                      <a:pt x="66" y="517"/>
                    </a:lnTo>
                    <a:lnTo>
                      <a:pt x="58" y="501"/>
                    </a:lnTo>
                    <a:lnTo>
                      <a:pt x="49" y="486"/>
                    </a:lnTo>
                    <a:lnTo>
                      <a:pt x="41" y="470"/>
                    </a:lnTo>
                    <a:lnTo>
                      <a:pt x="35" y="453"/>
                    </a:lnTo>
                    <a:lnTo>
                      <a:pt x="30" y="435"/>
                    </a:lnTo>
                    <a:lnTo>
                      <a:pt x="23" y="419"/>
                    </a:lnTo>
                    <a:lnTo>
                      <a:pt x="18"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18" y="130"/>
                    </a:lnTo>
                    <a:lnTo>
                      <a:pt x="23" y="113"/>
                    </a:lnTo>
                    <a:lnTo>
                      <a:pt x="30" y="97"/>
                    </a:lnTo>
                    <a:lnTo>
                      <a:pt x="35" y="80"/>
                    </a:lnTo>
                    <a:lnTo>
                      <a:pt x="41" y="64"/>
                    </a:lnTo>
                    <a:lnTo>
                      <a:pt x="49" y="48"/>
                    </a:lnTo>
                    <a:lnTo>
                      <a:pt x="58" y="31"/>
                    </a:lnTo>
                    <a:lnTo>
                      <a:pt x="66" y="15"/>
                    </a:lnTo>
                    <a:lnTo>
                      <a:pt x="74" y="0"/>
                    </a:lnTo>
                    <a:lnTo>
                      <a:pt x="74" y="0"/>
                    </a:lnTo>
                    <a:close/>
                  </a:path>
                </a:pathLst>
              </a:custGeom>
              <a:solidFill>
                <a:srgbClr val="FFFFFF"/>
              </a:solidFill>
              <a:ln w="9525">
                <a:noFill/>
                <a:round/>
                <a:headEnd/>
                <a:tailEnd/>
              </a:ln>
            </p:spPr>
            <p:txBody>
              <a:bodyPr/>
              <a:lstStyle/>
              <a:p>
                <a:endParaRPr lang="en-US"/>
              </a:p>
            </p:txBody>
          </p:sp>
          <p:sp>
            <p:nvSpPr>
              <p:cNvPr id="118822" name="Freeform 38"/>
              <p:cNvSpPr>
                <a:spLocks/>
              </p:cNvSpPr>
              <p:nvPr/>
            </p:nvSpPr>
            <p:spPr bwMode="auto">
              <a:xfrm>
                <a:off x="3084" y="2462"/>
                <a:ext cx="1659" cy="534"/>
              </a:xfrm>
              <a:custGeom>
                <a:avLst/>
                <a:gdLst/>
                <a:ahLst/>
                <a:cxnLst>
                  <a:cxn ang="0">
                    <a:pos x="1584" y="0"/>
                  </a:cxn>
                  <a:cxn ang="0">
                    <a:pos x="1603" y="31"/>
                  </a:cxn>
                  <a:cxn ang="0">
                    <a:pos x="1617" y="64"/>
                  </a:cxn>
                  <a:cxn ang="0">
                    <a:pos x="1631" y="97"/>
                  </a:cxn>
                  <a:cxn ang="0">
                    <a:pos x="1640" y="130"/>
                  </a:cxn>
                  <a:cxn ang="0">
                    <a:pos x="1649" y="164"/>
                  </a:cxn>
                  <a:cxn ang="0">
                    <a:pos x="1654" y="198"/>
                  </a:cxn>
                  <a:cxn ang="0">
                    <a:pos x="1657" y="232"/>
                  </a:cxn>
                  <a:cxn ang="0">
                    <a:pos x="1659" y="266"/>
                  </a:cxn>
                  <a:cxn ang="0">
                    <a:pos x="1657" y="300"/>
                  </a:cxn>
                  <a:cxn ang="0">
                    <a:pos x="1654" y="334"/>
                  </a:cxn>
                  <a:cxn ang="0">
                    <a:pos x="1649" y="369"/>
                  </a:cxn>
                  <a:cxn ang="0">
                    <a:pos x="1640" y="403"/>
                  </a:cxn>
                  <a:cxn ang="0">
                    <a:pos x="1631" y="435"/>
                  </a:cxn>
                  <a:cxn ang="0">
                    <a:pos x="1617" y="470"/>
                  </a:cxn>
                  <a:cxn ang="0">
                    <a:pos x="1603" y="501"/>
                  </a:cxn>
                  <a:cxn ang="0">
                    <a:pos x="1584" y="534"/>
                  </a:cxn>
                  <a:cxn ang="0">
                    <a:pos x="66" y="517"/>
                  </a:cxn>
                  <a:cxn ang="0">
                    <a:pos x="49" y="486"/>
                  </a:cxn>
                  <a:cxn ang="0">
                    <a:pos x="35" y="453"/>
                  </a:cxn>
                  <a:cxn ang="0">
                    <a:pos x="23" y="419"/>
                  </a:cxn>
                  <a:cxn ang="0">
                    <a:pos x="15" y="386"/>
                  </a:cxn>
                  <a:cxn ang="0">
                    <a:pos x="8" y="352"/>
                  </a:cxn>
                  <a:cxn ang="0">
                    <a:pos x="3" y="318"/>
                  </a:cxn>
                  <a:cxn ang="0">
                    <a:pos x="0" y="284"/>
                  </a:cxn>
                  <a:cxn ang="0">
                    <a:pos x="0" y="250"/>
                  </a:cxn>
                  <a:cxn ang="0">
                    <a:pos x="3" y="216"/>
                  </a:cxn>
                  <a:cxn ang="0">
                    <a:pos x="8" y="181"/>
                  </a:cxn>
                  <a:cxn ang="0">
                    <a:pos x="15" y="147"/>
                  </a:cxn>
                  <a:cxn ang="0">
                    <a:pos x="23" y="113"/>
                  </a:cxn>
                  <a:cxn ang="0">
                    <a:pos x="35" y="80"/>
                  </a:cxn>
                  <a:cxn ang="0">
                    <a:pos x="49" y="48"/>
                  </a:cxn>
                  <a:cxn ang="0">
                    <a:pos x="66" y="15"/>
                  </a:cxn>
                  <a:cxn ang="0">
                    <a:pos x="74" y="0"/>
                  </a:cxn>
                </a:cxnLst>
                <a:rect l="0" t="0" r="r" b="b"/>
                <a:pathLst>
                  <a:path w="1659" h="534">
                    <a:moveTo>
                      <a:pt x="74" y="0"/>
                    </a:moveTo>
                    <a:lnTo>
                      <a:pt x="1584" y="0"/>
                    </a:lnTo>
                    <a:lnTo>
                      <a:pt x="1594" y="15"/>
                    </a:lnTo>
                    <a:lnTo>
                      <a:pt x="1603"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7" y="232"/>
                    </a:lnTo>
                    <a:lnTo>
                      <a:pt x="1659" y="250"/>
                    </a:lnTo>
                    <a:lnTo>
                      <a:pt x="1659" y="266"/>
                    </a:lnTo>
                    <a:lnTo>
                      <a:pt x="1659" y="284"/>
                    </a:lnTo>
                    <a:lnTo>
                      <a:pt x="1657" y="300"/>
                    </a:lnTo>
                    <a:lnTo>
                      <a:pt x="1657" y="318"/>
                    </a:lnTo>
                    <a:lnTo>
                      <a:pt x="1654" y="334"/>
                    </a:lnTo>
                    <a:lnTo>
                      <a:pt x="1652" y="352"/>
                    </a:lnTo>
                    <a:lnTo>
                      <a:pt x="1649" y="369"/>
                    </a:lnTo>
                    <a:lnTo>
                      <a:pt x="1645" y="386"/>
                    </a:lnTo>
                    <a:lnTo>
                      <a:pt x="1640" y="403"/>
                    </a:lnTo>
                    <a:lnTo>
                      <a:pt x="1636" y="419"/>
                    </a:lnTo>
                    <a:lnTo>
                      <a:pt x="1631" y="435"/>
                    </a:lnTo>
                    <a:lnTo>
                      <a:pt x="1624" y="453"/>
                    </a:lnTo>
                    <a:lnTo>
                      <a:pt x="1617" y="470"/>
                    </a:lnTo>
                    <a:lnTo>
                      <a:pt x="1611" y="486"/>
                    </a:lnTo>
                    <a:lnTo>
                      <a:pt x="1603" y="501"/>
                    </a:lnTo>
                    <a:lnTo>
                      <a:pt x="1594" y="517"/>
                    </a:lnTo>
                    <a:lnTo>
                      <a:pt x="1584" y="534"/>
                    </a:lnTo>
                    <a:lnTo>
                      <a:pt x="74" y="534"/>
                    </a:lnTo>
                    <a:lnTo>
                      <a:pt x="66" y="517"/>
                    </a:lnTo>
                    <a:lnTo>
                      <a:pt x="58" y="501"/>
                    </a:lnTo>
                    <a:lnTo>
                      <a:pt x="49" y="486"/>
                    </a:lnTo>
                    <a:lnTo>
                      <a:pt x="41" y="470"/>
                    </a:lnTo>
                    <a:lnTo>
                      <a:pt x="35" y="453"/>
                    </a:lnTo>
                    <a:lnTo>
                      <a:pt x="30" y="435"/>
                    </a:lnTo>
                    <a:lnTo>
                      <a:pt x="23" y="419"/>
                    </a:lnTo>
                    <a:lnTo>
                      <a:pt x="18"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18" y="130"/>
                    </a:lnTo>
                    <a:lnTo>
                      <a:pt x="23" y="113"/>
                    </a:lnTo>
                    <a:lnTo>
                      <a:pt x="30" y="97"/>
                    </a:lnTo>
                    <a:lnTo>
                      <a:pt x="35" y="80"/>
                    </a:lnTo>
                    <a:lnTo>
                      <a:pt x="41" y="64"/>
                    </a:lnTo>
                    <a:lnTo>
                      <a:pt x="49" y="48"/>
                    </a:lnTo>
                    <a:lnTo>
                      <a:pt x="58" y="31"/>
                    </a:lnTo>
                    <a:lnTo>
                      <a:pt x="66" y="15"/>
                    </a:lnTo>
                    <a:lnTo>
                      <a:pt x="74" y="0"/>
                    </a:lnTo>
                    <a:lnTo>
                      <a:pt x="74" y="0"/>
                    </a:lnTo>
                  </a:path>
                </a:pathLst>
              </a:custGeom>
              <a:solidFill>
                <a:srgbClr val="99CC00">
                  <a:alpha val="49001"/>
                </a:srgbClr>
              </a:solidFill>
              <a:ln w="3175">
                <a:solidFill>
                  <a:srgbClr val="000000"/>
                </a:solidFill>
                <a:prstDash val="solid"/>
                <a:round/>
                <a:headEnd/>
                <a:tailEnd/>
              </a:ln>
            </p:spPr>
            <p:txBody>
              <a:bodyPr/>
              <a:lstStyle/>
              <a:p>
                <a:endParaRPr lang="en-US"/>
              </a:p>
            </p:txBody>
          </p:sp>
          <p:sp>
            <p:nvSpPr>
              <p:cNvPr id="118823" name="Freeform 39"/>
              <p:cNvSpPr>
                <a:spLocks/>
              </p:cNvSpPr>
              <p:nvPr/>
            </p:nvSpPr>
            <p:spPr bwMode="auto">
              <a:xfrm>
                <a:off x="4583" y="2462"/>
                <a:ext cx="74" cy="534"/>
              </a:xfrm>
              <a:custGeom>
                <a:avLst/>
                <a:gdLst/>
                <a:ahLst/>
                <a:cxnLst>
                  <a:cxn ang="0">
                    <a:pos x="74" y="0"/>
                  </a:cxn>
                  <a:cxn ang="0">
                    <a:pos x="66" y="15"/>
                  </a:cxn>
                  <a:cxn ang="0">
                    <a:pos x="58" y="31"/>
                  </a:cxn>
                  <a:cxn ang="0">
                    <a:pos x="50" y="48"/>
                  </a:cxn>
                  <a:cxn ang="0">
                    <a:pos x="43" y="64"/>
                  </a:cxn>
                  <a:cxn ang="0">
                    <a:pos x="36" y="80"/>
                  </a:cxn>
                  <a:cxn ang="0">
                    <a:pos x="30" y="97"/>
                  </a:cxn>
                  <a:cxn ang="0">
                    <a:pos x="25" y="113"/>
                  </a:cxn>
                  <a:cxn ang="0">
                    <a:pos x="20" y="130"/>
                  </a:cxn>
                  <a:cxn ang="0">
                    <a:pos x="15" y="147"/>
                  </a:cxn>
                  <a:cxn ang="0">
                    <a:pos x="12" y="164"/>
                  </a:cxn>
                  <a:cxn ang="0">
                    <a:pos x="8" y="181"/>
                  </a:cxn>
                  <a:cxn ang="0">
                    <a:pos x="5" y="198"/>
                  </a:cxn>
                  <a:cxn ang="0">
                    <a:pos x="3" y="216"/>
                  </a:cxn>
                  <a:cxn ang="0">
                    <a:pos x="2" y="232"/>
                  </a:cxn>
                  <a:cxn ang="0">
                    <a:pos x="2" y="250"/>
                  </a:cxn>
                  <a:cxn ang="0">
                    <a:pos x="0" y="266"/>
                  </a:cxn>
                  <a:cxn ang="0">
                    <a:pos x="2" y="284"/>
                  </a:cxn>
                  <a:cxn ang="0">
                    <a:pos x="2" y="300"/>
                  </a:cxn>
                  <a:cxn ang="0">
                    <a:pos x="3" y="318"/>
                  </a:cxn>
                  <a:cxn ang="0">
                    <a:pos x="5" y="334"/>
                  </a:cxn>
                  <a:cxn ang="0">
                    <a:pos x="8" y="352"/>
                  </a:cxn>
                  <a:cxn ang="0">
                    <a:pos x="12" y="369"/>
                  </a:cxn>
                  <a:cxn ang="0">
                    <a:pos x="15" y="386"/>
                  </a:cxn>
                  <a:cxn ang="0">
                    <a:pos x="20" y="403"/>
                  </a:cxn>
                  <a:cxn ang="0">
                    <a:pos x="25" y="419"/>
                  </a:cxn>
                  <a:cxn ang="0">
                    <a:pos x="30" y="435"/>
                  </a:cxn>
                  <a:cxn ang="0">
                    <a:pos x="36" y="453"/>
                  </a:cxn>
                  <a:cxn ang="0">
                    <a:pos x="43" y="470"/>
                  </a:cxn>
                  <a:cxn ang="0">
                    <a:pos x="50" y="486"/>
                  </a:cxn>
                  <a:cxn ang="0">
                    <a:pos x="58" y="501"/>
                  </a:cxn>
                  <a:cxn ang="0">
                    <a:pos x="66" y="517"/>
                  </a:cxn>
                  <a:cxn ang="0">
                    <a:pos x="74" y="534"/>
                  </a:cxn>
                </a:cxnLst>
                <a:rect l="0" t="0" r="r" b="b"/>
                <a:pathLst>
                  <a:path w="74" h="534">
                    <a:moveTo>
                      <a:pt x="74" y="0"/>
                    </a:moveTo>
                    <a:lnTo>
                      <a:pt x="66" y="15"/>
                    </a:lnTo>
                    <a:lnTo>
                      <a:pt x="58" y="31"/>
                    </a:lnTo>
                    <a:lnTo>
                      <a:pt x="50" y="48"/>
                    </a:lnTo>
                    <a:lnTo>
                      <a:pt x="43" y="64"/>
                    </a:lnTo>
                    <a:lnTo>
                      <a:pt x="36" y="80"/>
                    </a:lnTo>
                    <a:lnTo>
                      <a:pt x="30" y="97"/>
                    </a:lnTo>
                    <a:lnTo>
                      <a:pt x="25" y="113"/>
                    </a:lnTo>
                    <a:lnTo>
                      <a:pt x="20" y="130"/>
                    </a:lnTo>
                    <a:lnTo>
                      <a:pt x="15" y="147"/>
                    </a:lnTo>
                    <a:lnTo>
                      <a:pt x="12" y="164"/>
                    </a:lnTo>
                    <a:lnTo>
                      <a:pt x="8" y="181"/>
                    </a:lnTo>
                    <a:lnTo>
                      <a:pt x="5" y="198"/>
                    </a:lnTo>
                    <a:lnTo>
                      <a:pt x="3" y="216"/>
                    </a:lnTo>
                    <a:lnTo>
                      <a:pt x="2" y="232"/>
                    </a:lnTo>
                    <a:lnTo>
                      <a:pt x="2" y="250"/>
                    </a:lnTo>
                    <a:lnTo>
                      <a:pt x="0" y="266"/>
                    </a:lnTo>
                    <a:lnTo>
                      <a:pt x="2" y="284"/>
                    </a:lnTo>
                    <a:lnTo>
                      <a:pt x="2" y="300"/>
                    </a:lnTo>
                    <a:lnTo>
                      <a:pt x="3" y="318"/>
                    </a:lnTo>
                    <a:lnTo>
                      <a:pt x="5" y="334"/>
                    </a:lnTo>
                    <a:lnTo>
                      <a:pt x="8" y="352"/>
                    </a:lnTo>
                    <a:lnTo>
                      <a:pt x="12" y="369"/>
                    </a:lnTo>
                    <a:lnTo>
                      <a:pt x="15" y="386"/>
                    </a:lnTo>
                    <a:lnTo>
                      <a:pt x="20" y="403"/>
                    </a:lnTo>
                    <a:lnTo>
                      <a:pt x="25" y="419"/>
                    </a:lnTo>
                    <a:lnTo>
                      <a:pt x="30" y="435"/>
                    </a:lnTo>
                    <a:lnTo>
                      <a:pt x="36" y="453"/>
                    </a:lnTo>
                    <a:lnTo>
                      <a:pt x="43" y="470"/>
                    </a:lnTo>
                    <a:lnTo>
                      <a:pt x="50" y="486"/>
                    </a:lnTo>
                    <a:lnTo>
                      <a:pt x="58" y="501"/>
                    </a:lnTo>
                    <a:lnTo>
                      <a:pt x="66" y="517"/>
                    </a:lnTo>
                    <a:lnTo>
                      <a:pt x="74" y="534"/>
                    </a:lnTo>
                  </a:path>
                </a:pathLst>
              </a:custGeom>
              <a:noFill/>
              <a:ln w="3175">
                <a:solidFill>
                  <a:srgbClr val="000000"/>
                </a:solidFill>
                <a:prstDash val="solid"/>
                <a:round/>
                <a:headEnd/>
                <a:tailEnd/>
              </a:ln>
            </p:spPr>
            <p:txBody>
              <a:bodyPr/>
              <a:lstStyle/>
              <a:p>
                <a:endParaRPr lang="en-US"/>
              </a:p>
            </p:txBody>
          </p:sp>
          <p:sp>
            <p:nvSpPr>
              <p:cNvPr id="118824" name="Rectangle 40"/>
              <p:cNvSpPr>
                <a:spLocks noChangeArrowheads="1"/>
              </p:cNvSpPr>
              <p:nvPr/>
            </p:nvSpPr>
            <p:spPr bwMode="auto">
              <a:xfrm>
                <a:off x="3115" y="2520"/>
                <a:ext cx="1332" cy="360"/>
              </a:xfrm>
              <a:prstGeom prst="rect">
                <a:avLst/>
              </a:prstGeom>
              <a:noFill/>
              <a:ln w="9525">
                <a:noFill/>
                <a:miter lim="800000"/>
                <a:headEnd/>
                <a:tailEnd/>
              </a:ln>
            </p:spPr>
            <p:txBody>
              <a:bodyPr lIns="0" tIns="0" rIns="0" bIns="0"/>
              <a:lstStyle/>
              <a:p>
                <a:pPr algn="ctr"/>
                <a:endParaRPr lang="en-US" sz="1400" b="1">
                  <a:solidFill>
                    <a:srgbClr val="000000"/>
                  </a:solidFill>
                  <a:latin typeface="Verdana" pitchFamily="34" charset="0"/>
                </a:endParaRPr>
              </a:p>
              <a:p>
                <a:pPr algn="ctr"/>
                <a:r>
                  <a:rPr lang="en-US" sz="1400" b="1">
                    <a:solidFill>
                      <a:srgbClr val="000000"/>
                    </a:solidFill>
                    <a:latin typeface="Verdana" pitchFamily="34" charset="0"/>
                  </a:rPr>
                  <a:t>Community </a:t>
                </a:r>
                <a:endParaRPr lang="en-GB" sz="1400"/>
              </a:p>
            </p:txBody>
          </p:sp>
        </p:grpSp>
        <p:grpSp>
          <p:nvGrpSpPr>
            <p:cNvPr id="6" name="Group 41"/>
            <p:cNvGrpSpPr>
              <a:grpSpLocks/>
            </p:cNvGrpSpPr>
            <p:nvPr/>
          </p:nvGrpSpPr>
          <p:grpSpPr bwMode="auto">
            <a:xfrm flipH="1" flipV="1">
              <a:off x="2570" y="1975"/>
              <a:ext cx="895" cy="71"/>
              <a:chOff x="5220" y="2859"/>
              <a:chExt cx="1585" cy="80"/>
            </a:xfrm>
          </p:grpSpPr>
          <p:sp>
            <p:nvSpPr>
              <p:cNvPr id="118826" name="Freeform 42"/>
              <p:cNvSpPr>
                <a:spLocks/>
              </p:cNvSpPr>
              <p:nvPr/>
            </p:nvSpPr>
            <p:spPr bwMode="auto">
              <a:xfrm>
                <a:off x="5220" y="2880"/>
                <a:ext cx="1507" cy="59"/>
              </a:xfrm>
              <a:custGeom>
                <a:avLst/>
                <a:gdLst/>
                <a:ahLst/>
                <a:cxnLst>
                  <a:cxn ang="0">
                    <a:pos x="0" y="0"/>
                  </a:cxn>
                  <a:cxn ang="0">
                    <a:pos x="95" y="13"/>
                  </a:cxn>
                  <a:cxn ang="0">
                    <a:pos x="189" y="24"/>
                  </a:cxn>
                  <a:cxn ang="0">
                    <a:pos x="283" y="34"/>
                  </a:cxn>
                  <a:cxn ang="0">
                    <a:pos x="377" y="43"/>
                  </a:cxn>
                  <a:cxn ang="0">
                    <a:pos x="471" y="49"/>
                  </a:cxn>
                  <a:cxn ang="0">
                    <a:pos x="565" y="53"/>
                  </a:cxn>
                  <a:cxn ang="0">
                    <a:pos x="659" y="58"/>
                  </a:cxn>
                  <a:cxn ang="0">
                    <a:pos x="753" y="59"/>
                  </a:cxn>
                  <a:cxn ang="0">
                    <a:pos x="849" y="58"/>
                  </a:cxn>
                  <a:cxn ang="0">
                    <a:pos x="943" y="56"/>
                  </a:cxn>
                  <a:cxn ang="0">
                    <a:pos x="1037" y="53"/>
                  </a:cxn>
                  <a:cxn ang="0">
                    <a:pos x="1131" y="48"/>
                  </a:cxn>
                  <a:cxn ang="0">
                    <a:pos x="1225" y="42"/>
                  </a:cxn>
                  <a:cxn ang="0">
                    <a:pos x="1319" y="33"/>
                  </a:cxn>
                  <a:cxn ang="0">
                    <a:pos x="1413" y="22"/>
                  </a:cxn>
                  <a:cxn ang="0">
                    <a:pos x="1507" y="10"/>
                  </a:cxn>
                </a:cxnLst>
                <a:rect l="0" t="0" r="r" b="b"/>
                <a:pathLst>
                  <a:path w="1507" h="59">
                    <a:moveTo>
                      <a:pt x="0" y="0"/>
                    </a:moveTo>
                    <a:lnTo>
                      <a:pt x="95" y="13"/>
                    </a:lnTo>
                    <a:lnTo>
                      <a:pt x="189" y="24"/>
                    </a:lnTo>
                    <a:lnTo>
                      <a:pt x="283" y="34"/>
                    </a:lnTo>
                    <a:lnTo>
                      <a:pt x="377" y="43"/>
                    </a:lnTo>
                    <a:lnTo>
                      <a:pt x="471" y="49"/>
                    </a:lnTo>
                    <a:lnTo>
                      <a:pt x="565" y="53"/>
                    </a:lnTo>
                    <a:lnTo>
                      <a:pt x="659" y="58"/>
                    </a:lnTo>
                    <a:lnTo>
                      <a:pt x="753" y="59"/>
                    </a:lnTo>
                    <a:lnTo>
                      <a:pt x="849" y="58"/>
                    </a:lnTo>
                    <a:lnTo>
                      <a:pt x="943" y="56"/>
                    </a:lnTo>
                    <a:lnTo>
                      <a:pt x="1037" y="53"/>
                    </a:lnTo>
                    <a:lnTo>
                      <a:pt x="1131" y="48"/>
                    </a:lnTo>
                    <a:lnTo>
                      <a:pt x="1225" y="42"/>
                    </a:lnTo>
                    <a:lnTo>
                      <a:pt x="1319" y="33"/>
                    </a:lnTo>
                    <a:lnTo>
                      <a:pt x="1413" y="22"/>
                    </a:lnTo>
                    <a:lnTo>
                      <a:pt x="1507" y="10"/>
                    </a:lnTo>
                  </a:path>
                </a:pathLst>
              </a:custGeom>
              <a:noFill/>
              <a:ln w="3175">
                <a:solidFill>
                  <a:srgbClr val="000000"/>
                </a:solidFill>
                <a:prstDash val="solid"/>
                <a:round/>
                <a:headEnd/>
                <a:tailEnd/>
              </a:ln>
            </p:spPr>
            <p:txBody>
              <a:bodyPr/>
              <a:lstStyle/>
              <a:p>
                <a:endParaRPr lang="en-US"/>
              </a:p>
            </p:txBody>
          </p:sp>
          <p:sp>
            <p:nvSpPr>
              <p:cNvPr id="118827" name="Freeform 43"/>
              <p:cNvSpPr>
                <a:spLocks/>
              </p:cNvSpPr>
              <p:nvPr/>
            </p:nvSpPr>
            <p:spPr bwMode="auto">
              <a:xfrm>
                <a:off x="6709" y="2859"/>
                <a:ext cx="96" cy="80"/>
              </a:xfrm>
              <a:custGeom>
                <a:avLst/>
                <a:gdLst/>
                <a:ahLst/>
                <a:cxnLst>
                  <a:cxn ang="0">
                    <a:pos x="0" y="0"/>
                  </a:cxn>
                  <a:cxn ang="0">
                    <a:pos x="96" y="28"/>
                  </a:cxn>
                  <a:cxn ang="0">
                    <a:pos x="15" y="80"/>
                  </a:cxn>
                  <a:cxn ang="0">
                    <a:pos x="0" y="0"/>
                  </a:cxn>
                </a:cxnLst>
                <a:rect l="0" t="0" r="r" b="b"/>
                <a:pathLst>
                  <a:path w="96" h="80">
                    <a:moveTo>
                      <a:pt x="0" y="0"/>
                    </a:moveTo>
                    <a:lnTo>
                      <a:pt x="96" y="28"/>
                    </a:lnTo>
                    <a:lnTo>
                      <a:pt x="15" y="80"/>
                    </a:lnTo>
                    <a:lnTo>
                      <a:pt x="0" y="0"/>
                    </a:lnTo>
                    <a:close/>
                  </a:path>
                </a:pathLst>
              </a:custGeom>
              <a:solidFill>
                <a:srgbClr val="000000"/>
              </a:solidFill>
              <a:ln w="9525">
                <a:noFill/>
                <a:round/>
                <a:headEnd/>
                <a:tailEnd/>
              </a:ln>
            </p:spPr>
            <p:txBody>
              <a:bodyPr/>
              <a:lstStyle/>
              <a:p>
                <a:endParaRPr lang="en-US"/>
              </a:p>
            </p:txBody>
          </p:sp>
        </p:gr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dirty="0" smtClean="0"/>
              <a:t>Do we make a small or large ‘P’?</a:t>
            </a:r>
            <a:endParaRPr lang="en-GB" dirty="0"/>
          </a:p>
        </p:txBody>
      </p:sp>
      <p:sp>
        <p:nvSpPr>
          <p:cNvPr id="139267" name="Rectangle 3"/>
          <p:cNvSpPr>
            <a:spLocks noGrp="1" noChangeArrowheads="1"/>
          </p:cNvSpPr>
          <p:nvPr>
            <p:ph type="body" idx="1"/>
          </p:nvPr>
        </p:nvSpPr>
        <p:spPr>
          <a:xfrm>
            <a:off x="468313" y="1484313"/>
            <a:ext cx="7989887" cy="5040312"/>
          </a:xfrm>
        </p:spPr>
        <p:txBody>
          <a:bodyPr/>
          <a:lstStyle/>
          <a:p>
            <a:r>
              <a:rPr lang="en-US"/>
              <a:t>Adding “P” to GIS (pGIS)</a:t>
            </a:r>
          </a:p>
          <a:p>
            <a:pPr lvl="1"/>
            <a:r>
              <a:rPr lang="en-US"/>
              <a:t>Conformal</a:t>
            </a:r>
          </a:p>
          <a:p>
            <a:pPr lvl="1"/>
            <a:r>
              <a:rPr lang="en-US"/>
              <a:t>Suitable output</a:t>
            </a:r>
          </a:p>
          <a:p>
            <a:pPr lvl="1"/>
            <a:r>
              <a:rPr lang="en-US"/>
              <a:t>Less community oriented</a:t>
            </a:r>
          </a:p>
          <a:p>
            <a:endParaRPr lang="en-US"/>
          </a:p>
          <a:p>
            <a:r>
              <a:rPr lang="en-US"/>
              <a:t>Adding GIS to “P” (Pgis) </a:t>
            </a:r>
          </a:p>
          <a:p>
            <a:pPr lvl="1"/>
            <a:r>
              <a:rPr lang="en-US"/>
              <a:t>Non-conformal</a:t>
            </a:r>
          </a:p>
          <a:p>
            <a:pPr lvl="1"/>
            <a:r>
              <a:rPr lang="en-US"/>
              <a:t>Community oriented</a:t>
            </a:r>
          </a:p>
          <a:p>
            <a:pPr lvl="1"/>
            <a:r>
              <a:rPr lang="en-US"/>
              <a:t>Likely to get unsuitable output</a:t>
            </a:r>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346841" y="95250"/>
            <a:ext cx="8166539" cy="868363"/>
          </a:xfrm>
        </p:spPr>
        <p:txBody>
          <a:bodyPr/>
          <a:lstStyle/>
          <a:p>
            <a:r>
              <a:rPr lang="en-GB" dirty="0"/>
              <a:t>PGIS </a:t>
            </a:r>
            <a:r>
              <a:rPr lang="en-GB" dirty="0" smtClean="0"/>
              <a:t>split between multiple purposes</a:t>
            </a:r>
            <a:endParaRPr lang="en-GB" dirty="0"/>
          </a:p>
        </p:txBody>
      </p:sp>
      <p:sp>
        <p:nvSpPr>
          <p:cNvPr id="153605" name="Rectangle 5"/>
          <p:cNvSpPr>
            <a:spLocks noChangeArrowheads="1"/>
          </p:cNvSpPr>
          <p:nvPr/>
        </p:nvSpPr>
        <p:spPr bwMode="auto">
          <a:xfrm>
            <a:off x="0" y="1143000"/>
            <a:ext cx="9144000" cy="0"/>
          </a:xfrm>
          <a:prstGeom prst="rect">
            <a:avLst/>
          </a:prstGeom>
          <a:noFill/>
          <a:ln w="9525">
            <a:noFill/>
            <a:miter lim="800000"/>
            <a:headEnd/>
            <a:tailEnd/>
          </a:ln>
          <a:effectLst/>
        </p:spPr>
        <p:txBody>
          <a:bodyPr wrap="none" anchor="ctr">
            <a:spAutoFit/>
          </a:bodyPr>
          <a:lstStyle/>
          <a:p>
            <a:endParaRPr lang="en-US"/>
          </a:p>
        </p:txBody>
      </p:sp>
      <p:sp>
        <p:nvSpPr>
          <p:cNvPr id="153606" name="Freeform 6"/>
          <p:cNvSpPr>
            <a:spLocks/>
          </p:cNvSpPr>
          <p:nvPr/>
        </p:nvSpPr>
        <p:spPr bwMode="auto">
          <a:xfrm>
            <a:off x="5043488" y="4551363"/>
            <a:ext cx="1199657" cy="525134"/>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FFCC00">
              <a:alpha val="49001"/>
            </a:srgbClr>
          </a:solidFill>
          <a:ln w="3175">
            <a:solidFill>
              <a:srgbClr val="000000"/>
            </a:solidFill>
            <a:prstDash val="solid"/>
            <a:round/>
            <a:headEnd/>
            <a:tailEnd/>
          </a:ln>
        </p:spPr>
        <p:txBody>
          <a:bodyPr/>
          <a:lstStyle/>
          <a:p>
            <a:endParaRPr lang="en-US" sz="1100"/>
          </a:p>
        </p:txBody>
      </p:sp>
      <p:sp>
        <p:nvSpPr>
          <p:cNvPr id="153607" name="Line 7"/>
          <p:cNvSpPr>
            <a:spLocks noChangeShapeType="1"/>
          </p:cNvSpPr>
          <p:nvPr/>
        </p:nvSpPr>
        <p:spPr bwMode="auto">
          <a:xfrm>
            <a:off x="4500563" y="3282950"/>
            <a:ext cx="0" cy="2697163"/>
          </a:xfrm>
          <a:prstGeom prst="line">
            <a:avLst/>
          </a:prstGeom>
          <a:noFill/>
          <a:ln w="9525">
            <a:solidFill>
              <a:srgbClr val="000000"/>
            </a:solidFill>
            <a:prstDash val="dash"/>
            <a:round/>
            <a:headEnd/>
            <a:tailEnd/>
          </a:ln>
        </p:spPr>
        <p:txBody>
          <a:bodyPr/>
          <a:lstStyle/>
          <a:p>
            <a:endParaRPr lang="en-US"/>
          </a:p>
        </p:txBody>
      </p:sp>
      <p:sp>
        <p:nvSpPr>
          <p:cNvPr id="153608" name="Rectangle 8"/>
          <p:cNvSpPr>
            <a:spLocks noChangeArrowheads="1"/>
          </p:cNvSpPr>
          <p:nvPr/>
        </p:nvSpPr>
        <p:spPr bwMode="auto">
          <a:xfrm>
            <a:off x="2123091" y="5280025"/>
            <a:ext cx="1408386" cy="571500"/>
          </a:xfrm>
          <a:prstGeom prst="rect">
            <a:avLst/>
          </a:prstGeom>
          <a:solidFill>
            <a:srgbClr val="99CC00">
              <a:alpha val="49001"/>
            </a:srgbClr>
          </a:solidFill>
          <a:ln w="3175" algn="ctr">
            <a:solidFill>
              <a:srgbClr val="000000"/>
            </a:solidFill>
            <a:miter lim="800000"/>
            <a:headEnd/>
            <a:tailEnd/>
          </a:ln>
          <a:effectLst/>
        </p:spPr>
        <p:txBody>
          <a:bodyPr/>
          <a:lstStyle/>
          <a:p>
            <a:endParaRPr lang="en-US" sz="1100"/>
          </a:p>
        </p:txBody>
      </p:sp>
      <p:sp>
        <p:nvSpPr>
          <p:cNvPr id="153609" name="Rectangle 9"/>
          <p:cNvSpPr>
            <a:spLocks noChangeArrowheads="1"/>
          </p:cNvSpPr>
          <p:nvPr/>
        </p:nvSpPr>
        <p:spPr bwMode="auto">
          <a:xfrm>
            <a:off x="2144111" y="5337175"/>
            <a:ext cx="1355834" cy="507831"/>
          </a:xfrm>
          <a:prstGeom prst="rect">
            <a:avLst/>
          </a:prstGeom>
          <a:noFill/>
          <a:ln w="9525">
            <a:noFill/>
            <a:miter lim="800000"/>
            <a:headEnd/>
            <a:tailEnd/>
          </a:ln>
        </p:spPr>
        <p:txBody>
          <a:bodyPr wrap="square" lIns="0" tIns="0" rIns="0" bIns="0">
            <a:spAutoFit/>
          </a:bodyPr>
          <a:lstStyle/>
          <a:p>
            <a:pPr algn="ctr"/>
            <a:r>
              <a:rPr lang="en-US" sz="1100" b="1" dirty="0">
                <a:solidFill>
                  <a:srgbClr val="000000"/>
                </a:solidFill>
                <a:latin typeface="Verdana" pitchFamily="34" charset="0"/>
              </a:rPr>
              <a:t>Suitability for community purposes</a:t>
            </a:r>
            <a:endParaRPr lang="en-GB" sz="1100" dirty="0"/>
          </a:p>
        </p:txBody>
      </p:sp>
      <p:sp>
        <p:nvSpPr>
          <p:cNvPr id="153610" name="Freeform 10"/>
          <p:cNvSpPr>
            <a:spLocks/>
          </p:cNvSpPr>
          <p:nvPr/>
        </p:nvSpPr>
        <p:spPr bwMode="auto">
          <a:xfrm>
            <a:off x="3976688" y="3668713"/>
            <a:ext cx="984250" cy="890587"/>
          </a:xfrm>
          <a:custGeom>
            <a:avLst/>
            <a:gdLst/>
            <a:ahLst/>
            <a:cxnLst>
              <a:cxn ang="0">
                <a:pos x="1" y="591"/>
              </a:cxn>
              <a:cxn ang="0">
                <a:pos x="5" y="544"/>
              </a:cxn>
              <a:cxn ang="0">
                <a:pos x="14" y="498"/>
              </a:cxn>
              <a:cxn ang="0">
                <a:pos x="43" y="408"/>
              </a:cxn>
              <a:cxn ang="0">
                <a:pos x="84" y="327"/>
              </a:cxn>
              <a:cxn ang="0">
                <a:pos x="137" y="250"/>
              </a:cxn>
              <a:cxn ang="0">
                <a:pos x="203" y="183"/>
              </a:cxn>
              <a:cxn ang="0">
                <a:pos x="279" y="123"/>
              </a:cxn>
              <a:cxn ang="0">
                <a:pos x="363" y="74"/>
              </a:cxn>
              <a:cxn ang="0">
                <a:pos x="455" y="37"/>
              </a:cxn>
              <a:cxn ang="0">
                <a:pos x="552" y="12"/>
              </a:cxn>
              <a:cxn ang="0">
                <a:pos x="604" y="4"/>
              </a:cxn>
              <a:cxn ang="0">
                <a:pos x="656" y="0"/>
              </a:cxn>
              <a:cxn ang="0">
                <a:pos x="711" y="0"/>
              </a:cxn>
              <a:cxn ang="0">
                <a:pos x="764" y="3"/>
              </a:cxn>
              <a:cxn ang="0">
                <a:pos x="815" y="9"/>
              </a:cxn>
              <a:cxn ang="0">
                <a:pos x="899" y="28"/>
              </a:cxn>
              <a:cxn ang="0">
                <a:pos x="993" y="61"/>
              </a:cxn>
              <a:cxn ang="0">
                <a:pos x="1081" y="105"/>
              </a:cxn>
              <a:cxn ang="0">
                <a:pos x="1158" y="162"/>
              </a:cxn>
              <a:cxn ang="0">
                <a:pos x="1227" y="227"/>
              </a:cxn>
              <a:cxn ang="0">
                <a:pos x="1285" y="300"/>
              </a:cxn>
              <a:cxn ang="0">
                <a:pos x="1331" y="380"/>
              </a:cxn>
              <a:cxn ang="0">
                <a:pos x="1364" y="468"/>
              </a:cxn>
              <a:cxn ang="0">
                <a:pos x="1378" y="529"/>
              </a:cxn>
              <a:cxn ang="0">
                <a:pos x="1384" y="575"/>
              </a:cxn>
              <a:cxn ang="0">
                <a:pos x="1386" y="624"/>
              </a:cxn>
              <a:cxn ang="0">
                <a:pos x="1384" y="655"/>
              </a:cxn>
              <a:cxn ang="0">
                <a:pos x="1381" y="703"/>
              </a:cxn>
              <a:cxn ang="0">
                <a:pos x="1371" y="749"/>
              </a:cxn>
              <a:cxn ang="0">
                <a:pos x="1345" y="838"/>
              </a:cxn>
              <a:cxn ang="0">
                <a:pos x="1302" y="921"/>
              </a:cxn>
              <a:cxn ang="0">
                <a:pos x="1249" y="997"/>
              </a:cxn>
              <a:cxn ang="0">
                <a:pos x="1183" y="1065"/>
              </a:cxn>
              <a:cxn ang="0">
                <a:pos x="1107" y="1123"/>
              </a:cxn>
              <a:cxn ang="0">
                <a:pos x="1023" y="1172"/>
              </a:cxn>
              <a:cxn ang="0">
                <a:pos x="930" y="1209"/>
              </a:cxn>
              <a:cxn ang="0">
                <a:pos x="833" y="1234"/>
              </a:cxn>
              <a:cxn ang="0">
                <a:pos x="782" y="1242"/>
              </a:cxn>
              <a:cxn ang="0">
                <a:pos x="729" y="1246"/>
              </a:cxn>
              <a:cxn ang="0">
                <a:pos x="675" y="1248"/>
              </a:cxn>
              <a:cxn ang="0">
                <a:pos x="622" y="1245"/>
              </a:cxn>
              <a:cxn ang="0">
                <a:pos x="571" y="1237"/>
              </a:cxn>
              <a:cxn ang="0">
                <a:pos x="486" y="1219"/>
              </a:cxn>
              <a:cxn ang="0">
                <a:pos x="392" y="1185"/>
              </a:cxn>
              <a:cxn ang="0">
                <a:pos x="305" y="1141"/>
              </a:cxn>
              <a:cxn ang="0">
                <a:pos x="227" y="1086"/>
              </a:cxn>
              <a:cxn ang="0">
                <a:pos x="158" y="1020"/>
              </a:cxn>
              <a:cxn ang="0">
                <a:pos x="100" y="948"/>
              </a:cxn>
              <a:cxn ang="0">
                <a:pos x="54" y="866"/>
              </a:cxn>
              <a:cxn ang="0">
                <a:pos x="21" y="780"/>
              </a:cxn>
              <a:cxn ang="0">
                <a:pos x="8" y="719"/>
              </a:cxn>
              <a:cxn ang="0">
                <a:pos x="1" y="671"/>
              </a:cxn>
              <a:cxn ang="0">
                <a:pos x="0" y="624"/>
              </a:cxn>
            </a:cxnLst>
            <a:rect l="0" t="0" r="r" b="b"/>
            <a:pathLst>
              <a:path w="1386" h="1248">
                <a:moveTo>
                  <a:pt x="0" y="624"/>
                </a:moveTo>
                <a:lnTo>
                  <a:pt x="0" y="608"/>
                </a:lnTo>
                <a:lnTo>
                  <a:pt x="1" y="591"/>
                </a:lnTo>
                <a:lnTo>
                  <a:pt x="1" y="575"/>
                </a:lnTo>
                <a:lnTo>
                  <a:pt x="3" y="560"/>
                </a:lnTo>
                <a:lnTo>
                  <a:pt x="5" y="544"/>
                </a:lnTo>
                <a:lnTo>
                  <a:pt x="8" y="529"/>
                </a:lnTo>
                <a:lnTo>
                  <a:pt x="11" y="512"/>
                </a:lnTo>
                <a:lnTo>
                  <a:pt x="14" y="498"/>
                </a:lnTo>
                <a:lnTo>
                  <a:pt x="21" y="468"/>
                </a:lnTo>
                <a:lnTo>
                  <a:pt x="31" y="438"/>
                </a:lnTo>
                <a:lnTo>
                  <a:pt x="43" y="408"/>
                </a:lnTo>
                <a:lnTo>
                  <a:pt x="54" y="380"/>
                </a:lnTo>
                <a:lnTo>
                  <a:pt x="67" y="354"/>
                </a:lnTo>
                <a:lnTo>
                  <a:pt x="84" y="327"/>
                </a:lnTo>
                <a:lnTo>
                  <a:pt x="100" y="300"/>
                </a:lnTo>
                <a:lnTo>
                  <a:pt x="118" y="275"/>
                </a:lnTo>
                <a:lnTo>
                  <a:pt x="137" y="250"/>
                </a:lnTo>
                <a:lnTo>
                  <a:pt x="158" y="227"/>
                </a:lnTo>
                <a:lnTo>
                  <a:pt x="179" y="203"/>
                </a:lnTo>
                <a:lnTo>
                  <a:pt x="203" y="183"/>
                </a:lnTo>
                <a:lnTo>
                  <a:pt x="227" y="162"/>
                </a:lnTo>
                <a:lnTo>
                  <a:pt x="252" y="143"/>
                </a:lnTo>
                <a:lnTo>
                  <a:pt x="279" y="123"/>
                </a:lnTo>
                <a:lnTo>
                  <a:pt x="305" y="105"/>
                </a:lnTo>
                <a:lnTo>
                  <a:pt x="333" y="91"/>
                </a:lnTo>
                <a:lnTo>
                  <a:pt x="363" y="74"/>
                </a:lnTo>
                <a:lnTo>
                  <a:pt x="392" y="61"/>
                </a:lnTo>
                <a:lnTo>
                  <a:pt x="424" y="49"/>
                </a:lnTo>
                <a:lnTo>
                  <a:pt x="455" y="37"/>
                </a:lnTo>
                <a:lnTo>
                  <a:pt x="486" y="28"/>
                </a:lnTo>
                <a:lnTo>
                  <a:pt x="519" y="19"/>
                </a:lnTo>
                <a:lnTo>
                  <a:pt x="552" y="12"/>
                </a:lnTo>
                <a:lnTo>
                  <a:pt x="571" y="9"/>
                </a:lnTo>
                <a:lnTo>
                  <a:pt x="587" y="7"/>
                </a:lnTo>
                <a:lnTo>
                  <a:pt x="604" y="4"/>
                </a:lnTo>
                <a:lnTo>
                  <a:pt x="622" y="3"/>
                </a:lnTo>
                <a:lnTo>
                  <a:pt x="640" y="1"/>
                </a:lnTo>
                <a:lnTo>
                  <a:pt x="656" y="0"/>
                </a:lnTo>
                <a:lnTo>
                  <a:pt x="675" y="0"/>
                </a:lnTo>
                <a:lnTo>
                  <a:pt x="693" y="0"/>
                </a:lnTo>
                <a:lnTo>
                  <a:pt x="711" y="0"/>
                </a:lnTo>
                <a:lnTo>
                  <a:pt x="729" y="0"/>
                </a:lnTo>
                <a:lnTo>
                  <a:pt x="746" y="1"/>
                </a:lnTo>
                <a:lnTo>
                  <a:pt x="764" y="3"/>
                </a:lnTo>
                <a:lnTo>
                  <a:pt x="782" y="4"/>
                </a:lnTo>
                <a:lnTo>
                  <a:pt x="798" y="7"/>
                </a:lnTo>
                <a:lnTo>
                  <a:pt x="815" y="9"/>
                </a:lnTo>
                <a:lnTo>
                  <a:pt x="833" y="12"/>
                </a:lnTo>
                <a:lnTo>
                  <a:pt x="866" y="19"/>
                </a:lnTo>
                <a:lnTo>
                  <a:pt x="899" y="28"/>
                </a:lnTo>
                <a:lnTo>
                  <a:pt x="930" y="37"/>
                </a:lnTo>
                <a:lnTo>
                  <a:pt x="963" y="49"/>
                </a:lnTo>
                <a:lnTo>
                  <a:pt x="993" y="61"/>
                </a:lnTo>
                <a:lnTo>
                  <a:pt x="1023" y="74"/>
                </a:lnTo>
                <a:lnTo>
                  <a:pt x="1053" y="91"/>
                </a:lnTo>
                <a:lnTo>
                  <a:pt x="1081" y="105"/>
                </a:lnTo>
                <a:lnTo>
                  <a:pt x="1107" y="123"/>
                </a:lnTo>
                <a:lnTo>
                  <a:pt x="1133" y="143"/>
                </a:lnTo>
                <a:lnTo>
                  <a:pt x="1158" y="162"/>
                </a:lnTo>
                <a:lnTo>
                  <a:pt x="1183" y="183"/>
                </a:lnTo>
                <a:lnTo>
                  <a:pt x="1206" y="203"/>
                </a:lnTo>
                <a:lnTo>
                  <a:pt x="1227" y="227"/>
                </a:lnTo>
                <a:lnTo>
                  <a:pt x="1249" y="250"/>
                </a:lnTo>
                <a:lnTo>
                  <a:pt x="1267" y="275"/>
                </a:lnTo>
                <a:lnTo>
                  <a:pt x="1285" y="300"/>
                </a:lnTo>
                <a:lnTo>
                  <a:pt x="1302" y="327"/>
                </a:lnTo>
                <a:lnTo>
                  <a:pt x="1318" y="354"/>
                </a:lnTo>
                <a:lnTo>
                  <a:pt x="1331" y="380"/>
                </a:lnTo>
                <a:lnTo>
                  <a:pt x="1345" y="408"/>
                </a:lnTo>
                <a:lnTo>
                  <a:pt x="1355" y="438"/>
                </a:lnTo>
                <a:lnTo>
                  <a:pt x="1364" y="468"/>
                </a:lnTo>
                <a:lnTo>
                  <a:pt x="1371" y="498"/>
                </a:lnTo>
                <a:lnTo>
                  <a:pt x="1374" y="512"/>
                </a:lnTo>
                <a:lnTo>
                  <a:pt x="1378" y="529"/>
                </a:lnTo>
                <a:lnTo>
                  <a:pt x="1381" y="544"/>
                </a:lnTo>
                <a:lnTo>
                  <a:pt x="1383" y="560"/>
                </a:lnTo>
                <a:lnTo>
                  <a:pt x="1384" y="575"/>
                </a:lnTo>
                <a:lnTo>
                  <a:pt x="1384" y="591"/>
                </a:lnTo>
                <a:lnTo>
                  <a:pt x="1386" y="608"/>
                </a:lnTo>
                <a:lnTo>
                  <a:pt x="1386" y="624"/>
                </a:lnTo>
                <a:lnTo>
                  <a:pt x="1386" y="624"/>
                </a:lnTo>
                <a:lnTo>
                  <a:pt x="1386" y="640"/>
                </a:lnTo>
                <a:lnTo>
                  <a:pt x="1384" y="655"/>
                </a:lnTo>
                <a:lnTo>
                  <a:pt x="1384" y="671"/>
                </a:lnTo>
                <a:lnTo>
                  <a:pt x="1383" y="688"/>
                </a:lnTo>
                <a:lnTo>
                  <a:pt x="1381" y="703"/>
                </a:lnTo>
                <a:lnTo>
                  <a:pt x="1378" y="719"/>
                </a:lnTo>
                <a:lnTo>
                  <a:pt x="1374" y="734"/>
                </a:lnTo>
                <a:lnTo>
                  <a:pt x="1371" y="749"/>
                </a:lnTo>
                <a:lnTo>
                  <a:pt x="1364" y="780"/>
                </a:lnTo>
                <a:lnTo>
                  <a:pt x="1355" y="810"/>
                </a:lnTo>
                <a:lnTo>
                  <a:pt x="1345" y="838"/>
                </a:lnTo>
                <a:lnTo>
                  <a:pt x="1331" y="866"/>
                </a:lnTo>
                <a:lnTo>
                  <a:pt x="1318" y="894"/>
                </a:lnTo>
                <a:lnTo>
                  <a:pt x="1302" y="921"/>
                </a:lnTo>
                <a:lnTo>
                  <a:pt x="1285" y="948"/>
                </a:lnTo>
                <a:lnTo>
                  <a:pt x="1267" y="973"/>
                </a:lnTo>
                <a:lnTo>
                  <a:pt x="1249" y="997"/>
                </a:lnTo>
                <a:lnTo>
                  <a:pt x="1227" y="1020"/>
                </a:lnTo>
                <a:lnTo>
                  <a:pt x="1206" y="1043"/>
                </a:lnTo>
                <a:lnTo>
                  <a:pt x="1183" y="1065"/>
                </a:lnTo>
                <a:lnTo>
                  <a:pt x="1158" y="1086"/>
                </a:lnTo>
                <a:lnTo>
                  <a:pt x="1133" y="1105"/>
                </a:lnTo>
                <a:lnTo>
                  <a:pt x="1107" y="1123"/>
                </a:lnTo>
                <a:lnTo>
                  <a:pt x="1081" y="1141"/>
                </a:lnTo>
                <a:lnTo>
                  <a:pt x="1053" y="1157"/>
                </a:lnTo>
                <a:lnTo>
                  <a:pt x="1023" y="1172"/>
                </a:lnTo>
                <a:lnTo>
                  <a:pt x="993" y="1185"/>
                </a:lnTo>
                <a:lnTo>
                  <a:pt x="963" y="1199"/>
                </a:lnTo>
                <a:lnTo>
                  <a:pt x="930" y="1209"/>
                </a:lnTo>
                <a:lnTo>
                  <a:pt x="899" y="1219"/>
                </a:lnTo>
                <a:lnTo>
                  <a:pt x="866" y="1228"/>
                </a:lnTo>
                <a:lnTo>
                  <a:pt x="833" y="1234"/>
                </a:lnTo>
                <a:lnTo>
                  <a:pt x="815" y="1237"/>
                </a:lnTo>
                <a:lnTo>
                  <a:pt x="798" y="1240"/>
                </a:lnTo>
                <a:lnTo>
                  <a:pt x="782" y="1242"/>
                </a:lnTo>
                <a:lnTo>
                  <a:pt x="764" y="1245"/>
                </a:lnTo>
                <a:lnTo>
                  <a:pt x="746" y="1246"/>
                </a:lnTo>
                <a:lnTo>
                  <a:pt x="729" y="1246"/>
                </a:lnTo>
                <a:lnTo>
                  <a:pt x="711" y="1248"/>
                </a:lnTo>
                <a:lnTo>
                  <a:pt x="693" y="1248"/>
                </a:lnTo>
                <a:lnTo>
                  <a:pt x="675" y="1248"/>
                </a:lnTo>
                <a:lnTo>
                  <a:pt x="656" y="1246"/>
                </a:lnTo>
                <a:lnTo>
                  <a:pt x="640" y="1246"/>
                </a:lnTo>
                <a:lnTo>
                  <a:pt x="622" y="1245"/>
                </a:lnTo>
                <a:lnTo>
                  <a:pt x="605" y="1242"/>
                </a:lnTo>
                <a:lnTo>
                  <a:pt x="587" y="1240"/>
                </a:lnTo>
                <a:lnTo>
                  <a:pt x="571" y="1237"/>
                </a:lnTo>
                <a:lnTo>
                  <a:pt x="552" y="1234"/>
                </a:lnTo>
                <a:lnTo>
                  <a:pt x="519" y="1228"/>
                </a:lnTo>
                <a:lnTo>
                  <a:pt x="486" y="1219"/>
                </a:lnTo>
                <a:lnTo>
                  <a:pt x="455" y="1209"/>
                </a:lnTo>
                <a:lnTo>
                  <a:pt x="424" y="1199"/>
                </a:lnTo>
                <a:lnTo>
                  <a:pt x="392" y="1185"/>
                </a:lnTo>
                <a:lnTo>
                  <a:pt x="363" y="1172"/>
                </a:lnTo>
                <a:lnTo>
                  <a:pt x="333" y="1157"/>
                </a:lnTo>
                <a:lnTo>
                  <a:pt x="305" y="1141"/>
                </a:lnTo>
                <a:lnTo>
                  <a:pt x="279" y="1123"/>
                </a:lnTo>
                <a:lnTo>
                  <a:pt x="252" y="1105"/>
                </a:lnTo>
                <a:lnTo>
                  <a:pt x="227" y="1086"/>
                </a:lnTo>
                <a:lnTo>
                  <a:pt x="203" y="1065"/>
                </a:lnTo>
                <a:lnTo>
                  <a:pt x="179" y="1043"/>
                </a:lnTo>
                <a:lnTo>
                  <a:pt x="158" y="1020"/>
                </a:lnTo>
                <a:lnTo>
                  <a:pt x="137" y="997"/>
                </a:lnTo>
                <a:lnTo>
                  <a:pt x="118" y="973"/>
                </a:lnTo>
                <a:lnTo>
                  <a:pt x="100" y="948"/>
                </a:lnTo>
                <a:lnTo>
                  <a:pt x="84" y="921"/>
                </a:lnTo>
                <a:lnTo>
                  <a:pt x="67" y="894"/>
                </a:lnTo>
                <a:lnTo>
                  <a:pt x="54" y="866"/>
                </a:lnTo>
                <a:lnTo>
                  <a:pt x="41" y="838"/>
                </a:lnTo>
                <a:lnTo>
                  <a:pt x="31" y="810"/>
                </a:lnTo>
                <a:lnTo>
                  <a:pt x="21" y="780"/>
                </a:lnTo>
                <a:lnTo>
                  <a:pt x="13" y="749"/>
                </a:lnTo>
                <a:lnTo>
                  <a:pt x="9" y="734"/>
                </a:lnTo>
                <a:lnTo>
                  <a:pt x="8" y="719"/>
                </a:lnTo>
                <a:lnTo>
                  <a:pt x="5" y="703"/>
                </a:lnTo>
                <a:lnTo>
                  <a:pt x="3" y="688"/>
                </a:lnTo>
                <a:lnTo>
                  <a:pt x="1" y="671"/>
                </a:lnTo>
                <a:lnTo>
                  <a:pt x="0" y="655"/>
                </a:lnTo>
                <a:lnTo>
                  <a:pt x="0" y="640"/>
                </a:lnTo>
                <a:lnTo>
                  <a:pt x="0" y="624"/>
                </a:lnTo>
              </a:path>
            </a:pathLst>
          </a:custGeom>
          <a:solidFill>
            <a:srgbClr val="99CCFF">
              <a:alpha val="49001"/>
            </a:srgbClr>
          </a:solidFill>
          <a:ln w="3175">
            <a:solidFill>
              <a:srgbClr val="000000"/>
            </a:solidFill>
            <a:prstDash val="solid"/>
            <a:round/>
            <a:headEnd/>
            <a:tailEnd/>
          </a:ln>
        </p:spPr>
        <p:txBody>
          <a:bodyPr/>
          <a:lstStyle/>
          <a:p>
            <a:endParaRPr lang="en-US" sz="1100"/>
          </a:p>
        </p:txBody>
      </p:sp>
      <p:sp>
        <p:nvSpPr>
          <p:cNvPr id="153611" name="Rectangle 11"/>
          <p:cNvSpPr>
            <a:spLocks noChangeArrowheads="1"/>
          </p:cNvSpPr>
          <p:nvPr/>
        </p:nvSpPr>
        <p:spPr bwMode="auto">
          <a:xfrm>
            <a:off x="3972910" y="3920361"/>
            <a:ext cx="994378" cy="382204"/>
          </a:xfrm>
          <a:prstGeom prst="rect">
            <a:avLst/>
          </a:prstGeom>
          <a:noFill/>
          <a:ln w="9525">
            <a:noFill/>
            <a:miter lim="800000"/>
            <a:headEnd/>
            <a:tailEnd/>
          </a:ln>
        </p:spPr>
        <p:txBody>
          <a:bodyPr lIns="0" tIns="0" rIns="0" bIns="0"/>
          <a:lstStyle/>
          <a:p>
            <a:pPr algn="ctr"/>
            <a:r>
              <a:rPr lang="en-US" sz="1800" b="1" dirty="0" smtClean="0">
                <a:latin typeface="Verdana" pitchFamily="34" charset="0"/>
              </a:rPr>
              <a:t>PGIS</a:t>
            </a:r>
            <a:endParaRPr lang="en-GB" sz="1800" dirty="0"/>
          </a:p>
        </p:txBody>
      </p:sp>
      <p:sp>
        <p:nvSpPr>
          <p:cNvPr id="153612" name="Freeform 12"/>
          <p:cNvSpPr>
            <a:spLocks/>
          </p:cNvSpPr>
          <p:nvPr/>
        </p:nvSpPr>
        <p:spPr bwMode="auto">
          <a:xfrm>
            <a:off x="1600200" y="3794125"/>
            <a:ext cx="1336675" cy="509588"/>
          </a:xfrm>
          <a:custGeom>
            <a:avLst/>
            <a:gdLst/>
            <a:ahLst/>
            <a:cxnLst>
              <a:cxn ang="0">
                <a:pos x="1783" y="0"/>
              </a:cxn>
              <a:cxn ang="0">
                <a:pos x="1806" y="42"/>
              </a:cxn>
              <a:cxn ang="0">
                <a:pos x="1826" y="85"/>
              </a:cxn>
              <a:cxn ang="0">
                <a:pos x="1842" y="129"/>
              </a:cxn>
              <a:cxn ang="0">
                <a:pos x="1857" y="174"/>
              </a:cxn>
              <a:cxn ang="0">
                <a:pos x="1867" y="218"/>
              </a:cxn>
              <a:cxn ang="0">
                <a:pos x="1875" y="264"/>
              </a:cxn>
              <a:cxn ang="0">
                <a:pos x="1880" y="310"/>
              </a:cxn>
              <a:cxn ang="0">
                <a:pos x="1882" y="356"/>
              </a:cxn>
              <a:cxn ang="0">
                <a:pos x="1880" y="403"/>
              </a:cxn>
              <a:cxn ang="0">
                <a:pos x="1875" y="449"/>
              </a:cxn>
              <a:cxn ang="0">
                <a:pos x="1867" y="493"/>
              </a:cxn>
              <a:cxn ang="0">
                <a:pos x="1857" y="539"/>
              </a:cxn>
              <a:cxn ang="0">
                <a:pos x="1842" y="584"/>
              </a:cxn>
              <a:cxn ang="0">
                <a:pos x="1826" y="627"/>
              </a:cxn>
              <a:cxn ang="0">
                <a:pos x="1806" y="670"/>
              </a:cxn>
              <a:cxn ang="0">
                <a:pos x="1783" y="713"/>
              </a:cxn>
              <a:cxn ang="0">
                <a:pos x="88" y="692"/>
              </a:cxn>
              <a:cxn ang="0">
                <a:pos x="65" y="649"/>
              </a:cxn>
              <a:cxn ang="0">
                <a:pos x="46" y="605"/>
              </a:cxn>
              <a:cxn ang="0">
                <a:pos x="32" y="561"/>
              </a:cxn>
              <a:cxn ang="0">
                <a:pos x="18" y="515"/>
              </a:cxn>
              <a:cxn ang="0">
                <a:pos x="10" y="471"/>
              </a:cxn>
              <a:cxn ang="0">
                <a:pos x="4" y="425"/>
              </a:cxn>
              <a:cxn ang="0">
                <a:pos x="0" y="379"/>
              </a:cxn>
              <a:cxn ang="0">
                <a:pos x="0" y="333"/>
              </a:cxn>
              <a:cxn ang="0">
                <a:pos x="4" y="287"/>
              </a:cxn>
              <a:cxn ang="0">
                <a:pos x="10" y="242"/>
              </a:cxn>
              <a:cxn ang="0">
                <a:pos x="18" y="196"/>
              </a:cxn>
              <a:cxn ang="0">
                <a:pos x="32" y="152"/>
              </a:cxn>
              <a:cxn ang="0">
                <a:pos x="46" y="107"/>
              </a:cxn>
              <a:cxn ang="0">
                <a:pos x="65" y="64"/>
              </a:cxn>
              <a:cxn ang="0">
                <a:pos x="88" y="21"/>
              </a:cxn>
              <a:cxn ang="0">
                <a:pos x="99" y="0"/>
              </a:cxn>
            </a:cxnLst>
            <a:rect l="0" t="0" r="r" b="b"/>
            <a:pathLst>
              <a:path w="1882" h="713">
                <a:moveTo>
                  <a:pt x="99" y="0"/>
                </a:moveTo>
                <a:lnTo>
                  <a:pt x="1783" y="0"/>
                </a:lnTo>
                <a:lnTo>
                  <a:pt x="1794" y="21"/>
                </a:lnTo>
                <a:lnTo>
                  <a:pt x="1806" y="42"/>
                </a:lnTo>
                <a:lnTo>
                  <a:pt x="1816" y="64"/>
                </a:lnTo>
                <a:lnTo>
                  <a:pt x="1826" y="85"/>
                </a:lnTo>
                <a:lnTo>
                  <a:pt x="1834" y="107"/>
                </a:lnTo>
                <a:lnTo>
                  <a:pt x="1842" y="129"/>
                </a:lnTo>
                <a:lnTo>
                  <a:pt x="1850" y="152"/>
                </a:lnTo>
                <a:lnTo>
                  <a:pt x="1857" y="174"/>
                </a:lnTo>
                <a:lnTo>
                  <a:pt x="1862" y="196"/>
                </a:lnTo>
                <a:lnTo>
                  <a:pt x="1867" y="218"/>
                </a:lnTo>
                <a:lnTo>
                  <a:pt x="1872" y="242"/>
                </a:lnTo>
                <a:lnTo>
                  <a:pt x="1875" y="264"/>
                </a:lnTo>
                <a:lnTo>
                  <a:pt x="1878" y="287"/>
                </a:lnTo>
                <a:lnTo>
                  <a:pt x="1880" y="310"/>
                </a:lnTo>
                <a:lnTo>
                  <a:pt x="1882" y="333"/>
                </a:lnTo>
                <a:lnTo>
                  <a:pt x="1882" y="356"/>
                </a:lnTo>
                <a:lnTo>
                  <a:pt x="1882" y="379"/>
                </a:lnTo>
                <a:lnTo>
                  <a:pt x="1880" y="403"/>
                </a:lnTo>
                <a:lnTo>
                  <a:pt x="1878" y="425"/>
                </a:lnTo>
                <a:lnTo>
                  <a:pt x="1875" y="449"/>
                </a:lnTo>
                <a:lnTo>
                  <a:pt x="1872" y="471"/>
                </a:lnTo>
                <a:lnTo>
                  <a:pt x="1867" y="493"/>
                </a:lnTo>
                <a:lnTo>
                  <a:pt x="1862" y="515"/>
                </a:lnTo>
                <a:lnTo>
                  <a:pt x="1857" y="539"/>
                </a:lnTo>
                <a:lnTo>
                  <a:pt x="1850" y="561"/>
                </a:lnTo>
                <a:lnTo>
                  <a:pt x="1842" y="584"/>
                </a:lnTo>
                <a:lnTo>
                  <a:pt x="1834" y="605"/>
                </a:lnTo>
                <a:lnTo>
                  <a:pt x="1826" y="627"/>
                </a:lnTo>
                <a:lnTo>
                  <a:pt x="1816" y="649"/>
                </a:lnTo>
                <a:lnTo>
                  <a:pt x="1806" y="670"/>
                </a:lnTo>
                <a:lnTo>
                  <a:pt x="1794" y="692"/>
                </a:lnTo>
                <a:lnTo>
                  <a:pt x="1783" y="713"/>
                </a:lnTo>
                <a:lnTo>
                  <a:pt x="99" y="713"/>
                </a:lnTo>
                <a:lnTo>
                  <a:pt x="88" y="692"/>
                </a:lnTo>
                <a:lnTo>
                  <a:pt x="76" y="670"/>
                </a:lnTo>
                <a:lnTo>
                  <a:pt x="65" y="649"/>
                </a:lnTo>
                <a:lnTo>
                  <a:pt x="56" y="627"/>
                </a:lnTo>
                <a:lnTo>
                  <a:pt x="46" y="605"/>
                </a:lnTo>
                <a:lnTo>
                  <a:pt x="38" y="584"/>
                </a:lnTo>
                <a:lnTo>
                  <a:pt x="32" y="561"/>
                </a:lnTo>
                <a:lnTo>
                  <a:pt x="25" y="539"/>
                </a:lnTo>
                <a:lnTo>
                  <a:pt x="18" y="515"/>
                </a:lnTo>
                <a:lnTo>
                  <a:pt x="13" y="493"/>
                </a:lnTo>
                <a:lnTo>
                  <a:pt x="10" y="471"/>
                </a:lnTo>
                <a:lnTo>
                  <a:pt x="7" y="449"/>
                </a:lnTo>
                <a:lnTo>
                  <a:pt x="4" y="425"/>
                </a:lnTo>
                <a:lnTo>
                  <a:pt x="2" y="403"/>
                </a:lnTo>
                <a:lnTo>
                  <a:pt x="0" y="379"/>
                </a:lnTo>
                <a:lnTo>
                  <a:pt x="0" y="356"/>
                </a:lnTo>
                <a:lnTo>
                  <a:pt x="0" y="333"/>
                </a:lnTo>
                <a:lnTo>
                  <a:pt x="2" y="310"/>
                </a:lnTo>
                <a:lnTo>
                  <a:pt x="4" y="287"/>
                </a:lnTo>
                <a:lnTo>
                  <a:pt x="7" y="264"/>
                </a:lnTo>
                <a:lnTo>
                  <a:pt x="10" y="242"/>
                </a:lnTo>
                <a:lnTo>
                  <a:pt x="13" y="218"/>
                </a:lnTo>
                <a:lnTo>
                  <a:pt x="18" y="196"/>
                </a:lnTo>
                <a:lnTo>
                  <a:pt x="25" y="174"/>
                </a:lnTo>
                <a:lnTo>
                  <a:pt x="32" y="152"/>
                </a:lnTo>
                <a:lnTo>
                  <a:pt x="38" y="129"/>
                </a:lnTo>
                <a:lnTo>
                  <a:pt x="46" y="107"/>
                </a:lnTo>
                <a:lnTo>
                  <a:pt x="56" y="85"/>
                </a:lnTo>
                <a:lnTo>
                  <a:pt x="65" y="64"/>
                </a:lnTo>
                <a:lnTo>
                  <a:pt x="76" y="42"/>
                </a:lnTo>
                <a:lnTo>
                  <a:pt x="88" y="21"/>
                </a:lnTo>
                <a:lnTo>
                  <a:pt x="99" y="0"/>
                </a:lnTo>
                <a:lnTo>
                  <a:pt x="99" y="0"/>
                </a:lnTo>
                <a:close/>
              </a:path>
            </a:pathLst>
          </a:custGeom>
          <a:solidFill>
            <a:srgbClr val="3366FF">
              <a:alpha val="49001"/>
            </a:srgbClr>
          </a:solidFill>
          <a:ln w="9525">
            <a:noFill/>
            <a:round/>
            <a:headEnd/>
            <a:tailEnd/>
          </a:ln>
        </p:spPr>
        <p:txBody>
          <a:bodyPr/>
          <a:lstStyle/>
          <a:p>
            <a:endParaRPr lang="en-US" sz="1100"/>
          </a:p>
        </p:txBody>
      </p:sp>
      <p:grpSp>
        <p:nvGrpSpPr>
          <p:cNvPr id="2" name="Group 13"/>
          <p:cNvGrpSpPr>
            <a:grpSpLocks/>
          </p:cNvGrpSpPr>
          <p:nvPr/>
        </p:nvGrpSpPr>
        <p:grpSpPr bwMode="auto">
          <a:xfrm>
            <a:off x="1608138" y="3795713"/>
            <a:ext cx="1336675" cy="509587"/>
            <a:chOff x="2077" y="5052"/>
            <a:chExt cx="1882" cy="713"/>
          </a:xfrm>
        </p:grpSpPr>
        <p:sp>
          <p:nvSpPr>
            <p:cNvPr id="153614" name="Freeform 14"/>
            <p:cNvSpPr>
              <a:spLocks/>
            </p:cNvSpPr>
            <p:nvPr/>
          </p:nvSpPr>
          <p:spPr bwMode="auto">
            <a:xfrm>
              <a:off x="2077" y="5052"/>
              <a:ext cx="1882" cy="713"/>
            </a:xfrm>
            <a:custGeom>
              <a:avLst/>
              <a:gdLst/>
              <a:ahLst/>
              <a:cxnLst>
                <a:cxn ang="0">
                  <a:pos x="1783" y="0"/>
                </a:cxn>
                <a:cxn ang="0">
                  <a:pos x="1806" y="42"/>
                </a:cxn>
                <a:cxn ang="0">
                  <a:pos x="1826" y="85"/>
                </a:cxn>
                <a:cxn ang="0">
                  <a:pos x="1842" y="129"/>
                </a:cxn>
                <a:cxn ang="0">
                  <a:pos x="1857" y="174"/>
                </a:cxn>
                <a:cxn ang="0">
                  <a:pos x="1867" y="218"/>
                </a:cxn>
                <a:cxn ang="0">
                  <a:pos x="1875" y="264"/>
                </a:cxn>
                <a:cxn ang="0">
                  <a:pos x="1880" y="310"/>
                </a:cxn>
                <a:cxn ang="0">
                  <a:pos x="1882" y="356"/>
                </a:cxn>
                <a:cxn ang="0">
                  <a:pos x="1880" y="403"/>
                </a:cxn>
                <a:cxn ang="0">
                  <a:pos x="1875" y="449"/>
                </a:cxn>
                <a:cxn ang="0">
                  <a:pos x="1867" y="493"/>
                </a:cxn>
                <a:cxn ang="0">
                  <a:pos x="1857" y="539"/>
                </a:cxn>
                <a:cxn ang="0">
                  <a:pos x="1842" y="584"/>
                </a:cxn>
                <a:cxn ang="0">
                  <a:pos x="1826" y="627"/>
                </a:cxn>
                <a:cxn ang="0">
                  <a:pos x="1806" y="670"/>
                </a:cxn>
                <a:cxn ang="0">
                  <a:pos x="1783" y="713"/>
                </a:cxn>
                <a:cxn ang="0">
                  <a:pos x="88" y="692"/>
                </a:cxn>
                <a:cxn ang="0">
                  <a:pos x="65" y="649"/>
                </a:cxn>
                <a:cxn ang="0">
                  <a:pos x="46" y="605"/>
                </a:cxn>
                <a:cxn ang="0">
                  <a:pos x="32" y="561"/>
                </a:cxn>
                <a:cxn ang="0">
                  <a:pos x="18" y="515"/>
                </a:cxn>
                <a:cxn ang="0">
                  <a:pos x="10" y="471"/>
                </a:cxn>
                <a:cxn ang="0">
                  <a:pos x="4" y="425"/>
                </a:cxn>
                <a:cxn ang="0">
                  <a:pos x="0" y="379"/>
                </a:cxn>
                <a:cxn ang="0">
                  <a:pos x="0" y="333"/>
                </a:cxn>
                <a:cxn ang="0">
                  <a:pos x="4" y="287"/>
                </a:cxn>
                <a:cxn ang="0">
                  <a:pos x="10" y="242"/>
                </a:cxn>
                <a:cxn ang="0">
                  <a:pos x="18" y="196"/>
                </a:cxn>
                <a:cxn ang="0">
                  <a:pos x="32" y="152"/>
                </a:cxn>
                <a:cxn ang="0">
                  <a:pos x="46" y="107"/>
                </a:cxn>
                <a:cxn ang="0">
                  <a:pos x="65" y="64"/>
                </a:cxn>
                <a:cxn ang="0">
                  <a:pos x="88" y="21"/>
                </a:cxn>
                <a:cxn ang="0">
                  <a:pos x="99" y="0"/>
                </a:cxn>
              </a:cxnLst>
              <a:rect l="0" t="0" r="r" b="b"/>
              <a:pathLst>
                <a:path w="1882" h="713">
                  <a:moveTo>
                    <a:pt x="99" y="0"/>
                  </a:moveTo>
                  <a:lnTo>
                    <a:pt x="1783" y="0"/>
                  </a:lnTo>
                  <a:lnTo>
                    <a:pt x="1794" y="21"/>
                  </a:lnTo>
                  <a:lnTo>
                    <a:pt x="1806" y="42"/>
                  </a:lnTo>
                  <a:lnTo>
                    <a:pt x="1816" y="64"/>
                  </a:lnTo>
                  <a:lnTo>
                    <a:pt x="1826" y="85"/>
                  </a:lnTo>
                  <a:lnTo>
                    <a:pt x="1834" y="107"/>
                  </a:lnTo>
                  <a:lnTo>
                    <a:pt x="1842" y="129"/>
                  </a:lnTo>
                  <a:lnTo>
                    <a:pt x="1850" y="152"/>
                  </a:lnTo>
                  <a:lnTo>
                    <a:pt x="1857" y="174"/>
                  </a:lnTo>
                  <a:lnTo>
                    <a:pt x="1862" y="196"/>
                  </a:lnTo>
                  <a:lnTo>
                    <a:pt x="1867" y="218"/>
                  </a:lnTo>
                  <a:lnTo>
                    <a:pt x="1872" y="242"/>
                  </a:lnTo>
                  <a:lnTo>
                    <a:pt x="1875" y="264"/>
                  </a:lnTo>
                  <a:lnTo>
                    <a:pt x="1878" y="287"/>
                  </a:lnTo>
                  <a:lnTo>
                    <a:pt x="1880" y="310"/>
                  </a:lnTo>
                  <a:lnTo>
                    <a:pt x="1882" y="333"/>
                  </a:lnTo>
                  <a:lnTo>
                    <a:pt x="1882" y="356"/>
                  </a:lnTo>
                  <a:lnTo>
                    <a:pt x="1882" y="379"/>
                  </a:lnTo>
                  <a:lnTo>
                    <a:pt x="1880" y="403"/>
                  </a:lnTo>
                  <a:lnTo>
                    <a:pt x="1878" y="425"/>
                  </a:lnTo>
                  <a:lnTo>
                    <a:pt x="1875" y="449"/>
                  </a:lnTo>
                  <a:lnTo>
                    <a:pt x="1872" y="471"/>
                  </a:lnTo>
                  <a:lnTo>
                    <a:pt x="1867" y="493"/>
                  </a:lnTo>
                  <a:lnTo>
                    <a:pt x="1862" y="515"/>
                  </a:lnTo>
                  <a:lnTo>
                    <a:pt x="1857" y="539"/>
                  </a:lnTo>
                  <a:lnTo>
                    <a:pt x="1850" y="561"/>
                  </a:lnTo>
                  <a:lnTo>
                    <a:pt x="1842" y="584"/>
                  </a:lnTo>
                  <a:lnTo>
                    <a:pt x="1834" y="605"/>
                  </a:lnTo>
                  <a:lnTo>
                    <a:pt x="1826" y="627"/>
                  </a:lnTo>
                  <a:lnTo>
                    <a:pt x="1816" y="649"/>
                  </a:lnTo>
                  <a:lnTo>
                    <a:pt x="1806" y="670"/>
                  </a:lnTo>
                  <a:lnTo>
                    <a:pt x="1794" y="692"/>
                  </a:lnTo>
                  <a:lnTo>
                    <a:pt x="1783" y="713"/>
                  </a:lnTo>
                  <a:lnTo>
                    <a:pt x="99" y="713"/>
                  </a:lnTo>
                  <a:lnTo>
                    <a:pt x="88" y="692"/>
                  </a:lnTo>
                  <a:lnTo>
                    <a:pt x="76" y="670"/>
                  </a:lnTo>
                  <a:lnTo>
                    <a:pt x="65" y="649"/>
                  </a:lnTo>
                  <a:lnTo>
                    <a:pt x="56" y="627"/>
                  </a:lnTo>
                  <a:lnTo>
                    <a:pt x="46" y="605"/>
                  </a:lnTo>
                  <a:lnTo>
                    <a:pt x="38" y="584"/>
                  </a:lnTo>
                  <a:lnTo>
                    <a:pt x="32" y="561"/>
                  </a:lnTo>
                  <a:lnTo>
                    <a:pt x="25" y="539"/>
                  </a:lnTo>
                  <a:lnTo>
                    <a:pt x="18" y="515"/>
                  </a:lnTo>
                  <a:lnTo>
                    <a:pt x="13" y="493"/>
                  </a:lnTo>
                  <a:lnTo>
                    <a:pt x="10" y="471"/>
                  </a:lnTo>
                  <a:lnTo>
                    <a:pt x="7" y="449"/>
                  </a:lnTo>
                  <a:lnTo>
                    <a:pt x="4" y="425"/>
                  </a:lnTo>
                  <a:lnTo>
                    <a:pt x="2" y="403"/>
                  </a:lnTo>
                  <a:lnTo>
                    <a:pt x="0" y="379"/>
                  </a:lnTo>
                  <a:lnTo>
                    <a:pt x="0" y="356"/>
                  </a:lnTo>
                  <a:lnTo>
                    <a:pt x="0" y="333"/>
                  </a:lnTo>
                  <a:lnTo>
                    <a:pt x="2" y="310"/>
                  </a:lnTo>
                  <a:lnTo>
                    <a:pt x="4" y="287"/>
                  </a:lnTo>
                  <a:lnTo>
                    <a:pt x="7" y="264"/>
                  </a:lnTo>
                  <a:lnTo>
                    <a:pt x="10" y="242"/>
                  </a:lnTo>
                  <a:lnTo>
                    <a:pt x="13" y="218"/>
                  </a:lnTo>
                  <a:lnTo>
                    <a:pt x="18" y="196"/>
                  </a:lnTo>
                  <a:lnTo>
                    <a:pt x="25" y="174"/>
                  </a:lnTo>
                  <a:lnTo>
                    <a:pt x="32" y="152"/>
                  </a:lnTo>
                  <a:lnTo>
                    <a:pt x="38" y="129"/>
                  </a:lnTo>
                  <a:lnTo>
                    <a:pt x="46" y="107"/>
                  </a:lnTo>
                  <a:lnTo>
                    <a:pt x="56" y="85"/>
                  </a:lnTo>
                  <a:lnTo>
                    <a:pt x="65" y="64"/>
                  </a:lnTo>
                  <a:lnTo>
                    <a:pt x="76" y="42"/>
                  </a:lnTo>
                  <a:lnTo>
                    <a:pt x="88" y="21"/>
                  </a:lnTo>
                  <a:lnTo>
                    <a:pt x="99" y="0"/>
                  </a:lnTo>
                  <a:lnTo>
                    <a:pt x="99" y="0"/>
                  </a:lnTo>
                </a:path>
              </a:pathLst>
            </a:custGeom>
            <a:noFill/>
            <a:ln w="3175">
              <a:solidFill>
                <a:srgbClr val="000000"/>
              </a:solidFill>
              <a:prstDash val="solid"/>
              <a:round/>
              <a:headEnd/>
              <a:tailEnd/>
            </a:ln>
          </p:spPr>
          <p:txBody>
            <a:bodyPr/>
            <a:lstStyle/>
            <a:p>
              <a:endParaRPr lang="en-US" sz="1100"/>
            </a:p>
          </p:txBody>
        </p:sp>
        <p:sp>
          <p:nvSpPr>
            <p:cNvPr id="153615" name="Freeform 15"/>
            <p:cNvSpPr>
              <a:spLocks/>
            </p:cNvSpPr>
            <p:nvPr/>
          </p:nvSpPr>
          <p:spPr bwMode="auto">
            <a:xfrm>
              <a:off x="3761" y="5052"/>
              <a:ext cx="99" cy="713"/>
            </a:xfrm>
            <a:custGeom>
              <a:avLst/>
              <a:gdLst/>
              <a:ahLst/>
              <a:cxnLst>
                <a:cxn ang="0">
                  <a:pos x="99" y="0"/>
                </a:cxn>
                <a:cxn ang="0">
                  <a:pos x="87" y="21"/>
                </a:cxn>
                <a:cxn ang="0">
                  <a:pos x="76" y="42"/>
                </a:cxn>
                <a:cxn ang="0">
                  <a:pos x="64" y="64"/>
                </a:cxn>
                <a:cxn ang="0">
                  <a:pos x="56" y="85"/>
                </a:cxn>
                <a:cxn ang="0">
                  <a:pos x="46" y="107"/>
                </a:cxn>
                <a:cxn ang="0">
                  <a:pos x="38" y="129"/>
                </a:cxn>
                <a:cxn ang="0">
                  <a:pos x="31" y="152"/>
                </a:cxn>
                <a:cxn ang="0">
                  <a:pos x="24" y="174"/>
                </a:cxn>
                <a:cxn ang="0">
                  <a:pos x="18" y="196"/>
                </a:cxn>
                <a:cxn ang="0">
                  <a:pos x="13" y="218"/>
                </a:cxn>
                <a:cxn ang="0">
                  <a:pos x="10" y="242"/>
                </a:cxn>
                <a:cxn ang="0">
                  <a:pos x="6" y="264"/>
                </a:cxn>
                <a:cxn ang="0">
                  <a:pos x="3" y="287"/>
                </a:cxn>
                <a:cxn ang="0">
                  <a:pos x="1" y="310"/>
                </a:cxn>
                <a:cxn ang="0">
                  <a:pos x="0" y="333"/>
                </a:cxn>
                <a:cxn ang="0">
                  <a:pos x="0" y="356"/>
                </a:cxn>
                <a:cxn ang="0">
                  <a:pos x="0" y="379"/>
                </a:cxn>
                <a:cxn ang="0">
                  <a:pos x="1" y="403"/>
                </a:cxn>
                <a:cxn ang="0">
                  <a:pos x="3" y="425"/>
                </a:cxn>
                <a:cxn ang="0">
                  <a:pos x="6" y="449"/>
                </a:cxn>
                <a:cxn ang="0">
                  <a:pos x="10" y="471"/>
                </a:cxn>
                <a:cxn ang="0">
                  <a:pos x="13" y="493"/>
                </a:cxn>
                <a:cxn ang="0">
                  <a:pos x="18" y="515"/>
                </a:cxn>
                <a:cxn ang="0">
                  <a:pos x="24" y="539"/>
                </a:cxn>
                <a:cxn ang="0">
                  <a:pos x="31" y="561"/>
                </a:cxn>
                <a:cxn ang="0">
                  <a:pos x="38" y="584"/>
                </a:cxn>
                <a:cxn ang="0">
                  <a:pos x="46" y="605"/>
                </a:cxn>
                <a:cxn ang="0">
                  <a:pos x="56" y="627"/>
                </a:cxn>
                <a:cxn ang="0">
                  <a:pos x="64" y="649"/>
                </a:cxn>
                <a:cxn ang="0">
                  <a:pos x="76" y="670"/>
                </a:cxn>
                <a:cxn ang="0">
                  <a:pos x="87" y="692"/>
                </a:cxn>
                <a:cxn ang="0">
                  <a:pos x="99" y="713"/>
                </a:cxn>
              </a:cxnLst>
              <a:rect l="0" t="0" r="r" b="b"/>
              <a:pathLst>
                <a:path w="99" h="713">
                  <a:moveTo>
                    <a:pt x="99" y="0"/>
                  </a:moveTo>
                  <a:lnTo>
                    <a:pt x="87" y="21"/>
                  </a:lnTo>
                  <a:lnTo>
                    <a:pt x="76" y="42"/>
                  </a:lnTo>
                  <a:lnTo>
                    <a:pt x="64" y="64"/>
                  </a:lnTo>
                  <a:lnTo>
                    <a:pt x="56" y="85"/>
                  </a:lnTo>
                  <a:lnTo>
                    <a:pt x="46" y="107"/>
                  </a:lnTo>
                  <a:lnTo>
                    <a:pt x="38" y="129"/>
                  </a:lnTo>
                  <a:lnTo>
                    <a:pt x="31" y="152"/>
                  </a:lnTo>
                  <a:lnTo>
                    <a:pt x="24" y="174"/>
                  </a:lnTo>
                  <a:lnTo>
                    <a:pt x="18" y="196"/>
                  </a:lnTo>
                  <a:lnTo>
                    <a:pt x="13" y="218"/>
                  </a:lnTo>
                  <a:lnTo>
                    <a:pt x="10" y="242"/>
                  </a:lnTo>
                  <a:lnTo>
                    <a:pt x="6" y="264"/>
                  </a:lnTo>
                  <a:lnTo>
                    <a:pt x="3" y="287"/>
                  </a:lnTo>
                  <a:lnTo>
                    <a:pt x="1" y="310"/>
                  </a:lnTo>
                  <a:lnTo>
                    <a:pt x="0" y="333"/>
                  </a:lnTo>
                  <a:lnTo>
                    <a:pt x="0" y="356"/>
                  </a:lnTo>
                  <a:lnTo>
                    <a:pt x="0" y="379"/>
                  </a:lnTo>
                  <a:lnTo>
                    <a:pt x="1" y="403"/>
                  </a:lnTo>
                  <a:lnTo>
                    <a:pt x="3" y="425"/>
                  </a:lnTo>
                  <a:lnTo>
                    <a:pt x="6" y="449"/>
                  </a:lnTo>
                  <a:lnTo>
                    <a:pt x="10" y="471"/>
                  </a:lnTo>
                  <a:lnTo>
                    <a:pt x="13" y="493"/>
                  </a:lnTo>
                  <a:lnTo>
                    <a:pt x="18" y="515"/>
                  </a:lnTo>
                  <a:lnTo>
                    <a:pt x="24" y="539"/>
                  </a:lnTo>
                  <a:lnTo>
                    <a:pt x="31" y="561"/>
                  </a:lnTo>
                  <a:lnTo>
                    <a:pt x="38" y="584"/>
                  </a:lnTo>
                  <a:lnTo>
                    <a:pt x="46" y="605"/>
                  </a:lnTo>
                  <a:lnTo>
                    <a:pt x="56" y="627"/>
                  </a:lnTo>
                  <a:lnTo>
                    <a:pt x="64" y="649"/>
                  </a:lnTo>
                  <a:lnTo>
                    <a:pt x="76" y="670"/>
                  </a:lnTo>
                  <a:lnTo>
                    <a:pt x="87" y="692"/>
                  </a:lnTo>
                  <a:lnTo>
                    <a:pt x="99" y="713"/>
                  </a:lnTo>
                </a:path>
              </a:pathLst>
            </a:custGeom>
            <a:noFill/>
            <a:ln w="3175">
              <a:solidFill>
                <a:srgbClr val="000000"/>
              </a:solidFill>
              <a:prstDash val="solid"/>
              <a:round/>
              <a:headEnd/>
              <a:tailEnd/>
            </a:ln>
          </p:spPr>
          <p:txBody>
            <a:bodyPr/>
            <a:lstStyle/>
            <a:p>
              <a:endParaRPr lang="en-US" sz="1100"/>
            </a:p>
          </p:txBody>
        </p:sp>
      </p:grpSp>
      <p:sp>
        <p:nvSpPr>
          <p:cNvPr id="153616" name="Rectangle 16"/>
          <p:cNvSpPr>
            <a:spLocks noChangeArrowheads="1"/>
          </p:cNvSpPr>
          <p:nvPr/>
        </p:nvSpPr>
        <p:spPr bwMode="auto">
          <a:xfrm>
            <a:off x="1954924" y="3920361"/>
            <a:ext cx="599089" cy="246221"/>
          </a:xfrm>
          <a:prstGeom prst="rect">
            <a:avLst/>
          </a:prstGeom>
          <a:noFill/>
          <a:ln w="9525">
            <a:noFill/>
            <a:miter lim="800000"/>
            <a:headEnd/>
            <a:tailEnd/>
          </a:ln>
        </p:spPr>
        <p:txBody>
          <a:bodyPr wrap="square" lIns="0" tIns="0" rIns="0" bIns="0">
            <a:spAutoFit/>
          </a:bodyPr>
          <a:lstStyle/>
          <a:p>
            <a:r>
              <a:rPr lang="en-US" sz="1600" b="1" dirty="0">
                <a:solidFill>
                  <a:srgbClr val="000000"/>
                </a:solidFill>
                <a:latin typeface="Verdana" pitchFamily="34" charset="0"/>
              </a:rPr>
              <a:t>LSK</a:t>
            </a:r>
            <a:endParaRPr lang="en-GB" sz="1600" dirty="0"/>
          </a:p>
        </p:txBody>
      </p:sp>
      <p:grpSp>
        <p:nvGrpSpPr>
          <p:cNvPr id="3" name="Group 17"/>
          <p:cNvGrpSpPr>
            <a:grpSpLocks/>
          </p:cNvGrpSpPr>
          <p:nvPr/>
        </p:nvGrpSpPr>
        <p:grpSpPr bwMode="auto">
          <a:xfrm>
            <a:off x="5922963" y="3802063"/>
            <a:ext cx="1195387" cy="508000"/>
            <a:chOff x="8162" y="5052"/>
            <a:chExt cx="1684" cy="713"/>
          </a:xfrm>
        </p:grpSpPr>
        <p:sp>
          <p:nvSpPr>
            <p:cNvPr id="153618" name="Freeform 18"/>
            <p:cNvSpPr>
              <a:spLocks/>
            </p:cNvSpPr>
            <p:nvPr/>
          </p:nvSpPr>
          <p:spPr bwMode="auto">
            <a:xfrm>
              <a:off x="8162" y="5052"/>
              <a:ext cx="1684" cy="713"/>
            </a:xfrm>
            <a:custGeom>
              <a:avLst/>
              <a:gdLst/>
              <a:ahLst/>
              <a:cxnLst>
                <a:cxn ang="0">
                  <a:pos x="1585" y="0"/>
                </a:cxn>
                <a:cxn ang="0">
                  <a:pos x="1608" y="42"/>
                </a:cxn>
                <a:cxn ang="0">
                  <a:pos x="1628" y="85"/>
                </a:cxn>
                <a:cxn ang="0">
                  <a:pos x="1646" y="129"/>
                </a:cxn>
                <a:cxn ang="0">
                  <a:pos x="1659" y="174"/>
                </a:cxn>
                <a:cxn ang="0">
                  <a:pos x="1670" y="218"/>
                </a:cxn>
                <a:cxn ang="0">
                  <a:pos x="1677" y="264"/>
                </a:cxn>
                <a:cxn ang="0">
                  <a:pos x="1682" y="310"/>
                </a:cxn>
                <a:cxn ang="0">
                  <a:pos x="1684" y="356"/>
                </a:cxn>
                <a:cxn ang="0">
                  <a:pos x="1682" y="403"/>
                </a:cxn>
                <a:cxn ang="0">
                  <a:pos x="1677" y="449"/>
                </a:cxn>
                <a:cxn ang="0">
                  <a:pos x="1670" y="493"/>
                </a:cxn>
                <a:cxn ang="0">
                  <a:pos x="1659" y="539"/>
                </a:cxn>
                <a:cxn ang="0">
                  <a:pos x="1646" y="584"/>
                </a:cxn>
                <a:cxn ang="0">
                  <a:pos x="1628" y="627"/>
                </a:cxn>
                <a:cxn ang="0">
                  <a:pos x="1608" y="670"/>
                </a:cxn>
                <a:cxn ang="0">
                  <a:pos x="1585" y="713"/>
                </a:cxn>
                <a:cxn ang="0">
                  <a:pos x="88" y="692"/>
                </a:cxn>
                <a:cxn ang="0">
                  <a:pos x="66" y="649"/>
                </a:cxn>
                <a:cxn ang="0">
                  <a:pos x="46" y="605"/>
                </a:cxn>
                <a:cxn ang="0">
                  <a:pos x="32" y="561"/>
                </a:cxn>
                <a:cxn ang="0">
                  <a:pos x="20" y="515"/>
                </a:cxn>
                <a:cxn ang="0">
                  <a:pos x="10" y="471"/>
                </a:cxn>
                <a:cxn ang="0">
                  <a:pos x="4" y="425"/>
                </a:cxn>
                <a:cxn ang="0">
                  <a:pos x="0" y="379"/>
                </a:cxn>
                <a:cxn ang="0">
                  <a:pos x="0" y="333"/>
                </a:cxn>
                <a:cxn ang="0">
                  <a:pos x="4" y="287"/>
                </a:cxn>
                <a:cxn ang="0">
                  <a:pos x="10" y="242"/>
                </a:cxn>
                <a:cxn ang="0">
                  <a:pos x="20" y="196"/>
                </a:cxn>
                <a:cxn ang="0">
                  <a:pos x="32" y="152"/>
                </a:cxn>
                <a:cxn ang="0">
                  <a:pos x="46" y="107"/>
                </a:cxn>
                <a:cxn ang="0">
                  <a:pos x="66" y="64"/>
                </a:cxn>
                <a:cxn ang="0">
                  <a:pos x="88" y="21"/>
                </a:cxn>
                <a:cxn ang="0">
                  <a:pos x="99" y="0"/>
                </a:cxn>
              </a:cxnLst>
              <a:rect l="0" t="0" r="r" b="b"/>
              <a:pathLst>
                <a:path w="1684" h="713">
                  <a:moveTo>
                    <a:pt x="99" y="0"/>
                  </a:moveTo>
                  <a:lnTo>
                    <a:pt x="1585" y="0"/>
                  </a:lnTo>
                  <a:lnTo>
                    <a:pt x="1596" y="21"/>
                  </a:lnTo>
                  <a:lnTo>
                    <a:pt x="1608" y="42"/>
                  </a:lnTo>
                  <a:lnTo>
                    <a:pt x="1618" y="64"/>
                  </a:lnTo>
                  <a:lnTo>
                    <a:pt x="1628" y="85"/>
                  </a:lnTo>
                  <a:lnTo>
                    <a:pt x="1637" y="107"/>
                  </a:lnTo>
                  <a:lnTo>
                    <a:pt x="1646" y="129"/>
                  </a:lnTo>
                  <a:lnTo>
                    <a:pt x="1652" y="152"/>
                  </a:lnTo>
                  <a:lnTo>
                    <a:pt x="1659" y="174"/>
                  </a:lnTo>
                  <a:lnTo>
                    <a:pt x="1665" y="196"/>
                  </a:lnTo>
                  <a:lnTo>
                    <a:pt x="1670" y="218"/>
                  </a:lnTo>
                  <a:lnTo>
                    <a:pt x="1674" y="242"/>
                  </a:lnTo>
                  <a:lnTo>
                    <a:pt x="1677" y="264"/>
                  </a:lnTo>
                  <a:lnTo>
                    <a:pt x="1680" y="287"/>
                  </a:lnTo>
                  <a:lnTo>
                    <a:pt x="1682" y="310"/>
                  </a:lnTo>
                  <a:lnTo>
                    <a:pt x="1684" y="333"/>
                  </a:lnTo>
                  <a:lnTo>
                    <a:pt x="1684" y="356"/>
                  </a:lnTo>
                  <a:lnTo>
                    <a:pt x="1684" y="379"/>
                  </a:lnTo>
                  <a:lnTo>
                    <a:pt x="1682" y="403"/>
                  </a:lnTo>
                  <a:lnTo>
                    <a:pt x="1680" y="425"/>
                  </a:lnTo>
                  <a:lnTo>
                    <a:pt x="1677" y="449"/>
                  </a:lnTo>
                  <a:lnTo>
                    <a:pt x="1674" y="471"/>
                  </a:lnTo>
                  <a:lnTo>
                    <a:pt x="1670" y="493"/>
                  </a:lnTo>
                  <a:lnTo>
                    <a:pt x="1665" y="515"/>
                  </a:lnTo>
                  <a:lnTo>
                    <a:pt x="1659" y="539"/>
                  </a:lnTo>
                  <a:lnTo>
                    <a:pt x="1652" y="561"/>
                  </a:lnTo>
                  <a:lnTo>
                    <a:pt x="1646" y="584"/>
                  </a:lnTo>
                  <a:lnTo>
                    <a:pt x="1637" y="605"/>
                  </a:lnTo>
                  <a:lnTo>
                    <a:pt x="1628" y="627"/>
                  </a:lnTo>
                  <a:lnTo>
                    <a:pt x="1618" y="649"/>
                  </a:lnTo>
                  <a:lnTo>
                    <a:pt x="1608" y="670"/>
                  </a:lnTo>
                  <a:lnTo>
                    <a:pt x="1596" y="692"/>
                  </a:lnTo>
                  <a:lnTo>
                    <a:pt x="1585" y="713"/>
                  </a:lnTo>
                  <a:lnTo>
                    <a:pt x="99" y="713"/>
                  </a:lnTo>
                  <a:lnTo>
                    <a:pt x="88" y="692"/>
                  </a:lnTo>
                  <a:lnTo>
                    <a:pt x="76" y="670"/>
                  </a:lnTo>
                  <a:lnTo>
                    <a:pt x="66" y="649"/>
                  </a:lnTo>
                  <a:lnTo>
                    <a:pt x="56" y="627"/>
                  </a:lnTo>
                  <a:lnTo>
                    <a:pt x="46" y="605"/>
                  </a:lnTo>
                  <a:lnTo>
                    <a:pt x="38" y="584"/>
                  </a:lnTo>
                  <a:lnTo>
                    <a:pt x="32" y="561"/>
                  </a:lnTo>
                  <a:lnTo>
                    <a:pt x="25" y="539"/>
                  </a:lnTo>
                  <a:lnTo>
                    <a:pt x="20" y="515"/>
                  </a:lnTo>
                  <a:lnTo>
                    <a:pt x="13" y="493"/>
                  </a:lnTo>
                  <a:lnTo>
                    <a:pt x="10" y="471"/>
                  </a:lnTo>
                  <a:lnTo>
                    <a:pt x="7" y="449"/>
                  </a:lnTo>
                  <a:lnTo>
                    <a:pt x="4" y="425"/>
                  </a:lnTo>
                  <a:lnTo>
                    <a:pt x="2" y="403"/>
                  </a:lnTo>
                  <a:lnTo>
                    <a:pt x="0" y="379"/>
                  </a:lnTo>
                  <a:lnTo>
                    <a:pt x="0" y="356"/>
                  </a:lnTo>
                  <a:lnTo>
                    <a:pt x="0" y="333"/>
                  </a:lnTo>
                  <a:lnTo>
                    <a:pt x="2" y="310"/>
                  </a:lnTo>
                  <a:lnTo>
                    <a:pt x="4" y="287"/>
                  </a:lnTo>
                  <a:lnTo>
                    <a:pt x="7" y="264"/>
                  </a:lnTo>
                  <a:lnTo>
                    <a:pt x="10" y="242"/>
                  </a:lnTo>
                  <a:lnTo>
                    <a:pt x="13" y="218"/>
                  </a:lnTo>
                  <a:lnTo>
                    <a:pt x="20" y="196"/>
                  </a:lnTo>
                  <a:lnTo>
                    <a:pt x="25" y="174"/>
                  </a:lnTo>
                  <a:lnTo>
                    <a:pt x="32" y="152"/>
                  </a:lnTo>
                  <a:lnTo>
                    <a:pt x="38" y="129"/>
                  </a:lnTo>
                  <a:lnTo>
                    <a:pt x="46" y="107"/>
                  </a:lnTo>
                  <a:lnTo>
                    <a:pt x="56" y="85"/>
                  </a:lnTo>
                  <a:lnTo>
                    <a:pt x="66" y="64"/>
                  </a:lnTo>
                  <a:lnTo>
                    <a:pt x="76" y="42"/>
                  </a:lnTo>
                  <a:lnTo>
                    <a:pt x="88" y="21"/>
                  </a:lnTo>
                  <a:lnTo>
                    <a:pt x="99" y="0"/>
                  </a:lnTo>
                  <a:lnTo>
                    <a:pt x="99" y="0"/>
                  </a:lnTo>
                  <a:close/>
                </a:path>
              </a:pathLst>
            </a:custGeom>
            <a:solidFill>
              <a:srgbClr val="800000">
                <a:alpha val="50999"/>
              </a:srgbClr>
            </a:solidFill>
            <a:ln w="9525">
              <a:noFill/>
              <a:round/>
              <a:headEnd/>
              <a:tailEnd/>
            </a:ln>
          </p:spPr>
          <p:txBody>
            <a:bodyPr/>
            <a:lstStyle/>
            <a:p>
              <a:endParaRPr lang="en-US" sz="1100"/>
            </a:p>
          </p:txBody>
        </p:sp>
        <p:sp>
          <p:nvSpPr>
            <p:cNvPr id="153619" name="Freeform 19"/>
            <p:cNvSpPr>
              <a:spLocks/>
            </p:cNvSpPr>
            <p:nvPr/>
          </p:nvSpPr>
          <p:spPr bwMode="auto">
            <a:xfrm>
              <a:off x="8162" y="5052"/>
              <a:ext cx="1684" cy="713"/>
            </a:xfrm>
            <a:custGeom>
              <a:avLst/>
              <a:gdLst/>
              <a:ahLst/>
              <a:cxnLst>
                <a:cxn ang="0">
                  <a:pos x="1585" y="0"/>
                </a:cxn>
                <a:cxn ang="0">
                  <a:pos x="1608" y="42"/>
                </a:cxn>
                <a:cxn ang="0">
                  <a:pos x="1628" y="85"/>
                </a:cxn>
                <a:cxn ang="0">
                  <a:pos x="1646" y="129"/>
                </a:cxn>
                <a:cxn ang="0">
                  <a:pos x="1659" y="174"/>
                </a:cxn>
                <a:cxn ang="0">
                  <a:pos x="1670" y="218"/>
                </a:cxn>
                <a:cxn ang="0">
                  <a:pos x="1677" y="264"/>
                </a:cxn>
                <a:cxn ang="0">
                  <a:pos x="1682" y="310"/>
                </a:cxn>
                <a:cxn ang="0">
                  <a:pos x="1684" y="356"/>
                </a:cxn>
                <a:cxn ang="0">
                  <a:pos x="1682" y="403"/>
                </a:cxn>
                <a:cxn ang="0">
                  <a:pos x="1677" y="449"/>
                </a:cxn>
                <a:cxn ang="0">
                  <a:pos x="1670" y="493"/>
                </a:cxn>
                <a:cxn ang="0">
                  <a:pos x="1659" y="539"/>
                </a:cxn>
                <a:cxn ang="0">
                  <a:pos x="1646" y="584"/>
                </a:cxn>
                <a:cxn ang="0">
                  <a:pos x="1628" y="627"/>
                </a:cxn>
                <a:cxn ang="0">
                  <a:pos x="1608" y="670"/>
                </a:cxn>
                <a:cxn ang="0">
                  <a:pos x="1585" y="713"/>
                </a:cxn>
                <a:cxn ang="0">
                  <a:pos x="88" y="692"/>
                </a:cxn>
                <a:cxn ang="0">
                  <a:pos x="66" y="649"/>
                </a:cxn>
                <a:cxn ang="0">
                  <a:pos x="46" y="605"/>
                </a:cxn>
                <a:cxn ang="0">
                  <a:pos x="32" y="561"/>
                </a:cxn>
                <a:cxn ang="0">
                  <a:pos x="20" y="515"/>
                </a:cxn>
                <a:cxn ang="0">
                  <a:pos x="10" y="471"/>
                </a:cxn>
                <a:cxn ang="0">
                  <a:pos x="4" y="425"/>
                </a:cxn>
                <a:cxn ang="0">
                  <a:pos x="0" y="379"/>
                </a:cxn>
                <a:cxn ang="0">
                  <a:pos x="0" y="333"/>
                </a:cxn>
                <a:cxn ang="0">
                  <a:pos x="4" y="287"/>
                </a:cxn>
                <a:cxn ang="0">
                  <a:pos x="10" y="242"/>
                </a:cxn>
                <a:cxn ang="0">
                  <a:pos x="20" y="196"/>
                </a:cxn>
                <a:cxn ang="0">
                  <a:pos x="32" y="152"/>
                </a:cxn>
                <a:cxn ang="0">
                  <a:pos x="46" y="107"/>
                </a:cxn>
                <a:cxn ang="0">
                  <a:pos x="66" y="64"/>
                </a:cxn>
                <a:cxn ang="0">
                  <a:pos x="88" y="21"/>
                </a:cxn>
                <a:cxn ang="0">
                  <a:pos x="99" y="0"/>
                </a:cxn>
              </a:cxnLst>
              <a:rect l="0" t="0" r="r" b="b"/>
              <a:pathLst>
                <a:path w="1684" h="713">
                  <a:moveTo>
                    <a:pt x="99" y="0"/>
                  </a:moveTo>
                  <a:lnTo>
                    <a:pt x="1585" y="0"/>
                  </a:lnTo>
                  <a:lnTo>
                    <a:pt x="1596" y="21"/>
                  </a:lnTo>
                  <a:lnTo>
                    <a:pt x="1608" y="42"/>
                  </a:lnTo>
                  <a:lnTo>
                    <a:pt x="1618" y="64"/>
                  </a:lnTo>
                  <a:lnTo>
                    <a:pt x="1628" y="85"/>
                  </a:lnTo>
                  <a:lnTo>
                    <a:pt x="1637" y="107"/>
                  </a:lnTo>
                  <a:lnTo>
                    <a:pt x="1646" y="129"/>
                  </a:lnTo>
                  <a:lnTo>
                    <a:pt x="1652" y="152"/>
                  </a:lnTo>
                  <a:lnTo>
                    <a:pt x="1659" y="174"/>
                  </a:lnTo>
                  <a:lnTo>
                    <a:pt x="1665" y="196"/>
                  </a:lnTo>
                  <a:lnTo>
                    <a:pt x="1670" y="218"/>
                  </a:lnTo>
                  <a:lnTo>
                    <a:pt x="1674" y="242"/>
                  </a:lnTo>
                  <a:lnTo>
                    <a:pt x="1677" y="264"/>
                  </a:lnTo>
                  <a:lnTo>
                    <a:pt x="1680" y="287"/>
                  </a:lnTo>
                  <a:lnTo>
                    <a:pt x="1682" y="310"/>
                  </a:lnTo>
                  <a:lnTo>
                    <a:pt x="1684" y="333"/>
                  </a:lnTo>
                  <a:lnTo>
                    <a:pt x="1684" y="356"/>
                  </a:lnTo>
                  <a:lnTo>
                    <a:pt x="1684" y="379"/>
                  </a:lnTo>
                  <a:lnTo>
                    <a:pt x="1682" y="403"/>
                  </a:lnTo>
                  <a:lnTo>
                    <a:pt x="1680" y="425"/>
                  </a:lnTo>
                  <a:lnTo>
                    <a:pt x="1677" y="449"/>
                  </a:lnTo>
                  <a:lnTo>
                    <a:pt x="1674" y="471"/>
                  </a:lnTo>
                  <a:lnTo>
                    <a:pt x="1670" y="493"/>
                  </a:lnTo>
                  <a:lnTo>
                    <a:pt x="1665" y="515"/>
                  </a:lnTo>
                  <a:lnTo>
                    <a:pt x="1659" y="539"/>
                  </a:lnTo>
                  <a:lnTo>
                    <a:pt x="1652" y="561"/>
                  </a:lnTo>
                  <a:lnTo>
                    <a:pt x="1646" y="584"/>
                  </a:lnTo>
                  <a:lnTo>
                    <a:pt x="1637" y="605"/>
                  </a:lnTo>
                  <a:lnTo>
                    <a:pt x="1628" y="627"/>
                  </a:lnTo>
                  <a:lnTo>
                    <a:pt x="1618" y="649"/>
                  </a:lnTo>
                  <a:lnTo>
                    <a:pt x="1608" y="670"/>
                  </a:lnTo>
                  <a:lnTo>
                    <a:pt x="1596" y="692"/>
                  </a:lnTo>
                  <a:lnTo>
                    <a:pt x="1585" y="713"/>
                  </a:lnTo>
                  <a:lnTo>
                    <a:pt x="99" y="713"/>
                  </a:lnTo>
                  <a:lnTo>
                    <a:pt x="88" y="692"/>
                  </a:lnTo>
                  <a:lnTo>
                    <a:pt x="76" y="670"/>
                  </a:lnTo>
                  <a:lnTo>
                    <a:pt x="66" y="649"/>
                  </a:lnTo>
                  <a:lnTo>
                    <a:pt x="56" y="627"/>
                  </a:lnTo>
                  <a:lnTo>
                    <a:pt x="46" y="605"/>
                  </a:lnTo>
                  <a:lnTo>
                    <a:pt x="38" y="584"/>
                  </a:lnTo>
                  <a:lnTo>
                    <a:pt x="32" y="561"/>
                  </a:lnTo>
                  <a:lnTo>
                    <a:pt x="25" y="539"/>
                  </a:lnTo>
                  <a:lnTo>
                    <a:pt x="20" y="515"/>
                  </a:lnTo>
                  <a:lnTo>
                    <a:pt x="13" y="493"/>
                  </a:lnTo>
                  <a:lnTo>
                    <a:pt x="10" y="471"/>
                  </a:lnTo>
                  <a:lnTo>
                    <a:pt x="7" y="449"/>
                  </a:lnTo>
                  <a:lnTo>
                    <a:pt x="4" y="425"/>
                  </a:lnTo>
                  <a:lnTo>
                    <a:pt x="2" y="403"/>
                  </a:lnTo>
                  <a:lnTo>
                    <a:pt x="0" y="379"/>
                  </a:lnTo>
                  <a:lnTo>
                    <a:pt x="0" y="356"/>
                  </a:lnTo>
                  <a:lnTo>
                    <a:pt x="0" y="333"/>
                  </a:lnTo>
                  <a:lnTo>
                    <a:pt x="2" y="310"/>
                  </a:lnTo>
                  <a:lnTo>
                    <a:pt x="4" y="287"/>
                  </a:lnTo>
                  <a:lnTo>
                    <a:pt x="7" y="264"/>
                  </a:lnTo>
                  <a:lnTo>
                    <a:pt x="10" y="242"/>
                  </a:lnTo>
                  <a:lnTo>
                    <a:pt x="13" y="218"/>
                  </a:lnTo>
                  <a:lnTo>
                    <a:pt x="20" y="196"/>
                  </a:lnTo>
                  <a:lnTo>
                    <a:pt x="25" y="174"/>
                  </a:lnTo>
                  <a:lnTo>
                    <a:pt x="32" y="152"/>
                  </a:lnTo>
                  <a:lnTo>
                    <a:pt x="38" y="129"/>
                  </a:lnTo>
                  <a:lnTo>
                    <a:pt x="46" y="107"/>
                  </a:lnTo>
                  <a:lnTo>
                    <a:pt x="56" y="85"/>
                  </a:lnTo>
                  <a:lnTo>
                    <a:pt x="66" y="64"/>
                  </a:lnTo>
                  <a:lnTo>
                    <a:pt x="76" y="42"/>
                  </a:lnTo>
                  <a:lnTo>
                    <a:pt x="88" y="21"/>
                  </a:lnTo>
                  <a:lnTo>
                    <a:pt x="99" y="0"/>
                  </a:lnTo>
                  <a:lnTo>
                    <a:pt x="99" y="0"/>
                  </a:lnTo>
                </a:path>
              </a:pathLst>
            </a:custGeom>
            <a:solidFill>
              <a:srgbClr val="993300">
                <a:alpha val="50999"/>
              </a:srgbClr>
            </a:solidFill>
            <a:ln w="3175">
              <a:solidFill>
                <a:srgbClr val="000000"/>
              </a:solidFill>
              <a:prstDash val="solid"/>
              <a:round/>
              <a:headEnd/>
              <a:tailEnd/>
            </a:ln>
          </p:spPr>
          <p:txBody>
            <a:bodyPr/>
            <a:lstStyle/>
            <a:p>
              <a:endParaRPr lang="en-US" sz="1100"/>
            </a:p>
          </p:txBody>
        </p:sp>
        <p:sp>
          <p:nvSpPr>
            <p:cNvPr id="153620" name="Freeform 20"/>
            <p:cNvSpPr>
              <a:spLocks/>
            </p:cNvSpPr>
            <p:nvPr/>
          </p:nvSpPr>
          <p:spPr bwMode="auto">
            <a:xfrm>
              <a:off x="9648" y="5052"/>
              <a:ext cx="99" cy="713"/>
            </a:xfrm>
            <a:custGeom>
              <a:avLst/>
              <a:gdLst/>
              <a:ahLst/>
              <a:cxnLst>
                <a:cxn ang="0">
                  <a:pos x="99" y="0"/>
                </a:cxn>
                <a:cxn ang="0">
                  <a:pos x="87" y="21"/>
                </a:cxn>
                <a:cxn ang="0">
                  <a:pos x="76" y="42"/>
                </a:cxn>
                <a:cxn ang="0">
                  <a:pos x="66" y="64"/>
                </a:cxn>
                <a:cxn ang="0">
                  <a:pos x="56" y="85"/>
                </a:cxn>
                <a:cxn ang="0">
                  <a:pos x="46" y="107"/>
                </a:cxn>
                <a:cxn ang="0">
                  <a:pos x="38" y="129"/>
                </a:cxn>
                <a:cxn ang="0">
                  <a:pos x="31" y="152"/>
                </a:cxn>
                <a:cxn ang="0">
                  <a:pos x="24" y="174"/>
                </a:cxn>
                <a:cxn ang="0">
                  <a:pos x="19" y="196"/>
                </a:cxn>
                <a:cxn ang="0">
                  <a:pos x="13" y="218"/>
                </a:cxn>
                <a:cxn ang="0">
                  <a:pos x="10" y="242"/>
                </a:cxn>
                <a:cxn ang="0">
                  <a:pos x="6" y="264"/>
                </a:cxn>
                <a:cxn ang="0">
                  <a:pos x="3" y="287"/>
                </a:cxn>
                <a:cxn ang="0">
                  <a:pos x="1" y="310"/>
                </a:cxn>
                <a:cxn ang="0">
                  <a:pos x="0" y="333"/>
                </a:cxn>
                <a:cxn ang="0">
                  <a:pos x="0" y="356"/>
                </a:cxn>
                <a:cxn ang="0">
                  <a:pos x="0" y="379"/>
                </a:cxn>
                <a:cxn ang="0">
                  <a:pos x="1" y="403"/>
                </a:cxn>
                <a:cxn ang="0">
                  <a:pos x="3" y="425"/>
                </a:cxn>
                <a:cxn ang="0">
                  <a:pos x="6" y="449"/>
                </a:cxn>
                <a:cxn ang="0">
                  <a:pos x="10" y="471"/>
                </a:cxn>
                <a:cxn ang="0">
                  <a:pos x="13" y="493"/>
                </a:cxn>
                <a:cxn ang="0">
                  <a:pos x="19" y="515"/>
                </a:cxn>
                <a:cxn ang="0">
                  <a:pos x="24" y="539"/>
                </a:cxn>
                <a:cxn ang="0">
                  <a:pos x="31" y="561"/>
                </a:cxn>
                <a:cxn ang="0">
                  <a:pos x="38" y="584"/>
                </a:cxn>
                <a:cxn ang="0">
                  <a:pos x="46" y="605"/>
                </a:cxn>
                <a:cxn ang="0">
                  <a:pos x="56" y="627"/>
                </a:cxn>
                <a:cxn ang="0">
                  <a:pos x="66" y="649"/>
                </a:cxn>
                <a:cxn ang="0">
                  <a:pos x="76" y="670"/>
                </a:cxn>
                <a:cxn ang="0">
                  <a:pos x="87" y="692"/>
                </a:cxn>
                <a:cxn ang="0">
                  <a:pos x="99" y="713"/>
                </a:cxn>
              </a:cxnLst>
              <a:rect l="0" t="0" r="r" b="b"/>
              <a:pathLst>
                <a:path w="99" h="713">
                  <a:moveTo>
                    <a:pt x="99" y="0"/>
                  </a:moveTo>
                  <a:lnTo>
                    <a:pt x="87" y="21"/>
                  </a:lnTo>
                  <a:lnTo>
                    <a:pt x="76" y="42"/>
                  </a:lnTo>
                  <a:lnTo>
                    <a:pt x="66" y="64"/>
                  </a:lnTo>
                  <a:lnTo>
                    <a:pt x="56" y="85"/>
                  </a:lnTo>
                  <a:lnTo>
                    <a:pt x="46" y="107"/>
                  </a:lnTo>
                  <a:lnTo>
                    <a:pt x="38" y="129"/>
                  </a:lnTo>
                  <a:lnTo>
                    <a:pt x="31" y="152"/>
                  </a:lnTo>
                  <a:lnTo>
                    <a:pt x="24" y="174"/>
                  </a:lnTo>
                  <a:lnTo>
                    <a:pt x="19" y="196"/>
                  </a:lnTo>
                  <a:lnTo>
                    <a:pt x="13" y="218"/>
                  </a:lnTo>
                  <a:lnTo>
                    <a:pt x="10" y="242"/>
                  </a:lnTo>
                  <a:lnTo>
                    <a:pt x="6" y="264"/>
                  </a:lnTo>
                  <a:lnTo>
                    <a:pt x="3" y="287"/>
                  </a:lnTo>
                  <a:lnTo>
                    <a:pt x="1" y="310"/>
                  </a:lnTo>
                  <a:lnTo>
                    <a:pt x="0" y="333"/>
                  </a:lnTo>
                  <a:lnTo>
                    <a:pt x="0" y="356"/>
                  </a:lnTo>
                  <a:lnTo>
                    <a:pt x="0" y="379"/>
                  </a:lnTo>
                  <a:lnTo>
                    <a:pt x="1" y="403"/>
                  </a:lnTo>
                  <a:lnTo>
                    <a:pt x="3" y="425"/>
                  </a:lnTo>
                  <a:lnTo>
                    <a:pt x="6" y="449"/>
                  </a:lnTo>
                  <a:lnTo>
                    <a:pt x="10" y="471"/>
                  </a:lnTo>
                  <a:lnTo>
                    <a:pt x="13" y="493"/>
                  </a:lnTo>
                  <a:lnTo>
                    <a:pt x="19" y="515"/>
                  </a:lnTo>
                  <a:lnTo>
                    <a:pt x="24" y="539"/>
                  </a:lnTo>
                  <a:lnTo>
                    <a:pt x="31" y="561"/>
                  </a:lnTo>
                  <a:lnTo>
                    <a:pt x="38" y="584"/>
                  </a:lnTo>
                  <a:lnTo>
                    <a:pt x="46" y="605"/>
                  </a:lnTo>
                  <a:lnTo>
                    <a:pt x="56" y="627"/>
                  </a:lnTo>
                  <a:lnTo>
                    <a:pt x="66" y="649"/>
                  </a:lnTo>
                  <a:lnTo>
                    <a:pt x="76" y="670"/>
                  </a:lnTo>
                  <a:lnTo>
                    <a:pt x="87" y="692"/>
                  </a:lnTo>
                  <a:lnTo>
                    <a:pt x="99" y="713"/>
                  </a:lnTo>
                </a:path>
              </a:pathLst>
            </a:custGeom>
            <a:solidFill>
              <a:srgbClr val="800000">
                <a:alpha val="50999"/>
              </a:srgbClr>
            </a:solidFill>
            <a:ln w="3175">
              <a:solidFill>
                <a:srgbClr val="000000"/>
              </a:solidFill>
              <a:prstDash val="solid"/>
              <a:round/>
              <a:headEnd/>
              <a:tailEnd/>
            </a:ln>
          </p:spPr>
          <p:txBody>
            <a:bodyPr/>
            <a:lstStyle/>
            <a:p>
              <a:endParaRPr lang="en-US" sz="1100"/>
            </a:p>
          </p:txBody>
        </p:sp>
      </p:grpSp>
      <p:sp>
        <p:nvSpPr>
          <p:cNvPr id="153621" name="Rectangle 21"/>
          <p:cNvSpPr>
            <a:spLocks noChangeArrowheads="1"/>
          </p:cNvSpPr>
          <p:nvPr/>
        </p:nvSpPr>
        <p:spPr bwMode="auto">
          <a:xfrm>
            <a:off x="5202401" y="4716846"/>
            <a:ext cx="895350" cy="163513"/>
          </a:xfrm>
          <a:prstGeom prst="rect">
            <a:avLst/>
          </a:prstGeom>
          <a:noFill/>
          <a:ln w="9525">
            <a:noFill/>
            <a:miter lim="800000"/>
            <a:headEnd/>
            <a:tailEnd/>
          </a:ln>
        </p:spPr>
        <p:txBody>
          <a:bodyPr lIns="0" tIns="0" rIns="0" bIns="0"/>
          <a:lstStyle/>
          <a:p>
            <a:pPr algn="ctr"/>
            <a:r>
              <a:rPr lang="en-US" sz="1100" b="1" dirty="0">
                <a:latin typeface="Verdana" pitchFamily="34" charset="0"/>
              </a:rPr>
              <a:t>Validation</a:t>
            </a:r>
            <a:endParaRPr lang="en-GB" sz="1100" dirty="0"/>
          </a:p>
        </p:txBody>
      </p:sp>
      <p:sp>
        <p:nvSpPr>
          <p:cNvPr id="153622" name="Rectangle 22"/>
          <p:cNvSpPr>
            <a:spLocks noChangeArrowheads="1"/>
          </p:cNvSpPr>
          <p:nvPr/>
        </p:nvSpPr>
        <p:spPr bwMode="auto">
          <a:xfrm>
            <a:off x="3909137" y="1612900"/>
            <a:ext cx="998671" cy="215444"/>
          </a:xfrm>
          <a:prstGeom prst="rect">
            <a:avLst/>
          </a:prstGeom>
          <a:noFill/>
          <a:ln w="9525">
            <a:noFill/>
            <a:miter lim="800000"/>
            <a:headEnd/>
            <a:tailEnd/>
          </a:ln>
        </p:spPr>
        <p:txBody>
          <a:bodyPr wrap="none" lIns="0" tIns="0" rIns="0" bIns="0">
            <a:spAutoFit/>
          </a:bodyPr>
          <a:lstStyle/>
          <a:p>
            <a:r>
              <a:rPr lang="en-US" sz="1400" b="1" dirty="0">
                <a:solidFill>
                  <a:srgbClr val="000000"/>
                </a:solidFill>
                <a:latin typeface="Verdana" pitchFamily="34" charset="0"/>
              </a:rPr>
              <a:t>Demands </a:t>
            </a:r>
            <a:endParaRPr lang="en-GB" sz="1400" dirty="0"/>
          </a:p>
        </p:txBody>
      </p:sp>
      <p:grpSp>
        <p:nvGrpSpPr>
          <p:cNvPr id="4" name="Group 23"/>
          <p:cNvGrpSpPr>
            <a:grpSpLocks/>
          </p:cNvGrpSpPr>
          <p:nvPr/>
        </p:nvGrpSpPr>
        <p:grpSpPr bwMode="auto">
          <a:xfrm>
            <a:off x="3862388" y="2711450"/>
            <a:ext cx="1125537" cy="57150"/>
            <a:chOff x="5196" y="3700"/>
            <a:chExt cx="1585" cy="80"/>
          </a:xfrm>
        </p:grpSpPr>
        <p:sp>
          <p:nvSpPr>
            <p:cNvPr id="153624" name="Freeform 24"/>
            <p:cNvSpPr>
              <a:spLocks/>
            </p:cNvSpPr>
            <p:nvPr/>
          </p:nvSpPr>
          <p:spPr bwMode="auto">
            <a:xfrm>
              <a:off x="5196" y="3721"/>
              <a:ext cx="1507" cy="59"/>
            </a:xfrm>
            <a:custGeom>
              <a:avLst/>
              <a:gdLst/>
              <a:ahLst/>
              <a:cxnLst>
                <a:cxn ang="0">
                  <a:pos x="0" y="0"/>
                </a:cxn>
                <a:cxn ang="0">
                  <a:pos x="95" y="13"/>
                </a:cxn>
                <a:cxn ang="0">
                  <a:pos x="189" y="24"/>
                </a:cxn>
                <a:cxn ang="0">
                  <a:pos x="283" y="34"/>
                </a:cxn>
                <a:cxn ang="0">
                  <a:pos x="377" y="43"/>
                </a:cxn>
                <a:cxn ang="0">
                  <a:pos x="471" y="49"/>
                </a:cxn>
                <a:cxn ang="0">
                  <a:pos x="565" y="53"/>
                </a:cxn>
                <a:cxn ang="0">
                  <a:pos x="659" y="58"/>
                </a:cxn>
                <a:cxn ang="0">
                  <a:pos x="753" y="59"/>
                </a:cxn>
                <a:cxn ang="0">
                  <a:pos x="849" y="58"/>
                </a:cxn>
                <a:cxn ang="0">
                  <a:pos x="943" y="56"/>
                </a:cxn>
                <a:cxn ang="0">
                  <a:pos x="1037" y="53"/>
                </a:cxn>
                <a:cxn ang="0">
                  <a:pos x="1131" y="48"/>
                </a:cxn>
                <a:cxn ang="0">
                  <a:pos x="1225" y="42"/>
                </a:cxn>
                <a:cxn ang="0">
                  <a:pos x="1319" y="33"/>
                </a:cxn>
                <a:cxn ang="0">
                  <a:pos x="1413" y="22"/>
                </a:cxn>
                <a:cxn ang="0">
                  <a:pos x="1507" y="10"/>
                </a:cxn>
              </a:cxnLst>
              <a:rect l="0" t="0" r="r" b="b"/>
              <a:pathLst>
                <a:path w="1507" h="59">
                  <a:moveTo>
                    <a:pt x="0" y="0"/>
                  </a:moveTo>
                  <a:lnTo>
                    <a:pt x="95" y="13"/>
                  </a:lnTo>
                  <a:lnTo>
                    <a:pt x="189" y="24"/>
                  </a:lnTo>
                  <a:lnTo>
                    <a:pt x="283" y="34"/>
                  </a:lnTo>
                  <a:lnTo>
                    <a:pt x="377" y="43"/>
                  </a:lnTo>
                  <a:lnTo>
                    <a:pt x="471" y="49"/>
                  </a:lnTo>
                  <a:lnTo>
                    <a:pt x="565" y="53"/>
                  </a:lnTo>
                  <a:lnTo>
                    <a:pt x="659" y="58"/>
                  </a:lnTo>
                  <a:lnTo>
                    <a:pt x="753" y="59"/>
                  </a:lnTo>
                  <a:lnTo>
                    <a:pt x="849" y="58"/>
                  </a:lnTo>
                  <a:lnTo>
                    <a:pt x="943" y="56"/>
                  </a:lnTo>
                  <a:lnTo>
                    <a:pt x="1037" y="53"/>
                  </a:lnTo>
                  <a:lnTo>
                    <a:pt x="1131" y="48"/>
                  </a:lnTo>
                  <a:lnTo>
                    <a:pt x="1225" y="42"/>
                  </a:lnTo>
                  <a:lnTo>
                    <a:pt x="1319" y="33"/>
                  </a:lnTo>
                  <a:lnTo>
                    <a:pt x="1413" y="22"/>
                  </a:lnTo>
                  <a:lnTo>
                    <a:pt x="1507" y="10"/>
                  </a:lnTo>
                </a:path>
              </a:pathLst>
            </a:custGeom>
            <a:noFill/>
            <a:ln w="3175">
              <a:solidFill>
                <a:srgbClr val="000000"/>
              </a:solidFill>
              <a:prstDash val="solid"/>
              <a:round/>
              <a:headEnd/>
              <a:tailEnd/>
            </a:ln>
          </p:spPr>
          <p:txBody>
            <a:bodyPr/>
            <a:lstStyle/>
            <a:p>
              <a:endParaRPr lang="en-US" sz="1100"/>
            </a:p>
          </p:txBody>
        </p:sp>
        <p:sp>
          <p:nvSpPr>
            <p:cNvPr id="153625" name="Freeform 25"/>
            <p:cNvSpPr>
              <a:spLocks/>
            </p:cNvSpPr>
            <p:nvPr/>
          </p:nvSpPr>
          <p:spPr bwMode="auto">
            <a:xfrm>
              <a:off x="6685" y="3700"/>
              <a:ext cx="96" cy="80"/>
            </a:xfrm>
            <a:custGeom>
              <a:avLst/>
              <a:gdLst/>
              <a:ahLst/>
              <a:cxnLst>
                <a:cxn ang="0">
                  <a:pos x="0" y="0"/>
                </a:cxn>
                <a:cxn ang="0">
                  <a:pos x="96" y="28"/>
                </a:cxn>
                <a:cxn ang="0">
                  <a:pos x="15" y="80"/>
                </a:cxn>
                <a:cxn ang="0">
                  <a:pos x="0" y="0"/>
                </a:cxn>
              </a:cxnLst>
              <a:rect l="0" t="0" r="r" b="b"/>
              <a:pathLst>
                <a:path w="96" h="80">
                  <a:moveTo>
                    <a:pt x="0" y="0"/>
                  </a:moveTo>
                  <a:lnTo>
                    <a:pt x="96" y="28"/>
                  </a:lnTo>
                  <a:lnTo>
                    <a:pt x="15" y="80"/>
                  </a:lnTo>
                  <a:lnTo>
                    <a:pt x="0" y="0"/>
                  </a:lnTo>
                  <a:close/>
                </a:path>
              </a:pathLst>
            </a:custGeom>
            <a:solidFill>
              <a:srgbClr val="000000"/>
            </a:solidFill>
            <a:ln w="9525">
              <a:noFill/>
              <a:round/>
              <a:headEnd/>
              <a:tailEnd/>
            </a:ln>
          </p:spPr>
          <p:txBody>
            <a:bodyPr/>
            <a:lstStyle/>
            <a:p>
              <a:endParaRPr lang="en-US" sz="1100"/>
            </a:p>
          </p:txBody>
        </p:sp>
      </p:grpSp>
      <p:sp>
        <p:nvSpPr>
          <p:cNvPr id="153626" name="Rectangle 26"/>
          <p:cNvSpPr>
            <a:spLocks noChangeArrowheads="1"/>
          </p:cNvSpPr>
          <p:nvPr/>
        </p:nvSpPr>
        <p:spPr bwMode="auto">
          <a:xfrm>
            <a:off x="3313878" y="2849179"/>
            <a:ext cx="2309156" cy="215444"/>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Verdana" pitchFamily="34" charset="0"/>
              </a:rPr>
              <a:t>Needs &amp; expectations</a:t>
            </a:r>
            <a:endParaRPr lang="en-GB" sz="1400" dirty="0"/>
          </a:p>
        </p:txBody>
      </p:sp>
      <p:sp>
        <p:nvSpPr>
          <p:cNvPr id="153627" name="Freeform 27"/>
          <p:cNvSpPr>
            <a:spLocks/>
          </p:cNvSpPr>
          <p:nvPr/>
        </p:nvSpPr>
        <p:spPr bwMode="auto">
          <a:xfrm>
            <a:off x="3813175" y="2149475"/>
            <a:ext cx="984250" cy="381000"/>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FFFFFF"/>
          </a:solidFill>
          <a:ln w="9525">
            <a:noFill/>
            <a:round/>
            <a:headEnd/>
            <a:tailEnd/>
          </a:ln>
        </p:spPr>
        <p:txBody>
          <a:bodyPr/>
          <a:lstStyle/>
          <a:p>
            <a:endParaRPr lang="en-US" sz="1100"/>
          </a:p>
        </p:txBody>
      </p:sp>
      <p:sp>
        <p:nvSpPr>
          <p:cNvPr id="153628" name="Freeform 28"/>
          <p:cNvSpPr>
            <a:spLocks/>
          </p:cNvSpPr>
          <p:nvPr/>
        </p:nvSpPr>
        <p:spPr bwMode="auto">
          <a:xfrm>
            <a:off x="3933825" y="1998663"/>
            <a:ext cx="1042988" cy="641350"/>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FF99CC">
              <a:alpha val="50999"/>
            </a:srgbClr>
          </a:solidFill>
          <a:ln w="3175">
            <a:solidFill>
              <a:srgbClr val="000000"/>
            </a:solidFill>
            <a:prstDash val="solid"/>
            <a:round/>
            <a:headEnd/>
            <a:tailEnd/>
          </a:ln>
        </p:spPr>
        <p:txBody>
          <a:bodyPr/>
          <a:lstStyle/>
          <a:p>
            <a:endParaRPr lang="en-US" sz="1100"/>
          </a:p>
        </p:txBody>
      </p:sp>
      <p:sp>
        <p:nvSpPr>
          <p:cNvPr id="153629" name="Rectangle 29"/>
          <p:cNvSpPr>
            <a:spLocks noChangeArrowheads="1"/>
          </p:cNvSpPr>
          <p:nvPr/>
        </p:nvSpPr>
        <p:spPr bwMode="auto">
          <a:xfrm>
            <a:off x="4041612" y="2212209"/>
            <a:ext cx="719137" cy="184150"/>
          </a:xfrm>
          <a:prstGeom prst="rect">
            <a:avLst/>
          </a:prstGeom>
          <a:noFill/>
          <a:ln w="9525">
            <a:noFill/>
            <a:miter lim="800000"/>
            <a:headEnd/>
            <a:tailEnd/>
          </a:ln>
        </p:spPr>
        <p:txBody>
          <a:bodyPr wrap="none" lIns="0" tIns="0" rIns="0" bIns="0"/>
          <a:lstStyle/>
          <a:p>
            <a:r>
              <a:rPr lang="en-US" sz="1100" b="1" dirty="0">
                <a:solidFill>
                  <a:srgbClr val="000000"/>
                </a:solidFill>
                <a:latin typeface="Verdana" pitchFamily="34" charset="0"/>
              </a:rPr>
              <a:t>Interaction</a:t>
            </a:r>
            <a:endParaRPr lang="en-GB" sz="1100" dirty="0"/>
          </a:p>
        </p:txBody>
      </p:sp>
      <p:grpSp>
        <p:nvGrpSpPr>
          <p:cNvPr id="5" name="Group 30"/>
          <p:cNvGrpSpPr>
            <a:grpSpLocks/>
          </p:cNvGrpSpPr>
          <p:nvPr/>
        </p:nvGrpSpPr>
        <p:grpSpPr bwMode="auto">
          <a:xfrm>
            <a:off x="5316538" y="2084388"/>
            <a:ext cx="1177925" cy="382587"/>
            <a:chOff x="7177" y="2462"/>
            <a:chExt cx="1659" cy="534"/>
          </a:xfrm>
        </p:grpSpPr>
        <p:sp>
          <p:nvSpPr>
            <p:cNvPr id="153631" name="Freeform 31"/>
            <p:cNvSpPr>
              <a:spLocks/>
            </p:cNvSpPr>
            <p:nvPr/>
          </p:nvSpPr>
          <p:spPr bwMode="auto">
            <a:xfrm>
              <a:off x="7177" y="2462"/>
              <a:ext cx="1659" cy="534"/>
            </a:xfrm>
            <a:custGeom>
              <a:avLst/>
              <a:gdLst/>
              <a:ahLst/>
              <a:cxnLst>
                <a:cxn ang="0">
                  <a:pos x="1584" y="0"/>
                </a:cxn>
                <a:cxn ang="0">
                  <a:pos x="1594" y="15"/>
                </a:cxn>
                <a:cxn ang="0">
                  <a:pos x="1611" y="48"/>
                </a:cxn>
                <a:cxn ang="0">
                  <a:pos x="1624" y="80"/>
                </a:cxn>
                <a:cxn ang="0">
                  <a:pos x="1636" y="113"/>
                </a:cxn>
                <a:cxn ang="0">
                  <a:pos x="1645" y="147"/>
                </a:cxn>
                <a:cxn ang="0">
                  <a:pos x="1652" y="181"/>
                </a:cxn>
                <a:cxn ang="0">
                  <a:pos x="1657" y="216"/>
                </a:cxn>
                <a:cxn ang="0">
                  <a:pos x="1659" y="250"/>
                </a:cxn>
                <a:cxn ang="0">
                  <a:pos x="1659" y="284"/>
                </a:cxn>
                <a:cxn ang="0">
                  <a:pos x="1657" y="318"/>
                </a:cxn>
                <a:cxn ang="0">
                  <a:pos x="1652" y="352"/>
                </a:cxn>
                <a:cxn ang="0">
                  <a:pos x="1645" y="386"/>
                </a:cxn>
                <a:cxn ang="0">
                  <a:pos x="1636" y="419"/>
                </a:cxn>
                <a:cxn ang="0">
                  <a:pos x="1624" y="453"/>
                </a:cxn>
                <a:cxn ang="0">
                  <a:pos x="1611" y="486"/>
                </a:cxn>
                <a:cxn ang="0">
                  <a:pos x="1594" y="517"/>
                </a:cxn>
                <a:cxn ang="0">
                  <a:pos x="1584" y="534"/>
                </a:cxn>
                <a:cxn ang="0">
                  <a:pos x="66" y="517"/>
                </a:cxn>
                <a:cxn ang="0">
                  <a:pos x="49" y="486"/>
                </a:cxn>
                <a:cxn ang="0">
                  <a:pos x="36" y="453"/>
                </a:cxn>
                <a:cxn ang="0">
                  <a:pos x="25" y="419"/>
                </a:cxn>
                <a:cxn ang="0">
                  <a:pos x="15" y="386"/>
                </a:cxn>
                <a:cxn ang="0">
                  <a:pos x="8" y="352"/>
                </a:cxn>
                <a:cxn ang="0">
                  <a:pos x="3" y="318"/>
                </a:cxn>
                <a:cxn ang="0">
                  <a:pos x="0" y="284"/>
                </a:cxn>
                <a:cxn ang="0">
                  <a:pos x="0" y="250"/>
                </a:cxn>
                <a:cxn ang="0">
                  <a:pos x="3" y="216"/>
                </a:cxn>
                <a:cxn ang="0">
                  <a:pos x="8" y="181"/>
                </a:cxn>
                <a:cxn ang="0">
                  <a:pos x="15" y="147"/>
                </a:cxn>
                <a:cxn ang="0">
                  <a:pos x="25" y="113"/>
                </a:cxn>
                <a:cxn ang="0">
                  <a:pos x="36" y="80"/>
                </a:cxn>
                <a:cxn ang="0">
                  <a:pos x="49" y="48"/>
                </a:cxn>
                <a:cxn ang="0">
                  <a:pos x="66" y="15"/>
                </a:cxn>
                <a:cxn ang="0">
                  <a:pos x="74" y="0"/>
                </a:cxn>
              </a:cxnLst>
              <a:rect l="0" t="0" r="r" b="b"/>
              <a:pathLst>
                <a:path w="1659" h="534">
                  <a:moveTo>
                    <a:pt x="74" y="0"/>
                  </a:moveTo>
                  <a:lnTo>
                    <a:pt x="1584" y="0"/>
                  </a:lnTo>
                  <a:lnTo>
                    <a:pt x="1584" y="0"/>
                  </a:lnTo>
                  <a:lnTo>
                    <a:pt x="1594" y="15"/>
                  </a:lnTo>
                  <a:lnTo>
                    <a:pt x="1602"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9" y="232"/>
                  </a:lnTo>
                  <a:lnTo>
                    <a:pt x="1659" y="250"/>
                  </a:lnTo>
                  <a:lnTo>
                    <a:pt x="1659" y="266"/>
                  </a:lnTo>
                  <a:lnTo>
                    <a:pt x="1659" y="284"/>
                  </a:lnTo>
                  <a:lnTo>
                    <a:pt x="1659" y="300"/>
                  </a:lnTo>
                  <a:lnTo>
                    <a:pt x="1657" y="318"/>
                  </a:lnTo>
                  <a:lnTo>
                    <a:pt x="1654" y="334"/>
                  </a:lnTo>
                  <a:lnTo>
                    <a:pt x="1652" y="352"/>
                  </a:lnTo>
                  <a:lnTo>
                    <a:pt x="1649" y="369"/>
                  </a:lnTo>
                  <a:lnTo>
                    <a:pt x="1645" y="386"/>
                  </a:lnTo>
                  <a:lnTo>
                    <a:pt x="1640" y="403"/>
                  </a:lnTo>
                  <a:lnTo>
                    <a:pt x="1636" y="419"/>
                  </a:lnTo>
                  <a:lnTo>
                    <a:pt x="1631" y="437"/>
                  </a:lnTo>
                  <a:lnTo>
                    <a:pt x="1624" y="453"/>
                  </a:lnTo>
                  <a:lnTo>
                    <a:pt x="1617" y="470"/>
                  </a:lnTo>
                  <a:lnTo>
                    <a:pt x="1611" y="486"/>
                  </a:lnTo>
                  <a:lnTo>
                    <a:pt x="1602" y="501"/>
                  </a:lnTo>
                  <a:lnTo>
                    <a:pt x="1594" y="517"/>
                  </a:lnTo>
                  <a:lnTo>
                    <a:pt x="1584" y="534"/>
                  </a:lnTo>
                  <a:lnTo>
                    <a:pt x="1584" y="534"/>
                  </a:lnTo>
                  <a:lnTo>
                    <a:pt x="74" y="534"/>
                  </a:lnTo>
                  <a:lnTo>
                    <a:pt x="66" y="517"/>
                  </a:lnTo>
                  <a:lnTo>
                    <a:pt x="58" y="501"/>
                  </a:lnTo>
                  <a:lnTo>
                    <a:pt x="49" y="486"/>
                  </a:lnTo>
                  <a:lnTo>
                    <a:pt x="43" y="470"/>
                  </a:lnTo>
                  <a:lnTo>
                    <a:pt x="36" y="453"/>
                  </a:lnTo>
                  <a:lnTo>
                    <a:pt x="30" y="437"/>
                  </a:lnTo>
                  <a:lnTo>
                    <a:pt x="25" y="419"/>
                  </a:lnTo>
                  <a:lnTo>
                    <a:pt x="20"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20" y="130"/>
                  </a:lnTo>
                  <a:lnTo>
                    <a:pt x="25" y="113"/>
                  </a:lnTo>
                  <a:lnTo>
                    <a:pt x="30" y="97"/>
                  </a:lnTo>
                  <a:lnTo>
                    <a:pt x="36" y="80"/>
                  </a:lnTo>
                  <a:lnTo>
                    <a:pt x="43" y="64"/>
                  </a:lnTo>
                  <a:lnTo>
                    <a:pt x="49" y="48"/>
                  </a:lnTo>
                  <a:lnTo>
                    <a:pt x="58" y="31"/>
                  </a:lnTo>
                  <a:lnTo>
                    <a:pt x="66" y="15"/>
                  </a:lnTo>
                  <a:lnTo>
                    <a:pt x="74" y="0"/>
                  </a:lnTo>
                  <a:lnTo>
                    <a:pt x="74" y="0"/>
                  </a:lnTo>
                  <a:close/>
                </a:path>
              </a:pathLst>
            </a:custGeom>
            <a:solidFill>
              <a:srgbClr val="FF9900">
                <a:alpha val="50999"/>
              </a:srgbClr>
            </a:solidFill>
            <a:ln w="9525">
              <a:noFill/>
              <a:round/>
              <a:headEnd/>
              <a:tailEnd/>
            </a:ln>
          </p:spPr>
          <p:txBody>
            <a:bodyPr/>
            <a:lstStyle/>
            <a:p>
              <a:endParaRPr lang="en-US" sz="1100"/>
            </a:p>
          </p:txBody>
        </p:sp>
        <p:sp>
          <p:nvSpPr>
            <p:cNvPr id="153632" name="Freeform 32"/>
            <p:cNvSpPr>
              <a:spLocks/>
            </p:cNvSpPr>
            <p:nvPr/>
          </p:nvSpPr>
          <p:spPr bwMode="auto">
            <a:xfrm>
              <a:off x="7177" y="2462"/>
              <a:ext cx="1659" cy="534"/>
            </a:xfrm>
            <a:custGeom>
              <a:avLst/>
              <a:gdLst/>
              <a:ahLst/>
              <a:cxnLst>
                <a:cxn ang="0">
                  <a:pos x="1584" y="0"/>
                </a:cxn>
                <a:cxn ang="0">
                  <a:pos x="1594" y="15"/>
                </a:cxn>
                <a:cxn ang="0">
                  <a:pos x="1611" y="48"/>
                </a:cxn>
                <a:cxn ang="0">
                  <a:pos x="1624" y="80"/>
                </a:cxn>
                <a:cxn ang="0">
                  <a:pos x="1636" y="113"/>
                </a:cxn>
                <a:cxn ang="0">
                  <a:pos x="1645" y="147"/>
                </a:cxn>
                <a:cxn ang="0">
                  <a:pos x="1652" y="181"/>
                </a:cxn>
                <a:cxn ang="0">
                  <a:pos x="1657" y="216"/>
                </a:cxn>
                <a:cxn ang="0">
                  <a:pos x="1659" y="250"/>
                </a:cxn>
                <a:cxn ang="0">
                  <a:pos x="1659" y="284"/>
                </a:cxn>
                <a:cxn ang="0">
                  <a:pos x="1657" y="318"/>
                </a:cxn>
                <a:cxn ang="0">
                  <a:pos x="1652" y="352"/>
                </a:cxn>
                <a:cxn ang="0">
                  <a:pos x="1645" y="386"/>
                </a:cxn>
                <a:cxn ang="0">
                  <a:pos x="1636" y="419"/>
                </a:cxn>
                <a:cxn ang="0">
                  <a:pos x="1624" y="453"/>
                </a:cxn>
                <a:cxn ang="0">
                  <a:pos x="1611" y="486"/>
                </a:cxn>
                <a:cxn ang="0">
                  <a:pos x="1594" y="517"/>
                </a:cxn>
                <a:cxn ang="0">
                  <a:pos x="1584" y="534"/>
                </a:cxn>
                <a:cxn ang="0">
                  <a:pos x="66" y="517"/>
                </a:cxn>
                <a:cxn ang="0">
                  <a:pos x="49" y="486"/>
                </a:cxn>
                <a:cxn ang="0">
                  <a:pos x="36" y="453"/>
                </a:cxn>
                <a:cxn ang="0">
                  <a:pos x="25" y="419"/>
                </a:cxn>
                <a:cxn ang="0">
                  <a:pos x="15" y="386"/>
                </a:cxn>
                <a:cxn ang="0">
                  <a:pos x="8" y="352"/>
                </a:cxn>
                <a:cxn ang="0">
                  <a:pos x="3" y="318"/>
                </a:cxn>
                <a:cxn ang="0">
                  <a:pos x="0" y="284"/>
                </a:cxn>
                <a:cxn ang="0">
                  <a:pos x="0" y="250"/>
                </a:cxn>
                <a:cxn ang="0">
                  <a:pos x="3" y="216"/>
                </a:cxn>
                <a:cxn ang="0">
                  <a:pos x="8" y="181"/>
                </a:cxn>
                <a:cxn ang="0">
                  <a:pos x="15" y="147"/>
                </a:cxn>
                <a:cxn ang="0">
                  <a:pos x="25" y="113"/>
                </a:cxn>
                <a:cxn ang="0">
                  <a:pos x="36" y="80"/>
                </a:cxn>
                <a:cxn ang="0">
                  <a:pos x="49" y="48"/>
                </a:cxn>
                <a:cxn ang="0">
                  <a:pos x="66" y="15"/>
                </a:cxn>
                <a:cxn ang="0">
                  <a:pos x="74" y="0"/>
                </a:cxn>
              </a:cxnLst>
              <a:rect l="0" t="0" r="r" b="b"/>
              <a:pathLst>
                <a:path w="1659" h="534">
                  <a:moveTo>
                    <a:pt x="74" y="0"/>
                  </a:moveTo>
                  <a:lnTo>
                    <a:pt x="1584" y="0"/>
                  </a:lnTo>
                  <a:lnTo>
                    <a:pt x="1584" y="0"/>
                  </a:lnTo>
                  <a:lnTo>
                    <a:pt x="1594" y="15"/>
                  </a:lnTo>
                  <a:lnTo>
                    <a:pt x="1602"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9" y="232"/>
                  </a:lnTo>
                  <a:lnTo>
                    <a:pt x="1659" y="250"/>
                  </a:lnTo>
                  <a:lnTo>
                    <a:pt x="1659" y="266"/>
                  </a:lnTo>
                  <a:lnTo>
                    <a:pt x="1659" y="284"/>
                  </a:lnTo>
                  <a:lnTo>
                    <a:pt x="1659" y="300"/>
                  </a:lnTo>
                  <a:lnTo>
                    <a:pt x="1657" y="318"/>
                  </a:lnTo>
                  <a:lnTo>
                    <a:pt x="1654" y="334"/>
                  </a:lnTo>
                  <a:lnTo>
                    <a:pt x="1652" y="352"/>
                  </a:lnTo>
                  <a:lnTo>
                    <a:pt x="1649" y="369"/>
                  </a:lnTo>
                  <a:lnTo>
                    <a:pt x="1645" y="386"/>
                  </a:lnTo>
                  <a:lnTo>
                    <a:pt x="1640" y="403"/>
                  </a:lnTo>
                  <a:lnTo>
                    <a:pt x="1636" y="419"/>
                  </a:lnTo>
                  <a:lnTo>
                    <a:pt x="1631" y="437"/>
                  </a:lnTo>
                  <a:lnTo>
                    <a:pt x="1624" y="453"/>
                  </a:lnTo>
                  <a:lnTo>
                    <a:pt x="1617" y="470"/>
                  </a:lnTo>
                  <a:lnTo>
                    <a:pt x="1611" y="486"/>
                  </a:lnTo>
                  <a:lnTo>
                    <a:pt x="1602" y="501"/>
                  </a:lnTo>
                  <a:lnTo>
                    <a:pt x="1594" y="517"/>
                  </a:lnTo>
                  <a:lnTo>
                    <a:pt x="1584" y="534"/>
                  </a:lnTo>
                  <a:lnTo>
                    <a:pt x="1584" y="534"/>
                  </a:lnTo>
                  <a:lnTo>
                    <a:pt x="74" y="534"/>
                  </a:lnTo>
                  <a:lnTo>
                    <a:pt x="66" y="517"/>
                  </a:lnTo>
                  <a:lnTo>
                    <a:pt x="58" y="501"/>
                  </a:lnTo>
                  <a:lnTo>
                    <a:pt x="49" y="486"/>
                  </a:lnTo>
                  <a:lnTo>
                    <a:pt x="43" y="470"/>
                  </a:lnTo>
                  <a:lnTo>
                    <a:pt x="36" y="453"/>
                  </a:lnTo>
                  <a:lnTo>
                    <a:pt x="30" y="437"/>
                  </a:lnTo>
                  <a:lnTo>
                    <a:pt x="25" y="419"/>
                  </a:lnTo>
                  <a:lnTo>
                    <a:pt x="20"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20" y="130"/>
                  </a:lnTo>
                  <a:lnTo>
                    <a:pt x="25" y="113"/>
                  </a:lnTo>
                  <a:lnTo>
                    <a:pt x="30" y="97"/>
                  </a:lnTo>
                  <a:lnTo>
                    <a:pt x="36" y="80"/>
                  </a:lnTo>
                  <a:lnTo>
                    <a:pt x="43" y="64"/>
                  </a:lnTo>
                  <a:lnTo>
                    <a:pt x="49" y="48"/>
                  </a:lnTo>
                  <a:lnTo>
                    <a:pt x="58" y="31"/>
                  </a:lnTo>
                  <a:lnTo>
                    <a:pt x="66" y="15"/>
                  </a:lnTo>
                  <a:lnTo>
                    <a:pt x="74" y="0"/>
                  </a:lnTo>
                  <a:lnTo>
                    <a:pt x="74" y="0"/>
                  </a:lnTo>
                </a:path>
              </a:pathLst>
            </a:custGeom>
            <a:noFill/>
            <a:ln w="3175">
              <a:solidFill>
                <a:srgbClr val="000000"/>
              </a:solidFill>
              <a:prstDash val="solid"/>
              <a:round/>
              <a:headEnd/>
              <a:tailEnd/>
            </a:ln>
          </p:spPr>
          <p:txBody>
            <a:bodyPr/>
            <a:lstStyle/>
            <a:p>
              <a:endParaRPr lang="en-US" sz="1100"/>
            </a:p>
          </p:txBody>
        </p:sp>
        <p:sp>
          <p:nvSpPr>
            <p:cNvPr id="153633" name="Freeform 33"/>
            <p:cNvSpPr>
              <a:spLocks/>
            </p:cNvSpPr>
            <p:nvPr/>
          </p:nvSpPr>
          <p:spPr bwMode="auto">
            <a:xfrm>
              <a:off x="8687" y="2462"/>
              <a:ext cx="74" cy="534"/>
            </a:xfrm>
            <a:custGeom>
              <a:avLst/>
              <a:gdLst/>
              <a:ahLst/>
              <a:cxnLst>
                <a:cxn ang="0">
                  <a:pos x="74" y="0"/>
                </a:cxn>
                <a:cxn ang="0">
                  <a:pos x="66" y="15"/>
                </a:cxn>
                <a:cxn ang="0">
                  <a:pos x="58" y="31"/>
                </a:cxn>
                <a:cxn ang="0">
                  <a:pos x="50" y="48"/>
                </a:cxn>
                <a:cxn ang="0">
                  <a:pos x="43" y="64"/>
                </a:cxn>
                <a:cxn ang="0">
                  <a:pos x="36" y="80"/>
                </a:cxn>
                <a:cxn ang="0">
                  <a:pos x="30" y="97"/>
                </a:cxn>
                <a:cxn ang="0">
                  <a:pos x="25" y="113"/>
                </a:cxn>
                <a:cxn ang="0">
                  <a:pos x="20" y="130"/>
                </a:cxn>
                <a:cxn ang="0">
                  <a:pos x="15" y="147"/>
                </a:cxn>
                <a:cxn ang="0">
                  <a:pos x="12" y="164"/>
                </a:cxn>
                <a:cxn ang="0">
                  <a:pos x="8" y="181"/>
                </a:cxn>
                <a:cxn ang="0">
                  <a:pos x="5" y="198"/>
                </a:cxn>
                <a:cxn ang="0">
                  <a:pos x="3" y="216"/>
                </a:cxn>
                <a:cxn ang="0">
                  <a:pos x="2" y="232"/>
                </a:cxn>
                <a:cxn ang="0">
                  <a:pos x="2" y="250"/>
                </a:cxn>
                <a:cxn ang="0">
                  <a:pos x="0" y="266"/>
                </a:cxn>
                <a:cxn ang="0">
                  <a:pos x="2" y="284"/>
                </a:cxn>
                <a:cxn ang="0">
                  <a:pos x="2" y="300"/>
                </a:cxn>
                <a:cxn ang="0">
                  <a:pos x="3" y="318"/>
                </a:cxn>
                <a:cxn ang="0">
                  <a:pos x="5" y="334"/>
                </a:cxn>
                <a:cxn ang="0">
                  <a:pos x="8" y="352"/>
                </a:cxn>
                <a:cxn ang="0">
                  <a:pos x="12" y="369"/>
                </a:cxn>
                <a:cxn ang="0">
                  <a:pos x="15" y="386"/>
                </a:cxn>
                <a:cxn ang="0">
                  <a:pos x="20" y="403"/>
                </a:cxn>
                <a:cxn ang="0">
                  <a:pos x="25" y="419"/>
                </a:cxn>
                <a:cxn ang="0">
                  <a:pos x="30" y="437"/>
                </a:cxn>
                <a:cxn ang="0">
                  <a:pos x="36" y="453"/>
                </a:cxn>
                <a:cxn ang="0">
                  <a:pos x="43" y="470"/>
                </a:cxn>
                <a:cxn ang="0">
                  <a:pos x="50" y="486"/>
                </a:cxn>
                <a:cxn ang="0">
                  <a:pos x="58" y="501"/>
                </a:cxn>
                <a:cxn ang="0">
                  <a:pos x="66" y="517"/>
                </a:cxn>
                <a:cxn ang="0">
                  <a:pos x="74" y="534"/>
                </a:cxn>
              </a:cxnLst>
              <a:rect l="0" t="0" r="r" b="b"/>
              <a:pathLst>
                <a:path w="74" h="534">
                  <a:moveTo>
                    <a:pt x="74" y="0"/>
                  </a:moveTo>
                  <a:lnTo>
                    <a:pt x="66" y="15"/>
                  </a:lnTo>
                  <a:lnTo>
                    <a:pt x="58" y="31"/>
                  </a:lnTo>
                  <a:lnTo>
                    <a:pt x="50" y="48"/>
                  </a:lnTo>
                  <a:lnTo>
                    <a:pt x="43" y="64"/>
                  </a:lnTo>
                  <a:lnTo>
                    <a:pt x="36" y="80"/>
                  </a:lnTo>
                  <a:lnTo>
                    <a:pt x="30" y="97"/>
                  </a:lnTo>
                  <a:lnTo>
                    <a:pt x="25" y="113"/>
                  </a:lnTo>
                  <a:lnTo>
                    <a:pt x="20" y="130"/>
                  </a:lnTo>
                  <a:lnTo>
                    <a:pt x="15" y="147"/>
                  </a:lnTo>
                  <a:lnTo>
                    <a:pt x="12" y="164"/>
                  </a:lnTo>
                  <a:lnTo>
                    <a:pt x="8" y="181"/>
                  </a:lnTo>
                  <a:lnTo>
                    <a:pt x="5" y="198"/>
                  </a:lnTo>
                  <a:lnTo>
                    <a:pt x="3" y="216"/>
                  </a:lnTo>
                  <a:lnTo>
                    <a:pt x="2" y="232"/>
                  </a:lnTo>
                  <a:lnTo>
                    <a:pt x="2" y="250"/>
                  </a:lnTo>
                  <a:lnTo>
                    <a:pt x="0" y="266"/>
                  </a:lnTo>
                  <a:lnTo>
                    <a:pt x="2" y="284"/>
                  </a:lnTo>
                  <a:lnTo>
                    <a:pt x="2" y="300"/>
                  </a:lnTo>
                  <a:lnTo>
                    <a:pt x="3" y="318"/>
                  </a:lnTo>
                  <a:lnTo>
                    <a:pt x="5" y="334"/>
                  </a:lnTo>
                  <a:lnTo>
                    <a:pt x="8" y="352"/>
                  </a:lnTo>
                  <a:lnTo>
                    <a:pt x="12" y="369"/>
                  </a:lnTo>
                  <a:lnTo>
                    <a:pt x="15" y="386"/>
                  </a:lnTo>
                  <a:lnTo>
                    <a:pt x="20" y="403"/>
                  </a:lnTo>
                  <a:lnTo>
                    <a:pt x="25" y="419"/>
                  </a:lnTo>
                  <a:lnTo>
                    <a:pt x="30" y="437"/>
                  </a:lnTo>
                  <a:lnTo>
                    <a:pt x="36" y="453"/>
                  </a:lnTo>
                  <a:lnTo>
                    <a:pt x="43" y="470"/>
                  </a:lnTo>
                  <a:lnTo>
                    <a:pt x="50" y="486"/>
                  </a:lnTo>
                  <a:lnTo>
                    <a:pt x="58" y="501"/>
                  </a:lnTo>
                  <a:lnTo>
                    <a:pt x="66" y="517"/>
                  </a:lnTo>
                  <a:lnTo>
                    <a:pt x="74" y="534"/>
                  </a:lnTo>
                </a:path>
              </a:pathLst>
            </a:custGeom>
            <a:noFill/>
            <a:ln w="3175">
              <a:solidFill>
                <a:srgbClr val="000000"/>
              </a:solidFill>
              <a:prstDash val="solid"/>
              <a:round/>
              <a:headEnd/>
              <a:tailEnd/>
            </a:ln>
          </p:spPr>
          <p:txBody>
            <a:bodyPr/>
            <a:lstStyle/>
            <a:p>
              <a:endParaRPr lang="en-US" sz="1100"/>
            </a:p>
          </p:txBody>
        </p:sp>
        <p:sp>
          <p:nvSpPr>
            <p:cNvPr id="153634" name="Rectangle 34"/>
            <p:cNvSpPr>
              <a:spLocks noChangeArrowheads="1"/>
            </p:cNvSpPr>
            <p:nvPr/>
          </p:nvSpPr>
          <p:spPr bwMode="auto">
            <a:xfrm>
              <a:off x="7199" y="2593"/>
              <a:ext cx="1492" cy="236"/>
            </a:xfrm>
            <a:prstGeom prst="rect">
              <a:avLst/>
            </a:prstGeom>
            <a:noFill/>
            <a:ln w="9525">
              <a:noFill/>
              <a:miter lim="800000"/>
              <a:headEnd/>
              <a:tailEnd/>
            </a:ln>
          </p:spPr>
          <p:txBody>
            <a:bodyPr lIns="0" tIns="0" rIns="0" bIns="0">
              <a:spAutoFit/>
            </a:bodyPr>
            <a:lstStyle/>
            <a:p>
              <a:pPr algn="ctr"/>
              <a:r>
                <a:rPr lang="en-US" sz="1100" b="1" dirty="0">
                  <a:solidFill>
                    <a:srgbClr val="000000"/>
                  </a:solidFill>
                  <a:latin typeface="Verdana" pitchFamily="34" charset="0"/>
                </a:rPr>
                <a:t>Government </a:t>
              </a:r>
              <a:endParaRPr lang="en-GB" sz="1100" dirty="0"/>
            </a:p>
          </p:txBody>
        </p:sp>
      </p:grpSp>
      <p:grpSp>
        <p:nvGrpSpPr>
          <p:cNvPr id="6" name="Group 35"/>
          <p:cNvGrpSpPr>
            <a:grpSpLocks/>
          </p:cNvGrpSpPr>
          <p:nvPr/>
        </p:nvGrpSpPr>
        <p:grpSpPr bwMode="auto">
          <a:xfrm>
            <a:off x="2308225" y="2084388"/>
            <a:ext cx="1185863" cy="382587"/>
            <a:chOff x="3073" y="2462"/>
            <a:chExt cx="1670" cy="534"/>
          </a:xfrm>
        </p:grpSpPr>
        <p:sp>
          <p:nvSpPr>
            <p:cNvPr id="153636" name="Freeform 36"/>
            <p:cNvSpPr>
              <a:spLocks/>
            </p:cNvSpPr>
            <p:nvPr/>
          </p:nvSpPr>
          <p:spPr bwMode="auto">
            <a:xfrm>
              <a:off x="3073" y="2462"/>
              <a:ext cx="1659" cy="534"/>
            </a:xfrm>
            <a:custGeom>
              <a:avLst/>
              <a:gdLst/>
              <a:ahLst/>
              <a:cxnLst>
                <a:cxn ang="0">
                  <a:pos x="1584" y="0"/>
                </a:cxn>
                <a:cxn ang="0">
                  <a:pos x="1603" y="31"/>
                </a:cxn>
                <a:cxn ang="0">
                  <a:pos x="1617" y="64"/>
                </a:cxn>
                <a:cxn ang="0">
                  <a:pos x="1631" y="97"/>
                </a:cxn>
                <a:cxn ang="0">
                  <a:pos x="1640" y="130"/>
                </a:cxn>
                <a:cxn ang="0">
                  <a:pos x="1649" y="164"/>
                </a:cxn>
                <a:cxn ang="0">
                  <a:pos x="1654" y="198"/>
                </a:cxn>
                <a:cxn ang="0">
                  <a:pos x="1657" y="232"/>
                </a:cxn>
                <a:cxn ang="0">
                  <a:pos x="1659" y="266"/>
                </a:cxn>
                <a:cxn ang="0">
                  <a:pos x="1657" y="300"/>
                </a:cxn>
                <a:cxn ang="0">
                  <a:pos x="1654" y="334"/>
                </a:cxn>
                <a:cxn ang="0">
                  <a:pos x="1649" y="369"/>
                </a:cxn>
                <a:cxn ang="0">
                  <a:pos x="1640" y="403"/>
                </a:cxn>
                <a:cxn ang="0">
                  <a:pos x="1631" y="435"/>
                </a:cxn>
                <a:cxn ang="0">
                  <a:pos x="1617" y="470"/>
                </a:cxn>
                <a:cxn ang="0">
                  <a:pos x="1603" y="501"/>
                </a:cxn>
                <a:cxn ang="0">
                  <a:pos x="1584" y="534"/>
                </a:cxn>
                <a:cxn ang="0">
                  <a:pos x="66" y="517"/>
                </a:cxn>
                <a:cxn ang="0">
                  <a:pos x="49" y="486"/>
                </a:cxn>
                <a:cxn ang="0">
                  <a:pos x="35" y="453"/>
                </a:cxn>
                <a:cxn ang="0">
                  <a:pos x="23" y="419"/>
                </a:cxn>
                <a:cxn ang="0">
                  <a:pos x="15" y="386"/>
                </a:cxn>
                <a:cxn ang="0">
                  <a:pos x="8" y="352"/>
                </a:cxn>
                <a:cxn ang="0">
                  <a:pos x="3" y="318"/>
                </a:cxn>
                <a:cxn ang="0">
                  <a:pos x="0" y="284"/>
                </a:cxn>
                <a:cxn ang="0">
                  <a:pos x="0" y="250"/>
                </a:cxn>
                <a:cxn ang="0">
                  <a:pos x="3" y="216"/>
                </a:cxn>
                <a:cxn ang="0">
                  <a:pos x="8" y="181"/>
                </a:cxn>
                <a:cxn ang="0">
                  <a:pos x="15" y="147"/>
                </a:cxn>
                <a:cxn ang="0">
                  <a:pos x="23" y="113"/>
                </a:cxn>
                <a:cxn ang="0">
                  <a:pos x="35" y="80"/>
                </a:cxn>
                <a:cxn ang="0">
                  <a:pos x="49" y="48"/>
                </a:cxn>
                <a:cxn ang="0">
                  <a:pos x="66" y="15"/>
                </a:cxn>
                <a:cxn ang="0">
                  <a:pos x="74" y="0"/>
                </a:cxn>
              </a:cxnLst>
              <a:rect l="0" t="0" r="r" b="b"/>
              <a:pathLst>
                <a:path w="1659" h="534">
                  <a:moveTo>
                    <a:pt x="74" y="0"/>
                  </a:moveTo>
                  <a:lnTo>
                    <a:pt x="1584" y="0"/>
                  </a:lnTo>
                  <a:lnTo>
                    <a:pt x="1594" y="15"/>
                  </a:lnTo>
                  <a:lnTo>
                    <a:pt x="1603"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7" y="232"/>
                  </a:lnTo>
                  <a:lnTo>
                    <a:pt x="1659" y="250"/>
                  </a:lnTo>
                  <a:lnTo>
                    <a:pt x="1659" y="266"/>
                  </a:lnTo>
                  <a:lnTo>
                    <a:pt x="1659" y="284"/>
                  </a:lnTo>
                  <a:lnTo>
                    <a:pt x="1657" y="300"/>
                  </a:lnTo>
                  <a:lnTo>
                    <a:pt x="1657" y="318"/>
                  </a:lnTo>
                  <a:lnTo>
                    <a:pt x="1654" y="334"/>
                  </a:lnTo>
                  <a:lnTo>
                    <a:pt x="1652" y="352"/>
                  </a:lnTo>
                  <a:lnTo>
                    <a:pt x="1649" y="369"/>
                  </a:lnTo>
                  <a:lnTo>
                    <a:pt x="1645" y="386"/>
                  </a:lnTo>
                  <a:lnTo>
                    <a:pt x="1640" y="403"/>
                  </a:lnTo>
                  <a:lnTo>
                    <a:pt x="1636" y="419"/>
                  </a:lnTo>
                  <a:lnTo>
                    <a:pt x="1631" y="435"/>
                  </a:lnTo>
                  <a:lnTo>
                    <a:pt x="1624" y="453"/>
                  </a:lnTo>
                  <a:lnTo>
                    <a:pt x="1617" y="470"/>
                  </a:lnTo>
                  <a:lnTo>
                    <a:pt x="1611" y="486"/>
                  </a:lnTo>
                  <a:lnTo>
                    <a:pt x="1603" y="501"/>
                  </a:lnTo>
                  <a:lnTo>
                    <a:pt x="1594" y="517"/>
                  </a:lnTo>
                  <a:lnTo>
                    <a:pt x="1584" y="534"/>
                  </a:lnTo>
                  <a:lnTo>
                    <a:pt x="74" y="534"/>
                  </a:lnTo>
                  <a:lnTo>
                    <a:pt x="66" y="517"/>
                  </a:lnTo>
                  <a:lnTo>
                    <a:pt x="58" y="501"/>
                  </a:lnTo>
                  <a:lnTo>
                    <a:pt x="49" y="486"/>
                  </a:lnTo>
                  <a:lnTo>
                    <a:pt x="41" y="470"/>
                  </a:lnTo>
                  <a:lnTo>
                    <a:pt x="35" y="453"/>
                  </a:lnTo>
                  <a:lnTo>
                    <a:pt x="30" y="435"/>
                  </a:lnTo>
                  <a:lnTo>
                    <a:pt x="23" y="419"/>
                  </a:lnTo>
                  <a:lnTo>
                    <a:pt x="18"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18" y="130"/>
                  </a:lnTo>
                  <a:lnTo>
                    <a:pt x="23" y="113"/>
                  </a:lnTo>
                  <a:lnTo>
                    <a:pt x="30" y="97"/>
                  </a:lnTo>
                  <a:lnTo>
                    <a:pt x="35" y="80"/>
                  </a:lnTo>
                  <a:lnTo>
                    <a:pt x="41" y="64"/>
                  </a:lnTo>
                  <a:lnTo>
                    <a:pt x="49" y="48"/>
                  </a:lnTo>
                  <a:lnTo>
                    <a:pt x="58" y="31"/>
                  </a:lnTo>
                  <a:lnTo>
                    <a:pt x="66" y="15"/>
                  </a:lnTo>
                  <a:lnTo>
                    <a:pt x="74" y="0"/>
                  </a:lnTo>
                  <a:lnTo>
                    <a:pt x="74" y="0"/>
                  </a:lnTo>
                  <a:close/>
                </a:path>
              </a:pathLst>
            </a:custGeom>
            <a:solidFill>
              <a:srgbClr val="FFFFFF"/>
            </a:solidFill>
            <a:ln w="9525">
              <a:noFill/>
              <a:round/>
              <a:headEnd/>
              <a:tailEnd/>
            </a:ln>
          </p:spPr>
          <p:txBody>
            <a:bodyPr/>
            <a:lstStyle/>
            <a:p>
              <a:endParaRPr lang="en-US" sz="1100"/>
            </a:p>
          </p:txBody>
        </p:sp>
        <p:sp>
          <p:nvSpPr>
            <p:cNvPr id="153637" name="Freeform 37"/>
            <p:cNvSpPr>
              <a:spLocks/>
            </p:cNvSpPr>
            <p:nvPr/>
          </p:nvSpPr>
          <p:spPr bwMode="auto">
            <a:xfrm>
              <a:off x="3084" y="2462"/>
              <a:ext cx="1659" cy="534"/>
            </a:xfrm>
            <a:custGeom>
              <a:avLst/>
              <a:gdLst/>
              <a:ahLst/>
              <a:cxnLst>
                <a:cxn ang="0">
                  <a:pos x="1584" y="0"/>
                </a:cxn>
                <a:cxn ang="0">
                  <a:pos x="1603" y="31"/>
                </a:cxn>
                <a:cxn ang="0">
                  <a:pos x="1617" y="64"/>
                </a:cxn>
                <a:cxn ang="0">
                  <a:pos x="1631" y="97"/>
                </a:cxn>
                <a:cxn ang="0">
                  <a:pos x="1640" y="130"/>
                </a:cxn>
                <a:cxn ang="0">
                  <a:pos x="1649" y="164"/>
                </a:cxn>
                <a:cxn ang="0">
                  <a:pos x="1654" y="198"/>
                </a:cxn>
                <a:cxn ang="0">
                  <a:pos x="1657" y="232"/>
                </a:cxn>
                <a:cxn ang="0">
                  <a:pos x="1659" y="266"/>
                </a:cxn>
                <a:cxn ang="0">
                  <a:pos x="1657" y="300"/>
                </a:cxn>
                <a:cxn ang="0">
                  <a:pos x="1654" y="334"/>
                </a:cxn>
                <a:cxn ang="0">
                  <a:pos x="1649" y="369"/>
                </a:cxn>
                <a:cxn ang="0">
                  <a:pos x="1640" y="403"/>
                </a:cxn>
                <a:cxn ang="0">
                  <a:pos x="1631" y="435"/>
                </a:cxn>
                <a:cxn ang="0">
                  <a:pos x="1617" y="470"/>
                </a:cxn>
                <a:cxn ang="0">
                  <a:pos x="1603" y="501"/>
                </a:cxn>
                <a:cxn ang="0">
                  <a:pos x="1584" y="534"/>
                </a:cxn>
                <a:cxn ang="0">
                  <a:pos x="66" y="517"/>
                </a:cxn>
                <a:cxn ang="0">
                  <a:pos x="49" y="486"/>
                </a:cxn>
                <a:cxn ang="0">
                  <a:pos x="35" y="453"/>
                </a:cxn>
                <a:cxn ang="0">
                  <a:pos x="23" y="419"/>
                </a:cxn>
                <a:cxn ang="0">
                  <a:pos x="15" y="386"/>
                </a:cxn>
                <a:cxn ang="0">
                  <a:pos x="8" y="352"/>
                </a:cxn>
                <a:cxn ang="0">
                  <a:pos x="3" y="318"/>
                </a:cxn>
                <a:cxn ang="0">
                  <a:pos x="0" y="284"/>
                </a:cxn>
                <a:cxn ang="0">
                  <a:pos x="0" y="250"/>
                </a:cxn>
                <a:cxn ang="0">
                  <a:pos x="3" y="216"/>
                </a:cxn>
                <a:cxn ang="0">
                  <a:pos x="8" y="181"/>
                </a:cxn>
                <a:cxn ang="0">
                  <a:pos x="15" y="147"/>
                </a:cxn>
                <a:cxn ang="0">
                  <a:pos x="23" y="113"/>
                </a:cxn>
                <a:cxn ang="0">
                  <a:pos x="35" y="80"/>
                </a:cxn>
                <a:cxn ang="0">
                  <a:pos x="49" y="48"/>
                </a:cxn>
                <a:cxn ang="0">
                  <a:pos x="66" y="15"/>
                </a:cxn>
                <a:cxn ang="0">
                  <a:pos x="74" y="0"/>
                </a:cxn>
              </a:cxnLst>
              <a:rect l="0" t="0" r="r" b="b"/>
              <a:pathLst>
                <a:path w="1659" h="534">
                  <a:moveTo>
                    <a:pt x="74" y="0"/>
                  </a:moveTo>
                  <a:lnTo>
                    <a:pt x="1584" y="0"/>
                  </a:lnTo>
                  <a:lnTo>
                    <a:pt x="1594" y="15"/>
                  </a:lnTo>
                  <a:lnTo>
                    <a:pt x="1603" y="31"/>
                  </a:lnTo>
                  <a:lnTo>
                    <a:pt x="1611" y="48"/>
                  </a:lnTo>
                  <a:lnTo>
                    <a:pt x="1617" y="64"/>
                  </a:lnTo>
                  <a:lnTo>
                    <a:pt x="1624" y="80"/>
                  </a:lnTo>
                  <a:lnTo>
                    <a:pt x="1631" y="97"/>
                  </a:lnTo>
                  <a:lnTo>
                    <a:pt x="1636" y="113"/>
                  </a:lnTo>
                  <a:lnTo>
                    <a:pt x="1640" y="130"/>
                  </a:lnTo>
                  <a:lnTo>
                    <a:pt x="1645" y="147"/>
                  </a:lnTo>
                  <a:lnTo>
                    <a:pt x="1649" y="164"/>
                  </a:lnTo>
                  <a:lnTo>
                    <a:pt x="1652" y="181"/>
                  </a:lnTo>
                  <a:lnTo>
                    <a:pt x="1654" y="198"/>
                  </a:lnTo>
                  <a:lnTo>
                    <a:pt x="1657" y="216"/>
                  </a:lnTo>
                  <a:lnTo>
                    <a:pt x="1657" y="232"/>
                  </a:lnTo>
                  <a:lnTo>
                    <a:pt x="1659" y="250"/>
                  </a:lnTo>
                  <a:lnTo>
                    <a:pt x="1659" y="266"/>
                  </a:lnTo>
                  <a:lnTo>
                    <a:pt x="1659" y="284"/>
                  </a:lnTo>
                  <a:lnTo>
                    <a:pt x="1657" y="300"/>
                  </a:lnTo>
                  <a:lnTo>
                    <a:pt x="1657" y="318"/>
                  </a:lnTo>
                  <a:lnTo>
                    <a:pt x="1654" y="334"/>
                  </a:lnTo>
                  <a:lnTo>
                    <a:pt x="1652" y="352"/>
                  </a:lnTo>
                  <a:lnTo>
                    <a:pt x="1649" y="369"/>
                  </a:lnTo>
                  <a:lnTo>
                    <a:pt x="1645" y="386"/>
                  </a:lnTo>
                  <a:lnTo>
                    <a:pt x="1640" y="403"/>
                  </a:lnTo>
                  <a:lnTo>
                    <a:pt x="1636" y="419"/>
                  </a:lnTo>
                  <a:lnTo>
                    <a:pt x="1631" y="435"/>
                  </a:lnTo>
                  <a:lnTo>
                    <a:pt x="1624" y="453"/>
                  </a:lnTo>
                  <a:lnTo>
                    <a:pt x="1617" y="470"/>
                  </a:lnTo>
                  <a:lnTo>
                    <a:pt x="1611" y="486"/>
                  </a:lnTo>
                  <a:lnTo>
                    <a:pt x="1603" y="501"/>
                  </a:lnTo>
                  <a:lnTo>
                    <a:pt x="1594" y="517"/>
                  </a:lnTo>
                  <a:lnTo>
                    <a:pt x="1584" y="534"/>
                  </a:lnTo>
                  <a:lnTo>
                    <a:pt x="74" y="534"/>
                  </a:lnTo>
                  <a:lnTo>
                    <a:pt x="66" y="517"/>
                  </a:lnTo>
                  <a:lnTo>
                    <a:pt x="58" y="501"/>
                  </a:lnTo>
                  <a:lnTo>
                    <a:pt x="49" y="486"/>
                  </a:lnTo>
                  <a:lnTo>
                    <a:pt x="41" y="470"/>
                  </a:lnTo>
                  <a:lnTo>
                    <a:pt x="35" y="453"/>
                  </a:lnTo>
                  <a:lnTo>
                    <a:pt x="30" y="435"/>
                  </a:lnTo>
                  <a:lnTo>
                    <a:pt x="23" y="419"/>
                  </a:lnTo>
                  <a:lnTo>
                    <a:pt x="18" y="403"/>
                  </a:lnTo>
                  <a:lnTo>
                    <a:pt x="15" y="386"/>
                  </a:lnTo>
                  <a:lnTo>
                    <a:pt x="12" y="369"/>
                  </a:lnTo>
                  <a:lnTo>
                    <a:pt x="8" y="352"/>
                  </a:lnTo>
                  <a:lnTo>
                    <a:pt x="5" y="334"/>
                  </a:lnTo>
                  <a:lnTo>
                    <a:pt x="3" y="318"/>
                  </a:lnTo>
                  <a:lnTo>
                    <a:pt x="2" y="300"/>
                  </a:lnTo>
                  <a:lnTo>
                    <a:pt x="0" y="284"/>
                  </a:lnTo>
                  <a:lnTo>
                    <a:pt x="0" y="266"/>
                  </a:lnTo>
                  <a:lnTo>
                    <a:pt x="0" y="250"/>
                  </a:lnTo>
                  <a:lnTo>
                    <a:pt x="2" y="232"/>
                  </a:lnTo>
                  <a:lnTo>
                    <a:pt x="3" y="216"/>
                  </a:lnTo>
                  <a:lnTo>
                    <a:pt x="5" y="198"/>
                  </a:lnTo>
                  <a:lnTo>
                    <a:pt x="8" y="181"/>
                  </a:lnTo>
                  <a:lnTo>
                    <a:pt x="12" y="164"/>
                  </a:lnTo>
                  <a:lnTo>
                    <a:pt x="15" y="147"/>
                  </a:lnTo>
                  <a:lnTo>
                    <a:pt x="18" y="130"/>
                  </a:lnTo>
                  <a:lnTo>
                    <a:pt x="23" y="113"/>
                  </a:lnTo>
                  <a:lnTo>
                    <a:pt x="30" y="97"/>
                  </a:lnTo>
                  <a:lnTo>
                    <a:pt x="35" y="80"/>
                  </a:lnTo>
                  <a:lnTo>
                    <a:pt x="41" y="64"/>
                  </a:lnTo>
                  <a:lnTo>
                    <a:pt x="49" y="48"/>
                  </a:lnTo>
                  <a:lnTo>
                    <a:pt x="58" y="31"/>
                  </a:lnTo>
                  <a:lnTo>
                    <a:pt x="66" y="15"/>
                  </a:lnTo>
                  <a:lnTo>
                    <a:pt x="74" y="0"/>
                  </a:lnTo>
                  <a:lnTo>
                    <a:pt x="74" y="0"/>
                  </a:lnTo>
                </a:path>
              </a:pathLst>
            </a:custGeom>
            <a:solidFill>
              <a:srgbClr val="99CC00">
                <a:alpha val="49001"/>
              </a:srgbClr>
            </a:solidFill>
            <a:ln w="3175">
              <a:solidFill>
                <a:srgbClr val="000000"/>
              </a:solidFill>
              <a:prstDash val="solid"/>
              <a:round/>
              <a:headEnd/>
              <a:tailEnd/>
            </a:ln>
          </p:spPr>
          <p:txBody>
            <a:bodyPr/>
            <a:lstStyle/>
            <a:p>
              <a:endParaRPr lang="en-US" sz="1100"/>
            </a:p>
          </p:txBody>
        </p:sp>
        <p:sp>
          <p:nvSpPr>
            <p:cNvPr id="153638" name="Freeform 38"/>
            <p:cNvSpPr>
              <a:spLocks/>
            </p:cNvSpPr>
            <p:nvPr/>
          </p:nvSpPr>
          <p:spPr bwMode="auto">
            <a:xfrm>
              <a:off x="4583" y="2462"/>
              <a:ext cx="74" cy="534"/>
            </a:xfrm>
            <a:custGeom>
              <a:avLst/>
              <a:gdLst/>
              <a:ahLst/>
              <a:cxnLst>
                <a:cxn ang="0">
                  <a:pos x="74" y="0"/>
                </a:cxn>
                <a:cxn ang="0">
                  <a:pos x="66" y="15"/>
                </a:cxn>
                <a:cxn ang="0">
                  <a:pos x="58" y="31"/>
                </a:cxn>
                <a:cxn ang="0">
                  <a:pos x="50" y="48"/>
                </a:cxn>
                <a:cxn ang="0">
                  <a:pos x="43" y="64"/>
                </a:cxn>
                <a:cxn ang="0">
                  <a:pos x="36" y="80"/>
                </a:cxn>
                <a:cxn ang="0">
                  <a:pos x="30" y="97"/>
                </a:cxn>
                <a:cxn ang="0">
                  <a:pos x="25" y="113"/>
                </a:cxn>
                <a:cxn ang="0">
                  <a:pos x="20" y="130"/>
                </a:cxn>
                <a:cxn ang="0">
                  <a:pos x="15" y="147"/>
                </a:cxn>
                <a:cxn ang="0">
                  <a:pos x="12" y="164"/>
                </a:cxn>
                <a:cxn ang="0">
                  <a:pos x="8" y="181"/>
                </a:cxn>
                <a:cxn ang="0">
                  <a:pos x="5" y="198"/>
                </a:cxn>
                <a:cxn ang="0">
                  <a:pos x="3" y="216"/>
                </a:cxn>
                <a:cxn ang="0">
                  <a:pos x="2" y="232"/>
                </a:cxn>
                <a:cxn ang="0">
                  <a:pos x="2" y="250"/>
                </a:cxn>
                <a:cxn ang="0">
                  <a:pos x="0" y="266"/>
                </a:cxn>
                <a:cxn ang="0">
                  <a:pos x="2" y="284"/>
                </a:cxn>
                <a:cxn ang="0">
                  <a:pos x="2" y="300"/>
                </a:cxn>
                <a:cxn ang="0">
                  <a:pos x="3" y="318"/>
                </a:cxn>
                <a:cxn ang="0">
                  <a:pos x="5" y="334"/>
                </a:cxn>
                <a:cxn ang="0">
                  <a:pos x="8" y="352"/>
                </a:cxn>
                <a:cxn ang="0">
                  <a:pos x="12" y="369"/>
                </a:cxn>
                <a:cxn ang="0">
                  <a:pos x="15" y="386"/>
                </a:cxn>
                <a:cxn ang="0">
                  <a:pos x="20" y="403"/>
                </a:cxn>
                <a:cxn ang="0">
                  <a:pos x="25" y="419"/>
                </a:cxn>
                <a:cxn ang="0">
                  <a:pos x="30" y="435"/>
                </a:cxn>
                <a:cxn ang="0">
                  <a:pos x="36" y="453"/>
                </a:cxn>
                <a:cxn ang="0">
                  <a:pos x="43" y="470"/>
                </a:cxn>
                <a:cxn ang="0">
                  <a:pos x="50" y="486"/>
                </a:cxn>
                <a:cxn ang="0">
                  <a:pos x="58" y="501"/>
                </a:cxn>
                <a:cxn ang="0">
                  <a:pos x="66" y="517"/>
                </a:cxn>
                <a:cxn ang="0">
                  <a:pos x="74" y="534"/>
                </a:cxn>
              </a:cxnLst>
              <a:rect l="0" t="0" r="r" b="b"/>
              <a:pathLst>
                <a:path w="74" h="534">
                  <a:moveTo>
                    <a:pt x="74" y="0"/>
                  </a:moveTo>
                  <a:lnTo>
                    <a:pt x="66" y="15"/>
                  </a:lnTo>
                  <a:lnTo>
                    <a:pt x="58" y="31"/>
                  </a:lnTo>
                  <a:lnTo>
                    <a:pt x="50" y="48"/>
                  </a:lnTo>
                  <a:lnTo>
                    <a:pt x="43" y="64"/>
                  </a:lnTo>
                  <a:lnTo>
                    <a:pt x="36" y="80"/>
                  </a:lnTo>
                  <a:lnTo>
                    <a:pt x="30" y="97"/>
                  </a:lnTo>
                  <a:lnTo>
                    <a:pt x="25" y="113"/>
                  </a:lnTo>
                  <a:lnTo>
                    <a:pt x="20" y="130"/>
                  </a:lnTo>
                  <a:lnTo>
                    <a:pt x="15" y="147"/>
                  </a:lnTo>
                  <a:lnTo>
                    <a:pt x="12" y="164"/>
                  </a:lnTo>
                  <a:lnTo>
                    <a:pt x="8" y="181"/>
                  </a:lnTo>
                  <a:lnTo>
                    <a:pt x="5" y="198"/>
                  </a:lnTo>
                  <a:lnTo>
                    <a:pt x="3" y="216"/>
                  </a:lnTo>
                  <a:lnTo>
                    <a:pt x="2" y="232"/>
                  </a:lnTo>
                  <a:lnTo>
                    <a:pt x="2" y="250"/>
                  </a:lnTo>
                  <a:lnTo>
                    <a:pt x="0" y="266"/>
                  </a:lnTo>
                  <a:lnTo>
                    <a:pt x="2" y="284"/>
                  </a:lnTo>
                  <a:lnTo>
                    <a:pt x="2" y="300"/>
                  </a:lnTo>
                  <a:lnTo>
                    <a:pt x="3" y="318"/>
                  </a:lnTo>
                  <a:lnTo>
                    <a:pt x="5" y="334"/>
                  </a:lnTo>
                  <a:lnTo>
                    <a:pt x="8" y="352"/>
                  </a:lnTo>
                  <a:lnTo>
                    <a:pt x="12" y="369"/>
                  </a:lnTo>
                  <a:lnTo>
                    <a:pt x="15" y="386"/>
                  </a:lnTo>
                  <a:lnTo>
                    <a:pt x="20" y="403"/>
                  </a:lnTo>
                  <a:lnTo>
                    <a:pt x="25" y="419"/>
                  </a:lnTo>
                  <a:lnTo>
                    <a:pt x="30" y="435"/>
                  </a:lnTo>
                  <a:lnTo>
                    <a:pt x="36" y="453"/>
                  </a:lnTo>
                  <a:lnTo>
                    <a:pt x="43" y="470"/>
                  </a:lnTo>
                  <a:lnTo>
                    <a:pt x="50" y="486"/>
                  </a:lnTo>
                  <a:lnTo>
                    <a:pt x="58" y="501"/>
                  </a:lnTo>
                  <a:lnTo>
                    <a:pt x="66" y="517"/>
                  </a:lnTo>
                  <a:lnTo>
                    <a:pt x="74" y="534"/>
                  </a:lnTo>
                </a:path>
              </a:pathLst>
            </a:custGeom>
            <a:noFill/>
            <a:ln w="3175">
              <a:solidFill>
                <a:srgbClr val="000000"/>
              </a:solidFill>
              <a:prstDash val="solid"/>
              <a:round/>
              <a:headEnd/>
              <a:tailEnd/>
            </a:ln>
          </p:spPr>
          <p:txBody>
            <a:bodyPr/>
            <a:lstStyle/>
            <a:p>
              <a:endParaRPr lang="en-US" sz="1100"/>
            </a:p>
          </p:txBody>
        </p:sp>
        <p:sp>
          <p:nvSpPr>
            <p:cNvPr id="153639" name="Rectangle 39"/>
            <p:cNvSpPr>
              <a:spLocks noChangeArrowheads="1"/>
            </p:cNvSpPr>
            <p:nvPr/>
          </p:nvSpPr>
          <p:spPr bwMode="auto">
            <a:xfrm>
              <a:off x="3145" y="2579"/>
              <a:ext cx="1429" cy="289"/>
            </a:xfrm>
            <a:prstGeom prst="rect">
              <a:avLst/>
            </a:prstGeom>
            <a:noFill/>
            <a:ln w="9525">
              <a:noFill/>
              <a:miter lim="800000"/>
              <a:headEnd/>
              <a:tailEnd/>
            </a:ln>
          </p:spPr>
          <p:txBody>
            <a:bodyPr lIns="0" tIns="0" rIns="0" bIns="0"/>
            <a:lstStyle/>
            <a:p>
              <a:pPr algn="ctr"/>
              <a:r>
                <a:rPr lang="en-US" sz="1100" b="1" dirty="0">
                  <a:solidFill>
                    <a:srgbClr val="000000"/>
                  </a:solidFill>
                  <a:latin typeface="Verdana" pitchFamily="34" charset="0"/>
                </a:rPr>
                <a:t>Community </a:t>
              </a:r>
              <a:endParaRPr lang="en-GB" sz="1100" dirty="0"/>
            </a:p>
          </p:txBody>
        </p:sp>
      </p:grpSp>
      <p:grpSp>
        <p:nvGrpSpPr>
          <p:cNvPr id="7" name="Group 40"/>
          <p:cNvGrpSpPr>
            <a:grpSpLocks/>
          </p:cNvGrpSpPr>
          <p:nvPr/>
        </p:nvGrpSpPr>
        <p:grpSpPr bwMode="auto">
          <a:xfrm flipH="1" flipV="1">
            <a:off x="3856038" y="1901825"/>
            <a:ext cx="1125537" cy="57150"/>
            <a:chOff x="5220" y="2859"/>
            <a:chExt cx="1585" cy="80"/>
          </a:xfrm>
        </p:grpSpPr>
        <p:sp>
          <p:nvSpPr>
            <p:cNvPr id="153641" name="Freeform 41"/>
            <p:cNvSpPr>
              <a:spLocks/>
            </p:cNvSpPr>
            <p:nvPr/>
          </p:nvSpPr>
          <p:spPr bwMode="auto">
            <a:xfrm>
              <a:off x="5220" y="2880"/>
              <a:ext cx="1507" cy="59"/>
            </a:xfrm>
            <a:custGeom>
              <a:avLst/>
              <a:gdLst/>
              <a:ahLst/>
              <a:cxnLst>
                <a:cxn ang="0">
                  <a:pos x="0" y="0"/>
                </a:cxn>
                <a:cxn ang="0">
                  <a:pos x="95" y="13"/>
                </a:cxn>
                <a:cxn ang="0">
                  <a:pos x="189" y="24"/>
                </a:cxn>
                <a:cxn ang="0">
                  <a:pos x="283" y="34"/>
                </a:cxn>
                <a:cxn ang="0">
                  <a:pos x="377" y="43"/>
                </a:cxn>
                <a:cxn ang="0">
                  <a:pos x="471" y="49"/>
                </a:cxn>
                <a:cxn ang="0">
                  <a:pos x="565" y="53"/>
                </a:cxn>
                <a:cxn ang="0">
                  <a:pos x="659" y="58"/>
                </a:cxn>
                <a:cxn ang="0">
                  <a:pos x="753" y="59"/>
                </a:cxn>
                <a:cxn ang="0">
                  <a:pos x="849" y="58"/>
                </a:cxn>
                <a:cxn ang="0">
                  <a:pos x="943" y="56"/>
                </a:cxn>
                <a:cxn ang="0">
                  <a:pos x="1037" y="53"/>
                </a:cxn>
                <a:cxn ang="0">
                  <a:pos x="1131" y="48"/>
                </a:cxn>
                <a:cxn ang="0">
                  <a:pos x="1225" y="42"/>
                </a:cxn>
                <a:cxn ang="0">
                  <a:pos x="1319" y="33"/>
                </a:cxn>
                <a:cxn ang="0">
                  <a:pos x="1413" y="22"/>
                </a:cxn>
                <a:cxn ang="0">
                  <a:pos x="1507" y="10"/>
                </a:cxn>
              </a:cxnLst>
              <a:rect l="0" t="0" r="r" b="b"/>
              <a:pathLst>
                <a:path w="1507" h="59">
                  <a:moveTo>
                    <a:pt x="0" y="0"/>
                  </a:moveTo>
                  <a:lnTo>
                    <a:pt x="95" y="13"/>
                  </a:lnTo>
                  <a:lnTo>
                    <a:pt x="189" y="24"/>
                  </a:lnTo>
                  <a:lnTo>
                    <a:pt x="283" y="34"/>
                  </a:lnTo>
                  <a:lnTo>
                    <a:pt x="377" y="43"/>
                  </a:lnTo>
                  <a:lnTo>
                    <a:pt x="471" y="49"/>
                  </a:lnTo>
                  <a:lnTo>
                    <a:pt x="565" y="53"/>
                  </a:lnTo>
                  <a:lnTo>
                    <a:pt x="659" y="58"/>
                  </a:lnTo>
                  <a:lnTo>
                    <a:pt x="753" y="59"/>
                  </a:lnTo>
                  <a:lnTo>
                    <a:pt x="849" y="58"/>
                  </a:lnTo>
                  <a:lnTo>
                    <a:pt x="943" y="56"/>
                  </a:lnTo>
                  <a:lnTo>
                    <a:pt x="1037" y="53"/>
                  </a:lnTo>
                  <a:lnTo>
                    <a:pt x="1131" y="48"/>
                  </a:lnTo>
                  <a:lnTo>
                    <a:pt x="1225" y="42"/>
                  </a:lnTo>
                  <a:lnTo>
                    <a:pt x="1319" y="33"/>
                  </a:lnTo>
                  <a:lnTo>
                    <a:pt x="1413" y="22"/>
                  </a:lnTo>
                  <a:lnTo>
                    <a:pt x="1507" y="10"/>
                  </a:lnTo>
                </a:path>
              </a:pathLst>
            </a:custGeom>
            <a:noFill/>
            <a:ln w="3175">
              <a:solidFill>
                <a:srgbClr val="000000"/>
              </a:solidFill>
              <a:prstDash val="solid"/>
              <a:round/>
              <a:headEnd/>
              <a:tailEnd/>
            </a:ln>
          </p:spPr>
          <p:txBody>
            <a:bodyPr/>
            <a:lstStyle/>
            <a:p>
              <a:endParaRPr lang="en-US" sz="1100"/>
            </a:p>
          </p:txBody>
        </p:sp>
        <p:sp>
          <p:nvSpPr>
            <p:cNvPr id="153642" name="Freeform 42"/>
            <p:cNvSpPr>
              <a:spLocks/>
            </p:cNvSpPr>
            <p:nvPr/>
          </p:nvSpPr>
          <p:spPr bwMode="auto">
            <a:xfrm>
              <a:off x="6709" y="2859"/>
              <a:ext cx="96" cy="80"/>
            </a:xfrm>
            <a:custGeom>
              <a:avLst/>
              <a:gdLst/>
              <a:ahLst/>
              <a:cxnLst>
                <a:cxn ang="0">
                  <a:pos x="0" y="0"/>
                </a:cxn>
                <a:cxn ang="0">
                  <a:pos x="96" y="28"/>
                </a:cxn>
                <a:cxn ang="0">
                  <a:pos x="15" y="80"/>
                </a:cxn>
                <a:cxn ang="0">
                  <a:pos x="0" y="0"/>
                </a:cxn>
              </a:cxnLst>
              <a:rect l="0" t="0" r="r" b="b"/>
              <a:pathLst>
                <a:path w="96" h="80">
                  <a:moveTo>
                    <a:pt x="0" y="0"/>
                  </a:moveTo>
                  <a:lnTo>
                    <a:pt x="96" y="28"/>
                  </a:lnTo>
                  <a:lnTo>
                    <a:pt x="15" y="80"/>
                  </a:lnTo>
                  <a:lnTo>
                    <a:pt x="0" y="0"/>
                  </a:lnTo>
                  <a:close/>
                </a:path>
              </a:pathLst>
            </a:custGeom>
            <a:solidFill>
              <a:srgbClr val="000000"/>
            </a:solidFill>
            <a:ln w="9525">
              <a:noFill/>
              <a:round/>
              <a:headEnd/>
              <a:tailEnd/>
            </a:ln>
          </p:spPr>
          <p:txBody>
            <a:bodyPr/>
            <a:lstStyle/>
            <a:p>
              <a:endParaRPr lang="en-US" sz="1100"/>
            </a:p>
          </p:txBody>
        </p:sp>
      </p:grpSp>
      <p:sp>
        <p:nvSpPr>
          <p:cNvPr id="153643" name="Freeform 43"/>
          <p:cNvSpPr>
            <a:spLocks/>
          </p:cNvSpPr>
          <p:nvPr/>
        </p:nvSpPr>
        <p:spPr bwMode="auto">
          <a:xfrm>
            <a:off x="2713038" y="4559300"/>
            <a:ext cx="1312424" cy="517197"/>
          </a:xfrm>
          <a:custGeom>
            <a:avLst/>
            <a:gdLst/>
            <a:ahLst/>
            <a:cxnLst>
              <a:cxn ang="0">
                <a:pos x="0" y="266"/>
              </a:cxn>
              <a:cxn ang="0">
                <a:pos x="693" y="0"/>
              </a:cxn>
              <a:cxn ang="0">
                <a:pos x="1386" y="266"/>
              </a:cxn>
              <a:cxn ang="0">
                <a:pos x="693" y="533"/>
              </a:cxn>
              <a:cxn ang="0">
                <a:pos x="0" y="266"/>
              </a:cxn>
            </a:cxnLst>
            <a:rect l="0" t="0" r="r" b="b"/>
            <a:pathLst>
              <a:path w="1386" h="533">
                <a:moveTo>
                  <a:pt x="0" y="266"/>
                </a:moveTo>
                <a:lnTo>
                  <a:pt x="693" y="0"/>
                </a:lnTo>
                <a:lnTo>
                  <a:pt x="1386" y="266"/>
                </a:lnTo>
                <a:lnTo>
                  <a:pt x="693" y="533"/>
                </a:lnTo>
                <a:lnTo>
                  <a:pt x="0" y="266"/>
                </a:lnTo>
                <a:close/>
              </a:path>
            </a:pathLst>
          </a:custGeom>
          <a:solidFill>
            <a:srgbClr val="00FF00">
              <a:alpha val="50999"/>
            </a:srgbClr>
          </a:solidFill>
          <a:ln w="3175">
            <a:solidFill>
              <a:srgbClr val="000000"/>
            </a:solidFill>
            <a:prstDash val="solid"/>
            <a:round/>
            <a:headEnd/>
            <a:tailEnd/>
          </a:ln>
        </p:spPr>
        <p:txBody>
          <a:bodyPr/>
          <a:lstStyle/>
          <a:p>
            <a:endParaRPr lang="en-US" sz="1100"/>
          </a:p>
        </p:txBody>
      </p:sp>
      <p:sp>
        <p:nvSpPr>
          <p:cNvPr id="153644" name="Rectangle 44"/>
          <p:cNvSpPr>
            <a:spLocks noChangeArrowheads="1"/>
          </p:cNvSpPr>
          <p:nvPr/>
        </p:nvSpPr>
        <p:spPr bwMode="auto">
          <a:xfrm>
            <a:off x="5423338" y="5280025"/>
            <a:ext cx="1350525" cy="571500"/>
          </a:xfrm>
          <a:prstGeom prst="rect">
            <a:avLst/>
          </a:prstGeom>
          <a:solidFill>
            <a:srgbClr val="FF9900">
              <a:alpha val="50999"/>
            </a:srgbClr>
          </a:solidFill>
          <a:ln w="9525" algn="ctr">
            <a:solidFill>
              <a:srgbClr val="000000"/>
            </a:solidFill>
            <a:miter lim="800000"/>
            <a:headEnd/>
            <a:tailEnd/>
          </a:ln>
          <a:effectLst/>
        </p:spPr>
        <p:txBody>
          <a:bodyPr/>
          <a:lstStyle/>
          <a:p>
            <a:endParaRPr lang="en-US" sz="1100"/>
          </a:p>
        </p:txBody>
      </p:sp>
      <p:sp>
        <p:nvSpPr>
          <p:cNvPr id="153645" name="Rectangle 45"/>
          <p:cNvSpPr>
            <a:spLocks noChangeArrowheads="1"/>
          </p:cNvSpPr>
          <p:nvPr/>
        </p:nvSpPr>
        <p:spPr bwMode="auto">
          <a:xfrm>
            <a:off x="5444360" y="5337175"/>
            <a:ext cx="1313792" cy="507831"/>
          </a:xfrm>
          <a:prstGeom prst="rect">
            <a:avLst/>
          </a:prstGeom>
          <a:noFill/>
          <a:ln w="9525">
            <a:noFill/>
            <a:miter lim="800000"/>
            <a:headEnd/>
            <a:tailEnd/>
          </a:ln>
        </p:spPr>
        <p:txBody>
          <a:bodyPr wrap="square" lIns="0" tIns="0" rIns="0" bIns="0">
            <a:spAutoFit/>
          </a:bodyPr>
          <a:lstStyle/>
          <a:p>
            <a:pPr algn="ctr"/>
            <a:r>
              <a:rPr lang="en-US" sz="1100" b="1" dirty="0">
                <a:solidFill>
                  <a:srgbClr val="000000"/>
                </a:solidFill>
                <a:latin typeface="Verdana" pitchFamily="34" charset="0"/>
              </a:rPr>
              <a:t>Suitability for government purposes</a:t>
            </a:r>
            <a:endParaRPr lang="en-GB" sz="1100" dirty="0"/>
          </a:p>
        </p:txBody>
      </p:sp>
      <p:sp>
        <p:nvSpPr>
          <p:cNvPr id="153646" name="Rectangle 46"/>
          <p:cNvSpPr>
            <a:spLocks noChangeArrowheads="1"/>
          </p:cNvSpPr>
          <p:nvPr/>
        </p:nvSpPr>
        <p:spPr bwMode="auto">
          <a:xfrm>
            <a:off x="6007100" y="3805676"/>
            <a:ext cx="1022350" cy="507831"/>
          </a:xfrm>
          <a:prstGeom prst="rect">
            <a:avLst/>
          </a:prstGeom>
          <a:noFill/>
          <a:ln w="9525">
            <a:noFill/>
            <a:miter lim="800000"/>
            <a:headEnd/>
            <a:tailEnd/>
          </a:ln>
        </p:spPr>
        <p:txBody>
          <a:bodyPr lIns="0" tIns="0" rIns="0" bIns="0">
            <a:spAutoFit/>
          </a:bodyPr>
          <a:lstStyle/>
          <a:p>
            <a:pPr algn="ctr"/>
            <a:r>
              <a:rPr lang="en-US" sz="1100" b="1" dirty="0" smtClean="0">
                <a:solidFill>
                  <a:srgbClr val="000000"/>
                </a:solidFill>
                <a:latin typeface="Verdana" pitchFamily="34" charset="0"/>
              </a:rPr>
              <a:t>Mainstream </a:t>
            </a:r>
            <a:r>
              <a:rPr lang="en-US" sz="1100" b="1" dirty="0">
                <a:solidFill>
                  <a:srgbClr val="000000"/>
                </a:solidFill>
                <a:latin typeface="Verdana" pitchFamily="34" charset="0"/>
              </a:rPr>
              <a:t>Science &amp; Technology</a:t>
            </a:r>
            <a:endParaRPr lang="en-GB" sz="1100" dirty="0"/>
          </a:p>
        </p:txBody>
      </p:sp>
      <p:sp>
        <p:nvSpPr>
          <p:cNvPr id="153647" name="Line 47"/>
          <p:cNvSpPr>
            <a:spLocks noChangeShapeType="1"/>
          </p:cNvSpPr>
          <p:nvPr/>
        </p:nvSpPr>
        <p:spPr bwMode="auto">
          <a:xfrm flipH="1" flipV="1">
            <a:off x="5749925" y="2511425"/>
            <a:ext cx="639763" cy="1157288"/>
          </a:xfrm>
          <a:prstGeom prst="line">
            <a:avLst/>
          </a:prstGeom>
          <a:noFill/>
          <a:ln w="9525">
            <a:solidFill>
              <a:srgbClr val="000000"/>
            </a:solidFill>
            <a:round/>
            <a:headEnd type="triangle" w="med" len="med"/>
            <a:tailEnd type="triangle" w="med" len="med"/>
          </a:ln>
        </p:spPr>
        <p:txBody>
          <a:bodyPr/>
          <a:lstStyle/>
          <a:p>
            <a:endParaRPr lang="en-US" sz="1100"/>
          </a:p>
        </p:txBody>
      </p:sp>
      <p:sp>
        <p:nvSpPr>
          <p:cNvPr id="153648" name="Line 48"/>
          <p:cNvSpPr>
            <a:spLocks noChangeShapeType="1"/>
          </p:cNvSpPr>
          <p:nvPr/>
        </p:nvSpPr>
        <p:spPr bwMode="auto">
          <a:xfrm flipV="1">
            <a:off x="2298700" y="2511425"/>
            <a:ext cx="639763" cy="1157288"/>
          </a:xfrm>
          <a:prstGeom prst="line">
            <a:avLst/>
          </a:prstGeom>
          <a:noFill/>
          <a:ln w="9525">
            <a:solidFill>
              <a:srgbClr val="000000"/>
            </a:solidFill>
            <a:round/>
            <a:headEnd type="triangle" w="med" len="med"/>
            <a:tailEnd type="triangle" w="med" len="med"/>
          </a:ln>
        </p:spPr>
        <p:txBody>
          <a:bodyPr/>
          <a:lstStyle/>
          <a:p>
            <a:endParaRPr lang="en-US" sz="1100"/>
          </a:p>
        </p:txBody>
      </p:sp>
      <p:sp>
        <p:nvSpPr>
          <p:cNvPr id="153649" name="Line 49"/>
          <p:cNvSpPr>
            <a:spLocks noChangeShapeType="1"/>
          </p:cNvSpPr>
          <p:nvPr/>
        </p:nvSpPr>
        <p:spPr bwMode="auto">
          <a:xfrm flipH="1">
            <a:off x="3576638" y="4695825"/>
            <a:ext cx="639762" cy="641350"/>
          </a:xfrm>
          <a:prstGeom prst="line">
            <a:avLst/>
          </a:prstGeom>
          <a:noFill/>
          <a:ln w="9525">
            <a:solidFill>
              <a:srgbClr val="000000"/>
            </a:solidFill>
            <a:round/>
            <a:headEnd/>
            <a:tailEnd type="triangle" w="med" len="med"/>
          </a:ln>
        </p:spPr>
        <p:txBody>
          <a:bodyPr/>
          <a:lstStyle/>
          <a:p>
            <a:endParaRPr lang="en-US" sz="1100"/>
          </a:p>
        </p:txBody>
      </p:sp>
      <p:sp>
        <p:nvSpPr>
          <p:cNvPr id="153650" name="Line 50"/>
          <p:cNvSpPr>
            <a:spLocks noChangeShapeType="1"/>
          </p:cNvSpPr>
          <p:nvPr/>
        </p:nvSpPr>
        <p:spPr bwMode="auto">
          <a:xfrm>
            <a:off x="4727575" y="4695825"/>
            <a:ext cx="639763" cy="641350"/>
          </a:xfrm>
          <a:prstGeom prst="line">
            <a:avLst/>
          </a:prstGeom>
          <a:noFill/>
          <a:ln w="9525">
            <a:solidFill>
              <a:srgbClr val="000000"/>
            </a:solidFill>
            <a:round/>
            <a:headEnd/>
            <a:tailEnd type="triangle" w="med" len="med"/>
          </a:ln>
        </p:spPr>
        <p:txBody>
          <a:bodyPr/>
          <a:lstStyle/>
          <a:p>
            <a:endParaRPr lang="en-US" sz="1100"/>
          </a:p>
        </p:txBody>
      </p:sp>
      <p:sp>
        <p:nvSpPr>
          <p:cNvPr id="153651" name="Line 51"/>
          <p:cNvSpPr>
            <a:spLocks noChangeShapeType="1"/>
          </p:cNvSpPr>
          <p:nvPr/>
        </p:nvSpPr>
        <p:spPr bwMode="auto">
          <a:xfrm flipH="1" flipV="1">
            <a:off x="2298700" y="4438650"/>
            <a:ext cx="255588" cy="771525"/>
          </a:xfrm>
          <a:prstGeom prst="line">
            <a:avLst/>
          </a:prstGeom>
          <a:noFill/>
          <a:ln w="9525">
            <a:solidFill>
              <a:srgbClr val="000000"/>
            </a:solidFill>
            <a:round/>
            <a:headEnd/>
            <a:tailEnd type="triangle" w="med" len="med"/>
          </a:ln>
        </p:spPr>
        <p:txBody>
          <a:bodyPr/>
          <a:lstStyle/>
          <a:p>
            <a:endParaRPr lang="en-US" sz="1100"/>
          </a:p>
        </p:txBody>
      </p:sp>
      <p:sp>
        <p:nvSpPr>
          <p:cNvPr id="153652" name="Line 52"/>
          <p:cNvSpPr>
            <a:spLocks noChangeShapeType="1"/>
          </p:cNvSpPr>
          <p:nvPr/>
        </p:nvSpPr>
        <p:spPr bwMode="auto">
          <a:xfrm flipV="1">
            <a:off x="6262688" y="4438650"/>
            <a:ext cx="255587" cy="771525"/>
          </a:xfrm>
          <a:prstGeom prst="line">
            <a:avLst/>
          </a:prstGeom>
          <a:noFill/>
          <a:ln w="9525">
            <a:solidFill>
              <a:srgbClr val="000000"/>
            </a:solidFill>
            <a:round/>
            <a:headEnd/>
            <a:tailEnd type="triangle" w="med" len="med"/>
          </a:ln>
        </p:spPr>
        <p:txBody>
          <a:bodyPr/>
          <a:lstStyle/>
          <a:p>
            <a:endParaRPr lang="en-US" sz="1100"/>
          </a:p>
        </p:txBody>
      </p:sp>
      <p:sp>
        <p:nvSpPr>
          <p:cNvPr id="153653" name="Line 53"/>
          <p:cNvSpPr>
            <a:spLocks noChangeShapeType="1"/>
          </p:cNvSpPr>
          <p:nvPr/>
        </p:nvSpPr>
        <p:spPr bwMode="auto">
          <a:xfrm>
            <a:off x="3065463" y="4052888"/>
            <a:ext cx="766762" cy="0"/>
          </a:xfrm>
          <a:prstGeom prst="line">
            <a:avLst/>
          </a:prstGeom>
          <a:noFill/>
          <a:ln w="9525">
            <a:solidFill>
              <a:srgbClr val="000000"/>
            </a:solidFill>
            <a:round/>
            <a:headEnd/>
            <a:tailEnd type="triangle" w="med" len="med"/>
          </a:ln>
        </p:spPr>
        <p:txBody>
          <a:bodyPr/>
          <a:lstStyle/>
          <a:p>
            <a:endParaRPr lang="en-US" sz="1100"/>
          </a:p>
        </p:txBody>
      </p:sp>
      <p:sp>
        <p:nvSpPr>
          <p:cNvPr id="153654" name="Rectangle 54"/>
          <p:cNvSpPr>
            <a:spLocks noChangeArrowheads="1"/>
          </p:cNvSpPr>
          <p:nvPr/>
        </p:nvSpPr>
        <p:spPr bwMode="auto">
          <a:xfrm>
            <a:off x="2851916" y="4706335"/>
            <a:ext cx="1026401" cy="201996"/>
          </a:xfrm>
          <a:prstGeom prst="rect">
            <a:avLst/>
          </a:prstGeom>
          <a:noFill/>
          <a:ln w="9525">
            <a:noFill/>
            <a:miter lim="800000"/>
            <a:headEnd/>
            <a:tailEnd/>
          </a:ln>
        </p:spPr>
        <p:txBody>
          <a:bodyPr lIns="0" tIns="0" rIns="0" bIns="0"/>
          <a:lstStyle/>
          <a:p>
            <a:pPr algn="ctr"/>
            <a:r>
              <a:rPr lang="en-US" sz="1100" b="1" dirty="0">
                <a:latin typeface="Verdana" pitchFamily="34" charset="0"/>
              </a:rPr>
              <a:t>Acceptation</a:t>
            </a:r>
            <a:endParaRPr lang="en-GB" sz="1100" dirty="0"/>
          </a:p>
        </p:txBody>
      </p:sp>
      <p:sp>
        <p:nvSpPr>
          <p:cNvPr id="153655" name="Line 55"/>
          <p:cNvSpPr>
            <a:spLocks noChangeShapeType="1"/>
          </p:cNvSpPr>
          <p:nvPr/>
        </p:nvSpPr>
        <p:spPr bwMode="auto">
          <a:xfrm flipH="1">
            <a:off x="5022850" y="4052888"/>
            <a:ext cx="766763" cy="0"/>
          </a:xfrm>
          <a:prstGeom prst="line">
            <a:avLst/>
          </a:prstGeom>
          <a:noFill/>
          <a:ln w="9525">
            <a:solidFill>
              <a:srgbClr val="000000"/>
            </a:solidFill>
            <a:round/>
            <a:headEnd/>
            <a:tailEnd type="triangle" w="med" len="med"/>
          </a:ln>
        </p:spPr>
        <p:txBody>
          <a:bodyPr/>
          <a:lstStyle/>
          <a:p>
            <a:endParaRPr lang="en-US" sz="1100"/>
          </a:p>
        </p:txBody>
      </p:sp>
      <p:sp>
        <p:nvSpPr>
          <p:cNvPr id="153656" name="Rectangle 56"/>
          <p:cNvSpPr>
            <a:spLocks noChangeArrowheads="1"/>
          </p:cNvSpPr>
          <p:nvPr/>
        </p:nvSpPr>
        <p:spPr bwMode="auto">
          <a:xfrm>
            <a:off x="1403350" y="3282950"/>
            <a:ext cx="5881688" cy="2697163"/>
          </a:xfrm>
          <a:prstGeom prst="rect">
            <a:avLst/>
          </a:prstGeom>
          <a:noFill/>
          <a:ln w="9525">
            <a:solidFill>
              <a:srgbClr val="000000"/>
            </a:solidFill>
            <a:prstDash val="dash"/>
            <a:miter lim="800000"/>
            <a:headEnd/>
            <a:tailEnd/>
          </a:ln>
        </p:spPr>
        <p:txBody>
          <a:bodyPr/>
          <a:lstStyle/>
          <a:p>
            <a:endParaRPr lang="en-US"/>
          </a:p>
        </p:txBody>
      </p:sp>
      <p:sp>
        <p:nvSpPr>
          <p:cNvPr id="153657" name="Rectangle 57"/>
          <p:cNvSpPr>
            <a:spLocks noChangeArrowheads="1"/>
          </p:cNvSpPr>
          <p:nvPr/>
        </p:nvSpPr>
        <p:spPr bwMode="auto">
          <a:xfrm>
            <a:off x="1403350" y="1484313"/>
            <a:ext cx="5881688" cy="1670050"/>
          </a:xfrm>
          <a:prstGeom prst="rect">
            <a:avLst/>
          </a:prstGeom>
          <a:noFill/>
          <a:ln w="9525">
            <a:solidFill>
              <a:srgbClr val="000000"/>
            </a:solidFill>
            <a:prstDash val="dash"/>
            <a:miter lim="800000"/>
            <a:headEnd/>
            <a:tailEnd/>
          </a:ln>
        </p:spPr>
        <p:txBody>
          <a:bodyPr/>
          <a:lstStyle/>
          <a:p>
            <a:endParaRPr lang="en-US" sz="1100"/>
          </a:p>
        </p:txBody>
      </p:sp>
      <p:sp>
        <p:nvSpPr>
          <p:cNvPr id="153658" name="Rectangle 58"/>
          <p:cNvSpPr>
            <a:spLocks noChangeArrowheads="1"/>
          </p:cNvSpPr>
          <p:nvPr/>
        </p:nvSpPr>
        <p:spPr bwMode="auto">
          <a:xfrm>
            <a:off x="1452563" y="1497013"/>
            <a:ext cx="114300" cy="184150"/>
          </a:xfrm>
          <a:prstGeom prst="rect">
            <a:avLst/>
          </a:prstGeom>
          <a:noFill/>
          <a:ln w="9525">
            <a:noFill/>
            <a:miter lim="800000"/>
            <a:headEnd/>
            <a:tailEnd/>
          </a:ln>
        </p:spPr>
        <p:txBody>
          <a:bodyPr lIns="0" tIns="0" rIns="0" bIns="0"/>
          <a:lstStyle/>
          <a:p>
            <a:endParaRPr lang="en-US" sz="1100"/>
          </a:p>
        </p:txBody>
      </p:sp>
      <p:sp>
        <p:nvSpPr>
          <p:cNvPr id="153659" name="Rectangle 59"/>
          <p:cNvSpPr>
            <a:spLocks noChangeArrowheads="1"/>
          </p:cNvSpPr>
          <p:nvPr/>
        </p:nvSpPr>
        <p:spPr bwMode="auto">
          <a:xfrm>
            <a:off x="1452563" y="3294063"/>
            <a:ext cx="277812" cy="185737"/>
          </a:xfrm>
          <a:prstGeom prst="rect">
            <a:avLst/>
          </a:prstGeom>
          <a:noFill/>
          <a:ln w="9525">
            <a:noFill/>
            <a:miter lim="800000"/>
            <a:headEnd/>
            <a:tailEnd/>
          </a:ln>
        </p:spPr>
        <p:txBody>
          <a:bodyPr lIns="0" tIns="0" rIns="0" bIns="0"/>
          <a:lstStyle/>
          <a:p>
            <a:r>
              <a:rPr lang="en-US" sz="1100" b="1">
                <a:solidFill>
                  <a:srgbClr val="000000"/>
                </a:solidFill>
                <a:latin typeface="Verdana" pitchFamily="34" charset="0"/>
              </a:rPr>
              <a:t> </a:t>
            </a:r>
            <a:endParaRPr lang="en-GB" sz="1100"/>
          </a:p>
        </p:txBody>
      </p:sp>
      <p:sp>
        <p:nvSpPr>
          <p:cNvPr id="153660" name="Rectangle 60"/>
          <p:cNvSpPr>
            <a:spLocks noChangeArrowheads="1"/>
          </p:cNvSpPr>
          <p:nvPr/>
        </p:nvSpPr>
        <p:spPr bwMode="auto">
          <a:xfrm>
            <a:off x="7008813" y="3302000"/>
            <a:ext cx="246062" cy="185738"/>
          </a:xfrm>
          <a:prstGeom prst="rect">
            <a:avLst/>
          </a:prstGeom>
          <a:noFill/>
          <a:ln w="9525">
            <a:noFill/>
            <a:miter lim="800000"/>
            <a:headEnd/>
            <a:tailEnd/>
          </a:ln>
        </p:spPr>
        <p:txBody>
          <a:bodyPr lIns="0" tIns="0" rIns="0" bIns="0"/>
          <a:lstStyle/>
          <a:p>
            <a:endParaRPr lang="en-US" sz="11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endParaRPr lang="en-GB"/>
          </a:p>
        </p:txBody>
      </p:sp>
      <p:sp>
        <p:nvSpPr>
          <p:cNvPr id="690179" name="Rectangle 3"/>
          <p:cNvSpPr>
            <a:spLocks noGrp="1" noChangeArrowheads="1"/>
          </p:cNvSpPr>
          <p:nvPr>
            <p:ph type="body" idx="1"/>
          </p:nvPr>
        </p:nvSpPr>
        <p:spPr/>
        <p:txBody>
          <a:bodyPr/>
          <a:lstStyle/>
          <a:p>
            <a:endParaRPr lang="en-GB"/>
          </a:p>
        </p:txBody>
      </p:sp>
      <p:pic>
        <p:nvPicPr>
          <p:cNvPr id="690180" name="Picture 4" descr="MlingotiniPRA03"/>
          <p:cNvPicPr>
            <a:picLocks noChangeAspect="1" noChangeArrowheads="1"/>
          </p:cNvPicPr>
          <p:nvPr/>
        </p:nvPicPr>
        <p:blipFill>
          <a:blip r:embed="rId3" cstate="print"/>
          <a:srcRect/>
          <a:stretch>
            <a:fillRect/>
          </a:stretch>
        </p:blipFill>
        <p:spPr bwMode="auto">
          <a:xfrm>
            <a:off x="0" y="-438150"/>
            <a:ext cx="9355138" cy="7600950"/>
          </a:xfrm>
          <a:prstGeom prst="rect">
            <a:avLst/>
          </a:prstGeom>
          <a:noFill/>
        </p:spPr>
      </p:pic>
      <p:sp>
        <p:nvSpPr>
          <p:cNvPr id="5" name="Rectangle 2"/>
          <p:cNvSpPr txBox="1">
            <a:spLocks noChangeArrowheads="1"/>
          </p:cNvSpPr>
          <p:nvPr/>
        </p:nvSpPr>
        <p:spPr bwMode="auto">
          <a:xfrm>
            <a:off x="504497" y="126124"/>
            <a:ext cx="8418785" cy="1566042"/>
          </a:xfrm>
          <a:prstGeom prst="rect">
            <a:avLst/>
          </a:prstGeom>
          <a:solidFill>
            <a:srgbClr val="F2F2F2">
              <a:alpha val="43922"/>
            </a:srgb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Participatory collection of spatial information</a:t>
            </a:r>
            <a:endParaRPr kumimoji="0" lang="en-US" sz="4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endParaRPr lang="en-GB"/>
          </a:p>
        </p:txBody>
      </p:sp>
      <p:sp>
        <p:nvSpPr>
          <p:cNvPr id="692227" name="Rectangle 3"/>
          <p:cNvSpPr>
            <a:spLocks noGrp="1" noChangeArrowheads="1"/>
          </p:cNvSpPr>
          <p:nvPr>
            <p:ph type="body" idx="1"/>
          </p:nvPr>
        </p:nvSpPr>
        <p:spPr/>
        <p:txBody>
          <a:bodyPr/>
          <a:lstStyle/>
          <a:p>
            <a:endParaRPr lang="en-GB"/>
          </a:p>
        </p:txBody>
      </p:sp>
      <p:pic>
        <p:nvPicPr>
          <p:cNvPr id="692228" name="Picture 4" descr="YomboPRA01"/>
          <p:cNvPicPr>
            <a:picLocks noChangeAspect="1" noChangeArrowheads="1"/>
          </p:cNvPicPr>
          <p:nvPr/>
        </p:nvPicPr>
        <p:blipFill>
          <a:blip r:embed="rId3" cstate="print"/>
          <a:srcRect/>
          <a:stretch>
            <a:fillRect/>
          </a:stretch>
        </p:blipFill>
        <p:spPr bwMode="auto">
          <a:xfrm>
            <a:off x="0" y="-123825"/>
            <a:ext cx="9144000" cy="7429500"/>
          </a:xfrm>
          <a:prstGeom prst="rect">
            <a:avLst/>
          </a:prstGeom>
          <a:noFill/>
        </p:spPr>
      </p:pic>
      <p:sp>
        <p:nvSpPr>
          <p:cNvPr id="692229" name="Text Box 5"/>
          <p:cNvSpPr txBox="1">
            <a:spLocks noChangeArrowheads="1"/>
          </p:cNvSpPr>
          <p:nvPr/>
        </p:nvSpPr>
        <p:spPr bwMode="auto">
          <a:xfrm>
            <a:off x="439738" y="5983288"/>
            <a:ext cx="6435725" cy="701675"/>
          </a:xfrm>
          <a:prstGeom prst="rect">
            <a:avLst/>
          </a:prstGeom>
          <a:noFill/>
          <a:ln w="12700">
            <a:noFill/>
            <a:miter lim="800000"/>
            <a:headEnd type="none" w="sm" len="sm"/>
            <a:tailEnd type="none" w="sm" len="sm"/>
          </a:ln>
          <a:effectLst>
            <a:outerShdw dist="35921" dir="2700000" algn="ctr" rotWithShape="0">
              <a:schemeClr val="tx2"/>
            </a:outerShdw>
          </a:effectLst>
        </p:spPr>
        <p:txBody>
          <a:bodyPr wrap="none">
            <a:spAutoFit/>
          </a:bodyPr>
          <a:lstStyle/>
          <a:p>
            <a:r>
              <a:rPr lang="en-GB" sz="4000" b="1">
                <a:solidFill>
                  <a:schemeClr val="bg1"/>
                </a:solidFill>
                <a:effectLst>
                  <a:outerShdw blurRad="38100" dist="38100" dir="2700000" algn="tl">
                    <a:srgbClr val="C0C0C0"/>
                  </a:outerShdw>
                </a:effectLst>
                <a:latin typeface="Trebuchet MS" pitchFamily="34" charset="0"/>
              </a:rPr>
              <a:t>Redrawing = Re-discussing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p:txBody>
          <a:bodyPr/>
          <a:lstStyle/>
          <a:p>
            <a:endParaRPr lang="en-GB"/>
          </a:p>
        </p:txBody>
      </p:sp>
      <p:sp>
        <p:nvSpPr>
          <p:cNvPr id="708611" name="Rectangle 3"/>
          <p:cNvSpPr>
            <a:spLocks noGrp="1" noChangeArrowheads="1"/>
          </p:cNvSpPr>
          <p:nvPr>
            <p:ph type="body" idx="1"/>
          </p:nvPr>
        </p:nvSpPr>
        <p:spPr/>
        <p:txBody>
          <a:bodyPr/>
          <a:lstStyle/>
          <a:p>
            <a:endParaRPr lang="en-GB"/>
          </a:p>
        </p:txBody>
      </p:sp>
      <p:pic>
        <p:nvPicPr>
          <p:cNvPr id="708612" name="Picture 4" descr="KiromoPRA05"/>
          <p:cNvPicPr>
            <a:picLocks noChangeAspect="1" noChangeArrowheads="1"/>
          </p:cNvPicPr>
          <p:nvPr/>
        </p:nvPicPr>
        <p:blipFill>
          <a:blip r:embed="rId3" cstate="print"/>
          <a:srcRect/>
          <a:stretch>
            <a:fillRect/>
          </a:stretch>
        </p:blipFill>
        <p:spPr bwMode="auto">
          <a:xfrm>
            <a:off x="0" y="0"/>
            <a:ext cx="9144000" cy="7429500"/>
          </a:xfrm>
          <a:prstGeom prst="rect">
            <a:avLst/>
          </a:prstGeom>
          <a:noFill/>
        </p:spPr>
      </p:pic>
      <p:sp>
        <p:nvSpPr>
          <p:cNvPr id="708613" name="Text Box 5"/>
          <p:cNvSpPr txBox="1">
            <a:spLocks noChangeArrowheads="1"/>
          </p:cNvSpPr>
          <p:nvPr/>
        </p:nvSpPr>
        <p:spPr bwMode="auto">
          <a:xfrm>
            <a:off x="1803400" y="5667375"/>
            <a:ext cx="7340600" cy="1190625"/>
          </a:xfrm>
          <a:prstGeom prst="rect">
            <a:avLst/>
          </a:prstGeom>
          <a:noFill/>
          <a:ln w="12700">
            <a:noFill/>
            <a:miter lim="800000"/>
            <a:headEnd type="none" w="sm" len="sm"/>
            <a:tailEnd type="none" w="sm" len="sm"/>
          </a:ln>
          <a:effectLst/>
        </p:spPr>
        <p:txBody>
          <a:bodyPr wrap="none">
            <a:spAutoFit/>
          </a:bodyPr>
          <a:lstStyle/>
          <a:p>
            <a:r>
              <a:rPr lang="en-GB" sz="3600" b="1">
                <a:latin typeface="Trebuchet MS" pitchFamily="34" charset="0"/>
              </a:rPr>
              <a:t>North arrow, scale bar, legend, </a:t>
            </a:r>
            <a:br>
              <a:rPr lang="en-GB" sz="3600" b="1">
                <a:latin typeface="Trebuchet MS" pitchFamily="34" charset="0"/>
              </a:rPr>
            </a:br>
            <a:r>
              <a:rPr lang="en-GB" sz="3600" b="1">
                <a:latin typeface="Trebuchet MS" pitchFamily="34" charset="0"/>
              </a:rPr>
              <a:t>standard cartographic symbols,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p:txBody>
          <a:bodyPr/>
          <a:lstStyle/>
          <a:p>
            <a:r>
              <a:rPr lang="en-US"/>
              <a:t>Mapping Local Spatial Knowledge</a:t>
            </a:r>
            <a:endParaRPr lang="en-GB"/>
          </a:p>
        </p:txBody>
      </p:sp>
      <p:sp>
        <p:nvSpPr>
          <p:cNvPr id="1013763" name="Rectangle 3"/>
          <p:cNvSpPr>
            <a:spLocks noGrp="1" noChangeArrowheads="1"/>
          </p:cNvSpPr>
          <p:nvPr>
            <p:ph type="body" idx="1"/>
          </p:nvPr>
        </p:nvSpPr>
        <p:spPr>
          <a:xfrm>
            <a:off x="468313" y="1484313"/>
            <a:ext cx="7989887" cy="5184775"/>
          </a:xfrm>
        </p:spPr>
        <p:txBody>
          <a:bodyPr/>
          <a:lstStyle/>
          <a:p>
            <a:r>
              <a:rPr lang="en-US"/>
              <a:t>Mapping onto existing layers of information</a:t>
            </a:r>
          </a:p>
          <a:p>
            <a:endParaRPr lang="en-US"/>
          </a:p>
          <a:p>
            <a:r>
              <a:rPr lang="en-US"/>
              <a:t>Topographical maps (different scales)</a:t>
            </a:r>
          </a:p>
          <a:p>
            <a:r>
              <a:rPr lang="en-US"/>
              <a:t>Aerial Photography (Hi-res)</a:t>
            </a:r>
          </a:p>
          <a:p>
            <a:r>
              <a:rPr lang="en-US"/>
              <a:t>Satellite imagery (Med-res, &gt;10m)</a:t>
            </a:r>
          </a:p>
          <a:p>
            <a:endParaRPr lang="en-US"/>
          </a:p>
          <a:p>
            <a:r>
              <a:rPr lang="en-US"/>
              <a:t>Examples:</a:t>
            </a:r>
            <a:endParaRPr lang="en-GB"/>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p:txBody>
          <a:bodyPr/>
          <a:lstStyle/>
          <a:p>
            <a:r>
              <a:rPr lang="en-GB"/>
              <a:t>Namibia</a:t>
            </a:r>
          </a:p>
        </p:txBody>
      </p:sp>
      <p:sp>
        <p:nvSpPr>
          <p:cNvPr id="903171" name="Rectangle 3"/>
          <p:cNvSpPr>
            <a:spLocks noGrp="1" noChangeArrowheads="1"/>
          </p:cNvSpPr>
          <p:nvPr>
            <p:ph type="body" idx="1"/>
          </p:nvPr>
        </p:nvSpPr>
        <p:spPr>
          <a:xfrm>
            <a:off x="468314" y="1484313"/>
            <a:ext cx="2789894" cy="4584700"/>
          </a:xfrm>
        </p:spPr>
        <p:txBody>
          <a:bodyPr/>
          <a:lstStyle/>
          <a:p>
            <a:r>
              <a:rPr lang="nl-NL" sz="2000" dirty="0" err="1" smtClean="0"/>
              <a:t>Using</a:t>
            </a:r>
            <a:r>
              <a:rPr lang="nl-NL" sz="2000" dirty="0" smtClean="0"/>
              <a:t> </a:t>
            </a:r>
            <a:r>
              <a:rPr lang="nl-NL" sz="2000" dirty="0" err="1" smtClean="0"/>
              <a:t>existing</a:t>
            </a:r>
            <a:r>
              <a:rPr lang="nl-NL" sz="2000" dirty="0" smtClean="0"/>
              <a:t> </a:t>
            </a:r>
            <a:r>
              <a:rPr lang="nl-NL" sz="2000" dirty="0" err="1" smtClean="0"/>
              <a:t>maps</a:t>
            </a:r>
            <a:r>
              <a:rPr lang="nl-NL" sz="2000" dirty="0" smtClean="0"/>
              <a:t> as background.</a:t>
            </a:r>
          </a:p>
          <a:p>
            <a:pPr>
              <a:buNone/>
            </a:pPr>
            <a:endParaRPr lang="nl-NL" sz="2000" dirty="0"/>
          </a:p>
        </p:txBody>
      </p:sp>
      <p:pic>
        <p:nvPicPr>
          <p:cNvPr id="903172" name="Picture 4" descr="Study_area_over_SKETCHMAP"/>
          <p:cNvPicPr>
            <a:picLocks noChangeAspect="1" noChangeArrowheads="1"/>
          </p:cNvPicPr>
          <p:nvPr/>
        </p:nvPicPr>
        <p:blipFill>
          <a:blip r:embed="rId3" cstate="print"/>
          <a:srcRect/>
          <a:stretch>
            <a:fillRect/>
          </a:stretch>
        </p:blipFill>
        <p:spPr bwMode="auto">
          <a:xfrm>
            <a:off x="3348038" y="476250"/>
            <a:ext cx="5260975" cy="616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Zambia – using satellite images</a:t>
            </a:r>
            <a:endParaRPr lang="en-US" dirty="0"/>
          </a:p>
        </p:txBody>
      </p:sp>
      <p:pic>
        <p:nvPicPr>
          <p:cNvPr id="9" name="Content Placeholder 8" descr="STA60052.JPG"/>
          <p:cNvPicPr>
            <a:picLocks noGrp="1" noChangeAspect="1"/>
          </p:cNvPicPr>
          <p:nvPr>
            <p:ph idx="1"/>
          </p:nvPr>
        </p:nvPicPr>
        <p:blipFill>
          <a:blip r:embed="rId2" cstate="print"/>
          <a:stretch>
            <a:fillRect/>
          </a:stretch>
        </p:blipFill>
        <p:spPr>
          <a:xfrm>
            <a:off x="1406790" y="1484313"/>
            <a:ext cx="6112933" cy="45847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Aardbol"/>
          <p:cNvPicPr>
            <a:picLocks noChangeAspect="1" noChangeArrowheads="1"/>
          </p:cNvPicPr>
          <p:nvPr/>
        </p:nvPicPr>
        <p:blipFill>
          <a:blip r:embed="rId4" cstate="print"/>
          <a:srcRect/>
          <a:stretch>
            <a:fillRect/>
          </a:stretch>
        </p:blipFill>
        <p:spPr bwMode="auto">
          <a:xfrm>
            <a:off x="2051050" y="1558925"/>
            <a:ext cx="4537075" cy="4537075"/>
          </a:xfrm>
          <a:prstGeom prst="rect">
            <a:avLst/>
          </a:prstGeom>
          <a:noFill/>
        </p:spPr>
      </p:pic>
      <p:sp>
        <p:nvSpPr>
          <p:cNvPr id="418819" name="Rectangle 3"/>
          <p:cNvSpPr>
            <a:spLocks noGrp="1" noChangeArrowheads="1"/>
          </p:cNvSpPr>
          <p:nvPr>
            <p:ph type="title"/>
          </p:nvPr>
        </p:nvSpPr>
        <p:spPr/>
        <p:txBody>
          <a:bodyPr/>
          <a:lstStyle/>
          <a:p>
            <a:r>
              <a:rPr lang="en-US"/>
              <a:t>Man-made phenomena</a:t>
            </a:r>
          </a:p>
        </p:txBody>
      </p:sp>
      <p:graphicFrame>
        <p:nvGraphicFramePr>
          <p:cNvPr id="418823" name="Object 7"/>
          <p:cNvGraphicFramePr>
            <a:graphicFrameLocks noChangeAspect="1"/>
          </p:cNvGraphicFramePr>
          <p:nvPr/>
        </p:nvGraphicFramePr>
        <p:xfrm>
          <a:off x="2268538" y="2493963"/>
          <a:ext cx="2014537" cy="1293812"/>
        </p:xfrm>
        <a:graphic>
          <a:graphicData uri="http://schemas.openxmlformats.org/presentationml/2006/ole">
            <p:oleObj spid="_x0000_s3074" name="Clip" r:id="rId5" imgW="4857143" imgH="3228571" progId="">
              <p:embed/>
            </p:oleObj>
          </a:graphicData>
        </a:graphic>
      </p:graphicFrame>
      <p:graphicFrame>
        <p:nvGraphicFramePr>
          <p:cNvPr id="418824" name="Object 8"/>
          <p:cNvGraphicFramePr>
            <a:graphicFrameLocks noChangeAspect="1"/>
          </p:cNvGraphicFramePr>
          <p:nvPr/>
        </p:nvGraphicFramePr>
        <p:xfrm>
          <a:off x="900113" y="3862388"/>
          <a:ext cx="1333500" cy="2016125"/>
        </p:xfrm>
        <a:graphic>
          <a:graphicData uri="http://schemas.openxmlformats.org/presentationml/2006/ole">
            <p:oleObj spid="_x0000_s3075" name="Clip" r:id="rId6" imgW="3238095" imgH="4790476" progId="">
              <p:embed/>
            </p:oleObj>
          </a:graphicData>
        </a:graphic>
      </p:graphicFrame>
      <p:graphicFrame>
        <p:nvGraphicFramePr>
          <p:cNvPr id="418825" name="Object 9"/>
          <p:cNvGraphicFramePr>
            <a:graphicFrameLocks noChangeAspect="1"/>
          </p:cNvGraphicFramePr>
          <p:nvPr/>
        </p:nvGraphicFramePr>
        <p:xfrm>
          <a:off x="6373813" y="3862388"/>
          <a:ext cx="1328737" cy="2016125"/>
        </p:xfrm>
        <a:graphic>
          <a:graphicData uri="http://schemas.openxmlformats.org/presentationml/2006/ole">
            <p:oleObj spid="_x0000_s3076" name="Clip" r:id="rId7" imgW="3238095" imgH="4838095" progId="">
              <p:embed/>
            </p:oleObj>
          </a:graphicData>
        </a:graphic>
      </p:graphicFrame>
      <p:graphicFrame>
        <p:nvGraphicFramePr>
          <p:cNvPr id="418826" name="Object 10"/>
          <p:cNvGraphicFramePr>
            <a:graphicFrameLocks noChangeAspect="1"/>
          </p:cNvGraphicFramePr>
          <p:nvPr/>
        </p:nvGraphicFramePr>
        <p:xfrm>
          <a:off x="900113" y="1773238"/>
          <a:ext cx="1296987" cy="2016125"/>
        </p:xfrm>
        <a:graphic>
          <a:graphicData uri="http://schemas.openxmlformats.org/presentationml/2006/ole">
            <p:oleObj spid="_x0000_s3077" name="Clip" r:id="rId8" imgW="3238095" imgH="4838095" progId="">
              <p:embed/>
            </p:oleObj>
          </a:graphicData>
        </a:graphic>
      </p:graphicFrame>
      <p:graphicFrame>
        <p:nvGraphicFramePr>
          <p:cNvPr id="418827" name="Object 11"/>
          <p:cNvGraphicFramePr>
            <a:graphicFrameLocks noChangeAspect="1"/>
          </p:cNvGraphicFramePr>
          <p:nvPr/>
        </p:nvGraphicFramePr>
        <p:xfrm>
          <a:off x="2268538" y="5224463"/>
          <a:ext cx="2016125" cy="1346200"/>
        </p:xfrm>
        <a:graphic>
          <a:graphicData uri="http://schemas.openxmlformats.org/presentationml/2006/ole">
            <p:oleObj spid="_x0000_s3078" name="Clip" r:id="rId9" imgW="4857143" imgH="3247619" progId="">
              <p:embed/>
            </p:oleObj>
          </a:graphicData>
        </a:graphic>
      </p:graphicFrame>
      <p:grpSp>
        <p:nvGrpSpPr>
          <p:cNvPr id="2" name="Group 16"/>
          <p:cNvGrpSpPr>
            <a:grpSpLocks/>
          </p:cNvGrpSpPr>
          <p:nvPr/>
        </p:nvGrpSpPr>
        <p:grpSpPr bwMode="auto">
          <a:xfrm>
            <a:off x="2268538" y="1125538"/>
            <a:ext cx="5395912" cy="5445125"/>
            <a:chOff x="1429" y="709"/>
            <a:chExt cx="3399" cy="3430"/>
          </a:xfrm>
        </p:grpSpPr>
        <p:graphicFrame>
          <p:nvGraphicFramePr>
            <p:cNvPr id="418820" name="Object 4"/>
            <p:cNvGraphicFramePr>
              <a:graphicFrameLocks noChangeAspect="1"/>
            </p:cNvGraphicFramePr>
            <p:nvPr/>
          </p:nvGraphicFramePr>
          <p:xfrm>
            <a:off x="2744" y="709"/>
            <a:ext cx="1225" cy="826"/>
          </p:xfrm>
          <a:graphic>
            <a:graphicData uri="http://schemas.openxmlformats.org/presentationml/2006/ole">
              <p:oleObj spid="_x0000_s3079" name="Clip" r:id="rId10" imgW="4857143" imgH="3276190" progId="">
                <p:embed/>
              </p:oleObj>
            </a:graphicData>
          </a:graphic>
        </p:graphicFrame>
        <p:graphicFrame>
          <p:nvGraphicFramePr>
            <p:cNvPr id="418821" name="Object 5"/>
            <p:cNvGraphicFramePr>
              <a:graphicFrameLocks noChangeAspect="1"/>
            </p:cNvGraphicFramePr>
            <p:nvPr/>
          </p:nvGraphicFramePr>
          <p:xfrm>
            <a:off x="2744" y="3290"/>
            <a:ext cx="1225" cy="849"/>
          </p:xfrm>
          <a:graphic>
            <a:graphicData uri="http://schemas.openxmlformats.org/presentationml/2006/ole">
              <p:oleObj spid="_x0000_s3080" name="Clip" r:id="rId11" imgW="4857143" imgH="3247619" progId="">
                <p:embed/>
              </p:oleObj>
            </a:graphicData>
          </a:graphic>
        </p:graphicFrame>
        <p:graphicFrame>
          <p:nvGraphicFramePr>
            <p:cNvPr id="418822" name="Object 6"/>
            <p:cNvGraphicFramePr>
              <a:graphicFrameLocks noChangeAspect="1"/>
            </p:cNvGraphicFramePr>
            <p:nvPr/>
          </p:nvGraphicFramePr>
          <p:xfrm>
            <a:off x="1429" y="2433"/>
            <a:ext cx="1270" cy="818"/>
          </p:xfrm>
          <a:graphic>
            <a:graphicData uri="http://schemas.openxmlformats.org/presentationml/2006/ole">
              <p:oleObj spid="_x0000_s3081" name="Clip" r:id="rId12" imgW="8571429" imgH="5723810" progId="">
                <p:embed/>
              </p:oleObj>
            </a:graphicData>
          </a:graphic>
        </p:graphicFrame>
        <p:pic>
          <p:nvPicPr>
            <p:cNvPr id="418828" name="Picture 12" descr="aval04"/>
            <p:cNvPicPr>
              <a:picLocks noChangeAspect="1" noChangeArrowheads="1"/>
            </p:cNvPicPr>
            <p:nvPr/>
          </p:nvPicPr>
          <p:blipFill>
            <a:blip r:embed="rId13" cstate="print"/>
            <a:srcRect/>
            <a:stretch>
              <a:fillRect/>
            </a:stretch>
          </p:blipFill>
          <p:spPr bwMode="auto">
            <a:xfrm>
              <a:off x="4015" y="1117"/>
              <a:ext cx="813" cy="1270"/>
            </a:xfrm>
            <a:prstGeom prst="rect">
              <a:avLst/>
            </a:prstGeom>
            <a:noFill/>
          </p:spPr>
        </p:pic>
        <p:pic>
          <p:nvPicPr>
            <p:cNvPr id="418829" name="Picture 13" descr="deadfish"/>
            <p:cNvPicPr>
              <a:picLocks noChangeAspect="1" noChangeArrowheads="1"/>
            </p:cNvPicPr>
            <p:nvPr/>
          </p:nvPicPr>
          <p:blipFill>
            <a:blip r:embed="rId14" cstate="print"/>
            <a:srcRect/>
            <a:stretch>
              <a:fillRect/>
            </a:stretch>
          </p:blipFill>
          <p:spPr bwMode="auto">
            <a:xfrm>
              <a:off x="1429" y="709"/>
              <a:ext cx="1270" cy="811"/>
            </a:xfrm>
            <a:prstGeom prst="rect">
              <a:avLst/>
            </a:prstGeom>
            <a:noFill/>
          </p:spPr>
        </p:pic>
        <p:graphicFrame>
          <p:nvGraphicFramePr>
            <p:cNvPr id="418830" name="Object 14"/>
            <p:cNvGraphicFramePr>
              <a:graphicFrameLocks noChangeAspect="1"/>
            </p:cNvGraphicFramePr>
            <p:nvPr/>
          </p:nvGraphicFramePr>
          <p:xfrm>
            <a:off x="2744" y="2433"/>
            <a:ext cx="1225" cy="821"/>
          </p:xfrm>
          <a:graphic>
            <a:graphicData uri="http://schemas.openxmlformats.org/presentationml/2006/ole">
              <p:oleObj spid="_x0000_s3082" name="Clip" r:id="rId15" imgW="8571429" imgH="5742857" progId="">
                <p:embed/>
              </p:oleObj>
            </a:graphicData>
          </a:graphic>
        </p:graphicFrame>
        <p:pic>
          <p:nvPicPr>
            <p:cNvPr id="418831" name="Picture 15" descr="productionforest"/>
            <p:cNvPicPr>
              <a:picLocks noChangeAspect="1" noChangeArrowheads="1"/>
            </p:cNvPicPr>
            <p:nvPr/>
          </p:nvPicPr>
          <p:blipFill>
            <a:blip r:embed="rId16" cstate="print"/>
            <a:srcRect/>
            <a:stretch>
              <a:fillRect/>
            </a:stretch>
          </p:blipFill>
          <p:spPr bwMode="auto">
            <a:xfrm>
              <a:off x="2744" y="1571"/>
              <a:ext cx="1225" cy="834"/>
            </a:xfrm>
            <a:prstGeom prst="rect">
              <a:avLst/>
            </a:prstGeom>
            <a:noFill/>
          </p:spPr>
        </p:pic>
      </p:grpSp>
      <p:sp>
        <p:nvSpPr>
          <p:cNvPr id="418833" name="Text Box 17"/>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1.1.1: p.20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Zambia – using satellite images</a:t>
            </a:r>
            <a:endParaRPr lang="en-US" dirty="0"/>
          </a:p>
        </p:txBody>
      </p:sp>
      <p:pic>
        <p:nvPicPr>
          <p:cNvPr id="4" name="Content Placeholder 3" descr="STA61381.JPG"/>
          <p:cNvPicPr>
            <a:picLocks noGrp="1" noChangeAspect="1"/>
          </p:cNvPicPr>
          <p:nvPr>
            <p:ph idx="1"/>
          </p:nvPr>
        </p:nvPicPr>
        <p:blipFill>
          <a:blip r:embed="rId2" cstate="print"/>
          <a:stretch>
            <a:fillRect/>
          </a:stretch>
        </p:blipFill>
        <p:spPr>
          <a:xfrm>
            <a:off x="1406790" y="1484313"/>
            <a:ext cx="6112933" cy="45847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body" idx="1"/>
          </p:nvPr>
        </p:nvSpPr>
        <p:spPr/>
        <p:txBody>
          <a:bodyPr/>
          <a:lstStyle/>
          <a:p>
            <a:endParaRPr lang="nl-NL"/>
          </a:p>
        </p:txBody>
      </p:sp>
      <p:pic>
        <p:nvPicPr>
          <p:cNvPr id="894979" name="Picture 3"/>
          <p:cNvPicPr>
            <a:picLocks noChangeAspect="1" noChangeArrowheads="1"/>
          </p:cNvPicPr>
          <p:nvPr/>
        </p:nvPicPr>
        <p:blipFill>
          <a:blip r:embed="rId3" cstate="print"/>
          <a:srcRect/>
          <a:stretch>
            <a:fillRect/>
          </a:stretch>
        </p:blipFill>
        <p:spPr bwMode="auto">
          <a:xfrm>
            <a:off x="736600" y="0"/>
            <a:ext cx="4270375" cy="6858000"/>
          </a:xfrm>
          <a:prstGeom prst="rect">
            <a:avLst/>
          </a:prstGeom>
          <a:noFill/>
          <a:ln w="12700">
            <a:noFill/>
            <a:miter lim="800000"/>
            <a:headEnd type="none" w="sm" len="sm"/>
            <a:tailEnd type="none" w="sm" len="sm"/>
          </a:ln>
          <a:effectLst/>
        </p:spPr>
      </p:pic>
      <p:pic>
        <p:nvPicPr>
          <p:cNvPr id="894980" name="Picture 4"/>
          <p:cNvPicPr>
            <a:picLocks noChangeAspect="1" noChangeArrowheads="1"/>
          </p:cNvPicPr>
          <p:nvPr/>
        </p:nvPicPr>
        <p:blipFill>
          <a:blip r:embed="rId4" cstate="print"/>
          <a:srcRect/>
          <a:stretch>
            <a:fillRect/>
          </a:stretch>
        </p:blipFill>
        <p:spPr bwMode="auto">
          <a:xfrm>
            <a:off x="5078413" y="0"/>
            <a:ext cx="4065587" cy="6858000"/>
          </a:xfrm>
          <a:prstGeom prst="rect">
            <a:avLst/>
          </a:prstGeom>
          <a:noFill/>
          <a:ln w="12700">
            <a:noFill/>
            <a:miter lim="800000"/>
            <a:headEnd type="none" w="sm" len="sm"/>
            <a:tailEnd type="none" w="sm" len="sm"/>
          </a:ln>
          <a:effectLst/>
        </p:spPr>
      </p:pic>
      <p:sp>
        <p:nvSpPr>
          <p:cNvPr id="894981" name="Rectangle 5"/>
          <p:cNvSpPr>
            <a:spLocks noGrp="1" noChangeArrowheads="1"/>
          </p:cNvSpPr>
          <p:nvPr>
            <p:ph type="title"/>
          </p:nvPr>
        </p:nvSpPr>
        <p:spPr>
          <a:effectLst>
            <a:outerShdw dist="35921" dir="2700000" algn="ctr" rotWithShape="0">
              <a:schemeClr val="bg2"/>
            </a:outerShdw>
          </a:effectLst>
        </p:spPr>
        <p:txBody>
          <a:bodyPr/>
          <a:lstStyle/>
          <a:p>
            <a:r>
              <a:rPr lang="en-GB"/>
              <a:t>		</a:t>
            </a:r>
            <a:r>
              <a:rPr lang="en-GB">
                <a:solidFill>
                  <a:schemeClr val="bg1"/>
                </a:solidFill>
              </a:rPr>
              <a:t>1990				2002</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endParaRPr lang="nl-NL"/>
          </a:p>
        </p:txBody>
      </p:sp>
      <p:sp>
        <p:nvSpPr>
          <p:cNvPr id="888835" name="Rectangle 3"/>
          <p:cNvSpPr>
            <a:spLocks noGrp="1" noChangeArrowheads="1"/>
          </p:cNvSpPr>
          <p:nvPr>
            <p:ph type="body" idx="1"/>
          </p:nvPr>
        </p:nvSpPr>
        <p:spPr/>
        <p:txBody>
          <a:bodyPr/>
          <a:lstStyle/>
          <a:p>
            <a:endParaRPr lang="nl-NL"/>
          </a:p>
        </p:txBody>
      </p:sp>
      <p:pic>
        <p:nvPicPr>
          <p:cNvPr id="888836" name="Picture 4" descr="IMG_6187a"/>
          <p:cNvPicPr>
            <a:picLocks noChangeAspect="1" noChangeArrowheads="1"/>
          </p:cNvPicPr>
          <p:nvPr/>
        </p:nvPicPr>
        <p:blipFill>
          <a:blip r:embed="rId3" cstate="print"/>
          <a:srcRect/>
          <a:stretch>
            <a:fillRect/>
          </a:stretch>
        </p:blipFill>
        <p:spPr bwMode="auto">
          <a:xfrm>
            <a:off x="0" y="0"/>
            <a:ext cx="9144000" cy="6870700"/>
          </a:xfrm>
          <a:prstGeom prst="rect">
            <a:avLst/>
          </a:prstGeom>
          <a:noFill/>
          <a:ln w="9525">
            <a:solidFill>
              <a:schemeClr val="tx1"/>
            </a:solidFill>
            <a:miter lim="800000"/>
            <a:headEnd/>
            <a:tailEnd/>
          </a:ln>
        </p:spPr>
      </p:pic>
      <p:sp>
        <p:nvSpPr>
          <p:cNvPr id="888837" name="Rectangle 5"/>
          <p:cNvSpPr>
            <a:spLocks noChangeArrowheads="1"/>
          </p:cNvSpPr>
          <p:nvPr/>
        </p:nvSpPr>
        <p:spPr bwMode="auto">
          <a:xfrm>
            <a:off x="241738" y="0"/>
            <a:ext cx="8586952" cy="1143000"/>
          </a:xfrm>
          <a:prstGeom prst="rect">
            <a:avLst/>
          </a:prstGeom>
          <a:noFill/>
          <a:ln w="9525">
            <a:noFill/>
            <a:miter lim="800000"/>
            <a:headEnd/>
            <a:tailEnd/>
          </a:ln>
          <a:effectLst>
            <a:outerShdw dist="35921" dir="2700000" algn="ctr" rotWithShape="0">
              <a:schemeClr val="tx2"/>
            </a:outerShdw>
          </a:effectLst>
        </p:spPr>
        <p:txBody>
          <a:bodyPr anchor="ctr"/>
          <a:lstStyle/>
          <a:p>
            <a:r>
              <a:rPr lang="en-US" sz="3600" b="1" dirty="0" smtClean="0">
                <a:solidFill>
                  <a:schemeClr val="bg1"/>
                </a:solidFill>
                <a:latin typeface="Trebuchet MS" pitchFamily="34" charset="0"/>
              </a:rPr>
              <a:t>Kenya – Aerial photographs </a:t>
            </a:r>
            <a:r>
              <a:rPr lang="en-US" sz="3600" b="1" dirty="0">
                <a:solidFill>
                  <a:schemeClr val="bg1"/>
                </a:solidFill>
                <a:latin typeface="Trebuchet MS" pitchFamily="34" charset="0"/>
              </a:rPr>
              <a:t>	</a:t>
            </a:r>
            <a:endParaRPr lang="en-GB" sz="3600" b="1"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Mozambique</a:t>
            </a:r>
            <a:endParaRPr lang="en-US" dirty="0"/>
          </a:p>
        </p:txBody>
      </p:sp>
      <p:pic>
        <p:nvPicPr>
          <p:cNvPr id="4" name="Content Placeholder 3" descr="P1050485.JPG"/>
          <p:cNvPicPr>
            <a:picLocks noGrp="1" noChangeAspect="1"/>
          </p:cNvPicPr>
          <p:nvPr>
            <p:ph idx="1"/>
          </p:nvPr>
        </p:nvPicPr>
        <p:blipFill>
          <a:blip r:embed="rId2" cstate="print"/>
          <a:stretch>
            <a:fillRect/>
          </a:stretch>
        </p:blipFill>
        <p:spPr>
          <a:xfrm>
            <a:off x="4403835" y="0"/>
            <a:ext cx="4740166" cy="6858000"/>
          </a:xfrm>
        </p:spPr>
      </p:pic>
      <p:sp>
        <p:nvSpPr>
          <p:cNvPr id="5" name="Rectangle 3"/>
          <p:cNvSpPr txBox="1">
            <a:spLocks noChangeArrowheads="1"/>
          </p:cNvSpPr>
          <p:nvPr/>
        </p:nvSpPr>
        <p:spPr bwMode="auto">
          <a:xfrm>
            <a:off x="468313" y="1484313"/>
            <a:ext cx="3767355" cy="458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896"/>
              </a:buClr>
              <a:buSzTx/>
              <a:buFont typeface="Wingdings" pitchFamily="2" charset="2"/>
              <a:buChar char="§"/>
              <a:tabLst/>
              <a:defRPr/>
            </a:pPr>
            <a:r>
              <a:rPr kumimoji="0" lang="nl-NL" sz="2800" b="0" i="0" u="none" strike="noStrike" kern="0" cap="none" spc="0" normalizeH="0" baseline="0" noProof="0" dirty="0" err="1" smtClean="0">
                <a:ln>
                  <a:noFill/>
                </a:ln>
                <a:solidFill>
                  <a:schemeClr val="tx1"/>
                </a:solidFill>
                <a:effectLst/>
                <a:uLnTx/>
                <a:uFillTx/>
                <a:latin typeface="+mn-lt"/>
                <a:ea typeface="+mn-ea"/>
                <a:cs typeface="+mn-cs"/>
              </a:rPr>
              <a:t>Making</a:t>
            </a:r>
            <a:r>
              <a:rPr kumimoji="0" lang="nl-NL" sz="2800" b="0" i="0" u="none" strike="noStrike" kern="0" cap="none" spc="0" normalizeH="0" baseline="0" noProof="0" dirty="0" smtClean="0">
                <a:ln>
                  <a:noFill/>
                </a:ln>
                <a:solidFill>
                  <a:schemeClr val="tx1"/>
                </a:solidFill>
                <a:effectLst/>
                <a:uLnTx/>
                <a:uFillTx/>
                <a:latin typeface="+mn-lt"/>
                <a:ea typeface="+mn-ea"/>
                <a:cs typeface="+mn-cs"/>
              </a:rPr>
              <a:t> a </a:t>
            </a:r>
            <a:r>
              <a:rPr kumimoji="0" lang="nl-NL" sz="2800" b="0" i="0" u="none" strike="noStrike" kern="0" cap="none" spc="0" normalizeH="0" baseline="0" noProof="0" dirty="0" err="1" smtClean="0">
                <a:ln>
                  <a:noFill/>
                </a:ln>
                <a:solidFill>
                  <a:schemeClr val="tx1"/>
                </a:solidFill>
                <a:effectLst/>
                <a:uLnTx/>
                <a:uFillTx/>
                <a:latin typeface="+mn-lt"/>
                <a:ea typeface="+mn-ea"/>
                <a:cs typeface="+mn-cs"/>
              </a:rPr>
              <a:t>mosaic</a:t>
            </a:r>
            <a:r>
              <a:rPr kumimoji="0" lang="nl-NL" sz="2800" b="0" i="0" u="none" strike="noStrike" kern="0" cap="none" spc="0" normalizeH="0" baseline="0" noProof="0" dirty="0" smtClean="0">
                <a:ln>
                  <a:noFill/>
                </a:ln>
                <a:solidFill>
                  <a:schemeClr val="tx1"/>
                </a:solidFill>
                <a:effectLst/>
                <a:uLnTx/>
                <a:uFillTx/>
                <a:latin typeface="+mn-lt"/>
                <a:ea typeface="+mn-ea"/>
                <a:cs typeface="+mn-cs"/>
              </a:rPr>
              <a:t> of Google images</a:t>
            </a:r>
          </a:p>
          <a:p>
            <a:pPr marL="342900" marR="0" lvl="0" indent="-342900" algn="l" defTabSz="914400" rtl="0" eaLnBrk="1" fontAlgn="base" latinLnBrk="0" hangingPunct="1">
              <a:lnSpc>
                <a:spcPct val="100000"/>
              </a:lnSpc>
              <a:spcBef>
                <a:spcPct val="20000"/>
              </a:spcBef>
              <a:spcAft>
                <a:spcPct val="0"/>
              </a:spcAft>
              <a:buClr>
                <a:srgbClr val="009896"/>
              </a:buClr>
              <a:buSzTx/>
              <a:buFont typeface="Wingdings" pitchFamily="2" charset="2"/>
              <a:buNone/>
              <a:tabLst/>
              <a:defRPr/>
            </a:pPr>
            <a:endParaRPr kumimoji="0" lang="nl-NL"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4"/>
          <p:cNvSpPr>
            <a:spLocks noGrp="1" noChangeArrowheads="1"/>
          </p:cNvSpPr>
          <p:nvPr>
            <p:ph type="title" idx="4294967295"/>
          </p:nvPr>
        </p:nvSpPr>
        <p:spPr/>
        <p:txBody>
          <a:bodyPr anchor="t"/>
          <a:lstStyle/>
          <a:p>
            <a:r>
              <a:rPr lang="en-US" sz="3000">
                <a:solidFill>
                  <a:srgbClr val="000099"/>
                </a:solidFill>
              </a:rPr>
              <a:t>Kenya</a:t>
            </a:r>
          </a:p>
        </p:txBody>
      </p:sp>
      <p:pic>
        <p:nvPicPr>
          <p:cNvPr id="821251" name="Picture 6"/>
          <p:cNvPicPr>
            <a:picLocks noGrp="1" noChangeAspect="1" noChangeArrowheads="1"/>
          </p:cNvPicPr>
          <p:nvPr>
            <p:ph idx="4294967295"/>
          </p:nvPr>
        </p:nvPicPr>
        <p:blipFill>
          <a:blip r:embed="rId3" cstate="print"/>
          <a:srcRect/>
          <a:stretch>
            <a:fillRect/>
          </a:stretch>
        </p:blipFill>
        <p:spPr>
          <a:xfrm>
            <a:off x="0" y="0"/>
            <a:ext cx="9144000" cy="6859588"/>
          </a:xfrm>
        </p:spPr>
      </p:pic>
      <p:sp>
        <p:nvSpPr>
          <p:cNvPr id="4" name="Rectangle 5"/>
          <p:cNvSpPr>
            <a:spLocks noChangeArrowheads="1"/>
          </p:cNvSpPr>
          <p:nvPr/>
        </p:nvSpPr>
        <p:spPr bwMode="auto">
          <a:xfrm>
            <a:off x="241738" y="0"/>
            <a:ext cx="8586952" cy="1143000"/>
          </a:xfrm>
          <a:prstGeom prst="rect">
            <a:avLst/>
          </a:prstGeom>
          <a:noFill/>
          <a:ln w="9525">
            <a:noFill/>
            <a:miter lim="800000"/>
            <a:headEnd/>
            <a:tailEnd/>
          </a:ln>
          <a:effectLst>
            <a:outerShdw dist="35921" dir="2700000" algn="ctr" rotWithShape="0">
              <a:schemeClr val="tx2"/>
            </a:outerShdw>
          </a:effectLst>
        </p:spPr>
        <p:txBody>
          <a:bodyPr anchor="ctr"/>
          <a:lstStyle/>
          <a:p>
            <a:pPr algn="r"/>
            <a:r>
              <a:rPr lang="en-US" sz="3600" b="1" dirty="0" smtClean="0">
                <a:solidFill>
                  <a:schemeClr val="bg1"/>
                </a:solidFill>
                <a:latin typeface="Trebuchet MS" pitchFamily="34" charset="0"/>
              </a:rPr>
              <a:t>	Kenya – Making 3D models</a:t>
            </a:r>
            <a:endParaRPr lang="en-GB" sz="3600" b="1"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nl-NL"/>
          </a:p>
        </p:txBody>
      </p:sp>
      <p:sp>
        <p:nvSpPr>
          <p:cNvPr id="47107" name="Rectangle 3"/>
          <p:cNvSpPr>
            <a:spLocks noGrp="1" noChangeArrowheads="1"/>
          </p:cNvSpPr>
          <p:nvPr>
            <p:ph type="body" idx="1"/>
          </p:nvPr>
        </p:nvSpPr>
        <p:spPr/>
        <p:txBody>
          <a:bodyPr/>
          <a:lstStyle/>
          <a:p>
            <a:endParaRPr lang="nl-NL"/>
          </a:p>
        </p:txBody>
      </p:sp>
      <p:pic>
        <p:nvPicPr>
          <p:cNvPr id="47108" name="Picture 4"/>
          <p:cNvPicPr>
            <a:picLocks noChangeAspect="1" noChangeArrowheads="1"/>
          </p:cNvPicPr>
          <p:nvPr/>
        </p:nvPicPr>
        <p:blipFill>
          <a:blip r:embed="rId3" cstate="print"/>
          <a:srcRect/>
          <a:stretch>
            <a:fillRect/>
          </a:stretch>
        </p:blipFill>
        <p:spPr bwMode="auto">
          <a:xfrm>
            <a:off x="265113" y="147638"/>
            <a:ext cx="8613775" cy="65627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nl-NL"/>
          </a:p>
        </p:txBody>
      </p:sp>
      <p:sp>
        <p:nvSpPr>
          <p:cNvPr id="45059" name="Rectangle 3"/>
          <p:cNvSpPr>
            <a:spLocks noGrp="1" noChangeArrowheads="1"/>
          </p:cNvSpPr>
          <p:nvPr>
            <p:ph type="body" idx="1"/>
          </p:nvPr>
        </p:nvSpPr>
        <p:spPr/>
        <p:txBody>
          <a:bodyPr/>
          <a:lstStyle/>
          <a:p>
            <a:endParaRPr lang="nl-NL"/>
          </a:p>
        </p:txBody>
      </p:sp>
      <p:pic>
        <p:nvPicPr>
          <p:cNvPr id="45060" name="Picture 4"/>
          <p:cNvPicPr>
            <a:picLocks noChangeAspect="1" noChangeArrowheads="1"/>
          </p:cNvPicPr>
          <p:nvPr/>
        </p:nvPicPr>
        <p:blipFill>
          <a:blip r:embed="rId3" cstate="print"/>
          <a:srcRect/>
          <a:stretch>
            <a:fillRect/>
          </a:stretch>
        </p:blipFill>
        <p:spPr bwMode="auto">
          <a:xfrm>
            <a:off x="444500" y="206375"/>
            <a:ext cx="8255000" cy="64436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nl-NL"/>
          </a:p>
        </p:txBody>
      </p:sp>
      <p:sp>
        <p:nvSpPr>
          <p:cNvPr id="40963" name="Rectangle 3"/>
          <p:cNvSpPr>
            <a:spLocks noGrp="1" noChangeArrowheads="1"/>
          </p:cNvSpPr>
          <p:nvPr>
            <p:ph type="body" idx="1"/>
          </p:nvPr>
        </p:nvSpPr>
        <p:spPr/>
        <p:txBody>
          <a:bodyPr/>
          <a:lstStyle/>
          <a:p>
            <a:endParaRPr lang="nl-NL"/>
          </a:p>
        </p:txBody>
      </p:sp>
      <p:pic>
        <p:nvPicPr>
          <p:cNvPr id="40964" name="Picture 4"/>
          <p:cNvPicPr>
            <a:picLocks noChangeAspect="1" noChangeArrowheads="1"/>
          </p:cNvPicPr>
          <p:nvPr/>
        </p:nvPicPr>
        <p:blipFill>
          <a:blip r:embed="rId3" cstate="print"/>
          <a:srcRect/>
          <a:stretch>
            <a:fillRect/>
          </a:stretch>
        </p:blipFill>
        <p:spPr bwMode="auto">
          <a:xfrm>
            <a:off x="250825" y="34925"/>
            <a:ext cx="8642350" cy="6792913"/>
          </a:xfrm>
          <a:prstGeom prst="rect">
            <a:avLst/>
          </a:prstGeom>
          <a:noFill/>
          <a:ln w="9525">
            <a:noFill/>
            <a:miter lim="800000"/>
            <a:headEnd/>
            <a:tailEnd/>
          </a:ln>
          <a:effec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Kenya</a:t>
            </a:r>
            <a:endParaRPr lang="en-GB"/>
          </a:p>
        </p:txBody>
      </p:sp>
      <p:sp>
        <p:nvSpPr>
          <p:cNvPr id="43011" name="Rectangle 3"/>
          <p:cNvSpPr>
            <a:spLocks noGrp="1" noChangeArrowheads="1"/>
          </p:cNvSpPr>
          <p:nvPr>
            <p:ph type="body" idx="1"/>
          </p:nvPr>
        </p:nvSpPr>
        <p:spPr/>
        <p:txBody>
          <a:bodyPr/>
          <a:lstStyle/>
          <a:p>
            <a:endParaRPr lang="nl-NL"/>
          </a:p>
        </p:txBody>
      </p:sp>
      <p:pic>
        <p:nvPicPr>
          <p:cNvPr id="43012" name="Picture 4"/>
          <p:cNvPicPr>
            <a:picLocks noChangeAspect="1" noChangeArrowheads="1"/>
          </p:cNvPicPr>
          <p:nvPr/>
        </p:nvPicPr>
        <p:blipFill>
          <a:blip r:embed="rId3" cstate="print"/>
          <a:srcRect/>
          <a:stretch>
            <a:fillRect/>
          </a:stretch>
        </p:blipFill>
        <p:spPr bwMode="auto">
          <a:xfrm>
            <a:off x="234950" y="1516063"/>
            <a:ext cx="8672513" cy="3824287"/>
          </a:xfrm>
          <a:prstGeom prst="rect">
            <a:avLst/>
          </a:prstGeom>
          <a:noFill/>
          <a:ln w="9525">
            <a:noFill/>
            <a:miter lim="800000"/>
            <a:headEnd/>
            <a:tailEnd/>
          </a:ln>
          <a:effec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2" descr="C:\Documents and Settings\Pat\My Documents\My Pictures\PGIS Umbumbulu\new pics 1 093.jpg"/>
          <p:cNvPicPr>
            <a:picLocks noChangeAspect="1" noChangeArrowheads="1"/>
          </p:cNvPicPr>
          <p:nvPr/>
        </p:nvPicPr>
        <p:blipFill>
          <a:blip r:embed="rId3" cstate="print"/>
          <a:srcRect/>
          <a:stretch>
            <a:fillRect/>
          </a:stretch>
        </p:blipFill>
        <p:spPr bwMode="auto">
          <a:xfrm>
            <a:off x="0" y="0"/>
            <a:ext cx="9429750" cy="7072313"/>
          </a:xfrm>
          <a:prstGeom prst="rect">
            <a:avLst/>
          </a:prstGeom>
          <a:noFill/>
          <a:ln w="9525">
            <a:noFill/>
            <a:miter lim="800000"/>
            <a:headEnd/>
            <a:tailEnd/>
          </a:ln>
        </p:spPr>
      </p:pic>
      <p:sp>
        <p:nvSpPr>
          <p:cNvPr id="3" name="Rectangle 5"/>
          <p:cNvSpPr>
            <a:spLocks noChangeArrowheads="1"/>
          </p:cNvSpPr>
          <p:nvPr/>
        </p:nvSpPr>
        <p:spPr bwMode="auto">
          <a:xfrm>
            <a:off x="241738" y="0"/>
            <a:ext cx="8586952" cy="1143000"/>
          </a:xfrm>
          <a:prstGeom prst="rect">
            <a:avLst/>
          </a:prstGeom>
          <a:noFill/>
          <a:ln w="9525">
            <a:noFill/>
            <a:miter lim="800000"/>
            <a:headEnd/>
            <a:tailEnd/>
          </a:ln>
          <a:effectLst>
            <a:outerShdw dist="35921" dir="2700000" algn="ctr" rotWithShape="0">
              <a:schemeClr val="tx2"/>
            </a:outerShdw>
          </a:effectLst>
        </p:spPr>
        <p:txBody>
          <a:bodyPr anchor="ctr"/>
          <a:lstStyle/>
          <a:p>
            <a:r>
              <a:rPr lang="en-US" sz="3600" b="1" dirty="0" smtClean="0">
                <a:solidFill>
                  <a:schemeClr val="bg1"/>
                </a:solidFill>
                <a:latin typeface="Trebuchet MS" pitchFamily="34" charset="0"/>
              </a:rPr>
              <a:t>South Africa – making 3D models</a:t>
            </a:r>
            <a:r>
              <a:rPr lang="en-US" sz="3600" b="1" dirty="0">
                <a:solidFill>
                  <a:schemeClr val="bg1"/>
                </a:solidFill>
                <a:latin typeface="Trebuchet MS" pitchFamily="34" charset="0"/>
              </a:rPr>
              <a:t>	</a:t>
            </a:r>
            <a:endParaRPr lang="en-GB" sz="3600" b="1"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Aardbol"/>
          <p:cNvPicPr>
            <a:picLocks noChangeAspect="1" noChangeArrowheads="1"/>
          </p:cNvPicPr>
          <p:nvPr/>
        </p:nvPicPr>
        <p:blipFill>
          <a:blip r:embed="rId4" cstate="print"/>
          <a:srcRect/>
          <a:stretch>
            <a:fillRect/>
          </a:stretch>
        </p:blipFill>
        <p:spPr bwMode="auto">
          <a:xfrm>
            <a:off x="2051050" y="1558925"/>
            <a:ext cx="4537075" cy="4537075"/>
          </a:xfrm>
          <a:prstGeom prst="rect">
            <a:avLst/>
          </a:prstGeom>
          <a:noFill/>
        </p:spPr>
      </p:pic>
      <p:sp>
        <p:nvSpPr>
          <p:cNvPr id="420867" name="Rectangle 3"/>
          <p:cNvSpPr>
            <a:spLocks noGrp="1" noChangeArrowheads="1"/>
          </p:cNvSpPr>
          <p:nvPr>
            <p:ph type="title"/>
          </p:nvPr>
        </p:nvSpPr>
        <p:spPr/>
        <p:txBody>
          <a:bodyPr/>
          <a:lstStyle/>
          <a:p>
            <a:r>
              <a:rPr lang="en-US"/>
              <a:t>Mixed phenomena</a:t>
            </a:r>
          </a:p>
        </p:txBody>
      </p:sp>
      <p:pic>
        <p:nvPicPr>
          <p:cNvPr id="420876" name="Picture 12" descr="aval04"/>
          <p:cNvPicPr>
            <a:picLocks noChangeAspect="1" noChangeArrowheads="1"/>
          </p:cNvPicPr>
          <p:nvPr/>
        </p:nvPicPr>
        <p:blipFill>
          <a:blip r:embed="rId5" cstate="print"/>
          <a:srcRect/>
          <a:stretch>
            <a:fillRect/>
          </a:stretch>
        </p:blipFill>
        <p:spPr bwMode="auto">
          <a:xfrm>
            <a:off x="6373813" y="1773238"/>
            <a:ext cx="1290637" cy="2016125"/>
          </a:xfrm>
          <a:prstGeom prst="rect">
            <a:avLst/>
          </a:prstGeom>
          <a:noFill/>
        </p:spPr>
      </p:pic>
      <p:pic>
        <p:nvPicPr>
          <p:cNvPr id="420877" name="Picture 13" descr="deadfish"/>
          <p:cNvPicPr>
            <a:picLocks noChangeAspect="1" noChangeArrowheads="1"/>
          </p:cNvPicPr>
          <p:nvPr/>
        </p:nvPicPr>
        <p:blipFill>
          <a:blip r:embed="rId6" cstate="print"/>
          <a:srcRect/>
          <a:stretch>
            <a:fillRect/>
          </a:stretch>
        </p:blipFill>
        <p:spPr bwMode="auto">
          <a:xfrm>
            <a:off x="2268538" y="1125538"/>
            <a:ext cx="2016125" cy="1287462"/>
          </a:xfrm>
          <a:prstGeom prst="rect">
            <a:avLst/>
          </a:prstGeom>
          <a:noFill/>
        </p:spPr>
      </p:pic>
      <p:grpSp>
        <p:nvGrpSpPr>
          <p:cNvPr id="2" name="Group 16"/>
          <p:cNvGrpSpPr>
            <a:grpSpLocks/>
          </p:cNvGrpSpPr>
          <p:nvPr/>
        </p:nvGrpSpPr>
        <p:grpSpPr bwMode="auto">
          <a:xfrm>
            <a:off x="900113" y="1125538"/>
            <a:ext cx="6802437" cy="5445125"/>
            <a:chOff x="567" y="709"/>
            <a:chExt cx="4285" cy="3430"/>
          </a:xfrm>
        </p:grpSpPr>
        <p:graphicFrame>
          <p:nvGraphicFramePr>
            <p:cNvPr id="420868" name="Object 4"/>
            <p:cNvGraphicFramePr>
              <a:graphicFrameLocks noChangeAspect="1"/>
            </p:cNvGraphicFramePr>
            <p:nvPr/>
          </p:nvGraphicFramePr>
          <p:xfrm>
            <a:off x="2744" y="709"/>
            <a:ext cx="1225" cy="826"/>
          </p:xfrm>
          <a:graphic>
            <a:graphicData uri="http://schemas.openxmlformats.org/presentationml/2006/ole">
              <p:oleObj spid="_x0000_s4098" name="Clip" r:id="rId7" imgW="4857143" imgH="3276190" progId="">
                <p:embed/>
              </p:oleObj>
            </a:graphicData>
          </a:graphic>
        </p:graphicFrame>
        <p:graphicFrame>
          <p:nvGraphicFramePr>
            <p:cNvPr id="420869" name="Object 5"/>
            <p:cNvGraphicFramePr>
              <a:graphicFrameLocks noChangeAspect="1"/>
            </p:cNvGraphicFramePr>
            <p:nvPr/>
          </p:nvGraphicFramePr>
          <p:xfrm>
            <a:off x="2744" y="3290"/>
            <a:ext cx="1225" cy="849"/>
          </p:xfrm>
          <a:graphic>
            <a:graphicData uri="http://schemas.openxmlformats.org/presentationml/2006/ole">
              <p:oleObj spid="_x0000_s4099" name="Clip" r:id="rId8" imgW="4857143" imgH="3247619" progId="">
                <p:embed/>
              </p:oleObj>
            </a:graphicData>
          </a:graphic>
        </p:graphicFrame>
        <p:graphicFrame>
          <p:nvGraphicFramePr>
            <p:cNvPr id="420870" name="Object 6"/>
            <p:cNvGraphicFramePr>
              <a:graphicFrameLocks noChangeAspect="1"/>
            </p:cNvGraphicFramePr>
            <p:nvPr/>
          </p:nvGraphicFramePr>
          <p:xfrm>
            <a:off x="1429" y="2433"/>
            <a:ext cx="1270" cy="818"/>
          </p:xfrm>
          <a:graphic>
            <a:graphicData uri="http://schemas.openxmlformats.org/presentationml/2006/ole">
              <p:oleObj spid="_x0000_s4100" name="Clip" r:id="rId9" imgW="8571429" imgH="5723810" progId="">
                <p:embed/>
              </p:oleObj>
            </a:graphicData>
          </a:graphic>
        </p:graphicFrame>
        <p:graphicFrame>
          <p:nvGraphicFramePr>
            <p:cNvPr id="420871" name="Object 7"/>
            <p:cNvGraphicFramePr>
              <a:graphicFrameLocks noChangeAspect="1"/>
            </p:cNvGraphicFramePr>
            <p:nvPr/>
          </p:nvGraphicFramePr>
          <p:xfrm>
            <a:off x="1429" y="1571"/>
            <a:ext cx="1269" cy="815"/>
          </p:xfrm>
          <a:graphic>
            <a:graphicData uri="http://schemas.openxmlformats.org/presentationml/2006/ole">
              <p:oleObj spid="_x0000_s4101" name="Clip" r:id="rId10" imgW="4857143" imgH="3228571" progId="">
                <p:embed/>
              </p:oleObj>
            </a:graphicData>
          </a:graphic>
        </p:graphicFrame>
        <p:graphicFrame>
          <p:nvGraphicFramePr>
            <p:cNvPr id="420872" name="Object 8"/>
            <p:cNvGraphicFramePr>
              <a:graphicFrameLocks noChangeAspect="1"/>
            </p:cNvGraphicFramePr>
            <p:nvPr/>
          </p:nvGraphicFramePr>
          <p:xfrm>
            <a:off x="567" y="2433"/>
            <a:ext cx="840" cy="1270"/>
          </p:xfrm>
          <a:graphic>
            <a:graphicData uri="http://schemas.openxmlformats.org/presentationml/2006/ole">
              <p:oleObj spid="_x0000_s4102" name="Clip" r:id="rId11" imgW="3238095" imgH="4790476" progId="">
                <p:embed/>
              </p:oleObj>
            </a:graphicData>
          </a:graphic>
        </p:graphicFrame>
        <p:graphicFrame>
          <p:nvGraphicFramePr>
            <p:cNvPr id="420873" name="Object 9"/>
            <p:cNvGraphicFramePr>
              <a:graphicFrameLocks noChangeAspect="1"/>
            </p:cNvGraphicFramePr>
            <p:nvPr/>
          </p:nvGraphicFramePr>
          <p:xfrm>
            <a:off x="4015" y="2433"/>
            <a:ext cx="837" cy="1270"/>
          </p:xfrm>
          <a:graphic>
            <a:graphicData uri="http://schemas.openxmlformats.org/presentationml/2006/ole">
              <p:oleObj spid="_x0000_s4103" name="Clip" r:id="rId12" imgW="3238095" imgH="4838095" progId="">
                <p:embed/>
              </p:oleObj>
            </a:graphicData>
          </a:graphic>
        </p:graphicFrame>
        <p:graphicFrame>
          <p:nvGraphicFramePr>
            <p:cNvPr id="420874" name="Object 10"/>
            <p:cNvGraphicFramePr>
              <a:graphicFrameLocks noChangeAspect="1"/>
            </p:cNvGraphicFramePr>
            <p:nvPr/>
          </p:nvGraphicFramePr>
          <p:xfrm>
            <a:off x="567" y="1117"/>
            <a:ext cx="817" cy="1270"/>
          </p:xfrm>
          <a:graphic>
            <a:graphicData uri="http://schemas.openxmlformats.org/presentationml/2006/ole">
              <p:oleObj spid="_x0000_s4104" name="Clip" r:id="rId13" imgW="3238095" imgH="4838095" progId="">
                <p:embed/>
              </p:oleObj>
            </a:graphicData>
          </a:graphic>
        </p:graphicFrame>
        <p:graphicFrame>
          <p:nvGraphicFramePr>
            <p:cNvPr id="420875" name="Object 11"/>
            <p:cNvGraphicFramePr>
              <a:graphicFrameLocks noChangeAspect="1"/>
            </p:cNvGraphicFramePr>
            <p:nvPr/>
          </p:nvGraphicFramePr>
          <p:xfrm>
            <a:off x="1429" y="3291"/>
            <a:ext cx="1270" cy="848"/>
          </p:xfrm>
          <a:graphic>
            <a:graphicData uri="http://schemas.openxmlformats.org/presentationml/2006/ole">
              <p:oleObj spid="_x0000_s4105" name="Clip" r:id="rId14" imgW="4857143" imgH="3247619" progId="">
                <p:embed/>
              </p:oleObj>
            </a:graphicData>
          </a:graphic>
        </p:graphicFrame>
        <p:graphicFrame>
          <p:nvGraphicFramePr>
            <p:cNvPr id="420878" name="Object 14"/>
            <p:cNvGraphicFramePr>
              <a:graphicFrameLocks noChangeAspect="1"/>
            </p:cNvGraphicFramePr>
            <p:nvPr/>
          </p:nvGraphicFramePr>
          <p:xfrm>
            <a:off x="2744" y="2433"/>
            <a:ext cx="1225" cy="821"/>
          </p:xfrm>
          <a:graphic>
            <a:graphicData uri="http://schemas.openxmlformats.org/presentationml/2006/ole">
              <p:oleObj spid="_x0000_s4106" name="Clip" r:id="rId15" imgW="8571429" imgH="5742857" progId="">
                <p:embed/>
              </p:oleObj>
            </a:graphicData>
          </a:graphic>
        </p:graphicFrame>
      </p:grpSp>
      <p:pic>
        <p:nvPicPr>
          <p:cNvPr id="420879" name="Picture 15" descr="productionforest"/>
          <p:cNvPicPr>
            <a:picLocks noChangeAspect="1" noChangeArrowheads="1"/>
          </p:cNvPicPr>
          <p:nvPr/>
        </p:nvPicPr>
        <p:blipFill>
          <a:blip r:embed="rId16" cstate="print"/>
          <a:srcRect/>
          <a:stretch>
            <a:fillRect/>
          </a:stretch>
        </p:blipFill>
        <p:spPr bwMode="auto">
          <a:xfrm>
            <a:off x="4356100" y="2493963"/>
            <a:ext cx="1944688" cy="1323975"/>
          </a:xfrm>
          <a:prstGeom prst="rect">
            <a:avLst/>
          </a:prstGeom>
          <a:noFill/>
        </p:spPr>
      </p:pic>
      <p:sp>
        <p:nvSpPr>
          <p:cNvPr id="420881" name="Text Box 17"/>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1.1.1: p.20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endParaRPr lang="en-GB"/>
          </a:p>
        </p:txBody>
      </p:sp>
      <p:sp>
        <p:nvSpPr>
          <p:cNvPr id="661507" name="Rectangle 3"/>
          <p:cNvSpPr>
            <a:spLocks noGrp="1" noChangeArrowheads="1"/>
          </p:cNvSpPr>
          <p:nvPr>
            <p:ph type="body" idx="1"/>
          </p:nvPr>
        </p:nvSpPr>
        <p:spPr/>
        <p:txBody>
          <a:bodyPr/>
          <a:lstStyle/>
          <a:p>
            <a:endParaRPr lang="en-GB"/>
          </a:p>
        </p:txBody>
      </p:sp>
      <p:pic>
        <p:nvPicPr>
          <p:cNvPr id="661508" name="Picture 4" descr="morelia bad bent LHW  etc 092"/>
          <p:cNvPicPr>
            <a:picLocks noChangeAspect="1" noChangeArrowheads="1"/>
          </p:cNvPicPr>
          <p:nvPr/>
        </p:nvPicPr>
        <p:blipFill>
          <a:blip r:embed="rId3" cstate="print"/>
          <a:srcRect/>
          <a:stretch>
            <a:fillRect/>
          </a:stretch>
        </p:blipFill>
        <p:spPr bwMode="auto">
          <a:xfrm>
            <a:off x="0" y="0"/>
            <a:ext cx="9144000" cy="6856413"/>
          </a:xfrm>
          <a:prstGeom prst="rect">
            <a:avLst/>
          </a:prstGeom>
          <a:noFill/>
        </p:spPr>
      </p:pic>
      <p:sp>
        <p:nvSpPr>
          <p:cNvPr id="661509" name="Rectangle 5"/>
          <p:cNvSpPr>
            <a:spLocks noChangeArrowheads="1"/>
          </p:cNvSpPr>
          <p:nvPr/>
        </p:nvSpPr>
        <p:spPr bwMode="auto">
          <a:xfrm>
            <a:off x="457200" y="95250"/>
            <a:ext cx="8005763" cy="1551194"/>
          </a:xfrm>
          <a:prstGeom prst="rect">
            <a:avLst/>
          </a:prstGeom>
          <a:noFill/>
          <a:ln w="9525">
            <a:noFill/>
            <a:round/>
            <a:headEnd/>
            <a:tailEnd/>
          </a:ln>
          <a:effectLst/>
        </p:spPr>
        <p:txBody>
          <a:bodyPr lIns="0" tIns="0" rIns="0" bIns="0">
            <a:spAutoFit/>
          </a:bodyPr>
          <a:lstStyle/>
          <a:p>
            <a:pPr defTabSz="449263">
              <a:lnSpc>
                <a:spcPct val="14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dirty="0" smtClean="0">
                <a:solidFill>
                  <a:schemeClr val="bg1"/>
                </a:solidFill>
                <a:latin typeface="Trebuchet MS" pitchFamily="34" charset="0"/>
              </a:rPr>
              <a:t>Collaborative decision-making with interactive displays</a:t>
            </a:r>
            <a:endParaRPr lang="en-GB" sz="3600" b="1"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p:txBody>
          <a:bodyPr/>
          <a:lstStyle/>
          <a:p>
            <a:endParaRPr lang="en-GB"/>
          </a:p>
        </p:txBody>
      </p:sp>
      <p:sp>
        <p:nvSpPr>
          <p:cNvPr id="921603" name="Rectangle 3"/>
          <p:cNvSpPr>
            <a:spLocks noGrp="1" noChangeArrowheads="1"/>
          </p:cNvSpPr>
          <p:nvPr>
            <p:ph type="body" idx="1"/>
          </p:nvPr>
        </p:nvSpPr>
        <p:spPr/>
        <p:txBody>
          <a:bodyPr/>
          <a:lstStyle/>
          <a:p>
            <a:endParaRPr lang="en-GB"/>
          </a:p>
        </p:txBody>
      </p:sp>
      <p:pic>
        <p:nvPicPr>
          <p:cNvPr id="921604" name="Picture 4"/>
          <p:cNvPicPr>
            <a:picLocks noChangeAspect="1" noChangeArrowheads="1"/>
          </p:cNvPicPr>
          <p:nvPr/>
        </p:nvPicPr>
        <p:blipFill>
          <a:blip r:embed="rId3" cstate="print"/>
          <a:srcRect b="7691"/>
          <a:stretch>
            <a:fillRect/>
          </a:stretch>
        </p:blipFill>
        <p:spPr bwMode="auto">
          <a:xfrm>
            <a:off x="1" y="-1"/>
            <a:ext cx="9144000" cy="6858001"/>
          </a:xfrm>
          <a:prstGeom prst="rect">
            <a:avLst/>
          </a:prstGeom>
          <a:noFill/>
          <a:ln w="12700">
            <a:noFill/>
            <a:miter lim="800000"/>
            <a:headEnd type="none" w="sm" len="sm"/>
            <a:tailEnd type="none" w="sm" len="sm"/>
          </a:ln>
          <a:effectLst/>
        </p:spPr>
      </p:pic>
      <p:sp>
        <p:nvSpPr>
          <p:cNvPr id="5" name="Rectangle 5"/>
          <p:cNvSpPr>
            <a:spLocks noChangeArrowheads="1"/>
          </p:cNvSpPr>
          <p:nvPr/>
        </p:nvSpPr>
        <p:spPr bwMode="auto">
          <a:xfrm>
            <a:off x="241738" y="0"/>
            <a:ext cx="8586952" cy="1143000"/>
          </a:xfrm>
          <a:prstGeom prst="rect">
            <a:avLst/>
          </a:prstGeom>
          <a:noFill/>
          <a:ln w="9525">
            <a:noFill/>
            <a:miter lim="800000"/>
            <a:headEnd/>
            <a:tailEnd/>
          </a:ln>
          <a:effectLst>
            <a:outerShdw dist="35921" dir="2700000" algn="ctr" rotWithShape="0">
              <a:schemeClr val="tx2"/>
            </a:outerShdw>
          </a:effectLst>
        </p:spPr>
        <p:txBody>
          <a:bodyPr anchor="ctr"/>
          <a:lstStyle/>
          <a:p>
            <a:r>
              <a:rPr lang="en-US" sz="3600" b="1" dirty="0" smtClean="0">
                <a:solidFill>
                  <a:schemeClr val="bg1"/>
                </a:solidFill>
                <a:latin typeface="Trebuchet MS" pitchFamily="34" charset="0"/>
              </a:rPr>
              <a:t>Children mapping urban safety</a:t>
            </a:r>
            <a:r>
              <a:rPr lang="en-US" sz="3600" b="1" dirty="0">
                <a:solidFill>
                  <a:schemeClr val="bg1"/>
                </a:solidFill>
                <a:latin typeface="Trebuchet MS" pitchFamily="34" charset="0"/>
              </a:rPr>
              <a:t>	</a:t>
            </a:r>
            <a:endParaRPr lang="en-GB" sz="3600" b="1"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endParaRPr lang="en-GB"/>
          </a:p>
        </p:txBody>
      </p:sp>
      <p:sp>
        <p:nvSpPr>
          <p:cNvPr id="925699" name="Rectangle 3"/>
          <p:cNvSpPr>
            <a:spLocks noGrp="1" noChangeArrowheads="1"/>
          </p:cNvSpPr>
          <p:nvPr>
            <p:ph type="body" idx="1"/>
          </p:nvPr>
        </p:nvSpPr>
        <p:spPr/>
        <p:txBody>
          <a:bodyPr/>
          <a:lstStyle/>
          <a:p>
            <a:endParaRPr lang="en-GB"/>
          </a:p>
        </p:txBody>
      </p:sp>
      <p:pic>
        <p:nvPicPr>
          <p:cNvPr id="3074" name="Picture 2"/>
          <p:cNvPicPr>
            <a:picLocks noChangeAspect="1" noChangeArrowheads="1"/>
          </p:cNvPicPr>
          <p:nvPr/>
        </p:nvPicPr>
        <p:blipFill>
          <a:blip r:embed="rId3" cstate="print"/>
          <a:srcRect t="1837"/>
          <a:stretch>
            <a:fillRect/>
          </a:stretch>
        </p:blipFill>
        <p:spPr bwMode="auto">
          <a:xfrm>
            <a:off x="0" y="0"/>
            <a:ext cx="9144000" cy="6877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p:txBody>
          <a:bodyPr/>
          <a:lstStyle/>
          <a:p>
            <a:endParaRPr lang="en-GB"/>
          </a:p>
        </p:txBody>
      </p:sp>
      <p:sp>
        <p:nvSpPr>
          <p:cNvPr id="927747" name="Rectangle 3"/>
          <p:cNvSpPr>
            <a:spLocks noGrp="1" noChangeArrowheads="1"/>
          </p:cNvSpPr>
          <p:nvPr>
            <p:ph type="body" idx="1"/>
          </p:nvPr>
        </p:nvSpPr>
        <p:spPr/>
        <p:txBody>
          <a:bodyPr/>
          <a:lstStyle/>
          <a:p>
            <a:endParaRPr lang="en-GB"/>
          </a:p>
        </p:txBody>
      </p:sp>
      <p:pic>
        <p:nvPicPr>
          <p:cNvPr id="2050" name="Picture 2"/>
          <p:cNvPicPr>
            <a:picLocks noChangeAspect="1" noChangeArrowheads="1"/>
          </p:cNvPicPr>
          <p:nvPr/>
        </p:nvPicPr>
        <p:blipFill>
          <a:blip r:embed="rId3" cstate="print"/>
          <a:srcRect t="1799"/>
          <a:stretch>
            <a:fillRect/>
          </a:stretch>
        </p:blipFill>
        <p:spPr bwMode="auto">
          <a:xfrm>
            <a:off x="0" y="0"/>
            <a:ext cx="9143999" cy="6881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endParaRPr lang="en-GB"/>
          </a:p>
        </p:txBody>
      </p:sp>
      <p:sp>
        <p:nvSpPr>
          <p:cNvPr id="931843" name="Rectangle 3"/>
          <p:cNvSpPr>
            <a:spLocks noGrp="1" noChangeArrowheads="1"/>
          </p:cNvSpPr>
          <p:nvPr>
            <p:ph type="body" idx="1"/>
          </p:nvPr>
        </p:nvSpPr>
        <p:spPr/>
        <p:txBody>
          <a:bodyPr/>
          <a:lstStyle/>
          <a:p>
            <a:endParaRPr lang="en-GB"/>
          </a:p>
        </p:txBody>
      </p:sp>
      <p:pic>
        <p:nvPicPr>
          <p:cNvPr id="931844" name="Picture 4"/>
          <p:cNvPicPr>
            <a:picLocks noChangeAspect="1" noChangeArrowheads="1"/>
          </p:cNvPicPr>
          <p:nvPr/>
        </p:nvPicPr>
        <p:blipFill>
          <a:blip r:embed="rId3" cstate="print"/>
          <a:srcRect t="7396"/>
          <a:stretch>
            <a:fillRect/>
          </a:stretch>
        </p:blipFill>
        <p:spPr bwMode="auto">
          <a:xfrm>
            <a:off x="1" y="0"/>
            <a:ext cx="9144000" cy="6880226"/>
          </a:xfrm>
          <a:prstGeom prst="rect">
            <a:avLst/>
          </a:prstGeom>
          <a:noFill/>
          <a:ln w="12700">
            <a:noFill/>
            <a:miter lim="800000"/>
            <a:headEnd type="none" w="sm" len="sm"/>
            <a:tailEnd type="none" w="sm" len="sm"/>
          </a:ln>
          <a:effectLst/>
        </p:spPr>
      </p:pic>
      <p:sp>
        <p:nvSpPr>
          <p:cNvPr id="931845" name="Rectangle 5"/>
          <p:cNvSpPr>
            <a:spLocks noChangeArrowheads="1"/>
          </p:cNvSpPr>
          <p:nvPr/>
        </p:nvSpPr>
        <p:spPr bwMode="auto">
          <a:xfrm>
            <a:off x="178676" y="125413"/>
            <a:ext cx="8965323" cy="732508"/>
          </a:xfrm>
          <a:prstGeom prst="rect">
            <a:avLst/>
          </a:prstGeom>
          <a:noFill/>
          <a:ln w="9525">
            <a:noFill/>
            <a:round/>
            <a:headEnd/>
            <a:tailEnd/>
          </a:ln>
          <a:effectLst/>
        </p:spPr>
        <p:txBody>
          <a:bodyPr wrap="square" lIns="0" tIns="0" rIns="0" bIns="0">
            <a:spAutoFit/>
          </a:bodyPr>
          <a:lstStyle/>
          <a:p>
            <a:pPr defTabSz="449263">
              <a:lnSpc>
                <a:spcPct val="14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dirty="0" smtClean="0">
                <a:solidFill>
                  <a:schemeClr val="bg1"/>
                </a:solidFill>
                <a:effectLst>
                  <a:outerShdw blurRad="38100" dist="38100" dir="2700000" algn="tl">
                    <a:srgbClr val="000000">
                      <a:alpha val="43137"/>
                    </a:srgbClr>
                  </a:outerShdw>
                </a:effectLst>
                <a:latin typeface="Trebuchet MS" pitchFamily="34" charset="0"/>
              </a:rPr>
              <a:t>Active screen for small group collaboration</a:t>
            </a:r>
            <a:endParaRPr lang="en-GB" sz="3400" b="1" dirty="0">
              <a:solidFill>
                <a:schemeClr val="bg1"/>
              </a:solidFill>
              <a:effectLst>
                <a:outerShdw blurRad="38100" dist="38100" dir="2700000" algn="tl">
                  <a:srgbClr val="000000">
                    <a:alpha val="43137"/>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p:txBody>
          <a:bodyPr/>
          <a:lstStyle/>
          <a:p>
            <a:r>
              <a:rPr lang="nl-NL"/>
              <a:t>Small screen for individuals?</a:t>
            </a:r>
          </a:p>
        </p:txBody>
      </p:sp>
      <p:sp>
        <p:nvSpPr>
          <p:cNvPr id="944131" name="Rectangle 3"/>
          <p:cNvSpPr>
            <a:spLocks noGrp="1" noChangeArrowheads="1"/>
          </p:cNvSpPr>
          <p:nvPr>
            <p:ph type="body" idx="1"/>
          </p:nvPr>
        </p:nvSpPr>
        <p:spPr/>
        <p:txBody>
          <a:bodyPr/>
          <a:lstStyle/>
          <a:p>
            <a:endParaRPr lang="nl-NL"/>
          </a:p>
        </p:txBody>
      </p:sp>
      <p:pic>
        <p:nvPicPr>
          <p:cNvPr id="944132" name="Picture 4"/>
          <p:cNvPicPr>
            <a:picLocks noChangeAspect="1" noChangeArrowheads="1"/>
          </p:cNvPicPr>
          <p:nvPr/>
        </p:nvPicPr>
        <p:blipFill>
          <a:blip r:embed="rId3" cstate="print"/>
          <a:srcRect/>
          <a:stretch>
            <a:fillRect/>
          </a:stretch>
        </p:blipFill>
        <p:spPr bwMode="auto">
          <a:xfrm>
            <a:off x="5100638" y="1273175"/>
            <a:ext cx="3087687" cy="5283200"/>
          </a:xfrm>
          <a:prstGeom prst="rect">
            <a:avLst/>
          </a:prstGeom>
          <a:noFill/>
          <a:ln w="12700">
            <a:noFill/>
            <a:miter lim="800000"/>
            <a:headEnd type="none" w="sm" len="sm"/>
            <a:tailEnd type="none" w="sm" len="sm"/>
          </a:ln>
          <a:effectLst/>
        </p:spPr>
      </p:pic>
      <p:pic>
        <p:nvPicPr>
          <p:cNvPr id="944133" name="Picture 5"/>
          <p:cNvPicPr>
            <a:picLocks noChangeAspect="1" noChangeArrowheads="1"/>
          </p:cNvPicPr>
          <p:nvPr/>
        </p:nvPicPr>
        <p:blipFill>
          <a:blip r:embed="rId4" cstate="print">
            <a:clrChange>
              <a:clrFrom>
                <a:srgbClr val="F3F3F3"/>
              </a:clrFrom>
              <a:clrTo>
                <a:srgbClr val="F3F3F3">
                  <a:alpha val="0"/>
                </a:srgbClr>
              </a:clrTo>
            </a:clrChange>
          </a:blip>
          <a:srcRect/>
          <a:stretch>
            <a:fillRect/>
          </a:stretch>
        </p:blipFill>
        <p:spPr bwMode="auto">
          <a:xfrm>
            <a:off x="1401763" y="3789363"/>
            <a:ext cx="2857500" cy="26289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endParaRPr lang="en-GB"/>
          </a:p>
        </p:txBody>
      </p:sp>
      <p:sp>
        <p:nvSpPr>
          <p:cNvPr id="942083" name="Rectangle 3"/>
          <p:cNvSpPr>
            <a:spLocks noGrp="1" noChangeArrowheads="1"/>
          </p:cNvSpPr>
          <p:nvPr>
            <p:ph type="body" idx="1"/>
          </p:nvPr>
        </p:nvSpPr>
        <p:spPr/>
        <p:txBody>
          <a:bodyPr/>
          <a:lstStyle/>
          <a:p>
            <a:endParaRPr lang="en-GB"/>
          </a:p>
        </p:txBody>
      </p:sp>
      <p:pic>
        <p:nvPicPr>
          <p:cNvPr id="94208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7" name="Rectangle 3"/>
          <p:cNvSpPr>
            <a:spLocks noGrp="1" noChangeArrowheads="1"/>
          </p:cNvSpPr>
          <p:nvPr>
            <p:ph type="body" idx="1"/>
          </p:nvPr>
        </p:nvSpPr>
        <p:spPr>
          <a:xfrm>
            <a:off x="1997765" y="1209675"/>
            <a:ext cx="6907695" cy="5173663"/>
          </a:xfrm>
        </p:spPr>
        <p:txBody>
          <a:bodyPr/>
          <a:lstStyle/>
          <a:p>
            <a:r>
              <a:rPr lang="en-GB" sz="2800" dirty="0"/>
              <a:t>Print any </a:t>
            </a:r>
            <a:r>
              <a:rPr lang="en-GB" sz="2800" dirty="0" err="1"/>
              <a:t>ArcGIS</a:t>
            </a:r>
            <a:r>
              <a:rPr lang="en-GB" sz="2800" dirty="0"/>
              <a:t> map and feature legend on paper </a:t>
            </a:r>
          </a:p>
          <a:p>
            <a:r>
              <a:rPr lang="en-GB" sz="2800" dirty="0"/>
              <a:t>Collect feature class data from the field, making annotations to your paper map </a:t>
            </a:r>
          </a:p>
          <a:p>
            <a:r>
              <a:rPr lang="en-GB" sz="2800" dirty="0"/>
              <a:t>Updates </a:t>
            </a:r>
            <a:r>
              <a:rPr lang="en-GB" sz="2800" dirty="0" err="1"/>
              <a:t>geodatabase</a:t>
            </a:r>
            <a:r>
              <a:rPr lang="en-GB" sz="2800" dirty="0"/>
              <a:t> by simply docking the digital pen to your PC </a:t>
            </a:r>
          </a:p>
          <a:p>
            <a:r>
              <a:rPr lang="en-GB" sz="2800" dirty="0"/>
              <a:t>Integration with ESRI GIS software. </a:t>
            </a:r>
            <a:endParaRPr lang="nl-NL" sz="2800" dirty="0"/>
          </a:p>
        </p:txBody>
      </p:sp>
      <p:sp>
        <p:nvSpPr>
          <p:cNvPr id="917506" name="Rectangle 2"/>
          <p:cNvSpPr>
            <a:spLocks noGrp="1" noChangeArrowheads="1"/>
          </p:cNvSpPr>
          <p:nvPr>
            <p:ph type="title"/>
          </p:nvPr>
        </p:nvSpPr>
        <p:spPr/>
        <p:txBody>
          <a:bodyPr/>
          <a:lstStyle/>
          <a:p>
            <a:r>
              <a:rPr lang="nl-NL" dirty="0" err="1" smtClean="0"/>
              <a:t>Capturx</a:t>
            </a:r>
            <a:r>
              <a:rPr lang="nl-NL" dirty="0" smtClean="0"/>
              <a:t> – </a:t>
            </a:r>
            <a:r>
              <a:rPr lang="nl-NL" dirty="0" err="1" smtClean="0"/>
              <a:t>Penx</a:t>
            </a:r>
            <a:r>
              <a:rPr lang="nl-NL" dirty="0" smtClean="0"/>
              <a:t> </a:t>
            </a:r>
            <a:r>
              <a:rPr lang="nl-NL" dirty="0" err="1" smtClean="0"/>
              <a:t>from</a:t>
            </a:r>
            <a:r>
              <a:rPr lang="nl-NL" dirty="0" smtClean="0"/>
              <a:t> </a:t>
            </a:r>
            <a:r>
              <a:rPr lang="nl-NL" dirty="0" err="1" smtClean="0"/>
              <a:t>Adapx</a:t>
            </a:r>
            <a:r>
              <a:rPr lang="nl-NL" dirty="0" smtClean="0"/>
              <a:t> </a:t>
            </a:r>
            <a:endParaRPr lang="nl-NL" dirty="0"/>
          </a:p>
        </p:txBody>
      </p:sp>
      <p:pic>
        <p:nvPicPr>
          <p:cNvPr id="917510" name="Picture 6"/>
          <p:cNvPicPr>
            <a:picLocks noChangeAspect="1" noChangeArrowheads="1"/>
          </p:cNvPicPr>
          <p:nvPr/>
        </p:nvPicPr>
        <p:blipFill>
          <a:blip r:embed="rId3" cstate="print"/>
          <a:srcRect/>
          <a:stretch>
            <a:fillRect/>
          </a:stretch>
        </p:blipFill>
        <p:spPr bwMode="auto">
          <a:xfrm>
            <a:off x="0" y="1147763"/>
            <a:ext cx="2020937" cy="48852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nl-NL"/>
              <a:t>How does it work?</a:t>
            </a:r>
          </a:p>
        </p:txBody>
      </p:sp>
      <p:sp>
        <p:nvSpPr>
          <p:cNvPr id="976899" name="Rectangle 3"/>
          <p:cNvSpPr>
            <a:spLocks noGrp="1" noChangeArrowheads="1"/>
          </p:cNvSpPr>
          <p:nvPr>
            <p:ph type="body" idx="1"/>
          </p:nvPr>
        </p:nvSpPr>
        <p:spPr>
          <a:xfrm>
            <a:off x="468313" y="1484313"/>
            <a:ext cx="7989887" cy="5164137"/>
          </a:xfrm>
        </p:spPr>
        <p:txBody>
          <a:bodyPr/>
          <a:lstStyle/>
          <a:p>
            <a:r>
              <a:rPr lang="nl-NL" sz="2800" dirty="0" err="1"/>
              <a:t>Capturx</a:t>
            </a:r>
            <a:r>
              <a:rPr lang="nl-NL" sz="2800" dirty="0"/>
              <a:t> </a:t>
            </a:r>
            <a:r>
              <a:rPr lang="nl-NL" sz="2800" dirty="0" err="1"/>
              <a:t>adds</a:t>
            </a:r>
            <a:r>
              <a:rPr lang="nl-NL" sz="2800" dirty="0"/>
              <a:t> a fine </a:t>
            </a:r>
            <a:r>
              <a:rPr lang="nl-NL" sz="2800" dirty="0" err="1"/>
              <a:t>pattern</a:t>
            </a:r>
            <a:r>
              <a:rPr lang="nl-NL" sz="2800" dirty="0"/>
              <a:t> to </a:t>
            </a:r>
            <a:r>
              <a:rPr lang="nl-NL" sz="2800" dirty="0" err="1"/>
              <a:t>your</a:t>
            </a:r>
            <a:r>
              <a:rPr lang="nl-NL" sz="2800" dirty="0"/>
              <a:t> map </a:t>
            </a:r>
            <a:r>
              <a:rPr lang="nl-NL" sz="2800" dirty="0" err="1"/>
              <a:t>layout</a:t>
            </a:r>
            <a:r>
              <a:rPr lang="nl-NL" sz="2800" dirty="0"/>
              <a:t> </a:t>
            </a:r>
            <a:r>
              <a:rPr lang="nl-NL" sz="2800" dirty="0" err="1"/>
              <a:t>which</a:t>
            </a:r>
            <a:r>
              <a:rPr lang="nl-NL" sz="2800" dirty="0"/>
              <a:t> is </a:t>
            </a:r>
            <a:r>
              <a:rPr lang="nl-NL" sz="2800" dirty="0" err="1"/>
              <a:t>unique</a:t>
            </a:r>
            <a:r>
              <a:rPr lang="nl-NL" sz="2800" dirty="0"/>
              <a:t> </a:t>
            </a:r>
            <a:r>
              <a:rPr lang="nl-NL" sz="2800" dirty="0" err="1"/>
              <a:t>for</a:t>
            </a:r>
            <a:r>
              <a:rPr lang="nl-NL" sz="2800" dirty="0"/>
              <a:t> </a:t>
            </a:r>
            <a:r>
              <a:rPr lang="nl-NL" sz="2800" dirty="0" err="1"/>
              <a:t>each</a:t>
            </a:r>
            <a:r>
              <a:rPr lang="nl-NL" sz="2800" dirty="0"/>
              <a:t> print</a:t>
            </a:r>
          </a:p>
          <a:p>
            <a:r>
              <a:rPr lang="nl-NL" sz="2800" dirty="0"/>
              <a:t>A camera in the pen registers the </a:t>
            </a:r>
            <a:r>
              <a:rPr lang="nl-NL" sz="2800" dirty="0" err="1"/>
              <a:t>pattern</a:t>
            </a:r>
            <a:r>
              <a:rPr lang="nl-NL" sz="2800" dirty="0"/>
              <a:t> and</a:t>
            </a:r>
            <a:br>
              <a:rPr lang="nl-NL" sz="2800" dirty="0"/>
            </a:br>
            <a:r>
              <a:rPr lang="nl-NL" sz="2800" dirty="0"/>
              <a:t>matches </a:t>
            </a:r>
            <a:r>
              <a:rPr lang="nl-NL" sz="2800" dirty="0" err="1"/>
              <a:t>this</a:t>
            </a:r>
            <a:r>
              <a:rPr lang="nl-NL" sz="2800" dirty="0"/>
              <a:t> to</a:t>
            </a:r>
            <a:br>
              <a:rPr lang="nl-NL" sz="2800" dirty="0"/>
            </a:br>
            <a:r>
              <a:rPr lang="nl-NL" sz="2800" dirty="0"/>
              <a:t>the right map </a:t>
            </a:r>
          </a:p>
          <a:p>
            <a:r>
              <a:rPr lang="nl-NL" sz="2800" dirty="0" err="1"/>
              <a:t>You</a:t>
            </a:r>
            <a:r>
              <a:rPr lang="nl-NL" sz="2800" dirty="0"/>
              <a:t> </a:t>
            </a:r>
            <a:r>
              <a:rPr lang="nl-NL" sz="2800" dirty="0" err="1"/>
              <a:t>can</a:t>
            </a:r>
            <a:r>
              <a:rPr lang="nl-NL" sz="2800" dirty="0"/>
              <a:t> </a:t>
            </a:r>
            <a:r>
              <a:rPr lang="nl-NL" sz="2800" dirty="0" err="1"/>
              <a:t>work</a:t>
            </a:r>
            <a:r>
              <a:rPr lang="nl-NL" sz="2800" dirty="0"/>
              <a:t> on </a:t>
            </a:r>
            <a:br>
              <a:rPr lang="nl-NL" sz="2800" dirty="0"/>
            </a:br>
            <a:r>
              <a:rPr lang="nl-NL" sz="2800" dirty="0"/>
              <a:t>different </a:t>
            </a:r>
            <a:r>
              <a:rPr lang="nl-NL" sz="2800" dirty="0" err="1"/>
              <a:t>maps</a:t>
            </a:r>
            <a:r>
              <a:rPr lang="nl-NL" sz="2800" dirty="0"/>
              <a:t/>
            </a:r>
            <a:br>
              <a:rPr lang="nl-NL" sz="2800" dirty="0"/>
            </a:br>
            <a:r>
              <a:rPr lang="nl-NL" sz="2800" dirty="0"/>
              <a:t>without </a:t>
            </a:r>
            <a:r>
              <a:rPr lang="nl-NL" sz="2800" dirty="0" err="1"/>
              <a:t>informing</a:t>
            </a:r>
            <a:r>
              <a:rPr lang="nl-NL" sz="2800" dirty="0"/>
              <a:t/>
            </a:r>
            <a:br>
              <a:rPr lang="nl-NL" sz="2800" dirty="0"/>
            </a:br>
            <a:r>
              <a:rPr lang="nl-NL" sz="2800" dirty="0"/>
              <a:t>the pen…  </a:t>
            </a:r>
          </a:p>
        </p:txBody>
      </p:sp>
      <p:pic>
        <p:nvPicPr>
          <p:cNvPr id="976900" name="Picture 4"/>
          <p:cNvPicPr>
            <a:picLocks noChangeAspect="1" noChangeArrowheads="1"/>
          </p:cNvPicPr>
          <p:nvPr/>
        </p:nvPicPr>
        <p:blipFill>
          <a:blip r:embed="rId3" cstate="print"/>
          <a:srcRect/>
          <a:stretch>
            <a:fillRect/>
          </a:stretch>
        </p:blipFill>
        <p:spPr bwMode="auto">
          <a:xfrm>
            <a:off x="4286250" y="3209925"/>
            <a:ext cx="4387850" cy="3290888"/>
          </a:xfrm>
          <a:prstGeom prst="rect">
            <a:avLst/>
          </a:prstGeom>
          <a:noFill/>
          <a:ln w="12700">
            <a:noFill/>
            <a:miter lim="800000"/>
            <a:headEnd type="none" w="sm" len="sm"/>
            <a:tailEnd type="none" w="sm" len="sm"/>
          </a:ln>
          <a:effectLst/>
        </p:spPr>
      </p:pic>
      <p:sp>
        <p:nvSpPr>
          <p:cNvPr id="976901" name="Rectangle 5"/>
          <p:cNvSpPr>
            <a:spLocks noChangeArrowheads="1"/>
          </p:cNvSpPr>
          <p:nvPr/>
        </p:nvSpPr>
        <p:spPr bwMode="auto">
          <a:xfrm>
            <a:off x="4400550" y="3290888"/>
            <a:ext cx="4135438" cy="3119437"/>
          </a:xfrm>
          <a:prstGeom prst="rect">
            <a:avLst/>
          </a:prstGeom>
          <a:pattFill prst="smConfetti">
            <a:fgClr>
              <a:schemeClr val="bg2">
                <a:alpha val="42999"/>
              </a:schemeClr>
            </a:fgClr>
            <a:bgClr>
              <a:schemeClr val="bg1">
                <a:alpha val="42999"/>
              </a:schemeClr>
            </a:bgClr>
          </a:patt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76901"/>
                                        </p:tgtEl>
                                        <p:attrNameLst>
                                          <p:attrName>style.visibility</p:attrName>
                                        </p:attrNameLst>
                                      </p:cBhvr>
                                      <p:to>
                                        <p:strVal val="visible"/>
                                      </p:to>
                                    </p:set>
                                    <p:anim calcmode="lin" valueType="num">
                                      <p:cBhvr additive="base">
                                        <p:cTn id="7" dur="500" fill="hold"/>
                                        <p:tgtEl>
                                          <p:spTgt spid="976901"/>
                                        </p:tgtEl>
                                        <p:attrNameLst>
                                          <p:attrName>ppt_x</p:attrName>
                                        </p:attrNameLst>
                                      </p:cBhvr>
                                      <p:tavLst>
                                        <p:tav tm="0">
                                          <p:val>
                                            <p:strVal val="1+#ppt_w/2"/>
                                          </p:val>
                                        </p:tav>
                                        <p:tav tm="100000">
                                          <p:val>
                                            <p:strVal val="#ppt_x"/>
                                          </p:val>
                                        </p:tav>
                                      </p:tavLst>
                                    </p:anim>
                                    <p:anim calcmode="lin" valueType="num">
                                      <p:cBhvr additive="base">
                                        <p:cTn id="8" dur="500" fill="hold"/>
                                        <p:tgtEl>
                                          <p:spTgt spid="976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90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a:t>
            </a:r>
            <a:endParaRPr lang="en-US" dirty="0"/>
          </a:p>
        </p:txBody>
      </p:sp>
      <p:pic>
        <p:nvPicPr>
          <p:cNvPr id="1026" name="Picture 2" descr="http://www.esri.com/partners/hardware/adapx/graphics/adapx_digital_penx.jpg"/>
          <p:cNvPicPr>
            <a:picLocks noChangeAspect="1" noChangeArrowheads="1"/>
          </p:cNvPicPr>
          <p:nvPr/>
        </p:nvPicPr>
        <p:blipFill>
          <a:blip r:embed="rId2" cstate="print"/>
          <a:srcRect/>
          <a:stretch>
            <a:fillRect/>
          </a:stretch>
        </p:blipFill>
        <p:spPr bwMode="auto">
          <a:xfrm>
            <a:off x="3604453" y="1421296"/>
            <a:ext cx="5138531" cy="5138531"/>
          </a:xfrm>
          <a:prstGeom prst="rect">
            <a:avLst/>
          </a:prstGeom>
          <a:noFill/>
        </p:spPr>
      </p:pic>
      <p:pic>
        <p:nvPicPr>
          <p:cNvPr id="1028" name="Picture 4" descr="http://www.trendbird.co.kr/attach/1/1016267134.png"/>
          <p:cNvPicPr>
            <a:picLocks noChangeAspect="1" noChangeArrowheads="1"/>
          </p:cNvPicPr>
          <p:nvPr/>
        </p:nvPicPr>
        <p:blipFill>
          <a:blip r:embed="rId3" cstate="print"/>
          <a:srcRect b="3502"/>
          <a:stretch>
            <a:fillRect/>
          </a:stretch>
        </p:blipFill>
        <p:spPr bwMode="auto">
          <a:xfrm>
            <a:off x="347870" y="1152939"/>
            <a:ext cx="3133344" cy="492980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Geographic phenomena</a:t>
            </a:r>
          </a:p>
        </p:txBody>
      </p:sp>
      <p:sp>
        <p:nvSpPr>
          <p:cNvPr id="347139" name="Rectangle 3"/>
          <p:cNvSpPr>
            <a:spLocks noGrp="1" noChangeArrowheads="1"/>
          </p:cNvSpPr>
          <p:nvPr>
            <p:ph type="body" idx="1"/>
          </p:nvPr>
        </p:nvSpPr>
        <p:spPr>
          <a:xfrm>
            <a:off x="468313" y="1125538"/>
            <a:ext cx="7920037" cy="4441825"/>
          </a:xfrm>
        </p:spPr>
        <p:txBody>
          <a:bodyPr/>
          <a:lstStyle/>
          <a:p>
            <a:r>
              <a:rPr lang="en-US" sz="2800"/>
              <a:t>are the study objects of a GIS </a:t>
            </a:r>
          </a:p>
          <a:p>
            <a:r>
              <a:rPr lang="en-US" sz="2800"/>
              <a:t>exist in the real world</a:t>
            </a:r>
          </a:p>
          <a:p>
            <a:r>
              <a:rPr lang="en-US" sz="2800"/>
              <a:t>are man-made, natural or a mix of both</a:t>
            </a:r>
          </a:p>
          <a:p>
            <a:r>
              <a:rPr lang="en-US" sz="2800"/>
              <a:t>are visible</a:t>
            </a:r>
          </a:p>
          <a:p>
            <a:r>
              <a:rPr lang="en-US" sz="2800"/>
              <a:t>or invisible</a:t>
            </a:r>
          </a:p>
          <a:p>
            <a:pPr lvl="1"/>
            <a:endParaRPr lang="en-US"/>
          </a:p>
        </p:txBody>
      </p:sp>
      <p:sp>
        <p:nvSpPr>
          <p:cNvPr id="347140" name="Text Box 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 p.38</a:t>
            </a:r>
          </a:p>
        </p:txBody>
      </p:sp>
      <p:grpSp>
        <p:nvGrpSpPr>
          <p:cNvPr id="2" name="Group 5"/>
          <p:cNvGrpSpPr>
            <a:grpSpLocks/>
          </p:cNvGrpSpPr>
          <p:nvPr/>
        </p:nvGrpSpPr>
        <p:grpSpPr bwMode="auto">
          <a:xfrm>
            <a:off x="3059113" y="3592513"/>
            <a:ext cx="5275262" cy="2792412"/>
            <a:chOff x="1655" y="1525"/>
            <a:chExt cx="3538" cy="2358"/>
          </a:xfrm>
        </p:grpSpPr>
        <p:pic>
          <p:nvPicPr>
            <p:cNvPr id="347142" name="Picture 6" descr="slide0008_image018"/>
            <p:cNvPicPr>
              <a:picLocks noChangeAspect="1" noChangeArrowheads="1"/>
            </p:cNvPicPr>
            <p:nvPr/>
          </p:nvPicPr>
          <p:blipFill>
            <a:blip r:embed="rId3" cstate="print"/>
            <a:srcRect/>
            <a:stretch>
              <a:fillRect/>
            </a:stretch>
          </p:blipFill>
          <p:spPr bwMode="auto">
            <a:xfrm>
              <a:off x="1655" y="1525"/>
              <a:ext cx="3538" cy="2358"/>
            </a:xfrm>
            <a:prstGeom prst="rect">
              <a:avLst/>
            </a:prstGeom>
            <a:noFill/>
          </p:spPr>
        </p:pic>
        <p:sp>
          <p:nvSpPr>
            <p:cNvPr id="347143" name="Rectangle 7"/>
            <p:cNvSpPr>
              <a:spLocks noChangeArrowheads="1"/>
            </p:cNvSpPr>
            <p:nvPr/>
          </p:nvSpPr>
          <p:spPr bwMode="auto">
            <a:xfrm>
              <a:off x="4014" y="2024"/>
              <a:ext cx="363" cy="227"/>
            </a:xfrm>
            <a:prstGeom prst="rect">
              <a:avLst/>
            </a:prstGeom>
            <a:noFill/>
            <a:ln w="38100">
              <a:solidFill>
                <a:srgbClr val="EF9C00"/>
              </a:solidFill>
              <a:miter lim="800000"/>
              <a:headEnd/>
              <a:tailEnd/>
            </a:ln>
            <a:effectLst/>
          </p:spPr>
          <p:txBody>
            <a:bodyPr wrap="none" anchor="ctr"/>
            <a:lstStyle/>
            <a:p>
              <a:endParaRPr lang="en-US"/>
            </a:p>
          </p:txBody>
        </p:sp>
      </p:grpSp>
      <p:grpSp>
        <p:nvGrpSpPr>
          <p:cNvPr id="3" name="Group 31"/>
          <p:cNvGrpSpPr>
            <a:grpSpLocks/>
          </p:cNvGrpSpPr>
          <p:nvPr/>
        </p:nvGrpSpPr>
        <p:grpSpPr bwMode="auto">
          <a:xfrm>
            <a:off x="3057525" y="3232150"/>
            <a:ext cx="5422900" cy="3625850"/>
            <a:chOff x="1564" y="2036"/>
            <a:chExt cx="3416" cy="2284"/>
          </a:xfrm>
        </p:grpSpPr>
        <p:grpSp>
          <p:nvGrpSpPr>
            <p:cNvPr id="4" name="Group 9"/>
            <p:cNvGrpSpPr>
              <a:grpSpLocks/>
            </p:cNvGrpSpPr>
            <p:nvPr/>
          </p:nvGrpSpPr>
          <p:grpSpPr bwMode="auto">
            <a:xfrm>
              <a:off x="2110" y="3706"/>
              <a:ext cx="860" cy="614"/>
              <a:chOff x="2700" y="3422"/>
              <a:chExt cx="860" cy="614"/>
            </a:xfrm>
          </p:grpSpPr>
          <p:sp>
            <p:nvSpPr>
              <p:cNvPr id="347146" name="Line 10"/>
              <p:cNvSpPr>
                <a:spLocks noChangeShapeType="1"/>
              </p:cNvSpPr>
              <p:nvPr/>
            </p:nvSpPr>
            <p:spPr bwMode="auto">
              <a:xfrm flipH="1">
                <a:off x="2974" y="3422"/>
                <a:ext cx="402" cy="401"/>
              </a:xfrm>
              <a:prstGeom prst="line">
                <a:avLst/>
              </a:prstGeom>
              <a:noFill/>
              <a:ln w="38100">
                <a:solidFill>
                  <a:srgbClr val="990000"/>
                </a:solidFill>
                <a:round/>
                <a:headEnd type="triangle" w="med" len="med"/>
                <a:tailEnd/>
              </a:ln>
              <a:effectLst/>
            </p:spPr>
            <p:txBody>
              <a:bodyPr>
                <a:spAutoFit/>
              </a:bodyPr>
              <a:lstStyle/>
              <a:p>
                <a:endParaRPr lang="en-US"/>
              </a:p>
            </p:txBody>
          </p:sp>
          <p:sp>
            <p:nvSpPr>
              <p:cNvPr id="347147" name="Text Box 11"/>
              <p:cNvSpPr txBox="1">
                <a:spLocks noChangeArrowheads="1"/>
              </p:cNvSpPr>
              <p:nvPr/>
            </p:nvSpPr>
            <p:spPr bwMode="auto">
              <a:xfrm>
                <a:off x="2700" y="3824"/>
                <a:ext cx="860" cy="212"/>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Parking lot</a:t>
                </a:r>
              </a:p>
            </p:txBody>
          </p:sp>
        </p:grpSp>
        <p:grpSp>
          <p:nvGrpSpPr>
            <p:cNvPr id="5" name="Group 15"/>
            <p:cNvGrpSpPr>
              <a:grpSpLocks/>
            </p:cNvGrpSpPr>
            <p:nvPr/>
          </p:nvGrpSpPr>
          <p:grpSpPr bwMode="auto">
            <a:xfrm>
              <a:off x="4193" y="3873"/>
              <a:ext cx="787" cy="447"/>
              <a:chOff x="4195" y="3430"/>
              <a:chExt cx="1044" cy="606"/>
            </a:xfrm>
          </p:grpSpPr>
          <p:sp>
            <p:nvSpPr>
              <p:cNvPr id="347152" name="Line 16"/>
              <p:cNvSpPr>
                <a:spLocks noChangeShapeType="1"/>
              </p:cNvSpPr>
              <p:nvPr/>
            </p:nvSpPr>
            <p:spPr bwMode="auto">
              <a:xfrm>
                <a:off x="4468" y="3430"/>
                <a:ext cx="0" cy="318"/>
              </a:xfrm>
              <a:prstGeom prst="line">
                <a:avLst/>
              </a:prstGeom>
              <a:noFill/>
              <a:ln w="28575">
                <a:solidFill>
                  <a:srgbClr val="990000"/>
                </a:solidFill>
                <a:round/>
                <a:headEnd type="triangle" w="med" len="med"/>
                <a:tailEnd/>
              </a:ln>
              <a:effectLst/>
            </p:spPr>
            <p:txBody>
              <a:bodyPr>
                <a:spAutoFit/>
              </a:bodyPr>
              <a:lstStyle/>
              <a:p>
                <a:endParaRPr lang="en-US"/>
              </a:p>
            </p:txBody>
          </p:sp>
          <p:sp>
            <p:nvSpPr>
              <p:cNvPr id="347153" name="Text Box 17"/>
              <p:cNvSpPr txBox="1">
                <a:spLocks noChangeArrowheads="1"/>
              </p:cNvSpPr>
              <p:nvPr/>
            </p:nvSpPr>
            <p:spPr bwMode="auto">
              <a:xfrm>
                <a:off x="4195" y="3749"/>
                <a:ext cx="1044" cy="287"/>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Bushes</a:t>
                </a:r>
              </a:p>
            </p:txBody>
          </p:sp>
        </p:grpSp>
        <p:grpSp>
          <p:nvGrpSpPr>
            <p:cNvPr id="6" name="Group 18"/>
            <p:cNvGrpSpPr>
              <a:grpSpLocks/>
            </p:cNvGrpSpPr>
            <p:nvPr/>
          </p:nvGrpSpPr>
          <p:grpSpPr bwMode="auto">
            <a:xfrm>
              <a:off x="2861" y="2036"/>
              <a:ext cx="736" cy="902"/>
              <a:chOff x="2426" y="935"/>
              <a:chExt cx="976" cy="1225"/>
            </a:xfrm>
          </p:grpSpPr>
          <p:sp>
            <p:nvSpPr>
              <p:cNvPr id="347155" name="Line 19"/>
              <p:cNvSpPr>
                <a:spLocks noChangeShapeType="1"/>
              </p:cNvSpPr>
              <p:nvPr/>
            </p:nvSpPr>
            <p:spPr bwMode="auto">
              <a:xfrm>
                <a:off x="2744" y="1162"/>
                <a:ext cx="544" cy="998"/>
              </a:xfrm>
              <a:prstGeom prst="line">
                <a:avLst/>
              </a:prstGeom>
              <a:noFill/>
              <a:ln w="28575">
                <a:solidFill>
                  <a:srgbClr val="990000"/>
                </a:solidFill>
                <a:round/>
                <a:headEnd/>
                <a:tailEnd type="triangle" w="med" len="med"/>
              </a:ln>
              <a:effectLst/>
            </p:spPr>
            <p:txBody>
              <a:bodyPr>
                <a:spAutoFit/>
              </a:bodyPr>
              <a:lstStyle/>
              <a:p>
                <a:endParaRPr lang="en-US"/>
              </a:p>
            </p:txBody>
          </p:sp>
          <p:sp>
            <p:nvSpPr>
              <p:cNvPr id="347156" name="Text Box 20"/>
              <p:cNvSpPr txBox="1">
                <a:spLocks noChangeArrowheads="1"/>
              </p:cNvSpPr>
              <p:nvPr/>
            </p:nvSpPr>
            <p:spPr bwMode="auto">
              <a:xfrm>
                <a:off x="2426" y="935"/>
                <a:ext cx="976" cy="288"/>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Building</a:t>
                </a:r>
              </a:p>
            </p:txBody>
          </p:sp>
        </p:grpSp>
        <p:grpSp>
          <p:nvGrpSpPr>
            <p:cNvPr id="7" name="Group 21"/>
            <p:cNvGrpSpPr>
              <a:grpSpLocks/>
            </p:cNvGrpSpPr>
            <p:nvPr/>
          </p:nvGrpSpPr>
          <p:grpSpPr bwMode="auto">
            <a:xfrm>
              <a:off x="1564" y="3205"/>
              <a:ext cx="747" cy="1115"/>
              <a:chOff x="703" y="2478"/>
              <a:chExt cx="992" cy="1513"/>
            </a:xfrm>
          </p:grpSpPr>
          <p:sp>
            <p:nvSpPr>
              <p:cNvPr id="347158" name="Line 22"/>
              <p:cNvSpPr>
                <a:spLocks noChangeShapeType="1"/>
              </p:cNvSpPr>
              <p:nvPr/>
            </p:nvSpPr>
            <p:spPr bwMode="auto">
              <a:xfrm flipH="1">
                <a:off x="903" y="2478"/>
                <a:ext cx="27" cy="1210"/>
              </a:xfrm>
              <a:prstGeom prst="line">
                <a:avLst/>
              </a:prstGeom>
              <a:noFill/>
              <a:ln w="28575">
                <a:solidFill>
                  <a:srgbClr val="990000"/>
                </a:solidFill>
                <a:round/>
                <a:headEnd type="triangle" w="med" len="med"/>
                <a:tailEnd/>
              </a:ln>
              <a:effectLst/>
            </p:spPr>
            <p:txBody>
              <a:bodyPr>
                <a:spAutoFit/>
              </a:bodyPr>
              <a:lstStyle/>
              <a:p>
                <a:endParaRPr lang="en-US"/>
              </a:p>
            </p:txBody>
          </p:sp>
          <p:sp>
            <p:nvSpPr>
              <p:cNvPr id="347159" name="Text Box 23"/>
              <p:cNvSpPr txBox="1">
                <a:spLocks noChangeArrowheads="1"/>
              </p:cNvSpPr>
              <p:nvPr/>
            </p:nvSpPr>
            <p:spPr bwMode="auto">
              <a:xfrm>
                <a:off x="703" y="3704"/>
                <a:ext cx="992" cy="287"/>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Forest</a:t>
                </a:r>
              </a:p>
            </p:txBody>
          </p:sp>
        </p:grpSp>
      </p:grpSp>
      <p:grpSp>
        <p:nvGrpSpPr>
          <p:cNvPr id="8" name="Group 30"/>
          <p:cNvGrpSpPr>
            <a:grpSpLocks/>
          </p:cNvGrpSpPr>
          <p:nvPr/>
        </p:nvGrpSpPr>
        <p:grpSpPr bwMode="auto">
          <a:xfrm>
            <a:off x="3057525" y="3232150"/>
            <a:ext cx="5484813" cy="3625850"/>
            <a:chOff x="1564" y="2036"/>
            <a:chExt cx="3455" cy="2284"/>
          </a:xfrm>
        </p:grpSpPr>
        <p:grpSp>
          <p:nvGrpSpPr>
            <p:cNvPr id="9" name="Group 12"/>
            <p:cNvGrpSpPr>
              <a:grpSpLocks/>
            </p:cNvGrpSpPr>
            <p:nvPr/>
          </p:nvGrpSpPr>
          <p:grpSpPr bwMode="auto">
            <a:xfrm>
              <a:off x="1564" y="2036"/>
              <a:ext cx="1217" cy="476"/>
              <a:chOff x="1202" y="1117"/>
              <a:chExt cx="1552" cy="608"/>
            </a:xfrm>
          </p:grpSpPr>
          <p:sp>
            <p:nvSpPr>
              <p:cNvPr id="347149" name="Line 13"/>
              <p:cNvSpPr>
                <a:spLocks noChangeShapeType="1"/>
              </p:cNvSpPr>
              <p:nvPr/>
            </p:nvSpPr>
            <p:spPr bwMode="auto">
              <a:xfrm>
                <a:off x="1637" y="1330"/>
                <a:ext cx="180" cy="395"/>
              </a:xfrm>
              <a:prstGeom prst="line">
                <a:avLst/>
              </a:prstGeom>
              <a:noFill/>
              <a:ln w="28575">
                <a:solidFill>
                  <a:srgbClr val="990000"/>
                </a:solidFill>
                <a:round/>
                <a:headEnd/>
                <a:tailEnd type="triangle" w="med" len="med"/>
              </a:ln>
              <a:effectLst/>
            </p:spPr>
            <p:txBody>
              <a:bodyPr>
                <a:spAutoFit/>
              </a:bodyPr>
              <a:lstStyle/>
              <a:p>
                <a:endParaRPr lang="en-US"/>
              </a:p>
            </p:txBody>
          </p:sp>
          <p:sp>
            <p:nvSpPr>
              <p:cNvPr id="347150" name="Text Box 14"/>
              <p:cNvSpPr txBox="1">
                <a:spLocks noChangeArrowheads="1"/>
              </p:cNvSpPr>
              <p:nvPr/>
            </p:nvSpPr>
            <p:spPr bwMode="auto">
              <a:xfrm>
                <a:off x="1202" y="1117"/>
                <a:ext cx="1552" cy="271"/>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Air temperature</a:t>
                </a:r>
              </a:p>
            </p:txBody>
          </p:sp>
        </p:grpSp>
        <p:grpSp>
          <p:nvGrpSpPr>
            <p:cNvPr id="10" name="Group 24"/>
            <p:cNvGrpSpPr>
              <a:grpSpLocks/>
            </p:cNvGrpSpPr>
            <p:nvPr/>
          </p:nvGrpSpPr>
          <p:grpSpPr bwMode="auto">
            <a:xfrm>
              <a:off x="3750" y="2036"/>
              <a:ext cx="1269" cy="367"/>
              <a:chOff x="3606" y="935"/>
              <a:chExt cx="1685" cy="499"/>
            </a:xfrm>
          </p:grpSpPr>
          <p:sp>
            <p:nvSpPr>
              <p:cNvPr id="347161" name="Line 25"/>
              <p:cNvSpPr>
                <a:spLocks noChangeShapeType="1"/>
              </p:cNvSpPr>
              <p:nvPr/>
            </p:nvSpPr>
            <p:spPr bwMode="auto">
              <a:xfrm flipH="1">
                <a:off x="3606" y="1162"/>
                <a:ext cx="453" cy="272"/>
              </a:xfrm>
              <a:prstGeom prst="line">
                <a:avLst/>
              </a:prstGeom>
              <a:noFill/>
              <a:ln w="28575">
                <a:solidFill>
                  <a:srgbClr val="990000"/>
                </a:solidFill>
                <a:round/>
                <a:headEnd/>
                <a:tailEnd type="triangle" w="med" len="med"/>
              </a:ln>
              <a:effectLst/>
            </p:spPr>
            <p:txBody>
              <a:bodyPr>
                <a:spAutoFit/>
              </a:bodyPr>
              <a:lstStyle/>
              <a:p>
                <a:endParaRPr lang="en-US"/>
              </a:p>
            </p:txBody>
          </p:sp>
          <p:sp>
            <p:nvSpPr>
              <p:cNvPr id="347162" name="Text Box 26"/>
              <p:cNvSpPr txBox="1">
                <a:spLocks noChangeArrowheads="1"/>
              </p:cNvSpPr>
              <p:nvPr/>
            </p:nvSpPr>
            <p:spPr bwMode="auto">
              <a:xfrm>
                <a:off x="3968" y="935"/>
                <a:ext cx="1323" cy="288"/>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Humidity</a:t>
                </a:r>
              </a:p>
            </p:txBody>
          </p:sp>
        </p:grpSp>
        <p:grpSp>
          <p:nvGrpSpPr>
            <p:cNvPr id="11" name="Group 27"/>
            <p:cNvGrpSpPr>
              <a:grpSpLocks/>
            </p:cNvGrpSpPr>
            <p:nvPr/>
          </p:nvGrpSpPr>
          <p:grpSpPr bwMode="auto">
            <a:xfrm>
              <a:off x="2999" y="3673"/>
              <a:ext cx="1367" cy="647"/>
              <a:chOff x="2608" y="3158"/>
              <a:chExt cx="1816" cy="878"/>
            </a:xfrm>
          </p:grpSpPr>
          <p:sp>
            <p:nvSpPr>
              <p:cNvPr id="347164" name="Line 28"/>
              <p:cNvSpPr>
                <a:spLocks noChangeShapeType="1"/>
              </p:cNvSpPr>
              <p:nvPr/>
            </p:nvSpPr>
            <p:spPr bwMode="auto">
              <a:xfrm flipH="1">
                <a:off x="3107" y="3158"/>
                <a:ext cx="0" cy="590"/>
              </a:xfrm>
              <a:prstGeom prst="line">
                <a:avLst/>
              </a:prstGeom>
              <a:noFill/>
              <a:ln w="28575">
                <a:solidFill>
                  <a:srgbClr val="990000"/>
                </a:solidFill>
                <a:round/>
                <a:headEnd type="triangle" w="med" len="med"/>
                <a:tailEnd/>
              </a:ln>
              <a:effectLst/>
            </p:spPr>
            <p:txBody>
              <a:bodyPr>
                <a:spAutoFit/>
              </a:bodyPr>
              <a:lstStyle/>
              <a:p>
                <a:endParaRPr lang="en-US"/>
              </a:p>
            </p:txBody>
          </p:sp>
          <p:sp>
            <p:nvSpPr>
              <p:cNvPr id="347165" name="Text Box 29"/>
              <p:cNvSpPr txBox="1">
                <a:spLocks noChangeArrowheads="1"/>
              </p:cNvSpPr>
              <p:nvPr/>
            </p:nvSpPr>
            <p:spPr bwMode="auto">
              <a:xfrm>
                <a:off x="2608" y="3748"/>
                <a:ext cx="1816" cy="288"/>
              </a:xfrm>
              <a:prstGeom prst="rect">
                <a:avLst/>
              </a:prstGeom>
              <a:noFill/>
              <a:ln w="12700">
                <a:noFill/>
                <a:miter lim="800000"/>
                <a:headEnd/>
                <a:tailEnd/>
              </a:ln>
              <a:effectLst/>
            </p:spPr>
            <p:txBody>
              <a:bodyPr>
                <a:spAutoFit/>
              </a:bodyPr>
              <a:lstStyle/>
              <a:p>
                <a:pPr>
                  <a:spcBef>
                    <a:spcPct val="50000"/>
                  </a:spcBef>
                </a:pPr>
                <a:r>
                  <a:rPr lang="en-US" sz="1600">
                    <a:latin typeface="Trebuchet MS" pitchFamily="34" charset="0"/>
                    <a:cs typeface="Times New Roman" pitchFamily="18" charset="0"/>
                  </a:rPr>
                  <a:t>Soil temperature</a:t>
                </a:r>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p:cTn id="7" dur="500" fill="hold"/>
                                        <p:tgtEl>
                                          <p:spTgt spid="347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71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71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47139">
                                            <p:txEl>
                                              <p:pRg st="1" end="1"/>
                                            </p:txEl>
                                          </p:spTgt>
                                        </p:tgtEl>
                                        <p:attrNameLst>
                                          <p:attrName>style.visibility</p:attrName>
                                        </p:attrNameLst>
                                      </p:cBhvr>
                                      <p:to>
                                        <p:strVal val="visible"/>
                                      </p:to>
                                    </p:set>
                                    <p:anim calcmode="lin" valueType="num">
                                      <p:cBhvr>
                                        <p:cTn id="14" dur="500" fill="hold"/>
                                        <p:tgtEl>
                                          <p:spTgt spid="3471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471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47139">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347139">
                                            <p:txEl>
                                              <p:pRg st="2" end="2"/>
                                            </p:txEl>
                                          </p:spTgt>
                                        </p:tgtEl>
                                        <p:attrNameLst>
                                          <p:attrName>style.visibility</p:attrName>
                                        </p:attrNameLst>
                                      </p:cBhvr>
                                      <p:to>
                                        <p:strVal val="visible"/>
                                      </p:to>
                                    </p:set>
                                    <p:anim calcmode="lin" valueType="num">
                                      <p:cBhvr>
                                        <p:cTn id="26" dur="500" fill="hold"/>
                                        <p:tgtEl>
                                          <p:spTgt spid="34713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47139">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4713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47139">
                                            <p:txEl>
                                              <p:pRg st="3" end="3"/>
                                            </p:txEl>
                                          </p:spTgt>
                                        </p:tgtEl>
                                        <p:attrNameLst>
                                          <p:attrName>style.visibility</p:attrName>
                                        </p:attrNameLst>
                                      </p:cBhvr>
                                      <p:to>
                                        <p:strVal val="visible"/>
                                      </p:to>
                                    </p:set>
                                    <p:anim calcmode="lin" valueType="num">
                                      <p:cBhvr>
                                        <p:cTn id="33" dur="500" fill="hold"/>
                                        <p:tgtEl>
                                          <p:spTgt spid="34713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47139">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47139">
                                            <p:txEl>
                                              <p:pRg st="3" end="3"/>
                                            </p:txEl>
                                          </p:spTgt>
                                        </p:tgtEl>
                                      </p:cBhvr>
                                    </p:animEffect>
                                  </p:childTnLst>
                                </p:cTn>
                              </p:par>
                              <p:par>
                                <p:cTn id="36" presetID="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347139">
                                            <p:txEl>
                                              <p:pRg st="4" end="4"/>
                                            </p:txEl>
                                          </p:spTgt>
                                        </p:tgtEl>
                                        <p:attrNameLst>
                                          <p:attrName>style.visibility</p:attrName>
                                        </p:attrNameLst>
                                      </p:cBhvr>
                                      <p:to>
                                        <p:strVal val="visible"/>
                                      </p:to>
                                    </p:set>
                                    <p:anim calcmode="lin" valueType="num">
                                      <p:cBhvr>
                                        <p:cTn id="44" dur="500" fill="hold"/>
                                        <p:tgtEl>
                                          <p:spTgt spid="34713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347139">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347139">
                                            <p:txEl>
                                              <p:pRg st="4" end="4"/>
                                            </p:txEl>
                                          </p:spTgt>
                                        </p:tgtEl>
                                      </p:cBhvr>
                                    </p:animEffect>
                                  </p:childTnLst>
                                </p:cTn>
                              </p:par>
                              <p:par>
                                <p:cTn id="47" presetID="53"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1600" dirty="0" smtClean="0"/>
              <a:t>1. Examples of projects to understand the scope of "participatory GIS approach" </a:t>
            </a:r>
          </a:p>
          <a:p>
            <a:r>
              <a:rPr lang="en-US" sz="1600" dirty="0" smtClean="0"/>
              <a:t>2. Is there any study on whether the use of ICT in mapping exercises can increase the impact of the activity (for instance, using a mobile phone vs. using a classical paper map).</a:t>
            </a:r>
          </a:p>
          <a:p>
            <a:r>
              <a:rPr lang="en-US" sz="1600" dirty="0" smtClean="0"/>
              <a:t>3. Methodologies and approaches to participatory GIS.</a:t>
            </a:r>
          </a:p>
          <a:p>
            <a:r>
              <a:rPr lang="en-US" sz="1600" dirty="0" smtClean="0"/>
              <a:t>4. Low-cost or DIY (do it yourself) gadgets.</a:t>
            </a:r>
          </a:p>
          <a:p>
            <a:r>
              <a:rPr lang="en-US" sz="1600" dirty="0" smtClean="0"/>
              <a:t>5. Best practices for </a:t>
            </a:r>
            <a:r>
              <a:rPr lang="en-US" sz="1600" dirty="0" err="1" smtClean="0"/>
              <a:t>optimisation</a:t>
            </a:r>
            <a:r>
              <a:rPr lang="en-US" sz="1600" dirty="0" smtClean="0"/>
              <a:t> of data display. Sometimes when you have the whole set of data, rendering the map on line becomes very slow. I have seen some approaches as using layered set of data in relation to zoom options but I don't know what else is there.</a:t>
            </a:r>
          </a:p>
          <a:p>
            <a:r>
              <a:rPr lang="en-US" sz="1600" dirty="0" smtClean="0"/>
              <a:t>6. Best practices for linking data from web resources. When deploying web solutions we are often duplicating data that exists somewhere else. Resulting from this that often one of the data sets will end up outdated. For example the contact address, in the institutional web site of the </a:t>
            </a:r>
            <a:r>
              <a:rPr lang="en-US" sz="1600" dirty="0" err="1" smtClean="0"/>
              <a:t>organisations</a:t>
            </a:r>
            <a:r>
              <a:rPr lang="en-US" sz="1600" dirty="0" smtClean="0"/>
              <a:t> and the same data in the mapping tool.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a:t>Why ‘</a:t>
            </a:r>
            <a:r>
              <a:rPr lang="en-US" dirty="0" smtClean="0"/>
              <a:t>Participation’?</a:t>
            </a:r>
            <a:endParaRPr lang="en-GB" dirty="0"/>
          </a:p>
        </p:txBody>
      </p:sp>
      <p:sp>
        <p:nvSpPr>
          <p:cNvPr id="4" name="Content Placeholder 3"/>
          <p:cNvSpPr>
            <a:spLocks noGrp="1"/>
          </p:cNvSpPr>
          <p:nvPr>
            <p:ph idx="1"/>
          </p:nvPr>
        </p:nvSpPr>
        <p:spPr>
          <a:xfrm>
            <a:off x="468313" y="1484313"/>
            <a:ext cx="7989887" cy="3623715"/>
          </a:xfrm>
        </p:spPr>
        <p:txBody>
          <a:bodyPr/>
          <a:lstStyle/>
          <a:p>
            <a:r>
              <a:rPr lang="en-US" dirty="0" smtClean="0"/>
              <a:t>building trust</a:t>
            </a:r>
          </a:p>
          <a:p>
            <a:r>
              <a:rPr lang="en-US" dirty="0" smtClean="0"/>
              <a:t>‘the public’ has useful ideas</a:t>
            </a:r>
          </a:p>
          <a:p>
            <a:r>
              <a:rPr lang="en-US" dirty="0" smtClean="0"/>
              <a:t>inclusiveness and ownership</a:t>
            </a:r>
          </a:p>
          <a:p>
            <a:r>
              <a:rPr lang="en-US" dirty="0" smtClean="0"/>
              <a:t>groundwork for sustainability?</a:t>
            </a:r>
          </a:p>
          <a:p>
            <a:endParaRPr lang="en-US" dirty="0" smtClean="0"/>
          </a:p>
          <a:p>
            <a:r>
              <a:rPr lang="en-US" dirty="0" smtClean="0"/>
              <a:t>it ‘must’ be done …</a:t>
            </a:r>
          </a:p>
        </p:txBody>
      </p:sp>
      <p:sp>
        <p:nvSpPr>
          <p:cNvPr id="5" name="Content Placeholder 3"/>
          <p:cNvSpPr txBox="1">
            <a:spLocks/>
          </p:cNvSpPr>
          <p:nvPr/>
        </p:nvSpPr>
        <p:spPr bwMode="auto">
          <a:xfrm>
            <a:off x="463063" y="5370786"/>
            <a:ext cx="7989887" cy="7034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9896"/>
              </a:buClr>
              <a:buSzTx/>
              <a:buFont typeface="Wingdings" pitchFamily="2" charset="2"/>
              <a:buNone/>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Then how can we be ‘participatory’?</a:t>
            </a:r>
          </a:p>
          <a:p>
            <a:pPr marL="342900" marR="0" lvl="0" indent="-342900" algn="l" defTabSz="914400" rtl="0" eaLnBrk="1" fontAlgn="base" latinLnBrk="0" hangingPunct="1">
              <a:lnSpc>
                <a:spcPct val="100000"/>
              </a:lnSpc>
              <a:spcBef>
                <a:spcPct val="20000"/>
              </a:spcBef>
              <a:spcAft>
                <a:spcPct val="0"/>
              </a:spcAft>
              <a:buClr>
                <a:srgbClr val="009896"/>
              </a:buClr>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47" name="Picture 15" descr="cs-con-ladder"/>
          <p:cNvPicPr>
            <a:picLocks noChangeAspect="1" noChangeArrowheads="1"/>
          </p:cNvPicPr>
          <p:nvPr/>
        </p:nvPicPr>
        <p:blipFill>
          <a:blip r:embed="rId3" cstate="print"/>
          <a:srcRect/>
          <a:stretch>
            <a:fillRect/>
          </a:stretch>
        </p:blipFill>
        <p:spPr bwMode="auto">
          <a:xfrm>
            <a:off x="7596188" y="1773238"/>
            <a:ext cx="1225550" cy="1225550"/>
          </a:xfrm>
          <a:prstGeom prst="rect">
            <a:avLst/>
          </a:prstGeom>
          <a:noFill/>
        </p:spPr>
      </p:pic>
      <p:sp>
        <p:nvSpPr>
          <p:cNvPr id="274434" name="Rectangle 2"/>
          <p:cNvSpPr>
            <a:spLocks noGrp="1" noChangeArrowheads="1"/>
          </p:cNvSpPr>
          <p:nvPr>
            <p:ph type="title"/>
          </p:nvPr>
        </p:nvSpPr>
        <p:spPr/>
        <p:txBody>
          <a:bodyPr/>
          <a:lstStyle/>
          <a:p>
            <a:r>
              <a:rPr lang="nl-NL"/>
              <a:t>Participation ladder</a:t>
            </a:r>
          </a:p>
        </p:txBody>
      </p:sp>
      <p:pic>
        <p:nvPicPr>
          <p:cNvPr id="274437" name="Picture 5" descr="pp"/>
          <p:cNvPicPr>
            <a:picLocks noChangeAspect="1" noChangeArrowheads="1"/>
          </p:cNvPicPr>
          <p:nvPr/>
        </p:nvPicPr>
        <p:blipFill>
          <a:blip r:embed="rId4" cstate="print"/>
          <a:srcRect/>
          <a:stretch>
            <a:fillRect/>
          </a:stretch>
        </p:blipFill>
        <p:spPr bwMode="auto">
          <a:xfrm>
            <a:off x="0" y="1125538"/>
            <a:ext cx="3924300" cy="2874962"/>
          </a:xfrm>
          <a:prstGeom prst="rect">
            <a:avLst/>
          </a:prstGeom>
          <a:noFill/>
        </p:spPr>
      </p:pic>
      <p:pic>
        <p:nvPicPr>
          <p:cNvPr id="274439" name="Picture 7" descr="participation-ladder"/>
          <p:cNvPicPr>
            <a:picLocks noChangeAspect="1" noChangeArrowheads="1"/>
          </p:cNvPicPr>
          <p:nvPr/>
        </p:nvPicPr>
        <p:blipFill>
          <a:blip r:embed="rId5" cstate="print"/>
          <a:srcRect/>
          <a:stretch>
            <a:fillRect/>
          </a:stretch>
        </p:blipFill>
        <p:spPr bwMode="auto">
          <a:xfrm>
            <a:off x="3924300" y="1125538"/>
            <a:ext cx="3816350" cy="2890837"/>
          </a:xfrm>
          <a:prstGeom prst="rect">
            <a:avLst/>
          </a:prstGeom>
          <a:noFill/>
        </p:spPr>
      </p:pic>
      <p:pic>
        <p:nvPicPr>
          <p:cNvPr id="274443" name="Picture 11" descr="ma04009a"/>
          <p:cNvPicPr>
            <a:picLocks noChangeAspect="1" noChangeArrowheads="1"/>
          </p:cNvPicPr>
          <p:nvPr/>
        </p:nvPicPr>
        <p:blipFill>
          <a:blip r:embed="rId6" cstate="print"/>
          <a:srcRect/>
          <a:stretch>
            <a:fillRect/>
          </a:stretch>
        </p:blipFill>
        <p:spPr bwMode="auto">
          <a:xfrm>
            <a:off x="0" y="3819525"/>
            <a:ext cx="3810000" cy="3038475"/>
          </a:xfrm>
          <a:prstGeom prst="rect">
            <a:avLst/>
          </a:prstGeom>
          <a:noFill/>
        </p:spPr>
      </p:pic>
      <p:pic>
        <p:nvPicPr>
          <p:cNvPr id="274441" name="Picture 9" descr="ladder-of-participation"/>
          <p:cNvPicPr>
            <a:picLocks noChangeAspect="1" noChangeArrowheads="1"/>
          </p:cNvPicPr>
          <p:nvPr/>
        </p:nvPicPr>
        <p:blipFill>
          <a:blip r:embed="rId7" cstate="print"/>
          <a:srcRect/>
          <a:stretch>
            <a:fillRect/>
          </a:stretch>
        </p:blipFill>
        <p:spPr bwMode="auto">
          <a:xfrm>
            <a:off x="3348038" y="2420938"/>
            <a:ext cx="2762250" cy="3457575"/>
          </a:xfrm>
          <a:prstGeom prst="rect">
            <a:avLst/>
          </a:prstGeom>
          <a:noFill/>
        </p:spPr>
      </p:pic>
      <p:pic>
        <p:nvPicPr>
          <p:cNvPr id="274445" name="Picture 13" descr="needs"/>
          <p:cNvPicPr>
            <a:picLocks noChangeAspect="1" noChangeArrowheads="1"/>
          </p:cNvPicPr>
          <p:nvPr/>
        </p:nvPicPr>
        <p:blipFill>
          <a:blip r:embed="rId8" cstate="print"/>
          <a:srcRect/>
          <a:stretch>
            <a:fillRect/>
          </a:stretch>
        </p:blipFill>
        <p:spPr bwMode="auto">
          <a:xfrm>
            <a:off x="6003925" y="2997200"/>
            <a:ext cx="3140075" cy="3860800"/>
          </a:xfrm>
          <a:prstGeom prst="rect">
            <a:avLst/>
          </a:prstGeom>
          <a:noFill/>
        </p:spPr>
      </p:pic>
      <p:pic>
        <p:nvPicPr>
          <p:cNvPr id="274448" name="Picture 16" descr="cs-con-ladde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48263" y="5632450"/>
            <a:ext cx="1225550" cy="122555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s-MX"/>
              <a:t>Intensity of Participation - “Ladder”</a:t>
            </a:r>
            <a:endParaRPr lang="es-ES"/>
          </a:p>
        </p:txBody>
      </p:sp>
      <p:sp>
        <p:nvSpPr>
          <p:cNvPr id="148483" name="Rectangle 3"/>
          <p:cNvSpPr>
            <a:spLocks noGrp="1" noChangeArrowheads="1"/>
          </p:cNvSpPr>
          <p:nvPr>
            <p:ph type="body" idx="1"/>
          </p:nvPr>
        </p:nvSpPr>
        <p:spPr>
          <a:xfrm>
            <a:off x="381000" y="1524000"/>
            <a:ext cx="8059738" cy="4572000"/>
          </a:xfrm>
        </p:spPr>
        <p:txBody>
          <a:bodyPr/>
          <a:lstStyle/>
          <a:p>
            <a:pPr>
              <a:lnSpc>
                <a:spcPct val="90000"/>
              </a:lnSpc>
            </a:pPr>
            <a:r>
              <a:rPr lang="en-GB" sz="2400"/>
              <a:t>Information Sharing,</a:t>
            </a:r>
            <a:endParaRPr lang="en-GB" sz="2400">
              <a:latin typeface="CG Times" pitchFamily="18" charset="0"/>
              <a:cs typeface="Times New Roman" pitchFamily="18" charset="0"/>
            </a:endParaRPr>
          </a:p>
          <a:p>
            <a:pPr lvl="1">
              <a:lnSpc>
                <a:spcPct val="90000"/>
              </a:lnSpc>
            </a:pPr>
            <a:r>
              <a:rPr lang="en-GB" sz="2000"/>
              <a:t>communication between outsiders and local people, primarily technical information, e.g. needs assessment.</a:t>
            </a:r>
          </a:p>
          <a:p>
            <a:pPr lvl="1">
              <a:lnSpc>
                <a:spcPct val="90000"/>
              </a:lnSpc>
            </a:pPr>
            <a:endParaRPr lang="en-GB" sz="2000">
              <a:latin typeface="CG Times" pitchFamily="18" charset="0"/>
              <a:cs typeface="Times New Roman" pitchFamily="18" charset="0"/>
            </a:endParaRPr>
          </a:p>
          <a:p>
            <a:pPr>
              <a:lnSpc>
                <a:spcPct val="90000"/>
              </a:lnSpc>
            </a:pPr>
            <a:r>
              <a:rPr lang="en-GB" sz="2400">
                <a:latin typeface="CG Times" pitchFamily="18" charset="0"/>
                <a:cs typeface="Times New Roman" pitchFamily="18" charset="0"/>
              </a:rPr>
              <a:t> </a:t>
            </a:r>
            <a:r>
              <a:rPr lang="en-GB" sz="2400"/>
              <a:t>Consultation</a:t>
            </a:r>
            <a:endParaRPr lang="en-GB" sz="2400">
              <a:latin typeface="CG Times" pitchFamily="18" charset="0"/>
              <a:cs typeface="Times New Roman" pitchFamily="18" charset="0"/>
            </a:endParaRPr>
          </a:p>
          <a:p>
            <a:pPr lvl="1">
              <a:lnSpc>
                <a:spcPct val="90000"/>
              </a:lnSpc>
            </a:pPr>
            <a:r>
              <a:rPr lang="en-GB" sz="2000"/>
              <a:t>Outsiders refer certain issues to local stakeholders, for further details, or refinement, or e.g. for prioritising.</a:t>
            </a:r>
          </a:p>
          <a:p>
            <a:pPr lvl="1">
              <a:lnSpc>
                <a:spcPct val="90000"/>
              </a:lnSpc>
            </a:pPr>
            <a:endParaRPr lang="en-GB" sz="2000">
              <a:latin typeface="CG Times" pitchFamily="18" charset="0"/>
              <a:cs typeface="Times New Roman" pitchFamily="18" charset="0"/>
            </a:endParaRPr>
          </a:p>
          <a:p>
            <a:pPr>
              <a:lnSpc>
                <a:spcPct val="90000"/>
              </a:lnSpc>
            </a:pPr>
            <a:r>
              <a:rPr lang="en-GB" sz="2400"/>
              <a:t>Involvement in Decision-making by all actors,</a:t>
            </a:r>
            <a:endParaRPr lang="en-GB" sz="2400">
              <a:latin typeface="CG Times" pitchFamily="18" charset="0"/>
              <a:cs typeface="Times New Roman" pitchFamily="18" charset="0"/>
            </a:endParaRPr>
          </a:p>
          <a:p>
            <a:pPr lvl="1">
              <a:lnSpc>
                <a:spcPct val="90000"/>
              </a:lnSpc>
            </a:pPr>
            <a:r>
              <a:rPr lang="en-GB" sz="2000"/>
              <a:t>Involve local people in decision-making, policy-setting.</a:t>
            </a:r>
          </a:p>
          <a:p>
            <a:pPr lvl="1">
              <a:lnSpc>
                <a:spcPct val="90000"/>
              </a:lnSpc>
            </a:pPr>
            <a:endParaRPr lang="en-GB" sz="2000"/>
          </a:p>
          <a:p>
            <a:pPr>
              <a:lnSpc>
                <a:spcPct val="90000"/>
              </a:lnSpc>
            </a:pPr>
            <a:r>
              <a:rPr lang="en-GB" sz="2400"/>
              <a:t>Initiating Actions</a:t>
            </a:r>
            <a:endParaRPr lang="en-GB" sz="2400">
              <a:latin typeface="CG Times" pitchFamily="18" charset="0"/>
              <a:cs typeface="Times New Roman" pitchFamily="18" charset="0"/>
            </a:endParaRPr>
          </a:p>
          <a:p>
            <a:pPr lvl="1">
              <a:lnSpc>
                <a:spcPct val="90000"/>
              </a:lnSpc>
            </a:pPr>
            <a:r>
              <a:rPr lang="en-GB" sz="2000"/>
              <a:t>Initiatives of local people who are empowered</a:t>
            </a:r>
            <a:br>
              <a:rPr lang="en-GB" sz="2000"/>
            </a:br>
            <a:r>
              <a:rPr lang="en-GB" sz="2000"/>
              <a:t>e.g. self-mobilisation to perform activities</a:t>
            </a:r>
            <a:endParaRPr lang="en-GB" sz="2000">
              <a:latin typeface="CG Times" pitchFamily="18" charset="0"/>
              <a:cs typeface="Times New Roman" pitchFamily="18" charset="0"/>
            </a:endParaRPr>
          </a:p>
          <a:p>
            <a:pPr>
              <a:lnSpc>
                <a:spcPct val="90000"/>
              </a:lnSpc>
            </a:pPr>
            <a:endParaRPr lang="es-ES" sz="240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Cycle</a:t>
            </a:r>
            <a:endParaRPr lang="en-US" dirty="0"/>
          </a:p>
        </p:txBody>
      </p:sp>
      <p:sp>
        <p:nvSpPr>
          <p:cNvPr id="3" name="Content Placeholder 2"/>
          <p:cNvSpPr>
            <a:spLocks noGrp="1"/>
          </p:cNvSpPr>
          <p:nvPr>
            <p:ph idx="1"/>
          </p:nvPr>
        </p:nvSpPr>
        <p:spPr/>
        <p:txBody>
          <a:bodyPr/>
          <a:lstStyle/>
          <a:p>
            <a:r>
              <a:rPr lang="en-US" sz="2400" dirty="0" smtClean="0"/>
              <a:t>The generic project cycle has six phases:</a:t>
            </a:r>
          </a:p>
          <a:p>
            <a:pPr lvl="1"/>
            <a:r>
              <a:rPr lang="en-US" sz="2000" dirty="0" smtClean="0"/>
              <a:t>Programming</a:t>
            </a:r>
          </a:p>
          <a:p>
            <a:pPr lvl="1"/>
            <a:r>
              <a:rPr lang="en-US" sz="2000" dirty="0" smtClean="0"/>
              <a:t>Identification</a:t>
            </a:r>
          </a:p>
          <a:p>
            <a:pPr lvl="1"/>
            <a:r>
              <a:rPr lang="en-US" sz="2000" dirty="0" smtClean="0"/>
              <a:t>Formulation</a:t>
            </a:r>
          </a:p>
          <a:p>
            <a:pPr lvl="1"/>
            <a:r>
              <a:rPr lang="en-US" sz="2000" dirty="0" smtClean="0"/>
              <a:t>Financing</a:t>
            </a:r>
          </a:p>
          <a:p>
            <a:pPr lvl="1"/>
            <a:r>
              <a:rPr lang="en-US" sz="2000" dirty="0" smtClean="0"/>
              <a:t>Implementation</a:t>
            </a:r>
          </a:p>
          <a:p>
            <a:pPr lvl="1"/>
            <a:r>
              <a:rPr lang="en-US" sz="2000" dirty="0" smtClean="0"/>
              <a:t>Evaluation</a:t>
            </a:r>
          </a:p>
          <a:p>
            <a:pPr lvl="1"/>
            <a:endParaRPr lang="en-US" sz="2000" dirty="0" smtClean="0"/>
          </a:p>
          <a:p>
            <a:r>
              <a:rPr lang="en-US" sz="2400" dirty="0" smtClean="0"/>
              <a:t>The details of what occurs during each phase differ between institutions, reflecting differences in procedures. </a:t>
            </a:r>
          </a:p>
        </p:txBody>
      </p:sp>
      <p:sp>
        <p:nvSpPr>
          <p:cNvPr id="4" name="TextBox 3"/>
          <p:cNvSpPr txBox="1"/>
          <p:nvPr/>
        </p:nvSpPr>
        <p:spPr>
          <a:xfrm>
            <a:off x="5068384" y="6297182"/>
            <a:ext cx="4003788" cy="276999"/>
          </a:xfrm>
          <a:prstGeom prst="rect">
            <a:avLst/>
          </a:prstGeom>
          <a:noFill/>
        </p:spPr>
        <p:txBody>
          <a:bodyPr wrap="none" rtlCol="0">
            <a:spAutoFit/>
          </a:bodyPr>
          <a:lstStyle/>
          <a:p>
            <a:r>
              <a:rPr lang="en-US" sz="1200" dirty="0" smtClean="0">
                <a:latin typeface="Trebuchet MS" pitchFamily="34" charset="0"/>
              </a:rPr>
              <a:t>Source: EC –Project Cycle Management Handbook, 1999</a:t>
            </a:r>
            <a:endParaRPr lang="en-US" sz="1200" dirty="0">
              <a:latin typeface="Trebuchet MS"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en-US"/>
              <a:t>Geographic phenomenon defined</a:t>
            </a:r>
          </a:p>
        </p:txBody>
      </p:sp>
      <p:sp>
        <p:nvSpPr>
          <p:cNvPr id="349187" name="Text Box 3"/>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2.1.1: p.38-39</a:t>
            </a:r>
          </a:p>
        </p:txBody>
      </p:sp>
      <p:sp>
        <p:nvSpPr>
          <p:cNvPr id="349188" name="Text Box 4"/>
          <p:cNvSpPr txBox="1">
            <a:spLocks noChangeArrowheads="1"/>
          </p:cNvSpPr>
          <p:nvPr/>
        </p:nvSpPr>
        <p:spPr bwMode="auto">
          <a:xfrm>
            <a:off x="2987675" y="4437063"/>
            <a:ext cx="3314700" cy="1004887"/>
          </a:xfrm>
          <a:prstGeom prst="rect">
            <a:avLst/>
          </a:prstGeom>
          <a:noFill/>
          <a:ln w="12700">
            <a:noFill/>
            <a:miter lim="800000"/>
            <a:headEnd/>
            <a:tailEnd/>
          </a:ln>
          <a:effectLst/>
        </p:spPr>
        <p:txBody>
          <a:bodyPr>
            <a:spAutoFit/>
          </a:bodyPr>
          <a:lstStyle/>
          <a:p>
            <a:pPr>
              <a:spcBef>
                <a:spcPct val="50000"/>
              </a:spcBef>
            </a:pPr>
            <a:r>
              <a:rPr lang="en-US">
                <a:latin typeface="Trebuchet MS" pitchFamily="34" charset="0"/>
                <a:cs typeface="Times New Roman" pitchFamily="18" charset="0"/>
              </a:rPr>
              <a:t>Geo-reference:</a:t>
            </a:r>
          </a:p>
          <a:p>
            <a:pPr>
              <a:spcBef>
                <a:spcPct val="50000"/>
              </a:spcBef>
            </a:pPr>
            <a:r>
              <a:rPr lang="en-US">
                <a:cs typeface="Times New Roman" pitchFamily="18" charset="0"/>
              </a:rPr>
              <a:t> </a:t>
            </a:r>
          </a:p>
        </p:txBody>
      </p:sp>
      <p:pic>
        <p:nvPicPr>
          <p:cNvPr id="349189" name="Picture 5"/>
          <p:cNvPicPr>
            <a:picLocks noChangeAspect="1" noChangeArrowheads="1"/>
          </p:cNvPicPr>
          <p:nvPr/>
        </p:nvPicPr>
        <p:blipFill>
          <a:blip r:embed="rId3" cstate="print"/>
          <a:srcRect l="61690" t="24382" r="15509" b="70370"/>
          <a:stretch>
            <a:fillRect/>
          </a:stretch>
        </p:blipFill>
        <p:spPr bwMode="auto">
          <a:xfrm>
            <a:off x="5219700" y="4581525"/>
            <a:ext cx="3600450" cy="620713"/>
          </a:xfrm>
          <a:prstGeom prst="rect">
            <a:avLst/>
          </a:prstGeom>
          <a:noFill/>
          <a:ln w="12700">
            <a:noFill/>
            <a:miter lim="800000"/>
            <a:headEnd/>
            <a:tailEnd/>
          </a:ln>
          <a:effectLst/>
        </p:spPr>
      </p:pic>
      <p:sp>
        <p:nvSpPr>
          <p:cNvPr id="349190" name="Text Box 6"/>
          <p:cNvSpPr txBox="1">
            <a:spLocks noChangeArrowheads="1"/>
          </p:cNvSpPr>
          <p:nvPr/>
        </p:nvSpPr>
        <p:spPr bwMode="auto">
          <a:xfrm>
            <a:off x="2987675" y="5373688"/>
            <a:ext cx="2349500" cy="457200"/>
          </a:xfrm>
          <a:prstGeom prst="rect">
            <a:avLst/>
          </a:prstGeom>
          <a:noFill/>
          <a:ln w="12700">
            <a:noFill/>
            <a:miter lim="800000"/>
            <a:headEnd/>
            <a:tailEnd/>
          </a:ln>
          <a:effectLst/>
        </p:spPr>
        <p:txBody>
          <a:bodyPr>
            <a:spAutoFit/>
          </a:bodyPr>
          <a:lstStyle/>
          <a:p>
            <a:pPr>
              <a:spcBef>
                <a:spcPct val="50000"/>
              </a:spcBef>
            </a:pPr>
            <a:r>
              <a:rPr lang="en-US">
                <a:latin typeface="Trebuchet MS" pitchFamily="34" charset="0"/>
                <a:cs typeface="Times New Roman" pitchFamily="18" charset="0"/>
              </a:rPr>
              <a:t>Built in: 1996 </a:t>
            </a:r>
          </a:p>
        </p:txBody>
      </p:sp>
      <p:pic>
        <p:nvPicPr>
          <p:cNvPr id="349191" name="Picture 7" descr="Image:ITC Buil.jpg">
            <a:hlinkClick r:id="rId4"/>
          </p:cNvPr>
          <p:cNvPicPr>
            <a:picLocks noChangeAspect="1" noChangeArrowheads="1"/>
          </p:cNvPicPr>
          <p:nvPr/>
        </p:nvPicPr>
        <p:blipFill>
          <a:blip r:embed="rId5" cstate="print"/>
          <a:srcRect/>
          <a:stretch>
            <a:fillRect/>
          </a:stretch>
        </p:blipFill>
        <p:spPr bwMode="auto">
          <a:xfrm>
            <a:off x="900113" y="4005263"/>
            <a:ext cx="2025650" cy="2636837"/>
          </a:xfrm>
          <a:prstGeom prst="rect">
            <a:avLst/>
          </a:prstGeom>
          <a:noFill/>
        </p:spPr>
      </p:pic>
      <p:sp>
        <p:nvSpPr>
          <p:cNvPr id="349192" name="Rectangle 8"/>
          <p:cNvSpPr>
            <a:spLocks noChangeArrowheads="1"/>
          </p:cNvSpPr>
          <p:nvPr/>
        </p:nvSpPr>
        <p:spPr bwMode="auto">
          <a:xfrm>
            <a:off x="468313" y="1268413"/>
            <a:ext cx="8675687" cy="4584700"/>
          </a:xfrm>
          <a:prstGeom prst="rect">
            <a:avLst/>
          </a:prstGeom>
          <a:noFill/>
          <a:ln w="9525">
            <a:noFill/>
            <a:miter lim="800000"/>
            <a:headEnd/>
            <a:tailEnd/>
          </a:ln>
          <a:effectLst/>
        </p:spPr>
        <p:txBody>
          <a:bodyPr/>
          <a:lstStyle/>
          <a:p>
            <a:pPr marL="342900" indent="-342900">
              <a:spcBef>
                <a:spcPct val="20000"/>
              </a:spcBef>
              <a:buClr>
                <a:srgbClr val="009896"/>
              </a:buClr>
              <a:buFont typeface="Wingdings" pitchFamily="2" charset="2"/>
              <a:buNone/>
            </a:pPr>
            <a:r>
              <a:rPr lang="en-US" sz="2800">
                <a:latin typeface="Trebuchet MS" pitchFamily="34" charset="0"/>
              </a:rPr>
              <a:t>A geographic phenomenon can be</a:t>
            </a:r>
          </a:p>
          <a:p>
            <a:pPr marL="342900" indent="-342900">
              <a:spcBef>
                <a:spcPct val="20000"/>
              </a:spcBef>
              <a:buClr>
                <a:srgbClr val="009896"/>
              </a:buClr>
              <a:buFont typeface="Wingdings" pitchFamily="2" charset="2"/>
              <a:buChar char="§"/>
            </a:pPr>
            <a:r>
              <a:rPr lang="en-US" sz="2800">
                <a:latin typeface="Trebuchet MS" pitchFamily="34" charset="0"/>
              </a:rPr>
              <a:t>named or described</a:t>
            </a:r>
          </a:p>
          <a:p>
            <a:pPr marL="342900" indent="-342900">
              <a:spcBef>
                <a:spcPct val="20000"/>
              </a:spcBef>
              <a:buClr>
                <a:srgbClr val="009896"/>
              </a:buClr>
              <a:buFont typeface="Wingdings" pitchFamily="2" charset="2"/>
              <a:buChar char="§"/>
            </a:pPr>
            <a:r>
              <a:rPr lang="en-US" sz="2800">
                <a:latin typeface="Trebuchet MS" pitchFamily="34" charset="0"/>
              </a:rPr>
              <a:t>geo-referenced</a:t>
            </a:r>
          </a:p>
          <a:p>
            <a:pPr marL="342900" indent="-342900">
              <a:spcBef>
                <a:spcPct val="20000"/>
              </a:spcBef>
              <a:buClr>
                <a:srgbClr val="009896"/>
              </a:buClr>
              <a:buFont typeface="Wingdings" pitchFamily="2" charset="2"/>
              <a:buChar char="§"/>
            </a:pPr>
            <a:r>
              <a:rPr lang="en-US" sz="2800">
                <a:latin typeface="Trebuchet MS" pitchFamily="34" charset="0"/>
              </a:rPr>
              <a:t>assigned a time (interval) at which it is/was present</a:t>
            </a:r>
          </a:p>
        </p:txBody>
      </p:sp>
      <p:sp>
        <p:nvSpPr>
          <p:cNvPr id="349193" name="Text Box 9"/>
          <p:cNvSpPr txBox="1">
            <a:spLocks noChangeArrowheads="1"/>
          </p:cNvSpPr>
          <p:nvPr/>
        </p:nvSpPr>
        <p:spPr bwMode="auto">
          <a:xfrm>
            <a:off x="2987675" y="4005263"/>
            <a:ext cx="3836988" cy="457200"/>
          </a:xfrm>
          <a:prstGeom prst="rect">
            <a:avLst/>
          </a:prstGeom>
          <a:noFill/>
          <a:ln w="12700">
            <a:noFill/>
            <a:miter lim="800000"/>
            <a:headEnd/>
            <a:tailEnd/>
          </a:ln>
          <a:effectLst/>
        </p:spPr>
        <p:txBody>
          <a:bodyPr>
            <a:spAutoFit/>
          </a:bodyPr>
          <a:lstStyle/>
          <a:p>
            <a:pPr>
              <a:spcBef>
                <a:spcPct val="50000"/>
              </a:spcBef>
            </a:pPr>
            <a:r>
              <a:rPr lang="en-US">
                <a:latin typeface="Trebuchet MS" pitchFamily="34" charset="0"/>
                <a:cs typeface="Times New Roman" pitchFamily="18" charset="0"/>
              </a:rPr>
              <a:t>Description: ITC building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49192">
                                            <p:txEl>
                                              <p:pRg st="1" end="1"/>
                                            </p:txEl>
                                          </p:spTgt>
                                        </p:tgtEl>
                                        <p:attrNameLst>
                                          <p:attrName>style.visibility</p:attrName>
                                        </p:attrNameLst>
                                      </p:cBhvr>
                                      <p:to>
                                        <p:strVal val="visible"/>
                                      </p:to>
                                    </p:set>
                                    <p:anim calcmode="lin" valueType="num">
                                      <p:cBhvr>
                                        <p:cTn id="7" dur="500" fill="hold"/>
                                        <p:tgtEl>
                                          <p:spTgt spid="34919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4919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49192">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49193">
                                            <p:txEl>
                                              <p:pRg st="0" end="0"/>
                                            </p:txEl>
                                          </p:spTgt>
                                        </p:tgtEl>
                                        <p:attrNameLst>
                                          <p:attrName>style.visibility</p:attrName>
                                        </p:attrNameLst>
                                      </p:cBhvr>
                                      <p:to>
                                        <p:strVal val="visible"/>
                                      </p:to>
                                    </p:set>
                                    <p:anim calcmode="lin" valueType="num">
                                      <p:cBhvr>
                                        <p:cTn id="12" dur="500" fill="hold"/>
                                        <p:tgtEl>
                                          <p:spTgt spid="34919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4919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4919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49192">
                                            <p:txEl>
                                              <p:pRg st="2" end="2"/>
                                            </p:txEl>
                                          </p:spTgt>
                                        </p:tgtEl>
                                        <p:attrNameLst>
                                          <p:attrName>style.visibility</p:attrName>
                                        </p:attrNameLst>
                                      </p:cBhvr>
                                      <p:to>
                                        <p:strVal val="visible"/>
                                      </p:to>
                                    </p:set>
                                    <p:anim calcmode="lin" valueType="num">
                                      <p:cBhvr>
                                        <p:cTn id="19" dur="500" fill="hold"/>
                                        <p:tgtEl>
                                          <p:spTgt spid="34919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4919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49192">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49188">
                                            <p:txEl>
                                              <p:pRg st="0" end="0"/>
                                            </p:txEl>
                                          </p:spTgt>
                                        </p:tgtEl>
                                        <p:attrNameLst>
                                          <p:attrName>style.visibility</p:attrName>
                                        </p:attrNameLst>
                                      </p:cBhvr>
                                      <p:to>
                                        <p:strVal val="visible"/>
                                      </p:to>
                                    </p:set>
                                    <p:anim calcmode="lin" valueType="num">
                                      <p:cBhvr>
                                        <p:cTn id="24" dur="500" fill="hold"/>
                                        <p:tgtEl>
                                          <p:spTgt spid="34918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34918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349188">
                                            <p:txEl>
                                              <p:pRg st="0" end="0"/>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349189"/>
                                        </p:tgtEl>
                                        <p:attrNameLst>
                                          <p:attrName>style.visibility</p:attrName>
                                        </p:attrNameLst>
                                      </p:cBhvr>
                                      <p:to>
                                        <p:strVal val="visible"/>
                                      </p:to>
                                    </p:set>
                                    <p:anim calcmode="lin" valueType="num">
                                      <p:cBhvr>
                                        <p:cTn id="29" dur="500" fill="hold"/>
                                        <p:tgtEl>
                                          <p:spTgt spid="349189"/>
                                        </p:tgtEl>
                                        <p:attrNameLst>
                                          <p:attrName>ppt_w</p:attrName>
                                        </p:attrNameLst>
                                      </p:cBhvr>
                                      <p:tavLst>
                                        <p:tav tm="0">
                                          <p:val>
                                            <p:fltVal val="0"/>
                                          </p:val>
                                        </p:tav>
                                        <p:tav tm="100000">
                                          <p:val>
                                            <p:strVal val="#ppt_w"/>
                                          </p:val>
                                        </p:tav>
                                      </p:tavLst>
                                    </p:anim>
                                    <p:anim calcmode="lin" valueType="num">
                                      <p:cBhvr>
                                        <p:cTn id="30" dur="500" fill="hold"/>
                                        <p:tgtEl>
                                          <p:spTgt spid="349189"/>
                                        </p:tgtEl>
                                        <p:attrNameLst>
                                          <p:attrName>ppt_h</p:attrName>
                                        </p:attrNameLst>
                                      </p:cBhvr>
                                      <p:tavLst>
                                        <p:tav tm="0">
                                          <p:val>
                                            <p:fltVal val="0"/>
                                          </p:val>
                                        </p:tav>
                                        <p:tav tm="100000">
                                          <p:val>
                                            <p:strVal val="#ppt_h"/>
                                          </p:val>
                                        </p:tav>
                                      </p:tavLst>
                                    </p:anim>
                                    <p:animEffect transition="in" filter="fade">
                                      <p:cBhvr>
                                        <p:cTn id="31" dur="500"/>
                                        <p:tgtEl>
                                          <p:spTgt spid="34918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349192">
                                            <p:txEl>
                                              <p:pRg st="3" end="3"/>
                                            </p:txEl>
                                          </p:spTgt>
                                        </p:tgtEl>
                                        <p:attrNameLst>
                                          <p:attrName>style.visibility</p:attrName>
                                        </p:attrNameLst>
                                      </p:cBhvr>
                                      <p:to>
                                        <p:strVal val="visible"/>
                                      </p:to>
                                    </p:set>
                                    <p:anim calcmode="lin" valueType="num">
                                      <p:cBhvr>
                                        <p:cTn id="36" dur="500" fill="hold"/>
                                        <p:tgtEl>
                                          <p:spTgt spid="349192">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49192">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349192">
                                            <p:txEl>
                                              <p:pRg st="3" end="3"/>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349190">
                                            <p:txEl>
                                              <p:pRg st="0" end="0"/>
                                            </p:txEl>
                                          </p:spTgt>
                                        </p:tgtEl>
                                        <p:attrNameLst>
                                          <p:attrName>style.visibility</p:attrName>
                                        </p:attrNameLst>
                                      </p:cBhvr>
                                      <p:to>
                                        <p:strVal val="visible"/>
                                      </p:to>
                                    </p:set>
                                    <p:anim calcmode="lin" valueType="num">
                                      <p:cBhvr>
                                        <p:cTn id="41" dur="500" fill="hold"/>
                                        <p:tgtEl>
                                          <p:spTgt spid="349190">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49190">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3491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Commonalities in Project Cycles</a:t>
            </a:r>
            <a:endParaRPr lang="en-US" dirty="0"/>
          </a:p>
        </p:txBody>
      </p:sp>
      <p:sp>
        <p:nvSpPr>
          <p:cNvPr id="3" name="Content Placeholder 2"/>
          <p:cNvSpPr>
            <a:spLocks noGrp="1"/>
          </p:cNvSpPr>
          <p:nvPr>
            <p:ph idx="1"/>
          </p:nvPr>
        </p:nvSpPr>
        <p:spPr/>
        <p:txBody>
          <a:bodyPr/>
          <a:lstStyle/>
          <a:p>
            <a:r>
              <a:rPr lang="en-US" sz="2400" dirty="0" smtClean="0"/>
              <a:t>Within all institutions the cycle shares three common themes:</a:t>
            </a:r>
          </a:p>
          <a:p>
            <a:pPr marL="744538" lvl="1" indent="-457200">
              <a:buFont typeface="+mj-lt"/>
              <a:buAutoNum type="arabicPeriod"/>
            </a:pPr>
            <a:r>
              <a:rPr lang="en-US" sz="2000" dirty="0" smtClean="0"/>
              <a:t>The cycle defines the key decisions, information requirements and responsibilities at each phase.</a:t>
            </a:r>
          </a:p>
          <a:p>
            <a:pPr marL="744538" lvl="1" indent="-457200">
              <a:buFont typeface="+mj-lt"/>
              <a:buAutoNum type="arabicPeriod"/>
            </a:pPr>
            <a:r>
              <a:rPr lang="en-US" sz="2000" dirty="0" smtClean="0"/>
              <a:t>The phases in the cycle are progressive – each phase needs to be completed for the next to be tackled with success.</a:t>
            </a:r>
          </a:p>
          <a:p>
            <a:pPr marL="744538" lvl="1" indent="-457200">
              <a:buFont typeface="+mj-lt"/>
              <a:buAutoNum type="arabicPeriod"/>
            </a:pPr>
            <a:r>
              <a:rPr lang="en-US" sz="2000" dirty="0" smtClean="0"/>
              <a:t>The cycle draws on evaluation to build experience from existing projects into the design of future </a:t>
            </a:r>
            <a:r>
              <a:rPr lang="en-US" sz="2000" dirty="0" err="1" smtClean="0"/>
              <a:t>programmes</a:t>
            </a:r>
            <a:r>
              <a:rPr lang="en-US" sz="2000" dirty="0" smtClean="0"/>
              <a:t> and projects.</a:t>
            </a:r>
            <a:endParaRPr lang="en-US" sz="20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Programming phase, the situation at national and </a:t>
            </a:r>
            <a:r>
              <a:rPr lang="en-US" sz="2400" dirty="0" err="1" smtClean="0"/>
              <a:t>sectoral</a:t>
            </a:r>
            <a:r>
              <a:rPr lang="en-US" sz="2400" dirty="0" smtClean="0"/>
              <a:t> level is </a:t>
            </a:r>
            <a:r>
              <a:rPr lang="en-US" sz="2400" dirty="0" err="1" smtClean="0"/>
              <a:t>analysed</a:t>
            </a:r>
            <a:r>
              <a:rPr lang="en-US" sz="2400" dirty="0" smtClean="0"/>
              <a:t> to identify problems, constraints and opportunities which development cooperation could address. This involves a review of socio-economic indicators, and of national and donor priorities. The purpose is to identify and agree the main objectives and </a:t>
            </a:r>
            <a:r>
              <a:rPr lang="en-US" sz="2400" dirty="0" err="1" smtClean="0"/>
              <a:t>sectoral</a:t>
            </a:r>
            <a:r>
              <a:rPr lang="en-US" sz="2400" dirty="0" smtClean="0"/>
              <a:t> priorities for development cooperation, and thus to provide a relevant and feasible programming framework within which projects can be identified and prepared. For each of these priorities strategies will be formulated that take account of the lessons of past experience.</a:t>
            </a:r>
            <a:endParaRPr lang="en-US" sz="24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Identification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Identification phase, ideas for projects and other </a:t>
            </a:r>
            <a:r>
              <a:rPr lang="en-US" sz="2400" dirty="0" smtClean="0"/>
              <a:t>development actions are identified and screened for further study. This involves consultation with the intended beneficiaries of each action, an analysis of the problems they face, and the identification of options to address these problems. A decision can then be made on the relevance of each project idea (both to the intended beneficiaries and to the programming framework), and on which ideas should be further studied during the Formulation phase</a:t>
            </a:r>
            <a:endParaRPr lang="en-US" sz="2400"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Formulation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Formulation phase</a:t>
            </a:r>
            <a:r>
              <a:rPr lang="en-US" sz="2400" dirty="0" smtClean="0"/>
              <a:t>, relevant project ideas are developed into operational project plans. Beneficiaries and other stakeholders participate in the detailed specification of the project idea that is then assessed for its feasibility (whether it is likely to succeed) and sustainability (whether it is likely to generate </a:t>
            </a:r>
            <a:r>
              <a:rPr lang="en-US" sz="2400" dirty="0" err="1" smtClean="0"/>
              <a:t>longterm</a:t>
            </a:r>
            <a:r>
              <a:rPr lang="en-US" sz="2400" dirty="0" smtClean="0"/>
              <a:t> benefits for the beneficiaries). On the basis of this assessment, a decision is made on whether to draw up a formal project proposal and seek funding for the project.</a:t>
            </a:r>
          </a:p>
          <a:p>
            <a:endParaRPr lang="en-US" sz="24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Financing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Financing phase</a:t>
            </a:r>
            <a:r>
              <a:rPr lang="en-US" sz="2400" dirty="0" smtClean="0"/>
              <a:t>, project proposals are examined by the funding agency, and a decision is taken on whether to fund the project. The funding agency and partner country agree the modalities of implementation and </a:t>
            </a:r>
            <a:r>
              <a:rPr lang="en-US" sz="2400" dirty="0" err="1" smtClean="0"/>
              <a:t>formalise</a:t>
            </a:r>
            <a:r>
              <a:rPr lang="en-US" sz="2400" dirty="0" smtClean="0"/>
              <a:t> these in a legal document which sets out the arrangements by which the project will be funded and implemented.</a:t>
            </a:r>
          </a:p>
          <a:p>
            <a:pPr>
              <a:buNone/>
            </a:pPr>
            <a:endParaRPr lang="en-US" sz="2000"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Implementation phase</a:t>
            </a:r>
            <a:r>
              <a:rPr lang="en-US" sz="2400" dirty="0" smtClean="0"/>
              <a:t>, the project is </a:t>
            </a:r>
            <a:r>
              <a:rPr lang="en-US" sz="2400" dirty="0" err="1" smtClean="0"/>
              <a:t>mobilised</a:t>
            </a:r>
            <a:r>
              <a:rPr lang="en-US" sz="2400" dirty="0" smtClean="0"/>
              <a:t> and executed. This may require the tendering and award of contracts for technical assistance or works and supplies. During implementation, and in consultation with beneficiaries and stakeholders, project management assesses actual progress against planned progress to determine whether the project is on track towards achieving its objectives. If necessary the project is re-oriented to bring it back on track, or to modify some of its objectives in the light of any significant changes that may have occurred since its formulation.</a:t>
            </a:r>
          </a:p>
          <a:p>
            <a:endParaRPr lang="en-US" sz="1800"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Phase</a:t>
            </a:r>
            <a:endParaRPr lang="en-US" dirty="0"/>
          </a:p>
        </p:txBody>
      </p:sp>
      <p:sp>
        <p:nvSpPr>
          <p:cNvPr id="3" name="Content Placeholder 2"/>
          <p:cNvSpPr>
            <a:spLocks noGrp="1"/>
          </p:cNvSpPr>
          <p:nvPr>
            <p:ph idx="1"/>
          </p:nvPr>
        </p:nvSpPr>
        <p:spPr/>
        <p:txBody>
          <a:bodyPr/>
          <a:lstStyle/>
          <a:p>
            <a:r>
              <a:rPr lang="en-US" sz="2400" dirty="0" smtClean="0"/>
              <a:t>During the </a:t>
            </a:r>
            <a:r>
              <a:rPr lang="en-US" sz="2400" b="1" dirty="0" smtClean="0"/>
              <a:t>Evaluation phase</a:t>
            </a:r>
            <a:r>
              <a:rPr lang="en-US" sz="2400" dirty="0" smtClean="0"/>
              <a:t>, the funding agency and partner country assess the project to identify what has been achieved, and to identify lessons that have been learned. Evaluation findings are used to improve the design of future projects or </a:t>
            </a:r>
            <a:r>
              <a:rPr lang="en-US" sz="2400" dirty="0" err="1" smtClean="0"/>
              <a:t>programmes</a:t>
            </a:r>
            <a:r>
              <a:rPr lang="en-US" sz="2400" dirty="0" smtClean="0"/>
              <a:t>. Although in the generic cycle the evaluation phase comes after implementation, it is common practice also to conduct a mid-term evaluation during implementation, to identify lessons that can be applied during the remaining life of the project.</a:t>
            </a:r>
          </a:p>
          <a:p>
            <a:endParaRPr lang="en-US" sz="2400"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472518" cy="868363"/>
          </a:xfrm>
        </p:spPr>
        <p:txBody>
          <a:bodyPr/>
          <a:lstStyle/>
          <a:p>
            <a:r>
              <a:rPr lang="en-US" dirty="0" smtClean="0"/>
              <a:t>Project Cycle </a:t>
            </a:r>
            <a:endParaRPr lang="en-US" dirty="0"/>
          </a:p>
        </p:txBody>
      </p:sp>
      <p:sp>
        <p:nvSpPr>
          <p:cNvPr id="3" name="Content Placeholder 2"/>
          <p:cNvSpPr>
            <a:spLocks noGrp="1"/>
          </p:cNvSpPr>
          <p:nvPr>
            <p:ph idx="1"/>
          </p:nvPr>
        </p:nvSpPr>
        <p:spPr/>
        <p:txBody>
          <a:bodyPr/>
          <a:lstStyle/>
          <a:p>
            <a:r>
              <a:rPr lang="en-US" dirty="0" smtClean="0"/>
              <a:t>Where/when and how to Participate?</a:t>
            </a:r>
            <a:endParaRPr lang="en-US" dirty="0"/>
          </a:p>
        </p:txBody>
      </p:sp>
      <p:pic>
        <p:nvPicPr>
          <p:cNvPr id="280578" name="Picture 2"/>
          <p:cNvPicPr>
            <a:picLocks noChangeAspect="1" noChangeArrowheads="1"/>
          </p:cNvPicPr>
          <p:nvPr/>
        </p:nvPicPr>
        <p:blipFill>
          <a:blip r:embed="rId2" cstate="print"/>
          <a:srcRect/>
          <a:stretch>
            <a:fillRect/>
          </a:stretch>
        </p:blipFill>
        <p:spPr bwMode="auto">
          <a:xfrm>
            <a:off x="1857356" y="2643182"/>
            <a:ext cx="4730417" cy="3614752"/>
          </a:xfrm>
          <a:prstGeom prst="rect">
            <a:avLst/>
          </a:prstGeom>
          <a:noFill/>
          <a:ln w="12700" cap="flat" cmpd="sng">
            <a:noFill/>
            <a:prstDash val="solid"/>
            <a:miter lim="800000"/>
            <a:headEnd type="none" w="sm" len="sm"/>
            <a:tailEnd type="none" w="sm" len="sm"/>
          </a:ln>
        </p:spPr>
      </p:pic>
      <p:sp>
        <p:nvSpPr>
          <p:cNvPr id="5" name="TextBox 4"/>
          <p:cNvSpPr txBox="1"/>
          <p:nvPr/>
        </p:nvSpPr>
        <p:spPr>
          <a:xfrm>
            <a:off x="5072066" y="2428868"/>
            <a:ext cx="553357" cy="461665"/>
          </a:xfrm>
          <a:prstGeom prst="rect">
            <a:avLst/>
          </a:prstGeom>
          <a:noFill/>
        </p:spPr>
        <p:txBody>
          <a:bodyPr wrap="none" rtlCol="0">
            <a:spAutoFit/>
          </a:bodyPr>
          <a:lstStyle/>
          <a:p>
            <a:r>
              <a:rPr lang="en-US" dirty="0" smtClean="0">
                <a:latin typeface="+mn-lt"/>
              </a:rPr>
              <a:t>1 ?</a:t>
            </a:r>
            <a:endParaRPr lang="en-US" dirty="0">
              <a:latin typeface="+mn-lt"/>
            </a:endParaRPr>
          </a:p>
        </p:txBody>
      </p:sp>
      <p:sp>
        <p:nvSpPr>
          <p:cNvPr id="6" name="TextBox 5"/>
          <p:cNvSpPr txBox="1"/>
          <p:nvPr/>
        </p:nvSpPr>
        <p:spPr>
          <a:xfrm>
            <a:off x="6357950" y="3357562"/>
            <a:ext cx="553357" cy="461665"/>
          </a:xfrm>
          <a:prstGeom prst="rect">
            <a:avLst/>
          </a:prstGeom>
          <a:noFill/>
        </p:spPr>
        <p:txBody>
          <a:bodyPr wrap="none" rtlCol="0">
            <a:spAutoFit/>
          </a:bodyPr>
          <a:lstStyle/>
          <a:p>
            <a:r>
              <a:rPr lang="en-US" dirty="0" smtClean="0">
                <a:latin typeface="+mn-lt"/>
              </a:rPr>
              <a:t>2 ?</a:t>
            </a:r>
            <a:endParaRPr lang="en-US" dirty="0">
              <a:latin typeface="+mn-lt"/>
            </a:endParaRPr>
          </a:p>
        </p:txBody>
      </p:sp>
      <p:sp>
        <p:nvSpPr>
          <p:cNvPr id="7" name="TextBox 6"/>
          <p:cNvSpPr txBox="1"/>
          <p:nvPr/>
        </p:nvSpPr>
        <p:spPr>
          <a:xfrm>
            <a:off x="6304659" y="4538971"/>
            <a:ext cx="553357" cy="461665"/>
          </a:xfrm>
          <a:prstGeom prst="rect">
            <a:avLst/>
          </a:prstGeom>
          <a:noFill/>
        </p:spPr>
        <p:txBody>
          <a:bodyPr wrap="none" rtlCol="0">
            <a:spAutoFit/>
          </a:bodyPr>
          <a:lstStyle/>
          <a:p>
            <a:r>
              <a:rPr lang="en-US" dirty="0" smtClean="0">
                <a:latin typeface="+mn-lt"/>
              </a:rPr>
              <a:t>3 ?</a:t>
            </a:r>
            <a:endParaRPr lang="en-US" dirty="0">
              <a:latin typeface="+mn-lt"/>
            </a:endParaRPr>
          </a:p>
        </p:txBody>
      </p:sp>
      <p:sp>
        <p:nvSpPr>
          <p:cNvPr id="8" name="TextBox 7"/>
          <p:cNvSpPr txBox="1"/>
          <p:nvPr/>
        </p:nvSpPr>
        <p:spPr>
          <a:xfrm>
            <a:off x="5090213" y="5857892"/>
            <a:ext cx="553357" cy="461665"/>
          </a:xfrm>
          <a:prstGeom prst="rect">
            <a:avLst/>
          </a:prstGeom>
          <a:noFill/>
        </p:spPr>
        <p:txBody>
          <a:bodyPr wrap="none" rtlCol="0">
            <a:spAutoFit/>
          </a:bodyPr>
          <a:lstStyle/>
          <a:p>
            <a:r>
              <a:rPr lang="en-US" dirty="0">
                <a:latin typeface="+mn-lt"/>
              </a:rPr>
              <a:t>4</a:t>
            </a:r>
            <a:r>
              <a:rPr lang="en-US" dirty="0" smtClean="0">
                <a:latin typeface="+mn-lt"/>
              </a:rPr>
              <a:t> ?</a:t>
            </a:r>
            <a:endParaRPr lang="en-US" dirty="0">
              <a:latin typeface="+mn-lt"/>
            </a:endParaRPr>
          </a:p>
        </p:txBody>
      </p:sp>
      <p:sp>
        <p:nvSpPr>
          <p:cNvPr id="9" name="TextBox 8"/>
          <p:cNvSpPr txBox="1"/>
          <p:nvPr/>
        </p:nvSpPr>
        <p:spPr>
          <a:xfrm>
            <a:off x="1500166" y="5000636"/>
            <a:ext cx="553357" cy="461665"/>
          </a:xfrm>
          <a:prstGeom prst="rect">
            <a:avLst/>
          </a:prstGeom>
          <a:noFill/>
        </p:spPr>
        <p:txBody>
          <a:bodyPr wrap="none" rtlCol="0">
            <a:spAutoFit/>
          </a:bodyPr>
          <a:lstStyle/>
          <a:p>
            <a:r>
              <a:rPr lang="en-US" dirty="0" smtClean="0">
                <a:latin typeface="+mn-lt"/>
              </a:rPr>
              <a:t>5 ?</a:t>
            </a:r>
            <a:endParaRPr lang="en-US" dirty="0">
              <a:latin typeface="+mn-lt"/>
            </a:endParaRPr>
          </a:p>
        </p:txBody>
      </p:sp>
      <p:sp>
        <p:nvSpPr>
          <p:cNvPr id="10" name="TextBox 9"/>
          <p:cNvSpPr txBox="1"/>
          <p:nvPr/>
        </p:nvSpPr>
        <p:spPr>
          <a:xfrm>
            <a:off x="1571604" y="3429000"/>
            <a:ext cx="553357" cy="461665"/>
          </a:xfrm>
          <a:prstGeom prst="rect">
            <a:avLst/>
          </a:prstGeom>
          <a:noFill/>
        </p:spPr>
        <p:txBody>
          <a:bodyPr wrap="none" rtlCol="0">
            <a:spAutoFit/>
          </a:bodyPr>
          <a:lstStyle/>
          <a:p>
            <a:r>
              <a:rPr lang="en-US" dirty="0" smtClean="0">
                <a:latin typeface="+mn-lt"/>
              </a:rPr>
              <a:t>6 ?</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04009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00562" y="3154859"/>
            <a:ext cx="4643438" cy="3703142"/>
          </a:xfrm>
          <a:prstGeom prst="rect">
            <a:avLst/>
          </a:prstGeom>
          <a:noFill/>
        </p:spPr>
      </p:pic>
      <p:sp>
        <p:nvSpPr>
          <p:cNvPr id="2" name="Title 1"/>
          <p:cNvSpPr>
            <a:spLocks noGrp="1"/>
          </p:cNvSpPr>
          <p:nvPr>
            <p:ph type="title"/>
          </p:nvPr>
        </p:nvSpPr>
        <p:spPr>
          <a:xfrm>
            <a:off x="457200" y="95250"/>
            <a:ext cx="8472518" cy="868363"/>
          </a:xfrm>
        </p:spPr>
        <p:txBody>
          <a:bodyPr/>
          <a:lstStyle/>
          <a:p>
            <a:r>
              <a:rPr lang="en-US" dirty="0" smtClean="0"/>
              <a:t>Project Cycle </a:t>
            </a:r>
            <a:endParaRPr lang="en-US" dirty="0"/>
          </a:p>
        </p:txBody>
      </p:sp>
      <p:sp>
        <p:nvSpPr>
          <p:cNvPr id="3" name="Content Placeholder 2"/>
          <p:cNvSpPr>
            <a:spLocks noGrp="1"/>
          </p:cNvSpPr>
          <p:nvPr>
            <p:ph idx="1"/>
          </p:nvPr>
        </p:nvSpPr>
        <p:spPr/>
        <p:txBody>
          <a:bodyPr/>
          <a:lstStyle/>
          <a:p>
            <a:r>
              <a:rPr lang="en-US" dirty="0" smtClean="0"/>
              <a:t>When to involve the local community?</a:t>
            </a:r>
            <a:endParaRPr lang="en-US" dirty="0"/>
          </a:p>
        </p:txBody>
      </p:sp>
      <p:pic>
        <p:nvPicPr>
          <p:cNvPr id="28057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57356" y="2643182"/>
            <a:ext cx="4730417" cy="3614752"/>
          </a:xfrm>
          <a:prstGeom prst="rect">
            <a:avLst/>
          </a:prstGeom>
          <a:noFill/>
          <a:ln w="12700" cap="flat" cmpd="sng">
            <a:noFill/>
            <a:prstDash val="solid"/>
            <a:miter lim="800000"/>
            <a:headEnd type="none" w="sm" len="sm"/>
            <a:tailEnd type="none" w="sm" len="sm"/>
          </a:ln>
        </p:spPr>
      </p:pic>
      <p:sp>
        <p:nvSpPr>
          <p:cNvPr id="5" name="TextBox 4"/>
          <p:cNvSpPr txBox="1"/>
          <p:nvPr/>
        </p:nvSpPr>
        <p:spPr>
          <a:xfrm>
            <a:off x="5072066" y="2428868"/>
            <a:ext cx="346570" cy="461665"/>
          </a:xfrm>
          <a:prstGeom prst="rect">
            <a:avLst/>
          </a:prstGeom>
          <a:noFill/>
        </p:spPr>
        <p:txBody>
          <a:bodyPr wrap="none" rtlCol="0">
            <a:spAutoFit/>
          </a:bodyPr>
          <a:lstStyle/>
          <a:p>
            <a:r>
              <a:rPr lang="en-US" dirty="0" smtClean="0">
                <a:latin typeface="+mn-lt"/>
              </a:rPr>
              <a:t>1</a:t>
            </a:r>
            <a:endParaRPr lang="en-US" dirty="0">
              <a:latin typeface="+mn-lt"/>
            </a:endParaRPr>
          </a:p>
        </p:txBody>
      </p:sp>
      <p:sp>
        <p:nvSpPr>
          <p:cNvPr id="6" name="TextBox 5"/>
          <p:cNvSpPr txBox="1"/>
          <p:nvPr/>
        </p:nvSpPr>
        <p:spPr>
          <a:xfrm>
            <a:off x="6357950" y="3357562"/>
            <a:ext cx="346570" cy="461665"/>
          </a:xfrm>
          <a:prstGeom prst="rect">
            <a:avLst/>
          </a:prstGeom>
          <a:noFill/>
        </p:spPr>
        <p:txBody>
          <a:bodyPr wrap="none" rtlCol="0">
            <a:spAutoFit/>
          </a:bodyPr>
          <a:lstStyle/>
          <a:p>
            <a:r>
              <a:rPr lang="en-US" dirty="0" smtClean="0">
                <a:latin typeface="+mn-lt"/>
              </a:rPr>
              <a:t>2</a:t>
            </a:r>
            <a:endParaRPr lang="en-US" dirty="0">
              <a:latin typeface="+mn-lt"/>
            </a:endParaRPr>
          </a:p>
        </p:txBody>
      </p:sp>
      <p:sp>
        <p:nvSpPr>
          <p:cNvPr id="7" name="TextBox 6"/>
          <p:cNvSpPr txBox="1"/>
          <p:nvPr/>
        </p:nvSpPr>
        <p:spPr>
          <a:xfrm>
            <a:off x="6304659" y="4538971"/>
            <a:ext cx="346570" cy="461665"/>
          </a:xfrm>
          <a:prstGeom prst="rect">
            <a:avLst/>
          </a:prstGeom>
          <a:noFill/>
        </p:spPr>
        <p:txBody>
          <a:bodyPr wrap="none" rtlCol="0">
            <a:spAutoFit/>
          </a:bodyPr>
          <a:lstStyle/>
          <a:p>
            <a:r>
              <a:rPr lang="en-US" dirty="0" smtClean="0">
                <a:latin typeface="+mn-lt"/>
              </a:rPr>
              <a:t>3</a:t>
            </a:r>
            <a:endParaRPr lang="en-US" dirty="0">
              <a:latin typeface="+mn-lt"/>
            </a:endParaRPr>
          </a:p>
        </p:txBody>
      </p:sp>
      <p:sp>
        <p:nvSpPr>
          <p:cNvPr id="8" name="TextBox 7"/>
          <p:cNvSpPr txBox="1"/>
          <p:nvPr/>
        </p:nvSpPr>
        <p:spPr>
          <a:xfrm>
            <a:off x="5090213" y="5857892"/>
            <a:ext cx="346570" cy="461665"/>
          </a:xfrm>
          <a:prstGeom prst="rect">
            <a:avLst/>
          </a:prstGeom>
          <a:noFill/>
        </p:spPr>
        <p:txBody>
          <a:bodyPr wrap="none" rtlCol="0">
            <a:spAutoFit/>
          </a:bodyPr>
          <a:lstStyle/>
          <a:p>
            <a:r>
              <a:rPr lang="en-US" dirty="0" smtClean="0">
                <a:latin typeface="+mn-lt"/>
              </a:rPr>
              <a:t>4</a:t>
            </a:r>
            <a:endParaRPr lang="en-US" dirty="0">
              <a:latin typeface="+mn-lt"/>
            </a:endParaRPr>
          </a:p>
        </p:txBody>
      </p:sp>
      <p:sp>
        <p:nvSpPr>
          <p:cNvPr id="9" name="TextBox 8"/>
          <p:cNvSpPr txBox="1"/>
          <p:nvPr/>
        </p:nvSpPr>
        <p:spPr>
          <a:xfrm>
            <a:off x="1500166" y="5000636"/>
            <a:ext cx="346570" cy="461665"/>
          </a:xfrm>
          <a:prstGeom prst="rect">
            <a:avLst/>
          </a:prstGeom>
          <a:noFill/>
        </p:spPr>
        <p:txBody>
          <a:bodyPr wrap="none" rtlCol="0">
            <a:spAutoFit/>
          </a:bodyPr>
          <a:lstStyle/>
          <a:p>
            <a:r>
              <a:rPr lang="en-US" dirty="0" smtClean="0">
                <a:latin typeface="+mn-lt"/>
              </a:rPr>
              <a:t>5</a:t>
            </a:r>
            <a:endParaRPr lang="en-US" dirty="0">
              <a:latin typeface="+mn-lt"/>
            </a:endParaRPr>
          </a:p>
        </p:txBody>
      </p:sp>
      <p:sp>
        <p:nvSpPr>
          <p:cNvPr id="10" name="TextBox 9"/>
          <p:cNvSpPr txBox="1"/>
          <p:nvPr/>
        </p:nvSpPr>
        <p:spPr>
          <a:xfrm>
            <a:off x="1571604" y="3429000"/>
            <a:ext cx="346570" cy="461665"/>
          </a:xfrm>
          <a:prstGeom prst="rect">
            <a:avLst/>
          </a:prstGeom>
          <a:noFill/>
        </p:spPr>
        <p:txBody>
          <a:bodyPr wrap="none" rtlCol="0">
            <a:spAutoFit/>
          </a:bodyPr>
          <a:lstStyle/>
          <a:p>
            <a:r>
              <a:rPr lang="en-US" dirty="0" smtClean="0">
                <a:latin typeface="+mn-lt"/>
              </a:rPr>
              <a:t>6</a:t>
            </a:r>
            <a:endParaRPr lang="en-US" dirty="0">
              <a:latin typeface="+mn-l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32015E-6 L -0.22952 -0.00185 " pathEditMode="relative" rAng="0" ptsTypes="AA">
                                      <p:cBhvr>
                                        <p:cTn id="6" dur="2000" fill="hold"/>
                                        <p:tgtEl>
                                          <p:spTgt spid="280578"/>
                                        </p:tgtEl>
                                        <p:attrNameLst>
                                          <p:attrName>ppt_x</p:attrName>
                                          <p:attrName>ppt_y</p:attrName>
                                        </p:attrNameLst>
                                      </p:cBhvr>
                                      <p:rCtr x="-115" y="-1"/>
                                    </p:animMotion>
                                  </p:childTnLst>
                                </p:cTn>
                              </p:par>
                              <p:par>
                                <p:cTn id="7" presetID="35" presetClass="path" presetSubtype="0" accel="50000" decel="50000" fill="hold" grpId="0" nodeType="withEffect">
                                  <p:stCondLst>
                                    <p:cond delay="0"/>
                                  </p:stCondLst>
                                  <p:childTnLst>
                                    <p:animMotion origin="layout" path="M 0.03125 -0.00324 L -0.21875 -0.00324 " pathEditMode="relative" rAng="0" ptsTypes="AA">
                                      <p:cBhvr>
                                        <p:cTn id="8" dur="2000" fill="hold"/>
                                        <p:tgtEl>
                                          <p:spTgt spid="5"/>
                                        </p:tgtEl>
                                        <p:attrNameLst>
                                          <p:attrName>ppt_x</p:attrName>
                                          <p:attrName>ppt_y</p:attrName>
                                        </p:attrNameLst>
                                      </p:cBhvr>
                                      <p:rCtr x="-125" y="0"/>
                                    </p:animMotion>
                                  </p:childTnLst>
                                </p:cTn>
                              </p:par>
                              <p:par>
                                <p:cTn id="9" presetID="35" presetClass="path" presetSubtype="0" accel="50000" decel="50000" fill="hold" grpId="0" nodeType="withEffect">
                                  <p:stCondLst>
                                    <p:cond delay="0"/>
                                  </p:stCondLst>
                                  <p:childTnLst>
                                    <p:animMotion origin="layout" path="M 1.66667E-6 4.89706E-6 L -0.21771 -0.01273 " pathEditMode="relative" rAng="0" ptsTypes="AA">
                                      <p:cBhvr>
                                        <p:cTn id="10" dur="2000" fill="hold"/>
                                        <p:tgtEl>
                                          <p:spTgt spid="6"/>
                                        </p:tgtEl>
                                        <p:attrNameLst>
                                          <p:attrName>ppt_x</p:attrName>
                                          <p:attrName>ppt_y</p:attrName>
                                        </p:attrNameLst>
                                      </p:cBhvr>
                                      <p:rCtr x="-109" y="-6"/>
                                    </p:animMotion>
                                  </p:childTnLst>
                                </p:cTn>
                              </p:par>
                              <p:par>
                                <p:cTn id="11" presetID="35" presetClass="path" presetSubtype="0" accel="50000" decel="50000" fill="hold" grpId="0" nodeType="withEffect">
                                  <p:stCondLst>
                                    <p:cond delay="0"/>
                                  </p:stCondLst>
                                  <p:childTnLst>
                                    <p:animMotion origin="layout" path="M 1.94444E-6 2.19061E-6 L -0.21962 -0.01689 " pathEditMode="relative" rAng="0" ptsTypes="AA">
                                      <p:cBhvr>
                                        <p:cTn id="12" dur="2000" fill="hold"/>
                                        <p:tgtEl>
                                          <p:spTgt spid="7"/>
                                        </p:tgtEl>
                                        <p:attrNameLst>
                                          <p:attrName>ppt_x</p:attrName>
                                          <p:attrName>ppt_y</p:attrName>
                                        </p:attrNameLst>
                                      </p:cBhvr>
                                      <p:rCtr x="-110" y="-9"/>
                                    </p:animMotion>
                                  </p:childTnLst>
                                </p:cTn>
                              </p:par>
                              <p:par>
                                <p:cTn id="13" presetID="35" presetClass="path" presetSubtype="0" accel="50000" decel="50000" fill="hold" grpId="0" nodeType="withEffect">
                                  <p:stCondLst>
                                    <p:cond delay="0"/>
                                  </p:stCondLst>
                                  <p:childTnLst>
                                    <p:animMotion origin="layout" path="M 4.44444E-6 4.5709E-6 L -0.22066 0.00069 " pathEditMode="relative" rAng="0" ptsTypes="AA">
                                      <p:cBhvr>
                                        <p:cTn id="14" dur="2000" fill="hold"/>
                                        <p:tgtEl>
                                          <p:spTgt spid="8"/>
                                        </p:tgtEl>
                                        <p:attrNameLst>
                                          <p:attrName>ppt_x</p:attrName>
                                          <p:attrName>ppt_y</p:attrName>
                                        </p:attrNameLst>
                                      </p:cBhvr>
                                      <p:rCtr x="-110" y="0"/>
                                    </p:animMotion>
                                  </p:childTnLst>
                                </p:cTn>
                              </p:par>
                              <p:par>
                                <p:cTn id="15" presetID="35" presetClass="path" presetSubtype="0" accel="50000" decel="50000" fill="hold" grpId="0" nodeType="withEffect">
                                  <p:stCondLst>
                                    <p:cond delay="0"/>
                                  </p:stCondLst>
                                  <p:childTnLst>
                                    <p:animMotion origin="layout" path="M -0.00139 -0.00023 L -0.15885 0.04164 " pathEditMode="relative" rAng="0" ptsTypes="AA">
                                      <p:cBhvr>
                                        <p:cTn id="16" dur="2000" fill="hold"/>
                                        <p:tgtEl>
                                          <p:spTgt spid="9"/>
                                        </p:tgtEl>
                                        <p:attrNameLst>
                                          <p:attrName>ppt_x</p:attrName>
                                          <p:attrName>ppt_y</p:attrName>
                                        </p:attrNameLst>
                                      </p:cBhvr>
                                      <p:rCtr x="-79" y="21"/>
                                    </p:animMotion>
                                  </p:childTnLst>
                                </p:cTn>
                              </p:par>
                              <p:par>
                                <p:cTn id="17" presetID="35" presetClass="path" presetSubtype="0" accel="50000" decel="50000" fill="hold" grpId="0" nodeType="withEffect">
                                  <p:stCondLst>
                                    <p:cond delay="0"/>
                                  </p:stCondLst>
                                  <p:childTnLst>
                                    <p:animMotion origin="layout" path="M -3.33333E-6 -4.54083E-6 L -0.17465 -0.05459 " pathEditMode="relative" rAng="0" ptsTypes="AA">
                                      <p:cBhvr>
                                        <p:cTn id="18" dur="2000" fill="hold"/>
                                        <p:tgtEl>
                                          <p:spTgt spid="10"/>
                                        </p:tgtEl>
                                        <p:attrNameLst>
                                          <p:attrName>ppt_x</p:attrName>
                                          <p:attrName>ppt_y</p:attrName>
                                        </p:attrNameLst>
                                      </p:cBhvr>
                                      <p:rCtr x="-87" y="-27"/>
                                    </p:animMotion>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000" fill="hold"/>
                                        <p:tgtEl>
                                          <p:spTgt spid="12"/>
                                        </p:tgtEl>
                                        <p:attrNameLst>
                                          <p:attrName>ppt_x</p:attrName>
                                        </p:attrNameLst>
                                      </p:cBhvr>
                                      <p:tavLst>
                                        <p:tav tm="0">
                                          <p:val>
                                            <p:strVal val="1+#ppt_w/2"/>
                                          </p:val>
                                        </p:tav>
                                        <p:tav tm="100000">
                                          <p:val>
                                            <p:strVal val="#ppt_x"/>
                                          </p:val>
                                        </p:tav>
                                      </p:tavLst>
                                    </p:anim>
                                    <p:anim calcmode="lin" valueType="num">
                                      <p:cBhvr additive="base">
                                        <p:cTn id="23"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grpId="1" nodeType="clickEffect">
                                  <p:stCondLst>
                                    <p:cond delay="0"/>
                                  </p:stCondLst>
                                  <p:childTnLst>
                                    <p:animMotion origin="layout" path="M -0.21875 -0.00324 L 0.10416 0.44807 " pathEditMode="relative" rAng="0" ptsTypes="AA">
                                      <p:cBhvr>
                                        <p:cTn id="27" dur="2000" fill="hold"/>
                                        <p:tgtEl>
                                          <p:spTgt spid="5"/>
                                        </p:tgtEl>
                                        <p:attrNameLst>
                                          <p:attrName>ppt_x</p:attrName>
                                          <p:attrName>ppt_y</p:attrName>
                                        </p:attrNameLst>
                                      </p:cBhvr>
                                      <p:rCtr x="161" y="22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0.21771 -0.01273 L -0.16702 0.24959 " pathEditMode="relative" rAng="0" ptsTypes="AA">
                                      <p:cBhvr>
                                        <p:cTn id="31" dur="2000" fill="hold"/>
                                        <p:tgtEl>
                                          <p:spTgt spid="6"/>
                                        </p:tgtEl>
                                        <p:attrNameLst>
                                          <p:attrName>ppt_x</p:attrName>
                                          <p:attrName>ppt_y</p:attrName>
                                        </p:attrNameLst>
                                      </p:cBhvr>
                                      <p:rCtr x="25" y="131"/>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1" nodeType="clickEffect">
                                  <p:stCondLst>
                                    <p:cond delay="0"/>
                                  </p:stCondLst>
                                  <p:childTnLst>
                                    <p:animMotion origin="layout" path="M -0.21962 -0.01689 L 0.03246 -0.04835 " pathEditMode="relative" rAng="0" ptsTypes="AA">
                                      <p:cBhvr>
                                        <p:cTn id="35" dur="2000" fill="hold"/>
                                        <p:tgtEl>
                                          <p:spTgt spid="7"/>
                                        </p:tgtEl>
                                        <p:attrNameLst>
                                          <p:attrName>ppt_x</p:attrName>
                                          <p:attrName>ppt_y</p:attrName>
                                        </p:attrNameLst>
                                      </p:cBhvr>
                                      <p:rCtr x="126" y="-16"/>
                                    </p:animMotion>
                                  </p:childTnLst>
                                </p:cTn>
                              </p:par>
                            </p:childTnLst>
                          </p:cTn>
                        </p:par>
                      </p:childTnLst>
                    </p:cTn>
                  </p:par>
                  <p:par>
                    <p:cTn id="36" fill="hold">
                      <p:stCondLst>
                        <p:cond delay="indefinite"/>
                      </p:stCondLst>
                      <p:childTnLst>
                        <p:par>
                          <p:cTn id="37" fill="hold">
                            <p:stCondLst>
                              <p:cond delay="0"/>
                            </p:stCondLst>
                            <p:childTnLst>
                              <p:par>
                                <p:cTn id="38" presetID="56" presetClass="path" presetSubtype="0" accel="50000" decel="50000" fill="hold" grpId="1" nodeType="clickEffect">
                                  <p:stCondLst>
                                    <p:cond delay="0"/>
                                  </p:stCondLst>
                                  <p:childTnLst>
                                    <p:animMotion origin="layout" path="M -0.22066 0.00069 L 0.01892 -0.36642 " pathEditMode="relative" rAng="0" ptsTypes="AA">
                                      <p:cBhvr>
                                        <p:cTn id="39" dur="2000" fill="hold"/>
                                        <p:tgtEl>
                                          <p:spTgt spid="8"/>
                                        </p:tgtEl>
                                        <p:attrNameLst>
                                          <p:attrName>ppt_x</p:attrName>
                                          <p:attrName>ppt_y</p:attrName>
                                        </p:attrNameLst>
                                      </p:cBhvr>
                                      <p:rCtr x="120" y="-184"/>
                                    </p:animMotion>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0.15886 0.04164 L 0.57691 -0.17858 " pathEditMode="relative" rAng="0" ptsTypes="AA">
                                      <p:cBhvr>
                                        <p:cTn id="43" dur="2000" fill="hold"/>
                                        <p:tgtEl>
                                          <p:spTgt spid="9"/>
                                        </p:tgtEl>
                                        <p:attrNameLst>
                                          <p:attrName>ppt_x</p:attrName>
                                          <p:attrName>ppt_y</p:attrName>
                                        </p:attrNameLst>
                                      </p:cBhvr>
                                      <p:rCtr x="368" y="-11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grpId="1" nodeType="clickEffect">
                                  <p:stCondLst>
                                    <p:cond delay="0"/>
                                  </p:stCondLst>
                                  <p:childTnLst>
                                    <p:animMotion origin="layout" path="M -0.17465 -0.05459 L 0.38003 0.11335 " pathEditMode="relative" rAng="0" ptsTypes="AA">
                                      <p:cBhvr>
                                        <p:cTn id="47" dur="2000" fill="hold"/>
                                        <p:tgtEl>
                                          <p:spTgt spid="10"/>
                                        </p:tgtEl>
                                        <p:attrNameLst>
                                          <p:attrName>ppt_x</p:attrName>
                                          <p:attrName>ppt_y</p:attrName>
                                        </p:attrNameLst>
                                      </p:cBhvr>
                                      <p:rCtr x="277" y="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68313" y="212725"/>
            <a:ext cx="8002587" cy="695325"/>
          </a:xfrm>
        </p:spPr>
        <p:txBody>
          <a:bodyPr/>
          <a:lstStyle/>
          <a:p>
            <a:r>
              <a:rPr lang="en-GB">
                <a:cs typeface="Times New Roman" pitchFamily="18" charset="0"/>
              </a:rPr>
              <a:t>Obstacles to</a:t>
            </a:r>
            <a:r>
              <a:rPr lang="en-US">
                <a:cs typeface="Times New Roman" pitchFamily="18" charset="0"/>
              </a:rPr>
              <a:t> </a:t>
            </a:r>
            <a:r>
              <a:rPr lang="en-GB">
                <a:cs typeface="Times New Roman" pitchFamily="18" charset="0"/>
              </a:rPr>
              <a:t>Participation in Spatial Planning.</a:t>
            </a:r>
            <a:endParaRPr lang="es-ES">
              <a:cs typeface="Times New Roman" pitchFamily="18" charset="0"/>
            </a:endParaRPr>
          </a:p>
        </p:txBody>
      </p:sp>
      <p:sp>
        <p:nvSpPr>
          <p:cNvPr id="178179" name="Rectangle 3"/>
          <p:cNvSpPr>
            <a:spLocks noGrp="1" noChangeArrowheads="1"/>
          </p:cNvSpPr>
          <p:nvPr>
            <p:ph type="body" idx="1"/>
          </p:nvPr>
        </p:nvSpPr>
        <p:spPr>
          <a:xfrm>
            <a:off x="395288" y="1268413"/>
            <a:ext cx="8059737" cy="5329237"/>
          </a:xfrm>
        </p:spPr>
        <p:txBody>
          <a:bodyPr/>
          <a:lstStyle/>
          <a:p>
            <a:pPr>
              <a:lnSpc>
                <a:spcPct val="80000"/>
              </a:lnSpc>
            </a:pPr>
            <a:r>
              <a:rPr lang="en-GB" sz="2600" dirty="0">
                <a:cs typeface="Times New Roman" pitchFamily="18" charset="0"/>
              </a:rPr>
              <a:t>breadth of needs, priorities, opinions, etc. between actors in the local community is too wide. </a:t>
            </a:r>
          </a:p>
          <a:p>
            <a:pPr>
              <a:lnSpc>
                <a:spcPct val="80000"/>
              </a:lnSpc>
            </a:pPr>
            <a:r>
              <a:rPr lang="en-GB" sz="2600" dirty="0" smtClean="0">
                <a:cs typeface="Times New Roman" pitchFamily="18" charset="0"/>
              </a:rPr>
              <a:t>serious </a:t>
            </a:r>
            <a:r>
              <a:rPr lang="en-GB" sz="2600" dirty="0">
                <a:cs typeface="Times New Roman" pitchFamily="18" charset="0"/>
              </a:rPr>
              <a:t>time constraints involved in processes of participation.</a:t>
            </a:r>
          </a:p>
          <a:p>
            <a:pPr>
              <a:lnSpc>
                <a:spcPct val="80000"/>
              </a:lnSpc>
            </a:pPr>
            <a:r>
              <a:rPr lang="en-GB" sz="2600" dirty="0" smtClean="0">
                <a:cs typeface="Times New Roman" pitchFamily="18" charset="0"/>
              </a:rPr>
              <a:t>participation may be costly. </a:t>
            </a:r>
          </a:p>
          <a:p>
            <a:pPr>
              <a:lnSpc>
                <a:spcPct val="80000"/>
              </a:lnSpc>
            </a:pPr>
            <a:endParaRPr lang="en-GB" sz="2600" dirty="0" smtClean="0">
              <a:cs typeface="Times New Roman" pitchFamily="18" charset="0"/>
            </a:endParaRPr>
          </a:p>
          <a:p>
            <a:pPr>
              <a:lnSpc>
                <a:spcPct val="80000"/>
              </a:lnSpc>
            </a:pPr>
            <a:r>
              <a:rPr lang="en-GB" sz="2600" dirty="0" smtClean="0">
                <a:cs typeface="Times New Roman" pitchFamily="18" charset="0"/>
              </a:rPr>
              <a:t>minorities - e.g. ethnic groups, castes, - are frequently excluded. </a:t>
            </a:r>
          </a:p>
          <a:p>
            <a:pPr>
              <a:lnSpc>
                <a:spcPct val="80000"/>
              </a:lnSpc>
            </a:pPr>
            <a:r>
              <a:rPr lang="en-GB" sz="2600" dirty="0" smtClean="0">
                <a:cs typeface="Times New Roman" pitchFamily="18" charset="0"/>
              </a:rPr>
              <a:t>women especially are frequently excluded from early stages of decision-making, etc.</a:t>
            </a:r>
          </a:p>
          <a:p>
            <a:pPr>
              <a:lnSpc>
                <a:spcPct val="80000"/>
              </a:lnSpc>
            </a:pPr>
            <a:r>
              <a:rPr lang="en-GB" sz="2600" dirty="0" smtClean="0">
                <a:cs typeface="Times New Roman" pitchFamily="18" charset="0"/>
              </a:rPr>
              <a:t>unequal distribution of access to power - ultra-poor, elderly, children, handicapped, refugees, inarticulate. </a:t>
            </a:r>
          </a:p>
          <a:p>
            <a:pPr>
              <a:lnSpc>
                <a:spcPct val="80000"/>
              </a:lnSpc>
            </a:pPr>
            <a:endParaRPr lang="en-GB" sz="2600" dirty="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a:t>Geographic phenomena: Fields</a:t>
            </a:r>
          </a:p>
        </p:txBody>
      </p:sp>
      <p:sp>
        <p:nvSpPr>
          <p:cNvPr id="351235" name="Rectangle 3"/>
          <p:cNvSpPr>
            <a:spLocks noGrp="1" noChangeArrowheads="1"/>
          </p:cNvSpPr>
          <p:nvPr>
            <p:ph type="body" idx="1"/>
          </p:nvPr>
        </p:nvSpPr>
        <p:spPr>
          <a:xfrm>
            <a:off x="468313" y="1484313"/>
            <a:ext cx="4535487" cy="4897437"/>
          </a:xfrm>
        </p:spPr>
        <p:txBody>
          <a:bodyPr/>
          <a:lstStyle/>
          <a:p>
            <a:pPr marL="609600" indent="-609600"/>
            <a:r>
              <a:rPr lang="en-US" sz="2400" b="1" u="sng"/>
              <a:t>Formal definition</a:t>
            </a:r>
            <a:r>
              <a:rPr lang="en-US" sz="2400" i="1"/>
              <a:t/>
            </a:r>
            <a:br>
              <a:rPr lang="en-US" sz="2400" i="1"/>
            </a:br>
            <a:r>
              <a:rPr lang="en-US" sz="2400"/>
              <a:t>a (geographic) </a:t>
            </a:r>
            <a:r>
              <a:rPr lang="en-US" sz="2400" i="1"/>
              <a:t>field</a:t>
            </a:r>
            <a:r>
              <a:rPr lang="en-US" sz="2400" b="1"/>
              <a:t> </a:t>
            </a:r>
            <a:r>
              <a:rPr lang="en-US" sz="2400"/>
              <a:t>is a geographic phenomenon for which, for every point in the study area, a value can be determined. </a:t>
            </a:r>
          </a:p>
          <a:p>
            <a:pPr marL="609600" indent="-609600"/>
            <a:r>
              <a:rPr lang="en-US" sz="2400" b="1" u="sng"/>
              <a:t>Example</a:t>
            </a:r>
            <a:r>
              <a:rPr lang="en-US" sz="2400" i="1"/>
              <a:t/>
            </a:r>
            <a:br>
              <a:rPr lang="en-US" sz="2400" i="1"/>
            </a:br>
            <a:endParaRPr lang="en-US" sz="2400"/>
          </a:p>
        </p:txBody>
      </p:sp>
      <p:sp>
        <p:nvSpPr>
          <p:cNvPr id="351236" name="Text Box 4"/>
          <p:cNvSpPr txBox="1">
            <a:spLocks noChangeArrowheads="1"/>
          </p:cNvSpPr>
          <p:nvPr/>
        </p:nvSpPr>
        <p:spPr bwMode="auto">
          <a:xfrm>
            <a:off x="7451725" y="6613525"/>
            <a:ext cx="1692275" cy="244475"/>
          </a:xfrm>
          <a:prstGeom prst="rect">
            <a:avLst/>
          </a:prstGeom>
          <a:noFill/>
          <a:ln w="9525">
            <a:noFill/>
            <a:miter lim="800000"/>
            <a:headEnd/>
            <a:tailEnd/>
          </a:ln>
          <a:effectLst/>
        </p:spPr>
        <p:txBody>
          <a:bodyPr>
            <a:spAutoFit/>
          </a:bodyPr>
          <a:lstStyle/>
          <a:p>
            <a:pPr algn="r">
              <a:spcBef>
                <a:spcPct val="50000"/>
              </a:spcBef>
            </a:pPr>
            <a:r>
              <a:rPr lang="en-US" sz="1000">
                <a:latin typeface="Trebuchet MS" pitchFamily="34" charset="0"/>
              </a:rPr>
              <a:t>Chapter 2.1.2: p.39-40</a:t>
            </a:r>
          </a:p>
        </p:txBody>
      </p:sp>
      <p:pic>
        <p:nvPicPr>
          <p:cNvPr id="351237" name="Picture 5"/>
          <p:cNvPicPr>
            <a:picLocks noChangeAspect="1" noChangeArrowheads="1"/>
          </p:cNvPicPr>
          <p:nvPr/>
        </p:nvPicPr>
        <p:blipFill>
          <a:blip r:embed="rId3" cstate="print"/>
          <a:srcRect l="50725" t="15984" r="2754" b="4262"/>
          <a:stretch>
            <a:fillRect/>
          </a:stretch>
        </p:blipFill>
        <p:spPr bwMode="auto">
          <a:xfrm>
            <a:off x="4787900" y="1557338"/>
            <a:ext cx="4016375" cy="4681537"/>
          </a:xfrm>
          <a:prstGeom prst="rect">
            <a:avLst/>
          </a:prstGeom>
          <a:noFill/>
          <a:ln w="9525">
            <a:noFill/>
            <a:miter lim="800000"/>
            <a:headEnd/>
            <a:tailEnd/>
          </a:ln>
          <a:effectLst/>
        </p:spPr>
      </p:pic>
      <p:sp>
        <p:nvSpPr>
          <p:cNvPr id="351239" name="Text Box 7"/>
          <p:cNvSpPr txBox="1">
            <a:spLocks noChangeArrowheads="1"/>
          </p:cNvSpPr>
          <p:nvPr/>
        </p:nvSpPr>
        <p:spPr bwMode="auto">
          <a:xfrm>
            <a:off x="4787900" y="1555750"/>
            <a:ext cx="1452563" cy="457200"/>
          </a:xfrm>
          <a:prstGeom prst="rect">
            <a:avLst/>
          </a:prstGeom>
          <a:noFill/>
          <a:ln w="9525">
            <a:noFill/>
            <a:miter lim="800000"/>
            <a:headEnd/>
            <a:tailEnd/>
          </a:ln>
          <a:effectLst/>
        </p:spPr>
        <p:txBody>
          <a:bodyPr wrap="none">
            <a:spAutoFit/>
          </a:bodyPr>
          <a:lstStyle/>
          <a:p>
            <a:r>
              <a:rPr lang="en-US">
                <a:latin typeface="Trebuchet MS" pitchFamily="34" charset="0"/>
              </a:rPr>
              <a:t>Elevation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1235">
                                            <p:txEl>
                                              <p:pRg st="1" end="1"/>
                                            </p:txEl>
                                          </p:spTgt>
                                        </p:tgtEl>
                                        <p:attrNameLst>
                                          <p:attrName>style.visibility</p:attrName>
                                        </p:attrNameLst>
                                      </p:cBhvr>
                                      <p:to>
                                        <p:strVal val="visible"/>
                                      </p:to>
                                    </p:set>
                                    <p:anim calcmode="lin" valueType="num">
                                      <p:cBhvr>
                                        <p:cTn id="7" dur="500" fill="hold"/>
                                        <p:tgtEl>
                                          <p:spTgt spid="351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51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51235">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51237"/>
                                        </p:tgtEl>
                                        <p:attrNameLst>
                                          <p:attrName>style.visibility</p:attrName>
                                        </p:attrNameLst>
                                      </p:cBhvr>
                                      <p:to>
                                        <p:strVal val="visible"/>
                                      </p:to>
                                    </p:set>
                                    <p:anim calcmode="lin" valueType="num">
                                      <p:cBhvr>
                                        <p:cTn id="12" dur="500" fill="hold"/>
                                        <p:tgtEl>
                                          <p:spTgt spid="351237"/>
                                        </p:tgtEl>
                                        <p:attrNameLst>
                                          <p:attrName>ppt_w</p:attrName>
                                        </p:attrNameLst>
                                      </p:cBhvr>
                                      <p:tavLst>
                                        <p:tav tm="0">
                                          <p:val>
                                            <p:fltVal val="0"/>
                                          </p:val>
                                        </p:tav>
                                        <p:tav tm="100000">
                                          <p:val>
                                            <p:strVal val="#ppt_w"/>
                                          </p:val>
                                        </p:tav>
                                      </p:tavLst>
                                    </p:anim>
                                    <p:anim calcmode="lin" valueType="num">
                                      <p:cBhvr>
                                        <p:cTn id="13" dur="500" fill="hold"/>
                                        <p:tgtEl>
                                          <p:spTgt spid="351237"/>
                                        </p:tgtEl>
                                        <p:attrNameLst>
                                          <p:attrName>ppt_h</p:attrName>
                                        </p:attrNameLst>
                                      </p:cBhvr>
                                      <p:tavLst>
                                        <p:tav tm="0">
                                          <p:val>
                                            <p:fltVal val="0"/>
                                          </p:val>
                                        </p:tav>
                                        <p:tav tm="100000">
                                          <p:val>
                                            <p:strVal val="#ppt_h"/>
                                          </p:val>
                                        </p:tav>
                                      </p:tavLst>
                                    </p:anim>
                                    <p:animEffect transition="in" filter="fade">
                                      <p:cBhvr>
                                        <p:cTn id="14" dur="500"/>
                                        <p:tgtEl>
                                          <p:spTgt spid="35123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51239"/>
                                        </p:tgtEl>
                                        <p:attrNameLst>
                                          <p:attrName>style.visibility</p:attrName>
                                        </p:attrNameLst>
                                      </p:cBhvr>
                                      <p:to>
                                        <p:strVal val="visible"/>
                                      </p:to>
                                    </p:set>
                                    <p:anim calcmode="lin" valueType="num">
                                      <p:cBhvr>
                                        <p:cTn id="17" dur="500" fill="hold"/>
                                        <p:tgtEl>
                                          <p:spTgt spid="351239"/>
                                        </p:tgtEl>
                                        <p:attrNameLst>
                                          <p:attrName>ppt_w</p:attrName>
                                        </p:attrNameLst>
                                      </p:cBhvr>
                                      <p:tavLst>
                                        <p:tav tm="0">
                                          <p:val>
                                            <p:fltVal val="0"/>
                                          </p:val>
                                        </p:tav>
                                        <p:tav tm="100000">
                                          <p:val>
                                            <p:strVal val="#ppt_w"/>
                                          </p:val>
                                        </p:tav>
                                      </p:tavLst>
                                    </p:anim>
                                    <p:anim calcmode="lin" valueType="num">
                                      <p:cBhvr>
                                        <p:cTn id="18" dur="500" fill="hold"/>
                                        <p:tgtEl>
                                          <p:spTgt spid="351239"/>
                                        </p:tgtEl>
                                        <p:attrNameLst>
                                          <p:attrName>ppt_h</p:attrName>
                                        </p:attrNameLst>
                                      </p:cBhvr>
                                      <p:tavLst>
                                        <p:tav tm="0">
                                          <p:val>
                                            <p:fltVal val="0"/>
                                          </p:val>
                                        </p:tav>
                                        <p:tav tm="100000">
                                          <p:val>
                                            <p:strVal val="#ppt_h"/>
                                          </p:val>
                                        </p:tav>
                                      </p:tavLst>
                                    </p:anim>
                                    <p:animEffect transition="in" filter="fade">
                                      <p:cBhvr>
                                        <p:cTn id="19" dur="500"/>
                                        <p:tgtEl>
                                          <p:spTgt spid="351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algn="ctr">
              <a:buNone/>
            </a:pPr>
            <a:r>
              <a:rPr lang="en-US" sz="16600" dirty="0" smtClean="0"/>
              <a:t>?</a:t>
            </a:r>
            <a:endParaRPr lang="en-US" sz="166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nl-NL"/>
              <a:t>Should PGIS serve two “masters”?</a:t>
            </a:r>
            <a:endParaRPr lang="en-GB"/>
          </a:p>
        </p:txBody>
      </p:sp>
      <p:sp>
        <p:nvSpPr>
          <p:cNvPr id="151555" name="Rectangle 3"/>
          <p:cNvSpPr>
            <a:spLocks noGrp="1" noChangeArrowheads="1"/>
          </p:cNvSpPr>
          <p:nvPr>
            <p:ph type="body" idx="1"/>
          </p:nvPr>
        </p:nvSpPr>
        <p:spPr>
          <a:xfrm>
            <a:off x="468313" y="1484313"/>
            <a:ext cx="7989887" cy="5157787"/>
          </a:xfrm>
        </p:spPr>
        <p:txBody>
          <a:bodyPr/>
          <a:lstStyle/>
          <a:p>
            <a:r>
              <a:rPr lang="en-US"/>
              <a:t>Why pGIS or Pgis? </a:t>
            </a:r>
            <a:r>
              <a:rPr lang="en-US">
                <a:sym typeface="Wingdings" pitchFamily="2" charset="2"/>
              </a:rPr>
              <a:t> purpose!</a:t>
            </a:r>
          </a:p>
          <a:p>
            <a:endParaRPr lang="en-US">
              <a:sym typeface="Wingdings" pitchFamily="2" charset="2"/>
            </a:endParaRPr>
          </a:p>
          <a:p>
            <a:r>
              <a:rPr lang="en-US">
                <a:sym typeface="Wingdings" pitchFamily="2" charset="2"/>
              </a:rPr>
              <a:t>PGIS is not a tool it’s a Practice</a:t>
            </a:r>
          </a:p>
          <a:p>
            <a:endParaRPr lang="en-US">
              <a:sym typeface="Wingdings" pitchFamily="2" charset="2"/>
            </a:endParaRPr>
          </a:p>
          <a:p>
            <a:r>
              <a:rPr lang="en-US">
                <a:sym typeface="Wingdings" pitchFamily="2" charset="2"/>
              </a:rPr>
              <a:t>Maybe better named:</a:t>
            </a:r>
            <a:br>
              <a:rPr lang="en-US">
                <a:sym typeface="Wingdings" pitchFamily="2" charset="2"/>
              </a:rPr>
            </a:br>
            <a:r>
              <a:rPr lang="en-US">
                <a:sym typeface="Wingdings" pitchFamily="2" charset="2"/>
              </a:rPr>
              <a:t>“Participatory use of spatial knowledge”</a:t>
            </a:r>
          </a:p>
          <a:p>
            <a:endParaRPr lang="en-US">
              <a:sym typeface="Wingdings" pitchFamily="2" charset="2"/>
            </a:endParaRPr>
          </a:p>
          <a:p>
            <a:r>
              <a:rPr lang="en-US">
                <a:sym typeface="Wingdings" pitchFamily="2" charset="2"/>
              </a:rPr>
              <a:t>It depends on the “master” and the “purpose”</a:t>
            </a:r>
            <a:endParaRPr lang="en-GB"/>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t>Not an acronym but more a verb</a:t>
            </a:r>
            <a:endParaRPr lang="en-GB"/>
          </a:p>
        </p:txBody>
      </p:sp>
      <p:sp>
        <p:nvSpPr>
          <p:cNvPr id="155651" name="Rectangle 3"/>
          <p:cNvSpPr>
            <a:spLocks noGrp="1" noChangeArrowheads="1"/>
          </p:cNvSpPr>
          <p:nvPr>
            <p:ph type="body" idx="1"/>
          </p:nvPr>
        </p:nvSpPr>
        <p:spPr>
          <a:xfrm>
            <a:off x="468313" y="3251200"/>
            <a:ext cx="7989887" cy="2916238"/>
          </a:xfrm>
        </p:spPr>
        <p:txBody>
          <a:bodyPr/>
          <a:lstStyle/>
          <a:p>
            <a:pPr algn="ctr">
              <a:buFont typeface="Wingdings" pitchFamily="2" charset="2"/>
              <a:buNone/>
            </a:pPr>
            <a:r>
              <a:rPr lang="en-US" sz="4800"/>
              <a:t>I wish you </a:t>
            </a:r>
          </a:p>
          <a:p>
            <a:pPr algn="ctr">
              <a:buFont typeface="Wingdings" pitchFamily="2" charset="2"/>
              <a:buNone/>
            </a:pPr>
            <a:r>
              <a:rPr lang="en-US" sz="4800"/>
              <a:t>much “PGIS-ing” </a:t>
            </a:r>
          </a:p>
          <a:p>
            <a:pPr algn="ctr">
              <a:buFont typeface="Wingdings" pitchFamily="2" charset="2"/>
              <a:buNone/>
            </a:pPr>
            <a:r>
              <a:rPr lang="en-US" sz="4800"/>
              <a:t>in the future</a:t>
            </a:r>
            <a:endParaRPr lang="en-GB" sz="4800"/>
          </a:p>
        </p:txBody>
      </p:sp>
      <p:sp>
        <p:nvSpPr>
          <p:cNvPr id="155652" name="Rectangle 4"/>
          <p:cNvSpPr>
            <a:spLocks noChangeArrowheads="1"/>
          </p:cNvSpPr>
          <p:nvPr/>
        </p:nvSpPr>
        <p:spPr bwMode="auto">
          <a:xfrm>
            <a:off x="468313" y="1484313"/>
            <a:ext cx="7989887" cy="1033462"/>
          </a:xfrm>
          <a:prstGeom prst="rect">
            <a:avLst/>
          </a:prstGeom>
          <a:noFill/>
          <a:ln w="9525">
            <a:noFill/>
            <a:miter lim="800000"/>
            <a:headEnd/>
            <a:tailEnd/>
          </a:ln>
          <a:effectLst/>
        </p:spPr>
        <p:txBody>
          <a:bodyPr/>
          <a:lstStyle/>
          <a:p>
            <a:pPr marL="342900" indent="-342900" algn="ctr">
              <a:spcBef>
                <a:spcPct val="20000"/>
              </a:spcBef>
              <a:buClr>
                <a:srgbClr val="009896"/>
              </a:buClr>
              <a:buFont typeface="Wingdings" pitchFamily="2" charset="2"/>
              <a:buNone/>
            </a:pPr>
            <a:r>
              <a:rPr lang="en-US" sz="4800">
                <a:latin typeface="Trebuchet MS" pitchFamily="34" charset="0"/>
              </a:rPr>
              <a:t>Whether p-GIS or P-gis…</a:t>
            </a:r>
            <a:endParaRPr lang="en-GB" sz="480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dissolve">
                                      <p:cBhvr>
                                        <p:cTn id="7" dur="500"/>
                                        <p:tgtEl>
                                          <p:spTgt spid="155652"/>
                                        </p:tgtEl>
                                      </p:cBhvr>
                                    </p:animEffect>
                                  </p:childTnLst>
                                  <p:subTnLst>
                                    <p:animClr>
                                      <p:cBhvr override="childStyle">
                                        <p:cTn dur="1" fill="hold" display="0" masterRel="nextClick" afterEffect="1"/>
                                        <p:tgtEl>
                                          <p:spTgt spid="155652"/>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5651"/>
                                        </p:tgtEl>
                                        <p:attrNameLst>
                                          <p:attrName>style.visibility</p:attrName>
                                        </p:attrNameLst>
                                      </p:cBhvr>
                                      <p:to>
                                        <p:strVal val="visible"/>
                                      </p:to>
                                    </p:set>
                                    <p:animEffect transition="in" filter="dissolve">
                                      <p:cBhvr>
                                        <p:cTn id="1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p:bldP spid="15565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
</p:tagLst>
</file>

<file path=ppt/tags/tag2.xml><?xml version="1.0" encoding="utf-8"?>
<p:tagLst xmlns:a="http://schemas.openxmlformats.org/drawingml/2006/main" xmlns:r="http://schemas.openxmlformats.org/officeDocument/2006/relationships" xmlns:p="http://schemas.openxmlformats.org/presentationml/2006/main">
  <p:tag name="TIMING" val="|0|.2|.2"/>
</p:tagLst>
</file>

<file path=ppt/tags/tag3.xml><?xml version="1.0" encoding="utf-8"?>
<p:tagLst xmlns:a="http://schemas.openxmlformats.org/drawingml/2006/main" xmlns:r="http://schemas.openxmlformats.org/officeDocument/2006/relationships" xmlns:p="http://schemas.openxmlformats.org/presentationml/2006/main">
  <p:tag name="TIMING" val="|.5|.2|0|.5|.5|.5|2|.5|.5|3|.5|.5|1.8|.5|.5|5.5|.5|.5|2.3|.5|.5|1.5|.5|.5"/>
</p:tagLst>
</file>

<file path=ppt/theme/theme1.xml><?xml version="1.0" encoding="utf-8"?>
<a:theme xmlns:a="http://schemas.openxmlformats.org/drawingml/2006/main" name="ITCnew2">
  <a:themeElements>
    <a:clrScheme name="ITCnew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Cnew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TCnew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Cnew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Cnew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Cnew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Cnew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Cnew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Cnew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ITC</Template>
  <TotalTime>6119</TotalTime>
  <Words>2462</Words>
  <Application>Microsoft Office PowerPoint</Application>
  <PresentationFormat>On-screen Show (4:3)</PresentationFormat>
  <Paragraphs>504</Paragraphs>
  <Slides>92</Slides>
  <Notes>70</Notes>
  <HiddenSlides>11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95" baseType="lpstr">
      <vt:lpstr>ITCnew2</vt:lpstr>
      <vt:lpstr>Clip</vt:lpstr>
      <vt:lpstr>Document</vt:lpstr>
      <vt:lpstr>Participatory information collection, analysis and planning - an introduction to GIS and PGIS</vt:lpstr>
      <vt:lpstr>Introduction</vt:lpstr>
      <vt:lpstr>Geographic phenomena</vt:lpstr>
      <vt:lpstr>Natural phenomena</vt:lpstr>
      <vt:lpstr>Man-made phenomena</vt:lpstr>
      <vt:lpstr>Mixed phenomena</vt:lpstr>
      <vt:lpstr>Geographic phenomena</vt:lpstr>
      <vt:lpstr>Geographic phenomenon defined</vt:lpstr>
      <vt:lpstr>Geographic phenomena: Fields</vt:lpstr>
      <vt:lpstr>Geographic fields: Continues fields</vt:lpstr>
      <vt:lpstr>Geographic fields: Discrete fields</vt:lpstr>
      <vt:lpstr>Geographic Objects</vt:lpstr>
      <vt:lpstr>Geographic Objects continued</vt:lpstr>
      <vt:lpstr>Geographic Objects continued</vt:lpstr>
      <vt:lpstr>Geographic objects</vt:lpstr>
      <vt:lpstr>Different types of geographic phenomena</vt:lpstr>
      <vt:lpstr>Different kinds of data values</vt:lpstr>
      <vt:lpstr>Boundaries</vt:lpstr>
      <vt:lpstr>Boundaries</vt:lpstr>
      <vt:lpstr>Crisp boundaries</vt:lpstr>
      <vt:lpstr>Fuzzy boundaries</vt:lpstr>
      <vt:lpstr>Summary geographic phenomena</vt:lpstr>
      <vt:lpstr>Computer representations</vt:lpstr>
      <vt:lpstr>ArcGIS</vt:lpstr>
      <vt:lpstr>Vector versus Raster</vt:lpstr>
      <vt:lpstr>Topology and spatial relationships</vt:lpstr>
      <vt:lpstr>Topological space: Simplices</vt:lpstr>
      <vt:lpstr>Spatial data as Topological invariants</vt:lpstr>
      <vt:lpstr>Topological relationships</vt:lpstr>
      <vt:lpstr>Eight spatial relationships</vt:lpstr>
      <vt:lpstr>Spatial Relationship: Example</vt:lpstr>
      <vt:lpstr>Topological consistency rules</vt:lpstr>
      <vt:lpstr>Representation of geographic fields</vt:lpstr>
      <vt:lpstr>Representation of geographic objects</vt:lpstr>
      <vt:lpstr>PGIS?</vt:lpstr>
      <vt:lpstr>A Description of Participatory GIS </vt:lpstr>
      <vt:lpstr>A Description of Participatory GIS </vt:lpstr>
      <vt:lpstr>A Description of Participatory GIS </vt:lpstr>
      <vt:lpstr>A Description of Participatory GIS </vt:lpstr>
      <vt:lpstr>What is Participatory GIS? (P-GIS)</vt:lpstr>
      <vt:lpstr>‘P’ is about interaction</vt:lpstr>
      <vt:lpstr>Do we make a small or large ‘P’?</vt:lpstr>
      <vt:lpstr>PGIS split between multiple purposes</vt:lpstr>
      <vt:lpstr>Slide 44</vt:lpstr>
      <vt:lpstr>Slide 45</vt:lpstr>
      <vt:lpstr>Slide 46</vt:lpstr>
      <vt:lpstr>Mapping Local Spatial Knowledge</vt:lpstr>
      <vt:lpstr>Namibia</vt:lpstr>
      <vt:lpstr>Zambia – using satellite images</vt:lpstr>
      <vt:lpstr>Zambia – using satellite images</vt:lpstr>
      <vt:lpstr>  1990    2002</vt:lpstr>
      <vt:lpstr>Slide 52</vt:lpstr>
      <vt:lpstr>Mozambique</vt:lpstr>
      <vt:lpstr>Kenya</vt:lpstr>
      <vt:lpstr>Slide 55</vt:lpstr>
      <vt:lpstr>Slide 56</vt:lpstr>
      <vt:lpstr>Slide 57</vt:lpstr>
      <vt:lpstr>Kenya</vt:lpstr>
      <vt:lpstr>Slide 59</vt:lpstr>
      <vt:lpstr>Slide 60</vt:lpstr>
      <vt:lpstr>Slide 61</vt:lpstr>
      <vt:lpstr>Slide 62</vt:lpstr>
      <vt:lpstr>Slide 63</vt:lpstr>
      <vt:lpstr>Slide 64</vt:lpstr>
      <vt:lpstr>Small screen for individuals?</vt:lpstr>
      <vt:lpstr>Slide 66</vt:lpstr>
      <vt:lpstr>Capturx – Penx from Adapx </vt:lpstr>
      <vt:lpstr>How does it work?</vt:lpstr>
      <vt:lpstr>Hardware</vt:lpstr>
      <vt:lpstr>Slide 70</vt:lpstr>
      <vt:lpstr>Slide 71</vt:lpstr>
      <vt:lpstr>Slide 72</vt:lpstr>
      <vt:lpstr>Slide 73</vt:lpstr>
      <vt:lpstr>Slide 74</vt:lpstr>
      <vt:lpstr>Slide 75</vt:lpstr>
      <vt:lpstr>Why ‘Participation’?</vt:lpstr>
      <vt:lpstr>Participation ladder</vt:lpstr>
      <vt:lpstr>Intensity of Participation - “Ladder”</vt:lpstr>
      <vt:lpstr>The Project Cycle</vt:lpstr>
      <vt:lpstr>Commonalities in Project Cycles</vt:lpstr>
      <vt:lpstr>Programming Phase</vt:lpstr>
      <vt:lpstr>Identification Phase</vt:lpstr>
      <vt:lpstr>Formulation Phase</vt:lpstr>
      <vt:lpstr>Financing Phase</vt:lpstr>
      <vt:lpstr>Implementation Phase</vt:lpstr>
      <vt:lpstr>Evaluation Phase</vt:lpstr>
      <vt:lpstr>Project Cycle </vt:lpstr>
      <vt:lpstr>Project Cycle </vt:lpstr>
      <vt:lpstr>Obstacles to Participation in Spatial Planning.</vt:lpstr>
      <vt:lpstr>Questions</vt:lpstr>
      <vt:lpstr>Should PGIS serve two “masters”?</vt:lpstr>
      <vt:lpstr>Not an acronym but more a verb</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Verplanke</dc:creator>
  <cp:lastModifiedBy>Jeroen Verplanke</cp:lastModifiedBy>
  <cp:revision>187</cp:revision>
  <dcterms:created xsi:type="dcterms:W3CDTF">2002-11-28T09:34:17Z</dcterms:created>
  <dcterms:modified xsi:type="dcterms:W3CDTF">2010-06-11T14:40:48Z</dcterms:modified>
</cp:coreProperties>
</file>