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4" r:id="rId3"/>
    <p:sldId id="295" r:id="rId4"/>
    <p:sldId id="300" r:id="rId5"/>
    <p:sldId id="296" r:id="rId6"/>
    <p:sldId id="297" r:id="rId7"/>
    <p:sldId id="298" r:id="rId8"/>
    <p:sldId id="299" r:id="rId9"/>
    <p:sldId id="284" r:id="rId10"/>
    <p:sldId id="301" r:id="rId11"/>
    <p:sldId id="303" r:id="rId12"/>
    <p:sldId id="263" r:id="rId13"/>
    <p:sldId id="261" r:id="rId14"/>
    <p:sldId id="264" r:id="rId15"/>
    <p:sldId id="267" r:id="rId16"/>
    <p:sldId id="302" r:id="rId17"/>
    <p:sldId id="278" r:id="rId18"/>
    <p:sldId id="279" r:id="rId19"/>
    <p:sldId id="304" r:id="rId20"/>
    <p:sldId id="260" r:id="rId21"/>
    <p:sldId id="259" r:id="rId22"/>
    <p:sldId id="257" r:id="rId23"/>
    <p:sldId id="258" r:id="rId24"/>
    <p:sldId id="289" r:id="rId25"/>
    <p:sldId id="269" r:id="rId26"/>
    <p:sldId id="271" r:id="rId27"/>
    <p:sldId id="273" r:id="rId28"/>
    <p:sldId id="274" r:id="rId29"/>
    <p:sldId id="280" r:id="rId30"/>
    <p:sldId id="282" r:id="rId31"/>
    <p:sldId id="283" r:id="rId32"/>
    <p:sldId id="285" r:id="rId33"/>
    <p:sldId id="310" r:id="rId34"/>
    <p:sldId id="307" r:id="rId35"/>
    <p:sldId id="306" r:id="rId36"/>
    <p:sldId id="311" r:id="rId37"/>
    <p:sldId id="308" r:id="rId3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96"/>
    <a:srgbClr val="1C60AB"/>
    <a:srgbClr val="B92432"/>
    <a:srgbClr val="EF9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12" autoAdjust="0"/>
    <p:restoredTop sz="94693" autoAdjust="0"/>
  </p:normalViewPr>
  <p:slideViewPr>
    <p:cSldViewPr snapToGrid="0">
      <p:cViewPr varScale="1">
        <p:scale>
          <a:sx n="77" d="100"/>
          <a:sy n="77" d="100"/>
        </p:scale>
        <p:origin x="-830" y="-82"/>
      </p:cViewPr>
      <p:guideLst>
        <p:guide orient="horz" pos="3838"/>
        <p:guide pos="4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89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05D441-65E4-4CE9-BE69-32C41D8EF03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BE0509-1EEC-497A-984E-687A2137A81B}" type="slidenum">
              <a:rPr lang="en-GB"/>
              <a:pPr/>
              <a:t>1</a:t>
            </a:fld>
            <a:endParaRPr lang="en-GB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D78489-FCDC-4911-9904-ADFB4520EE20}" type="slidenum">
              <a:rPr lang="en-GB"/>
              <a:pPr/>
              <a:t>10</a:t>
            </a:fld>
            <a:endParaRPr lang="en-GB"/>
          </a:p>
        </p:txBody>
      </p:sp>
      <p:sp>
        <p:nvSpPr>
          <p:cNvPr id="132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6668A-4396-4237-B7AE-76CE573A76FC}" type="slidenum">
              <a:rPr lang="en-GB"/>
              <a:pPr/>
              <a:t>11</a:t>
            </a:fld>
            <a:endParaRPr lang="en-GB"/>
          </a:p>
        </p:txBody>
      </p:sp>
      <p:sp>
        <p:nvSpPr>
          <p:cNvPr id="142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1F076-4831-4198-87CD-879C4A811BDE}" type="slidenum">
              <a:rPr lang="en-GB"/>
              <a:pPr/>
              <a:t>12</a:t>
            </a:fld>
            <a:endParaRPr lang="en-GB"/>
          </a:p>
        </p:txBody>
      </p:sp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83F959-1333-41AF-86DA-175045B8052C}" type="slidenum">
              <a:rPr lang="en-GB"/>
              <a:pPr/>
              <a:t>13</a:t>
            </a:fld>
            <a:endParaRPr lang="en-GB"/>
          </a:p>
        </p:txBody>
      </p:sp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650A20-BB45-48A6-B5E4-0D4FBBC4E7F7}" type="slidenum">
              <a:rPr lang="en-GB"/>
              <a:pPr/>
              <a:t>14</a:t>
            </a:fld>
            <a:endParaRPr lang="en-GB"/>
          </a:p>
        </p:txBody>
      </p:sp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B2D2BD-F156-4A12-B124-37ABB550AF9E}" type="slidenum">
              <a:rPr lang="en-GB"/>
              <a:pPr/>
              <a:t>15</a:t>
            </a:fld>
            <a:endParaRPr lang="en-GB"/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D295F4-5062-4FB4-B386-16B632480464}" type="slidenum">
              <a:rPr lang="en-GB"/>
              <a:pPr/>
              <a:t>16</a:t>
            </a:fld>
            <a:endParaRPr lang="en-GB"/>
          </a:p>
        </p:txBody>
      </p:sp>
      <p:sp>
        <p:nvSpPr>
          <p:cNvPr id="140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007D71-4963-416F-AE89-D1E16961DB29}" type="slidenum">
              <a:rPr lang="en-GB"/>
              <a:pPr/>
              <a:t>17</a:t>
            </a:fld>
            <a:endParaRPr lang="en-GB"/>
          </a:p>
        </p:txBody>
      </p:sp>
      <p:sp>
        <p:nvSpPr>
          <p:cNvPr id="849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CB46B-9400-4202-84CF-6C07B5009214}" type="slidenum">
              <a:rPr lang="en-GB"/>
              <a:pPr/>
              <a:t>18</a:t>
            </a:fld>
            <a:endParaRPr lang="en-GB"/>
          </a:p>
        </p:txBody>
      </p:sp>
      <p:sp>
        <p:nvSpPr>
          <p:cNvPr id="870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4B092C-52F3-4F84-90D7-F102DC1F282E}" type="slidenum">
              <a:rPr lang="en-GB"/>
              <a:pPr/>
              <a:t>19</a:t>
            </a:fld>
            <a:endParaRPr lang="en-GB"/>
          </a:p>
        </p:txBody>
      </p:sp>
      <p:sp>
        <p:nvSpPr>
          <p:cNvPr id="144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A7BE51-4664-4FCA-8527-3D2E3FD11D26}" type="slidenum">
              <a:rPr lang="en-GB"/>
              <a:pPr/>
              <a:t>2</a:t>
            </a:fld>
            <a:endParaRPr lang="en-GB"/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FDE68-FD87-42FE-B4B3-6B47A20E86CB}" type="slidenum">
              <a:rPr lang="en-GB"/>
              <a:pPr/>
              <a:t>20</a:t>
            </a:fld>
            <a:endParaRPr lang="en-GB"/>
          </a:p>
        </p:txBody>
      </p:sp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C3FF87-8020-4685-A8F0-8C749B2B9AFB}" type="slidenum">
              <a:rPr lang="en-GB"/>
              <a:pPr/>
              <a:t>21</a:t>
            </a:fld>
            <a:endParaRPr lang="en-GB"/>
          </a:p>
        </p:txBody>
      </p:sp>
      <p:sp>
        <p:nvSpPr>
          <p:cNvPr id="46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990355-1745-4D84-9F57-715FB43E9E49}" type="slidenum">
              <a:rPr lang="en-GB"/>
              <a:pPr/>
              <a:t>22</a:t>
            </a:fld>
            <a:endParaRPr lang="en-GB"/>
          </a:p>
        </p:txBody>
      </p:sp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9567EB-4F9F-484F-83CC-642AAD964BF0}" type="slidenum">
              <a:rPr lang="en-GB"/>
              <a:pPr/>
              <a:t>23</a:t>
            </a:fld>
            <a:endParaRPr lang="en-GB"/>
          </a:p>
        </p:txBody>
      </p:sp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DBBEFE-9D7E-4D7C-8BC9-CDE744B4169E}" type="slidenum">
              <a:rPr lang="en-GB"/>
              <a:pPr/>
              <a:t>24</a:t>
            </a:fld>
            <a:endParaRPr lang="en-GB"/>
          </a:p>
        </p:txBody>
      </p:sp>
      <p:sp>
        <p:nvSpPr>
          <p:cNvPr id="107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1F3601-AD61-41B2-A204-65648137A058}" type="slidenum">
              <a:rPr lang="en-GB"/>
              <a:pPr/>
              <a:t>25</a:t>
            </a:fld>
            <a:endParaRPr lang="en-GB"/>
          </a:p>
        </p:txBody>
      </p:sp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DBD6FC-EE70-4173-8732-6D1FF70884CA}" type="slidenum">
              <a:rPr lang="en-GB"/>
              <a:pPr/>
              <a:t>26</a:t>
            </a:fld>
            <a:endParaRPr lang="en-GB"/>
          </a:p>
        </p:txBody>
      </p:sp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05E0CE-1CEF-41D1-886B-3D71A93A474B}" type="slidenum">
              <a:rPr lang="en-GB"/>
              <a:pPr/>
              <a:t>27</a:t>
            </a:fld>
            <a:endParaRPr lang="en-GB"/>
          </a:p>
        </p:txBody>
      </p:sp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CB49F-4416-44C0-8C84-26ECE9292291}" type="slidenum">
              <a:rPr lang="en-GB"/>
              <a:pPr/>
              <a:t>28</a:t>
            </a:fld>
            <a:endParaRPr lang="en-GB"/>
          </a:p>
        </p:txBody>
      </p:sp>
      <p:sp>
        <p:nvSpPr>
          <p:cNvPr id="7680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075F18-D71D-4A0B-B396-09398975CD65}" type="slidenum">
              <a:rPr lang="en-GB"/>
              <a:pPr/>
              <a:t>29</a:t>
            </a:fld>
            <a:endParaRPr lang="en-GB"/>
          </a:p>
        </p:txBody>
      </p:sp>
      <p:sp>
        <p:nvSpPr>
          <p:cNvPr id="8909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0638" y="795338"/>
            <a:ext cx="4276725" cy="320675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F9E10-B5DD-489C-B488-18A1124D0DC9}" type="slidenum">
              <a:rPr lang="en-GB"/>
              <a:pPr/>
              <a:t>3</a:t>
            </a:fld>
            <a:endParaRPr lang="en-GB"/>
          </a:p>
        </p:txBody>
      </p:sp>
      <p:sp>
        <p:nvSpPr>
          <p:cNvPr id="119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3DDEBC-47E6-42E1-9CAF-99D905997F9D}" type="slidenum">
              <a:rPr lang="en-GB"/>
              <a:pPr/>
              <a:t>30</a:t>
            </a:fld>
            <a:endParaRPr lang="en-GB"/>
          </a:p>
        </p:txBody>
      </p:sp>
      <p:sp>
        <p:nvSpPr>
          <p:cNvPr id="93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9B99E-4B07-4FA9-A450-8EE9845C0B5D}" type="slidenum">
              <a:rPr lang="en-GB"/>
              <a:pPr/>
              <a:t>31</a:t>
            </a:fld>
            <a:endParaRPr lang="en-GB"/>
          </a:p>
        </p:txBody>
      </p:sp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1A722A-0BD6-4CAF-B883-ABACA10AC9C9}" type="slidenum">
              <a:rPr lang="en-GB"/>
              <a:pPr/>
              <a:t>32</a:t>
            </a:fld>
            <a:endParaRPr lang="en-GB"/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11C0B8-2370-4A31-9489-CEB9EE02FECE}" type="slidenum">
              <a:rPr lang="en-GB"/>
              <a:pPr/>
              <a:t>33</a:t>
            </a:fld>
            <a:endParaRPr lang="en-GB"/>
          </a:p>
        </p:txBody>
      </p:sp>
      <p:sp>
        <p:nvSpPr>
          <p:cNvPr id="160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8B392-8441-4ABA-944C-9287A2D05330}" type="slidenum">
              <a:rPr lang="en-GB"/>
              <a:pPr/>
              <a:t>34</a:t>
            </a:fld>
            <a:endParaRPr lang="en-GB"/>
          </a:p>
        </p:txBody>
      </p:sp>
      <p:sp>
        <p:nvSpPr>
          <p:cNvPr id="154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FF71B-3985-465E-8E88-925018E33F95}" type="slidenum">
              <a:rPr lang="en-GB"/>
              <a:pPr/>
              <a:t>35</a:t>
            </a:fld>
            <a:endParaRPr lang="en-GB"/>
          </a:p>
        </p:txBody>
      </p:sp>
      <p:sp>
        <p:nvSpPr>
          <p:cNvPr id="152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C66CF5-EB5A-4399-AEFF-159491876CFC}" type="slidenum">
              <a:rPr lang="en-GB"/>
              <a:pPr/>
              <a:t>36</a:t>
            </a:fld>
            <a:endParaRPr lang="en-GB"/>
          </a:p>
        </p:txBody>
      </p:sp>
      <p:sp>
        <p:nvSpPr>
          <p:cNvPr id="164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A86858-EC59-4E88-AA5A-3644E259BF97}" type="slidenum">
              <a:rPr lang="en-GB"/>
              <a:pPr/>
              <a:t>37</a:t>
            </a:fld>
            <a:endParaRPr lang="en-GB"/>
          </a:p>
        </p:txBody>
      </p:sp>
      <p:sp>
        <p:nvSpPr>
          <p:cNvPr id="156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F5E103-CEA3-4476-9764-E9C5B6423898}" type="slidenum">
              <a:rPr lang="en-GB"/>
              <a:pPr/>
              <a:t>4</a:t>
            </a:fld>
            <a:endParaRPr lang="en-GB"/>
          </a:p>
        </p:txBody>
      </p:sp>
      <p:sp>
        <p:nvSpPr>
          <p:cNvPr id="130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22C16-3508-4EA8-A5CF-646AF1D431FF}" type="slidenum">
              <a:rPr lang="en-GB"/>
              <a:pPr/>
              <a:t>5</a:t>
            </a:fld>
            <a:endParaRPr lang="en-GB"/>
          </a:p>
        </p:txBody>
      </p:sp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281A8-67D7-4E51-B19B-FF35C58283D5}" type="slidenum">
              <a:rPr lang="en-GB"/>
              <a:pPr/>
              <a:t>6</a:t>
            </a:fld>
            <a:endParaRPr lang="en-GB"/>
          </a:p>
        </p:txBody>
      </p:sp>
      <p:sp>
        <p:nvSpPr>
          <p:cNvPr id="123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FF693-2AE0-4A6C-BEFD-BBB87F8A97FB}" type="slidenum">
              <a:rPr lang="en-GB"/>
              <a:pPr/>
              <a:t>7</a:t>
            </a:fld>
            <a:endParaRPr lang="en-GB"/>
          </a:p>
        </p:txBody>
      </p:sp>
      <p:sp>
        <p:nvSpPr>
          <p:cNvPr id="125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C6CAFD-0DF8-41C8-BFA2-ACB975187C59}" type="slidenum">
              <a:rPr lang="en-GB"/>
              <a:pPr/>
              <a:t>8</a:t>
            </a:fld>
            <a:endParaRPr lang="en-GB"/>
          </a:p>
        </p:txBody>
      </p:sp>
      <p:sp>
        <p:nvSpPr>
          <p:cNvPr id="128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F8C3B-CA02-4D5B-A2DE-039A4AF96814}" type="slidenum">
              <a:rPr lang="en-GB"/>
              <a:pPr/>
              <a:t>9</a:t>
            </a:fld>
            <a:endParaRPr lang="en-GB"/>
          </a:p>
        </p:txBody>
      </p:sp>
      <p:sp>
        <p:nvSpPr>
          <p:cNvPr id="97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8250" y="1552575"/>
            <a:ext cx="6680200" cy="1470025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0150" y="3408363"/>
            <a:ext cx="67183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8610600" y="2281238"/>
            <a:ext cx="533400" cy="2303462"/>
          </a:xfrm>
          <a:prstGeom prst="rect">
            <a:avLst/>
          </a:prstGeom>
          <a:solidFill>
            <a:srgbClr val="B9243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8610600" y="0"/>
            <a:ext cx="533400" cy="2303463"/>
          </a:xfrm>
          <a:prstGeom prst="rect">
            <a:avLst/>
          </a:prstGeom>
          <a:solidFill>
            <a:srgbClr val="EF9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8610600" y="4579938"/>
            <a:ext cx="533400" cy="2303462"/>
          </a:xfrm>
          <a:prstGeom prst="rect">
            <a:avLst/>
          </a:prstGeom>
          <a:solidFill>
            <a:srgbClr val="1C60A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275" name="Picture 11" descr="Aardb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7213" y="2986088"/>
            <a:ext cx="863600" cy="863600"/>
          </a:xfrm>
          <a:prstGeom prst="rect">
            <a:avLst/>
          </a:prstGeom>
          <a:noFill/>
        </p:spPr>
      </p:pic>
      <p:pic>
        <p:nvPicPr>
          <p:cNvPr id="11276" name="Picture 12" descr="Itc_logo transpar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6118225"/>
            <a:ext cx="550863" cy="646113"/>
          </a:xfrm>
          <a:prstGeom prst="rect">
            <a:avLst/>
          </a:prstGeom>
          <a:noFill/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838200" y="653415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>
                <a:latin typeface="Arial" charset="0"/>
              </a:rPr>
              <a:t>INTERNATIONAL INSTITUTE FOR GEO-INFORMATION SCIENCE AND EARTH OBSERVATION</a:t>
            </a:r>
            <a:endParaRPr lang="nl-NL" sz="12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7B3B06-021C-4562-96F6-E37DB2D35D2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9538" y="95250"/>
            <a:ext cx="20002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250"/>
            <a:ext cx="5849938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5F212D-ECE4-451E-9C28-53B57A1629B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96B977-DFFD-462A-8AEB-1EB86A03EAD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D6FA37-6EBA-4811-9C61-DD95085CB36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3917950" cy="458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8663" y="1484313"/>
            <a:ext cx="3919537" cy="458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161C52-C992-41E2-949A-18AA369CD2E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8ADA55-E2A8-43EA-A095-EEB9D96E471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C4AA07-A89E-47D4-B8FA-8859C647708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A0C2E3-8856-4379-9FC9-D8852BFE738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3BD060-E371-43D8-95AE-A626B6F8B59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63C4F9-7267-4659-B47E-A6181AD0182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8893175" cy="1144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989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5250"/>
            <a:ext cx="800258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484313"/>
            <a:ext cx="7989887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650" y="6564313"/>
            <a:ext cx="770413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66150" y="6559550"/>
            <a:ext cx="50165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158BF13-6D54-4AD6-B12F-3715DB53CEB5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8893175" y="0"/>
            <a:ext cx="250825" cy="3429000"/>
            <a:chOff x="5602" y="0"/>
            <a:chExt cx="158" cy="2160"/>
          </a:xfrm>
        </p:grpSpPr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5602" y="0"/>
              <a:ext cx="158" cy="721"/>
            </a:xfrm>
            <a:prstGeom prst="rect">
              <a:avLst/>
            </a:prstGeom>
            <a:solidFill>
              <a:srgbClr val="EF9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auto">
            <a:xfrm>
              <a:off x="5602" y="720"/>
              <a:ext cx="158" cy="720"/>
            </a:xfrm>
            <a:prstGeom prst="rect">
              <a:avLst/>
            </a:prstGeom>
            <a:solidFill>
              <a:srgbClr val="B9243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5602" y="1439"/>
              <a:ext cx="158" cy="721"/>
            </a:xfrm>
            <a:prstGeom prst="rect">
              <a:avLst/>
            </a:prstGeom>
            <a:solidFill>
              <a:srgbClr val="1C60A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1036" name="Picture 12" descr="Aardbo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75688" y="908050"/>
            <a:ext cx="430212" cy="430213"/>
          </a:xfrm>
          <a:prstGeom prst="rect">
            <a:avLst/>
          </a:prstGeom>
          <a:noFill/>
        </p:spPr>
      </p:pic>
      <p:pic>
        <p:nvPicPr>
          <p:cNvPr id="1040" name="Picture 16" descr="Itc_logo transparan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675" y="6118225"/>
            <a:ext cx="550863" cy="6461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896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5750" algn="l" rtl="0" fontAlgn="base">
        <a:spcBef>
          <a:spcPct val="20000"/>
        </a:spcBef>
        <a:spcAft>
          <a:spcPct val="0"/>
        </a:spcAft>
        <a:buClr>
          <a:srgbClr val="009896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860425" indent="-228600" algn="l" rtl="0" fontAlgn="base">
        <a:spcBef>
          <a:spcPct val="20000"/>
        </a:spcBef>
        <a:spcAft>
          <a:spcPct val="0"/>
        </a:spcAft>
        <a:buClr>
          <a:srgbClr val="009896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090613" indent="-228600" algn="l" rtl="0" fontAlgn="base">
        <a:spcBef>
          <a:spcPct val="20000"/>
        </a:spcBef>
        <a:spcAft>
          <a:spcPct val="0"/>
        </a:spcAft>
        <a:buClr>
          <a:srgbClr val="009896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322388" indent="-228600" algn="l" rtl="0" fontAlgn="base">
        <a:spcBef>
          <a:spcPct val="20000"/>
        </a:spcBef>
        <a:spcAft>
          <a:spcPct val="0"/>
        </a:spcAft>
        <a:buClr>
          <a:srgbClr val="009896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1779588" indent="-228600" algn="l" rtl="0" fontAlgn="base">
        <a:spcBef>
          <a:spcPct val="20000"/>
        </a:spcBef>
        <a:spcAft>
          <a:spcPct val="0"/>
        </a:spcAft>
        <a:buClr>
          <a:srgbClr val="009896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236788" indent="-228600" algn="l" rtl="0" fontAlgn="base">
        <a:spcBef>
          <a:spcPct val="20000"/>
        </a:spcBef>
        <a:spcAft>
          <a:spcPct val="0"/>
        </a:spcAft>
        <a:buClr>
          <a:srgbClr val="009896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693988" indent="-228600" algn="l" rtl="0" fontAlgn="base">
        <a:spcBef>
          <a:spcPct val="20000"/>
        </a:spcBef>
        <a:spcAft>
          <a:spcPct val="0"/>
        </a:spcAft>
        <a:buClr>
          <a:srgbClr val="009896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151188" indent="-228600" algn="l" rtl="0" fontAlgn="base">
        <a:spcBef>
          <a:spcPct val="20000"/>
        </a:spcBef>
        <a:spcAft>
          <a:spcPct val="0"/>
        </a:spcAft>
        <a:buClr>
          <a:srgbClr val="009896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8250" y="1552575"/>
            <a:ext cx="6680200" cy="1143000"/>
          </a:xfrm>
        </p:spPr>
        <p:txBody>
          <a:bodyPr/>
          <a:lstStyle/>
          <a:p>
            <a:r>
              <a:rPr lang="en-US"/>
              <a:t>Should PGIS serve two masters?</a:t>
            </a: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86125"/>
            <a:ext cx="6400800" cy="1752600"/>
          </a:xfrm>
        </p:spPr>
        <p:txBody>
          <a:bodyPr/>
          <a:lstStyle/>
          <a:p>
            <a:r>
              <a:rPr lang="en-GB"/>
              <a:t>AARSE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Putting “P” into practice</a:t>
            </a:r>
            <a:endParaRPr lang="en-GB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7989887" cy="3919537"/>
          </a:xfrm>
        </p:spPr>
        <p:txBody>
          <a:bodyPr/>
          <a:lstStyle/>
          <a:p>
            <a:r>
              <a:rPr lang="en-US"/>
              <a:t>PGIS is not by definition conformal to mapping/GI standards</a:t>
            </a:r>
          </a:p>
          <a:p>
            <a:endParaRPr lang="en-US"/>
          </a:p>
          <a:p>
            <a:r>
              <a:rPr lang="en-US"/>
              <a:t>So what if the demand comes from the “formal” side?</a:t>
            </a:r>
          </a:p>
          <a:p>
            <a:r>
              <a:rPr lang="en-US"/>
              <a:t>Can PGIS function or deliver conformal/useful product</a:t>
            </a:r>
            <a:endParaRPr lang="en-GB"/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1768475" y="5464175"/>
            <a:ext cx="6130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009896"/>
              </a:buClr>
              <a:buFont typeface="Wingdings" pitchFamily="2" charset="2"/>
              <a:buNone/>
            </a:pPr>
            <a:r>
              <a:rPr lang="en-US" sz="3200" b="1">
                <a:latin typeface="Trebuchet MS" pitchFamily="34" charset="0"/>
                <a:sym typeface="Wingdings" pitchFamily="2" charset="2"/>
              </a:rPr>
              <a:t> </a:t>
            </a:r>
            <a:r>
              <a:rPr lang="en-US" sz="3200" b="1">
                <a:latin typeface="Trebuchet MS" pitchFamily="34" charset="0"/>
              </a:rPr>
              <a:t>Can PGIS serve two masters?</a:t>
            </a:r>
            <a:endParaRPr lang="en-GB" sz="3200" b="1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Dilemma</a:t>
            </a:r>
            <a:endParaRPr lang="en-GB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7989887" cy="3290887"/>
          </a:xfrm>
        </p:spPr>
        <p:txBody>
          <a:bodyPr/>
          <a:lstStyle/>
          <a:p>
            <a:r>
              <a:rPr lang="en-US"/>
              <a:t>Difficult to serve two masters without compromising on the participatory practice</a:t>
            </a:r>
          </a:p>
          <a:p>
            <a:endParaRPr lang="en-US"/>
          </a:p>
          <a:p>
            <a:r>
              <a:rPr lang="en-US"/>
              <a:t>Choosing between best output and best LSK? </a:t>
            </a:r>
            <a:endParaRPr lang="en-GB" b="1"/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1768475" y="5464175"/>
            <a:ext cx="6702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009896"/>
              </a:buClr>
              <a:buFont typeface="Wingdings" pitchFamily="2" charset="2"/>
              <a:buNone/>
            </a:pPr>
            <a:r>
              <a:rPr lang="en-US" sz="3200" b="1">
                <a:latin typeface="Trebuchet MS" pitchFamily="34" charset="0"/>
                <a:sym typeface="Wingdings" pitchFamily="2" charset="2"/>
              </a:rPr>
              <a:t> </a:t>
            </a:r>
            <a:r>
              <a:rPr lang="en-US" sz="3200" b="1">
                <a:latin typeface="Trebuchet MS" pitchFamily="34" charset="0"/>
              </a:rPr>
              <a:t>Should PGIS serve two masters?</a:t>
            </a:r>
            <a:endParaRPr lang="en-GB" sz="3200" b="1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3252" name="Picture 4" descr="MlingotiniPRA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38150"/>
            <a:ext cx="9355138" cy="7600950"/>
          </a:xfrm>
          <a:prstGeom prst="rect">
            <a:avLst/>
          </a:prstGeom>
          <a:noFill/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755650" y="765175"/>
            <a:ext cx="5211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r>
              <a:rPr lang="en-US" sz="3600" b="1">
                <a:latin typeface="Trebuchet MS" pitchFamily="34" charset="0"/>
              </a:rPr>
              <a:t>Little GIS much “P”</a:t>
            </a:r>
            <a:endParaRPr lang="en-GB" sz="3600" b="1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7 Discuss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5715000"/>
            <a:ext cx="5211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r>
              <a:rPr lang="en-US" sz="3600" b="1">
                <a:latin typeface="Trebuchet MS" pitchFamily="34" charset="0"/>
              </a:rPr>
              <a:t>Little GIS much “P”</a:t>
            </a:r>
            <a:endParaRPr lang="en-GB" sz="3600" b="1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5300" name="Picture 4" descr="YomboPRA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8775" cy="7515225"/>
          </a:xfrm>
          <a:prstGeom prst="rect">
            <a:avLst/>
          </a:prstGeom>
          <a:noFill/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395288" y="5949950"/>
            <a:ext cx="521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r>
              <a:rPr lang="en-US" sz="3600" b="1">
                <a:latin typeface="Trebuchet MS" pitchFamily="34" charset="0"/>
              </a:rPr>
              <a:t>Even more “P”</a:t>
            </a:r>
            <a:endParaRPr lang="en-GB" sz="3600" b="1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44" name="Picture 4" descr="KiromoPRA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429500"/>
          </a:xfrm>
          <a:prstGeom prst="rect">
            <a:avLst/>
          </a:prstGeom>
          <a:noFill/>
        </p:spPr>
      </p:pic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23850" y="5949950"/>
            <a:ext cx="5211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r>
              <a:rPr lang="en-US" sz="3600" b="1">
                <a:latin typeface="Trebuchet MS" pitchFamily="34" charset="0"/>
              </a:rPr>
              <a:t>More GIS less “P”</a:t>
            </a:r>
            <a:endParaRPr lang="en-GB" sz="3600" b="1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Putting “P” into practice</a:t>
            </a: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7989887" cy="5040312"/>
          </a:xfrm>
        </p:spPr>
        <p:txBody>
          <a:bodyPr/>
          <a:lstStyle/>
          <a:p>
            <a:r>
              <a:rPr lang="en-US"/>
              <a:t>Adding “P” to GIS (pGIS)</a:t>
            </a:r>
          </a:p>
          <a:p>
            <a:pPr lvl="1"/>
            <a:r>
              <a:rPr lang="en-US"/>
              <a:t>Conformal</a:t>
            </a:r>
          </a:p>
          <a:p>
            <a:pPr lvl="1"/>
            <a:r>
              <a:rPr lang="en-US"/>
              <a:t>Suitable output</a:t>
            </a:r>
          </a:p>
          <a:p>
            <a:pPr lvl="1"/>
            <a:r>
              <a:rPr lang="en-US"/>
              <a:t>Less community oriented</a:t>
            </a:r>
          </a:p>
          <a:p>
            <a:endParaRPr lang="en-US"/>
          </a:p>
          <a:p>
            <a:r>
              <a:rPr lang="en-US"/>
              <a:t>Adding GIS to “P” (Pgis) </a:t>
            </a:r>
          </a:p>
          <a:p>
            <a:pPr lvl="1"/>
            <a:r>
              <a:rPr lang="en-US"/>
              <a:t>Non-conformal</a:t>
            </a:r>
          </a:p>
          <a:p>
            <a:pPr lvl="1"/>
            <a:r>
              <a:rPr lang="en-US"/>
              <a:t>Community oriented</a:t>
            </a:r>
          </a:p>
          <a:p>
            <a:pPr lvl="1"/>
            <a:r>
              <a:rPr lang="en-US"/>
              <a:t>Likely to get unsuitable output</a:t>
            </a:r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8" y="184150"/>
            <a:ext cx="8128000" cy="1143000"/>
          </a:xfrm>
        </p:spPr>
        <p:txBody>
          <a:bodyPr/>
          <a:lstStyle/>
          <a:p>
            <a:r>
              <a:rPr lang="en-US"/>
              <a:t>Sketch maps show:</a:t>
            </a:r>
            <a:endParaRPr lang="en-GB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Perceptions of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 distance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		and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importance</a:t>
            </a:r>
            <a:endParaRPr lang="en-GB"/>
          </a:p>
        </p:txBody>
      </p:sp>
      <p:pic>
        <p:nvPicPr>
          <p:cNvPr id="83972" name="Picture 4" descr="11 Sketchmap"/>
          <p:cNvPicPr>
            <a:picLocks noChangeAspect="1" noChangeArrowheads="1"/>
          </p:cNvPicPr>
          <p:nvPr/>
        </p:nvPicPr>
        <p:blipFill>
          <a:blip r:embed="rId3" cstate="print"/>
          <a:srcRect t="6126" b="2290"/>
          <a:stretch>
            <a:fillRect/>
          </a:stretch>
        </p:blipFill>
        <p:spPr bwMode="auto">
          <a:xfrm>
            <a:off x="4446588" y="0"/>
            <a:ext cx="46974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 advAuto="100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 cstate="print"/>
          <a:srcRect t="3960" r="3468" b="69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6021" name="Picture 5" descr="sketch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0113" y="739775"/>
            <a:ext cx="3948112" cy="319881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765175" y="184150"/>
            <a:ext cx="812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46038" rIns="92075" bIns="46038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Helvetica" pitchFamily="34" charset="0"/>
              </a:rPr>
              <a:t>Reality vs. perception</a:t>
            </a:r>
            <a:endParaRPr lang="en-GB" sz="4000" b="1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86023" name="Freeform 7"/>
          <p:cNvSpPr>
            <a:spLocks/>
          </p:cNvSpPr>
          <p:nvPr/>
        </p:nvSpPr>
        <p:spPr bwMode="auto">
          <a:xfrm>
            <a:off x="4848225" y="814388"/>
            <a:ext cx="3562350" cy="3076575"/>
          </a:xfrm>
          <a:custGeom>
            <a:avLst/>
            <a:gdLst/>
            <a:ahLst/>
            <a:cxnLst>
              <a:cxn ang="0">
                <a:pos x="6" y="1302"/>
              </a:cxn>
              <a:cxn ang="0">
                <a:pos x="36" y="930"/>
              </a:cxn>
              <a:cxn ang="0">
                <a:pos x="66" y="804"/>
              </a:cxn>
              <a:cxn ang="0">
                <a:pos x="102" y="414"/>
              </a:cxn>
              <a:cxn ang="0">
                <a:pos x="204" y="204"/>
              </a:cxn>
              <a:cxn ang="0">
                <a:pos x="330" y="138"/>
              </a:cxn>
              <a:cxn ang="0">
                <a:pos x="636" y="96"/>
              </a:cxn>
              <a:cxn ang="0">
                <a:pos x="1032" y="90"/>
              </a:cxn>
              <a:cxn ang="0">
                <a:pos x="1122" y="132"/>
              </a:cxn>
              <a:cxn ang="0">
                <a:pos x="1152" y="162"/>
              </a:cxn>
              <a:cxn ang="0">
                <a:pos x="1206" y="198"/>
              </a:cxn>
              <a:cxn ang="0">
                <a:pos x="1266" y="222"/>
              </a:cxn>
              <a:cxn ang="0">
                <a:pos x="1374" y="270"/>
              </a:cxn>
              <a:cxn ang="0">
                <a:pos x="1626" y="216"/>
              </a:cxn>
              <a:cxn ang="0">
                <a:pos x="1872" y="150"/>
              </a:cxn>
              <a:cxn ang="0">
                <a:pos x="2316" y="246"/>
              </a:cxn>
              <a:cxn ang="0">
                <a:pos x="2346" y="288"/>
              </a:cxn>
              <a:cxn ang="0">
                <a:pos x="2370" y="348"/>
              </a:cxn>
              <a:cxn ang="0">
                <a:pos x="2412" y="648"/>
              </a:cxn>
              <a:cxn ang="0">
                <a:pos x="2424" y="846"/>
              </a:cxn>
              <a:cxn ang="0">
                <a:pos x="2394" y="906"/>
              </a:cxn>
              <a:cxn ang="0">
                <a:pos x="2382" y="1128"/>
              </a:cxn>
              <a:cxn ang="0">
                <a:pos x="2292" y="1434"/>
              </a:cxn>
              <a:cxn ang="0">
                <a:pos x="2220" y="1458"/>
              </a:cxn>
              <a:cxn ang="0">
                <a:pos x="2184" y="1494"/>
              </a:cxn>
              <a:cxn ang="0">
                <a:pos x="2130" y="1638"/>
              </a:cxn>
              <a:cxn ang="0">
                <a:pos x="2100" y="1692"/>
              </a:cxn>
              <a:cxn ang="0">
                <a:pos x="1956" y="1752"/>
              </a:cxn>
              <a:cxn ang="0">
                <a:pos x="1920" y="1782"/>
              </a:cxn>
              <a:cxn ang="0">
                <a:pos x="1866" y="1764"/>
              </a:cxn>
              <a:cxn ang="0">
                <a:pos x="1722" y="1722"/>
              </a:cxn>
              <a:cxn ang="0">
                <a:pos x="1608" y="1842"/>
              </a:cxn>
              <a:cxn ang="0">
                <a:pos x="1242" y="1920"/>
              </a:cxn>
              <a:cxn ang="0">
                <a:pos x="1068" y="1932"/>
              </a:cxn>
              <a:cxn ang="0">
                <a:pos x="1014" y="1908"/>
              </a:cxn>
              <a:cxn ang="0">
                <a:pos x="924" y="1872"/>
              </a:cxn>
              <a:cxn ang="0">
                <a:pos x="852" y="1818"/>
              </a:cxn>
              <a:cxn ang="0">
                <a:pos x="510" y="1710"/>
              </a:cxn>
              <a:cxn ang="0">
                <a:pos x="426" y="1662"/>
              </a:cxn>
              <a:cxn ang="0">
                <a:pos x="396" y="1638"/>
              </a:cxn>
              <a:cxn ang="0">
                <a:pos x="318" y="1584"/>
              </a:cxn>
              <a:cxn ang="0">
                <a:pos x="246" y="1512"/>
              </a:cxn>
              <a:cxn ang="0">
                <a:pos x="186" y="1458"/>
              </a:cxn>
              <a:cxn ang="0">
                <a:pos x="30" y="1416"/>
              </a:cxn>
            </a:cxnLst>
            <a:rect l="0" t="0" r="r" b="b"/>
            <a:pathLst>
              <a:path w="2430" h="1938">
                <a:moveTo>
                  <a:pt x="0" y="1386"/>
                </a:moveTo>
                <a:cubicBezTo>
                  <a:pt x="2" y="1358"/>
                  <a:pt x="2" y="1330"/>
                  <a:pt x="6" y="1302"/>
                </a:cubicBezTo>
                <a:cubicBezTo>
                  <a:pt x="8" y="1289"/>
                  <a:pt x="18" y="1266"/>
                  <a:pt x="18" y="1266"/>
                </a:cubicBezTo>
                <a:cubicBezTo>
                  <a:pt x="27" y="1062"/>
                  <a:pt x="21" y="1174"/>
                  <a:pt x="36" y="930"/>
                </a:cubicBezTo>
                <a:cubicBezTo>
                  <a:pt x="38" y="903"/>
                  <a:pt x="60" y="852"/>
                  <a:pt x="60" y="852"/>
                </a:cubicBezTo>
                <a:cubicBezTo>
                  <a:pt x="62" y="836"/>
                  <a:pt x="62" y="820"/>
                  <a:pt x="66" y="804"/>
                </a:cubicBezTo>
                <a:cubicBezTo>
                  <a:pt x="68" y="795"/>
                  <a:pt x="78" y="780"/>
                  <a:pt x="78" y="780"/>
                </a:cubicBezTo>
                <a:cubicBezTo>
                  <a:pt x="81" y="676"/>
                  <a:pt x="76" y="525"/>
                  <a:pt x="102" y="414"/>
                </a:cubicBezTo>
                <a:cubicBezTo>
                  <a:pt x="105" y="402"/>
                  <a:pt x="126" y="373"/>
                  <a:pt x="132" y="360"/>
                </a:cubicBezTo>
                <a:cubicBezTo>
                  <a:pt x="140" y="311"/>
                  <a:pt x="155" y="229"/>
                  <a:pt x="204" y="204"/>
                </a:cubicBezTo>
                <a:cubicBezTo>
                  <a:pt x="215" y="182"/>
                  <a:pt x="236" y="175"/>
                  <a:pt x="258" y="168"/>
                </a:cubicBezTo>
                <a:cubicBezTo>
                  <a:pt x="285" y="160"/>
                  <a:pt x="305" y="150"/>
                  <a:pt x="330" y="138"/>
                </a:cubicBezTo>
                <a:cubicBezTo>
                  <a:pt x="350" y="128"/>
                  <a:pt x="374" y="134"/>
                  <a:pt x="396" y="132"/>
                </a:cubicBezTo>
                <a:cubicBezTo>
                  <a:pt x="475" y="116"/>
                  <a:pt x="557" y="112"/>
                  <a:pt x="636" y="96"/>
                </a:cubicBezTo>
                <a:cubicBezTo>
                  <a:pt x="653" y="88"/>
                  <a:pt x="684" y="66"/>
                  <a:pt x="684" y="66"/>
                </a:cubicBezTo>
                <a:cubicBezTo>
                  <a:pt x="717" y="0"/>
                  <a:pt x="943" y="45"/>
                  <a:pt x="1032" y="90"/>
                </a:cubicBezTo>
                <a:cubicBezTo>
                  <a:pt x="1050" y="99"/>
                  <a:pt x="1068" y="105"/>
                  <a:pt x="1086" y="114"/>
                </a:cubicBezTo>
                <a:cubicBezTo>
                  <a:pt x="1098" y="120"/>
                  <a:pt x="1122" y="132"/>
                  <a:pt x="1122" y="132"/>
                </a:cubicBezTo>
                <a:cubicBezTo>
                  <a:pt x="1133" y="154"/>
                  <a:pt x="1121" y="136"/>
                  <a:pt x="1140" y="150"/>
                </a:cubicBezTo>
                <a:cubicBezTo>
                  <a:pt x="1145" y="153"/>
                  <a:pt x="1149" y="157"/>
                  <a:pt x="1152" y="162"/>
                </a:cubicBezTo>
                <a:cubicBezTo>
                  <a:pt x="1155" y="166"/>
                  <a:pt x="1155" y="171"/>
                  <a:pt x="1158" y="174"/>
                </a:cubicBezTo>
                <a:cubicBezTo>
                  <a:pt x="1170" y="183"/>
                  <a:pt x="1192" y="191"/>
                  <a:pt x="1206" y="198"/>
                </a:cubicBezTo>
                <a:cubicBezTo>
                  <a:pt x="1221" y="206"/>
                  <a:pt x="1239" y="208"/>
                  <a:pt x="1254" y="216"/>
                </a:cubicBezTo>
                <a:cubicBezTo>
                  <a:pt x="1258" y="218"/>
                  <a:pt x="1266" y="222"/>
                  <a:pt x="1266" y="222"/>
                </a:cubicBezTo>
                <a:cubicBezTo>
                  <a:pt x="1277" y="244"/>
                  <a:pt x="1289" y="241"/>
                  <a:pt x="1314" y="246"/>
                </a:cubicBezTo>
                <a:cubicBezTo>
                  <a:pt x="1337" y="258"/>
                  <a:pt x="1350" y="264"/>
                  <a:pt x="1374" y="270"/>
                </a:cubicBezTo>
                <a:cubicBezTo>
                  <a:pt x="1444" y="268"/>
                  <a:pt x="1514" y="268"/>
                  <a:pt x="1584" y="264"/>
                </a:cubicBezTo>
                <a:cubicBezTo>
                  <a:pt x="1601" y="263"/>
                  <a:pt x="1616" y="226"/>
                  <a:pt x="1626" y="216"/>
                </a:cubicBezTo>
                <a:cubicBezTo>
                  <a:pt x="1638" y="204"/>
                  <a:pt x="1660" y="190"/>
                  <a:pt x="1674" y="180"/>
                </a:cubicBezTo>
                <a:cubicBezTo>
                  <a:pt x="1737" y="138"/>
                  <a:pt x="1785" y="153"/>
                  <a:pt x="1872" y="150"/>
                </a:cubicBezTo>
                <a:cubicBezTo>
                  <a:pt x="2050" y="153"/>
                  <a:pt x="2148" y="120"/>
                  <a:pt x="2280" y="186"/>
                </a:cubicBezTo>
                <a:cubicBezTo>
                  <a:pt x="2291" y="209"/>
                  <a:pt x="2303" y="226"/>
                  <a:pt x="2316" y="246"/>
                </a:cubicBezTo>
                <a:cubicBezTo>
                  <a:pt x="2337" y="277"/>
                  <a:pt x="2317" y="264"/>
                  <a:pt x="2340" y="276"/>
                </a:cubicBezTo>
                <a:cubicBezTo>
                  <a:pt x="2342" y="280"/>
                  <a:pt x="2343" y="285"/>
                  <a:pt x="2346" y="288"/>
                </a:cubicBezTo>
                <a:cubicBezTo>
                  <a:pt x="2349" y="291"/>
                  <a:pt x="2356" y="290"/>
                  <a:pt x="2358" y="294"/>
                </a:cubicBezTo>
                <a:cubicBezTo>
                  <a:pt x="2361" y="298"/>
                  <a:pt x="2370" y="347"/>
                  <a:pt x="2370" y="348"/>
                </a:cubicBezTo>
                <a:cubicBezTo>
                  <a:pt x="2374" y="412"/>
                  <a:pt x="2378" y="472"/>
                  <a:pt x="2394" y="534"/>
                </a:cubicBezTo>
                <a:cubicBezTo>
                  <a:pt x="2397" y="568"/>
                  <a:pt x="2396" y="615"/>
                  <a:pt x="2412" y="648"/>
                </a:cubicBezTo>
                <a:cubicBezTo>
                  <a:pt x="2417" y="674"/>
                  <a:pt x="2425" y="700"/>
                  <a:pt x="2430" y="726"/>
                </a:cubicBezTo>
                <a:cubicBezTo>
                  <a:pt x="2428" y="766"/>
                  <a:pt x="2430" y="806"/>
                  <a:pt x="2424" y="846"/>
                </a:cubicBezTo>
                <a:cubicBezTo>
                  <a:pt x="2422" y="859"/>
                  <a:pt x="2412" y="870"/>
                  <a:pt x="2406" y="882"/>
                </a:cubicBezTo>
                <a:cubicBezTo>
                  <a:pt x="2402" y="890"/>
                  <a:pt x="2394" y="906"/>
                  <a:pt x="2394" y="906"/>
                </a:cubicBezTo>
                <a:cubicBezTo>
                  <a:pt x="2392" y="932"/>
                  <a:pt x="2389" y="958"/>
                  <a:pt x="2388" y="984"/>
                </a:cubicBezTo>
                <a:cubicBezTo>
                  <a:pt x="2385" y="1032"/>
                  <a:pt x="2385" y="1080"/>
                  <a:pt x="2382" y="1128"/>
                </a:cubicBezTo>
                <a:cubicBezTo>
                  <a:pt x="2380" y="1151"/>
                  <a:pt x="2364" y="1194"/>
                  <a:pt x="2364" y="1194"/>
                </a:cubicBezTo>
                <a:cubicBezTo>
                  <a:pt x="2356" y="1279"/>
                  <a:pt x="2330" y="1357"/>
                  <a:pt x="2292" y="1434"/>
                </a:cubicBezTo>
                <a:cubicBezTo>
                  <a:pt x="2288" y="1442"/>
                  <a:pt x="2234" y="1452"/>
                  <a:pt x="2232" y="1452"/>
                </a:cubicBezTo>
                <a:cubicBezTo>
                  <a:pt x="2228" y="1454"/>
                  <a:pt x="2223" y="1455"/>
                  <a:pt x="2220" y="1458"/>
                </a:cubicBezTo>
                <a:cubicBezTo>
                  <a:pt x="2214" y="1465"/>
                  <a:pt x="2216" y="1478"/>
                  <a:pt x="2208" y="1482"/>
                </a:cubicBezTo>
                <a:cubicBezTo>
                  <a:pt x="2200" y="1486"/>
                  <a:pt x="2184" y="1494"/>
                  <a:pt x="2184" y="1494"/>
                </a:cubicBezTo>
                <a:cubicBezTo>
                  <a:pt x="2167" y="1527"/>
                  <a:pt x="2178" y="1566"/>
                  <a:pt x="2160" y="1596"/>
                </a:cubicBezTo>
                <a:cubicBezTo>
                  <a:pt x="2154" y="1606"/>
                  <a:pt x="2139" y="1631"/>
                  <a:pt x="2130" y="1638"/>
                </a:cubicBezTo>
                <a:cubicBezTo>
                  <a:pt x="2123" y="1644"/>
                  <a:pt x="2106" y="1650"/>
                  <a:pt x="2106" y="1650"/>
                </a:cubicBezTo>
                <a:cubicBezTo>
                  <a:pt x="2104" y="1664"/>
                  <a:pt x="2111" y="1683"/>
                  <a:pt x="2100" y="1692"/>
                </a:cubicBezTo>
                <a:cubicBezTo>
                  <a:pt x="2084" y="1705"/>
                  <a:pt x="2040" y="1704"/>
                  <a:pt x="2040" y="1704"/>
                </a:cubicBezTo>
                <a:cubicBezTo>
                  <a:pt x="2011" y="1718"/>
                  <a:pt x="1985" y="1738"/>
                  <a:pt x="1956" y="1752"/>
                </a:cubicBezTo>
                <a:cubicBezTo>
                  <a:pt x="1952" y="1758"/>
                  <a:pt x="1950" y="1765"/>
                  <a:pt x="1944" y="1770"/>
                </a:cubicBezTo>
                <a:cubicBezTo>
                  <a:pt x="1937" y="1776"/>
                  <a:pt x="1920" y="1782"/>
                  <a:pt x="1920" y="1782"/>
                </a:cubicBezTo>
                <a:cubicBezTo>
                  <a:pt x="1910" y="1780"/>
                  <a:pt x="1900" y="1779"/>
                  <a:pt x="1890" y="1776"/>
                </a:cubicBezTo>
                <a:cubicBezTo>
                  <a:pt x="1882" y="1773"/>
                  <a:pt x="1866" y="1764"/>
                  <a:pt x="1866" y="1764"/>
                </a:cubicBezTo>
                <a:cubicBezTo>
                  <a:pt x="1851" y="1733"/>
                  <a:pt x="1784" y="1721"/>
                  <a:pt x="1752" y="1716"/>
                </a:cubicBezTo>
                <a:cubicBezTo>
                  <a:pt x="1742" y="1718"/>
                  <a:pt x="1729" y="1715"/>
                  <a:pt x="1722" y="1722"/>
                </a:cubicBezTo>
                <a:cubicBezTo>
                  <a:pt x="1707" y="1737"/>
                  <a:pt x="1717" y="1772"/>
                  <a:pt x="1698" y="1782"/>
                </a:cubicBezTo>
                <a:cubicBezTo>
                  <a:pt x="1655" y="1804"/>
                  <a:pt x="1659" y="1829"/>
                  <a:pt x="1608" y="1842"/>
                </a:cubicBezTo>
                <a:cubicBezTo>
                  <a:pt x="1565" y="1871"/>
                  <a:pt x="1527" y="1871"/>
                  <a:pt x="1476" y="1884"/>
                </a:cubicBezTo>
                <a:cubicBezTo>
                  <a:pt x="1361" y="1913"/>
                  <a:pt x="1400" y="1913"/>
                  <a:pt x="1242" y="1920"/>
                </a:cubicBezTo>
                <a:cubicBezTo>
                  <a:pt x="1222" y="1930"/>
                  <a:pt x="1204" y="1934"/>
                  <a:pt x="1182" y="1938"/>
                </a:cubicBezTo>
                <a:cubicBezTo>
                  <a:pt x="1144" y="1936"/>
                  <a:pt x="1106" y="1935"/>
                  <a:pt x="1068" y="1932"/>
                </a:cubicBezTo>
                <a:cubicBezTo>
                  <a:pt x="1057" y="1931"/>
                  <a:pt x="1033" y="1918"/>
                  <a:pt x="1026" y="1914"/>
                </a:cubicBezTo>
                <a:cubicBezTo>
                  <a:pt x="1022" y="1912"/>
                  <a:pt x="1014" y="1908"/>
                  <a:pt x="1014" y="1908"/>
                </a:cubicBezTo>
                <a:cubicBezTo>
                  <a:pt x="1000" y="1880"/>
                  <a:pt x="1016" y="1904"/>
                  <a:pt x="960" y="1890"/>
                </a:cubicBezTo>
                <a:cubicBezTo>
                  <a:pt x="960" y="1890"/>
                  <a:pt x="930" y="1875"/>
                  <a:pt x="924" y="1872"/>
                </a:cubicBezTo>
                <a:cubicBezTo>
                  <a:pt x="920" y="1870"/>
                  <a:pt x="912" y="1866"/>
                  <a:pt x="912" y="1866"/>
                </a:cubicBezTo>
                <a:cubicBezTo>
                  <a:pt x="893" y="1838"/>
                  <a:pt x="881" y="1833"/>
                  <a:pt x="852" y="1818"/>
                </a:cubicBezTo>
                <a:cubicBezTo>
                  <a:pt x="829" y="1772"/>
                  <a:pt x="686" y="1778"/>
                  <a:pt x="654" y="1776"/>
                </a:cubicBezTo>
                <a:cubicBezTo>
                  <a:pt x="602" y="1759"/>
                  <a:pt x="558" y="1734"/>
                  <a:pt x="510" y="1710"/>
                </a:cubicBezTo>
                <a:cubicBezTo>
                  <a:pt x="492" y="1683"/>
                  <a:pt x="477" y="1684"/>
                  <a:pt x="450" y="1674"/>
                </a:cubicBezTo>
                <a:cubicBezTo>
                  <a:pt x="442" y="1671"/>
                  <a:pt x="426" y="1662"/>
                  <a:pt x="426" y="1662"/>
                </a:cubicBezTo>
                <a:cubicBezTo>
                  <a:pt x="424" y="1658"/>
                  <a:pt x="423" y="1653"/>
                  <a:pt x="420" y="1650"/>
                </a:cubicBezTo>
                <a:cubicBezTo>
                  <a:pt x="413" y="1644"/>
                  <a:pt x="396" y="1638"/>
                  <a:pt x="396" y="1638"/>
                </a:cubicBezTo>
                <a:cubicBezTo>
                  <a:pt x="387" y="1620"/>
                  <a:pt x="371" y="1617"/>
                  <a:pt x="354" y="1608"/>
                </a:cubicBezTo>
                <a:cubicBezTo>
                  <a:pt x="341" y="1602"/>
                  <a:pt x="318" y="1584"/>
                  <a:pt x="318" y="1584"/>
                </a:cubicBezTo>
                <a:cubicBezTo>
                  <a:pt x="311" y="1571"/>
                  <a:pt x="289" y="1549"/>
                  <a:pt x="276" y="1542"/>
                </a:cubicBezTo>
                <a:cubicBezTo>
                  <a:pt x="268" y="1526"/>
                  <a:pt x="256" y="1527"/>
                  <a:pt x="246" y="1512"/>
                </a:cubicBezTo>
                <a:cubicBezTo>
                  <a:pt x="241" y="1505"/>
                  <a:pt x="242" y="1492"/>
                  <a:pt x="234" y="1488"/>
                </a:cubicBezTo>
                <a:cubicBezTo>
                  <a:pt x="215" y="1479"/>
                  <a:pt x="204" y="1467"/>
                  <a:pt x="186" y="1458"/>
                </a:cubicBezTo>
                <a:cubicBezTo>
                  <a:pt x="172" y="1431"/>
                  <a:pt x="131" y="1411"/>
                  <a:pt x="102" y="1404"/>
                </a:cubicBezTo>
                <a:cubicBezTo>
                  <a:pt x="21" y="1410"/>
                  <a:pt x="6" y="1392"/>
                  <a:pt x="30" y="141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Mapping Local Spatial Knowledge</a:t>
            </a:r>
            <a:endParaRPr lang="en-GB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7989887" cy="5184775"/>
          </a:xfrm>
        </p:spPr>
        <p:txBody>
          <a:bodyPr/>
          <a:lstStyle/>
          <a:p>
            <a:r>
              <a:rPr lang="en-US"/>
              <a:t>Mapping onto existing layers of information</a:t>
            </a:r>
          </a:p>
          <a:p>
            <a:endParaRPr lang="en-US"/>
          </a:p>
          <a:p>
            <a:r>
              <a:rPr lang="en-US"/>
              <a:t>Topographical maps (different scales)</a:t>
            </a:r>
          </a:p>
          <a:p>
            <a:r>
              <a:rPr lang="en-US"/>
              <a:t>Aerial Photography (Hi-res)</a:t>
            </a:r>
          </a:p>
          <a:p>
            <a:r>
              <a:rPr lang="en-US"/>
              <a:t>Satellite imagery (Med-res, &gt;10m)</a:t>
            </a:r>
          </a:p>
          <a:p>
            <a:endParaRPr lang="en-US"/>
          </a:p>
          <a:p>
            <a:r>
              <a:rPr lang="en-US"/>
              <a:t>Examples from Ghana, Kenya, Namibia and Zambia</a:t>
            </a:r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PGIS is about communicating knowledge </a:t>
            </a:r>
          </a:p>
          <a:p>
            <a:endParaRPr lang="en-US"/>
          </a:p>
          <a:p>
            <a:r>
              <a:rPr lang="en-US"/>
              <a:t>Interaction between stakeholders</a:t>
            </a:r>
          </a:p>
          <a:p>
            <a:endParaRPr lang="en-US"/>
          </a:p>
          <a:p>
            <a:r>
              <a:rPr lang="en-US"/>
              <a:t>Interaction between levels</a:t>
            </a:r>
          </a:p>
          <a:p>
            <a:endParaRPr lang="en-US"/>
          </a:p>
          <a:p>
            <a:endParaRPr lang="en-US"/>
          </a:p>
          <a:p>
            <a:pPr>
              <a:buFont typeface="Wingdings" pitchFamily="2" charset="2"/>
              <a:buNone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13" y="147638"/>
            <a:ext cx="8613775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" y="206375"/>
            <a:ext cx="8255000" cy="644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4925"/>
            <a:ext cx="8642350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Kenya</a:t>
            </a: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1516063"/>
            <a:ext cx="8672513" cy="38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6500" name="Picture 4" descr="IMG_618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611188" y="0"/>
            <a:ext cx="521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/>
          <a:lstStyle/>
          <a:p>
            <a:r>
              <a:rPr lang="en-US" sz="3600" b="1">
                <a:solidFill>
                  <a:schemeClr val="bg1"/>
                </a:solidFill>
                <a:latin typeface="Trebuchet MS" pitchFamily="34" charset="0"/>
              </a:rPr>
              <a:t>Kenya, Mau forest 	</a:t>
            </a:r>
            <a:endParaRPr lang="en-GB" sz="3600" b="1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4063" y="3136900"/>
            <a:ext cx="4579937" cy="3721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32138"/>
            <a:ext cx="4586288" cy="37258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75" y="0"/>
            <a:ext cx="3857625" cy="3135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884613" cy="3155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8025" y="0"/>
            <a:ext cx="2173288" cy="3140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6210300" y="3087688"/>
            <a:ext cx="1890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rebuchet MS" pitchFamily="34" charset="0"/>
              </a:rPr>
              <a:t>Zambia</a:t>
            </a:r>
            <a:endParaRPr lang="en-GB" sz="4000" b="1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0"/>
            <a:ext cx="8440737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0" y="0"/>
            <a:ext cx="4270375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/>
          <a:srcRect l="26762" t="5882" r="27097" b="5882"/>
          <a:stretch>
            <a:fillRect/>
          </a:stretch>
        </p:blipFill>
        <p:spPr bwMode="auto">
          <a:xfrm>
            <a:off x="5078413" y="0"/>
            <a:ext cx="4065587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GB"/>
              <a:t>		</a:t>
            </a:r>
            <a:r>
              <a:rPr lang="en-GB">
                <a:solidFill>
                  <a:schemeClr val="bg1"/>
                </a:solidFill>
              </a:rPr>
              <a:t>1990				2002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" y="0"/>
            <a:ext cx="868045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</a:t>
            </a:r>
            <a:endParaRPr lang="en-GB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Need local knowledge</a:t>
            </a:r>
            <a:endParaRPr lang="en-GB"/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GPS coordinates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  <p:pic>
        <p:nvPicPr>
          <p:cNvPr id="88068" name="Picture 4" descr="17 German bea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25" y="-134938"/>
            <a:ext cx="4405313" cy="7013576"/>
          </a:xfrm>
          <a:prstGeom prst="rect">
            <a:avLst/>
          </a:prstGeom>
          <a:noFill/>
        </p:spPr>
      </p:pic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5086350" y="5060950"/>
            <a:ext cx="1392238" cy="1090613"/>
          </a:xfrm>
          <a:prstGeom prst="ellips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“master” is defined by purpose</a:t>
            </a:r>
            <a:endParaRPr lang="en-GB"/>
          </a:p>
        </p:txBody>
      </p:sp>
      <p:grpSp>
        <p:nvGrpSpPr>
          <p:cNvPr id="118847" name="Group 63"/>
          <p:cNvGrpSpPr>
            <a:grpSpLocks/>
          </p:cNvGrpSpPr>
          <p:nvPr/>
        </p:nvGrpSpPr>
        <p:grpSpPr bwMode="auto">
          <a:xfrm>
            <a:off x="1547813" y="2276475"/>
            <a:ext cx="5864225" cy="2968625"/>
            <a:chOff x="1338" y="1616"/>
            <a:chExt cx="3331" cy="1704"/>
          </a:xfrm>
        </p:grpSpPr>
        <p:sp>
          <p:nvSpPr>
            <p:cNvPr id="118807" name="Rectangle 23"/>
            <p:cNvSpPr>
              <a:spLocks noChangeArrowheads="1"/>
            </p:cNvSpPr>
            <p:nvPr/>
          </p:nvSpPr>
          <p:spPr bwMode="auto">
            <a:xfrm>
              <a:off x="2754" y="1616"/>
              <a:ext cx="643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Verdana" pitchFamily="34" charset="0"/>
                </a:rPr>
                <a:t>Demands </a:t>
              </a:r>
              <a:endParaRPr lang="en-GB" sz="1600"/>
            </a:p>
          </p:txBody>
        </p:sp>
        <p:grpSp>
          <p:nvGrpSpPr>
            <p:cNvPr id="118808" name="Group 24"/>
            <p:cNvGrpSpPr>
              <a:grpSpLocks/>
            </p:cNvGrpSpPr>
            <p:nvPr/>
          </p:nvGrpSpPr>
          <p:grpSpPr bwMode="auto">
            <a:xfrm>
              <a:off x="2575" y="2982"/>
              <a:ext cx="895" cy="72"/>
              <a:chOff x="5196" y="3700"/>
              <a:chExt cx="1585" cy="80"/>
            </a:xfrm>
          </p:grpSpPr>
          <p:sp>
            <p:nvSpPr>
              <p:cNvPr id="118809" name="Freeform 25"/>
              <p:cNvSpPr>
                <a:spLocks/>
              </p:cNvSpPr>
              <p:nvPr/>
            </p:nvSpPr>
            <p:spPr bwMode="auto">
              <a:xfrm>
                <a:off x="5196" y="3721"/>
                <a:ext cx="1507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5" y="13"/>
                  </a:cxn>
                  <a:cxn ang="0">
                    <a:pos x="189" y="24"/>
                  </a:cxn>
                  <a:cxn ang="0">
                    <a:pos x="283" y="34"/>
                  </a:cxn>
                  <a:cxn ang="0">
                    <a:pos x="377" y="43"/>
                  </a:cxn>
                  <a:cxn ang="0">
                    <a:pos x="471" y="49"/>
                  </a:cxn>
                  <a:cxn ang="0">
                    <a:pos x="565" y="53"/>
                  </a:cxn>
                  <a:cxn ang="0">
                    <a:pos x="659" y="58"/>
                  </a:cxn>
                  <a:cxn ang="0">
                    <a:pos x="753" y="59"/>
                  </a:cxn>
                  <a:cxn ang="0">
                    <a:pos x="849" y="58"/>
                  </a:cxn>
                  <a:cxn ang="0">
                    <a:pos x="943" y="56"/>
                  </a:cxn>
                  <a:cxn ang="0">
                    <a:pos x="1037" y="53"/>
                  </a:cxn>
                  <a:cxn ang="0">
                    <a:pos x="1131" y="48"/>
                  </a:cxn>
                  <a:cxn ang="0">
                    <a:pos x="1225" y="42"/>
                  </a:cxn>
                  <a:cxn ang="0">
                    <a:pos x="1319" y="33"/>
                  </a:cxn>
                  <a:cxn ang="0">
                    <a:pos x="1413" y="22"/>
                  </a:cxn>
                  <a:cxn ang="0">
                    <a:pos x="1507" y="10"/>
                  </a:cxn>
                </a:cxnLst>
                <a:rect l="0" t="0" r="r" b="b"/>
                <a:pathLst>
                  <a:path w="1507" h="59">
                    <a:moveTo>
                      <a:pt x="0" y="0"/>
                    </a:moveTo>
                    <a:lnTo>
                      <a:pt x="95" y="13"/>
                    </a:lnTo>
                    <a:lnTo>
                      <a:pt x="189" y="24"/>
                    </a:lnTo>
                    <a:lnTo>
                      <a:pt x="283" y="34"/>
                    </a:lnTo>
                    <a:lnTo>
                      <a:pt x="377" y="43"/>
                    </a:lnTo>
                    <a:lnTo>
                      <a:pt x="471" y="49"/>
                    </a:lnTo>
                    <a:lnTo>
                      <a:pt x="565" y="53"/>
                    </a:lnTo>
                    <a:lnTo>
                      <a:pt x="659" y="58"/>
                    </a:lnTo>
                    <a:lnTo>
                      <a:pt x="753" y="59"/>
                    </a:lnTo>
                    <a:lnTo>
                      <a:pt x="849" y="58"/>
                    </a:lnTo>
                    <a:lnTo>
                      <a:pt x="943" y="56"/>
                    </a:lnTo>
                    <a:lnTo>
                      <a:pt x="1037" y="53"/>
                    </a:lnTo>
                    <a:lnTo>
                      <a:pt x="1131" y="48"/>
                    </a:lnTo>
                    <a:lnTo>
                      <a:pt x="1225" y="42"/>
                    </a:lnTo>
                    <a:lnTo>
                      <a:pt x="1319" y="33"/>
                    </a:lnTo>
                    <a:lnTo>
                      <a:pt x="1413" y="22"/>
                    </a:lnTo>
                    <a:lnTo>
                      <a:pt x="1507" y="1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10" name="Freeform 26"/>
              <p:cNvSpPr>
                <a:spLocks/>
              </p:cNvSpPr>
              <p:nvPr/>
            </p:nvSpPr>
            <p:spPr bwMode="auto">
              <a:xfrm>
                <a:off x="6685" y="3700"/>
                <a:ext cx="96" cy="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28"/>
                  </a:cxn>
                  <a:cxn ang="0">
                    <a:pos x="15" y="80"/>
                  </a:cxn>
                  <a:cxn ang="0">
                    <a:pos x="0" y="0"/>
                  </a:cxn>
                </a:cxnLst>
                <a:rect l="0" t="0" r="r" b="b"/>
                <a:pathLst>
                  <a:path w="96" h="80">
                    <a:moveTo>
                      <a:pt x="0" y="0"/>
                    </a:moveTo>
                    <a:lnTo>
                      <a:pt x="96" y="28"/>
                    </a:lnTo>
                    <a:lnTo>
                      <a:pt x="15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8811" name="Rectangle 27"/>
            <p:cNvSpPr>
              <a:spLocks noChangeArrowheads="1"/>
            </p:cNvSpPr>
            <p:nvPr/>
          </p:nvSpPr>
          <p:spPr bwMode="auto">
            <a:xfrm>
              <a:off x="2347" y="3180"/>
              <a:ext cx="1425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Verdana" pitchFamily="34" charset="0"/>
                </a:rPr>
                <a:t>Needs &amp; expectations</a:t>
              </a:r>
              <a:endParaRPr lang="en-GB" sz="1600"/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auto">
            <a:xfrm>
              <a:off x="2535" y="2283"/>
              <a:ext cx="784" cy="474"/>
            </a:xfrm>
            <a:custGeom>
              <a:avLst/>
              <a:gdLst/>
              <a:ahLst/>
              <a:cxnLst>
                <a:cxn ang="0">
                  <a:pos x="0" y="266"/>
                </a:cxn>
                <a:cxn ang="0">
                  <a:pos x="693" y="0"/>
                </a:cxn>
                <a:cxn ang="0">
                  <a:pos x="1386" y="266"/>
                </a:cxn>
                <a:cxn ang="0">
                  <a:pos x="693" y="533"/>
                </a:cxn>
                <a:cxn ang="0">
                  <a:pos x="0" y="266"/>
                </a:cxn>
              </a:cxnLst>
              <a:rect l="0" t="0" r="r" b="b"/>
              <a:pathLst>
                <a:path w="1386" h="533">
                  <a:moveTo>
                    <a:pt x="0" y="266"/>
                  </a:moveTo>
                  <a:lnTo>
                    <a:pt x="693" y="0"/>
                  </a:lnTo>
                  <a:lnTo>
                    <a:pt x="1386" y="266"/>
                  </a:lnTo>
                  <a:lnTo>
                    <a:pt x="693" y="533"/>
                  </a:lnTo>
                  <a:lnTo>
                    <a:pt x="0" y="2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813" name="Freeform 29"/>
            <p:cNvSpPr>
              <a:spLocks/>
            </p:cNvSpPr>
            <p:nvPr/>
          </p:nvSpPr>
          <p:spPr bwMode="auto">
            <a:xfrm>
              <a:off x="2631" y="2096"/>
              <a:ext cx="830" cy="798"/>
            </a:xfrm>
            <a:custGeom>
              <a:avLst/>
              <a:gdLst/>
              <a:ahLst/>
              <a:cxnLst>
                <a:cxn ang="0">
                  <a:pos x="0" y="266"/>
                </a:cxn>
                <a:cxn ang="0">
                  <a:pos x="693" y="0"/>
                </a:cxn>
                <a:cxn ang="0">
                  <a:pos x="1386" y="266"/>
                </a:cxn>
                <a:cxn ang="0">
                  <a:pos x="693" y="533"/>
                </a:cxn>
                <a:cxn ang="0">
                  <a:pos x="0" y="266"/>
                </a:cxn>
              </a:cxnLst>
              <a:rect l="0" t="0" r="r" b="b"/>
              <a:pathLst>
                <a:path w="1386" h="533">
                  <a:moveTo>
                    <a:pt x="0" y="266"/>
                  </a:moveTo>
                  <a:lnTo>
                    <a:pt x="693" y="0"/>
                  </a:lnTo>
                  <a:lnTo>
                    <a:pt x="1386" y="266"/>
                  </a:lnTo>
                  <a:lnTo>
                    <a:pt x="693" y="533"/>
                  </a:lnTo>
                  <a:lnTo>
                    <a:pt x="0" y="266"/>
                  </a:lnTo>
                  <a:close/>
                </a:path>
              </a:pathLst>
            </a:custGeom>
            <a:solidFill>
              <a:srgbClr val="FF99CC">
                <a:alpha val="50999"/>
              </a:srgb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814" name="Rectangle 30"/>
            <p:cNvSpPr>
              <a:spLocks noChangeArrowheads="1"/>
            </p:cNvSpPr>
            <p:nvPr/>
          </p:nvSpPr>
          <p:spPr bwMode="auto">
            <a:xfrm>
              <a:off x="2699" y="2414"/>
              <a:ext cx="572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1400" b="1">
                  <a:solidFill>
                    <a:srgbClr val="000000"/>
                  </a:solidFill>
                  <a:latin typeface="Verdana" pitchFamily="34" charset="0"/>
                </a:rPr>
                <a:t>Interaction</a:t>
              </a:r>
              <a:endParaRPr lang="en-GB" sz="1400"/>
            </a:p>
          </p:txBody>
        </p:sp>
        <p:grpSp>
          <p:nvGrpSpPr>
            <p:cNvPr id="118815" name="Group 31"/>
            <p:cNvGrpSpPr>
              <a:grpSpLocks/>
            </p:cNvGrpSpPr>
            <p:nvPr/>
          </p:nvGrpSpPr>
          <p:grpSpPr bwMode="auto">
            <a:xfrm>
              <a:off x="3732" y="2202"/>
              <a:ext cx="937" cy="476"/>
              <a:chOff x="7177" y="2462"/>
              <a:chExt cx="1659" cy="534"/>
            </a:xfrm>
          </p:grpSpPr>
          <p:sp>
            <p:nvSpPr>
              <p:cNvPr id="118816" name="Freeform 32"/>
              <p:cNvSpPr>
                <a:spLocks/>
              </p:cNvSpPr>
              <p:nvPr/>
            </p:nvSpPr>
            <p:spPr bwMode="auto">
              <a:xfrm>
                <a:off x="7177" y="2462"/>
                <a:ext cx="1659" cy="534"/>
              </a:xfrm>
              <a:custGeom>
                <a:avLst/>
                <a:gdLst/>
                <a:ahLst/>
                <a:cxnLst>
                  <a:cxn ang="0">
                    <a:pos x="1584" y="0"/>
                  </a:cxn>
                  <a:cxn ang="0">
                    <a:pos x="1594" y="15"/>
                  </a:cxn>
                  <a:cxn ang="0">
                    <a:pos x="1611" y="48"/>
                  </a:cxn>
                  <a:cxn ang="0">
                    <a:pos x="1624" y="80"/>
                  </a:cxn>
                  <a:cxn ang="0">
                    <a:pos x="1636" y="113"/>
                  </a:cxn>
                  <a:cxn ang="0">
                    <a:pos x="1645" y="147"/>
                  </a:cxn>
                  <a:cxn ang="0">
                    <a:pos x="1652" y="181"/>
                  </a:cxn>
                  <a:cxn ang="0">
                    <a:pos x="1657" y="216"/>
                  </a:cxn>
                  <a:cxn ang="0">
                    <a:pos x="1659" y="250"/>
                  </a:cxn>
                  <a:cxn ang="0">
                    <a:pos x="1659" y="284"/>
                  </a:cxn>
                  <a:cxn ang="0">
                    <a:pos x="1657" y="318"/>
                  </a:cxn>
                  <a:cxn ang="0">
                    <a:pos x="1652" y="352"/>
                  </a:cxn>
                  <a:cxn ang="0">
                    <a:pos x="1645" y="386"/>
                  </a:cxn>
                  <a:cxn ang="0">
                    <a:pos x="1636" y="419"/>
                  </a:cxn>
                  <a:cxn ang="0">
                    <a:pos x="1624" y="453"/>
                  </a:cxn>
                  <a:cxn ang="0">
                    <a:pos x="1611" y="486"/>
                  </a:cxn>
                  <a:cxn ang="0">
                    <a:pos x="1594" y="517"/>
                  </a:cxn>
                  <a:cxn ang="0">
                    <a:pos x="1584" y="534"/>
                  </a:cxn>
                  <a:cxn ang="0">
                    <a:pos x="66" y="517"/>
                  </a:cxn>
                  <a:cxn ang="0">
                    <a:pos x="49" y="486"/>
                  </a:cxn>
                  <a:cxn ang="0">
                    <a:pos x="36" y="453"/>
                  </a:cxn>
                  <a:cxn ang="0">
                    <a:pos x="25" y="419"/>
                  </a:cxn>
                  <a:cxn ang="0">
                    <a:pos x="15" y="386"/>
                  </a:cxn>
                  <a:cxn ang="0">
                    <a:pos x="8" y="352"/>
                  </a:cxn>
                  <a:cxn ang="0">
                    <a:pos x="3" y="318"/>
                  </a:cxn>
                  <a:cxn ang="0">
                    <a:pos x="0" y="284"/>
                  </a:cxn>
                  <a:cxn ang="0">
                    <a:pos x="0" y="250"/>
                  </a:cxn>
                  <a:cxn ang="0">
                    <a:pos x="3" y="216"/>
                  </a:cxn>
                  <a:cxn ang="0">
                    <a:pos x="8" y="181"/>
                  </a:cxn>
                  <a:cxn ang="0">
                    <a:pos x="15" y="147"/>
                  </a:cxn>
                  <a:cxn ang="0">
                    <a:pos x="25" y="113"/>
                  </a:cxn>
                  <a:cxn ang="0">
                    <a:pos x="36" y="80"/>
                  </a:cxn>
                  <a:cxn ang="0">
                    <a:pos x="49" y="48"/>
                  </a:cxn>
                  <a:cxn ang="0">
                    <a:pos x="66" y="15"/>
                  </a:cxn>
                  <a:cxn ang="0">
                    <a:pos x="74" y="0"/>
                  </a:cxn>
                </a:cxnLst>
                <a:rect l="0" t="0" r="r" b="b"/>
                <a:pathLst>
                  <a:path w="1659" h="534">
                    <a:moveTo>
                      <a:pt x="74" y="0"/>
                    </a:moveTo>
                    <a:lnTo>
                      <a:pt x="1584" y="0"/>
                    </a:lnTo>
                    <a:lnTo>
                      <a:pt x="1584" y="0"/>
                    </a:lnTo>
                    <a:lnTo>
                      <a:pt x="1594" y="15"/>
                    </a:lnTo>
                    <a:lnTo>
                      <a:pt x="1602" y="31"/>
                    </a:lnTo>
                    <a:lnTo>
                      <a:pt x="1611" y="48"/>
                    </a:lnTo>
                    <a:lnTo>
                      <a:pt x="1617" y="64"/>
                    </a:lnTo>
                    <a:lnTo>
                      <a:pt x="1624" y="80"/>
                    </a:lnTo>
                    <a:lnTo>
                      <a:pt x="1631" y="97"/>
                    </a:lnTo>
                    <a:lnTo>
                      <a:pt x="1636" y="113"/>
                    </a:lnTo>
                    <a:lnTo>
                      <a:pt x="1640" y="130"/>
                    </a:lnTo>
                    <a:lnTo>
                      <a:pt x="1645" y="147"/>
                    </a:lnTo>
                    <a:lnTo>
                      <a:pt x="1649" y="164"/>
                    </a:lnTo>
                    <a:lnTo>
                      <a:pt x="1652" y="181"/>
                    </a:lnTo>
                    <a:lnTo>
                      <a:pt x="1654" y="198"/>
                    </a:lnTo>
                    <a:lnTo>
                      <a:pt x="1657" y="216"/>
                    </a:lnTo>
                    <a:lnTo>
                      <a:pt x="1659" y="232"/>
                    </a:lnTo>
                    <a:lnTo>
                      <a:pt x="1659" y="250"/>
                    </a:lnTo>
                    <a:lnTo>
                      <a:pt x="1659" y="266"/>
                    </a:lnTo>
                    <a:lnTo>
                      <a:pt x="1659" y="284"/>
                    </a:lnTo>
                    <a:lnTo>
                      <a:pt x="1659" y="300"/>
                    </a:lnTo>
                    <a:lnTo>
                      <a:pt x="1657" y="318"/>
                    </a:lnTo>
                    <a:lnTo>
                      <a:pt x="1654" y="334"/>
                    </a:lnTo>
                    <a:lnTo>
                      <a:pt x="1652" y="352"/>
                    </a:lnTo>
                    <a:lnTo>
                      <a:pt x="1649" y="369"/>
                    </a:lnTo>
                    <a:lnTo>
                      <a:pt x="1645" y="386"/>
                    </a:lnTo>
                    <a:lnTo>
                      <a:pt x="1640" y="403"/>
                    </a:lnTo>
                    <a:lnTo>
                      <a:pt x="1636" y="419"/>
                    </a:lnTo>
                    <a:lnTo>
                      <a:pt x="1631" y="437"/>
                    </a:lnTo>
                    <a:lnTo>
                      <a:pt x="1624" y="453"/>
                    </a:lnTo>
                    <a:lnTo>
                      <a:pt x="1617" y="470"/>
                    </a:lnTo>
                    <a:lnTo>
                      <a:pt x="1611" y="486"/>
                    </a:lnTo>
                    <a:lnTo>
                      <a:pt x="1602" y="501"/>
                    </a:lnTo>
                    <a:lnTo>
                      <a:pt x="1594" y="517"/>
                    </a:lnTo>
                    <a:lnTo>
                      <a:pt x="1584" y="534"/>
                    </a:lnTo>
                    <a:lnTo>
                      <a:pt x="1584" y="534"/>
                    </a:lnTo>
                    <a:lnTo>
                      <a:pt x="74" y="534"/>
                    </a:lnTo>
                    <a:lnTo>
                      <a:pt x="66" y="517"/>
                    </a:lnTo>
                    <a:lnTo>
                      <a:pt x="58" y="501"/>
                    </a:lnTo>
                    <a:lnTo>
                      <a:pt x="49" y="486"/>
                    </a:lnTo>
                    <a:lnTo>
                      <a:pt x="43" y="470"/>
                    </a:lnTo>
                    <a:lnTo>
                      <a:pt x="36" y="453"/>
                    </a:lnTo>
                    <a:lnTo>
                      <a:pt x="30" y="437"/>
                    </a:lnTo>
                    <a:lnTo>
                      <a:pt x="25" y="419"/>
                    </a:lnTo>
                    <a:lnTo>
                      <a:pt x="20" y="403"/>
                    </a:lnTo>
                    <a:lnTo>
                      <a:pt x="15" y="386"/>
                    </a:lnTo>
                    <a:lnTo>
                      <a:pt x="12" y="369"/>
                    </a:lnTo>
                    <a:lnTo>
                      <a:pt x="8" y="352"/>
                    </a:lnTo>
                    <a:lnTo>
                      <a:pt x="5" y="334"/>
                    </a:lnTo>
                    <a:lnTo>
                      <a:pt x="3" y="318"/>
                    </a:lnTo>
                    <a:lnTo>
                      <a:pt x="2" y="300"/>
                    </a:lnTo>
                    <a:lnTo>
                      <a:pt x="0" y="284"/>
                    </a:lnTo>
                    <a:lnTo>
                      <a:pt x="0" y="266"/>
                    </a:lnTo>
                    <a:lnTo>
                      <a:pt x="0" y="250"/>
                    </a:lnTo>
                    <a:lnTo>
                      <a:pt x="2" y="232"/>
                    </a:lnTo>
                    <a:lnTo>
                      <a:pt x="3" y="216"/>
                    </a:lnTo>
                    <a:lnTo>
                      <a:pt x="5" y="198"/>
                    </a:lnTo>
                    <a:lnTo>
                      <a:pt x="8" y="181"/>
                    </a:lnTo>
                    <a:lnTo>
                      <a:pt x="12" y="164"/>
                    </a:lnTo>
                    <a:lnTo>
                      <a:pt x="15" y="147"/>
                    </a:lnTo>
                    <a:lnTo>
                      <a:pt x="20" y="130"/>
                    </a:lnTo>
                    <a:lnTo>
                      <a:pt x="25" y="113"/>
                    </a:lnTo>
                    <a:lnTo>
                      <a:pt x="30" y="97"/>
                    </a:lnTo>
                    <a:lnTo>
                      <a:pt x="36" y="80"/>
                    </a:lnTo>
                    <a:lnTo>
                      <a:pt x="43" y="64"/>
                    </a:lnTo>
                    <a:lnTo>
                      <a:pt x="49" y="48"/>
                    </a:lnTo>
                    <a:lnTo>
                      <a:pt x="58" y="31"/>
                    </a:lnTo>
                    <a:lnTo>
                      <a:pt x="66" y="15"/>
                    </a:lnTo>
                    <a:lnTo>
                      <a:pt x="7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9900">
                  <a:alpha val="50999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17" name="Freeform 33"/>
              <p:cNvSpPr>
                <a:spLocks/>
              </p:cNvSpPr>
              <p:nvPr/>
            </p:nvSpPr>
            <p:spPr bwMode="auto">
              <a:xfrm>
                <a:off x="7177" y="2462"/>
                <a:ext cx="1659" cy="534"/>
              </a:xfrm>
              <a:custGeom>
                <a:avLst/>
                <a:gdLst/>
                <a:ahLst/>
                <a:cxnLst>
                  <a:cxn ang="0">
                    <a:pos x="1584" y="0"/>
                  </a:cxn>
                  <a:cxn ang="0">
                    <a:pos x="1594" y="15"/>
                  </a:cxn>
                  <a:cxn ang="0">
                    <a:pos x="1611" y="48"/>
                  </a:cxn>
                  <a:cxn ang="0">
                    <a:pos x="1624" y="80"/>
                  </a:cxn>
                  <a:cxn ang="0">
                    <a:pos x="1636" y="113"/>
                  </a:cxn>
                  <a:cxn ang="0">
                    <a:pos x="1645" y="147"/>
                  </a:cxn>
                  <a:cxn ang="0">
                    <a:pos x="1652" y="181"/>
                  </a:cxn>
                  <a:cxn ang="0">
                    <a:pos x="1657" y="216"/>
                  </a:cxn>
                  <a:cxn ang="0">
                    <a:pos x="1659" y="250"/>
                  </a:cxn>
                  <a:cxn ang="0">
                    <a:pos x="1659" y="284"/>
                  </a:cxn>
                  <a:cxn ang="0">
                    <a:pos x="1657" y="318"/>
                  </a:cxn>
                  <a:cxn ang="0">
                    <a:pos x="1652" y="352"/>
                  </a:cxn>
                  <a:cxn ang="0">
                    <a:pos x="1645" y="386"/>
                  </a:cxn>
                  <a:cxn ang="0">
                    <a:pos x="1636" y="419"/>
                  </a:cxn>
                  <a:cxn ang="0">
                    <a:pos x="1624" y="453"/>
                  </a:cxn>
                  <a:cxn ang="0">
                    <a:pos x="1611" y="486"/>
                  </a:cxn>
                  <a:cxn ang="0">
                    <a:pos x="1594" y="517"/>
                  </a:cxn>
                  <a:cxn ang="0">
                    <a:pos x="1584" y="534"/>
                  </a:cxn>
                  <a:cxn ang="0">
                    <a:pos x="66" y="517"/>
                  </a:cxn>
                  <a:cxn ang="0">
                    <a:pos x="49" y="486"/>
                  </a:cxn>
                  <a:cxn ang="0">
                    <a:pos x="36" y="453"/>
                  </a:cxn>
                  <a:cxn ang="0">
                    <a:pos x="25" y="419"/>
                  </a:cxn>
                  <a:cxn ang="0">
                    <a:pos x="15" y="386"/>
                  </a:cxn>
                  <a:cxn ang="0">
                    <a:pos x="8" y="352"/>
                  </a:cxn>
                  <a:cxn ang="0">
                    <a:pos x="3" y="318"/>
                  </a:cxn>
                  <a:cxn ang="0">
                    <a:pos x="0" y="284"/>
                  </a:cxn>
                  <a:cxn ang="0">
                    <a:pos x="0" y="250"/>
                  </a:cxn>
                  <a:cxn ang="0">
                    <a:pos x="3" y="216"/>
                  </a:cxn>
                  <a:cxn ang="0">
                    <a:pos x="8" y="181"/>
                  </a:cxn>
                  <a:cxn ang="0">
                    <a:pos x="15" y="147"/>
                  </a:cxn>
                  <a:cxn ang="0">
                    <a:pos x="25" y="113"/>
                  </a:cxn>
                  <a:cxn ang="0">
                    <a:pos x="36" y="80"/>
                  </a:cxn>
                  <a:cxn ang="0">
                    <a:pos x="49" y="48"/>
                  </a:cxn>
                  <a:cxn ang="0">
                    <a:pos x="66" y="15"/>
                  </a:cxn>
                  <a:cxn ang="0">
                    <a:pos x="74" y="0"/>
                  </a:cxn>
                </a:cxnLst>
                <a:rect l="0" t="0" r="r" b="b"/>
                <a:pathLst>
                  <a:path w="1659" h="534">
                    <a:moveTo>
                      <a:pt x="74" y="0"/>
                    </a:moveTo>
                    <a:lnTo>
                      <a:pt x="1584" y="0"/>
                    </a:lnTo>
                    <a:lnTo>
                      <a:pt x="1584" y="0"/>
                    </a:lnTo>
                    <a:lnTo>
                      <a:pt x="1594" y="15"/>
                    </a:lnTo>
                    <a:lnTo>
                      <a:pt x="1602" y="31"/>
                    </a:lnTo>
                    <a:lnTo>
                      <a:pt x="1611" y="48"/>
                    </a:lnTo>
                    <a:lnTo>
                      <a:pt x="1617" y="64"/>
                    </a:lnTo>
                    <a:lnTo>
                      <a:pt x="1624" y="80"/>
                    </a:lnTo>
                    <a:lnTo>
                      <a:pt x="1631" y="97"/>
                    </a:lnTo>
                    <a:lnTo>
                      <a:pt x="1636" y="113"/>
                    </a:lnTo>
                    <a:lnTo>
                      <a:pt x="1640" y="130"/>
                    </a:lnTo>
                    <a:lnTo>
                      <a:pt x="1645" y="147"/>
                    </a:lnTo>
                    <a:lnTo>
                      <a:pt x="1649" y="164"/>
                    </a:lnTo>
                    <a:lnTo>
                      <a:pt x="1652" y="181"/>
                    </a:lnTo>
                    <a:lnTo>
                      <a:pt x="1654" y="198"/>
                    </a:lnTo>
                    <a:lnTo>
                      <a:pt x="1657" y="216"/>
                    </a:lnTo>
                    <a:lnTo>
                      <a:pt x="1659" y="232"/>
                    </a:lnTo>
                    <a:lnTo>
                      <a:pt x="1659" y="250"/>
                    </a:lnTo>
                    <a:lnTo>
                      <a:pt x="1659" y="266"/>
                    </a:lnTo>
                    <a:lnTo>
                      <a:pt x="1659" y="284"/>
                    </a:lnTo>
                    <a:lnTo>
                      <a:pt x="1659" y="300"/>
                    </a:lnTo>
                    <a:lnTo>
                      <a:pt x="1657" y="318"/>
                    </a:lnTo>
                    <a:lnTo>
                      <a:pt x="1654" y="334"/>
                    </a:lnTo>
                    <a:lnTo>
                      <a:pt x="1652" y="352"/>
                    </a:lnTo>
                    <a:lnTo>
                      <a:pt x="1649" y="369"/>
                    </a:lnTo>
                    <a:lnTo>
                      <a:pt x="1645" y="386"/>
                    </a:lnTo>
                    <a:lnTo>
                      <a:pt x="1640" y="403"/>
                    </a:lnTo>
                    <a:lnTo>
                      <a:pt x="1636" y="419"/>
                    </a:lnTo>
                    <a:lnTo>
                      <a:pt x="1631" y="437"/>
                    </a:lnTo>
                    <a:lnTo>
                      <a:pt x="1624" y="453"/>
                    </a:lnTo>
                    <a:lnTo>
                      <a:pt x="1617" y="470"/>
                    </a:lnTo>
                    <a:lnTo>
                      <a:pt x="1611" y="486"/>
                    </a:lnTo>
                    <a:lnTo>
                      <a:pt x="1602" y="501"/>
                    </a:lnTo>
                    <a:lnTo>
                      <a:pt x="1594" y="517"/>
                    </a:lnTo>
                    <a:lnTo>
                      <a:pt x="1584" y="534"/>
                    </a:lnTo>
                    <a:lnTo>
                      <a:pt x="1584" y="534"/>
                    </a:lnTo>
                    <a:lnTo>
                      <a:pt x="74" y="534"/>
                    </a:lnTo>
                    <a:lnTo>
                      <a:pt x="66" y="517"/>
                    </a:lnTo>
                    <a:lnTo>
                      <a:pt x="58" y="501"/>
                    </a:lnTo>
                    <a:lnTo>
                      <a:pt x="49" y="486"/>
                    </a:lnTo>
                    <a:lnTo>
                      <a:pt x="43" y="470"/>
                    </a:lnTo>
                    <a:lnTo>
                      <a:pt x="36" y="453"/>
                    </a:lnTo>
                    <a:lnTo>
                      <a:pt x="30" y="437"/>
                    </a:lnTo>
                    <a:lnTo>
                      <a:pt x="25" y="419"/>
                    </a:lnTo>
                    <a:lnTo>
                      <a:pt x="20" y="403"/>
                    </a:lnTo>
                    <a:lnTo>
                      <a:pt x="15" y="386"/>
                    </a:lnTo>
                    <a:lnTo>
                      <a:pt x="12" y="369"/>
                    </a:lnTo>
                    <a:lnTo>
                      <a:pt x="8" y="352"/>
                    </a:lnTo>
                    <a:lnTo>
                      <a:pt x="5" y="334"/>
                    </a:lnTo>
                    <a:lnTo>
                      <a:pt x="3" y="318"/>
                    </a:lnTo>
                    <a:lnTo>
                      <a:pt x="2" y="300"/>
                    </a:lnTo>
                    <a:lnTo>
                      <a:pt x="0" y="284"/>
                    </a:lnTo>
                    <a:lnTo>
                      <a:pt x="0" y="266"/>
                    </a:lnTo>
                    <a:lnTo>
                      <a:pt x="0" y="250"/>
                    </a:lnTo>
                    <a:lnTo>
                      <a:pt x="2" y="232"/>
                    </a:lnTo>
                    <a:lnTo>
                      <a:pt x="3" y="216"/>
                    </a:lnTo>
                    <a:lnTo>
                      <a:pt x="5" y="198"/>
                    </a:lnTo>
                    <a:lnTo>
                      <a:pt x="8" y="181"/>
                    </a:lnTo>
                    <a:lnTo>
                      <a:pt x="12" y="164"/>
                    </a:lnTo>
                    <a:lnTo>
                      <a:pt x="15" y="147"/>
                    </a:lnTo>
                    <a:lnTo>
                      <a:pt x="20" y="130"/>
                    </a:lnTo>
                    <a:lnTo>
                      <a:pt x="25" y="113"/>
                    </a:lnTo>
                    <a:lnTo>
                      <a:pt x="30" y="97"/>
                    </a:lnTo>
                    <a:lnTo>
                      <a:pt x="36" y="80"/>
                    </a:lnTo>
                    <a:lnTo>
                      <a:pt x="43" y="64"/>
                    </a:lnTo>
                    <a:lnTo>
                      <a:pt x="49" y="48"/>
                    </a:lnTo>
                    <a:lnTo>
                      <a:pt x="58" y="31"/>
                    </a:lnTo>
                    <a:lnTo>
                      <a:pt x="66" y="15"/>
                    </a:lnTo>
                    <a:lnTo>
                      <a:pt x="74" y="0"/>
                    </a:lnTo>
                    <a:lnTo>
                      <a:pt x="74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18" name="Freeform 34"/>
              <p:cNvSpPr>
                <a:spLocks/>
              </p:cNvSpPr>
              <p:nvPr/>
            </p:nvSpPr>
            <p:spPr bwMode="auto">
              <a:xfrm>
                <a:off x="8687" y="2462"/>
                <a:ext cx="74" cy="534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15"/>
                  </a:cxn>
                  <a:cxn ang="0">
                    <a:pos x="58" y="31"/>
                  </a:cxn>
                  <a:cxn ang="0">
                    <a:pos x="50" y="48"/>
                  </a:cxn>
                  <a:cxn ang="0">
                    <a:pos x="43" y="64"/>
                  </a:cxn>
                  <a:cxn ang="0">
                    <a:pos x="36" y="80"/>
                  </a:cxn>
                  <a:cxn ang="0">
                    <a:pos x="30" y="97"/>
                  </a:cxn>
                  <a:cxn ang="0">
                    <a:pos x="25" y="113"/>
                  </a:cxn>
                  <a:cxn ang="0">
                    <a:pos x="20" y="130"/>
                  </a:cxn>
                  <a:cxn ang="0">
                    <a:pos x="15" y="147"/>
                  </a:cxn>
                  <a:cxn ang="0">
                    <a:pos x="12" y="164"/>
                  </a:cxn>
                  <a:cxn ang="0">
                    <a:pos x="8" y="181"/>
                  </a:cxn>
                  <a:cxn ang="0">
                    <a:pos x="5" y="198"/>
                  </a:cxn>
                  <a:cxn ang="0">
                    <a:pos x="3" y="216"/>
                  </a:cxn>
                  <a:cxn ang="0">
                    <a:pos x="2" y="232"/>
                  </a:cxn>
                  <a:cxn ang="0">
                    <a:pos x="2" y="250"/>
                  </a:cxn>
                  <a:cxn ang="0">
                    <a:pos x="0" y="266"/>
                  </a:cxn>
                  <a:cxn ang="0">
                    <a:pos x="2" y="284"/>
                  </a:cxn>
                  <a:cxn ang="0">
                    <a:pos x="2" y="300"/>
                  </a:cxn>
                  <a:cxn ang="0">
                    <a:pos x="3" y="318"/>
                  </a:cxn>
                  <a:cxn ang="0">
                    <a:pos x="5" y="334"/>
                  </a:cxn>
                  <a:cxn ang="0">
                    <a:pos x="8" y="352"/>
                  </a:cxn>
                  <a:cxn ang="0">
                    <a:pos x="12" y="369"/>
                  </a:cxn>
                  <a:cxn ang="0">
                    <a:pos x="15" y="386"/>
                  </a:cxn>
                  <a:cxn ang="0">
                    <a:pos x="20" y="403"/>
                  </a:cxn>
                  <a:cxn ang="0">
                    <a:pos x="25" y="419"/>
                  </a:cxn>
                  <a:cxn ang="0">
                    <a:pos x="30" y="437"/>
                  </a:cxn>
                  <a:cxn ang="0">
                    <a:pos x="36" y="453"/>
                  </a:cxn>
                  <a:cxn ang="0">
                    <a:pos x="43" y="470"/>
                  </a:cxn>
                  <a:cxn ang="0">
                    <a:pos x="50" y="486"/>
                  </a:cxn>
                  <a:cxn ang="0">
                    <a:pos x="58" y="501"/>
                  </a:cxn>
                  <a:cxn ang="0">
                    <a:pos x="66" y="517"/>
                  </a:cxn>
                  <a:cxn ang="0">
                    <a:pos x="74" y="534"/>
                  </a:cxn>
                </a:cxnLst>
                <a:rect l="0" t="0" r="r" b="b"/>
                <a:pathLst>
                  <a:path w="74" h="534">
                    <a:moveTo>
                      <a:pt x="74" y="0"/>
                    </a:moveTo>
                    <a:lnTo>
                      <a:pt x="66" y="15"/>
                    </a:lnTo>
                    <a:lnTo>
                      <a:pt x="58" y="31"/>
                    </a:lnTo>
                    <a:lnTo>
                      <a:pt x="50" y="48"/>
                    </a:lnTo>
                    <a:lnTo>
                      <a:pt x="43" y="64"/>
                    </a:lnTo>
                    <a:lnTo>
                      <a:pt x="36" y="80"/>
                    </a:lnTo>
                    <a:lnTo>
                      <a:pt x="30" y="97"/>
                    </a:lnTo>
                    <a:lnTo>
                      <a:pt x="25" y="113"/>
                    </a:lnTo>
                    <a:lnTo>
                      <a:pt x="20" y="130"/>
                    </a:lnTo>
                    <a:lnTo>
                      <a:pt x="15" y="147"/>
                    </a:lnTo>
                    <a:lnTo>
                      <a:pt x="12" y="164"/>
                    </a:lnTo>
                    <a:lnTo>
                      <a:pt x="8" y="181"/>
                    </a:lnTo>
                    <a:lnTo>
                      <a:pt x="5" y="198"/>
                    </a:lnTo>
                    <a:lnTo>
                      <a:pt x="3" y="216"/>
                    </a:lnTo>
                    <a:lnTo>
                      <a:pt x="2" y="232"/>
                    </a:lnTo>
                    <a:lnTo>
                      <a:pt x="2" y="250"/>
                    </a:lnTo>
                    <a:lnTo>
                      <a:pt x="0" y="266"/>
                    </a:lnTo>
                    <a:lnTo>
                      <a:pt x="2" y="284"/>
                    </a:lnTo>
                    <a:lnTo>
                      <a:pt x="2" y="300"/>
                    </a:lnTo>
                    <a:lnTo>
                      <a:pt x="3" y="318"/>
                    </a:lnTo>
                    <a:lnTo>
                      <a:pt x="5" y="334"/>
                    </a:lnTo>
                    <a:lnTo>
                      <a:pt x="8" y="352"/>
                    </a:lnTo>
                    <a:lnTo>
                      <a:pt x="12" y="369"/>
                    </a:lnTo>
                    <a:lnTo>
                      <a:pt x="15" y="386"/>
                    </a:lnTo>
                    <a:lnTo>
                      <a:pt x="20" y="403"/>
                    </a:lnTo>
                    <a:lnTo>
                      <a:pt x="25" y="419"/>
                    </a:lnTo>
                    <a:lnTo>
                      <a:pt x="30" y="437"/>
                    </a:lnTo>
                    <a:lnTo>
                      <a:pt x="36" y="453"/>
                    </a:lnTo>
                    <a:lnTo>
                      <a:pt x="43" y="470"/>
                    </a:lnTo>
                    <a:lnTo>
                      <a:pt x="50" y="486"/>
                    </a:lnTo>
                    <a:lnTo>
                      <a:pt x="58" y="501"/>
                    </a:lnTo>
                    <a:lnTo>
                      <a:pt x="66" y="517"/>
                    </a:lnTo>
                    <a:lnTo>
                      <a:pt x="74" y="53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19" name="Rectangle 35"/>
              <p:cNvSpPr>
                <a:spLocks noChangeArrowheads="1"/>
              </p:cNvSpPr>
              <p:nvPr/>
            </p:nvSpPr>
            <p:spPr bwMode="auto">
              <a:xfrm>
                <a:off x="7198" y="2520"/>
                <a:ext cx="1493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endParaRPr lang="en-US" sz="1400" b="1">
                  <a:solidFill>
                    <a:srgbClr val="000000"/>
                  </a:solidFill>
                  <a:latin typeface="Verdana" pitchFamily="34" charset="0"/>
                </a:endParaRPr>
              </a:p>
              <a:p>
                <a:pPr algn="ctr"/>
                <a:r>
                  <a:rPr lang="en-US" sz="1400" b="1">
                    <a:solidFill>
                      <a:srgbClr val="000000"/>
                    </a:solidFill>
                    <a:latin typeface="Verdana" pitchFamily="34" charset="0"/>
                  </a:rPr>
                  <a:t>Government </a:t>
                </a:r>
                <a:endParaRPr lang="en-GB" sz="1400"/>
              </a:p>
            </p:txBody>
          </p:sp>
        </p:grpSp>
        <p:grpSp>
          <p:nvGrpSpPr>
            <p:cNvPr id="118820" name="Group 36"/>
            <p:cNvGrpSpPr>
              <a:grpSpLocks/>
            </p:cNvGrpSpPr>
            <p:nvPr/>
          </p:nvGrpSpPr>
          <p:grpSpPr bwMode="auto">
            <a:xfrm>
              <a:off x="1338" y="2202"/>
              <a:ext cx="944" cy="476"/>
              <a:chOff x="3073" y="2462"/>
              <a:chExt cx="1670" cy="534"/>
            </a:xfrm>
          </p:grpSpPr>
          <p:sp>
            <p:nvSpPr>
              <p:cNvPr id="118821" name="Freeform 37"/>
              <p:cNvSpPr>
                <a:spLocks/>
              </p:cNvSpPr>
              <p:nvPr/>
            </p:nvSpPr>
            <p:spPr bwMode="auto">
              <a:xfrm>
                <a:off x="3073" y="2462"/>
                <a:ext cx="1659" cy="534"/>
              </a:xfrm>
              <a:custGeom>
                <a:avLst/>
                <a:gdLst/>
                <a:ahLst/>
                <a:cxnLst>
                  <a:cxn ang="0">
                    <a:pos x="1584" y="0"/>
                  </a:cxn>
                  <a:cxn ang="0">
                    <a:pos x="1603" y="31"/>
                  </a:cxn>
                  <a:cxn ang="0">
                    <a:pos x="1617" y="64"/>
                  </a:cxn>
                  <a:cxn ang="0">
                    <a:pos x="1631" y="97"/>
                  </a:cxn>
                  <a:cxn ang="0">
                    <a:pos x="1640" y="130"/>
                  </a:cxn>
                  <a:cxn ang="0">
                    <a:pos x="1649" y="164"/>
                  </a:cxn>
                  <a:cxn ang="0">
                    <a:pos x="1654" y="198"/>
                  </a:cxn>
                  <a:cxn ang="0">
                    <a:pos x="1657" y="232"/>
                  </a:cxn>
                  <a:cxn ang="0">
                    <a:pos x="1659" y="266"/>
                  </a:cxn>
                  <a:cxn ang="0">
                    <a:pos x="1657" y="300"/>
                  </a:cxn>
                  <a:cxn ang="0">
                    <a:pos x="1654" y="334"/>
                  </a:cxn>
                  <a:cxn ang="0">
                    <a:pos x="1649" y="369"/>
                  </a:cxn>
                  <a:cxn ang="0">
                    <a:pos x="1640" y="403"/>
                  </a:cxn>
                  <a:cxn ang="0">
                    <a:pos x="1631" y="435"/>
                  </a:cxn>
                  <a:cxn ang="0">
                    <a:pos x="1617" y="470"/>
                  </a:cxn>
                  <a:cxn ang="0">
                    <a:pos x="1603" y="501"/>
                  </a:cxn>
                  <a:cxn ang="0">
                    <a:pos x="1584" y="534"/>
                  </a:cxn>
                  <a:cxn ang="0">
                    <a:pos x="66" y="517"/>
                  </a:cxn>
                  <a:cxn ang="0">
                    <a:pos x="49" y="486"/>
                  </a:cxn>
                  <a:cxn ang="0">
                    <a:pos x="35" y="453"/>
                  </a:cxn>
                  <a:cxn ang="0">
                    <a:pos x="23" y="419"/>
                  </a:cxn>
                  <a:cxn ang="0">
                    <a:pos x="15" y="386"/>
                  </a:cxn>
                  <a:cxn ang="0">
                    <a:pos x="8" y="352"/>
                  </a:cxn>
                  <a:cxn ang="0">
                    <a:pos x="3" y="318"/>
                  </a:cxn>
                  <a:cxn ang="0">
                    <a:pos x="0" y="284"/>
                  </a:cxn>
                  <a:cxn ang="0">
                    <a:pos x="0" y="250"/>
                  </a:cxn>
                  <a:cxn ang="0">
                    <a:pos x="3" y="216"/>
                  </a:cxn>
                  <a:cxn ang="0">
                    <a:pos x="8" y="181"/>
                  </a:cxn>
                  <a:cxn ang="0">
                    <a:pos x="15" y="147"/>
                  </a:cxn>
                  <a:cxn ang="0">
                    <a:pos x="23" y="113"/>
                  </a:cxn>
                  <a:cxn ang="0">
                    <a:pos x="35" y="80"/>
                  </a:cxn>
                  <a:cxn ang="0">
                    <a:pos x="49" y="48"/>
                  </a:cxn>
                  <a:cxn ang="0">
                    <a:pos x="66" y="15"/>
                  </a:cxn>
                  <a:cxn ang="0">
                    <a:pos x="74" y="0"/>
                  </a:cxn>
                </a:cxnLst>
                <a:rect l="0" t="0" r="r" b="b"/>
                <a:pathLst>
                  <a:path w="1659" h="534">
                    <a:moveTo>
                      <a:pt x="74" y="0"/>
                    </a:moveTo>
                    <a:lnTo>
                      <a:pt x="1584" y="0"/>
                    </a:lnTo>
                    <a:lnTo>
                      <a:pt x="1594" y="15"/>
                    </a:lnTo>
                    <a:lnTo>
                      <a:pt x="1603" y="31"/>
                    </a:lnTo>
                    <a:lnTo>
                      <a:pt x="1611" y="48"/>
                    </a:lnTo>
                    <a:lnTo>
                      <a:pt x="1617" y="64"/>
                    </a:lnTo>
                    <a:lnTo>
                      <a:pt x="1624" y="80"/>
                    </a:lnTo>
                    <a:lnTo>
                      <a:pt x="1631" y="97"/>
                    </a:lnTo>
                    <a:lnTo>
                      <a:pt x="1636" y="113"/>
                    </a:lnTo>
                    <a:lnTo>
                      <a:pt x="1640" y="130"/>
                    </a:lnTo>
                    <a:lnTo>
                      <a:pt x="1645" y="147"/>
                    </a:lnTo>
                    <a:lnTo>
                      <a:pt x="1649" y="164"/>
                    </a:lnTo>
                    <a:lnTo>
                      <a:pt x="1652" y="181"/>
                    </a:lnTo>
                    <a:lnTo>
                      <a:pt x="1654" y="198"/>
                    </a:lnTo>
                    <a:lnTo>
                      <a:pt x="1657" y="216"/>
                    </a:lnTo>
                    <a:lnTo>
                      <a:pt x="1657" y="232"/>
                    </a:lnTo>
                    <a:lnTo>
                      <a:pt x="1659" y="250"/>
                    </a:lnTo>
                    <a:lnTo>
                      <a:pt x="1659" y="266"/>
                    </a:lnTo>
                    <a:lnTo>
                      <a:pt x="1659" y="284"/>
                    </a:lnTo>
                    <a:lnTo>
                      <a:pt x="1657" y="300"/>
                    </a:lnTo>
                    <a:lnTo>
                      <a:pt x="1657" y="318"/>
                    </a:lnTo>
                    <a:lnTo>
                      <a:pt x="1654" y="334"/>
                    </a:lnTo>
                    <a:lnTo>
                      <a:pt x="1652" y="352"/>
                    </a:lnTo>
                    <a:lnTo>
                      <a:pt x="1649" y="369"/>
                    </a:lnTo>
                    <a:lnTo>
                      <a:pt x="1645" y="386"/>
                    </a:lnTo>
                    <a:lnTo>
                      <a:pt x="1640" y="403"/>
                    </a:lnTo>
                    <a:lnTo>
                      <a:pt x="1636" y="419"/>
                    </a:lnTo>
                    <a:lnTo>
                      <a:pt x="1631" y="435"/>
                    </a:lnTo>
                    <a:lnTo>
                      <a:pt x="1624" y="453"/>
                    </a:lnTo>
                    <a:lnTo>
                      <a:pt x="1617" y="470"/>
                    </a:lnTo>
                    <a:lnTo>
                      <a:pt x="1611" y="486"/>
                    </a:lnTo>
                    <a:lnTo>
                      <a:pt x="1603" y="501"/>
                    </a:lnTo>
                    <a:lnTo>
                      <a:pt x="1594" y="517"/>
                    </a:lnTo>
                    <a:lnTo>
                      <a:pt x="1584" y="534"/>
                    </a:lnTo>
                    <a:lnTo>
                      <a:pt x="74" y="534"/>
                    </a:lnTo>
                    <a:lnTo>
                      <a:pt x="66" y="517"/>
                    </a:lnTo>
                    <a:lnTo>
                      <a:pt x="58" y="501"/>
                    </a:lnTo>
                    <a:lnTo>
                      <a:pt x="49" y="486"/>
                    </a:lnTo>
                    <a:lnTo>
                      <a:pt x="41" y="470"/>
                    </a:lnTo>
                    <a:lnTo>
                      <a:pt x="35" y="453"/>
                    </a:lnTo>
                    <a:lnTo>
                      <a:pt x="30" y="435"/>
                    </a:lnTo>
                    <a:lnTo>
                      <a:pt x="23" y="419"/>
                    </a:lnTo>
                    <a:lnTo>
                      <a:pt x="18" y="403"/>
                    </a:lnTo>
                    <a:lnTo>
                      <a:pt x="15" y="386"/>
                    </a:lnTo>
                    <a:lnTo>
                      <a:pt x="12" y="369"/>
                    </a:lnTo>
                    <a:lnTo>
                      <a:pt x="8" y="352"/>
                    </a:lnTo>
                    <a:lnTo>
                      <a:pt x="5" y="334"/>
                    </a:lnTo>
                    <a:lnTo>
                      <a:pt x="3" y="318"/>
                    </a:lnTo>
                    <a:lnTo>
                      <a:pt x="2" y="300"/>
                    </a:lnTo>
                    <a:lnTo>
                      <a:pt x="0" y="284"/>
                    </a:lnTo>
                    <a:lnTo>
                      <a:pt x="0" y="266"/>
                    </a:lnTo>
                    <a:lnTo>
                      <a:pt x="0" y="250"/>
                    </a:lnTo>
                    <a:lnTo>
                      <a:pt x="2" y="232"/>
                    </a:lnTo>
                    <a:lnTo>
                      <a:pt x="3" y="216"/>
                    </a:lnTo>
                    <a:lnTo>
                      <a:pt x="5" y="198"/>
                    </a:lnTo>
                    <a:lnTo>
                      <a:pt x="8" y="181"/>
                    </a:lnTo>
                    <a:lnTo>
                      <a:pt x="12" y="164"/>
                    </a:lnTo>
                    <a:lnTo>
                      <a:pt x="15" y="147"/>
                    </a:lnTo>
                    <a:lnTo>
                      <a:pt x="18" y="130"/>
                    </a:lnTo>
                    <a:lnTo>
                      <a:pt x="23" y="113"/>
                    </a:lnTo>
                    <a:lnTo>
                      <a:pt x="30" y="97"/>
                    </a:lnTo>
                    <a:lnTo>
                      <a:pt x="35" y="80"/>
                    </a:lnTo>
                    <a:lnTo>
                      <a:pt x="41" y="64"/>
                    </a:lnTo>
                    <a:lnTo>
                      <a:pt x="49" y="48"/>
                    </a:lnTo>
                    <a:lnTo>
                      <a:pt x="58" y="31"/>
                    </a:lnTo>
                    <a:lnTo>
                      <a:pt x="66" y="15"/>
                    </a:lnTo>
                    <a:lnTo>
                      <a:pt x="7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22" name="Freeform 38"/>
              <p:cNvSpPr>
                <a:spLocks/>
              </p:cNvSpPr>
              <p:nvPr/>
            </p:nvSpPr>
            <p:spPr bwMode="auto">
              <a:xfrm>
                <a:off x="3084" y="2462"/>
                <a:ext cx="1659" cy="534"/>
              </a:xfrm>
              <a:custGeom>
                <a:avLst/>
                <a:gdLst/>
                <a:ahLst/>
                <a:cxnLst>
                  <a:cxn ang="0">
                    <a:pos x="1584" y="0"/>
                  </a:cxn>
                  <a:cxn ang="0">
                    <a:pos x="1603" y="31"/>
                  </a:cxn>
                  <a:cxn ang="0">
                    <a:pos x="1617" y="64"/>
                  </a:cxn>
                  <a:cxn ang="0">
                    <a:pos x="1631" y="97"/>
                  </a:cxn>
                  <a:cxn ang="0">
                    <a:pos x="1640" y="130"/>
                  </a:cxn>
                  <a:cxn ang="0">
                    <a:pos x="1649" y="164"/>
                  </a:cxn>
                  <a:cxn ang="0">
                    <a:pos x="1654" y="198"/>
                  </a:cxn>
                  <a:cxn ang="0">
                    <a:pos x="1657" y="232"/>
                  </a:cxn>
                  <a:cxn ang="0">
                    <a:pos x="1659" y="266"/>
                  </a:cxn>
                  <a:cxn ang="0">
                    <a:pos x="1657" y="300"/>
                  </a:cxn>
                  <a:cxn ang="0">
                    <a:pos x="1654" y="334"/>
                  </a:cxn>
                  <a:cxn ang="0">
                    <a:pos x="1649" y="369"/>
                  </a:cxn>
                  <a:cxn ang="0">
                    <a:pos x="1640" y="403"/>
                  </a:cxn>
                  <a:cxn ang="0">
                    <a:pos x="1631" y="435"/>
                  </a:cxn>
                  <a:cxn ang="0">
                    <a:pos x="1617" y="470"/>
                  </a:cxn>
                  <a:cxn ang="0">
                    <a:pos x="1603" y="501"/>
                  </a:cxn>
                  <a:cxn ang="0">
                    <a:pos x="1584" y="534"/>
                  </a:cxn>
                  <a:cxn ang="0">
                    <a:pos x="66" y="517"/>
                  </a:cxn>
                  <a:cxn ang="0">
                    <a:pos x="49" y="486"/>
                  </a:cxn>
                  <a:cxn ang="0">
                    <a:pos x="35" y="453"/>
                  </a:cxn>
                  <a:cxn ang="0">
                    <a:pos x="23" y="419"/>
                  </a:cxn>
                  <a:cxn ang="0">
                    <a:pos x="15" y="386"/>
                  </a:cxn>
                  <a:cxn ang="0">
                    <a:pos x="8" y="352"/>
                  </a:cxn>
                  <a:cxn ang="0">
                    <a:pos x="3" y="318"/>
                  </a:cxn>
                  <a:cxn ang="0">
                    <a:pos x="0" y="284"/>
                  </a:cxn>
                  <a:cxn ang="0">
                    <a:pos x="0" y="250"/>
                  </a:cxn>
                  <a:cxn ang="0">
                    <a:pos x="3" y="216"/>
                  </a:cxn>
                  <a:cxn ang="0">
                    <a:pos x="8" y="181"/>
                  </a:cxn>
                  <a:cxn ang="0">
                    <a:pos x="15" y="147"/>
                  </a:cxn>
                  <a:cxn ang="0">
                    <a:pos x="23" y="113"/>
                  </a:cxn>
                  <a:cxn ang="0">
                    <a:pos x="35" y="80"/>
                  </a:cxn>
                  <a:cxn ang="0">
                    <a:pos x="49" y="48"/>
                  </a:cxn>
                  <a:cxn ang="0">
                    <a:pos x="66" y="15"/>
                  </a:cxn>
                  <a:cxn ang="0">
                    <a:pos x="74" y="0"/>
                  </a:cxn>
                </a:cxnLst>
                <a:rect l="0" t="0" r="r" b="b"/>
                <a:pathLst>
                  <a:path w="1659" h="534">
                    <a:moveTo>
                      <a:pt x="74" y="0"/>
                    </a:moveTo>
                    <a:lnTo>
                      <a:pt x="1584" y="0"/>
                    </a:lnTo>
                    <a:lnTo>
                      <a:pt x="1594" y="15"/>
                    </a:lnTo>
                    <a:lnTo>
                      <a:pt x="1603" y="31"/>
                    </a:lnTo>
                    <a:lnTo>
                      <a:pt x="1611" y="48"/>
                    </a:lnTo>
                    <a:lnTo>
                      <a:pt x="1617" y="64"/>
                    </a:lnTo>
                    <a:lnTo>
                      <a:pt x="1624" y="80"/>
                    </a:lnTo>
                    <a:lnTo>
                      <a:pt x="1631" y="97"/>
                    </a:lnTo>
                    <a:lnTo>
                      <a:pt x="1636" y="113"/>
                    </a:lnTo>
                    <a:lnTo>
                      <a:pt x="1640" y="130"/>
                    </a:lnTo>
                    <a:lnTo>
                      <a:pt x="1645" y="147"/>
                    </a:lnTo>
                    <a:lnTo>
                      <a:pt x="1649" y="164"/>
                    </a:lnTo>
                    <a:lnTo>
                      <a:pt x="1652" y="181"/>
                    </a:lnTo>
                    <a:lnTo>
                      <a:pt x="1654" y="198"/>
                    </a:lnTo>
                    <a:lnTo>
                      <a:pt x="1657" y="216"/>
                    </a:lnTo>
                    <a:lnTo>
                      <a:pt x="1657" y="232"/>
                    </a:lnTo>
                    <a:lnTo>
                      <a:pt x="1659" y="250"/>
                    </a:lnTo>
                    <a:lnTo>
                      <a:pt x="1659" y="266"/>
                    </a:lnTo>
                    <a:lnTo>
                      <a:pt x="1659" y="284"/>
                    </a:lnTo>
                    <a:lnTo>
                      <a:pt x="1657" y="300"/>
                    </a:lnTo>
                    <a:lnTo>
                      <a:pt x="1657" y="318"/>
                    </a:lnTo>
                    <a:lnTo>
                      <a:pt x="1654" y="334"/>
                    </a:lnTo>
                    <a:lnTo>
                      <a:pt x="1652" y="352"/>
                    </a:lnTo>
                    <a:lnTo>
                      <a:pt x="1649" y="369"/>
                    </a:lnTo>
                    <a:lnTo>
                      <a:pt x="1645" y="386"/>
                    </a:lnTo>
                    <a:lnTo>
                      <a:pt x="1640" y="403"/>
                    </a:lnTo>
                    <a:lnTo>
                      <a:pt x="1636" y="419"/>
                    </a:lnTo>
                    <a:lnTo>
                      <a:pt x="1631" y="435"/>
                    </a:lnTo>
                    <a:lnTo>
                      <a:pt x="1624" y="453"/>
                    </a:lnTo>
                    <a:lnTo>
                      <a:pt x="1617" y="470"/>
                    </a:lnTo>
                    <a:lnTo>
                      <a:pt x="1611" y="486"/>
                    </a:lnTo>
                    <a:lnTo>
                      <a:pt x="1603" y="501"/>
                    </a:lnTo>
                    <a:lnTo>
                      <a:pt x="1594" y="517"/>
                    </a:lnTo>
                    <a:lnTo>
                      <a:pt x="1584" y="534"/>
                    </a:lnTo>
                    <a:lnTo>
                      <a:pt x="74" y="534"/>
                    </a:lnTo>
                    <a:lnTo>
                      <a:pt x="66" y="517"/>
                    </a:lnTo>
                    <a:lnTo>
                      <a:pt x="58" y="501"/>
                    </a:lnTo>
                    <a:lnTo>
                      <a:pt x="49" y="486"/>
                    </a:lnTo>
                    <a:lnTo>
                      <a:pt x="41" y="470"/>
                    </a:lnTo>
                    <a:lnTo>
                      <a:pt x="35" y="453"/>
                    </a:lnTo>
                    <a:lnTo>
                      <a:pt x="30" y="435"/>
                    </a:lnTo>
                    <a:lnTo>
                      <a:pt x="23" y="419"/>
                    </a:lnTo>
                    <a:lnTo>
                      <a:pt x="18" y="403"/>
                    </a:lnTo>
                    <a:lnTo>
                      <a:pt x="15" y="386"/>
                    </a:lnTo>
                    <a:lnTo>
                      <a:pt x="12" y="369"/>
                    </a:lnTo>
                    <a:lnTo>
                      <a:pt x="8" y="352"/>
                    </a:lnTo>
                    <a:lnTo>
                      <a:pt x="5" y="334"/>
                    </a:lnTo>
                    <a:lnTo>
                      <a:pt x="3" y="318"/>
                    </a:lnTo>
                    <a:lnTo>
                      <a:pt x="2" y="300"/>
                    </a:lnTo>
                    <a:lnTo>
                      <a:pt x="0" y="284"/>
                    </a:lnTo>
                    <a:lnTo>
                      <a:pt x="0" y="266"/>
                    </a:lnTo>
                    <a:lnTo>
                      <a:pt x="0" y="250"/>
                    </a:lnTo>
                    <a:lnTo>
                      <a:pt x="2" y="232"/>
                    </a:lnTo>
                    <a:lnTo>
                      <a:pt x="3" y="216"/>
                    </a:lnTo>
                    <a:lnTo>
                      <a:pt x="5" y="198"/>
                    </a:lnTo>
                    <a:lnTo>
                      <a:pt x="8" y="181"/>
                    </a:lnTo>
                    <a:lnTo>
                      <a:pt x="12" y="164"/>
                    </a:lnTo>
                    <a:lnTo>
                      <a:pt x="15" y="147"/>
                    </a:lnTo>
                    <a:lnTo>
                      <a:pt x="18" y="130"/>
                    </a:lnTo>
                    <a:lnTo>
                      <a:pt x="23" y="113"/>
                    </a:lnTo>
                    <a:lnTo>
                      <a:pt x="30" y="97"/>
                    </a:lnTo>
                    <a:lnTo>
                      <a:pt x="35" y="80"/>
                    </a:lnTo>
                    <a:lnTo>
                      <a:pt x="41" y="64"/>
                    </a:lnTo>
                    <a:lnTo>
                      <a:pt x="49" y="48"/>
                    </a:lnTo>
                    <a:lnTo>
                      <a:pt x="58" y="31"/>
                    </a:lnTo>
                    <a:lnTo>
                      <a:pt x="66" y="15"/>
                    </a:lnTo>
                    <a:lnTo>
                      <a:pt x="74" y="0"/>
                    </a:lnTo>
                    <a:lnTo>
                      <a:pt x="74" y="0"/>
                    </a:lnTo>
                  </a:path>
                </a:pathLst>
              </a:custGeom>
              <a:solidFill>
                <a:srgbClr val="99CC00">
                  <a:alpha val="49001"/>
                </a:srgb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23" name="Freeform 39"/>
              <p:cNvSpPr>
                <a:spLocks/>
              </p:cNvSpPr>
              <p:nvPr/>
            </p:nvSpPr>
            <p:spPr bwMode="auto">
              <a:xfrm>
                <a:off x="4583" y="2462"/>
                <a:ext cx="74" cy="534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15"/>
                  </a:cxn>
                  <a:cxn ang="0">
                    <a:pos x="58" y="31"/>
                  </a:cxn>
                  <a:cxn ang="0">
                    <a:pos x="50" y="48"/>
                  </a:cxn>
                  <a:cxn ang="0">
                    <a:pos x="43" y="64"/>
                  </a:cxn>
                  <a:cxn ang="0">
                    <a:pos x="36" y="80"/>
                  </a:cxn>
                  <a:cxn ang="0">
                    <a:pos x="30" y="97"/>
                  </a:cxn>
                  <a:cxn ang="0">
                    <a:pos x="25" y="113"/>
                  </a:cxn>
                  <a:cxn ang="0">
                    <a:pos x="20" y="130"/>
                  </a:cxn>
                  <a:cxn ang="0">
                    <a:pos x="15" y="147"/>
                  </a:cxn>
                  <a:cxn ang="0">
                    <a:pos x="12" y="164"/>
                  </a:cxn>
                  <a:cxn ang="0">
                    <a:pos x="8" y="181"/>
                  </a:cxn>
                  <a:cxn ang="0">
                    <a:pos x="5" y="198"/>
                  </a:cxn>
                  <a:cxn ang="0">
                    <a:pos x="3" y="216"/>
                  </a:cxn>
                  <a:cxn ang="0">
                    <a:pos x="2" y="232"/>
                  </a:cxn>
                  <a:cxn ang="0">
                    <a:pos x="2" y="250"/>
                  </a:cxn>
                  <a:cxn ang="0">
                    <a:pos x="0" y="266"/>
                  </a:cxn>
                  <a:cxn ang="0">
                    <a:pos x="2" y="284"/>
                  </a:cxn>
                  <a:cxn ang="0">
                    <a:pos x="2" y="300"/>
                  </a:cxn>
                  <a:cxn ang="0">
                    <a:pos x="3" y="318"/>
                  </a:cxn>
                  <a:cxn ang="0">
                    <a:pos x="5" y="334"/>
                  </a:cxn>
                  <a:cxn ang="0">
                    <a:pos x="8" y="352"/>
                  </a:cxn>
                  <a:cxn ang="0">
                    <a:pos x="12" y="369"/>
                  </a:cxn>
                  <a:cxn ang="0">
                    <a:pos x="15" y="386"/>
                  </a:cxn>
                  <a:cxn ang="0">
                    <a:pos x="20" y="403"/>
                  </a:cxn>
                  <a:cxn ang="0">
                    <a:pos x="25" y="419"/>
                  </a:cxn>
                  <a:cxn ang="0">
                    <a:pos x="30" y="435"/>
                  </a:cxn>
                  <a:cxn ang="0">
                    <a:pos x="36" y="453"/>
                  </a:cxn>
                  <a:cxn ang="0">
                    <a:pos x="43" y="470"/>
                  </a:cxn>
                  <a:cxn ang="0">
                    <a:pos x="50" y="486"/>
                  </a:cxn>
                  <a:cxn ang="0">
                    <a:pos x="58" y="501"/>
                  </a:cxn>
                  <a:cxn ang="0">
                    <a:pos x="66" y="517"/>
                  </a:cxn>
                  <a:cxn ang="0">
                    <a:pos x="74" y="534"/>
                  </a:cxn>
                </a:cxnLst>
                <a:rect l="0" t="0" r="r" b="b"/>
                <a:pathLst>
                  <a:path w="74" h="534">
                    <a:moveTo>
                      <a:pt x="74" y="0"/>
                    </a:moveTo>
                    <a:lnTo>
                      <a:pt x="66" y="15"/>
                    </a:lnTo>
                    <a:lnTo>
                      <a:pt x="58" y="31"/>
                    </a:lnTo>
                    <a:lnTo>
                      <a:pt x="50" y="48"/>
                    </a:lnTo>
                    <a:lnTo>
                      <a:pt x="43" y="64"/>
                    </a:lnTo>
                    <a:lnTo>
                      <a:pt x="36" y="80"/>
                    </a:lnTo>
                    <a:lnTo>
                      <a:pt x="30" y="97"/>
                    </a:lnTo>
                    <a:lnTo>
                      <a:pt x="25" y="113"/>
                    </a:lnTo>
                    <a:lnTo>
                      <a:pt x="20" y="130"/>
                    </a:lnTo>
                    <a:lnTo>
                      <a:pt x="15" y="147"/>
                    </a:lnTo>
                    <a:lnTo>
                      <a:pt x="12" y="164"/>
                    </a:lnTo>
                    <a:lnTo>
                      <a:pt x="8" y="181"/>
                    </a:lnTo>
                    <a:lnTo>
                      <a:pt x="5" y="198"/>
                    </a:lnTo>
                    <a:lnTo>
                      <a:pt x="3" y="216"/>
                    </a:lnTo>
                    <a:lnTo>
                      <a:pt x="2" y="232"/>
                    </a:lnTo>
                    <a:lnTo>
                      <a:pt x="2" y="250"/>
                    </a:lnTo>
                    <a:lnTo>
                      <a:pt x="0" y="266"/>
                    </a:lnTo>
                    <a:lnTo>
                      <a:pt x="2" y="284"/>
                    </a:lnTo>
                    <a:lnTo>
                      <a:pt x="2" y="300"/>
                    </a:lnTo>
                    <a:lnTo>
                      <a:pt x="3" y="318"/>
                    </a:lnTo>
                    <a:lnTo>
                      <a:pt x="5" y="334"/>
                    </a:lnTo>
                    <a:lnTo>
                      <a:pt x="8" y="352"/>
                    </a:lnTo>
                    <a:lnTo>
                      <a:pt x="12" y="369"/>
                    </a:lnTo>
                    <a:lnTo>
                      <a:pt x="15" y="386"/>
                    </a:lnTo>
                    <a:lnTo>
                      <a:pt x="20" y="403"/>
                    </a:lnTo>
                    <a:lnTo>
                      <a:pt x="25" y="419"/>
                    </a:lnTo>
                    <a:lnTo>
                      <a:pt x="30" y="435"/>
                    </a:lnTo>
                    <a:lnTo>
                      <a:pt x="36" y="453"/>
                    </a:lnTo>
                    <a:lnTo>
                      <a:pt x="43" y="470"/>
                    </a:lnTo>
                    <a:lnTo>
                      <a:pt x="50" y="486"/>
                    </a:lnTo>
                    <a:lnTo>
                      <a:pt x="58" y="501"/>
                    </a:lnTo>
                    <a:lnTo>
                      <a:pt x="66" y="517"/>
                    </a:lnTo>
                    <a:lnTo>
                      <a:pt x="74" y="53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24" name="Rectangle 40"/>
              <p:cNvSpPr>
                <a:spLocks noChangeArrowheads="1"/>
              </p:cNvSpPr>
              <p:nvPr/>
            </p:nvSpPr>
            <p:spPr bwMode="auto">
              <a:xfrm>
                <a:off x="3115" y="2520"/>
                <a:ext cx="133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n-US" sz="1400" b="1">
                  <a:solidFill>
                    <a:srgbClr val="000000"/>
                  </a:solidFill>
                  <a:latin typeface="Verdana" pitchFamily="34" charset="0"/>
                </a:endParaRPr>
              </a:p>
              <a:p>
                <a:pPr algn="ctr"/>
                <a:r>
                  <a:rPr lang="en-US" sz="1400" b="1">
                    <a:solidFill>
                      <a:srgbClr val="000000"/>
                    </a:solidFill>
                    <a:latin typeface="Verdana" pitchFamily="34" charset="0"/>
                  </a:rPr>
                  <a:t>Community </a:t>
                </a:r>
                <a:endParaRPr lang="en-GB" sz="1400"/>
              </a:p>
            </p:txBody>
          </p:sp>
        </p:grpSp>
        <p:grpSp>
          <p:nvGrpSpPr>
            <p:cNvPr id="118825" name="Group 41"/>
            <p:cNvGrpSpPr>
              <a:grpSpLocks/>
            </p:cNvGrpSpPr>
            <p:nvPr/>
          </p:nvGrpSpPr>
          <p:grpSpPr bwMode="auto">
            <a:xfrm flipH="1" flipV="1">
              <a:off x="2570" y="1975"/>
              <a:ext cx="895" cy="71"/>
              <a:chOff x="5220" y="2859"/>
              <a:chExt cx="1585" cy="80"/>
            </a:xfrm>
          </p:grpSpPr>
          <p:sp>
            <p:nvSpPr>
              <p:cNvPr id="118826" name="Freeform 42"/>
              <p:cNvSpPr>
                <a:spLocks/>
              </p:cNvSpPr>
              <p:nvPr/>
            </p:nvSpPr>
            <p:spPr bwMode="auto">
              <a:xfrm>
                <a:off x="5220" y="2880"/>
                <a:ext cx="1507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5" y="13"/>
                  </a:cxn>
                  <a:cxn ang="0">
                    <a:pos x="189" y="24"/>
                  </a:cxn>
                  <a:cxn ang="0">
                    <a:pos x="283" y="34"/>
                  </a:cxn>
                  <a:cxn ang="0">
                    <a:pos x="377" y="43"/>
                  </a:cxn>
                  <a:cxn ang="0">
                    <a:pos x="471" y="49"/>
                  </a:cxn>
                  <a:cxn ang="0">
                    <a:pos x="565" y="53"/>
                  </a:cxn>
                  <a:cxn ang="0">
                    <a:pos x="659" y="58"/>
                  </a:cxn>
                  <a:cxn ang="0">
                    <a:pos x="753" y="59"/>
                  </a:cxn>
                  <a:cxn ang="0">
                    <a:pos x="849" y="58"/>
                  </a:cxn>
                  <a:cxn ang="0">
                    <a:pos x="943" y="56"/>
                  </a:cxn>
                  <a:cxn ang="0">
                    <a:pos x="1037" y="53"/>
                  </a:cxn>
                  <a:cxn ang="0">
                    <a:pos x="1131" y="48"/>
                  </a:cxn>
                  <a:cxn ang="0">
                    <a:pos x="1225" y="42"/>
                  </a:cxn>
                  <a:cxn ang="0">
                    <a:pos x="1319" y="33"/>
                  </a:cxn>
                  <a:cxn ang="0">
                    <a:pos x="1413" y="22"/>
                  </a:cxn>
                  <a:cxn ang="0">
                    <a:pos x="1507" y="10"/>
                  </a:cxn>
                </a:cxnLst>
                <a:rect l="0" t="0" r="r" b="b"/>
                <a:pathLst>
                  <a:path w="1507" h="59">
                    <a:moveTo>
                      <a:pt x="0" y="0"/>
                    </a:moveTo>
                    <a:lnTo>
                      <a:pt x="95" y="13"/>
                    </a:lnTo>
                    <a:lnTo>
                      <a:pt x="189" y="24"/>
                    </a:lnTo>
                    <a:lnTo>
                      <a:pt x="283" y="34"/>
                    </a:lnTo>
                    <a:lnTo>
                      <a:pt x="377" y="43"/>
                    </a:lnTo>
                    <a:lnTo>
                      <a:pt x="471" y="49"/>
                    </a:lnTo>
                    <a:lnTo>
                      <a:pt x="565" y="53"/>
                    </a:lnTo>
                    <a:lnTo>
                      <a:pt x="659" y="58"/>
                    </a:lnTo>
                    <a:lnTo>
                      <a:pt x="753" y="59"/>
                    </a:lnTo>
                    <a:lnTo>
                      <a:pt x="849" y="58"/>
                    </a:lnTo>
                    <a:lnTo>
                      <a:pt x="943" y="56"/>
                    </a:lnTo>
                    <a:lnTo>
                      <a:pt x="1037" y="53"/>
                    </a:lnTo>
                    <a:lnTo>
                      <a:pt x="1131" y="48"/>
                    </a:lnTo>
                    <a:lnTo>
                      <a:pt x="1225" y="42"/>
                    </a:lnTo>
                    <a:lnTo>
                      <a:pt x="1319" y="33"/>
                    </a:lnTo>
                    <a:lnTo>
                      <a:pt x="1413" y="22"/>
                    </a:lnTo>
                    <a:lnTo>
                      <a:pt x="1507" y="1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27" name="Freeform 43"/>
              <p:cNvSpPr>
                <a:spLocks/>
              </p:cNvSpPr>
              <p:nvPr/>
            </p:nvSpPr>
            <p:spPr bwMode="auto">
              <a:xfrm>
                <a:off x="6709" y="2859"/>
                <a:ext cx="96" cy="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28"/>
                  </a:cxn>
                  <a:cxn ang="0">
                    <a:pos x="15" y="80"/>
                  </a:cxn>
                  <a:cxn ang="0">
                    <a:pos x="0" y="0"/>
                  </a:cxn>
                </a:cxnLst>
                <a:rect l="0" t="0" r="r" b="b"/>
                <a:pathLst>
                  <a:path w="96" h="80">
                    <a:moveTo>
                      <a:pt x="0" y="0"/>
                    </a:moveTo>
                    <a:lnTo>
                      <a:pt x="96" y="28"/>
                    </a:lnTo>
                    <a:lnTo>
                      <a:pt x="15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Namibia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67" name="Picture 7" descr="DSC005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268413"/>
            <a:ext cx="7129463" cy="53213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Namibia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4212" name="Picture 4" descr="Study_area_over_SKETCH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476250"/>
            <a:ext cx="5260975" cy="616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Ghana</a:t>
            </a:r>
            <a:endParaRPr lang="en-GB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8308" name="Picture 4" descr="FIELDPICS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235075"/>
            <a:ext cx="7308850" cy="5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Mapping LSK</a:t>
            </a:r>
            <a:endParaRPr lang="en-GB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7989887" cy="5373687"/>
          </a:xfrm>
        </p:spPr>
        <p:txBody>
          <a:bodyPr/>
          <a:lstStyle/>
          <a:p>
            <a:r>
              <a:rPr lang="en-US"/>
              <a:t>Different levels of participation</a:t>
            </a:r>
          </a:p>
          <a:p>
            <a:r>
              <a:rPr lang="en-US"/>
              <a:t>Different time</a:t>
            </a:r>
          </a:p>
          <a:p>
            <a:r>
              <a:rPr lang="en-US"/>
              <a:t>Different Purpose (different “Master”)</a:t>
            </a:r>
          </a:p>
          <a:p>
            <a:r>
              <a:rPr lang="en-US"/>
              <a:t>Different socio-cultural conditions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But:</a:t>
            </a:r>
          </a:p>
          <a:p>
            <a:r>
              <a:rPr lang="en-US"/>
              <a:t>Same result: Hi-res images/photo’s elicit the most precise and accurate information</a:t>
            </a:r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4925" y="95250"/>
            <a:ext cx="8964613" cy="868363"/>
          </a:xfrm>
        </p:spPr>
        <p:txBody>
          <a:bodyPr/>
          <a:lstStyle/>
          <a:p>
            <a:r>
              <a:rPr lang="en-GB"/>
              <a:t>PGIS between acceptation and validation</a:t>
            </a:r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06" name="Freeform 6"/>
          <p:cNvSpPr>
            <a:spLocks/>
          </p:cNvSpPr>
          <p:nvPr/>
        </p:nvSpPr>
        <p:spPr bwMode="auto">
          <a:xfrm>
            <a:off x="5043488" y="4551363"/>
            <a:ext cx="1112837" cy="455612"/>
          </a:xfrm>
          <a:custGeom>
            <a:avLst/>
            <a:gdLst/>
            <a:ahLst/>
            <a:cxnLst>
              <a:cxn ang="0">
                <a:pos x="0" y="266"/>
              </a:cxn>
              <a:cxn ang="0">
                <a:pos x="693" y="0"/>
              </a:cxn>
              <a:cxn ang="0">
                <a:pos x="1386" y="266"/>
              </a:cxn>
              <a:cxn ang="0">
                <a:pos x="693" y="533"/>
              </a:cxn>
              <a:cxn ang="0">
                <a:pos x="0" y="266"/>
              </a:cxn>
            </a:cxnLst>
            <a:rect l="0" t="0" r="r" b="b"/>
            <a:pathLst>
              <a:path w="1386" h="533">
                <a:moveTo>
                  <a:pt x="0" y="266"/>
                </a:moveTo>
                <a:lnTo>
                  <a:pt x="693" y="0"/>
                </a:lnTo>
                <a:lnTo>
                  <a:pt x="1386" y="266"/>
                </a:lnTo>
                <a:lnTo>
                  <a:pt x="693" y="533"/>
                </a:lnTo>
                <a:lnTo>
                  <a:pt x="0" y="266"/>
                </a:lnTo>
                <a:close/>
              </a:path>
            </a:pathLst>
          </a:custGeom>
          <a:solidFill>
            <a:srgbClr val="FFCC00">
              <a:alpha val="49001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7" name="Line 7"/>
          <p:cNvSpPr>
            <a:spLocks noChangeShapeType="1"/>
          </p:cNvSpPr>
          <p:nvPr/>
        </p:nvSpPr>
        <p:spPr bwMode="auto">
          <a:xfrm>
            <a:off x="4500563" y="3282950"/>
            <a:ext cx="0" cy="269716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2182813" y="5280025"/>
            <a:ext cx="1266825" cy="571500"/>
          </a:xfrm>
          <a:prstGeom prst="rect">
            <a:avLst/>
          </a:prstGeom>
          <a:solidFill>
            <a:srgbClr val="99CC00">
              <a:alpha val="49001"/>
            </a:srgbClr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2298700" y="5337175"/>
            <a:ext cx="10223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Verdana" pitchFamily="34" charset="0"/>
              </a:rPr>
              <a:t>Suitability for community purposes</a:t>
            </a:r>
            <a:endParaRPr lang="en-GB"/>
          </a:p>
        </p:txBody>
      </p:sp>
      <p:sp>
        <p:nvSpPr>
          <p:cNvPr id="153610" name="Freeform 10"/>
          <p:cNvSpPr>
            <a:spLocks/>
          </p:cNvSpPr>
          <p:nvPr/>
        </p:nvSpPr>
        <p:spPr bwMode="auto">
          <a:xfrm>
            <a:off x="3976688" y="3668713"/>
            <a:ext cx="984250" cy="890587"/>
          </a:xfrm>
          <a:custGeom>
            <a:avLst/>
            <a:gdLst/>
            <a:ahLst/>
            <a:cxnLst>
              <a:cxn ang="0">
                <a:pos x="1" y="591"/>
              </a:cxn>
              <a:cxn ang="0">
                <a:pos x="5" y="544"/>
              </a:cxn>
              <a:cxn ang="0">
                <a:pos x="14" y="498"/>
              </a:cxn>
              <a:cxn ang="0">
                <a:pos x="43" y="408"/>
              </a:cxn>
              <a:cxn ang="0">
                <a:pos x="84" y="327"/>
              </a:cxn>
              <a:cxn ang="0">
                <a:pos x="137" y="250"/>
              </a:cxn>
              <a:cxn ang="0">
                <a:pos x="203" y="183"/>
              </a:cxn>
              <a:cxn ang="0">
                <a:pos x="279" y="123"/>
              </a:cxn>
              <a:cxn ang="0">
                <a:pos x="363" y="74"/>
              </a:cxn>
              <a:cxn ang="0">
                <a:pos x="455" y="37"/>
              </a:cxn>
              <a:cxn ang="0">
                <a:pos x="552" y="12"/>
              </a:cxn>
              <a:cxn ang="0">
                <a:pos x="604" y="4"/>
              </a:cxn>
              <a:cxn ang="0">
                <a:pos x="656" y="0"/>
              </a:cxn>
              <a:cxn ang="0">
                <a:pos x="711" y="0"/>
              </a:cxn>
              <a:cxn ang="0">
                <a:pos x="764" y="3"/>
              </a:cxn>
              <a:cxn ang="0">
                <a:pos x="815" y="9"/>
              </a:cxn>
              <a:cxn ang="0">
                <a:pos x="899" y="28"/>
              </a:cxn>
              <a:cxn ang="0">
                <a:pos x="993" y="61"/>
              </a:cxn>
              <a:cxn ang="0">
                <a:pos x="1081" y="105"/>
              </a:cxn>
              <a:cxn ang="0">
                <a:pos x="1158" y="162"/>
              </a:cxn>
              <a:cxn ang="0">
                <a:pos x="1227" y="227"/>
              </a:cxn>
              <a:cxn ang="0">
                <a:pos x="1285" y="300"/>
              </a:cxn>
              <a:cxn ang="0">
                <a:pos x="1331" y="380"/>
              </a:cxn>
              <a:cxn ang="0">
                <a:pos x="1364" y="468"/>
              </a:cxn>
              <a:cxn ang="0">
                <a:pos x="1378" y="529"/>
              </a:cxn>
              <a:cxn ang="0">
                <a:pos x="1384" y="575"/>
              </a:cxn>
              <a:cxn ang="0">
                <a:pos x="1386" y="624"/>
              </a:cxn>
              <a:cxn ang="0">
                <a:pos x="1384" y="655"/>
              </a:cxn>
              <a:cxn ang="0">
                <a:pos x="1381" y="703"/>
              </a:cxn>
              <a:cxn ang="0">
                <a:pos x="1371" y="749"/>
              </a:cxn>
              <a:cxn ang="0">
                <a:pos x="1345" y="838"/>
              </a:cxn>
              <a:cxn ang="0">
                <a:pos x="1302" y="921"/>
              </a:cxn>
              <a:cxn ang="0">
                <a:pos x="1249" y="997"/>
              </a:cxn>
              <a:cxn ang="0">
                <a:pos x="1183" y="1065"/>
              </a:cxn>
              <a:cxn ang="0">
                <a:pos x="1107" y="1123"/>
              </a:cxn>
              <a:cxn ang="0">
                <a:pos x="1023" y="1172"/>
              </a:cxn>
              <a:cxn ang="0">
                <a:pos x="930" y="1209"/>
              </a:cxn>
              <a:cxn ang="0">
                <a:pos x="833" y="1234"/>
              </a:cxn>
              <a:cxn ang="0">
                <a:pos x="782" y="1242"/>
              </a:cxn>
              <a:cxn ang="0">
                <a:pos x="729" y="1246"/>
              </a:cxn>
              <a:cxn ang="0">
                <a:pos x="675" y="1248"/>
              </a:cxn>
              <a:cxn ang="0">
                <a:pos x="622" y="1245"/>
              </a:cxn>
              <a:cxn ang="0">
                <a:pos x="571" y="1237"/>
              </a:cxn>
              <a:cxn ang="0">
                <a:pos x="486" y="1219"/>
              </a:cxn>
              <a:cxn ang="0">
                <a:pos x="392" y="1185"/>
              </a:cxn>
              <a:cxn ang="0">
                <a:pos x="305" y="1141"/>
              </a:cxn>
              <a:cxn ang="0">
                <a:pos x="227" y="1086"/>
              </a:cxn>
              <a:cxn ang="0">
                <a:pos x="158" y="1020"/>
              </a:cxn>
              <a:cxn ang="0">
                <a:pos x="100" y="948"/>
              </a:cxn>
              <a:cxn ang="0">
                <a:pos x="54" y="866"/>
              </a:cxn>
              <a:cxn ang="0">
                <a:pos x="21" y="780"/>
              </a:cxn>
              <a:cxn ang="0">
                <a:pos x="8" y="719"/>
              </a:cxn>
              <a:cxn ang="0">
                <a:pos x="1" y="671"/>
              </a:cxn>
              <a:cxn ang="0">
                <a:pos x="0" y="624"/>
              </a:cxn>
            </a:cxnLst>
            <a:rect l="0" t="0" r="r" b="b"/>
            <a:pathLst>
              <a:path w="1386" h="1248">
                <a:moveTo>
                  <a:pt x="0" y="624"/>
                </a:moveTo>
                <a:lnTo>
                  <a:pt x="0" y="608"/>
                </a:lnTo>
                <a:lnTo>
                  <a:pt x="1" y="591"/>
                </a:lnTo>
                <a:lnTo>
                  <a:pt x="1" y="575"/>
                </a:lnTo>
                <a:lnTo>
                  <a:pt x="3" y="560"/>
                </a:lnTo>
                <a:lnTo>
                  <a:pt x="5" y="544"/>
                </a:lnTo>
                <a:lnTo>
                  <a:pt x="8" y="529"/>
                </a:lnTo>
                <a:lnTo>
                  <a:pt x="11" y="512"/>
                </a:lnTo>
                <a:lnTo>
                  <a:pt x="14" y="498"/>
                </a:lnTo>
                <a:lnTo>
                  <a:pt x="21" y="468"/>
                </a:lnTo>
                <a:lnTo>
                  <a:pt x="31" y="438"/>
                </a:lnTo>
                <a:lnTo>
                  <a:pt x="43" y="408"/>
                </a:lnTo>
                <a:lnTo>
                  <a:pt x="54" y="380"/>
                </a:lnTo>
                <a:lnTo>
                  <a:pt x="67" y="354"/>
                </a:lnTo>
                <a:lnTo>
                  <a:pt x="84" y="327"/>
                </a:lnTo>
                <a:lnTo>
                  <a:pt x="100" y="300"/>
                </a:lnTo>
                <a:lnTo>
                  <a:pt x="118" y="275"/>
                </a:lnTo>
                <a:lnTo>
                  <a:pt x="137" y="250"/>
                </a:lnTo>
                <a:lnTo>
                  <a:pt x="158" y="227"/>
                </a:lnTo>
                <a:lnTo>
                  <a:pt x="179" y="203"/>
                </a:lnTo>
                <a:lnTo>
                  <a:pt x="203" y="183"/>
                </a:lnTo>
                <a:lnTo>
                  <a:pt x="227" y="162"/>
                </a:lnTo>
                <a:lnTo>
                  <a:pt x="252" y="143"/>
                </a:lnTo>
                <a:lnTo>
                  <a:pt x="279" y="123"/>
                </a:lnTo>
                <a:lnTo>
                  <a:pt x="305" y="105"/>
                </a:lnTo>
                <a:lnTo>
                  <a:pt x="333" y="91"/>
                </a:lnTo>
                <a:lnTo>
                  <a:pt x="363" y="74"/>
                </a:lnTo>
                <a:lnTo>
                  <a:pt x="392" y="61"/>
                </a:lnTo>
                <a:lnTo>
                  <a:pt x="424" y="49"/>
                </a:lnTo>
                <a:lnTo>
                  <a:pt x="455" y="37"/>
                </a:lnTo>
                <a:lnTo>
                  <a:pt x="486" y="28"/>
                </a:lnTo>
                <a:lnTo>
                  <a:pt x="519" y="19"/>
                </a:lnTo>
                <a:lnTo>
                  <a:pt x="552" y="12"/>
                </a:lnTo>
                <a:lnTo>
                  <a:pt x="571" y="9"/>
                </a:lnTo>
                <a:lnTo>
                  <a:pt x="587" y="7"/>
                </a:lnTo>
                <a:lnTo>
                  <a:pt x="604" y="4"/>
                </a:lnTo>
                <a:lnTo>
                  <a:pt x="622" y="3"/>
                </a:lnTo>
                <a:lnTo>
                  <a:pt x="640" y="1"/>
                </a:lnTo>
                <a:lnTo>
                  <a:pt x="656" y="0"/>
                </a:lnTo>
                <a:lnTo>
                  <a:pt x="675" y="0"/>
                </a:lnTo>
                <a:lnTo>
                  <a:pt x="693" y="0"/>
                </a:lnTo>
                <a:lnTo>
                  <a:pt x="711" y="0"/>
                </a:lnTo>
                <a:lnTo>
                  <a:pt x="729" y="0"/>
                </a:lnTo>
                <a:lnTo>
                  <a:pt x="746" y="1"/>
                </a:lnTo>
                <a:lnTo>
                  <a:pt x="764" y="3"/>
                </a:lnTo>
                <a:lnTo>
                  <a:pt x="782" y="4"/>
                </a:lnTo>
                <a:lnTo>
                  <a:pt x="798" y="7"/>
                </a:lnTo>
                <a:lnTo>
                  <a:pt x="815" y="9"/>
                </a:lnTo>
                <a:lnTo>
                  <a:pt x="833" y="12"/>
                </a:lnTo>
                <a:lnTo>
                  <a:pt x="866" y="19"/>
                </a:lnTo>
                <a:lnTo>
                  <a:pt x="899" y="28"/>
                </a:lnTo>
                <a:lnTo>
                  <a:pt x="930" y="37"/>
                </a:lnTo>
                <a:lnTo>
                  <a:pt x="963" y="49"/>
                </a:lnTo>
                <a:lnTo>
                  <a:pt x="993" y="61"/>
                </a:lnTo>
                <a:lnTo>
                  <a:pt x="1023" y="74"/>
                </a:lnTo>
                <a:lnTo>
                  <a:pt x="1053" y="91"/>
                </a:lnTo>
                <a:lnTo>
                  <a:pt x="1081" y="105"/>
                </a:lnTo>
                <a:lnTo>
                  <a:pt x="1107" y="123"/>
                </a:lnTo>
                <a:lnTo>
                  <a:pt x="1133" y="143"/>
                </a:lnTo>
                <a:lnTo>
                  <a:pt x="1158" y="162"/>
                </a:lnTo>
                <a:lnTo>
                  <a:pt x="1183" y="183"/>
                </a:lnTo>
                <a:lnTo>
                  <a:pt x="1206" y="203"/>
                </a:lnTo>
                <a:lnTo>
                  <a:pt x="1227" y="227"/>
                </a:lnTo>
                <a:lnTo>
                  <a:pt x="1249" y="250"/>
                </a:lnTo>
                <a:lnTo>
                  <a:pt x="1267" y="275"/>
                </a:lnTo>
                <a:lnTo>
                  <a:pt x="1285" y="300"/>
                </a:lnTo>
                <a:lnTo>
                  <a:pt x="1302" y="327"/>
                </a:lnTo>
                <a:lnTo>
                  <a:pt x="1318" y="354"/>
                </a:lnTo>
                <a:lnTo>
                  <a:pt x="1331" y="380"/>
                </a:lnTo>
                <a:lnTo>
                  <a:pt x="1345" y="408"/>
                </a:lnTo>
                <a:lnTo>
                  <a:pt x="1355" y="438"/>
                </a:lnTo>
                <a:lnTo>
                  <a:pt x="1364" y="468"/>
                </a:lnTo>
                <a:lnTo>
                  <a:pt x="1371" y="498"/>
                </a:lnTo>
                <a:lnTo>
                  <a:pt x="1374" y="512"/>
                </a:lnTo>
                <a:lnTo>
                  <a:pt x="1378" y="529"/>
                </a:lnTo>
                <a:lnTo>
                  <a:pt x="1381" y="544"/>
                </a:lnTo>
                <a:lnTo>
                  <a:pt x="1383" y="560"/>
                </a:lnTo>
                <a:lnTo>
                  <a:pt x="1384" y="575"/>
                </a:lnTo>
                <a:lnTo>
                  <a:pt x="1384" y="591"/>
                </a:lnTo>
                <a:lnTo>
                  <a:pt x="1386" y="608"/>
                </a:lnTo>
                <a:lnTo>
                  <a:pt x="1386" y="624"/>
                </a:lnTo>
                <a:lnTo>
                  <a:pt x="1386" y="624"/>
                </a:lnTo>
                <a:lnTo>
                  <a:pt x="1386" y="640"/>
                </a:lnTo>
                <a:lnTo>
                  <a:pt x="1384" y="655"/>
                </a:lnTo>
                <a:lnTo>
                  <a:pt x="1384" y="671"/>
                </a:lnTo>
                <a:lnTo>
                  <a:pt x="1383" y="688"/>
                </a:lnTo>
                <a:lnTo>
                  <a:pt x="1381" y="703"/>
                </a:lnTo>
                <a:lnTo>
                  <a:pt x="1378" y="719"/>
                </a:lnTo>
                <a:lnTo>
                  <a:pt x="1374" y="734"/>
                </a:lnTo>
                <a:lnTo>
                  <a:pt x="1371" y="749"/>
                </a:lnTo>
                <a:lnTo>
                  <a:pt x="1364" y="780"/>
                </a:lnTo>
                <a:lnTo>
                  <a:pt x="1355" y="810"/>
                </a:lnTo>
                <a:lnTo>
                  <a:pt x="1345" y="838"/>
                </a:lnTo>
                <a:lnTo>
                  <a:pt x="1331" y="866"/>
                </a:lnTo>
                <a:lnTo>
                  <a:pt x="1318" y="894"/>
                </a:lnTo>
                <a:lnTo>
                  <a:pt x="1302" y="921"/>
                </a:lnTo>
                <a:lnTo>
                  <a:pt x="1285" y="948"/>
                </a:lnTo>
                <a:lnTo>
                  <a:pt x="1267" y="973"/>
                </a:lnTo>
                <a:lnTo>
                  <a:pt x="1249" y="997"/>
                </a:lnTo>
                <a:lnTo>
                  <a:pt x="1227" y="1020"/>
                </a:lnTo>
                <a:lnTo>
                  <a:pt x="1206" y="1043"/>
                </a:lnTo>
                <a:lnTo>
                  <a:pt x="1183" y="1065"/>
                </a:lnTo>
                <a:lnTo>
                  <a:pt x="1158" y="1086"/>
                </a:lnTo>
                <a:lnTo>
                  <a:pt x="1133" y="1105"/>
                </a:lnTo>
                <a:lnTo>
                  <a:pt x="1107" y="1123"/>
                </a:lnTo>
                <a:lnTo>
                  <a:pt x="1081" y="1141"/>
                </a:lnTo>
                <a:lnTo>
                  <a:pt x="1053" y="1157"/>
                </a:lnTo>
                <a:lnTo>
                  <a:pt x="1023" y="1172"/>
                </a:lnTo>
                <a:lnTo>
                  <a:pt x="993" y="1185"/>
                </a:lnTo>
                <a:lnTo>
                  <a:pt x="963" y="1199"/>
                </a:lnTo>
                <a:lnTo>
                  <a:pt x="930" y="1209"/>
                </a:lnTo>
                <a:lnTo>
                  <a:pt x="899" y="1219"/>
                </a:lnTo>
                <a:lnTo>
                  <a:pt x="866" y="1228"/>
                </a:lnTo>
                <a:lnTo>
                  <a:pt x="833" y="1234"/>
                </a:lnTo>
                <a:lnTo>
                  <a:pt x="815" y="1237"/>
                </a:lnTo>
                <a:lnTo>
                  <a:pt x="798" y="1240"/>
                </a:lnTo>
                <a:lnTo>
                  <a:pt x="782" y="1242"/>
                </a:lnTo>
                <a:lnTo>
                  <a:pt x="764" y="1245"/>
                </a:lnTo>
                <a:lnTo>
                  <a:pt x="746" y="1246"/>
                </a:lnTo>
                <a:lnTo>
                  <a:pt x="729" y="1246"/>
                </a:lnTo>
                <a:lnTo>
                  <a:pt x="711" y="1248"/>
                </a:lnTo>
                <a:lnTo>
                  <a:pt x="693" y="1248"/>
                </a:lnTo>
                <a:lnTo>
                  <a:pt x="675" y="1248"/>
                </a:lnTo>
                <a:lnTo>
                  <a:pt x="656" y="1246"/>
                </a:lnTo>
                <a:lnTo>
                  <a:pt x="640" y="1246"/>
                </a:lnTo>
                <a:lnTo>
                  <a:pt x="622" y="1245"/>
                </a:lnTo>
                <a:lnTo>
                  <a:pt x="605" y="1242"/>
                </a:lnTo>
                <a:lnTo>
                  <a:pt x="587" y="1240"/>
                </a:lnTo>
                <a:lnTo>
                  <a:pt x="571" y="1237"/>
                </a:lnTo>
                <a:lnTo>
                  <a:pt x="552" y="1234"/>
                </a:lnTo>
                <a:lnTo>
                  <a:pt x="519" y="1228"/>
                </a:lnTo>
                <a:lnTo>
                  <a:pt x="486" y="1219"/>
                </a:lnTo>
                <a:lnTo>
                  <a:pt x="455" y="1209"/>
                </a:lnTo>
                <a:lnTo>
                  <a:pt x="424" y="1199"/>
                </a:lnTo>
                <a:lnTo>
                  <a:pt x="392" y="1185"/>
                </a:lnTo>
                <a:lnTo>
                  <a:pt x="363" y="1172"/>
                </a:lnTo>
                <a:lnTo>
                  <a:pt x="333" y="1157"/>
                </a:lnTo>
                <a:lnTo>
                  <a:pt x="305" y="1141"/>
                </a:lnTo>
                <a:lnTo>
                  <a:pt x="279" y="1123"/>
                </a:lnTo>
                <a:lnTo>
                  <a:pt x="252" y="1105"/>
                </a:lnTo>
                <a:lnTo>
                  <a:pt x="227" y="1086"/>
                </a:lnTo>
                <a:lnTo>
                  <a:pt x="203" y="1065"/>
                </a:lnTo>
                <a:lnTo>
                  <a:pt x="179" y="1043"/>
                </a:lnTo>
                <a:lnTo>
                  <a:pt x="158" y="1020"/>
                </a:lnTo>
                <a:lnTo>
                  <a:pt x="137" y="997"/>
                </a:lnTo>
                <a:lnTo>
                  <a:pt x="118" y="973"/>
                </a:lnTo>
                <a:lnTo>
                  <a:pt x="100" y="948"/>
                </a:lnTo>
                <a:lnTo>
                  <a:pt x="84" y="921"/>
                </a:lnTo>
                <a:lnTo>
                  <a:pt x="67" y="894"/>
                </a:lnTo>
                <a:lnTo>
                  <a:pt x="54" y="866"/>
                </a:lnTo>
                <a:lnTo>
                  <a:pt x="41" y="838"/>
                </a:lnTo>
                <a:lnTo>
                  <a:pt x="31" y="810"/>
                </a:lnTo>
                <a:lnTo>
                  <a:pt x="21" y="780"/>
                </a:lnTo>
                <a:lnTo>
                  <a:pt x="13" y="749"/>
                </a:lnTo>
                <a:lnTo>
                  <a:pt x="9" y="734"/>
                </a:lnTo>
                <a:lnTo>
                  <a:pt x="8" y="719"/>
                </a:lnTo>
                <a:lnTo>
                  <a:pt x="5" y="703"/>
                </a:lnTo>
                <a:lnTo>
                  <a:pt x="3" y="688"/>
                </a:lnTo>
                <a:lnTo>
                  <a:pt x="1" y="671"/>
                </a:lnTo>
                <a:lnTo>
                  <a:pt x="0" y="655"/>
                </a:lnTo>
                <a:lnTo>
                  <a:pt x="0" y="640"/>
                </a:lnTo>
                <a:lnTo>
                  <a:pt x="0" y="624"/>
                </a:lnTo>
              </a:path>
            </a:pathLst>
          </a:custGeom>
          <a:solidFill>
            <a:srgbClr val="99CCFF">
              <a:alpha val="49001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3944938" y="3851275"/>
            <a:ext cx="1022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800" b="1">
              <a:latin typeface="Verdana" pitchFamily="34" charset="0"/>
            </a:endParaRPr>
          </a:p>
          <a:p>
            <a:pPr algn="ctr"/>
            <a:r>
              <a:rPr lang="en-US" sz="1200" b="1">
                <a:latin typeface="Verdana" pitchFamily="34" charset="0"/>
              </a:rPr>
              <a:t>PGIS</a:t>
            </a:r>
            <a:endParaRPr lang="en-GB"/>
          </a:p>
        </p:txBody>
      </p:sp>
      <p:sp>
        <p:nvSpPr>
          <p:cNvPr id="153612" name="Freeform 12"/>
          <p:cNvSpPr>
            <a:spLocks/>
          </p:cNvSpPr>
          <p:nvPr/>
        </p:nvSpPr>
        <p:spPr bwMode="auto">
          <a:xfrm>
            <a:off x="1600200" y="3794125"/>
            <a:ext cx="1336675" cy="509588"/>
          </a:xfrm>
          <a:custGeom>
            <a:avLst/>
            <a:gdLst/>
            <a:ahLst/>
            <a:cxnLst>
              <a:cxn ang="0">
                <a:pos x="1783" y="0"/>
              </a:cxn>
              <a:cxn ang="0">
                <a:pos x="1806" y="42"/>
              </a:cxn>
              <a:cxn ang="0">
                <a:pos x="1826" y="85"/>
              </a:cxn>
              <a:cxn ang="0">
                <a:pos x="1842" y="129"/>
              </a:cxn>
              <a:cxn ang="0">
                <a:pos x="1857" y="174"/>
              </a:cxn>
              <a:cxn ang="0">
                <a:pos x="1867" y="218"/>
              </a:cxn>
              <a:cxn ang="0">
                <a:pos x="1875" y="264"/>
              </a:cxn>
              <a:cxn ang="0">
                <a:pos x="1880" y="310"/>
              </a:cxn>
              <a:cxn ang="0">
                <a:pos x="1882" y="356"/>
              </a:cxn>
              <a:cxn ang="0">
                <a:pos x="1880" y="403"/>
              </a:cxn>
              <a:cxn ang="0">
                <a:pos x="1875" y="449"/>
              </a:cxn>
              <a:cxn ang="0">
                <a:pos x="1867" y="493"/>
              </a:cxn>
              <a:cxn ang="0">
                <a:pos x="1857" y="539"/>
              </a:cxn>
              <a:cxn ang="0">
                <a:pos x="1842" y="584"/>
              </a:cxn>
              <a:cxn ang="0">
                <a:pos x="1826" y="627"/>
              </a:cxn>
              <a:cxn ang="0">
                <a:pos x="1806" y="670"/>
              </a:cxn>
              <a:cxn ang="0">
                <a:pos x="1783" y="713"/>
              </a:cxn>
              <a:cxn ang="0">
                <a:pos x="88" y="692"/>
              </a:cxn>
              <a:cxn ang="0">
                <a:pos x="65" y="649"/>
              </a:cxn>
              <a:cxn ang="0">
                <a:pos x="46" y="605"/>
              </a:cxn>
              <a:cxn ang="0">
                <a:pos x="32" y="561"/>
              </a:cxn>
              <a:cxn ang="0">
                <a:pos x="18" y="515"/>
              </a:cxn>
              <a:cxn ang="0">
                <a:pos x="10" y="471"/>
              </a:cxn>
              <a:cxn ang="0">
                <a:pos x="4" y="425"/>
              </a:cxn>
              <a:cxn ang="0">
                <a:pos x="0" y="379"/>
              </a:cxn>
              <a:cxn ang="0">
                <a:pos x="0" y="333"/>
              </a:cxn>
              <a:cxn ang="0">
                <a:pos x="4" y="287"/>
              </a:cxn>
              <a:cxn ang="0">
                <a:pos x="10" y="242"/>
              </a:cxn>
              <a:cxn ang="0">
                <a:pos x="18" y="196"/>
              </a:cxn>
              <a:cxn ang="0">
                <a:pos x="32" y="152"/>
              </a:cxn>
              <a:cxn ang="0">
                <a:pos x="46" y="107"/>
              </a:cxn>
              <a:cxn ang="0">
                <a:pos x="65" y="64"/>
              </a:cxn>
              <a:cxn ang="0">
                <a:pos x="88" y="21"/>
              </a:cxn>
              <a:cxn ang="0">
                <a:pos x="99" y="0"/>
              </a:cxn>
            </a:cxnLst>
            <a:rect l="0" t="0" r="r" b="b"/>
            <a:pathLst>
              <a:path w="1882" h="713">
                <a:moveTo>
                  <a:pt x="99" y="0"/>
                </a:moveTo>
                <a:lnTo>
                  <a:pt x="1783" y="0"/>
                </a:lnTo>
                <a:lnTo>
                  <a:pt x="1794" y="21"/>
                </a:lnTo>
                <a:lnTo>
                  <a:pt x="1806" y="42"/>
                </a:lnTo>
                <a:lnTo>
                  <a:pt x="1816" y="64"/>
                </a:lnTo>
                <a:lnTo>
                  <a:pt x="1826" y="85"/>
                </a:lnTo>
                <a:lnTo>
                  <a:pt x="1834" y="107"/>
                </a:lnTo>
                <a:lnTo>
                  <a:pt x="1842" y="129"/>
                </a:lnTo>
                <a:lnTo>
                  <a:pt x="1850" y="152"/>
                </a:lnTo>
                <a:lnTo>
                  <a:pt x="1857" y="174"/>
                </a:lnTo>
                <a:lnTo>
                  <a:pt x="1862" y="196"/>
                </a:lnTo>
                <a:lnTo>
                  <a:pt x="1867" y="218"/>
                </a:lnTo>
                <a:lnTo>
                  <a:pt x="1872" y="242"/>
                </a:lnTo>
                <a:lnTo>
                  <a:pt x="1875" y="264"/>
                </a:lnTo>
                <a:lnTo>
                  <a:pt x="1878" y="287"/>
                </a:lnTo>
                <a:lnTo>
                  <a:pt x="1880" y="310"/>
                </a:lnTo>
                <a:lnTo>
                  <a:pt x="1882" y="333"/>
                </a:lnTo>
                <a:lnTo>
                  <a:pt x="1882" y="356"/>
                </a:lnTo>
                <a:lnTo>
                  <a:pt x="1882" y="379"/>
                </a:lnTo>
                <a:lnTo>
                  <a:pt x="1880" y="403"/>
                </a:lnTo>
                <a:lnTo>
                  <a:pt x="1878" y="425"/>
                </a:lnTo>
                <a:lnTo>
                  <a:pt x="1875" y="449"/>
                </a:lnTo>
                <a:lnTo>
                  <a:pt x="1872" y="471"/>
                </a:lnTo>
                <a:lnTo>
                  <a:pt x="1867" y="493"/>
                </a:lnTo>
                <a:lnTo>
                  <a:pt x="1862" y="515"/>
                </a:lnTo>
                <a:lnTo>
                  <a:pt x="1857" y="539"/>
                </a:lnTo>
                <a:lnTo>
                  <a:pt x="1850" y="561"/>
                </a:lnTo>
                <a:lnTo>
                  <a:pt x="1842" y="584"/>
                </a:lnTo>
                <a:lnTo>
                  <a:pt x="1834" y="605"/>
                </a:lnTo>
                <a:lnTo>
                  <a:pt x="1826" y="627"/>
                </a:lnTo>
                <a:lnTo>
                  <a:pt x="1816" y="649"/>
                </a:lnTo>
                <a:lnTo>
                  <a:pt x="1806" y="670"/>
                </a:lnTo>
                <a:lnTo>
                  <a:pt x="1794" y="692"/>
                </a:lnTo>
                <a:lnTo>
                  <a:pt x="1783" y="713"/>
                </a:lnTo>
                <a:lnTo>
                  <a:pt x="99" y="713"/>
                </a:lnTo>
                <a:lnTo>
                  <a:pt x="88" y="692"/>
                </a:lnTo>
                <a:lnTo>
                  <a:pt x="76" y="670"/>
                </a:lnTo>
                <a:lnTo>
                  <a:pt x="65" y="649"/>
                </a:lnTo>
                <a:lnTo>
                  <a:pt x="56" y="627"/>
                </a:lnTo>
                <a:lnTo>
                  <a:pt x="46" y="605"/>
                </a:lnTo>
                <a:lnTo>
                  <a:pt x="38" y="584"/>
                </a:lnTo>
                <a:lnTo>
                  <a:pt x="32" y="561"/>
                </a:lnTo>
                <a:lnTo>
                  <a:pt x="25" y="539"/>
                </a:lnTo>
                <a:lnTo>
                  <a:pt x="18" y="515"/>
                </a:lnTo>
                <a:lnTo>
                  <a:pt x="13" y="493"/>
                </a:lnTo>
                <a:lnTo>
                  <a:pt x="10" y="471"/>
                </a:lnTo>
                <a:lnTo>
                  <a:pt x="7" y="449"/>
                </a:lnTo>
                <a:lnTo>
                  <a:pt x="4" y="425"/>
                </a:lnTo>
                <a:lnTo>
                  <a:pt x="2" y="403"/>
                </a:lnTo>
                <a:lnTo>
                  <a:pt x="0" y="379"/>
                </a:lnTo>
                <a:lnTo>
                  <a:pt x="0" y="356"/>
                </a:lnTo>
                <a:lnTo>
                  <a:pt x="0" y="333"/>
                </a:lnTo>
                <a:lnTo>
                  <a:pt x="2" y="310"/>
                </a:lnTo>
                <a:lnTo>
                  <a:pt x="4" y="287"/>
                </a:lnTo>
                <a:lnTo>
                  <a:pt x="7" y="264"/>
                </a:lnTo>
                <a:lnTo>
                  <a:pt x="10" y="242"/>
                </a:lnTo>
                <a:lnTo>
                  <a:pt x="13" y="218"/>
                </a:lnTo>
                <a:lnTo>
                  <a:pt x="18" y="196"/>
                </a:lnTo>
                <a:lnTo>
                  <a:pt x="25" y="174"/>
                </a:lnTo>
                <a:lnTo>
                  <a:pt x="32" y="152"/>
                </a:lnTo>
                <a:lnTo>
                  <a:pt x="38" y="129"/>
                </a:lnTo>
                <a:lnTo>
                  <a:pt x="46" y="107"/>
                </a:lnTo>
                <a:lnTo>
                  <a:pt x="56" y="85"/>
                </a:lnTo>
                <a:lnTo>
                  <a:pt x="65" y="64"/>
                </a:lnTo>
                <a:lnTo>
                  <a:pt x="76" y="42"/>
                </a:lnTo>
                <a:lnTo>
                  <a:pt x="88" y="21"/>
                </a:lnTo>
                <a:lnTo>
                  <a:pt x="99" y="0"/>
                </a:lnTo>
                <a:lnTo>
                  <a:pt x="99" y="0"/>
                </a:lnTo>
                <a:close/>
              </a:path>
            </a:pathLst>
          </a:custGeom>
          <a:solidFill>
            <a:srgbClr val="3366FF">
              <a:alpha val="49001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3613" name="Group 13"/>
          <p:cNvGrpSpPr>
            <a:grpSpLocks/>
          </p:cNvGrpSpPr>
          <p:nvPr/>
        </p:nvGrpSpPr>
        <p:grpSpPr bwMode="auto">
          <a:xfrm>
            <a:off x="1608138" y="3795713"/>
            <a:ext cx="1336675" cy="509587"/>
            <a:chOff x="2077" y="5052"/>
            <a:chExt cx="1882" cy="713"/>
          </a:xfrm>
        </p:grpSpPr>
        <p:sp>
          <p:nvSpPr>
            <p:cNvPr id="153614" name="Freeform 14"/>
            <p:cNvSpPr>
              <a:spLocks/>
            </p:cNvSpPr>
            <p:nvPr/>
          </p:nvSpPr>
          <p:spPr bwMode="auto">
            <a:xfrm>
              <a:off x="2077" y="5052"/>
              <a:ext cx="1882" cy="713"/>
            </a:xfrm>
            <a:custGeom>
              <a:avLst/>
              <a:gdLst/>
              <a:ahLst/>
              <a:cxnLst>
                <a:cxn ang="0">
                  <a:pos x="1783" y="0"/>
                </a:cxn>
                <a:cxn ang="0">
                  <a:pos x="1806" y="42"/>
                </a:cxn>
                <a:cxn ang="0">
                  <a:pos x="1826" y="85"/>
                </a:cxn>
                <a:cxn ang="0">
                  <a:pos x="1842" y="129"/>
                </a:cxn>
                <a:cxn ang="0">
                  <a:pos x="1857" y="174"/>
                </a:cxn>
                <a:cxn ang="0">
                  <a:pos x="1867" y="218"/>
                </a:cxn>
                <a:cxn ang="0">
                  <a:pos x="1875" y="264"/>
                </a:cxn>
                <a:cxn ang="0">
                  <a:pos x="1880" y="310"/>
                </a:cxn>
                <a:cxn ang="0">
                  <a:pos x="1882" y="356"/>
                </a:cxn>
                <a:cxn ang="0">
                  <a:pos x="1880" y="403"/>
                </a:cxn>
                <a:cxn ang="0">
                  <a:pos x="1875" y="449"/>
                </a:cxn>
                <a:cxn ang="0">
                  <a:pos x="1867" y="493"/>
                </a:cxn>
                <a:cxn ang="0">
                  <a:pos x="1857" y="539"/>
                </a:cxn>
                <a:cxn ang="0">
                  <a:pos x="1842" y="584"/>
                </a:cxn>
                <a:cxn ang="0">
                  <a:pos x="1826" y="627"/>
                </a:cxn>
                <a:cxn ang="0">
                  <a:pos x="1806" y="670"/>
                </a:cxn>
                <a:cxn ang="0">
                  <a:pos x="1783" y="713"/>
                </a:cxn>
                <a:cxn ang="0">
                  <a:pos x="88" y="692"/>
                </a:cxn>
                <a:cxn ang="0">
                  <a:pos x="65" y="649"/>
                </a:cxn>
                <a:cxn ang="0">
                  <a:pos x="46" y="605"/>
                </a:cxn>
                <a:cxn ang="0">
                  <a:pos x="32" y="561"/>
                </a:cxn>
                <a:cxn ang="0">
                  <a:pos x="18" y="515"/>
                </a:cxn>
                <a:cxn ang="0">
                  <a:pos x="10" y="471"/>
                </a:cxn>
                <a:cxn ang="0">
                  <a:pos x="4" y="425"/>
                </a:cxn>
                <a:cxn ang="0">
                  <a:pos x="0" y="379"/>
                </a:cxn>
                <a:cxn ang="0">
                  <a:pos x="0" y="333"/>
                </a:cxn>
                <a:cxn ang="0">
                  <a:pos x="4" y="287"/>
                </a:cxn>
                <a:cxn ang="0">
                  <a:pos x="10" y="242"/>
                </a:cxn>
                <a:cxn ang="0">
                  <a:pos x="18" y="196"/>
                </a:cxn>
                <a:cxn ang="0">
                  <a:pos x="32" y="152"/>
                </a:cxn>
                <a:cxn ang="0">
                  <a:pos x="46" y="107"/>
                </a:cxn>
                <a:cxn ang="0">
                  <a:pos x="65" y="64"/>
                </a:cxn>
                <a:cxn ang="0">
                  <a:pos x="88" y="21"/>
                </a:cxn>
                <a:cxn ang="0">
                  <a:pos x="99" y="0"/>
                </a:cxn>
              </a:cxnLst>
              <a:rect l="0" t="0" r="r" b="b"/>
              <a:pathLst>
                <a:path w="1882" h="713">
                  <a:moveTo>
                    <a:pt x="99" y="0"/>
                  </a:moveTo>
                  <a:lnTo>
                    <a:pt x="1783" y="0"/>
                  </a:lnTo>
                  <a:lnTo>
                    <a:pt x="1794" y="21"/>
                  </a:lnTo>
                  <a:lnTo>
                    <a:pt x="1806" y="42"/>
                  </a:lnTo>
                  <a:lnTo>
                    <a:pt x="1816" y="64"/>
                  </a:lnTo>
                  <a:lnTo>
                    <a:pt x="1826" y="85"/>
                  </a:lnTo>
                  <a:lnTo>
                    <a:pt x="1834" y="107"/>
                  </a:lnTo>
                  <a:lnTo>
                    <a:pt x="1842" y="129"/>
                  </a:lnTo>
                  <a:lnTo>
                    <a:pt x="1850" y="152"/>
                  </a:lnTo>
                  <a:lnTo>
                    <a:pt x="1857" y="174"/>
                  </a:lnTo>
                  <a:lnTo>
                    <a:pt x="1862" y="196"/>
                  </a:lnTo>
                  <a:lnTo>
                    <a:pt x="1867" y="218"/>
                  </a:lnTo>
                  <a:lnTo>
                    <a:pt x="1872" y="242"/>
                  </a:lnTo>
                  <a:lnTo>
                    <a:pt x="1875" y="264"/>
                  </a:lnTo>
                  <a:lnTo>
                    <a:pt x="1878" y="287"/>
                  </a:lnTo>
                  <a:lnTo>
                    <a:pt x="1880" y="310"/>
                  </a:lnTo>
                  <a:lnTo>
                    <a:pt x="1882" y="333"/>
                  </a:lnTo>
                  <a:lnTo>
                    <a:pt x="1882" y="356"/>
                  </a:lnTo>
                  <a:lnTo>
                    <a:pt x="1882" y="379"/>
                  </a:lnTo>
                  <a:lnTo>
                    <a:pt x="1880" y="403"/>
                  </a:lnTo>
                  <a:lnTo>
                    <a:pt x="1878" y="425"/>
                  </a:lnTo>
                  <a:lnTo>
                    <a:pt x="1875" y="449"/>
                  </a:lnTo>
                  <a:lnTo>
                    <a:pt x="1872" y="471"/>
                  </a:lnTo>
                  <a:lnTo>
                    <a:pt x="1867" y="493"/>
                  </a:lnTo>
                  <a:lnTo>
                    <a:pt x="1862" y="515"/>
                  </a:lnTo>
                  <a:lnTo>
                    <a:pt x="1857" y="539"/>
                  </a:lnTo>
                  <a:lnTo>
                    <a:pt x="1850" y="561"/>
                  </a:lnTo>
                  <a:lnTo>
                    <a:pt x="1842" y="584"/>
                  </a:lnTo>
                  <a:lnTo>
                    <a:pt x="1834" y="605"/>
                  </a:lnTo>
                  <a:lnTo>
                    <a:pt x="1826" y="627"/>
                  </a:lnTo>
                  <a:lnTo>
                    <a:pt x="1816" y="649"/>
                  </a:lnTo>
                  <a:lnTo>
                    <a:pt x="1806" y="670"/>
                  </a:lnTo>
                  <a:lnTo>
                    <a:pt x="1794" y="692"/>
                  </a:lnTo>
                  <a:lnTo>
                    <a:pt x="1783" y="713"/>
                  </a:lnTo>
                  <a:lnTo>
                    <a:pt x="99" y="713"/>
                  </a:lnTo>
                  <a:lnTo>
                    <a:pt x="88" y="692"/>
                  </a:lnTo>
                  <a:lnTo>
                    <a:pt x="76" y="670"/>
                  </a:lnTo>
                  <a:lnTo>
                    <a:pt x="65" y="649"/>
                  </a:lnTo>
                  <a:lnTo>
                    <a:pt x="56" y="627"/>
                  </a:lnTo>
                  <a:lnTo>
                    <a:pt x="46" y="605"/>
                  </a:lnTo>
                  <a:lnTo>
                    <a:pt x="38" y="584"/>
                  </a:lnTo>
                  <a:lnTo>
                    <a:pt x="32" y="561"/>
                  </a:lnTo>
                  <a:lnTo>
                    <a:pt x="25" y="539"/>
                  </a:lnTo>
                  <a:lnTo>
                    <a:pt x="18" y="515"/>
                  </a:lnTo>
                  <a:lnTo>
                    <a:pt x="13" y="493"/>
                  </a:lnTo>
                  <a:lnTo>
                    <a:pt x="10" y="471"/>
                  </a:lnTo>
                  <a:lnTo>
                    <a:pt x="7" y="449"/>
                  </a:lnTo>
                  <a:lnTo>
                    <a:pt x="4" y="425"/>
                  </a:lnTo>
                  <a:lnTo>
                    <a:pt x="2" y="403"/>
                  </a:lnTo>
                  <a:lnTo>
                    <a:pt x="0" y="379"/>
                  </a:lnTo>
                  <a:lnTo>
                    <a:pt x="0" y="356"/>
                  </a:lnTo>
                  <a:lnTo>
                    <a:pt x="0" y="333"/>
                  </a:lnTo>
                  <a:lnTo>
                    <a:pt x="2" y="310"/>
                  </a:lnTo>
                  <a:lnTo>
                    <a:pt x="4" y="287"/>
                  </a:lnTo>
                  <a:lnTo>
                    <a:pt x="7" y="264"/>
                  </a:lnTo>
                  <a:lnTo>
                    <a:pt x="10" y="242"/>
                  </a:lnTo>
                  <a:lnTo>
                    <a:pt x="13" y="218"/>
                  </a:lnTo>
                  <a:lnTo>
                    <a:pt x="18" y="196"/>
                  </a:lnTo>
                  <a:lnTo>
                    <a:pt x="25" y="174"/>
                  </a:lnTo>
                  <a:lnTo>
                    <a:pt x="32" y="152"/>
                  </a:lnTo>
                  <a:lnTo>
                    <a:pt x="38" y="129"/>
                  </a:lnTo>
                  <a:lnTo>
                    <a:pt x="46" y="107"/>
                  </a:lnTo>
                  <a:lnTo>
                    <a:pt x="56" y="85"/>
                  </a:lnTo>
                  <a:lnTo>
                    <a:pt x="65" y="64"/>
                  </a:lnTo>
                  <a:lnTo>
                    <a:pt x="76" y="42"/>
                  </a:lnTo>
                  <a:lnTo>
                    <a:pt x="88" y="21"/>
                  </a:lnTo>
                  <a:lnTo>
                    <a:pt x="99" y="0"/>
                  </a:lnTo>
                  <a:lnTo>
                    <a:pt x="9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15" name="Freeform 15"/>
            <p:cNvSpPr>
              <a:spLocks/>
            </p:cNvSpPr>
            <p:nvPr/>
          </p:nvSpPr>
          <p:spPr bwMode="auto">
            <a:xfrm>
              <a:off x="3761" y="5052"/>
              <a:ext cx="99" cy="713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87" y="21"/>
                </a:cxn>
                <a:cxn ang="0">
                  <a:pos x="76" y="42"/>
                </a:cxn>
                <a:cxn ang="0">
                  <a:pos x="64" y="64"/>
                </a:cxn>
                <a:cxn ang="0">
                  <a:pos x="56" y="85"/>
                </a:cxn>
                <a:cxn ang="0">
                  <a:pos x="46" y="107"/>
                </a:cxn>
                <a:cxn ang="0">
                  <a:pos x="38" y="129"/>
                </a:cxn>
                <a:cxn ang="0">
                  <a:pos x="31" y="152"/>
                </a:cxn>
                <a:cxn ang="0">
                  <a:pos x="24" y="174"/>
                </a:cxn>
                <a:cxn ang="0">
                  <a:pos x="18" y="196"/>
                </a:cxn>
                <a:cxn ang="0">
                  <a:pos x="13" y="218"/>
                </a:cxn>
                <a:cxn ang="0">
                  <a:pos x="10" y="242"/>
                </a:cxn>
                <a:cxn ang="0">
                  <a:pos x="6" y="264"/>
                </a:cxn>
                <a:cxn ang="0">
                  <a:pos x="3" y="287"/>
                </a:cxn>
                <a:cxn ang="0">
                  <a:pos x="1" y="310"/>
                </a:cxn>
                <a:cxn ang="0">
                  <a:pos x="0" y="333"/>
                </a:cxn>
                <a:cxn ang="0">
                  <a:pos x="0" y="356"/>
                </a:cxn>
                <a:cxn ang="0">
                  <a:pos x="0" y="379"/>
                </a:cxn>
                <a:cxn ang="0">
                  <a:pos x="1" y="403"/>
                </a:cxn>
                <a:cxn ang="0">
                  <a:pos x="3" y="425"/>
                </a:cxn>
                <a:cxn ang="0">
                  <a:pos x="6" y="449"/>
                </a:cxn>
                <a:cxn ang="0">
                  <a:pos x="10" y="471"/>
                </a:cxn>
                <a:cxn ang="0">
                  <a:pos x="13" y="493"/>
                </a:cxn>
                <a:cxn ang="0">
                  <a:pos x="18" y="515"/>
                </a:cxn>
                <a:cxn ang="0">
                  <a:pos x="24" y="539"/>
                </a:cxn>
                <a:cxn ang="0">
                  <a:pos x="31" y="561"/>
                </a:cxn>
                <a:cxn ang="0">
                  <a:pos x="38" y="584"/>
                </a:cxn>
                <a:cxn ang="0">
                  <a:pos x="46" y="605"/>
                </a:cxn>
                <a:cxn ang="0">
                  <a:pos x="56" y="627"/>
                </a:cxn>
                <a:cxn ang="0">
                  <a:pos x="64" y="649"/>
                </a:cxn>
                <a:cxn ang="0">
                  <a:pos x="76" y="670"/>
                </a:cxn>
                <a:cxn ang="0">
                  <a:pos x="87" y="692"/>
                </a:cxn>
                <a:cxn ang="0">
                  <a:pos x="99" y="713"/>
                </a:cxn>
              </a:cxnLst>
              <a:rect l="0" t="0" r="r" b="b"/>
              <a:pathLst>
                <a:path w="99" h="713">
                  <a:moveTo>
                    <a:pt x="99" y="0"/>
                  </a:moveTo>
                  <a:lnTo>
                    <a:pt x="87" y="21"/>
                  </a:lnTo>
                  <a:lnTo>
                    <a:pt x="76" y="42"/>
                  </a:lnTo>
                  <a:lnTo>
                    <a:pt x="64" y="64"/>
                  </a:lnTo>
                  <a:lnTo>
                    <a:pt x="56" y="85"/>
                  </a:lnTo>
                  <a:lnTo>
                    <a:pt x="46" y="107"/>
                  </a:lnTo>
                  <a:lnTo>
                    <a:pt x="38" y="129"/>
                  </a:lnTo>
                  <a:lnTo>
                    <a:pt x="31" y="152"/>
                  </a:lnTo>
                  <a:lnTo>
                    <a:pt x="24" y="174"/>
                  </a:lnTo>
                  <a:lnTo>
                    <a:pt x="18" y="196"/>
                  </a:lnTo>
                  <a:lnTo>
                    <a:pt x="13" y="218"/>
                  </a:lnTo>
                  <a:lnTo>
                    <a:pt x="10" y="242"/>
                  </a:lnTo>
                  <a:lnTo>
                    <a:pt x="6" y="264"/>
                  </a:lnTo>
                  <a:lnTo>
                    <a:pt x="3" y="287"/>
                  </a:lnTo>
                  <a:lnTo>
                    <a:pt x="1" y="310"/>
                  </a:lnTo>
                  <a:lnTo>
                    <a:pt x="0" y="333"/>
                  </a:lnTo>
                  <a:lnTo>
                    <a:pt x="0" y="356"/>
                  </a:lnTo>
                  <a:lnTo>
                    <a:pt x="0" y="379"/>
                  </a:lnTo>
                  <a:lnTo>
                    <a:pt x="1" y="403"/>
                  </a:lnTo>
                  <a:lnTo>
                    <a:pt x="3" y="425"/>
                  </a:lnTo>
                  <a:lnTo>
                    <a:pt x="6" y="449"/>
                  </a:lnTo>
                  <a:lnTo>
                    <a:pt x="10" y="471"/>
                  </a:lnTo>
                  <a:lnTo>
                    <a:pt x="13" y="493"/>
                  </a:lnTo>
                  <a:lnTo>
                    <a:pt x="18" y="515"/>
                  </a:lnTo>
                  <a:lnTo>
                    <a:pt x="24" y="539"/>
                  </a:lnTo>
                  <a:lnTo>
                    <a:pt x="31" y="561"/>
                  </a:lnTo>
                  <a:lnTo>
                    <a:pt x="38" y="584"/>
                  </a:lnTo>
                  <a:lnTo>
                    <a:pt x="46" y="605"/>
                  </a:lnTo>
                  <a:lnTo>
                    <a:pt x="56" y="627"/>
                  </a:lnTo>
                  <a:lnTo>
                    <a:pt x="64" y="649"/>
                  </a:lnTo>
                  <a:lnTo>
                    <a:pt x="76" y="670"/>
                  </a:lnTo>
                  <a:lnTo>
                    <a:pt x="87" y="692"/>
                  </a:lnTo>
                  <a:lnTo>
                    <a:pt x="99" y="7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16" name="Rectangle 16"/>
          <p:cNvSpPr>
            <a:spLocks noChangeArrowheads="1"/>
          </p:cNvSpPr>
          <p:nvPr/>
        </p:nvSpPr>
        <p:spPr bwMode="auto">
          <a:xfrm>
            <a:off x="2100263" y="3975100"/>
            <a:ext cx="24288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Verdana" pitchFamily="34" charset="0"/>
              </a:rPr>
              <a:t>LSK</a:t>
            </a:r>
            <a:endParaRPr lang="en-GB"/>
          </a:p>
        </p:txBody>
      </p:sp>
      <p:grpSp>
        <p:nvGrpSpPr>
          <p:cNvPr id="153617" name="Group 17"/>
          <p:cNvGrpSpPr>
            <a:grpSpLocks/>
          </p:cNvGrpSpPr>
          <p:nvPr/>
        </p:nvGrpSpPr>
        <p:grpSpPr bwMode="auto">
          <a:xfrm>
            <a:off x="5922963" y="3802063"/>
            <a:ext cx="1195387" cy="508000"/>
            <a:chOff x="8162" y="5052"/>
            <a:chExt cx="1684" cy="713"/>
          </a:xfrm>
        </p:grpSpPr>
        <p:sp>
          <p:nvSpPr>
            <p:cNvPr id="153618" name="Freeform 18"/>
            <p:cNvSpPr>
              <a:spLocks/>
            </p:cNvSpPr>
            <p:nvPr/>
          </p:nvSpPr>
          <p:spPr bwMode="auto">
            <a:xfrm>
              <a:off x="8162" y="5052"/>
              <a:ext cx="1684" cy="713"/>
            </a:xfrm>
            <a:custGeom>
              <a:avLst/>
              <a:gdLst/>
              <a:ahLst/>
              <a:cxnLst>
                <a:cxn ang="0">
                  <a:pos x="1585" y="0"/>
                </a:cxn>
                <a:cxn ang="0">
                  <a:pos x="1608" y="42"/>
                </a:cxn>
                <a:cxn ang="0">
                  <a:pos x="1628" y="85"/>
                </a:cxn>
                <a:cxn ang="0">
                  <a:pos x="1646" y="129"/>
                </a:cxn>
                <a:cxn ang="0">
                  <a:pos x="1659" y="174"/>
                </a:cxn>
                <a:cxn ang="0">
                  <a:pos x="1670" y="218"/>
                </a:cxn>
                <a:cxn ang="0">
                  <a:pos x="1677" y="264"/>
                </a:cxn>
                <a:cxn ang="0">
                  <a:pos x="1682" y="310"/>
                </a:cxn>
                <a:cxn ang="0">
                  <a:pos x="1684" y="356"/>
                </a:cxn>
                <a:cxn ang="0">
                  <a:pos x="1682" y="403"/>
                </a:cxn>
                <a:cxn ang="0">
                  <a:pos x="1677" y="449"/>
                </a:cxn>
                <a:cxn ang="0">
                  <a:pos x="1670" y="493"/>
                </a:cxn>
                <a:cxn ang="0">
                  <a:pos x="1659" y="539"/>
                </a:cxn>
                <a:cxn ang="0">
                  <a:pos x="1646" y="584"/>
                </a:cxn>
                <a:cxn ang="0">
                  <a:pos x="1628" y="627"/>
                </a:cxn>
                <a:cxn ang="0">
                  <a:pos x="1608" y="670"/>
                </a:cxn>
                <a:cxn ang="0">
                  <a:pos x="1585" y="713"/>
                </a:cxn>
                <a:cxn ang="0">
                  <a:pos x="88" y="692"/>
                </a:cxn>
                <a:cxn ang="0">
                  <a:pos x="66" y="649"/>
                </a:cxn>
                <a:cxn ang="0">
                  <a:pos x="46" y="605"/>
                </a:cxn>
                <a:cxn ang="0">
                  <a:pos x="32" y="561"/>
                </a:cxn>
                <a:cxn ang="0">
                  <a:pos x="20" y="515"/>
                </a:cxn>
                <a:cxn ang="0">
                  <a:pos x="10" y="471"/>
                </a:cxn>
                <a:cxn ang="0">
                  <a:pos x="4" y="425"/>
                </a:cxn>
                <a:cxn ang="0">
                  <a:pos x="0" y="379"/>
                </a:cxn>
                <a:cxn ang="0">
                  <a:pos x="0" y="333"/>
                </a:cxn>
                <a:cxn ang="0">
                  <a:pos x="4" y="287"/>
                </a:cxn>
                <a:cxn ang="0">
                  <a:pos x="10" y="242"/>
                </a:cxn>
                <a:cxn ang="0">
                  <a:pos x="20" y="196"/>
                </a:cxn>
                <a:cxn ang="0">
                  <a:pos x="32" y="152"/>
                </a:cxn>
                <a:cxn ang="0">
                  <a:pos x="46" y="107"/>
                </a:cxn>
                <a:cxn ang="0">
                  <a:pos x="66" y="64"/>
                </a:cxn>
                <a:cxn ang="0">
                  <a:pos x="88" y="21"/>
                </a:cxn>
                <a:cxn ang="0">
                  <a:pos x="99" y="0"/>
                </a:cxn>
              </a:cxnLst>
              <a:rect l="0" t="0" r="r" b="b"/>
              <a:pathLst>
                <a:path w="1684" h="713">
                  <a:moveTo>
                    <a:pt x="99" y="0"/>
                  </a:moveTo>
                  <a:lnTo>
                    <a:pt x="1585" y="0"/>
                  </a:lnTo>
                  <a:lnTo>
                    <a:pt x="1596" y="21"/>
                  </a:lnTo>
                  <a:lnTo>
                    <a:pt x="1608" y="42"/>
                  </a:lnTo>
                  <a:lnTo>
                    <a:pt x="1618" y="64"/>
                  </a:lnTo>
                  <a:lnTo>
                    <a:pt x="1628" y="85"/>
                  </a:lnTo>
                  <a:lnTo>
                    <a:pt x="1637" y="107"/>
                  </a:lnTo>
                  <a:lnTo>
                    <a:pt x="1646" y="129"/>
                  </a:lnTo>
                  <a:lnTo>
                    <a:pt x="1652" y="152"/>
                  </a:lnTo>
                  <a:lnTo>
                    <a:pt x="1659" y="174"/>
                  </a:lnTo>
                  <a:lnTo>
                    <a:pt x="1665" y="196"/>
                  </a:lnTo>
                  <a:lnTo>
                    <a:pt x="1670" y="218"/>
                  </a:lnTo>
                  <a:lnTo>
                    <a:pt x="1674" y="242"/>
                  </a:lnTo>
                  <a:lnTo>
                    <a:pt x="1677" y="264"/>
                  </a:lnTo>
                  <a:lnTo>
                    <a:pt x="1680" y="287"/>
                  </a:lnTo>
                  <a:lnTo>
                    <a:pt x="1682" y="310"/>
                  </a:lnTo>
                  <a:lnTo>
                    <a:pt x="1684" y="333"/>
                  </a:lnTo>
                  <a:lnTo>
                    <a:pt x="1684" y="356"/>
                  </a:lnTo>
                  <a:lnTo>
                    <a:pt x="1684" y="379"/>
                  </a:lnTo>
                  <a:lnTo>
                    <a:pt x="1682" y="403"/>
                  </a:lnTo>
                  <a:lnTo>
                    <a:pt x="1680" y="425"/>
                  </a:lnTo>
                  <a:lnTo>
                    <a:pt x="1677" y="449"/>
                  </a:lnTo>
                  <a:lnTo>
                    <a:pt x="1674" y="471"/>
                  </a:lnTo>
                  <a:lnTo>
                    <a:pt x="1670" y="493"/>
                  </a:lnTo>
                  <a:lnTo>
                    <a:pt x="1665" y="515"/>
                  </a:lnTo>
                  <a:lnTo>
                    <a:pt x="1659" y="539"/>
                  </a:lnTo>
                  <a:lnTo>
                    <a:pt x="1652" y="561"/>
                  </a:lnTo>
                  <a:lnTo>
                    <a:pt x="1646" y="584"/>
                  </a:lnTo>
                  <a:lnTo>
                    <a:pt x="1637" y="605"/>
                  </a:lnTo>
                  <a:lnTo>
                    <a:pt x="1628" y="627"/>
                  </a:lnTo>
                  <a:lnTo>
                    <a:pt x="1618" y="649"/>
                  </a:lnTo>
                  <a:lnTo>
                    <a:pt x="1608" y="670"/>
                  </a:lnTo>
                  <a:lnTo>
                    <a:pt x="1596" y="692"/>
                  </a:lnTo>
                  <a:lnTo>
                    <a:pt x="1585" y="713"/>
                  </a:lnTo>
                  <a:lnTo>
                    <a:pt x="99" y="713"/>
                  </a:lnTo>
                  <a:lnTo>
                    <a:pt x="88" y="692"/>
                  </a:lnTo>
                  <a:lnTo>
                    <a:pt x="76" y="670"/>
                  </a:lnTo>
                  <a:lnTo>
                    <a:pt x="66" y="649"/>
                  </a:lnTo>
                  <a:lnTo>
                    <a:pt x="56" y="627"/>
                  </a:lnTo>
                  <a:lnTo>
                    <a:pt x="46" y="605"/>
                  </a:lnTo>
                  <a:lnTo>
                    <a:pt x="38" y="584"/>
                  </a:lnTo>
                  <a:lnTo>
                    <a:pt x="32" y="561"/>
                  </a:lnTo>
                  <a:lnTo>
                    <a:pt x="25" y="539"/>
                  </a:lnTo>
                  <a:lnTo>
                    <a:pt x="20" y="515"/>
                  </a:lnTo>
                  <a:lnTo>
                    <a:pt x="13" y="493"/>
                  </a:lnTo>
                  <a:lnTo>
                    <a:pt x="10" y="471"/>
                  </a:lnTo>
                  <a:lnTo>
                    <a:pt x="7" y="449"/>
                  </a:lnTo>
                  <a:lnTo>
                    <a:pt x="4" y="425"/>
                  </a:lnTo>
                  <a:lnTo>
                    <a:pt x="2" y="403"/>
                  </a:lnTo>
                  <a:lnTo>
                    <a:pt x="0" y="379"/>
                  </a:lnTo>
                  <a:lnTo>
                    <a:pt x="0" y="356"/>
                  </a:lnTo>
                  <a:lnTo>
                    <a:pt x="0" y="333"/>
                  </a:lnTo>
                  <a:lnTo>
                    <a:pt x="2" y="310"/>
                  </a:lnTo>
                  <a:lnTo>
                    <a:pt x="4" y="287"/>
                  </a:lnTo>
                  <a:lnTo>
                    <a:pt x="7" y="264"/>
                  </a:lnTo>
                  <a:lnTo>
                    <a:pt x="10" y="242"/>
                  </a:lnTo>
                  <a:lnTo>
                    <a:pt x="13" y="218"/>
                  </a:lnTo>
                  <a:lnTo>
                    <a:pt x="20" y="196"/>
                  </a:lnTo>
                  <a:lnTo>
                    <a:pt x="25" y="174"/>
                  </a:lnTo>
                  <a:lnTo>
                    <a:pt x="32" y="152"/>
                  </a:lnTo>
                  <a:lnTo>
                    <a:pt x="38" y="129"/>
                  </a:lnTo>
                  <a:lnTo>
                    <a:pt x="46" y="107"/>
                  </a:lnTo>
                  <a:lnTo>
                    <a:pt x="56" y="85"/>
                  </a:lnTo>
                  <a:lnTo>
                    <a:pt x="66" y="64"/>
                  </a:lnTo>
                  <a:lnTo>
                    <a:pt x="76" y="42"/>
                  </a:lnTo>
                  <a:lnTo>
                    <a:pt x="88" y="21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800000">
                <a:alpha val="50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19" name="Freeform 19"/>
            <p:cNvSpPr>
              <a:spLocks/>
            </p:cNvSpPr>
            <p:nvPr/>
          </p:nvSpPr>
          <p:spPr bwMode="auto">
            <a:xfrm>
              <a:off x="8162" y="5052"/>
              <a:ext cx="1684" cy="713"/>
            </a:xfrm>
            <a:custGeom>
              <a:avLst/>
              <a:gdLst/>
              <a:ahLst/>
              <a:cxnLst>
                <a:cxn ang="0">
                  <a:pos x="1585" y="0"/>
                </a:cxn>
                <a:cxn ang="0">
                  <a:pos x="1608" y="42"/>
                </a:cxn>
                <a:cxn ang="0">
                  <a:pos x="1628" y="85"/>
                </a:cxn>
                <a:cxn ang="0">
                  <a:pos x="1646" y="129"/>
                </a:cxn>
                <a:cxn ang="0">
                  <a:pos x="1659" y="174"/>
                </a:cxn>
                <a:cxn ang="0">
                  <a:pos x="1670" y="218"/>
                </a:cxn>
                <a:cxn ang="0">
                  <a:pos x="1677" y="264"/>
                </a:cxn>
                <a:cxn ang="0">
                  <a:pos x="1682" y="310"/>
                </a:cxn>
                <a:cxn ang="0">
                  <a:pos x="1684" y="356"/>
                </a:cxn>
                <a:cxn ang="0">
                  <a:pos x="1682" y="403"/>
                </a:cxn>
                <a:cxn ang="0">
                  <a:pos x="1677" y="449"/>
                </a:cxn>
                <a:cxn ang="0">
                  <a:pos x="1670" y="493"/>
                </a:cxn>
                <a:cxn ang="0">
                  <a:pos x="1659" y="539"/>
                </a:cxn>
                <a:cxn ang="0">
                  <a:pos x="1646" y="584"/>
                </a:cxn>
                <a:cxn ang="0">
                  <a:pos x="1628" y="627"/>
                </a:cxn>
                <a:cxn ang="0">
                  <a:pos x="1608" y="670"/>
                </a:cxn>
                <a:cxn ang="0">
                  <a:pos x="1585" y="713"/>
                </a:cxn>
                <a:cxn ang="0">
                  <a:pos x="88" y="692"/>
                </a:cxn>
                <a:cxn ang="0">
                  <a:pos x="66" y="649"/>
                </a:cxn>
                <a:cxn ang="0">
                  <a:pos x="46" y="605"/>
                </a:cxn>
                <a:cxn ang="0">
                  <a:pos x="32" y="561"/>
                </a:cxn>
                <a:cxn ang="0">
                  <a:pos x="20" y="515"/>
                </a:cxn>
                <a:cxn ang="0">
                  <a:pos x="10" y="471"/>
                </a:cxn>
                <a:cxn ang="0">
                  <a:pos x="4" y="425"/>
                </a:cxn>
                <a:cxn ang="0">
                  <a:pos x="0" y="379"/>
                </a:cxn>
                <a:cxn ang="0">
                  <a:pos x="0" y="333"/>
                </a:cxn>
                <a:cxn ang="0">
                  <a:pos x="4" y="287"/>
                </a:cxn>
                <a:cxn ang="0">
                  <a:pos x="10" y="242"/>
                </a:cxn>
                <a:cxn ang="0">
                  <a:pos x="20" y="196"/>
                </a:cxn>
                <a:cxn ang="0">
                  <a:pos x="32" y="152"/>
                </a:cxn>
                <a:cxn ang="0">
                  <a:pos x="46" y="107"/>
                </a:cxn>
                <a:cxn ang="0">
                  <a:pos x="66" y="64"/>
                </a:cxn>
                <a:cxn ang="0">
                  <a:pos x="88" y="21"/>
                </a:cxn>
                <a:cxn ang="0">
                  <a:pos x="99" y="0"/>
                </a:cxn>
              </a:cxnLst>
              <a:rect l="0" t="0" r="r" b="b"/>
              <a:pathLst>
                <a:path w="1684" h="713">
                  <a:moveTo>
                    <a:pt x="99" y="0"/>
                  </a:moveTo>
                  <a:lnTo>
                    <a:pt x="1585" y="0"/>
                  </a:lnTo>
                  <a:lnTo>
                    <a:pt x="1596" y="21"/>
                  </a:lnTo>
                  <a:lnTo>
                    <a:pt x="1608" y="42"/>
                  </a:lnTo>
                  <a:lnTo>
                    <a:pt x="1618" y="64"/>
                  </a:lnTo>
                  <a:lnTo>
                    <a:pt x="1628" y="85"/>
                  </a:lnTo>
                  <a:lnTo>
                    <a:pt x="1637" y="107"/>
                  </a:lnTo>
                  <a:lnTo>
                    <a:pt x="1646" y="129"/>
                  </a:lnTo>
                  <a:lnTo>
                    <a:pt x="1652" y="152"/>
                  </a:lnTo>
                  <a:lnTo>
                    <a:pt x="1659" y="174"/>
                  </a:lnTo>
                  <a:lnTo>
                    <a:pt x="1665" y="196"/>
                  </a:lnTo>
                  <a:lnTo>
                    <a:pt x="1670" y="218"/>
                  </a:lnTo>
                  <a:lnTo>
                    <a:pt x="1674" y="242"/>
                  </a:lnTo>
                  <a:lnTo>
                    <a:pt x="1677" y="264"/>
                  </a:lnTo>
                  <a:lnTo>
                    <a:pt x="1680" y="287"/>
                  </a:lnTo>
                  <a:lnTo>
                    <a:pt x="1682" y="310"/>
                  </a:lnTo>
                  <a:lnTo>
                    <a:pt x="1684" y="333"/>
                  </a:lnTo>
                  <a:lnTo>
                    <a:pt x="1684" y="356"/>
                  </a:lnTo>
                  <a:lnTo>
                    <a:pt x="1684" y="379"/>
                  </a:lnTo>
                  <a:lnTo>
                    <a:pt x="1682" y="403"/>
                  </a:lnTo>
                  <a:lnTo>
                    <a:pt x="1680" y="425"/>
                  </a:lnTo>
                  <a:lnTo>
                    <a:pt x="1677" y="449"/>
                  </a:lnTo>
                  <a:lnTo>
                    <a:pt x="1674" y="471"/>
                  </a:lnTo>
                  <a:lnTo>
                    <a:pt x="1670" y="493"/>
                  </a:lnTo>
                  <a:lnTo>
                    <a:pt x="1665" y="515"/>
                  </a:lnTo>
                  <a:lnTo>
                    <a:pt x="1659" y="539"/>
                  </a:lnTo>
                  <a:lnTo>
                    <a:pt x="1652" y="561"/>
                  </a:lnTo>
                  <a:lnTo>
                    <a:pt x="1646" y="584"/>
                  </a:lnTo>
                  <a:lnTo>
                    <a:pt x="1637" y="605"/>
                  </a:lnTo>
                  <a:lnTo>
                    <a:pt x="1628" y="627"/>
                  </a:lnTo>
                  <a:lnTo>
                    <a:pt x="1618" y="649"/>
                  </a:lnTo>
                  <a:lnTo>
                    <a:pt x="1608" y="670"/>
                  </a:lnTo>
                  <a:lnTo>
                    <a:pt x="1596" y="692"/>
                  </a:lnTo>
                  <a:lnTo>
                    <a:pt x="1585" y="713"/>
                  </a:lnTo>
                  <a:lnTo>
                    <a:pt x="99" y="713"/>
                  </a:lnTo>
                  <a:lnTo>
                    <a:pt x="88" y="692"/>
                  </a:lnTo>
                  <a:lnTo>
                    <a:pt x="76" y="670"/>
                  </a:lnTo>
                  <a:lnTo>
                    <a:pt x="66" y="649"/>
                  </a:lnTo>
                  <a:lnTo>
                    <a:pt x="56" y="627"/>
                  </a:lnTo>
                  <a:lnTo>
                    <a:pt x="46" y="605"/>
                  </a:lnTo>
                  <a:lnTo>
                    <a:pt x="38" y="584"/>
                  </a:lnTo>
                  <a:lnTo>
                    <a:pt x="32" y="561"/>
                  </a:lnTo>
                  <a:lnTo>
                    <a:pt x="25" y="539"/>
                  </a:lnTo>
                  <a:lnTo>
                    <a:pt x="20" y="515"/>
                  </a:lnTo>
                  <a:lnTo>
                    <a:pt x="13" y="493"/>
                  </a:lnTo>
                  <a:lnTo>
                    <a:pt x="10" y="471"/>
                  </a:lnTo>
                  <a:lnTo>
                    <a:pt x="7" y="449"/>
                  </a:lnTo>
                  <a:lnTo>
                    <a:pt x="4" y="425"/>
                  </a:lnTo>
                  <a:lnTo>
                    <a:pt x="2" y="403"/>
                  </a:lnTo>
                  <a:lnTo>
                    <a:pt x="0" y="379"/>
                  </a:lnTo>
                  <a:lnTo>
                    <a:pt x="0" y="356"/>
                  </a:lnTo>
                  <a:lnTo>
                    <a:pt x="0" y="333"/>
                  </a:lnTo>
                  <a:lnTo>
                    <a:pt x="2" y="310"/>
                  </a:lnTo>
                  <a:lnTo>
                    <a:pt x="4" y="287"/>
                  </a:lnTo>
                  <a:lnTo>
                    <a:pt x="7" y="264"/>
                  </a:lnTo>
                  <a:lnTo>
                    <a:pt x="10" y="242"/>
                  </a:lnTo>
                  <a:lnTo>
                    <a:pt x="13" y="218"/>
                  </a:lnTo>
                  <a:lnTo>
                    <a:pt x="20" y="196"/>
                  </a:lnTo>
                  <a:lnTo>
                    <a:pt x="25" y="174"/>
                  </a:lnTo>
                  <a:lnTo>
                    <a:pt x="32" y="152"/>
                  </a:lnTo>
                  <a:lnTo>
                    <a:pt x="38" y="129"/>
                  </a:lnTo>
                  <a:lnTo>
                    <a:pt x="46" y="107"/>
                  </a:lnTo>
                  <a:lnTo>
                    <a:pt x="56" y="85"/>
                  </a:lnTo>
                  <a:lnTo>
                    <a:pt x="66" y="64"/>
                  </a:lnTo>
                  <a:lnTo>
                    <a:pt x="76" y="42"/>
                  </a:lnTo>
                  <a:lnTo>
                    <a:pt x="88" y="21"/>
                  </a:lnTo>
                  <a:lnTo>
                    <a:pt x="99" y="0"/>
                  </a:lnTo>
                  <a:lnTo>
                    <a:pt x="99" y="0"/>
                  </a:lnTo>
                </a:path>
              </a:pathLst>
            </a:custGeom>
            <a:solidFill>
              <a:srgbClr val="993300">
                <a:alpha val="50999"/>
              </a:srgb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20" name="Freeform 20"/>
            <p:cNvSpPr>
              <a:spLocks/>
            </p:cNvSpPr>
            <p:nvPr/>
          </p:nvSpPr>
          <p:spPr bwMode="auto">
            <a:xfrm>
              <a:off x="9648" y="5052"/>
              <a:ext cx="99" cy="713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87" y="21"/>
                </a:cxn>
                <a:cxn ang="0">
                  <a:pos x="76" y="42"/>
                </a:cxn>
                <a:cxn ang="0">
                  <a:pos x="66" y="64"/>
                </a:cxn>
                <a:cxn ang="0">
                  <a:pos x="56" y="85"/>
                </a:cxn>
                <a:cxn ang="0">
                  <a:pos x="46" y="107"/>
                </a:cxn>
                <a:cxn ang="0">
                  <a:pos x="38" y="129"/>
                </a:cxn>
                <a:cxn ang="0">
                  <a:pos x="31" y="152"/>
                </a:cxn>
                <a:cxn ang="0">
                  <a:pos x="24" y="174"/>
                </a:cxn>
                <a:cxn ang="0">
                  <a:pos x="19" y="196"/>
                </a:cxn>
                <a:cxn ang="0">
                  <a:pos x="13" y="218"/>
                </a:cxn>
                <a:cxn ang="0">
                  <a:pos x="10" y="242"/>
                </a:cxn>
                <a:cxn ang="0">
                  <a:pos x="6" y="264"/>
                </a:cxn>
                <a:cxn ang="0">
                  <a:pos x="3" y="287"/>
                </a:cxn>
                <a:cxn ang="0">
                  <a:pos x="1" y="310"/>
                </a:cxn>
                <a:cxn ang="0">
                  <a:pos x="0" y="333"/>
                </a:cxn>
                <a:cxn ang="0">
                  <a:pos x="0" y="356"/>
                </a:cxn>
                <a:cxn ang="0">
                  <a:pos x="0" y="379"/>
                </a:cxn>
                <a:cxn ang="0">
                  <a:pos x="1" y="403"/>
                </a:cxn>
                <a:cxn ang="0">
                  <a:pos x="3" y="425"/>
                </a:cxn>
                <a:cxn ang="0">
                  <a:pos x="6" y="449"/>
                </a:cxn>
                <a:cxn ang="0">
                  <a:pos x="10" y="471"/>
                </a:cxn>
                <a:cxn ang="0">
                  <a:pos x="13" y="493"/>
                </a:cxn>
                <a:cxn ang="0">
                  <a:pos x="19" y="515"/>
                </a:cxn>
                <a:cxn ang="0">
                  <a:pos x="24" y="539"/>
                </a:cxn>
                <a:cxn ang="0">
                  <a:pos x="31" y="561"/>
                </a:cxn>
                <a:cxn ang="0">
                  <a:pos x="38" y="584"/>
                </a:cxn>
                <a:cxn ang="0">
                  <a:pos x="46" y="605"/>
                </a:cxn>
                <a:cxn ang="0">
                  <a:pos x="56" y="627"/>
                </a:cxn>
                <a:cxn ang="0">
                  <a:pos x="66" y="649"/>
                </a:cxn>
                <a:cxn ang="0">
                  <a:pos x="76" y="670"/>
                </a:cxn>
                <a:cxn ang="0">
                  <a:pos x="87" y="692"/>
                </a:cxn>
                <a:cxn ang="0">
                  <a:pos x="99" y="713"/>
                </a:cxn>
              </a:cxnLst>
              <a:rect l="0" t="0" r="r" b="b"/>
              <a:pathLst>
                <a:path w="99" h="713">
                  <a:moveTo>
                    <a:pt x="99" y="0"/>
                  </a:moveTo>
                  <a:lnTo>
                    <a:pt x="87" y="21"/>
                  </a:lnTo>
                  <a:lnTo>
                    <a:pt x="76" y="42"/>
                  </a:lnTo>
                  <a:lnTo>
                    <a:pt x="66" y="64"/>
                  </a:lnTo>
                  <a:lnTo>
                    <a:pt x="56" y="85"/>
                  </a:lnTo>
                  <a:lnTo>
                    <a:pt x="46" y="107"/>
                  </a:lnTo>
                  <a:lnTo>
                    <a:pt x="38" y="129"/>
                  </a:lnTo>
                  <a:lnTo>
                    <a:pt x="31" y="152"/>
                  </a:lnTo>
                  <a:lnTo>
                    <a:pt x="24" y="174"/>
                  </a:lnTo>
                  <a:lnTo>
                    <a:pt x="19" y="196"/>
                  </a:lnTo>
                  <a:lnTo>
                    <a:pt x="13" y="218"/>
                  </a:lnTo>
                  <a:lnTo>
                    <a:pt x="10" y="242"/>
                  </a:lnTo>
                  <a:lnTo>
                    <a:pt x="6" y="264"/>
                  </a:lnTo>
                  <a:lnTo>
                    <a:pt x="3" y="287"/>
                  </a:lnTo>
                  <a:lnTo>
                    <a:pt x="1" y="310"/>
                  </a:lnTo>
                  <a:lnTo>
                    <a:pt x="0" y="333"/>
                  </a:lnTo>
                  <a:lnTo>
                    <a:pt x="0" y="356"/>
                  </a:lnTo>
                  <a:lnTo>
                    <a:pt x="0" y="379"/>
                  </a:lnTo>
                  <a:lnTo>
                    <a:pt x="1" y="403"/>
                  </a:lnTo>
                  <a:lnTo>
                    <a:pt x="3" y="425"/>
                  </a:lnTo>
                  <a:lnTo>
                    <a:pt x="6" y="449"/>
                  </a:lnTo>
                  <a:lnTo>
                    <a:pt x="10" y="471"/>
                  </a:lnTo>
                  <a:lnTo>
                    <a:pt x="13" y="493"/>
                  </a:lnTo>
                  <a:lnTo>
                    <a:pt x="19" y="515"/>
                  </a:lnTo>
                  <a:lnTo>
                    <a:pt x="24" y="539"/>
                  </a:lnTo>
                  <a:lnTo>
                    <a:pt x="31" y="561"/>
                  </a:lnTo>
                  <a:lnTo>
                    <a:pt x="38" y="584"/>
                  </a:lnTo>
                  <a:lnTo>
                    <a:pt x="46" y="605"/>
                  </a:lnTo>
                  <a:lnTo>
                    <a:pt x="56" y="627"/>
                  </a:lnTo>
                  <a:lnTo>
                    <a:pt x="66" y="649"/>
                  </a:lnTo>
                  <a:lnTo>
                    <a:pt x="76" y="670"/>
                  </a:lnTo>
                  <a:lnTo>
                    <a:pt x="87" y="692"/>
                  </a:lnTo>
                  <a:lnTo>
                    <a:pt x="99" y="713"/>
                  </a:lnTo>
                </a:path>
              </a:pathLst>
            </a:custGeom>
            <a:solidFill>
              <a:srgbClr val="800000">
                <a:alpha val="50999"/>
              </a:srgb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21" name="Rectangle 21"/>
          <p:cNvSpPr>
            <a:spLocks noChangeArrowheads="1"/>
          </p:cNvSpPr>
          <p:nvPr/>
        </p:nvSpPr>
        <p:spPr bwMode="auto">
          <a:xfrm>
            <a:off x="5149850" y="4695825"/>
            <a:ext cx="895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>
                <a:latin typeface="Verdana" pitchFamily="34" charset="0"/>
              </a:rPr>
              <a:t>Validation</a:t>
            </a:r>
            <a:endParaRPr lang="en-GB"/>
          </a:p>
        </p:txBody>
      </p:sp>
      <p:sp>
        <p:nvSpPr>
          <p:cNvPr id="153622" name="Rectangle 22"/>
          <p:cNvSpPr>
            <a:spLocks noChangeArrowheads="1"/>
          </p:cNvSpPr>
          <p:nvPr/>
        </p:nvSpPr>
        <p:spPr bwMode="auto">
          <a:xfrm>
            <a:off x="4087813" y="1612900"/>
            <a:ext cx="63658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Verdana" pitchFamily="34" charset="0"/>
              </a:rPr>
              <a:t>Demands </a:t>
            </a:r>
            <a:endParaRPr lang="en-GB"/>
          </a:p>
        </p:txBody>
      </p:sp>
      <p:grpSp>
        <p:nvGrpSpPr>
          <p:cNvPr id="153623" name="Group 23"/>
          <p:cNvGrpSpPr>
            <a:grpSpLocks/>
          </p:cNvGrpSpPr>
          <p:nvPr/>
        </p:nvGrpSpPr>
        <p:grpSpPr bwMode="auto">
          <a:xfrm>
            <a:off x="3862388" y="2711450"/>
            <a:ext cx="1125537" cy="57150"/>
            <a:chOff x="5196" y="3700"/>
            <a:chExt cx="1585" cy="80"/>
          </a:xfrm>
        </p:grpSpPr>
        <p:sp>
          <p:nvSpPr>
            <p:cNvPr id="153624" name="Freeform 24"/>
            <p:cNvSpPr>
              <a:spLocks/>
            </p:cNvSpPr>
            <p:nvPr/>
          </p:nvSpPr>
          <p:spPr bwMode="auto">
            <a:xfrm>
              <a:off x="5196" y="3721"/>
              <a:ext cx="1507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" y="13"/>
                </a:cxn>
                <a:cxn ang="0">
                  <a:pos x="189" y="24"/>
                </a:cxn>
                <a:cxn ang="0">
                  <a:pos x="283" y="34"/>
                </a:cxn>
                <a:cxn ang="0">
                  <a:pos x="377" y="43"/>
                </a:cxn>
                <a:cxn ang="0">
                  <a:pos x="471" y="49"/>
                </a:cxn>
                <a:cxn ang="0">
                  <a:pos x="565" y="53"/>
                </a:cxn>
                <a:cxn ang="0">
                  <a:pos x="659" y="58"/>
                </a:cxn>
                <a:cxn ang="0">
                  <a:pos x="753" y="59"/>
                </a:cxn>
                <a:cxn ang="0">
                  <a:pos x="849" y="58"/>
                </a:cxn>
                <a:cxn ang="0">
                  <a:pos x="943" y="56"/>
                </a:cxn>
                <a:cxn ang="0">
                  <a:pos x="1037" y="53"/>
                </a:cxn>
                <a:cxn ang="0">
                  <a:pos x="1131" y="48"/>
                </a:cxn>
                <a:cxn ang="0">
                  <a:pos x="1225" y="42"/>
                </a:cxn>
                <a:cxn ang="0">
                  <a:pos x="1319" y="33"/>
                </a:cxn>
                <a:cxn ang="0">
                  <a:pos x="1413" y="22"/>
                </a:cxn>
                <a:cxn ang="0">
                  <a:pos x="1507" y="10"/>
                </a:cxn>
              </a:cxnLst>
              <a:rect l="0" t="0" r="r" b="b"/>
              <a:pathLst>
                <a:path w="1507" h="59">
                  <a:moveTo>
                    <a:pt x="0" y="0"/>
                  </a:moveTo>
                  <a:lnTo>
                    <a:pt x="95" y="13"/>
                  </a:lnTo>
                  <a:lnTo>
                    <a:pt x="189" y="24"/>
                  </a:lnTo>
                  <a:lnTo>
                    <a:pt x="283" y="34"/>
                  </a:lnTo>
                  <a:lnTo>
                    <a:pt x="377" y="43"/>
                  </a:lnTo>
                  <a:lnTo>
                    <a:pt x="471" y="49"/>
                  </a:lnTo>
                  <a:lnTo>
                    <a:pt x="565" y="53"/>
                  </a:lnTo>
                  <a:lnTo>
                    <a:pt x="659" y="58"/>
                  </a:lnTo>
                  <a:lnTo>
                    <a:pt x="753" y="59"/>
                  </a:lnTo>
                  <a:lnTo>
                    <a:pt x="849" y="58"/>
                  </a:lnTo>
                  <a:lnTo>
                    <a:pt x="943" y="56"/>
                  </a:lnTo>
                  <a:lnTo>
                    <a:pt x="1037" y="53"/>
                  </a:lnTo>
                  <a:lnTo>
                    <a:pt x="1131" y="48"/>
                  </a:lnTo>
                  <a:lnTo>
                    <a:pt x="1225" y="42"/>
                  </a:lnTo>
                  <a:lnTo>
                    <a:pt x="1319" y="33"/>
                  </a:lnTo>
                  <a:lnTo>
                    <a:pt x="1413" y="22"/>
                  </a:lnTo>
                  <a:lnTo>
                    <a:pt x="1507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25" name="Freeform 25"/>
            <p:cNvSpPr>
              <a:spLocks/>
            </p:cNvSpPr>
            <p:nvPr/>
          </p:nvSpPr>
          <p:spPr bwMode="auto">
            <a:xfrm>
              <a:off x="6685" y="3700"/>
              <a:ext cx="96" cy="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28"/>
                </a:cxn>
                <a:cxn ang="0">
                  <a:pos x="15" y="80"/>
                </a:cxn>
                <a:cxn ang="0">
                  <a:pos x="0" y="0"/>
                </a:cxn>
              </a:cxnLst>
              <a:rect l="0" t="0" r="r" b="b"/>
              <a:pathLst>
                <a:path w="96" h="80">
                  <a:moveTo>
                    <a:pt x="0" y="0"/>
                  </a:moveTo>
                  <a:lnTo>
                    <a:pt x="96" y="28"/>
                  </a:lnTo>
                  <a:lnTo>
                    <a:pt x="15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26" name="Rectangle 26"/>
          <p:cNvSpPr>
            <a:spLocks noChangeArrowheads="1"/>
          </p:cNvSpPr>
          <p:nvPr/>
        </p:nvSpPr>
        <p:spPr bwMode="auto">
          <a:xfrm>
            <a:off x="3576638" y="2870200"/>
            <a:ext cx="1790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Verdana" pitchFamily="34" charset="0"/>
              </a:rPr>
              <a:t>Needs &amp; expectations</a:t>
            </a:r>
            <a:endParaRPr lang="en-GB"/>
          </a:p>
        </p:txBody>
      </p:sp>
      <p:sp>
        <p:nvSpPr>
          <p:cNvPr id="153627" name="Freeform 27"/>
          <p:cNvSpPr>
            <a:spLocks/>
          </p:cNvSpPr>
          <p:nvPr/>
        </p:nvSpPr>
        <p:spPr bwMode="auto">
          <a:xfrm>
            <a:off x="3813175" y="2149475"/>
            <a:ext cx="984250" cy="381000"/>
          </a:xfrm>
          <a:custGeom>
            <a:avLst/>
            <a:gdLst/>
            <a:ahLst/>
            <a:cxnLst>
              <a:cxn ang="0">
                <a:pos x="0" y="266"/>
              </a:cxn>
              <a:cxn ang="0">
                <a:pos x="693" y="0"/>
              </a:cxn>
              <a:cxn ang="0">
                <a:pos x="1386" y="266"/>
              </a:cxn>
              <a:cxn ang="0">
                <a:pos x="693" y="533"/>
              </a:cxn>
              <a:cxn ang="0">
                <a:pos x="0" y="266"/>
              </a:cxn>
            </a:cxnLst>
            <a:rect l="0" t="0" r="r" b="b"/>
            <a:pathLst>
              <a:path w="1386" h="533">
                <a:moveTo>
                  <a:pt x="0" y="266"/>
                </a:moveTo>
                <a:lnTo>
                  <a:pt x="693" y="0"/>
                </a:lnTo>
                <a:lnTo>
                  <a:pt x="1386" y="266"/>
                </a:lnTo>
                <a:lnTo>
                  <a:pt x="693" y="533"/>
                </a:lnTo>
                <a:lnTo>
                  <a:pt x="0" y="26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28" name="Freeform 28"/>
          <p:cNvSpPr>
            <a:spLocks/>
          </p:cNvSpPr>
          <p:nvPr/>
        </p:nvSpPr>
        <p:spPr bwMode="auto">
          <a:xfrm>
            <a:off x="3933825" y="1998663"/>
            <a:ext cx="1042988" cy="641350"/>
          </a:xfrm>
          <a:custGeom>
            <a:avLst/>
            <a:gdLst/>
            <a:ahLst/>
            <a:cxnLst>
              <a:cxn ang="0">
                <a:pos x="0" y="266"/>
              </a:cxn>
              <a:cxn ang="0">
                <a:pos x="693" y="0"/>
              </a:cxn>
              <a:cxn ang="0">
                <a:pos x="1386" y="266"/>
              </a:cxn>
              <a:cxn ang="0">
                <a:pos x="693" y="533"/>
              </a:cxn>
              <a:cxn ang="0">
                <a:pos x="0" y="266"/>
              </a:cxn>
            </a:cxnLst>
            <a:rect l="0" t="0" r="r" b="b"/>
            <a:pathLst>
              <a:path w="1386" h="533">
                <a:moveTo>
                  <a:pt x="0" y="266"/>
                </a:moveTo>
                <a:lnTo>
                  <a:pt x="693" y="0"/>
                </a:lnTo>
                <a:lnTo>
                  <a:pt x="1386" y="266"/>
                </a:lnTo>
                <a:lnTo>
                  <a:pt x="693" y="533"/>
                </a:lnTo>
                <a:lnTo>
                  <a:pt x="0" y="266"/>
                </a:lnTo>
                <a:close/>
              </a:path>
            </a:pathLst>
          </a:custGeom>
          <a:solidFill>
            <a:srgbClr val="FF99CC">
              <a:alpha val="50999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29" name="Rectangle 29"/>
          <p:cNvSpPr>
            <a:spLocks noChangeArrowheads="1"/>
          </p:cNvSpPr>
          <p:nvPr/>
        </p:nvSpPr>
        <p:spPr bwMode="auto">
          <a:xfrm>
            <a:off x="4094163" y="2254250"/>
            <a:ext cx="71913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800" b="1">
                <a:solidFill>
                  <a:srgbClr val="000000"/>
                </a:solidFill>
                <a:latin typeface="Verdana" pitchFamily="34" charset="0"/>
              </a:rPr>
              <a:t>Interaction</a:t>
            </a:r>
            <a:endParaRPr lang="en-GB"/>
          </a:p>
        </p:txBody>
      </p:sp>
      <p:grpSp>
        <p:nvGrpSpPr>
          <p:cNvPr id="153630" name="Group 30"/>
          <p:cNvGrpSpPr>
            <a:grpSpLocks/>
          </p:cNvGrpSpPr>
          <p:nvPr/>
        </p:nvGrpSpPr>
        <p:grpSpPr bwMode="auto">
          <a:xfrm>
            <a:off x="5316538" y="2084388"/>
            <a:ext cx="1177925" cy="382587"/>
            <a:chOff x="7177" y="2462"/>
            <a:chExt cx="1659" cy="534"/>
          </a:xfrm>
        </p:grpSpPr>
        <p:sp>
          <p:nvSpPr>
            <p:cNvPr id="153631" name="Freeform 31"/>
            <p:cNvSpPr>
              <a:spLocks/>
            </p:cNvSpPr>
            <p:nvPr/>
          </p:nvSpPr>
          <p:spPr bwMode="auto">
            <a:xfrm>
              <a:off x="7177" y="2462"/>
              <a:ext cx="1659" cy="534"/>
            </a:xfrm>
            <a:custGeom>
              <a:avLst/>
              <a:gdLst/>
              <a:ahLst/>
              <a:cxnLst>
                <a:cxn ang="0">
                  <a:pos x="1584" y="0"/>
                </a:cxn>
                <a:cxn ang="0">
                  <a:pos x="1594" y="15"/>
                </a:cxn>
                <a:cxn ang="0">
                  <a:pos x="1611" y="48"/>
                </a:cxn>
                <a:cxn ang="0">
                  <a:pos x="1624" y="80"/>
                </a:cxn>
                <a:cxn ang="0">
                  <a:pos x="1636" y="113"/>
                </a:cxn>
                <a:cxn ang="0">
                  <a:pos x="1645" y="147"/>
                </a:cxn>
                <a:cxn ang="0">
                  <a:pos x="1652" y="181"/>
                </a:cxn>
                <a:cxn ang="0">
                  <a:pos x="1657" y="216"/>
                </a:cxn>
                <a:cxn ang="0">
                  <a:pos x="1659" y="250"/>
                </a:cxn>
                <a:cxn ang="0">
                  <a:pos x="1659" y="284"/>
                </a:cxn>
                <a:cxn ang="0">
                  <a:pos x="1657" y="318"/>
                </a:cxn>
                <a:cxn ang="0">
                  <a:pos x="1652" y="352"/>
                </a:cxn>
                <a:cxn ang="0">
                  <a:pos x="1645" y="386"/>
                </a:cxn>
                <a:cxn ang="0">
                  <a:pos x="1636" y="419"/>
                </a:cxn>
                <a:cxn ang="0">
                  <a:pos x="1624" y="453"/>
                </a:cxn>
                <a:cxn ang="0">
                  <a:pos x="1611" y="486"/>
                </a:cxn>
                <a:cxn ang="0">
                  <a:pos x="1594" y="517"/>
                </a:cxn>
                <a:cxn ang="0">
                  <a:pos x="1584" y="534"/>
                </a:cxn>
                <a:cxn ang="0">
                  <a:pos x="66" y="517"/>
                </a:cxn>
                <a:cxn ang="0">
                  <a:pos x="49" y="486"/>
                </a:cxn>
                <a:cxn ang="0">
                  <a:pos x="36" y="453"/>
                </a:cxn>
                <a:cxn ang="0">
                  <a:pos x="25" y="419"/>
                </a:cxn>
                <a:cxn ang="0">
                  <a:pos x="15" y="386"/>
                </a:cxn>
                <a:cxn ang="0">
                  <a:pos x="8" y="352"/>
                </a:cxn>
                <a:cxn ang="0">
                  <a:pos x="3" y="318"/>
                </a:cxn>
                <a:cxn ang="0">
                  <a:pos x="0" y="284"/>
                </a:cxn>
                <a:cxn ang="0">
                  <a:pos x="0" y="250"/>
                </a:cxn>
                <a:cxn ang="0">
                  <a:pos x="3" y="216"/>
                </a:cxn>
                <a:cxn ang="0">
                  <a:pos x="8" y="181"/>
                </a:cxn>
                <a:cxn ang="0">
                  <a:pos x="15" y="147"/>
                </a:cxn>
                <a:cxn ang="0">
                  <a:pos x="25" y="113"/>
                </a:cxn>
                <a:cxn ang="0">
                  <a:pos x="36" y="80"/>
                </a:cxn>
                <a:cxn ang="0">
                  <a:pos x="49" y="48"/>
                </a:cxn>
                <a:cxn ang="0">
                  <a:pos x="66" y="15"/>
                </a:cxn>
                <a:cxn ang="0">
                  <a:pos x="74" y="0"/>
                </a:cxn>
              </a:cxnLst>
              <a:rect l="0" t="0" r="r" b="b"/>
              <a:pathLst>
                <a:path w="1659" h="534">
                  <a:moveTo>
                    <a:pt x="74" y="0"/>
                  </a:moveTo>
                  <a:lnTo>
                    <a:pt x="1584" y="0"/>
                  </a:lnTo>
                  <a:lnTo>
                    <a:pt x="1584" y="0"/>
                  </a:lnTo>
                  <a:lnTo>
                    <a:pt x="1594" y="15"/>
                  </a:lnTo>
                  <a:lnTo>
                    <a:pt x="1602" y="31"/>
                  </a:lnTo>
                  <a:lnTo>
                    <a:pt x="1611" y="48"/>
                  </a:lnTo>
                  <a:lnTo>
                    <a:pt x="1617" y="64"/>
                  </a:lnTo>
                  <a:lnTo>
                    <a:pt x="1624" y="80"/>
                  </a:lnTo>
                  <a:lnTo>
                    <a:pt x="1631" y="97"/>
                  </a:lnTo>
                  <a:lnTo>
                    <a:pt x="1636" y="113"/>
                  </a:lnTo>
                  <a:lnTo>
                    <a:pt x="1640" y="130"/>
                  </a:lnTo>
                  <a:lnTo>
                    <a:pt x="1645" y="147"/>
                  </a:lnTo>
                  <a:lnTo>
                    <a:pt x="1649" y="164"/>
                  </a:lnTo>
                  <a:lnTo>
                    <a:pt x="1652" y="181"/>
                  </a:lnTo>
                  <a:lnTo>
                    <a:pt x="1654" y="198"/>
                  </a:lnTo>
                  <a:lnTo>
                    <a:pt x="1657" y="216"/>
                  </a:lnTo>
                  <a:lnTo>
                    <a:pt x="1659" y="232"/>
                  </a:lnTo>
                  <a:lnTo>
                    <a:pt x="1659" y="250"/>
                  </a:lnTo>
                  <a:lnTo>
                    <a:pt x="1659" y="266"/>
                  </a:lnTo>
                  <a:lnTo>
                    <a:pt x="1659" y="284"/>
                  </a:lnTo>
                  <a:lnTo>
                    <a:pt x="1659" y="300"/>
                  </a:lnTo>
                  <a:lnTo>
                    <a:pt x="1657" y="318"/>
                  </a:lnTo>
                  <a:lnTo>
                    <a:pt x="1654" y="334"/>
                  </a:lnTo>
                  <a:lnTo>
                    <a:pt x="1652" y="352"/>
                  </a:lnTo>
                  <a:lnTo>
                    <a:pt x="1649" y="369"/>
                  </a:lnTo>
                  <a:lnTo>
                    <a:pt x="1645" y="386"/>
                  </a:lnTo>
                  <a:lnTo>
                    <a:pt x="1640" y="403"/>
                  </a:lnTo>
                  <a:lnTo>
                    <a:pt x="1636" y="419"/>
                  </a:lnTo>
                  <a:lnTo>
                    <a:pt x="1631" y="437"/>
                  </a:lnTo>
                  <a:lnTo>
                    <a:pt x="1624" y="453"/>
                  </a:lnTo>
                  <a:lnTo>
                    <a:pt x="1617" y="470"/>
                  </a:lnTo>
                  <a:lnTo>
                    <a:pt x="1611" y="486"/>
                  </a:lnTo>
                  <a:lnTo>
                    <a:pt x="1602" y="501"/>
                  </a:lnTo>
                  <a:lnTo>
                    <a:pt x="1594" y="517"/>
                  </a:lnTo>
                  <a:lnTo>
                    <a:pt x="1584" y="534"/>
                  </a:lnTo>
                  <a:lnTo>
                    <a:pt x="1584" y="534"/>
                  </a:lnTo>
                  <a:lnTo>
                    <a:pt x="74" y="534"/>
                  </a:lnTo>
                  <a:lnTo>
                    <a:pt x="66" y="517"/>
                  </a:lnTo>
                  <a:lnTo>
                    <a:pt x="58" y="501"/>
                  </a:lnTo>
                  <a:lnTo>
                    <a:pt x="49" y="486"/>
                  </a:lnTo>
                  <a:lnTo>
                    <a:pt x="43" y="470"/>
                  </a:lnTo>
                  <a:lnTo>
                    <a:pt x="36" y="453"/>
                  </a:lnTo>
                  <a:lnTo>
                    <a:pt x="30" y="437"/>
                  </a:lnTo>
                  <a:lnTo>
                    <a:pt x="25" y="419"/>
                  </a:lnTo>
                  <a:lnTo>
                    <a:pt x="20" y="403"/>
                  </a:lnTo>
                  <a:lnTo>
                    <a:pt x="15" y="386"/>
                  </a:lnTo>
                  <a:lnTo>
                    <a:pt x="12" y="369"/>
                  </a:lnTo>
                  <a:lnTo>
                    <a:pt x="8" y="352"/>
                  </a:lnTo>
                  <a:lnTo>
                    <a:pt x="5" y="334"/>
                  </a:lnTo>
                  <a:lnTo>
                    <a:pt x="3" y="318"/>
                  </a:lnTo>
                  <a:lnTo>
                    <a:pt x="2" y="300"/>
                  </a:lnTo>
                  <a:lnTo>
                    <a:pt x="0" y="284"/>
                  </a:lnTo>
                  <a:lnTo>
                    <a:pt x="0" y="266"/>
                  </a:lnTo>
                  <a:lnTo>
                    <a:pt x="0" y="250"/>
                  </a:lnTo>
                  <a:lnTo>
                    <a:pt x="2" y="232"/>
                  </a:lnTo>
                  <a:lnTo>
                    <a:pt x="3" y="216"/>
                  </a:lnTo>
                  <a:lnTo>
                    <a:pt x="5" y="198"/>
                  </a:lnTo>
                  <a:lnTo>
                    <a:pt x="8" y="181"/>
                  </a:lnTo>
                  <a:lnTo>
                    <a:pt x="12" y="164"/>
                  </a:lnTo>
                  <a:lnTo>
                    <a:pt x="15" y="147"/>
                  </a:lnTo>
                  <a:lnTo>
                    <a:pt x="20" y="130"/>
                  </a:lnTo>
                  <a:lnTo>
                    <a:pt x="25" y="113"/>
                  </a:lnTo>
                  <a:lnTo>
                    <a:pt x="30" y="97"/>
                  </a:lnTo>
                  <a:lnTo>
                    <a:pt x="36" y="80"/>
                  </a:lnTo>
                  <a:lnTo>
                    <a:pt x="43" y="64"/>
                  </a:lnTo>
                  <a:lnTo>
                    <a:pt x="49" y="48"/>
                  </a:lnTo>
                  <a:lnTo>
                    <a:pt x="58" y="31"/>
                  </a:lnTo>
                  <a:lnTo>
                    <a:pt x="66" y="15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9900">
                <a:alpha val="50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32" name="Freeform 32"/>
            <p:cNvSpPr>
              <a:spLocks/>
            </p:cNvSpPr>
            <p:nvPr/>
          </p:nvSpPr>
          <p:spPr bwMode="auto">
            <a:xfrm>
              <a:off x="7177" y="2462"/>
              <a:ext cx="1659" cy="534"/>
            </a:xfrm>
            <a:custGeom>
              <a:avLst/>
              <a:gdLst/>
              <a:ahLst/>
              <a:cxnLst>
                <a:cxn ang="0">
                  <a:pos x="1584" y="0"/>
                </a:cxn>
                <a:cxn ang="0">
                  <a:pos x="1594" y="15"/>
                </a:cxn>
                <a:cxn ang="0">
                  <a:pos x="1611" y="48"/>
                </a:cxn>
                <a:cxn ang="0">
                  <a:pos x="1624" y="80"/>
                </a:cxn>
                <a:cxn ang="0">
                  <a:pos x="1636" y="113"/>
                </a:cxn>
                <a:cxn ang="0">
                  <a:pos x="1645" y="147"/>
                </a:cxn>
                <a:cxn ang="0">
                  <a:pos x="1652" y="181"/>
                </a:cxn>
                <a:cxn ang="0">
                  <a:pos x="1657" y="216"/>
                </a:cxn>
                <a:cxn ang="0">
                  <a:pos x="1659" y="250"/>
                </a:cxn>
                <a:cxn ang="0">
                  <a:pos x="1659" y="284"/>
                </a:cxn>
                <a:cxn ang="0">
                  <a:pos x="1657" y="318"/>
                </a:cxn>
                <a:cxn ang="0">
                  <a:pos x="1652" y="352"/>
                </a:cxn>
                <a:cxn ang="0">
                  <a:pos x="1645" y="386"/>
                </a:cxn>
                <a:cxn ang="0">
                  <a:pos x="1636" y="419"/>
                </a:cxn>
                <a:cxn ang="0">
                  <a:pos x="1624" y="453"/>
                </a:cxn>
                <a:cxn ang="0">
                  <a:pos x="1611" y="486"/>
                </a:cxn>
                <a:cxn ang="0">
                  <a:pos x="1594" y="517"/>
                </a:cxn>
                <a:cxn ang="0">
                  <a:pos x="1584" y="534"/>
                </a:cxn>
                <a:cxn ang="0">
                  <a:pos x="66" y="517"/>
                </a:cxn>
                <a:cxn ang="0">
                  <a:pos x="49" y="486"/>
                </a:cxn>
                <a:cxn ang="0">
                  <a:pos x="36" y="453"/>
                </a:cxn>
                <a:cxn ang="0">
                  <a:pos x="25" y="419"/>
                </a:cxn>
                <a:cxn ang="0">
                  <a:pos x="15" y="386"/>
                </a:cxn>
                <a:cxn ang="0">
                  <a:pos x="8" y="352"/>
                </a:cxn>
                <a:cxn ang="0">
                  <a:pos x="3" y="318"/>
                </a:cxn>
                <a:cxn ang="0">
                  <a:pos x="0" y="284"/>
                </a:cxn>
                <a:cxn ang="0">
                  <a:pos x="0" y="250"/>
                </a:cxn>
                <a:cxn ang="0">
                  <a:pos x="3" y="216"/>
                </a:cxn>
                <a:cxn ang="0">
                  <a:pos x="8" y="181"/>
                </a:cxn>
                <a:cxn ang="0">
                  <a:pos x="15" y="147"/>
                </a:cxn>
                <a:cxn ang="0">
                  <a:pos x="25" y="113"/>
                </a:cxn>
                <a:cxn ang="0">
                  <a:pos x="36" y="80"/>
                </a:cxn>
                <a:cxn ang="0">
                  <a:pos x="49" y="48"/>
                </a:cxn>
                <a:cxn ang="0">
                  <a:pos x="66" y="15"/>
                </a:cxn>
                <a:cxn ang="0">
                  <a:pos x="74" y="0"/>
                </a:cxn>
              </a:cxnLst>
              <a:rect l="0" t="0" r="r" b="b"/>
              <a:pathLst>
                <a:path w="1659" h="534">
                  <a:moveTo>
                    <a:pt x="74" y="0"/>
                  </a:moveTo>
                  <a:lnTo>
                    <a:pt x="1584" y="0"/>
                  </a:lnTo>
                  <a:lnTo>
                    <a:pt x="1584" y="0"/>
                  </a:lnTo>
                  <a:lnTo>
                    <a:pt x="1594" y="15"/>
                  </a:lnTo>
                  <a:lnTo>
                    <a:pt x="1602" y="31"/>
                  </a:lnTo>
                  <a:lnTo>
                    <a:pt x="1611" y="48"/>
                  </a:lnTo>
                  <a:lnTo>
                    <a:pt x="1617" y="64"/>
                  </a:lnTo>
                  <a:lnTo>
                    <a:pt x="1624" y="80"/>
                  </a:lnTo>
                  <a:lnTo>
                    <a:pt x="1631" y="97"/>
                  </a:lnTo>
                  <a:lnTo>
                    <a:pt x="1636" y="113"/>
                  </a:lnTo>
                  <a:lnTo>
                    <a:pt x="1640" y="130"/>
                  </a:lnTo>
                  <a:lnTo>
                    <a:pt x="1645" y="147"/>
                  </a:lnTo>
                  <a:lnTo>
                    <a:pt x="1649" y="164"/>
                  </a:lnTo>
                  <a:lnTo>
                    <a:pt x="1652" y="181"/>
                  </a:lnTo>
                  <a:lnTo>
                    <a:pt x="1654" y="198"/>
                  </a:lnTo>
                  <a:lnTo>
                    <a:pt x="1657" y="216"/>
                  </a:lnTo>
                  <a:lnTo>
                    <a:pt x="1659" y="232"/>
                  </a:lnTo>
                  <a:lnTo>
                    <a:pt x="1659" y="250"/>
                  </a:lnTo>
                  <a:lnTo>
                    <a:pt x="1659" y="266"/>
                  </a:lnTo>
                  <a:lnTo>
                    <a:pt x="1659" y="284"/>
                  </a:lnTo>
                  <a:lnTo>
                    <a:pt x="1659" y="300"/>
                  </a:lnTo>
                  <a:lnTo>
                    <a:pt x="1657" y="318"/>
                  </a:lnTo>
                  <a:lnTo>
                    <a:pt x="1654" y="334"/>
                  </a:lnTo>
                  <a:lnTo>
                    <a:pt x="1652" y="352"/>
                  </a:lnTo>
                  <a:lnTo>
                    <a:pt x="1649" y="369"/>
                  </a:lnTo>
                  <a:lnTo>
                    <a:pt x="1645" y="386"/>
                  </a:lnTo>
                  <a:lnTo>
                    <a:pt x="1640" y="403"/>
                  </a:lnTo>
                  <a:lnTo>
                    <a:pt x="1636" y="419"/>
                  </a:lnTo>
                  <a:lnTo>
                    <a:pt x="1631" y="437"/>
                  </a:lnTo>
                  <a:lnTo>
                    <a:pt x="1624" y="453"/>
                  </a:lnTo>
                  <a:lnTo>
                    <a:pt x="1617" y="470"/>
                  </a:lnTo>
                  <a:lnTo>
                    <a:pt x="1611" y="486"/>
                  </a:lnTo>
                  <a:lnTo>
                    <a:pt x="1602" y="501"/>
                  </a:lnTo>
                  <a:lnTo>
                    <a:pt x="1594" y="517"/>
                  </a:lnTo>
                  <a:lnTo>
                    <a:pt x="1584" y="534"/>
                  </a:lnTo>
                  <a:lnTo>
                    <a:pt x="1584" y="534"/>
                  </a:lnTo>
                  <a:lnTo>
                    <a:pt x="74" y="534"/>
                  </a:lnTo>
                  <a:lnTo>
                    <a:pt x="66" y="517"/>
                  </a:lnTo>
                  <a:lnTo>
                    <a:pt x="58" y="501"/>
                  </a:lnTo>
                  <a:lnTo>
                    <a:pt x="49" y="486"/>
                  </a:lnTo>
                  <a:lnTo>
                    <a:pt x="43" y="470"/>
                  </a:lnTo>
                  <a:lnTo>
                    <a:pt x="36" y="453"/>
                  </a:lnTo>
                  <a:lnTo>
                    <a:pt x="30" y="437"/>
                  </a:lnTo>
                  <a:lnTo>
                    <a:pt x="25" y="419"/>
                  </a:lnTo>
                  <a:lnTo>
                    <a:pt x="20" y="403"/>
                  </a:lnTo>
                  <a:lnTo>
                    <a:pt x="15" y="386"/>
                  </a:lnTo>
                  <a:lnTo>
                    <a:pt x="12" y="369"/>
                  </a:lnTo>
                  <a:lnTo>
                    <a:pt x="8" y="352"/>
                  </a:lnTo>
                  <a:lnTo>
                    <a:pt x="5" y="334"/>
                  </a:lnTo>
                  <a:lnTo>
                    <a:pt x="3" y="318"/>
                  </a:lnTo>
                  <a:lnTo>
                    <a:pt x="2" y="300"/>
                  </a:lnTo>
                  <a:lnTo>
                    <a:pt x="0" y="284"/>
                  </a:lnTo>
                  <a:lnTo>
                    <a:pt x="0" y="266"/>
                  </a:lnTo>
                  <a:lnTo>
                    <a:pt x="0" y="250"/>
                  </a:lnTo>
                  <a:lnTo>
                    <a:pt x="2" y="232"/>
                  </a:lnTo>
                  <a:lnTo>
                    <a:pt x="3" y="216"/>
                  </a:lnTo>
                  <a:lnTo>
                    <a:pt x="5" y="198"/>
                  </a:lnTo>
                  <a:lnTo>
                    <a:pt x="8" y="181"/>
                  </a:lnTo>
                  <a:lnTo>
                    <a:pt x="12" y="164"/>
                  </a:lnTo>
                  <a:lnTo>
                    <a:pt x="15" y="147"/>
                  </a:lnTo>
                  <a:lnTo>
                    <a:pt x="20" y="130"/>
                  </a:lnTo>
                  <a:lnTo>
                    <a:pt x="25" y="113"/>
                  </a:lnTo>
                  <a:lnTo>
                    <a:pt x="30" y="97"/>
                  </a:lnTo>
                  <a:lnTo>
                    <a:pt x="36" y="80"/>
                  </a:lnTo>
                  <a:lnTo>
                    <a:pt x="43" y="64"/>
                  </a:lnTo>
                  <a:lnTo>
                    <a:pt x="49" y="48"/>
                  </a:lnTo>
                  <a:lnTo>
                    <a:pt x="58" y="31"/>
                  </a:lnTo>
                  <a:lnTo>
                    <a:pt x="66" y="15"/>
                  </a:lnTo>
                  <a:lnTo>
                    <a:pt x="74" y="0"/>
                  </a:lnTo>
                  <a:lnTo>
                    <a:pt x="7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33" name="Freeform 33"/>
            <p:cNvSpPr>
              <a:spLocks/>
            </p:cNvSpPr>
            <p:nvPr/>
          </p:nvSpPr>
          <p:spPr bwMode="auto">
            <a:xfrm>
              <a:off x="8687" y="2462"/>
              <a:ext cx="74" cy="534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66" y="15"/>
                </a:cxn>
                <a:cxn ang="0">
                  <a:pos x="58" y="31"/>
                </a:cxn>
                <a:cxn ang="0">
                  <a:pos x="50" y="48"/>
                </a:cxn>
                <a:cxn ang="0">
                  <a:pos x="43" y="64"/>
                </a:cxn>
                <a:cxn ang="0">
                  <a:pos x="36" y="80"/>
                </a:cxn>
                <a:cxn ang="0">
                  <a:pos x="30" y="97"/>
                </a:cxn>
                <a:cxn ang="0">
                  <a:pos x="25" y="113"/>
                </a:cxn>
                <a:cxn ang="0">
                  <a:pos x="20" y="130"/>
                </a:cxn>
                <a:cxn ang="0">
                  <a:pos x="15" y="147"/>
                </a:cxn>
                <a:cxn ang="0">
                  <a:pos x="12" y="164"/>
                </a:cxn>
                <a:cxn ang="0">
                  <a:pos x="8" y="181"/>
                </a:cxn>
                <a:cxn ang="0">
                  <a:pos x="5" y="198"/>
                </a:cxn>
                <a:cxn ang="0">
                  <a:pos x="3" y="216"/>
                </a:cxn>
                <a:cxn ang="0">
                  <a:pos x="2" y="232"/>
                </a:cxn>
                <a:cxn ang="0">
                  <a:pos x="2" y="250"/>
                </a:cxn>
                <a:cxn ang="0">
                  <a:pos x="0" y="266"/>
                </a:cxn>
                <a:cxn ang="0">
                  <a:pos x="2" y="284"/>
                </a:cxn>
                <a:cxn ang="0">
                  <a:pos x="2" y="300"/>
                </a:cxn>
                <a:cxn ang="0">
                  <a:pos x="3" y="318"/>
                </a:cxn>
                <a:cxn ang="0">
                  <a:pos x="5" y="334"/>
                </a:cxn>
                <a:cxn ang="0">
                  <a:pos x="8" y="352"/>
                </a:cxn>
                <a:cxn ang="0">
                  <a:pos x="12" y="369"/>
                </a:cxn>
                <a:cxn ang="0">
                  <a:pos x="15" y="386"/>
                </a:cxn>
                <a:cxn ang="0">
                  <a:pos x="20" y="403"/>
                </a:cxn>
                <a:cxn ang="0">
                  <a:pos x="25" y="419"/>
                </a:cxn>
                <a:cxn ang="0">
                  <a:pos x="30" y="437"/>
                </a:cxn>
                <a:cxn ang="0">
                  <a:pos x="36" y="453"/>
                </a:cxn>
                <a:cxn ang="0">
                  <a:pos x="43" y="470"/>
                </a:cxn>
                <a:cxn ang="0">
                  <a:pos x="50" y="486"/>
                </a:cxn>
                <a:cxn ang="0">
                  <a:pos x="58" y="501"/>
                </a:cxn>
                <a:cxn ang="0">
                  <a:pos x="66" y="517"/>
                </a:cxn>
                <a:cxn ang="0">
                  <a:pos x="74" y="534"/>
                </a:cxn>
              </a:cxnLst>
              <a:rect l="0" t="0" r="r" b="b"/>
              <a:pathLst>
                <a:path w="74" h="534">
                  <a:moveTo>
                    <a:pt x="74" y="0"/>
                  </a:moveTo>
                  <a:lnTo>
                    <a:pt x="66" y="15"/>
                  </a:lnTo>
                  <a:lnTo>
                    <a:pt x="58" y="31"/>
                  </a:lnTo>
                  <a:lnTo>
                    <a:pt x="50" y="48"/>
                  </a:lnTo>
                  <a:lnTo>
                    <a:pt x="43" y="64"/>
                  </a:lnTo>
                  <a:lnTo>
                    <a:pt x="36" y="80"/>
                  </a:lnTo>
                  <a:lnTo>
                    <a:pt x="30" y="97"/>
                  </a:lnTo>
                  <a:lnTo>
                    <a:pt x="25" y="113"/>
                  </a:lnTo>
                  <a:lnTo>
                    <a:pt x="20" y="130"/>
                  </a:lnTo>
                  <a:lnTo>
                    <a:pt x="15" y="147"/>
                  </a:lnTo>
                  <a:lnTo>
                    <a:pt x="12" y="164"/>
                  </a:lnTo>
                  <a:lnTo>
                    <a:pt x="8" y="181"/>
                  </a:lnTo>
                  <a:lnTo>
                    <a:pt x="5" y="198"/>
                  </a:lnTo>
                  <a:lnTo>
                    <a:pt x="3" y="216"/>
                  </a:lnTo>
                  <a:lnTo>
                    <a:pt x="2" y="232"/>
                  </a:lnTo>
                  <a:lnTo>
                    <a:pt x="2" y="250"/>
                  </a:lnTo>
                  <a:lnTo>
                    <a:pt x="0" y="266"/>
                  </a:lnTo>
                  <a:lnTo>
                    <a:pt x="2" y="284"/>
                  </a:lnTo>
                  <a:lnTo>
                    <a:pt x="2" y="300"/>
                  </a:lnTo>
                  <a:lnTo>
                    <a:pt x="3" y="318"/>
                  </a:lnTo>
                  <a:lnTo>
                    <a:pt x="5" y="334"/>
                  </a:lnTo>
                  <a:lnTo>
                    <a:pt x="8" y="352"/>
                  </a:lnTo>
                  <a:lnTo>
                    <a:pt x="12" y="369"/>
                  </a:lnTo>
                  <a:lnTo>
                    <a:pt x="15" y="386"/>
                  </a:lnTo>
                  <a:lnTo>
                    <a:pt x="20" y="403"/>
                  </a:lnTo>
                  <a:lnTo>
                    <a:pt x="25" y="419"/>
                  </a:lnTo>
                  <a:lnTo>
                    <a:pt x="30" y="437"/>
                  </a:lnTo>
                  <a:lnTo>
                    <a:pt x="36" y="453"/>
                  </a:lnTo>
                  <a:lnTo>
                    <a:pt x="43" y="470"/>
                  </a:lnTo>
                  <a:lnTo>
                    <a:pt x="50" y="486"/>
                  </a:lnTo>
                  <a:lnTo>
                    <a:pt x="58" y="501"/>
                  </a:lnTo>
                  <a:lnTo>
                    <a:pt x="66" y="517"/>
                  </a:lnTo>
                  <a:lnTo>
                    <a:pt x="74" y="5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34" name="Rectangle 34"/>
            <p:cNvSpPr>
              <a:spLocks noChangeArrowheads="1"/>
            </p:cNvSpPr>
            <p:nvPr/>
          </p:nvSpPr>
          <p:spPr bwMode="auto">
            <a:xfrm>
              <a:off x="7199" y="2520"/>
              <a:ext cx="149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900" b="1">
                  <a:solidFill>
                    <a:srgbClr val="000000"/>
                  </a:solidFill>
                  <a:latin typeface="Verdana" pitchFamily="34" charset="0"/>
                </a:rPr>
                <a:t>Government </a:t>
              </a:r>
              <a:endParaRPr lang="en-GB"/>
            </a:p>
          </p:txBody>
        </p:sp>
      </p:grpSp>
      <p:grpSp>
        <p:nvGrpSpPr>
          <p:cNvPr id="153635" name="Group 35"/>
          <p:cNvGrpSpPr>
            <a:grpSpLocks/>
          </p:cNvGrpSpPr>
          <p:nvPr/>
        </p:nvGrpSpPr>
        <p:grpSpPr bwMode="auto">
          <a:xfrm>
            <a:off x="2308225" y="2084388"/>
            <a:ext cx="1185863" cy="382587"/>
            <a:chOff x="3073" y="2462"/>
            <a:chExt cx="1670" cy="534"/>
          </a:xfrm>
        </p:grpSpPr>
        <p:sp>
          <p:nvSpPr>
            <p:cNvPr id="153636" name="Freeform 36"/>
            <p:cNvSpPr>
              <a:spLocks/>
            </p:cNvSpPr>
            <p:nvPr/>
          </p:nvSpPr>
          <p:spPr bwMode="auto">
            <a:xfrm>
              <a:off x="3073" y="2462"/>
              <a:ext cx="1659" cy="534"/>
            </a:xfrm>
            <a:custGeom>
              <a:avLst/>
              <a:gdLst/>
              <a:ahLst/>
              <a:cxnLst>
                <a:cxn ang="0">
                  <a:pos x="1584" y="0"/>
                </a:cxn>
                <a:cxn ang="0">
                  <a:pos x="1603" y="31"/>
                </a:cxn>
                <a:cxn ang="0">
                  <a:pos x="1617" y="64"/>
                </a:cxn>
                <a:cxn ang="0">
                  <a:pos x="1631" y="97"/>
                </a:cxn>
                <a:cxn ang="0">
                  <a:pos x="1640" y="130"/>
                </a:cxn>
                <a:cxn ang="0">
                  <a:pos x="1649" y="164"/>
                </a:cxn>
                <a:cxn ang="0">
                  <a:pos x="1654" y="198"/>
                </a:cxn>
                <a:cxn ang="0">
                  <a:pos x="1657" y="232"/>
                </a:cxn>
                <a:cxn ang="0">
                  <a:pos x="1659" y="266"/>
                </a:cxn>
                <a:cxn ang="0">
                  <a:pos x="1657" y="300"/>
                </a:cxn>
                <a:cxn ang="0">
                  <a:pos x="1654" y="334"/>
                </a:cxn>
                <a:cxn ang="0">
                  <a:pos x="1649" y="369"/>
                </a:cxn>
                <a:cxn ang="0">
                  <a:pos x="1640" y="403"/>
                </a:cxn>
                <a:cxn ang="0">
                  <a:pos x="1631" y="435"/>
                </a:cxn>
                <a:cxn ang="0">
                  <a:pos x="1617" y="470"/>
                </a:cxn>
                <a:cxn ang="0">
                  <a:pos x="1603" y="501"/>
                </a:cxn>
                <a:cxn ang="0">
                  <a:pos x="1584" y="534"/>
                </a:cxn>
                <a:cxn ang="0">
                  <a:pos x="66" y="517"/>
                </a:cxn>
                <a:cxn ang="0">
                  <a:pos x="49" y="486"/>
                </a:cxn>
                <a:cxn ang="0">
                  <a:pos x="35" y="453"/>
                </a:cxn>
                <a:cxn ang="0">
                  <a:pos x="23" y="419"/>
                </a:cxn>
                <a:cxn ang="0">
                  <a:pos x="15" y="386"/>
                </a:cxn>
                <a:cxn ang="0">
                  <a:pos x="8" y="352"/>
                </a:cxn>
                <a:cxn ang="0">
                  <a:pos x="3" y="318"/>
                </a:cxn>
                <a:cxn ang="0">
                  <a:pos x="0" y="284"/>
                </a:cxn>
                <a:cxn ang="0">
                  <a:pos x="0" y="250"/>
                </a:cxn>
                <a:cxn ang="0">
                  <a:pos x="3" y="216"/>
                </a:cxn>
                <a:cxn ang="0">
                  <a:pos x="8" y="181"/>
                </a:cxn>
                <a:cxn ang="0">
                  <a:pos x="15" y="147"/>
                </a:cxn>
                <a:cxn ang="0">
                  <a:pos x="23" y="113"/>
                </a:cxn>
                <a:cxn ang="0">
                  <a:pos x="35" y="80"/>
                </a:cxn>
                <a:cxn ang="0">
                  <a:pos x="49" y="48"/>
                </a:cxn>
                <a:cxn ang="0">
                  <a:pos x="66" y="15"/>
                </a:cxn>
                <a:cxn ang="0">
                  <a:pos x="74" y="0"/>
                </a:cxn>
              </a:cxnLst>
              <a:rect l="0" t="0" r="r" b="b"/>
              <a:pathLst>
                <a:path w="1659" h="534">
                  <a:moveTo>
                    <a:pt x="74" y="0"/>
                  </a:moveTo>
                  <a:lnTo>
                    <a:pt x="1584" y="0"/>
                  </a:lnTo>
                  <a:lnTo>
                    <a:pt x="1594" y="15"/>
                  </a:lnTo>
                  <a:lnTo>
                    <a:pt x="1603" y="31"/>
                  </a:lnTo>
                  <a:lnTo>
                    <a:pt x="1611" y="48"/>
                  </a:lnTo>
                  <a:lnTo>
                    <a:pt x="1617" y="64"/>
                  </a:lnTo>
                  <a:lnTo>
                    <a:pt x="1624" y="80"/>
                  </a:lnTo>
                  <a:lnTo>
                    <a:pt x="1631" y="97"/>
                  </a:lnTo>
                  <a:lnTo>
                    <a:pt x="1636" y="113"/>
                  </a:lnTo>
                  <a:lnTo>
                    <a:pt x="1640" y="130"/>
                  </a:lnTo>
                  <a:lnTo>
                    <a:pt x="1645" y="147"/>
                  </a:lnTo>
                  <a:lnTo>
                    <a:pt x="1649" y="164"/>
                  </a:lnTo>
                  <a:lnTo>
                    <a:pt x="1652" y="181"/>
                  </a:lnTo>
                  <a:lnTo>
                    <a:pt x="1654" y="198"/>
                  </a:lnTo>
                  <a:lnTo>
                    <a:pt x="1657" y="216"/>
                  </a:lnTo>
                  <a:lnTo>
                    <a:pt x="1657" y="232"/>
                  </a:lnTo>
                  <a:lnTo>
                    <a:pt x="1659" y="250"/>
                  </a:lnTo>
                  <a:lnTo>
                    <a:pt x="1659" y="266"/>
                  </a:lnTo>
                  <a:lnTo>
                    <a:pt x="1659" y="284"/>
                  </a:lnTo>
                  <a:lnTo>
                    <a:pt x="1657" y="300"/>
                  </a:lnTo>
                  <a:lnTo>
                    <a:pt x="1657" y="318"/>
                  </a:lnTo>
                  <a:lnTo>
                    <a:pt x="1654" y="334"/>
                  </a:lnTo>
                  <a:lnTo>
                    <a:pt x="1652" y="352"/>
                  </a:lnTo>
                  <a:lnTo>
                    <a:pt x="1649" y="369"/>
                  </a:lnTo>
                  <a:lnTo>
                    <a:pt x="1645" y="386"/>
                  </a:lnTo>
                  <a:lnTo>
                    <a:pt x="1640" y="403"/>
                  </a:lnTo>
                  <a:lnTo>
                    <a:pt x="1636" y="419"/>
                  </a:lnTo>
                  <a:lnTo>
                    <a:pt x="1631" y="435"/>
                  </a:lnTo>
                  <a:lnTo>
                    <a:pt x="1624" y="453"/>
                  </a:lnTo>
                  <a:lnTo>
                    <a:pt x="1617" y="470"/>
                  </a:lnTo>
                  <a:lnTo>
                    <a:pt x="1611" y="486"/>
                  </a:lnTo>
                  <a:lnTo>
                    <a:pt x="1603" y="501"/>
                  </a:lnTo>
                  <a:lnTo>
                    <a:pt x="1594" y="517"/>
                  </a:lnTo>
                  <a:lnTo>
                    <a:pt x="1584" y="534"/>
                  </a:lnTo>
                  <a:lnTo>
                    <a:pt x="74" y="534"/>
                  </a:lnTo>
                  <a:lnTo>
                    <a:pt x="66" y="517"/>
                  </a:lnTo>
                  <a:lnTo>
                    <a:pt x="58" y="501"/>
                  </a:lnTo>
                  <a:lnTo>
                    <a:pt x="49" y="486"/>
                  </a:lnTo>
                  <a:lnTo>
                    <a:pt x="41" y="470"/>
                  </a:lnTo>
                  <a:lnTo>
                    <a:pt x="35" y="453"/>
                  </a:lnTo>
                  <a:lnTo>
                    <a:pt x="30" y="435"/>
                  </a:lnTo>
                  <a:lnTo>
                    <a:pt x="23" y="419"/>
                  </a:lnTo>
                  <a:lnTo>
                    <a:pt x="18" y="403"/>
                  </a:lnTo>
                  <a:lnTo>
                    <a:pt x="15" y="386"/>
                  </a:lnTo>
                  <a:lnTo>
                    <a:pt x="12" y="369"/>
                  </a:lnTo>
                  <a:lnTo>
                    <a:pt x="8" y="352"/>
                  </a:lnTo>
                  <a:lnTo>
                    <a:pt x="5" y="334"/>
                  </a:lnTo>
                  <a:lnTo>
                    <a:pt x="3" y="318"/>
                  </a:lnTo>
                  <a:lnTo>
                    <a:pt x="2" y="300"/>
                  </a:lnTo>
                  <a:lnTo>
                    <a:pt x="0" y="284"/>
                  </a:lnTo>
                  <a:lnTo>
                    <a:pt x="0" y="266"/>
                  </a:lnTo>
                  <a:lnTo>
                    <a:pt x="0" y="250"/>
                  </a:lnTo>
                  <a:lnTo>
                    <a:pt x="2" y="232"/>
                  </a:lnTo>
                  <a:lnTo>
                    <a:pt x="3" y="216"/>
                  </a:lnTo>
                  <a:lnTo>
                    <a:pt x="5" y="198"/>
                  </a:lnTo>
                  <a:lnTo>
                    <a:pt x="8" y="181"/>
                  </a:lnTo>
                  <a:lnTo>
                    <a:pt x="12" y="164"/>
                  </a:lnTo>
                  <a:lnTo>
                    <a:pt x="15" y="147"/>
                  </a:lnTo>
                  <a:lnTo>
                    <a:pt x="18" y="130"/>
                  </a:lnTo>
                  <a:lnTo>
                    <a:pt x="23" y="113"/>
                  </a:lnTo>
                  <a:lnTo>
                    <a:pt x="30" y="97"/>
                  </a:lnTo>
                  <a:lnTo>
                    <a:pt x="35" y="80"/>
                  </a:lnTo>
                  <a:lnTo>
                    <a:pt x="41" y="64"/>
                  </a:lnTo>
                  <a:lnTo>
                    <a:pt x="49" y="48"/>
                  </a:lnTo>
                  <a:lnTo>
                    <a:pt x="58" y="31"/>
                  </a:lnTo>
                  <a:lnTo>
                    <a:pt x="66" y="15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37" name="Freeform 37"/>
            <p:cNvSpPr>
              <a:spLocks/>
            </p:cNvSpPr>
            <p:nvPr/>
          </p:nvSpPr>
          <p:spPr bwMode="auto">
            <a:xfrm>
              <a:off x="3084" y="2462"/>
              <a:ext cx="1659" cy="534"/>
            </a:xfrm>
            <a:custGeom>
              <a:avLst/>
              <a:gdLst/>
              <a:ahLst/>
              <a:cxnLst>
                <a:cxn ang="0">
                  <a:pos x="1584" y="0"/>
                </a:cxn>
                <a:cxn ang="0">
                  <a:pos x="1603" y="31"/>
                </a:cxn>
                <a:cxn ang="0">
                  <a:pos x="1617" y="64"/>
                </a:cxn>
                <a:cxn ang="0">
                  <a:pos x="1631" y="97"/>
                </a:cxn>
                <a:cxn ang="0">
                  <a:pos x="1640" y="130"/>
                </a:cxn>
                <a:cxn ang="0">
                  <a:pos x="1649" y="164"/>
                </a:cxn>
                <a:cxn ang="0">
                  <a:pos x="1654" y="198"/>
                </a:cxn>
                <a:cxn ang="0">
                  <a:pos x="1657" y="232"/>
                </a:cxn>
                <a:cxn ang="0">
                  <a:pos x="1659" y="266"/>
                </a:cxn>
                <a:cxn ang="0">
                  <a:pos x="1657" y="300"/>
                </a:cxn>
                <a:cxn ang="0">
                  <a:pos x="1654" y="334"/>
                </a:cxn>
                <a:cxn ang="0">
                  <a:pos x="1649" y="369"/>
                </a:cxn>
                <a:cxn ang="0">
                  <a:pos x="1640" y="403"/>
                </a:cxn>
                <a:cxn ang="0">
                  <a:pos x="1631" y="435"/>
                </a:cxn>
                <a:cxn ang="0">
                  <a:pos x="1617" y="470"/>
                </a:cxn>
                <a:cxn ang="0">
                  <a:pos x="1603" y="501"/>
                </a:cxn>
                <a:cxn ang="0">
                  <a:pos x="1584" y="534"/>
                </a:cxn>
                <a:cxn ang="0">
                  <a:pos x="66" y="517"/>
                </a:cxn>
                <a:cxn ang="0">
                  <a:pos x="49" y="486"/>
                </a:cxn>
                <a:cxn ang="0">
                  <a:pos x="35" y="453"/>
                </a:cxn>
                <a:cxn ang="0">
                  <a:pos x="23" y="419"/>
                </a:cxn>
                <a:cxn ang="0">
                  <a:pos x="15" y="386"/>
                </a:cxn>
                <a:cxn ang="0">
                  <a:pos x="8" y="352"/>
                </a:cxn>
                <a:cxn ang="0">
                  <a:pos x="3" y="318"/>
                </a:cxn>
                <a:cxn ang="0">
                  <a:pos x="0" y="284"/>
                </a:cxn>
                <a:cxn ang="0">
                  <a:pos x="0" y="250"/>
                </a:cxn>
                <a:cxn ang="0">
                  <a:pos x="3" y="216"/>
                </a:cxn>
                <a:cxn ang="0">
                  <a:pos x="8" y="181"/>
                </a:cxn>
                <a:cxn ang="0">
                  <a:pos x="15" y="147"/>
                </a:cxn>
                <a:cxn ang="0">
                  <a:pos x="23" y="113"/>
                </a:cxn>
                <a:cxn ang="0">
                  <a:pos x="35" y="80"/>
                </a:cxn>
                <a:cxn ang="0">
                  <a:pos x="49" y="48"/>
                </a:cxn>
                <a:cxn ang="0">
                  <a:pos x="66" y="15"/>
                </a:cxn>
                <a:cxn ang="0">
                  <a:pos x="74" y="0"/>
                </a:cxn>
              </a:cxnLst>
              <a:rect l="0" t="0" r="r" b="b"/>
              <a:pathLst>
                <a:path w="1659" h="534">
                  <a:moveTo>
                    <a:pt x="74" y="0"/>
                  </a:moveTo>
                  <a:lnTo>
                    <a:pt x="1584" y="0"/>
                  </a:lnTo>
                  <a:lnTo>
                    <a:pt x="1594" y="15"/>
                  </a:lnTo>
                  <a:lnTo>
                    <a:pt x="1603" y="31"/>
                  </a:lnTo>
                  <a:lnTo>
                    <a:pt x="1611" y="48"/>
                  </a:lnTo>
                  <a:lnTo>
                    <a:pt x="1617" y="64"/>
                  </a:lnTo>
                  <a:lnTo>
                    <a:pt x="1624" y="80"/>
                  </a:lnTo>
                  <a:lnTo>
                    <a:pt x="1631" y="97"/>
                  </a:lnTo>
                  <a:lnTo>
                    <a:pt x="1636" y="113"/>
                  </a:lnTo>
                  <a:lnTo>
                    <a:pt x="1640" y="130"/>
                  </a:lnTo>
                  <a:lnTo>
                    <a:pt x="1645" y="147"/>
                  </a:lnTo>
                  <a:lnTo>
                    <a:pt x="1649" y="164"/>
                  </a:lnTo>
                  <a:lnTo>
                    <a:pt x="1652" y="181"/>
                  </a:lnTo>
                  <a:lnTo>
                    <a:pt x="1654" y="198"/>
                  </a:lnTo>
                  <a:lnTo>
                    <a:pt x="1657" y="216"/>
                  </a:lnTo>
                  <a:lnTo>
                    <a:pt x="1657" y="232"/>
                  </a:lnTo>
                  <a:lnTo>
                    <a:pt x="1659" y="250"/>
                  </a:lnTo>
                  <a:lnTo>
                    <a:pt x="1659" y="266"/>
                  </a:lnTo>
                  <a:lnTo>
                    <a:pt x="1659" y="284"/>
                  </a:lnTo>
                  <a:lnTo>
                    <a:pt x="1657" y="300"/>
                  </a:lnTo>
                  <a:lnTo>
                    <a:pt x="1657" y="318"/>
                  </a:lnTo>
                  <a:lnTo>
                    <a:pt x="1654" y="334"/>
                  </a:lnTo>
                  <a:lnTo>
                    <a:pt x="1652" y="352"/>
                  </a:lnTo>
                  <a:lnTo>
                    <a:pt x="1649" y="369"/>
                  </a:lnTo>
                  <a:lnTo>
                    <a:pt x="1645" y="386"/>
                  </a:lnTo>
                  <a:lnTo>
                    <a:pt x="1640" y="403"/>
                  </a:lnTo>
                  <a:lnTo>
                    <a:pt x="1636" y="419"/>
                  </a:lnTo>
                  <a:lnTo>
                    <a:pt x="1631" y="435"/>
                  </a:lnTo>
                  <a:lnTo>
                    <a:pt x="1624" y="453"/>
                  </a:lnTo>
                  <a:lnTo>
                    <a:pt x="1617" y="470"/>
                  </a:lnTo>
                  <a:lnTo>
                    <a:pt x="1611" y="486"/>
                  </a:lnTo>
                  <a:lnTo>
                    <a:pt x="1603" y="501"/>
                  </a:lnTo>
                  <a:lnTo>
                    <a:pt x="1594" y="517"/>
                  </a:lnTo>
                  <a:lnTo>
                    <a:pt x="1584" y="534"/>
                  </a:lnTo>
                  <a:lnTo>
                    <a:pt x="74" y="534"/>
                  </a:lnTo>
                  <a:lnTo>
                    <a:pt x="66" y="517"/>
                  </a:lnTo>
                  <a:lnTo>
                    <a:pt x="58" y="501"/>
                  </a:lnTo>
                  <a:lnTo>
                    <a:pt x="49" y="486"/>
                  </a:lnTo>
                  <a:lnTo>
                    <a:pt x="41" y="470"/>
                  </a:lnTo>
                  <a:lnTo>
                    <a:pt x="35" y="453"/>
                  </a:lnTo>
                  <a:lnTo>
                    <a:pt x="30" y="435"/>
                  </a:lnTo>
                  <a:lnTo>
                    <a:pt x="23" y="419"/>
                  </a:lnTo>
                  <a:lnTo>
                    <a:pt x="18" y="403"/>
                  </a:lnTo>
                  <a:lnTo>
                    <a:pt x="15" y="386"/>
                  </a:lnTo>
                  <a:lnTo>
                    <a:pt x="12" y="369"/>
                  </a:lnTo>
                  <a:lnTo>
                    <a:pt x="8" y="352"/>
                  </a:lnTo>
                  <a:lnTo>
                    <a:pt x="5" y="334"/>
                  </a:lnTo>
                  <a:lnTo>
                    <a:pt x="3" y="318"/>
                  </a:lnTo>
                  <a:lnTo>
                    <a:pt x="2" y="300"/>
                  </a:lnTo>
                  <a:lnTo>
                    <a:pt x="0" y="284"/>
                  </a:lnTo>
                  <a:lnTo>
                    <a:pt x="0" y="266"/>
                  </a:lnTo>
                  <a:lnTo>
                    <a:pt x="0" y="250"/>
                  </a:lnTo>
                  <a:lnTo>
                    <a:pt x="2" y="232"/>
                  </a:lnTo>
                  <a:lnTo>
                    <a:pt x="3" y="216"/>
                  </a:lnTo>
                  <a:lnTo>
                    <a:pt x="5" y="198"/>
                  </a:lnTo>
                  <a:lnTo>
                    <a:pt x="8" y="181"/>
                  </a:lnTo>
                  <a:lnTo>
                    <a:pt x="12" y="164"/>
                  </a:lnTo>
                  <a:lnTo>
                    <a:pt x="15" y="147"/>
                  </a:lnTo>
                  <a:lnTo>
                    <a:pt x="18" y="130"/>
                  </a:lnTo>
                  <a:lnTo>
                    <a:pt x="23" y="113"/>
                  </a:lnTo>
                  <a:lnTo>
                    <a:pt x="30" y="97"/>
                  </a:lnTo>
                  <a:lnTo>
                    <a:pt x="35" y="80"/>
                  </a:lnTo>
                  <a:lnTo>
                    <a:pt x="41" y="64"/>
                  </a:lnTo>
                  <a:lnTo>
                    <a:pt x="49" y="48"/>
                  </a:lnTo>
                  <a:lnTo>
                    <a:pt x="58" y="31"/>
                  </a:lnTo>
                  <a:lnTo>
                    <a:pt x="66" y="15"/>
                  </a:lnTo>
                  <a:lnTo>
                    <a:pt x="74" y="0"/>
                  </a:lnTo>
                  <a:lnTo>
                    <a:pt x="74" y="0"/>
                  </a:lnTo>
                </a:path>
              </a:pathLst>
            </a:custGeom>
            <a:solidFill>
              <a:srgbClr val="99CC00">
                <a:alpha val="49001"/>
              </a:srgb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38" name="Freeform 38"/>
            <p:cNvSpPr>
              <a:spLocks/>
            </p:cNvSpPr>
            <p:nvPr/>
          </p:nvSpPr>
          <p:spPr bwMode="auto">
            <a:xfrm>
              <a:off x="4583" y="2462"/>
              <a:ext cx="74" cy="534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66" y="15"/>
                </a:cxn>
                <a:cxn ang="0">
                  <a:pos x="58" y="31"/>
                </a:cxn>
                <a:cxn ang="0">
                  <a:pos x="50" y="48"/>
                </a:cxn>
                <a:cxn ang="0">
                  <a:pos x="43" y="64"/>
                </a:cxn>
                <a:cxn ang="0">
                  <a:pos x="36" y="80"/>
                </a:cxn>
                <a:cxn ang="0">
                  <a:pos x="30" y="97"/>
                </a:cxn>
                <a:cxn ang="0">
                  <a:pos x="25" y="113"/>
                </a:cxn>
                <a:cxn ang="0">
                  <a:pos x="20" y="130"/>
                </a:cxn>
                <a:cxn ang="0">
                  <a:pos x="15" y="147"/>
                </a:cxn>
                <a:cxn ang="0">
                  <a:pos x="12" y="164"/>
                </a:cxn>
                <a:cxn ang="0">
                  <a:pos x="8" y="181"/>
                </a:cxn>
                <a:cxn ang="0">
                  <a:pos x="5" y="198"/>
                </a:cxn>
                <a:cxn ang="0">
                  <a:pos x="3" y="216"/>
                </a:cxn>
                <a:cxn ang="0">
                  <a:pos x="2" y="232"/>
                </a:cxn>
                <a:cxn ang="0">
                  <a:pos x="2" y="250"/>
                </a:cxn>
                <a:cxn ang="0">
                  <a:pos x="0" y="266"/>
                </a:cxn>
                <a:cxn ang="0">
                  <a:pos x="2" y="284"/>
                </a:cxn>
                <a:cxn ang="0">
                  <a:pos x="2" y="300"/>
                </a:cxn>
                <a:cxn ang="0">
                  <a:pos x="3" y="318"/>
                </a:cxn>
                <a:cxn ang="0">
                  <a:pos x="5" y="334"/>
                </a:cxn>
                <a:cxn ang="0">
                  <a:pos x="8" y="352"/>
                </a:cxn>
                <a:cxn ang="0">
                  <a:pos x="12" y="369"/>
                </a:cxn>
                <a:cxn ang="0">
                  <a:pos x="15" y="386"/>
                </a:cxn>
                <a:cxn ang="0">
                  <a:pos x="20" y="403"/>
                </a:cxn>
                <a:cxn ang="0">
                  <a:pos x="25" y="419"/>
                </a:cxn>
                <a:cxn ang="0">
                  <a:pos x="30" y="435"/>
                </a:cxn>
                <a:cxn ang="0">
                  <a:pos x="36" y="453"/>
                </a:cxn>
                <a:cxn ang="0">
                  <a:pos x="43" y="470"/>
                </a:cxn>
                <a:cxn ang="0">
                  <a:pos x="50" y="486"/>
                </a:cxn>
                <a:cxn ang="0">
                  <a:pos x="58" y="501"/>
                </a:cxn>
                <a:cxn ang="0">
                  <a:pos x="66" y="517"/>
                </a:cxn>
                <a:cxn ang="0">
                  <a:pos x="74" y="534"/>
                </a:cxn>
              </a:cxnLst>
              <a:rect l="0" t="0" r="r" b="b"/>
              <a:pathLst>
                <a:path w="74" h="534">
                  <a:moveTo>
                    <a:pt x="74" y="0"/>
                  </a:moveTo>
                  <a:lnTo>
                    <a:pt x="66" y="15"/>
                  </a:lnTo>
                  <a:lnTo>
                    <a:pt x="58" y="31"/>
                  </a:lnTo>
                  <a:lnTo>
                    <a:pt x="50" y="48"/>
                  </a:lnTo>
                  <a:lnTo>
                    <a:pt x="43" y="64"/>
                  </a:lnTo>
                  <a:lnTo>
                    <a:pt x="36" y="80"/>
                  </a:lnTo>
                  <a:lnTo>
                    <a:pt x="30" y="97"/>
                  </a:lnTo>
                  <a:lnTo>
                    <a:pt x="25" y="113"/>
                  </a:lnTo>
                  <a:lnTo>
                    <a:pt x="20" y="130"/>
                  </a:lnTo>
                  <a:lnTo>
                    <a:pt x="15" y="147"/>
                  </a:lnTo>
                  <a:lnTo>
                    <a:pt x="12" y="164"/>
                  </a:lnTo>
                  <a:lnTo>
                    <a:pt x="8" y="181"/>
                  </a:lnTo>
                  <a:lnTo>
                    <a:pt x="5" y="198"/>
                  </a:lnTo>
                  <a:lnTo>
                    <a:pt x="3" y="216"/>
                  </a:lnTo>
                  <a:lnTo>
                    <a:pt x="2" y="232"/>
                  </a:lnTo>
                  <a:lnTo>
                    <a:pt x="2" y="250"/>
                  </a:lnTo>
                  <a:lnTo>
                    <a:pt x="0" y="266"/>
                  </a:lnTo>
                  <a:lnTo>
                    <a:pt x="2" y="284"/>
                  </a:lnTo>
                  <a:lnTo>
                    <a:pt x="2" y="300"/>
                  </a:lnTo>
                  <a:lnTo>
                    <a:pt x="3" y="318"/>
                  </a:lnTo>
                  <a:lnTo>
                    <a:pt x="5" y="334"/>
                  </a:lnTo>
                  <a:lnTo>
                    <a:pt x="8" y="352"/>
                  </a:lnTo>
                  <a:lnTo>
                    <a:pt x="12" y="369"/>
                  </a:lnTo>
                  <a:lnTo>
                    <a:pt x="15" y="386"/>
                  </a:lnTo>
                  <a:lnTo>
                    <a:pt x="20" y="403"/>
                  </a:lnTo>
                  <a:lnTo>
                    <a:pt x="25" y="419"/>
                  </a:lnTo>
                  <a:lnTo>
                    <a:pt x="30" y="435"/>
                  </a:lnTo>
                  <a:lnTo>
                    <a:pt x="36" y="453"/>
                  </a:lnTo>
                  <a:lnTo>
                    <a:pt x="43" y="470"/>
                  </a:lnTo>
                  <a:lnTo>
                    <a:pt x="50" y="486"/>
                  </a:lnTo>
                  <a:lnTo>
                    <a:pt x="58" y="501"/>
                  </a:lnTo>
                  <a:lnTo>
                    <a:pt x="66" y="517"/>
                  </a:lnTo>
                  <a:lnTo>
                    <a:pt x="74" y="5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39" name="Rectangle 39"/>
            <p:cNvSpPr>
              <a:spLocks noChangeArrowheads="1"/>
            </p:cNvSpPr>
            <p:nvPr/>
          </p:nvSpPr>
          <p:spPr bwMode="auto">
            <a:xfrm>
              <a:off x="3115" y="2520"/>
              <a:ext cx="1332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900" b="1">
                  <a:solidFill>
                    <a:srgbClr val="000000"/>
                  </a:solidFill>
                  <a:latin typeface="Verdana" pitchFamily="34" charset="0"/>
                </a:rPr>
                <a:t>Community </a:t>
              </a:r>
              <a:endParaRPr lang="en-GB"/>
            </a:p>
          </p:txBody>
        </p:sp>
      </p:grpSp>
      <p:grpSp>
        <p:nvGrpSpPr>
          <p:cNvPr id="153640" name="Group 40"/>
          <p:cNvGrpSpPr>
            <a:grpSpLocks/>
          </p:cNvGrpSpPr>
          <p:nvPr/>
        </p:nvGrpSpPr>
        <p:grpSpPr bwMode="auto">
          <a:xfrm flipH="1" flipV="1">
            <a:off x="3856038" y="1901825"/>
            <a:ext cx="1125537" cy="57150"/>
            <a:chOff x="5220" y="2859"/>
            <a:chExt cx="1585" cy="80"/>
          </a:xfrm>
        </p:grpSpPr>
        <p:sp>
          <p:nvSpPr>
            <p:cNvPr id="153641" name="Freeform 41"/>
            <p:cNvSpPr>
              <a:spLocks/>
            </p:cNvSpPr>
            <p:nvPr/>
          </p:nvSpPr>
          <p:spPr bwMode="auto">
            <a:xfrm>
              <a:off x="5220" y="2880"/>
              <a:ext cx="1507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" y="13"/>
                </a:cxn>
                <a:cxn ang="0">
                  <a:pos x="189" y="24"/>
                </a:cxn>
                <a:cxn ang="0">
                  <a:pos x="283" y="34"/>
                </a:cxn>
                <a:cxn ang="0">
                  <a:pos x="377" y="43"/>
                </a:cxn>
                <a:cxn ang="0">
                  <a:pos x="471" y="49"/>
                </a:cxn>
                <a:cxn ang="0">
                  <a:pos x="565" y="53"/>
                </a:cxn>
                <a:cxn ang="0">
                  <a:pos x="659" y="58"/>
                </a:cxn>
                <a:cxn ang="0">
                  <a:pos x="753" y="59"/>
                </a:cxn>
                <a:cxn ang="0">
                  <a:pos x="849" y="58"/>
                </a:cxn>
                <a:cxn ang="0">
                  <a:pos x="943" y="56"/>
                </a:cxn>
                <a:cxn ang="0">
                  <a:pos x="1037" y="53"/>
                </a:cxn>
                <a:cxn ang="0">
                  <a:pos x="1131" y="48"/>
                </a:cxn>
                <a:cxn ang="0">
                  <a:pos x="1225" y="42"/>
                </a:cxn>
                <a:cxn ang="0">
                  <a:pos x="1319" y="33"/>
                </a:cxn>
                <a:cxn ang="0">
                  <a:pos x="1413" y="22"/>
                </a:cxn>
                <a:cxn ang="0">
                  <a:pos x="1507" y="10"/>
                </a:cxn>
              </a:cxnLst>
              <a:rect l="0" t="0" r="r" b="b"/>
              <a:pathLst>
                <a:path w="1507" h="59">
                  <a:moveTo>
                    <a:pt x="0" y="0"/>
                  </a:moveTo>
                  <a:lnTo>
                    <a:pt x="95" y="13"/>
                  </a:lnTo>
                  <a:lnTo>
                    <a:pt x="189" y="24"/>
                  </a:lnTo>
                  <a:lnTo>
                    <a:pt x="283" y="34"/>
                  </a:lnTo>
                  <a:lnTo>
                    <a:pt x="377" y="43"/>
                  </a:lnTo>
                  <a:lnTo>
                    <a:pt x="471" y="49"/>
                  </a:lnTo>
                  <a:lnTo>
                    <a:pt x="565" y="53"/>
                  </a:lnTo>
                  <a:lnTo>
                    <a:pt x="659" y="58"/>
                  </a:lnTo>
                  <a:lnTo>
                    <a:pt x="753" y="59"/>
                  </a:lnTo>
                  <a:lnTo>
                    <a:pt x="849" y="58"/>
                  </a:lnTo>
                  <a:lnTo>
                    <a:pt x="943" y="56"/>
                  </a:lnTo>
                  <a:lnTo>
                    <a:pt x="1037" y="53"/>
                  </a:lnTo>
                  <a:lnTo>
                    <a:pt x="1131" y="48"/>
                  </a:lnTo>
                  <a:lnTo>
                    <a:pt x="1225" y="42"/>
                  </a:lnTo>
                  <a:lnTo>
                    <a:pt x="1319" y="33"/>
                  </a:lnTo>
                  <a:lnTo>
                    <a:pt x="1413" y="22"/>
                  </a:lnTo>
                  <a:lnTo>
                    <a:pt x="1507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42" name="Freeform 42"/>
            <p:cNvSpPr>
              <a:spLocks/>
            </p:cNvSpPr>
            <p:nvPr/>
          </p:nvSpPr>
          <p:spPr bwMode="auto">
            <a:xfrm>
              <a:off x="6709" y="2859"/>
              <a:ext cx="96" cy="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28"/>
                </a:cxn>
                <a:cxn ang="0">
                  <a:pos x="15" y="80"/>
                </a:cxn>
                <a:cxn ang="0">
                  <a:pos x="0" y="0"/>
                </a:cxn>
              </a:cxnLst>
              <a:rect l="0" t="0" r="r" b="b"/>
              <a:pathLst>
                <a:path w="96" h="80">
                  <a:moveTo>
                    <a:pt x="0" y="0"/>
                  </a:moveTo>
                  <a:lnTo>
                    <a:pt x="96" y="28"/>
                  </a:lnTo>
                  <a:lnTo>
                    <a:pt x="15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43" name="Freeform 43"/>
          <p:cNvSpPr>
            <a:spLocks/>
          </p:cNvSpPr>
          <p:nvPr/>
        </p:nvSpPr>
        <p:spPr bwMode="auto">
          <a:xfrm>
            <a:off x="2713038" y="4559300"/>
            <a:ext cx="1111250" cy="455613"/>
          </a:xfrm>
          <a:custGeom>
            <a:avLst/>
            <a:gdLst/>
            <a:ahLst/>
            <a:cxnLst>
              <a:cxn ang="0">
                <a:pos x="0" y="266"/>
              </a:cxn>
              <a:cxn ang="0">
                <a:pos x="693" y="0"/>
              </a:cxn>
              <a:cxn ang="0">
                <a:pos x="1386" y="266"/>
              </a:cxn>
              <a:cxn ang="0">
                <a:pos x="693" y="533"/>
              </a:cxn>
              <a:cxn ang="0">
                <a:pos x="0" y="266"/>
              </a:cxn>
            </a:cxnLst>
            <a:rect l="0" t="0" r="r" b="b"/>
            <a:pathLst>
              <a:path w="1386" h="533">
                <a:moveTo>
                  <a:pt x="0" y="266"/>
                </a:moveTo>
                <a:lnTo>
                  <a:pt x="693" y="0"/>
                </a:lnTo>
                <a:lnTo>
                  <a:pt x="1386" y="266"/>
                </a:lnTo>
                <a:lnTo>
                  <a:pt x="693" y="533"/>
                </a:lnTo>
                <a:lnTo>
                  <a:pt x="0" y="266"/>
                </a:lnTo>
                <a:close/>
              </a:path>
            </a:pathLst>
          </a:custGeom>
          <a:solidFill>
            <a:srgbClr val="00FF00">
              <a:alpha val="50999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44" name="Rectangle 44"/>
          <p:cNvSpPr>
            <a:spLocks noChangeArrowheads="1"/>
          </p:cNvSpPr>
          <p:nvPr/>
        </p:nvSpPr>
        <p:spPr bwMode="auto">
          <a:xfrm>
            <a:off x="5507038" y="5280025"/>
            <a:ext cx="1266825" cy="571500"/>
          </a:xfrm>
          <a:prstGeom prst="rect">
            <a:avLst/>
          </a:prstGeom>
          <a:solidFill>
            <a:srgbClr val="FF9900">
              <a:alpha val="50999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645" name="Rectangle 45"/>
          <p:cNvSpPr>
            <a:spLocks noChangeArrowheads="1"/>
          </p:cNvSpPr>
          <p:nvPr/>
        </p:nvSpPr>
        <p:spPr bwMode="auto">
          <a:xfrm>
            <a:off x="5622925" y="5337175"/>
            <a:ext cx="10223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Verdana" pitchFamily="34" charset="0"/>
              </a:rPr>
              <a:t>Suitability for government purposes</a:t>
            </a:r>
            <a:endParaRPr lang="en-GB"/>
          </a:p>
        </p:txBody>
      </p:sp>
      <p:sp>
        <p:nvSpPr>
          <p:cNvPr id="153646" name="Rectangle 46"/>
          <p:cNvSpPr>
            <a:spLocks noChangeArrowheads="1"/>
          </p:cNvSpPr>
          <p:nvPr/>
        </p:nvSpPr>
        <p:spPr bwMode="auto">
          <a:xfrm>
            <a:off x="6007100" y="3868738"/>
            <a:ext cx="10223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Verdana" pitchFamily="34" charset="0"/>
              </a:rPr>
              <a:t>Established Science &amp; Technology</a:t>
            </a:r>
            <a:endParaRPr lang="en-GB"/>
          </a:p>
        </p:txBody>
      </p:sp>
      <p:sp>
        <p:nvSpPr>
          <p:cNvPr id="153647" name="Line 47"/>
          <p:cNvSpPr>
            <a:spLocks noChangeShapeType="1"/>
          </p:cNvSpPr>
          <p:nvPr/>
        </p:nvSpPr>
        <p:spPr bwMode="auto">
          <a:xfrm flipH="1" flipV="1">
            <a:off x="5749925" y="2511425"/>
            <a:ext cx="639763" cy="1157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48" name="Line 48"/>
          <p:cNvSpPr>
            <a:spLocks noChangeShapeType="1"/>
          </p:cNvSpPr>
          <p:nvPr/>
        </p:nvSpPr>
        <p:spPr bwMode="auto">
          <a:xfrm flipV="1">
            <a:off x="2298700" y="2511425"/>
            <a:ext cx="639763" cy="1157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49" name="Line 49"/>
          <p:cNvSpPr>
            <a:spLocks noChangeShapeType="1"/>
          </p:cNvSpPr>
          <p:nvPr/>
        </p:nvSpPr>
        <p:spPr bwMode="auto">
          <a:xfrm flipH="1">
            <a:off x="3576638" y="4695825"/>
            <a:ext cx="639762" cy="641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50" name="Line 50"/>
          <p:cNvSpPr>
            <a:spLocks noChangeShapeType="1"/>
          </p:cNvSpPr>
          <p:nvPr/>
        </p:nvSpPr>
        <p:spPr bwMode="auto">
          <a:xfrm>
            <a:off x="4727575" y="4695825"/>
            <a:ext cx="639763" cy="641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51" name="Line 51"/>
          <p:cNvSpPr>
            <a:spLocks noChangeShapeType="1"/>
          </p:cNvSpPr>
          <p:nvPr/>
        </p:nvSpPr>
        <p:spPr bwMode="auto">
          <a:xfrm flipH="1" flipV="1">
            <a:off x="2298700" y="4438650"/>
            <a:ext cx="255588" cy="771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52" name="Line 52"/>
          <p:cNvSpPr>
            <a:spLocks noChangeShapeType="1"/>
          </p:cNvSpPr>
          <p:nvPr/>
        </p:nvSpPr>
        <p:spPr bwMode="auto">
          <a:xfrm flipV="1">
            <a:off x="6262688" y="4438650"/>
            <a:ext cx="255587" cy="771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53" name="Line 53"/>
          <p:cNvSpPr>
            <a:spLocks noChangeShapeType="1"/>
          </p:cNvSpPr>
          <p:nvPr/>
        </p:nvSpPr>
        <p:spPr bwMode="auto">
          <a:xfrm>
            <a:off x="3065463" y="4052888"/>
            <a:ext cx="766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54" name="Rectangle 54"/>
          <p:cNvSpPr>
            <a:spLocks noChangeArrowheads="1"/>
          </p:cNvSpPr>
          <p:nvPr/>
        </p:nvSpPr>
        <p:spPr bwMode="auto">
          <a:xfrm>
            <a:off x="2809875" y="4695825"/>
            <a:ext cx="895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>
                <a:latin typeface="Verdana" pitchFamily="34" charset="0"/>
              </a:rPr>
              <a:t>Acceptation</a:t>
            </a:r>
            <a:endParaRPr lang="en-GB"/>
          </a:p>
        </p:txBody>
      </p:sp>
      <p:sp>
        <p:nvSpPr>
          <p:cNvPr id="153655" name="Line 55"/>
          <p:cNvSpPr>
            <a:spLocks noChangeShapeType="1"/>
          </p:cNvSpPr>
          <p:nvPr/>
        </p:nvSpPr>
        <p:spPr bwMode="auto">
          <a:xfrm flipH="1">
            <a:off x="5022850" y="4052888"/>
            <a:ext cx="7667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56" name="Rectangle 56"/>
          <p:cNvSpPr>
            <a:spLocks noChangeArrowheads="1"/>
          </p:cNvSpPr>
          <p:nvPr/>
        </p:nvSpPr>
        <p:spPr bwMode="auto">
          <a:xfrm>
            <a:off x="1403350" y="3282950"/>
            <a:ext cx="5881688" cy="2697163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7" name="Rectangle 57"/>
          <p:cNvSpPr>
            <a:spLocks noChangeArrowheads="1"/>
          </p:cNvSpPr>
          <p:nvPr/>
        </p:nvSpPr>
        <p:spPr bwMode="auto">
          <a:xfrm>
            <a:off x="1403350" y="1484313"/>
            <a:ext cx="5881688" cy="1670050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8" name="Rectangle 58"/>
          <p:cNvSpPr>
            <a:spLocks noChangeArrowheads="1"/>
          </p:cNvSpPr>
          <p:nvPr/>
        </p:nvSpPr>
        <p:spPr bwMode="auto">
          <a:xfrm>
            <a:off x="1452563" y="1497013"/>
            <a:ext cx="1143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59" name="Rectangle 59"/>
          <p:cNvSpPr>
            <a:spLocks noChangeArrowheads="1"/>
          </p:cNvSpPr>
          <p:nvPr/>
        </p:nvSpPr>
        <p:spPr bwMode="auto">
          <a:xfrm>
            <a:off x="1452563" y="3294063"/>
            <a:ext cx="277812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900" b="1">
                <a:solidFill>
                  <a:srgbClr val="000000"/>
                </a:solidFill>
                <a:latin typeface="Verdana" pitchFamily="34" charset="0"/>
              </a:rPr>
              <a:t> </a:t>
            </a:r>
            <a:endParaRPr lang="en-GB"/>
          </a:p>
        </p:txBody>
      </p:sp>
      <p:sp>
        <p:nvSpPr>
          <p:cNvPr id="153660" name="Rectangle 60"/>
          <p:cNvSpPr>
            <a:spLocks noChangeArrowheads="1"/>
          </p:cNvSpPr>
          <p:nvPr/>
        </p:nvSpPr>
        <p:spPr bwMode="auto">
          <a:xfrm>
            <a:off x="7008813" y="3302000"/>
            <a:ext cx="246062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Should PGIS serve two “masters”?</a:t>
            </a:r>
            <a:endParaRPr lang="en-GB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7989887" cy="5157787"/>
          </a:xfrm>
        </p:spPr>
        <p:txBody>
          <a:bodyPr/>
          <a:lstStyle/>
          <a:p>
            <a:r>
              <a:rPr lang="en-US"/>
              <a:t>Why pGIS or Pgis? </a:t>
            </a:r>
            <a:r>
              <a:rPr lang="en-US">
                <a:sym typeface="Wingdings" pitchFamily="2" charset="2"/>
              </a:rPr>
              <a:t> purpose!</a:t>
            </a:r>
          </a:p>
          <a:p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PGIS is not a tool it’s a Practice</a:t>
            </a:r>
          </a:p>
          <a:p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Maybe better named:</a:t>
            </a:r>
            <a:br>
              <a:rPr lang="en-US">
                <a:sym typeface="Wingdings" pitchFamily="2" charset="2"/>
              </a:rPr>
            </a:br>
            <a:r>
              <a:rPr lang="en-US">
                <a:sym typeface="Wingdings" pitchFamily="2" charset="2"/>
              </a:rPr>
              <a:t>“Participatory use of spatial knowledge”</a:t>
            </a:r>
          </a:p>
          <a:p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It depends on the “master” and the “purpose”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an acronym but more a verb</a:t>
            </a:r>
            <a:endParaRPr lang="en-GB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7989887" cy="10334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4800"/>
              <a:t>Whether p-GIS or P-gis</a:t>
            </a:r>
            <a:endParaRPr lang="en-GB"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an acronym but more a verb</a:t>
            </a:r>
            <a:endParaRPr lang="en-GB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251200"/>
            <a:ext cx="7989887" cy="291623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4800"/>
              <a:t>I wish you </a:t>
            </a:r>
          </a:p>
          <a:p>
            <a:pPr algn="ctr">
              <a:buFont typeface="Wingdings" pitchFamily="2" charset="2"/>
              <a:buNone/>
            </a:pPr>
            <a:r>
              <a:rPr lang="en-US" sz="4800"/>
              <a:t>much “PGIS-ing” </a:t>
            </a:r>
          </a:p>
          <a:p>
            <a:pPr algn="ctr">
              <a:buFont typeface="Wingdings" pitchFamily="2" charset="2"/>
              <a:buNone/>
            </a:pPr>
            <a:r>
              <a:rPr lang="en-US" sz="4800"/>
              <a:t>in the future</a:t>
            </a:r>
            <a:endParaRPr lang="en-GB" sz="4800"/>
          </a:p>
        </p:txBody>
      </p:sp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468313" y="1484313"/>
            <a:ext cx="7989887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009896"/>
              </a:buClr>
              <a:buFont typeface="Wingdings" pitchFamily="2" charset="2"/>
              <a:buNone/>
            </a:pPr>
            <a:r>
              <a:rPr lang="en-US" sz="4800">
                <a:latin typeface="Trebuchet MS" pitchFamily="34" charset="0"/>
              </a:rPr>
              <a:t>Whether p-GIS or P-gis…</a:t>
            </a:r>
            <a:endParaRPr lang="en-GB" sz="48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/>
      <p:bldP spid="1556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PGIS</a:t>
            </a:r>
            <a:endParaRPr lang="en-GB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51837" cy="4584700"/>
          </a:xfrm>
        </p:spPr>
        <p:txBody>
          <a:bodyPr/>
          <a:lstStyle/>
          <a:p>
            <a:r>
              <a:rPr lang="en-US"/>
              <a:t>Effective in eliciting LSK</a:t>
            </a:r>
          </a:p>
          <a:p>
            <a:r>
              <a:rPr lang="en-US"/>
              <a:t>Many methods (toolbox)</a:t>
            </a:r>
          </a:p>
          <a:p>
            <a:r>
              <a:rPr lang="en-US"/>
              <a:t>“participatory practice”</a:t>
            </a:r>
          </a:p>
          <a:p>
            <a:endParaRPr lang="en-US"/>
          </a:p>
          <a:p>
            <a:r>
              <a:rPr lang="en-US"/>
              <a:t>Needs of the community come first </a:t>
            </a:r>
          </a:p>
          <a:p>
            <a:r>
              <a:rPr lang="en-US"/>
              <a:t>Purpose and output defined by community</a:t>
            </a:r>
          </a:p>
          <a:p>
            <a:r>
              <a:rPr lang="en-US"/>
              <a:t>Outputs are useful for the community</a:t>
            </a:r>
          </a:p>
          <a:p>
            <a:pPr>
              <a:buFont typeface="Wingdings" pitchFamily="2" charset="2"/>
              <a:buNone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≠ information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Example: Urban expansion, </a:t>
            </a:r>
            <a:br>
              <a:rPr lang="en-US"/>
            </a:br>
            <a:r>
              <a:rPr lang="en-US"/>
              <a:t>traditional/customary land rights being converted to formal land rights </a:t>
            </a:r>
            <a:br>
              <a:rPr lang="en-US"/>
            </a:br>
            <a:r>
              <a:rPr lang="en-US"/>
              <a:t>in Accra, Ghana (Kwasi Asare, 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Customary knowledge of land rights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nl-NL"/>
          </a:p>
        </p:txBody>
      </p:sp>
      <p:pic>
        <p:nvPicPr>
          <p:cNvPr id="122884" name="Picture 4" descr="Gbawenew_cu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196975"/>
            <a:ext cx="7818437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95250"/>
            <a:ext cx="8713787" cy="868363"/>
          </a:xfrm>
        </p:spPr>
        <p:txBody>
          <a:bodyPr/>
          <a:lstStyle/>
          <a:p>
            <a:r>
              <a:rPr lang="en-GB"/>
              <a:t>Government information of land rights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4932" name="Picture 0" descr="Govern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268413"/>
            <a:ext cx="7881937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95250"/>
            <a:ext cx="8640762" cy="868363"/>
          </a:xfrm>
        </p:spPr>
        <p:txBody>
          <a:bodyPr/>
          <a:lstStyle/>
          <a:p>
            <a:r>
              <a:rPr lang="en-GB"/>
              <a:t>Conflicting knowledge and information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6980" name="Picture 4" descr="confli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196975"/>
            <a:ext cx="7777162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6877050" y="5013325"/>
            <a:ext cx="1655763" cy="576263"/>
          </a:xfrm>
          <a:prstGeom prst="rect">
            <a:avLst/>
          </a:prstGeom>
          <a:noFill/>
          <a:ln w="28575">
            <a:solidFill>
              <a:srgbClr val="B9243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PGIS between two “masters”</a:t>
            </a: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353" name="Rectangle 97"/>
          <p:cNvSpPr>
            <a:spLocks noChangeArrowheads="1"/>
          </p:cNvSpPr>
          <p:nvPr/>
        </p:nvSpPr>
        <p:spPr bwMode="auto">
          <a:xfrm>
            <a:off x="3004376" y="3925825"/>
            <a:ext cx="1022350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Check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suitability 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itchFamily="34" charset="0"/>
              </a:rPr>
              <a:t>for </a:t>
            </a:r>
            <a:r>
              <a:rPr lang="en-US" sz="900" b="1" i="1" dirty="0">
                <a:solidFill>
                  <a:srgbClr val="000000"/>
                </a:solidFill>
                <a:latin typeface="+mn-lt"/>
                <a:cs typeface="Calibri" pitchFamily="34" charset="0"/>
              </a:rPr>
              <a:t>community </a:t>
            </a:r>
            <a:r>
              <a:rPr lang="en-US" sz="900" b="1" i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/>
            </a:r>
            <a:br>
              <a:rPr lang="en-US" sz="900" b="1" i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</a:br>
            <a:r>
              <a:rPr lang="en-US" sz="900" b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purposes</a:t>
            </a:r>
            <a:endParaRPr lang="en-GB" dirty="0">
              <a:latin typeface="+mn-lt"/>
              <a:cs typeface="Calibri" pitchFamily="34" charset="0"/>
            </a:endParaRPr>
          </a:p>
        </p:txBody>
      </p:sp>
      <p:sp>
        <p:nvSpPr>
          <p:cNvPr id="96355" name="Freeform 99"/>
          <p:cNvSpPr>
            <a:spLocks/>
          </p:cNvSpPr>
          <p:nvPr/>
        </p:nvSpPr>
        <p:spPr bwMode="auto">
          <a:xfrm>
            <a:off x="4036322" y="2852530"/>
            <a:ext cx="787836" cy="712864"/>
          </a:xfrm>
          <a:custGeom>
            <a:avLst/>
            <a:gdLst/>
            <a:ahLst/>
            <a:cxnLst>
              <a:cxn ang="0">
                <a:pos x="1" y="591"/>
              </a:cxn>
              <a:cxn ang="0">
                <a:pos x="5" y="544"/>
              </a:cxn>
              <a:cxn ang="0">
                <a:pos x="14" y="498"/>
              </a:cxn>
              <a:cxn ang="0">
                <a:pos x="43" y="408"/>
              </a:cxn>
              <a:cxn ang="0">
                <a:pos x="84" y="327"/>
              </a:cxn>
              <a:cxn ang="0">
                <a:pos x="137" y="250"/>
              </a:cxn>
              <a:cxn ang="0">
                <a:pos x="203" y="183"/>
              </a:cxn>
              <a:cxn ang="0">
                <a:pos x="279" y="123"/>
              </a:cxn>
              <a:cxn ang="0">
                <a:pos x="363" y="74"/>
              </a:cxn>
              <a:cxn ang="0">
                <a:pos x="455" y="37"/>
              </a:cxn>
              <a:cxn ang="0">
                <a:pos x="552" y="12"/>
              </a:cxn>
              <a:cxn ang="0">
                <a:pos x="604" y="4"/>
              </a:cxn>
              <a:cxn ang="0">
                <a:pos x="656" y="0"/>
              </a:cxn>
              <a:cxn ang="0">
                <a:pos x="711" y="0"/>
              </a:cxn>
              <a:cxn ang="0">
                <a:pos x="764" y="3"/>
              </a:cxn>
              <a:cxn ang="0">
                <a:pos x="815" y="9"/>
              </a:cxn>
              <a:cxn ang="0">
                <a:pos x="899" y="28"/>
              </a:cxn>
              <a:cxn ang="0">
                <a:pos x="993" y="61"/>
              </a:cxn>
              <a:cxn ang="0">
                <a:pos x="1081" y="105"/>
              </a:cxn>
              <a:cxn ang="0">
                <a:pos x="1158" y="162"/>
              </a:cxn>
              <a:cxn ang="0">
                <a:pos x="1227" y="227"/>
              </a:cxn>
              <a:cxn ang="0">
                <a:pos x="1285" y="300"/>
              </a:cxn>
              <a:cxn ang="0">
                <a:pos x="1331" y="380"/>
              </a:cxn>
              <a:cxn ang="0">
                <a:pos x="1364" y="468"/>
              </a:cxn>
              <a:cxn ang="0">
                <a:pos x="1378" y="529"/>
              </a:cxn>
              <a:cxn ang="0">
                <a:pos x="1384" y="575"/>
              </a:cxn>
              <a:cxn ang="0">
                <a:pos x="1386" y="624"/>
              </a:cxn>
              <a:cxn ang="0">
                <a:pos x="1384" y="655"/>
              </a:cxn>
              <a:cxn ang="0">
                <a:pos x="1381" y="703"/>
              </a:cxn>
              <a:cxn ang="0">
                <a:pos x="1371" y="749"/>
              </a:cxn>
              <a:cxn ang="0">
                <a:pos x="1345" y="838"/>
              </a:cxn>
              <a:cxn ang="0">
                <a:pos x="1302" y="921"/>
              </a:cxn>
              <a:cxn ang="0">
                <a:pos x="1249" y="997"/>
              </a:cxn>
              <a:cxn ang="0">
                <a:pos x="1183" y="1065"/>
              </a:cxn>
              <a:cxn ang="0">
                <a:pos x="1107" y="1123"/>
              </a:cxn>
              <a:cxn ang="0">
                <a:pos x="1023" y="1172"/>
              </a:cxn>
              <a:cxn ang="0">
                <a:pos x="930" y="1209"/>
              </a:cxn>
              <a:cxn ang="0">
                <a:pos x="833" y="1234"/>
              </a:cxn>
              <a:cxn ang="0">
                <a:pos x="782" y="1242"/>
              </a:cxn>
              <a:cxn ang="0">
                <a:pos x="729" y="1246"/>
              </a:cxn>
              <a:cxn ang="0">
                <a:pos x="675" y="1248"/>
              </a:cxn>
              <a:cxn ang="0">
                <a:pos x="622" y="1245"/>
              </a:cxn>
              <a:cxn ang="0">
                <a:pos x="571" y="1237"/>
              </a:cxn>
              <a:cxn ang="0">
                <a:pos x="486" y="1219"/>
              </a:cxn>
              <a:cxn ang="0">
                <a:pos x="392" y="1185"/>
              </a:cxn>
              <a:cxn ang="0">
                <a:pos x="305" y="1141"/>
              </a:cxn>
              <a:cxn ang="0">
                <a:pos x="227" y="1086"/>
              </a:cxn>
              <a:cxn ang="0">
                <a:pos x="158" y="1020"/>
              </a:cxn>
              <a:cxn ang="0">
                <a:pos x="100" y="948"/>
              </a:cxn>
              <a:cxn ang="0">
                <a:pos x="54" y="866"/>
              </a:cxn>
              <a:cxn ang="0">
                <a:pos x="21" y="780"/>
              </a:cxn>
              <a:cxn ang="0">
                <a:pos x="8" y="719"/>
              </a:cxn>
              <a:cxn ang="0">
                <a:pos x="1" y="671"/>
              </a:cxn>
              <a:cxn ang="0">
                <a:pos x="0" y="624"/>
              </a:cxn>
            </a:cxnLst>
            <a:rect l="0" t="0" r="r" b="b"/>
            <a:pathLst>
              <a:path w="1386" h="1248">
                <a:moveTo>
                  <a:pt x="0" y="624"/>
                </a:moveTo>
                <a:lnTo>
                  <a:pt x="0" y="608"/>
                </a:lnTo>
                <a:lnTo>
                  <a:pt x="1" y="591"/>
                </a:lnTo>
                <a:lnTo>
                  <a:pt x="1" y="575"/>
                </a:lnTo>
                <a:lnTo>
                  <a:pt x="3" y="560"/>
                </a:lnTo>
                <a:lnTo>
                  <a:pt x="5" y="544"/>
                </a:lnTo>
                <a:lnTo>
                  <a:pt x="8" y="529"/>
                </a:lnTo>
                <a:lnTo>
                  <a:pt x="11" y="512"/>
                </a:lnTo>
                <a:lnTo>
                  <a:pt x="14" y="498"/>
                </a:lnTo>
                <a:lnTo>
                  <a:pt x="21" y="468"/>
                </a:lnTo>
                <a:lnTo>
                  <a:pt x="31" y="438"/>
                </a:lnTo>
                <a:lnTo>
                  <a:pt x="43" y="408"/>
                </a:lnTo>
                <a:lnTo>
                  <a:pt x="54" y="380"/>
                </a:lnTo>
                <a:lnTo>
                  <a:pt x="67" y="354"/>
                </a:lnTo>
                <a:lnTo>
                  <a:pt x="84" y="327"/>
                </a:lnTo>
                <a:lnTo>
                  <a:pt x="100" y="300"/>
                </a:lnTo>
                <a:lnTo>
                  <a:pt x="118" y="275"/>
                </a:lnTo>
                <a:lnTo>
                  <a:pt x="137" y="250"/>
                </a:lnTo>
                <a:lnTo>
                  <a:pt x="158" y="227"/>
                </a:lnTo>
                <a:lnTo>
                  <a:pt x="179" y="203"/>
                </a:lnTo>
                <a:lnTo>
                  <a:pt x="203" y="183"/>
                </a:lnTo>
                <a:lnTo>
                  <a:pt x="227" y="162"/>
                </a:lnTo>
                <a:lnTo>
                  <a:pt x="252" y="143"/>
                </a:lnTo>
                <a:lnTo>
                  <a:pt x="279" y="123"/>
                </a:lnTo>
                <a:lnTo>
                  <a:pt x="305" y="105"/>
                </a:lnTo>
                <a:lnTo>
                  <a:pt x="333" y="91"/>
                </a:lnTo>
                <a:lnTo>
                  <a:pt x="363" y="74"/>
                </a:lnTo>
                <a:lnTo>
                  <a:pt x="392" y="61"/>
                </a:lnTo>
                <a:lnTo>
                  <a:pt x="424" y="49"/>
                </a:lnTo>
                <a:lnTo>
                  <a:pt x="455" y="37"/>
                </a:lnTo>
                <a:lnTo>
                  <a:pt x="486" y="28"/>
                </a:lnTo>
                <a:lnTo>
                  <a:pt x="519" y="19"/>
                </a:lnTo>
                <a:lnTo>
                  <a:pt x="552" y="12"/>
                </a:lnTo>
                <a:lnTo>
                  <a:pt x="571" y="9"/>
                </a:lnTo>
                <a:lnTo>
                  <a:pt x="587" y="7"/>
                </a:lnTo>
                <a:lnTo>
                  <a:pt x="604" y="4"/>
                </a:lnTo>
                <a:lnTo>
                  <a:pt x="622" y="3"/>
                </a:lnTo>
                <a:lnTo>
                  <a:pt x="640" y="1"/>
                </a:lnTo>
                <a:lnTo>
                  <a:pt x="656" y="0"/>
                </a:lnTo>
                <a:lnTo>
                  <a:pt x="675" y="0"/>
                </a:lnTo>
                <a:lnTo>
                  <a:pt x="693" y="0"/>
                </a:lnTo>
                <a:lnTo>
                  <a:pt x="711" y="0"/>
                </a:lnTo>
                <a:lnTo>
                  <a:pt x="729" y="0"/>
                </a:lnTo>
                <a:lnTo>
                  <a:pt x="746" y="1"/>
                </a:lnTo>
                <a:lnTo>
                  <a:pt x="764" y="3"/>
                </a:lnTo>
                <a:lnTo>
                  <a:pt x="782" y="4"/>
                </a:lnTo>
                <a:lnTo>
                  <a:pt x="798" y="7"/>
                </a:lnTo>
                <a:lnTo>
                  <a:pt x="815" y="9"/>
                </a:lnTo>
                <a:lnTo>
                  <a:pt x="833" y="12"/>
                </a:lnTo>
                <a:lnTo>
                  <a:pt x="866" y="19"/>
                </a:lnTo>
                <a:lnTo>
                  <a:pt x="899" y="28"/>
                </a:lnTo>
                <a:lnTo>
                  <a:pt x="930" y="37"/>
                </a:lnTo>
                <a:lnTo>
                  <a:pt x="963" y="49"/>
                </a:lnTo>
                <a:lnTo>
                  <a:pt x="993" y="61"/>
                </a:lnTo>
                <a:lnTo>
                  <a:pt x="1023" y="74"/>
                </a:lnTo>
                <a:lnTo>
                  <a:pt x="1053" y="91"/>
                </a:lnTo>
                <a:lnTo>
                  <a:pt x="1081" y="105"/>
                </a:lnTo>
                <a:lnTo>
                  <a:pt x="1107" y="123"/>
                </a:lnTo>
                <a:lnTo>
                  <a:pt x="1133" y="143"/>
                </a:lnTo>
                <a:lnTo>
                  <a:pt x="1158" y="162"/>
                </a:lnTo>
                <a:lnTo>
                  <a:pt x="1183" y="183"/>
                </a:lnTo>
                <a:lnTo>
                  <a:pt x="1206" y="203"/>
                </a:lnTo>
                <a:lnTo>
                  <a:pt x="1227" y="227"/>
                </a:lnTo>
                <a:lnTo>
                  <a:pt x="1249" y="250"/>
                </a:lnTo>
                <a:lnTo>
                  <a:pt x="1267" y="275"/>
                </a:lnTo>
                <a:lnTo>
                  <a:pt x="1285" y="300"/>
                </a:lnTo>
                <a:lnTo>
                  <a:pt x="1302" y="327"/>
                </a:lnTo>
                <a:lnTo>
                  <a:pt x="1318" y="354"/>
                </a:lnTo>
                <a:lnTo>
                  <a:pt x="1331" y="380"/>
                </a:lnTo>
                <a:lnTo>
                  <a:pt x="1345" y="408"/>
                </a:lnTo>
                <a:lnTo>
                  <a:pt x="1355" y="438"/>
                </a:lnTo>
                <a:lnTo>
                  <a:pt x="1364" y="468"/>
                </a:lnTo>
                <a:lnTo>
                  <a:pt x="1371" y="498"/>
                </a:lnTo>
                <a:lnTo>
                  <a:pt x="1374" y="512"/>
                </a:lnTo>
                <a:lnTo>
                  <a:pt x="1378" y="529"/>
                </a:lnTo>
                <a:lnTo>
                  <a:pt x="1381" y="544"/>
                </a:lnTo>
                <a:lnTo>
                  <a:pt x="1383" y="560"/>
                </a:lnTo>
                <a:lnTo>
                  <a:pt x="1384" y="575"/>
                </a:lnTo>
                <a:lnTo>
                  <a:pt x="1384" y="591"/>
                </a:lnTo>
                <a:lnTo>
                  <a:pt x="1386" y="608"/>
                </a:lnTo>
                <a:lnTo>
                  <a:pt x="1386" y="624"/>
                </a:lnTo>
                <a:lnTo>
                  <a:pt x="1386" y="624"/>
                </a:lnTo>
                <a:lnTo>
                  <a:pt x="1386" y="640"/>
                </a:lnTo>
                <a:lnTo>
                  <a:pt x="1384" y="655"/>
                </a:lnTo>
                <a:lnTo>
                  <a:pt x="1384" y="671"/>
                </a:lnTo>
                <a:lnTo>
                  <a:pt x="1383" y="688"/>
                </a:lnTo>
                <a:lnTo>
                  <a:pt x="1381" y="703"/>
                </a:lnTo>
                <a:lnTo>
                  <a:pt x="1378" y="719"/>
                </a:lnTo>
                <a:lnTo>
                  <a:pt x="1374" y="734"/>
                </a:lnTo>
                <a:lnTo>
                  <a:pt x="1371" y="749"/>
                </a:lnTo>
                <a:lnTo>
                  <a:pt x="1364" y="780"/>
                </a:lnTo>
                <a:lnTo>
                  <a:pt x="1355" y="810"/>
                </a:lnTo>
                <a:lnTo>
                  <a:pt x="1345" y="838"/>
                </a:lnTo>
                <a:lnTo>
                  <a:pt x="1331" y="866"/>
                </a:lnTo>
                <a:lnTo>
                  <a:pt x="1318" y="894"/>
                </a:lnTo>
                <a:lnTo>
                  <a:pt x="1302" y="921"/>
                </a:lnTo>
                <a:lnTo>
                  <a:pt x="1285" y="948"/>
                </a:lnTo>
                <a:lnTo>
                  <a:pt x="1267" y="973"/>
                </a:lnTo>
                <a:lnTo>
                  <a:pt x="1249" y="997"/>
                </a:lnTo>
                <a:lnTo>
                  <a:pt x="1227" y="1020"/>
                </a:lnTo>
                <a:lnTo>
                  <a:pt x="1206" y="1043"/>
                </a:lnTo>
                <a:lnTo>
                  <a:pt x="1183" y="1065"/>
                </a:lnTo>
                <a:lnTo>
                  <a:pt x="1158" y="1086"/>
                </a:lnTo>
                <a:lnTo>
                  <a:pt x="1133" y="1105"/>
                </a:lnTo>
                <a:lnTo>
                  <a:pt x="1107" y="1123"/>
                </a:lnTo>
                <a:lnTo>
                  <a:pt x="1081" y="1141"/>
                </a:lnTo>
                <a:lnTo>
                  <a:pt x="1053" y="1157"/>
                </a:lnTo>
                <a:lnTo>
                  <a:pt x="1023" y="1172"/>
                </a:lnTo>
                <a:lnTo>
                  <a:pt x="993" y="1185"/>
                </a:lnTo>
                <a:lnTo>
                  <a:pt x="963" y="1199"/>
                </a:lnTo>
                <a:lnTo>
                  <a:pt x="930" y="1209"/>
                </a:lnTo>
                <a:lnTo>
                  <a:pt x="899" y="1219"/>
                </a:lnTo>
                <a:lnTo>
                  <a:pt x="866" y="1228"/>
                </a:lnTo>
                <a:lnTo>
                  <a:pt x="833" y="1234"/>
                </a:lnTo>
                <a:lnTo>
                  <a:pt x="815" y="1237"/>
                </a:lnTo>
                <a:lnTo>
                  <a:pt x="798" y="1240"/>
                </a:lnTo>
                <a:lnTo>
                  <a:pt x="782" y="1242"/>
                </a:lnTo>
                <a:lnTo>
                  <a:pt x="764" y="1245"/>
                </a:lnTo>
                <a:lnTo>
                  <a:pt x="746" y="1246"/>
                </a:lnTo>
                <a:lnTo>
                  <a:pt x="729" y="1246"/>
                </a:lnTo>
                <a:lnTo>
                  <a:pt x="711" y="1248"/>
                </a:lnTo>
                <a:lnTo>
                  <a:pt x="693" y="1248"/>
                </a:lnTo>
                <a:lnTo>
                  <a:pt x="675" y="1248"/>
                </a:lnTo>
                <a:lnTo>
                  <a:pt x="656" y="1246"/>
                </a:lnTo>
                <a:lnTo>
                  <a:pt x="640" y="1246"/>
                </a:lnTo>
                <a:lnTo>
                  <a:pt x="622" y="1245"/>
                </a:lnTo>
                <a:lnTo>
                  <a:pt x="605" y="1242"/>
                </a:lnTo>
                <a:lnTo>
                  <a:pt x="587" y="1240"/>
                </a:lnTo>
                <a:lnTo>
                  <a:pt x="571" y="1237"/>
                </a:lnTo>
                <a:lnTo>
                  <a:pt x="552" y="1234"/>
                </a:lnTo>
                <a:lnTo>
                  <a:pt x="519" y="1228"/>
                </a:lnTo>
                <a:lnTo>
                  <a:pt x="486" y="1219"/>
                </a:lnTo>
                <a:lnTo>
                  <a:pt x="455" y="1209"/>
                </a:lnTo>
                <a:lnTo>
                  <a:pt x="424" y="1199"/>
                </a:lnTo>
                <a:lnTo>
                  <a:pt x="392" y="1185"/>
                </a:lnTo>
                <a:lnTo>
                  <a:pt x="363" y="1172"/>
                </a:lnTo>
                <a:lnTo>
                  <a:pt x="333" y="1157"/>
                </a:lnTo>
                <a:lnTo>
                  <a:pt x="305" y="1141"/>
                </a:lnTo>
                <a:lnTo>
                  <a:pt x="279" y="1123"/>
                </a:lnTo>
                <a:lnTo>
                  <a:pt x="252" y="1105"/>
                </a:lnTo>
                <a:lnTo>
                  <a:pt x="227" y="1086"/>
                </a:lnTo>
                <a:lnTo>
                  <a:pt x="203" y="1065"/>
                </a:lnTo>
                <a:lnTo>
                  <a:pt x="179" y="1043"/>
                </a:lnTo>
                <a:lnTo>
                  <a:pt x="158" y="1020"/>
                </a:lnTo>
                <a:lnTo>
                  <a:pt x="137" y="997"/>
                </a:lnTo>
                <a:lnTo>
                  <a:pt x="118" y="973"/>
                </a:lnTo>
                <a:lnTo>
                  <a:pt x="100" y="948"/>
                </a:lnTo>
                <a:lnTo>
                  <a:pt x="84" y="921"/>
                </a:lnTo>
                <a:lnTo>
                  <a:pt x="67" y="894"/>
                </a:lnTo>
                <a:lnTo>
                  <a:pt x="54" y="866"/>
                </a:lnTo>
                <a:lnTo>
                  <a:pt x="41" y="838"/>
                </a:lnTo>
                <a:lnTo>
                  <a:pt x="31" y="810"/>
                </a:lnTo>
                <a:lnTo>
                  <a:pt x="21" y="780"/>
                </a:lnTo>
                <a:lnTo>
                  <a:pt x="13" y="749"/>
                </a:lnTo>
                <a:lnTo>
                  <a:pt x="9" y="734"/>
                </a:lnTo>
                <a:lnTo>
                  <a:pt x="8" y="719"/>
                </a:lnTo>
                <a:lnTo>
                  <a:pt x="5" y="703"/>
                </a:lnTo>
                <a:lnTo>
                  <a:pt x="3" y="688"/>
                </a:lnTo>
                <a:lnTo>
                  <a:pt x="1" y="671"/>
                </a:lnTo>
                <a:lnTo>
                  <a:pt x="0" y="655"/>
                </a:lnTo>
                <a:lnTo>
                  <a:pt x="0" y="640"/>
                </a:lnTo>
                <a:lnTo>
                  <a:pt x="0" y="62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  <a:cs typeface="Calibri" pitchFamily="34" charset="0"/>
            </a:endParaRPr>
          </a:p>
        </p:txBody>
      </p:sp>
      <p:sp>
        <p:nvSpPr>
          <p:cNvPr id="96356" name="Rectangle 100"/>
          <p:cNvSpPr>
            <a:spLocks noChangeArrowheads="1"/>
          </p:cNvSpPr>
          <p:nvPr/>
        </p:nvSpPr>
        <p:spPr bwMode="auto">
          <a:xfrm>
            <a:off x="3934999" y="2986579"/>
            <a:ext cx="1022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800" b="1" dirty="0">
              <a:latin typeface="+mn-lt"/>
              <a:cs typeface="Calibri" pitchFamily="34" charset="0"/>
            </a:endParaRPr>
          </a:p>
          <a:p>
            <a:pPr algn="ctr"/>
            <a:r>
              <a:rPr lang="en-US" sz="1400" b="1" dirty="0">
                <a:latin typeface="+mn-lt"/>
                <a:cs typeface="Calibri" pitchFamily="34" charset="0"/>
              </a:rPr>
              <a:t>PGIS</a:t>
            </a:r>
            <a:endParaRPr lang="en-GB" sz="2800" dirty="0">
              <a:latin typeface="+mn-lt"/>
              <a:cs typeface="Calibri" pitchFamily="34" charset="0"/>
            </a:endParaRPr>
          </a:p>
        </p:txBody>
      </p:sp>
      <p:grpSp>
        <p:nvGrpSpPr>
          <p:cNvPr id="96358" name="Group 102"/>
          <p:cNvGrpSpPr>
            <a:grpSpLocks/>
          </p:cNvGrpSpPr>
          <p:nvPr/>
        </p:nvGrpSpPr>
        <p:grpSpPr bwMode="auto">
          <a:xfrm>
            <a:off x="2335695" y="2960833"/>
            <a:ext cx="983975" cy="509587"/>
            <a:chOff x="2077" y="5052"/>
            <a:chExt cx="1882" cy="713"/>
          </a:xfrm>
          <a:noFill/>
        </p:grpSpPr>
        <p:sp>
          <p:nvSpPr>
            <p:cNvPr id="96359" name="Freeform 103"/>
            <p:cNvSpPr>
              <a:spLocks/>
            </p:cNvSpPr>
            <p:nvPr/>
          </p:nvSpPr>
          <p:spPr bwMode="auto">
            <a:xfrm>
              <a:off x="2077" y="5052"/>
              <a:ext cx="1882" cy="713"/>
            </a:xfrm>
            <a:custGeom>
              <a:avLst/>
              <a:gdLst/>
              <a:ahLst/>
              <a:cxnLst>
                <a:cxn ang="0">
                  <a:pos x="1783" y="0"/>
                </a:cxn>
                <a:cxn ang="0">
                  <a:pos x="1806" y="42"/>
                </a:cxn>
                <a:cxn ang="0">
                  <a:pos x="1826" y="85"/>
                </a:cxn>
                <a:cxn ang="0">
                  <a:pos x="1842" y="129"/>
                </a:cxn>
                <a:cxn ang="0">
                  <a:pos x="1857" y="174"/>
                </a:cxn>
                <a:cxn ang="0">
                  <a:pos x="1867" y="218"/>
                </a:cxn>
                <a:cxn ang="0">
                  <a:pos x="1875" y="264"/>
                </a:cxn>
                <a:cxn ang="0">
                  <a:pos x="1880" y="310"/>
                </a:cxn>
                <a:cxn ang="0">
                  <a:pos x="1882" y="356"/>
                </a:cxn>
                <a:cxn ang="0">
                  <a:pos x="1880" y="403"/>
                </a:cxn>
                <a:cxn ang="0">
                  <a:pos x="1875" y="449"/>
                </a:cxn>
                <a:cxn ang="0">
                  <a:pos x="1867" y="493"/>
                </a:cxn>
                <a:cxn ang="0">
                  <a:pos x="1857" y="539"/>
                </a:cxn>
                <a:cxn ang="0">
                  <a:pos x="1842" y="584"/>
                </a:cxn>
                <a:cxn ang="0">
                  <a:pos x="1826" y="627"/>
                </a:cxn>
                <a:cxn ang="0">
                  <a:pos x="1806" y="670"/>
                </a:cxn>
                <a:cxn ang="0">
                  <a:pos x="1783" y="713"/>
                </a:cxn>
                <a:cxn ang="0">
                  <a:pos x="88" y="692"/>
                </a:cxn>
                <a:cxn ang="0">
                  <a:pos x="65" y="649"/>
                </a:cxn>
                <a:cxn ang="0">
                  <a:pos x="46" y="605"/>
                </a:cxn>
                <a:cxn ang="0">
                  <a:pos x="32" y="561"/>
                </a:cxn>
                <a:cxn ang="0">
                  <a:pos x="18" y="515"/>
                </a:cxn>
                <a:cxn ang="0">
                  <a:pos x="10" y="471"/>
                </a:cxn>
                <a:cxn ang="0">
                  <a:pos x="4" y="425"/>
                </a:cxn>
                <a:cxn ang="0">
                  <a:pos x="0" y="379"/>
                </a:cxn>
                <a:cxn ang="0">
                  <a:pos x="0" y="333"/>
                </a:cxn>
                <a:cxn ang="0">
                  <a:pos x="4" y="287"/>
                </a:cxn>
                <a:cxn ang="0">
                  <a:pos x="10" y="242"/>
                </a:cxn>
                <a:cxn ang="0">
                  <a:pos x="18" y="196"/>
                </a:cxn>
                <a:cxn ang="0">
                  <a:pos x="32" y="152"/>
                </a:cxn>
                <a:cxn ang="0">
                  <a:pos x="46" y="107"/>
                </a:cxn>
                <a:cxn ang="0">
                  <a:pos x="65" y="64"/>
                </a:cxn>
                <a:cxn ang="0">
                  <a:pos x="88" y="21"/>
                </a:cxn>
                <a:cxn ang="0">
                  <a:pos x="99" y="0"/>
                </a:cxn>
              </a:cxnLst>
              <a:rect l="0" t="0" r="r" b="b"/>
              <a:pathLst>
                <a:path w="1882" h="713">
                  <a:moveTo>
                    <a:pt x="99" y="0"/>
                  </a:moveTo>
                  <a:lnTo>
                    <a:pt x="1783" y="0"/>
                  </a:lnTo>
                  <a:lnTo>
                    <a:pt x="1794" y="21"/>
                  </a:lnTo>
                  <a:lnTo>
                    <a:pt x="1806" y="42"/>
                  </a:lnTo>
                  <a:lnTo>
                    <a:pt x="1816" y="64"/>
                  </a:lnTo>
                  <a:lnTo>
                    <a:pt x="1826" y="85"/>
                  </a:lnTo>
                  <a:lnTo>
                    <a:pt x="1834" y="107"/>
                  </a:lnTo>
                  <a:lnTo>
                    <a:pt x="1842" y="129"/>
                  </a:lnTo>
                  <a:lnTo>
                    <a:pt x="1850" y="152"/>
                  </a:lnTo>
                  <a:lnTo>
                    <a:pt x="1857" y="174"/>
                  </a:lnTo>
                  <a:lnTo>
                    <a:pt x="1862" y="196"/>
                  </a:lnTo>
                  <a:lnTo>
                    <a:pt x="1867" y="218"/>
                  </a:lnTo>
                  <a:lnTo>
                    <a:pt x="1872" y="242"/>
                  </a:lnTo>
                  <a:lnTo>
                    <a:pt x="1875" y="264"/>
                  </a:lnTo>
                  <a:lnTo>
                    <a:pt x="1878" y="287"/>
                  </a:lnTo>
                  <a:lnTo>
                    <a:pt x="1880" y="310"/>
                  </a:lnTo>
                  <a:lnTo>
                    <a:pt x="1882" y="333"/>
                  </a:lnTo>
                  <a:lnTo>
                    <a:pt x="1882" y="356"/>
                  </a:lnTo>
                  <a:lnTo>
                    <a:pt x="1882" y="379"/>
                  </a:lnTo>
                  <a:lnTo>
                    <a:pt x="1880" y="403"/>
                  </a:lnTo>
                  <a:lnTo>
                    <a:pt x="1878" y="425"/>
                  </a:lnTo>
                  <a:lnTo>
                    <a:pt x="1875" y="449"/>
                  </a:lnTo>
                  <a:lnTo>
                    <a:pt x="1872" y="471"/>
                  </a:lnTo>
                  <a:lnTo>
                    <a:pt x="1867" y="493"/>
                  </a:lnTo>
                  <a:lnTo>
                    <a:pt x="1862" y="515"/>
                  </a:lnTo>
                  <a:lnTo>
                    <a:pt x="1857" y="539"/>
                  </a:lnTo>
                  <a:lnTo>
                    <a:pt x="1850" y="561"/>
                  </a:lnTo>
                  <a:lnTo>
                    <a:pt x="1842" y="584"/>
                  </a:lnTo>
                  <a:lnTo>
                    <a:pt x="1834" y="605"/>
                  </a:lnTo>
                  <a:lnTo>
                    <a:pt x="1826" y="627"/>
                  </a:lnTo>
                  <a:lnTo>
                    <a:pt x="1816" y="649"/>
                  </a:lnTo>
                  <a:lnTo>
                    <a:pt x="1806" y="670"/>
                  </a:lnTo>
                  <a:lnTo>
                    <a:pt x="1794" y="692"/>
                  </a:lnTo>
                  <a:lnTo>
                    <a:pt x="1783" y="713"/>
                  </a:lnTo>
                  <a:lnTo>
                    <a:pt x="99" y="713"/>
                  </a:lnTo>
                  <a:lnTo>
                    <a:pt x="88" y="692"/>
                  </a:lnTo>
                  <a:lnTo>
                    <a:pt x="76" y="670"/>
                  </a:lnTo>
                  <a:lnTo>
                    <a:pt x="65" y="649"/>
                  </a:lnTo>
                  <a:lnTo>
                    <a:pt x="56" y="627"/>
                  </a:lnTo>
                  <a:lnTo>
                    <a:pt x="46" y="605"/>
                  </a:lnTo>
                  <a:lnTo>
                    <a:pt x="38" y="584"/>
                  </a:lnTo>
                  <a:lnTo>
                    <a:pt x="32" y="561"/>
                  </a:lnTo>
                  <a:lnTo>
                    <a:pt x="25" y="539"/>
                  </a:lnTo>
                  <a:lnTo>
                    <a:pt x="18" y="515"/>
                  </a:lnTo>
                  <a:lnTo>
                    <a:pt x="13" y="493"/>
                  </a:lnTo>
                  <a:lnTo>
                    <a:pt x="10" y="471"/>
                  </a:lnTo>
                  <a:lnTo>
                    <a:pt x="7" y="449"/>
                  </a:lnTo>
                  <a:lnTo>
                    <a:pt x="4" y="425"/>
                  </a:lnTo>
                  <a:lnTo>
                    <a:pt x="2" y="403"/>
                  </a:lnTo>
                  <a:lnTo>
                    <a:pt x="0" y="379"/>
                  </a:lnTo>
                  <a:lnTo>
                    <a:pt x="0" y="356"/>
                  </a:lnTo>
                  <a:lnTo>
                    <a:pt x="0" y="333"/>
                  </a:lnTo>
                  <a:lnTo>
                    <a:pt x="2" y="310"/>
                  </a:lnTo>
                  <a:lnTo>
                    <a:pt x="4" y="287"/>
                  </a:lnTo>
                  <a:lnTo>
                    <a:pt x="7" y="264"/>
                  </a:lnTo>
                  <a:lnTo>
                    <a:pt x="10" y="242"/>
                  </a:lnTo>
                  <a:lnTo>
                    <a:pt x="13" y="218"/>
                  </a:lnTo>
                  <a:lnTo>
                    <a:pt x="18" y="196"/>
                  </a:lnTo>
                  <a:lnTo>
                    <a:pt x="25" y="174"/>
                  </a:lnTo>
                  <a:lnTo>
                    <a:pt x="32" y="152"/>
                  </a:lnTo>
                  <a:lnTo>
                    <a:pt x="38" y="129"/>
                  </a:lnTo>
                  <a:lnTo>
                    <a:pt x="46" y="107"/>
                  </a:lnTo>
                  <a:lnTo>
                    <a:pt x="56" y="85"/>
                  </a:lnTo>
                  <a:lnTo>
                    <a:pt x="65" y="64"/>
                  </a:lnTo>
                  <a:lnTo>
                    <a:pt x="76" y="42"/>
                  </a:lnTo>
                  <a:lnTo>
                    <a:pt x="88" y="21"/>
                  </a:lnTo>
                  <a:lnTo>
                    <a:pt x="99" y="0"/>
                  </a:lnTo>
                  <a:lnTo>
                    <a:pt x="99" y="0"/>
                  </a:lnTo>
                </a:path>
              </a:pathLst>
            </a:custGeom>
            <a:grp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  <a:cs typeface="Calibri" pitchFamily="34" charset="0"/>
              </a:endParaRPr>
            </a:p>
          </p:txBody>
        </p:sp>
        <p:sp>
          <p:nvSpPr>
            <p:cNvPr id="96360" name="Freeform 104"/>
            <p:cNvSpPr>
              <a:spLocks/>
            </p:cNvSpPr>
            <p:nvPr/>
          </p:nvSpPr>
          <p:spPr bwMode="auto">
            <a:xfrm>
              <a:off x="3761" y="5052"/>
              <a:ext cx="99" cy="713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87" y="21"/>
                </a:cxn>
                <a:cxn ang="0">
                  <a:pos x="76" y="42"/>
                </a:cxn>
                <a:cxn ang="0">
                  <a:pos x="64" y="64"/>
                </a:cxn>
                <a:cxn ang="0">
                  <a:pos x="56" y="85"/>
                </a:cxn>
                <a:cxn ang="0">
                  <a:pos x="46" y="107"/>
                </a:cxn>
                <a:cxn ang="0">
                  <a:pos x="38" y="129"/>
                </a:cxn>
                <a:cxn ang="0">
                  <a:pos x="31" y="152"/>
                </a:cxn>
                <a:cxn ang="0">
                  <a:pos x="24" y="174"/>
                </a:cxn>
                <a:cxn ang="0">
                  <a:pos x="18" y="196"/>
                </a:cxn>
                <a:cxn ang="0">
                  <a:pos x="13" y="218"/>
                </a:cxn>
                <a:cxn ang="0">
                  <a:pos x="10" y="242"/>
                </a:cxn>
                <a:cxn ang="0">
                  <a:pos x="6" y="264"/>
                </a:cxn>
                <a:cxn ang="0">
                  <a:pos x="3" y="287"/>
                </a:cxn>
                <a:cxn ang="0">
                  <a:pos x="1" y="310"/>
                </a:cxn>
                <a:cxn ang="0">
                  <a:pos x="0" y="333"/>
                </a:cxn>
                <a:cxn ang="0">
                  <a:pos x="0" y="356"/>
                </a:cxn>
                <a:cxn ang="0">
                  <a:pos x="0" y="379"/>
                </a:cxn>
                <a:cxn ang="0">
                  <a:pos x="1" y="403"/>
                </a:cxn>
                <a:cxn ang="0">
                  <a:pos x="3" y="425"/>
                </a:cxn>
                <a:cxn ang="0">
                  <a:pos x="6" y="449"/>
                </a:cxn>
                <a:cxn ang="0">
                  <a:pos x="10" y="471"/>
                </a:cxn>
                <a:cxn ang="0">
                  <a:pos x="13" y="493"/>
                </a:cxn>
                <a:cxn ang="0">
                  <a:pos x="18" y="515"/>
                </a:cxn>
                <a:cxn ang="0">
                  <a:pos x="24" y="539"/>
                </a:cxn>
                <a:cxn ang="0">
                  <a:pos x="31" y="561"/>
                </a:cxn>
                <a:cxn ang="0">
                  <a:pos x="38" y="584"/>
                </a:cxn>
                <a:cxn ang="0">
                  <a:pos x="46" y="605"/>
                </a:cxn>
                <a:cxn ang="0">
                  <a:pos x="56" y="627"/>
                </a:cxn>
                <a:cxn ang="0">
                  <a:pos x="64" y="649"/>
                </a:cxn>
                <a:cxn ang="0">
                  <a:pos x="76" y="670"/>
                </a:cxn>
                <a:cxn ang="0">
                  <a:pos x="87" y="692"/>
                </a:cxn>
                <a:cxn ang="0">
                  <a:pos x="99" y="713"/>
                </a:cxn>
              </a:cxnLst>
              <a:rect l="0" t="0" r="r" b="b"/>
              <a:pathLst>
                <a:path w="99" h="713">
                  <a:moveTo>
                    <a:pt x="99" y="0"/>
                  </a:moveTo>
                  <a:lnTo>
                    <a:pt x="87" y="21"/>
                  </a:lnTo>
                  <a:lnTo>
                    <a:pt x="76" y="42"/>
                  </a:lnTo>
                  <a:lnTo>
                    <a:pt x="64" y="64"/>
                  </a:lnTo>
                  <a:lnTo>
                    <a:pt x="56" y="85"/>
                  </a:lnTo>
                  <a:lnTo>
                    <a:pt x="46" y="107"/>
                  </a:lnTo>
                  <a:lnTo>
                    <a:pt x="38" y="129"/>
                  </a:lnTo>
                  <a:lnTo>
                    <a:pt x="31" y="152"/>
                  </a:lnTo>
                  <a:lnTo>
                    <a:pt x="24" y="174"/>
                  </a:lnTo>
                  <a:lnTo>
                    <a:pt x="18" y="196"/>
                  </a:lnTo>
                  <a:lnTo>
                    <a:pt x="13" y="218"/>
                  </a:lnTo>
                  <a:lnTo>
                    <a:pt x="10" y="242"/>
                  </a:lnTo>
                  <a:lnTo>
                    <a:pt x="6" y="264"/>
                  </a:lnTo>
                  <a:lnTo>
                    <a:pt x="3" y="287"/>
                  </a:lnTo>
                  <a:lnTo>
                    <a:pt x="1" y="310"/>
                  </a:lnTo>
                  <a:lnTo>
                    <a:pt x="0" y="333"/>
                  </a:lnTo>
                  <a:lnTo>
                    <a:pt x="0" y="356"/>
                  </a:lnTo>
                  <a:lnTo>
                    <a:pt x="0" y="379"/>
                  </a:lnTo>
                  <a:lnTo>
                    <a:pt x="1" y="403"/>
                  </a:lnTo>
                  <a:lnTo>
                    <a:pt x="3" y="425"/>
                  </a:lnTo>
                  <a:lnTo>
                    <a:pt x="6" y="449"/>
                  </a:lnTo>
                  <a:lnTo>
                    <a:pt x="10" y="471"/>
                  </a:lnTo>
                  <a:lnTo>
                    <a:pt x="13" y="493"/>
                  </a:lnTo>
                  <a:lnTo>
                    <a:pt x="18" y="515"/>
                  </a:lnTo>
                  <a:lnTo>
                    <a:pt x="24" y="539"/>
                  </a:lnTo>
                  <a:lnTo>
                    <a:pt x="31" y="561"/>
                  </a:lnTo>
                  <a:lnTo>
                    <a:pt x="38" y="584"/>
                  </a:lnTo>
                  <a:lnTo>
                    <a:pt x="46" y="605"/>
                  </a:lnTo>
                  <a:lnTo>
                    <a:pt x="56" y="627"/>
                  </a:lnTo>
                  <a:lnTo>
                    <a:pt x="64" y="649"/>
                  </a:lnTo>
                  <a:lnTo>
                    <a:pt x="76" y="670"/>
                  </a:lnTo>
                  <a:lnTo>
                    <a:pt x="87" y="692"/>
                  </a:lnTo>
                  <a:lnTo>
                    <a:pt x="99" y="713"/>
                  </a:lnTo>
                </a:path>
              </a:pathLst>
            </a:custGeom>
            <a:grp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  <a:cs typeface="Calibri" pitchFamily="34" charset="0"/>
              </a:endParaRPr>
            </a:p>
          </p:txBody>
        </p:sp>
      </p:grpSp>
      <p:sp>
        <p:nvSpPr>
          <p:cNvPr id="96361" name="Rectangle 105"/>
          <p:cNvSpPr>
            <a:spLocks noChangeArrowheads="1"/>
          </p:cNvSpPr>
          <p:nvPr/>
        </p:nvSpPr>
        <p:spPr bwMode="auto">
          <a:xfrm>
            <a:off x="2504716" y="3020951"/>
            <a:ext cx="58509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Local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Spatial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Knowledge</a:t>
            </a:r>
            <a:endParaRPr lang="en-GB" dirty="0">
              <a:latin typeface="+mn-lt"/>
              <a:cs typeface="Calibri" pitchFamily="34" charset="0"/>
            </a:endParaRPr>
          </a:p>
        </p:txBody>
      </p:sp>
      <p:grpSp>
        <p:nvGrpSpPr>
          <p:cNvPr id="96362" name="Group 106"/>
          <p:cNvGrpSpPr>
            <a:grpSpLocks/>
          </p:cNvGrpSpPr>
          <p:nvPr/>
        </p:nvGrpSpPr>
        <p:grpSpPr bwMode="auto">
          <a:xfrm>
            <a:off x="5455824" y="2957245"/>
            <a:ext cx="1133819" cy="508000"/>
            <a:chOff x="8162" y="5052"/>
            <a:chExt cx="1684" cy="713"/>
          </a:xfrm>
          <a:noFill/>
        </p:grpSpPr>
        <p:sp>
          <p:nvSpPr>
            <p:cNvPr id="96363" name="Freeform 107"/>
            <p:cNvSpPr>
              <a:spLocks/>
            </p:cNvSpPr>
            <p:nvPr/>
          </p:nvSpPr>
          <p:spPr bwMode="auto">
            <a:xfrm>
              <a:off x="8162" y="5052"/>
              <a:ext cx="1684" cy="713"/>
            </a:xfrm>
            <a:custGeom>
              <a:avLst/>
              <a:gdLst/>
              <a:ahLst/>
              <a:cxnLst>
                <a:cxn ang="0">
                  <a:pos x="1585" y="0"/>
                </a:cxn>
                <a:cxn ang="0">
                  <a:pos x="1608" y="42"/>
                </a:cxn>
                <a:cxn ang="0">
                  <a:pos x="1628" y="85"/>
                </a:cxn>
                <a:cxn ang="0">
                  <a:pos x="1646" y="129"/>
                </a:cxn>
                <a:cxn ang="0">
                  <a:pos x="1659" y="174"/>
                </a:cxn>
                <a:cxn ang="0">
                  <a:pos x="1670" y="218"/>
                </a:cxn>
                <a:cxn ang="0">
                  <a:pos x="1677" y="264"/>
                </a:cxn>
                <a:cxn ang="0">
                  <a:pos x="1682" y="310"/>
                </a:cxn>
                <a:cxn ang="0">
                  <a:pos x="1684" y="356"/>
                </a:cxn>
                <a:cxn ang="0">
                  <a:pos x="1682" y="403"/>
                </a:cxn>
                <a:cxn ang="0">
                  <a:pos x="1677" y="449"/>
                </a:cxn>
                <a:cxn ang="0">
                  <a:pos x="1670" y="493"/>
                </a:cxn>
                <a:cxn ang="0">
                  <a:pos x="1659" y="539"/>
                </a:cxn>
                <a:cxn ang="0">
                  <a:pos x="1646" y="584"/>
                </a:cxn>
                <a:cxn ang="0">
                  <a:pos x="1628" y="627"/>
                </a:cxn>
                <a:cxn ang="0">
                  <a:pos x="1608" y="670"/>
                </a:cxn>
                <a:cxn ang="0">
                  <a:pos x="1585" y="713"/>
                </a:cxn>
                <a:cxn ang="0">
                  <a:pos x="88" y="692"/>
                </a:cxn>
                <a:cxn ang="0">
                  <a:pos x="66" y="649"/>
                </a:cxn>
                <a:cxn ang="0">
                  <a:pos x="46" y="605"/>
                </a:cxn>
                <a:cxn ang="0">
                  <a:pos x="32" y="561"/>
                </a:cxn>
                <a:cxn ang="0">
                  <a:pos x="20" y="515"/>
                </a:cxn>
                <a:cxn ang="0">
                  <a:pos x="10" y="471"/>
                </a:cxn>
                <a:cxn ang="0">
                  <a:pos x="4" y="425"/>
                </a:cxn>
                <a:cxn ang="0">
                  <a:pos x="0" y="379"/>
                </a:cxn>
                <a:cxn ang="0">
                  <a:pos x="0" y="333"/>
                </a:cxn>
                <a:cxn ang="0">
                  <a:pos x="4" y="287"/>
                </a:cxn>
                <a:cxn ang="0">
                  <a:pos x="10" y="242"/>
                </a:cxn>
                <a:cxn ang="0">
                  <a:pos x="20" y="196"/>
                </a:cxn>
                <a:cxn ang="0">
                  <a:pos x="32" y="152"/>
                </a:cxn>
                <a:cxn ang="0">
                  <a:pos x="46" y="107"/>
                </a:cxn>
                <a:cxn ang="0">
                  <a:pos x="66" y="64"/>
                </a:cxn>
                <a:cxn ang="0">
                  <a:pos x="88" y="21"/>
                </a:cxn>
                <a:cxn ang="0">
                  <a:pos x="99" y="0"/>
                </a:cxn>
              </a:cxnLst>
              <a:rect l="0" t="0" r="r" b="b"/>
              <a:pathLst>
                <a:path w="1684" h="713">
                  <a:moveTo>
                    <a:pt x="99" y="0"/>
                  </a:moveTo>
                  <a:lnTo>
                    <a:pt x="1585" y="0"/>
                  </a:lnTo>
                  <a:lnTo>
                    <a:pt x="1596" y="21"/>
                  </a:lnTo>
                  <a:lnTo>
                    <a:pt x="1608" y="42"/>
                  </a:lnTo>
                  <a:lnTo>
                    <a:pt x="1618" y="64"/>
                  </a:lnTo>
                  <a:lnTo>
                    <a:pt x="1628" y="85"/>
                  </a:lnTo>
                  <a:lnTo>
                    <a:pt x="1637" y="107"/>
                  </a:lnTo>
                  <a:lnTo>
                    <a:pt x="1646" y="129"/>
                  </a:lnTo>
                  <a:lnTo>
                    <a:pt x="1652" y="152"/>
                  </a:lnTo>
                  <a:lnTo>
                    <a:pt x="1659" y="174"/>
                  </a:lnTo>
                  <a:lnTo>
                    <a:pt x="1665" y="196"/>
                  </a:lnTo>
                  <a:lnTo>
                    <a:pt x="1670" y="218"/>
                  </a:lnTo>
                  <a:lnTo>
                    <a:pt x="1674" y="242"/>
                  </a:lnTo>
                  <a:lnTo>
                    <a:pt x="1677" y="264"/>
                  </a:lnTo>
                  <a:lnTo>
                    <a:pt x="1680" y="287"/>
                  </a:lnTo>
                  <a:lnTo>
                    <a:pt x="1682" y="310"/>
                  </a:lnTo>
                  <a:lnTo>
                    <a:pt x="1684" y="333"/>
                  </a:lnTo>
                  <a:lnTo>
                    <a:pt x="1684" y="356"/>
                  </a:lnTo>
                  <a:lnTo>
                    <a:pt x="1684" y="379"/>
                  </a:lnTo>
                  <a:lnTo>
                    <a:pt x="1682" y="403"/>
                  </a:lnTo>
                  <a:lnTo>
                    <a:pt x="1680" y="425"/>
                  </a:lnTo>
                  <a:lnTo>
                    <a:pt x="1677" y="449"/>
                  </a:lnTo>
                  <a:lnTo>
                    <a:pt x="1674" y="471"/>
                  </a:lnTo>
                  <a:lnTo>
                    <a:pt x="1670" y="493"/>
                  </a:lnTo>
                  <a:lnTo>
                    <a:pt x="1665" y="515"/>
                  </a:lnTo>
                  <a:lnTo>
                    <a:pt x="1659" y="539"/>
                  </a:lnTo>
                  <a:lnTo>
                    <a:pt x="1652" y="561"/>
                  </a:lnTo>
                  <a:lnTo>
                    <a:pt x="1646" y="584"/>
                  </a:lnTo>
                  <a:lnTo>
                    <a:pt x="1637" y="605"/>
                  </a:lnTo>
                  <a:lnTo>
                    <a:pt x="1628" y="627"/>
                  </a:lnTo>
                  <a:lnTo>
                    <a:pt x="1618" y="649"/>
                  </a:lnTo>
                  <a:lnTo>
                    <a:pt x="1608" y="670"/>
                  </a:lnTo>
                  <a:lnTo>
                    <a:pt x="1596" y="692"/>
                  </a:lnTo>
                  <a:lnTo>
                    <a:pt x="1585" y="713"/>
                  </a:lnTo>
                  <a:lnTo>
                    <a:pt x="99" y="713"/>
                  </a:lnTo>
                  <a:lnTo>
                    <a:pt x="88" y="692"/>
                  </a:lnTo>
                  <a:lnTo>
                    <a:pt x="76" y="670"/>
                  </a:lnTo>
                  <a:lnTo>
                    <a:pt x="66" y="649"/>
                  </a:lnTo>
                  <a:lnTo>
                    <a:pt x="56" y="627"/>
                  </a:lnTo>
                  <a:lnTo>
                    <a:pt x="46" y="605"/>
                  </a:lnTo>
                  <a:lnTo>
                    <a:pt x="38" y="584"/>
                  </a:lnTo>
                  <a:lnTo>
                    <a:pt x="32" y="561"/>
                  </a:lnTo>
                  <a:lnTo>
                    <a:pt x="25" y="539"/>
                  </a:lnTo>
                  <a:lnTo>
                    <a:pt x="20" y="515"/>
                  </a:lnTo>
                  <a:lnTo>
                    <a:pt x="13" y="493"/>
                  </a:lnTo>
                  <a:lnTo>
                    <a:pt x="10" y="471"/>
                  </a:lnTo>
                  <a:lnTo>
                    <a:pt x="7" y="449"/>
                  </a:lnTo>
                  <a:lnTo>
                    <a:pt x="4" y="425"/>
                  </a:lnTo>
                  <a:lnTo>
                    <a:pt x="2" y="403"/>
                  </a:lnTo>
                  <a:lnTo>
                    <a:pt x="0" y="379"/>
                  </a:lnTo>
                  <a:lnTo>
                    <a:pt x="0" y="356"/>
                  </a:lnTo>
                  <a:lnTo>
                    <a:pt x="0" y="333"/>
                  </a:lnTo>
                  <a:lnTo>
                    <a:pt x="2" y="310"/>
                  </a:lnTo>
                  <a:lnTo>
                    <a:pt x="4" y="287"/>
                  </a:lnTo>
                  <a:lnTo>
                    <a:pt x="7" y="264"/>
                  </a:lnTo>
                  <a:lnTo>
                    <a:pt x="10" y="242"/>
                  </a:lnTo>
                  <a:lnTo>
                    <a:pt x="13" y="218"/>
                  </a:lnTo>
                  <a:lnTo>
                    <a:pt x="20" y="196"/>
                  </a:lnTo>
                  <a:lnTo>
                    <a:pt x="25" y="174"/>
                  </a:lnTo>
                  <a:lnTo>
                    <a:pt x="32" y="152"/>
                  </a:lnTo>
                  <a:lnTo>
                    <a:pt x="38" y="129"/>
                  </a:lnTo>
                  <a:lnTo>
                    <a:pt x="46" y="107"/>
                  </a:lnTo>
                  <a:lnTo>
                    <a:pt x="56" y="85"/>
                  </a:lnTo>
                  <a:lnTo>
                    <a:pt x="66" y="64"/>
                  </a:lnTo>
                  <a:lnTo>
                    <a:pt x="76" y="42"/>
                  </a:lnTo>
                  <a:lnTo>
                    <a:pt x="88" y="21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  <a:cs typeface="Calibri" pitchFamily="34" charset="0"/>
              </a:endParaRPr>
            </a:p>
          </p:txBody>
        </p:sp>
        <p:sp>
          <p:nvSpPr>
            <p:cNvPr id="96364" name="Freeform 108"/>
            <p:cNvSpPr>
              <a:spLocks/>
            </p:cNvSpPr>
            <p:nvPr/>
          </p:nvSpPr>
          <p:spPr bwMode="auto">
            <a:xfrm>
              <a:off x="8162" y="5052"/>
              <a:ext cx="1684" cy="713"/>
            </a:xfrm>
            <a:custGeom>
              <a:avLst/>
              <a:gdLst/>
              <a:ahLst/>
              <a:cxnLst>
                <a:cxn ang="0">
                  <a:pos x="1585" y="0"/>
                </a:cxn>
                <a:cxn ang="0">
                  <a:pos x="1608" y="42"/>
                </a:cxn>
                <a:cxn ang="0">
                  <a:pos x="1628" y="85"/>
                </a:cxn>
                <a:cxn ang="0">
                  <a:pos x="1646" y="129"/>
                </a:cxn>
                <a:cxn ang="0">
                  <a:pos x="1659" y="174"/>
                </a:cxn>
                <a:cxn ang="0">
                  <a:pos x="1670" y="218"/>
                </a:cxn>
                <a:cxn ang="0">
                  <a:pos x="1677" y="264"/>
                </a:cxn>
                <a:cxn ang="0">
                  <a:pos x="1682" y="310"/>
                </a:cxn>
                <a:cxn ang="0">
                  <a:pos x="1684" y="356"/>
                </a:cxn>
                <a:cxn ang="0">
                  <a:pos x="1682" y="403"/>
                </a:cxn>
                <a:cxn ang="0">
                  <a:pos x="1677" y="449"/>
                </a:cxn>
                <a:cxn ang="0">
                  <a:pos x="1670" y="493"/>
                </a:cxn>
                <a:cxn ang="0">
                  <a:pos x="1659" y="539"/>
                </a:cxn>
                <a:cxn ang="0">
                  <a:pos x="1646" y="584"/>
                </a:cxn>
                <a:cxn ang="0">
                  <a:pos x="1628" y="627"/>
                </a:cxn>
                <a:cxn ang="0">
                  <a:pos x="1608" y="670"/>
                </a:cxn>
                <a:cxn ang="0">
                  <a:pos x="1585" y="713"/>
                </a:cxn>
                <a:cxn ang="0">
                  <a:pos x="88" y="692"/>
                </a:cxn>
                <a:cxn ang="0">
                  <a:pos x="66" y="649"/>
                </a:cxn>
                <a:cxn ang="0">
                  <a:pos x="46" y="605"/>
                </a:cxn>
                <a:cxn ang="0">
                  <a:pos x="32" y="561"/>
                </a:cxn>
                <a:cxn ang="0">
                  <a:pos x="20" y="515"/>
                </a:cxn>
                <a:cxn ang="0">
                  <a:pos x="10" y="471"/>
                </a:cxn>
                <a:cxn ang="0">
                  <a:pos x="4" y="425"/>
                </a:cxn>
                <a:cxn ang="0">
                  <a:pos x="0" y="379"/>
                </a:cxn>
                <a:cxn ang="0">
                  <a:pos x="0" y="333"/>
                </a:cxn>
                <a:cxn ang="0">
                  <a:pos x="4" y="287"/>
                </a:cxn>
                <a:cxn ang="0">
                  <a:pos x="10" y="242"/>
                </a:cxn>
                <a:cxn ang="0">
                  <a:pos x="20" y="196"/>
                </a:cxn>
                <a:cxn ang="0">
                  <a:pos x="32" y="152"/>
                </a:cxn>
                <a:cxn ang="0">
                  <a:pos x="46" y="107"/>
                </a:cxn>
                <a:cxn ang="0">
                  <a:pos x="66" y="64"/>
                </a:cxn>
                <a:cxn ang="0">
                  <a:pos x="88" y="21"/>
                </a:cxn>
                <a:cxn ang="0">
                  <a:pos x="99" y="0"/>
                </a:cxn>
              </a:cxnLst>
              <a:rect l="0" t="0" r="r" b="b"/>
              <a:pathLst>
                <a:path w="1684" h="713">
                  <a:moveTo>
                    <a:pt x="99" y="0"/>
                  </a:moveTo>
                  <a:lnTo>
                    <a:pt x="1585" y="0"/>
                  </a:lnTo>
                  <a:lnTo>
                    <a:pt x="1596" y="21"/>
                  </a:lnTo>
                  <a:lnTo>
                    <a:pt x="1608" y="42"/>
                  </a:lnTo>
                  <a:lnTo>
                    <a:pt x="1618" y="64"/>
                  </a:lnTo>
                  <a:lnTo>
                    <a:pt x="1628" y="85"/>
                  </a:lnTo>
                  <a:lnTo>
                    <a:pt x="1637" y="107"/>
                  </a:lnTo>
                  <a:lnTo>
                    <a:pt x="1646" y="129"/>
                  </a:lnTo>
                  <a:lnTo>
                    <a:pt x="1652" y="152"/>
                  </a:lnTo>
                  <a:lnTo>
                    <a:pt x="1659" y="174"/>
                  </a:lnTo>
                  <a:lnTo>
                    <a:pt x="1665" y="196"/>
                  </a:lnTo>
                  <a:lnTo>
                    <a:pt x="1670" y="218"/>
                  </a:lnTo>
                  <a:lnTo>
                    <a:pt x="1674" y="242"/>
                  </a:lnTo>
                  <a:lnTo>
                    <a:pt x="1677" y="264"/>
                  </a:lnTo>
                  <a:lnTo>
                    <a:pt x="1680" y="287"/>
                  </a:lnTo>
                  <a:lnTo>
                    <a:pt x="1682" y="310"/>
                  </a:lnTo>
                  <a:lnTo>
                    <a:pt x="1684" y="333"/>
                  </a:lnTo>
                  <a:lnTo>
                    <a:pt x="1684" y="356"/>
                  </a:lnTo>
                  <a:lnTo>
                    <a:pt x="1684" y="379"/>
                  </a:lnTo>
                  <a:lnTo>
                    <a:pt x="1682" y="403"/>
                  </a:lnTo>
                  <a:lnTo>
                    <a:pt x="1680" y="425"/>
                  </a:lnTo>
                  <a:lnTo>
                    <a:pt x="1677" y="449"/>
                  </a:lnTo>
                  <a:lnTo>
                    <a:pt x="1674" y="471"/>
                  </a:lnTo>
                  <a:lnTo>
                    <a:pt x="1670" y="493"/>
                  </a:lnTo>
                  <a:lnTo>
                    <a:pt x="1665" y="515"/>
                  </a:lnTo>
                  <a:lnTo>
                    <a:pt x="1659" y="539"/>
                  </a:lnTo>
                  <a:lnTo>
                    <a:pt x="1652" y="561"/>
                  </a:lnTo>
                  <a:lnTo>
                    <a:pt x="1646" y="584"/>
                  </a:lnTo>
                  <a:lnTo>
                    <a:pt x="1637" y="605"/>
                  </a:lnTo>
                  <a:lnTo>
                    <a:pt x="1628" y="627"/>
                  </a:lnTo>
                  <a:lnTo>
                    <a:pt x="1618" y="649"/>
                  </a:lnTo>
                  <a:lnTo>
                    <a:pt x="1608" y="670"/>
                  </a:lnTo>
                  <a:lnTo>
                    <a:pt x="1596" y="692"/>
                  </a:lnTo>
                  <a:lnTo>
                    <a:pt x="1585" y="713"/>
                  </a:lnTo>
                  <a:lnTo>
                    <a:pt x="99" y="713"/>
                  </a:lnTo>
                  <a:lnTo>
                    <a:pt x="88" y="692"/>
                  </a:lnTo>
                  <a:lnTo>
                    <a:pt x="76" y="670"/>
                  </a:lnTo>
                  <a:lnTo>
                    <a:pt x="66" y="649"/>
                  </a:lnTo>
                  <a:lnTo>
                    <a:pt x="56" y="627"/>
                  </a:lnTo>
                  <a:lnTo>
                    <a:pt x="46" y="605"/>
                  </a:lnTo>
                  <a:lnTo>
                    <a:pt x="38" y="584"/>
                  </a:lnTo>
                  <a:lnTo>
                    <a:pt x="32" y="561"/>
                  </a:lnTo>
                  <a:lnTo>
                    <a:pt x="25" y="539"/>
                  </a:lnTo>
                  <a:lnTo>
                    <a:pt x="20" y="515"/>
                  </a:lnTo>
                  <a:lnTo>
                    <a:pt x="13" y="493"/>
                  </a:lnTo>
                  <a:lnTo>
                    <a:pt x="10" y="471"/>
                  </a:lnTo>
                  <a:lnTo>
                    <a:pt x="7" y="449"/>
                  </a:lnTo>
                  <a:lnTo>
                    <a:pt x="4" y="425"/>
                  </a:lnTo>
                  <a:lnTo>
                    <a:pt x="2" y="403"/>
                  </a:lnTo>
                  <a:lnTo>
                    <a:pt x="0" y="379"/>
                  </a:lnTo>
                  <a:lnTo>
                    <a:pt x="0" y="356"/>
                  </a:lnTo>
                  <a:lnTo>
                    <a:pt x="0" y="333"/>
                  </a:lnTo>
                  <a:lnTo>
                    <a:pt x="2" y="310"/>
                  </a:lnTo>
                  <a:lnTo>
                    <a:pt x="4" y="287"/>
                  </a:lnTo>
                  <a:lnTo>
                    <a:pt x="7" y="264"/>
                  </a:lnTo>
                  <a:lnTo>
                    <a:pt x="10" y="242"/>
                  </a:lnTo>
                  <a:lnTo>
                    <a:pt x="13" y="218"/>
                  </a:lnTo>
                  <a:lnTo>
                    <a:pt x="20" y="196"/>
                  </a:lnTo>
                  <a:lnTo>
                    <a:pt x="25" y="174"/>
                  </a:lnTo>
                  <a:lnTo>
                    <a:pt x="32" y="152"/>
                  </a:lnTo>
                  <a:lnTo>
                    <a:pt x="38" y="129"/>
                  </a:lnTo>
                  <a:lnTo>
                    <a:pt x="46" y="107"/>
                  </a:lnTo>
                  <a:lnTo>
                    <a:pt x="56" y="85"/>
                  </a:lnTo>
                  <a:lnTo>
                    <a:pt x="66" y="64"/>
                  </a:lnTo>
                  <a:lnTo>
                    <a:pt x="76" y="42"/>
                  </a:lnTo>
                  <a:lnTo>
                    <a:pt x="88" y="21"/>
                  </a:lnTo>
                  <a:lnTo>
                    <a:pt x="99" y="0"/>
                  </a:lnTo>
                  <a:lnTo>
                    <a:pt x="99" y="0"/>
                  </a:lnTo>
                </a:path>
              </a:pathLst>
            </a:custGeom>
            <a:grp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  <a:cs typeface="Calibri" pitchFamily="34" charset="0"/>
              </a:endParaRPr>
            </a:p>
          </p:txBody>
        </p:sp>
        <p:sp>
          <p:nvSpPr>
            <p:cNvPr id="96365" name="Freeform 109"/>
            <p:cNvSpPr>
              <a:spLocks/>
            </p:cNvSpPr>
            <p:nvPr/>
          </p:nvSpPr>
          <p:spPr bwMode="auto">
            <a:xfrm>
              <a:off x="9648" y="5052"/>
              <a:ext cx="99" cy="713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87" y="21"/>
                </a:cxn>
                <a:cxn ang="0">
                  <a:pos x="76" y="42"/>
                </a:cxn>
                <a:cxn ang="0">
                  <a:pos x="66" y="64"/>
                </a:cxn>
                <a:cxn ang="0">
                  <a:pos x="56" y="85"/>
                </a:cxn>
                <a:cxn ang="0">
                  <a:pos x="46" y="107"/>
                </a:cxn>
                <a:cxn ang="0">
                  <a:pos x="38" y="129"/>
                </a:cxn>
                <a:cxn ang="0">
                  <a:pos x="31" y="152"/>
                </a:cxn>
                <a:cxn ang="0">
                  <a:pos x="24" y="174"/>
                </a:cxn>
                <a:cxn ang="0">
                  <a:pos x="19" y="196"/>
                </a:cxn>
                <a:cxn ang="0">
                  <a:pos x="13" y="218"/>
                </a:cxn>
                <a:cxn ang="0">
                  <a:pos x="10" y="242"/>
                </a:cxn>
                <a:cxn ang="0">
                  <a:pos x="6" y="264"/>
                </a:cxn>
                <a:cxn ang="0">
                  <a:pos x="3" y="287"/>
                </a:cxn>
                <a:cxn ang="0">
                  <a:pos x="1" y="310"/>
                </a:cxn>
                <a:cxn ang="0">
                  <a:pos x="0" y="333"/>
                </a:cxn>
                <a:cxn ang="0">
                  <a:pos x="0" y="356"/>
                </a:cxn>
                <a:cxn ang="0">
                  <a:pos x="0" y="379"/>
                </a:cxn>
                <a:cxn ang="0">
                  <a:pos x="1" y="403"/>
                </a:cxn>
                <a:cxn ang="0">
                  <a:pos x="3" y="425"/>
                </a:cxn>
                <a:cxn ang="0">
                  <a:pos x="6" y="449"/>
                </a:cxn>
                <a:cxn ang="0">
                  <a:pos x="10" y="471"/>
                </a:cxn>
                <a:cxn ang="0">
                  <a:pos x="13" y="493"/>
                </a:cxn>
                <a:cxn ang="0">
                  <a:pos x="19" y="515"/>
                </a:cxn>
                <a:cxn ang="0">
                  <a:pos x="24" y="539"/>
                </a:cxn>
                <a:cxn ang="0">
                  <a:pos x="31" y="561"/>
                </a:cxn>
                <a:cxn ang="0">
                  <a:pos x="38" y="584"/>
                </a:cxn>
                <a:cxn ang="0">
                  <a:pos x="46" y="605"/>
                </a:cxn>
                <a:cxn ang="0">
                  <a:pos x="56" y="627"/>
                </a:cxn>
                <a:cxn ang="0">
                  <a:pos x="66" y="649"/>
                </a:cxn>
                <a:cxn ang="0">
                  <a:pos x="76" y="670"/>
                </a:cxn>
                <a:cxn ang="0">
                  <a:pos x="87" y="692"/>
                </a:cxn>
                <a:cxn ang="0">
                  <a:pos x="99" y="713"/>
                </a:cxn>
              </a:cxnLst>
              <a:rect l="0" t="0" r="r" b="b"/>
              <a:pathLst>
                <a:path w="99" h="713">
                  <a:moveTo>
                    <a:pt x="99" y="0"/>
                  </a:moveTo>
                  <a:lnTo>
                    <a:pt x="87" y="21"/>
                  </a:lnTo>
                  <a:lnTo>
                    <a:pt x="76" y="42"/>
                  </a:lnTo>
                  <a:lnTo>
                    <a:pt x="66" y="64"/>
                  </a:lnTo>
                  <a:lnTo>
                    <a:pt x="56" y="85"/>
                  </a:lnTo>
                  <a:lnTo>
                    <a:pt x="46" y="107"/>
                  </a:lnTo>
                  <a:lnTo>
                    <a:pt x="38" y="129"/>
                  </a:lnTo>
                  <a:lnTo>
                    <a:pt x="31" y="152"/>
                  </a:lnTo>
                  <a:lnTo>
                    <a:pt x="24" y="174"/>
                  </a:lnTo>
                  <a:lnTo>
                    <a:pt x="19" y="196"/>
                  </a:lnTo>
                  <a:lnTo>
                    <a:pt x="13" y="218"/>
                  </a:lnTo>
                  <a:lnTo>
                    <a:pt x="10" y="242"/>
                  </a:lnTo>
                  <a:lnTo>
                    <a:pt x="6" y="264"/>
                  </a:lnTo>
                  <a:lnTo>
                    <a:pt x="3" y="287"/>
                  </a:lnTo>
                  <a:lnTo>
                    <a:pt x="1" y="310"/>
                  </a:lnTo>
                  <a:lnTo>
                    <a:pt x="0" y="333"/>
                  </a:lnTo>
                  <a:lnTo>
                    <a:pt x="0" y="356"/>
                  </a:lnTo>
                  <a:lnTo>
                    <a:pt x="0" y="379"/>
                  </a:lnTo>
                  <a:lnTo>
                    <a:pt x="1" y="403"/>
                  </a:lnTo>
                  <a:lnTo>
                    <a:pt x="3" y="425"/>
                  </a:lnTo>
                  <a:lnTo>
                    <a:pt x="6" y="449"/>
                  </a:lnTo>
                  <a:lnTo>
                    <a:pt x="10" y="471"/>
                  </a:lnTo>
                  <a:lnTo>
                    <a:pt x="13" y="493"/>
                  </a:lnTo>
                  <a:lnTo>
                    <a:pt x="19" y="515"/>
                  </a:lnTo>
                  <a:lnTo>
                    <a:pt x="24" y="539"/>
                  </a:lnTo>
                  <a:lnTo>
                    <a:pt x="31" y="561"/>
                  </a:lnTo>
                  <a:lnTo>
                    <a:pt x="38" y="584"/>
                  </a:lnTo>
                  <a:lnTo>
                    <a:pt x="46" y="605"/>
                  </a:lnTo>
                  <a:lnTo>
                    <a:pt x="56" y="627"/>
                  </a:lnTo>
                  <a:lnTo>
                    <a:pt x="66" y="649"/>
                  </a:lnTo>
                  <a:lnTo>
                    <a:pt x="76" y="670"/>
                  </a:lnTo>
                  <a:lnTo>
                    <a:pt x="87" y="692"/>
                  </a:lnTo>
                  <a:lnTo>
                    <a:pt x="99" y="713"/>
                  </a:lnTo>
                </a:path>
              </a:pathLst>
            </a:custGeom>
            <a:grp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  <a:cs typeface="Calibri" pitchFamily="34" charset="0"/>
              </a:endParaRPr>
            </a:p>
          </p:txBody>
        </p:sp>
      </p:grpSp>
      <p:sp>
        <p:nvSpPr>
          <p:cNvPr id="96366" name="Rectangle 110"/>
          <p:cNvSpPr>
            <a:spLocks noChangeArrowheads="1"/>
          </p:cNvSpPr>
          <p:nvPr/>
        </p:nvSpPr>
        <p:spPr bwMode="auto">
          <a:xfrm>
            <a:off x="4861615" y="3602528"/>
            <a:ext cx="895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000" b="1" dirty="0">
                <a:latin typeface="+mn-lt"/>
                <a:cs typeface="Calibri" pitchFamily="34" charset="0"/>
              </a:rPr>
              <a:t>Validation</a:t>
            </a:r>
            <a:endParaRPr lang="en-GB" sz="3200" dirty="0">
              <a:latin typeface="+mn-lt"/>
              <a:cs typeface="Calibri" pitchFamily="34" charset="0"/>
            </a:endParaRPr>
          </a:p>
        </p:txBody>
      </p:sp>
      <p:sp>
        <p:nvSpPr>
          <p:cNvPr id="96367" name="Rectangle 111"/>
          <p:cNvSpPr>
            <a:spLocks noChangeArrowheads="1"/>
          </p:cNvSpPr>
          <p:nvPr/>
        </p:nvSpPr>
        <p:spPr bwMode="auto">
          <a:xfrm>
            <a:off x="5648257" y="1861378"/>
            <a:ext cx="52097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+mn-lt"/>
                <a:cs typeface="Calibri" pitchFamily="34" charset="0"/>
              </a:rPr>
              <a:t>Demands </a:t>
            </a:r>
            <a:endParaRPr lang="en-GB" dirty="0">
              <a:latin typeface="+mn-lt"/>
              <a:cs typeface="Calibri" pitchFamily="34" charset="0"/>
            </a:endParaRPr>
          </a:p>
        </p:txBody>
      </p:sp>
      <p:sp>
        <p:nvSpPr>
          <p:cNvPr id="96370" name="Freeform 114"/>
          <p:cNvSpPr>
            <a:spLocks/>
          </p:cNvSpPr>
          <p:nvPr/>
        </p:nvSpPr>
        <p:spPr bwMode="auto">
          <a:xfrm>
            <a:off x="4929693" y="2234372"/>
            <a:ext cx="68171" cy="2404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28"/>
              </a:cxn>
              <a:cxn ang="0">
                <a:pos x="15" y="80"/>
              </a:cxn>
              <a:cxn ang="0">
                <a:pos x="0" y="0"/>
              </a:cxn>
            </a:cxnLst>
            <a:rect l="0" t="0" r="r" b="b"/>
            <a:pathLst>
              <a:path w="96" h="80">
                <a:moveTo>
                  <a:pt x="0" y="0"/>
                </a:moveTo>
                <a:lnTo>
                  <a:pt x="96" y="28"/>
                </a:lnTo>
                <a:lnTo>
                  <a:pt x="15" y="8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  <a:cs typeface="Calibri" pitchFamily="34" charset="0"/>
            </a:endParaRPr>
          </a:p>
        </p:txBody>
      </p:sp>
      <p:sp>
        <p:nvSpPr>
          <p:cNvPr id="96371" name="Rectangle 115"/>
          <p:cNvSpPr>
            <a:spLocks noChangeArrowheads="1"/>
          </p:cNvSpPr>
          <p:nvPr/>
        </p:nvSpPr>
        <p:spPr bwMode="auto">
          <a:xfrm>
            <a:off x="1976439" y="1861378"/>
            <a:ext cx="17907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+mn-lt"/>
                <a:cs typeface="Calibri" pitchFamily="34" charset="0"/>
              </a:rPr>
              <a:t>Needs &amp; expectations</a:t>
            </a:r>
            <a:endParaRPr lang="en-GB" dirty="0">
              <a:latin typeface="+mn-lt"/>
              <a:cs typeface="Calibri" pitchFamily="34" charset="0"/>
            </a:endParaRPr>
          </a:p>
        </p:txBody>
      </p:sp>
      <p:sp>
        <p:nvSpPr>
          <p:cNvPr id="96372" name="Freeform 116"/>
          <p:cNvSpPr>
            <a:spLocks/>
          </p:cNvSpPr>
          <p:nvPr/>
        </p:nvSpPr>
        <p:spPr bwMode="auto">
          <a:xfrm>
            <a:off x="3975651" y="2129596"/>
            <a:ext cx="931103" cy="265734"/>
          </a:xfrm>
          <a:custGeom>
            <a:avLst/>
            <a:gdLst/>
            <a:ahLst/>
            <a:cxnLst>
              <a:cxn ang="0">
                <a:pos x="0" y="266"/>
              </a:cxn>
              <a:cxn ang="0">
                <a:pos x="693" y="0"/>
              </a:cxn>
              <a:cxn ang="0">
                <a:pos x="1386" y="266"/>
              </a:cxn>
              <a:cxn ang="0">
                <a:pos x="693" y="533"/>
              </a:cxn>
              <a:cxn ang="0">
                <a:pos x="0" y="266"/>
              </a:cxn>
            </a:cxnLst>
            <a:rect l="0" t="0" r="r" b="b"/>
            <a:pathLst>
              <a:path w="1386" h="533">
                <a:moveTo>
                  <a:pt x="0" y="266"/>
                </a:moveTo>
                <a:lnTo>
                  <a:pt x="693" y="0"/>
                </a:lnTo>
                <a:lnTo>
                  <a:pt x="1386" y="266"/>
                </a:lnTo>
                <a:lnTo>
                  <a:pt x="693" y="533"/>
                </a:lnTo>
                <a:lnTo>
                  <a:pt x="0" y="26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  <a:cs typeface="Calibri" pitchFamily="34" charset="0"/>
            </a:endParaRPr>
          </a:p>
        </p:txBody>
      </p:sp>
      <p:sp>
        <p:nvSpPr>
          <p:cNvPr id="96374" name="Rectangle 118"/>
          <p:cNvSpPr>
            <a:spLocks noChangeArrowheads="1"/>
          </p:cNvSpPr>
          <p:nvPr/>
        </p:nvSpPr>
        <p:spPr bwMode="auto">
          <a:xfrm>
            <a:off x="4133920" y="2194615"/>
            <a:ext cx="71913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900" b="1" dirty="0">
                <a:solidFill>
                  <a:srgbClr val="000000"/>
                </a:solidFill>
                <a:latin typeface="+mn-lt"/>
                <a:cs typeface="Calibri" pitchFamily="34" charset="0"/>
              </a:rPr>
              <a:t>Interaction</a:t>
            </a:r>
            <a:endParaRPr lang="en-GB" sz="2800" dirty="0">
              <a:latin typeface="+mn-lt"/>
              <a:cs typeface="Calibri" pitchFamily="34" charset="0"/>
            </a:endParaRPr>
          </a:p>
        </p:txBody>
      </p:sp>
      <p:grpSp>
        <p:nvGrpSpPr>
          <p:cNvPr id="96375" name="Group 119"/>
          <p:cNvGrpSpPr>
            <a:grpSpLocks/>
          </p:cNvGrpSpPr>
          <p:nvPr/>
        </p:nvGrpSpPr>
        <p:grpSpPr bwMode="auto">
          <a:xfrm>
            <a:off x="5316538" y="2084388"/>
            <a:ext cx="1177925" cy="382587"/>
            <a:chOff x="7177" y="2462"/>
            <a:chExt cx="1659" cy="534"/>
          </a:xfrm>
          <a:noFill/>
        </p:grpSpPr>
        <p:sp>
          <p:nvSpPr>
            <p:cNvPr id="96376" name="Freeform 120"/>
            <p:cNvSpPr>
              <a:spLocks/>
            </p:cNvSpPr>
            <p:nvPr/>
          </p:nvSpPr>
          <p:spPr bwMode="auto">
            <a:xfrm>
              <a:off x="7177" y="2462"/>
              <a:ext cx="1659" cy="534"/>
            </a:xfrm>
            <a:custGeom>
              <a:avLst/>
              <a:gdLst/>
              <a:ahLst/>
              <a:cxnLst>
                <a:cxn ang="0">
                  <a:pos x="1584" y="0"/>
                </a:cxn>
                <a:cxn ang="0">
                  <a:pos x="1594" y="15"/>
                </a:cxn>
                <a:cxn ang="0">
                  <a:pos x="1611" y="48"/>
                </a:cxn>
                <a:cxn ang="0">
                  <a:pos x="1624" y="80"/>
                </a:cxn>
                <a:cxn ang="0">
                  <a:pos x="1636" y="113"/>
                </a:cxn>
                <a:cxn ang="0">
                  <a:pos x="1645" y="147"/>
                </a:cxn>
                <a:cxn ang="0">
                  <a:pos x="1652" y="181"/>
                </a:cxn>
                <a:cxn ang="0">
                  <a:pos x="1657" y="216"/>
                </a:cxn>
                <a:cxn ang="0">
                  <a:pos x="1659" y="250"/>
                </a:cxn>
                <a:cxn ang="0">
                  <a:pos x="1659" y="284"/>
                </a:cxn>
                <a:cxn ang="0">
                  <a:pos x="1657" y="318"/>
                </a:cxn>
                <a:cxn ang="0">
                  <a:pos x="1652" y="352"/>
                </a:cxn>
                <a:cxn ang="0">
                  <a:pos x="1645" y="386"/>
                </a:cxn>
                <a:cxn ang="0">
                  <a:pos x="1636" y="419"/>
                </a:cxn>
                <a:cxn ang="0">
                  <a:pos x="1624" y="453"/>
                </a:cxn>
                <a:cxn ang="0">
                  <a:pos x="1611" y="486"/>
                </a:cxn>
                <a:cxn ang="0">
                  <a:pos x="1594" y="517"/>
                </a:cxn>
                <a:cxn ang="0">
                  <a:pos x="1584" y="534"/>
                </a:cxn>
                <a:cxn ang="0">
                  <a:pos x="66" y="517"/>
                </a:cxn>
                <a:cxn ang="0">
                  <a:pos x="49" y="486"/>
                </a:cxn>
                <a:cxn ang="0">
                  <a:pos x="36" y="453"/>
                </a:cxn>
                <a:cxn ang="0">
                  <a:pos x="25" y="419"/>
                </a:cxn>
                <a:cxn ang="0">
                  <a:pos x="15" y="386"/>
                </a:cxn>
                <a:cxn ang="0">
                  <a:pos x="8" y="352"/>
                </a:cxn>
                <a:cxn ang="0">
                  <a:pos x="3" y="318"/>
                </a:cxn>
                <a:cxn ang="0">
                  <a:pos x="0" y="284"/>
                </a:cxn>
                <a:cxn ang="0">
                  <a:pos x="0" y="250"/>
                </a:cxn>
                <a:cxn ang="0">
                  <a:pos x="3" y="216"/>
                </a:cxn>
                <a:cxn ang="0">
                  <a:pos x="8" y="181"/>
                </a:cxn>
                <a:cxn ang="0">
                  <a:pos x="15" y="147"/>
                </a:cxn>
                <a:cxn ang="0">
                  <a:pos x="25" y="113"/>
                </a:cxn>
                <a:cxn ang="0">
                  <a:pos x="36" y="80"/>
                </a:cxn>
                <a:cxn ang="0">
                  <a:pos x="49" y="48"/>
                </a:cxn>
                <a:cxn ang="0">
                  <a:pos x="66" y="15"/>
                </a:cxn>
                <a:cxn ang="0">
                  <a:pos x="74" y="0"/>
                </a:cxn>
              </a:cxnLst>
              <a:rect l="0" t="0" r="r" b="b"/>
              <a:pathLst>
                <a:path w="1659" h="534">
                  <a:moveTo>
                    <a:pt x="74" y="0"/>
                  </a:moveTo>
                  <a:lnTo>
                    <a:pt x="1584" y="0"/>
                  </a:lnTo>
                  <a:lnTo>
                    <a:pt x="1584" y="0"/>
                  </a:lnTo>
                  <a:lnTo>
                    <a:pt x="1594" y="15"/>
                  </a:lnTo>
                  <a:lnTo>
                    <a:pt x="1602" y="31"/>
                  </a:lnTo>
                  <a:lnTo>
                    <a:pt x="1611" y="48"/>
                  </a:lnTo>
                  <a:lnTo>
                    <a:pt x="1617" y="64"/>
                  </a:lnTo>
                  <a:lnTo>
                    <a:pt x="1624" y="80"/>
                  </a:lnTo>
                  <a:lnTo>
                    <a:pt x="1631" y="97"/>
                  </a:lnTo>
                  <a:lnTo>
                    <a:pt x="1636" y="113"/>
                  </a:lnTo>
                  <a:lnTo>
                    <a:pt x="1640" y="130"/>
                  </a:lnTo>
                  <a:lnTo>
                    <a:pt x="1645" y="147"/>
                  </a:lnTo>
                  <a:lnTo>
                    <a:pt x="1649" y="164"/>
                  </a:lnTo>
                  <a:lnTo>
                    <a:pt x="1652" y="181"/>
                  </a:lnTo>
                  <a:lnTo>
                    <a:pt x="1654" y="198"/>
                  </a:lnTo>
                  <a:lnTo>
                    <a:pt x="1657" y="216"/>
                  </a:lnTo>
                  <a:lnTo>
                    <a:pt x="1659" y="232"/>
                  </a:lnTo>
                  <a:lnTo>
                    <a:pt x="1659" y="250"/>
                  </a:lnTo>
                  <a:lnTo>
                    <a:pt x="1659" y="266"/>
                  </a:lnTo>
                  <a:lnTo>
                    <a:pt x="1659" y="284"/>
                  </a:lnTo>
                  <a:lnTo>
                    <a:pt x="1659" y="300"/>
                  </a:lnTo>
                  <a:lnTo>
                    <a:pt x="1657" y="318"/>
                  </a:lnTo>
                  <a:lnTo>
                    <a:pt x="1654" y="334"/>
                  </a:lnTo>
                  <a:lnTo>
                    <a:pt x="1652" y="352"/>
                  </a:lnTo>
                  <a:lnTo>
                    <a:pt x="1649" y="369"/>
                  </a:lnTo>
                  <a:lnTo>
                    <a:pt x="1645" y="386"/>
                  </a:lnTo>
                  <a:lnTo>
                    <a:pt x="1640" y="403"/>
                  </a:lnTo>
                  <a:lnTo>
                    <a:pt x="1636" y="419"/>
                  </a:lnTo>
                  <a:lnTo>
                    <a:pt x="1631" y="437"/>
                  </a:lnTo>
                  <a:lnTo>
                    <a:pt x="1624" y="453"/>
                  </a:lnTo>
                  <a:lnTo>
                    <a:pt x="1617" y="470"/>
                  </a:lnTo>
                  <a:lnTo>
                    <a:pt x="1611" y="486"/>
                  </a:lnTo>
                  <a:lnTo>
                    <a:pt x="1602" y="501"/>
                  </a:lnTo>
                  <a:lnTo>
                    <a:pt x="1594" y="517"/>
                  </a:lnTo>
                  <a:lnTo>
                    <a:pt x="1584" y="534"/>
                  </a:lnTo>
                  <a:lnTo>
                    <a:pt x="1584" y="534"/>
                  </a:lnTo>
                  <a:lnTo>
                    <a:pt x="74" y="534"/>
                  </a:lnTo>
                  <a:lnTo>
                    <a:pt x="66" y="517"/>
                  </a:lnTo>
                  <a:lnTo>
                    <a:pt x="58" y="501"/>
                  </a:lnTo>
                  <a:lnTo>
                    <a:pt x="49" y="486"/>
                  </a:lnTo>
                  <a:lnTo>
                    <a:pt x="43" y="470"/>
                  </a:lnTo>
                  <a:lnTo>
                    <a:pt x="36" y="453"/>
                  </a:lnTo>
                  <a:lnTo>
                    <a:pt x="30" y="437"/>
                  </a:lnTo>
                  <a:lnTo>
                    <a:pt x="25" y="419"/>
                  </a:lnTo>
                  <a:lnTo>
                    <a:pt x="20" y="403"/>
                  </a:lnTo>
                  <a:lnTo>
                    <a:pt x="15" y="386"/>
                  </a:lnTo>
                  <a:lnTo>
                    <a:pt x="12" y="369"/>
                  </a:lnTo>
                  <a:lnTo>
                    <a:pt x="8" y="352"/>
                  </a:lnTo>
                  <a:lnTo>
                    <a:pt x="5" y="334"/>
                  </a:lnTo>
                  <a:lnTo>
                    <a:pt x="3" y="318"/>
                  </a:lnTo>
                  <a:lnTo>
                    <a:pt x="2" y="300"/>
                  </a:lnTo>
                  <a:lnTo>
                    <a:pt x="0" y="284"/>
                  </a:lnTo>
                  <a:lnTo>
                    <a:pt x="0" y="266"/>
                  </a:lnTo>
                  <a:lnTo>
                    <a:pt x="0" y="250"/>
                  </a:lnTo>
                  <a:lnTo>
                    <a:pt x="2" y="232"/>
                  </a:lnTo>
                  <a:lnTo>
                    <a:pt x="3" y="216"/>
                  </a:lnTo>
                  <a:lnTo>
                    <a:pt x="5" y="198"/>
                  </a:lnTo>
                  <a:lnTo>
                    <a:pt x="8" y="181"/>
                  </a:lnTo>
                  <a:lnTo>
                    <a:pt x="12" y="164"/>
                  </a:lnTo>
                  <a:lnTo>
                    <a:pt x="15" y="147"/>
                  </a:lnTo>
                  <a:lnTo>
                    <a:pt x="20" y="130"/>
                  </a:lnTo>
                  <a:lnTo>
                    <a:pt x="25" y="113"/>
                  </a:lnTo>
                  <a:lnTo>
                    <a:pt x="30" y="97"/>
                  </a:lnTo>
                  <a:lnTo>
                    <a:pt x="36" y="80"/>
                  </a:lnTo>
                  <a:lnTo>
                    <a:pt x="43" y="64"/>
                  </a:lnTo>
                  <a:lnTo>
                    <a:pt x="49" y="48"/>
                  </a:lnTo>
                  <a:lnTo>
                    <a:pt x="58" y="31"/>
                  </a:lnTo>
                  <a:lnTo>
                    <a:pt x="66" y="15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  <a:cs typeface="Calibri" pitchFamily="34" charset="0"/>
              </a:endParaRPr>
            </a:p>
          </p:txBody>
        </p:sp>
        <p:sp>
          <p:nvSpPr>
            <p:cNvPr id="96377" name="Freeform 121"/>
            <p:cNvSpPr>
              <a:spLocks/>
            </p:cNvSpPr>
            <p:nvPr/>
          </p:nvSpPr>
          <p:spPr bwMode="auto">
            <a:xfrm>
              <a:off x="7177" y="2462"/>
              <a:ext cx="1659" cy="534"/>
            </a:xfrm>
            <a:prstGeom prst="cube">
              <a:avLst/>
            </a:prstGeom>
            <a:grp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  <a:cs typeface="Calibri" pitchFamily="34" charset="0"/>
              </a:endParaRPr>
            </a:p>
          </p:txBody>
        </p:sp>
        <p:sp>
          <p:nvSpPr>
            <p:cNvPr id="96379" name="Rectangle 123"/>
            <p:cNvSpPr>
              <a:spLocks noChangeArrowheads="1"/>
            </p:cNvSpPr>
            <p:nvPr/>
          </p:nvSpPr>
          <p:spPr bwMode="auto">
            <a:xfrm>
              <a:off x="7213" y="2686"/>
              <a:ext cx="1492" cy="21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  <a:latin typeface="+mn-lt"/>
                  <a:cs typeface="Calibri" pitchFamily="34" charset="0"/>
                </a:rPr>
                <a:t>Government </a:t>
              </a:r>
              <a:endParaRPr lang="en-GB" sz="2800" dirty="0">
                <a:latin typeface="+mn-lt"/>
                <a:cs typeface="Calibri" pitchFamily="34" charset="0"/>
              </a:endParaRPr>
            </a:p>
          </p:txBody>
        </p:sp>
      </p:grpSp>
      <p:grpSp>
        <p:nvGrpSpPr>
          <p:cNvPr id="96380" name="Group 124"/>
          <p:cNvGrpSpPr>
            <a:grpSpLocks/>
          </p:cNvGrpSpPr>
          <p:nvPr/>
        </p:nvGrpSpPr>
        <p:grpSpPr bwMode="auto">
          <a:xfrm>
            <a:off x="2308225" y="2084388"/>
            <a:ext cx="1185863" cy="382587"/>
            <a:chOff x="3073" y="2462"/>
            <a:chExt cx="1670" cy="534"/>
          </a:xfrm>
          <a:noFill/>
        </p:grpSpPr>
        <p:sp>
          <p:nvSpPr>
            <p:cNvPr id="96381" name="Freeform 125"/>
            <p:cNvSpPr>
              <a:spLocks/>
            </p:cNvSpPr>
            <p:nvPr/>
          </p:nvSpPr>
          <p:spPr bwMode="auto">
            <a:xfrm>
              <a:off x="3073" y="2462"/>
              <a:ext cx="1659" cy="534"/>
            </a:xfrm>
            <a:prstGeom prst="cub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  <a:cs typeface="Calibri" pitchFamily="34" charset="0"/>
              </a:endParaRPr>
            </a:p>
          </p:txBody>
        </p:sp>
        <p:sp>
          <p:nvSpPr>
            <p:cNvPr id="96382" name="Freeform 126"/>
            <p:cNvSpPr>
              <a:spLocks/>
            </p:cNvSpPr>
            <p:nvPr/>
          </p:nvSpPr>
          <p:spPr bwMode="auto">
            <a:xfrm>
              <a:off x="3084" y="2462"/>
              <a:ext cx="1659" cy="534"/>
            </a:xfrm>
            <a:prstGeom prst="cube">
              <a:avLst/>
            </a:prstGeom>
            <a:grp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  <a:cs typeface="Calibri" pitchFamily="34" charset="0"/>
              </a:endParaRPr>
            </a:p>
          </p:txBody>
        </p:sp>
        <p:sp>
          <p:nvSpPr>
            <p:cNvPr id="96384" name="Rectangle 128"/>
            <p:cNvSpPr>
              <a:spLocks noChangeArrowheads="1"/>
            </p:cNvSpPr>
            <p:nvPr/>
          </p:nvSpPr>
          <p:spPr bwMode="auto">
            <a:xfrm>
              <a:off x="3199" y="2645"/>
              <a:ext cx="1332" cy="223"/>
            </a:xfrm>
            <a:prstGeom prst="cube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  <a:latin typeface="+mn-lt"/>
                  <a:cs typeface="Calibri" pitchFamily="34" charset="0"/>
                </a:rPr>
                <a:t>Community </a:t>
              </a:r>
              <a:endParaRPr lang="en-GB" sz="2800" dirty="0">
                <a:latin typeface="+mn-lt"/>
                <a:cs typeface="Calibri" pitchFamily="34" charset="0"/>
              </a:endParaRPr>
            </a:p>
          </p:txBody>
        </p:sp>
      </p:grpSp>
      <p:sp>
        <p:nvSpPr>
          <p:cNvPr id="96390" name="Rectangle 134"/>
          <p:cNvSpPr>
            <a:spLocks noChangeArrowheads="1"/>
          </p:cNvSpPr>
          <p:nvPr/>
        </p:nvSpPr>
        <p:spPr bwMode="auto">
          <a:xfrm>
            <a:off x="4857613" y="3925825"/>
            <a:ext cx="1022350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Check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suitability 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itchFamily="34" charset="0"/>
              </a:rPr>
              <a:t>for </a:t>
            </a:r>
            <a:r>
              <a:rPr lang="en-US" sz="900" b="1" i="1" dirty="0">
                <a:solidFill>
                  <a:srgbClr val="000000"/>
                </a:solidFill>
                <a:latin typeface="+mn-lt"/>
                <a:cs typeface="Calibri" pitchFamily="34" charset="0"/>
              </a:rPr>
              <a:t>government 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itchFamily="34" charset="0"/>
              </a:rPr>
              <a:t>purposes</a:t>
            </a:r>
            <a:endParaRPr lang="en-GB" dirty="0">
              <a:latin typeface="+mn-lt"/>
              <a:cs typeface="Calibri" pitchFamily="34" charset="0"/>
            </a:endParaRPr>
          </a:p>
        </p:txBody>
      </p:sp>
      <p:sp>
        <p:nvSpPr>
          <p:cNvPr id="96391" name="Rectangle 135"/>
          <p:cNvSpPr>
            <a:spLocks noChangeArrowheads="1"/>
          </p:cNvSpPr>
          <p:nvPr/>
        </p:nvSpPr>
        <p:spPr bwMode="auto">
          <a:xfrm>
            <a:off x="5490266" y="3073615"/>
            <a:ext cx="1022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Conformal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Geo-Information</a:t>
            </a:r>
            <a:endParaRPr lang="en-GB" dirty="0">
              <a:latin typeface="+mn-lt"/>
              <a:cs typeface="Calibri" pitchFamily="34" charset="0"/>
            </a:endParaRPr>
          </a:p>
        </p:txBody>
      </p:sp>
      <p:sp>
        <p:nvSpPr>
          <p:cNvPr id="96399" name="Rectangle 143"/>
          <p:cNvSpPr>
            <a:spLocks noChangeArrowheads="1"/>
          </p:cNvSpPr>
          <p:nvPr/>
        </p:nvSpPr>
        <p:spPr bwMode="auto">
          <a:xfrm>
            <a:off x="3137866" y="3622407"/>
            <a:ext cx="8953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000" b="1" dirty="0">
                <a:latin typeface="+mn-lt"/>
                <a:cs typeface="Calibri" pitchFamily="34" charset="0"/>
              </a:rPr>
              <a:t>Acceptation</a:t>
            </a:r>
            <a:endParaRPr lang="en-GB" sz="3200" dirty="0">
              <a:latin typeface="+mn-lt"/>
              <a:cs typeface="Calibri" pitchFamily="34" charset="0"/>
            </a:endParaRPr>
          </a:p>
        </p:txBody>
      </p:sp>
      <p:sp>
        <p:nvSpPr>
          <p:cNvPr id="96401" name="Rectangle 145"/>
          <p:cNvSpPr>
            <a:spLocks noChangeArrowheads="1"/>
          </p:cNvSpPr>
          <p:nvPr/>
        </p:nvSpPr>
        <p:spPr bwMode="auto">
          <a:xfrm>
            <a:off x="2087217" y="2733262"/>
            <a:ext cx="4731026" cy="1828800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en-US">
              <a:latin typeface="+mn-lt"/>
              <a:cs typeface="Calibri" pitchFamily="34" charset="0"/>
            </a:endParaRPr>
          </a:p>
        </p:txBody>
      </p:sp>
      <p:sp>
        <p:nvSpPr>
          <p:cNvPr id="96402" name="Rectangle 146"/>
          <p:cNvSpPr>
            <a:spLocks noChangeArrowheads="1"/>
          </p:cNvSpPr>
          <p:nvPr/>
        </p:nvSpPr>
        <p:spPr bwMode="auto">
          <a:xfrm>
            <a:off x="2087217" y="1779103"/>
            <a:ext cx="4731026" cy="924339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en-US">
              <a:latin typeface="+mn-lt"/>
              <a:cs typeface="Calibri" pitchFamily="34" charset="0"/>
            </a:endParaRPr>
          </a:p>
        </p:txBody>
      </p:sp>
      <p:sp>
        <p:nvSpPr>
          <p:cNvPr id="69" name="Left-Right Arrow 68"/>
          <p:cNvSpPr/>
          <p:nvPr/>
        </p:nvSpPr>
        <p:spPr>
          <a:xfrm>
            <a:off x="3588026" y="2097156"/>
            <a:ext cx="1659835" cy="337931"/>
          </a:xfrm>
          <a:prstGeom prst="left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itchFamily="34" charset="0"/>
            </a:endParaRPr>
          </a:p>
        </p:txBody>
      </p:sp>
      <p:sp>
        <p:nvSpPr>
          <p:cNvPr id="70" name="Left-Right Arrow 69"/>
          <p:cNvSpPr/>
          <p:nvPr/>
        </p:nvSpPr>
        <p:spPr>
          <a:xfrm rot="5400000">
            <a:off x="2578375" y="2589971"/>
            <a:ext cx="457200" cy="246822"/>
          </a:xfrm>
          <a:prstGeom prst="left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itchFamily="34" charset="0"/>
            </a:endParaRPr>
          </a:p>
        </p:txBody>
      </p:sp>
      <p:sp>
        <p:nvSpPr>
          <p:cNvPr id="71" name="Left-Right Arrow 70"/>
          <p:cNvSpPr/>
          <p:nvPr/>
        </p:nvSpPr>
        <p:spPr>
          <a:xfrm rot="5400000">
            <a:off x="5712514" y="2593284"/>
            <a:ext cx="457200" cy="246822"/>
          </a:xfrm>
          <a:prstGeom prst="left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itchFamily="34" charset="0"/>
            </a:endParaRPr>
          </a:p>
        </p:txBody>
      </p:sp>
      <p:sp>
        <p:nvSpPr>
          <p:cNvPr id="73" name="Left-Right Arrow 72"/>
          <p:cNvSpPr/>
          <p:nvPr/>
        </p:nvSpPr>
        <p:spPr>
          <a:xfrm rot="10800000">
            <a:off x="3426514" y="3100180"/>
            <a:ext cx="457200" cy="246822"/>
          </a:xfrm>
          <a:prstGeom prst="left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itchFamily="34" charset="0"/>
            </a:endParaRPr>
          </a:p>
        </p:txBody>
      </p:sp>
      <p:sp>
        <p:nvSpPr>
          <p:cNvPr id="74" name="Left-Right Arrow 73"/>
          <p:cNvSpPr/>
          <p:nvPr/>
        </p:nvSpPr>
        <p:spPr>
          <a:xfrm rot="10800000">
            <a:off x="4960453" y="3103493"/>
            <a:ext cx="457200" cy="246822"/>
          </a:xfrm>
          <a:prstGeom prst="left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itchFamily="34" charset="0"/>
            </a:endParaRPr>
          </a:p>
        </p:txBody>
      </p:sp>
      <p:sp>
        <p:nvSpPr>
          <p:cNvPr id="76" name="Left-Right-Up Arrow 75"/>
          <p:cNvSpPr/>
          <p:nvPr/>
        </p:nvSpPr>
        <p:spPr>
          <a:xfrm rot="10800000" flipV="1">
            <a:off x="4046053" y="3697358"/>
            <a:ext cx="784364" cy="607114"/>
          </a:xfrm>
          <a:prstGeom prst="leftRightUpArrow">
            <a:avLst>
              <a:gd name="adj1" fmla="val 21725"/>
              <a:gd name="adj2" fmla="val 23363"/>
              <a:gd name="adj3" fmla="val 31548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itchFamily="34" charset="0"/>
            </a:endParaRPr>
          </a:p>
        </p:txBody>
      </p:sp>
      <p:sp>
        <p:nvSpPr>
          <p:cNvPr id="77" name="Left-Up Arrow 76"/>
          <p:cNvSpPr/>
          <p:nvPr/>
        </p:nvSpPr>
        <p:spPr>
          <a:xfrm rot="5400000">
            <a:off x="2315814" y="3667539"/>
            <a:ext cx="844825" cy="487017"/>
          </a:xfrm>
          <a:prstGeom prst="leftUpArrow">
            <a:avLst>
              <a:gd name="adj1" fmla="val 33163"/>
              <a:gd name="adj2" fmla="val 31122"/>
              <a:gd name="adj3" fmla="val 27041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itchFamily="34" charset="0"/>
            </a:endParaRPr>
          </a:p>
        </p:txBody>
      </p:sp>
      <p:sp>
        <p:nvSpPr>
          <p:cNvPr id="78" name="Left-Up Arrow 77"/>
          <p:cNvSpPr/>
          <p:nvPr/>
        </p:nvSpPr>
        <p:spPr>
          <a:xfrm rot="16200000" flipH="1">
            <a:off x="5728249" y="3670852"/>
            <a:ext cx="844825" cy="487017"/>
          </a:xfrm>
          <a:prstGeom prst="leftUpArrow">
            <a:avLst>
              <a:gd name="adj1" fmla="val 33163"/>
              <a:gd name="adj2" fmla="val 31122"/>
              <a:gd name="adj3" fmla="val 27041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C">
  <a:themeElements>
    <a:clrScheme name="ITC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TC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TC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C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C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ITC</Template>
  <TotalTime>3072</TotalTime>
  <Words>470</Words>
  <Application>Microsoft Office PowerPoint</Application>
  <PresentationFormat>On-screen Show (4:3)</PresentationFormat>
  <Paragraphs>173</Paragraphs>
  <Slides>37</Slides>
  <Notes>37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Times New Roman</vt:lpstr>
      <vt:lpstr>Trebuchet MS</vt:lpstr>
      <vt:lpstr>Wingdings</vt:lpstr>
      <vt:lpstr>Arial</vt:lpstr>
      <vt:lpstr>Verdana</vt:lpstr>
      <vt:lpstr>Helvetica</vt:lpstr>
      <vt:lpstr>ITC</vt:lpstr>
      <vt:lpstr>Should PGIS serve two masters?</vt:lpstr>
      <vt:lpstr>Slide 2</vt:lpstr>
      <vt:lpstr>The “master” is defined by purpose</vt:lpstr>
      <vt:lpstr>About PGIS</vt:lpstr>
      <vt:lpstr>Knowledge ≠ information</vt:lpstr>
      <vt:lpstr>Customary knowledge of land rights</vt:lpstr>
      <vt:lpstr>Government information of land rights</vt:lpstr>
      <vt:lpstr>Conflicting knowledge and information</vt:lpstr>
      <vt:lpstr>PGIS between two “masters”</vt:lpstr>
      <vt:lpstr>Putting “P” into practice</vt:lpstr>
      <vt:lpstr>Dilemma</vt:lpstr>
      <vt:lpstr>Slide 12</vt:lpstr>
      <vt:lpstr>Slide 13</vt:lpstr>
      <vt:lpstr>Slide 14</vt:lpstr>
      <vt:lpstr>Slide 15</vt:lpstr>
      <vt:lpstr>Putting “P” into practice</vt:lpstr>
      <vt:lpstr>Sketch maps show:</vt:lpstr>
      <vt:lpstr>Slide 18</vt:lpstr>
      <vt:lpstr>Mapping Local Spatial Knowledge</vt:lpstr>
      <vt:lpstr>Slide 20</vt:lpstr>
      <vt:lpstr>Slide 21</vt:lpstr>
      <vt:lpstr>Slide 22</vt:lpstr>
      <vt:lpstr>Kenya</vt:lpstr>
      <vt:lpstr>Slide 24</vt:lpstr>
      <vt:lpstr>Slide 25</vt:lpstr>
      <vt:lpstr>Slide 26</vt:lpstr>
      <vt:lpstr>  1990    2002</vt:lpstr>
      <vt:lpstr>Slide 28</vt:lpstr>
      <vt:lpstr>Verification</vt:lpstr>
      <vt:lpstr>Namibia</vt:lpstr>
      <vt:lpstr>Namibia</vt:lpstr>
      <vt:lpstr>Ghana</vt:lpstr>
      <vt:lpstr>Mapping LSK</vt:lpstr>
      <vt:lpstr>PGIS between acceptation and validation</vt:lpstr>
      <vt:lpstr>Should PGIS serve two “masters”?</vt:lpstr>
      <vt:lpstr>Not an acronym but more a verb</vt:lpstr>
      <vt:lpstr>Not an acronym but more a verb</vt:lpstr>
    </vt:vector>
  </TitlesOfParts>
  <Company>ITC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Your User Name</dc:creator>
  <cp:lastModifiedBy>verplanke</cp:lastModifiedBy>
  <cp:revision>22</cp:revision>
  <dcterms:created xsi:type="dcterms:W3CDTF">2008-06-02T13:47:33Z</dcterms:created>
  <dcterms:modified xsi:type="dcterms:W3CDTF">2010-01-28T08:58:07Z</dcterms:modified>
</cp:coreProperties>
</file>