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13" r:id="rId2"/>
    <p:sldId id="431" r:id="rId3"/>
    <p:sldId id="441" r:id="rId4"/>
    <p:sldId id="432" r:id="rId5"/>
    <p:sldId id="439" r:id="rId6"/>
    <p:sldId id="440" r:id="rId7"/>
    <p:sldId id="445" r:id="rId8"/>
    <p:sldId id="443" r:id="rId9"/>
    <p:sldId id="444" r:id="rId10"/>
    <p:sldId id="437" r:id="rId11"/>
    <p:sldId id="433" r:id="rId12"/>
    <p:sldId id="434" r:id="rId13"/>
    <p:sldId id="442" r:id="rId14"/>
  </p:sldIdLst>
  <p:sldSz cx="9906000" cy="6858000" type="A4"/>
  <p:notesSz cx="99060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00"/>
    <a:srgbClr val="E28C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68" y="-96"/>
      </p:cViewPr>
      <p:guideLst>
        <p:guide orient="horz" pos="1781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9034A0-693F-4D9C-B7DB-834514626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3088" y="509588"/>
            <a:ext cx="36798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042F6D-D63F-4A0D-9957-A420284B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CF259-81A7-4022-B4D6-68D9FAFA5C4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AE8B4-51F6-4AA6-8F52-1D1DDC24237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B6965-8C40-4866-B65B-0234E3052788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C9A22-6DD7-419B-8160-D39C20D775B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E142B-32C5-4646-8EEA-3595574410A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15A0D-6B10-4F05-A417-748E45E402A1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556CE-F720-4A48-9A33-30E61D639267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DDACB-FE40-443F-8F87-44D9FEF45AB0}" type="slidenum">
              <a:rPr lang="en-US"/>
              <a:pPr/>
              <a:t>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600E5-3699-4E9C-9241-B857797B8342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41762-A396-47F0-AFAD-CF66432B238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328150" y="2281238"/>
            <a:ext cx="577850" cy="2303462"/>
          </a:xfrm>
          <a:prstGeom prst="rect">
            <a:avLst/>
          </a:prstGeom>
          <a:solidFill>
            <a:srgbClr val="B92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28150" y="0"/>
            <a:ext cx="577850" cy="2303463"/>
          </a:xfrm>
          <a:prstGeom prst="rect">
            <a:avLst/>
          </a:prstGeom>
          <a:solidFill>
            <a:srgbClr val="EF9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328150" y="4579938"/>
            <a:ext cx="577850" cy="2303462"/>
          </a:xfrm>
          <a:prstGeom prst="rect">
            <a:avLst/>
          </a:prstGeom>
          <a:solidFill>
            <a:srgbClr val="1C60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7" name="Picture 7" descr="Aard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0" y="2986088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tc_logo transpa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6118225"/>
            <a:ext cx="59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8050" y="6534150"/>
            <a:ext cx="808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latin typeface="Arial" charset="0"/>
                <a:cs typeface="+mn-cs"/>
              </a:rPr>
              <a:t>INTERNATIONAL INSTITUTE FOR GEO-INFORMATION SCIENCE AND EARTH OBSERVATION</a:t>
            </a:r>
            <a:endParaRPr lang="nl-NL" sz="1200" b="1">
              <a:latin typeface="Arial" charset="0"/>
              <a:cs typeface="+mn-cs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1438" y="1552575"/>
            <a:ext cx="7237412" cy="147002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0163" y="3408363"/>
            <a:ext cx="72786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95B0-BD9D-4BEB-86A1-0F45F7D0C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0" y="95250"/>
            <a:ext cx="2166938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5250"/>
            <a:ext cx="63500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FB0F-77DE-403E-9488-FF37AA005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4452-8B78-4E1F-BCAE-668B591D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AFAB-0854-4F00-BF1F-086A79E9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84313"/>
            <a:ext cx="4251325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1484313"/>
            <a:ext cx="4251325" cy="458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EBD7-3CDC-44BC-B693-66CB6EFB5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C0C7-1546-414B-99C9-A356968F1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4D38-19FC-4CB5-8491-9CA03D0B9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BD3-4C12-4CBE-80ED-9A689C0C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4D64-1110-4FC0-AF48-91BC5FEF4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FDFE-BBAF-4153-ADC0-0407CFD1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634538" cy="1144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98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95250"/>
            <a:ext cx="86693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84313"/>
            <a:ext cx="86550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9150" y="6564313"/>
            <a:ext cx="83454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80525" y="6559550"/>
            <a:ext cx="5429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71F8F9-BA55-47F4-8FE0-D514731A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9634538" y="0"/>
            <a:ext cx="271462" cy="3429000"/>
            <a:chOff x="5602" y="0"/>
            <a:chExt cx="158" cy="2160"/>
          </a:xfrm>
        </p:grpSpPr>
        <p:sp>
          <p:nvSpPr>
            <p:cNvPr id="32776" name="Rectangle 8"/>
            <p:cNvSpPr>
              <a:spLocks noChangeArrowheads="1"/>
            </p:cNvSpPr>
            <p:nvPr userDrawn="1"/>
          </p:nvSpPr>
          <p:spPr bwMode="auto">
            <a:xfrm>
              <a:off x="5602" y="0"/>
              <a:ext cx="158" cy="721"/>
            </a:xfrm>
            <a:prstGeom prst="rect">
              <a:avLst/>
            </a:prstGeom>
            <a:solidFill>
              <a:srgbClr val="EF9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auto">
            <a:xfrm>
              <a:off x="5602" y="720"/>
              <a:ext cx="158" cy="720"/>
            </a:xfrm>
            <a:prstGeom prst="rect">
              <a:avLst/>
            </a:prstGeom>
            <a:solidFill>
              <a:srgbClr val="B924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auto">
            <a:xfrm>
              <a:off x="5602" y="1439"/>
              <a:ext cx="158" cy="721"/>
            </a:xfrm>
            <a:prstGeom prst="rect">
              <a:avLst/>
            </a:prstGeom>
            <a:solidFill>
              <a:srgbClr val="1C60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cs typeface="+mn-cs"/>
              </a:endParaRPr>
            </a:p>
          </p:txBody>
        </p:sp>
      </p:grpSp>
      <p:pic>
        <p:nvPicPr>
          <p:cNvPr id="1032" name="Picture 11" descr="Aard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8000" y="908050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Itc_logo transpara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25" y="6118225"/>
            <a:ext cx="59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60425" indent="-228600" algn="l" rtl="0" eaLnBrk="0" fontAlgn="base" hangingPunct="0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090613" indent="-228600" algn="l" rtl="0" eaLnBrk="0" fontAlgn="base" hangingPunct="0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22388" indent="-228600" algn="l" rtl="0" eaLnBrk="0" fontAlgn="base" hangingPunct="0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7795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367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939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51188" indent="-228600" algn="l" rtl="0" fontAlgn="base">
        <a:spcBef>
          <a:spcPct val="20000"/>
        </a:spcBef>
        <a:spcAft>
          <a:spcPct val="0"/>
        </a:spcAft>
        <a:buClr>
          <a:srgbClr val="0098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8550" y="1122363"/>
            <a:ext cx="7480300" cy="1958975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accent2"/>
                </a:solidFill>
              </a:rPr>
              <a:t>PGM Department</a:t>
            </a:r>
            <a:br>
              <a:rPr lang="en-GB" sz="3200" b="1" smtClean="0">
                <a:solidFill>
                  <a:schemeClr val="accent2"/>
                </a:solidFill>
              </a:rPr>
            </a:br>
            <a:r>
              <a:rPr lang="en-GB" sz="3200" b="1" smtClean="0">
                <a:solidFill>
                  <a:schemeClr val="accent2"/>
                </a:solidFill>
              </a:rPr>
              <a:t>ITC</a:t>
            </a:r>
            <a:br>
              <a:rPr lang="en-GB" sz="3200" b="1" smtClean="0">
                <a:solidFill>
                  <a:schemeClr val="accent2"/>
                </a:solidFill>
              </a:rPr>
            </a:br>
            <a:r>
              <a:rPr lang="en-GB" sz="3200" b="1" smtClean="0">
                <a:solidFill>
                  <a:schemeClr val="accent2"/>
                </a:solidFill>
              </a:rPr>
              <a:t>University of Twente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286125"/>
            <a:ext cx="6934200" cy="1752600"/>
          </a:xfrm>
        </p:spPr>
        <p:txBody>
          <a:bodyPr/>
          <a:lstStyle/>
          <a:p>
            <a:pPr eaLnBrk="1" hangingPunct="1"/>
            <a:r>
              <a:rPr lang="en-US" sz="2000" b="1" smtClean="0"/>
              <a:t>VGIRisk Workshop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ITC, University of Twente, Enschede</a:t>
            </a:r>
          </a:p>
          <a:p>
            <a:pPr eaLnBrk="1" hangingPunct="1"/>
            <a:r>
              <a:rPr lang="en-US" sz="2000" b="1" smtClean="0"/>
              <a:t>7 – 8 April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Interests in the two Calls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Analyse characteristics of local spatial knowledge transfer and understanding in VGI /CO situations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Comparative qualities of geospatial knowledge transfer– via sensors, human sensors, participatory mapping, remote sensing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Design of VGI and CO systems for understanding, for validity, and effectiveness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Policy 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Applications to urban environmental issues: urban risk and hazards, QoL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analytical problems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285875"/>
            <a:ext cx="8655050" cy="4848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analyse “participation” eg. who provides the information? who are the ‘volunteers’? Who are ‘excluded’?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appropriate ‘degree of participation’ for tasks  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Human sensors vis-a-vis PGIS vis-a-vis physical sensors (remote &amp; ground)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determine criteria for appropriate standards in VGI / CO.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how measure reliability / validity of the information received?   what criteria ?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Citizenship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484313"/>
            <a:ext cx="8710612" cy="4705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who are the clients for the information from COs /  VGI?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		public govt., or private, or  citizens 	groups?     focussed or open access to 	the information?   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problem-focussed or ‘open-destination’ delivery ?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how to measure trust in both directions? how to strengthen trust?, 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PGM Department in ITC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Faculty of Geo-Information Science and Earth Observation of the University of Twente has a heritage of 60 years of research, education and capacity development in acquiring, analysing and applying geospatial information in a development context.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PGM Department in ITC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PGM is the Department of Urban and Regional Planning and Geo-Information Management</a:t>
            </a:r>
          </a:p>
          <a:p>
            <a:pPr eaLnBrk="1" hangingPunct="1"/>
            <a:r>
              <a:rPr lang="en-US" sz="2800" smtClean="0"/>
              <a:t>Primary interests in governance and geo-information, environmental policy, urban and regional planning, transport and infrastructure and land administration </a:t>
            </a:r>
          </a:p>
          <a:p>
            <a:pPr eaLnBrk="1" hangingPunct="1"/>
            <a:r>
              <a:rPr lang="en-US" sz="2800" smtClean="0"/>
              <a:t>Research theme: PLUS</a:t>
            </a:r>
            <a:br>
              <a:rPr lang="en-US" sz="2800" smtClean="0"/>
            </a:br>
            <a:r>
              <a:rPr lang="en-US" sz="2800" i="1" smtClean="0"/>
              <a:t>People, Land, and Urban Systems</a:t>
            </a:r>
            <a:endParaRPr lang="en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Staff in the VGIRisk Field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Yola Georgiadou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Javier Martinez	</a:t>
            </a:r>
          </a:p>
          <a:p>
            <a:pPr eaLnBrk="1" hangingPunct="1"/>
            <a:r>
              <a:rPr lang="en-US" dirty="0" smtClean="0"/>
              <a:t>Michael McCall	</a:t>
            </a:r>
          </a:p>
          <a:p>
            <a:pPr eaLnBrk="1" hangingPunct="1"/>
            <a:r>
              <a:rPr lang="en-US" dirty="0" smtClean="0"/>
              <a:t>Gianluca Miscione	</a:t>
            </a:r>
          </a:p>
          <a:p>
            <a:pPr eaLnBrk="1" hangingPunct="1"/>
            <a:r>
              <a:rPr lang="en-US" dirty="0" smtClean="0"/>
              <a:t>Richard Sliuzas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Jeroen Verplanke	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2"/>
          </p:nvPr>
        </p:nvSpPr>
        <p:spPr>
          <a:xfrm>
            <a:off x="4189413" y="1484313"/>
            <a:ext cx="5457825" cy="4584700"/>
          </a:xfrm>
        </p:spPr>
        <p:txBody>
          <a:bodyPr/>
          <a:lstStyle/>
          <a:p>
            <a:pPr eaLnBrk="1" hangingPunct="1"/>
            <a:r>
              <a:rPr lang="en-US" dirty="0" smtClean="0"/>
              <a:t>governance &amp; geo-spatial information </a:t>
            </a:r>
          </a:p>
          <a:p>
            <a:pPr eaLnBrk="1" hangingPunct="1"/>
            <a:r>
              <a:rPr lang="en-US" dirty="0" smtClean="0"/>
              <a:t>urban indicators</a:t>
            </a:r>
          </a:p>
          <a:p>
            <a:pPr eaLnBrk="1" hangingPunct="1"/>
            <a:r>
              <a:rPr lang="en-US" dirty="0" smtClean="0"/>
              <a:t>participatory planning</a:t>
            </a:r>
          </a:p>
          <a:p>
            <a:pPr eaLnBrk="1" hangingPunct="1"/>
            <a:r>
              <a:rPr lang="en-US" dirty="0" smtClean="0"/>
              <a:t>Governance</a:t>
            </a:r>
          </a:p>
          <a:p>
            <a:pPr eaLnBrk="1" hangingPunct="1"/>
            <a:r>
              <a:rPr lang="en-US" dirty="0" smtClean="0"/>
              <a:t>urban planning, informal development</a:t>
            </a:r>
          </a:p>
          <a:p>
            <a:pPr eaLnBrk="1" hangingPunct="1"/>
            <a:r>
              <a:rPr lang="en-US" dirty="0" smtClean="0"/>
              <a:t>Participatory sensing and VGI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Capabilities and Expertise</a:t>
            </a:r>
            <a:r>
              <a:rPr lang="en-US" smtClean="0"/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GIS analysis and applications</a:t>
            </a:r>
          </a:p>
          <a:p>
            <a:pPr eaLnBrk="1" hangingPunct="1"/>
            <a:r>
              <a:rPr lang="en-US" sz="2800" smtClean="0"/>
              <a:t>Remote sensing applications</a:t>
            </a:r>
          </a:p>
          <a:p>
            <a:pPr eaLnBrk="1" hangingPunct="1"/>
            <a:r>
              <a:rPr lang="en-US" sz="2800" smtClean="0"/>
              <a:t>Participatory social research methodology, participatory GIS</a:t>
            </a:r>
          </a:p>
          <a:p>
            <a:pPr eaLnBrk="1" hangingPunct="1"/>
            <a:r>
              <a:rPr lang="en-US" sz="2800" smtClean="0"/>
              <a:t>Analysis of governance in geospatial information</a:t>
            </a:r>
          </a:p>
          <a:p>
            <a:pPr eaLnBrk="1" hangingPunct="1"/>
            <a:r>
              <a:rPr lang="en-US" sz="2800" smtClean="0"/>
              <a:t>Citizen Science</a:t>
            </a:r>
          </a:p>
          <a:p>
            <a:pPr eaLnBrk="1" hangingPunct="1"/>
            <a:r>
              <a:rPr lang="en-US" sz="2800" smtClean="0"/>
              <a:t>Urban social planning &amp; management</a:t>
            </a:r>
          </a:p>
          <a:p>
            <a:pPr eaLnBrk="1" hangingPunct="1"/>
            <a:r>
              <a:rPr lang="en-US" sz="2800" smtClean="0"/>
              <a:t>Environmental &amp; Disaster Risk analysis </a:t>
            </a:r>
          </a:p>
          <a:p>
            <a:pPr eaLnBrk="1" hangingPunct="1"/>
            <a:r>
              <a:rPr lang="en-US" sz="2800" smtClean="0"/>
              <a:t>Policy analysis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Experiences and Practice</a:t>
            </a:r>
            <a:r>
              <a:rPr lang="en-US" smtClean="0"/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05238"/>
            <a:ext cx="8655050" cy="4584700"/>
          </a:xfrm>
        </p:spPr>
        <p:txBody>
          <a:bodyPr/>
          <a:lstStyle/>
          <a:p>
            <a:pPr eaLnBrk="1" hangingPunct="1"/>
            <a:r>
              <a:rPr lang="en-US" sz="2800" smtClean="0"/>
              <a:t>Human Sensor Webs, domestic water supply</a:t>
            </a:r>
          </a:p>
          <a:p>
            <a:pPr eaLnBrk="1" hangingPunct="1"/>
            <a:r>
              <a:rPr lang="en-US" sz="2800" smtClean="0"/>
              <a:t>Participatory GIS, Disaster Risk Management </a:t>
            </a:r>
          </a:p>
          <a:p>
            <a:pPr eaLnBrk="1" hangingPunct="1"/>
            <a:r>
              <a:rPr lang="en-US" sz="2800" smtClean="0"/>
              <a:t>Participatory mapping urban local information – children’s environments, urban hazards</a:t>
            </a:r>
          </a:p>
          <a:p>
            <a:pPr eaLnBrk="1" hangingPunct="1"/>
            <a:r>
              <a:rPr lang="en-US" sz="2800" smtClean="0"/>
              <a:t>Urban Quality of Life indicators</a:t>
            </a:r>
          </a:p>
          <a:p>
            <a:pPr eaLnBrk="1" hangingPunct="1"/>
            <a:r>
              <a:rPr lang="en-US" sz="2800" smtClean="0"/>
              <a:t>Health information systems participatory design </a:t>
            </a:r>
          </a:p>
          <a:p>
            <a:pPr eaLnBrk="1" hangingPunct="1"/>
            <a:r>
              <a:rPr lang="en-US" sz="2800" smtClean="0"/>
              <a:t>success/failure of SDI / Digital Earth</a:t>
            </a:r>
          </a:p>
          <a:p>
            <a:pPr eaLnBrk="1" hangingPunct="1"/>
            <a:r>
              <a:rPr lang="en-US" sz="2800" smtClean="0"/>
              <a:t>E-commerce East Africa</a:t>
            </a:r>
          </a:p>
          <a:p>
            <a:pPr eaLnBrk="1" hangingPunct="1"/>
            <a:r>
              <a:rPr lang="en-GB" sz="2800" smtClean="0"/>
              <a:t>E-grievance redressal systems</a:t>
            </a:r>
            <a:endParaRPr lang="en-US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PGM’s growth into VGI and CO</a:t>
            </a:r>
            <a:endParaRPr lang="en-GB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93644"/>
            <a:ext cx="8655050" cy="45847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33829" name="Picture 5" descr="CAT01-03-UsambarasTZ-20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861" y="1227377"/>
            <a:ext cx="3971181" cy="295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3830" name="Picture 6" descr="CAT01-03-UttaranchalIN01-2003"/>
          <p:cNvPicPr>
            <a:picLocks noChangeAspect="1" noChangeArrowheads="1"/>
          </p:cNvPicPr>
          <p:nvPr/>
        </p:nvPicPr>
        <p:blipFill>
          <a:blip r:embed="rId4" cstate="screen"/>
          <a:srcRect t="2144" r="5078"/>
          <a:stretch>
            <a:fillRect/>
          </a:stretch>
        </p:blipFill>
        <p:spPr bwMode="auto">
          <a:xfrm>
            <a:off x="4570510" y="1225357"/>
            <a:ext cx="4648136" cy="296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P50711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7289" y="3568442"/>
            <a:ext cx="2735873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144247" y="4430097"/>
            <a:ext cx="4960327" cy="2152650"/>
            <a:chOff x="2514" y="804"/>
            <a:chExt cx="3125" cy="1356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514" y="804"/>
              <a:ext cx="995" cy="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570" y="804"/>
              <a:ext cx="1000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626" y="810"/>
              <a:ext cx="998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3492" y="1896"/>
              <a:ext cx="138" cy="98"/>
            </a:xfrm>
            <a:prstGeom prst="rightArrow">
              <a:avLst>
                <a:gd name="adj1" fmla="val 50000"/>
                <a:gd name="adj2" fmla="val 3520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513" y="1891"/>
              <a:ext cx="138" cy="98"/>
            </a:xfrm>
            <a:prstGeom prst="rightArrow">
              <a:avLst>
                <a:gd name="adj1" fmla="val 50000"/>
                <a:gd name="adj2" fmla="val 35204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532" y="1304"/>
              <a:ext cx="60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601" y="993"/>
              <a:ext cx="60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5443" y="971"/>
              <a:ext cx="226" cy="1061"/>
              <a:chOff x="5443" y="455"/>
              <a:chExt cx="226" cy="1061"/>
            </a:xfrm>
          </p:grpSpPr>
          <p:grpSp>
            <p:nvGrpSpPr>
              <p:cNvPr id="19" name="Group 15"/>
              <p:cNvGrpSpPr>
                <a:grpSpLocks/>
              </p:cNvGrpSpPr>
              <p:nvPr/>
            </p:nvGrpSpPr>
            <p:grpSpPr bwMode="auto">
              <a:xfrm>
                <a:off x="5446" y="455"/>
                <a:ext cx="184" cy="116"/>
                <a:chOff x="5446" y="455"/>
                <a:chExt cx="184" cy="116"/>
              </a:xfrm>
            </p:grpSpPr>
            <p:sp>
              <p:nvSpPr>
                <p:cNvPr id="47" name="Rectangle 16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23</a:t>
                  </a:r>
                </a:p>
              </p:txBody>
            </p:sp>
          </p:grpSp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5447" y="556"/>
                <a:ext cx="184" cy="116"/>
                <a:chOff x="5446" y="455"/>
                <a:chExt cx="184" cy="116"/>
              </a:xfrm>
            </p:grpSpPr>
            <p:sp>
              <p:nvSpPr>
                <p:cNvPr id="45" name="Rectangle 19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18</a:t>
                  </a:r>
                </a:p>
              </p:txBody>
            </p:sp>
          </p:grpSp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5443" y="664"/>
                <a:ext cx="192" cy="116"/>
                <a:chOff x="5446" y="455"/>
                <a:chExt cx="184" cy="116"/>
              </a:xfrm>
            </p:grpSpPr>
            <p:sp>
              <p:nvSpPr>
                <p:cNvPr id="43" name="Rectangle 22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13</a:t>
                  </a:r>
                </a:p>
              </p:txBody>
            </p:sp>
          </p:grpSp>
          <p:grpSp>
            <p:nvGrpSpPr>
              <p:cNvPr id="22" name="Group 24"/>
              <p:cNvGrpSpPr>
                <a:grpSpLocks/>
              </p:cNvGrpSpPr>
              <p:nvPr/>
            </p:nvGrpSpPr>
            <p:grpSpPr bwMode="auto">
              <a:xfrm>
                <a:off x="5472" y="768"/>
                <a:ext cx="197" cy="116"/>
                <a:chOff x="5446" y="455"/>
                <a:chExt cx="184" cy="116"/>
              </a:xfrm>
            </p:grpSpPr>
            <p:sp>
              <p:nvSpPr>
                <p:cNvPr id="41" name="Rectangle 25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37</a:t>
                  </a:r>
                </a:p>
              </p:txBody>
            </p:sp>
          </p:grpSp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>
                <a:off x="5469" y="873"/>
                <a:ext cx="197" cy="116"/>
                <a:chOff x="5446" y="455"/>
                <a:chExt cx="184" cy="116"/>
              </a:xfrm>
            </p:grpSpPr>
            <p:sp>
              <p:nvSpPr>
                <p:cNvPr id="39" name="Rectangle 28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12</a:t>
                  </a:r>
                </a:p>
              </p:txBody>
            </p:sp>
          </p:grp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5470" y="982"/>
                <a:ext cx="197" cy="116"/>
                <a:chOff x="5446" y="455"/>
                <a:chExt cx="184" cy="116"/>
              </a:xfrm>
            </p:grpSpPr>
            <p:sp>
              <p:nvSpPr>
                <p:cNvPr id="37" name="Rectangle 31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12</a:t>
                  </a:r>
                </a:p>
              </p:txBody>
            </p:sp>
          </p:grpSp>
          <p:grpSp>
            <p:nvGrpSpPr>
              <p:cNvPr id="25" name="Group 33"/>
              <p:cNvGrpSpPr>
                <a:grpSpLocks/>
              </p:cNvGrpSpPr>
              <p:nvPr/>
            </p:nvGrpSpPr>
            <p:grpSpPr bwMode="auto">
              <a:xfrm>
                <a:off x="5470" y="1086"/>
                <a:ext cx="197" cy="116"/>
                <a:chOff x="5446" y="455"/>
                <a:chExt cx="184" cy="116"/>
              </a:xfrm>
            </p:grpSpPr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12</a:t>
                  </a:r>
                </a:p>
              </p:txBody>
            </p:sp>
          </p:grpSp>
          <p:grpSp>
            <p:nvGrpSpPr>
              <p:cNvPr id="26" name="Group 36"/>
              <p:cNvGrpSpPr>
                <a:grpSpLocks/>
              </p:cNvGrpSpPr>
              <p:nvPr/>
            </p:nvGrpSpPr>
            <p:grpSpPr bwMode="auto">
              <a:xfrm>
                <a:off x="5471" y="1191"/>
                <a:ext cx="197" cy="116"/>
                <a:chOff x="5446" y="455"/>
                <a:chExt cx="184" cy="116"/>
              </a:xfrm>
            </p:grpSpPr>
            <p:sp>
              <p:nvSpPr>
                <p:cNvPr id="33" name="Rectangle 37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15</a:t>
                  </a:r>
                </a:p>
              </p:txBody>
            </p:sp>
          </p:grpSp>
          <p:grpSp>
            <p:nvGrpSpPr>
              <p:cNvPr id="27" name="Group 39"/>
              <p:cNvGrpSpPr>
                <a:grpSpLocks/>
              </p:cNvGrpSpPr>
              <p:nvPr/>
            </p:nvGrpSpPr>
            <p:grpSpPr bwMode="auto">
              <a:xfrm>
                <a:off x="5471" y="1295"/>
                <a:ext cx="197" cy="116"/>
                <a:chOff x="5446" y="455"/>
                <a:chExt cx="184" cy="116"/>
              </a:xfrm>
            </p:grpSpPr>
            <p:sp>
              <p:nvSpPr>
                <p:cNvPr id="31" name="Rectangle 40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12</a:t>
                  </a:r>
                </a:p>
              </p:txBody>
            </p:sp>
          </p:grpSp>
          <p:grpSp>
            <p:nvGrpSpPr>
              <p:cNvPr id="28" name="Group 42"/>
              <p:cNvGrpSpPr>
                <a:grpSpLocks/>
              </p:cNvGrpSpPr>
              <p:nvPr/>
            </p:nvGrpSpPr>
            <p:grpSpPr bwMode="auto">
              <a:xfrm>
                <a:off x="5472" y="1400"/>
                <a:ext cx="197" cy="116"/>
                <a:chOff x="5446" y="455"/>
                <a:chExt cx="184" cy="116"/>
              </a:xfrm>
            </p:grpSpPr>
            <p:sp>
              <p:nvSpPr>
                <p:cNvPr id="29" name="Rectangle 43"/>
                <p:cNvSpPr>
                  <a:spLocks noChangeArrowheads="1"/>
                </p:cNvSpPr>
                <p:nvPr/>
              </p:nvSpPr>
              <p:spPr bwMode="auto">
                <a:xfrm>
                  <a:off x="5508" y="488"/>
                  <a:ext cx="72" cy="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446" y="455"/>
                  <a:ext cx="18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600" b="1">
                      <a:latin typeface="Verdana" pitchFamily="34" charset="0"/>
                      <a:cs typeface="Arial" charset="0"/>
                    </a:rPr>
                    <a:t>12</a:t>
                  </a:r>
                </a:p>
              </p:txBody>
            </p:sp>
          </p:grpSp>
        </p:grpSp>
      </p:grpSp>
      <p:pic>
        <p:nvPicPr>
          <p:cNvPr id="8" name="Picture 7" descr="SJB_cobertura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66863" y="4125945"/>
            <a:ext cx="3439137" cy="273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07912" y="1231641"/>
            <a:ext cx="3231156" cy="2332653"/>
            <a:chOff x="653143" y="2127380"/>
            <a:chExt cx="5234473" cy="3778898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749" t="15847" r="12117" b="8945"/>
            <a:stretch>
              <a:fillRect/>
            </a:stretch>
          </p:blipFill>
          <p:spPr bwMode="auto">
            <a:xfrm>
              <a:off x="653143" y="2127380"/>
              <a:ext cx="5234473" cy="37788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76" name="Group 75"/>
            <p:cNvGrpSpPr/>
            <p:nvPr/>
          </p:nvGrpSpPr>
          <p:grpSpPr>
            <a:xfrm>
              <a:off x="3394723" y="2330903"/>
              <a:ext cx="2324942" cy="1738314"/>
              <a:chOff x="3012168" y="2260761"/>
              <a:chExt cx="2793136" cy="2088374"/>
            </a:xfrm>
          </p:grpSpPr>
          <p:pic>
            <p:nvPicPr>
              <p:cNvPr id="43" name="Picture 5" descr="sketchma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168" y="2260761"/>
                <a:ext cx="2793136" cy="2088374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808080"/>
                </a:outerShdw>
              </a:effectLst>
            </p:spPr>
          </p:pic>
          <p:grpSp>
            <p:nvGrpSpPr>
              <p:cNvPr id="75" name="Group 74"/>
              <p:cNvGrpSpPr/>
              <p:nvPr/>
            </p:nvGrpSpPr>
            <p:grpSpPr>
              <a:xfrm>
                <a:off x="3181642" y="2465760"/>
                <a:ext cx="2519522" cy="1835750"/>
                <a:chOff x="5253038" y="2055213"/>
                <a:chExt cx="2519522" cy="1835750"/>
              </a:xfrm>
            </p:grpSpPr>
            <p:sp>
              <p:nvSpPr>
                <p:cNvPr id="45" name="Freeform 10"/>
                <p:cNvSpPr>
                  <a:spLocks/>
                </p:cNvSpPr>
                <p:nvPr/>
              </p:nvSpPr>
              <p:spPr bwMode="auto">
                <a:xfrm>
                  <a:off x="5253038" y="2055213"/>
                  <a:ext cx="2519522" cy="1835750"/>
                </a:xfrm>
                <a:custGeom>
                  <a:avLst/>
                  <a:gdLst>
                    <a:gd name="T0" fmla="*/ 6 w 2430"/>
                    <a:gd name="T1" fmla="*/ 1302 h 1938"/>
                    <a:gd name="T2" fmla="*/ 36 w 2430"/>
                    <a:gd name="T3" fmla="*/ 930 h 1938"/>
                    <a:gd name="T4" fmla="*/ 66 w 2430"/>
                    <a:gd name="T5" fmla="*/ 804 h 1938"/>
                    <a:gd name="T6" fmla="*/ 102 w 2430"/>
                    <a:gd name="T7" fmla="*/ 414 h 1938"/>
                    <a:gd name="T8" fmla="*/ 204 w 2430"/>
                    <a:gd name="T9" fmla="*/ 204 h 1938"/>
                    <a:gd name="T10" fmla="*/ 330 w 2430"/>
                    <a:gd name="T11" fmla="*/ 138 h 1938"/>
                    <a:gd name="T12" fmla="*/ 636 w 2430"/>
                    <a:gd name="T13" fmla="*/ 96 h 1938"/>
                    <a:gd name="T14" fmla="*/ 1032 w 2430"/>
                    <a:gd name="T15" fmla="*/ 90 h 1938"/>
                    <a:gd name="T16" fmla="*/ 1122 w 2430"/>
                    <a:gd name="T17" fmla="*/ 132 h 1938"/>
                    <a:gd name="T18" fmla="*/ 1152 w 2430"/>
                    <a:gd name="T19" fmla="*/ 162 h 1938"/>
                    <a:gd name="T20" fmla="*/ 1206 w 2430"/>
                    <a:gd name="T21" fmla="*/ 198 h 1938"/>
                    <a:gd name="T22" fmla="*/ 1266 w 2430"/>
                    <a:gd name="T23" fmla="*/ 222 h 1938"/>
                    <a:gd name="T24" fmla="*/ 1374 w 2430"/>
                    <a:gd name="T25" fmla="*/ 270 h 1938"/>
                    <a:gd name="T26" fmla="*/ 1626 w 2430"/>
                    <a:gd name="T27" fmla="*/ 216 h 1938"/>
                    <a:gd name="T28" fmla="*/ 1872 w 2430"/>
                    <a:gd name="T29" fmla="*/ 150 h 1938"/>
                    <a:gd name="T30" fmla="*/ 2316 w 2430"/>
                    <a:gd name="T31" fmla="*/ 246 h 1938"/>
                    <a:gd name="T32" fmla="*/ 2346 w 2430"/>
                    <a:gd name="T33" fmla="*/ 288 h 1938"/>
                    <a:gd name="T34" fmla="*/ 2370 w 2430"/>
                    <a:gd name="T35" fmla="*/ 348 h 1938"/>
                    <a:gd name="T36" fmla="*/ 2412 w 2430"/>
                    <a:gd name="T37" fmla="*/ 648 h 1938"/>
                    <a:gd name="T38" fmla="*/ 2424 w 2430"/>
                    <a:gd name="T39" fmla="*/ 846 h 1938"/>
                    <a:gd name="T40" fmla="*/ 2394 w 2430"/>
                    <a:gd name="T41" fmla="*/ 906 h 1938"/>
                    <a:gd name="T42" fmla="*/ 2382 w 2430"/>
                    <a:gd name="T43" fmla="*/ 1128 h 1938"/>
                    <a:gd name="T44" fmla="*/ 2292 w 2430"/>
                    <a:gd name="T45" fmla="*/ 1434 h 1938"/>
                    <a:gd name="T46" fmla="*/ 2220 w 2430"/>
                    <a:gd name="T47" fmla="*/ 1458 h 1938"/>
                    <a:gd name="T48" fmla="*/ 2184 w 2430"/>
                    <a:gd name="T49" fmla="*/ 1494 h 1938"/>
                    <a:gd name="T50" fmla="*/ 2130 w 2430"/>
                    <a:gd name="T51" fmla="*/ 1638 h 1938"/>
                    <a:gd name="T52" fmla="*/ 2100 w 2430"/>
                    <a:gd name="T53" fmla="*/ 1692 h 1938"/>
                    <a:gd name="T54" fmla="*/ 1956 w 2430"/>
                    <a:gd name="T55" fmla="*/ 1752 h 1938"/>
                    <a:gd name="T56" fmla="*/ 1920 w 2430"/>
                    <a:gd name="T57" fmla="*/ 1782 h 1938"/>
                    <a:gd name="T58" fmla="*/ 1866 w 2430"/>
                    <a:gd name="T59" fmla="*/ 1764 h 1938"/>
                    <a:gd name="T60" fmla="*/ 1722 w 2430"/>
                    <a:gd name="T61" fmla="*/ 1722 h 1938"/>
                    <a:gd name="T62" fmla="*/ 1608 w 2430"/>
                    <a:gd name="T63" fmla="*/ 1842 h 1938"/>
                    <a:gd name="T64" fmla="*/ 1242 w 2430"/>
                    <a:gd name="T65" fmla="*/ 1920 h 1938"/>
                    <a:gd name="T66" fmla="*/ 1068 w 2430"/>
                    <a:gd name="T67" fmla="*/ 1932 h 1938"/>
                    <a:gd name="T68" fmla="*/ 1014 w 2430"/>
                    <a:gd name="T69" fmla="*/ 1908 h 1938"/>
                    <a:gd name="T70" fmla="*/ 924 w 2430"/>
                    <a:gd name="T71" fmla="*/ 1872 h 1938"/>
                    <a:gd name="T72" fmla="*/ 852 w 2430"/>
                    <a:gd name="T73" fmla="*/ 1818 h 1938"/>
                    <a:gd name="T74" fmla="*/ 510 w 2430"/>
                    <a:gd name="T75" fmla="*/ 1710 h 1938"/>
                    <a:gd name="T76" fmla="*/ 426 w 2430"/>
                    <a:gd name="T77" fmla="*/ 1662 h 1938"/>
                    <a:gd name="T78" fmla="*/ 396 w 2430"/>
                    <a:gd name="T79" fmla="*/ 1638 h 1938"/>
                    <a:gd name="T80" fmla="*/ 318 w 2430"/>
                    <a:gd name="T81" fmla="*/ 1584 h 1938"/>
                    <a:gd name="T82" fmla="*/ 246 w 2430"/>
                    <a:gd name="T83" fmla="*/ 1512 h 1938"/>
                    <a:gd name="T84" fmla="*/ 186 w 2430"/>
                    <a:gd name="T85" fmla="*/ 1458 h 1938"/>
                    <a:gd name="T86" fmla="*/ 30 w 2430"/>
                    <a:gd name="T87" fmla="*/ 1416 h 19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30"/>
                    <a:gd name="T133" fmla="*/ 0 h 1938"/>
                    <a:gd name="T134" fmla="*/ 2430 w 2430"/>
                    <a:gd name="T135" fmla="*/ 1938 h 193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30" h="1938">
                      <a:moveTo>
                        <a:pt x="0" y="1386"/>
                      </a:moveTo>
                      <a:cubicBezTo>
                        <a:pt x="2" y="1358"/>
                        <a:pt x="2" y="1330"/>
                        <a:pt x="6" y="1302"/>
                      </a:cubicBezTo>
                      <a:cubicBezTo>
                        <a:pt x="8" y="1289"/>
                        <a:pt x="18" y="1266"/>
                        <a:pt x="18" y="1266"/>
                      </a:cubicBezTo>
                      <a:cubicBezTo>
                        <a:pt x="27" y="1062"/>
                        <a:pt x="21" y="1174"/>
                        <a:pt x="36" y="930"/>
                      </a:cubicBezTo>
                      <a:cubicBezTo>
                        <a:pt x="38" y="903"/>
                        <a:pt x="60" y="852"/>
                        <a:pt x="60" y="852"/>
                      </a:cubicBezTo>
                      <a:cubicBezTo>
                        <a:pt x="62" y="836"/>
                        <a:pt x="62" y="820"/>
                        <a:pt x="66" y="804"/>
                      </a:cubicBezTo>
                      <a:cubicBezTo>
                        <a:pt x="68" y="795"/>
                        <a:pt x="78" y="780"/>
                        <a:pt x="78" y="780"/>
                      </a:cubicBezTo>
                      <a:cubicBezTo>
                        <a:pt x="81" y="676"/>
                        <a:pt x="76" y="525"/>
                        <a:pt x="102" y="414"/>
                      </a:cubicBezTo>
                      <a:cubicBezTo>
                        <a:pt x="105" y="402"/>
                        <a:pt x="126" y="373"/>
                        <a:pt x="132" y="360"/>
                      </a:cubicBezTo>
                      <a:cubicBezTo>
                        <a:pt x="140" y="311"/>
                        <a:pt x="155" y="229"/>
                        <a:pt x="204" y="204"/>
                      </a:cubicBezTo>
                      <a:cubicBezTo>
                        <a:pt x="215" y="182"/>
                        <a:pt x="236" y="175"/>
                        <a:pt x="258" y="168"/>
                      </a:cubicBezTo>
                      <a:cubicBezTo>
                        <a:pt x="285" y="160"/>
                        <a:pt x="305" y="150"/>
                        <a:pt x="330" y="138"/>
                      </a:cubicBezTo>
                      <a:cubicBezTo>
                        <a:pt x="350" y="128"/>
                        <a:pt x="374" y="134"/>
                        <a:pt x="396" y="132"/>
                      </a:cubicBezTo>
                      <a:cubicBezTo>
                        <a:pt x="475" y="116"/>
                        <a:pt x="557" y="112"/>
                        <a:pt x="636" y="96"/>
                      </a:cubicBezTo>
                      <a:cubicBezTo>
                        <a:pt x="653" y="88"/>
                        <a:pt x="684" y="66"/>
                        <a:pt x="684" y="66"/>
                      </a:cubicBezTo>
                      <a:cubicBezTo>
                        <a:pt x="717" y="0"/>
                        <a:pt x="943" y="45"/>
                        <a:pt x="1032" y="90"/>
                      </a:cubicBezTo>
                      <a:cubicBezTo>
                        <a:pt x="1050" y="99"/>
                        <a:pt x="1068" y="105"/>
                        <a:pt x="1086" y="114"/>
                      </a:cubicBezTo>
                      <a:cubicBezTo>
                        <a:pt x="1098" y="120"/>
                        <a:pt x="1122" y="132"/>
                        <a:pt x="1122" y="132"/>
                      </a:cubicBezTo>
                      <a:cubicBezTo>
                        <a:pt x="1133" y="154"/>
                        <a:pt x="1121" y="136"/>
                        <a:pt x="1140" y="150"/>
                      </a:cubicBezTo>
                      <a:cubicBezTo>
                        <a:pt x="1145" y="153"/>
                        <a:pt x="1149" y="157"/>
                        <a:pt x="1152" y="162"/>
                      </a:cubicBezTo>
                      <a:cubicBezTo>
                        <a:pt x="1155" y="166"/>
                        <a:pt x="1155" y="171"/>
                        <a:pt x="1158" y="174"/>
                      </a:cubicBezTo>
                      <a:cubicBezTo>
                        <a:pt x="1170" y="183"/>
                        <a:pt x="1192" y="191"/>
                        <a:pt x="1206" y="198"/>
                      </a:cubicBezTo>
                      <a:cubicBezTo>
                        <a:pt x="1221" y="206"/>
                        <a:pt x="1239" y="208"/>
                        <a:pt x="1254" y="216"/>
                      </a:cubicBezTo>
                      <a:cubicBezTo>
                        <a:pt x="1258" y="218"/>
                        <a:pt x="1266" y="222"/>
                        <a:pt x="1266" y="222"/>
                      </a:cubicBezTo>
                      <a:cubicBezTo>
                        <a:pt x="1277" y="244"/>
                        <a:pt x="1289" y="241"/>
                        <a:pt x="1314" y="246"/>
                      </a:cubicBezTo>
                      <a:cubicBezTo>
                        <a:pt x="1337" y="258"/>
                        <a:pt x="1350" y="264"/>
                        <a:pt x="1374" y="270"/>
                      </a:cubicBezTo>
                      <a:cubicBezTo>
                        <a:pt x="1444" y="268"/>
                        <a:pt x="1514" y="268"/>
                        <a:pt x="1584" y="264"/>
                      </a:cubicBezTo>
                      <a:cubicBezTo>
                        <a:pt x="1601" y="263"/>
                        <a:pt x="1616" y="226"/>
                        <a:pt x="1626" y="216"/>
                      </a:cubicBezTo>
                      <a:cubicBezTo>
                        <a:pt x="1638" y="204"/>
                        <a:pt x="1660" y="190"/>
                        <a:pt x="1674" y="180"/>
                      </a:cubicBezTo>
                      <a:cubicBezTo>
                        <a:pt x="1737" y="138"/>
                        <a:pt x="1785" y="153"/>
                        <a:pt x="1872" y="150"/>
                      </a:cubicBezTo>
                      <a:cubicBezTo>
                        <a:pt x="2050" y="153"/>
                        <a:pt x="2148" y="120"/>
                        <a:pt x="2280" y="186"/>
                      </a:cubicBezTo>
                      <a:cubicBezTo>
                        <a:pt x="2291" y="209"/>
                        <a:pt x="2303" y="226"/>
                        <a:pt x="2316" y="246"/>
                      </a:cubicBezTo>
                      <a:cubicBezTo>
                        <a:pt x="2337" y="277"/>
                        <a:pt x="2317" y="264"/>
                        <a:pt x="2340" y="276"/>
                      </a:cubicBezTo>
                      <a:cubicBezTo>
                        <a:pt x="2342" y="280"/>
                        <a:pt x="2343" y="285"/>
                        <a:pt x="2346" y="288"/>
                      </a:cubicBezTo>
                      <a:cubicBezTo>
                        <a:pt x="2349" y="291"/>
                        <a:pt x="2356" y="290"/>
                        <a:pt x="2358" y="294"/>
                      </a:cubicBezTo>
                      <a:cubicBezTo>
                        <a:pt x="2361" y="298"/>
                        <a:pt x="2370" y="347"/>
                        <a:pt x="2370" y="348"/>
                      </a:cubicBezTo>
                      <a:cubicBezTo>
                        <a:pt x="2374" y="412"/>
                        <a:pt x="2378" y="472"/>
                        <a:pt x="2394" y="534"/>
                      </a:cubicBezTo>
                      <a:cubicBezTo>
                        <a:pt x="2397" y="568"/>
                        <a:pt x="2396" y="615"/>
                        <a:pt x="2412" y="648"/>
                      </a:cubicBezTo>
                      <a:cubicBezTo>
                        <a:pt x="2417" y="674"/>
                        <a:pt x="2425" y="700"/>
                        <a:pt x="2430" y="726"/>
                      </a:cubicBezTo>
                      <a:cubicBezTo>
                        <a:pt x="2428" y="766"/>
                        <a:pt x="2430" y="806"/>
                        <a:pt x="2424" y="846"/>
                      </a:cubicBezTo>
                      <a:cubicBezTo>
                        <a:pt x="2422" y="859"/>
                        <a:pt x="2412" y="870"/>
                        <a:pt x="2406" y="882"/>
                      </a:cubicBezTo>
                      <a:cubicBezTo>
                        <a:pt x="2402" y="890"/>
                        <a:pt x="2394" y="906"/>
                        <a:pt x="2394" y="906"/>
                      </a:cubicBezTo>
                      <a:cubicBezTo>
                        <a:pt x="2392" y="932"/>
                        <a:pt x="2389" y="958"/>
                        <a:pt x="2388" y="984"/>
                      </a:cubicBezTo>
                      <a:cubicBezTo>
                        <a:pt x="2385" y="1032"/>
                        <a:pt x="2385" y="1080"/>
                        <a:pt x="2382" y="1128"/>
                      </a:cubicBezTo>
                      <a:cubicBezTo>
                        <a:pt x="2380" y="1151"/>
                        <a:pt x="2364" y="1194"/>
                        <a:pt x="2364" y="1194"/>
                      </a:cubicBezTo>
                      <a:cubicBezTo>
                        <a:pt x="2356" y="1279"/>
                        <a:pt x="2330" y="1357"/>
                        <a:pt x="2292" y="1434"/>
                      </a:cubicBezTo>
                      <a:cubicBezTo>
                        <a:pt x="2288" y="1442"/>
                        <a:pt x="2234" y="1452"/>
                        <a:pt x="2232" y="1452"/>
                      </a:cubicBezTo>
                      <a:cubicBezTo>
                        <a:pt x="2228" y="1454"/>
                        <a:pt x="2223" y="1455"/>
                        <a:pt x="2220" y="1458"/>
                      </a:cubicBezTo>
                      <a:cubicBezTo>
                        <a:pt x="2214" y="1465"/>
                        <a:pt x="2216" y="1478"/>
                        <a:pt x="2208" y="1482"/>
                      </a:cubicBezTo>
                      <a:cubicBezTo>
                        <a:pt x="2200" y="1486"/>
                        <a:pt x="2184" y="1494"/>
                        <a:pt x="2184" y="1494"/>
                      </a:cubicBezTo>
                      <a:cubicBezTo>
                        <a:pt x="2167" y="1527"/>
                        <a:pt x="2178" y="1566"/>
                        <a:pt x="2160" y="1596"/>
                      </a:cubicBezTo>
                      <a:cubicBezTo>
                        <a:pt x="2154" y="1606"/>
                        <a:pt x="2139" y="1631"/>
                        <a:pt x="2130" y="1638"/>
                      </a:cubicBezTo>
                      <a:cubicBezTo>
                        <a:pt x="2123" y="1644"/>
                        <a:pt x="2106" y="1650"/>
                        <a:pt x="2106" y="1650"/>
                      </a:cubicBezTo>
                      <a:cubicBezTo>
                        <a:pt x="2104" y="1664"/>
                        <a:pt x="2111" y="1683"/>
                        <a:pt x="2100" y="1692"/>
                      </a:cubicBezTo>
                      <a:cubicBezTo>
                        <a:pt x="2084" y="1705"/>
                        <a:pt x="2040" y="1704"/>
                        <a:pt x="2040" y="1704"/>
                      </a:cubicBezTo>
                      <a:cubicBezTo>
                        <a:pt x="2011" y="1718"/>
                        <a:pt x="1985" y="1738"/>
                        <a:pt x="1956" y="1752"/>
                      </a:cubicBezTo>
                      <a:cubicBezTo>
                        <a:pt x="1952" y="1758"/>
                        <a:pt x="1950" y="1765"/>
                        <a:pt x="1944" y="1770"/>
                      </a:cubicBezTo>
                      <a:cubicBezTo>
                        <a:pt x="1937" y="1776"/>
                        <a:pt x="1920" y="1782"/>
                        <a:pt x="1920" y="1782"/>
                      </a:cubicBezTo>
                      <a:cubicBezTo>
                        <a:pt x="1910" y="1780"/>
                        <a:pt x="1900" y="1779"/>
                        <a:pt x="1890" y="1776"/>
                      </a:cubicBezTo>
                      <a:cubicBezTo>
                        <a:pt x="1882" y="1773"/>
                        <a:pt x="1866" y="1764"/>
                        <a:pt x="1866" y="1764"/>
                      </a:cubicBezTo>
                      <a:cubicBezTo>
                        <a:pt x="1851" y="1733"/>
                        <a:pt x="1784" y="1721"/>
                        <a:pt x="1752" y="1716"/>
                      </a:cubicBezTo>
                      <a:cubicBezTo>
                        <a:pt x="1742" y="1718"/>
                        <a:pt x="1729" y="1715"/>
                        <a:pt x="1722" y="1722"/>
                      </a:cubicBezTo>
                      <a:cubicBezTo>
                        <a:pt x="1707" y="1737"/>
                        <a:pt x="1717" y="1772"/>
                        <a:pt x="1698" y="1782"/>
                      </a:cubicBezTo>
                      <a:cubicBezTo>
                        <a:pt x="1655" y="1804"/>
                        <a:pt x="1659" y="1829"/>
                        <a:pt x="1608" y="1842"/>
                      </a:cubicBezTo>
                      <a:cubicBezTo>
                        <a:pt x="1565" y="1871"/>
                        <a:pt x="1527" y="1871"/>
                        <a:pt x="1476" y="1884"/>
                      </a:cubicBezTo>
                      <a:cubicBezTo>
                        <a:pt x="1361" y="1913"/>
                        <a:pt x="1400" y="1913"/>
                        <a:pt x="1242" y="1920"/>
                      </a:cubicBezTo>
                      <a:cubicBezTo>
                        <a:pt x="1222" y="1930"/>
                        <a:pt x="1204" y="1934"/>
                        <a:pt x="1182" y="1938"/>
                      </a:cubicBezTo>
                      <a:cubicBezTo>
                        <a:pt x="1144" y="1936"/>
                        <a:pt x="1106" y="1935"/>
                        <a:pt x="1068" y="1932"/>
                      </a:cubicBezTo>
                      <a:cubicBezTo>
                        <a:pt x="1057" y="1931"/>
                        <a:pt x="1033" y="1918"/>
                        <a:pt x="1026" y="1914"/>
                      </a:cubicBezTo>
                      <a:cubicBezTo>
                        <a:pt x="1022" y="1912"/>
                        <a:pt x="1014" y="1908"/>
                        <a:pt x="1014" y="1908"/>
                      </a:cubicBezTo>
                      <a:cubicBezTo>
                        <a:pt x="1000" y="1880"/>
                        <a:pt x="1016" y="1904"/>
                        <a:pt x="960" y="1890"/>
                      </a:cubicBezTo>
                      <a:cubicBezTo>
                        <a:pt x="960" y="1890"/>
                        <a:pt x="930" y="1875"/>
                        <a:pt x="924" y="1872"/>
                      </a:cubicBezTo>
                      <a:cubicBezTo>
                        <a:pt x="920" y="1870"/>
                        <a:pt x="912" y="1866"/>
                        <a:pt x="912" y="1866"/>
                      </a:cubicBezTo>
                      <a:cubicBezTo>
                        <a:pt x="893" y="1838"/>
                        <a:pt x="881" y="1833"/>
                        <a:pt x="852" y="1818"/>
                      </a:cubicBezTo>
                      <a:cubicBezTo>
                        <a:pt x="829" y="1772"/>
                        <a:pt x="686" y="1778"/>
                        <a:pt x="654" y="1776"/>
                      </a:cubicBezTo>
                      <a:cubicBezTo>
                        <a:pt x="602" y="1759"/>
                        <a:pt x="558" y="1734"/>
                        <a:pt x="510" y="1710"/>
                      </a:cubicBezTo>
                      <a:cubicBezTo>
                        <a:pt x="492" y="1683"/>
                        <a:pt x="477" y="1684"/>
                        <a:pt x="450" y="1674"/>
                      </a:cubicBezTo>
                      <a:cubicBezTo>
                        <a:pt x="442" y="1671"/>
                        <a:pt x="426" y="1662"/>
                        <a:pt x="426" y="1662"/>
                      </a:cubicBezTo>
                      <a:cubicBezTo>
                        <a:pt x="424" y="1658"/>
                        <a:pt x="423" y="1653"/>
                        <a:pt x="420" y="1650"/>
                      </a:cubicBezTo>
                      <a:cubicBezTo>
                        <a:pt x="413" y="1644"/>
                        <a:pt x="396" y="1638"/>
                        <a:pt x="396" y="1638"/>
                      </a:cubicBezTo>
                      <a:cubicBezTo>
                        <a:pt x="387" y="1620"/>
                        <a:pt x="371" y="1617"/>
                        <a:pt x="354" y="1608"/>
                      </a:cubicBezTo>
                      <a:cubicBezTo>
                        <a:pt x="341" y="1602"/>
                        <a:pt x="318" y="1584"/>
                        <a:pt x="318" y="1584"/>
                      </a:cubicBezTo>
                      <a:cubicBezTo>
                        <a:pt x="311" y="1571"/>
                        <a:pt x="289" y="1549"/>
                        <a:pt x="276" y="1542"/>
                      </a:cubicBezTo>
                      <a:cubicBezTo>
                        <a:pt x="268" y="1526"/>
                        <a:pt x="256" y="1527"/>
                        <a:pt x="246" y="1512"/>
                      </a:cubicBezTo>
                      <a:cubicBezTo>
                        <a:pt x="241" y="1505"/>
                        <a:pt x="242" y="1492"/>
                        <a:pt x="234" y="1488"/>
                      </a:cubicBezTo>
                      <a:cubicBezTo>
                        <a:pt x="215" y="1479"/>
                        <a:pt x="204" y="1467"/>
                        <a:pt x="186" y="1458"/>
                      </a:cubicBezTo>
                      <a:cubicBezTo>
                        <a:pt x="172" y="1431"/>
                        <a:pt x="131" y="1411"/>
                        <a:pt x="102" y="1404"/>
                      </a:cubicBezTo>
                      <a:cubicBezTo>
                        <a:pt x="21" y="1410"/>
                        <a:pt x="6" y="1392"/>
                        <a:pt x="30" y="141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46" name="Group 11"/>
                <p:cNvGrpSpPr>
                  <a:grpSpLocks/>
                </p:cNvGrpSpPr>
                <p:nvPr/>
              </p:nvGrpSpPr>
              <p:grpSpPr bwMode="auto">
                <a:xfrm>
                  <a:off x="5286375" y="2166768"/>
                  <a:ext cx="2465629" cy="1627357"/>
                  <a:chOff x="3330" y="672"/>
                  <a:chExt cx="2379" cy="1718"/>
                </a:xfrm>
              </p:grpSpPr>
              <p:sp>
                <p:nvSpPr>
                  <p:cNvPr id="4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113" y="672"/>
                    <a:ext cx="596" cy="313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0" y="1794"/>
                    <a:ext cx="333" cy="111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663" y="1804"/>
                    <a:ext cx="162" cy="43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0" name="Freeform 15"/>
                  <p:cNvSpPr>
                    <a:spLocks/>
                  </p:cNvSpPr>
                  <p:nvPr/>
                </p:nvSpPr>
                <p:spPr bwMode="auto">
                  <a:xfrm>
                    <a:off x="4148" y="2311"/>
                    <a:ext cx="617" cy="79"/>
                  </a:xfrm>
                  <a:custGeom>
                    <a:avLst/>
                    <a:gdLst>
                      <a:gd name="T0" fmla="*/ 0 w 970"/>
                      <a:gd name="T1" fmla="*/ 109 h 1251"/>
                      <a:gd name="T2" fmla="*/ 616 w 970"/>
                      <a:gd name="T3" fmla="*/ 190 h 1251"/>
                      <a:gd name="T4" fmla="*/ 970 w 970"/>
                      <a:gd name="T5" fmla="*/ 1251 h 1251"/>
                      <a:gd name="T6" fmla="*/ 0 60000 65536"/>
                      <a:gd name="T7" fmla="*/ 0 60000 65536"/>
                      <a:gd name="T8" fmla="*/ 0 60000 65536"/>
                      <a:gd name="T9" fmla="*/ 0 w 970"/>
                      <a:gd name="T10" fmla="*/ 0 h 1251"/>
                      <a:gd name="T11" fmla="*/ 970 w 970"/>
                      <a:gd name="T12" fmla="*/ 1251 h 12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70" h="1251">
                        <a:moveTo>
                          <a:pt x="0" y="109"/>
                        </a:moveTo>
                        <a:cubicBezTo>
                          <a:pt x="227" y="54"/>
                          <a:pt x="454" y="0"/>
                          <a:pt x="616" y="190"/>
                        </a:cubicBezTo>
                        <a:cubicBezTo>
                          <a:pt x="778" y="380"/>
                          <a:pt x="874" y="815"/>
                          <a:pt x="970" y="125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pic>
        <p:nvPicPr>
          <p:cNvPr id="78" name="Content Placeholder 8" descr="STA6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0481" y="1241718"/>
            <a:ext cx="3675510" cy="2756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PGM’s growth into VGI and CO</a:t>
            </a:r>
            <a:endParaRPr lang="en-GB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268" y="4413379"/>
            <a:ext cx="3601150" cy="2323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3" descr="100_20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990" y="3390060"/>
            <a:ext cx="1534157" cy="220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DSC012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003" y="4803879"/>
            <a:ext cx="2691194" cy="191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100_2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358" y="3581446"/>
            <a:ext cx="2677527" cy="1880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517641" y="4801473"/>
            <a:ext cx="2556589" cy="191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9772" y="1592686"/>
            <a:ext cx="4221525" cy="2988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SC05426.JP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/>
          <a:stretch>
            <a:fillRect/>
          </a:stretch>
        </p:blipFill>
        <p:spPr bwMode="auto">
          <a:xfrm>
            <a:off x="4878995" y="1207521"/>
            <a:ext cx="2408214" cy="180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line_feature_based_approach2_edits_resiz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8" y="1196079"/>
            <a:ext cx="4639149" cy="3278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PGM’s growth into VGI and CO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707" y="2808320"/>
            <a:ext cx="1615325" cy="36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4" descr="http://mediaflip.files.wordpress.com/2010/01/kiwanja_uganda_texting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266" y="2816436"/>
            <a:ext cx="2380891" cy="209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morelia bad bent LHW  etc 09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757" y="3381812"/>
            <a:ext cx="3595374" cy="2696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883159" y="4896912"/>
            <a:ext cx="6400800" cy="1727823"/>
            <a:chOff x="457200" y="3758577"/>
            <a:chExt cx="6400800" cy="172782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2381" t="27030" b="38119"/>
            <a:stretch>
              <a:fillRect/>
            </a:stretch>
          </p:blipFill>
          <p:spPr bwMode="auto">
            <a:xfrm>
              <a:off x="457200" y="3758577"/>
              <a:ext cx="6400800" cy="17278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ounded Rectangular Callout 6"/>
            <p:cNvSpPr/>
            <p:nvPr/>
          </p:nvSpPr>
          <p:spPr>
            <a:xfrm>
              <a:off x="2209800" y="4876800"/>
              <a:ext cx="845247" cy="533400"/>
            </a:xfrm>
            <a:prstGeom prst="wedgeRoundRectCallout">
              <a:avLst>
                <a:gd name="adj1" fmla="val -75791"/>
                <a:gd name="adj2" fmla="val -35601"/>
                <a:gd name="adj3" fmla="val 16667"/>
              </a:avLst>
            </a:prstGeom>
            <a:ln w="1270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8999" y="4908516"/>
              <a:ext cx="762000" cy="458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C">
  <a:themeElements>
    <a:clrScheme name="IT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T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ITC2005</Template>
  <TotalTime>2946</TotalTime>
  <Words>396</Words>
  <Application>Microsoft Office PowerPoint</Application>
  <PresentationFormat>A4 Paper (210x297 mm)</PresentationFormat>
  <Paragraphs>85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ITC</vt:lpstr>
      <vt:lpstr>PGM Department ITC University of Twente</vt:lpstr>
      <vt:lpstr>PGM Department in ITC</vt:lpstr>
      <vt:lpstr>PGM Department in ITC</vt:lpstr>
      <vt:lpstr>Staff in the VGIRisk Field</vt:lpstr>
      <vt:lpstr>Capabilities and Expertise </vt:lpstr>
      <vt:lpstr>Experiences and Practice </vt:lpstr>
      <vt:lpstr>PGM’s growth into VGI and CO</vt:lpstr>
      <vt:lpstr>PGM’s growth into VGI and CO</vt:lpstr>
      <vt:lpstr>PGM’s growth into VGI and CO</vt:lpstr>
      <vt:lpstr>Interests in the two Calls</vt:lpstr>
      <vt:lpstr>analytical problems</vt:lpstr>
      <vt:lpstr>Citizenship</vt:lpstr>
      <vt:lpstr>Questions?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and Risk Identification</dc:title>
  <dc:creator>petersguarin</dc:creator>
  <cp:lastModifiedBy>Jeroen Verplanke</cp:lastModifiedBy>
  <cp:revision>144</cp:revision>
  <dcterms:created xsi:type="dcterms:W3CDTF">2005-04-15T14:59:42Z</dcterms:created>
  <dcterms:modified xsi:type="dcterms:W3CDTF">2011-04-08T06:51:20Z</dcterms:modified>
</cp:coreProperties>
</file>