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4" r:id="rId6"/>
    <p:sldId id="266" r:id="rId7"/>
    <p:sldId id="260" r:id="rId8"/>
    <p:sldId id="262" r:id="rId9"/>
    <p:sldId id="263" r:id="rId10"/>
    <p:sldId id="265" r:id="rId11"/>
    <p:sldId id="267" r:id="rId12"/>
  </p:sldIdLst>
  <p:sldSz cx="9144000" cy="6858000" type="screen4x3"/>
  <p:notesSz cx="6723063" cy="9853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86" y="-78"/>
      </p:cViewPr>
      <p:guideLst>
        <p:guide orient="horz" pos="3103"/>
        <p:guide pos="211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2D2DD-9A49-491E-949B-F3E87942E7A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90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35990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004FB-58AB-4264-827C-6AC7B927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327" cy="49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180" y="0"/>
            <a:ext cx="2913327" cy="49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22837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07" y="4680466"/>
            <a:ext cx="5378450" cy="443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222"/>
            <a:ext cx="2913327" cy="49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180" y="9359222"/>
            <a:ext cx="2913327" cy="49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E1BD2A-F24E-4ECA-82B3-08C5D5A627D6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28644" y="2177331"/>
            <a:ext cx="6786563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here and type the title</a:t>
            </a:r>
            <a:endParaRPr lang="en-US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28644" y="3567981"/>
            <a:ext cx="6788151" cy="1101725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noProof="0" smtClean="0"/>
              <a:t>Click here and type the subtitle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To modify choose 'Insert' then 'Header and footer'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3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1" y="500043"/>
            <a:ext cx="7775379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4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9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pic>
        <p:nvPicPr>
          <p:cNvPr id="10" name="Picture 5" descr="UT_ITC powerpoint sheet small_2"/>
          <p:cNvPicPr>
            <a:picLocks noChangeAspect="1" noChangeArrowheads="1"/>
          </p:cNvPicPr>
          <p:nvPr userDrawn="1"/>
        </p:nvPicPr>
        <p:blipFill>
          <a:blip r:embed="rId2" cstate="print"/>
          <a:srcRect t="1814"/>
          <a:stretch>
            <a:fillRect/>
          </a:stretch>
        </p:blipFill>
        <p:spPr bwMode="auto">
          <a:xfrm>
            <a:off x="1" y="278769"/>
            <a:ext cx="977900" cy="4950456"/>
          </a:xfrm>
          <a:prstGeom prst="rect">
            <a:avLst/>
          </a:prstGeom>
          <a:noFill/>
        </p:spPr>
      </p:pic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7" y="6402388"/>
            <a:ext cx="936625" cy="476250"/>
          </a:xfrm>
        </p:spPr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1" y="500043"/>
            <a:ext cx="7775379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0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9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18A380-CEF3-4FA4-B905-6E6A3B62A7C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To modify choose 'Insert' then 'Header and footer'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 modify choose 'Insert' then 'Header and footer'</a:t>
            </a:r>
            <a:endParaRPr lang="en-US" sz="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1" y="500043"/>
            <a:ext cx="7775379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8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9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7" y="6402388"/>
            <a:ext cx="936625" cy="476250"/>
          </a:xfrm>
        </p:spPr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 modify choose 'Insert' then 'Header and footer'</a:t>
            </a:r>
            <a:endParaRPr lang="en-US" sz="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1" y="500043"/>
            <a:ext cx="7775379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1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9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7" y="6402388"/>
            <a:ext cx="936625" cy="476250"/>
          </a:xfrm>
        </p:spPr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1071538" y="1643051"/>
            <a:ext cx="8072463" cy="400052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 modify choose 'Insert' then 'Header and footer'</a:t>
            </a:r>
            <a:endParaRPr lang="en-US" sz="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82901" y="500043"/>
            <a:ext cx="7775379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082889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6"/>
          </p:nvPr>
        </p:nvSpPr>
        <p:spPr>
          <a:xfrm>
            <a:off x="7572377" y="6402388"/>
            <a:ext cx="936625" cy="476250"/>
          </a:xfrm>
        </p:spPr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1071539" y="1643050"/>
            <a:ext cx="4546800" cy="441550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6"/>
          </p:nvPr>
        </p:nvSpPr>
        <p:spPr>
          <a:xfrm>
            <a:off x="5670000" y="1713600"/>
            <a:ext cx="3189600" cy="43236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 modify choose 'Insert' then 'Header and footer'</a:t>
            </a:r>
            <a:endParaRPr lang="en-US" sz="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1082901" y="500043"/>
            <a:ext cx="7775379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9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7" y="6402388"/>
            <a:ext cx="936625" cy="476250"/>
          </a:xfrm>
        </p:spPr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 modify choose 'Insert' then 'Header and footer'</a:t>
            </a:r>
            <a:endParaRPr lang="en-US" sz="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9CC7F-86E1-48DE-82DC-E9AC50D04532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4"/>
          </p:nvPr>
        </p:nvSpPr>
        <p:spPr>
          <a:xfrm>
            <a:off x="1071538" y="1641599"/>
            <a:ext cx="8072463" cy="3999600"/>
          </a:xfr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1762125" y="1636713"/>
            <a:ext cx="7381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noProof="0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1" y="500043"/>
            <a:ext cx="7775379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4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082889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12" name="Date Placeholder 10"/>
          <p:cNvSpPr>
            <a:spLocks noGrp="1"/>
          </p:cNvSpPr>
          <p:nvPr>
            <p:ph type="dt" sz="half" idx="16"/>
          </p:nvPr>
        </p:nvSpPr>
        <p:spPr>
          <a:xfrm>
            <a:off x="7572377" y="6402388"/>
            <a:ext cx="936625" cy="476250"/>
          </a:xfrm>
        </p:spPr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Universiteit Twente\Verkenningsfase 2008\Information Technology\Specifications\Logoset Universiteit Twente\04-07-09 Universiteit Twente Logoset ENG NL\Universiteit Twente Logoset ENG NL\RGB\WMF\UT_Logo_Black_EN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42664" y="6333198"/>
            <a:ext cx="2019600" cy="40199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0000" y="2051051"/>
            <a:ext cx="78012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</a:t>
            </a:r>
            <a:r>
              <a:rPr lang="en-US" noProof="0" dirty="0" err="1" smtClean="0"/>
              <a:t>om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opmaakprofielen</a:t>
            </a:r>
            <a:r>
              <a:rPr lang="en-US" noProof="0" dirty="0" smtClean="0"/>
              <a:t> van de </a:t>
            </a:r>
            <a:r>
              <a:rPr lang="en-US" noProof="0" dirty="0" err="1" smtClean="0"/>
              <a:t>modeltekst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bewerken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Tweede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Vijfde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72377" y="6402388"/>
            <a:ext cx="936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r>
              <a:rPr lang="en-GB" smtClean="0"/>
              <a:t>07/04/2011</a:t>
            </a: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0124" y="6402388"/>
            <a:ext cx="403225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r>
              <a:rPr lang="en-US" smtClean="0"/>
              <a:t>To modify choose 'Insert' then 'Header and footer'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6400800"/>
            <a:ext cx="37465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D818A380-CEF3-4FA4-B905-6E6A3B62A7C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80000" y="1636713"/>
            <a:ext cx="807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pic>
        <p:nvPicPr>
          <p:cNvPr id="8" name="Picture 4" descr="Itc_logo transparan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6225" y="6010276"/>
            <a:ext cx="508000" cy="5937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6" r:id="rId2"/>
    <p:sldLayoutId id="2147483650" r:id="rId3"/>
    <p:sldLayoutId id="2147483667" r:id="rId4"/>
    <p:sldLayoutId id="2147483666" r:id="rId5"/>
    <p:sldLayoutId id="2147483660" r:id="rId6"/>
    <p:sldLayoutId id="2147483665" r:id="rId7"/>
    <p:sldLayoutId id="2147483661" r:id="rId8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9pPr>
    </p:titleStyle>
    <p:bodyStyle>
      <a:lvl1pPr marL="255588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809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01688" indent="-2381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1077913" indent="-2508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4pPr>
      <a:lvl5pPr marL="13446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018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6pPr>
      <a:lvl7pPr marL="22590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7pPr>
      <a:lvl8pPr marL="27162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8pPr>
      <a:lvl9pPr marL="31734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35696" y="3284985"/>
            <a:ext cx="6281099" cy="1584176"/>
          </a:xfrm>
        </p:spPr>
        <p:txBody>
          <a:bodyPr/>
          <a:lstStyle/>
          <a:p>
            <a:pPr algn="ctr"/>
            <a:r>
              <a:rPr lang="en-US" sz="4400" dirty="0" err="1" smtClean="0"/>
              <a:t>VGI</a:t>
            </a:r>
            <a:r>
              <a:rPr lang="en-US" sz="4000" dirty="0" err="1" smtClean="0"/>
              <a:t>risk</a:t>
            </a:r>
            <a:r>
              <a:rPr lang="en-US" sz="4400" dirty="0" smtClean="0"/>
              <a:t> Workshop</a:t>
            </a:r>
            <a:endParaRPr lang="en-US" sz="44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2800" dirty="0" smtClean="0"/>
              <a:t>financial </a:t>
            </a:r>
            <a:r>
              <a:rPr lang="en-US" sz="2800" dirty="0" smtClean="0"/>
              <a:t>issues of EU funding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1700808"/>
            <a:ext cx="7729192" cy="446449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Specifics ENV. 2012.6.5.1 Call: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Max EC contribution EUR 9,000,000</a:t>
            </a:r>
          </a:p>
          <a:p>
            <a:r>
              <a:rPr lang="en-US" sz="2400" dirty="0" smtClean="0"/>
              <a:t>Min. 30% for SME-partners</a:t>
            </a:r>
          </a:p>
          <a:p>
            <a:r>
              <a:rPr lang="en-US" sz="2400" dirty="0" smtClean="0"/>
              <a:t>Two-stage submission &amp; evaluation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Stage 1: submit Part A only: </a:t>
            </a:r>
            <a:r>
              <a:rPr lang="en-US" sz="2400" b="1" dirty="0" smtClean="0"/>
              <a:t>summary</a:t>
            </a:r>
            <a:r>
              <a:rPr lang="en-US" sz="2400" dirty="0" smtClean="0"/>
              <a:t>, basic data, list of partners, budget</a:t>
            </a:r>
          </a:p>
          <a:p>
            <a:pPr lvl="2">
              <a:buNone/>
            </a:pPr>
            <a:r>
              <a:rPr lang="en-US" sz="2400" dirty="0" smtClean="0"/>
              <a:t>	Evaluated on S/T quality and Impact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Stage 2: submit Part B: full technical proposal</a:t>
            </a:r>
          </a:p>
          <a:p>
            <a:pPr lvl="2">
              <a:buNone/>
            </a:pPr>
            <a:r>
              <a:rPr lang="en-US" sz="2400" dirty="0" smtClean="0"/>
              <a:t>	Evaluated on S/T quality, </a:t>
            </a:r>
            <a:r>
              <a:rPr lang="en-US" sz="2400" b="1" dirty="0" smtClean="0"/>
              <a:t>Implementation</a:t>
            </a:r>
            <a:r>
              <a:rPr lang="en-US" sz="2400" dirty="0" smtClean="0"/>
              <a:t> and Impact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FP7 CP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1772816"/>
            <a:ext cx="7801200" cy="4392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Increase role and project responsibilities of </a:t>
            </a:r>
            <a:r>
              <a:rPr lang="en-US" b="1" dirty="0" smtClean="0"/>
              <a:t>user groups</a:t>
            </a:r>
            <a:r>
              <a:rPr lang="en-US" dirty="0" smtClean="0"/>
              <a:t> in project document. Common user complaint: “service providers do not understand user needs!”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Improve </a:t>
            </a:r>
            <a:r>
              <a:rPr lang="en-US" b="1" dirty="0" smtClean="0"/>
              <a:t>methodologies</a:t>
            </a:r>
            <a:r>
              <a:rPr lang="en-US" dirty="0" smtClean="0"/>
              <a:t> used, are not always clear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Avoid problem of </a:t>
            </a:r>
            <a:r>
              <a:rPr lang="en-US" b="1" dirty="0" smtClean="0"/>
              <a:t>incompatible data</a:t>
            </a:r>
          </a:p>
          <a:p>
            <a:pPr>
              <a:lnSpc>
                <a:spcPct val="90000"/>
              </a:lnSpc>
              <a:buNone/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Start well in advance in </a:t>
            </a:r>
            <a:r>
              <a:rPr lang="en-US" b="1" dirty="0" smtClean="0"/>
              <a:t>building consortium</a:t>
            </a:r>
          </a:p>
          <a:p>
            <a:pPr>
              <a:lnSpc>
                <a:spcPct val="90000"/>
              </a:lnSpc>
              <a:buNone/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Give more professional attention to plans for </a:t>
            </a:r>
            <a:r>
              <a:rPr lang="en-US" b="1" dirty="0" smtClean="0"/>
              <a:t>dissemination</a:t>
            </a:r>
            <a:r>
              <a:rPr lang="en-US" dirty="0" smtClean="0"/>
              <a:t>, </a:t>
            </a:r>
            <a:r>
              <a:rPr lang="en-US" b="1" dirty="0" smtClean="0"/>
              <a:t>impact, relevance</a:t>
            </a:r>
            <a:r>
              <a:rPr lang="en-US" dirty="0" smtClean="0"/>
              <a:t> and </a:t>
            </a:r>
            <a:r>
              <a:rPr lang="en-US" b="1" dirty="0" smtClean="0"/>
              <a:t>project- and consortium management</a:t>
            </a:r>
            <a:r>
              <a:rPr lang="en-US" dirty="0" smtClean="0"/>
              <a:t>!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Make your proposal document </a:t>
            </a:r>
            <a:r>
              <a:rPr lang="en-US" b="1" dirty="0" smtClean="0"/>
              <a:t>attractive and easy to understand</a:t>
            </a:r>
            <a:r>
              <a:rPr lang="en-US" dirty="0" smtClean="0"/>
              <a:t> by using illustrations, tables, </a:t>
            </a:r>
            <a:r>
              <a:rPr lang="en-US" dirty="0" err="1" smtClean="0"/>
              <a:t>gantt</a:t>
            </a:r>
            <a:r>
              <a:rPr lang="en-US" dirty="0" smtClean="0"/>
              <a:t> </a:t>
            </a:r>
            <a:r>
              <a:rPr lang="en-US" dirty="0" smtClean="0"/>
              <a:t>charts etc.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To conclude, Some challenges in fp7…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608" y="1628800"/>
            <a:ext cx="7801200" cy="41764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Focus on delivering a group of excellent researchers with good career opportunities in Europe. Most funding goes to the young researchers!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Max p</a:t>
            </a:r>
            <a:r>
              <a:rPr lang="en-US" dirty="0" smtClean="0"/>
              <a:t>roject duration 4 years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smtClean="0"/>
              <a:t>B</a:t>
            </a:r>
            <a:r>
              <a:rPr lang="en-US" dirty="0" smtClean="0"/>
              <a:t>udget </a:t>
            </a:r>
            <a:r>
              <a:rPr lang="en-US" dirty="0" smtClean="0"/>
              <a:t>per partner depends on nr of ESR and ER </a:t>
            </a:r>
            <a:r>
              <a:rPr lang="en-US" dirty="0" smtClean="0"/>
              <a:t>months hosted by the partner.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ESR: early stage researcher -&gt; PhD candidate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ER: experienced researcher -&gt; Post-doc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ESR &amp; ER can be from any country, also outside Europe, but only from your own country if he or she has been abroad last 3 years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Marie Curie initial training network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Budget categories to be paid to the ESR/ER’s:</a:t>
            </a:r>
          </a:p>
          <a:p>
            <a:endParaRPr lang="en-GB" dirty="0" smtClean="0"/>
          </a:p>
          <a:p>
            <a:pPr marL="342900" indent="-342900">
              <a:buFont typeface="+mj-lt"/>
              <a:buAutoNum type="alphaUcPeriod"/>
            </a:pPr>
            <a:r>
              <a:rPr lang="en-GB" dirty="0" smtClean="0"/>
              <a:t>A</a:t>
            </a:r>
            <a:r>
              <a:rPr lang="en-GB" dirty="0" smtClean="0"/>
              <a:t> </a:t>
            </a:r>
            <a:r>
              <a:rPr lang="en-GB" dirty="0" smtClean="0"/>
              <a:t>fixed amount for monthly living and mobility </a:t>
            </a:r>
            <a:r>
              <a:rPr lang="en-GB" dirty="0" smtClean="0"/>
              <a:t>allowance</a:t>
            </a: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GB" dirty="0" smtClean="0"/>
              <a:t>A </a:t>
            </a:r>
            <a:r>
              <a:rPr lang="en-GB" dirty="0" smtClean="0"/>
              <a:t>fixed amount per year for travel </a:t>
            </a:r>
            <a:r>
              <a:rPr lang="en-GB" dirty="0" smtClean="0"/>
              <a:t>allowance</a:t>
            </a: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GB" dirty="0" smtClean="0"/>
              <a:t>A </a:t>
            </a:r>
            <a:r>
              <a:rPr lang="en-GB" dirty="0" smtClean="0"/>
              <a:t>fixed amount for career exploratory </a:t>
            </a:r>
            <a:r>
              <a:rPr lang="en-GB" dirty="0" smtClean="0"/>
              <a:t>allowance</a:t>
            </a: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GB" dirty="0" smtClean="0"/>
              <a:t>A </a:t>
            </a:r>
            <a:r>
              <a:rPr lang="en-GB" dirty="0" smtClean="0"/>
              <a:t>monthly contribution to the participation expenses of eligible researchers, to be managed by the Hosting Party</a:t>
            </a:r>
            <a:r>
              <a:rPr lang="en-GB" dirty="0" smtClean="0"/>
              <a:t>.</a:t>
            </a:r>
          </a:p>
          <a:p>
            <a:pPr marL="342900" indent="-342900">
              <a:buNone/>
            </a:pPr>
            <a:endParaRPr lang="en-GB" dirty="0" smtClean="0"/>
          </a:p>
          <a:p>
            <a:pPr marL="342900" indent="-342900">
              <a:buNone/>
            </a:pPr>
            <a:r>
              <a:rPr lang="en-GB" dirty="0" smtClean="0"/>
              <a:t>The ESR/ER must be hired with an employment contract, not as a student with a fellowship!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MC ITN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 addition, the Parties have the following budget available: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342900" indent="-342900">
              <a:buFont typeface="+mj-lt"/>
              <a:buAutoNum type="alphaUcPeriod" startAt="5"/>
            </a:pPr>
            <a:r>
              <a:rPr lang="en-GB" dirty="0" smtClean="0"/>
              <a:t>A </a:t>
            </a:r>
            <a:r>
              <a:rPr lang="en-GB" dirty="0" smtClean="0"/>
              <a:t>monthly contribution </a:t>
            </a:r>
            <a:r>
              <a:rPr lang="en-GB" dirty="0" smtClean="0"/>
              <a:t> of EUR 1200 to </a:t>
            </a:r>
            <a:r>
              <a:rPr lang="en-GB" dirty="0" smtClean="0"/>
              <a:t>the research/training/transfer of knowledge programme expenses of the Parties, based on the number of months an ESR or ER is hosted within the Parties organisation </a:t>
            </a:r>
            <a:endParaRPr lang="en-GB" dirty="0" smtClean="0"/>
          </a:p>
          <a:p>
            <a:pPr marL="342900" indent="-342900">
              <a:buNone/>
            </a:pPr>
            <a:r>
              <a:rPr lang="en-GB" dirty="0" smtClean="0"/>
              <a:t>H	Contribution to overheads of all Parties of </a:t>
            </a:r>
            <a:r>
              <a:rPr lang="en-GB" dirty="0" smtClean="0"/>
              <a:t>max </a:t>
            </a:r>
            <a:r>
              <a:rPr lang="en-GB" dirty="0" smtClean="0"/>
              <a:t>10% of its direct costs excluding management activities and costs for subcontracting (if any).</a:t>
            </a:r>
            <a:endParaRPr lang="en-US" dirty="0" smtClean="0"/>
          </a:p>
          <a:p>
            <a:pPr marL="342900" indent="-342900">
              <a:buNone/>
            </a:pPr>
            <a:r>
              <a:rPr lang="en-GB" dirty="0" smtClean="0"/>
              <a:t>G 	Maximum </a:t>
            </a:r>
            <a:r>
              <a:rPr lang="en-GB" dirty="0" smtClean="0"/>
              <a:t>7 % of the total EC </a:t>
            </a:r>
            <a:r>
              <a:rPr lang="en-GB" dirty="0" smtClean="0"/>
              <a:t>contribution  can be claimed for </a:t>
            </a:r>
            <a:r>
              <a:rPr lang="en-GB" dirty="0" smtClean="0"/>
              <a:t>management costs of the </a:t>
            </a:r>
            <a:r>
              <a:rPr lang="en-GB" dirty="0" smtClean="0"/>
              <a:t>network (real salary costs = 100% paid)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MC ITN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MC ITN overall deliverables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1700808"/>
          <a:ext cx="8873079" cy="3620864"/>
        </p:xfrm>
        <a:graphic>
          <a:graphicData uri="http://schemas.openxmlformats.org/presentationml/2006/ole">
            <p:oleObj spid="_x0000_s2050" name="Document" r:id="rId3" imgW="9276328" imgH="378494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MC ITN budget example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9512" y="2852936"/>
          <a:ext cx="8784976" cy="2594876"/>
        </p:xfrm>
        <a:graphic>
          <a:graphicData uri="http://schemas.openxmlformats.org/presentationml/2006/ole">
            <p:oleObj spid="_x0000_s3074" name="Document" r:id="rId3" imgW="7863680" imgH="232317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Maximum </a:t>
            </a:r>
            <a:r>
              <a:rPr lang="en-US" sz="2000" dirty="0" smtClean="0"/>
              <a:t>EC </a:t>
            </a:r>
            <a:r>
              <a:rPr lang="en-US" sz="2000" dirty="0" smtClean="0"/>
              <a:t>contribution = </a:t>
            </a:r>
            <a:r>
              <a:rPr lang="en-US" sz="2000" dirty="0" smtClean="0"/>
              <a:t>percentage of eligible costs depending on type of activity: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Research and technological development = 75% (for non-profit and university bodies and SME’s)</a:t>
            </a:r>
          </a:p>
          <a:p>
            <a:r>
              <a:rPr lang="en-US" sz="2000" dirty="0" smtClean="0"/>
              <a:t>Demonstration activities = 50%</a:t>
            </a:r>
          </a:p>
          <a:p>
            <a:r>
              <a:rPr lang="en-US" sz="2000" dirty="0" smtClean="0"/>
              <a:t>Management activities = 100%</a:t>
            </a:r>
          </a:p>
          <a:p>
            <a:r>
              <a:rPr lang="en-US" sz="2000" dirty="0" smtClean="0"/>
              <a:t>Other activities (networking, training, dissemination) = 100%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FP7 Collaborative projects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1700808"/>
            <a:ext cx="7729192" cy="446449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Eligible costs are: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Indirect costs: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real indirect costs (overhead , but internal accounting system needs to be in place) or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fixed flat rate of 20 or 60% of direct costs minus subcontracting costs (for SME’s and non-profit bodies it is 60%)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Direct costs: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Personnel costs (gross salary costs + social charges)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</a:t>
            </a:r>
            <a:r>
              <a:rPr lang="en-US" dirty="0" smtClean="0"/>
              <a:t>ravel costs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</a:t>
            </a:r>
            <a:r>
              <a:rPr lang="en-US" dirty="0" smtClean="0"/>
              <a:t>ubcontracting costs, other costs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FP7 CP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FP7 CP – Budget example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smtClean="0"/>
              <a:t>07/04/2011</a:t>
            </a:r>
            <a:endParaRPr lang="nl-N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88640"/>
          <a:ext cx="9069134" cy="6408711"/>
        </p:xfrm>
        <a:graphic>
          <a:graphicData uri="http://schemas.openxmlformats.org/presentationml/2006/ole">
            <p:oleObj spid="_x0000_s1026" name="Acrobat Document" r:id="rId3" imgW="8019837" imgH="5667255" progId="AcroExch.Document.7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P CHANGES kick-off">
  <a:themeElements>
    <a:clrScheme name="UT_wi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ED100"/>
      </a:accent3>
      <a:accent4>
        <a:srgbClr val="0098C3"/>
      </a:accent4>
      <a:accent5>
        <a:srgbClr val="DC0C30"/>
      </a:accent5>
      <a:accent6>
        <a:srgbClr val="006A4D"/>
      </a:accent6>
      <a:hlink>
        <a:srgbClr val="4F2D7F"/>
      </a:hlink>
      <a:folHlink>
        <a:srgbClr val="887B1B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CHANGES kick-off</Template>
  <TotalTime>87</TotalTime>
  <Words>499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PP CHANGES kick-off</vt:lpstr>
      <vt:lpstr>Adobe Acrobat Document</vt:lpstr>
      <vt:lpstr>Microsoft Office Word Document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ITC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maresch</dc:creator>
  <cp:lastModifiedBy>maresch</cp:lastModifiedBy>
  <cp:revision>9</cp:revision>
  <dcterms:created xsi:type="dcterms:W3CDTF">2011-04-07T08:26:12Z</dcterms:created>
  <dcterms:modified xsi:type="dcterms:W3CDTF">2011-04-07T09:53:53Z</dcterms:modified>
</cp:coreProperties>
</file>