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9"/>
  </p:notesMasterIdLst>
  <p:sldIdLst>
    <p:sldId id="384" r:id="rId2"/>
    <p:sldId id="385" r:id="rId3"/>
    <p:sldId id="386" r:id="rId4"/>
    <p:sldId id="387" r:id="rId5"/>
    <p:sldId id="388" r:id="rId6"/>
    <p:sldId id="389" r:id="rId7"/>
    <p:sldId id="390" r:id="rId8"/>
    <p:sldId id="391" r:id="rId9"/>
    <p:sldId id="392" r:id="rId10"/>
    <p:sldId id="354" r:id="rId11"/>
    <p:sldId id="355" r:id="rId12"/>
    <p:sldId id="356" r:id="rId13"/>
    <p:sldId id="395" r:id="rId14"/>
    <p:sldId id="394" r:id="rId15"/>
    <p:sldId id="363" r:id="rId16"/>
    <p:sldId id="364" r:id="rId17"/>
    <p:sldId id="454" r:id="rId18"/>
    <p:sldId id="398" r:id="rId19"/>
    <p:sldId id="405" r:id="rId20"/>
    <p:sldId id="403" r:id="rId21"/>
    <p:sldId id="408" r:id="rId22"/>
    <p:sldId id="410" r:id="rId23"/>
    <p:sldId id="406" r:id="rId24"/>
    <p:sldId id="409" r:id="rId25"/>
    <p:sldId id="399" r:id="rId26"/>
    <p:sldId id="412" r:id="rId27"/>
    <p:sldId id="413" r:id="rId28"/>
    <p:sldId id="414" r:id="rId29"/>
    <p:sldId id="415" r:id="rId30"/>
    <p:sldId id="416" r:id="rId31"/>
    <p:sldId id="418" r:id="rId32"/>
    <p:sldId id="417" r:id="rId33"/>
    <p:sldId id="420" r:id="rId34"/>
    <p:sldId id="453" r:id="rId35"/>
    <p:sldId id="424" r:id="rId36"/>
    <p:sldId id="425" r:id="rId37"/>
    <p:sldId id="426" r:id="rId38"/>
    <p:sldId id="427" r:id="rId39"/>
    <p:sldId id="428" r:id="rId40"/>
    <p:sldId id="429" r:id="rId41"/>
    <p:sldId id="430" r:id="rId42"/>
    <p:sldId id="431" r:id="rId43"/>
    <p:sldId id="432" r:id="rId44"/>
    <p:sldId id="365" r:id="rId45"/>
    <p:sldId id="366" r:id="rId46"/>
    <p:sldId id="367" r:id="rId47"/>
    <p:sldId id="368" r:id="rId48"/>
    <p:sldId id="369" r:id="rId49"/>
    <p:sldId id="371" r:id="rId50"/>
    <p:sldId id="372" r:id="rId51"/>
    <p:sldId id="373" r:id="rId52"/>
    <p:sldId id="383" r:id="rId53"/>
    <p:sldId id="375" r:id="rId54"/>
    <p:sldId id="376" r:id="rId55"/>
    <p:sldId id="377" r:id="rId56"/>
    <p:sldId id="378" r:id="rId57"/>
    <p:sldId id="379" r:id="rId58"/>
    <p:sldId id="380" r:id="rId59"/>
    <p:sldId id="381" r:id="rId60"/>
    <p:sldId id="382" r:id="rId61"/>
    <p:sldId id="433" r:id="rId62"/>
    <p:sldId id="435" r:id="rId63"/>
    <p:sldId id="436" r:id="rId64"/>
    <p:sldId id="437" r:id="rId65"/>
    <p:sldId id="438" r:id="rId66"/>
    <p:sldId id="439" r:id="rId67"/>
    <p:sldId id="434" r:id="rId68"/>
    <p:sldId id="440" r:id="rId69"/>
    <p:sldId id="441" r:id="rId70"/>
    <p:sldId id="442" r:id="rId71"/>
    <p:sldId id="443" r:id="rId72"/>
    <p:sldId id="444" r:id="rId73"/>
    <p:sldId id="446" r:id="rId74"/>
    <p:sldId id="451" r:id="rId75"/>
    <p:sldId id="445" r:id="rId76"/>
    <p:sldId id="447" r:id="rId77"/>
    <p:sldId id="449" r:id="rId78"/>
    <p:sldId id="450" r:id="rId79"/>
    <p:sldId id="461" r:id="rId80"/>
    <p:sldId id="462" r:id="rId81"/>
    <p:sldId id="463" r:id="rId82"/>
    <p:sldId id="465" r:id="rId83"/>
    <p:sldId id="466" r:id="rId84"/>
    <p:sldId id="467" r:id="rId85"/>
    <p:sldId id="468" r:id="rId86"/>
    <p:sldId id="469" r:id="rId87"/>
    <p:sldId id="452" r:id="rId88"/>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99" autoAdjust="0"/>
    <p:restoredTop sz="95341" autoAdjust="0"/>
  </p:normalViewPr>
  <p:slideViewPr>
    <p:cSldViewPr snapToGrid="0">
      <p:cViewPr varScale="1">
        <p:scale>
          <a:sx n="66" d="100"/>
          <a:sy n="66" d="100"/>
        </p:scale>
        <p:origin x="-342" y="-96"/>
      </p:cViewPr>
      <p:guideLst>
        <p:guide orient="horz" pos="2160"/>
        <p:guide orient="horz" pos="111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39327138" cy="3932713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168B3EF-B458-4952-A505-9C0F234EC38E}" type="slidenum">
              <a:rPr lang="en-GB"/>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A850F75-1028-40D4-B582-9AA7F4A85CB4}" type="slidenum">
              <a:rPr lang="en-GB" smtClean="0"/>
              <a:pPr/>
              <a:t>1</a:t>
            </a:fld>
            <a:endParaRPr lang="en-GB"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t>GRACIELA ADD THE LOGO OF YOUR INSTITUTION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668EA19E-CD15-40F4-BE76-9C102F994F6E}" type="slidenum">
              <a:rPr lang="en-US" smtClean="0"/>
              <a:pPr/>
              <a:t>18</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8866976-B453-40DA-9D13-680D12B9E778}" type="slidenum">
              <a:rPr lang="en-US" smtClean="0"/>
              <a:pPr/>
              <a:t>19</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B1701BEA-EDA4-4841-A19F-8959E392CA9B}" type="slidenum">
              <a:rPr lang="en-US" smtClean="0"/>
              <a:pPr/>
              <a:t>20</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dirty="0" smtClean="0"/>
          </a:p>
        </p:txBody>
      </p:sp>
      <p:sp>
        <p:nvSpPr>
          <p:cNvPr id="113668" name="Slide Number Placeholder 3"/>
          <p:cNvSpPr>
            <a:spLocks noGrp="1"/>
          </p:cNvSpPr>
          <p:nvPr>
            <p:ph type="sldNum" sz="quarter" idx="5"/>
          </p:nvPr>
        </p:nvSpPr>
        <p:spPr>
          <a:noFill/>
        </p:spPr>
        <p:txBody>
          <a:bodyPr/>
          <a:lstStyle/>
          <a:p>
            <a:fld id="{CD9F7FAB-E73F-4096-A7BC-BA9BEBB9C8BD}" type="slidenum">
              <a:rPr lang="en-GB" smtClean="0"/>
              <a:pPr/>
              <a:t>21</a:t>
            </a:fld>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FFE29F6-497B-4FAB-AAD2-2888C59432DB}" type="slidenum">
              <a:rPr lang="en-GB" smtClean="0"/>
              <a:pPr/>
              <a:t>22</a:t>
            </a:fld>
            <a:endParaRPr lang="en-GB" smtClean="0"/>
          </a:p>
        </p:txBody>
      </p:sp>
      <p:sp>
        <p:nvSpPr>
          <p:cNvPr id="122883" name="Rectangle 2"/>
          <p:cNvSpPr>
            <a:spLocks noGrp="1" noRot="1" noChangeAspect="1" noChangeArrowheads="1" noTextEdit="1"/>
          </p:cNvSpPr>
          <p:nvPr>
            <p:ph type="sldImg"/>
          </p:nvPr>
        </p:nvSpPr>
        <p:spPr>
          <a:xfrm>
            <a:off x="1290638" y="795338"/>
            <a:ext cx="4276725" cy="3206750"/>
          </a:xfrm>
          <a:ln/>
        </p:spPr>
      </p:sp>
      <p:sp>
        <p:nvSpPr>
          <p:cNvPr id="122884" name="Rectangle 3"/>
          <p:cNvSpPr>
            <a:spLocks noGrp="1" noChangeArrowheads="1"/>
          </p:cNvSpPr>
          <p:nvPr>
            <p:ph type="body" idx="1"/>
          </p:nvPr>
        </p:nvSpPr>
        <p:spPr>
          <a:xfrm>
            <a:off x="914400" y="4341813"/>
            <a:ext cx="5029200" cy="4116387"/>
          </a:xfrm>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EA7FD5CC-F027-4D72-BBBB-5C3D6CAD501D}" type="slidenum">
              <a:rPr lang="en-US" smtClean="0"/>
              <a:pPr/>
              <a:t>23</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15444B86-76F6-4C3A-91D8-EAC7102CAA38}" type="slidenum">
              <a:rPr lang="en-US" smtClean="0"/>
              <a:pPr/>
              <a:t>24</a:t>
            </a:fld>
            <a:endParaRPr lang="en-US" smtClean="0"/>
          </a:p>
        </p:txBody>
      </p:sp>
      <p:sp>
        <p:nvSpPr>
          <p:cNvPr id="121859" name="Rectangle 2"/>
          <p:cNvSpPr>
            <a:spLocks noGrp="1" noRot="1" noChangeAspect="1" noChangeArrowheads="1" noTextEdit="1"/>
          </p:cNvSpPr>
          <p:nvPr>
            <p:ph type="sldImg"/>
          </p:nvPr>
        </p:nvSpPr>
        <p:spPr>
          <a:xfrm>
            <a:off x="1290638" y="795338"/>
            <a:ext cx="4276725" cy="3206750"/>
          </a:xfrm>
          <a:ln/>
        </p:spPr>
      </p:sp>
      <p:sp>
        <p:nvSpPr>
          <p:cNvPr id="121860" name="Rectangle 3"/>
          <p:cNvSpPr>
            <a:spLocks noGrp="1" noChangeArrowheads="1"/>
          </p:cNvSpPr>
          <p:nvPr>
            <p:ph type="body" idx="1"/>
          </p:nvPr>
        </p:nvSpPr>
        <p:spPr>
          <a:xfrm>
            <a:off x="914400" y="4341813"/>
            <a:ext cx="5029200" cy="4116387"/>
          </a:xfrm>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3A76296E-32CD-44C5-A602-1F04934E85BF}" type="slidenum">
              <a:rPr lang="en-US" smtClean="0"/>
              <a:pPr/>
              <a:t>26</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05F36916-1929-4FE9-9491-3E7BB5925C26}" type="slidenum">
              <a:rPr lang="en-US" smtClean="0"/>
              <a:pPr/>
              <a:t>27</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865799DB-4056-407C-9862-D725A571FA0F}" type="slidenum">
              <a:rPr lang="en-US" smtClean="0"/>
              <a:pPr/>
              <a:t>28</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4C0E71A-33B4-4A7A-AFA3-E535EF2639AC}" type="slidenum">
              <a:rPr lang="en-GB" smtClean="0"/>
              <a:pPr/>
              <a:t>2</a:t>
            </a:fld>
            <a:endParaRPr lang="en-GB"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smtClean="0"/>
              <a:t>INTRODUCTION (15 MINUTES)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A03C96BE-6A1B-411F-B91C-AE3F2ED16E49}" type="slidenum">
              <a:rPr lang="en-US" smtClean="0"/>
              <a:pPr/>
              <a:t>30</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CDCF3DF-9538-4F94-9C32-50CB2DB82C0A}" type="slidenum">
              <a:rPr lang="en-US" smtClean="0"/>
              <a:pPr/>
              <a:t>31</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E251738-30B3-428A-88A3-2F673477322A}" type="slidenum">
              <a:rPr lang="en-US" smtClean="0"/>
              <a:pPr/>
              <a:t>32</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7596A50A-35EF-42B9-8116-5667FCE023B7}" type="slidenum">
              <a:rPr lang="en-US" smtClean="0"/>
              <a:pPr/>
              <a:t>33</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FBCAC358-B4E6-4971-BD6F-B7097A79FA31}" type="slidenum">
              <a:rPr lang="en-US" smtClean="0"/>
              <a:pPr/>
              <a:t>34</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F9CCE343-C5CB-49B5-94FC-394A72D59396}" type="slidenum">
              <a:rPr lang="en-GB" smtClean="0"/>
              <a:pPr/>
              <a:t>35</a:t>
            </a:fld>
            <a:endParaRPr lang="en-GB"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smtClean="0"/>
              <a:t>15 MINUTES</a:t>
            </a:r>
          </a:p>
          <a:p>
            <a:pPr eaLnBrk="1" hangingPunct="1"/>
            <a:r>
              <a:rPr lang="en-US" smtClean="0"/>
              <a:t>- Discussion on what are the typical questions you are faced when it comes to target vulnerability and inequality at city level? E.g. where are the most disadvantaged and vulnerable located in the city?; whether there are differences between urban areas?</a:t>
            </a:r>
          </a:p>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C7C17AA1-7B3F-4B02-85AB-021E9C263308}" type="slidenum">
              <a:rPr lang="en-GB" smtClean="0"/>
              <a:pPr/>
              <a:t>36</a:t>
            </a:fld>
            <a:endParaRPr lang="en-GB"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smtClean="0"/>
              <a:t>Max 5 minutes</a:t>
            </a:r>
          </a:p>
          <a:p>
            <a:pPr eaLnBrk="1" hangingPunct="1"/>
            <a:r>
              <a:rPr lang="en-US" smtClean="0"/>
              <a:t>Limitation of top down data: e.g. census 5 to 10 years validity </a:t>
            </a:r>
          </a:p>
          <a:p>
            <a:pPr eaLnBrk="1" hangingPunct="1"/>
            <a:r>
              <a:rPr lang="en-US" smtClean="0"/>
              <a:t>Data is already saved as KML for direct integration with Google Earth.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r>
              <a:rPr lang="en-US" smtClean="0"/>
              <a:t>Example with international coverage/.</a:t>
            </a:r>
          </a:p>
        </p:txBody>
      </p:sp>
      <p:sp>
        <p:nvSpPr>
          <p:cNvPr id="142340" name="Slide Number Placeholder 3"/>
          <p:cNvSpPr>
            <a:spLocks noGrp="1"/>
          </p:cNvSpPr>
          <p:nvPr>
            <p:ph type="sldNum" sz="quarter" idx="5"/>
          </p:nvPr>
        </p:nvSpPr>
        <p:spPr>
          <a:noFill/>
        </p:spPr>
        <p:txBody>
          <a:bodyPr/>
          <a:lstStyle/>
          <a:p>
            <a:fld id="{2768F85C-49E2-442A-9C24-DE0A7EFDBDD9}" type="slidenum">
              <a:rPr lang="en-GB" smtClean="0"/>
              <a:pPr/>
              <a:t>37</a:t>
            </a:fld>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endParaRPr lang="en-US" smtClean="0"/>
          </a:p>
        </p:txBody>
      </p:sp>
      <p:sp>
        <p:nvSpPr>
          <p:cNvPr id="143364" name="Slide Number Placeholder 3"/>
          <p:cNvSpPr>
            <a:spLocks noGrp="1"/>
          </p:cNvSpPr>
          <p:nvPr>
            <p:ph type="sldNum" sz="quarter" idx="5"/>
          </p:nvPr>
        </p:nvSpPr>
        <p:spPr>
          <a:noFill/>
        </p:spPr>
        <p:txBody>
          <a:bodyPr/>
          <a:lstStyle/>
          <a:p>
            <a:fld id="{0AE76F2F-D5BE-432A-BEE0-36889E23902D}" type="slidenum">
              <a:rPr lang="en-GB" smtClean="0"/>
              <a:pPr/>
              <a:t>40</a:t>
            </a:fld>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smtClean="0"/>
              <a:t>National coverage &gt; not exportable</a:t>
            </a:r>
          </a:p>
        </p:txBody>
      </p:sp>
      <p:sp>
        <p:nvSpPr>
          <p:cNvPr id="144388" name="Slide Number Placeholder 3"/>
          <p:cNvSpPr>
            <a:spLocks noGrp="1"/>
          </p:cNvSpPr>
          <p:nvPr>
            <p:ph type="sldNum" sz="quarter" idx="5"/>
          </p:nvPr>
        </p:nvSpPr>
        <p:spPr>
          <a:noFill/>
        </p:spPr>
        <p:txBody>
          <a:bodyPr/>
          <a:lstStyle/>
          <a:p>
            <a:fld id="{EB18B5EA-690A-4B49-A53F-5FA6CD6545FC}" type="slidenum">
              <a:rPr lang="en-GB" smtClean="0"/>
              <a:pPr/>
              <a:t>41</a:t>
            </a:fld>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17ED0806-5E2E-4C81-8790-8AE3DBB4F9AF}" type="slidenum">
              <a:rPr lang="en-GB" smtClean="0"/>
              <a:pPr/>
              <a:t>3</a:t>
            </a:fld>
            <a:endParaRPr lang="en-GB"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smtClean="0"/>
              <a:t>INTRODUCTION (15 MINUTES)</a:t>
            </a:r>
          </a:p>
          <a:p>
            <a:pPr eaLnBrk="1" hangingPunct="1"/>
            <a:r>
              <a:rPr lang="en-US" smtClean="0"/>
              <a:t>How do we introduce the participants.? Maybe intro per group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145412" name="Slide Number Placeholder 3"/>
          <p:cNvSpPr>
            <a:spLocks noGrp="1"/>
          </p:cNvSpPr>
          <p:nvPr>
            <p:ph type="sldNum" sz="quarter" idx="5"/>
          </p:nvPr>
        </p:nvSpPr>
        <p:spPr>
          <a:noFill/>
        </p:spPr>
        <p:txBody>
          <a:bodyPr/>
          <a:lstStyle/>
          <a:p>
            <a:fld id="{25F7D1A3-4C41-4568-BC6F-1F35DB48C8C7}" type="slidenum">
              <a:rPr lang="en-GB" smtClean="0"/>
              <a:pPr/>
              <a:t>43</a:t>
            </a:fld>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7422DB3-F08D-4F20-BAFD-B6AA32F3E0F9}" type="slidenum">
              <a:rPr lang="en-GB" sz="1200"/>
              <a:pPr algn="r"/>
              <a:t>44</a:t>
            </a:fld>
            <a:endParaRPr lang="en-GB"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mtClean="0"/>
              <a:t>Max 5 minutes</a:t>
            </a:r>
          </a:p>
          <a:p>
            <a:pPr eaLnBrk="1" hangingPunct="1"/>
            <a:r>
              <a:rPr lang="en-US" smtClean="0"/>
              <a:t>Demonstration of cybertracker tool with previous case study example(s).</a:t>
            </a:r>
          </a:p>
          <a:p>
            <a:pPr eaLnBrk="1" hangingPunct="1"/>
            <a:endParaRPr lang="en-US" smtClean="0"/>
          </a:p>
          <a:p>
            <a:pPr eaLnBrk="1" hangingPunct="1"/>
            <a:r>
              <a:rPr lang="en-US" smtClean="0"/>
              <a:t>-Introduction to the group work (3 groups of 10 participants and 1 facilitator per group / mixed by gender and nationality)</a:t>
            </a:r>
          </a:p>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AF9FC6A-9685-4E55-A522-D95936915DBA}" type="slidenum">
              <a:rPr lang="en-GB" smtClean="0"/>
              <a:pPr/>
              <a:t>61</a:t>
            </a:fld>
            <a:endParaRPr lang="en-GB"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en-US" smtClean="0"/>
              <a:t>10 MINUTES (ENDS @ 60 MINUTES)</a:t>
            </a:r>
          </a:p>
          <a:p>
            <a:pPr eaLnBrk="1" hangingPunct="1"/>
            <a:endParaRPr lang="en-US" smtClean="0"/>
          </a:p>
          <a:p>
            <a:pPr eaLnBrk="1" hangingPunct="1"/>
            <a:r>
              <a:rPr lang="es-AR" smtClean="0"/>
              <a:t>GRACIELA + ALL</a:t>
            </a:r>
          </a:p>
          <a:p>
            <a:pPr eaLnBrk="1" hangingPunct="1"/>
            <a:endParaRPr lang="en-US" smtClean="0"/>
          </a:p>
          <a:p>
            <a:pPr eaLnBrk="1" hangingPunct="1"/>
            <a:r>
              <a:rPr lang="en-US" smtClean="0"/>
              <a:t>-Introduction to the group work (6 groups of 5 participants and 1 facilitator per 2 groups / mixed by gender and nationality)</a:t>
            </a:r>
          </a:p>
          <a:p>
            <a:pPr eaLnBrk="1" hangingPunct="1"/>
            <a:endParaRPr lang="en-US" smtClean="0"/>
          </a:p>
          <a:p>
            <a:pPr eaLnBrk="1" hangingPunct="1"/>
            <a:r>
              <a:rPr lang="en-US" smtClean="0"/>
              <a:t>Resources: 5 laptops / 10 pdas</a:t>
            </a:r>
          </a:p>
          <a:p>
            <a:pPr eaLnBrk="1" hangingPunct="1"/>
            <a:r>
              <a:rPr lang="en-US" smtClean="0"/>
              <a:t>We look for indicators that reflect housing / building quality, environmental quality and public space quality (physical indicators)</a:t>
            </a:r>
          </a:p>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28018410-461D-4777-968A-B1CA6417CDFC}" type="slidenum">
              <a:rPr lang="en-GB" smtClean="0"/>
              <a:pPr/>
              <a:t>62</a:t>
            </a:fld>
            <a:endParaRPr lang="en-GB"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r>
              <a:rPr lang="en-US" smtClean="0"/>
              <a:t>40 MINUTES</a:t>
            </a:r>
          </a:p>
          <a:p>
            <a:pPr eaLnBrk="1" hangingPunct="1"/>
            <a:endParaRPr lang="en-US" smtClean="0"/>
          </a:p>
          <a:p>
            <a:pPr eaLnBrk="1" hangingPunct="1"/>
            <a:r>
              <a:rPr lang="es-AR" smtClean="0"/>
              <a:t>ALL</a:t>
            </a:r>
            <a:endParaRPr lang="en-US" smtClean="0"/>
          </a:p>
          <a:p>
            <a:pPr eaLnBrk="1" hangingPunct="1"/>
            <a:endParaRPr lang="en-US" smtClean="0"/>
          </a:p>
          <a:p>
            <a:pPr eaLnBrk="1" hangingPunct="1"/>
            <a:r>
              <a:rPr lang="en-US" smtClean="0"/>
              <a:t>- Participatory transect walk (waterfront Warehouses of the Rio de Janeiro Harbor, WUF 5 venue). </a:t>
            </a:r>
          </a:p>
          <a:p>
            <a:pPr eaLnBrk="1" hangingPunct="1"/>
            <a:r>
              <a:rPr lang="en-US" smtClean="0"/>
              <a:t>- Use of (participatory) geo-information tools and techniques (e.g. cyber tracker + Google earth + ArcGIS), to identify, discuss and georeference issues at community level.</a:t>
            </a:r>
          </a:p>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B6E5E305-DD54-4ACA-954D-DCE597A97322}" type="slidenum">
              <a:rPr lang="en-GB" smtClean="0"/>
              <a:pPr/>
              <a:t>63</a:t>
            </a:fld>
            <a:endParaRPr lang="en-GB"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en-US" smtClean="0"/>
              <a:t>40 MINUTES</a:t>
            </a:r>
          </a:p>
          <a:p>
            <a:pPr eaLnBrk="1" hangingPunct="1"/>
            <a:endParaRPr lang="en-US" smtClean="0"/>
          </a:p>
          <a:p>
            <a:pPr eaLnBrk="1" hangingPunct="1"/>
            <a:r>
              <a:rPr lang="es-AR" smtClean="0"/>
              <a:t>ALL</a:t>
            </a:r>
            <a:endParaRPr lang="en-US" smtClean="0"/>
          </a:p>
          <a:p>
            <a:pPr eaLnBrk="1" hangingPunct="1"/>
            <a:endParaRPr lang="en-US" smtClean="0"/>
          </a:p>
          <a:p>
            <a:pPr eaLnBrk="1" hangingPunct="1"/>
            <a:r>
              <a:rPr lang="en-US" smtClean="0"/>
              <a:t>- Participatory transect walk (waterfront Warehouses of the Rio de Janeiro Harbor, WUF 5 venue). </a:t>
            </a:r>
          </a:p>
          <a:p>
            <a:pPr eaLnBrk="1" hangingPunct="1"/>
            <a:r>
              <a:rPr lang="en-US" smtClean="0"/>
              <a:t>- Use of (participatory) geo-information tools and techniques (e.g. cyber tracker + Google earth + ArcGIS), to identify, discuss and georeference issues at community level.</a:t>
            </a:r>
          </a:p>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B4E338C-2085-4E6E-8220-2A9EC2920CD0}" type="slidenum">
              <a:rPr lang="en-GB" smtClean="0"/>
              <a:pPr/>
              <a:t>64</a:t>
            </a:fld>
            <a:endParaRPr lang="en-GB"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US" smtClean="0"/>
              <a:t>40 MINUTES</a:t>
            </a:r>
          </a:p>
          <a:p>
            <a:pPr eaLnBrk="1" hangingPunct="1"/>
            <a:endParaRPr lang="en-US" smtClean="0"/>
          </a:p>
          <a:p>
            <a:pPr eaLnBrk="1" hangingPunct="1"/>
            <a:r>
              <a:rPr lang="es-AR" smtClean="0"/>
              <a:t>ALL</a:t>
            </a:r>
            <a:endParaRPr lang="en-US" smtClean="0"/>
          </a:p>
          <a:p>
            <a:pPr eaLnBrk="1" hangingPunct="1"/>
            <a:endParaRPr lang="en-US" smtClean="0"/>
          </a:p>
          <a:p>
            <a:pPr eaLnBrk="1" hangingPunct="1"/>
            <a:r>
              <a:rPr lang="en-US" smtClean="0"/>
              <a:t>- Participatory transect walk (waterfront Warehouses of the Rio de Janeiro Harbor, WUF 5 venue). </a:t>
            </a:r>
          </a:p>
          <a:p>
            <a:pPr eaLnBrk="1" hangingPunct="1"/>
            <a:r>
              <a:rPr lang="en-US" smtClean="0"/>
              <a:t>- Use of (participatory) geo-information tools and techniques (e.g. cyber tracker + Google earth + ArcGIS), to identify, discuss and georeference issues at community level.</a:t>
            </a:r>
          </a:p>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C8C5956-179F-4D0F-925E-CB9105581178}" type="slidenum">
              <a:rPr lang="en-GB" smtClean="0"/>
              <a:pPr/>
              <a:t>65</a:t>
            </a:fld>
            <a:endParaRPr lang="en-GB"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r>
              <a:rPr lang="en-US" smtClean="0"/>
              <a:t>40 MINUTES</a:t>
            </a:r>
          </a:p>
          <a:p>
            <a:pPr eaLnBrk="1" hangingPunct="1"/>
            <a:endParaRPr lang="en-US" smtClean="0"/>
          </a:p>
          <a:p>
            <a:pPr eaLnBrk="1" hangingPunct="1"/>
            <a:r>
              <a:rPr lang="es-AR" smtClean="0"/>
              <a:t>ALL</a:t>
            </a:r>
            <a:endParaRPr lang="en-US" smtClean="0"/>
          </a:p>
          <a:p>
            <a:pPr eaLnBrk="1" hangingPunct="1"/>
            <a:endParaRPr lang="en-US" smtClean="0"/>
          </a:p>
          <a:p>
            <a:pPr eaLnBrk="1" hangingPunct="1"/>
            <a:r>
              <a:rPr lang="en-US" smtClean="0"/>
              <a:t>- Participatory transect walk (waterfront Warehouses of the Rio de Janeiro Harbor, WUF 5 venue). </a:t>
            </a:r>
          </a:p>
          <a:p>
            <a:pPr eaLnBrk="1" hangingPunct="1"/>
            <a:r>
              <a:rPr lang="en-US" smtClean="0"/>
              <a:t>- Use of (participatory) geo-information tools and techniques (e.g. cyber tracker + Google earth + ArcGIS), to identify, discuss and georeference issues at community level.</a:t>
            </a:r>
          </a:p>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8A012361-D49A-43C5-B3E3-F64ED0EFBDF6}" type="slidenum">
              <a:rPr lang="en-GB" smtClean="0"/>
              <a:pPr/>
              <a:t>66</a:t>
            </a:fld>
            <a:endParaRPr lang="en-GB"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r>
              <a:rPr lang="en-US" smtClean="0"/>
              <a:t>40 MINUTES</a:t>
            </a:r>
          </a:p>
          <a:p>
            <a:pPr eaLnBrk="1" hangingPunct="1"/>
            <a:endParaRPr lang="en-US" smtClean="0"/>
          </a:p>
          <a:p>
            <a:pPr eaLnBrk="1" hangingPunct="1"/>
            <a:r>
              <a:rPr lang="es-AR" smtClean="0"/>
              <a:t>ALL</a:t>
            </a:r>
            <a:endParaRPr lang="en-US" smtClean="0"/>
          </a:p>
          <a:p>
            <a:pPr eaLnBrk="1" hangingPunct="1"/>
            <a:endParaRPr lang="en-US" smtClean="0"/>
          </a:p>
          <a:p>
            <a:pPr eaLnBrk="1" hangingPunct="1"/>
            <a:r>
              <a:rPr lang="en-US" smtClean="0"/>
              <a:t>- Participatory transect walk (waterfront Warehouses of the Rio de Janeiro Harbor, WUF 5 venue). </a:t>
            </a:r>
          </a:p>
          <a:p>
            <a:pPr eaLnBrk="1" hangingPunct="1"/>
            <a:r>
              <a:rPr lang="en-US" smtClean="0"/>
              <a:t>- Use of (participatory) geo-information tools and techniques (e.g. cyber tracker + Google earth + ArcGIS), to identify, discuss and georeference issues at community level.</a:t>
            </a:r>
          </a:p>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6A236CB6-E78A-4653-88B2-72A41A416409}" type="slidenum">
              <a:rPr lang="en-GB" smtClean="0"/>
              <a:pPr/>
              <a:t>68</a:t>
            </a:fld>
            <a:endParaRPr lang="en-GB"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r>
              <a:rPr lang="en-US" smtClean="0"/>
              <a:t>40 MINUTES</a:t>
            </a:r>
          </a:p>
          <a:p>
            <a:pPr eaLnBrk="1" hangingPunct="1"/>
            <a:endParaRPr lang="en-US" smtClean="0"/>
          </a:p>
          <a:p>
            <a:pPr eaLnBrk="1" hangingPunct="1"/>
            <a:r>
              <a:rPr lang="es-AR" smtClean="0"/>
              <a:t>ALL</a:t>
            </a:r>
            <a:endParaRPr lang="en-US" smtClean="0"/>
          </a:p>
          <a:p>
            <a:pPr eaLnBrk="1" hangingPunct="1"/>
            <a:endParaRPr lang="en-US" smtClean="0"/>
          </a:p>
          <a:p>
            <a:pPr eaLnBrk="1" hangingPunct="1"/>
            <a:r>
              <a:rPr lang="en-US" smtClean="0"/>
              <a:t>- Participatory transect walk (waterfront Warehouses of the Rio de Janeiro Harbor, WUF 5 venue). </a:t>
            </a:r>
          </a:p>
          <a:p>
            <a:pPr eaLnBrk="1" hangingPunct="1"/>
            <a:r>
              <a:rPr lang="en-US" smtClean="0"/>
              <a:t>- Use of (participatory) geo-information tools and techniques (e.g. cyber tracker + Google earth + ArcGIS), to identify, discuss and georeference issues at community level.</a:t>
            </a:r>
          </a:p>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17D7ADF4-76C6-4E65-831C-2732BC295FDD}" type="slidenum">
              <a:rPr lang="en-GB" smtClean="0"/>
              <a:pPr/>
              <a:t>69</a:t>
            </a:fld>
            <a:endParaRPr lang="en-GB"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10 MINUTES</a:t>
            </a:r>
          </a:p>
          <a:p>
            <a:pPr eaLnBrk="1" hangingPunct="1"/>
            <a:endParaRPr lang="en-US" smtClean="0"/>
          </a:p>
          <a:p>
            <a:pPr eaLnBrk="1" hangingPunct="1"/>
            <a:r>
              <a:rPr lang="es-AR" smtClean="0"/>
              <a:t>GRACIELA</a:t>
            </a:r>
            <a:endParaRPr lang="en-US" smtClean="0"/>
          </a:p>
          <a:p>
            <a:pPr eaLnBrk="1" hangingPunct="1"/>
            <a:endParaRPr lang="en-US" smtClean="0"/>
          </a:p>
          <a:p>
            <a:pPr eaLnBrk="1" hangingPunct="1"/>
            <a:r>
              <a:rPr lang="en-US" smtClean="0"/>
              <a:t>Cyber Track </a:t>
            </a:r>
          </a:p>
          <a:p>
            <a:pPr eaLnBrk="1" hangingPunct="1"/>
            <a:r>
              <a:rPr lang="en-US" smtClean="0"/>
              <a:t>-Return to the workshop room and download the data, prepare reporting. </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FA086D5D-F6B1-4FE6-AB41-EDB76ACF4752}" type="slidenum">
              <a:rPr lang="en-GB" smtClean="0"/>
              <a:pPr/>
              <a:t>4</a:t>
            </a:fld>
            <a:endParaRPr lang="en-GB"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smtClean="0"/>
              <a:t>INTRODUCTION (15 MINUTES)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BA94E6DF-5CF1-44C3-B9E2-E1B61830FE1D}" type="slidenum">
              <a:rPr lang="en-GB" smtClean="0"/>
              <a:pPr/>
              <a:t>71</a:t>
            </a:fld>
            <a:endParaRPr lang="en-GB"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smtClean="0"/>
              <a:t>10 MINUTES (ENDS @ 120 MINUTES)</a:t>
            </a:r>
          </a:p>
          <a:p>
            <a:pPr eaLnBrk="1" hangingPunct="1"/>
            <a:endParaRPr lang="en-US" smtClean="0"/>
          </a:p>
          <a:p>
            <a:pPr eaLnBrk="1" hangingPunct="1"/>
            <a:r>
              <a:rPr lang="es-AR" smtClean="0"/>
              <a:t>JEROEN </a:t>
            </a:r>
            <a:endParaRPr lang="en-US" smtClean="0"/>
          </a:p>
          <a:p>
            <a:pPr eaLnBrk="1" hangingPunct="1"/>
            <a:endParaRPr lang="en-US" smtClean="0"/>
          </a:p>
          <a:p>
            <a:pPr eaLnBrk="1" hangingPunct="1"/>
            <a:r>
              <a:rPr lang="en-US" smtClean="0"/>
              <a:t>-Participants will learn how to scale up at city level the prioritized indicators indentified during phase one at community level. </a:t>
            </a:r>
          </a:p>
          <a:p>
            <a:pPr eaLnBrk="1" hangingPunct="1"/>
            <a:endParaRPr lang="en-US" smtClean="0"/>
          </a:p>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BF6B27B8-5AC2-4E83-9741-27F9F069E498}" type="slidenum">
              <a:rPr lang="en-GB" smtClean="0"/>
              <a:pPr/>
              <a:t>72</a:t>
            </a:fld>
            <a:endParaRPr lang="en-GB"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mtClean="0"/>
              <a:t>25 MINUTES</a:t>
            </a:r>
          </a:p>
          <a:p>
            <a:pPr eaLnBrk="1" hangingPunct="1"/>
            <a:endParaRPr lang="en-US" smtClean="0"/>
          </a:p>
          <a:p>
            <a:pPr eaLnBrk="1" hangingPunct="1"/>
            <a:r>
              <a:rPr lang="es-AR" smtClean="0"/>
              <a:t>JEROEN </a:t>
            </a:r>
            <a:endParaRPr lang="en-US" smtClean="0"/>
          </a:p>
          <a:p>
            <a:pPr eaLnBrk="1" hangingPunct="1"/>
            <a:endParaRPr lang="en-US" smtClean="0"/>
          </a:p>
          <a:p>
            <a:pPr eaLnBrk="1" hangingPunct="1"/>
            <a:r>
              <a:rPr lang="en-US" smtClean="0"/>
              <a:t>-Compare data collected with other “top down” indicators and data at city and sub-city level (e.g. census data or HDI).</a:t>
            </a:r>
          </a:p>
          <a:p>
            <a:pPr eaLnBrk="1" hangingPunct="1"/>
            <a:endParaRPr lang="en-US" smtClean="0"/>
          </a:p>
          <a:p>
            <a:pPr eaLnBrk="1" hangingPunct="1"/>
            <a:r>
              <a:rPr lang="en-US" smtClean="0"/>
              <a:t>Areas in Mexico DF that are better off and worst off. </a:t>
            </a:r>
          </a:p>
          <a:p>
            <a:pPr eaLnBrk="1" hangingPunct="1"/>
            <a:r>
              <a:rPr lang="en-US" smtClean="0"/>
              <a:t>Better-off: gated communities (e.g. Real de Comas?)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FD9954BD-D0D8-4D7C-B921-72F6AB7A4239}" type="slidenum">
              <a:rPr lang="en-GB" smtClean="0"/>
              <a:pPr/>
              <a:t>73</a:t>
            </a:fld>
            <a:endParaRPr lang="en-GB"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BF6B27B8-5AC2-4E83-9741-27F9F069E498}" type="slidenum">
              <a:rPr lang="en-GB" smtClean="0"/>
              <a:pPr/>
              <a:t>74</a:t>
            </a:fld>
            <a:endParaRPr lang="en-GB"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AAD20DB2-5577-432E-BE3F-C35A30E57AAB}" type="slidenum">
              <a:rPr lang="en-GB" smtClean="0"/>
              <a:pPr/>
              <a:t>75</a:t>
            </a:fld>
            <a:endParaRPr lang="en-GB"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r>
              <a:rPr lang="en-US" smtClean="0"/>
              <a:t>25 MINUTES</a:t>
            </a:r>
          </a:p>
          <a:p>
            <a:pPr eaLnBrk="1" hangingPunct="1"/>
            <a:endParaRPr lang="en-US" smtClean="0"/>
          </a:p>
          <a:p>
            <a:pPr eaLnBrk="1" hangingPunct="1"/>
            <a:r>
              <a:rPr lang="es-AR" smtClean="0"/>
              <a:t>JEROEN </a:t>
            </a:r>
            <a:endParaRPr lang="en-US" smtClean="0"/>
          </a:p>
          <a:p>
            <a:pPr eaLnBrk="1" hangingPunct="1"/>
            <a:endParaRPr lang="en-US" smtClean="0"/>
          </a:p>
          <a:p>
            <a:pPr eaLnBrk="1" hangingPunct="1"/>
            <a:r>
              <a:rPr lang="en-US" smtClean="0"/>
              <a:t>-Compare data collected with other “top down” indicators and data at city and sub-city level (e.g. census data or HDI).</a:t>
            </a:r>
          </a:p>
          <a:p>
            <a:pPr eaLnBrk="1" hangingPunct="1"/>
            <a:endParaRPr lang="en-US" smtClean="0"/>
          </a:p>
          <a:p>
            <a:pPr eaLnBrk="1" hangingPunct="1"/>
            <a:r>
              <a:rPr lang="en-US" smtClean="0"/>
              <a:t>Areas in Mexico DF that are better off and worst off. </a:t>
            </a:r>
          </a:p>
          <a:p>
            <a:pPr eaLnBrk="1" hangingPunct="1"/>
            <a:r>
              <a:rPr lang="en-US" smtClean="0"/>
              <a:t>Better-off: gated communities (e.g. Real de Comas?)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A81A6B01-D229-4D3F-B052-631DCD57F37D}" type="slidenum">
              <a:rPr lang="en-GB" smtClean="0"/>
              <a:pPr/>
              <a:t>76</a:t>
            </a:fld>
            <a:endParaRPr lang="en-GB"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smtClean="0"/>
              <a:t>15 MINUTES</a:t>
            </a:r>
          </a:p>
          <a:p>
            <a:pPr eaLnBrk="1" hangingPunct="1"/>
            <a:endParaRPr lang="es-AR" smtClean="0"/>
          </a:p>
          <a:p>
            <a:pPr eaLnBrk="1" hangingPunct="1"/>
            <a:r>
              <a:rPr lang="es-AR" smtClean="0"/>
              <a:t>ALL</a:t>
            </a:r>
            <a:endParaRPr lang="en-US" smtClean="0"/>
          </a:p>
          <a:p>
            <a:pPr eaLnBrk="1" hangingPunct="1"/>
            <a:endParaRPr lang="en-US" smtClean="0"/>
          </a:p>
          <a:p>
            <a:pPr eaLnBrk="1" hangingPunct="1"/>
            <a:r>
              <a:rPr lang="en-US" smtClean="0"/>
              <a:t>- Group and plenary discussion.</a:t>
            </a:r>
          </a:p>
          <a:p>
            <a:pPr eaLnBrk="1" hangingPunct="1"/>
            <a:r>
              <a:rPr lang="en-US" smtClean="0"/>
              <a:t>- How can you apply and implement the information and skills obtained (e.g. in area based policies) to bridge the gap between different inequality and vulnerability aspects identified and mapped along the whole process?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DC539707-5107-4DB2-B727-0BB54E9E04E2}" type="slidenum">
              <a:rPr lang="en-GB" smtClean="0"/>
              <a:pPr/>
              <a:t>77</a:t>
            </a:fld>
            <a:endParaRPr lang="en-GB"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r>
              <a:rPr lang="en-US" smtClean="0"/>
              <a:t>CLOSING (5 minutes) ENDS @ 180 MINUTES</a:t>
            </a:r>
          </a:p>
          <a:p>
            <a:pPr eaLnBrk="1" hangingPunct="1"/>
            <a:endParaRPr lang="en-US" smtClean="0"/>
          </a:p>
          <a:p>
            <a:pPr eaLnBrk="1" hangingPunct="1"/>
            <a:r>
              <a:rPr lang="en-US" smtClean="0"/>
              <a:t>- Provide list and briefly show some example of post-course follow-up resources (weblinks, articles, blogs, discussion fora, etc.)</a:t>
            </a:r>
          </a:p>
          <a:p>
            <a:pPr eaLnBrk="1" hangingPunct="1"/>
            <a:r>
              <a:rPr lang="en-US" smtClean="0"/>
              <a:t> </a:t>
            </a:r>
          </a:p>
          <a:p>
            <a:pPr eaLnBrk="1" hangingPunct="1"/>
            <a:r>
              <a:rPr lang="en-US" smtClean="0"/>
              <a:t>New insights gained during this training will contribute to a more participatory and efficient use and application of spatial information and mapping technologies in the context of socio-environmental vulnerability and inequality and consequently to ways to improved interventions to reduce the gap. Exchange of experiences and contributions from the participants themselves will help to sustain the new acquired insights.</a:t>
            </a:r>
          </a:p>
          <a:p>
            <a:pPr eaLnBrk="1" hangingPunct="1"/>
            <a:endParaRPr lang="en-US" smtClean="0"/>
          </a:p>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73C6C4A9-7A72-4DFB-A04F-A813AB0BA2C4}" type="slidenum">
              <a:rPr lang="en-GB" smtClean="0"/>
              <a:pPr/>
              <a:t>78</a:t>
            </a:fld>
            <a:endParaRPr lang="en-GB"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68B3EF-B458-4952-A505-9C0F234EC38E}" type="slidenum">
              <a:rPr lang="en-GB" smtClean="0"/>
              <a:pPr/>
              <a:t>87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183235B-F2CE-4A6A-B065-EBAF940E0994}" type="slidenum">
              <a:rPr lang="en-GB" smtClean="0"/>
              <a:pPr/>
              <a:t>5</a:t>
            </a:fld>
            <a:endParaRPr lang="en-GB"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smtClean="0"/>
              <a:t>INTRODUCTION (15 MINUTES)</a:t>
            </a:r>
          </a:p>
          <a:p>
            <a:pPr eaLnBrk="1" hangingPunct="1"/>
            <a:endParaRPr lang="en-US" smtClean="0"/>
          </a:p>
          <a:p>
            <a:r>
              <a:rPr lang="en-GB" smtClean="0"/>
              <a:t>In the first phase and during a participatory transect walk, participants will learn how to use (participatory) geo-information tools and techniques (e.g. cyber tracker + Google earth + ArcGIS), to identify, discuss and georeference issues at community level.</a:t>
            </a:r>
          </a:p>
          <a:p>
            <a:endParaRPr lang="en-US" smtClean="0"/>
          </a:p>
          <a:p>
            <a:r>
              <a:rPr lang="en-GB" smtClean="0"/>
              <a:t>In the second phase, participants will learn how to scale up at city level the prioritized indicators indentified during phase one at community level. </a:t>
            </a:r>
          </a:p>
          <a:p>
            <a:endParaRPr lang="en-US" smtClean="0"/>
          </a:p>
          <a:p>
            <a:r>
              <a:rPr lang="en-GB" smtClean="0"/>
              <a:t>In the last phase and in a plenary discussion, it will be examined how the information obtained can be implemented (e.g. in area based policies) to bridge the gap between different inequality and vulnerability aspects identified and mapped along the whole process.</a:t>
            </a: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89DDFB8D-87B0-4A80-A735-481877D224DC}" type="slidenum">
              <a:rPr lang="en-GB" smtClean="0"/>
              <a:pPr/>
              <a:t>6</a:t>
            </a:fld>
            <a:endParaRPr lang="en-GB"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t>MINI LECTURE (3 minutes) </a:t>
            </a:r>
          </a:p>
          <a:p>
            <a:pPr eaLnBrk="1" hangingPunct="1"/>
            <a:endParaRPr lang="en-US" smtClean="0"/>
          </a:p>
          <a:p>
            <a:pPr eaLnBrk="1" hangingPunct="1"/>
            <a:r>
              <a:rPr lang="en-US" smtClean="0"/>
              <a:t>JAVIER</a:t>
            </a:r>
          </a:p>
          <a:p>
            <a:pPr eaLnBrk="1" hangingPunct="1"/>
            <a:endParaRPr lang="en-US" smtClean="0"/>
          </a:p>
          <a:p>
            <a:pPr eaLnBrk="1" hangingPunct="1"/>
            <a:r>
              <a:rPr lang="en-US" smtClean="0"/>
              <a:t> </a:t>
            </a:r>
          </a:p>
          <a:p>
            <a:pPr eaLnBrk="1" hangingPunct="1"/>
            <a:r>
              <a:rPr lang="en-US" smtClean="0"/>
              <a:t>- Mini lecture on the whole exercise and the justification of the workshop in the context of </a:t>
            </a:r>
            <a:r>
              <a:rPr lang="en-US" i="1" smtClean="0"/>
              <a:t>Inclusive Sustainable Urbanization</a:t>
            </a:r>
            <a:endParaRPr lang="en-US" smtClean="0"/>
          </a:p>
          <a:p>
            <a:pPr eaLnBrk="1" hangingPunct="1"/>
            <a:r>
              <a:rPr lang="en-US" smtClean="0"/>
              <a:t>and </a:t>
            </a:r>
            <a:r>
              <a:rPr lang="en-US" i="1" smtClean="0"/>
              <a:t>Bridging the Urban Divide</a:t>
            </a:r>
            <a:r>
              <a:rPr lang="en-US" smtClean="0"/>
              <a:t>. </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B55DCBC-D24F-4A79-B41B-C79B6202B677}" type="slidenum">
              <a:rPr lang="en-GB" smtClean="0"/>
              <a:pPr/>
              <a:t>7</a:t>
            </a:fld>
            <a:endParaRPr lang="en-GB"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dirty="0" smtClean="0"/>
              <a:t>MINI LECTURE (3 minutes) </a:t>
            </a:r>
          </a:p>
          <a:p>
            <a:pPr eaLnBrk="1" hangingPunct="1"/>
            <a:endParaRPr lang="en-US" dirty="0" smtClean="0"/>
          </a:p>
          <a:p>
            <a:pPr eaLnBrk="1" hangingPunct="1"/>
            <a:r>
              <a:rPr lang="en-US" dirty="0" smtClean="0"/>
              <a:t>JAVIER</a:t>
            </a:r>
          </a:p>
          <a:p>
            <a:pPr eaLnBrk="1" hangingPunct="1"/>
            <a:endParaRPr lang="en-US" dirty="0" smtClean="0"/>
          </a:p>
          <a:p>
            <a:pPr eaLnBrk="1" hangingPunct="1"/>
            <a:r>
              <a:rPr lang="en-US" dirty="0" smtClean="0"/>
              <a:t> </a:t>
            </a:r>
          </a:p>
          <a:p>
            <a:pPr eaLnBrk="1" hangingPunct="1"/>
            <a:r>
              <a:rPr lang="en-US" dirty="0" smtClean="0"/>
              <a:t>- Mini lecture on the whole exercise and the justification of the workshop in the context of </a:t>
            </a:r>
            <a:r>
              <a:rPr lang="en-US" i="1" dirty="0" smtClean="0"/>
              <a:t>Inclusive Sustainable Urbanization</a:t>
            </a:r>
            <a:endParaRPr lang="en-US" dirty="0" smtClean="0"/>
          </a:p>
          <a:p>
            <a:pPr eaLnBrk="1" hangingPunct="1"/>
            <a:r>
              <a:rPr lang="en-US" dirty="0" smtClean="0"/>
              <a:t>and </a:t>
            </a:r>
            <a:r>
              <a:rPr lang="en-US" i="1" dirty="0" smtClean="0"/>
              <a:t>Bridging the Urban Divide</a:t>
            </a:r>
            <a:r>
              <a:rPr lang="en-US" dirty="0" smtClean="0"/>
              <a:t>. </a:t>
            </a:r>
          </a:p>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7D33DCE-758E-44DF-9374-CD074A65ABA0}" type="slidenum">
              <a:rPr lang="en-GB" smtClean="0"/>
              <a:pPr/>
              <a:t>9</a:t>
            </a:fld>
            <a:endParaRPr lang="en-GB"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smtClean="0"/>
              <a:t>MINI LECTURE (3 minutes) </a:t>
            </a:r>
          </a:p>
          <a:p>
            <a:pPr eaLnBrk="1" hangingPunct="1"/>
            <a:endParaRPr lang="en-US" smtClean="0"/>
          </a:p>
          <a:p>
            <a:pPr eaLnBrk="1" hangingPunct="1"/>
            <a:r>
              <a:rPr lang="en-US" smtClean="0"/>
              <a:t>JAVIER</a:t>
            </a:r>
          </a:p>
          <a:p>
            <a:pPr eaLnBrk="1" hangingPunct="1"/>
            <a:endParaRPr lang="en-US" smtClean="0"/>
          </a:p>
          <a:p>
            <a:pPr eaLnBrk="1" hangingPunct="1"/>
            <a:r>
              <a:rPr lang="en-US" smtClean="0"/>
              <a:t> </a:t>
            </a:r>
          </a:p>
          <a:p>
            <a:pPr eaLnBrk="1" hangingPunct="1"/>
            <a:r>
              <a:rPr lang="en-US" smtClean="0"/>
              <a:t>- Mini lecture on the whole exercise and the justification of the workshop in the context of </a:t>
            </a:r>
            <a:r>
              <a:rPr lang="en-US" i="1" smtClean="0"/>
              <a:t>Inclusive Sustainable Urbanization</a:t>
            </a:r>
            <a:endParaRPr lang="en-US" smtClean="0"/>
          </a:p>
          <a:p>
            <a:pPr eaLnBrk="1" hangingPunct="1"/>
            <a:r>
              <a:rPr lang="en-US" smtClean="0"/>
              <a:t>and </a:t>
            </a:r>
            <a:r>
              <a:rPr lang="en-US" i="1" smtClean="0"/>
              <a:t>Bridging the Urban Divide</a:t>
            </a:r>
            <a:r>
              <a:rPr lang="en-US" smtClean="0"/>
              <a:t>. </a:t>
            </a:r>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269E64-C4FF-4F76-AFCD-68306C452F73}" type="slidenum">
              <a:rPr lang="en-GB" sz="1200"/>
              <a:pPr algn="r"/>
              <a:t>11</a:t>
            </a:fld>
            <a:endParaRPr lang="en-GB"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smtClean="0"/>
              <a:t>MINI LECTURE (3 minutes) </a:t>
            </a:r>
          </a:p>
          <a:p>
            <a:pPr eaLnBrk="1" hangingPunct="1"/>
            <a:endParaRPr lang="en-US" smtClean="0"/>
          </a:p>
          <a:p>
            <a:pPr eaLnBrk="1" hangingPunct="1"/>
            <a:r>
              <a:rPr lang="en-US" smtClean="0"/>
              <a:t>GRACIELA</a:t>
            </a:r>
          </a:p>
          <a:p>
            <a:pPr eaLnBrk="1" hangingPunct="1"/>
            <a:endParaRPr lang="en-US" smtClean="0"/>
          </a:p>
          <a:p>
            <a:pPr eaLnBrk="1" hangingPunct="1"/>
            <a:r>
              <a:rPr lang="en-US" smtClean="0"/>
              <a:t> </a:t>
            </a:r>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1E4D85A1-3F29-4291-A44C-E18744FAA112}"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9538" y="95250"/>
            <a:ext cx="20002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5250"/>
            <a:ext cx="5849938"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2C7E4E14-81F7-48E9-BF78-A683974DB6D6}"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68313" y="1484313"/>
            <a:ext cx="7989887" cy="45847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A2B02B2C-DCCE-4EB7-8671-02CB8AA6D031}"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8610600" y="2281238"/>
            <a:ext cx="533400" cy="2303462"/>
          </a:xfrm>
          <a:prstGeom prst="rect">
            <a:avLst/>
          </a:prstGeom>
          <a:solidFill>
            <a:srgbClr val="B92432"/>
          </a:solidFill>
          <a:ln w="9525">
            <a:noFill/>
            <a:miter lim="800000"/>
            <a:headEnd/>
            <a:tailEnd/>
          </a:ln>
          <a:effectLst/>
        </p:spPr>
        <p:txBody>
          <a:bodyPr wrap="none" anchor="ctr"/>
          <a:lstStyle/>
          <a:p>
            <a:pPr>
              <a:defRPr/>
            </a:pPr>
            <a:endParaRPr lang="en-US"/>
          </a:p>
        </p:txBody>
      </p:sp>
      <p:sp>
        <p:nvSpPr>
          <p:cNvPr id="5" name="Rectangle 5"/>
          <p:cNvSpPr>
            <a:spLocks noChangeArrowheads="1"/>
          </p:cNvSpPr>
          <p:nvPr/>
        </p:nvSpPr>
        <p:spPr bwMode="auto">
          <a:xfrm>
            <a:off x="8610600" y="0"/>
            <a:ext cx="533400" cy="2303463"/>
          </a:xfrm>
          <a:prstGeom prst="rect">
            <a:avLst/>
          </a:prstGeom>
          <a:solidFill>
            <a:srgbClr val="EF9C00"/>
          </a:solidFill>
          <a:ln w="9525">
            <a:noFill/>
            <a:miter lim="800000"/>
            <a:headEnd/>
            <a:tailEnd/>
          </a:ln>
          <a:effectLst/>
        </p:spPr>
        <p:txBody>
          <a:bodyPr wrap="none" anchor="ctr"/>
          <a:lstStyle/>
          <a:p>
            <a:pPr>
              <a:defRPr/>
            </a:pPr>
            <a:endParaRPr lang="en-US"/>
          </a:p>
        </p:txBody>
      </p:sp>
      <p:sp>
        <p:nvSpPr>
          <p:cNvPr id="6" name="Rectangle 6"/>
          <p:cNvSpPr>
            <a:spLocks noChangeArrowheads="1"/>
          </p:cNvSpPr>
          <p:nvPr/>
        </p:nvSpPr>
        <p:spPr bwMode="auto">
          <a:xfrm>
            <a:off x="8610600" y="4579938"/>
            <a:ext cx="533400" cy="2303462"/>
          </a:xfrm>
          <a:prstGeom prst="rect">
            <a:avLst/>
          </a:prstGeom>
          <a:solidFill>
            <a:srgbClr val="1C60AB"/>
          </a:solidFill>
          <a:ln w="9525">
            <a:noFill/>
            <a:miter lim="800000"/>
            <a:headEnd/>
            <a:tailEnd/>
          </a:ln>
          <a:effectLst/>
        </p:spPr>
        <p:txBody>
          <a:bodyPr wrap="none" anchor="ctr"/>
          <a:lstStyle/>
          <a:p>
            <a:pPr>
              <a:defRPr/>
            </a:pPr>
            <a:endParaRPr lang="en-US"/>
          </a:p>
        </p:txBody>
      </p:sp>
      <p:pic>
        <p:nvPicPr>
          <p:cNvPr id="7" name="Picture 7" descr="Aardbol"/>
          <p:cNvPicPr>
            <a:picLocks noChangeAspect="1" noChangeArrowheads="1"/>
          </p:cNvPicPr>
          <p:nvPr/>
        </p:nvPicPr>
        <p:blipFill>
          <a:blip r:embed="rId2" cstate="screen"/>
          <a:srcRect/>
          <a:stretch>
            <a:fillRect/>
          </a:stretch>
        </p:blipFill>
        <p:spPr bwMode="auto">
          <a:xfrm>
            <a:off x="8177213" y="2986088"/>
            <a:ext cx="863600" cy="863600"/>
          </a:xfrm>
          <a:prstGeom prst="rect">
            <a:avLst/>
          </a:prstGeom>
          <a:noFill/>
          <a:ln w="9525">
            <a:noFill/>
            <a:miter lim="800000"/>
            <a:headEnd/>
            <a:tailEnd/>
          </a:ln>
        </p:spPr>
      </p:pic>
      <p:pic>
        <p:nvPicPr>
          <p:cNvPr id="8" name="Picture 8" descr="Itc_logo transparant"/>
          <p:cNvPicPr>
            <a:picLocks noChangeAspect="1" noChangeArrowheads="1"/>
          </p:cNvPicPr>
          <p:nvPr/>
        </p:nvPicPr>
        <p:blipFill>
          <a:blip r:embed="rId3" cstate="screen"/>
          <a:srcRect/>
          <a:stretch>
            <a:fillRect/>
          </a:stretch>
        </p:blipFill>
        <p:spPr bwMode="auto">
          <a:xfrm>
            <a:off x="66675" y="6118225"/>
            <a:ext cx="550863" cy="646113"/>
          </a:xfrm>
          <a:prstGeom prst="rect">
            <a:avLst/>
          </a:prstGeom>
          <a:noFill/>
          <a:ln w="9525">
            <a:noFill/>
            <a:miter lim="800000"/>
            <a:headEnd/>
            <a:tailEnd/>
          </a:ln>
        </p:spPr>
      </p:pic>
      <p:sp>
        <p:nvSpPr>
          <p:cNvPr id="5122" name="Rectangle 2"/>
          <p:cNvSpPr>
            <a:spLocks noGrp="1" noChangeArrowheads="1"/>
          </p:cNvSpPr>
          <p:nvPr>
            <p:ph type="ctrTitle"/>
          </p:nvPr>
        </p:nvSpPr>
        <p:spPr>
          <a:xfrm>
            <a:off x="1238250" y="1552575"/>
            <a:ext cx="6680200" cy="1470025"/>
          </a:xfrm>
        </p:spPr>
        <p:txBody>
          <a:bodyPr/>
          <a:lstStyle>
            <a:lvl1pPr algn="ctr">
              <a:defRPr b="0"/>
            </a:lvl1pPr>
          </a:lstStyle>
          <a:p>
            <a:r>
              <a:rPr lang="en-GB"/>
              <a:t>Click to edit Master title style</a:t>
            </a:r>
          </a:p>
        </p:txBody>
      </p:sp>
      <p:sp>
        <p:nvSpPr>
          <p:cNvPr id="5123" name="Rectangle 3"/>
          <p:cNvSpPr>
            <a:spLocks noGrp="1" noChangeArrowheads="1"/>
          </p:cNvSpPr>
          <p:nvPr>
            <p:ph type="subTitle" idx="1"/>
          </p:nvPr>
        </p:nvSpPr>
        <p:spPr>
          <a:xfrm>
            <a:off x="1200150" y="3408363"/>
            <a:ext cx="6718300" cy="1752600"/>
          </a:xfrm>
        </p:spPr>
        <p:txBody>
          <a:bodyPr/>
          <a:lstStyle>
            <a:lvl1pPr marL="0" indent="0" algn="ctr">
              <a:buFont typeface="Wingdings" pitchFamily="2" charset="2"/>
              <a:buNone/>
              <a:defRPr sz="1800"/>
            </a:lvl1pPr>
          </a:lstStyle>
          <a:p>
            <a:r>
              <a:rPr lang="en-GB"/>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95250"/>
            <a:ext cx="8002588" cy="868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68313" y="148431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8663" y="148431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313" y="385286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38663" y="385286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501650" y="6610350"/>
            <a:ext cx="7980363" cy="247650"/>
          </a:xfrm>
        </p:spPr>
        <p:txBody>
          <a:bodyPr/>
          <a:lstStyle>
            <a:lvl1pPr>
              <a:defRPr smtClean="0"/>
            </a:lvl1pPr>
          </a:lstStyle>
          <a:p>
            <a:pPr>
              <a:defRPr/>
            </a:pPr>
            <a:endParaRPr lang="en-GB"/>
          </a:p>
        </p:txBody>
      </p:sp>
      <p:sp>
        <p:nvSpPr>
          <p:cNvPr id="8" name="Slide Number Placeholder 7"/>
          <p:cNvSpPr>
            <a:spLocks noGrp="1"/>
          </p:cNvSpPr>
          <p:nvPr>
            <p:ph type="sldNum" sz="quarter" idx="11"/>
          </p:nvPr>
        </p:nvSpPr>
        <p:spPr/>
        <p:txBody>
          <a:bodyPr/>
          <a:lstStyle>
            <a:lvl1pPr>
              <a:defRPr smtClean="0"/>
            </a:lvl1pPr>
          </a:lstStyle>
          <a:p>
            <a:pPr>
              <a:defRPr/>
            </a:pPr>
            <a:fld id="{2F3DB0ED-C95D-439C-AEBD-FBF09F1A4D5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68313" y="148431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313" y="385286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538663" y="1484313"/>
            <a:ext cx="3919537"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501650" y="6610350"/>
            <a:ext cx="7980363" cy="247650"/>
          </a:xfrm>
        </p:spPr>
        <p:txBody>
          <a:bodyPr/>
          <a:lstStyle>
            <a:lvl1pPr>
              <a:defRPr smtClean="0"/>
            </a:lvl1pPr>
          </a:lstStyle>
          <a:p>
            <a:pPr>
              <a:defRPr/>
            </a:pPr>
            <a:endParaRPr lang="en-GB"/>
          </a:p>
        </p:txBody>
      </p:sp>
      <p:sp>
        <p:nvSpPr>
          <p:cNvPr id="7" name="Slide Number Placeholder 6"/>
          <p:cNvSpPr>
            <a:spLocks noGrp="1"/>
          </p:cNvSpPr>
          <p:nvPr>
            <p:ph type="sldNum" sz="quarter" idx="11"/>
          </p:nvPr>
        </p:nvSpPr>
        <p:spPr/>
        <p:txBody>
          <a:bodyPr/>
          <a:lstStyle>
            <a:lvl1pPr>
              <a:defRPr smtClean="0"/>
            </a:lvl1pPr>
          </a:lstStyle>
          <a:p>
            <a:pPr>
              <a:defRPr/>
            </a:pPr>
            <a:fld id="{149E73B3-8BD6-4C8F-A3E8-BEF3C003610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484313"/>
            <a:ext cx="3917950"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8663" y="148431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38663" y="385286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501650" y="6610350"/>
            <a:ext cx="7980363" cy="247650"/>
          </a:xfrm>
        </p:spPr>
        <p:txBody>
          <a:bodyPr/>
          <a:lstStyle>
            <a:lvl1pPr>
              <a:defRPr smtClean="0"/>
            </a:lvl1pPr>
          </a:lstStyle>
          <a:p>
            <a:pPr>
              <a:defRPr/>
            </a:pPr>
            <a:endParaRPr lang="en-GB"/>
          </a:p>
        </p:txBody>
      </p:sp>
      <p:sp>
        <p:nvSpPr>
          <p:cNvPr id="7" name="Slide Number Placeholder 6"/>
          <p:cNvSpPr>
            <a:spLocks noGrp="1"/>
          </p:cNvSpPr>
          <p:nvPr>
            <p:ph type="sldNum" sz="quarter" idx="11"/>
          </p:nvPr>
        </p:nvSpPr>
        <p:spPr/>
        <p:txBody>
          <a:bodyPr/>
          <a:lstStyle>
            <a:lvl1pPr>
              <a:defRPr smtClean="0"/>
            </a:lvl1pPr>
          </a:lstStyle>
          <a:p>
            <a:pPr>
              <a:defRPr/>
            </a:pPr>
            <a:fld id="{9526F7D1-2FA5-4171-AEAD-B62E64BA196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9FFD0CD7-389D-4539-9DE3-901A5C16E669}"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484313"/>
            <a:ext cx="3917950" cy="458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8663" y="1484313"/>
            <a:ext cx="3919537" cy="458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9BFFD862-F499-422B-B499-2EF2E087839A}"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endParaRPr lang="en-US"/>
          </a:p>
        </p:txBody>
      </p:sp>
      <p:sp>
        <p:nvSpPr>
          <p:cNvPr id="8" name="Rectangle 6"/>
          <p:cNvSpPr>
            <a:spLocks noGrp="1" noChangeArrowheads="1"/>
          </p:cNvSpPr>
          <p:nvPr>
            <p:ph type="sldNum" sz="quarter" idx="11"/>
          </p:nvPr>
        </p:nvSpPr>
        <p:spPr>
          <a:ln/>
        </p:spPr>
        <p:txBody>
          <a:bodyPr/>
          <a:lstStyle>
            <a:lvl1pPr>
              <a:defRPr/>
            </a:lvl1pPr>
          </a:lstStyle>
          <a:p>
            <a:fld id="{D12EC7D8-F8C6-4B42-827E-ED2BD3381C92}"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endParaRPr lang="en-US"/>
          </a:p>
        </p:txBody>
      </p:sp>
      <p:sp>
        <p:nvSpPr>
          <p:cNvPr id="4" name="Rectangle 6"/>
          <p:cNvSpPr>
            <a:spLocks noGrp="1" noChangeArrowheads="1"/>
          </p:cNvSpPr>
          <p:nvPr>
            <p:ph type="sldNum" sz="quarter" idx="11"/>
          </p:nvPr>
        </p:nvSpPr>
        <p:spPr>
          <a:ln/>
        </p:spPr>
        <p:txBody>
          <a:bodyPr/>
          <a:lstStyle>
            <a:lvl1pPr>
              <a:defRPr/>
            </a:lvl1pPr>
          </a:lstStyle>
          <a:p>
            <a:fld id="{34327153-BC19-4D19-90AB-D71B80880F22}"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endParaRPr lang="en-US"/>
          </a:p>
        </p:txBody>
      </p:sp>
      <p:sp>
        <p:nvSpPr>
          <p:cNvPr id="3" name="Rectangle 6"/>
          <p:cNvSpPr>
            <a:spLocks noGrp="1" noChangeArrowheads="1"/>
          </p:cNvSpPr>
          <p:nvPr>
            <p:ph type="sldNum" sz="quarter" idx="11"/>
          </p:nvPr>
        </p:nvSpPr>
        <p:spPr>
          <a:ln/>
        </p:spPr>
        <p:txBody>
          <a:bodyPr/>
          <a:lstStyle>
            <a:lvl1pPr>
              <a:defRPr/>
            </a:lvl1pPr>
          </a:lstStyle>
          <a:p>
            <a:fld id="{75A6C9F9-4444-4B9F-AA6F-BA1DFF4F2576}"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B8C99AE1-E5C4-40F5-8C5C-22E29A7530EE}"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FE34314B-A092-48B2-AFD6-3CB740391CCA}"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3E16B8BC-B638-471B-BCC1-B0D0722BB675}"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8893175" cy="1144588"/>
          </a:xfrm>
          <a:prstGeom prst="rect">
            <a:avLst/>
          </a:prstGeom>
          <a:gradFill rotWithShape="1">
            <a:gsLst>
              <a:gs pos="0">
                <a:srgbClr val="FFFFFF"/>
              </a:gs>
              <a:gs pos="100000">
                <a:srgbClr val="009896"/>
              </a:gs>
            </a:gsLst>
            <a:lin ang="0" scaled="1"/>
          </a:gradFill>
          <a:ln w="9525">
            <a:noFill/>
            <a:miter lim="800000"/>
            <a:headEnd/>
            <a:tailEnd/>
          </a:ln>
          <a:effectLst/>
        </p:spPr>
        <p:txBody>
          <a:bodyPr wrap="none" anchor="ctr"/>
          <a:lstStyle/>
          <a:p>
            <a:endParaRPr lang="en-US"/>
          </a:p>
        </p:txBody>
      </p:sp>
      <p:sp>
        <p:nvSpPr>
          <p:cNvPr id="1027" name="Rectangle 3"/>
          <p:cNvSpPr>
            <a:spLocks noGrp="1" noChangeArrowheads="1"/>
          </p:cNvSpPr>
          <p:nvPr>
            <p:ph type="title"/>
          </p:nvPr>
        </p:nvSpPr>
        <p:spPr bwMode="auto">
          <a:xfrm>
            <a:off x="457200" y="95250"/>
            <a:ext cx="8002588"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4"/>
          <p:cNvSpPr>
            <a:spLocks noGrp="1" noChangeArrowheads="1"/>
          </p:cNvSpPr>
          <p:nvPr>
            <p:ph type="body" idx="1"/>
          </p:nvPr>
        </p:nvSpPr>
        <p:spPr bwMode="auto">
          <a:xfrm>
            <a:off x="468313" y="1484313"/>
            <a:ext cx="7989887" cy="4584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ftr" sz="quarter" idx="3"/>
          </p:nvPr>
        </p:nvSpPr>
        <p:spPr bwMode="auto">
          <a:xfrm>
            <a:off x="755650" y="6564313"/>
            <a:ext cx="7704138" cy="296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4102" name="Rectangle 6"/>
          <p:cNvSpPr>
            <a:spLocks noGrp="1" noChangeArrowheads="1"/>
          </p:cNvSpPr>
          <p:nvPr>
            <p:ph type="sldNum" sz="quarter" idx="4"/>
          </p:nvPr>
        </p:nvSpPr>
        <p:spPr bwMode="auto">
          <a:xfrm>
            <a:off x="8566150" y="6559550"/>
            <a:ext cx="501650" cy="312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77DD9249-736B-45D8-A814-2516F6BA986D}" type="slidenum">
              <a:rPr lang="en-GB"/>
              <a:pPr/>
              <a:t>‹#›</a:t>
            </a:fld>
            <a:endParaRPr lang="en-GB"/>
          </a:p>
        </p:txBody>
      </p:sp>
      <p:grpSp>
        <p:nvGrpSpPr>
          <p:cNvPr id="1031" name="Group 7"/>
          <p:cNvGrpSpPr>
            <a:grpSpLocks/>
          </p:cNvGrpSpPr>
          <p:nvPr/>
        </p:nvGrpSpPr>
        <p:grpSpPr bwMode="auto">
          <a:xfrm>
            <a:off x="8675688" y="0"/>
            <a:ext cx="468312" cy="3429000"/>
            <a:chOff x="5465" y="0"/>
            <a:chExt cx="295" cy="2160"/>
          </a:xfrm>
        </p:grpSpPr>
        <p:grpSp>
          <p:nvGrpSpPr>
            <p:cNvPr id="1033" name="Group 8"/>
            <p:cNvGrpSpPr>
              <a:grpSpLocks/>
            </p:cNvGrpSpPr>
            <p:nvPr/>
          </p:nvGrpSpPr>
          <p:grpSpPr bwMode="auto">
            <a:xfrm>
              <a:off x="5602" y="0"/>
              <a:ext cx="158" cy="2160"/>
              <a:chOff x="5602" y="0"/>
              <a:chExt cx="158" cy="2160"/>
            </a:xfrm>
          </p:grpSpPr>
          <p:sp>
            <p:nvSpPr>
              <p:cNvPr id="4105" name="Rectangle 9"/>
              <p:cNvSpPr>
                <a:spLocks noChangeArrowheads="1"/>
              </p:cNvSpPr>
              <p:nvPr userDrawn="1"/>
            </p:nvSpPr>
            <p:spPr bwMode="auto">
              <a:xfrm>
                <a:off x="5602" y="0"/>
                <a:ext cx="158" cy="721"/>
              </a:xfrm>
              <a:prstGeom prst="rect">
                <a:avLst/>
              </a:prstGeom>
              <a:solidFill>
                <a:srgbClr val="EF9C00"/>
              </a:solidFill>
              <a:ln w="9525">
                <a:noFill/>
                <a:miter lim="800000"/>
                <a:headEnd/>
                <a:tailEnd/>
              </a:ln>
              <a:effectLst/>
            </p:spPr>
            <p:txBody>
              <a:bodyPr wrap="none" anchor="ctr"/>
              <a:lstStyle/>
              <a:p>
                <a:endParaRPr lang="en-US"/>
              </a:p>
            </p:txBody>
          </p:sp>
          <p:sp>
            <p:nvSpPr>
              <p:cNvPr id="4106" name="Rectangle 10"/>
              <p:cNvSpPr>
                <a:spLocks noChangeArrowheads="1"/>
              </p:cNvSpPr>
              <p:nvPr userDrawn="1"/>
            </p:nvSpPr>
            <p:spPr bwMode="auto">
              <a:xfrm>
                <a:off x="5602" y="720"/>
                <a:ext cx="158" cy="720"/>
              </a:xfrm>
              <a:prstGeom prst="rect">
                <a:avLst/>
              </a:prstGeom>
              <a:solidFill>
                <a:srgbClr val="B92432"/>
              </a:solidFill>
              <a:ln w="9525">
                <a:noFill/>
                <a:miter lim="800000"/>
                <a:headEnd/>
                <a:tailEnd/>
              </a:ln>
              <a:effectLst/>
            </p:spPr>
            <p:txBody>
              <a:bodyPr wrap="none" anchor="ctr"/>
              <a:lstStyle/>
              <a:p>
                <a:endParaRPr lang="en-US"/>
              </a:p>
            </p:txBody>
          </p:sp>
          <p:sp>
            <p:nvSpPr>
              <p:cNvPr id="4107" name="Rectangle 11"/>
              <p:cNvSpPr>
                <a:spLocks noChangeArrowheads="1"/>
              </p:cNvSpPr>
              <p:nvPr userDrawn="1"/>
            </p:nvSpPr>
            <p:spPr bwMode="auto">
              <a:xfrm>
                <a:off x="5602" y="1439"/>
                <a:ext cx="158" cy="721"/>
              </a:xfrm>
              <a:prstGeom prst="rect">
                <a:avLst/>
              </a:prstGeom>
              <a:solidFill>
                <a:srgbClr val="1C60AB"/>
              </a:solidFill>
              <a:ln w="9525">
                <a:noFill/>
                <a:miter lim="800000"/>
                <a:headEnd/>
                <a:tailEnd/>
              </a:ln>
              <a:effectLst/>
            </p:spPr>
            <p:txBody>
              <a:bodyPr wrap="none" anchor="ctr"/>
              <a:lstStyle/>
              <a:p>
                <a:pPr algn="ctr"/>
                <a:endParaRPr lang="en-US"/>
              </a:p>
            </p:txBody>
          </p:sp>
        </p:grpSp>
        <p:pic>
          <p:nvPicPr>
            <p:cNvPr id="1034" name="Picture 12" descr="Aardbol"/>
            <p:cNvPicPr>
              <a:picLocks noChangeAspect="1" noChangeArrowheads="1"/>
            </p:cNvPicPr>
            <p:nvPr/>
          </p:nvPicPr>
          <p:blipFill>
            <a:blip r:embed="rId17" cstate="screen"/>
            <a:srcRect/>
            <a:stretch>
              <a:fillRect/>
            </a:stretch>
          </p:blipFill>
          <p:spPr bwMode="auto">
            <a:xfrm>
              <a:off x="5465" y="572"/>
              <a:ext cx="271" cy="271"/>
            </a:xfrm>
            <a:prstGeom prst="rect">
              <a:avLst/>
            </a:prstGeom>
            <a:noFill/>
            <a:ln w="9525">
              <a:noFill/>
              <a:miter lim="800000"/>
              <a:headEnd/>
              <a:tailEnd/>
            </a:ln>
          </p:spPr>
        </p:pic>
      </p:grpSp>
      <p:pic>
        <p:nvPicPr>
          <p:cNvPr id="1032" name="Picture 13" descr="Itc_logo transparant"/>
          <p:cNvPicPr>
            <a:picLocks noChangeAspect="1" noChangeArrowheads="1"/>
          </p:cNvPicPr>
          <p:nvPr/>
        </p:nvPicPr>
        <p:blipFill>
          <a:blip r:embed="rId18" cstate="screen"/>
          <a:srcRect/>
          <a:stretch>
            <a:fillRect/>
          </a:stretch>
        </p:blipFill>
        <p:spPr bwMode="auto">
          <a:xfrm>
            <a:off x="66675" y="6118225"/>
            <a:ext cx="550863" cy="6461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rebuchet MS" pitchFamily="34" charset="0"/>
        </a:defRPr>
      </a:lvl2pPr>
      <a:lvl3pPr algn="l" rtl="0" eaLnBrk="0" fontAlgn="base" hangingPunct="0">
        <a:spcBef>
          <a:spcPct val="0"/>
        </a:spcBef>
        <a:spcAft>
          <a:spcPct val="0"/>
        </a:spcAft>
        <a:defRPr sz="3600" b="1">
          <a:solidFill>
            <a:schemeClr val="tx2"/>
          </a:solidFill>
          <a:latin typeface="Trebuchet MS" pitchFamily="34" charset="0"/>
        </a:defRPr>
      </a:lvl3pPr>
      <a:lvl4pPr algn="l" rtl="0" eaLnBrk="0" fontAlgn="base" hangingPunct="0">
        <a:spcBef>
          <a:spcPct val="0"/>
        </a:spcBef>
        <a:spcAft>
          <a:spcPct val="0"/>
        </a:spcAft>
        <a:defRPr sz="3600" b="1">
          <a:solidFill>
            <a:schemeClr val="tx2"/>
          </a:solidFill>
          <a:latin typeface="Trebuchet MS" pitchFamily="34" charset="0"/>
        </a:defRPr>
      </a:lvl4pPr>
      <a:lvl5pPr algn="l" rtl="0" eaLnBrk="0" fontAlgn="base" hangingPunct="0">
        <a:spcBef>
          <a:spcPct val="0"/>
        </a:spcBef>
        <a:spcAft>
          <a:spcPct val="0"/>
        </a:spcAft>
        <a:defRPr sz="3600" b="1">
          <a:solidFill>
            <a:schemeClr val="tx2"/>
          </a:solidFill>
          <a:latin typeface="Trebuchet MS" pitchFamily="34" charset="0"/>
        </a:defRPr>
      </a:lvl5pPr>
      <a:lvl6pPr marL="457200" algn="l" rtl="0" fontAlgn="base">
        <a:spcBef>
          <a:spcPct val="0"/>
        </a:spcBef>
        <a:spcAft>
          <a:spcPct val="0"/>
        </a:spcAft>
        <a:defRPr sz="3600" b="1">
          <a:solidFill>
            <a:schemeClr val="tx2"/>
          </a:solidFill>
          <a:latin typeface="Trebuchet MS" pitchFamily="34" charset="0"/>
        </a:defRPr>
      </a:lvl6pPr>
      <a:lvl7pPr marL="914400" algn="l" rtl="0" fontAlgn="base">
        <a:spcBef>
          <a:spcPct val="0"/>
        </a:spcBef>
        <a:spcAft>
          <a:spcPct val="0"/>
        </a:spcAft>
        <a:defRPr sz="3600" b="1">
          <a:solidFill>
            <a:schemeClr val="tx2"/>
          </a:solidFill>
          <a:latin typeface="Trebuchet MS" pitchFamily="34" charset="0"/>
        </a:defRPr>
      </a:lvl7pPr>
      <a:lvl8pPr marL="1371600" algn="l" rtl="0" fontAlgn="base">
        <a:spcBef>
          <a:spcPct val="0"/>
        </a:spcBef>
        <a:spcAft>
          <a:spcPct val="0"/>
        </a:spcAft>
        <a:defRPr sz="3600" b="1">
          <a:solidFill>
            <a:schemeClr val="tx2"/>
          </a:solidFill>
          <a:latin typeface="Trebuchet MS" pitchFamily="34" charset="0"/>
        </a:defRPr>
      </a:lvl8pPr>
      <a:lvl9pPr marL="1828800" algn="l" rtl="0" fontAlgn="base">
        <a:spcBef>
          <a:spcPct val="0"/>
        </a:spcBef>
        <a:spcAft>
          <a:spcPct val="0"/>
        </a:spcAft>
        <a:defRPr sz="36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rgbClr val="009896"/>
        </a:buClr>
        <a:buFont typeface="Wingdings" pitchFamily="2" charset="2"/>
        <a:buChar char="§"/>
        <a:defRPr sz="3200">
          <a:solidFill>
            <a:schemeClr val="tx1"/>
          </a:solidFill>
          <a:latin typeface="+mn-lt"/>
          <a:ea typeface="+mn-ea"/>
          <a:cs typeface="+mn-cs"/>
        </a:defRPr>
      </a:lvl1pPr>
      <a:lvl2pPr marL="630238" indent="-285750" algn="l" rtl="0" eaLnBrk="0" fontAlgn="base" hangingPunct="0">
        <a:spcBef>
          <a:spcPct val="20000"/>
        </a:spcBef>
        <a:spcAft>
          <a:spcPct val="0"/>
        </a:spcAft>
        <a:buClr>
          <a:srgbClr val="009896"/>
        </a:buClr>
        <a:buFont typeface="Wingdings" pitchFamily="2" charset="2"/>
        <a:buChar char="§"/>
        <a:defRPr sz="2800">
          <a:solidFill>
            <a:schemeClr val="tx1"/>
          </a:solidFill>
          <a:latin typeface="+mn-lt"/>
        </a:defRPr>
      </a:lvl2pPr>
      <a:lvl3pPr marL="860425" indent="-228600" algn="l" rtl="0" eaLnBrk="0" fontAlgn="base" hangingPunct="0">
        <a:spcBef>
          <a:spcPct val="20000"/>
        </a:spcBef>
        <a:spcAft>
          <a:spcPct val="0"/>
        </a:spcAft>
        <a:buClr>
          <a:srgbClr val="009896"/>
        </a:buClr>
        <a:buFont typeface="Wingdings" pitchFamily="2" charset="2"/>
        <a:buChar char="§"/>
        <a:defRPr sz="2400">
          <a:solidFill>
            <a:schemeClr val="tx1"/>
          </a:solidFill>
          <a:latin typeface="+mn-lt"/>
        </a:defRPr>
      </a:lvl3pPr>
      <a:lvl4pPr marL="1090613" indent="-228600" algn="l" rtl="0" eaLnBrk="0" fontAlgn="base" hangingPunct="0">
        <a:spcBef>
          <a:spcPct val="20000"/>
        </a:spcBef>
        <a:spcAft>
          <a:spcPct val="0"/>
        </a:spcAft>
        <a:buClr>
          <a:srgbClr val="009896"/>
        </a:buClr>
        <a:buFont typeface="Wingdings" pitchFamily="2" charset="2"/>
        <a:buChar char="§"/>
        <a:defRPr sz="2000">
          <a:solidFill>
            <a:schemeClr val="tx1"/>
          </a:solidFill>
          <a:latin typeface="+mn-lt"/>
        </a:defRPr>
      </a:lvl4pPr>
      <a:lvl5pPr marL="1322388" indent="-228600" algn="l" rtl="0" eaLnBrk="0" fontAlgn="base" hangingPunct="0">
        <a:spcBef>
          <a:spcPct val="20000"/>
        </a:spcBef>
        <a:spcAft>
          <a:spcPct val="0"/>
        </a:spcAft>
        <a:buClr>
          <a:srgbClr val="009896"/>
        </a:buClr>
        <a:buFont typeface="Wingdings" pitchFamily="2" charset="2"/>
        <a:buChar char="§"/>
        <a:defRPr sz="2000">
          <a:solidFill>
            <a:schemeClr val="tx1"/>
          </a:solidFill>
          <a:latin typeface="+mn-lt"/>
        </a:defRPr>
      </a:lvl5pPr>
      <a:lvl6pPr marL="17795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6pPr>
      <a:lvl7pPr marL="22367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7pPr>
      <a:lvl8pPr marL="26939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8pPr>
      <a:lvl9pPr marL="31511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wmf"/><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12.jpeg"/><Relationship Id="rId4" Type="http://schemas.openxmlformats.org/officeDocument/2006/relationships/image" Target="../media/image111.jpeg"/></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16.jpeg"/></Relationships>
</file>

<file path=ppt/slides/_rels/slide6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wmf"/><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121.jpeg"/><Relationship Id="rId4" Type="http://schemas.openxmlformats.org/officeDocument/2006/relationships/image" Target="../media/image120.jpeg"/></Relationships>
</file>

<file path=ppt/slides/_rels/slide7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slide" Target="slide7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6"/>
          <p:cNvSpPr>
            <a:spLocks noGrp="1"/>
          </p:cNvSpPr>
          <p:nvPr>
            <p:ph type="ctrTitle"/>
          </p:nvPr>
        </p:nvSpPr>
        <p:spPr>
          <a:xfrm>
            <a:off x="500063" y="3500438"/>
            <a:ext cx="8001000" cy="1470025"/>
          </a:xfrm>
        </p:spPr>
        <p:txBody>
          <a:bodyPr/>
          <a:lstStyle/>
          <a:p>
            <a:pPr eaLnBrk="1" hangingPunct="1"/>
            <a:r>
              <a:rPr lang="en-US" b="1" smtClean="0"/>
              <a:t>How to use Participatory GIS for targeting vulnerability and inequality at neighbourhood-city level</a:t>
            </a:r>
            <a:endParaRPr lang="en-US" smtClean="0"/>
          </a:p>
        </p:txBody>
      </p:sp>
      <p:pic>
        <p:nvPicPr>
          <p:cNvPr id="6147" name="Picture 11" descr="letterhead 61"/>
          <p:cNvPicPr>
            <a:picLocks noChangeAspect="1" noChangeArrowheads="1"/>
          </p:cNvPicPr>
          <p:nvPr/>
        </p:nvPicPr>
        <p:blipFill>
          <a:blip r:embed="rId3" cstate="screen"/>
          <a:srcRect/>
          <a:stretch>
            <a:fillRect/>
          </a:stretch>
        </p:blipFill>
        <p:spPr bwMode="auto">
          <a:xfrm>
            <a:off x="500063" y="0"/>
            <a:ext cx="8143875" cy="2306638"/>
          </a:xfrm>
          <a:prstGeom prst="rect">
            <a:avLst/>
          </a:prstGeom>
          <a:noFill/>
          <a:ln w="9525">
            <a:noFill/>
            <a:miter lim="800000"/>
            <a:headEnd/>
            <a:tailEnd/>
          </a:ln>
        </p:spPr>
      </p:pic>
      <p:grpSp>
        <p:nvGrpSpPr>
          <p:cNvPr id="8" name="Group 7"/>
          <p:cNvGrpSpPr/>
          <p:nvPr/>
        </p:nvGrpSpPr>
        <p:grpSpPr>
          <a:xfrm>
            <a:off x="698415" y="6329564"/>
            <a:ext cx="7755772" cy="528436"/>
            <a:chOff x="698415" y="6329564"/>
            <a:chExt cx="7755772" cy="528436"/>
          </a:xfrm>
        </p:grpSpPr>
        <p:pic>
          <p:nvPicPr>
            <p:cNvPr id="9" name="Picture 2" descr="IRPUD Logo"/>
            <p:cNvPicPr>
              <a:picLocks noChangeAspect="1" noChangeArrowheads="1"/>
            </p:cNvPicPr>
            <p:nvPr/>
          </p:nvPicPr>
          <p:blipFill>
            <a:blip r:embed="rId4" cstate="screen"/>
            <a:srcRect/>
            <a:stretch>
              <a:fillRect/>
            </a:stretch>
          </p:blipFill>
          <p:spPr bwMode="auto">
            <a:xfrm>
              <a:off x="7158787" y="6453017"/>
              <a:ext cx="1295400" cy="361951"/>
            </a:xfrm>
            <a:prstGeom prst="rect">
              <a:avLst/>
            </a:prstGeom>
            <a:noFill/>
          </p:spPr>
        </p:pic>
        <p:pic>
          <p:nvPicPr>
            <p:cNvPr id="10" name="Picture 4" descr="Link zur Startseite der Universität Dortmund"/>
            <p:cNvPicPr>
              <a:picLocks noChangeAspect="1" noChangeArrowheads="1"/>
            </p:cNvPicPr>
            <p:nvPr/>
          </p:nvPicPr>
          <p:blipFill>
            <a:blip r:embed="rId5" cstate="screen"/>
            <a:srcRect/>
            <a:stretch>
              <a:fillRect/>
            </a:stretch>
          </p:blipFill>
          <p:spPr bwMode="auto">
            <a:xfrm>
              <a:off x="4512406" y="6329564"/>
              <a:ext cx="2428875" cy="390526"/>
            </a:xfrm>
            <a:prstGeom prst="rect">
              <a:avLst/>
            </a:prstGeom>
            <a:noFill/>
          </p:spPr>
        </p:pic>
        <p:pic>
          <p:nvPicPr>
            <p:cNvPr id="11" name="Picture 2" descr="D:\verplanke\My Documents\Downloads\UT_Logo_0072_Black_EN.png"/>
            <p:cNvPicPr>
              <a:picLocks noChangeAspect="1" noChangeArrowheads="1"/>
            </p:cNvPicPr>
            <p:nvPr/>
          </p:nvPicPr>
          <p:blipFill>
            <a:blip r:embed="rId6" cstate="screen"/>
            <a:srcRect/>
            <a:stretch>
              <a:fillRect/>
            </a:stretch>
          </p:blipFill>
          <p:spPr bwMode="auto">
            <a:xfrm>
              <a:off x="698415" y="6356188"/>
              <a:ext cx="3131307" cy="501812"/>
            </a:xfrm>
            <a:prstGeom prst="rect">
              <a:avLst/>
            </a:prstGeom>
            <a:noFill/>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02801" y="139850"/>
            <a:ext cx="4464050" cy="868363"/>
          </a:xfrm>
        </p:spPr>
        <p:txBody>
          <a:bodyPr/>
          <a:lstStyle/>
          <a:p>
            <a:r>
              <a:rPr lang="en-GB" dirty="0" smtClean="0"/>
              <a:t>Cities at Risk</a:t>
            </a:r>
          </a:p>
        </p:txBody>
      </p:sp>
      <p:sp>
        <p:nvSpPr>
          <p:cNvPr id="83972" name="Rectangle 4"/>
          <p:cNvSpPr>
            <a:spLocks noGrp="1" noChangeArrowheads="1"/>
          </p:cNvSpPr>
          <p:nvPr>
            <p:ph type="body" idx="1"/>
          </p:nvPr>
        </p:nvSpPr>
        <p:spPr>
          <a:xfrm>
            <a:off x="236668" y="1394833"/>
            <a:ext cx="8724452" cy="4584700"/>
          </a:xfrm>
        </p:spPr>
        <p:txBody>
          <a:bodyPr/>
          <a:lstStyle/>
          <a:p>
            <a:pPr>
              <a:lnSpc>
                <a:spcPct val="80000"/>
              </a:lnSpc>
            </a:pPr>
            <a:r>
              <a:rPr lang="en-US" sz="2800" dirty="0" smtClean="0"/>
              <a:t>Urban areas provide a number of </a:t>
            </a:r>
            <a:r>
              <a:rPr lang="en-US" sz="2800" dirty="0" smtClean="0">
                <a:solidFill>
                  <a:srgbClr val="FF0000"/>
                </a:solidFill>
              </a:rPr>
              <a:t>socio-economic opportunities</a:t>
            </a:r>
            <a:r>
              <a:rPr lang="en-US" sz="2800" dirty="0" smtClean="0"/>
              <a:t> for jobs and income generation </a:t>
            </a:r>
          </a:p>
          <a:p>
            <a:pPr>
              <a:lnSpc>
                <a:spcPct val="80000"/>
              </a:lnSpc>
            </a:pPr>
            <a:endParaRPr lang="en-US" sz="2800" dirty="0" smtClean="0"/>
          </a:p>
          <a:p>
            <a:pPr>
              <a:lnSpc>
                <a:spcPct val="80000"/>
              </a:lnSpc>
            </a:pPr>
            <a:r>
              <a:rPr lang="en-US" sz="2800" dirty="0" smtClean="0"/>
              <a:t>but are also simultaneously becoming increasingly </a:t>
            </a:r>
            <a:r>
              <a:rPr lang="en-US" sz="2800" dirty="0" smtClean="0">
                <a:solidFill>
                  <a:srgbClr val="FF0000"/>
                </a:solidFill>
              </a:rPr>
              <a:t>risky places</a:t>
            </a:r>
            <a:r>
              <a:rPr lang="en-US" sz="2800" dirty="0" smtClean="0"/>
              <a:t> to live, especially for low-income residents of cities in developing countries. </a:t>
            </a:r>
          </a:p>
          <a:p>
            <a:pPr>
              <a:lnSpc>
                <a:spcPct val="80000"/>
              </a:lnSpc>
              <a:buFont typeface="Wingdings" pitchFamily="2" charset="2"/>
              <a:buNone/>
            </a:pPr>
            <a:endParaRPr lang="en-US" sz="2800" dirty="0" smtClean="0"/>
          </a:p>
          <a:p>
            <a:pPr>
              <a:lnSpc>
                <a:spcPct val="80000"/>
              </a:lnSpc>
            </a:pPr>
            <a:r>
              <a:rPr lang="en-US" sz="2800" dirty="0" smtClean="0"/>
              <a:t>Exposure to environmental risk and hazard is a result of </a:t>
            </a:r>
            <a:r>
              <a:rPr lang="en-US" sz="2800" dirty="0" smtClean="0">
                <a:solidFill>
                  <a:srgbClr val="FF0000"/>
                </a:solidFill>
              </a:rPr>
              <a:t>physical </a:t>
            </a:r>
            <a:r>
              <a:rPr lang="en-US" sz="2800" dirty="0" smtClean="0"/>
              <a:t>processes (i.e. poor building construction, lack of urban planning, lack of infrastructure), and </a:t>
            </a:r>
            <a:r>
              <a:rPr lang="en-US" sz="2800" dirty="0" smtClean="0">
                <a:solidFill>
                  <a:srgbClr val="FF0000"/>
                </a:solidFill>
              </a:rPr>
              <a:t>human</a:t>
            </a:r>
            <a:r>
              <a:rPr lang="en-US" sz="2800" dirty="0" smtClean="0"/>
              <a:t> processes (i.e. lifestyle choices and consumption) that renders the more informal parts of cities particularly </a:t>
            </a:r>
            <a:r>
              <a:rPr lang="en-US" sz="2800" dirty="0" smtClean="0">
                <a:solidFill>
                  <a:srgbClr val="FF0000"/>
                </a:solidFill>
              </a:rPr>
              <a:t>vulnerable</a:t>
            </a:r>
            <a:endParaRPr lang="en-GB" sz="2800" dirty="0" smtClean="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774700" y="95250"/>
            <a:ext cx="8002588" cy="868363"/>
          </a:xfrm>
        </p:spPr>
        <p:txBody>
          <a:bodyPr/>
          <a:lstStyle/>
          <a:p>
            <a:pPr eaLnBrk="1" hangingPunct="1"/>
            <a:r>
              <a:rPr lang="en-GB" sz="3200" smtClean="0"/>
              <a:t>What does Urban Vulnerability mean?</a:t>
            </a:r>
          </a:p>
        </p:txBody>
      </p:sp>
      <p:sp>
        <p:nvSpPr>
          <p:cNvPr id="103427" name="Rectangle 3"/>
          <p:cNvSpPr>
            <a:spLocks noGrp="1" noChangeArrowheads="1"/>
          </p:cNvSpPr>
          <p:nvPr>
            <p:ph type="body" idx="4294967295"/>
          </p:nvPr>
        </p:nvSpPr>
        <p:spPr>
          <a:xfrm>
            <a:off x="381000" y="1384300"/>
            <a:ext cx="8380413" cy="5274684"/>
          </a:xfrm>
        </p:spPr>
        <p:txBody>
          <a:bodyPr/>
          <a:lstStyle/>
          <a:p>
            <a:pPr eaLnBrk="1" hangingPunct="1">
              <a:lnSpc>
                <a:spcPct val="80000"/>
              </a:lnSpc>
            </a:pPr>
            <a:r>
              <a:rPr lang="en-US" sz="2800" dirty="0" smtClean="0"/>
              <a:t>The characteristics and circumstances of a community, system or asset that make it </a:t>
            </a:r>
            <a:r>
              <a:rPr lang="en-US" sz="2800" dirty="0" smtClean="0">
                <a:solidFill>
                  <a:srgbClr val="FF0000"/>
                </a:solidFill>
              </a:rPr>
              <a:t>susceptible to the damaging effects</a:t>
            </a:r>
            <a:r>
              <a:rPr lang="en-US" sz="2800" dirty="0" smtClean="0"/>
              <a:t> of a hazard (ISDR).</a:t>
            </a:r>
          </a:p>
          <a:p>
            <a:pPr eaLnBrk="1" hangingPunct="1">
              <a:lnSpc>
                <a:spcPct val="80000"/>
              </a:lnSpc>
            </a:pPr>
            <a:endParaRPr lang="en-US" sz="2800" dirty="0" smtClean="0"/>
          </a:p>
          <a:p>
            <a:pPr eaLnBrk="1" hangingPunct="1">
              <a:lnSpc>
                <a:spcPct val="80000"/>
              </a:lnSpc>
            </a:pPr>
            <a:r>
              <a:rPr lang="en-US" sz="2800" dirty="0" smtClean="0">
                <a:solidFill>
                  <a:srgbClr val="FF0000"/>
                </a:solidFill>
              </a:rPr>
              <a:t>Urban vulnerability</a:t>
            </a:r>
            <a:r>
              <a:rPr lang="en-US" sz="2800" dirty="0" smtClean="0"/>
              <a:t> to natural (</a:t>
            </a:r>
            <a:r>
              <a:rPr lang="en-US" sz="2800" dirty="0" err="1" smtClean="0"/>
              <a:t>i.e</a:t>
            </a:r>
            <a:r>
              <a:rPr lang="en-US" sz="2800" dirty="0" smtClean="0"/>
              <a:t> earthquakes, floods, hurricanes) or man-made (global warming, chemical spills, contamination) events is a </a:t>
            </a:r>
            <a:r>
              <a:rPr lang="en-US" sz="2800" dirty="0" smtClean="0">
                <a:solidFill>
                  <a:srgbClr val="FF0000"/>
                </a:solidFill>
              </a:rPr>
              <a:t>function of human behavior</a:t>
            </a:r>
            <a:r>
              <a:rPr lang="en-US" sz="2800" dirty="0" smtClean="0"/>
              <a:t>. </a:t>
            </a:r>
          </a:p>
          <a:p>
            <a:pPr eaLnBrk="1" hangingPunct="1">
              <a:lnSpc>
                <a:spcPct val="80000"/>
              </a:lnSpc>
            </a:pPr>
            <a:endParaRPr lang="en-US" sz="2800" dirty="0" smtClean="0"/>
          </a:p>
          <a:p>
            <a:pPr eaLnBrk="1" hangingPunct="1">
              <a:lnSpc>
                <a:spcPct val="80000"/>
              </a:lnSpc>
            </a:pPr>
            <a:r>
              <a:rPr lang="en-US" sz="2800" dirty="0" smtClean="0"/>
              <a:t>It describes the degree to which socioeconomic systems and physical assets in urban areas are either </a:t>
            </a:r>
            <a:r>
              <a:rPr lang="en-US" sz="2800" dirty="0" smtClean="0">
                <a:solidFill>
                  <a:srgbClr val="FF0000"/>
                </a:solidFill>
              </a:rPr>
              <a:t>susceptible or resilient</a:t>
            </a:r>
            <a:r>
              <a:rPr lang="en-US" sz="2800" dirty="0" smtClean="0"/>
              <a:t> to the impact of environmental hazards.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750888" y="6449661"/>
            <a:ext cx="7412037" cy="477054"/>
          </a:xfrm>
          <a:prstGeom prst="rect">
            <a:avLst/>
          </a:prstGeom>
          <a:noFill/>
          <a:ln w="9525">
            <a:noFill/>
            <a:miter lim="800000"/>
            <a:headEnd/>
            <a:tailEnd/>
          </a:ln>
          <a:effectLst/>
        </p:spPr>
        <p:txBody>
          <a:bodyPr wrap="square">
            <a:spAutoFit/>
          </a:bodyPr>
          <a:lstStyle/>
          <a:p>
            <a:pPr algn="ctr">
              <a:spcBef>
                <a:spcPct val="50000"/>
              </a:spcBef>
            </a:pPr>
            <a:r>
              <a:rPr lang="en-GB" sz="2500" dirty="0">
                <a:latin typeface="Trebuchet MS" pitchFamily="34" charset="0"/>
                <a:cs typeface="Times New Roman" pitchFamily="18" charset="0"/>
              </a:rPr>
              <a:t>economic loss and social </a:t>
            </a:r>
            <a:r>
              <a:rPr lang="en-GB" sz="2500" dirty="0">
                <a:solidFill>
                  <a:srgbClr val="FF0000"/>
                </a:solidFill>
                <a:latin typeface="Trebuchet MS" pitchFamily="34" charset="0"/>
                <a:cs typeface="Times New Roman" pitchFamily="18" charset="0"/>
              </a:rPr>
              <a:t>disruption</a:t>
            </a:r>
            <a:r>
              <a:rPr lang="en-GB" sz="2500" dirty="0">
                <a:latin typeface="Trebuchet MS" pitchFamily="34" charset="0"/>
                <a:cs typeface="Times New Roman" pitchFamily="18" charset="0"/>
              </a:rPr>
              <a:t> = </a:t>
            </a:r>
            <a:r>
              <a:rPr lang="en-GB" sz="2500" b="1" dirty="0">
                <a:solidFill>
                  <a:srgbClr val="FF0000"/>
                </a:solidFill>
                <a:latin typeface="Trebuchet MS" pitchFamily="34" charset="0"/>
                <a:cs typeface="Times New Roman" pitchFamily="18" charset="0"/>
              </a:rPr>
              <a:t>Disaster</a:t>
            </a:r>
            <a:r>
              <a:rPr lang="en-GB" sz="2500" dirty="0">
                <a:latin typeface="Trebuchet MS" pitchFamily="34" charset="0"/>
              </a:rPr>
              <a:t> </a:t>
            </a:r>
          </a:p>
        </p:txBody>
      </p:sp>
      <p:sp>
        <p:nvSpPr>
          <p:cNvPr id="87043" name="Text Box 3"/>
          <p:cNvSpPr txBox="1">
            <a:spLocks noChangeArrowheads="1"/>
          </p:cNvSpPr>
          <p:nvPr/>
        </p:nvSpPr>
        <p:spPr bwMode="auto">
          <a:xfrm>
            <a:off x="3140075" y="2884488"/>
            <a:ext cx="2813050" cy="2960687"/>
          </a:xfrm>
          <a:prstGeom prst="rect">
            <a:avLst/>
          </a:prstGeom>
          <a:noFill/>
          <a:ln w="9525">
            <a:noFill/>
            <a:miter lim="800000"/>
            <a:headEnd/>
            <a:tailEnd/>
          </a:ln>
          <a:effectLst/>
        </p:spPr>
        <p:txBody>
          <a:bodyPr>
            <a:spAutoFit/>
          </a:bodyPr>
          <a:lstStyle/>
          <a:p>
            <a:pPr algn="ctr">
              <a:spcBef>
                <a:spcPct val="50000"/>
              </a:spcBef>
            </a:pPr>
            <a:r>
              <a:rPr lang="en-GB" sz="2900">
                <a:latin typeface="Trebuchet MS" pitchFamily="34" charset="0"/>
                <a:cs typeface="Times New Roman" pitchFamily="18" charset="0"/>
              </a:rPr>
              <a:t>Environmental Hazard</a:t>
            </a:r>
          </a:p>
          <a:p>
            <a:pPr algn="ctr">
              <a:spcBef>
                <a:spcPct val="50000"/>
              </a:spcBef>
            </a:pPr>
            <a:r>
              <a:rPr lang="en-GB" sz="2900">
                <a:latin typeface="Trebuchet MS" pitchFamily="34" charset="0"/>
                <a:cs typeface="Times New Roman" pitchFamily="18" charset="0"/>
              </a:rPr>
              <a:t>+</a:t>
            </a:r>
          </a:p>
          <a:p>
            <a:pPr algn="ctr">
              <a:spcBef>
                <a:spcPct val="50000"/>
              </a:spcBef>
            </a:pPr>
            <a:r>
              <a:rPr lang="en-GB" sz="2900">
                <a:solidFill>
                  <a:srgbClr val="FF0000"/>
                </a:solidFill>
                <a:latin typeface="Trebuchet MS" pitchFamily="34" charset="0"/>
                <a:cs typeface="Times New Roman" pitchFamily="18" charset="0"/>
              </a:rPr>
              <a:t>Vulnerable</a:t>
            </a:r>
          </a:p>
          <a:p>
            <a:pPr algn="ctr">
              <a:spcBef>
                <a:spcPct val="50000"/>
              </a:spcBef>
            </a:pPr>
            <a:r>
              <a:rPr lang="en-GB" sz="2900">
                <a:latin typeface="Trebuchet MS" pitchFamily="34" charset="0"/>
                <a:cs typeface="Times New Roman" pitchFamily="18" charset="0"/>
              </a:rPr>
              <a:t>context</a:t>
            </a:r>
            <a:endParaRPr lang="en-GB" sz="2900">
              <a:latin typeface="Trebuchet MS" pitchFamily="34" charset="0"/>
            </a:endParaRPr>
          </a:p>
        </p:txBody>
      </p:sp>
      <p:sp>
        <p:nvSpPr>
          <p:cNvPr id="87044" name="Text Box 4"/>
          <p:cNvSpPr txBox="1">
            <a:spLocks noChangeArrowheads="1"/>
          </p:cNvSpPr>
          <p:nvPr/>
        </p:nvSpPr>
        <p:spPr bwMode="auto">
          <a:xfrm>
            <a:off x="3035300" y="523875"/>
            <a:ext cx="2813050" cy="1235075"/>
          </a:xfrm>
          <a:prstGeom prst="rect">
            <a:avLst/>
          </a:prstGeom>
          <a:noFill/>
          <a:ln w="9525">
            <a:noFill/>
            <a:miter lim="800000"/>
            <a:headEnd/>
            <a:tailEnd/>
          </a:ln>
          <a:effectLst/>
        </p:spPr>
        <p:txBody>
          <a:bodyPr>
            <a:spAutoFit/>
          </a:bodyPr>
          <a:lstStyle/>
          <a:p>
            <a:pPr algn="ctr">
              <a:spcBef>
                <a:spcPct val="50000"/>
              </a:spcBef>
            </a:pPr>
            <a:r>
              <a:rPr lang="en-GB" sz="3000">
                <a:latin typeface="Trebuchet MS" pitchFamily="34" charset="0"/>
                <a:cs typeface="Times New Roman" pitchFamily="18" charset="0"/>
              </a:rPr>
              <a:t>Natural </a:t>
            </a:r>
          </a:p>
          <a:p>
            <a:pPr algn="ctr">
              <a:spcBef>
                <a:spcPct val="50000"/>
              </a:spcBef>
            </a:pPr>
            <a:r>
              <a:rPr lang="en-GB" sz="3000">
                <a:latin typeface="Trebuchet MS" pitchFamily="34" charset="0"/>
                <a:cs typeface="Times New Roman" pitchFamily="18" charset="0"/>
              </a:rPr>
              <a:t>event</a:t>
            </a:r>
            <a:endParaRPr lang="en-GB" sz="3000">
              <a:latin typeface="Trebuchet MS" pitchFamily="34" charset="0"/>
            </a:endParaRPr>
          </a:p>
        </p:txBody>
      </p:sp>
      <p:sp>
        <p:nvSpPr>
          <p:cNvPr id="87046" name="Text Box 6"/>
          <p:cNvSpPr txBox="1">
            <a:spLocks noChangeArrowheads="1"/>
          </p:cNvSpPr>
          <p:nvPr/>
        </p:nvSpPr>
        <p:spPr bwMode="auto">
          <a:xfrm>
            <a:off x="481013" y="4102100"/>
            <a:ext cx="2805113" cy="641350"/>
          </a:xfrm>
          <a:prstGeom prst="rect">
            <a:avLst/>
          </a:prstGeom>
          <a:noFill/>
          <a:ln w="9525">
            <a:noFill/>
            <a:miter lim="800000"/>
            <a:headEnd/>
            <a:tailEnd/>
          </a:ln>
          <a:effectLst/>
        </p:spPr>
        <p:txBody>
          <a:bodyPr>
            <a:spAutoFit/>
          </a:bodyPr>
          <a:lstStyle/>
          <a:p>
            <a:pPr>
              <a:spcBef>
                <a:spcPct val="50000"/>
              </a:spcBef>
            </a:pPr>
            <a:r>
              <a:rPr lang="en-GB" sz="1800">
                <a:solidFill>
                  <a:schemeClr val="bg1"/>
                </a:solidFill>
                <a:latin typeface="Trebuchet MS" pitchFamily="34" charset="0"/>
              </a:rPr>
              <a:t>Choluteca</a:t>
            </a:r>
            <a:r>
              <a:rPr lang="en-GB" sz="1200">
                <a:solidFill>
                  <a:schemeClr val="bg1"/>
                </a:solidFill>
                <a:latin typeface="Trebuchet MS" pitchFamily="34" charset="0"/>
              </a:rPr>
              <a:t> – </a:t>
            </a:r>
            <a:r>
              <a:rPr lang="en-GB" sz="1800">
                <a:solidFill>
                  <a:schemeClr val="bg1"/>
                </a:solidFill>
                <a:latin typeface="Trebuchet MS" pitchFamily="34" charset="0"/>
              </a:rPr>
              <a:t>Honduras</a:t>
            </a:r>
            <a:r>
              <a:rPr lang="en-GB" sz="1200">
                <a:solidFill>
                  <a:schemeClr val="bg1"/>
                </a:solidFill>
                <a:latin typeface="Trebuchet MS" pitchFamily="34" charset="0"/>
              </a:rPr>
              <a:t> - </a:t>
            </a:r>
            <a:r>
              <a:rPr lang="en-GB" sz="1800">
                <a:solidFill>
                  <a:schemeClr val="bg1"/>
                </a:solidFill>
                <a:latin typeface="Trebuchet MS" pitchFamily="34" charset="0"/>
              </a:rPr>
              <a:t>1998</a:t>
            </a:r>
          </a:p>
        </p:txBody>
      </p:sp>
      <p:grpSp>
        <p:nvGrpSpPr>
          <p:cNvPr id="87047" name="Group 7"/>
          <p:cNvGrpSpPr>
            <a:grpSpLocks/>
          </p:cNvGrpSpPr>
          <p:nvPr/>
        </p:nvGrpSpPr>
        <p:grpSpPr bwMode="auto">
          <a:xfrm>
            <a:off x="0" y="4270375"/>
            <a:ext cx="3319463" cy="2241550"/>
            <a:chOff x="3669" y="2684"/>
            <a:chExt cx="2091" cy="1412"/>
          </a:xfrm>
        </p:grpSpPr>
        <p:pic>
          <p:nvPicPr>
            <p:cNvPr id="87048" name="Picture 8"/>
            <p:cNvPicPr>
              <a:picLocks noChangeAspect="1" noChangeArrowheads="1"/>
            </p:cNvPicPr>
            <p:nvPr/>
          </p:nvPicPr>
          <p:blipFill>
            <a:blip r:embed="rId2" cstate="screen"/>
            <a:srcRect/>
            <a:stretch>
              <a:fillRect/>
            </a:stretch>
          </p:blipFill>
          <p:spPr bwMode="auto">
            <a:xfrm>
              <a:off x="3691" y="2722"/>
              <a:ext cx="2069" cy="1374"/>
            </a:xfrm>
            <a:prstGeom prst="rect">
              <a:avLst/>
            </a:prstGeom>
            <a:noFill/>
            <a:ln w="9525">
              <a:noFill/>
              <a:miter lim="800000"/>
              <a:headEnd/>
              <a:tailEnd/>
            </a:ln>
            <a:effectLst/>
          </p:spPr>
        </p:pic>
        <p:sp>
          <p:nvSpPr>
            <p:cNvPr id="87049" name="Text Box 9"/>
            <p:cNvSpPr txBox="1">
              <a:spLocks noChangeArrowheads="1"/>
            </p:cNvSpPr>
            <p:nvPr/>
          </p:nvSpPr>
          <p:spPr bwMode="auto">
            <a:xfrm>
              <a:off x="3669" y="2684"/>
              <a:ext cx="1767" cy="250"/>
            </a:xfrm>
            <a:prstGeom prst="rect">
              <a:avLst/>
            </a:prstGeom>
            <a:noFill/>
            <a:ln w="9525">
              <a:noFill/>
              <a:miter lim="800000"/>
              <a:headEnd/>
              <a:tailEnd/>
            </a:ln>
            <a:effectLst/>
          </p:spPr>
          <p:txBody>
            <a:bodyPr>
              <a:spAutoFit/>
            </a:bodyPr>
            <a:lstStyle/>
            <a:p>
              <a:pPr>
                <a:spcBef>
                  <a:spcPct val="50000"/>
                </a:spcBef>
              </a:pPr>
              <a:r>
                <a:rPr lang="en-GB" sz="2000" b="1" dirty="0">
                  <a:latin typeface="Trebuchet MS" pitchFamily="34" charset="0"/>
                </a:rPr>
                <a:t>New Orleans - 2005</a:t>
              </a:r>
            </a:p>
          </p:txBody>
        </p:sp>
      </p:grpSp>
      <p:pic>
        <p:nvPicPr>
          <p:cNvPr id="87050" name="Picture 10"/>
          <p:cNvPicPr>
            <a:picLocks noChangeAspect="1" noChangeArrowheads="1"/>
          </p:cNvPicPr>
          <p:nvPr/>
        </p:nvPicPr>
        <p:blipFill>
          <a:blip r:embed="rId3" cstate="screen"/>
          <a:srcRect/>
          <a:stretch>
            <a:fillRect/>
          </a:stretch>
        </p:blipFill>
        <p:spPr bwMode="auto">
          <a:xfrm>
            <a:off x="52388" y="2038350"/>
            <a:ext cx="3270250" cy="2190750"/>
          </a:xfrm>
          <a:prstGeom prst="rect">
            <a:avLst/>
          </a:prstGeom>
          <a:noFill/>
          <a:ln w="9525">
            <a:noFill/>
            <a:miter lim="800000"/>
            <a:headEnd/>
            <a:tailEnd/>
          </a:ln>
          <a:effectLst/>
        </p:spPr>
      </p:pic>
      <p:pic>
        <p:nvPicPr>
          <p:cNvPr id="87051" name="Picture 11"/>
          <p:cNvPicPr>
            <a:picLocks noChangeAspect="1" noChangeArrowheads="1"/>
          </p:cNvPicPr>
          <p:nvPr/>
        </p:nvPicPr>
        <p:blipFill>
          <a:blip r:embed="rId4" cstate="screen"/>
          <a:srcRect/>
          <a:stretch>
            <a:fillRect/>
          </a:stretch>
        </p:blipFill>
        <p:spPr bwMode="auto">
          <a:xfrm>
            <a:off x="73025" y="0"/>
            <a:ext cx="3259138" cy="1989138"/>
          </a:xfrm>
          <a:prstGeom prst="rect">
            <a:avLst/>
          </a:prstGeom>
          <a:noFill/>
          <a:ln w="9525">
            <a:noFill/>
            <a:miter lim="800000"/>
            <a:headEnd/>
            <a:tailEnd/>
          </a:ln>
          <a:effectLst/>
        </p:spPr>
      </p:pic>
      <p:sp>
        <p:nvSpPr>
          <p:cNvPr id="87052" name="Text Box 12"/>
          <p:cNvSpPr txBox="1">
            <a:spLocks noChangeArrowheads="1"/>
          </p:cNvSpPr>
          <p:nvPr/>
        </p:nvSpPr>
        <p:spPr bwMode="auto">
          <a:xfrm>
            <a:off x="14288" y="0"/>
            <a:ext cx="3762375" cy="366713"/>
          </a:xfrm>
          <a:prstGeom prst="rect">
            <a:avLst/>
          </a:prstGeom>
          <a:noFill/>
          <a:ln w="9525">
            <a:noFill/>
            <a:miter lim="800000"/>
            <a:headEnd/>
            <a:tailEnd/>
          </a:ln>
          <a:effectLst/>
        </p:spPr>
        <p:txBody>
          <a:bodyPr>
            <a:spAutoFit/>
          </a:bodyPr>
          <a:lstStyle/>
          <a:p>
            <a:pPr>
              <a:spcBef>
                <a:spcPct val="50000"/>
              </a:spcBef>
            </a:pPr>
            <a:r>
              <a:rPr lang="en-GB" sz="1800" b="1" dirty="0">
                <a:solidFill>
                  <a:schemeClr val="bg1"/>
                </a:solidFill>
                <a:latin typeface="Trebuchet MS" pitchFamily="34" charset="0"/>
              </a:rPr>
              <a:t>Hurricane Katrina - 2005</a:t>
            </a:r>
          </a:p>
        </p:txBody>
      </p:sp>
      <p:grpSp>
        <p:nvGrpSpPr>
          <p:cNvPr id="87053" name="Group 13"/>
          <p:cNvGrpSpPr>
            <a:grpSpLocks/>
          </p:cNvGrpSpPr>
          <p:nvPr/>
        </p:nvGrpSpPr>
        <p:grpSpPr bwMode="auto">
          <a:xfrm>
            <a:off x="5772150" y="4378325"/>
            <a:ext cx="3387725" cy="2181225"/>
            <a:chOff x="-8" y="2744"/>
            <a:chExt cx="2134" cy="1374"/>
          </a:xfrm>
        </p:grpSpPr>
        <p:pic>
          <p:nvPicPr>
            <p:cNvPr id="87054" name="Picture 14"/>
            <p:cNvPicPr>
              <a:picLocks noChangeAspect="1" noChangeArrowheads="1"/>
            </p:cNvPicPr>
            <p:nvPr/>
          </p:nvPicPr>
          <p:blipFill>
            <a:blip r:embed="rId5" cstate="screen"/>
            <a:srcRect/>
            <a:stretch>
              <a:fillRect/>
            </a:stretch>
          </p:blipFill>
          <p:spPr bwMode="auto">
            <a:xfrm>
              <a:off x="8" y="2744"/>
              <a:ext cx="2118" cy="1374"/>
            </a:xfrm>
            <a:prstGeom prst="rect">
              <a:avLst/>
            </a:prstGeom>
            <a:noFill/>
            <a:ln w="9525">
              <a:noFill/>
              <a:miter lim="800000"/>
              <a:headEnd/>
              <a:tailEnd/>
            </a:ln>
            <a:effectLst/>
          </p:spPr>
        </p:pic>
        <p:sp>
          <p:nvSpPr>
            <p:cNvPr id="87055" name="Text Box 15"/>
            <p:cNvSpPr txBox="1">
              <a:spLocks noChangeArrowheads="1"/>
            </p:cNvSpPr>
            <p:nvPr/>
          </p:nvSpPr>
          <p:spPr bwMode="auto">
            <a:xfrm>
              <a:off x="-8" y="2763"/>
              <a:ext cx="2055" cy="231"/>
            </a:xfrm>
            <a:prstGeom prst="rect">
              <a:avLst/>
            </a:prstGeom>
            <a:noFill/>
            <a:ln w="9525">
              <a:noFill/>
              <a:miter lim="800000"/>
              <a:headEnd/>
              <a:tailEnd/>
            </a:ln>
            <a:effectLst/>
          </p:spPr>
          <p:txBody>
            <a:bodyPr>
              <a:spAutoFit/>
            </a:bodyPr>
            <a:lstStyle/>
            <a:p>
              <a:pPr>
                <a:spcBef>
                  <a:spcPct val="50000"/>
                </a:spcBef>
              </a:pPr>
              <a:r>
                <a:rPr lang="en-GB" sz="1800" dirty="0">
                  <a:solidFill>
                    <a:schemeClr val="bg1"/>
                  </a:solidFill>
                  <a:latin typeface="Trebuchet MS" pitchFamily="34" charset="0"/>
                </a:rPr>
                <a:t>Port-Au-Prince, Haiti  2010</a:t>
              </a:r>
            </a:p>
          </p:txBody>
        </p:sp>
      </p:grpSp>
      <p:pic>
        <p:nvPicPr>
          <p:cNvPr id="87056" name="Picture 16"/>
          <p:cNvPicPr>
            <a:picLocks noChangeAspect="1" noChangeArrowheads="1"/>
          </p:cNvPicPr>
          <p:nvPr/>
        </p:nvPicPr>
        <p:blipFill>
          <a:blip r:embed="rId6" cstate="screen"/>
          <a:srcRect/>
          <a:stretch>
            <a:fillRect/>
          </a:stretch>
        </p:blipFill>
        <p:spPr bwMode="auto">
          <a:xfrm>
            <a:off x="5788025" y="2090738"/>
            <a:ext cx="3368675" cy="2241550"/>
          </a:xfrm>
          <a:prstGeom prst="rect">
            <a:avLst/>
          </a:prstGeom>
          <a:noFill/>
          <a:ln w="9525">
            <a:noFill/>
            <a:miter lim="800000"/>
            <a:headEnd/>
            <a:tailEnd/>
          </a:ln>
          <a:effectLst/>
        </p:spPr>
      </p:pic>
      <p:grpSp>
        <p:nvGrpSpPr>
          <p:cNvPr id="87057" name="Group 17"/>
          <p:cNvGrpSpPr>
            <a:grpSpLocks/>
          </p:cNvGrpSpPr>
          <p:nvPr/>
        </p:nvGrpSpPr>
        <p:grpSpPr bwMode="auto">
          <a:xfrm>
            <a:off x="5759450" y="0"/>
            <a:ext cx="3441700" cy="2052638"/>
            <a:chOff x="0" y="-8"/>
            <a:chExt cx="2168" cy="1293"/>
          </a:xfrm>
        </p:grpSpPr>
        <p:pic>
          <p:nvPicPr>
            <p:cNvPr id="87058" name="Picture 18"/>
            <p:cNvPicPr>
              <a:picLocks noChangeAspect="1" noChangeArrowheads="1"/>
            </p:cNvPicPr>
            <p:nvPr/>
          </p:nvPicPr>
          <p:blipFill>
            <a:blip r:embed="rId7" cstate="screen"/>
            <a:srcRect/>
            <a:stretch>
              <a:fillRect/>
            </a:stretch>
          </p:blipFill>
          <p:spPr bwMode="auto">
            <a:xfrm>
              <a:off x="0" y="-8"/>
              <a:ext cx="2168" cy="1180"/>
            </a:xfrm>
            <a:prstGeom prst="rect">
              <a:avLst/>
            </a:prstGeom>
            <a:noFill/>
            <a:ln w="9525">
              <a:noFill/>
              <a:miter lim="800000"/>
              <a:headEnd/>
              <a:tailEnd/>
            </a:ln>
            <a:effectLst/>
          </p:spPr>
        </p:pic>
        <p:pic>
          <p:nvPicPr>
            <p:cNvPr id="87059" name="Picture 19"/>
            <p:cNvPicPr>
              <a:picLocks noChangeAspect="1" noChangeArrowheads="1"/>
            </p:cNvPicPr>
            <p:nvPr/>
          </p:nvPicPr>
          <p:blipFill>
            <a:blip r:embed="rId8" cstate="screen"/>
            <a:srcRect/>
            <a:stretch>
              <a:fillRect/>
            </a:stretch>
          </p:blipFill>
          <p:spPr bwMode="auto">
            <a:xfrm>
              <a:off x="1278" y="669"/>
              <a:ext cx="877" cy="616"/>
            </a:xfrm>
            <a:prstGeom prst="rect">
              <a:avLst/>
            </a:prstGeom>
            <a:noFill/>
            <a:ln w="9525">
              <a:noFill/>
              <a:miter lim="800000"/>
              <a:headEnd/>
              <a:tailEnd/>
            </a:ln>
            <a:effectLst/>
          </p:spPr>
        </p:pic>
      </p:grpSp>
      <p:grpSp>
        <p:nvGrpSpPr>
          <p:cNvPr id="22" name="Group 21"/>
          <p:cNvGrpSpPr/>
          <p:nvPr/>
        </p:nvGrpSpPr>
        <p:grpSpPr>
          <a:xfrm>
            <a:off x="0" y="0"/>
            <a:ext cx="3762375" cy="1989138"/>
            <a:chOff x="0" y="0"/>
            <a:chExt cx="3762375" cy="1989138"/>
          </a:xfrm>
        </p:grpSpPr>
        <p:pic>
          <p:nvPicPr>
            <p:cNvPr id="20" name="Picture 11"/>
            <p:cNvPicPr>
              <a:picLocks noChangeAspect="1" noChangeArrowheads="1"/>
            </p:cNvPicPr>
            <p:nvPr/>
          </p:nvPicPr>
          <p:blipFill>
            <a:blip r:embed="rId4" cstate="screen"/>
            <a:srcRect/>
            <a:stretch>
              <a:fillRect/>
            </a:stretch>
          </p:blipFill>
          <p:spPr bwMode="auto">
            <a:xfrm>
              <a:off x="58737" y="0"/>
              <a:ext cx="3259138" cy="1989138"/>
            </a:xfrm>
            <a:prstGeom prst="rect">
              <a:avLst/>
            </a:prstGeom>
            <a:noFill/>
            <a:ln w="9525">
              <a:noFill/>
              <a:miter lim="800000"/>
              <a:headEnd/>
              <a:tailEnd/>
            </a:ln>
            <a:effectLst/>
          </p:spPr>
        </p:pic>
        <p:sp>
          <p:nvSpPr>
            <p:cNvPr id="21" name="Text Box 12"/>
            <p:cNvSpPr txBox="1">
              <a:spLocks noChangeArrowheads="1"/>
            </p:cNvSpPr>
            <p:nvPr/>
          </p:nvSpPr>
          <p:spPr bwMode="auto">
            <a:xfrm>
              <a:off x="0" y="0"/>
              <a:ext cx="3762375" cy="366713"/>
            </a:xfrm>
            <a:prstGeom prst="rect">
              <a:avLst/>
            </a:prstGeom>
            <a:noFill/>
            <a:ln w="9525">
              <a:noFill/>
              <a:miter lim="800000"/>
              <a:headEnd/>
              <a:tailEnd/>
            </a:ln>
            <a:effectLst/>
          </p:spPr>
          <p:txBody>
            <a:bodyPr>
              <a:spAutoFit/>
            </a:bodyPr>
            <a:lstStyle/>
            <a:p>
              <a:pPr>
                <a:spcBef>
                  <a:spcPct val="50000"/>
                </a:spcBef>
              </a:pPr>
              <a:r>
                <a:rPr lang="en-GB" sz="1800" b="1">
                  <a:solidFill>
                    <a:schemeClr val="bg1"/>
                  </a:solidFill>
                  <a:latin typeface="Trebuchet MS" pitchFamily="34" charset="0"/>
                </a:rPr>
                <a:t>Hurricane Katrina - 2005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50"/>
                                        </p:tgtEl>
                                        <p:attrNameLst>
                                          <p:attrName>style.visibility</p:attrName>
                                        </p:attrNameLst>
                                      </p:cBhvr>
                                      <p:to>
                                        <p:strVal val="visible"/>
                                      </p:to>
                                    </p:set>
                                    <p:animEffect transition="in" filter="fade">
                                      <p:cBhvr>
                                        <p:cTn id="7" dur="2000"/>
                                        <p:tgtEl>
                                          <p:spTgt spid="87050"/>
                                        </p:tgtEl>
                                      </p:cBhvr>
                                    </p:animEffect>
                                  </p:childTnLst>
                                </p:cTn>
                              </p:par>
                              <p:par>
                                <p:cTn id="8" presetID="10" presetClass="entr" presetSubtype="0" fill="hold" nodeType="withEffect">
                                  <p:stCondLst>
                                    <p:cond delay="0"/>
                                  </p:stCondLst>
                                  <p:childTnLst>
                                    <p:set>
                                      <p:cBhvr>
                                        <p:cTn id="9" dur="1" fill="hold">
                                          <p:stCondLst>
                                            <p:cond delay="0"/>
                                          </p:stCondLst>
                                        </p:cTn>
                                        <p:tgtEl>
                                          <p:spTgt spid="87056"/>
                                        </p:tgtEl>
                                        <p:attrNameLst>
                                          <p:attrName>style.visibility</p:attrName>
                                        </p:attrNameLst>
                                      </p:cBhvr>
                                      <p:to>
                                        <p:strVal val="visible"/>
                                      </p:to>
                                    </p:set>
                                    <p:animEffect transition="in" filter="fade">
                                      <p:cBhvr>
                                        <p:cTn id="10" dur="2000"/>
                                        <p:tgtEl>
                                          <p:spTgt spid="870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7047"/>
                                        </p:tgtEl>
                                        <p:attrNameLst>
                                          <p:attrName>style.visibility</p:attrName>
                                        </p:attrNameLst>
                                      </p:cBhvr>
                                      <p:to>
                                        <p:strVal val="visible"/>
                                      </p:to>
                                    </p:set>
                                    <p:animEffect transition="in" filter="fade">
                                      <p:cBhvr>
                                        <p:cTn id="15" dur="2000"/>
                                        <p:tgtEl>
                                          <p:spTgt spid="87047"/>
                                        </p:tgtEl>
                                      </p:cBhvr>
                                    </p:animEffect>
                                  </p:childTnLst>
                                </p:cTn>
                              </p:par>
                              <p:par>
                                <p:cTn id="16" presetID="10" presetClass="entr" presetSubtype="0" fill="hold" nodeType="withEffect">
                                  <p:stCondLst>
                                    <p:cond delay="0"/>
                                  </p:stCondLst>
                                  <p:childTnLst>
                                    <p:set>
                                      <p:cBhvr>
                                        <p:cTn id="17" dur="1" fill="hold">
                                          <p:stCondLst>
                                            <p:cond delay="0"/>
                                          </p:stCondLst>
                                        </p:cTn>
                                        <p:tgtEl>
                                          <p:spTgt spid="87053"/>
                                        </p:tgtEl>
                                        <p:attrNameLst>
                                          <p:attrName>style.visibility</p:attrName>
                                        </p:attrNameLst>
                                      </p:cBhvr>
                                      <p:to>
                                        <p:strVal val="visible"/>
                                      </p:to>
                                    </p:set>
                                    <p:animEffect transition="in" filter="fade">
                                      <p:cBhvr>
                                        <p:cTn id="18" dur="2000"/>
                                        <p:tgtEl>
                                          <p:spTgt spid="87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14313" y="0"/>
            <a:ext cx="8643937" cy="1071563"/>
          </a:xfrm>
          <a:prstGeom prst="rect">
            <a:avLst/>
          </a:prstGeom>
          <a:noFill/>
          <a:ln w="9525" algn="ctr">
            <a:noFill/>
            <a:miter lim="800000"/>
            <a:headEnd/>
            <a:tailEnd/>
          </a:ln>
        </p:spPr>
        <p:txBody>
          <a:bodyPr anchor="ctr"/>
          <a:lstStyle/>
          <a:p>
            <a:pPr eaLnBrk="0" hangingPunct="0"/>
            <a:r>
              <a:rPr lang="en-US" b="1">
                <a:solidFill>
                  <a:schemeClr val="tx2"/>
                </a:solidFill>
                <a:latin typeface="Trebuchet MS" pitchFamily="34" charset="0"/>
              </a:rPr>
              <a:t>forms and severity of Vulnerability vary remarkably among different areas and groups of people</a:t>
            </a:r>
            <a:endParaRPr lang="en-GB" b="1">
              <a:solidFill>
                <a:schemeClr val="tx2"/>
              </a:solidFill>
              <a:latin typeface="Trebuchet MS" pitchFamily="34" charset="0"/>
            </a:endParaRPr>
          </a:p>
        </p:txBody>
      </p:sp>
      <p:pic>
        <p:nvPicPr>
          <p:cNvPr id="19459" name="Picture 3" descr="Haiti-chile_earthquake"/>
          <p:cNvPicPr>
            <a:picLocks noChangeAspect="1" noChangeArrowheads="1"/>
          </p:cNvPicPr>
          <p:nvPr/>
        </p:nvPicPr>
        <p:blipFill>
          <a:blip r:embed="rId2" cstate="screen"/>
          <a:srcRect/>
          <a:stretch>
            <a:fillRect/>
          </a:stretch>
        </p:blipFill>
        <p:spPr bwMode="auto">
          <a:xfrm>
            <a:off x="214313" y="1143000"/>
            <a:ext cx="4438650" cy="2857500"/>
          </a:xfrm>
          <a:prstGeom prst="rect">
            <a:avLst/>
          </a:prstGeom>
          <a:noFill/>
          <a:ln w="9525">
            <a:noFill/>
            <a:miter lim="800000"/>
            <a:headEnd/>
            <a:tailEnd/>
          </a:ln>
        </p:spPr>
      </p:pic>
      <p:pic>
        <p:nvPicPr>
          <p:cNvPr id="19460" name="Picture 4"/>
          <p:cNvPicPr>
            <a:picLocks noChangeAspect="1" noChangeArrowheads="1"/>
          </p:cNvPicPr>
          <p:nvPr/>
        </p:nvPicPr>
        <p:blipFill>
          <a:blip r:embed="rId3" cstate="screen"/>
          <a:srcRect/>
          <a:stretch>
            <a:fillRect/>
          </a:stretch>
        </p:blipFill>
        <p:spPr bwMode="auto">
          <a:xfrm>
            <a:off x="0" y="3937000"/>
            <a:ext cx="4845050" cy="2921000"/>
          </a:xfrm>
          <a:prstGeom prst="rect">
            <a:avLst/>
          </a:prstGeom>
          <a:noFill/>
          <a:ln w="9525">
            <a:noFill/>
            <a:miter lim="800000"/>
            <a:headEnd/>
            <a:tailEnd/>
          </a:ln>
        </p:spPr>
      </p:pic>
      <p:pic>
        <p:nvPicPr>
          <p:cNvPr id="19461" name="Picture 5"/>
          <p:cNvPicPr>
            <a:picLocks noChangeAspect="1" noChangeArrowheads="1"/>
          </p:cNvPicPr>
          <p:nvPr/>
        </p:nvPicPr>
        <p:blipFill>
          <a:blip r:embed="rId4" cstate="screen"/>
          <a:srcRect/>
          <a:stretch>
            <a:fillRect/>
          </a:stretch>
        </p:blipFill>
        <p:spPr bwMode="auto">
          <a:xfrm>
            <a:off x="4786313" y="1143000"/>
            <a:ext cx="3467100" cy="3840163"/>
          </a:xfrm>
          <a:prstGeom prst="rect">
            <a:avLst/>
          </a:prstGeom>
          <a:noFill/>
          <a:ln w="9525">
            <a:noFill/>
            <a:miter lim="800000"/>
            <a:headEnd/>
            <a:tailEnd/>
          </a:ln>
        </p:spPr>
      </p:pic>
      <p:pic>
        <p:nvPicPr>
          <p:cNvPr id="19462" name="Picture 6"/>
          <p:cNvPicPr>
            <a:picLocks noChangeAspect="1" noChangeArrowheads="1"/>
          </p:cNvPicPr>
          <p:nvPr/>
        </p:nvPicPr>
        <p:blipFill>
          <a:blip r:embed="rId5" cstate="screen"/>
          <a:srcRect/>
          <a:stretch>
            <a:fillRect/>
          </a:stretch>
        </p:blipFill>
        <p:spPr bwMode="auto">
          <a:xfrm>
            <a:off x="6577013" y="3670300"/>
            <a:ext cx="2566987" cy="318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G_2343"/>
          <p:cNvPicPr>
            <a:picLocks noChangeAspect="1" noChangeArrowheads="1"/>
          </p:cNvPicPr>
          <p:nvPr/>
        </p:nvPicPr>
        <p:blipFill>
          <a:blip r:embed="rId2" cstate="screen"/>
          <a:srcRect/>
          <a:stretch>
            <a:fillRect/>
          </a:stretch>
        </p:blipFill>
        <p:spPr bwMode="auto">
          <a:xfrm>
            <a:off x="4505325" y="4929188"/>
            <a:ext cx="1930400" cy="1447800"/>
          </a:xfrm>
          <a:prstGeom prst="rect">
            <a:avLst/>
          </a:prstGeom>
          <a:noFill/>
          <a:ln w="9525">
            <a:noFill/>
            <a:miter lim="800000"/>
            <a:headEnd/>
            <a:tailEnd/>
          </a:ln>
        </p:spPr>
      </p:pic>
      <p:pic>
        <p:nvPicPr>
          <p:cNvPr id="20483" name="Picture 3" descr="TrMb_CBhzcl_Labuyo"/>
          <p:cNvPicPr>
            <a:picLocks noChangeAspect="1" noChangeArrowheads="1"/>
          </p:cNvPicPr>
          <p:nvPr/>
        </p:nvPicPr>
        <p:blipFill>
          <a:blip r:embed="rId3" cstate="screen"/>
          <a:srcRect l="9265" t="6554" r="18411" b="11447"/>
          <a:stretch>
            <a:fillRect/>
          </a:stretch>
        </p:blipFill>
        <p:spPr bwMode="auto">
          <a:xfrm>
            <a:off x="2743200" y="1498600"/>
            <a:ext cx="3294063" cy="2820988"/>
          </a:xfrm>
          <a:prstGeom prst="rect">
            <a:avLst/>
          </a:prstGeom>
          <a:noFill/>
          <a:ln w="9525">
            <a:noFill/>
            <a:miter lim="800000"/>
            <a:headEnd/>
            <a:tailEnd/>
          </a:ln>
        </p:spPr>
      </p:pic>
      <p:grpSp>
        <p:nvGrpSpPr>
          <p:cNvPr id="2" name="Group 4"/>
          <p:cNvGrpSpPr>
            <a:grpSpLocks/>
          </p:cNvGrpSpPr>
          <p:nvPr/>
        </p:nvGrpSpPr>
        <p:grpSpPr bwMode="auto">
          <a:xfrm>
            <a:off x="2960688" y="1716088"/>
            <a:ext cx="2495550" cy="2373312"/>
            <a:chOff x="2020" y="691"/>
            <a:chExt cx="1703" cy="1495"/>
          </a:xfrm>
        </p:grpSpPr>
        <p:sp>
          <p:nvSpPr>
            <p:cNvPr id="20521" name="Text Box 5"/>
            <p:cNvSpPr txBox="1">
              <a:spLocks noChangeArrowheads="1"/>
            </p:cNvSpPr>
            <p:nvPr/>
          </p:nvSpPr>
          <p:spPr bwMode="auto">
            <a:xfrm>
              <a:off x="3509" y="841"/>
              <a:ext cx="208"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Z1</a:t>
              </a:r>
              <a:endParaRPr lang="en-US" sz="800" b="1">
                <a:latin typeface="Verdana" pitchFamily="34" charset="0"/>
                <a:cs typeface="Arial" charset="0"/>
              </a:endParaRPr>
            </a:p>
          </p:txBody>
        </p:sp>
        <p:sp>
          <p:nvSpPr>
            <p:cNvPr id="20522" name="Text Box 6"/>
            <p:cNvSpPr txBox="1">
              <a:spLocks noChangeArrowheads="1"/>
            </p:cNvSpPr>
            <p:nvPr/>
          </p:nvSpPr>
          <p:spPr bwMode="auto">
            <a:xfrm>
              <a:off x="3508" y="1133"/>
              <a:ext cx="215"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Z2</a:t>
              </a:r>
              <a:endParaRPr lang="en-US" sz="800" b="1">
                <a:latin typeface="Verdana" pitchFamily="34" charset="0"/>
                <a:cs typeface="Arial" charset="0"/>
              </a:endParaRPr>
            </a:p>
          </p:txBody>
        </p:sp>
        <p:sp>
          <p:nvSpPr>
            <p:cNvPr id="20523" name="Text Box 7"/>
            <p:cNvSpPr txBox="1">
              <a:spLocks noChangeArrowheads="1"/>
            </p:cNvSpPr>
            <p:nvPr/>
          </p:nvSpPr>
          <p:spPr bwMode="auto">
            <a:xfrm>
              <a:off x="3138" y="1032"/>
              <a:ext cx="221"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Z3</a:t>
              </a:r>
              <a:endParaRPr lang="en-US" sz="800" b="1">
                <a:latin typeface="Verdana" pitchFamily="34" charset="0"/>
                <a:cs typeface="Arial" charset="0"/>
              </a:endParaRPr>
            </a:p>
          </p:txBody>
        </p:sp>
        <p:sp>
          <p:nvSpPr>
            <p:cNvPr id="20524" name="Text Box 8"/>
            <p:cNvSpPr txBox="1">
              <a:spLocks noChangeArrowheads="1"/>
            </p:cNvSpPr>
            <p:nvPr/>
          </p:nvSpPr>
          <p:spPr bwMode="auto">
            <a:xfrm>
              <a:off x="2986" y="837"/>
              <a:ext cx="207"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Z4</a:t>
              </a:r>
              <a:endParaRPr lang="en-US" sz="800" b="1">
                <a:latin typeface="Verdana" pitchFamily="34" charset="0"/>
                <a:cs typeface="Arial" charset="0"/>
              </a:endParaRPr>
            </a:p>
          </p:txBody>
        </p:sp>
        <p:sp>
          <p:nvSpPr>
            <p:cNvPr id="20525" name="Text Box 9"/>
            <p:cNvSpPr txBox="1">
              <a:spLocks noChangeArrowheads="1"/>
            </p:cNvSpPr>
            <p:nvPr/>
          </p:nvSpPr>
          <p:spPr bwMode="auto">
            <a:xfrm>
              <a:off x="2644" y="1013"/>
              <a:ext cx="215"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Z5</a:t>
              </a:r>
              <a:endParaRPr lang="en-US" sz="800" b="1">
                <a:latin typeface="Verdana" pitchFamily="34" charset="0"/>
                <a:cs typeface="Arial" charset="0"/>
              </a:endParaRPr>
            </a:p>
          </p:txBody>
        </p:sp>
        <p:sp>
          <p:nvSpPr>
            <p:cNvPr id="20526" name="Text Box 10"/>
            <p:cNvSpPr txBox="1">
              <a:spLocks noChangeArrowheads="1"/>
            </p:cNvSpPr>
            <p:nvPr/>
          </p:nvSpPr>
          <p:spPr bwMode="auto">
            <a:xfrm>
              <a:off x="3176" y="691"/>
              <a:ext cx="213"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Z7</a:t>
              </a:r>
              <a:endParaRPr lang="en-US" sz="800" b="1">
                <a:latin typeface="Verdana" pitchFamily="34" charset="0"/>
                <a:cs typeface="Arial" charset="0"/>
              </a:endParaRPr>
            </a:p>
          </p:txBody>
        </p:sp>
        <p:sp>
          <p:nvSpPr>
            <p:cNvPr id="20527" name="Text Box 11"/>
            <p:cNvSpPr txBox="1">
              <a:spLocks noChangeArrowheads="1"/>
            </p:cNvSpPr>
            <p:nvPr/>
          </p:nvSpPr>
          <p:spPr bwMode="auto">
            <a:xfrm rot="-1732801">
              <a:off x="2274" y="730"/>
              <a:ext cx="631" cy="144"/>
            </a:xfrm>
            <a:prstGeom prst="rect">
              <a:avLst/>
            </a:prstGeom>
            <a:noFill/>
            <a:ln w="9525">
              <a:noFill/>
              <a:miter lim="800000"/>
              <a:headEnd/>
              <a:tailEnd/>
            </a:ln>
          </p:spPr>
          <p:txBody>
            <a:bodyPr lIns="91429" tIns="45715" rIns="91429" bIns="45715">
              <a:spAutoFit/>
            </a:bodyPr>
            <a:lstStyle/>
            <a:p>
              <a:pPr>
                <a:spcBef>
                  <a:spcPct val="50000"/>
                </a:spcBef>
              </a:pPr>
              <a:r>
                <a:rPr lang="en-US" sz="900" b="1">
                  <a:latin typeface="Verdana" pitchFamily="34" charset="0"/>
                  <a:cs typeface="Arial" charset="0"/>
                </a:rPr>
                <a:t>Naga River</a:t>
              </a:r>
            </a:p>
          </p:txBody>
        </p:sp>
        <p:sp>
          <p:nvSpPr>
            <p:cNvPr id="20528" name="Text Box 12"/>
            <p:cNvSpPr txBox="1">
              <a:spLocks noChangeArrowheads="1"/>
            </p:cNvSpPr>
            <p:nvPr/>
          </p:nvSpPr>
          <p:spPr bwMode="auto">
            <a:xfrm>
              <a:off x="2986" y="1200"/>
              <a:ext cx="227"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Z6</a:t>
              </a:r>
              <a:endParaRPr lang="en-US" sz="800" b="1">
                <a:latin typeface="Verdana" pitchFamily="34" charset="0"/>
                <a:cs typeface="Arial" charset="0"/>
              </a:endParaRPr>
            </a:p>
          </p:txBody>
        </p:sp>
        <p:sp>
          <p:nvSpPr>
            <p:cNvPr id="20529" name="Text Box 13"/>
            <p:cNvSpPr txBox="1">
              <a:spLocks noChangeArrowheads="1"/>
            </p:cNvSpPr>
            <p:nvPr/>
          </p:nvSpPr>
          <p:spPr bwMode="auto">
            <a:xfrm>
              <a:off x="2336" y="1436"/>
              <a:ext cx="213"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Z1</a:t>
              </a:r>
              <a:endParaRPr lang="en-US" sz="800" b="1">
                <a:latin typeface="Verdana" pitchFamily="34" charset="0"/>
                <a:cs typeface="Arial" charset="0"/>
              </a:endParaRPr>
            </a:p>
          </p:txBody>
        </p:sp>
        <p:sp>
          <p:nvSpPr>
            <p:cNvPr id="20530" name="Text Box 14"/>
            <p:cNvSpPr txBox="1">
              <a:spLocks noChangeArrowheads="1"/>
            </p:cNvSpPr>
            <p:nvPr/>
          </p:nvSpPr>
          <p:spPr bwMode="auto">
            <a:xfrm>
              <a:off x="2136" y="1190"/>
              <a:ext cx="218"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Z2</a:t>
              </a:r>
              <a:endParaRPr lang="en-US" sz="800" b="1">
                <a:latin typeface="Verdana" pitchFamily="34" charset="0"/>
                <a:cs typeface="Arial" charset="0"/>
              </a:endParaRPr>
            </a:p>
          </p:txBody>
        </p:sp>
        <p:sp>
          <p:nvSpPr>
            <p:cNvPr id="20531" name="Text Box 15"/>
            <p:cNvSpPr txBox="1">
              <a:spLocks noChangeArrowheads="1"/>
            </p:cNvSpPr>
            <p:nvPr/>
          </p:nvSpPr>
          <p:spPr bwMode="auto">
            <a:xfrm>
              <a:off x="2489" y="1413"/>
              <a:ext cx="226"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Z3</a:t>
              </a:r>
              <a:endParaRPr lang="en-US" sz="800" b="1">
                <a:latin typeface="Verdana" pitchFamily="34" charset="0"/>
                <a:cs typeface="Arial" charset="0"/>
              </a:endParaRPr>
            </a:p>
          </p:txBody>
        </p:sp>
        <p:sp>
          <p:nvSpPr>
            <p:cNvPr id="20532" name="Text Box 16"/>
            <p:cNvSpPr txBox="1">
              <a:spLocks noChangeArrowheads="1"/>
            </p:cNvSpPr>
            <p:nvPr/>
          </p:nvSpPr>
          <p:spPr bwMode="auto">
            <a:xfrm>
              <a:off x="2020" y="1422"/>
              <a:ext cx="226"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Z4</a:t>
              </a:r>
              <a:endParaRPr lang="en-US" sz="800" b="1">
                <a:latin typeface="Verdana" pitchFamily="34" charset="0"/>
                <a:cs typeface="Arial" charset="0"/>
              </a:endParaRPr>
            </a:p>
          </p:txBody>
        </p:sp>
        <p:sp>
          <p:nvSpPr>
            <p:cNvPr id="20533" name="Text Box 17"/>
            <p:cNvSpPr txBox="1">
              <a:spLocks noChangeArrowheads="1"/>
            </p:cNvSpPr>
            <p:nvPr/>
          </p:nvSpPr>
          <p:spPr bwMode="auto">
            <a:xfrm>
              <a:off x="2593" y="1949"/>
              <a:ext cx="222"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Z5</a:t>
              </a:r>
              <a:endParaRPr lang="en-US" sz="800" b="1">
                <a:latin typeface="Verdana" pitchFamily="34" charset="0"/>
                <a:cs typeface="Arial" charset="0"/>
              </a:endParaRPr>
            </a:p>
          </p:txBody>
        </p:sp>
        <p:sp>
          <p:nvSpPr>
            <p:cNvPr id="20534" name="Text Box 18"/>
            <p:cNvSpPr txBox="1">
              <a:spLocks noChangeArrowheads="1"/>
            </p:cNvSpPr>
            <p:nvPr/>
          </p:nvSpPr>
          <p:spPr bwMode="auto">
            <a:xfrm>
              <a:off x="2225" y="1619"/>
              <a:ext cx="255" cy="135"/>
            </a:xfrm>
            <a:prstGeom prst="rect">
              <a:avLst/>
            </a:prstGeom>
            <a:noFill/>
            <a:ln w="9525">
              <a:noFill/>
              <a:miter lim="800000"/>
              <a:headEnd/>
              <a:tailEnd/>
            </a:ln>
          </p:spPr>
          <p:txBody>
            <a:bodyPr>
              <a:spAutoFit/>
            </a:bodyPr>
            <a:lstStyle/>
            <a:p>
              <a:pPr>
                <a:spcBef>
                  <a:spcPct val="50000"/>
                </a:spcBef>
              </a:pPr>
              <a:r>
                <a:rPr lang="en-GB" sz="800" b="1">
                  <a:latin typeface="Verdana" pitchFamily="34" charset="0"/>
                  <a:cs typeface="Arial" charset="0"/>
                </a:rPr>
                <a:t>Z6</a:t>
              </a:r>
              <a:endParaRPr lang="en-US" sz="800" b="1">
                <a:latin typeface="Verdana" pitchFamily="34" charset="0"/>
                <a:cs typeface="Arial" charset="0"/>
              </a:endParaRPr>
            </a:p>
          </p:txBody>
        </p:sp>
        <p:sp>
          <p:nvSpPr>
            <p:cNvPr id="20535" name="Text Box 19"/>
            <p:cNvSpPr txBox="1">
              <a:spLocks noChangeArrowheads="1"/>
            </p:cNvSpPr>
            <p:nvPr/>
          </p:nvSpPr>
          <p:spPr bwMode="auto">
            <a:xfrm rot="4169310">
              <a:off x="2558" y="1814"/>
              <a:ext cx="600" cy="144"/>
            </a:xfrm>
            <a:prstGeom prst="rect">
              <a:avLst/>
            </a:prstGeom>
            <a:noFill/>
            <a:ln w="9525">
              <a:noFill/>
              <a:miter lim="800000"/>
              <a:headEnd/>
              <a:tailEnd/>
            </a:ln>
          </p:spPr>
          <p:txBody>
            <a:bodyPr lIns="91429" tIns="45715" rIns="91429" bIns="45715">
              <a:spAutoFit/>
            </a:bodyPr>
            <a:lstStyle/>
            <a:p>
              <a:pPr>
                <a:spcBef>
                  <a:spcPct val="50000"/>
                </a:spcBef>
              </a:pPr>
              <a:r>
                <a:rPr lang="en-US" sz="900" b="1">
                  <a:latin typeface="Verdana" pitchFamily="34" charset="0"/>
                  <a:cs typeface="Arial" charset="0"/>
                </a:rPr>
                <a:t>Bicol River</a:t>
              </a:r>
            </a:p>
          </p:txBody>
        </p:sp>
      </p:grpSp>
      <p:grpSp>
        <p:nvGrpSpPr>
          <p:cNvPr id="3" name="Group 20"/>
          <p:cNvGrpSpPr>
            <a:grpSpLocks/>
          </p:cNvGrpSpPr>
          <p:nvPr/>
        </p:nvGrpSpPr>
        <p:grpSpPr bwMode="auto">
          <a:xfrm>
            <a:off x="3228975" y="1673225"/>
            <a:ext cx="1679575" cy="2251075"/>
            <a:chOff x="2038" y="335"/>
            <a:chExt cx="1211" cy="1642"/>
          </a:xfrm>
        </p:grpSpPr>
        <p:sp>
          <p:nvSpPr>
            <p:cNvPr id="20519" name="Freeform 21"/>
            <p:cNvSpPr>
              <a:spLocks/>
            </p:cNvSpPr>
            <p:nvPr/>
          </p:nvSpPr>
          <p:spPr bwMode="auto">
            <a:xfrm>
              <a:off x="2756" y="335"/>
              <a:ext cx="493" cy="632"/>
            </a:xfrm>
            <a:custGeom>
              <a:avLst/>
              <a:gdLst>
                <a:gd name="T0" fmla="*/ 0 w 1336"/>
                <a:gd name="T1" fmla="*/ 53 h 1512"/>
                <a:gd name="T2" fmla="*/ 15 w 1336"/>
                <a:gd name="T3" fmla="*/ 57 h 1512"/>
                <a:gd name="T4" fmla="*/ 14 w 1336"/>
                <a:gd name="T5" fmla="*/ 63 h 1512"/>
                <a:gd name="T6" fmla="*/ 34 w 1336"/>
                <a:gd name="T7" fmla="*/ 68 h 1512"/>
                <a:gd name="T8" fmla="*/ 40 w 1336"/>
                <a:gd name="T9" fmla="*/ 68 h 1512"/>
                <a:gd name="T10" fmla="*/ 40 w 1336"/>
                <a:gd name="T11" fmla="*/ 85 h 1512"/>
                <a:gd name="T12" fmla="*/ 38 w 1336"/>
                <a:gd name="T13" fmla="*/ 94 h 1512"/>
                <a:gd name="T14" fmla="*/ 27 w 1336"/>
                <a:gd name="T15" fmla="*/ 106 h 1512"/>
                <a:gd name="T16" fmla="*/ 63 w 1336"/>
                <a:gd name="T17" fmla="*/ 110 h 1512"/>
                <a:gd name="T18" fmla="*/ 67 w 1336"/>
                <a:gd name="T19" fmla="*/ 78 h 1512"/>
                <a:gd name="T20" fmla="*/ 54 w 1336"/>
                <a:gd name="T21" fmla="*/ 70 h 1512"/>
                <a:gd name="T22" fmla="*/ 57 w 1336"/>
                <a:gd name="T23" fmla="*/ 41 h 1512"/>
                <a:gd name="T24" fmla="*/ 44 w 1336"/>
                <a:gd name="T25" fmla="*/ 38 h 1512"/>
                <a:gd name="T26" fmla="*/ 45 w 1336"/>
                <a:gd name="T27" fmla="*/ 30 h 1512"/>
                <a:gd name="T28" fmla="*/ 47 w 1336"/>
                <a:gd name="T29" fmla="*/ 6 h 1512"/>
                <a:gd name="T30" fmla="*/ 30 w 1336"/>
                <a:gd name="T31" fmla="*/ 0 h 1512"/>
                <a:gd name="T32" fmla="*/ 24 w 1336"/>
                <a:gd name="T33" fmla="*/ 1 h 1512"/>
                <a:gd name="T34" fmla="*/ 21 w 1336"/>
                <a:gd name="T35" fmla="*/ 15 h 1512"/>
                <a:gd name="T36" fmla="*/ 18 w 1336"/>
                <a:gd name="T37" fmla="*/ 14 h 1512"/>
                <a:gd name="T38" fmla="*/ 14 w 1336"/>
                <a:gd name="T39" fmla="*/ 29 h 1512"/>
                <a:gd name="T40" fmla="*/ 4 w 1336"/>
                <a:gd name="T41" fmla="*/ 26 h 1512"/>
                <a:gd name="T42" fmla="*/ 3 w 1336"/>
                <a:gd name="T43" fmla="*/ 36 h 1512"/>
                <a:gd name="T44" fmla="*/ 0 w 1336"/>
                <a:gd name="T45" fmla="*/ 53 h 15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36"/>
                <a:gd name="T70" fmla="*/ 0 h 1512"/>
                <a:gd name="T71" fmla="*/ 1336 w 1336"/>
                <a:gd name="T72" fmla="*/ 1512 h 15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36" h="1512">
                  <a:moveTo>
                    <a:pt x="0" y="720"/>
                  </a:moveTo>
                  <a:lnTo>
                    <a:pt x="312" y="784"/>
                  </a:lnTo>
                  <a:lnTo>
                    <a:pt x="288" y="864"/>
                  </a:lnTo>
                  <a:lnTo>
                    <a:pt x="680" y="928"/>
                  </a:lnTo>
                  <a:lnTo>
                    <a:pt x="792" y="936"/>
                  </a:lnTo>
                  <a:lnTo>
                    <a:pt x="792" y="1168"/>
                  </a:lnTo>
                  <a:lnTo>
                    <a:pt x="768" y="1280"/>
                  </a:lnTo>
                  <a:lnTo>
                    <a:pt x="528" y="1448"/>
                  </a:lnTo>
                  <a:lnTo>
                    <a:pt x="1248" y="1512"/>
                  </a:lnTo>
                  <a:lnTo>
                    <a:pt x="1336" y="1064"/>
                  </a:lnTo>
                  <a:lnTo>
                    <a:pt x="1064" y="960"/>
                  </a:lnTo>
                  <a:lnTo>
                    <a:pt x="1128" y="552"/>
                  </a:lnTo>
                  <a:lnTo>
                    <a:pt x="872" y="520"/>
                  </a:lnTo>
                  <a:lnTo>
                    <a:pt x="904" y="408"/>
                  </a:lnTo>
                  <a:lnTo>
                    <a:pt x="944" y="80"/>
                  </a:lnTo>
                  <a:lnTo>
                    <a:pt x="592" y="0"/>
                  </a:lnTo>
                  <a:lnTo>
                    <a:pt x="480" y="16"/>
                  </a:lnTo>
                  <a:lnTo>
                    <a:pt x="416" y="208"/>
                  </a:lnTo>
                  <a:lnTo>
                    <a:pt x="352" y="192"/>
                  </a:lnTo>
                  <a:lnTo>
                    <a:pt x="280" y="392"/>
                  </a:lnTo>
                  <a:lnTo>
                    <a:pt x="88" y="360"/>
                  </a:lnTo>
                  <a:lnTo>
                    <a:pt x="48" y="496"/>
                  </a:lnTo>
                  <a:lnTo>
                    <a:pt x="0" y="720"/>
                  </a:lnTo>
                  <a:close/>
                </a:path>
              </a:pathLst>
            </a:custGeom>
            <a:noFill/>
            <a:ln w="19050" cap="flat" cmpd="sng">
              <a:solidFill>
                <a:schemeClr val="tx1"/>
              </a:solidFill>
              <a:prstDash val="dash"/>
              <a:round/>
              <a:headEnd/>
              <a:tailEnd/>
            </a:ln>
          </p:spPr>
          <p:txBody>
            <a:bodyPr/>
            <a:lstStyle/>
            <a:p>
              <a:endParaRPr lang="en-US"/>
            </a:p>
          </p:txBody>
        </p:sp>
        <p:sp>
          <p:nvSpPr>
            <p:cNvPr id="20520" name="Freeform 22"/>
            <p:cNvSpPr>
              <a:spLocks/>
            </p:cNvSpPr>
            <p:nvPr/>
          </p:nvSpPr>
          <p:spPr bwMode="auto">
            <a:xfrm>
              <a:off x="2038" y="1143"/>
              <a:ext cx="353" cy="834"/>
            </a:xfrm>
            <a:custGeom>
              <a:avLst/>
              <a:gdLst>
                <a:gd name="T0" fmla="*/ 19 w 696"/>
                <a:gd name="T1" fmla="*/ 214 h 1448"/>
                <a:gd name="T2" fmla="*/ 73 w 696"/>
                <a:gd name="T3" fmla="*/ 276 h 1448"/>
                <a:gd name="T4" fmla="*/ 78 w 696"/>
                <a:gd name="T5" fmla="*/ 257 h 1448"/>
                <a:gd name="T6" fmla="*/ 83 w 696"/>
                <a:gd name="T7" fmla="*/ 231 h 1448"/>
                <a:gd name="T8" fmla="*/ 64 w 696"/>
                <a:gd name="T9" fmla="*/ 217 h 1448"/>
                <a:gd name="T10" fmla="*/ 72 w 696"/>
                <a:gd name="T11" fmla="*/ 189 h 1448"/>
                <a:gd name="T12" fmla="*/ 46 w 696"/>
                <a:gd name="T13" fmla="*/ 161 h 1448"/>
                <a:gd name="T14" fmla="*/ 51 w 696"/>
                <a:gd name="T15" fmla="*/ 128 h 1448"/>
                <a:gd name="T16" fmla="*/ 76 w 696"/>
                <a:gd name="T17" fmla="*/ 141 h 1448"/>
                <a:gd name="T18" fmla="*/ 91 w 696"/>
                <a:gd name="T19" fmla="*/ 28 h 1448"/>
                <a:gd name="T20" fmla="*/ 71 w 696"/>
                <a:gd name="T21" fmla="*/ 15 h 1448"/>
                <a:gd name="T22" fmla="*/ 54 w 696"/>
                <a:gd name="T23" fmla="*/ 0 h 1448"/>
                <a:gd name="T24" fmla="*/ 43 w 696"/>
                <a:gd name="T25" fmla="*/ 46 h 1448"/>
                <a:gd name="T26" fmla="*/ 26 w 696"/>
                <a:gd name="T27" fmla="*/ 40 h 1448"/>
                <a:gd name="T28" fmla="*/ 19 w 696"/>
                <a:gd name="T29" fmla="*/ 60 h 1448"/>
                <a:gd name="T30" fmla="*/ 34 w 696"/>
                <a:gd name="T31" fmla="*/ 73 h 1448"/>
                <a:gd name="T32" fmla="*/ 26 w 696"/>
                <a:gd name="T33" fmla="*/ 92 h 1448"/>
                <a:gd name="T34" fmla="*/ 12 w 696"/>
                <a:gd name="T35" fmla="*/ 82 h 1448"/>
                <a:gd name="T36" fmla="*/ 0 w 696"/>
                <a:gd name="T37" fmla="*/ 116 h 1448"/>
                <a:gd name="T38" fmla="*/ 21 w 696"/>
                <a:gd name="T39" fmla="*/ 147 h 1448"/>
                <a:gd name="T40" fmla="*/ 16 w 696"/>
                <a:gd name="T41" fmla="*/ 171 h 1448"/>
                <a:gd name="T42" fmla="*/ 33 w 696"/>
                <a:gd name="T43" fmla="*/ 185 h 1448"/>
                <a:gd name="T44" fmla="*/ 25 w 696"/>
                <a:gd name="T45" fmla="*/ 222 h 14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6"/>
                <a:gd name="T70" fmla="*/ 0 h 1448"/>
                <a:gd name="T71" fmla="*/ 696 w 696"/>
                <a:gd name="T72" fmla="*/ 1448 h 14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6" h="1448">
                  <a:moveTo>
                    <a:pt x="144" y="1120"/>
                  </a:moveTo>
                  <a:lnTo>
                    <a:pt x="560" y="1448"/>
                  </a:lnTo>
                  <a:lnTo>
                    <a:pt x="600" y="1344"/>
                  </a:lnTo>
                  <a:lnTo>
                    <a:pt x="632" y="1208"/>
                  </a:lnTo>
                  <a:lnTo>
                    <a:pt x="488" y="1136"/>
                  </a:lnTo>
                  <a:lnTo>
                    <a:pt x="552" y="992"/>
                  </a:lnTo>
                  <a:lnTo>
                    <a:pt x="352" y="840"/>
                  </a:lnTo>
                  <a:lnTo>
                    <a:pt x="392" y="672"/>
                  </a:lnTo>
                  <a:lnTo>
                    <a:pt x="584" y="736"/>
                  </a:lnTo>
                  <a:lnTo>
                    <a:pt x="696" y="144"/>
                  </a:lnTo>
                  <a:lnTo>
                    <a:pt x="544" y="80"/>
                  </a:lnTo>
                  <a:lnTo>
                    <a:pt x="416" y="0"/>
                  </a:lnTo>
                  <a:lnTo>
                    <a:pt x="328" y="240"/>
                  </a:lnTo>
                  <a:lnTo>
                    <a:pt x="200" y="208"/>
                  </a:lnTo>
                  <a:lnTo>
                    <a:pt x="144" y="312"/>
                  </a:lnTo>
                  <a:lnTo>
                    <a:pt x="264" y="384"/>
                  </a:lnTo>
                  <a:lnTo>
                    <a:pt x="200" y="480"/>
                  </a:lnTo>
                  <a:lnTo>
                    <a:pt x="88" y="432"/>
                  </a:lnTo>
                  <a:lnTo>
                    <a:pt x="0" y="608"/>
                  </a:lnTo>
                  <a:lnTo>
                    <a:pt x="160" y="768"/>
                  </a:lnTo>
                  <a:lnTo>
                    <a:pt x="120" y="896"/>
                  </a:lnTo>
                  <a:lnTo>
                    <a:pt x="256" y="968"/>
                  </a:lnTo>
                  <a:lnTo>
                    <a:pt x="192" y="1160"/>
                  </a:lnTo>
                </a:path>
              </a:pathLst>
            </a:custGeom>
            <a:noFill/>
            <a:ln w="19050" cap="flat" cmpd="sng">
              <a:solidFill>
                <a:schemeClr val="tx1"/>
              </a:solidFill>
              <a:prstDash val="dash"/>
              <a:round/>
              <a:headEnd/>
              <a:tailEnd/>
            </a:ln>
          </p:spPr>
          <p:txBody>
            <a:bodyPr/>
            <a:lstStyle/>
            <a:p>
              <a:endParaRPr lang="en-US"/>
            </a:p>
          </p:txBody>
        </p:sp>
      </p:grpSp>
      <p:pic>
        <p:nvPicPr>
          <p:cNvPr id="20486" name="Picture 23" descr="drain 1 129"/>
          <p:cNvPicPr>
            <a:picLocks noChangeAspect="1" noChangeArrowheads="1"/>
          </p:cNvPicPr>
          <p:nvPr/>
        </p:nvPicPr>
        <p:blipFill>
          <a:blip r:embed="rId4" cstate="screen"/>
          <a:srcRect/>
          <a:stretch>
            <a:fillRect/>
          </a:stretch>
        </p:blipFill>
        <p:spPr bwMode="auto">
          <a:xfrm>
            <a:off x="6215063" y="1214438"/>
            <a:ext cx="1871662" cy="1339850"/>
          </a:xfrm>
          <a:prstGeom prst="rect">
            <a:avLst/>
          </a:prstGeom>
          <a:noFill/>
          <a:ln w="9525">
            <a:noFill/>
            <a:miter lim="800000"/>
            <a:headEnd/>
            <a:tailEnd/>
          </a:ln>
        </p:spPr>
      </p:pic>
      <p:pic>
        <p:nvPicPr>
          <p:cNvPr id="20487" name="Picture 24" descr="drain 2 107"/>
          <p:cNvPicPr>
            <a:picLocks noChangeAspect="1" noChangeArrowheads="1"/>
          </p:cNvPicPr>
          <p:nvPr/>
        </p:nvPicPr>
        <p:blipFill>
          <a:blip r:embed="rId5" cstate="screen"/>
          <a:srcRect/>
          <a:stretch>
            <a:fillRect/>
          </a:stretch>
        </p:blipFill>
        <p:spPr bwMode="auto">
          <a:xfrm>
            <a:off x="714375" y="1214438"/>
            <a:ext cx="1824038" cy="1350962"/>
          </a:xfrm>
          <a:prstGeom prst="rect">
            <a:avLst/>
          </a:prstGeom>
          <a:noFill/>
          <a:ln w="9525">
            <a:noFill/>
            <a:miter lim="800000"/>
            <a:headEnd/>
            <a:tailEnd/>
          </a:ln>
        </p:spPr>
      </p:pic>
      <p:sp>
        <p:nvSpPr>
          <p:cNvPr id="20488" name="Line 25"/>
          <p:cNvSpPr>
            <a:spLocks noChangeShapeType="1"/>
          </p:cNvSpPr>
          <p:nvPr/>
        </p:nvSpPr>
        <p:spPr bwMode="auto">
          <a:xfrm flipH="1" flipV="1">
            <a:off x="2409825" y="1770063"/>
            <a:ext cx="1036638" cy="852487"/>
          </a:xfrm>
          <a:prstGeom prst="line">
            <a:avLst/>
          </a:prstGeom>
          <a:noFill/>
          <a:ln w="12700">
            <a:solidFill>
              <a:schemeClr val="tx1"/>
            </a:solidFill>
            <a:prstDash val="sysDot"/>
            <a:round/>
            <a:headEnd/>
            <a:tailEnd type="triangle" w="med" len="med"/>
          </a:ln>
        </p:spPr>
        <p:txBody>
          <a:bodyPr/>
          <a:lstStyle/>
          <a:p>
            <a:endParaRPr lang="en-US"/>
          </a:p>
        </p:txBody>
      </p:sp>
      <p:sp>
        <p:nvSpPr>
          <p:cNvPr id="20489" name="Line 26"/>
          <p:cNvSpPr>
            <a:spLocks noChangeShapeType="1"/>
          </p:cNvSpPr>
          <p:nvPr/>
        </p:nvSpPr>
        <p:spPr bwMode="auto">
          <a:xfrm flipH="1">
            <a:off x="2387600" y="2887663"/>
            <a:ext cx="938213" cy="0"/>
          </a:xfrm>
          <a:prstGeom prst="line">
            <a:avLst/>
          </a:prstGeom>
          <a:noFill/>
          <a:ln w="9525">
            <a:solidFill>
              <a:schemeClr val="tx1"/>
            </a:solidFill>
            <a:prstDash val="sysDot"/>
            <a:round/>
            <a:headEnd/>
            <a:tailEnd type="triangle" w="med" len="med"/>
          </a:ln>
        </p:spPr>
        <p:txBody>
          <a:bodyPr/>
          <a:lstStyle/>
          <a:p>
            <a:endParaRPr lang="en-US"/>
          </a:p>
        </p:txBody>
      </p:sp>
      <p:sp>
        <p:nvSpPr>
          <p:cNvPr id="20490" name="Line 27"/>
          <p:cNvSpPr>
            <a:spLocks noChangeShapeType="1"/>
          </p:cNvSpPr>
          <p:nvPr/>
        </p:nvSpPr>
        <p:spPr bwMode="auto">
          <a:xfrm flipV="1">
            <a:off x="4824413" y="1781175"/>
            <a:ext cx="1381125" cy="84138"/>
          </a:xfrm>
          <a:prstGeom prst="line">
            <a:avLst/>
          </a:prstGeom>
          <a:noFill/>
          <a:ln w="12700">
            <a:solidFill>
              <a:schemeClr val="tx1"/>
            </a:solidFill>
            <a:prstDash val="sysDot"/>
            <a:round/>
            <a:headEnd/>
            <a:tailEnd type="triangle" w="med" len="med"/>
          </a:ln>
        </p:spPr>
        <p:txBody>
          <a:bodyPr/>
          <a:lstStyle/>
          <a:p>
            <a:endParaRPr lang="en-US"/>
          </a:p>
        </p:txBody>
      </p:sp>
      <p:sp>
        <p:nvSpPr>
          <p:cNvPr id="20491" name="Line 28"/>
          <p:cNvSpPr>
            <a:spLocks noChangeShapeType="1"/>
          </p:cNvSpPr>
          <p:nvPr/>
        </p:nvSpPr>
        <p:spPr bwMode="auto">
          <a:xfrm>
            <a:off x="4905375" y="2001838"/>
            <a:ext cx="1309688" cy="855662"/>
          </a:xfrm>
          <a:prstGeom prst="line">
            <a:avLst/>
          </a:prstGeom>
          <a:noFill/>
          <a:ln w="12700">
            <a:solidFill>
              <a:schemeClr val="tx1"/>
            </a:solidFill>
            <a:prstDash val="sysDot"/>
            <a:round/>
            <a:headEnd/>
            <a:tailEnd type="triangle" w="med" len="med"/>
          </a:ln>
        </p:spPr>
        <p:txBody>
          <a:bodyPr/>
          <a:lstStyle/>
          <a:p>
            <a:endParaRPr lang="en-US"/>
          </a:p>
        </p:txBody>
      </p:sp>
      <p:grpSp>
        <p:nvGrpSpPr>
          <p:cNvPr id="4" name="Group 29"/>
          <p:cNvGrpSpPr>
            <a:grpSpLocks/>
          </p:cNvGrpSpPr>
          <p:nvPr/>
        </p:nvGrpSpPr>
        <p:grpSpPr bwMode="auto">
          <a:xfrm>
            <a:off x="4964113" y="3079750"/>
            <a:ext cx="1046162" cy="1011238"/>
            <a:chOff x="3388" y="1580"/>
            <a:chExt cx="714" cy="637"/>
          </a:xfrm>
        </p:grpSpPr>
        <p:sp>
          <p:nvSpPr>
            <p:cNvPr id="20503" name="Rectangle 30"/>
            <p:cNvSpPr>
              <a:spLocks noChangeArrowheads="1"/>
            </p:cNvSpPr>
            <p:nvPr/>
          </p:nvSpPr>
          <p:spPr bwMode="auto">
            <a:xfrm>
              <a:off x="3431" y="1586"/>
              <a:ext cx="671" cy="631"/>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5" name="Group 31"/>
            <p:cNvGrpSpPr>
              <a:grpSpLocks/>
            </p:cNvGrpSpPr>
            <p:nvPr/>
          </p:nvGrpSpPr>
          <p:grpSpPr bwMode="auto">
            <a:xfrm>
              <a:off x="3444" y="1786"/>
              <a:ext cx="142" cy="402"/>
              <a:chOff x="4224" y="3369"/>
              <a:chExt cx="189" cy="626"/>
            </a:xfrm>
          </p:grpSpPr>
          <p:sp>
            <p:nvSpPr>
              <p:cNvPr id="20513" name="Rectangle 32"/>
              <p:cNvSpPr>
                <a:spLocks noChangeArrowheads="1"/>
              </p:cNvSpPr>
              <p:nvPr/>
            </p:nvSpPr>
            <p:spPr bwMode="auto">
              <a:xfrm>
                <a:off x="4224" y="3369"/>
                <a:ext cx="189" cy="84"/>
              </a:xfrm>
              <a:prstGeom prst="rect">
                <a:avLst/>
              </a:prstGeom>
              <a:solidFill>
                <a:srgbClr val="FFFFFF"/>
              </a:solidFill>
              <a:ln w="9525">
                <a:solidFill>
                  <a:srgbClr val="000000"/>
                </a:solidFill>
                <a:miter lim="800000"/>
                <a:headEnd/>
                <a:tailEnd/>
              </a:ln>
            </p:spPr>
            <p:txBody>
              <a:bodyPr/>
              <a:lstStyle/>
              <a:p>
                <a:endParaRPr lang="en-US"/>
              </a:p>
            </p:txBody>
          </p:sp>
          <p:sp>
            <p:nvSpPr>
              <p:cNvPr id="20514" name="Rectangle 33"/>
              <p:cNvSpPr>
                <a:spLocks noChangeArrowheads="1"/>
              </p:cNvSpPr>
              <p:nvPr/>
            </p:nvSpPr>
            <p:spPr bwMode="auto">
              <a:xfrm>
                <a:off x="4224" y="3476"/>
                <a:ext cx="189" cy="84"/>
              </a:xfrm>
              <a:prstGeom prst="rect">
                <a:avLst/>
              </a:prstGeom>
              <a:solidFill>
                <a:srgbClr val="E4FDD7"/>
              </a:solidFill>
              <a:ln w="9525">
                <a:solidFill>
                  <a:srgbClr val="000000"/>
                </a:solidFill>
                <a:miter lim="800000"/>
                <a:headEnd/>
                <a:tailEnd/>
              </a:ln>
            </p:spPr>
            <p:txBody>
              <a:bodyPr/>
              <a:lstStyle/>
              <a:p>
                <a:endParaRPr lang="en-US"/>
              </a:p>
            </p:txBody>
          </p:sp>
          <p:sp>
            <p:nvSpPr>
              <p:cNvPr id="20515" name="Rectangle 34"/>
              <p:cNvSpPr>
                <a:spLocks noChangeArrowheads="1"/>
              </p:cNvSpPr>
              <p:nvPr/>
            </p:nvSpPr>
            <p:spPr bwMode="auto">
              <a:xfrm>
                <a:off x="4224" y="3583"/>
                <a:ext cx="189" cy="84"/>
              </a:xfrm>
              <a:prstGeom prst="rect">
                <a:avLst/>
              </a:prstGeom>
              <a:solidFill>
                <a:srgbClr val="FFFFB8"/>
              </a:solidFill>
              <a:ln w="9525">
                <a:solidFill>
                  <a:srgbClr val="000000"/>
                </a:solidFill>
                <a:miter lim="800000"/>
                <a:headEnd/>
                <a:tailEnd/>
              </a:ln>
            </p:spPr>
            <p:txBody>
              <a:bodyPr/>
              <a:lstStyle/>
              <a:p>
                <a:endParaRPr lang="en-US"/>
              </a:p>
            </p:txBody>
          </p:sp>
          <p:sp>
            <p:nvSpPr>
              <p:cNvPr id="20516" name="Rectangle 35"/>
              <p:cNvSpPr>
                <a:spLocks noChangeArrowheads="1"/>
              </p:cNvSpPr>
              <p:nvPr/>
            </p:nvSpPr>
            <p:spPr bwMode="auto">
              <a:xfrm>
                <a:off x="4224" y="3689"/>
                <a:ext cx="189" cy="84"/>
              </a:xfrm>
              <a:prstGeom prst="rect">
                <a:avLst/>
              </a:prstGeom>
              <a:solidFill>
                <a:srgbClr val="FFCE97"/>
              </a:solidFill>
              <a:ln w="9525">
                <a:solidFill>
                  <a:srgbClr val="000000"/>
                </a:solidFill>
                <a:miter lim="800000"/>
                <a:headEnd/>
                <a:tailEnd/>
              </a:ln>
            </p:spPr>
            <p:txBody>
              <a:bodyPr/>
              <a:lstStyle/>
              <a:p>
                <a:endParaRPr lang="en-US"/>
              </a:p>
            </p:txBody>
          </p:sp>
          <p:sp>
            <p:nvSpPr>
              <p:cNvPr id="20517" name="Rectangle 36"/>
              <p:cNvSpPr>
                <a:spLocks noChangeArrowheads="1"/>
              </p:cNvSpPr>
              <p:nvPr/>
            </p:nvSpPr>
            <p:spPr bwMode="auto">
              <a:xfrm>
                <a:off x="4224" y="3796"/>
                <a:ext cx="189" cy="84"/>
              </a:xfrm>
              <a:prstGeom prst="rect">
                <a:avLst/>
              </a:prstGeom>
              <a:solidFill>
                <a:srgbClr val="FEA489"/>
              </a:solidFill>
              <a:ln w="9525">
                <a:solidFill>
                  <a:srgbClr val="000000"/>
                </a:solidFill>
                <a:miter lim="800000"/>
                <a:headEnd/>
                <a:tailEnd/>
              </a:ln>
            </p:spPr>
            <p:txBody>
              <a:bodyPr/>
              <a:lstStyle/>
              <a:p>
                <a:endParaRPr lang="en-US"/>
              </a:p>
            </p:txBody>
          </p:sp>
          <p:sp>
            <p:nvSpPr>
              <p:cNvPr id="20518" name="Rectangle 37"/>
              <p:cNvSpPr>
                <a:spLocks noChangeArrowheads="1"/>
              </p:cNvSpPr>
              <p:nvPr/>
            </p:nvSpPr>
            <p:spPr bwMode="auto">
              <a:xfrm>
                <a:off x="4224" y="3911"/>
                <a:ext cx="189" cy="84"/>
              </a:xfrm>
              <a:prstGeom prst="rect">
                <a:avLst/>
              </a:prstGeom>
              <a:solidFill>
                <a:srgbClr val="DC8080"/>
              </a:solidFill>
              <a:ln w="9525">
                <a:solidFill>
                  <a:srgbClr val="000000"/>
                </a:solidFill>
                <a:miter lim="800000"/>
                <a:headEnd/>
                <a:tailEnd/>
              </a:ln>
            </p:spPr>
            <p:txBody>
              <a:bodyPr/>
              <a:lstStyle/>
              <a:p>
                <a:endParaRPr lang="en-US"/>
              </a:p>
            </p:txBody>
          </p:sp>
        </p:grpSp>
        <p:grpSp>
          <p:nvGrpSpPr>
            <p:cNvPr id="6" name="Group 38"/>
            <p:cNvGrpSpPr>
              <a:grpSpLocks/>
            </p:cNvGrpSpPr>
            <p:nvPr/>
          </p:nvGrpSpPr>
          <p:grpSpPr bwMode="auto">
            <a:xfrm>
              <a:off x="3623" y="1781"/>
              <a:ext cx="475" cy="412"/>
              <a:chOff x="4463" y="3360"/>
              <a:chExt cx="641" cy="643"/>
            </a:xfrm>
          </p:grpSpPr>
          <p:sp>
            <p:nvSpPr>
              <p:cNvPr id="20507" name="Rectangle 39"/>
              <p:cNvSpPr>
                <a:spLocks noChangeArrowheads="1"/>
              </p:cNvSpPr>
              <p:nvPr/>
            </p:nvSpPr>
            <p:spPr bwMode="auto">
              <a:xfrm>
                <a:off x="4463" y="3360"/>
                <a:ext cx="316" cy="105"/>
              </a:xfrm>
              <a:prstGeom prst="rect">
                <a:avLst/>
              </a:prstGeom>
              <a:noFill/>
              <a:ln w="9525">
                <a:noFill/>
                <a:miter lim="800000"/>
                <a:headEnd/>
                <a:tailEnd/>
              </a:ln>
            </p:spPr>
            <p:txBody>
              <a:bodyPr wrap="none" lIns="0" tIns="0" rIns="0" bIns="0">
                <a:spAutoFit/>
              </a:bodyPr>
              <a:lstStyle/>
              <a:p>
                <a:r>
                  <a:rPr lang="en-GB" sz="700">
                    <a:solidFill>
                      <a:srgbClr val="000000"/>
                    </a:solidFill>
                    <a:latin typeface="Verdana" pitchFamily="34" charset="0"/>
                    <a:cs typeface="Arial" charset="0"/>
                  </a:rPr>
                  <a:t>No flood</a:t>
                </a:r>
                <a:endParaRPr lang="en-GB" sz="700">
                  <a:latin typeface="Verdana" pitchFamily="34" charset="0"/>
                  <a:cs typeface="Arial" charset="0"/>
                </a:endParaRPr>
              </a:p>
            </p:txBody>
          </p:sp>
          <p:sp>
            <p:nvSpPr>
              <p:cNvPr id="20508" name="Rectangle 40"/>
              <p:cNvSpPr>
                <a:spLocks noChangeArrowheads="1"/>
              </p:cNvSpPr>
              <p:nvPr/>
            </p:nvSpPr>
            <p:spPr bwMode="auto">
              <a:xfrm>
                <a:off x="4463" y="3458"/>
                <a:ext cx="274" cy="105"/>
              </a:xfrm>
              <a:prstGeom prst="rect">
                <a:avLst/>
              </a:prstGeom>
              <a:noFill/>
              <a:ln w="9525">
                <a:noFill/>
                <a:miter lim="800000"/>
                <a:headEnd/>
                <a:tailEnd/>
              </a:ln>
            </p:spPr>
            <p:txBody>
              <a:bodyPr wrap="none" lIns="0" tIns="0" rIns="0" bIns="0">
                <a:spAutoFit/>
              </a:bodyPr>
              <a:lstStyle/>
              <a:p>
                <a:r>
                  <a:rPr lang="en-GB" sz="700">
                    <a:solidFill>
                      <a:srgbClr val="000000"/>
                    </a:solidFill>
                    <a:latin typeface="Verdana" pitchFamily="34" charset="0"/>
                    <a:cs typeface="Arial" charset="0"/>
                  </a:rPr>
                  <a:t>Normal</a:t>
                </a:r>
                <a:endParaRPr lang="en-GB" sz="700">
                  <a:latin typeface="Verdana" pitchFamily="34" charset="0"/>
                  <a:cs typeface="Arial" charset="0"/>
                </a:endParaRPr>
              </a:p>
            </p:txBody>
          </p:sp>
          <p:sp>
            <p:nvSpPr>
              <p:cNvPr id="20509" name="Rectangle 41"/>
              <p:cNvSpPr>
                <a:spLocks noChangeArrowheads="1"/>
              </p:cNvSpPr>
              <p:nvPr/>
            </p:nvSpPr>
            <p:spPr bwMode="auto">
              <a:xfrm>
                <a:off x="4463" y="3575"/>
                <a:ext cx="452" cy="105"/>
              </a:xfrm>
              <a:prstGeom prst="rect">
                <a:avLst/>
              </a:prstGeom>
              <a:noFill/>
              <a:ln w="9525">
                <a:noFill/>
                <a:miter lim="800000"/>
                <a:headEnd/>
                <a:tailEnd/>
              </a:ln>
            </p:spPr>
            <p:txBody>
              <a:bodyPr wrap="none" lIns="0" tIns="0" rIns="0" bIns="0">
                <a:spAutoFit/>
              </a:bodyPr>
              <a:lstStyle/>
              <a:p>
                <a:r>
                  <a:rPr lang="en-GB" sz="700">
                    <a:solidFill>
                      <a:srgbClr val="000000"/>
                    </a:solidFill>
                    <a:latin typeface="Verdana" pitchFamily="34" charset="0"/>
                    <a:cs typeface="Arial" charset="0"/>
                  </a:rPr>
                  <a:t>Manageable</a:t>
                </a:r>
                <a:endParaRPr lang="en-GB" sz="700">
                  <a:latin typeface="Verdana" pitchFamily="34" charset="0"/>
                  <a:cs typeface="Arial" charset="0"/>
                </a:endParaRPr>
              </a:p>
            </p:txBody>
          </p:sp>
          <p:sp>
            <p:nvSpPr>
              <p:cNvPr id="20510" name="Rectangle 42"/>
              <p:cNvSpPr>
                <a:spLocks noChangeArrowheads="1"/>
              </p:cNvSpPr>
              <p:nvPr/>
            </p:nvSpPr>
            <p:spPr bwMode="auto">
              <a:xfrm>
                <a:off x="4463" y="3685"/>
                <a:ext cx="641" cy="104"/>
              </a:xfrm>
              <a:prstGeom prst="rect">
                <a:avLst/>
              </a:prstGeom>
              <a:noFill/>
              <a:ln w="9525">
                <a:noFill/>
                <a:miter lim="800000"/>
                <a:headEnd/>
                <a:tailEnd/>
              </a:ln>
            </p:spPr>
            <p:txBody>
              <a:bodyPr wrap="none" lIns="0" tIns="0" rIns="0" bIns="0">
                <a:spAutoFit/>
              </a:bodyPr>
              <a:lstStyle/>
              <a:p>
                <a:r>
                  <a:rPr lang="en-GB" sz="700">
                    <a:solidFill>
                      <a:srgbClr val="000000"/>
                    </a:solidFill>
                    <a:latin typeface="Verdana" pitchFamily="34" charset="0"/>
                    <a:cs typeface="Arial" charset="0"/>
                  </a:rPr>
                  <a:t>Highly disturbing</a:t>
                </a:r>
                <a:endParaRPr lang="en-GB" sz="700">
                  <a:latin typeface="Verdana" pitchFamily="34" charset="0"/>
                  <a:cs typeface="Arial" charset="0"/>
                </a:endParaRPr>
              </a:p>
            </p:txBody>
          </p:sp>
          <p:sp>
            <p:nvSpPr>
              <p:cNvPr id="20511" name="Rectangle 43"/>
              <p:cNvSpPr>
                <a:spLocks noChangeArrowheads="1"/>
              </p:cNvSpPr>
              <p:nvPr/>
            </p:nvSpPr>
            <p:spPr bwMode="auto">
              <a:xfrm>
                <a:off x="4463" y="3791"/>
                <a:ext cx="564" cy="104"/>
              </a:xfrm>
              <a:prstGeom prst="rect">
                <a:avLst/>
              </a:prstGeom>
              <a:noFill/>
              <a:ln w="9525">
                <a:noFill/>
                <a:miter lim="800000"/>
                <a:headEnd/>
                <a:tailEnd/>
              </a:ln>
            </p:spPr>
            <p:txBody>
              <a:bodyPr wrap="none" lIns="0" tIns="0" rIns="0" bIns="0">
                <a:spAutoFit/>
              </a:bodyPr>
              <a:lstStyle/>
              <a:p>
                <a:r>
                  <a:rPr lang="en-GB" sz="700">
                    <a:solidFill>
                      <a:srgbClr val="000000"/>
                    </a:solidFill>
                    <a:latin typeface="Verdana" pitchFamily="34" charset="0"/>
                    <a:cs typeface="Arial" charset="0"/>
                  </a:rPr>
                  <a:t>Unmanageable</a:t>
                </a:r>
                <a:endParaRPr lang="en-GB" sz="700">
                  <a:latin typeface="Verdana" pitchFamily="34" charset="0"/>
                  <a:cs typeface="Arial" charset="0"/>
                </a:endParaRPr>
              </a:p>
            </p:txBody>
          </p:sp>
          <p:sp>
            <p:nvSpPr>
              <p:cNvPr id="20512" name="Rectangle 44"/>
              <p:cNvSpPr>
                <a:spLocks noChangeArrowheads="1"/>
              </p:cNvSpPr>
              <p:nvPr/>
            </p:nvSpPr>
            <p:spPr bwMode="auto">
              <a:xfrm>
                <a:off x="4463" y="3898"/>
                <a:ext cx="397" cy="105"/>
              </a:xfrm>
              <a:prstGeom prst="rect">
                <a:avLst/>
              </a:prstGeom>
              <a:noFill/>
              <a:ln w="9525">
                <a:noFill/>
                <a:miter lim="800000"/>
                <a:headEnd/>
                <a:tailEnd/>
              </a:ln>
            </p:spPr>
            <p:txBody>
              <a:bodyPr wrap="none" lIns="0" tIns="0" rIns="0" bIns="0">
                <a:spAutoFit/>
              </a:bodyPr>
              <a:lstStyle/>
              <a:p>
                <a:r>
                  <a:rPr lang="en-GB" sz="700">
                    <a:solidFill>
                      <a:srgbClr val="000000"/>
                    </a:solidFill>
                    <a:latin typeface="Verdana" pitchFamily="34" charset="0"/>
                    <a:cs typeface="Arial" charset="0"/>
                  </a:rPr>
                  <a:t>Disastrous</a:t>
                </a:r>
                <a:endParaRPr lang="en-GB" sz="700">
                  <a:latin typeface="Verdana" pitchFamily="34" charset="0"/>
                  <a:cs typeface="Arial" charset="0"/>
                </a:endParaRPr>
              </a:p>
            </p:txBody>
          </p:sp>
        </p:grpSp>
        <p:sp>
          <p:nvSpPr>
            <p:cNvPr id="20506" name="Text Box 45"/>
            <p:cNvSpPr txBox="1">
              <a:spLocks noChangeArrowheads="1"/>
            </p:cNvSpPr>
            <p:nvPr/>
          </p:nvSpPr>
          <p:spPr bwMode="auto">
            <a:xfrm>
              <a:off x="3388" y="1580"/>
              <a:ext cx="688" cy="192"/>
            </a:xfrm>
            <a:prstGeom prst="rect">
              <a:avLst/>
            </a:prstGeom>
            <a:noFill/>
            <a:ln w="9525">
              <a:noFill/>
              <a:miter lim="800000"/>
              <a:headEnd/>
              <a:tailEnd/>
            </a:ln>
          </p:spPr>
          <p:txBody>
            <a:bodyPr>
              <a:spAutoFit/>
            </a:bodyPr>
            <a:lstStyle/>
            <a:p>
              <a:pPr algn="ctr">
                <a:spcBef>
                  <a:spcPct val="50000"/>
                </a:spcBef>
              </a:pPr>
              <a:r>
                <a:rPr lang="en-GB" sz="700" b="1">
                  <a:latin typeface="Verdana" pitchFamily="34" charset="0"/>
                  <a:cs typeface="Arial" charset="0"/>
                </a:rPr>
                <a:t>Community-based hazard categories</a:t>
              </a:r>
            </a:p>
          </p:txBody>
        </p:sp>
      </p:grpSp>
      <p:sp>
        <p:nvSpPr>
          <p:cNvPr id="20493" name="Line 46"/>
          <p:cNvSpPr>
            <a:spLocks noChangeShapeType="1"/>
          </p:cNvSpPr>
          <p:nvPr/>
        </p:nvSpPr>
        <p:spPr bwMode="auto">
          <a:xfrm>
            <a:off x="4572000" y="2493963"/>
            <a:ext cx="1857375" cy="2149475"/>
          </a:xfrm>
          <a:prstGeom prst="line">
            <a:avLst/>
          </a:prstGeom>
          <a:noFill/>
          <a:ln w="12700">
            <a:solidFill>
              <a:schemeClr val="tx1"/>
            </a:solidFill>
            <a:prstDash val="sysDot"/>
            <a:round/>
            <a:headEnd/>
            <a:tailEnd type="triangle" w="med" len="med"/>
          </a:ln>
        </p:spPr>
        <p:txBody>
          <a:bodyPr/>
          <a:lstStyle/>
          <a:p>
            <a:endParaRPr lang="en-US"/>
          </a:p>
        </p:txBody>
      </p:sp>
      <p:sp>
        <p:nvSpPr>
          <p:cNvPr id="20494" name="Line 47"/>
          <p:cNvSpPr>
            <a:spLocks noChangeShapeType="1"/>
          </p:cNvSpPr>
          <p:nvPr/>
        </p:nvSpPr>
        <p:spPr bwMode="auto">
          <a:xfrm>
            <a:off x="4340225" y="2376488"/>
            <a:ext cx="660400" cy="2481262"/>
          </a:xfrm>
          <a:prstGeom prst="line">
            <a:avLst/>
          </a:prstGeom>
          <a:noFill/>
          <a:ln w="12700">
            <a:solidFill>
              <a:schemeClr val="tx1"/>
            </a:solidFill>
            <a:prstDash val="sysDot"/>
            <a:round/>
            <a:headEnd/>
            <a:tailEnd type="triangle" w="med" len="med"/>
          </a:ln>
        </p:spPr>
        <p:txBody>
          <a:bodyPr/>
          <a:lstStyle/>
          <a:p>
            <a:endParaRPr lang="en-US"/>
          </a:p>
        </p:txBody>
      </p:sp>
      <p:pic>
        <p:nvPicPr>
          <p:cNvPr id="20495" name="Picture 49" descr="labuyo"/>
          <p:cNvPicPr>
            <a:picLocks noChangeAspect="1" noChangeArrowheads="1"/>
          </p:cNvPicPr>
          <p:nvPr/>
        </p:nvPicPr>
        <p:blipFill>
          <a:blip r:embed="rId6" cstate="screen"/>
          <a:srcRect/>
          <a:stretch>
            <a:fillRect/>
          </a:stretch>
        </p:blipFill>
        <p:spPr bwMode="auto">
          <a:xfrm>
            <a:off x="2357438" y="4929188"/>
            <a:ext cx="2090737" cy="1476375"/>
          </a:xfrm>
          <a:prstGeom prst="rect">
            <a:avLst/>
          </a:prstGeom>
          <a:noFill/>
          <a:ln w="9525">
            <a:noFill/>
            <a:miter lim="800000"/>
            <a:headEnd/>
            <a:tailEnd/>
          </a:ln>
        </p:spPr>
      </p:pic>
      <p:sp>
        <p:nvSpPr>
          <p:cNvPr id="20496" name="Line 50"/>
          <p:cNvSpPr>
            <a:spLocks noChangeShapeType="1"/>
          </p:cNvSpPr>
          <p:nvPr/>
        </p:nvSpPr>
        <p:spPr bwMode="auto">
          <a:xfrm flipH="1">
            <a:off x="3643313" y="3602038"/>
            <a:ext cx="61912" cy="1327150"/>
          </a:xfrm>
          <a:prstGeom prst="line">
            <a:avLst/>
          </a:prstGeom>
          <a:noFill/>
          <a:ln w="12700">
            <a:solidFill>
              <a:schemeClr val="tx1"/>
            </a:solidFill>
            <a:prstDash val="sysDot"/>
            <a:round/>
            <a:headEnd/>
            <a:tailEnd type="triangle" w="med" len="med"/>
          </a:ln>
        </p:spPr>
        <p:txBody>
          <a:bodyPr/>
          <a:lstStyle/>
          <a:p>
            <a:endParaRPr lang="en-US"/>
          </a:p>
        </p:txBody>
      </p:sp>
      <p:sp>
        <p:nvSpPr>
          <p:cNvPr id="20497" name="Line 51"/>
          <p:cNvSpPr>
            <a:spLocks noChangeShapeType="1"/>
          </p:cNvSpPr>
          <p:nvPr/>
        </p:nvSpPr>
        <p:spPr bwMode="auto">
          <a:xfrm flipH="1">
            <a:off x="2357438" y="3095625"/>
            <a:ext cx="765175" cy="1619250"/>
          </a:xfrm>
          <a:prstGeom prst="line">
            <a:avLst/>
          </a:prstGeom>
          <a:noFill/>
          <a:ln w="12700">
            <a:solidFill>
              <a:schemeClr val="tx1"/>
            </a:solidFill>
            <a:prstDash val="sysDot"/>
            <a:round/>
            <a:headEnd/>
            <a:tailEnd type="triangle" w="med" len="med"/>
          </a:ln>
        </p:spPr>
        <p:txBody>
          <a:bodyPr/>
          <a:lstStyle/>
          <a:p>
            <a:endParaRPr lang="en-US"/>
          </a:p>
        </p:txBody>
      </p:sp>
      <p:sp>
        <p:nvSpPr>
          <p:cNvPr id="20498" name="Rectangle 52"/>
          <p:cNvSpPr>
            <a:spLocks noChangeArrowheads="1"/>
          </p:cNvSpPr>
          <p:nvPr/>
        </p:nvSpPr>
        <p:spPr bwMode="auto">
          <a:xfrm>
            <a:off x="285750" y="142875"/>
            <a:ext cx="8305800" cy="714375"/>
          </a:xfrm>
          <a:prstGeom prst="rect">
            <a:avLst/>
          </a:prstGeom>
          <a:noFill/>
          <a:ln w="9525">
            <a:noFill/>
            <a:miter lim="800000"/>
            <a:headEnd/>
            <a:tailEnd/>
          </a:ln>
        </p:spPr>
        <p:txBody>
          <a:bodyPr anchor="ctr"/>
          <a:lstStyle/>
          <a:p>
            <a:pPr eaLnBrk="0" hangingPunct="0"/>
            <a:r>
              <a:rPr lang="en-US" b="1">
                <a:solidFill>
                  <a:schemeClr val="tx2"/>
                </a:solidFill>
                <a:latin typeface="Trebuchet MS" pitchFamily="34" charset="0"/>
              </a:rPr>
              <a:t>… and even within any local community…</a:t>
            </a:r>
            <a:br>
              <a:rPr lang="en-US" b="1">
                <a:solidFill>
                  <a:schemeClr val="tx2"/>
                </a:solidFill>
                <a:latin typeface="Trebuchet MS" pitchFamily="34" charset="0"/>
              </a:rPr>
            </a:br>
            <a:r>
              <a:rPr lang="en-GB" b="1">
                <a:solidFill>
                  <a:schemeClr val="tx2"/>
                </a:solidFill>
                <a:latin typeface="Trebuchet MS" pitchFamily="34" charset="0"/>
              </a:rPr>
              <a:t>Spatial distribution of differential flood vulnerability:</a:t>
            </a:r>
            <a:endParaRPr lang="en-US" b="1">
              <a:solidFill>
                <a:schemeClr val="tx2"/>
              </a:solidFill>
              <a:latin typeface="Trebuchet MS" pitchFamily="34" charset="0"/>
            </a:endParaRPr>
          </a:p>
        </p:txBody>
      </p:sp>
      <p:pic>
        <p:nvPicPr>
          <p:cNvPr id="20499" name="Picture 53" descr="IMG_2291"/>
          <p:cNvPicPr>
            <a:picLocks noChangeAspect="1" noChangeArrowheads="1"/>
          </p:cNvPicPr>
          <p:nvPr/>
        </p:nvPicPr>
        <p:blipFill>
          <a:blip r:embed="rId7" cstate="screen">
            <a:lum bright="-12000" contrast="-6000"/>
          </a:blip>
          <a:srcRect/>
          <a:stretch>
            <a:fillRect/>
          </a:stretch>
        </p:blipFill>
        <p:spPr bwMode="auto">
          <a:xfrm>
            <a:off x="142875" y="4357688"/>
            <a:ext cx="2124075" cy="1601787"/>
          </a:xfrm>
          <a:prstGeom prst="rect">
            <a:avLst/>
          </a:prstGeom>
          <a:noFill/>
          <a:ln w="9525">
            <a:noFill/>
            <a:miter lim="800000"/>
            <a:headEnd/>
            <a:tailEnd/>
          </a:ln>
        </p:spPr>
      </p:pic>
      <p:pic>
        <p:nvPicPr>
          <p:cNvPr id="20500" name="Picture 54" descr="IMG_0017"/>
          <p:cNvPicPr>
            <a:picLocks noChangeAspect="1" noChangeArrowheads="1"/>
          </p:cNvPicPr>
          <p:nvPr/>
        </p:nvPicPr>
        <p:blipFill>
          <a:blip r:embed="rId8" cstate="screen"/>
          <a:srcRect/>
          <a:stretch>
            <a:fillRect/>
          </a:stretch>
        </p:blipFill>
        <p:spPr bwMode="auto">
          <a:xfrm>
            <a:off x="214313" y="2643188"/>
            <a:ext cx="2127250" cy="1595437"/>
          </a:xfrm>
          <a:prstGeom prst="rect">
            <a:avLst/>
          </a:prstGeom>
          <a:noFill/>
          <a:ln w="9525">
            <a:noFill/>
            <a:miter lim="800000"/>
            <a:headEnd/>
            <a:tailEnd/>
          </a:ln>
        </p:spPr>
      </p:pic>
      <p:pic>
        <p:nvPicPr>
          <p:cNvPr id="20501" name="Picture 55" descr="manageable"/>
          <p:cNvPicPr>
            <a:picLocks noChangeAspect="1" noChangeArrowheads="1"/>
          </p:cNvPicPr>
          <p:nvPr/>
        </p:nvPicPr>
        <p:blipFill>
          <a:blip r:embed="rId9" cstate="screen"/>
          <a:srcRect/>
          <a:stretch>
            <a:fillRect/>
          </a:stretch>
        </p:blipFill>
        <p:spPr bwMode="auto">
          <a:xfrm>
            <a:off x="6286500" y="2643188"/>
            <a:ext cx="2151063" cy="1700212"/>
          </a:xfrm>
          <a:prstGeom prst="rect">
            <a:avLst/>
          </a:prstGeom>
          <a:noFill/>
          <a:ln w="9525">
            <a:noFill/>
            <a:miter lim="800000"/>
            <a:headEnd/>
            <a:tailEnd/>
          </a:ln>
        </p:spPr>
      </p:pic>
      <p:pic>
        <p:nvPicPr>
          <p:cNvPr id="20502" name="Picture 56" descr="IMG_0231"/>
          <p:cNvPicPr>
            <a:picLocks noChangeAspect="1" noChangeArrowheads="1"/>
          </p:cNvPicPr>
          <p:nvPr/>
        </p:nvPicPr>
        <p:blipFill>
          <a:blip r:embed="rId10" cstate="screen"/>
          <a:srcRect/>
          <a:stretch>
            <a:fillRect/>
          </a:stretch>
        </p:blipFill>
        <p:spPr bwMode="auto">
          <a:xfrm>
            <a:off x="6519863" y="4559300"/>
            <a:ext cx="2360612" cy="177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6513" y="112713"/>
            <a:ext cx="9072562" cy="868362"/>
          </a:xfrm>
        </p:spPr>
        <p:txBody>
          <a:bodyPr/>
          <a:lstStyle/>
          <a:p>
            <a:r>
              <a:rPr lang="en-GB" sz="3000" smtClean="0"/>
              <a:t>Inequity and ‘vulnerability’ are spatial problems </a:t>
            </a:r>
          </a:p>
        </p:txBody>
      </p:sp>
      <p:sp>
        <p:nvSpPr>
          <p:cNvPr id="96259" name="Rectangle 3"/>
          <p:cNvSpPr>
            <a:spLocks noGrp="1" noChangeArrowheads="1"/>
          </p:cNvSpPr>
          <p:nvPr>
            <p:ph type="body" idx="1"/>
          </p:nvPr>
        </p:nvSpPr>
        <p:spPr>
          <a:xfrm>
            <a:off x="77788" y="1301750"/>
            <a:ext cx="8891587" cy="4808594"/>
          </a:xfrm>
        </p:spPr>
        <p:txBody>
          <a:bodyPr/>
          <a:lstStyle/>
          <a:p>
            <a:r>
              <a:rPr lang="en-US" sz="2600" dirty="0" smtClean="0"/>
              <a:t>can be assessed through a combination of ecological factors associated with the </a:t>
            </a:r>
            <a:r>
              <a:rPr lang="en-US" sz="2600" dirty="0" smtClean="0">
                <a:solidFill>
                  <a:srgbClr val="FF0000"/>
                </a:solidFill>
              </a:rPr>
              <a:t>physical conditions of the geographic space</a:t>
            </a:r>
            <a:r>
              <a:rPr lang="en-US" sz="2600" dirty="0" smtClean="0"/>
              <a:t> where the urban community is located (i.e. where you are), and the </a:t>
            </a:r>
            <a:r>
              <a:rPr lang="en-US" sz="2600" dirty="0" smtClean="0">
                <a:solidFill>
                  <a:srgbClr val="FF0000"/>
                </a:solidFill>
              </a:rPr>
              <a:t>social conditions of the population</a:t>
            </a:r>
            <a:r>
              <a:rPr lang="en-US" sz="2600" dirty="0" smtClean="0"/>
              <a:t> in that place (i.e. who you are).</a:t>
            </a:r>
          </a:p>
          <a:p>
            <a:endParaRPr lang="en-US" sz="2600" dirty="0" smtClean="0"/>
          </a:p>
          <a:p>
            <a:r>
              <a:rPr lang="en-US" sz="2600" dirty="0" smtClean="0"/>
              <a:t>In many cities the </a:t>
            </a:r>
            <a:r>
              <a:rPr lang="en-US" sz="2600" dirty="0" smtClean="0">
                <a:solidFill>
                  <a:srgbClr val="FF0000"/>
                </a:solidFill>
              </a:rPr>
              <a:t>segregation patterns</a:t>
            </a:r>
            <a:r>
              <a:rPr lang="en-US" sz="2600" dirty="0" smtClean="0"/>
              <a:t> of ethnicity and socio-economic classes, accompanied by successive waves of economic restructuring and population expansion, are reflected by the </a:t>
            </a:r>
            <a:r>
              <a:rPr lang="en-US" sz="2600" dirty="0" smtClean="0">
                <a:solidFill>
                  <a:srgbClr val="FF0000"/>
                </a:solidFill>
              </a:rPr>
              <a:t>built environment</a:t>
            </a:r>
            <a:r>
              <a:rPr lang="en-US" sz="2600" dirty="0" smtClean="0"/>
              <a:t>, urban infrastructure, road and facilities networks.</a:t>
            </a:r>
            <a:endParaRPr lang="en-GB" sz="26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268941" y="1333727"/>
            <a:ext cx="8606770" cy="4584700"/>
          </a:xfrm>
          <a:prstGeom prst="rect">
            <a:avLst/>
          </a:prstGeom>
          <a:noFill/>
          <a:ln w="9525">
            <a:noFill/>
            <a:miter lim="800000"/>
            <a:headEnd/>
            <a:tailEnd/>
          </a:ln>
        </p:spPr>
        <p:txBody>
          <a:bodyPr/>
          <a:lstStyle/>
          <a:p>
            <a:pPr marL="342900" indent="-342900" eaLnBrk="0" hangingPunct="0">
              <a:lnSpc>
                <a:spcPct val="80000"/>
              </a:lnSpc>
              <a:spcBef>
                <a:spcPct val="20000"/>
              </a:spcBef>
              <a:buClr>
                <a:srgbClr val="009896"/>
              </a:buClr>
              <a:buFont typeface="Wingdings" pitchFamily="2" charset="2"/>
              <a:buChar char="§"/>
            </a:pPr>
            <a:r>
              <a:rPr lang="en-US" sz="2800" dirty="0">
                <a:latin typeface="Trebuchet MS" pitchFamily="34" charset="0"/>
              </a:rPr>
              <a:t>It helps to </a:t>
            </a:r>
            <a:r>
              <a:rPr lang="en-US" sz="2800" dirty="0">
                <a:solidFill>
                  <a:srgbClr val="FF0000"/>
                </a:solidFill>
                <a:latin typeface="Trebuchet MS" pitchFamily="34" charset="0"/>
              </a:rPr>
              <a:t>identify and target factors</a:t>
            </a:r>
            <a:r>
              <a:rPr lang="en-US" sz="2800" dirty="0">
                <a:latin typeface="Trebuchet MS" pitchFamily="34" charset="0"/>
              </a:rPr>
              <a:t> such as environmental stress, poverty, inequality, health status and various aspects of governance (</a:t>
            </a:r>
            <a:r>
              <a:rPr lang="en-US" sz="2800" dirty="0" err="1">
                <a:latin typeface="Trebuchet MS" pitchFamily="34" charset="0"/>
              </a:rPr>
              <a:t>Adger</a:t>
            </a:r>
            <a:r>
              <a:rPr lang="en-US" sz="2800" dirty="0">
                <a:latin typeface="Trebuchet MS" pitchFamily="34" charset="0"/>
              </a:rPr>
              <a:t> et al., 2004). </a:t>
            </a:r>
          </a:p>
          <a:p>
            <a:pPr marL="342900" indent="-342900" eaLnBrk="0" hangingPunct="0">
              <a:lnSpc>
                <a:spcPct val="80000"/>
              </a:lnSpc>
              <a:spcBef>
                <a:spcPct val="20000"/>
              </a:spcBef>
              <a:buClr>
                <a:srgbClr val="009896"/>
              </a:buClr>
              <a:buFont typeface="Wingdings" pitchFamily="2" charset="2"/>
              <a:buChar char="§"/>
            </a:pPr>
            <a:endParaRPr lang="en-US" sz="2800" dirty="0">
              <a:latin typeface="Trebuchet MS" pitchFamily="34" charset="0"/>
            </a:endParaRPr>
          </a:p>
          <a:p>
            <a:pPr marL="342900" indent="-342900" eaLnBrk="0" hangingPunct="0">
              <a:lnSpc>
                <a:spcPct val="80000"/>
              </a:lnSpc>
              <a:spcBef>
                <a:spcPct val="20000"/>
              </a:spcBef>
              <a:buClr>
                <a:srgbClr val="009896"/>
              </a:buClr>
              <a:buFont typeface="Wingdings" pitchFamily="2" charset="2"/>
              <a:buChar char="§"/>
            </a:pPr>
            <a:r>
              <a:rPr lang="en-US" sz="2800" dirty="0">
                <a:latin typeface="Trebuchet MS" pitchFamily="34" charset="0"/>
              </a:rPr>
              <a:t>Allows the </a:t>
            </a:r>
            <a:r>
              <a:rPr lang="en-US" sz="2800" dirty="0">
                <a:solidFill>
                  <a:srgbClr val="FF0000"/>
                </a:solidFill>
                <a:latin typeface="Trebuchet MS" pitchFamily="34" charset="0"/>
              </a:rPr>
              <a:t>involvement of different perspectives</a:t>
            </a:r>
            <a:r>
              <a:rPr lang="en-US" sz="2800" dirty="0">
                <a:latin typeface="Trebuchet MS" pitchFamily="34" charset="0"/>
              </a:rPr>
              <a:t> regarding prevention, vulnerability and risk reduction. </a:t>
            </a:r>
          </a:p>
          <a:p>
            <a:pPr marL="342900" indent="-342900" eaLnBrk="0" hangingPunct="0">
              <a:lnSpc>
                <a:spcPct val="80000"/>
              </a:lnSpc>
              <a:spcBef>
                <a:spcPct val="20000"/>
              </a:spcBef>
              <a:buClr>
                <a:srgbClr val="009896"/>
              </a:buClr>
              <a:buFont typeface="Wingdings" pitchFamily="2" charset="2"/>
              <a:buChar char="§"/>
            </a:pPr>
            <a:endParaRPr lang="en-US" sz="2800" dirty="0">
              <a:latin typeface="Trebuchet MS" pitchFamily="34" charset="0"/>
            </a:endParaRPr>
          </a:p>
          <a:p>
            <a:pPr marL="342900" indent="-342900" eaLnBrk="0" hangingPunct="0">
              <a:lnSpc>
                <a:spcPct val="80000"/>
              </a:lnSpc>
              <a:spcBef>
                <a:spcPct val="20000"/>
              </a:spcBef>
              <a:buClr>
                <a:srgbClr val="009896"/>
              </a:buClr>
              <a:buFont typeface="Wingdings" pitchFamily="2" charset="2"/>
              <a:buChar char="§"/>
            </a:pPr>
            <a:r>
              <a:rPr lang="en-US" sz="2800" dirty="0">
                <a:latin typeface="Trebuchet MS" pitchFamily="34" charset="0"/>
              </a:rPr>
              <a:t>multi-criteria </a:t>
            </a:r>
            <a:r>
              <a:rPr lang="en-US" sz="2800" dirty="0">
                <a:solidFill>
                  <a:srgbClr val="FF0000"/>
                </a:solidFill>
                <a:latin typeface="Trebuchet MS" pitchFamily="34" charset="0"/>
              </a:rPr>
              <a:t>modeling</a:t>
            </a:r>
            <a:r>
              <a:rPr lang="en-US" sz="2800" dirty="0">
                <a:latin typeface="Trebuchet MS" pitchFamily="34" charset="0"/>
              </a:rPr>
              <a:t> using indicators may help to identify the status of the system before the hazardous event occurs characterized by </a:t>
            </a:r>
            <a:r>
              <a:rPr lang="en-US" sz="2800" dirty="0">
                <a:solidFill>
                  <a:srgbClr val="FF0000"/>
                </a:solidFill>
                <a:latin typeface="Trebuchet MS" pitchFamily="34" charset="0"/>
              </a:rPr>
              <a:t>unequal access to safe conditions</a:t>
            </a:r>
            <a:r>
              <a:rPr lang="en-US" sz="2800" dirty="0">
                <a:latin typeface="Trebuchet MS" pitchFamily="34" charset="0"/>
              </a:rPr>
              <a:t> or the “vulnerability” that may lead the system to crisis. </a:t>
            </a:r>
            <a:endParaRPr lang="en-GB" sz="2800" dirty="0">
              <a:latin typeface="Trebuchet MS" pitchFamily="34" charset="0"/>
            </a:endParaRPr>
          </a:p>
        </p:txBody>
      </p:sp>
      <p:sp>
        <p:nvSpPr>
          <p:cNvPr id="97283" name="Rectangle 3"/>
          <p:cNvSpPr>
            <a:spLocks noChangeArrowheads="1"/>
          </p:cNvSpPr>
          <p:nvPr/>
        </p:nvSpPr>
        <p:spPr bwMode="auto">
          <a:xfrm>
            <a:off x="36513" y="112713"/>
            <a:ext cx="9072562" cy="868362"/>
          </a:xfrm>
          <a:prstGeom prst="rect">
            <a:avLst/>
          </a:prstGeom>
          <a:noFill/>
          <a:ln w="9525">
            <a:noFill/>
            <a:miter lim="800000"/>
            <a:headEnd/>
            <a:tailEnd/>
          </a:ln>
        </p:spPr>
        <p:txBody>
          <a:bodyPr anchor="ctr"/>
          <a:lstStyle/>
          <a:p>
            <a:pPr eaLnBrk="0" hangingPunct="0"/>
            <a:r>
              <a:rPr lang="en-GB" sz="3000" b="1">
                <a:solidFill>
                  <a:schemeClr val="tx2"/>
                </a:solidFill>
                <a:latin typeface="Trebuchet MS" pitchFamily="34" charset="0"/>
              </a:rPr>
              <a:t>PGIS can help to target Inequity and ‘vulnerability’ at urban level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Participatory GIS (PGIS)</a:t>
            </a:r>
            <a:endParaRPr lang="en-US" dirty="0"/>
          </a:p>
        </p:txBody>
      </p:sp>
      <p:sp>
        <p:nvSpPr>
          <p:cNvPr id="3" name="Content Placeholder 2"/>
          <p:cNvSpPr>
            <a:spLocks noGrp="1"/>
          </p:cNvSpPr>
          <p:nvPr>
            <p:ph idx="1"/>
          </p:nvPr>
        </p:nvSpPr>
        <p:spPr/>
        <p:txBody>
          <a:bodyPr/>
          <a:lstStyle/>
          <a:p>
            <a:r>
              <a:rPr lang="en-US" dirty="0" smtClean="0"/>
              <a:t>PGIS (PPGIS) is NOT a software or a “kind of GIS”</a:t>
            </a:r>
          </a:p>
          <a:p>
            <a:r>
              <a:rPr lang="en-US" dirty="0" smtClean="0"/>
              <a:t>A ‘practice’ combining Participatory tools and spatial information.</a:t>
            </a:r>
          </a:p>
          <a:p>
            <a:r>
              <a:rPr lang="en-US" dirty="0" smtClean="0"/>
              <a:t>Tools mainly known from PRA, RRA, PLA</a:t>
            </a:r>
          </a:p>
          <a:p>
            <a:r>
              <a:rPr lang="en-US" dirty="0" smtClean="0"/>
              <a:t>Spatial information coming from external and in particular local sources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GB" sz="4000" smtClean="0">
                <a:solidFill>
                  <a:schemeClr val="tx1"/>
                </a:solidFill>
              </a:rPr>
              <a:t>PGIS &amp; P-Mapping Applications:</a:t>
            </a:r>
            <a:endParaRPr lang="en-US" sz="4000" smtClean="0">
              <a:solidFill>
                <a:schemeClr val="tx1"/>
              </a:solidFill>
            </a:endParaRPr>
          </a:p>
        </p:txBody>
      </p:sp>
      <p:sp>
        <p:nvSpPr>
          <p:cNvPr id="25603" name="Rectangle 3"/>
          <p:cNvSpPr>
            <a:spLocks noGrp="1" noChangeArrowheads="1"/>
          </p:cNvSpPr>
          <p:nvPr>
            <p:ph type="body" idx="1"/>
          </p:nvPr>
        </p:nvSpPr>
        <p:spPr>
          <a:xfrm>
            <a:off x="468313" y="1484313"/>
            <a:ext cx="7989887" cy="4927600"/>
          </a:xfrm>
        </p:spPr>
        <p:txBody>
          <a:bodyPr/>
          <a:lstStyle/>
          <a:p>
            <a:pPr>
              <a:lnSpc>
                <a:spcPct val="150000"/>
              </a:lnSpc>
            </a:pPr>
            <a:r>
              <a:rPr lang="en-GB" b="1" dirty="0" smtClean="0"/>
              <a:t>Land &amp; Resource Claims</a:t>
            </a:r>
          </a:p>
          <a:p>
            <a:pPr>
              <a:lnSpc>
                <a:spcPct val="150000"/>
              </a:lnSpc>
            </a:pPr>
            <a:r>
              <a:rPr lang="en-GB" b="1" dirty="0" smtClean="0"/>
              <a:t>Local Spatial Planning</a:t>
            </a:r>
          </a:p>
          <a:p>
            <a:pPr>
              <a:lnSpc>
                <a:spcPct val="150000"/>
              </a:lnSpc>
            </a:pPr>
            <a:r>
              <a:rPr lang="en-GB" b="1" dirty="0" smtClean="0"/>
              <a:t>Community/neighbourhood action</a:t>
            </a:r>
          </a:p>
          <a:p>
            <a:pPr>
              <a:lnSpc>
                <a:spcPct val="150000"/>
              </a:lnSpc>
            </a:pPr>
            <a:r>
              <a:rPr lang="en-GB" b="1" dirty="0" smtClean="0"/>
              <a:t>Community Risk Assessment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z="3200" dirty="0" smtClean="0">
                <a:solidFill>
                  <a:schemeClr val="tx1"/>
                </a:solidFill>
              </a:rPr>
              <a:t>Mapping Land Claims using Aerial Photographs &amp; LK</a:t>
            </a:r>
          </a:p>
        </p:txBody>
      </p:sp>
      <p:pic>
        <p:nvPicPr>
          <p:cNvPr id="32771" name="Picture 3" descr="DSC01647"/>
          <p:cNvPicPr>
            <a:picLocks noGrp="1" noChangeAspect="1" noChangeArrowheads="1"/>
          </p:cNvPicPr>
          <p:nvPr>
            <p:ph sz="half" idx="3"/>
          </p:nvPr>
        </p:nvPicPr>
        <p:blipFill>
          <a:blip r:embed="rId3" cstate="screen"/>
          <a:srcRect/>
          <a:stretch>
            <a:fillRect/>
          </a:stretch>
        </p:blipFill>
        <p:spPr>
          <a:xfrm>
            <a:off x="4628842" y="1287905"/>
            <a:ext cx="3676062" cy="5308233"/>
          </a:xfrm>
        </p:spPr>
      </p:pic>
      <p:pic>
        <p:nvPicPr>
          <p:cNvPr id="32772" name="Picture 4" descr="DSC01658"/>
          <p:cNvPicPr>
            <a:picLocks noGrp="1" noChangeAspect="1" noChangeArrowheads="1"/>
          </p:cNvPicPr>
          <p:nvPr>
            <p:ph sz="quarter" idx="2"/>
          </p:nvPr>
        </p:nvPicPr>
        <p:blipFill>
          <a:blip r:embed="rId4" cstate="screen"/>
          <a:srcRect/>
          <a:stretch>
            <a:fillRect/>
          </a:stretch>
        </p:blipFill>
        <p:spPr>
          <a:xfrm>
            <a:off x="786315" y="3992712"/>
            <a:ext cx="3776257" cy="2601725"/>
          </a:xfrm>
        </p:spPr>
      </p:pic>
      <p:pic>
        <p:nvPicPr>
          <p:cNvPr id="32773" name="Picture 5" descr="DSC01656"/>
          <p:cNvPicPr>
            <a:picLocks noGrp="1" noChangeAspect="1" noChangeArrowheads="1"/>
          </p:cNvPicPr>
          <p:nvPr>
            <p:ph sz="quarter" idx="1"/>
          </p:nvPr>
        </p:nvPicPr>
        <p:blipFill>
          <a:blip r:embed="rId5" cstate="screen"/>
          <a:srcRect/>
          <a:stretch>
            <a:fillRect/>
          </a:stretch>
        </p:blipFill>
        <p:spPr>
          <a:xfrm>
            <a:off x="772403" y="1277225"/>
            <a:ext cx="3800796" cy="267083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26345" y="140405"/>
            <a:ext cx="8002588" cy="868363"/>
          </a:xfrm>
        </p:spPr>
        <p:txBody>
          <a:bodyPr/>
          <a:lstStyle/>
          <a:p>
            <a:pPr eaLnBrk="1" hangingPunct="1"/>
            <a:r>
              <a:rPr lang="en-GB" dirty="0" smtClean="0"/>
              <a:t>Outline of this event</a:t>
            </a:r>
          </a:p>
        </p:txBody>
      </p:sp>
      <p:sp>
        <p:nvSpPr>
          <p:cNvPr id="7171" name="Rectangle 3"/>
          <p:cNvSpPr>
            <a:spLocks noGrp="1" noChangeArrowheads="1"/>
          </p:cNvSpPr>
          <p:nvPr>
            <p:ph type="body" idx="1"/>
          </p:nvPr>
        </p:nvSpPr>
        <p:spPr>
          <a:xfrm>
            <a:off x="203199" y="1427870"/>
            <a:ext cx="8794044" cy="4905198"/>
          </a:xfrm>
        </p:spPr>
        <p:txBody>
          <a:bodyPr/>
          <a:lstStyle/>
          <a:p>
            <a:pPr eaLnBrk="1" hangingPunct="1">
              <a:lnSpc>
                <a:spcPct val="90000"/>
              </a:lnSpc>
            </a:pPr>
            <a:r>
              <a:rPr lang="en-GB" sz="2800" dirty="0" smtClean="0"/>
              <a:t>Introduction &amp; objectives</a:t>
            </a:r>
          </a:p>
          <a:p>
            <a:pPr eaLnBrk="1" hangingPunct="1">
              <a:lnSpc>
                <a:spcPct val="90000"/>
              </a:lnSpc>
            </a:pPr>
            <a:r>
              <a:rPr lang="en-GB" sz="2800" dirty="0" smtClean="0"/>
              <a:t>About vulnerability &amp; inequality</a:t>
            </a:r>
          </a:p>
          <a:p>
            <a:pPr eaLnBrk="1" hangingPunct="1">
              <a:lnSpc>
                <a:spcPct val="90000"/>
              </a:lnSpc>
            </a:pPr>
            <a:r>
              <a:rPr lang="en-US" sz="2800" dirty="0" smtClean="0">
                <a:latin typeface="Trebuchet MS" pitchFamily="34" charset="0"/>
              </a:rPr>
              <a:t>Role of Participatory GIS</a:t>
            </a:r>
          </a:p>
          <a:p>
            <a:pPr eaLnBrk="1" hangingPunct="1">
              <a:lnSpc>
                <a:spcPct val="90000"/>
              </a:lnSpc>
            </a:pPr>
            <a:r>
              <a:rPr lang="en-US" sz="2800" dirty="0" smtClean="0">
                <a:latin typeface="Trebuchet MS" pitchFamily="34" charset="0"/>
              </a:rPr>
              <a:t>Discussion</a:t>
            </a:r>
            <a:endParaRPr lang="en-GB" sz="2800" dirty="0" smtClean="0">
              <a:latin typeface="Trebuchet MS" pitchFamily="34" charset="0"/>
            </a:endParaRPr>
          </a:p>
          <a:p>
            <a:pPr eaLnBrk="1" hangingPunct="1">
              <a:lnSpc>
                <a:spcPct val="90000"/>
              </a:lnSpc>
            </a:pPr>
            <a:r>
              <a:rPr lang="en-GB" sz="2800" dirty="0" smtClean="0"/>
              <a:t>Spatial data availability</a:t>
            </a:r>
          </a:p>
          <a:p>
            <a:pPr eaLnBrk="1" hangingPunct="1">
              <a:lnSpc>
                <a:spcPct val="90000"/>
              </a:lnSpc>
            </a:pPr>
            <a:r>
              <a:rPr lang="en-US" sz="2800" dirty="0" smtClean="0"/>
              <a:t>Using free ware to map Inequality and Vulnerability</a:t>
            </a:r>
          </a:p>
          <a:p>
            <a:pPr eaLnBrk="1" hangingPunct="1">
              <a:lnSpc>
                <a:spcPct val="90000"/>
              </a:lnSpc>
            </a:pPr>
            <a:r>
              <a:rPr lang="en-US" sz="2800" dirty="0" smtClean="0"/>
              <a:t>Spatial data collection: </a:t>
            </a:r>
          </a:p>
          <a:p>
            <a:pPr lvl="1" eaLnBrk="1" hangingPunct="1">
              <a:lnSpc>
                <a:spcPct val="90000"/>
              </a:lnSpc>
            </a:pPr>
            <a:r>
              <a:rPr lang="en-US" sz="2400" dirty="0" smtClean="0"/>
              <a:t>Transect walk in the City</a:t>
            </a:r>
          </a:p>
          <a:p>
            <a:pPr lvl="1" eaLnBrk="1" hangingPunct="1">
              <a:lnSpc>
                <a:spcPct val="90000"/>
              </a:lnSpc>
            </a:pPr>
            <a:r>
              <a:rPr lang="en-US" sz="2400" dirty="0" smtClean="0"/>
              <a:t>Virtual transect walk in Google Earth</a:t>
            </a:r>
            <a:endParaRPr lang="en-GB" sz="2400" dirty="0" smtClean="0"/>
          </a:p>
          <a:p>
            <a:pPr eaLnBrk="1" hangingPunct="1">
              <a:lnSpc>
                <a:spcPct val="90000"/>
              </a:lnSpc>
            </a:pPr>
            <a:r>
              <a:rPr lang="en-GB" sz="2800" dirty="0" smtClean="0"/>
              <a:t>Discussion</a:t>
            </a:r>
            <a:endParaRPr lang="en-US" sz="2800" dirty="0" smtClean="0"/>
          </a:p>
        </p:txBody>
      </p:sp>
      <p:grpSp>
        <p:nvGrpSpPr>
          <p:cNvPr id="4" name="Group 3"/>
          <p:cNvGrpSpPr/>
          <p:nvPr/>
        </p:nvGrpSpPr>
        <p:grpSpPr>
          <a:xfrm>
            <a:off x="698415" y="6329564"/>
            <a:ext cx="8229124" cy="528436"/>
            <a:chOff x="698415" y="6329564"/>
            <a:chExt cx="8229124" cy="528436"/>
          </a:xfrm>
        </p:grpSpPr>
        <p:pic>
          <p:nvPicPr>
            <p:cNvPr id="5" name="Picture 2" descr="IRPUD Logo"/>
            <p:cNvPicPr>
              <a:picLocks noChangeAspect="1" noChangeArrowheads="1"/>
            </p:cNvPicPr>
            <p:nvPr/>
          </p:nvPicPr>
          <p:blipFill>
            <a:blip r:embed="rId3" cstate="screen"/>
            <a:srcRect/>
            <a:stretch>
              <a:fillRect/>
            </a:stretch>
          </p:blipFill>
          <p:spPr bwMode="auto">
            <a:xfrm>
              <a:off x="7632139" y="6453017"/>
              <a:ext cx="1295400" cy="361951"/>
            </a:xfrm>
            <a:prstGeom prst="rect">
              <a:avLst/>
            </a:prstGeom>
            <a:noFill/>
          </p:spPr>
        </p:pic>
        <p:pic>
          <p:nvPicPr>
            <p:cNvPr id="6" name="Picture 4" descr="Link zur Startseite der Universität Dortmund"/>
            <p:cNvPicPr>
              <a:picLocks noChangeAspect="1" noChangeArrowheads="1"/>
            </p:cNvPicPr>
            <p:nvPr/>
          </p:nvPicPr>
          <p:blipFill>
            <a:blip r:embed="rId4" cstate="screen"/>
            <a:srcRect/>
            <a:stretch>
              <a:fillRect/>
            </a:stretch>
          </p:blipFill>
          <p:spPr bwMode="auto">
            <a:xfrm>
              <a:off x="4985758" y="6329564"/>
              <a:ext cx="2428875" cy="390526"/>
            </a:xfrm>
            <a:prstGeom prst="rect">
              <a:avLst/>
            </a:prstGeom>
            <a:noFill/>
          </p:spPr>
        </p:pic>
        <p:pic>
          <p:nvPicPr>
            <p:cNvPr id="7" name="Picture 2" descr="D:\verplanke\My Documents\Downloads\UT_Logo_0072_Black_EN.png"/>
            <p:cNvPicPr>
              <a:picLocks noChangeAspect="1" noChangeArrowheads="1"/>
            </p:cNvPicPr>
            <p:nvPr/>
          </p:nvPicPr>
          <p:blipFill>
            <a:blip r:embed="rId5" cstate="screen"/>
            <a:srcRect/>
            <a:stretch>
              <a:fillRect/>
            </a:stretch>
          </p:blipFill>
          <p:spPr bwMode="auto">
            <a:xfrm>
              <a:off x="698415" y="6356188"/>
              <a:ext cx="3131307" cy="501812"/>
            </a:xfrm>
            <a:prstGeom prst="rect">
              <a:avLst/>
            </a:prstGeom>
            <a:noFill/>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idx="4294967295"/>
          </p:nvPr>
        </p:nvSpPr>
        <p:spPr/>
        <p:txBody>
          <a:bodyPr anchor="t"/>
          <a:lstStyle/>
          <a:p>
            <a:r>
              <a:rPr lang="en-US" sz="3000" smtClean="0">
                <a:solidFill>
                  <a:srgbClr val="000099"/>
                </a:solidFill>
              </a:rPr>
              <a:t>Kenya</a:t>
            </a:r>
          </a:p>
        </p:txBody>
      </p:sp>
      <p:pic>
        <p:nvPicPr>
          <p:cNvPr id="30723" name="Picture 6"/>
          <p:cNvPicPr>
            <a:picLocks noGrp="1" noChangeAspect="1" noChangeArrowheads="1"/>
          </p:cNvPicPr>
          <p:nvPr>
            <p:ph idx="4294967295"/>
          </p:nvPr>
        </p:nvPicPr>
        <p:blipFill>
          <a:blip r:embed="rId3" cstate="screen"/>
          <a:srcRect/>
          <a:stretch>
            <a:fillRect/>
          </a:stretch>
        </p:blipFill>
        <p:spPr>
          <a:xfrm>
            <a:off x="0" y="0"/>
            <a:ext cx="9144000" cy="6859588"/>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Priorities for local spatial planning </a:t>
            </a:r>
          </a:p>
        </p:txBody>
      </p:sp>
      <p:sp>
        <p:nvSpPr>
          <p:cNvPr id="27651" name="Content Placeholder 2"/>
          <p:cNvSpPr>
            <a:spLocks noGrp="1"/>
          </p:cNvSpPr>
          <p:nvPr>
            <p:ph idx="1"/>
          </p:nvPr>
        </p:nvSpPr>
        <p:spPr/>
        <p:txBody>
          <a:bodyPr/>
          <a:lstStyle/>
          <a:p>
            <a:endParaRPr lang="en-US" smtClean="0"/>
          </a:p>
        </p:txBody>
      </p:sp>
      <p:grpSp>
        <p:nvGrpSpPr>
          <p:cNvPr id="2" name="Group 22"/>
          <p:cNvGrpSpPr>
            <a:grpSpLocks/>
          </p:cNvGrpSpPr>
          <p:nvPr/>
        </p:nvGrpSpPr>
        <p:grpSpPr bwMode="auto">
          <a:xfrm>
            <a:off x="4643438" y="1285875"/>
            <a:ext cx="4143375" cy="5357813"/>
            <a:chOff x="4643438" y="1285860"/>
            <a:chExt cx="4143404" cy="5357850"/>
          </a:xfrm>
        </p:grpSpPr>
        <p:pic>
          <p:nvPicPr>
            <p:cNvPr id="27670" name="Picture 5" descr="Overall Quality of Life_1"/>
            <p:cNvPicPr>
              <a:picLocks noChangeAspect="1" noChangeArrowheads="1"/>
            </p:cNvPicPr>
            <p:nvPr/>
          </p:nvPicPr>
          <p:blipFill>
            <a:blip r:embed="rId3" cstate="screen"/>
            <a:srcRect/>
            <a:stretch>
              <a:fillRect/>
            </a:stretch>
          </p:blipFill>
          <p:spPr bwMode="auto">
            <a:xfrm>
              <a:off x="4643438" y="1285860"/>
              <a:ext cx="4143404" cy="5357850"/>
            </a:xfrm>
            <a:prstGeom prst="rect">
              <a:avLst/>
            </a:prstGeom>
            <a:noFill/>
            <a:ln w="9525">
              <a:noFill/>
              <a:miter lim="800000"/>
              <a:headEnd/>
              <a:tailEnd/>
            </a:ln>
          </p:spPr>
        </p:pic>
        <p:sp>
          <p:nvSpPr>
            <p:cNvPr id="27671" name="TextBox 21"/>
            <p:cNvSpPr txBox="1">
              <a:spLocks noChangeArrowheads="1"/>
            </p:cNvSpPr>
            <p:nvPr/>
          </p:nvSpPr>
          <p:spPr bwMode="auto">
            <a:xfrm>
              <a:off x="4786314" y="1395699"/>
              <a:ext cx="3857652" cy="461665"/>
            </a:xfrm>
            <a:prstGeom prst="rect">
              <a:avLst/>
            </a:prstGeom>
            <a:solidFill>
              <a:schemeClr val="bg1"/>
            </a:solidFill>
            <a:ln w="9525">
              <a:noFill/>
              <a:miter lim="800000"/>
              <a:headEnd/>
              <a:tailEnd/>
            </a:ln>
          </p:spPr>
          <p:txBody>
            <a:bodyPr>
              <a:spAutoFit/>
            </a:bodyPr>
            <a:lstStyle/>
            <a:p>
              <a:r>
                <a:rPr lang="en-US">
                  <a:latin typeface="Trebuchet MS" pitchFamily="34" charset="0"/>
                </a:rPr>
                <a:t>Overall Quality of life</a:t>
              </a:r>
            </a:p>
          </p:txBody>
        </p:sp>
      </p:grpSp>
      <p:grpSp>
        <p:nvGrpSpPr>
          <p:cNvPr id="3" name="Group 26"/>
          <p:cNvGrpSpPr>
            <a:grpSpLocks/>
          </p:cNvGrpSpPr>
          <p:nvPr/>
        </p:nvGrpSpPr>
        <p:grpSpPr bwMode="auto">
          <a:xfrm>
            <a:off x="285750" y="1214438"/>
            <a:ext cx="4214813" cy="5429250"/>
            <a:chOff x="142139" y="1142290"/>
            <a:chExt cx="4215507" cy="5429140"/>
          </a:xfrm>
        </p:grpSpPr>
        <p:pic>
          <p:nvPicPr>
            <p:cNvPr id="27668" name="Picture 4" descr="Landuse Map"/>
            <p:cNvPicPr>
              <a:picLocks noChangeAspect="1" noChangeArrowheads="1"/>
            </p:cNvPicPr>
            <p:nvPr/>
          </p:nvPicPr>
          <p:blipFill>
            <a:blip r:embed="rId4" cstate="screen"/>
            <a:srcRect/>
            <a:stretch>
              <a:fillRect/>
            </a:stretch>
          </p:blipFill>
          <p:spPr bwMode="auto">
            <a:xfrm>
              <a:off x="142139" y="1142290"/>
              <a:ext cx="4215507" cy="5429140"/>
            </a:xfrm>
            <a:prstGeom prst="rect">
              <a:avLst/>
            </a:prstGeom>
            <a:noFill/>
            <a:ln w="9525">
              <a:noFill/>
              <a:miter lim="800000"/>
              <a:headEnd/>
              <a:tailEnd/>
            </a:ln>
          </p:spPr>
        </p:pic>
        <p:sp>
          <p:nvSpPr>
            <p:cNvPr id="27669" name="TextBox 25"/>
            <p:cNvSpPr txBox="1">
              <a:spLocks noChangeArrowheads="1"/>
            </p:cNvSpPr>
            <p:nvPr/>
          </p:nvSpPr>
          <p:spPr bwMode="auto">
            <a:xfrm>
              <a:off x="500034" y="1357298"/>
              <a:ext cx="3357586" cy="461665"/>
            </a:xfrm>
            <a:prstGeom prst="rect">
              <a:avLst/>
            </a:prstGeom>
            <a:solidFill>
              <a:schemeClr val="bg1"/>
            </a:solidFill>
            <a:ln w="9525">
              <a:noFill/>
              <a:miter lim="800000"/>
              <a:headEnd/>
              <a:tailEnd/>
            </a:ln>
          </p:spPr>
          <p:txBody>
            <a:bodyPr>
              <a:spAutoFit/>
            </a:bodyPr>
            <a:lstStyle/>
            <a:p>
              <a:r>
                <a:rPr lang="en-US">
                  <a:latin typeface="Trebuchet MS" pitchFamily="34" charset="0"/>
                </a:rPr>
                <a:t>Land use map</a:t>
              </a:r>
            </a:p>
          </p:txBody>
        </p:sp>
      </p:grpSp>
      <p:grpSp>
        <p:nvGrpSpPr>
          <p:cNvPr id="4" name="Group 38"/>
          <p:cNvGrpSpPr>
            <a:grpSpLocks/>
          </p:cNvGrpSpPr>
          <p:nvPr/>
        </p:nvGrpSpPr>
        <p:grpSpPr bwMode="auto">
          <a:xfrm>
            <a:off x="357188" y="1357313"/>
            <a:ext cx="4071937" cy="5214937"/>
            <a:chOff x="357158" y="1357298"/>
            <a:chExt cx="4071966" cy="5214974"/>
          </a:xfrm>
        </p:grpSpPr>
        <p:sp>
          <p:nvSpPr>
            <p:cNvPr id="38" name="Rectangle 37"/>
            <p:cNvSpPr/>
            <p:nvPr/>
          </p:nvSpPr>
          <p:spPr>
            <a:xfrm>
              <a:off x="357158" y="1357298"/>
              <a:ext cx="4071966" cy="521497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grpSp>
          <p:nvGrpSpPr>
            <p:cNvPr id="5" name="Group 36"/>
            <p:cNvGrpSpPr>
              <a:grpSpLocks/>
            </p:cNvGrpSpPr>
            <p:nvPr/>
          </p:nvGrpSpPr>
          <p:grpSpPr bwMode="auto">
            <a:xfrm>
              <a:off x="520535" y="1395699"/>
              <a:ext cx="3716977" cy="4274574"/>
              <a:chOff x="520535" y="1395699"/>
              <a:chExt cx="3716977" cy="4274574"/>
            </a:xfrm>
          </p:grpSpPr>
          <p:sp>
            <p:nvSpPr>
              <p:cNvPr id="27657" name="TextBox 31"/>
              <p:cNvSpPr txBox="1">
                <a:spLocks noChangeArrowheads="1"/>
              </p:cNvSpPr>
              <p:nvPr/>
            </p:nvSpPr>
            <p:spPr bwMode="auto">
              <a:xfrm>
                <a:off x="652434" y="1395699"/>
                <a:ext cx="3357586" cy="461665"/>
              </a:xfrm>
              <a:prstGeom prst="rect">
                <a:avLst/>
              </a:prstGeom>
              <a:solidFill>
                <a:schemeClr val="bg1"/>
              </a:solidFill>
              <a:ln w="9525">
                <a:noFill/>
                <a:miter lim="800000"/>
                <a:headEnd/>
                <a:tailEnd/>
              </a:ln>
            </p:spPr>
            <p:txBody>
              <a:bodyPr>
                <a:spAutoFit/>
              </a:bodyPr>
              <a:lstStyle/>
              <a:p>
                <a:r>
                  <a:rPr lang="en-US">
                    <a:latin typeface="Trebuchet MS" pitchFamily="34" charset="0"/>
                  </a:rPr>
                  <a:t>Overall Quality of life</a:t>
                </a:r>
              </a:p>
            </p:txBody>
          </p:sp>
          <p:grpSp>
            <p:nvGrpSpPr>
              <p:cNvPr id="6" name="Group 32"/>
              <p:cNvGrpSpPr>
                <a:grpSpLocks/>
              </p:cNvGrpSpPr>
              <p:nvPr/>
            </p:nvGrpSpPr>
            <p:grpSpPr bwMode="auto">
              <a:xfrm>
                <a:off x="520535" y="2214554"/>
                <a:ext cx="3716977" cy="3455719"/>
                <a:chOff x="368135" y="2220686"/>
                <a:chExt cx="3716977" cy="3455719"/>
              </a:xfrm>
            </p:grpSpPr>
            <p:sp>
              <p:nvSpPr>
                <p:cNvPr id="34" name="Freeform 33"/>
                <p:cNvSpPr/>
                <p:nvPr/>
              </p:nvSpPr>
              <p:spPr>
                <a:xfrm>
                  <a:off x="368135" y="2220686"/>
                  <a:ext cx="2398816" cy="2066306"/>
                </a:xfrm>
                <a:custGeom>
                  <a:avLst/>
                  <a:gdLst>
                    <a:gd name="connsiteX0" fmla="*/ 0 w 2398816"/>
                    <a:gd name="connsiteY0" fmla="*/ 0 h 2066306"/>
                    <a:gd name="connsiteX1" fmla="*/ 1068779 w 2398816"/>
                    <a:gd name="connsiteY1" fmla="*/ 106878 h 2066306"/>
                    <a:gd name="connsiteX2" fmla="*/ 1745673 w 2398816"/>
                    <a:gd name="connsiteY2" fmla="*/ 166254 h 2066306"/>
                    <a:gd name="connsiteX3" fmla="*/ 2398816 w 2398816"/>
                    <a:gd name="connsiteY3" fmla="*/ 249382 h 2066306"/>
                    <a:gd name="connsiteX4" fmla="*/ 2101933 w 2398816"/>
                    <a:gd name="connsiteY4" fmla="*/ 2066306 h 2066306"/>
                    <a:gd name="connsiteX5" fmla="*/ 1460665 w 2398816"/>
                    <a:gd name="connsiteY5" fmla="*/ 2006930 h 2066306"/>
                    <a:gd name="connsiteX6" fmla="*/ 1187533 w 2398816"/>
                    <a:gd name="connsiteY6" fmla="*/ 1971304 h 2066306"/>
                    <a:gd name="connsiteX7" fmla="*/ 439387 w 2398816"/>
                    <a:gd name="connsiteY7" fmla="*/ 1781298 h 2066306"/>
                    <a:gd name="connsiteX8" fmla="*/ 510639 w 2398816"/>
                    <a:gd name="connsiteY8" fmla="*/ 1555667 h 2066306"/>
                    <a:gd name="connsiteX9" fmla="*/ 1021278 w 2398816"/>
                    <a:gd name="connsiteY9" fmla="*/ 1175657 h 2066306"/>
                    <a:gd name="connsiteX10" fmla="*/ 475013 w 2398816"/>
                    <a:gd name="connsiteY10" fmla="*/ 522514 h 2066306"/>
                    <a:gd name="connsiteX11" fmla="*/ 475013 w 2398816"/>
                    <a:gd name="connsiteY11" fmla="*/ 391885 h 2066306"/>
                    <a:gd name="connsiteX12" fmla="*/ 344384 w 2398816"/>
                    <a:gd name="connsiteY12" fmla="*/ 249382 h 2066306"/>
                    <a:gd name="connsiteX13" fmla="*/ 190005 w 2398816"/>
                    <a:gd name="connsiteY13" fmla="*/ 213756 h 2066306"/>
                    <a:gd name="connsiteX14" fmla="*/ 0 w 2398816"/>
                    <a:gd name="connsiteY14" fmla="*/ 0 h 2066306"/>
                    <a:gd name="connsiteX0" fmla="*/ 0 w 2398816"/>
                    <a:gd name="connsiteY0" fmla="*/ 0 h 2066306"/>
                    <a:gd name="connsiteX1" fmla="*/ 1068779 w 2398816"/>
                    <a:gd name="connsiteY1" fmla="*/ 106878 h 2066306"/>
                    <a:gd name="connsiteX2" fmla="*/ 1745673 w 2398816"/>
                    <a:gd name="connsiteY2" fmla="*/ 166254 h 2066306"/>
                    <a:gd name="connsiteX3" fmla="*/ 2398816 w 2398816"/>
                    <a:gd name="connsiteY3" fmla="*/ 249382 h 2066306"/>
                    <a:gd name="connsiteX4" fmla="*/ 2101933 w 2398816"/>
                    <a:gd name="connsiteY4" fmla="*/ 2066306 h 2066306"/>
                    <a:gd name="connsiteX5" fmla="*/ 1460665 w 2398816"/>
                    <a:gd name="connsiteY5" fmla="*/ 2006930 h 2066306"/>
                    <a:gd name="connsiteX6" fmla="*/ 1187533 w 2398816"/>
                    <a:gd name="connsiteY6" fmla="*/ 1971304 h 2066306"/>
                    <a:gd name="connsiteX7" fmla="*/ 439387 w 2398816"/>
                    <a:gd name="connsiteY7" fmla="*/ 1781298 h 2066306"/>
                    <a:gd name="connsiteX8" fmla="*/ 510639 w 2398816"/>
                    <a:gd name="connsiteY8" fmla="*/ 1555667 h 2066306"/>
                    <a:gd name="connsiteX9" fmla="*/ 917717 w 2398816"/>
                    <a:gd name="connsiteY9" fmla="*/ 1136876 h 2066306"/>
                    <a:gd name="connsiteX10" fmla="*/ 475013 w 2398816"/>
                    <a:gd name="connsiteY10" fmla="*/ 522514 h 2066306"/>
                    <a:gd name="connsiteX11" fmla="*/ 475013 w 2398816"/>
                    <a:gd name="connsiteY11" fmla="*/ 391885 h 2066306"/>
                    <a:gd name="connsiteX12" fmla="*/ 344384 w 2398816"/>
                    <a:gd name="connsiteY12" fmla="*/ 249382 h 2066306"/>
                    <a:gd name="connsiteX13" fmla="*/ 190005 w 2398816"/>
                    <a:gd name="connsiteY13" fmla="*/ 213756 h 2066306"/>
                    <a:gd name="connsiteX14" fmla="*/ 0 w 2398816"/>
                    <a:gd name="connsiteY14" fmla="*/ 0 h 2066306"/>
                    <a:gd name="connsiteX0" fmla="*/ 0 w 2398816"/>
                    <a:gd name="connsiteY0" fmla="*/ 0 h 2066306"/>
                    <a:gd name="connsiteX1" fmla="*/ 1132031 w 2398816"/>
                    <a:gd name="connsiteY1" fmla="*/ 65306 h 2066306"/>
                    <a:gd name="connsiteX2" fmla="*/ 1745673 w 2398816"/>
                    <a:gd name="connsiteY2" fmla="*/ 166254 h 2066306"/>
                    <a:gd name="connsiteX3" fmla="*/ 2398816 w 2398816"/>
                    <a:gd name="connsiteY3" fmla="*/ 249382 h 2066306"/>
                    <a:gd name="connsiteX4" fmla="*/ 2101933 w 2398816"/>
                    <a:gd name="connsiteY4" fmla="*/ 2066306 h 2066306"/>
                    <a:gd name="connsiteX5" fmla="*/ 1460665 w 2398816"/>
                    <a:gd name="connsiteY5" fmla="*/ 2006930 h 2066306"/>
                    <a:gd name="connsiteX6" fmla="*/ 1187533 w 2398816"/>
                    <a:gd name="connsiteY6" fmla="*/ 1971304 h 2066306"/>
                    <a:gd name="connsiteX7" fmla="*/ 439387 w 2398816"/>
                    <a:gd name="connsiteY7" fmla="*/ 1781298 h 2066306"/>
                    <a:gd name="connsiteX8" fmla="*/ 510639 w 2398816"/>
                    <a:gd name="connsiteY8" fmla="*/ 1555667 h 2066306"/>
                    <a:gd name="connsiteX9" fmla="*/ 917717 w 2398816"/>
                    <a:gd name="connsiteY9" fmla="*/ 1136876 h 2066306"/>
                    <a:gd name="connsiteX10" fmla="*/ 475013 w 2398816"/>
                    <a:gd name="connsiteY10" fmla="*/ 522514 h 2066306"/>
                    <a:gd name="connsiteX11" fmla="*/ 475013 w 2398816"/>
                    <a:gd name="connsiteY11" fmla="*/ 391885 h 2066306"/>
                    <a:gd name="connsiteX12" fmla="*/ 344384 w 2398816"/>
                    <a:gd name="connsiteY12" fmla="*/ 249382 h 2066306"/>
                    <a:gd name="connsiteX13" fmla="*/ 190005 w 2398816"/>
                    <a:gd name="connsiteY13" fmla="*/ 213756 h 2066306"/>
                    <a:gd name="connsiteX14" fmla="*/ 0 w 2398816"/>
                    <a:gd name="connsiteY14" fmla="*/ 0 h 2066306"/>
                    <a:gd name="connsiteX0" fmla="*/ 0 w 2398816"/>
                    <a:gd name="connsiteY0" fmla="*/ 0 h 2066306"/>
                    <a:gd name="connsiteX1" fmla="*/ 1132031 w 2398816"/>
                    <a:gd name="connsiteY1" fmla="*/ 65306 h 2066306"/>
                    <a:gd name="connsiteX2" fmla="*/ 1774973 w 2398816"/>
                    <a:gd name="connsiteY2" fmla="*/ 136744 h 2066306"/>
                    <a:gd name="connsiteX3" fmla="*/ 2398816 w 2398816"/>
                    <a:gd name="connsiteY3" fmla="*/ 249382 h 2066306"/>
                    <a:gd name="connsiteX4" fmla="*/ 2101933 w 2398816"/>
                    <a:gd name="connsiteY4" fmla="*/ 2066306 h 2066306"/>
                    <a:gd name="connsiteX5" fmla="*/ 1460665 w 2398816"/>
                    <a:gd name="connsiteY5" fmla="*/ 2006930 h 2066306"/>
                    <a:gd name="connsiteX6" fmla="*/ 1187533 w 2398816"/>
                    <a:gd name="connsiteY6" fmla="*/ 1971304 h 2066306"/>
                    <a:gd name="connsiteX7" fmla="*/ 439387 w 2398816"/>
                    <a:gd name="connsiteY7" fmla="*/ 1781298 h 2066306"/>
                    <a:gd name="connsiteX8" fmla="*/ 510639 w 2398816"/>
                    <a:gd name="connsiteY8" fmla="*/ 1555667 h 2066306"/>
                    <a:gd name="connsiteX9" fmla="*/ 917717 w 2398816"/>
                    <a:gd name="connsiteY9" fmla="*/ 1136876 h 2066306"/>
                    <a:gd name="connsiteX10" fmla="*/ 475013 w 2398816"/>
                    <a:gd name="connsiteY10" fmla="*/ 522514 h 2066306"/>
                    <a:gd name="connsiteX11" fmla="*/ 475013 w 2398816"/>
                    <a:gd name="connsiteY11" fmla="*/ 391885 h 2066306"/>
                    <a:gd name="connsiteX12" fmla="*/ 344384 w 2398816"/>
                    <a:gd name="connsiteY12" fmla="*/ 249382 h 2066306"/>
                    <a:gd name="connsiteX13" fmla="*/ 190005 w 2398816"/>
                    <a:gd name="connsiteY13" fmla="*/ 213756 h 2066306"/>
                    <a:gd name="connsiteX14" fmla="*/ 0 w 2398816"/>
                    <a:gd name="connsiteY14" fmla="*/ 0 h 206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8816" h="2066306">
                      <a:moveTo>
                        <a:pt x="0" y="0"/>
                      </a:moveTo>
                      <a:lnTo>
                        <a:pt x="1132031" y="65306"/>
                      </a:lnTo>
                      <a:lnTo>
                        <a:pt x="1774973" y="136744"/>
                      </a:lnTo>
                      <a:lnTo>
                        <a:pt x="2398816" y="249382"/>
                      </a:lnTo>
                      <a:lnTo>
                        <a:pt x="2101933" y="2066306"/>
                      </a:lnTo>
                      <a:lnTo>
                        <a:pt x="1460665" y="2006930"/>
                      </a:lnTo>
                      <a:lnTo>
                        <a:pt x="1187533" y="1971304"/>
                      </a:lnTo>
                      <a:lnTo>
                        <a:pt x="439387" y="1781298"/>
                      </a:lnTo>
                      <a:lnTo>
                        <a:pt x="510639" y="1555667"/>
                      </a:lnTo>
                      <a:lnTo>
                        <a:pt x="917717" y="1136876"/>
                      </a:lnTo>
                      <a:lnTo>
                        <a:pt x="475013" y="522514"/>
                      </a:lnTo>
                      <a:lnTo>
                        <a:pt x="475013" y="391885"/>
                      </a:lnTo>
                      <a:lnTo>
                        <a:pt x="344384" y="249382"/>
                      </a:lnTo>
                      <a:lnTo>
                        <a:pt x="190005" y="213756"/>
                      </a:lnTo>
                      <a:lnTo>
                        <a:pt x="0" y="0"/>
                      </a:lnTo>
                      <a:close/>
                    </a:path>
                  </a:pathLst>
                </a:custGeom>
                <a:solidFill>
                  <a:srgbClr val="00B05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t>    </a:t>
                  </a:r>
                  <a:r>
                    <a:rPr lang="en-US" dirty="0">
                      <a:effectLst>
                        <a:outerShdw blurRad="38100" dist="38100" dir="2700000" algn="tl">
                          <a:srgbClr val="000000">
                            <a:alpha val="43137"/>
                          </a:srgbClr>
                        </a:outerShdw>
                      </a:effectLst>
                    </a:rPr>
                    <a:t>High</a:t>
                  </a:r>
                </a:p>
              </p:txBody>
            </p:sp>
            <p:sp>
              <p:nvSpPr>
                <p:cNvPr id="35" name="Freeform 34"/>
                <p:cNvSpPr/>
                <p:nvPr/>
              </p:nvSpPr>
              <p:spPr>
                <a:xfrm>
                  <a:off x="475013" y="3930732"/>
                  <a:ext cx="3311169" cy="1745673"/>
                </a:xfrm>
                <a:custGeom>
                  <a:avLst/>
                  <a:gdLst>
                    <a:gd name="connsiteX0" fmla="*/ 118753 w 3289465"/>
                    <a:gd name="connsiteY0" fmla="*/ 0 h 1745673"/>
                    <a:gd name="connsiteX1" fmla="*/ 356260 w 3289465"/>
                    <a:gd name="connsiteY1" fmla="*/ 95003 h 1745673"/>
                    <a:gd name="connsiteX2" fmla="*/ 1009403 w 3289465"/>
                    <a:gd name="connsiteY2" fmla="*/ 261258 h 1745673"/>
                    <a:gd name="connsiteX3" fmla="*/ 2006930 w 3289465"/>
                    <a:gd name="connsiteY3" fmla="*/ 368136 h 1745673"/>
                    <a:gd name="connsiteX4" fmla="*/ 3289465 w 3289465"/>
                    <a:gd name="connsiteY4" fmla="*/ 570016 h 1745673"/>
                    <a:gd name="connsiteX5" fmla="*/ 3182587 w 3289465"/>
                    <a:gd name="connsiteY5" fmla="*/ 1318162 h 1745673"/>
                    <a:gd name="connsiteX6" fmla="*/ 3063834 w 3289465"/>
                    <a:gd name="connsiteY6" fmla="*/ 1603169 h 1745673"/>
                    <a:gd name="connsiteX7" fmla="*/ 2612571 w 3289465"/>
                    <a:gd name="connsiteY7" fmla="*/ 1650671 h 1745673"/>
                    <a:gd name="connsiteX8" fmla="*/ 2517569 w 3289465"/>
                    <a:gd name="connsiteY8" fmla="*/ 1733798 h 1745673"/>
                    <a:gd name="connsiteX9" fmla="*/ 2446317 w 3289465"/>
                    <a:gd name="connsiteY9" fmla="*/ 1745673 h 1745673"/>
                    <a:gd name="connsiteX10" fmla="*/ 2339439 w 3289465"/>
                    <a:gd name="connsiteY10" fmla="*/ 1745673 h 1745673"/>
                    <a:gd name="connsiteX11" fmla="*/ 1056904 w 3289465"/>
                    <a:gd name="connsiteY11" fmla="*/ 1353787 h 1745673"/>
                    <a:gd name="connsiteX12" fmla="*/ 1068779 w 3289465"/>
                    <a:gd name="connsiteY12" fmla="*/ 1199408 h 1745673"/>
                    <a:gd name="connsiteX13" fmla="*/ 510639 w 3289465"/>
                    <a:gd name="connsiteY13" fmla="*/ 1187533 h 1745673"/>
                    <a:gd name="connsiteX14" fmla="*/ 0 w 3289465"/>
                    <a:gd name="connsiteY14" fmla="*/ 1009403 h 1745673"/>
                    <a:gd name="connsiteX15" fmla="*/ 106878 w 3289465"/>
                    <a:gd name="connsiteY15" fmla="*/ 653143 h 1745673"/>
                    <a:gd name="connsiteX16" fmla="*/ 83127 w 3289465"/>
                    <a:gd name="connsiteY16" fmla="*/ 332510 h 1745673"/>
                    <a:gd name="connsiteX17" fmla="*/ 118753 w 3289465"/>
                    <a:gd name="connsiteY17" fmla="*/ 0 h 1745673"/>
                    <a:gd name="connsiteX0" fmla="*/ 118753 w 3289465"/>
                    <a:gd name="connsiteY0" fmla="*/ 0 h 1745673"/>
                    <a:gd name="connsiteX1" fmla="*/ 310773 w 3289465"/>
                    <a:gd name="connsiteY1" fmla="*/ 69772 h 1745673"/>
                    <a:gd name="connsiteX2" fmla="*/ 1009403 w 3289465"/>
                    <a:gd name="connsiteY2" fmla="*/ 261258 h 1745673"/>
                    <a:gd name="connsiteX3" fmla="*/ 2006930 w 3289465"/>
                    <a:gd name="connsiteY3" fmla="*/ 368136 h 1745673"/>
                    <a:gd name="connsiteX4" fmla="*/ 3289465 w 3289465"/>
                    <a:gd name="connsiteY4" fmla="*/ 570016 h 1745673"/>
                    <a:gd name="connsiteX5" fmla="*/ 3182587 w 3289465"/>
                    <a:gd name="connsiteY5" fmla="*/ 1318162 h 1745673"/>
                    <a:gd name="connsiteX6" fmla="*/ 3063834 w 3289465"/>
                    <a:gd name="connsiteY6" fmla="*/ 1603169 h 1745673"/>
                    <a:gd name="connsiteX7" fmla="*/ 2612571 w 3289465"/>
                    <a:gd name="connsiteY7" fmla="*/ 1650671 h 1745673"/>
                    <a:gd name="connsiteX8" fmla="*/ 2517569 w 3289465"/>
                    <a:gd name="connsiteY8" fmla="*/ 1733798 h 1745673"/>
                    <a:gd name="connsiteX9" fmla="*/ 2446317 w 3289465"/>
                    <a:gd name="connsiteY9" fmla="*/ 1745673 h 1745673"/>
                    <a:gd name="connsiteX10" fmla="*/ 2339439 w 3289465"/>
                    <a:gd name="connsiteY10" fmla="*/ 1745673 h 1745673"/>
                    <a:gd name="connsiteX11" fmla="*/ 1056904 w 3289465"/>
                    <a:gd name="connsiteY11" fmla="*/ 1353787 h 1745673"/>
                    <a:gd name="connsiteX12" fmla="*/ 1068779 w 3289465"/>
                    <a:gd name="connsiteY12" fmla="*/ 1199408 h 1745673"/>
                    <a:gd name="connsiteX13" fmla="*/ 510639 w 3289465"/>
                    <a:gd name="connsiteY13" fmla="*/ 1187533 h 1745673"/>
                    <a:gd name="connsiteX14" fmla="*/ 0 w 3289465"/>
                    <a:gd name="connsiteY14" fmla="*/ 1009403 h 1745673"/>
                    <a:gd name="connsiteX15" fmla="*/ 106878 w 3289465"/>
                    <a:gd name="connsiteY15" fmla="*/ 653143 h 1745673"/>
                    <a:gd name="connsiteX16" fmla="*/ 83127 w 3289465"/>
                    <a:gd name="connsiteY16" fmla="*/ 332510 h 1745673"/>
                    <a:gd name="connsiteX17" fmla="*/ 118753 w 3289465"/>
                    <a:gd name="connsiteY17" fmla="*/ 0 h 1745673"/>
                    <a:gd name="connsiteX0" fmla="*/ 118753 w 3311169"/>
                    <a:gd name="connsiteY0" fmla="*/ 0 h 1745673"/>
                    <a:gd name="connsiteX1" fmla="*/ 310773 w 3311169"/>
                    <a:gd name="connsiteY1" fmla="*/ 69772 h 1745673"/>
                    <a:gd name="connsiteX2" fmla="*/ 1009403 w 3311169"/>
                    <a:gd name="connsiteY2" fmla="*/ 261258 h 1745673"/>
                    <a:gd name="connsiteX3" fmla="*/ 2006930 w 3311169"/>
                    <a:gd name="connsiteY3" fmla="*/ 368136 h 1745673"/>
                    <a:gd name="connsiteX4" fmla="*/ 3311169 w 3311169"/>
                    <a:gd name="connsiteY4" fmla="*/ 569838 h 1745673"/>
                    <a:gd name="connsiteX5" fmla="*/ 3182587 w 3311169"/>
                    <a:gd name="connsiteY5" fmla="*/ 1318162 h 1745673"/>
                    <a:gd name="connsiteX6" fmla="*/ 3063834 w 3311169"/>
                    <a:gd name="connsiteY6" fmla="*/ 1603169 h 1745673"/>
                    <a:gd name="connsiteX7" fmla="*/ 2612571 w 3311169"/>
                    <a:gd name="connsiteY7" fmla="*/ 1650671 h 1745673"/>
                    <a:gd name="connsiteX8" fmla="*/ 2517569 w 3311169"/>
                    <a:gd name="connsiteY8" fmla="*/ 1733798 h 1745673"/>
                    <a:gd name="connsiteX9" fmla="*/ 2446317 w 3311169"/>
                    <a:gd name="connsiteY9" fmla="*/ 1745673 h 1745673"/>
                    <a:gd name="connsiteX10" fmla="*/ 2339439 w 3311169"/>
                    <a:gd name="connsiteY10" fmla="*/ 1745673 h 1745673"/>
                    <a:gd name="connsiteX11" fmla="*/ 1056904 w 3311169"/>
                    <a:gd name="connsiteY11" fmla="*/ 1353787 h 1745673"/>
                    <a:gd name="connsiteX12" fmla="*/ 1068779 w 3311169"/>
                    <a:gd name="connsiteY12" fmla="*/ 1199408 h 1745673"/>
                    <a:gd name="connsiteX13" fmla="*/ 510639 w 3311169"/>
                    <a:gd name="connsiteY13" fmla="*/ 1187533 h 1745673"/>
                    <a:gd name="connsiteX14" fmla="*/ 0 w 3311169"/>
                    <a:gd name="connsiteY14" fmla="*/ 1009403 h 1745673"/>
                    <a:gd name="connsiteX15" fmla="*/ 106878 w 3311169"/>
                    <a:gd name="connsiteY15" fmla="*/ 653143 h 1745673"/>
                    <a:gd name="connsiteX16" fmla="*/ 83127 w 3311169"/>
                    <a:gd name="connsiteY16" fmla="*/ 332510 h 1745673"/>
                    <a:gd name="connsiteX17" fmla="*/ 118753 w 3311169"/>
                    <a:gd name="connsiteY17" fmla="*/ 0 h 174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11169" h="1745673">
                      <a:moveTo>
                        <a:pt x="118753" y="0"/>
                      </a:moveTo>
                      <a:lnTo>
                        <a:pt x="310773" y="69772"/>
                      </a:lnTo>
                      <a:lnTo>
                        <a:pt x="1009403" y="261258"/>
                      </a:lnTo>
                      <a:lnTo>
                        <a:pt x="2006930" y="368136"/>
                      </a:lnTo>
                      <a:lnTo>
                        <a:pt x="3311169" y="569838"/>
                      </a:lnTo>
                      <a:lnTo>
                        <a:pt x="3182587" y="1318162"/>
                      </a:lnTo>
                      <a:lnTo>
                        <a:pt x="3063834" y="1603169"/>
                      </a:lnTo>
                      <a:lnTo>
                        <a:pt x="2612571" y="1650671"/>
                      </a:lnTo>
                      <a:lnTo>
                        <a:pt x="2517569" y="1733798"/>
                      </a:lnTo>
                      <a:lnTo>
                        <a:pt x="2446317" y="1745673"/>
                      </a:lnTo>
                      <a:lnTo>
                        <a:pt x="2339439" y="1745673"/>
                      </a:lnTo>
                      <a:lnTo>
                        <a:pt x="1056904" y="1353787"/>
                      </a:lnTo>
                      <a:lnTo>
                        <a:pt x="1068779" y="1199408"/>
                      </a:lnTo>
                      <a:lnTo>
                        <a:pt x="510639" y="1187533"/>
                      </a:lnTo>
                      <a:lnTo>
                        <a:pt x="0" y="1009403"/>
                      </a:lnTo>
                      <a:lnTo>
                        <a:pt x="106878" y="653143"/>
                      </a:lnTo>
                      <a:lnTo>
                        <a:pt x="83127" y="332510"/>
                      </a:lnTo>
                      <a:lnTo>
                        <a:pt x="118753" y="0"/>
                      </a:lnTo>
                      <a:close/>
                    </a:path>
                  </a:pathLst>
                </a:custGeom>
                <a:solidFill>
                  <a:srgbClr val="FFC00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solidFill>
                        <a:schemeClr val="bg1"/>
                      </a:solidFill>
                      <a:effectLst>
                        <a:outerShdw blurRad="38100" dist="38100" dir="2700000" algn="tl">
                          <a:srgbClr val="000000">
                            <a:alpha val="43137"/>
                          </a:srgbClr>
                        </a:outerShdw>
                      </a:effectLst>
                    </a:rPr>
                    <a:t>Average</a:t>
                  </a:r>
                </a:p>
              </p:txBody>
            </p:sp>
            <p:sp>
              <p:nvSpPr>
                <p:cNvPr id="36" name="Freeform 35"/>
                <p:cNvSpPr/>
                <p:nvPr/>
              </p:nvSpPr>
              <p:spPr>
                <a:xfrm>
                  <a:off x="2470068" y="2458192"/>
                  <a:ext cx="1615044" cy="2030681"/>
                </a:xfrm>
                <a:custGeom>
                  <a:avLst/>
                  <a:gdLst>
                    <a:gd name="connsiteX0" fmla="*/ 308758 w 1615044"/>
                    <a:gd name="connsiteY0" fmla="*/ 0 h 2030681"/>
                    <a:gd name="connsiteX1" fmla="*/ 0 w 1615044"/>
                    <a:gd name="connsiteY1" fmla="*/ 1840676 h 2030681"/>
                    <a:gd name="connsiteX2" fmla="*/ 1330036 w 1615044"/>
                    <a:gd name="connsiteY2" fmla="*/ 2030681 h 2030681"/>
                    <a:gd name="connsiteX3" fmla="*/ 1615044 w 1615044"/>
                    <a:gd name="connsiteY3" fmla="*/ 985652 h 2030681"/>
                    <a:gd name="connsiteX4" fmla="*/ 1567542 w 1615044"/>
                    <a:gd name="connsiteY4" fmla="*/ 213756 h 2030681"/>
                    <a:gd name="connsiteX5" fmla="*/ 308758 w 1615044"/>
                    <a:gd name="connsiteY5" fmla="*/ 0 h 203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5044" h="2030681">
                      <a:moveTo>
                        <a:pt x="308758" y="0"/>
                      </a:moveTo>
                      <a:lnTo>
                        <a:pt x="0" y="1840676"/>
                      </a:lnTo>
                      <a:lnTo>
                        <a:pt x="1330036" y="2030681"/>
                      </a:lnTo>
                      <a:lnTo>
                        <a:pt x="1615044" y="985652"/>
                      </a:lnTo>
                      <a:lnTo>
                        <a:pt x="1567542" y="213756"/>
                      </a:lnTo>
                      <a:lnTo>
                        <a:pt x="308758" y="0"/>
                      </a:lnTo>
                      <a:close/>
                    </a:path>
                  </a:pathLst>
                </a:custGeom>
                <a:solidFill>
                  <a:srgbClr val="FF330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effectLst>
                        <a:outerShdw blurRad="38100" dist="38100" dir="2700000" algn="tl">
                          <a:srgbClr val="000000">
                            <a:alpha val="43137"/>
                          </a:srgbClr>
                        </a:outerShdw>
                      </a:effectLst>
                    </a:rPr>
                    <a:t>Low</a:t>
                  </a: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endParaRPr lang="nl-NL" smtClean="0"/>
          </a:p>
        </p:txBody>
      </p:sp>
      <p:sp>
        <p:nvSpPr>
          <p:cNvPr id="36867" name="Rectangle 3"/>
          <p:cNvSpPr>
            <a:spLocks noGrp="1" noChangeArrowheads="1"/>
          </p:cNvSpPr>
          <p:nvPr>
            <p:ph type="body" idx="1"/>
          </p:nvPr>
        </p:nvSpPr>
        <p:spPr/>
        <p:txBody>
          <a:bodyPr/>
          <a:lstStyle/>
          <a:p>
            <a:endParaRPr lang="nl-NL" smtClean="0"/>
          </a:p>
        </p:txBody>
      </p:sp>
      <p:pic>
        <p:nvPicPr>
          <p:cNvPr id="36868" name="Picture 4" descr="YomboPRA01"/>
          <p:cNvPicPr>
            <a:picLocks noChangeAspect="1" noChangeArrowheads="1"/>
          </p:cNvPicPr>
          <p:nvPr/>
        </p:nvPicPr>
        <p:blipFill>
          <a:blip r:embed="rId3" cstate="screen"/>
          <a:srcRect/>
          <a:stretch>
            <a:fillRect/>
          </a:stretch>
        </p:blipFill>
        <p:spPr bwMode="auto">
          <a:xfrm>
            <a:off x="0" y="1"/>
            <a:ext cx="9248775" cy="6858000"/>
          </a:xfrm>
          <a:prstGeom prst="rect">
            <a:avLst/>
          </a:prstGeom>
          <a:noFill/>
          <a:ln w="9525">
            <a:noFill/>
            <a:miter lim="800000"/>
            <a:headEnd/>
            <a:tailEnd/>
          </a:ln>
        </p:spPr>
      </p:pic>
      <p:sp>
        <p:nvSpPr>
          <p:cNvPr id="5" name="TextBox 4"/>
          <p:cNvSpPr txBox="1"/>
          <p:nvPr/>
        </p:nvSpPr>
        <p:spPr>
          <a:xfrm>
            <a:off x="774550" y="5884432"/>
            <a:ext cx="4496697"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Trebuchet MS" pitchFamily="34" charset="0"/>
              </a:rPr>
              <a:t>Community Action</a:t>
            </a:r>
            <a:endParaRPr lang="en-US" sz="3600" b="1" dirty="0">
              <a:solidFill>
                <a:schemeClr val="bg1"/>
              </a:solidFill>
              <a:effectLst>
                <a:outerShdw blurRad="38100" dist="38100" dir="2700000" algn="tl">
                  <a:srgbClr val="000000">
                    <a:alpha val="43137"/>
                  </a:srgbClr>
                </a:outerShdw>
              </a:effectLst>
              <a:latin typeface="Trebuchet MS"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6593" y="170553"/>
            <a:ext cx="8493162" cy="868363"/>
          </a:xfrm>
        </p:spPr>
        <p:txBody>
          <a:bodyPr/>
          <a:lstStyle/>
          <a:p>
            <a:r>
              <a:rPr lang="en-GB" sz="3200" dirty="0" smtClean="0"/>
              <a:t>Mapping Urban Security with Aerial Photos</a:t>
            </a:r>
            <a:endParaRPr lang="en-US" sz="3200" dirty="0" smtClean="0"/>
          </a:p>
        </p:txBody>
      </p:sp>
      <p:pic>
        <p:nvPicPr>
          <p:cNvPr id="34819" name="Picture 3" descr="100_2088"/>
          <p:cNvPicPr>
            <a:picLocks noGrp="1" noChangeAspect="1" noChangeArrowheads="1"/>
          </p:cNvPicPr>
          <p:nvPr>
            <p:ph sz="half" idx="1"/>
          </p:nvPr>
        </p:nvPicPr>
        <p:blipFill>
          <a:blip r:embed="rId3" cstate="screen"/>
          <a:srcRect/>
          <a:stretch>
            <a:fillRect/>
          </a:stretch>
        </p:blipFill>
        <p:spPr>
          <a:xfrm>
            <a:off x="635000" y="1484313"/>
            <a:ext cx="3394075" cy="4889500"/>
          </a:xfrm>
          <a:noFill/>
        </p:spPr>
      </p:pic>
      <p:pic>
        <p:nvPicPr>
          <p:cNvPr id="34820" name="Picture 4" descr="DSC00484"/>
          <p:cNvPicPr>
            <a:picLocks noGrp="1" noChangeAspect="1" noChangeArrowheads="1"/>
          </p:cNvPicPr>
          <p:nvPr>
            <p:ph sz="quarter" idx="2"/>
          </p:nvPr>
        </p:nvPicPr>
        <p:blipFill>
          <a:blip r:embed="rId4" cstate="screen"/>
          <a:srcRect/>
          <a:stretch>
            <a:fillRect/>
          </a:stretch>
        </p:blipFill>
        <p:spPr>
          <a:xfrm>
            <a:off x="4714875" y="1484313"/>
            <a:ext cx="3444875" cy="2368550"/>
          </a:xfrm>
          <a:noFill/>
        </p:spPr>
      </p:pic>
      <p:pic>
        <p:nvPicPr>
          <p:cNvPr id="34821" name="Picture 5" descr="100_2079"/>
          <p:cNvPicPr>
            <a:picLocks noGrp="1" noChangeAspect="1" noChangeArrowheads="1"/>
          </p:cNvPicPr>
          <p:nvPr>
            <p:ph sz="quarter" idx="3"/>
          </p:nvPr>
        </p:nvPicPr>
        <p:blipFill>
          <a:blip r:embed="rId5" cstate="screen"/>
          <a:srcRect/>
          <a:stretch>
            <a:fillRect/>
          </a:stretch>
        </p:blipFill>
        <p:spPr>
          <a:xfrm>
            <a:off x="4730750" y="4144963"/>
            <a:ext cx="3424238" cy="2419350"/>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en-US" smtClean="0"/>
          </a:p>
        </p:txBody>
      </p:sp>
      <p:sp>
        <p:nvSpPr>
          <p:cNvPr id="35843" name="Rectangle 3"/>
          <p:cNvSpPr>
            <a:spLocks noGrp="1" noChangeArrowheads="1"/>
          </p:cNvSpPr>
          <p:nvPr>
            <p:ph type="body" idx="1"/>
          </p:nvPr>
        </p:nvSpPr>
        <p:spPr/>
        <p:txBody>
          <a:bodyPr/>
          <a:lstStyle/>
          <a:p>
            <a:endParaRPr lang="en-US" smtClean="0"/>
          </a:p>
        </p:txBody>
      </p:sp>
      <p:pic>
        <p:nvPicPr>
          <p:cNvPr id="35844" name="Picture 4"/>
          <p:cNvPicPr>
            <a:picLocks noChangeAspect="1" noChangeArrowheads="1"/>
          </p:cNvPicPr>
          <p:nvPr/>
        </p:nvPicPr>
        <p:blipFill>
          <a:blip r:embed="rId3" cstate="screen"/>
          <a:srcRect/>
          <a:stretch>
            <a:fillRect/>
          </a:stretch>
        </p:blipFill>
        <p:spPr bwMode="auto">
          <a:xfrm>
            <a:off x="0" y="0"/>
            <a:ext cx="9144000" cy="6880225"/>
          </a:xfrm>
          <a:prstGeom prst="rect">
            <a:avLst/>
          </a:prstGeom>
          <a:noFill/>
          <a:ln w="12700">
            <a:noFill/>
            <a:miter lim="800000"/>
            <a:headEnd type="none" w="sm" len="sm"/>
            <a:tailEnd type="none" w="sm" len="sm"/>
          </a:ln>
        </p:spPr>
      </p:pic>
      <p:sp>
        <p:nvSpPr>
          <p:cNvPr id="5" name="TextBox 4"/>
          <p:cNvSpPr txBox="1"/>
          <p:nvPr/>
        </p:nvSpPr>
        <p:spPr>
          <a:xfrm>
            <a:off x="4582758" y="204394"/>
            <a:ext cx="4561242"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Trebuchet MS" pitchFamily="34" charset="0"/>
              </a:rPr>
              <a:t>Involving Children</a:t>
            </a:r>
            <a:endParaRPr lang="en-US" sz="3600" b="1" dirty="0">
              <a:solidFill>
                <a:schemeClr val="bg1"/>
              </a:solidFill>
              <a:effectLst>
                <a:outerShdw blurRad="38100" dist="38100" dir="2700000" algn="tl">
                  <a:srgbClr val="000000">
                    <a:alpha val="43137"/>
                  </a:srgbClr>
                </a:outerShdw>
              </a:effectLst>
              <a:latin typeface="Trebuchet MS"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Community Risk Assessment</a:t>
            </a:r>
          </a:p>
        </p:txBody>
      </p:sp>
      <p:sp>
        <p:nvSpPr>
          <p:cNvPr id="26627" name="Content Placeholder 2"/>
          <p:cNvSpPr>
            <a:spLocks noGrp="1"/>
          </p:cNvSpPr>
          <p:nvPr>
            <p:ph idx="1"/>
          </p:nvPr>
        </p:nvSpPr>
        <p:spPr/>
        <p:txBody>
          <a:bodyPr/>
          <a:lstStyle/>
          <a:p>
            <a:endParaRPr lang="en-US" smtClean="0"/>
          </a:p>
        </p:txBody>
      </p:sp>
      <p:pic>
        <p:nvPicPr>
          <p:cNvPr id="26628" name="Picture 2"/>
          <p:cNvPicPr>
            <a:picLocks noChangeAspect="1" noChangeArrowheads="1"/>
          </p:cNvPicPr>
          <p:nvPr/>
        </p:nvPicPr>
        <p:blipFill>
          <a:blip r:embed="rId2" cstate="screen"/>
          <a:srcRect/>
          <a:stretch>
            <a:fillRect/>
          </a:stretch>
        </p:blipFill>
        <p:spPr bwMode="auto">
          <a:xfrm>
            <a:off x="1214438" y="1143000"/>
            <a:ext cx="6305550" cy="3703638"/>
          </a:xfrm>
          <a:prstGeom prst="rect">
            <a:avLst/>
          </a:prstGeom>
          <a:noFill/>
          <a:ln w="9525">
            <a:noFill/>
            <a:miter lim="800000"/>
            <a:headEnd/>
            <a:tailEnd/>
          </a:ln>
        </p:spPr>
      </p:pic>
      <p:pic>
        <p:nvPicPr>
          <p:cNvPr id="26629" name="Chart 1"/>
          <p:cNvPicPr>
            <a:picLocks noChangeArrowheads="1"/>
          </p:cNvPicPr>
          <p:nvPr/>
        </p:nvPicPr>
        <p:blipFill>
          <a:blip r:embed="rId3" cstate="screen"/>
          <a:srcRect/>
          <a:stretch>
            <a:fillRect/>
          </a:stretch>
        </p:blipFill>
        <p:spPr bwMode="auto">
          <a:xfrm>
            <a:off x="4643438" y="4786313"/>
            <a:ext cx="2786062" cy="1285875"/>
          </a:xfrm>
          <a:prstGeom prst="rect">
            <a:avLst/>
          </a:prstGeom>
          <a:noFill/>
          <a:ln w="9525">
            <a:noFill/>
            <a:miter lim="800000"/>
            <a:headEnd/>
            <a:tailEnd/>
          </a:ln>
        </p:spPr>
      </p:pic>
      <p:pic>
        <p:nvPicPr>
          <p:cNvPr id="26630" name="Chart 3"/>
          <p:cNvPicPr>
            <a:picLocks noChangeArrowheads="1"/>
          </p:cNvPicPr>
          <p:nvPr/>
        </p:nvPicPr>
        <p:blipFill>
          <a:blip r:embed="rId4" cstate="screen"/>
          <a:srcRect b="-47"/>
          <a:stretch>
            <a:fillRect/>
          </a:stretch>
        </p:blipFill>
        <p:spPr bwMode="auto">
          <a:xfrm>
            <a:off x="1214438" y="4786313"/>
            <a:ext cx="2919412" cy="1285875"/>
          </a:xfrm>
          <a:prstGeom prst="rect">
            <a:avLst/>
          </a:prstGeom>
          <a:noFill/>
          <a:ln w="9525">
            <a:noFill/>
            <a:miter lim="800000"/>
            <a:headEnd/>
            <a:tailEnd/>
          </a:ln>
        </p:spPr>
      </p:pic>
      <p:sp>
        <p:nvSpPr>
          <p:cNvPr id="26631" name="TextBox 6"/>
          <p:cNvSpPr txBox="1">
            <a:spLocks noChangeArrowheads="1"/>
          </p:cNvSpPr>
          <p:nvPr/>
        </p:nvSpPr>
        <p:spPr bwMode="auto">
          <a:xfrm>
            <a:off x="717550" y="6072188"/>
            <a:ext cx="3568700" cy="307975"/>
          </a:xfrm>
          <a:prstGeom prst="rect">
            <a:avLst/>
          </a:prstGeom>
          <a:noFill/>
          <a:ln w="9525">
            <a:noFill/>
            <a:miter lim="800000"/>
            <a:headEnd/>
            <a:tailEnd/>
          </a:ln>
        </p:spPr>
        <p:txBody>
          <a:bodyPr wrap="none">
            <a:spAutoFit/>
          </a:bodyPr>
          <a:lstStyle/>
          <a:p>
            <a:pPr marL="342900" indent="-342900" algn="ctr"/>
            <a:r>
              <a:rPr lang="en-US" sz="1400" b="1" u="sng">
                <a:latin typeface="Trebuchet MS" pitchFamily="34" charset="0"/>
              </a:rPr>
              <a:t>Without</a:t>
            </a:r>
            <a:r>
              <a:rPr lang="en-US" sz="1400" b="1">
                <a:latin typeface="Trebuchet MS" pitchFamily="34" charset="0"/>
              </a:rPr>
              <a:t> Perception of Debris Flow Risk </a:t>
            </a:r>
            <a:endParaRPr lang="es-CO" sz="1400" b="1">
              <a:latin typeface="Trebuchet MS" pitchFamily="34" charset="0"/>
            </a:endParaRPr>
          </a:p>
        </p:txBody>
      </p:sp>
      <p:sp>
        <p:nvSpPr>
          <p:cNvPr id="26632" name="TextBox 6"/>
          <p:cNvSpPr txBox="1">
            <a:spLocks noChangeArrowheads="1"/>
          </p:cNvSpPr>
          <p:nvPr/>
        </p:nvSpPr>
        <p:spPr bwMode="auto">
          <a:xfrm>
            <a:off x="4556125" y="6072188"/>
            <a:ext cx="3606800" cy="307975"/>
          </a:xfrm>
          <a:prstGeom prst="rect">
            <a:avLst/>
          </a:prstGeom>
          <a:noFill/>
          <a:ln w="9525">
            <a:noFill/>
            <a:miter lim="800000"/>
            <a:headEnd/>
            <a:tailEnd/>
          </a:ln>
        </p:spPr>
        <p:txBody>
          <a:bodyPr wrap="none">
            <a:spAutoFit/>
          </a:bodyPr>
          <a:lstStyle/>
          <a:p>
            <a:pPr marL="342900" indent="-342900" algn="ctr"/>
            <a:r>
              <a:rPr lang="en-US" sz="1400" b="1" u="sng">
                <a:latin typeface="Trebuchet MS" pitchFamily="34" charset="0"/>
              </a:rPr>
              <a:t>Including</a:t>
            </a:r>
            <a:r>
              <a:rPr lang="en-US" sz="1400" b="1">
                <a:latin typeface="Trebuchet MS" pitchFamily="34" charset="0"/>
              </a:rPr>
              <a:t> Perception of Debris Flow Risk </a:t>
            </a:r>
            <a:endParaRPr lang="es-CO" sz="1400" b="1">
              <a:latin typeface="Trebuchet MS" pitchFamily="34" charset="0"/>
            </a:endParaRPr>
          </a:p>
        </p:txBody>
      </p:sp>
      <p:sp>
        <p:nvSpPr>
          <p:cNvPr id="26633" name="TextBox 6"/>
          <p:cNvSpPr txBox="1">
            <a:spLocks noChangeArrowheads="1"/>
          </p:cNvSpPr>
          <p:nvPr/>
        </p:nvSpPr>
        <p:spPr bwMode="auto">
          <a:xfrm>
            <a:off x="6970713" y="6550025"/>
            <a:ext cx="2173287" cy="307975"/>
          </a:xfrm>
          <a:prstGeom prst="rect">
            <a:avLst/>
          </a:prstGeom>
          <a:noFill/>
          <a:ln w="9525">
            <a:noFill/>
            <a:miter lim="800000"/>
            <a:headEnd/>
            <a:tailEnd/>
          </a:ln>
        </p:spPr>
        <p:txBody>
          <a:bodyPr wrap="none">
            <a:spAutoFit/>
          </a:bodyPr>
          <a:lstStyle/>
          <a:p>
            <a:pPr marL="342900" indent="-342900" algn="ctr"/>
            <a:r>
              <a:rPr lang="en-US" sz="1400" b="1">
                <a:latin typeface="Trebuchet MS" pitchFamily="34" charset="0"/>
              </a:rPr>
              <a:t>Source: E. Garcia, 2009</a:t>
            </a:r>
            <a:endParaRPr lang="es-CO" sz="1400" b="1">
              <a:latin typeface="Trebuchet MS" pitchFamily="34" charset="0"/>
            </a:endParaRPr>
          </a:p>
        </p:txBody>
      </p:sp>
      <p:grpSp>
        <p:nvGrpSpPr>
          <p:cNvPr id="2" name="Group 17"/>
          <p:cNvGrpSpPr>
            <a:grpSpLocks/>
          </p:cNvGrpSpPr>
          <p:nvPr/>
        </p:nvGrpSpPr>
        <p:grpSpPr bwMode="auto">
          <a:xfrm>
            <a:off x="2428875" y="4786313"/>
            <a:ext cx="4857750" cy="1214437"/>
            <a:chOff x="2428860" y="4786322"/>
            <a:chExt cx="4857784" cy="1214446"/>
          </a:xfrm>
        </p:grpSpPr>
        <p:sp>
          <p:nvSpPr>
            <p:cNvPr id="15" name="Oval 14"/>
            <p:cNvSpPr/>
            <p:nvPr/>
          </p:nvSpPr>
          <p:spPr>
            <a:xfrm>
              <a:off x="2428860" y="4857760"/>
              <a:ext cx="1571636" cy="114300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5715008" y="4786322"/>
              <a:ext cx="1571636" cy="12144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GB" smtClean="0"/>
              <a:t>Using the Web (1.0)</a:t>
            </a:r>
          </a:p>
        </p:txBody>
      </p:sp>
      <p:sp>
        <p:nvSpPr>
          <p:cNvPr id="41987" name="Rectangle 3"/>
          <p:cNvSpPr>
            <a:spLocks noGrp="1" noChangeArrowheads="1"/>
          </p:cNvSpPr>
          <p:nvPr>
            <p:ph type="body" idx="1"/>
          </p:nvPr>
        </p:nvSpPr>
        <p:spPr/>
        <p:txBody>
          <a:bodyPr/>
          <a:lstStyle/>
          <a:p>
            <a:r>
              <a:rPr lang="en-GB" dirty="0" smtClean="0"/>
              <a:t>Information access to the public</a:t>
            </a:r>
          </a:p>
          <a:p>
            <a:r>
              <a:rPr lang="en-GB" dirty="0" smtClean="0"/>
              <a:t>Assists transparency</a:t>
            </a:r>
          </a:p>
          <a:p>
            <a:r>
              <a:rPr lang="en-GB" dirty="0" smtClean="0"/>
              <a:t>Enables communities to formulate their own plans</a:t>
            </a:r>
          </a:p>
          <a:p>
            <a:endParaRPr lang="en-GB" dirty="0" smtClean="0"/>
          </a:p>
          <a:p>
            <a:r>
              <a:rPr lang="en-GB" dirty="0" smtClean="0"/>
              <a:t>Not very participatory although it offers the opportunity to add local and qualitative information.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nl-NL" smtClean="0"/>
          </a:p>
        </p:txBody>
      </p:sp>
      <p:sp>
        <p:nvSpPr>
          <p:cNvPr id="44035" name="Rectangle 3"/>
          <p:cNvSpPr>
            <a:spLocks noGrp="1" noChangeArrowheads="1"/>
          </p:cNvSpPr>
          <p:nvPr>
            <p:ph type="body" idx="1"/>
          </p:nvPr>
        </p:nvSpPr>
        <p:spPr/>
        <p:txBody>
          <a:bodyPr/>
          <a:lstStyle/>
          <a:p>
            <a:endParaRPr lang="nl-NL" smtClean="0"/>
          </a:p>
        </p:txBody>
      </p:sp>
      <p:pic>
        <p:nvPicPr>
          <p:cNvPr id="44036" name="Picture 4" descr="Slaithwaite comments"/>
          <p:cNvPicPr>
            <a:picLocks noChangeAspect="1" noChangeArrowheads="1"/>
          </p:cNvPicPr>
          <p:nvPr/>
        </p:nvPicPr>
        <p:blipFill>
          <a:blip r:embed="rId3" cstate="screen"/>
          <a:srcRect/>
          <a:stretch>
            <a:fillRect/>
          </a:stretch>
        </p:blipFill>
        <p:spPr bwMode="auto">
          <a:xfrm>
            <a:off x="-295275" y="-109538"/>
            <a:ext cx="9734550" cy="70770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021138" y="376239"/>
            <a:ext cx="4713287" cy="6186309"/>
          </a:xfrm>
          <a:prstGeom prst="rect">
            <a:avLst/>
          </a:prstGeom>
          <a:solidFill>
            <a:schemeClr val="bg1"/>
          </a:solidFill>
          <a:ln w="12700">
            <a:solidFill>
              <a:schemeClr val="tx1"/>
            </a:solidFill>
            <a:miter lim="800000"/>
            <a:headEnd type="none" w="sm" len="sm"/>
            <a:tailEnd type="none" w="sm" len="sm"/>
          </a:ln>
        </p:spPr>
        <p:txBody>
          <a:bodyPr wrap="square">
            <a:spAutoFit/>
          </a:bodyPr>
          <a:lstStyle/>
          <a:p>
            <a:pPr>
              <a:spcBef>
                <a:spcPct val="50000"/>
              </a:spcBef>
            </a:pPr>
            <a:r>
              <a:rPr lang="en-US" sz="1100" dirty="0" err="1">
                <a:latin typeface="ST Old Typewriter" pitchFamily="49" charset="0"/>
              </a:rPr>
              <a:t>Mr</a:t>
            </a:r>
            <a:r>
              <a:rPr lang="en-US" sz="1100" dirty="0">
                <a:latin typeface="ST Old Typewriter" pitchFamily="49" charset="0"/>
              </a:rPr>
              <a:t> B’s is a four member family composed by father (62) mother (54) and two daughters (19 and 20) in high school. Main family income is derived from a sari-sari (small grocery) store located in the same dwelling which in turn is one-storey, made of wood and with no pillars to avoid flooding. In this zone the land is property of the Philippine National Railroad (PNR) and even though they have been settled in this place for 24 years they do not have land tenure entitlements. Because of the possibility of eviction they cannot invest in safer materials for building (such as concrete) therefore their house’s  structural vulnerability to floods remains high. They use to experience moderate flooding at least once a year because this use to be a natural swamp for water-retention during flooding. During typhoon </a:t>
            </a:r>
            <a:r>
              <a:rPr lang="en-US" sz="1100" dirty="0" err="1">
                <a:latin typeface="ST Old Typewriter" pitchFamily="49" charset="0"/>
              </a:rPr>
              <a:t>Rossing</a:t>
            </a:r>
            <a:r>
              <a:rPr lang="en-US" sz="1100" dirty="0">
                <a:latin typeface="ST Old Typewriter" pitchFamily="49" charset="0"/>
              </a:rPr>
              <a:t> (1995) this place experienced  5 to 6 feet flooding, the house was destroyed and besides they have to consume the few products they were able to save from the store. They lost their investment in the store which came from </a:t>
            </a:r>
            <a:r>
              <a:rPr lang="en-US" sz="1100" dirty="0" err="1">
                <a:latin typeface="ST Old Typewriter" pitchFamily="49" charset="0"/>
              </a:rPr>
              <a:t>Mr</a:t>
            </a:r>
            <a:r>
              <a:rPr lang="en-US" sz="1100" dirty="0">
                <a:latin typeface="ST Old Typewriter" pitchFamily="49" charset="0"/>
              </a:rPr>
              <a:t> B pension fee. Even if they got some relief from the Local government (some wood and </a:t>
            </a:r>
            <a:r>
              <a:rPr lang="en-US" sz="1100" dirty="0" err="1">
                <a:latin typeface="ST Old Typewriter" pitchFamily="49" charset="0"/>
              </a:rPr>
              <a:t>nippa</a:t>
            </a:r>
            <a:r>
              <a:rPr lang="en-US" sz="1100" dirty="0">
                <a:latin typeface="ST Old Typewriter" pitchFamily="49" charset="0"/>
              </a:rPr>
              <a:t> leaves for roofing) to be able to rebuild the house they had to go for a loan with their relatives and start diversifying their livelihood by selling fish in the market. They considered the effects of the typhoon as disastrous because their house and their means of livelihood were disrupted, they didn’t have too much to eat during several days and afterwards they had a debt. It took them nearly one year to recover from the effects derived from the flooding. They decided to settle here because they cannot afford to pay for safer land in other area and besides is close to </a:t>
            </a:r>
            <a:r>
              <a:rPr lang="en-US" sz="1100" dirty="0" err="1">
                <a:latin typeface="ST Old Typewriter" pitchFamily="49" charset="0"/>
              </a:rPr>
              <a:t>Mr</a:t>
            </a:r>
            <a:r>
              <a:rPr lang="en-US" sz="1100" dirty="0">
                <a:latin typeface="ST Old Typewriter" pitchFamily="49" charset="0"/>
              </a:rPr>
              <a:t> L work place and their children high school as they also cannot afford to pay for transportation.  </a:t>
            </a:r>
          </a:p>
        </p:txBody>
      </p:sp>
      <p:grpSp>
        <p:nvGrpSpPr>
          <p:cNvPr id="2" name="Group 3"/>
          <p:cNvGrpSpPr>
            <a:grpSpLocks/>
          </p:cNvGrpSpPr>
          <p:nvPr/>
        </p:nvGrpSpPr>
        <p:grpSpPr bwMode="auto">
          <a:xfrm>
            <a:off x="234950" y="546100"/>
            <a:ext cx="3868738" cy="6070600"/>
            <a:chOff x="160" y="344"/>
            <a:chExt cx="2640" cy="3824"/>
          </a:xfrm>
        </p:grpSpPr>
        <p:grpSp>
          <p:nvGrpSpPr>
            <p:cNvPr id="3" name="Group 4"/>
            <p:cNvGrpSpPr>
              <a:grpSpLocks/>
            </p:cNvGrpSpPr>
            <p:nvPr/>
          </p:nvGrpSpPr>
          <p:grpSpPr bwMode="auto">
            <a:xfrm>
              <a:off x="160" y="344"/>
              <a:ext cx="2640" cy="2440"/>
              <a:chOff x="160" y="344"/>
              <a:chExt cx="2640" cy="2440"/>
            </a:xfrm>
          </p:grpSpPr>
          <p:pic>
            <p:nvPicPr>
              <p:cNvPr id="45063" name="Picture 5"/>
              <p:cNvPicPr>
                <a:picLocks noChangeAspect="1" noChangeArrowheads="1"/>
              </p:cNvPicPr>
              <p:nvPr/>
            </p:nvPicPr>
            <p:blipFill>
              <a:blip r:embed="rId3" cstate="screen"/>
              <a:srcRect/>
              <a:stretch>
                <a:fillRect/>
              </a:stretch>
            </p:blipFill>
            <p:spPr bwMode="auto">
              <a:xfrm>
                <a:off x="160" y="987"/>
                <a:ext cx="2472" cy="1797"/>
              </a:xfrm>
              <a:prstGeom prst="rect">
                <a:avLst/>
              </a:prstGeom>
              <a:noFill/>
              <a:ln w="12700">
                <a:noFill/>
                <a:miter lim="800000"/>
                <a:headEnd type="none" w="sm" len="sm"/>
                <a:tailEnd type="none" w="sm" len="sm"/>
              </a:ln>
            </p:spPr>
          </p:pic>
          <p:sp>
            <p:nvSpPr>
              <p:cNvPr id="45064" name="Line 6"/>
              <p:cNvSpPr>
                <a:spLocks noChangeShapeType="1"/>
              </p:cNvSpPr>
              <p:nvPr/>
            </p:nvSpPr>
            <p:spPr bwMode="auto">
              <a:xfrm flipV="1">
                <a:off x="1648" y="344"/>
                <a:ext cx="1152" cy="1376"/>
              </a:xfrm>
              <a:prstGeom prst="line">
                <a:avLst/>
              </a:prstGeom>
              <a:noFill/>
              <a:ln w="12700">
                <a:solidFill>
                  <a:schemeClr val="tx1"/>
                </a:solidFill>
                <a:round/>
                <a:headEnd type="none" w="sm" len="sm"/>
                <a:tailEnd type="triangle" w="sm" len="sm"/>
              </a:ln>
            </p:spPr>
            <p:txBody>
              <a:bodyPr/>
              <a:lstStyle/>
              <a:p>
                <a:endParaRPr lang="en-US"/>
              </a:p>
            </p:txBody>
          </p:sp>
        </p:grpSp>
        <p:sp>
          <p:nvSpPr>
            <p:cNvPr id="45062" name="Line 7"/>
            <p:cNvSpPr>
              <a:spLocks noChangeShapeType="1"/>
            </p:cNvSpPr>
            <p:nvPr/>
          </p:nvSpPr>
          <p:spPr bwMode="auto">
            <a:xfrm>
              <a:off x="704" y="2000"/>
              <a:ext cx="2088" cy="2168"/>
            </a:xfrm>
            <a:prstGeom prst="line">
              <a:avLst/>
            </a:prstGeom>
            <a:noFill/>
            <a:ln w="12700">
              <a:solidFill>
                <a:schemeClr val="tx1"/>
              </a:solidFill>
              <a:round/>
              <a:headEnd type="none" w="sm" len="sm"/>
              <a:tailEnd type="triangle" w="sm" len="sm"/>
            </a:ln>
          </p:spPr>
          <p:txBody>
            <a:bodyPr/>
            <a:lstStyle/>
            <a:p>
              <a:endParaRPr lang="en-US"/>
            </a:p>
          </p:txBody>
        </p:sp>
      </p:grpSp>
      <p:sp>
        <p:nvSpPr>
          <p:cNvPr id="45060" name="Text Box 8"/>
          <p:cNvSpPr txBox="1">
            <a:spLocks noChangeArrowheads="1"/>
          </p:cNvSpPr>
          <p:nvPr/>
        </p:nvSpPr>
        <p:spPr bwMode="auto">
          <a:xfrm>
            <a:off x="257175" y="520700"/>
            <a:ext cx="3486486" cy="523220"/>
          </a:xfrm>
          <a:prstGeom prst="rect">
            <a:avLst/>
          </a:prstGeom>
          <a:noFill/>
          <a:ln w="12700">
            <a:noFill/>
            <a:miter lim="800000"/>
            <a:headEnd type="none" w="sm" len="sm"/>
            <a:tailEnd type="none" w="sm" len="sm"/>
          </a:ln>
        </p:spPr>
        <p:txBody>
          <a:bodyPr wrap="square">
            <a:spAutoFit/>
          </a:bodyPr>
          <a:lstStyle/>
          <a:p>
            <a:pPr>
              <a:spcBef>
                <a:spcPct val="50000"/>
              </a:spcBef>
            </a:pPr>
            <a:r>
              <a:rPr lang="en-GB" sz="2800" b="1" dirty="0">
                <a:latin typeface="Trebuchet MS" pitchFamily="34" charset="0"/>
              </a:rPr>
              <a:t>More than maps..</a:t>
            </a:r>
            <a:endParaRPr lang="en-US" sz="2800" b="1" dirty="0">
              <a:latin typeface="Trebuchet MS"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Greenmap.org</a:t>
            </a:r>
            <a:endParaRPr lang="en-US" dirty="0"/>
          </a:p>
        </p:txBody>
      </p:sp>
      <p:sp>
        <p:nvSpPr>
          <p:cNvPr id="3" name="Content Placeholder 2"/>
          <p:cNvSpPr>
            <a:spLocks noGrp="1"/>
          </p:cNvSpPr>
          <p:nvPr>
            <p:ph idx="1"/>
          </p:nvPr>
        </p:nvSpPr>
        <p:spPr/>
        <p:txBody>
          <a:bodyPr/>
          <a:lstStyle/>
          <a:p>
            <a:endParaRPr lang="en-US" dirty="0"/>
          </a:p>
        </p:txBody>
      </p:sp>
      <p:pic>
        <p:nvPicPr>
          <p:cNvPr id="5" name="Picture 2" descr="http://www.re-nest.com/uimages/re-nest/8-06-08GreenMap.jpg"/>
          <p:cNvPicPr>
            <a:picLocks noChangeAspect="1" noChangeArrowheads="1"/>
          </p:cNvPicPr>
          <p:nvPr/>
        </p:nvPicPr>
        <p:blipFill>
          <a:blip r:embed="rId2" cstate="screen"/>
          <a:srcRect/>
          <a:stretch>
            <a:fillRect/>
          </a:stretch>
        </p:blipFill>
        <p:spPr bwMode="auto">
          <a:xfrm>
            <a:off x="1603021" y="2212622"/>
            <a:ext cx="5899982" cy="3397955"/>
          </a:xfrm>
          <a:prstGeom prst="rect">
            <a:avLst/>
          </a:prstGeom>
          <a:noFill/>
        </p:spPr>
      </p:pic>
      <p:pic>
        <p:nvPicPr>
          <p:cNvPr id="185348" name="Picture 4" descr="http://www.estaciondeazucar.info/images/Rincon.GreenMap1.jpg"/>
          <p:cNvPicPr>
            <a:picLocks noChangeAspect="1" noChangeArrowheads="1"/>
          </p:cNvPicPr>
          <p:nvPr/>
        </p:nvPicPr>
        <p:blipFill>
          <a:blip r:embed="rId3" cstate="screen"/>
          <a:srcRect/>
          <a:stretch>
            <a:fillRect/>
          </a:stretch>
        </p:blipFill>
        <p:spPr bwMode="auto">
          <a:xfrm>
            <a:off x="1520239" y="1140178"/>
            <a:ext cx="7623761" cy="5717821"/>
          </a:xfrm>
          <a:prstGeom prst="rect">
            <a:avLst/>
          </a:prstGeom>
          <a:noFill/>
        </p:spPr>
      </p:pic>
      <p:pic>
        <p:nvPicPr>
          <p:cNvPr id="185350" name="Picture 6" descr="http://greenmapottawa.files.wordpress.com/2009/11/en_green.jpg"/>
          <p:cNvPicPr>
            <a:picLocks noChangeAspect="1" noChangeArrowheads="1"/>
          </p:cNvPicPr>
          <p:nvPr/>
        </p:nvPicPr>
        <p:blipFill>
          <a:blip r:embed="rId4" cstate="screen"/>
          <a:srcRect/>
          <a:stretch>
            <a:fillRect/>
          </a:stretch>
        </p:blipFill>
        <p:spPr bwMode="auto">
          <a:xfrm>
            <a:off x="6660444" y="1"/>
            <a:ext cx="1820686" cy="1118710"/>
          </a:xfrm>
          <a:prstGeom prst="rect">
            <a:avLst/>
          </a:prstGeom>
          <a:noFill/>
        </p:spPr>
      </p:pic>
      <p:pic>
        <p:nvPicPr>
          <p:cNvPr id="185352" name="Picture 8" descr="http://www.quarryfalls.com/images/GreenMap2.jpg"/>
          <p:cNvPicPr>
            <a:picLocks noChangeAspect="1" noChangeArrowheads="1"/>
          </p:cNvPicPr>
          <p:nvPr/>
        </p:nvPicPr>
        <p:blipFill>
          <a:blip r:embed="rId5" cstate="screen"/>
          <a:srcRect/>
          <a:stretch>
            <a:fillRect/>
          </a:stretch>
        </p:blipFill>
        <p:spPr bwMode="auto">
          <a:xfrm>
            <a:off x="0" y="1151030"/>
            <a:ext cx="6050843" cy="57069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5348"/>
                                        </p:tgtEl>
                                        <p:attrNameLst>
                                          <p:attrName>style.visibility</p:attrName>
                                        </p:attrNameLst>
                                      </p:cBhvr>
                                      <p:to>
                                        <p:strVal val="visible"/>
                                      </p:to>
                                    </p:set>
                                    <p:anim calcmode="lin" valueType="num">
                                      <p:cBhvr additive="base">
                                        <p:cTn id="7" dur="1000" fill="hold"/>
                                        <p:tgtEl>
                                          <p:spTgt spid="185348"/>
                                        </p:tgtEl>
                                        <p:attrNameLst>
                                          <p:attrName>ppt_x</p:attrName>
                                        </p:attrNameLst>
                                      </p:cBhvr>
                                      <p:tavLst>
                                        <p:tav tm="0">
                                          <p:val>
                                            <p:strVal val="1+#ppt_w/2"/>
                                          </p:val>
                                        </p:tav>
                                        <p:tav tm="100000">
                                          <p:val>
                                            <p:strVal val="#ppt_x"/>
                                          </p:val>
                                        </p:tav>
                                      </p:tavLst>
                                    </p:anim>
                                    <p:anim calcmode="lin" valueType="num">
                                      <p:cBhvr additive="base">
                                        <p:cTn id="8" dur="1000" fill="hold"/>
                                        <p:tgtEl>
                                          <p:spTgt spid="1853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85352"/>
                                        </p:tgtEl>
                                        <p:attrNameLst>
                                          <p:attrName>style.visibility</p:attrName>
                                        </p:attrNameLst>
                                      </p:cBhvr>
                                      <p:to>
                                        <p:strVal val="visible"/>
                                      </p:to>
                                    </p:set>
                                    <p:anim calcmode="lin" valueType="num">
                                      <p:cBhvr additive="base">
                                        <p:cTn id="13" dur="1000" fill="hold"/>
                                        <p:tgtEl>
                                          <p:spTgt spid="185352"/>
                                        </p:tgtEl>
                                        <p:attrNameLst>
                                          <p:attrName>ppt_x</p:attrName>
                                        </p:attrNameLst>
                                      </p:cBhvr>
                                      <p:tavLst>
                                        <p:tav tm="0">
                                          <p:val>
                                            <p:strVal val="0-#ppt_w/2"/>
                                          </p:val>
                                        </p:tav>
                                        <p:tav tm="100000">
                                          <p:val>
                                            <p:strVal val="#ppt_x"/>
                                          </p:val>
                                        </p:tav>
                                      </p:tavLst>
                                    </p:anim>
                                    <p:anim calcmode="lin" valueType="num">
                                      <p:cBhvr additive="base">
                                        <p:cTn id="14" dur="1000" fill="hold"/>
                                        <p:tgtEl>
                                          <p:spTgt spid="1853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74700" y="95250"/>
            <a:ext cx="8002588" cy="868363"/>
          </a:xfrm>
        </p:spPr>
        <p:txBody>
          <a:bodyPr/>
          <a:lstStyle/>
          <a:p>
            <a:pPr eaLnBrk="1" hangingPunct="1">
              <a:lnSpc>
                <a:spcPct val="90000"/>
              </a:lnSpc>
            </a:pPr>
            <a:r>
              <a:rPr lang="en-GB" smtClean="0"/>
              <a:t>Who we are</a:t>
            </a:r>
          </a:p>
        </p:txBody>
      </p:sp>
      <p:sp>
        <p:nvSpPr>
          <p:cNvPr id="8195" name="Rectangle 3"/>
          <p:cNvSpPr>
            <a:spLocks noGrp="1" noChangeArrowheads="1"/>
          </p:cNvSpPr>
          <p:nvPr>
            <p:ph type="body" idx="1"/>
          </p:nvPr>
        </p:nvSpPr>
        <p:spPr>
          <a:xfrm>
            <a:off x="642938" y="1214438"/>
            <a:ext cx="7989887" cy="4584700"/>
          </a:xfrm>
        </p:spPr>
        <p:txBody>
          <a:bodyPr/>
          <a:lstStyle/>
          <a:p>
            <a:pPr eaLnBrk="1" hangingPunct="1">
              <a:lnSpc>
                <a:spcPct val="90000"/>
              </a:lnSpc>
              <a:buFont typeface="Wingdings" pitchFamily="2" charset="2"/>
              <a:buNone/>
            </a:pPr>
            <a:endParaRPr lang="en-GB" dirty="0" smtClean="0"/>
          </a:p>
          <a:p>
            <a:pPr eaLnBrk="1" hangingPunct="1">
              <a:lnSpc>
                <a:spcPct val="90000"/>
              </a:lnSpc>
              <a:buFont typeface="Wingdings" pitchFamily="2" charset="2"/>
              <a:buNone/>
            </a:pPr>
            <a:endParaRPr lang="en-GB" dirty="0" smtClean="0"/>
          </a:p>
          <a:p>
            <a:pPr algn="ctr" eaLnBrk="1" hangingPunct="1">
              <a:lnSpc>
                <a:spcPct val="90000"/>
              </a:lnSpc>
              <a:buFont typeface="Wingdings" pitchFamily="2" charset="2"/>
              <a:buNone/>
            </a:pPr>
            <a:r>
              <a:rPr lang="en-GB" dirty="0" smtClean="0"/>
              <a:t>Graciela Peters-Guarin </a:t>
            </a:r>
          </a:p>
          <a:p>
            <a:pPr algn="ctr" eaLnBrk="1" hangingPunct="1">
              <a:lnSpc>
                <a:spcPct val="90000"/>
              </a:lnSpc>
              <a:buFont typeface="Wingdings" pitchFamily="2" charset="2"/>
              <a:buNone/>
            </a:pPr>
            <a:r>
              <a:rPr lang="en-GB" sz="2800" i="1" dirty="0" smtClean="0"/>
              <a:t>(IRPUD - TU Dortmund, Germany)</a:t>
            </a:r>
          </a:p>
          <a:p>
            <a:pPr algn="ctr" eaLnBrk="1" hangingPunct="1">
              <a:lnSpc>
                <a:spcPct val="90000"/>
              </a:lnSpc>
              <a:buFont typeface="Wingdings" pitchFamily="2" charset="2"/>
              <a:buNone/>
            </a:pPr>
            <a:endParaRPr lang="en-GB" sz="1600" dirty="0" smtClean="0"/>
          </a:p>
          <a:p>
            <a:pPr algn="ctr" eaLnBrk="1" hangingPunct="1">
              <a:lnSpc>
                <a:spcPct val="90000"/>
              </a:lnSpc>
              <a:buFont typeface="Wingdings" pitchFamily="2" charset="2"/>
              <a:buNone/>
            </a:pPr>
            <a:r>
              <a:rPr lang="en-GB" dirty="0" smtClean="0"/>
              <a:t>Jeroen Verplanke</a:t>
            </a:r>
          </a:p>
          <a:p>
            <a:pPr algn="ctr" eaLnBrk="1" hangingPunct="1">
              <a:lnSpc>
                <a:spcPct val="90000"/>
              </a:lnSpc>
              <a:buFont typeface="Wingdings" pitchFamily="2" charset="2"/>
              <a:buNone/>
            </a:pPr>
            <a:r>
              <a:rPr lang="en-GB" dirty="0" smtClean="0"/>
              <a:t>Javier Mart</a:t>
            </a:r>
            <a:r>
              <a:rPr lang="es-AR" dirty="0" smtClean="0"/>
              <a:t>í</a:t>
            </a:r>
            <a:r>
              <a:rPr lang="en-GB" dirty="0" err="1" smtClean="0"/>
              <a:t>nez</a:t>
            </a:r>
            <a:endParaRPr lang="en-GB" dirty="0" smtClean="0"/>
          </a:p>
          <a:p>
            <a:pPr algn="ctr" eaLnBrk="1" hangingPunct="1">
              <a:lnSpc>
                <a:spcPct val="90000"/>
              </a:lnSpc>
              <a:buNone/>
            </a:pPr>
            <a:r>
              <a:rPr lang="en-GB" sz="2800" i="1" dirty="0" smtClean="0"/>
              <a:t>(ITC - University of Twente, the Netherlands)</a:t>
            </a:r>
          </a:p>
          <a:p>
            <a:pPr algn="ctr" eaLnBrk="1" hangingPunct="1">
              <a:lnSpc>
                <a:spcPct val="90000"/>
              </a:lnSpc>
              <a:buFont typeface="Wingdings" pitchFamily="2" charset="2"/>
              <a:buNone/>
            </a:pPr>
            <a:r>
              <a:rPr lang="en-GB" dirty="0" smtClean="0"/>
              <a:t>...</a:t>
            </a:r>
          </a:p>
          <a:p>
            <a:pPr eaLnBrk="1" hangingPunct="1">
              <a:lnSpc>
                <a:spcPct val="90000"/>
              </a:lnSpc>
            </a:pPr>
            <a:endParaRPr lang="en-GB" dirty="0" smtClean="0"/>
          </a:p>
          <a:p>
            <a:pPr eaLnBrk="1" hangingPunct="1">
              <a:lnSpc>
                <a:spcPct val="90000"/>
              </a:lnSpc>
              <a:buFont typeface="Wingdings" pitchFamily="2" charset="2"/>
              <a:buNone/>
            </a:pPr>
            <a:endParaRPr lang="en-GB" dirty="0" smtClean="0"/>
          </a:p>
        </p:txBody>
      </p:sp>
      <p:grpSp>
        <p:nvGrpSpPr>
          <p:cNvPr id="8" name="Group 7"/>
          <p:cNvGrpSpPr/>
          <p:nvPr/>
        </p:nvGrpSpPr>
        <p:grpSpPr>
          <a:xfrm>
            <a:off x="698415" y="6329564"/>
            <a:ext cx="8229124" cy="528436"/>
            <a:chOff x="698415" y="6329564"/>
            <a:chExt cx="8229124" cy="528436"/>
          </a:xfrm>
        </p:grpSpPr>
        <p:pic>
          <p:nvPicPr>
            <p:cNvPr id="124930" name="Picture 2" descr="IRPUD Logo"/>
            <p:cNvPicPr>
              <a:picLocks noChangeAspect="1" noChangeArrowheads="1"/>
            </p:cNvPicPr>
            <p:nvPr/>
          </p:nvPicPr>
          <p:blipFill>
            <a:blip r:embed="rId3" cstate="screen"/>
            <a:srcRect/>
            <a:stretch>
              <a:fillRect/>
            </a:stretch>
          </p:blipFill>
          <p:spPr bwMode="auto">
            <a:xfrm>
              <a:off x="7632139" y="6453017"/>
              <a:ext cx="1295400" cy="361951"/>
            </a:xfrm>
            <a:prstGeom prst="rect">
              <a:avLst/>
            </a:prstGeom>
            <a:noFill/>
          </p:spPr>
        </p:pic>
        <p:pic>
          <p:nvPicPr>
            <p:cNvPr id="124932" name="Picture 4" descr="Link zur Startseite der Universität Dortmund"/>
            <p:cNvPicPr>
              <a:picLocks noChangeAspect="1" noChangeArrowheads="1"/>
            </p:cNvPicPr>
            <p:nvPr/>
          </p:nvPicPr>
          <p:blipFill>
            <a:blip r:embed="rId4" cstate="screen"/>
            <a:srcRect/>
            <a:stretch>
              <a:fillRect/>
            </a:stretch>
          </p:blipFill>
          <p:spPr bwMode="auto">
            <a:xfrm>
              <a:off x="4985758" y="6329564"/>
              <a:ext cx="2428875" cy="390526"/>
            </a:xfrm>
            <a:prstGeom prst="rect">
              <a:avLst/>
            </a:prstGeom>
            <a:noFill/>
          </p:spPr>
        </p:pic>
        <p:pic>
          <p:nvPicPr>
            <p:cNvPr id="7" name="Picture 2" descr="D:\verplanke\My Documents\Downloads\UT_Logo_0072_Black_EN.png"/>
            <p:cNvPicPr>
              <a:picLocks noChangeAspect="1" noChangeArrowheads="1"/>
            </p:cNvPicPr>
            <p:nvPr/>
          </p:nvPicPr>
          <p:blipFill>
            <a:blip r:embed="rId5" cstate="screen"/>
            <a:srcRect/>
            <a:stretch>
              <a:fillRect/>
            </a:stretch>
          </p:blipFill>
          <p:spPr bwMode="auto">
            <a:xfrm>
              <a:off x="698415" y="6356188"/>
              <a:ext cx="3131307" cy="501812"/>
            </a:xfrm>
            <a:prstGeom prst="rect">
              <a:avLst/>
            </a:prstGeom>
            <a:noFill/>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p:txBody>
          <a:bodyPr/>
          <a:lstStyle/>
          <a:p>
            <a:r>
              <a:rPr lang="en-GB" dirty="0" smtClean="0">
                <a:solidFill>
                  <a:schemeClr val="tx1"/>
                </a:solidFill>
              </a:rPr>
              <a:t>BioMapping.net</a:t>
            </a:r>
            <a:endParaRPr lang="en-US" dirty="0" smtClean="0">
              <a:solidFill>
                <a:schemeClr val="tx1"/>
              </a:solidFill>
            </a:endParaRPr>
          </a:p>
        </p:txBody>
      </p:sp>
      <p:pic>
        <p:nvPicPr>
          <p:cNvPr id="46083" name="Picture 3" descr="biomap Hyde Park"/>
          <p:cNvPicPr>
            <a:picLocks noGrp="1" noChangeAspect="1" noChangeArrowheads="1"/>
          </p:cNvPicPr>
          <p:nvPr>
            <p:ph sz="quarter" idx="1"/>
          </p:nvPr>
        </p:nvPicPr>
        <p:blipFill>
          <a:blip r:embed="rId3" cstate="screen"/>
          <a:srcRect/>
          <a:stretch>
            <a:fillRect/>
          </a:stretch>
        </p:blipFill>
        <p:spPr>
          <a:xfrm>
            <a:off x="684213" y="1176338"/>
            <a:ext cx="3946525" cy="2609850"/>
          </a:xfrm>
          <a:noFill/>
        </p:spPr>
      </p:pic>
      <p:pic>
        <p:nvPicPr>
          <p:cNvPr id="46084" name="Picture 4" descr="Biomap Emma Kensington"/>
          <p:cNvPicPr>
            <a:picLocks noGrp="1" noChangeAspect="1" noChangeArrowheads="1"/>
          </p:cNvPicPr>
          <p:nvPr>
            <p:ph sz="quarter" idx="2"/>
          </p:nvPr>
        </p:nvPicPr>
        <p:blipFill>
          <a:blip r:embed="rId4" cstate="screen"/>
          <a:srcRect/>
          <a:stretch>
            <a:fillRect/>
          </a:stretch>
        </p:blipFill>
        <p:spPr>
          <a:xfrm>
            <a:off x="4859338" y="1174750"/>
            <a:ext cx="3744912" cy="2647950"/>
          </a:xfrm>
          <a:noFill/>
        </p:spPr>
      </p:pic>
      <p:pic>
        <p:nvPicPr>
          <p:cNvPr id="46085" name="Picture 5" descr="BioMap kensington  40pax"/>
          <p:cNvPicPr>
            <a:picLocks noGrp="1" noChangeAspect="1" noChangeArrowheads="1"/>
          </p:cNvPicPr>
          <p:nvPr>
            <p:ph sz="quarter" idx="3"/>
          </p:nvPr>
        </p:nvPicPr>
        <p:blipFill>
          <a:blip r:embed="rId5" cstate="screen"/>
          <a:srcRect/>
          <a:stretch>
            <a:fillRect/>
          </a:stretch>
        </p:blipFill>
        <p:spPr>
          <a:xfrm>
            <a:off x="682625" y="3852863"/>
            <a:ext cx="4017963" cy="2719387"/>
          </a:xfrm>
          <a:noFill/>
        </p:spPr>
      </p:pic>
      <p:pic>
        <p:nvPicPr>
          <p:cNvPr id="46086" name="Picture 6" descr="BioMap 3D  arousal map"/>
          <p:cNvPicPr>
            <a:picLocks noGrp="1" noChangeAspect="1" noChangeArrowheads="1"/>
          </p:cNvPicPr>
          <p:nvPr>
            <p:ph sz="quarter" idx="4"/>
          </p:nvPr>
        </p:nvPicPr>
        <p:blipFill>
          <a:blip r:embed="rId6" cstate="screen"/>
          <a:srcRect/>
          <a:stretch>
            <a:fillRect/>
          </a:stretch>
        </p:blipFill>
        <p:spPr>
          <a:xfrm>
            <a:off x="5021263" y="3852863"/>
            <a:ext cx="3798887" cy="2849562"/>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GB" sz="2800" smtClean="0">
                <a:solidFill>
                  <a:schemeClr val="tx1"/>
                </a:solidFill>
              </a:rPr>
              <a:t>Gawker’s New York City Subway Smell Map</a:t>
            </a:r>
            <a:endParaRPr lang="en-US" sz="2800" smtClean="0">
              <a:solidFill>
                <a:schemeClr val="tx1"/>
              </a:solidFill>
            </a:endParaRPr>
          </a:p>
        </p:txBody>
      </p:sp>
      <p:sp>
        <p:nvSpPr>
          <p:cNvPr id="47107" name="Rectangle 3"/>
          <p:cNvSpPr>
            <a:spLocks noGrp="1" noChangeArrowheads="1"/>
          </p:cNvSpPr>
          <p:nvPr>
            <p:ph type="body" idx="1"/>
          </p:nvPr>
        </p:nvSpPr>
        <p:spPr>
          <a:xfrm>
            <a:off x="1154113" y="6143625"/>
            <a:ext cx="7989887" cy="571500"/>
          </a:xfrm>
        </p:spPr>
        <p:txBody>
          <a:bodyPr/>
          <a:lstStyle/>
          <a:p>
            <a:pPr>
              <a:lnSpc>
                <a:spcPct val="80000"/>
              </a:lnSpc>
              <a:buFont typeface="Wingdings" pitchFamily="2" charset="2"/>
              <a:buNone/>
            </a:pPr>
            <a:r>
              <a:rPr lang="en-US" sz="2400" b="1" u="sng" smtClean="0">
                <a:solidFill>
                  <a:schemeClr val="accent2"/>
                </a:solidFill>
              </a:rPr>
              <a:t>http://gawker.com/maps/smell/</a:t>
            </a:r>
          </a:p>
        </p:txBody>
      </p:sp>
      <p:pic>
        <p:nvPicPr>
          <p:cNvPr id="47108" name="Picture 2"/>
          <p:cNvPicPr>
            <a:picLocks noChangeAspect="1" noChangeArrowheads="1"/>
          </p:cNvPicPr>
          <p:nvPr/>
        </p:nvPicPr>
        <p:blipFill>
          <a:blip r:embed="rId3" cstate="screen"/>
          <a:srcRect/>
          <a:stretch>
            <a:fillRect/>
          </a:stretch>
        </p:blipFill>
        <p:spPr bwMode="auto">
          <a:xfrm>
            <a:off x="0" y="1319213"/>
            <a:ext cx="9144000" cy="4681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nl-NL" smtClean="0"/>
              <a:t>Web 2.0 as a planning tool?</a:t>
            </a:r>
          </a:p>
        </p:txBody>
      </p:sp>
      <p:sp>
        <p:nvSpPr>
          <p:cNvPr id="48131" name="Rectangle 3"/>
          <p:cNvSpPr>
            <a:spLocks noGrp="1" noChangeArrowheads="1"/>
          </p:cNvSpPr>
          <p:nvPr>
            <p:ph type="body" idx="1"/>
          </p:nvPr>
        </p:nvSpPr>
        <p:spPr/>
        <p:txBody>
          <a:bodyPr/>
          <a:lstStyle/>
          <a:p>
            <a:r>
              <a:rPr lang="en-GB" dirty="0" smtClean="0"/>
              <a:t>Web 2.0 is known for it’s communication add-ons to the www.</a:t>
            </a:r>
          </a:p>
          <a:p>
            <a:r>
              <a:rPr lang="en-GB" dirty="0" smtClean="0"/>
              <a:t>Opportunity to interact live, including voice and image.</a:t>
            </a:r>
          </a:p>
          <a:p>
            <a:r>
              <a:rPr lang="en-GB" dirty="0" smtClean="0"/>
              <a:t>web-based communities such as social-networking sites, video sharing sites, wikis and blogs.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GB" smtClean="0"/>
              <a:t>Web 2.0</a:t>
            </a:r>
          </a:p>
        </p:txBody>
      </p:sp>
      <p:sp>
        <p:nvSpPr>
          <p:cNvPr id="50179" name="Rectangle 3"/>
          <p:cNvSpPr>
            <a:spLocks noGrp="1" noChangeArrowheads="1"/>
          </p:cNvSpPr>
          <p:nvPr>
            <p:ph type="body" idx="1"/>
          </p:nvPr>
        </p:nvSpPr>
        <p:spPr>
          <a:xfrm>
            <a:off x="436040" y="1622425"/>
            <a:ext cx="8324850" cy="5235575"/>
          </a:xfrm>
        </p:spPr>
        <p:txBody>
          <a:bodyPr/>
          <a:lstStyle/>
          <a:p>
            <a:r>
              <a:rPr lang="en-GB" dirty="0" smtClean="0"/>
              <a:t>Two way information access for the public</a:t>
            </a:r>
          </a:p>
          <a:p>
            <a:r>
              <a:rPr lang="en-GB" dirty="0" smtClean="0"/>
              <a:t>Feedback for decision makers</a:t>
            </a:r>
          </a:p>
          <a:p>
            <a:r>
              <a:rPr lang="en-GB" dirty="0" smtClean="0"/>
              <a:t>Assists transparency</a:t>
            </a:r>
          </a:p>
          <a:p>
            <a:r>
              <a:rPr lang="en-GB" dirty="0" smtClean="0"/>
              <a:t>Enables communities to </a:t>
            </a:r>
            <a:r>
              <a:rPr lang="en-GB" b="1" dirty="0" smtClean="0"/>
              <a:t>promote</a:t>
            </a:r>
            <a:r>
              <a:rPr lang="en-GB" dirty="0" smtClean="0"/>
              <a:t> their own plans</a:t>
            </a:r>
          </a:p>
          <a:p>
            <a:endParaRPr lang="en-GB" dirty="0" smtClean="0"/>
          </a:p>
          <a:p>
            <a:pPr>
              <a:buNone/>
            </a:pPr>
            <a:r>
              <a:rPr lang="en-GB" dirty="0" smtClean="0"/>
              <a:t>			See Google Earth Communities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57188" y="125413"/>
            <a:ext cx="8002587" cy="868362"/>
          </a:xfrm>
        </p:spPr>
        <p:txBody>
          <a:bodyPr/>
          <a:lstStyle/>
          <a:p>
            <a:pPr eaLnBrk="1" hangingPunct="1"/>
            <a:r>
              <a:rPr lang="en-GB" dirty="0" smtClean="0"/>
              <a:t>Opportunity knocks for PGIS</a:t>
            </a:r>
            <a:endParaRPr lang="en-US" dirty="0" smtClean="0"/>
          </a:p>
        </p:txBody>
      </p:sp>
      <p:sp>
        <p:nvSpPr>
          <p:cNvPr id="24579" name="Rectangle 3"/>
          <p:cNvSpPr>
            <a:spLocks noGrp="1" noChangeArrowheads="1"/>
          </p:cNvSpPr>
          <p:nvPr>
            <p:ph type="body" idx="1"/>
          </p:nvPr>
        </p:nvSpPr>
        <p:spPr/>
        <p:txBody>
          <a:bodyPr/>
          <a:lstStyle/>
          <a:p>
            <a:pPr eaLnBrk="1" hangingPunct="1">
              <a:lnSpc>
                <a:spcPct val="90000"/>
              </a:lnSpc>
            </a:pPr>
            <a:r>
              <a:rPr lang="en-GB" dirty="0" smtClean="0"/>
              <a:t>Community mapping provides inclusive graphic framework for people to affirm and pool their experiences &amp; knowledge about home place. </a:t>
            </a:r>
            <a:br>
              <a:rPr lang="en-GB" dirty="0" smtClean="0"/>
            </a:br>
            <a:endParaRPr lang="en-GB" i="1" dirty="0" smtClean="0"/>
          </a:p>
          <a:p>
            <a:pPr eaLnBrk="1" hangingPunct="1">
              <a:lnSpc>
                <a:spcPct val="90000"/>
              </a:lnSpc>
            </a:pPr>
            <a:endParaRPr lang="en-GB" dirty="0" smtClean="0"/>
          </a:p>
          <a:p>
            <a:pPr eaLnBrk="1" hangingPunct="1">
              <a:lnSpc>
                <a:spcPct val="90000"/>
              </a:lnSpc>
            </a:pPr>
            <a:r>
              <a:rPr lang="en-GB" dirty="0" smtClean="0"/>
              <a:t>Community Mapping relies on active engagement of participants. </a:t>
            </a:r>
          </a:p>
          <a:p>
            <a:pPr eaLnBrk="1" hangingPunct="1">
              <a:lnSpc>
                <a:spcPct val="90000"/>
              </a:lnSpc>
            </a:pPr>
            <a:endParaRPr lang="en-GB" dirty="0" smtClean="0"/>
          </a:p>
          <a:p>
            <a:pPr algn="r" eaLnBrk="1" hangingPunct="1">
              <a:lnSpc>
                <a:spcPct val="90000"/>
              </a:lnSpc>
              <a:buFont typeface="Wingdings" pitchFamily="2" charset="2"/>
              <a:buNone/>
            </a:pPr>
            <a:r>
              <a:rPr lang="en-GB" sz="3600" dirty="0" smtClean="0"/>
              <a:t> </a:t>
            </a:r>
            <a:r>
              <a:rPr lang="en-GB" sz="3600" i="1" dirty="0" smtClean="0"/>
              <a:t>see Google Earth Communities</a:t>
            </a:r>
            <a:endParaRPr lang="en-US" sz="3600" dirty="0" smtClean="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74700" y="95250"/>
            <a:ext cx="8002588" cy="868363"/>
          </a:xfrm>
        </p:spPr>
        <p:txBody>
          <a:bodyPr/>
          <a:lstStyle/>
          <a:p>
            <a:pPr eaLnBrk="1" hangingPunct="1"/>
            <a:r>
              <a:rPr lang="en-GB" dirty="0" smtClean="0"/>
              <a:t>Opening Discussion </a:t>
            </a:r>
          </a:p>
        </p:txBody>
      </p:sp>
      <p:sp>
        <p:nvSpPr>
          <p:cNvPr id="54275" name="Rectangle 3"/>
          <p:cNvSpPr>
            <a:spLocks noGrp="1" noChangeArrowheads="1"/>
          </p:cNvSpPr>
          <p:nvPr>
            <p:ph type="body" idx="1"/>
          </p:nvPr>
        </p:nvSpPr>
        <p:spPr>
          <a:xfrm>
            <a:off x="785813" y="1484313"/>
            <a:ext cx="7989887" cy="4584700"/>
          </a:xfrm>
        </p:spPr>
        <p:txBody>
          <a:bodyPr/>
          <a:lstStyle/>
          <a:p>
            <a:pPr eaLnBrk="1" hangingPunct="1">
              <a:lnSpc>
                <a:spcPct val="90000"/>
              </a:lnSpc>
            </a:pPr>
            <a:r>
              <a:rPr lang="en-US" dirty="0" smtClean="0"/>
              <a:t>what are the typical issues you are faced with when it comes to targeting vulnerability and inequality at city level?</a:t>
            </a:r>
          </a:p>
          <a:p>
            <a:pPr eaLnBrk="1" hangingPunct="1">
              <a:lnSpc>
                <a:spcPct val="90000"/>
              </a:lnSpc>
            </a:pPr>
            <a:r>
              <a:rPr lang="en-US" dirty="0" smtClean="0"/>
              <a:t>Which are the typical areas where the most disadvantaged and vulnerable are located in the city?</a:t>
            </a:r>
          </a:p>
          <a:p>
            <a:pPr eaLnBrk="1" hangingPunct="1">
              <a:lnSpc>
                <a:spcPct val="90000"/>
              </a:lnSpc>
            </a:pPr>
            <a:r>
              <a:rPr lang="en-US" dirty="0" smtClean="0"/>
              <a:t>Which tools do you use to identify these areas?</a:t>
            </a:r>
          </a:p>
          <a:p>
            <a:pPr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74700" y="95250"/>
            <a:ext cx="8002588" cy="868363"/>
          </a:xfrm>
        </p:spPr>
        <p:txBody>
          <a:bodyPr/>
          <a:lstStyle/>
          <a:p>
            <a:pPr eaLnBrk="1" hangingPunct="1"/>
            <a:r>
              <a:rPr lang="en-GB" smtClean="0"/>
              <a:t>(Spatial) data availability</a:t>
            </a:r>
          </a:p>
        </p:txBody>
      </p:sp>
      <p:sp>
        <p:nvSpPr>
          <p:cNvPr id="55299" name="Rectangle 3"/>
          <p:cNvSpPr>
            <a:spLocks noGrp="1" noChangeArrowheads="1"/>
          </p:cNvSpPr>
          <p:nvPr>
            <p:ph type="body" idx="1"/>
          </p:nvPr>
        </p:nvSpPr>
        <p:spPr>
          <a:xfrm>
            <a:off x="785813" y="1484313"/>
            <a:ext cx="7989887" cy="4584700"/>
          </a:xfrm>
        </p:spPr>
        <p:txBody>
          <a:bodyPr/>
          <a:lstStyle/>
          <a:p>
            <a:pPr eaLnBrk="1" hangingPunct="1">
              <a:lnSpc>
                <a:spcPct val="90000"/>
              </a:lnSpc>
            </a:pPr>
            <a:r>
              <a:rPr lang="en-GB" smtClean="0"/>
              <a:t>“Top-Down”</a:t>
            </a:r>
          </a:p>
          <a:p>
            <a:pPr eaLnBrk="1" hangingPunct="1">
              <a:lnSpc>
                <a:spcPct val="90000"/>
              </a:lnSpc>
            </a:pPr>
            <a:r>
              <a:rPr lang="en-GB" smtClean="0"/>
              <a:t>Mostly highly aggregated</a:t>
            </a:r>
          </a:p>
          <a:p>
            <a:pPr eaLnBrk="1" hangingPunct="1">
              <a:lnSpc>
                <a:spcPct val="90000"/>
              </a:lnSpc>
            </a:pPr>
            <a:r>
              <a:rPr lang="en-GB" smtClean="0"/>
              <a:t>Census data </a:t>
            </a:r>
          </a:p>
          <a:p>
            <a:pPr eaLnBrk="1" hangingPunct="1">
              <a:lnSpc>
                <a:spcPct val="90000"/>
              </a:lnSpc>
            </a:pPr>
            <a:r>
              <a:rPr lang="en-GB" smtClean="0"/>
              <a:t>Administrative data with geo reference</a:t>
            </a:r>
          </a:p>
          <a:p>
            <a:pPr eaLnBrk="1" hangingPunct="1">
              <a:lnSpc>
                <a:spcPct val="90000"/>
              </a:lnSpc>
            </a:pPr>
            <a:r>
              <a:rPr lang="en-GB" smtClean="0"/>
              <a:t>Sometimes available online</a:t>
            </a:r>
          </a:p>
          <a:p>
            <a:pPr eaLnBrk="1" hangingPunct="1">
              <a:lnSpc>
                <a:spcPct val="90000"/>
              </a:lnSpc>
            </a:pPr>
            <a:endParaRPr lang="en-GB" smtClean="0"/>
          </a:p>
          <a:p>
            <a:pPr eaLnBrk="1" hangingPunct="1">
              <a:lnSpc>
                <a:spcPct val="90000"/>
              </a:lnSpc>
            </a:pPr>
            <a:r>
              <a:rPr lang="en-GB" smtClean="0"/>
              <a:t>A few examples: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s-AR" smtClean="0"/>
              <a:t>UrbanInfo / DevInfo</a:t>
            </a:r>
            <a:endParaRPr lang="en-US" smtClean="0"/>
          </a:p>
        </p:txBody>
      </p:sp>
      <p:sp>
        <p:nvSpPr>
          <p:cNvPr id="56323" name="Content Placeholder 2"/>
          <p:cNvSpPr>
            <a:spLocks noGrp="1"/>
          </p:cNvSpPr>
          <p:nvPr>
            <p:ph idx="1"/>
          </p:nvPr>
        </p:nvSpPr>
        <p:spPr/>
        <p:txBody>
          <a:bodyPr/>
          <a:lstStyle/>
          <a:p>
            <a:endParaRPr lang="en-US" smtClean="0"/>
          </a:p>
        </p:txBody>
      </p:sp>
      <p:pic>
        <p:nvPicPr>
          <p:cNvPr id="56324" name="Picture 2"/>
          <p:cNvPicPr>
            <a:picLocks noChangeAspect="1" noChangeArrowheads="1"/>
          </p:cNvPicPr>
          <p:nvPr/>
        </p:nvPicPr>
        <p:blipFill>
          <a:blip r:embed="rId3" cstate="screen"/>
          <a:srcRect/>
          <a:stretch>
            <a:fillRect/>
          </a:stretch>
        </p:blipFill>
        <p:spPr bwMode="auto">
          <a:xfrm>
            <a:off x="0" y="1143000"/>
            <a:ext cx="9132888" cy="549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s-AR" smtClean="0"/>
              <a:t>UrbanInfo / DevInfo</a:t>
            </a:r>
            <a:endParaRPr lang="en-US" smtClean="0"/>
          </a:p>
        </p:txBody>
      </p:sp>
      <p:pic>
        <p:nvPicPr>
          <p:cNvPr id="57347" name="Picture 2"/>
          <p:cNvPicPr>
            <a:picLocks noChangeAspect="1" noChangeArrowheads="1"/>
          </p:cNvPicPr>
          <p:nvPr/>
        </p:nvPicPr>
        <p:blipFill>
          <a:blip r:embed="rId2" cstate="screen"/>
          <a:srcRect/>
          <a:stretch>
            <a:fillRect/>
          </a:stretch>
        </p:blipFill>
        <p:spPr bwMode="auto">
          <a:xfrm>
            <a:off x="357188" y="1071563"/>
            <a:ext cx="8343900" cy="5214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s-AR" smtClean="0"/>
              <a:t>UrbanInfo / DevInfo &gt; Google Earth</a:t>
            </a:r>
            <a:endParaRPr lang="en-US" smtClean="0"/>
          </a:p>
        </p:txBody>
      </p:sp>
      <p:sp>
        <p:nvSpPr>
          <p:cNvPr id="58371" name="Content Placeholder 2"/>
          <p:cNvSpPr>
            <a:spLocks noGrp="1"/>
          </p:cNvSpPr>
          <p:nvPr>
            <p:ph idx="1"/>
          </p:nvPr>
        </p:nvSpPr>
        <p:spPr/>
        <p:txBody>
          <a:bodyPr/>
          <a:lstStyle/>
          <a:p>
            <a:endParaRPr lang="en-US" smtClean="0"/>
          </a:p>
        </p:txBody>
      </p:sp>
      <p:pic>
        <p:nvPicPr>
          <p:cNvPr id="58372" name="Picture 2"/>
          <p:cNvPicPr>
            <a:picLocks noChangeAspect="1" noChangeArrowheads="1"/>
          </p:cNvPicPr>
          <p:nvPr/>
        </p:nvPicPr>
        <p:blipFill>
          <a:blip r:embed="rId2" cstate="screen"/>
          <a:srcRect/>
          <a:stretch>
            <a:fillRect/>
          </a:stretch>
        </p:blipFill>
        <p:spPr bwMode="auto">
          <a:xfrm>
            <a:off x="0" y="1071563"/>
            <a:ext cx="8913813" cy="531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74700" y="95250"/>
            <a:ext cx="8002588" cy="868363"/>
          </a:xfrm>
        </p:spPr>
        <p:txBody>
          <a:bodyPr/>
          <a:lstStyle/>
          <a:p>
            <a:pPr eaLnBrk="1" hangingPunct="1">
              <a:lnSpc>
                <a:spcPct val="90000"/>
              </a:lnSpc>
            </a:pPr>
            <a:r>
              <a:rPr lang="en-GB" smtClean="0"/>
              <a:t>What do we want to achieve?</a:t>
            </a:r>
          </a:p>
        </p:txBody>
      </p:sp>
      <p:sp>
        <p:nvSpPr>
          <p:cNvPr id="9219" name="Rectangle 3"/>
          <p:cNvSpPr>
            <a:spLocks noGrp="1" noChangeArrowheads="1"/>
          </p:cNvSpPr>
          <p:nvPr>
            <p:ph type="body" idx="1"/>
          </p:nvPr>
        </p:nvSpPr>
        <p:spPr>
          <a:xfrm>
            <a:off x="785813" y="1484313"/>
            <a:ext cx="7989887" cy="4584700"/>
          </a:xfrm>
        </p:spPr>
        <p:txBody>
          <a:bodyPr/>
          <a:lstStyle/>
          <a:p>
            <a:pPr>
              <a:buFont typeface="Wingdings" pitchFamily="2" charset="2"/>
              <a:buNone/>
            </a:pPr>
            <a:r>
              <a:rPr lang="en-US" dirty="0" smtClean="0"/>
              <a:t>The overall aim of the training is </a:t>
            </a:r>
          </a:p>
          <a:p>
            <a:r>
              <a:rPr lang="en-US" i="1" dirty="0" smtClean="0"/>
              <a:t>to promote a critical and reflective use of (participatory) spatial information and mapping technologies </a:t>
            </a:r>
          </a:p>
          <a:p>
            <a:r>
              <a:rPr lang="en-US" i="1" dirty="0" smtClean="0"/>
              <a:t>to identify, analyze and target both social and environmental vulnerability using a bottom-up and multiple scale approach</a:t>
            </a:r>
            <a:endParaRPr lang="en-GB"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s-AR" smtClean="0"/>
              <a:t>UrbanInfo / DevInfo  &gt; Google Earth</a:t>
            </a:r>
            <a:endParaRPr lang="en-US" smtClean="0"/>
          </a:p>
        </p:txBody>
      </p:sp>
      <p:sp>
        <p:nvSpPr>
          <p:cNvPr id="59395" name="Content Placeholder 2"/>
          <p:cNvSpPr>
            <a:spLocks noGrp="1"/>
          </p:cNvSpPr>
          <p:nvPr>
            <p:ph idx="1"/>
          </p:nvPr>
        </p:nvSpPr>
        <p:spPr/>
        <p:txBody>
          <a:bodyPr/>
          <a:lstStyle/>
          <a:p>
            <a:endParaRPr lang="en-US" smtClean="0"/>
          </a:p>
        </p:txBody>
      </p:sp>
      <p:pic>
        <p:nvPicPr>
          <p:cNvPr id="59396" name="Picture 2"/>
          <p:cNvPicPr>
            <a:picLocks noChangeAspect="1" noChangeArrowheads="1"/>
          </p:cNvPicPr>
          <p:nvPr/>
        </p:nvPicPr>
        <p:blipFill>
          <a:blip r:embed="rId3" cstate="screen"/>
          <a:srcRect/>
          <a:stretch>
            <a:fillRect/>
          </a:stretch>
        </p:blipFill>
        <p:spPr bwMode="auto">
          <a:xfrm>
            <a:off x="571500" y="857250"/>
            <a:ext cx="8572500" cy="1928813"/>
          </a:xfrm>
          <a:prstGeom prst="rect">
            <a:avLst/>
          </a:prstGeom>
          <a:noFill/>
          <a:ln w="9525">
            <a:noFill/>
            <a:miter lim="800000"/>
            <a:headEnd/>
            <a:tailEnd/>
          </a:ln>
        </p:spPr>
      </p:pic>
      <p:pic>
        <p:nvPicPr>
          <p:cNvPr id="59397" name="Picture 3"/>
          <p:cNvPicPr>
            <a:picLocks noChangeAspect="1" noChangeArrowheads="1"/>
          </p:cNvPicPr>
          <p:nvPr/>
        </p:nvPicPr>
        <p:blipFill>
          <a:blip r:embed="rId4" cstate="screen"/>
          <a:srcRect/>
          <a:stretch>
            <a:fillRect/>
          </a:stretch>
        </p:blipFill>
        <p:spPr bwMode="auto">
          <a:xfrm>
            <a:off x="1663700" y="2397125"/>
            <a:ext cx="7480300" cy="446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s-AR" smtClean="0"/>
              <a:t>Web applications (IBGE)</a:t>
            </a:r>
            <a:endParaRPr lang="en-US" smtClean="0"/>
          </a:p>
        </p:txBody>
      </p:sp>
      <p:sp>
        <p:nvSpPr>
          <p:cNvPr id="60419" name="Content Placeholder 2"/>
          <p:cNvSpPr>
            <a:spLocks noGrp="1"/>
          </p:cNvSpPr>
          <p:nvPr>
            <p:ph idx="1"/>
          </p:nvPr>
        </p:nvSpPr>
        <p:spPr/>
        <p:txBody>
          <a:bodyPr/>
          <a:lstStyle/>
          <a:p>
            <a:endParaRPr lang="en-US" smtClean="0"/>
          </a:p>
        </p:txBody>
      </p:sp>
      <p:pic>
        <p:nvPicPr>
          <p:cNvPr id="60420" name="Picture 2"/>
          <p:cNvPicPr>
            <a:picLocks noChangeAspect="1" noChangeArrowheads="1"/>
          </p:cNvPicPr>
          <p:nvPr/>
        </p:nvPicPr>
        <p:blipFill>
          <a:blip r:embed="rId3" cstate="screen"/>
          <a:srcRect/>
          <a:stretch>
            <a:fillRect/>
          </a:stretch>
        </p:blipFill>
        <p:spPr bwMode="auto">
          <a:xfrm>
            <a:off x="714375" y="904875"/>
            <a:ext cx="7500938" cy="595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s-AR" smtClean="0"/>
              <a:t>Web applications (www.cidades.gov.br)</a:t>
            </a:r>
            <a:endParaRPr lang="en-US" smtClean="0"/>
          </a:p>
        </p:txBody>
      </p:sp>
      <p:sp>
        <p:nvSpPr>
          <p:cNvPr id="61443" name="Content Placeholder 2"/>
          <p:cNvSpPr>
            <a:spLocks noGrp="1"/>
          </p:cNvSpPr>
          <p:nvPr>
            <p:ph idx="1"/>
          </p:nvPr>
        </p:nvSpPr>
        <p:spPr/>
        <p:txBody>
          <a:bodyPr/>
          <a:lstStyle/>
          <a:p>
            <a:endParaRPr lang="en-US" smtClean="0"/>
          </a:p>
        </p:txBody>
      </p:sp>
      <p:pic>
        <p:nvPicPr>
          <p:cNvPr id="61444" name="Picture 2"/>
          <p:cNvPicPr>
            <a:picLocks noChangeAspect="1" noChangeArrowheads="1"/>
          </p:cNvPicPr>
          <p:nvPr/>
        </p:nvPicPr>
        <p:blipFill>
          <a:blip r:embed="rId2" cstate="screen"/>
          <a:srcRect/>
          <a:stretch>
            <a:fillRect/>
          </a:stretch>
        </p:blipFill>
        <p:spPr bwMode="auto">
          <a:xfrm>
            <a:off x="0" y="1143000"/>
            <a:ext cx="7000875" cy="4016375"/>
          </a:xfrm>
          <a:prstGeom prst="rect">
            <a:avLst/>
          </a:prstGeom>
          <a:noFill/>
          <a:ln w="9525">
            <a:noFill/>
            <a:miter lim="800000"/>
            <a:headEnd/>
            <a:tailEnd/>
          </a:ln>
        </p:spPr>
      </p:pic>
      <p:pic>
        <p:nvPicPr>
          <p:cNvPr id="61445" name="Picture 5"/>
          <p:cNvPicPr>
            <a:picLocks noChangeAspect="1" noChangeArrowheads="1"/>
          </p:cNvPicPr>
          <p:nvPr/>
        </p:nvPicPr>
        <p:blipFill>
          <a:blip r:embed="rId3" cstate="screen"/>
          <a:srcRect/>
          <a:stretch>
            <a:fillRect/>
          </a:stretch>
        </p:blipFill>
        <p:spPr bwMode="auto">
          <a:xfrm>
            <a:off x="3525838" y="3251200"/>
            <a:ext cx="5618162" cy="360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s-AR" smtClean="0"/>
              <a:t>Census data (source: </a:t>
            </a:r>
            <a:r>
              <a:rPr lang="en-US" smtClean="0"/>
              <a:t>IBGE)</a:t>
            </a:r>
          </a:p>
        </p:txBody>
      </p:sp>
      <p:sp>
        <p:nvSpPr>
          <p:cNvPr id="62467" name="Content Placeholder 2"/>
          <p:cNvSpPr>
            <a:spLocks noGrp="1"/>
          </p:cNvSpPr>
          <p:nvPr>
            <p:ph idx="1"/>
          </p:nvPr>
        </p:nvSpPr>
        <p:spPr/>
        <p:txBody>
          <a:bodyPr/>
          <a:lstStyle/>
          <a:p>
            <a:endParaRPr lang="en-US" smtClean="0"/>
          </a:p>
        </p:txBody>
      </p:sp>
      <p:pic>
        <p:nvPicPr>
          <p:cNvPr id="62468" name="Picture 3"/>
          <p:cNvPicPr>
            <a:picLocks noChangeAspect="1" noChangeArrowheads="1"/>
          </p:cNvPicPr>
          <p:nvPr/>
        </p:nvPicPr>
        <p:blipFill>
          <a:blip r:embed="rId3" cstate="screen"/>
          <a:srcRect/>
          <a:stretch>
            <a:fillRect/>
          </a:stretch>
        </p:blipFill>
        <p:spPr bwMode="auto">
          <a:xfrm>
            <a:off x="357188" y="1214438"/>
            <a:ext cx="8439150" cy="5032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774700" y="2057400"/>
            <a:ext cx="8002588" cy="868363"/>
          </a:xfrm>
        </p:spPr>
        <p:txBody>
          <a:bodyPr/>
          <a:lstStyle/>
          <a:p>
            <a:pPr algn="ctr" eaLnBrk="1" hangingPunct="1"/>
            <a:r>
              <a:rPr lang="en-US" sz="3200" dirty="0" smtClean="0"/>
              <a:t>Participatory mapping and Information Technology: </a:t>
            </a:r>
            <a:br>
              <a:rPr lang="en-US" sz="3200" dirty="0" smtClean="0"/>
            </a:br>
            <a:r>
              <a:rPr lang="en-US" sz="3200" dirty="0" smtClean="0"/>
              <a:t/>
            </a:r>
            <a:br>
              <a:rPr lang="en-US" sz="3200" dirty="0" smtClean="0"/>
            </a:br>
            <a:r>
              <a:rPr lang="en-US" sz="3200" dirty="0" smtClean="0"/>
              <a:t>Using free ware to support spatial mapping of Inequity and Vulnerability</a:t>
            </a:r>
            <a:endParaRPr lang="en-GB" sz="32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Picture 024"/>
          <p:cNvPicPr>
            <a:picLocks noChangeAspect="1" noChangeArrowheads="1"/>
          </p:cNvPicPr>
          <p:nvPr/>
        </p:nvPicPr>
        <p:blipFill>
          <a:blip r:embed="rId2" cstate="screen"/>
          <a:srcRect/>
          <a:stretch>
            <a:fillRect/>
          </a:stretch>
        </p:blipFill>
        <p:spPr bwMode="auto">
          <a:xfrm>
            <a:off x="4845050" y="1271588"/>
            <a:ext cx="3767138" cy="2827337"/>
          </a:xfrm>
          <a:prstGeom prst="rect">
            <a:avLst/>
          </a:prstGeom>
          <a:noFill/>
        </p:spPr>
      </p:pic>
      <p:sp>
        <p:nvSpPr>
          <p:cNvPr id="100355" name="Text Box 3"/>
          <p:cNvSpPr txBox="1">
            <a:spLocks noChangeArrowheads="1"/>
          </p:cNvSpPr>
          <p:nvPr/>
        </p:nvSpPr>
        <p:spPr bwMode="auto">
          <a:xfrm>
            <a:off x="-63500" y="0"/>
            <a:ext cx="9207500" cy="1587500"/>
          </a:xfrm>
          <a:prstGeom prst="rect">
            <a:avLst/>
          </a:prstGeom>
          <a:noFill/>
          <a:ln w="9525">
            <a:noFill/>
            <a:miter lim="800000"/>
            <a:headEnd/>
            <a:tailEnd/>
          </a:ln>
          <a:effectLst/>
        </p:spPr>
        <p:txBody>
          <a:bodyPr>
            <a:spAutoFit/>
          </a:bodyPr>
          <a:lstStyle/>
          <a:p>
            <a:pPr>
              <a:spcBef>
                <a:spcPct val="50000"/>
              </a:spcBef>
            </a:pPr>
            <a:r>
              <a:rPr lang="en-GB" sz="2800">
                <a:latin typeface="Trebuchet MS" pitchFamily="34" charset="0"/>
                <a:cs typeface="Times New Roman" pitchFamily="18" charset="0"/>
              </a:rPr>
              <a:t>Basic data can be collected at local level using </a:t>
            </a:r>
            <a:r>
              <a:rPr lang="en-US" sz="2800">
                <a:solidFill>
                  <a:srgbClr val="FF0000"/>
                </a:solidFill>
                <a:latin typeface="Trebuchet MS" pitchFamily="34" charset="0"/>
                <a:cs typeface="Times New Roman" pitchFamily="18" charset="0"/>
              </a:rPr>
              <a:t>friendly</a:t>
            </a:r>
            <a:r>
              <a:rPr lang="en-US" sz="2800">
                <a:latin typeface="Trebuchet MS" pitchFamily="34" charset="0"/>
                <a:cs typeface="Times New Roman" pitchFamily="18" charset="0"/>
              </a:rPr>
              <a:t> IT tools and </a:t>
            </a:r>
            <a:r>
              <a:rPr lang="en-US" sz="2800">
                <a:solidFill>
                  <a:srgbClr val="FF0000"/>
                </a:solidFill>
                <a:latin typeface="Trebuchet MS" pitchFamily="34" charset="0"/>
                <a:cs typeface="Times New Roman" pitchFamily="18" charset="0"/>
              </a:rPr>
              <a:t>community-based</a:t>
            </a:r>
            <a:r>
              <a:rPr lang="en-US" sz="2800">
                <a:latin typeface="Trebuchet MS" pitchFamily="34" charset="0"/>
                <a:cs typeface="Times New Roman" pitchFamily="18" charset="0"/>
              </a:rPr>
              <a:t> approaches</a:t>
            </a:r>
          </a:p>
          <a:p>
            <a:pPr>
              <a:spcBef>
                <a:spcPct val="50000"/>
              </a:spcBef>
            </a:pPr>
            <a:endParaRPr lang="en-GB" sz="2800">
              <a:latin typeface="Trebuchet MS" pitchFamily="34" charset="0"/>
              <a:cs typeface="Times New Roman" pitchFamily="18" charset="0"/>
            </a:endParaRPr>
          </a:p>
        </p:txBody>
      </p:sp>
      <p:pic>
        <p:nvPicPr>
          <p:cNvPr id="100356" name="Picture 4" descr="mobile GIS 10 yearold kids NH"/>
          <p:cNvPicPr>
            <a:picLocks noChangeAspect="1" noChangeArrowheads="1"/>
          </p:cNvPicPr>
          <p:nvPr/>
        </p:nvPicPr>
        <p:blipFill>
          <a:blip r:embed="rId3" cstate="screen"/>
          <a:srcRect/>
          <a:stretch>
            <a:fillRect/>
          </a:stretch>
        </p:blipFill>
        <p:spPr bwMode="auto">
          <a:xfrm>
            <a:off x="6242050" y="3698875"/>
            <a:ext cx="2749550" cy="3159125"/>
          </a:xfrm>
          <a:prstGeom prst="rect">
            <a:avLst/>
          </a:prstGeom>
          <a:noFill/>
        </p:spPr>
      </p:pic>
      <p:pic>
        <p:nvPicPr>
          <p:cNvPr id="100357" name="Picture 5" descr="P4190905"/>
          <p:cNvPicPr>
            <a:picLocks noChangeAspect="1" noChangeArrowheads="1"/>
          </p:cNvPicPr>
          <p:nvPr/>
        </p:nvPicPr>
        <p:blipFill>
          <a:blip r:embed="rId4" cstate="screen"/>
          <a:srcRect/>
          <a:stretch>
            <a:fillRect/>
          </a:stretch>
        </p:blipFill>
        <p:spPr bwMode="auto">
          <a:xfrm>
            <a:off x="215900" y="3606800"/>
            <a:ext cx="2438400" cy="3251200"/>
          </a:xfrm>
          <a:prstGeom prst="rect">
            <a:avLst/>
          </a:prstGeom>
          <a:noFill/>
        </p:spPr>
      </p:pic>
      <p:pic>
        <p:nvPicPr>
          <p:cNvPr id="100358" name="Picture 6" descr="P5071127"/>
          <p:cNvPicPr>
            <a:picLocks noChangeAspect="1" noChangeArrowheads="1"/>
          </p:cNvPicPr>
          <p:nvPr/>
        </p:nvPicPr>
        <p:blipFill>
          <a:blip r:embed="rId5" cstate="screen"/>
          <a:srcRect/>
          <a:stretch>
            <a:fillRect/>
          </a:stretch>
        </p:blipFill>
        <p:spPr bwMode="auto">
          <a:xfrm>
            <a:off x="2130425" y="1023938"/>
            <a:ext cx="2714625" cy="3373437"/>
          </a:xfrm>
          <a:prstGeom prst="rect">
            <a:avLst/>
          </a:prstGeom>
          <a:noFill/>
        </p:spPr>
      </p:pic>
      <p:pic>
        <p:nvPicPr>
          <p:cNvPr id="100359" name="Picture 7" descr="100_2100"/>
          <p:cNvPicPr>
            <a:picLocks noChangeAspect="1" noChangeArrowheads="1"/>
          </p:cNvPicPr>
          <p:nvPr/>
        </p:nvPicPr>
        <p:blipFill>
          <a:blip r:embed="rId6" cstate="screen"/>
          <a:srcRect/>
          <a:stretch>
            <a:fillRect/>
          </a:stretch>
        </p:blipFill>
        <p:spPr bwMode="auto">
          <a:xfrm>
            <a:off x="2925763" y="4270375"/>
            <a:ext cx="3424237" cy="2587625"/>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screen"/>
          <a:srcRect/>
          <a:stretch>
            <a:fillRect/>
          </a:stretch>
        </p:blipFill>
        <p:spPr bwMode="auto">
          <a:xfrm>
            <a:off x="-9525" y="-128588"/>
            <a:ext cx="9153525" cy="1971676"/>
          </a:xfrm>
          <a:prstGeom prst="rect">
            <a:avLst/>
          </a:prstGeom>
          <a:noFill/>
          <a:ln w="12700">
            <a:noFill/>
            <a:miter lim="800000"/>
            <a:headEnd type="none" w="sm" len="sm"/>
            <a:tailEnd type="none" w="sm" len="sm"/>
          </a:ln>
          <a:effectLst/>
        </p:spPr>
      </p:pic>
      <p:sp>
        <p:nvSpPr>
          <p:cNvPr id="101379" name="Text Box 3"/>
          <p:cNvSpPr txBox="1">
            <a:spLocks noChangeArrowheads="1"/>
          </p:cNvSpPr>
          <p:nvPr/>
        </p:nvSpPr>
        <p:spPr bwMode="auto">
          <a:xfrm>
            <a:off x="500063" y="5159375"/>
            <a:ext cx="8329612" cy="2103438"/>
          </a:xfrm>
          <a:prstGeom prst="rect">
            <a:avLst/>
          </a:prstGeom>
          <a:noFill/>
          <a:ln w="9525">
            <a:noFill/>
            <a:miter lim="800000"/>
            <a:headEnd/>
            <a:tailEnd/>
          </a:ln>
          <a:effectLst/>
        </p:spPr>
        <p:txBody>
          <a:bodyPr>
            <a:spAutoFit/>
          </a:bodyPr>
          <a:lstStyle/>
          <a:p>
            <a:pPr algn="ctr">
              <a:spcBef>
                <a:spcPct val="50000"/>
              </a:spcBef>
            </a:pPr>
            <a:r>
              <a:rPr lang="en-GB" sz="2200">
                <a:solidFill>
                  <a:srgbClr val="FF0000"/>
                </a:solidFill>
                <a:latin typeface="Trebuchet MS" pitchFamily="34" charset="0"/>
                <a:cs typeface="Arial" charset="0"/>
              </a:rPr>
              <a:t>Free Software </a:t>
            </a:r>
            <a:r>
              <a:rPr lang="en-GB" sz="2200">
                <a:latin typeface="Trebuchet MS" pitchFamily="34" charset="0"/>
                <a:cs typeface="Arial" charset="0"/>
              </a:rPr>
              <a:t>that can be used in an IPAQ or smart phones for collecting several types of data</a:t>
            </a:r>
          </a:p>
          <a:p>
            <a:pPr algn="ctr">
              <a:spcBef>
                <a:spcPct val="50000"/>
              </a:spcBef>
            </a:pPr>
            <a:r>
              <a:rPr lang="en-US" sz="2200">
                <a:latin typeface="Trebuchet MS" pitchFamily="34" charset="0"/>
                <a:cs typeface="Arial" charset="0"/>
              </a:rPr>
              <a:t>CyberTracker enables to conduct </a:t>
            </a:r>
            <a:r>
              <a:rPr lang="en-US" sz="2200">
                <a:solidFill>
                  <a:srgbClr val="FF0000"/>
                </a:solidFill>
                <a:latin typeface="Trebuchet MS" pitchFamily="34" charset="0"/>
                <a:cs typeface="Arial" charset="0"/>
              </a:rPr>
              <a:t>geo-referenced (rapid) surveys</a:t>
            </a:r>
            <a:r>
              <a:rPr lang="en-US" sz="2200">
                <a:latin typeface="Trebuchet MS" pitchFamily="34" charset="0"/>
                <a:cs typeface="Arial" charset="0"/>
              </a:rPr>
              <a:t> to identify diverse phenomena and its location</a:t>
            </a:r>
          </a:p>
          <a:p>
            <a:pPr algn="ctr">
              <a:spcBef>
                <a:spcPct val="50000"/>
              </a:spcBef>
            </a:pPr>
            <a:endParaRPr lang="en-GB" sz="2200">
              <a:latin typeface="Trebuchet MS" pitchFamily="34" charset="0"/>
              <a:cs typeface="Arial" charset="0"/>
            </a:endParaRPr>
          </a:p>
        </p:txBody>
      </p:sp>
      <p:pic>
        <p:nvPicPr>
          <p:cNvPr id="101380" name="Picture 4"/>
          <p:cNvPicPr>
            <a:picLocks noChangeAspect="1" noChangeArrowheads="1"/>
          </p:cNvPicPr>
          <p:nvPr/>
        </p:nvPicPr>
        <p:blipFill>
          <a:blip r:embed="rId3" cstate="screen"/>
          <a:srcRect/>
          <a:stretch>
            <a:fillRect/>
          </a:stretch>
        </p:blipFill>
        <p:spPr bwMode="auto">
          <a:xfrm>
            <a:off x="1588" y="2036763"/>
            <a:ext cx="2274887" cy="2852737"/>
          </a:xfrm>
          <a:prstGeom prst="rect">
            <a:avLst/>
          </a:prstGeom>
          <a:noFill/>
          <a:ln w="12700">
            <a:noFill/>
            <a:miter lim="800000"/>
            <a:headEnd type="none" w="sm" len="sm"/>
            <a:tailEnd type="none" w="sm" len="sm"/>
          </a:ln>
          <a:effectLst/>
        </p:spPr>
      </p:pic>
      <p:pic>
        <p:nvPicPr>
          <p:cNvPr id="101381" name="Picture 5"/>
          <p:cNvPicPr>
            <a:picLocks noChangeAspect="1" noChangeArrowheads="1"/>
          </p:cNvPicPr>
          <p:nvPr/>
        </p:nvPicPr>
        <p:blipFill>
          <a:blip r:embed="rId4" cstate="screen"/>
          <a:srcRect/>
          <a:stretch>
            <a:fillRect/>
          </a:stretch>
        </p:blipFill>
        <p:spPr bwMode="auto">
          <a:xfrm>
            <a:off x="2433638" y="2092325"/>
            <a:ext cx="2149475" cy="2786063"/>
          </a:xfrm>
          <a:prstGeom prst="rect">
            <a:avLst/>
          </a:prstGeom>
          <a:noFill/>
          <a:ln w="9525">
            <a:noFill/>
            <a:miter lim="800000"/>
            <a:headEnd/>
            <a:tailEnd/>
          </a:ln>
          <a:effectLst/>
        </p:spPr>
      </p:pic>
      <p:pic>
        <p:nvPicPr>
          <p:cNvPr id="101382" name="Picture 6"/>
          <p:cNvPicPr>
            <a:picLocks noChangeAspect="1" noChangeArrowheads="1"/>
          </p:cNvPicPr>
          <p:nvPr/>
        </p:nvPicPr>
        <p:blipFill>
          <a:blip r:embed="rId5" cstate="screen">
            <a:lum bright="-6000" contrast="6000"/>
          </a:blip>
          <a:srcRect/>
          <a:stretch>
            <a:fillRect/>
          </a:stretch>
        </p:blipFill>
        <p:spPr bwMode="auto">
          <a:xfrm>
            <a:off x="6889750" y="2079625"/>
            <a:ext cx="2071688" cy="2995613"/>
          </a:xfrm>
          <a:prstGeom prst="rect">
            <a:avLst/>
          </a:prstGeom>
          <a:noFill/>
          <a:ln w="12700">
            <a:noFill/>
            <a:miter lim="800000"/>
            <a:headEnd type="none" w="sm" len="sm"/>
            <a:tailEnd type="none" w="sm" len="sm"/>
          </a:ln>
          <a:effectLst/>
        </p:spPr>
      </p:pic>
      <p:pic>
        <p:nvPicPr>
          <p:cNvPr id="101383" name="Picture 7"/>
          <p:cNvPicPr>
            <a:picLocks noChangeAspect="1" noChangeArrowheads="1"/>
          </p:cNvPicPr>
          <p:nvPr/>
        </p:nvPicPr>
        <p:blipFill>
          <a:blip r:embed="rId6" cstate="screen">
            <a:lum bright="-6000"/>
          </a:blip>
          <a:srcRect/>
          <a:stretch>
            <a:fillRect/>
          </a:stretch>
        </p:blipFill>
        <p:spPr bwMode="auto">
          <a:xfrm>
            <a:off x="4818063" y="2087563"/>
            <a:ext cx="1995487" cy="2908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screen"/>
          <a:srcRect t="-295"/>
          <a:stretch>
            <a:fillRect/>
          </a:stretch>
        </p:blipFill>
        <p:spPr bwMode="auto">
          <a:xfrm>
            <a:off x="323850" y="927100"/>
            <a:ext cx="6108700" cy="3795713"/>
          </a:xfrm>
          <a:prstGeom prst="rect">
            <a:avLst/>
          </a:prstGeom>
          <a:noFill/>
          <a:ln w="9525">
            <a:noFill/>
            <a:miter lim="800000"/>
            <a:headEnd/>
            <a:tailEnd/>
          </a:ln>
          <a:effectLst/>
        </p:spPr>
      </p:pic>
      <p:grpSp>
        <p:nvGrpSpPr>
          <p:cNvPr id="102403" name="Group 3"/>
          <p:cNvGrpSpPr>
            <a:grpSpLocks/>
          </p:cNvGrpSpPr>
          <p:nvPr/>
        </p:nvGrpSpPr>
        <p:grpSpPr bwMode="auto">
          <a:xfrm>
            <a:off x="3036888" y="4581525"/>
            <a:ext cx="1757362" cy="1266825"/>
            <a:chOff x="2039" y="2824"/>
            <a:chExt cx="1107" cy="798"/>
          </a:xfrm>
        </p:grpSpPr>
        <p:sp>
          <p:nvSpPr>
            <p:cNvPr id="102404" name="Text Box 4"/>
            <p:cNvSpPr txBox="1">
              <a:spLocks noChangeArrowheads="1"/>
            </p:cNvSpPr>
            <p:nvPr/>
          </p:nvSpPr>
          <p:spPr bwMode="auto">
            <a:xfrm>
              <a:off x="2039" y="3372"/>
              <a:ext cx="731" cy="250"/>
            </a:xfrm>
            <a:prstGeom prst="rect">
              <a:avLst/>
            </a:prstGeom>
            <a:noFill/>
            <a:ln w="9525">
              <a:noFill/>
              <a:miter lim="800000"/>
              <a:headEnd/>
              <a:tailEnd/>
            </a:ln>
            <a:effectLst/>
          </p:spPr>
          <p:txBody>
            <a:bodyPr>
              <a:spAutoFit/>
            </a:bodyPr>
            <a:lstStyle/>
            <a:p>
              <a:pPr>
                <a:spcBef>
                  <a:spcPct val="50000"/>
                </a:spcBef>
              </a:pPr>
              <a:r>
                <a:rPr lang="en-GB" sz="2000">
                  <a:latin typeface="Trebuchet MS" pitchFamily="34" charset="0"/>
                  <a:cs typeface="Arial" charset="0"/>
                </a:rPr>
                <a:t>GPS</a:t>
              </a:r>
            </a:p>
          </p:txBody>
        </p:sp>
        <p:sp>
          <p:nvSpPr>
            <p:cNvPr id="102405" name="Line 5"/>
            <p:cNvSpPr>
              <a:spLocks noChangeShapeType="1"/>
            </p:cNvSpPr>
            <p:nvPr/>
          </p:nvSpPr>
          <p:spPr bwMode="auto">
            <a:xfrm flipV="1">
              <a:off x="2543" y="2824"/>
              <a:ext cx="603" cy="577"/>
            </a:xfrm>
            <a:prstGeom prst="line">
              <a:avLst/>
            </a:prstGeom>
            <a:noFill/>
            <a:ln w="9525">
              <a:solidFill>
                <a:schemeClr val="tx1"/>
              </a:solidFill>
              <a:round/>
              <a:headEnd/>
              <a:tailEnd type="triangle" w="med" len="med"/>
            </a:ln>
            <a:effectLst/>
          </p:spPr>
          <p:txBody>
            <a:bodyPr/>
            <a:lstStyle/>
            <a:p>
              <a:endParaRPr lang="en-US"/>
            </a:p>
          </p:txBody>
        </p:sp>
      </p:grpSp>
      <p:grpSp>
        <p:nvGrpSpPr>
          <p:cNvPr id="102406" name="Group 6"/>
          <p:cNvGrpSpPr>
            <a:grpSpLocks/>
          </p:cNvGrpSpPr>
          <p:nvPr/>
        </p:nvGrpSpPr>
        <p:grpSpPr bwMode="auto">
          <a:xfrm>
            <a:off x="4903788" y="4668838"/>
            <a:ext cx="3544887" cy="2216150"/>
            <a:chOff x="3215" y="2879"/>
            <a:chExt cx="2233" cy="1396"/>
          </a:xfrm>
        </p:grpSpPr>
        <p:sp>
          <p:nvSpPr>
            <p:cNvPr id="102407" name="Text Box 7"/>
            <p:cNvSpPr txBox="1">
              <a:spLocks noChangeArrowheads="1"/>
            </p:cNvSpPr>
            <p:nvPr/>
          </p:nvSpPr>
          <p:spPr bwMode="auto">
            <a:xfrm>
              <a:off x="3215" y="3449"/>
              <a:ext cx="2233" cy="826"/>
            </a:xfrm>
            <a:prstGeom prst="rect">
              <a:avLst/>
            </a:prstGeom>
            <a:noFill/>
            <a:ln w="9525">
              <a:noFill/>
              <a:miter lim="800000"/>
              <a:headEnd/>
              <a:tailEnd/>
            </a:ln>
            <a:effectLst/>
          </p:spPr>
          <p:txBody>
            <a:bodyPr>
              <a:spAutoFit/>
            </a:bodyPr>
            <a:lstStyle/>
            <a:p>
              <a:pPr>
                <a:spcBef>
                  <a:spcPct val="50000"/>
                </a:spcBef>
              </a:pPr>
              <a:r>
                <a:rPr lang="en-GB" sz="2000">
                  <a:latin typeface="Trebuchet MS" pitchFamily="34" charset="0"/>
                  <a:cs typeface="Arial" charset="0"/>
                </a:rPr>
                <a:t>Saving geo-referenced information for point location (i.e plot central trees)</a:t>
              </a:r>
            </a:p>
          </p:txBody>
        </p:sp>
        <p:sp>
          <p:nvSpPr>
            <p:cNvPr id="102408" name="Line 8"/>
            <p:cNvSpPr>
              <a:spLocks noChangeShapeType="1"/>
            </p:cNvSpPr>
            <p:nvPr/>
          </p:nvSpPr>
          <p:spPr bwMode="auto">
            <a:xfrm>
              <a:off x="3641" y="2879"/>
              <a:ext cx="176" cy="604"/>
            </a:xfrm>
            <a:prstGeom prst="line">
              <a:avLst/>
            </a:prstGeom>
            <a:noFill/>
            <a:ln w="9525">
              <a:solidFill>
                <a:schemeClr val="tx1"/>
              </a:solidFill>
              <a:round/>
              <a:headEnd/>
              <a:tailEnd type="triangle" w="med" len="med"/>
            </a:ln>
            <a:effectLst/>
          </p:spPr>
          <p:txBody>
            <a:bodyPr/>
            <a:lstStyle/>
            <a:p>
              <a:endParaRPr lang="en-US"/>
            </a:p>
          </p:txBody>
        </p:sp>
      </p:grpSp>
      <p:grpSp>
        <p:nvGrpSpPr>
          <p:cNvPr id="102409" name="Group 9"/>
          <p:cNvGrpSpPr>
            <a:grpSpLocks/>
          </p:cNvGrpSpPr>
          <p:nvPr/>
        </p:nvGrpSpPr>
        <p:grpSpPr bwMode="auto">
          <a:xfrm>
            <a:off x="6200775" y="2889250"/>
            <a:ext cx="2943225" cy="1371600"/>
            <a:chOff x="4032" y="1758"/>
            <a:chExt cx="1758" cy="864"/>
          </a:xfrm>
        </p:grpSpPr>
        <p:sp>
          <p:nvSpPr>
            <p:cNvPr id="102410" name="Text Box 10"/>
            <p:cNvSpPr txBox="1">
              <a:spLocks noChangeArrowheads="1"/>
            </p:cNvSpPr>
            <p:nvPr/>
          </p:nvSpPr>
          <p:spPr bwMode="auto">
            <a:xfrm>
              <a:off x="4254" y="1872"/>
              <a:ext cx="1536" cy="750"/>
            </a:xfrm>
            <a:prstGeom prst="rect">
              <a:avLst/>
            </a:prstGeom>
            <a:noFill/>
            <a:ln w="9525">
              <a:noFill/>
              <a:miter lim="800000"/>
              <a:headEnd/>
              <a:tailEnd/>
            </a:ln>
            <a:effectLst/>
          </p:spPr>
          <p:txBody>
            <a:bodyPr>
              <a:spAutoFit/>
            </a:bodyPr>
            <a:lstStyle/>
            <a:p>
              <a:pPr>
                <a:spcBef>
                  <a:spcPct val="50000"/>
                </a:spcBef>
              </a:pPr>
              <a:r>
                <a:rPr lang="en-GB" sz="1800">
                  <a:latin typeface="Trebuchet MS" pitchFamily="34" charset="0"/>
                  <a:cs typeface="Arial" charset="0"/>
                </a:rPr>
                <a:t>Panels to post information/reminders useful for the data capture process</a:t>
              </a:r>
            </a:p>
          </p:txBody>
        </p:sp>
        <p:sp>
          <p:nvSpPr>
            <p:cNvPr id="102411" name="Line 11"/>
            <p:cNvSpPr>
              <a:spLocks noChangeShapeType="1"/>
            </p:cNvSpPr>
            <p:nvPr/>
          </p:nvSpPr>
          <p:spPr bwMode="auto">
            <a:xfrm flipV="1">
              <a:off x="4032" y="2310"/>
              <a:ext cx="258" cy="107"/>
            </a:xfrm>
            <a:prstGeom prst="line">
              <a:avLst/>
            </a:prstGeom>
            <a:noFill/>
            <a:ln w="9525">
              <a:solidFill>
                <a:schemeClr val="tx1"/>
              </a:solidFill>
              <a:round/>
              <a:headEnd/>
              <a:tailEnd type="triangle" w="med" len="med"/>
            </a:ln>
            <a:effectLst/>
          </p:spPr>
          <p:txBody>
            <a:bodyPr/>
            <a:lstStyle/>
            <a:p>
              <a:endParaRPr lang="en-US"/>
            </a:p>
          </p:txBody>
        </p:sp>
        <p:sp>
          <p:nvSpPr>
            <p:cNvPr id="102412" name="Line 12"/>
            <p:cNvSpPr>
              <a:spLocks noChangeShapeType="1"/>
            </p:cNvSpPr>
            <p:nvPr/>
          </p:nvSpPr>
          <p:spPr bwMode="auto">
            <a:xfrm>
              <a:off x="4074" y="1758"/>
              <a:ext cx="204" cy="240"/>
            </a:xfrm>
            <a:prstGeom prst="line">
              <a:avLst/>
            </a:prstGeom>
            <a:noFill/>
            <a:ln w="9525">
              <a:solidFill>
                <a:schemeClr val="tx1"/>
              </a:solidFill>
              <a:round/>
              <a:headEnd/>
              <a:tailEnd type="triangle" w="med" len="med"/>
            </a:ln>
            <a:effectLst/>
          </p:spPr>
          <p:txBody>
            <a:bodyPr/>
            <a:lstStyle/>
            <a:p>
              <a:endParaRPr lang="en-US"/>
            </a:p>
          </p:txBody>
        </p:sp>
      </p:grpSp>
      <p:sp>
        <p:nvSpPr>
          <p:cNvPr id="102413" name="Rectangle 13"/>
          <p:cNvSpPr>
            <a:spLocks noChangeArrowheads="1"/>
          </p:cNvSpPr>
          <p:nvPr/>
        </p:nvSpPr>
        <p:spPr bwMode="auto">
          <a:xfrm>
            <a:off x="57150" y="-38100"/>
            <a:ext cx="8477250" cy="822325"/>
          </a:xfrm>
          <a:prstGeom prst="rect">
            <a:avLst/>
          </a:prstGeom>
          <a:noFill/>
          <a:ln w="9525">
            <a:noFill/>
            <a:miter lim="800000"/>
            <a:headEnd/>
            <a:tailEnd/>
          </a:ln>
          <a:effectLst/>
        </p:spPr>
        <p:txBody>
          <a:bodyPr>
            <a:spAutoFit/>
          </a:bodyPr>
          <a:lstStyle/>
          <a:p>
            <a:r>
              <a:rPr lang="en-GB" b="1">
                <a:latin typeface="Trebuchet MS" pitchFamily="34" charset="0"/>
                <a:cs typeface="Arial" charset="0"/>
              </a:rPr>
              <a:t>Some screen features that support (geo-referenced)  data capture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screen"/>
          <a:srcRect/>
          <a:stretch>
            <a:fillRect/>
          </a:stretch>
        </p:blipFill>
        <p:spPr bwMode="auto">
          <a:xfrm>
            <a:off x="0" y="963613"/>
            <a:ext cx="5654675" cy="4684712"/>
          </a:xfrm>
          <a:prstGeom prst="rect">
            <a:avLst/>
          </a:prstGeom>
          <a:noFill/>
          <a:ln w="9525">
            <a:noFill/>
            <a:miter lim="800000"/>
            <a:headEnd/>
            <a:tailEnd/>
          </a:ln>
          <a:effectLst/>
        </p:spPr>
      </p:pic>
      <p:sp>
        <p:nvSpPr>
          <p:cNvPr id="103427" name="Rectangle 3"/>
          <p:cNvSpPr>
            <a:spLocks noChangeArrowheads="1"/>
          </p:cNvSpPr>
          <p:nvPr/>
        </p:nvSpPr>
        <p:spPr bwMode="auto">
          <a:xfrm>
            <a:off x="0" y="88900"/>
            <a:ext cx="9491663" cy="822325"/>
          </a:xfrm>
          <a:prstGeom prst="rect">
            <a:avLst/>
          </a:prstGeom>
          <a:noFill/>
          <a:ln w="9525">
            <a:noFill/>
            <a:miter lim="800000"/>
            <a:headEnd/>
            <a:tailEnd/>
          </a:ln>
          <a:effectLst/>
        </p:spPr>
        <p:txBody>
          <a:bodyPr>
            <a:spAutoFit/>
          </a:bodyPr>
          <a:lstStyle/>
          <a:p>
            <a:r>
              <a:rPr lang="en-GB" b="1">
                <a:latin typeface="Trebuchet MS" pitchFamily="34" charset="0"/>
                <a:cs typeface="Arial" charset="0"/>
              </a:rPr>
              <a:t>Reports: Tables and views to assist displaying and manipulation of data</a:t>
            </a:r>
          </a:p>
        </p:txBody>
      </p:sp>
      <p:pic>
        <p:nvPicPr>
          <p:cNvPr id="103428" name="Picture 4"/>
          <p:cNvPicPr>
            <a:picLocks noChangeAspect="1" noChangeArrowheads="1"/>
          </p:cNvPicPr>
          <p:nvPr/>
        </p:nvPicPr>
        <p:blipFill>
          <a:blip r:embed="rId3" cstate="screen"/>
          <a:srcRect/>
          <a:stretch>
            <a:fillRect/>
          </a:stretch>
        </p:blipFill>
        <p:spPr bwMode="auto">
          <a:xfrm>
            <a:off x="2733675" y="1966913"/>
            <a:ext cx="6381750" cy="48704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IMAGE_546"/>
          <p:cNvPicPr>
            <a:picLocks noChangeAspect="1" noChangeArrowheads="1"/>
          </p:cNvPicPr>
          <p:nvPr/>
        </p:nvPicPr>
        <p:blipFill>
          <a:blip r:embed="rId2" cstate="screen"/>
          <a:srcRect/>
          <a:stretch>
            <a:fillRect/>
          </a:stretch>
        </p:blipFill>
        <p:spPr bwMode="auto">
          <a:xfrm>
            <a:off x="5784850" y="938213"/>
            <a:ext cx="3359150" cy="3779837"/>
          </a:xfrm>
          <a:prstGeom prst="rect">
            <a:avLst/>
          </a:prstGeom>
          <a:noFill/>
        </p:spPr>
      </p:pic>
      <p:sp>
        <p:nvSpPr>
          <p:cNvPr id="105475" name="Rectangle 3"/>
          <p:cNvSpPr>
            <a:spLocks noChangeArrowheads="1"/>
          </p:cNvSpPr>
          <p:nvPr/>
        </p:nvSpPr>
        <p:spPr bwMode="auto">
          <a:xfrm>
            <a:off x="101600" y="-22225"/>
            <a:ext cx="9042400" cy="823913"/>
          </a:xfrm>
          <a:prstGeom prst="rect">
            <a:avLst/>
          </a:prstGeom>
          <a:noFill/>
          <a:ln w="9525">
            <a:noFill/>
            <a:miter lim="800000"/>
            <a:headEnd/>
            <a:tailEnd/>
          </a:ln>
          <a:effectLst/>
        </p:spPr>
        <p:txBody>
          <a:bodyPr>
            <a:spAutoFit/>
          </a:bodyPr>
          <a:lstStyle/>
          <a:p>
            <a:pPr>
              <a:spcBef>
                <a:spcPct val="50000"/>
              </a:spcBef>
            </a:pPr>
            <a:r>
              <a:rPr lang="en-GB" sz="2600" b="1">
                <a:latin typeface="Trebuchet MS" pitchFamily="34" charset="0"/>
                <a:cs typeface="Arial" charset="0"/>
              </a:rPr>
              <a:t>Community Mapping &amp; Profiling</a:t>
            </a:r>
            <a:r>
              <a:rPr lang="en-GB" b="1">
                <a:latin typeface="Trebuchet MS" pitchFamily="34" charset="0"/>
                <a:cs typeface="Arial" charset="0"/>
              </a:rPr>
              <a:t>: </a:t>
            </a:r>
            <a:r>
              <a:rPr lang="en-GB" sz="2200" b="1">
                <a:solidFill>
                  <a:srgbClr val="FF0000"/>
                </a:solidFill>
                <a:latin typeface="Trebuchet MS" pitchFamily="34" charset="0"/>
                <a:cs typeface="Arial" charset="0"/>
              </a:rPr>
              <a:t>Perception</a:t>
            </a:r>
            <a:r>
              <a:rPr lang="en-GB" sz="2200" b="1">
                <a:latin typeface="Trebuchet MS" pitchFamily="34" charset="0"/>
                <a:cs typeface="Arial" charset="0"/>
              </a:rPr>
              <a:t> of hazards, vulnerabilities and capacities from different groups (Colombia)</a:t>
            </a:r>
          </a:p>
        </p:txBody>
      </p:sp>
      <p:pic>
        <p:nvPicPr>
          <p:cNvPr id="105476" name="Picture 4" descr="IMAGE_544"/>
          <p:cNvPicPr>
            <a:picLocks noChangeAspect="1" noChangeArrowheads="1"/>
          </p:cNvPicPr>
          <p:nvPr/>
        </p:nvPicPr>
        <p:blipFill>
          <a:blip r:embed="rId3" cstate="screen"/>
          <a:srcRect/>
          <a:stretch>
            <a:fillRect/>
          </a:stretch>
        </p:blipFill>
        <p:spPr bwMode="auto">
          <a:xfrm>
            <a:off x="0" y="1103313"/>
            <a:ext cx="3470275" cy="3675062"/>
          </a:xfrm>
          <a:prstGeom prst="rect">
            <a:avLst/>
          </a:prstGeom>
          <a:noFill/>
        </p:spPr>
      </p:pic>
      <p:pic>
        <p:nvPicPr>
          <p:cNvPr id="105477" name="Picture 5" descr="IMAGE_543"/>
          <p:cNvPicPr>
            <a:picLocks noChangeAspect="1" noChangeArrowheads="1"/>
          </p:cNvPicPr>
          <p:nvPr/>
        </p:nvPicPr>
        <p:blipFill>
          <a:blip r:embed="rId4" cstate="screen"/>
          <a:srcRect/>
          <a:stretch>
            <a:fillRect/>
          </a:stretch>
        </p:blipFill>
        <p:spPr bwMode="auto">
          <a:xfrm>
            <a:off x="2514600" y="3644900"/>
            <a:ext cx="4122738" cy="322738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74700" y="95250"/>
            <a:ext cx="8002588" cy="868363"/>
          </a:xfrm>
        </p:spPr>
        <p:txBody>
          <a:bodyPr/>
          <a:lstStyle/>
          <a:p>
            <a:pPr eaLnBrk="1" hangingPunct="1">
              <a:lnSpc>
                <a:spcPct val="90000"/>
              </a:lnSpc>
            </a:pPr>
            <a:r>
              <a:rPr lang="en-GB" smtClean="0"/>
              <a:t>What do we want to achieve?</a:t>
            </a:r>
          </a:p>
        </p:txBody>
      </p:sp>
      <p:sp>
        <p:nvSpPr>
          <p:cNvPr id="10243" name="Rectangle 3"/>
          <p:cNvSpPr>
            <a:spLocks noGrp="1" noChangeArrowheads="1"/>
          </p:cNvSpPr>
          <p:nvPr>
            <p:ph type="body" idx="1"/>
          </p:nvPr>
        </p:nvSpPr>
        <p:spPr>
          <a:xfrm>
            <a:off x="785813" y="1484313"/>
            <a:ext cx="7989887" cy="4584700"/>
          </a:xfrm>
        </p:spPr>
        <p:txBody>
          <a:bodyPr/>
          <a:lstStyle/>
          <a:p>
            <a:r>
              <a:rPr lang="en-US" sz="2800" dirty="0" smtClean="0"/>
              <a:t>Skill 1: How to identify and discuss relevant aspects of socio-environmental vulnerability and inequality in a participatory way</a:t>
            </a:r>
          </a:p>
          <a:p>
            <a:r>
              <a:rPr lang="en-US" sz="2800" dirty="0" smtClean="0"/>
              <a:t>Skill 2: How to acquire and scale up information that is relevant to </a:t>
            </a:r>
            <a:r>
              <a:rPr lang="en-US" sz="2800" dirty="0" err="1" smtClean="0"/>
              <a:t>analyse</a:t>
            </a:r>
            <a:r>
              <a:rPr lang="en-US" sz="2800" dirty="0" smtClean="0"/>
              <a:t> vulnerability and inequality from neighborhood to city level</a:t>
            </a:r>
          </a:p>
          <a:p>
            <a:r>
              <a:rPr lang="en-US" sz="2800" dirty="0" smtClean="0"/>
              <a:t>Skill 3: How to prioritize and make decisions to bridge the identified gaps making use of geo-information</a:t>
            </a:r>
            <a:endParaRPr lang="en-GB" sz="2800"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17463" y="-22225"/>
            <a:ext cx="9398001" cy="1158875"/>
          </a:xfrm>
          <a:prstGeom prst="rect">
            <a:avLst/>
          </a:prstGeom>
          <a:noFill/>
          <a:ln w="9525">
            <a:noFill/>
            <a:miter lim="800000"/>
            <a:headEnd/>
            <a:tailEnd/>
          </a:ln>
          <a:effectLst/>
        </p:spPr>
        <p:txBody>
          <a:bodyPr>
            <a:spAutoFit/>
          </a:bodyPr>
          <a:lstStyle/>
          <a:p>
            <a:pPr>
              <a:spcBef>
                <a:spcPct val="50000"/>
              </a:spcBef>
            </a:pPr>
            <a:r>
              <a:rPr lang="en-GB" sz="2600" b="1">
                <a:latin typeface="Trebuchet MS" pitchFamily="34" charset="0"/>
                <a:cs typeface="Arial" charset="0"/>
              </a:rPr>
              <a:t>Mapping of hazards</a:t>
            </a:r>
            <a:r>
              <a:rPr lang="en-GB" b="1">
                <a:latin typeface="Trebuchet MS" pitchFamily="34" charset="0"/>
                <a:cs typeface="Arial" charset="0"/>
              </a:rPr>
              <a:t>: </a:t>
            </a:r>
            <a:r>
              <a:rPr lang="en-GB" sz="2200" b="1">
                <a:latin typeface="Trebuchet MS" pitchFamily="34" charset="0"/>
                <a:cs typeface="Arial" charset="0"/>
              </a:rPr>
              <a:t>Transects with IPAQS &amp; Cybertracker for identifying  coastal erosion, hazardous infrastructure and environmental threats (Colombia)</a:t>
            </a:r>
          </a:p>
        </p:txBody>
      </p:sp>
      <p:pic>
        <p:nvPicPr>
          <p:cNvPr id="106499" name="Picture 3"/>
          <p:cNvPicPr>
            <a:picLocks noChangeAspect="1" noChangeArrowheads="1"/>
          </p:cNvPicPr>
          <p:nvPr/>
        </p:nvPicPr>
        <p:blipFill>
          <a:blip r:embed="rId2" cstate="screen"/>
          <a:srcRect/>
          <a:stretch>
            <a:fillRect/>
          </a:stretch>
        </p:blipFill>
        <p:spPr bwMode="auto">
          <a:xfrm>
            <a:off x="79375" y="1541463"/>
            <a:ext cx="3233738" cy="4672012"/>
          </a:xfrm>
          <a:prstGeom prst="rect">
            <a:avLst/>
          </a:prstGeom>
          <a:noFill/>
          <a:ln w="12700">
            <a:noFill/>
            <a:miter lim="800000"/>
            <a:headEnd type="none" w="sm" len="sm"/>
            <a:tailEnd type="none" w="sm" len="sm"/>
          </a:ln>
          <a:effectLst/>
        </p:spPr>
      </p:pic>
      <p:grpSp>
        <p:nvGrpSpPr>
          <p:cNvPr id="106500" name="Group 4"/>
          <p:cNvGrpSpPr>
            <a:grpSpLocks/>
          </p:cNvGrpSpPr>
          <p:nvPr/>
        </p:nvGrpSpPr>
        <p:grpSpPr bwMode="auto">
          <a:xfrm>
            <a:off x="3228975" y="855663"/>
            <a:ext cx="5676900" cy="2436812"/>
            <a:chOff x="2204" y="539"/>
            <a:chExt cx="3874" cy="1535"/>
          </a:xfrm>
        </p:grpSpPr>
        <p:pic>
          <p:nvPicPr>
            <p:cNvPr id="106501" name="Picture 5"/>
            <p:cNvPicPr>
              <a:picLocks noChangeAspect="1" noChangeArrowheads="1"/>
            </p:cNvPicPr>
            <p:nvPr/>
          </p:nvPicPr>
          <p:blipFill>
            <a:blip r:embed="rId3" cstate="screen"/>
            <a:srcRect/>
            <a:stretch>
              <a:fillRect/>
            </a:stretch>
          </p:blipFill>
          <p:spPr bwMode="auto">
            <a:xfrm>
              <a:off x="4044" y="539"/>
              <a:ext cx="2034" cy="1535"/>
            </a:xfrm>
            <a:prstGeom prst="rect">
              <a:avLst/>
            </a:prstGeom>
            <a:noFill/>
          </p:spPr>
        </p:pic>
        <p:sp>
          <p:nvSpPr>
            <p:cNvPr id="106502" name="Line 6"/>
            <p:cNvSpPr>
              <a:spLocks noChangeShapeType="1"/>
            </p:cNvSpPr>
            <p:nvPr/>
          </p:nvSpPr>
          <p:spPr bwMode="auto">
            <a:xfrm flipV="1">
              <a:off x="2204" y="1088"/>
              <a:ext cx="1874" cy="357"/>
            </a:xfrm>
            <a:prstGeom prst="line">
              <a:avLst/>
            </a:prstGeom>
            <a:noFill/>
            <a:ln w="19050">
              <a:solidFill>
                <a:schemeClr val="tx1"/>
              </a:solidFill>
              <a:round/>
              <a:headEnd type="none" w="sm" len="sm"/>
              <a:tailEnd type="triangle" w="sm" len="sm"/>
            </a:ln>
            <a:effectLst/>
          </p:spPr>
          <p:txBody>
            <a:bodyPr/>
            <a:lstStyle/>
            <a:p>
              <a:endParaRPr lang="en-US"/>
            </a:p>
          </p:txBody>
        </p:sp>
      </p:grpSp>
      <p:grpSp>
        <p:nvGrpSpPr>
          <p:cNvPr id="106503" name="Group 7"/>
          <p:cNvGrpSpPr>
            <a:grpSpLocks/>
          </p:cNvGrpSpPr>
          <p:nvPr/>
        </p:nvGrpSpPr>
        <p:grpSpPr bwMode="auto">
          <a:xfrm>
            <a:off x="3243263" y="2709863"/>
            <a:ext cx="5243512" cy="2820987"/>
            <a:chOff x="2213" y="1707"/>
            <a:chExt cx="3578" cy="1777"/>
          </a:xfrm>
        </p:grpSpPr>
        <p:pic>
          <p:nvPicPr>
            <p:cNvPr id="106504" name="Picture 8"/>
            <p:cNvPicPr>
              <a:picLocks noChangeAspect="1" noChangeArrowheads="1"/>
            </p:cNvPicPr>
            <p:nvPr/>
          </p:nvPicPr>
          <p:blipFill>
            <a:blip r:embed="rId4" cstate="screen"/>
            <a:srcRect/>
            <a:stretch>
              <a:fillRect/>
            </a:stretch>
          </p:blipFill>
          <p:spPr bwMode="auto">
            <a:xfrm>
              <a:off x="3753" y="1946"/>
              <a:ext cx="2038" cy="1538"/>
            </a:xfrm>
            <a:prstGeom prst="rect">
              <a:avLst/>
            </a:prstGeom>
            <a:noFill/>
          </p:spPr>
        </p:pic>
        <p:sp>
          <p:nvSpPr>
            <p:cNvPr id="106505" name="Line 9"/>
            <p:cNvSpPr>
              <a:spLocks noChangeShapeType="1"/>
            </p:cNvSpPr>
            <p:nvPr/>
          </p:nvSpPr>
          <p:spPr bwMode="auto">
            <a:xfrm>
              <a:off x="2213" y="1707"/>
              <a:ext cx="1526" cy="368"/>
            </a:xfrm>
            <a:prstGeom prst="line">
              <a:avLst/>
            </a:prstGeom>
            <a:noFill/>
            <a:ln w="19050">
              <a:solidFill>
                <a:schemeClr val="tx1"/>
              </a:solidFill>
              <a:round/>
              <a:headEnd type="none" w="sm" len="sm"/>
              <a:tailEnd type="triangle" w="sm" len="sm"/>
            </a:ln>
            <a:effectLst/>
          </p:spPr>
          <p:txBody>
            <a:bodyPr/>
            <a:lstStyle/>
            <a:p>
              <a:endParaRPr lang="en-US"/>
            </a:p>
          </p:txBody>
        </p:sp>
      </p:grpSp>
      <p:grpSp>
        <p:nvGrpSpPr>
          <p:cNvPr id="106506" name="Group 10"/>
          <p:cNvGrpSpPr>
            <a:grpSpLocks/>
          </p:cNvGrpSpPr>
          <p:nvPr/>
        </p:nvGrpSpPr>
        <p:grpSpPr bwMode="auto">
          <a:xfrm>
            <a:off x="3268663" y="3192463"/>
            <a:ext cx="2824162" cy="3665537"/>
            <a:chOff x="2231" y="2011"/>
            <a:chExt cx="1927" cy="2309"/>
          </a:xfrm>
        </p:grpSpPr>
        <p:pic>
          <p:nvPicPr>
            <p:cNvPr id="106507" name="Picture 11" descr="Picture 085"/>
            <p:cNvPicPr>
              <a:picLocks noChangeAspect="1" noChangeArrowheads="1"/>
            </p:cNvPicPr>
            <p:nvPr/>
          </p:nvPicPr>
          <p:blipFill>
            <a:blip r:embed="rId5" cstate="screen">
              <a:lum contrast="6000"/>
            </a:blip>
            <a:srcRect/>
            <a:stretch>
              <a:fillRect/>
            </a:stretch>
          </p:blipFill>
          <p:spPr bwMode="auto">
            <a:xfrm>
              <a:off x="2323" y="2943"/>
              <a:ext cx="1835" cy="1377"/>
            </a:xfrm>
            <a:prstGeom prst="rect">
              <a:avLst/>
            </a:prstGeom>
            <a:noFill/>
          </p:spPr>
        </p:pic>
        <p:sp>
          <p:nvSpPr>
            <p:cNvPr id="106508" name="Line 12"/>
            <p:cNvSpPr>
              <a:spLocks noChangeShapeType="1"/>
            </p:cNvSpPr>
            <p:nvPr/>
          </p:nvSpPr>
          <p:spPr bwMode="auto">
            <a:xfrm>
              <a:off x="2231" y="2011"/>
              <a:ext cx="494" cy="951"/>
            </a:xfrm>
            <a:prstGeom prst="line">
              <a:avLst/>
            </a:prstGeom>
            <a:noFill/>
            <a:ln w="19050">
              <a:solidFill>
                <a:schemeClr val="tx1"/>
              </a:solidFill>
              <a:round/>
              <a:headEnd type="none" w="sm" len="sm"/>
              <a:tailEnd type="triangle" w="sm" len="sm"/>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screen"/>
          <a:srcRect b="2832"/>
          <a:stretch>
            <a:fillRect/>
          </a:stretch>
        </p:blipFill>
        <p:spPr bwMode="auto">
          <a:xfrm>
            <a:off x="627063" y="836613"/>
            <a:ext cx="7113587" cy="5991225"/>
          </a:xfrm>
          <a:prstGeom prst="rect">
            <a:avLst/>
          </a:prstGeom>
          <a:noFill/>
          <a:ln w="12700">
            <a:noFill/>
            <a:miter lim="800000"/>
            <a:headEnd type="none" w="sm" len="sm"/>
            <a:tailEnd type="none" w="sm" len="sm"/>
          </a:ln>
          <a:effectLst/>
        </p:spPr>
      </p:pic>
      <p:sp>
        <p:nvSpPr>
          <p:cNvPr id="107523" name="Rectangle 3"/>
          <p:cNvSpPr>
            <a:spLocks noChangeArrowheads="1"/>
          </p:cNvSpPr>
          <p:nvPr/>
        </p:nvSpPr>
        <p:spPr bwMode="auto">
          <a:xfrm>
            <a:off x="-107950" y="-57150"/>
            <a:ext cx="9398000" cy="823913"/>
          </a:xfrm>
          <a:prstGeom prst="rect">
            <a:avLst/>
          </a:prstGeom>
          <a:noFill/>
          <a:ln w="9525">
            <a:noFill/>
            <a:miter lim="800000"/>
            <a:headEnd/>
            <a:tailEnd/>
          </a:ln>
          <a:effectLst/>
        </p:spPr>
        <p:txBody>
          <a:bodyPr>
            <a:spAutoFit/>
          </a:bodyPr>
          <a:lstStyle/>
          <a:p>
            <a:pPr>
              <a:spcBef>
                <a:spcPct val="50000"/>
              </a:spcBef>
            </a:pPr>
            <a:r>
              <a:rPr lang="en-GB" sz="2600" b="1">
                <a:latin typeface="Trebuchet MS" pitchFamily="34" charset="0"/>
                <a:cs typeface="Arial" charset="0"/>
              </a:rPr>
              <a:t>Mapping of hazards</a:t>
            </a:r>
            <a:r>
              <a:rPr lang="en-GB" b="1">
                <a:latin typeface="Trebuchet MS" pitchFamily="34" charset="0"/>
                <a:cs typeface="Arial" charset="0"/>
              </a:rPr>
              <a:t>: H</a:t>
            </a:r>
            <a:r>
              <a:rPr lang="en-GB" sz="2200" b="1">
                <a:latin typeface="Trebuchet MS" pitchFamily="34" charset="0"/>
                <a:cs typeface="Arial" charset="0"/>
              </a:rPr>
              <a:t>azard-prone areas identified while transecting and discussing with local people displayed in Google Earth</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5"/>
          <p:cNvSpPr>
            <a:spLocks noChangeArrowheads="1"/>
          </p:cNvSpPr>
          <p:nvPr/>
        </p:nvSpPr>
        <p:spPr bwMode="auto">
          <a:xfrm>
            <a:off x="142875" y="166688"/>
            <a:ext cx="8893175" cy="885825"/>
          </a:xfrm>
          <a:prstGeom prst="rect">
            <a:avLst/>
          </a:prstGeom>
          <a:noFill/>
          <a:ln w="9525">
            <a:noFill/>
            <a:miter lim="800000"/>
            <a:headEnd/>
            <a:tailEnd/>
          </a:ln>
          <a:effectLst/>
        </p:spPr>
        <p:txBody>
          <a:bodyPr>
            <a:spAutoFit/>
          </a:bodyPr>
          <a:lstStyle/>
          <a:p>
            <a:pPr>
              <a:spcBef>
                <a:spcPct val="50000"/>
              </a:spcBef>
            </a:pPr>
            <a:r>
              <a:rPr lang="en-GB" sz="2600" b="1">
                <a:latin typeface="Arial" charset="0"/>
                <a:cs typeface="Arial" charset="0"/>
              </a:rPr>
              <a:t>Practical Exercise: Transecting &amp; Mapping Perception of Urban Quality at local level using Cybertracker</a:t>
            </a:r>
            <a:endParaRPr lang="en-GB" sz="2200" b="1">
              <a:latin typeface="Arial" charset="0"/>
              <a:cs typeface="Arial" charset="0"/>
            </a:endParaRPr>
          </a:p>
        </p:txBody>
      </p:sp>
      <p:sp>
        <p:nvSpPr>
          <p:cNvPr id="117770" name="Rectangle 10"/>
          <p:cNvSpPr>
            <a:spLocks noChangeArrowheads="1"/>
          </p:cNvSpPr>
          <p:nvPr/>
        </p:nvSpPr>
        <p:spPr bwMode="auto">
          <a:xfrm>
            <a:off x="611188" y="1773238"/>
            <a:ext cx="7464425" cy="3935412"/>
          </a:xfrm>
          <a:prstGeom prst="rect">
            <a:avLst/>
          </a:prstGeom>
          <a:noFill/>
          <a:ln w="9525">
            <a:noFill/>
            <a:miter lim="800000"/>
            <a:headEnd/>
            <a:tailEnd/>
          </a:ln>
          <a:effectLst/>
        </p:spPr>
        <p:txBody>
          <a:bodyPr>
            <a:spAutoFit/>
          </a:bodyPr>
          <a:lstStyle/>
          <a:p>
            <a:pPr algn="ctr"/>
            <a:r>
              <a:rPr lang="en-GB" sz="2800" b="1">
                <a:latin typeface="Verdana" pitchFamily="34" charset="0"/>
                <a:cs typeface="Arial" charset="0"/>
              </a:rPr>
              <a:t>Indicators of Urban Public and Environmental Quality</a:t>
            </a:r>
          </a:p>
          <a:p>
            <a:pPr algn="ctr"/>
            <a:endParaRPr lang="en-GB" sz="2800">
              <a:latin typeface="Verdana" pitchFamily="34" charset="0"/>
              <a:cs typeface="Arial" charset="0"/>
            </a:endParaRPr>
          </a:p>
          <a:p>
            <a:pPr algn="ctr"/>
            <a:endParaRPr lang="en-GB" sz="2800">
              <a:latin typeface="Verdana" pitchFamily="34" charset="0"/>
              <a:cs typeface="Arial" charset="0"/>
            </a:endParaRPr>
          </a:p>
          <a:p>
            <a:pPr algn="ctr"/>
            <a:endParaRPr lang="en-GB" sz="2800">
              <a:latin typeface="Verdana" pitchFamily="34" charset="0"/>
              <a:cs typeface="Arial" charset="0"/>
            </a:endParaRPr>
          </a:p>
          <a:p>
            <a:pPr algn="ctr">
              <a:buFontTx/>
              <a:buChar char="•"/>
            </a:pPr>
            <a:r>
              <a:rPr lang="en-GB" sz="2800">
                <a:latin typeface="Verdana" pitchFamily="34" charset="0"/>
                <a:cs typeface="Arial" charset="0"/>
              </a:rPr>
              <a:t>Quality of the Building Environment</a:t>
            </a:r>
          </a:p>
          <a:p>
            <a:pPr algn="ctr">
              <a:buFontTx/>
              <a:buChar char="•"/>
            </a:pPr>
            <a:r>
              <a:rPr lang="en-GB" sz="2800">
                <a:latin typeface="Verdana" pitchFamily="34" charset="0"/>
                <a:cs typeface="Arial" charset="0"/>
              </a:rPr>
              <a:t>Quality of Public Open Space</a:t>
            </a:r>
          </a:p>
          <a:p>
            <a:pPr algn="ctr">
              <a:buFontTx/>
              <a:buChar char="•"/>
            </a:pPr>
            <a:r>
              <a:rPr lang="en-GB" sz="2800">
                <a:latin typeface="Verdana" pitchFamily="34" charset="0"/>
                <a:cs typeface="Arial" charset="0"/>
              </a:rPr>
              <a:t>Perception of Pedestrian Safety</a:t>
            </a:r>
          </a:p>
          <a:p>
            <a:pPr algn="ctr">
              <a:buFontTx/>
              <a:buChar char="•"/>
            </a:pPr>
            <a:r>
              <a:rPr lang="en-GB" sz="2800">
                <a:latin typeface="Verdana" pitchFamily="34" charset="0"/>
                <a:cs typeface="Arial" charset="0"/>
              </a:rPr>
              <a:t>Environmental Quality of Open Space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5"/>
          <p:cNvSpPr>
            <a:spLocks noChangeArrowheads="1"/>
          </p:cNvSpPr>
          <p:nvPr/>
        </p:nvSpPr>
        <p:spPr bwMode="auto">
          <a:xfrm>
            <a:off x="0" y="-22225"/>
            <a:ext cx="9144000" cy="885825"/>
          </a:xfrm>
          <a:prstGeom prst="rect">
            <a:avLst/>
          </a:prstGeom>
          <a:noFill/>
          <a:ln w="9525">
            <a:noFill/>
            <a:miter lim="800000"/>
            <a:headEnd/>
            <a:tailEnd/>
          </a:ln>
          <a:effectLst/>
        </p:spPr>
        <p:txBody>
          <a:bodyPr>
            <a:spAutoFit/>
          </a:bodyPr>
          <a:lstStyle/>
          <a:p>
            <a:pPr>
              <a:spcBef>
                <a:spcPct val="50000"/>
              </a:spcBef>
            </a:pPr>
            <a:r>
              <a:rPr lang="en-GB" sz="2600" b="1">
                <a:latin typeface="Arial" charset="0"/>
                <a:cs typeface="Arial" charset="0"/>
              </a:rPr>
              <a:t>Practical Exercise: Transecting &amp; Mapping Perception of Urban Quality at local level using Cybertracker</a:t>
            </a:r>
            <a:endParaRPr lang="en-GB" sz="2200" b="1">
              <a:latin typeface="Arial" charset="0"/>
              <a:cs typeface="Arial" charset="0"/>
            </a:endParaRPr>
          </a:p>
        </p:txBody>
      </p:sp>
      <p:grpSp>
        <p:nvGrpSpPr>
          <p:cNvPr id="109583" name="Group 15"/>
          <p:cNvGrpSpPr>
            <a:grpSpLocks/>
          </p:cNvGrpSpPr>
          <p:nvPr/>
        </p:nvGrpSpPr>
        <p:grpSpPr bwMode="auto">
          <a:xfrm>
            <a:off x="4733925" y="1766888"/>
            <a:ext cx="3621088" cy="4425950"/>
            <a:chOff x="2982" y="1113"/>
            <a:chExt cx="2281" cy="2788"/>
          </a:xfrm>
        </p:grpSpPr>
        <p:pic>
          <p:nvPicPr>
            <p:cNvPr id="109582" name="Picture 14"/>
            <p:cNvPicPr>
              <a:picLocks noChangeAspect="1" noChangeArrowheads="1"/>
            </p:cNvPicPr>
            <p:nvPr/>
          </p:nvPicPr>
          <p:blipFill>
            <a:blip r:embed="rId2" cstate="screen"/>
            <a:srcRect b="8333"/>
            <a:stretch>
              <a:fillRect/>
            </a:stretch>
          </p:blipFill>
          <p:spPr bwMode="auto">
            <a:xfrm>
              <a:off x="2982" y="1113"/>
              <a:ext cx="2281" cy="2788"/>
            </a:xfrm>
            <a:prstGeom prst="rect">
              <a:avLst/>
            </a:prstGeom>
            <a:noFill/>
            <a:ln w="9525">
              <a:noFill/>
              <a:miter lim="800000"/>
              <a:headEnd/>
              <a:tailEnd/>
            </a:ln>
            <a:effectLst/>
          </p:spPr>
        </p:pic>
        <p:sp>
          <p:nvSpPr>
            <p:cNvPr id="109576" name="Rectangle 8"/>
            <p:cNvSpPr>
              <a:spLocks noChangeArrowheads="1"/>
            </p:cNvSpPr>
            <p:nvPr/>
          </p:nvSpPr>
          <p:spPr bwMode="auto">
            <a:xfrm>
              <a:off x="2987" y="1115"/>
              <a:ext cx="2274" cy="2755"/>
            </a:xfrm>
            <a:prstGeom prst="rect">
              <a:avLst/>
            </a:prstGeom>
            <a:noFill/>
            <a:ln w="19050">
              <a:solidFill>
                <a:schemeClr val="tx1"/>
              </a:solidFill>
              <a:miter lim="800000"/>
              <a:headEnd type="none" w="sm" len="sm"/>
              <a:tailEnd type="none" w="sm" len="sm"/>
            </a:ln>
            <a:effectLst/>
          </p:spPr>
          <p:txBody>
            <a:bodyPr wrap="none" anchor="ctr"/>
            <a:lstStyle/>
            <a:p>
              <a:endParaRPr lang="en-US"/>
            </a:p>
          </p:txBody>
        </p:sp>
      </p:grpSp>
      <p:sp>
        <p:nvSpPr>
          <p:cNvPr id="109577" name="AutoShape 9"/>
          <p:cNvSpPr>
            <a:spLocks noChangeArrowheads="1"/>
          </p:cNvSpPr>
          <p:nvPr/>
        </p:nvSpPr>
        <p:spPr bwMode="auto">
          <a:xfrm>
            <a:off x="4373563" y="3271838"/>
            <a:ext cx="331787" cy="403225"/>
          </a:xfrm>
          <a:prstGeom prst="rightArrow">
            <a:avLst>
              <a:gd name="adj1" fmla="val 50000"/>
              <a:gd name="adj2" fmla="val 25000"/>
            </a:avLst>
          </a:prstGeom>
          <a:solidFill>
            <a:srgbClr val="FF0000"/>
          </a:solidFill>
          <a:ln w="12700">
            <a:solidFill>
              <a:schemeClr val="tx1"/>
            </a:solidFill>
            <a:miter lim="800000"/>
            <a:headEnd type="none" w="sm" len="sm"/>
            <a:tailEnd type="none" w="sm" len="sm"/>
          </a:ln>
          <a:effectLst/>
        </p:spPr>
        <p:txBody>
          <a:bodyPr wrap="none" anchor="ctr"/>
          <a:lstStyle/>
          <a:p>
            <a:endParaRPr lang="en-US"/>
          </a:p>
        </p:txBody>
      </p:sp>
      <p:sp>
        <p:nvSpPr>
          <p:cNvPr id="109578" name="Rectangle 10"/>
          <p:cNvSpPr>
            <a:spLocks noChangeArrowheads="1"/>
          </p:cNvSpPr>
          <p:nvPr/>
        </p:nvSpPr>
        <p:spPr bwMode="auto">
          <a:xfrm>
            <a:off x="1096963" y="1157288"/>
            <a:ext cx="7008812" cy="457200"/>
          </a:xfrm>
          <a:prstGeom prst="rect">
            <a:avLst/>
          </a:prstGeom>
          <a:noFill/>
          <a:ln w="9525">
            <a:noFill/>
            <a:miter lim="800000"/>
            <a:headEnd/>
            <a:tailEnd/>
          </a:ln>
          <a:effectLst/>
        </p:spPr>
        <p:txBody>
          <a:bodyPr>
            <a:spAutoFit/>
          </a:bodyPr>
          <a:lstStyle/>
          <a:p>
            <a:pPr algn="ctr"/>
            <a:r>
              <a:rPr lang="en-GB">
                <a:latin typeface="Verdana" pitchFamily="34" charset="0"/>
                <a:cs typeface="Arial" charset="0"/>
              </a:rPr>
              <a:t>Step 1. Screens for general data </a:t>
            </a:r>
          </a:p>
        </p:txBody>
      </p:sp>
      <p:grpSp>
        <p:nvGrpSpPr>
          <p:cNvPr id="109584" name="Group 16"/>
          <p:cNvGrpSpPr>
            <a:grpSpLocks/>
          </p:cNvGrpSpPr>
          <p:nvPr/>
        </p:nvGrpSpPr>
        <p:grpSpPr bwMode="auto">
          <a:xfrm>
            <a:off x="611188" y="1765300"/>
            <a:ext cx="3705225" cy="4521200"/>
            <a:chOff x="385" y="1112"/>
            <a:chExt cx="2334" cy="2848"/>
          </a:xfrm>
        </p:grpSpPr>
        <p:pic>
          <p:nvPicPr>
            <p:cNvPr id="109581" name="Picture 13"/>
            <p:cNvPicPr>
              <a:picLocks noChangeAspect="1" noChangeArrowheads="1"/>
            </p:cNvPicPr>
            <p:nvPr/>
          </p:nvPicPr>
          <p:blipFill>
            <a:blip r:embed="rId3" cstate="screen"/>
            <a:srcRect b="8466"/>
            <a:stretch>
              <a:fillRect/>
            </a:stretch>
          </p:blipFill>
          <p:spPr bwMode="auto">
            <a:xfrm>
              <a:off x="385" y="1112"/>
              <a:ext cx="2334" cy="2848"/>
            </a:xfrm>
            <a:prstGeom prst="rect">
              <a:avLst/>
            </a:prstGeom>
            <a:noFill/>
            <a:ln w="9525">
              <a:noFill/>
              <a:miter lim="800000"/>
              <a:headEnd/>
              <a:tailEnd/>
            </a:ln>
            <a:effectLst/>
          </p:spPr>
        </p:pic>
        <p:sp>
          <p:nvSpPr>
            <p:cNvPr id="109580" name="Rectangle 12"/>
            <p:cNvSpPr>
              <a:spLocks noChangeArrowheads="1"/>
            </p:cNvSpPr>
            <p:nvPr/>
          </p:nvSpPr>
          <p:spPr bwMode="auto">
            <a:xfrm>
              <a:off x="387" y="1118"/>
              <a:ext cx="2328" cy="2772"/>
            </a:xfrm>
            <a:prstGeom prst="rect">
              <a:avLst/>
            </a:prstGeom>
            <a:noFill/>
            <a:ln w="19050">
              <a:solidFill>
                <a:schemeClr val="tx1"/>
              </a:solidFill>
              <a:miter lim="800000"/>
              <a:headEnd type="none" w="sm" len="sm"/>
              <a:tailEnd type="none" w="sm" len="sm"/>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01" name="Picture 9"/>
          <p:cNvPicPr>
            <a:picLocks noChangeAspect="1" noChangeArrowheads="1"/>
          </p:cNvPicPr>
          <p:nvPr/>
        </p:nvPicPr>
        <p:blipFill>
          <a:blip r:embed="rId2" cstate="screen"/>
          <a:srcRect/>
          <a:stretch>
            <a:fillRect/>
          </a:stretch>
        </p:blipFill>
        <p:spPr bwMode="auto">
          <a:xfrm>
            <a:off x="401638" y="1343025"/>
            <a:ext cx="3859212" cy="4783138"/>
          </a:xfrm>
          <a:prstGeom prst="rect">
            <a:avLst/>
          </a:prstGeom>
          <a:noFill/>
          <a:ln w="9525">
            <a:noFill/>
            <a:miter lim="800000"/>
            <a:headEnd/>
            <a:tailEnd/>
          </a:ln>
          <a:effectLst/>
        </p:spPr>
      </p:pic>
      <p:sp>
        <p:nvSpPr>
          <p:cNvPr id="110594" name="Rectangle 2"/>
          <p:cNvSpPr>
            <a:spLocks noChangeArrowheads="1"/>
          </p:cNvSpPr>
          <p:nvPr/>
        </p:nvSpPr>
        <p:spPr bwMode="auto">
          <a:xfrm>
            <a:off x="147638" y="228600"/>
            <a:ext cx="8812212" cy="822325"/>
          </a:xfrm>
          <a:prstGeom prst="rect">
            <a:avLst/>
          </a:prstGeom>
          <a:noFill/>
          <a:ln w="9525">
            <a:noFill/>
            <a:miter lim="800000"/>
            <a:headEnd/>
            <a:tailEnd/>
          </a:ln>
          <a:effectLst/>
        </p:spPr>
        <p:txBody>
          <a:bodyPr>
            <a:spAutoFit/>
          </a:bodyPr>
          <a:lstStyle/>
          <a:p>
            <a:pPr algn="ctr"/>
            <a:r>
              <a:rPr lang="en-GB" b="1">
                <a:latin typeface="Verdana" pitchFamily="34" charset="0"/>
                <a:cs typeface="Arial" charset="0"/>
              </a:rPr>
              <a:t>Step 2. Screens for setting a timer for geo-referenced track </a:t>
            </a:r>
          </a:p>
        </p:txBody>
      </p:sp>
      <p:sp>
        <p:nvSpPr>
          <p:cNvPr id="110595" name="Rectangle 3"/>
          <p:cNvSpPr>
            <a:spLocks noChangeArrowheads="1"/>
          </p:cNvSpPr>
          <p:nvPr/>
        </p:nvSpPr>
        <p:spPr bwMode="auto">
          <a:xfrm>
            <a:off x="1571625" y="6245225"/>
            <a:ext cx="6281738" cy="427038"/>
          </a:xfrm>
          <a:prstGeom prst="rect">
            <a:avLst/>
          </a:prstGeom>
          <a:noFill/>
          <a:ln w="9525">
            <a:noFill/>
            <a:miter lim="800000"/>
            <a:headEnd/>
            <a:tailEnd/>
          </a:ln>
          <a:effectLst/>
        </p:spPr>
        <p:txBody>
          <a:bodyPr>
            <a:spAutoFit/>
          </a:bodyPr>
          <a:lstStyle/>
          <a:p>
            <a:pPr algn="ctr"/>
            <a:r>
              <a:rPr lang="en-GB" sz="2200">
                <a:latin typeface="Verdana" pitchFamily="34" charset="0"/>
                <a:cs typeface="Arial" charset="0"/>
              </a:rPr>
              <a:t>Option 1: The user defines the time span </a:t>
            </a:r>
          </a:p>
        </p:txBody>
      </p:sp>
      <p:grpSp>
        <p:nvGrpSpPr>
          <p:cNvPr id="110596" name="Group 4"/>
          <p:cNvGrpSpPr>
            <a:grpSpLocks/>
          </p:cNvGrpSpPr>
          <p:nvPr/>
        </p:nvGrpSpPr>
        <p:grpSpPr bwMode="auto">
          <a:xfrm>
            <a:off x="4329113" y="1549400"/>
            <a:ext cx="4411662" cy="4222750"/>
            <a:chOff x="2954" y="841"/>
            <a:chExt cx="3011" cy="2660"/>
          </a:xfrm>
        </p:grpSpPr>
        <p:pic>
          <p:nvPicPr>
            <p:cNvPr id="110597" name="Picture 5"/>
            <p:cNvPicPr>
              <a:picLocks noChangeAspect="1" noChangeArrowheads="1"/>
            </p:cNvPicPr>
            <p:nvPr/>
          </p:nvPicPr>
          <p:blipFill>
            <a:blip r:embed="rId3" cstate="screen"/>
            <a:srcRect/>
            <a:stretch>
              <a:fillRect/>
            </a:stretch>
          </p:blipFill>
          <p:spPr bwMode="auto">
            <a:xfrm>
              <a:off x="3733" y="841"/>
              <a:ext cx="2232" cy="2660"/>
            </a:xfrm>
            <a:prstGeom prst="rect">
              <a:avLst/>
            </a:prstGeom>
            <a:noFill/>
            <a:ln w="9525">
              <a:noFill/>
              <a:miter lim="800000"/>
              <a:headEnd/>
              <a:tailEnd/>
            </a:ln>
            <a:effectLst/>
          </p:spPr>
        </p:pic>
        <p:sp>
          <p:nvSpPr>
            <p:cNvPr id="110598" name="AutoShape 6"/>
            <p:cNvSpPr>
              <a:spLocks noChangeArrowheads="1"/>
            </p:cNvSpPr>
            <p:nvPr/>
          </p:nvSpPr>
          <p:spPr bwMode="auto">
            <a:xfrm>
              <a:off x="2954" y="1816"/>
              <a:ext cx="330" cy="265"/>
            </a:xfrm>
            <a:prstGeom prst="rightArrow">
              <a:avLst>
                <a:gd name="adj1" fmla="val 50000"/>
                <a:gd name="adj2" fmla="val 31132"/>
              </a:avLst>
            </a:prstGeom>
            <a:solidFill>
              <a:srgbClr val="FF0000"/>
            </a:solidFill>
            <a:ln w="12700">
              <a:solidFill>
                <a:schemeClr val="tx1"/>
              </a:solidFill>
              <a:miter lim="800000"/>
              <a:headEnd type="none" w="sm" len="sm"/>
              <a:tailEnd type="none" w="sm" len="sm"/>
            </a:ln>
            <a:effectLst/>
          </p:spPr>
          <p:txBody>
            <a:bodyPr wrap="none" anchor="ctr"/>
            <a:lstStyle/>
            <a:p>
              <a:endParaRPr lang="en-US"/>
            </a:p>
          </p:txBody>
        </p:sp>
      </p:grpSp>
      <p:sp>
        <p:nvSpPr>
          <p:cNvPr id="110600" name="Line 8"/>
          <p:cNvSpPr>
            <a:spLocks noChangeShapeType="1"/>
          </p:cNvSpPr>
          <p:nvPr/>
        </p:nvSpPr>
        <p:spPr bwMode="auto">
          <a:xfrm flipV="1">
            <a:off x="4210050" y="1725613"/>
            <a:ext cx="1741488" cy="404812"/>
          </a:xfrm>
          <a:prstGeom prst="line">
            <a:avLst/>
          </a:prstGeom>
          <a:noFill/>
          <a:ln w="38100">
            <a:solidFill>
              <a:srgbClr val="FF3300"/>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31" name="Picture 15"/>
          <p:cNvPicPr>
            <a:picLocks noChangeAspect="1" noChangeArrowheads="1"/>
          </p:cNvPicPr>
          <p:nvPr/>
        </p:nvPicPr>
        <p:blipFill>
          <a:blip r:embed="rId2" cstate="screen"/>
          <a:srcRect/>
          <a:stretch>
            <a:fillRect/>
          </a:stretch>
        </p:blipFill>
        <p:spPr bwMode="auto">
          <a:xfrm>
            <a:off x="576263" y="1212850"/>
            <a:ext cx="3743325" cy="4665663"/>
          </a:xfrm>
          <a:prstGeom prst="rect">
            <a:avLst/>
          </a:prstGeom>
          <a:noFill/>
          <a:ln w="9525">
            <a:noFill/>
            <a:miter lim="800000"/>
            <a:headEnd/>
            <a:tailEnd/>
          </a:ln>
          <a:effectLst/>
        </p:spPr>
      </p:pic>
      <p:sp>
        <p:nvSpPr>
          <p:cNvPr id="111619" name="AutoShape 3"/>
          <p:cNvSpPr>
            <a:spLocks noChangeArrowheads="1"/>
          </p:cNvSpPr>
          <p:nvPr/>
        </p:nvSpPr>
        <p:spPr bwMode="auto">
          <a:xfrm>
            <a:off x="212725" y="3143250"/>
            <a:ext cx="403225" cy="420688"/>
          </a:xfrm>
          <a:prstGeom prst="rightArrow">
            <a:avLst>
              <a:gd name="adj1" fmla="val 50000"/>
              <a:gd name="adj2" fmla="val 25000"/>
            </a:avLst>
          </a:prstGeom>
          <a:solidFill>
            <a:srgbClr val="FF0000"/>
          </a:solidFill>
          <a:ln w="12700">
            <a:solidFill>
              <a:schemeClr val="tx1"/>
            </a:solidFill>
            <a:miter lim="800000"/>
            <a:headEnd type="none" w="sm" len="sm"/>
            <a:tailEnd type="none" w="sm" len="sm"/>
          </a:ln>
          <a:effectLst/>
        </p:spPr>
        <p:txBody>
          <a:bodyPr wrap="none" anchor="ctr"/>
          <a:lstStyle/>
          <a:p>
            <a:endParaRPr lang="en-US"/>
          </a:p>
        </p:txBody>
      </p:sp>
      <p:sp>
        <p:nvSpPr>
          <p:cNvPr id="111620" name="Rectangle 4"/>
          <p:cNvSpPr>
            <a:spLocks noChangeArrowheads="1"/>
          </p:cNvSpPr>
          <p:nvPr/>
        </p:nvSpPr>
        <p:spPr bwMode="auto">
          <a:xfrm>
            <a:off x="752475" y="149225"/>
            <a:ext cx="6923088" cy="457200"/>
          </a:xfrm>
          <a:prstGeom prst="rect">
            <a:avLst/>
          </a:prstGeom>
          <a:noFill/>
          <a:ln w="9525">
            <a:noFill/>
            <a:miter lim="800000"/>
            <a:headEnd/>
            <a:tailEnd/>
          </a:ln>
          <a:effectLst/>
        </p:spPr>
        <p:txBody>
          <a:bodyPr>
            <a:spAutoFit/>
          </a:bodyPr>
          <a:lstStyle/>
          <a:p>
            <a:pPr algn="ctr"/>
            <a:r>
              <a:rPr lang="en-GB" b="1">
                <a:latin typeface="Verdana" pitchFamily="34" charset="0"/>
                <a:cs typeface="Arial" charset="0"/>
              </a:rPr>
              <a:t>Option 2: using a pre-defined time span </a:t>
            </a:r>
          </a:p>
        </p:txBody>
      </p:sp>
      <p:grpSp>
        <p:nvGrpSpPr>
          <p:cNvPr id="111621" name="Group 5"/>
          <p:cNvGrpSpPr>
            <a:grpSpLocks/>
          </p:cNvGrpSpPr>
          <p:nvPr/>
        </p:nvGrpSpPr>
        <p:grpSpPr bwMode="auto">
          <a:xfrm>
            <a:off x="4187825" y="1349375"/>
            <a:ext cx="4021138" cy="3240088"/>
            <a:chOff x="2786" y="850"/>
            <a:chExt cx="2744" cy="2041"/>
          </a:xfrm>
        </p:grpSpPr>
        <p:sp>
          <p:nvSpPr>
            <p:cNvPr id="111622" name="Line 6"/>
            <p:cNvSpPr>
              <a:spLocks noChangeShapeType="1"/>
            </p:cNvSpPr>
            <p:nvPr/>
          </p:nvSpPr>
          <p:spPr bwMode="auto">
            <a:xfrm flipV="1">
              <a:off x="2786" y="960"/>
              <a:ext cx="1115" cy="313"/>
            </a:xfrm>
            <a:prstGeom prst="line">
              <a:avLst/>
            </a:prstGeom>
            <a:noFill/>
            <a:ln w="28575">
              <a:solidFill>
                <a:srgbClr val="FF3300"/>
              </a:solidFill>
              <a:round/>
              <a:headEnd/>
              <a:tailEnd type="triangle" w="med" len="med"/>
            </a:ln>
            <a:effectLst/>
          </p:spPr>
          <p:txBody>
            <a:bodyPr/>
            <a:lstStyle/>
            <a:p>
              <a:endParaRPr lang="en-US"/>
            </a:p>
          </p:txBody>
        </p:sp>
        <p:grpSp>
          <p:nvGrpSpPr>
            <p:cNvPr id="111623" name="Group 7"/>
            <p:cNvGrpSpPr>
              <a:grpSpLocks/>
            </p:cNvGrpSpPr>
            <p:nvPr/>
          </p:nvGrpSpPr>
          <p:grpSpPr bwMode="auto">
            <a:xfrm>
              <a:off x="3884" y="850"/>
              <a:ext cx="1646" cy="2041"/>
              <a:chOff x="3959" y="850"/>
              <a:chExt cx="1481" cy="1941"/>
            </a:xfrm>
          </p:grpSpPr>
          <p:pic>
            <p:nvPicPr>
              <p:cNvPr id="111624" name="Picture 8"/>
              <p:cNvPicPr>
                <a:picLocks noChangeAspect="1" noChangeArrowheads="1"/>
              </p:cNvPicPr>
              <p:nvPr/>
            </p:nvPicPr>
            <p:blipFill>
              <a:blip r:embed="rId3" cstate="screen"/>
              <a:srcRect/>
              <a:stretch>
                <a:fillRect/>
              </a:stretch>
            </p:blipFill>
            <p:spPr bwMode="auto">
              <a:xfrm>
                <a:off x="3982" y="871"/>
                <a:ext cx="1440" cy="1920"/>
              </a:xfrm>
              <a:prstGeom prst="rect">
                <a:avLst/>
              </a:prstGeom>
              <a:noFill/>
              <a:ln w="12700">
                <a:noFill/>
                <a:miter lim="800000"/>
                <a:headEnd type="none" w="sm" len="sm"/>
                <a:tailEnd type="none" w="sm" len="sm"/>
              </a:ln>
              <a:effectLst/>
            </p:spPr>
          </p:pic>
          <p:sp>
            <p:nvSpPr>
              <p:cNvPr id="111625" name="Rectangle 9"/>
              <p:cNvSpPr>
                <a:spLocks noChangeArrowheads="1"/>
              </p:cNvSpPr>
              <p:nvPr/>
            </p:nvSpPr>
            <p:spPr bwMode="auto">
              <a:xfrm>
                <a:off x="3959" y="850"/>
                <a:ext cx="1481" cy="1718"/>
              </a:xfrm>
              <a:prstGeom prst="rect">
                <a:avLst/>
              </a:prstGeom>
              <a:noFill/>
              <a:ln w="12700">
                <a:solidFill>
                  <a:schemeClr val="tx1"/>
                </a:solidFill>
                <a:miter lim="800000"/>
                <a:headEnd type="none" w="sm" len="sm"/>
                <a:tailEnd type="none" w="sm" len="sm"/>
              </a:ln>
              <a:effectLst/>
            </p:spPr>
            <p:txBody>
              <a:bodyPr wrap="none" anchor="ctr"/>
              <a:lstStyle/>
              <a:p>
                <a:endParaRPr lang="en-US"/>
              </a:p>
            </p:txBody>
          </p:sp>
        </p:grpSp>
      </p:grpSp>
      <p:grpSp>
        <p:nvGrpSpPr>
          <p:cNvPr id="111626" name="Group 10"/>
          <p:cNvGrpSpPr>
            <a:grpSpLocks/>
          </p:cNvGrpSpPr>
          <p:nvPr/>
        </p:nvGrpSpPr>
        <p:grpSpPr bwMode="auto">
          <a:xfrm>
            <a:off x="4246563" y="2646363"/>
            <a:ext cx="3897312" cy="4143375"/>
            <a:chOff x="2751" y="1633"/>
            <a:chExt cx="2755" cy="2644"/>
          </a:xfrm>
        </p:grpSpPr>
        <p:sp>
          <p:nvSpPr>
            <p:cNvPr id="111627" name="Line 11"/>
            <p:cNvSpPr>
              <a:spLocks noChangeShapeType="1"/>
            </p:cNvSpPr>
            <p:nvPr/>
          </p:nvSpPr>
          <p:spPr bwMode="auto">
            <a:xfrm>
              <a:off x="2751" y="1633"/>
              <a:ext cx="1029" cy="995"/>
            </a:xfrm>
            <a:prstGeom prst="line">
              <a:avLst/>
            </a:prstGeom>
            <a:noFill/>
            <a:ln w="28575">
              <a:solidFill>
                <a:srgbClr val="FF3300"/>
              </a:solidFill>
              <a:round/>
              <a:headEnd/>
              <a:tailEnd type="triangle" w="med" len="med"/>
            </a:ln>
            <a:effectLst/>
          </p:spPr>
          <p:txBody>
            <a:bodyPr/>
            <a:lstStyle/>
            <a:p>
              <a:endParaRPr lang="en-US"/>
            </a:p>
          </p:txBody>
        </p:sp>
        <p:grpSp>
          <p:nvGrpSpPr>
            <p:cNvPr id="111628" name="Group 12"/>
            <p:cNvGrpSpPr>
              <a:grpSpLocks/>
            </p:cNvGrpSpPr>
            <p:nvPr/>
          </p:nvGrpSpPr>
          <p:grpSpPr bwMode="auto">
            <a:xfrm>
              <a:off x="3832" y="2324"/>
              <a:ext cx="1674" cy="1953"/>
              <a:chOff x="3931" y="2324"/>
              <a:chExt cx="1674" cy="1953"/>
            </a:xfrm>
          </p:grpSpPr>
          <p:pic>
            <p:nvPicPr>
              <p:cNvPr id="111629" name="Picture 13"/>
              <p:cNvPicPr>
                <a:picLocks noChangeAspect="1" noChangeArrowheads="1"/>
              </p:cNvPicPr>
              <p:nvPr/>
            </p:nvPicPr>
            <p:blipFill>
              <a:blip r:embed="rId4" cstate="screen"/>
              <a:srcRect b="11974"/>
              <a:stretch>
                <a:fillRect/>
              </a:stretch>
            </p:blipFill>
            <p:spPr bwMode="auto">
              <a:xfrm>
                <a:off x="3936" y="2351"/>
                <a:ext cx="1641" cy="1926"/>
              </a:xfrm>
              <a:prstGeom prst="rect">
                <a:avLst/>
              </a:prstGeom>
              <a:noFill/>
              <a:ln w="12700">
                <a:noFill/>
                <a:miter lim="800000"/>
                <a:headEnd type="none" w="sm" len="sm"/>
                <a:tailEnd type="none" w="sm" len="sm"/>
              </a:ln>
              <a:effectLst/>
            </p:spPr>
          </p:pic>
          <p:sp>
            <p:nvSpPr>
              <p:cNvPr id="111630" name="Rectangle 14"/>
              <p:cNvSpPr>
                <a:spLocks noChangeArrowheads="1"/>
              </p:cNvSpPr>
              <p:nvPr/>
            </p:nvSpPr>
            <p:spPr bwMode="auto">
              <a:xfrm>
                <a:off x="3931" y="2324"/>
                <a:ext cx="1674" cy="1897"/>
              </a:xfrm>
              <a:prstGeom prst="rect">
                <a:avLst/>
              </a:prstGeom>
              <a:noFill/>
              <a:ln w="12700">
                <a:solidFill>
                  <a:schemeClr val="tx1"/>
                </a:solidFill>
                <a:miter lim="800000"/>
                <a:headEnd type="none" w="sm" len="sm"/>
                <a:tailEnd type="none" w="sm" len="sm"/>
              </a:ln>
              <a:effec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21"/>
                                        </p:tgtEl>
                                        <p:attrNameLst>
                                          <p:attrName>style.visibility</p:attrName>
                                        </p:attrNameLst>
                                      </p:cBhvr>
                                      <p:to>
                                        <p:strVal val="visible"/>
                                      </p:to>
                                    </p:set>
                                  </p:childTnLst>
                                  <p:subTnLst>
                                    <p:set>
                                      <p:cBhvr override="childStyle">
                                        <p:cTn dur="1" fill="hold" display="0" masterRel="nextClick" afterEffect="1"/>
                                        <p:tgtEl>
                                          <p:spTgt spid="11162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ChangeArrowheads="1"/>
          </p:cNvSpPr>
          <p:nvPr/>
        </p:nvSpPr>
        <p:spPr bwMode="auto">
          <a:xfrm>
            <a:off x="0" y="149225"/>
            <a:ext cx="9144000" cy="457200"/>
          </a:xfrm>
          <a:prstGeom prst="rect">
            <a:avLst/>
          </a:prstGeom>
          <a:noFill/>
          <a:ln w="9525">
            <a:noFill/>
            <a:miter lim="800000"/>
            <a:headEnd/>
            <a:tailEnd/>
          </a:ln>
          <a:effectLst/>
        </p:spPr>
        <p:txBody>
          <a:bodyPr>
            <a:spAutoFit/>
          </a:bodyPr>
          <a:lstStyle/>
          <a:p>
            <a:pPr algn="ctr"/>
            <a:r>
              <a:rPr lang="en-GB" b="1">
                <a:latin typeface="Verdana" pitchFamily="34" charset="0"/>
                <a:cs typeface="Arial" charset="0"/>
              </a:rPr>
              <a:t>Step 3: Mapping of perception status at community level </a:t>
            </a:r>
          </a:p>
        </p:txBody>
      </p:sp>
      <p:pic>
        <p:nvPicPr>
          <p:cNvPr id="112655" name="Picture 15"/>
          <p:cNvPicPr>
            <a:picLocks noChangeAspect="1" noChangeArrowheads="1"/>
          </p:cNvPicPr>
          <p:nvPr/>
        </p:nvPicPr>
        <p:blipFill>
          <a:blip r:embed="rId2" cstate="screen"/>
          <a:srcRect/>
          <a:stretch>
            <a:fillRect/>
          </a:stretch>
        </p:blipFill>
        <p:spPr bwMode="auto">
          <a:xfrm>
            <a:off x="150813" y="1116013"/>
            <a:ext cx="3721100" cy="4600575"/>
          </a:xfrm>
          <a:prstGeom prst="rect">
            <a:avLst/>
          </a:prstGeom>
          <a:noFill/>
          <a:ln w="9525">
            <a:noFill/>
            <a:miter lim="800000"/>
            <a:headEnd/>
            <a:tailEnd/>
          </a:ln>
          <a:effectLst/>
        </p:spPr>
      </p:pic>
      <p:grpSp>
        <p:nvGrpSpPr>
          <p:cNvPr id="112658" name="Group 18"/>
          <p:cNvGrpSpPr>
            <a:grpSpLocks/>
          </p:cNvGrpSpPr>
          <p:nvPr/>
        </p:nvGrpSpPr>
        <p:grpSpPr bwMode="auto">
          <a:xfrm>
            <a:off x="3238500" y="1074738"/>
            <a:ext cx="5259388" cy="5783262"/>
            <a:chOff x="2040" y="677"/>
            <a:chExt cx="3313" cy="3643"/>
          </a:xfrm>
        </p:grpSpPr>
        <p:grpSp>
          <p:nvGrpSpPr>
            <p:cNvPr id="112647" name="Group 7"/>
            <p:cNvGrpSpPr>
              <a:grpSpLocks/>
            </p:cNvGrpSpPr>
            <p:nvPr/>
          </p:nvGrpSpPr>
          <p:grpSpPr bwMode="auto">
            <a:xfrm>
              <a:off x="2040" y="3296"/>
              <a:ext cx="3277" cy="1024"/>
              <a:chOff x="2210" y="3296"/>
              <a:chExt cx="3550" cy="1024"/>
            </a:xfrm>
          </p:grpSpPr>
          <p:sp>
            <p:nvSpPr>
              <p:cNvPr id="112648" name="Text Box 8"/>
              <p:cNvSpPr txBox="1">
                <a:spLocks noChangeArrowheads="1"/>
              </p:cNvSpPr>
              <p:nvPr/>
            </p:nvSpPr>
            <p:spPr bwMode="auto">
              <a:xfrm>
                <a:off x="2210" y="3878"/>
                <a:ext cx="3550" cy="442"/>
              </a:xfrm>
              <a:prstGeom prst="rect">
                <a:avLst/>
              </a:prstGeom>
              <a:noFill/>
              <a:ln w="9525">
                <a:noFill/>
                <a:miter lim="800000"/>
                <a:headEnd/>
                <a:tailEnd/>
              </a:ln>
              <a:effectLst/>
            </p:spPr>
            <p:txBody>
              <a:bodyPr>
                <a:spAutoFit/>
              </a:bodyPr>
              <a:lstStyle/>
              <a:p>
                <a:pPr>
                  <a:spcBef>
                    <a:spcPct val="50000"/>
                  </a:spcBef>
                </a:pPr>
                <a:r>
                  <a:rPr lang="en-GB" sz="2000">
                    <a:latin typeface="Verdana" pitchFamily="34" charset="0"/>
                    <a:cs typeface="Arial" charset="0"/>
                  </a:rPr>
                  <a:t>Saving geo-referenced information for point location</a:t>
                </a:r>
              </a:p>
            </p:txBody>
          </p:sp>
          <p:sp>
            <p:nvSpPr>
              <p:cNvPr id="112649" name="Line 9"/>
              <p:cNvSpPr>
                <a:spLocks noChangeShapeType="1"/>
              </p:cNvSpPr>
              <p:nvPr/>
            </p:nvSpPr>
            <p:spPr bwMode="auto">
              <a:xfrm flipH="1">
                <a:off x="3728" y="3296"/>
                <a:ext cx="630" cy="614"/>
              </a:xfrm>
              <a:prstGeom prst="line">
                <a:avLst/>
              </a:prstGeom>
              <a:noFill/>
              <a:ln w="28575">
                <a:solidFill>
                  <a:srgbClr val="FF3300"/>
                </a:solidFill>
                <a:round/>
                <a:headEnd/>
                <a:tailEnd type="triangle" w="med" len="med"/>
              </a:ln>
              <a:effectLst/>
            </p:spPr>
            <p:txBody>
              <a:bodyPr/>
              <a:lstStyle/>
              <a:p>
                <a:endParaRPr lang="en-US"/>
              </a:p>
            </p:txBody>
          </p:sp>
        </p:grpSp>
        <p:pic>
          <p:nvPicPr>
            <p:cNvPr id="112656" name="Picture 16"/>
            <p:cNvPicPr>
              <a:picLocks noChangeAspect="1" noChangeArrowheads="1"/>
            </p:cNvPicPr>
            <p:nvPr/>
          </p:nvPicPr>
          <p:blipFill>
            <a:blip r:embed="rId3" cstate="screen"/>
            <a:srcRect r="-1060" b="5797"/>
            <a:stretch>
              <a:fillRect/>
            </a:stretch>
          </p:blipFill>
          <p:spPr bwMode="auto">
            <a:xfrm>
              <a:off x="3007" y="677"/>
              <a:ext cx="2346" cy="2916"/>
            </a:xfrm>
            <a:prstGeom prst="rect">
              <a:avLst/>
            </a:prstGeom>
            <a:noFill/>
            <a:ln w="9525">
              <a:noFill/>
              <a:miter lim="800000"/>
              <a:headEnd/>
              <a:tailEnd/>
            </a:ln>
            <a:effectLst/>
          </p:spPr>
        </p:pic>
        <p:sp>
          <p:nvSpPr>
            <p:cNvPr id="112646" name="Line 6"/>
            <p:cNvSpPr>
              <a:spLocks noChangeShapeType="1"/>
            </p:cNvSpPr>
            <p:nvPr/>
          </p:nvSpPr>
          <p:spPr bwMode="auto">
            <a:xfrm flipV="1">
              <a:off x="2176" y="948"/>
              <a:ext cx="925" cy="1321"/>
            </a:xfrm>
            <a:prstGeom prst="line">
              <a:avLst/>
            </a:prstGeom>
            <a:noFill/>
            <a:ln w="38100">
              <a:solidFill>
                <a:srgbClr val="FF3300"/>
              </a:solidFill>
              <a:round/>
              <a:headEnd/>
              <a:tailEnd type="triangle" w="med" len="med"/>
            </a:ln>
            <a:effectLst/>
          </p:spPr>
          <p:txBody>
            <a:bodyPr/>
            <a:lstStyle/>
            <a:p>
              <a:endParaRPr lang="en-US"/>
            </a:p>
          </p:txBody>
        </p:sp>
      </p:grpSp>
      <p:grpSp>
        <p:nvGrpSpPr>
          <p:cNvPr id="112650" name="Group 10"/>
          <p:cNvGrpSpPr>
            <a:grpSpLocks/>
          </p:cNvGrpSpPr>
          <p:nvPr/>
        </p:nvGrpSpPr>
        <p:grpSpPr bwMode="auto">
          <a:xfrm>
            <a:off x="3398838" y="1577975"/>
            <a:ext cx="5105400" cy="4986338"/>
            <a:chOff x="2319" y="744"/>
            <a:chExt cx="3484" cy="3141"/>
          </a:xfrm>
        </p:grpSpPr>
        <p:grpSp>
          <p:nvGrpSpPr>
            <p:cNvPr id="112651" name="Group 11"/>
            <p:cNvGrpSpPr>
              <a:grpSpLocks/>
            </p:cNvGrpSpPr>
            <p:nvPr/>
          </p:nvGrpSpPr>
          <p:grpSpPr bwMode="auto">
            <a:xfrm>
              <a:off x="2319" y="744"/>
              <a:ext cx="3484" cy="3141"/>
              <a:chOff x="1609" y="1200"/>
              <a:chExt cx="2958" cy="2810"/>
            </a:xfrm>
          </p:grpSpPr>
          <p:pic>
            <p:nvPicPr>
              <p:cNvPr id="112652" name="Picture 12"/>
              <p:cNvPicPr>
                <a:picLocks noChangeAspect="1" noChangeArrowheads="1"/>
              </p:cNvPicPr>
              <p:nvPr/>
            </p:nvPicPr>
            <p:blipFill>
              <a:blip r:embed="rId4" cstate="screen"/>
              <a:srcRect/>
              <a:stretch>
                <a:fillRect/>
              </a:stretch>
            </p:blipFill>
            <p:spPr bwMode="auto">
              <a:xfrm>
                <a:off x="2400" y="1200"/>
                <a:ext cx="1915" cy="2553"/>
              </a:xfrm>
              <a:prstGeom prst="rect">
                <a:avLst/>
              </a:prstGeom>
              <a:noFill/>
              <a:ln w="12700">
                <a:noFill/>
                <a:miter lim="800000"/>
                <a:headEnd type="none" w="sm" len="sm"/>
                <a:tailEnd type="none" w="sm" len="sm"/>
              </a:ln>
              <a:effectLst/>
            </p:spPr>
          </p:pic>
          <p:sp>
            <p:nvSpPr>
              <p:cNvPr id="112653" name="Text Box 13"/>
              <p:cNvSpPr txBox="1">
                <a:spLocks noChangeArrowheads="1"/>
              </p:cNvSpPr>
              <p:nvPr/>
            </p:nvSpPr>
            <p:spPr bwMode="auto">
              <a:xfrm>
                <a:off x="1609" y="3786"/>
                <a:ext cx="2958" cy="224"/>
              </a:xfrm>
              <a:prstGeom prst="rect">
                <a:avLst/>
              </a:prstGeom>
              <a:noFill/>
              <a:ln w="9525">
                <a:noFill/>
                <a:miter lim="800000"/>
                <a:headEnd/>
                <a:tailEnd/>
              </a:ln>
              <a:effectLst/>
            </p:spPr>
            <p:txBody>
              <a:bodyPr>
                <a:spAutoFit/>
              </a:bodyPr>
              <a:lstStyle/>
              <a:p>
                <a:pPr>
                  <a:spcBef>
                    <a:spcPct val="50000"/>
                  </a:spcBef>
                </a:pPr>
                <a:r>
                  <a:rPr lang="en-GB" sz="2000">
                    <a:latin typeface="Verdana" pitchFamily="34" charset="0"/>
                    <a:cs typeface="Arial" charset="0"/>
                  </a:rPr>
                  <a:t>Screen to assist taking field notes </a:t>
                </a:r>
              </a:p>
            </p:txBody>
          </p:sp>
        </p:grpSp>
        <p:sp>
          <p:nvSpPr>
            <p:cNvPr id="112654" name="Line 14"/>
            <p:cNvSpPr>
              <a:spLocks noChangeShapeType="1"/>
            </p:cNvSpPr>
            <p:nvPr/>
          </p:nvSpPr>
          <p:spPr bwMode="auto">
            <a:xfrm flipV="1">
              <a:off x="2362" y="965"/>
              <a:ext cx="937" cy="1560"/>
            </a:xfrm>
            <a:prstGeom prst="line">
              <a:avLst/>
            </a:prstGeom>
            <a:noFill/>
            <a:ln w="28575">
              <a:solidFill>
                <a:srgbClr val="FF0000"/>
              </a:solidFill>
              <a:round/>
              <a:headEnd type="none" w="sm" len="sm"/>
              <a:tailEnd type="triangle" w="sm" len="sm"/>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58"/>
                                        </p:tgtEl>
                                        <p:attrNameLst>
                                          <p:attrName>style.visibility</p:attrName>
                                        </p:attrNameLst>
                                      </p:cBhvr>
                                      <p:to>
                                        <p:strVal val="visible"/>
                                      </p:to>
                                    </p:set>
                                  </p:childTnLst>
                                  <p:subTnLst>
                                    <p:set>
                                      <p:cBhvr override="childStyle">
                                        <p:cTn dur="1" fill="hold" display="0" masterRel="nextClick" afterEffect="1"/>
                                        <p:tgtEl>
                                          <p:spTgt spid="11265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149225"/>
            <a:ext cx="9144000" cy="822325"/>
          </a:xfrm>
          <a:prstGeom prst="rect">
            <a:avLst/>
          </a:prstGeom>
          <a:noFill/>
          <a:ln w="9525">
            <a:noFill/>
            <a:miter lim="800000"/>
            <a:headEnd/>
            <a:tailEnd/>
          </a:ln>
          <a:effectLst/>
        </p:spPr>
        <p:txBody>
          <a:bodyPr>
            <a:spAutoFit/>
          </a:bodyPr>
          <a:lstStyle/>
          <a:p>
            <a:pPr algn="ctr"/>
            <a:r>
              <a:rPr lang="en-GB" b="1">
                <a:latin typeface="Verdana" pitchFamily="34" charset="0"/>
                <a:cs typeface="Arial" charset="0"/>
              </a:rPr>
              <a:t>Step 4A: Verification of Geo-referenced data Acquisition while transecting  </a:t>
            </a:r>
          </a:p>
        </p:txBody>
      </p:sp>
      <p:pic>
        <p:nvPicPr>
          <p:cNvPr id="113667" name="Picture 3"/>
          <p:cNvPicPr>
            <a:picLocks noChangeAspect="1" noChangeArrowheads="1"/>
          </p:cNvPicPr>
          <p:nvPr/>
        </p:nvPicPr>
        <p:blipFill>
          <a:blip r:embed="rId2" cstate="screen"/>
          <a:srcRect/>
          <a:stretch>
            <a:fillRect/>
          </a:stretch>
        </p:blipFill>
        <p:spPr bwMode="auto">
          <a:xfrm>
            <a:off x="398463" y="1468438"/>
            <a:ext cx="2935287" cy="4240212"/>
          </a:xfrm>
          <a:prstGeom prst="rect">
            <a:avLst/>
          </a:prstGeom>
          <a:noFill/>
          <a:ln w="12700">
            <a:noFill/>
            <a:miter lim="800000"/>
            <a:headEnd type="none" w="sm" len="sm"/>
            <a:tailEnd type="none" w="sm" len="sm"/>
          </a:ln>
          <a:effectLst/>
        </p:spPr>
      </p:pic>
      <p:grpSp>
        <p:nvGrpSpPr>
          <p:cNvPr id="113668" name="Group 4"/>
          <p:cNvGrpSpPr>
            <a:grpSpLocks/>
          </p:cNvGrpSpPr>
          <p:nvPr/>
        </p:nvGrpSpPr>
        <p:grpSpPr bwMode="auto">
          <a:xfrm>
            <a:off x="2454275" y="2486025"/>
            <a:ext cx="4265613" cy="968375"/>
            <a:chOff x="1450" y="1566"/>
            <a:chExt cx="2687" cy="610"/>
          </a:xfrm>
        </p:grpSpPr>
        <p:sp>
          <p:nvSpPr>
            <p:cNvPr id="113669" name="Rectangle 5"/>
            <p:cNvSpPr>
              <a:spLocks noChangeArrowheads="1"/>
            </p:cNvSpPr>
            <p:nvPr/>
          </p:nvSpPr>
          <p:spPr bwMode="auto">
            <a:xfrm>
              <a:off x="3278" y="1566"/>
              <a:ext cx="859" cy="269"/>
            </a:xfrm>
            <a:prstGeom prst="rect">
              <a:avLst/>
            </a:prstGeom>
            <a:noFill/>
            <a:ln w="9525">
              <a:noFill/>
              <a:miter lim="800000"/>
              <a:headEnd/>
              <a:tailEnd/>
            </a:ln>
            <a:effectLst/>
          </p:spPr>
          <p:txBody>
            <a:bodyPr>
              <a:spAutoFit/>
            </a:bodyPr>
            <a:lstStyle/>
            <a:p>
              <a:pPr algn="ctr"/>
              <a:r>
                <a:rPr lang="en-GB" sz="2200">
                  <a:latin typeface="Trebuchet MS" pitchFamily="34" charset="0"/>
                  <a:cs typeface="Arial" charset="0"/>
                </a:rPr>
                <a:t>Latitude</a:t>
              </a:r>
            </a:p>
          </p:txBody>
        </p:sp>
        <p:sp>
          <p:nvSpPr>
            <p:cNvPr id="113670" name="Line 6"/>
            <p:cNvSpPr>
              <a:spLocks noChangeShapeType="1"/>
            </p:cNvSpPr>
            <p:nvPr/>
          </p:nvSpPr>
          <p:spPr bwMode="auto">
            <a:xfrm flipV="1">
              <a:off x="1450" y="1710"/>
              <a:ext cx="1901" cy="466"/>
            </a:xfrm>
            <a:prstGeom prst="line">
              <a:avLst/>
            </a:prstGeom>
            <a:noFill/>
            <a:ln w="38100">
              <a:solidFill>
                <a:srgbClr val="FF0000"/>
              </a:solidFill>
              <a:round/>
              <a:headEnd type="none" w="sm" len="sm"/>
              <a:tailEnd type="triangle" w="sm" len="sm"/>
            </a:ln>
            <a:effectLst/>
          </p:spPr>
          <p:txBody>
            <a:bodyPr/>
            <a:lstStyle/>
            <a:p>
              <a:endParaRPr lang="en-US"/>
            </a:p>
          </p:txBody>
        </p:sp>
      </p:grpSp>
      <p:grpSp>
        <p:nvGrpSpPr>
          <p:cNvPr id="113671" name="Group 7"/>
          <p:cNvGrpSpPr>
            <a:grpSpLocks/>
          </p:cNvGrpSpPr>
          <p:nvPr/>
        </p:nvGrpSpPr>
        <p:grpSpPr bwMode="auto">
          <a:xfrm>
            <a:off x="2495550" y="3152775"/>
            <a:ext cx="4408488" cy="546100"/>
            <a:chOff x="1599" y="1986"/>
            <a:chExt cx="3008" cy="344"/>
          </a:xfrm>
        </p:grpSpPr>
        <p:sp>
          <p:nvSpPr>
            <p:cNvPr id="113672" name="Rectangle 8"/>
            <p:cNvSpPr>
              <a:spLocks noChangeArrowheads="1"/>
            </p:cNvSpPr>
            <p:nvPr/>
          </p:nvSpPr>
          <p:spPr bwMode="auto">
            <a:xfrm>
              <a:off x="3434" y="1986"/>
              <a:ext cx="1173" cy="269"/>
            </a:xfrm>
            <a:prstGeom prst="rect">
              <a:avLst/>
            </a:prstGeom>
            <a:noFill/>
            <a:ln w="9525">
              <a:noFill/>
              <a:miter lim="800000"/>
              <a:headEnd/>
              <a:tailEnd/>
            </a:ln>
            <a:effectLst/>
          </p:spPr>
          <p:txBody>
            <a:bodyPr>
              <a:spAutoFit/>
            </a:bodyPr>
            <a:lstStyle/>
            <a:p>
              <a:pPr algn="ctr"/>
              <a:r>
                <a:rPr lang="en-GB" sz="2200">
                  <a:latin typeface="Trebuchet MS" pitchFamily="34" charset="0"/>
                  <a:cs typeface="Arial" charset="0"/>
                </a:rPr>
                <a:t>Longitude</a:t>
              </a:r>
            </a:p>
          </p:txBody>
        </p:sp>
        <p:sp>
          <p:nvSpPr>
            <p:cNvPr id="113673" name="Line 9"/>
            <p:cNvSpPr>
              <a:spLocks noChangeShapeType="1"/>
            </p:cNvSpPr>
            <p:nvPr/>
          </p:nvSpPr>
          <p:spPr bwMode="auto">
            <a:xfrm flipV="1">
              <a:off x="1599" y="2148"/>
              <a:ext cx="1886" cy="182"/>
            </a:xfrm>
            <a:prstGeom prst="line">
              <a:avLst/>
            </a:prstGeom>
            <a:noFill/>
            <a:ln w="38100">
              <a:solidFill>
                <a:srgbClr val="FF0000"/>
              </a:solidFill>
              <a:round/>
              <a:headEnd type="none" w="sm" len="sm"/>
              <a:tailEnd type="triangle" w="sm" len="sm"/>
            </a:ln>
            <a:effectLst/>
          </p:spPr>
          <p:txBody>
            <a:bodyPr/>
            <a:lstStyle/>
            <a:p>
              <a:endParaRPr lang="en-US"/>
            </a:p>
          </p:txBody>
        </p:sp>
      </p:grpSp>
      <p:grpSp>
        <p:nvGrpSpPr>
          <p:cNvPr id="113674" name="Group 10"/>
          <p:cNvGrpSpPr>
            <a:grpSpLocks/>
          </p:cNvGrpSpPr>
          <p:nvPr/>
        </p:nvGrpSpPr>
        <p:grpSpPr bwMode="auto">
          <a:xfrm>
            <a:off x="1985963" y="3983038"/>
            <a:ext cx="5334000" cy="427037"/>
            <a:chOff x="1251" y="2509"/>
            <a:chExt cx="3640" cy="269"/>
          </a:xfrm>
        </p:grpSpPr>
        <p:sp>
          <p:nvSpPr>
            <p:cNvPr id="113675" name="Rectangle 11"/>
            <p:cNvSpPr>
              <a:spLocks noChangeArrowheads="1"/>
            </p:cNvSpPr>
            <p:nvPr/>
          </p:nvSpPr>
          <p:spPr bwMode="auto">
            <a:xfrm>
              <a:off x="3453" y="2509"/>
              <a:ext cx="1438" cy="269"/>
            </a:xfrm>
            <a:prstGeom prst="rect">
              <a:avLst/>
            </a:prstGeom>
            <a:noFill/>
            <a:ln w="9525">
              <a:noFill/>
              <a:miter lim="800000"/>
              <a:headEnd/>
              <a:tailEnd/>
            </a:ln>
            <a:effectLst/>
          </p:spPr>
          <p:txBody>
            <a:bodyPr>
              <a:spAutoFit/>
            </a:bodyPr>
            <a:lstStyle/>
            <a:p>
              <a:pPr algn="ctr"/>
              <a:endParaRPr lang="en-US" sz="2200">
                <a:latin typeface="Trebuchet MS" pitchFamily="34" charset="0"/>
                <a:cs typeface="Arial" charset="0"/>
              </a:endParaRPr>
            </a:p>
          </p:txBody>
        </p:sp>
        <p:sp>
          <p:nvSpPr>
            <p:cNvPr id="113676" name="Line 12"/>
            <p:cNvSpPr>
              <a:spLocks noChangeShapeType="1"/>
            </p:cNvSpPr>
            <p:nvPr/>
          </p:nvSpPr>
          <p:spPr bwMode="auto">
            <a:xfrm>
              <a:off x="1251" y="2572"/>
              <a:ext cx="2279" cy="93"/>
            </a:xfrm>
            <a:prstGeom prst="line">
              <a:avLst/>
            </a:prstGeom>
            <a:noFill/>
            <a:ln w="38100">
              <a:solidFill>
                <a:srgbClr val="FF0000"/>
              </a:solidFill>
              <a:round/>
              <a:headEnd type="none" w="sm" len="sm"/>
              <a:tailEnd type="triangle" w="sm" len="sm"/>
            </a:ln>
            <a:effectLst/>
          </p:spPr>
          <p:txBody>
            <a:bodyPr/>
            <a:lstStyle/>
            <a:p>
              <a:endParaRPr lang="en-US"/>
            </a:p>
          </p:txBody>
        </p:sp>
      </p:grpSp>
      <p:grpSp>
        <p:nvGrpSpPr>
          <p:cNvPr id="113677" name="Group 13"/>
          <p:cNvGrpSpPr>
            <a:grpSpLocks/>
          </p:cNvGrpSpPr>
          <p:nvPr/>
        </p:nvGrpSpPr>
        <p:grpSpPr bwMode="auto">
          <a:xfrm>
            <a:off x="1973263" y="3613150"/>
            <a:ext cx="5373687" cy="427038"/>
            <a:chOff x="1243" y="2276"/>
            <a:chExt cx="3667" cy="269"/>
          </a:xfrm>
        </p:grpSpPr>
        <p:sp>
          <p:nvSpPr>
            <p:cNvPr id="113678" name="Rectangle 14"/>
            <p:cNvSpPr>
              <a:spLocks noChangeArrowheads="1"/>
            </p:cNvSpPr>
            <p:nvPr/>
          </p:nvSpPr>
          <p:spPr bwMode="auto">
            <a:xfrm>
              <a:off x="3472" y="2276"/>
              <a:ext cx="1438" cy="269"/>
            </a:xfrm>
            <a:prstGeom prst="rect">
              <a:avLst/>
            </a:prstGeom>
            <a:noFill/>
            <a:ln w="9525">
              <a:noFill/>
              <a:miter lim="800000"/>
              <a:headEnd/>
              <a:tailEnd/>
            </a:ln>
            <a:effectLst/>
          </p:spPr>
          <p:txBody>
            <a:bodyPr>
              <a:spAutoFit/>
            </a:bodyPr>
            <a:lstStyle/>
            <a:p>
              <a:pPr algn="ctr"/>
              <a:r>
                <a:rPr lang="en-GB" sz="2200">
                  <a:latin typeface="Trebuchet MS" pitchFamily="34" charset="0"/>
                  <a:cs typeface="Arial" charset="0"/>
                </a:rPr>
                <a:t>Altitude a.s.l. </a:t>
              </a:r>
            </a:p>
          </p:txBody>
        </p:sp>
        <p:sp>
          <p:nvSpPr>
            <p:cNvPr id="113679" name="Line 15"/>
            <p:cNvSpPr>
              <a:spLocks noChangeShapeType="1"/>
            </p:cNvSpPr>
            <p:nvPr/>
          </p:nvSpPr>
          <p:spPr bwMode="auto">
            <a:xfrm flipV="1">
              <a:off x="1243" y="2430"/>
              <a:ext cx="2334" cy="17"/>
            </a:xfrm>
            <a:prstGeom prst="line">
              <a:avLst/>
            </a:prstGeom>
            <a:noFill/>
            <a:ln w="38100">
              <a:solidFill>
                <a:srgbClr val="FF0000"/>
              </a:solidFill>
              <a:round/>
              <a:headEnd type="none" w="sm" len="sm"/>
              <a:tailEnd type="triangle" w="sm" len="sm"/>
            </a:ln>
            <a:effectLst/>
          </p:spPr>
          <p:txBody>
            <a:bodyPr/>
            <a:lstStyle/>
            <a:p>
              <a:endParaRPr lang="en-US"/>
            </a:p>
          </p:txBody>
        </p:sp>
      </p:grpSp>
      <p:grpSp>
        <p:nvGrpSpPr>
          <p:cNvPr id="113680" name="Group 16"/>
          <p:cNvGrpSpPr>
            <a:grpSpLocks/>
          </p:cNvGrpSpPr>
          <p:nvPr/>
        </p:nvGrpSpPr>
        <p:grpSpPr bwMode="auto">
          <a:xfrm>
            <a:off x="1957388" y="4249738"/>
            <a:ext cx="7246937" cy="1054100"/>
            <a:chOff x="1424" y="2677"/>
            <a:chExt cx="4753" cy="664"/>
          </a:xfrm>
        </p:grpSpPr>
        <p:sp>
          <p:nvSpPr>
            <p:cNvPr id="113681" name="Rectangle 17"/>
            <p:cNvSpPr>
              <a:spLocks noChangeArrowheads="1"/>
            </p:cNvSpPr>
            <p:nvPr/>
          </p:nvSpPr>
          <p:spPr bwMode="auto">
            <a:xfrm>
              <a:off x="3207" y="2861"/>
              <a:ext cx="2970" cy="480"/>
            </a:xfrm>
            <a:prstGeom prst="rect">
              <a:avLst/>
            </a:prstGeom>
            <a:noFill/>
            <a:ln w="9525">
              <a:noFill/>
              <a:miter lim="800000"/>
              <a:headEnd/>
              <a:tailEnd/>
            </a:ln>
            <a:effectLst/>
          </p:spPr>
          <p:txBody>
            <a:bodyPr>
              <a:spAutoFit/>
            </a:bodyPr>
            <a:lstStyle/>
            <a:p>
              <a:r>
                <a:rPr lang="en-GB" sz="2200">
                  <a:latin typeface="Trebuchet MS" pitchFamily="34" charset="0"/>
                  <a:cs typeface="Arial" charset="0"/>
                </a:rPr>
                <a:t>Local Time (user </a:t>
              </a:r>
              <a:r>
                <a:rPr lang="en-GB" sz="2200" u="sng">
                  <a:latin typeface="Trebuchet MS" pitchFamily="34" charset="0"/>
                  <a:cs typeface="Arial" charset="0"/>
                </a:rPr>
                <a:t>must</a:t>
              </a:r>
              <a:r>
                <a:rPr lang="en-GB" sz="2200">
                  <a:latin typeface="Trebuchet MS" pitchFamily="34" charset="0"/>
                  <a:cs typeface="Arial" charset="0"/>
                </a:rPr>
                <a:t> set it before synchronising PC with PA).</a:t>
              </a:r>
            </a:p>
          </p:txBody>
        </p:sp>
        <p:sp>
          <p:nvSpPr>
            <p:cNvPr id="113682" name="Line 18"/>
            <p:cNvSpPr>
              <a:spLocks noChangeShapeType="1"/>
            </p:cNvSpPr>
            <p:nvPr/>
          </p:nvSpPr>
          <p:spPr bwMode="auto">
            <a:xfrm>
              <a:off x="1424" y="2677"/>
              <a:ext cx="1785" cy="304"/>
            </a:xfrm>
            <a:prstGeom prst="line">
              <a:avLst/>
            </a:prstGeom>
            <a:noFill/>
            <a:ln w="38100">
              <a:solidFill>
                <a:srgbClr val="FF0000"/>
              </a:solidFill>
              <a:round/>
              <a:headEnd type="none" w="sm" len="sm"/>
              <a:tailEnd type="triangle" w="sm" len="sm"/>
            </a:ln>
            <a:effectLst/>
          </p:spPr>
          <p:txBody>
            <a:bodyPr/>
            <a:lstStyle/>
            <a:p>
              <a:endParaRPr lang="en-US"/>
            </a:p>
          </p:txBody>
        </p:sp>
      </p:grpSp>
      <p:grpSp>
        <p:nvGrpSpPr>
          <p:cNvPr id="113683" name="Group 19"/>
          <p:cNvGrpSpPr>
            <a:grpSpLocks/>
          </p:cNvGrpSpPr>
          <p:nvPr/>
        </p:nvGrpSpPr>
        <p:grpSpPr bwMode="auto">
          <a:xfrm>
            <a:off x="2225675" y="4470400"/>
            <a:ext cx="7112000" cy="1271588"/>
            <a:chOff x="1415" y="2816"/>
            <a:chExt cx="4853" cy="801"/>
          </a:xfrm>
        </p:grpSpPr>
        <p:sp>
          <p:nvSpPr>
            <p:cNvPr id="113684" name="Rectangle 20"/>
            <p:cNvSpPr>
              <a:spLocks noChangeArrowheads="1"/>
            </p:cNvSpPr>
            <p:nvPr/>
          </p:nvSpPr>
          <p:spPr bwMode="auto">
            <a:xfrm>
              <a:off x="3298" y="3348"/>
              <a:ext cx="2970" cy="269"/>
            </a:xfrm>
            <a:prstGeom prst="rect">
              <a:avLst/>
            </a:prstGeom>
            <a:noFill/>
            <a:ln w="9525">
              <a:noFill/>
              <a:miter lim="800000"/>
              <a:headEnd/>
              <a:tailEnd/>
            </a:ln>
            <a:effectLst/>
          </p:spPr>
          <p:txBody>
            <a:bodyPr>
              <a:spAutoFit/>
            </a:bodyPr>
            <a:lstStyle/>
            <a:p>
              <a:r>
                <a:rPr lang="en-GB" sz="2200">
                  <a:latin typeface="Trebuchet MS" pitchFamily="34" charset="0"/>
                  <a:cs typeface="Arial" charset="0"/>
                </a:rPr>
                <a:t>Tracking Velocity (km/h)</a:t>
              </a:r>
            </a:p>
          </p:txBody>
        </p:sp>
        <p:sp>
          <p:nvSpPr>
            <p:cNvPr id="113685" name="Line 21"/>
            <p:cNvSpPr>
              <a:spLocks noChangeShapeType="1"/>
            </p:cNvSpPr>
            <p:nvPr/>
          </p:nvSpPr>
          <p:spPr bwMode="auto">
            <a:xfrm>
              <a:off x="1415" y="2816"/>
              <a:ext cx="1885" cy="652"/>
            </a:xfrm>
            <a:prstGeom prst="line">
              <a:avLst/>
            </a:prstGeom>
            <a:noFill/>
            <a:ln w="38100">
              <a:solidFill>
                <a:srgbClr val="FF0000"/>
              </a:solidFill>
              <a:round/>
              <a:headEnd type="none" w="sm" len="sm"/>
              <a:tailEnd type="triangle" w="sm" len="sm"/>
            </a:ln>
            <a:effectLst/>
          </p:spPr>
          <p:txBody>
            <a:bodyPr/>
            <a:lstStyle/>
            <a:p>
              <a:endParaRPr lang="en-US"/>
            </a:p>
          </p:txBody>
        </p:sp>
      </p:grpSp>
      <p:sp>
        <p:nvSpPr>
          <p:cNvPr id="113686" name="Rectangle 22"/>
          <p:cNvSpPr>
            <a:spLocks noChangeArrowheads="1"/>
          </p:cNvSpPr>
          <p:nvPr/>
        </p:nvSpPr>
        <p:spPr bwMode="auto">
          <a:xfrm>
            <a:off x="5376863" y="4094163"/>
            <a:ext cx="1722437" cy="396875"/>
          </a:xfrm>
          <a:prstGeom prst="rect">
            <a:avLst/>
          </a:prstGeom>
          <a:noFill/>
          <a:ln w="12700">
            <a:noFill/>
            <a:miter lim="800000"/>
            <a:headEnd type="none" w="sm" len="sm"/>
            <a:tailEnd type="none" w="sm" len="sm"/>
          </a:ln>
          <a:effectLst/>
        </p:spPr>
        <p:txBody>
          <a:bodyPr wrap="none">
            <a:spAutoFit/>
          </a:bodyPr>
          <a:lstStyle/>
          <a:p>
            <a:r>
              <a:rPr lang="en-GB" sz="2000">
                <a:latin typeface="Trebuchet MS" pitchFamily="34" charset="0"/>
              </a:rPr>
              <a:t>GPS Precision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2"/>
          <p:cNvGrpSpPr>
            <a:grpSpLocks/>
          </p:cNvGrpSpPr>
          <p:nvPr/>
        </p:nvGrpSpPr>
        <p:grpSpPr bwMode="auto">
          <a:xfrm>
            <a:off x="5167313" y="1184275"/>
            <a:ext cx="3441700" cy="5024438"/>
            <a:chOff x="3188" y="728"/>
            <a:chExt cx="2056" cy="2741"/>
          </a:xfrm>
        </p:grpSpPr>
        <p:pic>
          <p:nvPicPr>
            <p:cNvPr id="114691" name="Picture 3"/>
            <p:cNvPicPr>
              <a:picLocks noChangeAspect="1" noChangeArrowheads="1"/>
            </p:cNvPicPr>
            <p:nvPr/>
          </p:nvPicPr>
          <p:blipFill>
            <a:blip r:embed="rId2" cstate="screen"/>
            <a:srcRect/>
            <a:stretch>
              <a:fillRect/>
            </a:stretch>
          </p:blipFill>
          <p:spPr bwMode="auto">
            <a:xfrm>
              <a:off x="3188" y="728"/>
              <a:ext cx="2056" cy="2741"/>
            </a:xfrm>
            <a:prstGeom prst="rect">
              <a:avLst/>
            </a:prstGeom>
            <a:noFill/>
            <a:ln w="12700">
              <a:noFill/>
              <a:miter lim="800000"/>
              <a:headEnd type="none" w="sm" len="sm"/>
              <a:tailEnd type="none" w="sm" len="sm"/>
            </a:ln>
            <a:effectLst/>
          </p:spPr>
        </p:pic>
        <p:sp>
          <p:nvSpPr>
            <p:cNvPr id="114692" name="Text Box 4"/>
            <p:cNvSpPr txBox="1">
              <a:spLocks noChangeArrowheads="1"/>
            </p:cNvSpPr>
            <p:nvPr/>
          </p:nvSpPr>
          <p:spPr bwMode="auto">
            <a:xfrm>
              <a:off x="4012" y="1124"/>
              <a:ext cx="448" cy="166"/>
            </a:xfrm>
            <a:prstGeom prst="rect">
              <a:avLst/>
            </a:prstGeom>
            <a:solidFill>
              <a:schemeClr val="bg1"/>
            </a:solidFill>
            <a:ln w="12700">
              <a:noFill/>
              <a:miter lim="800000"/>
              <a:headEnd type="none" w="sm" len="sm"/>
              <a:tailEnd type="none" w="sm" len="sm"/>
            </a:ln>
            <a:effectLst/>
          </p:spPr>
          <p:txBody>
            <a:bodyPr>
              <a:spAutoFit/>
            </a:bodyPr>
            <a:lstStyle/>
            <a:p>
              <a:pPr>
                <a:spcBef>
                  <a:spcPct val="50000"/>
                </a:spcBef>
              </a:pPr>
              <a:r>
                <a:rPr lang="es-CO" sz="1400" b="1">
                  <a:latin typeface="Verdana" pitchFamily="34" charset="0"/>
                </a:rPr>
                <a:t>ON</a:t>
              </a:r>
            </a:p>
          </p:txBody>
        </p:sp>
        <p:grpSp>
          <p:nvGrpSpPr>
            <p:cNvPr id="114693" name="Group 5"/>
            <p:cNvGrpSpPr>
              <a:grpSpLocks/>
            </p:cNvGrpSpPr>
            <p:nvPr/>
          </p:nvGrpSpPr>
          <p:grpSpPr bwMode="auto">
            <a:xfrm>
              <a:off x="3255" y="1867"/>
              <a:ext cx="1644" cy="1518"/>
              <a:chOff x="3255" y="1867"/>
              <a:chExt cx="1644" cy="1518"/>
            </a:xfrm>
          </p:grpSpPr>
          <p:grpSp>
            <p:nvGrpSpPr>
              <p:cNvPr id="114694" name="Group 6"/>
              <p:cNvGrpSpPr>
                <a:grpSpLocks/>
              </p:cNvGrpSpPr>
              <p:nvPr/>
            </p:nvGrpSpPr>
            <p:grpSpPr bwMode="auto">
              <a:xfrm>
                <a:off x="3255" y="1874"/>
                <a:ext cx="517" cy="1510"/>
                <a:chOff x="3255" y="1874"/>
                <a:chExt cx="517" cy="1510"/>
              </a:xfrm>
            </p:grpSpPr>
            <p:sp>
              <p:nvSpPr>
                <p:cNvPr id="114695" name="Rectangle 7"/>
                <p:cNvSpPr>
                  <a:spLocks noChangeArrowheads="1"/>
                </p:cNvSpPr>
                <p:nvPr/>
              </p:nvSpPr>
              <p:spPr bwMode="auto">
                <a:xfrm>
                  <a:off x="3255" y="1874"/>
                  <a:ext cx="174" cy="1509"/>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a:endParaRPr lang="es-CO" sz="2000">
                    <a:solidFill>
                      <a:schemeClr val="tx2"/>
                    </a:solidFill>
                    <a:latin typeface="Verdana" pitchFamily="34" charset="0"/>
                  </a:endParaRPr>
                </a:p>
              </p:txBody>
            </p:sp>
            <p:sp>
              <p:nvSpPr>
                <p:cNvPr id="114696" name="Rectangle 8"/>
                <p:cNvSpPr>
                  <a:spLocks noChangeArrowheads="1"/>
                </p:cNvSpPr>
                <p:nvPr/>
              </p:nvSpPr>
              <p:spPr bwMode="auto">
                <a:xfrm>
                  <a:off x="3454" y="2112"/>
                  <a:ext cx="146" cy="1272"/>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a:endParaRPr lang="es-CO" sz="2000">
                    <a:solidFill>
                      <a:schemeClr val="tx2"/>
                    </a:solidFill>
                    <a:latin typeface="Verdana" pitchFamily="34" charset="0"/>
                  </a:endParaRPr>
                </a:p>
              </p:txBody>
            </p:sp>
            <p:sp>
              <p:nvSpPr>
                <p:cNvPr id="114697" name="Rectangle 9"/>
                <p:cNvSpPr>
                  <a:spLocks noChangeArrowheads="1"/>
                </p:cNvSpPr>
                <p:nvPr/>
              </p:nvSpPr>
              <p:spPr bwMode="auto">
                <a:xfrm>
                  <a:off x="3635" y="2260"/>
                  <a:ext cx="137" cy="1116"/>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a:endParaRPr lang="es-CO" sz="2000">
                    <a:solidFill>
                      <a:schemeClr val="tx2"/>
                    </a:solidFill>
                    <a:latin typeface="Verdana" pitchFamily="34" charset="0"/>
                  </a:endParaRPr>
                </a:p>
              </p:txBody>
            </p:sp>
          </p:grpSp>
          <p:grpSp>
            <p:nvGrpSpPr>
              <p:cNvPr id="114698" name="Group 10"/>
              <p:cNvGrpSpPr>
                <a:grpSpLocks/>
              </p:cNvGrpSpPr>
              <p:nvPr/>
            </p:nvGrpSpPr>
            <p:grpSpPr bwMode="auto">
              <a:xfrm flipH="1">
                <a:off x="3823" y="1875"/>
                <a:ext cx="517" cy="1510"/>
                <a:chOff x="3255" y="1874"/>
                <a:chExt cx="517" cy="1510"/>
              </a:xfrm>
            </p:grpSpPr>
            <p:sp>
              <p:nvSpPr>
                <p:cNvPr id="114699" name="Rectangle 11"/>
                <p:cNvSpPr>
                  <a:spLocks noChangeArrowheads="1"/>
                </p:cNvSpPr>
                <p:nvPr/>
              </p:nvSpPr>
              <p:spPr bwMode="auto">
                <a:xfrm>
                  <a:off x="3255" y="1874"/>
                  <a:ext cx="174" cy="1509"/>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a:endParaRPr lang="es-CO" sz="2000">
                    <a:solidFill>
                      <a:schemeClr val="tx2"/>
                    </a:solidFill>
                    <a:latin typeface="Verdana" pitchFamily="34" charset="0"/>
                  </a:endParaRPr>
                </a:p>
              </p:txBody>
            </p:sp>
            <p:sp>
              <p:nvSpPr>
                <p:cNvPr id="114700" name="Rectangle 12"/>
                <p:cNvSpPr>
                  <a:spLocks noChangeArrowheads="1"/>
                </p:cNvSpPr>
                <p:nvPr/>
              </p:nvSpPr>
              <p:spPr bwMode="auto">
                <a:xfrm>
                  <a:off x="3454" y="2112"/>
                  <a:ext cx="146" cy="1272"/>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a:endParaRPr lang="es-CO" sz="2000">
                    <a:solidFill>
                      <a:schemeClr val="tx2"/>
                    </a:solidFill>
                    <a:latin typeface="Verdana" pitchFamily="34" charset="0"/>
                  </a:endParaRPr>
                </a:p>
              </p:txBody>
            </p:sp>
            <p:sp>
              <p:nvSpPr>
                <p:cNvPr id="114701" name="Rectangle 13"/>
                <p:cNvSpPr>
                  <a:spLocks noChangeArrowheads="1"/>
                </p:cNvSpPr>
                <p:nvPr/>
              </p:nvSpPr>
              <p:spPr bwMode="auto">
                <a:xfrm>
                  <a:off x="3635" y="2260"/>
                  <a:ext cx="137" cy="1116"/>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a:endParaRPr lang="es-CO" sz="2000">
                    <a:solidFill>
                      <a:schemeClr val="tx2"/>
                    </a:solidFill>
                    <a:latin typeface="Verdana" pitchFamily="34" charset="0"/>
                  </a:endParaRPr>
                </a:p>
              </p:txBody>
            </p:sp>
          </p:grpSp>
          <p:sp>
            <p:nvSpPr>
              <p:cNvPr id="114702" name="Rectangle 14"/>
              <p:cNvSpPr>
                <a:spLocks noChangeArrowheads="1"/>
              </p:cNvSpPr>
              <p:nvPr/>
            </p:nvSpPr>
            <p:spPr bwMode="auto">
              <a:xfrm flipH="1">
                <a:off x="4725" y="1867"/>
                <a:ext cx="174" cy="1509"/>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a:endParaRPr lang="es-CO" sz="2000">
                  <a:solidFill>
                    <a:schemeClr val="tx2"/>
                  </a:solidFill>
                  <a:latin typeface="Verdana" pitchFamily="34" charset="0"/>
                </a:endParaRPr>
              </a:p>
            </p:txBody>
          </p:sp>
          <p:sp>
            <p:nvSpPr>
              <p:cNvPr id="114703" name="Rectangle 15"/>
              <p:cNvSpPr>
                <a:spLocks noChangeArrowheads="1"/>
              </p:cNvSpPr>
              <p:nvPr/>
            </p:nvSpPr>
            <p:spPr bwMode="auto">
              <a:xfrm flipH="1">
                <a:off x="4554" y="2636"/>
                <a:ext cx="137" cy="741"/>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a:endParaRPr lang="es-CO" sz="2000">
                  <a:solidFill>
                    <a:schemeClr val="tx2"/>
                  </a:solidFill>
                  <a:latin typeface="Verdana" pitchFamily="34" charset="0"/>
                </a:endParaRPr>
              </a:p>
            </p:txBody>
          </p:sp>
          <p:sp>
            <p:nvSpPr>
              <p:cNvPr id="114704" name="Rectangle 16"/>
              <p:cNvSpPr>
                <a:spLocks noChangeArrowheads="1"/>
              </p:cNvSpPr>
              <p:nvPr/>
            </p:nvSpPr>
            <p:spPr bwMode="auto">
              <a:xfrm flipH="1">
                <a:off x="4382" y="2253"/>
                <a:ext cx="137" cy="1116"/>
              </a:xfrm>
              <a:prstGeom prst="rect">
                <a:avLst/>
              </a:prstGeom>
              <a:solidFill>
                <a:schemeClr val="bg1"/>
              </a:solidFill>
              <a:ln w="12700">
                <a:solidFill>
                  <a:schemeClr val="tx1"/>
                </a:solidFill>
                <a:miter lim="800000"/>
                <a:headEnd type="none" w="sm" len="sm"/>
                <a:tailEnd type="none" w="sm" len="sm"/>
              </a:ln>
              <a:effectLst/>
            </p:spPr>
            <p:txBody>
              <a:bodyPr wrap="none" anchor="ctr"/>
              <a:lstStyle/>
              <a:p>
                <a:pPr algn="ctr"/>
                <a:endParaRPr lang="es-CO" sz="2000">
                  <a:solidFill>
                    <a:schemeClr val="tx2"/>
                  </a:solidFill>
                  <a:latin typeface="Verdana" pitchFamily="34" charset="0"/>
                </a:endParaRPr>
              </a:p>
            </p:txBody>
          </p:sp>
        </p:grpSp>
      </p:grpSp>
      <p:sp>
        <p:nvSpPr>
          <p:cNvPr id="114705" name="Rectangle 17"/>
          <p:cNvSpPr>
            <a:spLocks noChangeArrowheads="1"/>
          </p:cNvSpPr>
          <p:nvPr/>
        </p:nvSpPr>
        <p:spPr bwMode="auto">
          <a:xfrm>
            <a:off x="0" y="149225"/>
            <a:ext cx="9144000" cy="457200"/>
          </a:xfrm>
          <a:prstGeom prst="rect">
            <a:avLst/>
          </a:prstGeom>
          <a:noFill/>
          <a:ln w="9525">
            <a:noFill/>
            <a:miter lim="800000"/>
            <a:headEnd/>
            <a:tailEnd/>
          </a:ln>
          <a:effectLst/>
        </p:spPr>
        <p:txBody>
          <a:bodyPr>
            <a:spAutoFit/>
          </a:bodyPr>
          <a:lstStyle/>
          <a:p>
            <a:pPr algn="ctr"/>
            <a:r>
              <a:rPr lang="en-GB" b="1">
                <a:latin typeface="Verdana" pitchFamily="34" charset="0"/>
                <a:cs typeface="Arial" charset="0"/>
              </a:rPr>
              <a:t>Step 4B: Verification of satellite status  </a:t>
            </a:r>
          </a:p>
        </p:txBody>
      </p:sp>
      <p:grpSp>
        <p:nvGrpSpPr>
          <p:cNvPr id="114706" name="Group 18"/>
          <p:cNvGrpSpPr>
            <a:grpSpLocks/>
          </p:cNvGrpSpPr>
          <p:nvPr/>
        </p:nvGrpSpPr>
        <p:grpSpPr bwMode="auto">
          <a:xfrm>
            <a:off x="571500" y="1198563"/>
            <a:ext cx="3525838" cy="5010150"/>
            <a:chOff x="360" y="755"/>
            <a:chExt cx="2221" cy="3156"/>
          </a:xfrm>
        </p:grpSpPr>
        <p:pic>
          <p:nvPicPr>
            <p:cNvPr id="114707" name="Picture 19"/>
            <p:cNvPicPr>
              <a:picLocks noChangeAspect="1" noChangeArrowheads="1"/>
            </p:cNvPicPr>
            <p:nvPr/>
          </p:nvPicPr>
          <p:blipFill>
            <a:blip r:embed="rId3" cstate="screen"/>
            <a:srcRect/>
            <a:stretch>
              <a:fillRect/>
            </a:stretch>
          </p:blipFill>
          <p:spPr bwMode="auto">
            <a:xfrm>
              <a:off x="360" y="755"/>
              <a:ext cx="2221" cy="3156"/>
            </a:xfrm>
            <a:prstGeom prst="rect">
              <a:avLst/>
            </a:prstGeom>
            <a:noFill/>
            <a:ln w="12700">
              <a:noFill/>
              <a:miter lim="800000"/>
              <a:headEnd type="none" w="sm" len="sm"/>
              <a:tailEnd type="none" w="sm" len="sm"/>
            </a:ln>
            <a:effectLst/>
          </p:spPr>
        </p:pic>
        <p:sp>
          <p:nvSpPr>
            <p:cNvPr id="114708" name="Text Box 20"/>
            <p:cNvSpPr txBox="1">
              <a:spLocks noChangeArrowheads="1"/>
            </p:cNvSpPr>
            <p:nvPr/>
          </p:nvSpPr>
          <p:spPr bwMode="auto">
            <a:xfrm>
              <a:off x="1326" y="1235"/>
              <a:ext cx="497" cy="192"/>
            </a:xfrm>
            <a:prstGeom prst="rect">
              <a:avLst/>
            </a:prstGeom>
            <a:solidFill>
              <a:schemeClr val="bg1"/>
            </a:solidFill>
            <a:ln w="12700">
              <a:noFill/>
              <a:miter lim="800000"/>
              <a:headEnd type="none" w="sm" len="sm"/>
              <a:tailEnd type="none" w="sm" len="sm"/>
            </a:ln>
            <a:effectLst/>
          </p:spPr>
          <p:txBody>
            <a:bodyPr>
              <a:spAutoFit/>
            </a:bodyPr>
            <a:lstStyle/>
            <a:p>
              <a:pPr>
                <a:spcBef>
                  <a:spcPct val="50000"/>
                </a:spcBef>
              </a:pPr>
              <a:r>
                <a:rPr lang="es-CO" sz="1400" b="1">
                  <a:latin typeface="Verdana" pitchFamily="34" charset="0"/>
                </a:rPr>
                <a:t>ON</a:t>
              </a:r>
            </a:p>
          </p:txBody>
        </p:sp>
        <p:sp>
          <p:nvSpPr>
            <p:cNvPr id="114709" name="Rectangle 21"/>
            <p:cNvSpPr>
              <a:spLocks noChangeArrowheads="1"/>
            </p:cNvSpPr>
            <p:nvPr/>
          </p:nvSpPr>
          <p:spPr bwMode="auto">
            <a:xfrm>
              <a:off x="1752" y="1818"/>
              <a:ext cx="122" cy="97"/>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a:p>
          </p:txBody>
        </p:sp>
        <p:sp>
          <p:nvSpPr>
            <p:cNvPr id="114710" name="Rectangle 22"/>
            <p:cNvSpPr>
              <a:spLocks noChangeArrowheads="1"/>
            </p:cNvSpPr>
            <p:nvPr/>
          </p:nvSpPr>
          <p:spPr bwMode="auto">
            <a:xfrm>
              <a:off x="1538" y="3546"/>
              <a:ext cx="122" cy="97"/>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a:p>
          </p:txBody>
        </p:sp>
        <p:sp>
          <p:nvSpPr>
            <p:cNvPr id="114711" name="Rectangle 23"/>
            <p:cNvSpPr>
              <a:spLocks noChangeArrowheads="1"/>
            </p:cNvSpPr>
            <p:nvPr/>
          </p:nvSpPr>
          <p:spPr bwMode="auto">
            <a:xfrm>
              <a:off x="1599" y="2607"/>
              <a:ext cx="122" cy="96"/>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a:p>
          </p:txBody>
        </p:sp>
        <p:sp>
          <p:nvSpPr>
            <p:cNvPr id="114712" name="Rectangle 24"/>
            <p:cNvSpPr>
              <a:spLocks noChangeArrowheads="1"/>
            </p:cNvSpPr>
            <p:nvPr/>
          </p:nvSpPr>
          <p:spPr bwMode="auto">
            <a:xfrm>
              <a:off x="2226" y="2605"/>
              <a:ext cx="122" cy="97"/>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a:p>
          </p:txBody>
        </p:sp>
        <p:sp>
          <p:nvSpPr>
            <p:cNvPr id="114713" name="Rectangle 25"/>
            <p:cNvSpPr>
              <a:spLocks noChangeArrowheads="1"/>
            </p:cNvSpPr>
            <p:nvPr/>
          </p:nvSpPr>
          <p:spPr bwMode="auto">
            <a:xfrm>
              <a:off x="990" y="3156"/>
              <a:ext cx="122" cy="97"/>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a:p>
          </p:txBody>
        </p:sp>
        <p:sp>
          <p:nvSpPr>
            <p:cNvPr id="114714" name="Rectangle 26"/>
            <p:cNvSpPr>
              <a:spLocks noChangeArrowheads="1"/>
            </p:cNvSpPr>
            <p:nvPr/>
          </p:nvSpPr>
          <p:spPr bwMode="auto">
            <a:xfrm>
              <a:off x="766" y="2150"/>
              <a:ext cx="122" cy="97"/>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a:p>
          </p:txBody>
        </p:sp>
        <p:sp>
          <p:nvSpPr>
            <p:cNvPr id="114715" name="Rectangle 27"/>
            <p:cNvSpPr>
              <a:spLocks noChangeArrowheads="1"/>
            </p:cNvSpPr>
            <p:nvPr/>
          </p:nvSpPr>
          <p:spPr bwMode="auto">
            <a:xfrm>
              <a:off x="1951" y="3025"/>
              <a:ext cx="122" cy="97"/>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a:p>
          </p:txBody>
        </p:sp>
        <p:sp>
          <p:nvSpPr>
            <p:cNvPr id="114716" name="Rectangle 28"/>
            <p:cNvSpPr>
              <a:spLocks noChangeArrowheads="1"/>
            </p:cNvSpPr>
            <p:nvPr/>
          </p:nvSpPr>
          <p:spPr bwMode="auto">
            <a:xfrm>
              <a:off x="622" y="2350"/>
              <a:ext cx="122" cy="96"/>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0" y="149225"/>
            <a:ext cx="9144000" cy="457200"/>
          </a:xfrm>
          <a:prstGeom prst="rect">
            <a:avLst/>
          </a:prstGeom>
          <a:noFill/>
          <a:ln w="9525">
            <a:noFill/>
            <a:miter lim="800000"/>
            <a:headEnd/>
            <a:tailEnd/>
          </a:ln>
          <a:effectLst/>
        </p:spPr>
        <p:txBody>
          <a:bodyPr>
            <a:spAutoFit/>
          </a:bodyPr>
          <a:lstStyle/>
          <a:p>
            <a:pPr algn="ctr"/>
            <a:r>
              <a:rPr lang="en-GB" b="1">
                <a:latin typeface="Verdana" pitchFamily="34" charset="0"/>
                <a:cs typeface="Arial" charset="0"/>
              </a:rPr>
              <a:t>Step 4C: Verification of location  </a:t>
            </a:r>
          </a:p>
        </p:txBody>
      </p:sp>
      <p:grpSp>
        <p:nvGrpSpPr>
          <p:cNvPr id="115715" name="Group 3"/>
          <p:cNvGrpSpPr>
            <a:grpSpLocks/>
          </p:cNvGrpSpPr>
          <p:nvPr/>
        </p:nvGrpSpPr>
        <p:grpSpPr bwMode="auto">
          <a:xfrm>
            <a:off x="1695450" y="611188"/>
            <a:ext cx="5570538" cy="6103937"/>
            <a:chOff x="1073" y="-191"/>
            <a:chExt cx="3957" cy="4241"/>
          </a:xfrm>
        </p:grpSpPr>
        <p:sp>
          <p:nvSpPr>
            <p:cNvPr id="115716" name="Rectangle 4"/>
            <p:cNvSpPr>
              <a:spLocks noChangeArrowheads="1"/>
            </p:cNvSpPr>
            <p:nvPr/>
          </p:nvSpPr>
          <p:spPr bwMode="auto">
            <a:xfrm>
              <a:off x="1073" y="3753"/>
              <a:ext cx="3957" cy="297"/>
            </a:xfrm>
            <a:prstGeom prst="rect">
              <a:avLst/>
            </a:prstGeom>
            <a:noFill/>
            <a:ln w="9525">
              <a:noFill/>
              <a:miter lim="800000"/>
              <a:headEnd/>
              <a:tailEnd/>
            </a:ln>
            <a:effectLst/>
          </p:spPr>
          <p:txBody>
            <a:bodyPr>
              <a:spAutoFit/>
            </a:bodyPr>
            <a:lstStyle/>
            <a:p>
              <a:pPr algn="ctr"/>
              <a:r>
                <a:rPr lang="en-GB" sz="2200">
                  <a:latin typeface="Verdana" pitchFamily="34" charset="0"/>
                  <a:cs typeface="Arial" charset="0"/>
                </a:rPr>
                <a:t>Fieldwork  map of WUF Venue</a:t>
              </a:r>
            </a:p>
          </p:txBody>
        </p:sp>
        <p:pic>
          <p:nvPicPr>
            <p:cNvPr id="115717" name="Picture 5"/>
            <p:cNvPicPr>
              <a:picLocks noChangeAspect="1" noChangeArrowheads="1"/>
            </p:cNvPicPr>
            <p:nvPr/>
          </p:nvPicPr>
          <p:blipFill>
            <a:blip r:embed="rId2" cstate="screen"/>
            <a:srcRect/>
            <a:stretch>
              <a:fillRect/>
            </a:stretch>
          </p:blipFill>
          <p:spPr bwMode="auto">
            <a:xfrm>
              <a:off x="1566" y="-191"/>
              <a:ext cx="2971" cy="3931"/>
            </a:xfrm>
            <a:prstGeom prst="rect">
              <a:avLst/>
            </a:prstGeom>
            <a:noFill/>
            <a:ln w="9525">
              <a:noFill/>
              <a:miter lim="800000"/>
              <a:headEnd/>
              <a:tailEnd/>
            </a:ln>
            <a:effectLst/>
          </p:spPr>
        </p:pic>
      </p:grpSp>
      <p:grpSp>
        <p:nvGrpSpPr>
          <p:cNvPr id="115718" name="Group 6"/>
          <p:cNvGrpSpPr>
            <a:grpSpLocks/>
          </p:cNvGrpSpPr>
          <p:nvPr/>
        </p:nvGrpSpPr>
        <p:grpSpPr bwMode="auto">
          <a:xfrm>
            <a:off x="995363" y="842963"/>
            <a:ext cx="7264400" cy="6015037"/>
            <a:chOff x="522" y="414"/>
            <a:chExt cx="4576" cy="3789"/>
          </a:xfrm>
        </p:grpSpPr>
        <p:sp>
          <p:nvSpPr>
            <p:cNvPr id="115719" name="Rectangle 7"/>
            <p:cNvSpPr>
              <a:spLocks noChangeArrowheads="1"/>
            </p:cNvSpPr>
            <p:nvPr/>
          </p:nvSpPr>
          <p:spPr bwMode="auto">
            <a:xfrm>
              <a:off x="990" y="3934"/>
              <a:ext cx="3957" cy="269"/>
            </a:xfrm>
            <a:prstGeom prst="rect">
              <a:avLst/>
            </a:prstGeom>
            <a:noFill/>
            <a:ln w="9525">
              <a:noFill/>
              <a:miter lim="800000"/>
              <a:headEnd/>
              <a:tailEnd/>
            </a:ln>
            <a:effectLst/>
          </p:spPr>
          <p:txBody>
            <a:bodyPr>
              <a:spAutoFit/>
            </a:bodyPr>
            <a:lstStyle/>
            <a:p>
              <a:pPr algn="ctr"/>
              <a:r>
                <a:rPr lang="en-GB" sz="2200">
                  <a:latin typeface="Verdana" pitchFamily="34" charset="0"/>
                  <a:cs typeface="Arial" charset="0"/>
                </a:rPr>
                <a:t>Fieldwork map at different scales </a:t>
              </a:r>
            </a:p>
          </p:txBody>
        </p:sp>
        <p:pic>
          <p:nvPicPr>
            <p:cNvPr id="115720" name="Picture 8"/>
            <p:cNvPicPr>
              <a:picLocks noChangeAspect="1" noChangeArrowheads="1"/>
            </p:cNvPicPr>
            <p:nvPr/>
          </p:nvPicPr>
          <p:blipFill>
            <a:blip r:embed="rId3" cstate="screen"/>
            <a:srcRect/>
            <a:stretch>
              <a:fillRect/>
            </a:stretch>
          </p:blipFill>
          <p:spPr bwMode="auto">
            <a:xfrm>
              <a:off x="522" y="414"/>
              <a:ext cx="4576" cy="3492"/>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571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5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368300" y="1285875"/>
            <a:ext cx="8775700" cy="2714625"/>
          </a:xfrm>
        </p:spPr>
        <p:txBody>
          <a:bodyPr/>
          <a:lstStyle/>
          <a:p>
            <a:pPr eaLnBrk="1" hangingPunct="1">
              <a:buFont typeface="Wingdings" pitchFamily="2" charset="2"/>
              <a:buNone/>
            </a:pPr>
            <a:r>
              <a:rPr lang="en-US" smtClean="0"/>
              <a:t>To achieve an “Inclusive Sustainable Urbanization”,  </a:t>
            </a:r>
          </a:p>
          <a:p>
            <a:pPr eaLnBrk="1" hangingPunct="1">
              <a:buFont typeface="Wingdings" pitchFamily="2" charset="2"/>
              <a:buNone/>
            </a:pPr>
            <a:r>
              <a:rPr lang="en-US" smtClean="0"/>
              <a:t>to “Bridge the Urban Divide” and,</a:t>
            </a:r>
          </a:p>
          <a:p>
            <a:pPr eaLnBrk="1" hangingPunct="1">
              <a:buFont typeface="Wingdings" pitchFamily="2" charset="2"/>
              <a:buNone/>
            </a:pPr>
            <a:r>
              <a:rPr lang="en-US" smtClean="0"/>
              <a:t>to implement effective remedy policies, </a:t>
            </a:r>
          </a:p>
          <a:p>
            <a:pPr eaLnBrk="1" hangingPunct="1">
              <a:buFont typeface="Wingdings" pitchFamily="2" charset="2"/>
              <a:buNone/>
            </a:pPr>
            <a:r>
              <a:rPr lang="en-US" smtClean="0"/>
              <a:t>we need to be able to </a:t>
            </a:r>
            <a:r>
              <a:rPr lang="en-US" smtClean="0">
                <a:solidFill>
                  <a:srgbClr val="FF0000"/>
                </a:solidFill>
              </a:rPr>
              <a:t>recognize, identify and monitor urban inequalities</a:t>
            </a:r>
          </a:p>
          <a:p>
            <a:pPr eaLnBrk="1" hangingPunct="1"/>
            <a:endParaRPr lang="en-GB" smtClean="0"/>
          </a:p>
        </p:txBody>
      </p:sp>
      <p:sp>
        <p:nvSpPr>
          <p:cNvPr id="11267" name="Rectangle 2"/>
          <p:cNvSpPr>
            <a:spLocks noGrp="1" noChangeArrowheads="1"/>
          </p:cNvSpPr>
          <p:nvPr>
            <p:ph type="title"/>
          </p:nvPr>
        </p:nvSpPr>
        <p:spPr>
          <a:xfrm>
            <a:off x="428625" y="142875"/>
            <a:ext cx="8002588" cy="868363"/>
          </a:xfrm>
        </p:spPr>
        <p:txBody>
          <a:bodyPr/>
          <a:lstStyle/>
          <a:p>
            <a:pPr eaLnBrk="1" hangingPunct="1"/>
            <a:r>
              <a:rPr lang="en-GB" smtClean="0"/>
              <a:t>Inequalities</a:t>
            </a:r>
          </a:p>
        </p:txBody>
      </p:sp>
      <p:pic>
        <p:nvPicPr>
          <p:cNvPr id="11268" name="Picture 2" descr="D:\JMTZ_Backup_PHDLaptop_JMTZ\JMTZ\presentations\Mind the gap.jpg"/>
          <p:cNvPicPr>
            <a:picLocks noChangeAspect="1" noChangeArrowheads="1"/>
          </p:cNvPicPr>
          <p:nvPr/>
        </p:nvPicPr>
        <p:blipFill>
          <a:blip r:embed="rId3" cstate="screen"/>
          <a:srcRect/>
          <a:stretch>
            <a:fillRect/>
          </a:stretch>
        </p:blipFill>
        <p:spPr bwMode="auto">
          <a:xfrm>
            <a:off x="6084888" y="4241800"/>
            <a:ext cx="3059112" cy="261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122238" y="142875"/>
            <a:ext cx="8721725" cy="457200"/>
          </a:xfrm>
          <a:prstGeom prst="rect">
            <a:avLst/>
          </a:prstGeom>
          <a:noFill/>
          <a:ln w="9525">
            <a:noFill/>
            <a:miter lim="800000"/>
            <a:headEnd/>
            <a:tailEnd/>
          </a:ln>
          <a:effectLst/>
        </p:spPr>
        <p:txBody>
          <a:bodyPr>
            <a:spAutoFit/>
          </a:bodyPr>
          <a:lstStyle/>
          <a:p>
            <a:r>
              <a:rPr lang="en-GB" b="1">
                <a:latin typeface="Verdana" pitchFamily="34" charset="0"/>
                <a:cs typeface="Arial" charset="0"/>
              </a:rPr>
              <a:t>Step 5: Checking and editing data during fieldwork </a:t>
            </a:r>
          </a:p>
        </p:txBody>
      </p:sp>
      <p:pic>
        <p:nvPicPr>
          <p:cNvPr id="116739" name="Picture 3"/>
          <p:cNvPicPr>
            <a:picLocks noChangeAspect="1" noChangeArrowheads="1"/>
          </p:cNvPicPr>
          <p:nvPr/>
        </p:nvPicPr>
        <p:blipFill>
          <a:blip r:embed="rId2" cstate="screen"/>
          <a:srcRect/>
          <a:stretch>
            <a:fillRect/>
          </a:stretch>
        </p:blipFill>
        <p:spPr bwMode="auto">
          <a:xfrm>
            <a:off x="504825" y="1208088"/>
            <a:ext cx="3590925" cy="5186362"/>
          </a:xfrm>
          <a:prstGeom prst="rect">
            <a:avLst/>
          </a:prstGeom>
          <a:noFill/>
          <a:ln w="12700">
            <a:noFill/>
            <a:miter lim="800000"/>
            <a:headEnd type="none" w="sm" len="sm"/>
            <a:tailEnd type="none" w="sm" len="sm"/>
          </a:ln>
          <a:effectLst/>
        </p:spPr>
      </p:pic>
      <p:grpSp>
        <p:nvGrpSpPr>
          <p:cNvPr id="116740" name="Group 4"/>
          <p:cNvGrpSpPr>
            <a:grpSpLocks/>
          </p:cNvGrpSpPr>
          <p:nvPr/>
        </p:nvGrpSpPr>
        <p:grpSpPr bwMode="auto">
          <a:xfrm>
            <a:off x="3857625" y="2032000"/>
            <a:ext cx="5286375" cy="881063"/>
            <a:chOff x="2632" y="1280"/>
            <a:chExt cx="3608" cy="555"/>
          </a:xfrm>
        </p:grpSpPr>
        <p:sp>
          <p:nvSpPr>
            <p:cNvPr id="116741" name="Rectangle 5"/>
            <p:cNvSpPr>
              <a:spLocks noChangeArrowheads="1"/>
            </p:cNvSpPr>
            <p:nvPr/>
          </p:nvSpPr>
          <p:spPr bwMode="auto">
            <a:xfrm>
              <a:off x="2868" y="1566"/>
              <a:ext cx="3372" cy="269"/>
            </a:xfrm>
            <a:prstGeom prst="rect">
              <a:avLst/>
            </a:prstGeom>
            <a:noFill/>
            <a:ln w="9525">
              <a:noFill/>
              <a:miter lim="800000"/>
              <a:headEnd/>
              <a:tailEnd/>
            </a:ln>
            <a:effectLst/>
          </p:spPr>
          <p:txBody>
            <a:bodyPr>
              <a:spAutoFit/>
            </a:bodyPr>
            <a:lstStyle/>
            <a:p>
              <a:pPr algn="ctr"/>
              <a:r>
                <a:rPr lang="en-GB" sz="2200">
                  <a:latin typeface="Verdana" pitchFamily="34" charset="0"/>
                  <a:cs typeface="Arial" charset="0"/>
                </a:rPr>
                <a:t>Editing of data input </a:t>
              </a:r>
            </a:p>
          </p:txBody>
        </p:sp>
        <p:sp>
          <p:nvSpPr>
            <p:cNvPr id="116742" name="Line 6"/>
            <p:cNvSpPr>
              <a:spLocks noChangeShapeType="1"/>
            </p:cNvSpPr>
            <p:nvPr/>
          </p:nvSpPr>
          <p:spPr bwMode="auto">
            <a:xfrm>
              <a:off x="2632" y="1280"/>
              <a:ext cx="998" cy="430"/>
            </a:xfrm>
            <a:prstGeom prst="line">
              <a:avLst/>
            </a:prstGeom>
            <a:noFill/>
            <a:ln w="38100">
              <a:solidFill>
                <a:srgbClr val="FF0000"/>
              </a:solidFill>
              <a:round/>
              <a:headEnd type="none" w="sm" len="sm"/>
              <a:tailEnd type="triangle" w="sm" len="sm"/>
            </a:ln>
            <a:effectLst/>
          </p:spPr>
          <p:txBody>
            <a:bodyPr/>
            <a:lstStyle/>
            <a:p>
              <a:endParaRPr lang="en-US"/>
            </a:p>
          </p:txBody>
        </p:sp>
      </p:grpSp>
      <p:grpSp>
        <p:nvGrpSpPr>
          <p:cNvPr id="116743" name="Group 7"/>
          <p:cNvGrpSpPr>
            <a:grpSpLocks/>
          </p:cNvGrpSpPr>
          <p:nvPr/>
        </p:nvGrpSpPr>
        <p:grpSpPr bwMode="auto">
          <a:xfrm>
            <a:off x="2705100" y="2293938"/>
            <a:ext cx="6438900" cy="1708150"/>
            <a:chOff x="1846" y="1445"/>
            <a:chExt cx="4394" cy="1076"/>
          </a:xfrm>
        </p:grpSpPr>
        <p:sp>
          <p:nvSpPr>
            <p:cNvPr id="116744" name="Rectangle 8"/>
            <p:cNvSpPr>
              <a:spLocks noChangeArrowheads="1"/>
            </p:cNvSpPr>
            <p:nvPr/>
          </p:nvSpPr>
          <p:spPr bwMode="auto">
            <a:xfrm>
              <a:off x="2868" y="2252"/>
              <a:ext cx="3372" cy="269"/>
            </a:xfrm>
            <a:prstGeom prst="rect">
              <a:avLst/>
            </a:prstGeom>
            <a:noFill/>
            <a:ln w="9525">
              <a:noFill/>
              <a:miter lim="800000"/>
              <a:headEnd/>
              <a:tailEnd/>
            </a:ln>
            <a:effectLst/>
          </p:spPr>
          <p:txBody>
            <a:bodyPr>
              <a:spAutoFit/>
            </a:bodyPr>
            <a:lstStyle/>
            <a:p>
              <a:pPr algn="ctr"/>
              <a:r>
                <a:rPr lang="en-GB" sz="2200">
                  <a:latin typeface="Verdana" pitchFamily="34" charset="0"/>
                  <a:cs typeface="Arial" charset="0"/>
                </a:rPr>
                <a:t>verification of data input </a:t>
              </a:r>
            </a:p>
          </p:txBody>
        </p:sp>
        <p:sp>
          <p:nvSpPr>
            <p:cNvPr id="116745" name="Line 9"/>
            <p:cNvSpPr>
              <a:spLocks noChangeShapeType="1"/>
            </p:cNvSpPr>
            <p:nvPr/>
          </p:nvSpPr>
          <p:spPr bwMode="auto">
            <a:xfrm>
              <a:off x="1846" y="1445"/>
              <a:ext cx="1464" cy="923"/>
            </a:xfrm>
            <a:prstGeom prst="line">
              <a:avLst/>
            </a:prstGeom>
            <a:noFill/>
            <a:ln w="38100">
              <a:solidFill>
                <a:srgbClr val="FF0000"/>
              </a:solidFill>
              <a:round/>
              <a:headEnd type="none" w="sm" len="sm"/>
              <a:tailEnd type="triangle" w="sm" len="sm"/>
            </a:ln>
            <a:effectLst/>
          </p:spPr>
          <p:txBody>
            <a:bodyPr/>
            <a:lstStyle/>
            <a:p>
              <a:endParaRPr lang="en-US"/>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74700" y="95250"/>
            <a:ext cx="8002588" cy="868363"/>
          </a:xfrm>
        </p:spPr>
        <p:txBody>
          <a:bodyPr/>
          <a:lstStyle/>
          <a:p>
            <a:pPr eaLnBrk="1" hangingPunct="1"/>
            <a:r>
              <a:rPr lang="en-GB" smtClean="0"/>
              <a:t>Introduction to transect walk</a:t>
            </a:r>
          </a:p>
        </p:txBody>
      </p:sp>
      <p:sp>
        <p:nvSpPr>
          <p:cNvPr id="80899" name="Rectangle 3"/>
          <p:cNvSpPr>
            <a:spLocks noGrp="1" noChangeArrowheads="1"/>
          </p:cNvSpPr>
          <p:nvPr>
            <p:ph type="body" idx="1"/>
          </p:nvPr>
        </p:nvSpPr>
        <p:spPr>
          <a:xfrm>
            <a:off x="785813" y="1500188"/>
            <a:ext cx="7989887" cy="4854575"/>
          </a:xfrm>
        </p:spPr>
        <p:txBody>
          <a:bodyPr/>
          <a:lstStyle/>
          <a:p>
            <a:pPr eaLnBrk="1" hangingPunct="1">
              <a:lnSpc>
                <a:spcPct val="90000"/>
              </a:lnSpc>
            </a:pPr>
            <a:r>
              <a:rPr lang="en-US" sz="2400" dirty="0" smtClean="0"/>
              <a:t>10 groups of max. 4 participants </a:t>
            </a:r>
          </a:p>
          <a:p>
            <a:pPr lvl="1" eaLnBrk="1" hangingPunct="1">
              <a:lnSpc>
                <a:spcPct val="90000"/>
              </a:lnSpc>
            </a:pPr>
            <a:r>
              <a:rPr lang="en-US" sz="2000" dirty="0" smtClean="0"/>
              <a:t>Group 1 + 2 / Building quality</a:t>
            </a:r>
          </a:p>
          <a:p>
            <a:pPr lvl="1" eaLnBrk="1" hangingPunct="1">
              <a:lnSpc>
                <a:spcPct val="90000"/>
              </a:lnSpc>
            </a:pPr>
            <a:r>
              <a:rPr lang="en-US" sz="2000" dirty="0" smtClean="0"/>
              <a:t>Group 3 + 4 / Public space quality</a:t>
            </a:r>
          </a:p>
          <a:p>
            <a:pPr lvl="1" eaLnBrk="1" hangingPunct="1">
              <a:lnSpc>
                <a:spcPct val="90000"/>
              </a:lnSpc>
            </a:pPr>
            <a:r>
              <a:rPr lang="en-US" sz="2000" dirty="0" smtClean="0"/>
              <a:t>Group 5 + 6 / Perception of pedestrian safety</a:t>
            </a:r>
          </a:p>
          <a:p>
            <a:pPr lvl="1" eaLnBrk="1" hangingPunct="1">
              <a:lnSpc>
                <a:spcPct val="90000"/>
              </a:lnSpc>
            </a:pPr>
            <a:r>
              <a:rPr lang="en-US" sz="2000" dirty="0" smtClean="0"/>
              <a:t>Group 7 + 8 / Environmental-open space quality </a:t>
            </a:r>
          </a:p>
          <a:p>
            <a:pPr lvl="1" eaLnBrk="1" hangingPunct="1">
              <a:lnSpc>
                <a:spcPct val="90000"/>
              </a:lnSpc>
            </a:pPr>
            <a:r>
              <a:rPr lang="en-US" sz="2000" dirty="0" smtClean="0"/>
              <a:t>Group 9 + 10 / Perception of pedestrian safety (gender)</a:t>
            </a:r>
          </a:p>
          <a:p>
            <a:pPr lvl="1" eaLnBrk="1" hangingPunct="1">
              <a:lnSpc>
                <a:spcPct val="90000"/>
              </a:lnSpc>
            </a:pPr>
            <a:endParaRPr lang="en-US" sz="2000" dirty="0" smtClean="0"/>
          </a:p>
          <a:p>
            <a:pPr eaLnBrk="1" hangingPunct="1">
              <a:lnSpc>
                <a:spcPct val="90000"/>
              </a:lnSpc>
            </a:pPr>
            <a:r>
              <a:rPr lang="en-US" sz="2400" dirty="0" smtClean="0"/>
              <a:t>1 facilitator per 3/4 groups </a:t>
            </a:r>
          </a:p>
          <a:p>
            <a:pPr eaLnBrk="1" hangingPunct="1">
              <a:lnSpc>
                <a:spcPct val="90000"/>
              </a:lnSpc>
            </a:pPr>
            <a:endParaRPr lang="en-US" sz="2400" dirty="0" smtClean="0"/>
          </a:p>
          <a:p>
            <a:pPr eaLnBrk="1" hangingPunct="1">
              <a:lnSpc>
                <a:spcPct val="90000"/>
              </a:lnSpc>
            </a:pPr>
            <a:r>
              <a:rPr lang="en-US" sz="2400" dirty="0" smtClean="0"/>
              <a:t>Duration: 30 minutes </a:t>
            </a:r>
          </a:p>
          <a:p>
            <a:pPr eaLnBrk="1" hangingPunct="1">
              <a:lnSpc>
                <a:spcPct val="90000"/>
              </a:lnSpc>
            </a:pPr>
            <a:endParaRPr lang="en-US" sz="2400" dirty="0" smtClean="0"/>
          </a:p>
          <a:p>
            <a:pPr eaLnBrk="1" hangingPunct="1">
              <a:lnSpc>
                <a:spcPct val="90000"/>
              </a:lnSpc>
            </a:pPr>
            <a:r>
              <a:rPr lang="en-US" sz="2400" dirty="0" smtClean="0"/>
              <a:t>Instruments for the transect:</a:t>
            </a:r>
          </a:p>
          <a:p>
            <a:pPr lvl="1" eaLnBrk="1" hangingPunct="1">
              <a:lnSpc>
                <a:spcPct val="90000"/>
              </a:lnSpc>
            </a:pPr>
            <a:r>
              <a:rPr lang="en-US" sz="2000" dirty="0" smtClean="0"/>
              <a:t>PDAs / GPS  (Digital Camera optional)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74700" y="95250"/>
            <a:ext cx="8002588" cy="868363"/>
          </a:xfrm>
        </p:spPr>
        <p:txBody>
          <a:bodyPr/>
          <a:lstStyle/>
          <a:p>
            <a:pPr eaLnBrk="1" hangingPunct="1"/>
            <a:r>
              <a:rPr lang="en-GB" smtClean="0"/>
              <a:t>Participatory transect walk area</a:t>
            </a:r>
          </a:p>
        </p:txBody>
      </p:sp>
      <p:sp>
        <p:nvSpPr>
          <p:cNvPr id="82947" name="Rectangle 3"/>
          <p:cNvSpPr>
            <a:spLocks noGrp="1" noChangeArrowheads="1"/>
          </p:cNvSpPr>
          <p:nvPr>
            <p:ph type="body" idx="1"/>
          </p:nvPr>
        </p:nvSpPr>
        <p:spPr>
          <a:xfrm>
            <a:off x="785813" y="1484313"/>
            <a:ext cx="7989887" cy="4584700"/>
          </a:xfrm>
        </p:spPr>
        <p:txBody>
          <a:bodyPr/>
          <a:lstStyle/>
          <a:p>
            <a:pPr eaLnBrk="1" hangingPunct="1">
              <a:lnSpc>
                <a:spcPct val="90000"/>
              </a:lnSpc>
            </a:pPr>
            <a:endParaRPr lang="en-US" smtClean="0"/>
          </a:p>
        </p:txBody>
      </p:sp>
      <p:pic>
        <p:nvPicPr>
          <p:cNvPr id="82948" name="Picture 4"/>
          <p:cNvPicPr>
            <a:picLocks noChangeAspect="1" noChangeArrowheads="1"/>
          </p:cNvPicPr>
          <p:nvPr/>
        </p:nvPicPr>
        <p:blipFill>
          <a:blip r:embed="rId3" cstate="screen"/>
          <a:srcRect/>
          <a:stretch>
            <a:fillRect/>
          </a:stretch>
        </p:blipFill>
        <p:spPr bwMode="auto">
          <a:xfrm>
            <a:off x="1714500" y="1196975"/>
            <a:ext cx="6000750" cy="566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774700" y="95250"/>
            <a:ext cx="8002588" cy="868363"/>
          </a:xfrm>
        </p:spPr>
        <p:txBody>
          <a:bodyPr/>
          <a:lstStyle/>
          <a:p>
            <a:pPr eaLnBrk="1" hangingPunct="1"/>
            <a:r>
              <a:rPr lang="en-GB" smtClean="0"/>
              <a:t>Participatory transect walk area</a:t>
            </a:r>
          </a:p>
        </p:txBody>
      </p:sp>
      <p:sp>
        <p:nvSpPr>
          <p:cNvPr id="83971" name="Rectangle 3"/>
          <p:cNvSpPr>
            <a:spLocks noGrp="1" noChangeArrowheads="1"/>
          </p:cNvSpPr>
          <p:nvPr>
            <p:ph type="body" idx="1"/>
          </p:nvPr>
        </p:nvSpPr>
        <p:spPr>
          <a:xfrm>
            <a:off x="785813" y="1484313"/>
            <a:ext cx="7989887" cy="4584700"/>
          </a:xfrm>
        </p:spPr>
        <p:txBody>
          <a:bodyPr/>
          <a:lstStyle/>
          <a:p>
            <a:pPr eaLnBrk="1" hangingPunct="1">
              <a:lnSpc>
                <a:spcPct val="90000"/>
              </a:lnSpc>
            </a:pPr>
            <a:endParaRPr lang="en-US" smtClean="0"/>
          </a:p>
        </p:txBody>
      </p:sp>
      <p:pic>
        <p:nvPicPr>
          <p:cNvPr id="83972" name="Picture 4"/>
          <p:cNvPicPr>
            <a:picLocks noChangeAspect="1" noChangeArrowheads="1"/>
          </p:cNvPicPr>
          <p:nvPr/>
        </p:nvPicPr>
        <p:blipFill>
          <a:blip r:embed="rId3" cstate="screen"/>
          <a:srcRect/>
          <a:stretch>
            <a:fillRect/>
          </a:stretch>
        </p:blipFill>
        <p:spPr bwMode="auto">
          <a:xfrm>
            <a:off x="714375" y="0"/>
            <a:ext cx="8429625" cy="6858000"/>
          </a:xfrm>
          <a:prstGeom prst="rect">
            <a:avLst/>
          </a:prstGeom>
          <a:noFill/>
          <a:ln w="9525">
            <a:noFill/>
            <a:miter lim="800000"/>
            <a:headEnd/>
            <a:tailEnd/>
          </a:ln>
        </p:spPr>
      </p:pic>
      <p:cxnSp>
        <p:nvCxnSpPr>
          <p:cNvPr id="8" name="Straight Connector 7"/>
          <p:cNvCxnSpPr/>
          <p:nvPr/>
        </p:nvCxnSpPr>
        <p:spPr>
          <a:xfrm flipV="1">
            <a:off x="928688" y="1143000"/>
            <a:ext cx="5500687" cy="1357313"/>
          </a:xfrm>
          <a:prstGeom prst="line">
            <a:avLst/>
          </a:prstGeom>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rot="5400000" flipH="1" flipV="1">
            <a:off x="5607843" y="1678782"/>
            <a:ext cx="1357313" cy="285750"/>
          </a:xfrm>
          <a:prstGeom prst="line">
            <a:avLst/>
          </a:prstGeom>
        </p:spPr>
        <p:style>
          <a:lnRef idx="3">
            <a:schemeClr val="accent3"/>
          </a:lnRef>
          <a:fillRef idx="0">
            <a:schemeClr val="accent3"/>
          </a:fillRef>
          <a:effectRef idx="2">
            <a:schemeClr val="accent3"/>
          </a:effectRef>
          <a:fontRef idx="minor">
            <a:schemeClr val="tx1"/>
          </a:fontRef>
        </p:style>
      </p:cxnSp>
      <p:pic>
        <p:nvPicPr>
          <p:cNvPr id="49157" name="Picture 5" descr="D:\verplanke\My Documents\Data\WUF5\Transect pictures\P1020702.JPG"/>
          <p:cNvPicPr>
            <a:picLocks noChangeAspect="1" noChangeArrowheads="1"/>
          </p:cNvPicPr>
          <p:nvPr/>
        </p:nvPicPr>
        <p:blipFill>
          <a:blip r:embed="rId4" cstate="screen"/>
          <a:srcRect/>
          <a:stretch>
            <a:fillRect/>
          </a:stretch>
        </p:blipFill>
        <p:spPr bwMode="auto">
          <a:xfrm>
            <a:off x="928662" y="2500306"/>
            <a:ext cx="5246693" cy="2951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74700" y="95250"/>
            <a:ext cx="8002588" cy="868363"/>
          </a:xfrm>
        </p:spPr>
        <p:txBody>
          <a:bodyPr/>
          <a:lstStyle/>
          <a:p>
            <a:pPr eaLnBrk="1" hangingPunct="1"/>
            <a:r>
              <a:rPr lang="en-GB" smtClean="0"/>
              <a:t>Participatory transect walk area</a:t>
            </a:r>
          </a:p>
        </p:txBody>
      </p:sp>
      <p:sp>
        <p:nvSpPr>
          <p:cNvPr id="84995" name="Rectangle 3"/>
          <p:cNvSpPr>
            <a:spLocks noGrp="1" noChangeArrowheads="1"/>
          </p:cNvSpPr>
          <p:nvPr>
            <p:ph type="body" idx="1"/>
          </p:nvPr>
        </p:nvSpPr>
        <p:spPr>
          <a:xfrm>
            <a:off x="785813" y="1484313"/>
            <a:ext cx="7989887" cy="4584700"/>
          </a:xfrm>
        </p:spPr>
        <p:txBody>
          <a:bodyPr/>
          <a:lstStyle/>
          <a:p>
            <a:pPr eaLnBrk="1" hangingPunct="1">
              <a:lnSpc>
                <a:spcPct val="90000"/>
              </a:lnSpc>
            </a:pPr>
            <a:endParaRPr lang="en-US" smtClean="0"/>
          </a:p>
        </p:txBody>
      </p:sp>
      <p:pic>
        <p:nvPicPr>
          <p:cNvPr id="84996" name="Picture 4"/>
          <p:cNvPicPr>
            <a:picLocks noChangeAspect="1" noChangeArrowheads="1"/>
          </p:cNvPicPr>
          <p:nvPr/>
        </p:nvPicPr>
        <p:blipFill>
          <a:blip r:embed="rId3" cstate="screen"/>
          <a:srcRect/>
          <a:stretch>
            <a:fillRect/>
          </a:stretch>
        </p:blipFill>
        <p:spPr bwMode="auto">
          <a:xfrm>
            <a:off x="0" y="2786063"/>
            <a:ext cx="9144000" cy="4071937"/>
          </a:xfrm>
          <a:prstGeom prst="rect">
            <a:avLst/>
          </a:prstGeom>
          <a:noFill/>
          <a:ln w="9525">
            <a:noFill/>
            <a:miter lim="800000"/>
            <a:headEnd/>
            <a:tailEnd/>
          </a:ln>
        </p:spPr>
      </p:pic>
      <p:cxnSp>
        <p:nvCxnSpPr>
          <p:cNvPr id="9" name="Straight Connector 8"/>
          <p:cNvCxnSpPr/>
          <p:nvPr/>
        </p:nvCxnSpPr>
        <p:spPr>
          <a:xfrm>
            <a:off x="0" y="2714625"/>
            <a:ext cx="4857750" cy="928688"/>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rot="16200000" flipH="1">
            <a:off x="4286250" y="3071813"/>
            <a:ext cx="857250" cy="285750"/>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rot="16200000" flipH="1">
            <a:off x="4572000" y="2928938"/>
            <a:ext cx="1285875" cy="1000125"/>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rot="10800000" flipV="1">
            <a:off x="5715000" y="2786063"/>
            <a:ext cx="3429000" cy="1285875"/>
          </a:xfrm>
          <a:prstGeom prst="line">
            <a:avLst/>
          </a:prstGeom>
        </p:spPr>
        <p:style>
          <a:lnRef idx="3">
            <a:schemeClr val="accent3"/>
          </a:lnRef>
          <a:fillRef idx="0">
            <a:schemeClr val="accent3"/>
          </a:fillRef>
          <a:effectRef idx="2">
            <a:schemeClr val="accent3"/>
          </a:effectRef>
          <a:fontRef idx="minor">
            <a:schemeClr val="tx1"/>
          </a:fontRef>
        </p:style>
      </p:cxnSp>
      <p:pic>
        <p:nvPicPr>
          <p:cNvPr id="49158" name="Picture 6" descr="D:\verplanke\My Documents\Data\WUF5\Transect pictures\P1020708.JPG"/>
          <p:cNvPicPr>
            <a:picLocks noChangeAspect="1" noChangeArrowheads="1"/>
          </p:cNvPicPr>
          <p:nvPr/>
        </p:nvPicPr>
        <p:blipFill>
          <a:blip r:embed="rId4" cstate="screen"/>
          <a:srcRect/>
          <a:stretch>
            <a:fillRect/>
          </a:stretch>
        </p:blipFill>
        <p:spPr bwMode="auto">
          <a:xfrm>
            <a:off x="4643438" y="0"/>
            <a:ext cx="4500562" cy="2786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450" name="Picture 2" descr="D:\verplanke\My Documents\Data\WUF5\Transect pictures\P1020709.JPG"/>
          <p:cNvPicPr>
            <a:picLocks noChangeAspect="1" noChangeArrowheads="1"/>
          </p:cNvPicPr>
          <p:nvPr/>
        </p:nvPicPr>
        <p:blipFill>
          <a:blip r:embed="rId5" cstate="screen"/>
          <a:srcRect/>
          <a:stretch>
            <a:fillRect/>
          </a:stretch>
        </p:blipFill>
        <p:spPr bwMode="auto">
          <a:xfrm>
            <a:off x="0" y="0"/>
            <a:ext cx="4572000" cy="2786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74700" y="95250"/>
            <a:ext cx="8002588" cy="868363"/>
          </a:xfrm>
        </p:spPr>
        <p:txBody>
          <a:bodyPr/>
          <a:lstStyle/>
          <a:p>
            <a:pPr eaLnBrk="1" hangingPunct="1"/>
            <a:r>
              <a:rPr lang="en-GB" smtClean="0"/>
              <a:t>Participatory transect walk area</a:t>
            </a:r>
          </a:p>
        </p:txBody>
      </p:sp>
      <p:sp>
        <p:nvSpPr>
          <p:cNvPr id="86019" name="Rectangle 3"/>
          <p:cNvSpPr>
            <a:spLocks noGrp="1" noChangeArrowheads="1"/>
          </p:cNvSpPr>
          <p:nvPr>
            <p:ph type="body" idx="1"/>
          </p:nvPr>
        </p:nvSpPr>
        <p:spPr>
          <a:xfrm>
            <a:off x="785813" y="1484313"/>
            <a:ext cx="7989887" cy="4584700"/>
          </a:xfrm>
        </p:spPr>
        <p:txBody>
          <a:bodyPr/>
          <a:lstStyle/>
          <a:p>
            <a:pPr eaLnBrk="1" hangingPunct="1">
              <a:lnSpc>
                <a:spcPct val="90000"/>
              </a:lnSpc>
            </a:pPr>
            <a:endParaRPr lang="en-US" smtClean="0"/>
          </a:p>
        </p:txBody>
      </p:sp>
      <p:pic>
        <p:nvPicPr>
          <p:cNvPr id="86020" name="Picture 4"/>
          <p:cNvPicPr>
            <a:picLocks noChangeAspect="1" noChangeArrowheads="1"/>
          </p:cNvPicPr>
          <p:nvPr/>
        </p:nvPicPr>
        <p:blipFill>
          <a:blip r:embed="rId3" cstate="screen"/>
          <a:srcRect/>
          <a:stretch>
            <a:fillRect/>
          </a:stretch>
        </p:blipFill>
        <p:spPr bwMode="auto">
          <a:xfrm>
            <a:off x="3714750" y="1196975"/>
            <a:ext cx="5429250" cy="5661025"/>
          </a:xfrm>
          <a:prstGeom prst="rect">
            <a:avLst/>
          </a:prstGeom>
          <a:noFill/>
          <a:ln w="9525">
            <a:noFill/>
            <a:miter lim="800000"/>
            <a:headEnd/>
            <a:tailEnd/>
          </a:ln>
        </p:spPr>
      </p:pic>
      <p:grpSp>
        <p:nvGrpSpPr>
          <p:cNvPr id="2" name="Group 12"/>
          <p:cNvGrpSpPr>
            <a:grpSpLocks/>
          </p:cNvGrpSpPr>
          <p:nvPr/>
        </p:nvGrpSpPr>
        <p:grpSpPr bwMode="auto">
          <a:xfrm>
            <a:off x="0" y="1214438"/>
            <a:ext cx="5572125" cy="2714625"/>
            <a:chOff x="0" y="1214422"/>
            <a:chExt cx="5572132" cy="2714644"/>
          </a:xfrm>
        </p:grpSpPr>
        <p:pic>
          <p:nvPicPr>
            <p:cNvPr id="105474" name="Picture 2" descr="D:\verplanke\My Documents\Data\WUF5\Transect pictures\P1020719.JPG"/>
            <p:cNvPicPr>
              <a:picLocks noChangeAspect="1" noChangeArrowheads="1"/>
            </p:cNvPicPr>
            <p:nvPr/>
          </p:nvPicPr>
          <p:blipFill>
            <a:blip r:embed="rId4" cstate="screen"/>
            <a:srcRect/>
            <a:stretch>
              <a:fillRect/>
            </a:stretch>
          </p:blipFill>
          <p:spPr bwMode="auto">
            <a:xfrm>
              <a:off x="0" y="1214422"/>
              <a:ext cx="4826034"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Straight Connector 6"/>
            <p:cNvCxnSpPr/>
            <p:nvPr/>
          </p:nvCxnSpPr>
          <p:spPr>
            <a:xfrm rot="16200000" flipH="1">
              <a:off x="4321969" y="1750209"/>
              <a:ext cx="1785949" cy="714376"/>
            </a:xfrm>
            <a:prstGeom prst="line">
              <a:avLst/>
            </a:prstGeom>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rot="5400000" flipH="1" flipV="1">
              <a:off x="4750597" y="3107530"/>
              <a:ext cx="928695" cy="714376"/>
            </a:xfrm>
            <a:prstGeom prst="line">
              <a:avLst/>
            </a:prstGeom>
          </p:spPr>
          <p:style>
            <a:lnRef idx="3">
              <a:schemeClr val="accent3"/>
            </a:lnRef>
            <a:fillRef idx="0">
              <a:schemeClr val="accent3"/>
            </a:fillRef>
            <a:effectRef idx="2">
              <a:schemeClr val="accent3"/>
            </a:effectRef>
            <a:fontRef idx="minor">
              <a:schemeClr val="tx1"/>
            </a:fontRef>
          </p:style>
        </p:cxn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74700" y="95250"/>
            <a:ext cx="8002588" cy="868363"/>
          </a:xfrm>
        </p:spPr>
        <p:txBody>
          <a:bodyPr/>
          <a:lstStyle/>
          <a:p>
            <a:pPr eaLnBrk="1" hangingPunct="1"/>
            <a:r>
              <a:rPr lang="en-GB" smtClean="0"/>
              <a:t>Participatory transect walk area</a:t>
            </a:r>
          </a:p>
        </p:txBody>
      </p:sp>
      <p:sp>
        <p:nvSpPr>
          <p:cNvPr id="87043" name="Rectangle 3"/>
          <p:cNvSpPr>
            <a:spLocks noGrp="1" noChangeArrowheads="1"/>
          </p:cNvSpPr>
          <p:nvPr>
            <p:ph type="body" idx="1"/>
          </p:nvPr>
        </p:nvSpPr>
        <p:spPr>
          <a:xfrm>
            <a:off x="785813" y="1484313"/>
            <a:ext cx="7989887" cy="4584700"/>
          </a:xfrm>
        </p:spPr>
        <p:txBody>
          <a:bodyPr/>
          <a:lstStyle/>
          <a:p>
            <a:pPr eaLnBrk="1" hangingPunct="1">
              <a:lnSpc>
                <a:spcPct val="90000"/>
              </a:lnSpc>
            </a:pPr>
            <a:endParaRPr lang="en-US" smtClean="0"/>
          </a:p>
        </p:txBody>
      </p:sp>
      <p:pic>
        <p:nvPicPr>
          <p:cNvPr id="87044" name="Picture 4"/>
          <p:cNvPicPr>
            <a:picLocks noChangeAspect="1" noChangeArrowheads="1"/>
          </p:cNvPicPr>
          <p:nvPr/>
        </p:nvPicPr>
        <p:blipFill>
          <a:blip r:embed="rId3" cstate="screen"/>
          <a:srcRect/>
          <a:stretch>
            <a:fillRect/>
          </a:stretch>
        </p:blipFill>
        <p:spPr bwMode="auto">
          <a:xfrm>
            <a:off x="3786188" y="1143000"/>
            <a:ext cx="5357812" cy="5715000"/>
          </a:xfrm>
          <a:prstGeom prst="rect">
            <a:avLst/>
          </a:prstGeom>
          <a:noFill/>
          <a:ln w="9525">
            <a:noFill/>
            <a:miter lim="800000"/>
            <a:headEnd/>
            <a:tailEnd/>
          </a:ln>
        </p:spPr>
      </p:pic>
      <p:cxnSp>
        <p:nvCxnSpPr>
          <p:cNvPr id="7" name="Straight Connector 6"/>
          <p:cNvCxnSpPr/>
          <p:nvPr/>
        </p:nvCxnSpPr>
        <p:spPr>
          <a:xfrm>
            <a:off x="5357813" y="3000375"/>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750594" y="3536157"/>
            <a:ext cx="1857375" cy="642937"/>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p:cNvCxnSpPr/>
          <p:nvPr/>
        </p:nvCxnSpPr>
        <p:spPr>
          <a:xfrm rot="5400000" flipH="1" flipV="1">
            <a:off x="5072063" y="5072063"/>
            <a:ext cx="1214437" cy="642937"/>
          </a:xfrm>
          <a:prstGeom prst="line">
            <a:avLst/>
          </a:prstGeom>
        </p:spPr>
        <p:style>
          <a:lnRef idx="3">
            <a:schemeClr val="accent3"/>
          </a:lnRef>
          <a:fillRef idx="0">
            <a:schemeClr val="accent3"/>
          </a:fillRef>
          <a:effectRef idx="2">
            <a:schemeClr val="accent3"/>
          </a:effectRef>
          <a:fontRef idx="minor">
            <a:schemeClr val="tx1"/>
          </a:fontRef>
        </p:style>
      </p:cxnSp>
      <p:pic>
        <p:nvPicPr>
          <p:cNvPr id="106498" name="Picture 2" descr="D:\verplanke\My Documents\Data\WUF5\Transect pictures\P1020720.JPG"/>
          <p:cNvPicPr>
            <a:picLocks noChangeAspect="1" noChangeArrowheads="1"/>
          </p:cNvPicPr>
          <p:nvPr/>
        </p:nvPicPr>
        <p:blipFill>
          <a:blip r:embed="rId4" cstate="screen"/>
          <a:srcRect/>
          <a:stretch>
            <a:fillRect/>
          </a:stretch>
        </p:blipFill>
        <p:spPr bwMode="auto">
          <a:xfrm>
            <a:off x="0" y="2986977"/>
            <a:ext cx="5357818" cy="3013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endParaRPr lang="en-US" smtClean="0"/>
          </a:p>
        </p:txBody>
      </p:sp>
      <p:sp>
        <p:nvSpPr>
          <p:cNvPr id="81923" name="Content Placeholder 2"/>
          <p:cNvSpPr>
            <a:spLocks noGrp="1"/>
          </p:cNvSpPr>
          <p:nvPr>
            <p:ph idx="1"/>
          </p:nvPr>
        </p:nvSpPr>
        <p:spPr/>
        <p:txBody>
          <a:bodyPr/>
          <a:lstStyle/>
          <a:p>
            <a:endParaRPr lang="en-US" smtClean="0"/>
          </a:p>
        </p:txBody>
      </p:sp>
      <p:pic>
        <p:nvPicPr>
          <p:cNvPr id="81924" name="Picture 3"/>
          <p:cNvPicPr>
            <a:picLocks noChangeAspect="1" noChangeArrowheads="1"/>
          </p:cNvPicPr>
          <p:nvPr/>
        </p:nvPicPr>
        <p:blipFill>
          <a:blip r:embed="rId2" cstate="screen"/>
          <a:srcRect/>
          <a:stretch>
            <a:fillRect/>
          </a:stretch>
        </p:blipFill>
        <p:spPr bwMode="auto">
          <a:xfrm>
            <a:off x="0" y="-71438"/>
            <a:ext cx="9144000" cy="6929438"/>
          </a:xfrm>
          <a:prstGeom prst="rect">
            <a:avLst/>
          </a:prstGeom>
          <a:noFill/>
          <a:ln w="9525">
            <a:noFill/>
            <a:miter lim="800000"/>
            <a:headEnd/>
            <a:tailEnd/>
          </a:ln>
        </p:spPr>
      </p:pic>
      <p:sp>
        <p:nvSpPr>
          <p:cNvPr id="6" name="Freeform 5"/>
          <p:cNvSpPr/>
          <p:nvPr/>
        </p:nvSpPr>
        <p:spPr>
          <a:xfrm>
            <a:off x="1935163" y="1698625"/>
            <a:ext cx="3492500" cy="3384550"/>
          </a:xfrm>
          <a:custGeom>
            <a:avLst/>
            <a:gdLst>
              <a:gd name="connsiteX0" fmla="*/ 3491345 w 3491345"/>
              <a:gd name="connsiteY0" fmla="*/ 178130 h 3384468"/>
              <a:gd name="connsiteX1" fmla="*/ 3325091 w 3491345"/>
              <a:gd name="connsiteY1" fmla="*/ 712520 h 3384468"/>
              <a:gd name="connsiteX2" fmla="*/ 1353787 w 3491345"/>
              <a:gd name="connsiteY2" fmla="*/ 0 h 3384468"/>
              <a:gd name="connsiteX3" fmla="*/ 938151 w 3491345"/>
              <a:gd name="connsiteY3" fmla="*/ 1163782 h 3384468"/>
              <a:gd name="connsiteX4" fmla="*/ 795647 w 3491345"/>
              <a:gd name="connsiteY4" fmla="*/ 1104406 h 3384468"/>
              <a:gd name="connsiteX5" fmla="*/ 0 w 3491345"/>
              <a:gd name="connsiteY5" fmla="*/ 3230089 h 3384468"/>
              <a:gd name="connsiteX6" fmla="*/ 380010 w 3491345"/>
              <a:gd name="connsiteY6" fmla="*/ 3384468 h 3384468"/>
              <a:gd name="connsiteX7" fmla="*/ 1626919 w 3491345"/>
              <a:gd name="connsiteY7" fmla="*/ 3206338 h 3384468"/>
              <a:gd name="connsiteX8" fmla="*/ 2446317 w 3491345"/>
              <a:gd name="connsiteY8" fmla="*/ 3218213 h 3384468"/>
              <a:gd name="connsiteX9" fmla="*/ 2529444 w 3491345"/>
              <a:gd name="connsiteY9" fmla="*/ 2576946 h 3384468"/>
              <a:gd name="connsiteX10" fmla="*/ 2802577 w 3491345"/>
              <a:gd name="connsiteY10" fmla="*/ 1947554 h 3384468"/>
              <a:gd name="connsiteX11" fmla="*/ 3313216 w 3491345"/>
              <a:gd name="connsiteY11" fmla="*/ 700645 h 3384468"/>
              <a:gd name="connsiteX12" fmla="*/ 3313216 w 3491345"/>
              <a:gd name="connsiteY12" fmla="*/ 700645 h 338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1345" h="3384468">
                <a:moveTo>
                  <a:pt x="3491345" y="178130"/>
                </a:moveTo>
                <a:lnTo>
                  <a:pt x="3325091" y="712520"/>
                </a:lnTo>
                <a:lnTo>
                  <a:pt x="1353787" y="0"/>
                </a:lnTo>
                <a:lnTo>
                  <a:pt x="938151" y="1163782"/>
                </a:lnTo>
                <a:lnTo>
                  <a:pt x="795647" y="1104406"/>
                </a:lnTo>
                <a:lnTo>
                  <a:pt x="0" y="3230089"/>
                </a:lnTo>
                <a:lnTo>
                  <a:pt x="380010" y="3384468"/>
                </a:lnTo>
                <a:lnTo>
                  <a:pt x="1626919" y="3206338"/>
                </a:lnTo>
                <a:lnTo>
                  <a:pt x="2446317" y="3218213"/>
                </a:lnTo>
                <a:lnTo>
                  <a:pt x="2529444" y="2576946"/>
                </a:lnTo>
                <a:lnTo>
                  <a:pt x="2802577" y="1947554"/>
                </a:lnTo>
                <a:lnTo>
                  <a:pt x="3313216" y="700645"/>
                </a:lnTo>
                <a:lnTo>
                  <a:pt x="3313216" y="700645"/>
                </a:lnTo>
              </a:path>
            </a:pathLst>
          </a:custGeom>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774700" y="95250"/>
            <a:ext cx="8002588" cy="868363"/>
          </a:xfrm>
        </p:spPr>
        <p:txBody>
          <a:bodyPr/>
          <a:lstStyle/>
          <a:p>
            <a:pPr eaLnBrk="1" hangingPunct="1"/>
            <a:r>
              <a:rPr lang="en-GB" smtClean="0"/>
              <a:t>Tips for transect walk</a:t>
            </a:r>
          </a:p>
        </p:txBody>
      </p:sp>
      <p:sp>
        <p:nvSpPr>
          <p:cNvPr id="88067" name="Rectangle 3"/>
          <p:cNvSpPr>
            <a:spLocks noGrp="1" noChangeArrowheads="1"/>
          </p:cNvSpPr>
          <p:nvPr>
            <p:ph type="body" idx="1"/>
          </p:nvPr>
        </p:nvSpPr>
        <p:spPr>
          <a:xfrm>
            <a:off x="714375" y="1143000"/>
            <a:ext cx="8215313" cy="5715000"/>
          </a:xfrm>
        </p:spPr>
        <p:txBody>
          <a:bodyPr/>
          <a:lstStyle/>
          <a:p>
            <a:pPr eaLnBrk="1" hangingPunct="1">
              <a:lnSpc>
                <a:spcPct val="90000"/>
              </a:lnSpc>
              <a:buFont typeface="Wingdings" pitchFamily="2" charset="2"/>
              <a:buNone/>
            </a:pPr>
            <a:r>
              <a:rPr lang="en-US" dirty="0" smtClean="0"/>
              <a:t>Dynamic of the transect</a:t>
            </a:r>
          </a:p>
          <a:p>
            <a:pPr eaLnBrk="1" hangingPunct="1">
              <a:lnSpc>
                <a:spcPct val="90000"/>
              </a:lnSpc>
            </a:pPr>
            <a:r>
              <a:rPr lang="en-US" sz="2800" dirty="0" smtClean="0"/>
              <a:t>Walk &gt; Observe &gt; Stop &gt; Input Data &gt; Walk</a:t>
            </a:r>
          </a:p>
          <a:p>
            <a:pPr eaLnBrk="1" hangingPunct="1">
              <a:lnSpc>
                <a:spcPct val="90000"/>
              </a:lnSpc>
              <a:buFont typeface="Wingdings" pitchFamily="2" charset="2"/>
              <a:buNone/>
            </a:pPr>
            <a:endParaRPr lang="en-US" dirty="0" smtClean="0"/>
          </a:p>
          <a:p>
            <a:pPr eaLnBrk="1" hangingPunct="1">
              <a:lnSpc>
                <a:spcPct val="90000"/>
              </a:lnSpc>
              <a:buFont typeface="Wingdings" pitchFamily="2" charset="2"/>
              <a:buNone/>
            </a:pPr>
            <a:r>
              <a:rPr lang="en-US" dirty="0" smtClean="0"/>
              <a:t>When to stop?</a:t>
            </a:r>
          </a:p>
          <a:p>
            <a:pPr eaLnBrk="1" hangingPunct="1">
              <a:lnSpc>
                <a:spcPct val="90000"/>
              </a:lnSpc>
            </a:pPr>
            <a:r>
              <a:rPr lang="en-US" sz="2800" dirty="0" smtClean="0"/>
              <a:t>Distance: regularly (at least every 200 meters)</a:t>
            </a:r>
          </a:p>
          <a:p>
            <a:pPr eaLnBrk="1" hangingPunct="1">
              <a:lnSpc>
                <a:spcPct val="90000"/>
              </a:lnSpc>
            </a:pPr>
            <a:r>
              <a:rPr lang="en-US" sz="2800" dirty="0" smtClean="0"/>
              <a:t>Time: regularly (at least every 5 minutes)</a:t>
            </a:r>
          </a:p>
          <a:p>
            <a:pPr eaLnBrk="1" hangingPunct="1">
              <a:lnSpc>
                <a:spcPct val="90000"/>
              </a:lnSpc>
            </a:pPr>
            <a:r>
              <a:rPr lang="en-US" sz="2800" b="1" dirty="0" smtClean="0"/>
              <a:t>Object: change in conditions (natural breaks)</a:t>
            </a:r>
            <a:br>
              <a:rPr lang="en-US" sz="2800" b="1" dirty="0" smtClean="0"/>
            </a:br>
            <a:r>
              <a:rPr lang="en-US" sz="2800" b="1" dirty="0" smtClean="0"/>
              <a:t>		</a:t>
            </a:r>
            <a:r>
              <a:rPr lang="en-US" sz="2800" dirty="0" smtClean="0"/>
              <a:t>collect 4 to 5 points in total</a:t>
            </a:r>
          </a:p>
          <a:p>
            <a:pPr eaLnBrk="1" hangingPunct="1">
              <a:lnSpc>
                <a:spcPct val="90000"/>
              </a:lnSpc>
            </a:pPr>
            <a:endParaRPr lang="en-US" sz="2800" dirty="0" smtClean="0"/>
          </a:p>
          <a:p>
            <a:pPr eaLnBrk="1" hangingPunct="1">
              <a:lnSpc>
                <a:spcPct val="90000"/>
              </a:lnSpc>
              <a:buFont typeface="Wingdings" pitchFamily="2" charset="2"/>
              <a:buNone/>
            </a:pPr>
            <a:r>
              <a:rPr lang="en-US" dirty="0" smtClean="0"/>
              <a:t>What to observe?</a:t>
            </a:r>
          </a:p>
          <a:p>
            <a:pPr eaLnBrk="1" hangingPunct="1">
              <a:lnSpc>
                <a:spcPct val="90000"/>
              </a:lnSpc>
            </a:pPr>
            <a:r>
              <a:rPr lang="en-US" sz="2400" dirty="0" smtClean="0"/>
              <a:t>Mostly concentrate on the issues related to the group topic and indicators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774700" y="95250"/>
            <a:ext cx="8002588" cy="868363"/>
          </a:xfrm>
        </p:spPr>
        <p:txBody>
          <a:bodyPr/>
          <a:lstStyle/>
          <a:p>
            <a:pPr eaLnBrk="1" hangingPunct="1"/>
            <a:r>
              <a:rPr lang="en-GB" smtClean="0"/>
              <a:t>Download data from Cybertracker</a:t>
            </a:r>
          </a:p>
        </p:txBody>
      </p:sp>
      <p:sp>
        <p:nvSpPr>
          <p:cNvPr id="89091" name="Rectangle 3"/>
          <p:cNvSpPr>
            <a:spLocks noGrp="1" noChangeArrowheads="1"/>
          </p:cNvSpPr>
          <p:nvPr>
            <p:ph type="body" idx="1"/>
          </p:nvPr>
        </p:nvSpPr>
        <p:spPr>
          <a:xfrm>
            <a:off x="500063" y="1484313"/>
            <a:ext cx="8429625" cy="4584700"/>
          </a:xfrm>
        </p:spPr>
        <p:txBody>
          <a:bodyPr/>
          <a:lstStyle/>
          <a:p>
            <a:pPr eaLnBrk="1" hangingPunct="1">
              <a:lnSpc>
                <a:spcPct val="90000"/>
              </a:lnSpc>
            </a:pPr>
            <a:r>
              <a:rPr lang="en-US" dirty="0" smtClean="0"/>
              <a:t>Steps for downloading the transect data:</a:t>
            </a:r>
          </a:p>
          <a:p>
            <a:pPr marL="858838" lvl="1" indent="-514350" eaLnBrk="1" hangingPunct="1">
              <a:lnSpc>
                <a:spcPct val="90000"/>
              </a:lnSpc>
              <a:buFont typeface="Trebuchet MS" pitchFamily="34" charset="0"/>
              <a:buAutoNum type="arabicPeriod"/>
            </a:pPr>
            <a:r>
              <a:rPr lang="en-US" dirty="0" smtClean="0"/>
              <a:t>Connect PDA to your computer</a:t>
            </a:r>
          </a:p>
          <a:p>
            <a:pPr marL="858838" lvl="1" indent="-514350" eaLnBrk="1" hangingPunct="1">
              <a:lnSpc>
                <a:spcPct val="90000"/>
              </a:lnSpc>
              <a:buFont typeface="Trebuchet MS" pitchFamily="34" charset="0"/>
              <a:buAutoNum type="arabicPeriod"/>
            </a:pPr>
            <a:r>
              <a:rPr lang="en-US" dirty="0" smtClean="0"/>
              <a:t>Open </a:t>
            </a:r>
            <a:r>
              <a:rPr lang="en-US" dirty="0" err="1" smtClean="0"/>
              <a:t>cybertracker</a:t>
            </a:r>
            <a:r>
              <a:rPr lang="en-US" dirty="0" smtClean="0"/>
              <a:t> software</a:t>
            </a:r>
          </a:p>
          <a:p>
            <a:pPr marL="858838" lvl="1" indent="-514350" eaLnBrk="1" hangingPunct="1">
              <a:lnSpc>
                <a:spcPct val="90000"/>
              </a:lnSpc>
              <a:buFont typeface="Trebuchet MS" pitchFamily="34" charset="0"/>
              <a:buAutoNum type="arabicPeriod"/>
            </a:pPr>
            <a:r>
              <a:rPr lang="en-US" dirty="0" smtClean="0"/>
              <a:t>Go to reports and export to </a:t>
            </a:r>
            <a:r>
              <a:rPr lang="en-US" dirty="0" err="1" smtClean="0"/>
              <a:t>Shapefile</a:t>
            </a:r>
            <a:r>
              <a:rPr lang="en-US" dirty="0" smtClean="0"/>
              <a:t> format</a:t>
            </a:r>
          </a:p>
          <a:p>
            <a:pPr marL="858838" lvl="1" indent="-514350" eaLnBrk="1" hangingPunct="1">
              <a:lnSpc>
                <a:spcPct val="90000"/>
              </a:lnSpc>
              <a:buFont typeface="Trebuchet MS" pitchFamily="34" charset="0"/>
              <a:buAutoNum type="arabicPeriod"/>
            </a:pPr>
            <a:r>
              <a:rPr lang="en-US" dirty="0" smtClean="0"/>
              <a:t>Export </a:t>
            </a:r>
            <a:r>
              <a:rPr lang="en-US" dirty="0" err="1" smtClean="0"/>
              <a:t>Shapefile</a:t>
            </a:r>
            <a:r>
              <a:rPr lang="en-US" dirty="0" smtClean="0"/>
              <a:t> to Google Earth format (KML)</a:t>
            </a:r>
          </a:p>
          <a:p>
            <a:pPr marL="858838" lvl="1" indent="-514350" eaLnBrk="1" hangingPunct="1">
              <a:lnSpc>
                <a:spcPct val="90000"/>
              </a:lnSpc>
              <a:buFont typeface="Trebuchet MS" pitchFamily="34" charset="0"/>
              <a:buAutoNum type="arabicPeriod"/>
            </a:pPr>
            <a:r>
              <a:rPr lang="en-US" dirty="0" smtClean="0"/>
              <a:t>View file in Google Earth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NewsCom_Villa31"/>
          <p:cNvPicPr>
            <a:picLocks noChangeAspect="1" noChangeArrowheads="1"/>
          </p:cNvPicPr>
          <p:nvPr/>
        </p:nvPicPr>
        <p:blipFill>
          <a:blip r:embed="rId3" cstate="screen"/>
          <a:srcRect/>
          <a:stretch>
            <a:fillRect/>
          </a:stretch>
        </p:blipFill>
        <p:spPr bwMode="auto">
          <a:xfrm>
            <a:off x="0" y="1143000"/>
            <a:ext cx="4319588" cy="2643188"/>
          </a:xfrm>
          <a:prstGeom prst="rect">
            <a:avLst/>
          </a:prstGeom>
          <a:noFill/>
          <a:ln w="9525">
            <a:noFill/>
            <a:miter lim="800000"/>
            <a:headEnd/>
            <a:tailEnd/>
          </a:ln>
        </p:spPr>
      </p:pic>
      <p:pic>
        <p:nvPicPr>
          <p:cNvPr id="12291" name="Picture 3" descr="sao paulo"/>
          <p:cNvPicPr>
            <a:picLocks noChangeAspect="1" noChangeArrowheads="1"/>
          </p:cNvPicPr>
          <p:nvPr/>
        </p:nvPicPr>
        <p:blipFill>
          <a:blip r:embed="rId4" cstate="screen"/>
          <a:srcRect/>
          <a:stretch>
            <a:fillRect/>
          </a:stretch>
        </p:blipFill>
        <p:spPr bwMode="auto">
          <a:xfrm>
            <a:off x="4357688" y="1143000"/>
            <a:ext cx="4786312" cy="2643188"/>
          </a:xfrm>
          <a:prstGeom prst="rect">
            <a:avLst/>
          </a:prstGeom>
          <a:noFill/>
          <a:ln w="9525">
            <a:noFill/>
            <a:miter lim="800000"/>
            <a:headEnd/>
            <a:tailEnd/>
          </a:ln>
        </p:spPr>
      </p:pic>
      <p:pic>
        <p:nvPicPr>
          <p:cNvPr id="12292" name="Picture 3"/>
          <p:cNvPicPr>
            <a:picLocks noChangeAspect="1" noChangeArrowheads="1"/>
          </p:cNvPicPr>
          <p:nvPr/>
        </p:nvPicPr>
        <p:blipFill>
          <a:blip r:embed="rId5" cstate="screen"/>
          <a:srcRect r="39999" b="4762"/>
          <a:stretch>
            <a:fillRect/>
          </a:stretch>
        </p:blipFill>
        <p:spPr bwMode="auto">
          <a:xfrm>
            <a:off x="0" y="3911600"/>
            <a:ext cx="4286250" cy="2946400"/>
          </a:xfrm>
          <a:prstGeom prst="rect">
            <a:avLst/>
          </a:prstGeom>
          <a:noFill/>
          <a:ln w="9525">
            <a:noFill/>
            <a:miter lim="800000"/>
            <a:headEnd/>
            <a:tailEnd/>
          </a:ln>
        </p:spPr>
      </p:pic>
      <p:pic>
        <p:nvPicPr>
          <p:cNvPr id="12293" name="Picture 5" descr="Electronic waste in Guangdong, China As much as 4,000 tonnes of toxic &#10;e-waste are discarded every hour. Vast amounts are routinely and often &#10;illegally shipped as waste from Europe, USA and Japan to places where &#10;unprotected workers recover parts and materials."/>
          <p:cNvPicPr>
            <a:picLocks noChangeAspect="1" noChangeArrowheads="1"/>
          </p:cNvPicPr>
          <p:nvPr/>
        </p:nvPicPr>
        <p:blipFill>
          <a:blip r:embed="rId6" cstate="screen"/>
          <a:srcRect/>
          <a:stretch>
            <a:fillRect/>
          </a:stretch>
        </p:blipFill>
        <p:spPr bwMode="auto">
          <a:xfrm>
            <a:off x="4357688" y="3903663"/>
            <a:ext cx="4786312" cy="2954337"/>
          </a:xfrm>
          <a:prstGeom prst="rect">
            <a:avLst/>
          </a:prstGeom>
          <a:noFill/>
          <a:ln w="9525">
            <a:noFill/>
            <a:miter lim="800000"/>
            <a:headEnd/>
            <a:tailEnd/>
          </a:ln>
        </p:spPr>
      </p:pic>
      <p:sp>
        <p:nvSpPr>
          <p:cNvPr id="12294" name="Rectangle 6"/>
          <p:cNvSpPr>
            <a:spLocks noChangeArrowheads="1"/>
          </p:cNvSpPr>
          <p:nvPr/>
        </p:nvSpPr>
        <p:spPr bwMode="auto">
          <a:xfrm>
            <a:off x="285750" y="142875"/>
            <a:ext cx="8072438" cy="954088"/>
          </a:xfrm>
          <a:prstGeom prst="rect">
            <a:avLst/>
          </a:prstGeom>
          <a:noFill/>
          <a:ln w="9525">
            <a:noFill/>
            <a:miter lim="800000"/>
            <a:headEnd/>
            <a:tailEnd/>
          </a:ln>
        </p:spPr>
        <p:txBody>
          <a:bodyPr>
            <a:spAutoFit/>
          </a:bodyPr>
          <a:lstStyle/>
          <a:p>
            <a:r>
              <a:rPr lang="en-US" sz="2800" b="1">
                <a:latin typeface="Trebuchet MS" pitchFamily="34" charset="0"/>
              </a:rPr>
              <a:t>Inequality as a global problem </a:t>
            </a:r>
          </a:p>
          <a:p>
            <a:r>
              <a:rPr lang="en-US" sz="2800" b="1">
                <a:latin typeface="Trebuchet MS" pitchFamily="34" charset="0"/>
              </a:rPr>
              <a:t>What are urban inequalities?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smtClean="0"/>
              <a:t>Results from transect walk</a:t>
            </a:r>
          </a:p>
        </p:txBody>
      </p:sp>
      <p:pic>
        <p:nvPicPr>
          <p:cNvPr id="4" name="Picture 4"/>
          <p:cNvPicPr>
            <a:picLocks noGrp="1" noChangeAspect="1" noChangeArrowheads="1"/>
          </p:cNvPicPr>
          <p:nvPr>
            <p:ph idx="1"/>
          </p:nvPr>
        </p:nvPicPr>
        <p:blipFill>
          <a:blip r:embed="rId2" cstate="print"/>
          <a:srcRect/>
          <a:stretch>
            <a:fillRect/>
          </a:stretch>
        </p:blipFill>
        <p:spPr bwMode="auto">
          <a:xfrm>
            <a:off x="658906" y="878329"/>
            <a:ext cx="7476565" cy="59796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74700" y="95250"/>
            <a:ext cx="8002588" cy="868363"/>
          </a:xfrm>
        </p:spPr>
        <p:txBody>
          <a:bodyPr/>
          <a:lstStyle/>
          <a:p>
            <a:pPr eaLnBrk="1" hangingPunct="1"/>
            <a:r>
              <a:rPr lang="en-GB" smtClean="0"/>
              <a:t>Demo Google Earth / Street View</a:t>
            </a:r>
          </a:p>
        </p:txBody>
      </p:sp>
      <p:sp>
        <p:nvSpPr>
          <p:cNvPr id="91139" name="Rectangle 3"/>
          <p:cNvSpPr>
            <a:spLocks noGrp="1" noChangeArrowheads="1"/>
          </p:cNvSpPr>
          <p:nvPr>
            <p:ph type="body" idx="1"/>
          </p:nvPr>
        </p:nvSpPr>
        <p:spPr>
          <a:xfrm>
            <a:off x="785813" y="1000125"/>
            <a:ext cx="7989887" cy="5643563"/>
          </a:xfrm>
        </p:spPr>
        <p:txBody>
          <a:bodyPr/>
          <a:lstStyle/>
          <a:p>
            <a:pPr eaLnBrk="1" hangingPunct="1">
              <a:lnSpc>
                <a:spcPct val="90000"/>
              </a:lnSpc>
            </a:pPr>
            <a:endParaRPr lang="en-US" dirty="0" smtClean="0"/>
          </a:p>
          <a:p>
            <a:pPr eaLnBrk="1" hangingPunct="1">
              <a:lnSpc>
                <a:spcPct val="90000"/>
              </a:lnSpc>
            </a:pPr>
            <a:r>
              <a:rPr lang="en-US" dirty="0" smtClean="0"/>
              <a:t>Visualize in Google Earth the Data downloaded from </a:t>
            </a:r>
            <a:r>
              <a:rPr lang="en-US" dirty="0" err="1" smtClean="0"/>
              <a:t>Cybertracker</a:t>
            </a:r>
            <a:endParaRPr lang="en-US" dirty="0" smtClean="0"/>
          </a:p>
          <a:p>
            <a:pPr eaLnBrk="1" hangingPunct="1">
              <a:lnSpc>
                <a:spcPct val="90000"/>
              </a:lnSpc>
            </a:pPr>
            <a:r>
              <a:rPr lang="en-US" dirty="0" smtClean="0"/>
              <a:t>Possibilities to overlay more info</a:t>
            </a:r>
          </a:p>
          <a:p>
            <a:pPr lvl="1" eaLnBrk="1" hangingPunct="1">
              <a:lnSpc>
                <a:spcPct val="90000"/>
              </a:lnSpc>
            </a:pPr>
            <a:r>
              <a:rPr lang="en-US" dirty="0" smtClean="0"/>
              <a:t>Compare multi-temporal images </a:t>
            </a:r>
          </a:p>
          <a:p>
            <a:pPr lvl="1" eaLnBrk="1" hangingPunct="1">
              <a:lnSpc>
                <a:spcPct val="90000"/>
              </a:lnSpc>
            </a:pPr>
            <a:r>
              <a:rPr lang="en-US" dirty="0" smtClean="0"/>
              <a:t>Census data</a:t>
            </a:r>
          </a:p>
          <a:p>
            <a:pPr lvl="1" eaLnBrk="1" hangingPunct="1">
              <a:lnSpc>
                <a:spcPct val="90000"/>
              </a:lnSpc>
            </a:pPr>
            <a:r>
              <a:rPr lang="en-US" dirty="0" smtClean="0"/>
              <a:t>How to create new data: polygons and point</a:t>
            </a:r>
          </a:p>
          <a:p>
            <a:pPr lvl="1" eaLnBrk="1" hangingPunct="1">
              <a:lnSpc>
                <a:spcPct val="90000"/>
              </a:lnSpc>
            </a:pPr>
            <a:endParaRPr lang="en-US" dirty="0" smtClean="0"/>
          </a:p>
          <a:p>
            <a:pPr lvl="1" eaLnBrk="1" hangingPunct="1">
              <a:lnSpc>
                <a:spcPct val="90000"/>
              </a:lnSpc>
            </a:pPr>
            <a:r>
              <a:rPr lang="en-US" dirty="0" smtClean="0"/>
              <a:t>No time?</a:t>
            </a:r>
          </a:p>
          <a:p>
            <a:pPr eaLnBrk="1" hangingPunct="1">
              <a:lnSpc>
                <a:spcPct val="90000"/>
              </a:lnSpc>
              <a:buFont typeface="Wingdings" pitchFamily="2" charset="2"/>
              <a:buNone/>
            </a:pPr>
            <a:r>
              <a:rPr lang="en-US" dirty="0" smtClean="0"/>
              <a:t>Virtual Transect using Street View ...</a:t>
            </a:r>
          </a:p>
        </p:txBody>
      </p:sp>
      <p:sp>
        <p:nvSpPr>
          <p:cNvPr id="4" name="Action Button: Custom 3">
            <a:hlinkClick r:id="rId3" action="ppaction://hlinksldjump" highlightClick="1"/>
          </p:cNvPr>
          <p:cNvSpPr/>
          <p:nvPr/>
        </p:nvSpPr>
        <p:spPr>
          <a:xfrm>
            <a:off x="8165054" y="6260951"/>
            <a:ext cx="516367" cy="451821"/>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74700" y="95250"/>
            <a:ext cx="8002588" cy="868363"/>
          </a:xfrm>
        </p:spPr>
        <p:txBody>
          <a:bodyPr/>
          <a:lstStyle/>
          <a:p>
            <a:pPr eaLnBrk="1" hangingPunct="1"/>
            <a:r>
              <a:rPr lang="en-GB" smtClean="0"/>
              <a:t>Exercise / Hands On Google Earth</a:t>
            </a:r>
          </a:p>
        </p:txBody>
      </p:sp>
      <p:sp>
        <p:nvSpPr>
          <p:cNvPr id="92163" name="Rectangle 3"/>
          <p:cNvSpPr>
            <a:spLocks noGrp="1" noChangeArrowheads="1"/>
          </p:cNvSpPr>
          <p:nvPr>
            <p:ph type="body" idx="1"/>
          </p:nvPr>
        </p:nvSpPr>
        <p:spPr>
          <a:xfrm>
            <a:off x="785813" y="1484313"/>
            <a:ext cx="7989887" cy="4584700"/>
          </a:xfrm>
        </p:spPr>
        <p:txBody>
          <a:bodyPr/>
          <a:lstStyle/>
          <a:p>
            <a:pPr eaLnBrk="1" hangingPunct="1">
              <a:lnSpc>
                <a:spcPct val="150000"/>
              </a:lnSpc>
              <a:buNone/>
            </a:pPr>
            <a:r>
              <a:rPr lang="en-US" dirty="0" smtClean="0"/>
              <a:t>Virtual Transect Walk</a:t>
            </a:r>
          </a:p>
          <a:p>
            <a:pPr lvl="1" eaLnBrk="1" hangingPunct="1">
              <a:lnSpc>
                <a:spcPct val="150000"/>
              </a:lnSpc>
            </a:pPr>
            <a:r>
              <a:rPr lang="en-US" sz="3200" dirty="0" smtClean="0"/>
              <a:t>Open Google Earth</a:t>
            </a:r>
          </a:p>
          <a:p>
            <a:pPr lvl="1" eaLnBrk="1" hangingPunct="1">
              <a:lnSpc>
                <a:spcPct val="150000"/>
              </a:lnSpc>
            </a:pPr>
            <a:r>
              <a:rPr lang="en-US" sz="3200" dirty="0" smtClean="0"/>
              <a:t>Fly to </a:t>
            </a:r>
            <a:r>
              <a:rPr lang="en-US" sz="3200" dirty="0" err="1" smtClean="0"/>
              <a:t>Iztapalapa</a:t>
            </a:r>
            <a:r>
              <a:rPr lang="en-US" sz="3200" dirty="0" smtClean="0"/>
              <a:t>, Mexico DF</a:t>
            </a:r>
          </a:p>
          <a:p>
            <a:pPr lvl="1" eaLnBrk="1" hangingPunct="1"/>
            <a:r>
              <a:rPr lang="en-US" sz="3200" dirty="0" smtClean="0"/>
              <a:t>Which indicators from the transect walk can work with Google Earth and </a:t>
            </a:r>
            <a:r>
              <a:rPr lang="en-US" sz="3200" dirty="0" err="1" smtClean="0"/>
              <a:t>StreetView</a:t>
            </a:r>
            <a:r>
              <a:rPr lang="en-US" sz="3200" dirty="0" smtClean="0"/>
              <a:t>?</a:t>
            </a:r>
          </a:p>
          <a:p>
            <a:pPr eaLnBrk="1" hangingPunct="1">
              <a:lnSpc>
                <a:spcPct val="150000"/>
              </a:lnSpc>
              <a:buFont typeface="Wingdings" pitchFamily="2" charset="2"/>
              <a:buNone/>
            </a:pPr>
            <a:endParaRPr lang="en-US"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body" idx="1"/>
          </p:nvPr>
        </p:nvSpPr>
        <p:spPr>
          <a:xfrm>
            <a:off x="785813" y="1214438"/>
            <a:ext cx="7989887" cy="5643562"/>
          </a:xfrm>
        </p:spPr>
        <p:txBody>
          <a:bodyPr/>
          <a:lstStyle/>
          <a:p>
            <a:pPr eaLnBrk="1" hangingPunct="1">
              <a:lnSpc>
                <a:spcPct val="90000"/>
              </a:lnSpc>
              <a:buFont typeface="Wingdings" pitchFamily="2" charset="2"/>
              <a:buNone/>
            </a:pPr>
            <a:r>
              <a:rPr lang="en-US" sz="2400" dirty="0" smtClean="0"/>
              <a:t>Social and economic conditions</a:t>
            </a:r>
          </a:p>
          <a:p>
            <a:pPr eaLnBrk="1" hangingPunct="1">
              <a:lnSpc>
                <a:spcPct val="90000"/>
              </a:lnSpc>
            </a:pPr>
            <a:r>
              <a:rPr lang="en-US" sz="2400" dirty="0" smtClean="0"/>
              <a:t>Total population</a:t>
            </a:r>
          </a:p>
          <a:p>
            <a:pPr eaLnBrk="1" hangingPunct="1">
              <a:lnSpc>
                <a:spcPct val="90000"/>
              </a:lnSpc>
            </a:pPr>
            <a:r>
              <a:rPr lang="en-US" sz="2400" dirty="0" smtClean="0"/>
              <a:t>Population younger than 24 yrs</a:t>
            </a:r>
          </a:p>
          <a:p>
            <a:pPr eaLnBrk="1" hangingPunct="1">
              <a:lnSpc>
                <a:spcPct val="90000"/>
              </a:lnSpc>
            </a:pPr>
            <a:r>
              <a:rPr lang="en-US" sz="2400" dirty="0" smtClean="0"/>
              <a:t>Population not born in D.F.</a:t>
            </a:r>
          </a:p>
          <a:p>
            <a:pPr eaLnBrk="1" hangingPunct="1">
              <a:lnSpc>
                <a:spcPct val="90000"/>
              </a:lnSpc>
            </a:pPr>
            <a:r>
              <a:rPr lang="en-US" sz="2400" dirty="0" smtClean="0"/>
              <a:t>Education level of population above 15 years old</a:t>
            </a:r>
          </a:p>
          <a:p>
            <a:pPr eaLnBrk="1" hangingPunct="1">
              <a:lnSpc>
                <a:spcPct val="90000"/>
              </a:lnSpc>
            </a:pPr>
            <a:r>
              <a:rPr lang="en-US" sz="2400" dirty="0" smtClean="0"/>
              <a:t>Unemployment level</a:t>
            </a:r>
          </a:p>
          <a:p>
            <a:pPr eaLnBrk="1" hangingPunct="1">
              <a:lnSpc>
                <a:spcPct val="90000"/>
              </a:lnSpc>
            </a:pPr>
            <a:r>
              <a:rPr lang="en-US" sz="2400" dirty="0" smtClean="0"/>
              <a:t>Income level in minimum monthly wage</a:t>
            </a:r>
          </a:p>
          <a:p>
            <a:pPr eaLnBrk="1" hangingPunct="1">
              <a:lnSpc>
                <a:spcPct val="90000"/>
              </a:lnSpc>
              <a:buFont typeface="Wingdings" pitchFamily="2" charset="2"/>
              <a:buNone/>
            </a:pPr>
            <a:endParaRPr lang="en-US" sz="2400" dirty="0" smtClean="0"/>
          </a:p>
          <a:p>
            <a:pPr eaLnBrk="1" hangingPunct="1">
              <a:lnSpc>
                <a:spcPct val="90000"/>
              </a:lnSpc>
              <a:buFont typeface="Wingdings" pitchFamily="2" charset="2"/>
              <a:buNone/>
            </a:pPr>
            <a:r>
              <a:rPr lang="en-US" sz="2400" dirty="0" smtClean="0"/>
              <a:t>Physical conditions</a:t>
            </a:r>
          </a:p>
          <a:p>
            <a:pPr eaLnBrk="1" hangingPunct="1">
              <a:lnSpc>
                <a:spcPct val="90000"/>
              </a:lnSpc>
            </a:pPr>
            <a:r>
              <a:rPr lang="en-US" sz="2400" dirty="0" smtClean="0"/>
              <a:t>Quality of wall and roof</a:t>
            </a:r>
          </a:p>
          <a:p>
            <a:pPr eaLnBrk="1" hangingPunct="1">
              <a:lnSpc>
                <a:spcPct val="90000"/>
              </a:lnSpc>
            </a:pPr>
            <a:r>
              <a:rPr lang="en-US" sz="2400" dirty="0" smtClean="0"/>
              <a:t>Access to infrastructure (water, sewage, electricity)</a:t>
            </a:r>
          </a:p>
          <a:p>
            <a:pPr eaLnBrk="1" hangingPunct="1">
              <a:lnSpc>
                <a:spcPct val="90000"/>
              </a:lnSpc>
            </a:pPr>
            <a:r>
              <a:rPr lang="en-US" sz="2400" dirty="0" smtClean="0"/>
              <a:t>Toilet within the dwelling unit</a:t>
            </a:r>
          </a:p>
          <a:p>
            <a:pPr eaLnBrk="1" hangingPunct="1">
              <a:lnSpc>
                <a:spcPct val="90000"/>
              </a:lnSpc>
            </a:pPr>
            <a:r>
              <a:rPr lang="en-US" sz="2400" dirty="0" smtClean="0"/>
              <a:t>environmental quality and public space quality</a:t>
            </a:r>
          </a:p>
          <a:p>
            <a:endParaRPr lang="es-ES" sz="800" b="1" dirty="0" smtClean="0">
              <a:solidFill>
                <a:schemeClr val="tx1"/>
              </a:solidFill>
              <a:latin typeface="+mn-lt"/>
              <a:ea typeface="+mn-ea"/>
              <a:cs typeface="+mn-cs"/>
            </a:endParaRPr>
          </a:p>
          <a:p>
            <a:pPr>
              <a:buNone/>
            </a:pPr>
            <a:r>
              <a:rPr lang="es-ES" sz="800" b="1" dirty="0" err="1" smtClean="0"/>
              <a:t>Source</a:t>
            </a:r>
            <a:r>
              <a:rPr lang="es-ES" sz="800" b="1" dirty="0" smtClean="0"/>
              <a:t>: </a:t>
            </a:r>
            <a:r>
              <a:rPr lang="es-ES" sz="800" b="1" dirty="0" smtClean="0">
                <a:solidFill>
                  <a:schemeClr val="tx1"/>
                </a:solidFill>
                <a:latin typeface="+mn-lt"/>
                <a:ea typeface="+mn-ea"/>
                <a:cs typeface="+mn-cs"/>
              </a:rPr>
              <a:t>Análisis sobre la violencia social en la Delegación </a:t>
            </a:r>
            <a:r>
              <a:rPr lang="es-ES" sz="800" b="1" dirty="0" err="1" smtClean="0">
                <a:solidFill>
                  <a:schemeClr val="tx1"/>
                </a:solidFill>
                <a:latin typeface="+mn-lt"/>
                <a:ea typeface="+mn-ea"/>
                <a:cs typeface="+mn-cs"/>
              </a:rPr>
              <a:t>Iztapalapa</a:t>
            </a:r>
            <a:r>
              <a:rPr lang="es-ES" sz="800" b="1" dirty="0" smtClean="0">
                <a:solidFill>
                  <a:schemeClr val="tx1"/>
                </a:solidFill>
                <a:latin typeface="+mn-lt"/>
                <a:ea typeface="+mn-ea"/>
                <a:cs typeface="+mn-cs"/>
              </a:rPr>
              <a:t>; </a:t>
            </a:r>
            <a:r>
              <a:rPr lang="en-US" sz="800" b="1" dirty="0" err="1" smtClean="0">
                <a:solidFill>
                  <a:schemeClr val="tx1"/>
                </a:solidFill>
                <a:latin typeface="+mn-lt"/>
                <a:ea typeface="+mn-ea"/>
                <a:cs typeface="+mn-cs"/>
              </a:rPr>
              <a:t>Delegación</a:t>
            </a:r>
            <a:r>
              <a:rPr lang="en-US" sz="800" b="1" dirty="0" smtClean="0">
                <a:solidFill>
                  <a:schemeClr val="tx1"/>
                </a:solidFill>
                <a:latin typeface="+mn-lt"/>
                <a:ea typeface="+mn-ea"/>
                <a:cs typeface="+mn-cs"/>
              </a:rPr>
              <a:t> </a:t>
            </a:r>
            <a:r>
              <a:rPr lang="en-US" sz="800" b="1" dirty="0" err="1" smtClean="0">
                <a:solidFill>
                  <a:schemeClr val="tx1"/>
                </a:solidFill>
                <a:latin typeface="+mn-lt"/>
                <a:ea typeface="+mn-ea"/>
                <a:cs typeface="+mn-cs"/>
              </a:rPr>
              <a:t>Iztapalapa</a:t>
            </a:r>
            <a:r>
              <a:rPr lang="en-US" sz="800" b="1" dirty="0" smtClean="0">
                <a:solidFill>
                  <a:schemeClr val="tx1"/>
                </a:solidFill>
                <a:latin typeface="+mn-lt"/>
                <a:ea typeface="+mn-ea"/>
                <a:cs typeface="+mn-cs"/>
              </a:rPr>
              <a:t>: </a:t>
            </a:r>
            <a:r>
              <a:rPr lang="en-US" sz="800" b="1" dirty="0" err="1" smtClean="0">
                <a:solidFill>
                  <a:schemeClr val="tx1"/>
                </a:solidFill>
                <a:latin typeface="+mn-lt"/>
                <a:ea typeface="+mn-ea"/>
                <a:cs typeface="+mn-cs"/>
              </a:rPr>
              <a:t>Perfil</a:t>
            </a:r>
            <a:r>
              <a:rPr lang="en-US" sz="800" b="1" dirty="0" smtClean="0">
                <a:solidFill>
                  <a:schemeClr val="tx1"/>
                </a:solidFill>
                <a:latin typeface="+mn-lt"/>
                <a:ea typeface="+mn-ea"/>
                <a:cs typeface="+mn-cs"/>
              </a:rPr>
              <a:t> </a:t>
            </a:r>
            <a:r>
              <a:rPr lang="en-US" sz="800" b="1" dirty="0" err="1" smtClean="0">
                <a:solidFill>
                  <a:schemeClr val="tx1"/>
                </a:solidFill>
                <a:latin typeface="+mn-lt"/>
                <a:ea typeface="+mn-ea"/>
                <a:cs typeface="+mn-cs"/>
              </a:rPr>
              <a:t>Sociodemográfico</a:t>
            </a:r>
            <a:r>
              <a:rPr lang="en-US" sz="800" b="1" dirty="0" smtClean="0">
                <a:solidFill>
                  <a:schemeClr val="tx1"/>
                </a:solidFill>
                <a:latin typeface="+mn-lt"/>
                <a:ea typeface="+mn-ea"/>
                <a:cs typeface="+mn-cs"/>
              </a:rPr>
              <a:t>; </a:t>
            </a:r>
            <a:r>
              <a:rPr lang="en-US" sz="800" dirty="0" err="1" smtClean="0">
                <a:solidFill>
                  <a:schemeClr val="tx1"/>
                </a:solidFill>
                <a:latin typeface="+mn-lt"/>
                <a:ea typeface="+mn-ea"/>
                <a:cs typeface="+mn-cs"/>
              </a:rPr>
              <a:t>A.Arango</a:t>
            </a:r>
            <a:r>
              <a:rPr lang="en-US" sz="800" dirty="0" smtClean="0">
                <a:solidFill>
                  <a:schemeClr val="tx1"/>
                </a:solidFill>
                <a:latin typeface="+mn-lt"/>
                <a:ea typeface="+mn-ea"/>
                <a:cs typeface="+mn-cs"/>
              </a:rPr>
              <a:t> </a:t>
            </a:r>
            <a:r>
              <a:rPr lang="en-US" sz="800" dirty="0" err="1" smtClean="0">
                <a:solidFill>
                  <a:schemeClr val="tx1"/>
                </a:solidFill>
                <a:latin typeface="+mn-lt"/>
                <a:ea typeface="+mn-ea"/>
                <a:cs typeface="+mn-cs"/>
              </a:rPr>
              <a:t>Durán</a:t>
            </a:r>
            <a:r>
              <a:rPr lang="en-US" sz="800" dirty="0" smtClean="0"/>
              <a:t>, </a:t>
            </a:r>
            <a:r>
              <a:rPr lang="en-US" sz="800" dirty="0" err="1" smtClean="0">
                <a:solidFill>
                  <a:schemeClr val="tx1"/>
                </a:solidFill>
                <a:latin typeface="+mn-lt"/>
                <a:ea typeface="+mn-ea"/>
                <a:cs typeface="+mn-cs"/>
              </a:rPr>
              <a:t>C.Lara</a:t>
            </a:r>
            <a:r>
              <a:rPr lang="en-US" sz="800" dirty="0" smtClean="0">
                <a:solidFill>
                  <a:schemeClr val="tx1"/>
                </a:solidFill>
                <a:latin typeface="+mn-lt"/>
                <a:ea typeface="+mn-ea"/>
                <a:cs typeface="+mn-cs"/>
              </a:rPr>
              <a:t> Medina</a:t>
            </a:r>
            <a:endParaRPr lang="en-US" sz="800" dirty="0" smtClean="0"/>
          </a:p>
        </p:txBody>
      </p:sp>
      <p:sp>
        <p:nvSpPr>
          <p:cNvPr id="94211" name="Rectangle 2"/>
          <p:cNvSpPr>
            <a:spLocks noGrp="1" noChangeArrowheads="1"/>
          </p:cNvSpPr>
          <p:nvPr>
            <p:ph type="title"/>
          </p:nvPr>
        </p:nvSpPr>
        <p:spPr>
          <a:xfrm>
            <a:off x="774700" y="95250"/>
            <a:ext cx="8002588" cy="868363"/>
          </a:xfrm>
        </p:spPr>
        <p:txBody>
          <a:bodyPr/>
          <a:lstStyle/>
          <a:p>
            <a:pPr eaLnBrk="1" hangingPunct="1"/>
            <a:r>
              <a:rPr lang="en-GB" smtClean="0"/>
              <a:t>Exercise / Hands On Google Earth</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74700" y="95250"/>
            <a:ext cx="8002588" cy="868363"/>
          </a:xfrm>
        </p:spPr>
        <p:txBody>
          <a:bodyPr/>
          <a:lstStyle/>
          <a:p>
            <a:pPr eaLnBrk="1" hangingPunct="1"/>
            <a:r>
              <a:rPr lang="en-GB" smtClean="0"/>
              <a:t>Exercise / Hands On Google Earth</a:t>
            </a:r>
          </a:p>
        </p:txBody>
      </p:sp>
      <p:sp>
        <p:nvSpPr>
          <p:cNvPr id="92163" name="Rectangle 3"/>
          <p:cNvSpPr>
            <a:spLocks noGrp="1" noChangeArrowheads="1"/>
          </p:cNvSpPr>
          <p:nvPr>
            <p:ph type="body" idx="1"/>
          </p:nvPr>
        </p:nvSpPr>
        <p:spPr>
          <a:xfrm>
            <a:off x="785813" y="1484313"/>
            <a:ext cx="7989887" cy="4927776"/>
          </a:xfrm>
        </p:spPr>
        <p:txBody>
          <a:bodyPr/>
          <a:lstStyle/>
          <a:p>
            <a:pPr eaLnBrk="1" hangingPunct="1">
              <a:lnSpc>
                <a:spcPct val="90000"/>
              </a:lnSpc>
              <a:buNone/>
            </a:pPr>
            <a:r>
              <a:rPr lang="en-US" dirty="0" smtClean="0"/>
              <a:t>Virtual Transect Walk</a:t>
            </a:r>
          </a:p>
          <a:p>
            <a:pPr lvl="1" eaLnBrk="1" hangingPunct="1">
              <a:lnSpc>
                <a:spcPct val="90000"/>
              </a:lnSpc>
            </a:pPr>
            <a:r>
              <a:rPr lang="en-US" sz="3200" dirty="0" smtClean="0"/>
              <a:t>Open the “Indicators” folder (under Places)</a:t>
            </a:r>
            <a:br>
              <a:rPr lang="en-US" sz="3200" dirty="0" smtClean="0"/>
            </a:br>
            <a:r>
              <a:rPr lang="en-US" sz="3200" dirty="0" smtClean="0"/>
              <a:t>these contain official census data</a:t>
            </a:r>
          </a:p>
          <a:p>
            <a:pPr lvl="1" eaLnBrk="1" hangingPunct="1">
              <a:lnSpc>
                <a:spcPct val="90000"/>
              </a:lnSpc>
            </a:pPr>
            <a:r>
              <a:rPr lang="en-US" sz="3200" dirty="0" smtClean="0"/>
              <a:t>Have a look a these 12 layers and zoom in to the different classes</a:t>
            </a:r>
          </a:p>
          <a:p>
            <a:pPr lvl="1" eaLnBrk="1" hangingPunct="1">
              <a:lnSpc>
                <a:spcPct val="90000"/>
              </a:lnSpc>
            </a:pPr>
            <a:r>
              <a:rPr lang="en-US" sz="3200" dirty="0" smtClean="0"/>
              <a:t>Try to find indicators in Google Earth (using </a:t>
            </a:r>
            <a:r>
              <a:rPr lang="en-US" sz="3200" dirty="0" err="1" smtClean="0"/>
              <a:t>StreetView</a:t>
            </a:r>
            <a:r>
              <a:rPr lang="en-US" sz="3200" dirty="0" smtClean="0"/>
              <a:t>) that are evidence of the class differences in the map overlays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774700" y="95250"/>
            <a:ext cx="8002588" cy="868363"/>
          </a:xfrm>
        </p:spPr>
        <p:txBody>
          <a:bodyPr/>
          <a:lstStyle/>
          <a:p>
            <a:pPr eaLnBrk="1" hangingPunct="1"/>
            <a:r>
              <a:rPr lang="en-GB" smtClean="0"/>
              <a:t>Exercise / Hands On Google Earth</a:t>
            </a:r>
          </a:p>
        </p:txBody>
      </p:sp>
      <p:sp>
        <p:nvSpPr>
          <p:cNvPr id="93187" name="Rectangle 3"/>
          <p:cNvSpPr>
            <a:spLocks noGrp="1" noChangeArrowheads="1"/>
          </p:cNvSpPr>
          <p:nvPr>
            <p:ph type="body" idx="1"/>
          </p:nvPr>
        </p:nvSpPr>
        <p:spPr>
          <a:xfrm>
            <a:off x="285750" y="1214438"/>
            <a:ext cx="8632825" cy="4584700"/>
          </a:xfrm>
        </p:spPr>
        <p:txBody>
          <a:bodyPr/>
          <a:lstStyle/>
          <a:p>
            <a:pPr eaLnBrk="1" hangingPunct="1">
              <a:lnSpc>
                <a:spcPct val="90000"/>
              </a:lnSpc>
            </a:pPr>
            <a:endParaRPr lang="en-US" dirty="0" smtClean="0"/>
          </a:p>
          <a:p>
            <a:pPr eaLnBrk="1" hangingPunct="1">
              <a:lnSpc>
                <a:spcPct val="90000"/>
              </a:lnSpc>
            </a:pPr>
            <a:r>
              <a:rPr lang="en-US" dirty="0" smtClean="0"/>
              <a:t>Do you think that both sources of information complete each other? </a:t>
            </a:r>
          </a:p>
          <a:p>
            <a:pPr eaLnBrk="1" hangingPunct="1">
              <a:lnSpc>
                <a:spcPct val="90000"/>
              </a:lnSpc>
            </a:pPr>
            <a:endParaRPr lang="en-US" dirty="0" smtClean="0"/>
          </a:p>
          <a:p>
            <a:pPr eaLnBrk="1" hangingPunct="1">
              <a:lnSpc>
                <a:spcPct val="90000"/>
              </a:lnSpc>
            </a:pPr>
            <a:r>
              <a:rPr lang="en-US" dirty="0" smtClean="0"/>
              <a:t>What are reasons for discrepancy?</a:t>
            </a:r>
          </a:p>
          <a:p>
            <a:pPr eaLnBrk="1" hangingPunct="1">
              <a:lnSpc>
                <a:spcPct val="90000"/>
              </a:lnSpc>
              <a:buFont typeface="Wingdings" pitchFamily="2" charset="2"/>
              <a:buNone/>
            </a:pPr>
            <a:endParaRPr lang="en-US"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74700" y="95250"/>
            <a:ext cx="8002588" cy="868363"/>
          </a:xfrm>
        </p:spPr>
        <p:txBody>
          <a:bodyPr/>
          <a:lstStyle/>
          <a:p>
            <a:pPr eaLnBrk="1" hangingPunct="1"/>
            <a:r>
              <a:rPr lang="en-GB" smtClean="0"/>
              <a:t>Group and plenary discussion</a:t>
            </a:r>
          </a:p>
        </p:txBody>
      </p:sp>
      <p:sp>
        <p:nvSpPr>
          <p:cNvPr id="95235" name="Rectangle 3"/>
          <p:cNvSpPr>
            <a:spLocks noGrp="1" noChangeArrowheads="1"/>
          </p:cNvSpPr>
          <p:nvPr>
            <p:ph type="body" idx="1"/>
          </p:nvPr>
        </p:nvSpPr>
        <p:spPr>
          <a:xfrm>
            <a:off x="785813" y="1484313"/>
            <a:ext cx="7989887" cy="4584700"/>
          </a:xfrm>
        </p:spPr>
        <p:txBody>
          <a:bodyPr/>
          <a:lstStyle/>
          <a:p>
            <a:pPr eaLnBrk="1" hangingPunct="1">
              <a:lnSpc>
                <a:spcPct val="90000"/>
              </a:lnSpc>
            </a:pPr>
            <a:r>
              <a:rPr lang="en-US" smtClean="0"/>
              <a:t>How will you apply the skills obtained to bridge the gap between different inequality and vulnerability aspects?</a:t>
            </a:r>
          </a:p>
          <a:p>
            <a:pPr eaLnBrk="1" hangingPunct="1">
              <a:lnSpc>
                <a:spcPct val="90000"/>
              </a:lnSpc>
            </a:pPr>
            <a:r>
              <a:rPr lang="en-US" smtClean="0"/>
              <a:t>Which decision-making processes would benefit most from the methods you learned?</a:t>
            </a:r>
          </a:p>
          <a:p>
            <a:pPr eaLnBrk="1" hangingPunct="1">
              <a:lnSpc>
                <a:spcPct val="90000"/>
              </a:lnSpc>
            </a:pPr>
            <a:r>
              <a:rPr lang="en-US" smtClean="0"/>
              <a:t>What are the limitations of these methodologies?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774700" y="95250"/>
            <a:ext cx="8002588" cy="868363"/>
          </a:xfrm>
        </p:spPr>
        <p:txBody>
          <a:bodyPr/>
          <a:lstStyle/>
          <a:p>
            <a:pPr eaLnBrk="1" hangingPunct="1"/>
            <a:r>
              <a:rPr lang="en-GB" smtClean="0"/>
              <a:t>Closing / further resources</a:t>
            </a:r>
          </a:p>
        </p:txBody>
      </p:sp>
      <p:sp>
        <p:nvSpPr>
          <p:cNvPr id="97283" name="Rectangle 3"/>
          <p:cNvSpPr>
            <a:spLocks noGrp="1" noChangeArrowheads="1"/>
          </p:cNvSpPr>
          <p:nvPr>
            <p:ph type="body" idx="1"/>
          </p:nvPr>
        </p:nvSpPr>
        <p:spPr>
          <a:xfrm>
            <a:off x="785813" y="1484313"/>
            <a:ext cx="7989887" cy="4584700"/>
          </a:xfrm>
        </p:spPr>
        <p:txBody>
          <a:bodyPr/>
          <a:lstStyle/>
          <a:p>
            <a:pPr eaLnBrk="1" hangingPunct="1">
              <a:lnSpc>
                <a:spcPct val="90000"/>
              </a:lnSpc>
            </a:pPr>
            <a:r>
              <a:rPr lang="en-US" dirty="0" smtClean="0"/>
              <a:t>Next steps</a:t>
            </a:r>
          </a:p>
          <a:p>
            <a:pPr eaLnBrk="1" hangingPunct="1">
              <a:lnSpc>
                <a:spcPct val="90000"/>
              </a:lnSpc>
            </a:pPr>
            <a:endParaRPr lang="en-US" dirty="0" smtClean="0"/>
          </a:p>
          <a:p>
            <a:pPr eaLnBrk="1" hangingPunct="1">
              <a:lnSpc>
                <a:spcPct val="90000"/>
              </a:lnSpc>
              <a:buFont typeface="Wingdings" pitchFamily="2" charset="2"/>
              <a:buNone/>
            </a:pPr>
            <a:r>
              <a:rPr lang="en-US" dirty="0" smtClean="0"/>
              <a:t>www.itc.nl</a:t>
            </a:r>
          </a:p>
          <a:p>
            <a:pPr eaLnBrk="1" hangingPunct="1">
              <a:lnSpc>
                <a:spcPct val="90000"/>
              </a:lnSpc>
              <a:buFont typeface="Wingdings" pitchFamily="2" charset="2"/>
              <a:buNone/>
            </a:pPr>
            <a:r>
              <a:rPr lang="en-US" dirty="0" smtClean="0"/>
              <a:t>www.iapad.org</a:t>
            </a:r>
          </a:p>
          <a:p>
            <a:pPr eaLnBrk="1" hangingPunct="1">
              <a:lnSpc>
                <a:spcPct val="90000"/>
              </a:lnSpc>
              <a:buFont typeface="Wingdings" pitchFamily="2" charset="2"/>
              <a:buNone/>
            </a:pPr>
            <a:r>
              <a:rPr lang="en-US" dirty="0" smtClean="0"/>
              <a:t>www.devinfo.org</a:t>
            </a:r>
          </a:p>
          <a:p>
            <a:pPr eaLnBrk="1" hangingPunct="1">
              <a:lnSpc>
                <a:spcPct val="90000"/>
              </a:lnSpc>
              <a:buFont typeface="Wingdings" pitchFamily="2" charset="2"/>
              <a:buNone/>
            </a:pPr>
            <a:r>
              <a:rPr lang="en-US" dirty="0" smtClean="0"/>
              <a:t>www.cybertracker.org</a:t>
            </a:r>
          </a:p>
          <a:p>
            <a:pPr eaLnBrk="1" hangingPunct="1">
              <a:lnSpc>
                <a:spcPct val="90000"/>
              </a:lnSpc>
              <a:buFont typeface="Wingdings" pitchFamily="2" charset="2"/>
              <a:buNone/>
            </a:pPr>
            <a:endParaRPr lang="en-US" dirty="0" smtClean="0"/>
          </a:p>
          <a:p>
            <a:pPr eaLnBrk="1" hangingPunct="1">
              <a:lnSpc>
                <a:spcPct val="90000"/>
              </a:lnSpc>
              <a:buFont typeface="Wingdings" pitchFamily="2" charset="2"/>
              <a:buNone/>
            </a:pPr>
            <a:r>
              <a:rPr lang="en-US" dirty="0" smtClean="0"/>
              <a:t>ftp.itc.nl/pub/</a:t>
            </a:r>
            <a:r>
              <a:rPr lang="en-US" dirty="0" err="1" smtClean="0"/>
              <a:t>pgis</a:t>
            </a:r>
            <a:r>
              <a:rPr lang="en-US" dirty="0" smtClean="0"/>
              <a:t>/</a:t>
            </a:r>
            <a:r>
              <a:rPr lang="en-US" dirty="0" err="1" smtClean="0"/>
              <a:t>wuf</a:t>
            </a:r>
            <a:endParaRPr lang="en-US" dirty="0" smtClean="0"/>
          </a:p>
          <a:p>
            <a:pPr eaLnBrk="1" hangingPunct="1">
              <a:lnSpc>
                <a:spcPct val="90000"/>
              </a:lnSpc>
              <a:buFont typeface="Wingdings" pitchFamily="2" charset="2"/>
              <a:buNone/>
            </a:pPr>
            <a:endParaRPr lang="en-US" dirty="0" smtClean="0"/>
          </a:p>
          <a:p>
            <a:pPr eaLnBrk="1" hangingPunct="1">
              <a:lnSpc>
                <a:spcPct val="90000"/>
              </a:lnSpc>
              <a:buFont typeface="Wingdings" pitchFamily="2" charset="2"/>
              <a:buNone/>
            </a:pPr>
            <a:r>
              <a:rPr lang="en-US" dirty="0" smtClean="0"/>
              <a:t>Please fill in the evaluation form!</a:t>
            </a:r>
          </a:p>
          <a:p>
            <a:pPr eaLnBrk="1" hangingPunct="1">
              <a:lnSpc>
                <a:spcPct val="90000"/>
              </a:lnSpc>
              <a:buFont typeface="Wingdings" pitchFamily="2" charset="2"/>
              <a:buNone/>
            </a:pPr>
            <a:endParaRPr lang="en-US"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395288" y="4494213"/>
            <a:ext cx="6680200" cy="1470025"/>
          </a:xfrm>
        </p:spPr>
        <p:txBody>
          <a:bodyPr/>
          <a:lstStyle/>
          <a:p>
            <a:pPr algn="l" eaLnBrk="1" hangingPunct="1"/>
            <a:r>
              <a:rPr lang="en-US" smtClean="0"/>
              <a:t>The end</a:t>
            </a:r>
            <a:br>
              <a:rPr lang="en-US" smtClean="0"/>
            </a:br>
            <a:r>
              <a:rPr lang="en-US" smtClean="0"/>
              <a:t>Thank you!</a:t>
            </a:r>
          </a:p>
        </p:txBody>
      </p:sp>
      <p:pic>
        <p:nvPicPr>
          <p:cNvPr id="130051" name="Picture 3" descr="IMG_5743"/>
          <p:cNvPicPr>
            <a:picLocks noChangeAspect="1" noChangeArrowheads="1"/>
          </p:cNvPicPr>
          <p:nvPr/>
        </p:nvPicPr>
        <p:blipFill>
          <a:blip r:embed="rId3" cstate="screen"/>
          <a:srcRect/>
          <a:stretch>
            <a:fillRect/>
          </a:stretch>
        </p:blipFill>
        <p:spPr bwMode="auto">
          <a:xfrm>
            <a:off x="2411413" y="1106488"/>
            <a:ext cx="4248150" cy="3165475"/>
          </a:xfrm>
          <a:prstGeom prst="rect">
            <a:avLst/>
          </a:prstGeom>
          <a:noFill/>
          <a:ln w="9525">
            <a:noFill/>
            <a:miter lim="800000"/>
            <a:headEnd/>
            <a:tailEnd/>
          </a:ln>
        </p:spPr>
      </p:pic>
      <p:pic>
        <p:nvPicPr>
          <p:cNvPr id="98308" name="Picture 5" descr="CRW_6858"/>
          <p:cNvPicPr>
            <a:picLocks noChangeAspect="1" noChangeArrowheads="1"/>
          </p:cNvPicPr>
          <p:nvPr/>
        </p:nvPicPr>
        <p:blipFill>
          <a:blip r:embed="rId4" cstate="screen"/>
          <a:srcRect/>
          <a:stretch>
            <a:fillRect/>
          </a:stretch>
        </p:blipFill>
        <p:spPr bwMode="auto">
          <a:xfrm>
            <a:off x="331788" y="374650"/>
            <a:ext cx="3035300" cy="2190750"/>
          </a:xfrm>
          <a:prstGeom prst="rect">
            <a:avLst/>
          </a:prstGeom>
          <a:noFill/>
          <a:ln w="9525">
            <a:noFill/>
            <a:miter lim="800000"/>
            <a:headEnd/>
            <a:tailEnd/>
          </a:ln>
        </p:spPr>
      </p:pic>
      <p:sp>
        <p:nvSpPr>
          <p:cNvPr id="98309" name="Text Box 6"/>
          <p:cNvSpPr txBox="1">
            <a:spLocks noChangeArrowheads="1"/>
          </p:cNvSpPr>
          <p:nvPr/>
        </p:nvSpPr>
        <p:spPr bwMode="auto">
          <a:xfrm>
            <a:off x="285750" y="2397125"/>
            <a:ext cx="1152525" cy="168275"/>
          </a:xfrm>
          <a:prstGeom prst="rect">
            <a:avLst/>
          </a:prstGeom>
          <a:noFill/>
          <a:ln w="9525">
            <a:noFill/>
            <a:miter lim="800000"/>
            <a:headEnd/>
            <a:tailEnd/>
          </a:ln>
        </p:spPr>
        <p:txBody>
          <a:bodyPr>
            <a:spAutoFit/>
          </a:bodyPr>
          <a:lstStyle/>
          <a:p>
            <a:pPr>
              <a:spcBef>
                <a:spcPct val="50000"/>
              </a:spcBef>
            </a:pPr>
            <a:r>
              <a:rPr lang="nl-NL" sz="500">
                <a:solidFill>
                  <a:schemeClr val="bg1"/>
                </a:solidFill>
                <a:latin typeface="Arial" charset="0"/>
              </a:rPr>
              <a:t>Photo: </a:t>
            </a:r>
            <a:r>
              <a:rPr lang="nl-NL" sz="500">
                <a:solidFill>
                  <a:schemeClr val="bg1"/>
                </a:solidFill>
                <a:latin typeface="Arial" charset="0"/>
                <a:sym typeface="Symbol" pitchFamily="18" charset="2"/>
              </a:rPr>
              <a:t> </a:t>
            </a:r>
            <a:r>
              <a:rPr lang="nl-NL" sz="500">
                <a:solidFill>
                  <a:schemeClr val="bg1"/>
                </a:solidFill>
                <a:latin typeface="Arial" charset="0"/>
              </a:rPr>
              <a:t>Gerard Kuster</a:t>
            </a:r>
          </a:p>
        </p:txBody>
      </p:sp>
      <p:pic>
        <p:nvPicPr>
          <p:cNvPr id="98310" name="Picture 7" descr="Copyright Gerard Kuster 2007 80335"/>
          <p:cNvPicPr>
            <a:picLocks noChangeAspect="1" noChangeArrowheads="1"/>
          </p:cNvPicPr>
          <p:nvPr/>
        </p:nvPicPr>
        <p:blipFill>
          <a:blip r:embed="rId5" cstate="screen"/>
          <a:srcRect/>
          <a:stretch>
            <a:fillRect/>
          </a:stretch>
        </p:blipFill>
        <p:spPr bwMode="auto">
          <a:xfrm>
            <a:off x="4859338" y="3716338"/>
            <a:ext cx="3025775" cy="2544762"/>
          </a:xfrm>
          <a:prstGeom prst="rect">
            <a:avLst/>
          </a:prstGeom>
          <a:noFill/>
          <a:ln w="9525">
            <a:noFill/>
            <a:miter lim="800000"/>
            <a:headEnd/>
            <a:tailEnd/>
          </a:ln>
        </p:spPr>
      </p:pic>
      <p:sp>
        <p:nvSpPr>
          <p:cNvPr id="98311" name="Text Box 9"/>
          <p:cNvSpPr txBox="1">
            <a:spLocks noChangeArrowheads="1"/>
          </p:cNvSpPr>
          <p:nvPr/>
        </p:nvSpPr>
        <p:spPr bwMode="auto">
          <a:xfrm>
            <a:off x="4787900" y="6107113"/>
            <a:ext cx="1152525" cy="168275"/>
          </a:xfrm>
          <a:prstGeom prst="rect">
            <a:avLst/>
          </a:prstGeom>
          <a:noFill/>
          <a:ln w="9525">
            <a:noFill/>
            <a:miter lim="800000"/>
            <a:headEnd/>
            <a:tailEnd/>
          </a:ln>
        </p:spPr>
        <p:txBody>
          <a:bodyPr>
            <a:spAutoFit/>
          </a:bodyPr>
          <a:lstStyle/>
          <a:p>
            <a:pPr>
              <a:spcBef>
                <a:spcPct val="50000"/>
              </a:spcBef>
            </a:pPr>
            <a:r>
              <a:rPr lang="nl-NL" sz="500">
                <a:solidFill>
                  <a:schemeClr val="bg1"/>
                </a:solidFill>
                <a:latin typeface="Arial" charset="0"/>
              </a:rPr>
              <a:t>Photo: </a:t>
            </a:r>
            <a:r>
              <a:rPr lang="nl-NL" sz="500">
                <a:solidFill>
                  <a:schemeClr val="bg1"/>
                </a:solidFill>
                <a:latin typeface="Arial" charset="0"/>
                <a:sym typeface="Symbol" pitchFamily="18" charset="2"/>
              </a:rPr>
              <a:t> </a:t>
            </a:r>
            <a:r>
              <a:rPr lang="nl-NL" sz="500">
                <a:solidFill>
                  <a:schemeClr val="bg1"/>
                </a:solidFill>
                <a:latin typeface="Arial" charset="0"/>
              </a:rPr>
              <a:t>Gerard Kuster</a:t>
            </a:r>
          </a:p>
        </p:txBody>
      </p:sp>
      <p:sp>
        <p:nvSpPr>
          <p:cNvPr id="98312" name="Text Box 10"/>
          <p:cNvSpPr txBox="1">
            <a:spLocks noChangeArrowheads="1"/>
          </p:cNvSpPr>
          <p:nvPr/>
        </p:nvSpPr>
        <p:spPr bwMode="auto">
          <a:xfrm>
            <a:off x="2360613" y="4108450"/>
            <a:ext cx="1152525" cy="168275"/>
          </a:xfrm>
          <a:prstGeom prst="rect">
            <a:avLst/>
          </a:prstGeom>
          <a:noFill/>
          <a:ln w="9525">
            <a:noFill/>
            <a:miter lim="800000"/>
            <a:headEnd/>
            <a:tailEnd/>
          </a:ln>
        </p:spPr>
        <p:txBody>
          <a:bodyPr>
            <a:spAutoFit/>
          </a:bodyPr>
          <a:lstStyle/>
          <a:p>
            <a:pPr>
              <a:spcBef>
                <a:spcPct val="50000"/>
              </a:spcBef>
            </a:pPr>
            <a:r>
              <a:rPr lang="nl-NL" sz="500">
                <a:solidFill>
                  <a:schemeClr val="bg1"/>
                </a:solidFill>
                <a:latin typeface="Arial" charset="0"/>
              </a:rPr>
              <a:t>Photo: </a:t>
            </a:r>
            <a:r>
              <a:rPr lang="nl-NL" sz="500">
                <a:solidFill>
                  <a:schemeClr val="bg1"/>
                </a:solidFill>
                <a:latin typeface="Arial" charset="0"/>
                <a:sym typeface="Symbol" pitchFamily="18" charset="2"/>
              </a:rPr>
              <a:t> </a:t>
            </a:r>
            <a:r>
              <a:rPr lang="nl-NL" sz="500">
                <a:solidFill>
                  <a:schemeClr val="bg1"/>
                </a:solidFill>
                <a:latin typeface="Arial" charset="0"/>
              </a:rPr>
              <a:t>Bart krol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box(in)">
                                      <p:cBhvr>
                                        <p:cTn id="7" dur="10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 Demo</a:t>
            </a:r>
            <a:endParaRPr lang="en-US" dirty="0"/>
          </a:p>
        </p:txBody>
      </p:sp>
      <p:pic>
        <p:nvPicPr>
          <p:cNvPr id="153602" name="Picture 2"/>
          <p:cNvPicPr>
            <a:picLocks noChangeAspect="1" noChangeArrowheads="1"/>
          </p:cNvPicPr>
          <p:nvPr/>
        </p:nvPicPr>
        <p:blipFill>
          <a:blip r:embed="rId2" cstate="screen"/>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aradisevillagegatedcommunity"/>
          <p:cNvPicPr>
            <a:picLocks noChangeAspect="1" noChangeArrowheads="1"/>
          </p:cNvPicPr>
          <p:nvPr/>
        </p:nvPicPr>
        <p:blipFill>
          <a:blip r:embed="rId2" cstate="screen"/>
          <a:srcRect/>
          <a:stretch>
            <a:fillRect/>
          </a:stretch>
        </p:blipFill>
        <p:spPr bwMode="auto">
          <a:xfrm>
            <a:off x="0" y="3786188"/>
            <a:ext cx="5643563" cy="3071812"/>
          </a:xfrm>
          <a:prstGeom prst="rect">
            <a:avLst/>
          </a:prstGeom>
          <a:noFill/>
          <a:ln w="9525">
            <a:noFill/>
            <a:miter lim="800000"/>
            <a:headEnd/>
            <a:tailEnd/>
          </a:ln>
        </p:spPr>
      </p:pic>
      <p:pic>
        <p:nvPicPr>
          <p:cNvPr id="13315" name="Picture 2"/>
          <p:cNvPicPr>
            <a:picLocks noChangeAspect="1" noChangeArrowheads="1"/>
          </p:cNvPicPr>
          <p:nvPr/>
        </p:nvPicPr>
        <p:blipFill>
          <a:blip r:embed="rId3" cstate="screen"/>
          <a:srcRect/>
          <a:stretch>
            <a:fillRect/>
          </a:stretch>
        </p:blipFill>
        <p:spPr bwMode="auto">
          <a:xfrm>
            <a:off x="0" y="1143000"/>
            <a:ext cx="5646738" cy="2500313"/>
          </a:xfrm>
          <a:prstGeom prst="rect">
            <a:avLst/>
          </a:prstGeom>
          <a:noFill/>
          <a:ln w="9525">
            <a:noFill/>
            <a:miter lim="800000"/>
            <a:headEnd/>
            <a:tailEnd/>
          </a:ln>
        </p:spPr>
      </p:pic>
      <p:pic>
        <p:nvPicPr>
          <p:cNvPr id="13316" name="Picture 6" descr="800px-Security_spikes_1"/>
          <p:cNvPicPr>
            <a:picLocks noChangeAspect="1" noChangeArrowheads="1"/>
          </p:cNvPicPr>
          <p:nvPr/>
        </p:nvPicPr>
        <p:blipFill>
          <a:blip r:embed="rId4" cstate="screen"/>
          <a:srcRect b="-536"/>
          <a:stretch>
            <a:fillRect/>
          </a:stretch>
        </p:blipFill>
        <p:spPr bwMode="auto">
          <a:xfrm>
            <a:off x="5786438" y="2071688"/>
            <a:ext cx="2928937" cy="3286125"/>
          </a:xfrm>
          <a:prstGeom prst="rect">
            <a:avLst/>
          </a:prstGeom>
          <a:noFill/>
          <a:ln w="9525">
            <a:noFill/>
            <a:miter lim="800000"/>
            <a:headEnd/>
            <a:tailEnd/>
          </a:ln>
        </p:spPr>
      </p:pic>
      <p:sp>
        <p:nvSpPr>
          <p:cNvPr id="13317" name="Text Box 4"/>
          <p:cNvSpPr txBox="1">
            <a:spLocks noChangeArrowheads="1"/>
          </p:cNvSpPr>
          <p:nvPr/>
        </p:nvSpPr>
        <p:spPr bwMode="auto">
          <a:xfrm>
            <a:off x="179388" y="188913"/>
            <a:ext cx="6913562" cy="1373187"/>
          </a:xfrm>
          <a:prstGeom prst="rect">
            <a:avLst/>
          </a:prstGeom>
          <a:noFill/>
          <a:ln w="9525">
            <a:noFill/>
            <a:miter lim="800000"/>
            <a:headEnd/>
            <a:tailEnd/>
          </a:ln>
        </p:spPr>
        <p:txBody>
          <a:bodyPr tIns="0" bIns="0">
            <a:spAutoFit/>
          </a:bodyPr>
          <a:lstStyle/>
          <a:p>
            <a:pPr algn="ctr" eaLnBrk="0" hangingPunct="0">
              <a:spcBef>
                <a:spcPct val="50000"/>
              </a:spcBef>
            </a:pPr>
            <a:r>
              <a:rPr lang="en-US" sz="3600" b="1">
                <a:solidFill>
                  <a:schemeClr val="tx2"/>
                </a:solidFill>
                <a:latin typeface="Trebuchet MS" pitchFamily="34" charset="0"/>
              </a:rPr>
              <a:t>Inequality as a global problem</a:t>
            </a:r>
          </a:p>
          <a:p>
            <a:pPr algn="ctr" eaLnBrk="0" hangingPunct="0">
              <a:spcBef>
                <a:spcPct val="50000"/>
              </a:spcBef>
            </a:pPr>
            <a:endParaRPr lang="en-GB" sz="3600" b="1">
              <a:solidFill>
                <a:schemeClr val="tx2"/>
              </a:solidFill>
              <a:latin typeface="Trebuchet MS"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 Demo</a:t>
            </a:r>
            <a:endParaRPr lang="en-US" dirty="0"/>
          </a:p>
        </p:txBody>
      </p:sp>
      <p:pic>
        <p:nvPicPr>
          <p:cNvPr id="154626" name="Picture 2"/>
          <p:cNvPicPr>
            <a:picLocks noChangeAspect="1" noChangeArrowheads="1"/>
          </p:cNvPicPr>
          <p:nvPr/>
        </p:nvPicPr>
        <p:blipFill>
          <a:blip r:embed="rId2" cstate="screen"/>
          <a:srcRect/>
          <a:stretch>
            <a:fillRect/>
          </a:stretch>
        </p:blipFill>
        <p:spPr bwMode="auto">
          <a:xfrm>
            <a:off x="-4303" y="1140311"/>
            <a:ext cx="9148303" cy="5717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 Demo</a:t>
            </a:r>
            <a:endParaRPr lang="en-US" dirty="0"/>
          </a:p>
        </p:txBody>
      </p:sp>
      <p:pic>
        <p:nvPicPr>
          <p:cNvPr id="152578" name="Picture 2"/>
          <p:cNvPicPr>
            <a:picLocks noChangeAspect="1" noChangeArrowheads="1"/>
          </p:cNvPicPr>
          <p:nvPr/>
        </p:nvPicPr>
        <p:blipFill>
          <a:blip r:embed="rId2" cstate="screen"/>
          <a:srcRect/>
          <a:stretch>
            <a:fillRect/>
          </a:stretch>
        </p:blipFill>
        <p:spPr bwMode="auto">
          <a:xfrm>
            <a:off x="-21515" y="1129552"/>
            <a:ext cx="9165515" cy="57284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 Demo</a:t>
            </a:r>
            <a:endParaRPr lang="en-US" dirty="0"/>
          </a:p>
        </p:txBody>
      </p:sp>
      <p:pic>
        <p:nvPicPr>
          <p:cNvPr id="150530" name="Picture 2"/>
          <p:cNvPicPr>
            <a:picLocks noChangeAspect="1" noChangeArrowheads="1"/>
          </p:cNvPicPr>
          <p:nvPr/>
        </p:nvPicPr>
        <p:blipFill>
          <a:blip r:embed="rId2" cstate="screen"/>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 Demo</a:t>
            </a:r>
            <a:endParaRPr lang="en-US" dirty="0"/>
          </a:p>
        </p:txBody>
      </p:sp>
      <p:pic>
        <p:nvPicPr>
          <p:cNvPr id="151554" name="Picture 2"/>
          <p:cNvPicPr>
            <a:picLocks noChangeAspect="1" noChangeArrowheads="1"/>
          </p:cNvPicPr>
          <p:nvPr/>
        </p:nvPicPr>
        <p:blipFill>
          <a:blip r:embed="rId2" cstate="screen"/>
          <a:srcRect/>
          <a:stretch>
            <a:fillRect/>
          </a:stretch>
        </p:blipFill>
        <p:spPr bwMode="auto">
          <a:xfrm>
            <a:off x="-21514" y="1129553"/>
            <a:ext cx="9165514" cy="57284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 Demo</a:t>
            </a:r>
            <a:endParaRPr lang="en-US" dirty="0"/>
          </a:p>
        </p:txBody>
      </p:sp>
      <p:pic>
        <p:nvPicPr>
          <p:cNvPr id="148482" name="Picture 2"/>
          <p:cNvPicPr>
            <a:picLocks noChangeAspect="1" noChangeArrowheads="1"/>
          </p:cNvPicPr>
          <p:nvPr/>
        </p:nvPicPr>
        <p:blipFill>
          <a:blip r:embed="rId2" cstate="screen"/>
          <a:srcRect/>
          <a:stretch>
            <a:fillRect/>
          </a:stretch>
        </p:blipFill>
        <p:spPr bwMode="auto">
          <a:xfrm>
            <a:off x="-4302" y="1140311"/>
            <a:ext cx="9148302" cy="5717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 Demo</a:t>
            </a:r>
            <a:endParaRPr lang="en-US" dirty="0"/>
          </a:p>
        </p:txBody>
      </p:sp>
      <p:pic>
        <p:nvPicPr>
          <p:cNvPr id="149506" name="Picture 2"/>
          <p:cNvPicPr>
            <a:picLocks noChangeAspect="1" noChangeArrowheads="1"/>
          </p:cNvPicPr>
          <p:nvPr/>
        </p:nvPicPr>
        <p:blipFill>
          <a:blip r:embed="rId2" cstate="screen"/>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 Demo</a:t>
            </a:r>
            <a:endParaRPr lang="en-US" dirty="0"/>
          </a:p>
        </p:txBody>
      </p:sp>
      <p:pic>
        <p:nvPicPr>
          <p:cNvPr id="147458" name="Picture 2"/>
          <p:cNvPicPr>
            <a:picLocks noChangeAspect="1" noChangeArrowheads="1"/>
          </p:cNvPicPr>
          <p:nvPr/>
        </p:nvPicPr>
        <p:blipFill>
          <a:blip r:embed="rId2" cstate="screen"/>
          <a:srcRect/>
          <a:stretch>
            <a:fillRect/>
          </a:stretch>
        </p:blipFill>
        <p:spPr bwMode="auto">
          <a:xfrm>
            <a:off x="1" y="11430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Google Earth Demo</a:t>
            </a:r>
            <a:endParaRPr lang="en-US" dirty="0"/>
          </a:p>
        </p:txBody>
      </p:sp>
      <p:sp>
        <p:nvSpPr>
          <p:cNvPr id="5" name="Content Placeholder 4"/>
          <p:cNvSpPr>
            <a:spLocks noGrp="1"/>
          </p:cNvSpPr>
          <p:nvPr>
            <p:ph idx="1"/>
          </p:nvPr>
        </p:nvSpPr>
        <p:spPr/>
        <p:txBody>
          <a:bodyPr/>
          <a:lstStyle/>
          <a:p>
            <a:endParaRPr lang="en-US"/>
          </a:p>
        </p:txBody>
      </p:sp>
      <p:pic>
        <p:nvPicPr>
          <p:cNvPr id="15361" name="Picture 1"/>
          <p:cNvPicPr>
            <a:picLocks noChangeAspect="1" noChangeArrowheads="1"/>
          </p:cNvPicPr>
          <p:nvPr/>
        </p:nvPicPr>
        <p:blipFill>
          <a:blip r:embed="rId3" cstate="screen"/>
          <a:srcRect/>
          <a:stretch>
            <a:fillRect/>
          </a:stretch>
        </p:blipFill>
        <p:spPr bwMode="auto">
          <a:xfrm>
            <a:off x="-4303" y="1140311"/>
            <a:ext cx="9148303" cy="5717689"/>
          </a:xfrm>
          <a:prstGeom prst="rect">
            <a:avLst/>
          </a:prstGeom>
          <a:noFill/>
          <a:ln w="9525">
            <a:noFill/>
            <a:miter lim="800000"/>
            <a:headEnd/>
            <a:tailEnd/>
          </a:ln>
        </p:spPr>
      </p:pic>
      <p:sp>
        <p:nvSpPr>
          <p:cNvPr id="6" name="Action Button: Back or Previous 5">
            <a:hlinkClick r:id="rId4" action="ppaction://hlinksldjump" highlightClick="1"/>
          </p:cNvPr>
          <p:cNvSpPr/>
          <p:nvPr/>
        </p:nvSpPr>
        <p:spPr>
          <a:xfrm>
            <a:off x="8122024" y="344245"/>
            <a:ext cx="537882" cy="4733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179388" y="188913"/>
            <a:ext cx="8964612" cy="1384300"/>
          </a:xfrm>
          <a:prstGeom prst="rect">
            <a:avLst/>
          </a:prstGeom>
          <a:noFill/>
          <a:ln w="9525">
            <a:noFill/>
            <a:miter lim="800000"/>
            <a:headEnd/>
            <a:tailEnd/>
          </a:ln>
        </p:spPr>
        <p:txBody>
          <a:bodyPr tIns="0" bIns="0">
            <a:spAutoFit/>
          </a:bodyPr>
          <a:lstStyle/>
          <a:p>
            <a:pPr algn="ctr" eaLnBrk="0" hangingPunct="0">
              <a:spcBef>
                <a:spcPct val="50000"/>
              </a:spcBef>
            </a:pPr>
            <a:r>
              <a:rPr lang="en-US" sz="3600" b="1">
                <a:solidFill>
                  <a:schemeClr val="tx2"/>
                </a:solidFill>
                <a:latin typeface="Trebuchet MS" pitchFamily="34" charset="0"/>
              </a:rPr>
              <a:t>The spatial dimension of inequalities</a:t>
            </a:r>
          </a:p>
          <a:p>
            <a:pPr algn="ctr" eaLnBrk="0" hangingPunct="0">
              <a:spcBef>
                <a:spcPct val="50000"/>
              </a:spcBef>
            </a:pPr>
            <a:endParaRPr lang="en-GB" sz="3600" b="1">
              <a:solidFill>
                <a:schemeClr val="tx2"/>
              </a:solidFill>
              <a:latin typeface="Trebuchet MS" pitchFamily="34" charset="0"/>
            </a:endParaRPr>
          </a:p>
        </p:txBody>
      </p:sp>
      <p:sp>
        <p:nvSpPr>
          <p:cNvPr id="14339" name="Rectangle 6"/>
          <p:cNvSpPr>
            <a:spLocks noChangeArrowheads="1"/>
          </p:cNvSpPr>
          <p:nvPr/>
        </p:nvSpPr>
        <p:spPr bwMode="auto">
          <a:xfrm>
            <a:off x="500063" y="1214438"/>
            <a:ext cx="8215312" cy="5078412"/>
          </a:xfrm>
          <a:prstGeom prst="rect">
            <a:avLst/>
          </a:prstGeom>
          <a:noFill/>
          <a:ln w="9525">
            <a:noFill/>
            <a:miter lim="800000"/>
            <a:headEnd/>
            <a:tailEnd/>
          </a:ln>
        </p:spPr>
        <p:txBody>
          <a:bodyPr>
            <a:spAutoFit/>
          </a:bodyPr>
          <a:lstStyle/>
          <a:p>
            <a:pPr marL="342900" indent="-342900" eaLnBrk="0" hangingPunct="0">
              <a:spcBef>
                <a:spcPct val="20000"/>
              </a:spcBef>
              <a:buClr>
                <a:srgbClr val="009896"/>
              </a:buClr>
              <a:buFont typeface="Arial" charset="0"/>
              <a:buChar char="•"/>
            </a:pPr>
            <a:r>
              <a:rPr lang="en-GB" i="1">
                <a:latin typeface="Trebuchet MS" pitchFamily="34" charset="0"/>
              </a:rPr>
              <a:t>Inequalities are particularly evident and more problematic  in cities in developing countries, where there is a permanent state of growth, urban poverty  and vulnerability</a:t>
            </a:r>
            <a:endParaRPr lang="en-GB" sz="3200" i="1">
              <a:latin typeface="Trebuchet MS" pitchFamily="34" charset="0"/>
            </a:endParaRPr>
          </a:p>
          <a:p>
            <a:pPr marL="800100" lvl="1" indent="-342900" eaLnBrk="0" hangingPunct="0">
              <a:spcBef>
                <a:spcPct val="20000"/>
              </a:spcBef>
              <a:buClr>
                <a:srgbClr val="009896"/>
              </a:buClr>
              <a:buFont typeface="Wingdings" pitchFamily="2" charset="2"/>
              <a:buChar char="§"/>
            </a:pPr>
            <a:r>
              <a:rPr lang="en-GB" i="1">
                <a:latin typeface="Trebuchet MS" pitchFamily="34" charset="0"/>
              </a:rPr>
              <a:t>Unequal Quality of Life Conditions,</a:t>
            </a:r>
          </a:p>
          <a:p>
            <a:pPr marL="800100" lvl="1" indent="-342900" eaLnBrk="0" hangingPunct="0">
              <a:spcBef>
                <a:spcPct val="20000"/>
              </a:spcBef>
              <a:buClr>
                <a:srgbClr val="009896"/>
              </a:buClr>
              <a:buFont typeface="Wingdings" pitchFamily="2" charset="2"/>
              <a:buChar char="§"/>
            </a:pPr>
            <a:r>
              <a:rPr lang="en-GB" i="1">
                <a:latin typeface="Trebuchet MS" pitchFamily="34" charset="0"/>
              </a:rPr>
              <a:t>Inadequate habitat conditions,  unemployment,</a:t>
            </a:r>
          </a:p>
          <a:p>
            <a:pPr marL="800100" lvl="1" indent="-342900" eaLnBrk="0" hangingPunct="0">
              <a:spcBef>
                <a:spcPct val="20000"/>
              </a:spcBef>
              <a:buClr>
                <a:srgbClr val="009896"/>
              </a:buClr>
              <a:buFont typeface="Wingdings" pitchFamily="2" charset="2"/>
              <a:buChar char="§"/>
            </a:pPr>
            <a:r>
              <a:rPr lang="en-GB" i="1">
                <a:latin typeface="Trebuchet MS" pitchFamily="34" charset="0"/>
              </a:rPr>
              <a:t>Unequal access to physical and social infrastructure...</a:t>
            </a:r>
            <a:endParaRPr lang="en-GB" sz="3200" i="1">
              <a:latin typeface="Trebuchet MS" pitchFamily="34" charset="0"/>
            </a:endParaRPr>
          </a:p>
          <a:p>
            <a:pPr marL="342900" indent="-342900" eaLnBrk="0" hangingPunct="0">
              <a:spcBef>
                <a:spcPct val="20000"/>
              </a:spcBef>
              <a:buClr>
                <a:srgbClr val="009896"/>
              </a:buClr>
              <a:buFont typeface="Wingdings" pitchFamily="2" charset="2"/>
              <a:buChar char="§"/>
            </a:pPr>
            <a:r>
              <a:rPr lang="en-GB" sz="2800" i="1">
                <a:latin typeface="Trebuchet MS" pitchFamily="34" charset="0"/>
              </a:rPr>
              <a:t>What all these problems have in common is a spatial dimension, since </a:t>
            </a:r>
            <a:r>
              <a:rPr lang="en-GB" sz="2800" i="1">
                <a:solidFill>
                  <a:srgbClr val="FF0000"/>
                </a:solidFill>
                <a:latin typeface="Trebuchet MS" pitchFamily="34" charset="0"/>
              </a:rPr>
              <a:t>they all occur and tend to be concentrated in specific areas of the city</a:t>
            </a:r>
            <a:endParaRPr lang="en-US" sz="2800" i="1">
              <a:latin typeface="Trebuchet MS"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TC">
  <a:themeElements>
    <a:clrScheme name="IT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T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T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3552</TotalTime>
  <Words>3316</Words>
  <Application>Microsoft Office PowerPoint</Application>
  <PresentationFormat>On-screen Show (4:3)</PresentationFormat>
  <Paragraphs>507</Paragraphs>
  <Slides>87</Slides>
  <Notes>48</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ITC</vt:lpstr>
      <vt:lpstr>How to use Participatory GIS for targeting vulnerability and inequality at neighbourhood-city level</vt:lpstr>
      <vt:lpstr>Outline of this event</vt:lpstr>
      <vt:lpstr>Who we are</vt:lpstr>
      <vt:lpstr>What do we want to achieve?</vt:lpstr>
      <vt:lpstr>What do we want to achieve?</vt:lpstr>
      <vt:lpstr>Inequalities</vt:lpstr>
      <vt:lpstr>Slide 7</vt:lpstr>
      <vt:lpstr>Slide 8</vt:lpstr>
      <vt:lpstr>Slide 9</vt:lpstr>
      <vt:lpstr>Cities at Risk</vt:lpstr>
      <vt:lpstr>What does Urban Vulnerability mean?</vt:lpstr>
      <vt:lpstr>Slide 12</vt:lpstr>
      <vt:lpstr>Slide 13</vt:lpstr>
      <vt:lpstr>Slide 14</vt:lpstr>
      <vt:lpstr>Inequity and ‘vulnerability’ are spatial problems </vt:lpstr>
      <vt:lpstr>Slide 16</vt:lpstr>
      <vt:lpstr>Participatory GIS (PGIS)</vt:lpstr>
      <vt:lpstr>PGIS &amp; P-Mapping Applications:</vt:lpstr>
      <vt:lpstr>Mapping Land Claims using Aerial Photographs &amp; LK</vt:lpstr>
      <vt:lpstr>Kenya</vt:lpstr>
      <vt:lpstr>Priorities for local spatial planning </vt:lpstr>
      <vt:lpstr>Slide 22</vt:lpstr>
      <vt:lpstr>Mapping Urban Security with Aerial Photos</vt:lpstr>
      <vt:lpstr>Slide 24</vt:lpstr>
      <vt:lpstr>Community Risk Assessment</vt:lpstr>
      <vt:lpstr>Using the Web (1.0)</vt:lpstr>
      <vt:lpstr>Slide 27</vt:lpstr>
      <vt:lpstr>Slide 28</vt:lpstr>
      <vt:lpstr>Greenmap.org</vt:lpstr>
      <vt:lpstr>BioMapping.net</vt:lpstr>
      <vt:lpstr>Gawker’s New York City Subway Smell Map</vt:lpstr>
      <vt:lpstr>Web 2.0 as a planning tool?</vt:lpstr>
      <vt:lpstr>Web 2.0</vt:lpstr>
      <vt:lpstr>Opportunity knocks for PGIS</vt:lpstr>
      <vt:lpstr>Opening Discussion </vt:lpstr>
      <vt:lpstr>(Spatial) data availability</vt:lpstr>
      <vt:lpstr>UrbanInfo / DevInfo</vt:lpstr>
      <vt:lpstr>UrbanInfo / DevInfo</vt:lpstr>
      <vt:lpstr>UrbanInfo / DevInfo &gt; Google Earth</vt:lpstr>
      <vt:lpstr>UrbanInfo / DevInfo  &gt; Google Earth</vt:lpstr>
      <vt:lpstr>Web applications (IBGE)</vt:lpstr>
      <vt:lpstr>Web applications (www.cidades.gov.br)</vt:lpstr>
      <vt:lpstr>Census data (source: IBGE)</vt:lpstr>
      <vt:lpstr>Participatory mapping and Information Technology:   Using free ware to support spatial mapping of Inequity and Vulnerability</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Introduction to transect walk</vt:lpstr>
      <vt:lpstr>Participatory transect walk area</vt:lpstr>
      <vt:lpstr>Participatory transect walk area</vt:lpstr>
      <vt:lpstr>Participatory transect walk area</vt:lpstr>
      <vt:lpstr>Participatory transect walk area</vt:lpstr>
      <vt:lpstr>Participatory transect walk area</vt:lpstr>
      <vt:lpstr>Slide 67</vt:lpstr>
      <vt:lpstr>Tips for transect walk</vt:lpstr>
      <vt:lpstr>Download data from Cybertracker</vt:lpstr>
      <vt:lpstr>Results from transect walk</vt:lpstr>
      <vt:lpstr>Demo Google Earth / Street View</vt:lpstr>
      <vt:lpstr>Exercise / Hands On Google Earth</vt:lpstr>
      <vt:lpstr>Exercise / Hands On Google Earth</vt:lpstr>
      <vt:lpstr>Exercise / Hands On Google Earth</vt:lpstr>
      <vt:lpstr>Exercise / Hands On Google Earth</vt:lpstr>
      <vt:lpstr>Group and plenary discussion</vt:lpstr>
      <vt:lpstr>Closing / further resources</vt:lpstr>
      <vt:lpstr>The end Thank you!</vt:lpstr>
      <vt:lpstr>Google Earth Demo</vt:lpstr>
      <vt:lpstr>Google Earth Demo</vt:lpstr>
      <vt:lpstr>Google Earth Demo</vt:lpstr>
      <vt:lpstr>Google Earth Demo</vt:lpstr>
      <vt:lpstr>Google Earth Demo</vt:lpstr>
      <vt:lpstr>Google Earth Demo</vt:lpstr>
      <vt:lpstr>Google Earth Demo</vt:lpstr>
      <vt:lpstr>Google Earth Demo</vt:lpstr>
      <vt:lpstr>Google Earth Demo</vt:lpstr>
    </vt:vector>
  </TitlesOfParts>
  <Company>ITC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Enschede The Netherlands www.itc.nl</dc:title>
  <dc:creator>ITC</dc:creator>
  <cp:lastModifiedBy>Jeroen Verplanke</cp:lastModifiedBy>
  <cp:revision>152</cp:revision>
  <dcterms:created xsi:type="dcterms:W3CDTF">2008-07-31T07:14:30Z</dcterms:created>
  <dcterms:modified xsi:type="dcterms:W3CDTF">2010-03-25T13:57:46Z</dcterms:modified>
</cp:coreProperties>
</file>