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58" r:id="rId7"/>
    <p:sldId id="259" r:id="rId8"/>
    <p:sldId id="260" r:id="rId9"/>
    <p:sldId id="274" r:id="rId10"/>
    <p:sldId id="275" r:id="rId11"/>
    <p:sldId id="261" r:id="rId12"/>
    <p:sldId id="263" r:id="rId13"/>
    <p:sldId id="264" r:id="rId14"/>
    <p:sldId id="265" r:id="rId15"/>
    <p:sldId id="272" r:id="rId16"/>
    <p:sldId id="266" r:id="rId17"/>
    <p:sldId id="267" r:id="rId18"/>
    <p:sldId id="268" r:id="rId19"/>
    <p:sldId id="270" r:id="rId20"/>
    <p:sldId id="273" r:id="rId21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42"/>
    <a:srgbClr val="005C2E"/>
    <a:srgbClr val="006432"/>
    <a:srgbClr val="8F0B27"/>
    <a:srgbClr val="D0103A"/>
    <a:srgbClr val="00542A"/>
    <a:srgbClr val="0098DB"/>
    <a:srgbClr val="00549F"/>
    <a:srgbClr val="FDC82F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07" autoAdjust="0"/>
    <p:restoredTop sz="94699"/>
  </p:normalViewPr>
  <p:slideViewPr>
    <p:cSldViewPr snapToGrid="0">
      <p:cViewPr varScale="1">
        <p:scale>
          <a:sx n="110" d="100"/>
          <a:sy n="110" d="100"/>
        </p:scale>
        <p:origin x="158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gdalena%20Fitrzyk\AppData\Local\Temp\notesA5E180\~8174777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[~8174777.xlsx]Sheet2!PivotTable3</c:name>
    <c:fmtId val="8"/>
  </c:pivotSource>
  <c:chart>
    <c:autoTitleDeleted val="1"/>
    <c:pivotFmts>
      <c:pivotFmt>
        <c:idx val="0"/>
        <c:spPr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  <c:marker>
          <c:symbol val="none"/>
        </c:marker>
      </c:pivotFmt>
      <c:pivotFmt>
        <c:idx val="1"/>
        <c:spPr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  <c:marker>
          <c:symbol val="none"/>
        </c:marker>
      </c:pivotFmt>
      <c:pivotFmt>
        <c:idx val="2"/>
        <c:spPr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5C2E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cat>
            <c:strRef>
              <c:f>Sheet2!$A$4:$A$44</c:f>
              <c:strCache>
                <c:ptCount val="40"/>
                <c:pt idx="0">
                  <c:v>Albanian</c:v>
                </c:pt>
                <c:pt idx="1">
                  <c:v>Algerian</c:v>
                </c:pt>
                <c:pt idx="2">
                  <c:v>American</c:v>
                </c:pt>
                <c:pt idx="3">
                  <c:v>Austrian</c:v>
                </c:pt>
                <c:pt idx="4">
                  <c:v>Bangladeshi</c:v>
                </c:pt>
                <c:pt idx="5">
                  <c:v>Belgian</c:v>
                </c:pt>
                <c:pt idx="6">
                  <c:v>Brazilian</c:v>
                </c:pt>
                <c:pt idx="7">
                  <c:v>British</c:v>
                </c:pt>
                <c:pt idx="8">
                  <c:v>Bulgarian</c:v>
                </c:pt>
                <c:pt idx="9">
                  <c:v>Chinese</c:v>
                </c:pt>
                <c:pt idx="10">
                  <c:v>Colombian</c:v>
                </c:pt>
                <c:pt idx="11">
                  <c:v>Croatian</c:v>
                </c:pt>
                <c:pt idx="12">
                  <c:v>Czech</c:v>
                </c:pt>
                <c:pt idx="13">
                  <c:v>Ethiopian</c:v>
                </c:pt>
                <c:pt idx="14">
                  <c:v>French</c:v>
                </c:pt>
                <c:pt idx="15">
                  <c:v>German</c:v>
                </c:pt>
                <c:pt idx="16">
                  <c:v>Greek</c:v>
                </c:pt>
                <c:pt idx="17">
                  <c:v>Indian</c:v>
                </c:pt>
                <c:pt idx="18">
                  <c:v>Iranian</c:v>
                </c:pt>
                <c:pt idx="19">
                  <c:v>Iraqi</c:v>
                </c:pt>
                <c:pt idx="20">
                  <c:v>Italian</c:v>
                </c:pt>
                <c:pt idx="21">
                  <c:v>Kenyan</c:v>
                </c:pt>
                <c:pt idx="22">
                  <c:v>Latvian</c:v>
                </c:pt>
                <c:pt idx="23">
                  <c:v>Malian</c:v>
                </c:pt>
                <c:pt idx="24">
                  <c:v>Moroccan</c:v>
                </c:pt>
                <c:pt idx="25">
                  <c:v>Nepalese</c:v>
                </c:pt>
                <c:pt idx="26">
                  <c:v>Nicaraguan</c:v>
                </c:pt>
                <c:pt idx="27">
                  <c:v>Nigerien</c:v>
                </c:pt>
                <c:pt idx="28">
                  <c:v>Philipinian</c:v>
                </c:pt>
                <c:pt idx="29">
                  <c:v>Polish</c:v>
                </c:pt>
                <c:pt idx="30">
                  <c:v>Portuguese</c:v>
                </c:pt>
                <c:pt idx="31">
                  <c:v>Romanian</c:v>
                </c:pt>
                <c:pt idx="32">
                  <c:v>Rwandan</c:v>
                </c:pt>
                <c:pt idx="33">
                  <c:v>Slovakian</c:v>
                </c:pt>
                <c:pt idx="34">
                  <c:v>Slovenian</c:v>
                </c:pt>
                <c:pt idx="35">
                  <c:v>South African</c:v>
                </c:pt>
                <c:pt idx="36">
                  <c:v>Spanish</c:v>
                </c:pt>
                <c:pt idx="37">
                  <c:v>Sudanese</c:v>
                </c:pt>
                <c:pt idx="38">
                  <c:v>Swiss</c:v>
                </c:pt>
                <c:pt idx="39">
                  <c:v>Syrian</c:v>
                </c:pt>
              </c:strCache>
            </c:strRef>
          </c:cat>
          <c:val>
            <c:numRef>
              <c:f>Sheet2!$B$4:$B$44</c:f>
              <c:numCache>
                <c:formatCode>General</c:formatCode>
                <c:ptCount val="4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4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  <c:pt idx="15">
                  <c:v>10</c:v>
                </c:pt>
                <c:pt idx="16">
                  <c:v>4</c:v>
                </c:pt>
                <c:pt idx="17">
                  <c:v>4</c:v>
                </c:pt>
                <c:pt idx="18">
                  <c:v>3</c:v>
                </c:pt>
                <c:pt idx="19">
                  <c:v>1</c:v>
                </c:pt>
                <c:pt idx="20">
                  <c:v>11</c:v>
                </c:pt>
                <c:pt idx="21">
                  <c:v>3</c:v>
                </c:pt>
                <c:pt idx="22">
                  <c:v>1</c:v>
                </c:pt>
                <c:pt idx="23">
                  <c:v>2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2</c:v>
                </c:pt>
                <c:pt idx="30">
                  <c:v>3</c:v>
                </c:pt>
                <c:pt idx="31">
                  <c:v>2</c:v>
                </c:pt>
                <c:pt idx="32">
                  <c:v>1</c:v>
                </c:pt>
                <c:pt idx="33">
                  <c:v>2</c:v>
                </c:pt>
                <c:pt idx="34">
                  <c:v>4</c:v>
                </c:pt>
                <c:pt idx="35">
                  <c:v>1</c:v>
                </c:pt>
                <c:pt idx="36">
                  <c:v>7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78-47EC-B2B6-E3932223E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319912"/>
        <c:axId val="503322536"/>
      </c:barChart>
      <c:catAx>
        <c:axId val="50331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22536"/>
        <c:crosses val="autoZero"/>
        <c:auto val="1"/>
        <c:lblAlgn val="ctr"/>
        <c:lblOffset val="100"/>
        <c:noMultiLvlLbl val="0"/>
      </c:catAx>
      <c:valAx>
        <c:axId val="503322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19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0.14934</cdr:y>
    </cdr:to>
    <cdr:sp macro="" textlink="">
      <cdr:nvSpPr>
        <cdr:cNvPr id="2" name="Title 5"/>
        <cdr:cNvSpPr>
          <a:spLocks xmlns:a="http://schemas.openxmlformats.org/drawingml/2006/main" noGrp="1"/>
        </cdr:cNvSpPr>
      </cdr:nvSpPr>
      <cdr:spPr bwMode="auto">
        <a:xfrm xmlns:a="http://schemas.openxmlformats.org/drawingml/2006/main">
          <a:off x="0" y="-1352370"/>
          <a:ext cx="5645793" cy="4308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  <a:spAutoFit/>
        </a:bodyPr>
        <a:lstStyle xmlns:a="http://schemas.openxmlformats.org/drawingml/2006/main">
          <a:lvl1pPr algn="l" rtl="0" eaLnBrk="1" fontAlgn="base" hangingPunct="1">
            <a:spcBef>
              <a:spcPct val="0"/>
            </a:spcBef>
            <a:spcAft>
              <a:spcPct val="0"/>
            </a:spcAft>
            <a:defRPr lang="en-GB" sz="2200" b="0" dirty="0" smtClean="0">
              <a:solidFill>
                <a:srgbClr val="0070C0"/>
              </a:solidFill>
              <a:latin typeface="Verdana"/>
              <a:ea typeface="+mj-ea"/>
              <a:cs typeface="Verdana"/>
            </a:defRPr>
          </a:lvl1pPr>
          <a:lvl2pPr algn="l" rtl="0" eaLnBrk="1" fontAlgn="base" hangingPunct="1">
            <a:spcBef>
              <a:spcPct val="0"/>
            </a:spcBef>
            <a:spcAft>
              <a:spcPct val="0"/>
            </a:spcAft>
            <a:defRPr sz="2200" b="1">
              <a:solidFill>
                <a:schemeClr val="bg1"/>
              </a:solidFill>
              <a:latin typeface="Verdana" pitchFamily="34" charset="0"/>
            </a:defRPr>
          </a:lvl2pPr>
          <a:lvl3pPr algn="l" rtl="0" eaLnBrk="1" fontAlgn="base" hangingPunct="1">
            <a:spcBef>
              <a:spcPct val="0"/>
            </a:spcBef>
            <a:spcAft>
              <a:spcPct val="0"/>
            </a:spcAft>
            <a:defRPr sz="2200" b="1">
              <a:solidFill>
                <a:schemeClr val="bg1"/>
              </a:solidFill>
              <a:latin typeface="Verdana" pitchFamily="34" charset="0"/>
            </a:defRPr>
          </a:lvl3pPr>
          <a:lvl4pPr algn="l" rtl="0" eaLnBrk="1" fontAlgn="base" hangingPunct="1">
            <a:spcBef>
              <a:spcPct val="0"/>
            </a:spcBef>
            <a:spcAft>
              <a:spcPct val="0"/>
            </a:spcAft>
            <a:defRPr sz="2200" b="1">
              <a:solidFill>
                <a:schemeClr val="bg1"/>
              </a:solidFill>
              <a:latin typeface="Verdana" pitchFamily="34" charset="0"/>
            </a:defRPr>
          </a:lvl4pPr>
          <a:lvl5pPr algn="l" rtl="0" eaLnBrk="1" fontAlgn="base" hangingPunct="1">
            <a:spcBef>
              <a:spcPct val="0"/>
            </a:spcBef>
            <a:spcAft>
              <a:spcPct val="0"/>
            </a:spcAft>
            <a:defRPr sz="2200" b="1">
              <a:solidFill>
                <a:schemeClr val="bg1"/>
              </a:solidFill>
              <a:latin typeface="Verdana" pitchFamily="34" charset="0"/>
            </a:defRPr>
          </a:lvl5pPr>
          <a:lvl6pPr marL="457200" algn="l" rtl="0" eaLnBrk="1" fontAlgn="base" hangingPunct="1">
            <a:spcBef>
              <a:spcPct val="0"/>
            </a:spcBef>
            <a:spcAft>
              <a:spcPct val="0"/>
            </a:spcAft>
            <a:defRPr sz="2200" b="1">
              <a:solidFill>
                <a:schemeClr val="bg1"/>
              </a:solidFill>
              <a:latin typeface="Verdana" pitchFamily="34" charset="0"/>
            </a:defRPr>
          </a:lvl6pPr>
          <a:lvl7pPr marL="914400" algn="l" rtl="0" eaLnBrk="1" fontAlgn="base" hangingPunct="1">
            <a:spcBef>
              <a:spcPct val="0"/>
            </a:spcBef>
            <a:spcAft>
              <a:spcPct val="0"/>
            </a:spcAft>
            <a:defRPr sz="2200" b="1">
              <a:solidFill>
                <a:schemeClr val="bg1"/>
              </a:solidFill>
              <a:latin typeface="Verdana" pitchFamily="34" charset="0"/>
            </a:defRPr>
          </a:lvl7pPr>
          <a:lvl8pPr marL="1371600" algn="l" rtl="0" eaLnBrk="1" fontAlgn="base" hangingPunct="1">
            <a:spcBef>
              <a:spcPct val="0"/>
            </a:spcBef>
            <a:spcAft>
              <a:spcPct val="0"/>
            </a:spcAft>
            <a:defRPr sz="2200" b="1">
              <a:solidFill>
                <a:schemeClr val="bg1"/>
              </a:solidFill>
              <a:latin typeface="Verdana" pitchFamily="34" charset="0"/>
            </a:defRPr>
          </a:lvl8pPr>
          <a:lvl9pPr marL="1828800" algn="l" rtl="0" eaLnBrk="1" fontAlgn="base" hangingPunct="1">
            <a:spcBef>
              <a:spcPct val="0"/>
            </a:spcBef>
            <a:spcAft>
              <a:spcPct val="0"/>
            </a:spcAft>
            <a:defRPr sz="2200" b="1">
              <a:solidFill>
                <a:schemeClr val="bg1"/>
              </a:solidFill>
              <a:latin typeface="Verdana" pitchFamily="34" charset="0"/>
            </a:defRPr>
          </a:lvl9pPr>
        </a:lstStyle>
        <a:p xmlns:a="http://schemas.openxmlformats.org/drawingml/2006/main">
          <a:r>
            <a:rPr lang="pl-PL" dirty="0" smtClean="0">
              <a:solidFill>
                <a:schemeClr val="bg1"/>
              </a:solidFill>
            </a:rPr>
            <a:t>Some statistics…</a:t>
          </a:r>
          <a:endParaRPr lang="en-GB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9/15/2019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9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1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2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1388224"/>
            <a:ext cx="8748000" cy="2527071"/>
          </a:xfrm>
        </p:spPr>
        <p:txBody>
          <a:bodyPr/>
          <a:lstStyle>
            <a:lvl1pPr marL="0"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6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3_PPT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71429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22282"/>
            <a:ext cx="8748000" cy="362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80702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6750838" y="4580702"/>
            <a:ext cx="22499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Author | ESRIN | 18/10/2016 | Slide  </a:t>
            </a:r>
            <a:fld id="{74715171-953B-462A-B427-D01C79F554CB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67443"/>
            <a:ext cx="1210456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12996" y="3584490"/>
            <a:ext cx="4617804" cy="307777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pl-PL" sz="1400" dirty="0"/>
              <a:t>Magdalena Fitrzyk, Espen Volden (ESA/ESRIN)</a:t>
            </a:r>
            <a:endParaRPr lang="en-GB" sz="1400" dirty="0"/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512996" y="2539626"/>
            <a:ext cx="4446354" cy="369332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Course Introduction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Course Overview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448" y="821435"/>
            <a:ext cx="4893484" cy="3957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2520" y="1287487"/>
            <a:ext cx="920581" cy="896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>
            <a:stCxn id="4" idx="1"/>
            <a:endCxn id="10" idx="3"/>
          </p:cNvCxnSpPr>
          <p:nvPr/>
        </p:nvCxnSpPr>
        <p:spPr>
          <a:xfrm flipH="1">
            <a:off x="2063216" y="1735824"/>
            <a:ext cx="749304" cy="1176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1693" y="1438013"/>
            <a:ext cx="1771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 smtClean="0">
                <a:solidFill>
                  <a:schemeClr val="bg2"/>
                </a:solidFill>
              </a:rPr>
              <a:t>Opening, context</a:t>
            </a:r>
            <a:r>
              <a:rPr lang="pl-PL" sz="1200" dirty="0" smtClean="0">
                <a:solidFill>
                  <a:schemeClr val="bg2"/>
                </a:solidFill>
              </a:rPr>
              <a:t>, d</a:t>
            </a:r>
            <a:r>
              <a:rPr lang="sv-SE" sz="1200" dirty="0" smtClean="0">
                <a:solidFill>
                  <a:schemeClr val="bg2"/>
                </a:solidFill>
              </a:rPr>
              <a:t>ata</a:t>
            </a:r>
            <a:r>
              <a:rPr lang="sv-SE" sz="1200" dirty="0">
                <a:solidFill>
                  <a:schemeClr val="bg2"/>
                </a:solidFill>
              </a:rPr>
              <a:t>, tools and recent </a:t>
            </a:r>
            <a:r>
              <a:rPr lang="sv-SE" sz="1200" dirty="0" smtClean="0">
                <a:solidFill>
                  <a:schemeClr val="bg2"/>
                </a:solidFill>
              </a:rPr>
              <a:t>results</a:t>
            </a:r>
            <a:endParaRPr lang="en-GB" sz="1200" dirty="0">
              <a:solidFill>
                <a:schemeClr val="bg2"/>
              </a:solidFill>
            </a:endParaRPr>
          </a:p>
          <a:p>
            <a:pPr algn="r"/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Course Overview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448" y="821435"/>
            <a:ext cx="4893484" cy="3957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83435" y="1287487"/>
            <a:ext cx="3431098" cy="12292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059058" y="1879134"/>
            <a:ext cx="1732766" cy="1966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8150" y="1845000"/>
            <a:ext cx="187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 smtClean="0">
                <a:solidFill>
                  <a:schemeClr val="bg2"/>
                </a:solidFill>
              </a:rPr>
              <a:t>Theoretical</a:t>
            </a:r>
            <a:r>
              <a:rPr lang="pl-PL" sz="1200" dirty="0" smtClean="0">
                <a:solidFill>
                  <a:schemeClr val="bg2"/>
                </a:solidFill>
              </a:rPr>
              <a:t> </a:t>
            </a:r>
            <a:r>
              <a:rPr lang="sv-SE" sz="1200" dirty="0" smtClean="0">
                <a:solidFill>
                  <a:schemeClr val="bg2"/>
                </a:solidFill>
              </a:rPr>
              <a:t>background</a:t>
            </a:r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4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Course Overview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448" y="821435"/>
            <a:ext cx="4893484" cy="3957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7089" y="2906562"/>
            <a:ext cx="3481431" cy="16318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514621" y="3540154"/>
            <a:ext cx="1312468" cy="818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5906" y="3391200"/>
            <a:ext cx="157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chemeClr val="bg2"/>
                </a:solidFill>
              </a:rPr>
              <a:t>Practical exercises</a:t>
            </a:r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Course Overview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99" y="961075"/>
            <a:ext cx="2775270" cy="36787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1067" y="840832"/>
            <a:ext cx="27473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2"/>
                </a:solidFill>
              </a:rPr>
              <a:t>No parallel sessions, no need to choose </a:t>
            </a:r>
            <a:r>
              <a:rPr lang="sv-SE" sz="1400" dirty="0" smtClean="0">
                <a:solidFill>
                  <a:schemeClr val="bg2"/>
                </a:solidFill>
              </a:rPr>
              <a:t>(</a:t>
            </a:r>
            <a:r>
              <a:rPr lang="sv-SE" sz="1400" dirty="0">
                <a:solidFill>
                  <a:schemeClr val="bg2"/>
                </a:solidFill>
              </a:rPr>
              <a:t>except </a:t>
            </a:r>
            <a:r>
              <a:rPr lang="pl-PL" sz="1400" dirty="0" smtClean="0">
                <a:solidFill>
                  <a:schemeClr val="bg2"/>
                </a:solidFill>
              </a:rPr>
              <a:t>one lecture on Friday)</a:t>
            </a:r>
            <a:endParaRPr lang="sv-SE" sz="1400" dirty="0">
              <a:solidFill>
                <a:schemeClr val="bg2"/>
              </a:solidFill>
            </a:endParaRPr>
          </a:p>
          <a:p>
            <a:endParaRPr lang="sv-SE" sz="1400" dirty="0">
              <a:solidFill>
                <a:schemeClr val="bg2"/>
              </a:solidFill>
            </a:endParaRPr>
          </a:p>
          <a:p>
            <a:r>
              <a:rPr lang="sv-SE" sz="1400" dirty="0">
                <a:solidFill>
                  <a:schemeClr val="bg2"/>
                </a:solidFill>
              </a:rPr>
              <a:t>Computer practicals take place in two groups in two computer rooms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2"/>
                </a:solidFill>
              </a:rPr>
              <a:t>Once you choose your group please don’t change 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 smtClean="0">
                <a:solidFill>
                  <a:schemeClr val="bg2"/>
                </a:solidFill>
              </a:rPr>
              <a:t>Practicals </a:t>
            </a:r>
            <a:r>
              <a:rPr lang="sv-SE" sz="1400" dirty="0">
                <a:solidFill>
                  <a:schemeClr val="bg2"/>
                </a:solidFill>
              </a:rPr>
              <a:t>repeated for each </a:t>
            </a:r>
            <a:r>
              <a:rPr lang="sv-SE" sz="1400" dirty="0" smtClean="0">
                <a:solidFill>
                  <a:schemeClr val="bg2"/>
                </a:solidFill>
              </a:rPr>
              <a:t>group</a:t>
            </a:r>
            <a:endParaRPr lang="sv-SE" sz="1400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660" y="877948"/>
            <a:ext cx="1958829" cy="35554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16908" y="2877424"/>
            <a:ext cx="2063694" cy="71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156854" y="840832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rgbClr val="FF0000"/>
                </a:solidFill>
              </a:rPr>
              <a:t>Group 1     Group 2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07234" y="1669473"/>
            <a:ext cx="0" cy="2493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93925" y="1630515"/>
            <a:ext cx="0" cy="2493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9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Course Overview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949" y="787879"/>
            <a:ext cx="4893484" cy="3957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2879356" y="4532326"/>
            <a:ext cx="946022" cy="207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>
            <a:stCxn id="4" idx="2"/>
          </p:cNvCxnSpPr>
          <p:nvPr/>
        </p:nvCxnSpPr>
        <p:spPr>
          <a:xfrm flipH="1" flipV="1">
            <a:off x="963692" y="3382763"/>
            <a:ext cx="2388675" cy="11495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flipV="1">
            <a:off x="4783015" y="4532328"/>
            <a:ext cx="804053" cy="213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flipH="1" flipV="1">
            <a:off x="963692" y="3377528"/>
            <a:ext cx="4221350" cy="115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flipV="1">
            <a:off x="3825379" y="4211273"/>
            <a:ext cx="957635" cy="3210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>
            <a:stCxn id="9" idx="2"/>
          </p:cNvCxnSpPr>
          <p:nvPr/>
        </p:nvCxnSpPr>
        <p:spPr>
          <a:xfrm flipV="1">
            <a:off x="4304197" y="2985148"/>
            <a:ext cx="2910335" cy="12261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253728" y="3110719"/>
            <a:ext cx="1630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chemeClr val="bg2"/>
                </a:solidFill>
              </a:rPr>
              <a:t>Social events</a:t>
            </a:r>
            <a:endParaRPr lang="en-GB" sz="12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7957" y="2833720"/>
            <a:ext cx="1630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chemeClr val="bg2"/>
                </a:solidFill>
              </a:rPr>
              <a:t>Poster session</a:t>
            </a:r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Course Overview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949" y="787879"/>
            <a:ext cx="4893484" cy="3957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6360297" y="2499919"/>
            <a:ext cx="1033136" cy="184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6870583" y="2676089"/>
            <a:ext cx="209725" cy="4026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3291" y="3078760"/>
            <a:ext cx="2309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000" dirty="0" smtClean="0">
                <a:solidFill>
                  <a:schemeClr val="bg2"/>
                </a:solidFill>
              </a:rPr>
              <a:t>Conclusions,</a:t>
            </a:r>
            <a:r>
              <a:rPr lang="pl-PL" sz="1000" dirty="0" smtClean="0">
                <a:solidFill>
                  <a:schemeClr val="bg2"/>
                </a:solidFill>
              </a:rPr>
              <a:t> </a:t>
            </a:r>
            <a:r>
              <a:rPr lang="sv-SE" sz="1000" dirty="0" smtClean="0">
                <a:solidFill>
                  <a:schemeClr val="bg2"/>
                </a:solidFill>
              </a:rPr>
              <a:t>d</a:t>
            </a:r>
            <a:r>
              <a:rPr lang="en-US" sz="1000" dirty="0" err="1" smtClean="0">
                <a:solidFill>
                  <a:schemeClr val="bg2"/>
                </a:solidFill>
              </a:rPr>
              <a:t>elivery</a:t>
            </a:r>
            <a:r>
              <a:rPr lang="en-US" sz="1000" dirty="0" smtClean="0">
                <a:solidFill>
                  <a:schemeClr val="bg2"/>
                </a:solidFill>
              </a:rPr>
              <a:t> </a:t>
            </a:r>
            <a:r>
              <a:rPr lang="en-US" sz="1000" dirty="0">
                <a:solidFill>
                  <a:schemeClr val="bg2"/>
                </a:solidFill>
              </a:rPr>
              <a:t>of </a:t>
            </a:r>
            <a:r>
              <a:rPr lang="en-US" sz="1000" dirty="0" smtClean="0">
                <a:solidFill>
                  <a:schemeClr val="bg2"/>
                </a:solidFill>
              </a:rPr>
              <a:t>the </a:t>
            </a:r>
            <a:r>
              <a:rPr lang="en-US" sz="1000" b="1" dirty="0" smtClean="0">
                <a:solidFill>
                  <a:schemeClr val="bg2"/>
                </a:solidFill>
              </a:rPr>
              <a:t>Certificate </a:t>
            </a:r>
            <a:r>
              <a:rPr lang="en-US" sz="1000" b="1" dirty="0">
                <a:solidFill>
                  <a:schemeClr val="bg2"/>
                </a:solidFill>
              </a:rPr>
              <a:t>of </a:t>
            </a:r>
            <a:r>
              <a:rPr lang="en-US" sz="1000" b="1" dirty="0" smtClean="0">
                <a:solidFill>
                  <a:schemeClr val="bg2"/>
                </a:solidFill>
              </a:rPr>
              <a:t>Attendance,</a:t>
            </a:r>
            <a:r>
              <a:rPr lang="pl-PL" sz="1000" b="1" dirty="0" smtClean="0">
                <a:solidFill>
                  <a:schemeClr val="bg2"/>
                </a:solidFill>
              </a:rPr>
              <a:t> </a:t>
            </a:r>
            <a:r>
              <a:rPr lang="sv-SE" sz="1000" dirty="0" smtClean="0">
                <a:solidFill>
                  <a:schemeClr val="bg2"/>
                </a:solidFill>
              </a:rPr>
              <a:t>Closing</a:t>
            </a:r>
            <a:endParaRPr lang="en-GB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1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Good to Know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3085" y="837720"/>
            <a:ext cx="9101583" cy="378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1500">
                <a:solidFill>
                  <a:schemeClr val="bg2"/>
                </a:solidFill>
                <a:latin typeface="Verdana"/>
                <a:ea typeface="MS PGothic" pitchFamily="34" charset="-128"/>
                <a:cs typeface="Verdana"/>
              </a:defRPr>
            </a:lvl1pPr>
            <a:lvl2pPr marL="212725" indent="-123825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Verdana"/>
                <a:ea typeface="MS PGothic" pitchFamily="34" charset="-128"/>
                <a:cs typeface="Verdana"/>
              </a:defRPr>
            </a:lvl2pPr>
            <a:lvl3pPr marL="385763" indent="-117475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Verdana"/>
                <a:ea typeface="MS PGothic" pitchFamily="34" charset="-128"/>
                <a:cs typeface="Verdana"/>
              </a:defRPr>
            </a:lvl3pPr>
            <a:lvl4pPr marL="487363" indent="-889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 sz="1100">
                <a:solidFill>
                  <a:schemeClr val="bg2"/>
                </a:solidFill>
                <a:latin typeface="Verdana"/>
                <a:ea typeface="MS PGothic" pitchFamily="34" charset="-128"/>
                <a:cs typeface="Verdana"/>
              </a:defRPr>
            </a:lvl4pPr>
            <a:lvl5pPr marL="631825" indent="-115888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 sz="1000">
                <a:solidFill>
                  <a:schemeClr val="bg2"/>
                </a:solidFill>
                <a:latin typeface="Verdana"/>
                <a:ea typeface="MS PGothic" pitchFamily="34" charset="-128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Clr>
                <a:srgbClr val="C00000"/>
              </a:buClr>
            </a:pPr>
            <a:r>
              <a:rPr lang="en-US" u="sng" kern="0" dirty="0" smtClean="0"/>
              <a:t>Certificate of Attendance</a:t>
            </a:r>
          </a:p>
          <a:p>
            <a:pPr lvl="1">
              <a:buClr>
                <a:srgbClr val="C00000"/>
              </a:buClr>
            </a:pPr>
            <a:r>
              <a:rPr lang="en-US" kern="0" dirty="0" smtClean="0"/>
              <a:t>To </a:t>
            </a:r>
            <a:r>
              <a:rPr lang="en-US" kern="0" dirty="0"/>
              <a:t>get a certificate, attendance is </a:t>
            </a:r>
            <a:r>
              <a:rPr lang="en-US" i="1" u="sng" kern="0" dirty="0"/>
              <a:t>mandatory</a:t>
            </a:r>
            <a:r>
              <a:rPr lang="en-US" kern="0" dirty="0"/>
              <a:t> for all lectures and practical classes</a:t>
            </a:r>
          </a:p>
          <a:p>
            <a:pPr lvl="1">
              <a:buClr>
                <a:srgbClr val="C00000"/>
              </a:buClr>
            </a:pPr>
            <a:r>
              <a:rPr lang="en-US" i="1" kern="0" dirty="0" smtClean="0"/>
              <a:t>Not </a:t>
            </a:r>
            <a:r>
              <a:rPr lang="en-US" i="1" kern="0" dirty="0"/>
              <a:t>enough </a:t>
            </a:r>
            <a:r>
              <a:rPr lang="en-US" kern="0" dirty="0"/>
              <a:t>to attend one or two lectures or to pick and choose from the </a:t>
            </a:r>
            <a:r>
              <a:rPr lang="en-US" kern="0" dirty="0" err="1" smtClean="0"/>
              <a:t>programme</a:t>
            </a:r>
            <a:endParaRPr lang="en-US" kern="0" dirty="0" smtClean="0"/>
          </a:p>
          <a:p>
            <a:pPr lvl="1">
              <a:buClr>
                <a:srgbClr val="C00000"/>
              </a:buClr>
            </a:pPr>
            <a:r>
              <a:rPr lang="en-US" kern="0" dirty="0" smtClean="0"/>
              <a:t>Attendance </a:t>
            </a:r>
            <a:r>
              <a:rPr lang="en-US" kern="0" dirty="0"/>
              <a:t>lists will be in </a:t>
            </a:r>
            <a:r>
              <a:rPr lang="en-US" kern="0" dirty="0" smtClean="0"/>
              <a:t>circulation during the week</a:t>
            </a:r>
            <a:endParaRPr lang="en-US" kern="0" dirty="0"/>
          </a:p>
          <a:p>
            <a:pPr lvl="1">
              <a:buClr>
                <a:srgbClr val="C00000"/>
              </a:buClr>
            </a:pPr>
            <a:r>
              <a:rPr lang="en-US" kern="0" dirty="0" smtClean="0"/>
              <a:t>Certificates </a:t>
            </a:r>
            <a:r>
              <a:rPr lang="en-US" kern="0" dirty="0"/>
              <a:t>will be awarded during the closing </a:t>
            </a:r>
            <a:r>
              <a:rPr lang="en-US" kern="0" dirty="0" smtClean="0"/>
              <a:t>ceremony on </a:t>
            </a:r>
            <a:r>
              <a:rPr lang="pl-PL" kern="0" dirty="0" smtClean="0"/>
              <a:t>Friday</a:t>
            </a:r>
            <a:endParaRPr lang="en-US" kern="0" dirty="0" smtClean="0"/>
          </a:p>
          <a:p>
            <a:pPr lvl="1">
              <a:buClr>
                <a:srgbClr val="C00000"/>
              </a:buClr>
            </a:pPr>
            <a:endParaRPr lang="en-US" kern="0" dirty="0"/>
          </a:p>
          <a:p>
            <a:pPr>
              <a:buClr>
                <a:srgbClr val="C00000"/>
              </a:buClr>
            </a:pPr>
            <a:r>
              <a:rPr lang="en-US" u="sng" kern="0" dirty="0" smtClean="0"/>
              <a:t>ECTS Credits</a:t>
            </a:r>
          </a:p>
          <a:p>
            <a:pPr lvl="1">
              <a:buClr>
                <a:srgbClr val="C00000"/>
              </a:buClr>
            </a:pPr>
            <a:r>
              <a:rPr lang="en-US" kern="0" dirty="0" smtClean="0"/>
              <a:t>Will be awarded by U</a:t>
            </a:r>
            <a:r>
              <a:rPr lang="pl-PL" kern="0" dirty="0" smtClean="0"/>
              <a:t>CL</a:t>
            </a:r>
            <a:r>
              <a:rPr lang="en-US" kern="0" dirty="0" smtClean="0"/>
              <a:t> on request</a:t>
            </a:r>
            <a:r>
              <a:rPr lang="pl-PL" kern="0" dirty="0" smtClean="0"/>
              <a:t> </a:t>
            </a:r>
          </a:p>
          <a:p>
            <a:pPr lvl="1">
              <a:buClr>
                <a:srgbClr val="C00000"/>
              </a:buClr>
            </a:pPr>
            <a:r>
              <a:rPr lang="en-US" kern="0" dirty="0" smtClean="0"/>
              <a:t>Please contact </a:t>
            </a:r>
            <a:r>
              <a:rPr lang="en-US" kern="0" dirty="0" err="1" smtClean="0"/>
              <a:t>organisers</a:t>
            </a:r>
            <a:r>
              <a:rPr lang="en-US" kern="0" dirty="0" smtClean="0"/>
              <a:t> if interested</a:t>
            </a:r>
          </a:p>
          <a:p>
            <a:pPr lvl="1">
              <a:buClr>
                <a:srgbClr val="C00000"/>
              </a:buClr>
            </a:pPr>
            <a:endParaRPr lang="en-US" kern="0" dirty="0"/>
          </a:p>
          <a:p>
            <a:pPr>
              <a:buClr>
                <a:srgbClr val="C00000"/>
              </a:buClr>
            </a:pPr>
            <a:r>
              <a:rPr lang="en-US" u="sng" kern="0" dirty="0"/>
              <a:t>Online Course Evaluation</a:t>
            </a:r>
          </a:p>
          <a:p>
            <a:pPr lvl="1">
              <a:buClr>
                <a:srgbClr val="C00000"/>
              </a:buClr>
            </a:pPr>
            <a:r>
              <a:rPr lang="en-US" kern="0" dirty="0"/>
              <a:t>To provide feedback to improve for future courses</a:t>
            </a:r>
          </a:p>
          <a:p>
            <a:pPr lvl="1">
              <a:buClr>
                <a:srgbClr val="C00000"/>
              </a:buClr>
            </a:pPr>
            <a:r>
              <a:rPr lang="en-US" kern="0" dirty="0"/>
              <a:t>10 minutes to complete</a:t>
            </a:r>
          </a:p>
          <a:p>
            <a:pPr lvl="1">
              <a:buClr>
                <a:srgbClr val="C00000"/>
              </a:buClr>
            </a:pPr>
            <a:r>
              <a:rPr lang="en-US" kern="0" dirty="0"/>
              <a:t>The questionnaire is anonymous</a:t>
            </a:r>
          </a:p>
          <a:p>
            <a:pPr lvl="1">
              <a:buClr>
                <a:srgbClr val="C00000"/>
              </a:buClr>
            </a:pPr>
            <a:r>
              <a:rPr lang="en-US" kern="0" dirty="0"/>
              <a:t>Link to website will be provided by </a:t>
            </a:r>
            <a:r>
              <a:rPr lang="en-US" kern="0" dirty="0" smtClean="0"/>
              <a:t>email</a:t>
            </a:r>
            <a:r>
              <a:rPr lang="pl-PL" kern="0" dirty="0" smtClean="0"/>
              <a:t> (by the end of the course)</a:t>
            </a:r>
            <a:endParaRPr lang="en-US" kern="0" dirty="0" smtClean="0"/>
          </a:p>
          <a:p>
            <a:pPr lvl="1">
              <a:buClr>
                <a:srgbClr val="C00000"/>
              </a:buClr>
            </a:pPr>
            <a:endParaRPr lang="en-US" kern="0" dirty="0"/>
          </a:p>
          <a:p>
            <a:pPr>
              <a:buClr>
                <a:srgbClr val="C00000"/>
              </a:buClr>
            </a:pPr>
            <a:r>
              <a:rPr lang="en-US" kern="0" dirty="0" smtClean="0"/>
              <a:t>Course material will be made available on course </a:t>
            </a:r>
            <a:r>
              <a:rPr lang="en-US" kern="0" dirty="0" err="1" smtClean="0"/>
              <a:t>websit</a:t>
            </a:r>
            <a:r>
              <a:rPr lang="pl-PL" kern="0" dirty="0" smtClean="0"/>
              <a:t>e end of September/beginning of October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3702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7956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130706" y="3682387"/>
            <a:ext cx="6788501" cy="391628"/>
          </a:xfrm>
          <a:prstGeom prst="rect">
            <a:avLst/>
          </a:prstGeom>
          <a:solidFill>
            <a:srgbClr val="C00000">
              <a:alpha val="67059"/>
            </a:srgbClr>
          </a:solidFill>
          <a:ln>
            <a:noFill/>
          </a:ln>
          <a:ex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1600" b="1" kern="0" dirty="0" smtClean="0">
                <a:solidFill>
                  <a:schemeClr val="bg1"/>
                </a:solidFill>
              </a:rPr>
              <a:t>Have a pleasant stay and a successful Training Course!</a:t>
            </a: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2772" y="1871662"/>
            <a:ext cx="32657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smtClean="0">
                <a:solidFill>
                  <a:srgbClr val="C00000"/>
                </a:solidFill>
              </a:rPr>
              <a:t>#LTC1</a:t>
            </a:r>
            <a:r>
              <a:rPr lang="pl-PL" sz="3600" b="1" dirty="0" smtClean="0">
                <a:solidFill>
                  <a:srgbClr val="C00000"/>
                </a:solidFill>
              </a:rPr>
              <a:t>9</a:t>
            </a:r>
            <a:endParaRPr lang="en-GB" sz="36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Image result for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66" y="1473660"/>
            <a:ext cx="1442333" cy="1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pl-PL" dirty="0" smtClean="0">
                <a:solidFill>
                  <a:srgbClr val="FFFFFF"/>
                </a:solidFill>
              </a:rPr>
              <a:t>Why ESA Advanced Training Courses?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728663"/>
            <a:ext cx="5925014" cy="3754127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/>
            <a:r>
              <a:rPr lang="en-US" sz="1400" kern="0" dirty="0" smtClean="0"/>
              <a:t>Action of ESA's Earth Observation Envelope </a:t>
            </a:r>
            <a:r>
              <a:rPr lang="en-US" sz="1400" kern="0" dirty="0" err="1" smtClean="0"/>
              <a:t>Programme</a:t>
            </a:r>
            <a:r>
              <a:rPr lang="en-US" sz="1400" kern="0" dirty="0" smtClean="0"/>
              <a:t> (EOEP)</a:t>
            </a:r>
          </a:p>
          <a:p>
            <a:pPr indent="0"/>
            <a:endParaRPr lang="pl-PL" sz="1400" kern="0" dirty="0" smtClean="0"/>
          </a:p>
          <a:p>
            <a:pPr indent="0"/>
            <a:r>
              <a:rPr lang="en-US" sz="1400" kern="0" dirty="0" smtClean="0"/>
              <a:t>Objectives:</a:t>
            </a:r>
            <a:endParaRPr lang="pl-PL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Training </a:t>
            </a:r>
            <a:r>
              <a:rPr lang="en-GB" sz="1400" dirty="0"/>
              <a:t>the next generation of scientists and professionals on remote sensing for land surfaces, with the focus on agriculture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Explaining the theoretical principles, processing algorithms, data products and their use in agriculture applications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Introducing tool and methods for the exploitation of EO satellite data, in particular the Sentinels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Stimulating and supporting the exploitation of EO data for agriculture remote sensing science and operational applications using the ESA Sen2-Agri system and Food Security Thematic Exploitation </a:t>
            </a:r>
            <a:r>
              <a:rPr lang="en-GB" sz="1400" dirty="0" smtClean="0"/>
              <a:t>Platform</a:t>
            </a:r>
            <a:endParaRPr lang="en-GB" sz="1400" dirty="0"/>
          </a:p>
          <a:p>
            <a:pPr lvl="1"/>
            <a:r>
              <a:rPr lang="en-US" sz="1400" kern="0" dirty="0" smtClean="0"/>
              <a:t>.</a:t>
            </a:r>
          </a:p>
          <a:p>
            <a:pPr indent="0"/>
            <a:endParaRPr lang="en-US" sz="1400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5" y="2924100"/>
            <a:ext cx="1531433" cy="74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24" y="2924100"/>
            <a:ext cx="1583475" cy="74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fringe.esa.int/files/FRINGE_home_2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25" y="2088913"/>
            <a:ext cx="1583475" cy="7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5" y="2088913"/>
            <a:ext cx="1531435" cy="7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25" y="1271245"/>
            <a:ext cx="1583474" cy="71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ttp://seom.esa.int/polinsar2017/files/polinsar_web_160224_scal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4" y="1271244"/>
            <a:ext cx="1531435" cy="7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51" y="865111"/>
            <a:ext cx="2373345" cy="28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eoscience.esa.int/landtraining2017/files/LTC_2017_web-170221-V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4" y="3790949"/>
            <a:ext cx="1531434" cy="7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26" y="3790949"/>
            <a:ext cx="1583474" cy="72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pl-PL" dirty="0" smtClean="0">
                <a:solidFill>
                  <a:srgbClr val="FFFFFF"/>
                </a:solidFill>
              </a:rPr>
              <a:t>Previous Editions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701" y="2492651"/>
            <a:ext cx="2008405" cy="133565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0" y="895908"/>
            <a:ext cx="1912707" cy="12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50" y="887457"/>
            <a:ext cx="1912705" cy="11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08" y="895908"/>
            <a:ext cx="1912705" cy="98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46" y="895908"/>
            <a:ext cx="1912708" cy="116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5" y="2492626"/>
            <a:ext cx="1912707" cy="156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03" y="2514138"/>
            <a:ext cx="1912705" cy="123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889" y="2080910"/>
            <a:ext cx="1912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625">
              <a:tabLst>
                <a:tab pos="2060575" algn="r"/>
              </a:tabLst>
            </a:pPr>
            <a:r>
              <a:rPr lang="sv-SE" sz="1000" dirty="0" smtClean="0">
                <a:solidFill>
                  <a:schemeClr val="bg2"/>
                </a:solidFill>
              </a:rPr>
              <a:t>Lisbon 2007</a:t>
            </a:r>
            <a:endParaRPr lang="en-GB" sz="10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2148" y="2080910"/>
            <a:ext cx="1912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625">
              <a:tabLst>
                <a:tab pos="2060575" algn="r"/>
              </a:tabLst>
            </a:pPr>
            <a:r>
              <a:rPr lang="sv-SE" sz="1000" dirty="0" smtClean="0">
                <a:solidFill>
                  <a:schemeClr val="bg2"/>
                </a:solidFill>
              </a:rPr>
              <a:t>Prague 2009</a:t>
            </a:r>
            <a:endParaRPr lang="en-GB" sz="10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4611" y="2080910"/>
            <a:ext cx="1912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625">
              <a:tabLst>
                <a:tab pos="2060575" algn="r"/>
              </a:tabLst>
            </a:pPr>
            <a:r>
              <a:rPr lang="sv-SE" sz="1000" dirty="0" smtClean="0">
                <a:solidFill>
                  <a:schemeClr val="bg2"/>
                </a:solidFill>
              </a:rPr>
              <a:t>Krakow 2011</a:t>
            </a:r>
            <a:endParaRPr lang="en-GB" sz="10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9344" y="2080910"/>
            <a:ext cx="1912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625">
              <a:tabLst>
                <a:tab pos="2060575" algn="r"/>
              </a:tabLst>
            </a:pPr>
            <a:r>
              <a:rPr lang="sv-SE" sz="1000" dirty="0" smtClean="0">
                <a:solidFill>
                  <a:schemeClr val="bg2"/>
                </a:solidFill>
              </a:rPr>
              <a:t>Athens 2013</a:t>
            </a:r>
            <a:endParaRPr lang="en-GB" sz="10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151" y="4221830"/>
            <a:ext cx="1912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625">
              <a:tabLst>
                <a:tab pos="2060575" algn="r"/>
              </a:tabLst>
            </a:pPr>
            <a:r>
              <a:rPr lang="sv-SE" sz="1000" dirty="0" smtClean="0">
                <a:solidFill>
                  <a:schemeClr val="bg2"/>
                </a:solidFill>
              </a:rPr>
              <a:t>Valencia 2014</a:t>
            </a:r>
            <a:endParaRPr lang="en-GB" sz="10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0189" y="4221829"/>
            <a:ext cx="1912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625">
              <a:tabLst>
                <a:tab pos="2060575" algn="r"/>
              </a:tabLst>
            </a:pPr>
            <a:r>
              <a:rPr lang="sv-SE" sz="1000" dirty="0" smtClean="0">
                <a:solidFill>
                  <a:schemeClr val="bg2"/>
                </a:solidFill>
              </a:rPr>
              <a:t>Bucharest 2015</a:t>
            </a:r>
            <a:endParaRPr lang="en-GB" sz="1000" dirty="0">
              <a:solidFill>
                <a:schemeClr val="bg2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09" y="2514138"/>
            <a:ext cx="1919501" cy="131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21345" y="4213667"/>
            <a:ext cx="1912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625">
              <a:tabLst>
                <a:tab pos="2060575" algn="r"/>
              </a:tabLst>
            </a:pPr>
            <a:r>
              <a:rPr lang="hu-HU" sz="1000" dirty="0" smtClean="0">
                <a:solidFill>
                  <a:schemeClr val="bg2"/>
                </a:solidFill>
              </a:rPr>
              <a:t>Gödöllő</a:t>
            </a:r>
            <a:r>
              <a:rPr lang="sv-SE" sz="1000" dirty="0" smtClean="0">
                <a:solidFill>
                  <a:schemeClr val="bg2"/>
                </a:solidFill>
              </a:rPr>
              <a:t> 2017</a:t>
            </a:r>
            <a:endParaRPr lang="en-GB" sz="1000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2685" y="4213666"/>
            <a:ext cx="1912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625">
              <a:tabLst>
                <a:tab pos="2060575" algn="r"/>
              </a:tabLst>
            </a:pPr>
            <a:r>
              <a:rPr lang="hu-HU" sz="1000" dirty="0" smtClean="0">
                <a:solidFill>
                  <a:schemeClr val="bg2"/>
                </a:solidFill>
              </a:rPr>
              <a:t>Leicester</a:t>
            </a:r>
            <a:r>
              <a:rPr lang="sv-SE" sz="1000" dirty="0" smtClean="0">
                <a:solidFill>
                  <a:schemeClr val="bg2"/>
                </a:solidFill>
              </a:rPr>
              <a:t> 201</a:t>
            </a:r>
            <a:r>
              <a:rPr lang="pl-PL" sz="1000" dirty="0" smtClean="0">
                <a:solidFill>
                  <a:schemeClr val="bg2"/>
                </a:solidFill>
              </a:rPr>
              <a:t>8</a:t>
            </a:r>
            <a:endParaRPr lang="en-GB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Behind The Course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80009" y="903231"/>
            <a:ext cx="4234295" cy="353576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sv-SE" b="1" kern="0" dirty="0" smtClean="0"/>
              <a:t>Organising Committee</a:t>
            </a:r>
          </a:p>
          <a:p>
            <a:endParaRPr lang="sv-SE" kern="0" dirty="0" smtClean="0"/>
          </a:p>
          <a:p>
            <a:pPr lvl="1"/>
            <a:r>
              <a:rPr lang="sv-SE" kern="0" dirty="0" smtClean="0"/>
              <a:t>European Space Agency (ESA)</a:t>
            </a:r>
          </a:p>
          <a:p>
            <a:pPr lvl="2"/>
            <a:r>
              <a:rPr lang="pl-PL" kern="0" dirty="0" smtClean="0"/>
              <a:t>Espen Volden</a:t>
            </a:r>
            <a:endParaRPr lang="sv-SE" kern="0" dirty="0" smtClean="0"/>
          </a:p>
          <a:p>
            <a:pPr lvl="2"/>
            <a:r>
              <a:rPr lang="sv-SE" kern="0" dirty="0" smtClean="0"/>
              <a:t>Diego Fernandez</a:t>
            </a:r>
          </a:p>
          <a:p>
            <a:pPr lvl="2"/>
            <a:r>
              <a:rPr lang="sv-SE" kern="0" dirty="0" smtClean="0"/>
              <a:t>Magdalena Fitrzyk</a:t>
            </a:r>
          </a:p>
          <a:p>
            <a:pPr lvl="2"/>
            <a:r>
              <a:rPr lang="sv-SE" kern="0" dirty="0" smtClean="0"/>
              <a:t>Irene Renis</a:t>
            </a:r>
            <a:endParaRPr lang="pl-PL" kern="0" dirty="0" smtClean="0"/>
          </a:p>
          <a:p>
            <a:pPr lvl="2"/>
            <a:r>
              <a:rPr lang="pl-PL" kern="0" dirty="0" smtClean="0"/>
              <a:t>Sabrina Lodadio</a:t>
            </a:r>
            <a:endParaRPr lang="sv-SE" kern="0" dirty="0" smtClean="0"/>
          </a:p>
          <a:p>
            <a:pPr lvl="2"/>
            <a:endParaRPr lang="sv-SE" kern="0" dirty="0" smtClean="0"/>
          </a:p>
          <a:p>
            <a:pPr lvl="1"/>
            <a:r>
              <a:rPr lang="fr-FR" kern="0" dirty="0"/>
              <a:t>Université catholique de Louvain </a:t>
            </a:r>
            <a:r>
              <a:rPr lang="pl-PL" kern="0" dirty="0"/>
              <a:t>(</a:t>
            </a:r>
            <a:r>
              <a:rPr lang="fr-FR" kern="0" dirty="0" err="1" smtClean="0"/>
              <a:t>UCLouvain</a:t>
            </a:r>
            <a:r>
              <a:rPr lang="pl-PL" kern="0" dirty="0" smtClean="0"/>
              <a:t>)</a:t>
            </a:r>
            <a:endParaRPr lang="fr-FR" kern="0" dirty="0"/>
          </a:p>
          <a:p>
            <a:pPr lvl="2"/>
            <a:r>
              <a:rPr lang="pl-PL" kern="0" dirty="0" smtClean="0"/>
              <a:t>Pierre Defourny</a:t>
            </a:r>
          </a:p>
          <a:p>
            <a:pPr lvl="2"/>
            <a:r>
              <a:rPr lang="pl-PL" kern="0" dirty="0" smtClean="0"/>
              <a:t>Sophie Bontemps</a:t>
            </a:r>
            <a:endParaRPr lang="sv-SE" kern="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55" y="1303737"/>
            <a:ext cx="1426311" cy="70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57" y="3266201"/>
            <a:ext cx="1219306" cy="19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9627" y="903231"/>
            <a:ext cx="34701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="1" kern="0" dirty="0" smtClean="0">
                <a:solidFill>
                  <a:schemeClr val="bg2"/>
                </a:solidFill>
                <a:latin typeface="Verdana"/>
                <a:cs typeface="Verdana"/>
              </a:rPr>
              <a:t>Partners</a:t>
            </a:r>
          </a:p>
          <a:p>
            <a:endParaRPr lang="pl-PL" sz="14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r>
              <a:rPr lang="en-GB" sz="1400" kern="0" dirty="0">
                <a:solidFill>
                  <a:schemeClr val="bg2"/>
                </a:solidFill>
                <a:latin typeface="Verdana"/>
                <a:cs typeface="Verdana"/>
              </a:rPr>
              <a:t>Belgian Federal Science Policy Office</a:t>
            </a:r>
            <a:br>
              <a:rPr lang="en-GB" sz="1400" kern="0" dirty="0">
                <a:solidFill>
                  <a:schemeClr val="bg2"/>
                </a:solidFill>
                <a:latin typeface="Verdana"/>
                <a:cs typeface="Verdana"/>
              </a:rPr>
            </a:br>
            <a:r>
              <a:rPr lang="pl-PL" sz="1400" kern="0" dirty="0" smtClean="0">
                <a:solidFill>
                  <a:schemeClr val="bg2"/>
                </a:solidFill>
                <a:latin typeface="Verdana"/>
                <a:cs typeface="Verdana"/>
              </a:rPr>
              <a:t>	</a:t>
            </a:r>
            <a:endParaRPr lang="sv-SE" sz="1400" kern="0" dirty="0">
              <a:solidFill>
                <a:schemeClr val="bg2"/>
              </a:solidFill>
              <a:latin typeface="Verdana"/>
              <a:cs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42" y="1715816"/>
            <a:ext cx="703353" cy="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Behind The Course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80009" y="903231"/>
            <a:ext cx="4693327" cy="353576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pl-PL" b="1" kern="0" dirty="0" smtClean="0"/>
              <a:t>International team of top-notch lecturers</a:t>
            </a:r>
            <a:endParaRPr lang="pl-PL" b="1" kern="0" dirty="0"/>
          </a:p>
          <a:p>
            <a:endParaRPr lang="pl-PL" b="1" kern="0" dirty="0" smtClean="0"/>
          </a:p>
          <a:p>
            <a:r>
              <a:rPr lang="pl-PL" kern="0" dirty="0" smtClean="0">
                <a:solidFill>
                  <a:srgbClr val="008542"/>
                </a:solidFill>
              </a:rPr>
              <a:t>Dr. </a:t>
            </a:r>
            <a:r>
              <a:rPr lang="sv-SE" kern="0" dirty="0" smtClean="0">
                <a:solidFill>
                  <a:srgbClr val="008542"/>
                </a:solidFill>
              </a:rPr>
              <a:t>Sophie </a:t>
            </a:r>
            <a:r>
              <a:rPr lang="sv-SE" kern="0" dirty="0">
                <a:solidFill>
                  <a:srgbClr val="008542"/>
                </a:solidFill>
              </a:rPr>
              <a:t>Bontemps </a:t>
            </a:r>
            <a:r>
              <a:rPr lang="sv-SE" kern="0" dirty="0"/>
              <a:t>(UCLouvain, Belgium)</a:t>
            </a:r>
          </a:p>
          <a:p>
            <a:endParaRPr lang="sv-SE" kern="0" dirty="0"/>
          </a:p>
          <a:p>
            <a:r>
              <a:rPr lang="pl-PL" kern="0" dirty="0" smtClean="0">
                <a:solidFill>
                  <a:srgbClr val="008542"/>
                </a:solidFill>
              </a:rPr>
              <a:t>Dr. </a:t>
            </a:r>
            <a:r>
              <a:rPr lang="sv-SE" kern="0" dirty="0" smtClean="0">
                <a:solidFill>
                  <a:srgbClr val="008542"/>
                </a:solidFill>
              </a:rPr>
              <a:t>Mirco </a:t>
            </a:r>
            <a:r>
              <a:rPr lang="sv-SE" kern="0" dirty="0">
                <a:solidFill>
                  <a:srgbClr val="008542"/>
                </a:solidFill>
              </a:rPr>
              <a:t>Boschetti </a:t>
            </a:r>
            <a:r>
              <a:rPr lang="sv-SE" kern="0" dirty="0"/>
              <a:t>(National Research Council, Italy)</a:t>
            </a:r>
          </a:p>
          <a:p>
            <a:endParaRPr lang="sv-SE" kern="0" dirty="0"/>
          </a:p>
          <a:p>
            <a:r>
              <a:rPr lang="sv-SE" kern="0" dirty="0">
                <a:solidFill>
                  <a:srgbClr val="008542"/>
                </a:solidFill>
              </a:rPr>
              <a:t>Cosmin Cara </a:t>
            </a:r>
            <a:r>
              <a:rPr lang="sv-SE" kern="0" dirty="0"/>
              <a:t>(CS, Romania)</a:t>
            </a:r>
          </a:p>
          <a:p>
            <a:endParaRPr lang="sv-SE" kern="0" dirty="0"/>
          </a:p>
          <a:p>
            <a:r>
              <a:rPr lang="pl-PL" kern="0" dirty="0" smtClean="0">
                <a:solidFill>
                  <a:srgbClr val="008542"/>
                </a:solidFill>
              </a:rPr>
              <a:t>Dr. </a:t>
            </a:r>
            <a:r>
              <a:rPr lang="sv-SE" kern="0" dirty="0" smtClean="0">
                <a:solidFill>
                  <a:srgbClr val="008542"/>
                </a:solidFill>
              </a:rPr>
              <a:t>Martin </a:t>
            </a:r>
            <a:r>
              <a:rPr lang="sv-SE" kern="0" dirty="0">
                <a:solidFill>
                  <a:srgbClr val="008542"/>
                </a:solidFill>
              </a:rPr>
              <a:t>Claverie </a:t>
            </a:r>
            <a:r>
              <a:rPr lang="sv-SE" kern="0" dirty="0"/>
              <a:t>(UCLouvain, Belgium)</a:t>
            </a:r>
          </a:p>
          <a:p>
            <a:endParaRPr lang="sv-SE" kern="0" dirty="0"/>
          </a:p>
          <a:p>
            <a:r>
              <a:rPr lang="pl-PL" kern="0" dirty="0" smtClean="0">
                <a:solidFill>
                  <a:srgbClr val="008542"/>
                </a:solidFill>
              </a:rPr>
              <a:t>Dr. </a:t>
            </a:r>
            <a:r>
              <a:rPr lang="sv-SE" kern="0" dirty="0" smtClean="0">
                <a:solidFill>
                  <a:srgbClr val="008542"/>
                </a:solidFill>
              </a:rPr>
              <a:t>Raphaël </a:t>
            </a:r>
            <a:r>
              <a:rPr lang="sv-SE" kern="0" dirty="0">
                <a:solidFill>
                  <a:srgbClr val="008542"/>
                </a:solidFill>
              </a:rPr>
              <a:t>d'Andrimont </a:t>
            </a:r>
            <a:r>
              <a:rPr lang="sv-SE" kern="0" dirty="0"/>
              <a:t>(Joint Research Center, Italy)</a:t>
            </a:r>
          </a:p>
          <a:p>
            <a:endParaRPr lang="sv-SE" kern="0" dirty="0"/>
          </a:p>
          <a:p>
            <a:r>
              <a:rPr lang="sv-SE" kern="0" dirty="0">
                <a:solidFill>
                  <a:srgbClr val="008542"/>
                </a:solidFill>
              </a:rPr>
              <a:t>Thomas De Maet </a:t>
            </a:r>
            <a:r>
              <a:rPr lang="sv-SE" kern="0" dirty="0"/>
              <a:t>(UCLouvain, Belgium)</a:t>
            </a:r>
          </a:p>
          <a:p>
            <a:endParaRPr lang="sv-SE" kern="0" dirty="0"/>
          </a:p>
          <a:p>
            <a:r>
              <a:rPr lang="pl-PL" kern="0" dirty="0" smtClean="0">
                <a:solidFill>
                  <a:srgbClr val="008542"/>
                </a:solidFill>
              </a:rPr>
              <a:t>Mathilde </a:t>
            </a:r>
            <a:r>
              <a:rPr lang="sv-SE" kern="0" dirty="0" smtClean="0">
                <a:solidFill>
                  <a:srgbClr val="008542"/>
                </a:solidFill>
              </a:rPr>
              <a:t>De </a:t>
            </a:r>
            <a:r>
              <a:rPr lang="sv-SE" kern="0" dirty="0">
                <a:solidFill>
                  <a:srgbClr val="008542"/>
                </a:solidFill>
              </a:rPr>
              <a:t>Vroey </a:t>
            </a:r>
            <a:r>
              <a:rPr lang="sv-SE" kern="0" dirty="0"/>
              <a:t>(UCLouvain, Belgium)</a:t>
            </a:r>
          </a:p>
          <a:p>
            <a:endParaRPr lang="sv-SE" kern="0" dirty="0">
              <a:solidFill>
                <a:srgbClr val="008542"/>
              </a:solidFill>
            </a:endParaRPr>
          </a:p>
          <a:p>
            <a:r>
              <a:rPr lang="pl-PL" kern="0" dirty="0" smtClean="0">
                <a:solidFill>
                  <a:srgbClr val="008542"/>
                </a:solidFill>
              </a:rPr>
              <a:t>Prof. </a:t>
            </a:r>
            <a:r>
              <a:rPr lang="sv-SE" kern="0" dirty="0" smtClean="0">
                <a:solidFill>
                  <a:srgbClr val="008542"/>
                </a:solidFill>
              </a:rPr>
              <a:t>Pierre </a:t>
            </a:r>
            <a:r>
              <a:rPr lang="sv-SE" kern="0" dirty="0">
                <a:solidFill>
                  <a:srgbClr val="008542"/>
                </a:solidFill>
              </a:rPr>
              <a:t>Defourny </a:t>
            </a:r>
            <a:r>
              <a:rPr lang="sv-SE" kern="0" dirty="0"/>
              <a:t>(UCLouvain, Belgium)</a:t>
            </a:r>
          </a:p>
          <a:p>
            <a:endParaRPr lang="sv-SE" kern="0" dirty="0"/>
          </a:p>
          <a:p>
            <a:r>
              <a:rPr lang="pl-PL" kern="0" dirty="0" smtClean="0">
                <a:solidFill>
                  <a:srgbClr val="008542"/>
                </a:solidFill>
              </a:rPr>
              <a:t>Dr. </a:t>
            </a:r>
            <a:r>
              <a:rPr lang="sv-SE" kern="0" dirty="0" smtClean="0">
                <a:solidFill>
                  <a:srgbClr val="008542"/>
                </a:solidFill>
              </a:rPr>
              <a:t>Magdalena </a:t>
            </a:r>
            <a:r>
              <a:rPr lang="sv-SE" kern="0" dirty="0">
                <a:solidFill>
                  <a:srgbClr val="008542"/>
                </a:solidFill>
              </a:rPr>
              <a:t>Fitrzyk </a:t>
            </a:r>
            <a:r>
              <a:rPr lang="sv-SE" kern="0" dirty="0"/>
              <a:t>(RSAC c/o ESA/ESRIN)</a:t>
            </a:r>
          </a:p>
          <a:p>
            <a:endParaRPr lang="sv-SE" kern="0" dirty="0"/>
          </a:p>
        </p:txBody>
      </p:sp>
      <p:sp>
        <p:nvSpPr>
          <p:cNvPr id="10" name="Rectangle 9"/>
          <p:cNvSpPr/>
          <p:nvPr/>
        </p:nvSpPr>
        <p:spPr>
          <a:xfrm>
            <a:off x="4572000" y="903231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Prof. </a:t>
            </a:r>
            <a:r>
              <a:rPr lang="sv-SE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Ramon </a:t>
            </a:r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Hanssen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(TU Delft, Netherlands)</a:t>
            </a:r>
          </a:p>
          <a:p>
            <a:endParaRPr lang="sv-SE" sz="10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Céline Lamarche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(UCLouvain, Belgium)</a:t>
            </a:r>
          </a:p>
          <a:p>
            <a:endParaRPr lang="sv-SE" sz="10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Philippe Malcorps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(UCLouvain, Belgium)</a:t>
            </a:r>
          </a:p>
          <a:p>
            <a:endParaRPr lang="sv-SE" sz="10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r>
              <a:rPr lang="pl-PL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Dr. </a:t>
            </a:r>
            <a:r>
              <a:rPr lang="sv-SE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Markus </a:t>
            </a:r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Muerth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(VISTA, Germany)</a:t>
            </a:r>
          </a:p>
          <a:p>
            <a:endParaRPr lang="sv-SE" sz="1000" kern="0" dirty="0">
              <a:solidFill>
                <a:srgbClr val="008542"/>
              </a:solidFill>
              <a:latin typeface="Verdana"/>
              <a:cs typeface="Verdana"/>
            </a:endParaRPr>
          </a:p>
          <a:p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Albert Olioso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(French National Institute for Agricultural Research, France)</a:t>
            </a:r>
          </a:p>
          <a:p>
            <a:endParaRPr lang="sv-SE" sz="10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r>
              <a:rPr lang="pl-PL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Dr. </a:t>
            </a:r>
            <a:r>
              <a:rPr lang="sv-SE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Julien </a:t>
            </a:r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Radoux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(UCLouvain, Belgium)</a:t>
            </a:r>
          </a:p>
          <a:p>
            <a:endParaRPr lang="sv-SE" sz="10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Fabrizio Ramoino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(Serco c/o ESA/ESRIN)</a:t>
            </a:r>
          </a:p>
          <a:p>
            <a:endParaRPr lang="sv-SE" sz="10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Tom van Roey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(VITO, Belgium)</a:t>
            </a:r>
          </a:p>
          <a:p>
            <a:endParaRPr lang="sv-SE" sz="10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r>
              <a:rPr lang="pl-PL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Dr. </a:t>
            </a:r>
            <a:r>
              <a:rPr lang="sv-SE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Espen </a:t>
            </a:r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Volden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(ESA/ESRIN)</a:t>
            </a:r>
          </a:p>
          <a:p>
            <a:endParaRPr lang="sv-SE" sz="10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r>
              <a:rPr lang="pl-PL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Dr. </a:t>
            </a:r>
            <a:r>
              <a:rPr lang="sv-SE" sz="1000" kern="0" dirty="0" smtClean="0">
                <a:solidFill>
                  <a:srgbClr val="008542"/>
                </a:solidFill>
                <a:latin typeface="Verdana"/>
                <a:cs typeface="Verdana"/>
              </a:rPr>
              <a:t>Marie </a:t>
            </a:r>
            <a:r>
              <a:rPr lang="sv-SE" sz="1000" kern="0" dirty="0">
                <a:solidFill>
                  <a:srgbClr val="008542"/>
                </a:solidFill>
                <a:latin typeface="Verdana"/>
                <a:cs typeface="Verdana"/>
              </a:rPr>
              <a:t>Weiss </a:t>
            </a:r>
            <a:r>
              <a:rPr lang="sv-SE" sz="1000" kern="0" dirty="0">
                <a:solidFill>
                  <a:schemeClr val="bg2"/>
                </a:solidFill>
                <a:latin typeface="Verdana"/>
                <a:cs typeface="Verdana"/>
              </a:rPr>
              <a:t>(French National Institute for Agricultural Research, France)</a:t>
            </a:r>
          </a:p>
        </p:txBody>
      </p:sp>
    </p:spTree>
    <p:extLst>
      <p:ext uri="{BB962C8B-B14F-4D97-AF65-F5344CB8AC3E}">
        <p14:creationId xmlns:p14="http://schemas.microsoft.com/office/powerpoint/2010/main" val="1478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Some statistics…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04263" y="1666458"/>
            <a:ext cx="4234295" cy="3535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pl-PL" kern="0" dirty="0" smtClean="0"/>
              <a:t>94 selected participants</a:t>
            </a:r>
          </a:p>
          <a:p>
            <a:endParaRPr lang="pl-PL" kern="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555" y="1213259"/>
            <a:ext cx="5266260" cy="32496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4263" y="2265859"/>
            <a:ext cx="27542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kern="0" dirty="0">
                <a:solidFill>
                  <a:schemeClr val="bg2"/>
                </a:solidFill>
                <a:latin typeface="Verdana"/>
                <a:cs typeface="Verdana"/>
              </a:rPr>
              <a:t>35 countries of affiliation</a:t>
            </a:r>
            <a:endParaRPr lang="sv-SE" sz="1600" kern="0" dirty="0">
              <a:solidFill>
                <a:schemeClr val="bg2"/>
              </a:solidFill>
              <a:latin typeface="Verdana"/>
              <a:cs typeface="Verdana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04262" y="1070218"/>
            <a:ext cx="4234295" cy="3535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pl-PL" kern="0" dirty="0" smtClean="0"/>
              <a:t>227 applications</a:t>
            </a:r>
          </a:p>
          <a:p>
            <a:endParaRPr lang="pl-PL" kern="0" dirty="0" smtClean="0"/>
          </a:p>
        </p:txBody>
      </p:sp>
    </p:spTree>
    <p:extLst>
      <p:ext uri="{BB962C8B-B14F-4D97-AF65-F5344CB8AC3E}">
        <p14:creationId xmlns:p14="http://schemas.microsoft.com/office/powerpoint/2010/main" val="80191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143086" y="903230"/>
            <a:ext cx="4234295" cy="3535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pl-PL" kern="0" dirty="0" smtClean="0"/>
              <a:t>40 nationalities</a:t>
            </a:r>
            <a:endParaRPr lang="sv-SE" kern="0" dirty="0" smtClean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911175"/>
              </p:ext>
            </p:extLst>
          </p:nvPr>
        </p:nvGraphicFramePr>
        <p:xfrm>
          <a:off x="143086" y="1352370"/>
          <a:ext cx="5645793" cy="2885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Some statistics…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20141" y="1272471"/>
            <a:ext cx="30507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8542"/>
                </a:solidFill>
              </a:rPr>
              <a:t>73</a:t>
            </a:r>
            <a:r>
              <a:rPr lang="pl-PL" dirty="0" smtClean="0"/>
              <a:t> post graduate, PhD students, post-doctoral research scientists</a:t>
            </a:r>
          </a:p>
          <a:p>
            <a:endParaRPr lang="pl-PL" dirty="0" smtClean="0"/>
          </a:p>
          <a:p>
            <a:r>
              <a:rPr lang="pl-PL" sz="2400" b="1" dirty="0" smtClean="0">
                <a:solidFill>
                  <a:srgbClr val="008542"/>
                </a:solidFill>
              </a:rPr>
              <a:t>21</a:t>
            </a:r>
            <a:r>
              <a:rPr lang="pl-PL" dirty="0" smtClean="0"/>
              <a:t> experts from national and international agencies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8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Course Website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16" y="904702"/>
            <a:ext cx="5250199" cy="3549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5716" y="2202372"/>
            <a:ext cx="931943" cy="1740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>
            <a:stCxn id="4" idx="1"/>
          </p:cNvCxnSpPr>
          <p:nvPr/>
        </p:nvCxnSpPr>
        <p:spPr>
          <a:xfrm flipH="1" flipV="1">
            <a:off x="2197916" y="2679627"/>
            <a:ext cx="787800" cy="392972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73154" y="2147963"/>
            <a:ext cx="2764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kern="0" dirty="0" smtClean="0">
                <a:solidFill>
                  <a:schemeClr val="bg2"/>
                </a:solidFill>
                <a:latin typeface="Verdana"/>
                <a:cs typeface="Verdana"/>
              </a:rPr>
              <a:t>Updated programme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400" kern="0" dirty="0" smtClean="0">
              <a:solidFill>
                <a:schemeClr val="bg2"/>
              </a:solidFill>
              <a:latin typeface="Verdana"/>
              <a:cs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kern="0" dirty="0" smtClean="0">
                <a:solidFill>
                  <a:schemeClr val="bg2"/>
                </a:solidFill>
                <a:latin typeface="Verdana"/>
                <a:cs typeface="Verdana"/>
              </a:rPr>
              <a:t>Materials</a:t>
            </a:r>
            <a:r>
              <a:rPr lang="sv-SE" sz="1400" kern="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053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e</a:t>
            </a:r>
            <a:r>
              <a:rPr lang="pl-PL" dirty="0" smtClean="0">
                <a:solidFill>
                  <a:schemeClr val="bg1"/>
                </a:solidFill>
              </a:rPr>
              <a:t>o4society.esa.int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504" y="1121924"/>
            <a:ext cx="2395669" cy="3167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6" y="776276"/>
            <a:ext cx="6217965" cy="2629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20" y="1581639"/>
            <a:ext cx="1159385" cy="2986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239" y="3070295"/>
            <a:ext cx="3879378" cy="12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2760952-b3bb-408f-ace6-eb1e07642b86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480</TotalTime>
  <Words>606</Words>
  <Application>Microsoft Office PowerPoint</Application>
  <PresentationFormat>On-screen Show (16:9)</PresentationFormat>
  <Paragraphs>128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MS PGothic</vt:lpstr>
      <vt:lpstr>Arial</vt:lpstr>
      <vt:lpstr>Calibri</vt:lpstr>
      <vt:lpstr>Verdana</vt:lpstr>
      <vt:lpstr>NEW ESA Presentation 16-9</vt:lpstr>
      <vt:lpstr>PowerPoint Presentation</vt:lpstr>
      <vt:lpstr>Why ESA Advanced Training Courses?</vt:lpstr>
      <vt:lpstr>Previous Editions</vt:lpstr>
      <vt:lpstr>Behind The Course</vt:lpstr>
      <vt:lpstr>Behind The Course</vt:lpstr>
      <vt:lpstr>Some statistics…</vt:lpstr>
      <vt:lpstr>Some statistics…</vt:lpstr>
      <vt:lpstr>Course Website</vt:lpstr>
      <vt:lpstr>eo4society.esa.int</vt:lpstr>
      <vt:lpstr>Course Overview</vt:lpstr>
      <vt:lpstr>Course Overview</vt:lpstr>
      <vt:lpstr>Course Overview</vt:lpstr>
      <vt:lpstr>Course Overview</vt:lpstr>
      <vt:lpstr>Course Overview</vt:lpstr>
      <vt:lpstr>Course Overview</vt:lpstr>
      <vt:lpstr>Good to Know</vt:lpstr>
      <vt:lpstr>PowerPoint Presentation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Magdalena Fitrzyk</cp:lastModifiedBy>
  <cp:revision>51</cp:revision>
  <cp:lastPrinted>2008-08-26T16:26:23Z</cp:lastPrinted>
  <dcterms:created xsi:type="dcterms:W3CDTF">2016-10-18T10:53:19Z</dcterms:created>
  <dcterms:modified xsi:type="dcterms:W3CDTF">2019-09-15T21:29:55Z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