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0" r:id="rId6"/>
    <p:sldId id="272" r:id="rId7"/>
    <p:sldId id="271" r:id="rId8"/>
    <p:sldId id="274" r:id="rId9"/>
    <p:sldId id="266" r:id="rId10"/>
    <p:sldId id="273" r:id="rId11"/>
    <p:sldId id="269" r:id="rId12"/>
    <p:sldId id="260" r:id="rId13"/>
    <p:sldId id="263" r:id="rId14"/>
    <p:sldId id="275" r:id="rId15"/>
    <p:sldId id="276" r:id="rId16"/>
    <p:sldId id="264" r:id="rId17"/>
    <p:sldId id="277" r:id="rId18"/>
    <p:sldId id="279" r:id="rId19"/>
    <p:sldId id="265" r:id="rId20"/>
    <p:sldId id="278" r:id="rId21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C596B3-E3D7-41B1-8DEF-9CAD38BD6C6F}">
          <p14:sldIdLst>
            <p14:sldId id="256"/>
            <p14:sldId id="270"/>
            <p14:sldId id="272"/>
            <p14:sldId id="271"/>
            <p14:sldId id="274"/>
            <p14:sldId id="266"/>
            <p14:sldId id="273"/>
            <p14:sldId id="269"/>
            <p14:sldId id="260"/>
            <p14:sldId id="263"/>
            <p14:sldId id="275"/>
            <p14:sldId id="276"/>
            <p14:sldId id="264"/>
            <p14:sldId id="277"/>
            <p14:sldId id="279"/>
            <p14:sldId id="265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0B27"/>
    <a:srgbClr val="D0103A"/>
    <a:srgbClr val="006432"/>
    <a:srgbClr val="00542A"/>
    <a:srgbClr val="008542"/>
    <a:srgbClr val="0098DB"/>
    <a:srgbClr val="00549F"/>
    <a:srgbClr val="FDC82F"/>
    <a:srgbClr val="00338D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07" autoAdjust="0"/>
    <p:restoredTop sz="94699"/>
  </p:normalViewPr>
  <p:slideViewPr>
    <p:cSldViewPr snapToGrid="0">
      <p:cViewPr varScale="1">
        <p:scale>
          <a:sx n="146" d="100"/>
          <a:sy n="146" d="100"/>
        </p:scale>
        <p:origin x="21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Heatmap –</a:t>
            </a:r>
            <a:r>
              <a:rPr lang="pl-PL" baseline="0" dirty="0" smtClean="0"/>
              <a:t> number of Sentinel1 products (excluding OCN) published since the start of operations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104D46-216C-4992-96B2-8EFE9DFC68C2}" type="slidenum">
              <a:rPr lang="en-GB" smtClean="0"/>
              <a:t>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3B7EA3A-08B1-4477-9B85-B4DF324468A1}" type="datetime1">
              <a:rPr lang="en-GB" smtClean="0"/>
              <a:t>12/09/2019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11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9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8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7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30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1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A5F62-EB69-4B3B-B383-6B3B5DC773B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17FDF-6385-4D21-A215-0A172C9FE6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59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2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388224"/>
            <a:ext cx="8748000" cy="2527071"/>
          </a:xfrm>
        </p:spPr>
        <p:txBody>
          <a:bodyPr/>
          <a:lstStyle>
            <a:lvl1pPr marL="0"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6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10" name="Picture 9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1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Picture 1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Picture 1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Picture 2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0" name="Picture 2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1" name="Picture 3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Picture 3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3_PPT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71429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87"/>
            <a:ext cx="9144000" cy="366713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22282"/>
            <a:ext cx="8748000" cy="362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165600" y="4580702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750838" y="4580702"/>
            <a:ext cx="22499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2"/>
                </a:solidFill>
              </a:rPr>
              <a:t>Author | ESRIN | 18/10/2016 | Slide  </a:t>
            </a:r>
            <a:fld id="{74715171-953B-462A-B427-D01C79F554CB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67443"/>
            <a:ext cx="1210456" cy="46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39" r:id="rId10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fif"/><Relationship Id="rId5" Type="http://schemas.openxmlformats.org/officeDocument/2006/relationships/image" Target="../media/image42.png"/><Relationship Id="rId4" Type="http://schemas.openxmlformats.org/officeDocument/2006/relationships/image" Target="../media/image88.jpeg"/><Relationship Id="rId9" Type="http://schemas.openxmlformats.org/officeDocument/2006/relationships/image" Target="../media/image9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fif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12996" y="3393298"/>
            <a:ext cx="3655407" cy="523220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Magdalena Fitrzyk &amp; Fabrizio Ramoino ESA/ESRIN</a:t>
            </a:r>
            <a:endParaRPr lang="en-GB" dirty="0"/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12997" y="2539626"/>
            <a:ext cx="5248612" cy="369332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smtClean="0"/>
              <a:t>Introduction to ESA toolboxes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827283"/>
            <a:ext cx="3008433" cy="168935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Sentinel-</a:t>
            </a:r>
            <a:r>
              <a:rPr lang="en-GB" dirty="0" smtClean="0">
                <a:solidFill>
                  <a:schemeClr val="bg1"/>
                </a:solidFill>
              </a:rPr>
              <a:t>2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characteristics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0" y="775847"/>
            <a:ext cx="6301692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38458775" indent="-507873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389159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93731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98303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2875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GB" sz="1200" dirty="0" smtClean="0">
                <a:solidFill>
                  <a:schemeClr val="bg2"/>
                </a:solidFill>
              </a:rPr>
              <a:t>Optical </a:t>
            </a:r>
            <a:r>
              <a:rPr lang="en-GB" sz="1200" dirty="0">
                <a:solidFill>
                  <a:schemeClr val="bg2"/>
                </a:solidFill>
              </a:rPr>
              <a:t>mission for the monitoring of land and coastal regions</a:t>
            </a:r>
            <a:endParaRPr lang="en-GB" sz="1400" dirty="0">
              <a:solidFill>
                <a:schemeClr val="bg2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bg2"/>
                </a:solidFill>
                <a:ea typeface="ＭＳ Ｐゴシック" pitchFamily="-106" charset="-128"/>
              </a:rPr>
              <a:t>Main </a:t>
            </a:r>
            <a:r>
              <a:rPr lang="en-US" sz="1400" b="1" dirty="0" smtClean="0">
                <a:solidFill>
                  <a:schemeClr val="bg2"/>
                </a:solidFill>
                <a:ea typeface="ＭＳ Ｐゴシック" pitchFamily="-106" charset="-128"/>
              </a:rPr>
              <a:t>features: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Constellation </a:t>
            </a:r>
            <a:r>
              <a:rPr lang="en-GB" sz="1200" dirty="0">
                <a:solidFill>
                  <a:schemeClr val="bg2"/>
                </a:solidFill>
              </a:rPr>
              <a:t>of two satellites (Sentinel-2A and Sentinel-2B)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>
                <a:solidFill>
                  <a:schemeClr val="bg2"/>
                </a:solidFill>
              </a:rPr>
              <a:t>Multi-Spectral Instrument (MSI)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>
                <a:solidFill>
                  <a:schemeClr val="bg2"/>
                </a:solidFill>
              </a:rPr>
              <a:t>Polar, sun-synchronous orbit at 786km and LTDN </a:t>
            </a:r>
            <a:r>
              <a:rPr lang="en-GB" sz="1200" dirty="0" smtClean="0">
                <a:solidFill>
                  <a:schemeClr val="bg2"/>
                </a:solidFill>
              </a:rPr>
              <a:t>10h30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10 </a:t>
            </a:r>
            <a:r>
              <a:rPr lang="en-GB" sz="1200" dirty="0">
                <a:solidFill>
                  <a:schemeClr val="bg2"/>
                </a:solidFill>
              </a:rPr>
              <a:t>days repeat cycle </a:t>
            </a:r>
            <a:r>
              <a:rPr lang="en-GB" sz="1200" dirty="0" smtClean="0">
                <a:solidFill>
                  <a:schemeClr val="bg2"/>
                </a:solidFill>
              </a:rPr>
              <a:t>(5 </a:t>
            </a:r>
            <a:r>
              <a:rPr lang="en-GB" sz="1200" dirty="0">
                <a:solidFill>
                  <a:schemeClr val="bg2"/>
                </a:solidFill>
              </a:rPr>
              <a:t>days with both Sentinels </a:t>
            </a:r>
            <a:r>
              <a:rPr lang="en-GB" sz="1200" dirty="0" smtClean="0">
                <a:solidFill>
                  <a:schemeClr val="bg2"/>
                </a:solidFill>
              </a:rPr>
              <a:t>2A </a:t>
            </a:r>
            <a:r>
              <a:rPr lang="en-GB" sz="1200" dirty="0">
                <a:solidFill>
                  <a:schemeClr val="bg2"/>
                </a:solidFill>
              </a:rPr>
              <a:t>and </a:t>
            </a:r>
            <a:r>
              <a:rPr lang="en-GB" sz="1200" dirty="0" smtClean="0">
                <a:solidFill>
                  <a:schemeClr val="bg2"/>
                </a:solidFill>
              </a:rPr>
              <a:t>2B operational)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Swath </a:t>
            </a:r>
            <a:r>
              <a:rPr lang="en-GB" sz="1200" dirty="0">
                <a:solidFill>
                  <a:schemeClr val="bg2"/>
                </a:solidFill>
              </a:rPr>
              <a:t>of </a:t>
            </a:r>
            <a:r>
              <a:rPr lang="en-GB" sz="1200" dirty="0" smtClean="0">
                <a:solidFill>
                  <a:schemeClr val="bg2"/>
                </a:solidFill>
              </a:rPr>
              <a:t>290km</a:t>
            </a:r>
            <a:endParaRPr lang="pl-PL" sz="1200" dirty="0">
              <a:solidFill>
                <a:schemeClr val="bg2"/>
              </a:solidFill>
              <a:ea typeface="ＭＳ Ｐゴシック" pitchFamily="-106" charset="-128"/>
            </a:endParaRPr>
          </a:p>
        </p:txBody>
      </p:sp>
      <p:pic>
        <p:nvPicPr>
          <p:cNvPr id="8" name="Picture 2" descr="Q:\users\mmk\Landsat.v.Sentinel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8170"/>
          <a:stretch/>
        </p:blipFill>
        <p:spPr bwMode="auto">
          <a:xfrm>
            <a:off x="4745550" y="2599173"/>
            <a:ext cx="4336137" cy="215184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5" y="2544568"/>
            <a:ext cx="4161986" cy="220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Sentinel-</a:t>
            </a:r>
            <a:r>
              <a:rPr lang="en-GB" dirty="0" smtClean="0">
                <a:solidFill>
                  <a:schemeClr val="bg1"/>
                </a:solidFill>
              </a:rPr>
              <a:t>2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products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77243"/>
            <a:ext cx="914400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SENTINEL-2 products available for users (either generated by the ground segment or by the </a:t>
            </a:r>
            <a:r>
              <a:rPr lang="en-GB" sz="1200" dirty="0" smtClean="0"/>
              <a:t>SNAP) are:</a:t>
            </a:r>
          </a:p>
          <a:p>
            <a:endParaRPr lang="en-GB" sz="1200" dirty="0"/>
          </a:p>
          <a:p>
            <a:r>
              <a:rPr lang="en-GB" sz="1200" b="1" dirty="0" smtClean="0"/>
              <a:t>Level-1C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Top-Of-Atmosphere </a:t>
            </a:r>
            <a:r>
              <a:rPr lang="en-GB" sz="1200" dirty="0" err="1" smtClean="0"/>
              <a:t>reflectances</a:t>
            </a:r>
            <a:r>
              <a:rPr lang="en-GB" sz="1200" dirty="0" smtClean="0"/>
              <a:t> in cartographic geometry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Systematic generation and online distribution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~600MB (each 100km x 100km)</a:t>
            </a:r>
          </a:p>
          <a:p>
            <a:endParaRPr lang="en-GB" sz="1200" dirty="0"/>
          </a:p>
          <a:p>
            <a:r>
              <a:rPr lang="en-GB" sz="1200" b="1" dirty="0" smtClean="0"/>
              <a:t>Level-2A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err="1" smtClean="0"/>
              <a:t>Botton</a:t>
            </a:r>
            <a:r>
              <a:rPr lang="en-GB" sz="1200" dirty="0" smtClean="0"/>
              <a:t>-Of-Atmosphere </a:t>
            </a:r>
            <a:r>
              <a:rPr lang="en-GB" sz="1200" dirty="0" err="1"/>
              <a:t>reflectances</a:t>
            </a:r>
            <a:r>
              <a:rPr lang="en-GB" sz="1200" dirty="0"/>
              <a:t> in cartographic geometry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Systematic </a:t>
            </a:r>
            <a:r>
              <a:rPr lang="en-GB" sz="1200" dirty="0" smtClean="0"/>
              <a:t>and on-User side (using SNAP)</a:t>
            </a:r>
            <a:endParaRPr lang="en-GB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~600MB (each 100km x 100km)</a:t>
            </a:r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r>
              <a:rPr lang="en-GB" sz="1200" dirty="0"/>
              <a:t>Products are a compilation of elementary granules of fixed size, along with a single orbit. A granule is the </a:t>
            </a:r>
            <a:r>
              <a:rPr lang="en-GB" sz="1200" dirty="0" smtClean="0"/>
              <a:t>minimum indivisible </a:t>
            </a:r>
            <a:r>
              <a:rPr lang="en-GB" sz="1200" dirty="0"/>
              <a:t>partition of a product (containing all possible spectral bands).</a:t>
            </a:r>
          </a:p>
          <a:p>
            <a:endParaRPr lang="en-GB" sz="1200" dirty="0"/>
          </a:p>
          <a:p>
            <a:r>
              <a:rPr lang="en-GB" sz="1200" dirty="0"/>
              <a:t>For Level-1C and Level-2A, the granules, also called tiles, are 100x100 km</a:t>
            </a:r>
            <a:r>
              <a:rPr lang="en-GB" sz="1200" baseline="30000" dirty="0"/>
              <a:t>2</a:t>
            </a:r>
            <a:r>
              <a:rPr lang="en-GB" sz="1200" dirty="0"/>
              <a:t> </a:t>
            </a:r>
            <a:r>
              <a:rPr lang="en-GB" sz="1200" dirty="0" err="1"/>
              <a:t>ortho</a:t>
            </a:r>
            <a:r>
              <a:rPr lang="en-GB" sz="1200" dirty="0"/>
              <a:t>-images in UTM/WGS84 projection.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2" y="1097116"/>
            <a:ext cx="3998794" cy="25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Sentinel-</a:t>
            </a:r>
            <a:r>
              <a:rPr lang="en-GB" dirty="0" smtClean="0">
                <a:solidFill>
                  <a:schemeClr val="bg1"/>
                </a:solidFill>
              </a:rPr>
              <a:t>2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applications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75" y="2466215"/>
            <a:ext cx="1316786" cy="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5873750" y="2092215"/>
            <a:ext cx="32702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2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Regional to Urban Applications</a:t>
            </a:r>
          </a:p>
        </p:txBody>
      </p:sp>
      <p:sp>
        <p:nvSpPr>
          <p:cNvPr id="9" name="Rectangle 112"/>
          <p:cNvSpPr>
            <a:spLocks noChangeArrowheads="1"/>
          </p:cNvSpPr>
          <p:nvPr/>
        </p:nvSpPr>
        <p:spPr bwMode="auto">
          <a:xfrm>
            <a:off x="160890" y="4490047"/>
            <a:ext cx="1967682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  <a:defRPr/>
            </a:pPr>
            <a:r>
              <a:rPr lang="en-GB" sz="1200" i="1" dirty="0">
                <a:solidFill>
                  <a:srgbClr val="7F7F7F"/>
                </a:solidFill>
              </a:rPr>
              <a:t>Geology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236953" y="3437495"/>
            <a:ext cx="25019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ctr"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dirty="0"/>
              <a:t>Emergency management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" y="2414544"/>
            <a:ext cx="1517650" cy="10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69" y="3510444"/>
            <a:ext cx="897968" cy="10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64" y="3508007"/>
            <a:ext cx="9588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8" y="2409731"/>
            <a:ext cx="101917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09" y="2481133"/>
            <a:ext cx="1301750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8" y="3719824"/>
            <a:ext cx="1255712" cy="8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806413"/>
            <a:ext cx="1095375" cy="119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34" y="821960"/>
            <a:ext cx="1395413" cy="128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24" y="818713"/>
            <a:ext cx="1412789" cy="11570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14" y="821132"/>
            <a:ext cx="1267049" cy="13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95" y="2395375"/>
            <a:ext cx="995277" cy="101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335447" y="2610309"/>
            <a:ext cx="143986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dirty="0"/>
              <a:t>Global Land use</a:t>
            </a:r>
          </a:p>
          <a:p>
            <a:r>
              <a:rPr lang="en-GB" dirty="0"/>
              <a:t>&amp; change</a:t>
            </a:r>
          </a:p>
        </p:txBody>
      </p:sp>
      <p:sp>
        <p:nvSpPr>
          <p:cNvPr id="23" name="Rectangle 113"/>
          <p:cNvSpPr>
            <a:spLocks noChangeArrowheads="1"/>
          </p:cNvSpPr>
          <p:nvPr/>
        </p:nvSpPr>
        <p:spPr bwMode="auto">
          <a:xfrm>
            <a:off x="5997410" y="4490117"/>
            <a:ext cx="3146590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200" i="1" dirty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Coastal </a:t>
            </a:r>
            <a:r>
              <a:rPr lang="en-GB" sz="1200" i="1" dirty="0" smtClean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zones/bathymetry</a:t>
            </a:r>
            <a:endParaRPr lang="en-GB" sz="1200" i="1" dirty="0">
              <a:solidFill>
                <a:srgbClr val="7F7F7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801576" y="3403882"/>
            <a:ext cx="17954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2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Glaciers &amp; Ice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2688598" y="1942220"/>
            <a:ext cx="3148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dirty="0" smtClean="0"/>
              <a:t>Land </a:t>
            </a:r>
            <a:r>
              <a:rPr lang="en-GB" dirty="0"/>
              <a:t>cover classification, high resolution layers &amp; change.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-75825" y="1933967"/>
            <a:ext cx="3130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2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Agriculture, Forests &amp; Carbon, Vegetation monitoring</a:t>
            </a:r>
          </a:p>
        </p:txBody>
      </p:sp>
      <p:sp>
        <p:nvSpPr>
          <p:cNvPr id="27" name="Rectangle 113"/>
          <p:cNvSpPr>
            <a:spLocks noChangeArrowheads="1"/>
          </p:cNvSpPr>
          <p:nvPr/>
        </p:nvSpPr>
        <p:spPr bwMode="auto">
          <a:xfrm>
            <a:off x="3254210" y="4517999"/>
            <a:ext cx="2743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200" i="1" dirty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Water quality</a:t>
            </a:r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18" y="3694274"/>
            <a:ext cx="1313159" cy="87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11" y="3683741"/>
            <a:ext cx="1278588" cy="88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26" y="814300"/>
            <a:ext cx="1208148" cy="113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97218" y="906816"/>
            <a:ext cx="912813" cy="10541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85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SNAP &amp; </a:t>
            </a:r>
            <a:r>
              <a:rPr lang="en-GB" dirty="0" smtClean="0">
                <a:solidFill>
                  <a:schemeClr val="bg1"/>
                </a:solidFill>
              </a:rPr>
              <a:t>Optical/Thermal M</a:t>
            </a:r>
            <a:r>
              <a:rPr lang="pl-PL" dirty="0" smtClean="0">
                <a:solidFill>
                  <a:schemeClr val="bg1"/>
                </a:solidFill>
              </a:rPr>
              <a:t>R </a:t>
            </a: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 smtClean="0">
                <a:solidFill>
                  <a:schemeClr val="bg1"/>
                </a:solidFill>
              </a:rPr>
              <a:t>Sentinel-</a:t>
            </a:r>
            <a:r>
              <a:rPr lang="en-GB" dirty="0" smtClean="0">
                <a:solidFill>
                  <a:schemeClr val="bg1"/>
                </a:solidFill>
              </a:rPr>
              <a:t>3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Toolbox)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933" y="1310884"/>
            <a:ext cx="854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Sentinel-3</a:t>
            </a:r>
            <a:endParaRPr lang="en-GB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90111" y="1310884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ENVISAT</a:t>
            </a:r>
            <a:endParaRPr lang="en-GB" sz="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03205" y="1311183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 smtClean="0"/>
              <a:t>Proba</a:t>
            </a:r>
            <a:r>
              <a:rPr lang="en-GB" sz="900" b="1" dirty="0" smtClean="0"/>
              <a:t>-V</a:t>
            </a:r>
            <a:endParaRPr lang="en-GB" sz="9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288325" y="1310884"/>
            <a:ext cx="8274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SPOT VGT</a:t>
            </a:r>
            <a:endParaRPr lang="en-GB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00810" y="1311183"/>
            <a:ext cx="667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MODIS</a:t>
            </a:r>
            <a:endParaRPr lang="en-GB" sz="9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33421" y="1310884"/>
            <a:ext cx="652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AVHRR</a:t>
            </a:r>
            <a:endParaRPr lang="en-GB" sz="9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325492" y="1317404"/>
            <a:ext cx="57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VIIRS</a:t>
            </a:r>
            <a:endParaRPr lang="en-GB" sz="9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82463" y="1310884"/>
            <a:ext cx="451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ERS </a:t>
            </a:r>
            <a:endParaRPr lang="en-GB" sz="9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942163" y="839498"/>
            <a:ext cx="6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……</a:t>
            </a:r>
            <a:endParaRPr lang="en-GB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70" y="795903"/>
            <a:ext cx="769720" cy="564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" y="802433"/>
            <a:ext cx="1006262" cy="5647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82" y="795903"/>
            <a:ext cx="753600" cy="56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b="6499"/>
          <a:stretch/>
        </p:blipFill>
        <p:spPr>
          <a:xfrm>
            <a:off x="2235322" y="801983"/>
            <a:ext cx="946614" cy="565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74" y="792383"/>
            <a:ext cx="852433" cy="565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792383"/>
            <a:ext cx="423900" cy="565200"/>
          </a:xfrm>
          <a:prstGeom prst="rect">
            <a:avLst/>
          </a:prstGeom>
        </p:spPr>
      </p:pic>
      <p:pic>
        <p:nvPicPr>
          <p:cNvPr id="117760" name="Picture 1177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87" y="793518"/>
            <a:ext cx="862118" cy="565200"/>
          </a:xfrm>
          <a:prstGeom prst="rect">
            <a:avLst/>
          </a:prstGeom>
        </p:spPr>
      </p:pic>
      <p:pic>
        <p:nvPicPr>
          <p:cNvPr id="117761" name="Picture 11776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3"/>
          <a:stretch/>
        </p:blipFill>
        <p:spPr>
          <a:xfrm>
            <a:off x="4317872" y="792383"/>
            <a:ext cx="772872" cy="565200"/>
          </a:xfrm>
          <a:prstGeom prst="rect">
            <a:avLst/>
          </a:prstGeom>
        </p:spPr>
      </p:pic>
      <p:sp>
        <p:nvSpPr>
          <p:cNvPr id="35" name="Content Placeholder 4"/>
          <p:cNvSpPr txBox="1">
            <a:spLocks/>
          </p:cNvSpPr>
          <p:nvPr/>
        </p:nvSpPr>
        <p:spPr>
          <a:xfrm>
            <a:off x="77931" y="1566429"/>
            <a:ext cx="8993332" cy="318299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pl-PL" sz="1200" b="1" kern="0" dirty="0" smtClean="0">
                <a:solidFill>
                  <a:schemeClr val="bg2"/>
                </a:solidFill>
                <a:cs typeface="Verdana"/>
              </a:rPr>
              <a:t>Main features:</a:t>
            </a:r>
            <a:endParaRPr lang="en-GB" sz="1200" b="1" kern="0" dirty="0" smtClean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 smtClean="0">
                <a:solidFill>
                  <a:schemeClr val="bg2"/>
                </a:solidFill>
                <a:cs typeface="Verdana"/>
              </a:rPr>
              <a:t>Visualizing 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spectrum of pixels 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b="1" kern="0" dirty="0">
                <a:solidFill>
                  <a:schemeClr val="bg2"/>
                </a:solidFill>
                <a:cs typeface="Verdana"/>
              </a:rPr>
              <a:t>Uncertainty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</a:t>
            </a:r>
            <a:r>
              <a:rPr lang="en-US" sz="1200" kern="0" dirty="0" smtClean="0">
                <a:solidFill>
                  <a:schemeClr val="bg2"/>
                </a:solidFill>
                <a:cs typeface="Verdana"/>
              </a:rPr>
              <a:t>visualization 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and propagation of uncertainty in </a:t>
            </a:r>
            <a:r>
              <a:rPr lang="en-US" sz="1200" kern="0" dirty="0" err="1" smtClean="0">
                <a:solidFill>
                  <a:schemeClr val="bg2"/>
                </a:solidFill>
                <a:cs typeface="Verdana"/>
              </a:rPr>
              <a:t>BandMaths</a:t>
            </a:r>
            <a:endParaRPr lang="en-US" sz="1200" kern="0" dirty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Pixel extraction tool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Specific sensor processors:</a:t>
            </a: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S3 OLCI Radiometry, S3 SLSTR PDU stitching</a:t>
            </a: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AATSR/SLSTR </a:t>
            </a:r>
            <a:r>
              <a:rPr lang="en-US" sz="1200" i="1" kern="0" dirty="0" err="1">
                <a:solidFill>
                  <a:schemeClr val="bg2"/>
                </a:solidFill>
                <a:cs typeface="Verdana"/>
              </a:rPr>
              <a:t>Regridding</a:t>
            </a:r>
            <a:endParaRPr lang="en-US" sz="1200" i="1" kern="0" dirty="0">
              <a:solidFill>
                <a:schemeClr val="bg2"/>
              </a:solidFill>
              <a:cs typeface="Verdana"/>
            </a:endParaRP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Performs radiometric corrections on MERIS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Optical water type classification based on atmospherically corrected 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reflectances</a:t>
            </a:r>
            <a:endParaRPr lang="en-US" sz="1200" kern="0" dirty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FU (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Forel-Ule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) Classification used to derive the hue angle and FU value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b="1" kern="0" dirty="0" err="1">
                <a:solidFill>
                  <a:schemeClr val="bg2"/>
                </a:solidFill>
                <a:cs typeface="Verdana"/>
              </a:rPr>
              <a:t>IdePix</a:t>
            </a:r>
            <a:r>
              <a:rPr lang="en-US" sz="1200" b="1" kern="0" dirty="0">
                <a:solidFill>
                  <a:schemeClr val="bg2"/>
                </a:solidFill>
                <a:cs typeface="Verdana"/>
              </a:rPr>
              <a:t> Processor: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pixel classification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FLH (Fluorescence Line Height) / MCI (Maximum Chlorophyll Index) retrieval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FUB/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WeW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processor</a:t>
            </a:r>
          </a:p>
        </p:txBody>
      </p:sp>
    </p:spTree>
    <p:extLst>
      <p:ext uri="{BB962C8B-B14F-4D97-AF65-F5344CB8AC3E}">
        <p14:creationId xmlns:p14="http://schemas.microsoft.com/office/powerpoint/2010/main" val="10288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77242"/>
            <a:ext cx="9144000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050" dirty="0" smtClean="0"/>
              <a:t>Sentinel-3 </a:t>
            </a:r>
            <a:r>
              <a:rPr lang="en-GB" sz="1050" dirty="0"/>
              <a:t>is an ocean and land mission </a:t>
            </a:r>
            <a:r>
              <a:rPr lang="en-GB" sz="1050" dirty="0" smtClean="0"/>
              <a:t>and provides </a:t>
            </a:r>
            <a:r>
              <a:rPr lang="en-GB" sz="1050" dirty="0"/>
              <a:t>data continuity for the ERS, ENVISAT and </a:t>
            </a:r>
            <a:r>
              <a:rPr lang="en-GB" sz="1050" dirty="0" smtClean="0"/>
              <a:t>SPOT-VGT </a:t>
            </a:r>
            <a:r>
              <a:rPr lang="en-GB" sz="1050" dirty="0"/>
              <a:t>satellites.</a:t>
            </a:r>
          </a:p>
          <a:p>
            <a:pPr>
              <a:spcAft>
                <a:spcPts val="300"/>
              </a:spcAft>
            </a:pPr>
            <a:r>
              <a:rPr lang="en-GB" sz="1050" dirty="0"/>
              <a:t>SENTINEL-3 makes use of multiple sensing instruments to accomplish its objectives: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SLSTR</a:t>
            </a:r>
            <a:r>
              <a:rPr lang="en-GB" sz="1000" i="1" dirty="0" smtClean="0"/>
              <a:t> </a:t>
            </a:r>
            <a:r>
              <a:rPr lang="en-GB" sz="1000" i="1" dirty="0"/>
              <a:t>(Sea and Land Surface Temperature Radiometer)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OLCI</a:t>
            </a:r>
            <a:r>
              <a:rPr lang="en-GB" sz="1000" i="1" dirty="0" smtClean="0"/>
              <a:t> </a:t>
            </a:r>
            <a:r>
              <a:rPr lang="en-GB" sz="1000" i="1" dirty="0"/>
              <a:t>(Ocean and Land Colour Instrument)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SRAL</a:t>
            </a:r>
            <a:r>
              <a:rPr lang="en-GB" sz="1000" i="1" dirty="0" smtClean="0"/>
              <a:t> </a:t>
            </a:r>
            <a:r>
              <a:rPr lang="en-GB" sz="1000" i="1" dirty="0"/>
              <a:t>(SAR Altimeter)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DORIS</a:t>
            </a:r>
            <a:r>
              <a:rPr lang="en-GB" sz="1000" i="1" dirty="0" smtClean="0"/>
              <a:t> </a:t>
            </a:r>
            <a:r>
              <a:rPr lang="en-GB" sz="1000" i="1" dirty="0"/>
              <a:t>(Doppler </a:t>
            </a:r>
            <a:r>
              <a:rPr lang="en-GB" sz="1000" i="1" dirty="0" err="1"/>
              <a:t>Orbitography</a:t>
            </a:r>
            <a:r>
              <a:rPr lang="en-GB" sz="1000" i="1" dirty="0"/>
              <a:t> and </a:t>
            </a:r>
            <a:r>
              <a:rPr lang="en-GB" sz="1000" i="1" dirty="0" err="1"/>
              <a:t>Radiopositioning</a:t>
            </a:r>
            <a:r>
              <a:rPr lang="en-GB" sz="1000" i="1" dirty="0"/>
              <a:t> Integrated by Satellite)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MWR</a:t>
            </a:r>
            <a:r>
              <a:rPr lang="en-GB" sz="1000" i="1" dirty="0" smtClean="0"/>
              <a:t> </a:t>
            </a:r>
            <a:r>
              <a:rPr lang="en-GB" sz="1000" i="1" dirty="0"/>
              <a:t>(Microwave Radiometer</a:t>
            </a:r>
            <a:r>
              <a:rPr lang="en-GB" sz="1000" i="1" dirty="0" smtClean="0"/>
              <a:t>)</a:t>
            </a:r>
            <a:endParaRPr lang="en-GB" sz="1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04" y="2168435"/>
            <a:ext cx="5579581" cy="2561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Sentinel-</a:t>
            </a:r>
            <a:r>
              <a:rPr lang="en-GB" dirty="0" smtClean="0">
                <a:solidFill>
                  <a:schemeClr val="bg1"/>
                </a:solidFill>
              </a:rPr>
              <a:t>3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products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Access to </a:t>
            </a:r>
            <a:r>
              <a:rPr lang="pl-PL" dirty="0" smtClean="0">
                <a:solidFill>
                  <a:schemeClr val="bg1"/>
                </a:solidFill>
              </a:rPr>
              <a:t>Sentinel</a:t>
            </a:r>
            <a:r>
              <a:rPr lang="en-GB" dirty="0" smtClean="0">
                <a:solidFill>
                  <a:schemeClr val="bg1"/>
                </a:solidFill>
              </a:rPr>
              <a:t>s data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72345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he </a:t>
            </a:r>
            <a:r>
              <a:rPr lang="en-US" sz="1200" dirty="0"/>
              <a:t>Copernicus Open Access Hub provides complete, free and open access to Sentinel-1, Sentinel-2 and Sentinel-3 user </a:t>
            </a:r>
            <a:r>
              <a:rPr lang="en-US" sz="1200" dirty="0" smtClean="0"/>
              <a:t>products.</a:t>
            </a:r>
            <a:endParaRPr lang="en-US" sz="1200" dirty="0"/>
          </a:p>
          <a:p>
            <a:pPr algn="ctr"/>
            <a:r>
              <a:rPr lang="en-US" sz="1400" dirty="0" smtClean="0"/>
              <a:t>Go </a:t>
            </a:r>
            <a:r>
              <a:rPr lang="en-US" sz="1400" dirty="0"/>
              <a:t>to </a:t>
            </a:r>
            <a:r>
              <a:rPr lang="en-US" sz="1400" b="1" u="sng" dirty="0">
                <a:solidFill>
                  <a:srgbClr val="00B0F0"/>
                </a:solidFill>
              </a:rPr>
              <a:t>https://scihub.copernicus.eu</a:t>
            </a:r>
            <a:r>
              <a:rPr lang="en-US" sz="1400" b="1" u="sng" dirty="0" smtClean="0">
                <a:solidFill>
                  <a:srgbClr val="00B0F0"/>
                </a:solidFill>
              </a:rPr>
              <a:t>/ </a:t>
            </a:r>
            <a:endParaRPr lang="en-GB" sz="14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7" y="1509040"/>
            <a:ext cx="7919435" cy="32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pl-PL" dirty="0" smtClean="0">
                <a:solidFill>
                  <a:srgbClr val="FFFFFF"/>
                </a:solidFill>
              </a:rPr>
              <a:t>Example for SAR data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000" y="988155"/>
            <a:ext cx="8236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pl-PL" dirty="0" smtClean="0">
                <a:solidFill>
                  <a:schemeClr val="bg2"/>
                </a:solidFill>
              </a:rPr>
              <a:t>Live demo based on Sentinel-1</a:t>
            </a:r>
          </a:p>
          <a:p>
            <a:pPr marL="0" indent="0"/>
            <a:r>
              <a:rPr lang="pl-PL" dirty="0" smtClean="0">
                <a:solidFill>
                  <a:schemeClr val="bg2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opening </a:t>
            </a:r>
            <a:r>
              <a:rPr lang="pl-PL" b="1" dirty="0" smtClean="0">
                <a:solidFill>
                  <a:schemeClr val="bg2"/>
                </a:solidFill>
              </a:rPr>
              <a:t>GRDH</a:t>
            </a: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dirty="0" smtClean="0">
                <a:solidFill>
                  <a:schemeClr val="bg2"/>
                </a:solidFill>
              </a:rPr>
              <a:t>product: </a:t>
            </a:r>
            <a:r>
              <a:rPr lang="pl-PL" dirty="0" smtClean="0">
                <a:solidFill>
                  <a:schemeClr val="bg2"/>
                </a:solidFill>
              </a:rPr>
              <a:t>metadata, bands, image inspection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Introduction to tools: navigation panel, world view, double windows management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Review of functionalities for SAR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Short </a:t>
            </a:r>
            <a:r>
              <a:rPr lang="pl-PL" dirty="0" smtClean="0">
                <a:solidFill>
                  <a:schemeClr val="bg2"/>
                </a:solidFill>
              </a:rPr>
              <a:t>exercise: </a:t>
            </a:r>
            <a:r>
              <a:rPr lang="pl-PL" dirty="0" smtClean="0">
                <a:solidFill>
                  <a:schemeClr val="bg2"/>
                </a:solidFill>
              </a:rPr>
              <a:t>subset, radiometric calibration, multilooking, band math, RGB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Opening </a:t>
            </a:r>
            <a:r>
              <a:rPr lang="pl-PL" b="1" dirty="0" smtClean="0">
                <a:solidFill>
                  <a:schemeClr val="bg2"/>
                </a:solidFill>
              </a:rPr>
              <a:t>SLC</a:t>
            </a: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dirty="0" smtClean="0">
                <a:solidFill>
                  <a:schemeClr val="bg2"/>
                </a:solidFill>
              </a:rPr>
              <a:t>product: metadata, </a:t>
            </a:r>
            <a:r>
              <a:rPr lang="pl-PL" dirty="0" smtClean="0">
                <a:solidFill>
                  <a:schemeClr val="bg2"/>
                </a:solidFill>
              </a:rPr>
              <a:t>bands, image inspection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pl-PL" dirty="0" smtClean="0">
                <a:solidFill>
                  <a:srgbClr val="FFFFFF"/>
                </a:solidFill>
              </a:rPr>
              <a:t>Example for </a:t>
            </a:r>
            <a:r>
              <a:rPr lang="en-GB" dirty="0" smtClean="0">
                <a:solidFill>
                  <a:srgbClr val="FFFFFF"/>
                </a:solidFill>
              </a:rPr>
              <a:t>Optical H</a:t>
            </a:r>
            <a:r>
              <a:rPr lang="pl-PL" dirty="0" smtClean="0">
                <a:solidFill>
                  <a:srgbClr val="FFFFFF"/>
                </a:solidFill>
              </a:rPr>
              <a:t>R </a:t>
            </a:r>
            <a:r>
              <a:rPr lang="pl-PL" dirty="0" smtClean="0">
                <a:solidFill>
                  <a:srgbClr val="FFFFFF"/>
                </a:solidFill>
              </a:rPr>
              <a:t>data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000" y="988155"/>
            <a:ext cx="8236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pl-PL" dirty="0" smtClean="0">
                <a:solidFill>
                  <a:schemeClr val="bg2"/>
                </a:solidFill>
              </a:rPr>
              <a:t>Live demo based on </a:t>
            </a:r>
            <a:r>
              <a:rPr lang="pl-PL" dirty="0" smtClean="0">
                <a:solidFill>
                  <a:schemeClr val="bg2"/>
                </a:solidFill>
              </a:rPr>
              <a:t>Sentinel-</a:t>
            </a:r>
            <a:r>
              <a:rPr lang="en-GB" dirty="0" smtClean="0">
                <a:solidFill>
                  <a:schemeClr val="bg2"/>
                </a:solidFill>
              </a:rPr>
              <a:t>2</a:t>
            </a:r>
            <a:endParaRPr lang="pl-PL" dirty="0" smtClean="0">
              <a:solidFill>
                <a:schemeClr val="bg2"/>
              </a:solidFill>
            </a:endParaRPr>
          </a:p>
          <a:p>
            <a:pPr marL="0" indent="0"/>
            <a:r>
              <a:rPr lang="pl-PL" dirty="0" smtClean="0">
                <a:solidFill>
                  <a:schemeClr val="bg2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opening </a:t>
            </a:r>
            <a:r>
              <a:rPr lang="en-GB" b="1" dirty="0" smtClean="0">
                <a:solidFill>
                  <a:schemeClr val="bg2"/>
                </a:solidFill>
              </a:rPr>
              <a:t>S2 L1C</a:t>
            </a:r>
            <a:r>
              <a:rPr lang="pl-PL" dirty="0" smtClean="0">
                <a:solidFill>
                  <a:schemeClr val="bg2"/>
                </a:solidFill>
              </a:rPr>
              <a:t> product: </a:t>
            </a:r>
            <a:r>
              <a:rPr lang="pl-PL" dirty="0" smtClean="0">
                <a:solidFill>
                  <a:schemeClr val="bg2"/>
                </a:solidFill>
              </a:rPr>
              <a:t>metadata, bands, image inspection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Introduction to tools: navigation panel, </a:t>
            </a:r>
            <a:r>
              <a:rPr lang="en-GB" dirty="0">
                <a:solidFill>
                  <a:schemeClr val="bg2"/>
                </a:solidFill>
              </a:rPr>
              <a:t>c</a:t>
            </a:r>
            <a:r>
              <a:rPr lang="en-GB" dirty="0" smtClean="0">
                <a:solidFill>
                  <a:schemeClr val="bg2"/>
                </a:solidFill>
              </a:rPr>
              <a:t>olour manipulation</a:t>
            </a:r>
            <a:r>
              <a:rPr lang="pl-PL" dirty="0" smtClean="0">
                <a:solidFill>
                  <a:schemeClr val="bg2"/>
                </a:solidFill>
              </a:rPr>
              <a:t>, </a:t>
            </a:r>
            <a:r>
              <a:rPr lang="pl-PL" dirty="0" smtClean="0">
                <a:solidFill>
                  <a:schemeClr val="bg2"/>
                </a:solidFill>
              </a:rPr>
              <a:t>double windows </a:t>
            </a:r>
            <a:r>
              <a:rPr lang="pl-PL" dirty="0" smtClean="0">
                <a:solidFill>
                  <a:schemeClr val="bg2"/>
                </a:solidFill>
              </a:rPr>
              <a:t>management</a:t>
            </a:r>
            <a:r>
              <a:rPr lang="en-GB" dirty="0" smtClean="0">
                <a:solidFill>
                  <a:schemeClr val="bg2"/>
                </a:solidFill>
              </a:rPr>
              <a:t>, pixel info</a:t>
            </a:r>
            <a:endParaRPr lang="pl-PL" dirty="0" smtClean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Review of functionalities for </a:t>
            </a:r>
            <a:r>
              <a:rPr lang="en-GB" dirty="0" smtClean="0">
                <a:solidFill>
                  <a:schemeClr val="bg2"/>
                </a:solidFill>
              </a:rPr>
              <a:t>optical</a:t>
            </a:r>
            <a:endParaRPr lang="pl-PL" dirty="0" smtClean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Short </a:t>
            </a:r>
            <a:r>
              <a:rPr lang="pl-PL" dirty="0" smtClean="0">
                <a:solidFill>
                  <a:schemeClr val="bg2"/>
                </a:solidFill>
              </a:rPr>
              <a:t>exercise: </a:t>
            </a:r>
            <a:r>
              <a:rPr lang="en-GB" dirty="0" smtClean="0">
                <a:solidFill>
                  <a:schemeClr val="bg2"/>
                </a:solidFill>
              </a:rPr>
              <a:t>resampling, </a:t>
            </a:r>
            <a:r>
              <a:rPr lang="pl-PL" dirty="0" smtClean="0">
                <a:solidFill>
                  <a:schemeClr val="bg2"/>
                </a:solidFill>
              </a:rPr>
              <a:t>subset</a:t>
            </a:r>
            <a:r>
              <a:rPr lang="pl-PL" dirty="0" smtClean="0">
                <a:solidFill>
                  <a:schemeClr val="bg2"/>
                </a:solidFill>
              </a:rPr>
              <a:t>, radiometric </a:t>
            </a:r>
            <a:r>
              <a:rPr lang="en-GB" dirty="0" smtClean="0">
                <a:solidFill>
                  <a:schemeClr val="bg2"/>
                </a:solidFill>
              </a:rPr>
              <a:t>indices</a:t>
            </a:r>
            <a:r>
              <a:rPr lang="pl-PL" dirty="0" smtClean="0">
                <a:solidFill>
                  <a:schemeClr val="bg2"/>
                </a:solidFill>
              </a:rPr>
              <a:t>, </a:t>
            </a:r>
            <a:r>
              <a:rPr lang="pl-PL" dirty="0" smtClean="0">
                <a:solidFill>
                  <a:schemeClr val="bg2"/>
                </a:solidFill>
              </a:rPr>
              <a:t>band math, RGB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bg2"/>
                </a:solidFill>
              </a:rPr>
              <a:t>Opening </a:t>
            </a:r>
            <a:r>
              <a:rPr lang="pl-PL" b="1" dirty="0" smtClean="0">
                <a:solidFill>
                  <a:schemeClr val="bg2"/>
                </a:solidFill>
              </a:rPr>
              <a:t>S</a:t>
            </a:r>
            <a:r>
              <a:rPr lang="en-GB" b="1" dirty="0" smtClean="0">
                <a:solidFill>
                  <a:schemeClr val="bg2"/>
                </a:solidFill>
              </a:rPr>
              <a:t>2 </a:t>
            </a:r>
            <a:r>
              <a:rPr lang="pl-PL" b="1" dirty="0" smtClean="0">
                <a:solidFill>
                  <a:schemeClr val="bg2"/>
                </a:solidFill>
              </a:rPr>
              <a:t>L</a:t>
            </a:r>
            <a:r>
              <a:rPr lang="en-GB" b="1" dirty="0" smtClean="0">
                <a:solidFill>
                  <a:schemeClr val="bg2"/>
                </a:solidFill>
              </a:rPr>
              <a:t>2A</a:t>
            </a:r>
            <a:r>
              <a:rPr lang="pl-PL" dirty="0" smtClean="0">
                <a:solidFill>
                  <a:schemeClr val="bg2"/>
                </a:solidFill>
              </a:rPr>
              <a:t> product: metadata, </a:t>
            </a:r>
            <a:r>
              <a:rPr lang="en-GB" dirty="0" smtClean="0">
                <a:solidFill>
                  <a:schemeClr val="bg2"/>
                </a:solidFill>
              </a:rPr>
              <a:t>SCL mask</a:t>
            </a:r>
            <a:r>
              <a:rPr lang="pl-PL" dirty="0" smtClean="0">
                <a:solidFill>
                  <a:schemeClr val="bg2"/>
                </a:solidFill>
              </a:rPr>
              <a:t>, </a:t>
            </a:r>
            <a:r>
              <a:rPr lang="pl-PL" dirty="0" smtClean="0">
                <a:solidFill>
                  <a:schemeClr val="bg2"/>
                </a:solidFill>
              </a:rPr>
              <a:t>image </a:t>
            </a:r>
            <a:r>
              <a:rPr lang="pl-PL" dirty="0" smtClean="0">
                <a:solidFill>
                  <a:schemeClr val="bg2"/>
                </a:solidFill>
              </a:rPr>
              <a:t>inspection</a:t>
            </a:r>
            <a:endParaRPr lang="pl-PL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2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37" y="156893"/>
            <a:ext cx="7174846" cy="430887"/>
          </a:xfrm>
        </p:spPr>
        <p:txBody>
          <a:bodyPr/>
          <a:lstStyle/>
          <a:p>
            <a:r>
              <a:rPr lang="pl-PL" dirty="0" smtClean="0"/>
              <a:t>SNAP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982"/>
          <a:stretch/>
        </p:blipFill>
        <p:spPr>
          <a:xfrm>
            <a:off x="174962" y="808125"/>
            <a:ext cx="2847967" cy="147853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21264" y="2330149"/>
            <a:ext cx="5441194" cy="22493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95075" y="2305101"/>
            <a:ext cx="52317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1200" kern="0" dirty="0">
                <a:solidFill>
                  <a:schemeClr val="bg2"/>
                </a:solidFill>
                <a:latin typeface="Verdana"/>
                <a:cs typeface="Verdana"/>
              </a:rPr>
              <a:t>Free and open </a:t>
            </a: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source software 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Common Java core framework 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Joint development </a:t>
            </a:r>
            <a:r>
              <a:rPr lang="pl-PL" sz="1200" kern="0" dirty="0">
                <a:solidFill>
                  <a:schemeClr val="bg2"/>
                </a:solidFill>
                <a:latin typeface="Verdana"/>
                <a:cs typeface="Verdana"/>
              </a:rPr>
              <a:t>of SNAP platform for Sentinel and other toolboxes</a:t>
            </a:r>
            <a:endParaRPr lang="en-GB" sz="12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Interchangeable Java/Python plugins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Portable engine to Cloud infrastructure</a:t>
            </a:r>
            <a:endParaRPr lang="pl-PL" sz="12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bg2"/>
                </a:solidFill>
                <a:cs typeface="Verdana"/>
              </a:rPr>
              <a:t>User friendly: single installation, intuitive GUI, online help, tutorials, active user forum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GB" sz="1200" kern="0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212080" y="721360"/>
            <a:ext cx="3931920" cy="4028021"/>
            <a:chOff x="5095851" y="686259"/>
            <a:chExt cx="4048149" cy="4062894"/>
          </a:xfrm>
        </p:grpSpPr>
        <p:sp>
          <p:nvSpPr>
            <p:cNvPr id="6" name="Rounded Rectangle 5"/>
            <p:cNvSpPr/>
            <p:nvPr/>
          </p:nvSpPr>
          <p:spPr>
            <a:xfrm>
              <a:off x="5095851" y="727257"/>
              <a:ext cx="3296587" cy="69226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12" descr="Znalezione obrazy dla zapytania icon softwa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622" y="686259"/>
              <a:ext cx="833182" cy="83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flipH="1">
              <a:off x="6010321" y="774794"/>
              <a:ext cx="2203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chemeClr val="accent5">
                      <a:lumMod val="50000"/>
                    </a:schemeClr>
                  </a:solidFill>
                </a:rPr>
                <a:t>SNAP</a:t>
              </a:r>
              <a:r>
                <a:rPr lang="pl-PL" sz="120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</a:p>
            <a:p>
              <a:pPr algn="ctr"/>
              <a:r>
                <a:rPr lang="pl-PL" sz="1200" b="1" dirty="0">
                  <a:solidFill>
                    <a:schemeClr val="bg2"/>
                  </a:solidFill>
                </a:rPr>
                <a:t>S</a:t>
              </a:r>
              <a:r>
                <a:rPr lang="pl-PL" sz="1200" dirty="0">
                  <a:solidFill>
                    <a:schemeClr val="bg2"/>
                  </a:solidFill>
                </a:rPr>
                <a:t>e</a:t>
              </a:r>
              <a:r>
                <a:rPr lang="pl-PL" sz="1200" b="1" dirty="0">
                  <a:solidFill>
                    <a:schemeClr val="bg2"/>
                  </a:solidFill>
                </a:rPr>
                <a:t>N</a:t>
              </a:r>
              <a:r>
                <a:rPr lang="pl-PL" sz="1200" dirty="0">
                  <a:solidFill>
                    <a:schemeClr val="bg2"/>
                  </a:solidFill>
                </a:rPr>
                <a:t>tinel </a:t>
              </a:r>
              <a:r>
                <a:rPr lang="pl-PL" sz="1200" b="1" dirty="0">
                  <a:solidFill>
                    <a:schemeClr val="bg2"/>
                  </a:solidFill>
                </a:rPr>
                <a:t>A</a:t>
              </a:r>
              <a:r>
                <a:rPr lang="pl-PL" sz="1200" dirty="0">
                  <a:solidFill>
                    <a:schemeClr val="bg2"/>
                  </a:solidFill>
                </a:rPr>
                <a:t>pplication </a:t>
              </a:r>
              <a:r>
                <a:rPr lang="pl-PL" sz="1200" b="1" dirty="0">
                  <a:solidFill>
                    <a:schemeClr val="bg2"/>
                  </a:solidFill>
                </a:rPr>
                <a:t>P</a:t>
              </a:r>
              <a:r>
                <a:rPr lang="pl-PL" sz="1200" dirty="0">
                  <a:solidFill>
                    <a:schemeClr val="bg2"/>
                  </a:solidFill>
                </a:rPr>
                <a:t>latform</a:t>
              </a:r>
              <a:endParaRPr lang="en-GB" sz="1200" dirty="0">
                <a:solidFill>
                  <a:schemeClr val="bg2"/>
                </a:solidFill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6721723" y="1562212"/>
              <a:ext cx="2376000" cy="540000"/>
              <a:chOff x="6689122" y="1975132"/>
              <a:chExt cx="3221412" cy="125873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689122" y="1975132"/>
                <a:ext cx="3221412" cy="1258731"/>
                <a:chOff x="317345" y="1395112"/>
                <a:chExt cx="4699000" cy="1532467"/>
              </a:xfrm>
            </p:grpSpPr>
            <p:sp>
              <p:nvSpPr>
                <p:cNvPr id="11" name="Rounded Rectangle 10"/>
                <p:cNvSpPr/>
                <p:nvPr/>
              </p:nvSpPr>
              <p:spPr>
                <a:xfrm>
                  <a:off x="317345" y="1395112"/>
                  <a:ext cx="4699000" cy="153246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flipH="1">
                  <a:off x="476903" y="1421595"/>
                  <a:ext cx="4469591" cy="7860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200" b="1" dirty="0">
                      <a:solidFill>
                        <a:schemeClr val="bg2"/>
                      </a:solidFill>
                    </a:rPr>
                    <a:t>Sentinel-1 Toolbox</a:t>
                  </a:r>
                  <a:endParaRPr lang="en-GB" sz="1200" dirty="0">
                    <a:solidFill>
                      <a:schemeClr val="bg2"/>
                    </a:solidFill>
                  </a:endParaRPr>
                </a:p>
              </p:txBody>
            </p:sp>
          </p:grpSp>
          <p:pic>
            <p:nvPicPr>
              <p:cNvPr id="5122" name="Picture 2" descr="Znalezione obrazy dla zapytania skywatch waterloo log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43" b="32515"/>
              <a:stretch/>
            </p:blipFill>
            <p:spPr bwMode="auto">
              <a:xfrm>
                <a:off x="7511907" y="2594115"/>
                <a:ext cx="1679916" cy="515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6721723" y="2214710"/>
              <a:ext cx="2376000" cy="547849"/>
              <a:chOff x="317345" y="1372840"/>
              <a:chExt cx="4699000" cy="1554739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317345" y="1395113"/>
                <a:ext cx="4699000" cy="153246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flipH="1">
                <a:off x="452449" y="1372840"/>
                <a:ext cx="4469591" cy="786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Sentinel-2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6731734" y="2473081"/>
              <a:ext cx="2376604" cy="971056"/>
              <a:chOff x="6767931" y="4204637"/>
              <a:chExt cx="3168805" cy="1684759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767931" y="4913120"/>
                <a:ext cx="3168805" cy="976276"/>
                <a:chOff x="317345" y="1481072"/>
                <a:chExt cx="4622263" cy="1188586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317345" y="1529023"/>
                  <a:ext cx="4584043" cy="114063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 flipH="1">
                  <a:off x="470016" y="1481072"/>
                  <a:ext cx="4469592" cy="5851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200" b="1" dirty="0">
                      <a:solidFill>
                        <a:schemeClr val="bg2"/>
                      </a:solidFill>
                    </a:rPr>
                    <a:t>Sentinel-3 Toolbox</a:t>
                  </a:r>
                  <a:endParaRPr lang="en-GB" sz="1200" dirty="0">
                    <a:solidFill>
                      <a:schemeClr val="bg2"/>
                    </a:solidFill>
                  </a:endParaRPr>
                </a:p>
              </p:txBody>
            </p:sp>
          </p:grpSp>
          <p:pic>
            <p:nvPicPr>
              <p:cNvPr id="5126" name="Picture 6" descr="Znalezione obrazy dla zapytania cs france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8746" y="4204637"/>
                <a:ext cx="803966" cy="42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42" name="Elbow Connector 41"/>
            <p:cNvCxnSpPr/>
            <p:nvPr/>
          </p:nvCxnSpPr>
          <p:spPr>
            <a:xfrm rot="16200000" flipH="1">
              <a:off x="4994978" y="2747902"/>
              <a:ext cx="3103207" cy="446446"/>
            </a:xfrm>
            <a:prstGeom prst="bentConnector3">
              <a:avLst>
                <a:gd name="adj1" fmla="val 10028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/>
            <p:cNvGrpSpPr/>
            <p:nvPr/>
          </p:nvGrpSpPr>
          <p:grpSpPr>
            <a:xfrm>
              <a:off x="6742355" y="3553821"/>
              <a:ext cx="2356952" cy="557808"/>
              <a:chOff x="317345" y="1491407"/>
              <a:chExt cx="4584043" cy="1178251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317345" y="1529023"/>
                <a:ext cx="4584043" cy="114063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flipH="1">
                <a:off x="348779" y="1491407"/>
                <a:ext cx="4469591" cy="585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SMOS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780699" y="4205479"/>
              <a:ext cx="2363301" cy="543674"/>
              <a:chOff x="317345" y="1465602"/>
              <a:chExt cx="4596390" cy="1148397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317345" y="1473364"/>
                <a:ext cx="4527031" cy="114063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flipH="1">
                <a:off x="444143" y="1465602"/>
                <a:ext cx="4469592" cy="585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PROBA-V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56" name="Picture 4" descr="Znalezione obrazy dla zapytania brockmann consult gmbh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955" y="3807672"/>
              <a:ext cx="645770" cy="260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Znalezione obrazy dla zapytania belgium vito logo probav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9" b="31421"/>
            <a:stretch/>
          </p:blipFill>
          <p:spPr bwMode="auto">
            <a:xfrm>
              <a:off x="7629228" y="4462977"/>
              <a:ext cx="711598" cy="25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Straight Arrow Connector 30"/>
            <p:cNvCxnSpPr>
              <a:endCxn id="40" idx="1"/>
            </p:cNvCxnSpPr>
            <p:nvPr/>
          </p:nvCxnSpPr>
          <p:spPr>
            <a:xfrm>
              <a:off x="6333956" y="3841629"/>
              <a:ext cx="408399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323359" y="3174135"/>
              <a:ext cx="387823" cy="620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333957" y="2480781"/>
              <a:ext cx="36660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6333956" y="1844149"/>
              <a:ext cx="36660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3196903" y="1527356"/>
            <a:ext cx="2570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Download it at</a:t>
            </a:r>
          </a:p>
          <a:p>
            <a:r>
              <a:rPr lang="pl-PL" sz="2000" i="1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step.esa.int</a:t>
            </a:r>
            <a:endParaRPr lang="en-GB" sz="2000" i="1" dirty="0">
              <a:ln>
                <a:solidFill>
                  <a:srgbClr val="FF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03" y="2486175"/>
            <a:ext cx="526962" cy="247216"/>
          </a:xfrm>
          <a:prstGeom prst="rect">
            <a:avLst/>
          </a:prstGeom>
        </p:spPr>
      </p:pic>
      <p:pic>
        <p:nvPicPr>
          <p:cNvPr id="46" name="Picture 4" descr="Znalezione obrazy dla zapytania brockmann consult gmbh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65" y="3158911"/>
            <a:ext cx="627229" cy="25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Scientific Toolboxes - SNAP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43086" y="4277463"/>
            <a:ext cx="8889880" cy="4520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SNAP download exceeded 410.000 from </a:t>
            </a:r>
            <a:r>
              <a:rPr lang="en-US" b="1" i="1" dirty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June 2015 until today</a:t>
            </a:r>
            <a:r>
              <a:rPr lang="en-GB" b="1" i="1" dirty="0" smtClean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GB" b="1" i="1" dirty="0">
              <a:solidFill>
                <a:schemeClr val="tx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828745"/>
            <a:ext cx="6943340" cy="32837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828744"/>
            <a:ext cx="6943340" cy="32837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43086" y="4277462"/>
            <a:ext cx="8889880" cy="45206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STEP </a:t>
            </a:r>
            <a:r>
              <a:rPr lang="en-US" sz="1600" b="1" i="1" dirty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website </a:t>
            </a:r>
            <a:r>
              <a:rPr lang="en-US" sz="1600" b="1" i="1" dirty="0" smtClean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exceeded 755.000 </a:t>
            </a:r>
            <a:r>
              <a:rPr lang="en-US" sz="1600" b="1" i="1" dirty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visit sessions from June 2015 until today</a:t>
            </a:r>
            <a:r>
              <a:rPr lang="en-GB" sz="1600" b="1" i="1" dirty="0" smtClean="0">
                <a:solidFill>
                  <a:schemeClr val="tx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en-GB" sz="1600" b="1" i="1" dirty="0">
              <a:solidFill>
                <a:schemeClr val="tx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78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SNAP &amp; SAR (Sentinel-1 Toolbox)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931" y="1566430"/>
            <a:ext cx="8993332" cy="294582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endParaRPr lang="pl-PL" sz="1300" dirty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b="1" dirty="0">
                <a:solidFill>
                  <a:schemeClr val="bg2"/>
                </a:solidFill>
                <a:cs typeface="Verdana"/>
              </a:rPr>
              <a:t>Main features: 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Absolute calibration, </a:t>
            </a:r>
            <a:r>
              <a:rPr lang="en-US" sz="1300" dirty="0" err="1">
                <a:solidFill>
                  <a:schemeClr val="bg2"/>
                </a:solidFill>
                <a:cs typeface="Verdana"/>
              </a:rPr>
              <a:t>Multilooking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, Speckle filtering, Precise orbits handling </a:t>
            </a: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dirty="0" err="1">
                <a:solidFill>
                  <a:schemeClr val="bg2"/>
                </a:solidFill>
                <a:cs typeface="Verdana"/>
              </a:rPr>
              <a:t>Coregistration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 of detected and complex products</a:t>
            </a: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Full support of Sentinel-1 TOPS interferometry, </a:t>
            </a:r>
            <a:r>
              <a:rPr lang="en-US" sz="1300" dirty="0" err="1">
                <a:solidFill>
                  <a:schemeClr val="bg2"/>
                </a:solidFill>
                <a:cs typeface="Verdana"/>
              </a:rPr>
              <a:t>debursting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, slice assembly</a:t>
            </a: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Terrain Correction</a:t>
            </a: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SAR simulation and Layover and shadow masks</a:t>
            </a: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Applications: </a:t>
            </a:r>
            <a:r>
              <a:rPr lang="pl-PL" sz="1300" dirty="0">
                <a:solidFill>
                  <a:schemeClr val="bg2"/>
                </a:solidFill>
                <a:cs typeface="Verdana"/>
              </a:rPr>
              <a:t>oil spill detection, ship detection, wind field estimation etc.</a:t>
            </a:r>
            <a:endParaRPr lang="en-US" sz="1300" dirty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Fully integrated and featured </a:t>
            </a:r>
            <a:r>
              <a:rPr lang="en-US" sz="1300" dirty="0" err="1">
                <a:solidFill>
                  <a:schemeClr val="bg2"/>
                </a:solidFill>
                <a:cs typeface="Verdana"/>
              </a:rPr>
              <a:t>InSAR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 tools for </a:t>
            </a:r>
            <a:r>
              <a:rPr lang="en-US" sz="1300" dirty="0" err="1">
                <a:solidFill>
                  <a:schemeClr val="bg2"/>
                </a:solidFill>
                <a:cs typeface="Verdana"/>
              </a:rPr>
              <a:t>Stripmap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 and Zero-Doppler focused data</a:t>
            </a: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Compatibility with </a:t>
            </a:r>
            <a:r>
              <a:rPr lang="en-US" sz="1300" dirty="0" err="1">
                <a:solidFill>
                  <a:schemeClr val="bg2"/>
                </a:solidFill>
                <a:cs typeface="Verdana"/>
              </a:rPr>
              <a:t>PolSARpro</a:t>
            </a:r>
            <a:r>
              <a:rPr lang="en-US" sz="1300" dirty="0">
                <a:solidFill>
                  <a:schemeClr val="bg2"/>
                </a:solidFill>
                <a:cs typeface="Verdana"/>
              </a:rPr>
              <a:t> Toolbox (Reader, Writer)</a:t>
            </a:r>
            <a:endParaRPr lang="pl-PL" sz="1300" dirty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dirty="0">
                <a:solidFill>
                  <a:schemeClr val="bg2"/>
                </a:solidFill>
                <a:cs typeface="Verdana"/>
              </a:rPr>
              <a:t>	Integrated Export to SNAPHU (interferometric phase unwrapping) and STAMPS (PS InSAR)</a:t>
            </a:r>
            <a:endParaRPr lang="en-US" sz="1300" dirty="0">
              <a:solidFill>
                <a:schemeClr val="bg2"/>
              </a:solidFill>
              <a:cs typeface="Verdana"/>
            </a:endParaRP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endParaRPr lang="pl-PL" sz="1300" dirty="0">
              <a:solidFill>
                <a:schemeClr val="bg2"/>
              </a:solidFill>
              <a:cs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" y="782696"/>
            <a:ext cx="853846" cy="485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52" y="782696"/>
            <a:ext cx="740555" cy="543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6499"/>
          <a:stretch/>
        </p:blipFill>
        <p:spPr>
          <a:xfrm>
            <a:off x="1950902" y="827038"/>
            <a:ext cx="753968" cy="450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833" y="782696"/>
            <a:ext cx="814473" cy="448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576" y="781553"/>
            <a:ext cx="799926" cy="449438"/>
          </a:xfrm>
          <a:prstGeom prst="rect">
            <a:avLst/>
          </a:prstGeom>
        </p:spPr>
      </p:pic>
      <p:pic>
        <p:nvPicPr>
          <p:cNvPr id="11" name="Content Placeholder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847184" y="797978"/>
            <a:ext cx="759777" cy="41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253" y="770576"/>
            <a:ext cx="933324" cy="4482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149" y="782696"/>
            <a:ext cx="886288" cy="4786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3246" y="782531"/>
            <a:ext cx="1065037" cy="4474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31" y="1326047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Sentinel-1</a:t>
            </a:r>
            <a:endParaRPr lang="en-GB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1008525" y="1338110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ENVISAT</a:t>
            </a:r>
            <a:endParaRPr lang="en-GB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1939119" y="1338110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ERS-1</a:t>
            </a:r>
            <a:endParaRPr lang="en-GB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2752832" y="1317229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TerraSAR-X</a:t>
            </a:r>
            <a:endParaRPr lang="en-GB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5736115" y="1305847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ALOS 1&amp;2</a:t>
            </a:r>
            <a:endParaRPr lang="en-GB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4845796" y="1326047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KOMPSAT-5</a:t>
            </a:r>
            <a:endParaRPr lang="en-GB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3864101" y="13232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RADARSAT </a:t>
            </a:r>
            <a:endParaRPr lang="en-GB" sz="900" dirty="0"/>
          </a:p>
        </p:txBody>
      </p:sp>
      <p:sp>
        <p:nvSpPr>
          <p:cNvPr id="22" name="TextBox 21"/>
          <p:cNvSpPr txBox="1"/>
          <p:nvPr/>
        </p:nvSpPr>
        <p:spPr>
          <a:xfrm>
            <a:off x="6716672" y="133645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ICEYE</a:t>
            </a:r>
            <a:endParaRPr lang="en-GB" sz="900" dirty="0"/>
          </a:p>
        </p:txBody>
      </p:sp>
      <p:sp>
        <p:nvSpPr>
          <p:cNvPr id="23" name="TextBox 22"/>
          <p:cNvSpPr txBox="1"/>
          <p:nvPr/>
        </p:nvSpPr>
        <p:spPr>
          <a:xfrm>
            <a:off x="7672024" y="1323261"/>
            <a:ext cx="12746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COSMO-SkyMed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382032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Sentinel-1 characteristics </a:t>
            </a:r>
            <a:endParaRPr lang="en-GB" dirty="0"/>
          </a:p>
        </p:txBody>
      </p:sp>
      <p:sp>
        <p:nvSpPr>
          <p:cNvPr id="5" name="Text Box 65"/>
          <p:cNvSpPr txBox="1">
            <a:spLocks noChangeArrowheads="1"/>
          </p:cNvSpPr>
          <p:nvPr/>
        </p:nvSpPr>
        <p:spPr bwMode="auto">
          <a:xfrm>
            <a:off x="172800" y="727200"/>
            <a:ext cx="5883275" cy="392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38458775" indent="-507873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389159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93731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98303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2875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" b="1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 dirty="0" smtClean="0">
                <a:solidFill>
                  <a:schemeClr val="bg2"/>
                </a:solidFill>
                <a:ea typeface="ＭＳ Ｐゴシック" pitchFamily="-106" charset="-128"/>
              </a:rPr>
              <a:t>Main features: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600" dirty="0" smtClean="0">
                <a:solidFill>
                  <a:schemeClr val="bg2"/>
                </a:solidFill>
              </a:rPr>
              <a:t>C-band (5.4 GHz) SAR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Daily coverage of high priority areas;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Bi-weekly global coverage;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12 days repeat cycle (6 days with both Sentinels 1A and 1B operational);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7 years design life time (consumables for 12 years).</a:t>
            </a:r>
            <a:endParaRPr lang="pl-PL" sz="1600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endParaRPr lang="pl-PL" sz="1600" dirty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b="1" dirty="0">
                <a:solidFill>
                  <a:schemeClr val="bg2"/>
                </a:solidFill>
                <a:ea typeface="ＭＳ Ｐゴシック" pitchFamily="-106" charset="-128"/>
              </a:rPr>
              <a:t>Applications: 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>
                <a:solidFill>
                  <a:schemeClr val="bg2"/>
                </a:solidFill>
                <a:ea typeface="ＭＳ Ｐゴシック" pitchFamily="-106" charset="-128"/>
              </a:rPr>
              <a:t>Ice and marine/land monitoring;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>
                <a:solidFill>
                  <a:schemeClr val="bg2"/>
                </a:solidFill>
                <a:ea typeface="ＭＳ Ｐゴシック" pitchFamily="-106" charset="-128"/>
              </a:rPr>
              <a:t>Mapping in support of humanitarian aid in crisis situations.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endParaRPr lang="en-GB" sz="1600" dirty="0" smtClean="0">
              <a:solidFill>
                <a:schemeClr val="bg2"/>
              </a:solidFill>
              <a:ea typeface="ＭＳ Ｐゴシック" pitchFamily="-106" charset="-128"/>
            </a:endParaRPr>
          </a:p>
        </p:txBody>
      </p:sp>
      <p:sp>
        <p:nvSpPr>
          <p:cNvPr id="7" name="AutoShape 40" descr="Sentinel-1"/>
          <p:cNvSpPr>
            <a:spLocks noChangeArrowheads="1"/>
          </p:cNvSpPr>
          <p:nvPr/>
        </p:nvSpPr>
        <p:spPr bwMode="auto">
          <a:xfrm>
            <a:off x="6056075" y="895481"/>
            <a:ext cx="2972190" cy="211918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8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Sentinel-1 Operational Modes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89" y="1294404"/>
            <a:ext cx="2818225" cy="281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25072"/>
            <a:ext cx="322356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Main mode over land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Fabrizio Ramoino\Desktop\Sentinels\S1-Fig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6101" y="4028814"/>
            <a:ext cx="5859272" cy="44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384015" y="1036051"/>
          <a:ext cx="3588877" cy="280910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8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6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Resolution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(1 look)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Swath Width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Polarisation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20 x 40 m²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&gt; 400 km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HH+HV or VV+VH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x 20 m²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&gt; 250 km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HH+HV or VV+VH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9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x 5 m²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&gt; 80 km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HH+HV or VV+VH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x 5 m²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20 x 20 km² at 100 km spacing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HH or VV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>
            <a:endCxn id="8" idx="1"/>
          </p:cNvCxnSpPr>
          <p:nvPr/>
        </p:nvCxnSpPr>
        <p:spPr>
          <a:xfrm>
            <a:off x="990600" y="1294404"/>
            <a:ext cx="1166112" cy="10419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56712" y="2079227"/>
            <a:ext cx="5670630" cy="5141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7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Sentinel-1 A &amp; B Data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1" y="727200"/>
            <a:ext cx="3972707" cy="1805094"/>
          </a:xfrm>
        </p:spPr>
        <p:txBody>
          <a:bodyPr/>
          <a:lstStyle/>
          <a:p>
            <a:r>
              <a:rPr lang="pl-PL" sz="1200" b="1" dirty="0"/>
              <a:t>Available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Level 0 (L0-RAW) </a:t>
            </a:r>
            <a:endParaRPr lang="pl-PL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Level 1 Ground Range, Multi-Look, </a:t>
            </a:r>
            <a:r>
              <a:rPr lang="en-GB" sz="1200" dirty="0" err="1"/>
              <a:t>Detecte</a:t>
            </a:r>
            <a:r>
              <a:rPr lang="pl-PL" sz="1200" dirty="0"/>
              <a:t>d          </a:t>
            </a:r>
            <a:r>
              <a:rPr lang="en-GB" sz="1200" dirty="0"/>
              <a:t>Medium Resolution (L1-GRDM)</a:t>
            </a:r>
            <a:r>
              <a:rPr lang="pl-PL" sz="1200" dirty="0"/>
              <a:t> and High Resolution (L1-GRDH)</a:t>
            </a:r>
            <a:r>
              <a:rPr lang="en-GB" sz="1200" dirty="0"/>
              <a:t> </a:t>
            </a:r>
            <a:endParaRPr lang="pl-PL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Level 1 Single-Look Complex (L1-SLC) </a:t>
            </a:r>
            <a:endParaRPr lang="pl-PL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Level 2 Ocean (L2-OCN)</a:t>
            </a:r>
          </a:p>
        </p:txBody>
      </p: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316241" y="3212009"/>
            <a:ext cx="615461" cy="1038158"/>
            <a:chOff x="3821356" y="3267292"/>
            <a:chExt cx="1491092" cy="2515169"/>
          </a:xfrm>
        </p:grpSpPr>
        <p:sp>
          <p:nvSpPr>
            <p:cNvPr id="26" name="Rounded Rectangle 25"/>
            <p:cNvSpPr/>
            <p:nvPr/>
          </p:nvSpPr>
          <p:spPr>
            <a:xfrm>
              <a:off x="3855476" y="4247507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848652" y="4051464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841828" y="3855421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862300" y="3659378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841828" y="3463335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3821356" y="3267292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72801" y="2988640"/>
            <a:ext cx="1082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2018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1409766" y="3348969"/>
            <a:ext cx="343721" cy="134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ight Arrow 36"/>
          <p:cNvSpPr/>
          <p:nvPr/>
        </p:nvSpPr>
        <p:spPr>
          <a:xfrm>
            <a:off x="1409766" y="3951395"/>
            <a:ext cx="343721" cy="134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1793118" y="3292927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2"/>
                </a:solidFill>
              </a:rPr>
              <a:t>1,304,078 published products</a:t>
            </a:r>
          </a:p>
          <a:p>
            <a:r>
              <a:rPr lang="pl-PL" sz="1400" dirty="0" smtClean="0">
                <a:solidFill>
                  <a:schemeClr val="bg2"/>
                </a:solidFill>
              </a:rPr>
              <a:t>(2.3 PB)</a:t>
            </a:r>
            <a:endParaRPr lang="en-GB" sz="1400" dirty="0">
              <a:solidFill>
                <a:schemeClr val="bg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93118" y="3894920"/>
            <a:ext cx="29319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2"/>
                </a:solidFill>
              </a:rPr>
              <a:t>3,282,679 published products</a:t>
            </a:r>
          </a:p>
          <a:p>
            <a:r>
              <a:rPr lang="pl-PL" sz="1400" dirty="0">
                <a:solidFill>
                  <a:schemeClr val="bg2"/>
                </a:solidFill>
              </a:rPr>
              <a:t>f</a:t>
            </a:r>
            <a:r>
              <a:rPr lang="pl-PL" sz="1400" dirty="0" smtClean="0">
                <a:solidFill>
                  <a:schemeClr val="bg2"/>
                </a:solidFill>
              </a:rPr>
              <a:t>rom start of Ops to the end Y2018 (~5.8 PB)</a:t>
            </a:r>
            <a:endParaRPr lang="en-GB" sz="1400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12" y="945600"/>
            <a:ext cx="3971201" cy="266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6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789" y="157422"/>
            <a:ext cx="8038959" cy="646331"/>
          </a:xfrm>
        </p:spPr>
        <p:txBody>
          <a:bodyPr>
            <a:noAutofit/>
          </a:bodyPr>
          <a:lstStyle/>
          <a:p>
            <a:r>
              <a:rPr lang="en-CA" dirty="0"/>
              <a:t>Sentinel-1 TOPS Data</a:t>
            </a:r>
            <a:r>
              <a:rPr lang="pl-PL" dirty="0"/>
              <a:t> </a:t>
            </a:r>
            <a:r>
              <a:rPr lang="en-CA" dirty="0"/>
              <a:t>Handling and Processing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98943" y="849918"/>
            <a:ext cx="8430480" cy="1520908"/>
            <a:chOff x="336456" y="1340768"/>
            <a:chExt cx="8082677" cy="1944216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56" y="1340768"/>
              <a:ext cx="2492375" cy="1760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1484784"/>
              <a:ext cx="2789237" cy="169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540321"/>
              <a:ext cx="2767013" cy="174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202" name="Picture 10" descr="C:\Users\luis\AppData\Local\Temp\SNAGHTML1b7f52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67" y="2463988"/>
            <a:ext cx="3687302" cy="197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847" y="2497547"/>
            <a:ext cx="4571085" cy="230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90027" y="696030"/>
            <a:ext cx="1606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/>
              <a:t>Bursted</a:t>
            </a:r>
            <a:r>
              <a:rPr lang="en-GB" sz="1400" dirty="0"/>
              <a:t> IW SLC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6460" y="4370013"/>
            <a:ext cx="287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Deburst and </a:t>
            </a:r>
            <a:r>
              <a:rPr lang="en-GB" sz="1400" dirty="0" err="1"/>
              <a:t>Subswath</a:t>
            </a:r>
            <a:r>
              <a:rPr lang="en-GB" sz="1400" dirty="0"/>
              <a:t> merge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17846" y="2463988"/>
            <a:ext cx="1798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Terrain Correction</a:t>
            </a:r>
          </a:p>
          <a:p>
            <a:r>
              <a:rPr lang="en-GB" sz="1400" dirty="0"/>
              <a:t>Geocoding</a:t>
            </a:r>
          </a:p>
        </p:txBody>
      </p:sp>
    </p:spTree>
    <p:extLst>
      <p:ext uri="{BB962C8B-B14F-4D97-AF65-F5344CB8AC3E}">
        <p14:creationId xmlns:p14="http://schemas.microsoft.com/office/powerpoint/2010/main" val="21322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SNAP &amp; </a:t>
            </a:r>
            <a:r>
              <a:rPr lang="en-GB" dirty="0" smtClean="0">
                <a:solidFill>
                  <a:schemeClr val="bg1"/>
                </a:solidFill>
              </a:rPr>
              <a:t>Optical H</a:t>
            </a:r>
            <a:r>
              <a:rPr lang="pl-PL" dirty="0" smtClean="0">
                <a:solidFill>
                  <a:schemeClr val="bg1"/>
                </a:solidFill>
              </a:rPr>
              <a:t>R </a:t>
            </a:r>
            <a:r>
              <a:rPr lang="pl-PL" dirty="0" smtClean="0">
                <a:solidFill>
                  <a:schemeClr val="bg1"/>
                </a:solidFill>
              </a:rPr>
              <a:t>(</a:t>
            </a:r>
            <a:r>
              <a:rPr lang="pl-PL" dirty="0" smtClean="0">
                <a:solidFill>
                  <a:schemeClr val="bg1"/>
                </a:solidFill>
              </a:rPr>
              <a:t>Sentinel-</a:t>
            </a:r>
            <a:r>
              <a:rPr lang="en-GB" dirty="0" smtClean="0">
                <a:solidFill>
                  <a:schemeClr val="bg1"/>
                </a:solidFill>
              </a:rPr>
              <a:t>2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Toolbox)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77931" y="1566429"/>
            <a:ext cx="8993332" cy="318299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pl-PL" sz="1300" b="1" kern="0" dirty="0" smtClean="0">
                <a:solidFill>
                  <a:schemeClr val="bg2"/>
                </a:solidFill>
                <a:cs typeface="Verdana"/>
              </a:rPr>
              <a:t>Main features:</a:t>
            </a:r>
            <a:endParaRPr lang="en-GB" sz="1300" b="1" kern="0" dirty="0" smtClean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smtClean="0">
                <a:solidFill>
                  <a:schemeClr val="bg2"/>
                </a:solidFill>
                <a:cs typeface="Verdana"/>
              </a:rPr>
              <a:t>Sen2Cor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and </a:t>
            </a:r>
            <a:r>
              <a:rPr lang="en-US" sz="1300" b="1" kern="0" dirty="0" err="1" smtClean="0">
                <a:solidFill>
                  <a:schemeClr val="bg2"/>
                </a:solidFill>
                <a:cs typeface="Verdana"/>
              </a:rPr>
              <a:t>i-Cor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for 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Atmospheric Correction 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L2B 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biophysical processor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(LAI, </a:t>
            </a:r>
            <a:r>
              <a:rPr lang="en-US" sz="1300" kern="0" dirty="0" err="1">
                <a:solidFill>
                  <a:schemeClr val="bg2"/>
                </a:solidFill>
                <a:cs typeface="Verdana"/>
              </a:rPr>
              <a:t>fAPAR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, …)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kern="0" dirty="0">
                <a:solidFill>
                  <a:schemeClr val="bg2"/>
                </a:solidFill>
                <a:cs typeface="Verdana"/>
              </a:rPr>
              <a:t>Reflectance to Radiance Processor 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Radiometric Indices</a:t>
            </a: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Vegetation indices: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 DVI, RVI, PVI, IPVI, WDVI, TNDVI, GNDVI, GEMI, ARVI, NDI45, MTCI, MCARI, REIP, S2REP, IRECI, </a:t>
            </a:r>
            <a:r>
              <a:rPr lang="en-US" sz="1100" i="1" kern="0" dirty="0" err="1">
                <a:solidFill>
                  <a:schemeClr val="bg2"/>
                </a:solidFill>
                <a:cs typeface="Verdana"/>
              </a:rPr>
              <a:t>PSSRa</a:t>
            </a:r>
            <a:endParaRPr lang="en-US" sz="1100" i="1" kern="0" dirty="0">
              <a:solidFill>
                <a:schemeClr val="bg2"/>
              </a:solidFill>
              <a:cs typeface="Verdana"/>
            </a:endParaRP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Soil indices: 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SAVI, TSAVI, MSAVI, MSAVI2, BI, BI2, RI, CI</a:t>
            </a: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Water indices: 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NDWI, NDWI2, MNDWI, NDPI, NDTI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err="1">
                <a:solidFill>
                  <a:schemeClr val="bg2"/>
                </a:solidFill>
                <a:cs typeface="Verdana"/>
              </a:rPr>
              <a:t>IdePix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 Processor: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pixel classification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smtClean="0">
                <a:solidFill>
                  <a:schemeClr val="bg2"/>
                </a:solidFill>
                <a:cs typeface="Verdana"/>
              </a:rPr>
              <a:t>OTB 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tools: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</a:t>
            </a:r>
            <a:r>
              <a:rPr lang="en-US" sz="1300" kern="0" dirty="0" err="1">
                <a:solidFill>
                  <a:schemeClr val="bg2"/>
                </a:solidFill>
                <a:cs typeface="Verdana"/>
              </a:rPr>
              <a:t>Pansharpening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, Rasterization, Segmentation, 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7" y="798821"/>
            <a:ext cx="1003953" cy="5637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092" y="1310884"/>
            <a:ext cx="854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Sentinel-2</a:t>
            </a:r>
            <a:endParaRPr lang="en-GB" sz="9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12" y="800664"/>
            <a:ext cx="913683" cy="561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8998" y="1310884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SPOT</a:t>
            </a:r>
            <a:endParaRPr lang="en-GB" sz="9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74" y="798821"/>
            <a:ext cx="749109" cy="5618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17984" y="1310884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Pleiades</a:t>
            </a:r>
            <a:endParaRPr lang="en-GB" sz="9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60" y="798822"/>
            <a:ext cx="933974" cy="5618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4935" y="1310884"/>
            <a:ext cx="6960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Landsat</a:t>
            </a:r>
            <a:endParaRPr lang="en-GB" sz="9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10" y="795902"/>
            <a:ext cx="753003" cy="5647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28756" y="1310884"/>
            <a:ext cx="992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ALOS AVNIR</a:t>
            </a:r>
            <a:endParaRPr lang="en-GB" sz="9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98" y="799069"/>
            <a:ext cx="883963" cy="5615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70715" y="1310884"/>
            <a:ext cx="794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RapidEye</a:t>
            </a:r>
            <a:endParaRPr lang="en-GB" sz="9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46" y="795902"/>
            <a:ext cx="810335" cy="5647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42549" y="1310884"/>
            <a:ext cx="794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Kompsat</a:t>
            </a:r>
            <a:endParaRPr lang="en-GB" sz="9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65" y="795902"/>
            <a:ext cx="740751" cy="5647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12039" y="1310884"/>
            <a:ext cx="650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Ikonos</a:t>
            </a:r>
            <a:endParaRPr lang="en-GB" sz="900" b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36" y="803697"/>
            <a:ext cx="568766" cy="5569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79298" y="1310884"/>
            <a:ext cx="883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Worldview</a:t>
            </a:r>
            <a:endParaRPr lang="en-GB" sz="9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446693" y="868897"/>
            <a:ext cx="6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f2760952-b3bb-408f-ace6-eb1e07642b8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0</TotalTime>
  <Words>1044</Words>
  <Application>Microsoft Office PowerPoint</Application>
  <PresentationFormat>On-screen Show (16:9)</PresentationFormat>
  <Paragraphs>208</Paragraphs>
  <Slides>17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ＭＳ Ｐゴシック</vt:lpstr>
      <vt:lpstr>Arial</vt:lpstr>
      <vt:lpstr>Calibri</vt:lpstr>
      <vt:lpstr>Verdana</vt:lpstr>
      <vt:lpstr>Wingdings</vt:lpstr>
      <vt:lpstr>NEW ESA Presentation 16-9</vt:lpstr>
      <vt:lpstr>PowerPoint Presentation</vt:lpstr>
      <vt:lpstr>SNAP</vt:lpstr>
      <vt:lpstr>Scientific Toolboxes - SNAP</vt:lpstr>
      <vt:lpstr>SNAP &amp; SAR (Sentinel-1 Toolbox)</vt:lpstr>
      <vt:lpstr>Sentinel-1 characteristics </vt:lpstr>
      <vt:lpstr>Sentinel-1 Operational Modes</vt:lpstr>
      <vt:lpstr>Sentinel-1 A &amp; B Data </vt:lpstr>
      <vt:lpstr>Sentinel-1 TOPS Data Handling and Processing</vt:lpstr>
      <vt:lpstr>SNAP &amp; Optical HR (Sentinel-2 Toolbox)</vt:lpstr>
      <vt:lpstr>Sentinel-2 characteristics </vt:lpstr>
      <vt:lpstr>Sentinel-2 products </vt:lpstr>
      <vt:lpstr>Sentinel-2 applications </vt:lpstr>
      <vt:lpstr>SNAP &amp; Optical/Thermal MR (Sentinel-3 Toolbox)</vt:lpstr>
      <vt:lpstr>Sentinel-3 products </vt:lpstr>
      <vt:lpstr>Access to Sentinels data </vt:lpstr>
      <vt:lpstr>Example for SAR data</vt:lpstr>
      <vt:lpstr>Example for Optical HR data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Fabrizio Ramoino</cp:lastModifiedBy>
  <cp:revision>49</cp:revision>
  <cp:lastPrinted>2008-08-26T16:26:23Z</cp:lastPrinted>
  <dcterms:created xsi:type="dcterms:W3CDTF">2016-10-18T10:53:19Z</dcterms:created>
  <dcterms:modified xsi:type="dcterms:W3CDTF">2019-09-12T09:37:49Z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