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tags/tag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4.xml" ContentType="application/vnd.openxmlformats-officedocument.presentationml.tags+xml"/>
  <Override PartName="/ppt/notesSlides/notesSlide45.xml" ContentType="application/vnd.openxmlformats-officedocument.presentationml.notesSlide+xml"/>
  <Override PartName="/ppt/tags/tag5.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 id="2147483953" r:id="rId5"/>
    <p:sldMasterId id="2147483960" r:id="rId6"/>
    <p:sldMasterId id="2147483969" r:id="rId7"/>
    <p:sldMasterId id="2147483981" r:id="rId8"/>
    <p:sldMasterId id="2147483994" r:id="rId9"/>
    <p:sldMasterId id="2147484021" r:id="rId10"/>
    <p:sldMasterId id="2147484038" r:id="rId11"/>
    <p:sldMasterId id="2147484044" r:id="rId12"/>
    <p:sldMasterId id="2147484067" r:id="rId13"/>
    <p:sldMasterId id="2147484090" r:id="rId14"/>
    <p:sldMasterId id="2147484099" r:id="rId15"/>
    <p:sldMasterId id="2147484109" r:id="rId16"/>
  </p:sldMasterIdLst>
  <p:notesMasterIdLst>
    <p:notesMasterId r:id="rId136"/>
  </p:notesMasterIdLst>
  <p:handoutMasterIdLst>
    <p:handoutMasterId r:id="rId137"/>
  </p:handoutMasterIdLst>
  <p:sldIdLst>
    <p:sldId id="256" r:id="rId17"/>
    <p:sldId id="257" r:id="rId18"/>
    <p:sldId id="468" r:id="rId19"/>
    <p:sldId id="490" r:id="rId20"/>
    <p:sldId id="456" r:id="rId21"/>
    <p:sldId id="305" r:id="rId22"/>
    <p:sldId id="420" r:id="rId23"/>
    <p:sldId id="421" r:id="rId24"/>
    <p:sldId id="422" r:id="rId25"/>
    <p:sldId id="411" r:id="rId26"/>
    <p:sldId id="424" r:id="rId27"/>
    <p:sldId id="425" r:id="rId28"/>
    <p:sldId id="405" r:id="rId29"/>
    <p:sldId id="432" r:id="rId30"/>
    <p:sldId id="462" r:id="rId31"/>
    <p:sldId id="433" r:id="rId32"/>
    <p:sldId id="434" r:id="rId33"/>
    <p:sldId id="435" r:id="rId34"/>
    <p:sldId id="436" r:id="rId35"/>
    <p:sldId id="446" r:id="rId36"/>
    <p:sldId id="444" r:id="rId37"/>
    <p:sldId id="454" r:id="rId38"/>
    <p:sldId id="438" r:id="rId39"/>
    <p:sldId id="447" r:id="rId40"/>
    <p:sldId id="452" r:id="rId41"/>
    <p:sldId id="455" r:id="rId42"/>
    <p:sldId id="442" r:id="rId43"/>
    <p:sldId id="464" r:id="rId44"/>
    <p:sldId id="471" r:id="rId45"/>
    <p:sldId id="465" r:id="rId46"/>
    <p:sldId id="413" r:id="rId47"/>
    <p:sldId id="491" r:id="rId48"/>
    <p:sldId id="492" r:id="rId49"/>
    <p:sldId id="466" r:id="rId50"/>
    <p:sldId id="469" r:id="rId51"/>
    <p:sldId id="470" r:id="rId52"/>
    <p:sldId id="472" r:id="rId53"/>
    <p:sldId id="473" r:id="rId54"/>
    <p:sldId id="294" r:id="rId55"/>
    <p:sldId id="474" r:id="rId56"/>
    <p:sldId id="475" r:id="rId57"/>
    <p:sldId id="476" r:id="rId58"/>
    <p:sldId id="388" r:id="rId59"/>
    <p:sldId id="461" r:id="rId60"/>
    <p:sldId id="443" r:id="rId61"/>
    <p:sldId id="389" r:id="rId62"/>
    <p:sldId id="493" r:id="rId63"/>
    <p:sldId id="494" r:id="rId64"/>
    <p:sldId id="463" r:id="rId65"/>
    <p:sldId id="300" r:id="rId66"/>
    <p:sldId id="477" r:id="rId67"/>
    <p:sldId id="479" r:id="rId68"/>
    <p:sldId id="480" r:id="rId69"/>
    <p:sldId id="481" r:id="rId70"/>
    <p:sldId id="482" r:id="rId71"/>
    <p:sldId id="483" r:id="rId72"/>
    <p:sldId id="484" r:id="rId73"/>
    <p:sldId id="400" r:id="rId74"/>
    <p:sldId id="409" r:id="rId75"/>
    <p:sldId id="486" r:id="rId76"/>
    <p:sldId id="487" r:id="rId77"/>
    <p:sldId id="488" r:id="rId78"/>
    <p:sldId id="485" r:id="rId79"/>
    <p:sldId id="430" r:id="rId80"/>
    <p:sldId id="319" r:id="rId81"/>
    <p:sldId id="320" r:id="rId82"/>
    <p:sldId id="321" r:id="rId83"/>
    <p:sldId id="322" r:id="rId84"/>
    <p:sldId id="323" r:id="rId85"/>
    <p:sldId id="324" r:id="rId86"/>
    <p:sldId id="325" r:id="rId87"/>
    <p:sldId id="402" r:id="rId88"/>
    <p:sldId id="326" r:id="rId89"/>
    <p:sldId id="327" r:id="rId90"/>
    <p:sldId id="328" r:id="rId91"/>
    <p:sldId id="329" r:id="rId92"/>
    <p:sldId id="330" r:id="rId93"/>
    <p:sldId id="331" r:id="rId94"/>
    <p:sldId id="332" r:id="rId95"/>
    <p:sldId id="333" r:id="rId96"/>
    <p:sldId id="335" r:id="rId97"/>
    <p:sldId id="336" r:id="rId98"/>
    <p:sldId id="317" r:id="rId99"/>
    <p:sldId id="318" r:id="rId100"/>
    <p:sldId id="343" r:id="rId101"/>
    <p:sldId id="344" r:id="rId102"/>
    <p:sldId id="346" r:id="rId103"/>
    <p:sldId id="347" r:id="rId104"/>
    <p:sldId id="348" r:id="rId105"/>
    <p:sldId id="349" r:id="rId106"/>
    <p:sldId id="309" r:id="rId107"/>
    <p:sldId id="310" r:id="rId108"/>
    <p:sldId id="353" r:id="rId109"/>
    <p:sldId id="354" r:id="rId110"/>
    <p:sldId id="355" r:id="rId111"/>
    <p:sldId id="273" r:id="rId112"/>
    <p:sldId id="275" r:id="rId113"/>
    <p:sldId id="276" r:id="rId114"/>
    <p:sldId id="280" r:id="rId115"/>
    <p:sldId id="281" r:id="rId116"/>
    <p:sldId id="283" r:id="rId117"/>
    <p:sldId id="284" r:id="rId118"/>
    <p:sldId id="285" r:id="rId119"/>
    <p:sldId id="286" r:id="rId120"/>
    <p:sldId id="287" r:id="rId121"/>
    <p:sldId id="302" r:id="rId122"/>
    <p:sldId id="304" r:id="rId123"/>
    <p:sldId id="372" r:id="rId124"/>
    <p:sldId id="373" r:id="rId125"/>
    <p:sldId id="376" r:id="rId126"/>
    <p:sldId id="377" r:id="rId127"/>
    <p:sldId id="378" r:id="rId128"/>
    <p:sldId id="380" r:id="rId129"/>
    <p:sldId id="381" r:id="rId130"/>
    <p:sldId id="460" r:id="rId131"/>
    <p:sldId id="393" r:id="rId132"/>
    <p:sldId id="394" r:id="rId133"/>
    <p:sldId id="395" r:id="rId134"/>
    <p:sldId id="362" r:id="rId135"/>
  </p:sldIdLst>
  <p:sldSz cx="9144000" cy="5143500" type="screen16x9"/>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69C596B3-E3D7-41B1-8DEF-9CAD38BD6C6F}">
          <p14:sldIdLst>
            <p14:sldId id="256"/>
            <p14:sldId id="257"/>
            <p14:sldId id="468"/>
            <p14:sldId id="490"/>
            <p14:sldId id="456"/>
            <p14:sldId id="305"/>
            <p14:sldId id="420"/>
            <p14:sldId id="421"/>
            <p14:sldId id="422"/>
            <p14:sldId id="411"/>
            <p14:sldId id="424"/>
            <p14:sldId id="425"/>
            <p14:sldId id="405"/>
            <p14:sldId id="432"/>
            <p14:sldId id="462"/>
            <p14:sldId id="433"/>
            <p14:sldId id="434"/>
            <p14:sldId id="435"/>
            <p14:sldId id="436"/>
            <p14:sldId id="446"/>
            <p14:sldId id="444"/>
            <p14:sldId id="454"/>
            <p14:sldId id="438"/>
            <p14:sldId id="447"/>
            <p14:sldId id="452"/>
            <p14:sldId id="455"/>
            <p14:sldId id="442"/>
            <p14:sldId id="464"/>
            <p14:sldId id="471"/>
            <p14:sldId id="465"/>
            <p14:sldId id="413"/>
            <p14:sldId id="491"/>
            <p14:sldId id="492"/>
            <p14:sldId id="466"/>
            <p14:sldId id="469"/>
            <p14:sldId id="470"/>
            <p14:sldId id="472"/>
            <p14:sldId id="473"/>
            <p14:sldId id="294"/>
            <p14:sldId id="474"/>
            <p14:sldId id="475"/>
            <p14:sldId id="476"/>
            <p14:sldId id="388"/>
            <p14:sldId id="461"/>
            <p14:sldId id="443"/>
            <p14:sldId id="389"/>
            <p14:sldId id="493"/>
            <p14:sldId id="494"/>
            <p14:sldId id="463"/>
            <p14:sldId id="300"/>
            <p14:sldId id="477"/>
            <p14:sldId id="479"/>
            <p14:sldId id="480"/>
            <p14:sldId id="481"/>
            <p14:sldId id="482"/>
            <p14:sldId id="483"/>
            <p14:sldId id="484"/>
            <p14:sldId id="400"/>
            <p14:sldId id="409"/>
            <p14:sldId id="486"/>
            <p14:sldId id="487"/>
            <p14:sldId id="488"/>
            <p14:sldId id="485"/>
            <p14:sldId id="430"/>
            <p14:sldId id="319"/>
            <p14:sldId id="320"/>
            <p14:sldId id="321"/>
            <p14:sldId id="322"/>
            <p14:sldId id="323"/>
            <p14:sldId id="324"/>
            <p14:sldId id="325"/>
            <p14:sldId id="402"/>
            <p14:sldId id="326"/>
            <p14:sldId id="327"/>
            <p14:sldId id="328"/>
            <p14:sldId id="329"/>
            <p14:sldId id="330"/>
            <p14:sldId id="331"/>
            <p14:sldId id="332"/>
            <p14:sldId id="333"/>
            <p14:sldId id="335"/>
            <p14:sldId id="336"/>
            <p14:sldId id="317"/>
            <p14:sldId id="318"/>
            <p14:sldId id="343"/>
            <p14:sldId id="344"/>
            <p14:sldId id="346"/>
            <p14:sldId id="347"/>
            <p14:sldId id="348"/>
            <p14:sldId id="349"/>
            <p14:sldId id="309"/>
            <p14:sldId id="310"/>
            <p14:sldId id="353"/>
            <p14:sldId id="354"/>
            <p14:sldId id="355"/>
            <p14:sldId id="273"/>
            <p14:sldId id="275"/>
            <p14:sldId id="276"/>
            <p14:sldId id="280"/>
            <p14:sldId id="281"/>
            <p14:sldId id="283"/>
            <p14:sldId id="284"/>
            <p14:sldId id="285"/>
            <p14:sldId id="286"/>
            <p14:sldId id="287"/>
            <p14:sldId id="302"/>
            <p14:sldId id="304"/>
            <p14:sldId id="372"/>
            <p14:sldId id="373"/>
            <p14:sldId id="376"/>
            <p14:sldId id="377"/>
            <p14:sldId id="378"/>
            <p14:sldId id="380"/>
            <p14:sldId id="381"/>
            <p14:sldId id="460"/>
            <p14:sldId id="393"/>
            <p14:sldId id="394"/>
            <p14:sldId id="395"/>
            <p14:sldId id="36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542"/>
    <a:srgbClr val="0098DB"/>
    <a:srgbClr val="006432"/>
    <a:srgbClr val="8F0B27"/>
    <a:srgbClr val="D0103A"/>
    <a:srgbClr val="00542A"/>
    <a:srgbClr val="00549F"/>
    <a:srgbClr val="FDC82F"/>
    <a:srgbClr val="00338D"/>
    <a:srgbClr val="E37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07" autoAdjust="0"/>
    <p:restoredTop sz="79323" autoAdjust="0"/>
  </p:normalViewPr>
  <p:slideViewPr>
    <p:cSldViewPr snapToGrid="0">
      <p:cViewPr>
        <p:scale>
          <a:sx n="89" d="100"/>
          <a:sy n="89" d="100"/>
        </p:scale>
        <p:origin x="710" y="72"/>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1067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presProps" Target="presProps.xml"/><Relationship Id="rId16" Type="http://schemas.openxmlformats.org/officeDocument/2006/relationships/slideMaster" Target="slideMasters/slideMaster13.xml"/><Relationship Id="rId107" Type="http://schemas.openxmlformats.org/officeDocument/2006/relationships/slide" Target="slides/slide91.xml"/><Relationship Id="rId11" Type="http://schemas.openxmlformats.org/officeDocument/2006/relationships/slideMaster" Target="slideMasters/slideMaster8.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5" Type="http://schemas.openxmlformats.org/officeDocument/2006/relationships/slideMaster" Target="slideMasters/slideMaster2.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slide" Target="slides/slide100.xml"/><Relationship Id="rId124" Type="http://schemas.openxmlformats.org/officeDocument/2006/relationships/slide" Target="slides/slide108.xml"/><Relationship Id="rId129" Type="http://schemas.openxmlformats.org/officeDocument/2006/relationships/slide" Target="slides/slide113.xml"/><Relationship Id="rId137" Type="http://schemas.openxmlformats.org/officeDocument/2006/relationships/handoutMaster" Target="handoutMasters/handoutMaster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32" Type="http://schemas.openxmlformats.org/officeDocument/2006/relationships/slide" Target="slides/slide116.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27" Type="http://schemas.openxmlformats.org/officeDocument/2006/relationships/slide" Target="slides/slide11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slide" Target="slides/slide1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notesMaster" Target="notesMasters/notesMaster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image" Target="../media/image211.emf"/><Relationship Id="rId1" Type="http://schemas.openxmlformats.org/officeDocument/2006/relationships/image" Target="../media/image2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‹N°›</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9/18/2019</a:t>
            </a:fld>
            <a:endParaRPr lang="en-US" dirty="0"/>
          </a:p>
        </p:txBody>
      </p:sp>
      <p:sp>
        <p:nvSpPr>
          <p:cNvPr id="11268" name="Rectangle 4"/>
          <p:cNvSpPr>
            <a:spLocks noGrp="1" noRot="1" noChangeAspect="1" noChangeArrowheads="1" noTextEdit="1"/>
          </p:cNvSpPr>
          <p:nvPr>
            <p:ph type="sldImg" idx="2"/>
          </p:nvPr>
        </p:nvSpPr>
        <p:spPr bwMode="auto">
          <a:xfrm>
            <a:off x="463550" y="693738"/>
            <a:ext cx="6157913" cy="34655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‹N°›</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Detection</a:t>
            </a:r>
            <a:r>
              <a:rPr lang="fr-FR" dirty="0" smtClean="0"/>
              <a:t> or </a:t>
            </a:r>
            <a:r>
              <a:rPr lang="fr-FR" dirty="0" err="1" smtClean="0"/>
              <a:t>resolution</a:t>
            </a:r>
            <a:r>
              <a:rPr lang="fr-FR" baseline="0" dirty="0" smtClean="0"/>
              <a:t> power </a:t>
            </a:r>
            <a:r>
              <a:rPr lang="fr-FR" baseline="0" dirty="0" err="1" smtClean="0"/>
              <a:t>also</a:t>
            </a:r>
            <a:r>
              <a:rPr lang="fr-FR" baseline="0" dirty="0" smtClean="0"/>
              <a:t> </a:t>
            </a:r>
            <a:r>
              <a:rPr lang="fr-FR" baseline="0" dirty="0" err="1" smtClean="0"/>
              <a:t>depends</a:t>
            </a:r>
            <a:r>
              <a:rPr lang="fr-FR" baseline="0" dirty="0" smtClean="0"/>
              <a:t> on the spectral </a:t>
            </a:r>
            <a:r>
              <a:rPr lang="fr-FR" baseline="0" dirty="0" err="1" smtClean="0"/>
              <a:t>resolution</a:t>
            </a:r>
            <a:r>
              <a:rPr lang="fr-FR" baseline="0" dirty="0" smtClean="0"/>
              <a:t> and the local </a:t>
            </a:r>
            <a:r>
              <a:rPr lang="fr-FR" baseline="0" dirty="0" err="1" smtClean="0"/>
              <a:t>constrast</a:t>
            </a:r>
            <a:r>
              <a:rPr lang="fr-FR" baseline="0" dirty="0" smtClean="0"/>
              <a:t> (</a:t>
            </a:r>
            <a:r>
              <a:rPr lang="fr-FR" baseline="0" dirty="0" err="1" smtClean="0"/>
              <a:t>airport</a:t>
            </a:r>
            <a:r>
              <a:rPr lang="fr-FR" baseline="0" dirty="0" smtClean="0"/>
              <a:t> </a:t>
            </a:r>
            <a:r>
              <a:rPr lang="fr-FR" baseline="0" dirty="0" err="1" smtClean="0"/>
              <a:t>strip</a:t>
            </a:r>
            <a:r>
              <a:rPr lang="fr-FR" baseline="0" dirty="0" smtClean="0"/>
              <a:t> visible at 10 m </a:t>
            </a:r>
            <a:r>
              <a:rPr lang="fr-FR" baseline="0" dirty="0" err="1" smtClean="0"/>
              <a:t>even</a:t>
            </a:r>
            <a:r>
              <a:rPr lang="fr-FR" baseline="0" dirty="0" smtClean="0"/>
              <a:t> </a:t>
            </a:r>
            <a:r>
              <a:rPr lang="fr-FR" baseline="0" dirty="0" err="1" smtClean="0"/>
              <a:t>with</a:t>
            </a:r>
            <a:r>
              <a:rPr lang="fr-FR" baseline="0" dirty="0" smtClean="0"/>
              <a:t> 3 m </a:t>
            </a:r>
            <a:r>
              <a:rPr lang="fr-FR" baseline="0" dirty="0" err="1" smtClean="0"/>
              <a:t>width</a:t>
            </a:r>
            <a:r>
              <a:rPr lang="fr-FR" baseline="0" dirty="0" smtClean="0"/>
              <a:t> !)</a:t>
            </a:r>
            <a:endParaRPr lang="fr-BE" dirty="0"/>
          </a:p>
        </p:txBody>
      </p:sp>
      <p:sp>
        <p:nvSpPr>
          <p:cNvPr id="4" name="Espace réservé du numéro de diapositive 3"/>
          <p:cNvSpPr>
            <a:spLocks noGrp="1"/>
          </p:cNvSpPr>
          <p:nvPr>
            <p:ph type="sldNum" sz="quarter" idx="10"/>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925950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C4FBFF5D-5431-4312-AC6F-381EE718A4B0}" type="slidenum">
              <a:rPr lang="fr-BE" smtClean="0">
                <a:solidFill>
                  <a:prstClr val="black"/>
                </a:solidFill>
              </a:rPr>
              <a:pPr/>
              <a:t>34</a:t>
            </a:fld>
            <a:endParaRPr lang="fr-BE">
              <a:solidFill>
                <a:prstClr val="black"/>
              </a:solidFill>
            </a:endParaRPr>
          </a:p>
        </p:txBody>
      </p:sp>
    </p:spTree>
    <p:extLst>
      <p:ext uri="{BB962C8B-B14F-4D97-AF65-F5344CB8AC3E}">
        <p14:creationId xmlns:p14="http://schemas.microsoft.com/office/powerpoint/2010/main" val="340112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Calibri" pitchFamily="34" charset="0"/>
                <a:ea typeface="+mn-ea"/>
                <a:cs typeface="+mn-cs"/>
              </a:rPr>
              <a:t>Results showed that data sets obtained from Roadside sampling were significantly less representative than</a:t>
            </a:r>
          </a:p>
          <a:p>
            <a:r>
              <a:rPr lang="en-US" sz="1200" b="0" i="0" u="none" strike="noStrike" kern="1200" baseline="0" dirty="0" smtClean="0">
                <a:solidFill>
                  <a:schemeClr val="tx1"/>
                </a:solidFill>
                <a:latin typeface="Calibri" pitchFamily="34" charset="0"/>
                <a:ea typeface="+mn-ea"/>
                <a:cs typeface="+mn-cs"/>
              </a:rPr>
              <a:t>those obtained from Random sampling but the resulting maps were only marginally less accurate (2% difference).</a:t>
            </a:r>
          </a:p>
          <a:p>
            <a:r>
              <a:rPr lang="en-US" sz="1200" b="0" i="0" u="none" strike="noStrike" kern="1200" baseline="0" dirty="0" smtClean="0">
                <a:solidFill>
                  <a:schemeClr val="tx1"/>
                </a:solidFill>
                <a:latin typeface="Calibri" pitchFamily="34" charset="0"/>
                <a:ea typeface="+mn-ea"/>
                <a:cs typeface="+mn-cs"/>
              </a:rPr>
              <a:t>Transect sampling captured systematically less variability than Random or Roadside sampling which led</a:t>
            </a:r>
          </a:p>
          <a:p>
            <a:r>
              <a:rPr lang="en-US" sz="1200" b="0" i="0" u="none" strike="noStrike" kern="1200" baseline="0" dirty="0" smtClean="0">
                <a:solidFill>
                  <a:schemeClr val="tx1"/>
                </a:solidFill>
                <a:latin typeface="Calibri" pitchFamily="34" charset="0"/>
                <a:ea typeface="+mn-ea"/>
                <a:cs typeface="+mn-cs"/>
              </a:rPr>
              <a:t>to differences in accuracy as large as 15%. The effect of sample size on accuracy varied across sites but generally</a:t>
            </a:r>
          </a:p>
          <a:p>
            <a:r>
              <a:rPr lang="en-US" sz="1200" b="0" i="0" u="none" strike="noStrike" kern="1200" baseline="0" dirty="0" smtClean="0">
                <a:solidFill>
                  <a:schemeClr val="tx1"/>
                </a:solidFill>
                <a:latin typeface="Calibri" pitchFamily="34" charset="0"/>
                <a:ea typeface="+mn-ea"/>
                <a:cs typeface="+mn-cs"/>
              </a:rPr>
              <a:t>leveled off after reaching 3000 pixels. Augmenting the size of Transect samples improved the classification</a:t>
            </a:r>
          </a:p>
          <a:p>
            <a:r>
              <a:rPr lang="en-US" sz="1200" b="0" i="0" u="none" strike="noStrike" kern="1200" baseline="0" dirty="0" smtClean="0">
                <a:solidFill>
                  <a:schemeClr val="tx1"/>
                </a:solidFill>
                <a:latin typeface="Calibri" pitchFamily="34" charset="0"/>
                <a:ea typeface="+mn-ea"/>
                <a:cs typeface="+mn-cs"/>
              </a:rPr>
              <a:t>accuracy but not sufficiently to match the performance of the other sampling strategies. Finally, we found that</a:t>
            </a:r>
          </a:p>
          <a:p>
            <a:r>
              <a:rPr lang="en-US" sz="1200" b="0" i="0" u="none" strike="noStrike" kern="1200" baseline="0" dirty="0" smtClean="0">
                <a:solidFill>
                  <a:schemeClr val="tx1"/>
                </a:solidFill>
                <a:latin typeface="Calibri" pitchFamily="34" charset="0"/>
                <a:ea typeface="+mn-ea"/>
                <a:cs typeface="+mn-cs"/>
              </a:rPr>
              <a:t>Random and Roadside training sets with similar representativeness yield comparable accuracy. Therefore, we</a:t>
            </a:r>
          </a:p>
          <a:p>
            <a:r>
              <a:rPr lang="en-US" sz="1200" b="0" i="0" u="none" strike="noStrike" kern="1200" baseline="0" dirty="0" smtClean="0">
                <a:solidFill>
                  <a:schemeClr val="tx1"/>
                </a:solidFill>
                <a:latin typeface="Calibri" pitchFamily="34" charset="0"/>
                <a:ea typeface="+mn-ea"/>
                <a:cs typeface="+mn-cs"/>
              </a:rPr>
              <a:t>conclude that roadside sampling can be a viable source of training data for cropland mapping if the range of</a:t>
            </a:r>
          </a:p>
          <a:p>
            <a:r>
              <a:rPr lang="en-US" sz="1200" b="0" i="0" u="none" strike="noStrike" kern="1200" baseline="0" dirty="0" smtClean="0">
                <a:solidFill>
                  <a:schemeClr val="tx1"/>
                </a:solidFill>
                <a:latin typeface="Calibri" pitchFamily="34" charset="0"/>
                <a:ea typeface="+mn-ea"/>
                <a:cs typeface="+mn-cs"/>
              </a:rPr>
              <a:t>environmental and management gradients is surveyed. This underlines the importance of survey planning to</a:t>
            </a:r>
          </a:p>
          <a:p>
            <a:r>
              <a:rPr lang="en-US" sz="1200" b="0" i="0" u="none" strike="noStrike" kern="1200" baseline="0" dirty="0" smtClean="0">
                <a:solidFill>
                  <a:schemeClr val="tx1"/>
                </a:solidFill>
                <a:latin typeface="Calibri" pitchFamily="34" charset="0"/>
                <a:ea typeface="+mn-ea"/>
                <a:cs typeface="+mn-cs"/>
              </a:rPr>
              <a:t>identify those routes that capture most variability.</a:t>
            </a:r>
            <a:endParaRPr lang="fr-BE" dirty="0"/>
          </a:p>
        </p:txBody>
      </p:sp>
      <p:sp>
        <p:nvSpPr>
          <p:cNvPr id="4" name="Espace réservé du numéro de diapositive 3"/>
          <p:cNvSpPr>
            <a:spLocks noGrp="1"/>
          </p:cNvSpPr>
          <p:nvPr>
            <p:ph type="sldNum" sz="quarter" idx="10"/>
          </p:nvPr>
        </p:nvSpPr>
        <p:spPr/>
        <p:txBody>
          <a:bodyPr/>
          <a:lstStyle/>
          <a:p>
            <a:fld id="{C4FBFF5D-5431-4312-AC6F-381EE718A4B0}" type="slidenum">
              <a:rPr lang="fr-BE" smtClean="0">
                <a:solidFill>
                  <a:prstClr val="black"/>
                </a:solidFill>
              </a:rPr>
              <a:pPr/>
              <a:t>35</a:t>
            </a:fld>
            <a:endParaRPr lang="fr-BE">
              <a:solidFill>
                <a:prstClr val="black"/>
              </a:solidFill>
            </a:endParaRPr>
          </a:p>
        </p:txBody>
      </p:sp>
    </p:spTree>
    <p:extLst>
      <p:ext uri="{BB962C8B-B14F-4D97-AF65-F5344CB8AC3E}">
        <p14:creationId xmlns:p14="http://schemas.microsoft.com/office/powerpoint/2010/main" val="3041821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C4FBFF5D-5431-4312-AC6F-381EE718A4B0}" type="slidenum">
              <a:rPr lang="fr-BE" smtClean="0">
                <a:solidFill>
                  <a:prstClr val="black"/>
                </a:solidFill>
              </a:rPr>
              <a:pPr/>
              <a:t>36</a:t>
            </a:fld>
            <a:endParaRPr lang="fr-BE">
              <a:solidFill>
                <a:prstClr val="black"/>
              </a:solidFill>
            </a:endParaRPr>
          </a:p>
        </p:txBody>
      </p:sp>
    </p:spTree>
    <p:extLst>
      <p:ext uri="{BB962C8B-B14F-4D97-AF65-F5344CB8AC3E}">
        <p14:creationId xmlns:p14="http://schemas.microsoft.com/office/powerpoint/2010/main" val="605828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a:defRPr/>
            </a:pPr>
            <a:fld id="{D8DF57D7-2670-4E78-96DD-D9B22805124F}" type="slidenum">
              <a:rPr lang="en-US" smtClean="0"/>
              <a:pPr>
                <a:defRPr/>
              </a:pPr>
              <a:t>38</a:t>
            </a:fld>
            <a:endParaRPr lang="en-US" dirty="0"/>
          </a:p>
        </p:txBody>
      </p:sp>
    </p:spTree>
    <p:extLst>
      <p:ext uri="{BB962C8B-B14F-4D97-AF65-F5344CB8AC3E}">
        <p14:creationId xmlns:p14="http://schemas.microsoft.com/office/powerpoint/2010/main" val="97371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HR imagery </a:t>
            </a:r>
          </a:p>
          <a:p>
            <a:pPr marL="171450" indent="-171450">
              <a:buFontTx/>
              <a:buChar char="-"/>
            </a:pPr>
            <a:r>
              <a:rPr lang="en-GB" dirty="0" smtClean="0"/>
              <a:t>Confidence (3 levels, for each epoch) ; </a:t>
            </a:r>
          </a:p>
          <a:p>
            <a:pPr marL="171450" indent="-171450">
              <a:buFontTx/>
              <a:buChar char="-"/>
            </a:pPr>
            <a:r>
              <a:rPr lang="en-GB" dirty="0" smtClean="0"/>
              <a:t>Per object –</a:t>
            </a:r>
            <a:r>
              <a:rPr lang="en-GB" baseline="0" dirty="0" smtClean="0"/>
              <a:t> LC interpretation (per epoch)</a:t>
            </a:r>
            <a:endParaRPr lang="en-GB" dirty="0" smtClean="0"/>
          </a:p>
          <a:p>
            <a:pPr marL="171450" indent="-171450">
              <a:buFontTx/>
              <a:buChar char="-"/>
            </a:pPr>
            <a:r>
              <a:rPr lang="en-GB" dirty="0" smtClean="0"/>
              <a:t>Comments</a:t>
            </a:r>
          </a:p>
          <a:p>
            <a:r>
              <a:rPr lang="en-GB" dirty="0" smtClean="0"/>
              <a:t>User friendly</a:t>
            </a:r>
            <a:r>
              <a:rPr lang="en-GB" baseline="0" dirty="0" smtClean="0"/>
              <a:t> validation web interface, facilitate LC &amp; change interpretation – developed in CCI framework</a:t>
            </a:r>
          </a:p>
          <a:p>
            <a:r>
              <a:rPr lang="en-GB" baseline="0" dirty="0" smtClean="0"/>
              <a:t>2010 is reference year for C3S</a:t>
            </a:r>
          </a:p>
        </p:txBody>
      </p:sp>
      <p:sp>
        <p:nvSpPr>
          <p:cNvPr id="4" name="Slide Number Placeholder 3"/>
          <p:cNvSpPr>
            <a:spLocks noGrp="1"/>
          </p:cNvSpPr>
          <p:nvPr>
            <p:ph type="sldNum" sz="quarter" idx="10"/>
          </p:nvPr>
        </p:nvSpPr>
        <p:spPr/>
        <p:txBody>
          <a:bodyPr/>
          <a:lstStyle/>
          <a:p>
            <a:fld id="{B3E37BDE-1E16-4497-8123-4D9E05ECC396}"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170794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HR imagery </a:t>
            </a:r>
          </a:p>
          <a:p>
            <a:pPr marL="171450" indent="-171450">
              <a:buFontTx/>
              <a:buChar char="-"/>
            </a:pPr>
            <a:r>
              <a:rPr lang="en-GB" dirty="0" smtClean="0"/>
              <a:t>Confidence (3 levels, for each epoch) ; </a:t>
            </a:r>
          </a:p>
          <a:p>
            <a:pPr marL="171450" indent="-171450">
              <a:buFontTx/>
              <a:buChar char="-"/>
            </a:pPr>
            <a:r>
              <a:rPr lang="en-GB" dirty="0" smtClean="0"/>
              <a:t>Per object –</a:t>
            </a:r>
            <a:r>
              <a:rPr lang="en-GB" baseline="0" dirty="0" smtClean="0"/>
              <a:t> LC interpretation (per epoch)</a:t>
            </a:r>
            <a:endParaRPr lang="en-GB" dirty="0" smtClean="0"/>
          </a:p>
          <a:p>
            <a:pPr marL="171450" indent="-171450">
              <a:buFontTx/>
              <a:buChar char="-"/>
            </a:pPr>
            <a:r>
              <a:rPr lang="en-GB" dirty="0" smtClean="0"/>
              <a:t>Comments</a:t>
            </a:r>
          </a:p>
          <a:p>
            <a:r>
              <a:rPr lang="en-GB" dirty="0" smtClean="0"/>
              <a:t>User friendly</a:t>
            </a:r>
            <a:r>
              <a:rPr lang="en-GB" baseline="0" dirty="0" smtClean="0"/>
              <a:t> validation web interface, facilitate LC &amp; change interpretation – developed in CCI framework</a:t>
            </a:r>
          </a:p>
          <a:p>
            <a:r>
              <a:rPr lang="en-GB" baseline="0" dirty="0" smtClean="0"/>
              <a:t>2010 is reference year for C3S</a:t>
            </a:r>
          </a:p>
        </p:txBody>
      </p:sp>
      <p:sp>
        <p:nvSpPr>
          <p:cNvPr id="4" name="Slide Number Placeholder 3"/>
          <p:cNvSpPr>
            <a:spLocks noGrp="1"/>
          </p:cNvSpPr>
          <p:nvPr>
            <p:ph type="sldNum" sz="quarter" idx="10"/>
          </p:nvPr>
        </p:nvSpPr>
        <p:spPr/>
        <p:txBody>
          <a:bodyPr/>
          <a:lstStyle/>
          <a:p>
            <a:fld id="{B3E37BDE-1E16-4497-8123-4D9E05ECC396}"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097307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sz="1200" dirty="0" smtClean="0"/>
              <a:t>OA &gt; 80% for </a:t>
            </a:r>
            <a:r>
              <a:rPr lang="fr-BE" sz="1200" dirty="0" err="1" smtClean="0"/>
              <a:t>both</a:t>
            </a:r>
            <a:r>
              <a:rPr lang="fr-BE" sz="1200" dirty="0" smtClean="0"/>
              <a:t> </a:t>
            </a:r>
            <a:r>
              <a:rPr lang="fr-BE" sz="1200" dirty="0" err="1" smtClean="0"/>
              <a:t>methods</a:t>
            </a:r>
            <a:r>
              <a:rPr lang="fr-BE" sz="1200" dirty="0" smtClean="0"/>
              <a:t> in </a:t>
            </a:r>
            <a:r>
              <a:rPr lang="fr-BE" sz="1200" dirty="0" err="1" smtClean="0"/>
              <a:t>Belgium</a:t>
            </a:r>
            <a:r>
              <a:rPr lang="fr-BE" sz="1200" dirty="0" smtClean="0"/>
              <a:t>, China, France, </a:t>
            </a:r>
            <a:r>
              <a:rPr lang="fr-BE" sz="1200" dirty="0" err="1" smtClean="0"/>
              <a:t>Morocco</a:t>
            </a:r>
            <a:r>
              <a:rPr lang="fr-BE" sz="1200" dirty="0" smtClean="0"/>
              <a:t>, </a:t>
            </a:r>
            <a:r>
              <a:rPr lang="fr-BE" sz="1200" dirty="0" err="1" smtClean="0"/>
              <a:t>Russia</a:t>
            </a:r>
            <a:r>
              <a:rPr lang="fr-BE" sz="1200" dirty="0" smtClean="0"/>
              <a:t>, South </a:t>
            </a:r>
            <a:r>
              <a:rPr lang="fr-BE" sz="1200" dirty="0" err="1" smtClean="0"/>
              <a:t>Africa</a:t>
            </a:r>
            <a:r>
              <a:rPr lang="fr-BE" sz="1200" dirty="0" smtClean="0"/>
              <a:t>, Ukraine, </a:t>
            </a:r>
            <a:r>
              <a:rPr lang="fr-BE" sz="1200" dirty="0" err="1" smtClean="0"/>
              <a:t>where</a:t>
            </a:r>
            <a:r>
              <a:rPr lang="fr-BE" sz="1200" dirty="0" smtClean="0"/>
              <a:t> </a:t>
            </a:r>
            <a:r>
              <a:rPr lang="fr-BE" sz="1200" dirty="0" err="1" smtClean="0"/>
              <a:t>both</a:t>
            </a:r>
            <a:r>
              <a:rPr lang="fr-BE" sz="1200" dirty="0" smtClean="0"/>
              <a:t> </a:t>
            </a:r>
            <a:r>
              <a:rPr lang="fr-BE" sz="1200" dirty="0" err="1" smtClean="0"/>
              <a:t>methods</a:t>
            </a:r>
            <a:r>
              <a:rPr lang="fr-BE" sz="1200" dirty="0" smtClean="0"/>
              <a:t> </a:t>
            </a:r>
            <a:r>
              <a:rPr lang="fr-BE" sz="1200" dirty="0" err="1" smtClean="0"/>
              <a:t>perform</a:t>
            </a:r>
            <a:r>
              <a:rPr lang="fr-BE" sz="1200" dirty="0" smtClean="0"/>
              <a:t> good // </a:t>
            </a:r>
            <a:r>
              <a:rPr lang="fr-BE" sz="1200" dirty="0" err="1" smtClean="0"/>
              <a:t>lower</a:t>
            </a:r>
            <a:r>
              <a:rPr lang="fr-BE" sz="1200" dirty="0" smtClean="0"/>
              <a:t> OA in Madagascar (</a:t>
            </a:r>
            <a:r>
              <a:rPr lang="fr-BE" sz="1200" dirty="0" err="1" smtClean="0"/>
              <a:t>very</a:t>
            </a:r>
            <a:r>
              <a:rPr lang="fr-BE" sz="1200" dirty="0" smtClean="0"/>
              <a:t> </a:t>
            </a:r>
            <a:r>
              <a:rPr lang="fr-BE" sz="1200" dirty="0" err="1" smtClean="0"/>
              <a:t>small</a:t>
            </a:r>
            <a:r>
              <a:rPr lang="fr-BE" sz="1200" dirty="0" smtClean="0"/>
              <a:t> </a:t>
            </a:r>
            <a:r>
              <a:rPr lang="fr-BE" sz="1200" dirty="0" err="1" smtClean="0"/>
              <a:t>fields</a:t>
            </a:r>
            <a:r>
              <a:rPr lang="fr-BE" sz="1200" dirty="0" smtClean="0"/>
              <a:t>) and in Argentina and Burkina Faso </a:t>
            </a:r>
            <a:r>
              <a:rPr lang="fr-BE" sz="1200" dirty="0" err="1" smtClean="0"/>
              <a:t>with</a:t>
            </a:r>
            <a:r>
              <a:rPr lang="fr-BE" sz="1200" dirty="0" smtClean="0"/>
              <a:t> </a:t>
            </a:r>
            <a:r>
              <a:rPr lang="fr-BE" sz="1200" dirty="0" err="1" smtClean="0"/>
              <a:t>unsupervised</a:t>
            </a:r>
            <a:r>
              <a:rPr lang="fr-BE" sz="1200" dirty="0" smtClean="0"/>
              <a:t> </a:t>
            </a:r>
            <a:r>
              <a:rPr lang="fr-BE" sz="1200" dirty="0" err="1" smtClean="0"/>
              <a:t>method</a:t>
            </a:r>
            <a:endParaRPr lang="fr-BE" sz="1200" dirty="0" smtClean="0"/>
          </a:p>
          <a:p>
            <a:endParaRPr lang="fr-BE" dirty="0" smtClean="0"/>
          </a:p>
          <a:p>
            <a:r>
              <a:rPr lang="fr-BE" dirty="0" err="1" smtClean="0"/>
              <a:t>Despite</a:t>
            </a:r>
            <a:r>
              <a:rPr lang="fr-BE" dirty="0" smtClean="0"/>
              <a:t> the short</a:t>
            </a:r>
            <a:r>
              <a:rPr lang="fr-BE" baseline="0" dirty="0" smtClean="0"/>
              <a:t> duration of the EO time </a:t>
            </a:r>
            <a:r>
              <a:rPr lang="fr-BE" baseline="0" dirty="0" err="1" smtClean="0"/>
              <a:t>series</a:t>
            </a:r>
            <a:r>
              <a:rPr lang="fr-BE" baseline="0" dirty="0" smtClean="0"/>
              <a:t> in </a:t>
            </a:r>
            <a:r>
              <a:rPr lang="fr-BE" baseline="0" dirty="0" err="1" smtClean="0"/>
              <a:t>Belgium</a:t>
            </a:r>
            <a:r>
              <a:rPr lang="fr-BE" baseline="0" dirty="0" smtClean="0"/>
              <a:t> due to cloud </a:t>
            </a:r>
            <a:r>
              <a:rPr lang="fr-BE" baseline="0" dirty="0" err="1" smtClean="0"/>
              <a:t>coverage</a:t>
            </a:r>
            <a:r>
              <a:rPr lang="fr-BE" baseline="0" dirty="0" smtClean="0"/>
              <a:t>, the </a:t>
            </a:r>
            <a:r>
              <a:rPr lang="fr-BE" baseline="0" dirty="0" err="1" smtClean="0"/>
              <a:t>accuracy</a:t>
            </a:r>
            <a:r>
              <a:rPr lang="fr-BE" baseline="0" dirty="0" smtClean="0"/>
              <a:t> </a:t>
            </a:r>
            <a:r>
              <a:rPr lang="fr-BE" baseline="0" dirty="0" err="1" smtClean="0"/>
              <a:t>reaches</a:t>
            </a:r>
            <a:r>
              <a:rPr lang="fr-BE" baseline="0" dirty="0" smtClean="0"/>
              <a:t> 90% =&gt; the importance of an </a:t>
            </a:r>
            <a:r>
              <a:rPr lang="fr-BE" baseline="0" dirty="0" err="1" smtClean="0"/>
              <a:t>appropriate</a:t>
            </a:r>
            <a:r>
              <a:rPr lang="fr-BE" baseline="0" dirty="0" smtClean="0"/>
              <a:t> temporal </a:t>
            </a:r>
            <a:r>
              <a:rPr lang="fr-BE" baseline="0" dirty="0" err="1" smtClean="0"/>
              <a:t>distrbituion</a:t>
            </a:r>
            <a:r>
              <a:rPr lang="fr-BE" baseline="0" dirty="0" smtClean="0"/>
              <a:t> to </a:t>
            </a:r>
            <a:r>
              <a:rPr lang="fr-BE" baseline="0" dirty="0" err="1" smtClean="0"/>
              <a:t>compensate</a:t>
            </a:r>
            <a:r>
              <a:rPr lang="fr-BE" baseline="0" dirty="0" smtClean="0"/>
              <a:t> the </a:t>
            </a:r>
            <a:r>
              <a:rPr lang="fr-BE" baseline="0" dirty="0" err="1" smtClean="0"/>
              <a:t>low</a:t>
            </a:r>
            <a:r>
              <a:rPr lang="fr-BE" baseline="0" dirty="0" smtClean="0"/>
              <a:t> </a:t>
            </a:r>
            <a:r>
              <a:rPr lang="fr-BE" baseline="0" dirty="0" err="1" smtClean="0"/>
              <a:t>frequency</a:t>
            </a:r>
            <a:endParaRPr lang="fr-BE" dirty="0"/>
          </a:p>
        </p:txBody>
      </p:sp>
      <p:sp>
        <p:nvSpPr>
          <p:cNvPr id="4" name="Espace réservé du numéro de diapositive 3"/>
          <p:cNvSpPr>
            <a:spLocks noGrp="1"/>
          </p:cNvSpPr>
          <p:nvPr>
            <p:ph type="sldNum" sz="quarter" idx="10"/>
          </p:nvPr>
        </p:nvSpPr>
        <p:spPr/>
        <p:txBody>
          <a:bodyPr/>
          <a:lstStyle/>
          <a:p>
            <a:fld id="{0FE2469B-F003-4419-BE06-02407A1A592B}" type="slidenum">
              <a:rPr lang="fr-BE" smtClean="0">
                <a:solidFill>
                  <a:prstClr val="black"/>
                </a:solidFill>
              </a:rPr>
              <a:pPr/>
              <a:t>44</a:t>
            </a:fld>
            <a:endParaRPr lang="fr-BE">
              <a:solidFill>
                <a:prstClr val="black"/>
              </a:solidFill>
            </a:endParaRPr>
          </a:p>
        </p:txBody>
      </p:sp>
    </p:spTree>
    <p:extLst>
      <p:ext uri="{BB962C8B-B14F-4D97-AF65-F5344CB8AC3E}">
        <p14:creationId xmlns:p14="http://schemas.microsoft.com/office/powerpoint/2010/main" val="2589314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e l'image des diapositives 1"/>
          <p:cNvSpPr>
            <a:spLocks noGrp="1" noRot="1" noChangeAspect="1" noTextEdit="1"/>
          </p:cNvSpPr>
          <p:nvPr>
            <p:ph type="sldImg"/>
          </p:nvPr>
        </p:nvSpPr>
        <p:spPr>
          <a:ln/>
        </p:spPr>
      </p:sp>
      <p:sp>
        <p:nvSpPr>
          <p:cNvPr id="7885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smtClean="0">
              <a:latin typeface="Arial" panose="020B0604020202020204" pitchFamily="34" charset="0"/>
              <a:cs typeface="Arial" panose="020B0604020202020204" pitchFamily="34" charset="0"/>
            </a:endParaRPr>
          </a:p>
        </p:txBody>
      </p:sp>
      <p:sp>
        <p:nvSpPr>
          <p:cNvPr id="7885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MS PGothic" panose="020B0600070205080204" pitchFamily="34" charset="-128"/>
              </a:defRPr>
            </a:lvl1pPr>
            <a:lvl2pPr marL="742950" indent="-285750" defTabSz="931863">
              <a:defRPr>
                <a:solidFill>
                  <a:schemeClr val="tx1"/>
                </a:solidFill>
                <a:latin typeface="Arial" panose="020B0604020202020204" pitchFamily="34" charset="0"/>
                <a:ea typeface="MS PGothic" panose="020B0600070205080204" pitchFamily="34" charset="-128"/>
              </a:defRPr>
            </a:lvl2pPr>
            <a:lvl3pPr marL="1143000" indent="-228600" defTabSz="931863">
              <a:defRPr>
                <a:solidFill>
                  <a:schemeClr val="tx1"/>
                </a:solidFill>
                <a:latin typeface="Arial" panose="020B0604020202020204" pitchFamily="34" charset="0"/>
                <a:ea typeface="MS PGothic" panose="020B0600070205080204" pitchFamily="34" charset="-128"/>
              </a:defRPr>
            </a:lvl3pPr>
            <a:lvl4pPr marL="1600200" indent="-228600" defTabSz="931863">
              <a:defRPr>
                <a:solidFill>
                  <a:schemeClr val="tx1"/>
                </a:solidFill>
                <a:latin typeface="Arial" panose="020B0604020202020204" pitchFamily="34" charset="0"/>
                <a:ea typeface="MS PGothic" panose="020B0600070205080204" pitchFamily="34" charset="-128"/>
              </a:defRPr>
            </a:lvl4pPr>
            <a:lvl5pPr marL="2057400" indent="-228600" defTabSz="931863">
              <a:defRPr>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BFD5BB5-C8B1-4540-9CEB-BB0D8FA0F037}" type="slidenum">
              <a:rPr lang="fr-BE" altLang="fr-FR" smtClean="0">
                <a:solidFill>
                  <a:srgbClr val="000000"/>
                </a:solidFill>
              </a:rPr>
              <a:pPr/>
              <a:t>45</a:t>
            </a:fld>
            <a:endParaRPr lang="fr-BE" altLang="fr-FR" smtClean="0">
              <a:solidFill>
                <a:srgbClr val="000000"/>
              </a:solidFill>
            </a:endParaRPr>
          </a:p>
        </p:txBody>
      </p:sp>
    </p:spTree>
    <p:extLst>
      <p:ext uri="{BB962C8B-B14F-4D97-AF65-F5344CB8AC3E}">
        <p14:creationId xmlns:p14="http://schemas.microsoft.com/office/powerpoint/2010/main" val="3517862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a:defRPr/>
            </a:pPr>
            <a:fld id="{F1CFA7B4-2CCE-4506-9C6F-C3A7D2A49777}" type="slidenum">
              <a:rPr lang="en-US" altLang="en-US" smtClean="0"/>
              <a:pPr>
                <a:defRPr/>
              </a:pPr>
              <a:t>47</a:t>
            </a:fld>
            <a:endParaRPr lang="en-US" altLang="en-US"/>
          </a:p>
        </p:txBody>
      </p:sp>
    </p:spTree>
    <p:extLst>
      <p:ext uri="{BB962C8B-B14F-4D97-AF65-F5344CB8AC3E}">
        <p14:creationId xmlns:p14="http://schemas.microsoft.com/office/powerpoint/2010/main" val="711865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a:t>
            </a:r>
            <a:r>
              <a:rPr lang="en-GB" baseline="0" dirty="0" smtClean="0"/>
              <a:t> the expert-interpreted validation DB, the accuracy of the 2016 LC map was assessed</a:t>
            </a:r>
            <a:endParaRPr lang="en-GB" dirty="0"/>
          </a:p>
        </p:txBody>
      </p:sp>
      <p:sp>
        <p:nvSpPr>
          <p:cNvPr id="4" name="Slide Number Placeholder 3"/>
          <p:cNvSpPr>
            <a:spLocks noGrp="1"/>
          </p:cNvSpPr>
          <p:nvPr>
            <p:ph type="sldNum" sz="quarter" idx="10"/>
          </p:nvPr>
        </p:nvSpPr>
        <p:spPr/>
        <p:txBody>
          <a:bodyPr/>
          <a:lstStyle/>
          <a:p>
            <a:fld id="{B3E37BDE-1E16-4497-8123-4D9E05ECC396}"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005898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C4FBFF5D-5431-4312-AC6F-381EE718A4B0}" type="slidenum">
              <a:rPr lang="fr-BE" smtClean="0">
                <a:solidFill>
                  <a:prstClr val="black"/>
                </a:solidFill>
              </a:rPr>
              <a:pPr/>
              <a:t>10</a:t>
            </a:fld>
            <a:endParaRPr lang="fr-BE">
              <a:solidFill>
                <a:prstClr val="black"/>
              </a:solidFill>
            </a:endParaRPr>
          </a:p>
        </p:txBody>
      </p:sp>
    </p:spTree>
    <p:extLst>
      <p:ext uri="{BB962C8B-B14F-4D97-AF65-F5344CB8AC3E}">
        <p14:creationId xmlns:p14="http://schemas.microsoft.com/office/powerpoint/2010/main" val="320864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C4FBFF5D-5431-4312-AC6F-381EE718A4B0}" type="slidenum">
              <a:rPr lang="fr-BE" smtClean="0">
                <a:solidFill>
                  <a:prstClr val="black"/>
                </a:solidFill>
              </a:rPr>
              <a:pPr/>
              <a:t>52</a:t>
            </a:fld>
            <a:endParaRPr lang="fr-BE">
              <a:solidFill>
                <a:prstClr val="black"/>
              </a:solidFill>
            </a:endParaRPr>
          </a:p>
        </p:txBody>
      </p:sp>
    </p:spTree>
    <p:extLst>
      <p:ext uri="{BB962C8B-B14F-4D97-AF65-F5344CB8AC3E}">
        <p14:creationId xmlns:p14="http://schemas.microsoft.com/office/powerpoint/2010/main" val="1304618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C4FBFF5D-5431-4312-AC6F-381EE718A4B0}" type="slidenum">
              <a:rPr lang="fr-BE" smtClean="0">
                <a:solidFill>
                  <a:prstClr val="black"/>
                </a:solidFill>
              </a:rPr>
              <a:pPr/>
              <a:t>54</a:t>
            </a:fld>
            <a:endParaRPr lang="fr-BE">
              <a:solidFill>
                <a:prstClr val="black"/>
              </a:solidFill>
            </a:endParaRPr>
          </a:p>
        </p:txBody>
      </p:sp>
    </p:spTree>
    <p:extLst>
      <p:ext uri="{BB962C8B-B14F-4D97-AF65-F5344CB8AC3E}">
        <p14:creationId xmlns:p14="http://schemas.microsoft.com/office/powerpoint/2010/main" val="2033304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a:defRPr/>
            </a:pPr>
            <a:fld id="{D8DF57D7-2670-4E78-96DD-D9B22805124F}" type="slidenum">
              <a:rPr lang="en-US" smtClean="0"/>
              <a:pPr>
                <a:defRPr/>
              </a:pPr>
              <a:t>55</a:t>
            </a:fld>
            <a:endParaRPr lang="en-US" dirty="0"/>
          </a:p>
        </p:txBody>
      </p:sp>
    </p:spTree>
    <p:extLst>
      <p:ext uri="{BB962C8B-B14F-4D97-AF65-F5344CB8AC3E}">
        <p14:creationId xmlns:p14="http://schemas.microsoft.com/office/powerpoint/2010/main" val="3114588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C4FBFF5D-5431-4312-AC6F-381EE718A4B0}" type="slidenum">
              <a:rPr lang="fr-BE" smtClean="0">
                <a:solidFill>
                  <a:prstClr val="black"/>
                </a:solidFill>
              </a:rPr>
              <a:pPr/>
              <a:t>56</a:t>
            </a:fld>
            <a:endParaRPr lang="fr-BE">
              <a:solidFill>
                <a:prstClr val="black"/>
              </a:solidFill>
            </a:endParaRPr>
          </a:p>
        </p:txBody>
      </p:sp>
    </p:spTree>
    <p:extLst>
      <p:ext uri="{BB962C8B-B14F-4D97-AF65-F5344CB8AC3E}">
        <p14:creationId xmlns:p14="http://schemas.microsoft.com/office/powerpoint/2010/main" val="469051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C4FBFF5D-5431-4312-AC6F-381EE718A4B0}" type="slidenum">
              <a:rPr lang="fr-BE" smtClean="0">
                <a:solidFill>
                  <a:prstClr val="black"/>
                </a:solidFill>
              </a:rPr>
              <a:pPr/>
              <a:t>57</a:t>
            </a:fld>
            <a:endParaRPr lang="fr-BE">
              <a:solidFill>
                <a:prstClr val="black"/>
              </a:solidFill>
            </a:endParaRPr>
          </a:p>
        </p:txBody>
      </p:sp>
    </p:spTree>
    <p:extLst>
      <p:ext uri="{BB962C8B-B14F-4D97-AF65-F5344CB8AC3E}">
        <p14:creationId xmlns:p14="http://schemas.microsoft.com/office/powerpoint/2010/main" val="4175109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747915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199896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287632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611677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487575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If</a:t>
            </a:r>
            <a:r>
              <a:rPr lang="fr-FR" baseline="0" dirty="0" smtClean="0"/>
              <a:t> </a:t>
            </a:r>
            <a:r>
              <a:rPr lang="fr-FR" baseline="0" dirty="0" err="1" smtClean="0"/>
              <a:t>random</a:t>
            </a:r>
            <a:r>
              <a:rPr lang="fr-FR" baseline="0" dirty="0" smtClean="0"/>
              <a:t> </a:t>
            </a:r>
            <a:r>
              <a:rPr lang="fr-FR" baseline="0" dirty="0" err="1" smtClean="0"/>
              <a:t>sampling</a:t>
            </a:r>
            <a:r>
              <a:rPr lang="fr-FR" baseline="0" dirty="0" smtClean="0"/>
              <a:t>, </a:t>
            </a:r>
            <a:r>
              <a:rPr lang="fr-FR" baseline="0" dirty="0" err="1" smtClean="0"/>
              <a:t>mostly</a:t>
            </a:r>
            <a:r>
              <a:rPr lang="fr-FR" baseline="0" dirty="0" smtClean="0"/>
              <a:t> land and </a:t>
            </a:r>
            <a:r>
              <a:rPr lang="fr-FR" baseline="0" dirty="0" err="1" smtClean="0"/>
              <a:t>obvious</a:t>
            </a:r>
            <a:r>
              <a:rPr lang="fr-FR" baseline="0" dirty="0" smtClean="0"/>
              <a:t> water =</a:t>
            </a:r>
            <a:endParaRPr lang="fr-BE" dirty="0"/>
          </a:p>
        </p:txBody>
      </p:sp>
      <p:sp>
        <p:nvSpPr>
          <p:cNvPr id="4" name="Espace réservé du numéro de diapositive 3"/>
          <p:cNvSpPr>
            <a:spLocks noGrp="1"/>
          </p:cNvSpPr>
          <p:nvPr>
            <p:ph type="sldNum" sz="quarter" idx="10"/>
          </p:nvPr>
        </p:nvSpPr>
        <p:spPr/>
        <p:txBody>
          <a:bodyPr/>
          <a:lstStyle/>
          <a:p>
            <a:pPr>
              <a:defRPr/>
            </a:pPr>
            <a:fld id="{D8DF57D7-2670-4E78-96DD-D9B22805124F}" type="slidenum">
              <a:rPr lang="en-US" smtClean="0"/>
              <a:pPr>
                <a:defRPr/>
              </a:pPr>
              <a:t>16</a:t>
            </a:fld>
            <a:endParaRPr lang="en-US" dirty="0"/>
          </a:p>
        </p:txBody>
      </p:sp>
    </p:spTree>
    <p:extLst>
      <p:ext uri="{BB962C8B-B14F-4D97-AF65-F5344CB8AC3E}">
        <p14:creationId xmlns:p14="http://schemas.microsoft.com/office/powerpoint/2010/main" val="2248717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017343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598738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466303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3250073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829239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4250858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40034124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2834300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464808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294836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BE"/>
          </a:p>
        </p:txBody>
      </p:sp>
      <p:sp>
        <p:nvSpPr>
          <p:cNvPr id="4" name="Slide Number Placeholder 3"/>
          <p:cNvSpPr>
            <a:spLocks noGrp="1"/>
          </p:cNvSpPr>
          <p:nvPr>
            <p:ph type="sldNum" sz="quarter" idx="10"/>
          </p:nvPr>
        </p:nvSpPr>
        <p:spPr/>
        <p:txBody>
          <a:bodyPr/>
          <a:lstStyle/>
          <a:p>
            <a:fld id="{B3CBB027-2206-46CA-A3A3-6940A3B56A73}" type="slidenum">
              <a:rPr lang="en-US" smtClean="0">
                <a:solidFill>
                  <a:srgbClr val="000000"/>
                </a:solidFill>
              </a:rPr>
              <a:pPr/>
              <a:t>23</a:t>
            </a:fld>
            <a:endParaRPr lang="en-US">
              <a:solidFill>
                <a:srgbClr val="000000"/>
              </a:solidFill>
            </a:endParaRPr>
          </a:p>
        </p:txBody>
      </p:sp>
    </p:spTree>
    <p:extLst>
      <p:ext uri="{BB962C8B-B14F-4D97-AF65-F5344CB8AC3E}">
        <p14:creationId xmlns:p14="http://schemas.microsoft.com/office/powerpoint/2010/main" val="1541655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27515693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66C3D7-E80D-4EE5-81EE-86B0C7088B51}"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2529054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A2AA8-C72F-46B3-B04F-123E953C9AC8}" type="slidenum">
              <a:rPr lang="fr-BE" smtClean="0">
                <a:solidFill>
                  <a:prstClr val="black"/>
                </a:solidFill>
              </a:rPr>
              <a:pPr/>
              <a:t>83</a:t>
            </a:fld>
            <a:endParaRPr lang="fr-BE">
              <a:solidFill>
                <a:prstClr val="black"/>
              </a:solidFill>
            </a:endParaRPr>
          </a:p>
        </p:txBody>
      </p:sp>
    </p:spTree>
    <p:extLst>
      <p:ext uri="{BB962C8B-B14F-4D97-AF65-F5344CB8AC3E}">
        <p14:creationId xmlns:p14="http://schemas.microsoft.com/office/powerpoint/2010/main" val="1227587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smtClean="0"/>
              <a:t>Expliquer et dire vous</a:t>
            </a:r>
            <a:r>
              <a:rPr lang="fr-BE" baseline="0" dirty="0" smtClean="0"/>
              <a:t> </a:t>
            </a:r>
            <a:r>
              <a:rPr lang="fr-BE" baseline="0" dirty="0" err="1" smtClean="0"/>
              <a:t>reverez</a:t>
            </a:r>
            <a:r>
              <a:rPr lang="fr-BE" baseline="0" dirty="0" smtClean="0"/>
              <a:t> ce schéma plus tard</a:t>
            </a:r>
            <a:endParaRPr lang="fr-BE" dirty="0"/>
          </a:p>
        </p:txBody>
      </p:sp>
      <p:sp>
        <p:nvSpPr>
          <p:cNvPr id="4" name="Espace réservé du numéro de diapositive 3"/>
          <p:cNvSpPr>
            <a:spLocks noGrp="1"/>
          </p:cNvSpPr>
          <p:nvPr>
            <p:ph type="sldNum" sz="quarter" idx="10"/>
          </p:nvPr>
        </p:nvSpPr>
        <p:spPr/>
        <p:txBody>
          <a:bodyPr/>
          <a:lstStyle/>
          <a:p>
            <a:fld id="{535A2AA8-C72F-46B3-B04F-123E953C9AC8}" type="slidenum">
              <a:rPr lang="fr-BE" smtClean="0">
                <a:solidFill>
                  <a:prstClr val="black"/>
                </a:solidFill>
              </a:rPr>
              <a:pPr/>
              <a:t>84</a:t>
            </a:fld>
            <a:endParaRPr lang="fr-BE">
              <a:solidFill>
                <a:prstClr val="black"/>
              </a:solidFill>
            </a:endParaRPr>
          </a:p>
        </p:txBody>
      </p:sp>
    </p:spTree>
    <p:extLst>
      <p:ext uri="{BB962C8B-B14F-4D97-AF65-F5344CB8AC3E}">
        <p14:creationId xmlns:p14="http://schemas.microsoft.com/office/powerpoint/2010/main" val="537779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p>
        </p:txBody>
      </p:sp>
      <p:sp>
        <p:nvSpPr>
          <p:cNvPr id="72708" name="Date Placeholder 3"/>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ea typeface="ＭＳ Ｐゴシック" pitchFamily="34" charset="-128"/>
              </a:defRPr>
            </a:lvl1pPr>
            <a:lvl2pPr marL="742950" indent="-285750" eaLnBrk="0" hangingPunct="0">
              <a:defRPr sz="7600" b="1">
                <a:solidFill>
                  <a:srgbClr val="FFD624"/>
                </a:solidFill>
                <a:latin typeface="Verdana" pitchFamily="34" charset="0"/>
                <a:ea typeface="ＭＳ Ｐゴシック" pitchFamily="34" charset="-128"/>
              </a:defRPr>
            </a:lvl2pPr>
            <a:lvl3pPr marL="1143000" indent="-228600" eaLnBrk="0" hangingPunct="0">
              <a:defRPr sz="7600" b="1">
                <a:solidFill>
                  <a:srgbClr val="FFD624"/>
                </a:solidFill>
                <a:latin typeface="Verdana" pitchFamily="34" charset="0"/>
                <a:ea typeface="ＭＳ Ｐゴシック" pitchFamily="34" charset="-128"/>
              </a:defRPr>
            </a:lvl3pPr>
            <a:lvl4pPr marL="1600200" indent="-228600" eaLnBrk="0" hangingPunct="0">
              <a:defRPr sz="7600" b="1">
                <a:solidFill>
                  <a:srgbClr val="FFD624"/>
                </a:solidFill>
                <a:latin typeface="Verdana" pitchFamily="34" charset="0"/>
                <a:ea typeface="ＭＳ Ｐゴシック" pitchFamily="34" charset="-128"/>
              </a:defRPr>
            </a:lvl4pPr>
            <a:lvl5pPr marL="2057400" indent="-228600" eaLnBrk="0" hangingPunct="0">
              <a:defRPr sz="7600" b="1">
                <a:solidFill>
                  <a:srgbClr val="FFD624"/>
                </a:solidFill>
                <a:latin typeface="Verdana" pitchFamily="34" charset="0"/>
                <a:ea typeface="ＭＳ Ｐゴシック" pitchFamily="34" charset="-128"/>
              </a:defRPr>
            </a:lvl5pPr>
            <a:lvl6pPr marL="2514600" indent="-228600" eaLnBrk="0" fontAlgn="base" hangingPunct="0">
              <a:spcBef>
                <a:spcPct val="0"/>
              </a:spcBef>
              <a:spcAft>
                <a:spcPct val="0"/>
              </a:spcAft>
              <a:defRPr sz="7600" b="1">
                <a:solidFill>
                  <a:srgbClr val="FFD624"/>
                </a:solidFill>
                <a:latin typeface="Verdana" pitchFamily="34" charset="0"/>
                <a:ea typeface="ＭＳ Ｐゴシック" pitchFamily="34" charset="-128"/>
              </a:defRPr>
            </a:lvl6pPr>
            <a:lvl7pPr marL="2971800" indent="-228600" eaLnBrk="0" fontAlgn="base" hangingPunct="0">
              <a:spcBef>
                <a:spcPct val="0"/>
              </a:spcBef>
              <a:spcAft>
                <a:spcPct val="0"/>
              </a:spcAft>
              <a:defRPr sz="7600" b="1">
                <a:solidFill>
                  <a:srgbClr val="FFD624"/>
                </a:solidFill>
                <a:latin typeface="Verdana" pitchFamily="34" charset="0"/>
                <a:ea typeface="ＭＳ Ｐゴシック" pitchFamily="34" charset="-128"/>
              </a:defRPr>
            </a:lvl7pPr>
            <a:lvl8pPr marL="3429000" indent="-228600" eaLnBrk="0" fontAlgn="base" hangingPunct="0">
              <a:spcBef>
                <a:spcPct val="0"/>
              </a:spcBef>
              <a:spcAft>
                <a:spcPct val="0"/>
              </a:spcAft>
              <a:defRPr sz="7600" b="1">
                <a:solidFill>
                  <a:srgbClr val="FFD624"/>
                </a:solidFill>
                <a:latin typeface="Verdana" pitchFamily="34" charset="0"/>
                <a:ea typeface="ＭＳ Ｐゴシック" pitchFamily="34" charset="-128"/>
              </a:defRPr>
            </a:lvl8pPr>
            <a:lvl9pPr marL="3886200" indent="-228600" eaLnBrk="0" fontAlgn="base" hangingPunct="0">
              <a:spcBef>
                <a:spcPct val="0"/>
              </a:spcBef>
              <a:spcAft>
                <a:spcPct val="0"/>
              </a:spcAft>
              <a:defRPr sz="7600" b="1">
                <a:solidFill>
                  <a:srgbClr val="FFD624"/>
                </a:solidFill>
                <a:latin typeface="Verdana" pitchFamily="34" charset="0"/>
                <a:ea typeface="ＭＳ Ｐゴシック" pitchFamily="34" charset="-128"/>
              </a:defRPr>
            </a:lvl9pPr>
          </a:lstStyle>
          <a:p>
            <a:pPr eaLnBrk="1" hangingPunct="1">
              <a:defRPr/>
            </a:pPr>
            <a:endParaRPr lang="en-GB" sz="1200" b="0" smtClean="0">
              <a:solidFill>
                <a:prstClr val="black"/>
              </a:solidFill>
              <a:latin typeface="Arial" charset="0"/>
            </a:endParaRPr>
          </a:p>
        </p:txBody>
      </p:sp>
      <p:sp>
        <p:nvSpPr>
          <p:cNvPr id="7270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ea typeface="ＭＳ Ｐゴシック" pitchFamily="34" charset="-128"/>
              </a:defRPr>
            </a:lvl1pPr>
            <a:lvl2pPr marL="742950" indent="-285750" eaLnBrk="0" hangingPunct="0">
              <a:defRPr sz="7600" b="1">
                <a:solidFill>
                  <a:srgbClr val="FFD624"/>
                </a:solidFill>
                <a:latin typeface="Verdana" pitchFamily="34" charset="0"/>
                <a:ea typeface="ＭＳ Ｐゴシック" pitchFamily="34" charset="-128"/>
              </a:defRPr>
            </a:lvl2pPr>
            <a:lvl3pPr marL="1143000" indent="-228600" eaLnBrk="0" hangingPunct="0">
              <a:defRPr sz="7600" b="1">
                <a:solidFill>
                  <a:srgbClr val="FFD624"/>
                </a:solidFill>
                <a:latin typeface="Verdana" pitchFamily="34" charset="0"/>
                <a:ea typeface="ＭＳ Ｐゴシック" pitchFamily="34" charset="-128"/>
              </a:defRPr>
            </a:lvl3pPr>
            <a:lvl4pPr marL="1600200" indent="-228600" eaLnBrk="0" hangingPunct="0">
              <a:defRPr sz="7600" b="1">
                <a:solidFill>
                  <a:srgbClr val="FFD624"/>
                </a:solidFill>
                <a:latin typeface="Verdana" pitchFamily="34" charset="0"/>
                <a:ea typeface="ＭＳ Ｐゴシック" pitchFamily="34" charset="-128"/>
              </a:defRPr>
            </a:lvl4pPr>
            <a:lvl5pPr marL="2057400" indent="-228600" eaLnBrk="0" hangingPunct="0">
              <a:defRPr sz="7600" b="1">
                <a:solidFill>
                  <a:srgbClr val="FFD624"/>
                </a:solidFill>
                <a:latin typeface="Verdana" pitchFamily="34" charset="0"/>
                <a:ea typeface="ＭＳ Ｐゴシック" pitchFamily="34" charset="-128"/>
              </a:defRPr>
            </a:lvl5pPr>
            <a:lvl6pPr marL="2514600" indent="-228600" eaLnBrk="0" fontAlgn="base" hangingPunct="0">
              <a:spcBef>
                <a:spcPct val="0"/>
              </a:spcBef>
              <a:spcAft>
                <a:spcPct val="0"/>
              </a:spcAft>
              <a:defRPr sz="7600" b="1">
                <a:solidFill>
                  <a:srgbClr val="FFD624"/>
                </a:solidFill>
                <a:latin typeface="Verdana" pitchFamily="34" charset="0"/>
                <a:ea typeface="ＭＳ Ｐゴシック" pitchFamily="34" charset="-128"/>
              </a:defRPr>
            </a:lvl6pPr>
            <a:lvl7pPr marL="2971800" indent="-228600" eaLnBrk="0" fontAlgn="base" hangingPunct="0">
              <a:spcBef>
                <a:spcPct val="0"/>
              </a:spcBef>
              <a:spcAft>
                <a:spcPct val="0"/>
              </a:spcAft>
              <a:defRPr sz="7600" b="1">
                <a:solidFill>
                  <a:srgbClr val="FFD624"/>
                </a:solidFill>
                <a:latin typeface="Verdana" pitchFamily="34" charset="0"/>
                <a:ea typeface="ＭＳ Ｐゴシック" pitchFamily="34" charset="-128"/>
              </a:defRPr>
            </a:lvl7pPr>
            <a:lvl8pPr marL="3429000" indent="-228600" eaLnBrk="0" fontAlgn="base" hangingPunct="0">
              <a:spcBef>
                <a:spcPct val="0"/>
              </a:spcBef>
              <a:spcAft>
                <a:spcPct val="0"/>
              </a:spcAft>
              <a:defRPr sz="7600" b="1">
                <a:solidFill>
                  <a:srgbClr val="FFD624"/>
                </a:solidFill>
                <a:latin typeface="Verdana" pitchFamily="34" charset="0"/>
                <a:ea typeface="ＭＳ Ｐゴシック" pitchFamily="34" charset="-128"/>
              </a:defRPr>
            </a:lvl8pPr>
            <a:lvl9pPr marL="3886200" indent="-228600" eaLnBrk="0" fontAlgn="base" hangingPunct="0">
              <a:spcBef>
                <a:spcPct val="0"/>
              </a:spcBef>
              <a:spcAft>
                <a:spcPct val="0"/>
              </a:spcAft>
              <a:defRPr sz="7600" b="1">
                <a:solidFill>
                  <a:srgbClr val="FFD624"/>
                </a:solidFill>
                <a:latin typeface="Verdana" pitchFamily="34" charset="0"/>
                <a:ea typeface="ＭＳ Ｐゴシック" pitchFamily="34" charset="-128"/>
              </a:defRPr>
            </a:lvl9pPr>
          </a:lstStyle>
          <a:p>
            <a:pPr eaLnBrk="1" hangingPunct="1">
              <a:defRPr/>
            </a:pPr>
            <a:fld id="{664DA774-0E64-4FF5-9BEB-9354EA039BE1}" type="slidenum">
              <a:rPr lang="en-US" sz="1200" b="0" smtClean="0">
                <a:solidFill>
                  <a:prstClr val="black"/>
                </a:solidFill>
                <a:latin typeface="Arial" charset="0"/>
              </a:rPr>
              <a:pPr eaLnBrk="1" hangingPunct="1">
                <a:defRPr/>
              </a:pPr>
              <a:t>88</a:t>
            </a:fld>
            <a:endParaRPr lang="en-US" sz="1200" b="0" smtClean="0">
              <a:solidFill>
                <a:prstClr val="black"/>
              </a:solidFill>
              <a:latin typeface="Arial" charset="0"/>
            </a:endParaRPr>
          </a:p>
        </p:txBody>
      </p:sp>
    </p:spTree>
    <p:extLst>
      <p:ext uri="{BB962C8B-B14F-4D97-AF65-F5344CB8AC3E}">
        <p14:creationId xmlns:p14="http://schemas.microsoft.com/office/powerpoint/2010/main" val="13710490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dirty="0"/>
          </a:p>
        </p:txBody>
      </p:sp>
      <p:sp>
        <p:nvSpPr>
          <p:cNvPr id="4" name="Espace réservé du numéro de diapositive 3"/>
          <p:cNvSpPr>
            <a:spLocks noGrp="1"/>
          </p:cNvSpPr>
          <p:nvPr>
            <p:ph type="sldNum" sz="quarter" idx="10"/>
          </p:nvPr>
        </p:nvSpPr>
        <p:spPr/>
        <p:txBody>
          <a:bodyPr/>
          <a:lstStyle/>
          <a:p>
            <a:pPr>
              <a:defRPr/>
            </a:pPr>
            <a:fld id="{2135F0C5-A18C-4485-AA62-BF659971EA6B}" type="slidenum">
              <a:rPr lang="en-US" smtClean="0">
                <a:solidFill>
                  <a:srgbClr val="000000"/>
                </a:solidFill>
              </a:rPr>
              <a:pPr>
                <a:defRPr/>
              </a:pPr>
              <a:t>91</a:t>
            </a:fld>
            <a:endParaRPr lang="en-US">
              <a:solidFill>
                <a:srgbClr val="000000"/>
              </a:solidFill>
            </a:endParaRPr>
          </a:p>
        </p:txBody>
      </p:sp>
    </p:spTree>
    <p:extLst>
      <p:ext uri="{BB962C8B-B14F-4D97-AF65-F5344CB8AC3E}">
        <p14:creationId xmlns:p14="http://schemas.microsoft.com/office/powerpoint/2010/main" val="8135804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dirty="0" smtClean="0"/>
              <a:t>We can define</a:t>
            </a:r>
            <a:r>
              <a:rPr lang="en-GB" baseline="0" dirty="0" smtClean="0"/>
              <a:t> a pixel purity-size space</a:t>
            </a:r>
          </a:p>
          <a:p>
            <a:r>
              <a:rPr lang="en-GB" baseline="0" dirty="0" smtClean="0"/>
              <a:t>For each pair of purity and size values corresponds a pixel population</a:t>
            </a:r>
            <a:endParaRPr lang="en-GB" dirty="0"/>
          </a:p>
        </p:txBody>
      </p:sp>
      <p:sp>
        <p:nvSpPr>
          <p:cNvPr id="4" name="Espace réservé du numéro de diapositive 3"/>
          <p:cNvSpPr>
            <a:spLocks noGrp="1"/>
          </p:cNvSpPr>
          <p:nvPr>
            <p:ph type="sldNum" sz="quarter" idx="10"/>
          </p:nvPr>
        </p:nvSpPr>
        <p:spPr/>
        <p:txBody>
          <a:bodyPr/>
          <a:lstStyle/>
          <a:p>
            <a:pPr>
              <a:defRPr/>
            </a:pPr>
            <a:fld id="{2135F0C5-A18C-4485-AA62-BF659971EA6B}" type="slidenum">
              <a:rPr lang="en-US" smtClean="0">
                <a:solidFill>
                  <a:srgbClr val="000000"/>
                </a:solidFill>
              </a:rPr>
              <a:pPr>
                <a:defRPr/>
              </a:pPr>
              <a:t>92</a:t>
            </a:fld>
            <a:endParaRPr lang="en-US">
              <a:solidFill>
                <a:srgbClr val="000000"/>
              </a:solidFill>
            </a:endParaRPr>
          </a:p>
        </p:txBody>
      </p:sp>
    </p:spTree>
    <p:extLst>
      <p:ext uri="{BB962C8B-B14F-4D97-AF65-F5344CB8AC3E}">
        <p14:creationId xmlns:p14="http://schemas.microsoft.com/office/powerpoint/2010/main" val="10384614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ED7C677-581A-4E8F-8B91-124787D0FD4E}" type="slidenum">
              <a:rPr lang="fr-BE" smtClean="0">
                <a:solidFill>
                  <a:prstClr val="black"/>
                </a:solidFill>
              </a:rPr>
              <a:pPr/>
              <a:t>93</a:t>
            </a:fld>
            <a:endParaRPr lang="fr-BE">
              <a:solidFill>
                <a:prstClr val="black"/>
              </a:solidFill>
            </a:endParaRPr>
          </a:p>
        </p:txBody>
      </p:sp>
    </p:spTree>
    <p:extLst>
      <p:ext uri="{BB962C8B-B14F-4D97-AF65-F5344CB8AC3E}">
        <p14:creationId xmlns:p14="http://schemas.microsoft.com/office/powerpoint/2010/main" val="14569406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a:ln/>
        </p:spPr>
      </p:sp>
      <p:sp>
        <p:nvSpPr>
          <p:cNvPr id="8909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altLang="fr-FR" smtClean="0">
                <a:latin typeface="Arial" panose="020B0604020202020204" pitchFamily="34" charset="0"/>
                <a:cs typeface="Arial" panose="020B0604020202020204" pitchFamily="34" charset="0"/>
              </a:rPr>
              <a:t>Office du Niger</a:t>
            </a:r>
          </a:p>
        </p:txBody>
      </p:sp>
      <p:sp>
        <p:nvSpPr>
          <p:cNvPr id="8909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MS PGothic" panose="020B0600070205080204" pitchFamily="34" charset="-128"/>
              </a:defRPr>
            </a:lvl1pPr>
            <a:lvl2pPr marL="742950" indent="-285750" defTabSz="931863">
              <a:defRPr>
                <a:solidFill>
                  <a:schemeClr val="tx1"/>
                </a:solidFill>
                <a:latin typeface="Arial" panose="020B0604020202020204" pitchFamily="34" charset="0"/>
                <a:ea typeface="MS PGothic" panose="020B0600070205080204" pitchFamily="34" charset="-128"/>
              </a:defRPr>
            </a:lvl2pPr>
            <a:lvl3pPr marL="1143000" indent="-228600" defTabSz="931863">
              <a:defRPr>
                <a:solidFill>
                  <a:schemeClr val="tx1"/>
                </a:solidFill>
                <a:latin typeface="Arial" panose="020B0604020202020204" pitchFamily="34" charset="0"/>
                <a:ea typeface="MS PGothic" panose="020B0600070205080204" pitchFamily="34" charset="-128"/>
              </a:defRPr>
            </a:lvl3pPr>
            <a:lvl4pPr marL="1600200" indent="-228600" defTabSz="931863">
              <a:defRPr>
                <a:solidFill>
                  <a:schemeClr val="tx1"/>
                </a:solidFill>
                <a:latin typeface="Arial" panose="020B0604020202020204" pitchFamily="34" charset="0"/>
                <a:ea typeface="MS PGothic" panose="020B0600070205080204" pitchFamily="34" charset="-128"/>
              </a:defRPr>
            </a:lvl4pPr>
            <a:lvl5pPr marL="2057400" indent="-228600" defTabSz="931863">
              <a:defRPr>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5D67626-B61E-49E3-934C-689C68366FAF}" type="slidenum">
              <a:rPr lang="fr-BE" altLang="fr-FR" smtClean="0">
                <a:solidFill>
                  <a:srgbClr val="000000"/>
                </a:solidFill>
              </a:rPr>
              <a:pPr/>
              <a:t>101</a:t>
            </a:fld>
            <a:endParaRPr lang="fr-BE" altLang="fr-FR" smtClean="0">
              <a:solidFill>
                <a:srgbClr val="000000"/>
              </a:solidFill>
            </a:endParaRPr>
          </a:p>
        </p:txBody>
      </p:sp>
    </p:spTree>
    <p:extLst>
      <p:ext uri="{BB962C8B-B14F-4D97-AF65-F5344CB8AC3E}">
        <p14:creationId xmlns:p14="http://schemas.microsoft.com/office/powerpoint/2010/main" val="31168579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4E68246D-4252-4CF5-9CB2-1BA6E64C6260}" type="slidenum">
              <a:rPr lang="en-GB" smtClean="0">
                <a:solidFill>
                  <a:prstClr val="black"/>
                </a:solidFill>
              </a:rPr>
              <a:pPr/>
              <a:t>109</a:t>
            </a:fld>
            <a:endParaRPr lang="en-GB" smtClean="0">
              <a:solidFill>
                <a:prstClr val="black"/>
              </a:solidFill>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endParaRPr lang="fr-FR" smtClean="0"/>
          </a:p>
        </p:txBody>
      </p:sp>
    </p:spTree>
    <p:extLst>
      <p:ext uri="{BB962C8B-B14F-4D97-AF65-F5344CB8AC3E}">
        <p14:creationId xmlns:p14="http://schemas.microsoft.com/office/powerpoint/2010/main" val="531443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Systematic quality control</a:t>
            </a:r>
            <a:r>
              <a:rPr lang="en-GB" sz="1200" kern="1200" baseline="0" dirty="0" smtClean="0">
                <a:solidFill>
                  <a:schemeClr val="tx1"/>
                </a:solidFill>
                <a:effectLst/>
                <a:latin typeface="+mn-lt"/>
                <a:ea typeface="+mn-ea"/>
                <a:cs typeface="+mn-cs"/>
              </a:rPr>
              <a:t> – integrated into the classification procedure</a:t>
            </a:r>
          </a:p>
          <a:p>
            <a:r>
              <a:rPr lang="en-GB" sz="1200" kern="1200" dirty="0" smtClean="0">
                <a:solidFill>
                  <a:schemeClr val="tx1"/>
                </a:solidFill>
                <a:effectLst/>
                <a:latin typeface="+mn-lt"/>
                <a:ea typeface="+mn-ea"/>
                <a:cs typeface="+mn-cs"/>
              </a:rPr>
              <a:t>Each cell is associated with an alphanumeric identification code providing information about latitude and longitude of lower left corner of the cell to facilitate the record of the errors in a database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database, internal to the processing chain, is eventually used to target the macroscopic errors, which are then manually corrected during the post-edition processing step.</a:t>
            </a:r>
          </a:p>
          <a:p>
            <a:endParaRPr lang="en-GB" dirty="0"/>
          </a:p>
        </p:txBody>
      </p:sp>
      <p:sp>
        <p:nvSpPr>
          <p:cNvPr id="4" name="Slide Number Placeholder 3"/>
          <p:cNvSpPr>
            <a:spLocks noGrp="1"/>
          </p:cNvSpPr>
          <p:nvPr>
            <p:ph type="sldNum" sz="quarter" idx="10"/>
          </p:nvPr>
        </p:nvSpPr>
        <p:spPr/>
        <p:txBody>
          <a:bodyPr/>
          <a:lstStyle/>
          <a:p>
            <a:fld id="{B3E37BDE-1E16-4497-8123-4D9E05ECC396}" type="slidenum">
              <a:rPr lang="en-US">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5915450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altLang="fr-FR" dirty="0" err="1" smtClean="0"/>
              <a:t>Indeed</a:t>
            </a:r>
            <a:r>
              <a:rPr lang="fr-BE" altLang="fr-FR" dirty="0" smtClean="0"/>
              <a:t>, this a </a:t>
            </a:r>
            <a:r>
              <a:rPr lang="fr-BE" altLang="fr-FR" dirty="0" err="1" smtClean="0"/>
              <a:t>currently</a:t>
            </a:r>
            <a:r>
              <a:rPr lang="fr-BE" altLang="fr-FR" dirty="0" smtClean="0"/>
              <a:t> an </a:t>
            </a:r>
            <a:r>
              <a:rPr lang="fr-BE" altLang="fr-FR" dirty="0" err="1" smtClean="0"/>
              <a:t>outstanding</a:t>
            </a:r>
            <a:r>
              <a:rPr lang="fr-BE" altLang="fr-FR" dirty="0" smtClean="0"/>
              <a:t> </a:t>
            </a:r>
            <a:r>
              <a:rPr lang="fr-BE" altLang="fr-FR" dirty="0" err="1" smtClean="0"/>
              <a:t>achievment</a:t>
            </a:r>
            <a:r>
              <a:rPr lang="fr-BE" altLang="fr-FR" dirty="0" smtClean="0"/>
              <a:t> for </a:t>
            </a:r>
            <a:r>
              <a:rPr lang="fr-BE" altLang="fr-FR" dirty="0" err="1" smtClean="0"/>
              <a:t>remote</a:t>
            </a:r>
            <a:r>
              <a:rPr lang="fr-BE" altLang="fr-FR" dirty="0" smtClean="0"/>
              <a:t> </a:t>
            </a:r>
            <a:r>
              <a:rPr lang="fr-BE" altLang="fr-FR" dirty="0" err="1" smtClean="0"/>
              <a:t>sensing</a:t>
            </a:r>
            <a:r>
              <a:rPr lang="fr-BE" altLang="fr-FR" dirty="0" smtClean="0"/>
              <a:t> </a:t>
            </a:r>
            <a:r>
              <a:rPr lang="fr-BE" altLang="fr-FR" dirty="0" err="1" smtClean="0"/>
              <a:t>researcher</a:t>
            </a:r>
            <a:r>
              <a:rPr lang="fr-BE" altLang="fr-FR" dirty="0" smtClean="0"/>
              <a:t> to </a:t>
            </a:r>
            <a:r>
              <a:rPr lang="fr-BE" altLang="fr-FR" dirty="0" err="1" smtClean="0"/>
              <a:t>reach</a:t>
            </a:r>
            <a:r>
              <a:rPr lang="fr-BE" altLang="fr-FR" dirty="0" smtClean="0"/>
              <a:t> 90 % </a:t>
            </a:r>
            <a:r>
              <a:rPr lang="fr-BE" altLang="fr-FR" dirty="0" err="1" smtClean="0"/>
              <a:t>accuracy</a:t>
            </a:r>
            <a:r>
              <a:rPr lang="fr-BE" altLang="fr-FR" dirty="0" smtClean="0"/>
              <a:t>, </a:t>
            </a:r>
            <a:r>
              <a:rPr lang="fr-BE" altLang="fr-FR" dirty="0" err="1" smtClean="0"/>
              <a:t>very</a:t>
            </a:r>
            <a:r>
              <a:rPr lang="fr-BE" altLang="fr-FR" dirty="0" smtClean="0"/>
              <a:t> </a:t>
            </a:r>
            <a:r>
              <a:rPr lang="fr-BE" altLang="fr-FR" dirty="0" err="1" smtClean="0"/>
              <a:t>nice</a:t>
            </a:r>
            <a:r>
              <a:rPr lang="fr-BE" altLang="fr-FR" dirty="0" smtClean="0"/>
              <a:t> </a:t>
            </a:r>
            <a:r>
              <a:rPr lang="fr-BE" altLang="fr-FR" dirty="0" err="1" smtClean="0"/>
              <a:t>paper</a:t>
            </a:r>
            <a:r>
              <a:rPr lang="fr-BE" altLang="fr-FR" dirty="0" smtClean="0"/>
              <a:t> but not </a:t>
            </a:r>
            <a:r>
              <a:rPr lang="fr-BE" altLang="fr-FR" dirty="0" err="1" smtClean="0"/>
              <a:t>useful</a:t>
            </a:r>
            <a:r>
              <a:rPr lang="fr-BE" altLang="fr-FR" dirty="0" smtClean="0"/>
              <a:t> for area </a:t>
            </a:r>
            <a:r>
              <a:rPr lang="fr-BE" altLang="fr-FR" dirty="0" err="1" smtClean="0"/>
              <a:t>where</a:t>
            </a:r>
            <a:r>
              <a:rPr lang="fr-BE" altLang="fr-FR" dirty="0" smtClean="0"/>
              <a:t> the cropland </a:t>
            </a:r>
            <a:r>
              <a:rPr lang="fr-BE" altLang="fr-FR" dirty="0" err="1" smtClean="0"/>
              <a:t>vary</a:t>
            </a:r>
            <a:r>
              <a:rPr lang="fr-BE" altLang="fr-FR" dirty="0" smtClean="0"/>
              <a:t> </a:t>
            </a:r>
            <a:r>
              <a:rPr lang="fr-BE" altLang="fr-FR" dirty="0" err="1" smtClean="0"/>
              <a:t>within</a:t>
            </a:r>
            <a:endParaRPr lang="fr-BE" altLang="fr-FR" dirty="0" smtClean="0"/>
          </a:p>
        </p:txBody>
      </p:sp>
      <p:sp>
        <p:nvSpPr>
          <p:cNvPr id="266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9DC68A0-D3BD-42B3-BCD9-2849BC836813}" type="slidenum">
              <a:rPr lang="fr-BE" altLang="fr-FR" smtClean="0">
                <a:solidFill>
                  <a:prstClr val="black"/>
                </a:solidFill>
              </a:rPr>
              <a:pPr/>
              <a:t>112</a:t>
            </a:fld>
            <a:endParaRPr lang="fr-BE" altLang="fr-FR" smtClean="0">
              <a:solidFill>
                <a:prstClr val="black"/>
              </a:solidFill>
            </a:endParaRPr>
          </a:p>
        </p:txBody>
      </p:sp>
    </p:spTree>
    <p:extLst>
      <p:ext uri="{BB962C8B-B14F-4D97-AF65-F5344CB8AC3E}">
        <p14:creationId xmlns:p14="http://schemas.microsoft.com/office/powerpoint/2010/main" val="10718436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C4FBFF5D-5431-4312-AC6F-381EE718A4B0}" type="slidenum">
              <a:rPr lang="fr-BE" smtClean="0">
                <a:solidFill>
                  <a:prstClr val="black"/>
                </a:solidFill>
              </a:rPr>
              <a:pPr/>
              <a:t>113</a:t>
            </a:fld>
            <a:endParaRPr lang="fr-BE">
              <a:solidFill>
                <a:prstClr val="black"/>
              </a:solidFill>
            </a:endParaRPr>
          </a:p>
        </p:txBody>
      </p:sp>
    </p:spTree>
    <p:extLst>
      <p:ext uri="{BB962C8B-B14F-4D97-AF65-F5344CB8AC3E}">
        <p14:creationId xmlns:p14="http://schemas.microsoft.com/office/powerpoint/2010/main" val="35306552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C4FBFF5D-5431-4312-AC6F-381EE718A4B0}" type="slidenum">
              <a:rPr lang="fr-BE" smtClean="0">
                <a:solidFill>
                  <a:prstClr val="black"/>
                </a:solidFill>
              </a:rPr>
              <a:pPr/>
              <a:t>114</a:t>
            </a:fld>
            <a:endParaRPr lang="fr-BE">
              <a:solidFill>
                <a:prstClr val="black"/>
              </a:solidFill>
            </a:endParaRPr>
          </a:p>
        </p:txBody>
      </p:sp>
    </p:spTree>
    <p:extLst>
      <p:ext uri="{BB962C8B-B14F-4D97-AF65-F5344CB8AC3E}">
        <p14:creationId xmlns:p14="http://schemas.microsoft.com/office/powerpoint/2010/main" val="2235120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sz="1200" dirty="0" smtClean="0"/>
              <a:t>OA &gt; 80% for </a:t>
            </a:r>
            <a:r>
              <a:rPr lang="fr-BE" sz="1200" dirty="0" err="1" smtClean="0"/>
              <a:t>both</a:t>
            </a:r>
            <a:r>
              <a:rPr lang="fr-BE" sz="1200" dirty="0" smtClean="0"/>
              <a:t> </a:t>
            </a:r>
            <a:r>
              <a:rPr lang="fr-BE" sz="1200" dirty="0" err="1" smtClean="0"/>
              <a:t>methods</a:t>
            </a:r>
            <a:r>
              <a:rPr lang="fr-BE" sz="1200" dirty="0" smtClean="0"/>
              <a:t> in </a:t>
            </a:r>
            <a:r>
              <a:rPr lang="fr-BE" sz="1200" dirty="0" err="1" smtClean="0"/>
              <a:t>Belgium</a:t>
            </a:r>
            <a:r>
              <a:rPr lang="fr-BE" sz="1200" dirty="0" smtClean="0"/>
              <a:t>, China, France, </a:t>
            </a:r>
            <a:r>
              <a:rPr lang="fr-BE" sz="1200" dirty="0" err="1" smtClean="0"/>
              <a:t>Morocco</a:t>
            </a:r>
            <a:r>
              <a:rPr lang="fr-BE" sz="1200" dirty="0" smtClean="0"/>
              <a:t>, </a:t>
            </a:r>
            <a:r>
              <a:rPr lang="fr-BE" sz="1200" dirty="0" err="1" smtClean="0"/>
              <a:t>Russia</a:t>
            </a:r>
            <a:r>
              <a:rPr lang="fr-BE" sz="1200" dirty="0" smtClean="0"/>
              <a:t>, South </a:t>
            </a:r>
            <a:r>
              <a:rPr lang="fr-BE" sz="1200" dirty="0" err="1" smtClean="0"/>
              <a:t>Africa</a:t>
            </a:r>
            <a:r>
              <a:rPr lang="fr-BE" sz="1200" dirty="0" smtClean="0"/>
              <a:t>, Ukraine, </a:t>
            </a:r>
            <a:r>
              <a:rPr lang="fr-BE" sz="1200" dirty="0" err="1" smtClean="0"/>
              <a:t>where</a:t>
            </a:r>
            <a:r>
              <a:rPr lang="fr-BE" sz="1200" dirty="0" smtClean="0"/>
              <a:t> </a:t>
            </a:r>
            <a:r>
              <a:rPr lang="fr-BE" sz="1200" dirty="0" err="1" smtClean="0"/>
              <a:t>both</a:t>
            </a:r>
            <a:r>
              <a:rPr lang="fr-BE" sz="1200" dirty="0" smtClean="0"/>
              <a:t> </a:t>
            </a:r>
            <a:r>
              <a:rPr lang="fr-BE" sz="1200" dirty="0" err="1" smtClean="0"/>
              <a:t>methods</a:t>
            </a:r>
            <a:r>
              <a:rPr lang="fr-BE" sz="1200" dirty="0" smtClean="0"/>
              <a:t> </a:t>
            </a:r>
            <a:r>
              <a:rPr lang="fr-BE" sz="1200" dirty="0" err="1" smtClean="0"/>
              <a:t>perform</a:t>
            </a:r>
            <a:r>
              <a:rPr lang="fr-BE" sz="1200" dirty="0" smtClean="0"/>
              <a:t> good // </a:t>
            </a:r>
            <a:r>
              <a:rPr lang="fr-BE" sz="1200" dirty="0" err="1" smtClean="0"/>
              <a:t>lower</a:t>
            </a:r>
            <a:r>
              <a:rPr lang="fr-BE" sz="1200" dirty="0" smtClean="0"/>
              <a:t> OA in Madagascar (</a:t>
            </a:r>
            <a:r>
              <a:rPr lang="fr-BE" sz="1200" dirty="0" err="1" smtClean="0"/>
              <a:t>very</a:t>
            </a:r>
            <a:r>
              <a:rPr lang="fr-BE" sz="1200" dirty="0" smtClean="0"/>
              <a:t> </a:t>
            </a:r>
            <a:r>
              <a:rPr lang="fr-BE" sz="1200" dirty="0" err="1" smtClean="0"/>
              <a:t>small</a:t>
            </a:r>
            <a:r>
              <a:rPr lang="fr-BE" sz="1200" dirty="0" smtClean="0"/>
              <a:t> </a:t>
            </a:r>
            <a:r>
              <a:rPr lang="fr-BE" sz="1200" dirty="0" err="1" smtClean="0"/>
              <a:t>fields</a:t>
            </a:r>
            <a:r>
              <a:rPr lang="fr-BE" sz="1200" dirty="0" smtClean="0"/>
              <a:t>) and in Argentina and Burkina Faso </a:t>
            </a:r>
            <a:r>
              <a:rPr lang="fr-BE" sz="1200" dirty="0" err="1" smtClean="0"/>
              <a:t>with</a:t>
            </a:r>
            <a:r>
              <a:rPr lang="fr-BE" sz="1200" dirty="0" smtClean="0"/>
              <a:t> </a:t>
            </a:r>
            <a:r>
              <a:rPr lang="fr-BE" sz="1200" dirty="0" err="1" smtClean="0"/>
              <a:t>unsupervised</a:t>
            </a:r>
            <a:r>
              <a:rPr lang="fr-BE" sz="1200" dirty="0" smtClean="0"/>
              <a:t> </a:t>
            </a:r>
            <a:r>
              <a:rPr lang="fr-BE" sz="1200" dirty="0" err="1" smtClean="0"/>
              <a:t>method</a:t>
            </a:r>
            <a:endParaRPr lang="fr-BE" sz="1200" dirty="0" smtClean="0"/>
          </a:p>
          <a:p>
            <a:endParaRPr lang="fr-BE" dirty="0" smtClean="0"/>
          </a:p>
          <a:p>
            <a:r>
              <a:rPr lang="fr-BE" dirty="0" err="1" smtClean="0"/>
              <a:t>Despite</a:t>
            </a:r>
            <a:r>
              <a:rPr lang="fr-BE" dirty="0" smtClean="0"/>
              <a:t> the short</a:t>
            </a:r>
            <a:r>
              <a:rPr lang="fr-BE" baseline="0" dirty="0" smtClean="0"/>
              <a:t> duration of the EO time </a:t>
            </a:r>
            <a:r>
              <a:rPr lang="fr-BE" baseline="0" dirty="0" err="1" smtClean="0"/>
              <a:t>series</a:t>
            </a:r>
            <a:r>
              <a:rPr lang="fr-BE" baseline="0" dirty="0" smtClean="0"/>
              <a:t> in </a:t>
            </a:r>
            <a:r>
              <a:rPr lang="fr-BE" baseline="0" dirty="0" err="1" smtClean="0"/>
              <a:t>Belgium</a:t>
            </a:r>
            <a:r>
              <a:rPr lang="fr-BE" baseline="0" dirty="0" smtClean="0"/>
              <a:t> due to cloud </a:t>
            </a:r>
            <a:r>
              <a:rPr lang="fr-BE" baseline="0" dirty="0" err="1" smtClean="0"/>
              <a:t>coverage</a:t>
            </a:r>
            <a:r>
              <a:rPr lang="fr-BE" baseline="0" dirty="0" smtClean="0"/>
              <a:t>, the </a:t>
            </a:r>
            <a:r>
              <a:rPr lang="fr-BE" baseline="0" dirty="0" err="1" smtClean="0"/>
              <a:t>accuracy</a:t>
            </a:r>
            <a:r>
              <a:rPr lang="fr-BE" baseline="0" dirty="0" smtClean="0"/>
              <a:t> </a:t>
            </a:r>
            <a:r>
              <a:rPr lang="fr-BE" baseline="0" dirty="0" err="1" smtClean="0"/>
              <a:t>reaches</a:t>
            </a:r>
            <a:r>
              <a:rPr lang="fr-BE" baseline="0" dirty="0" smtClean="0"/>
              <a:t> 90% =&gt; the importance of an </a:t>
            </a:r>
            <a:r>
              <a:rPr lang="fr-BE" baseline="0" dirty="0" err="1" smtClean="0"/>
              <a:t>appropriate</a:t>
            </a:r>
            <a:r>
              <a:rPr lang="fr-BE" baseline="0" dirty="0" smtClean="0"/>
              <a:t> temporal </a:t>
            </a:r>
            <a:r>
              <a:rPr lang="fr-BE" baseline="0" dirty="0" err="1" smtClean="0"/>
              <a:t>distrbituion</a:t>
            </a:r>
            <a:r>
              <a:rPr lang="fr-BE" baseline="0" dirty="0" smtClean="0"/>
              <a:t> to </a:t>
            </a:r>
            <a:r>
              <a:rPr lang="fr-BE" baseline="0" dirty="0" err="1" smtClean="0"/>
              <a:t>compensate</a:t>
            </a:r>
            <a:r>
              <a:rPr lang="fr-BE" baseline="0" dirty="0" smtClean="0"/>
              <a:t> the </a:t>
            </a:r>
            <a:r>
              <a:rPr lang="fr-BE" baseline="0" dirty="0" err="1" smtClean="0"/>
              <a:t>low</a:t>
            </a:r>
            <a:r>
              <a:rPr lang="fr-BE" baseline="0" dirty="0" smtClean="0"/>
              <a:t> </a:t>
            </a:r>
            <a:r>
              <a:rPr lang="fr-BE" baseline="0" dirty="0" err="1" smtClean="0"/>
              <a:t>frequency</a:t>
            </a:r>
            <a:endParaRPr lang="fr-BE" dirty="0"/>
          </a:p>
        </p:txBody>
      </p:sp>
      <p:sp>
        <p:nvSpPr>
          <p:cNvPr id="4" name="Espace réservé du numéro de diapositive 3"/>
          <p:cNvSpPr>
            <a:spLocks noGrp="1"/>
          </p:cNvSpPr>
          <p:nvPr>
            <p:ph type="sldNum" sz="quarter" idx="10"/>
          </p:nvPr>
        </p:nvSpPr>
        <p:spPr/>
        <p:txBody>
          <a:bodyPr/>
          <a:lstStyle/>
          <a:p>
            <a:fld id="{0FE2469B-F003-4419-BE06-02407A1A592B}" type="slidenum">
              <a:rPr lang="fr-BE" smtClean="0">
                <a:solidFill>
                  <a:prstClr val="black"/>
                </a:solidFill>
              </a:rPr>
              <a:pPr/>
              <a:t>118</a:t>
            </a:fld>
            <a:endParaRPr lang="fr-BE">
              <a:solidFill>
                <a:prstClr val="black"/>
              </a:solidFill>
            </a:endParaRPr>
          </a:p>
        </p:txBody>
      </p:sp>
    </p:spTree>
    <p:extLst>
      <p:ext uri="{BB962C8B-B14F-4D97-AF65-F5344CB8AC3E}">
        <p14:creationId xmlns:p14="http://schemas.microsoft.com/office/powerpoint/2010/main" val="3998303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kern="1200" dirty="0" smtClean="0">
                <a:solidFill>
                  <a:schemeClr val="tx1"/>
                </a:solidFill>
                <a:effectLst/>
                <a:latin typeface="Calibri" pitchFamily="34" charset="0"/>
                <a:ea typeface="+mn-ea"/>
                <a:cs typeface="+mn-cs"/>
              </a:rPr>
              <a:t>Sampling design guidelines</a:t>
            </a:r>
            <a:r>
              <a:rPr lang="en-US" sz="1200" b="0" i="0" kern="1200" baseline="0" dirty="0" smtClean="0">
                <a:solidFill>
                  <a:schemeClr val="tx1"/>
                </a:solidFill>
                <a:effectLst/>
                <a:latin typeface="Calibri" pitchFamily="34" charset="0"/>
                <a:ea typeface="+mn-ea"/>
                <a:cs typeface="+mn-cs"/>
              </a:rPr>
              <a:t> (</a:t>
            </a:r>
            <a:r>
              <a:rPr lang="en-US" sz="1200" b="0" i="0" kern="1200" baseline="0" dirty="0" err="1" smtClean="0">
                <a:solidFill>
                  <a:schemeClr val="tx1"/>
                </a:solidFill>
                <a:effectLst/>
                <a:latin typeface="Calibri" pitchFamily="34" charset="0"/>
                <a:ea typeface="+mn-ea"/>
                <a:cs typeface="+mn-cs"/>
              </a:rPr>
              <a:t>olofson</a:t>
            </a:r>
            <a:r>
              <a:rPr lang="en-US" sz="1200" b="0" i="0" kern="1200" baseline="0" dirty="0" smtClean="0">
                <a:solidFill>
                  <a:schemeClr val="tx1"/>
                </a:solidFill>
                <a:effectLst/>
                <a:latin typeface="Calibri" pitchFamily="34" charset="0"/>
                <a:ea typeface="+mn-ea"/>
                <a:cs typeface="+mn-cs"/>
              </a:rPr>
              <a:t>)</a:t>
            </a:r>
            <a:endParaRPr lang="en-US" sz="1200" b="0" i="0" kern="1200" dirty="0" smtClean="0">
              <a:solidFill>
                <a:schemeClr val="tx1"/>
              </a:solidFill>
              <a:effectLst/>
              <a:latin typeface="Calibri" pitchFamily="34" charset="0"/>
              <a:ea typeface="+mn-ea"/>
              <a:cs typeface="+mn-cs"/>
            </a:endParaRPr>
          </a:p>
          <a:p>
            <a:r>
              <a:rPr lang="en-US" sz="1200" b="0" i="0" kern="1200" dirty="0" smtClean="0">
                <a:solidFill>
                  <a:schemeClr val="tx1"/>
                </a:solidFill>
                <a:effectLst/>
                <a:latin typeface="Calibri" pitchFamily="34" charset="0"/>
                <a:ea typeface="+mn-ea"/>
                <a:cs typeface="+mn-cs"/>
              </a:rPr>
              <a:t>○Stratify by map class to reduce standard errors of class-</a:t>
            </a:r>
            <a:r>
              <a:rPr lang="en-US" sz="1200" b="0" i="0" kern="1200" dirty="0" err="1" smtClean="0">
                <a:solidFill>
                  <a:schemeClr val="tx1"/>
                </a:solidFill>
                <a:effectLst/>
                <a:latin typeface="Calibri" pitchFamily="34" charset="0"/>
                <a:ea typeface="+mn-ea"/>
                <a:cs typeface="+mn-cs"/>
              </a:rPr>
              <a:t>specificaccuracy</a:t>
            </a:r>
            <a:r>
              <a:rPr lang="en-US" sz="1200" b="0" i="0" kern="1200" dirty="0" smtClean="0">
                <a:solidFill>
                  <a:schemeClr val="tx1"/>
                </a:solidFill>
                <a:effectLst/>
                <a:latin typeface="Calibri" pitchFamily="34" charset="0"/>
                <a:ea typeface="+mn-ea"/>
                <a:cs typeface="+mn-cs"/>
              </a:rPr>
              <a:t> estimates.</a:t>
            </a:r>
          </a:p>
          <a:p>
            <a:r>
              <a:rPr lang="en-US" sz="1200" b="0" i="0" kern="1200" dirty="0" smtClean="0">
                <a:solidFill>
                  <a:schemeClr val="tx1"/>
                </a:solidFill>
                <a:effectLst/>
                <a:latin typeface="Calibri" pitchFamily="34" charset="0"/>
                <a:ea typeface="+mn-ea"/>
                <a:cs typeface="+mn-cs"/>
              </a:rPr>
              <a:t>○If resources are adequate, stratify by </a:t>
            </a:r>
            <a:r>
              <a:rPr lang="en-US" sz="1200" b="0" i="0" kern="1200" dirty="0" err="1" smtClean="0">
                <a:solidFill>
                  <a:schemeClr val="tx1"/>
                </a:solidFill>
                <a:effectLst/>
                <a:latin typeface="Calibri" pitchFamily="34" charset="0"/>
                <a:ea typeface="+mn-ea"/>
                <a:cs typeface="+mn-cs"/>
              </a:rPr>
              <a:t>subregions</a:t>
            </a:r>
            <a:r>
              <a:rPr lang="en-US" sz="1200" b="0" i="0" kern="1200" dirty="0" smtClean="0">
                <a:solidFill>
                  <a:schemeClr val="tx1"/>
                </a:solidFill>
                <a:effectLst/>
                <a:latin typeface="Calibri" pitchFamily="34" charset="0"/>
                <a:ea typeface="+mn-ea"/>
                <a:cs typeface="+mn-cs"/>
              </a:rPr>
              <a:t> to reduce standard</a:t>
            </a:r>
            <a:r>
              <a:rPr lang="en-US" sz="1200" b="0" i="0" kern="1200" baseline="0" dirty="0" smtClean="0">
                <a:solidFill>
                  <a:schemeClr val="tx1"/>
                </a:solidFill>
                <a:effectLst/>
                <a:latin typeface="Calibri" pitchFamily="34" charset="0"/>
                <a:ea typeface="+mn-ea"/>
                <a:cs typeface="+mn-cs"/>
              </a:rPr>
              <a:t> </a:t>
            </a:r>
            <a:r>
              <a:rPr lang="en-US" sz="1200" b="0" i="0" kern="1200" dirty="0" smtClean="0">
                <a:solidFill>
                  <a:schemeClr val="tx1"/>
                </a:solidFill>
                <a:effectLst/>
                <a:latin typeface="Calibri" pitchFamily="34" charset="0"/>
                <a:ea typeface="+mn-ea"/>
                <a:cs typeface="+mn-cs"/>
              </a:rPr>
              <a:t>errors of </a:t>
            </a:r>
            <a:r>
              <a:rPr lang="en-US" sz="1200" b="0" i="0" kern="1200" dirty="0" err="1" smtClean="0">
                <a:solidFill>
                  <a:schemeClr val="tx1"/>
                </a:solidFill>
                <a:effectLst/>
                <a:latin typeface="Calibri" pitchFamily="34" charset="0"/>
                <a:ea typeface="+mn-ea"/>
                <a:cs typeface="+mn-cs"/>
              </a:rPr>
              <a:t>subregion</a:t>
            </a:r>
            <a:r>
              <a:rPr lang="en-US" sz="1200" b="0" i="0" kern="1200" dirty="0" smtClean="0">
                <a:solidFill>
                  <a:schemeClr val="tx1"/>
                </a:solidFill>
                <a:effectLst/>
                <a:latin typeface="Calibri" pitchFamily="34" charset="0"/>
                <a:ea typeface="+mn-ea"/>
                <a:cs typeface="+mn-cs"/>
              </a:rPr>
              <a:t>-specific estimates.</a:t>
            </a:r>
          </a:p>
          <a:p>
            <a:r>
              <a:rPr lang="en-US" sz="1200" b="0" i="0" kern="1200" dirty="0" smtClean="0">
                <a:solidFill>
                  <a:schemeClr val="tx1"/>
                </a:solidFill>
                <a:effectLst/>
                <a:latin typeface="Calibri" pitchFamily="34" charset="0"/>
                <a:ea typeface="+mn-ea"/>
                <a:cs typeface="+mn-cs"/>
              </a:rPr>
              <a:t>○Use cluster sampling if it provides a substantial cost savings or if the objectives require a cluster unit for the assessment</a:t>
            </a:r>
          </a:p>
          <a:p>
            <a:r>
              <a:rPr lang="en-US" sz="1200" b="0" i="0" kern="1200" dirty="0" smtClean="0">
                <a:solidFill>
                  <a:schemeClr val="tx1"/>
                </a:solidFill>
                <a:effectLst/>
                <a:latin typeface="Calibri" pitchFamily="34" charset="0"/>
                <a:ea typeface="+mn-ea"/>
                <a:cs typeface="+mn-cs"/>
              </a:rPr>
              <a:t>○Both simple random and systematic selection protocols are accept-able options</a:t>
            </a:r>
            <a:endParaRPr lang="fr-BE" dirty="0"/>
          </a:p>
        </p:txBody>
      </p:sp>
      <p:sp>
        <p:nvSpPr>
          <p:cNvPr id="4" name="Espace réservé du numéro de diapositive 3"/>
          <p:cNvSpPr>
            <a:spLocks noGrp="1"/>
          </p:cNvSpPr>
          <p:nvPr>
            <p:ph type="sldNum" sz="quarter" idx="10"/>
          </p:nvPr>
        </p:nvSpPr>
        <p:spPr/>
        <p:txBody>
          <a:bodyPr/>
          <a:lstStyle/>
          <a:p>
            <a:pPr>
              <a:defRPr/>
            </a:pPr>
            <a:fld id="{D8DF57D7-2670-4E78-96DD-D9B22805124F}" type="slidenum">
              <a:rPr lang="en-US" smtClean="0"/>
              <a:pPr>
                <a:defRPr/>
              </a:pPr>
              <a:t>30</a:t>
            </a:fld>
            <a:endParaRPr lang="en-US" dirty="0"/>
          </a:p>
        </p:txBody>
      </p:sp>
    </p:spTree>
    <p:extLst>
      <p:ext uri="{BB962C8B-B14F-4D97-AF65-F5344CB8AC3E}">
        <p14:creationId xmlns:p14="http://schemas.microsoft.com/office/powerpoint/2010/main" val="149856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C4FBFF5D-5431-4312-AC6F-381EE718A4B0}" type="slidenum">
              <a:rPr lang="fr-BE" smtClean="0">
                <a:solidFill>
                  <a:prstClr val="black"/>
                </a:solidFill>
              </a:rPr>
              <a:pPr/>
              <a:t>31</a:t>
            </a:fld>
            <a:endParaRPr lang="fr-BE">
              <a:solidFill>
                <a:prstClr val="black"/>
              </a:solidFill>
            </a:endParaRPr>
          </a:p>
        </p:txBody>
      </p:sp>
    </p:spTree>
    <p:extLst>
      <p:ext uri="{BB962C8B-B14F-4D97-AF65-F5344CB8AC3E}">
        <p14:creationId xmlns:p14="http://schemas.microsoft.com/office/powerpoint/2010/main" val="1318482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zh-CN" sz="1200" dirty="0" smtClean="0">
                <a:solidFill>
                  <a:schemeClr val="tx1">
                    <a:lumMod val="95000"/>
                    <a:lumOff val="5000"/>
                  </a:schemeClr>
                </a:solidFill>
                <a:latin typeface="Verdana"/>
                <a:cs typeface="Verdana"/>
              </a:rPr>
              <a:t>, applicable to overall accuracy for simple random sampling, or user’s accuracy for stratified random sampling, is as follows. </a:t>
            </a:r>
            <a:endParaRPr kumimoji="0" lang="fr-BE" altLang="zh-CN" sz="1800" b="0" i="0" u="none" strike="noStrike" cap="none" normalizeH="0" baseline="0" dirty="0" smtClean="0">
              <a:ln>
                <a:noFill/>
              </a:ln>
              <a:solidFill>
                <a:schemeClr val="tx1"/>
              </a:solidFill>
              <a:effectLst/>
              <a:latin typeface="Arial" panose="020B0604020202020204" pitchFamily="34" charset="0"/>
            </a:endParaRPr>
          </a:p>
          <a:p>
            <a:endParaRPr lang="fr-BE" dirty="0"/>
          </a:p>
        </p:txBody>
      </p:sp>
      <p:sp>
        <p:nvSpPr>
          <p:cNvPr id="4" name="Espace réservé du numéro de diapositive 3"/>
          <p:cNvSpPr>
            <a:spLocks noGrp="1"/>
          </p:cNvSpPr>
          <p:nvPr>
            <p:ph type="sldNum" sz="quarter" idx="10"/>
          </p:nvPr>
        </p:nvSpPr>
        <p:spPr/>
        <p:txBody>
          <a:bodyPr/>
          <a:lstStyle/>
          <a:p>
            <a:pPr>
              <a:defRPr/>
            </a:pPr>
            <a:fld id="{D8DF57D7-2670-4E78-96DD-D9B22805124F}" type="slidenum">
              <a:rPr lang="en-US" smtClean="0"/>
              <a:pPr>
                <a:defRPr/>
              </a:pPr>
              <a:t>32</a:t>
            </a:fld>
            <a:endParaRPr lang="en-US" dirty="0"/>
          </a:p>
        </p:txBody>
      </p:sp>
    </p:spTree>
    <p:extLst>
      <p:ext uri="{BB962C8B-B14F-4D97-AF65-F5344CB8AC3E}">
        <p14:creationId xmlns:p14="http://schemas.microsoft.com/office/powerpoint/2010/main" val="344783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zh-CN" sz="1200" dirty="0" smtClean="0">
                <a:solidFill>
                  <a:schemeClr val="tx1">
                    <a:lumMod val="95000"/>
                    <a:lumOff val="5000"/>
                  </a:schemeClr>
                </a:solidFill>
                <a:latin typeface="Verdana"/>
                <a:cs typeface="Verdana"/>
              </a:rPr>
              <a:t>, applicable to overall accuracy for simple random sampling, or user’s accuracy for stratified random sampling, is as follows. </a:t>
            </a:r>
            <a:endParaRPr kumimoji="0" lang="fr-BE" altLang="zh-CN" sz="1800" b="0" i="0" u="none" strike="noStrike" cap="none" normalizeH="0" baseline="0" dirty="0" smtClean="0">
              <a:ln>
                <a:noFill/>
              </a:ln>
              <a:solidFill>
                <a:schemeClr val="tx1"/>
              </a:solidFill>
              <a:effectLst/>
              <a:latin typeface="Arial" panose="020B0604020202020204" pitchFamily="34" charset="0"/>
            </a:endParaRPr>
          </a:p>
          <a:p>
            <a:endParaRPr lang="fr-BE" dirty="0"/>
          </a:p>
        </p:txBody>
      </p:sp>
      <p:sp>
        <p:nvSpPr>
          <p:cNvPr id="4" name="Espace réservé du numéro de diapositive 3"/>
          <p:cNvSpPr>
            <a:spLocks noGrp="1"/>
          </p:cNvSpPr>
          <p:nvPr>
            <p:ph type="sldNum" sz="quarter" idx="10"/>
          </p:nvPr>
        </p:nvSpPr>
        <p:spPr/>
        <p:txBody>
          <a:bodyPr/>
          <a:lstStyle/>
          <a:p>
            <a:pPr>
              <a:defRPr/>
            </a:pPr>
            <a:fld id="{D8DF57D7-2670-4E78-96DD-D9B22805124F}" type="slidenum">
              <a:rPr lang="en-US" smtClean="0"/>
              <a:pPr>
                <a:defRPr/>
              </a:pPr>
              <a:t>33</a:t>
            </a:fld>
            <a:endParaRPr lang="en-US" dirty="0"/>
          </a:p>
        </p:txBody>
      </p:sp>
    </p:spTree>
    <p:extLst>
      <p:ext uri="{BB962C8B-B14F-4D97-AF65-F5344CB8AC3E}">
        <p14:creationId xmlns:p14="http://schemas.microsoft.com/office/powerpoint/2010/main" val="180672760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35.png"/><Relationship Id="rId3" Type="http://schemas.openxmlformats.org/officeDocument/2006/relationships/image" Target="../media/image29.png"/><Relationship Id="rId21" Type="http://schemas.openxmlformats.org/officeDocument/2006/relationships/image" Target="../media/image33.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32.png"/><Relationship Id="rId25" Type="http://schemas.openxmlformats.org/officeDocument/2006/relationships/image" Target="../media/image23.png"/><Relationship Id="rId2" Type="http://schemas.openxmlformats.org/officeDocument/2006/relationships/image" Target="../media/image28.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9.png"/><Relationship Id="rId24" Type="http://schemas.openxmlformats.org/officeDocument/2006/relationships/image" Target="../media/image34.png"/><Relationship Id="rId5" Type="http://schemas.openxmlformats.org/officeDocument/2006/relationships/image" Target="../media/image30.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3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png"/><Relationship Id="rId1" Type="http://schemas.openxmlformats.org/officeDocument/2006/relationships/slideMaster" Target="../slideMasters/slideMaster10.xml"/><Relationship Id="rId5" Type="http://schemas.openxmlformats.org/officeDocument/2006/relationships/image" Target="../media/image68.emf"/><Relationship Id="rId4" Type="http://schemas.openxmlformats.org/officeDocument/2006/relationships/image" Target="../media/image67.pn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0.png"/><Relationship Id="rId1" Type="http://schemas.openxmlformats.org/officeDocument/2006/relationships/slideMaster" Target="../slideMasters/slideMaster10.xml"/><Relationship Id="rId4" Type="http://schemas.openxmlformats.org/officeDocument/2006/relationships/image" Target="../media/image69.e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70.png"/><Relationship Id="rId1" Type="http://schemas.openxmlformats.org/officeDocument/2006/relationships/slideMaster" Target="../slideMasters/slideMaster10.xml"/><Relationship Id="rId4" Type="http://schemas.openxmlformats.org/officeDocument/2006/relationships/image" Target="../media/image6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png"/><Relationship Id="rId1" Type="http://schemas.openxmlformats.org/officeDocument/2006/relationships/slideMaster" Target="../slideMasters/slideMaster10.xml"/><Relationship Id="rId5" Type="http://schemas.openxmlformats.org/officeDocument/2006/relationships/image" Target="../media/image68.emf"/><Relationship Id="rId4" Type="http://schemas.openxmlformats.org/officeDocument/2006/relationships/image" Target="../media/image67.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emf"/><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Master" Target="../slideMasters/slideMaster13.xml"/><Relationship Id="rId6" Type="http://schemas.openxmlformats.org/officeDocument/2006/relationships/image" Target="../media/image81.png"/><Relationship Id="rId5" Type="http://schemas.openxmlformats.org/officeDocument/2006/relationships/image" Target="../media/image77.emf"/><Relationship Id="rId4" Type="http://schemas.openxmlformats.org/officeDocument/2006/relationships/image" Target="../media/image80.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27.jpe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29.pn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1.jpe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3.xml"/><Relationship Id="rId6" Type="http://schemas.openxmlformats.org/officeDocument/2006/relationships/image" Target="../media/image46.tiff"/><Relationship Id="rId5" Type="http://schemas.openxmlformats.org/officeDocument/2006/relationships/image" Target="../media/image52.jpeg"/><Relationship Id="rId4" Type="http://schemas.openxmlformats.org/officeDocument/2006/relationships/image" Target="../media/image51.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4.jpeg"/><Relationship Id="rId1" Type="http://schemas.openxmlformats.org/officeDocument/2006/relationships/slideMaster" Target="../slideMasters/slideMaster4.xml"/><Relationship Id="rId5" Type="http://schemas.openxmlformats.org/officeDocument/2006/relationships/image" Target="../media/image59.jpeg"/><Relationship Id="rId4" Type="http://schemas.openxmlformats.org/officeDocument/2006/relationships/image" Target="../media/image5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Master" Target="../slideMasters/slideMaster5.xml"/><Relationship Id="rId4" Type="http://schemas.openxmlformats.org/officeDocument/2006/relationships/image" Target="../media/image6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png"/><Relationship Id="rId1" Type="http://schemas.openxmlformats.org/officeDocument/2006/relationships/slideMaster" Target="../slideMasters/slideMaster9.xml"/><Relationship Id="rId5" Type="http://schemas.openxmlformats.org/officeDocument/2006/relationships/image" Target="../media/image68.emf"/><Relationship Id="rId4" Type="http://schemas.openxmlformats.org/officeDocument/2006/relationships/image" Target="../media/image67.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0.png"/><Relationship Id="rId1" Type="http://schemas.openxmlformats.org/officeDocument/2006/relationships/slideMaster" Target="../slideMasters/slideMaster9.xml"/><Relationship Id="rId4" Type="http://schemas.openxmlformats.org/officeDocument/2006/relationships/image" Target="../media/image69.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70.png"/><Relationship Id="rId1" Type="http://schemas.openxmlformats.org/officeDocument/2006/relationships/slideMaster" Target="../slideMasters/slideMaster9.xml"/><Relationship Id="rId4" Type="http://schemas.openxmlformats.org/officeDocument/2006/relationships/image" Target="../media/image6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png"/><Relationship Id="rId1" Type="http://schemas.openxmlformats.org/officeDocument/2006/relationships/slideMaster" Target="../slideMasters/slideMaster9.xml"/><Relationship Id="rId5" Type="http://schemas.openxmlformats.org/officeDocument/2006/relationships/image" Target="../media/image68.emf"/><Relationship Id="rId4" Type="http://schemas.openxmlformats.org/officeDocument/2006/relationships/image" Target="../media/image67.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descr="9LTC_1_PP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2857"/>
          </a:xfrm>
          <a:prstGeom prst="rect">
            <a:avLst/>
          </a:prstGeom>
        </p:spPr>
      </p:pic>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dirty="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2" name="Group 61"/>
          <p:cNvGrpSpPr/>
          <p:nvPr userDrawn="1"/>
        </p:nvGrpSpPr>
        <p:grpSpPr>
          <a:xfrm>
            <a:off x="172269" y="4908007"/>
            <a:ext cx="6826666" cy="111519"/>
            <a:chOff x="172269" y="6621494"/>
            <a:chExt cx="6826666" cy="111519"/>
          </a:xfrm>
        </p:grpSpPr>
        <p:pic>
          <p:nvPicPr>
            <p:cNvPr id="63" name="Picture 62" descr="a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4" name="Picture 63" descr="b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5" name="Picture 64" descr="c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6" name="Picture 65" descr="ch.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7" name="Picture 66" descr="cz.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8" name="Picture 67" descr="d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9" name="Picture 68" descr="dk.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0" name="Picture 69" descr="e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1" name="Picture 70" descr="es.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2" name="Picture 71" descr="fi.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3" name="Picture 72" descr="f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4" name="Picture 73" descr="g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5" name="Picture 74" descr="hu.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6" name="Picture 75" descr="i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7" name="Picture 76" descr="it.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8" name="Picture 77" descr="l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9" name="Picture 78" descr="nl.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0" name="Picture 79" descr="no.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1" name="Picture 80" descr="p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2" name="Picture 81" descr="p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3" name="Picture 82" descr="r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4" name="Picture 83" descr="s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5" name="Picture 84" descr="uk.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6" name="Picture 85" descr="si.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9" name="Picture 8"/>
          <p:cNvPicPr>
            <a:picLocks noChangeAspect="1"/>
          </p:cNvPicPr>
          <p:nvPr userDrawn="1"/>
        </p:nvPicPr>
        <p:blipFill rotWithShape="1">
          <a:blip r:embed="rId28"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pic>
        <p:nvPicPr>
          <p:cNvPr id="3" name="Image 2"/>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01535" y="4141769"/>
            <a:ext cx="1181793" cy="273051"/>
          </a:xfrm>
          <a:prstGeom prst="rect">
            <a:avLst/>
          </a:prstGeom>
        </p:spPr>
      </p:pic>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200151"/>
            <a:ext cx="8229600" cy="3394472"/>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Titre 4"/>
          <p:cNvSpPr>
            <a:spLocks noGrp="1"/>
          </p:cNvSpPr>
          <p:nvPr>
            <p:ph type="title"/>
          </p:nvPr>
        </p:nvSpPr>
        <p:spPr>
          <a:xfrm>
            <a:off x="457200" y="87474"/>
            <a:ext cx="8229600" cy="749238"/>
          </a:xfrm>
          <a:prstGeom prst="rect">
            <a:avLst/>
          </a:prstGeom>
        </p:spPr>
        <p:txBody>
          <a:bodyPr/>
          <a:lstStyle/>
          <a:p>
            <a:r>
              <a:rPr lang="fr-FR" smtClean="0"/>
              <a:t>Modifiez le style du titre</a:t>
            </a:r>
            <a:endParaRPr lang="fr-BE"/>
          </a:p>
        </p:txBody>
      </p:sp>
    </p:spTree>
    <p:extLst>
      <p:ext uri="{BB962C8B-B14F-4D97-AF65-F5344CB8AC3E}">
        <p14:creationId xmlns:p14="http://schemas.microsoft.com/office/powerpoint/2010/main" val="4011330976"/>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457200"/>
            <a:ext cx="607218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3009900"/>
            <a:ext cx="6347716"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3395586"/>
            <a:ext cx="6347715"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3D32903E-E975-4DE4-B0A3-ED1B8D0B2C3C}"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5" name="Footer Placeholder 4"/>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
        <p:nvSpPr>
          <p:cNvPr id="24" name="TextBox 23"/>
          <p:cNvSpPr txBox="1"/>
          <p:nvPr/>
        </p:nvSpPr>
        <p:spPr>
          <a:xfrm>
            <a:off x="482712" y="592784"/>
            <a:ext cx="457319" cy="438582"/>
          </a:xfrm>
          <a:prstGeom prst="rect">
            <a:avLst/>
          </a:prstGeom>
        </p:spPr>
        <p:txBody>
          <a:bodyPr vert="horz" lIns="68580" tIns="34290" rIns="68580" bIns="34290" rtlCol="0" anchor="ctr">
            <a:noAutofit/>
          </a:bodyPr>
          <a:lstStyle/>
          <a:p>
            <a:pPr defTabSz="342900" fontAlgn="auto">
              <a:spcBef>
                <a:spcPts val="0"/>
              </a:spcBef>
              <a:spcAft>
                <a:spcPts val="0"/>
              </a:spcAft>
            </a:pPr>
            <a:r>
              <a:rPr lang="en-US" sz="6000" dirty="0">
                <a:ln w="3175" cmpd="sng">
                  <a:noFill/>
                </a:ln>
                <a:solidFill>
                  <a:srgbClr val="90C226">
                    <a:lumMod val="60000"/>
                    <a:lumOff val="40000"/>
                  </a:srgbClr>
                </a:solidFill>
                <a:latin typeface="Arial"/>
              </a:rPr>
              <a:t>“</a:t>
            </a:r>
          </a:p>
        </p:txBody>
      </p:sp>
      <p:sp>
        <p:nvSpPr>
          <p:cNvPr id="25" name="TextBox 24"/>
          <p:cNvSpPr txBox="1"/>
          <p:nvPr/>
        </p:nvSpPr>
        <p:spPr>
          <a:xfrm>
            <a:off x="6747700" y="2164917"/>
            <a:ext cx="457319" cy="438582"/>
          </a:xfrm>
          <a:prstGeom prst="rect">
            <a:avLst/>
          </a:prstGeom>
        </p:spPr>
        <p:txBody>
          <a:bodyPr vert="horz" lIns="68580" tIns="34290" rIns="68580" bIns="34290" rtlCol="0" anchor="ctr">
            <a:noAutofit/>
          </a:bodyPr>
          <a:lstStyle/>
          <a:p>
            <a:pPr defTabSz="342900" fontAlgn="auto">
              <a:spcBef>
                <a:spcPts val="0"/>
              </a:spcBef>
              <a:spcAft>
                <a:spcPts val="0"/>
              </a:spcAft>
            </a:pPr>
            <a:r>
              <a:rPr lang="en-US" sz="6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4926115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457200"/>
            <a:ext cx="6341465"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3009900"/>
            <a:ext cx="6347716"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3395586"/>
            <a:ext cx="6347715"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83C85D2D-4141-449C-B7E6-03DB95B85CC9}"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5" name="Footer Placeholder 4"/>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22033433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68F9DEB9-5422-40D3-A6A5-ADB740338292}"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5" name="Footer Placeholder 4"/>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6" name="Slide Number Placeholder 5"/>
          <p:cNvSpPr>
            <a:spLocks noGrp="1"/>
          </p:cNvSpPr>
          <p:nvPr>
            <p:ph type="sldNum" sz="quarter" idx="12"/>
          </p:nvPr>
        </p:nvSpPr>
        <p:spPr/>
        <p:txBody>
          <a:bodyPr/>
          <a:lstStyle/>
          <a:p>
            <a:fld id="{89333C77-0158-454C-844F-B7AB9BD7DAD4}"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2457179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457201"/>
            <a:ext cx="978812"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457201"/>
            <a:ext cx="5195026" cy="3938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8D708BAA-880C-47C0-A368-CB37B8C6D97E}"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5" name="Footer Placeholder 4"/>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30997298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Basic">
    <p:spTree>
      <p:nvGrpSpPr>
        <p:cNvPr id="1" name=""/>
        <p:cNvGrpSpPr/>
        <p:nvPr/>
      </p:nvGrpSpPr>
      <p:grpSpPr>
        <a:xfrm>
          <a:off x="0" y="0"/>
          <a:ext cx="0" cy="0"/>
          <a:chOff x="0" y="0"/>
          <a:chExt cx="0" cy="0"/>
        </a:xfrm>
      </p:grpSpPr>
      <p:pic>
        <p:nvPicPr>
          <p:cNvPr id="4" name="Picture 2" descr="C:\Users\abellavia\Documents\Administratif\Logos\logo ELI geomatics.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59564" y="4691063"/>
            <a:ext cx="6683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9028" y="141685"/>
            <a:ext cx="8657836" cy="455471"/>
          </a:xfrm>
          <a:prstGeom prst="rect">
            <a:avLst/>
          </a:prstGeom>
        </p:spPr>
        <p:txBody>
          <a:bodyPr lIns="134115" tIns="67058" rIns="134115" bIns="67058"/>
          <a:lstStyle>
            <a:lvl1pPr>
              <a:defRPr sz="2531" b="1">
                <a:solidFill>
                  <a:schemeClr val="accent1">
                    <a:lumMod val="75000"/>
                  </a:schemeClr>
                </a:solidFill>
                <a:latin typeface="+mj-lt"/>
              </a:defRPr>
            </a:lvl1pPr>
          </a:lstStyle>
          <a:p>
            <a:r>
              <a:rPr lang="en-US" dirty="0" smtClean="0"/>
              <a:t>Click to edit Master title style</a:t>
            </a:r>
            <a:endParaRPr lang="fr-BE" dirty="0"/>
          </a:p>
        </p:txBody>
      </p:sp>
      <p:sp>
        <p:nvSpPr>
          <p:cNvPr id="6" name="Espace réservé du texte 5"/>
          <p:cNvSpPr>
            <a:spLocks noGrp="1"/>
          </p:cNvSpPr>
          <p:nvPr>
            <p:ph type="body" sz="quarter" idx="10"/>
          </p:nvPr>
        </p:nvSpPr>
        <p:spPr>
          <a:xfrm>
            <a:off x="319028" y="787020"/>
            <a:ext cx="8645460" cy="4063109"/>
          </a:xfrm>
          <a:prstGeom prst="rect">
            <a:avLst/>
          </a:prstGeom>
        </p:spPr>
        <p:txBody>
          <a:bodyPr lIns="134115" tIns="67058" rIns="134115" bIns="67058"/>
          <a:lstStyle>
            <a:lvl1pPr>
              <a:lnSpc>
                <a:spcPct val="150000"/>
              </a:lnSpc>
              <a:defRPr/>
            </a:lvl1pPr>
            <a:lvl2pPr>
              <a:lnSpc>
                <a:spcPct val="150000"/>
              </a:lnSpc>
              <a:defRPr/>
            </a:lvl2pPr>
            <a:lvl3pPr marL="974519">
              <a:lnSpc>
                <a:spcPct val="150000"/>
              </a:lnSpc>
              <a:defRPr sz="1371"/>
            </a:lvl3pPr>
            <a:lvl4pPr marL="1252953">
              <a:lnSpc>
                <a:spcPct val="150000"/>
              </a:lnSpc>
              <a:defRPr sz="1213"/>
            </a:lvl4pPr>
            <a:lvl5pPr marL="1809821">
              <a:lnSpc>
                <a:spcPct val="150000"/>
              </a:lnSpc>
              <a:defRPr sz="1213"/>
            </a:lvl5pPr>
          </a:lstStyle>
          <a:p>
            <a:pPr lvl="0"/>
            <a:r>
              <a:rPr lang="en-US" noProof="0" dirty="0" err="1" smtClean="0"/>
              <a:t>Modifiez</a:t>
            </a:r>
            <a:r>
              <a:rPr lang="en-US" noProof="0" dirty="0" smtClean="0"/>
              <a:t> les styles du </a:t>
            </a:r>
            <a:r>
              <a:rPr lang="en-US" noProof="0" dirty="0" err="1" smtClean="0"/>
              <a:t>texte</a:t>
            </a:r>
            <a:r>
              <a:rPr lang="en-US" noProof="0" dirty="0" smtClean="0"/>
              <a:t> du masque</a:t>
            </a:r>
          </a:p>
          <a:p>
            <a:pPr lvl="1"/>
            <a:r>
              <a:rPr lang="en-US" noProof="0" dirty="0" err="1" smtClean="0"/>
              <a:t>Deuxième</a:t>
            </a:r>
            <a:r>
              <a:rPr lang="en-US" noProof="0" dirty="0" smtClean="0"/>
              <a:t> </a:t>
            </a:r>
            <a:r>
              <a:rPr lang="en-US" noProof="0" dirty="0" err="1" smtClean="0"/>
              <a:t>niveau</a:t>
            </a:r>
            <a:endParaRPr lang="en-US" noProof="0" dirty="0" smtClean="0"/>
          </a:p>
          <a:p>
            <a:pPr lvl="2"/>
            <a:r>
              <a:rPr lang="en-US" noProof="0" dirty="0" err="1" smtClean="0"/>
              <a:t>Troisième</a:t>
            </a:r>
            <a:r>
              <a:rPr lang="en-US" noProof="0" dirty="0" smtClean="0"/>
              <a:t> </a:t>
            </a:r>
            <a:r>
              <a:rPr lang="en-US" noProof="0" dirty="0" err="1" smtClean="0"/>
              <a:t>niveau</a:t>
            </a:r>
            <a:endParaRPr lang="en-US" noProof="0" dirty="0" smtClean="0"/>
          </a:p>
          <a:p>
            <a:pPr lvl="3"/>
            <a:r>
              <a:rPr lang="en-US" noProof="0" dirty="0" err="1" smtClean="0"/>
              <a:t>Quatrième</a:t>
            </a:r>
            <a:r>
              <a:rPr lang="en-US" noProof="0" dirty="0" smtClean="0"/>
              <a:t> </a:t>
            </a:r>
            <a:r>
              <a:rPr lang="en-US" noProof="0" dirty="0" err="1" smtClean="0"/>
              <a:t>niveau</a:t>
            </a:r>
            <a:endParaRPr lang="en-US" noProof="0" dirty="0" smtClean="0"/>
          </a:p>
          <a:p>
            <a:pPr lvl="4"/>
            <a:r>
              <a:rPr lang="en-US" noProof="0" dirty="0" err="1" smtClean="0"/>
              <a:t>Cinquième</a:t>
            </a:r>
            <a:r>
              <a:rPr lang="en-US" noProof="0" dirty="0" smtClean="0"/>
              <a:t> </a:t>
            </a:r>
            <a:r>
              <a:rPr lang="en-US" noProof="0" dirty="0" err="1" smtClean="0"/>
              <a:t>niveau</a:t>
            </a:r>
            <a:endParaRPr lang="en-US" noProof="0" dirty="0"/>
          </a:p>
        </p:txBody>
      </p:sp>
    </p:spTree>
    <p:extLst>
      <p:ext uri="{BB962C8B-B14F-4D97-AF65-F5344CB8AC3E}">
        <p14:creationId xmlns:p14="http://schemas.microsoft.com/office/powerpoint/2010/main" val="880997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42965" y="133350"/>
            <a:ext cx="8021637" cy="44910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3" name="Rectangle 14"/>
          <p:cNvSpPr>
            <a:spLocks noGrp="1" noChangeArrowheads="1"/>
          </p:cNvSpPr>
          <p:nvPr>
            <p:ph type="sldNum" sz="quarter" idx="10"/>
          </p:nvPr>
        </p:nvSpPr>
        <p:spPr>
          <a:xfrm>
            <a:off x="6553200" y="4683919"/>
            <a:ext cx="2133600" cy="357188"/>
          </a:xfrm>
          <a:prstGeom prst="rect">
            <a:avLst/>
          </a:prstGeom>
        </p:spPr>
        <p:txBody>
          <a:bodyPr/>
          <a:lstStyle>
            <a:lvl1pPr>
              <a:defRPr/>
            </a:lvl1pPr>
          </a:lstStyle>
          <a:p>
            <a:pPr>
              <a:defRPr/>
            </a:pPr>
            <a:fld id="{D9C34170-15BB-4E32-B1EB-F42D71B4CC47}" type="slidenum">
              <a:rPr lang="fr-BE" sz="1350">
                <a:solidFill>
                  <a:srgbClr val="0E160B"/>
                </a:solidFill>
                <a:latin typeface="Arial" pitchFamily="34" charset="0"/>
                <a:cs typeface="Arial" pitchFamily="34" charset="0"/>
              </a:rPr>
              <a:pPr>
                <a:defRPr/>
              </a:pPr>
              <a:t>‹N°›</a:t>
            </a:fld>
            <a:endParaRPr lang="fr-BE" sz="1350">
              <a:solidFill>
                <a:srgbClr val="0E160B"/>
              </a:solidFill>
              <a:latin typeface="Arial" pitchFamily="34" charset="0"/>
              <a:cs typeface="Arial" pitchFamily="34" charset="0"/>
            </a:endParaRPr>
          </a:p>
        </p:txBody>
      </p:sp>
    </p:spTree>
    <p:extLst>
      <p:ext uri="{BB962C8B-B14F-4D97-AF65-F5344CB8AC3E}">
        <p14:creationId xmlns:p14="http://schemas.microsoft.com/office/powerpoint/2010/main" val="26363101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Forme libre 3"/>
          <p:cNvSpPr/>
          <p:nvPr userDrawn="1"/>
        </p:nvSpPr>
        <p:spPr>
          <a:xfrm>
            <a:off x="-113392" y="-10630"/>
            <a:ext cx="2442083" cy="5155459"/>
          </a:xfrm>
          <a:custGeom>
            <a:avLst/>
            <a:gdLst>
              <a:gd name="connsiteX0" fmla="*/ 161269 w 3447117"/>
              <a:gd name="connsiteY0" fmla="*/ 9776277 h 9776277"/>
              <a:gd name="connsiteX1" fmla="*/ 1673162 w 3447117"/>
              <a:gd name="connsiteY1" fmla="*/ 6430170 h 9776277"/>
              <a:gd name="connsiteX2" fmla="*/ 967612 w 3447117"/>
              <a:gd name="connsiteY2" fmla="*/ 2539816 h 9776277"/>
              <a:gd name="connsiteX3" fmla="*/ 806343 w 3447117"/>
              <a:gd name="connsiteY3" fmla="*/ 1290065 h 9776277"/>
              <a:gd name="connsiteX4" fmla="*/ 604758 w 3447117"/>
              <a:gd name="connsiteY4" fmla="*/ 2559973 h 9776277"/>
              <a:gd name="connsiteX5" fmla="*/ 1189356 w 3447117"/>
              <a:gd name="connsiteY5" fmla="*/ 6530956 h 9776277"/>
              <a:gd name="connsiteX6" fmla="*/ 141110 w 3447117"/>
              <a:gd name="connsiteY6" fmla="*/ 8728099 h 9776277"/>
              <a:gd name="connsiteX7" fmla="*/ 0 w 3447117"/>
              <a:gd name="connsiteY7" fmla="*/ 0 h 9776277"/>
              <a:gd name="connsiteX8" fmla="*/ 1330466 w 3447117"/>
              <a:gd name="connsiteY8" fmla="*/ 0 h 9776277"/>
              <a:gd name="connsiteX9" fmla="*/ 1673162 w 3447117"/>
              <a:gd name="connsiteY9" fmla="*/ 1652896 h 9776277"/>
              <a:gd name="connsiteX10" fmla="*/ 3447117 w 3447117"/>
              <a:gd name="connsiteY10" fmla="*/ 7014730 h 9776277"/>
              <a:gd name="connsiteX11" fmla="*/ 1552211 w 3447117"/>
              <a:gd name="connsiteY11" fmla="*/ 9776277 h 9776277"/>
              <a:gd name="connsiteX12" fmla="*/ 161269 w 3447117"/>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713153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713153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713153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3185" h="9776277">
                <a:moveTo>
                  <a:pt x="161269" y="9776277"/>
                </a:moveTo>
                <a:cubicBezTo>
                  <a:pt x="624916" y="9131245"/>
                  <a:pt x="1451418" y="8808728"/>
                  <a:pt x="1673162" y="6389855"/>
                </a:cubicBezTo>
                <a:cubicBezTo>
                  <a:pt x="1700041" y="4602577"/>
                  <a:pt x="1202795" y="3823162"/>
                  <a:pt x="967612" y="2539816"/>
                </a:cubicBezTo>
                <a:lnTo>
                  <a:pt x="806343" y="1290065"/>
                </a:lnTo>
                <a:cubicBezTo>
                  <a:pt x="766026" y="1706649"/>
                  <a:pt x="698610" y="1898206"/>
                  <a:pt x="713153" y="2539816"/>
                </a:cubicBezTo>
                <a:cubicBezTo>
                  <a:pt x="791024" y="3451708"/>
                  <a:pt x="1236393" y="5207295"/>
                  <a:pt x="1189356" y="6530956"/>
                </a:cubicBezTo>
                <a:cubicBezTo>
                  <a:pt x="1001210" y="8089785"/>
                  <a:pt x="395673" y="8487769"/>
                  <a:pt x="141110" y="8828885"/>
                </a:cubicBezTo>
                <a:lnTo>
                  <a:pt x="0" y="0"/>
                </a:lnTo>
                <a:lnTo>
                  <a:pt x="1330466" y="0"/>
                </a:lnTo>
                <a:cubicBezTo>
                  <a:pt x="1444698" y="550965"/>
                  <a:pt x="1357344" y="799572"/>
                  <a:pt x="1673162" y="1652896"/>
                </a:cubicBezTo>
                <a:cubicBezTo>
                  <a:pt x="2264480" y="3440174"/>
                  <a:pt x="3682300" y="4904936"/>
                  <a:pt x="3447117" y="7014730"/>
                </a:cubicBezTo>
                <a:cubicBezTo>
                  <a:pt x="3258969" y="9023739"/>
                  <a:pt x="1881468" y="9541108"/>
                  <a:pt x="1552211" y="9776277"/>
                </a:cubicBezTo>
                <a:lnTo>
                  <a:pt x="161269" y="9776277"/>
                </a:lnTo>
                <a:close/>
              </a:path>
            </a:pathLst>
          </a:custGeom>
          <a:solidFill>
            <a:srgbClr val="4989A4"/>
          </a:solidFill>
          <a:ln>
            <a:solidFill>
              <a:srgbClr val="4989A4"/>
            </a:solidFill>
          </a:ln>
        </p:spPr>
        <p:txBody>
          <a:bodyPr vert="horz" wrap="square" lIns="48221" tIns="24110" rIns="48221" bIns="24110" numCol="1" rtlCol="0" anchor="t" anchorCtr="0" compatLnSpc="1">
            <a:prstTxWarp prst="textNoShape">
              <a:avLst/>
            </a:prstTxWarp>
          </a:bodyPr>
          <a:lstStyle/>
          <a:p>
            <a:pPr algn="ctr" defTabSz="482186"/>
            <a:endParaRPr lang="fr-FR" sz="2215" dirty="0">
              <a:solidFill>
                <a:srgbClr val="000000"/>
              </a:solidFill>
              <a:latin typeface="Gill Sans" charset="0"/>
              <a:ea typeface="ヒラギノ角ゴ ProN W3" charset="0"/>
              <a:cs typeface="ヒラギノ角ゴ ProN W3" charset="0"/>
              <a:sym typeface="Gill Sans" charset="0"/>
            </a:endParaRPr>
          </a:p>
        </p:txBody>
      </p:sp>
      <p:sp>
        <p:nvSpPr>
          <p:cNvPr id="5" name="Line 2"/>
          <p:cNvSpPr>
            <a:spLocks noChangeShapeType="1"/>
          </p:cNvSpPr>
          <p:nvPr userDrawn="1"/>
        </p:nvSpPr>
        <p:spPr bwMode="auto">
          <a:xfrm>
            <a:off x="-17590" y="5077967"/>
            <a:ext cx="9208740" cy="2512"/>
          </a:xfrm>
          <a:prstGeom prst="line">
            <a:avLst/>
          </a:prstGeom>
          <a:noFill/>
          <a:ln w="25400" cap="flat">
            <a:solidFill>
              <a:srgbClr val="3A769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sp>
        <p:nvSpPr>
          <p:cNvPr id="6" name="Rectangle 3"/>
          <p:cNvSpPr>
            <a:spLocks/>
          </p:cNvSpPr>
          <p:nvPr userDrawn="1"/>
        </p:nvSpPr>
        <p:spPr bwMode="auto">
          <a:xfrm>
            <a:off x="1795985" y="4705901"/>
            <a:ext cx="554639" cy="33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342900" fontAlgn="auto">
              <a:spcBef>
                <a:spcPts val="0"/>
              </a:spcBef>
              <a:spcAft>
                <a:spcPts val="0"/>
              </a:spcAft>
            </a:pPr>
            <a:r>
              <a:rPr lang="en-US" sz="2162" dirty="0">
                <a:solidFill>
                  <a:srgbClr val="FFFFFF"/>
                </a:solidFill>
                <a:latin typeface="Frutiger 75 Black" charset="0"/>
                <a:ea typeface="ＭＳ Ｐゴシック" charset="0"/>
                <a:cs typeface="Frutiger 75 Black" charset="0"/>
                <a:sym typeface="Frutiger 75 Black" charset="0"/>
              </a:rPr>
              <a:t>UCL</a:t>
            </a:r>
          </a:p>
        </p:txBody>
      </p:sp>
      <p:sp>
        <p:nvSpPr>
          <p:cNvPr id="11" name="Line 10"/>
          <p:cNvSpPr>
            <a:spLocks noChangeShapeType="1"/>
          </p:cNvSpPr>
          <p:nvPr userDrawn="1"/>
        </p:nvSpPr>
        <p:spPr bwMode="auto">
          <a:xfrm flipV="1">
            <a:off x="-35387" y="5077966"/>
            <a:ext cx="1164504" cy="0"/>
          </a:xfrm>
          <a:prstGeom prst="line">
            <a:avLst/>
          </a:prstGeom>
          <a:noFill/>
          <a:ln w="254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pic>
        <p:nvPicPr>
          <p:cNvPr id="12" name="Picture 1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68" y="63624"/>
            <a:ext cx="767953" cy="57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 name="Image 12" descr="ucl_white.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1371" y="4753383"/>
            <a:ext cx="819638" cy="248637"/>
          </a:xfrm>
          <a:prstGeom prst="rect">
            <a:avLst/>
          </a:prstGeom>
        </p:spPr>
      </p:pic>
      <p:pic>
        <p:nvPicPr>
          <p:cNvPr id="14" name="Image 13" descr="Screen Shot 2012-03-06 at 21.44.4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00560" y="4774183"/>
            <a:ext cx="3985315" cy="215700"/>
          </a:xfrm>
          <a:prstGeom prst="rect">
            <a:avLst/>
          </a:prstGeom>
        </p:spPr>
      </p:pic>
      <p:pic>
        <p:nvPicPr>
          <p:cNvPr id="15" name="Image 14" descr="eli_turq.pdf"/>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78488" y="65535"/>
            <a:ext cx="4714875" cy="455414"/>
          </a:xfrm>
          <a:prstGeom prst="rect">
            <a:avLst/>
          </a:prstGeom>
        </p:spPr>
      </p:pic>
    </p:spTree>
    <p:extLst>
      <p:ext uri="{BB962C8B-B14F-4D97-AF65-F5344CB8AC3E}">
        <p14:creationId xmlns:p14="http://schemas.microsoft.com/office/powerpoint/2010/main" val="895803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Freeform 1"/>
          <p:cNvSpPr>
            <a:spLocks/>
          </p:cNvSpPr>
          <p:nvPr userDrawn="1"/>
        </p:nvSpPr>
        <p:spPr bwMode="auto">
          <a:xfrm>
            <a:off x="-8930" y="-6697"/>
            <a:ext cx="9113863" cy="430299"/>
          </a:xfrm>
          <a:custGeom>
            <a:avLst/>
            <a:gdLst>
              <a:gd name="T0" fmla="*/ 7 w 21600"/>
              <a:gd name="T1" fmla="*/ 224 h 21600"/>
              <a:gd name="T2" fmla="*/ 0 w 21600"/>
              <a:gd name="T3" fmla="*/ 21600 h 21600"/>
              <a:gd name="T4" fmla="*/ 4383 w 21600"/>
              <a:gd name="T5" fmla="*/ 8069 h 21600"/>
              <a:gd name="T6" fmla="*/ 21600 w 21600"/>
              <a:gd name="T7" fmla="*/ 336 h 21600"/>
              <a:gd name="T8" fmla="*/ 10546 w 21600"/>
              <a:gd name="T9" fmla="*/ 0 h 21600"/>
              <a:gd name="T10" fmla="*/ 7 w 21600"/>
              <a:gd name="T11" fmla="*/ 224 h 21600"/>
              <a:gd name="T12" fmla="*/ 7 w 21600"/>
              <a:gd name="T13" fmla="*/ 224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7" y="224"/>
                </a:moveTo>
                <a:lnTo>
                  <a:pt x="0" y="21600"/>
                </a:lnTo>
                <a:cubicBezTo>
                  <a:pt x="0" y="21600"/>
                  <a:pt x="880" y="12376"/>
                  <a:pt x="4383" y="8069"/>
                </a:cubicBezTo>
                <a:cubicBezTo>
                  <a:pt x="8356" y="3185"/>
                  <a:pt x="21600" y="336"/>
                  <a:pt x="21600" y="336"/>
                </a:cubicBezTo>
                <a:lnTo>
                  <a:pt x="10546" y="0"/>
                </a:lnTo>
                <a:lnTo>
                  <a:pt x="7" y="224"/>
                </a:lnTo>
                <a:close/>
                <a:moveTo>
                  <a:pt x="7" y="224"/>
                </a:moveTo>
              </a:path>
            </a:pathLst>
          </a:custGeom>
          <a:solidFill>
            <a:srgbClr val="4989A4"/>
          </a:solidFill>
          <a:ln>
            <a:noFill/>
          </a:ln>
          <a:extLst>
            <a:ext uri="{91240B29-F687-4F45-9708-019B960494DF}">
              <a14:hiddenLine xmlns:a14="http://schemas.microsoft.com/office/drawing/2010/main" w="38100" cap="flat">
                <a:solidFill>
                  <a:schemeClr val="tx1"/>
                </a:solidFill>
                <a:miter lim="800000"/>
                <a:headEnd type="none" w="med" len="med"/>
                <a:tailEnd type="none" w="med" len="med"/>
              </a14:hiddenLine>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sp>
        <p:nvSpPr>
          <p:cNvPr id="3" name="Oval 2"/>
          <p:cNvSpPr>
            <a:spLocks/>
          </p:cNvSpPr>
          <p:nvPr userDrawn="1"/>
        </p:nvSpPr>
        <p:spPr bwMode="auto">
          <a:xfrm>
            <a:off x="107156" y="66973"/>
            <a:ext cx="580430" cy="434486"/>
          </a:xfrm>
          <a:prstGeom prst="ellipse">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pic>
        <p:nvPicPr>
          <p:cNvPr id="6" name="Picture 6"/>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1713" y="81205"/>
            <a:ext cx="535781" cy="40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CasellaDiTesto 5"/>
          <p:cNvSpPr txBox="1"/>
          <p:nvPr userDrawn="1"/>
        </p:nvSpPr>
        <p:spPr>
          <a:xfrm>
            <a:off x="7431314" y="4958834"/>
            <a:ext cx="1712686" cy="196208"/>
          </a:xfrm>
          <a:prstGeom prst="rect">
            <a:avLst/>
          </a:prstGeom>
          <a:noFill/>
        </p:spPr>
        <p:txBody>
          <a:bodyPr wrap="square" rtlCol="0">
            <a:spAutoFit/>
          </a:bodyPr>
          <a:lstStyle/>
          <a:p>
            <a:pPr algn="r" defTabSz="342900" fontAlgn="auto">
              <a:spcBef>
                <a:spcPts val="0"/>
              </a:spcBef>
              <a:spcAft>
                <a:spcPts val="0"/>
              </a:spcAft>
            </a:pPr>
            <a:r>
              <a:rPr lang="en-US" sz="675" dirty="0" smtClean="0">
                <a:solidFill>
                  <a:srgbClr val="4989A4"/>
                </a:solidFill>
                <a:latin typeface="Trebuchet MS"/>
              </a:rPr>
              <a:t>P. Defourny - </a:t>
            </a:r>
            <a:r>
              <a:rPr lang="en-US" sz="675" dirty="0" err="1" smtClean="0">
                <a:solidFill>
                  <a:srgbClr val="4989A4"/>
                </a:solidFill>
                <a:latin typeface="Trebuchet MS"/>
              </a:rPr>
              <a:t>UCLouvain</a:t>
            </a:r>
            <a:endParaRPr lang="en-US" sz="675" dirty="0">
              <a:solidFill>
                <a:srgbClr val="4989A4"/>
              </a:solidFill>
              <a:latin typeface="Trebuchet MS"/>
            </a:endParaRPr>
          </a:p>
        </p:txBody>
      </p:sp>
    </p:spTree>
    <p:extLst>
      <p:ext uri="{BB962C8B-B14F-4D97-AF65-F5344CB8AC3E}">
        <p14:creationId xmlns:p14="http://schemas.microsoft.com/office/powerpoint/2010/main" val="597782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5" name="Freeform 4"/>
          <p:cNvSpPr>
            <a:spLocks/>
          </p:cNvSpPr>
          <p:nvPr userDrawn="1"/>
        </p:nvSpPr>
        <p:spPr bwMode="auto">
          <a:xfrm>
            <a:off x="-696516" y="-13395"/>
            <a:ext cx="1116211" cy="5168615"/>
          </a:xfrm>
          <a:custGeom>
            <a:avLst/>
            <a:gdLst>
              <a:gd name="T0" fmla="*/ 0 w 21600"/>
              <a:gd name="T1" fmla="*/ 21600 h 21600"/>
              <a:gd name="T2" fmla="*/ 21600 w 21600"/>
              <a:gd name="T3" fmla="*/ 21576 h 21600"/>
              <a:gd name="T4" fmla="*/ 15593 w 21600"/>
              <a:gd name="T5" fmla="*/ 10104 h 21600"/>
              <a:gd name="T6" fmla="*/ 21600 w 21600"/>
              <a:gd name="T7" fmla="*/ 0 h 21600"/>
              <a:gd name="T8" fmla="*/ 139 w 21600"/>
              <a:gd name="T9" fmla="*/ 4 h 21600"/>
              <a:gd name="T10" fmla="*/ 0 w 21600"/>
              <a:gd name="T11" fmla="*/ 21600 h 21600"/>
              <a:gd name="T12" fmla="*/ 0 w 21600"/>
              <a:gd name="T13" fmla="*/ 21600 h 21600"/>
              <a:gd name="connsiteX0" fmla="*/ 0 w 21600"/>
              <a:gd name="connsiteY0" fmla="*/ 21600 h 21600"/>
              <a:gd name="connsiteX1" fmla="*/ 21600 w 21600"/>
              <a:gd name="connsiteY1" fmla="*/ 21576 h 21600"/>
              <a:gd name="connsiteX2" fmla="*/ 15593 w 21600"/>
              <a:gd name="connsiteY2" fmla="*/ 10104 h 21600"/>
              <a:gd name="connsiteX3" fmla="*/ 21600 w 21600"/>
              <a:gd name="connsiteY3" fmla="*/ 0 h 21600"/>
              <a:gd name="connsiteX4" fmla="*/ 10939 w 21600"/>
              <a:gd name="connsiteY4" fmla="*/ 4 h 21600"/>
              <a:gd name="connsiteX5" fmla="*/ 0 w 21600"/>
              <a:gd name="connsiteY5" fmla="*/ 21600 h 21600"/>
              <a:gd name="connsiteX6" fmla="*/ 0 w 21600"/>
              <a:gd name="connsiteY6" fmla="*/ 21600 h 21600"/>
              <a:gd name="connsiteX0" fmla="*/ 10800 w 21600"/>
              <a:gd name="connsiteY0" fmla="*/ 21600 h 21600"/>
              <a:gd name="connsiteX1" fmla="*/ 21600 w 21600"/>
              <a:gd name="connsiteY1" fmla="*/ 21576 h 21600"/>
              <a:gd name="connsiteX2" fmla="*/ 15593 w 21600"/>
              <a:gd name="connsiteY2" fmla="*/ 10104 h 21600"/>
              <a:gd name="connsiteX3" fmla="*/ 21600 w 21600"/>
              <a:gd name="connsiteY3" fmla="*/ 0 h 21600"/>
              <a:gd name="connsiteX4" fmla="*/ 10939 w 21600"/>
              <a:gd name="connsiteY4" fmla="*/ 4 h 21600"/>
              <a:gd name="connsiteX5" fmla="*/ 10800 w 21600"/>
              <a:gd name="connsiteY5" fmla="*/ 21600 h 21600"/>
              <a:gd name="connsiteX6" fmla="*/ 0 w 21600"/>
              <a:gd name="connsiteY6"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10800" y="21600"/>
                </a:moveTo>
                <a:lnTo>
                  <a:pt x="21600" y="21576"/>
                </a:lnTo>
                <a:cubicBezTo>
                  <a:pt x="21600" y="21576"/>
                  <a:pt x="15321" y="15849"/>
                  <a:pt x="15593" y="10104"/>
                </a:cubicBezTo>
                <a:cubicBezTo>
                  <a:pt x="15860" y="4454"/>
                  <a:pt x="21600" y="0"/>
                  <a:pt x="21600" y="0"/>
                </a:cubicBezTo>
                <a:lnTo>
                  <a:pt x="10939" y="4"/>
                </a:lnTo>
                <a:cubicBezTo>
                  <a:pt x="10893" y="7203"/>
                  <a:pt x="10846" y="14401"/>
                  <a:pt x="10800" y="21600"/>
                </a:cubicBezTo>
                <a:close/>
                <a:moveTo>
                  <a:pt x="0" y="21600"/>
                </a:moveTo>
              </a:path>
            </a:pathLst>
          </a:custGeom>
          <a:solidFill>
            <a:srgbClr val="4989A4"/>
          </a:solidFill>
          <a:ln>
            <a:noFill/>
          </a:ln>
          <a:extLst>
            <a:ext uri="{91240B29-F687-4F45-9708-019B960494DF}">
              <a14:hiddenLine xmlns:a14="http://schemas.microsoft.com/office/drawing/2010/main" w="38100" cap="flat">
                <a:solidFill>
                  <a:schemeClr val="tx1"/>
                </a:solidFill>
                <a:miter lim="800000"/>
                <a:headEnd type="none" w="med" len="med"/>
                <a:tailEnd type="none" w="med" len="med"/>
              </a14:hiddenLine>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grpSp>
        <p:nvGrpSpPr>
          <p:cNvPr id="6" name="Group 5"/>
          <p:cNvGrpSpPr>
            <a:grpSpLocks/>
          </p:cNvGrpSpPr>
          <p:nvPr userDrawn="1"/>
        </p:nvGrpSpPr>
        <p:grpSpPr bwMode="auto">
          <a:xfrm>
            <a:off x="133945" y="4714875"/>
            <a:ext cx="508992" cy="381744"/>
            <a:chOff x="0" y="0"/>
            <a:chExt cx="456" cy="456"/>
          </a:xfrm>
        </p:grpSpPr>
        <p:sp>
          <p:nvSpPr>
            <p:cNvPr id="7" name="Oval 6"/>
            <p:cNvSpPr>
              <a:spLocks/>
            </p:cNvSpPr>
            <p:nvPr/>
          </p:nvSpPr>
          <p:spPr bwMode="auto">
            <a:xfrm>
              <a:off x="0" y="0"/>
              <a:ext cx="456" cy="456"/>
            </a:xfrm>
            <a:prstGeom prst="ellipse">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pic>
          <p:nvPicPr>
            <p:cNvPr id="8"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 y="24"/>
              <a:ext cx="424"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10" name="Grouper 12"/>
          <p:cNvGrpSpPr/>
          <p:nvPr userDrawn="1"/>
        </p:nvGrpSpPr>
        <p:grpSpPr>
          <a:xfrm>
            <a:off x="658193" y="4907461"/>
            <a:ext cx="8065519" cy="228287"/>
            <a:chOff x="72000" y="9306000"/>
            <a:chExt cx="11470960" cy="432900"/>
          </a:xfrm>
        </p:grpSpPr>
        <p:sp>
          <p:nvSpPr>
            <p:cNvPr id="11" name="Line 3"/>
            <p:cNvSpPr>
              <a:spLocks noChangeShapeType="1"/>
            </p:cNvSpPr>
            <p:nvPr/>
          </p:nvSpPr>
          <p:spPr bwMode="auto">
            <a:xfrm flipV="1">
              <a:off x="4342160" y="9557320"/>
              <a:ext cx="7200800" cy="0"/>
            </a:xfrm>
            <a:prstGeom prst="line">
              <a:avLst/>
            </a:prstGeom>
            <a:noFill/>
            <a:ln w="25400" cap="flat">
              <a:solidFill>
                <a:srgbClr val="66666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sp>
          <p:nvSpPr>
            <p:cNvPr id="12" name="Line 3"/>
            <p:cNvSpPr>
              <a:spLocks noChangeShapeType="1"/>
            </p:cNvSpPr>
            <p:nvPr/>
          </p:nvSpPr>
          <p:spPr bwMode="auto">
            <a:xfrm>
              <a:off x="813768" y="9558000"/>
              <a:ext cx="144016" cy="0"/>
            </a:xfrm>
            <a:prstGeom prst="line">
              <a:avLst/>
            </a:prstGeom>
            <a:noFill/>
            <a:ln w="25400" cap="flat">
              <a:solidFill>
                <a:srgbClr val="66666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pic>
          <p:nvPicPr>
            <p:cNvPr id="13" name="Image 12" descr="ucl_gris.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0" y="9396000"/>
              <a:ext cx="634365" cy="342900"/>
            </a:xfrm>
            <a:prstGeom prst="rect">
              <a:avLst/>
            </a:prstGeom>
          </p:spPr>
        </p:pic>
        <p:pic>
          <p:nvPicPr>
            <p:cNvPr id="14" name="Image 13" descr="eli_turq_light.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600" y="9306000"/>
              <a:ext cx="3168000" cy="396000"/>
            </a:xfrm>
            <a:prstGeom prst="rect">
              <a:avLst/>
            </a:prstGeom>
          </p:spPr>
        </p:pic>
      </p:grpSp>
    </p:spTree>
    <p:extLst>
      <p:ext uri="{BB962C8B-B14F-4D97-AF65-F5344CB8AC3E}">
        <p14:creationId xmlns:p14="http://schemas.microsoft.com/office/powerpoint/2010/main" val="208051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Freeform 1"/>
          <p:cNvSpPr>
            <a:spLocks/>
          </p:cNvSpPr>
          <p:nvPr userDrawn="1"/>
        </p:nvSpPr>
        <p:spPr bwMode="auto">
          <a:xfrm>
            <a:off x="-53578" y="-5023"/>
            <a:ext cx="1650876" cy="5166941"/>
          </a:xfrm>
          <a:custGeom>
            <a:avLst/>
            <a:gdLst>
              <a:gd name="T0" fmla="*/ 0 w 21600"/>
              <a:gd name="T1" fmla="*/ 21600 h 21600"/>
              <a:gd name="T2" fmla="*/ 21485 w 21600"/>
              <a:gd name="T3" fmla="*/ 21576 h 21600"/>
              <a:gd name="T4" fmla="*/ 6346 w 21600"/>
              <a:gd name="T5" fmla="*/ 10201 h 21600"/>
              <a:gd name="T6" fmla="*/ 21600 w 21600"/>
              <a:gd name="T7" fmla="*/ 24 h 21600"/>
              <a:gd name="T8" fmla="*/ 94 w 21600"/>
              <a:gd name="T9" fmla="*/ 0 h 21600"/>
              <a:gd name="T10" fmla="*/ 0 w 21600"/>
              <a:gd name="T11" fmla="*/ 21600 h 21600"/>
              <a:gd name="T12" fmla="*/ 0 w 21600"/>
              <a:gd name="T13" fmla="*/ 21600 h 21600"/>
              <a:gd name="connsiteX0" fmla="*/ 0 w 21600"/>
              <a:gd name="connsiteY0" fmla="*/ 21600 h 21600"/>
              <a:gd name="connsiteX1" fmla="*/ 21485 w 21600"/>
              <a:gd name="connsiteY1" fmla="*/ 21576 h 21600"/>
              <a:gd name="connsiteX2" fmla="*/ 7441 w 21600"/>
              <a:gd name="connsiteY2" fmla="*/ 10245 h 21600"/>
              <a:gd name="connsiteX3" fmla="*/ 21600 w 21600"/>
              <a:gd name="connsiteY3" fmla="*/ 24 h 21600"/>
              <a:gd name="connsiteX4" fmla="*/ 94 w 21600"/>
              <a:gd name="connsiteY4" fmla="*/ 0 h 21600"/>
              <a:gd name="connsiteX5" fmla="*/ 0 w 21600"/>
              <a:gd name="connsiteY5" fmla="*/ 21600 h 21600"/>
              <a:gd name="connsiteX6" fmla="*/ 0 w 21600"/>
              <a:gd name="connsiteY6"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0" y="21600"/>
                </a:moveTo>
                <a:lnTo>
                  <a:pt x="21485" y="21576"/>
                </a:lnTo>
                <a:cubicBezTo>
                  <a:pt x="21485" y="21576"/>
                  <a:pt x="7257" y="15990"/>
                  <a:pt x="7441" y="10245"/>
                </a:cubicBezTo>
                <a:cubicBezTo>
                  <a:pt x="7621" y="4594"/>
                  <a:pt x="21600" y="24"/>
                  <a:pt x="21600" y="24"/>
                </a:cubicBezTo>
                <a:lnTo>
                  <a:pt x="94" y="0"/>
                </a:lnTo>
                <a:cubicBezTo>
                  <a:pt x="63" y="7200"/>
                  <a:pt x="31" y="14400"/>
                  <a:pt x="0" y="21600"/>
                </a:cubicBezTo>
                <a:close/>
                <a:moveTo>
                  <a:pt x="0" y="21600"/>
                </a:moveTo>
              </a:path>
            </a:pathLst>
          </a:custGeom>
          <a:solidFill>
            <a:srgbClr val="4989A4"/>
          </a:solidFill>
          <a:ln>
            <a:noFill/>
          </a:ln>
          <a:extLst>
            <a:ext uri="{91240B29-F687-4F45-9708-019B960494DF}">
              <a14:hiddenLine xmlns:a14="http://schemas.microsoft.com/office/drawing/2010/main" w="38100" cap="flat">
                <a:solidFill>
                  <a:schemeClr val="tx1"/>
                </a:solidFill>
                <a:miter lim="800000"/>
                <a:headEnd type="none" w="med" len="med"/>
                <a:tailEnd type="none" w="med" len="med"/>
              </a14:hiddenLine>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sp>
        <p:nvSpPr>
          <p:cNvPr id="5" name="Rectangle 2"/>
          <p:cNvSpPr>
            <a:spLocks/>
          </p:cNvSpPr>
          <p:nvPr userDrawn="1"/>
        </p:nvSpPr>
        <p:spPr bwMode="auto">
          <a:xfrm>
            <a:off x="1795985" y="4705901"/>
            <a:ext cx="554639" cy="33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342900" fontAlgn="auto">
              <a:spcBef>
                <a:spcPts val="0"/>
              </a:spcBef>
              <a:spcAft>
                <a:spcPts val="0"/>
              </a:spcAft>
            </a:pPr>
            <a:r>
              <a:rPr lang="en-US" sz="2162" dirty="0">
                <a:solidFill>
                  <a:srgbClr val="FFFFFF"/>
                </a:solidFill>
                <a:latin typeface="Frutiger 75 Black" charset="0"/>
                <a:ea typeface="ＭＳ Ｐゴシック" charset="0"/>
                <a:cs typeface="Frutiger 75 Black" charset="0"/>
                <a:sym typeface="Frutiger 75 Black" charset="0"/>
              </a:rPr>
              <a:t>UCL</a:t>
            </a:r>
          </a:p>
        </p:txBody>
      </p:sp>
      <p:sp>
        <p:nvSpPr>
          <p:cNvPr id="10" name="Line 9"/>
          <p:cNvSpPr>
            <a:spLocks noChangeShapeType="1"/>
          </p:cNvSpPr>
          <p:nvPr userDrawn="1"/>
        </p:nvSpPr>
        <p:spPr bwMode="auto">
          <a:xfrm>
            <a:off x="1107281" y="5043041"/>
            <a:ext cx="8083600" cy="15906"/>
          </a:xfrm>
          <a:prstGeom prst="line">
            <a:avLst/>
          </a:prstGeom>
          <a:noFill/>
          <a:ln w="25400" cap="flat">
            <a:solidFill>
              <a:srgbClr val="4989A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579" y="53579"/>
            <a:ext cx="100012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 name="Line 11"/>
          <p:cNvSpPr>
            <a:spLocks noChangeShapeType="1"/>
          </p:cNvSpPr>
          <p:nvPr userDrawn="1"/>
        </p:nvSpPr>
        <p:spPr bwMode="auto">
          <a:xfrm rot="10800000" flipH="1">
            <a:off x="95994" y="5039993"/>
            <a:ext cx="1387538" cy="3048"/>
          </a:xfrm>
          <a:prstGeom prst="line">
            <a:avLst/>
          </a:prstGeom>
          <a:noFill/>
          <a:ln w="254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pic>
        <p:nvPicPr>
          <p:cNvPr id="13" name="Image 12" descr="ucl_white.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397" y="4736210"/>
            <a:ext cx="819638" cy="248637"/>
          </a:xfrm>
          <a:prstGeom prst="rect">
            <a:avLst/>
          </a:prstGeom>
        </p:spPr>
      </p:pic>
      <p:pic>
        <p:nvPicPr>
          <p:cNvPr id="14" name="Image 13" descr="Screen Shot 2012-03-06 at 21.44.4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35425" y="4774183"/>
            <a:ext cx="3985315" cy="215700"/>
          </a:xfrm>
          <a:prstGeom prst="rect">
            <a:avLst/>
          </a:prstGeom>
        </p:spPr>
      </p:pic>
    </p:spTree>
    <p:extLst>
      <p:ext uri="{BB962C8B-B14F-4D97-AF65-F5344CB8AC3E}">
        <p14:creationId xmlns:p14="http://schemas.microsoft.com/office/powerpoint/2010/main" val="2726001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223963" y="754856"/>
            <a:ext cx="6724650" cy="682229"/>
          </a:xfrm>
          <a:prstGeom prst="rect">
            <a:avLst/>
          </a:prstGeom>
        </p:spPr>
        <p:txBody>
          <a:bodyPr/>
          <a:lstStyle/>
          <a:p>
            <a:r>
              <a:rPr lang="fr-FR" smtClean="0"/>
              <a:t>Cliquez pour modifier le style du titre</a:t>
            </a:r>
            <a:endParaRPr lang="en-GB"/>
          </a:p>
        </p:txBody>
      </p:sp>
      <p:sp>
        <p:nvSpPr>
          <p:cNvPr id="3" name="Rectangle 8"/>
          <p:cNvSpPr>
            <a:spLocks noGrp="1" noChangeArrowheads="1"/>
          </p:cNvSpPr>
          <p:nvPr>
            <p:ph type="sldNum" sz="quarter" idx="10"/>
          </p:nvPr>
        </p:nvSpPr>
        <p:spPr>
          <a:xfrm>
            <a:off x="6859588" y="4686300"/>
            <a:ext cx="1903412" cy="342900"/>
          </a:xfrm>
          <a:prstGeom prst="rect">
            <a:avLst/>
          </a:prstGeom>
          <a:ln/>
        </p:spPr>
        <p:txBody>
          <a:bodyPr/>
          <a:lstStyle>
            <a:lvl1pPr>
              <a:defRPr/>
            </a:lvl1pPr>
          </a:lstStyle>
          <a:p>
            <a:pPr>
              <a:defRPr/>
            </a:pPr>
            <a:fld id="{EF54EFD9-F4C9-4576-BC23-3C1B8508086C}" type="slidenum">
              <a:rPr lang="fr-FR">
                <a:solidFill>
                  <a:srgbClr val="0E160B"/>
                </a:solidFill>
              </a:rPr>
              <a:pPr>
                <a:defRPr/>
              </a:pPr>
              <a:t>‹N°›</a:t>
            </a:fld>
            <a:endParaRPr lang="fr-FR">
              <a:solidFill>
                <a:srgbClr val="0E160B"/>
              </a:solidFill>
            </a:endParaRPr>
          </a:p>
        </p:txBody>
      </p:sp>
    </p:spTree>
    <p:extLst>
      <p:ext uri="{BB962C8B-B14F-4D97-AF65-F5344CB8AC3E}">
        <p14:creationId xmlns:p14="http://schemas.microsoft.com/office/powerpoint/2010/main" val="489484556"/>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Forme libre 17"/>
          <p:cNvSpPr/>
          <p:nvPr userDrawn="1"/>
        </p:nvSpPr>
        <p:spPr>
          <a:xfrm>
            <a:off x="-113392" y="-10630"/>
            <a:ext cx="2442083" cy="5155459"/>
          </a:xfrm>
          <a:custGeom>
            <a:avLst/>
            <a:gdLst>
              <a:gd name="connsiteX0" fmla="*/ 161269 w 3447117"/>
              <a:gd name="connsiteY0" fmla="*/ 9776277 h 9776277"/>
              <a:gd name="connsiteX1" fmla="*/ 1673162 w 3447117"/>
              <a:gd name="connsiteY1" fmla="*/ 6430170 h 9776277"/>
              <a:gd name="connsiteX2" fmla="*/ 967612 w 3447117"/>
              <a:gd name="connsiteY2" fmla="*/ 2539816 h 9776277"/>
              <a:gd name="connsiteX3" fmla="*/ 806343 w 3447117"/>
              <a:gd name="connsiteY3" fmla="*/ 1290065 h 9776277"/>
              <a:gd name="connsiteX4" fmla="*/ 604758 w 3447117"/>
              <a:gd name="connsiteY4" fmla="*/ 2559973 h 9776277"/>
              <a:gd name="connsiteX5" fmla="*/ 1189356 w 3447117"/>
              <a:gd name="connsiteY5" fmla="*/ 6530956 h 9776277"/>
              <a:gd name="connsiteX6" fmla="*/ 141110 w 3447117"/>
              <a:gd name="connsiteY6" fmla="*/ 8728099 h 9776277"/>
              <a:gd name="connsiteX7" fmla="*/ 0 w 3447117"/>
              <a:gd name="connsiteY7" fmla="*/ 0 h 9776277"/>
              <a:gd name="connsiteX8" fmla="*/ 1330466 w 3447117"/>
              <a:gd name="connsiteY8" fmla="*/ 0 h 9776277"/>
              <a:gd name="connsiteX9" fmla="*/ 1673162 w 3447117"/>
              <a:gd name="connsiteY9" fmla="*/ 1652896 h 9776277"/>
              <a:gd name="connsiteX10" fmla="*/ 3447117 w 3447117"/>
              <a:gd name="connsiteY10" fmla="*/ 7014730 h 9776277"/>
              <a:gd name="connsiteX11" fmla="*/ 1552211 w 3447117"/>
              <a:gd name="connsiteY11" fmla="*/ 9776277 h 9776277"/>
              <a:gd name="connsiteX12" fmla="*/ 161269 w 3447117"/>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713153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713153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713153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3185" h="9776277">
                <a:moveTo>
                  <a:pt x="161269" y="9776277"/>
                </a:moveTo>
                <a:cubicBezTo>
                  <a:pt x="624916" y="9131245"/>
                  <a:pt x="1451418" y="8808728"/>
                  <a:pt x="1673162" y="6389855"/>
                </a:cubicBezTo>
                <a:cubicBezTo>
                  <a:pt x="1700041" y="4602577"/>
                  <a:pt x="1202795" y="3823162"/>
                  <a:pt x="967612" y="2539816"/>
                </a:cubicBezTo>
                <a:lnTo>
                  <a:pt x="806343" y="1290065"/>
                </a:lnTo>
                <a:cubicBezTo>
                  <a:pt x="766026" y="1706649"/>
                  <a:pt x="698610" y="1898206"/>
                  <a:pt x="713153" y="2539816"/>
                </a:cubicBezTo>
                <a:cubicBezTo>
                  <a:pt x="791024" y="3451708"/>
                  <a:pt x="1236393" y="5207295"/>
                  <a:pt x="1189356" y="6530956"/>
                </a:cubicBezTo>
                <a:cubicBezTo>
                  <a:pt x="1001210" y="8089785"/>
                  <a:pt x="395673" y="8487769"/>
                  <a:pt x="141110" y="8828885"/>
                </a:cubicBezTo>
                <a:lnTo>
                  <a:pt x="0" y="0"/>
                </a:lnTo>
                <a:lnTo>
                  <a:pt x="1330466" y="0"/>
                </a:lnTo>
                <a:cubicBezTo>
                  <a:pt x="1444698" y="550965"/>
                  <a:pt x="1357344" y="799572"/>
                  <a:pt x="1673162" y="1652896"/>
                </a:cubicBezTo>
                <a:cubicBezTo>
                  <a:pt x="2264480" y="3440174"/>
                  <a:pt x="3682300" y="4904936"/>
                  <a:pt x="3447117" y="7014730"/>
                </a:cubicBezTo>
                <a:cubicBezTo>
                  <a:pt x="3258969" y="9023739"/>
                  <a:pt x="1881468" y="9541108"/>
                  <a:pt x="1552211" y="9776277"/>
                </a:cubicBezTo>
                <a:lnTo>
                  <a:pt x="161269" y="9776277"/>
                </a:lnTo>
                <a:close/>
              </a:path>
            </a:pathLst>
          </a:custGeom>
          <a:solidFill>
            <a:srgbClr val="4989A4"/>
          </a:solidFill>
          <a:ln>
            <a:solidFill>
              <a:srgbClr val="4989A4"/>
            </a:solidFill>
          </a:ln>
        </p:spPr>
        <p:txBody>
          <a:bodyPr vert="horz" wrap="square" lIns="48221" tIns="24110" rIns="48221" bIns="24110" numCol="1" rtlCol="0" anchor="t" anchorCtr="0" compatLnSpc="1">
            <a:prstTxWarp prst="textNoShape">
              <a:avLst/>
            </a:prstTxWarp>
          </a:bodyPr>
          <a:lstStyle/>
          <a:p>
            <a:pPr algn="ctr" defTabSz="482186"/>
            <a:endParaRPr lang="fr-FR" sz="2215">
              <a:solidFill>
                <a:srgbClr val="000000"/>
              </a:solidFill>
              <a:latin typeface="Gill Sans" charset="0"/>
              <a:ea typeface="ヒラギノ角ゴ ProN W3" charset="0"/>
              <a:cs typeface="ヒラギノ角ゴ ProN W3" charset="0"/>
              <a:sym typeface="Gill Sans" charset="0"/>
            </a:endParaRPr>
          </a:p>
        </p:txBody>
      </p:sp>
      <p:sp>
        <p:nvSpPr>
          <p:cNvPr id="19" name="Line 2"/>
          <p:cNvSpPr>
            <a:spLocks noChangeShapeType="1"/>
          </p:cNvSpPr>
          <p:nvPr userDrawn="1"/>
        </p:nvSpPr>
        <p:spPr bwMode="auto">
          <a:xfrm>
            <a:off x="-17590" y="5077967"/>
            <a:ext cx="9208740" cy="2512"/>
          </a:xfrm>
          <a:prstGeom prst="line">
            <a:avLst/>
          </a:prstGeom>
          <a:noFill/>
          <a:ln w="25400" cap="flat">
            <a:solidFill>
              <a:srgbClr val="3A769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342900" fontAlgn="auto">
              <a:spcBef>
                <a:spcPts val="0"/>
              </a:spcBef>
              <a:spcAft>
                <a:spcPts val="0"/>
              </a:spcAft>
            </a:pPr>
            <a:endParaRPr lang="fr-FR" sz="949">
              <a:solidFill>
                <a:prstClr val="black"/>
              </a:solidFill>
              <a:latin typeface="Trebuchet MS"/>
            </a:endParaRPr>
          </a:p>
        </p:txBody>
      </p:sp>
      <p:sp>
        <p:nvSpPr>
          <p:cNvPr id="20" name="Rectangle 3"/>
          <p:cNvSpPr>
            <a:spLocks/>
          </p:cNvSpPr>
          <p:nvPr userDrawn="1"/>
        </p:nvSpPr>
        <p:spPr bwMode="auto">
          <a:xfrm>
            <a:off x="1795985" y="4705901"/>
            <a:ext cx="554639" cy="33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342900" fontAlgn="auto">
              <a:spcBef>
                <a:spcPts val="0"/>
              </a:spcBef>
              <a:spcAft>
                <a:spcPts val="0"/>
              </a:spcAft>
            </a:pPr>
            <a:r>
              <a:rPr lang="en-US" sz="2162">
                <a:solidFill>
                  <a:srgbClr val="FFFFFF"/>
                </a:solidFill>
                <a:latin typeface="Frutiger 75 Black" charset="0"/>
                <a:ea typeface="ＭＳ Ｐゴシック" charset="0"/>
                <a:cs typeface="Frutiger 75 Black" charset="0"/>
                <a:sym typeface="Frutiger 75 Black" charset="0"/>
              </a:rPr>
              <a:t>UCL</a:t>
            </a:r>
          </a:p>
        </p:txBody>
      </p:sp>
      <p:sp>
        <p:nvSpPr>
          <p:cNvPr id="21" name="Line 10"/>
          <p:cNvSpPr>
            <a:spLocks noChangeShapeType="1"/>
          </p:cNvSpPr>
          <p:nvPr userDrawn="1"/>
        </p:nvSpPr>
        <p:spPr bwMode="auto">
          <a:xfrm flipV="1">
            <a:off x="-35387" y="5077966"/>
            <a:ext cx="1164504" cy="0"/>
          </a:xfrm>
          <a:prstGeom prst="line">
            <a:avLst/>
          </a:prstGeom>
          <a:noFill/>
          <a:ln w="254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342900" fontAlgn="auto">
              <a:spcBef>
                <a:spcPts val="0"/>
              </a:spcBef>
              <a:spcAft>
                <a:spcPts val="0"/>
              </a:spcAft>
            </a:pPr>
            <a:endParaRPr lang="fr-FR" sz="949">
              <a:solidFill>
                <a:prstClr val="black"/>
              </a:solidFill>
              <a:latin typeface="Trebuchet MS"/>
            </a:endParaRPr>
          </a:p>
        </p:txBody>
      </p:sp>
      <p:pic>
        <p:nvPicPr>
          <p:cNvPr id="22" name="Picture 12"/>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368" y="63624"/>
            <a:ext cx="767953" cy="57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3" name="Image 22" descr="ucl_white.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1371" y="4753383"/>
            <a:ext cx="819638" cy="248637"/>
          </a:xfrm>
          <a:prstGeom prst="rect">
            <a:avLst/>
          </a:prstGeom>
        </p:spPr>
      </p:pic>
      <p:pic>
        <p:nvPicPr>
          <p:cNvPr id="24" name="Image 23" descr="Screen Shot 2012-03-06 at 21.44.41.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00560" y="4774183"/>
            <a:ext cx="3985315" cy="215700"/>
          </a:xfrm>
          <a:prstGeom prst="rect">
            <a:avLst/>
          </a:prstGeom>
        </p:spPr>
      </p:pic>
      <p:pic>
        <p:nvPicPr>
          <p:cNvPr id="25" name="Image 24" descr="eli_turq.pdf"/>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8488" y="65535"/>
            <a:ext cx="4714875" cy="455414"/>
          </a:xfrm>
          <a:prstGeom prst="rect">
            <a:avLst/>
          </a:prstGeom>
        </p:spPr>
      </p:pic>
      <p:sp>
        <p:nvSpPr>
          <p:cNvPr id="28" name="Titre 1"/>
          <p:cNvSpPr>
            <a:spLocks noGrp="1"/>
          </p:cNvSpPr>
          <p:nvPr>
            <p:ph type="ctrTitle"/>
          </p:nvPr>
        </p:nvSpPr>
        <p:spPr>
          <a:xfrm>
            <a:off x="2499284" y="1774318"/>
            <a:ext cx="5464969" cy="775208"/>
          </a:xfrm>
          <a:prstGeom prst="rect">
            <a:avLst/>
          </a:prstGeom>
        </p:spPr>
        <p:txBody>
          <a:bodyPr anchor="ctr"/>
          <a:lstStyle>
            <a:lvl1pPr>
              <a:defRPr sz="2321">
                <a:solidFill>
                  <a:schemeClr val="accent1">
                    <a:lumMod val="75000"/>
                  </a:schemeClr>
                </a:solidFill>
              </a:defRPr>
            </a:lvl1pPr>
          </a:lstStyle>
          <a:p>
            <a:endParaRPr lang="en-US" dirty="0"/>
          </a:p>
        </p:txBody>
      </p:sp>
      <p:sp>
        <p:nvSpPr>
          <p:cNvPr id="29" name="Sous-titre 2"/>
          <p:cNvSpPr>
            <a:spLocks noGrp="1"/>
          </p:cNvSpPr>
          <p:nvPr>
            <p:ph type="subTitle" idx="1"/>
          </p:nvPr>
        </p:nvSpPr>
        <p:spPr>
          <a:xfrm>
            <a:off x="2981487" y="2700215"/>
            <a:ext cx="4500563" cy="924223"/>
          </a:xfrm>
          <a:prstGeom prst="rect">
            <a:avLst/>
          </a:prstGeom>
        </p:spPr>
        <p:txBody>
          <a:bodyPr anchor="ctr"/>
          <a:lstStyle>
            <a:lvl1pPr marL="0" indent="0" algn="ctr">
              <a:buNone/>
              <a:defRPr sz="1477">
                <a:solidFill>
                  <a:schemeClr val="bg1">
                    <a:lumMod val="65000"/>
                  </a:schemeClr>
                </a:solidFill>
              </a:defRPr>
            </a:lvl1pPr>
          </a:lstStyle>
          <a:p>
            <a:endParaRPr lang="en-US" dirty="0"/>
          </a:p>
        </p:txBody>
      </p:sp>
    </p:spTree>
    <p:extLst>
      <p:ext uri="{BB962C8B-B14F-4D97-AF65-F5344CB8AC3E}">
        <p14:creationId xmlns:p14="http://schemas.microsoft.com/office/powerpoint/2010/main" val="206420887"/>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6395908" y="4741335"/>
            <a:ext cx="512638" cy="273844"/>
          </a:xfrm>
        </p:spPr>
        <p:txBody>
          <a:bodyPr/>
          <a:lstStyle/>
          <a:p>
            <a:fld id="{D57F1E4F-1CFF-5643-939E-217C01CDF565}" type="slidenum">
              <a:rPr lang="en-US" smtClean="0">
                <a:solidFill>
                  <a:srgbClr val="90C226"/>
                </a:solidFill>
              </a:rPr>
              <a:pPr/>
              <a:t>‹N°›</a:t>
            </a:fld>
            <a:endParaRPr lang="en-US" dirty="0">
              <a:solidFill>
                <a:srgbClr val="90C226"/>
              </a:solidFill>
            </a:endParaRPr>
          </a:p>
        </p:txBody>
      </p:sp>
      <p:sp>
        <p:nvSpPr>
          <p:cNvPr id="7" name="CasellaDiTesto 5"/>
          <p:cNvSpPr txBox="1"/>
          <p:nvPr userDrawn="1"/>
        </p:nvSpPr>
        <p:spPr>
          <a:xfrm>
            <a:off x="7431314" y="4958835"/>
            <a:ext cx="1712686" cy="207749"/>
          </a:xfrm>
          <a:prstGeom prst="rect">
            <a:avLst/>
          </a:prstGeom>
          <a:noFill/>
        </p:spPr>
        <p:txBody>
          <a:bodyPr wrap="square" rtlCol="0">
            <a:spAutoFit/>
          </a:bodyPr>
          <a:lstStyle/>
          <a:p>
            <a:pPr algn="r" defTabSz="342900" fontAlgn="auto">
              <a:spcBef>
                <a:spcPts val="0"/>
              </a:spcBef>
              <a:spcAft>
                <a:spcPts val="0"/>
              </a:spcAft>
            </a:pPr>
            <a:r>
              <a:rPr lang="en-US" sz="750" dirty="0" smtClean="0">
                <a:solidFill>
                  <a:srgbClr val="54A021">
                    <a:lumMod val="75000"/>
                  </a:srgbClr>
                </a:solidFill>
                <a:latin typeface="Trebuchet MS"/>
              </a:rPr>
              <a:t>P. Defourny - </a:t>
            </a:r>
            <a:r>
              <a:rPr lang="en-US" sz="750" dirty="0" err="1" smtClean="0">
                <a:solidFill>
                  <a:srgbClr val="54A021">
                    <a:lumMod val="75000"/>
                  </a:srgbClr>
                </a:solidFill>
                <a:latin typeface="Trebuchet MS"/>
              </a:rPr>
              <a:t>UCLouvain</a:t>
            </a:r>
            <a:endParaRPr lang="en-US" sz="750" dirty="0">
              <a:solidFill>
                <a:srgbClr val="54A021">
                  <a:lumMod val="75000"/>
                </a:srgbClr>
              </a:solidFill>
              <a:latin typeface="Trebuchet MS"/>
            </a:endParaRPr>
          </a:p>
        </p:txBody>
      </p:sp>
    </p:spTree>
    <p:extLst>
      <p:ext uri="{BB962C8B-B14F-4D97-AF65-F5344CB8AC3E}">
        <p14:creationId xmlns:p14="http://schemas.microsoft.com/office/powerpoint/2010/main" val="860024597"/>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025651"/>
            <a:ext cx="6347715"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3395586"/>
            <a:ext cx="6347715"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
        <p:nvSpPr>
          <p:cNvPr id="7" name="Rectangle 6"/>
          <p:cNvSpPr/>
          <p:nvPr userDrawn="1"/>
        </p:nvSpPr>
        <p:spPr>
          <a:xfrm>
            <a:off x="0" y="0"/>
            <a:ext cx="9144000" cy="5143500"/>
          </a:xfrm>
          <a:prstGeom prst="rect">
            <a:avLst/>
          </a:prstGeom>
          <a:solidFill>
            <a:srgbClr val="498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fr-BE">
              <a:solidFill>
                <a:prstClr val="white"/>
              </a:solidFill>
            </a:endParaRPr>
          </a:p>
        </p:txBody>
      </p:sp>
      <p:sp>
        <p:nvSpPr>
          <p:cNvPr id="8" name="Freeform 1"/>
          <p:cNvSpPr>
            <a:spLocks/>
          </p:cNvSpPr>
          <p:nvPr userDrawn="1"/>
        </p:nvSpPr>
        <p:spPr bwMode="auto">
          <a:xfrm>
            <a:off x="-21020" y="-14005"/>
            <a:ext cx="9113863" cy="430299"/>
          </a:xfrm>
          <a:custGeom>
            <a:avLst/>
            <a:gdLst>
              <a:gd name="T0" fmla="*/ 7 w 21600"/>
              <a:gd name="T1" fmla="*/ 224 h 21600"/>
              <a:gd name="T2" fmla="*/ 0 w 21600"/>
              <a:gd name="T3" fmla="*/ 21600 h 21600"/>
              <a:gd name="T4" fmla="*/ 4383 w 21600"/>
              <a:gd name="T5" fmla="*/ 8069 h 21600"/>
              <a:gd name="T6" fmla="*/ 21600 w 21600"/>
              <a:gd name="T7" fmla="*/ 336 h 21600"/>
              <a:gd name="T8" fmla="*/ 10546 w 21600"/>
              <a:gd name="T9" fmla="*/ 0 h 21600"/>
              <a:gd name="T10" fmla="*/ 7 w 21600"/>
              <a:gd name="T11" fmla="*/ 224 h 21600"/>
              <a:gd name="T12" fmla="*/ 7 w 21600"/>
              <a:gd name="T13" fmla="*/ 224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7" y="224"/>
                </a:moveTo>
                <a:lnTo>
                  <a:pt x="0" y="21600"/>
                </a:lnTo>
                <a:cubicBezTo>
                  <a:pt x="0" y="21600"/>
                  <a:pt x="880" y="12376"/>
                  <a:pt x="4383" y="8069"/>
                </a:cubicBezTo>
                <a:cubicBezTo>
                  <a:pt x="8356" y="3185"/>
                  <a:pt x="21600" y="336"/>
                  <a:pt x="21600" y="336"/>
                </a:cubicBezTo>
                <a:lnTo>
                  <a:pt x="10546" y="0"/>
                </a:lnTo>
                <a:lnTo>
                  <a:pt x="7" y="224"/>
                </a:lnTo>
                <a:close/>
                <a:moveTo>
                  <a:pt x="7" y="224"/>
                </a:moveTo>
              </a:path>
            </a:pathLst>
          </a:custGeom>
          <a:solidFill>
            <a:schemeClr val="bg1"/>
          </a:solidFill>
          <a:ln>
            <a:noFill/>
          </a:ln>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pic>
        <p:nvPicPr>
          <p:cNvPr id="9" name="Picture 6"/>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1713" y="81205"/>
            <a:ext cx="535781" cy="40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 name="Footer Placeholder 3"/>
          <p:cNvSpPr txBox="1">
            <a:spLocks/>
          </p:cNvSpPr>
          <p:nvPr userDrawn="1"/>
        </p:nvSpPr>
        <p:spPr>
          <a:xfrm>
            <a:off x="550333" y="4727350"/>
            <a:ext cx="462297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75" b="1" dirty="0" smtClean="0">
                <a:solidFill>
                  <a:prstClr val="white">
                    <a:lumMod val="85000"/>
                  </a:prstClr>
                </a:solidFill>
              </a:rPr>
              <a:t>8th ESA TRAINING COURSE IN RADAR AND OPTICAL REMOTE SENSING</a:t>
            </a:r>
          </a:p>
          <a:p>
            <a:pPr fontAlgn="auto">
              <a:spcBef>
                <a:spcPts val="0"/>
              </a:spcBef>
              <a:spcAft>
                <a:spcPts val="0"/>
              </a:spcAft>
            </a:pPr>
            <a:r>
              <a:rPr lang="en-US" sz="675" dirty="0" smtClean="0">
                <a:solidFill>
                  <a:prstClr val="white">
                    <a:lumMod val="85000"/>
                  </a:prstClr>
                </a:solidFill>
              </a:rPr>
              <a:t>5-6 Sept. 2016 | IES  | </a:t>
            </a:r>
            <a:r>
              <a:rPr lang="fr-BE" sz="675" dirty="0" smtClean="0">
                <a:solidFill>
                  <a:prstClr val="white">
                    <a:lumMod val="85000"/>
                  </a:prstClr>
                </a:solidFill>
              </a:rPr>
              <a:t>Cēsis</a:t>
            </a:r>
            <a:r>
              <a:rPr lang="en-US" sz="675" dirty="0" smtClean="0">
                <a:solidFill>
                  <a:prstClr val="white">
                    <a:lumMod val="85000"/>
                  </a:prstClr>
                </a:solidFill>
              </a:rPr>
              <a:t>, Latvia</a:t>
            </a:r>
          </a:p>
        </p:txBody>
      </p:sp>
      <p:sp>
        <p:nvSpPr>
          <p:cNvPr id="11" name="CasellaDiTesto 5"/>
          <p:cNvSpPr txBox="1"/>
          <p:nvPr userDrawn="1"/>
        </p:nvSpPr>
        <p:spPr>
          <a:xfrm>
            <a:off x="7431314" y="4958834"/>
            <a:ext cx="1712686" cy="196208"/>
          </a:xfrm>
          <a:prstGeom prst="rect">
            <a:avLst/>
          </a:prstGeom>
          <a:noFill/>
        </p:spPr>
        <p:txBody>
          <a:bodyPr wrap="square" rtlCol="0">
            <a:spAutoFit/>
          </a:bodyPr>
          <a:lstStyle/>
          <a:p>
            <a:pPr algn="r" defTabSz="342900" fontAlgn="auto">
              <a:spcBef>
                <a:spcPts val="0"/>
              </a:spcBef>
              <a:spcAft>
                <a:spcPts val="0"/>
              </a:spcAft>
            </a:pPr>
            <a:r>
              <a:rPr lang="en-US" sz="675" dirty="0" smtClean="0">
                <a:solidFill>
                  <a:prstClr val="white">
                    <a:lumMod val="85000"/>
                  </a:prstClr>
                </a:solidFill>
                <a:latin typeface="Trebuchet MS"/>
              </a:rPr>
              <a:t>P. Defourny - </a:t>
            </a:r>
            <a:r>
              <a:rPr lang="en-US" sz="675" dirty="0" err="1" smtClean="0">
                <a:solidFill>
                  <a:prstClr val="white">
                    <a:lumMod val="85000"/>
                  </a:prstClr>
                </a:solidFill>
                <a:latin typeface="Trebuchet MS"/>
              </a:rPr>
              <a:t>UCLouvain</a:t>
            </a:r>
            <a:endParaRPr lang="en-US" sz="675" dirty="0">
              <a:solidFill>
                <a:prstClr val="white">
                  <a:lumMod val="85000"/>
                </a:prstClr>
              </a:solidFill>
              <a:latin typeface="Trebuchet MS"/>
            </a:endParaRPr>
          </a:p>
        </p:txBody>
      </p:sp>
    </p:spTree>
    <p:extLst>
      <p:ext uri="{BB962C8B-B14F-4D97-AF65-F5344CB8AC3E}">
        <p14:creationId xmlns:p14="http://schemas.microsoft.com/office/powerpoint/2010/main" val="2339013796"/>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347714" cy="9906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1" y="1620442"/>
            <a:ext cx="3088109" cy="291057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1620443"/>
            <a:ext cx="3088110" cy="291058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85E93342-62D3-4DCD-8B30-438F7B0E692A}"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6" name="Footer Placeholder 5"/>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b="1" smtClean="0">
                <a:solidFill>
                  <a:prstClr val="black"/>
                </a:solidFill>
                <a:latin typeface="Trebuchet MS"/>
              </a:rPr>
              <a:t>4</a:t>
            </a:r>
            <a:r>
              <a:rPr lang="en-US" b="1" baseline="30000" smtClean="0">
                <a:solidFill>
                  <a:prstClr val="black"/>
                </a:solidFill>
                <a:latin typeface="Trebuchet MS"/>
              </a:rPr>
              <a:t>th</a:t>
            </a:r>
            <a:r>
              <a:rPr lang="en-US" b="1" smtClean="0">
                <a:solidFill>
                  <a:prstClr val="black"/>
                </a:solidFill>
                <a:latin typeface="Trebuchet MS"/>
              </a:rPr>
              <a:t> ADVANCED TRAINING COURSE IN LAND REMOTE SENSING</a:t>
            </a:r>
          </a:p>
          <a:p>
            <a:pPr defTabSz="342900" fontAlgn="auto">
              <a:spcBef>
                <a:spcPts val="0"/>
              </a:spcBef>
              <a:spcAft>
                <a:spcPts val="0"/>
              </a:spcAft>
            </a:pPr>
            <a:r>
              <a:rPr lang="en-US" smtClean="0">
                <a:solidFill>
                  <a:prstClr val="black"/>
                </a:solidFill>
                <a:latin typeface="Trebuchet MS"/>
              </a:rPr>
              <a:t>1-5 July 2013 | Harokopio University| Athens, Greece</a:t>
            </a:r>
            <a:endParaRPr lang="en-US" dirty="0" smtClean="0">
              <a:solidFill>
                <a:prstClr val="black"/>
              </a:solidFill>
              <a:latin typeface="Trebuchet MS"/>
            </a:endParaRPr>
          </a:p>
        </p:txBody>
      </p:sp>
      <p:sp>
        <p:nvSpPr>
          <p:cNvPr id="7" name="Slide Number Placeholder 6"/>
          <p:cNvSpPr>
            <a:spLocks noGrp="1"/>
          </p:cNvSpPr>
          <p:nvPr>
            <p:ph type="sldNum" sz="quarter" idx="12"/>
          </p:nvPr>
        </p:nvSpPr>
        <p:spPr/>
        <p:txBody>
          <a:bodyPr/>
          <a:lstStyle/>
          <a:p>
            <a:fld id="{6FF9F0C5-380F-41C2-899A-BAC0F0927E16}"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622453791"/>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347713" cy="9906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1620737"/>
            <a:ext cx="3090672"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599" y="2052935"/>
            <a:ext cx="3090672"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1620737"/>
            <a:ext cx="3090672"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866640" y="2052935"/>
            <a:ext cx="3090672"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023FFD35-F553-4BD0-B831-27C4D2AFB715}"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8" name="Footer Placeholder 7"/>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b="1" smtClean="0">
                <a:solidFill>
                  <a:prstClr val="black"/>
                </a:solidFill>
                <a:latin typeface="Trebuchet MS"/>
              </a:rPr>
              <a:t>4</a:t>
            </a:r>
            <a:r>
              <a:rPr lang="en-US" b="1" baseline="30000" smtClean="0">
                <a:solidFill>
                  <a:prstClr val="black"/>
                </a:solidFill>
                <a:latin typeface="Trebuchet MS"/>
              </a:rPr>
              <a:t>th</a:t>
            </a:r>
            <a:r>
              <a:rPr lang="en-US" b="1" smtClean="0">
                <a:solidFill>
                  <a:prstClr val="black"/>
                </a:solidFill>
                <a:latin typeface="Trebuchet MS"/>
              </a:rPr>
              <a:t> ADVANCED TRAINING COURSE IN LAND REMOTE SENSING</a:t>
            </a:r>
          </a:p>
          <a:p>
            <a:pPr defTabSz="342900" fontAlgn="auto">
              <a:spcBef>
                <a:spcPts val="0"/>
              </a:spcBef>
              <a:spcAft>
                <a:spcPts val="0"/>
              </a:spcAft>
            </a:pPr>
            <a:r>
              <a:rPr lang="en-US" smtClean="0">
                <a:solidFill>
                  <a:prstClr val="black"/>
                </a:solidFill>
                <a:latin typeface="Trebuchet MS"/>
              </a:rPr>
              <a:t>1-5 July 2013 | Harokopio University| Athens, Greece</a:t>
            </a:r>
            <a:endParaRPr lang="en-US" dirty="0" smtClean="0">
              <a:solidFill>
                <a:prstClr val="black"/>
              </a:solidFill>
              <a:latin typeface="Trebuchet MS"/>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373292803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457200"/>
            <a:ext cx="6347714"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73E9F0D2-C965-465B-8AF2-A6BFF6CD2A14}"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4" name="Footer Placeholder 3"/>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33420473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C003F2AE-9374-455F-89B8-14B2660CA943}"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3" name="Footer Placeholder 2"/>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3777860164"/>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123953"/>
            <a:ext cx="2790182"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1276" y="386194"/>
            <a:ext cx="3386037" cy="41448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082802"/>
            <a:ext cx="2790182" cy="1938337"/>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D00F66F8-F38D-4716-8B55-0B5317B98E79}"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6" name="Footer Placeholder 5"/>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16287724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3600450"/>
            <a:ext cx="6347714"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457200"/>
            <a:ext cx="6347714"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609599" y="4025504"/>
            <a:ext cx="6347714"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510BE369-1B7B-4F1E-AA78-20CEEBA11DD0}"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6" name="Footer Placeholder 5"/>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2636404462"/>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347714"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3352800"/>
            <a:ext cx="6347714"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D0F2A573-39D0-4716-B855-80376873E2E6}"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5" name="Footer Placeholder 4"/>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2205739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487294A8-84E1-4A9F-B40E-1A8F399AA65E}" type="datetimeFigureOut">
              <a:rPr lang="en-US" smtClean="0"/>
              <a:t>9/18/2019</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237412" y="4741335"/>
            <a:ext cx="512638" cy="273844"/>
          </a:xfrm>
          <a:prstGeom prst="rect">
            <a:avLst/>
          </a:prstGeom>
        </p:spPr>
        <p:txBody>
          <a:bodyPr/>
          <a:lstStyle/>
          <a:p>
            <a:fld id="{48BA9C42-EA33-47A9-B3DD-49D9C0B0E770}" type="slidenum">
              <a:rPr lang="en-US" smtClean="0"/>
              <a:t>‹N°›</a:t>
            </a:fld>
            <a:endParaRPr lang="en-US"/>
          </a:p>
        </p:txBody>
      </p:sp>
    </p:spTree>
    <p:extLst>
      <p:ext uri="{BB962C8B-B14F-4D97-AF65-F5344CB8AC3E}">
        <p14:creationId xmlns:p14="http://schemas.microsoft.com/office/powerpoint/2010/main" val="22497308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457200"/>
            <a:ext cx="607218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2724150"/>
            <a:ext cx="5419804"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3352800"/>
            <a:ext cx="6347715"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D6266C60-817C-4C66-96A5-BCD6B23A5C63}"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5" name="Footer Placeholder 4"/>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
        <p:nvSpPr>
          <p:cNvPr id="24" name="TextBox 23"/>
          <p:cNvSpPr txBox="1"/>
          <p:nvPr/>
        </p:nvSpPr>
        <p:spPr>
          <a:xfrm>
            <a:off x="482712" y="592784"/>
            <a:ext cx="457319" cy="438582"/>
          </a:xfrm>
          <a:prstGeom prst="rect">
            <a:avLst/>
          </a:prstGeom>
        </p:spPr>
        <p:txBody>
          <a:bodyPr vert="horz" lIns="68580" tIns="34290" rIns="68580" bIns="34290" rtlCol="0" anchor="ctr">
            <a:noAutofit/>
          </a:bodyPr>
          <a:lstStyle/>
          <a:p>
            <a:pPr defTabSz="342900" fontAlgn="auto">
              <a:spcBef>
                <a:spcPts val="0"/>
              </a:spcBef>
              <a:spcAft>
                <a:spcPts val="0"/>
              </a:spcAft>
            </a:pPr>
            <a:r>
              <a:rPr lang="en-US" sz="6000" dirty="0">
                <a:ln w="3175" cmpd="sng">
                  <a:noFill/>
                </a:ln>
                <a:solidFill>
                  <a:srgbClr val="90C226">
                    <a:lumMod val="60000"/>
                    <a:lumOff val="40000"/>
                  </a:srgbClr>
                </a:solidFill>
                <a:latin typeface="Arial"/>
              </a:rPr>
              <a:t>“</a:t>
            </a:r>
          </a:p>
        </p:txBody>
      </p:sp>
      <p:sp>
        <p:nvSpPr>
          <p:cNvPr id="25" name="TextBox 24"/>
          <p:cNvSpPr txBox="1"/>
          <p:nvPr/>
        </p:nvSpPr>
        <p:spPr>
          <a:xfrm>
            <a:off x="6747700" y="2164917"/>
            <a:ext cx="457319" cy="438582"/>
          </a:xfrm>
          <a:prstGeom prst="rect">
            <a:avLst/>
          </a:prstGeom>
        </p:spPr>
        <p:txBody>
          <a:bodyPr vert="horz" lIns="68580" tIns="34290" rIns="68580" bIns="34290" rtlCol="0" anchor="ctr">
            <a:noAutofit/>
          </a:bodyPr>
          <a:lstStyle/>
          <a:p>
            <a:pPr defTabSz="342900" fontAlgn="auto">
              <a:spcBef>
                <a:spcPts val="0"/>
              </a:spcBef>
              <a:spcAft>
                <a:spcPts val="0"/>
              </a:spcAft>
            </a:pPr>
            <a:r>
              <a:rPr lang="en-US" sz="6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270067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448991"/>
            <a:ext cx="6347715"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3395586"/>
            <a:ext cx="6347715"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2BA484DD-0AFA-44C2-90AD-DBAA05A450A2}"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5" name="Footer Placeholder 4"/>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1489626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457200"/>
            <a:ext cx="607218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3009900"/>
            <a:ext cx="6347716"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3395586"/>
            <a:ext cx="6347715"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3D32903E-E975-4DE4-B0A3-ED1B8D0B2C3C}"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5" name="Footer Placeholder 4"/>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
        <p:nvSpPr>
          <p:cNvPr id="24" name="TextBox 23"/>
          <p:cNvSpPr txBox="1"/>
          <p:nvPr/>
        </p:nvSpPr>
        <p:spPr>
          <a:xfrm>
            <a:off x="482712" y="592784"/>
            <a:ext cx="457319" cy="438582"/>
          </a:xfrm>
          <a:prstGeom prst="rect">
            <a:avLst/>
          </a:prstGeom>
        </p:spPr>
        <p:txBody>
          <a:bodyPr vert="horz" lIns="68580" tIns="34290" rIns="68580" bIns="34290" rtlCol="0" anchor="ctr">
            <a:noAutofit/>
          </a:bodyPr>
          <a:lstStyle/>
          <a:p>
            <a:pPr defTabSz="342900" fontAlgn="auto">
              <a:spcBef>
                <a:spcPts val="0"/>
              </a:spcBef>
              <a:spcAft>
                <a:spcPts val="0"/>
              </a:spcAft>
            </a:pPr>
            <a:r>
              <a:rPr lang="en-US" sz="6000" dirty="0">
                <a:ln w="3175" cmpd="sng">
                  <a:noFill/>
                </a:ln>
                <a:solidFill>
                  <a:srgbClr val="90C226">
                    <a:lumMod val="60000"/>
                    <a:lumOff val="40000"/>
                  </a:srgbClr>
                </a:solidFill>
                <a:latin typeface="Arial"/>
              </a:rPr>
              <a:t>“</a:t>
            </a:r>
          </a:p>
        </p:txBody>
      </p:sp>
      <p:sp>
        <p:nvSpPr>
          <p:cNvPr id="25" name="TextBox 24"/>
          <p:cNvSpPr txBox="1"/>
          <p:nvPr/>
        </p:nvSpPr>
        <p:spPr>
          <a:xfrm>
            <a:off x="6747700" y="2164917"/>
            <a:ext cx="457319" cy="438582"/>
          </a:xfrm>
          <a:prstGeom prst="rect">
            <a:avLst/>
          </a:prstGeom>
        </p:spPr>
        <p:txBody>
          <a:bodyPr vert="horz" lIns="68580" tIns="34290" rIns="68580" bIns="34290" rtlCol="0" anchor="ctr">
            <a:noAutofit/>
          </a:bodyPr>
          <a:lstStyle/>
          <a:p>
            <a:pPr defTabSz="342900" fontAlgn="auto">
              <a:spcBef>
                <a:spcPts val="0"/>
              </a:spcBef>
              <a:spcAft>
                <a:spcPts val="0"/>
              </a:spcAft>
            </a:pPr>
            <a:r>
              <a:rPr lang="en-US" sz="6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7962010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457200"/>
            <a:ext cx="6341465"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3009900"/>
            <a:ext cx="6347716"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3395586"/>
            <a:ext cx="6347715"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83C85D2D-4141-449C-B7E6-03DB95B85CC9}"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5" name="Footer Placeholder 4"/>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9083780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68F9DEB9-5422-40D3-A6A5-ADB740338292}"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5" name="Footer Placeholder 4"/>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6" name="Slide Number Placeholder 5"/>
          <p:cNvSpPr>
            <a:spLocks noGrp="1"/>
          </p:cNvSpPr>
          <p:nvPr>
            <p:ph type="sldNum" sz="quarter" idx="12"/>
          </p:nvPr>
        </p:nvSpPr>
        <p:spPr/>
        <p:txBody>
          <a:bodyPr/>
          <a:lstStyle/>
          <a:p>
            <a:fld id="{89333C77-0158-454C-844F-B7AB9BD7DAD4}"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20463292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457201"/>
            <a:ext cx="978812"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457201"/>
            <a:ext cx="5195026" cy="3938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8D708BAA-880C-47C0-A368-CB37B8C6D97E}"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5" name="Footer Placeholder 4"/>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35587140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Basic">
    <p:spTree>
      <p:nvGrpSpPr>
        <p:cNvPr id="1" name=""/>
        <p:cNvGrpSpPr/>
        <p:nvPr/>
      </p:nvGrpSpPr>
      <p:grpSpPr>
        <a:xfrm>
          <a:off x="0" y="0"/>
          <a:ext cx="0" cy="0"/>
          <a:chOff x="0" y="0"/>
          <a:chExt cx="0" cy="0"/>
        </a:xfrm>
      </p:grpSpPr>
      <p:pic>
        <p:nvPicPr>
          <p:cNvPr id="4" name="Picture 2" descr="C:\Users\abellavia\Documents\Administratif\Logos\logo ELI geomatics.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59564" y="4691063"/>
            <a:ext cx="6683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9028" y="141685"/>
            <a:ext cx="8657836" cy="455471"/>
          </a:xfrm>
          <a:prstGeom prst="rect">
            <a:avLst/>
          </a:prstGeom>
        </p:spPr>
        <p:txBody>
          <a:bodyPr lIns="134115" tIns="67058" rIns="134115" bIns="67058"/>
          <a:lstStyle>
            <a:lvl1pPr>
              <a:defRPr sz="2531" b="1">
                <a:solidFill>
                  <a:schemeClr val="accent1">
                    <a:lumMod val="75000"/>
                  </a:schemeClr>
                </a:solidFill>
                <a:latin typeface="+mj-lt"/>
              </a:defRPr>
            </a:lvl1pPr>
          </a:lstStyle>
          <a:p>
            <a:r>
              <a:rPr lang="en-US" dirty="0" smtClean="0"/>
              <a:t>Click to edit Master title style</a:t>
            </a:r>
            <a:endParaRPr lang="fr-BE" dirty="0"/>
          </a:p>
        </p:txBody>
      </p:sp>
      <p:sp>
        <p:nvSpPr>
          <p:cNvPr id="6" name="Espace réservé du texte 5"/>
          <p:cNvSpPr>
            <a:spLocks noGrp="1"/>
          </p:cNvSpPr>
          <p:nvPr>
            <p:ph type="body" sz="quarter" idx="10"/>
          </p:nvPr>
        </p:nvSpPr>
        <p:spPr>
          <a:xfrm>
            <a:off x="319028" y="787020"/>
            <a:ext cx="8645460" cy="4063109"/>
          </a:xfrm>
          <a:prstGeom prst="rect">
            <a:avLst/>
          </a:prstGeom>
        </p:spPr>
        <p:txBody>
          <a:bodyPr lIns="134115" tIns="67058" rIns="134115" bIns="67058"/>
          <a:lstStyle>
            <a:lvl1pPr>
              <a:lnSpc>
                <a:spcPct val="150000"/>
              </a:lnSpc>
              <a:defRPr/>
            </a:lvl1pPr>
            <a:lvl2pPr>
              <a:lnSpc>
                <a:spcPct val="150000"/>
              </a:lnSpc>
              <a:defRPr/>
            </a:lvl2pPr>
            <a:lvl3pPr marL="974519">
              <a:lnSpc>
                <a:spcPct val="150000"/>
              </a:lnSpc>
              <a:defRPr sz="1371"/>
            </a:lvl3pPr>
            <a:lvl4pPr marL="1252953">
              <a:lnSpc>
                <a:spcPct val="150000"/>
              </a:lnSpc>
              <a:defRPr sz="1213"/>
            </a:lvl4pPr>
            <a:lvl5pPr marL="1809821">
              <a:lnSpc>
                <a:spcPct val="150000"/>
              </a:lnSpc>
              <a:defRPr sz="1213"/>
            </a:lvl5pPr>
          </a:lstStyle>
          <a:p>
            <a:pPr lvl="0"/>
            <a:r>
              <a:rPr lang="en-US" noProof="0" dirty="0" err="1" smtClean="0"/>
              <a:t>Modifiez</a:t>
            </a:r>
            <a:r>
              <a:rPr lang="en-US" noProof="0" dirty="0" smtClean="0"/>
              <a:t> les styles du </a:t>
            </a:r>
            <a:r>
              <a:rPr lang="en-US" noProof="0" dirty="0" err="1" smtClean="0"/>
              <a:t>texte</a:t>
            </a:r>
            <a:r>
              <a:rPr lang="en-US" noProof="0" dirty="0" smtClean="0"/>
              <a:t> du masque</a:t>
            </a:r>
          </a:p>
          <a:p>
            <a:pPr lvl="1"/>
            <a:r>
              <a:rPr lang="en-US" noProof="0" dirty="0" err="1" smtClean="0"/>
              <a:t>Deuxième</a:t>
            </a:r>
            <a:r>
              <a:rPr lang="en-US" noProof="0" dirty="0" smtClean="0"/>
              <a:t> </a:t>
            </a:r>
            <a:r>
              <a:rPr lang="en-US" noProof="0" dirty="0" err="1" smtClean="0"/>
              <a:t>niveau</a:t>
            </a:r>
            <a:endParaRPr lang="en-US" noProof="0" dirty="0" smtClean="0"/>
          </a:p>
          <a:p>
            <a:pPr lvl="2"/>
            <a:r>
              <a:rPr lang="en-US" noProof="0" dirty="0" err="1" smtClean="0"/>
              <a:t>Troisième</a:t>
            </a:r>
            <a:r>
              <a:rPr lang="en-US" noProof="0" dirty="0" smtClean="0"/>
              <a:t> </a:t>
            </a:r>
            <a:r>
              <a:rPr lang="en-US" noProof="0" dirty="0" err="1" smtClean="0"/>
              <a:t>niveau</a:t>
            </a:r>
            <a:endParaRPr lang="en-US" noProof="0" dirty="0" smtClean="0"/>
          </a:p>
          <a:p>
            <a:pPr lvl="3"/>
            <a:r>
              <a:rPr lang="en-US" noProof="0" dirty="0" err="1" smtClean="0"/>
              <a:t>Quatrième</a:t>
            </a:r>
            <a:r>
              <a:rPr lang="en-US" noProof="0" dirty="0" smtClean="0"/>
              <a:t> </a:t>
            </a:r>
            <a:r>
              <a:rPr lang="en-US" noProof="0" dirty="0" err="1" smtClean="0"/>
              <a:t>niveau</a:t>
            </a:r>
            <a:endParaRPr lang="en-US" noProof="0" dirty="0" smtClean="0"/>
          </a:p>
          <a:p>
            <a:pPr lvl="4"/>
            <a:r>
              <a:rPr lang="en-US" noProof="0" dirty="0" err="1" smtClean="0"/>
              <a:t>Cinquième</a:t>
            </a:r>
            <a:r>
              <a:rPr lang="en-US" noProof="0" dirty="0" smtClean="0"/>
              <a:t> </a:t>
            </a:r>
            <a:r>
              <a:rPr lang="en-US" noProof="0" dirty="0" err="1" smtClean="0"/>
              <a:t>niveau</a:t>
            </a:r>
            <a:endParaRPr lang="en-US" noProof="0" dirty="0"/>
          </a:p>
        </p:txBody>
      </p:sp>
    </p:spTree>
    <p:extLst>
      <p:ext uri="{BB962C8B-B14F-4D97-AF65-F5344CB8AC3E}">
        <p14:creationId xmlns:p14="http://schemas.microsoft.com/office/powerpoint/2010/main" val="21268279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42965" y="133350"/>
            <a:ext cx="8021637" cy="44910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3" name="Rectangle 14"/>
          <p:cNvSpPr>
            <a:spLocks noGrp="1" noChangeArrowheads="1"/>
          </p:cNvSpPr>
          <p:nvPr>
            <p:ph type="sldNum" sz="quarter" idx="10"/>
          </p:nvPr>
        </p:nvSpPr>
        <p:spPr>
          <a:xfrm>
            <a:off x="6553200" y="4683919"/>
            <a:ext cx="2133600" cy="357188"/>
          </a:xfrm>
          <a:prstGeom prst="rect">
            <a:avLst/>
          </a:prstGeom>
        </p:spPr>
        <p:txBody>
          <a:bodyPr/>
          <a:lstStyle>
            <a:lvl1pPr>
              <a:defRPr/>
            </a:lvl1pPr>
          </a:lstStyle>
          <a:p>
            <a:pPr>
              <a:defRPr/>
            </a:pPr>
            <a:fld id="{D9C34170-15BB-4E32-B1EB-F42D71B4CC47}" type="slidenum">
              <a:rPr lang="fr-BE" sz="1350">
                <a:solidFill>
                  <a:srgbClr val="0E160B"/>
                </a:solidFill>
                <a:latin typeface="Arial" pitchFamily="34" charset="0"/>
                <a:cs typeface="Arial" pitchFamily="34" charset="0"/>
              </a:rPr>
              <a:pPr>
                <a:defRPr/>
              </a:pPr>
              <a:t>‹N°›</a:t>
            </a:fld>
            <a:endParaRPr lang="fr-BE" sz="1350">
              <a:solidFill>
                <a:srgbClr val="0E160B"/>
              </a:solidFill>
              <a:latin typeface="Arial" pitchFamily="34" charset="0"/>
              <a:cs typeface="Arial" pitchFamily="34" charset="0"/>
            </a:endParaRPr>
          </a:p>
        </p:txBody>
      </p:sp>
    </p:spTree>
    <p:extLst>
      <p:ext uri="{BB962C8B-B14F-4D97-AF65-F5344CB8AC3E}">
        <p14:creationId xmlns:p14="http://schemas.microsoft.com/office/powerpoint/2010/main" val="37920985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8" y="212"/>
            <a:ext cx="9143245" cy="5143076"/>
          </a:xfrm>
          <a:prstGeom prst="rect">
            <a:avLst/>
          </a:prstGeom>
        </p:spPr>
      </p:pic>
      <p:pic>
        <p:nvPicPr>
          <p:cNvPr id="7" name="Imag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513" y="141481"/>
            <a:ext cx="3785303" cy="1101761"/>
          </a:xfrm>
          <a:prstGeom prst="rect">
            <a:avLst/>
          </a:prstGeom>
        </p:spPr>
      </p:pic>
      <p:sp>
        <p:nvSpPr>
          <p:cNvPr id="8" name="Title 1"/>
          <p:cNvSpPr>
            <a:spLocks noGrp="1"/>
          </p:cNvSpPr>
          <p:nvPr>
            <p:ph type="ctrTitle"/>
          </p:nvPr>
        </p:nvSpPr>
        <p:spPr>
          <a:xfrm>
            <a:off x="685800" y="1366594"/>
            <a:ext cx="7772400" cy="1102519"/>
          </a:xfrm>
        </p:spPr>
        <p:txBody>
          <a:bodyPr/>
          <a:lstStyle>
            <a:lvl1pPr>
              <a:defRPr b="1" baseline="0">
                <a:solidFill>
                  <a:schemeClr val="tx1">
                    <a:lumMod val="65000"/>
                    <a:lumOff val="35000"/>
                  </a:schemeClr>
                </a:solidFill>
              </a:defRPr>
            </a:lvl1pPr>
          </a:lstStyle>
          <a:p>
            <a:endParaRPr lang="en-US" dirty="0"/>
          </a:p>
        </p:txBody>
      </p:sp>
      <p:sp>
        <p:nvSpPr>
          <p:cNvPr id="9" name="Subtitle 2"/>
          <p:cNvSpPr>
            <a:spLocks noGrp="1"/>
          </p:cNvSpPr>
          <p:nvPr>
            <p:ph type="subTitle" idx="1"/>
          </p:nvPr>
        </p:nvSpPr>
        <p:spPr>
          <a:xfrm>
            <a:off x="1371600" y="2567178"/>
            <a:ext cx="6400800" cy="490626"/>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CH" dirty="0" smtClean="0"/>
              <a:t>Click </a:t>
            </a:r>
            <a:r>
              <a:rPr lang="de-CH" dirty="0" err="1" smtClean="0"/>
              <a:t>to</a:t>
            </a:r>
            <a:r>
              <a:rPr lang="de-CH" dirty="0" smtClean="0"/>
              <a:t> </a:t>
            </a:r>
            <a:r>
              <a:rPr lang="de-CH" dirty="0" err="1" smtClean="0"/>
              <a:t>edit</a:t>
            </a:r>
            <a:r>
              <a:rPr lang="de-CH" dirty="0" smtClean="0"/>
              <a:t> Master </a:t>
            </a:r>
            <a:r>
              <a:rPr lang="de-CH" dirty="0" err="1" smtClean="0"/>
              <a:t>subtitle</a:t>
            </a:r>
            <a:r>
              <a:rPr lang="de-CH" dirty="0" smtClean="0"/>
              <a:t> style</a:t>
            </a:r>
            <a:endParaRPr lang="en-US" dirty="0"/>
          </a:p>
        </p:txBody>
      </p:sp>
    </p:spTree>
    <p:extLst>
      <p:ext uri="{BB962C8B-B14F-4D97-AF65-F5344CB8AC3E}">
        <p14:creationId xmlns:p14="http://schemas.microsoft.com/office/powerpoint/2010/main" val="2608055751"/>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200151"/>
            <a:ext cx="8229600" cy="3394472"/>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Titre 4"/>
          <p:cNvSpPr>
            <a:spLocks noGrp="1"/>
          </p:cNvSpPr>
          <p:nvPr>
            <p:ph type="title"/>
          </p:nvPr>
        </p:nvSpPr>
        <p:spPr/>
        <p:txBody>
          <a:bodyPr/>
          <a:lstStyle/>
          <a:p>
            <a:r>
              <a:rPr lang="fr-FR" smtClean="0"/>
              <a:t>Modifiez le style du titre</a:t>
            </a:r>
            <a:endParaRPr lang="fr-BE"/>
          </a:p>
        </p:txBody>
      </p:sp>
    </p:spTree>
    <p:extLst>
      <p:ext uri="{BB962C8B-B14F-4D97-AF65-F5344CB8AC3E}">
        <p14:creationId xmlns:p14="http://schemas.microsoft.com/office/powerpoint/2010/main" val="15062449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2" name="Picture 1" descr="LPS19_PPT-cover_16-9.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71476" b="86417"/>
          <a:stretch/>
        </p:blipFill>
        <p:spPr>
          <a:xfrm>
            <a:off x="-76200" y="-73792"/>
            <a:ext cx="2514600" cy="897935"/>
          </a:xfrm>
          <a:prstGeom prst="rect">
            <a:avLst/>
          </a:prstGeom>
          <a:ln>
            <a:noFill/>
          </a:ln>
          <a:effectLst>
            <a:softEdge rad="112500"/>
          </a:effectLst>
        </p:spPr>
      </p:pic>
      <p:pic>
        <p:nvPicPr>
          <p:cNvPr id="3" name="Picture 3" descr="LPS19_PPT-header_16-9.jpg"/>
          <p:cNvPicPr>
            <a:picLocks noChangeAspect="1"/>
          </p:cNvPicPr>
          <p:nvPr userDrawn="1"/>
        </p:nvPicPr>
        <p:blipFill rotWithShape="1">
          <a:blip r:embed="rId3" cstate="print">
            <a:extLst>
              <a:ext uri="{28A0092B-C50C-407E-A947-70E740481C1C}">
                <a14:useLocalDpi xmlns:a14="http://schemas.microsoft.com/office/drawing/2010/main" val="0"/>
              </a:ext>
            </a:extLst>
          </a:blip>
          <a:srcRect l="303" t="-910" r="75532" b="910"/>
          <a:stretch/>
        </p:blipFill>
        <p:spPr>
          <a:xfrm>
            <a:off x="8071210" y="4695568"/>
            <a:ext cx="911156" cy="313865"/>
          </a:xfrm>
          <a:prstGeom prst="rect">
            <a:avLst/>
          </a:prstGeom>
        </p:spPr>
      </p:pic>
    </p:spTree>
    <p:extLst>
      <p:ext uri="{BB962C8B-B14F-4D97-AF65-F5344CB8AC3E}">
        <p14:creationId xmlns:p14="http://schemas.microsoft.com/office/powerpoint/2010/main" val="4153513485"/>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Tree>
    <p:extLst>
      <p:ext uri="{BB962C8B-B14F-4D97-AF65-F5344CB8AC3E}">
        <p14:creationId xmlns:p14="http://schemas.microsoft.com/office/powerpoint/2010/main" val="163803355"/>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Tree>
    <p:extLst>
      <p:ext uri="{BB962C8B-B14F-4D97-AF65-F5344CB8AC3E}">
        <p14:creationId xmlns:p14="http://schemas.microsoft.com/office/powerpoint/2010/main" val="707624683"/>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161447"/>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011774532"/>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mj-lt"/>
              </a:defRPr>
            </a:lvl1pPr>
          </a:lstStyle>
          <a:p>
            <a:r>
              <a:rPr lang="en-US" dirty="0" smtClean="0"/>
              <a:t>Click to edit Master title style</a:t>
            </a:r>
            <a:endParaRPr lang="fr-BE" dirty="0"/>
          </a:p>
        </p:txBody>
      </p:sp>
      <p:sp>
        <p:nvSpPr>
          <p:cNvPr id="6" name="Espace réservé du texte 5"/>
          <p:cNvSpPr>
            <a:spLocks noGrp="1"/>
          </p:cNvSpPr>
          <p:nvPr>
            <p:ph type="body" sz="quarter" idx="10"/>
          </p:nvPr>
        </p:nvSpPr>
        <p:spPr>
          <a:xfrm>
            <a:off x="250826" y="1113235"/>
            <a:ext cx="8569325" cy="3835003"/>
          </a:xfrm>
        </p:spPr>
        <p:txBody>
          <a:bodyPr/>
          <a:lstStyle>
            <a:lvl3pPr>
              <a:defRPr sz="1350"/>
            </a:lvl3pPr>
            <a:lvl4pPr>
              <a:defRPr sz="1350"/>
            </a:lvl4pPr>
            <a:lvl5pPr>
              <a:defRPr sz="1350"/>
            </a:lvl5pPr>
          </a:lstStyle>
          <a:p>
            <a:pPr lvl="0"/>
            <a:r>
              <a:rPr lang="en-US" noProof="0" dirty="0" err="1" smtClean="0"/>
              <a:t>Modifiez</a:t>
            </a:r>
            <a:r>
              <a:rPr lang="en-US" noProof="0" dirty="0" smtClean="0"/>
              <a:t> les styles du </a:t>
            </a:r>
            <a:r>
              <a:rPr lang="en-US" noProof="0" dirty="0" err="1" smtClean="0"/>
              <a:t>texte</a:t>
            </a:r>
            <a:r>
              <a:rPr lang="en-US" noProof="0" dirty="0" smtClean="0"/>
              <a:t> du masque</a:t>
            </a:r>
          </a:p>
          <a:p>
            <a:pPr lvl="1"/>
            <a:r>
              <a:rPr lang="en-US" noProof="0" dirty="0" err="1" smtClean="0"/>
              <a:t>Deuxième</a:t>
            </a:r>
            <a:r>
              <a:rPr lang="en-US" noProof="0" dirty="0" smtClean="0"/>
              <a:t> </a:t>
            </a:r>
            <a:r>
              <a:rPr lang="en-US" noProof="0" dirty="0" err="1" smtClean="0"/>
              <a:t>niveau</a:t>
            </a:r>
            <a:endParaRPr lang="en-US" noProof="0" dirty="0" smtClean="0"/>
          </a:p>
          <a:p>
            <a:pPr lvl="2"/>
            <a:r>
              <a:rPr lang="en-US" noProof="0" dirty="0" err="1" smtClean="0"/>
              <a:t>Troisième</a:t>
            </a:r>
            <a:r>
              <a:rPr lang="en-US" noProof="0" dirty="0" smtClean="0"/>
              <a:t> </a:t>
            </a:r>
            <a:r>
              <a:rPr lang="en-US" noProof="0" dirty="0" err="1" smtClean="0"/>
              <a:t>niveau</a:t>
            </a:r>
            <a:endParaRPr lang="en-US" noProof="0" dirty="0" smtClean="0"/>
          </a:p>
          <a:p>
            <a:pPr lvl="3"/>
            <a:r>
              <a:rPr lang="en-US" noProof="0" dirty="0" err="1" smtClean="0"/>
              <a:t>Quatrième</a:t>
            </a:r>
            <a:r>
              <a:rPr lang="en-US" noProof="0" dirty="0" smtClean="0"/>
              <a:t> </a:t>
            </a:r>
            <a:r>
              <a:rPr lang="en-US" noProof="0" dirty="0" err="1" smtClean="0"/>
              <a:t>niveau</a:t>
            </a:r>
            <a:endParaRPr lang="en-US" noProof="0" dirty="0" smtClean="0"/>
          </a:p>
          <a:p>
            <a:pPr lvl="4"/>
            <a:r>
              <a:rPr lang="en-US" noProof="0" dirty="0" err="1" smtClean="0"/>
              <a:t>Cinquième</a:t>
            </a:r>
            <a:r>
              <a:rPr lang="en-US" noProof="0" dirty="0" smtClean="0"/>
              <a:t> </a:t>
            </a:r>
            <a:r>
              <a:rPr lang="en-US" noProof="0" dirty="0" err="1" smtClean="0"/>
              <a:t>niveau</a:t>
            </a:r>
            <a:endParaRPr lang="en-US" noProof="0" dirty="0"/>
          </a:p>
        </p:txBody>
      </p:sp>
    </p:spTree>
    <p:extLst>
      <p:ext uri="{BB962C8B-B14F-4D97-AF65-F5344CB8AC3E}">
        <p14:creationId xmlns:p14="http://schemas.microsoft.com/office/powerpoint/2010/main" val="17289073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CA"/>
          </a:p>
        </p:txBody>
      </p:sp>
      <p:sp>
        <p:nvSpPr>
          <p:cNvPr id="6"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fontAlgn="auto">
              <a:spcBef>
                <a:spcPts val="0"/>
              </a:spcBef>
              <a:spcAft>
                <a:spcPts val="0"/>
              </a:spcAft>
              <a:defRPr/>
            </a:pPr>
            <a:r>
              <a:rPr lang="en-US" smtClean="0">
                <a:solidFill>
                  <a:prstClr val="black"/>
                </a:solidFill>
                <a:latin typeface="Calibri"/>
              </a:rPr>
              <a:t>4th ADVANCED TRAINING COURSE IN LAND REMOTE SENSING 1-5 July 2013 | Harokopio University| Athens, Greece</a:t>
            </a:r>
            <a:endParaRPr lang="en-CA">
              <a:solidFill>
                <a:prstClr val="black"/>
              </a:solidFill>
              <a:latin typeface="Calibri"/>
            </a:endParaRPr>
          </a:p>
        </p:txBody>
      </p:sp>
    </p:spTree>
    <p:extLst>
      <p:ext uri="{BB962C8B-B14F-4D97-AF65-F5344CB8AC3E}">
        <p14:creationId xmlns:p14="http://schemas.microsoft.com/office/powerpoint/2010/main" val="1235474483"/>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 y="212"/>
            <a:ext cx="9143245" cy="5143076"/>
          </a:xfrm>
          <a:prstGeom prst="rect">
            <a:avLst/>
          </a:prstGeom>
        </p:spPr>
      </p:pic>
      <p:pic>
        <p:nvPicPr>
          <p:cNvPr id="7" name="Imag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9513" y="141481"/>
            <a:ext cx="3785303" cy="1101761"/>
          </a:xfrm>
          <a:prstGeom prst="rect">
            <a:avLst/>
          </a:prstGeom>
        </p:spPr>
      </p:pic>
      <p:sp>
        <p:nvSpPr>
          <p:cNvPr id="8" name="Title 1"/>
          <p:cNvSpPr>
            <a:spLocks noGrp="1"/>
          </p:cNvSpPr>
          <p:nvPr>
            <p:ph type="ctrTitle"/>
          </p:nvPr>
        </p:nvSpPr>
        <p:spPr>
          <a:xfrm>
            <a:off x="685800" y="1366594"/>
            <a:ext cx="7772400" cy="1102519"/>
          </a:xfrm>
        </p:spPr>
        <p:txBody>
          <a:bodyPr/>
          <a:lstStyle>
            <a:lvl1pPr>
              <a:defRPr b="1" baseline="0">
                <a:solidFill>
                  <a:schemeClr val="tx1">
                    <a:lumMod val="65000"/>
                    <a:lumOff val="35000"/>
                  </a:schemeClr>
                </a:solidFill>
              </a:defRPr>
            </a:lvl1pPr>
          </a:lstStyle>
          <a:p>
            <a:endParaRPr lang="en-US" dirty="0"/>
          </a:p>
        </p:txBody>
      </p:sp>
      <p:sp>
        <p:nvSpPr>
          <p:cNvPr id="9" name="Subtitle 2"/>
          <p:cNvSpPr>
            <a:spLocks noGrp="1"/>
          </p:cNvSpPr>
          <p:nvPr>
            <p:ph type="subTitle" idx="1"/>
          </p:nvPr>
        </p:nvSpPr>
        <p:spPr>
          <a:xfrm>
            <a:off x="1371600" y="2567178"/>
            <a:ext cx="6400800" cy="490626"/>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CH" dirty="0" smtClean="0"/>
              <a:t>Click </a:t>
            </a:r>
            <a:r>
              <a:rPr lang="de-CH" dirty="0" err="1" smtClean="0"/>
              <a:t>to</a:t>
            </a:r>
            <a:r>
              <a:rPr lang="de-CH" dirty="0" smtClean="0"/>
              <a:t> </a:t>
            </a:r>
            <a:r>
              <a:rPr lang="de-CH" dirty="0" err="1" smtClean="0"/>
              <a:t>edit</a:t>
            </a:r>
            <a:r>
              <a:rPr lang="de-CH" dirty="0" smtClean="0"/>
              <a:t> Master </a:t>
            </a:r>
            <a:r>
              <a:rPr lang="de-CH" dirty="0" err="1" smtClean="0"/>
              <a:t>subtitle</a:t>
            </a:r>
            <a:r>
              <a:rPr lang="de-CH" dirty="0" smtClean="0"/>
              <a:t> style</a:t>
            </a:r>
            <a:endParaRPr lang="en-US" dirty="0"/>
          </a:p>
        </p:txBody>
      </p:sp>
    </p:spTree>
    <p:extLst>
      <p:ext uri="{BB962C8B-B14F-4D97-AF65-F5344CB8AC3E}">
        <p14:creationId xmlns:p14="http://schemas.microsoft.com/office/powerpoint/2010/main" val="2517771750"/>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200151"/>
            <a:ext cx="8229600" cy="3394472"/>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Titre 4"/>
          <p:cNvSpPr>
            <a:spLocks noGrp="1"/>
          </p:cNvSpPr>
          <p:nvPr>
            <p:ph type="title"/>
          </p:nvPr>
        </p:nvSpPr>
        <p:spPr/>
        <p:txBody>
          <a:bodyPr/>
          <a:lstStyle/>
          <a:p>
            <a:r>
              <a:rPr lang="fr-FR" smtClean="0"/>
              <a:t>Modifiez le style du titre</a:t>
            </a:r>
            <a:endParaRPr lang="fr-BE"/>
          </a:p>
        </p:txBody>
      </p:sp>
    </p:spTree>
    <p:extLst>
      <p:ext uri="{BB962C8B-B14F-4D97-AF65-F5344CB8AC3E}">
        <p14:creationId xmlns:p14="http://schemas.microsoft.com/office/powerpoint/2010/main" val="2204290496"/>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Tree>
    <p:extLst>
      <p:ext uri="{BB962C8B-B14F-4D97-AF65-F5344CB8AC3E}">
        <p14:creationId xmlns:p14="http://schemas.microsoft.com/office/powerpoint/2010/main" val="1403149770"/>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Tree>
    <p:extLst>
      <p:ext uri="{BB962C8B-B14F-4D97-AF65-F5344CB8AC3E}">
        <p14:creationId xmlns:p14="http://schemas.microsoft.com/office/powerpoint/2010/main" val="13227591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4"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9389" y="141685"/>
            <a:ext cx="3786187" cy="110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685800" y="1366594"/>
            <a:ext cx="7772400" cy="1102519"/>
          </a:xfrm>
        </p:spPr>
        <p:txBody>
          <a:bodyPr/>
          <a:lstStyle>
            <a:lvl1pPr>
              <a:defRPr b="1" baseline="0">
                <a:solidFill>
                  <a:schemeClr val="tx1">
                    <a:lumMod val="65000"/>
                    <a:lumOff val="35000"/>
                  </a:schemeClr>
                </a:solidFill>
              </a:defRPr>
            </a:lvl1pPr>
          </a:lstStyle>
          <a:p>
            <a:endParaRPr lang="en-US" dirty="0"/>
          </a:p>
        </p:txBody>
      </p:sp>
      <p:sp>
        <p:nvSpPr>
          <p:cNvPr id="9" name="Subtitle 2"/>
          <p:cNvSpPr>
            <a:spLocks noGrp="1"/>
          </p:cNvSpPr>
          <p:nvPr>
            <p:ph type="subTitle" idx="1"/>
          </p:nvPr>
        </p:nvSpPr>
        <p:spPr>
          <a:xfrm>
            <a:off x="1371600" y="2567178"/>
            <a:ext cx="6400800" cy="490626"/>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CH" dirty="0"/>
              <a:t>Click </a:t>
            </a:r>
            <a:r>
              <a:rPr lang="de-CH" dirty="0" err="1"/>
              <a:t>to</a:t>
            </a:r>
            <a:r>
              <a:rPr lang="de-CH" dirty="0"/>
              <a:t> </a:t>
            </a:r>
            <a:r>
              <a:rPr lang="de-CH" dirty="0" err="1"/>
              <a:t>edit</a:t>
            </a:r>
            <a:r>
              <a:rPr lang="de-CH" dirty="0"/>
              <a:t> Master </a:t>
            </a:r>
            <a:r>
              <a:rPr lang="de-CH" dirty="0" err="1"/>
              <a:t>subtitle</a:t>
            </a:r>
            <a:r>
              <a:rPr lang="de-CH" dirty="0"/>
              <a:t> style</a:t>
            </a:r>
            <a:endParaRPr lang="en-US" dirty="0"/>
          </a:p>
        </p:txBody>
      </p:sp>
    </p:spTree>
    <p:extLst>
      <p:ext uri="{BB962C8B-B14F-4D97-AF65-F5344CB8AC3E}">
        <p14:creationId xmlns:p14="http://schemas.microsoft.com/office/powerpoint/2010/main" val="16878896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677142"/>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201145517"/>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_Titelfolie">
    <p:spTree>
      <p:nvGrpSpPr>
        <p:cNvPr id="1" name=""/>
        <p:cNvGrpSpPr/>
        <p:nvPr/>
      </p:nvGrpSpPr>
      <p:grpSpPr>
        <a:xfrm>
          <a:off x="0" y="0"/>
          <a:ext cx="0" cy="0"/>
          <a:chOff x="0" y="0"/>
          <a:chExt cx="0" cy="0"/>
        </a:xfrm>
      </p:grpSpPr>
      <p:sp>
        <p:nvSpPr>
          <p:cNvPr id="9" name="Rechteck 8"/>
          <p:cNvSpPr/>
          <p:nvPr userDrawn="1"/>
        </p:nvSpPr>
        <p:spPr>
          <a:xfrm>
            <a:off x="3545887" y="1221600"/>
            <a:ext cx="5598114" cy="475400"/>
          </a:xfrm>
          <a:prstGeom prst="rect">
            <a:avLst/>
          </a:prstGeom>
          <a:gradFill flip="none" rotWithShape="1">
            <a:gsLst>
              <a:gs pos="0">
                <a:schemeClr val="tx2"/>
              </a:gs>
              <a:gs pos="43000">
                <a:schemeClr val="tx2">
                  <a:lumMod val="60000"/>
                  <a:lumOff val="40000"/>
                </a:schemeClr>
              </a:gs>
              <a:gs pos="100000">
                <a:schemeClr val="tx2">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de-DE">
              <a:solidFill>
                <a:prstClr val="white"/>
              </a:solidFill>
            </a:endParaRPr>
          </a:p>
        </p:txBody>
      </p:sp>
      <p:sp>
        <p:nvSpPr>
          <p:cNvPr id="18" name="Rectangle 14"/>
          <p:cNvSpPr>
            <a:spLocks noGrp="1" noChangeArrowheads="1"/>
          </p:cNvSpPr>
          <p:nvPr>
            <p:ph type="ctrTitle" sz="quarter"/>
          </p:nvPr>
        </p:nvSpPr>
        <p:spPr>
          <a:xfrm>
            <a:off x="467544" y="2733768"/>
            <a:ext cx="8208912" cy="1041165"/>
          </a:xfrm>
          <a:prstGeom prst="rect">
            <a:avLst/>
          </a:prstGeom>
        </p:spPr>
        <p:txBody>
          <a:bodyPr anchor="ctr"/>
          <a:lstStyle>
            <a:lvl1pPr marL="0" marR="0" indent="0" algn="ctr" defTabSz="685800" rtl="0" eaLnBrk="0" fontAlgn="base" latinLnBrk="0" hangingPunct="0">
              <a:lnSpc>
                <a:spcPct val="100000"/>
              </a:lnSpc>
              <a:spcBef>
                <a:spcPct val="0"/>
              </a:spcBef>
              <a:spcAft>
                <a:spcPts val="0"/>
              </a:spcAft>
              <a:buClrTx/>
              <a:buSzTx/>
              <a:buFontTx/>
              <a:buNone/>
              <a:tabLst/>
              <a:defRPr lang="de-DE" sz="2250" i="1" kern="1200" baseline="0" dirty="0">
                <a:solidFill>
                  <a:schemeClr val="bg1">
                    <a:lumMod val="50000"/>
                  </a:schemeClr>
                </a:solidFill>
                <a:latin typeface="Franklin Gothic Demi" pitchFamily="34" charset="0"/>
                <a:ea typeface="+mn-ea"/>
                <a:cs typeface="+mn-cs"/>
              </a:defRPr>
            </a:lvl1pPr>
          </a:lstStyle>
          <a:p>
            <a:endParaRPr lang="de-DE" dirty="0"/>
          </a:p>
        </p:txBody>
      </p:sp>
      <p:sp>
        <p:nvSpPr>
          <p:cNvPr id="10" name="Titelplatzhalter 7"/>
          <p:cNvSpPr txBox="1">
            <a:spLocks/>
          </p:cNvSpPr>
          <p:nvPr userDrawn="1"/>
        </p:nvSpPr>
        <p:spPr bwMode="auto">
          <a:xfrm>
            <a:off x="5004048" y="1235215"/>
            <a:ext cx="405293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lgn="l" rtl="0" eaLnBrk="0" fontAlgn="base" hangingPunct="0">
              <a:spcBef>
                <a:spcPct val="0"/>
              </a:spcBef>
              <a:spcAft>
                <a:spcPct val="0"/>
              </a:spcAft>
              <a:defRPr sz="2200" kern="1200">
                <a:solidFill>
                  <a:schemeClr val="bg1"/>
                </a:solidFill>
                <a:latin typeface="Franklin Gothic Demi" pitchFamily="34" charset="0"/>
                <a:ea typeface="+mj-ea"/>
                <a:cs typeface="+mj-cs"/>
              </a:defRPr>
            </a:lvl1pPr>
            <a:lvl2pPr algn="l" rtl="0" eaLnBrk="0" fontAlgn="base" hangingPunct="0">
              <a:spcBef>
                <a:spcPct val="0"/>
              </a:spcBef>
              <a:spcAft>
                <a:spcPct val="0"/>
              </a:spcAft>
              <a:defRPr sz="2200">
                <a:solidFill>
                  <a:schemeClr val="tx1"/>
                </a:solidFill>
                <a:latin typeface="Franklin Gothic Demi" pitchFamily="34" charset="0"/>
              </a:defRPr>
            </a:lvl2pPr>
            <a:lvl3pPr algn="l" rtl="0" eaLnBrk="0" fontAlgn="base" hangingPunct="0">
              <a:spcBef>
                <a:spcPct val="0"/>
              </a:spcBef>
              <a:spcAft>
                <a:spcPct val="0"/>
              </a:spcAft>
              <a:defRPr sz="2200">
                <a:solidFill>
                  <a:schemeClr val="tx1"/>
                </a:solidFill>
                <a:latin typeface="Franklin Gothic Demi" pitchFamily="34" charset="0"/>
              </a:defRPr>
            </a:lvl3pPr>
            <a:lvl4pPr algn="l" rtl="0" eaLnBrk="0" fontAlgn="base" hangingPunct="0">
              <a:spcBef>
                <a:spcPct val="0"/>
              </a:spcBef>
              <a:spcAft>
                <a:spcPct val="0"/>
              </a:spcAft>
              <a:defRPr sz="2200">
                <a:solidFill>
                  <a:schemeClr val="tx1"/>
                </a:solidFill>
                <a:latin typeface="Franklin Gothic Demi" pitchFamily="34" charset="0"/>
              </a:defRPr>
            </a:lvl4pPr>
            <a:lvl5pPr algn="l" rtl="0" eaLnBrk="0" fontAlgn="base" hangingPunct="0">
              <a:spcBef>
                <a:spcPct val="0"/>
              </a:spcBef>
              <a:spcAft>
                <a:spcPct val="0"/>
              </a:spcAft>
              <a:defRPr sz="2200">
                <a:solidFill>
                  <a:schemeClr val="tx1"/>
                </a:solidFill>
                <a:latin typeface="Franklin Gothic Demi" pitchFamily="34" charset="0"/>
              </a:defRPr>
            </a:lvl5pPr>
            <a:lvl6pPr marL="457200" algn="l" rtl="0" fontAlgn="base">
              <a:spcBef>
                <a:spcPct val="0"/>
              </a:spcBef>
              <a:spcAft>
                <a:spcPct val="0"/>
              </a:spcAft>
              <a:defRPr sz="2400">
                <a:solidFill>
                  <a:srgbClr val="7F7F7F"/>
                </a:solidFill>
                <a:latin typeface="Franklin Gothic Demi" pitchFamily="34" charset="0"/>
              </a:defRPr>
            </a:lvl6pPr>
            <a:lvl7pPr marL="914400" algn="l" rtl="0" fontAlgn="base">
              <a:spcBef>
                <a:spcPct val="0"/>
              </a:spcBef>
              <a:spcAft>
                <a:spcPct val="0"/>
              </a:spcAft>
              <a:defRPr sz="2400">
                <a:solidFill>
                  <a:srgbClr val="7F7F7F"/>
                </a:solidFill>
                <a:latin typeface="Franklin Gothic Demi" pitchFamily="34" charset="0"/>
              </a:defRPr>
            </a:lvl7pPr>
            <a:lvl8pPr marL="1371600" algn="l" rtl="0" fontAlgn="base">
              <a:spcBef>
                <a:spcPct val="0"/>
              </a:spcBef>
              <a:spcAft>
                <a:spcPct val="0"/>
              </a:spcAft>
              <a:defRPr sz="2400">
                <a:solidFill>
                  <a:srgbClr val="7F7F7F"/>
                </a:solidFill>
                <a:latin typeface="Franklin Gothic Demi" pitchFamily="34" charset="0"/>
              </a:defRPr>
            </a:lvl8pPr>
            <a:lvl9pPr marL="1828800" algn="l" rtl="0" fontAlgn="base">
              <a:spcBef>
                <a:spcPct val="0"/>
              </a:spcBef>
              <a:spcAft>
                <a:spcPct val="0"/>
              </a:spcAft>
              <a:defRPr sz="2400">
                <a:solidFill>
                  <a:srgbClr val="7F7F7F"/>
                </a:solidFill>
                <a:latin typeface="Franklin Gothic Demi" pitchFamily="34" charset="0"/>
              </a:defRPr>
            </a:lvl9pPr>
          </a:lstStyle>
          <a:p>
            <a:pPr algn="ctr"/>
            <a:r>
              <a:rPr lang="de-DE" altLang="en-US" sz="2700" dirty="0">
                <a:solidFill>
                  <a:prstClr val="white"/>
                </a:solidFill>
              </a:rPr>
              <a:t>ECoLaSS</a:t>
            </a:r>
          </a:p>
        </p:txBody>
      </p:sp>
      <p:sp>
        <p:nvSpPr>
          <p:cNvPr id="11" name="Rectangle 9"/>
          <p:cNvSpPr>
            <a:spLocks noChangeArrowheads="1"/>
          </p:cNvSpPr>
          <p:nvPr userDrawn="1"/>
        </p:nvSpPr>
        <p:spPr bwMode="auto">
          <a:xfrm>
            <a:off x="4572001" y="241089"/>
            <a:ext cx="4245931" cy="92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spcAft>
                <a:spcPts val="150"/>
              </a:spcAft>
              <a:defRPr/>
            </a:pPr>
            <a:r>
              <a:rPr lang="en-US" sz="900" kern="0" dirty="0">
                <a:solidFill>
                  <a:srgbClr val="808080"/>
                </a:solidFill>
              </a:rPr>
              <a:t>Evolution of Copernicus Land Services based on Sentinel data</a:t>
            </a:r>
            <a:endParaRPr lang="de-DE" altLang="en-US" sz="900" kern="0" dirty="0">
              <a:solidFill>
                <a:srgbClr val="808080"/>
              </a:solidFill>
            </a:endParaRPr>
          </a:p>
          <a:p>
            <a:pPr algn="r" eaLnBrk="1" hangingPunct="1">
              <a:spcAft>
                <a:spcPts val="150"/>
              </a:spcAft>
              <a:defRPr/>
            </a:pPr>
            <a:r>
              <a:rPr lang="de-DE" altLang="en-US" sz="900" b="1" kern="0" dirty="0">
                <a:solidFill>
                  <a:srgbClr val="808080"/>
                </a:solidFill>
              </a:rPr>
              <a:t>ECoLaSS </a:t>
            </a:r>
            <a:r>
              <a:rPr lang="de-DE" altLang="en-US" sz="900" b="1" kern="0" dirty="0" smtClean="0">
                <a:solidFill>
                  <a:srgbClr val="808080"/>
                </a:solidFill>
              </a:rPr>
              <a:t>Interim Progress Meeting 2</a:t>
            </a:r>
            <a:endParaRPr lang="de-DE" altLang="en-US" sz="900" kern="0" dirty="0">
              <a:solidFill>
                <a:srgbClr val="808080"/>
              </a:solidFill>
            </a:endParaRPr>
          </a:p>
          <a:p>
            <a:pPr algn="r" eaLnBrk="1" hangingPunct="1">
              <a:spcAft>
                <a:spcPts val="150"/>
              </a:spcAft>
              <a:defRPr/>
            </a:pPr>
            <a:r>
              <a:rPr lang="de-DE" altLang="en-US" sz="900" kern="0" dirty="0" err="1" smtClean="0">
                <a:solidFill>
                  <a:srgbClr val="808080"/>
                </a:solidFill>
              </a:rPr>
              <a:t>Friday</a:t>
            </a:r>
            <a:r>
              <a:rPr lang="de-DE" altLang="en-US" sz="900" kern="0" dirty="0">
                <a:solidFill>
                  <a:srgbClr val="808080"/>
                </a:solidFill>
              </a:rPr>
              <a:t>, </a:t>
            </a:r>
            <a:r>
              <a:rPr lang="de-DE" altLang="en-US" sz="900" kern="0" dirty="0" smtClean="0">
                <a:solidFill>
                  <a:srgbClr val="808080"/>
                </a:solidFill>
              </a:rPr>
              <a:t>12 </a:t>
            </a:r>
            <a:r>
              <a:rPr lang="de-DE" altLang="en-US" sz="900" kern="0" dirty="0" err="1" smtClean="0">
                <a:solidFill>
                  <a:srgbClr val="808080"/>
                </a:solidFill>
              </a:rPr>
              <a:t>July</a:t>
            </a:r>
            <a:r>
              <a:rPr lang="de-DE" altLang="en-US" sz="900" kern="0" dirty="0" smtClean="0">
                <a:solidFill>
                  <a:srgbClr val="808080"/>
                </a:solidFill>
              </a:rPr>
              <a:t> 2019</a:t>
            </a:r>
            <a:endParaRPr lang="de-DE" altLang="en-US" sz="900" kern="0" dirty="0">
              <a:solidFill>
                <a:srgbClr val="808080"/>
              </a:solidFill>
            </a:endParaRPr>
          </a:p>
          <a:p>
            <a:pPr algn="r" eaLnBrk="1" hangingPunct="1">
              <a:spcAft>
                <a:spcPts val="150"/>
              </a:spcAft>
              <a:defRPr/>
            </a:pPr>
            <a:r>
              <a:rPr lang="de-DE" altLang="en-US" sz="900" kern="0" dirty="0">
                <a:solidFill>
                  <a:srgbClr val="808080"/>
                </a:solidFill>
              </a:rPr>
              <a:t>09:00 – 17:00 CET</a:t>
            </a:r>
          </a:p>
          <a:p>
            <a:pPr algn="r" eaLnBrk="1" hangingPunct="1">
              <a:spcAft>
                <a:spcPts val="150"/>
              </a:spcAft>
              <a:defRPr/>
            </a:pPr>
            <a:r>
              <a:rPr lang="de-DE" altLang="en-US" sz="900" kern="0" dirty="0">
                <a:solidFill>
                  <a:srgbClr val="808080"/>
                </a:solidFill>
              </a:rPr>
              <a:t>Brussels, EC REA</a:t>
            </a:r>
            <a:br>
              <a:rPr lang="de-DE" altLang="en-US" sz="900" kern="0" dirty="0">
                <a:solidFill>
                  <a:srgbClr val="808080"/>
                </a:solidFill>
              </a:rPr>
            </a:br>
            <a:endParaRPr lang="de-DE" altLang="en-US" sz="1500" kern="0" dirty="0">
              <a:solidFill>
                <a:srgbClr val="808080"/>
              </a:solidFill>
            </a:endParaRPr>
          </a:p>
        </p:txBody>
      </p:sp>
      <p:sp>
        <p:nvSpPr>
          <p:cNvPr id="16" name="Titel 5"/>
          <p:cNvSpPr txBox="1">
            <a:spLocks/>
          </p:cNvSpPr>
          <p:nvPr userDrawn="1"/>
        </p:nvSpPr>
        <p:spPr bwMode="auto">
          <a:xfrm>
            <a:off x="5004049" y="1901280"/>
            <a:ext cx="3813883" cy="50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lnSpc>
                <a:spcPts val="3600"/>
              </a:lnSpc>
              <a:spcBef>
                <a:spcPct val="0"/>
              </a:spcBef>
              <a:spcAft>
                <a:spcPct val="0"/>
              </a:spcAft>
              <a:defRPr sz="3600" kern="1200" baseline="0">
                <a:solidFill>
                  <a:schemeClr val="tx1"/>
                </a:solidFill>
                <a:latin typeface="Franklin Gothic Demi" pitchFamily="34" charset="0"/>
                <a:ea typeface="+mj-ea"/>
                <a:cs typeface="+mj-cs"/>
              </a:defRPr>
            </a:lvl1pPr>
            <a:lvl2pPr algn="l" rtl="0" eaLnBrk="0" fontAlgn="base" hangingPunct="0">
              <a:spcBef>
                <a:spcPct val="0"/>
              </a:spcBef>
              <a:spcAft>
                <a:spcPct val="0"/>
              </a:spcAft>
              <a:defRPr sz="2200">
                <a:solidFill>
                  <a:schemeClr val="tx1"/>
                </a:solidFill>
                <a:latin typeface="Franklin Gothic Demi" pitchFamily="34" charset="0"/>
              </a:defRPr>
            </a:lvl2pPr>
            <a:lvl3pPr algn="l" rtl="0" eaLnBrk="0" fontAlgn="base" hangingPunct="0">
              <a:spcBef>
                <a:spcPct val="0"/>
              </a:spcBef>
              <a:spcAft>
                <a:spcPct val="0"/>
              </a:spcAft>
              <a:defRPr sz="2200">
                <a:solidFill>
                  <a:schemeClr val="tx1"/>
                </a:solidFill>
                <a:latin typeface="Franklin Gothic Demi" pitchFamily="34" charset="0"/>
              </a:defRPr>
            </a:lvl3pPr>
            <a:lvl4pPr algn="l" rtl="0" eaLnBrk="0" fontAlgn="base" hangingPunct="0">
              <a:spcBef>
                <a:spcPct val="0"/>
              </a:spcBef>
              <a:spcAft>
                <a:spcPct val="0"/>
              </a:spcAft>
              <a:defRPr sz="2200">
                <a:solidFill>
                  <a:schemeClr val="tx1"/>
                </a:solidFill>
                <a:latin typeface="Franklin Gothic Demi" pitchFamily="34" charset="0"/>
              </a:defRPr>
            </a:lvl4pPr>
            <a:lvl5pPr algn="l" rtl="0" eaLnBrk="0" fontAlgn="base" hangingPunct="0">
              <a:spcBef>
                <a:spcPct val="0"/>
              </a:spcBef>
              <a:spcAft>
                <a:spcPct val="0"/>
              </a:spcAft>
              <a:defRPr sz="2200">
                <a:solidFill>
                  <a:schemeClr val="tx1"/>
                </a:solidFill>
                <a:latin typeface="Franklin Gothic Demi" pitchFamily="34" charset="0"/>
              </a:defRPr>
            </a:lvl5pPr>
            <a:lvl6pPr marL="457200" algn="l" rtl="0" fontAlgn="base">
              <a:spcBef>
                <a:spcPct val="0"/>
              </a:spcBef>
              <a:spcAft>
                <a:spcPct val="0"/>
              </a:spcAft>
              <a:defRPr sz="2400">
                <a:solidFill>
                  <a:srgbClr val="7F7F7F"/>
                </a:solidFill>
                <a:latin typeface="Franklin Gothic Demi" pitchFamily="34" charset="0"/>
              </a:defRPr>
            </a:lvl6pPr>
            <a:lvl7pPr marL="914400" algn="l" rtl="0" fontAlgn="base">
              <a:spcBef>
                <a:spcPct val="0"/>
              </a:spcBef>
              <a:spcAft>
                <a:spcPct val="0"/>
              </a:spcAft>
              <a:defRPr sz="2400">
                <a:solidFill>
                  <a:srgbClr val="7F7F7F"/>
                </a:solidFill>
                <a:latin typeface="Franklin Gothic Demi" pitchFamily="34" charset="0"/>
              </a:defRPr>
            </a:lvl7pPr>
            <a:lvl8pPr marL="1371600" algn="l" rtl="0" fontAlgn="base">
              <a:spcBef>
                <a:spcPct val="0"/>
              </a:spcBef>
              <a:spcAft>
                <a:spcPct val="0"/>
              </a:spcAft>
              <a:defRPr sz="2400">
                <a:solidFill>
                  <a:srgbClr val="7F7F7F"/>
                </a:solidFill>
                <a:latin typeface="Franklin Gothic Demi" pitchFamily="34" charset="0"/>
              </a:defRPr>
            </a:lvl8pPr>
            <a:lvl9pPr marL="1828800" algn="l" rtl="0" fontAlgn="base">
              <a:spcBef>
                <a:spcPct val="0"/>
              </a:spcBef>
              <a:spcAft>
                <a:spcPct val="0"/>
              </a:spcAft>
              <a:defRPr sz="2400">
                <a:solidFill>
                  <a:srgbClr val="7F7F7F"/>
                </a:solidFill>
                <a:latin typeface="Franklin Gothic Demi" pitchFamily="34" charset="0"/>
              </a:defRPr>
            </a:lvl9pPr>
          </a:lstStyle>
          <a:p>
            <a:pPr algn="r">
              <a:lnSpc>
                <a:spcPct val="100000"/>
              </a:lnSpc>
              <a:spcAft>
                <a:spcPts val="150"/>
              </a:spcAft>
              <a:defRPr/>
            </a:pPr>
            <a:r>
              <a:rPr lang="en-US" sz="1350" kern="800" dirty="0">
                <a:solidFill>
                  <a:prstClr val="white">
                    <a:lumMod val="50000"/>
                  </a:prstClr>
                </a:solidFill>
              </a:rPr>
              <a:t>Horizon 2020</a:t>
            </a:r>
          </a:p>
          <a:p>
            <a:pPr algn="r">
              <a:lnSpc>
                <a:spcPct val="100000"/>
              </a:lnSpc>
              <a:spcAft>
                <a:spcPts val="150"/>
              </a:spcAft>
              <a:defRPr/>
            </a:pPr>
            <a:r>
              <a:rPr lang="en-US" sz="900" kern="800" dirty="0">
                <a:solidFill>
                  <a:prstClr val="white">
                    <a:lumMod val="50000"/>
                  </a:prstClr>
                </a:solidFill>
                <a:latin typeface="Franklin Gothic Book"/>
              </a:rPr>
              <a:t>Call - Earth Observation: </a:t>
            </a:r>
          </a:p>
          <a:p>
            <a:pPr algn="r">
              <a:lnSpc>
                <a:spcPct val="100000"/>
              </a:lnSpc>
              <a:spcAft>
                <a:spcPts val="150"/>
              </a:spcAft>
              <a:defRPr/>
            </a:pPr>
            <a:r>
              <a:rPr lang="en-US" sz="900" kern="800" dirty="0">
                <a:solidFill>
                  <a:prstClr val="white">
                    <a:lumMod val="50000"/>
                  </a:prstClr>
                </a:solidFill>
                <a:latin typeface="Franklin Gothic Book"/>
              </a:rPr>
              <a:t>EO-3-2016: Evolution of Copernicus services</a:t>
            </a:r>
            <a:endParaRPr lang="de-DE" altLang="en-US" sz="1200" i="1" kern="800" dirty="0">
              <a:solidFill>
                <a:prstClr val="white">
                  <a:lumMod val="50000"/>
                </a:prstClr>
              </a:solidFill>
            </a:endParaRPr>
          </a:p>
        </p:txBody>
      </p:sp>
      <p:sp>
        <p:nvSpPr>
          <p:cNvPr id="26" name="Rectangle 15"/>
          <p:cNvSpPr>
            <a:spLocks noGrp="1" noChangeArrowheads="1"/>
          </p:cNvSpPr>
          <p:nvPr>
            <p:ph type="subTitle" sz="quarter" idx="1"/>
          </p:nvPr>
        </p:nvSpPr>
        <p:spPr>
          <a:xfrm>
            <a:off x="467544" y="3975907"/>
            <a:ext cx="8208912" cy="36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a:buNone/>
              <a:defRPr lang="de-DE" sz="1500" i="1" kern="800" baseline="0" dirty="0">
                <a:solidFill>
                  <a:schemeClr val="bg1">
                    <a:lumMod val="50000"/>
                  </a:schemeClr>
                </a:solidFill>
                <a:latin typeface="Franklin Gothic Demi" pitchFamily="34" charset="0"/>
              </a:defRPr>
            </a:lvl1pPr>
          </a:lstStyle>
          <a:p>
            <a:pPr lvl="0" algn="ctr">
              <a:lnSpc>
                <a:spcPts val="2700"/>
              </a:lnSpc>
              <a:spcBef>
                <a:spcPct val="0"/>
              </a:spcBef>
            </a:pPr>
            <a:endParaRPr lang="de-DE" dirty="0"/>
          </a:p>
        </p:txBody>
      </p:sp>
      <p:pic>
        <p:nvPicPr>
          <p:cNvPr id="15" name="Grafik 14"/>
          <p:cNvPicPr/>
          <p:nvPr userDrawn="1"/>
        </p:nvPicPr>
        <p:blipFill rotWithShape="1">
          <a:blip r:embed="rId2" cstate="print">
            <a:extLst>
              <a:ext uri="{28A0092B-C50C-407E-A947-70E740481C1C}">
                <a14:useLocalDpi xmlns:a14="http://schemas.microsoft.com/office/drawing/2010/main" val="0"/>
              </a:ext>
            </a:extLst>
          </a:blip>
          <a:srcRect b="5863"/>
          <a:stretch/>
        </p:blipFill>
        <p:spPr bwMode="auto">
          <a:xfrm>
            <a:off x="-108012" y="195487"/>
            <a:ext cx="4065270" cy="2536031"/>
          </a:xfrm>
          <a:prstGeom prst="rect">
            <a:avLst/>
          </a:prstGeom>
          <a:ln>
            <a:noFill/>
          </a:ln>
          <a:effectLst>
            <a:softEdge rad="254000"/>
          </a:effectLst>
          <a:extLst>
            <a:ext uri="{53640926-AAD7-44D8-BBD7-CCE9431645EC}">
              <a14:shadowObscured xmlns:a14="http://schemas.microsoft.com/office/drawing/2010/main"/>
            </a:ext>
          </a:extLst>
        </p:spPr>
      </p:pic>
      <p:pic>
        <p:nvPicPr>
          <p:cNvPr id="24" name="Grafik 23"/>
          <p:cNvPicPr>
            <a:picLocks noChangeAspect="1"/>
          </p:cNvPicPr>
          <p:nvPr userDrawn="1"/>
        </p:nvPicPr>
        <p:blipFill>
          <a:blip r:embed="rId3" cstate="print"/>
          <a:stretch>
            <a:fillRect/>
          </a:stretch>
        </p:blipFill>
        <p:spPr>
          <a:xfrm>
            <a:off x="6948264" y="1904833"/>
            <a:ext cx="488471" cy="323516"/>
          </a:xfrm>
          <a:prstGeom prst="rect">
            <a:avLst/>
          </a:prstGeom>
        </p:spPr>
      </p:pic>
      <p:pic>
        <p:nvPicPr>
          <p:cNvPr id="25" name="Grafik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463156" y="4445433"/>
            <a:ext cx="54864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fik 12"/>
          <p:cNvPicPr>
            <a:picLocks noChangeAspect="1"/>
          </p:cNvPicPr>
          <p:nvPr userDrawn="1"/>
        </p:nvPicPr>
        <p:blipFill>
          <a:blip r:embed="rId5" cstate="print">
            <a:extLst>
              <a:ext uri="{28A0092B-C50C-407E-A947-70E740481C1C}">
                <a14:useLocalDpi xmlns:a14="http://schemas.microsoft.com/office/drawing/2010/main" val="0"/>
              </a:ext>
            </a:extLst>
          </a:blip>
          <a:srcRect r="1866"/>
          <a:stretch>
            <a:fillRect/>
          </a:stretch>
        </p:blipFill>
        <p:spPr bwMode="auto">
          <a:xfrm>
            <a:off x="463790" y="4640460"/>
            <a:ext cx="865584" cy="25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fik 4"/>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306517" y="4497821"/>
            <a:ext cx="64174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rafik 7"/>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057331" y="4451010"/>
            <a:ext cx="619125" cy="51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fik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0538" y="4588321"/>
            <a:ext cx="1102923" cy="376373"/>
          </a:xfrm>
          <a:prstGeom prst="rect">
            <a:avLst/>
          </a:prstGeom>
        </p:spPr>
      </p:pic>
    </p:spTree>
    <p:extLst>
      <p:ext uri="{BB962C8B-B14F-4D97-AF65-F5344CB8AC3E}">
        <p14:creationId xmlns:p14="http://schemas.microsoft.com/office/powerpoint/2010/main" val="1420928914"/>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755576" y="3003798"/>
            <a:ext cx="3024336" cy="1728192"/>
          </a:xfrm>
          <a:prstGeom prst="rect">
            <a:avLst/>
          </a:prstGeom>
          <a:noFill/>
          <a:ln>
            <a:noFill/>
          </a:ln>
        </p:spPr>
        <p:txBody>
          <a:bodyPr/>
          <a:lstStyle>
            <a:lvl1pPr marL="135000" indent="-135000">
              <a:spcAft>
                <a:spcPts val="1350"/>
              </a:spcAft>
              <a:defRPr sz="1500">
                <a:solidFill>
                  <a:schemeClr val="tx1">
                    <a:lumMod val="75000"/>
                    <a:lumOff val="25000"/>
                  </a:schemeClr>
                </a:solidFill>
                <a:latin typeface="+mj-lt"/>
              </a:defRPr>
            </a:lvl1pPr>
            <a:lvl2pPr marL="336947" indent="-202406">
              <a:spcAft>
                <a:spcPts val="1350"/>
              </a:spcAft>
              <a:defRPr sz="1350">
                <a:solidFill>
                  <a:schemeClr val="tx1">
                    <a:lumMod val="75000"/>
                    <a:lumOff val="25000"/>
                  </a:schemeClr>
                </a:solidFill>
                <a:latin typeface="+mj-lt"/>
              </a:defRPr>
            </a:lvl2pPr>
            <a:lvl3pPr marL="470297" indent="-133350">
              <a:spcAft>
                <a:spcPts val="1350"/>
              </a:spcAft>
              <a:defRPr sz="1200">
                <a:solidFill>
                  <a:schemeClr val="tx1">
                    <a:lumMod val="75000"/>
                    <a:lumOff val="25000"/>
                  </a:schemeClr>
                </a:solidFill>
                <a:latin typeface="+mj-lt"/>
              </a:defRPr>
            </a:lvl3pPr>
            <a:lvl4pPr marL="602456" indent="-132160">
              <a:spcAft>
                <a:spcPts val="1350"/>
              </a:spcAft>
              <a:defRPr sz="1050">
                <a:solidFill>
                  <a:schemeClr val="tx1">
                    <a:lumMod val="75000"/>
                    <a:lumOff val="25000"/>
                  </a:schemeClr>
                </a:solidFill>
                <a:latin typeface="+mj-lt"/>
              </a:defRPr>
            </a:lvl4pPr>
            <a:lvl5pPr>
              <a:defRPr sz="1350">
                <a:latin typeface="+mj-lt"/>
              </a:defRPr>
            </a:lvl5pPr>
            <a:lvl6pPr>
              <a:defRPr sz="1350"/>
            </a:lvl6pPr>
            <a:lvl7pPr>
              <a:defRPr sz="1350"/>
            </a:lvl7pPr>
            <a:lvl8pPr>
              <a:defRPr sz="1350"/>
            </a:lvl8pPr>
            <a:lvl9pPr>
              <a:defRPr sz="135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4" name="Inhaltsplatzhalter 3"/>
          <p:cNvSpPr>
            <a:spLocks noGrp="1"/>
          </p:cNvSpPr>
          <p:nvPr>
            <p:ph sz="half" idx="2"/>
          </p:nvPr>
        </p:nvSpPr>
        <p:spPr>
          <a:xfrm>
            <a:off x="3851920" y="3003798"/>
            <a:ext cx="4839050" cy="1728192"/>
          </a:xfrm>
          <a:prstGeom prst="rect">
            <a:avLst/>
          </a:prstGeom>
          <a:noFill/>
          <a:ln>
            <a:noFill/>
          </a:ln>
        </p:spPr>
        <p:txBody>
          <a:bodyPr/>
          <a:lstStyle>
            <a:lvl1pPr marL="132160" indent="-132160">
              <a:defRPr sz="1500">
                <a:solidFill>
                  <a:schemeClr val="tx1">
                    <a:lumMod val="75000"/>
                    <a:lumOff val="25000"/>
                  </a:schemeClr>
                </a:solidFill>
                <a:latin typeface="+mj-lt"/>
              </a:defRPr>
            </a:lvl1pPr>
            <a:lvl2pPr marL="336947" indent="-204788">
              <a:defRPr sz="1350">
                <a:solidFill>
                  <a:schemeClr val="tx1">
                    <a:lumMod val="75000"/>
                    <a:lumOff val="25000"/>
                  </a:schemeClr>
                </a:solidFill>
                <a:latin typeface="+mj-lt"/>
              </a:defRPr>
            </a:lvl2pPr>
            <a:lvl3pPr marL="470297" indent="-133350">
              <a:defRPr sz="1200">
                <a:solidFill>
                  <a:schemeClr val="tx1">
                    <a:lumMod val="75000"/>
                    <a:lumOff val="25000"/>
                  </a:schemeClr>
                </a:solidFill>
                <a:latin typeface="+mj-lt"/>
              </a:defRPr>
            </a:lvl3pPr>
            <a:lvl4pPr marL="602456" indent="-132160">
              <a:defRPr sz="1050">
                <a:solidFill>
                  <a:schemeClr val="tx1">
                    <a:lumMod val="75000"/>
                    <a:lumOff val="25000"/>
                  </a:schemeClr>
                </a:solidFill>
                <a:latin typeface="+mj-lt"/>
              </a:defRPr>
            </a:lvl4pPr>
            <a:lvl5pPr>
              <a:defRPr sz="1350">
                <a:latin typeface="+mj-lt"/>
              </a:defRPr>
            </a:lvl5pPr>
            <a:lvl6pPr>
              <a:defRPr sz="1350"/>
            </a:lvl6pPr>
            <a:lvl7pPr>
              <a:defRPr sz="1350"/>
            </a:lvl7pPr>
            <a:lvl8pPr>
              <a:defRPr sz="1350"/>
            </a:lvl8pPr>
            <a:lvl9pPr>
              <a:defRPr sz="135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8" name="Titel 7"/>
          <p:cNvSpPr>
            <a:spLocks noGrp="1"/>
          </p:cNvSpPr>
          <p:nvPr>
            <p:ph type="title"/>
          </p:nvPr>
        </p:nvSpPr>
        <p:spPr/>
        <p:txBody>
          <a:bodyPr/>
          <a:lstStyle/>
          <a:p>
            <a:r>
              <a:rPr lang="de-DE" dirty="0"/>
              <a:t>Titelmasterformat durch Klicken bearbeiten</a:t>
            </a:r>
          </a:p>
        </p:txBody>
      </p:sp>
      <p:sp>
        <p:nvSpPr>
          <p:cNvPr id="7" name="Foliennummernplatzhalter 5"/>
          <p:cNvSpPr>
            <a:spLocks noGrp="1"/>
          </p:cNvSpPr>
          <p:nvPr>
            <p:ph type="sldNum" sz="quarter" idx="12"/>
          </p:nvPr>
        </p:nvSpPr>
        <p:spPr/>
        <p:txBody>
          <a:bodyPr/>
          <a:lstStyle>
            <a:lvl1pPr>
              <a:defRPr/>
            </a:lvl1pPr>
          </a:lstStyle>
          <a:p>
            <a:pPr>
              <a:defRPr/>
            </a:pPr>
            <a:fld id="{D3A578BD-CD78-415E-9047-B36E2D3CC154}" type="slidenum">
              <a:rPr lang="de-DE" altLang="en-US"/>
              <a:pPr>
                <a:defRPr/>
              </a:pPr>
              <a:t>‹N°›</a:t>
            </a:fld>
            <a:endParaRPr lang="de-DE" altLang="en-US"/>
          </a:p>
        </p:txBody>
      </p:sp>
      <p:sp>
        <p:nvSpPr>
          <p:cNvPr id="6" name="Inhaltsplatzhalter 2"/>
          <p:cNvSpPr>
            <a:spLocks noGrp="1"/>
          </p:cNvSpPr>
          <p:nvPr>
            <p:ph sz="half" idx="13"/>
          </p:nvPr>
        </p:nvSpPr>
        <p:spPr>
          <a:xfrm>
            <a:off x="400497" y="897564"/>
            <a:ext cx="8290474" cy="1969758"/>
          </a:xfrm>
          <a:prstGeom prst="rect">
            <a:avLst/>
          </a:prstGeom>
          <a:noFill/>
          <a:ln>
            <a:solidFill>
              <a:schemeClr val="bg1">
                <a:lumMod val="65000"/>
              </a:schemeClr>
            </a:solidFill>
          </a:ln>
        </p:spPr>
        <p:txBody>
          <a:bodyPr/>
          <a:lstStyle>
            <a:lvl1pPr marL="135000" indent="-135000">
              <a:defRPr sz="1500">
                <a:solidFill>
                  <a:schemeClr val="tx1">
                    <a:lumMod val="75000"/>
                    <a:lumOff val="25000"/>
                  </a:schemeClr>
                </a:solidFill>
                <a:latin typeface="+mj-lt"/>
              </a:defRPr>
            </a:lvl1pPr>
            <a:lvl2pPr marL="336947" indent="-202406">
              <a:defRPr sz="1350">
                <a:solidFill>
                  <a:schemeClr val="tx1">
                    <a:lumMod val="75000"/>
                    <a:lumOff val="25000"/>
                  </a:schemeClr>
                </a:solidFill>
                <a:latin typeface="+mj-lt"/>
              </a:defRPr>
            </a:lvl2pPr>
            <a:lvl3pPr marL="470297" indent="-133350">
              <a:defRPr sz="1200">
                <a:solidFill>
                  <a:schemeClr val="tx1">
                    <a:lumMod val="75000"/>
                    <a:lumOff val="25000"/>
                  </a:schemeClr>
                </a:solidFill>
                <a:latin typeface="+mj-lt"/>
              </a:defRPr>
            </a:lvl3pPr>
            <a:lvl4pPr marL="602456" indent="-132160">
              <a:defRPr sz="1050">
                <a:solidFill>
                  <a:schemeClr val="tx1">
                    <a:lumMod val="75000"/>
                    <a:lumOff val="25000"/>
                  </a:schemeClr>
                </a:solidFill>
                <a:latin typeface="+mj-lt"/>
              </a:defRPr>
            </a:lvl4pPr>
            <a:lvl5pPr>
              <a:defRPr sz="1350">
                <a:latin typeface="+mj-lt"/>
              </a:defRPr>
            </a:lvl5pPr>
            <a:lvl6pPr>
              <a:defRPr sz="1350"/>
            </a:lvl6pPr>
            <a:lvl7pPr>
              <a:defRPr sz="1350"/>
            </a:lvl7pPr>
            <a:lvl8pPr>
              <a:defRPr sz="1350"/>
            </a:lvl8pPr>
            <a:lvl9pPr>
              <a:defRPr sz="135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1841834533"/>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9" name="Textplatzhalter 8"/>
          <p:cNvSpPr>
            <a:spLocks noGrp="1"/>
          </p:cNvSpPr>
          <p:nvPr>
            <p:ph type="body" sz="quarter" idx="13"/>
          </p:nvPr>
        </p:nvSpPr>
        <p:spPr>
          <a:xfrm>
            <a:off x="395537" y="843558"/>
            <a:ext cx="8352928" cy="3942438"/>
          </a:xfrm>
          <a:prstGeom prst="rect">
            <a:avLst/>
          </a:prstGeom>
        </p:spPr>
        <p:txBody>
          <a:bodyPr/>
          <a:lstStyle>
            <a:lvl1pPr>
              <a:defRPr sz="1500">
                <a:latin typeface="+mj-lt"/>
              </a:defRPr>
            </a:lvl1pPr>
            <a:lvl2pPr>
              <a:defRPr sz="1350">
                <a:latin typeface="+mj-lt"/>
              </a:defRPr>
            </a:lvl2pPr>
            <a:lvl3pPr>
              <a:defRPr sz="1200">
                <a:latin typeface="+mj-lt"/>
              </a:defRPr>
            </a:lvl3pPr>
            <a:lvl4pPr>
              <a:defRPr sz="1050">
                <a:latin typeface="+mj-lt"/>
              </a:defRPr>
            </a:lvl4pPr>
            <a:lvl5pPr>
              <a:defRPr sz="1050">
                <a:latin typeface="+mj-lt"/>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7"/>
          <p:cNvSpPr>
            <a:spLocks noGrp="1"/>
          </p:cNvSpPr>
          <p:nvPr>
            <p:ph type="title"/>
          </p:nvPr>
        </p:nvSpPr>
        <p:spPr/>
        <p:txBody>
          <a:bodyPr/>
          <a:lstStyle/>
          <a:p>
            <a:r>
              <a:rPr lang="de-DE" dirty="0"/>
              <a:t>Titelmasterformat durch Klicken bearbeiten</a:t>
            </a:r>
          </a:p>
        </p:txBody>
      </p:sp>
      <p:sp>
        <p:nvSpPr>
          <p:cNvPr id="6" name="Foliennummernplatzhalter 5"/>
          <p:cNvSpPr>
            <a:spLocks noGrp="1"/>
          </p:cNvSpPr>
          <p:nvPr>
            <p:ph type="sldNum" sz="quarter" idx="16"/>
          </p:nvPr>
        </p:nvSpPr>
        <p:spPr/>
        <p:txBody>
          <a:bodyPr/>
          <a:lstStyle>
            <a:lvl1pPr>
              <a:defRPr/>
            </a:lvl1pPr>
          </a:lstStyle>
          <a:p>
            <a:pPr>
              <a:defRPr/>
            </a:pPr>
            <a:fld id="{811904AB-8C20-4811-8B21-8CE88B361C5D}" type="slidenum">
              <a:rPr lang="de-DE" altLang="en-US"/>
              <a:pPr>
                <a:defRPr/>
              </a:pPr>
              <a:t>‹N°›</a:t>
            </a:fld>
            <a:endParaRPr lang="de-DE" altLang="en-US"/>
          </a:p>
        </p:txBody>
      </p:sp>
    </p:spTree>
    <p:extLst>
      <p:ext uri="{BB962C8B-B14F-4D97-AF65-F5344CB8AC3E}">
        <p14:creationId xmlns:p14="http://schemas.microsoft.com/office/powerpoint/2010/main" val="1882200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7" name="Textplatzhalter 8"/>
          <p:cNvSpPr>
            <a:spLocks noGrp="1"/>
          </p:cNvSpPr>
          <p:nvPr>
            <p:ph type="body" sz="quarter" idx="13"/>
          </p:nvPr>
        </p:nvSpPr>
        <p:spPr>
          <a:xfrm>
            <a:off x="395537" y="1275607"/>
            <a:ext cx="8352928" cy="3510389"/>
          </a:xfrm>
          <a:prstGeom prst="rect">
            <a:avLst/>
          </a:prstGeom>
        </p:spPr>
        <p:txBody>
          <a:bodyPr/>
          <a:lstStyle>
            <a:lvl1pPr>
              <a:defRPr sz="1500">
                <a:latin typeface="+mj-lt"/>
              </a:defRPr>
            </a:lvl1pPr>
            <a:lvl2pPr>
              <a:defRPr sz="1350">
                <a:latin typeface="+mj-lt"/>
              </a:defRPr>
            </a:lvl2pPr>
            <a:lvl3pPr>
              <a:defRPr sz="1200">
                <a:latin typeface="+mj-lt"/>
              </a:defRPr>
            </a:lvl3pPr>
            <a:lvl4pPr>
              <a:defRPr sz="1050">
                <a:latin typeface="+mj-lt"/>
              </a:defRPr>
            </a:lvl4pPr>
            <a:lvl5pPr>
              <a:defRPr sz="1050">
                <a:latin typeface="+mj-lt"/>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extplatzhalter 2"/>
          <p:cNvSpPr>
            <a:spLocks noGrp="1"/>
          </p:cNvSpPr>
          <p:nvPr>
            <p:ph type="body" idx="1"/>
          </p:nvPr>
        </p:nvSpPr>
        <p:spPr>
          <a:xfrm>
            <a:off x="395536" y="843559"/>
            <a:ext cx="8321029" cy="324035"/>
          </a:xfrm>
          <a:prstGeom prst="rect">
            <a:avLst/>
          </a:prstGeom>
        </p:spPr>
        <p:txBody>
          <a:bodyPr anchor="b"/>
          <a:lstStyle>
            <a:lvl1pPr marL="0" indent="0" algn="ctr">
              <a:buNone/>
              <a:defRPr sz="1650" b="0">
                <a:solidFill>
                  <a:srgbClr val="5F5F5F"/>
                </a:solidFill>
                <a:latin typeface="Franklin Gothic Demi"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dirty="0"/>
              <a:t>Textmasterformate durch Klicken bearbeiten</a:t>
            </a:r>
          </a:p>
        </p:txBody>
      </p:sp>
      <p:sp>
        <p:nvSpPr>
          <p:cNvPr id="10" name="Titel 9"/>
          <p:cNvSpPr>
            <a:spLocks noGrp="1"/>
          </p:cNvSpPr>
          <p:nvPr>
            <p:ph type="title"/>
          </p:nvPr>
        </p:nvSpPr>
        <p:spPr/>
        <p:txBody>
          <a:bodyPr/>
          <a:lstStyle/>
          <a:p>
            <a:r>
              <a:rPr lang="de-DE"/>
              <a:t>Titelmasterformat durch Klicken bearbeiten</a:t>
            </a:r>
          </a:p>
        </p:txBody>
      </p:sp>
      <p:sp>
        <p:nvSpPr>
          <p:cNvPr id="9" name="Foliennummernplatzhalter 5"/>
          <p:cNvSpPr>
            <a:spLocks noGrp="1"/>
          </p:cNvSpPr>
          <p:nvPr>
            <p:ph type="sldNum" sz="quarter" idx="16"/>
          </p:nvPr>
        </p:nvSpPr>
        <p:spPr/>
        <p:txBody>
          <a:bodyPr/>
          <a:lstStyle>
            <a:lvl1pPr>
              <a:defRPr/>
            </a:lvl1pPr>
          </a:lstStyle>
          <a:p>
            <a:pPr>
              <a:defRPr/>
            </a:pPr>
            <a:fld id="{2A61D3C7-5630-4679-838F-3DC5209A124C}" type="slidenum">
              <a:rPr lang="de-DE" altLang="en-US"/>
              <a:pPr>
                <a:defRPr/>
              </a:pPr>
              <a:t>‹N°›</a:t>
            </a:fld>
            <a:endParaRPr lang="de-DE" altLang="en-US"/>
          </a:p>
        </p:txBody>
      </p:sp>
    </p:spTree>
    <p:extLst>
      <p:ext uri="{BB962C8B-B14F-4D97-AF65-F5344CB8AC3E}">
        <p14:creationId xmlns:p14="http://schemas.microsoft.com/office/powerpoint/2010/main" val="12992453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95536" y="951570"/>
            <a:ext cx="4000109" cy="3780420"/>
          </a:xfrm>
          <a:prstGeom prst="rect">
            <a:avLst/>
          </a:prstGeom>
        </p:spPr>
        <p:txBody>
          <a:bodyPr/>
          <a:lstStyle>
            <a:lvl1pPr marL="135000" indent="-135000">
              <a:defRPr sz="1500">
                <a:latin typeface="+mj-lt"/>
              </a:defRPr>
            </a:lvl1pPr>
            <a:lvl2pPr marL="336947" indent="-202406">
              <a:defRPr sz="1350">
                <a:latin typeface="+mj-lt"/>
              </a:defRPr>
            </a:lvl2pPr>
            <a:lvl3pPr marL="470297" indent="-133350">
              <a:defRPr sz="1200">
                <a:latin typeface="+mj-lt"/>
              </a:defRPr>
            </a:lvl3pPr>
            <a:lvl4pPr marL="602456" indent="-132160">
              <a:defRPr sz="1050">
                <a:latin typeface="+mj-lt"/>
              </a:defRPr>
            </a:lvl4pPr>
            <a:lvl5pPr>
              <a:defRPr sz="1350">
                <a:latin typeface="+mj-lt"/>
              </a:defRPr>
            </a:lvl5pPr>
            <a:lvl6pPr>
              <a:defRPr sz="1350"/>
            </a:lvl6pPr>
            <a:lvl7pPr>
              <a:defRPr sz="1350"/>
            </a:lvl7pPr>
            <a:lvl8pPr>
              <a:defRPr sz="1350"/>
            </a:lvl8pPr>
            <a:lvl9pPr>
              <a:defRPr sz="135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4" name="Inhaltsplatzhalter 3"/>
          <p:cNvSpPr>
            <a:spLocks noGrp="1"/>
          </p:cNvSpPr>
          <p:nvPr>
            <p:ph sz="half" idx="2"/>
          </p:nvPr>
        </p:nvSpPr>
        <p:spPr>
          <a:xfrm>
            <a:off x="4691370" y="951570"/>
            <a:ext cx="3999600" cy="3780420"/>
          </a:xfrm>
          <a:prstGeom prst="rect">
            <a:avLst/>
          </a:prstGeom>
        </p:spPr>
        <p:txBody>
          <a:bodyPr/>
          <a:lstStyle>
            <a:lvl1pPr marL="132160" indent="-132160">
              <a:defRPr sz="1500">
                <a:latin typeface="+mj-lt"/>
              </a:defRPr>
            </a:lvl1pPr>
            <a:lvl2pPr marL="336947" indent="-204788">
              <a:defRPr sz="1350">
                <a:latin typeface="+mj-lt"/>
              </a:defRPr>
            </a:lvl2pPr>
            <a:lvl3pPr marL="470297" indent="-133350">
              <a:defRPr sz="1200">
                <a:latin typeface="+mj-lt"/>
              </a:defRPr>
            </a:lvl3pPr>
            <a:lvl4pPr marL="602456" indent="-132160">
              <a:defRPr sz="1050">
                <a:latin typeface="+mj-lt"/>
              </a:defRPr>
            </a:lvl4pPr>
            <a:lvl5pPr>
              <a:defRPr sz="1350">
                <a:latin typeface="+mj-lt"/>
              </a:defRPr>
            </a:lvl5pPr>
            <a:lvl6pPr>
              <a:defRPr sz="1350"/>
            </a:lvl6pPr>
            <a:lvl7pPr>
              <a:defRPr sz="1350"/>
            </a:lvl7pPr>
            <a:lvl8pPr>
              <a:defRPr sz="1350"/>
            </a:lvl8pPr>
            <a:lvl9pPr>
              <a:defRPr sz="135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8" name="Titel 7"/>
          <p:cNvSpPr>
            <a:spLocks noGrp="1"/>
          </p:cNvSpPr>
          <p:nvPr>
            <p:ph type="title"/>
          </p:nvPr>
        </p:nvSpPr>
        <p:spPr/>
        <p:txBody>
          <a:bodyPr/>
          <a:lstStyle/>
          <a:p>
            <a:r>
              <a:rPr lang="de-DE"/>
              <a:t>Titelmasterformat durch Klicken bearbeiten</a:t>
            </a:r>
          </a:p>
        </p:txBody>
      </p:sp>
      <p:sp>
        <p:nvSpPr>
          <p:cNvPr id="7" name="Foliennummernplatzhalter 5"/>
          <p:cNvSpPr>
            <a:spLocks noGrp="1"/>
          </p:cNvSpPr>
          <p:nvPr>
            <p:ph type="sldNum" sz="quarter" idx="12"/>
          </p:nvPr>
        </p:nvSpPr>
        <p:spPr/>
        <p:txBody>
          <a:bodyPr/>
          <a:lstStyle>
            <a:lvl1pPr>
              <a:defRPr/>
            </a:lvl1pPr>
          </a:lstStyle>
          <a:p>
            <a:pPr>
              <a:defRPr/>
            </a:pPr>
            <a:fld id="{D3A578BD-CD78-415E-9047-B36E2D3CC154}" type="slidenum">
              <a:rPr lang="de-DE" altLang="en-US"/>
              <a:pPr>
                <a:defRPr/>
              </a:pPr>
              <a:t>‹N°›</a:t>
            </a:fld>
            <a:endParaRPr lang="de-DE" altLang="en-US"/>
          </a:p>
        </p:txBody>
      </p:sp>
    </p:spTree>
    <p:extLst>
      <p:ext uri="{BB962C8B-B14F-4D97-AF65-F5344CB8AC3E}">
        <p14:creationId xmlns:p14="http://schemas.microsoft.com/office/powerpoint/2010/main" val="24641692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395536" y="897565"/>
            <a:ext cx="3991883" cy="522639"/>
          </a:xfrm>
          <a:prstGeom prst="rect">
            <a:avLst/>
          </a:prstGeom>
        </p:spPr>
        <p:txBody>
          <a:bodyPr anchor="b"/>
          <a:lstStyle>
            <a:lvl1pPr marL="0" indent="0" algn="ctr">
              <a:buNone/>
              <a:defRPr sz="1650" b="0">
                <a:solidFill>
                  <a:srgbClr val="5F5F5F"/>
                </a:solidFill>
                <a:latin typeface="Franklin Gothic Demi"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dirty="0"/>
              <a:t>Textmasterformate durch Klicken bearbeiten</a:t>
            </a:r>
          </a:p>
        </p:txBody>
      </p:sp>
      <p:sp>
        <p:nvSpPr>
          <p:cNvPr id="10" name="Inhaltsplatzhalter 2"/>
          <p:cNvSpPr>
            <a:spLocks noGrp="1"/>
          </p:cNvSpPr>
          <p:nvPr>
            <p:ph sz="half" idx="13"/>
          </p:nvPr>
        </p:nvSpPr>
        <p:spPr>
          <a:xfrm>
            <a:off x="395536" y="1545636"/>
            <a:ext cx="4010726" cy="3240360"/>
          </a:xfrm>
          <a:prstGeom prst="rect">
            <a:avLst/>
          </a:prstGeom>
        </p:spPr>
        <p:txBody>
          <a:bodyPr/>
          <a:lstStyle>
            <a:lvl1pPr marL="135000" indent="-135000">
              <a:defRPr sz="1500">
                <a:latin typeface="+mj-lt"/>
              </a:defRPr>
            </a:lvl1pPr>
            <a:lvl2pPr marL="336947" indent="-202406">
              <a:defRPr sz="1350">
                <a:latin typeface="+mj-lt"/>
              </a:defRPr>
            </a:lvl2pPr>
            <a:lvl3pPr marL="470297" indent="-133350">
              <a:defRPr sz="1200">
                <a:latin typeface="+mj-lt"/>
              </a:defRPr>
            </a:lvl3pPr>
            <a:lvl4pPr marL="602456" indent="-132160">
              <a:defRPr sz="1050">
                <a:latin typeface="+mj-lt"/>
              </a:defRPr>
            </a:lvl4pPr>
            <a:lvl5pPr>
              <a:defRPr sz="1350">
                <a:latin typeface="+mj-lt"/>
              </a:defRPr>
            </a:lvl5pPr>
            <a:lvl6pPr>
              <a:defRPr sz="1350"/>
            </a:lvl6pPr>
            <a:lvl7pPr>
              <a:defRPr sz="1350"/>
            </a:lvl7pPr>
            <a:lvl8pPr>
              <a:defRPr sz="1350"/>
            </a:lvl8pPr>
            <a:lvl9pPr>
              <a:defRPr sz="135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11" name="Inhaltsplatzhalter 3"/>
          <p:cNvSpPr>
            <a:spLocks noGrp="1"/>
          </p:cNvSpPr>
          <p:nvPr>
            <p:ph sz="half" idx="2"/>
          </p:nvPr>
        </p:nvSpPr>
        <p:spPr>
          <a:xfrm>
            <a:off x="4695084" y="1545636"/>
            <a:ext cx="4010400" cy="3240360"/>
          </a:xfrm>
          <a:prstGeom prst="rect">
            <a:avLst/>
          </a:prstGeom>
        </p:spPr>
        <p:txBody>
          <a:bodyPr/>
          <a:lstStyle>
            <a:lvl1pPr marL="132160" indent="-132160">
              <a:defRPr sz="1500">
                <a:latin typeface="+mj-lt"/>
              </a:defRPr>
            </a:lvl1pPr>
            <a:lvl2pPr marL="336947" indent="-204788">
              <a:defRPr sz="1350">
                <a:latin typeface="+mj-lt"/>
              </a:defRPr>
            </a:lvl2pPr>
            <a:lvl3pPr marL="470297" indent="-133350">
              <a:defRPr sz="1200">
                <a:latin typeface="+mj-lt"/>
              </a:defRPr>
            </a:lvl3pPr>
            <a:lvl4pPr marL="602456" indent="-132160">
              <a:defRPr sz="1050">
                <a:latin typeface="+mj-lt"/>
              </a:defRPr>
            </a:lvl4pPr>
            <a:lvl5pPr>
              <a:defRPr sz="1350">
                <a:latin typeface="+mj-lt"/>
              </a:defRPr>
            </a:lvl5pPr>
            <a:lvl6pPr>
              <a:defRPr sz="1350"/>
            </a:lvl6pPr>
            <a:lvl7pPr>
              <a:defRPr sz="1350"/>
            </a:lvl7pPr>
            <a:lvl8pPr>
              <a:defRPr sz="1350"/>
            </a:lvl8pPr>
            <a:lvl9pPr>
              <a:defRPr sz="135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12" name="Textplatzhalter 2"/>
          <p:cNvSpPr>
            <a:spLocks noGrp="1"/>
          </p:cNvSpPr>
          <p:nvPr>
            <p:ph type="body" idx="14"/>
          </p:nvPr>
        </p:nvSpPr>
        <p:spPr>
          <a:xfrm>
            <a:off x="4680293" y="897564"/>
            <a:ext cx="4010400" cy="522639"/>
          </a:xfrm>
          <a:prstGeom prst="rect">
            <a:avLst/>
          </a:prstGeom>
        </p:spPr>
        <p:txBody>
          <a:bodyPr anchor="b"/>
          <a:lstStyle>
            <a:lvl1pPr marL="0" indent="0" algn="ctr">
              <a:buNone/>
              <a:defRPr sz="1650" b="0">
                <a:solidFill>
                  <a:srgbClr val="5F5F5F"/>
                </a:solidFill>
                <a:latin typeface="Franklin Gothic Demi"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dirty="0"/>
              <a:t>Textmasterformate durch Klicken bearbeiten</a:t>
            </a:r>
          </a:p>
        </p:txBody>
      </p:sp>
      <p:sp>
        <p:nvSpPr>
          <p:cNvPr id="13" name="Titel 12"/>
          <p:cNvSpPr>
            <a:spLocks noGrp="1"/>
          </p:cNvSpPr>
          <p:nvPr>
            <p:ph type="title"/>
          </p:nvPr>
        </p:nvSpPr>
        <p:spPr/>
        <p:txBody>
          <a:bodyPr/>
          <a:lstStyle/>
          <a:p>
            <a:r>
              <a:rPr lang="de-DE"/>
              <a:t>Titelmasterformat durch Klicken bearbeiten</a:t>
            </a:r>
          </a:p>
        </p:txBody>
      </p:sp>
      <p:sp>
        <p:nvSpPr>
          <p:cNvPr id="9" name="Foliennummernplatzhalter 5"/>
          <p:cNvSpPr>
            <a:spLocks noGrp="1"/>
          </p:cNvSpPr>
          <p:nvPr>
            <p:ph type="sldNum" sz="quarter" idx="17"/>
          </p:nvPr>
        </p:nvSpPr>
        <p:spPr/>
        <p:txBody>
          <a:bodyPr/>
          <a:lstStyle>
            <a:lvl1pPr>
              <a:defRPr/>
            </a:lvl1pPr>
          </a:lstStyle>
          <a:p>
            <a:pPr>
              <a:defRPr/>
            </a:pPr>
            <a:fld id="{0BAD4237-82B8-40D1-A83D-5AE3D3BA3101}" type="slidenum">
              <a:rPr lang="de-DE" altLang="en-US"/>
              <a:pPr>
                <a:defRPr/>
              </a:pPr>
              <a:t>‹N°›</a:t>
            </a:fld>
            <a:endParaRPr lang="de-DE" altLang="en-US"/>
          </a:p>
        </p:txBody>
      </p:sp>
    </p:spTree>
    <p:extLst>
      <p:ext uri="{BB962C8B-B14F-4D97-AF65-F5344CB8AC3E}">
        <p14:creationId xmlns:p14="http://schemas.microsoft.com/office/powerpoint/2010/main" val="9222797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187625" y="843558"/>
            <a:ext cx="6840760" cy="340237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de-DE" noProof="0" dirty="0"/>
          </a:p>
        </p:txBody>
      </p:sp>
      <p:sp>
        <p:nvSpPr>
          <p:cNvPr id="4" name="Textplatzhalter 3"/>
          <p:cNvSpPr>
            <a:spLocks noGrp="1"/>
          </p:cNvSpPr>
          <p:nvPr>
            <p:ph type="body" sz="half" idx="2"/>
          </p:nvPr>
        </p:nvSpPr>
        <p:spPr>
          <a:xfrm>
            <a:off x="1187625" y="4290361"/>
            <a:ext cx="6840760" cy="603647"/>
          </a:xfrm>
          <a:prstGeom prst="rect">
            <a:avLst/>
          </a:prstGeom>
        </p:spPr>
        <p:txBody>
          <a:bodyPr/>
          <a:lstStyle>
            <a:lvl1pPr marL="0" indent="0">
              <a:buNone/>
              <a:defRPr sz="1050">
                <a:latin typeface="+mj-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dirty="0"/>
              <a:t>Textmasterformate durch Klicken bearbeiten</a:t>
            </a:r>
          </a:p>
        </p:txBody>
      </p:sp>
      <p:sp>
        <p:nvSpPr>
          <p:cNvPr id="9" name="Titel 8"/>
          <p:cNvSpPr>
            <a:spLocks noGrp="1"/>
          </p:cNvSpPr>
          <p:nvPr>
            <p:ph type="title"/>
          </p:nvPr>
        </p:nvSpPr>
        <p:spPr/>
        <p:txBody>
          <a:bodyPr/>
          <a:lstStyle/>
          <a:p>
            <a:r>
              <a:rPr lang="de-DE"/>
              <a:t>Titelmasterformat durch Klicken bearbeiten</a:t>
            </a:r>
          </a:p>
        </p:txBody>
      </p:sp>
      <p:sp>
        <p:nvSpPr>
          <p:cNvPr id="7" name="Foliennummernplatzhalter 5"/>
          <p:cNvSpPr>
            <a:spLocks noGrp="1"/>
          </p:cNvSpPr>
          <p:nvPr>
            <p:ph type="sldNum" sz="quarter" idx="12"/>
          </p:nvPr>
        </p:nvSpPr>
        <p:spPr/>
        <p:txBody>
          <a:bodyPr/>
          <a:lstStyle>
            <a:lvl1pPr>
              <a:defRPr/>
            </a:lvl1pPr>
          </a:lstStyle>
          <a:p>
            <a:pPr>
              <a:defRPr/>
            </a:pPr>
            <a:fld id="{098C8848-24C1-4A56-B576-B2A1C5DADC95}" type="slidenum">
              <a:rPr lang="de-DE" altLang="en-US"/>
              <a:pPr>
                <a:defRPr/>
              </a:pPr>
              <a:t>‹N°›</a:t>
            </a:fld>
            <a:endParaRPr lang="de-DE" altLang="en-US"/>
          </a:p>
        </p:txBody>
      </p:sp>
    </p:spTree>
    <p:extLst>
      <p:ext uri="{BB962C8B-B14F-4D97-AF65-F5344CB8AC3E}">
        <p14:creationId xmlns:p14="http://schemas.microsoft.com/office/powerpoint/2010/main" val="39975851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3"/>
            <a:ext cx="7789050" cy="1323439"/>
          </a:xfrm>
          <a:prstGeom prst="rect">
            <a:avLst/>
          </a:prstGeom>
        </p:spPr>
        <p:txBody>
          <a:bodyPr anchor="t"/>
          <a:lstStyle>
            <a:lvl1pPr algn="l">
              <a:defRPr sz="3975"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2"/>
            <a:ext cx="7789050" cy="1125140"/>
          </a:xfrm>
          <a:prstGeom prst="rect">
            <a:avLst/>
          </a:prstGeom>
        </p:spPr>
        <p:txBody>
          <a:bodyPr lIns="121917" tIns="60958" rIns="121917" bIns="60958" anchor="b"/>
          <a:lstStyle>
            <a:lvl1pPr marL="0" indent="0">
              <a:buNone/>
              <a:defRPr sz="2025"/>
            </a:lvl1pPr>
            <a:lvl2pPr marL="457189" indent="0">
              <a:buNone/>
              <a:defRPr sz="1800"/>
            </a:lvl2pPr>
            <a:lvl3pPr marL="914378" indent="0">
              <a:buNone/>
              <a:defRPr sz="1575"/>
            </a:lvl3pPr>
            <a:lvl4pPr marL="1371566" indent="0">
              <a:buNone/>
              <a:defRPr sz="1425"/>
            </a:lvl4pPr>
            <a:lvl5pPr marL="1828754" indent="0">
              <a:buNone/>
              <a:defRPr sz="1425"/>
            </a:lvl5pPr>
            <a:lvl6pPr marL="2285943" indent="0">
              <a:buNone/>
              <a:defRPr sz="1425"/>
            </a:lvl6pPr>
            <a:lvl7pPr marL="2743132" indent="0">
              <a:buNone/>
              <a:defRPr sz="1425"/>
            </a:lvl7pPr>
            <a:lvl8pPr marL="3200320" indent="0">
              <a:buNone/>
              <a:defRPr sz="1425"/>
            </a:lvl8pPr>
            <a:lvl9pPr marL="3657509" indent="0">
              <a:buNone/>
              <a:defRPr sz="1425"/>
            </a:lvl9pPr>
          </a:lstStyle>
          <a:p>
            <a:pPr lvl="0"/>
            <a:r>
              <a:rPr lang="en-US" noProof="0" smtClean="0"/>
              <a:t>Click to edit Master text styles</a:t>
            </a:r>
          </a:p>
        </p:txBody>
      </p:sp>
    </p:spTree>
    <p:extLst>
      <p:ext uri="{BB962C8B-B14F-4D97-AF65-F5344CB8AC3E}">
        <p14:creationId xmlns:p14="http://schemas.microsoft.com/office/powerpoint/2010/main" val="222857958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200151"/>
            <a:ext cx="8229600" cy="3394472"/>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Titre 4"/>
          <p:cNvSpPr>
            <a:spLocks noGrp="1"/>
          </p:cNvSpPr>
          <p:nvPr>
            <p:ph type="title"/>
          </p:nvPr>
        </p:nvSpPr>
        <p:spPr/>
        <p:txBody>
          <a:bodyPr/>
          <a:lstStyle/>
          <a:p>
            <a:r>
              <a:rPr lang="fr-FR"/>
              <a:t>Modifiez le style du titre</a:t>
            </a:r>
            <a:endParaRPr lang="fr-BE"/>
          </a:p>
        </p:txBody>
      </p:sp>
    </p:spTree>
    <p:extLst>
      <p:ext uri="{BB962C8B-B14F-4D97-AF65-F5344CB8AC3E}">
        <p14:creationId xmlns:p14="http://schemas.microsoft.com/office/powerpoint/2010/main" val="25559044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9141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Tree>
    <p:extLst>
      <p:ext uri="{BB962C8B-B14F-4D97-AF65-F5344CB8AC3E}">
        <p14:creationId xmlns:p14="http://schemas.microsoft.com/office/powerpoint/2010/main" val="694221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457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1523183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273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oup 7"/>
          <p:cNvGrpSpPr/>
          <p:nvPr userDrawn="1"/>
        </p:nvGrpSpPr>
        <p:grpSpPr>
          <a:xfrm>
            <a:off x="0" y="-8194"/>
            <a:ext cx="2323579" cy="5195022"/>
            <a:chOff x="-2988840" y="-681190"/>
            <a:chExt cx="2323579" cy="5195022"/>
          </a:xfrm>
        </p:grpSpPr>
        <p:pic>
          <p:nvPicPr>
            <p:cNvPr id="34"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36" name="Rectangle 35"/>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grpSp>
      <p:sp>
        <p:nvSpPr>
          <p:cNvPr id="2" name="Title 1"/>
          <p:cNvSpPr>
            <a:spLocks noGrp="1"/>
          </p:cNvSpPr>
          <p:nvPr userDrawn="1">
            <p:ph type="title" hasCustomPrompt="1"/>
          </p:nvPr>
        </p:nvSpPr>
        <p:spPr>
          <a:xfrm>
            <a:off x="867704" y="-20538"/>
            <a:ext cx="8280000" cy="684000"/>
          </a:xfrm>
          <a:solidFill>
            <a:srgbClr val="941333"/>
          </a:solidFill>
        </p:spPr>
        <p:txBody>
          <a:bodyPr>
            <a:noAutofit/>
          </a:bodyPr>
          <a:lstStyle>
            <a:lvl1pPr algn="l">
              <a:defRPr sz="1800" b="0" spc="5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928764"/>
            <a:ext cx="2133600" cy="273844"/>
          </a:xfrm>
        </p:spPr>
        <p:txBody>
          <a:bodyPr/>
          <a:lstStyle/>
          <a:p>
            <a:fld id="{D13A8884-4F74-4C08-9845-AFCD32E9AF29}" type="datetime1">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userDrawn="1">
            <p:ph type="ftr" sz="quarter" idx="11"/>
          </p:nvPr>
        </p:nvSpPr>
        <p:spPr>
          <a:xfrm>
            <a:off x="3124200" y="4928764"/>
            <a:ext cx="2895600" cy="273844"/>
          </a:xfrm>
        </p:spPr>
        <p:txBody>
          <a:bodyPr/>
          <a:lstStyle/>
          <a:p>
            <a:endParaRPr lang="en-US">
              <a:solidFill>
                <a:prstClr val="black">
                  <a:tint val="75000"/>
                </a:prstClr>
              </a:solidFill>
            </a:endParaRPr>
          </a:p>
        </p:txBody>
      </p:sp>
      <p:sp>
        <p:nvSpPr>
          <p:cNvPr id="6" name="Slide Number Placeholder 5"/>
          <p:cNvSpPr>
            <a:spLocks noGrp="1"/>
          </p:cNvSpPr>
          <p:nvPr userDrawn="1">
            <p:ph type="sldNum" sz="quarter" idx="12"/>
          </p:nvPr>
        </p:nvSpPr>
        <p:spPr>
          <a:xfrm>
            <a:off x="7020272" y="4876006"/>
            <a:ext cx="2133600" cy="273844"/>
          </a:xfrm>
        </p:spPr>
        <p:txBody>
          <a:bodyPr/>
          <a:lstStyle/>
          <a:p>
            <a:fld id="{58768E1A-8455-4611-8763-3FA1B747F6B6}" type="slidenum">
              <a:rPr lang="en-US" smtClean="0">
                <a:solidFill>
                  <a:prstClr val="black">
                    <a:tint val="75000"/>
                  </a:prstClr>
                </a:solidFill>
              </a:rPr>
              <a:pPr/>
              <a:t>‹N°›</a:t>
            </a:fld>
            <a:endParaRPr lang="en-US">
              <a:solidFill>
                <a:prstClr val="black">
                  <a:tint val="75000"/>
                </a:prstClr>
              </a:solidFill>
            </a:endParaRPr>
          </a:p>
        </p:txBody>
      </p:sp>
      <p:grpSp>
        <p:nvGrpSpPr>
          <p:cNvPr id="41" name="Group 40"/>
          <p:cNvGrpSpPr/>
          <p:nvPr userDrawn="1"/>
        </p:nvGrpSpPr>
        <p:grpSpPr>
          <a:xfrm>
            <a:off x="107504" y="20834"/>
            <a:ext cx="878633" cy="4929617"/>
            <a:chOff x="164975" y="20834"/>
            <a:chExt cx="878633" cy="4929617"/>
          </a:xfrm>
        </p:grpSpPr>
        <p:cxnSp>
          <p:nvCxnSpPr>
            <p:cNvPr id="42" name="Straight Connector 41"/>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164975" y="614834"/>
              <a:ext cx="878633" cy="430887"/>
            </a:xfrm>
            <a:prstGeom prst="rect">
              <a:avLst/>
            </a:prstGeom>
            <a:noFill/>
          </p:spPr>
          <p:txBody>
            <a:bodyPr wrap="square" rtlCol="0">
              <a:spAutoFit/>
            </a:bodyPr>
            <a:lstStyle/>
            <a:p>
              <a:pPr fontAlgn="auto">
                <a:spcBef>
                  <a:spcPts val="0"/>
                </a:spcBef>
                <a:spcAft>
                  <a:spcPts val="0"/>
                </a:spcAft>
              </a:pPr>
              <a:r>
                <a:rPr lang="es-ES" sz="1100" dirty="0" err="1">
                  <a:solidFill>
                    <a:srgbClr val="941333"/>
                  </a:solidFill>
                  <a:latin typeface="Calibri"/>
                </a:rPr>
                <a:t>Climate</a:t>
              </a:r>
              <a:endParaRPr lang="es-ES" sz="1100" dirty="0">
                <a:solidFill>
                  <a:srgbClr val="941333"/>
                </a:solidFill>
                <a:latin typeface="Calibri"/>
              </a:endParaRPr>
            </a:p>
            <a:p>
              <a:pPr fontAlgn="auto">
                <a:spcBef>
                  <a:spcPts val="0"/>
                </a:spcBef>
                <a:spcAft>
                  <a:spcPts val="0"/>
                </a:spcAft>
              </a:pPr>
              <a:r>
                <a:rPr lang="es-ES" sz="1100" dirty="0" err="1">
                  <a:solidFill>
                    <a:srgbClr val="941333"/>
                  </a:solidFill>
                  <a:latin typeface="Calibri"/>
                </a:rPr>
                <a:t>Change</a:t>
              </a:r>
              <a:endParaRPr lang="en-US" sz="1100" dirty="0">
                <a:solidFill>
                  <a:srgbClr val="941333"/>
                </a:solidFill>
                <a:latin typeface="Calibri"/>
              </a:endParaRPr>
            </a:p>
          </p:txBody>
        </p:sp>
        <p:pic>
          <p:nvPicPr>
            <p:cNvPr id="4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786201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800" y="1388224"/>
            <a:ext cx="8748000" cy="2527071"/>
          </a:xfrm>
        </p:spPr>
        <p:txBody>
          <a:bodyPr/>
          <a:lstStyle>
            <a:lvl1pPr marL="0">
              <a:defRPr baseline="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8" name="Straight Connector 7"/>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6" name="Picture 1" descr="9LTC_3_PPT.jpg"/>
          <p:cNvPicPr>
            <a:picLocks noChangeAspect="1"/>
          </p:cNvPicPr>
          <p:nvPr userDrawn="1"/>
        </p:nvPicPr>
        <p:blipFill rotWithShape="1">
          <a:blip r:embed="rId3" cstate="print">
            <a:extLst>
              <a:ext uri="{28A0092B-C50C-407E-A947-70E740481C1C}">
                <a14:useLocalDpi xmlns:a14="http://schemas.microsoft.com/office/drawing/2010/main" val="0"/>
              </a:ext>
            </a:extLst>
          </a:blip>
          <a:srcRect t="88900"/>
          <a:stretch/>
        </p:blipFill>
        <p:spPr>
          <a:xfrm>
            <a:off x="0" y="725710"/>
            <a:ext cx="9144000" cy="45719"/>
          </a:xfrm>
          <a:prstGeom prst="rect">
            <a:avLst/>
          </a:prstGeom>
        </p:spPr>
      </p:pic>
      <p:pic>
        <p:nvPicPr>
          <p:cNvPr id="38" name="Picture 11" descr="PPT_Footer.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897582"/>
            <a:ext cx="9144000" cy="245918"/>
          </a:xfrm>
          <a:prstGeom prst="rect">
            <a:avLst/>
          </a:prstGeom>
        </p:spPr>
      </p:pic>
      <p:grpSp>
        <p:nvGrpSpPr>
          <p:cNvPr id="39" name="Group 33"/>
          <p:cNvGrpSpPr/>
          <p:nvPr userDrawn="1"/>
        </p:nvGrpSpPr>
        <p:grpSpPr>
          <a:xfrm>
            <a:off x="1468582" y="5029197"/>
            <a:ext cx="5869789" cy="96983"/>
            <a:chOff x="172269" y="6621494"/>
            <a:chExt cx="6826666" cy="111519"/>
          </a:xfrm>
        </p:grpSpPr>
        <p:pic>
          <p:nvPicPr>
            <p:cNvPr id="40" name="Picture 34"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1" name="Picture 35"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2" name="Picture 36"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3" name="Picture 37"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4" name="Picture 6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5" name="Picture 6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6" name="Picture 6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7" name="Picture 6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8" name="Picture 6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9" name="Picture 6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50" name="Picture 7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51" name="Picture 7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2" name="Picture 7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3" name="Picture 7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4" name="Picture 7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5" name="Picture 7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6" name="Picture 7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7" name="Picture 7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8" name="Picture 7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9" name="Picture 7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60" name="Picture 8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61" name="Picture 8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2" name="Picture 8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3" name="Picture 83"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64" name="Image 63"/>
          <p:cNvPicPr>
            <a:picLocks noChangeAspect="1"/>
          </p:cNvPicPr>
          <p:nvPr userDrawn="1"/>
        </p:nvPicPr>
        <p:blipFill>
          <a:blip r:embed="rId2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4870449"/>
            <a:ext cx="1181793" cy="273051"/>
          </a:xfrm>
          <a:prstGeom prst="rect">
            <a:avLst/>
          </a:prstGeom>
        </p:spPr>
      </p:pic>
      <p:sp>
        <p:nvSpPr>
          <p:cNvPr id="65" name="ZoneTexte 64"/>
          <p:cNvSpPr txBox="1"/>
          <p:nvPr userDrawn="1"/>
        </p:nvSpPr>
        <p:spPr>
          <a:xfrm>
            <a:off x="2085109" y="4842160"/>
            <a:ext cx="4653838" cy="215444"/>
          </a:xfrm>
          <a:prstGeom prst="rect">
            <a:avLst/>
          </a:prstGeom>
          <a:noFill/>
        </p:spPr>
        <p:txBody>
          <a:bodyPr wrap="none" rtlCol="0">
            <a:spAutoFit/>
          </a:bodyPr>
          <a:lstStyle/>
          <a:p>
            <a:r>
              <a:rPr lang="fr-FR" sz="800" i="1" dirty="0" smtClean="0"/>
              <a:t>ESA Advanced Training</a:t>
            </a:r>
            <a:r>
              <a:rPr lang="fr-FR" sz="800" i="1" baseline="0" dirty="0" smtClean="0"/>
              <a:t> in Land RS – Louvain-la-Neuve (</a:t>
            </a:r>
            <a:r>
              <a:rPr lang="fr-FR" sz="800" i="1" baseline="0" dirty="0" err="1" smtClean="0"/>
              <a:t>Belgium</a:t>
            </a:r>
            <a:r>
              <a:rPr lang="fr-FR" sz="800" i="1" baseline="0" dirty="0" smtClean="0"/>
              <a:t>) - </a:t>
            </a:r>
            <a:r>
              <a:rPr lang="fr-FR" sz="800" i="1" dirty="0" smtClean="0"/>
              <a:t>16-20 Sept.</a:t>
            </a:r>
            <a:r>
              <a:rPr lang="fr-FR" sz="800" i="1" baseline="0" dirty="0" smtClean="0"/>
              <a:t> 2019 </a:t>
            </a:r>
            <a:endParaRPr lang="fr-BE" sz="800" i="1" dirty="0"/>
          </a:p>
        </p:txBody>
      </p:sp>
      <p:sp>
        <p:nvSpPr>
          <p:cNvPr id="6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chemeClr val="tx1">
                    <a:lumMod val="65000"/>
                    <a:lumOff val="35000"/>
                  </a:schemeClr>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118801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942975" y="699542"/>
            <a:ext cx="7743826" cy="3823073"/>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userDrawn="1">
            <p:ph type="dt" sz="half" idx="10"/>
          </p:nvPr>
        </p:nvSpPr>
        <p:spPr>
          <a:xfrm>
            <a:off x="457200" y="4928764"/>
            <a:ext cx="2133600" cy="273844"/>
          </a:xfrm>
        </p:spPr>
        <p:txBody>
          <a:bodyPr/>
          <a:lstStyle/>
          <a:p>
            <a:fld id="{3884A59B-4C1B-4EA5-A367-42725FF583EB}" type="datetime1">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userDrawn="1">
            <p:ph type="ftr" sz="quarter" idx="11"/>
          </p:nvPr>
        </p:nvSpPr>
        <p:spPr>
          <a:xfrm>
            <a:off x="3124200" y="4928764"/>
            <a:ext cx="2895600" cy="273844"/>
          </a:xfrm>
        </p:spPr>
        <p:txBody>
          <a:bodyPr/>
          <a:lstStyle/>
          <a:p>
            <a:endParaRPr lang="en-US">
              <a:solidFill>
                <a:prstClr val="black">
                  <a:tint val="75000"/>
                </a:prstClr>
              </a:solidFill>
            </a:endParaRPr>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solidFill>
                  <a:prstClr val="black">
                    <a:tint val="75000"/>
                  </a:prstClr>
                </a:solidFill>
              </a:rPr>
              <a:pPr/>
              <a:t>‹N°›</a:t>
            </a:fld>
            <a:endParaRPr lang="en-US">
              <a:solidFill>
                <a:prstClr val="black">
                  <a:tint val="75000"/>
                </a:prstClr>
              </a:solidFill>
            </a:endParaRPr>
          </a:p>
        </p:txBody>
      </p:sp>
      <p:sp>
        <p:nvSpPr>
          <p:cNvPr id="11" name="Title 1"/>
          <p:cNvSpPr>
            <a:spLocks noGrp="1"/>
          </p:cNvSpPr>
          <p:nvPr>
            <p:ph type="title" hasCustomPrompt="1"/>
          </p:nvPr>
        </p:nvSpPr>
        <p:spPr>
          <a:xfrm>
            <a:off x="867704" y="72008"/>
            <a:ext cx="8280000" cy="555526"/>
          </a:xfrm>
          <a:solidFill>
            <a:srgbClr val="941333"/>
          </a:solidFill>
        </p:spPr>
        <p:txBody>
          <a:bodyPr>
            <a:noAutofit/>
          </a:bodyPr>
          <a:lstStyle>
            <a:lvl1pPr algn="l">
              <a:defRPr sz="1800" b="0" spc="500" baseline="0">
                <a:solidFill>
                  <a:schemeClr val="bg1"/>
                </a:solidFill>
              </a:defRPr>
            </a:lvl1pPr>
          </a:lstStyle>
          <a:p>
            <a:r>
              <a:rPr lang="en-US" noProof="0" dirty="0"/>
              <a:t>CLICK TO EDIT MASTER TITLE STYLE</a:t>
            </a:r>
          </a:p>
        </p:txBody>
      </p:sp>
      <p:grpSp>
        <p:nvGrpSpPr>
          <p:cNvPr id="12" name="Group 11"/>
          <p:cNvGrpSpPr/>
          <p:nvPr userDrawn="1"/>
        </p:nvGrpSpPr>
        <p:grpSpPr>
          <a:xfrm>
            <a:off x="107504" y="20834"/>
            <a:ext cx="878633" cy="4929617"/>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430887"/>
            </a:xfrm>
            <a:prstGeom prst="rect">
              <a:avLst/>
            </a:prstGeom>
            <a:noFill/>
          </p:spPr>
          <p:txBody>
            <a:bodyPr wrap="square" rtlCol="0">
              <a:spAutoFit/>
            </a:bodyPr>
            <a:lstStyle/>
            <a:p>
              <a:pPr fontAlgn="auto">
                <a:spcBef>
                  <a:spcPts val="0"/>
                </a:spcBef>
                <a:spcAft>
                  <a:spcPts val="0"/>
                </a:spcAft>
              </a:pPr>
              <a:r>
                <a:rPr lang="es-ES" sz="1100" dirty="0" err="1">
                  <a:solidFill>
                    <a:srgbClr val="941333"/>
                  </a:solidFill>
                  <a:latin typeface="Calibri"/>
                </a:rPr>
                <a:t>Climate</a:t>
              </a:r>
              <a:endParaRPr lang="es-ES" sz="1100" dirty="0">
                <a:solidFill>
                  <a:srgbClr val="941333"/>
                </a:solidFill>
                <a:latin typeface="Calibri"/>
              </a:endParaRPr>
            </a:p>
            <a:p>
              <a:pPr fontAlgn="auto">
                <a:spcBef>
                  <a:spcPts val="0"/>
                </a:spcBef>
                <a:spcAft>
                  <a:spcPts val="0"/>
                </a:spcAft>
              </a:pPr>
              <a:r>
                <a:rPr lang="es-ES" sz="1100" dirty="0" err="1">
                  <a:solidFill>
                    <a:srgbClr val="941333"/>
                  </a:solidFill>
                  <a:latin typeface="Calibri"/>
                </a:rPr>
                <a:t>Change</a:t>
              </a:r>
              <a:endParaRPr lang="en-US" sz="1100" dirty="0">
                <a:solidFill>
                  <a:srgbClr val="941333"/>
                </a:solidFill>
                <a:latin typeface="Calibri"/>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2888293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Date Placeholder 3"/>
          <p:cNvSpPr>
            <a:spLocks noGrp="1"/>
          </p:cNvSpPr>
          <p:nvPr>
            <p:ph type="dt" sz="half" idx="10"/>
          </p:nvPr>
        </p:nvSpPr>
        <p:spPr/>
        <p:txBody>
          <a:bodyPr/>
          <a:lstStyle/>
          <a:p>
            <a:fld id="{4198CAAA-2C9C-44D4-A7B1-392217188B97}" type="datetime1">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768E1A-8455-4611-8763-3FA1B747F6B6}" type="slidenum">
              <a:rPr lang="en-US" smtClean="0">
                <a:solidFill>
                  <a:prstClr val="black">
                    <a:tint val="75000"/>
                  </a:prstClr>
                </a:solidFill>
              </a:rPr>
              <a:pPr/>
              <a:t>‹N°›</a:t>
            </a:fld>
            <a:endParaRPr lang="en-US">
              <a:solidFill>
                <a:prstClr val="black">
                  <a:tint val="75000"/>
                </a:prstClr>
              </a:solidFill>
            </a:endParaRPr>
          </a:p>
        </p:txBody>
      </p:sp>
      <p:sp>
        <p:nvSpPr>
          <p:cNvPr id="11"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242" name="Picture 2" descr="S:\F15015_Copernicus\3_Work\330_Work-in-process\SC4_BackgroundMat\PPT\item Copernicus\Icon-01.png"/>
          <p:cNvPicPr>
            <a:picLocks noChangeAspect="1" noChangeArrowheads="1"/>
          </p:cNvPicPr>
          <p:nvPr userDrawn="1"/>
        </p:nvPicPr>
        <p:blipFill rotWithShape="1">
          <a:blip r:embed="rId2" cstate="print">
            <a:lum bright="70000" contrast="-70000"/>
            <a:extLst>
              <a:ext uri="{28A0092B-C50C-407E-A947-70E740481C1C}">
                <a14:useLocalDpi xmlns:a14="http://schemas.microsoft.com/office/drawing/2010/main" val="0"/>
              </a:ext>
            </a:extLst>
          </a:blip>
          <a:srcRect/>
          <a:stretch/>
        </p:blipFill>
        <p:spPr bwMode="auto">
          <a:xfrm>
            <a:off x="-252536" y="1200704"/>
            <a:ext cx="3240360" cy="27166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18"/>
          <a:stretch/>
        </p:blipFill>
        <p:spPr bwMode="auto">
          <a:xfrm>
            <a:off x="7291387" y="-11268"/>
            <a:ext cx="1852613" cy="516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621854" y="3536429"/>
            <a:ext cx="1440160" cy="261610"/>
          </a:xfrm>
          <a:prstGeom prst="rect">
            <a:avLst/>
          </a:prstGeom>
          <a:noFill/>
        </p:spPr>
        <p:txBody>
          <a:bodyPr wrap="square" rtlCol="0">
            <a:spAutoFit/>
          </a:bodyPr>
          <a:lstStyle/>
          <a:p>
            <a:pPr algn="ctr" fontAlgn="auto">
              <a:spcBef>
                <a:spcPts val="0"/>
              </a:spcBef>
              <a:spcAft>
                <a:spcPts val="0"/>
              </a:spcAft>
            </a:pPr>
            <a:r>
              <a:rPr lang="es-ES" sz="1100" dirty="0" err="1">
                <a:solidFill>
                  <a:prstClr val="white"/>
                </a:solidFill>
                <a:latin typeface="Calibri"/>
              </a:rPr>
              <a:t>Climate</a:t>
            </a:r>
            <a:r>
              <a:rPr lang="es-ES" sz="1100" dirty="0">
                <a:solidFill>
                  <a:prstClr val="white"/>
                </a:solidFill>
                <a:latin typeface="Calibri"/>
              </a:rPr>
              <a:t> </a:t>
            </a:r>
            <a:r>
              <a:rPr lang="es-ES" sz="1100" dirty="0" err="1">
                <a:solidFill>
                  <a:prstClr val="white"/>
                </a:solidFill>
                <a:latin typeface="Calibri"/>
              </a:rPr>
              <a:t>Change</a:t>
            </a:r>
            <a:endParaRPr lang="en-US" sz="1100" dirty="0">
              <a:solidFill>
                <a:prstClr val="white"/>
              </a:solidFill>
              <a:latin typeface="Calibri"/>
            </a:endParaRPr>
          </a:p>
        </p:txBody>
      </p:sp>
      <p:pic>
        <p:nvPicPr>
          <p:cNvPr id="14" name="Picture 13"/>
          <p:cNvPicPr>
            <a:picLocks noChangeAspect="1"/>
          </p:cNvPicPr>
          <p:nvPr userDrawn="1"/>
        </p:nvPicPr>
        <p:blipFill>
          <a:blip r:embed="rId6" cstate="print">
            <a:biLevel thresh="25000"/>
          </a:blip>
          <a:stretch>
            <a:fillRect/>
          </a:stretch>
        </p:blipFill>
        <p:spPr>
          <a:xfrm>
            <a:off x="2771800" y="4811834"/>
            <a:ext cx="823500" cy="141500"/>
          </a:xfrm>
          <a:prstGeom prst="rect">
            <a:avLst/>
          </a:prstGeom>
        </p:spPr>
      </p:pic>
      <p:sp>
        <p:nvSpPr>
          <p:cNvPr id="3" name="Espace réservé du contenu 2"/>
          <p:cNvSpPr>
            <a:spLocks noGrp="1"/>
          </p:cNvSpPr>
          <p:nvPr>
            <p:ph sz="quarter" idx="14"/>
          </p:nvPr>
        </p:nvSpPr>
        <p:spPr>
          <a:xfrm>
            <a:off x="2607329" y="2211710"/>
            <a:ext cx="4951412" cy="914400"/>
          </a:xfrm>
        </p:spPr>
        <p:txBody>
          <a:bodyPr>
            <a:noAutofit/>
          </a:bodyPr>
          <a:lstStyle>
            <a:lvl1pPr marL="0" indent="0" algn="l" defTabSz="914400" rtl="0" eaLnBrk="1" latinLnBrk="0" hangingPunct="1">
              <a:spcBef>
                <a:spcPct val="0"/>
              </a:spcBef>
              <a:buNone/>
              <a:defRPr lang="fr-FR" sz="2800" b="0" kern="1200" spc="600" dirty="0" smtClean="0">
                <a:solidFill>
                  <a:schemeClr val="bg1"/>
                </a:solidFill>
                <a:latin typeface="+mj-lt"/>
                <a:ea typeface="+mj-ea"/>
                <a:cs typeface="+mj-cs"/>
              </a:defRPr>
            </a:lvl1pPr>
            <a:lvl2pPr marL="0" indent="0" algn="l" defTabSz="914400" rtl="0" eaLnBrk="1" latinLnBrk="0" hangingPunct="1">
              <a:spcBef>
                <a:spcPct val="0"/>
              </a:spcBef>
              <a:buNone/>
              <a:defRPr lang="fr-FR" sz="2800" b="0" kern="1200" spc="600" dirty="0" smtClean="0">
                <a:solidFill>
                  <a:schemeClr val="bg1"/>
                </a:solidFill>
                <a:latin typeface="+mj-lt"/>
                <a:ea typeface="+mj-ea"/>
                <a:cs typeface="+mj-cs"/>
              </a:defRPr>
            </a:lvl2pPr>
            <a:lvl3pPr marL="0" indent="0" algn="l" defTabSz="914400" rtl="0" eaLnBrk="1" latinLnBrk="0" hangingPunct="1">
              <a:spcBef>
                <a:spcPct val="0"/>
              </a:spcBef>
              <a:buNone/>
              <a:defRPr lang="fr-FR" sz="2800" b="0" kern="1200" spc="600" dirty="0" smtClean="0">
                <a:solidFill>
                  <a:schemeClr val="bg1"/>
                </a:solidFill>
                <a:latin typeface="+mj-lt"/>
                <a:ea typeface="+mj-ea"/>
                <a:cs typeface="+mj-cs"/>
              </a:defRPr>
            </a:lvl3pPr>
            <a:lvl4pPr marL="0" indent="0" algn="l" defTabSz="914400" rtl="0" eaLnBrk="1" latinLnBrk="0" hangingPunct="1">
              <a:spcBef>
                <a:spcPct val="0"/>
              </a:spcBef>
              <a:buNone/>
              <a:defRPr lang="fr-FR" sz="2800" b="0" kern="1200" spc="600" dirty="0" smtClean="0">
                <a:solidFill>
                  <a:schemeClr val="bg1"/>
                </a:solidFill>
                <a:latin typeface="+mj-lt"/>
                <a:ea typeface="+mj-ea"/>
                <a:cs typeface="+mj-cs"/>
              </a:defRPr>
            </a:lvl4pPr>
            <a:lvl5pPr marL="0" indent="0" algn="l" defTabSz="914400" rtl="0" eaLnBrk="1" latinLnBrk="0" hangingPunct="1">
              <a:spcBef>
                <a:spcPct val="0"/>
              </a:spcBef>
              <a:buNone/>
              <a:defRPr lang="en-GB" sz="2800" b="0" kern="1200" spc="600" dirty="0">
                <a:solidFill>
                  <a:schemeClr val="bg1"/>
                </a:solidFill>
                <a:latin typeface="+mj-lt"/>
                <a:ea typeface="+mj-ea"/>
                <a:cs typeface="+mj-cs"/>
              </a:defRPr>
            </a:lvl5pPr>
          </a:lstStyle>
          <a:p>
            <a:pPr lvl="0"/>
            <a:r>
              <a:rPr lang="fr-FR" dirty="0" smtClean="0"/>
              <a:t>Modifiez les styles du texte du masque</a:t>
            </a:r>
            <a:endParaRPr lang="en-GB" dirty="0"/>
          </a:p>
        </p:txBody>
      </p:sp>
    </p:spTree>
    <p:extLst>
      <p:ext uri="{BB962C8B-B14F-4D97-AF65-F5344CB8AC3E}">
        <p14:creationId xmlns:p14="http://schemas.microsoft.com/office/powerpoint/2010/main" val="326740722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1B9D152-FD42-45DE-B744-96C85CBDA6D2}" type="datetime1">
              <a:rPr lang="en-US" smtClean="0">
                <a:solidFill>
                  <a:prstClr val="black">
                    <a:tint val="75000"/>
                  </a:prstClr>
                </a:solidFill>
              </a:rPr>
              <a:pPr/>
              <a:t>9/18/2019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768E1A-8455-4611-8763-3FA1B747F6B6}" type="slidenum">
              <a:rPr lang="en-US" smtClean="0">
                <a:solidFill>
                  <a:prstClr val="black">
                    <a:tint val="75000"/>
                  </a:prstClr>
                </a:solidFill>
              </a:rPr>
              <a:pPr/>
              <a:t>‹N°›</a:t>
            </a:fld>
            <a:endParaRPr lang="en-US">
              <a:solidFill>
                <a:prstClr val="black">
                  <a:tint val="75000"/>
                </a:prstClr>
              </a:solidFill>
            </a:endParaRPr>
          </a:p>
        </p:txBody>
      </p:sp>
      <p:sp>
        <p:nvSpPr>
          <p:cNvPr id="16" name="Title 1"/>
          <p:cNvSpPr>
            <a:spLocks noGrp="1"/>
          </p:cNvSpPr>
          <p:nvPr>
            <p:ph type="title" hasCustomPrompt="1"/>
          </p:nvPr>
        </p:nvSpPr>
        <p:spPr>
          <a:xfrm>
            <a:off x="867704" y="-20538"/>
            <a:ext cx="8280000" cy="684000"/>
          </a:xfrm>
          <a:solidFill>
            <a:srgbClr val="941333"/>
          </a:solidFill>
        </p:spPr>
        <p:txBody>
          <a:bodyPr>
            <a:noAutofit/>
          </a:bodyPr>
          <a:lstStyle>
            <a:lvl1pPr algn="l">
              <a:defRPr sz="1800" b="0" spc="500" baseline="0">
                <a:solidFill>
                  <a:schemeClr val="bg1"/>
                </a:solidFill>
              </a:defRPr>
            </a:lvl1pPr>
          </a:lstStyle>
          <a:p>
            <a:r>
              <a:rPr lang="en-US" dirty="0"/>
              <a:t>CLICK TO EDIT MASTER TITLE STYLE</a:t>
            </a:r>
          </a:p>
        </p:txBody>
      </p:sp>
      <p:grpSp>
        <p:nvGrpSpPr>
          <p:cNvPr id="17" name="Group 16"/>
          <p:cNvGrpSpPr/>
          <p:nvPr userDrawn="1"/>
        </p:nvGrpSpPr>
        <p:grpSpPr>
          <a:xfrm>
            <a:off x="107504" y="20834"/>
            <a:ext cx="878633" cy="4929617"/>
            <a:chOff x="164975" y="20834"/>
            <a:chExt cx="878633" cy="4929617"/>
          </a:xfrm>
        </p:grpSpPr>
        <p:cxnSp>
          <p:nvCxnSpPr>
            <p:cNvPr id="18" name="Straight Connector 17"/>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164975" y="614834"/>
              <a:ext cx="878633" cy="430887"/>
            </a:xfrm>
            <a:prstGeom prst="rect">
              <a:avLst/>
            </a:prstGeom>
            <a:noFill/>
          </p:spPr>
          <p:txBody>
            <a:bodyPr wrap="square" rtlCol="0">
              <a:spAutoFit/>
            </a:bodyPr>
            <a:lstStyle/>
            <a:p>
              <a:pPr fontAlgn="auto">
                <a:spcBef>
                  <a:spcPts val="0"/>
                </a:spcBef>
                <a:spcAft>
                  <a:spcPts val="0"/>
                </a:spcAft>
              </a:pPr>
              <a:r>
                <a:rPr lang="es-ES" sz="1100" dirty="0" err="1">
                  <a:solidFill>
                    <a:srgbClr val="941333"/>
                  </a:solidFill>
                  <a:latin typeface="Calibri"/>
                </a:rPr>
                <a:t>Climate</a:t>
              </a:r>
              <a:endParaRPr lang="es-ES" sz="1100" dirty="0">
                <a:solidFill>
                  <a:srgbClr val="941333"/>
                </a:solidFill>
                <a:latin typeface="Calibri"/>
              </a:endParaRPr>
            </a:p>
            <a:p>
              <a:pPr fontAlgn="auto">
                <a:spcBef>
                  <a:spcPts val="0"/>
                </a:spcBef>
                <a:spcAft>
                  <a:spcPts val="0"/>
                </a:spcAft>
              </a:pPr>
              <a:r>
                <a:rPr lang="es-ES" sz="1100" dirty="0" err="1">
                  <a:solidFill>
                    <a:srgbClr val="941333"/>
                  </a:solidFill>
                  <a:latin typeface="Calibri"/>
                </a:rPr>
                <a:t>Change</a:t>
              </a:r>
              <a:endParaRPr lang="en-US" sz="1100" dirty="0">
                <a:solidFill>
                  <a:srgbClr val="941333"/>
                </a:solidFill>
                <a:latin typeface="Calibri"/>
              </a:endParaRPr>
            </a:p>
          </p:txBody>
        </p:sp>
        <p:pic>
          <p:nvPicPr>
            <p:cNvPr id="2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4072688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1417DA-52F2-41E1-80B9-05C730F2FF5D}" type="datetime1">
              <a:rPr lang="en-US" smtClean="0">
                <a:solidFill>
                  <a:prstClr val="black">
                    <a:tint val="75000"/>
                  </a:prstClr>
                </a:solidFill>
              </a:rPr>
              <a:pPr/>
              <a:t>9/18/2019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768E1A-8455-4611-8763-3FA1B747F6B6}" type="slidenum">
              <a:rPr lang="en-US" smtClean="0">
                <a:solidFill>
                  <a:prstClr val="black">
                    <a:tint val="75000"/>
                  </a:prstClr>
                </a:solidFill>
              </a:rPr>
              <a:pPr/>
              <a:t>‹N°›</a:t>
            </a:fld>
            <a:endParaRPr lang="en-US">
              <a:solidFill>
                <a:prstClr val="black">
                  <a:tint val="75000"/>
                </a:prstClr>
              </a:solidFill>
            </a:endParaRPr>
          </a:p>
        </p:txBody>
      </p:sp>
      <p:sp>
        <p:nvSpPr>
          <p:cNvPr id="17" name="Title 1"/>
          <p:cNvSpPr>
            <a:spLocks noGrp="1"/>
          </p:cNvSpPr>
          <p:nvPr>
            <p:ph type="title" hasCustomPrompt="1"/>
          </p:nvPr>
        </p:nvSpPr>
        <p:spPr>
          <a:xfrm>
            <a:off x="867704" y="-20538"/>
            <a:ext cx="8280000" cy="684000"/>
          </a:xfrm>
          <a:solidFill>
            <a:srgbClr val="941333"/>
          </a:solidFill>
        </p:spPr>
        <p:txBody>
          <a:bodyPr>
            <a:noAutofit/>
          </a:bodyPr>
          <a:lstStyle>
            <a:lvl1pPr algn="l">
              <a:defRPr sz="1800" b="0" spc="500" baseline="0">
                <a:solidFill>
                  <a:schemeClr val="bg1"/>
                </a:solidFill>
              </a:defRPr>
            </a:lvl1pPr>
          </a:lstStyle>
          <a:p>
            <a:r>
              <a:rPr lang="en-US" dirty="0"/>
              <a:t>CLICK TO EDIT MASTER TITLE STYLE</a:t>
            </a:r>
          </a:p>
        </p:txBody>
      </p:sp>
      <p:grpSp>
        <p:nvGrpSpPr>
          <p:cNvPr id="19" name="Group 18"/>
          <p:cNvGrpSpPr/>
          <p:nvPr userDrawn="1"/>
        </p:nvGrpSpPr>
        <p:grpSpPr>
          <a:xfrm>
            <a:off x="107504" y="20834"/>
            <a:ext cx="878633" cy="4929617"/>
            <a:chOff x="164975" y="20834"/>
            <a:chExt cx="878633" cy="4929617"/>
          </a:xfrm>
        </p:grpSpPr>
        <p:cxnSp>
          <p:nvCxnSpPr>
            <p:cNvPr id="20" name="Straight Connector 19"/>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64975" y="614834"/>
              <a:ext cx="878633" cy="430887"/>
            </a:xfrm>
            <a:prstGeom prst="rect">
              <a:avLst/>
            </a:prstGeom>
            <a:noFill/>
          </p:spPr>
          <p:txBody>
            <a:bodyPr wrap="square" rtlCol="0">
              <a:spAutoFit/>
            </a:bodyPr>
            <a:lstStyle/>
            <a:p>
              <a:pPr fontAlgn="auto">
                <a:spcBef>
                  <a:spcPts val="0"/>
                </a:spcBef>
                <a:spcAft>
                  <a:spcPts val="0"/>
                </a:spcAft>
              </a:pPr>
              <a:r>
                <a:rPr lang="es-ES" sz="1100" dirty="0" err="1">
                  <a:solidFill>
                    <a:srgbClr val="941333"/>
                  </a:solidFill>
                  <a:latin typeface="Calibri"/>
                </a:rPr>
                <a:t>Climate</a:t>
              </a:r>
              <a:endParaRPr lang="es-ES" sz="1100" dirty="0">
                <a:solidFill>
                  <a:srgbClr val="941333"/>
                </a:solidFill>
                <a:latin typeface="Calibri"/>
              </a:endParaRPr>
            </a:p>
            <a:p>
              <a:pPr fontAlgn="auto">
                <a:spcBef>
                  <a:spcPts val="0"/>
                </a:spcBef>
                <a:spcAft>
                  <a:spcPts val="0"/>
                </a:spcAft>
              </a:pPr>
              <a:r>
                <a:rPr lang="es-ES" sz="1100" dirty="0" err="1">
                  <a:solidFill>
                    <a:srgbClr val="941333"/>
                  </a:solidFill>
                  <a:latin typeface="Calibri"/>
                </a:rPr>
                <a:t>Change</a:t>
              </a:r>
              <a:endParaRPr lang="en-US" sz="1100" dirty="0">
                <a:solidFill>
                  <a:srgbClr val="941333"/>
                </a:solidFill>
                <a:latin typeface="Calibri"/>
              </a:endParaRPr>
            </a:p>
          </p:txBody>
        </p:sp>
        <p:pic>
          <p:nvPicPr>
            <p:cNvPr id="22"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6641254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8" name="Group 17"/>
          <p:cNvGrpSpPr/>
          <p:nvPr userDrawn="1"/>
        </p:nvGrpSpPr>
        <p:grpSpPr>
          <a:xfrm>
            <a:off x="0" y="-8194"/>
            <a:ext cx="2323579" cy="5195022"/>
            <a:chOff x="-2988840" y="-681190"/>
            <a:chExt cx="2323579" cy="5195022"/>
          </a:xfrm>
        </p:grpSpPr>
        <p:pic>
          <p:nvPicPr>
            <p:cNvPr id="19"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1" name="Rectangle 20"/>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grpSp>
      <p:sp>
        <p:nvSpPr>
          <p:cNvPr id="3" name="Date Placeholder 2"/>
          <p:cNvSpPr>
            <a:spLocks noGrp="1"/>
          </p:cNvSpPr>
          <p:nvPr>
            <p:ph type="dt" sz="half" idx="10"/>
          </p:nvPr>
        </p:nvSpPr>
        <p:spPr/>
        <p:txBody>
          <a:bodyPr/>
          <a:lstStyle/>
          <a:p>
            <a:fld id="{561C55E4-0DE4-405A-9BAD-B712F14E4276}" type="datetime1">
              <a:rPr lang="en-US" smtClean="0">
                <a:solidFill>
                  <a:prstClr val="black">
                    <a:tint val="75000"/>
                  </a:prstClr>
                </a:solidFill>
              </a:rPr>
              <a:pPr/>
              <a:t>9/18/2019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768E1A-8455-4611-8763-3FA1B747F6B6}" type="slidenum">
              <a:rPr lang="en-US" smtClean="0">
                <a:solidFill>
                  <a:prstClr val="black">
                    <a:tint val="75000"/>
                  </a:prstClr>
                </a:solidFill>
              </a:rPr>
              <a:pPr/>
              <a:t>‹N°›</a:t>
            </a:fld>
            <a:endParaRPr lang="en-US">
              <a:solidFill>
                <a:prstClr val="black">
                  <a:tint val="75000"/>
                </a:prstClr>
              </a:solidFill>
            </a:endParaRPr>
          </a:p>
        </p:txBody>
      </p:sp>
      <p:sp>
        <p:nvSpPr>
          <p:cNvPr id="22" name="Title 1"/>
          <p:cNvSpPr>
            <a:spLocks noGrp="1"/>
          </p:cNvSpPr>
          <p:nvPr>
            <p:ph type="title" hasCustomPrompt="1"/>
          </p:nvPr>
        </p:nvSpPr>
        <p:spPr>
          <a:xfrm>
            <a:off x="867704" y="-20538"/>
            <a:ext cx="8280000" cy="684000"/>
          </a:xfrm>
          <a:solidFill>
            <a:srgbClr val="941333"/>
          </a:solidFill>
        </p:spPr>
        <p:txBody>
          <a:bodyPr>
            <a:noAutofit/>
          </a:bodyPr>
          <a:lstStyle>
            <a:lvl1pPr algn="l">
              <a:defRPr sz="1800" b="0" spc="500" baseline="0">
                <a:solidFill>
                  <a:schemeClr val="bg1"/>
                </a:solidFill>
              </a:defRPr>
            </a:lvl1pPr>
          </a:lstStyle>
          <a:p>
            <a:r>
              <a:rPr lang="en-US" dirty="0"/>
              <a:t>CLICK TO EDIT MASTER TITLE STYLE</a:t>
            </a:r>
          </a:p>
        </p:txBody>
      </p:sp>
      <p:grpSp>
        <p:nvGrpSpPr>
          <p:cNvPr id="23" name="Group 22"/>
          <p:cNvGrpSpPr/>
          <p:nvPr userDrawn="1"/>
        </p:nvGrpSpPr>
        <p:grpSpPr>
          <a:xfrm>
            <a:off x="107504" y="20834"/>
            <a:ext cx="878633" cy="4929617"/>
            <a:chOff x="164975" y="20834"/>
            <a:chExt cx="878633" cy="4929617"/>
          </a:xfrm>
        </p:grpSpPr>
        <p:cxnSp>
          <p:nvCxnSpPr>
            <p:cNvPr id="24" name="Straight Connector 23"/>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164975" y="614834"/>
              <a:ext cx="878633" cy="430887"/>
            </a:xfrm>
            <a:prstGeom prst="rect">
              <a:avLst/>
            </a:prstGeom>
            <a:noFill/>
          </p:spPr>
          <p:txBody>
            <a:bodyPr wrap="square" rtlCol="0">
              <a:spAutoFit/>
            </a:bodyPr>
            <a:lstStyle/>
            <a:p>
              <a:pPr fontAlgn="auto">
                <a:spcBef>
                  <a:spcPts val="0"/>
                </a:spcBef>
                <a:spcAft>
                  <a:spcPts val="0"/>
                </a:spcAft>
              </a:pPr>
              <a:r>
                <a:rPr lang="es-ES" sz="1100" dirty="0" err="1">
                  <a:solidFill>
                    <a:srgbClr val="941333"/>
                  </a:solidFill>
                  <a:latin typeface="Calibri"/>
                </a:rPr>
                <a:t>Climate</a:t>
              </a:r>
              <a:endParaRPr lang="es-ES" sz="1100" dirty="0">
                <a:solidFill>
                  <a:srgbClr val="941333"/>
                </a:solidFill>
                <a:latin typeface="Calibri"/>
              </a:endParaRPr>
            </a:p>
            <a:p>
              <a:pPr fontAlgn="auto">
                <a:spcBef>
                  <a:spcPts val="0"/>
                </a:spcBef>
                <a:spcAft>
                  <a:spcPts val="0"/>
                </a:spcAft>
              </a:pPr>
              <a:r>
                <a:rPr lang="es-ES" sz="1100" dirty="0" err="1">
                  <a:solidFill>
                    <a:srgbClr val="941333"/>
                  </a:solidFill>
                  <a:latin typeface="Calibri"/>
                </a:rPr>
                <a:t>Change</a:t>
              </a:r>
              <a:endParaRPr lang="en-US" sz="1100" dirty="0">
                <a:solidFill>
                  <a:srgbClr val="941333"/>
                </a:solidFill>
                <a:latin typeface="Calibri"/>
              </a:endParaRPr>
            </a:p>
          </p:txBody>
        </p:sp>
        <p:pic>
          <p:nvPicPr>
            <p:cNvPr id="26"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550967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0" name="Group 19"/>
          <p:cNvGrpSpPr/>
          <p:nvPr userDrawn="1"/>
        </p:nvGrpSpPr>
        <p:grpSpPr>
          <a:xfrm>
            <a:off x="0" y="-8194"/>
            <a:ext cx="2323579" cy="5195022"/>
            <a:chOff x="-2988840" y="-681190"/>
            <a:chExt cx="2323579" cy="5195022"/>
          </a:xfrm>
        </p:grpSpPr>
        <p:pic>
          <p:nvPicPr>
            <p:cNvPr id="21"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7" name="Rectangle 26"/>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DD530DF-444E-4EA3-8D6A-EDC441C46433}" type="datetime1">
              <a:rPr lang="en-US" smtClean="0">
                <a:solidFill>
                  <a:prstClr val="black">
                    <a:tint val="75000"/>
                  </a:prstClr>
                </a:solidFill>
              </a:rPr>
              <a:pPr/>
              <a:t>9/18/2019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768E1A-8455-4611-8763-3FA1B747F6B6}" type="slidenum">
              <a:rPr lang="en-US" smtClean="0">
                <a:solidFill>
                  <a:prstClr val="black">
                    <a:tint val="75000"/>
                  </a:prstClr>
                </a:solidFill>
              </a:rPr>
              <a:pPr/>
              <a:t>‹N°›</a:t>
            </a:fld>
            <a:endParaRPr lang="en-US">
              <a:solidFill>
                <a:prstClr val="black">
                  <a:tint val="75000"/>
                </a:prstClr>
              </a:solidFill>
            </a:endParaRPr>
          </a:p>
        </p:txBody>
      </p:sp>
      <p:grpSp>
        <p:nvGrpSpPr>
          <p:cNvPr id="22" name="Group 21"/>
          <p:cNvGrpSpPr/>
          <p:nvPr userDrawn="1"/>
        </p:nvGrpSpPr>
        <p:grpSpPr>
          <a:xfrm>
            <a:off x="107504" y="20834"/>
            <a:ext cx="878633" cy="4929617"/>
            <a:chOff x="164975" y="20834"/>
            <a:chExt cx="878633" cy="4929617"/>
          </a:xfrm>
        </p:grpSpPr>
        <p:cxnSp>
          <p:nvCxnSpPr>
            <p:cNvPr id="23" name="Straight Connector 2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64975" y="614834"/>
              <a:ext cx="878633" cy="430887"/>
            </a:xfrm>
            <a:prstGeom prst="rect">
              <a:avLst/>
            </a:prstGeom>
            <a:noFill/>
          </p:spPr>
          <p:txBody>
            <a:bodyPr wrap="square" rtlCol="0">
              <a:spAutoFit/>
            </a:bodyPr>
            <a:lstStyle/>
            <a:p>
              <a:pPr fontAlgn="auto">
                <a:spcBef>
                  <a:spcPts val="0"/>
                </a:spcBef>
                <a:spcAft>
                  <a:spcPts val="0"/>
                </a:spcAft>
              </a:pPr>
              <a:r>
                <a:rPr lang="es-ES" sz="1100" dirty="0" err="1">
                  <a:solidFill>
                    <a:srgbClr val="941333"/>
                  </a:solidFill>
                  <a:latin typeface="Calibri"/>
                </a:rPr>
                <a:t>Climate</a:t>
              </a:r>
              <a:endParaRPr lang="es-ES" sz="1100" dirty="0">
                <a:solidFill>
                  <a:srgbClr val="941333"/>
                </a:solidFill>
                <a:latin typeface="Calibri"/>
              </a:endParaRPr>
            </a:p>
            <a:p>
              <a:pPr fontAlgn="auto">
                <a:spcBef>
                  <a:spcPts val="0"/>
                </a:spcBef>
                <a:spcAft>
                  <a:spcPts val="0"/>
                </a:spcAft>
              </a:pPr>
              <a:r>
                <a:rPr lang="es-ES" sz="1100" dirty="0" err="1">
                  <a:solidFill>
                    <a:srgbClr val="941333"/>
                  </a:solidFill>
                  <a:latin typeface="Calibri"/>
                </a:rPr>
                <a:t>Change</a:t>
              </a:r>
              <a:endParaRPr lang="en-US" sz="1100" dirty="0">
                <a:solidFill>
                  <a:srgbClr val="941333"/>
                </a:solidFill>
                <a:latin typeface="Calibri"/>
              </a:endParaRPr>
            </a:p>
          </p:txBody>
        </p:sp>
        <p:pic>
          <p:nvPicPr>
            <p:cNvPr id="25"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5264402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mj-lt"/>
              </a:defRPr>
            </a:lvl1pPr>
          </a:lstStyle>
          <a:p>
            <a:r>
              <a:rPr lang="en-US" dirty="0" smtClean="0"/>
              <a:t>Click to edit Master title style</a:t>
            </a:r>
            <a:endParaRPr lang="fr-BE" dirty="0"/>
          </a:p>
        </p:txBody>
      </p:sp>
      <p:sp>
        <p:nvSpPr>
          <p:cNvPr id="6" name="Espace réservé du texte 5"/>
          <p:cNvSpPr>
            <a:spLocks noGrp="1"/>
          </p:cNvSpPr>
          <p:nvPr>
            <p:ph type="body" sz="quarter" idx="10"/>
          </p:nvPr>
        </p:nvSpPr>
        <p:spPr>
          <a:xfrm>
            <a:off x="250826" y="1113235"/>
            <a:ext cx="8569325" cy="3835003"/>
          </a:xfrm>
        </p:spPr>
        <p:txBody>
          <a:bodyPr/>
          <a:lstStyle>
            <a:lvl3pPr>
              <a:defRPr sz="1800"/>
            </a:lvl3pPr>
            <a:lvl4pPr>
              <a:defRPr sz="1800"/>
            </a:lvl4pPr>
            <a:lvl5pPr>
              <a:defRPr sz="1800"/>
            </a:lvl5pPr>
          </a:lstStyle>
          <a:p>
            <a:pPr lvl="0"/>
            <a:r>
              <a:rPr lang="en-US" noProof="0" dirty="0" err="1" smtClean="0"/>
              <a:t>Modifiez</a:t>
            </a:r>
            <a:r>
              <a:rPr lang="en-US" noProof="0" dirty="0" smtClean="0"/>
              <a:t> les styles du </a:t>
            </a:r>
            <a:r>
              <a:rPr lang="en-US" noProof="0" dirty="0" err="1" smtClean="0"/>
              <a:t>texte</a:t>
            </a:r>
            <a:r>
              <a:rPr lang="en-US" noProof="0" dirty="0" smtClean="0"/>
              <a:t> du masque</a:t>
            </a:r>
          </a:p>
          <a:p>
            <a:pPr lvl="1"/>
            <a:r>
              <a:rPr lang="en-US" noProof="0" dirty="0" err="1" smtClean="0"/>
              <a:t>Deuxième</a:t>
            </a:r>
            <a:r>
              <a:rPr lang="en-US" noProof="0" dirty="0" smtClean="0"/>
              <a:t> </a:t>
            </a:r>
            <a:r>
              <a:rPr lang="en-US" noProof="0" dirty="0" err="1" smtClean="0"/>
              <a:t>niveau</a:t>
            </a:r>
            <a:endParaRPr lang="en-US" noProof="0" dirty="0" smtClean="0"/>
          </a:p>
          <a:p>
            <a:pPr lvl="2"/>
            <a:r>
              <a:rPr lang="en-US" noProof="0" dirty="0" err="1" smtClean="0"/>
              <a:t>Troisième</a:t>
            </a:r>
            <a:r>
              <a:rPr lang="en-US" noProof="0" dirty="0" smtClean="0"/>
              <a:t> </a:t>
            </a:r>
            <a:r>
              <a:rPr lang="en-US" noProof="0" dirty="0" err="1" smtClean="0"/>
              <a:t>niveau</a:t>
            </a:r>
            <a:endParaRPr lang="en-US" noProof="0" dirty="0" smtClean="0"/>
          </a:p>
          <a:p>
            <a:pPr lvl="3"/>
            <a:r>
              <a:rPr lang="en-US" noProof="0" dirty="0" err="1" smtClean="0"/>
              <a:t>Quatrième</a:t>
            </a:r>
            <a:r>
              <a:rPr lang="en-US" noProof="0" dirty="0" smtClean="0"/>
              <a:t> </a:t>
            </a:r>
            <a:r>
              <a:rPr lang="en-US" noProof="0" dirty="0" err="1" smtClean="0"/>
              <a:t>niveau</a:t>
            </a:r>
            <a:endParaRPr lang="en-US" noProof="0" dirty="0" smtClean="0"/>
          </a:p>
          <a:p>
            <a:pPr lvl="4"/>
            <a:r>
              <a:rPr lang="en-US" noProof="0" dirty="0" err="1" smtClean="0"/>
              <a:t>Cinquième</a:t>
            </a:r>
            <a:r>
              <a:rPr lang="en-US" noProof="0" dirty="0" smtClean="0"/>
              <a:t> </a:t>
            </a:r>
            <a:r>
              <a:rPr lang="en-US" noProof="0" dirty="0" err="1" smtClean="0"/>
              <a:t>niveau</a:t>
            </a:r>
            <a:endParaRPr lang="en-US" noProof="0" dirty="0"/>
          </a:p>
        </p:txBody>
      </p:sp>
    </p:spTree>
    <p:extLst>
      <p:ext uri="{BB962C8B-B14F-4D97-AF65-F5344CB8AC3E}">
        <p14:creationId xmlns:p14="http://schemas.microsoft.com/office/powerpoint/2010/main" val="117700409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2" descr="Europe_Afrique_2006__subset_small"/>
          <p:cNvPicPr>
            <a:picLocks noChangeAspect="1" noChangeArrowheads="1"/>
          </p:cNvPicPr>
          <p:nvPr/>
        </p:nvPicPr>
        <p:blipFill>
          <a:blip r:embed="rId2" cstate="screen"/>
          <a:srcRect/>
          <a:stretch>
            <a:fillRect/>
          </a:stretch>
        </p:blipFill>
        <p:spPr bwMode="auto">
          <a:xfrm>
            <a:off x="-12700" y="0"/>
            <a:ext cx="4044950" cy="5143500"/>
          </a:xfrm>
          <a:prstGeom prst="rect">
            <a:avLst/>
          </a:prstGeom>
          <a:noFill/>
          <a:ln w="9525">
            <a:noFill/>
            <a:miter lim="800000"/>
            <a:headEnd/>
            <a:tailEnd/>
          </a:ln>
        </p:spPr>
      </p:pic>
      <p:pic>
        <p:nvPicPr>
          <p:cNvPr id="5" name="Picture 3" descr="fondEFOR"/>
          <p:cNvPicPr>
            <a:picLocks noChangeAspect="1" noChangeArrowheads="1"/>
          </p:cNvPicPr>
          <p:nvPr/>
        </p:nvPicPr>
        <p:blipFill>
          <a:blip r:embed="rId3" cstate="screen">
            <a:clrChange>
              <a:clrFrom>
                <a:srgbClr val="A4CB31"/>
              </a:clrFrom>
              <a:clrTo>
                <a:srgbClr val="A4CB31">
                  <a:alpha val="0"/>
                </a:srgbClr>
              </a:clrTo>
            </a:clrChange>
          </a:blip>
          <a:srcRect/>
          <a:stretch>
            <a:fillRect/>
          </a:stretch>
        </p:blipFill>
        <p:spPr bwMode="auto">
          <a:xfrm>
            <a:off x="1462088" y="1"/>
            <a:ext cx="7681912" cy="5145881"/>
          </a:xfrm>
          <a:prstGeom prst="rect">
            <a:avLst/>
          </a:prstGeom>
          <a:noFill/>
          <a:ln w="9525">
            <a:noFill/>
            <a:miter lim="800000"/>
            <a:headEnd/>
            <a:tailEnd/>
          </a:ln>
        </p:spPr>
      </p:pic>
      <p:pic>
        <p:nvPicPr>
          <p:cNvPr id="6" name="Picture 7" descr="logohorizbleu"/>
          <p:cNvPicPr>
            <a:picLocks noChangeAspect="1" noChangeArrowheads="1"/>
          </p:cNvPicPr>
          <p:nvPr/>
        </p:nvPicPr>
        <p:blipFill>
          <a:blip r:embed="rId4" cstate="screen"/>
          <a:srcRect/>
          <a:stretch>
            <a:fillRect/>
          </a:stretch>
        </p:blipFill>
        <p:spPr bwMode="auto">
          <a:xfrm>
            <a:off x="4532314" y="4027885"/>
            <a:ext cx="1692275" cy="897731"/>
          </a:xfrm>
          <a:prstGeom prst="rect">
            <a:avLst/>
          </a:prstGeom>
          <a:noFill/>
          <a:ln w="9525">
            <a:noFill/>
            <a:miter lim="800000"/>
            <a:headEnd/>
            <a:tailEnd/>
          </a:ln>
        </p:spPr>
      </p:pic>
      <p:pic>
        <p:nvPicPr>
          <p:cNvPr id="7" name="Picture 8" descr="logo_MILA"/>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4735513" y="636985"/>
            <a:ext cx="1092200" cy="809625"/>
          </a:xfrm>
          <a:prstGeom prst="rect">
            <a:avLst/>
          </a:prstGeom>
          <a:noFill/>
          <a:ln w="9525">
            <a:noFill/>
            <a:miter lim="800000"/>
            <a:headEnd/>
            <a:tailEnd/>
          </a:ln>
        </p:spPr>
      </p:pic>
      <p:sp>
        <p:nvSpPr>
          <p:cNvPr id="5125" name="Rectangle 5"/>
          <p:cNvSpPr>
            <a:spLocks noGrp="1" noChangeArrowheads="1"/>
          </p:cNvSpPr>
          <p:nvPr>
            <p:ph type="ctrTitle"/>
          </p:nvPr>
        </p:nvSpPr>
        <p:spPr>
          <a:xfrm>
            <a:off x="1460500" y="1597819"/>
            <a:ext cx="7683500" cy="1102519"/>
          </a:xfrm>
        </p:spPr>
        <p:txBody>
          <a:bodyPr/>
          <a:lstStyle>
            <a:lvl1pPr algn="ctr">
              <a:defRPr sz="2700"/>
            </a:lvl1pPr>
          </a:lstStyle>
          <a:p>
            <a:r>
              <a:rPr lang="en-US"/>
              <a:t>Click to edit Master title style</a:t>
            </a:r>
          </a:p>
        </p:txBody>
      </p:sp>
      <p:sp>
        <p:nvSpPr>
          <p:cNvPr id="5126" name="Rectangle 6"/>
          <p:cNvSpPr>
            <a:spLocks noGrp="1" noChangeArrowheads="1"/>
          </p:cNvSpPr>
          <p:nvPr>
            <p:ph type="subTitle" idx="1"/>
          </p:nvPr>
        </p:nvSpPr>
        <p:spPr>
          <a:xfrm>
            <a:off x="1470025" y="2914651"/>
            <a:ext cx="7664450" cy="1250156"/>
          </a:xfrm>
        </p:spPr>
        <p:txBody>
          <a:bodyPr/>
          <a:lstStyle>
            <a:lvl1pPr marL="0" indent="0" algn="ctr">
              <a:defRPr sz="1200"/>
            </a:lvl1pPr>
          </a:lstStyle>
          <a:p>
            <a:r>
              <a:rPr lang="en-US"/>
              <a:t>Click to edit Master subtitle style</a:t>
            </a:r>
          </a:p>
          <a:p>
            <a:endParaRPr lang="fr-BE"/>
          </a:p>
          <a:p>
            <a:endParaRPr lang="fr-BE"/>
          </a:p>
        </p:txBody>
      </p:sp>
      <p:sp>
        <p:nvSpPr>
          <p:cNvPr id="8" name="Rectangle 4"/>
          <p:cNvSpPr>
            <a:spLocks noGrp="1" noChangeArrowheads="1"/>
          </p:cNvSpPr>
          <p:nvPr>
            <p:ph type="sldNum" sz="quarter" idx="10"/>
          </p:nvPr>
        </p:nvSpPr>
        <p:spPr>
          <a:xfrm>
            <a:off x="6948488" y="4839891"/>
            <a:ext cx="2133600" cy="215503"/>
          </a:xfrm>
        </p:spPr>
        <p:txBody>
          <a:bodyPr/>
          <a:lstStyle>
            <a:lvl1pPr>
              <a:defRPr sz="900">
                <a:solidFill>
                  <a:srgbClr val="4D4D4D"/>
                </a:solidFill>
                <a:latin typeface="+mn-lt"/>
              </a:defRPr>
            </a:lvl1pPr>
          </a:lstStyle>
          <a:p>
            <a:pPr>
              <a:defRPr/>
            </a:pPr>
            <a:fld id="{B8CD9EC9-1367-444F-AEB8-960C30D458D9}" type="slidenum">
              <a:rPr lang="fr-FR"/>
              <a:pPr>
                <a:defRPr/>
              </a:pPr>
              <a:t>‹N°›</a:t>
            </a:fld>
            <a:endParaRPr lang="fr-FR"/>
          </a:p>
        </p:txBody>
      </p:sp>
    </p:spTree>
    <p:extLst>
      <p:ext uri="{BB962C8B-B14F-4D97-AF65-F5344CB8AC3E}">
        <p14:creationId xmlns:p14="http://schemas.microsoft.com/office/powerpoint/2010/main" val="314998287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GB"/>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Rectangle 8"/>
          <p:cNvSpPr>
            <a:spLocks noGrp="1" noChangeArrowheads="1"/>
          </p:cNvSpPr>
          <p:nvPr>
            <p:ph type="sldNum" sz="quarter" idx="10"/>
          </p:nvPr>
        </p:nvSpPr>
        <p:spPr>
          <a:ln/>
        </p:spPr>
        <p:txBody>
          <a:bodyPr/>
          <a:lstStyle>
            <a:lvl1pPr>
              <a:defRPr/>
            </a:lvl1pPr>
          </a:lstStyle>
          <a:p>
            <a:pPr>
              <a:defRPr/>
            </a:pPr>
            <a:fld id="{9ED91102-3AB9-4949-9CA1-A922325DF31D}" type="slidenum">
              <a:rPr lang="fr-FR">
                <a:solidFill>
                  <a:srgbClr val="0E160B"/>
                </a:solidFill>
              </a:rPr>
              <a:pPr>
                <a:defRPr/>
              </a:pPr>
              <a:t>‹N°›</a:t>
            </a:fld>
            <a:endParaRPr lang="fr-FR">
              <a:solidFill>
                <a:srgbClr val="0E160B"/>
              </a:solidFill>
            </a:endParaRPr>
          </a:p>
        </p:txBody>
      </p:sp>
    </p:spTree>
    <p:extLst>
      <p:ext uri="{BB962C8B-B14F-4D97-AF65-F5344CB8AC3E}">
        <p14:creationId xmlns:p14="http://schemas.microsoft.com/office/powerpoint/2010/main" val="400147419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lstStyle>
            <a:lvl1pPr algn="l">
              <a:defRPr sz="3000" b="1" cap="all"/>
            </a:lvl1pPr>
          </a:lstStyle>
          <a:p>
            <a:r>
              <a:rPr lang="fr-FR" smtClean="0"/>
              <a:t>Cliquez pour modifier le style du titre</a:t>
            </a:r>
            <a:endParaRPr lang="en-GB"/>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fr-FR" smtClean="0"/>
              <a:t>Cliquez pour modifier les styles du texte du masque</a:t>
            </a:r>
          </a:p>
        </p:txBody>
      </p:sp>
      <p:sp>
        <p:nvSpPr>
          <p:cNvPr id="4" name="Rectangle 8"/>
          <p:cNvSpPr>
            <a:spLocks noGrp="1" noChangeArrowheads="1"/>
          </p:cNvSpPr>
          <p:nvPr>
            <p:ph type="sldNum" sz="quarter" idx="10"/>
          </p:nvPr>
        </p:nvSpPr>
        <p:spPr>
          <a:ln/>
        </p:spPr>
        <p:txBody>
          <a:bodyPr/>
          <a:lstStyle>
            <a:lvl1pPr>
              <a:defRPr/>
            </a:lvl1pPr>
          </a:lstStyle>
          <a:p>
            <a:pPr>
              <a:defRPr/>
            </a:pPr>
            <a:fld id="{DEC13523-156F-4010-BD0E-F643EB2CCF5A}" type="slidenum">
              <a:rPr lang="fr-FR">
                <a:solidFill>
                  <a:srgbClr val="0E160B"/>
                </a:solidFill>
              </a:rPr>
              <a:pPr>
                <a:defRPr/>
              </a:pPr>
              <a:t>‹N°›</a:t>
            </a:fld>
            <a:endParaRPr lang="fr-FR">
              <a:solidFill>
                <a:srgbClr val="0E160B"/>
              </a:solidFill>
            </a:endParaRPr>
          </a:p>
        </p:txBody>
      </p:sp>
    </p:spTree>
    <p:extLst>
      <p:ext uri="{BB962C8B-B14F-4D97-AF65-F5344CB8AC3E}">
        <p14:creationId xmlns:p14="http://schemas.microsoft.com/office/powerpoint/2010/main" val="85258977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a:prstGeom prst="rect">
            <a:avLst/>
          </a:prstGeo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pic>
        <p:nvPicPr>
          <p:cNvPr id="5" name="Picture 1" descr="9LTC_3_PP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771429"/>
          </a:xfrm>
          <a:prstGeom prst="rect">
            <a:avLst/>
          </a:prstGeom>
        </p:spPr>
      </p:pic>
      <p:sp>
        <p:nvSpPr>
          <p:cNvPr id="6" name="Text Box DG"/>
          <p:cNvSpPr txBox="1">
            <a:spLocks noChangeArrowheads="1"/>
          </p:cNvSpPr>
          <p:nvPr userDrawn="1"/>
        </p:nvSpPr>
        <p:spPr bwMode="auto">
          <a:xfrm>
            <a:off x="578164" y="335522"/>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7" name="Rectangle 6"/>
          <p:cNvSpPr txBox="1">
            <a:spLocks noChangeArrowheads="1"/>
          </p:cNvSpPr>
          <p:nvPr userDrawn="1"/>
        </p:nvSpPr>
        <p:spPr bwMode="auto">
          <a:xfrm>
            <a:off x="143085" y="164538"/>
            <a:ext cx="7525405" cy="400110"/>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sz="2000" b="1" kern="0" dirty="0" smtClean="0"/>
              <a:t>9</a:t>
            </a:r>
            <a:r>
              <a:rPr lang="en-US" sz="2000" b="1" kern="0" baseline="30000" dirty="0" smtClean="0"/>
              <a:t>th</a:t>
            </a:r>
            <a:r>
              <a:rPr lang="en-US" sz="2000" b="1" kern="0" dirty="0" smtClean="0"/>
              <a:t> ESA Advanced Training</a:t>
            </a:r>
            <a:r>
              <a:rPr lang="en-US" sz="2000" b="1" kern="0" baseline="0" dirty="0" smtClean="0"/>
              <a:t> in Land RS - Agriculture</a:t>
            </a:r>
            <a:endParaRPr lang="en-US" sz="2000" b="1" kern="0" dirty="0"/>
          </a:p>
        </p:txBody>
      </p:sp>
      <p:pic>
        <p:nvPicPr>
          <p:cNvPr id="8" name="Picture 39"/>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67443"/>
            <a:ext cx="1210456" cy="468000"/>
          </a:xfrm>
          <a:prstGeom prst="rect">
            <a:avLst/>
          </a:prstGeom>
        </p:spPr>
      </p:pic>
    </p:spTree>
    <p:extLst>
      <p:ext uri="{BB962C8B-B14F-4D97-AF65-F5344CB8AC3E}">
        <p14:creationId xmlns:p14="http://schemas.microsoft.com/office/powerpoint/2010/main" val="3195031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GB"/>
          </a:p>
        </p:txBody>
      </p:sp>
      <p:sp>
        <p:nvSpPr>
          <p:cNvPr id="3" name="Espace réservé du contenu 2"/>
          <p:cNvSpPr>
            <a:spLocks noGrp="1"/>
          </p:cNvSpPr>
          <p:nvPr>
            <p:ph sz="half" idx="1"/>
          </p:nvPr>
        </p:nvSpPr>
        <p:spPr>
          <a:xfrm>
            <a:off x="2095500" y="1437085"/>
            <a:ext cx="3308350" cy="318730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5556250" y="1437085"/>
            <a:ext cx="3308350" cy="318730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Rectangle 8"/>
          <p:cNvSpPr>
            <a:spLocks noGrp="1" noChangeArrowheads="1"/>
          </p:cNvSpPr>
          <p:nvPr>
            <p:ph type="sldNum" sz="quarter" idx="10"/>
          </p:nvPr>
        </p:nvSpPr>
        <p:spPr>
          <a:ln/>
        </p:spPr>
        <p:txBody>
          <a:bodyPr/>
          <a:lstStyle>
            <a:lvl1pPr>
              <a:defRPr/>
            </a:lvl1pPr>
          </a:lstStyle>
          <a:p>
            <a:pPr>
              <a:defRPr/>
            </a:pPr>
            <a:fld id="{F81F0B0D-6E0B-4928-8CFD-939EC6009AEA}" type="slidenum">
              <a:rPr lang="fr-FR">
                <a:solidFill>
                  <a:srgbClr val="0E160B"/>
                </a:solidFill>
              </a:rPr>
              <a:pPr>
                <a:defRPr/>
              </a:pPr>
              <a:t>‹N°›</a:t>
            </a:fld>
            <a:endParaRPr lang="fr-FR">
              <a:solidFill>
                <a:srgbClr val="0E160B"/>
              </a:solidFill>
            </a:endParaRPr>
          </a:p>
        </p:txBody>
      </p:sp>
    </p:spTree>
    <p:extLst>
      <p:ext uri="{BB962C8B-B14F-4D97-AF65-F5344CB8AC3E}">
        <p14:creationId xmlns:p14="http://schemas.microsoft.com/office/powerpoint/2010/main" val="224845039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fr-FR" smtClean="0"/>
              <a:t>Cliquez pour modifier le style du titre</a:t>
            </a:r>
            <a:endParaRPr lang="en-GB"/>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Rectangle 8"/>
          <p:cNvSpPr>
            <a:spLocks noGrp="1" noChangeArrowheads="1"/>
          </p:cNvSpPr>
          <p:nvPr>
            <p:ph type="sldNum" sz="quarter" idx="10"/>
          </p:nvPr>
        </p:nvSpPr>
        <p:spPr>
          <a:ln/>
        </p:spPr>
        <p:txBody>
          <a:bodyPr/>
          <a:lstStyle>
            <a:lvl1pPr>
              <a:defRPr/>
            </a:lvl1pPr>
          </a:lstStyle>
          <a:p>
            <a:pPr>
              <a:defRPr/>
            </a:pPr>
            <a:fld id="{FA1F0371-CE00-4EA8-A5B7-8A10796B407D}" type="slidenum">
              <a:rPr lang="fr-FR">
                <a:solidFill>
                  <a:srgbClr val="0E160B"/>
                </a:solidFill>
              </a:rPr>
              <a:pPr>
                <a:defRPr/>
              </a:pPr>
              <a:t>‹N°›</a:t>
            </a:fld>
            <a:endParaRPr lang="fr-FR">
              <a:solidFill>
                <a:srgbClr val="0E160B"/>
              </a:solidFill>
            </a:endParaRPr>
          </a:p>
        </p:txBody>
      </p:sp>
    </p:spTree>
    <p:extLst>
      <p:ext uri="{BB962C8B-B14F-4D97-AF65-F5344CB8AC3E}">
        <p14:creationId xmlns:p14="http://schemas.microsoft.com/office/powerpoint/2010/main" val="398750073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GB"/>
          </a:p>
        </p:txBody>
      </p:sp>
      <p:sp>
        <p:nvSpPr>
          <p:cNvPr id="3" name="Rectangle 8"/>
          <p:cNvSpPr>
            <a:spLocks noGrp="1" noChangeArrowheads="1"/>
          </p:cNvSpPr>
          <p:nvPr>
            <p:ph type="sldNum" sz="quarter" idx="10"/>
          </p:nvPr>
        </p:nvSpPr>
        <p:spPr>
          <a:ln/>
        </p:spPr>
        <p:txBody>
          <a:bodyPr/>
          <a:lstStyle>
            <a:lvl1pPr>
              <a:defRPr/>
            </a:lvl1pPr>
          </a:lstStyle>
          <a:p>
            <a:pPr>
              <a:defRPr/>
            </a:pPr>
            <a:fld id="{EF54EFD9-F4C9-4576-BC23-3C1B8508086C}" type="slidenum">
              <a:rPr lang="fr-FR">
                <a:solidFill>
                  <a:srgbClr val="0E160B"/>
                </a:solidFill>
              </a:rPr>
              <a:pPr>
                <a:defRPr/>
              </a:pPr>
              <a:t>‹N°›</a:t>
            </a:fld>
            <a:endParaRPr lang="fr-FR">
              <a:solidFill>
                <a:srgbClr val="0E160B"/>
              </a:solidFill>
            </a:endParaRPr>
          </a:p>
        </p:txBody>
      </p:sp>
    </p:spTree>
    <p:extLst>
      <p:ext uri="{BB962C8B-B14F-4D97-AF65-F5344CB8AC3E}">
        <p14:creationId xmlns:p14="http://schemas.microsoft.com/office/powerpoint/2010/main" val="180729237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4001B35C-FC15-4C3D-A808-59ED6063ACE8}" type="slidenum">
              <a:rPr lang="fr-FR">
                <a:solidFill>
                  <a:srgbClr val="0E160B"/>
                </a:solidFill>
              </a:rPr>
              <a:pPr>
                <a:defRPr/>
              </a:pPr>
              <a:t>‹N°›</a:t>
            </a:fld>
            <a:endParaRPr lang="fr-FR">
              <a:solidFill>
                <a:srgbClr val="0E160B"/>
              </a:solidFill>
            </a:endParaRPr>
          </a:p>
        </p:txBody>
      </p:sp>
    </p:spTree>
    <p:extLst>
      <p:ext uri="{BB962C8B-B14F-4D97-AF65-F5344CB8AC3E}">
        <p14:creationId xmlns:p14="http://schemas.microsoft.com/office/powerpoint/2010/main" val="345743795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1500" b="1"/>
            </a:lvl1pPr>
          </a:lstStyle>
          <a:p>
            <a:r>
              <a:rPr lang="fr-FR" smtClean="0"/>
              <a:t>Cliquez pour modifier le style du titre</a:t>
            </a:r>
            <a:endParaRPr lang="en-GB"/>
          </a:p>
        </p:txBody>
      </p:sp>
      <p:sp>
        <p:nvSpPr>
          <p:cNvPr id="3" name="Espace réservé du contenu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Cliquez pour modifier les styles du texte du masque</a:t>
            </a:r>
          </a:p>
        </p:txBody>
      </p:sp>
      <p:sp>
        <p:nvSpPr>
          <p:cNvPr id="5" name="Rectangle 8"/>
          <p:cNvSpPr>
            <a:spLocks noGrp="1" noChangeArrowheads="1"/>
          </p:cNvSpPr>
          <p:nvPr>
            <p:ph type="sldNum" sz="quarter" idx="10"/>
          </p:nvPr>
        </p:nvSpPr>
        <p:spPr>
          <a:ln/>
        </p:spPr>
        <p:txBody>
          <a:bodyPr/>
          <a:lstStyle>
            <a:lvl1pPr>
              <a:defRPr/>
            </a:lvl1pPr>
          </a:lstStyle>
          <a:p>
            <a:pPr>
              <a:defRPr/>
            </a:pPr>
            <a:fld id="{4F270746-B2EC-4673-B473-50CD7C4E3011}" type="slidenum">
              <a:rPr lang="fr-FR">
                <a:solidFill>
                  <a:srgbClr val="0E160B"/>
                </a:solidFill>
              </a:rPr>
              <a:pPr>
                <a:defRPr/>
              </a:pPr>
              <a:t>‹N°›</a:t>
            </a:fld>
            <a:endParaRPr lang="fr-FR">
              <a:solidFill>
                <a:srgbClr val="0E160B"/>
              </a:solidFill>
            </a:endParaRPr>
          </a:p>
        </p:txBody>
      </p:sp>
    </p:spTree>
    <p:extLst>
      <p:ext uri="{BB962C8B-B14F-4D97-AF65-F5344CB8AC3E}">
        <p14:creationId xmlns:p14="http://schemas.microsoft.com/office/powerpoint/2010/main" val="268734277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1500" b="1"/>
            </a:lvl1pPr>
          </a:lstStyle>
          <a:p>
            <a:r>
              <a:rPr lang="fr-FR" smtClean="0"/>
              <a:t>Cliquez pour modifier le style du titre</a:t>
            </a:r>
            <a:endParaRPr lang="en-GB"/>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smtClean="0"/>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Cliquez pour modifier les styles du texte du masque</a:t>
            </a:r>
          </a:p>
        </p:txBody>
      </p:sp>
      <p:sp>
        <p:nvSpPr>
          <p:cNvPr id="5" name="Rectangle 8"/>
          <p:cNvSpPr>
            <a:spLocks noGrp="1" noChangeArrowheads="1"/>
          </p:cNvSpPr>
          <p:nvPr>
            <p:ph type="sldNum" sz="quarter" idx="10"/>
          </p:nvPr>
        </p:nvSpPr>
        <p:spPr>
          <a:ln/>
        </p:spPr>
        <p:txBody>
          <a:bodyPr/>
          <a:lstStyle>
            <a:lvl1pPr>
              <a:defRPr/>
            </a:lvl1pPr>
          </a:lstStyle>
          <a:p>
            <a:pPr>
              <a:defRPr/>
            </a:pPr>
            <a:fld id="{749EE49A-C0C0-4B1F-81BC-0F4E416AEE9E}" type="slidenum">
              <a:rPr lang="fr-FR">
                <a:solidFill>
                  <a:srgbClr val="0E160B"/>
                </a:solidFill>
              </a:rPr>
              <a:pPr>
                <a:defRPr/>
              </a:pPr>
              <a:t>‹N°›</a:t>
            </a:fld>
            <a:endParaRPr lang="fr-FR">
              <a:solidFill>
                <a:srgbClr val="0E160B"/>
              </a:solidFill>
            </a:endParaRPr>
          </a:p>
        </p:txBody>
      </p:sp>
    </p:spTree>
    <p:extLst>
      <p:ext uri="{BB962C8B-B14F-4D97-AF65-F5344CB8AC3E}">
        <p14:creationId xmlns:p14="http://schemas.microsoft.com/office/powerpoint/2010/main" val="151381991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Rectangle 8"/>
          <p:cNvSpPr>
            <a:spLocks noGrp="1" noChangeArrowheads="1"/>
          </p:cNvSpPr>
          <p:nvPr>
            <p:ph type="sldNum" sz="quarter" idx="10"/>
          </p:nvPr>
        </p:nvSpPr>
        <p:spPr>
          <a:ln/>
        </p:spPr>
        <p:txBody>
          <a:bodyPr/>
          <a:lstStyle>
            <a:lvl1pPr>
              <a:defRPr/>
            </a:lvl1pPr>
          </a:lstStyle>
          <a:p>
            <a:pPr>
              <a:defRPr/>
            </a:pPr>
            <a:fld id="{9166DF23-8064-46F8-9520-0F53487E9147}" type="slidenum">
              <a:rPr lang="fr-FR">
                <a:solidFill>
                  <a:srgbClr val="0E160B"/>
                </a:solidFill>
              </a:rPr>
              <a:pPr>
                <a:defRPr/>
              </a:pPr>
              <a:t>‹N°›</a:t>
            </a:fld>
            <a:endParaRPr lang="fr-FR">
              <a:solidFill>
                <a:srgbClr val="0E160B"/>
              </a:solidFill>
            </a:endParaRPr>
          </a:p>
        </p:txBody>
      </p:sp>
    </p:spTree>
    <p:extLst>
      <p:ext uri="{BB962C8B-B14F-4D97-AF65-F5344CB8AC3E}">
        <p14:creationId xmlns:p14="http://schemas.microsoft.com/office/powerpoint/2010/main" val="14389579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954838" y="754857"/>
            <a:ext cx="1909762" cy="3869531"/>
          </a:xfrm>
        </p:spPr>
        <p:txBody>
          <a:bodyPr vert="eaVert"/>
          <a:lstStyle/>
          <a:p>
            <a:r>
              <a:rPr lang="fr-FR" smtClean="0"/>
              <a:t>Cliquez pour modifier le style du titre</a:t>
            </a:r>
            <a:endParaRPr lang="en-GB"/>
          </a:p>
        </p:txBody>
      </p:sp>
      <p:sp>
        <p:nvSpPr>
          <p:cNvPr id="3" name="Espace réservé du texte vertical 2"/>
          <p:cNvSpPr>
            <a:spLocks noGrp="1"/>
          </p:cNvSpPr>
          <p:nvPr>
            <p:ph type="body" orient="vert" idx="1"/>
          </p:nvPr>
        </p:nvSpPr>
        <p:spPr>
          <a:xfrm>
            <a:off x="1223964" y="754857"/>
            <a:ext cx="5578475" cy="3869531"/>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Rectangle 8"/>
          <p:cNvSpPr>
            <a:spLocks noGrp="1" noChangeArrowheads="1"/>
          </p:cNvSpPr>
          <p:nvPr>
            <p:ph type="sldNum" sz="quarter" idx="10"/>
          </p:nvPr>
        </p:nvSpPr>
        <p:spPr>
          <a:ln/>
        </p:spPr>
        <p:txBody>
          <a:bodyPr/>
          <a:lstStyle>
            <a:lvl1pPr>
              <a:defRPr/>
            </a:lvl1pPr>
          </a:lstStyle>
          <a:p>
            <a:pPr>
              <a:defRPr/>
            </a:pPr>
            <a:fld id="{A54FC9E5-E688-4516-8FEC-23D41F51BAD0}" type="slidenum">
              <a:rPr lang="fr-FR">
                <a:solidFill>
                  <a:srgbClr val="0E160B"/>
                </a:solidFill>
              </a:rPr>
              <a:pPr>
                <a:defRPr/>
              </a:pPr>
              <a:t>‹N°›</a:t>
            </a:fld>
            <a:endParaRPr lang="fr-FR">
              <a:solidFill>
                <a:srgbClr val="0E160B"/>
              </a:solidFill>
            </a:endParaRPr>
          </a:p>
        </p:txBody>
      </p:sp>
    </p:spTree>
    <p:extLst>
      <p:ext uri="{BB962C8B-B14F-4D97-AF65-F5344CB8AC3E}">
        <p14:creationId xmlns:p14="http://schemas.microsoft.com/office/powerpoint/2010/main" val="319916684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841772"/>
            <a:ext cx="6858000" cy="1790700"/>
          </a:xfrm>
        </p:spPr>
        <p:txBody>
          <a:bodyPr anchor="b"/>
          <a:lstStyle>
            <a:lvl1pPr algn="ctr">
              <a:defRPr sz="4500">
                <a:solidFill>
                  <a:schemeClr val="bg2"/>
                </a:solidFill>
              </a:defRPr>
            </a:lvl1pPr>
          </a:lstStyle>
          <a:p>
            <a:r>
              <a:rPr lang="fr-FR" dirty="0" smtClean="0"/>
              <a:t>Modifiez le style du titre</a:t>
            </a:r>
            <a:endParaRPr lang="fr-BE" dirty="0"/>
          </a:p>
        </p:txBody>
      </p:sp>
      <p:sp>
        <p:nvSpPr>
          <p:cNvPr id="3" name="Sous-titr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Modifier le style des sous-titres du masque</a:t>
            </a:r>
            <a:endParaRPr lang="fr-BE"/>
          </a:p>
        </p:txBody>
      </p:sp>
      <p:sp>
        <p:nvSpPr>
          <p:cNvPr id="4" name="Espace réservé de la date 3"/>
          <p:cNvSpPr>
            <a:spLocks noGrp="1"/>
          </p:cNvSpPr>
          <p:nvPr>
            <p:ph type="dt" sz="half" idx="10"/>
          </p:nvPr>
        </p:nvSpPr>
        <p:spPr>
          <a:xfrm>
            <a:off x="628650" y="4767263"/>
            <a:ext cx="2057400" cy="273844"/>
          </a:xfrm>
          <a:prstGeom prst="rect">
            <a:avLst/>
          </a:prstGeom>
        </p:spPr>
        <p:txBody>
          <a:bodyPr/>
          <a:lstStyle/>
          <a:p>
            <a:pPr fontAlgn="auto">
              <a:spcBef>
                <a:spcPts val="0"/>
              </a:spcBef>
              <a:spcAft>
                <a:spcPts val="0"/>
              </a:spcAft>
            </a:pPr>
            <a:fld id="{1946690E-A2AE-4E41-997A-4437D5107C5E}" type="datetimeFigureOut">
              <a:rPr lang="fr-BE" smtClean="0">
                <a:solidFill>
                  <a:prstClr val="black"/>
                </a:solidFill>
                <a:latin typeface="Calibri" panose="020F0502020204030204"/>
              </a:rPr>
              <a:pPr fontAlgn="auto">
                <a:spcBef>
                  <a:spcPts val="0"/>
                </a:spcBef>
                <a:spcAft>
                  <a:spcPts val="0"/>
                </a:spcAft>
              </a:pPr>
              <a:t>18-09-19</a:t>
            </a:fld>
            <a:endParaRPr lang="fr-BE">
              <a:solidFill>
                <a:prstClr val="black"/>
              </a:solidFill>
              <a:latin typeface="Calibri" panose="020F0502020204030204"/>
            </a:endParaRPr>
          </a:p>
        </p:txBody>
      </p:sp>
      <p:sp>
        <p:nvSpPr>
          <p:cNvPr id="5" name="Espace réservé du pied de page 4"/>
          <p:cNvSpPr>
            <a:spLocks noGrp="1"/>
          </p:cNvSpPr>
          <p:nvPr>
            <p:ph type="ftr" sz="quarter" idx="11"/>
          </p:nvPr>
        </p:nvSpPr>
        <p:spPr>
          <a:xfrm>
            <a:off x="3028950" y="4767263"/>
            <a:ext cx="3086100" cy="273844"/>
          </a:xfrm>
          <a:prstGeom prst="rect">
            <a:avLst/>
          </a:prstGeom>
        </p:spPr>
        <p:txBody>
          <a:bodyPr/>
          <a:lstStyle/>
          <a:p>
            <a:pPr fontAlgn="auto">
              <a:spcBef>
                <a:spcPts val="0"/>
              </a:spcBef>
              <a:spcAft>
                <a:spcPts val="0"/>
              </a:spcAft>
            </a:pPr>
            <a:endParaRPr lang="fr-BE">
              <a:solidFill>
                <a:prstClr val="black"/>
              </a:solidFill>
              <a:latin typeface="Calibri" panose="020F0502020204030204"/>
            </a:endParaRPr>
          </a:p>
        </p:txBody>
      </p:sp>
      <p:sp>
        <p:nvSpPr>
          <p:cNvPr id="6" name="Espace réservé du numéro de diapositive 5"/>
          <p:cNvSpPr>
            <a:spLocks noGrp="1"/>
          </p:cNvSpPr>
          <p:nvPr>
            <p:ph type="sldNum" sz="quarter" idx="12"/>
          </p:nvPr>
        </p:nvSpPr>
        <p:spPr/>
        <p:txBody>
          <a:bodyPr/>
          <a:lstStyle/>
          <a:p>
            <a:fld id="{F026715F-BECB-4223-A19B-7F9D1F3B5B6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21089461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tx2"/>
                </a:solidFill>
                <a:latin typeface="Cantarell" panose="02000603000000000000" pitchFamily="2" charset="0"/>
              </a:defRPr>
            </a:lvl1pPr>
          </a:lstStyle>
          <a:p>
            <a:r>
              <a:rPr lang="fr-FR" dirty="0" smtClean="0"/>
              <a:t>Modifiez le style du titre</a:t>
            </a:r>
            <a:endParaRPr lang="fr-BE" dirty="0"/>
          </a:p>
        </p:txBody>
      </p:sp>
      <p:sp>
        <p:nvSpPr>
          <p:cNvPr id="3" name="Espace réservé du contenu 2"/>
          <p:cNvSpPr>
            <a:spLocks noGrp="1"/>
          </p:cNvSpPr>
          <p:nvPr>
            <p:ph idx="1"/>
          </p:nvPr>
        </p:nvSpPr>
        <p:spPr/>
        <p:txBody>
          <a:bodyPr/>
          <a:lstStyle>
            <a:lvl1pPr>
              <a:defRPr>
                <a:solidFill>
                  <a:schemeClr val="tx2"/>
                </a:solidFill>
                <a:latin typeface="Cantarell" panose="02000603000000000000" pitchFamily="2" charset="0"/>
              </a:defRPr>
            </a:lvl1pPr>
            <a:lvl2pPr>
              <a:defRPr>
                <a:solidFill>
                  <a:schemeClr val="tx2"/>
                </a:solidFill>
                <a:latin typeface="Cantarell" panose="02000603000000000000" pitchFamily="2" charset="0"/>
              </a:defRPr>
            </a:lvl2pPr>
            <a:lvl3pPr>
              <a:defRPr>
                <a:solidFill>
                  <a:schemeClr val="tx2"/>
                </a:solidFill>
                <a:latin typeface="Cantarell" panose="02000603000000000000" pitchFamily="2" charset="0"/>
              </a:defRPr>
            </a:lvl3pPr>
            <a:lvl4pPr>
              <a:defRPr>
                <a:solidFill>
                  <a:schemeClr val="tx2"/>
                </a:solidFill>
                <a:latin typeface="Cantarell" panose="02000603000000000000" pitchFamily="2" charset="0"/>
              </a:defRPr>
            </a:lvl4pPr>
            <a:lvl5pPr>
              <a:defRPr>
                <a:solidFill>
                  <a:schemeClr val="tx2"/>
                </a:solidFill>
                <a:latin typeface="Cantarell" panose="02000603000000000000" pitchFamily="2" charset="0"/>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4" name="Espace réservé de la date 3"/>
          <p:cNvSpPr>
            <a:spLocks noGrp="1"/>
          </p:cNvSpPr>
          <p:nvPr>
            <p:ph type="dt" sz="half" idx="10"/>
          </p:nvPr>
        </p:nvSpPr>
        <p:spPr>
          <a:xfrm>
            <a:off x="628650" y="4767263"/>
            <a:ext cx="2057400" cy="273844"/>
          </a:xfrm>
          <a:prstGeom prst="rect">
            <a:avLst/>
          </a:prstGeom>
        </p:spPr>
        <p:txBody>
          <a:bodyPr/>
          <a:lstStyle/>
          <a:p>
            <a:pPr fontAlgn="auto">
              <a:spcBef>
                <a:spcPts val="0"/>
              </a:spcBef>
              <a:spcAft>
                <a:spcPts val="0"/>
              </a:spcAft>
            </a:pPr>
            <a:fld id="{1946690E-A2AE-4E41-997A-4437D5107C5E}" type="datetimeFigureOut">
              <a:rPr lang="fr-BE" smtClean="0">
                <a:solidFill>
                  <a:prstClr val="black"/>
                </a:solidFill>
                <a:latin typeface="Calibri" panose="020F0502020204030204"/>
              </a:rPr>
              <a:pPr fontAlgn="auto">
                <a:spcBef>
                  <a:spcPts val="0"/>
                </a:spcBef>
                <a:spcAft>
                  <a:spcPts val="0"/>
                </a:spcAft>
              </a:pPr>
              <a:t>18-09-19</a:t>
            </a:fld>
            <a:endParaRPr lang="fr-BE">
              <a:solidFill>
                <a:prstClr val="black"/>
              </a:solidFill>
              <a:latin typeface="Calibri" panose="020F0502020204030204"/>
            </a:endParaRPr>
          </a:p>
        </p:txBody>
      </p:sp>
      <p:sp>
        <p:nvSpPr>
          <p:cNvPr id="5" name="Espace réservé du pied de page 4"/>
          <p:cNvSpPr>
            <a:spLocks noGrp="1"/>
          </p:cNvSpPr>
          <p:nvPr>
            <p:ph type="ftr" sz="quarter" idx="11"/>
          </p:nvPr>
        </p:nvSpPr>
        <p:spPr>
          <a:xfrm>
            <a:off x="3028950" y="4767263"/>
            <a:ext cx="3086100" cy="273844"/>
          </a:xfrm>
          <a:prstGeom prst="rect">
            <a:avLst/>
          </a:prstGeom>
        </p:spPr>
        <p:txBody>
          <a:bodyPr/>
          <a:lstStyle/>
          <a:p>
            <a:pPr fontAlgn="auto">
              <a:spcBef>
                <a:spcPts val="0"/>
              </a:spcBef>
              <a:spcAft>
                <a:spcPts val="0"/>
              </a:spcAft>
            </a:pPr>
            <a:endParaRPr lang="fr-BE">
              <a:solidFill>
                <a:prstClr val="black"/>
              </a:solidFill>
              <a:latin typeface="Calibri" panose="020F0502020204030204"/>
            </a:endParaRPr>
          </a:p>
        </p:txBody>
      </p:sp>
      <p:sp>
        <p:nvSpPr>
          <p:cNvPr id="6" name="Espace réservé du numéro de diapositive 5"/>
          <p:cNvSpPr>
            <a:spLocks noGrp="1"/>
          </p:cNvSpPr>
          <p:nvPr>
            <p:ph type="sldNum" sz="quarter" idx="12"/>
          </p:nvPr>
        </p:nvSpPr>
        <p:spPr/>
        <p:txBody>
          <a:bodyPr/>
          <a:lstStyle/>
          <a:p>
            <a:fld id="{F026715F-BECB-4223-A19B-7F9D1F3B5B6C}" type="slidenum">
              <a:rPr lang="fr-BE" smtClean="0">
                <a:solidFill>
                  <a:prstClr val="black">
                    <a:tint val="75000"/>
                  </a:prstClr>
                </a:solidFill>
              </a:rPr>
              <a:pPr/>
              <a:t>‹N°›</a:t>
            </a:fld>
            <a:endParaRPr lang="fr-BE" dirty="0">
              <a:solidFill>
                <a:prstClr val="black">
                  <a:tint val="75000"/>
                </a:prstClr>
              </a:solidFill>
            </a:endParaRPr>
          </a:p>
        </p:txBody>
      </p:sp>
    </p:spTree>
    <p:extLst>
      <p:ext uri="{BB962C8B-B14F-4D97-AF65-F5344CB8AC3E}">
        <p14:creationId xmlns:p14="http://schemas.microsoft.com/office/powerpoint/2010/main" val="15827983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a:prstGeom prst="rect">
            <a:avLst/>
          </a:prstGeom>
        </p:spPr>
        <p:txBody>
          <a:bodyPr/>
          <a:lstStyle>
            <a:lvl1pPr>
              <a:defRPr>
                <a:solidFill>
                  <a:schemeClr val="tx1">
                    <a:lumMod val="65000"/>
                    <a:lumOff val="35000"/>
                  </a:schemeClr>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98672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282304"/>
            <a:ext cx="7886700" cy="2139553"/>
          </a:xfrm>
        </p:spPr>
        <p:txBody>
          <a:bodyPr anchor="b"/>
          <a:lstStyle>
            <a:lvl1pPr>
              <a:defRPr sz="4500"/>
            </a:lvl1pPr>
          </a:lstStyle>
          <a:p>
            <a:r>
              <a:rPr lang="fr-FR" smtClean="0"/>
              <a:t>Modifiez le style du titre</a:t>
            </a:r>
            <a:endParaRPr lang="fr-BE"/>
          </a:p>
        </p:txBody>
      </p:sp>
      <p:sp>
        <p:nvSpPr>
          <p:cNvPr id="3" name="Espace réservé du texte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Modifier les styles du texte du masque</a:t>
            </a:r>
          </a:p>
        </p:txBody>
      </p:sp>
      <p:sp>
        <p:nvSpPr>
          <p:cNvPr id="5" name="Espace réservé du pied de page 4"/>
          <p:cNvSpPr>
            <a:spLocks noGrp="1"/>
          </p:cNvSpPr>
          <p:nvPr>
            <p:ph type="ftr" sz="quarter" idx="11"/>
          </p:nvPr>
        </p:nvSpPr>
        <p:spPr>
          <a:xfrm>
            <a:off x="3028950" y="4767263"/>
            <a:ext cx="3086100" cy="273844"/>
          </a:xfrm>
          <a:prstGeom prst="rect">
            <a:avLst/>
          </a:prstGeom>
        </p:spPr>
        <p:txBody>
          <a:bodyPr/>
          <a:lstStyle/>
          <a:p>
            <a:pPr fontAlgn="auto">
              <a:spcBef>
                <a:spcPts val="0"/>
              </a:spcBef>
              <a:spcAft>
                <a:spcPts val="0"/>
              </a:spcAft>
            </a:pPr>
            <a:endParaRPr lang="fr-BE" dirty="0">
              <a:solidFill>
                <a:prstClr val="black"/>
              </a:solidFill>
              <a:latin typeface="Calibri" panose="020F0502020204030204"/>
            </a:endParaRPr>
          </a:p>
        </p:txBody>
      </p:sp>
      <p:sp>
        <p:nvSpPr>
          <p:cNvPr id="6" name="Espace réservé du numéro de diapositive 5"/>
          <p:cNvSpPr>
            <a:spLocks noGrp="1"/>
          </p:cNvSpPr>
          <p:nvPr>
            <p:ph type="sldNum" sz="quarter" idx="12"/>
          </p:nvPr>
        </p:nvSpPr>
        <p:spPr>
          <a:xfrm>
            <a:off x="8372475" y="4762500"/>
            <a:ext cx="771525" cy="273844"/>
          </a:xfrm>
        </p:spPr>
        <p:txBody>
          <a:bodyPr/>
          <a:lstStyle>
            <a:lvl1pPr>
              <a:defRPr>
                <a:latin typeface="Cantarell" panose="02000603000000000000" pitchFamily="2" charset="0"/>
              </a:defRPr>
            </a:lvl1pPr>
          </a:lstStyle>
          <a:p>
            <a:fld id="{F026715F-BECB-4223-A19B-7F9D1F3B5B6C}" type="slidenum">
              <a:rPr lang="fr-BE" smtClean="0">
                <a:solidFill>
                  <a:prstClr val="black">
                    <a:tint val="75000"/>
                  </a:prstClr>
                </a:solidFill>
              </a:rPr>
              <a:pPr/>
              <a:t>‹N°›</a:t>
            </a:fld>
            <a:endParaRPr lang="fr-BE" dirty="0">
              <a:solidFill>
                <a:prstClr val="black">
                  <a:tint val="75000"/>
                </a:prstClr>
              </a:solidFill>
            </a:endParaRPr>
          </a:p>
        </p:txBody>
      </p:sp>
    </p:spTree>
    <p:extLst>
      <p:ext uri="{BB962C8B-B14F-4D97-AF65-F5344CB8AC3E}">
        <p14:creationId xmlns:p14="http://schemas.microsoft.com/office/powerpoint/2010/main" val="374086942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628650" y="1369219"/>
            <a:ext cx="3886200" cy="3263504"/>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29150" y="1369219"/>
            <a:ext cx="3886200" cy="3263504"/>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a:xfrm>
            <a:off x="628650" y="4767263"/>
            <a:ext cx="2057400" cy="273844"/>
          </a:xfrm>
          <a:prstGeom prst="rect">
            <a:avLst/>
          </a:prstGeom>
        </p:spPr>
        <p:txBody>
          <a:bodyPr/>
          <a:lstStyle/>
          <a:p>
            <a:pPr fontAlgn="auto">
              <a:spcBef>
                <a:spcPts val="0"/>
              </a:spcBef>
              <a:spcAft>
                <a:spcPts val="0"/>
              </a:spcAft>
            </a:pPr>
            <a:fld id="{1946690E-A2AE-4E41-997A-4437D5107C5E}" type="datetimeFigureOut">
              <a:rPr lang="fr-BE" smtClean="0">
                <a:solidFill>
                  <a:prstClr val="black"/>
                </a:solidFill>
                <a:latin typeface="Calibri" panose="020F0502020204030204"/>
              </a:rPr>
              <a:pPr fontAlgn="auto">
                <a:spcBef>
                  <a:spcPts val="0"/>
                </a:spcBef>
                <a:spcAft>
                  <a:spcPts val="0"/>
                </a:spcAft>
              </a:pPr>
              <a:t>18-09-19</a:t>
            </a:fld>
            <a:endParaRPr lang="fr-BE">
              <a:solidFill>
                <a:prstClr val="black"/>
              </a:solidFill>
              <a:latin typeface="Calibri" panose="020F0502020204030204"/>
            </a:endParaRPr>
          </a:p>
        </p:txBody>
      </p:sp>
      <p:sp>
        <p:nvSpPr>
          <p:cNvPr id="6" name="Espace réservé du pied de page 5"/>
          <p:cNvSpPr>
            <a:spLocks noGrp="1"/>
          </p:cNvSpPr>
          <p:nvPr>
            <p:ph type="ftr" sz="quarter" idx="11"/>
          </p:nvPr>
        </p:nvSpPr>
        <p:spPr>
          <a:xfrm>
            <a:off x="3028950" y="4767263"/>
            <a:ext cx="3086100" cy="273844"/>
          </a:xfrm>
          <a:prstGeom prst="rect">
            <a:avLst/>
          </a:prstGeom>
        </p:spPr>
        <p:txBody>
          <a:bodyPr/>
          <a:lstStyle/>
          <a:p>
            <a:pPr fontAlgn="auto">
              <a:spcBef>
                <a:spcPts val="0"/>
              </a:spcBef>
              <a:spcAft>
                <a:spcPts val="0"/>
              </a:spcAft>
            </a:pPr>
            <a:endParaRPr lang="fr-BE">
              <a:solidFill>
                <a:prstClr val="black"/>
              </a:solidFill>
              <a:latin typeface="Calibri" panose="020F0502020204030204"/>
            </a:endParaRPr>
          </a:p>
        </p:txBody>
      </p:sp>
      <p:sp>
        <p:nvSpPr>
          <p:cNvPr id="7" name="Espace réservé du numéro de diapositive 6"/>
          <p:cNvSpPr>
            <a:spLocks noGrp="1"/>
          </p:cNvSpPr>
          <p:nvPr>
            <p:ph type="sldNum" sz="quarter" idx="12"/>
          </p:nvPr>
        </p:nvSpPr>
        <p:spPr/>
        <p:txBody>
          <a:bodyPr/>
          <a:lstStyle/>
          <a:p>
            <a:fld id="{F026715F-BECB-4223-A19B-7F9D1F3B5B6C}" type="slidenum">
              <a:rPr lang="fr-BE" smtClean="0">
                <a:solidFill>
                  <a:prstClr val="black">
                    <a:tint val="75000"/>
                  </a:prstClr>
                </a:solidFill>
              </a:rPr>
              <a:pPr/>
              <a:t>‹N°›</a:t>
            </a:fld>
            <a:endParaRPr lang="fr-BE" dirty="0">
              <a:solidFill>
                <a:prstClr val="black">
                  <a:tint val="75000"/>
                </a:prstClr>
              </a:solidFill>
            </a:endParaRPr>
          </a:p>
        </p:txBody>
      </p:sp>
    </p:spTree>
    <p:extLst>
      <p:ext uri="{BB962C8B-B14F-4D97-AF65-F5344CB8AC3E}">
        <p14:creationId xmlns:p14="http://schemas.microsoft.com/office/powerpoint/2010/main" val="197532006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273844"/>
            <a:ext cx="7886700" cy="994172"/>
          </a:xfrm>
        </p:spPr>
        <p:txBody>
          <a:bodyPr/>
          <a:lstStyle/>
          <a:p>
            <a:r>
              <a:rPr lang="fr-FR" smtClean="0"/>
              <a:t>Modifiez le style du titre</a:t>
            </a:r>
            <a:endParaRPr lang="fr-BE"/>
          </a:p>
        </p:txBody>
      </p:sp>
      <p:sp>
        <p:nvSpPr>
          <p:cNvPr id="3" name="Espace réservé du texte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Modifier les styles du texte du masque</a:t>
            </a:r>
          </a:p>
        </p:txBody>
      </p:sp>
      <p:sp>
        <p:nvSpPr>
          <p:cNvPr id="4" name="Espace réservé du contenu 3"/>
          <p:cNvSpPr>
            <a:spLocks noGrp="1"/>
          </p:cNvSpPr>
          <p:nvPr>
            <p:ph sz="half" idx="2"/>
          </p:nvPr>
        </p:nvSpPr>
        <p:spPr>
          <a:xfrm>
            <a:off x="629842" y="1878806"/>
            <a:ext cx="3868340" cy="2763441"/>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Modifier les styles du texte du masque</a:t>
            </a:r>
          </a:p>
        </p:txBody>
      </p:sp>
      <p:sp>
        <p:nvSpPr>
          <p:cNvPr id="6" name="Espace réservé du contenu 5"/>
          <p:cNvSpPr>
            <a:spLocks noGrp="1"/>
          </p:cNvSpPr>
          <p:nvPr>
            <p:ph sz="quarter" idx="4"/>
          </p:nvPr>
        </p:nvSpPr>
        <p:spPr>
          <a:xfrm>
            <a:off x="4629150" y="1878806"/>
            <a:ext cx="3887391" cy="2763441"/>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a:xfrm>
            <a:off x="628650" y="4767263"/>
            <a:ext cx="2057400" cy="273844"/>
          </a:xfrm>
          <a:prstGeom prst="rect">
            <a:avLst/>
          </a:prstGeom>
        </p:spPr>
        <p:txBody>
          <a:bodyPr/>
          <a:lstStyle/>
          <a:p>
            <a:pPr fontAlgn="auto">
              <a:spcBef>
                <a:spcPts val="0"/>
              </a:spcBef>
              <a:spcAft>
                <a:spcPts val="0"/>
              </a:spcAft>
            </a:pPr>
            <a:fld id="{1946690E-A2AE-4E41-997A-4437D5107C5E}" type="datetimeFigureOut">
              <a:rPr lang="fr-BE" smtClean="0">
                <a:solidFill>
                  <a:prstClr val="black"/>
                </a:solidFill>
                <a:latin typeface="Calibri" panose="020F0502020204030204"/>
              </a:rPr>
              <a:pPr fontAlgn="auto">
                <a:spcBef>
                  <a:spcPts val="0"/>
                </a:spcBef>
                <a:spcAft>
                  <a:spcPts val="0"/>
                </a:spcAft>
              </a:pPr>
              <a:t>18-09-19</a:t>
            </a:fld>
            <a:endParaRPr lang="fr-BE">
              <a:solidFill>
                <a:prstClr val="black"/>
              </a:solidFill>
              <a:latin typeface="Calibri" panose="020F0502020204030204"/>
            </a:endParaRPr>
          </a:p>
        </p:txBody>
      </p:sp>
      <p:sp>
        <p:nvSpPr>
          <p:cNvPr id="8" name="Espace réservé du pied de page 7"/>
          <p:cNvSpPr>
            <a:spLocks noGrp="1"/>
          </p:cNvSpPr>
          <p:nvPr>
            <p:ph type="ftr" sz="quarter" idx="11"/>
          </p:nvPr>
        </p:nvSpPr>
        <p:spPr>
          <a:xfrm>
            <a:off x="3028950" y="4767263"/>
            <a:ext cx="3086100" cy="273844"/>
          </a:xfrm>
          <a:prstGeom prst="rect">
            <a:avLst/>
          </a:prstGeom>
        </p:spPr>
        <p:txBody>
          <a:bodyPr/>
          <a:lstStyle/>
          <a:p>
            <a:pPr fontAlgn="auto">
              <a:spcBef>
                <a:spcPts val="0"/>
              </a:spcBef>
              <a:spcAft>
                <a:spcPts val="0"/>
              </a:spcAft>
            </a:pPr>
            <a:endParaRPr lang="fr-BE">
              <a:solidFill>
                <a:prstClr val="black"/>
              </a:solidFill>
              <a:latin typeface="Calibri" panose="020F0502020204030204"/>
            </a:endParaRPr>
          </a:p>
        </p:txBody>
      </p:sp>
      <p:sp>
        <p:nvSpPr>
          <p:cNvPr id="9" name="Espace réservé du numéro de diapositive 8"/>
          <p:cNvSpPr>
            <a:spLocks noGrp="1"/>
          </p:cNvSpPr>
          <p:nvPr>
            <p:ph type="sldNum" sz="quarter" idx="12"/>
          </p:nvPr>
        </p:nvSpPr>
        <p:spPr/>
        <p:txBody>
          <a:bodyPr/>
          <a:lstStyle/>
          <a:p>
            <a:fld id="{F026715F-BECB-4223-A19B-7F9D1F3B5B6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444468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a:xfrm>
            <a:off x="628650" y="4767263"/>
            <a:ext cx="2057400" cy="273844"/>
          </a:xfrm>
          <a:prstGeom prst="rect">
            <a:avLst/>
          </a:prstGeom>
        </p:spPr>
        <p:txBody>
          <a:bodyPr/>
          <a:lstStyle/>
          <a:p>
            <a:pPr fontAlgn="auto">
              <a:spcBef>
                <a:spcPts val="0"/>
              </a:spcBef>
              <a:spcAft>
                <a:spcPts val="0"/>
              </a:spcAft>
            </a:pPr>
            <a:fld id="{1946690E-A2AE-4E41-997A-4437D5107C5E}" type="datetimeFigureOut">
              <a:rPr lang="fr-BE" smtClean="0">
                <a:solidFill>
                  <a:prstClr val="black"/>
                </a:solidFill>
                <a:latin typeface="Calibri" panose="020F0502020204030204"/>
              </a:rPr>
              <a:pPr fontAlgn="auto">
                <a:spcBef>
                  <a:spcPts val="0"/>
                </a:spcBef>
                <a:spcAft>
                  <a:spcPts val="0"/>
                </a:spcAft>
              </a:pPr>
              <a:t>18-09-19</a:t>
            </a:fld>
            <a:endParaRPr lang="fr-BE">
              <a:solidFill>
                <a:prstClr val="black"/>
              </a:solidFill>
              <a:latin typeface="Calibri" panose="020F0502020204030204"/>
            </a:endParaRPr>
          </a:p>
        </p:txBody>
      </p:sp>
      <p:sp>
        <p:nvSpPr>
          <p:cNvPr id="4" name="Espace réservé du pied de page 3"/>
          <p:cNvSpPr>
            <a:spLocks noGrp="1"/>
          </p:cNvSpPr>
          <p:nvPr>
            <p:ph type="ftr" sz="quarter" idx="11"/>
          </p:nvPr>
        </p:nvSpPr>
        <p:spPr>
          <a:xfrm>
            <a:off x="3028950" y="4767263"/>
            <a:ext cx="3086100" cy="273844"/>
          </a:xfrm>
          <a:prstGeom prst="rect">
            <a:avLst/>
          </a:prstGeom>
        </p:spPr>
        <p:txBody>
          <a:bodyPr/>
          <a:lstStyle/>
          <a:p>
            <a:pPr fontAlgn="auto">
              <a:spcBef>
                <a:spcPts val="0"/>
              </a:spcBef>
              <a:spcAft>
                <a:spcPts val="0"/>
              </a:spcAft>
            </a:pPr>
            <a:endParaRPr lang="fr-BE">
              <a:solidFill>
                <a:prstClr val="black"/>
              </a:solidFill>
              <a:latin typeface="Calibri" panose="020F0502020204030204"/>
            </a:endParaRPr>
          </a:p>
        </p:txBody>
      </p:sp>
      <p:sp>
        <p:nvSpPr>
          <p:cNvPr id="5" name="Espace réservé du numéro de diapositive 4"/>
          <p:cNvSpPr>
            <a:spLocks noGrp="1"/>
          </p:cNvSpPr>
          <p:nvPr>
            <p:ph type="sldNum" sz="quarter" idx="12"/>
          </p:nvPr>
        </p:nvSpPr>
        <p:spPr/>
        <p:txBody>
          <a:bodyPr/>
          <a:lstStyle/>
          <a:p>
            <a:fld id="{F026715F-BECB-4223-A19B-7F9D1F3B5B6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5742855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28650" y="4767263"/>
            <a:ext cx="2057400" cy="273844"/>
          </a:xfrm>
          <a:prstGeom prst="rect">
            <a:avLst/>
          </a:prstGeom>
        </p:spPr>
        <p:txBody>
          <a:bodyPr/>
          <a:lstStyle/>
          <a:p>
            <a:pPr fontAlgn="auto">
              <a:spcBef>
                <a:spcPts val="0"/>
              </a:spcBef>
              <a:spcAft>
                <a:spcPts val="0"/>
              </a:spcAft>
            </a:pPr>
            <a:fld id="{1946690E-A2AE-4E41-997A-4437D5107C5E}" type="datetimeFigureOut">
              <a:rPr lang="fr-BE" smtClean="0">
                <a:solidFill>
                  <a:prstClr val="black"/>
                </a:solidFill>
                <a:latin typeface="Calibri" panose="020F0502020204030204"/>
              </a:rPr>
              <a:pPr fontAlgn="auto">
                <a:spcBef>
                  <a:spcPts val="0"/>
                </a:spcBef>
                <a:spcAft>
                  <a:spcPts val="0"/>
                </a:spcAft>
              </a:pPr>
              <a:t>18-09-19</a:t>
            </a:fld>
            <a:endParaRPr lang="fr-BE">
              <a:solidFill>
                <a:prstClr val="black"/>
              </a:solidFill>
              <a:latin typeface="Calibri" panose="020F0502020204030204"/>
            </a:endParaRPr>
          </a:p>
        </p:txBody>
      </p:sp>
      <p:sp>
        <p:nvSpPr>
          <p:cNvPr id="3" name="Espace réservé du pied de page 2"/>
          <p:cNvSpPr>
            <a:spLocks noGrp="1"/>
          </p:cNvSpPr>
          <p:nvPr>
            <p:ph type="ftr" sz="quarter" idx="11"/>
          </p:nvPr>
        </p:nvSpPr>
        <p:spPr>
          <a:xfrm>
            <a:off x="3028950" y="4767263"/>
            <a:ext cx="3086100" cy="273844"/>
          </a:xfrm>
          <a:prstGeom prst="rect">
            <a:avLst/>
          </a:prstGeom>
        </p:spPr>
        <p:txBody>
          <a:bodyPr/>
          <a:lstStyle/>
          <a:p>
            <a:pPr fontAlgn="auto">
              <a:spcBef>
                <a:spcPts val="0"/>
              </a:spcBef>
              <a:spcAft>
                <a:spcPts val="0"/>
              </a:spcAft>
            </a:pPr>
            <a:endParaRPr lang="fr-BE">
              <a:solidFill>
                <a:prstClr val="black"/>
              </a:solidFill>
              <a:latin typeface="Calibri" panose="020F0502020204030204"/>
            </a:endParaRPr>
          </a:p>
        </p:txBody>
      </p:sp>
      <p:sp>
        <p:nvSpPr>
          <p:cNvPr id="4" name="Espace réservé du numéro de diapositive 3"/>
          <p:cNvSpPr>
            <a:spLocks noGrp="1"/>
          </p:cNvSpPr>
          <p:nvPr>
            <p:ph type="sldNum" sz="quarter" idx="12"/>
          </p:nvPr>
        </p:nvSpPr>
        <p:spPr/>
        <p:txBody>
          <a:bodyPr/>
          <a:lstStyle/>
          <a:p>
            <a:fld id="{F026715F-BECB-4223-A19B-7F9D1F3B5B6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88861456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342900"/>
            <a:ext cx="2949178" cy="1200150"/>
          </a:xfrm>
        </p:spPr>
        <p:txBody>
          <a:bodyPr anchor="b"/>
          <a:lstStyle>
            <a:lvl1pPr>
              <a:defRPr sz="2400"/>
            </a:lvl1pPr>
          </a:lstStyle>
          <a:p>
            <a:r>
              <a:rPr lang="fr-FR" smtClean="0"/>
              <a:t>Modifiez le style du titre</a:t>
            </a:r>
            <a:endParaRPr lang="fr-BE"/>
          </a:p>
        </p:txBody>
      </p:sp>
      <p:sp>
        <p:nvSpPr>
          <p:cNvPr id="3" name="Espace réservé du contenu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Modifier les styles du texte du masque</a:t>
            </a:r>
          </a:p>
        </p:txBody>
      </p:sp>
      <p:sp>
        <p:nvSpPr>
          <p:cNvPr id="5" name="Espace réservé de la date 4"/>
          <p:cNvSpPr>
            <a:spLocks noGrp="1"/>
          </p:cNvSpPr>
          <p:nvPr>
            <p:ph type="dt" sz="half" idx="10"/>
          </p:nvPr>
        </p:nvSpPr>
        <p:spPr>
          <a:xfrm>
            <a:off x="628650" y="4767263"/>
            <a:ext cx="2057400" cy="273844"/>
          </a:xfrm>
          <a:prstGeom prst="rect">
            <a:avLst/>
          </a:prstGeom>
        </p:spPr>
        <p:txBody>
          <a:bodyPr/>
          <a:lstStyle/>
          <a:p>
            <a:pPr fontAlgn="auto">
              <a:spcBef>
                <a:spcPts val="0"/>
              </a:spcBef>
              <a:spcAft>
                <a:spcPts val="0"/>
              </a:spcAft>
            </a:pPr>
            <a:fld id="{1946690E-A2AE-4E41-997A-4437D5107C5E}" type="datetimeFigureOut">
              <a:rPr lang="fr-BE" smtClean="0">
                <a:solidFill>
                  <a:prstClr val="black"/>
                </a:solidFill>
                <a:latin typeface="Calibri" panose="020F0502020204030204"/>
              </a:rPr>
              <a:pPr fontAlgn="auto">
                <a:spcBef>
                  <a:spcPts val="0"/>
                </a:spcBef>
                <a:spcAft>
                  <a:spcPts val="0"/>
                </a:spcAft>
              </a:pPr>
              <a:t>18-09-19</a:t>
            </a:fld>
            <a:endParaRPr lang="fr-BE">
              <a:solidFill>
                <a:prstClr val="black"/>
              </a:solidFill>
              <a:latin typeface="Calibri" panose="020F0502020204030204"/>
            </a:endParaRPr>
          </a:p>
        </p:txBody>
      </p:sp>
      <p:sp>
        <p:nvSpPr>
          <p:cNvPr id="6" name="Espace réservé du pied de page 5"/>
          <p:cNvSpPr>
            <a:spLocks noGrp="1"/>
          </p:cNvSpPr>
          <p:nvPr>
            <p:ph type="ftr" sz="quarter" idx="11"/>
          </p:nvPr>
        </p:nvSpPr>
        <p:spPr>
          <a:xfrm>
            <a:off x="3028950" y="4767263"/>
            <a:ext cx="3086100" cy="273844"/>
          </a:xfrm>
          <a:prstGeom prst="rect">
            <a:avLst/>
          </a:prstGeom>
        </p:spPr>
        <p:txBody>
          <a:bodyPr/>
          <a:lstStyle/>
          <a:p>
            <a:pPr fontAlgn="auto">
              <a:spcBef>
                <a:spcPts val="0"/>
              </a:spcBef>
              <a:spcAft>
                <a:spcPts val="0"/>
              </a:spcAft>
            </a:pPr>
            <a:endParaRPr lang="fr-BE">
              <a:solidFill>
                <a:prstClr val="black"/>
              </a:solidFill>
              <a:latin typeface="Calibri" panose="020F0502020204030204"/>
            </a:endParaRPr>
          </a:p>
        </p:txBody>
      </p:sp>
      <p:sp>
        <p:nvSpPr>
          <p:cNvPr id="7" name="Espace réservé du numéro de diapositive 6"/>
          <p:cNvSpPr>
            <a:spLocks noGrp="1"/>
          </p:cNvSpPr>
          <p:nvPr>
            <p:ph type="sldNum" sz="quarter" idx="12"/>
          </p:nvPr>
        </p:nvSpPr>
        <p:spPr/>
        <p:txBody>
          <a:bodyPr/>
          <a:lstStyle/>
          <a:p>
            <a:fld id="{F026715F-BECB-4223-A19B-7F9D1F3B5B6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091054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342900"/>
            <a:ext cx="2949178" cy="1200150"/>
          </a:xfrm>
        </p:spPr>
        <p:txBody>
          <a:bodyPr anchor="b"/>
          <a:lstStyle>
            <a:lvl1pPr>
              <a:defRPr sz="2400"/>
            </a:lvl1pPr>
          </a:lstStyle>
          <a:p>
            <a:r>
              <a:rPr lang="fr-FR" smtClean="0"/>
              <a:t>Modifiez le style du titre</a:t>
            </a:r>
            <a:endParaRPr lang="fr-BE"/>
          </a:p>
        </p:txBody>
      </p:sp>
      <p:sp>
        <p:nvSpPr>
          <p:cNvPr id="3" name="Espace réservé pour une image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Espace réservé du texte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Modifier les styles du texte du masque</a:t>
            </a:r>
          </a:p>
        </p:txBody>
      </p:sp>
      <p:sp>
        <p:nvSpPr>
          <p:cNvPr id="5" name="Espace réservé de la date 4"/>
          <p:cNvSpPr>
            <a:spLocks noGrp="1"/>
          </p:cNvSpPr>
          <p:nvPr>
            <p:ph type="dt" sz="half" idx="10"/>
          </p:nvPr>
        </p:nvSpPr>
        <p:spPr>
          <a:xfrm>
            <a:off x="628650" y="4767263"/>
            <a:ext cx="2057400" cy="273844"/>
          </a:xfrm>
          <a:prstGeom prst="rect">
            <a:avLst/>
          </a:prstGeom>
        </p:spPr>
        <p:txBody>
          <a:bodyPr/>
          <a:lstStyle/>
          <a:p>
            <a:pPr fontAlgn="auto">
              <a:spcBef>
                <a:spcPts val="0"/>
              </a:spcBef>
              <a:spcAft>
                <a:spcPts val="0"/>
              </a:spcAft>
            </a:pPr>
            <a:fld id="{1946690E-A2AE-4E41-997A-4437D5107C5E}" type="datetimeFigureOut">
              <a:rPr lang="fr-BE" smtClean="0">
                <a:solidFill>
                  <a:prstClr val="black"/>
                </a:solidFill>
                <a:latin typeface="Calibri" panose="020F0502020204030204"/>
              </a:rPr>
              <a:pPr fontAlgn="auto">
                <a:spcBef>
                  <a:spcPts val="0"/>
                </a:spcBef>
                <a:spcAft>
                  <a:spcPts val="0"/>
                </a:spcAft>
              </a:pPr>
              <a:t>18-09-19</a:t>
            </a:fld>
            <a:endParaRPr lang="fr-BE">
              <a:solidFill>
                <a:prstClr val="black"/>
              </a:solidFill>
              <a:latin typeface="Calibri" panose="020F0502020204030204"/>
            </a:endParaRPr>
          </a:p>
        </p:txBody>
      </p:sp>
      <p:sp>
        <p:nvSpPr>
          <p:cNvPr id="6" name="Espace réservé du pied de page 5"/>
          <p:cNvSpPr>
            <a:spLocks noGrp="1"/>
          </p:cNvSpPr>
          <p:nvPr>
            <p:ph type="ftr" sz="quarter" idx="11"/>
          </p:nvPr>
        </p:nvSpPr>
        <p:spPr>
          <a:xfrm>
            <a:off x="3028950" y="4767263"/>
            <a:ext cx="3086100" cy="273844"/>
          </a:xfrm>
          <a:prstGeom prst="rect">
            <a:avLst/>
          </a:prstGeom>
        </p:spPr>
        <p:txBody>
          <a:bodyPr/>
          <a:lstStyle/>
          <a:p>
            <a:pPr fontAlgn="auto">
              <a:spcBef>
                <a:spcPts val="0"/>
              </a:spcBef>
              <a:spcAft>
                <a:spcPts val="0"/>
              </a:spcAft>
            </a:pPr>
            <a:endParaRPr lang="fr-BE">
              <a:solidFill>
                <a:prstClr val="black"/>
              </a:solidFill>
              <a:latin typeface="Calibri" panose="020F0502020204030204"/>
            </a:endParaRPr>
          </a:p>
        </p:txBody>
      </p:sp>
      <p:sp>
        <p:nvSpPr>
          <p:cNvPr id="7" name="Espace réservé du numéro de diapositive 6"/>
          <p:cNvSpPr>
            <a:spLocks noGrp="1"/>
          </p:cNvSpPr>
          <p:nvPr>
            <p:ph type="sldNum" sz="quarter" idx="12"/>
          </p:nvPr>
        </p:nvSpPr>
        <p:spPr/>
        <p:txBody>
          <a:bodyPr/>
          <a:lstStyle/>
          <a:p>
            <a:fld id="{F026715F-BECB-4223-A19B-7F9D1F3B5B6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396235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2"/>
                </a:solidFill>
                <a:latin typeface="Cantarell" panose="02000603000000000000" pitchFamily="2" charset="0"/>
              </a:defRPr>
            </a:lvl1pPr>
          </a:lstStyle>
          <a:p>
            <a:r>
              <a:rPr lang="fr-FR" dirty="0" smtClean="0"/>
              <a:t>Modifiez le style du titre</a:t>
            </a:r>
            <a:endParaRPr lang="fr-BE" dirty="0"/>
          </a:p>
        </p:txBody>
      </p:sp>
      <p:sp>
        <p:nvSpPr>
          <p:cNvPr id="3" name="Espace réservé du texte vertical 2"/>
          <p:cNvSpPr>
            <a:spLocks noGrp="1"/>
          </p:cNvSpPr>
          <p:nvPr>
            <p:ph type="body" orient="vert" idx="1"/>
          </p:nvPr>
        </p:nvSpPr>
        <p:spPr/>
        <p:txBody>
          <a:bodyPr vert="eaVert"/>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4" name="Espace réservé de la date 3"/>
          <p:cNvSpPr>
            <a:spLocks noGrp="1"/>
          </p:cNvSpPr>
          <p:nvPr>
            <p:ph type="dt" sz="half" idx="10"/>
          </p:nvPr>
        </p:nvSpPr>
        <p:spPr>
          <a:xfrm>
            <a:off x="628650" y="4767263"/>
            <a:ext cx="2057400" cy="273844"/>
          </a:xfrm>
          <a:prstGeom prst="rect">
            <a:avLst/>
          </a:prstGeom>
        </p:spPr>
        <p:txBody>
          <a:bodyPr/>
          <a:lstStyle/>
          <a:p>
            <a:pPr fontAlgn="auto">
              <a:spcBef>
                <a:spcPts val="0"/>
              </a:spcBef>
              <a:spcAft>
                <a:spcPts val="0"/>
              </a:spcAft>
            </a:pPr>
            <a:fld id="{1946690E-A2AE-4E41-997A-4437D5107C5E}" type="datetimeFigureOut">
              <a:rPr lang="fr-BE" smtClean="0">
                <a:solidFill>
                  <a:prstClr val="black"/>
                </a:solidFill>
                <a:latin typeface="Calibri" panose="020F0502020204030204"/>
              </a:rPr>
              <a:pPr fontAlgn="auto">
                <a:spcBef>
                  <a:spcPts val="0"/>
                </a:spcBef>
                <a:spcAft>
                  <a:spcPts val="0"/>
                </a:spcAft>
              </a:pPr>
              <a:t>18-09-19</a:t>
            </a:fld>
            <a:endParaRPr lang="fr-BE">
              <a:solidFill>
                <a:prstClr val="black"/>
              </a:solidFill>
              <a:latin typeface="Calibri" panose="020F0502020204030204"/>
            </a:endParaRPr>
          </a:p>
        </p:txBody>
      </p:sp>
      <p:sp>
        <p:nvSpPr>
          <p:cNvPr id="5" name="Espace réservé du pied de page 4"/>
          <p:cNvSpPr>
            <a:spLocks noGrp="1"/>
          </p:cNvSpPr>
          <p:nvPr>
            <p:ph type="ftr" sz="quarter" idx="11"/>
          </p:nvPr>
        </p:nvSpPr>
        <p:spPr>
          <a:xfrm>
            <a:off x="3028950" y="4767263"/>
            <a:ext cx="3086100" cy="273844"/>
          </a:xfrm>
          <a:prstGeom prst="rect">
            <a:avLst/>
          </a:prstGeom>
        </p:spPr>
        <p:txBody>
          <a:bodyPr/>
          <a:lstStyle/>
          <a:p>
            <a:pPr fontAlgn="auto">
              <a:spcBef>
                <a:spcPts val="0"/>
              </a:spcBef>
              <a:spcAft>
                <a:spcPts val="0"/>
              </a:spcAft>
            </a:pPr>
            <a:endParaRPr lang="fr-BE">
              <a:solidFill>
                <a:prstClr val="black"/>
              </a:solidFill>
              <a:latin typeface="Calibri" panose="020F0502020204030204"/>
            </a:endParaRPr>
          </a:p>
        </p:txBody>
      </p:sp>
      <p:sp>
        <p:nvSpPr>
          <p:cNvPr id="6" name="Espace réservé du numéro de diapositive 5"/>
          <p:cNvSpPr>
            <a:spLocks noGrp="1"/>
          </p:cNvSpPr>
          <p:nvPr>
            <p:ph type="sldNum" sz="quarter" idx="12"/>
          </p:nvPr>
        </p:nvSpPr>
        <p:spPr/>
        <p:txBody>
          <a:bodyPr/>
          <a:lstStyle/>
          <a:p>
            <a:fld id="{F026715F-BECB-4223-A19B-7F9D1F3B5B6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39835078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273844"/>
            <a:ext cx="1971675" cy="4358879"/>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628650" y="273844"/>
            <a:ext cx="5800725" cy="4358879"/>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a:xfrm>
            <a:off x="628650" y="4767263"/>
            <a:ext cx="2057400" cy="273844"/>
          </a:xfrm>
          <a:prstGeom prst="rect">
            <a:avLst/>
          </a:prstGeom>
        </p:spPr>
        <p:txBody>
          <a:bodyPr/>
          <a:lstStyle/>
          <a:p>
            <a:pPr fontAlgn="auto">
              <a:spcBef>
                <a:spcPts val="0"/>
              </a:spcBef>
              <a:spcAft>
                <a:spcPts val="0"/>
              </a:spcAft>
            </a:pPr>
            <a:fld id="{1946690E-A2AE-4E41-997A-4437D5107C5E}" type="datetimeFigureOut">
              <a:rPr lang="fr-BE" smtClean="0">
                <a:solidFill>
                  <a:prstClr val="black"/>
                </a:solidFill>
                <a:latin typeface="Calibri" panose="020F0502020204030204"/>
              </a:rPr>
              <a:pPr fontAlgn="auto">
                <a:spcBef>
                  <a:spcPts val="0"/>
                </a:spcBef>
                <a:spcAft>
                  <a:spcPts val="0"/>
                </a:spcAft>
              </a:pPr>
              <a:t>18-09-19</a:t>
            </a:fld>
            <a:endParaRPr lang="fr-BE">
              <a:solidFill>
                <a:prstClr val="black"/>
              </a:solidFill>
              <a:latin typeface="Calibri" panose="020F0502020204030204"/>
            </a:endParaRPr>
          </a:p>
        </p:txBody>
      </p:sp>
      <p:sp>
        <p:nvSpPr>
          <p:cNvPr id="5" name="Espace réservé du pied de page 4"/>
          <p:cNvSpPr>
            <a:spLocks noGrp="1"/>
          </p:cNvSpPr>
          <p:nvPr>
            <p:ph type="ftr" sz="quarter" idx="11"/>
          </p:nvPr>
        </p:nvSpPr>
        <p:spPr>
          <a:xfrm>
            <a:off x="3028950" y="4767263"/>
            <a:ext cx="3086100" cy="273844"/>
          </a:xfrm>
          <a:prstGeom prst="rect">
            <a:avLst/>
          </a:prstGeom>
        </p:spPr>
        <p:txBody>
          <a:bodyPr/>
          <a:lstStyle/>
          <a:p>
            <a:pPr fontAlgn="auto">
              <a:spcBef>
                <a:spcPts val="0"/>
              </a:spcBef>
              <a:spcAft>
                <a:spcPts val="0"/>
              </a:spcAft>
            </a:pPr>
            <a:endParaRPr lang="fr-BE">
              <a:solidFill>
                <a:prstClr val="black"/>
              </a:solidFill>
              <a:latin typeface="Calibri" panose="020F0502020204030204"/>
            </a:endParaRPr>
          </a:p>
        </p:txBody>
      </p:sp>
      <p:sp>
        <p:nvSpPr>
          <p:cNvPr id="6" name="Espace réservé du numéro de diapositive 5"/>
          <p:cNvSpPr>
            <a:spLocks noGrp="1"/>
          </p:cNvSpPr>
          <p:nvPr>
            <p:ph type="sldNum" sz="quarter" idx="12"/>
          </p:nvPr>
        </p:nvSpPr>
        <p:spPr/>
        <p:txBody>
          <a:bodyPr/>
          <a:lstStyle/>
          <a:p>
            <a:fld id="{F026715F-BECB-4223-A19B-7F9D1F3B5B6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6294347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5" name="Freeform 4"/>
          <p:cNvSpPr>
            <a:spLocks/>
          </p:cNvSpPr>
          <p:nvPr userDrawn="1"/>
        </p:nvSpPr>
        <p:spPr bwMode="auto">
          <a:xfrm>
            <a:off x="-696515" y="-13395"/>
            <a:ext cx="1116211" cy="5168615"/>
          </a:xfrm>
          <a:custGeom>
            <a:avLst/>
            <a:gdLst>
              <a:gd name="T0" fmla="*/ 0 w 21600"/>
              <a:gd name="T1" fmla="*/ 21600 h 21600"/>
              <a:gd name="T2" fmla="*/ 21600 w 21600"/>
              <a:gd name="T3" fmla="*/ 21576 h 21600"/>
              <a:gd name="T4" fmla="*/ 15593 w 21600"/>
              <a:gd name="T5" fmla="*/ 10104 h 21600"/>
              <a:gd name="T6" fmla="*/ 21600 w 21600"/>
              <a:gd name="T7" fmla="*/ 0 h 21600"/>
              <a:gd name="T8" fmla="*/ 139 w 21600"/>
              <a:gd name="T9" fmla="*/ 4 h 21600"/>
              <a:gd name="T10" fmla="*/ 0 w 21600"/>
              <a:gd name="T11" fmla="*/ 21600 h 21600"/>
              <a:gd name="T12" fmla="*/ 0 w 21600"/>
              <a:gd name="T13" fmla="*/ 21600 h 21600"/>
              <a:gd name="connsiteX0" fmla="*/ 0 w 21600"/>
              <a:gd name="connsiteY0" fmla="*/ 21600 h 21600"/>
              <a:gd name="connsiteX1" fmla="*/ 21600 w 21600"/>
              <a:gd name="connsiteY1" fmla="*/ 21576 h 21600"/>
              <a:gd name="connsiteX2" fmla="*/ 15593 w 21600"/>
              <a:gd name="connsiteY2" fmla="*/ 10104 h 21600"/>
              <a:gd name="connsiteX3" fmla="*/ 21600 w 21600"/>
              <a:gd name="connsiteY3" fmla="*/ 0 h 21600"/>
              <a:gd name="connsiteX4" fmla="*/ 10939 w 21600"/>
              <a:gd name="connsiteY4" fmla="*/ 4 h 21600"/>
              <a:gd name="connsiteX5" fmla="*/ 0 w 21600"/>
              <a:gd name="connsiteY5" fmla="*/ 21600 h 21600"/>
              <a:gd name="connsiteX6" fmla="*/ 0 w 21600"/>
              <a:gd name="connsiteY6" fmla="*/ 21600 h 21600"/>
              <a:gd name="connsiteX0" fmla="*/ 10800 w 21600"/>
              <a:gd name="connsiteY0" fmla="*/ 21600 h 21600"/>
              <a:gd name="connsiteX1" fmla="*/ 21600 w 21600"/>
              <a:gd name="connsiteY1" fmla="*/ 21576 h 21600"/>
              <a:gd name="connsiteX2" fmla="*/ 15593 w 21600"/>
              <a:gd name="connsiteY2" fmla="*/ 10104 h 21600"/>
              <a:gd name="connsiteX3" fmla="*/ 21600 w 21600"/>
              <a:gd name="connsiteY3" fmla="*/ 0 h 21600"/>
              <a:gd name="connsiteX4" fmla="*/ 10939 w 21600"/>
              <a:gd name="connsiteY4" fmla="*/ 4 h 21600"/>
              <a:gd name="connsiteX5" fmla="*/ 10800 w 21600"/>
              <a:gd name="connsiteY5" fmla="*/ 21600 h 21600"/>
              <a:gd name="connsiteX6" fmla="*/ 0 w 21600"/>
              <a:gd name="connsiteY6"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10800" y="21600"/>
                </a:moveTo>
                <a:lnTo>
                  <a:pt x="21600" y="21576"/>
                </a:lnTo>
                <a:cubicBezTo>
                  <a:pt x="21600" y="21576"/>
                  <a:pt x="15321" y="15849"/>
                  <a:pt x="15593" y="10104"/>
                </a:cubicBezTo>
                <a:cubicBezTo>
                  <a:pt x="15860" y="4454"/>
                  <a:pt x="21600" y="0"/>
                  <a:pt x="21600" y="0"/>
                </a:cubicBezTo>
                <a:lnTo>
                  <a:pt x="10939" y="4"/>
                </a:lnTo>
                <a:cubicBezTo>
                  <a:pt x="10893" y="7203"/>
                  <a:pt x="10846" y="14401"/>
                  <a:pt x="10800" y="21600"/>
                </a:cubicBezTo>
                <a:close/>
                <a:moveTo>
                  <a:pt x="0" y="21600"/>
                </a:moveTo>
              </a:path>
            </a:pathLst>
          </a:custGeom>
          <a:solidFill>
            <a:srgbClr val="82BA26"/>
          </a:solidFill>
          <a:ln>
            <a:solidFill>
              <a:srgbClr val="82BA26"/>
            </a:solidFill>
          </a:ln>
        </p:spPr>
        <p:txBody>
          <a:bodyPr lIns="0" tIns="0" rIns="0" bIns="0"/>
          <a:lstStyle/>
          <a:p>
            <a:pPr fontAlgn="auto">
              <a:spcBef>
                <a:spcPts val="0"/>
              </a:spcBef>
              <a:spcAft>
                <a:spcPts val="0"/>
              </a:spcAft>
            </a:pPr>
            <a:endParaRPr lang="fr-FR" sz="949">
              <a:solidFill>
                <a:prstClr val="black"/>
              </a:solidFill>
              <a:latin typeface="Calibri" panose="020F0502020204030204"/>
            </a:endParaRPr>
          </a:p>
        </p:txBody>
      </p:sp>
      <p:grpSp>
        <p:nvGrpSpPr>
          <p:cNvPr id="6" name="Group 5"/>
          <p:cNvGrpSpPr>
            <a:grpSpLocks/>
          </p:cNvGrpSpPr>
          <p:nvPr userDrawn="1"/>
        </p:nvGrpSpPr>
        <p:grpSpPr bwMode="auto">
          <a:xfrm>
            <a:off x="133946" y="4714875"/>
            <a:ext cx="508992" cy="381744"/>
            <a:chOff x="0" y="0"/>
            <a:chExt cx="456" cy="456"/>
          </a:xfrm>
        </p:grpSpPr>
        <p:sp>
          <p:nvSpPr>
            <p:cNvPr id="7" name="Oval 6"/>
            <p:cNvSpPr>
              <a:spLocks/>
            </p:cNvSpPr>
            <p:nvPr/>
          </p:nvSpPr>
          <p:spPr bwMode="auto">
            <a:xfrm>
              <a:off x="0" y="0"/>
              <a:ext cx="456" cy="456"/>
            </a:xfrm>
            <a:prstGeom prst="ellipse">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pPr>
              <a:endParaRPr lang="fr-FR" sz="949">
                <a:solidFill>
                  <a:prstClr val="black"/>
                </a:solidFill>
                <a:latin typeface="Calibri" panose="020F0502020204030204"/>
              </a:endParaRPr>
            </a:p>
          </p:txBody>
        </p:sp>
        <p:pic>
          <p:nvPicPr>
            <p:cNvPr id="8"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 y="24"/>
              <a:ext cx="424"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10" name="Grouper 14"/>
          <p:cNvGrpSpPr/>
          <p:nvPr userDrawn="1"/>
        </p:nvGrpSpPr>
        <p:grpSpPr>
          <a:xfrm>
            <a:off x="673442" y="4907110"/>
            <a:ext cx="8050270" cy="228638"/>
            <a:chOff x="72000" y="9305336"/>
            <a:chExt cx="11449272" cy="433564"/>
          </a:xfrm>
        </p:grpSpPr>
        <p:sp>
          <p:nvSpPr>
            <p:cNvPr id="11" name="Line 3"/>
            <p:cNvSpPr>
              <a:spLocks noChangeShapeType="1"/>
            </p:cNvSpPr>
            <p:nvPr/>
          </p:nvSpPr>
          <p:spPr bwMode="auto">
            <a:xfrm flipV="1">
              <a:off x="4342160" y="9557320"/>
              <a:ext cx="7179112" cy="0"/>
            </a:xfrm>
            <a:prstGeom prst="line">
              <a:avLst/>
            </a:prstGeom>
            <a:noFill/>
            <a:ln w="25400" cap="flat">
              <a:solidFill>
                <a:srgbClr val="66666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fontAlgn="auto">
                <a:spcBef>
                  <a:spcPts val="0"/>
                </a:spcBef>
                <a:spcAft>
                  <a:spcPts val="0"/>
                </a:spcAft>
              </a:pPr>
              <a:endParaRPr lang="fr-FR" sz="949">
                <a:solidFill>
                  <a:prstClr val="black"/>
                </a:solidFill>
                <a:latin typeface="Calibri" panose="020F0502020204030204"/>
              </a:endParaRPr>
            </a:p>
          </p:txBody>
        </p:sp>
        <p:sp>
          <p:nvSpPr>
            <p:cNvPr id="12" name="Line 3"/>
            <p:cNvSpPr>
              <a:spLocks noChangeShapeType="1"/>
            </p:cNvSpPr>
            <p:nvPr/>
          </p:nvSpPr>
          <p:spPr bwMode="auto">
            <a:xfrm>
              <a:off x="813768" y="9558000"/>
              <a:ext cx="144016" cy="0"/>
            </a:xfrm>
            <a:prstGeom prst="line">
              <a:avLst/>
            </a:prstGeom>
            <a:noFill/>
            <a:ln w="25400" cap="flat">
              <a:solidFill>
                <a:srgbClr val="66666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fontAlgn="auto">
                <a:spcBef>
                  <a:spcPts val="0"/>
                </a:spcBef>
                <a:spcAft>
                  <a:spcPts val="0"/>
                </a:spcAft>
              </a:pPr>
              <a:endParaRPr lang="fr-FR" sz="949">
                <a:solidFill>
                  <a:prstClr val="black"/>
                </a:solidFill>
                <a:latin typeface="Calibri" panose="020F0502020204030204"/>
              </a:endParaRPr>
            </a:p>
          </p:txBody>
        </p:sp>
        <p:pic>
          <p:nvPicPr>
            <p:cNvPr id="13" name="Image 12" descr="eli_vert_light.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792" y="9305336"/>
              <a:ext cx="3168000" cy="396000"/>
            </a:xfrm>
            <a:prstGeom prst="rect">
              <a:avLst/>
            </a:prstGeom>
          </p:spPr>
        </p:pic>
        <p:pic>
          <p:nvPicPr>
            <p:cNvPr id="14" name="Image 13" descr="ucl_gris.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0" y="9396000"/>
              <a:ext cx="634365" cy="342900"/>
            </a:xfrm>
            <a:prstGeom prst="rect">
              <a:avLst/>
            </a:prstGeom>
          </p:spPr>
        </p:pic>
      </p:grpSp>
    </p:spTree>
    <p:extLst>
      <p:ext uri="{BB962C8B-B14F-4D97-AF65-F5344CB8AC3E}">
        <p14:creationId xmlns:p14="http://schemas.microsoft.com/office/powerpoint/2010/main" val="4062573242"/>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a:prstGeom prst="rect">
            <a:avLst/>
          </a:prstGeom>
        </p:spPr>
        <p:txBody>
          <a:bodyPr/>
          <a:lstStyle>
            <a:lvl1pPr>
              <a:defRPr>
                <a:solidFill>
                  <a:schemeClr val="tx1">
                    <a:lumMod val="65000"/>
                    <a:lumOff val="35000"/>
                  </a:schemeClr>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3429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3720103"/>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solidFill>
                  <a:prstClr val="black">
                    <a:lumMod val="95000"/>
                    <a:lumOff val="5000"/>
                  </a:prstClr>
                </a:solidFill>
              </a:rPr>
              <a:pPr/>
              <a:t>9/18/2019</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‹N°›</a:t>
            </a:fld>
            <a:endParaRPr lang="en-US" dirty="0">
              <a:solidFill>
                <a:prstClr val="black">
                  <a:lumMod val="95000"/>
                  <a:lumOff val="5000"/>
                </a:prstClr>
              </a:solidFill>
            </a:endParaRPr>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760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solidFill>
                  <a:prstClr val="black">
                    <a:lumMod val="95000"/>
                    <a:lumOff val="5000"/>
                  </a:prstClr>
                </a:solidFill>
              </a:rPr>
              <a:pPr/>
              <a:t>9/18/2019</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‹N°›</a:t>
            </a:fld>
            <a:endParaRPr lang="en-US" dirty="0">
              <a:solidFill>
                <a:prstClr val="black">
                  <a:lumMod val="95000"/>
                  <a:lumOff val="5000"/>
                </a:prstClr>
              </a:solidFill>
            </a:endParaRPr>
          </a:p>
        </p:txBody>
      </p:sp>
    </p:spTree>
    <p:extLst>
      <p:ext uri="{BB962C8B-B14F-4D97-AF65-F5344CB8AC3E}">
        <p14:creationId xmlns:p14="http://schemas.microsoft.com/office/powerpoint/2010/main" val="3814491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5D3794B-289A-4A80-97D7-111025398D45}" type="datetimeFigureOut">
              <a:rPr lang="en-US" dirty="0">
                <a:solidFill>
                  <a:prstClr val="black">
                    <a:lumMod val="95000"/>
                    <a:lumOff val="5000"/>
                  </a:prstClr>
                </a:solidFill>
              </a:rPr>
              <a:pPr/>
              <a:t>9/18/2019</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‹N°›</a:t>
            </a:fld>
            <a:endParaRPr lang="en-US" dirty="0">
              <a:solidFill>
                <a:prstClr val="black">
                  <a:lumMod val="95000"/>
                  <a:lumOff val="5000"/>
                </a:prstClr>
              </a:solidFill>
            </a:endParaRPr>
          </a:p>
        </p:txBody>
      </p:sp>
      <p:sp useBgFill="1">
        <p:nvSpPr>
          <p:cNvPr id="10" name="Picture Placeholder 9"/>
          <p:cNvSpPr>
            <a:spLocks noGrp="1"/>
          </p:cNvSpPr>
          <p:nvPr>
            <p:ph type="pic" sz="quarter" idx="13"/>
          </p:nvPr>
        </p:nvSpPr>
        <p:spPr>
          <a:xfrm>
            <a:off x="261562" y="438912"/>
            <a:ext cx="506534" cy="992605"/>
          </a:xfrm>
        </p:spPr>
        <p:txBody>
          <a:bodyPr/>
          <a:lstStyle/>
          <a:p>
            <a:endParaRPr lang="en-US" dirty="0"/>
          </a:p>
        </p:txBody>
      </p:sp>
    </p:spTree>
    <p:extLst>
      <p:ext uri="{BB962C8B-B14F-4D97-AF65-F5344CB8AC3E}">
        <p14:creationId xmlns:p14="http://schemas.microsoft.com/office/powerpoint/2010/main" val="2084245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3429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solidFill>
                  <a:prstClr val="black">
                    <a:lumMod val="95000"/>
                    <a:lumOff val="5000"/>
                  </a:prstClr>
                </a:solidFill>
              </a:rPr>
              <a:pPr/>
              <a:t>9/18/2019</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‹N°›</a:t>
            </a:fld>
            <a:endParaRPr lang="en-US" dirty="0">
              <a:solidFill>
                <a:prstClr val="black">
                  <a:lumMod val="95000"/>
                  <a:lumOff val="5000"/>
                </a:prstClr>
              </a:solidFill>
            </a:endParaRPr>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9912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438912"/>
            <a:ext cx="7290054" cy="112471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5" y="1714500"/>
            <a:ext cx="3566160" cy="3017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1714500"/>
            <a:ext cx="3566160" cy="3017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solidFill>
                  <a:prstClr val="black">
                    <a:lumMod val="95000"/>
                    <a:lumOff val="5000"/>
                  </a:prstClr>
                </a:solidFill>
              </a:rPr>
              <a:pPr/>
              <a:t>9/18/2019</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‹N°›</a:t>
            </a:fld>
            <a:endParaRPr lang="en-US" dirty="0">
              <a:solidFill>
                <a:prstClr val="black">
                  <a:lumMod val="95000"/>
                  <a:lumOff val="5000"/>
                </a:prstClr>
              </a:solidFill>
            </a:endParaRPr>
          </a:p>
        </p:txBody>
      </p:sp>
    </p:spTree>
    <p:extLst>
      <p:ext uri="{BB962C8B-B14F-4D97-AF65-F5344CB8AC3E}">
        <p14:creationId xmlns:p14="http://schemas.microsoft.com/office/powerpoint/2010/main" val="2081763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768096" y="2225841"/>
            <a:ext cx="3566160" cy="25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3166" y="1634727"/>
            <a:ext cx="3566160" cy="61722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Edit Master text styles</a:t>
            </a:r>
          </a:p>
        </p:txBody>
      </p:sp>
      <p:sp>
        <p:nvSpPr>
          <p:cNvPr id="6" name="Content Placeholder 5"/>
          <p:cNvSpPr>
            <a:spLocks noGrp="1"/>
          </p:cNvSpPr>
          <p:nvPr>
            <p:ph sz="quarter" idx="4"/>
          </p:nvPr>
        </p:nvSpPr>
        <p:spPr>
          <a:xfrm>
            <a:off x="4493166" y="2225841"/>
            <a:ext cx="3566160" cy="25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solidFill>
                  <a:prstClr val="black">
                    <a:lumMod val="95000"/>
                    <a:lumOff val="5000"/>
                  </a:prstClr>
                </a:solidFill>
              </a:rPr>
              <a:pPr/>
              <a:t>9/18/2019</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‹N°›</a:t>
            </a:fld>
            <a:endParaRPr lang="en-US" dirty="0">
              <a:solidFill>
                <a:prstClr val="black">
                  <a:lumMod val="95000"/>
                  <a:lumOff val="5000"/>
                </a:prstClr>
              </a:solidFill>
            </a:endParaRPr>
          </a:p>
        </p:txBody>
      </p:sp>
    </p:spTree>
    <p:extLst>
      <p:ext uri="{BB962C8B-B14F-4D97-AF65-F5344CB8AC3E}">
        <p14:creationId xmlns:p14="http://schemas.microsoft.com/office/powerpoint/2010/main" val="1070790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solidFill>
                  <a:prstClr val="black">
                    <a:lumMod val="95000"/>
                    <a:lumOff val="5000"/>
                  </a:prstClr>
                </a:solidFill>
              </a:rPr>
              <a:pPr/>
              <a:t>9/18/2019</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‹N°›</a:t>
            </a:fld>
            <a:endParaRPr lang="en-US" dirty="0">
              <a:solidFill>
                <a:prstClr val="black">
                  <a:lumMod val="95000"/>
                  <a:lumOff val="5000"/>
                </a:prstClr>
              </a:solidFill>
            </a:endParaRPr>
          </a:p>
        </p:txBody>
      </p:sp>
    </p:spTree>
    <p:extLst>
      <p:ext uri="{BB962C8B-B14F-4D97-AF65-F5344CB8AC3E}">
        <p14:creationId xmlns:p14="http://schemas.microsoft.com/office/powerpoint/2010/main" val="22315295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solidFill>
                  <a:prstClr val="black">
                    <a:lumMod val="95000"/>
                    <a:lumOff val="5000"/>
                  </a:prstClr>
                </a:solidFill>
              </a:rPr>
              <a:pPr/>
              <a:t>9/18/2019</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‹N°›</a:t>
            </a:fld>
            <a:endParaRPr lang="en-US" dirty="0">
              <a:solidFill>
                <a:prstClr val="black">
                  <a:lumMod val="95000"/>
                  <a:lumOff val="5000"/>
                </a:prstClr>
              </a:solidFill>
            </a:endParaRPr>
          </a:p>
        </p:txBody>
      </p:sp>
    </p:spTree>
    <p:extLst>
      <p:ext uri="{BB962C8B-B14F-4D97-AF65-F5344CB8AC3E}">
        <p14:creationId xmlns:p14="http://schemas.microsoft.com/office/powerpoint/2010/main" val="866840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solidFill>
                  <a:prstClr val="black">
                    <a:lumMod val="95000"/>
                    <a:lumOff val="5000"/>
                  </a:prstClr>
                </a:solidFill>
              </a:rPr>
              <a:pPr/>
              <a:t>9/18/2019</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‹N°›</a:t>
            </a:fld>
            <a:endParaRPr lang="en-US" dirty="0">
              <a:solidFill>
                <a:prstClr val="black">
                  <a:lumMod val="95000"/>
                  <a:lumOff val="5000"/>
                </a:prstClr>
              </a:solidFill>
            </a:endParaRPr>
          </a:p>
        </p:txBody>
      </p:sp>
    </p:spTree>
    <p:extLst>
      <p:ext uri="{BB962C8B-B14F-4D97-AF65-F5344CB8AC3E}">
        <p14:creationId xmlns:p14="http://schemas.microsoft.com/office/powerpoint/2010/main" val="39332335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4286250" y="617220"/>
            <a:ext cx="4258818" cy="3888486"/>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1693129"/>
            <a:ext cx="3291840" cy="2821721"/>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solidFill>
                  <a:prstClr val="black">
                    <a:lumMod val="95000"/>
                    <a:lumOff val="5000"/>
                  </a:prstClr>
                </a:solidFill>
              </a:rPr>
              <a:pPr/>
              <a:t>9/18/2019</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‹N°›</a:t>
            </a:fld>
            <a:endParaRPr lang="en-US" dirty="0">
              <a:solidFill>
                <a:prstClr val="black">
                  <a:lumMod val="95000"/>
                  <a:lumOff val="5000"/>
                </a:prstClr>
              </a:solidFill>
            </a:endParaRPr>
          </a:p>
        </p:txBody>
      </p:sp>
    </p:spTree>
    <p:extLst>
      <p:ext uri="{BB962C8B-B14F-4D97-AF65-F5344CB8AC3E}">
        <p14:creationId xmlns:p14="http://schemas.microsoft.com/office/powerpoint/2010/main" val="499195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chemeClr val="tx1">
                    <a:lumMod val="65000"/>
                    <a:lumOff val="35000"/>
                  </a:schemeClr>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1188019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3429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solidFill>
                  <a:prstClr val="black">
                    <a:lumMod val="95000"/>
                    <a:lumOff val="5000"/>
                  </a:prstClr>
                </a:solidFill>
              </a:rPr>
              <a:pPr/>
              <a:t>9/18/2019</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67E5644-1E61-4311-A31E-84CB9C7AA8A9}" type="slidenum">
              <a:rPr lang="en-US" dirty="0">
                <a:solidFill>
                  <a:prstClr val="black">
                    <a:lumMod val="95000"/>
                    <a:lumOff val="5000"/>
                  </a:prstClr>
                </a:solidFill>
              </a:rPr>
              <a:pPr/>
              <a:t>‹N°›</a:t>
            </a:fld>
            <a:endParaRPr lang="en-US" dirty="0">
              <a:solidFill>
                <a:prstClr val="black">
                  <a:lumMod val="95000"/>
                  <a:lumOff val="5000"/>
                </a:prstClr>
              </a:solidFill>
            </a:endParaRPr>
          </a:p>
        </p:txBody>
      </p:sp>
      <p:cxnSp>
        <p:nvCxnSpPr>
          <p:cNvPr id="8" name="Straight Connector 7"/>
          <p:cNvCxnSpPr/>
          <p:nvPr/>
        </p:nvCxnSpPr>
        <p:spPr>
          <a:xfrm flipV="1">
            <a:off x="6306082" y="4035798"/>
            <a:ext cx="0" cy="48006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7735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solidFill>
                  <a:prstClr val="black">
                    <a:lumMod val="95000"/>
                    <a:lumOff val="5000"/>
                  </a:prstClr>
                </a:solidFill>
              </a:rPr>
              <a:pPr/>
              <a:t>9/18/2019</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‹N°›</a:t>
            </a:fld>
            <a:endParaRPr lang="en-US" dirty="0">
              <a:solidFill>
                <a:prstClr val="black">
                  <a:lumMod val="95000"/>
                  <a:lumOff val="5000"/>
                </a:prstClr>
              </a:solidFill>
            </a:endParaRPr>
          </a:p>
        </p:txBody>
      </p:sp>
    </p:spTree>
    <p:extLst>
      <p:ext uri="{BB962C8B-B14F-4D97-AF65-F5344CB8AC3E}">
        <p14:creationId xmlns:p14="http://schemas.microsoft.com/office/powerpoint/2010/main" val="21179862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571500"/>
            <a:ext cx="1971675" cy="405765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571500"/>
            <a:ext cx="5686425" cy="40576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solidFill>
                  <a:prstClr val="black">
                    <a:lumMod val="95000"/>
                    <a:lumOff val="5000"/>
                  </a:prstClr>
                </a:solidFill>
              </a:rPr>
              <a:pPr/>
              <a:t>9/18/2019</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5000"/>
                    <a:lumOff val="5000"/>
                  </a:prstClr>
                </a:solidFill>
              </a:rPr>
              <a:pPr/>
              <a:t>‹N°›</a:t>
            </a:fld>
            <a:endParaRPr lang="en-US" dirty="0">
              <a:solidFill>
                <a:prstClr val="black">
                  <a:lumMod val="95000"/>
                  <a:lumOff val="5000"/>
                </a:prstClr>
              </a:solidFill>
            </a:endParaRPr>
          </a:p>
        </p:txBody>
      </p:sp>
      <p:cxnSp>
        <p:nvCxnSpPr>
          <p:cNvPr id="7" name="Straight Connector 6"/>
          <p:cNvCxnSpPr/>
          <p:nvPr/>
        </p:nvCxnSpPr>
        <p:spPr>
          <a:xfrm rot="5400000" flipV="1">
            <a:off x="7543800" y="44447"/>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263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6351"/>
            <a:ext cx="9169804" cy="5156201"/>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6" y="1803400"/>
            <a:ext cx="5826719"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6" y="3038126"/>
            <a:ext cx="5826719"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9AFCA4C-6168-49AD-ADFC-57E42FA18591}" type="datetime1">
              <a:rPr lang="en-US" smtClean="0">
                <a:solidFill>
                  <a:prstClr val="black">
                    <a:tint val="75000"/>
                  </a:prstClr>
                </a:solidFill>
              </a:rPr>
              <a:pPr/>
              <a:t>9/18/2019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b="1" dirty="0" smtClean="0">
                <a:solidFill>
                  <a:prstClr val="black">
                    <a:tint val="75000"/>
                  </a:prstClr>
                </a:solidFill>
              </a:rPr>
              <a:t>4</a:t>
            </a:r>
            <a:r>
              <a:rPr lang="en-US" b="1" baseline="30000" dirty="0" smtClean="0">
                <a:solidFill>
                  <a:prstClr val="black">
                    <a:tint val="75000"/>
                  </a:prstClr>
                </a:solidFill>
              </a:rPr>
              <a:t>th</a:t>
            </a:r>
            <a:r>
              <a:rPr lang="en-US" b="1" dirty="0" smtClean="0">
                <a:solidFill>
                  <a:prstClr val="black">
                    <a:tint val="75000"/>
                  </a:prstClr>
                </a:solidFill>
              </a:rPr>
              <a:t> ADVANCED TRAINING COURSE IN LAND REMOTE SENSING</a:t>
            </a:r>
          </a:p>
          <a:p>
            <a:r>
              <a:rPr lang="en-US" dirty="0" smtClean="0">
                <a:solidFill>
                  <a:prstClr val="black">
                    <a:tint val="75000"/>
                  </a:prstClr>
                </a:solidFill>
              </a:rPr>
              <a:t>1-5 July 2013 | </a:t>
            </a:r>
            <a:r>
              <a:rPr lang="en-US" dirty="0" err="1" smtClean="0">
                <a:solidFill>
                  <a:prstClr val="black">
                    <a:tint val="75000"/>
                  </a:prstClr>
                </a:solidFill>
              </a:rPr>
              <a:t>Harokopio</a:t>
            </a:r>
            <a:r>
              <a:rPr lang="en-US" dirty="0" smtClean="0">
                <a:solidFill>
                  <a:prstClr val="black">
                    <a:tint val="75000"/>
                  </a:prstClr>
                </a:solidFill>
              </a:rPr>
              <a:t> University| Athens, Greece</a:t>
            </a: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296865271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5258" y="4741335"/>
            <a:ext cx="684132" cy="273844"/>
          </a:xfrm>
        </p:spPr>
        <p:txBody>
          <a:bodyPr/>
          <a:lstStyle/>
          <a:p>
            <a:fld id="{443B723B-0AF1-4A2C-84C0-45623C236A36}" type="datetime1">
              <a:rPr lang="en-US" smtClean="0">
                <a:solidFill>
                  <a:prstClr val="black">
                    <a:tint val="75000"/>
                  </a:prstClr>
                </a:solidFill>
              </a:rPr>
              <a:pPr/>
              <a:t>9/18/2019</a:t>
            </a:fld>
            <a:endParaRPr lang="en-US" dirty="0">
              <a:solidFill>
                <a:prstClr val="black">
                  <a:tint val="75000"/>
                </a:prstClr>
              </a:solidFill>
            </a:endParaRPr>
          </a:p>
        </p:txBody>
      </p:sp>
      <p:sp>
        <p:nvSpPr>
          <p:cNvPr id="5" name="Footer Placeholder 4"/>
          <p:cNvSpPr>
            <a:spLocks noGrp="1"/>
          </p:cNvSpPr>
          <p:nvPr>
            <p:ph type="ftr" sz="quarter" idx="11"/>
          </p:nvPr>
        </p:nvSpPr>
        <p:spPr>
          <a:xfrm>
            <a:off x="609600" y="4733100"/>
            <a:ext cx="4622973" cy="273844"/>
          </a:xfrm>
        </p:spPr>
        <p:txBody>
          <a:bodyPr/>
          <a:lstStyle/>
          <a:p>
            <a:r>
              <a:rPr lang="en-US" b="1" dirty="0" smtClean="0">
                <a:solidFill>
                  <a:prstClr val="black">
                    <a:tint val="75000"/>
                  </a:prstClr>
                </a:solidFill>
              </a:rPr>
              <a:t>4</a:t>
            </a:r>
            <a:r>
              <a:rPr lang="en-US" b="1" baseline="30000" dirty="0" smtClean="0">
                <a:solidFill>
                  <a:prstClr val="black">
                    <a:tint val="75000"/>
                  </a:prstClr>
                </a:solidFill>
              </a:rPr>
              <a:t>th</a:t>
            </a:r>
            <a:r>
              <a:rPr lang="en-US" b="1" dirty="0" smtClean="0">
                <a:solidFill>
                  <a:prstClr val="black">
                    <a:tint val="75000"/>
                  </a:prstClr>
                </a:solidFill>
              </a:rPr>
              <a:t> ADVANCED TRAINING COURSE IN LAND REMOTE SENSING</a:t>
            </a:r>
          </a:p>
          <a:p>
            <a:r>
              <a:rPr lang="en-US" dirty="0" smtClean="0">
                <a:solidFill>
                  <a:prstClr val="black">
                    <a:tint val="75000"/>
                  </a:prstClr>
                </a:solidFill>
              </a:rPr>
              <a:t>1-5 July 2013 | </a:t>
            </a:r>
            <a:r>
              <a:rPr lang="en-US" dirty="0" err="1" smtClean="0">
                <a:solidFill>
                  <a:prstClr val="black">
                    <a:tint val="75000"/>
                  </a:prstClr>
                </a:solidFill>
              </a:rPr>
              <a:t>Harokopio</a:t>
            </a:r>
            <a:r>
              <a:rPr lang="en-US" dirty="0" smtClean="0">
                <a:solidFill>
                  <a:prstClr val="black">
                    <a:tint val="75000"/>
                  </a:prstClr>
                </a:solidFill>
              </a:rPr>
              <a:t> University| Athens, Greece</a:t>
            </a:r>
          </a:p>
        </p:txBody>
      </p:sp>
      <p:sp>
        <p:nvSpPr>
          <p:cNvPr id="6" name="Slide Number Placeholder 5"/>
          <p:cNvSpPr>
            <a:spLocks noGrp="1"/>
          </p:cNvSpPr>
          <p:nvPr>
            <p:ph type="sldNum" sz="quarter" idx="12"/>
          </p:nvPr>
        </p:nvSpPr>
        <p:spPr>
          <a:xfrm>
            <a:off x="6395908" y="4741335"/>
            <a:ext cx="512638" cy="273844"/>
          </a:xfrm>
        </p:spPr>
        <p:txBody>
          <a:bodyPr/>
          <a:lstStyle/>
          <a:p>
            <a:fld id="{D57F1E4F-1CFF-5643-939E-217C01CDF565}" type="slidenum">
              <a:rPr lang="en-US" smtClean="0">
                <a:solidFill>
                  <a:srgbClr val="90C226"/>
                </a:solidFill>
              </a:rPr>
              <a:pPr/>
              <a:t>‹N°›</a:t>
            </a:fld>
            <a:endParaRPr lang="en-US" dirty="0">
              <a:solidFill>
                <a:srgbClr val="90C226"/>
              </a:solidFill>
            </a:endParaRPr>
          </a:p>
        </p:txBody>
      </p:sp>
      <p:sp>
        <p:nvSpPr>
          <p:cNvPr id="7" name="CasellaDiTesto 5"/>
          <p:cNvSpPr txBox="1"/>
          <p:nvPr userDrawn="1"/>
        </p:nvSpPr>
        <p:spPr>
          <a:xfrm>
            <a:off x="7431314" y="4958835"/>
            <a:ext cx="1712686" cy="207749"/>
          </a:xfrm>
          <a:prstGeom prst="rect">
            <a:avLst/>
          </a:prstGeom>
          <a:noFill/>
        </p:spPr>
        <p:txBody>
          <a:bodyPr wrap="square" rtlCol="0">
            <a:spAutoFit/>
          </a:bodyPr>
          <a:lstStyle/>
          <a:p>
            <a:pPr algn="r" defTabSz="342900" fontAlgn="auto">
              <a:spcBef>
                <a:spcPts val="0"/>
              </a:spcBef>
              <a:spcAft>
                <a:spcPts val="0"/>
              </a:spcAft>
            </a:pPr>
            <a:r>
              <a:rPr lang="en-US" sz="750" dirty="0" smtClean="0">
                <a:solidFill>
                  <a:srgbClr val="54A021">
                    <a:lumMod val="75000"/>
                  </a:srgbClr>
                </a:solidFill>
                <a:latin typeface="Trebuchet MS"/>
              </a:rPr>
              <a:t>© Gregory Duveiller</a:t>
            </a:r>
            <a:endParaRPr lang="en-US" sz="750" dirty="0">
              <a:solidFill>
                <a:srgbClr val="54A021">
                  <a:lumMod val="75000"/>
                </a:srgbClr>
              </a:solidFill>
              <a:latin typeface="Trebuchet MS"/>
            </a:endParaRPr>
          </a:p>
        </p:txBody>
      </p:sp>
    </p:spTree>
    <p:extLst>
      <p:ext uri="{BB962C8B-B14F-4D97-AF65-F5344CB8AC3E}">
        <p14:creationId xmlns:p14="http://schemas.microsoft.com/office/powerpoint/2010/main" val="350305613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025651"/>
            <a:ext cx="6347715"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3395586"/>
            <a:ext cx="6347715"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BABC73-9CF1-4C22-9084-450C739E28B9}" type="datetime1">
              <a:rPr lang="en-US" smtClean="0">
                <a:solidFill>
                  <a:prstClr val="black">
                    <a:tint val="75000"/>
                  </a:prstClr>
                </a:solidFill>
              </a:rPr>
              <a:pPr/>
              <a:t>9/18/2019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b="1" dirty="0" smtClean="0">
                <a:solidFill>
                  <a:prstClr val="black">
                    <a:tint val="75000"/>
                  </a:prstClr>
                </a:solidFill>
              </a:rPr>
              <a:t>4</a:t>
            </a:r>
            <a:r>
              <a:rPr lang="en-US" b="1" baseline="30000" dirty="0" smtClean="0">
                <a:solidFill>
                  <a:prstClr val="black">
                    <a:tint val="75000"/>
                  </a:prstClr>
                </a:solidFill>
              </a:rPr>
              <a:t>th</a:t>
            </a:r>
            <a:r>
              <a:rPr lang="en-US" b="1" dirty="0" smtClean="0">
                <a:solidFill>
                  <a:prstClr val="black">
                    <a:tint val="75000"/>
                  </a:prstClr>
                </a:solidFill>
              </a:rPr>
              <a:t> ADVANCED TRAINING COURSE IN LAND REMOTE SENSING</a:t>
            </a:r>
          </a:p>
          <a:p>
            <a:r>
              <a:rPr lang="en-US" dirty="0" smtClean="0">
                <a:solidFill>
                  <a:prstClr val="black">
                    <a:tint val="75000"/>
                  </a:prstClr>
                </a:solidFill>
              </a:rPr>
              <a:t>1-5 July 2013 | </a:t>
            </a:r>
            <a:r>
              <a:rPr lang="en-US" dirty="0" err="1" smtClean="0">
                <a:solidFill>
                  <a:prstClr val="black">
                    <a:tint val="75000"/>
                  </a:prstClr>
                </a:solidFill>
              </a:rPr>
              <a:t>Harokopio</a:t>
            </a:r>
            <a:r>
              <a:rPr lang="en-US" dirty="0" smtClean="0">
                <a:solidFill>
                  <a:prstClr val="black">
                    <a:tint val="75000"/>
                  </a:prstClr>
                </a:solidFill>
              </a:rPr>
              <a:t> University| Athens, Greece</a:t>
            </a: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390708136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347714" cy="9906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1" y="1620442"/>
            <a:ext cx="3088109" cy="291057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1620443"/>
            <a:ext cx="3088110" cy="291058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8E61D35-2348-4A30-84AF-E291DA7D878B}" type="datetime1">
              <a:rPr lang="en-US" smtClean="0">
                <a:solidFill>
                  <a:prstClr val="black">
                    <a:tint val="75000"/>
                  </a:prstClr>
                </a:solidFill>
              </a:rPr>
              <a:pPr/>
              <a:t>9/18/2019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b="1" dirty="0" smtClean="0">
                <a:solidFill>
                  <a:prstClr val="black">
                    <a:tint val="75000"/>
                  </a:prstClr>
                </a:solidFill>
              </a:rPr>
              <a:t>4</a:t>
            </a:r>
            <a:r>
              <a:rPr lang="en-US" b="1" baseline="30000" dirty="0" smtClean="0">
                <a:solidFill>
                  <a:prstClr val="black">
                    <a:tint val="75000"/>
                  </a:prstClr>
                </a:solidFill>
              </a:rPr>
              <a:t>th</a:t>
            </a:r>
            <a:r>
              <a:rPr lang="en-US" b="1" dirty="0" smtClean="0">
                <a:solidFill>
                  <a:prstClr val="black">
                    <a:tint val="75000"/>
                  </a:prstClr>
                </a:solidFill>
              </a:rPr>
              <a:t> ADVANCED TRAINING COURSE IN LAND REMOTE SENSING</a:t>
            </a:r>
          </a:p>
          <a:p>
            <a:r>
              <a:rPr lang="en-US" dirty="0" smtClean="0">
                <a:solidFill>
                  <a:prstClr val="black">
                    <a:tint val="75000"/>
                  </a:prstClr>
                </a:solidFill>
              </a:rPr>
              <a:t>1-5 July 2013 | </a:t>
            </a:r>
            <a:r>
              <a:rPr lang="en-US" dirty="0" err="1" smtClean="0">
                <a:solidFill>
                  <a:prstClr val="black">
                    <a:tint val="75000"/>
                  </a:prstClr>
                </a:solidFill>
              </a:rPr>
              <a:t>Harokopio</a:t>
            </a:r>
            <a:r>
              <a:rPr lang="en-US" dirty="0" smtClean="0">
                <a:solidFill>
                  <a:prstClr val="black">
                    <a:tint val="75000"/>
                  </a:prstClr>
                </a:solidFill>
              </a:rPr>
              <a:t> University| Athens, Greece</a:t>
            </a:r>
          </a:p>
        </p:txBody>
      </p:sp>
      <p:sp>
        <p:nvSpPr>
          <p:cNvPr id="7" name="Slide Number Placeholder 6"/>
          <p:cNvSpPr>
            <a:spLocks noGrp="1"/>
          </p:cNvSpPr>
          <p:nvPr>
            <p:ph type="sldNum" sz="quarter" idx="12"/>
          </p:nvPr>
        </p:nvSpPr>
        <p:spPr/>
        <p:txBody>
          <a:bodyPr/>
          <a:lstStyle/>
          <a:p>
            <a:fld id="{6FF9F0C5-380F-41C2-899A-BAC0F0927E16}"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62385058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347713" cy="9906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1620737"/>
            <a:ext cx="3090672"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599" y="2052935"/>
            <a:ext cx="3090672"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1620737"/>
            <a:ext cx="3090672"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866640" y="2052935"/>
            <a:ext cx="3090672"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9E4BE0E-B3FF-4423-931E-4B39C43FEA05}" type="datetime1">
              <a:rPr lang="en-US" smtClean="0">
                <a:solidFill>
                  <a:prstClr val="black">
                    <a:tint val="75000"/>
                  </a:prstClr>
                </a:solidFill>
              </a:rPr>
              <a:pPr/>
              <a:t>9/18/2019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b="1" dirty="0" smtClean="0">
                <a:solidFill>
                  <a:prstClr val="black">
                    <a:tint val="75000"/>
                  </a:prstClr>
                </a:solidFill>
              </a:rPr>
              <a:t>4</a:t>
            </a:r>
            <a:r>
              <a:rPr lang="en-US" b="1" baseline="30000" dirty="0" smtClean="0">
                <a:solidFill>
                  <a:prstClr val="black">
                    <a:tint val="75000"/>
                  </a:prstClr>
                </a:solidFill>
              </a:rPr>
              <a:t>th</a:t>
            </a:r>
            <a:r>
              <a:rPr lang="en-US" b="1" dirty="0" smtClean="0">
                <a:solidFill>
                  <a:prstClr val="black">
                    <a:tint val="75000"/>
                  </a:prstClr>
                </a:solidFill>
              </a:rPr>
              <a:t> ADVANCED TRAINING COURSE IN LAND REMOTE SENSING</a:t>
            </a:r>
          </a:p>
          <a:p>
            <a:r>
              <a:rPr lang="en-US" dirty="0" smtClean="0">
                <a:solidFill>
                  <a:prstClr val="black">
                    <a:tint val="75000"/>
                  </a:prstClr>
                </a:solidFill>
              </a:rPr>
              <a:t>1-5 July 2013 | </a:t>
            </a:r>
            <a:r>
              <a:rPr lang="en-US" dirty="0" err="1" smtClean="0">
                <a:solidFill>
                  <a:prstClr val="black">
                    <a:tint val="75000"/>
                  </a:prstClr>
                </a:solidFill>
              </a:rPr>
              <a:t>Harokopio</a:t>
            </a:r>
            <a:r>
              <a:rPr lang="en-US" dirty="0" smtClean="0">
                <a:solidFill>
                  <a:prstClr val="black">
                    <a:tint val="75000"/>
                  </a:prstClr>
                </a:solidFill>
              </a:rPr>
              <a:t> University| Athens, Greece</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396959130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457200"/>
            <a:ext cx="6347714"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509255-EB63-4110-84D4-FB3E6D467F14}" type="datetime1">
              <a:rPr lang="en-US" smtClean="0">
                <a:solidFill>
                  <a:prstClr val="black">
                    <a:tint val="75000"/>
                  </a:prstClr>
                </a:solidFill>
              </a:rPr>
              <a:pPr/>
              <a:t>9/18/2019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4th ADVANCED TRAINING COURSE IN LAND REMOTE SENSING 1-5 July 2013 | Harokopio University| Athens, Greece</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8488871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10C8A1-8390-4AC3-82A3-49D642A62D0F}" type="datetime1">
              <a:rPr lang="en-US" smtClean="0">
                <a:solidFill>
                  <a:prstClr val="black">
                    <a:tint val="75000"/>
                  </a:prstClr>
                </a:solidFill>
              </a:rPr>
              <a:pPr/>
              <a:t>9/18/2019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4th ADVANCED TRAINING COURSE IN LAND REMOTE SENSING 1-5 July 2013 | Harokopio University| Athens, Greece</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8146281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123953"/>
            <a:ext cx="2790182"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1276" y="386194"/>
            <a:ext cx="3386037" cy="41448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082802"/>
            <a:ext cx="2790182" cy="1938337"/>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44FC8-9C2C-440D-A9A7-70506FF6F92B}" type="datetime1">
              <a:rPr lang="en-US" smtClean="0">
                <a:solidFill>
                  <a:prstClr val="black">
                    <a:tint val="75000"/>
                  </a:prstClr>
                </a:solidFill>
              </a:rPr>
              <a:pPr/>
              <a:t>9/18/2019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4th ADVANCED TRAINING COURSE IN LAND REMOTE SENSING 1-5 July 2013 | Harokopio University| Athens, Greece</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35532678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3600450"/>
            <a:ext cx="6347714"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457200"/>
            <a:ext cx="6347714"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609599" y="4025504"/>
            <a:ext cx="6347714"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CA1D48-8BA6-432D-A09E-5754712199DF}" type="datetime1">
              <a:rPr lang="en-US" smtClean="0">
                <a:solidFill>
                  <a:prstClr val="black">
                    <a:tint val="75000"/>
                  </a:prstClr>
                </a:solidFill>
              </a:rPr>
              <a:pPr/>
              <a:t>9/18/2019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4th ADVANCED TRAINING COURSE IN LAND REMOTE SENSING 1-5 July 2013 | Harokopio University| Athens, Greece</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324778717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347714"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3352800"/>
            <a:ext cx="6347714"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EC354F-3FCD-4239-B0B4-5004011378CD}" type="datetime1">
              <a:rPr lang="en-US" smtClean="0">
                <a:solidFill>
                  <a:prstClr val="black">
                    <a:tint val="75000"/>
                  </a:prstClr>
                </a:solidFill>
              </a:rPr>
              <a:pPr/>
              <a:t>9/18/2019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4th ADVANCED TRAINING COURSE IN LAND REMOTE SENSING 1-5 July 2013 | Harokopio University| Athens, Greece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4414398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457200"/>
            <a:ext cx="607218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2724150"/>
            <a:ext cx="5419804"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3352800"/>
            <a:ext cx="6347715"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FDC147-43ED-4AE2-9747-5E444EF1BFBC}" type="datetime1">
              <a:rPr lang="en-US" smtClean="0">
                <a:solidFill>
                  <a:prstClr val="black">
                    <a:tint val="75000"/>
                  </a:prstClr>
                </a:solidFill>
              </a:rPr>
              <a:pPr/>
              <a:t>9/18/2019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4th ADVANCED TRAINING COURSE IN LAND REMOTE SENSING 1-5 July 2013 | Harokopio University| Athens, Greece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
        <p:nvSpPr>
          <p:cNvPr id="24" name="TextBox 23"/>
          <p:cNvSpPr txBox="1"/>
          <p:nvPr/>
        </p:nvSpPr>
        <p:spPr>
          <a:xfrm>
            <a:off x="482712" y="592784"/>
            <a:ext cx="457319" cy="438582"/>
          </a:xfrm>
          <a:prstGeom prst="rect">
            <a:avLst/>
          </a:prstGeom>
        </p:spPr>
        <p:txBody>
          <a:bodyPr vert="horz" lIns="68580" tIns="34290" rIns="68580" bIns="34290" rtlCol="0" anchor="ctr">
            <a:noAutofit/>
          </a:bodyPr>
          <a:lstStyle/>
          <a:p>
            <a:pPr defTabSz="342900" fontAlgn="auto">
              <a:spcBef>
                <a:spcPts val="0"/>
              </a:spcBef>
              <a:spcAft>
                <a:spcPts val="0"/>
              </a:spcAft>
            </a:pPr>
            <a:r>
              <a:rPr lang="en-US" sz="6000" dirty="0">
                <a:ln w="3175" cmpd="sng">
                  <a:noFill/>
                </a:ln>
                <a:solidFill>
                  <a:srgbClr val="90C226">
                    <a:lumMod val="60000"/>
                    <a:lumOff val="40000"/>
                  </a:srgbClr>
                </a:solidFill>
                <a:latin typeface="Arial"/>
              </a:rPr>
              <a:t>“</a:t>
            </a:r>
          </a:p>
        </p:txBody>
      </p:sp>
      <p:sp>
        <p:nvSpPr>
          <p:cNvPr id="25" name="TextBox 24"/>
          <p:cNvSpPr txBox="1"/>
          <p:nvPr/>
        </p:nvSpPr>
        <p:spPr>
          <a:xfrm>
            <a:off x="6747700" y="2164917"/>
            <a:ext cx="457319" cy="438582"/>
          </a:xfrm>
          <a:prstGeom prst="rect">
            <a:avLst/>
          </a:prstGeom>
        </p:spPr>
        <p:txBody>
          <a:bodyPr vert="horz" lIns="68580" tIns="34290" rIns="68580" bIns="34290" rtlCol="0" anchor="ctr">
            <a:noAutofit/>
          </a:bodyPr>
          <a:lstStyle/>
          <a:p>
            <a:pPr defTabSz="342900" fontAlgn="auto">
              <a:spcBef>
                <a:spcPts val="0"/>
              </a:spcBef>
              <a:spcAft>
                <a:spcPts val="0"/>
              </a:spcAft>
            </a:pPr>
            <a:r>
              <a:rPr lang="en-US" sz="6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4272650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448991"/>
            <a:ext cx="6347715"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3395586"/>
            <a:ext cx="6347715"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BAAEFF-3239-451C-8C35-D6BA3C16DF55}" type="datetime1">
              <a:rPr lang="en-US" smtClean="0">
                <a:solidFill>
                  <a:prstClr val="black">
                    <a:tint val="75000"/>
                  </a:prstClr>
                </a:solidFill>
              </a:rPr>
              <a:pPr/>
              <a:t>9/18/2019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4th ADVANCED TRAINING COURSE IN LAND REMOTE SENSING 1-5 July 2013 | Harokopio University| Athens, Greece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27091006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457200"/>
            <a:ext cx="607218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3009900"/>
            <a:ext cx="6347716"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3395586"/>
            <a:ext cx="6347715"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28CF77-A33B-48E5-9A1F-97BB47600078}" type="datetime1">
              <a:rPr lang="en-US" smtClean="0">
                <a:solidFill>
                  <a:prstClr val="black">
                    <a:tint val="75000"/>
                  </a:prstClr>
                </a:solidFill>
              </a:rPr>
              <a:pPr/>
              <a:t>9/18/2019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4th ADVANCED TRAINING COURSE IN LAND REMOTE SENSING 1-5 July 2013 | Harokopio University| Athens, Greece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
        <p:nvSpPr>
          <p:cNvPr id="24" name="TextBox 23"/>
          <p:cNvSpPr txBox="1"/>
          <p:nvPr/>
        </p:nvSpPr>
        <p:spPr>
          <a:xfrm>
            <a:off x="482712" y="592784"/>
            <a:ext cx="457319" cy="438582"/>
          </a:xfrm>
          <a:prstGeom prst="rect">
            <a:avLst/>
          </a:prstGeom>
        </p:spPr>
        <p:txBody>
          <a:bodyPr vert="horz" lIns="68580" tIns="34290" rIns="68580" bIns="34290" rtlCol="0" anchor="ctr">
            <a:noAutofit/>
          </a:bodyPr>
          <a:lstStyle/>
          <a:p>
            <a:pPr defTabSz="342900" fontAlgn="auto">
              <a:spcBef>
                <a:spcPts val="0"/>
              </a:spcBef>
              <a:spcAft>
                <a:spcPts val="0"/>
              </a:spcAft>
            </a:pPr>
            <a:r>
              <a:rPr lang="en-US" sz="6000" dirty="0">
                <a:ln w="3175" cmpd="sng">
                  <a:noFill/>
                </a:ln>
                <a:solidFill>
                  <a:srgbClr val="90C226">
                    <a:lumMod val="60000"/>
                    <a:lumOff val="40000"/>
                  </a:srgbClr>
                </a:solidFill>
                <a:latin typeface="Arial"/>
              </a:rPr>
              <a:t>“</a:t>
            </a:r>
          </a:p>
        </p:txBody>
      </p:sp>
      <p:sp>
        <p:nvSpPr>
          <p:cNvPr id="25" name="TextBox 24"/>
          <p:cNvSpPr txBox="1"/>
          <p:nvPr/>
        </p:nvSpPr>
        <p:spPr>
          <a:xfrm>
            <a:off x="6747700" y="2164917"/>
            <a:ext cx="457319" cy="438582"/>
          </a:xfrm>
          <a:prstGeom prst="rect">
            <a:avLst/>
          </a:prstGeom>
        </p:spPr>
        <p:txBody>
          <a:bodyPr vert="horz" lIns="68580" tIns="34290" rIns="68580" bIns="34290" rtlCol="0" anchor="ctr">
            <a:noAutofit/>
          </a:bodyPr>
          <a:lstStyle/>
          <a:p>
            <a:pPr defTabSz="342900" fontAlgn="auto">
              <a:spcBef>
                <a:spcPts val="0"/>
              </a:spcBef>
              <a:spcAft>
                <a:spcPts val="0"/>
              </a:spcAft>
            </a:pPr>
            <a:r>
              <a:rPr lang="en-US" sz="6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4567537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457200"/>
            <a:ext cx="6341465"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3009900"/>
            <a:ext cx="6347716"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3395586"/>
            <a:ext cx="6347715"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C737DB-E98C-4F1D-976A-DCB07EEE191A}" type="datetime1">
              <a:rPr lang="en-US" smtClean="0">
                <a:solidFill>
                  <a:prstClr val="black">
                    <a:tint val="75000"/>
                  </a:prstClr>
                </a:solidFill>
              </a:rPr>
              <a:pPr/>
              <a:t>9/18/2019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4th ADVANCED TRAINING COURSE IN LAND REMOTE SENSING 1-5 July 2013 | Harokopio University| Athens, Greece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13740977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EE72B2-BDAA-4C9E-84F3-9E4D8E53F35F}" type="datetime1">
              <a:rPr lang="en-US" smtClean="0">
                <a:solidFill>
                  <a:prstClr val="black">
                    <a:tint val="75000"/>
                  </a:prstClr>
                </a:solidFill>
              </a:rPr>
              <a:pPr/>
              <a:t>9/18/2019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4th ADVANCED TRAINING COURSE IN LAND REMOTE SENSING 1-5 July 2013 | Harokopio University| Athens, Greece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40566678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457201"/>
            <a:ext cx="978812"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457201"/>
            <a:ext cx="5195026" cy="3938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6166F0-E0AB-4C31-90E2-C6ADF8E5E433}" type="datetime1">
              <a:rPr lang="en-US" smtClean="0">
                <a:solidFill>
                  <a:prstClr val="black">
                    <a:tint val="75000"/>
                  </a:prstClr>
                </a:solidFill>
              </a:rPr>
              <a:pPr/>
              <a:t>9/18/2019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4th ADVANCED TRAINING COURSE IN LAND REMOTE SENSING 1-5 July 2013 | Harokopio University| Athens, Greece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21442535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8" y="212"/>
            <a:ext cx="9143245" cy="5143076"/>
          </a:xfrm>
          <a:prstGeom prst="rect">
            <a:avLst/>
          </a:prstGeom>
        </p:spPr>
      </p:pic>
      <p:pic>
        <p:nvPicPr>
          <p:cNvPr id="7" name="Imag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513" y="141481"/>
            <a:ext cx="3785303" cy="1101761"/>
          </a:xfrm>
          <a:prstGeom prst="rect">
            <a:avLst/>
          </a:prstGeom>
        </p:spPr>
      </p:pic>
      <p:sp>
        <p:nvSpPr>
          <p:cNvPr id="8" name="Title 1"/>
          <p:cNvSpPr>
            <a:spLocks noGrp="1"/>
          </p:cNvSpPr>
          <p:nvPr>
            <p:ph type="ctrTitle"/>
          </p:nvPr>
        </p:nvSpPr>
        <p:spPr>
          <a:xfrm>
            <a:off x="685800" y="1366594"/>
            <a:ext cx="7772400" cy="1102519"/>
          </a:xfrm>
        </p:spPr>
        <p:txBody>
          <a:bodyPr/>
          <a:lstStyle>
            <a:lvl1pPr>
              <a:defRPr b="1" baseline="0">
                <a:solidFill>
                  <a:schemeClr val="tx1">
                    <a:lumMod val="65000"/>
                    <a:lumOff val="35000"/>
                  </a:schemeClr>
                </a:solidFill>
              </a:defRPr>
            </a:lvl1pPr>
          </a:lstStyle>
          <a:p>
            <a:endParaRPr lang="en-US" dirty="0"/>
          </a:p>
        </p:txBody>
      </p:sp>
      <p:sp>
        <p:nvSpPr>
          <p:cNvPr id="9" name="Subtitle 2"/>
          <p:cNvSpPr>
            <a:spLocks noGrp="1"/>
          </p:cNvSpPr>
          <p:nvPr>
            <p:ph type="subTitle" idx="1"/>
          </p:nvPr>
        </p:nvSpPr>
        <p:spPr>
          <a:xfrm>
            <a:off x="1371600" y="2567178"/>
            <a:ext cx="6400800" cy="490626"/>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CH" dirty="0" smtClean="0"/>
              <a:t>Click </a:t>
            </a:r>
            <a:r>
              <a:rPr lang="de-CH" dirty="0" err="1" smtClean="0"/>
              <a:t>to</a:t>
            </a:r>
            <a:r>
              <a:rPr lang="de-CH" dirty="0" smtClean="0"/>
              <a:t> </a:t>
            </a:r>
            <a:r>
              <a:rPr lang="de-CH" dirty="0" err="1" smtClean="0"/>
              <a:t>edit</a:t>
            </a:r>
            <a:r>
              <a:rPr lang="de-CH" dirty="0" smtClean="0"/>
              <a:t> Master </a:t>
            </a:r>
            <a:r>
              <a:rPr lang="de-CH" dirty="0" err="1" smtClean="0"/>
              <a:t>subtitle</a:t>
            </a:r>
            <a:r>
              <a:rPr lang="de-CH" dirty="0" smtClean="0"/>
              <a:t> style</a:t>
            </a:r>
            <a:endParaRPr lang="en-US" dirty="0"/>
          </a:p>
        </p:txBody>
      </p:sp>
    </p:spTree>
    <p:extLst>
      <p:ext uri="{BB962C8B-B14F-4D97-AF65-F5344CB8AC3E}">
        <p14:creationId xmlns:p14="http://schemas.microsoft.com/office/powerpoint/2010/main" val="42347645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a:prstGeom prst="rect">
            <a:avLst/>
          </a:prstGeom>
        </p:spPr>
        <p:txBody>
          <a:bodyPr/>
          <a:lstStyle>
            <a:lvl1pPr>
              <a:defRPr>
                <a:solidFill>
                  <a:schemeClr val="tx1">
                    <a:lumMod val="65000"/>
                    <a:lumOff val="35000"/>
                  </a:schemeClr>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200151"/>
            <a:ext cx="8229600" cy="3394472"/>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Titre 4"/>
          <p:cNvSpPr>
            <a:spLocks noGrp="1"/>
          </p:cNvSpPr>
          <p:nvPr>
            <p:ph type="title"/>
          </p:nvPr>
        </p:nvSpPr>
        <p:spPr/>
        <p:txBody>
          <a:bodyPr/>
          <a:lstStyle/>
          <a:p>
            <a:r>
              <a:rPr lang="fr-FR" smtClean="0"/>
              <a:t>Modifiez le style du titre</a:t>
            </a:r>
            <a:endParaRPr lang="fr-BE"/>
          </a:p>
        </p:txBody>
      </p:sp>
    </p:spTree>
    <p:extLst>
      <p:ext uri="{BB962C8B-B14F-4D97-AF65-F5344CB8AC3E}">
        <p14:creationId xmlns:p14="http://schemas.microsoft.com/office/powerpoint/2010/main" val="242977639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Tree>
    <p:extLst>
      <p:ext uri="{BB962C8B-B14F-4D97-AF65-F5344CB8AC3E}">
        <p14:creationId xmlns:p14="http://schemas.microsoft.com/office/powerpoint/2010/main" val="2863539771"/>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Tree>
    <p:extLst>
      <p:ext uri="{BB962C8B-B14F-4D97-AF65-F5344CB8AC3E}">
        <p14:creationId xmlns:p14="http://schemas.microsoft.com/office/powerpoint/2010/main" val="2182238368"/>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210042"/>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Forme libre 3"/>
          <p:cNvSpPr/>
          <p:nvPr userDrawn="1"/>
        </p:nvSpPr>
        <p:spPr>
          <a:xfrm>
            <a:off x="-113392" y="-10630"/>
            <a:ext cx="2442083" cy="5155459"/>
          </a:xfrm>
          <a:custGeom>
            <a:avLst/>
            <a:gdLst>
              <a:gd name="connsiteX0" fmla="*/ 161269 w 3447117"/>
              <a:gd name="connsiteY0" fmla="*/ 9776277 h 9776277"/>
              <a:gd name="connsiteX1" fmla="*/ 1673162 w 3447117"/>
              <a:gd name="connsiteY1" fmla="*/ 6430170 h 9776277"/>
              <a:gd name="connsiteX2" fmla="*/ 967612 w 3447117"/>
              <a:gd name="connsiteY2" fmla="*/ 2539816 h 9776277"/>
              <a:gd name="connsiteX3" fmla="*/ 806343 w 3447117"/>
              <a:gd name="connsiteY3" fmla="*/ 1290065 h 9776277"/>
              <a:gd name="connsiteX4" fmla="*/ 604758 w 3447117"/>
              <a:gd name="connsiteY4" fmla="*/ 2559973 h 9776277"/>
              <a:gd name="connsiteX5" fmla="*/ 1189356 w 3447117"/>
              <a:gd name="connsiteY5" fmla="*/ 6530956 h 9776277"/>
              <a:gd name="connsiteX6" fmla="*/ 141110 w 3447117"/>
              <a:gd name="connsiteY6" fmla="*/ 8728099 h 9776277"/>
              <a:gd name="connsiteX7" fmla="*/ 0 w 3447117"/>
              <a:gd name="connsiteY7" fmla="*/ 0 h 9776277"/>
              <a:gd name="connsiteX8" fmla="*/ 1330466 w 3447117"/>
              <a:gd name="connsiteY8" fmla="*/ 0 h 9776277"/>
              <a:gd name="connsiteX9" fmla="*/ 1673162 w 3447117"/>
              <a:gd name="connsiteY9" fmla="*/ 1652896 h 9776277"/>
              <a:gd name="connsiteX10" fmla="*/ 3447117 w 3447117"/>
              <a:gd name="connsiteY10" fmla="*/ 7014730 h 9776277"/>
              <a:gd name="connsiteX11" fmla="*/ 1552211 w 3447117"/>
              <a:gd name="connsiteY11" fmla="*/ 9776277 h 9776277"/>
              <a:gd name="connsiteX12" fmla="*/ 161269 w 3447117"/>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713153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713153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713153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3185" h="9776277">
                <a:moveTo>
                  <a:pt x="161269" y="9776277"/>
                </a:moveTo>
                <a:cubicBezTo>
                  <a:pt x="624916" y="9131245"/>
                  <a:pt x="1451418" y="8808728"/>
                  <a:pt x="1673162" y="6389855"/>
                </a:cubicBezTo>
                <a:cubicBezTo>
                  <a:pt x="1700041" y="4602577"/>
                  <a:pt x="1202795" y="3823162"/>
                  <a:pt x="967612" y="2539816"/>
                </a:cubicBezTo>
                <a:lnTo>
                  <a:pt x="806343" y="1290065"/>
                </a:lnTo>
                <a:cubicBezTo>
                  <a:pt x="766026" y="1706649"/>
                  <a:pt x="698610" y="1898206"/>
                  <a:pt x="713153" y="2539816"/>
                </a:cubicBezTo>
                <a:cubicBezTo>
                  <a:pt x="791024" y="3451708"/>
                  <a:pt x="1236393" y="5207295"/>
                  <a:pt x="1189356" y="6530956"/>
                </a:cubicBezTo>
                <a:cubicBezTo>
                  <a:pt x="1001210" y="8089785"/>
                  <a:pt x="395673" y="8487769"/>
                  <a:pt x="141110" y="8828885"/>
                </a:cubicBezTo>
                <a:lnTo>
                  <a:pt x="0" y="0"/>
                </a:lnTo>
                <a:lnTo>
                  <a:pt x="1330466" y="0"/>
                </a:lnTo>
                <a:cubicBezTo>
                  <a:pt x="1444698" y="550965"/>
                  <a:pt x="1357344" y="799572"/>
                  <a:pt x="1673162" y="1652896"/>
                </a:cubicBezTo>
                <a:cubicBezTo>
                  <a:pt x="2264480" y="3440174"/>
                  <a:pt x="3682300" y="4904936"/>
                  <a:pt x="3447117" y="7014730"/>
                </a:cubicBezTo>
                <a:cubicBezTo>
                  <a:pt x="3258969" y="9023739"/>
                  <a:pt x="1881468" y="9541108"/>
                  <a:pt x="1552211" y="9776277"/>
                </a:cubicBezTo>
                <a:lnTo>
                  <a:pt x="161269" y="9776277"/>
                </a:lnTo>
                <a:close/>
              </a:path>
            </a:pathLst>
          </a:custGeom>
          <a:solidFill>
            <a:srgbClr val="4989A4"/>
          </a:solidFill>
          <a:ln>
            <a:solidFill>
              <a:srgbClr val="4989A4"/>
            </a:solidFill>
          </a:ln>
        </p:spPr>
        <p:txBody>
          <a:bodyPr vert="horz" wrap="square" lIns="48221" tIns="24110" rIns="48221" bIns="24110" numCol="1" rtlCol="0" anchor="t" anchorCtr="0" compatLnSpc="1">
            <a:prstTxWarp prst="textNoShape">
              <a:avLst/>
            </a:prstTxWarp>
          </a:bodyPr>
          <a:lstStyle/>
          <a:p>
            <a:pPr algn="ctr" defTabSz="482186"/>
            <a:endParaRPr lang="fr-FR" sz="2215" dirty="0">
              <a:solidFill>
                <a:srgbClr val="000000"/>
              </a:solidFill>
              <a:latin typeface="Gill Sans" charset="0"/>
              <a:ea typeface="ヒラギノ角ゴ ProN W3" charset="0"/>
              <a:cs typeface="ヒラギノ角ゴ ProN W3" charset="0"/>
              <a:sym typeface="Gill Sans" charset="0"/>
            </a:endParaRPr>
          </a:p>
        </p:txBody>
      </p:sp>
      <p:sp>
        <p:nvSpPr>
          <p:cNvPr id="5" name="Line 2"/>
          <p:cNvSpPr>
            <a:spLocks noChangeShapeType="1"/>
          </p:cNvSpPr>
          <p:nvPr userDrawn="1"/>
        </p:nvSpPr>
        <p:spPr bwMode="auto">
          <a:xfrm>
            <a:off x="-17590" y="5077967"/>
            <a:ext cx="9208740" cy="2512"/>
          </a:xfrm>
          <a:prstGeom prst="line">
            <a:avLst/>
          </a:prstGeom>
          <a:noFill/>
          <a:ln w="25400" cap="flat">
            <a:solidFill>
              <a:srgbClr val="3A769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sp>
        <p:nvSpPr>
          <p:cNvPr id="6" name="Rectangle 3"/>
          <p:cNvSpPr>
            <a:spLocks/>
          </p:cNvSpPr>
          <p:nvPr userDrawn="1"/>
        </p:nvSpPr>
        <p:spPr bwMode="auto">
          <a:xfrm>
            <a:off x="1795985" y="4705901"/>
            <a:ext cx="554639" cy="33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342900" fontAlgn="auto">
              <a:spcBef>
                <a:spcPts val="0"/>
              </a:spcBef>
              <a:spcAft>
                <a:spcPts val="0"/>
              </a:spcAft>
            </a:pPr>
            <a:r>
              <a:rPr lang="en-US" sz="2162" dirty="0">
                <a:solidFill>
                  <a:srgbClr val="FFFFFF"/>
                </a:solidFill>
                <a:latin typeface="Frutiger 75 Black" charset="0"/>
                <a:ea typeface="ＭＳ Ｐゴシック" charset="0"/>
                <a:cs typeface="Frutiger 75 Black" charset="0"/>
                <a:sym typeface="Frutiger 75 Black" charset="0"/>
              </a:rPr>
              <a:t>UCL</a:t>
            </a:r>
          </a:p>
        </p:txBody>
      </p:sp>
      <p:sp>
        <p:nvSpPr>
          <p:cNvPr id="11" name="Line 10"/>
          <p:cNvSpPr>
            <a:spLocks noChangeShapeType="1"/>
          </p:cNvSpPr>
          <p:nvPr userDrawn="1"/>
        </p:nvSpPr>
        <p:spPr bwMode="auto">
          <a:xfrm flipV="1">
            <a:off x="-35387" y="5077966"/>
            <a:ext cx="1164504" cy="0"/>
          </a:xfrm>
          <a:prstGeom prst="line">
            <a:avLst/>
          </a:prstGeom>
          <a:noFill/>
          <a:ln w="254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pic>
        <p:nvPicPr>
          <p:cNvPr id="12" name="Picture 1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68" y="63624"/>
            <a:ext cx="767953" cy="57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 name="Image 12" descr="ucl_white.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1371" y="4753383"/>
            <a:ext cx="819638" cy="248637"/>
          </a:xfrm>
          <a:prstGeom prst="rect">
            <a:avLst/>
          </a:prstGeom>
        </p:spPr>
      </p:pic>
      <p:pic>
        <p:nvPicPr>
          <p:cNvPr id="14" name="Image 13" descr="Screen Shot 2012-03-06 at 21.44.4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00560" y="4774183"/>
            <a:ext cx="3985315" cy="215700"/>
          </a:xfrm>
          <a:prstGeom prst="rect">
            <a:avLst/>
          </a:prstGeom>
        </p:spPr>
      </p:pic>
      <p:pic>
        <p:nvPicPr>
          <p:cNvPr id="15" name="Image 14" descr="eli_turq.pdf"/>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78488" y="65535"/>
            <a:ext cx="4714875" cy="455414"/>
          </a:xfrm>
          <a:prstGeom prst="rect">
            <a:avLst/>
          </a:prstGeom>
        </p:spPr>
      </p:pic>
    </p:spTree>
    <p:extLst>
      <p:ext uri="{BB962C8B-B14F-4D97-AF65-F5344CB8AC3E}">
        <p14:creationId xmlns:p14="http://schemas.microsoft.com/office/powerpoint/2010/main" val="25338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Freeform 1"/>
          <p:cNvSpPr>
            <a:spLocks/>
          </p:cNvSpPr>
          <p:nvPr userDrawn="1"/>
        </p:nvSpPr>
        <p:spPr bwMode="auto">
          <a:xfrm>
            <a:off x="-8930" y="-6697"/>
            <a:ext cx="9113863" cy="430299"/>
          </a:xfrm>
          <a:custGeom>
            <a:avLst/>
            <a:gdLst>
              <a:gd name="T0" fmla="*/ 7 w 21600"/>
              <a:gd name="T1" fmla="*/ 224 h 21600"/>
              <a:gd name="T2" fmla="*/ 0 w 21600"/>
              <a:gd name="T3" fmla="*/ 21600 h 21600"/>
              <a:gd name="T4" fmla="*/ 4383 w 21600"/>
              <a:gd name="T5" fmla="*/ 8069 h 21600"/>
              <a:gd name="T6" fmla="*/ 21600 w 21600"/>
              <a:gd name="T7" fmla="*/ 336 h 21600"/>
              <a:gd name="T8" fmla="*/ 10546 w 21600"/>
              <a:gd name="T9" fmla="*/ 0 h 21600"/>
              <a:gd name="T10" fmla="*/ 7 w 21600"/>
              <a:gd name="T11" fmla="*/ 224 h 21600"/>
              <a:gd name="T12" fmla="*/ 7 w 21600"/>
              <a:gd name="T13" fmla="*/ 224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7" y="224"/>
                </a:moveTo>
                <a:lnTo>
                  <a:pt x="0" y="21600"/>
                </a:lnTo>
                <a:cubicBezTo>
                  <a:pt x="0" y="21600"/>
                  <a:pt x="880" y="12376"/>
                  <a:pt x="4383" y="8069"/>
                </a:cubicBezTo>
                <a:cubicBezTo>
                  <a:pt x="8356" y="3185"/>
                  <a:pt x="21600" y="336"/>
                  <a:pt x="21600" y="336"/>
                </a:cubicBezTo>
                <a:lnTo>
                  <a:pt x="10546" y="0"/>
                </a:lnTo>
                <a:lnTo>
                  <a:pt x="7" y="224"/>
                </a:lnTo>
                <a:close/>
                <a:moveTo>
                  <a:pt x="7" y="224"/>
                </a:moveTo>
              </a:path>
            </a:pathLst>
          </a:custGeom>
          <a:solidFill>
            <a:srgbClr val="4989A4"/>
          </a:solidFill>
          <a:ln>
            <a:noFill/>
          </a:ln>
          <a:extLst>
            <a:ext uri="{91240B29-F687-4F45-9708-019B960494DF}">
              <a14:hiddenLine xmlns:a14="http://schemas.microsoft.com/office/drawing/2010/main" w="38100" cap="flat">
                <a:solidFill>
                  <a:schemeClr val="tx1"/>
                </a:solidFill>
                <a:miter lim="800000"/>
                <a:headEnd type="none" w="med" len="med"/>
                <a:tailEnd type="none" w="med" len="med"/>
              </a14:hiddenLine>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sp>
        <p:nvSpPr>
          <p:cNvPr id="3" name="Oval 2"/>
          <p:cNvSpPr>
            <a:spLocks/>
          </p:cNvSpPr>
          <p:nvPr userDrawn="1"/>
        </p:nvSpPr>
        <p:spPr bwMode="auto">
          <a:xfrm>
            <a:off x="107156" y="66973"/>
            <a:ext cx="580430" cy="434486"/>
          </a:xfrm>
          <a:prstGeom prst="ellipse">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pic>
        <p:nvPicPr>
          <p:cNvPr id="6" name="Picture 6"/>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1713" y="81205"/>
            <a:ext cx="535781" cy="40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CasellaDiTesto 5"/>
          <p:cNvSpPr txBox="1"/>
          <p:nvPr userDrawn="1"/>
        </p:nvSpPr>
        <p:spPr>
          <a:xfrm>
            <a:off x="7431314" y="4958834"/>
            <a:ext cx="1712686" cy="196208"/>
          </a:xfrm>
          <a:prstGeom prst="rect">
            <a:avLst/>
          </a:prstGeom>
          <a:noFill/>
        </p:spPr>
        <p:txBody>
          <a:bodyPr wrap="square" rtlCol="0">
            <a:spAutoFit/>
          </a:bodyPr>
          <a:lstStyle/>
          <a:p>
            <a:pPr algn="r" defTabSz="342900" fontAlgn="auto">
              <a:spcBef>
                <a:spcPts val="0"/>
              </a:spcBef>
              <a:spcAft>
                <a:spcPts val="0"/>
              </a:spcAft>
            </a:pPr>
            <a:r>
              <a:rPr lang="en-US" sz="675" dirty="0" smtClean="0">
                <a:solidFill>
                  <a:srgbClr val="4989A4"/>
                </a:solidFill>
                <a:latin typeface="Trebuchet MS"/>
              </a:rPr>
              <a:t>P. Defourny - </a:t>
            </a:r>
            <a:r>
              <a:rPr lang="en-US" sz="675" dirty="0" err="1" smtClean="0">
                <a:solidFill>
                  <a:srgbClr val="4989A4"/>
                </a:solidFill>
                <a:latin typeface="Trebuchet MS"/>
              </a:rPr>
              <a:t>UCLouvain</a:t>
            </a:r>
            <a:endParaRPr lang="en-US" sz="675" dirty="0">
              <a:solidFill>
                <a:srgbClr val="4989A4"/>
              </a:solidFill>
              <a:latin typeface="Trebuchet MS"/>
            </a:endParaRPr>
          </a:p>
        </p:txBody>
      </p:sp>
    </p:spTree>
    <p:extLst>
      <p:ext uri="{BB962C8B-B14F-4D97-AF65-F5344CB8AC3E}">
        <p14:creationId xmlns:p14="http://schemas.microsoft.com/office/powerpoint/2010/main" val="1879129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5" name="Freeform 4"/>
          <p:cNvSpPr>
            <a:spLocks/>
          </p:cNvSpPr>
          <p:nvPr userDrawn="1"/>
        </p:nvSpPr>
        <p:spPr bwMode="auto">
          <a:xfrm>
            <a:off x="-696516" y="-13395"/>
            <a:ext cx="1116211" cy="5168615"/>
          </a:xfrm>
          <a:custGeom>
            <a:avLst/>
            <a:gdLst>
              <a:gd name="T0" fmla="*/ 0 w 21600"/>
              <a:gd name="T1" fmla="*/ 21600 h 21600"/>
              <a:gd name="T2" fmla="*/ 21600 w 21600"/>
              <a:gd name="T3" fmla="*/ 21576 h 21600"/>
              <a:gd name="T4" fmla="*/ 15593 w 21600"/>
              <a:gd name="T5" fmla="*/ 10104 h 21600"/>
              <a:gd name="T6" fmla="*/ 21600 w 21600"/>
              <a:gd name="T7" fmla="*/ 0 h 21600"/>
              <a:gd name="T8" fmla="*/ 139 w 21600"/>
              <a:gd name="T9" fmla="*/ 4 h 21600"/>
              <a:gd name="T10" fmla="*/ 0 w 21600"/>
              <a:gd name="T11" fmla="*/ 21600 h 21600"/>
              <a:gd name="T12" fmla="*/ 0 w 21600"/>
              <a:gd name="T13" fmla="*/ 21600 h 21600"/>
              <a:gd name="connsiteX0" fmla="*/ 0 w 21600"/>
              <a:gd name="connsiteY0" fmla="*/ 21600 h 21600"/>
              <a:gd name="connsiteX1" fmla="*/ 21600 w 21600"/>
              <a:gd name="connsiteY1" fmla="*/ 21576 h 21600"/>
              <a:gd name="connsiteX2" fmla="*/ 15593 w 21600"/>
              <a:gd name="connsiteY2" fmla="*/ 10104 h 21600"/>
              <a:gd name="connsiteX3" fmla="*/ 21600 w 21600"/>
              <a:gd name="connsiteY3" fmla="*/ 0 h 21600"/>
              <a:gd name="connsiteX4" fmla="*/ 10939 w 21600"/>
              <a:gd name="connsiteY4" fmla="*/ 4 h 21600"/>
              <a:gd name="connsiteX5" fmla="*/ 0 w 21600"/>
              <a:gd name="connsiteY5" fmla="*/ 21600 h 21600"/>
              <a:gd name="connsiteX6" fmla="*/ 0 w 21600"/>
              <a:gd name="connsiteY6" fmla="*/ 21600 h 21600"/>
              <a:gd name="connsiteX0" fmla="*/ 10800 w 21600"/>
              <a:gd name="connsiteY0" fmla="*/ 21600 h 21600"/>
              <a:gd name="connsiteX1" fmla="*/ 21600 w 21600"/>
              <a:gd name="connsiteY1" fmla="*/ 21576 h 21600"/>
              <a:gd name="connsiteX2" fmla="*/ 15593 w 21600"/>
              <a:gd name="connsiteY2" fmla="*/ 10104 h 21600"/>
              <a:gd name="connsiteX3" fmla="*/ 21600 w 21600"/>
              <a:gd name="connsiteY3" fmla="*/ 0 h 21600"/>
              <a:gd name="connsiteX4" fmla="*/ 10939 w 21600"/>
              <a:gd name="connsiteY4" fmla="*/ 4 h 21600"/>
              <a:gd name="connsiteX5" fmla="*/ 10800 w 21600"/>
              <a:gd name="connsiteY5" fmla="*/ 21600 h 21600"/>
              <a:gd name="connsiteX6" fmla="*/ 0 w 21600"/>
              <a:gd name="connsiteY6"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10800" y="21600"/>
                </a:moveTo>
                <a:lnTo>
                  <a:pt x="21600" y="21576"/>
                </a:lnTo>
                <a:cubicBezTo>
                  <a:pt x="21600" y="21576"/>
                  <a:pt x="15321" y="15849"/>
                  <a:pt x="15593" y="10104"/>
                </a:cubicBezTo>
                <a:cubicBezTo>
                  <a:pt x="15860" y="4454"/>
                  <a:pt x="21600" y="0"/>
                  <a:pt x="21600" y="0"/>
                </a:cubicBezTo>
                <a:lnTo>
                  <a:pt x="10939" y="4"/>
                </a:lnTo>
                <a:cubicBezTo>
                  <a:pt x="10893" y="7203"/>
                  <a:pt x="10846" y="14401"/>
                  <a:pt x="10800" y="21600"/>
                </a:cubicBezTo>
                <a:close/>
                <a:moveTo>
                  <a:pt x="0" y="21600"/>
                </a:moveTo>
              </a:path>
            </a:pathLst>
          </a:custGeom>
          <a:solidFill>
            <a:srgbClr val="4989A4"/>
          </a:solidFill>
          <a:ln>
            <a:noFill/>
          </a:ln>
          <a:extLst>
            <a:ext uri="{91240B29-F687-4F45-9708-019B960494DF}">
              <a14:hiddenLine xmlns:a14="http://schemas.microsoft.com/office/drawing/2010/main" w="38100" cap="flat">
                <a:solidFill>
                  <a:schemeClr val="tx1"/>
                </a:solidFill>
                <a:miter lim="800000"/>
                <a:headEnd type="none" w="med" len="med"/>
                <a:tailEnd type="none" w="med" len="med"/>
              </a14:hiddenLine>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grpSp>
        <p:nvGrpSpPr>
          <p:cNvPr id="6" name="Group 5"/>
          <p:cNvGrpSpPr>
            <a:grpSpLocks/>
          </p:cNvGrpSpPr>
          <p:nvPr userDrawn="1"/>
        </p:nvGrpSpPr>
        <p:grpSpPr bwMode="auto">
          <a:xfrm>
            <a:off x="133945" y="4714875"/>
            <a:ext cx="508992" cy="381744"/>
            <a:chOff x="0" y="0"/>
            <a:chExt cx="456" cy="456"/>
          </a:xfrm>
        </p:grpSpPr>
        <p:sp>
          <p:nvSpPr>
            <p:cNvPr id="7" name="Oval 6"/>
            <p:cNvSpPr>
              <a:spLocks/>
            </p:cNvSpPr>
            <p:nvPr/>
          </p:nvSpPr>
          <p:spPr bwMode="auto">
            <a:xfrm>
              <a:off x="0" y="0"/>
              <a:ext cx="456" cy="456"/>
            </a:xfrm>
            <a:prstGeom prst="ellipse">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pic>
          <p:nvPicPr>
            <p:cNvPr id="8"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 y="24"/>
              <a:ext cx="424"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10" name="Grouper 12"/>
          <p:cNvGrpSpPr/>
          <p:nvPr userDrawn="1"/>
        </p:nvGrpSpPr>
        <p:grpSpPr>
          <a:xfrm>
            <a:off x="658193" y="4907461"/>
            <a:ext cx="8065519" cy="228287"/>
            <a:chOff x="72000" y="9306000"/>
            <a:chExt cx="11470960" cy="432900"/>
          </a:xfrm>
        </p:grpSpPr>
        <p:sp>
          <p:nvSpPr>
            <p:cNvPr id="11" name="Line 3"/>
            <p:cNvSpPr>
              <a:spLocks noChangeShapeType="1"/>
            </p:cNvSpPr>
            <p:nvPr/>
          </p:nvSpPr>
          <p:spPr bwMode="auto">
            <a:xfrm flipV="1">
              <a:off x="4342160" y="9557320"/>
              <a:ext cx="7200800" cy="0"/>
            </a:xfrm>
            <a:prstGeom prst="line">
              <a:avLst/>
            </a:prstGeom>
            <a:noFill/>
            <a:ln w="25400" cap="flat">
              <a:solidFill>
                <a:srgbClr val="66666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sp>
          <p:nvSpPr>
            <p:cNvPr id="12" name="Line 3"/>
            <p:cNvSpPr>
              <a:spLocks noChangeShapeType="1"/>
            </p:cNvSpPr>
            <p:nvPr/>
          </p:nvSpPr>
          <p:spPr bwMode="auto">
            <a:xfrm>
              <a:off x="813768" y="9558000"/>
              <a:ext cx="144016" cy="0"/>
            </a:xfrm>
            <a:prstGeom prst="line">
              <a:avLst/>
            </a:prstGeom>
            <a:noFill/>
            <a:ln w="25400" cap="flat">
              <a:solidFill>
                <a:srgbClr val="66666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pic>
          <p:nvPicPr>
            <p:cNvPr id="13" name="Image 12" descr="ucl_gris.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0" y="9396000"/>
              <a:ext cx="634365" cy="342900"/>
            </a:xfrm>
            <a:prstGeom prst="rect">
              <a:avLst/>
            </a:prstGeom>
          </p:spPr>
        </p:pic>
        <p:pic>
          <p:nvPicPr>
            <p:cNvPr id="14" name="Image 13" descr="eli_turq_light.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600" y="9306000"/>
              <a:ext cx="3168000" cy="396000"/>
            </a:xfrm>
            <a:prstGeom prst="rect">
              <a:avLst/>
            </a:prstGeom>
          </p:spPr>
        </p:pic>
      </p:grpSp>
    </p:spTree>
    <p:extLst>
      <p:ext uri="{BB962C8B-B14F-4D97-AF65-F5344CB8AC3E}">
        <p14:creationId xmlns:p14="http://schemas.microsoft.com/office/powerpoint/2010/main" val="2481108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Freeform 1"/>
          <p:cNvSpPr>
            <a:spLocks/>
          </p:cNvSpPr>
          <p:nvPr userDrawn="1"/>
        </p:nvSpPr>
        <p:spPr bwMode="auto">
          <a:xfrm>
            <a:off x="-53578" y="-5023"/>
            <a:ext cx="1650876" cy="5166941"/>
          </a:xfrm>
          <a:custGeom>
            <a:avLst/>
            <a:gdLst>
              <a:gd name="T0" fmla="*/ 0 w 21600"/>
              <a:gd name="T1" fmla="*/ 21600 h 21600"/>
              <a:gd name="T2" fmla="*/ 21485 w 21600"/>
              <a:gd name="T3" fmla="*/ 21576 h 21600"/>
              <a:gd name="T4" fmla="*/ 6346 w 21600"/>
              <a:gd name="T5" fmla="*/ 10201 h 21600"/>
              <a:gd name="T6" fmla="*/ 21600 w 21600"/>
              <a:gd name="T7" fmla="*/ 24 h 21600"/>
              <a:gd name="T8" fmla="*/ 94 w 21600"/>
              <a:gd name="T9" fmla="*/ 0 h 21600"/>
              <a:gd name="T10" fmla="*/ 0 w 21600"/>
              <a:gd name="T11" fmla="*/ 21600 h 21600"/>
              <a:gd name="T12" fmla="*/ 0 w 21600"/>
              <a:gd name="T13" fmla="*/ 21600 h 21600"/>
              <a:gd name="connsiteX0" fmla="*/ 0 w 21600"/>
              <a:gd name="connsiteY0" fmla="*/ 21600 h 21600"/>
              <a:gd name="connsiteX1" fmla="*/ 21485 w 21600"/>
              <a:gd name="connsiteY1" fmla="*/ 21576 h 21600"/>
              <a:gd name="connsiteX2" fmla="*/ 7441 w 21600"/>
              <a:gd name="connsiteY2" fmla="*/ 10245 h 21600"/>
              <a:gd name="connsiteX3" fmla="*/ 21600 w 21600"/>
              <a:gd name="connsiteY3" fmla="*/ 24 h 21600"/>
              <a:gd name="connsiteX4" fmla="*/ 94 w 21600"/>
              <a:gd name="connsiteY4" fmla="*/ 0 h 21600"/>
              <a:gd name="connsiteX5" fmla="*/ 0 w 21600"/>
              <a:gd name="connsiteY5" fmla="*/ 21600 h 21600"/>
              <a:gd name="connsiteX6" fmla="*/ 0 w 21600"/>
              <a:gd name="connsiteY6"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0" y="21600"/>
                </a:moveTo>
                <a:lnTo>
                  <a:pt x="21485" y="21576"/>
                </a:lnTo>
                <a:cubicBezTo>
                  <a:pt x="21485" y="21576"/>
                  <a:pt x="7257" y="15990"/>
                  <a:pt x="7441" y="10245"/>
                </a:cubicBezTo>
                <a:cubicBezTo>
                  <a:pt x="7621" y="4594"/>
                  <a:pt x="21600" y="24"/>
                  <a:pt x="21600" y="24"/>
                </a:cubicBezTo>
                <a:lnTo>
                  <a:pt x="94" y="0"/>
                </a:lnTo>
                <a:cubicBezTo>
                  <a:pt x="63" y="7200"/>
                  <a:pt x="31" y="14400"/>
                  <a:pt x="0" y="21600"/>
                </a:cubicBezTo>
                <a:close/>
                <a:moveTo>
                  <a:pt x="0" y="21600"/>
                </a:moveTo>
              </a:path>
            </a:pathLst>
          </a:custGeom>
          <a:solidFill>
            <a:srgbClr val="4989A4"/>
          </a:solidFill>
          <a:ln>
            <a:noFill/>
          </a:ln>
          <a:extLst>
            <a:ext uri="{91240B29-F687-4F45-9708-019B960494DF}">
              <a14:hiddenLine xmlns:a14="http://schemas.microsoft.com/office/drawing/2010/main" w="38100" cap="flat">
                <a:solidFill>
                  <a:schemeClr val="tx1"/>
                </a:solidFill>
                <a:miter lim="800000"/>
                <a:headEnd type="none" w="med" len="med"/>
                <a:tailEnd type="none" w="med" len="med"/>
              </a14:hiddenLine>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sp>
        <p:nvSpPr>
          <p:cNvPr id="5" name="Rectangle 2"/>
          <p:cNvSpPr>
            <a:spLocks/>
          </p:cNvSpPr>
          <p:nvPr userDrawn="1"/>
        </p:nvSpPr>
        <p:spPr bwMode="auto">
          <a:xfrm>
            <a:off x="1795985" y="4705901"/>
            <a:ext cx="554639" cy="33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342900" fontAlgn="auto">
              <a:spcBef>
                <a:spcPts val="0"/>
              </a:spcBef>
              <a:spcAft>
                <a:spcPts val="0"/>
              </a:spcAft>
            </a:pPr>
            <a:r>
              <a:rPr lang="en-US" sz="2162" dirty="0">
                <a:solidFill>
                  <a:srgbClr val="FFFFFF"/>
                </a:solidFill>
                <a:latin typeface="Frutiger 75 Black" charset="0"/>
                <a:ea typeface="ＭＳ Ｐゴシック" charset="0"/>
                <a:cs typeface="Frutiger 75 Black" charset="0"/>
                <a:sym typeface="Frutiger 75 Black" charset="0"/>
              </a:rPr>
              <a:t>UCL</a:t>
            </a:r>
          </a:p>
        </p:txBody>
      </p:sp>
      <p:sp>
        <p:nvSpPr>
          <p:cNvPr id="10" name="Line 9"/>
          <p:cNvSpPr>
            <a:spLocks noChangeShapeType="1"/>
          </p:cNvSpPr>
          <p:nvPr userDrawn="1"/>
        </p:nvSpPr>
        <p:spPr bwMode="auto">
          <a:xfrm>
            <a:off x="1107281" y="5043041"/>
            <a:ext cx="8083600" cy="15906"/>
          </a:xfrm>
          <a:prstGeom prst="line">
            <a:avLst/>
          </a:prstGeom>
          <a:noFill/>
          <a:ln w="25400" cap="flat">
            <a:solidFill>
              <a:srgbClr val="4989A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579" y="53579"/>
            <a:ext cx="100012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 name="Line 11"/>
          <p:cNvSpPr>
            <a:spLocks noChangeShapeType="1"/>
          </p:cNvSpPr>
          <p:nvPr userDrawn="1"/>
        </p:nvSpPr>
        <p:spPr bwMode="auto">
          <a:xfrm rot="10800000" flipH="1">
            <a:off x="95994" y="5039993"/>
            <a:ext cx="1387538" cy="3048"/>
          </a:xfrm>
          <a:prstGeom prst="line">
            <a:avLst/>
          </a:prstGeom>
          <a:noFill/>
          <a:ln w="254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pic>
        <p:nvPicPr>
          <p:cNvPr id="13" name="Image 12" descr="ucl_white.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397" y="4736210"/>
            <a:ext cx="819638" cy="248637"/>
          </a:xfrm>
          <a:prstGeom prst="rect">
            <a:avLst/>
          </a:prstGeom>
        </p:spPr>
      </p:pic>
      <p:pic>
        <p:nvPicPr>
          <p:cNvPr id="14" name="Image 13" descr="Screen Shot 2012-03-06 at 21.44.4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35425" y="4774183"/>
            <a:ext cx="3985315" cy="215700"/>
          </a:xfrm>
          <a:prstGeom prst="rect">
            <a:avLst/>
          </a:prstGeom>
        </p:spPr>
      </p:pic>
    </p:spTree>
    <p:extLst>
      <p:ext uri="{BB962C8B-B14F-4D97-AF65-F5344CB8AC3E}">
        <p14:creationId xmlns:p14="http://schemas.microsoft.com/office/powerpoint/2010/main" val="3870869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Forme libre 17"/>
          <p:cNvSpPr/>
          <p:nvPr userDrawn="1"/>
        </p:nvSpPr>
        <p:spPr>
          <a:xfrm>
            <a:off x="-113392" y="-10630"/>
            <a:ext cx="2442083" cy="5155459"/>
          </a:xfrm>
          <a:custGeom>
            <a:avLst/>
            <a:gdLst>
              <a:gd name="connsiteX0" fmla="*/ 161269 w 3447117"/>
              <a:gd name="connsiteY0" fmla="*/ 9776277 h 9776277"/>
              <a:gd name="connsiteX1" fmla="*/ 1673162 w 3447117"/>
              <a:gd name="connsiteY1" fmla="*/ 6430170 h 9776277"/>
              <a:gd name="connsiteX2" fmla="*/ 967612 w 3447117"/>
              <a:gd name="connsiteY2" fmla="*/ 2539816 h 9776277"/>
              <a:gd name="connsiteX3" fmla="*/ 806343 w 3447117"/>
              <a:gd name="connsiteY3" fmla="*/ 1290065 h 9776277"/>
              <a:gd name="connsiteX4" fmla="*/ 604758 w 3447117"/>
              <a:gd name="connsiteY4" fmla="*/ 2559973 h 9776277"/>
              <a:gd name="connsiteX5" fmla="*/ 1189356 w 3447117"/>
              <a:gd name="connsiteY5" fmla="*/ 6530956 h 9776277"/>
              <a:gd name="connsiteX6" fmla="*/ 141110 w 3447117"/>
              <a:gd name="connsiteY6" fmla="*/ 8728099 h 9776277"/>
              <a:gd name="connsiteX7" fmla="*/ 0 w 3447117"/>
              <a:gd name="connsiteY7" fmla="*/ 0 h 9776277"/>
              <a:gd name="connsiteX8" fmla="*/ 1330466 w 3447117"/>
              <a:gd name="connsiteY8" fmla="*/ 0 h 9776277"/>
              <a:gd name="connsiteX9" fmla="*/ 1673162 w 3447117"/>
              <a:gd name="connsiteY9" fmla="*/ 1652896 h 9776277"/>
              <a:gd name="connsiteX10" fmla="*/ 3447117 w 3447117"/>
              <a:gd name="connsiteY10" fmla="*/ 7014730 h 9776277"/>
              <a:gd name="connsiteX11" fmla="*/ 1552211 w 3447117"/>
              <a:gd name="connsiteY11" fmla="*/ 9776277 h 9776277"/>
              <a:gd name="connsiteX12" fmla="*/ 161269 w 3447117"/>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430170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04758 w 3473185"/>
              <a:gd name="connsiteY4" fmla="*/ 2559973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728099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685392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713153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713153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 name="connsiteX0" fmla="*/ 161269 w 3473185"/>
              <a:gd name="connsiteY0" fmla="*/ 9776277 h 9776277"/>
              <a:gd name="connsiteX1" fmla="*/ 1673162 w 3473185"/>
              <a:gd name="connsiteY1" fmla="*/ 6389855 h 9776277"/>
              <a:gd name="connsiteX2" fmla="*/ 967612 w 3473185"/>
              <a:gd name="connsiteY2" fmla="*/ 2539816 h 9776277"/>
              <a:gd name="connsiteX3" fmla="*/ 806343 w 3473185"/>
              <a:gd name="connsiteY3" fmla="*/ 1290065 h 9776277"/>
              <a:gd name="connsiteX4" fmla="*/ 713153 w 3473185"/>
              <a:gd name="connsiteY4" fmla="*/ 2539816 h 9776277"/>
              <a:gd name="connsiteX5" fmla="*/ 1189356 w 3473185"/>
              <a:gd name="connsiteY5" fmla="*/ 6530956 h 9776277"/>
              <a:gd name="connsiteX6" fmla="*/ 141110 w 3473185"/>
              <a:gd name="connsiteY6" fmla="*/ 8828885 h 9776277"/>
              <a:gd name="connsiteX7" fmla="*/ 0 w 3473185"/>
              <a:gd name="connsiteY7" fmla="*/ 0 h 9776277"/>
              <a:gd name="connsiteX8" fmla="*/ 1330466 w 3473185"/>
              <a:gd name="connsiteY8" fmla="*/ 0 h 9776277"/>
              <a:gd name="connsiteX9" fmla="*/ 1673162 w 3473185"/>
              <a:gd name="connsiteY9" fmla="*/ 1652896 h 9776277"/>
              <a:gd name="connsiteX10" fmla="*/ 3447117 w 3473185"/>
              <a:gd name="connsiteY10" fmla="*/ 7014730 h 9776277"/>
              <a:gd name="connsiteX11" fmla="*/ 1552211 w 3473185"/>
              <a:gd name="connsiteY11" fmla="*/ 9776277 h 9776277"/>
              <a:gd name="connsiteX12" fmla="*/ 161269 w 3473185"/>
              <a:gd name="connsiteY12" fmla="*/ 9776277 h 977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3185" h="9776277">
                <a:moveTo>
                  <a:pt x="161269" y="9776277"/>
                </a:moveTo>
                <a:cubicBezTo>
                  <a:pt x="624916" y="9131245"/>
                  <a:pt x="1451418" y="8808728"/>
                  <a:pt x="1673162" y="6389855"/>
                </a:cubicBezTo>
                <a:cubicBezTo>
                  <a:pt x="1700041" y="4602577"/>
                  <a:pt x="1202795" y="3823162"/>
                  <a:pt x="967612" y="2539816"/>
                </a:cubicBezTo>
                <a:lnTo>
                  <a:pt x="806343" y="1290065"/>
                </a:lnTo>
                <a:cubicBezTo>
                  <a:pt x="766026" y="1706649"/>
                  <a:pt x="698610" y="1898206"/>
                  <a:pt x="713153" y="2539816"/>
                </a:cubicBezTo>
                <a:cubicBezTo>
                  <a:pt x="791024" y="3451708"/>
                  <a:pt x="1236393" y="5207295"/>
                  <a:pt x="1189356" y="6530956"/>
                </a:cubicBezTo>
                <a:cubicBezTo>
                  <a:pt x="1001210" y="8089785"/>
                  <a:pt x="395673" y="8487769"/>
                  <a:pt x="141110" y="8828885"/>
                </a:cubicBezTo>
                <a:lnTo>
                  <a:pt x="0" y="0"/>
                </a:lnTo>
                <a:lnTo>
                  <a:pt x="1330466" y="0"/>
                </a:lnTo>
                <a:cubicBezTo>
                  <a:pt x="1444698" y="550965"/>
                  <a:pt x="1357344" y="799572"/>
                  <a:pt x="1673162" y="1652896"/>
                </a:cubicBezTo>
                <a:cubicBezTo>
                  <a:pt x="2264480" y="3440174"/>
                  <a:pt x="3682300" y="4904936"/>
                  <a:pt x="3447117" y="7014730"/>
                </a:cubicBezTo>
                <a:cubicBezTo>
                  <a:pt x="3258969" y="9023739"/>
                  <a:pt x="1881468" y="9541108"/>
                  <a:pt x="1552211" y="9776277"/>
                </a:cubicBezTo>
                <a:lnTo>
                  <a:pt x="161269" y="9776277"/>
                </a:lnTo>
                <a:close/>
              </a:path>
            </a:pathLst>
          </a:custGeom>
          <a:solidFill>
            <a:srgbClr val="4989A4"/>
          </a:solidFill>
          <a:ln>
            <a:solidFill>
              <a:srgbClr val="4989A4"/>
            </a:solidFill>
          </a:ln>
        </p:spPr>
        <p:txBody>
          <a:bodyPr vert="horz" wrap="square" lIns="48221" tIns="24110" rIns="48221" bIns="24110" numCol="1" rtlCol="0" anchor="t" anchorCtr="0" compatLnSpc="1">
            <a:prstTxWarp prst="textNoShape">
              <a:avLst/>
            </a:prstTxWarp>
          </a:bodyPr>
          <a:lstStyle/>
          <a:p>
            <a:pPr algn="ctr" defTabSz="482186"/>
            <a:endParaRPr lang="fr-FR" sz="2215">
              <a:solidFill>
                <a:srgbClr val="000000"/>
              </a:solidFill>
              <a:latin typeface="Gill Sans" charset="0"/>
              <a:ea typeface="ヒラギノ角ゴ ProN W3" charset="0"/>
              <a:cs typeface="ヒラギノ角ゴ ProN W3" charset="0"/>
              <a:sym typeface="Gill Sans" charset="0"/>
            </a:endParaRPr>
          </a:p>
        </p:txBody>
      </p:sp>
      <p:sp>
        <p:nvSpPr>
          <p:cNvPr id="19" name="Line 2"/>
          <p:cNvSpPr>
            <a:spLocks noChangeShapeType="1"/>
          </p:cNvSpPr>
          <p:nvPr userDrawn="1"/>
        </p:nvSpPr>
        <p:spPr bwMode="auto">
          <a:xfrm>
            <a:off x="-17590" y="5077967"/>
            <a:ext cx="9208740" cy="2512"/>
          </a:xfrm>
          <a:prstGeom prst="line">
            <a:avLst/>
          </a:prstGeom>
          <a:noFill/>
          <a:ln w="25400" cap="flat">
            <a:solidFill>
              <a:srgbClr val="3A769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342900" fontAlgn="auto">
              <a:spcBef>
                <a:spcPts val="0"/>
              </a:spcBef>
              <a:spcAft>
                <a:spcPts val="0"/>
              </a:spcAft>
            </a:pPr>
            <a:endParaRPr lang="fr-FR" sz="949">
              <a:solidFill>
                <a:prstClr val="black"/>
              </a:solidFill>
              <a:latin typeface="Trebuchet MS"/>
            </a:endParaRPr>
          </a:p>
        </p:txBody>
      </p:sp>
      <p:sp>
        <p:nvSpPr>
          <p:cNvPr id="20" name="Rectangle 3"/>
          <p:cNvSpPr>
            <a:spLocks/>
          </p:cNvSpPr>
          <p:nvPr userDrawn="1"/>
        </p:nvSpPr>
        <p:spPr bwMode="auto">
          <a:xfrm>
            <a:off x="1795985" y="4705901"/>
            <a:ext cx="554639" cy="33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342900" fontAlgn="auto">
              <a:spcBef>
                <a:spcPts val="0"/>
              </a:spcBef>
              <a:spcAft>
                <a:spcPts val="0"/>
              </a:spcAft>
            </a:pPr>
            <a:r>
              <a:rPr lang="en-US" sz="2162">
                <a:solidFill>
                  <a:srgbClr val="FFFFFF"/>
                </a:solidFill>
                <a:latin typeface="Frutiger 75 Black" charset="0"/>
                <a:ea typeface="ＭＳ Ｐゴシック" charset="0"/>
                <a:cs typeface="Frutiger 75 Black" charset="0"/>
                <a:sym typeface="Frutiger 75 Black" charset="0"/>
              </a:rPr>
              <a:t>UCL</a:t>
            </a:r>
          </a:p>
        </p:txBody>
      </p:sp>
      <p:sp>
        <p:nvSpPr>
          <p:cNvPr id="21" name="Line 10"/>
          <p:cNvSpPr>
            <a:spLocks noChangeShapeType="1"/>
          </p:cNvSpPr>
          <p:nvPr userDrawn="1"/>
        </p:nvSpPr>
        <p:spPr bwMode="auto">
          <a:xfrm flipV="1">
            <a:off x="-35387" y="5077966"/>
            <a:ext cx="1164504" cy="0"/>
          </a:xfrm>
          <a:prstGeom prst="line">
            <a:avLst/>
          </a:prstGeom>
          <a:noFill/>
          <a:ln w="254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342900" fontAlgn="auto">
              <a:spcBef>
                <a:spcPts val="0"/>
              </a:spcBef>
              <a:spcAft>
                <a:spcPts val="0"/>
              </a:spcAft>
            </a:pPr>
            <a:endParaRPr lang="fr-FR" sz="949">
              <a:solidFill>
                <a:prstClr val="black"/>
              </a:solidFill>
              <a:latin typeface="Trebuchet MS"/>
            </a:endParaRPr>
          </a:p>
        </p:txBody>
      </p:sp>
      <p:pic>
        <p:nvPicPr>
          <p:cNvPr id="22" name="Picture 12"/>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368" y="63624"/>
            <a:ext cx="767953" cy="57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3" name="Image 22" descr="ucl_white.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1371" y="4753383"/>
            <a:ext cx="819638" cy="248637"/>
          </a:xfrm>
          <a:prstGeom prst="rect">
            <a:avLst/>
          </a:prstGeom>
        </p:spPr>
      </p:pic>
      <p:pic>
        <p:nvPicPr>
          <p:cNvPr id="24" name="Image 23" descr="Screen Shot 2012-03-06 at 21.44.41.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00560" y="4774183"/>
            <a:ext cx="3985315" cy="215700"/>
          </a:xfrm>
          <a:prstGeom prst="rect">
            <a:avLst/>
          </a:prstGeom>
        </p:spPr>
      </p:pic>
      <p:pic>
        <p:nvPicPr>
          <p:cNvPr id="25" name="Image 24" descr="eli_turq.pdf"/>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8488" y="65535"/>
            <a:ext cx="4714875" cy="455414"/>
          </a:xfrm>
          <a:prstGeom prst="rect">
            <a:avLst/>
          </a:prstGeom>
        </p:spPr>
      </p:pic>
      <p:sp>
        <p:nvSpPr>
          <p:cNvPr id="28" name="Titre 1"/>
          <p:cNvSpPr>
            <a:spLocks noGrp="1"/>
          </p:cNvSpPr>
          <p:nvPr>
            <p:ph type="ctrTitle"/>
          </p:nvPr>
        </p:nvSpPr>
        <p:spPr>
          <a:xfrm>
            <a:off x="2499284" y="1774318"/>
            <a:ext cx="5464969" cy="775208"/>
          </a:xfrm>
          <a:prstGeom prst="rect">
            <a:avLst/>
          </a:prstGeom>
        </p:spPr>
        <p:txBody>
          <a:bodyPr anchor="ctr"/>
          <a:lstStyle>
            <a:lvl1pPr>
              <a:defRPr sz="2321">
                <a:solidFill>
                  <a:schemeClr val="accent1">
                    <a:lumMod val="75000"/>
                  </a:schemeClr>
                </a:solidFill>
              </a:defRPr>
            </a:lvl1pPr>
          </a:lstStyle>
          <a:p>
            <a:endParaRPr lang="en-US" dirty="0"/>
          </a:p>
        </p:txBody>
      </p:sp>
      <p:sp>
        <p:nvSpPr>
          <p:cNvPr id="29" name="Sous-titre 2"/>
          <p:cNvSpPr>
            <a:spLocks noGrp="1"/>
          </p:cNvSpPr>
          <p:nvPr>
            <p:ph type="subTitle" idx="1"/>
          </p:nvPr>
        </p:nvSpPr>
        <p:spPr>
          <a:xfrm>
            <a:off x="2981487" y="2700215"/>
            <a:ext cx="4500563" cy="924223"/>
          </a:xfrm>
          <a:prstGeom prst="rect">
            <a:avLst/>
          </a:prstGeom>
        </p:spPr>
        <p:txBody>
          <a:bodyPr anchor="ctr"/>
          <a:lstStyle>
            <a:lvl1pPr marL="0" indent="0" algn="ctr">
              <a:buNone/>
              <a:defRPr sz="1477">
                <a:solidFill>
                  <a:schemeClr val="bg1">
                    <a:lumMod val="65000"/>
                  </a:schemeClr>
                </a:solidFill>
              </a:defRPr>
            </a:lvl1pPr>
          </a:lstStyle>
          <a:p>
            <a:endParaRPr lang="en-US" dirty="0"/>
          </a:p>
        </p:txBody>
      </p:sp>
    </p:spTree>
    <p:extLst>
      <p:ext uri="{BB962C8B-B14F-4D97-AF65-F5344CB8AC3E}">
        <p14:creationId xmlns:p14="http://schemas.microsoft.com/office/powerpoint/2010/main" val="111800010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6395908" y="4741335"/>
            <a:ext cx="512638" cy="273844"/>
          </a:xfrm>
        </p:spPr>
        <p:txBody>
          <a:bodyPr/>
          <a:lstStyle/>
          <a:p>
            <a:fld id="{D57F1E4F-1CFF-5643-939E-217C01CDF565}" type="slidenum">
              <a:rPr lang="en-US" smtClean="0">
                <a:solidFill>
                  <a:srgbClr val="90C226"/>
                </a:solidFill>
              </a:rPr>
              <a:pPr/>
              <a:t>‹N°›</a:t>
            </a:fld>
            <a:endParaRPr lang="en-US" dirty="0">
              <a:solidFill>
                <a:srgbClr val="90C226"/>
              </a:solidFill>
            </a:endParaRPr>
          </a:p>
        </p:txBody>
      </p:sp>
      <p:sp>
        <p:nvSpPr>
          <p:cNvPr id="7" name="CasellaDiTesto 5"/>
          <p:cNvSpPr txBox="1"/>
          <p:nvPr userDrawn="1"/>
        </p:nvSpPr>
        <p:spPr>
          <a:xfrm>
            <a:off x="7431314" y="4958835"/>
            <a:ext cx="1712686" cy="207749"/>
          </a:xfrm>
          <a:prstGeom prst="rect">
            <a:avLst/>
          </a:prstGeom>
          <a:noFill/>
        </p:spPr>
        <p:txBody>
          <a:bodyPr wrap="square" rtlCol="0">
            <a:spAutoFit/>
          </a:bodyPr>
          <a:lstStyle/>
          <a:p>
            <a:pPr algn="r" defTabSz="342900" fontAlgn="auto">
              <a:spcBef>
                <a:spcPts val="0"/>
              </a:spcBef>
              <a:spcAft>
                <a:spcPts val="0"/>
              </a:spcAft>
            </a:pPr>
            <a:r>
              <a:rPr lang="en-US" sz="750" dirty="0" smtClean="0">
                <a:solidFill>
                  <a:srgbClr val="54A021">
                    <a:lumMod val="75000"/>
                  </a:srgbClr>
                </a:solidFill>
                <a:latin typeface="Trebuchet MS"/>
              </a:rPr>
              <a:t>P. Defourny - </a:t>
            </a:r>
            <a:r>
              <a:rPr lang="en-US" sz="750" dirty="0" err="1" smtClean="0">
                <a:solidFill>
                  <a:srgbClr val="54A021">
                    <a:lumMod val="75000"/>
                  </a:srgbClr>
                </a:solidFill>
                <a:latin typeface="Trebuchet MS"/>
              </a:rPr>
              <a:t>UCLouvain</a:t>
            </a:r>
            <a:endParaRPr lang="en-US" sz="750" dirty="0">
              <a:solidFill>
                <a:srgbClr val="54A021">
                  <a:lumMod val="75000"/>
                </a:srgbClr>
              </a:solidFill>
              <a:latin typeface="Trebuchet MS"/>
            </a:endParaRPr>
          </a:p>
        </p:txBody>
      </p:sp>
    </p:spTree>
    <p:extLst>
      <p:ext uri="{BB962C8B-B14F-4D97-AF65-F5344CB8AC3E}">
        <p14:creationId xmlns:p14="http://schemas.microsoft.com/office/powerpoint/2010/main" val="36377313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a:prstGeom prst="rect">
            <a:avLst/>
          </a:prstGeo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025651"/>
            <a:ext cx="6347715"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3395586"/>
            <a:ext cx="6347715"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
        <p:nvSpPr>
          <p:cNvPr id="7" name="Rectangle 6"/>
          <p:cNvSpPr/>
          <p:nvPr userDrawn="1"/>
        </p:nvSpPr>
        <p:spPr>
          <a:xfrm>
            <a:off x="0" y="0"/>
            <a:ext cx="9144000" cy="5143500"/>
          </a:xfrm>
          <a:prstGeom prst="rect">
            <a:avLst/>
          </a:prstGeom>
          <a:solidFill>
            <a:srgbClr val="498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fr-BE">
              <a:solidFill>
                <a:prstClr val="white"/>
              </a:solidFill>
            </a:endParaRPr>
          </a:p>
        </p:txBody>
      </p:sp>
      <p:sp>
        <p:nvSpPr>
          <p:cNvPr id="8" name="Freeform 1"/>
          <p:cNvSpPr>
            <a:spLocks/>
          </p:cNvSpPr>
          <p:nvPr userDrawn="1"/>
        </p:nvSpPr>
        <p:spPr bwMode="auto">
          <a:xfrm>
            <a:off x="-21020" y="-14005"/>
            <a:ext cx="9113863" cy="430299"/>
          </a:xfrm>
          <a:custGeom>
            <a:avLst/>
            <a:gdLst>
              <a:gd name="T0" fmla="*/ 7 w 21600"/>
              <a:gd name="T1" fmla="*/ 224 h 21600"/>
              <a:gd name="T2" fmla="*/ 0 w 21600"/>
              <a:gd name="T3" fmla="*/ 21600 h 21600"/>
              <a:gd name="T4" fmla="*/ 4383 w 21600"/>
              <a:gd name="T5" fmla="*/ 8069 h 21600"/>
              <a:gd name="T6" fmla="*/ 21600 w 21600"/>
              <a:gd name="T7" fmla="*/ 336 h 21600"/>
              <a:gd name="T8" fmla="*/ 10546 w 21600"/>
              <a:gd name="T9" fmla="*/ 0 h 21600"/>
              <a:gd name="T10" fmla="*/ 7 w 21600"/>
              <a:gd name="T11" fmla="*/ 224 h 21600"/>
              <a:gd name="T12" fmla="*/ 7 w 21600"/>
              <a:gd name="T13" fmla="*/ 224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7" y="224"/>
                </a:moveTo>
                <a:lnTo>
                  <a:pt x="0" y="21600"/>
                </a:lnTo>
                <a:cubicBezTo>
                  <a:pt x="0" y="21600"/>
                  <a:pt x="880" y="12376"/>
                  <a:pt x="4383" y="8069"/>
                </a:cubicBezTo>
                <a:cubicBezTo>
                  <a:pt x="8356" y="3185"/>
                  <a:pt x="21600" y="336"/>
                  <a:pt x="21600" y="336"/>
                </a:cubicBezTo>
                <a:lnTo>
                  <a:pt x="10546" y="0"/>
                </a:lnTo>
                <a:lnTo>
                  <a:pt x="7" y="224"/>
                </a:lnTo>
                <a:close/>
                <a:moveTo>
                  <a:pt x="7" y="224"/>
                </a:moveTo>
              </a:path>
            </a:pathLst>
          </a:custGeom>
          <a:solidFill>
            <a:schemeClr val="bg1"/>
          </a:solidFill>
          <a:ln>
            <a:noFill/>
          </a:ln>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pic>
        <p:nvPicPr>
          <p:cNvPr id="9" name="Picture 6"/>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1713" y="81205"/>
            <a:ext cx="535781" cy="40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 name="Footer Placeholder 3"/>
          <p:cNvSpPr txBox="1">
            <a:spLocks/>
          </p:cNvSpPr>
          <p:nvPr userDrawn="1"/>
        </p:nvSpPr>
        <p:spPr>
          <a:xfrm>
            <a:off x="550333" y="4727350"/>
            <a:ext cx="462297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75" b="1" dirty="0" smtClean="0">
                <a:solidFill>
                  <a:prstClr val="white">
                    <a:lumMod val="85000"/>
                  </a:prstClr>
                </a:solidFill>
              </a:rPr>
              <a:t>8th ESA TRAINING COURSE IN RADAR AND OPTICAL REMOTE SENSING</a:t>
            </a:r>
          </a:p>
          <a:p>
            <a:pPr fontAlgn="auto">
              <a:spcBef>
                <a:spcPts val="0"/>
              </a:spcBef>
              <a:spcAft>
                <a:spcPts val="0"/>
              </a:spcAft>
            </a:pPr>
            <a:r>
              <a:rPr lang="en-US" sz="675" dirty="0" smtClean="0">
                <a:solidFill>
                  <a:prstClr val="white">
                    <a:lumMod val="85000"/>
                  </a:prstClr>
                </a:solidFill>
              </a:rPr>
              <a:t>5-6 Sept. 2016 | IES  | </a:t>
            </a:r>
            <a:r>
              <a:rPr lang="fr-BE" sz="675" dirty="0" smtClean="0">
                <a:solidFill>
                  <a:prstClr val="white">
                    <a:lumMod val="85000"/>
                  </a:prstClr>
                </a:solidFill>
              </a:rPr>
              <a:t>Cēsis</a:t>
            </a:r>
            <a:r>
              <a:rPr lang="en-US" sz="675" dirty="0" smtClean="0">
                <a:solidFill>
                  <a:prstClr val="white">
                    <a:lumMod val="85000"/>
                  </a:prstClr>
                </a:solidFill>
              </a:rPr>
              <a:t>, Latvia</a:t>
            </a:r>
          </a:p>
        </p:txBody>
      </p:sp>
      <p:sp>
        <p:nvSpPr>
          <p:cNvPr id="11" name="CasellaDiTesto 5"/>
          <p:cNvSpPr txBox="1"/>
          <p:nvPr userDrawn="1"/>
        </p:nvSpPr>
        <p:spPr>
          <a:xfrm>
            <a:off x="7431314" y="4958834"/>
            <a:ext cx="1712686" cy="196208"/>
          </a:xfrm>
          <a:prstGeom prst="rect">
            <a:avLst/>
          </a:prstGeom>
          <a:noFill/>
        </p:spPr>
        <p:txBody>
          <a:bodyPr wrap="square" rtlCol="0">
            <a:spAutoFit/>
          </a:bodyPr>
          <a:lstStyle/>
          <a:p>
            <a:pPr algn="r" defTabSz="342900" fontAlgn="auto">
              <a:spcBef>
                <a:spcPts val="0"/>
              </a:spcBef>
              <a:spcAft>
                <a:spcPts val="0"/>
              </a:spcAft>
            </a:pPr>
            <a:r>
              <a:rPr lang="en-US" sz="675" dirty="0" smtClean="0">
                <a:solidFill>
                  <a:prstClr val="white">
                    <a:lumMod val="85000"/>
                  </a:prstClr>
                </a:solidFill>
                <a:latin typeface="Trebuchet MS"/>
              </a:rPr>
              <a:t>P. Defourny - </a:t>
            </a:r>
            <a:r>
              <a:rPr lang="en-US" sz="675" dirty="0" err="1" smtClean="0">
                <a:solidFill>
                  <a:prstClr val="white">
                    <a:lumMod val="85000"/>
                  </a:prstClr>
                </a:solidFill>
                <a:latin typeface="Trebuchet MS"/>
              </a:rPr>
              <a:t>UCLouvain</a:t>
            </a:r>
            <a:endParaRPr lang="en-US" sz="675" dirty="0">
              <a:solidFill>
                <a:prstClr val="white">
                  <a:lumMod val="85000"/>
                </a:prstClr>
              </a:solidFill>
              <a:latin typeface="Trebuchet MS"/>
            </a:endParaRPr>
          </a:p>
        </p:txBody>
      </p:sp>
    </p:spTree>
    <p:extLst>
      <p:ext uri="{BB962C8B-B14F-4D97-AF65-F5344CB8AC3E}">
        <p14:creationId xmlns:p14="http://schemas.microsoft.com/office/powerpoint/2010/main" val="364486336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347714" cy="9906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1" y="1620442"/>
            <a:ext cx="3088109" cy="291057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1620443"/>
            <a:ext cx="3088110" cy="291058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85E93342-62D3-4DCD-8B30-438F7B0E692A}"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6" name="Footer Placeholder 5"/>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b="1" smtClean="0">
                <a:solidFill>
                  <a:prstClr val="black"/>
                </a:solidFill>
                <a:latin typeface="Trebuchet MS"/>
              </a:rPr>
              <a:t>4</a:t>
            </a:r>
            <a:r>
              <a:rPr lang="en-US" b="1" baseline="30000" smtClean="0">
                <a:solidFill>
                  <a:prstClr val="black"/>
                </a:solidFill>
                <a:latin typeface="Trebuchet MS"/>
              </a:rPr>
              <a:t>th</a:t>
            </a:r>
            <a:r>
              <a:rPr lang="en-US" b="1" smtClean="0">
                <a:solidFill>
                  <a:prstClr val="black"/>
                </a:solidFill>
                <a:latin typeface="Trebuchet MS"/>
              </a:rPr>
              <a:t> ADVANCED TRAINING COURSE IN LAND REMOTE SENSING</a:t>
            </a:r>
          </a:p>
          <a:p>
            <a:pPr defTabSz="342900" fontAlgn="auto">
              <a:spcBef>
                <a:spcPts val="0"/>
              </a:spcBef>
              <a:spcAft>
                <a:spcPts val="0"/>
              </a:spcAft>
            </a:pPr>
            <a:r>
              <a:rPr lang="en-US" smtClean="0">
                <a:solidFill>
                  <a:prstClr val="black"/>
                </a:solidFill>
                <a:latin typeface="Trebuchet MS"/>
              </a:rPr>
              <a:t>1-5 July 2013 | Harokopio University| Athens, Greece</a:t>
            </a:r>
            <a:endParaRPr lang="en-US" dirty="0" smtClean="0">
              <a:solidFill>
                <a:prstClr val="black"/>
              </a:solidFill>
              <a:latin typeface="Trebuchet MS"/>
            </a:endParaRPr>
          </a:p>
        </p:txBody>
      </p:sp>
      <p:sp>
        <p:nvSpPr>
          <p:cNvPr id="7" name="Slide Number Placeholder 6"/>
          <p:cNvSpPr>
            <a:spLocks noGrp="1"/>
          </p:cNvSpPr>
          <p:nvPr>
            <p:ph type="sldNum" sz="quarter" idx="12"/>
          </p:nvPr>
        </p:nvSpPr>
        <p:spPr/>
        <p:txBody>
          <a:bodyPr/>
          <a:lstStyle/>
          <a:p>
            <a:fld id="{6FF9F0C5-380F-41C2-899A-BAC0F0927E16}"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1824950942"/>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347713" cy="9906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1620737"/>
            <a:ext cx="3090672"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599" y="2052935"/>
            <a:ext cx="3090672"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1620737"/>
            <a:ext cx="3090672"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866640" y="2052935"/>
            <a:ext cx="3090672"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023FFD35-F553-4BD0-B831-27C4D2AFB715}"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8" name="Footer Placeholder 7"/>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b="1" smtClean="0">
                <a:solidFill>
                  <a:prstClr val="black"/>
                </a:solidFill>
                <a:latin typeface="Trebuchet MS"/>
              </a:rPr>
              <a:t>4</a:t>
            </a:r>
            <a:r>
              <a:rPr lang="en-US" b="1" baseline="30000" smtClean="0">
                <a:solidFill>
                  <a:prstClr val="black"/>
                </a:solidFill>
                <a:latin typeface="Trebuchet MS"/>
              </a:rPr>
              <a:t>th</a:t>
            </a:r>
            <a:r>
              <a:rPr lang="en-US" b="1" smtClean="0">
                <a:solidFill>
                  <a:prstClr val="black"/>
                </a:solidFill>
                <a:latin typeface="Trebuchet MS"/>
              </a:rPr>
              <a:t> ADVANCED TRAINING COURSE IN LAND REMOTE SENSING</a:t>
            </a:r>
          </a:p>
          <a:p>
            <a:pPr defTabSz="342900" fontAlgn="auto">
              <a:spcBef>
                <a:spcPts val="0"/>
              </a:spcBef>
              <a:spcAft>
                <a:spcPts val="0"/>
              </a:spcAft>
            </a:pPr>
            <a:r>
              <a:rPr lang="en-US" smtClean="0">
                <a:solidFill>
                  <a:prstClr val="black"/>
                </a:solidFill>
                <a:latin typeface="Trebuchet MS"/>
              </a:rPr>
              <a:t>1-5 July 2013 | Harokopio University| Athens, Greece</a:t>
            </a:r>
            <a:endParaRPr lang="en-US" dirty="0" smtClean="0">
              <a:solidFill>
                <a:prstClr val="black"/>
              </a:solidFill>
              <a:latin typeface="Trebuchet MS"/>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4491316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457200"/>
            <a:ext cx="6347714"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73E9F0D2-C965-465B-8AF2-A6BFF6CD2A14}"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4" name="Footer Placeholder 3"/>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41502488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C003F2AE-9374-455F-89B8-14B2660CA943}"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3" name="Footer Placeholder 2"/>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721421247"/>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123953"/>
            <a:ext cx="2790182"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1276" y="386194"/>
            <a:ext cx="3386037" cy="41448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082802"/>
            <a:ext cx="2790182" cy="1938337"/>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D00F66F8-F38D-4716-8B55-0B5317B98E79}"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6" name="Footer Placeholder 5"/>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1013172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3600450"/>
            <a:ext cx="6347714"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457200"/>
            <a:ext cx="6347714"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609599" y="4025504"/>
            <a:ext cx="6347714"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510BE369-1B7B-4F1E-AA78-20CEEBA11DD0}"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6" name="Footer Placeholder 5"/>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3764537624"/>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347714"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3352800"/>
            <a:ext cx="6347714"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D0F2A573-39D0-4716-B855-80376873E2E6}"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5" name="Footer Placeholder 4"/>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1553502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457200"/>
            <a:ext cx="607218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2724150"/>
            <a:ext cx="5419804"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3352800"/>
            <a:ext cx="6347715"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D6266C60-817C-4C66-96A5-BCD6B23A5C63}"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5" name="Footer Placeholder 4"/>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
        <p:nvSpPr>
          <p:cNvPr id="24" name="TextBox 23"/>
          <p:cNvSpPr txBox="1"/>
          <p:nvPr/>
        </p:nvSpPr>
        <p:spPr>
          <a:xfrm>
            <a:off x="482712" y="592784"/>
            <a:ext cx="457319" cy="438582"/>
          </a:xfrm>
          <a:prstGeom prst="rect">
            <a:avLst/>
          </a:prstGeom>
        </p:spPr>
        <p:txBody>
          <a:bodyPr vert="horz" lIns="68580" tIns="34290" rIns="68580" bIns="34290" rtlCol="0" anchor="ctr">
            <a:noAutofit/>
          </a:bodyPr>
          <a:lstStyle/>
          <a:p>
            <a:pPr defTabSz="342900" fontAlgn="auto">
              <a:spcBef>
                <a:spcPts val="0"/>
              </a:spcBef>
              <a:spcAft>
                <a:spcPts val="0"/>
              </a:spcAft>
            </a:pPr>
            <a:r>
              <a:rPr lang="en-US" sz="6000" dirty="0">
                <a:ln w="3175" cmpd="sng">
                  <a:noFill/>
                </a:ln>
                <a:solidFill>
                  <a:srgbClr val="90C226">
                    <a:lumMod val="60000"/>
                    <a:lumOff val="40000"/>
                  </a:srgbClr>
                </a:solidFill>
                <a:latin typeface="Arial"/>
              </a:rPr>
              <a:t>“</a:t>
            </a:r>
          </a:p>
        </p:txBody>
      </p:sp>
      <p:sp>
        <p:nvSpPr>
          <p:cNvPr id="25" name="TextBox 24"/>
          <p:cNvSpPr txBox="1"/>
          <p:nvPr/>
        </p:nvSpPr>
        <p:spPr>
          <a:xfrm>
            <a:off x="6747700" y="2164917"/>
            <a:ext cx="457319" cy="438582"/>
          </a:xfrm>
          <a:prstGeom prst="rect">
            <a:avLst/>
          </a:prstGeom>
        </p:spPr>
        <p:txBody>
          <a:bodyPr vert="horz" lIns="68580" tIns="34290" rIns="68580" bIns="34290" rtlCol="0" anchor="ctr">
            <a:noAutofit/>
          </a:bodyPr>
          <a:lstStyle/>
          <a:p>
            <a:pPr defTabSz="342900" fontAlgn="auto">
              <a:spcBef>
                <a:spcPts val="0"/>
              </a:spcBef>
              <a:spcAft>
                <a:spcPts val="0"/>
              </a:spcAft>
            </a:pPr>
            <a:r>
              <a:rPr lang="en-US" sz="6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8445991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448991"/>
            <a:ext cx="6347715"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3395586"/>
            <a:ext cx="6347715"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405258" y="4732191"/>
            <a:ext cx="684132" cy="273844"/>
          </a:xfrm>
          <a:prstGeom prst="rect">
            <a:avLst/>
          </a:prstGeom>
        </p:spPr>
        <p:txBody>
          <a:bodyPr/>
          <a:lstStyle/>
          <a:p>
            <a:pPr defTabSz="342900" fontAlgn="auto">
              <a:spcBef>
                <a:spcPts val="0"/>
              </a:spcBef>
              <a:spcAft>
                <a:spcPts val="0"/>
              </a:spcAft>
            </a:pPr>
            <a:fld id="{2BA484DD-0AFA-44C2-90AD-DBAA05A450A2}" type="datetime1">
              <a:rPr lang="en-US" smtClean="0">
                <a:solidFill>
                  <a:prstClr val="black"/>
                </a:solidFill>
                <a:latin typeface="Trebuchet MS"/>
              </a:rPr>
              <a:pPr defTabSz="342900" fontAlgn="auto">
                <a:spcBef>
                  <a:spcPts val="0"/>
                </a:spcBef>
                <a:spcAft>
                  <a:spcPts val="0"/>
                </a:spcAft>
              </a:pPr>
              <a:t>9/18/2019</a:t>
            </a:fld>
            <a:endParaRPr lang="en-US" dirty="0">
              <a:solidFill>
                <a:prstClr val="black"/>
              </a:solidFill>
              <a:latin typeface="Trebuchet MS"/>
            </a:endParaRPr>
          </a:p>
        </p:txBody>
      </p:sp>
      <p:sp>
        <p:nvSpPr>
          <p:cNvPr id="5" name="Footer Placeholder 4"/>
          <p:cNvSpPr>
            <a:spLocks noGrp="1"/>
          </p:cNvSpPr>
          <p:nvPr>
            <p:ph type="ftr" sz="quarter" idx="11"/>
          </p:nvPr>
        </p:nvSpPr>
        <p:spPr>
          <a:xfrm>
            <a:off x="863600" y="3493941"/>
            <a:ext cx="4622973" cy="273844"/>
          </a:xfrm>
          <a:prstGeom prst="rect">
            <a:avLst/>
          </a:prstGeom>
        </p:spPr>
        <p:txBody>
          <a:bodyPr/>
          <a:lstStyle/>
          <a:p>
            <a:pPr defTabSz="342900" fontAlgn="auto">
              <a:spcBef>
                <a:spcPts val="0"/>
              </a:spcBef>
              <a:spcAft>
                <a:spcPts val="0"/>
              </a:spcAft>
            </a:pPr>
            <a:r>
              <a:rPr lang="en-US" smtClean="0">
                <a:solidFill>
                  <a:prstClr val="black"/>
                </a:solidFill>
                <a:latin typeface="Trebuchet MS"/>
              </a:rPr>
              <a:t>4th ADVANCED TRAINING COURSE IN LAND REMOTE SENSING 1-5 July 2013 | Harokopio University| Athens, Greece</a:t>
            </a:r>
            <a:endParaRPr lang="en-US" dirty="0">
              <a:solidFill>
                <a:prstClr val="black"/>
              </a:solidFill>
              <a:latin typeface="Trebuchet MS"/>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2119417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26" Type="http://schemas.openxmlformats.org/officeDocument/2006/relationships/image" Target="../media/image12.png"/><Relationship Id="rId39" Type="http://schemas.openxmlformats.org/officeDocument/2006/relationships/image" Target="../media/image25.png"/><Relationship Id="rId3" Type="http://schemas.openxmlformats.org/officeDocument/2006/relationships/slideLayout" Target="../slideLayouts/slideLayout3.xml"/><Relationship Id="rId21" Type="http://schemas.openxmlformats.org/officeDocument/2006/relationships/image" Target="../media/image7.png"/><Relationship Id="rId34" Type="http://schemas.openxmlformats.org/officeDocument/2006/relationships/image" Target="../media/image20.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5" Type="http://schemas.openxmlformats.org/officeDocument/2006/relationships/image" Target="../media/image11.png"/><Relationship Id="rId33" Type="http://schemas.openxmlformats.org/officeDocument/2006/relationships/image" Target="../media/image19.png"/><Relationship Id="rId38" Type="http://schemas.openxmlformats.org/officeDocument/2006/relationships/image" Target="../media/image24.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29" Type="http://schemas.openxmlformats.org/officeDocument/2006/relationships/image" Target="../media/image15.png"/><Relationship Id="rId41"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0.png"/><Relationship Id="rId32" Type="http://schemas.openxmlformats.org/officeDocument/2006/relationships/image" Target="../media/image18.png"/><Relationship Id="rId37" Type="http://schemas.openxmlformats.org/officeDocument/2006/relationships/image" Target="../media/image23.png"/><Relationship Id="rId40" Type="http://schemas.openxmlformats.org/officeDocument/2006/relationships/image" Target="../media/image26.jpeg"/><Relationship Id="rId5" Type="http://schemas.openxmlformats.org/officeDocument/2006/relationships/slideLayout" Target="../slideLayouts/slideLayout5.xml"/><Relationship Id="rId15" Type="http://schemas.openxmlformats.org/officeDocument/2006/relationships/image" Target="../media/image1.jpeg"/><Relationship Id="rId23" Type="http://schemas.openxmlformats.org/officeDocument/2006/relationships/image" Target="../media/image9.png"/><Relationship Id="rId28" Type="http://schemas.openxmlformats.org/officeDocument/2006/relationships/image" Target="../media/image14.png"/><Relationship Id="rId36" Type="http://schemas.openxmlformats.org/officeDocument/2006/relationships/image" Target="../media/image22.png"/><Relationship Id="rId10" Type="http://schemas.openxmlformats.org/officeDocument/2006/relationships/slideLayout" Target="../slideLayouts/slideLayout10.xml"/><Relationship Id="rId19" Type="http://schemas.openxmlformats.org/officeDocument/2006/relationships/image" Target="../media/image5.png"/><Relationship Id="rId31" Type="http://schemas.openxmlformats.org/officeDocument/2006/relationships/image" Target="../media/image1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8.png"/><Relationship Id="rId27" Type="http://schemas.openxmlformats.org/officeDocument/2006/relationships/image" Target="../media/image13.png"/><Relationship Id="rId30" Type="http://schemas.openxmlformats.org/officeDocument/2006/relationships/image" Target="../media/image16.png"/><Relationship Id="rId35" Type="http://schemas.openxmlformats.org/officeDocument/2006/relationships/image" Target="../media/image2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image" Target="../media/image64.png"/><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theme" Target="../theme/theme10.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image" Target="../media/image42.png"/><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image" Target="../media/image41.png"/><Relationship Id="rId5" Type="http://schemas.openxmlformats.org/officeDocument/2006/relationships/slideLayout" Target="../slideLayouts/slideLayout132.xml"/><Relationship Id="rId10" Type="http://schemas.openxmlformats.org/officeDocument/2006/relationships/image" Target="../media/image40.jpg"/><Relationship Id="rId4" Type="http://schemas.openxmlformats.org/officeDocument/2006/relationships/slideLayout" Target="../slideLayouts/slideLayout131.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slideLayout" Target="../slideLayouts/slideLayout138.xml"/><Relationship Id="rId7"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10" Type="http://schemas.openxmlformats.org/officeDocument/2006/relationships/image" Target="../media/image42.png"/><Relationship Id="rId4" Type="http://schemas.openxmlformats.org/officeDocument/2006/relationships/slideLayout" Target="../slideLayouts/slideLayout139.xml"/><Relationship Id="rId9" Type="http://schemas.openxmlformats.org/officeDocument/2006/relationships/image" Target="../media/image4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74.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image" Target="../media/image73.png"/><Relationship Id="rId2" Type="http://schemas.openxmlformats.org/officeDocument/2006/relationships/slideLayout" Target="../slideLayouts/slideLayout143.xml"/><Relationship Id="rId16" Type="http://schemas.openxmlformats.org/officeDocument/2006/relationships/image" Target="../media/image77.emf"/><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image" Target="../media/image72.png"/><Relationship Id="rId5" Type="http://schemas.openxmlformats.org/officeDocument/2006/relationships/slideLayout" Target="../slideLayouts/slideLayout146.xml"/><Relationship Id="rId15" Type="http://schemas.openxmlformats.org/officeDocument/2006/relationships/image" Target="../media/image76.png"/><Relationship Id="rId10" Type="http://schemas.openxmlformats.org/officeDocument/2006/relationships/theme" Target="../theme/theme13.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7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6.xml"/><Relationship Id="rId7" Type="http://schemas.openxmlformats.org/officeDocument/2006/relationships/image" Target="../media/image40.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4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46.tiff"/><Relationship Id="rId5" Type="http://schemas.openxmlformats.org/officeDocument/2006/relationships/slideLayout" Target="../slideLayouts/slideLayout23.xml"/><Relationship Id="rId10" Type="http://schemas.openxmlformats.org/officeDocument/2006/relationships/image" Target="../media/image45.png"/><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53.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image" Target="../media/image56.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55.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5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81.xml"/><Relationship Id="rId7" Type="http://schemas.openxmlformats.org/officeDocument/2006/relationships/image" Target="../media/image40.jp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theme" Target="../theme/theme8.xml"/><Relationship Id="rId5" Type="http://schemas.openxmlformats.org/officeDocument/2006/relationships/slideLayout" Target="../slideLayouts/slideLayout83.xml"/><Relationship Id="rId4" Type="http://schemas.openxmlformats.org/officeDocument/2006/relationships/slideLayout" Target="../slideLayouts/slideLayout82.xml"/><Relationship Id="rId9" Type="http://schemas.openxmlformats.org/officeDocument/2006/relationships/image" Target="../media/image4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image" Target="../media/image64.png"/><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theme" Target="../theme/theme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descr="PPT_Footer.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4897582"/>
            <a:ext cx="9144000" cy="245918"/>
          </a:xfrm>
          <a:prstGeom prst="rect">
            <a:avLst/>
          </a:prstGeom>
        </p:spPr>
      </p:pic>
      <p:grpSp>
        <p:nvGrpSpPr>
          <p:cNvPr id="34" name="Group 33"/>
          <p:cNvGrpSpPr/>
          <p:nvPr userDrawn="1"/>
        </p:nvGrpSpPr>
        <p:grpSpPr>
          <a:xfrm>
            <a:off x="1468582" y="5029197"/>
            <a:ext cx="5869789" cy="96983"/>
            <a:chOff x="172269" y="6621494"/>
            <a:chExt cx="6826666" cy="111519"/>
          </a:xfrm>
        </p:grpSpPr>
        <p:pic>
          <p:nvPicPr>
            <p:cNvPr id="35" name="Picture 34" descr="at.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6" name="Picture 35" descr="b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7" name="Picture 36" descr="ca.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38" name="Picture 37" descr="ch.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5" name="Picture 64" descr="cz.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6" name="Picture 65" descr="d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7" name="Picture 66" descr="dk.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8" name="Picture 67" descr="ee.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69" name="Picture 68" descr="es.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0" name="Picture 69" descr="fi.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1" name="Picture 70" descr="fr.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2" name="Picture 71" descr="gr.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3" name="Picture 72" descr="h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4" name="Picture 73" descr="ie.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5" name="Picture 74" descr="it.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6" name="Picture 75" descr="lu.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7" name="Picture 76" descr="n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8" name="Picture 77" descr="n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79" name="Picture 78" descr="pl.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0" name="Picture 79" descr="pt.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1" name="Picture 80" descr="ro.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2" name="Picture 81" descr="se.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3" name="Picture 82" descr="uk.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4" name="Picture 83" descr="si.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55299" name="Rectangle 2"/>
          <p:cNvSpPr>
            <a:spLocks noGrp="1" noChangeArrowheads="1"/>
          </p:cNvSpPr>
          <p:nvPr>
            <p:ph type="body" idx="1"/>
          </p:nvPr>
        </p:nvSpPr>
        <p:spPr bwMode="auto">
          <a:xfrm>
            <a:off x="172800" y="922282"/>
            <a:ext cx="8748000" cy="3628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1" name="Image 40"/>
          <p:cNvPicPr>
            <a:picLocks noChangeAspect="1"/>
          </p:cNvPicPr>
          <p:nvPr userDrawn="1"/>
        </p:nvPicPr>
        <p:blipFill>
          <a:blip r:embed="rId4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4870449"/>
            <a:ext cx="1181793" cy="273051"/>
          </a:xfrm>
          <a:prstGeom prst="rect">
            <a:avLst/>
          </a:prstGeom>
        </p:spPr>
      </p:pic>
      <p:sp>
        <p:nvSpPr>
          <p:cNvPr id="3" name="ZoneTexte 2"/>
          <p:cNvSpPr txBox="1"/>
          <p:nvPr userDrawn="1"/>
        </p:nvSpPr>
        <p:spPr>
          <a:xfrm>
            <a:off x="2085109" y="4842160"/>
            <a:ext cx="4653838" cy="215444"/>
          </a:xfrm>
          <a:prstGeom prst="rect">
            <a:avLst/>
          </a:prstGeom>
          <a:noFill/>
        </p:spPr>
        <p:txBody>
          <a:bodyPr wrap="none" rtlCol="0">
            <a:spAutoFit/>
          </a:bodyPr>
          <a:lstStyle/>
          <a:p>
            <a:r>
              <a:rPr lang="fr-FR" sz="800" i="1" dirty="0" smtClean="0"/>
              <a:t>ESA Advanced Training</a:t>
            </a:r>
            <a:r>
              <a:rPr lang="fr-FR" sz="800" i="1" baseline="0" dirty="0" smtClean="0"/>
              <a:t> in Land RS – Louvain-la-Neuve (</a:t>
            </a:r>
            <a:r>
              <a:rPr lang="fr-FR" sz="800" i="1" baseline="0" dirty="0" err="1" smtClean="0"/>
              <a:t>Belgium</a:t>
            </a:r>
            <a:r>
              <a:rPr lang="fr-FR" sz="800" i="1" baseline="0" dirty="0" smtClean="0"/>
              <a:t>) - </a:t>
            </a:r>
            <a:r>
              <a:rPr lang="fr-FR" sz="800" i="1" dirty="0" smtClean="0"/>
              <a:t>16-20 Sept.</a:t>
            </a:r>
            <a:r>
              <a:rPr lang="fr-FR" sz="800" i="1" baseline="0" dirty="0" smtClean="0"/>
              <a:t> 2019 </a:t>
            </a:r>
            <a:endParaRPr lang="fr-BE" sz="800" i="1" dirty="0"/>
          </a:p>
        </p:txBody>
      </p:sp>
      <p:pic>
        <p:nvPicPr>
          <p:cNvPr id="42" name="Picture 1" descr="9LTC_3_PPT.jpg"/>
          <p:cNvPicPr>
            <a:picLocks noChangeAspect="1"/>
          </p:cNvPicPr>
          <p:nvPr userDrawn="1"/>
        </p:nvPicPr>
        <p:blipFill rotWithShape="1">
          <a:blip r:embed="rId41" cstate="print">
            <a:extLst>
              <a:ext uri="{28A0092B-C50C-407E-A947-70E740481C1C}">
                <a14:useLocalDpi xmlns:a14="http://schemas.microsoft.com/office/drawing/2010/main" val="0"/>
              </a:ext>
            </a:extLst>
          </a:blip>
          <a:srcRect t="88900"/>
          <a:stretch/>
        </p:blipFill>
        <p:spPr>
          <a:xfrm>
            <a:off x="0" y="725710"/>
            <a:ext cx="9144000" cy="45719"/>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31" r:id="rId2"/>
    <p:sldLayoutId id="2147483932" r:id="rId3"/>
    <p:sldLayoutId id="2147483933" r:id="rId4"/>
    <p:sldLayoutId id="2147483934" r:id="rId5"/>
    <p:sldLayoutId id="2147483930" r:id="rId6"/>
    <p:sldLayoutId id="2147483936" r:id="rId7"/>
    <p:sldLayoutId id="2147483937" r:id="rId8"/>
    <p:sldLayoutId id="2147483938" r:id="rId9"/>
    <p:sldLayoutId id="2147484108" r:id="rId10"/>
    <p:sldLayoutId id="2147484119" r:id="rId11"/>
    <p:sldLayoutId id="2147484120" r:id="rId12"/>
    <p:sldLayoutId id="2147484121" r:id="rId13"/>
  </p:sldLayoutIdLst>
  <p:hf sldNum="0" hdr="0" dt="0"/>
  <p:txStyles>
    <p:title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6347713"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1620443"/>
            <a:ext cx="6347714" cy="29105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237412" y="4741335"/>
            <a:ext cx="512638" cy="273844"/>
          </a:xfrm>
          <a:prstGeom prst="rect">
            <a:avLst/>
          </a:prstGeom>
        </p:spPr>
        <p:txBody>
          <a:bodyPr vert="horz" lIns="91440" tIns="45720" rIns="91440" bIns="45720" rtlCol="0" anchor="ctr"/>
          <a:lstStyle>
            <a:lvl1pPr algn="r">
              <a:defRPr sz="675">
                <a:solidFill>
                  <a:schemeClr val="accent1"/>
                </a:solidFill>
              </a:defRPr>
            </a:lvl1pPr>
          </a:lstStyle>
          <a:p>
            <a:pPr defTabSz="342900" fontAlgn="auto">
              <a:spcBef>
                <a:spcPts val="0"/>
              </a:spcBef>
              <a:spcAft>
                <a:spcPts val="0"/>
              </a:spcAft>
            </a:pPr>
            <a:fld id="{D57F1E4F-1CFF-5643-939E-217C01CDF565}" type="slidenum">
              <a:rPr lang="en-US" smtClean="0">
                <a:solidFill>
                  <a:srgbClr val="90C226"/>
                </a:solidFill>
                <a:latin typeface="Trebuchet MS"/>
              </a:rPr>
              <a:pPr defTabSz="342900" fontAlgn="auto">
                <a:spcBef>
                  <a:spcPts val="0"/>
                </a:spcBef>
                <a:spcAft>
                  <a:spcPts val="0"/>
                </a:spcAft>
              </a:pPr>
              <a:t>‹N°›</a:t>
            </a:fld>
            <a:endParaRPr lang="en-US" dirty="0">
              <a:solidFill>
                <a:srgbClr val="90C226"/>
              </a:solidFill>
              <a:latin typeface="Trebuchet MS"/>
            </a:endParaRPr>
          </a:p>
        </p:txBody>
      </p:sp>
      <p:sp>
        <p:nvSpPr>
          <p:cNvPr id="20" name="Footer Placeholder 3"/>
          <p:cNvSpPr txBox="1">
            <a:spLocks/>
          </p:cNvSpPr>
          <p:nvPr userDrawn="1"/>
        </p:nvSpPr>
        <p:spPr>
          <a:xfrm>
            <a:off x="550333" y="4727350"/>
            <a:ext cx="462297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75" b="1" dirty="0" smtClean="0">
                <a:solidFill>
                  <a:prstClr val="black">
                    <a:tint val="75000"/>
                  </a:prstClr>
                </a:solidFill>
              </a:rPr>
              <a:t>8th ESA TRAINING COURSE IN RADAR AND OPTICAL REMOTE SENSING</a:t>
            </a:r>
          </a:p>
          <a:p>
            <a:pPr fontAlgn="auto">
              <a:spcBef>
                <a:spcPts val="0"/>
              </a:spcBef>
              <a:spcAft>
                <a:spcPts val="0"/>
              </a:spcAft>
            </a:pPr>
            <a:r>
              <a:rPr lang="en-US" sz="675" dirty="0" smtClean="0">
                <a:solidFill>
                  <a:prstClr val="black">
                    <a:tint val="75000"/>
                  </a:prstClr>
                </a:solidFill>
              </a:rPr>
              <a:t>5-6 Sept. 2016 | IES  | </a:t>
            </a:r>
            <a:r>
              <a:rPr lang="fr-BE" sz="675" dirty="0" smtClean="0">
                <a:solidFill>
                  <a:prstClr val="black">
                    <a:tint val="75000"/>
                  </a:prstClr>
                </a:solidFill>
              </a:rPr>
              <a:t>Cēsis</a:t>
            </a:r>
            <a:r>
              <a:rPr lang="en-US" sz="675" dirty="0" smtClean="0">
                <a:solidFill>
                  <a:prstClr val="black">
                    <a:tint val="75000"/>
                  </a:prstClr>
                </a:solidFill>
              </a:rPr>
              <a:t>, Latvia</a:t>
            </a:r>
          </a:p>
        </p:txBody>
      </p:sp>
      <p:sp>
        <p:nvSpPr>
          <p:cNvPr id="21" name="Freeform 1"/>
          <p:cNvSpPr>
            <a:spLocks/>
          </p:cNvSpPr>
          <p:nvPr userDrawn="1"/>
        </p:nvSpPr>
        <p:spPr bwMode="auto">
          <a:xfrm>
            <a:off x="-8930" y="-6697"/>
            <a:ext cx="9113863" cy="430299"/>
          </a:xfrm>
          <a:custGeom>
            <a:avLst/>
            <a:gdLst>
              <a:gd name="T0" fmla="*/ 7 w 21600"/>
              <a:gd name="T1" fmla="*/ 224 h 21600"/>
              <a:gd name="T2" fmla="*/ 0 w 21600"/>
              <a:gd name="T3" fmla="*/ 21600 h 21600"/>
              <a:gd name="T4" fmla="*/ 4383 w 21600"/>
              <a:gd name="T5" fmla="*/ 8069 h 21600"/>
              <a:gd name="T6" fmla="*/ 21600 w 21600"/>
              <a:gd name="T7" fmla="*/ 336 h 21600"/>
              <a:gd name="T8" fmla="*/ 10546 w 21600"/>
              <a:gd name="T9" fmla="*/ 0 h 21600"/>
              <a:gd name="T10" fmla="*/ 7 w 21600"/>
              <a:gd name="T11" fmla="*/ 224 h 21600"/>
              <a:gd name="T12" fmla="*/ 7 w 21600"/>
              <a:gd name="T13" fmla="*/ 224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7" y="224"/>
                </a:moveTo>
                <a:lnTo>
                  <a:pt x="0" y="21600"/>
                </a:lnTo>
                <a:cubicBezTo>
                  <a:pt x="0" y="21600"/>
                  <a:pt x="880" y="12376"/>
                  <a:pt x="4383" y="8069"/>
                </a:cubicBezTo>
                <a:cubicBezTo>
                  <a:pt x="8356" y="3185"/>
                  <a:pt x="21600" y="336"/>
                  <a:pt x="21600" y="336"/>
                </a:cubicBezTo>
                <a:lnTo>
                  <a:pt x="10546" y="0"/>
                </a:lnTo>
                <a:lnTo>
                  <a:pt x="7" y="224"/>
                </a:lnTo>
                <a:close/>
                <a:moveTo>
                  <a:pt x="7" y="224"/>
                </a:moveTo>
              </a:path>
            </a:pathLst>
          </a:custGeom>
          <a:solidFill>
            <a:srgbClr val="4989A4"/>
          </a:solidFill>
          <a:ln>
            <a:noFill/>
          </a:ln>
          <a:extLst>
            <a:ext uri="{91240B29-F687-4F45-9708-019B960494DF}">
              <a14:hiddenLine xmlns:a14="http://schemas.microsoft.com/office/drawing/2010/main" w="38100" cap="flat">
                <a:solidFill>
                  <a:schemeClr val="tx1"/>
                </a:solidFill>
                <a:miter lim="800000"/>
                <a:headEnd type="none" w="med" len="med"/>
                <a:tailEnd type="none" w="med" len="med"/>
              </a14:hiddenLine>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pic>
        <p:nvPicPr>
          <p:cNvPr id="22" name="Picture 6"/>
          <p:cNvPicPr>
            <a:picLocks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131713" y="81205"/>
            <a:ext cx="535781" cy="40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438051102"/>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 id="2147484081" r:id="rId14"/>
    <p:sldLayoutId id="2147484082" r:id="rId15"/>
    <p:sldLayoutId id="2147484083" r:id="rId16"/>
    <p:sldLayoutId id="2147484084" r:id="rId17"/>
    <p:sldLayoutId id="2147484085" r:id="rId18"/>
    <p:sldLayoutId id="2147484086" r:id="rId19"/>
    <p:sldLayoutId id="2147484087" r:id="rId20"/>
    <p:sldLayoutId id="2147484088" r:id="rId21"/>
    <p:sldLayoutId id="2147484089" r:id="rId22"/>
  </p:sldLayoutIdLst>
  <p:timing>
    <p:tnLst>
      <p:par>
        <p:cTn id="1" dur="indefinite" restart="never" nodeType="tmRoot"/>
      </p:par>
    </p:tnLst>
  </p:timing>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2" name="Espace réservé du titre 1"/>
          <p:cNvSpPr>
            <a:spLocks noGrp="1"/>
          </p:cNvSpPr>
          <p:nvPr>
            <p:ph type="title"/>
          </p:nvPr>
        </p:nvSpPr>
        <p:spPr>
          <a:xfrm>
            <a:off x="457200" y="87474"/>
            <a:ext cx="8229600" cy="749238"/>
          </a:xfrm>
          <a:prstGeom prst="rect">
            <a:avLst/>
          </a:prstGeom>
        </p:spPr>
        <p:txBody>
          <a:bodyPr vert="horz" lIns="91440" tIns="45720" rIns="91440" bIns="45720" rtlCol="0" anchor="ctr">
            <a:normAutofit/>
          </a:bodyPr>
          <a:lstStyle/>
          <a:p>
            <a:r>
              <a:rPr lang="fr-FR" dirty="0" smtClean="0"/>
              <a:t>Modifiez le style du titre</a:t>
            </a:r>
            <a:endParaRPr lang="fr-BE" dirty="0"/>
          </a:p>
        </p:txBody>
      </p:sp>
      <p:pic>
        <p:nvPicPr>
          <p:cNvPr id="8" name="Imag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422666" y="4712301"/>
            <a:ext cx="2541822" cy="324585"/>
          </a:xfrm>
          <a:prstGeom prst="rect">
            <a:avLst/>
          </a:prstGeom>
        </p:spPr>
      </p:pic>
      <p:pic>
        <p:nvPicPr>
          <p:cNvPr id="9" name="Image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5496" y="4639155"/>
            <a:ext cx="1621402" cy="470877"/>
          </a:xfrm>
          <a:prstGeom prst="rect">
            <a:avLst/>
          </a:prstGeom>
        </p:spPr>
      </p:pic>
      <p:sp>
        <p:nvSpPr>
          <p:cNvPr id="10"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CH" dirty="0" smtClean="0"/>
              <a:t>Click </a:t>
            </a:r>
            <a:r>
              <a:rPr lang="de-CH" dirty="0" err="1" smtClean="0"/>
              <a:t>to</a:t>
            </a:r>
            <a:r>
              <a:rPr lang="de-CH" dirty="0" smtClean="0"/>
              <a:t> </a:t>
            </a:r>
            <a:r>
              <a:rPr lang="de-CH" dirty="0" err="1" smtClean="0"/>
              <a:t>edit</a:t>
            </a:r>
            <a:r>
              <a:rPr lang="de-CH" dirty="0" smtClean="0"/>
              <a:t> Master </a:t>
            </a:r>
            <a:r>
              <a:rPr lang="de-CH" dirty="0" err="1" smtClean="0"/>
              <a:t>text</a:t>
            </a:r>
            <a:r>
              <a:rPr lang="de-CH" dirty="0" smtClean="0"/>
              <a:t> </a:t>
            </a:r>
            <a:r>
              <a:rPr lang="de-CH" dirty="0" err="1" smtClean="0"/>
              <a:t>styles</a:t>
            </a:r>
            <a:endParaRPr lang="de-CH" dirty="0" smtClean="0"/>
          </a:p>
          <a:p>
            <a:pPr lvl="1"/>
            <a:r>
              <a:rPr lang="de-CH" dirty="0" smtClean="0"/>
              <a:t>Second </a:t>
            </a:r>
            <a:r>
              <a:rPr lang="de-CH" dirty="0" err="1" smtClean="0"/>
              <a:t>level</a:t>
            </a:r>
            <a:endParaRPr lang="de-CH" dirty="0" smtClean="0"/>
          </a:p>
        </p:txBody>
      </p:sp>
    </p:spTree>
    <p:extLst>
      <p:ext uri="{BB962C8B-B14F-4D97-AF65-F5344CB8AC3E}">
        <p14:creationId xmlns:p14="http://schemas.microsoft.com/office/powerpoint/2010/main" val="350513165"/>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Lst>
  <p:timing>
    <p:tnLst>
      <p:par>
        <p:cTn id="1" dur="indefinite" restart="never" nodeType="tmRoot"/>
      </p:par>
    </p:tnLst>
  </p:timing>
  <p:hf hdr="0" ftr="0" dt="0"/>
  <p:txStyles>
    <p:titleStyle>
      <a:lvl1pPr algn="ctr" defTabSz="685800" rtl="0" eaLnBrk="1" latinLnBrk="0" hangingPunct="1">
        <a:spcBef>
          <a:spcPct val="0"/>
        </a:spcBef>
        <a:buNone/>
        <a:defRPr sz="2400" kern="1200">
          <a:solidFill>
            <a:schemeClr val="bg1"/>
          </a:solidFill>
          <a:latin typeface="Arial" panose="020B0604020202020204" pitchFamily="34" charset="0"/>
          <a:ea typeface="+mj-ea"/>
          <a:cs typeface="Arial" panose="020B0604020202020204" pitchFamily="34" charset="0"/>
        </a:defRPr>
      </a:lvl1pPr>
    </p:titleStyle>
    <p:bodyStyle>
      <a:lvl1pPr marL="257175" indent="-257175"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0" y="0"/>
            <a:ext cx="9144000" cy="932688"/>
          </a:xfrm>
          <a:prstGeom prst="rect">
            <a:avLst/>
          </a:prstGeom>
        </p:spPr>
      </p:pic>
      <p:sp>
        <p:nvSpPr>
          <p:cNvPr id="2" name="Espace réservé du titre 1"/>
          <p:cNvSpPr>
            <a:spLocks noGrp="1"/>
          </p:cNvSpPr>
          <p:nvPr>
            <p:ph type="title"/>
          </p:nvPr>
        </p:nvSpPr>
        <p:spPr>
          <a:xfrm>
            <a:off x="457200" y="87474"/>
            <a:ext cx="8229600" cy="749238"/>
          </a:xfrm>
          <a:prstGeom prst="rect">
            <a:avLst/>
          </a:prstGeom>
        </p:spPr>
        <p:txBody>
          <a:bodyPr vert="horz" lIns="91440" tIns="45720" rIns="91440" bIns="45720" rtlCol="0" anchor="ctr">
            <a:normAutofit/>
          </a:bodyPr>
          <a:lstStyle/>
          <a:p>
            <a:r>
              <a:rPr lang="fr-FR" dirty="0" smtClean="0"/>
              <a:t>Modifiez le style du titre</a:t>
            </a:r>
            <a:endParaRPr lang="fr-BE" dirty="0"/>
          </a:p>
        </p:txBody>
      </p:sp>
      <p:pic>
        <p:nvPicPr>
          <p:cNvPr id="8" name="Image 7"/>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6422666" y="4712301"/>
            <a:ext cx="2541822" cy="324585"/>
          </a:xfrm>
          <a:prstGeom prst="rect">
            <a:avLst/>
          </a:prstGeom>
        </p:spPr>
      </p:pic>
      <p:pic>
        <p:nvPicPr>
          <p:cNvPr id="9" name="Image 8"/>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5496" y="4639155"/>
            <a:ext cx="1621402" cy="470877"/>
          </a:xfrm>
          <a:prstGeom prst="rect">
            <a:avLst/>
          </a:prstGeom>
        </p:spPr>
      </p:pic>
      <p:sp>
        <p:nvSpPr>
          <p:cNvPr id="10"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CH" dirty="0" smtClean="0"/>
              <a:t>Click </a:t>
            </a:r>
            <a:r>
              <a:rPr lang="de-CH" dirty="0" err="1" smtClean="0"/>
              <a:t>to</a:t>
            </a:r>
            <a:r>
              <a:rPr lang="de-CH" dirty="0" smtClean="0"/>
              <a:t> </a:t>
            </a:r>
            <a:r>
              <a:rPr lang="de-CH" dirty="0" err="1" smtClean="0"/>
              <a:t>edit</a:t>
            </a:r>
            <a:r>
              <a:rPr lang="de-CH" dirty="0" smtClean="0"/>
              <a:t> Master </a:t>
            </a:r>
            <a:r>
              <a:rPr lang="de-CH" dirty="0" err="1" smtClean="0"/>
              <a:t>text</a:t>
            </a:r>
            <a:r>
              <a:rPr lang="de-CH" dirty="0" smtClean="0"/>
              <a:t> </a:t>
            </a:r>
            <a:r>
              <a:rPr lang="de-CH" dirty="0" err="1" smtClean="0"/>
              <a:t>styles</a:t>
            </a:r>
            <a:endParaRPr lang="de-CH" dirty="0" smtClean="0"/>
          </a:p>
          <a:p>
            <a:pPr lvl="1"/>
            <a:r>
              <a:rPr lang="de-CH" dirty="0" smtClean="0"/>
              <a:t>Second </a:t>
            </a:r>
            <a:r>
              <a:rPr lang="de-CH" dirty="0" err="1" smtClean="0"/>
              <a:t>level</a:t>
            </a:r>
            <a:endParaRPr lang="de-CH" dirty="0" smtClean="0"/>
          </a:p>
        </p:txBody>
      </p:sp>
    </p:spTree>
    <p:extLst>
      <p:ext uri="{BB962C8B-B14F-4D97-AF65-F5344CB8AC3E}">
        <p14:creationId xmlns:p14="http://schemas.microsoft.com/office/powerpoint/2010/main" val="2448842411"/>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Lst>
  <p:timing>
    <p:tnLst>
      <p:par>
        <p:cTn id="1" dur="indefinite" restart="never" nodeType="tmRoot"/>
      </p:par>
    </p:tnLst>
  </p:timing>
  <p:hf hdr="0" ftr="0" dt="0"/>
  <p:txStyles>
    <p:titleStyle>
      <a:lvl1pPr algn="ctr" defTabSz="685800" rtl="0" eaLnBrk="1" latinLnBrk="0" hangingPunct="1">
        <a:spcBef>
          <a:spcPct val="0"/>
        </a:spcBef>
        <a:buNone/>
        <a:defRPr sz="2400" kern="1200">
          <a:solidFill>
            <a:schemeClr val="bg1"/>
          </a:solidFill>
          <a:latin typeface="Arial" panose="020B0604020202020204" pitchFamily="34" charset="0"/>
          <a:ea typeface="+mj-ea"/>
          <a:cs typeface="Arial" panose="020B0604020202020204" pitchFamily="34" charset="0"/>
        </a:defRPr>
      </a:lvl1pPr>
    </p:titleStyle>
    <p:bodyStyle>
      <a:lvl1pPr marL="257175" indent="-257175"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hteck 6"/>
          <p:cNvSpPr/>
          <p:nvPr userDrawn="1"/>
        </p:nvSpPr>
        <p:spPr>
          <a:xfrm>
            <a:off x="1007097" y="205833"/>
            <a:ext cx="8136904" cy="313382"/>
          </a:xfrm>
          <a:prstGeom prst="rect">
            <a:avLst/>
          </a:prstGeom>
          <a:gradFill flip="none" rotWithShape="1">
            <a:gsLst>
              <a:gs pos="0">
                <a:schemeClr val="tx2"/>
              </a:gs>
              <a:gs pos="47000">
                <a:schemeClr val="tx2">
                  <a:lumMod val="60000"/>
                  <a:lumOff val="40000"/>
                </a:schemeClr>
              </a:gs>
              <a:gs pos="100000">
                <a:schemeClr val="tx2">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de-DE">
              <a:solidFill>
                <a:prstClr val="white"/>
              </a:solidFill>
            </a:endParaRPr>
          </a:p>
        </p:txBody>
      </p:sp>
      <p:sp>
        <p:nvSpPr>
          <p:cNvPr id="14" name="Foliennummernplatzhalter 5"/>
          <p:cNvSpPr>
            <a:spLocks noGrp="1"/>
          </p:cNvSpPr>
          <p:nvPr>
            <p:ph type="sldNum" sz="quarter" idx="4"/>
          </p:nvPr>
        </p:nvSpPr>
        <p:spPr>
          <a:xfrm>
            <a:off x="8316417" y="4868467"/>
            <a:ext cx="503734"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25">
                <a:solidFill>
                  <a:srgbClr val="595959"/>
                </a:solidFill>
              </a:defRPr>
            </a:lvl1pPr>
          </a:lstStyle>
          <a:p>
            <a:pPr>
              <a:defRPr/>
            </a:pPr>
            <a:fld id="{9F91509A-767F-4A55-9163-3BBC3CE631B8}" type="slidenum">
              <a:rPr lang="de-DE" altLang="en-US">
                <a:latin typeface="Franklin Gothic Book" panose="020B0503020102020204" pitchFamily="34" charset="0"/>
              </a:rPr>
              <a:pPr>
                <a:defRPr/>
              </a:pPr>
              <a:t>‹N°›</a:t>
            </a:fld>
            <a:endParaRPr lang="de-DE" altLang="en-US">
              <a:latin typeface="Franklin Gothic Book" panose="020B0503020102020204" pitchFamily="34" charset="0"/>
            </a:endParaRPr>
          </a:p>
        </p:txBody>
      </p:sp>
      <p:sp>
        <p:nvSpPr>
          <p:cNvPr id="2054" name="Titelplatzhalter 7"/>
          <p:cNvSpPr>
            <a:spLocks noGrp="1"/>
          </p:cNvSpPr>
          <p:nvPr>
            <p:ph type="title"/>
          </p:nvPr>
        </p:nvSpPr>
        <p:spPr bwMode="auto">
          <a:xfrm>
            <a:off x="1835697" y="206815"/>
            <a:ext cx="730830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dirty="0"/>
              <a:t>Titelmasterformat durch Klicken bearbeiten</a:t>
            </a:r>
          </a:p>
        </p:txBody>
      </p:sp>
      <p:sp>
        <p:nvSpPr>
          <p:cNvPr id="15" name="Fußzeilenplatzhalter 4"/>
          <p:cNvSpPr txBox="1">
            <a:spLocks/>
          </p:cNvSpPr>
          <p:nvPr userDrawn="1"/>
        </p:nvSpPr>
        <p:spPr>
          <a:xfrm>
            <a:off x="395536" y="4869657"/>
            <a:ext cx="2664296" cy="273844"/>
          </a:xfrm>
          <a:prstGeom prst="rect">
            <a:avLst/>
          </a:prstGeom>
        </p:spPr>
        <p:txBody>
          <a:bodyPr vert="horz" lIns="68580" tIns="34290" rIns="68580" bIns="34290" rtlCol="0" anchor="ctr"/>
          <a:lstStyle>
            <a:defPPr>
              <a:defRPr lang="de-DE"/>
            </a:defPPr>
            <a:lvl1pPr algn="ctr" rtl="0" eaLnBrk="1" fontAlgn="base" hangingPunct="1">
              <a:spcBef>
                <a:spcPct val="0"/>
              </a:spcBef>
              <a:spcAft>
                <a:spcPct val="0"/>
              </a:spcAft>
              <a:defRPr sz="1100" kern="1200">
                <a:solidFill>
                  <a:schemeClr val="tx1">
                    <a:lumMod val="65000"/>
                    <a:lumOff val="35000"/>
                  </a:schemeClr>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a:lstStyle>
          <a:p>
            <a:pPr>
              <a:defRPr/>
            </a:pPr>
            <a:r>
              <a:rPr lang="de-DE" sz="825" dirty="0" smtClean="0">
                <a:solidFill>
                  <a:prstClr val="black">
                    <a:lumMod val="65000"/>
                    <a:lumOff val="35000"/>
                  </a:prstClr>
                </a:solidFill>
              </a:rPr>
              <a:t>12.07.2019 </a:t>
            </a:r>
            <a:r>
              <a:rPr lang="de-DE" sz="825" dirty="0">
                <a:solidFill>
                  <a:prstClr val="black">
                    <a:lumMod val="65000"/>
                    <a:lumOff val="35000"/>
                  </a:prstClr>
                </a:solidFill>
              </a:rPr>
              <a:t>• ECoLaSS </a:t>
            </a:r>
            <a:r>
              <a:rPr lang="de-DE" sz="825" dirty="0" smtClean="0">
                <a:solidFill>
                  <a:prstClr val="black">
                    <a:lumMod val="65000"/>
                    <a:lumOff val="35000"/>
                  </a:prstClr>
                </a:solidFill>
              </a:rPr>
              <a:t>Interim Progress Meeting 2</a:t>
            </a:r>
            <a:endParaRPr lang="de-DE" sz="825" dirty="0">
              <a:solidFill>
                <a:prstClr val="black">
                  <a:lumMod val="65000"/>
                  <a:lumOff val="35000"/>
                </a:prstClr>
              </a:solidFill>
            </a:endParaRPr>
          </a:p>
        </p:txBody>
      </p:sp>
      <p:cxnSp>
        <p:nvCxnSpPr>
          <p:cNvPr id="3" name="Gerader Verbinder 2"/>
          <p:cNvCxnSpPr/>
          <p:nvPr userDrawn="1"/>
        </p:nvCxnSpPr>
        <p:spPr>
          <a:xfrm>
            <a:off x="179513" y="4868466"/>
            <a:ext cx="878497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 name="Gruppieren 15"/>
          <p:cNvGrpSpPr/>
          <p:nvPr userDrawn="1"/>
        </p:nvGrpSpPr>
        <p:grpSpPr>
          <a:xfrm>
            <a:off x="-389825" y="-148623"/>
            <a:ext cx="1725521" cy="1076429"/>
            <a:chOff x="-519766" y="-198165"/>
            <a:chExt cx="2300694" cy="1435239"/>
          </a:xfrm>
        </p:grpSpPr>
        <p:sp>
          <p:nvSpPr>
            <p:cNvPr id="17" name="Rechteck 16"/>
            <p:cNvSpPr/>
            <p:nvPr userDrawn="1"/>
          </p:nvSpPr>
          <p:spPr>
            <a:xfrm>
              <a:off x="-108520" y="-99392"/>
              <a:ext cx="792088" cy="747464"/>
            </a:xfrm>
            <a:prstGeom prst="rect">
              <a:avLst/>
            </a:prstGeom>
            <a:gradFill flip="none" rotWithShape="1">
              <a:gsLst>
                <a:gs pos="0">
                  <a:srgbClr val="1B5FB1"/>
                </a:gs>
                <a:gs pos="100000">
                  <a:srgbClr val="0070C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de-DE">
                <a:solidFill>
                  <a:prstClr val="white"/>
                </a:solidFill>
              </a:endParaRPr>
            </a:p>
          </p:txBody>
        </p:sp>
        <p:pic>
          <p:nvPicPr>
            <p:cNvPr id="18" name="Grafik 17"/>
            <p:cNvPicPr/>
            <p:nvPr userDrawn="1"/>
          </p:nvPicPr>
          <p:blipFill rotWithShape="1">
            <a:blip r:embed="rId11" cstate="print">
              <a:extLst>
                <a:ext uri="{28A0092B-C50C-407E-A947-70E740481C1C}">
                  <a14:useLocalDpi xmlns:a14="http://schemas.microsoft.com/office/drawing/2010/main" val="0"/>
                </a:ext>
              </a:extLst>
            </a:blip>
            <a:srcRect b="5863"/>
            <a:stretch/>
          </p:blipFill>
          <p:spPr bwMode="auto">
            <a:xfrm>
              <a:off x="-519766" y="-198165"/>
              <a:ext cx="2300694" cy="1435239"/>
            </a:xfrm>
            <a:prstGeom prst="rect">
              <a:avLst/>
            </a:prstGeom>
            <a:ln>
              <a:noFill/>
            </a:ln>
            <a:effectLst>
              <a:softEdge rad="254000"/>
            </a:effectLst>
            <a:extLst>
              <a:ext uri="{53640926-AAD7-44D8-BBD7-CCE9431645EC}">
                <a14:shadowObscured xmlns:a14="http://schemas.microsoft.com/office/drawing/2010/main"/>
              </a:ext>
            </a:extLst>
          </p:spPr>
        </p:pic>
      </p:grpSp>
      <p:pic>
        <p:nvPicPr>
          <p:cNvPr id="19" name="Grafik 4"/>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712501" y="4896262"/>
            <a:ext cx="288699" cy="22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127904" y="4894102"/>
            <a:ext cx="278522" cy="23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2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56576" y="4908269"/>
            <a:ext cx="629513" cy="214821"/>
          </a:xfrm>
          <a:prstGeom prst="rect">
            <a:avLst/>
          </a:prstGeom>
        </p:spPr>
      </p:pic>
      <p:pic>
        <p:nvPicPr>
          <p:cNvPr id="22" name="Grafik 2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532464" y="4893200"/>
            <a:ext cx="212137" cy="23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22"/>
          <p:cNvPicPr>
            <a:picLocks noChangeAspect="1"/>
          </p:cNvPicPr>
          <p:nvPr userDrawn="1"/>
        </p:nvPicPr>
        <p:blipFill>
          <a:blip r:embed="rId16" cstate="print">
            <a:extLst>
              <a:ext uri="{28A0092B-C50C-407E-A947-70E740481C1C}">
                <a14:useLocalDpi xmlns:a14="http://schemas.microsoft.com/office/drawing/2010/main" val="0"/>
              </a:ext>
            </a:extLst>
          </a:blip>
          <a:srcRect r="1866"/>
          <a:stretch>
            <a:fillRect/>
          </a:stretch>
        </p:blipFill>
        <p:spPr bwMode="auto">
          <a:xfrm>
            <a:off x="5885081" y="4960763"/>
            <a:ext cx="458870" cy="13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284716"/>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Lst>
  <p:timing>
    <p:tnLst>
      <p:par>
        <p:cTn id="1" dur="indefinite" restart="never" nodeType="tmRoot"/>
      </p:par>
    </p:tnLst>
  </p:timing>
  <p:hf hdr="0"/>
  <p:txStyles>
    <p:titleStyle>
      <a:lvl1pPr algn="l" rtl="0" eaLnBrk="0" fontAlgn="base" hangingPunct="0">
        <a:spcBef>
          <a:spcPct val="0"/>
        </a:spcBef>
        <a:spcAft>
          <a:spcPct val="0"/>
        </a:spcAft>
        <a:defRPr sz="1650" kern="1200">
          <a:solidFill>
            <a:schemeClr val="bg1"/>
          </a:solidFill>
          <a:latin typeface="Franklin Gothic Demi" pitchFamily="34" charset="0"/>
          <a:ea typeface="+mj-ea"/>
          <a:cs typeface="+mj-cs"/>
        </a:defRPr>
      </a:lvl1pPr>
      <a:lvl2pPr algn="l" rtl="0" eaLnBrk="0" fontAlgn="base" hangingPunct="0">
        <a:spcBef>
          <a:spcPct val="0"/>
        </a:spcBef>
        <a:spcAft>
          <a:spcPct val="0"/>
        </a:spcAft>
        <a:defRPr sz="1650">
          <a:solidFill>
            <a:schemeClr val="tx1"/>
          </a:solidFill>
          <a:latin typeface="Franklin Gothic Demi" pitchFamily="34" charset="0"/>
        </a:defRPr>
      </a:lvl2pPr>
      <a:lvl3pPr algn="l" rtl="0" eaLnBrk="0" fontAlgn="base" hangingPunct="0">
        <a:spcBef>
          <a:spcPct val="0"/>
        </a:spcBef>
        <a:spcAft>
          <a:spcPct val="0"/>
        </a:spcAft>
        <a:defRPr sz="1650">
          <a:solidFill>
            <a:schemeClr val="tx1"/>
          </a:solidFill>
          <a:latin typeface="Franklin Gothic Demi" pitchFamily="34" charset="0"/>
        </a:defRPr>
      </a:lvl3pPr>
      <a:lvl4pPr algn="l" rtl="0" eaLnBrk="0" fontAlgn="base" hangingPunct="0">
        <a:spcBef>
          <a:spcPct val="0"/>
        </a:spcBef>
        <a:spcAft>
          <a:spcPct val="0"/>
        </a:spcAft>
        <a:defRPr sz="1650">
          <a:solidFill>
            <a:schemeClr val="tx1"/>
          </a:solidFill>
          <a:latin typeface="Franklin Gothic Demi" pitchFamily="34" charset="0"/>
        </a:defRPr>
      </a:lvl4pPr>
      <a:lvl5pPr algn="l" rtl="0" eaLnBrk="0" fontAlgn="base" hangingPunct="0">
        <a:spcBef>
          <a:spcPct val="0"/>
        </a:spcBef>
        <a:spcAft>
          <a:spcPct val="0"/>
        </a:spcAft>
        <a:defRPr sz="1650">
          <a:solidFill>
            <a:schemeClr val="tx1"/>
          </a:solidFill>
          <a:latin typeface="Franklin Gothic Demi" pitchFamily="34" charset="0"/>
        </a:defRPr>
      </a:lvl5pPr>
      <a:lvl6pPr marL="342900" algn="l" rtl="0" fontAlgn="base">
        <a:spcBef>
          <a:spcPct val="0"/>
        </a:spcBef>
        <a:spcAft>
          <a:spcPct val="0"/>
        </a:spcAft>
        <a:defRPr sz="1800">
          <a:solidFill>
            <a:srgbClr val="7F7F7F"/>
          </a:solidFill>
          <a:latin typeface="Franklin Gothic Demi" pitchFamily="34" charset="0"/>
        </a:defRPr>
      </a:lvl6pPr>
      <a:lvl7pPr marL="685800" algn="l" rtl="0" fontAlgn="base">
        <a:spcBef>
          <a:spcPct val="0"/>
        </a:spcBef>
        <a:spcAft>
          <a:spcPct val="0"/>
        </a:spcAft>
        <a:defRPr sz="1800">
          <a:solidFill>
            <a:srgbClr val="7F7F7F"/>
          </a:solidFill>
          <a:latin typeface="Franklin Gothic Demi" pitchFamily="34" charset="0"/>
        </a:defRPr>
      </a:lvl7pPr>
      <a:lvl8pPr marL="1028700" algn="l" rtl="0" fontAlgn="base">
        <a:spcBef>
          <a:spcPct val="0"/>
        </a:spcBef>
        <a:spcAft>
          <a:spcPct val="0"/>
        </a:spcAft>
        <a:defRPr sz="1800">
          <a:solidFill>
            <a:srgbClr val="7F7F7F"/>
          </a:solidFill>
          <a:latin typeface="Franklin Gothic Demi" pitchFamily="34" charset="0"/>
        </a:defRPr>
      </a:lvl8pPr>
      <a:lvl9pPr marL="1371600" algn="l" rtl="0" fontAlgn="base">
        <a:spcBef>
          <a:spcPct val="0"/>
        </a:spcBef>
        <a:spcAft>
          <a:spcPct val="0"/>
        </a:spcAft>
        <a:defRPr sz="1800">
          <a:solidFill>
            <a:srgbClr val="7F7F7F"/>
          </a:solidFill>
          <a:latin typeface="Franklin Gothic Dem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Image 6"/>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93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Espace réservé du titre 1"/>
          <p:cNvSpPr>
            <a:spLocks noGrp="1"/>
          </p:cNvSpPr>
          <p:nvPr>
            <p:ph type="title"/>
          </p:nvPr>
        </p:nvSpPr>
        <p:spPr bwMode="auto">
          <a:xfrm>
            <a:off x="457200" y="86916"/>
            <a:ext cx="8229600"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Modifiez le style du titre</a:t>
            </a:r>
            <a:endParaRPr lang="fr-BE" altLang="fr-FR" smtClean="0"/>
          </a:p>
        </p:txBody>
      </p:sp>
      <p:pic>
        <p:nvPicPr>
          <p:cNvPr id="3076" name="Image 7"/>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423025" y="4712494"/>
            <a:ext cx="25415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Image 8"/>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4926" y="4638675"/>
            <a:ext cx="162242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CH" altLang="fr-FR" smtClean="0"/>
              <a:t>Click to edit Master text styles</a:t>
            </a:r>
          </a:p>
          <a:p>
            <a:pPr lvl="1"/>
            <a:r>
              <a:rPr lang="de-CH" altLang="fr-FR" smtClean="0"/>
              <a:t>Second level</a:t>
            </a:r>
          </a:p>
        </p:txBody>
      </p:sp>
      <p:sp>
        <p:nvSpPr>
          <p:cNvPr id="11" name="ZoneTexte 10"/>
          <p:cNvSpPr txBox="1"/>
          <p:nvPr userDrawn="1"/>
        </p:nvSpPr>
        <p:spPr>
          <a:xfrm>
            <a:off x="2916238" y="4817269"/>
            <a:ext cx="2310248" cy="207749"/>
          </a:xfrm>
          <a:prstGeom prst="rect">
            <a:avLst/>
          </a:prstGeom>
          <a:noFill/>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fr-BE" sz="750" i="1" dirty="0">
                <a:solidFill>
                  <a:prstClr val="black"/>
                </a:solidFill>
              </a:rPr>
              <a:t>3rd Sen2Agri User Workshop - Rome, 28-29 June 2017 </a:t>
            </a:r>
          </a:p>
        </p:txBody>
      </p:sp>
    </p:spTree>
    <p:extLst>
      <p:ext uri="{BB962C8B-B14F-4D97-AF65-F5344CB8AC3E}">
        <p14:creationId xmlns:p14="http://schemas.microsoft.com/office/powerpoint/2010/main" val="3890667669"/>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Lst>
  <p:txStyles>
    <p:titleStyle>
      <a:lvl1pPr algn="ctr" rtl="0" eaLnBrk="0" fontAlgn="base" hangingPunct="0">
        <a:spcBef>
          <a:spcPct val="0"/>
        </a:spcBef>
        <a:spcAft>
          <a:spcPct val="0"/>
        </a:spcAft>
        <a:defRPr sz="2400" kern="1200">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2400">
          <a:solidFill>
            <a:schemeClr val="bg1"/>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3353FDF-D9E6-48EB-BFDE-5E00A146E675}" type="datetime1">
              <a:rPr lang="en-US" smtClean="0">
                <a:solidFill>
                  <a:prstClr val="black">
                    <a:tint val="75000"/>
                  </a:prstClr>
                </a:solidFill>
                <a:latin typeface="Calibri"/>
              </a:rPr>
              <a:pPr fontAlgn="auto">
                <a:spcBef>
                  <a:spcPts val="0"/>
                </a:spcBef>
                <a:spcAft>
                  <a:spcPts val="0"/>
                </a:spcAft>
              </a:pPr>
              <a:t>9/18/2019</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7524328" y="4869656"/>
            <a:ext cx="1674862" cy="273844"/>
          </a:xfrm>
          <a:prstGeom prst="rect">
            <a:avLst/>
          </a:prstGeom>
        </p:spPr>
        <p:txBody>
          <a:bodyPr vert="horz" lIns="91440" tIns="45720" rIns="91440" bIns="45720" rtlCol="0" anchor="ctr"/>
          <a:lstStyle>
            <a:lvl1pPr algn="r">
              <a:defRPr sz="1100">
                <a:solidFill>
                  <a:schemeClr val="tx1">
                    <a:tint val="75000"/>
                  </a:schemeClr>
                </a:solidFill>
              </a:defRPr>
            </a:lvl1pPr>
          </a:lstStyle>
          <a:p>
            <a:pPr fontAlgn="auto">
              <a:spcBef>
                <a:spcPts val="0"/>
              </a:spcBef>
              <a:spcAft>
                <a:spcPts val="0"/>
              </a:spcAft>
            </a:pPr>
            <a:fld id="{58768E1A-8455-4611-8763-3FA1B747F6B6}" type="slidenum">
              <a:rPr lang="en-US" smtClean="0">
                <a:solidFill>
                  <a:prstClr val="black">
                    <a:tint val="75000"/>
                  </a:prstClr>
                </a:solidFill>
                <a:latin typeface="Calibri"/>
              </a:rPr>
              <a:pPr fontAlgn="auto">
                <a:spcBef>
                  <a:spcPts val="0"/>
                </a:spcBef>
                <a:spcAft>
                  <a:spcPts val="0"/>
                </a:spcAft>
              </a:pPr>
              <a:t>‹N°›</a:t>
            </a:fld>
            <a:endParaRPr lang="en-US" dirty="0">
              <a:solidFill>
                <a:prstClr val="black">
                  <a:tint val="75000"/>
                </a:prstClr>
              </a:solidFill>
              <a:latin typeface="Calibri"/>
            </a:endParaRPr>
          </a:p>
        </p:txBody>
      </p:sp>
      <p:pic>
        <p:nvPicPr>
          <p:cNvPr id="7" name="Picture 2"/>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5940152" y="4610776"/>
            <a:ext cx="901141" cy="409245"/>
          </a:xfrm>
          <a:prstGeom prst="rect">
            <a:avLst/>
          </a:prstGeom>
          <a:solidFill>
            <a:srgbClr val="F8F8F9"/>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en-US">
              <a:solidFill>
                <a:prstClr val="black"/>
              </a:solidFill>
            </a:endParaRPr>
          </a:p>
        </p:txBody>
      </p:sp>
      <p:pic>
        <p:nvPicPr>
          <p:cNvPr id="9" name="Picture 8"/>
          <p:cNvPicPr>
            <a:picLocks noChangeAspect="1"/>
          </p:cNvPicPr>
          <p:nvPr userDrawn="1"/>
        </p:nvPicPr>
        <p:blipFill>
          <a:blip r:embed="rId11" cstate="print"/>
          <a:stretch>
            <a:fillRect/>
          </a:stretch>
        </p:blipFill>
        <p:spPr>
          <a:xfrm>
            <a:off x="6004051" y="4746177"/>
            <a:ext cx="823500" cy="141500"/>
          </a:xfrm>
          <a:prstGeom prst="rect">
            <a:avLst/>
          </a:prstGeom>
        </p:spPr>
      </p:pic>
    </p:spTree>
    <p:extLst>
      <p:ext uri="{BB962C8B-B14F-4D97-AF65-F5344CB8AC3E}">
        <p14:creationId xmlns:p14="http://schemas.microsoft.com/office/powerpoint/2010/main" val="454608371"/>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Lst>
  <p:timing>
    <p:tnLst>
      <p:par>
        <p:cTn id="1" dur="indefinite" restart="never" nodeType="tmRoot"/>
      </p:par>
    </p:tnLst>
  </p:timing>
  <p:hf sldNum="0"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fondEFOR"/>
          <p:cNvPicPr>
            <a:picLocks noChangeAspect="1" noChangeArrowheads="1"/>
          </p:cNvPicPr>
          <p:nvPr/>
        </p:nvPicPr>
        <p:blipFill>
          <a:blip r:embed="rId13" cstate="screen">
            <a:clrChange>
              <a:clrFrom>
                <a:srgbClr val="A4CB31"/>
              </a:clrFrom>
              <a:clrTo>
                <a:srgbClr val="A4CB31">
                  <a:alpha val="0"/>
                </a:srgbClr>
              </a:clrTo>
            </a:clrChange>
          </a:blip>
          <a:srcRect/>
          <a:stretch>
            <a:fillRect/>
          </a:stretch>
        </p:blipFill>
        <p:spPr bwMode="auto">
          <a:xfrm>
            <a:off x="0" y="0"/>
            <a:ext cx="9144000" cy="5143500"/>
          </a:xfrm>
          <a:prstGeom prst="rect">
            <a:avLst/>
          </a:prstGeom>
          <a:noFill/>
          <a:ln w="9525">
            <a:noFill/>
            <a:miter lim="800000"/>
            <a:headEnd/>
            <a:tailEnd/>
          </a:ln>
        </p:spPr>
      </p:pic>
      <p:pic>
        <p:nvPicPr>
          <p:cNvPr id="3075" name="Picture 3" descr="Europe_Afrique_2006__subset_small"/>
          <p:cNvPicPr>
            <a:picLocks noChangeAspect="1" noChangeArrowheads="1"/>
          </p:cNvPicPr>
          <p:nvPr/>
        </p:nvPicPr>
        <p:blipFill>
          <a:blip r:embed="rId14" cstate="screen"/>
          <a:srcRect/>
          <a:stretch>
            <a:fillRect/>
          </a:stretch>
        </p:blipFill>
        <p:spPr bwMode="auto">
          <a:xfrm>
            <a:off x="-12700" y="0"/>
            <a:ext cx="4044950" cy="5143500"/>
          </a:xfrm>
          <a:prstGeom prst="rect">
            <a:avLst/>
          </a:prstGeom>
          <a:noFill/>
          <a:ln w="9525">
            <a:noFill/>
            <a:miter lim="800000"/>
            <a:headEnd/>
            <a:tailEnd/>
          </a:ln>
        </p:spPr>
      </p:pic>
      <p:pic>
        <p:nvPicPr>
          <p:cNvPr id="3076" name="Picture 4" descr="fondEFOR"/>
          <p:cNvPicPr>
            <a:picLocks noChangeAspect="1" noChangeArrowheads="1"/>
          </p:cNvPicPr>
          <p:nvPr/>
        </p:nvPicPr>
        <p:blipFill>
          <a:blip r:embed="rId13" cstate="screen">
            <a:clrChange>
              <a:clrFrom>
                <a:srgbClr val="A4CB31"/>
              </a:clrFrom>
              <a:clrTo>
                <a:srgbClr val="A4CB31">
                  <a:alpha val="0"/>
                </a:srgbClr>
              </a:clrTo>
            </a:clrChange>
          </a:blip>
          <a:srcRect/>
          <a:stretch>
            <a:fillRect/>
          </a:stretch>
        </p:blipFill>
        <p:spPr bwMode="auto">
          <a:xfrm>
            <a:off x="0" y="0"/>
            <a:ext cx="9144000" cy="5143500"/>
          </a:xfrm>
          <a:prstGeom prst="rect">
            <a:avLst/>
          </a:prstGeom>
          <a:noFill/>
          <a:ln w="9525">
            <a:noFill/>
            <a:miter lim="800000"/>
            <a:headEnd/>
            <a:tailEnd/>
          </a:ln>
        </p:spPr>
      </p:pic>
      <p:sp>
        <p:nvSpPr>
          <p:cNvPr id="4101" name="Rectangle 5"/>
          <p:cNvSpPr>
            <a:spLocks noChangeArrowheads="1"/>
          </p:cNvSpPr>
          <p:nvPr/>
        </p:nvSpPr>
        <p:spPr bwMode="auto">
          <a:xfrm>
            <a:off x="3492500" y="0"/>
            <a:ext cx="5651500" cy="4468416"/>
          </a:xfrm>
          <a:prstGeom prst="rect">
            <a:avLst/>
          </a:prstGeom>
          <a:solidFill>
            <a:schemeClr val="bg1"/>
          </a:solidFill>
          <a:ln w="19050">
            <a:noFill/>
            <a:miter lim="800000"/>
            <a:headEnd/>
            <a:tailEnd/>
          </a:ln>
          <a:effectLst/>
        </p:spPr>
        <p:txBody>
          <a:bodyPr wrap="none" anchor="ctr"/>
          <a:lstStyle/>
          <a:p>
            <a:pPr algn="ctr">
              <a:defRPr/>
            </a:pPr>
            <a:endParaRPr lang="en-GB" sz="1800" b="1">
              <a:solidFill>
                <a:srgbClr val="0E160B"/>
              </a:solidFill>
              <a:latin typeface="Times New Roman" pitchFamily="18" charset="0"/>
              <a:cs typeface="Arial" charset="0"/>
            </a:endParaRPr>
          </a:p>
        </p:txBody>
      </p:sp>
      <p:sp>
        <p:nvSpPr>
          <p:cNvPr id="3078" name="Rectangle 6"/>
          <p:cNvSpPr>
            <a:spLocks noGrp="1" noChangeArrowheads="1"/>
          </p:cNvSpPr>
          <p:nvPr>
            <p:ph type="title"/>
          </p:nvPr>
        </p:nvSpPr>
        <p:spPr bwMode="auto">
          <a:xfrm>
            <a:off x="1223963" y="754856"/>
            <a:ext cx="6724650" cy="682229"/>
          </a:xfrm>
          <a:prstGeom prst="rect">
            <a:avLst/>
          </a:prstGeom>
          <a:noFill/>
          <a:ln w="9525">
            <a:noFill/>
            <a:miter lim="800000"/>
            <a:headEnd/>
            <a:tailEnd/>
          </a:ln>
        </p:spPr>
        <p:txBody>
          <a:bodyPr vert="horz" wrap="square" lIns="91430" tIns="118788" rIns="91430" bIns="45715" numCol="1" anchor="t" anchorCtr="0" compatLnSpc="1">
            <a:prstTxWarp prst="textNoShape">
              <a:avLst/>
            </a:prstTxWarp>
          </a:bodyPr>
          <a:lstStyle/>
          <a:p>
            <a:pPr lvl="0"/>
            <a:r>
              <a:rPr lang="fr-BE" smtClean="0"/>
              <a:t>Titre de la diapositive</a:t>
            </a:r>
            <a:endParaRPr lang="fr-FR" smtClean="0"/>
          </a:p>
        </p:txBody>
      </p:sp>
      <p:sp>
        <p:nvSpPr>
          <p:cNvPr id="3079" name="Rectangle 7"/>
          <p:cNvSpPr>
            <a:spLocks noGrp="1" noChangeArrowheads="1"/>
          </p:cNvSpPr>
          <p:nvPr>
            <p:ph type="body" idx="1"/>
          </p:nvPr>
        </p:nvSpPr>
        <p:spPr bwMode="auto">
          <a:xfrm>
            <a:off x="2095500" y="1437085"/>
            <a:ext cx="6769100" cy="318730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BE" smtClean="0"/>
              <a:t> </a:t>
            </a:r>
            <a:r>
              <a:rPr lang="fr-FR" smtClean="0"/>
              <a:t>Troisième niveau</a:t>
            </a:r>
          </a:p>
          <a:p>
            <a:pPr lvl="3"/>
            <a:r>
              <a:rPr lang="fr-FR" smtClean="0"/>
              <a:t>Quatrième niveau</a:t>
            </a:r>
          </a:p>
          <a:p>
            <a:pPr lvl="4"/>
            <a:endParaRPr lang="fr-FR" smtClean="0"/>
          </a:p>
        </p:txBody>
      </p:sp>
      <p:sp>
        <p:nvSpPr>
          <p:cNvPr id="4104" name="Rectangle 8"/>
          <p:cNvSpPr>
            <a:spLocks noGrp="1" noChangeArrowheads="1"/>
          </p:cNvSpPr>
          <p:nvPr>
            <p:ph type="sldNum" sz="quarter" idx="4"/>
          </p:nvPr>
        </p:nvSpPr>
        <p:spPr bwMode="auto">
          <a:xfrm>
            <a:off x="6859588" y="4686300"/>
            <a:ext cx="1903412" cy="3429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50" b="0">
                <a:latin typeface="Verdana" pitchFamily="34" charset="0"/>
              </a:defRPr>
            </a:lvl1pPr>
          </a:lstStyle>
          <a:p>
            <a:pPr>
              <a:defRPr/>
            </a:pPr>
            <a:fld id="{33A78264-2862-4731-B1AF-55ACD44BA28F}" type="slidenum">
              <a:rPr lang="fr-FR">
                <a:solidFill>
                  <a:srgbClr val="0E160B"/>
                </a:solidFill>
                <a:cs typeface="Arial" charset="0"/>
              </a:rPr>
              <a:pPr>
                <a:defRPr/>
              </a:pPr>
              <a:t>‹N°›</a:t>
            </a:fld>
            <a:endParaRPr lang="fr-FR">
              <a:solidFill>
                <a:srgbClr val="0E160B"/>
              </a:solidFill>
              <a:cs typeface="Arial" charset="0"/>
            </a:endParaRPr>
          </a:p>
        </p:txBody>
      </p:sp>
      <p:sp>
        <p:nvSpPr>
          <p:cNvPr id="4105" name="Rectangle 9"/>
          <p:cNvSpPr>
            <a:spLocks noChangeArrowheads="1"/>
          </p:cNvSpPr>
          <p:nvPr/>
        </p:nvSpPr>
        <p:spPr bwMode="auto">
          <a:xfrm>
            <a:off x="1312864" y="4786312"/>
            <a:ext cx="5762625" cy="357188"/>
          </a:xfrm>
          <a:prstGeom prst="rect">
            <a:avLst/>
          </a:prstGeom>
          <a:noFill/>
          <a:ln w="9525">
            <a:noFill/>
            <a:miter lim="800000"/>
            <a:headEnd/>
            <a:tailEnd/>
          </a:ln>
          <a:effectLst/>
        </p:spPr>
        <p:txBody>
          <a:bodyPr lIns="68573" tIns="34286" rIns="68573" bIns="34286"/>
          <a:lstStyle/>
          <a:p>
            <a:pPr>
              <a:defRPr/>
            </a:pPr>
            <a:r>
              <a:rPr lang="fr-FR" sz="750" b="1" dirty="0">
                <a:solidFill>
                  <a:srgbClr val="B2B2B2"/>
                </a:solidFill>
                <a:latin typeface="Humnst777 Blk BT" pitchFamily="34" charset="0"/>
                <a:cs typeface="Arial" charset="0"/>
              </a:rPr>
              <a:t>UCL</a:t>
            </a:r>
          </a:p>
          <a:p>
            <a:pPr>
              <a:defRPr/>
            </a:pPr>
            <a:r>
              <a:rPr lang="fr-FR" sz="675" i="1" dirty="0" err="1">
                <a:solidFill>
                  <a:srgbClr val="B2B2B2"/>
                </a:solidFill>
                <a:latin typeface="Humnst777 Lt BT" pitchFamily="34" charset="0"/>
                <a:cs typeface="Arial" charset="0"/>
              </a:rPr>
              <a:t>Laboratory</a:t>
            </a:r>
            <a:r>
              <a:rPr lang="fr-FR" sz="675" i="1" dirty="0">
                <a:solidFill>
                  <a:srgbClr val="B2B2B2"/>
                </a:solidFill>
                <a:latin typeface="Humnst777 Lt BT" pitchFamily="34" charset="0"/>
                <a:cs typeface="Arial" charset="0"/>
              </a:rPr>
              <a:t> of </a:t>
            </a:r>
            <a:r>
              <a:rPr lang="fr-FR" sz="675" i="1" dirty="0" err="1">
                <a:solidFill>
                  <a:srgbClr val="B2B2B2"/>
                </a:solidFill>
                <a:latin typeface="Humnst777 Lt BT" pitchFamily="34" charset="0"/>
                <a:cs typeface="Arial" charset="0"/>
              </a:rPr>
              <a:t>Environmetrics</a:t>
            </a:r>
            <a:r>
              <a:rPr lang="fr-FR" sz="675" i="1" dirty="0">
                <a:solidFill>
                  <a:srgbClr val="B2B2B2"/>
                </a:solidFill>
                <a:latin typeface="Humnst777 Lt BT" pitchFamily="34" charset="0"/>
                <a:cs typeface="Arial" charset="0"/>
              </a:rPr>
              <a:t> and </a:t>
            </a:r>
            <a:r>
              <a:rPr lang="fr-FR" sz="675" i="1" dirty="0" err="1" smtClean="0">
                <a:solidFill>
                  <a:srgbClr val="B2B2B2"/>
                </a:solidFill>
                <a:latin typeface="Humnst777 Lt BT" pitchFamily="34" charset="0"/>
                <a:cs typeface="Arial" charset="0"/>
              </a:rPr>
              <a:t>Geomatics</a:t>
            </a:r>
            <a:r>
              <a:rPr lang="fr-FR" sz="675" i="1" dirty="0" smtClean="0">
                <a:solidFill>
                  <a:srgbClr val="B2B2B2"/>
                </a:solidFill>
                <a:latin typeface="Humnst777 Lt BT" pitchFamily="34" charset="0"/>
                <a:cs typeface="Arial" charset="0"/>
              </a:rPr>
              <a:t> </a:t>
            </a:r>
            <a:r>
              <a:rPr lang="fr-FR" sz="675" dirty="0">
                <a:solidFill>
                  <a:srgbClr val="B2B2B2"/>
                </a:solidFill>
                <a:latin typeface="Humnst777 Lt BT" pitchFamily="34" charset="0"/>
                <a:cs typeface="Arial" charset="0"/>
              </a:rPr>
              <a:t>- EARTH AND LIFE INSTITUTE (ELI)</a:t>
            </a:r>
          </a:p>
        </p:txBody>
      </p:sp>
      <p:pic>
        <p:nvPicPr>
          <p:cNvPr id="3082" name="Picture 10" descr="logo_MILA"/>
          <p:cNvPicPr>
            <a:picLocks noChangeAspect="1" noChangeArrowheads="1"/>
          </p:cNvPicPr>
          <p:nvPr/>
        </p:nvPicPr>
        <p:blipFill>
          <a:blip r:embed="rId15" cstate="screen">
            <a:clrChange>
              <a:clrFrom>
                <a:srgbClr val="FFFFFF"/>
              </a:clrFrom>
              <a:clrTo>
                <a:srgbClr val="FFFFFF">
                  <a:alpha val="0"/>
                </a:srgbClr>
              </a:clrTo>
            </a:clrChange>
          </a:blip>
          <a:srcRect/>
          <a:stretch>
            <a:fillRect/>
          </a:stretch>
        </p:blipFill>
        <p:spPr bwMode="auto">
          <a:xfrm>
            <a:off x="8643939" y="4762501"/>
            <a:ext cx="441325" cy="327422"/>
          </a:xfrm>
          <a:prstGeom prst="rect">
            <a:avLst/>
          </a:prstGeom>
          <a:noFill/>
          <a:ln w="9525">
            <a:noFill/>
            <a:miter lim="800000"/>
            <a:headEnd/>
            <a:tailEnd/>
          </a:ln>
        </p:spPr>
      </p:pic>
      <p:sp>
        <p:nvSpPr>
          <p:cNvPr id="4107" name="Line 11"/>
          <p:cNvSpPr>
            <a:spLocks noChangeShapeType="1"/>
          </p:cNvSpPr>
          <p:nvPr/>
        </p:nvSpPr>
        <p:spPr bwMode="auto">
          <a:xfrm>
            <a:off x="779464" y="4756547"/>
            <a:ext cx="8364537" cy="0"/>
          </a:xfrm>
          <a:prstGeom prst="line">
            <a:avLst/>
          </a:prstGeom>
          <a:noFill/>
          <a:ln w="6350">
            <a:solidFill>
              <a:srgbClr val="C0C0C0"/>
            </a:solidFill>
            <a:round/>
            <a:headEnd/>
            <a:tailEnd/>
          </a:ln>
          <a:effectLst/>
        </p:spPr>
        <p:txBody>
          <a:bodyPr wrap="none" anchor="ctr"/>
          <a:lstStyle/>
          <a:p>
            <a:pPr algn="ctr">
              <a:defRPr/>
            </a:pPr>
            <a:endParaRPr lang="en-GB" sz="1800" b="1">
              <a:solidFill>
                <a:srgbClr val="0E160B"/>
              </a:solidFill>
              <a:latin typeface="Times New Roman" pitchFamily="18" charset="0"/>
              <a:cs typeface="Arial" charset="0"/>
            </a:endParaRPr>
          </a:p>
        </p:txBody>
      </p:sp>
      <p:pic>
        <p:nvPicPr>
          <p:cNvPr id="3084" name="Picture 12" descr="sedes"/>
          <p:cNvPicPr>
            <a:picLocks noChangeAspect="1" noChangeArrowheads="1"/>
          </p:cNvPicPr>
          <p:nvPr/>
        </p:nvPicPr>
        <p:blipFill>
          <a:blip r:embed="rId16" cstate="screen"/>
          <a:srcRect/>
          <a:stretch>
            <a:fillRect/>
          </a:stretch>
        </p:blipFill>
        <p:spPr bwMode="auto">
          <a:xfrm>
            <a:off x="977900" y="4662488"/>
            <a:ext cx="349250" cy="438150"/>
          </a:xfrm>
          <a:prstGeom prst="rect">
            <a:avLst/>
          </a:prstGeom>
          <a:noFill/>
          <a:ln w="9525">
            <a:noFill/>
            <a:miter lim="800000"/>
            <a:headEnd/>
            <a:tailEnd/>
          </a:ln>
        </p:spPr>
      </p:pic>
      <p:pic>
        <p:nvPicPr>
          <p:cNvPr id="3085" name="Picture 13" descr="logo_MILA"/>
          <p:cNvPicPr>
            <a:picLocks noChangeAspect="1" noChangeArrowheads="1"/>
          </p:cNvPicPr>
          <p:nvPr/>
        </p:nvPicPr>
        <p:blipFill>
          <a:blip r:embed="rId15" cstate="screen">
            <a:clrChange>
              <a:clrFrom>
                <a:srgbClr val="FFFFFF"/>
              </a:clrFrom>
              <a:clrTo>
                <a:srgbClr val="FFFFFF">
                  <a:alpha val="0"/>
                </a:srgbClr>
              </a:clrTo>
            </a:clrChange>
          </a:blip>
          <a:srcRect/>
          <a:stretch>
            <a:fillRect/>
          </a:stretch>
        </p:blipFill>
        <p:spPr bwMode="auto">
          <a:xfrm>
            <a:off x="8643939" y="4762501"/>
            <a:ext cx="441325" cy="327422"/>
          </a:xfrm>
          <a:prstGeom prst="rect">
            <a:avLst/>
          </a:prstGeom>
          <a:noFill/>
          <a:ln w="9525">
            <a:noFill/>
            <a:miter lim="800000"/>
            <a:headEnd/>
            <a:tailEnd/>
          </a:ln>
        </p:spPr>
      </p:pic>
    </p:spTree>
    <p:extLst>
      <p:ext uri="{BB962C8B-B14F-4D97-AF65-F5344CB8AC3E}">
        <p14:creationId xmlns:p14="http://schemas.microsoft.com/office/powerpoint/2010/main" val="1204214582"/>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p:txStyles>
    <p:titleStyle>
      <a:lvl1pPr algn="l" rtl="0" eaLnBrk="0" fontAlgn="base" hangingPunct="0">
        <a:spcBef>
          <a:spcPct val="0"/>
        </a:spcBef>
        <a:spcAft>
          <a:spcPct val="0"/>
        </a:spcAft>
        <a:defRPr sz="2100" b="1">
          <a:solidFill>
            <a:schemeClr val="bg2"/>
          </a:solidFill>
          <a:latin typeface="+mj-lt"/>
          <a:ea typeface="+mj-ea"/>
          <a:cs typeface="+mj-cs"/>
        </a:defRPr>
      </a:lvl1pPr>
      <a:lvl2pPr algn="l" rtl="0" eaLnBrk="0" fontAlgn="base" hangingPunct="0">
        <a:spcBef>
          <a:spcPct val="0"/>
        </a:spcBef>
        <a:spcAft>
          <a:spcPct val="0"/>
        </a:spcAft>
        <a:defRPr sz="2100" b="1">
          <a:solidFill>
            <a:schemeClr val="bg2"/>
          </a:solidFill>
          <a:latin typeface="Humnst777 BT" pitchFamily="34" charset="0"/>
        </a:defRPr>
      </a:lvl2pPr>
      <a:lvl3pPr algn="l" rtl="0" eaLnBrk="0" fontAlgn="base" hangingPunct="0">
        <a:spcBef>
          <a:spcPct val="0"/>
        </a:spcBef>
        <a:spcAft>
          <a:spcPct val="0"/>
        </a:spcAft>
        <a:defRPr sz="2100" b="1">
          <a:solidFill>
            <a:schemeClr val="bg2"/>
          </a:solidFill>
          <a:latin typeface="Humnst777 BT" pitchFamily="34" charset="0"/>
        </a:defRPr>
      </a:lvl3pPr>
      <a:lvl4pPr algn="l" rtl="0" eaLnBrk="0" fontAlgn="base" hangingPunct="0">
        <a:spcBef>
          <a:spcPct val="0"/>
        </a:spcBef>
        <a:spcAft>
          <a:spcPct val="0"/>
        </a:spcAft>
        <a:defRPr sz="2100" b="1">
          <a:solidFill>
            <a:schemeClr val="bg2"/>
          </a:solidFill>
          <a:latin typeface="Humnst777 BT" pitchFamily="34" charset="0"/>
        </a:defRPr>
      </a:lvl4pPr>
      <a:lvl5pPr algn="l" rtl="0" eaLnBrk="0" fontAlgn="base" hangingPunct="0">
        <a:spcBef>
          <a:spcPct val="0"/>
        </a:spcBef>
        <a:spcAft>
          <a:spcPct val="0"/>
        </a:spcAft>
        <a:defRPr sz="2100" b="1">
          <a:solidFill>
            <a:schemeClr val="bg2"/>
          </a:solidFill>
          <a:latin typeface="Humnst777 BT" pitchFamily="34" charset="0"/>
        </a:defRPr>
      </a:lvl5pPr>
      <a:lvl6pPr marL="342900" algn="l" rtl="0" fontAlgn="base">
        <a:spcBef>
          <a:spcPct val="0"/>
        </a:spcBef>
        <a:spcAft>
          <a:spcPct val="0"/>
        </a:spcAft>
        <a:defRPr sz="2100" b="1">
          <a:solidFill>
            <a:schemeClr val="bg2"/>
          </a:solidFill>
          <a:latin typeface="Humnst777 BT" pitchFamily="34" charset="0"/>
        </a:defRPr>
      </a:lvl6pPr>
      <a:lvl7pPr marL="685800" algn="l" rtl="0" fontAlgn="base">
        <a:spcBef>
          <a:spcPct val="0"/>
        </a:spcBef>
        <a:spcAft>
          <a:spcPct val="0"/>
        </a:spcAft>
        <a:defRPr sz="2100" b="1">
          <a:solidFill>
            <a:schemeClr val="bg2"/>
          </a:solidFill>
          <a:latin typeface="Humnst777 BT" pitchFamily="34" charset="0"/>
        </a:defRPr>
      </a:lvl7pPr>
      <a:lvl8pPr marL="1028700" algn="l" rtl="0" fontAlgn="base">
        <a:spcBef>
          <a:spcPct val="0"/>
        </a:spcBef>
        <a:spcAft>
          <a:spcPct val="0"/>
        </a:spcAft>
        <a:defRPr sz="2100" b="1">
          <a:solidFill>
            <a:schemeClr val="bg2"/>
          </a:solidFill>
          <a:latin typeface="Humnst777 BT" pitchFamily="34" charset="0"/>
        </a:defRPr>
      </a:lvl8pPr>
      <a:lvl9pPr marL="1371600" algn="l" rtl="0" fontAlgn="base">
        <a:spcBef>
          <a:spcPct val="0"/>
        </a:spcBef>
        <a:spcAft>
          <a:spcPct val="0"/>
        </a:spcAft>
        <a:defRPr sz="2100" b="1">
          <a:solidFill>
            <a:schemeClr val="bg2"/>
          </a:solidFill>
          <a:latin typeface="Humnst777 BT" pitchFamily="34" charset="0"/>
        </a:defRPr>
      </a:lvl9pPr>
    </p:titleStyle>
    <p:bodyStyle>
      <a:lvl1pPr marL="257175" indent="-257175" algn="l" rtl="0" eaLnBrk="0" fontAlgn="base" hangingPunct="0">
        <a:spcBef>
          <a:spcPct val="20000"/>
        </a:spcBef>
        <a:spcAft>
          <a:spcPct val="0"/>
        </a:spcAft>
        <a:buSzPct val="165000"/>
        <a:buChar char="•"/>
        <a:defRPr sz="1800">
          <a:solidFill>
            <a:srgbClr val="5F5F5F"/>
          </a:solidFill>
          <a:latin typeface="+mn-lt"/>
          <a:ea typeface="+mn-ea"/>
          <a:cs typeface="+mn-cs"/>
        </a:defRPr>
      </a:lvl1pPr>
      <a:lvl2pPr marL="557213" indent="-214313" algn="l" rtl="0" eaLnBrk="0" fontAlgn="base" hangingPunct="0">
        <a:spcBef>
          <a:spcPct val="20000"/>
        </a:spcBef>
        <a:spcAft>
          <a:spcPct val="0"/>
        </a:spcAft>
        <a:buChar char="–"/>
        <a:defRPr sz="1200" i="1">
          <a:solidFill>
            <a:srgbClr val="5F5F5F"/>
          </a:solidFill>
          <a:latin typeface="Humnst777 Lt BT" pitchFamily="34" charset="0"/>
        </a:defRPr>
      </a:lvl2pPr>
      <a:lvl3pPr marL="857250" indent="-171450" algn="l" rtl="0" eaLnBrk="0" fontAlgn="base" hangingPunct="0">
        <a:spcBef>
          <a:spcPct val="20000"/>
        </a:spcBef>
        <a:spcAft>
          <a:spcPct val="0"/>
        </a:spcAft>
        <a:buClr>
          <a:srgbClr val="4D4D4D"/>
        </a:buClr>
        <a:buFont typeface="Wingdings" pitchFamily="2" charset="2"/>
        <a:buChar char="ü"/>
        <a:defRPr sz="1200">
          <a:solidFill>
            <a:srgbClr val="5F5F5F"/>
          </a:solidFill>
          <a:latin typeface="Humnst777 Lt BT" pitchFamily="34" charset="0"/>
        </a:defRPr>
      </a:lvl3pPr>
      <a:lvl4pPr marL="1200150" indent="-171450" algn="l" rtl="0" eaLnBrk="0" fontAlgn="base" hangingPunct="0">
        <a:spcBef>
          <a:spcPct val="20000"/>
        </a:spcBef>
        <a:spcAft>
          <a:spcPct val="0"/>
        </a:spcAft>
        <a:buClr>
          <a:srgbClr val="4D4D4D"/>
        </a:buClr>
        <a:buFont typeface="Wingdings" pitchFamily="2" charset="2"/>
        <a:buChar char="§"/>
        <a:defRPr sz="1200">
          <a:solidFill>
            <a:srgbClr val="5F5F5F"/>
          </a:solidFill>
          <a:latin typeface="Humnst777 Lt BT" pitchFamily="34" charset="0"/>
        </a:defRPr>
      </a:lvl4pPr>
      <a:lvl5pPr marL="1543050" indent="-171450" algn="l" rtl="0" eaLnBrk="0" fontAlgn="base" hangingPunct="0">
        <a:spcBef>
          <a:spcPct val="20000"/>
        </a:spcBef>
        <a:spcAft>
          <a:spcPct val="0"/>
        </a:spcAft>
        <a:buChar char="»"/>
        <a:defRPr sz="1500">
          <a:solidFill>
            <a:srgbClr val="5F5F5F"/>
          </a:solidFill>
          <a:latin typeface="Humnst777 Lt BT" pitchFamily="34" charset="0"/>
        </a:defRPr>
      </a:lvl5pPr>
      <a:lvl6pPr marL="1885950" indent="-171450" algn="l" rtl="0" fontAlgn="base">
        <a:spcBef>
          <a:spcPct val="20000"/>
        </a:spcBef>
        <a:spcAft>
          <a:spcPct val="0"/>
        </a:spcAft>
        <a:defRPr sz="1500">
          <a:solidFill>
            <a:srgbClr val="5F5F5F"/>
          </a:solidFill>
          <a:latin typeface="Humnst777 Lt BT" pitchFamily="34" charset="0"/>
        </a:defRPr>
      </a:lvl6pPr>
      <a:lvl7pPr marL="2228850" indent="-171450" algn="l" rtl="0" fontAlgn="base">
        <a:spcBef>
          <a:spcPct val="20000"/>
        </a:spcBef>
        <a:spcAft>
          <a:spcPct val="0"/>
        </a:spcAft>
        <a:defRPr sz="1500">
          <a:solidFill>
            <a:srgbClr val="5F5F5F"/>
          </a:solidFill>
          <a:latin typeface="Humnst777 Lt BT" pitchFamily="34" charset="0"/>
        </a:defRPr>
      </a:lvl7pPr>
      <a:lvl8pPr marL="2571750" indent="-171450" algn="l" rtl="0" fontAlgn="base">
        <a:spcBef>
          <a:spcPct val="20000"/>
        </a:spcBef>
        <a:spcAft>
          <a:spcPct val="0"/>
        </a:spcAft>
        <a:defRPr sz="1500">
          <a:solidFill>
            <a:srgbClr val="5F5F5F"/>
          </a:solidFill>
          <a:latin typeface="Humnst777 Lt BT" pitchFamily="34" charset="0"/>
        </a:defRPr>
      </a:lvl8pPr>
      <a:lvl9pPr marL="2914650" indent="-171450" algn="l" rtl="0" fontAlgn="base">
        <a:spcBef>
          <a:spcPct val="20000"/>
        </a:spcBef>
        <a:spcAft>
          <a:spcPct val="0"/>
        </a:spcAft>
        <a:defRPr sz="1500">
          <a:solidFill>
            <a:srgbClr val="5F5F5F"/>
          </a:solidFill>
          <a:latin typeface="Humnst777 Lt BT"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dirty="0" smtClean="0"/>
              <a:t>Modifiez le style du titre</a:t>
            </a:r>
            <a:endParaRPr lang="fr-BE" dirty="0"/>
          </a:p>
        </p:txBody>
      </p:sp>
      <p:sp>
        <p:nvSpPr>
          <p:cNvPr id="3" name="Espace réservé du texte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6" name="Espace réservé du numéro de diapositive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F026715F-BECB-4223-A19B-7F9D1F3B5B6C}" type="slidenum">
              <a:rPr lang="fr-BE" smtClean="0">
                <a:solidFill>
                  <a:prstClr val="black">
                    <a:tint val="75000"/>
                  </a:prstClr>
                </a:solidFill>
                <a:latin typeface="Calibri" panose="020F0502020204030204"/>
              </a:rPr>
              <a:pPr fontAlgn="auto">
                <a:spcBef>
                  <a:spcPts val="0"/>
                </a:spcBef>
                <a:spcAft>
                  <a:spcPts val="0"/>
                </a:spcAft>
              </a:pPr>
              <a:t>‹N°›</a:t>
            </a:fld>
            <a:endParaRPr lang="fr-BE"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684773958"/>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2"/>
          </a:solidFill>
          <a:latin typeface="Cantarell" panose="02000603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Cantarell" panose="02000603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Cantarell" panose="02000603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Cantarell" panose="02000603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Cantarell" panose="02000603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Cantarell" panose="02000603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1714500"/>
            <a:ext cx="7290055" cy="301752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4853028"/>
            <a:ext cx="1615607"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pPr defTabSz="342900" fontAlgn="auto">
              <a:spcBef>
                <a:spcPts val="0"/>
              </a:spcBef>
              <a:spcAft>
                <a:spcPts val="0"/>
              </a:spcAft>
            </a:pPr>
            <a:fld id="{90298CD5-6C1E-4009-B41F-6DF62E31D3BE}" type="datetimeFigureOut">
              <a:rPr lang="en-US" smtClean="0">
                <a:solidFill>
                  <a:prstClr val="black">
                    <a:lumMod val="95000"/>
                    <a:lumOff val="5000"/>
                  </a:prstClr>
                </a:solidFill>
              </a:rPr>
              <a:pPr defTabSz="342900" fontAlgn="auto">
                <a:spcBef>
                  <a:spcPts val="0"/>
                </a:spcBef>
                <a:spcAft>
                  <a:spcPts val="0"/>
                </a:spcAft>
              </a:pPr>
              <a:t>9/18/2019</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4853028"/>
            <a:ext cx="4426094" cy="20574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pPr defTabSz="342900" fontAlgn="auto">
              <a:spcBef>
                <a:spcPts val="0"/>
              </a:spcBef>
              <a:spcAft>
                <a:spcPts val="0"/>
              </a:spcAft>
            </a:pPr>
            <a:endParaRPr lang="en-US" dirty="0">
              <a:solidFill>
                <a:prstClr val="black">
                  <a:lumMod val="95000"/>
                  <a:lumOff val="5000"/>
                </a:prstClr>
              </a:solidFill>
            </a:endParaRPr>
          </a:p>
        </p:txBody>
      </p:sp>
      <p:sp>
        <p:nvSpPr>
          <p:cNvPr id="6" name="Slide Number Placeholder 5"/>
          <p:cNvSpPr>
            <a:spLocks noGrp="1"/>
          </p:cNvSpPr>
          <p:nvPr>
            <p:ph type="sldNum" sz="quarter" idx="4"/>
          </p:nvPr>
        </p:nvSpPr>
        <p:spPr>
          <a:xfrm>
            <a:off x="8128000" y="4853028"/>
            <a:ext cx="730250"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pPr defTabSz="342900" fontAlgn="auto">
              <a:spcBef>
                <a:spcPts val="0"/>
              </a:spcBef>
              <a:spcAft>
                <a:spcPts val="0"/>
              </a:spcAft>
            </a:pPr>
            <a:fld id="{4FAB73BC-B049-4115-A692-8D63A059BFB8}" type="slidenum">
              <a:rPr lang="en-US" smtClean="0">
                <a:solidFill>
                  <a:prstClr val="black">
                    <a:lumMod val="95000"/>
                    <a:lumOff val="5000"/>
                  </a:prstClr>
                </a:solidFill>
              </a:rPr>
              <a:pPr defTabSz="342900" fontAlgn="auto">
                <a:spcBef>
                  <a:spcPts val="0"/>
                </a:spcBef>
                <a:spcAft>
                  <a:spcPts val="0"/>
                </a:spcAft>
              </a:pPr>
              <a:t>‹N°›</a:t>
            </a:fld>
            <a:endParaRPr lang="en-US" dirty="0">
              <a:solidFill>
                <a:prstClr val="black">
                  <a:lumMod val="95000"/>
                  <a:lumOff val="5000"/>
                </a:prstClr>
              </a:solidFill>
            </a:endParaRPr>
          </a:p>
        </p:txBody>
      </p:sp>
      <p:cxnSp>
        <p:nvCxnSpPr>
          <p:cNvPr id="7" name="Straight Connector 6"/>
          <p:cNvCxnSpPr/>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501396"/>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Lst>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6351"/>
            <a:ext cx="9169805" cy="5156201"/>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600" y="457200"/>
            <a:ext cx="6347713"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1620443"/>
            <a:ext cx="6347714" cy="29105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4732191"/>
            <a:ext cx="684132"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342900" fontAlgn="auto">
              <a:spcBef>
                <a:spcPts val="0"/>
              </a:spcBef>
              <a:spcAft>
                <a:spcPts val="0"/>
              </a:spcAft>
            </a:pPr>
            <a:fld id="{AFB230A9-4BEF-483A-BE77-D0BFFD015192}" type="datetime1">
              <a:rPr lang="en-US" smtClean="0">
                <a:solidFill>
                  <a:prstClr val="black">
                    <a:tint val="75000"/>
                  </a:prstClr>
                </a:solidFill>
                <a:latin typeface="Trebuchet MS"/>
              </a:rPr>
              <a:pPr defTabSz="342900" fontAlgn="auto">
                <a:spcBef>
                  <a:spcPts val="0"/>
                </a:spcBef>
                <a:spcAft>
                  <a:spcPts val="0"/>
                </a:spcAft>
              </a:pPr>
              <a:t>9/18/2019</a:t>
            </a:fld>
            <a:endParaRPr lang="en-US" dirty="0">
              <a:solidFill>
                <a:prstClr val="black">
                  <a:tint val="75000"/>
                </a:prstClr>
              </a:solidFill>
              <a:latin typeface="Trebuchet MS"/>
            </a:endParaRPr>
          </a:p>
        </p:txBody>
      </p:sp>
      <p:sp>
        <p:nvSpPr>
          <p:cNvPr id="5" name="Footer Placeholder 4"/>
          <p:cNvSpPr>
            <a:spLocks noGrp="1"/>
          </p:cNvSpPr>
          <p:nvPr>
            <p:ph type="ftr" sz="quarter" idx="3"/>
          </p:nvPr>
        </p:nvSpPr>
        <p:spPr>
          <a:xfrm>
            <a:off x="609600" y="4732191"/>
            <a:ext cx="4622973" cy="273844"/>
          </a:xfrm>
          <a:prstGeom prst="rect">
            <a:avLst/>
          </a:prstGeom>
        </p:spPr>
        <p:txBody>
          <a:bodyPr vert="horz" lIns="91440" tIns="45720" rIns="91440" bIns="45720" rtlCol="0" anchor="ctr"/>
          <a:lstStyle>
            <a:lvl1pPr algn="l">
              <a:defRPr sz="675" b="0">
                <a:solidFill>
                  <a:schemeClr val="tx1">
                    <a:tint val="75000"/>
                  </a:schemeClr>
                </a:solidFill>
              </a:defRPr>
            </a:lvl1pPr>
          </a:lstStyle>
          <a:p>
            <a:pPr defTabSz="342900" fontAlgn="auto">
              <a:spcBef>
                <a:spcPts val="0"/>
              </a:spcBef>
              <a:spcAft>
                <a:spcPts val="0"/>
              </a:spcAft>
            </a:pPr>
            <a:r>
              <a:rPr lang="en-US" b="1" smtClean="0">
                <a:solidFill>
                  <a:prstClr val="black">
                    <a:tint val="75000"/>
                  </a:prstClr>
                </a:solidFill>
                <a:latin typeface="Trebuchet MS"/>
              </a:rPr>
              <a:t>4</a:t>
            </a:r>
            <a:r>
              <a:rPr lang="en-US" b="1" baseline="30000" smtClean="0">
                <a:solidFill>
                  <a:prstClr val="black">
                    <a:tint val="75000"/>
                  </a:prstClr>
                </a:solidFill>
                <a:latin typeface="Trebuchet MS"/>
              </a:rPr>
              <a:t>th</a:t>
            </a:r>
            <a:r>
              <a:rPr lang="en-US" b="1" smtClean="0">
                <a:solidFill>
                  <a:prstClr val="black">
                    <a:tint val="75000"/>
                  </a:prstClr>
                </a:solidFill>
                <a:latin typeface="Trebuchet MS"/>
              </a:rPr>
              <a:t> ADVANCED TRAINING COURSE IN LAND REMOTE SENSING</a:t>
            </a:r>
          </a:p>
          <a:p>
            <a:pPr defTabSz="342900" fontAlgn="auto">
              <a:spcBef>
                <a:spcPts val="0"/>
              </a:spcBef>
              <a:spcAft>
                <a:spcPts val="0"/>
              </a:spcAft>
            </a:pPr>
            <a:r>
              <a:rPr lang="en-US" smtClean="0">
                <a:solidFill>
                  <a:prstClr val="black">
                    <a:tint val="75000"/>
                  </a:prstClr>
                </a:solidFill>
                <a:latin typeface="Trebuchet MS"/>
              </a:rPr>
              <a:t>1-5 July 2013 | Harokopio University| Athens, Greece</a:t>
            </a:r>
            <a:endParaRPr lang="en-US" dirty="0">
              <a:solidFill>
                <a:prstClr val="black">
                  <a:tint val="75000"/>
                </a:prstClr>
              </a:solidFill>
              <a:latin typeface="Trebuchet MS"/>
            </a:endParaRPr>
          </a:p>
        </p:txBody>
      </p:sp>
      <p:sp>
        <p:nvSpPr>
          <p:cNvPr id="6" name="Slide Number Placeholder 5"/>
          <p:cNvSpPr>
            <a:spLocks noGrp="1"/>
          </p:cNvSpPr>
          <p:nvPr>
            <p:ph type="sldNum" sz="quarter" idx="4"/>
          </p:nvPr>
        </p:nvSpPr>
        <p:spPr>
          <a:xfrm>
            <a:off x="6237412" y="4741335"/>
            <a:ext cx="512638" cy="273844"/>
          </a:xfrm>
          <a:prstGeom prst="rect">
            <a:avLst/>
          </a:prstGeom>
        </p:spPr>
        <p:txBody>
          <a:bodyPr vert="horz" lIns="91440" tIns="45720" rIns="91440" bIns="45720" rtlCol="0" anchor="ctr"/>
          <a:lstStyle>
            <a:lvl1pPr algn="r">
              <a:defRPr sz="675">
                <a:solidFill>
                  <a:schemeClr val="accent1"/>
                </a:solidFill>
              </a:defRPr>
            </a:lvl1pPr>
          </a:lstStyle>
          <a:p>
            <a:pPr defTabSz="342900" fontAlgn="auto">
              <a:spcBef>
                <a:spcPts val="0"/>
              </a:spcBef>
              <a:spcAft>
                <a:spcPts val="0"/>
              </a:spcAft>
            </a:pPr>
            <a:fld id="{D57F1E4F-1CFF-5643-939E-217C01CDF565}" type="slidenum">
              <a:rPr lang="en-US" smtClean="0">
                <a:solidFill>
                  <a:srgbClr val="90C226"/>
                </a:solidFill>
                <a:latin typeface="Trebuchet MS"/>
              </a:rPr>
              <a:pPr defTabSz="342900" fontAlgn="auto">
                <a:spcBef>
                  <a:spcPts val="0"/>
                </a:spcBef>
                <a:spcAft>
                  <a:spcPts val="0"/>
                </a:spcAft>
              </a:pPr>
              <a:t>‹N°›</a:t>
            </a:fld>
            <a:endParaRPr lang="en-US" dirty="0">
              <a:solidFill>
                <a:srgbClr val="90C226"/>
              </a:solidFill>
              <a:latin typeface="Trebuchet MS"/>
            </a:endParaRPr>
          </a:p>
        </p:txBody>
      </p:sp>
    </p:spTree>
    <p:extLst>
      <p:ext uri="{BB962C8B-B14F-4D97-AF65-F5344CB8AC3E}">
        <p14:creationId xmlns:p14="http://schemas.microsoft.com/office/powerpoint/2010/main" val="3315445667"/>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Lst>
  <p:timing>
    <p:tnLst>
      <p:par>
        <p:cTn id="1" dur="indefinite" restart="never" nodeType="tmRoot"/>
      </p:par>
    </p:tnLst>
  </p:timing>
  <p:hf sldNum="0" hd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2" name="Espace réservé du titre 1"/>
          <p:cNvSpPr>
            <a:spLocks noGrp="1"/>
          </p:cNvSpPr>
          <p:nvPr>
            <p:ph type="title"/>
          </p:nvPr>
        </p:nvSpPr>
        <p:spPr>
          <a:xfrm>
            <a:off x="457200" y="87474"/>
            <a:ext cx="8229600" cy="749238"/>
          </a:xfrm>
          <a:prstGeom prst="rect">
            <a:avLst/>
          </a:prstGeom>
        </p:spPr>
        <p:txBody>
          <a:bodyPr vert="horz" lIns="91440" tIns="45720" rIns="91440" bIns="45720" rtlCol="0" anchor="ctr">
            <a:normAutofit/>
          </a:bodyPr>
          <a:lstStyle/>
          <a:p>
            <a:r>
              <a:rPr lang="fr-FR" dirty="0" smtClean="0"/>
              <a:t>Modifiez le style du titre</a:t>
            </a:r>
            <a:endParaRPr lang="fr-BE" dirty="0"/>
          </a:p>
        </p:txBody>
      </p:sp>
      <p:pic>
        <p:nvPicPr>
          <p:cNvPr id="8" name="Imag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22666" y="4712301"/>
            <a:ext cx="2541822" cy="324585"/>
          </a:xfrm>
          <a:prstGeom prst="rect">
            <a:avLst/>
          </a:prstGeom>
        </p:spPr>
      </p:pic>
      <p:pic>
        <p:nvPicPr>
          <p:cNvPr id="9" name="Imag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5496" y="4639155"/>
            <a:ext cx="1621402" cy="470877"/>
          </a:xfrm>
          <a:prstGeom prst="rect">
            <a:avLst/>
          </a:prstGeom>
        </p:spPr>
      </p:pic>
      <p:sp>
        <p:nvSpPr>
          <p:cNvPr id="10"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CH" dirty="0" smtClean="0"/>
              <a:t>Click </a:t>
            </a:r>
            <a:r>
              <a:rPr lang="de-CH" dirty="0" err="1" smtClean="0"/>
              <a:t>to</a:t>
            </a:r>
            <a:r>
              <a:rPr lang="de-CH" dirty="0" smtClean="0"/>
              <a:t> </a:t>
            </a:r>
            <a:r>
              <a:rPr lang="de-CH" dirty="0" err="1" smtClean="0"/>
              <a:t>edit</a:t>
            </a:r>
            <a:r>
              <a:rPr lang="de-CH" dirty="0" smtClean="0"/>
              <a:t> Master </a:t>
            </a:r>
            <a:r>
              <a:rPr lang="de-CH" dirty="0" err="1" smtClean="0"/>
              <a:t>text</a:t>
            </a:r>
            <a:r>
              <a:rPr lang="de-CH" dirty="0" smtClean="0"/>
              <a:t> </a:t>
            </a:r>
            <a:r>
              <a:rPr lang="de-CH" dirty="0" err="1" smtClean="0"/>
              <a:t>styles</a:t>
            </a:r>
            <a:endParaRPr lang="de-CH" dirty="0" smtClean="0"/>
          </a:p>
          <a:p>
            <a:pPr lvl="1"/>
            <a:r>
              <a:rPr lang="de-CH" dirty="0" smtClean="0"/>
              <a:t>Second </a:t>
            </a:r>
            <a:r>
              <a:rPr lang="de-CH" dirty="0" err="1" smtClean="0"/>
              <a:t>level</a:t>
            </a:r>
            <a:endParaRPr lang="de-CH" dirty="0" smtClean="0"/>
          </a:p>
        </p:txBody>
      </p:sp>
    </p:spTree>
    <p:extLst>
      <p:ext uri="{BB962C8B-B14F-4D97-AF65-F5344CB8AC3E}">
        <p14:creationId xmlns:p14="http://schemas.microsoft.com/office/powerpoint/2010/main" val="2232467038"/>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Lst>
  <p:timing>
    <p:tnLst>
      <p:par>
        <p:cTn id="1" dur="indefinite" restart="never" nodeType="tmRoot"/>
      </p:par>
    </p:tnLst>
  </p:timing>
  <p:txStyles>
    <p:titleStyle>
      <a:lvl1pPr algn="ctr" defTabSz="685800" rtl="0" eaLnBrk="1" latinLnBrk="0" hangingPunct="1">
        <a:spcBef>
          <a:spcPct val="0"/>
        </a:spcBef>
        <a:buNone/>
        <a:defRPr sz="2400" kern="1200">
          <a:solidFill>
            <a:schemeClr val="bg1"/>
          </a:solidFill>
          <a:latin typeface="Arial" panose="020B0604020202020204" pitchFamily="34" charset="0"/>
          <a:ea typeface="+mj-ea"/>
          <a:cs typeface="Arial" panose="020B0604020202020204" pitchFamily="34" charset="0"/>
        </a:defRPr>
      </a:lvl1pPr>
    </p:titleStyle>
    <p:bodyStyle>
      <a:lvl1pPr marL="257175" indent="-257175"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6347713"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1620443"/>
            <a:ext cx="6347714" cy="29105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237412" y="4741335"/>
            <a:ext cx="512638" cy="273844"/>
          </a:xfrm>
          <a:prstGeom prst="rect">
            <a:avLst/>
          </a:prstGeom>
        </p:spPr>
        <p:txBody>
          <a:bodyPr vert="horz" lIns="91440" tIns="45720" rIns="91440" bIns="45720" rtlCol="0" anchor="ctr"/>
          <a:lstStyle>
            <a:lvl1pPr algn="r">
              <a:defRPr sz="675">
                <a:solidFill>
                  <a:schemeClr val="accent1"/>
                </a:solidFill>
              </a:defRPr>
            </a:lvl1pPr>
          </a:lstStyle>
          <a:p>
            <a:pPr defTabSz="342900" fontAlgn="auto">
              <a:spcBef>
                <a:spcPts val="0"/>
              </a:spcBef>
              <a:spcAft>
                <a:spcPts val="0"/>
              </a:spcAft>
            </a:pPr>
            <a:fld id="{D57F1E4F-1CFF-5643-939E-217C01CDF565}" type="slidenum">
              <a:rPr lang="en-US" smtClean="0">
                <a:solidFill>
                  <a:srgbClr val="90C226"/>
                </a:solidFill>
                <a:latin typeface="Trebuchet MS"/>
              </a:rPr>
              <a:pPr defTabSz="342900" fontAlgn="auto">
                <a:spcBef>
                  <a:spcPts val="0"/>
                </a:spcBef>
                <a:spcAft>
                  <a:spcPts val="0"/>
                </a:spcAft>
              </a:pPr>
              <a:t>‹N°›</a:t>
            </a:fld>
            <a:endParaRPr lang="en-US" dirty="0">
              <a:solidFill>
                <a:srgbClr val="90C226"/>
              </a:solidFill>
              <a:latin typeface="Trebuchet MS"/>
            </a:endParaRPr>
          </a:p>
        </p:txBody>
      </p:sp>
      <p:sp>
        <p:nvSpPr>
          <p:cNvPr id="20" name="Footer Placeholder 3"/>
          <p:cNvSpPr txBox="1">
            <a:spLocks/>
          </p:cNvSpPr>
          <p:nvPr userDrawn="1"/>
        </p:nvSpPr>
        <p:spPr>
          <a:xfrm>
            <a:off x="550333" y="4727350"/>
            <a:ext cx="462297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675" b="1" dirty="0" smtClean="0">
                <a:solidFill>
                  <a:prstClr val="black">
                    <a:tint val="75000"/>
                  </a:prstClr>
                </a:solidFill>
              </a:rPr>
              <a:t>8th ESA TRAINING COURSE IN RADAR AND OPTICAL REMOTE SENSING</a:t>
            </a:r>
          </a:p>
          <a:p>
            <a:pPr fontAlgn="auto">
              <a:spcBef>
                <a:spcPts val="0"/>
              </a:spcBef>
              <a:spcAft>
                <a:spcPts val="0"/>
              </a:spcAft>
            </a:pPr>
            <a:r>
              <a:rPr lang="en-US" sz="675" dirty="0" smtClean="0">
                <a:solidFill>
                  <a:prstClr val="black">
                    <a:tint val="75000"/>
                  </a:prstClr>
                </a:solidFill>
              </a:rPr>
              <a:t>5-6 Sept. 2016 | IES  | </a:t>
            </a:r>
            <a:r>
              <a:rPr lang="fr-BE" sz="675" dirty="0" smtClean="0">
                <a:solidFill>
                  <a:prstClr val="black">
                    <a:tint val="75000"/>
                  </a:prstClr>
                </a:solidFill>
              </a:rPr>
              <a:t>Cēsis</a:t>
            </a:r>
            <a:r>
              <a:rPr lang="en-US" sz="675" dirty="0" smtClean="0">
                <a:solidFill>
                  <a:prstClr val="black">
                    <a:tint val="75000"/>
                  </a:prstClr>
                </a:solidFill>
              </a:rPr>
              <a:t>, Latvia</a:t>
            </a:r>
          </a:p>
        </p:txBody>
      </p:sp>
      <p:sp>
        <p:nvSpPr>
          <p:cNvPr id="21" name="Freeform 1"/>
          <p:cNvSpPr>
            <a:spLocks/>
          </p:cNvSpPr>
          <p:nvPr userDrawn="1"/>
        </p:nvSpPr>
        <p:spPr bwMode="auto">
          <a:xfrm>
            <a:off x="-8930" y="-6697"/>
            <a:ext cx="9113863" cy="430299"/>
          </a:xfrm>
          <a:custGeom>
            <a:avLst/>
            <a:gdLst>
              <a:gd name="T0" fmla="*/ 7 w 21600"/>
              <a:gd name="T1" fmla="*/ 224 h 21600"/>
              <a:gd name="T2" fmla="*/ 0 w 21600"/>
              <a:gd name="T3" fmla="*/ 21600 h 21600"/>
              <a:gd name="T4" fmla="*/ 4383 w 21600"/>
              <a:gd name="T5" fmla="*/ 8069 h 21600"/>
              <a:gd name="T6" fmla="*/ 21600 w 21600"/>
              <a:gd name="T7" fmla="*/ 336 h 21600"/>
              <a:gd name="T8" fmla="*/ 10546 w 21600"/>
              <a:gd name="T9" fmla="*/ 0 h 21600"/>
              <a:gd name="T10" fmla="*/ 7 w 21600"/>
              <a:gd name="T11" fmla="*/ 224 h 21600"/>
              <a:gd name="T12" fmla="*/ 7 w 21600"/>
              <a:gd name="T13" fmla="*/ 224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7" y="224"/>
                </a:moveTo>
                <a:lnTo>
                  <a:pt x="0" y="21600"/>
                </a:lnTo>
                <a:cubicBezTo>
                  <a:pt x="0" y="21600"/>
                  <a:pt x="880" y="12376"/>
                  <a:pt x="4383" y="8069"/>
                </a:cubicBezTo>
                <a:cubicBezTo>
                  <a:pt x="8356" y="3185"/>
                  <a:pt x="21600" y="336"/>
                  <a:pt x="21600" y="336"/>
                </a:cubicBezTo>
                <a:lnTo>
                  <a:pt x="10546" y="0"/>
                </a:lnTo>
                <a:lnTo>
                  <a:pt x="7" y="224"/>
                </a:lnTo>
                <a:close/>
                <a:moveTo>
                  <a:pt x="7" y="224"/>
                </a:moveTo>
              </a:path>
            </a:pathLst>
          </a:custGeom>
          <a:solidFill>
            <a:srgbClr val="4989A4"/>
          </a:solidFill>
          <a:ln>
            <a:noFill/>
          </a:ln>
          <a:extLst>
            <a:ext uri="{91240B29-F687-4F45-9708-019B960494DF}">
              <a14:hiddenLine xmlns:a14="http://schemas.microsoft.com/office/drawing/2010/main" w="38100" cap="flat">
                <a:solidFill>
                  <a:schemeClr val="tx1"/>
                </a:solidFill>
                <a:miter lim="800000"/>
                <a:headEnd type="none" w="med" len="med"/>
                <a:tailEnd type="none" w="med" len="med"/>
              </a14:hiddenLine>
            </a:ext>
          </a:extLst>
        </p:spPr>
        <p:txBody>
          <a:bodyPr lIns="0" tIns="0" rIns="0" bIns="0"/>
          <a:lstStyle/>
          <a:p>
            <a:pPr defTabSz="342900" fontAlgn="auto">
              <a:spcBef>
                <a:spcPts val="0"/>
              </a:spcBef>
              <a:spcAft>
                <a:spcPts val="0"/>
              </a:spcAft>
            </a:pPr>
            <a:endParaRPr lang="fr-FR" sz="949" dirty="0">
              <a:solidFill>
                <a:prstClr val="black"/>
              </a:solidFill>
              <a:latin typeface="Trebuchet MS"/>
            </a:endParaRPr>
          </a:p>
        </p:txBody>
      </p:sp>
      <p:pic>
        <p:nvPicPr>
          <p:cNvPr id="22" name="Picture 6"/>
          <p:cNvPicPr>
            <a:picLocks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131713" y="81205"/>
            <a:ext cx="535781" cy="40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740125027"/>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 id="2147484060" r:id="rId16"/>
    <p:sldLayoutId id="2147484061" r:id="rId17"/>
    <p:sldLayoutId id="2147484062" r:id="rId18"/>
    <p:sldLayoutId id="2147484063" r:id="rId19"/>
    <p:sldLayoutId id="2147484064" r:id="rId20"/>
    <p:sldLayoutId id="2147484065" r:id="rId21"/>
    <p:sldLayoutId id="2147484066" r:id="rId22"/>
  </p:sldLayoutIdLst>
  <p:timing>
    <p:tnLst>
      <p:par>
        <p:cTn id="1" dur="indefinite" restart="never" nodeType="tmRoot"/>
      </p:par>
    </p:tnLst>
  </p:timing>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jecam.org/documents/" TargetMode="External"/><Relationship Id="rId4" Type="http://schemas.openxmlformats.org/officeDocument/2006/relationships/image" Target="../media/image100.png"/></Relationships>
</file>

<file path=ppt/slides/_rels/slide100.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313.jpeg"/></Relationships>
</file>

<file path=ppt/slides/_rels/slide102.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image" Target="../media/image314.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107.xml"/></Relationships>
</file>

<file path=ppt/slides/_rels/slide109.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49.xml"/><Relationship Id="rId1" Type="http://schemas.openxmlformats.org/officeDocument/2006/relationships/slideLayout" Target="../slideLayouts/slideLayout107.xml"/><Relationship Id="rId6" Type="http://schemas.openxmlformats.org/officeDocument/2006/relationships/image" Target="../media/image324.png"/><Relationship Id="rId5" Type="http://schemas.openxmlformats.org/officeDocument/2006/relationships/image" Target="../media/image323.png"/><Relationship Id="rId4" Type="http://schemas.openxmlformats.org/officeDocument/2006/relationships/image" Target="../media/image322.png"/></Relationships>
</file>

<file path=ppt/slides/_rels/slide11.xml.rels><?xml version="1.0" encoding="UTF-8" standalone="yes"?>
<Relationships xmlns="http://schemas.openxmlformats.org/package/2006/relationships"><Relationship Id="rId3" Type="http://schemas.openxmlformats.org/officeDocument/2006/relationships/hyperlink" Target="http://jecam.org/wp-content/uploads/2018/10/JECAM_Guidelines_for_Field_Data_Collection_v1_0.pdf" TargetMode="External"/><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10.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107.xml"/><Relationship Id="rId4" Type="http://schemas.openxmlformats.org/officeDocument/2006/relationships/image" Target="../media/image327.jpeg"/></Relationships>
</file>

<file path=ppt/slides/_rels/slide111.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107.xml"/></Relationships>
</file>

<file path=ppt/slides/_rels/slide112.xml.rels><?xml version="1.0" encoding="UTF-8" standalone="yes"?>
<Relationships xmlns="http://schemas.openxmlformats.org/package/2006/relationships"><Relationship Id="rId8" Type="http://schemas.openxmlformats.org/officeDocument/2006/relationships/image" Target="../media/image335.png"/><Relationship Id="rId3" Type="http://schemas.openxmlformats.org/officeDocument/2006/relationships/image" Target="../media/image330.png"/><Relationship Id="rId7" Type="http://schemas.openxmlformats.org/officeDocument/2006/relationships/image" Target="../media/image334.png"/><Relationship Id="rId2" Type="http://schemas.openxmlformats.org/officeDocument/2006/relationships/notesSlide" Target="../notesSlides/notesSlide50.xml"/><Relationship Id="rId1" Type="http://schemas.openxmlformats.org/officeDocument/2006/relationships/slideLayout" Target="../slideLayouts/slideLayout107.xml"/><Relationship Id="rId6" Type="http://schemas.openxmlformats.org/officeDocument/2006/relationships/image" Target="../media/image333.jpeg"/><Relationship Id="rId5" Type="http://schemas.openxmlformats.org/officeDocument/2006/relationships/image" Target="../media/image332.jpeg"/><Relationship Id="rId4" Type="http://schemas.openxmlformats.org/officeDocument/2006/relationships/image" Target="../media/image331.png"/><Relationship Id="rId9" Type="http://schemas.openxmlformats.org/officeDocument/2006/relationships/image" Target="../media/image336.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3.xml"/></Relationships>
</file>

<file path=ppt/slides/_rels/slide115.xml.rels><?xml version="1.0" encoding="UTF-8" standalone="yes"?>
<Relationships xmlns="http://schemas.openxmlformats.org/package/2006/relationships"><Relationship Id="rId3" Type="http://schemas.openxmlformats.org/officeDocument/2006/relationships/package" Target="../embeddings/Document_Microsoft_Word2.docx"/><Relationship Id="rId2" Type="http://schemas.openxmlformats.org/officeDocument/2006/relationships/slideLayout" Target="../slideLayouts/slideLayout130.xml"/><Relationship Id="rId1" Type="http://schemas.openxmlformats.org/officeDocument/2006/relationships/vmlDrawing" Target="../drawings/vmlDrawing4.vml"/><Relationship Id="rId4" Type="http://schemas.openxmlformats.org/officeDocument/2006/relationships/image" Target="../media/image337.emf"/></Relationships>
</file>

<file path=ppt/slides/_rels/slide116.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137.xml"/></Relationships>
</file>

<file path=ppt/slides/_rels/slide117.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image" Target="../media/image339.jpeg"/><Relationship Id="rId1" Type="http://schemas.openxmlformats.org/officeDocument/2006/relationships/slideLayout" Target="../slideLayouts/slideLayout137.xml"/></Relationships>
</file>

<file path=ppt/slides/_rels/slide118.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53.xml"/><Relationship Id="rId1" Type="http://schemas.openxmlformats.org/officeDocument/2006/relationships/slideLayout" Target="../slideLayouts/slideLayout137.xml"/><Relationship Id="rId4" Type="http://schemas.openxmlformats.org/officeDocument/2006/relationships/image" Target="../media/image342.png"/></Relationships>
</file>

<file path=ppt/slides/_rels/slide119.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73.png"/><Relationship Id="rId7" Type="http://schemas.openxmlformats.org/officeDocument/2006/relationships/image" Target="../media/image77.emf"/><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105.png"/></Relationships>
</file>

<file path=ppt/slides/_rels/slide1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109.jpeg"/></Relationships>
</file>

<file path=ppt/slides/_rels/slide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8.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07.jpeg"/><Relationship Id="rId3" Type="http://schemas.openxmlformats.org/officeDocument/2006/relationships/image" Target="../media/image114.jpeg"/><Relationship Id="rId7" Type="http://schemas.openxmlformats.org/officeDocument/2006/relationships/image" Target="../media/image118.jpeg"/><Relationship Id="rId12" Type="http://schemas.openxmlformats.org/officeDocument/2006/relationships/image" Target="../media/image123.jpe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1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5.jpeg"/><Relationship Id="rId3" Type="http://schemas.openxmlformats.org/officeDocument/2006/relationships/image" Target="../media/image127.wmf"/><Relationship Id="rId7" Type="http://schemas.openxmlformats.org/officeDocument/2006/relationships/image" Target="../media/image131.png"/><Relationship Id="rId12" Type="http://schemas.microsoft.com/office/2007/relationships/hdphoto" Target="../media/hdphoto2.wdp"/><Relationship Id="rId17" Type="http://schemas.openxmlformats.org/officeDocument/2006/relationships/image" Target="../media/image92.jpeg"/><Relationship Id="rId2" Type="http://schemas.openxmlformats.org/officeDocument/2006/relationships/image" Target="../media/image126.wmf"/><Relationship Id="rId16"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30.jpeg"/><Relationship Id="rId11" Type="http://schemas.openxmlformats.org/officeDocument/2006/relationships/image" Target="../media/image134.png"/><Relationship Id="rId5" Type="http://schemas.openxmlformats.org/officeDocument/2006/relationships/image" Target="../media/image129.wmf"/><Relationship Id="rId15" Type="http://schemas.openxmlformats.org/officeDocument/2006/relationships/image" Target="../media/image137.jpeg"/><Relationship Id="rId10" Type="http://schemas.microsoft.com/office/2007/relationships/hdphoto" Target="../media/hdphoto1.wdp"/><Relationship Id="rId4" Type="http://schemas.openxmlformats.org/officeDocument/2006/relationships/image" Target="../media/image128.emf"/><Relationship Id="rId9" Type="http://schemas.openxmlformats.org/officeDocument/2006/relationships/image" Target="../media/image133.png"/><Relationship Id="rId14" Type="http://schemas.openxmlformats.org/officeDocument/2006/relationships/image" Target="../media/image136.jpeg"/></Relationships>
</file>

<file path=ppt/slides/_rels/slide21.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07.jpeg"/><Relationship Id="rId5" Type="http://schemas.openxmlformats.org/officeDocument/2006/relationships/image" Target="../media/image142.jpeg"/><Relationship Id="rId10" Type="http://schemas.openxmlformats.org/officeDocument/2006/relationships/image" Target="../media/image147.png"/><Relationship Id="rId4" Type="http://schemas.openxmlformats.org/officeDocument/2006/relationships/image" Target="../media/image141.jpeg"/><Relationship Id="rId9" Type="http://schemas.openxmlformats.org/officeDocument/2006/relationships/image" Target="../media/image146.jpeg"/></Relationships>
</file>

<file path=ppt/slides/_rels/slide2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150.png"/></Relationships>
</file>

<file path=ppt/slides/_rels/slide2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52.png"/></Relationships>
</file>

<file path=ppt/slides/_rels/slide2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6.xml"/><Relationship Id="rId4" Type="http://schemas.openxmlformats.org/officeDocument/2006/relationships/image" Target="../media/image155.png"/></Relationships>
</file>

<file path=ppt/slides/_rels/slide2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2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6.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3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3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jpeg"/><Relationship Id="rId3" Type="http://schemas.openxmlformats.org/officeDocument/2006/relationships/image" Target="../media/image173.jpeg"/><Relationship Id="rId7" Type="http://schemas.openxmlformats.org/officeDocument/2006/relationships/image" Target="../media/image177.png"/><Relationship Id="rId12" Type="http://schemas.openxmlformats.org/officeDocument/2006/relationships/image" Target="../media/image18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6.jpeg"/><Relationship Id="rId11" Type="http://schemas.openxmlformats.org/officeDocument/2006/relationships/image" Target="../media/image181.png"/><Relationship Id="rId5" Type="http://schemas.openxmlformats.org/officeDocument/2006/relationships/image" Target="../media/image175.jpeg"/><Relationship Id="rId15" Type="http://schemas.openxmlformats.org/officeDocument/2006/relationships/image" Target="../media/image185.pn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png"/><Relationship Id="rId14" Type="http://schemas.openxmlformats.org/officeDocument/2006/relationships/image" Target="../media/image184.png"/></Relationships>
</file>

<file path=ppt/slides/_rels/slide35.xml.rels><?xml version="1.0" encoding="UTF-8" standalone="yes"?>
<Relationships xmlns="http://schemas.openxmlformats.org/package/2006/relationships"><Relationship Id="rId3" Type="http://schemas.openxmlformats.org/officeDocument/2006/relationships/image" Target="../media/image186.jpeg"/><Relationship Id="rId7" Type="http://schemas.openxmlformats.org/officeDocument/2006/relationships/image" Target="../media/image19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3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95.png"/><Relationship Id="rId7" Type="http://schemas.openxmlformats.org/officeDocument/2006/relationships/image" Target="../media/image182.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98.jpg"/><Relationship Id="rId5" Type="http://schemas.openxmlformats.org/officeDocument/2006/relationships/image" Target="../media/image197.jpg"/><Relationship Id="rId4" Type="http://schemas.openxmlformats.org/officeDocument/2006/relationships/image" Target="../media/image196.png"/><Relationship Id="rId9" Type="http://schemas.openxmlformats.org/officeDocument/2006/relationships/image" Target="../media/image185.png"/></Relationships>
</file>

<file path=ppt/slides/_rels/slide3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3.wmf"/><Relationship Id="rId4" Type="http://schemas.openxmlformats.org/officeDocument/2006/relationships/image" Target="../media/image202.jpeg"/></Relationships>
</file>

<file path=ppt/slides/_rels/slide4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204.png"/><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06.jpeg"/><Relationship Id="rId4" Type="http://schemas.openxmlformats.org/officeDocument/2006/relationships/image" Target="../media/image205.wmf"/></Relationships>
</file>

<file path=ppt/slides/_rels/slide4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4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8" Type="http://schemas.openxmlformats.org/officeDocument/2006/relationships/image" Target="../media/image212.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11.emf"/><Relationship Id="rId5" Type="http://schemas.openxmlformats.org/officeDocument/2006/relationships/oleObject" Target="../embeddings/oleObject3.bin"/><Relationship Id="rId4" Type="http://schemas.openxmlformats.org/officeDocument/2006/relationships/image" Target="../media/image210.emf"/></Relationships>
</file>

<file path=ppt/slides/_rels/slide47.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16.png"/><Relationship Id="rId11" Type="http://schemas.openxmlformats.org/officeDocument/2006/relationships/image" Target="../media/image221.png"/><Relationship Id="rId5" Type="http://schemas.openxmlformats.org/officeDocument/2006/relationships/image" Target="../media/image215.png"/><Relationship Id="rId10" Type="http://schemas.openxmlformats.org/officeDocument/2006/relationships/image" Target="../media/image220.png"/><Relationship Id="rId4" Type="http://schemas.openxmlformats.org/officeDocument/2006/relationships/image" Target="../media/image214.png"/><Relationship Id="rId9" Type="http://schemas.openxmlformats.org/officeDocument/2006/relationships/image" Target="../media/image219.png"/></Relationships>
</file>

<file path=ppt/slides/_rels/slide4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64.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image" Target="../media/image232.jpeg"/><Relationship Id="rId1" Type="http://schemas.openxmlformats.org/officeDocument/2006/relationships/slideLayout" Target="../slideLayouts/slideLayout39.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6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6.xml"/><Relationship Id="rId1" Type="http://schemas.openxmlformats.org/officeDocument/2006/relationships/slideLayout" Target="../slideLayouts/slideLayout51.xml"/><Relationship Id="rId4" Type="http://schemas.openxmlformats.org/officeDocument/2006/relationships/image" Target="../media/image241.png"/></Relationships>
</file>

<file path=ppt/slides/_rels/slide67.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7.xml"/><Relationship Id="rId1" Type="http://schemas.openxmlformats.org/officeDocument/2006/relationships/slideLayout" Target="../slideLayouts/slideLayout51.xml"/><Relationship Id="rId4" Type="http://schemas.openxmlformats.org/officeDocument/2006/relationships/image" Target="../media/image243.png"/></Relationships>
</file>

<file path=ppt/slides/_rels/slide68.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8.xml"/><Relationship Id="rId1" Type="http://schemas.openxmlformats.org/officeDocument/2006/relationships/slideLayout" Target="../slideLayouts/slideLayout51.xml"/><Relationship Id="rId4" Type="http://schemas.openxmlformats.org/officeDocument/2006/relationships/image" Target="../media/image243.png"/></Relationships>
</file>

<file path=ppt/slides/_rels/slide6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9.xml"/><Relationship Id="rId1" Type="http://schemas.openxmlformats.org/officeDocument/2006/relationships/slideLayout" Target="../slideLayouts/slideLayout51.xml"/><Relationship Id="rId4" Type="http://schemas.openxmlformats.org/officeDocument/2006/relationships/image" Target="../media/image243.png"/></Relationships>
</file>

<file path=ppt/slides/_rels/slide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70.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30.xml"/><Relationship Id="rId1" Type="http://schemas.openxmlformats.org/officeDocument/2006/relationships/slideLayout" Target="../slideLayouts/slideLayout51.xml"/><Relationship Id="rId4" Type="http://schemas.openxmlformats.org/officeDocument/2006/relationships/image" Target="../media/image243.png"/></Relationships>
</file>

<file path=ppt/slides/_rels/slide7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31.xml"/><Relationship Id="rId1" Type="http://schemas.openxmlformats.org/officeDocument/2006/relationships/slideLayout" Target="../slideLayouts/slideLayout51.xml"/><Relationship Id="rId4" Type="http://schemas.openxmlformats.org/officeDocument/2006/relationships/image" Target="../media/image247.png"/></Relationships>
</file>

<file path=ppt/slides/_rels/slide72.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notesSlide" Target="../notesSlides/notesSlide32.xml"/><Relationship Id="rId1" Type="http://schemas.openxmlformats.org/officeDocument/2006/relationships/slideLayout" Target="../slideLayouts/slideLayout51.xml"/><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33.xml"/><Relationship Id="rId1" Type="http://schemas.openxmlformats.org/officeDocument/2006/relationships/slideLayout" Target="../slideLayouts/slideLayout51.xml"/><Relationship Id="rId5" Type="http://schemas.openxmlformats.org/officeDocument/2006/relationships/image" Target="../media/image250.png"/><Relationship Id="rId4" Type="http://schemas.openxmlformats.org/officeDocument/2006/relationships/image" Target="../media/image249.png"/></Relationships>
</file>

<file path=ppt/slides/_rels/slide75.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34.xml"/><Relationship Id="rId1" Type="http://schemas.openxmlformats.org/officeDocument/2006/relationships/slideLayout" Target="../slideLayouts/slideLayout51.xml"/><Relationship Id="rId5" Type="http://schemas.openxmlformats.org/officeDocument/2006/relationships/image" Target="../media/image250.png"/><Relationship Id="rId4" Type="http://schemas.openxmlformats.org/officeDocument/2006/relationships/image" Target="../media/image249.png"/></Relationships>
</file>

<file path=ppt/slides/_rels/slide7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35.xml"/><Relationship Id="rId1" Type="http://schemas.openxmlformats.org/officeDocument/2006/relationships/slideLayout" Target="../slideLayouts/slideLayout51.xml"/><Relationship Id="rId5" Type="http://schemas.openxmlformats.org/officeDocument/2006/relationships/image" Target="../media/image250.png"/><Relationship Id="rId4" Type="http://schemas.openxmlformats.org/officeDocument/2006/relationships/image" Target="../media/image249.png"/></Relationships>
</file>

<file path=ppt/slides/_rels/slide77.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50.png"/><Relationship Id="rId2" Type="http://schemas.openxmlformats.org/officeDocument/2006/relationships/notesSlide" Target="../notesSlides/notesSlide36.xml"/><Relationship Id="rId1" Type="http://schemas.openxmlformats.org/officeDocument/2006/relationships/slideLayout" Target="../slideLayouts/slideLayout51.xml"/><Relationship Id="rId6" Type="http://schemas.openxmlformats.org/officeDocument/2006/relationships/image" Target="../media/image249.png"/><Relationship Id="rId5" Type="http://schemas.openxmlformats.org/officeDocument/2006/relationships/image" Target="../media/image241.png"/><Relationship Id="rId4" Type="http://schemas.openxmlformats.org/officeDocument/2006/relationships/image" Target="../media/image251.png"/></Relationships>
</file>

<file path=ppt/slides/_rels/slide7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38.xml"/><Relationship Id="rId1" Type="http://schemas.openxmlformats.org/officeDocument/2006/relationships/slideLayout" Target="../slideLayouts/slideLayout51.xml"/><Relationship Id="rId4" Type="http://schemas.openxmlformats.org/officeDocument/2006/relationships/image" Target="../media/image255.png"/></Relationships>
</file>

<file path=ppt/slides/_rels/slide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5.png"/><Relationship Id="rId4" Type="http://schemas.openxmlformats.org/officeDocument/2006/relationships/image" Target="../media/image94.png"/></Relationships>
</file>

<file path=ppt/slides/_rels/slide80.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40.xml"/><Relationship Id="rId1" Type="http://schemas.openxmlformats.org/officeDocument/2006/relationships/slideLayout" Target="../slideLayouts/slideLayout51.xml"/><Relationship Id="rId5" Type="http://schemas.openxmlformats.org/officeDocument/2006/relationships/image" Target="../media/image250.png"/><Relationship Id="rId4" Type="http://schemas.openxmlformats.org/officeDocument/2006/relationships/image" Target="../media/image253.png"/></Relationships>
</file>

<file path=ppt/slides/_rels/slide8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41.xml"/><Relationship Id="rId1" Type="http://schemas.openxmlformats.org/officeDocument/2006/relationships/slideLayout" Target="../slideLayouts/slideLayout51.xml"/><Relationship Id="rId4" Type="http://schemas.openxmlformats.org/officeDocument/2006/relationships/image" Target="../media/image259.png"/></Relationships>
</file>

<file path=ppt/slides/_rels/slide83.xml.rels><?xml version="1.0" encoding="UTF-8" standalone="yes"?>
<Relationships xmlns="http://schemas.openxmlformats.org/package/2006/relationships"><Relationship Id="rId8" Type="http://schemas.openxmlformats.org/officeDocument/2006/relationships/image" Target="../media/image264.png"/><Relationship Id="rId13" Type="http://schemas.openxmlformats.org/officeDocument/2006/relationships/image" Target="../media/image269.jpeg"/><Relationship Id="rId3" Type="http://schemas.openxmlformats.org/officeDocument/2006/relationships/notesSlide" Target="../notesSlides/notesSlide42.xml"/><Relationship Id="rId7" Type="http://schemas.openxmlformats.org/officeDocument/2006/relationships/image" Target="../media/image263.png"/><Relationship Id="rId12" Type="http://schemas.openxmlformats.org/officeDocument/2006/relationships/image" Target="../media/image268.jpeg"/><Relationship Id="rId17" Type="http://schemas.openxmlformats.org/officeDocument/2006/relationships/image" Target="../media/image273.jpeg"/><Relationship Id="rId2" Type="http://schemas.openxmlformats.org/officeDocument/2006/relationships/slideLayout" Target="../slideLayouts/slideLayout39.xml"/><Relationship Id="rId16" Type="http://schemas.openxmlformats.org/officeDocument/2006/relationships/image" Target="../media/image272.png"/><Relationship Id="rId1" Type="http://schemas.openxmlformats.org/officeDocument/2006/relationships/tags" Target="../tags/tag2.xml"/><Relationship Id="rId6" Type="http://schemas.openxmlformats.org/officeDocument/2006/relationships/image" Target="../media/image262.png"/><Relationship Id="rId11" Type="http://schemas.openxmlformats.org/officeDocument/2006/relationships/image" Target="../media/image267.png"/><Relationship Id="rId5" Type="http://schemas.openxmlformats.org/officeDocument/2006/relationships/image" Target="../media/image261.jpeg"/><Relationship Id="rId15" Type="http://schemas.openxmlformats.org/officeDocument/2006/relationships/image" Target="../media/image271.png"/><Relationship Id="rId10" Type="http://schemas.openxmlformats.org/officeDocument/2006/relationships/image" Target="../media/image266.png"/><Relationship Id="rId4" Type="http://schemas.openxmlformats.org/officeDocument/2006/relationships/image" Target="../media/image260.jpeg"/><Relationship Id="rId9" Type="http://schemas.openxmlformats.org/officeDocument/2006/relationships/image" Target="../media/image265.png"/><Relationship Id="rId14" Type="http://schemas.openxmlformats.org/officeDocument/2006/relationships/image" Target="../media/image270.png"/></Relationships>
</file>

<file path=ppt/slides/_rels/slide84.xml.rels><?xml version="1.0" encoding="UTF-8" standalone="yes"?>
<Relationships xmlns="http://schemas.openxmlformats.org/package/2006/relationships"><Relationship Id="rId8" Type="http://schemas.openxmlformats.org/officeDocument/2006/relationships/image" Target="../media/image260.jpeg"/><Relationship Id="rId3" Type="http://schemas.openxmlformats.org/officeDocument/2006/relationships/notesSlide" Target="../notesSlides/notesSlide43.xml"/><Relationship Id="rId7" Type="http://schemas.openxmlformats.org/officeDocument/2006/relationships/image" Target="../media/image269.jpeg"/><Relationship Id="rId2" Type="http://schemas.openxmlformats.org/officeDocument/2006/relationships/slideLayout" Target="../slideLayouts/slideLayout39.xml"/><Relationship Id="rId1" Type="http://schemas.openxmlformats.org/officeDocument/2006/relationships/tags" Target="../tags/tag3.xml"/><Relationship Id="rId6" Type="http://schemas.openxmlformats.org/officeDocument/2006/relationships/image" Target="../media/image275.jpeg"/><Relationship Id="rId5" Type="http://schemas.openxmlformats.org/officeDocument/2006/relationships/image" Target="../media/image274.png"/><Relationship Id="rId4" Type="http://schemas.openxmlformats.org/officeDocument/2006/relationships/image" Target="../media/image261.jpeg"/></Relationships>
</file>

<file path=ppt/slides/_rels/slide85.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64.xml"/></Relationships>
</file>

<file path=ppt/slides/_rels/slide86.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64.xml"/></Relationships>
</file>

<file path=ppt/slides/_rels/slide87.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64.xml"/></Relationships>
</file>

<file path=ppt/slides/_rels/slide88.xml.rels><?xml version="1.0" encoding="UTF-8" standalone="yes"?>
<Relationships xmlns="http://schemas.openxmlformats.org/package/2006/relationships"><Relationship Id="rId3" Type="http://schemas.openxmlformats.org/officeDocument/2006/relationships/image" Target="../media/image280.png"/><Relationship Id="rId7" Type="http://schemas.openxmlformats.org/officeDocument/2006/relationships/image" Target="../media/image284.png"/><Relationship Id="rId2" Type="http://schemas.openxmlformats.org/officeDocument/2006/relationships/notesSlide" Target="../notesSlides/notesSlide44.xml"/><Relationship Id="rId1" Type="http://schemas.openxmlformats.org/officeDocument/2006/relationships/slideLayout" Target="../slideLayouts/slideLayout64.xml"/><Relationship Id="rId6" Type="http://schemas.openxmlformats.org/officeDocument/2006/relationships/image" Target="../media/image283.png"/><Relationship Id="rId5" Type="http://schemas.openxmlformats.org/officeDocument/2006/relationships/image" Target="../media/image282.png"/><Relationship Id="rId4" Type="http://schemas.openxmlformats.org/officeDocument/2006/relationships/image" Target="../media/image281.png"/></Relationships>
</file>

<file path=ppt/slides/_rels/slide89.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0.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68.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8.xml"/><Relationship Id="rId1" Type="http://schemas.openxmlformats.org/officeDocument/2006/relationships/tags" Target="../tags/tag4.xml"/><Relationship Id="rId5" Type="http://schemas.openxmlformats.org/officeDocument/2006/relationships/image" Target="../media/image288.png"/><Relationship Id="rId4" Type="http://schemas.openxmlformats.org/officeDocument/2006/relationships/image" Target="../media/image287.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8.xml"/><Relationship Id="rId1" Type="http://schemas.openxmlformats.org/officeDocument/2006/relationships/tags" Target="../tags/tag5.xml"/><Relationship Id="rId4" Type="http://schemas.openxmlformats.org/officeDocument/2006/relationships/image" Target="../media/image287.png"/></Relationships>
</file>

<file path=ppt/slides/_rels/slide93.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47.xml"/><Relationship Id="rId1" Type="http://schemas.openxmlformats.org/officeDocument/2006/relationships/slideLayout" Target="../slideLayouts/slideLayout80.xml"/><Relationship Id="rId6" Type="http://schemas.openxmlformats.org/officeDocument/2006/relationships/image" Target="../media/image292.jpeg"/><Relationship Id="rId5" Type="http://schemas.openxmlformats.org/officeDocument/2006/relationships/image" Target="../media/image291.jpeg"/><Relationship Id="rId4" Type="http://schemas.openxmlformats.org/officeDocument/2006/relationships/image" Target="../media/image290.jpeg"/></Relationships>
</file>

<file path=ppt/slides/_rels/slide94.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80.xml"/></Relationships>
</file>

<file path=ppt/slides/_rels/slide95.xml.rels><?xml version="1.0" encoding="UTF-8" standalone="yes"?>
<Relationships xmlns="http://schemas.openxmlformats.org/package/2006/relationships"><Relationship Id="rId3" Type="http://schemas.openxmlformats.org/officeDocument/2006/relationships/package" Target="../embeddings/Document_Microsoft_Word1.docx"/><Relationship Id="rId2" Type="http://schemas.openxmlformats.org/officeDocument/2006/relationships/slideLayout" Target="../slideLayouts/slideLayout80.xml"/><Relationship Id="rId1" Type="http://schemas.openxmlformats.org/officeDocument/2006/relationships/vmlDrawing" Target="../drawings/vmlDrawing3.vml"/><Relationship Id="rId4" Type="http://schemas.openxmlformats.org/officeDocument/2006/relationships/image" Target="../media/image294.emf"/></Relationships>
</file>

<file path=ppt/slides/_rels/slide96.xml.rels><?xml version="1.0" encoding="UTF-8" standalone="yes"?>
<Relationships xmlns="http://schemas.openxmlformats.org/package/2006/relationships"><Relationship Id="rId8" Type="http://schemas.openxmlformats.org/officeDocument/2006/relationships/image" Target="../media/image301.jpeg"/><Relationship Id="rId3" Type="http://schemas.openxmlformats.org/officeDocument/2006/relationships/image" Target="../media/image296.jpeg"/><Relationship Id="rId7" Type="http://schemas.openxmlformats.org/officeDocument/2006/relationships/image" Target="../media/image300.png"/><Relationship Id="rId12" Type="http://schemas.openxmlformats.org/officeDocument/2006/relationships/image" Target="../media/image305.jpeg"/><Relationship Id="rId2" Type="http://schemas.openxmlformats.org/officeDocument/2006/relationships/image" Target="../media/image295.png"/><Relationship Id="rId1" Type="http://schemas.openxmlformats.org/officeDocument/2006/relationships/slideLayout" Target="../slideLayouts/slideLayout16.xml"/><Relationship Id="rId6" Type="http://schemas.openxmlformats.org/officeDocument/2006/relationships/image" Target="../media/image299.jpeg"/><Relationship Id="rId11" Type="http://schemas.openxmlformats.org/officeDocument/2006/relationships/image" Target="../media/image304.png"/><Relationship Id="rId5" Type="http://schemas.openxmlformats.org/officeDocument/2006/relationships/image" Target="../media/image298.jpeg"/><Relationship Id="rId10" Type="http://schemas.openxmlformats.org/officeDocument/2006/relationships/image" Target="../media/image303.jpeg"/><Relationship Id="rId4" Type="http://schemas.openxmlformats.org/officeDocument/2006/relationships/image" Target="../media/image297.jpeg"/><Relationship Id="rId9" Type="http://schemas.openxmlformats.org/officeDocument/2006/relationships/image" Target="../media/image302.jpeg"/></Relationships>
</file>

<file path=ppt/slides/_rels/slide97.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228.png"/><Relationship Id="rId1" Type="http://schemas.openxmlformats.org/officeDocument/2006/relationships/slideLayout" Target="../slideLayouts/slideLayout15.xml"/><Relationship Id="rId4" Type="http://schemas.openxmlformats.org/officeDocument/2006/relationships/image" Target="../media/image308.png"/></Relationships>
</file>

<file path=ppt/slides/_rels/slide9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4"/>
          <p:cNvSpPr txBox="1">
            <a:spLocks noChangeArrowheads="1"/>
          </p:cNvSpPr>
          <p:nvPr/>
        </p:nvSpPr>
        <p:spPr bwMode="auto">
          <a:xfrm>
            <a:off x="512996" y="3393298"/>
            <a:ext cx="4710168" cy="307777"/>
          </a:xfrm>
          <a:prstGeom prst="rect">
            <a:avLst/>
          </a:prstGeom>
          <a:solidFill>
            <a:srgbClr val="005C2E">
              <a:alpha val="64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spcBef>
                <a:spcPts val="0"/>
              </a:spcBef>
              <a:defRPr sz="1400">
                <a:solidFill>
                  <a:schemeClr val="bg1"/>
                </a:solidFill>
              </a:defRPr>
            </a:lvl1pPr>
          </a:lstStyle>
          <a:p>
            <a:r>
              <a:rPr lang="en-GB" dirty="0" smtClean="0"/>
              <a:t>Pr. Pierre Defourny – UCLouvain, Belgium</a:t>
            </a:r>
            <a:endParaRPr lang="en-GB" dirty="0"/>
          </a:p>
        </p:txBody>
      </p:sp>
      <p:sp>
        <p:nvSpPr>
          <p:cNvPr id="6" name="Text Box 24"/>
          <p:cNvSpPr txBox="1">
            <a:spLocks noChangeArrowheads="1"/>
          </p:cNvSpPr>
          <p:nvPr/>
        </p:nvSpPr>
        <p:spPr bwMode="auto">
          <a:xfrm>
            <a:off x="512996" y="2539626"/>
            <a:ext cx="5742331" cy="646331"/>
          </a:xfrm>
          <a:prstGeom prst="rect">
            <a:avLst/>
          </a:prstGeom>
          <a:solidFill>
            <a:srgbClr val="005C2E">
              <a:alpha val="64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spcBef>
                <a:spcPts val="0"/>
              </a:spcBef>
              <a:defRPr>
                <a:solidFill>
                  <a:schemeClr val="bg1"/>
                </a:solidFill>
              </a:defRPr>
            </a:lvl1pPr>
          </a:lstStyle>
          <a:p>
            <a:r>
              <a:rPr lang="fr-FR" dirty="0" err="1" smtClean="0"/>
              <a:t>Accuracy</a:t>
            </a:r>
            <a:r>
              <a:rPr lang="fr-FR" dirty="0" smtClean="0"/>
              <a:t> </a:t>
            </a:r>
            <a:r>
              <a:rPr lang="fr-FR" dirty="0" err="1" smtClean="0"/>
              <a:t>Assessment</a:t>
            </a:r>
            <a:r>
              <a:rPr lang="fr-FR" dirty="0" smtClean="0"/>
              <a:t> : </a:t>
            </a:r>
            <a:r>
              <a:rPr lang="fr-FR" dirty="0" err="1" smtClean="0"/>
              <a:t>strategy</a:t>
            </a:r>
            <a:r>
              <a:rPr lang="fr-FR" dirty="0" smtClean="0"/>
              <a:t> for calibration/validation and </a:t>
            </a:r>
            <a:r>
              <a:rPr lang="fr-FR" dirty="0" err="1" smtClean="0"/>
              <a:t>accuracy</a:t>
            </a:r>
            <a:r>
              <a:rPr lang="fr-FR" dirty="0" smtClean="0"/>
              <a:t> </a:t>
            </a:r>
            <a:r>
              <a:rPr lang="fr-FR" dirty="0" err="1" smtClean="0"/>
              <a:t>metrics</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184665"/>
            <a:ext cx="9334919" cy="400110"/>
          </a:xfrm>
        </p:spPr>
        <p:txBody>
          <a:bodyPr/>
          <a:lstStyle/>
          <a:p>
            <a:r>
              <a:rPr lang="fr-FR" sz="2000" dirty="0" err="1" smtClean="0"/>
              <a:t>Thematic</a:t>
            </a:r>
            <a:r>
              <a:rPr lang="fr-FR" sz="2000" dirty="0" smtClean="0"/>
              <a:t> </a:t>
            </a:r>
            <a:r>
              <a:rPr lang="fr-FR" sz="2000" dirty="0" err="1" smtClean="0"/>
              <a:t>resolution</a:t>
            </a:r>
            <a:r>
              <a:rPr lang="fr-FR" sz="2000" dirty="0" smtClean="0"/>
              <a:t> – </a:t>
            </a:r>
            <a:r>
              <a:rPr lang="fr-FR" sz="2000" dirty="0" err="1" smtClean="0"/>
              <a:t>example</a:t>
            </a:r>
            <a:r>
              <a:rPr lang="fr-FR" sz="2000" dirty="0" smtClean="0"/>
              <a:t> of JECAM </a:t>
            </a:r>
            <a:r>
              <a:rPr lang="fr-FR" sz="2000" dirty="0" err="1" smtClean="0"/>
              <a:t>cropland</a:t>
            </a:r>
            <a:r>
              <a:rPr lang="fr-FR" sz="2000" dirty="0" smtClean="0"/>
              <a:t> </a:t>
            </a:r>
            <a:r>
              <a:rPr lang="fr-FR" sz="2000" dirty="0" err="1" smtClean="0"/>
              <a:t>definition</a:t>
            </a:r>
            <a:endParaRPr lang="fr-BE" sz="2000" dirty="0"/>
          </a:p>
        </p:txBody>
      </p:sp>
      <p:sp>
        <p:nvSpPr>
          <p:cNvPr id="3" name="Espace réservé du contenu 2"/>
          <p:cNvSpPr>
            <a:spLocks noGrp="1"/>
          </p:cNvSpPr>
          <p:nvPr>
            <p:ph idx="1"/>
          </p:nvPr>
        </p:nvSpPr>
        <p:spPr>
          <a:xfrm>
            <a:off x="0" y="4304547"/>
            <a:ext cx="9366321" cy="3394472"/>
          </a:xfrm>
        </p:spPr>
        <p:txBody>
          <a:bodyPr/>
          <a:lstStyle/>
          <a:p>
            <a:pPr marL="0" indent="0">
              <a:buNone/>
            </a:pPr>
            <a:r>
              <a:rPr lang="fr-BE" dirty="0" smtClean="0"/>
              <a:t>Joint </a:t>
            </a:r>
            <a:r>
              <a:rPr lang="fr-BE" dirty="0" err="1" smtClean="0"/>
              <a:t>Experiment</a:t>
            </a:r>
            <a:r>
              <a:rPr lang="fr-BE" dirty="0" smtClean="0"/>
              <a:t> for </a:t>
            </a:r>
            <a:r>
              <a:rPr lang="fr-BE" dirty="0" err="1" smtClean="0"/>
              <a:t>Crop</a:t>
            </a:r>
            <a:r>
              <a:rPr lang="fr-BE" dirty="0" smtClean="0"/>
              <a:t> </a:t>
            </a:r>
            <a:r>
              <a:rPr lang="fr-BE" dirty="0" err="1" smtClean="0"/>
              <a:t>Assessment</a:t>
            </a:r>
            <a:r>
              <a:rPr lang="fr-BE" dirty="0" smtClean="0"/>
              <a:t> and Monitoring  </a:t>
            </a:r>
            <a:r>
              <a:rPr lang="fr-BE" dirty="0"/>
              <a:t>Guidelines  - </a:t>
            </a:r>
            <a:r>
              <a:rPr lang="fr-BE" sz="1200" dirty="0"/>
              <a:t>http://www.jecam.org/</a:t>
            </a:r>
            <a:endParaRPr lang="fr-BE"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a:ext>
            </a:extLst>
          </a:blip>
          <a:srcRect t="49193" r="2968" b="16683"/>
          <a:stretch/>
        </p:blipFill>
        <p:spPr>
          <a:xfrm>
            <a:off x="790304" y="904352"/>
            <a:ext cx="6939390" cy="904351"/>
          </a:xfrm>
          <a:prstGeom prst="rect">
            <a:avLst/>
          </a:prstGeom>
        </p:spPr>
      </p:pic>
      <p:pic>
        <p:nvPicPr>
          <p:cNvPr id="5" name="Image 4"/>
          <p:cNvPicPr>
            <a:picLocks noChangeAspect="1"/>
          </p:cNvPicPr>
          <p:nvPr/>
        </p:nvPicPr>
        <p:blipFill>
          <a:blip r:embed="rId4"/>
          <a:stretch>
            <a:fillRect/>
          </a:stretch>
        </p:blipFill>
        <p:spPr>
          <a:xfrm>
            <a:off x="786897" y="1870947"/>
            <a:ext cx="7703960" cy="2435581"/>
          </a:xfrm>
          <a:prstGeom prst="rect">
            <a:avLst/>
          </a:prstGeom>
        </p:spPr>
      </p:pic>
      <p:sp>
        <p:nvSpPr>
          <p:cNvPr id="7" name="Bouton d'action : Accueil 6">
            <a:hlinkClick r:id="rId5" highlightClick="1"/>
          </p:cNvPr>
          <p:cNvSpPr/>
          <p:nvPr/>
        </p:nvSpPr>
        <p:spPr>
          <a:xfrm>
            <a:off x="7877908" y="954593"/>
            <a:ext cx="301450" cy="20096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54858900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a:spLocks noGrp="1"/>
          </p:cNvSpPr>
          <p:nvPr>
            <p:ph type="title"/>
          </p:nvPr>
        </p:nvSpPr>
        <p:spPr/>
        <p:txBody>
          <a:bodyPr rtlCol="0">
            <a:normAutofit fontScale="90000"/>
          </a:bodyPr>
          <a:lstStyle/>
          <a:p>
            <a:pPr algn="l" eaLnBrk="1" fontAlgn="auto" hangingPunct="1">
              <a:spcAft>
                <a:spcPts val="0"/>
              </a:spcAft>
              <a:defRPr/>
            </a:pPr>
            <a:r>
              <a:rPr lang="fr-BE" dirty="0" err="1"/>
              <a:t>Season</a:t>
            </a:r>
            <a:r>
              <a:rPr lang="fr-BE" dirty="0"/>
              <a:t> 2016  : area </a:t>
            </a:r>
            <a:r>
              <a:rPr lang="fr-BE" dirty="0" err="1"/>
              <a:t>indicator</a:t>
            </a:r>
            <a:r>
              <a:rPr lang="fr-BE" dirty="0"/>
              <a:t> per oblast</a:t>
            </a:r>
            <a:br>
              <a:rPr lang="fr-BE" dirty="0"/>
            </a:br>
            <a:r>
              <a:rPr lang="fr-BE" dirty="0"/>
              <a:t>		       for the 5 main </a:t>
            </a:r>
            <a:r>
              <a:rPr lang="fr-BE" dirty="0" err="1"/>
              <a:t>crops</a:t>
            </a:r>
            <a:endParaRPr lang="fr-BE" dirty="0"/>
          </a:p>
        </p:txBody>
      </p:sp>
      <p:pic>
        <p:nvPicPr>
          <p:cNvPr id="82947" name="Imag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1119" y="941785"/>
            <a:ext cx="6103144" cy="41921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495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Imag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2207" y="897732"/>
            <a:ext cx="5642372" cy="399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a:stretch>
            <a:fillRect/>
          </a:stretch>
        </p:blipFill>
        <p:spPr>
          <a:xfrm>
            <a:off x="1277541" y="1762126"/>
            <a:ext cx="2361009" cy="1289447"/>
          </a:xfrm>
          <a:prstGeom prst="rect">
            <a:avLst/>
          </a:prstGeom>
          <a:ln>
            <a:noFill/>
          </a:ln>
          <a:effectLst>
            <a:outerShdw blurRad="292100" dist="139700" dir="2700000" algn="tl" rotWithShape="0">
              <a:srgbClr val="333333">
                <a:alpha val="65000"/>
              </a:srgbClr>
            </a:outerShdw>
          </a:effectLst>
        </p:spPr>
      </p:pic>
      <p:sp>
        <p:nvSpPr>
          <p:cNvPr id="88068" name="Titre 1"/>
          <p:cNvSpPr txBox="1">
            <a:spLocks/>
          </p:cNvSpPr>
          <p:nvPr/>
        </p:nvSpPr>
        <p:spPr bwMode="auto">
          <a:xfrm>
            <a:off x="1117997" y="195263"/>
            <a:ext cx="631864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BE" altLang="fr-FR" sz="2100" dirty="0">
                <a:solidFill>
                  <a:srgbClr val="FFFFFF"/>
                </a:solidFill>
                <a:latin typeface="Arial" panose="020B0604020202020204" pitchFamily="34" charset="0"/>
                <a:ea typeface="MS PGothic" panose="020B0600070205080204" pitchFamily="34" charset="-128"/>
                <a:cs typeface="Arial" panose="020B0604020202020204" pitchFamily="34" charset="0"/>
              </a:rPr>
              <a:t>Cropland and </a:t>
            </a:r>
            <a:r>
              <a:rPr lang="fr-BE" altLang="fr-FR" sz="2100" dirty="0" err="1">
                <a:solidFill>
                  <a:srgbClr val="FFFFFF"/>
                </a:solidFill>
                <a:latin typeface="Arial" panose="020B0604020202020204" pitchFamily="34" charset="0"/>
                <a:ea typeface="MS PGothic" panose="020B0600070205080204" pitchFamily="34" charset="-128"/>
                <a:cs typeface="Arial" panose="020B0604020202020204" pitchFamily="34" charset="0"/>
              </a:rPr>
              <a:t>rice</a:t>
            </a:r>
            <a:r>
              <a:rPr lang="fr-BE" altLang="fr-FR" sz="2100" dirty="0">
                <a:solidFill>
                  <a:srgbClr val="FFFFFF"/>
                </a:solidFill>
                <a:latin typeface="Arial" panose="020B0604020202020204" pitchFamily="34" charset="0"/>
                <a:ea typeface="MS PGothic" panose="020B0600070205080204" pitchFamily="34" charset="-128"/>
                <a:cs typeface="Arial" panose="020B0604020202020204" pitchFamily="34" charset="0"/>
              </a:rPr>
              <a:t> monitoring in Office du Niger</a:t>
            </a:r>
          </a:p>
        </p:txBody>
      </p:sp>
    </p:spTree>
    <p:extLst>
      <p:ext uri="{BB962C8B-B14F-4D97-AF65-F5344CB8AC3E}">
        <p14:creationId xmlns:p14="http://schemas.microsoft.com/office/powerpoint/2010/main" val="40102803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Image 1" descr="Une image contenant arbre&#10;&#10;Description générée avec un niveau de confiance très élevé"/>
          <p:cNvPicPr>
            <a:picLocks noChangeAspect="1"/>
          </p:cNvPicPr>
          <p:nvPr/>
        </p:nvPicPr>
        <p:blipFill>
          <a:blip r:embed="rId2" cstate="print">
            <a:extLst>
              <a:ext uri="{28A0092B-C50C-407E-A947-70E740481C1C}">
                <a14:useLocalDpi xmlns:a14="http://schemas.microsoft.com/office/drawing/2010/main" val="0"/>
              </a:ext>
            </a:extLst>
          </a:blip>
          <a:srcRect l="4402" t="2567" r="5357" b="4817"/>
          <a:stretch>
            <a:fillRect/>
          </a:stretch>
        </p:blipFill>
        <p:spPr bwMode="auto">
          <a:xfrm>
            <a:off x="1980010" y="1059657"/>
            <a:ext cx="4981575" cy="361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9737" y="3165872"/>
            <a:ext cx="2262188" cy="150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6230541" y="1047751"/>
            <a:ext cx="1763624" cy="276999"/>
          </a:xfrm>
          <a:prstGeom prst="rect">
            <a:avLst/>
          </a:prstGeom>
          <a:noFill/>
        </p:spPr>
        <p:txBody>
          <a:bodyPr wrap="none">
            <a:spAutoFit/>
          </a:bodyPr>
          <a:lstStyle/>
          <a:p>
            <a:pPr fontAlgn="auto">
              <a:spcBef>
                <a:spcPts val="0"/>
              </a:spcBef>
              <a:spcAft>
                <a:spcPts val="0"/>
              </a:spcAft>
              <a:defRPr/>
            </a:pPr>
            <a:r>
              <a:rPr lang="fr-BE" sz="1200" dirty="0" err="1">
                <a:solidFill>
                  <a:prstClr val="black"/>
                </a:solidFill>
                <a:latin typeface="Arial" panose="020B0604020202020204" pitchFamily="34" charset="0"/>
                <a:ea typeface="MS PGothic" panose="020B0600070205080204" pitchFamily="34" charset="-128"/>
                <a:cs typeface="Arial" panose="020B0604020202020204" pitchFamily="34" charset="0"/>
              </a:rPr>
              <a:t>Overall</a:t>
            </a:r>
            <a:r>
              <a:rPr lang="fr-BE" sz="1200" dirty="0">
                <a:solidFill>
                  <a:prstClr val="black"/>
                </a:solidFill>
                <a:latin typeface="Arial" panose="020B0604020202020204" pitchFamily="34" charset="0"/>
                <a:ea typeface="MS PGothic" panose="020B0600070205080204" pitchFamily="34" charset="-128"/>
                <a:cs typeface="Arial" panose="020B0604020202020204" pitchFamily="34" charset="0"/>
              </a:rPr>
              <a:t> </a:t>
            </a:r>
            <a:r>
              <a:rPr lang="fr-BE" sz="1200" dirty="0" err="1">
                <a:solidFill>
                  <a:prstClr val="black"/>
                </a:solidFill>
                <a:latin typeface="Arial" panose="020B0604020202020204" pitchFamily="34" charset="0"/>
                <a:ea typeface="MS PGothic" panose="020B0600070205080204" pitchFamily="34" charset="-128"/>
                <a:cs typeface="Arial" panose="020B0604020202020204" pitchFamily="34" charset="0"/>
              </a:rPr>
              <a:t>accuracy</a:t>
            </a:r>
            <a:r>
              <a:rPr lang="fr-BE" sz="1200" dirty="0">
                <a:solidFill>
                  <a:prstClr val="black"/>
                </a:solidFill>
                <a:latin typeface="Arial" panose="020B0604020202020204" pitchFamily="34" charset="0"/>
                <a:ea typeface="MS PGothic" panose="020B0600070205080204" pitchFamily="34" charset="-128"/>
                <a:cs typeface="Arial" panose="020B0604020202020204" pitchFamily="34" charset="0"/>
              </a:rPr>
              <a:t>: 81 %</a:t>
            </a:r>
          </a:p>
        </p:txBody>
      </p:sp>
      <p:sp>
        <p:nvSpPr>
          <p:cNvPr id="6" name="ZoneTexte 9"/>
          <p:cNvSpPr txBox="1"/>
          <p:nvPr/>
        </p:nvSpPr>
        <p:spPr>
          <a:xfrm>
            <a:off x="6246019" y="1275160"/>
            <a:ext cx="1771639" cy="276999"/>
          </a:xfrm>
          <a:prstGeom prst="rect">
            <a:avLst/>
          </a:prstGeom>
          <a:noFill/>
        </p:spPr>
        <p:txBody>
          <a:bodyPr wrap="none">
            <a:spAutoFit/>
          </a:bodyPr>
          <a:lstStyle/>
          <a:p>
            <a:pPr fontAlgn="auto">
              <a:spcBef>
                <a:spcPts val="0"/>
              </a:spcBef>
              <a:spcAft>
                <a:spcPts val="0"/>
              </a:spcAft>
              <a:defRPr/>
            </a:pPr>
            <a:r>
              <a:rPr lang="fr-BE" sz="1200" dirty="0">
                <a:solidFill>
                  <a:prstClr val="black"/>
                </a:solidFill>
                <a:latin typeface="Arial" panose="020B0604020202020204" pitchFamily="34" charset="0"/>
                <a:ea typeface="MS PGothic" panose="020B0600070205080204" pitchFamily="34" charset="-128"/>
                <a:cs typeface="Arial" panose="020B0604020202020204" pitchFamily="34" charset="0"/>
              </a:rPr>
              <a:t>F-score cropland: 75 %</a:t>
            </a:r>
          </a:p>
        </p:txBody>
      </p:sp>
      <p:sp>
        <p:nvSpPr>
          <p:cNvPr id="7" name="ZoneTexte 12"/>
          <p:cNvSpPr txBox="1"/>
          <p:nvPr/>
        </p:nvSpPr>
        <p:spPr>
          <a:xfrm>
            <a:off x="6118623" y="862013"/>
            <a:ext cx="1630575" cy="276999"/>
          </a:xfrm>
          <a:prstGeom prst="rect">
            <a:avLst/>
          </a:prstGeom>
          <a:noFill/>
        </p:spPr>
        <p:txBody>
          <a:bodyPr wrap="none">
            <a:spAutoFit/>
          </a:bodyPr>
          <a:lstStyle/>
          <a:p>
            <a:pPr fontAlgn="auto">
              <a:spcBef>
                <a:spcPts val="0"/>
              </a:spcBef>
              <a:spcAft>
                <a:spcPts val="0"/>
              </a:spcAft>
              <a:defRPr/>
            </a:pPr>
            <a:r>
              <a:rPr lang="fr-BE" sz="1200" b="1" dirty="0">
                <a:solidFill>
                  <a:prstClr val="black"/>
                </a:solidFill>
                <a:latin typeface="Arial" panose="020B0604020202020204" pitchFamily="34" charset="0"/>
                <a:ea typeface="MS PGothic" panose="020B0600070205080204" pitchFamily="34" charset="-128"/>
                <a:cs typeface="Arial" panose="020B0604020202020204" pitchFamily="34" charset="0"/>
              </a:rPr>
              <a:t>  System validation:</a:t>
            </a:r>
          </a:p>
        </p:txBody>
      </p:sp>
      <p:sp>
        <p:nvSpPr>
          <p:cNvPr id="90119" name="Titre 1"/>
          <p:cNvSpPr txBox="1">
            <a:spLocks/>
          </p:cNvSpPr>
          <p:nvPr/>
        </p:nvSpPr>
        <p:spPr bwMode="auto">
          <a:xfrm>
            <a:off x="1223963" y="67866"/>
            <a:ext cx="5886450" cy="74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BE" altLang="fr-FR" sz="2100" dirty="0">
                <a:solidFill>
                  <a:srgbClr val="FFFFFF"/>
                </a:solidFill>
                <a:latin typeface="Arial" panose="020B0604020202020204" pitchFamily="34" charset="0"/>
                <a:ea typeface="MS PGothic" panose="020B0600070205080204" pitchFamily="34" charset="-128"/>
                <a:cs typeface="Arial" panose="020B0604020202020204" pitchFamily="34" charset="0"/>
              </a:rPr>
              <a:t>2016 Cropland </a:t>
            </a:r>
            <a:r>
              <a:rPr lang="fr-BE" altLang="fr-FR" sz="2100" dirty="0" err="1">
                <a:solidFill>
                  <a:srgbClr val="FFFFFF"/>
                </a:solidFill>
                <a:latin typeface="Arial" panose="020B0604020202020204" pitchFamily="34" charset="0"/>
                <a:ea typeface="MS PGothic" panose="020B0600070205080204" pitchFamily="34" charset="-128"/>
                <a:cs typeface="Arial" panose="020B0604020202020204" pitchFamily="34" charset="0"/>
              </a:rPr>
              <a:t>mask</a:t>
            </a:r>
            <a:r>
              <a:rPr lang="fr-BE" altLang="fr-FR" sz="2100" dirty="0">
                <a:solidFill>
                  <a:srgbClr val="FFFFFF"/>
                </a:solidFill>
                <a:latin typeface="Arial" panose="020B0604020202020204" pitchFamily="34" charset="0"/>
                <a:ea typeface="MS PGothic" panose="020B0600070205080204" pitchFamily="34" charset="-128"/>
                <a:cs typeface="Arial" panose="020B0604020202020204" pitchFamily="34" charset="0"/>
              </a:rPr>
              <a:t> at 10m </a:t>
            </a:r>
            <a:r>
              <a:rPr lang="fr-BE" altLang="fr-FR" sz="2100" dirty="0" err="1">
                <a:solidFill>
                  <a:srgbClr val="FFFFFF"/>
                </a:solidFill>
                <a:latin typeface="Arial" panose="020B0604020202020204" pitchFamily="34" charset="0"/>
                <a:ea typeface="MS PGothic" panose="020B0600070205080204" pitchFamily="34" charset="-128"/>
                <a:cs typeface="Arial" panose="020B0604020202020204" pitchFamily="34" charset="0"/>
              </a:rPr>
              <a:t>resolution</a:t>
            </a:r>
            <a:r>
              <a:rPr lang="fr-BE" altLang="fr-FR" sz="2100" dirty="0">
                <a:solidFill>
                  <a:srgbClr val="FFFFFF"/>
                </a:solidFill>
                <a:latin typeface="Arial" panose="020B0604020202020204" pitchFamily="34" charset="0"/>
                <a:ea typeface="MS PGothic" panose="020B0600070205080204" pitchFamily="34" charset="-128"/>
                <a:cs typeface="Arial" panose="020B0604020202020204" pitchFamily="34" charset="0"/>
              </a:rPr>
              <a:t> for Mali </a:t>
            </a:r>
            <a:r>
              <a:rPr lang="fr-BE" altLang="fr-FR" sz="2100" dirty="0" err="1">
                <a:solidFill>
                  <a:srgbClr val="FFFFFF"/>
                </a:solidFill>
                <a:latin typeface="Arial" panose="020B0604020202020204" pitchFamily="34" charset="0"/>
                <a:ea typeface="MS PGothic" panose="020B0600070205080204" pitchFamily="34" charset="-128"/>
                <a:cs typeface="Arial" panose="020B0604020202020204" pitchFamily="34" charset="0"/>
              </a:rPr>
              <a:t>from</a:t>
            </a:r>
            <a:r>
              <a:rPr lang="fr-BE" altLang="fr-FR" sz="2100" dirty="0">
                <a:solidFill>
                  <a:srgbClr val="FFFFFF"/>
                </a:solidFill>
                <a:latin typeface="Arial" panose="020B0604020202020204" pitchFamily="34" charset="0"/>
                <a:ea typeface="MS PGothic" panose="020B0600070205080204" pitchFamily="34" charset="-128"/>
                <a:cs typeface="Arial" panose="020B0604020202020204" pitchFamily="34" charset="0"/>
              </a:rPr>
              <a:t> Sentinel-2 and </a:t>
            </a:r>
            <a:r>
              <a:rPr lang="fr-BE" altLang="fr-FR" sz="2100" dirty="0" err="1">
                <a:solidFill>
                  <a:srgbClr val="FFFFFF"/>
                </a:solidFill>
                <a:latin typeface="Arial" panose="020B0604020202020204" pitchFamily="34" charset="0"/>
                <a:ea typeface="MS PGothic" panose="020B0600070205080204" pitchFamily="34" charset="-128"/>
                <a:cs typeface="Arial" panose="020B0604020202020204" pitchFamily="34" charset="0"/>
              </a:rPr>
              <a:t>Landsat</a:t>
            </a:r>
            <a:r>
              <a:rPr lang="fr-BE" altLang="fr-FR" sz="2100" dirty="0">
                <a:solidFill>
                  <a:srgbClr val="FFFFFF"/>
                </a:solidFill>
                <a:latin typeface="Arial" panose="020B0604020202020204" pitchFamily="34" charset="0"/>
                <a:ea typeface="MS PGothic" panose="020B0600070205080204" pitchFamily="34" charset="-128"/>
                <a:cs typeface="Arial" panose="020B0604020202020204" pitchFamily="34" charset="0"/>
              </a:rPr>
              <a:t> 8</a:t>
            </a:r>
          </a:p>
        </p:txBody>
      </p:sp>
    </p:spTree>
    <p:extLst>
      <p:ext uri="{BB962C8B-B14F-4D97-AF65-F5344CB8AC3E}">
        <p14:creationId xmlns:p14="http://schemas.microsoft.com/office/powerpoint/2010/main" val="387359811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065" y="-13097"/>
            <a:ext cx="8607029" cy="515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39982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065" y="1"/>
            <a:ext cx="8593932" cy="515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559507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age 1" descr="Une image contenant texte, carte&#10;&#10;Description générée avec un niveau de confiance très élevé"/>
          <p:cNvPicPr>
            <a:picLocks noChangeAspect="1"/>
          </p:cNvPicPr>
          <p:nvPr/>
        </p:nvPicPr>
        <p:blipFill>
          <a:blip r:embed="rId2">
            <a:extLst>
              <a:ext uri="{28A0092B-C50C-407E-A947-70E740481C1C}">
                <a14:useLocalDpi xmlns:a14="http://schemas.microsoft.com/office/drawing/2010/main" val="0"/>
              </a:ext>
            </a:extLst>
          </a:blip>
          <a:srcRect l="1317" t="4883" b="5922"/>
          <a:stretch>
            <a:fillRect/>
          </a:stretch>
        </p:blipFill>
        <p:spPr bwMode="auto">
          <a:xfrm>
            <a:off x="1601391" y="897731"/>
            <a:ext cx="604837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1331119" y="141685"/>
            <a:ext cx="5994797" cy="646331"/>
          </a:xfrm>
          <a:prstGeom prst="rect">
            <a:avLst/>
          </a:prstGeom>
          <a:noFill/>
        </p:spPr>
        <p:txBody>
          <a:bodyPr>
            <a:spAutoFit/>
          </a:bodyPr>
          <a:lstStyle/>
          <a:p>
            <a:pPr fontAlgn="auto">
              <a:spcBef>
                <a:spcPts val="0"/>
              </a:spcBef>
              <a:spcAft>
                <a:spcPts val="0"/>
              </a:spcAft>
              <a:defRPr/>
            </a:pPr>
            <a:r>
              <a:rPr lang="fr-BE" b="1" dirty="0">
                <a:solidFill>
                  <a:prstClr val="white"/>
                </a:solidFill>
                <a:latin typeface="Calibri"/>
                <a:ea typeface="MS PGothic" panose="020B0600070205080204" pitchFamily="34" charset="-128"/>
              </a:rPr>
              <a:t>Area </a:t>
            </a:r>
            <a:r>
              <a:rPr lang="fr-BE" b="1" dirty="0" err="1">
                <a:solidFill>
                  <a:prstClr val="white"/>
                </a:solidFill>
                <a:latin typeface="Calibri"/>
                <a:ea typeface="MS PGothic" panose="020B0600070205080204" pitchFamily="34" charset="-128"/>
              </a:rPr>
              <a:t>estimate</a:t>
            </a:r>
            <a:r>
              <a:rPr lang="fr-BE" b="1" dirty="0">
                <a:solidFill>
                  <a:prstClr val="white"/>
                </a:solidFill>
                <a:latin typeface="Calibri"/>
                <a:ea typeface="MS PGothic" panose="020B0600070205080204" pitchFamily="34" charset="-128"/>
              </a:rPr>
              <a:t> </a:t>
            </a:r>
            <a:r>
              <a:rPr lang="fr-BE" b="1" dirty="0" err="1">
                <a:solidFill>
                  <a:prstClr val="white"/>
                </a:solidFill>
                <a:latin typeface="Calibri"/>
                <a:ea typeface="MS PGothic" panose="020B0600070205080204" pitchFamily="34" charset="-128"/>
              </a:rPr>
              <a:t>indicator</a:t>
            </a:r>
            <a:r>
              <a:rPr lang="fr-BE" b="1" dirty="0">
                <a:solidFill>
                  <a:prstClr val="white"/>
                </a:solidFill>
                <a:latin typeface="Calibri"/>
                <a:ea typeface="MS PGothic" panose="020B0600070205080204" pitchFamily="34" charset="-128"/>
              </a:rPr>
              <a:t> at </a:t>
            </a:r>
            <a:r>
              <a:rPr lang="fr-BE" b="1" dirty="0" err="1">
                <a:solidFill>
                  <a:prstClr val="white"/>
                </a:solidFill>
                <a:latin typeface="Calibri"/>
                <a:ea typeface="MS PGothic" panose="020B0600070205080204" pitchFamily="34" charset="-128"/>
              </a:rPr>
              <a:t>harvest</a:t>
            </a:r>
            <a:r>
              <a:rPr lang="fr-BE" b="1" dirty="0">
                <a:solidFill>
                  <a:prstClr val="white"/>
                </a:solidFill>
                <a:latin typeface="Calibri"/>
                <a:ea typeface="MS PGothic" panose="020B0600070205080204" pitchFamily="34" charset="-128"/>
              </a:rPr>
              <a:t> time for the </a:t>
            </a:r>
          </a:p>
          <a:p>
            <a:pPr fontAlgn="auto">
              <a:spcBef>
                <a:spcPts val="0"/>
              </a:spcBef>
              <a:spcAft>
                <a:spcPts val="0"/>
              </a:spcAft>
              <a:defRPr/>
            </a:pPr>
            <a:r>
              <a:rPr lang="fr-BE" b="1" dirty="0">
                <a:solidFill>
                  <a:prstClr val="white"/>
                </a:solidFill>
                <a:latin typeface="Calibri"/>
                <a:ea typeface="MS PGothic" panose="020B0600070205080204" pitchFamily="34" charset="-128"/>
              </a:rPr>
              <a:t>Cellule de Planification statistique (Mali) </a:t>
            </a:r>
          </a:p>
        </p:txBody>
      </p:sp>
    </p:spTree>
    <p:extLst>
      <p:ext uri="{BB962C8B-B14F-4D97-AF65-F5344CB8AC3E}">
        <p14:creationId xmlns:p14="http://schemas.microsoft.com/office/powerpoint/2010/main" val="411849425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en-GB"/>
          </a:p>
        </p:txBody>
      </p:sp>
      <p:sp>
        <p:nvSpPr>
          <p:cNvPr id="2" name="Title 1"/>
          <p:cNvSpPr>
            <a:spLocks noGrp="1"/>
          </p:cNvSpPr>
          <p:nvPr>
            <p:ph type="title"/>
          </p:nvPr>
        </p:nvSpPr>
        <p:spPr/>
        <p:txBody>
          <a:bodyPr/>
          <a:lstStyle/>
          <a:p>
            <a:r>
              <a:rPr lang="en-GB" dirty="0" smtClean="0"/>
              <a:t>Updated accuracy: Increase sample units</a:t>
            </a:r>
            <a:endParaRPr lang="en-GB" dirty="0"/>
          </a:p>
        </p:txBody>
      </p:sp>
      <p:sp>
        <p:nvSpPr>
          <p:cNvPr id="5" name="TextBox 4"/>
          <p:cNvSpPr txBox="1"/>
          <p:nvPr/>
        </p:nvSpPr>
        <p:spPr>
          <a:xfrm>
            <a:off x="955656" y="759505"/>
            <a:ext cx="7643192" cy="646331"/>
          </a:xfrm>
          <a:prstGeom prst="rect">
            <a:avLst/>
          </a:prstGeom>
          <a:noFill/>
        </p:spPr>
        <p:txBody>
          <a:bodyPr wrap="square" rtlCol="0">
            <a:spAutoFit/>
          </a:bodyPr>
          <a:lstStyle/>
          <a:p>
            <a:pPr fontAlgn="auto">
              <a:spcBef>
                <a:spcPts val="0"/>
              </a:spcBef>
              <a:spcAft>
                <a:spcPts val="0"/>
              </a:spcAft>
            </a:pPr>
            <a:r>
              <a:rPr lang="en-GB" dirty="0">
                <a:solidFill>
                  <a:prstClr val="black"/>
                </a:solidFill>
                <a:latin typeface="Calibri"/>
              </a:rPr>
              <a:t>C</a:t>
            </a:r>
            <a:r>
              <a:rPr lang="en-GB" dirty="0" smtClean="0">
                <a:solidFill>
                  <a:prstClr val="black"/>
                </a:solidFill>
                <a:latin typeface="Calibri"/>
              </a:rPr>
              <a:t>onsolidation measures result in an </a:t>
            </a:r>
            <a:r>
              <a:rPr lang="en-GB" b="1" dirty="0" smtClean="0">
                <a:solidFill>
                  <a:prstClr val="black"/>
                </a:solidFill>
                <a:latin typeface="Calibri"/>
              </a:rPr>
              <a:t>increase in the number of ‘certain’ reference sample points (SSU) </a:t>
            </a:r>
            <a:r>
              <a:rPr lang="en-GB" dirty="0" smtClean="0">
                <a:solidFill>
                  <a:prstClr val="black"/>
                </a:solidFill>
                <a:latin typeface="Calibri"/>
              </a:rPr>
              <a:t>used in validation </a:t>
            </a:r>
            <a:endParaRPr lang="en-GB" dirty="0">
              <a:solidFill>
                <a:prstClr val="black"/>
              </a:solidFill>
              <a:latin typeface="Calibri"/>
            </a:endParaRPr>
          </a:p>
        </p:txBody>
      </p:sp>
      <p:grpSp>
        <p:nvGrpSpPr>
          <p:cNvPr id="11" name="Group 10"/>
          <p:cNvGrpSpPr/>
          <p:nvPr/>
        </p:nvGrpSpPr>
        <p:grpSpPr>
          <a:xfrm>
            <a:off x="1475656" y="2355726"/>
            <a:ext cx="7488832" cy="2085255"/>
            <a:chOff x="1331640" y="1552099"/>
            <a:chExt cx="7488832" cy="2085255"/>
          </a:xfrm>
        </p:grpSpPr>
        <p:sp>
          <p:nvSpPr>
            <p:cNvPr id="6" name="TextBox 5"/>
            <p:cNvSpPr txBox="1"/>
            <p:nvPr/>
          </p:nvSpPr>
          <p:spPr>
            <a:xfrm>
              <a:off x="1331640" y="2067694"/>
              <a:ext cx="7488832" cy="1569660"/>
            </a:xfrm>
            <a:prstGeom prst="rect">
              <a:avLst/>
            </a:prstGeom>
            <a:noFill/>
          </p:spPr>
          <p:txBody>
            <a:bodyPr wrap="square" rtlCol="0">
              <a:spAutoFit/>
            </a:bodyPr>
            <a:lstStyle/>
            <a:p>
              <a:pPr fontAlgn="auto">
                <a:spcBef>
                  <a:spcPts val="0"/>
                </a:spcBef>
                <a:spcAft>
                  <a:spcPts val="0"/>
                </a:spcAft>
              </a:pPr>
              <a:r>
                <a:rPr lang="en-GB" sz="2400" dirty="0" smtClean="0">
                  <a:solidFill>
                    <a:prstClr val="black"/>
                  </a:solidFill>
                  <a:latin typeface="Calibri"/>
                </a:rPr>
                <a:t>HOM100: 72,3% </a:t>
              </a:r>
              <a:r>
                <a:rPr lang="en-GB" b="1" dirty="0">
                  <a:solidFill>
                    <a:srgbClr val="FF0000"/>
                  </a:solidFill>
                  <a:latin typeface="Calibri"/>
                </a:rPr>
                <a:t>(672 SSU)</a:t>
              </a:r>
              <a:r>
                <a:rPr lang="en-GB" sz="2400" dirty="0" smtClean="0">
                  <a:solidFill>
                    <a:prstClr val="black"/>
                  </a:solidFill>
                  <a:latin typeface="Calibri"/>
                </a:rPr>
                <a:t>	=&gt; 	72,6%</a:t>
              </a:r>
              <a:r>
                <a:rPr lang="en-GB" sz="2400" b="1" dirty="0" smtClean="0">
                  <a:solidFill>
                    <a:srgbClr val="FF0000"/>
                  </a:solidFill>
                  <a:latin typeface="Calibri"/>
                </a:rPr>
                <a:t>  </a:t>
              </a:r>
              <a:r>
                <a:rPr lang="en-GB" b="1" dirty="0" smtClean="0">
                  <a:solidFill>
                    <a:srgbClr val="FF0000"/>
                  </a:solidFill>
                  <a:latin typeface="Calibri"/>
                </a:rPr>
                <a:t>(</a:t>
              </a:r>
              <a:r>
                <a:rPr lang="en-GB" b="1" dirty="0">
                  <a:solidFill>
                    <a:srgbClr val="FF0000"/>
                  </a:solidFill>
                  <a:latin typeface="Calibri"/>
                </a:rPr>
                <a:t>774 SSU</a:t>
              </a:r>
              <a:r>
                <a:rPr lang="en-GB" b="1" dirty="0" smtClean="0">
                  <a:solidFill>
                    <a:srgbClr val="FF0000"/>
                  </a:solidFill>
                  <a:latin typeface="Calibri"/>
                </a:rPr>
                <a:t>)</a:t>
              </a:r>
            </a:p>
            <a:p>
              <a:pPr fontAlgn="auto">
                <a:spcBef>
                  <a:spcPts val="0"/>
                </a:spcBef>
                <a:spcAft>
                  <a:spcPts val="0"/>
                </a:spcAft>
              </a:pPr>
              <a:endParaRPr lang="en-GB" sz="2400" dirty="0">
                <a:solidFill>
                  <a:prstClr val="black"/>
                </a:solidFill>
                <a:latin typeface="Calibri"/>
              </a:endParaRPr>
            </a:p>
            <a:p>
              <a:pPr fontAlgn="auto">
                <a:spcBef>
                  <a:spcPts val="0"/>
                </a:spcBef>
                <a:spcAft>
                  <a:spcPts val="0"/>
                </a:spcAft>
              </a:pPr>
              <a:r>
                <a:rPr lang="en-GB" sz="2400" dirty="0" smtClean="0">
                  <a:solidFill>
                    <a:prstClr val="black"/>
                  </a:solidFill>
                  <a:latin typeface="Calibri"/>
                </a:rPr>
                <a:t>HOM90: </a:t>
              </a:r>
              <a:r>
                <a:rPr lang="en-GB" sz="2400" dirty="0">
                  <a:solidFill>
                    <a:prstClr val="black"/>
                  </a:solidFill>
                  <a:latin typeface="Calibri"/>
                </a:rPr>
                <a:t>69,5</a:t>
              </a:r>
              <a:r>
                <a:rPr lang="en-GB" sz="2400" dirty="0" smtClean="0">
                  <a:solidFill>
                    <a:prstClr val="black"/>
                  </a:solidFill>
                  <a:latin typeface="Calibri"/>
                </a:rPr>
                <a:t>% </a:t>
              </a:r>
              <a:r>
                <a:rPr lang="en-GB" b="1" dirty="0">
                  <a:solidFill>
                    <a:srgbClr val="FF0000"/>
                  </a:solidFill>
                  <a:latin typeface="Calibri"/>
                </a:rPr>
                <a:t>(1164 SSU)</a:t>
              </a:r>
              <a:r>
                <a:rPr lang="en-GB" sz="1400" dirty="0" smtClean="0">
                  <a:solidFill>
                    <a:prstClr val="black"/>
                  </a:solidFill>
                  <a:latin typeface="Calibri"/>
                </a:rPr>
                <a:t>	</a:t>
              </a:r>
              <a:r>
                <a:rPr lang="en-GB" sz="2400" dirty="0" smtClean="0">
                  <a:solidFill>
                    <a:prstClr val="black"/>
                  </a:solidFill>
                  <a:latin typeface="Calibri"/>
                </a:rPr>
                <a:t>=&gt; 	71,1%  </a:t>
              </a:r>
              <a:r>
                <a:rPr lang="en-GB" b="1" dirty="0" smtClean="0">
                  <a:solidFill>
                    <a:srgbClr val="FF0000"/>
                  </a:solidFill>
                  <a:latin typeface="Calibri"/>
                </a:rPr>
                <a:t>(</a:t>
              </a:r>
              <a:r>
                <a:rPr lang="en-GB" b="1" dirty="0">
                  <a:solidFill>
                    <a:srgbClr val="FF0000"/>
                  </a:solidFill>
                  <a:latin typeface="Calibri"/>
                </a:rPr>
                <a:t>1352 SSU)</a:t>
              </a:r>
            </a:p>
            <a:p>
              <a:pPr fontAlgn="auto">
                <a:spcBef>
                  <a:spcPts val="0"/>
                </a:spcBef>
                <a:spcAft>
                  <a:spcPts val="0"/>
                </a:spcAft>
              </a:pPr>
              <a:r>
                <a:rPr lang="en-GB" sz="2400" dirty="0" smtClean="0">
                  <a:solidFill>
                    <a:prstClr val="black"/>
                  </a:solidFill>
                  <a:latin typeface="Calibri"/>
                </a:rPr>
                <a:t> </a:t>
              </a:r>
              <a:endParaRPr lang="en-GB" sz="2400" dirty="0">
                <a:solidFill>
                  <a:prstClr val="black"/>
                </a:solidFill>
                <a:latin typeface="Calibri"/>
              </a:endParaRPr>
            </a:p>
          </p:txBody>
        </p:sp>
        <p:sp>
          <p:nvSpPr>
            <p:cNvPr id="9" name="TextBox 8"/>
            <p:cNvSpPr txBox="1"/>
            <p:nvPr/>
          </p:nvSpPr>
          <p:spPr>
            <a:xfrm>
              <a:off x="1835696" y="1552099"/>
              <a:ext cx="2304256" cy="369332"/>
            </a:xfrm>
            <a:prstGeom prst="rect">
              <a:avLst/>
            </a:prstGeom>
            <a:noFill/>
          </p:spPr>
          <p:txBody>
            <a:bodyPr wrap="square" rtlCol="0">
              <a:spAutoFit/>
            </a:bodyPr>
            <a:lstStyle/>
            <a:p>
              <a:pPr fontAlgn="auto">
                <a:spcBef>
                  <a:spcPts val="0"/>
                </a:spcBef>
                <a:spcAft>
                  <a:spcPts val="0"/>
                </a:spcAft>
              </a:pPr>
              <a:r>
                <a:rPr lang="en-GB" dirty="0" smtClean="0">
                  <a:solidFill>
                    <a:prstClr val="black"/>
                  </a:solidFill>
                  <a:latin typeface="Calibri"/>
                </a:rPr>
                <a:t>Before consolidation</a:t>
              </a:r>
              <a:endParaRPr lang="en-GB" dirty="0">
                <a:solidFill>
                  <a:prstClr val="black"/>
                </a:solidFill>
                <a:latin typeface="Calibri"/>
              </a:endParaRPr>
            </a:p>
          </p:txBody>
        </p:sp>
        <p:sp>
          <p:nvSpPr>
            <p:cNvPr id="10" name="TextBox 9"/>
            <p:cNvSpPr txBox="1"/>
            <p:nvPr/>
          </p:nvSpPr>
          <p:spPr>
            <a:xfrm>
              <a:off x="5940152" y="1552099"/>
              <a:ext cx="2299084" cy="369332"/>
            </a:xfrm>
            <a:prstGeom prst="rect">
              <a:avLst/>
            </a:prstGeom>
            <a:noFill/>
          </p:spPr>
          <p:txBody>
            <a:bodyPr wrap="square" rtlCol="0">
              <a:spAutoFit/>
            </a:bodyPr>
            <a:lstStyle/>
            <a:p>
              <a:pPr fontAlgn="auto">
                <a:spcBef>
                  <a:spcPts val="0"/>
                </a:spcBef>
                <a:spcAft>
                  <a:spcPts val="0"/>
                </a:spcAft>
              </a:pPr>
              <a:r>
                <a:rPr lang="en-GB" dirty="0" smtClean="0">
                  <a:solidFill>
                    <a:prstClr val="black"/>
                  </a:solidFill>
                  <a:latin typeface="Calibri"/>
                </a:rPr>
                <a:t>After consolidation</a:t>
              </a:r>
              <a:endParaRPr lang="en-GB" dirty="0">
                <a:solidFill>
                  <a:prstClr val="black"/>
                </a:solidFill>
                <a:latin typeface="Calibri"/>
              </a:endParaRPr>
            </a:p>
          </p:txBody>
        </p:sp>
      </p:grpSp>
      <p:sp>
        <p:nvSpPr>
          <p:cNvPr id="12" name="TextBox 11"/>
          <p:cNvSpPr txBox="1"/>
          <p:nvPr/>
        </p:nvSpPr>
        <p:spPr>
          <a:xfrm>
            <a:off x="955656" y="1762007"/>
            <a:ext cx="6912768" cy="369332"/>
          </a:xfrm>
          <a:prstGeom prst="rect">
            <a:avLst/>
          </a:prstGeom>
          <a:noFill/>
        </p:spPr>
        <p:txBody>
          <a:bodyPr wrap="square" rtlCol="0">
            <a:spAutoFit/>
          </a:bodyPr>
          <a:lstStyle/>
          <a:p>
            <a:pPr fontAlgn="auto">
              <a:spcBef>
                <a:spcPts val="0"/>
              </a:spcBef>
              <a:spcAft>
                <a:spcPts val="0"/>
              </a:spcAft>
            </a:pPr>
            <a:r>
              <a:rPr lang="en-GB" dirty="0" smtClean="0">
                <a:solidFill>
                  <a:prstClr val="black"/>
                </a:solidFill>
                <a:latin typeface="Calibri"/>
              </a:rPr>
              <a:t>Validation of the 2016 LC product using only ‘certain’ interpretations:</a:t>
            </a:r>
            <a:endParaRPr lang="en-GB" dirty="0">
              <a:solidFill>
                <a:prstClr val="black"/>
              </a:solidFill>
              <a:latin typeface="Calibri"/>
            </a:endParaRPr>
          </a:p>
        </p:txBody>
      </p:sp>
      <p:sp>
        <p:nvSpPr>
          <p:cNvPr id="7" name="Espace réservé du numéro de diapositive 6"/>
          <p:cNvSpPr>
            <a:spLocks noGrp="1"/>
          </p:cNvSpPr>
          <p:nvPr>
            <p:ph type="sldNum" sz="quarter" idx="12"/>
          </p:nvPr>
        </p:nvSpPr>
        <p:spPr/>
        <p:txBody>
          <a:bodyPr/>
          <a:lstStyle/>
          <a:p>
            <a:fld id="{58768E1A-8455-4611-8763-3FA1B747F6B6}" type="slidenum">
              <a:rPr lang="en-US" smtClean="0">
                <a:solidFill>
                  <a:prstClr val="black">
                    <a:tint val="75000"/>
                  </a:prstClr>
                </a:solidFill>
              </a:rPr>
              <a:pPr/>
              <a:t>106</a:t>
            </a:fld>
            <a:endParaRPr lang="en-US">
              <a:solidFill>
                <a:prstClr val="black">
                  <a:tint val="75000"/>
                </a:prstClr>
              </a:solidFill>
            </a:endParaRPr>
          </a:p>
        </p:txBody>
      </p:sp>
    </p:spTree>
    <p:extLst>
      <p:ext uri="{BB962C8B-B14F-4D97-AF65-F5344CB8AC3E}">
        <p14:creationId xmlns:p14="http://schemas.microsoft.com/office/powerpoint/2010/main" val="247826429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en-GB"/>
          </a:p>
        </p:txBody>
      </p:sp>
      <p:sp>
        <p:nvSpPr>
          <p:cNvPr id="2" name="Title 1"/>
          <p:cNvSpPr>
            <a:spLocks noGrp="1"/>
          </p:cNvSpPr>
          <p:nvPr>
            <p:ph type="title"/>
          </p:nvPr>
        </p:nvSpPr>
        <p:spPr/>
        <p:txBody>
          <a:bodyPr/>
          <a:lstStyle/>
          <a:p>
            <a:r>
              <a:rPr lang="en-GB" dirty="0" smtClean="0"/>
              <a:t>OA 2016</a:t>
            </a:r>
            <a:r>
              <a:rPr lang="en-GB" dirty="0"/>
              <a:t>: </a:t>
            </a:r>
            <a:r>
              <a:rPr lang="en-GB" dirty="0" smtClean="0"/>
              <a:t>HOM90 </a:t>
            </a:r>
            <a:r>
              <a:rPr lang="en-GB" dirty="0"/>
              <a:t>and confidence certain</a:t>
            </a:r>
          </a:p>
        </p:txBody>
      </p:sp>
      <p:sp>
        <p:nvSpPr>
          <p:cNvPr id="4" name="TextBox 3"/>
          <p:cNvSpPr txBox="1"/>
          <p:nvPr/>
        </p:nvSpPr>
        <p:spPr>
          <a:xfrm>
            <a:off x="7517031" y="1737327"/>
            <a:ext cx="1591473" cy="1477328"/>
          </a:xfrm>
          <a:prstGeom prst="rect">
            <a:avLst/>
          </a:prstGeom>
          <a:noFill/>
        </p:spPr>
        <p:txBody>
          <a:bodyPr wrap="square" rtlCol="0">
            <a:spAutoFit/>
          </a:bodyPr>
          <a:lstStyle/>
          <a:p>
            <a:pPr fontAlgn="auto">
              <a:spcBef>
                <a:spcPts val="0"/>
              </a:spcBef>
              <a:spcAft>
                <a:spcPts val="0"/>
              </a:spcAft>
            </a:pPr>
            <a:r>
              <a:rPr lang="en-GB" dirty="0">
                <a:solidFill>
                  <a:prstClr val="black"/>
                </a:solidFill>
                <a:latin typeface="Calibri"/>
              </a:rPr>
              <a:t>N</a:t>
            </a:r>
            <a:r>
              <a:rPr lang="en-GB" dirty="0" smtClean="0">
                <a:solidFill>
                  <a:prstClr val="black"/>
                </a:solidFill>
                <a:latin typeface="Calibri"/>
              </a:rPr>
              <a:t>=1352 	</a:t>
            </a:r>
          </a:p>
          <a:p>
            <a:pPr fontAlgn="auto">
              <a:spcBef>
                <a:spcPts val="0"/>
              </a:spcBef>
              <a:spcAft>
                <a:spcPts val="0"/>
              </a:spcAft>
            </a:pPr>
            <a:endParaRPr lang="en-GB" dirty="0" smtClean="0">
              <a:solidFill>
                <a:prstClr val="black"/>
              </a:solidFill>
              <a:latin typeface="Calibri"/>
            </a:endParaRPr>
          </a:p>
          <a:p>
            <a:pPr fontAlgn="auto">
              <a:spcBef>
                <a:spcPts val="0"/>
              </a:spcBef>
              <a:spcAft>
                <a:spcPts val="0"/>
              </a:spcAft>
            </a:pPr>
            <a:r>
              <a:rPr lang="en-GB" b="1" dirty="0" smtClean="0">
                <a:solidFill>
                  <a:srgbClr val="990033"/>
                </a:solidFill>
                <a:latin typeface="Calibri"/>
              </a:rPr>
              <a:t>Overall Accuracy = 71,08%       </a:t>
            </a:r>
          </a:p>
        </p:txBody>
      </p:sp>
      <p:grpSp>
        <p:nvGrpSpPr>
          <p:cNvPr id="41" name="Group 40"/>
          <p:cNvGrpSpPr/>
          <p:nvPr/>
        </p:nvGrpSpPr>
        <p:grpSpPr>
          <a:xfrm>
            <a:off x="851795" y="716520"/>
            <a:ext cx="6600525" cy="3079366"/>
            <a:chOff x="707779" y="572504"/>
            <a:chExt cx="6960565" cy="3553394"/>
          </a:xfrm>
        </p:grpSpPr>
        <p:pic>
          <p:nvPicPr>
            <p:cNvPr id="39" name="Picture 38"/>
            <p:cNvPicPr>
              <a:picLocks noChangeAspect="1"/>
            </p:cNvPicPr>
            <p:nvPr/>
          </p:nvPicPr>
          <p:blipFill>
            <a:blip r:embed="rId2"/>
            <a:stretch>
              <a:fillRect/>
            </a:stretch>
          </p:blipFill>
          <p:spPr>
            <a:xfrm>
              <a:off x="707779" y="572504"/>
              <a:ext cx="6960565" cy="3553394"/>
            </a:xfrm>
            <a:prstGeom prst="rect">
              <a:avLst/>
            </a:prstGeom>
          </p:spPr>
        </p:pic>
        <p:sp>
          <p:nvSpPr>
            <p:cNvPr id="11" name="Oval 10"/>
            <p:cNvSpPr/>
            <p:nvPr/>
          </p:nvSpPr>
          <p:spPr>
            <a:xfrm>
              <a:off x="3901660" y="2425897"/>
              <a:ext cx="176701" cy="1634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12" name="Oval 11"/>
            <p:cNvSpPr/>
            <p:nvPr/>
          </p:nvSpPr>
          <p:spPr>
            <a:xfrm>
              <a:off x="4142380" y="2285878"/>
              <a:ext cx="176701" cy="1634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13" name="Oval 12"/>
            <p:cNvSpPr/>
            <p:nvPr/>
          </p:nvSpPr>
          <p:spPr>
            <a:xfrm>
              <a:off x="3901659" y="2666155"/>
              <a:ext cx="176701" cy="1634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14" name="Oval 13"/>
            <p:cNvSpPr/>
            <p:nvPr/>
          </p:nvSpPr>
          <p:spPr>
            <a:xfrm>
              <a:off x="4147412" y="2660186"/>
              <a:ext cx="176701" cy="1634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19" name="Oval 18"/>
            <p:cNvSpPr/>
            <p:nvPr/>
          </p:nvSpPr>
          <p:spPr>
            <a:xfrm>
              <a:off x="4653201" y="3339241"/>
              <a:ext cx="176701" cy="1634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20" name="Oval 19"/>
            <p:cNvSpPr/>
            <p:nvPr/>
          </p:nvSpPr>
          <p:spPr>
            <a:xfrm>
              <a:off x="5949863" y="2419362"/>
              <a:ext cx="176701" cy="1634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21" name="Oval 20"/>
            <p:cNvSpPr/>
            <p:nvPr/>
          </p:nvSpPr>
          <p:spPr>
            <a:xfrm>
              <a:off x="5935927" y="2667659"/>
              <a:ext cx="176701" cy="1634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22" name="Oval 21"/>
            <p:cNvSpPr/>
            <p:nvPr/>
          </p:nvSpPr>
          <p:spPr>
            <a:xfrm>
              <a:off x="4635663" y="2287538"/>
              <a:ext cx="176701" cy="2767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grpSp>
      <p:sp>
        <p:nvSpPr>
          <p:cNvPr id="42" name="TextBox 41"/>
          <p:cNvSpPr txBox="1"/>
          <p:nvPr/>
        </p:nvSpPr>
        <p:spPr>
          <a:xfrm>
            <a:off x="855080" y="3797627"/>
            <a:ext cx="4451878" cy="646331"/>
          </a:xfrm>
          <a:prstGeom prst="rect">
            <a:avLst/>
          </a:prstGeom>
          <a:noFill/>
        </p:spPr>
        <p:txBody>
          <a:bodyPr wrap="square" rtlCol="0">
            <a:spAutoFit/>
          </a:bodyPr>
          <a:lstStyle/>
          <a:p>
            <a:pPr fontAlgn="auto">
              <a:spcBef>
                <a:spcPts val="0"/>
              </a:spcBef>
              <a:spcAft>
                <a:spcPts val="0"/>
              </a:spcAft>
            </a:pPr>
            <a:r>
              <a:rPr lang="en-GB" dirty="0" smtClean="0">
                <a:solidFill>
                  <a:prstClr val="black"/>
                </a:solidFill>
                <a:latin typeface="Calibri"/>
              </a:rPr>
              <a:t>Possible improvements: </a:t>
            </a:r>
          </a:p>
          <a:p>
            <a:pPr marL="285750" indent="-285750" fontAlgn="auto">
              <a:spcBef>
                <a:spcPts val="0"/>
              </a:spcBef>
              <a:spcAft>
                <a:spcPts val="0"/>
              </a:spcAft>
              <a:buFont typeface="Arial" panose="020B0604020202020204" pitchFamily="34" charset="0"/>
              <a:buChar char="•"/>
            </a:pPr>
            <a:r>
              <a:rPr lang="en-GB" dirty="0" smtClean="0">
                <a:solidFill>
                  <a:prstClr val="black"/>
                </a:solidFill>
                <a:latin typeface="Calibri"/>
              </a:rPr>
              <a:t>Bare, Sparse, Grassland, Shrubland</a:t>
            </a:r>
            <a:endParaRPr lang="en-GB" sz="1600" dirty="0" smtClean="0">
              <a:solidFill>
                <a:prstClr val="black"/>
              </a:solidFill>
              <a:latin typeface="Calibri"/>
            </a:endParaRPr>
          </a:p>
        </p:txBody>
      </p:sp>
      <p:sp>
        <p:nvSpPr>
          <p:cNvPr id="45" name="TextBox 44"/>
          <p:cNvSpPr txBox="1"/>
          <p:nvPr/>
        </p:nvSpPr>
        <p:spPr>
          <a:xfrm>
            <a:off x="860125" y="4371950"/>
            <a:ext cx="7456291" cy="369332"/>
          </a:xfrm>
          <a:prstGeom prst="rect">
            <a:avLst/>
          </a:prstGeom>
          <a:noFill/>
        </p:spPr>
        <p:txBody>
          <a:bodyPr wrap="square" rtlCol="0">
            <a:spAutoFit/>
          </a:bodyPr>
          <a:lstStyle/>
          <a:p>
            <a:pPr fontAlgn="auto">
              <a:spcBef>
                <a:spcPts val="0"/>
              </a:spcBef>
              <a:spcAft>
                <a:spcPts val="0"/>
              </a:spcAft>
            </a:pPr>
            <a:r>
              <a:rPr lang="en-GB" b="1" dirty="0" smtClean="0">
                <a:solidFill>
                  <a:prstClr val="black"/>
                </a:solidFill>
                <a:latin typeface="Calibri"/>
              </a:rPr>
              <a:t>These classes often appear as natural continuous gradient on the ground</a:t>
            </a:r>
            <a:endParaRPr lang="en-GB" sz="1600" b="1" dirty="0" smtClean="0">
              <a:solidFill>
                <a:prstClr val="black"/>
              </a:solidFill>
              <a:latin typeface="Calibri"/>
            </a:endParaRPr>
          </a:p>
        </p:txBody>
      </p:sp>
      <p:sp>
        <p:nvSpPr>
          <p:cNvPr id="6" name="Espace réservé du numéro de diapositive 5"/>
          <p:cNvSpPr>
            <a:spLocks noGrp="1"/>
          </p:cNvSpPr>
          <p:nvPr>
            <p:ph type="sldNum" sz="quarter" idx="12"/>
          </p:nvPr>
        </p:nvSpPr>
        <p:spPr/>
        <p:txBody>
          <a:bodyPr/>
          <a:lstStyle/>
          <a:p>
            <a:fld id="{58768E1A-8455-4611-8763-3FA1B747F6B6}" type="slidenum">
              <a:rPr lang="en-US" smtClean="0">
                <a:solidFill>
                  <a:prstClr val="black">
                    <a:tint val="75000"/>
                  </a:prstClr>
                </a:solidFill>
              </a:rPr>
              <a:pPr/>
              <a:t>107</a:t>
            </a:fld>
            <a:endParaRPr lang="en-US">
              <a:solidFill>
                <a:prstClr val="black">
                  <a:tint val="75000"/>
                </a:prstClr>
              </a:solidFill>
            </a:endParaRPr>
          </a:p>
        </p:txBody>
      </p:sp>
    </p:spTree>
    <p:extLst>
      <p:ext uri="{BB962C8B-B14F-4D97-AF65-F5344CB8AC3E}">
        <p14:creationId xmlns:p14="http://schemas.microsoft.com/office/powerpoint/2010/main" val="300560737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457200"/>
            <a:ext cx="2133600" cy="990600"/>
          </a:xfrm>
        </p:spPr>
        <p:txBody>
          <a:bodyPr/>
          <a:lstStyle/>
          <a:p>
            <a:r>
              <a:rPr lang="en-GB" dirty="0" smtClean="0"/>
              <a:t>Vegetation</a:t>
            </a:r>
            <a:br>
              <a:rPr lang="en-GB" dirty="0" smtClean="0"/>
            </a:br>
            <a:r>
              <a:rPr lang="en-GB" dirty="0" smtClean="0"/>
              <a:t>Indices (</a:t>
            </a:r>
            <a:r>
              <a:rPr lang="en-GB" dirty="0"/>
              <a:t>VIs)</a:t>
            </a:r>
            <a:endParaRPr lang="it-IT" dirty="0"/>
          </a:p>
        </p:txBody>
      </p:sp>
      <p:sp>
        <p:nvSpPr>
          <p:cNvPr id="3" name="Espace réservé du numéro de diapositive 2"/>
          <p:cNvSpPr>
            <a:spLocks noGrp="1"/>
          </p:cNvSpPr>
          <p:nvPr>
            <p:ph type="sldNum" sz="quarter" idx="4294967295"/>
          </p:nvPr>
        </p:nvSpPr>
        <p:spPr>
          <a:xfrm>
            <a:off x="7616428" y="4741069"/>
            <a:ext cx="384572" cy="273844"/>
          </a:xfrm>
        </p:spPr>
        <p:txBody>
          <a:bodyPr/>
          <a:lstStyle/>
          <a:p>
            <a:fld id="{D57F1E4F-1CFF-5643-939E-217C01CDF565}" type="slidenum">
              <a:rPr lang="en-US" smtClean="0">
                <a:solidFill>
                  <a:srgbClr val="90C226"/>
                </a:solidFill>
              </a:rPr>
              <a:pPr/>
              <a:t>108</a:t>
            </a:fld>
            <a:endParaRPr lang="en-US" dirty="0">
              <a:solidFill>
                <a:srgbClr val="90C226"/>
              </a:solidFill>
            </a:endParaRPr>
          </a:p>
        </p:txBody>
      </p:sp>
      <p:pic>
        <p:nvPicPr>
          <p:cNvPr id="6" name="Picture 2" descr="tabindice"/>
          <p:cNvPicPr>
            <a:picLocks noChangeAspect="1" noChangeArrowheads="1"/>
          </p:cNvPicPr>
          <p:nvPr/>
        </p:nvPicPr>
        <p:blipFill>
          <a:blip r:embed="rId2" cstate="print"/>
          <a:srcRect/>
          <a:stretch>
            <a:fillRect/>
          </a:stretch>
        </p:blipFill>
        <p:spPr bwMode="auto">
          <a:xfrm>
            <a:off x="3454003" y="0"/>
            <a:ext cx="4546997" cy="5143500"/>
          </a:xfrm>
          <a:prstGeom prst="rect">
            <a:avLst/>
          </a:prstGeom>
          <a:noFill/>
          <a:ln w="9525">
            <a:noFill/>
            <a:miter lim="800000"/>
            <a:headEnd/>
            <a:tailEnd/>
          </a:ln>
        </p:spPr>
      </p:pic>
    </p:spTree>
    <p:extLst>
      <p:ext uri="{BB962C8B-B14F-4D97-AF65-F5344CB8AC3E}">
        <p14:creationId xmlns:p14="http://schemas.microsoft.com/office/powerpoint/2010/main" val="213613169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AGE16"/>
          <p:cNvPicPr>
            <a:picLocks noChangeAspect="1" noChangeArrowheads="1"/>
          </p:cNvPicPr>
          <p:nvPr/>
        </p:nvPicPr>
        <p:blipFill rotWithShape="1">
          <a:blip r:embed="rId3" cstate="print"/>
          <a:srcRect b="7902"/>
          <a:stretch/>
        </p:blipFill>
        <p:spPr bwMode="auto">
          <a:xfrm>
            <a:off x="1680313" y="855212"/>
            <a:ext cx="3568303" cy="2216093"/>
          </a:xfrm>
          <a:prstGeom prst="rect">
            <a:avLst/>
          </a:prstGeom>
          <a:noFill/>
          <a:ln w="9525">
            <a:noFill/>
            <a:miter lim="800000"/>
            <a:headEnd/>
            <a:tailEnd/>
          </a:ln>
        </p:spPr>
      </p:pic>
      <p:pic>
        <p:nvPicPr>
          <p:cNvPr id="27651" name="Picture 3" descr="IMAGE17"/>
          <p:cNvPicPr>
            <a:picLocks noChangeAspect="1" noChangeArrowheads="1"/>
          </p:cNvPicPr>
          <p:nvPr/>
        </p:nvPicPr>
        <p:blipFill>
          <a:blip r:embed="rId4" cstate="print"/>
          <a:srcRect/>
          <a:stretch>
            <a:fillRect/>
          </a:stretch>
        </p:blipFill>
        <p:spPr bwMode="auto">
          <a:xfrm>
            <a:off x="2682135" y="3258359"/>
            <a:ext cx="3293814" cy="1911035"/>
          </a:xfrm>
          <a:prstGeom prst="rect">
            <a:avLst/>
          </a:prstGeom>
          <a:noFill/>
          <a:ln w="9525">
            <a:noFill/>
            <a:miter lim="800000"/>
            <a:headEnd/>
            <a:tailEnd/>
          </a:ln>
        </p:spPr>
      </p:pic>
      <p:sp>
        <p:nvSpPr>
          <p:cNvPr id="76804" name="Rectangle 4"/>
          <p:cNvSpPr>
            <a:spLocks noChangeArrowheads="1"/>
          </p:cNvSpPr>
          <p:nvPr/>
        </p:nvSpPr>
        <p:spPr bwMode="auto">
          <a:xfrm>
            <a:off x="1612832" y="159352"/>
            <a:ext cx="6265242" cy="3600986"/>
          </a:xfrm>
          <a:prstGeom prst="rect">
            <a:avLst/>
          </a:prstGeom>
          <a:noFill/>
          <a:ln w="9525">
            <a:noFill/>
            <a:miter lim="800000"/>
            <a:headEnd/>
            <a:tailEnd/>
          </a:ln>
          <a:effectLst/>
        </p:spPr>
        <p:txBody>
          <a:bodyPr wrap="square">
            <a:spAutoFit/>
          </a:bodyPr>
          <a:lstStyle/>
          <a:p>
            <a:pPr defTabSz="342900" fontAlgn="auto">
              <a:spcBef>
                <a:spcPts val="0"/>
              </a:spcBef>
              <a:spcAft>
                <a:spcPts val="0"/>
              </a:spcAft>
              <a:defRPr/>
            </a:pPr>
            <a:r>
              <a:rPr lang="fr-BE" altLang="fr-FR" sz="2100" dirty="0" err="1">
                <a:solidFill>
                  <a:srgbClr val="90C226"/>
                </a:solidFill>
                <a:latin typeface="Trebuchet MS"/>
              </a:rPr>
              <a:t>Research</a:t>
            </a:r>
            <a:r>
              <a:rPr lang="fr-BE" altLang="fr-FR" sz="2100" dirty="0">
                <a:solidFill>
                  <a:srgbClr val="90C226"/>
                </a:solidFill>
                <a:latin typeface="Trebuchet MS"/>
              </a:rPr>
              <a:t> challenge to deal </a:t>
            </a:r>
            <a:r>
              <a:rPr lang="fr-BE" altLang="fr-FR" sz="2100" dirty="0" err="1">
                <a:solidFill>
                  <a:srgbClr val="90C226"/>
                </a:solidFill>
                <a:latin typeface="Trebuchet MS"/>
              </a:rPr>
              <a:t>with</a:t>
            </a:r>
            <a:r>
              <a:rPr lang="fr-BE" altLang="fr-FR" sz="2100" dirty="0">
                <a:solidFill>
                  <a:srgbClr val="90C226"/>
                </a:solidFill>
                <a:latin typeface="Trebuchet MS"/>
              </a:rPr>
              <a:t> the</a:t>
            </a:r>
          </a:p>
          <a:p>
            <a:pPr defTabSz="342900" fontAlgn="auto">
              <a:spcBef>
                <a:spcPts val="0"/>
              </a:spcBef>
              <a:spcAft>
                <a:spcPts val="0"/>
              </a:spcAft>
              <a:defRPr/>
            </a:pPr>
            <a:r>
              <a:rPr lang="fr-FR" sz="2100" kern="0" dirty="0" err="1">
                <a:solidFill>
                  <a:srgbClr val="90C226"/>
                </a:solidFill>
                <a:latin typeface="Trebuchet MS"/>
              </a:rPr>
              <a:t>bidirectional</a:t>
            </a:r>
            <a:r>
              <a:rPr lang="fr-FR" sz="2100" kern="0" dirty="0">
                <a:solidFill>
                  <a:srgbClr val="90C226"/>
                </a:solidFill>
                <a:latin typeface="Trebuchet MS"/>
              </a:rPr>
              <a:t> </a:t>
            </a:r>
            <a:r>
              <a:rPr lang="fr-FR" sz="2100" kern="0" dirty="0" err="1">
                <a:solidFill>
                  <a:srgbClr val="90C226"/>
                </a:solidFill>
                <a:latin typeface="Trebuchet MS"/>
              </a:rPr>
              <a:t>reflectance</a:t>
            </a:r>
            <a:endParaRPr lang="fr-FR" sz="2100" kern="0" dirty="0">
              <a:solidFill>
                <a:srgbClr val="90C226"/>
              </a:solidFill>
              <a:latin typeface="Trebuchet MS"/>
            </a:endParaRPr>
          </a:p>
          <a:p>
            <a:pPr defTabSz="342900" fontAlgn="auto">
              <a:spcBef>
                <a:spcPts val="0"/>
              </a:spcBef>
              <a:spcAft>
                <a:spcPts val="0"/>
              </a:spcAft>
              <a:defRPr/>
            </a:pPr>
            <a:endParaRPr lang="fr-FR" dirty="0">
              <a:solidFill>
                <a:srgbClr val="000099"/>
              </a:solidFill>
              <a:effectLst>
                <a:outerShdw blurRad="38100" dist="38100" dir="2700000" algn="tl">
                  <a:srgbClr val="C0C0C0"/>
                </a:outerShdw>
              </a:effectLst>
              <a:latin typeface="Arial" charset="0"/>
            </a:endParaRPr>
          </a:p>
          <a:p>
            <a:pPr defTabSz="342900" fontAlgn="auto">
              <a:spcBef>
                <a:spcPts val="0"/>
              </a:spcBef>
              <a:spcAft>
                <a:spcPts val="0"/>
              </a:spcAft>
              <a:defRPr/>
            </a:pPr>
            <a:endParaRPr lang="fr-FR" dirty="0">
              <a:solidFill>
                <a:srgbClr val="000099"/>
              </a:solidFill>
              <a:effectLst>
                <a:outerShdw blurRad="38100" dist="38100" dir="2700000" algn="tl">
                  <a:srgbClr val="C0C0C0"/>
                </a:outerShdw>
              </a:effectLst>
              <a:latin typeface="Arial" charset="0"/>
            </a:endParaRPr>
          </a:p>
          <a:p>
            <a:pPr defTabSz="342900" fontAlgn="auto">
              <a:spcBef>
                <a:spcPts val="0"/>
              </a:spcBef>
              <a:spcAft>
                <a:spcPts val="0"/>
              </a:spcAft>
              <a:defRPr/>
            </a:pPr>
            <a:endParaRPr lang="fr-FR" dirty="0">
              <a:solidFill>
                <a:srgbClr val="000099"/>
              </a:solidFill>
              <a:effectLst>
                <a:outerShdw blurRad="38100" dist="38100" dir="2700000" algn="tl">
                  <a:srgbClr val="C0C0C0"/>
                </a:outerShdw>
              </a:effectLst>
              <a:latin typeface="Arial" charset="0"/>
            </a:endParaRPr>
          </a:p>
          <a:p>
            <a:pPr defTabSz="342900" fontAlgn="auto">
              <a:spcBef>
                <a:spcPts val="0"/>
              </a:spcBef>
              <a:spcAft>
                <a:spcPts val="0"/>
              </a:spcAft>
              <a:defRPr/>
            </a:pPr>
            <a:endParaRPr lang="fr-FR" dirty="0">
              <a:solidFill>
                <a:srgbClr val="000099"/>
              </a:solidFill>
              <a:effectLst>
                <a:outerShdw blurRad="38100" dist="38100" dir="2700000" algn="tl">
                  <a:srgbClr val="C0C0C0"/>
                </a:outerShdw>
              </a:effectLst>
              <a:latin typeface="Arial" charset="0"/>
            </a:endParaRPr>
          </a:p>
          <a:p>
            <a:pPr defTabSz="342900" fontAlgn="auto">
              <a:spcBef>
                <a:spcPts val="0"/>
              </a:spcBef>
              <a:spcAft>
                <a:spcPts val="0"/>
              </a:spcAft>
              <a:defRPr/>
            </a:pPr>
            <a:endParaRPr lang="fr-FR" dirty="0">
              <a:solidFill>
                <a:srgbClr val="000099"/>
              </a:solidFill>
              <a:effectLst>
                <a:outerShdw blurRad="38100" dist="38100" dir="2700000" algn="tl">
                  <a:srgbClr val="C0C0C0"/>
                </a:outerShdw>
              </a:effectLst>
              <a:latin typeface="Arial" charset="0"/>
            </a:endParaRPr>
          </a:p>
          <a:p>
            <a:pPr defTabSz="342900" fontAlgn="auto">
              <a:spcBef>
                <a:spcPts val="0"/>
              </a:spcBef>
              <a:spcAft>
                <a:spcPts val="0"/>
              </a:spcAft>
              <a:defRPr/>
            </a:pPr>
            <a:endParaRPr lang="fr-FR" dirty="0">
              <a:solidFill>
                <a:srgbClr val="000099"/>
              </a:solidFill>
              <a:effectLst>
                <a:outerShdw blurRad="38100" dist="38100" dir="2700000" algn="tl">
                  <a:srgbClr val="C0C0C0"/>
                </a:outerShdw>
              </a:effectLst>
              <a:latin typeface="Arial" charset="0"/>
            </a:endParaRPr>
          </a:p>
          <a:p>
            <a:pPr defTabSz="342900" fontAlgn="auto">
              <a:spcBef>
                <a:spcPts val="0"/>
              </a:spcBef>
              <a:spcAft>
                <a:spcPts val="0"/>
              </a:spcAft>
              <a:defRPr/>
            </a:pPr>
            <a:endParaRPr lang="fr-FR" dirty="0">
              <a:solidFill>
                <a:srgbClr val="000099"/>
              </a:solidFill>
              <a:effectLst>
                <a:outerShdw blurRad="38100" dist="38100" dir="2700000" algn="tl">
                  <a:srgbClr val="C0C0C0"/>
                </a:outerShdw>
              </a:effectLst>
              <a:latin typeface="Arial" charset="0"/>
            </a:endParaRPr>
          </a:p>
          <a:p>
            <a:pPr defTabSz="342900" fontAlgn="auto">
              <a:spcBef>
                <a:spcPts val="0"/>
              </a:spcBef>
              <a:spcAft>
                <a:spcPts val="0"/>
              </a:spcAft>
              <a:defRPr/>
            </a:pPr>
            <a:endParaRPr lang="fr-FR" dirty="0">
              <a:solidFill>
                <a:srgbClr val="000099"/>
              </a:solidFill>
              <a:effectLst>
                <a:outerShdw blurRad="38100" dist="38100" dir="2700000" algn="tl">
                  <a:srgbClr val="C0C0C0"/>
                </a:outerShdw>
              </a:effectLst>
              <a:latin typeface="Arial" charset="0"/>
            </a:endParaRPr>
          </a:p>
          <a:p>
            <a:pPr defTabSz="342900" fontAlgn="auto">
              <a:spcBef>
                <a:spcPts val="0"/>
              </a:spcBef>
              <a:spcAft>
                <a:spcPts val="0"/>
              </a:spcAft>
              <a:defRPr/>
            </a:pPr>
            <a:r>
              <a:rPr lang="fr-FR" sz="2100" kern="0" dirty="0" err="1">
                <a:solidFill>
                  <a:srgbClr val="90C226"/>
                </a:solidFill>
                <a:latin typeface="Trebuchet MS"/>
              </a:rPr>
              <a:t>Bidirectional</a:t>
            </a:r>
            <a:r>
              <a:rPr lang="fr-FR" sz="2100" kern="0" dirty="0">
                <a:solidFill>
                  <a:srgbClr val="90C226"/>
                </a:solidFill>
                <a:latin typeface="Trebuchet MS"/>
              </a:rPr>
              <a:t> </a:t>
            </a:r>
            <a:r>
              <a:rPr lang="fr-FR" sz="2100" kern="0" dirty="0" err="1">
                <a:solidFill>
                  <a:srgbClr val="90C226"/>
                </a:solidFill>
                <a:latin typeface="Trebuchet MS"/>
              </a:rPr>
              <a:t>ReflectanceDistribution</a:t>
            </a:r>
            <a:r>
              <a:rPr lang="fr-FR" sz="2100" kern="0" dirty="0">
                <a:solidFill>
                  <a:srgbClr val="90C226"/>
                </a:solidFill>
                <a:latin typeface="Trebuchet MS"/>
              </a:rPr>
              <a:t> </a:t>
            </a:r>
            <a:r>
              <a:rPr lang="fr-FR" sz="2100" kern="0" dirty="0" err="1">
                <a:solidFill>
                  <a:srgbClr val="90C226"/>
                </a:solidFill>
                <a:latin typeface="Trebuchet MS"/>
              </a:rPr>
              <a:t>Function</a:t>
            </a:r>
            <a:r>
              <a:rPr lang="fr-FR" sz="2100" kern="0" dirty="0">
                <a:solidFill>
                  <a:srgbClr val="90C226"/>
                </a:solidFill>
                <a:latin typeface="Trebuchet MS"/>
              </a:rPr>
              <a:t> 							(BRDF)</a:t>
            </a:r>
            <a:endParaRPr lang="en-GB" sz="2100" kern="0" dirty="0">
              <a:solidFill>
                <a:srgbClr val="90C226"/>
              </a:solidFill>
              <a:latin typeface="Trebuchet MS"/>
            </a:endParaRPr>
          </a:p>
        </p:txBody>
      </p:sp>
      <p:pic>
        <p:nvPicPr>
          <p:cNvPr id="1536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78" t="34000" r="56447" b="28285"/>
          <a:stretch/>
        </p:blipFill>
        <p:spPr bwMode="auto">
          <a:xfrm>
            <a:off x="6062828" y="269842"/>
            <a:ext cx="1759545" cy="1228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036" t="47429" r="56268" b="14571"/>
          <a:stretch/>
        </p:blipFill>
        <p:spPr bwMode="auto">
          <a:xfrm>
            <a:off x="6062829" y="1530803"/>
            <a:ext cx="1775734" cy="123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7213993" y="2865665"/>
            <a:ext cx="184731" cy="369332"/>
          </a:xfrm>
          <a:prstGeom prst="rect">
            <a:avLst/>
          </a:prstGeom>
          <a:noFill/>
        </p:spPr>
        <p:txBody>
          <a:bodyPr wrap="none" rtlCol="0">
            <a:spAutoFit/>
          </a:bodyPr>
          <a:lstStyle/>
          <a:p>
            <a:pPr defTabSz="342900" fontAlgn="auto">
              <a:spcBef>
                <a:spcPts val="0"/>
              </a:spcBef>
              <a:spcAft>
                <a:spcPts val="0"/>
              </a:spcAft>
            </a:pPr>
            <a:endParaRPr lang="fr-BE" dirty="0">
              <a:solidFill>
                <a:prstClr val="black"/>
              </a:solidFill>
              <a:latin typeface="Trebuchet MS"/>
            </a:endParaRPr>
          </a:p>
        </p:txBody>
      </p:sp>
      <p:sp>
        <p:nvSpPr>
          <p:cNvPr id="3" name="ZoneTexte 2"/>
          <p:cNvSpPr txBox="1"/>
          <p:nvPr/>
        </p:nvSpPr>
        <p:spPr>
          <a:xfrm rot="16200000">
            <a:off x="7585092" y="2290787"/>
            <a:ext cx="678391" cy="230832"/>
          </a:xfrm>
          <a:prstGeom prst="rect">
            <a:avLst/>
          </a:prstGeom>
          <a:noFill/>
        </p:spPr>
        <p:txBody>
          <a:bodyPr wrap="none" rtlCol="0">
            <a:spAutoFit/>
          </a:bodyPr>
          <a:lstStyle/>
          <a:p>
            <a:pPr defTabSz="342900" fontAlgn="auto">
              <a:spcBef>
                <a:spcPts val="0"/>
              </a:spcBef>
              <a:spcAft>
                <a:spcPts val="0"/>
              </a:spcAft>
            </a:pPr>
            <a:r>
              <a:rPr lang="fr-BE" sz="900" dirty="0">
                <a:solidFill>
                  <a:prstClr val="black"/>
                </a:solidFill>
                <a:latin typeface="Calibri" pitchFamily="34" charset="0"/>
              </a:rPr>
              <a:t>D. Deering</a:t>
            </a:r>
          </a:p>
        </p:txBody>
      </p:sp>
      <p:sp>
        <p:nvSpPr>
          <p:cNvPr id="4" name="Espace réservé du numéro de diapositive 3"/>
          <p:cNvSpPr>
            <a:spLocks noGrp="1"/>
          </p:cNvSpPr>
          <p:nvPr>
            <p:ph type="sldNum" sz="quarter" idx="4294967295"/>
          </p:nvPr>
        </p:nvSpPr>
        <p:spPr>
          <a:xfrm>
            <a:off x="7616428" y="4741069"/>
            <a:ext cx="384572" cy="273844"/>
          </a:xfrm>
        </p:spPr>
        <p:txBody>
          <a:bodyPr/>
          <a:lstStyle/>
          <a:p>
            <a:fld id="{D57F1E4F-1CFF-5643-939E-217C01CDF565}" type="slidenum">
              <a:rPr lang="en-US" smtClean="0">
                <a:solidFill>
                  <a:srgbClr val="90C226"/>
                </a:solidFill>
              </a:rPr>
              <a:pPr/>
              <a:t>109</a:t>
            </a:fld>
            <a:endParaRPr lang="en-US" dirty="0">
              <a:solidFill>
                <a:srgbClr val="90C226"/>
              </a:solidFill>
            </a:endParaRPr>
          </a:p>
        </p:txBody>
      </p:sp>
    </p:spTree>
    <p:extLst>
      <p:ext uri="{BB962C8B-B14F-4D97-AF65-F5344CB8AC3E}">
        <p14:creationId xmlns:p14="http://schemas.microsoft.com/office/powerpoint/2010/main" val="34897731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874206" y="854109"/>
            <a:ext cx="6254099" cy="3989195"/>
          </a:xfrm>
          <a:prstGeom prst="rect">
            <a:avLst/>
          </a:prstGeom>
        </p:spPr>
      </p:pic>
      <p:sp>
        <p:nvSpPr>
          <p:cNvPr id="5" name="Titre 1"/>
          <p:cNvSpPr>
            <a:spLocks noGrp="1"/>
          </p:cNvSpPr>
          <p:nvPr>
            <p:ph type="title"/>
          </p:nvPr>
        </p:nvSpPr>
        <p:spPr>
          <a:xfrm>
            <a:off x="-1" y="184665"/>
            <a:ext cx="9334919" cy="400110"/>
          </a:xfrm>
        </p:spPr>
        <p:txBody>
          <a:bodyPr/>
          <a:lstStyle/>
          <a:p>
            <a:r>
              <a:rPr lang="fr-FR" sz="2000" dirty="0" err="1" smtClean="0"/>
              <a:t>Thematic</a:t>
            </a:r>
            <a:r>
              <a:rPr lang="fr-FR" sz="2000" dirty="0" smtClean="0"/>
              <a:t> </a:t>
            </a:r>
            <a:r>
              <a:rPr lang="fr-FR" sz="2000" dirty="0" err="1" smtClean="0"/>
              <a:t>resolution</a:t>
            </a:r>
            <a:r>
              <a:rPr lang="fr-FR" sz="2000" dirty="0" smtClean="0"/>
              <a:t> –JECAM </a:t>
            </a:r>
            <a:r>
              <a:rPr lang="fr-FR" sz="2000" dirty="0" err="1" smtClean="0"/>
              <a:t>crop</a:t>
            </a:r>
            <a:r>
              <a:rPr lang="fr-FR" sz="2000" dirty="0" smtClean="0"/>
              <a:t> type </a:t>
            </a:r>
            <a:r>
              <a:rPr lang="fr-FR" sz="2000" dirty="0" err="1" smtClean="0"/>
              <a:t>grouping</a:t>
            </a:r>
            <a:r>
              <a:rPr lang="fr-FR" sz="2000" dirty="0" smtClean="0"/>
              <a:t> and </a:t>
            </a:r>
            <a:r>
              <a:rPr lang="fr-FR" sz="2000" dirty="0" err="1" smtClean="0"/>
              <a:t>coding</a:t>
            </a:r>
            <a:endParaRPr lang="fr-BE" sz="2000" dirty="0"/>
          </a:p>
        </p:txBody>
      </p:sp>
      <p:sp>
        <p:nvSpPr>
          <p:cNvPr id="6" name="ZoneTexte 5"/>
          <p:cNvSpPr txBox="1"/>
          <p:nvPr/>
        </p:nvSpPr>
        <p:spPr>
          <a:xfrm>
            <a:off x="7877908" y="4551903"/>
            <a:ext cx="667170" cy="369332"/>
          </a:xfrm>
          <a:prstGeom prst="rect">
            <a:avLst/>
          </a:prstGeom>
          <a:noFill/>
        </p:spPr>
        <p:txBody>
          <a:bodyPr wrap="none" rtlCol="0">
            <a:spAutoFit/>
          </a:bodyPr>
          <a:lstStyle/>
          <a:p>
            <a:r>
              <a:rPr lang="fr-FR" dirty="0" smtClean="0"/>
              <a:t>…/…</a:t>
            </a:r>
            <a:endParaRPr lang="fr-BE" dirty="0"/>
          </a:p>
        </p:txBody>
      </p:sp>
      <p:sp>
        <p:nvSpPr>
          <p:cNvPr id="8" name="Rectangle 7"/>
          <p:cNvSpPr/>
          <p:nvPr/>
        </p:nvSpPr>
        <p:spPr>
          <a:xfrm>
            <a:off x="2999433" y="4332948"/>
            <a:ext cx="5571811" cy="253916"/>
          </a:xfrm>
          <a:prstGeom prst="rect">
            <a:avLst/>
          </a:prstGeom>
        </p:spPr>
        <p:txBody>
          <a:bodyPr wrap="square">
            <a:spAutoFit/>
          </a:bodyPr>
          <a:lstStyle/>
          <a:p>
            <a:r>
              <a:rPr lang="fr-BE" sz="1050" dirty="0">
                <a:latin typeface="Arial Narrow" panose="020B0606020202030204" pitchFamily="34" charset="0"/>
                <a:hlinkClick r:id="rId3"/>
              </a:rPr>
              <a:t>http://jecam.org/wp-content/uploads/2018/10/JECAM_Guidelines_for_Field_Data_Collection_v1_0.pdf</a:t>
            </a:r>
            <a:endParaRPr lang="fr-BE" sz="1050" dirty="0">
              <a:latin typeface="Arial Narrow" panose="020B0606020202030204" pitchFamily="34" charset="0"/>
            </a:endParaRPr>
          </a:p>
        </p:txBody>
      </p:sp>
      <p:pic>
        <p:nvPicPr>
          <p:cNvPr id="9" name="Image 8"/>
          <p:cNvPicPr>
            <a:picLocks noChangeAspect="1"/>
          </p:cNvPicPr>
          <p:nvPr/>
        </p:nvPicPr>
        <p:blipFill>
          <a:blip r:embed="rId4"/>
          <a:stretch>
            <a:fillRect/>
          </a:stretch>
        </p:blipFill>
        <p:spPr>
          <a:xfrm>
            <a:off x="7403529" y="1868993"/>
            <a:ext cx="1546893" cy="20385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907081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290763" y="4626769"/>
            <a:ext cx="912019" cy="287002"/>
          </a:xfrm>
          <a:prstGeom prst="rect">
            <a:avLst/>
          </a:prstGeom>
          <a:noFill/>
        </p:spPr>
        <p:txBody>
          <a:bodyPr>
            <a:spAutoFit/>
          </a:bodyPr>
          <a:lstStyle/>
          <a:p>
            <a:pPr marL="301367" indent="-301367" defTabSz="342900" fontAlgn="auto">
              <a:spcBef>
                <a:spcPts val="0"/>
              </a:spcBef>
              <a:spcAft>
                <a:spcPts val="0"/>
              </a:spcAft>
              <a:buFont typeface="Wingdings" panose="05000000000000000000" pitchFamily="2" charset="2"/>
              <a:buChar char="ü"/>
              <a:defRPr/>
            </a:pPr>
            <a:r>
              <a:rPr lang="fr-BE" sz="1265" b="1" dirty="0">
                <a:solidFill>
                  <a:prstClr val="black"/>
                </a:solidFill>
                <a:latin typeface="Trebuchet MS"/>
              </a:rPr>
              <a:t>10 m</a:t>
            </a:r>
            <a:endParaRPr lang="fr-BE" dirty="0">
              <a:solidFill>
                <a:prstClr val="black"/>
              </a:solidFill>
              <a:latin typeface="Trebuchet MS"/>
            </a:endParaRPr>
          </a:p>
        </p:txBody>
      </p:sp>
      <p:sp>
        <p:nvSpPr>
          <p:cNvPr id="7" name="ZoneTexte 6"/>
          <p:cNvSpPr txBox="1"/>
          <p:nvPr/>
        </p:nvSpPr>
        <p:spPr>
          <a:xfrm>
            <a:off x="5709048" y="4629150"/>
            <a:ext cx="910828" cy="287002"/>
          </a:xfrm>
          <a:prstGeom prst="rect">
            <a:avLst/>
          </a:prstGeom>
          <a:noFill/>
        </p:spPr>
        <p:txBody>
          <a:bodyPr>
            <a:spAutoFit/>
          </a:bodyPr>
          <a:lstStyle/>
          <a:p>
            <a:pPr marL="301367" indent="-301367" defTabSz="342900" fontAlgn="auto">
              <a:spcBef>
                <a:spcPts val="0"/>
              </a:spcBef>
              <a:spcAft>
                <a:spcPts val="0"/>
              </a:spcAft>
              <a:buFont typeface="Wingdings" panose="05000000000000000000" pitchFamily="2" charset="2"/>
              <a:buChar char="ü"/>
              <a:defRPr/>
            </a:pPr>
            <a:r>
              <a:rPr lang="fr-BE" sz="1265" b="1" dirty="0">
                <a:solidFill>
                  <a:prstClr val="black"/>
                </a:solidFill>
                <a:latin typeface="Trebuchet MS"/>
              </a:rPr>
              <a:t>30 m</a:t>
            </a:r>
            <a:endParaRPr lang="fr-BE" dirty="0">
              <a:solidFill>
                <a:prstClr val="black"/>
              </a:solidFill>
              <a:latin typeface="Trebuchet MS"/>
            </a:endParaRPr>
          </a:p>
        </p:txBody>
      </p:sp>
      <p:pic>
        <p:nvPicPr>
          <p:cNvPr id="55300"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9194" y="1060848"/>
            <a:ext cx="3380185" cy="349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Imag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9379" y="1060848"/>
            <a:ext cx="3378994" cy="349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itre 1"/>
          <p:cNvSpPr>
            <a:spLocks noGrp="1"/>
          </p:cNvSpPr>
          <p:nvPr>
            <p:ph type="title" idx="4294967295"/>
          </p:nvPr>
        </p:nvSpPr>
        <p:spPr>
          <a:xfrm>
            <a:off x="1143000" y="141685"/>
            <a:ext cx="6263879" cy="646509"/>
          </a:xfrm>
        </p:spPr>
        <p:txBody>
          <a:bodyPr>
            <a:normAutofit fontScale="90000"/>
          </a:bodyPr>
          <a:lstStyle/>
          <a:p>
            <a:r>
              <a:rPr lang="fr-BE" altLang="fr-FR" sz="2100" dirty="0"/>
              <a:t>       </a:t>
            </a:r>
            <a:r>
              <a:rPr lang="fr-BE" altLang="fr-FR" sz="2100" dirty="0" err="1"/>
              <a:t>Decametric</a:t>
            </a:r>
            <a:r>
              <a:rPr lang="fr-BE" altLang="fr-FR" sz="2100" dirty="0"/>
              <a:t> challenges : volume and </a:t>
            </a:r>
            <a:r>
              <a:rPr lang="fr-BE" altLang="fr-FR" sz="2100" dirty="0" err="1"/>
              <a:t>diversity</a:t>
            </a:r>
            <a:r>
              <a:rPr lang="fr-BE" altLang="fr-FR" sz="2100" dirty="0"/>
              <a:t> of   </a:t>
            </a:r>
            <a:br>
              <a:rPr lang="fr-BE" altLang="fr-FR" sz="2100" dirty="0"/>
            </a:br>
            <a:r>
              <a:rPr lang="fr-BE" altLang="fr-FR" sz="2100" dirty="0"/>
              <a:t>       signatures (10m </a:t>
            </a:r>
            <a:r>
              <a:rPr lang="fr-BE" altLang="fr-FR" sz="2100" dirty="0" err="1"/>
              <a:t>details</a:t>
            </a:r>
            <a:r>
              <a:rPr lang="fr-BE" altLang="fr-FR" sz="2100" dirty="0"/>
              <a:t> over large areas)</a:t>
            </a:r>
          </a:p>
        </p:txBody>
      </p:sp>
      <p:pic>
        <p:nvPicPr>
          <p:cNvPr id="55303" name="Image 17" descr="C:\Users\pdefourny\Documents\Office\2010\Materiel\logo ucl eli geomatic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7842" y="4731544"/>
            <a:ext cx="363140" cy="30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409966"/>
      </p:ext>
    </p:extLst>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age 1"/>
          <p:cNvPicPr>
            <a:picLocks noChangeAspect="1"/>
          </p:cNvPicPr>
          <p:nvPr/>
        </p:nvPicPr>
        <p:blipFill>
          <a:blip r:embed="rId2">
            <a:extLst>
              <a:ext uri="{28A0092B-C50C-407E-A947-70E740481C1C}">
                <a14:useLocalDpi xmlns:a14="http://schemas.microsoft.com/office/drawing/2010/main" val="0"/>
              </a:ext>
            </a:extLst>
          </a:blip>
          <a:srcRect l="44078" r="6557" b="19130"/>
          <a:stretch>
            <a:fillRect/>
          </a:stretch>
        </p:blipFill>
        <p:spPr bwMode="auto">
          <a:xfrm>
            <a:off x="1348979" y="1329929"/>
            <a:ext cx="2917031" cy="312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4980385" y="5003006"/>
            <a:ext cx="1641872" cy="352084"/>
          </a:xfrm>
          <a:prstGeom prst="rect">
            <a:avLst/>
          </a:prstGeom>
          <a:noFill/>
        </p:spPr>
        <p:txBody>
          <a:bodyPr>
            <a:spAutoFit/>
          </a:bodyPr>
          <a:lstStyle/>
          <a:p>
            <a:pPr defTabSz="342900" fontAlgn="auto">
              <a:spcBef>
                <a:spcPts val="0"/>
              </a:spcBef>
              <a:spcAft>
                <a:spcPts val="0"/>
              </a:spcAft>
              <a:defRPr/>
            </a:pPr>
            <a:r>
              <a:rPr lang="fr-BE" sz="1688" cap="small" dirty="0">
                <a:solidFill>
                  <a:srgbClr val="0070C0"/>
                </a:solidFill>
                <a:latin typeface="Corbel" panose="020B0503020204020204" pitchFamily="34" charset="0"/>
              </a:rPr>
              <a:t> </a:t>
            </a:r>
          </a:p>
        </p:txBody>
      </p:sp>
      <p:sp>
        <p:nvSpPr>
          <p:cNvPr id="6" name="Rectangle 5"/>
          <p:cNvSpPr/>
          <p:nvPr/>
        </p:nvSpPr>
        <p:spPr>
          <a:xfrm>
            <a:off x="1321594" y="4441032"/>
            <a:ext cx="4312444" cy="276999"/>
          </a:xfrm>
          <a:prstGeom prst="rect">
            <a:avLst/>
          </a:prstGeom>
          <a:noFill/>
        </p:spPr>
        <p:txBody>
          <a:bodyPr>
            <a:spAutoFit/>
          </a:bodyPr>
          <a:lstStyle/>
          <a:p>
            <a:pPr defTabSz="342900" fontAlgn="auto">
              <a:spcBef>
                <a:spcPts val="0"/>
              </a:spcBef>
              <a:spcAft>
                <a:spcPts val="0"/>
              </a:spcAft>
              <a:defRPr/>
            </a:pPr>
            <a:r>
              <a:rPr lang="en-GB" sz="1200" dirty="0">
                <a:solidFill>
                  <a:prstClr val="black">
                    <a:lumMod val="95000"/>
                    <a:lumOff val="5000"/>
                  </a:prstClr>
                </a:solidFill>
                <a:latin typeface="Trebuchet MS"/>
                <a:sym typeface="Symbol" pitchFamily="18" charset="2"/>
              </a:rPr>
              <a:t>2-m resolution time series capture large field heterogeneity</a:t>
            </a:r>
            <a:endParaRPr lang="fr-BE" sz="825" dirty="0">
              <a:solidFill>
                <a:prstClr val="black">
                  <a:lumMod val="95000"/>
                  <a:lumOff val="5000"/>
                </a:prstClr>
              </a:solidFill>
              <a:latin typeface="Trebuchet MS"/>
            </a:endParaRPr>
          </a:p>
        </p:txBody>
      </p:sp>
      <p:sp>
        <p:nvSpPr>
          <p:cNvPr id="39941" name="Rectangle 1"/>
          <p:cNvSpPr>
            <a:spLocks noChangeArrowheads="1"/>
          </p:cNvSpPr>
          <p:nvPr/>
        </p:nvSpPr>
        <p:spPr bwMode="auto">
          <a:xfrm>
            <a:off x="1313260" y="4192191"/>
            <a:ext cx="136768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192C67"/>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192C6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192C67"/>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192C67"/>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192C67"/>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92C67"/>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92C67"/>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92C67"/>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92C67"/>
                </a:solidFill>
                <a:latin typeface="Calibri" panose="020F0502020204030204" pitchFamily="34" charset="0"/>
              </a:defRPr>
            </a:lvl9pPr>
          </a:lstStyle>
          <a:p>
            <a:pPr defTabSz="342900" fontAlgn="auto">
              <a:spcBef>
                <a:spcPct val="0"/>
              </a:spcBef>
              <a:spcAft>
                <a:spcPts val="0"/>
              </a:spcAft>
              <a:buNone/>
            </a:pPr>
            <a:r>
              <a:rPr lang="en-GB" altLang="fr-FR" sz="1050">
                <a:solidFill>
                  <a:prstClr val="white"/>
                </a:solidFill>
                <a:latin typeface="Arial Narrow" panose="020B0606020202030204" pitchFamily="34" charset="0"/>
                <a:sym typeface="Symbol" panose="05050102010706020507" pitchFamily="18" charset="2"/>
              </a:rPr>
              <a:t>Geoye 26 Aug. 14 - Mali</a:t>
            </a:r>
            <a:endParaRPr lang="fr-BE" altLang="fr-FR" sz="1050">
              <a:solidFill>
                <a:prstClr val="white"/>
              </a:solidFill>
              <a:latin typeface="Arial Narrow" panose="020B0606020202030204" pitchFamily="34" charset="0"/>
            </a:endParaRPr>
          </a:p>
        </p:txBody>
      </p:sp>
      <p:sp>
        <p:nvSpPr>
          <p:cNvPr id="39942" name="Titre 1"/>
          <p:cNvSpPr txBox="1">
            <a:spLocks/>
          </p:cNvSpPr>
          <p:nvPr/>
        </p:nvSpPr>
        <p:spPr bwMode="auto">
          <a:xfrm>
            <a:off x="1699787" y="147682"/>
            <a:ext cx="580072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192C67"/>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192C6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192C67"/>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192C67"/>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192C67"/>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92C67"/>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92C67"/>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92C67"/>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92C67"/>
                </a:solidFill>
                <a:latin typeface="Calibri" panose="020F0502020204030204" pitchFamily="34" charset="0"/>
              </a:defRPr>
            </a:lvl9pPr>
          </a:lstStyle>
          <a:p>
            <a:pPr defTabSz="342900" fontAlgn="auto">
              <a:spcBef>
                <a:spcPct val="0"/>
              </a:spcBef>
              <a:spcAft>
                <a:spcPts val="0"/>
              </a:spcAft>
              <a:buNone/>
            </a:pPr>
            <a:r>
              <a:rPr lang="fr-BE" altLang="fr-FR" sz="2100" dirty="0" err="1">
                <a:solidFill>
                  <a:srgbClr val="90C226"/>
                </a:solidFill>
              </a:rPr>
              <a:t>Research</a:t>
            </a:r>
            <a:r>
              <a:rPr lang="fr-BE" altLang="fr-FR" sz="2100" dirty="0">
                <a:solidFill>
                  <a:srgbClr val="90C226"/>
                </a:solidFill>
              </a:rPr>
              <a:t> challenge to deal </a:t>
            </a:r>
            <a:r>
              <a:rPr lang="fr-BE" altLang="fr-FR" sz="2100" dirty="0" err="1">
                <a:solidFill>
                  <a:srgbClr val="90C226"/>
                </a:solidFill>
              </a:rPr>
              <a:t>with</a:t>
            </a:r>
            <a:r>
              <a:rPr lang="fr-BE" altLang="fr-FR" sz="2100" dirty="0">
                <a:solidFill>
                  <a:srgbClr val="90C226"/>
                </a:solidFill>
              </a:rPr>
              <a:t> </a:t>
            </a:r>
            <a:r>
              <a:rPr lang="fr-BE" altLang="fr-FR" sz="2100" dirty="0" err="1">
                <a:solidFill>
                  <a:srgbClr val="90C226"/>
                </a:solidFill>
              </a:rPr>
              <a:t>smallhoder</a:t>
            </a:r>
            <a:r>
              <a:rPr lang="fr-BE" altLang="fr-FR" sz="2100" dirty="0">
                <a:solidFill>
                  <a:srgbClr val="90C226"/>
                </a:solidFill>
              </a:rPr>
              <a:t> </a:t>
            </a:r>
            <a:r>
              <a:rPr lang="fr-BE" altLang="fr-FR" sz="2100" dirty="0" err="1">
                <a:solidFill>
                  <a:srgbClr val="90C226"/>
                </a:solidFill>
              </a:rPr>
              <a:t>farming</a:t>
            </a:r>
            <a:r>
              <a:rPr lang="fr-BE" altLang="fr-FR" sz="2100" dirty="0">
                <a:solidFill>
                  <a:srgbClr val="90C226"/>
                </a:solidFill>
              </a:rPr>
              <a:t> </a:t>
            </a:r>
            <a:r>
              <a:rPr lang="fr-BE" altLang="fr-FR" sz="2100" dirty="0" err="1">
                <a:solidFill>
                  <a:srgbClr val="90C226"/>
                </a:solidFill>
              </a:rPr>
              <a:t>heterogeneity</a:t>
            </a:r>
            <a:endParaRPr lang="fr-BE" altLang="fr-FR" sz="2100" dirty="0">
              <a:solidFill>
                <a:srgbClr val="90C226"/>
              </a:solidFill>
            </a:endParaRPr>
          </a:p>
        </p:txBody>
      </p:sp>
      <p:pic>
        <p:nvPicPr>
          <p:cNvPr id="39943" name="Imag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1519" y="1340644"/>
            <a:ext cx="3434954" cy="309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740004" y="4461273"/>
            <a:ext cx="3317081" cy="219291"/>
          </a:xfrm>
          <a:prstGeom prst="rect">
            <a:avLst/>
          </a:prstGeom>
        </p:spPr>
        <p:txBody>
          <a:bodyPr>
            <a:spAutoFit/>
          </a:bodyPr>
          <a:lstStyle/>
          <a:p>
            <a:pPr defTabSz="342900" fontAlgn="auto">
              <a:spcBef>
                <a:spcPts val="0"/>
              </a:spcBef>
              <a:spcAft>
                <a:spcPts val="0"/>
              </a:spcAft>
              <a:defRPr/>
            </a:pPr>
            <a:r>
              <a:rPr lang="en-GB" sz="825" dirty="0">
                <a:solidFill>
                  <a:prstClr val="black">
                    <a:lumMod val="95000"/>
                    <a:lumOff val="5000"/>
                  </a:prstClr>
                </a:solidFill>
                <a:latin typeface="Trebuchet MS"/>
                <a:sym typeface="Symbol" pitchFamily="18" charset="2"/>
              </a:rPr>
              <a:t>BMGF – STARS   </a:t>
            </a:r>
            <a:r>
              <a:rPr lang="en-GB" sz="825" dirty="0" err="1">
                <a:solidFill>
                  <a:prstClr val="black">
                    <a:lumMod val="95000"/>
                    <a:lumOff val="5000"/>
                  </a:prstClr>
                </a:solidFill>
                <a:latin typeface="Trebuchet MS"/>
                <a:sym typeface="Symbol" pitchFamily="18" charset="2"/>
              </a:rPr>
              <a:t>Chomé</a:t>
            </a:r>
            <a:r>
              <a:rPr lang="en-GB" sz="825" dirty="0">
                <a:solidFill>
                  <a:prstClr val="black">
                    <a:lumMod val="95000"/>
                    <a:lumOff val="5000"/>
                  </a:prstClr>
                </a:solidFill>
                <a:latin typeface="Trebuchet MS"/>
                <a:sym typeface="Symbol" pitchFamily="18" charset="2"/>
              </a:rPr>
              <a:t> G., ICRISAT</a:t>
            </a:r>
            <a:r>
              <a:rPr lang="en-GB" sz="600" dirty="0">
                <a:solidFill>
                  <a:prstClr val="black">
                    <a:lumMod val="95000"/>
                    <a:lumOff val="5000"/>
                  </a:prstClr>
                </a:solidFill>
                <a:latin typeface="Trebuchet MS"/>
                <a:sym typeface="Symbol" pitchFamily="18" charset="2"/>
              </a:rPr>
              <a:t> </a:t>
            </a:r>
            <a:r>
              <a:rPr lang="en-GB" sz="675" dirty="0">
                <a:solidFill>
                  <a:prstClr val="black">
                    <a:lumMod val="95000"/>
                    <a:lumOff val="5000"/>
                  </a:prstClr>
                </a:solidFill>
                <a:latin typeface="Trebuchet MS"/>
                <a:sym typeface="Symbol" pitchFamily="18" charset="2"/>
              </a:rPr>
              <a:t>– </a:t>
            </a:r>
            <a:r>
              <a:rPr lang="en-GB" sz="675" dirty="0" err="1">
                <a:solidFill>
                  <a:prstClr val="black">
                    <a:lumMod val="95000"/>
                    <a:lumOff val="5000"/>
                  </a:prstClr>
                </a:solidFill>
                <a:latin typeface="Trebuchet MS"/>
                <a:sym typeface="Symbol" pitchFamily="18" charset="2"/>
              </a:rPr>
              <a:t>Blaes</a:t>
            </a:r>
            <a:r>
              <a:rPr lang="en-GB" sz="675" dirty="0">
                <a:solidFill>
                  <a:prstClr val="black">
                    <a:lumMod val="95000"/>
                    <a:lumOff val="5000"/>
                  </a:prstClr>
                </a:solidFill>
                <a:latin typeface="Trebuchet MS"/>
                <a:sym typeface="Symbol" pitchFamily="18" charset="2"/>
              </a:rPr>
              <a:t> X. LPS2016 </a:t>
            </a:r>
            <a:endParaRPr lang="fr-BE" sz="300" dirty="0">
              <a:solidFill>
                <a:prstClr val="black">
                  <a:lumMod val="95000"/>
                  <a:lumOff val="5000"/>
                </a:prstClr>
              </a:solidFill>
              <a:latin typeface="Trebuchet MS"/>
            </a:endParaRPr>
          </a:p>
        </p:txBody>
      </p:sp>
      <p:sp>
        <p:nvSpPr>
          <p:cNvPr id="3" name="Flèche droite 2"/>
          <p:cNvSpPr/>
          <p:nvPr/>
        </p:nvSpPr>
        <p:spPr>
          <a:xfrm rot="1936039">
            <a:off x="2274094" y="1796654"/>
            <a:ext cx="1279922" cy="382190"/>
          </a:xfrm>
          <a:prstGeom prst="rightArrow">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fontAlgn="auto">
              <a:spcBef>
                <a:spcPts val="0"/>
              </a:spcBef>
              <a:spcAft>
                <a:spcPts val="0"/>
              </a:spcAft>
              <a:defRPr/>
            </a:pPr>
            <a:r>
              <a:rPr lang="fr-BE" sz="1050" dirty="0" err="1">
                <a:solidFill>
                  <a:prstClr val="white"/>
                </a:solidFill>
              </a:rPr>
              <a:t>Fertilizer</a:t>
            </a:r>
            <a:r>
              <a:rPr lang="fr-BE" sz="1050" dirty="0">
                <a:solidFill>
                  <a:prstClr val="white"/>
                </a:solidFill>
              </a:rPr>
              <a:t> impact</a:t>
            </a:r>
          </a:p>
        </p:txBody>
      </p:sp>
      <p:sp>
        <p:nvSpPr>
          <p:cNvPr id="11" name="Rectangle 10"/>
          <p:cNvSpPr/>
          <p:nvPr/>
        </p:nvSpPr>
        <p:spPr>
          <a:xfrm>
            <a:off x="1190625" y="760810"/>
            <a:ext cx="6782991" cy="600164"/>
          </a:xfrm>
          <a:prstGeom prst="rect">
            <a:avLst/>
          </a:prstGeom>
        </p:spPr>
        <p:txBody>
          <a:bodyPr>
            <a:spAutoFit/>
          </a:bodyPr>
          <a:lstStyle/>
          <a:p>
            <a:pPr defTabSz="342900" fontAlgn="auto">
              <a:spcBef>
                <a:spcPct val="20000"/>
              </a:spcBef>
              <a:spcAft>
                <a:spcPts val="0"/>
              </a:spcAft>
              <a:defRPr/>
            </a:pPr>
            <a:r>
              <a:rPr lang="fr-BE" sz="1650" dirty="0">
                <a:solidFill>
                  <a:srgbClr val="192C67"/>
                </a:solidFill>
                <a:latin typeface="Calibri"/>
              </a:rPr>
              <a:t>	To </a:t>
            </a:r>
            <a:r>
              <a:rPr lang="fr-BE" sz="1650" dirty="0" err="1">
                <a:solidFill>
                  <a:srgbClr val="192C67"/>
                </a:solidFill>
                <a:latin typeface="Calibri"/>
              </a:rPr>
              <a:t>develop</a:t>
            </a:r>
            <a:r>
              <a:rPr lang="fr-BE" sz="1650" dirty="0">
                <a:solidFill>
                  <a:srgbClr val="192C67"/>
                </a:solidFill>
                <a:latin typeface="Calibri"/>
              </a:rPr>
              <a:t> </a:t>
            </a:r>
            <a:r>
              <a:rPr lang="fr-BE" sz="1650" dirty="0" err="1">
                <a:solidFill>
                  <a:srgbClr val="192C67"/>
                </a:solidFill>
                <a:latin typeface="Calibri"/>
              </a:rPr>
              <a:t>methods</a:t>
            </a:r>
            <a:r>
              <a:rPr lang="fr-BE" sz="1650" dirty="0">
                <a:solidFill>
                  <a:srgbClr val="192C67"/>
                </a:solidFill>
                <a:latin typeface="Calibri"/>
              </a:rPr>
              <a:t> </a:t>
            </a:r>
            <a:r>
              <a:rPr lang="fr-BE" sz="1650" dirty="0" err="1">
                <a:solidFill>
                  <a:srgbClr val="192C67"/>
                </a:solidFill>
                <a:latin typeface="Calibri"/>
              </a:rPr>
              <a:t>exploiting</a:t>
            </a:r>
            <a:r>
              <a:rPr lang="fr-BE" sz="1650" dirty="0">
                <a:solidFill>
                  <a:srgbClr val="192C67"/>
                </a:solidFill>
                <a:latin typeface="Calibri"/>
              </a:rPr>
              <a:t> (deca)</a:t>
            </a:r>
            <a:r>
              <a:rPr lang="fr-BE" sz="1650" dirty="0" err="1">
                <a:solidFill>
                  <a:srgbClr val="192C67"/>
                </a:solidFill>
                <a:latin typeface="Calibri"/>
              </a:rPr>
              <a:t>metric</a:t>
            </a:r>
            <a:r>
              <a:rPr lang="fr-BE" sz="1650" dirty="0">
                <a:solidFill>
                  <a:srgbClr val="192C67"/>
                </a:solidFill>
                <a:latin typeface="Calibri"/>
              </a:rPr>
              <a:t> time </a:t>
            </a:r>
            <a:r>
              <a:rPr lang="fr-BE" sz="1650" dirty="0" err="1">
                <a:solidFill>
                  <a:srgbClr val="192C67"/>
                </a:solidFill>
                <a:latin typeface="Calibri"/>
              </a:rPr>
              <a:t>series</a:t>
            </a:r>
            <a:r>
              <a:rPr lang="fr-BE" sz="1650" dirty="0">
                <a:solidFill>
                  <a:srgbClr val="192C67"/>
                </a:solidFill>
                <a:latin typeface="Calibri"/>
              </a:rPr>
              <a:t> to capture </a:t>
            </a:r>
            <a:r>
              <a:rPr lang="fr-BE" sz="1650" dirty="0" err="1">
                <a:solidFill>
                  <a:srgbClr val="192C67"/>
                </a:solidFill>
                <a:latin typeface="Calibri"/>
              </a:rPr>
              <a:t>crop</a:t>
            </a:r>
            <a:r>
              <a:rPr lang="fr-BE" sz="1650" dirty="0">
                <a:solidFill>
                  <a:srgbClr val="192C67"/>
                </a:solidFill>
                <a:latin typeface="Calibri"/>
              </a:rPr>
              <a:t> 		signal in spite of </a:t>
            </a:r>
            <a:r>
              <a:rPr lang="fr-BE" sz="1650" dirty="0" err="1">
                <a:solidFill>
                  <a:srgbClr val="192C67"/>
                </a:solidFill>
                <a:latin typeface="Calibri"/>
              </a:rPr>
              <a:t>field</a:t>
            </a:r>
            <a:r>
              <a:rPr lang="fr-BE" sz="1650" dirty="0">
                <a:solidFill>
                  <a:srgbClr val="192C67"/>
                </a:solidFill>
                <a:latin typeface="Calibri"/>
              </a:rPr>
              <a:t> </a:t>
            </a:r>
            <a:r>
              <a:rPr lang="fr-BE" sz="1650" dirty="0" err="1">
                <a:solidFill>
                  <a:srgbClr val="192C67"/>
                </a:solidFill>
                <a:latin typeface="Calibri"/>
              </a:rPr>
              <a:t>heterogeneity</a:t>
            </a:r>
            <a:r>
              <a:rPr lang="fr-BE" sz="1650" dirty="0">
                <a:solidFill>
                  <a:srgbClr val="192C67"/>
                </a:solidFill>
                <a:latin typeface="Calibri"/>
              </a:rPr>
              <a:t> and practices </a:t>
            </a:r>
            <a:r>
              <a:rPr lang="fr-BE" sz="1650" dirty="0" err="1">
                <a:solidFill>
                  <a:srgbClr val="192C67"/>
                </a:solidFill>
                <a:latin typeface="Calibri"/>
              </a:rPr>
              <a:t>diversity</a:t>
            </a:r>
            <a:endParaRPr lang="fr-BE" sz="1650" dirty="0">
              <a:solidFill>
                <a:srgbClr val="192C67"/>
              </a:solidFill>
              <a:latin typeface="Calibri"/>
            </a:endParaRPr>
          </a:p>
        </p:txBody>
      </p:sp>
      <p:sp>
        <p:nvSpPr>
          <p:cNvPr id="2" name="Espace réservé du numéro de diapositive 1"/>
          <p:cNvSpPr>
            <a:spLocks noGrp="1"/>
          </p:cNvSpPr>
          <p:nvPr>
            <p:ph type="sldNum" sz="quarter" idx="4294967295"/>
          </p:nvPr>
        </p:nvSpPr>
        <p:spPr>
          <a:xfrm>
            <a:off x="7616428" y="4741069"/>
            <a:ext cx="384572" cy="273844"/>
          </a:xfrm>
        </p:spPr>
        <p:txBody>
          <a:bodyPr/>
          <a:lstStyle/>
          <a:p>
            <a:fld id="{D57F1E4F-1CFF-5643-939E-217C01CDF565}" type="slidenum">
              <a:rPr lang="en-US" smtClean="0">
                <a:solidFill>
                  <a:srgbClr val="90C226"/>
                </a:solidFill>
              </a:rPr>
              <a:pPr/>
              <a:t>111</a:t>
            </a:fld>
            <a:endParaRPr lang="en-US" dirty="0">
              <a:solidFill>
                <a:srgbClr val="90C226"/>
              </a:solidFill>
            </a:endParaRPr>
          </a:p>
        </p:txBody>
      </p:sp>
    </p:spTree>
    <p:extLst>
      <p:ext uri="{BB962C8B-B14F-4D97-AF65-F5344CB8AC3E}">
        <p14:creationId xmlns:p14="http://schemas.microsoft.com/office/powerpoint/2010/main" val="1894323490"/>
      </p:ext>
    </p:extLst>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Imag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151" y="2412207"/>
            <a:ext cx="2278856" cy="211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3" name="Groupe 10"/>
          <p:cNvGrpSpPr>
            <a:grpSpLocks/>
          </p:cNvGrpSpPr>
          <p:nvPr/>
        </p:nvGrpSpPr>
        <p:grpSpPr bwMode="auto">
          <a:xfrm>
            <a:off x="3581400" y="2447925"/>
            <a:ext cx="2324100" cy="2076450"/>
            <a:chOff x="4163121" y="2357241"/>
            <a:chExt cx="2741447" cy="2354459"/>
          </a:xfrm>
        </p:grpSpPr>
        <p:pic>
          <p:nvPicPr>
            <p:cNvPr id="25610" name="Imag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5600" y="2357241"/>
              <a:ext cx="2738968" cy="2354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 descr="C:\Users\abellavia\Documents\Communication\BELCAM\Logos Centres pilotes\Logo_Belsp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3904" y="4406469"/>
              <a:ext cx="336996" cy="28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Imag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3121" y="4017625"/>
              <a:ext cx="787062" cy="3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4" name="Imag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98369" y="2828925"/>
            <a:ext cx="1678781"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mag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1700" y="1714500"/>
            <a:ext cx="16478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Espace réservé du contenu 2"/>
          <p:cNvSpPr>
            <a:spLocks noGrp="1"/>
          </p:cNvSpPr>
          <p:nvPr>
            <p:ph idx="4294967295"/>
          </p:nvPr>
        </p:nvSpPr>
        <p:spPr>
          <a:xfrm>
            <a:off x="1143000" y="423862"/>
            <a:ext cx="4838700" cy="1881188"/>
          </a:xfrm>
        </p:spPr>
        <p:txBody>
          <a:bodyPr/>
          <a:lstStyle/>
          <a:p>
            <a:pPr marL="0" indent="0">
              <a:buNone/>
            </a:pPr>
            <a:r>
              <a:rPr lang="fr-BE" altLang="fr-FR" sz="1500"/>
              <a:t>	</a:t>
            </a:r>
            <a:endParaRPr lang="fr-BE" altLang="fr-FR" smtClean="0"/>
          </a:p>
        </p:txBody>
      </p:sp>
      <p:sp>
        <p:nvSpPr>
          <p:cNvPr id="25607" name="Titre 3"/>
          <p:cNvSpPr>
            <a:spLocks noGrp="1"/>
          </p:cNvSpPr>
          <p:nvPr>
            <p:ph type="title" idx="4294967295"/>
          </p:nvPr>
        </p:nvSpPr>
        <p:spPr>
          <a:xfrm>
            <a:off x="1485900" y="389335"/>
            <a:ext cx="6515100" cy="528638"/>
          </a:xfrm>
        </p:spPr>
        <p:txBody>
          <a:bodyPr/>
          <a:lstStyle/>
          <a:p>
            <a:r>
              <a:rPr lang="fr-BE" altLang="fr-FR" sz="2400" dirty="0" err="1">
                <a:latin typeface="Arial Narrow" panose="020B0606020202030204" pitchFamily="34" charset="0"/>
              </a:rPr>
              <a:t>Research</a:t>
            </a:r>
            <a:r>
              <a:rPr lang="fr-BE" altLang="fr-FR" sz="2400" dirty="0">
                <a:latin typeface="Arial Narrow" panose="020B0606020202030204" pitchFamily="34" charset="0"/>
              </a:rPr>
              <a:t> challenge in a data </a:t>
            </a:r>
            <a:r>
              <a:rPr lang="fr-BE" altLang="fr-FR" sz="2400" dirty="0" err="1">
                <a:latin typeface="Arial Narrow" panose="020B0606020202030204" pitchFamily="34" charset="0"/>
              </a:rPr>
              <a:t>rich</a:t>
            </a:r>
            <a:r>
              <a:rPr lang="fr-BE" altLang="fr-FR" sz="2400" dirty="0">
                <a:latin typeface="Arial Narrow" panose="020B0606020202030204" pitchFamily="34" charset="0"/>
              </a:rPr>
              <a:t> </a:t>
            </a:r>
            <a:r>
              <a:rPr lang="fr-BE" altLang="fr-FR" sz="2400" dirty="0" err="1">
                <a:latin typeface="Arial Narrow" panose="020B0606020202030204" pitchFamily="34" charset="0"/>
              </a:rPr>
              <a:t>environment</a:t>
            </a:r>
            <a:endParaRPr lang="fr-BE" altLang="fr-FR" sz="2400" dirty="0">
              <a:latin typeface="Arial Narrow" panose="020B0606020202030204" pitchFamily="34" charset="0"/>
            </a:endParaRPr>
          </a:p>
        </p:txBody>
      </p:sp>
      <p:sp>
        <p:nvSpPr>
          <p:cNvPr id="2" name="Espace réservé du numéro de diapositive 1"/>
          <p:cNvSpPr>
            <a:spLocks noGrp="1"/>
          </p:cNvSpPr>
          <p:nvPr>
            <p:ph type="sldNum" sz="quarter" idx="4294967295"/>
          </p:nvPr>
        </p:nvSpPr>
        <p:spPr>
          <a:xfrm>
            <a:off x="7616428" y="4741069"/>
            <a:ext cx="384572" cy="273844"/>
          </a:xfrm>
        </p:spPr>
        <p:txBody>
          <a:bodyPr/>
          <a:lstStyle/>
          <a:p>
            <a:fld id="{D57F1E4F-1CFF-5643-939E-217C01CDF565}" type="slidenum">
              <a:rPr lang="en-US" smtClean="0">
                <a:solidFill>
                  <a:srgbClr val="90C226"/>
                </a:solidFill>
              </a:rPr>
              <a:pPr/>
              <a:t>112</a:t>
            </a:fld>
            <a:endParaRPr lang="en-US" dirty="0">
              <a:solidFill>
                <a:srgbClr val="90C226"/>
              </a:solidFill>
            </a:endParaRPr>
          </a:p>
        </p:txBody>
      </p:sp>
      <p:sp>
        <p:nvSpPr>
          <p:cNvPr id="25608" name="Espace réservé du contenu 2"/>
          <p:cNvSpPr txBox="1">
            <a:spLocks/>
          </p:cNvSpPr>
          <p:nvPr/>
        </p:nvSpPr>
        <p:spPr bwMode="auto">
          <a:xfrm>
            <a:off x="1362075" y="1002507"/>
            <a:ext cx="4610100" cy="131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rgbClr val="192C67"/>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192C6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192C67"/>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192C67"/>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192C67"/>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92C67"/>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92C67"/>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92C67"/>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92C67"/>
                </a:solidFill>
                <a:latin typeface="Calibri" panose="020F0502020204030204" pitchFamily="34" charset="0"/>
              </a:defRPr>
            </a:lvl9pPr>
          </a:lstStyle>
          <a:p>
            <a:pPr marL="0" indent="0" defTabSz="342900" fontAlgn="auto">
              <a:spcBef>
                <a:spcPct val="0"/>
              </a:spcBef>
              <a:spcAft>
                <a:spcPts val="0"/>
              </a:spcAft>
              <a:buNone/>
            </a:pPr>
            <a:r>
              <a:rPr lang="fr-BE" altLang="en-US" sz="1800" dirty="0" err="1"/>
              <a:t>Methods</a:t>
            </a:r>
            <a:r>
              <a:rPr lang="fr-BE" altLang="en-US" sz="1800" dirty="0"/>
              <a:t> to </a:t>
            </a:r>
            <a:r>
              <a:rPr lang="fr-BE" altLang="en-US" sz="1800" dirty="0" err="1"/>
              <a:t>take</a:t>
            </a:r>
            <a:r>
              <a:rPr lang="fr-BE" altLang="en-US" sz="1800" dirty="0"/>
              <a:t> </a:t>
            </a:r>
            <a:r>
              <a:rPr lang="fr-BE" altLang="en-US" sz="1800" dirty="0" err="1"/>
              <a:t>advantage</a:t>
            </a:r>
            <a:r>
              <a:rPr lang="fr-BE" altLang="en-US" sz="1800" dirty="0"/>
              <a:t> of </a:t>
            </a:r>
            <a:r>
              <a:rPr lang="fr-BE" altLang="en-US" sz="1800" dirty="0" err="1"/>
              <a:t>existing</a:t>
            </a:r>
            <a:r>
              <a:rPr lang="fr-BE" altLang="en-US" sz="1800" dirty="0"/>
              <a:t> data </a:t>
            </a:r>
            <a:r>
              <a:rPr lang="fr-BE" altLang="en-US" sz="1800" dirty="0" err="1"/>
              <a:t>flows</a:t>
            </a:r>
            <a:r>
              <a:rPr lang="fr-BE" altLang="en-US" sz="1800" dirty="0"/>
              <a:t> and mobile </a:t>
            </a:r>
            <a:r>
              <a:rPr lang="fr-BE" altLang="en-US" sz="1800" dirty="0" err="1"/>
              <a:t>devices</a:t>
            </a:r>
            <a:r>
              <a:rPr lang="fr-BE" altLang="en-US" sz="1800" dirty="0"/>
              <a:t> to </a:t>
            </a:r>
            <a:r>
              <a:rPr lang="fr-BE" altLang="en-US" sz="1800" dirty="0" err="1"/>
              <a:t>improve</a:t>
            </a:r>
            <a:r>
              <a:rPr lang="fr-BE" altLang="en-US" sz="1800" dirty="0"/>
              <a:t> EO </a:t>
            </a:r>
            <a:r>
              <a:rPr lang="fr-BE" altLang="en-US" sz="1800" dirty="0" err="1"/>
              <a:t>methods</a:t>
            </a:r>
            <a:r>
              <a:rPr lang="fr-BE" altLang="en-US" sz="1800" dirty="0"/>
              <a:t> to </a:t>
            </a:r>
            <a:r>
              <a:rPr lang="fr-BE" altLang="en-US" sz="1800" dirty="0" err="1"/>
              <a:t>derive</a:t>
            </a:r>
            <a:r>
              <a:rPr lang="fr-BE" altLang="en-US" sz="1800" b="1" dirty="0"/>
              <a:t> </a:t>
            </a:r>
            <a:r>
              <a:rPr lang="fr-BE" altLang="en-US" sz="1800" b="1" dirty="0" err="1"/>
              <a:t>timely</a:t>
            </a:r>
            <a:r>
              <a:rPr lang="fr-BE" altLang="en-US" sz="1800" b="1" dirty="0"/>
              <a:t> relevant info </a:t>
            </a:r>
            <a:r>
              <a:rPr lang="fr-BE" altLang="en-US" sz="1800" b="1" dirty="0" err="1"/>
              <a:t>with</a:t>
            </a:r>
            <a:r>
              <a:rPr lang="fr-BE" altLang="en-US" sz="1800" b="1" dirty="0"/>
              <a:t> the </a:t>
            </a:r>
            <a:r>
              <a:rPr lang="fr-BE" altLang="en-US" sz="1800" b="1" dirty="0" err="1"/>
              <a:t>required</a:t>
            </a:r>
            <a:r>
              <a:rPr lang="fr-BE" altLang="en-US" sz="1800" b="1" dirty="0"/>
              <a:t> </a:t>
            </a:r>
            <a:r>
              <a:rPr lang="fr-BE" altLang="en-US" sz="1800" b="1" dirty="0" err="1"/>
              <a:t>accuracy-frequency-reliability</a:t>
            </a:r>
            <a:r>
              <a:rPr lang="fr-BE" altLang="en-US" sz="1800" dirty="0"/>
              <a:t>!</a:t>
            </a:r>
            <a:endParaRPr lang="fr-BE" altLang="en-US" sz="2100" dirty="0"/>
          </a:p>
        </p:txBody>
      </p:sp>
      <p:pic>
        <p:nvPicPr>
          <p:cNvPr id="25609" name="Image 16"/>
          <p:cNvPicPr>
            <a:picLocks noChangeAspect="1"/>
          </p:cNvPicPr>
          <p:nvPr/>
        </p:nvPicPr>
        <p:blipFill>
          <a:blip r:embed="rId9" cstate="print">
            <a:extLst>
              <a:ext uri="{28A0092B-C50C-407E-A947-70E740481C1C}">
                <a14:useLocalDpi xmlns:a14="http://schemas.microsoft.com/office/drawing/2010/main" val="0"/>
              </a:ext>
            </a:extLst>
          </a:blip>
          <a:srcRect b="30502"/>
          <a:stretch>
            <a:fillRect/>
          </a:stretch>
        </p:blipFill>
        <p:spPr bwMode="auto">
          <a:xfrm>
            <a:off x="5979319" y="959644"/>
            <a:ext cx="1631156"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860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31640" y="3435846"/>
            <a:ext cx="6588732" cy="756084"/>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fr-BE">
              <a:solidFill>
                <a:prstClr val="white"/>
              </a:solidFill>
            </a:endParaRPr>
          </a:p>
        </p:txBody>
      </p:sp>
      <p:sp>
        <p:nvSpPr>
          <p:cNvPr id="2" name="Titre 1"/>
          <p:cNvSpPr>
            <a:spLocks noGrp="1"/>
          </p:cNvSpPr>
          <p:nvPr>
            <p:ph type="title"/>
          </p:nvPr>
        </p:nvSpPr>
        <p:spPr>
          <a:xfrm>
            <a:off x="1277634" y="87474"/>
            <a:ext cx="6172200" cy="749238"/>
          </a:xfrm>
        </p:spPr>
        <p:txBody>
          <a:bodyPr>
            <a:normAutofit/>
          </a:bodyPr>
          <a:lstStyle/>
          <a:p>
            <a:pPr algn="l"/>
            <a:r>
              <a:rPr lang="fr-BE" sz="2100" dirty="0"/>
              <a:t>Sen2-Agri in situ data collection:</a:t>
            </a:r>
            <a:br>
              <a:rPr lang="fr-BE" sz="2100" dirty="0"/>
            </a:br>
            <a:r>
              <a:rPr lang="fr-BE" sz="2100" b="1" dirty="0"/>
              <a:t>Objectives</a:t>
            </a:r>
          </a:p>
        </p:txBody>
      </p:sp>
      <p:sp>
        <p:nvSpPr>
          <p:cNvPr id="3" name="Espace réservé du contenu 2"/>
          <p:cNvSpPr>
            <a:spLocks noGrp="1"/>
          </p:cNvSpPr>
          <p:nvPr>
            <p:ph idx="1"/>
          </p:nvPr>
        </p:nvSpPr>
        <p:spPr>
          <a:xfrm>
            <a:off x="1385646" y="1005576"/>
            <a:ext cx="6515100" cy="3078342"/>
          </a:xfrm>
        </p:spPr>
        <p:txBody>
          <a:bodyPr>
            <a:noAutofit/>
          </a:bodyPr>
          <a:lstStyle/>
          <a:p>
            <a:pPr marL="0" indent="0" algn="just">
              <a:spcAft>
                <a:spcPts val="450"/>
              </a:spcAft>
              <a:buNone/>
            </a:pPr>
            <a:r>
              <a:rPr lang="en-GB" sz="1800" b="1" dirty="0"/>
              <a:t>      2 different objectives  </a:t>
            </a:r>
            <a:r>
              <a:rPr lang="en-GB" sz="1800" b="1" dirty="0">
                <a:solidFill>
                  <a:srgbClr val="FF0000"/>
                </a:solidFill>
              </a:rPr>
              <a:t>  </a:t>
            </a:r>
            <a:endParaRPr lang="en-GB" sz="900" b="1" dirty="0">
              <a:solidFill>
                <a:srgbClr val="FF0000"/>
              </a:solidFill>
            </a:endParaRPr>
          </a:p>
          <a:p>
            <a:pPr algn="just">
              <a:spcAft>
                <a:spcPts val="450"/>
              </a:spcAft>
              <a:buFont typeface="Wingdings" panose="05000000000000000000" pitchFamily="2" charset="2"/>
              <a:buChar char="q"/>
            </a:pPr>
            <a:r>
              <a:rPr lang="en-GB" sz="1350" dirty="0"/>
              <a:t>In situ data for </a:t>
            </a:r>
            <a:r>
              <a:rPr lang="en-GB" sz="1350" b="1" dirty="0">
                <a:solidFill>
                  <a:srgbClr val="FF0000"/>
                </a:solidFill>
              </a:rPr>
              <a:t>calibration</a:t>
            </a:r>
            <a:r>
              <a:rPr lang="en-GB" sz="1350" b="1" dirty="0"/>
              <a:t> (training)</a:t>
            </a:r>
            <a:r>
              <a:rPr lang="en-GB" sz="1350" dirty="0"/>
              <a:t>: sampling to cover the diversity of situations existing in the site or the national territory in order to represent the range of possible signatures for the different elements of interest (i.e. croplands vs non croplands on one hand and, the five main crop types and the other frequent crops on the other hand).</a:t>
            </a:r>
          </a:p>
          <a:p>
            <a:pPr algn="just">
              <a:buFont typeface="Wingdings" panose="05000000000000000000" pitchFamily="2" charset="2"/>
              <a:buChar char="q"/>
            </a:pPr>
            <a:r>
              <a:rPr lang="en-GB" sz="1350" dirty="0"/>
              <a:t>In situ data for </a:t>
            </a:r>
            <a:r>
              <a:rPr lang="en-GB" sz="1350" b="1" dirty="0">
                <a:solidFill>
                  <a:srgbClr val="FF0000"/>
                </a:solidFill>
              </a:rPr>
              <a:t>validation</a:t>
            </a:r>
            <a:r>
              <a:rPr lang="en-GB" sz="1350" dirty="0">
                <a:solidFill>
                  <a:srgbClr val="FF0000"/>
                </a:solidFill>
              </a:rPr>
              <a:t> </a:t>
            </a:r>
            <a:r>
              <a:rPr lang="en-GB" sz="1350" dirty="0"/>
              <a:t>to estimate the products accuracy (with a confidence interval) using a statistically-sound sampling to be objective and independent; for logistic reasons, sampling not strictly random but 2-stage sampling (with PMU and ESU) to assess the crop types (one field campaign) and the LAI</a:t>
            </a:r>
          </a:p>
          <a:p>
            <a:pPr algn="just">
              <a:buFont typeface="Wingdings" panose="05000000000000000000" pitchFamily="2" charset="2"/>
              <a:buChar char="q"/>
            </a:pPr>
            <a:endParaRPr lang="en-GB" sz="1500" dirty="0"/>
          </a:p>
          <a:p>
            <a:pPr algn="just">
              <a:buFont typeface="Symbol" panose="05050102010706020507" pitchFamily="18" charset="2"/>
              <a:buChar char="Þ"/>
            </a:pPr>
            <a:r>
              <a:rPr lang="en-GB" sz="1500" dirty="0"/>
              <a:t>Calibration and validation field campaigns for cropland and crop type can be all combined as long as the sampling design are explicitly different and the samples labelled accordingly.  </a:t>
            </a:r>
          </a:p>
          <a:p>
            <a:pPr marL="0" indent="0" algn="just">
              <a:buNone/>
            </a:pPr>
            <a:r>
              <a:rPr lang="en-GB" sz="1200" dirty="0"/>
              <a:t>        </a:t>
            </a:r>
            <a:r>
              <a:rPr lang="en-GB" sz="1200" i="1" dirty="0"/>
              <a:t>However, 2 field campaigns are probably needed for early and end of season map products if all</a:t>
            </a:r>
          </a:p>
          <a:p>
            <a:pPr marL="0" indent="0" algn="just">
              <a:buNone/>
            </a:pPr>
            <a:r>
              <a:rPr lang="en-GB" sz="1200" i="1" dirty="0"/>
              <a:t>        crop types can not be recognized during the first campaign due by mid-season at the latest.</a:t>
            </a:r>
            <a:endParaRPr lang="fr-BE" sz="788" i="1" dirty="0"/>
          </a:p>
          <a:p>
            <a:pPr marL="0" indent="0" algn="just">
              <a:buNone/>
            </a:pPr>
            <a:endParaRPr lang="en-GB" sz="1500" dirty="0"/>
          </a:p>
        </p:txBody>
      </p:sp>
    </p:spTree>
    <p:extLst>
      <p:ext uri="{BB962C8B-B14F-4D97-AF65-F5344CB8AC3E}">
        <p14:creationId xmlns:p14="http://schemas.microsoft.com/office/powerpoint/2010/main" val="55916142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23628" y="1059583"/>
            <a:ext cx="6777372" cy="3394472"/>
          </a:xfrm>
        </p:spPr>
        <p:txBody>
          <a:bodyPr>
            <a:noAutofit/>
          </a:bodyPr>
          <a:lstStyle/>
          <a:p>
            <a:pPr>
              <a:buFont typeface="Wingdings" panose="05000000000000000000" pitchFamily="2" charset="2"/>
              <a:buChar char="Ø"/>
            </a:pPr>
            <a:r>
              <a:rPr lang="en-GB" sz="1350" b="1" dirty="0"/>
              <a:t>Stratification</a:t>
            </a:r>
            <a:r>
              <a:rPr lang="en-GB" sz="1350" dirty="0"/>
              <a:t> according to existing agro-ecological zoning to sample the range of diversity (with up to 12 agro-ecological zones (strata) for nat. case)</a:t>
            </a:r>
          </a:p>
          <a:p>
            <a:pPr marL="342900" lvl="1" indent="0">
              <a:spcAft>
                <a:spcPts val="450"/>
              </a:spcAft>
              <a:buNone/>
            </a:pPr>
            <a:r>
              <a:rPr lang="en-GB" sz="1200" dirty="0"/>
              <a:t>   	ex. : Ukraine = 4 zones</a:t>
            </a:r>
            <a:endParaRPr lang="en-GB" sz="1350" dirty="0"/>
          </a:p>
          <a:p>
            <a:pPr>
              <a:buFont typeface="Wingdings" panose="05000000000000000000" pitchFamily="2" charset="2"/>
              <a:buChar char="Ø"/>
            </a:pPr>
            <a:r>
              <a:rPr lang="en-GB" sz="1350" b="1" dirty="0"/>
              <a:t>On screen visual interpretation </a:t>
            </a:r>
            <a:r>
              <a:rPr lang="en-GB" sz="1350" dirty="0"/>
              <a:t>to select samples (min. 1 ha) of land cover types different than cropland on recent aerial photographs, Google Earth or Bing imagery to capture the diversity of the non cropland land cover types. The sample distribution between strata could also consider the stratum size and their respective diversity.</a:t>
            </a:r>
          </a:p>
          <a:p>
            <a:pPr marL="342900" lvl="1" indent="0">
              <a:spcBef>
                <a:spcPts val="0"/>
              </a:spcBef>
              <a:buNone/>
            </a:pPr>
            <a:r>
              <a:rPr lang="fr-BE" sz="1200" dirty="0"/>
              <a:t>   	ex. : </a:t>
            </a:r>
            <a:r>
              <a:rPr lang="en-GB" sz="1200" dirty="0"/>
              <a:t>720 samples for non-cropland training </a:t>
            </a:r>
          </a:p>
          <a:p>
            <a:pPr marL="342900" lvl="1" indent="0">
              <a:spcBef>
                <a:spcPts val="0"/>
              </a:spcBef>
              <a:buNone/>
            </a:pPr>
            <a:r>
              <a:rPr lang="en-GB" sz="1200" dirty="0"/>
              <a:t>	        (15 samples x 12 land cover types x 4 strata) </a:t>
            </a:r>
          </a:p>
          <a:p>
            <a:pPr marL="342900" lvl="1" indent="0">
              <a:spcBef>
                <a:spcPts val="0"/>
              </a:spcBef>
              <a:spcAft>
                <a:spcPts val="450"/>
              </a:spcAft>
              <a:buNone/>
            </a:pPr>
            <a:r>
              <a:rPr lang="en-GB" sz="1200" dirty="0"/>
              <a:t>		</a:t>
            </a:r>
            <a:r>
              <a:rPr lang="en-GB" sz="1200" i="1" dirty="0">
                <a:solidFill>
                  <a:schemeClr val="tx2"/>
                </a:solidFill>
              </a:rPr>
              <a:t>=&gt; 5 days in office</a:t>
            </a:r>
          </a:p>
          <a:p>
            <a:pPr>
              <a:buFont typeface="Wingdings" panose="05000000000000000000" pitchFamily="2" charset="2"/>
              <a:buChar char="Ø"/>
            </a:pPr>
            <a:r>
              <a:rPr lang="en-GB" sz="1350" b="1" dirty="0"/>
              <a:t>Ground survey to delineate at least 30 samples </a:t>
            </a:r>
            <a:r>
              <a:rPr lang="en-GB" sz="1350" dirty="0"/>
              <a:t>(min. 1 ha but larger is better)  for each main crop and for each stratum.  No strict sampling design but needs to capture each crop diversity.  Visual delineation could use the most recent </a:t>
            </a:r>
            <a:r>
              <a:rPr lang="en-GB" sz="1350" dirty="0" err="1"/>
              <a:t>color</a:t>
            </a:r>
            <a:r>
              <a:rPr lang="en-GB" sz="1350" dirty="0"/>
              <a:t> composite. A this time of the year, summer crops are not yet visible.</a:t>
            </a:r>
          </a:p>
          <a:p>
            <a:pPr marL="0" indent="0">
              <a:spcBef>
                <a:spcPts val="0"/>
              </a:spcBef>
              <a:buNone/>
            </a:pPr>
            <a:r>
              <a:rPr lang="en-GB" sz="1350" dirty="0"/>
              <a:t>	</a:t>
            </a:r>
            <a:r>
              <a:rPr lang="en-GB" sz="1200" dirty="0"/>
              <a:t>ex. : </a:t>
            </a:r>
            <a:r>
              <a:rPr lang="en-GB" sz="1200" i="1" dirty="0"/>
              <a:t>1440 samples (30 samples x 12 crop types x 4 strata)</a:t>
            </a:r>
            <a:r>
              <a:rPr lang="en-GB" sz="1350" i="1" dirty="0"/>
              <a:t> </a:t>
            </a:r>
          </a:p>
          <a:p>
            <a:pPr marL="0" indent="0">
              <a:spcBef>
                <a:spcPts val="0"/>
              </a:spcBef>
              <a:buNone/>
            </a:pPr>
            <a:r>
              <a:rPr lang="en-GB" sz="1350" i="1" dirty="0"/>
              <a:t>		</a:t>
            </a:r>
            <a:r>
              <a:rPr lang="en-GB" sz="1200" i="1" dirty="0">
                <a:solidFill>
                  <a:schemeClr val="tx2"/>
                </a:solidFill>
              </a:rPr>
              <a:t>=&gt; 10 days before the mid-season</a:t>
            </a:r>
            <a:endParaRPr lang="fr-BE" sz="1200" i="1" dirty="0">
              <a:solidFill>
                <a:schemeClr val="tx2"/>
              </a:solidFill>
            </a:endParaRPr>
          </a:p>
        </p:txBody>
      </p:sp>
      <p:sp>
        <p:nvSpPr>
          <p:cNvPr id="6" name="Titre 1"/>
          <p:cNvSpPr>
            <a:spLocks noGrp="1"/>
          </p:cNvSpPr>
          <p:nvPr>
            <p:ph type="title"/>
          </p:nvPr>
        </p:nvSpPr>
        <p:spPr>
          <a:xfrm>
            <a:off x="1277634" y="87474"/>
            <a:ext cx="6172200" cy="749238"/>
          </a:xfrm>
        </p:spPr>
        <p:txBody>
          <a:bodyPr>
            <a:normAutofit/>
          </a:bodyPr>
          <a:lstStyle/>
          <a:p>
            <a:pPr algn="l"/>
            <a:r>
              <a:rPr lang="fr-BE" sz="2100" dirty="0"/>
              <a:t>Sen2-Agri in situ data collection: </a:t>
            </a:r>
            <a:br>
              <a:rPr lang="fr-BE" sz="2100" dirty="0"/>
            </a:br>
            <a:r>
              <a:rPr lang="fr-BE" sz="2100" dirty="0"/>
              <a:t>C</a:t>
            </a:r>
            <a:r>
              <a:rPr lang="fr-BE" sz="2100" b="1" dirty="0"/>
              <a:t>alibration (national case)</a:t>
            </a:r>
          </a:p>
        </p:txBody>
      </p:sp>
    </p:spTree>
    <p:extLst>
      <p:ext uri="{BB962C8B-B14F-4D97-AF65-F5344CB8AC3E}">
        <p14:creationId xmlns:p14="http://schemas.microsoft.com/office/powerpoint/2010/main" val="42889348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b="1" smtClean="0"/>
              <a:t>How can I map crops with remote sensing ?</a:t>
            </a:r>
            <a:endParaRPr lang="fr-FR" b="1" dirty="0"/>
          </a:p>
        </p:txBody>
      </p:sp>
      <p:sp>
        <p:nvSpPr>
          <p:cNvPr id="9" name="ZoneTexte 8"/>
          <p:cNvSpPr txBox="1"/>
          <p:nvPr/>
        </p:nvSpPr>
        <p:spPr>
          <a:xfrm>
            <a:off x="1458652" y="844771"/>
            <a:ext cx="6316580" cy="253916"/>
          </a:xfrm>
          <a:prstGeom prst="rect">
            <a:avLst/>
          </a:prstGeom>
          <a:noFill/>
        </p:spPr>
        <p:txBody>
          <a:bodyPr wrap="square" rtlCol="0">
            <a:spAutoFit/>
          </a:bodyPr>
          <a:lstStyle/>
          <a:p>
            <a:pPr fontAlgn="auto">
              <a:spcBef>
                <a:spcPts val="0"/>
              </a:spcBef>
              <a:spcAft>
                <a:spcPts val="0"/>
              </a:spcAft>
            </a:pPr>
            <a:r>
              <a:rPr lang="fr-FR" sz="1050" dirty="0" err="1">
                <a:solidFill>
                  <a:prstClr val="black"/>
                </a:solidFill>
                <a:latin typeface="Calibri"/>
              </a:rPr>
              <a:t>Choice</a:t>
            </a:r>
            <a:r>
              <a:rPr lang="fr-FR" sz="1050" dirty="0">
                <a:solidFill>
                  <a:prstClr val="black"/>
                </a:solidFill>
                <a:latin typeface="Calibri"/>
              </a:rPr>
              <a:t> of the classifier: </a:t>
            </a:r>
            <a:r>
              <a:rPr lang="fr-FR" sz="1050" dirty="0" err="1">
                <a:solidFill>
                  <a:prstClr val="black"/>
                </a:solidFill>
                <a:latin typeface="Calibri"/>
              </a:rPr>
              <a:t>Results</a:t>
            </a:r>
            <a:r>
              <a:rPr lang="fr-FR" sz="1050" dirty="0">
                <a:solidFill>
                  <a:prstClr val="black"/>
                </a:solidFill>
                <a:latin typeface="Calibri"/>
              </a:rPr>
              <a:t> of the </a:t>
            </a:r>
            <a:r>
              <a:rPr lang="fr-FR" sz="1050" dirty="0" err="1">
                <a:solidFill>
                  <a:prstClr val="black"/>
                </a:solidFill>
                <a:latin typeface="Calibri"/>
              </a:rPr>
              <a:t>benchmarking</a:t>
            </a:r>
            <a:r>
              <a:rPr lang="fr-FR" sz="1050" dirty="0">
                <a:solidFill>
                  <a:prstClr val="black"/>
                </a:solidFill>
                <a:latin typeface="Calibri"/>
              </a:rPr>
              <a:t> </a:t>
            </a:r>
            <a:r>
              <a:rPr lang="fr-FR" sz="1050" dirty="0" err="1">
                <a:solidFill>
                  <a:prstClr val="black"/>
                </a:solidFill>
                <a:latin typeface="Calibri"/>
              </a:rPr>
              <a:t>exercise</a:t>
            </a:r>
            <a:r>
              <a:rPr lang="fr-FR" sz="1050" dirty="0">
                <a:solidFill>
                  <a:prstClr val="black"/>
                </a:solidFill>
                <a:latin typeface="Calibri"/>
              </a:rPr>
              <a:t> for </a:t>
            </a:r>
            <a:r>
              <a:rPr lang="fr-FR" sz="1050" dirty="0" err="1">
                <a:solidFill>
                  <a:prstClr val="black"/>
                </a:solidFill>
                <a:latin typeface="Calibri"/>
              </a:rPr>
              <a:t>Random</a:t>
            </a:r>
            <a:r>
              <a:rPr lang="fr-FR" sz="1050" dirty="0">
                <a:solidFill>
                  <a:prstClr val="black"/>
                </a:solidFill>
                <a:latin typeface="Calibri"/>
              </a:rPr>
              <a:t> Forest and SVM over 8 sites</a:t>
            </a:r>
          </a:p>
        </p:txBody>
      </p:sp>
      <p:sp>
        <p:nvSpPr>
          <p:cNvPr id="10" name="ZoneTexte 9"/>
          <p:cNvSpPr txBox="1"/>
          <p:nvPr/>
        </p:nvSpPr>
        <p:spPr>
          <a:xfrm>
            <a:off x="1778929" y="4044234"/>
            <a:ext cx="5984978" cy="727122"/>
          </a:xfrm>
          <a:prstGeom prst="rect">
            <a:avLst/>
          </a:prstGeom>
          <a:noFill/>
        </p:spPr>
        <p:txBody>
          <a:bodyPr wrap="square" rtlCol="0">
            <a:spAutoFit/>
          </a:bodyPr>
          <a:lstStyle/>
          <a:p>
            <a:pPr fontAlgn="auto">
              <a:spcBef>
                <a:spcPts val="0"/>
              </a:spcBef>
              <a:spcAft>
                <a:spcPts val="0"/>
              </a:spcAft>
            </a:pPr>
            <a:r>
              <a:rPr lang="en-US" sz="825" dirty="0">
                <a:solidFill>
                  <a:prstClr val="black"/>
                </a:solidFill>
                <a:latin typeface="Calibri"/>
              </a:rPr>
              <a:t>The RF classifier yields better results for most of the sites. SVM produces good results comparable to RF when the number of classes is small, as shown by the results of Argentina and China, and specially in South-Africa where results are much better. However, as the SVM is very sensitive to a balanced share of samples between the classes, it has to be parameterized in such a way that all classes are equally represented. This means that majority classes will be under-sampled. For this reason and for these classes, lower results are obtained if they are compared with the RF results, whilst for minority classes results may be better.</a:t>
            </a:r>
            <a:endParaRPr lang="fr-FR" sz="825" dirty="0">
              <a:solidFill>
                <a:prstClr val="black"/>
              </a:solidFill>
              <a:latin typeface="Calibri"/>
            </a:endParaRPr>
          </a:p>
        </p:txBody>
      </p:sp>
      <p:graphicFrame>
        <p:nvGraphicFramePr>
          <p:cNvPr id="6146" name="Object 2"/>
          <p:cNvGraphicFramePr>
            <a:graphicFrameLocks noChangeAspect="1"/>
          </p:cNvGraphicFramePr>
          <p:nvPr/>
        </p:nvGraphicFramePr>
        <p:xfrm>
          <a:off x="2381250" y="1103783"/>
          <a:ext cx="4381500" cy="3124200"/>
        </p:xfrm>
        <a:graphic>
          <a:graphicData uri="http://schemas.openxmlformats.org/presentationml/2006/ole">
            <mc:AlternateContent xmlns:mc="http://schemas.openxmlformats.org/markup-compatibility/2006">
              <mc:Choice xmlns:v="urn:schemas-microsoft-com:vml" Requires="v">
                <p:oleObj spid="_x0000_s10265" name="Document" r:id="rId3" imgW="5841818" imgH="4166391" progId="Word.Document.12">
                  <p:embed/>
                </p:oleObj>
              </mc:Choice>
              <mc:Fallback>
                <p:oleObj name="Document" r:id="rId3" imgW="5841818" imgH="4166391"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50" y="1103783"/>
                        <a:ext cx="43815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6856336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94" t="33276" r="24885" b="15118"/>
          <a:stretch/>
        </p:blipFill>
        <p:spPr bwMode="auto">
          <a:xfrm>
            <a:off x="4355976" y="1599642"/>
            <a:ext cx="3177092" cy="1479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contenu 1"/>
          <p:cNvSpPr>
            <a:spLocks noGrp="1"/>
          </p:cNvSpPr>
          <p:nvPr>
            <p:ph idx="1"/>
          </p:nvPr>
        </p:nvSpPr>
        <p:spPr>
          <a:xfrm>
            <a:off x="3755764" y="1006743"/>
            <a:ext cx="4101340" cy="3725247"/>
          </a:xfrm>
        </p:spPr>
        <p:txBody>
          <a:bodyPr>
            <a:normAutofit/>
          </a:bodyPr>
          <a:lstStyle/>
          <a:p>
            <a:pPr marL="0" indent="0">
              <a:buNone/>
            </a:pPr>
            <a:r>
              <a:rPr lang="fr-BE" sz="1350" dirty="0"/>
              <a:t>Construction of the classification model in 3 </a:t>
            </a:r>
            <a:r>
              <a:rPr lang="fr-BE" sz="1350" dirty="0" err="1"/>
              <a:t>steps</a:t>
            </a:r>
            <a:endParaRPr lang="fr-BE" sz="1350" dirty="0"/>
          </a:p>
          <a:p>
            <a:pPr>
              <a:buFont typeface="+mj-lt"/>
              <a:buAutoNum type="arabicPeriod"/>
            </a:pPr>
            <a:r>
              <a:rPr lang="fr-BE" sz="1350" dirty="0" err="1"/>
              <a:t>Splitting</a:t>
            </a:r>
            <a:r>
              <a:rPr lang="fr-BE" sz="1350" dirty="0"/>
              <a:t> </a:t>
            </a:r>
            <a:r>
              <a:rPr lang="en-US" sz="1350" dirty="0"/>
              <a:t>polygons for training and testing</a:t>
            </a:r>
          </a:p>
          <a:p>
            <a:pPr lvl="1"/>
            <a:r>
              <a:rPr lang="en-US" sz="1050" dirty="0"/>
              <a:t>By polygons and not by pixels</a:t>
            </a:r>
          </a:p>
          <a:p>
            <a:pPr marL="342900" lvl="1" indent="0">
              <a:buNone/>
            </a:pPr>
            <a:endParaRPr lang="en-US" sz="1050" dirty="0"/>
          </a:p>
          <a:p>
            <a:pPr>
              <a:buFont typeface="+mj-lt"/>
              <a:buAutoNum type="arabicPeriod"/>
            </a:pPr>
            <a:endParaRPr lang="en-US" sz="1350" dirty="0"/>
          </a:p>
          <a:p>
            <a:pPr>
              <a:buFont typeface="+mj-lt"/>
              <a:buAutoNum type="arabicPeriod"/>
            </a:pPr>
            <a:endParaRPr lang="en-US" sz="1350" dirty="0"/>
          </a:p>
          <a:p>
            <a:pPr>
              <a:buFont typeface="+mj-lt"/>
              <a:buAutoNum type="arabicPeriod"/>
            </a:pPr>
            <a:endParaRPr lang="en-US" sz="1350" dirty="0"/>
          </a:p>
          <a:p>
            <a:pPr>
              <a:buFont typeface="+mj-lt"/>
              <a:buAutoNum type="arabicPeriod"/>
            </a:pPr>
            <a:endParaRPr lang="en-US" sz="1350" dirty="0"/>
          </a:p>
          <a:p>
            <a:pPr>
              <a:buFont typeface="+mj-lt"/>
              <a:buAutoNum type="arabicPeriod"/>
            </a:pPr>
            <a:endParaRPr lang="en-US" sz="1350" dirty="0"/>
          </a:p>
          <a:p>
            <a:pPr>
              <a:buFont typeface="+mj-lt"/>
              <a:buAutoNum type="arabicPeriod"/>
            </a:pPr>
            <a:r>
              <a:rPr lang="en-US" sz="1350" dirty="0"/>
              <a:t>Randomly selecting a number of pixel samples for “crop” and “not crop” classes</a:t>
            </a:r>
          </a:p>
          <a:p>
            <a:pPr lvl="1"/>
            <a:r>
              <a:rPr lang="en-US" sz="1050" dirty="0"/>
              <a:t>Output selection is class consistent (if 33% of crops is soybean, 33% of crop class training samples  will also be soybean)</a:t>
            </a:r>
          </a:p>
          <a:p>
            <a:pPr lvl="1"/>
            <a:r>
              <a:rPr lang="en-US" sz="1050" dirty="0"/>
              <a:t>Needed to reduce the time complexity of the RF classifier</a:t>
            </a:r>
          </a:p>
          <a:p>
            <a:pPr>
              <a:buFont typeface="+mj-lt"/>
              <a:buAutoNum type="arabicPeriod"/>
            </a:pPr>
            <a:r>
              <a:rPr lang="fr-BE" sz="1350" dirty="0"/>
              <a:t>Training model </a:t>
            </a:r>
            <a:r>
              <a:rPr lang="fr-BE" sz="1350" dirty="0" err="1"/>
              <a:t>generation</a:t>
            </a:r>
            <a:endParaRPr lang="fr-BE" sz="1350" dirty="0"/>
          </a:p>
        </p:txBody>
      </p:sp>
      <p:sp>
        <p:nvSpPr>
          <p:cNvPr id="3" name="Titre 2"/>
          <p:cNvSpPr>
            <a:spLocks noGrp="1"/>
          </p:cNvSpPr>
          <p:nvPr>
            <p:ph type="title"/>
          </p:nvPr>
        </p:nvSpPr>
        <p:spPr/>
        <p:txBody>
          <a:bodyPr/>
          <a:lstStyle/>
          <a:p>
            <a:r>
              <a:rPr lang="fr-BE" dirty="0" err="1" smtClean="0"/>
              <a:t>Random</a:t>
            </a:r>
            <a:r>
              <a:rPr lang="fr-BE" dirty="0" smtClean="0"/>
              <a:t> Forest model estimation</a:t>
            </a:r>
            <a:endParaRPr lang="fr-BE" dirty="0"/>
          </a:p>
        </p:txBody>
      </p:sp>
      <p:sp>
        <p:nvSpPr>
          <p:cNvPr id="6" name="Parallélogramme 5"/>
          <p:cNvSpPr/>
          <p:nvPr/>
        </p:nvSpPr>
        <p:spPr>
          <a:xfrm>
            <a:off x="1709682" y="965313"/>
            <a:ext cx="378042" cy="270030"/>
          </a:xfrm>
          <a:prstGeom prst="parallelogram">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fr-BE">
              <a:solidFill>
                <a:prstClr val="white"/>
              </a:solidFill>
            </a:endParaRPr>
          </a:p>
        </p:txBody>
      </p:sp>
      <p:sp>
        <p:nvSpPr>
          <p:cNvPr id="7" name="Parallélogramme 6"/>
          <p:cNvSpPr/>
          <p:nvPr/>
        </p:nvSpPr>
        <p:spPr>
          <a:xfrm>
            <a:off x="1823982" y="1006743"/>
            <a:ext cx="378042" cy="270030"/>
          </a:xfrm>
          <a:prstGeom prst="parallelogram">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fr-BE">
              <a:solidFill>
                <a:prstClr val="white"/>
              </a:solidFill>
            </a:endParaRPr>
          </a:p>
        </p:txBody>
      </p:sp>
      <p:sp>
        <p:nvSpPr>
          <p:cNvPr id="8" name="Parallélogramme 7"/>
          <p:cNvSpPr/>
          <p:nvPr/>
        </p:nvSpPr>
        <p:spPr>
          <a:xfrm>
            <a:off x="1952940" y="1073325"/>
            <a:ext cx="378042" cy="270030"/>
          </a:xfrm>
          <a:prstGeom prst="parallelogram">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fr-BE">
              <a:solidFill>
                <a:prstClr val="white"/>
              </a:solidFill>
            </a:endParaRPr>
          </a:p>
        </p:txBody>
      </p:sp>
      <p:sp>
        <p:nvSpPr>
          <p:cNvPr id="9" name="ZoneTexte 8"/>
          <p:cNvSpPr txBox="1"/>
          <p:nvPr/>
        </p:nvSpPr>
        <p:spPr>
          <a:xfrm>
            <a:off x="2411760" y="947028"/>
            <a:ext cx="647868" cy="369332"/>
          </a:xfrm>
          <a:prstGeom prst="rect">
            <a:avLst/>
          </a:prstGeom>
          <a:noFill/>
        </p:spPr>
        <p:txBody>
          <a:bodyPr wrap="square" rtlCol="0">
            <a:spAutoFit/>
          </a:bodyPr>
          <a:lstStyle/>
          <a:p>
            <a:pPr defTabSz="342900" fontAlgn="auto">
              <a:spcBef>
                <a:spcPts val="0"/>
              </a:spcBef>
              <a:spcAft>
                <a:spcPts val="0"/>
              </a:spcAft>
            </a:pPr>
            <a:r>
              <a:rPr lang="fr-BE" sz="900" dirty="0">
                <a:solidFill>
                  <a:prstClr val="black"/>
                </a:solidFill>
                <a:latin typeface="Calibri"/>
              </a:rPr>
              <a:t>L2A time </a:t>
            </a:r>
            <a:r>
              <a:rPr lang="fr-BE" sz="900" dirty="0" err="1">
                <a:solidFill>
                  <a:prstClr val="black"/>
                </a:solidFill>
                <a:latin typeface="Calibri"/>
              </a:rPr>
              <a:t>series</a:t>
            </a:r>
            <a:endParaRPr lang="fr-BE" sz="900" dirty="0">
              <a:solidFill>
                <a:prstClr val="black"/>
              </a:solidFill>
              <a:latin typeface="Calibri"/>
            </a:endParaRPr>
          </a:p>
        </p:txBody>
      </p:sp>
      <p:cxnSp>
        <p:nvCxnSpPr>
          <p:cNvPr id="10" name="Connecteur droit avec flèche 9"/>
          <p:cNvCxnSpPr>
            <a:stCxn id="8" idx="4"/>
            <a:endCxn id="12" idx="0"/>
          </p:cNvCxnSpPr>
          <p:nvPr/>
        </p:nvCxnSpPr>
        <p:spPr>
          <a:xfrm flipH="1">
            <a:off x="2141628" y="1343355"/>
            <a:ext cx="333" cy="3846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223628" y="1437510"/>
            <a:ext cx="1836000" cy="216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fr-BE" sz="900" b="1" dirty="0">
                <a:solidFill>
                  <a:prstClr val="white"/>
                </a:solidFill>
              </a:rPr>
              <a:t>Gap </a:t>
            </a:r>
            <a:r>
              <a:rPr lang="fr-BE" sz="900" b="1" dirty="0" err="1">
                <a:solidFill>
                  <a:prstClr val="white"/>
                </a:solidFill>
              </a:rPr>
              <a:t>filling</a:t>
            </a:r>
            <a:endParaRPr lang="fr-BE" sz="900" b="1" dirty="0">
              <a:solidFill>
                <a:prstClr val="white"/>
              </a:solidFill>
            </a:endParaRPr>
          </a:p>
        </p:txBody>
      </p:sp>
      <p:sp>
        <p:nvSpPr>
          <p:cNvPr id="12" name="Rectangle 11"/>
          <p:cNvSpPr/>
          <p:nvPr/>
        </p:nvSpPr>
        <p:spPr>
          <a:xfrm>
            <a:off x="1223628" y="1728000"/>
            <a:ext cx="1836000" cy="21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fr-BE" sz="900" b="1" dirty="0">
                <a:solidFill>
                  <a:prstClr val="black"/>
                </a:solidFill>
              </a:rPr>
              <a:t>Gap </a:t>
            </a:r>
            <a:r>
              <a:rPr lang="fr-BE" sz="900" b="1" dirty="0" err="1">
                <a:solidFill>
                  <a:prstClr val="black"/>
                </a:solidFill>
              </a:rPr>
              <a:t>filled</a:t>
            </a:r>
            <a:r>
              <a:rPr lang="fr-BE" sz="900" b="1" dirty="0">
                <a:solidFill>
                  <a:prstClr val="black"/>
                </a:solidFill>
              </a:rPr>
              <a:t> L2A time </a:t>
            </a:r>
            <a:r>
              <a:rPr lang="fr-BE" sz="900" b="1" dirty="0" err="1">
                <a:solidFill>
                  <a:prstClr val="black"/>
                </a:solidFill>
              </a:rPr>
              <a:t>series</a:t>
            </a:r>
            <a:endParaRPr lang="fr-BE" sz="900" b="1" dirty="0">
              <a:solidFill>
                <a:prstClr val="black"/>
              </a:solidFill>
            </a:endParaRPr>
          </a:p>
        </p:txBody>
      </p:sp>
      <p:sp>
        <p:nvSpPr>
          <p:cNvPr id="13" name="Rectangle 12"/>
          <p:cNvSpPr/>
          <p:nvPr/>
        </p:nvSpPr>
        <p:spPr>
          <a:xfrm>
            <a:off x="1223961" y="2295000"/>
            <a:ext cx="1836000" cy="32403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fr-BE" sz="900" b="1" dirty="0">
                <a:solidFill>
                  <a:prstClr val="black"/>
                </a:solidFill>
              </a:rPr>
              <a:t>Gap </a:t>
            </a:r>
            <a:r>
              <a:rPr lang="fr-BE" sz="900" b="1" dirty="0" err="1">
                <a:solidFill>
                  <a:prstClr val="black"/>
                </a:solidFill>
              </a:rPr>
              <a:t>filled</a:t>
            </a:r>
            <a:r>
              <a:rPr lang="fr-BE" sz="900" b="1" dirty="0">
                <a:solidFill>
                  <a:prstClr val="black"/>
                </a:solidFill>
              </a:rPr>
              <a:t> NDVI, NDWI, </a:t>
            </a:r>
            <a:r>
              <a:rPr lang="fr-BE" sz="900" b="1" dirty="0" err="1">
                <a:solidFill>
                  <a:prstClr val="black"/>
                </a:solidFill>
              </a:rPr>
              <a:t>brightness</a:t>
            </a:r>
            <a:r>
              <a:rPr lang="fr-BE" sz="900" b="1" dirty="0">
                <a:solidFill>
                  <a:prstClr val="black"/>
                </a:solidFill>
              </a:rPr>
              <a:t> time </a:t>
            </a:r>
            <a:r>
              <a:rPr lang="fr-BE" sz="900" b="1" dirty="0" err="1">
                <a:solidFill>
                  <a:prstClr val="black"/>
                </a:solidFill>
              </a:rPr>
              <a:t>series</a:t>
            </a:r>
            <a:endParaRPr lang="fr-BE" sz="900" b="1" dirty="0">
              <a:solidFill>
                <a:prstClr val="black"/>
              </a:solidFill>
            </a:endParaRPr>
          </a:p>
        </p:txBody>
      </p:sp>
      <p:cxnSp>
        <p:nvCxnSpPr>
          <p:cNvPr id="14" name="Connecteur droit avec flèche 13"/>
          <p:cNvCxnSpPr>
            <a:stCxn id="12" idx="2"/>
            <a:endCxn id="13" idx="0"/>
          </p:cNvCxnSpPr>
          <p:nvPr/>
        </p:nvCxnSpPr>
        <p:spPr>
          <a:xfrm>
            <a:off x="2141628" y="1944000"/>
            <a:ext cx="333" cy="35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223961" y="1998000"/>
            <a:ext cx="1836000" cy="216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fr-BE" sz="900" b="1" dirty="0">
                <a:solidFill>
                  <a:prstClr val="white"/>
                </a:solidFill>
              </a:rPr>
              <a:t>Spectral indices computation</a:t>
            </a:r>
          </a:p>
        </p:txBody>
      </p:sp>
      <p:sp>
        <p:nvSpPr>
          <p:cNvPr id="16" name="Rectangle 15"/>
          <p:cNvSpPr/>
          <p:nvPr/>
        </p:nvSpPr>
        <p:spPr>
          <a:xfrm>
            <a:off x="1223961" y="2997000"/>
            <a:ext cx="863763" cy="32403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fr-BE" sz="900" b="1" dirty="0">
                <a:solidFill>
                  <a:prstClr val="black"/>
                </a:solidFill>
              </a:rPr>
              <a:t>Temporal </a:t>
            </a:r>
            <a:r>
              <a:rPr lang="fr-BE" sz="900" b="1" dirty="0" err="1">
                <a:solidFill>
                  <a:prstClr val="black"/>
                </a:solidFill>
              </a:rPr>
              <a:t>features</a:t>
            </a:r>
            <a:endParaRPr lang="fr-BE" sz="900" b="1" dirty="0">
              <a:solidFill>
                <a:prstClr val="black"/>
              </a:solidFill>
            </a:endParaRPr>
          </a:p>
        </p:txBody>
      </p:sp>
      <p:sp>
        <p:nvSpPr>
          <p:cNvPr id="17" name="Rectangle 16"/>
          <p:cNvSpPr/>
          <p:nvPr/>
        </p:nvSpPr>
        <p:spPr>
          <a:xfrm>
            <a:off x="2202024" y="2997000"/>
            <a:ext cx="857937" cy="32403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fr-BE" sz="900" b="1" dirty="0" err="1">
                <a:solidFill>
                  <a:prstClr val="black"/>
                </a:solidFill>
              </a:rPr>
              <a:t>Statistic</a:t>
            </a:r>
            <a:r>
              <a:rPr lang="fr-BE" sz="900" b="1" dirty="0">
                <a:solidFill>
                  <a:prstClr val="black"/>
                </a:solidFill>
              </a:rPr>
              <a:t> </a:t>
            </a:r>
            <a:r>
              <a:rPr lang="fr-BE" sz="900" b="1" dirty="0" err="1">
                <a:solidFill>
                  <a:prstClr val="black"/>
                </a:solidFill>
              </a:rPr>
              <a:t>features</a:t>
            </a:r>
            <a:endParaRPr lang="fr-BE" sz="900" b="1" dirty="0">
              <a:solidFill>
                <a:prstClr val="black"/>
              </a:solidFill>
            </a:endParaRPr>
          </a:p>
        </p:txBody>
      </p:sp>
      <p:cxnSp>
        <p:nvCxnSpPr>
          <p:cNvPr id="18" name="Connecteur en angle 17"/>
          <p:cNvCxnSpPr>
            <a:stCxn id="13" idx="2"/>
            <a:endCxn id="16" idx="0"/>
          </p:cNvCxnSpPr>
          <p:nvPr/>
        </p:nvCxnSpPr>
        <p:spPr>
          <a:xfrm rot="5400000">
            <a:off x="1709920" y="2564959"/>
            <a:ext cx="377964" cy="48611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Connecteur en angle 18"/>
          <p:cNvCxnSpPr>
            <a:stCxn id="13" idx="2"/>
            <a:endCxn id="17" idx="0"/>
          </p:cNvCxnSpPr>
          <p:nvPr/>
        </p:nvCxnSpPr>
        <p:spPr>
          <a:xfrm rot="16200000" flipH="1">
            <a:off x="2197495" y="2563502"/>
            <a:ext cx="377964" cy="48903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223961" y="2700000"/>
            <a:ext cx="1836000" cy="216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fr-BE" sz="900" b="1" dirty="0" err="1">
                <a:solidFill>
                  <a:prstClr val="white"/>
                </a:solidFill>
              </a:rPr>
              <a:t>Features</a:t>
            </a:r>
            <a:r>
              <a:rPr lang="fr-BE" sz="900" b="1" dirty="0">
                <a:solidFill>
                  <a:prstClr val="white"/>
                </a:solidFill>
              </a:rPr>
              <a:t> computation</a:t>
            </a:r>
          </a:p>
        </p:txBody>
      </p:sp>
      <p:sp>
        <p:nvSpPr>
          <p:cNvPr id="21" name="Rectangle 20"/>
          <p:cNvSpPr/>
          <p:nvPr/>
        </p:nvSpPr>
        <p:spPr>
          <a:xfrm>
            <a:off x="1223628" y="3672000"/>
            <a:ext cx="1836000" cy="32403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fr-BE" sz="900" b="1" dirty="0" err="1">
                <a:solidFill>
                  <a:prstClr val="black"/>
                </a:solidFill>
              </a:rPr>
              <a:t>Concatenated</a:t>
            </a:r>
            <a:r>
              <a:rPr lang="fr-BE" sz="900" b="1" dirty="0">
                <a:solidFill>
                  <a:prstClr val="black"/>
                </a:solidFill>
              </a:rPr>
              <a:t> time </a:t>
            </a:r>
            <a:r>
              <a:rPr lang="fr-BE" sz="900" b="1" dirty="0" err="1">
                <a:solidFill>
                  <a:prstClr val="black"/>
                </a:solidFill>
              </a:rPr>
              <a:t>series</a:t>
            </a:r>
            <a:r>
              <a:rPr lang="fr-BE" sz="900" b="1" dirty="0">
                <a:solidFill>
                  <a:prstClr val="black"/>
                </a:solidFill>
              </a:rPr>
              <a:t> of </a:t>
            </a:r>
            <a:r>
              <a:rPr lang="fr-BE" sz="900" b="1" dirty="0" err="1">
                <a:solidFill>
                  <a:prstClr val="black"/>
                </a:solidFill>
              </a:rPr>
              <a:t>features</a:t>
            </a:r>
            <a:endParaRPr lang="fr-BE" sz="900" b="1" dirty="0">
              <a:solidFill>
                <a:prstClr val="black"/>
              </a:solidFill>
            </a:endParaRPr>
          </a:p>
        </p:txBody>
      </p:sp>
      <p:cxnSp>
        <p:nvCxnSpPr>
          <p:cNvPr id="22" name="Connecteur en angle 21"/>
          <p:cNvCxnSpPr>
            <a:stCxn id="17" idx="2"/>
            <a:endCxn id="21" idx="0"/>
          </p:cNvCxnSpPr>
          <p:nvPr/>
        </p:nvCxnSpPr>
        <p:spPr>
          <a:xfrm rot="5400000">
            <a:off x="2210828" y="3251836"/>
            <a:ext cx="350964" cy="48936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cteur en angle 22"/>
          <p:cNvCxnSpPr>
            <a:stCxn id="16" idx="2"/>
            <a:endCxn id="21" idx="0"/>
          </p:cNvCxnSpPr>
          <p:nvPr/>
        </p:nvCxnSpPr>
        <p:spPr>
          <a:xfrm rot="16200000" flipH="1">
            <a:off x="1723253" y="3253625"/>
            <a:ext cx="350964" cy="48578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224620" y="3375000"/>
            <a:ext cx="1836000" cy="216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fr-BE" sz="900" b="1" dirty="0" err="1">
                <a:solidFill>
                  <a:prstClr val="white"/>
                </a:solidFill>
              </a:rPr>
              <a:t>Features</a:t>
            </a:r>
            <a:r>
              <a:rPr lang="fr-BE" sz="900" b="1" dirty="0">
                <a:solidFill>
                  <a:prstClr val="white"/>
                </a:solidFill>
              </a:rPr>
              <a:t> </a:t>
            </a:r>
            <a:r>
              <a:rPr lang="fr-BE" sz="900" b="1" dirty="0" err="1">
                <a:solidFill>
                  <a:prstClr val="white"/>
                </a:solidFill>
              </a:rPr>
              <a:t>concatenation</a:t>
            </a:r>
            <a:endParaRPr lang="fr-BE" sz="900" b="1" dirty="0">
              <a:solidFill>
                <a:prstClr val="white"/>
              </a:solidFill>
            </a:endParaRPr>
          </a:p>
        </p:txBody>
      </p:sp>
      <p:sp>
        <p:nvSpPr>
          <p:cNvPr id="25" name="Parallélogramme 24"/>
          <p:cNvSpPr/>
          <p:nvPr/>
        </p:nvSpPr>
        <p:spPr>
          <a:xfrm>
            <a:off x="3167844" y="3670598"/>
            <a:ext cx="378042" cy="270030"/>
          </a:xfrm>
          <a:prstGeom prst="parallelogram">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fr-BE">
              <a:solidFill>
                <a:prstClr val="white"/>
              </a:solidFill>
            </a:endParaRPr>
          </a:p>
        </p:txBody>
      </p:sp>
      <p:sp>
        <p:nvSpPr>
          <p:cNvPr id="26" name="ZoneTexte 25"/>
          <p:cNvSpPr txBox="1"/>
          <p:nvPr/>
        </p:nvSpPr>
        <p:spPr>
          <a:xfrm>
            <a:off x="3059832" y="3489852"/>
            <a:ext cx="695932" cy="369332"/>
          </a:xfrm>
          <a:prstGeom prst="rect">
            <a:avLst/>
          </a:prstGeom>
          <a:noFill/>
        </p:spPr>
        <p:txBody>
          <a:bodyPr wrap="square" rtlCol="0">
            <a:spAutoFit/>
          </a:bodyPr>
          <a:lstStyle/>
          <a:p>
            <a:pPr defTabSz="342900" fontAlgn="auto">
              <a:spcBef>
                <a:spcPts val="0"/>
              </a:spcBef>
              <a:spcAft>
                <a:spcPts val="0"/>
              </a:spcAft>
            </a:pPr>
            <a:r>
              <a:rPr lang="fr-BE" sz="900" dirty="0">
                <a:solidFill>
                  <a:prstClr val="black"/>
                </a:solidFill>
                <a:latin typeface="Calibri"/>
              </a:rPr>
              <a:t>In situ data</a:t>
            </a:r>
          </a:p>
        </p:txBody>
      </p:sp>
      <p:sp>
        <p:nvSpPr>
          <p:cNvPr id="29" name="Rectangle 28"/>
          <p:cNvSpPr/>
          <p:nvPr/>
        </p:nvSpPr>
        <p:spPr>
          <a:xfrm>
            <a:off x="1224620" y="4353972"/>
            <a:ext cx="1836000" cy="21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fr-BE" sz="900" b="1" dirty="0">
                <a:solidFill>
                  <a:prstClr val="black"/>
                </a:solidFill>
              </a:rPr>
              <a:t>RF model</a:t>
            </a:r>
          </a:p>
        </p:txBody>
      </p:sp>
      <p:cxnSp>
        <p:nvCxnSpPr>
          <p:cNvPr id="30" name="Connecteur droit avec flèche 29"/>
          <p:cNvCxnSpPr>
            <a:stCxn id="21" idx="2"/>
            <a:endCxn id="29" idx="0"/>
          </p:cNvCxnSpPr>
          <p:nvPr/>
        </p:nvCxnSpPr>
        <p:spPr>
          <a:xfrm>
            <a:off x="2141628" y="3996036"/>
            <a:ext cx="992" cy="3579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Connecteur en angle 32"/>
          <p:cNvCxnSpPr>
            <a:stCxn id="25" idx="3"/>
            <a:endCxn id="29" idx="0"/>
          </p:cNvCxnSpPr>
          <p:nvPr/>
        </p:nvCxnSpPr>
        <p:spPr>
          <a:xfrm rot="5400000">
            <a:off x="2526195" y="3557055"/>
            <a:ext cx="413344" cy="118049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223628" y="4050000"/>
            <a:ext cx="1836000" cy="216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fr-BE" sz="900" b="1" dirty="0">
                <a:solidFill>
                  <a:prstClr val="white"/>
                </a:solidFill>
              </a:rPr>
              <a:t>RF model estimation</a:t>
            </a:r>
          </a:p>
        </p:txBody>
      </p:sp>
    </p:spTree>
    <p:extLst>
      <p:ext uri="{BB962C8B-B14F-4D97-AF65-F5344CB8AC3E}">
        <p14:creationId xmlns:p14="http://schemas.microsoft.com/office/powerpoint/2010/main" val="286882616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BE" dirty="0" err="1"/>
              <a:t>Benchmarking</a:t>
            </a:r>
            <a:r>
              <a:rPr lang="fr-BE" dirty="0"/>
              <a:t> </a:t>
            </a:r>
            <a:r>
              <a:rPr lang="fr-BE" dirty="0" err="1"/>
              <a:t>products</a:t>
            </a:r>
            <a:r>
              <a:rPr lang="fr-BE" dirty="0"/>
              <a:t> 2013</a:t>
            </a:r>
            <a:br>
              <a:rPr lang="fr-BE" dirty="0"/>
            </a:br>
            <a:r>
              <a:rPr lang="fr-BE" sz="1500" dirty="0"/>
              <a:t>(SPOT 4 </a:t>
            </a:r>
            <a:r>
              <a:rPr lang="fr-BE" sz="1500" dirty="0" err="1"/>
              <a:t>Take</a:t>
            </a:r>
            <a:r>
              <a:rPr lang="fr-BE" sz="1500" dirty="0"/>
              <a:t> 5, L8, RE)</a:t>
            </a:r>
            <a:endParaRPr lang="fr-BE" dirty="0"/>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66918" r="35396"/>
          <a:stretch/>
        </p:blipFill>
        <p:spPr>
          <a:xfrm>
            <a:off x="6108015" y="1119890"/>
            <a:ext cx="1866363" cy="3382051"/>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r="36247" b="66769"/>
          <a:stretch/>
        </p:blipFill>
        <p:spPr>
          <a:xfrm>
            <a:off x="1505068" y="1119889"/>
            <a:ext cx="1824794" cy="3365903"/>
          </a:xfrm>
          <a:prstGeom prst="rect">
            <a:avLst/>
          </a:prstGeom>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t="33180" r="36144" b="33410"/>
          <a:stretch/>
        </p:blipFill>
        <p:spPr>
          <a:xfrm>
            <a:off x="3869862" y="1131903"/>
            <a:ext cx="1827761" cy="3384063"/>
          </a:xfrm>
          <a:prstGeom prst="rect">
            <a:avLst/>
          </a:prstGeom>
        </p:spPr>
      </p:pic>
      <p:sp>
        <p:nvSpPr>
          <p:cNvPr id="7" name="Rectangle à coins arrondis 6"/>
          <p:cNvSpPr/>
          <p:nvPr/>
        </p:nvSpPr>
        <p:spPr>
          <a:xfrm>
            <a:off x="1161483" y="1367799"/>
            <a:ext cx="459000" cy="21708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defTabSz="342900" fontAlgn="auto">
              <a:spcBef>
                <a:spcPts val="0"/>
              </a:spcBef>
              <a:spcAft>
                <a:spcPts val="0"/>
              </a:spcAft>
            </a:pPr>
            <a:r>
              <a:rPr lang="fr-BE" sz="675" dirty="0">
                <a:solidFill>
                  <a:srgbClr val="9BBB59">
                    <a:lumMod val="50000"/>
                  </a:srgbClr>
                </a:solidFill>
              </a:rPr>
              <a:t>Argentina</a:t>
            </a:r>
          </a:p>
        </p:txBody>
      </p:sp>
      <p:sp>
        <p:nvSpPr>
          <p:cNvPr id="8" name="Rectangle à coins arrondis 7"/>
          <p:cNvSpPr/>
          <p:nvPr/>
        </p:nvSpPr>
        <p:spPr>
          <a:xfrm>
            <a:off x="1161483" y="2998063"/>
            <a:ext cx="459000" cy="33200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defTabSz="342900" fontAlgn="auto">
              <a:spcBef>
                <a:spcPts val="0"/>
              </a:spcBef>
              <a:spcAft>
                <a:spcPts val="0"/>
              </a:spcAft>
            </a:pPr>
            <a:r>
              <a:rPr lang="fr-BE" sz="675" dirty="0">
                <a:solidFill>
                  <a:srgbClr val="9BBB59">
                    <a:lumMod val="50000"/>
                  </a:srgbClr>
                </a:solidFill>
              </a:rPr>
              <a:t>Burkina</a:t>
            </a:r>
          </a:p>
          <a:p>
            <a:pPr algn="ctr" defTabSz="342900" fontAlgn="auto">
              <a:spcBef>
                <a:spcPts val="0"/>
              </a:spcBef>
              <a:spcAft>
                <a:spcPts val="0"/>
              </a:spcAft>
            </a:pPr>
            <a:r>
              <a:rPr lang="fr-BE" sz="675" dirty="0">
                <a:solidFill>
                  <a:srgbClr val="9BBB59">
                    <a:lumMod val="50000"/>
                  </a:srgbClr>
                </a:solidFill>
              </a:rPr>
              <a:t>Faso</a:t>
            </a:r>
          </a:p>
        </p:txBody>
      </p:sp>
      <p:sp>
        <p:nvSpPr>
          <p:cNvPr id="9" name="Rectangle à coins arrondis 8"/>
          <p:cNvSpPr/>
          <p:nvPr/>
        </p:nvSpPr>
        <p:spPr>
          <a:xfrm>
            <a:off x="1161482" y="3915516"/>
            <a:ext cx="459000" cy="21708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defTabSz="342900" fontAlgn="auto">
              <a:spcBef>
                <a:spcPts val="0"/>
              </a:spcBef>
              <a:spcAft>
                <a:spcPts val="0"/>
              </a:spcAft>
            </a:pPr>
            <a:r>
              <a:rPr lang="fr-BE" sz="675" dirty="0">
                <a:solidFill>
                  <a:srgbClr val="9BBB59">
                    <a:lumMod val="50000"/>
                  </a:srgbClr>
                </a:solidFill>
              </a:rPr>
              <a:t>China</a:t>
            </a:r>
          </a:p>
        </p:txBody>
      </p:sp>
      <p:sp>
        <p:nvSpPr>
          <p:cNvPr id="10" name="Rectangle à coins arrondis 9"/>
          <p:cNvSpPr/>
          <p:nvPr/>
        </p:nvSpPr>
        <p:spPr>
          <a:xfrm>
            <a:off x="3437874" y="1364224"/>
            <a:ext cx="540000" cy="21708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defTabSz="342900" fontAlgn="auto">
              <a:spcBef>
                <a:spcPts val="0"/>
              </a:spcBef>
              <a:spcAft>
                <a:spcPts val="0"/>
              </a:spcAft>
            </a:pPr>
            <a:r>
              <a:rPr lang="fr-BE" sz="675" dirty="0">
                <a:solidFill>
                  <a:srgbClr val="9BBB59">
                    <a:lumMod val="50000"/>
                  </a:srgbClr>
                </a:solidFill>
              </a:rPr>
              <a:t>France</a:t>
            </a:r>
          </a:p>
        </p:txBody>
      </p:sp>
      <p:sp>
        <p:nvSpPr>
          <p:cNvPr id="11" name="Rectangle à coins arrondis 10"/>
          <p:cNvSpPr/>
          <p:nvPr/>
        </p:nvSpPr>
        <p:spPr>
          <a:xfrm>
            <a:off x="3437874" y="2226990"/>
            <a:ext cx="540000" cy="21708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defTabSz="342900" fontAlgn="auto">
              <a:spcBef>
                <a:spcPts val="0"/>
              </a:spcBef>
              <a:spcAft>
                <a:spcPts val="0"/>
              </a:spcAft>
            </a:pPr>
            <a:r>
              <a:rPr lang="fr-BE" sz="675" dirty="0">
                <a:solidFill>
                  <a:srgbClr val="9BBB59">
                    <a:lumMod val="50000"/>
                  </a:srgbClr>
                </a:solidFill>
              </a:rPr>
              <a:t>Madagascar</a:t>
            </a:r>
          </a:p>
        </p:txBody>
      </p:sp>
      <p:sp>
        <p:nvSpPr>
          <p:cNvPr id="12" name="Rectangle à coins arrondis 11"/>
          <p:cNvSpPr/>
          <p:nvPr/>
        </p:nvSpPr>
        <p:spPr>
          <a:xfrm>
            <a:off x="3437874" y="3113601"/>
            <a:ext cx="540000" cy="21708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defTabSz="342900" fontAlgn="auto">
              <a:spcBef>
                <a:spcPts val="0"/>
              </a:spcBef>
              <a:spcAft>
                <a:spcPts val="0"/>
              </a:spcAft>
            </a:pPr>
            <a:r>
              <a:rPr lang="fr-BE" sz="675" dirty="0" err="1">
                <a:solidFill>
                  <a:srgbClr val="9BBB59">
                    <a:lumMod val="50000"/>
                  </a:srgbClr>
                </a:solidFill>
              </a:rPr>
              <a:t>Morrocco</a:t>
            </a:r>
            <a:endParaRPr lang="fr-BE" sz="675" dirty="0">
              <a:solidFill>
                <a:srgbClr val="9BBB59">
                  <a:lumMod val="50000"/>
                </a:srgbClr>
              </a:solidFill>
            </a:endParaRPr>
          </a:p>
        </p:txBody>
      </p:sp>
      <p:sp>
        <p:nvSpPr>
          <p:cNvPr id="13" name="Rectangle à coins arrondis 12"/>
          <p:cNvSpPr/>
          <p:nvPr/>
        </p:nvSpPr>
        <p:spPr>
          <a:xfrm>
            <a:off x="5814138" y="1374184"/>
            <a:ext cx="432000" cy="20431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defTabSz="342900" fontAlgn="auto">
              <a:spcBef>
                <a:spcPts val="0"/>
              </a:spcBef>
              <a:spcAft>
                <a:spcPts val="0"/>
              </a:spcAft>
            </a:pPr>
            <a:r>
              <a:rPr lang="fr-BE" sz="600" dirty="0" err="1">
                <a:solidFill>
                  <a:srgbClr val="9BBB59">
                    <a:lumMod val="50000"/>
                  </a:srgbClr>
                </a:solidFill>
              </a:rPr>
              <a:t>Russia</a:t>
            </a:r>
            <a:endParaRPr lang="fr-BE" sz="600" dirty="0">
              <a:solidFill>
                <a:srgbClr val="9BBB59">
                  <a:lumMod val="50000"/>
                </a:srgbClr>
              </a:solidFill>
            </a:endParaRPr>
          </a:p>
        </p:txBody>
      </p:sp>
      <p:sp>
        <p:nvSpPr>
          <p:cNvPr id="14" name="Rectangle à coins arrondis 13"/>
          <p:cNvSpPr/>
          <p:nvPr/>
        </p:nvSpPr>
        <p:spPr>
          <a:xfrm>
            <a:off x="5814138" y="2168221"/>
            <a:ext cx="432000" cy="30646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defTabSz="342900" fontAlgn="auto">
              <a:spcBef>
                <a:spcPts val="0"/>
              </a:spcBef>
              <a:spcAft>
                <a:spcPts val="0"/>
              </a:spcAft>
            </a:pPr>
            <a:r>
              <a:rPr lang="fr-BE" sz="600" dirty="0">
                <a:solidFill>
                  <a:srgbClr val="9BBB59">
                    <a:lumMod val="50000"/>
                  </a:srgbClr>
                </a:solidFill>
              </a:rPr>
              <a:t>South </a:t>
            </a:r>
          </a:p>
          <a:p>
            <a:pPr algn="ctr" defTabSz="342900" fontAlgn="auto">
              <a:spcBef>
                <a:spcPts val="0"/>
              </a:spcBef>
              <a:spcAft>
                <a:spcPts val="0"/>
              </a:spcAft>
            </a:pPr>
            <a:r>
              <a:rPr lang="fr-BE" sz="600" dirty="0" err="1">
                <a:solidFill>
                  <a:srgbClr val="9BBB59">
                    <a:lumMod val="50000"/>
                  </a:srgbClr>
                </a:solidFill>
              </a:rPr>
              <a:t>Africa</a:t>
            </a:r>
            <a:endParaRPr lang="fr-BE" sz="600" dirty="0">
              <a:solidFill>
                <a:srgbClr val="9BBB59">
                  <a:lumMod val="50000"/>
                </a:srgbClr>
              </a:solidFill>
            </a:endParaRPr>
          </a:p>
        </p:txBody>
      </p:sp>
      <p:sp>
        <p:nvSpPr>
          <p:cNvPr id="15" name="Rectangle à coins arrondis 14"/>
          <p:cNvSpPr/>
          <p:nvPr/>
        </p:nvSpPr>
        <p:spPr>
          <a:xfrm>
            <a:off x="5814138" y="3061911"/>
            <a:ext cx="432000" cy="20431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defTabSz="342900" fontAlgn="auto">
              <a:spcBef>
                <a:spcPts val="0"/>
              </a:spcBef>
              <a:spcAft>
                <a:spcPts val="0"/>
              </a:spcAft>
            </a:pPr>
            <a:r>
              <a:rPr lang="fr-BE" sz="600" dirty="0">
                <a:solidFill>
                  <a:srgbClr val="9BBB59">
                    <a:lumMod val="50000"/>
                  </a:srgbClr>
                </a:solidFill>
              </a:rPr>
              <a:t>Ukraine</a:t>
            </a:r>
          </a:p>
        </p:txBody>
      </p:sp>
      <p:sp>
        <p:nvSpPr>
          <p:cNvPr id="16" name="Rectangle à coins arrondis 15"/>
          <p:cNvSpPr/>
          <p:nvPr/>
        </p:nvSpPr>
        <p:spPr>
          <a:xfrm>
            <a:off x="5814138" y="3923917"/>
            <a:ext cx="432000" cy="30646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defTabSz="342900" fontAlgn="auto">
              <a:spcBef>
                <a:spcPts val="0"/>
              </a:spcBef>
              <a:spcAft>
                <a:spcPts val="0"/>
              </a:spcAft>
            </a:pPr>
            <a:r>
              <a:rPr lang="fr-BE" sz="600" dirty="0">
                <a:solidFill>
                  <a:srgbClr val="9BBB59">
                    <a:lumMod val="50000"/>
                  </a:srgbClr>
                </a:solidFill>
              </a:rPr>
              <a:t>United </a:t>
            </a:r>
          </a:p>
          <a:p>
            <a:pPr algn="ctr" defTabSz="342900" fontAlgn="auto">
              <a:spcBef>
                <a:spcPts val="0"/>
              </a:spcBef>
              <a:spcAft>
                <a:spcPts val="0"/>
              </a:spcAft>
            </a:pPr>
            <a:r>
              <a:rPr lang="fr-BE" sz="600" dirty="0">
                <a:solidFill>
                  <a:srgbClr val="9BBB59">
                    <a:lumMod val="50000"/>
                  </a:srgbClr>
                </a:solidFill>
              </a:rPr>
              <a:t>States</a:t>
            </a:r>
          </a:p>
        </p:txBody>
      </p:sp>
      <p:sp>
        <p:nvSpPr>
          <p:cNvPr id="17" name="Rectangle à coins arrondis 16"/>
          <p:cNvSpPr/>
          <p:nvPr/>
        </p:nvSpPr>
        <p:spPr>
          <a:xfrm>
            <a:off x="1161483" y="2226039"/>
            <a:ext cx="459000" cy="21708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defTabSz="342900" fontAlgn="auto">
              <a:spcBef>
                <a:spcPts val="0"/>
              </a:spcBef>
              <a:spcAft>
                <a:spcPts val="0"/>
              </a:spcAft>
            </a:pPr>
            <a:r>
              <a:rPr lang="fr-BE" sz="675" dirty="0" err="1">
                <a:solidFill>
                  <a:srgbClr val="9BBB59">
                    <a:lumMod val="50000"/>
                  </a:srgbClr>
                </a:solidFill>
              </a:rPr>
              <a:t>Belgium</a:t>
            </a:r>
            <a:endParaRPr lang="fr-BE" sz="675" dirty="0">
              <a:solidFill>
                <a:srgbClr val="9BBB59">
                  <a:lumMod val="50000"/>
                </a:srgbClr>
              </a:solidFill>
            </a:endParaRPr>
          </a:p>
        </p:txBody>
      </p:sp>
      <p:sp>
        <p:nvSpPr>
          <p:cNvPr id="18" name="Rectangle à coins arrondis 17"/>
          <p:cNvSpPr/>
          <p:nvPr/>
        </p:nvSpPr>
        <p:spPr>
          <a:xfrm>
            <a:off x="3437874" y="3969522"/>
            <a:ext cx="540000" cy="21708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defTabSz="342900" fontAlgn="auto">
              <a:spcBef>
                <a:spcPts val="0"/>
              </a:spcBef>
              <a:spcAft>
                <a:spcPts val="0"/>
              </a:spcAft>
            </a:pPr>
            <a:r>
              <a:rPr lang="fr-BE" sz="675" dirty="0">
                <a:solidFill>
                  <a:srgbClr val="9BBB59">
                    <a:lumMod val="50000"/>
                  </a:srgbClr>
                </a:solidFill>
              </a:rPr>
              <a:t>Pakistan</a:t>
            </a:r>
          </a:p>
        </p:txBody>
      </p:sp>
    </p:spTree>
    <p:extLst>
      <p:ext uri="{BB962C8B-B14F-4D97-AF65-F5344CB8AC3E}">
        <p14:creationId xmlns:p14="http://schemas.microsoft.com/office/powerpoint/2010/main" val="282337513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6007" y="1059587"/>
            <a:ext cx="3324396" cy="189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re 2"/>
          <p:cNvSpPr>
            <a:spLocks noGrp="1"/>
          </p:cNvSpPr>
          <p:nvPr>
            <p:ph type="title"/>
          </p:nvPr>
        </p:nvSpPr>
        <p:spPr/>
        <p:txBody>
          <a:bodyPr/>
          <a:lstStyle/>
          <a:p>
            <a:r>
              <a:rPr lang="fr-BE" dirty="0" err="1" smtClean="0"/>
              <a:t>Accuracy</a:t>
            </a:r>
            <a:r>
              <a:rPr lang="fr-BE" dirty="0" smtClean="0"/>
              <a:t> </a:t>
            </a:r>
            <a:r>
              <a:rPr lang="fr-BE" dirty="0" err="1" smtClean="0"/>
              <a:t>assessment</a:t>
            </a:r>
            <a:r>
              <a:rPr lang="fr-BE" dirty="0" smtClean="0"/>
              <a:t> (2/2)</a:t>
            </a:r>
            <a:endParaRPr lang="fr-BE" dirty="0"/>
          </a:p>
        </p:txBody>
      </p:sp>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3629" y="1059586"/>
            <a:ext cx="3338822" cy="189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Connecteur droit 10"/>
          <p:cNvCxnSpPr/>
          <p:nvPr/>
        </p:nvCxnSpPr>
        <p:spPr>
          <a:xfrm>
            <a:off x="2195766" y="2538000"/>
            <a:ext cx="27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5598144" y="2529999"/>
            <a:ext cx="27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6840282" y="1815666"/>
            <a:ext cx="27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3491910" y="1815666"/>
            <a:ext cx="27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à coins arrondis 1"/>
          <p:cNvSpPr/>
          <p:nvPr/>
        </p:nvSpPr>
        <p:spPr>
          <a:xfrm>
            <a:off x="1457105" y="3165816"/>
            <a:ext cx="6210690" cy="108012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Aft>
                <a:spcPts val="750"/>
              </a:spcAft>
              <a:defRPr/>
            </a:pPr>
            <a:r>
              <a:rPr lang="en-GB" altLang="fr-FR" b="1" dirty="0">
                <a:solidFill>
                  <a:srgbClr val="006600"/>
                </a:solidFill>
                <a:latin typeface="Arial" panose="020B0604020202020204" pitchFamily="34" charset="0"/>
                <a:sym typeface="Symbol" pitchFamily="18" charset="2"/>
              </a:rPr>
              <a:t>Supervised approaches better than unsupervised ones</a:t>
            </a:r>
          </a:p>
          <a:p>
            <a:pPr defTabSz="342900" fontAlgn="auto">
              <a:spcAft>
                <a:spcPts val="750"/>
              </a:spcAft>
              <a:defRPr/>
            </a:pPr>
            <a:r>
              <a:rPr lang="en-GB" altLang="fr-FR" b="1" dirty="0">
                <a:solidFill>
                  <a:srgbClr val="006600"/>
                </a:solidFill>
                <a:latin typeface="Arial" panose="020B0604020202020204" pitchFamily="34" charset="0"/>
                <a:sym typeface="Symbol" pitchFamily="18" charset="2"/>
              </a:rPr>
              <a:t>Unsupervised ones reaching the OA </a:t>
            </a:r>
            <a:r>
              <a:rPr lang="en-GB" altLang="fr-FR" b="1" dirty="0" smtClean="0">
                <a:solidFill>
                  <a:srgbClr val="006600"/>
                </a:solidFill>
                <a:latin typeface="Arial" panose="020B0604020202020204" pitchFamily="34" charset="0"/>
                <a:sym typeface="Symbol" pitchFamily="18" charset="2"/>
              </a:rPr>
              <a:t>targets</a:t>
            </a:r>
          </a:p>
          <a:p>
            <a:pPr defTabSz="342900" fontAlgn="auto">
              <a:spcBef>
                <a:spcPts val="0"/>
              </a:spcBef>
              <a:spcAft>
                <a:spcPts val="0"/>
              </a:spcAft>
              <a:defRPr/>
            </a:pPr>
            <a:r>
              <a:rPr lang="fr-BE" b="1" dirty="0">
                <a:solidFill>
                  <a:srgbClr val="006600"/>
                </a:solidFill>
                <a:latin typeface="Arial" panose="020B0604020202020204" pitchFamily="34" charset="0"/>
              </a:rPr>
              <a:t>6 </a:t>
            </a:r>
            <a:r>
              <a:rPr lang="fr-BE" b="1" dirty="0" err="1">
                <a:solidFill>
                  <a:srgbClr val="006600"/>
                </a:solidFill>
                <a:latin typeface="Arial" panose="020B0604020202020204" pitchFamily="34" charset="0"/>
              </a:rPr>
              <a:t>months</a:t>
            </a:r>
            <a:r>
              <a:rPr lang="fr-BE" b="1" dirty="0">
                <a:solidFill>
                  <a:srgbClr val="006600"/>
                </a:solidFill>
                <a:latin typeface="Arial" panose="020B0604020202020204" pitchFamily="34" charset="0"/>
              </a:rPr>
              <a:t> of observations </a:t>
            </a:r>
            <a:r>
              <a:rPr lang="fr-BE" b="1" dirty="0" err="1">
                <a:solidFill>
                  <a:srgbClr val="006600"/>
                </a:solidFill>
                <a:latin typeface="Arial" panose="020B0604020202020204" pitchFamily="34" charset="0"/>
              </a:rPr>
              <a:t>enough</a:t>
            </a:r>
            <a:r>
              <a:rPr lang="fr-BE" b="1" dirty="0">
                <a:solidFill>
                  <a:srgbClr val="006600"/>
                </a:solidFill>
                <a:latin typeface="Arial" panose="020B0604020202020204" pitchFamily="34" charset="0"/>
              </a:rPr>
              <a:t> </a:t>
            </a:r>
            <a:r>
              <a:rPr lang="fr-BE" b="1" dirty="0" smtClean="0">
                <a:solidFill>
                  <a:srgbClr val="006600"/>
                </a:solidFill>
                <a:latin typeface="Arial" panose="020B0604020202020204" pitchFamily="34" charset="0"/>
              </a:rPr>
              <a:t>to </a:t>
            </a:r>
            <a:r>
              <a:rPr lang="fr-BE" b="1" dirty="0" err="1">
                <a:solidFill>
                  <a:srgbClr val="006600"/>
                </a:solidFill>
                <a:latin typeface="Arial" panose="020B0604020202020204" pitchFamily="34" charset="0"/>
              </a:rPr>
              <a:t>reach</a:t>
            </a:r>
            <a:r>
              <a:rPr lang="fr-BE" b="1" dirty="0">
                <a:solidFill>
                  <a:srgbClr val="006600"/>
                </a:solidFill>
                <a:latin typeface="Arial" panose="020B0604020202020204" pitchFamily="34" charset="0"/>
              </a:rPr>
              <a:t> the final cropland </a:t>
            </a:r>
            <a:r>
              <a:rPr lang="fr-BE" b="1" dirty="0" err="1">
                <a:solidFill>
                  <a:srgbClr val="006600"/>
                </a:solidFill>
                <a:latin typeface="Arial" panose="020B0604020202020204" pitchFamily="34" charset="0"/>
              </a:rPr>
              <a:t>accuracy</a:t>
            </a:r>
            <a:r>
              <a:rPr lang="fr-BE" b="1" dirty="0">
                <a:solidFill>
                  <a:srgbClr val="006600"/>
                </a:solidFill>
                <a:latin typeface="Arial" panose="020B0604020202020204" pitchFamily="34" charset="0"/>
              </a:rPr>
              <a:t> </a:t>
            </a:r>
          </a:p>
        </p:txBody>
      </p:sp>
    </p:spTree>
    <p:extLst>
      <p:ext uri="{BB962C8B-B14F-4D97-AF65-F5344CB8AC3E}">
        <p14:creationId xmlns:p14="http://schemas.microsoft.com/office/powerpoint/2010/main" val="252115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time</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894" y="1389460"/>
            <a:ext cx="5307806" cy="1393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600199" y="971551"/>
            <a:ext cx="5210176" cy="3559472"/>
          </a:xfrm>
        </p:spPr>
        <p:txBody>
          <a:bodyPr/>
          <a:lstStyle/>
          <a:p>
            <a:r>
              <a:rPr lang="en-US" dirty="0" smtClean="0"/>
              <a:t>Simple practical approach to change the time axis...</a:t>
            </a:r>
            <a:br>
              <a:rPr lang="en-US" dirty="0" smtClean="0"/>
            </a:br>
            <a:r>
              <a:rPr lang="en-US" dirty="0" smtClean="0"/>
              <a:t>Sum </a:t>
            </a:r>
            <a:r>
              <a:rPr lang="en-US" dirty="0"/>
              <a:t>of growing degree </a:t>
            </a:r>
            <a:r>
              <a:rPr lang="en-US" dirty="0" smtClean="0"/>
              <a:t>days above a given temperature</a:t>
            </a:r>
          </a:p>
          <a:p>
            <a:endParaRPr lang="en-US" dirty="0"/>
          </a:p>
          <a:p>
            <a:endParaRPr lang="en-US" dirty="0" smtClean="0"/>
          </a:p>
          <a:p>
            <a:endParaRPr lang="en-US" dirty="0"/>
          </a:p>
          <a:p>
            <a:pPr marL="0" indent="0">
              <a:buNone/>
            </a:pPr>
            <a:endParaRPr lang="en-US" dirty="0"/>
          </a:p>
          <a:p>
            <a:pPr marL="0" indent="0">
              <a:buNone/>
            </a:pPr>
            <a:endParaRPr lang="en-US" dirty="0" smtClean="0"/>
          </a:p>
          <a:p>
            <a:r>
              <a:rPr lang="en-US" dirty="0" smtClean="0"/>
              <a:t>Or more complicated (but more accurate) approach based on describing the rate of growth using all cardinal temperatures </a:t>
            </a:r>
          </a:p>
          <a:p>
            <a:pPr marL="0" indent="0">
              <a:buNone/>
            </a:pPr>
            <a:endParaRPr lang="en-GB" dirty="0"/>
          </a:p>
          <a:p>
            <a:endParaRPr lang="en-US" dirty="0" smtClean="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019" y="3439716"/>
            <a:ext cx="5586413" cy="1235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4"/>
          <p:cNvSpPr>
            <a:spLocks noGrp="1"/>
          </p:cNvSpPr>
          <p:nvPr>
            <p:ph type="sldNum" sz="quarter" idx="12"/>
          </p:nvPr>
        </p:nvSpPr>
        <p:spPr/>
        <p:txBody>
          <a:bodyPr/>
          <a:lstStyle/>
          <a:p>
            <a:fld id="{D57F1E4F-1CFF-5643-939E-217C01CDF565}" type="slidenum">
              <a:rPr lang="en-US" smtClean="0">
                <a:solidFill>
                  <a:srgbClr val="90C226"/>
                </a:solidFill>
              </a:rPr>
              <a:pPr/>
              <a:t>119</a:t>
            </a:fld>
            <a:endParaRPr lang="en-US" dirty="0">
              <a:solidFill>
                <a:srgbClr val="90C226"/>
              </a:solidFill>
            </a:endParaRPr>
          </a:p>
        </p:txBody>
      </p:sp>
    </p:spTree>
    <p:extLst>
      <p:ext uri="{BB962C8B-B14F-4D97-AF65-F5344CB8AC3E}">
        <p14:creationId xmlns:p14="http://schemas.microsoft.com/office/powerpoint/2010/main" val="27323774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88026" y="143811"/>
            <a:ext cx="9392800" cy="461665"/>
          </a:xfrm>
        </p:spPr>
        <p:txBody>
          <a:bodyPr/>
          <a:lstStyle/>
          <a:p>
            <a:r>
              <a:rPr lang="fr-FR" dirty="0" smtClean="0"/>
              <a:t> </a:t>
            </a:r>
            <a:r>
              <a:rPr lang="fr-FR" sz="2400" dirty="0" err="1" smtClean="0"/>
              <a:t>Thematic</a:t>
            </a:r>
            <a:r>
              <a:rPr lang="fr-FR" sz="2400" dirty="0" smtClean="0"/>
              <a:t> </a:t>
            </a:r>
            <a:r>
              <a:rPr lang="fr-FR" sz="2400" dirty="0" err="1"/>
              <a:t>resolution</a:t>
            </a:r>
            <a:r>
              <a:rPr lang="fr-FR" sz="2400" dirty="0"/>
              <a:t> </a:t>
            </a:r>
            <a:r>
              <a:rPr lang="fr-FR" sz="2400" dirty="0" smtClean="0"/>
              <a:t>–</a:t>
            </a:r>
            <a:r>
              <a:rPr lang="fr-FR" sz="2000" dirty="0" smtClean="0"/>
              <a:t> ECOLASS </a:t>
            </a:r>
            <a:r>
              <a:rPr lang="fr-FR" sz="2000" dirty="0" err="1" smtClean="0"/>
              <a:t>Paneuropean</a:t>
            </a:r>
            <a:r>
              <a:rPr lang="fr-FR" sz="2000" dirty="0" smtClean="0"/>
              <a:t> </a:t>
            </a:r>
            <a:r>
              <a:rPr lang="fr-FR" sz="2000" dirty="0" err="1"/>
              <a:t>crop</a:t>
            </a:r>
            <a:r>
              <a:rPr lang="fr-FR" sz="2000" dirty="0"/>
              <a:t> </a:t>
            </a:r>
            <a:r>
              <a:rPr lang="fr-FR" sz="2000" dirty="0" err="1" smtClean="0"/>
              <a:t>typology</a:t>
            </a:r>
            <a:r>
              <a:rPr lang="fr-FR" sz="2000" dirty="0" smtClean="0"/>
              <a:t> (19)</a:t>
            </a:r>
            <a:endParaRPr lang="fr-BE" sz="2000" dirty="0"/>
          </a:p>
        </p:txBody>
      </p:sp>
      <p:pic>
        <p:nvPicPr>
          <p:cNvPr id="6" name="Grafik 17"/>
          <p:cNvPicPr/>
          <p:nvPr userDrawn="1"/>
        </p:nvPicPr>
        <p:blipFill rotWithShape="1">
          <a:blip r:embed="rId2" cstate="print">
            <a:extLst>
              <a:ext uri="{28A0092B-C50C-407E-A947-70E740481C1C}">
                <a14:useLocalDpi xmlns:a14="http://schemas.microsoft.com/office/drawing/2010/main" val="0"/>
              </a:ext>
            </a:extLst>
          </a:blip>
          <a:srcRect b="5863"/>
          <a:stretch/>
        </p:blipFill>
        <p:spPr bwMode="auto">
          <a:xfrm>
            <a:off x="3699856" y="3406391"/>
            <a:ext cx="1605674" cy="998143"/>
          </a:xfrm>
          <a:prstGeom prst="rect">
            <a:avLst/>
          </a:prstGeom>
          <a:ln>
            <a:noFill/>
          </a:ln>
          <a:effectLst>
            <a:softEdge rad="254000"/>
          </a:effectLst>
          <a:extLst>
            <a:ext uri="{53640926-AAD7-44D8-BBD7-CCE9431645EC}">
              <a14:shadowObscured xmlns:a14="http://schemas.microsoft.com/office/drawing/2010/main"/>
            </a:ext>
          </a:extLst>
        </p:spPr>
      </p:pic>
      <p:pic>
        <p:nvPicPr>
          <p:cNvPr id="7" name="Grafi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5064" y="4594811"/>
            <a:ext cx="288699" cy="22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0467" y="4592651"/>
            <a:ext cx="278522" cy="23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9139" y="4606818"/>
            <a:ext cx="629513" cy="214821"/>
          </a:xfrm>
          <a:prstGeom prst="rect">
            <a:avLst/>
          </a:prstGeom>
        </p:spPr>
      </p:pic>
      <p:pic>
        <p:nvPicPr>
          <p:cNvPr id="10" name="Grafik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065027" y="4591749"/>
            <a:ext cx="212137" cy="23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22"/>
          <p:cNvPicPr>
            <a:picLocks noChangeAspect="1"/>
          </p:cNvPicPr>
          <p:nvPr/>
        </p:nvPicPr>
        <p:blipFill>
          <a:blip r:embed="rId7" cstate="print">
            <a:extLst>
              <a:ext uri="{28A0092B-C50C-407E-A947-70E740481C1C}">
                <a14:useLocalDpi xmlns:a14="http://schemas.microsoft.com/office/drawing/2010/main" val="0"/>
              </a:ext>
            </a:extLst>
          </a:blip>
          <a:srcRect r="1866"/>
          <a:stretch>
            <a:fillRect/>
          </a:stretch>
        </p:blipFill>
        <p:spPr bwMode="auto">
          <a:xfrm>
            <a:off x="6417644" y="4659312"/>
            <a:ext cx="458870" cy="13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562" t="19135" r="68991" b="9439"/>
          <a:stretch/>
        </p:blipFill>
        <p:spPr bwMode="auto">
          <a:xfrm>
            <a:off x="733531" y="1131251"/>
            <a:ext cx="2803489" cy="369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32563" t="22889" r="34874" b="20000"/>
          <a:stretch/>
        </p:blipFill>
        <p:spPr bwMode="auto">
          <a:xfrm>
            <a:off x="5396037" y="1017792"/>
            <a:ext cx="3574749" cy="3526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Flèche droite 13"/>
          <p:cNvSpPr/>
          <p:nvPr/>
        </p:nvSpPr>
        <p:spPr>
          <a:xfrm>
            <a:off x="4330840" y="2552281"/>
            <a:ext cx="542611" cy="3617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15"/>
          <p:cNvSpPr/>
          <p:nvPr/>
        </p:nvSpPr>
        <p:spPr>
          <a:xfrm>
            <a:off x="246185" y="753558"/>
            <a:ext cx="3682720" cy="430887"/>
          </a:xfrm>
          <a:prstGeom prst="rect">
            <a:avLst/>
          </a:prstGeom>
        </p:spPr>
        <p:txBody>
          <a:bodyPr wrap="square">
            <a:spAutoFit/>
          </a:bodyPr>
          <a:lstStyle/>
          <a:p>
            <a:pPr eaLnBrk="0" hangingPunct="0"/>
            <a:r>
              <a:rPr lang="fr-BE" sz="1100" dirty="0" err="1">
                <a:solidFill>
                  <a:prstClr val="black"/>
                </a:solidFill>
                <a:latin typeface="Franklin Gothic Book" panose="020B0503020102020204" pitchFamily="34" charset="0"/>
              </a:rPr>
              <a:t>Comparison</a:t>
            </a:r>
            <a:r>
              <a:rPr lang="fr-BE" sz="1100" dirty="0">
                <a:solidFill>
                  <a:prstClr val="black"/>
                </a:solidFill>
                <a:latin typeface="Franklin Gothic Book" panose="020B0503020102020204" pitchFamily="34" charset="0"/>
              </a:rPr>
              <a:t> </a:t>
            </a:r>
            <a:r>
              <a:rPr lang="fr-BE" sz="1100" dirty="0" err="1">
                <a:solidFill>
                  <a:prstClr val="black"/>
                </a:solidFill>
                <a:latin typeface="Franklin Gothic Book" panose="020B0503020102020204" pitchFamily="34" charset="0"/>
              </a:rPr>
              <a:t>with</a:t>
            </a:r>
            <a:r>
              <a:rPr lang="fr-BE" sz="1100" dirty="0">
                <a:solidFill>
                  <a:prstClr val="black"/>
                </a:solidFill>
                <a:latin typeface="Franklin Gothic Book" panose="020B0503020102020204" pitchFamily="34" charset="0"/>
              </a:rPr>
              <a:t> LUCAS </a:t>
            </a:r>
            <a:r>
              <a:rPr lang="fr-BE" sz="1100" dirty="0" err="1">
                <a:solidFill>
                  <a:prstClr val="black"/>
                </a:solidFill>
                <a:latin typeface="Franklin Gothic Book" panose="020B0503020102020204" pitchFamily="34" charset="0"/>
              </a:rPr>
              <a:t>legend</a:t>
            </a:r>
            <a:r>
              <a:rPr lang="fr-BE" sz="1100" dirty="0">
                <a:solidFill>
                  <a:prstClr val="black"/>
                </a:solidFill>
                <a:latin typeface="Franklin Gothic Book" panose="020B0503020102020204" pitchFamily="34" charset="0"/>
              </a:rPr>
              <a:t>, JECAM </a:t>
            </a:r>
            <a:r>
              <a:rPr lang="fr-BE" sz="1100" dirty="0" err="1">
                <a:solidFill>
                  <a:prstClr val="black"/>
                </a:solidFill>
                <a:latin typeface="Franklin Gothic Book" panose="020B0503020102020204" pitchFamily="34" charset="0"/>
              </a:rPr>
              <a:t>typology</a:t>
            </a:r>
            <a:r>
              <a:rPr lang="fr-BE" sz="1100" dirty="0">
                <a:solidFill>
                  <a:prstClr val="black"/>
                </a:solidFill>
                <a:latin typeface="Franklin Gothic Book" panose="020B0503020102020204" pitchFamily="34" charset="0"/>
              </a:rPr>
              <a:t>, H2020 </a:t>
            </a:r>
            <a:r>
              <a:rPr lang="fr-BE" sz="1100" dirty="0" err="1">
                <a:solidFill>
                  <a:prstClr val="black"/>
                </a:solidFill>
                <a:latin typeface="Franklin Gothic Book" panose="020B0503020102020204" pitchFamily="34" charset="0"/>
              </a:rPr>
              <a:t>Sensagri</a:t>
            </a:r>
            <a:r>
              <a:rPr lang="fr-BE" sz="1100" dirty="0">
                <a:solidFill>
                  <a:prstClr val="black"/>
                </a:solidFill>
                <a:latin typeface="Franklin Gothic Book" panose="020B0503020102020204" pitchFamily="34" charset="0"/>
              </a:rPr>
              <a:t> (16 cl.) and </a:t>
            </a:r>
            <a:r>
              <a:rPr lang="en-US" sz="1100" dirty="0">
                <a:solidFill>
                  <a:prstClr val="black"/>
                </a:solidFill>
                <a:latin typeface="Franklin Gothic Book" panose="020B0503020102020204" pitchFamily="34" charset="0"/>
              </a:rPr>
              <a:t>FAO-stat document  (2010)</a:t>
            </a:r>
            <a:endParaRPr lang="fr-BE" sz="1100" dirty="0">
              <a:solidFill>
                <a:prstClr val="black"/>
              </a:solidFill>
              <a:latin typeface="Franklin Gothic Book" panose="020B0503020102020204" pitchFamily="34" charset="0"/>
            </a:endParaRPr>
          </a:p>
        </p:txBody>
      </p:sp>
      <p:sp>
        <p:nvSpPr>
          <p:cNvPr id="17" name="Rectangle 16"/>
          <p:cNvSpPr/>
          <p:nvPr/>
        </p:nvSpPr>
        <p:spPr>
          <a:xfrm>
            <a:off x="3582491" y="2979937"/>
            <a:ext cx="1808508" cy="369332"/>
          </a:xfrm>
          <a:prstGeom prst="rect">
            <a:avLst/>
          </a:prstGeom>
        </p:spPr>
        <p:txBody>
          <a:bodyPr wrap="none">
            <a:spAutoFit/>
          </a:bodyPr>
          <a:lstStyle/>
          <a:p>
            <a:r>
              <a:rPr lang="fr-BE" dirty="0">
                <a:solidFill>
                  <a:prstClr val="black"/>
                </a:solidFill>
                <a:latin typeface="Franklin Gothic Book" panose="020B0503020102020204" pitchFamily="34" charset="0"/>
              </a:rPr>
              <a:t>H2020 </a:t>
            </a:r>
            <a:r>
              <a:rPr lang="fr-BE" dirty="0" err="1" smtClean="0">
                <a:solidFill>
                  <a:prstClr val="black"/>
                </a:solidFill>
                <a:latin typeface="Franklin Gothic Book" panose="020B0503020102020204" pitchFamily="34" charset="0"/>
              </a:rPr>
              <a:t>ECoLaSS</a:t>
            </a:r>
            <a:endParaRPr lang="fr-BE" dirty="0"/>
          </a:p>
        </p:txBody>
      </p:sp>
    </p:spTree>
    <p:extLst>
      <p:ext uri="{BB962C8B-B14F-4D97-AF65-F5344CB8AC3E}">
        <p14:creationId xmlns:p14="http://schemas.microsoft.com/office/powerpoint/2010/main" val="33274496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0" y="831012"/>
            <a:ext cx="9392681" cy="3905294"/>
          </a:xfrm>
        </p:spPr>
        <p:txBody>
          <a:bodyPr/>
          <a:lstStyle/>
          <a:p>
            <a:pPr marL="285750" indent="-285750">
              <a:buFont typeface="Wingdings" panose="05000000000000000000" pitchFamily="2" charset="2"/>
              <a:buChar char="q"/>
            </a:pPr>
            <a:r>
              <a:rPr lang="fr-FR" b="1" dirty="0">
                <a:solidFill>
                  <a:srgbClr val="002060"/>
                </a:solidFill>
              </a:rPr>
              <a:t>« Model </a:t>
            </a:r>
            <a:r>
              <a:rPr lang="fr-FR" b="1" dirty="0" smtClean="0">
                <a:solidFill>
                  <a:srgbClr val="002060"/>
                </a:solidFill>
              </a:rPr>
              <a:t>or </a:t>
            </a:r>
            <a:r>
              <a:rPr lang="fr-FR" b="1" dirty="0" err="1" smtClean="0">
                <a:solidFill>
                  <a:srgbClr val="002060"/>
                </a:solidFill>
              </a:rPr>
              <a:t>method</a:t>
            </a:r>
            <a:r>
              <a:rPr lang="fr-FR" b="1" dirty="0" smtClean="0">
                <a:solidFill>
                  <a:srgbClr val="002060"/>
                </a:solidFill>
              </a:rPr>
              <a:t> </a:t>
            </a:r>
            <a:r>
              <a:rPr lang="fr-FR" b="1" dirty="0" err="1" smtClean="0">
                <a:solidFill>
                  <a:srgbClr val="002060"/>
                </a:solidFill>
              </a:rPr>
              <a:t>verification</a:t>
            </a:r>
            <a:r>
              <a:rPr lang="fr-FR" b="1" dirty="0">
                <a:solidFill>
                  <a:srgbClr val="002060"/>
                </a:solidFill>
              </a:rPr>
              <a:t> </a:t>
            </a:r>
            <a:r>
              <a:rPr lang="fr-FR" b="1" dirty="0" smtClean="0">
                <a:solidFill>
                  <a:srgbClr val="002060"/>
                </a:solidFill>
              </a:rPr>
              <a:t>» </a:t>
            </a:r>
            <a:r>
              <a:rPr lang="fr-FR" sz="1400" dirty="0" err="1" smtClean="0">
                <a:solidFill>
                  <a:schemeClr val="tx1"/>
                </a:solidFill>
              </a:rPr>
              <a:t>can</a:t>
            </a:r>
            <a:r>
              <a:rPr lang="fr-FR" sz="1400" dirty="0" smtClean="0">
                <a:solidFill>
                  <a:schemeClr val="tx1"/>
                </a:solidFill>
              </a:rPr>
              <a:t> </a:t>
            </a:r>
            <a:r>
              <a:rPr lang="fr-FR" sz="1400" dirty="0" err="1" smtClean="0">
                <a:solidFill>
                  <a:schemeClr val="tx1"/>
                </a:solidFill>
              </a:rPr>
              <a:t>be</a:t>
            </a:r>
            <a:r>
              <a:rPr lang="fr-FR" sz="1400" dirty="0" smtClean="0">
                <a:solidFill>
                  <a:schemeClr val="tx1"/>
                </a:solidFill>
              </a:rPr>
              <a:t> </a:t>
            </a:r>
            <a:r>
              <a:rPr lang="fr-FR" sz="1400" dirty="0" err="1" smtClean="0">
                <a:solidFill>
                  <a:schemeClr val="tx1"/>
                </a:solidFill>
              </a:rPr>
              <a:t>based</a:t>
            </a:r>
            <a:r>
              <a:rPr lang="fr-FR" sz="1400" dirty="0" smtClean="0">
                <a:solidFill>
                  <a:schemeClr val="tx1"/>
                </a:solidFill>
              </a:rPr>
              <a:t> calibration </a:t>
            </a:r>
            <a:r>
              <a:rPr lang="fr-FR" sz="1400" dirty="0" err="1" smtClean="0">
                <a:solidFill>
                  <a:schemeClr val="tx1"/>
                </a:solidFill>
              </a:rPr>
              <a:t>dataset</a:t>
            </a:r>
            <a:r>
              <a:rPr lang="fr-FR" sz="1400" dirty="0" smtClean="0">
                <a:solidFill>
                  <a:schemeClr val="tx1"/>
                </a:solidFill>
              </a:rPr>
              <a:t> </a:t>
            </a:r>
            <a:r>
              <a:rPr lang="fr-FR" sz="1400" dirty="0" err="1" smtClean="0">
                <a:solidFill>
                  <a:schemeClr val="tx1"/>
                </a:solidFill>
              </a:rPr>
              <a:t>only</a:t>
            </a:r>
            <a:endParaRPr lang="fr-FR" sz="1800" dirty="0" smtClean="0">
              <a:solidFill>
                <a:schemeClr val="tx1"/>
              </a:solidFill>
            </a:endParaRPr>
          </a:p>
          <a:p>
            <a:pPr indent="0"/>
            <a:r>
              <a:rPr lang="fr-FR" sz="1400" dirty="0" smtClean="0"/>
              <a:t>    to </a:t>
            </a:r>
            <a:r>
              <a:rPr lang="fr-FR" sz="1400" dirty="0" err="1" smtClean="0"/>
              <a:t>evaluate</a:t>
            </a:r>
            <a:r>
              <a:rPr lang="fr-FR" sz="1400" dirty="0" smtClean="0"/>
              <a:t> the performance of a classification model or an inversion </a:t>
            </a:r>
            <a:r>
              <a:rPr lang="fr-FR" sz="1400" dirty="0" err="1" smtClean="0"/>
              <a:t>algorithm</a:t>
            </a:r>
            <a:r>
              <a:rPr lang="fr-FR" sz="1400" dirty="0" smtClean="0"/>
              <a:t> </a:t>
            </a:r>
          </a:p>
          <a:p>
            <a:pPr indent="0"/>
            <a:r>
              <a:rPr lang="fr-FR" sz="1400" dirty="0"/>
              <a:t> </a:t>
            </a:r>
            <a:r>
              <a:rPr lang="fr-FR" sz="1400" dirty="0" smtClean="0"/>
              <a:t>   =&gt; to support model </a:t>
            </a:r>
            <a:r>
              <a:rPr lang="fr-FR" sz="1400" dirty="0" err="1" smtClean="0"/>
              <a:t>parametrization</a:t>
            </a:r>
            <a:r>
              <a:rPr lang="fr-FR" sz="1400" dirty="0" smtClean="0"/>
              <a:t>, model calibration, etc. or as </a:t>
            </a:r>
            <a:r>
              <a:rPr lang="fr-FR" sz="1400" dirty="0" err="1" smtClean="0"/>
              <a:t>quality</a:t>
            </a:r>
            <a:r>
              <a:rPr lang="fr-FR" sz="1400" dirty="0" smtClean="0"/>
              <a:t> control </a:t>
            </a:r>
            <a:r>
              <a:rPr lang="fr-FR" sz="1400" dirty="0" err="1" smtClean="0"/>
              <a:t>procedure</a:t>
            </a:r>
            <a:endParaRPr lang="fr-FR" sz="1400" dirty="0"/>
          </a:p>
          <a:p>
            <a:pPr indent="0"/>
            <a:endParaRPr lang="fr-FR" dirty="0" smtClean="0"/>
          </a:p>
          <a:p>
            <a:pPr marL="285750" indent="-285750">
              <a:buFont typeface="Wingdings" panose="05000000000000000000" pitchFamily="2" charset="2"/>
              <a:buChar char="q"/>
            </a:pPr>
            <a:r>
              <a:rPr lang="fr-FR" b="1" dirty="0">
                <a:solidFill>
                  <a:srgbClr val="002060"/>
                </a:solidFill>
              </a:rPr>
              <a:t>« </a:t>
            </a:r>
            <a:r>
              <a:rPr lang="fr-FR" b="1" dirty="0" smtClean="0">
                <a:solidFill>
                  <a:srgbClr val="002060"/>
                </a:solidFill>
              </a:rPr>
              <a:t>Model, </a:t>
            </a:r>
            <a:r>
              <a:rPr lang="fr-FR" b="1" dirty="0" err="1" smtClean="0">
                <a:solidFill>
                  <a:srgbClr val="002060"/>
                </a:solidFill>
              </a:rPr>
              <a:t>method</a:t>
            </a:r>
            <a:r>
              <a:rPr lang="fr-FR" b="1" dirty="0" smtClean="0">
                <a:solidFill>
                  <a:srgbClr val="002060"/>
                </a:solidFill>
              </a:rPr>
              <a:t> or </a:t>
            </a:r>
            <a:r>
              <a:rPr lang="fr-FR" b="1" dirty="0" err="1" smtClean="0">
                <a:solidFill>
                  <a:srgbClr val="002060"/>
                </a:solidFill>
              </a:rPr>
              <a:t>product</a:t>
            </a:r>
            <a:r>
              <a:rPr lang="fr-FR" b="1" dirty="0" smtClean="0">
                <a:solidFill>
                  <a:srgbClr val="002060"/>
                </a:solidFill>
              </a:rPr>
              <a:t> </a:t>
            </a:r>
            <a:r>
              <a:rPr lang="fr-FR" b="1" dirty="0" err="1" smtClean="0">
                <a:solidFill>
                  <a:srgbClr val="002060"/>
                </a:solidFill>
              </a:rPr>
              <a:t>benchmarking</a:t>
            </a:r>
            <a:r>
              <a:rPr lang="fr-FR" b="1" dirty="0">
                <a:solidFill>
                  <a:srgbClr val="002060"/>
                </a:solidFill>
              </a:rPr>
              <a:t> </a:t>
            </a:r>
            <a:r>
              <a:rPr lang="fr-FR" b="1" dirty="0" smtClean="0">
                <a:solidFill>
                  <a:srgbClr val="002060"/>
                </a:solidFill>
              </a:rPr>
              <a:t>» </a:t>
            </a:r>
            <a:r>
              <a:rPr lang="fr-FR" sz="1400" dirty="0" err="1" smtClean="0">
                <a:solidFill>
                  <a:schemeClr val="tx1"/>
                </a:solidFill>
              </a:rPr>
              <a:t>based</a:t>
            </a:r>
            <a:r>
              <a:rPr lang="fr-FR" sz="1400" dirty="0" smtClean="0">
                <a:solidFill>
                  <a:schemeClr val="tx1"/>
                </a:solidFill>
              </a:rPr>
              <a:t> on </a:t>
            </a:r>
            <a:r>
              <a:rPr lang="fr-FR" sz="1400" dirty="0" err="1" smtClean="0">
                <a:solidFill>
                  <a:schemeClr val="tx1"/>
                </a:solidFill>
              </a:rPr>
              <a:t>reference</a:t>
            </a:r>
            <a:r>
              <a:rPr lang="fr-FR" sz="1400" dirty="0" smtClean="0">
                <a:solidFill>
                  <a:schemeClr val="tx1"/>
                </a:solidFill>
              </a:rPr>
              <a:t> data </a:t>
            </a:r>
            <a:r>
              <a:rPr lang="fr-FR" sz="1400" dirty="0" err="1" smtClean="0">
                <a:solidFill>
                  <a:schemeClr val="tx1"/>
                </a:solidFill>
              </a:rPr>
              <a:t>targeting</a:t>
            </a:r>
            <a:r>
              <a:rPr lang="fr-FR" sz="1400" dirty="0" smtClean="0">
                <a:solidFill>
                  <a:schemeClr val="tx1"/>
                </a:solidFill>
              </a:rPr>
              <a:t> </a:t>
            </a:r>
            <a:r>
              <a:rPr lang="fr-FR" sz="1400" dirty="0" err="1" smtClean="0">
                <a:solidFill>
                  <a:schemeClr val="tx1"/>
                </a:solidFill>
              </a:rPr>
              <a:t>disagreement</a:t>
            </a:r>
            <a:r>
              <a:rPr lang="fr-FR" sz="1400" dirty="0" smtClean="0">
                <a:solidFill>
                  <a:schemeClr val="tx1"/>
                </a:solidFill>
              </a:rPr>
              <a:t> areas</a:t>
            </a:r>
            <a:r>
              <a:rPr lang="fr-FR" sz="1400" dirty="0" smtClean="0"/>
              <a:t> to compare the performances of </a:t>
            </a:r>
            <a:r>
              <a:rPr lang="fr-FR" sz="1400" dirty="0" err="1" smtClean="0"/>
              <a:t>different</a:t>
            </a:r>
            <a:r>
              <a:rPr lang="fr-FR" sz="1400" dirty="0" smtClean="0"/>
              <a:t> </a:t>
            </a:r>
            <a:r>
              <a:rPr lang="fr-FR" sz="1400" dirty="0" err="1" smtClean="0"/>
              <a:t>processing</a:t>
            </a:r>
            <a:r>
              <a:rPr lang="fr-FR" sz="1400" dirty="0" smtClean="0"/>
              <a:t> </a:t>
            </a:r>
            <a:r>
              <a:rPr lang="fr-FR" sz="1400" dirty="0" err="1" smtClean="0"/>
              <a:t>methods</a:t>
            </a:r>
            <a:r>
              <a:rPr lang="fr-FR" sz="1400" dirty="0" smtClean="0"/>
              <a:t>/</a:t>
            </a:r>
            <a:r>
              <a:rPr lang="fr-FR" sz="1400" dirty="0" err="1" smtClean="0"/>
              <a:t>products</a:t>
            </a:r>
            <a:endParaRPr lang="fr-FR" sz="1400" dirty="0" smtClean="0"/>
          </a:p>
          <a:p>
            <a:pPr indent="0"/>
            <a:r>
              <a:rPr lang="fr-FR" sz="1400" dirty="0"/>
              <a:t> </a:t>
            </a:r>
            <a:r>
              <a:rPr lang="fr-FR" sz="1400" dirty="0" smtClean="0"/>
              <a:t>    =&gt; to support the </a:t>
            </a:r>
            <a:r>
              <a:rPr lang="fr-FR" sz="1400" dirty="0" err="1" smtClean="0"/>
              <a:t>selection</a:t>
            </a:r>
            <a:r>
              <a:rPr lang="fr-FR" sz="1400" dirty="0" smtClean="0"/>
              <a:t> of a model or of a </a:t>
            </a:r>
            <a:r>
              <a:rPr lang="fr-FR" sz="1400" dirty="0" err="1" smtClean="0"/>
              <a:t>method</a:t>
            </a:r>
            <a:endParaRPr lang="fr-FR" sz="1400" dirty="0"/>
          </a:p>
          <a:p>
            <a:endParaRPr lang="fr-FR" dirty="0" smtClean="0"/>
          </a:p>
          <a:p>
            <a:pPr marL="285750" indent="-285750">
              <a:buFont typeface="Wingdings" panose="05000000000000000000" pitchFamily="2" charset="2"/>
              <a:buChar char="q"/>
            </a:pPr>
            <a:r>
              <a:rPr lang="fr-FR" b="1" dirty="0">
                <a:solidFill>
                  <a:srgbClr val="002060"/>
                </a:solidFill>
              </a:rPr>
              <a:t>« </a:t>
            </a:r>
            <a:r>
              <a:rPr lang="fr-FR" b="1" dirty="0" smtClean="0">
                <a:solidFill>
                  <a:srgbClr val="002060"/>
                </a:solidFill>
              </a:rPr>
              <a:t>EO </a:t>
            </a:r>
            <a:r>
              <a:rPr lang="fr-FR" b="1" dirty="0" err="1" smtClean="0">
                <a:solidFill>
                  <a:srgbClr val="002060"/>
                </a:solidFill>
              </a:rPr>
              <a:t>product</a:t>
            </a:r>
            <a:r>
              <a:rPr lang="fr-FR" b="1" dirty="0" smtClean="0">
                <a:solidFill>
                  <a:srgbClr val="002060"/>
                </a:solidFill>
              </a:rPr>
              <a:t> or </a:t>
            </a:r>
            <a:r>
              <a:rPr lang="fr-FR" b="1" dirty="0" err="1" smtClean="0">
                <a:solidFill>
                  <a:srgbClr val="002060"/>
                </a:solidFill>
              </a:rPr>
              <a:t>map</a:t>
            </a:r>
            <a:r>
              <a:rPr lang="fr-FR" b="1" dirty="0" smtClean="0">
                <a:solidFill>
                  <a:srgbClr val="002060"/>
                </a:solidFill>
              </a:rPr>
              <a:t> </a:t>
            </a:r>
            <a:r>
              <a:rPr lang="fr-FR" b="1" dirty="0" err="1" smtClean="0">
                <a:solidFill>
                  <a:srgbClr val="002060"/>
                </a:solidFill>
              </a:rPr>
              <a:t>accuracy</a:t>
            </a:r>
            <a:r>
              <a:rPr lang="fr-FR" b="1" dirty="0" smtClean="0">
                <a:solidFill>
                  <a:srgbClr val="002060"/>
                </a:solidFill>
              </a:rPr>
              <a:t> </a:t>
            </a:r>
            <a:r>
              <a:rPr lang="fr-FR" b="1" dirty="0" err="1" smtClean="0">
                <a:solidFill>
                  <a:srgbClr val="002060"/>
                </a:solidFill>
              </a:rPr>
              <a:t>assessment</a:t>
            </a:r>
            <a:r>
              <a:rPr lang="fr-FR" b="1" dirty="0" smtClean="0">
                <a:solidFill>
                  <a:srgbClr val="002060"/>
                </a:solidFill>
              </a:rPr>
              <a:t> (validation)</a:t>
            </a:r>
            <a:r>
              <a:rPr lang="fr-FR" b="1" dirty="0">
                <a:solidFill>
                  <a:srgbClr val="002060"/>
                </a:solidFill>
              </a:rPr>
              <a:t> » </a:t>
            </a:r>
            <a:r>
              <a:rPr lang="fr-FR" sz="1400" dirty="0" err="1">
                <a:solidFill>
                  <a:schemeClr val="tx1"/>
                </a:solidFill>
              </a:rPr>
              <a:t>based</a:t>
            </a:r>
            <a:r>
              <a:rPr lang="fr-FR" sz="1400" dirty="0">
                <a:solidFill>
                  <a:schemeClr val="tx1"/>
                </a:solidFill>
              </a:rPr>
              <a:t> </a:t>
            </a:r>
            <a:r>
              <a:rPr lang="fr-FR" sz="1400" dirty="0" smtClean="0">
                <a:solidFill>
                  <a:schemeClr val="tx1"/>
                </a:solidFill>
              </a:rPr>
              <a:t>on validation </a:t>
            </a:r>
            <a:r>
              <a:rPr lang="fr-FR" sz="1400" dirty="0" err="1" smtClean="0">
                <a:solidFill>
                  <a:schemeClr val="tx1"/>
                </a:solidFill>
              </a:rPr>
              <a:t>dataset</a:t>
            </a:r>
            <a:r>
              <a:rPr lang="fr-FR" sz="1400" dirty="0" smtClean="0">
                <a:solidFill>
                  <a:schemeClr val="tx1"/>
                </a:solidFill>
              </a:rPr>
              <a:t> </a:t>
            </a:r>
            <a:r>
              <a:rPr lang="fr-FR" sz="1400" dirty="0" smtClean="0"/>
              <a:t>to </a:t>
            </a:r>
            <a:r>
              <a:rPr lang="fr-FR" sz="1400" dirty="0" err="1" smtClean="0"/>
              <a:t>quantify</a:t>
            </a:r>
            <a:r>
              <a:rPr lang="fr-FR" sz="1400" dirty="0" smtClean="0"/>
              <a:t> the </a:t>
            </a:r>
            <a:r>
              <a:rPr lang="fr-FR" sz="1400" dirty="0" err="1" smtClean="0"/>
              <a:t>accuracy</a:t>
            </a:r>
            <a:r>
              <a:rPr lang="fr-FR" sz="1400" dirty="0" smtClean="0"/>
              <a:t> of the information </a:t>
            </a:r>
            <a:r>
              <a:rPr lang="fr-FR" sz="1400" dirty="0" err="1" smtClean="0"/>
              <a:t>based</a:t>
            </a:r>
            <a:r>
              <a:rPr lang="fr-FR" sz="1400" dirty="0" smtClean="0"/>
              <a:t> on a </a:t>
            </a:r>
            <a:r>
              <a:rPr lang="fr-FR" sz="1400" dirty="0" err="1" smtClean="0"/>
              <a:t>statistically-sound</a:t>
            </a:r>
            <a:r>
              <a:rPr lang="fr-FR" sz="1400" dirty="0" smtClean="0"/>
              <a:t> </a:t>
            </a:r>
            <a:r>
              <a:rPr lang="fr-FR" sz="1400" dirty="0" err="1" smtClean="0"/>
              <a:t>strategy</a:t>
            </a:r>
            <a:endParaRPr lang="fr-FR" dirty="0"/>
          </a:p>
          <a:p>
            <a:pPr indent="0"/>
            <a:r>
              <a:rPr lang="fr-FR" dirty="0"/>
              <a:t>     </a:t>
            </a:r>
            <a:r>
              <a:rPr lang="fr-FR" sz="1400" dirty="0"/>
              <a:t>=&gt; to support the </a:t>
            </a:r>
            <a:r>
              <a:rPr lang="fr-FR" sz="1400" dirty="0" err="1" smtClean="0"/>
              <a:t>decision</a:t>
            </a:r>
            <a:r>
              <a:rPr lang="fr-FR" sz="1400" dirty="0" smtClean="0"/>
              <a:t> to </a:t>
            </a:r>
            <a:r>
              <a:rPr lang="fr-FR" sz="1400" dirty="0" err="1" smtClean="0"/>
              <a:t>be</a:t>
            </a:r>
            <a:r>
              <a:rPr lang="fr-FR" sz="1400" dirty="0" smtClean="0"/>
              <a:t> made </a:t>
            </a:r>
            <a:r>
              <a:rPr lang="fr-FR" sz="1400" dirty="0" err="1" smtClean="0"/>
              <a:t>from</a:t>
            </a:r>
            <a:r>
              <a:rPr lang="fr-FR" sz="1400" dirty="0" smtClean="0"/>
              <a:t> this EO </a:t>
            </a:r>
            <a:r>
              <a:rPr lang="fr-FR" sz="1400" dirty="0" err="1" smtClean="0"/>
              <a:t>product</a:t>
            </a:r>
            <a:r>
              <a:rPr lang="fr-FR" sz="1400" dirty="0" smtClean="0"/>
              <a:t> </a:t>
            </a:r>
            <a:endParaRPr lang="fr-FR" sz="1400" dirty="0"/>
          </a:p>
          <a:p>
            <a:pPr indent="0">
              <a:lnSpc>
                <a:spcPct val="200000"/>
              </a:lnSpc>
            </a:pPr>
            <a:r>
              <a:rPr lang="fr-FR" dirty="0" smtClean="0"/>
              <a:t>   	</a:t>
            </a:r>
            <a:r>
              <a:rPr lang="fr-FR" sz="1400" i="1" dirty="0" err="1" smtClean="0">
                <a:solidFill>
                  <a:srgbClr val="0098DB"/>
                </a:solidFill>
              </a:rPr>
              <a:t>Decision</a:t>
            </a:r>
            <a:r>
              <a:rPr lang="fr-FR" sz="1400" i="1" dirty="0" smtClean="0">
                <a:solidFill>
                  <a:srgbClr val="0098DB"/>
                </a:solidFill>
              </a:rPr>
              <a:t> </a:t>
            </a:r>
            <a:r>
              <a:rPr lang="fr-FR" sz="1400" i="1" dirty="0" err="1" smtClean="0">
                <a:solidFill>
                  <a:srgbClr val="0098DB"/>
                </a:solidFill>
              </a:rPr>
              <a:t>based</a:t>
            </a:r>
            <a:r>
              <a:rPr lang="fr-FR" sz="1400" i="1" dirty="0" smtClean="0">
                <a:solidFill>
                  <a:srgbClr val="0098DB"/>
                </a:solidFill>
              </a:rPr>
              <a:t> on </a:t>
            </a:r>
            <a:r>
              <a:rPr lang="fr-FR" sz="1400" i="1" dirty="0" err="1" smtClean="0">
                <a:solidFill>
                  <a:srgbClr val="0098DB"/>
                </a:solidFill>
              </a:rPr>
              <a:t>maps</a:t>
            </a:r>
            <a:r>
              <a:rPr lang="fr-FR" sz="1400" i="1" dirty="0" smtClean="0">
                <a:solidFill>
                  <a:srgbClr val="0098DB"/>
                </a:solidFill>
              </a:rPr>
              <a:t> </a:t>
            </a:r>
            <a:r>
              <a:rPr lang="fr-FR" sz="1400" i="1" dirty="0" err="1" smtClean="0">
                <a:solidFill>
                  <a:srgbClr val="0098DB"/>
                </a:solidFill>
              </a:rPr>
              <a:t>with</a:t>
            </a:r>
            <a:r>
              <a:rPr lang="fr-FR" sz="1400" i="1" dirty="0" smtClean="0">
                <a:solidFill>
                  <a:srgbClr val="0098DB"/>
                </a:solidFill>
              </a:rPr>
              <a:t> </a:t>
            </a:r>
            <a:r>
              <a:rPr lang="fr-FR" sz="1400" i="1" dirty="0" err="1" smtClean="0">
                <a:solidFill>
                  <a:srgbClr val="0098DB"/>
                </a:solidFill>
              </a:rPr>
              <a:t>unknow</a:t>
            </a:r>
            <a:r>
              <a:rPr lang="fr-FR" sz="1400" i="1" dirty="0" smtClean="0">
                <a:solidFill>
                  <a:srgbClr val="0098DB"/>
                </a:solidFill>
              </a:rPr>
              <a:t> </a:t>
            </a:r>
            <a:r>
              <a:rPr lang="fr-FR" sz="1400" i="1" dirty="0" err="1" smtClean="0">
                <a:solidFill>
                  <a:srgbClr val="0098DB"/>
                </a:solidFill>
              </a:rPr>
              <a:t>accuracy</a:t>
            </a:r>
            <a:r>
              <a:rPr lang="fr-FR" sz="1400" i="1" dirty="0" smtClean="0">
                <a:solidFill>
                  <a:srgbClr val="0098DB"/>
                </a:solidFill>
              </a:rPr>
              <a:t> </a:t>
            </a:r>
            <a:r>
              <a:rPr lang="fr-FR" sz="1400" i="1" dirty="0" err="1" smtClean="0">
                <a:solidFill>
                  <a:srgbClr val="0098DB"/>
                </a:solidFill>
              </a:rPr>
              <a:t>might</a:t>
            </a:r>
            <a:r>
              <a:rPr lang="fr-FR" sz="1400" i="1" dirty="0" smtClean="0">
                <a:solidFill>
                  <a:srgbClr val="0098DB"/>
                </a:solidFill>
              </a:rPr>
              <a:t> lead to </a:t>
            </a:r>
            <a:r>
              <a:rPr lang="fr-FR" sz="1400" i="1" dirty="0" err="1" smtClean="0">
                <a:solidFill>
                  <a:srgbClr val="0098DB"/>
                </a:solidFill>
              </a:rPr>
              <a:t>serious</a:t>
            </a:r>
            <a:r>
              <a:rPr lang="fr-FR" sz="1400" i="1" dirty="0" smtClean="0">
                <a:solidFill>
                  <a:srgbClr val="0098DB"/>
                </a:solidFill>
              </a:rPr>
              <a:t> surprises !</a:t>
            </a:r>
            <a:endParaRPr lang="fr-FR" i="1" dirty="0" smtClean="0">
              <a:solidFill>
                <a:srgbClr val="0098DB"/>
              </a:solidFill>
            </a:endParaRPr>
          </a:p>
        </p:txBody>
      </p:sp>
      <p:sp>
        <p:nvSpPr>
          <p:cNvPr id="3" name="Titre 2"/>
          <p:cNvSpPr>
            <a:spLocks noGrp="1"/>
          </p:cNvSpPr>
          <p:nvPr>
            <p:ph type="title"/>
          </p:nvPr>
        </p:nvSpPr>
        <p:spPr>
          <a:xfrm>
            <a:off x="143085" y="149150"/>
            <a:ext cx="8529427" cy="430887"/>
          </a:xfrm>
        </p:spPr>
        <p:txBody>
          <a:bodyPr/>
          <a:lstStyle/>
          <a:p>
            <a:r>
              <a:rPr lang="fr-FR" dirty="0" smtClean="0"/>
              <a:t>2. Why </a:t>
            </a:r>
            <a:r>
              <a:rPr lang="fr-FR" dirty="0" err="1" smtClean="0"/>
              <a:t>assess</a:t>
            </a:r>
            <a:r>
              <a:rPr lang="fr-FR" dirty="0" smtClean="0"/>
              <a:t> </a:t>
            </a:r>
            <a:r>
              <a:rPr lang="fr-FR" dirty="0" err="1" smtClean="0"/>
              <a:t>quantitatively</a:t>
            </a:r>
            <a:r>
              <a:rPr lang="fr-FR" dirty="0" smtClean="0"/>
              <a:t> the </a:t>
            </a:r>
            <a:r>
              <a:rPr lang="fr-FR" dirty="0" err="1" smtClean="0"/>
              <a:t>accuracy</a:t>
            </a:r>
            <a:r>
              <a:rPr lang="fr-FR" dirty="0" smtClean="0"/>
              <a:t> of EO </a:t>
            </a:r>
            <a:r>
              <a:rPr lang="fr-FR" dirty="0" err="1" smtClean="0"/>
              <a:t>products</a:t>
            </a:r>
            <a:r>
              <a:rPr lang="fr-FR" dirty="0" smtClean="0"/>
              <a:t> ?</a:t>
            </a:r>
            <a:endParaRPr lang="fr-BE"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6818" y="4720536"/>
            <a:ext cx="562884" cy="130053"/>
          </a:xfrm>
          <a:prstGeom prst="rect">
            <a:avLst/>
          </a:prstGeom>
        </p:spPr>
      </p:pic>
    </p:spTree>
    <p:extLst>
      <p:ext uri="{BB962C8B-B14F-4D97-AF65-F5344CB8AC3E}">
        <p14:creationId xmlns:p14="http://schemas.microsoft.com/office/powerpoint/2010/main" val="5116532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0" y="831012"/>
            <a:ext cx="9392681" cy="3905294"/>
          </a:xfrm>
        </p:spPr>
        <p:txBody>
          <a:bodyPr/>
          <a:lstStyle/>
          <a:p>
            <a:pPr indent="0"/>
            <a:r>
              <a:rPr lang="fr-FR" sz="1400" dirty="0" smtClean="0"/>
              <a:t>    to </a:t>
            </a:r>
            <a:r>
              <a:rPr lang="fr-FR" sz="1400" dirty="0" err="1" smtClean="0"/>
              <a:t>evaluate</a:t>
            </a:r>
            <a:r>
              <a:rPr lang="fr-FR" sz="1400" dirty="0" smtClean="0"/>
              <a:t> the performance of a classification model or an inversion </a:t>
            </a:r>
            <a:r>
              <a:rPr lang="fr-FR" sz="1400" dirty="0" err="1" smtClean="0"/>
              <a:t>algorithm</a:t>
            </a:r>
            <a:r>
              <a:rPr lang="fr-FR" sz="1400" dirty="0" smtClean="0"/>
              <a:t> </a:t>
            </a:r>
          </a:p>
          <a:p>
            <a:pPr indent="0"/>
            <a:r>
              <a:rPr lang="fr-FR" sz="1400" dirty="0"/>
              <a:t> </a:t>
            </a:r>
            <a:r>
              <a:rPr lang="fr-FR" sz="1400" dirty="0" smtClean="0"/>
              <a:t>   =&gt; to support model </a:t>
            </a:r>
            <a:r>
              <a:rPr lang="fr-FR" sz="1400" dirty="0" err="1" smtClean="0"/>
              <a:t>parametrization</a:t>
            </a:r>
            <a:r>
              <a:rPr lang="fr-FR" sz="1400" dirty="0" smtClean="0"/>
              <a:t>, model </a:t>
            </a:r>
            <a:r>
              <a:rPr lang="fr-FR" sz="1400" dirty="0" err="1" smtClean="0"/>
              <a:t>improvement</a:t>
            </a:r>
            <a:r>
              <a:rPr lang="fr-FR" sz="1400" dirty="0" smtClean="0"/>
              <a:t>, etc. or as </a:t>
            </a:r>
            <a:r>
              <a:rPr lang="fr-FR" sz="1400" dirty="0" err="1" smtClean="0"/>
              <a:t>quality</a:t>
            </a:r>
            <a:r>
              <a:rPr lang="fr-FR" sz="1400" dirty="0" smtClean="0"/>
              <a:t> control </a:t>
            </a:r>
            <a:r>
              <a:rPr lang="fr-FR" sz="1400" dirty="0" err="1" smtClean="0"/>
              <a:t>procedure</a:t>
            </a:r>
            <a:endParaRPr lang="fr-FR" sz="1400" dirty="0"/>
          </a:p>
          <a:p>
            <a:pPr indent="0"/>
            <a:endParaRPr lang="fr-FR" dirty="0" smtClean="0"/>
          </a:p>
          <a:p>
            <a:pPr indent="0"/>
            <a:r>
              <a:rPr lang="fr-FR" i="1" dirty="0" err="1" smtClean="0">
                <a:solidFill>
                  <a:srgbClr val="002060"/>
                </a:solidFill>
              </a:rPr>
              <a:t>Example</a:t>
            </a:r>
            <a:r>
              <a:rPr lang="fr-FR" i="1" dirty="0" smtClean="0">
                <a:solidFill>
                  <a:srgbClr val="002060"/>
                </a:solidFill>
              </a:rPr>
              <a:t>: </a:t>
            </a:r>
            <a:r>
              <a:rPr lang="fr-FR" b="1" dirty="0" smtClean="0">
                <a:solidFill>
                  <a:srgbClr val="002060"/>
                </a:solidFill>
              </a:rPr>
              <a:t>calibration </a:t>
            </a:r>
            <a:r>
              <a:rPr lang="fr-FR" b="1" dirty="0" err="1" smtClean="0">
                <a:solidFill>
                  <a:srgbClr val="002060"/>
                </a:solidFill>
              </a:rPr>
              <a:t>assessment</a:t>
            </a:r>
            <a:r>
              <a:rPr lang="fr-FR" b="1" dirty="0" smtClean="0">
                <a:solidFill>
                  <a:srgbClr val="002060"/>
                </a:solidFill>
              </a:rPr>
              <a:t> of </a:t>
            </a:r>
            <a:r>
              <a:rPr lang="fr-FR" b="1" dirty="0" err="1" smtClean="0">
                <a:solidFill>
                  <a:srgbClr val="002060"/>
                </a:solidFill>
              </a:rPr>
              <a:t>Random</a:t>
            </a:r>
            <a:r>
              <a:rPr lang="fr-FR" b="1" dirty="0" smtClean="0">
                <a:solidFill>
                  <a:srgbClr val="002060"/>
                </a:solidFill>
              </a:rPr>
              <a:t> Forest model for </a:t>
            </a:r>
            <a:r>
              <a:rPr lang="fr-FR" b="1" dirty="0" err="1" smtClean="0">
                <a:solidFill>
                  <a:srgbClr val="002060"/>
                </a:solidFill>
              </a:rPr>
              <a:t>crop</a:t>
            </a:r>
            <a:r>
              <a:rPr lang="fr-FR" b="1" dirty="0" smtClean="0">
                <a:solidFill>
                  <a:srgbClr val="002060"/>
                </a:solidFill>
              </a:rPr>
              <a:t> type </a:t>
            </a:r>
            <a:r>
              <a:rPr lang="fr-FR" b="1" dirty="0" err="1" smtClean="0">
                <a:solidFill>
                  <a:srgbClr val="002060"/>
                </a:solidFill>
              </a:rPr>
              <a:t>mapping</a:t>
            </a:r>
            <a:endParaRPr lang="fr-FR" b="1" dirty="0" smtClean="0">
              <a:solidFill>
                <a:srgbClr val="002060"/>
              </a:solidFill>
            </a:endParaRPr>
          </a:p>
          <a:p>
            <a:pPr indent="0"/>
            <a:endParaRPr lang="fr-FR" sz="200" i="1" dirty="0">
              <a:solidFill>
                <a:srgbClr val="002060"/>
              </a:solidFill>
            </a:endParaRPr>
          </a:p>
          <a:p>
            <a:pPr indent="0"/>
            <a:r>
              <a:rPr lang="fr-FR" i="1" dirty="0">
                <a:solidFill>
                  <a:srgbClr val="002060"/>
                </a:solidFill>
              </a:rPr>
              <a:t> </a:t>
            </a:r>
            <a:r>
              <a:rPr lang="fr-FR" i="1" dirty="0" smtClean="0">
                <a:solidFill>
                  <a:srgbClr val="002060"/>
                </a:solidFill>
              </a:rPr>
              <a:t>   </a:t>
            </a:r>
            <a:r>
              <a:rPr lang="fr-FR" dirty="0" smtClean="0">
                <a:solidFill>
                  <a:srgbClr val="002060"/>
                </a:solidFill>
              </a:rPr>
              <a:t>All </a:t>
            </a:r>
            <a:r>
              <a:rPr lang="fr-FR" dirty="0" err="1" smtClean="0">
                <a:solidFill>
                  <a:srgbClr val="002060"/>
                </a:solidFill>
              </a:rPr>
              <a:t>available</a:t>
            </a:r>
            <a:r>
              <a:rPr lang="fr-FR" dirty="0" smtClean="0">
                <a:solidFill>
                  <a:srgbClr val="002060"/>
                </a:solidFill>
              </a:rPr>
              <a:t> training </a:t>
            </a:r>
            <a:r>
              <a:rPr lang="fr-FR" dirty="0" err="1" smtClean="0">
                <a:solidFill>
                  <a:srgbClr val="002060"/>
                </a:solidFill>
              </a:rPr>
              <a:t>samples</a:t>
            </a:r>
            <a:r>
              <a:rPr lang="fr-FR" dirty="0" smtClean="0">
                <a:solidFill>
                  <a:srgbClr val="002060"/>
                </a:solidFill>
              </a:rPr>
              <a:t> are </a:t>
            </a:r>
            <a:r>
              <a:rPr lang="fr-FR" dirty="0" err="1" smtClean="0">
                <a:solidFill>
                  <a:srgbClr val="002060"/>
                </a:solidFill>
              </a:rPr>
              <a:t>used</a:t>
            </a:r>
            <a:r>
              <a:rPr lang="fr-FR" dirty="0" smtClean="0">
                <a:solidFill>
                  <a:srgbClr val="002060"/>
                </a:solidFill>
              </a:rPr>
              <a:t> to train the RF model </a:t>
            </a:r>
          </a:p>
          <a:p>
            <a:pPr indent="0"/>
            <a:r>
              <a:rPr lang="fr-FR" dirty="0" smtClean="0">
                <a:solidFill>
                  <a:srgbClr val="002060"/>
                </a:solidFill>
              </a:rPr>
              <a:t>    Confusion matrix </a:t>
            </a:r>
            <a:r>
              <a:rPr lang="fr-FR" dirty="0" err="1" smtClean="0">
                <a:solidFill>
                  <a:srgbClr val="002060"/>
                </a:solidFill>
              </a:rPr>
              <a:t>using</a:t>
            </a:r>
            <a:r>
              <a:rPr lang="fr-FR" dirty="0" smtClean="0">
                <a:solidFill>
                  <a:srgbClr val="002060"/>
                </a:solidFill>
              </a:rPr>
              <a:t> the training </a:t>
            </a:r>
            <a:r>
              <a:rPr lang="fr-FR" dirty="0" err="1" smtClean="0">
                <a:solidFill>
                  <a:srgbClr val="002060"/>
                </a:solidFill>
              </a:rPr>
              <a:t>samples</a:t>
            </a:r>
            <a:r>
              <a:rPr lang="fr-FR" dirty="0" smtClean="0">
                <a:solidFill>
                  <a:srgbClr val="002060"/>
                </a:solidFill>
              </a:rPr>
              <a:t> to </a:t>
            </a:r>
            <a:r>
              <a:rPr lang="fr-FR" dirty="0" err="1" smtClean="0">
                <a:solidFill>
                  <a:srgbClr val="002060"/>
                </a:solidFill>
              </a:rPr>
              <a:t>assess</a:t>
            </a:r>
            <a:r>
              <a:rPr lang="fr-FR" dirty="0" smtClean="0">
                <a:solidFill>
                  <a:srgbClr val="002060"/>
                </a:solidFill>
              </a:rPr>
              <a:t> the model performance</a:t>
            </a:r>
          </a:p>
          <a:p>
            <a:pPr indent="0"/>
            <a:r>
              <a:rPr lang="fr-FR" dirty="0" smtClean="0">
                <a:solidFill>
                  <a:srgbClr val="002060"/>
                </a:solidFill>
              </a:rPr>
              <a:t>    and/or the training </a:t>
            </a:r>
            <a:r>
              <a:rPr lang="fr-FR" dirty="0" err="1" smtClean="0">
                <a:solidFill>
                  <a:srgbClr val="002060"/>
                </a:solidFill>
              </a:rPr>
              <a:t>dataset</a:t>
            </a:r>
            <a:r>
              <a:rPr lang="fr-FR" dirty="0" smtClean="0">
                <a:solidFill>
                  <a:srgbClr val="002060"/>
                </a:solidFill>
              </a:rPr>
              <a:t> performances </a:t>
            </a:r>
            <a:r>
              <a:rPr lang="fr-FR" sz="1400" dirty="0" smtClean="0">
                <a:solidFill>
                  <a:srgbClr val="002060"/>
                </a:solidFill>
              </a:rPr>
              <a:t>(i.e.in Sen2Agri: 100 % in situ for calibration)</a:t>
            </a:r>
          </a:p>
          <a:p>
            <a:pPr indent="0"/>
            <a:r>
              <a:rPr lang="fr-FR" sz="1400" b="1" dirty="0">
                <a:solidFill>
                  <a:srgbClr val="002060"/>
                </a:solidFill>
              </a:rPr>
              <a:t>	</a:t>
            </a:r>
            <a:r>
              <a:rPr lang="fr-FR" sz="1400" b="1" dirty="0" smtClean="0">
                <a:solidFill>
                  <a:srgbClr val="002060"/>
                </a:solidFill>
              </a:rPr>
              <a:t>=&gt; </a:t>
            </a:r>
            <a:r>
              <a:rPr lang="fr-FR" sz="1400" b="1" dirty="0" err="1" smtClean="0">
                <a:solidFill>
                  <a:srgbClr val="002060"/>
                </a:solidFill>
              </a:rPr>
              <a:t>evaluation</a:t>
            </a:r>
            <a:r>
              <a:rPr lang="fr-FR" sz="1400" b="1" dirty="0" smtClean="0">
                <a:solidFill>
                  <a:srgbClr val="002060"/>
                </a:solidFill>
              </a:rPr>
              <a:t> of the </a:t>
            </a:r>
            <a:r>
              <a:rPr lang="fr-FR" sz="1400" b="1" dirty="0" err="1" smtClean="0">
                <a:solidFill>
                  <a:srgbClr val="002060"/>
                </a:solidFill>
              </a:rPr>
              <a:t>features</a:t>
            </a:r>
            <a:r>
              <a:rPr lang="fr-FR" sz="1400" b="1" dirty="0" smtClean="0">
                <a:solidFill>
                  <a:srgbClr val="002060"/>
                </a:solidFill>
              </a:rPr>
              <a:t> set </a:t>
            </a:r>
            <a:r>
              <a:rPr lang="fr-FR" sz="1400" b="1" dirty="0" err="1" smtClean="0">
                <a:solidFill>
                  <a:srgbClr val="002060"/>
                </a:solidFill>
              </a:rPr>
              <a:t>used</a:t>
            </a:r>
            <a:r>
              <a:rPr lang="fr-FR" sz="1400" b="1" dirty="0" smtClean="0">
                <a:solidFill>
                  <a:srgbClr val="002060"/>
                </a:solidFill>
              </a:rPr>
              <a:t> as input,</a:t>
            </a:r>
          </a:p>
          <a:p>
            <a:pPr indent="0"/>
            <a:r>
              <a:rPr lang="fr-FR" sz="1400" b="1" dirty="0">
                <a:solidFill>
                  <a:srgbClr val="002060"/>
                </a:solidFill>
              </a:rPr>
              <a:t>	</a:t>
            </a:r>
            <a:r>
              <a:rPr lang="fr-FR" sz="1400" b="1" dirty="0" smtClean="0">
                <a:solidFill>
                  <a:srgbClr val="002060"/>
                </a:solidFill>
              </a:rPr>
              <a:t>=&gt; </a:t>
            </a:r>
            <a:r>
              <a:rPr lang="fr-FR" sz="1400" b="1" dirty="0" err="1" smtClean="0">
                <a:solidFill>
                  <a:srgbClr val="002060"/>
                </a:solidFill>
              </a:rPr>
              <a:t>evaluation</a:t>
            </a:r>
            <a:r>
              <a:rPr lang="fr-FR" sz="1400" b="1" dirty="0">
                <a:solidFill>
                  <a:srgbClr val="002060"/>
                </a:solidFill>
              </a:rPr>
              <a:t> </a:t>
            </a:r>
            <a:r>
              <a:rPr lang="fr-FR" sz="1400" b="1" dirty="0" smtClean="0">
                <a:solidFill>
                  <a:srgbClr val="002060"/>
                </a:solidFill>
              </a:rPr>
              <a:t>of the model </a:t>
            </a:r>
            <a:r>
              <a:rPr lang="fr-FR" sz="1400" b="1" dirty="0" err="1" smtClean="0">
                <a:solidFill>
                  <a:srgbClr val="002060"/>
                </a:solidFill>
              </a:rPr>
              <a:t>parametrization</a:t>
            </a:r>
            <a:r>
              <a:rPr lang="fr-FR" sz="1400" b="1" dirty="0" smtClean="0">
                <a:solidFill>
                  <a:srgbClr val="002060"/>
                </a:solidFill>
              </a:rPr>
              <a:t>, </a:t>
            </a:r>
          </a:p>
          <a:p>
            <a:pPr indent="0"/>
            <a:r>
              <a:rPr lang="fr-FR" sz="1400" b="1" dirty="0">
                <a:solidFill>
                  <a:srgbClr val="002060"/>
                </a:solidFill>
              </a:rPr>
              <a:t>	</a:t>
            </a:r>
            <a:r>
              <a:rPr lang="fr-FR" sz="1400" b="1" dirty="0" smtClean="0">
                <a:solidFill>
                  <a:srgbClr val="002060"/>
                </a:solidFill>
              </a:rPr>
              <a:t>=&gt; identification of </a:t>
            </a:r>
            <a:r>
              <a:rPr lang="fr-FR" sz="1400" b="1" dirty="0" err="1" smtClean="0">
                <a:solidFill>
                  <a:srgbClr val="002060"/>
                </a:solidFill>
              </a:rPr>
              <a:t>poor</a:t>
            </a:r>
            <a:r>
              <a:rPr lang="fr-FR" sz="1400" b="1" dirty="0" smtClean="0">
                <a:solidFill>
                  <a:srgbClr val="002060"/>
                </a:solidFill>
              </a:rPr>
              <a:t> </a:t>
            </a:r>
            <a:r>
              <a:rPr lang="fr-FR" sz="1400" b="1" dirty="0" err="1" smtClean="0">
                <a:solidFill>
                  <a:srgbClr val="002060"/>
                </a:solidFill>
              </a:rPr>
              <a:t>representativity</a:t>
            </a:r>
            <a:r>
              <a:rPr lang="fr-FR" sz="1400" b="1" dirty="0" smtClean="0">
                <a:solidFill>
                  <a:srgbClr val="002060"/>
                </a:solidFill>
              </a:rPr>
              <a:t> of training data for </a:t>
            </a:r>
            <a:r>
              <a:rPr lang="fr-FR" sz="1400" b="1" dirty="0" err="1" smtClean="0">
                <a:solidFill>
                  <a:srgbClr val="002060"/>
                </a:solidFill>
              </a:rPr>
              <a:t>some</a:t>
            </a:r>
            <a:r>
              <a:rPr lang="fr-FR" sz="1400" b="1" dirty="0" smtClean="0">
                <a:solidFill>
                  <a:srgbClr val="002060"/>
                </a:solidFill>
              </a:rPr>
              <a:t> classes,</a:t>
            </a:r>
          </a:p>
          <a:p>
            <a:pPr indent="0"/>
            <a:r>
              <a:rPr lang="fr-FR" sz="1400" b="1" dirty="0">
                <a:solidFill>
                  <a:srgbClr val="002060"/>
                </a:solidFill>
              </a:rPr>
              <a:t>	</a:t>
            </a:r>
            <a:r>
              <a:rPr lang="fr-FR" sz="1400" b="1" dirty="0" smtClean="0">
                <a:solidFill>
                  <a:srgbClr val="002060"/>
                </a:solidFill>
              </a:rPr>
              <a:t>=&gt; </a:t>
            </a:r>
            <a:r>
              <a:rPr lang="fr-FR" sz="1400" b="1" dirty="0" err="1" smtClean="0">
                <a:solidFill>
                  <a:srgbClr val="002060"/>
                </a:solidFill>
              </a:rPr>
              <a:t>assessment</a:t>
            </a:r>
            <a:r>
              <a:rPr lang="fr-FR" sz="1400" b="1" dirty="0" smtClean="0">
                <a:solidFill>
                  <a:srgbClr val="002060"/>
                </a:solidFill>
              </a:rPr>
              <a:t> of the classification of marginal or </a:t>
            </a:r>
            <a:r>
              <a:rPr lang="fr-FR" sz="1400" b="1" dirty="0" err="1" smtClean="0">
                <a:solidFill>
                  <a:srgbClr val="002060"/>
                </a:solidFill>
              </a:rPr>
              <a:t>less</a:t>
            </a:r>
            <a:r>
              <a:rPr lang="fr-FR" sz="1400" b="1" dirty="0" smtClean="0">
                <a:solidFill>
                  <a:srgbClr val="002060"/>
                </a:solidFill>
              </a:rPr>
              <a:t> </a:t>
            </a:r>
            <a:r>
              <a:rPr lang="fr-FR" sz="1400" b="1" dirty="0" err="1" smtClean="0">
                <a:solidFill>
                  <a:srgbClr val="002060"/>
                </a:solidFill>
              </a:rPr>
              <a:t>frequent</a:t>
            </a:r>
            <a:r>
              <a:rPr lang="fr-FR" sz="1400" b="1" dirty="0" smtClean="0">
                <a:solidFill>
                  <a:srgbClr val="002060"/>
                </a:solidFill>
              </a:rPr>
              <a:t> classes </a:t>
            </a:r>
          </a:p>
        </p:txBody>
      </p:sp>
      <p:sp>
        <p:nvSpPr>
          <p:cNvPr id="3" name="Titre 2"/>
          <p:cNvSpPr>
            <a:spLocks noGrp="1"/>
          </p:cNvSpPr>
          <p:nvPr>
            <p:ph type="title"/>
          </p:nvPr>
        </p:nvSpPr>
        <p:spPr>
          <a:xfrm>
            <a:off x="143085" y="135300"/>
            <a:ext cx="8529427" cy="458587"/>
          </a:xfrm>
        </p:spPr>
        <p:txBody>
          <a:bodyPr/>
          <a:lstStyle/>
          <a:p>
            <a:pPr marL="285750" lvl="0" indent="-285750">
              <a:lnSpc>
                <a:spcPct val="119000"/>
              </a:lnSpc>
              <a:spcBef>
                <a:spcPct val="20000"/>
              </a:spcBef>
            </a:pPr>
            <a:r>
              <a:rPr lang="fr-FR" sz="2000" dirty="0">
                <a:ea typeface="+mn-ea"/>
              </a:rPr>
              <a:t>« Model or </a:t>
            </a:r>
            <a:r>
              <a:rPr lang="fr-FR" sz="2000" dirty="0" err="1">
                <a:ea typeface="+mn-ea"/>
              </a:rPr>
              <a:t>method</a:t>
            </a:r>
            <a:r>
              <a:rPr lang="fr-FR" sz="2000" dirty="0">
                <a:ea typeface="+mn-ea"/>
              </a:rPr>
              <a:t> </a:t>
            </a:r>
            <a:r>
              <a:rPr lang="fr-FR" sz="2000" dirty="0" err="1">
                <a:ea typeface="+mn-ea"/>
              </a:rPr>
              <a:t>verification</a:t>
            </a:r>
            <a:r>
              <a:rPr lang="fr-FR" sz="2000" dirty="0">
                <a:ea typeface="+mn-ea"/>
              </a:rPr>
              <a:t> » </a:t>
            </a:r>
            <a:r>
              <a:rPr lang="fr-FR" sz="1400" dirty="0" err="1">
                <a:ea typeface="+mn-ea"/>
              </a:rPr>
              <a:t>can</a:t>
            </a:r>
            <a:r>
              <a:rPr lang="fr-FR" sz="1400" dirty="0">
                <a:ea typeface="+mn-ea"/>
              </a:rPr>
              <a:t> </a:t>
            </a:r>
            <a:r>
              <a:rPr lang="fr-FR" sz="1400" dirty="0" err="1">
                <a:ea typeface="+mn-ea"/>
              </a:rPr>
              <a:t>be</a:t>
            </a:r>
            <a:r>
              <a:rPr lang="fr-FR" sz="1400" dirty="0">
                <a:ea typeface="+mn-ea"/>
              </a:rPr>
              <a:t> </a:t>
            </a:r>
            <a:r>
              <a:rPr lang="fr-FR" sz="1400" dirty="0" err="1">
                <a:ea typeface="+mn-ea"/>
              </a:rPr>
              <a:t>based</a:t>
            </a:r>
            <a:r>
              <a:rPr lang="fr-FR" sz="1400" dirty="0">
                <a:ea typeface="+mn-ea"/>
              </a:rPr>
              <a:t> calibration </a:t>
            </a:r>
            <a:r>
              <a:rPr lang="fr-FR" sz="1400" dirty="0" err="1">
                <a:ea typeface="+mn-ea"/>
              </a:rPr>
              <a:t>dataset</a:t>
            </a:r>
            <a:r>
              <a:rPr lang="fr-FR" sz="1400" dirty="0">
                <a:ea typeface="+mn-ea"/>
              </a:rPr>
              <a:t> </a:t>
            </a:r>
            <a:r>
              <a:rPr lang="fr-FR" sz="1400" dirty="0" err="1" smtClean="0">
                <a:ea typeface="+mn-ea"/>
              </a:rPr>
              <a:t>only</a:t>
            </a:r>
            <a:endParaRPr lang="fr-BE" dirty="0"/>
          </a:p>
        </p:txBody>
      </p:sp>
    </p:spTree>
    <p:extLst>
      <p:ext uri="{BB962C8B-B14F-4D97-AF65-F5344CB8AC3E}">
        <p14:creationId xmlns:p14="http://schemas.microsoft.com/office/powerpoint/2010/main" val="42381056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b="1" smtClean="0"/>
              <a:t>How can I map crops with remote sensing ?</a:t>
            </a:r>
            <a:endParaRPr lang="fr-FR" b="1" dirty="0"/>
          </a:p>
        </p:txBody>
      </p:sp>
      <p:sp>
        <p:nvSpPr>
          <p:cNvPr id="9" name="ZoneTexte 8"/>
          <p:cNvSpPr txBox="1"/>
          <p:nvPr/>
        </p:nvSpPr>
        <p:spPr>
          <a:xfrm>
            <a:off x="1460332" y="818296"/>
            <a:ext cx="6316580" cy="253916"/>
          </a:xfrm>
          <a:prstGeom prst="rect">
            <a:avLst/>
          </a:prstGeom>
          <a:noFill/>
        </p:spPr>
        <p:txBody>
          <a:bodyPr wrap="square" rtlCol="0">
            <a:spAutoFit/>
          </a:bodyPr>
          <a:lstStyle/>
          <a:p>
            <a:pPr fontAlgn="auto">
              <a:spcBef>
                <a:spcPts val="0"/>
              </a:spcBef>
              <a:spcAft>
                <a:spcPts val="0"/>
              </a:spcAft>
            </a:pPr>
            <a:r>
              <a:rPr lang="fr-FR" sz="1050" dirty="0" err="1" smtClean="0">
                <a:solidFill>
                  <a:prstClr val="black"/>
                </a:solidFill>
                <a:latin typeface="Calibri"/>
              </a:rPr>
              <a:t>Results</a:t>
            </a:r>
            <a:r>
              <a:rPr lang="fr-FR" sz="1050" dirty="0" smtClean="0">
                <a:solidFill>
                  <a:prstClr val="black"/>
                </a:solidFill>
                <a:latin typeface="Calibri"/>
              </a:rPr>
              <a:t> </a:t>
            </a:r>
            <a:r>
              <a:rPr lang="fr-FR" sz="1050" dirty="0">
                <a:solidFill>
                  <a:prstClr val="black"/>
                </a:solidFill>
                <a:latin typeface="Calibri"/>
              </a:rPr>
              <a:t>of the </a:t>
            </a:r>
            <a:r>
              <a:rPr lang="fr-FR" sz="1050" dirty="0" smtClean="0">
                <a:solidFill>
                  <a:prstClr val="black"/>
                </a:solidFill>
                <a:latin typeface="Calibri"/>
              </a:rPr>
              <a:t>RF </a:t>
            </a:r>
            <a:r>
              <a:rPr lang="fr-FR" sz="1050" dirty="0" err="1" smtClean="0">
                <a:solidFill>
                  <a:prstClr val="black"/>
                </a:solidFill>
                <a:latin typeface="Calibri"/>
              </a:rPr>
              <a:t>verification</a:t>
            </a:r>
            <a:r>
              <a:rPr lang="fr-FR" sz="1050" dirty="0" smtClean="0">
                <a:solidFill>
                  <a:prstClr val="black"/>
                </a:solidFill>
                <a:latin typeface="Calibri"/>
              </a:rPr>
              <a:t> and </a:t>
            </a:r>
            <a:r>
              <a:rPr lang="fr-FR" sz="1050" dirty="0" err="1" smtClean="0">
                <a:solidFill>
                  <a:prstClr val="black"/>
                </a:solidFill>
                <a:latin typeface="Calibri"/>
              </a:rPr>
              <a:t>benchmarking</a:t>
            </a:r>
            <a:r>
              <a:rPr lang="fr-FR" sz="1050" dirty="0" smtClean="0">
                <a:solidFill>
                  <a:prstClr val="black"/>
                </a:solidFill>
                <a:latin typeface="Calibri"/>
              </a:rPr>
              <a:t> </a:t>
            </a:r>
            <a:r>
              <a:rPr lang="fr-FR" sz="1050" dirty="0" err="1">
                <a:solidFill>
                  <a:prstClr val="black"/>
                </a:solidFill>
                <a:latin typeface="Calibri"/>
              </a:rPr>
              <a:t>exercise</a:t>
            </a:r>
            <a:r>
              <a:rPr lang="fr-FR" sz="1050" dirty="0">
                <a:solidFill>
                  <a:prstClr val="black"/>
                </a:solidFill>
                <a:latin typeface="Calibri"/>
              </a:rPr>
              <a:t> </a:t>
            </a:r>
            <a:r>
              <a:rPr lang="fr-FR" sz="1050" dirty="0" err="1" smtClean="0">
                <a:solidFill>
                  <a:prstClr val="black"/>
                </a:solidFill>
                <a:latin typeface="Calibri"/>
              </a:rPr>
              <a:t>between</a:t>
            </a:r>
            <a:r>
              <a:rPr lang="fr-FR" sz="1050" dirty="0" smtClean="0">
                <a:solidFill>
                  <a:prstClr val="black"/>
                </a:solidFill>
                <a:latin typeface="Calibri"/>
              </a:rPr>
              <a:t> </a:t>
            </a:r>
            <a:r>
              <a:rPr lang="fr-FR" sz="1050" dirty="0" err="1" smtClean="0">
                <a:solidFill>
                  <a:prstClr val="black"/>
                </a:solidFill>
                <a:latin typeface="Calibri"/>
              </a:rPr>
              <a:t>Random</a:t>
            </a:r>
            <a:r>
              <a:rPr lang="fr-FR" sz="1050" dirty="0" smtClean="0">
                <a:solidFill>
                  <a:prstClr val="black"/>
                </a:solidFill>
                <a:latin typeface="Calibri"/>
              </a:rPr>
              <a:t> </a:t>
            </a:r>
            <a:r>
              <a:rPr lang="fr-FR" sz="1050" dirty="0">
                <a:solidFill>
                  <a:prstClr val="black"/>
                </a:solidFill>
                <a:latin typeface="Calibri"/>
              </a:rPr>
              <a:t>Forest and SVM over 12 sites</a:t>
            </a:r>
          </a:p>
        </p:txBody>
      </p:sp>
      <p:sp>
        <p:nvSpPr>
          <p:cNvPr id="10" name="ZoneTexte 9"/>
          <p:cNvSpPr txBox="1"/>
          <p:nvPr/>
        </p:nvSpPr>
        <p:spPr>
          <a:xfrm>
            <a:off x="1478757" y="3919429"/>
            <a:ext cx="6448617" cy="923330"/>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a:rPr>
              <a:t>The RF classifier yields better results for most of the sites. SVM produces good results comparable to RF when the number of classes is small, as shown by the results of Argentina and China, and specially in South-Africa where results are much better. </a:t>
            </a:r>
            <a:endParaRPr lang="en-US" sz="900" dirty="0" smtClean="0">
              <a:solidFill>
                <a:prstClr val="black"/>
              </a:solidFill>
              <a:latin typeface="Calibri"/>
            </a:endParaRPr>
          </a:p>
          <a:p>
            <a:pPr fontAlgn="auto">
              <a:spcBef>
                <a:spcPts val="0"/>
              </a:spcBef>
              <a:spcAft>
                <a:spcPts val="0"/>
              </a:spcAft>
            </a:pPr>
            <a:endParaRPr lang="en-US" sz="900" dirty="0">
              <a:solidFill>
                <a:prstClr val="black"/>
              </a:solidFill>
              <a:latin typeface="Calibri"/>
            </a:endParaRPr>
          </a:p>
          <a:p>
            <a:pPr fontAlgn="auto">
              <a:spcBef>
                <a:spcPts val="0"/>
              </a:spcBef>
              <a:spcAft>
                <a:spcPts val="0"/>
              </a:spcAft>
            </a:pPr>
            <a:r>
              <a:rPr lang="en-US" sz="900" dirty="0" smtClean="0">
                <a:solidFill>
                  <a:prstClr val="black"/>
                </a:solidFill>
                <a:latin typeface="Calibri"/>
              </a:rPr>
              <a:t>However</a:t>
            </a:r>
            <a:r>
              <a:rPr lang="en-US" sz="900" dirty="0">
                <a:solidFill>
                  <a:prstClr val="black"/>
                </a:solidFill>
                <a:latin typeface="Calibri"/>
              </a:rPr>
              <a:t>, as the SVM is very sensitive to a balanced share of samples between the classes, it has to be parameterized in such a way that all classes are equally represented. This means that majority classes will be under-sampled. For this reason and for these classes, lower results are obtained if they are compared with the RF results, whilst for minority classes results may be better.</a:t>
            </a:r>
            <a:endParaRPr lang="fr-FR" sz="900" dirty="0">
              <a:solidFill>
                <a:prstClr val="black"/>
              </a:solidFill>
              <a:latin typeface="Calibri"/>
            </a:endParaRPr>
          </a:p>
        </p:txBody>
      </p:sp>
      <p:pic>
        <p:nvPicPr>
          <p:cNvPr id="1030" name="Picture 6"/>
          <p:cNvPicPr>
            <a:picLocks noChangeAspect="1" noChangeArrowheads="1"/>
          </p:cNvPicPr>
          <p:nvPr/>
        </p:nvPicPr>
        <p:blipFill>
          <a:blip r:embed="rId2" cstate="print"/>
          <a:srcRect/>
          <a:stretch>
            <a:fillRect/>
          </a:stretch>
        </p:blipFill>
        <p:spPr bwMode="auto">
          <a:xfrm>
            <a:off x="1557793" y="1053060"/>
            <a:ext cx="6028415" cy="2773456"/>
          </a:xfrm>
          <a:prstGeom prst="rect">
            <a:avLst/>
          </a:prstGeom>
          <a:noFill/>
          <a:ln w="9525">
            <a:noFill/>
            <a:miter lim="800000"/>
            <a:headEnd/>
            <a:tailEnd/>
          </a:ln>
          <a:effec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9271" y="4124972"/>
            <a:ext cx="1019409" cy="592963"/>
          </a:xfrm>
          <a:prstGeom prst="rect">
            <a:avLst/>
          </a:prstGeom>
        </p:spPr>
      </p:pic>
      <p:sp>
        <p:nvSpPr>
          <p:cNvPr id="7" name="Titre 2"/>
          <p:cNvSpPr txBox="1">
            <a:spLocks/>
          </p:cNvSpPr>
          <p:nvPr/>
        </p:nvSpPr>
        <p:spPr>
          <a:xfrm>
            <a:off x="143085" y="135300"/>
            <a:ext cx="8529427" cy="458587"/>
          </a:xfrm>
          <a:prstGeom prst="rect">
            <a:avLst/>
          </a:prstGeom>
        </p:spPr>
        <p:txBody>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285750" indent="-285750">
              <a:lnSpc>
                <a:spcPct val="119000"/>
              </a:lnSpc>
              <a:spcBef>
                <a:spcPct val="20000"/>
              </a:spcBef>
            </a:pPr>
            <a:r>
              <a:rPr lang="fr-FR" sz="2000" kern="0" dirty="0" smtClean="0">
                <a:solidFill>
                  <a:schemeClr val="bg1">
                    <a:lumMod val="50000"/>
                  </a:schemeClr>
                </a:solidFill>
                <a:ea typeface="+mn-ea"/>
              </a:rPr>
              <a:t>« Model or </a:t>
            </a:r>
            <a:r>
              <a:rPr lang="fr-FR" sz="2000" kern="0" dirty="0" err="1" smtClean="0">
                <a:solidFill>
                  <a:schemeClr val="bg1">
                    <a:lumMod val="50000"/>
                  </a:schemeClr>
                </a:solidFill>
                <a:ea typeface="+mn-ea"/>
              </a:rPr>
              <a:t>method</a:t>
            </a:r>
            <a:r>
              <a:rPr lang="fr-FR" sz="2000" kern="0" dirty="0" smtClean="0">
                <a:solidFill>
                  <a:schemeClr val="bg1">
                    <a:lumMod val="50000"/>
                  </a:schemeClr>
                </a:solidFill>
                <a:ea typeface="+mn-ea"/>
              </a:rPr>
              <a:t> </a:t>
            </a:r>
            <a:r>
              <a:rPr lang="fr-FR" sz="2000" kern="0" dirty="0" err="1" smtClean="0">
                <a:solidFill>
                  <a:schemeClr val="bg1">
                    <a:lumMod val="50000"/>
                  </a:schemeClr>
                </a:solidFill>
                <a:ea typeface="+mn-ea"/>
              </a:rPr>
              <a:t>verification</a:t>
            </a:r>
            <a:r>
              <a:rPr lang="fr-FR" sz="2000" kern="0" dirty="0" smtClean="0">
                <a:solidFill>
                  <a:schemeClr val="bg1">
                    <a:lumMod val="50000"/>
                  </a:schemeClr>
                </a:solidFill>
                <a:ea typeface="+mn-ea"/>
              </a:rPr>
              <a:t> »</a:t>
            </a:r>
            <a:endParaRPr lang="fr-BE" kern="0" dirty="0">
              <a:solidFill>
                <a:schemeClr val="bg1">
                  <a:lumMod val="50000"/>
                </a:schemeClr>
              </a:solidFill>
            </a:endParaRPr>
          </a:p>
        </p:txBody>
      </p:sp>
    </p:spTree>
    <p:extLst>
      <p:ext uri="{BB962C8B-B14F-4D97-AF65-F5344CB8AC3E}">
        <p14:creationId xmlns:p14="http://schemas.microsoft.com/office/powerpoint/2010/main" val="155459200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0" y="831012"/>
            <a:ext cx="9392681" cy="3905294"/>
          </a:xfrm>
        </p:spPr>
        <p:txBody>
          <a:bodyPr/>
          <a:lstStyle/>
          <a:p>
            <a:pPr indent="0"/>
            <a:r>
              <a:rPr lang="fr-FR" b="1" dirty="0">
                <a:solidFill>
                  <a:srgbClr val="002060"/>
                </a:solidFill>
              </a:rPr>
              <a:t> </a:t>
            </a:r>
            <a:r>
              <a:rPr lang="fr-FR" b="1" dirty="0" smtClean="0">
                <a:solidFill>
                  <a:srgbClr val="002060"/>
                </a:solidFill>
              </a:rPr>
              <a:t>  </a:t>
            </a:r>
            <a:r>
              <a:rPr lang="fr-FR" sz="1400" dirty="0" smtClean="0"/>
              <a:t>to compare the performances of </a:t>
            </a:r>
            <a:r>
              <a:rPr lang="fr-FR" sz="1400" dirty="0" err="1" smtClean="0"/>
              <a:t>different</a:t>
            </a:r>
            <a:r>
              <a:rPr lang="fr-FR" sz="1400" dirty="0" smtClean="0"/>
              <a:t> </a:t>
            </a:r>
            <a:r>
              <a:rPr lang="fr-FR" sz="1400" dirty="0" err="1" smtClean="0"/>
              <a:t>processing</a:t>
            </a:r>
            <a:r>
              <a:rPr lang="fr-FR" sz="1400" dirty="0" smtClean="0"/>
              <a:t> </a:t>
            </a:r>
            <a:r>
              <a:rPr lang="fr-FR" sz="1400" dirty="0" err="1" smtClean="0"/>
              <a:t>methods</a:t>
            </a:r>
            <a:r>
              <a:rPr lang="fr-FR" sz="1400" dirty="0" smtClean="0"/>
              <a:t>/</a:t>
            </a:r>
            <a:r>
              <a:rPr lang="fr-FR" sz="1400" dirty="0" err="1" smtClean="0"/>
              <a:t>products</a:t>
            </a:r>
            <a:endParaRPr lang="fr-FR" sz="1400" dirty="0"/>
          </a:p>
        </p:txBody>
      </p:sp>
      <p:sp>
        <p:nvSpPr>
          <p:cNvPr id="3" name="Titre 2"/>
          <p:cNvSpPr>
            <a:spLocks noGrp="1"/>
          </p:cNvSpPr>
          <p:nvPr>
            <p:ph type="title"/>
          </p:nvPr>
        </p:nvSpPr>
        <p:spPr>
          <a:xfrm>
            <a:off x="143085" y="164539"/>
            <a:ext cx="9000915" cy="400110"/>
          </a:xfrm>
        </p:spPr>
        <p:txBody>
          <a:bodyPr/>
          <a:lstStyle/>
          <a:p>
            <a:r>
              <a:rPr lang="fr-FR" sz="2000" dirty="0">
                <a:ea typeface="+mn-ea"/>
              </a:rPr>
              <a:t>« Model, </a:t>
            </a:r>
            <a:r>
              <a:rPr lang="fr-FR" sz="2000" dirty="0" err="1">
                <a:ea typeface="+mn-ea"/>
              </a:rPr>
              <a:t>method</a:t>
            </a:r>
            <a:r>
              <a:rPr lang="fr-FR" sz="2000" dirty="0">
                <a:ea typeface="+mn-ea"/>
              </a:rPr>
              <a:t> or </a:t>
            </a:r>
            <a:r>
              <a:rPr lang="fr-FR" sz="2000" dirty="0" err="1">
                <a:ea typeface="+mn-ea"/>
              </a:rPr>
              <a:t>product</a:t>
            </a:r>
            <a:r>
              <a:rPr lang="fr-FR" sz="2000" dirty="0">
                <a:ea typeface="+mn-ea"/>
              </a:rPr>
              <a:t> </a:t>
            </a:r>
            <a:r>
              <a:rPr lang="fr-FR" sz="2000" dirty="0" err="1">
                <a:ea typeface="+mn-ea"/>
              </a:rPr>
              <a:t>benchmarking</a:t>
            </a:r>
            <a:r>
              <a:rPr lang="fr-FR" sz="2000" dirty="0">
                <a:ea typeface="+mn-ea"/>
              </a:rPr>
              <a:t> » </a:t>
            </a:r>
            <a:r>
              <a:rPr lang="fr-FR" sz="1400" dirty="0" err="1" smtClean="0">
                <a:ea typeface="+mn-ea"/>
              </a:rPr>
              <a:t>targeting</a:t>
            </a:r>
            <a:r>
              <a:rPr lang="fr-FR" sz="1400" dirty="0" smtClean="0">
                <a:ea typeface="+mn-ea"/>
              </a:rPr>
              <a:t> </a:t>
            </a:r>
            <a:r>
              <a:rPr lang="fr-FR" sz="1400" dirty="0" err="1">
                <a:ea typeface="+mn-ea"/>
              </a:rPr>
              <a:t>disagreement</a:t>
            </a:r>
            <a:r>
              <a:rPr lang="fr-FR" sz="1400" dirty="0">
                <a:ea typeface="+mn-ea"/>
              </a:rPr>
              <a:t> areas</a:t>
            </a:r>
            <a:endParaRPr lang="fr-BE" sz="2000" dirty="0"/>
          </a:p>
        </p:txBody>
      </p:sp>
      <p:sp>
        <p:nvSpPr>
          <p:cNvPr id="4" name="Rectangle 3"/>
          <p:cNvSpPr/>
          <p:nvPr/>
        </p:nvSpPr>
        <p:spPr>
          <a:xfrm>
            <a:off x="0" y="1263847"/>
            <a:ext cx="8591341" cy="338554"/>
          </a:xfrm>
          <a:prstGeom prst="rect">
            <a:avLst/>
          </a:prstGeom>
        </p:spPr>
        <p:txBody>
          <a:bodyPr wrap="square">
            <a:spAutoFit/>
          </a:bodyPr>
          <a:lstStyle/>
          <a:p>
            <a:pPr indent="0"/>
            <a:r>
              <a:rPr lang="fr-FR" sz="1600" i="1" dirty="0" err="1">
                <a:solidFill>
                  <a:srgbClr val="002060"/>
                </a:solidFill>
              </a:rPr>
              <a:t>Example</a:t>
            </a:r>
            <a:r>
              <a:rPr lang="fr-FR" sz="1600" i="1" dirty="0">
                <a:solidFill>
                  <a:srgbClr val="002060"/>
                </a:solidFill>
              </a:rPr>
              <a:t>: </a:t>
            </a:r>
            <a:r>
              <a:rPr lang="fr-FR" sz="1600" i="1" dirty="0" err="1" smtClean="0">
                <a:solidFill>
                  <a:srgbClr val="002060"/>
                </a:solidFill>
              </a:rPr>
              <a:t>comparison</a:t>
            </a:r>
            <a:r>
              <a:rPr lang="fr-FR" sz="1600" i="1" dirty="0" smtClean="0">
                <a:solidFill>
                  <a:srgbClr val="002060"/>
                </a:solidFill>
              </a:rPr>
              <a:t> of four global </a:t>
            </a:r>
            <a:r>
              <a:rPr lang="fr-FR" sz="1600" i="1" dirty="0" err="1" smtClean="0">
                <a:solidFill>
                  <a:srgbClr val="002060"/>
                </a:solidFill>
              </a:rPr>
              <a:t>waterbodies</a:t>
            </a:r>
            <a:r>
              <a:rPr lang="fr-FR" sz="1600" i="1" dirty="0" smtClean="0">
                <a:solidFill>
                  <a:srgbClr val="002060"/>
                </a:solidFill>
              </a:rPr>
              <a:t> </a:t>
            </a:r>
            <a:r>
              <a:rPr lang="fr-FR" sz="1600" i="1" dirty="0" err="1" smtClean="0">
                <a:solidFill>
                  <a:srgbClr val="002060"/>
                </a:solidFill>
              </a:rPr>
              <a:t>maps</a:t>
            </a:r>
            <a:endParaRPr lang="fr-FR" sz="1600" i="1" dirty="0">
              <a:solidFill>
                <a:srgbClr val="002060"/>
              </a:solidFill>
            </a:endParaRPr>
          </a:p>
        </p:txBody>
      </p:sp>
      <p:sp>
        <p:nvSpPr>
          <p:cNvPr id="5" name="Rectangle 4"/>
          <p:cNvSpPr/>
          <p:nvPr/>
        </p:nvSpPr>
        <p:spPr>
          <a:xfrm>
            <a:off x="135307" y="1638113"/>
            <a:ext cx="6607135" cy="2985433"/>
          </a:xfrm>
          <a:prstGeom prst="rect">
            <a:avLst/>
          </a:prstGeom>
        </p:spPr>
        <p:txBody>
          <a:bodyPr wrap="square">
            <a:spAutoFit/>
          </a:bodyPr>
          <a:lstStyle/>
          <a:p>
            <a:pPr fontAlgn="auto">
              <a:spcBef>
                <a:spcPts val="0"/>
              </a:spcBef>
              <a:spcAft>
                <a:spcPts val="0"/>
              </a:spcAft>
            </a:pPr>
            <a:r>
              <a:rPr lang="fr-BE" sz="1600" b="1" dirty="0" smtClean="0">
                <a:solidFill>
                  <a:prstClr val="black"/>
                </a:solidFill>
                <a:latin typeface="Calibri" panose="020F0502020204030204"/>
              </a:rPr>
              <a:t>Stratification </a:t>
            </a:r>
            <a:r>
              <a:rPr lang="fr-BE" sz="1600" b="1" dirty="0" err="1" smtClean="0">
                <a:solidFill>
                  <a:prstClr val="black"/>
                </a:solidFill>
                <a:latin typeface="Calibri" panose="020F0502020204030204"/>
              </a:rPr>
              <a:t>according</a:t>
            </a:r>
            <a:r>
              <a:rPr lang="fr-BE" sz="1600" b="1" dirty="0" smtClean="0">
                <a:solidFill>
                  <a:prstClr val="black"/>
                </a:solidFill>
                <a:latin typeface="Calibri" panose="020F0502020204030204"/>
              </a:rPr>
              <a:t> to the </a:t>
            </a:r>
            <a:r>
              <a:rPr lang="fr-BE" sz="1600" b="1" dirty="0" err="1" smtClean="0">
                <a:solidFill>
                  <a:prstClr val="black"/>
                </a:solidFill>
                <a:latin typeface="Calibri" panose="020F0502020204030204"/>
              </a:rPr>
              <a:t>disagreement</a:t>
            </a:r>
            <a:r>
              <a:rPr lang="fr-BE" sz="1600" b="1" dirty="0" smtClean="0">
                <a:solidFill>
                  <a:prstClr val="black"/>
                </a:solidFill>
                <a:latin typeface="Calibri" panose="020F0502020204030204"/>
              </a:rPr>
              <a:t> </a:t>
            </a:r>
            <a:r>
              <a:rPr lang="fr-BE" sz="1600" b="1" dirty="0" err="1" smtClean="0">
                <a:solidFill>
                  <a:prstClr val="black"/>
                </a:solidFill>
                <a:latin typeface="Calibri" panose="020F0502020204030204"/>
              </a:rPr>
              <a:t>between</a:t>
            </a:r>
            <a:r>
              <a:rPr lang="fr-BE" sz="1600" b="1" dirty="0" smtClean="0">
                <a:solidFill>
                  <a:prstClr val="black"/>
                </a:solidFill>
                <a:latin typeface="Calibri" panose="020F0502020204030204"/>
              </a:rPr>
              <a:t> </a:t>
            </a:r>
            <a:r>
              <a:rPr lang="fr-BE" sz="1600" b="1" dirty="0" err="1" smtClean="0">
                <a:solidFill>
                  <a:prstClr val="black"/>
                </a:solidFill>
                <a:latin typeface="Calibri" panose="020F0502020204030204"/>
              </a:rPr>
              <a:t>products</a:t>
            </a:r>
            <a:r>
              <a:rPr lang="fr-BE" sz="1600" b="1" dirty="0">
                <a:solidFill>
                  <a:prstClr val="black"/>
                </a:solidFill>
                <a:latin typeface="Calibri" panose="020F0502020204030204"/>
              </a:rPr>
              <a:t>:</a:t>
            </a:r>
            <a:endParaRPr lang="fr-BE" sz="1600" b="1" dirty="0" smtClean="0">
              <a:solidFill>
                <a:prstClr val="black"/>
              </a:solidFill>
              <a:latin typeface="Calibri" panose="020F0502020204030204"/>
            </a:endParaRPr>
          </a:p>
          <a:p>
            <a:pPr marL="285750" indent="-285750" fontAlgn="auto">
              <a:spcBef>
                <a:spcPts val="0"/>
              </a:spcBef>
              <a:spcAft>
                <a:spcPts val="0"/>
              </a:spcAft>
              <a:buFont typeface="Arial" panose="020B0604020202020204" pitchFamily="34" charset="0"/>
              <a:buChar char="•"/>
            </a:pPr>
            <a:r>
              <a:rPr lang="fr-BE" sz="1600" dirty="0" smtClean="0">
                <a:solidFill>
                  <a:prstClr val="black"/>
                </a:solidFill>
                <a:latin typeface="Calibri" panose="020F0502020204030204"/>
              </a:rPr>
              <a:t>Stratum 1: high </a:t>
            </a:r>
            <a:r>
              <a:rPr lang="fr-BE" sz="1600" dirty="0" err="1">
                <a:solidFill>
                  <a:prstClr val="black"/>
                </a:solidFill>
                <a:latin typeface="Calibri" panose="020F0502020204030204"/>
              </a:rPr>
              <a:t>conﬁdence</a:t>
            </a:r>
            <a:r>
              <a:rPr lang="fr-BE" sz="1600" dirty="0">
                <a:solidFill>
                  <a:prstClr val="black"/>
                </a:solidFill>
                <a:latin typeface="Calibri" panose="020F0502020204030204"/>
              </a:rPr>
              <a:t> in </a:t>
            </a:r>
            <a:r>
              <a:rPr lang="fr-BE" sz="1600" dirty="0" err="1">
                <a:solidFill>
                  <a:prstClr val="black"/>
                </a:solidFill>
                <a:latin typeface="Calibri" panose="020F0502020204030204"/>
              </a:rPr>
              <a:t>correctly</a:t>
            </a:r>
            <a:r>
              <a:rPr lang="fr-BE" sz="1600" dirty="0">
                <a:solidFill>
                  <a:prstClr val="black"/>
                </a:solidFill>
                <a:latin typeface="Calibri" panose="020F0502020204030204"/>
              </a:rPr>
              <a:t> </a:t>
            </a:r>
            <a:r>
              <a:rPr lang="fr-BE" sz="1600" dirty="0" err="1">
                <a:solidFill>
                  <a:prstClr val="black"/>
                </a:solidFill>
                <a:latin typeface="Calibri" panose="020F0502020204030204"/>
              </a:rPr>
              <a:t>mapping</a:t>
            </a:r>
            <a:r>
              <a:rPr lang="fr-BE" sz="1600" dirty="0">
                <a:solidFill>
                  <a:prstClr val="black"/>
                </a:solidFill>
                <a:latin typeface="Calibri" panose="020F0502020204030204"/>
              </a:rPr>
              <a:t> the land </a:t>
            </a:r>
            <a:r>
              <a:rPr lang="fr-BE" sz="1600" dirty="0" smtClean="0">
                <a:solidFill>
                  <a:prstClr val="black"/>
                </a:solidFill>
                <a:latin typeface="Calibri" panose="020F0502020204030204"/>
              </a:rPr>
              <a:t>class</a:t>
            </a:r>
          </a:p>
          <a:p>
            <a:pPr fontAlgn="auto">
              <a:spcBef>
                <a:spcPts val="0"/>
              </a:spcBef>
              <a:spcAft>
                <a:spcPts val="0"/>
              </a:spcAft>
            </a:pPr>
            <a:r>
              <a:rPr lang="fr-FR" sz="1600" dirty="0" smtClean="0">
                <a:solidFill>
                  <a:prstClr val="black"/>
                </a:solidFill>
                <a:latin typeface="Calibri" panose="020F0502020204030204"/>
              </a:rPr>
              <a:t>	</a:t>
            </a:r>
            <a:r>
              <a:rPr lang="fr-FR" sz="1600" dirty="0" smtClean="0">
                <a:solidFill>
                  <a:srgbClr val="0098DB"/>
                </a:solidFill>
                <a:latin typeface="Calibri" panose="020F0502020204030204"/>
              </a:rPr>
              <a:t>=&gt; 25 % of </a:t>
            </a:r>
            <a:r>
              <a:rPr lang="fr-FR" sz="1600" dirty="0" err="1" smtClean="0">
                <a:solidFill>
                  <a:srgbClr val="0098DB"/>
                </a:solidFill>
                <a:latin typeface="Calibri" panose="020F0502020204030204"/>
              </a:rPr>
              <a:t>reference</a:t>
            </a:r>
            <a:r>
              <a:rPr lang="fr-FR" sz="1600" dirty="0" smtClean="0">
                <a:solidFill>
                  <a:srgbClr val="0098DB"/>
                </a:solidFill>
                <a:latin typeface="Calibri" panose="020F0502020204030204"/>
              </a:rPr>
              <a:t> points </a:t>
            </a:r>
            <a:r>
              <a:rPr lang="fr-FR" sz="1600" dirty="0" err="1" smtClean="0">
                <a:solidFill>
                  <a:srgbClr val="0098DB"/>
                </a:solidFill>
                <a:latin typeface="Calibri" panose="020F0502020204030204"/>
              </a:rPr>
              <a:t>selected</a:t>
            </a:r>
            <a:r>
              <a:rPr lang="fr-FR" sz="1600" dirty="0" smtClean="0">
                <a:solidFill>
                  <a:srgbClr val="0098DB"/>
                </a:solidFill>
                <a:latin typeface="Calibri" panose="020F0502020204030204"/>
              </a:rPr>
              <a:t> by </a:t>
            </a:r>
            <a:r>
              <a:rPr lang="fr-FR" sz="1600" dirty="0" err="1" smtClean="0">
                <a:solidFill>
                  <a:srgbClr val="0098DB"/>
                </a:solidFill>
                <a:latin typeface="Calibri" panose="020F0502020204030204"/>
              </a:rPr>
              <a:t>random</a:t>
            </a:r>
            <a:r>
              <a:rPr lang="fr-FR" sz="1600" dirty="0" smtClean="0">
                <a:solidFill>
                  <a:srgbClr val="0098DB"/>
                </a:solidFill>
                <a:latin typeface="Calibri" panose="020F0502020204030204"/>
              </a:rPr>
              <a:t> </a:t>
            </a:r>
            <a:r>
              <a:rPr lang="fr-FR" sz="1600" dirty="0" err="1" smtClean="0">
                <a:solidFill>
                  <a:srgbClr val="0098DB"/>
                </a:solidFill>
                <a:latin typeface="Calibri" panose="020F0502020204030204"/>
              </a:rPr>
              <a:t>sampling</a:t>
            </a:r>
            <a:r>
              <a:rPr lang="fr-FR" sz="1600" dirty="0">
                <a:solidFill>
                  <a:srgbClr val="0098DB"/>
                </a:solidFill>
                <a:latin typeface="Calibri" panose="020F0502020204030204"/>
              </a:rPr>
              <a:t> </a:t>
            </a:r>
            <a:endParaRPr lang="fr-BE" sz="1600" dirty="0" smtClean="0">
              <a:solidFill>
                <a:srgbClr val="0098DB"/>
              </a:solidFill>
              <a:latin typeface="Calibri" panose="020F0502020204030204"/>
            </a:endParaRPr>
          </a:p>
          <a:p>
            <a:pPr marL="285750" indent="-285750" fontAlgn="auto">
              <a:spcBef>
                <a:spcPts val="0"/>
              </a:spcBef>
              <a:spcAft>
                <a:spcPts val="0"/>
              </a:spcAft>
              <a:buFont typeface="Arial" panose="020B0604020202020204" pitchFamily="34" charset="0"/>
              <a:buChar char="•"/>
            </a:pPr>
            <a:endParaRPr lang="fr-BE" sz="1600" dirty="0" smtClean="0">
              <a:solidFill>
                <a:prstClr val="black"/>
              </a:solidFill>
              <a:latin typeface="Calibri" panose="020F0502020204030204"/>
            </a:endParaRPr>
          </a:p>
          <a:p>
            <a:pPr marL="285750" indent="-285750" fontAlgn="auto">
              <a:spcBef>
                <a:spcPts val="0"/>
              </a:spcBef>
              <a:spcAft>
                <a:spcPts val="0"/>
              </a:spcAft>
              <a:buFont typeface="Arial" panose="020B0604020202020204" pitchFamily="34" charset="0"/>
              <a:buChar char="•"/>
            </a:pPr>
            <a:r>
              <a:rPr lang="fr-BE" sz="1600" dirty="0" smtClean="0">
                <a:solidFill>
                  <a:prstClr val="black"/>
                </a:solidFill>
                <a:latin typeface="Calibri" panose="020F0502020204030204"/>
              </a:rPr>
              <a:t>Stratum </a:t>
            </a:r>
            <a:r>
              <a:rPr lang="fr-BE" sz="1600" dirty="0">
                <a:solidFill>
                  <a:prstClr val="black"/>
                </a:solidFill>
                <a:latin typeface="Calibri" panose="020F0502020204030204"/>
              </a:rPr>
              <a:t>2 </a:t>
            </a:r>
            <a:r>
              <a:rPr lang="fr-BE" sz="1600" dirty="0" smtClean="0">
                <a:solidFill>
                  <a:prstClr val="black"/>
                </a:solidFill>
                <a:latin typeface="Calibri" panose="020F0502020204030204"/>
              </a:rPr>
              <a:t>: high </a:t>
            </a:r>
            <a:r>
              <a:rPr lang="fr-BE" sz="1600" dirty="0" err="1">
                <a:solidFill>
                  <a:prstClr val="black"/>
                </a:solidFill>
                <a:latin typeface="Calibri" panose="020F0502020204030204"/>
              </a:rPr>
              <a:t>conﬁdence</a:t>
            </a:r>
            <a:r>
              <a:rPr lang="fr-BE" sz="1600" dirty="0">
                <a:solidFill>
                  <a:prstClr val="black"/>
                </a:solidFill>
                <a:latin typeface="Calibri" panose="020F0502020204030204"/>
              </a:rPr>
              <a:t> in </a:t>
            </a:r>
            <a:r>
              <a:rPr lang="fr-BE" sz="1600" dirty="0" err="1">
                <a:solidFill>
                  <a:prstClr val="black"/>
                </a:solidFill>
                <a:latin typeface="Calibri" panose="020F0502020204030204"/>
              </a:rPr>
              <a:t>correctly</a:t>
            </a:r>
            <a:r>
              <a:rPr lang="fr-BE" sz="1600" dirty="0">
                <a:solidFill>
                  <a:prstClr val="black"/>
                </a:solidFill>
                <a:latin typeface="Calibri" panose="020F0502020204030204"/>
              </a:rPr>
              <a:t> </a:t>
            </a:r>
            <a:r>
              <a:rPr lang="fr-BE" sz="1600" dirty="0" err="1">
                <a:solidFill>
                  <a:prstClr val="black"/>
                </a:solidFill>
                <a:latin typeface="Calibri" panose="020F0502020204030204"/>
              </a:rPr>
              <a:t>mapping</a:t>
            </a:r>
            <a:r>
              <a:rPr lang="fr-BE" sz="1600" dirty="0">
                <a:solidFill>
                  <a:prstClr val="black"/>
                </a:solidFill>
                <a:latin typeface="Calibri" panose="020F0502020204030204"/>
              </a:rPr>
              <a:t> the water </a:t>
            </a:r>
            <a:r>
              <a:rPr lang="fr-BE" sz="1600" dirty="0" smtClean="0">
                <a:solidFill>
                  <a:prstClr val="black"/>
                </a:solidFill>
                <a:latin typeface="Calibri" panose="020F0502020204030204"/>
              </a:rPr>
              <a:t>class</a:t>
            </a:r>
          </a:p>
          <a:p>
            <a:pPr fontAlgn="auto">
              <a:spcBef>
                <a:spcPts val="0"/>
              </a:spcBef>
              <a:spcAft>
                <a:spcPts val="0"/>
              </a:spcAft>
            </a:pPr>
            <a:r>
              <a:rPr lang="fr-FR" sz="1600" dirty="0" smtClean="0">
                <a:solidFill>
                  <a:srgbClr val="0098DB"/>
                </a:solidFill>
                <a:latin typeface="Calibri" panose="020F0502020204030204"/>
              </a:rPr>
              <a:t>	=&gt; </a:t>
            </a:r>
            <a:r>
              <a:rPr lang="fr-FR" sz="1600" dirty="0">
                <a:solidFill>
                  <a:srgbClr val="0098DB"/>
                </a:solidFill>
                <a:latin typeface="Calibri" panose="020F0502020204030204"/>
              </a:rPr>
              <a:t>25 % of </a:t>
            </a:r>
            <a:r>
              <a:rPr lang="fr-FR" sz="1600" dirty="0" err="1">
                <a:solidFill>
                  <a:srgbClr val="0098DB"/>
                </a:solidFill>
                <a:latin typeface="Calibri" panose="020F0502020204030204"/>
              </a:rPr>
              <a:t>reference</a:t>
            </a:r>
            <a:r>
              <a:rPr lang="fr-FR" sz="1600" dirty="0">
                <a:solidFill>
                  <a:srgbClr val="0098DB"/>
                </a:solidFill>
                <a:latin typeface="Calibri" panose="020F0502020204030204"/>
              </a:rPr>
              <a:t> points </a:t>
            </a:r>
            <a:r>
              <a:rPr lang="fr-FR" sz="1600" dirty="0" err="1">
                <a:solidFill>
                  <a:srgbClr val="0098DB"/>
                </a:solidFill>
                <a:latin typeface="Calibri" panose="020F0502020204030204"/>
              </a:rPr>
              <a:t>selected</a:t>
            </a:r>
            <a:r>
              <a:rPr lang="fr-FR" sz="1600" dirty="0">
                <a:solidFill>
                  <a:srgbClr val="0098DB"/>
                </a:solidFill>
                <a:latin typeface="Calibri" panose="020F0502020204030204"/>
              </a:rPr>
              <a:t> by </a:t>
            </a:r>
            <a:r>
              <a:rPr lang="fr-FR" sz="1600" dirty="0" err="1">
                <a:solidFill>
                  <a:srgbClr val="0098DB"/>
                </a:solidFill>
                <a:latin typeface="Calibri" panose="020F0502020204030204"/>
              </a:rPr>
              <a:t>random</a:t>
            </a:r>
            <a:r>
              <a:rPr lang="fr-FR" sz="1600" dirty="0">
                <a:solidFill>
                  <a:srgbClr val="0098DB"/>
                </a:solidFill>
                <a:latin typeface="Calibri" panose="020F0502020204030204"/>
              </a:rPr>
              <a:t> </a:t>
            </a:r>
            <a:r>
              <a:rPr lang="fr-FR" sz="1600" dirty="0" err="1">
                <a:solidFill>
                  <a:srgbClr val="0098DB"/>
                </a:solidFill>
                <a:latin typeface="Calibri" panose="020F0502020204030204"/>
              </a:rPr>
              <a:t>sampling</a:t>
            </a:r>
            <a:r>
              <a:rPr lang="fr-FR" sz="1600" dirty="0">
                <a:solidFill>
                  <a:srgbClr val="0098DB"/>
                </a:solidFill>
                <a:latin typeface="Calibri" panose="020F0502020204030204"/>
              </a:rPr>
              <a:t> </a:t>
            </a:r>
            <a:endParaRPr lang="fr-BE" sz="1600" dirty="0">
              <a:solidFill>
                <a:srgbClr val="0098DB"/>
              </a:solidFill>
              <a:latin typeface="Calibri" panose="020F0502020204030204"/>
            </a:endParaRPr>
          </a:p>
          <a:p>
            <a:pPr fontAlgn="auto">
              <a:spcBef>
                <a:spcPts val="0"/>
              </a:spcBef>
              <a:spcAft>
                <a:spcPts val="0"/>
              </a:spcAft>
            </a:pPr>
            <a:endParaRPr lang="fr-BE" sz="1600" dirty="0" smtClean="0">
              <a:solidFill>
                <a:prstClr val="black"/>
              </a:solidFill>
              <a:latin typeface="Calibri" panose="020F0502020204030204"/>
            </a:endParaRPr>
          </a:p>
          <a:p>
            <a:pPr marL="285750" indent="-285750" fontAlgn="auto">
              <a:spcBef>
                <a:spcPts val="0"/>
              </a:spcBef>
              <a:spcAft>
                <a:spcPts val="0"/>
              </a:spcAft>
              <a:buFont typeface="Arial" panose="020B0604020202020204" pitchFamily="34" charset="0"/>
              <a:buChar char="•"/>
            </a:pPr>
            <a:r>
              <a:rPr lang="fr-BE" sz="1600" dirty="0" smtClean="0">
                <a:solidFill>
                  <a:prstClr val="black"/>
                </a:solidFill>
                <a:latin typeface="Calibri" panose="020F0502020204030204"/>
              </a:rPr>
              <a:t>Stratum 3 : </a:t>
            </a:r>
            <a:r>
              <a:rPr lang="fr-BE" sz="1600" dirty="0" err="1">
                <a:solidFill>
                  <a:prstClr val="black"/>
                </a:solidFill>
                <a:latin typeface="Calibri" panose="020F0502020204030204"/>
              </a:rPr>
              <a:t>error-prone</a:t>
            </a:r>
            <a:r>
              <a:rPr lang="fr-BE" sz="1600" dirty="0">
                <a:solidFill>
                  <a:prstClr val="black"/>
                </a:solidFill>
                <a:latin typeface="Calibri" panose="020F0502020204030204"/>
              </a:rPr>
              <a:t> areas </a:t>
            </a:r>
            <a:endParaRPr lang="fr-BE" sz="1600" dirty="0" smtClean="0">
              <a:solidFill>
                <a:prstClr val="black"/>
              </a:solidFill>
              <a:latin typeface="Calibri" panose="020F0502020204030204"/>
            </a:endParaRPr>
          </a:p>
          <a:p>
            <a:pPr fontAlgn="auto">
              <a:spcBef>
                <a:spcPts val="0"/>
              </a:spcBef>
              <a:spcAft>
                <a:spcPts val="0"/>
              </a:spcAft>
            </a:pPr>
            <a:r>
              <a:rPr lang="fr-FR" sz="1600" dirty="0">
                <a:solidFill>
                  <a:prstClr val="black"/>
                </a:solidFill>
                <a:latin typeface="Calibri" panose="020F0502020204030204"/>
              </a:rPr>
              <a:t>	</a:t>
            </a:r>
            <a:r>
              <a:rPr lang="fr-FR" sz="1600" dirty="0">
                <a:solidFill>
                  <a:srgbClr val="0098DB"/>
                </a:solidFill>
                <a:latin typeface="Calibri" panose="020F0502020204030204"/>
              </a:rPr>
              <a:t>=&gt; </a:t>
            </a:r>
            <a:r>
              <a:rPr lang="fr-FR" sz="1600" dirty="0" smtClean="0">
                <a:solidFill>
                  <a:srgbClr val="0098DB"/>
                </a:solidFill>
                <a:latin typeface="Calibri" panose="020F0502020204030204"/>
              </a:rPr>
              <a:t>50 </a:t>
            </a:r>
            <a:r>
              <a:rPr lang="fr-FR" sz="1600" dirty="0">
                <a:solidFill>
                  <a:srgbClr val="0098DB"/>
                </a:solidFill>
                <a:latin typeface="Calibri" panose="020F0502020204030204"/>
              </a:rPr>
              <a:t>% of </a:t>
            </a:r>
            <a:r>
              <a:rPr lang="fr-FR" sz="1600" dirty="0" err="1">
                <a:solidFill>
                  <a:srgbClr val="0098DB"/>
                </a:solidFill>
                <a:latin typeface="Calibri" panose="020F0502020204030204"/>
              </a:rPr>
              <a:t>reference</a:t>
            </a:r>
            <a:r>
              <a:rPr lang="fr-FR" sz="1600" dirty="0">
                <a:solidFill>
                  <a:srgbClr val="0098DB"/>
                </a:solidFill>
                <a:latin typeface="Calibri" panose="020F0502020204030204"/>
              </a:rPr>
              <a:t> points </a:t>
            </a:r>
            <a:r>
              <a:rPr lang="fr-FR" sz="1600" dirty="0" err="1">
                <a:solidFill>
                  <a:srgbClr val="0098DB"/>
                </a:solidFill>
                <a:latin typeface="Calibri" panose="020F0502020204030204"/>
              </a:rPr>
              <a:t>selected</a:t>
            </a:r>
            <a:r>
              <a:rPr lang="fr-FR" sz="1600" dirty="0">
                <a:solidFill>
                  <a:srgbClr val="0098DB"/>
                </a:solidFill>
                <a:latin typeface="Calibri" panose="020F0502020204030204"/>
              </a:rPr>
              <a:t> by </a:t>
            </a:r>
            <a:r>
              <a:rPr lang="fr-FR" sz="1600" dirty="0" err="1">
                <a:solidFill>
                  <a:srgbClr val="0098DB"/>
                </a:solidFill>
                <a:latin typeface="Calibri" panose="020F0502020204030204"/>
              </a:rPr>
              <a:t>random</a:t>
            </a:r>
            <a:r>
              <a:rPr lang="fr-FR" sz="1600" dirty="0">
                <a:solidFill>
                  <a:srgbClr val="0098DB"/>
                </a:solidFill>
                <a:latin typeface="Calibri" panose="020F0502020204030204"/>
              </a:rPr>
              <a:t> </a:t>
            </a:r>
            <a:r>
              <a:rPr lang="fr-FR" sz="1600" dirty="0" err="1" smtClean="0">
                <a:solidFill>
                  <a:srgbClr val="0098DB"/>
                </a:solidFill>
                <a:latin typeface="Calibri" panose="020F0502020204030204"/>
              </a:rPr>
              <a:t>sampling</a:t>
            </a:r>
            <a:endParaRPr lang="fr-FR" sz="1600" dirty="0" smtClean="0">
              <a:solidFill>
                <a:srgbClr val="0098DB"/>
              </a:solidFill>
              <a:latin typeface="Calibri" panose="020F0502020204030204"/>
            </a:endParaRPr>
          </a:p>
          <a:p>
            <a:pPr fontAlgn="auto">
              <a:spcBef>
                <a:spcPts val="0"/>
              </a:spcBef>
              <a:spcAft>
                <a:spcPts val="0"/>
              </a:spcAft>
            </a:pPr>
            <a:r>
              <a:rPr lang="fr-FR" sz="1600" dirty="0">
                <a:solidFill>
                  <a:srgbClr val="0098DB"/>
                </a:solidFill>
                <a:latin typeface="Calibri" panose="020F0502020204030204"/>
              </a:rPr>
              <a:t>	 </a:t>
            </a:r>
            <a:r>
              <a:rPr lang="fr-FR" sz="1600" dirty="0" smtClean="0">
                <a:solidFill>
                  <a:srgbClr val="0098DB"/>
                </a:solidFill>
                <a:latin typeface="Calibri" panose="020F0502020204030204"/>
              </a:rPr>
              <a:t>    in the </a:t>
            </a:r>
            <a:r>
              <a:rPr lang="fr-FR" sz="1600" dirty="0" err="1" smtClean="0">
                <a:solidFill>
                  <a:srgbClr val="0098DB"/>
                </a:solidFill>
                <a:latin typeface="Calibri" panose="020F0502020204030204"/>
              </a:rPr>
              <a:t>error-prone</a:t>
            </a:r>
            <a:r>
              <a:rPr lang="fr-FR" sz="1600" dirty="0" smtClean="0">
                <a:solidFill>
                  <a:srgbClr val="0098DB"/>
                </a:solidFill>
                <a:latin typeface="Calibri" panose="020F0502020204030204"/>
              </a:rPr>
              <a:t> stratum </a:t>
            </a:r>
          </a:p>
          <a:p>
            <a:pPr fontAlgn="auto">
              <a:spcBef>
                <a:spcPts val="0"/>
              </a:spcBef>
              <a:spcAft>
                <a:spcPts val="0"/>
              </a:spcAft>
            </a:pPr>
            <a:endParaRPr lang="fr-BE" sz="900" dirty="0">
              <a:solidFill>
                <a:srgbClr val="0098DB"/>
              </a:solidFill>
              <a:latin typeface="Calibri" panose="020F0502020204030204"/>
            </a:endParaRPr>
          </a:p>
          <a:p>
            <a:pPr fontAlgn="auto">
              <a:spcBef>
                <a:spcPts val="0"/>
              </a:spcBef>
              <a:spcAft>
                <a:spcPts val="0"/>
              </a:spcAft>
            </a:pPr>
            <a:r>
              <a:rPr lang="fr-FR" sz="1600" dirty="0" smtClean="0">
                <a:solidFill>
                  <a:prstClr val="black"/>
                </a:solidFill>
                <a:latin typeface="Calibri" panose="020F0502020204030204"/>
              </a:rPr>
              <a:t>     =&gt; Total </a:t>
            </a:r>
            <a:r>
              <a:rPr lang="fr-FR" sz="1600" dirty="0" err="1" smtClean="0">
                <a:solidFill>
                  <a:prstClr val="black"/>
                </a:solidFill>
                <a:latin typeface="Calibri" panose="020F0502020204030204"/>
              </a:rPr>
              <a:t>number</a:t>
            </a:r>
            <a:r>
              <a:rPr lang="fr-FR" sz="1600" dirty="0" smtClean="0">
                <a:solidFill>
                  <a:prstClr val="black"/>
                </a:solidFill>
                <a:latin typeface="Calibri" panose="020F0502020204030204"/>
              </a:rPr>
              <a:t> of </a:t>
            </a:r>
            <a:r>
              <a:rPr lang="fr-FR" sz="1600" dirty="0" err="1" smtClean="0">
                <a:solidFill>
                  <a:prstClr val="black"/>
                </a:solidFill>
                <a:latin typeface="Calibri" panose="020F0502020204030204"/>
              </a:rPr>
              <a:t>reference</a:t>
            </a:r>
            <a:r>
              <a:rPr lang="fr-FR" sz="1600" dirty="0" smtClean="0">
                <a:solidFill>
                  <a:prstClr val="black"/>
                </a:solidFill>
                <a:latin typeface="Calibri" panose="020F0502020204030204"/>
              </a:rPr>
              <a:t> points : 2110 </a:t>
            </a:r>
            <a:r>
              <a:rPr lang="fr-FR" sz="1600" dirty="0" err="1" smtClean="0">
                <a:solidFill>
                  <a:prstClr val="black"/>
                </a:solidFill>
                <a:latin typeface="Calibri" panose="020F0502020204030204"/>
              </a:rPr>
              <a:t>samples</a:t>
            </a:r>
            <a:endParaRPr lang="fr-BE" sz="1600" dirty="0">
              <a:solidFill>
                <a:prstClr val="black"/>
              </a:solidFill>
              <a:latin typeface="Calibri" panose="020F0502020204030204"/>
            </a:endParaRPr>
          </a:p>
        </p:txBody>
      </p:sp>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53433" t="19975" r="2690" b="2149"/>
          <a:stretch/>
        </p:blipFill>
        <p:spPr>
          <a:xfrm>
            <a:off x="6471140" y="1145512"/>
            <a:ext cx="2828496" cy="1788607"/>
          </a:xfrm>
          <a:prstGeom prst="rect">
            <a:avLst/>
          </a:prstGeom>
        </p:spPr>
      </p:pic>
      <p:sp>
        <p:nvSpPr>
          <p:cNvPr id="8" name="Rectangle 7"/>
          <p:cNvSpPr/>
          <p:nvPr/>
        </p:nvSpPr>
        <p:spPr>
          <a:xfrm>
            <a:off x="6632603" y="4603773"/>
            <a:ext cx="2594958" cy="253916"/>
          </a:xfrm>
          <a:prstGeom prst="rect">
            <a:avLst/>
          </a:prstGeom>
        </p:spPr>
        <p:txBody>
          <a:bodyPr wrap="square">
            <a:spAutoFit/>
          </a:bodyPr>
          <a:lstStyle/>
          <a:p>
            <a:pPr algn="ctr" fontAlgn="auto">
              <a:spcBef>
                <a:spcPts val="0"/>
              </a:spcBef>
              <a:spcAft>
                <a:spcPts val="0"/>
              </a:spcAft>
            </a:pPr>
            <a:r>
              <a:rPr lang="en-US" sz="1050" dirty="0" smtClean="0">
                <a:solidFill>
                  <a:srgbClr val="44546A"/>
                </a:solidFill>
                <a:latin typeface="Arial" panose="020B0604020202020204" pitchFamily="34" charset="0"/>
                <a:cs typeface="Arial" panose="020B0604020202020204" pitchFamily="34" charset="0"/>
              </a:rPr>
              <a:t>(</a:t>
            </a:r>
            <a:r>
              <a:rPr lang="en-US" sz="1050" dirty="0" err="1">
                <a:solidFill>
                  <a:srgbClr val="44546A"/>
                </a:solidFill>
                <a:latin typeface="Arial" panose="020B0604020202020204" pitchFamily="34" charset="0"/>
                <a:cs typeface="Arial" panose="020B0604020202020204" pitchFamily="34" charset="0"/>
              </a:rPr>
              <a:t>Lamarche</a:t>
            </a:r>
            <a:r>
              <a:rPr lang="en-US" sz="1050" dirty="0">
                <a:solidFill>
                  <a:srgbClr val="44546A"/>
                </a:solidFill>
                <a:latin typeface="Arial" panose="020B0604020202020204" pitchFamily="34" charset="0"/>
                <a:cs typeface="Arial" panose="020B0604020202020204" pitchFamily="34" charset="0"/>
              </a:rPr>
              <a:t> et al</a:t>
            </a:r>
            <a:r>
              <a:rPr lang="en-US" sz="1050" dirty="0" smtClean="0">
                <a:solidFill>
                  <a:srgbClr val="44546A"/>
                </a:solidFill>
                <a:latin typeface="Arial" panose="020B0604020202020204" pitchFamily="34" charset="0"/>
                <a:cs typeface="Arial" panose="020B0604020202020204" pitchFamily="34" charset="0"/>
              </a:rPr>
              <a:t>., </a:t>
            </a:r>
            <a:r>
              <a:rPr lang="en-US" sz="1050" dirty="0">
                <a:solidFill>
                  <a:srgbClr val="44546A"/>
                </a:solidFill>
                <a:latin typeface="Arial" panose="020B0604020202020204" pitchFamily="34" charset="0"/>
                <a:cs typeface="Arial" panose="020B0604020202020204" pitchFamily="34" charset="0"/>
              </a:rPr>
              <a:t>2016) </a:t>
            </a:r>
            <a:endParaRPr lang="fr-BE" sz="1050" dirty="0">
              <a:solidFill>
                <a:srgbClr val="44546A"/>
              </a:solidFill>
              <a:latin typeface="Arial" panose="020B0604020202020204" pitchFamily="34" charset="0"/>
              <a:cs typeface="Arial" panose="020B0604020202020204" pitchFamily="34" charset="0"/>
            </a:endParaRPr>
          </a:p>
        </p:txBody>
      </p:sp>
      <p:pic>
        <p:nvPicPr>
          <p:cNvPr id="9" name="Espace réservé du contenu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10302" y="3255665"/>
            <a:ext cx="2883944" cy="1326927"/>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1116" y="4756254"/>
            <a:ext cx="562884" cy="130053"/>
          </a:xfrm>
          <a:prstGeom prst="rect">
            <a:avLst/>
          </a:prstGeom>
        </p:spPr>
      </p:pic>
    </p:spTree>
    <p:extLst>
      <p:ext uri="{BB962C8B-B14F-4D97-AF65-F5344CB8AC3E}">
        <p14:creationId xmlns:p14="http://schemas.microsoft.com/office/powerpoint/2010/main" val="1268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0" y="1248640"/>
            <a:ext cx="9073662" cy="3263504"/>
          </a:xfrm>
        </p:spPr>
        <p:txBody>
          <a:bodyPr/>
          <a:lstStyle/>
          <a:p>
            <a:r>
              <a:rPr lang="fr-BE" sz="1400" dirty="0" err="1" smtClean="0"/>
              <a:t>Overall</a:t>
            </a:r>
            <a:r>
              <a:rPr lang="fr-BE" sz="1400" dirty="0" smtClean="0"/>
              <a:t> </a:t>
            </a:r>
            <a:r>
              <a:rPr lang="fr-BE" sz="1400" dirty="0" err="1"/>
              <a:t>A</a:t>
            </a:r>
            <a:r>
              <a:rPr lang="fr-BE" sz="1400" dirty="0" err="1" smtClean="0"/>
              <a:t>ccuracy</a:t>
            </a:r>
            <a:r>
              <a:rPr lang="fr-BE" sz="1400" dirty="0" smtClean="0"/>
              <a:t> </a:t>
            </a:r>
            <a:r>
              <a:rPr lang="fr-BE" sz="1400" dirty="0" err="1" smtClean="0"/>
              <a:t>with</a:t>
            </a:r>
            <a:r>
              <a:rPr lang="fr-BE" sz="1400" dirty="0" smtClean="0"/>
              <a:t> all </a:t>
            </a:r>
            <a:r>
              <a:rPr lang="fr-BE" sz="1400" dirty="0" err="1" smtClean="0"/>
              <a:t>samples</a:t>
            </a:r>
            <a:r>
              <a:rPr lang="fr-BE" sz="1400" dirty="0" smtClean="0"/>
              <a:t> (2110 points) =&gt; no </a:t>
            </a:r>
            <a:r>
              <a:rPr lang="fr-BE" sz="1400" dirty="0" err="1" smtClean="0"/>
              <a:t>difference</a:t>
            </a:r>
            <a:r>
              <a:rPr lang="fr-BE" sz="1400" dirty="0" smtClean="0"/>
              <a:t> !</a:t>
            </a:r>
          </a:p>
          <a:p>
            <a:endParaRPr lang="fr-BE" dirty="0" smtClean="0"/>
          </a:p>
          <a:p>
            <a:endParaRPr lang="fr-BE" dirty="0" smtClean="0"/>
          </a:p>
          <a:p>
            <a:endParaRPr lang="fr-BE" dirty="0"/>
          </a:p>
          <a:p>
            <a:endParaRPr lang="fr-BE" dirty="0" smtClean="0"/>
          </a:p>
          <a:p>
            <a:endParaRPr lang="fr-BE" dirty="0" smtClean="0"/>
          </a:p>
          <a:p>
            <a:r>
              <a:rPr lang="fr-BE" sz="1400" dirty="0" err="1" smtClean="0"/>
              <a:t>Overall</a:t>
            </a:r>
            <a:r>
              <a:rPr lang="fr-BE" sz="1400" dirty="0" smtClean="0"/>
              <a:t> </a:t>
            </a:r>
            <a:r>
              <a:rPr lang="fr-BE" sz="1400" dirty="0" err="1"/>
              <a:t>accuracy</a:t>
            </a:r>
            <a:r>
              <a:rPr lang="fr-BE" sz="1400" dirty="0"/>
              <a:t> </a:t>
            </a:r>
            <a:r>
              <a:rPr lang="fr-BE" sz="1400" dirty="0" err="1"/>
              <a:t>using</a:t>
            </a:r>
            <a:r>
              <a:rPr lang="fr-BE" sz="1400" dirty="0"/>
              <a:t> </a:t>
            </a:r>
            <a:r>
              <a:rPr lang="fr-BE" sz="1400" dirty="0" err="1" smtClean="0"/>
              <a:t>samples</a:t>
            </a:r>
            <a:r>
              <a:rPr lang="fr-BE" sz="1400" dirty="0" smtClean="0"/>
              <a:t> of the </a:t>
            </a:r>
            <a:r>
              <a:rPr lang="fr-BE" sz="1400" dirty="0" err="1" smtClean="0"/>
              <a:t>error-prone</a:t>
            </a:r>
            <a:r>
              <a:rPr lang="fr-BE" sz="1400" dirty="0" smtClean="0"/>
              <a:t> stratum (1030 points) =&gt; </a:t>
            </a:r>
            <a:r>
              <a:rPr lang="fr-BE" sz="1400" dirty="0" err="1" smtClean="0"/>
              <a:t>very</a:t>
            </a:r>
            <a:r>
              <a:rPr lang="fr-BE" sz="1400" dirty="0" smtClean="0"/>
              <a:t> discriminant !</a:t>
            </a:r>
            <a:endParaRPr lang="fr-BE" sz="1400" dirty="0"/>
          </a:p>
        </p:txBody>
      </p:sp>
      <p:pic>
        <p:nvPicPr>
          <p:cNvPr id="5" name="Image 4"/>
          <p:cNvPicPr>
            <a:picLocks noChangeAspect="1"/>
          </p:cNvPicPr>
          <p:nvPr/>
        </p:nvPicPr>
        <p:blipFill rotWithShape="1">
          <a:blip r:embed="rId2"/>
          <a:srcRect b="21026"/>
          <a:stretch/>
        </p:blipFill>
        <p:spPr>
          <a:xfrm>
            <a:off x="-2678" y="1553589"/>
            <a:ext cx="6346586" cy="1481014"/>
          </a:xfrm>
          <a:prstGeom prst="rect">
            <a:avLst/>
          </a:prstGeom>
        </p:spPr>
      </p:pic>
      <p:pic>
        <p:nvPicPr>
          <p:cNvPr id="6" name="Image 5"/>
          <p:cNvPicPr>
            <a:picLocks noChangeAspect="1"/>
          </p:cNvPicPr>
          <p:nvPr/>
        </p:nvPicPr>
        <p:blipFill>
          <a:blip r:embed="rId3">
            <a:clrChange>
              <a:clrFrom>
                <a:srgbClr val="FFFFFF"/>
              </a:clrFrom>
              <a:clrTo>
                <a:srgbClr val="FFFFFF">
                  <a:alpha val="0"/>
                </a:srgbClr>
              </a:clrTo>
            </a:clrChange>
          </a:blip>
          <a:stretch>
            <a:fillRect/>
          </a:stretch>
        </p:blipFill>
        <p:spPr>
          <a:xfrm>
            <a:off x="1212569" y="3422048"/>
            <a:ext cx="4853272" cy="1423858"/>
          </a:xfrm>
          <a:prstGeom prst="rect">
            <a:avLst/>
          </a:prstGeom>
        </p:spPr>
      </p:pic>
      <p:sp>
        <p:nvSpPr>
          <p:cNvPr id="7" name="Rectangle à coins arrondis 6"/>
          <p:cNvSpPr/>
          <p:nvPr/>
        </p:nvSpPr>
        <p:spPr>
          <a:xfrm rot="5400000">
            <a:off x="2220172" y="2324581"/>
            <a:ext cx="1099728" cy="29889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a:solidFill>
                <a:prstClr val="white"/>
              </a:solidFill>
            </a:endParaRPr>
          </a:p>
        </p:txBody>
      </p:sp>
      <p:sp>
        <p:nvSpPr>
          <p:cNvPr id="8" name="Rectangle à coins arrondis 7"/>
          <p:cNvSpPr/>
          <p:nvPr/>
        </p:nvSpPr>
        <p:spPr>
          <a:xfrm rot="5400000">
            <a:off x="2302498" y="4101146"/>
            <a:ext cx="944430" cy="29889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a:solidFill>
                <a:prstClr val="white"/>
              </a:solidFill>
            </a:endParaRPr>
          </a:p>
        </p:txBody>
      </p:sp>
      <p:pic>
        <p:nvPicPr>
          <p:cNvPr id="11" name="Espace réservé du contenu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223799" y="1321789"/>
            <a:ext cx="3036560" cy="163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a:xfrm>
            <a:off x="6427464" y="2884747"/>
            <a:ext cx="2594958" cy="415498"/>
          </a:xfrm>
          <a:prstGeom prst="rect">
            <a:avLst/>
          </a:prstGeom>
        </p:spPr>
        <p:txBody>
          <a:bodyPr wrap="square">
            <a:spAutoFit/>
          </a:bodyPr>
          <a:lstStyle/>
          <a:p>
            <a:pPr algn="ctr" fontAlgn="auto">
              <a:spcBef>
                <a:spcPts val="0"/>
              </a:spcBef>
              <a:spcAft>
                <a:spcPts val="0"/>
              </a:spcAft>
            </a:pPr>
            <a:r>
              <a:rPr lang="en-US" sz="1050" dirty="0">
                <a:solidFill>
                  <a:prstClr val="black"/>
                </a:solidFill>
                <a:latin typeface="Cantarell" panose="02000603000000000000" pitchFamily="2" charset="0"/>
              </a:rPr>
              <a:t> </a:t>
            </a:r>
            <a:r>
              <a:rPr lang="en-US" sz="1050" dirty="0">
                <a:solidFill>
                  <a:srgbClr val="44546A"/>
                </a:solidFill>
                <a:latin typeface="Cantarell" panose="02000603000000000000" pitchFamily="2" charset="0"/>
              </a:rPr>
              <a:t>CCI global map of open water bodies </a:t>
            </a:r>
          </a:p>
          <a:p>
            <a:pPr algn="ctr" fontAlgn="auto">
              <a:spcBef>
                <a:spcPts val="0"/>
              </a:spcBef>
              <a:spcAft>
                <a:spcPts val="0"/>
              </a:spcAft>
            </a:pPr>
            <a:endParaRPr lang="fr-BE" sz="1050" dirty="0">
              <a:solidFill>
                <a:srgbClr val="44546A"/>
              </a:solidFill>
              <a:latin typeface="Cantarell" panose="02000603000000000000" pitchFamily="2" charset="0"/>
            </a:endParaRPr>
          </a:p>
        </p:txBody>
      </p:sp>
      <p:sp>
        <p:nvSpPr>
          <p:cNvPr id="13" name="Rectangle 12"/>
          <p:cNvSpPr/>
          <p:nvPr/>
        </p:nvSpPr>
        <p:spPr>
          <a:xfrm>
            <a:off x="6632603" y="4603773"/>
            <a:ext cx="2594958" cy="253916"/>
          </a:xfrm>
          <a:prstGeom prst="rect">
            <a:avLst/>
          </a:prstGeom>
        </p:spPr>
        <p:txBody>
          <a:bodyPr wrap="square">
            <a:spAutoFit/>
          </a:bodyPr>
          <a:lstStyle/>
          <a:p>
            <a:pPr algn="ctr" fontAlgn="auto">
              <a:spcBef>
                <a:spcPts val="0"/>
              </a:spcBef>
              <a:spcAft>
                <a:spcPts val="0"/>
              </a:spcAft>
            </a:pPr>
            <a:r>
              <a:rPr lang="en-US" sz="1050" dirty="0" smtClean="0">
                <a:solidFill>
                  <a:srgbClr val="44546A"/>
                </a:solidFill>
                <a:latin typeface="Arial" panose="020B0604020202020204" pitchFamily="34" charset="0"/>
                <a:cs typeface="Arial" panose="020B0604020202020204" pitchFamily="34" charset="0"/>
              </a:rPr>
              <a:t>(</a:t>
            </a:r>
            <a:r>
              <a:rPr lang="en-US" sz="1050" dirty="0" err="1">
                <a:solidFill>
                  <a:srgbClr val="44546A"/>
                </a:solidFill>
                <a:latin typeface="Arial" panose="020B0604020202020204" pitchFamily="34" charset="0"/>
                <a:cs typeface="Arial" panose="020B0604020202020204" pitchFamily="34" charset="0"/>
              </a:rPr>
              <a:t>Lamarche</a:t>
            </a:r>
            <a:r>
              <a:rPr lang="en-US" sz="1050" dirty="0">
                <a:solidFill>
                  <a:srgbClr val="44546A"/>
                </a:solidFill>
                <a:latin typeface="Arial" panose="020B0604020202020204" pitchFamily="34" charset="0"/>
                <a:cs typeface="Arial" panose="020B0604020202020204" pitchFamily="34" charset="0"/>
              </a:rPr>
              <a:t> et al</a:t>
            </a:r>
            <a:r>
              <a:rPr lang="en-US" sz="1050" dirty="0" smtClean="0">
                <a:solidFill>
                  <a:srgbClr val="44546A"/>
                </a:solidFill>
                <a:latin typeface="Arial" panose="020B0604020202020204" pitchFamily="34" charset="0"/>
                <a:cs typeface="Arial" panose="020B0604020202020204" pitchFamily="34" charset="0"/>
              </a:rPr>
              <a:t>., </a:t>
            </a:r>
            <a:r>
              <a:rPr lang="en-US" sz="1050" dirty="0">
                <a:solidFill>
                  <a:srgbClr val="44546A"/>
                </a:solidFill>
                <a:latin typeface="Arial" panose="020B0604020202020204" pitchFamily="34" charset="0"/>
                <a:cs typeface="Arial" panose="020B0604020202020204" pitchFamily="34" charset="0"/>
              </a:rPr>
              <a:t>2016) </a:t>
            </a:r>
            <a:endParaRPr lang="fr-BE" sz="1050" dirty="0">
              <a:solidFill>
                <a:srgbClr val="44546A"/>
              </a:solidFill>
              <a:latin typeface="Arial" panose="020B0604020202020204" pitchFamily="34" charset="0"/>
              <a:cs typeface="Arial" panose="020B0604020202020204" pitchFamily="34" charset="0"/>
            </a:endParaRPr>
          </a:p>
        </p:txBody>
      </p:sp>
      <p:sp>
        <p:nvSpPr>
          <p:cNvPr id="16" name="Titre 2"/>
          <p:cNvSpPr>
            <a:spLocks noGrp="1"/>
          </p:cNvSpPr>
          <p:nvPr>
            <p:ph type="title"/>
          </p:nvPr>
        </p:nvSpPr>
        <p:spPr>
          <a:xfrm>
            <a:off x="143085" y="164539"/>
            <a:ext cx="9000915" cy="400110"/>
          </a:xfrm>
        </p:spPr>
        <p:txBody>
          <a:bodyPr/>
          <a:lstStyle/>
          <a:p>
            <a:r>
              <a:rPr lang="fr-FR" sz="2000" dirty="0">
                <a:ea typeface="+mn-ea"/>
              </a:rPr>
              <a:t>« Model, </a:t>
            </a:r>
            <a:r>
              <a:rPr lang="fr-FR" sz="2000" dirty="0" err="1">
                <a:ea typeface="+mn-ea"/>
              </a:rPr>
              <a:t>method</a:t>
            </a:r>
            <a:r>
              <a:rPr lang="fr-FR" sz="2000" dirty="0">
                <a:ea typeface="+mn-ea"/>
              </a:rPr>
              <a:t> or </a:t>
            </a:r>
            <a:r>
              <a:rPr lang="fr-FR" sz="2000" dirty="0" err="1">
                <a:ea typeface="+mn-ea"/>
              </a:rPr>
              <a:t>product</a:t>
            </a:r>
            <a:r>
              <a:rPr lang="fr-FR" sz="2000" dirty="0">
                <a:ea typeface="+mn-ea"/>
              </a:rPr>
              <a:t> </a:t>
            </a:r>
            <a:r>
              <a:rPr lang="fr-FR" sz="2000" dirty="0" err="1">
                <a:ea typeface="+mn-ea"/>
              </a:rPr>
              <a:t>benchmarking</a:t>
            </a:r>
            <a:r>
              <a:rPr lang="fr-FR" sz="2000" dirty="0">
                <a:ea typeface="+mn-ea"/>
              </a:rPr>
              <a:t> » </a:t>
            </a:r>
            <a:r>
              <a:rPr lang="fr-FR" sz="1400" dirty="0" err="1" smtClean="0">
                <a:ea typeface="+mn-ea"/>
              </a:rPr>
              <a:t>targeting</a:t>
            </a:r>
            <a:r>
              <a:rPr lang="fr-FR" sz="1400" dirty="0" smtClean="0">
                <a:ea typeface="+mn-ea"/>
              </a:rPr>
              <a:t> </a:t>
            </a:r>
            <a:r>
              <a:rPr lang="fr-FR" sz="1400" dirty="0" err="1">
                <a:ea typeface="+mn-ea"/>
              </a:rPr>
              <a:t>disagreement</a:t>
            </a:r>
            <a:r>
              <a:rPr lang="fr-FR" sz="1400" dirty="0">
                <a:ea typeface="+mn-ea"/>
              </a:rPr>
              <a:t> areas</a:t>
            </a:r>
            <a:endParaRPr lang="fr-BE" sz="2000" dirty="0"/>
          </a:p>
        </p:txBody>
      </p:sp>
      <p:sp>
        <p:nvSpPr>
          <p:cNvPr id="17" name="Rectangle 16"/>
          <p:cNvSpPr/>
          <p:nvPr/>
        </p:nvSpPr>
        <p:spPr>
          <a:xfrm>
            <a:off x="100483" y="811671"/>
            <a:ext cx="8591341" cy="369332"/>
          </a:xfrm>
          <a:prstGeom prst="rect">
            <a:avLst/>
          </a:prstGeom>
        </p:spPr>
        <p:txBody>
          <a:bodyPr wrap="square">
            <a:spAutoFit/>
          </a:bodyPr>
          <a:lstStyle/>
          <a:p>
            <a:pPr indent="0"/>
            <a:r>
              <a:rPr lang="fr-FR" i="1" dirty="0" err="1">
                <a:solidFill>
                  <a:srgbClr val="002060"/>
                </a:solidFill>
              </a:rPr>
              <a:t>Example</a:t>
            </a:r>
            <a:r>
              <a:rPr lang="fr-FR" i="1" dirty="0">
                <a:solidFill>
                  <a:srgbClr val="002060"/>
                </a:solidFill>
              </a:rPr>
              <a:t>: </a:t>
            </a:r>
            <a:r>
              <a:rPr lang="fr-FR" i="1" dirty="0" err="1" smtClean="0">
                <a:solidFill>
                  <a:srgbClr val="002060"/>
                </a:solidFill>
              </a:rPr>
              <a:t>comparison</a:t>
            </a:r>
            <a:r>
              <a:rPr lang="fr-FR" i="1" dirty="0" smtClean="0">
                <a:solidFill>
                  <a:srgbClr val="002060"/>
                </a:solidFill>
              </a:rPr>
              <a:t> of </a:t>
            </a:r>
            <a:r>
              <a:rPr lang="fr-FR" i="1" dirty="0" err="1" smtClean="0">
                <a:solidFill>
                  <a:srgbClr val="002060"/>
                </a:solidFill>
              </a:rPr>
              <a:t>three</a:t>
            </a:r>
            <a:r>
              <a:rPr lang="fr-FR" i="1" dirty="0" smtClean="0">
                <a:solidFill>
                  <a:srgbClr val="002060"/>
                </a:solidFill>
              </a:rPr>
              <a:t> four global </a:t>
            </a:r>
            <a:r>
              <a:rPr lang="fr-FR" i="1" dirty="0" err="1" smtClean="0">
                <a:solidFill>
                  <a:srgbClr val="002060"/>
                </a:solidFill>
              </a:rPr>
              <a:t>waterbodies</a:t>
            </a:r>
            <a:r>
              <a:rPr lang="fr-FR" i="1" dirty="0" smtClean="0">
                <a:solidFill>
                  <a:srgbClr val="002060"/>
                </a:solidFill>
              </a:rPr>
              <a:t> </a:t>
            </a:r>
            <a:r>
              <a:rPr lang="fr-FR" i="1" dirty="0" err="1" smtClean="0">
                <a:solidFill>
                  <a:srgbClr val="002060"/>
                </a:solidFill>
              </a:rPr>
              <a:t>maps</a:t>
            </a:r>
            <a:endParaRPr lang="fr-FR" i="1" dirty="0">
              <a:solidFill>
                <a:srgbClr val="002060"/>
              </a:solidFill>
            </a:endParaRPr>
          </a:p>
        </p:txBody>
      </p:sp>
    </p:spTree>
    <p:extLst>
      <p:ext uri="{BB962C8B-B14F-4D97-AF65-F5344CB8AC3E}">
        <p14:creationId xmlns:p14="http://schemas.microsoft.com/office/powerpoint/2010/main" val="133138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43086" y="-20127"/>
            <a:ext cx="8900430" cy="769441"/>
          </a:xfrm>
        </p:spPr>
        <p:txBody>
          <a:bodyPr/>
          <a:lstStyle/>
          <a:p>
            <a:r>
              <a:rPr lang="fr-FR" dirty="0" smtClean="0"/>
              <a:t>3. </a:t>
            </a:r>
            <a:r>
              <a:rPr lang="fr-FR" dirty="0" err="1" smtClean="0"/>
              <a:t>Thematic</a:t>
            </a:r>
            <a:r>
              <a:rPr lang="fr-FR" dirty="0" smtClean="0"/>
              <a:t> </a:t>
            </a:r>
            <a:r>
              <a:rPr lang="fr-FR" dirty="0" err="1" smtClean="0"/>
              <a:t>map</a:t>
            </a:r>
            <a:r>
              <a:rPr lang="fr-FR" dirty="0" smtClean="0"/>
              <a:t> </a:t>
            </a:r>
            <a:r>
              <a:rPr lang="fr-FR" dirty="0" err="1" smtClean="0"/>
              <a:t>accuracy</a:t>
            </a:r>
            <a:r>
              <a:rPr lang="fr-FR" dirty="0" smtClean="0"/>
              <a:t> – case of </a:t>
            </a:r>
            <a:r>
              <a:rPr lang="fr-FR" dirty="0" err="1" smtClean="0"/>
              <a:t>continuous</a:t>
            </a:r>
            <a:r>
              <a:rPr lang="fr-FR" dirty="0" smtClean="0"/>
              <a:t> variables</a:t>
            </a:r>
            <a:endParaRPr lang="fr-BE" dirty="0"/>
          </a:p>
        </p:txBody>
      </p:sp>
      <p:sp>
        <p:nvSpPr>
          <p:cNvPr id="4" name="Titre 2"/>
          <p:cNvSpPr txBox="1">
            <a:spLocks/>
          </p:cNvSpPr>
          <p:nvPr/>
        </p:nvSpPr>
        <p:spPr bwMode="auto">
          <a:xfrm>
            <a:off x="1713244" y="277426"/>
            <a:ext cx="8229600" cy="369332"/>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chemeClr val="tx1">
                    <a:lumMod val="65000"/>
                    <a:lumOff val="35000"/>
                  </a:schemeClr>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fr-BE" altLang="fr-FR" sz="1800" kern="0" smtClean="0"/>
              <a:t> </a:t>
            </a:r>
            <a:endParaRPr lang="en-US" altLang="fr-FR" sz="1800" kern="0"/>
          </a:p>
        </p:txBody>
      </p:sp>
      <p:cxnSp>
        <p:nvCxnSpPr>
          <p:cNvPr id="5" name="Connecteur droit avec flèche 4"/>
          <p:cNvCxnSpPr/>
          <p:nvPr/>
        </p:nvCxnSpPr>
        <p:spPr>
          <a:xfrm flipV="1">
            <a:off x="7110740" y="1843546"/>
            <a:ext cx="2039540" cy="238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 name="ZoneTexte 5"/>
          <p:cNvSpPr txBox="1"/>
          <p:nvPr/>
        </p:nvSpPr>
        <p:spPr>
          <a:xfrm>
            <a:off x="7195274" y="1494692"/>
            <a:ext cx="1053494" cy="307777"/>
          </a:xfrm>
          <a:prstGeom prst="rect">
            <a:avLst/>
          </a:prstGeom>
          <a:noFill/>
        </p:spPr>
        <p:txBody>
          <a:bodyPr wrap="none">
            <a:spAutoFit/>
          </a:bodyPr>
          <a:lstStyle/>
          <a:p>
            <a:pPr fontAlgn="auto">
              <a:spcBef>
                <a:spcPts val="0"/>
              </a:spcBef>
              <a:spcAft>
                <a:spcPts val="0"/>
              </a:spcAft>
              <a:defRPr/>
            </a:pPr>
            <a:r>
              <a:rPr lang="fr-BE" sz="1400" dirty="0">
                <a:solidFill>
                  <a:prstClr val="black"/>
                </a:solidFill>
                <a:latin typeface="Calibri"/>
                <a:ea typeface="MS PGothic" panose="020B0600070205080204" pitchFamily="34" charset="-128"/>
              </a:rPr>
              <a:t>16/11/2016</a:t>
            </a:r>
            <a:endParaRPr lang="en-US" sz="1400" dirty="0">
              <a:solidFill>
                <a:prstClr val="black"/>
              </a:solidFill>
              <a:latin typeface="Calibri"/>
              <a:ea typeface="MS PGothic" panose="020B0600070205080204" pitchFamily="34" charset="-128"/>
            </a:endParaRPr>
          </a:p>
        </p:txBody>
      </p:sp>
      <p:sp>
        <p:nvSpPr>
          <p:cNvPr id="7" name="ZoneTexte 6"/>
          <p:cNvSpPr txBox="1"/>
          <p:nvPr/>
        </p:nvSpPr>
        <p:spPr>
          <a:xfrm>
            <a:off x="7392918" y="1910221"/>
            <a:ext cx="1053494" cy="307777"/>
          </a:xfrm>
          <a:prstGeom prst="rect">
            <a:avLst/>
          </a:prstGeom>
          <a:noFill/>
        </p:spPr>
        <p:txBody>
          <a:bodyPr wrap="none">
            <a:spAutoFit/>
          </a:bodyPr>
          <a:lstStyle/>
          <a:p>
            <a:pPr fontAlgn="auto">
              <a:spcBef>
                <a:spcPts val="0"/>
              </a:spcBef>
              <a:spcAft>
                <a:spcPts val="0"/>
              </a:spcAft>
              <a:defRPr/>
            </a:pPr>
            <a:r>
              <a:rPr lang="fr-BE" sz="1400" dirty="0">
                <a:solidFill>
                  <a:prstClr val="black"/>
                </a:solidFill>
                <a:latin typeface="Calibri"/>
                <a:ea typeface="MS PGothic" panose="020B0600070205080204" pitchFamily="34" charset="-128"/>
              </a:rPr>
              <a:t>26/11/2016</a:t>
            </a:r>
            <a:endParaRPr lang="en-US" sz="1400" dirty="0">
              <a:solidFill>
                <a:prstClr val="black"/>
              </a:solidFill>
              <a:latin typeface="Calibri"/>
              <a:ea typeface="MS PGothic" panose="020B0600070205080204" pitchFamily="34" charset="-128"/>
            </a:endParaRPr>
          </a:p>
        </p:txBody>
      </p:sp>
      <p:cxnSp>
        <p:nvCxnSpPr>
          <p:cNvPr id="8" name="Connecteur droit 7"/>
          <p:cNvCxnSpPr>
            <a:stCxn id="6" idx="2"/>
          </p:cNvCxnSpPr>
          <p:nvPr/>
        </p:nvCxnSpPr>
        <p:spPr>
          <a:xfrm flipH="1">
            <a:off x="7683431" y="1802469"/>
            <a:ext cx="38590" cy="3512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a:endCxn id="7" idx="0"/>
          </p:cNvCxnSpPr>
          <p:nvPr/>
        </p:nvCxnSpPr>
        <p:spPr>
          <a:xfrm>
            <a:off x="7884646" y="1854261"/>
            <a:ext cx="35019" cy="55960"/>
          </a:xfrm>
          <a:prstGeom prst="line">
            <a:avLst/>
          </a:prstGeom>
          <a:ln/>
        </p:spPr>
        <p:style>
          <a:lnRef idx="1">
            <a:schemeClr val="dk1"/>
          </a:lnRef>
          <a:fillRef idx="0">
            <a:schemeClr val="dk1"/>
          </a:fillRef>
          <a:effectRef idx="0">
            <a:schemeClr val="dk1"/>
          </a:effectRef>
          <a:fontRef idx="minor">
            <a:schemeClr val="tx1"/>
          </a:fontRef>
        </p:style>
      </p:cxnSp>
      <p:sp>
        <p:nvSpPr>
          <p:cNvPr id="10" name="ZoneTexte 9"/>
          <p:cNvSpPr txBox="1"/>
          <p:nvPr/>
        </p:nvSpPr>
        <p:spPr>
          <a:xfrm>
            <a:off x="7586990" y="1494692"/>
            <a:ext cx="1053494" cy="307777"/>
          </a:xfrm>
          <a:prstGeom prst="rect">
            <a:avLst/>
          </a:prstGeom>
          <a:noFill/>
        </p:spPr>
        <p:txBody>
          <a:bodyPr wrap="none">
            <a:spAutoFit/>
          </a:bodyPr>
          <a:lstStyle/>
          <a:p>
            <a:pPr fontAlgn="auto">
              <a:spcBef>
                <a:spcPts val="0"/>
              </a:spcBef>
              <a:spcAft>
                <a:spcPts val="0"/>
              </a:spcAft>
              <a:defRPr/>
            </a:pPr>
            <a:r>
              <a:rPr lang="fr-BE" sz="1400" dirty="0">
                <a:solidFill>
                  <a:prstClr val="black"/>
                </a:solidFill>
                <a:latin typeface="Calibri"/>
                <a:ea typeface="MS PGothic" panose="020B0600070205080204" pitchFamily="34" charset="-128"/>
              </a:rPr>
              <a:t>06/12/2016</a:t>
            </a:r>
            <a:endParaRPr lang="en-US" sz="1400" dirty="0">
              <a:solidFill>
                <a:prstClr val="black"/>
              </a:solidFill>
              <a:latin typeface="Calibri"/>
              <a:ea typeface="MS PGothic" panose="020B0600070205080204" pitchFamily="34" charset="-128"/>
            </a:endParaRPr>
          </a:p>
        </p:txBody>
      </p:sp>
      <p:cxnSp>
        <p:nvCxnSpPr>
          <p:cNvPr id="11" name="Connecteur droit 10"/>
          <p:cNvCxnSpPr>
            <a:stCxn id="10" idx="2"/>
          </p:cNvCxnSpPr>
          <p:nvPr/>
        </p:nvCxnSpPr>
        <p:spPr>
          <a:xfrm flipH="1">
            <a:off x="8075147" y="1802469"/>
            <a:ext cx="38590" cy="3512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7769156" y="1910221"/>
            <a:ext cx="1053494" cy="307777"/>
          </a:xfrm>
          <a:prstGeom prst="rect">
            <a:avLst/>
          </a:prstGeom>
          <a:noFill/>
        </p:spPr>
        <p:txBody>
          <a:bodyPr wrap="none">
            <a:spAutoFit/>
          </a:bodyPr>
          <a:lstStyle/>
          <a:p>
            <a:pPr fontAlgn="auto">
              <a:spcBef>
                <a:spcPts val="0"/>
              </a:spcBef>
              <a:spcAft>
                <a:spcPts val="0"/>
              </a:spcAft>
              <a:defRPr/>
            </a:pPr>
            <a:r>
              <a:rPr lang="fr-BE" sz="1400" dirty="0">
                <a:solidFill>
                  <a:prstClr val="black"/>
                </a:solidFill>
                <a:latin typeface="Calibri"/>
                <a:ea typeface="MS PGothic" panose="020B0600070205080204" pitchFamily="34" charset="-128"/>
              </a:rPr>
              <a:t>26/12/2016</a:t>
            </a:r>
            <a:endParaRPr lang="en-US" sz="1400" dirty="0">
              <a:solidFill>
                <a:prstClr val="black"/>
              </a:solidFill>
              <a:latin typeface="Calibri"/>
              <a:ea typeface="MS PGothic" panose="020B0600070205080204" pitchFamily="34" charset="-128"/>
            </a:endParaRPr>
          </a:p>
        </p:txBody>
      </p:sp>
      <p:cxnSp>
        <p:nvCxnSpPr>
          <p:cNvPr id="13" name="Connecteur droit 12"/>
          <p:cNvCxnSpPr>
            <a:endCxn id="12" idx="0"/>
          </p:cNvCxnSpPr>
          <p:nvPr/>
        </p:nvCxnSpPr>
        <p:spPr>
          <a:xfrm>
            <a:off x="8262075" y="1854261"/>
            <a:ext cx="33828" cy="559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7966799" y="1483977"/>
            <a:ext cx="1053494" cy="307777"/>
          </a:xfrm>
          <a:prstGeom prst="rect">
            <a:avLst/>
          </a:prstGeom>
          <a:noFill/>
        </p:spPr>
        <p:txBody>
          <a:bodyPr wrap="none">
            <a:spAutoFit/>
          </a:bodyPr>
          <a:lstStyle/>
          <a:p>
            <a:pPr fontAlgn="auto">
              <a:spcBef>
                <a:spcPts val="0"/>
              </a:spcBef>
              <a:spcAft>
                <a:spcPts val="0"/>
              </a:spcAft>
              <a:defRPr/>
            </a:pPr>
            <a:r>
              <a:rPr lang="fr-BE" sz="1400" dirty="0">
                <a:solidFill>
                  <a:prstClr val="black"/>
                </a:solidFill>
                <a:latin typeface="Calibri"/>
                <a:ea typeface="MS PGothic" panose="020B0600070205080204" pitchFamily="34" charset="-128"/>
              </a:rPr>
              <a:t>15/01/2017</a:t>
            </a:r>
            <a:endParaRPr lang="en-US" sz="1400" dirty="0">
              <a:solidFill>
                <a:prstClr val="black"/>
              </a:solidFill>
              <a:latin typeface="Calibri"/>
              <a:ea typeface="MS PGothic" panose="020B0600070205080204" pitchFamily="34" charset="-128"/>
            </a:endParaRPr>
          </a:p>
        </p:txBody>
      </p:sp>
      <p:cxnSp>
        <p:nvCxnSpPr>
          <p:cNvPr id="15" name="Connecteur droit 14"/>
          <p:cNvCxnSpPr>
            <a:stCxn id="14" idx="2"/>
          </p:cNvCxnSpPr>
          <p:nvPr/>
        </p:nvCxnSpPr>
        <p:spPr>
          <a:xfrm flipH="1">
            <a:off x="8453766" y="1791754"/>
            <a:ext cx="39780" cy="517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8175158" y="1910221"/>
            <a:ext cx="1053494" cy="307777"/>
          </a:xfrm>
          <a:prstGeom prst="rect">
            <a:avLst/>
          </a:prstGeom>
          <a:noFill/>
        </p:spPr>
        <p:txBody>
          <a:bodyPr wrap="none">
            <a:spAutoFit/>
          </a:bodyPr>
          <a:lstStyle/>
          <a:p>
            <a:pPr fontAlgn="auto">
              <a:spcBef>
                <a:spcPts val="0"/>
              </a:spcBef>
              <a:spcAft>
                <a:spcPts val="0"/>
              </a:spcAft>
              <a:defRPr/>
            </a:pPr>
            <a:r>
              <a:rPr lang="fr-BE" sz="1400" dirty="0">
                <a:solidFill>
                  <a:prstClr val="black"/>
                </a:solidFill>
                <a:latin typeface="Calibri"/>
                <a:ea typeface="MS PGothic" panose="020B0600070205080204" pitchFamily="34" charset="-128"/>
              </a:rPr>
              <a:t>14/04/2017</a:t>
            </a:r>
            <a:endParaRPr lang="en-US" sz="1400" dirty="0">
              <a:solidFill>
                <a:prstClr val="black"/>
              </a:solidFill>
              <a:latin typeface="Calibri"/>
              <a:ea typeface="MS PGothic" panose="020B0600070205080204" pitchFamily="34" charset="-128"/>
            </a:endParaRPr>
          </a:p>
        </p:txBody>
      </p:sp>
      <p:cxnSp>
        <p:nvCxnSpPr>
          <p:cNvPr id="17" name="Connecteur droit 16"/>
          <p:cNvCxnSpPr>
            <a:endCxn id="16" idx="0"/>
          </p:cNvCxnSpPr>
          <p:nvPr/>
        </p:nvCxnSpPr>
        <p:spPr>
          <a:xfrm>
            <a:off x="8666888" y="1854261"/>
            <a:ext cx="35017" cy="559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Image 41"/>
          <p:cNvPicPr>
            <a:picLocks noChangeAspect="1"/>
          </p:cNvPicPr>
          <p:nvPr/>
        </p:nvPicPr>
        <p:blipFill>
          <a:blip r:embed="rId2">
            <a:extLst>
              <a:ext uri="{28A0092B-C50C-407E-A947-70E740481C1C}">
                <a14:useLocalDpi xmlns:a14="http://schemas.microsoft.com/office/drawing/2010/main" val="0"/>
              </a:ext>
            </a:extLst>
          </a:blip>
          <a:srcRect l="10583" t="24356" r="38509" b="14752"/>
          <a:stretch>
            <a:fillRect/>
          </a:stretch>
        </p:blipFill>
        <p:spPr bwMode="auto">
          <a:xfrm>
            <a:off x="7441733" y="2357895"/>
            <a:ext cx="298847" cy="137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p:cNvSpPr txBox="1"/>
          <p:nvPr/>
        </p:nvSpPr>
        <p:spPr>
          <a:xfrm>
            <a:off x="7759630" y="3544948"/>
            <a:ext cx="276038" cy="307777"/>
          </a:xfrm>
          <a:prstGeom prst="rect">
            <a:avLst/>
          </a:prstGeom>
          <a:noFill/>
        </p:spPr>
        <p:txBody>
          <a:bodyPr wrap="none">
            <a:spAutoFit/>
          </a:bodyPr>
          <a:lstStyle/>
          <a:p>
            <a:pPr fontAlgn="auto">
              <a:spcBef>
                <a:spcPts val="0"/>
              </a:spcBef>
              <a:spcAft>
                <a:spcPts val="0"/>
              </a:spcAft>
              <a:defRPr/>
            </a:pPr>
            <a:r>
              <a:rPr lang="fr-BE" sz="1400" dirty="0">
                <a:solidFill>
                  <a:prstClr val="black"/>
                </a:solidFill>
                <a:latin typeface="Calibri"/>
                <a:ea typeface="MS PGothic" panose="020B0600070205080204" pitchFamily="34" charset="-128"/>
              </a:rPr>
              <a:t>0</a:t>
            </a:r>
            <a:endParaRPr lang="en-US" sz="1400" dirty="0">
              <a:solidFill>
                <a:prstClr val="black"/>
              </a:solidFill>
              <a:latin typeface="Calibri"/>
              <a:ea typeface="MS PGothic" panose="020B0600070205080204" pitchFamily="34" charset="-128"/>
            </a:endParaRPr>
          </a:p>
        </p:txBody>
      </p:sp>
      <p:sp>
        <p:nvSpPr>
          <p:cNvPr id="20" name="ZoneTexte 19"/>
          <p:cNvSpPr txBox="1"/>
          <p:nvPr/>
        </p:nvSpPr>
        <p:spPr>
          <a:xfrm>
            <a:off x="7759630" y="3272296"/>
            <a:ext cx="276038" cy="307777"/>
          </a:xfrm>
          <a:prstGeom prst="rect">
            <a:avLst/>
          </a:prstGeom>
          <a:noFill/>
        </p:spPr>
        <p:txBody>
          <a:bodyPr wrap="none">
            <a:spAutoFit/>
          </a:bodyPr>
          <a:lstStyle/>
          <a:p>
            <a:pPr fontAlgn="auto">
              <a:spcBef>
                <a:spcPts val="0"/>
              </a:spcBef>
              <a:spcAft>
                <a:spcPts val="0"/>
              </a:spcAft>
              <a:defRPr/>
            </a:pPr>
            <a:r>
              <a:rPr lang="fr-BE" sz="1400" dirty="0">
                <a:solidFill>
                  <a:prstClr val="black"/>
                </a:solidFill>
                <a:latin typeface="Calibri"/>
                <a:ea typeface="MS PGothic" panose="020B0600070205080204" pitchFamily="34" charset="-128"/>
              </a:rPr>
              <a:t>1</a:t>
            </a:r>
            <a:endParaRPr lang="en-US" sz="1400" dirty="0">
              <a:solidFill>
                <a:prstClr val="black"/>
              </a:solidFill>
              <a:latin typeface="Calibri"/>
              <a:ea typeface="MS PGothic" panose="020B0600070205080204" pitchFamily="34" charset="-128"/>
            </a:endParaRPr>
          </a:p>
        </p:txBody>
      </p:sp>
      <p:sp>
        <p:nvSpPr>
          <p:cNvPr id="21" name="ZoneTexte 20"/>
          <p:cNvSpPr txBox="1"/>
          <p:nvPr/>
        </p:nvSpPr>
        <p:spPr>
          <a:xfrm>
            <a:off x="7759630" y="2999642"/>
            <a:ext cx="276038" cy="307777"/>
          </a:xfrm>
          <a:prstGeom prst="rect">
            <a:avLst/>
          </a:prstGeom>
          <a:noFill/>
        </p:spPr>
        <p:txBody>
          <a:bodyPr wrap="none">
            <a:spAutoFit/>
          </a:bodyPr>
          <a:lstStyle/>
          <a:p>
            <a:pPr fontAlgn="auto">
              <a:spcBef>
                <a:spcPts val="0"/>
              </a:spcBef>
              <a:spcAft>
                <a:spcPts val="0"/>
              </a:spcAft>
              <a:defRPr/>
            </a:pPr>
            <a:r>
              <a:rPr lang="fr-BE" sz="1400" dirty="0">
                <a:solidFill>
                  <a:prstClr val="black"/>
                </a:solidFill>
                <a:latin typeface="Calibri"/>
                <a:ea typeface="MS PGothic" panose="020B0600070205080204" pitchFamily="34" charset="-128"/>
              </a:rPr>
              <a:t>2</a:t>
            </a:r>
            <a:endParaRPr lang="en-US" sz="1400" dirty="0">
              <a:solidFill>
                <a:prstClr val="black"/>
              </a:solidFill>
              <a:latin typeface="Calibri"/>
              <a:ea typeface="MS PGothic" panose="020B0600070205080204" pitchFamily="34" charset="-128"/>
            </a:endParaRPr>
          </a:p>
        </p:txBody>
      </p:sp>
      <p:sp>
        <p:nvSpPr>
          <p:cNvPr id="22" name="ZoneTexte 21"/>
          <p:cNvSpPr txBox="1"/>
          <p:nvPr/>
        </p:nvSpPr>
        <p:spPr>
          <a:xfrm>
            <a:off x="7759630" y="2726990"/>
            <a:ext cx="276038" cy="307777"/>
          </a:xfrm>
          <a:prstGeom prst="rect">
            <a:avLst/>
          </a:prstGeom>
          <a:noFill/>
        </p:spPr>
        <p:txBody>
          <a:bodyPr wrap="none">
            <a:spAutoFit/>
          </a:bodyPr>
          <a:lstStyle/>
          <a:p>
            <a:pPr fontAlgn="auto">
              <a:spcBef>
                <a:spcPts val="0"/>
              </a:spcBef>
              <a:spcAft>
                <a:spcPts val="0"/>
              </a:spcAft>
              <a:defRPr/>
            </a:pPr>
            <a:r>
              <a:rPr lang="fr-BE" sz="1400" dirty="0">
                <a:solidFill>
                  <a:prstClr val="black"/>
                </a:solidFill>
                <a:latin typeface="Calibri"/>
                <a:ea typeface="MS PGothic" panose="020B0600070205080204" pitchFamily="34" charset="-128"/>
              </a:rPr>
              <a:t>3</a:t>
            </a:r>
            <a:endParaRPr lang="en-US" sz="1400" dirty="0">
              <a:solidFill>
                <a:prstClr val="black"/>
              </a:solidFill>
              <a:latin typeface="Calibri"/>
              <a:ea typeface="MS PGothic" panose="020B0600070205080204" pitchFamily="34" charset="-128"/>
            </a:endParaRPr>
          </a:p>
        </p:txBody>
      </p:sp>
      <p:sp>
        <p:nvSpPr>
          <p:cNvPr id="23" name="ZoneTexte 22"/>
          <p:cNvSpPr txBox="1"/>
          <p:nvPr/>
        </p:nvSpPr>
        <p:spPr>
          <a:xfrm>
            <a:off x="7759630" y="2454336"/>
            <a:ext cx="276038" cy="307777"/>
          </a:xfrm>
          <a:prstGeom prst="rect">
            <a:avLst/>
          </a:prstGeom>
          <a:noFill/>
        </p:spPr>
        <p:txBody>
          <a:bodyPr wrap="none">
            <a:spAutoFit/>
          </a:bodyPr>
          <a:lstStyle/>
          <a:p>
            <a:pPr fontAlgn="auto">
              <a:spcBef>
                <a:spcPts val="0"/>
              </a:spcBef>
              <a:spcAft>
                <a:spcPts val="0"/>
              </a:spcAft>
              <a:defRPr/>
            </a:pPr>
            <a:r>
              <a:rPr lang="fr-BE" sz="1400" dirty="0">
                <a:solidFill>
                  <a:prstClr val="black"/>
                </a:solidFill>
                <a:latin typeface="Calibri"/>
                <a:ea typeface="MS PGothic" panose="020B0600070205080204" pitchFamily="34" charset="-128"/>
              </a:rPr>
              <a:t>4</a:t>
            </a:r>
            <a:endParaRPr lang="en-US" sz="1400" dirty="0">
              <a:solidFill>
                <a:prstClr val="black"/>
              </a:solidFill>
              <a:latin typeface="Calibri"/>
              <a:ea typeface="MS PGothic" panose="020B0600070205080204" pitchFamily="34" charset="-128"/>
            </a:endParaRPr>
          </a:p>
        </p:txBody>
      </p:sp>
      <p:pic>
        <p:nvPicPr>
          <p:cNvPr id="24" name="Image 4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7302" y="1332768"/>
            <a:ext cx="4576763" cy="354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2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7302" y="1332768"/>
            <a:ext cx="4576763" cy="354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2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9437" y="1250614"/>
            <a:ext cx="4683919"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2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9437" y="1250614"/>
            <a:ext cx="4683919"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2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9437" y="1250614"/>
            <a:ext cx="4683919"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2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99437" y="1250614"/>
            <a:ext cx="4683919"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 2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99437" y="1250614"/>
            <a:ext cx="4683919"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 3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99437" y="1250614"/>
            <a:ext cx="4683919"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3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99437" y="1250614"/>
            <a:ext cx="4683919"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3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88345" y="3247516"/>
            <a:ext cx="3269456" cy="163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oneTexte 33"/>
          <p:cNvSpPr txBox="1"/>
          <p:nvPr/>
        </p:nvSpPr>
        <p:spPr>
          <a:xfrm>
            <a:off x="7763203" y="2191209"/>
            <a:ext cx="276038" cy="307777"/>
          </a:xfrm>
          <a:prstGeom prst="rect">
            <a:avLst/>
          </a:prstGeom>
          <a:noFill/>
        </p:spPr>
        <p:txBody>
          <a:bodyPr wrap="none">
            <a:spAutoFit/>
          </a:bodyPr>
          <a:lstStyle/>
          <a:p>
            <a:pPr fontAlgn="auto">
              <a:spcBef>
                <a:spcPts val="0"/>
              </a:spcBef>
              <a:spcAft>
                <a:spcPts val="0"/>
              </a:spcAft>
              <a:defRPr/>
            </a:pPr>
            <a:r>
              <a:rPr lang="fr-BE" sz="1400" dirty="0">
                <a:solidFill>
                  <a:prstClr val="black"/>
                </a:solidFill>
                <a:latin typeface="Calibri"/>
                <a:ea typeface="MS PGothic" panose="020B0600070205080204" pitchFamily="34" charset="-128"/>
              </a:rPr>
              <a:t>5</a:t>
            </a:r>
            <a:endParaRPr lang="en-US" sz="1400" dirty="0">
              <a:solidFill>
                <a:prstClr val="black"/>
              </a:solidFill>
              <a:latin typeface="Calibri"/>
              <a:ea typeface="MS PGothic" panose="020B0600070205080204" pitchFamily="34" charset="-128"/>
            </a:endParaRPr>
          </a:p>
        </p:txBody>
      </p:sp>
      <p:sp>
        <p:nvSpPr>
          <p:cNvPr id="35" name="ZoneTexte 34"/>
          <p:cNvSpPr txBox="1"/>
          <p:nvPr/>
        </p:nvSpPr>
        <p:spPr>
          <a:xfrm>
            <a:off x="5295036" y="1303002"/>
            <a:ext cx="1555234" cy="230832"/>
          </a:xfrm>
          <a:prstGeom prst="rect">
            <a:avLst/>
          </a:prstGeom>
          <a:solidFill>
            <a:schemeClr val="bg1"/>
          </a:solidFill>
        </p:spPr>
        <p:txBody>
          <a:bodyPr wrap="none">
            <a:spAutoFit/>
          </a:bodyPr>
          <a:lstStyle/>
          <a:p>
            <a:pPr fontAlgn="auto">
              <a:spcBef>
                <a:spcPts val="0"/>
              </a:spcBef>
              <a:spcAft>
                <a:spcPts val="0"/>
              </a:spcAft>
              <a:defRPr/>
            </a:pPr>
            <a:r>
              <a:rPr lang="fr-BE" sz="900" dirty="0" err="1">
                <a:solidFill>
                  <a:prstClr val="black"/>
                </a:solidFill>
                <a:latin typeface="Segoe UI Light" panose="020B0502040204020203" pitchFamily="34" charset="0"/>
                <a:ea typeface="MS PGothic" panose="020B0600070205080204" pitchFamily="34" charset="-128"/>
                <a:cs typeface="Times New Roman" panose="02020603050405020304" pitchFamily="18" charset="0"/>
              </a:rPr>
              <a:t>Potchestroom</a:t>
            </a:r>
            <a:r>
              <a:rPr lang="fr-BE" sz="900" dirty="0">
                <a:solidFill>
                  <a:prstClr val="black"/>
                </a:solidFill>
                <a:latin typeface="Segoe UI Light" panose="020B0502040204020203" pitchFamily="34" charset="0"/>
                <a:ea typeface="MS PGothic" panose="020B0600070205080204" pitchFamily="34" charset="-128"/>
                <a:cs typeface="Times New Roman" panose="02020603050405020304" pitchFamily="18" charset="0"/>
              </a:rPr>
              <a:t> (South-</a:t>
            </a:r>
            <a:r>
              <a:rPr lang="fr-BE" sz="900" dirty="0" err="1">
                <a:solidFill>
                  <a:prstClr val="black"/>
                </a:solidFill>
                <a:latin typeface="Segoe UI Light" panose="020B0502040204020203" pitchFamily="34" charset="0"/>
                <a:ea typeface="MS PGothic" panose="020B0600070205080204" pitchFamily="34" charset="-128"/>
                <a:cs typeface="Times New Roman" panose="02020603050405020304" pitchFamily="18" charset="0"/>
              </a:rPr>
              <a:t>Africa</a:t>
            </a:r>
            <a:r>
              <a:rPr lang="fr-BE" sz="900" dirty="0">
                <a:solidFill>
                  <a:prstClr val="black"/>
                </a:solidFill>
                <a:latin typeface="Segoe UI Light" panose="020B0502040204020203" pitchFamily="34" charset="0"/>
                <a:ea typeface="MS PGothic" panose="020B0600070205080204" pitchFamily="34" charset="-128"/>
                <a:cs typeface="Times New Roman" panose="02020603050405020304" pitchFamily="18" charset="0"/>
              </a:rPr>
              <a:t>)</a:t>
            </a:r>
            <a:endParaRPr lang="en-US" sz="900" dirty="0">
              <a:solidFill>
                <a:prstClr val="black"/>
              </a:solidFill>
              <a:latin typeface="Segoe UI Light" panose="020B0502040204020203" pitchFamily="34" charset="0"/>
              <a:ea typeface="MS PGothic" panose="020B0600070205080204" pitchFamily="34" charset="-128"/>
              <a:cs typeface="Times New Roman" panose="02020603050405020304" pitchFamily="18" charset="0"/>
            </a:endParaRPr>
          </a:p>
        </p:txBody>
      </p:sp>
      <p:sp>
        <p:nvSpPr>
          <p:cNvPr id="36" name="ZoneTexte 35"/>
          <p:cNvSpPr txBox="1"/>
          <p:nvPr/>
        </p:nvSpPr>
        <p:spPr>
          <a:xfrm>
            <a:off x="6932146" y="1910221"/>
            <a:ext cx="1053494" cy="307777"/>
          </a:xfrm>
          <a:prstGeom prst="rect">
            <a:avLst/>
          </a:prstGeom>
          <a:noFill/>
        </p:spPr>
        <p:txBody>
          <a:bodyPr wrap="none">
            <a:spAutoFit/>
          </a:bodyPr>
          <a:lstStyle/>
          <a:p>
            <a:pPr fontAlgn="auto">
              <a:spcBef>
                <a:spcPts val="0"/>
              </a:spcBef>
              <a:spcAft>
                <a:spcPts val="0"/>
              </a:spcAft>
              <a:defRPr/>
            </a:pPr>
            <a:r>
              <a:rPr lang="fr-BE" sz="1400" dirty="0">
                <a:solidFill>
                  <a:prstClr val="black"/>
                </a:solidFill>
                <a:latin typeface="Calibri"/>
                <a:ea typeface="MS PGothic" panose="020B0600070205080204" pitchFamily="34" charset="-128"/>
              </a:rPr>
              <a:t>27/10/2016</a:t>
            </a:r>
            <a:endParaRPr lang="en-US" sz="1400" dirty="0">
              <a:solidFill>
                <a:prstClr val="black"/>
              </a:solidFill>
              <a:latin typeface="Calibri"/>
              <a:ea typeface="MS PGothic" panose="020B0600070205080204" pitchFamily="34" charset="-128"/>
            </a:endParaRPr>
          </a:p>
        </p:txBody>
      </p:sp>
      <p:cxnSp>
        <p:nvCxnSpPr>
          <p:cNvPr id="37" name="Connecteur droit 36"/>
          <p:cNvCxnSpPr/>
          <p:nvPr/>
        </p:nvCxnSpPr>
        <p:spPr>
          <a:xfrm>
            <a:off x="7411968" y="1870929"/>
            <a:ext cx="0" cy="5357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7872740" y="1870929"/>
            <a:ext cx="0" cy="5357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re 1"/>
          <p:cNvSpPr txBox="1">
            <a:spLocks/>
          </p:cNvSpPr>
          <p:nvPr/>
        </p:nvSpPr>
        <p:spPr bwMode="auto">
          <a:xfrm>
            <a:off x="1754629" y="730012"/>
            <a:ext cx="6172200"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BE" altLang="fr-FR" sz="1800" dirty="0" smtClean="0">
                <a:solidFill>
                  <a:schemeClr val="tx1">
                    <a:lumMod val="65000"/>
                    <a:lumOff val="35000"/>
                  </a:schemeClr>
                </a:solidFill>
                <a:latin typeface="Arial" panose="020B0604020202020204" pitchFamily="34" charset="0"/>
                <a:ea typeface="MS PGothic" panose="020B0600070205080204" pitchFamily="34" charset="-128"/>
                <a:cs typeface="Arial" panose="020B0604020202020204" pitchFamily="34" charset="0"/>
              </a:rPr>
              <a:t>          </a:t>
            </a:r>
            <a:r>
              <a:rPr lang="fr-BE" altLang="fr-FR" sz="1600" dirty="0" smtClean="0">
                <a:solidFill>
                  <a:schemeClr val="tx1">
                    <a:lumMod val="65000"/>
                    <a:lumOff val="35000"/>
                  </a:schemeClr>
                </a:solidFill>
                <a:latin typeface="Arial" panose="020B0604020202020204" pitchFamily="34" charset="0"/>
                <a:ea typeface="MS PGothic" panose="020B0600070205080204" pitchFamily="34" charset="-128"/>
                <a:cs typeface="Arial" panose="020B0604020202020204" pitchFamily="34" charset="0"/>
              </a:rPr>
              <a:t>Sen2-Agri 2016-2017 </a:t>
            </a:r>
            <a:r>
              <a:rPr lang="fr-BE" altLang="fr-FR" sz="1400" dirty="0">
                <a:solidFill>
                  <a:schemeClr val="tx1">
                    <a:lumMod val="65000"/>
                    <a:lumOff val="35000"/>
                  </a:schemeClr>
                </a:solidFill>
                <a:latin typeface="Arial" panose="020B0604020202020204" pitchFamily="34" charset="0"/>
                <a:ea typeface="MS PGothic" panose="020B0600070205080204" pitchFamily="34" charset="-128"/>
                <a:cs typeface="Arial" panose="020B0604020202020204" pitchFamily="34" charset="0"/>
              </a:rPr>
              <a:t>Leaf Area Index </a:t>
            </a:r>
            <a:r>
              <a:rPr lang="fr-BE" altLang="fr-FR" sz="1400" dirty="0" smtClean="0">
                <a:solidFill>
                  <a:schemeClr val="tx1">
                    <a:lumMod val="65000"/>
                    <a:lumOff val="35000"/>
                  </a:schemeClr>
                </a:solidFill>
                <a:latin typeface="Arial" panose="020B0604020202020204" pitchFamily="34" charset="0"/>
                <a:ea typeface="MS PGothic" panose="020B0600070205080204" pitchFamily="34" charset="-128"/>
                <a:cs typeface="Arial" panose="020B0604020202020204" pitchFamily="34" charset="0"/>
              </a:rPr>
              <a:t>at </a:t>
            </a:r>
            <a:r>
              <a:rPr lang="fr-BE" altLang="fr-FR" sz="1400" dirty="0">
                <a:solidFill>
                  <a:schemeClr val="tx1">
                    <a:lumMod val="65000"/>
                    <a:lumOff val="35000"/>
                  </a:schemeClr>
                </a:solidFill>
                <a:latin typeface="Arial" panose="020B0604020202020204" pitchFamily="34" charset="0"/>
                <a:ea typeface="MS PGothic" panose="020B0600070205080204" pitchFamily="34" charset="-128"/>
                <a:cs typeface="Arial" panose="020B0604020202020204" pitchFamily="34" charset="0"/>
              </a:rPr>
              <a:t>10 m </a:t>
            </a:r>
          </a:p>
        </p:txBody>
      </p:sp>
      <p:sp>
        <p:nvSpPr>
          <p:cNvPr id="40" name="ZoneTexte 39"/>
          <p:cNvSpPr txBox="1"/>
          <p:nvPr/>
        </p:nvSpPr>
        <p:spPr>
          <a:xfrm>
            <a:off x="7988230" y="2869864"/>
            <a:ext cx="1276350" cy="523220"/>
          </a:xfrm>
          <a:prstGeom prst="rect">
            <a:avLst/>
          </a:prstGeom>
          <a:noFill/>
        </p:spPr>
        <p:txBody>
          <a:bodyPr>
            <a:spAutoFit/>
          </a:bodyPr>
          <a:lstStyle/>
          <a:p>
            <a:pPr fontAlgn="auto">
              <a:spcBef>
                <a:spcPts val="0"/>
              </a:spcBef>
              <a:spcAft>
                <a:spcPts val="0"/>
              </a:spcAft>
              <a:defRPr/>
            </a:pPr>
            <a:r>
              <a:rPr lang="fr-BE" sz="1400" dirty="0">
                <a:solidFill>
                  <a:prstClr val="black"/>
                </a:solidFill>
                <a:latin typeface="Calibri"/>
                <a:ea typeface="MS PGothic" panose="020B0600070205080204" pitchFamily="34" charset="-128"/>
              </a:rPr>
              <a:t>Leaf Area Index</a:t>
            </a:r>
          </a:p>
        </p:txBody>
      </p:sp>
      <p:sp>
        <p:nvSpPr>
          <p:cNvPr id="41" name="ZoneTexte 40"/>
          <p:cNvSpPr txBox="1"/>
          <p:nvPr/>
        </p:nvSpPr>
        <p:spPr>
          <a:xfrm>
            <a:off x="-1" y="844061"/>
            <a:ext cx="3064747" cy="4185761"/>
          </a:xfrm>
          <a:prstGeom prst="rect">
            <a:avLst/>
          </a:prstGeom>
          <a:noFill/>
        </p:spPr>
        <p:txBody>
          <a:bodyPr wrap="square" rtlCol="0">
            <a:spAutoFit/>
          </a:bodyPr>
          <a:lstStyle/>
          <a:p>
            <a:r>
              <a:rPr lang="fr-FR" sz="1600" b="1" dirty="0" smtClean="0"/>
              <a:t>Qualitative </a:t>
            </a:r>
          </a:p>
          <a:p>
            <a:r>
              <a:rPr lang="fr-FR" sz="1600" b="1" dirty="0" err="1" smtClean="0"/>
              <a:t>Assessment</a:t>
            </a:r>
            <a:r>
              <a:rPr lang="fr-FR" sz="1600" b="1" dirty="0" smtClean="0"/>
              <a:t>:</a:t>
            </a:r>
          </a:p>
          <a:p>
            <a:endParaRPr lang="fr-FR" sz="1600" dirty="0" smtClean="0"/>
          </a:p>
          <a:p>
            <a:r>
              <a:rPr lang="fr-FR" sz="1400" dirty="0" smtClean="0"/>
              <a:t>1. </a:t>
            </a:r>
            <a:r>
              <a:rPr lang="fr-FR" sz="1400" dirty="0" err="1" smtClean="0"/>
              <a:t>Verification</a:t>
            </a:r>
            <a:r>
              <a:rPr lang="fr-FR" sz="1400" dirty="0" smtClean="0"/>
              <a:t> of the</a:t>
            </a:r>
          </a:p>
          <a:p>
            <a:r>
              <a:rPr lang="fr-FR" sz="1400" dirty="0"/>
              <a:t> </a:t>
            </a:r>
            <a:r>
              <a:rPr lang="fr-FR" sz="1400" dirty="0" smtClean="0"/>
              <a:t>   values range </a:t>
            </a:r>
          </a:p>
          <a:p>
            <a:endParaRPr lang="fr-FR" sz="1400" dirty="0"/>
          </a:p>
          <a:p>
            <a:r>
              <a:rPr lang="fr-FR" sz="1400" dirty="0" smtClean="0"/>
              <a:t>2. Temporal </a:t>
            </a:r>
            <a:r>
              <a:rPr lang="fr-FR" sz="1400" dirty="0" err="1" smtClean="0"/>
              <a:t>consistency</a:t>
            </a:r>
            <a:r>
              <a:rPr lang="fr-FR" sz="1400" dirty="0" smtClean="0"/>
              <a:t> </a:t>
            </a:r>
          </a:p>
          <a:p>
            <a:r>
              <a:rPr lang="fr-FR" sz="1400" dirty="0" smtClean="0"/>
              <a:t>    </a:t>
            </a:r>
            <a:r>
              <a:rPr lang="fr-FR" sz="1400" dirty="0" err="1" smtClean="0"/>
              <a:t>assessment</a:t>
            </a:r>
            <a:endParaRPr lang="fr-FR" sz="1400" dirty="0" smtClean="0"/>
          </a:p>
          <a:p>
            <a:endParaRPr lang="fr-FR" sz="1400" dirty="0"/>
          </a:p>
          <a:p>
            <a:r>
              <a:rPr lang="fr-FR" sz="1600" b="1" dirty="0" smtClean="0"/>
              <a:t>Quantitative </a:t>
            </a:r>
          </a:p>
          <a:p>
            <a:r>
              <a:rPr lang="fr-FR" sz="1600" b="1" dirty="0" err="1" smtClean="0"/>
              <a:t>Assessment</a:t>
            </a:r>
            <a:r>
              <a:rPr lang="fr-FR" sz="1600" b="1" dirty="0" smtClean="0"/>
              <a:t> </a:t>
            </a:r>
            <a:r>
              <a:rPr lang="fr-FR" sz="1600" b="1" dirty="0" err="1" smtClean="0"/>
              <a:t>based</a:t>
            </a:r>
            <a:endParaRPr lang="fr-FR" sz="1600" b="1" dirty="0" smtClean="0"/>
          </a:p>
          <a:p>
            <a:r>
              <a:rPr lang="fr-FR" sz="1600" b="1" dirty="0" smtClean="0"/>
              <a:t>on </a:t>
            </a:r>
            <a:r>
              <a:rPr lang="fr-FR" sz="1600" b="1" dirty="0" err="1" smtClean="0"/>
              <a:t>reference</a:t>
            </a:r>
            <a:r>
              <a:rPr lang="fr-FR" sz="1600" b="1" dirty="0" smtClean="0"/>
              <a:t> data:</a:t>
            </a:r>
          </a:p>
          <a:p>
            <a:endParaRPr lang="fr-FR" sz="1600" b="1" dirty="0"/>
          </a:p>
          <a:p>
            <a:pPr marL="285750" indent="-285750">
              <a:buFontTx/>
              <a:buChar char="-"/>
            </a:pPr>
            <a:r>
              <a:rPr lang="fr-FR" sz="1400" dirty="0" smtClean="0"/>
              <a:t>RMSE</a:t>
            </a:r>
          </a:p>
          <a:p>
            <a:pPr marL="285750" indent="-285750">
              <a:buFontTx/>
              <a:buChar char="-"/>
            </a:pPr>
            <a:r>
              <a:rPr lang="fr-FR" sz="1400" dirty="0" err="1" smtClean="0"/>
              <a:t>RelativeRMSE</a:t>
            </a:r>
            <a:endParaRPr lang="fr-FR" sz="1400" dirty="0" smtClean="0"/>
          </a:p>
          <a:p>
            <a:pPr marL="285750" indent="-285750">
              <a:buFontTx/>
              <a:buChar char="-"/>
            </a:pPr>
            <a:r>
              <a:rPr lang="fr-FR" sz="1400" dirty="0" err="1" smtClean="0"/>
              <a:t>Mean</a:t>
            </a:r>
            <a:r>
              <a:rPr lang="fr-FR" sz="1400" dirty="0" smtClean="0"/>
              <a:t> </a:t>
            </a:r>
            <a:r>
              <a:rPr lang="fr-FR" sz="1400" dirty="0" err="1" smtClean="0"/>
              <a:t>Absolute</a:t>
            </a:r>
            <a:r>
              <a:rPr lang="fr-FR" sz="1400" dirty="0" smtClean="0"/>
              <a:t> </a:t>
            </a:r>
            <a:r>
              <a:rPr lang="fr-FR" sz="1400" dirty="0" err="1" smtClean="0"/>
              <a:t>Error</a:t>
            </a:r>
            <a:endParaRPr lang="fr-FR" sz="1400" dirty="0" smtClean="0"/>
          </a:p>
          <a:p>
            <a:pPr marL="285750" indent="-285750">
              <a:buFontTx/>
              <a:buChar char="-"/>
            </a:pPr>
            <a:r>
              <a:rPr lang="fr-FR" sz="1400" dirty="0" smtClean="0"/>
              <a:t>Biais</a:t>
            </a:r>
          </a:p>
          <a:p>
            <a:pPr marL="285750" indent="-285750">
              <a:buFontTx/>
              <a:buChar char="-"/>
            </a:pPr>
            <a:endParaRPr lang="fr-BE" sz="1400" dirty="0"/>
          </a:p>
        </p:txBody>
      </p:sp>
      <p:pic>
        <p:nvPicPr>
          <p:cNvPr id="42" name="Image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09271" y="4124972"/>
            <a:ext cx="1019409" cy="592963"/>
          </a:xfrm>
          <a:prstGeom prst="rect">
            <a:avLst/>
          </a:prstGeom>
        </p:spPr>
      </p:pic>
    </p:spTree>
    <p:extLst>
      <p:ext uri="{BB962C8B-B14F-4D97-AF65-F5344CB8AC3E}">
        <p14:creationId xmlns:p14="http://schemas.microsoft.com/office/powerpoint/2010/main" val="301247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57" presetID="1"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left)">
                                      <p:cBhvr>
                                        <p:cTn id="71" dur="500"/>
                                        <p:tgtEl>
                                          <p:spTgt spid="33"/>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41">
                                            <p:txEl>
                                              <p:pRg st="9" end="9"/>
                                            </p:txEl>
                                          </p:spTgt>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41">
                                            <p:txEl>
                                              <p:pRg st="10" end="10"/>
                                            </p:txEl>
                                          </p:spTgt>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41">
                                            <p:txEl>
                                              <p:pRg st="11" end="11"/>
                                            </p:txEl>
                                          </p:spTgt>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1">
                                            <p:txEl>
                                              <p:pRg st="13" end="13"/>
                                            </p:txEl>
                                          </p:spTgt>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41">
                                            <p:txEl>
                                              <p:pRg st="14" end="14"/>
                                            </p:txEl>
                                          </p:spTgt>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1">
                                            <p:txEl>
                                              <p:pRg st="15" end="15"/>
                                            </p:txEl>
                                          </p:spTgt>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4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P spid="14" grpId="0"/>
      <p:bldP spid="16"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814089"/>
            <a:ext cx="7391400" cy="659112"/>
          </a:xfrm>
        </p:spPr>
        <p:txBody>
          <a:bodyPr/>
          <a:lstStyle/>
          <a:p>
            <a:r>
              <a:rPr lang="en-GB" b="1" dirty="0" smtClean="0">
                <a:solidFill>
                  <a:schemeClr val="tx1"/>
                </a:solidFill>
              </a:rPr>
              <a:t>Leaf Area Index </a:t>
            </a:r>
            <a:r>
              <a:rPr lang="en-GB" dirty="0" smtClean="0">
                <a:solidFill>
                  <a:schemeClr val="tx1"/>
                </a:solidFill>
              </a:rPr>
              <a:t>(LAI)</a:t>
            </a:r>
            <a:r>
              <a:rPr lang="en-GB" dirty="0" smtClean="0"/>
              <a:t>- h</a:t>
            </a:r>
            <a:r>
              <a:rPr lang="en-US" dirty="0" err="1" smtClean="0">
                <a:latin typeface="Humnst777 BT"/>
              </a:rPr>
              <a:t>alf</a:t>
            </a:r>
            <a:r>
              <a:rPr lang="en-US" dirty="0" smtClean="0">
                <a:latin typeface="Humnst777 BT"/>
              </a:rPr>
              <a:t> the total developed area of green leaves per unit of ground horizontal surface area (Chen &amp; Black, 1992)</a:t>
            </a:r>
          </a:p>
        </p:txBody>
      </p:sp>
      <p:pic>
        <p:nvPicPr>
          <p:cNvPr id="5" name="Picture 5"/>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7395586" y="686328"/>
            <a:ext cx="1346479" cy="2002944"/>
          </a:xfrm>
          <a:prstGeom prst="rect">
            <a:avLst/>
          </a:prstGeom>
          <a:noFill/>
          <a:ln w="19050">
            <a:noFill/>
            <a:miter lim="800000"/>
            <a:headEnd/>
            <a:tailEnd/>
          </a:ln>
        </p:spPr>
      </p:pic>
      <p:sp>
        <p:nvSpPr>
          <p:cNvPr id="6" name="Espace réservé du contenu 3"/>
          <p:cNvSpPr txBox="1">
            <a:spLocks/>
          </p:cNvSpPr>
          <p:nvPr/>
        </p:nvSpPr>
        <p:spPr bwMode="auto">
          <a:xfrm>
            <a:off x="0" y="1458326"/>
            <a:ext cx="7475974" cy="3187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indent="0" algn="ctr"/>
            <a:r>
              <a:rPr lang="en-US" b="1" kern="0" dirty="0" smtClean="0"/>
              <a:t>But from a EO point of view </a:t>
            </a:r>
          </a:p>
          <a:p>
            <a:pPr indent="0"/>
            <a:r>
              <a:rPr lang="en-US" kern="0" dirty="0"/>
              <a:t>i</a:t>
            </a:r>
            <a:r>
              <a:rPr lang="en-US" kern="0" dirty="0" smtClean="0"/>
              <a:t>n cereals, green photosynthetic tissue is not exclusive to leaves, but also to stems and ears of the plant</a:t>
            </a:r>
            <a:endParaRPr lang="en-US" kern="0" dirty="0"/>
          </a:p>
        </p:txBody>
      </p:sp>
      <p:pic>
        <p:nvPicPr>
          <p:cNvPr id="7" name="Image 3" descr="GAIWheatPix.jpg"/>
          <p:cNvPicPr>
            <a:picLocks noChangeAspect="1"/>
          </p:cNvPicPr>
          <p:nvPr/>
        </p:nvPicPr>
        <p:blipFill>
          <a:blip r:embed="rId4" cstate="print"/>
          <a:srcRect/>
          <a:stretch>
            <a:fillRect/>
          </a:stretch>
        </p:blipFill>
        <p:spPr bwMode="auto">
          <a:xfrm>
            <a:off x="2014510" y="2803780"/>
            <a:ext cx="3733148" cy="1935923"/>
          </a:xfrm>
          <a:prstGeom prst="rect">
            <a:avLst/>
          </a:prstGeom>
          <a:noFill/>
          <a:ln w="9525">
            <a:noFill/>
            <a:miter lim="800000"/>
            <a:headEnd/>
            <a:tailEnd/>
          </a:ln>
        </p:spPr>
      </p:pic>
      <p:sp>
        <p:nvSpPr>
          <p:cNvPr id="8" name="Rectangle 7"/>
          <p:cNvSpPr/>
          <p:nvPr/>
        </p:nvSpPr>
        <p:spPr>
          <a:xfrm>
            <a:off x="1722381" y="2439722"/>
            <a:ext cx="4016869" cy="369332"/>
          </a:xfrm>
          <a:prstGeom prst="rect">
            <a:avLst/>
          </a:prstGeom>
        </p:spPr>
        <p:txBody>
          <a:bodyPr wrap="none">
            <a:spAutoFit/>
          </a:bodyPr>
          <a:lstStyle/>
          <a:p>
            <a:pPr marL="533400" indent="-533400" algn="ctr">
              <a:defRPr/>
            </a:pPr>
            <a:r>
              <a:rPr lang="en-US" b="1" i="1" dirty="0" smtClean="0">
                <a:solidFill>
                  <a:srgbClr val="000000"/>
                </a:solidFill>
                <a:latin typeface="Humnst777 BT" pitchFamily="34" charset="0"/>
                <a:cs typeface="Arial" charset="0"/>
              </a:rPr>
              <a:t>Green Area Index</a:t>
            </a:r>
            <a:r>
              <a:rPr lang="en-US" b="1" dirty="0" smtClean="0">
                <a:solidFill>
                  <a:srgbClr val="000000"/>
                </a:solidFill>
                <a:latin typeface="Humnst777 BT" pitchFamily="34" charset="0"/>
                <a:cs typeface="Arial" charset="0"/>
              </a:rPr>
              <a:t> </a:t>
            </a:r>
            <a:r>
              <a:rPr lang="en-US" b="1" dirty="0">
                <a:solidFill>
                  <a:srgbClr val="000000"/>
                </a:solidFill>
                <a:latin typeface="Humnst777 BT" pitchFamily="34" charset="0"/>
                <a:cs typeface="Arial" charset="0"/>
              </a:rPr>
              <a:t>= </a:t>
            </a:r>
            <a:r>
              <a:rPr lang="en-US" b="1" i="1" dirty="0">
                <a:solidFill>
                  <a:srgbClr val="000000"/>
                </a:solidFill>
                <a:latin typeface="Humnst777 BT" pitchFamily="34" charset="0"/>
                <a:cs typeface="Arial" charset="0"/>
              </a:rPr>
              <a:t>LAI</a:t>
            </a:r>
            <a:r>
              <a:rPr lang="en-US" b="1" dirty="0">
                <a:solidFill>
                  <a:srgbClr val="000000"/>
                </a:solidFill>
                <a:latin typeface="Humnst777 BT" pitchFamily="34" charset="0"/>
                <a:cs typeface="Arial" charset="0"/>
              </a:rPr>
              <a:t> + </a:t>
            </a:r>
            <a:r>
              <a:rPr lang="en-US" b="1" i="1" dirty="0">
                <a:solidFill>
                  <a:srgbClr val="000000"/>
                </a:solidFill>
                <a:latin typeface="Humnst777 BT" pitchFamily="34" charset="0"/>
                <a:cs typeface="Arial" charset="0"/>
              </a:rPr>
              <a:t>SAI </a:t>
            </a:r>
            <a:r>
              <a:rPr lang="en-US" b="1" dirty="0">
                <a:solidFill>
                  <a:srgbClr val="000000"/>
                </a:solidFill>
                <a:latin typeface="Humnst777 BT" pitchFamily="34" charset="0"/>
                <a:cs typeface="Arial" charset="0"/>
              </a:rPr>
              <a:t>+ </a:t>
            </a:r>
            <a:r>
              <a:rPr lang="en-US" b="1" i="1" dirty="0">
                <a:solidFill>
                  <a:srgbClr val="000000"/>
                </a:solidFill>
                <a:latin typeface="Humnst777 BT" pitchFamily="34" charset="0"/>
                <a:cs typeface="Arial" charset="0"/>
              </a:rPr>
              <a:t>EAI</a:t>
            </a:r>
            <a:endParaRPr lang="en-GB" b="1" i="1" dirty="0">
              <a:solidFill>
                <a:srgbClr val="000000"/>
              </a:solidFill>
              <a:latin typeface="Humnst777 BT" pitchFamily="34" charset="0"/>
              <a:cs typeface="Arial" charset="0"/>
            </a:endParaRPr>
          </a:p>
        </p:txBody>
      </p:sp>
      <p:sp>
        <p:nvSpPr>
          <p:cNvPr id="9" name="Titre 2"/>
          <p:cNvSpPr txBox="1">
            <a:spLocks/>
          </p:cNvSpPr>
          <p:nvPr/>
        </p:nvSpPr>
        <p:spPr>
          <a:xfrm>
            <a:off x="130386" y="183073"/>
            <a:ext cx="8900430" cy="769441"/>
          </a:xfrm>
          <a:prstGeom prst="rect">
            <a:avLst/>
          </a:prstGeom>
        </p:spPr>
        <p:txBody>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fr-FR" kern="0" dirty="0" err="1" smtClean="0">
                <a:solidFill>
                  <a:schemeClr val="tx1">
                    <a:lumMod val="65000"/>
                    <a:lumOff val="35000"/>
                  </a:schemeClr>
                </a:solidFill>
              </a:rPr>
              <a:t>Definition</a:t>
            </a:r>
            <a:r>
              <a:rPr lang="fr-FR" kern="0" dirty="0" smtClean="0">
                <a:solidFill>
                  <a:schemeClr val="tx1">
                    <a:lumMod val="65000"/>
                    <a:lumOff val="35000"/>
                  </a:schemeClr>
                </a:solidFill>
              </a:rPr>
              <a:t> </a:t>
            </a:r>
            <a:r>
              <a:rPr lang="fr-FR" kern="0" dirty="0" err="1" smtClean="0">
                <a:solidFill>
                  <a:schemeClr val="tx1">
                    <a:lumMod val="65000"/>
                    <a:lumOff val="35000"/>
                  </a:schemeClr>
                </a:solidFill>
              </a:rPr>
              <a:t>precision</a:t>
            </a:r>
            <a:r>
              <a:rPr lang="fr-FR" kern="0" dirty="0" smtClean="0">
                <a:solidFill>
                  <a:schemeClr val="tx1">
                    <a:lumMod val="65000"/>
                    <a:lumOff val="35000"/>
                  </a:schemeClr>
                </a:solidFill>
              </a:rPr>
              <a:t> </a:t>
            </a:r>
            <a:r>
              <a:rPr lang="fr-FR" kern="0" dirty="0" err="1" smtClean="0">
                <a:solidFill>
                  <a:schemeClr val="tx1">
                    <a:lumMod val="65000"/>
                    <a:lumOff val="35000"/>
                  </a:schemeClr>
                </a:solidFill>
              </a:rPr>
              <a:t>also</a:t>
            </a:r>
            <a:r>
              <a:rPr lang="fr-FR" kern="0" dirty="0" smtClean="0">
                <a:solidFill>
                  <a:schemeClr val="tx1">
                    <a:lumMod val="65000"/>
                    <a:lumOff val="35000"/>
                  </a:schemeClr>
                </a:solidFill>
              </a:rPr>
              <a:t> for </a:t>
            </a:r>
            <a:r>
              <a:rPr lang="fr-FR" kern="0" dirty="0" err="1" smtClean="0">
                <a:solidFill>
                  <a:schemeClr val="tx1">
                    <a:lumMod val="65000"/>
                    <a:lumOff val="35000"/>
                  </a:schemeClr>
                </a:solidFill>
              </a:rPr>
              <a:t>continuous</a:t>
            </a:r>
            <a:r>
              <a:rPr lang="fr-FR" kern="0" dirty="0" smtClean="0">
                <a:solidFill>
                  <a:schemeClr val="tx1">
                    <a:lumMod val="65000"/>
                    <a:lumOff val="35000"/>
                  </a:schemeClr>
                </a:solidFill>
              </a:rPr>
              <a:t> variables !</a:t>
            </a:r>
            <a:endParaRPr lang="fr-BE" kern="0" dirty="0">
              <a:solidFill>
                <a:schemeClr val="tx1">
                  <a:lumMod val="65000"/>
                  <a:lumOff val="35000"/>
                </a:schemeClr>
              </a:solidFill>
            </a:endParaRPr>
          </a:p>
        </p:txBody>
      </p:sp>
      <p:sp>
        <p:nvSpPr>
          <p:cNvPr id="4" name="ZoneTexte 3"/>
          <p:cNvSpPr txBox="1"/>
          <p:nvPr/>
        </p:nvSpPr>
        <p:spPr>
          <a:xfrm>
            <a:off x="5956300" y="4394200"/>
            <a:ext cx="1949701" cy="276999"/>
          </a:xfrm>
          <a:prstGeom prst="rect">
            <a:avLst/>
          </a:prstGeom>
          <a:noFill/>
        </p:spPr>
        <p:txBody>
          <a:bodyPr wrap="none" rtlCol="0">
            <a:spAutoFit/>
          </a:bodyPr>
          <a:lstStyle/>
          <a:p>
            <a:r>
              <a:rPr lang="fr-FR" sz="1200" dirty="0" smtClean="0">
                <a:solidFill>
                  <a:schemeClr val="bg1">
                    <a:lumMod val="50000"/>
                  </a:schemeClr>
                </a:solidFill>
              </a:rPr>
              <a:t>(</a:t>
            </a:r>
            <a:r>
              <a:rPr lang="fr-FR" sz="1200" dirty="0" err="1" smtClean="0">
                <a:solidFill>
                  <a:schemeClr val="bg1">
                    <a:lumMod val="50000"/>
                  </a:schemeClr>
                </a:solidFill>
              </a:rPr>
              <a:t>Duveiller</a:t>
            </a:r>
            <a:r>
              <a:rPr lang="fr-FR" sz="1200" dirty="0" smtClean="0">
                <a:solidFill>
                  <a:schemeClr val="bg1">
                    <a:lumMod val="50000"/>
                  </a:schemeClr>
                </a:solidFill>
              </a:rPr>
              <a:t> et al., 2010)</a:t>
            </a:r>
            <a:endParaRPr lang="fr-BE" sz="1200" dirty="0">
              <a:solidFill>
                <a:schemeClr val="bg1">
                  <a:lumMod val="50000"/>
                </a:schemeClr>
              </a:solidFill>
            </a:endParaRPr>
          </a:p>
        </p:txBody>
      </p:sp>
    </p:spTree>
    <p:custDataLst>
      <p:tags r:id="rId1"/>
    </p:custDataLst>
    <p:extLst>
      <p:ext uri="{BB962C8B-B14F-4D97-AF65-F5344CB8AC3E}">
        <p14:creationId xmlns:p14="http://schemas.microsoft.com/office/powerpoint/2010/main" val="1832452116"/>
      </p:ext>
    </p:extLst>
  </p:cSld>
  <p:clrMapOvr>
    <a:masterClrMapping/>
  </p:clrMapOvr>
  <mc:AlternateContent xmlns:mc="http://schemas.openxmlformats.org/markup-compatibility/2006" xmlns:p14="http://schemas.microsoft.com/office/powerpoint/2010/main">
    <mc:Choice Requires="p14">
      <p:transition spd="slow" p14:dur="2000" advTm="59078"/>
    </mc:Choice>
    <mc:Fallback xmlns="">
      <p:transition spd="slow" advTm="590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74283" y="948547"/>
            <a:ext cx="8748000" cy="2527071"/>
          </a:xfrm>
        </p:spPr>
        <p:txBody>
          <a:bodyPr/>
          <a:lstStyle/>
          <a:p>
            <a:pPr marL="342900">
              <a:buAutoNum type="arabicPeriod"/>
            </a:pPr>
            <a:r>
              <a:rPr lang="fr-FR" dirty="0" smtClean="0"/>
              <a:t>Components of the </a:t>
            </a:r>
            <a:r>
              <a:rPr lang="fr-FR" dirty="0" err="1" smtClean="0"/>
              <a:t>uncertainty</a:t>
            </a:r>
            <a:r>
              <a:rPr lang="fr-FR" dirty="0" smtClean="0"/>
              <a:t> of a EO-</a:t>
            </a:r>
            <a:r>
              <a:rPr lang="fr-FR" dirty="0" err="1" smtClean="0"/>
              <a:t>derived</a:t>
            </a:r>
            <a:r>
              <a:rPr lang="fr-FR" dirty="0" smtClean="0"/>
              <a:t> </a:t>
            </a:r>
            <a:r>
              <a:rPr lang="fr-FR" dirty="0" err="1" smtClean="0"/>
              <a:t>product</a:t>
            </a:r>
            <a:endParaRPr lang="fr-FR" dirty="0"/>
          </a:p>
          <a:p>
            <a:pPr marL="342900">
              <a:buAutoNum type="arabicPeriod"/>
            </a:pPr>
            <a:endParaRPr lang="fr-FR" dirty="0" smtClean="0"/>
          </a:p>
          <a:p>
            <a:pPr marL="342900">
              <a:buAutoNum type="arabicPeriod"/>
            </a:pPr>
            <a:r>
              <a:rPr lang="fr-FR" dirty="0" smtClean="0"/>
              <a:t>Why </a:t>
            </a:r>
            <a:r>
              <a:rPr lang="fr-FR" dirty="0" err="1"/>
              <a:t>assess</a:t>
            </a:r>
            <a:r>
              <a:rPr lang="fr-FR" dirty="0"/>
              <a:t> </a:t>
            </a:r>
            <a:r>
              <a:rPr lang="fr-FR" dirty="0" err="1"/>
              <a:t>quantitatively</a:t>
            </a:r>
            <a:r>
              <a:rPr lang="fr-FR" dirty="0"/>
              <a:t> the </a:t>
            </a:r>
            <a:r>
              <a:rPr lang="fr-FR" dirty="0" err="1"/>
              <a:t>accuracy</a:t>
            </a:r>
            <a:r>
              <a:rPr lang="fr-FR" dirty="0"/>
              <a:t> of EO </a:t>
            </a:r>
            <a:r>
              <a:rPr lang="fr-FR" dirty="0" err="1"/>
              <a:t>products</a:t>
            </a:r>
            <a:r>
              <a:rPr lang="fr-FR" dirty="0"/>
              <a:t> </a:t>
            </a:r>
            <a:r>
              <a:rPr lang="fr-FR" dirty="0" smtClean="0"/>
              <a:t>? </a:t>
            </a:r>
            <a:endParaRPr lang="fr-FR" dirty="0" smtClean="0"/>
          </a:p>
          <a:p>
            <a:pPr marL="342900">
              <a:buAutoNum type="arabicPeriod"/>
            </a:pPr>
            <a:endParaRPr lang="fr-FR" dirty="0" smtClean="0"/>
          </a:p>
          <a:p>
            <a:pPr marL="342900">
              <a:buAutoNum type="arabicPeriod"/>
            </a:pPr>
            <a:r>
              <a:rPr lang="fr-FR" dirty="0" err="1" smtClean="0"/>
              <a:t>Thematic</a:t>
            </a:r>
            <a:r>
              <a:rPr lang="fr-FR" dirty="0" smtClean="0"/>
              <a:t> </a:t>
            </a:r>
            <a:r>
              <a:rPr lang="fr-FR" dirty="0" err="1" smtClean="0"/>
              <a:t>map</a:t>
            </a:r>
            <a:r>
              <a:rPr lang="fr-FR" dirty="0" smtClean="0"/>
              <a:t> </a:t>
            </a:r>
            <a:r>
              <a:rPr lang="fr-FR" dirty="0" err="1" smtClean="0"/>
              <a:t>accuracy</a:t>
            </a:r>
            <a:r>
              <a:rPr lang="fr-FR" dirty="0" smtClean="0"/>
              <a:t> </a:t>
            </a:r>
            <a:r>
              <a:rPr lang="fr-FR" dirty="0" smtClean="0"/>
              <a:t>– case of </a:t>
            </a:r>
            <a:r>
              <a:rPr lang="fr-FR" dirty="0" err="1" smtClean="0"/>
              <a:t>continuous</a:t>
            </a:r>
            <a:r>
              <a:rPr lang="fr-FR" dirty="0" smtClean="0"/>
              <a:t> variables (</a:t>
            </a:r>
            <a:r>
              <a:rPr lang="fr-FR" dirty="0" err="1" smtClean="0"/>
              <a:t>biophysical</a:t>
            </a:r>
            <a:r>
              <a:rPr lang="fr-FR" dirty="0" smtClean="0"/>
              <a:t> variables)</a:t>
            </a:r>
          </a:p>
          <a:p>
            <a:pPr marL="342900">
              <a:buAutoNum type="arabicPeriod"/>
            </a:pPr>
            <a:endParaRPr lang="fr-FR" dirty="0"/>
          </a:p>
          <a:p>
            <a:pPr marL="342900">
              <a:buFontTx/>
              <a:buAutoNum type="arabicPeriod"/>
            </a:pPr>
            <a:r>
              <a:rPr lang="fr-FR" dirty="0" err="1"/>
              <a:t>Thematic</a:t>
            </a:r>
            <a:r>
              <a:rPr lang="fr-FR" dirty="0"/>
              <a:t> </a:t>
            </a:r>
            <a:r>
              <a:rPr lang="fr-FR" dirty="0" err="1"/>
              <a:t>map</a:t>
            </a:r>
            <a:r>
              <a:rPr lang="fr-FR" dirty="0"/>
              <a:t> </a:t>
            </a:r>
            <a:r>
              <a:rPr lang="fr-FR" dirty="0" err="1"/>
              <a:t>accuracy</a:t>
            </a:r>
            <a:r>
              <a:rPr lang="fr-FR" dirty="0"/>
              <a:t> – case of </a:t>
            </a:r>
            <a:r>
              <a:rPr lang="fr-FR" dirty="0" err="1" smtClean="0"/>
              <a:t>categorical</a:t>
            </a:r>
            <a:r>
              <a:rPr lang="fr-FR" dirty="0" smtClean="0"/>
              <a:t> variables (classes </a:t>
            </a:r>
            <a:r>
              <a:rPr lang="fr-FR" dirty="0" err="1" smtClean="0"/>
              <a:t>like</a:t>
            </a:r>
            <a:r>
              <a:rPr lang="fr-FR" dirty="0" smtClean="0"/>
              <a:t> </a:t>
            </a:r>
            <a:r>
              <a:rPr lang="fr-FR" dirty="0" err="1" smtClean="0"/>
              <a:t>crop</a:t>
            </a:r>
            <a:r>
              <a:rPr lang="fr-FR" dirty="0" smtClean="0"/>
              <a:t> type)</a:t>
            </a:r>
          </a:p>
          <a:p>
            <a:pPr marL="1152900" lvl="1"/>
            <a:r>
              <a:rPr lang="fr-FR" sz="1100" dirty="0" smtClean="0"/>
              <a:t>4.1 </a:t>
            </a:r>
            <a:r>
              <a:rPr lang="fr-FR" sz="1100" dirty="0" err="1" smtClean="0"/>
              <a:t>Sampling</a:t>
            </a:r>
            <a:r>
              <a:rPr lang="fr-FR" sz="1100" dirty="0" smtClean="0"/>
              <a:t> design</a:t>
            </a:r>
          </a:p>
          <a:p>
            <a:pPr marL="1152900" lvl="1"/>
            <a:r>
              <a:rPr lang="fr-FR" sz="1100" dirty="0" smtClean="0"/>
              <a:t>4.2 </a:t>
            </a:r>
            <a:r>
              <a:rPr lang="fr-FR" sz="1100" dirty="0" err="1" smtClean="0"/>
              <a:t>Response</a:t>
            </a:r>
            <a:r>
              <a:rPr lang="fr-FR" sz="1100" dirty="0" smtClean="0"/>
              <a:t> design</a:t>
            </a:r>
          </a:p>
          <a:p>
            <a:pPr marL="1152900" lvl="1"/>
            <a:r>
              <a:rPr lang="fr-FR" sz="1100" dirty="0" smtClean="0"/>
              <a:t>4.3 </a:t>
            </a:r>
            <a:r>
              <a:rPr lang="fr-FR" sz="1100" dirty="0" err="1" smtClean="0"/>
              <a:t>Analysis</a:t>
            </a:r>
            <a:endParaRPr lang="fr-FR" sz="1100" dirty="0"/>
          </a:p>
          <a:p>
            <a:pPr marL="342900">
              <a:buAutoNum type="arabicPeriod"/>
            </a:pPr>
            <a:endParaRPr lang="fr-FR" dirty="0" smtClean="0"/>
          </a:p>
          <a:p>
            <a:pPr marL="342900">
              <a:buAutoNum type="arabicPeriod"/>
            </a:pPr>
            <a:r>
              <a:rPr lang="fr-FR" dirty="0" smtClean="0"/>
              <a:t>Best practices for in situ data collection </a:t>
            </a:r>
          </a:p>
          <a:p>
            <a:pPr indent="0"/>
            <a:endParaRPr lang="fr-FR" dirty="0" smtClean="0"/>
          </a:p>
          <a:p>
            <a:pPr indent="0"/>
            <a:endParaRPr lang="fr-FR" dirty="0"/>
          </a:p>
          <a:p>
            <a:pPr indent="0"/>
            <a:r>
              <a:rPr lang="fr-FR" dirty="0" smtClean="0"/>
              <a:t>Area </a:t>
            </a:r>
            <a:r>
              <a:rPr lang="fr-FR" dirty="0" err="1" smtClean="0"/>
              <a:t>estimat</a:t>
            </a:r>
            <a:r>
              <a:rPr lang="fr-FR" dirty="0" err="1"/>
              <a:t>e</a:t>
            </a:r>
            <a:r>
              <a:rPr lang="fr-FR" dirty="0" smtClean="0"/>
              <a:t>/ </a:t>
            </a:r>
            <a:r>
              <a:rPr lang="fr-FR" dirty="0" err="1" smtClean="0"/>
              <a:t>Conflation</a:t>
            </a:r>
            <a:r>
              <a:rPr lang="fr-FR" dirty="0" smtClean="0"/>
              <a:t> </a:t>
            </a:r>
            <a:r>
              <a:rPr lang="fr-FR" dirty="0"/>
              <a:t>–crowdsourcing / </a:t>
            </a:r>
            <a:r>
              <a:rPr lang="fr-FR" dirty="0" err="1"/>
              <a:t>opportunistic</a:t>
            </a:r>
            <a:r>
              <a:rPr lang="fr-FR" dirty="0"/>
              <a:t> / </a:t>
            </a:r>
            <a:r>
              <a:rPr lang="fr-FR" dirty="0" err="1"/>
              <a:t>raph</a:t>
            </a:r>
            <a:endParaRPr lang="fr-FR" dirty="0"/>
          </a:p>
          <a:p>
            <a:pPr indent="0"/>
            <a:endParaRPr lang="fr-FR" dirty="0" smtClean="0"/>
          </a:p>
        </p:txBody>
      </p:sp>
      <p:sp>
        <p:nvSpPr>
          <p:cNvPr id="3" name="Titre 2"/>
          <p:cNvSpPr>
            <a:spLocks noGrp="1"/>
          </p:cNvSpPr>
          <p:nvPr>
            <p:ph type="title"/>
          </p:nvPr>
        </p:nvSpPr>
        <p:spPr/>
        <p:txBody>
          <a:bodyPr/>
          <a:lstStyle/>
          <a:p>
            <a:r>
              <a:rPr lang="fr-FR" dirty="0" err="1" smtClean="0"/>
              <a:t>Outline</a:t>
            </a:r>
            <a:endParaRPr lang="fr-BE" dirty="0"/>
          </a:p>
        </p:txBody>
      </p:sp>
    </p:spTree>
    <p:extLst>
      <p:ext uri="{BB962C8B-B14F-4D97-AF65-F5344CB8AC3E}">
        <p14:creationId xmlns:p14="http://schemas.microsoft.com/office/powerpoint/2010/main" val="889972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086" y="149150"/>
            <a:ext cx="8569114" cy="430887"/>
          </a:xfrm>
        </p:spPr>
        <p:txBody>
          <a:bodyPr>
            <a:normAutofit/>
          </a:bodyPr>
          <a:lstStyle/>
          <a:p>
            <a:pPr algn="l"/>
            <a:r>
              <a:rPr lang="fr-BE" dirty="0" smtClean="0"/>
              <a:t>In situ data collection: </a:t>
            </a:r>
            <a:r>
              <a:rPr lang="fr-BE" dirty="0" err="1" smtClean="0"/>
              <a:t>field</a:t>
            </a:r>
            <a:r>
              <a:rPr lang="fr-BE" dirty="0" smtClean="0"/>
              <a:t> </a:t>
            </a:r>
            <a:r>
              <a:rPr lang="fr-BE" dirty="0" err="1" smtClean="0"/>
              <a:t>campaign</a:t>
            </a:r>
            <a:r>
              <a:rPr lang="fr-BE" dirty="0" smtClean="0"/>
              <a:t> </a:t>
            </a:r>
            <a:r>
              <a:rPr lang="fr-BE" dirty="0" err="1" smtClean="0"/>
              <a:t>protocol</a:t>
            </a:r>
            <a:endParaRPr lang="fr-BE" dirty="0"/>
          </a:p>
        </p:txBody>
      </p:sp>
      <p:grpSp>
        <p:nvGrpSpPr>
          <p:cNvPr id="4" name="Group 2"/>
          <p:cNvGrpSpPr>
            <a:grpSpLocks/>
          </p:cNvGrpSpPr>
          <p:nvPr/>
        </p:nvGrpSpPr>
        <p:grpSpPr bwMode="auto">
          <a:xfrm>
            <a:off x="2945606" y="786259"/>
            <a:ext cx="6198393" cy="4079081"/>
            <a:chOff x="1401" y="298"/>
            <a:chExt cx="5206" cy="3426"/>
          </a:xfrm>
        </p:grpSpPr>
        <p:pic>
          <p:nvPicPr>
            <p:cNvPr id="6" name="Picture 4"/>
            <p:cNvPicPr>
              <a:picLocks noChangeAspect="1" noChangeArrowheads="1"/>
            </p:cNvPicPr>
            <p:nvPr/>
          </p:nvPicPr>
          <p:blipFill>
            <a:blip r:embed="rId2" cstate="print"/>
            <a:srcRect r="25970"/>
            <a:stretch>
              <a:fillRect/>
            </a:stretch>
          </p:blipFill>
          <p:spPr bwMode="auto">
            <a:xfrm>
              <a:off x="1565" y="632"/>
              <a:ext cx="1679" cy="1507"/>
            </a:xfrm>
            <a:prstGeom prst="rect">
              <a:avLst/>
            </a:prstGeom>
            <a:noFill/>
          </p:spPr>
        </p:pic>
        <p:sp>
          <p:nvSpPr>
            <p:cNvPr id="8" name="Text Box 6"/>
            <p:cNvSpPr txBox="1">
              <a:spLocks noChangeArrowheads="1"/>
            </p:cNvSpPr>
            <p:nvPr/>
          </p:nvSpPr>
          <p:spPr bwMode="auto">
            <a:xfrm>
              <a:off x="1401" y="298"/>
              <a:ext cx="5206" cy="2404"/>
            </a:xfrm>
            <a:prstGeom prst="rect">
              <a:avLst/>
            </a:prstGeom>
            <a:noFill/>
            <a:ln w="9525">
              <a:noFill/>
              <a:miter lim="800000"/>
              <a:headEnd/>
              <a:tailEnd/>
            </a:ln>
            <a:effectLst/>
          </p:spPr>
          <p:txBody>
            <a:bodyPr wrap="square">
              <a:spAutoFit/>
            </a:bodyPr>
            <a:lstStyle/>
            <a:p>
              <a:pPr defTabSz="342900" fontAlgn="auto">
                <a:spcBef>
                  <a:spcPct val="50000"/>
                </a:spcBef>
                <a:spcAft>
                  <a:spcPts val="0"/>
                </a:spcAft>
                <a:buFontTx/>
                <a:buChar char="•"/>
              </a:pPr>
              <a:r>
                <a:rPr lang="en-US" b="1" dirty="0">
                  <a:solidFill>
                    <a:srgbClr val="54A021"/>
                  </a:solidFill>
                  <a:latin typeface="Trebuchet MS"/>
                </a:rPr>
                <a:t> Leaf Area </a:t>
              </a:r>
              <a:r>
                <a:rPr lang="en-US" b="1" dirty="0" smtClean="0">
                  <a:solidFill>
                    <a:srgbClr val="54A021"/>
                  </a:solidFill>
                  <a:latin typeface="Trebuchet MS"/>
                </a:rPr>
                <a:t>Index  (LAI), Canopy cover  </a:t>
              </a:r>
            </a:p>
            <a:p>
              <a:pPr lvl="1" defTabSz="342900" fontAlgn="auto">
                <a:spcBef>
                  <a:spcPct val="50000"/>
                </a:spcBef>
                <a:spcAft>
                  <a:spcPts val="0"/>
                </a:spcAft>
              </a:pPr>
              <a:r>
                <a:rPr lang="en-US" b="1" dirty="0">
                  <a:solidFill>
                    <a:srgbClr val="54A021"/>
                  </a:solidFill>
                  <a:latin typeface="Trebuchet MS"/>
                </a:rPr>
                <a:t>	</a:t>
              </a:r>
              <a:r>
                <a:rPr lang="en-US" b="1" dirty="0" smtClean="0">
                  <a:solidFill>
                    <a:srgbClr val="54A021"/>
                  </a:solidFill>
                  <a:latin typeface="Trebuchet MS"/>
                </a:rPr>
                <a:t>					    Dry Matter Content (biomass)</a:t>
              </a:r>
              <a:endParaRPr lang="en-US" b="1" dirty="0">
                <a:solidFill>
                  <a:srgbClr val="54A021"/>
                </a:solidFill>
                <a:latin typeface="Trebuchet MS"/>
              </a:endParaRPr>
            </a:p>
            <a:p>
              <a:pPr lvl="1" defTabSz="342900" fontAlgn="auto">
                <a:spcBef>
                  <a:spcPct val="50000"/>
                </a:spcBef>
                <a:spcAft>
                  <a:spcPts val="0"/>
                </a:spcAft>
              </a:pPr>
              <a:r>
                <a:rPr lang="en-US" b="1" dirty="0" smtClean="0">
                  <a:solidFill>
                    <a:srgbClr val="54A021"/>
                  </a:solidFill>
                  <a:latin typeface="Trebuchet MS"/>
                </a:rPr>
                <a:t>						    Yield</a:t>
              </a:r>
            </a:p>
            <a:p>
              <a:pPr lvl="1" defTabSz="342900" fontAlgn="auto">
                <a:spcBef>
                  <a:spcPct val="50000"/>
                </a:spcBef>
                <a:spcAft>
                  <a:spcPts val="0"/>
                </a:spcAft>
              </a:pPr>
              <a:r>
                <a:rPr lang="en-US" b="1" dirty="0">
                  <a:solidFill>
                    <a:srgbClr val="54A021"/>
                  </a:solidFill>
                  <a:latin typeface="Trebuchet MS"/>
                </a:rPr>
                <a:t>	</a:t>
              </a:r>
              <a:r>
                <a:rPr lang="en-US" b="1" dirty="0" smtClean="0">
                  <a:solidFill>
                    <a:srgbClr val="54A021"/>
                  </a:solidFill>
                  <a:latin typeface="Trebuchet MS"/>
                </a:rPr>
                <a:t>				</a:t>
              </a:r>
              <a:r>
                <a:rPr lang="en-US" b="1" dirty="0">
                  <a:solidFill>
                    <a:srgbClr val="54A021"/>
                  </a:solidFill>
                  <a:latin typeface="Trebuchet MS"/>
                </a:rPr>
                <a:t> </a:t>
              </a:r>
              <a:r>
                <a:rPr lang="en-US" b="1" dirty="0" smtClean="0">
                  <a:solidFill>
                    <a:srgbClr val="54A021"/>
                  </a:solidFill>
                  <a:latin typeface="Trebuchet MS"/>
                </a:rPr>
                <a:t>        </a:t>
              </a:r>
              <a:r>
                <a:rPr lang="en-US" b="1" dirty="0">
                  <a:solidFill>
                    <a:srgbClr val="54A021"/>
                  </a:solidFill>
                  <a:latin typeface="Trebuchet MS"/>
                </a:rPr>
                <a:t>Plant </a:t>
              </a:r>
              <a:r>
                <a:rPr lang="en-US" b="1" dirty="0" smtClean="0">
                  <a:solidFill>
                    <a:srgbClr val="54A021"/>
                  </a:solidFill>
                  <a:latin typeface="Trebuchet MS"/>
                </a:rPr>
                <a:t>height/density</a:t>
              </a:r>
              <a:endParaRPr lang="en-US" b="1" dirty="0">
                <a:solidFill>
                  <a:srgbClr val="54A021"/>
                </a:solidFill>
                <a:latin typeface="Trebuchet MS"/>
              </a:endParaRPr>
            </a:p>
            <a:p>
              <a:pPr lvl="1" defTabSz="342900" fontAlgn="auto">
                <a:spcBef>
                  <a:spcPct val="50000"/>
                </a:spcBef>
                <a:spcAft>
                  <a:spcPts val="0"/>
                </a:spcAft>
              </a:pPr>
              <a:r>
                <a:rPr lang="en-US" b="1" dirty="0">
                  <a:solidFill>
                    <a:srgbClr val="54A021"/>
                  </a:solidFill>
                  <a:latin typeface="Trebuchet MS"/>
                </a:rPr>
                <a:t> </a:t>
              </a:r>
              <a:r>
                <a:rPr lang="en-US" b="1" dirty="0" smtClean="0">
                  <a:solidFill>
                    <a:srgbClr val="54A021"/>
                  </a:solidFill>
                  <a:latin typeface="Trebuchet MS"/>
                </a:rPr>
                <a:t>						    BBCH </a:t>
              </a:r>
              <a:r>
                <a:rPr lang="en-US" b="1" dirty="0" err="1" smtClean="0">
                  <a:solidFill>
                    <a:srgbClr val="54A021"/>
                  </a:solidFill>
                  <a:latin typeface="Trebuchet MS"/>
                </a:rPr>
                <a:t>dvlpt</a:t>
              </a:r>
              <a:r>
                <a:rPr lang="en-US" b="1" dirty="0" smtClean="0">
                  <a:solidFill>
                    <a:srgbClr val="54A021"/>
                  </a:solidFill>
                  <a:latin typeface="Trebuchet MS"/>
                </a:rPr>
                <a:t> stage</a:t>
              </a:r>
              <a:endParaRPr lang="en-US" b="1" dirty="0">
                <a:solidFill>
                  <a:srgbClr val="54A021"/>
                </a:solidFill>
                <a:latin typeface="Trebuchet MS"/>
              </a:endParaRPr>
            </a:p>
            <a:p>
              <a:pPr lvl="1" defTabSz="342900" fontAlgn="auto">
                <a:spcBef>
                  <a:spcPct val="50000"/>
                </a:spcBef>
                <a:spcAft>
                  <a:spcPts val="0"/>
                </a:spcAft>
              </a:pPr>
              <a:r>
                <a:rPr lang="en-US" b="1" dirty="0" smtClean="0">
                  <a:solidFill>
                    <a:srgbClr val="54A021"/>
                  </a:solidFill>
                  <a:latin typeface="Trebuchet MS"/>
                </a:rPr>
                <a:t>						    Soil moisture</a:t>
              </a:r>
              <a:r>
                <a:rPr lang="en-US" b="1" dirty="0">
                  <a:solidFill>
                    <a:srgbClr val="54A021"/>
                  </a:solidFill>
                  <a:latin typeface="Trebuchet MS"/>
                </a:rPr>
                <a:t>	</a:t>
              </a:r>
              <a:r>
                <a:rPr lang="en-US" b="1" dirty="0" smtClean="0">
                  <a:solidFill>
                    <a:srgbClr val="54A021"/>
                  </a:solidFill>
                  <a:latin typeface="Trebuchet MS"/>
                </a:rPr>
                <a:t>	</a:t>
              </a:r>
            </a:p>
            <a:p>
              <a:pPr lvl="1" defTabSz="342900" fontAlgn="auto">
                <a:spcBef>
                  <a:spcPct val="50000"/>
                </a:spcBef>
                <a:spcAft>
                  <a:spcPts val="0"/>
                </a:spcAft>
              </a:pPr>
              <a:r>
                <a:rPr lang="en-US" b="1" dirty="0">
                  <a:solidFill>
                    <a:srgbClr val="54A021"/>
                  </a:solidFill>
                  <a:latin typeface="Trebuchet MS"/>
                </a:rPr>
                <a:t>	</a:t>
              </a:r>
              <a:r>
                <a:rPr lang="en-US" b="1" dirty="0" smtClean="0">
                  <a:solidFill>
                    <a:srgbClr val="54A021"/>
                  </a:solidFill>
                  <a:latin typeface="Trebuchet MS"/>
                </a:rPr>
                <a:t>					    Soil roughness</a:t>
              </a:r>
            </a:p>
          </p:txBody>
        </p:sp>
        <p:pic>
          <p:nvPicPr>
            <p:cNvPr id="10" name="Picture 8"/>
            <p:cNvPicPr>
              <a:picLocks noChangeAspect="1" noChangeArrowheads="1"/>
            </p:cNvPicPr>
            <p:nvPr/>
          </p:nvPicPr>
          <p:blipFill>
            <a:blip r:embed="rId3" cstate="print"/>
            <a:srcRect l="8723" r="19792"/>
            <a:stretch>
              <a:fillRect/>
            </a:stretch>
          </p:blipFill>
          <p:spPr bwMode="auto">
            <a:xfrm>
              <a:off x="1565" y="2166"/>
              <a:ext cx="1682" cy="1558"/>
            </a:xfrm>
            <a:prstGeom prst="rect">
              <a:avLst/>
            </a:prstGeom>
            <a:noFill/>
            <a:ln w="9525">
              <a:noFill/>
              <a:miter lim="800000"/>
              <a:headEnd/>
              <a:tailEnd/>
            </a:ln>
          </p:spPr>
        </p:pic>
        <p:pic>
          <p:nvPicPr>
            <p:cNvPr id="11" name="Picture 9"/>
            <p:cNvPicPr>
              <a:picLocks noChangeAspect="1" noChangeArrowheads="1"/>
            </p:cNvPicPr>
            <p:nvPr/>
          </p:nvPicPr>
          <p:blipFill>
            <a:blip r:embed="rId4" cstate="print"/>
            <a:srcRect t="12631" b="18947"/>
            <a:stretch>
              <a:fillRect/>
            </a:stretch>
          </p:blipFill>
          <p:spPr bwMode="auto">
            <a:xfrm rot="16200000">
              <a:off x="3291" y="2912"/>
              <a:ext cx="816" cy="745"/>
            </a:xfrm>
            <a:prstGeom prst="rect">
              <a:avLst/>
            </a:prstGeom>
            <a:noFill/>
            <a:ln w="9525">
              <a:noFill/>
              <a:miter lim="800000"/>
              <a:headEnd/>
              <a:tailEnd/>
            </a:ln>
          </p:spPr>
        </p:pic>
        <p:pic>
          <p:nvPicPr>
            <p:cNvPr id="12" name="Picture 10"/>
            <p:cNvPicPr>
              <a:picLocks noChangeAspect="1" noChangeArrowheads="1"/>
            </p:cNvPicPr>
            <p:nvPr/>
          </p:nvPicPr>
          <p:blipFill>
            <a:blip r:embed="rId5" cstate="print"/>
            <a:srcRect/>
            <a:stretch>
              <a:fillRect/>
            </a:stretch>
          </p:blipFill>
          <p:spPr bwMode="auto">
            <a:xfrm>
              <a:off x="5495" y="437"/>
              <a:ext cx="998" cy="744"/>
            </a:xfrm>
            <a:prstGeom prst="rect">
              <a:avLst/>
            </a:prstGeom>
            <a:noFill/>
          </p:spPr>
        </p:pic>
      </p:grpSp>
      <p:pic>
        <p:nvPicPr>
          <p:cNvPr id="15" name="Image 4"/>
          <p:cNvPicPr>
            <a:picLocks noChangeAspect="1" noChangeArrowheads="1"/>
          </p:cNvPicPr>
          <p:nvPr/>
        </p:nvPicPr>
        <p:blipFill rotWithShape="1">
          <a:blip r:embed="rId6">
            <a:extLst>
              <a:ext uri="{28A0092B-C50C-407E-A947-70E740481C1C}">
                <a14:useLocalDpi xmlns:a14="http://schemas.microsoft.com/office/drawing/2010/main" val="0"/>
              </a:ext>
            </a:extLst>
          </a:blip>
          <a:srcRect l="34326" t="-6720" r="33139" b="1077"/>
          <a:stretch/>
        </p:blipFill>
        <p:spPr bwMode="auto">
          <a:xfrm>
            <a:off x="851944" y="1507591"/>
            <a:ext cx="1578113"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
          <p:cNvSpPr txBox="1">
            <a:spLocks noChangeArrowheads="1"/>
          </p:cNvSpPr>
          <p:nvPr/>
        </p:nvSpPr>
        <p:spPr bwMode="auto">
          <a:xfrm>
            <a:off x="160034" y="773770"/>
            <a:ext cx="3402806" cy="923330"/>
          </a:xfrm>
          <a:prstGeom prst="rect">
            <a:avLst/>
          </a:prstGeom>
          <a:noFill/>
          <a:ln w="9525">
            <a:noFill/>
            <a:miter lim="800000"/>
            <a:headEnd/>
            <a:tailEnd/>
          </a:ln>
          <a:effectLst/>
        </p:spPr>
        <p:txBody>
          <a:bodyPr>
            <a:spAutoFit/>
          </a:bodyPr>
          <a:lstStyle/>
          <a:p>
            <a:pPr defTabSz="342900" fontAlgn="auto">
              <a:spcBef>
                <a:spcPts val="0"/>
              </a:spcBef>
              <a:spcAft>
                <a:spcPts val="0"/>
              </a:spcAft>
            </a:pPr>
            <a:r>
              <a:rPr lang="en-US" dirty="0" smtClean="0">
                <a:solidFill>
                  <a:schemeClr val="bg1">
                    <a:lumMod val="50000"/>
                  </a:schemeClr>
                </a:solidFill>
                <a:latin typeface="+mn-lt"/>
              </a:rPr>
              <a:t>Within field selection of homogeneous plots to measure and </a:t>
            </a:r>
            <a:r>
              <a:rPr lang="en-US" dirty="0" err="1" smtClean="0">
                <a:solidFill>
                  <a:schemeClr val="bg1">
                    <a:lumMod val="50000"/>
                  </a:schemeClr>
                </a:solidFill>
                <a:latin typeface="+mn-lt"/>
              </a:rPr>
              <a:t>geolocate</a:t>
            </a:r>
            <a:endParaRPr lang="en-US" dirty="0">
              <a:solidFill>
                <a:schemeClr val="bg1">
                  <a:lumMod val="50000"/>
                </a:schemeClr>
              </a:solidFill>
              <a:latin typeface="+mn-lt"/>
            </a:endParaRPr>
          </a:p>
        </p:txBody>
      </p:sp>
      <p:sp>
        <p:nvSpPr>
          <p:cNvPr id="19" name="ZoneTexte 18"/>
          <p:cNvSpPr txBox="1"/>
          <p:nvPr/>
        </p:nvSpPr>
        <p:spPr>
          <a:xfrm>
            <a:off x="1297054" y="3050845"/>
            <a:ext cx="918102" cy="369332"/>
          </a:xfrm>
          <a:prstGeom prst="rect">
            <a:avLst/>
          </a:prstGeom>
          <a:noFill/>
        </p:spPr>
        <p:txBody>
          <a:bodyPr wrap="square" rtlCol="0">
            <a:spAutoFit/>
          </a:bodyPr>
          <a:lstStyle/>
          <a:p>
            <a:pPr defTabSz="342900" fontAlgn="auto">
              <a:spcBef>
                <a:spcPts val="0"/>
              </a:spcBef>
              <a:spcAft>
                <a:spcPts val="0"/>
              </a:spcAft>
            </a:pPr>
            <a:r>
              <a:rPr lang="fr-BE" dirty="0" smtClean="0">
                <a:solidFill>
                  <a:prstClr val="black"/>
                </a:solidFill>
                <a:latin typeface="Trebuchet MS"/>
              </a:rPr>
              <a:t>30 m</a:t>
            </a:r>
            <a:endParaRPr lang="fr-BE" dirty="0">
              <a:solidFill>
                <a:prstClr val="black"/>
              </a:solidFill>
              <a:latin typeface="Trebuchet MS"/>
            </a:endParaRPr>
          </a:p>
        </p:txBody>
      </p:sp>
      <p:cxnSp>
        <p:nvCxnSpPr>
          <p:cNvPr id="20" name="Connecteur droit avec flèche 19"/>
          <p:cNvCxnSpPr/>
          <p:nvPr/>
        </p:nvCxnSpPr>
        <p:spPr>
          <a:xfrm>
            <a:off x="959955" y="3127771"/>
            <a:ext cx="129614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V="1">
            <a:off x="797937" y="1669609"/>
            <a:ext cx="0" cy="12421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rot="16200000">
            <a:off x="197862" y="1997877"/>
            <a:ext cx="918102" cy="369332"/>
          </a:xfrm>
          <a:prstGeom prst="rect">
            <a:avLst/>
          </a:prstGeom>
          <a:noFill/>
        </p:spPr>
        <p:txBody>
          <a:bodyPr wrap="square" rtlCol="0">
            <a:spAutoFit/>
          </a:bodyPr>
          <a:lstStyle/>
          <a:p>
            <a:pPr defTabSz="342900" fontAlgn="auto">
              <a:spcBef>
                <a:spcPts val="0"/>
              </a:spcBef>
              <a:spcAft>
                <a:spcPts val="0"/>
              </a:spcAft>
            </a:pPr>
            <a:r>
              <a:rPr lang="fr-BE" dirty="0" smtClean="0">
                <a:solidFill>
                  <a:prstClr val="black"/>
                </a:solidFill>
                <a:latin typeface="Trebuchet MS"/>
              </a:rPr>
              <a:t>30 m</a:t>
            </a:r>
            <a:endParaRPr lang="fr-BE" dirty="0">
              <a:solidFill>
                <a:prstClr val="black"/>
              </a:solidFill>
              <a:latin typeface="Trebuchet MS"/>
            </a:endParaRPr>
          </a:p>
        </p:txBody>
      </p:sp>
      <p:pic>
        <p:nvPicPr>
          <p:cNvPr id="18" name="Picture 2"/>
          <p:cNvPicPr>
            <a:picLocks noChangeAspect="1" noChangeArrowheads="1"/>
          </p:cNvPicPr>
          <p:nvPr/>
        </p:nvPicPr>
        <p:blipFill>
          <a:blip r:embed="rId7" cstate="print"/>
          <a:srcRect/>
          <a:stretch>
            <a:fillRect/>
          </a:stretch>
        </p:blipFill>
        <p:spPr bwMode="auto">
          <a:xfrm>
            <a:off x="7819674" y="1879600"/>
            <a:ext cx="1185333" cy="889000"/>
          </a:xfrm>
          <a:prstGeom prst="rect">
            <a:avLst/>
          </a:prstGeom>
          <a:noFill/>
          <a:ln w="9525">
            <a:noFill/>
            <a:miter lim="800000"/>
            <a:headEnd/>
            <a:tailEnd/>
          </a:ln>
        </p:spPr>
      </p:pic>
      <p:pic>
        <p:nvPicPr>
          <p:cNvPr id="3" name="Image 2"/>
          <p:cNvPicPr>
            <a:picLocks noChangeAspect="1"/>
          </p:cNvPicPr>
          <p:nvPr/>
        </p:nvPicPr>
        <p:blipFill>
          <a:blip r:embed="rId8"/>
          <a:stretch>
            <a:fillRect/>
          </a:stretch>
        </p:blipFill>
        <p:spPr>
          <a:xfrm>
            <a:off x="7809773" y="3625533"/>
            <a:ext cx="1216661" cy="917740"/>
          </a:xfrm>
          <a:prstGeom prst="rect">
            <a:avLst/>
          </a:prstGeom>
        </p:spPr>
      </p:pic>
      <p:pic>
        <p:nvPicPr>
          <p:cNvPr id="24" name="Image 23">
            <a:extLst>
              <a:ext uri="{FF2B5EF4-FFF2-40B4-BE49-F238E27FC236}">
                <a16:creationId xmlns="" xmlns:a16="http://schemas.microsoft.com/office/drawing/2014/main" id="{F290186B-E93F-464C-8D21-F5171FAA2F0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71863" y="3799670"/>
            <a:ext cx="1848653" cy="1232435"/>
          </a:xfrm>
          <a:prstGeom prst="rect">
            <a:avLst/>
          </a:prstGeom>
        </p:spPr>
      </p:pic>
      <p:pic>
        <p:nvPicPr>
          <p:cNvPr id="25" name="Image 24">
            <a:extLst>
              <a:ext uri="{FF2B5EF4-FFF2-40B4-BE49-F238E27FC236}">
                <a16:creationId xmlns="" xmlns:a16="http://schemas.microsoft.com/office/drawing/2014/main" id="{CAC65CF0-7E2F-4F48-ABCC-6589ACD7766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667" b="98000" l="2667" r="98000">
                        <a14:foregroundMark x1="44667" y1="9333" x2="44667" y2="9333"/>
                        <a14:foregroundMark x1="52000" y1="10667" x2="52000" y2="10667"/>
                        <a14:foregroundMark x1="49333" y1="4667" x2="49333" y2="4667"/>
                        <a14:foregroundMark x1="41333" y1="3333" x2="41333" y2="3333"/>
                        <a14:foregroundMark x1="32000" y1="4667" x2="32000" y2="4667"/>
                        <a14:foregroundMark x1="22667" y1="8667" x2="22667" y2="8667"/>
                        <a14:foregroundMark x1="16000" y1="14000" x2="16000" y2="14000"/>
                        <a14:foregroundMark x1="8000" y1="29333" x2="8000" y2="29333"/>
                        <a14:foregroundMark x1="2667" y1="34000" x2="2667" y2="34000"/>
                        <a14:foregroundMark x1="4667" y1="67333" x2="4667" y2="67333"/>
                        <a14:foregroundMark x1="11333" y1="76000" x2="11333" y2="76000"/>
                        <a14:foregroundMark x1="18667" y1="82667" x2="18667" y2="82667"/>
                        <a14:foregroundMark x1="32667" y1="93333" x2="32667" y2="93333"/>
                        <a14:foregroundMark x1="45333" y1="98000" x2="45333" y2="98000"/>
                        <a14:foregroundMark x1="94667" y1="67333" x2="94667" y2="67333"/>
                        <a14:foregroundMark x1="98000" y1="50000" x2="98000" y2="50000"/>
                        <a14:backgroundMark x1="4667" y1="6667" x2="4667" y2="6667"/>
                        <a14:backgroundMark x1="90667" y1="8667" x2="90667" y2="8667"/>
                      </a14:backgroundRemoval>
                    </a14:imgEffect>
                  </a14:imgLayer>
                </a14:imgProps>
              </a:ext>
              <a:ext uri="{28A0092B-C50C-407E-A947-70E740481C1C}">
                <a14:useLocalDpi xmlns:a14="http://schemas.microsoft.com/office/drawing/2010/main" val="0"/>
              </a:ext>
            </a:extLst>
          </a:blip>
          <a:stretch>
            <a:fillRect/>
          </a:stretch>
        </p:blipFill>
        <p:spPr>
          <a:xfrm>
            <a:off x="2096303" y="3935549"/>
            <a:ext cx="936563" cy="936563"/>
          </a:xfrm>
          <a:prstGeom prst="rect">
            <a:avLst/>
          </a:prstGeom>
        </p:spPr>
      </p:pic>
      <p:pic>
        <p:nvPicPr>
          <p:cNvPr id="26" name="Image 25">
            <a:extLst>
              <a:ext uri="{FF2B5EF4-FFF2-40B4-BE49-F238E27FC236}">
                <a16:creationId xmlns="" xmlns:a16="http://schemas.microsoft.com/office/drawing/2014/main" id="{54389E2F-B9BB-E841-81D1-40D0CEFB500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5956767" y="4058143"/>
            <a:ext cx="965171" cy="542909"/>
          </a:xfrm>
          <a:prstGeom prst="rect">
            <a:avLst/>
          </a:prstGeom>
        </p:spPr>
      </p:pic>
      <p:sp>
        <p:nvSpPr>
          <p:cNvPr id="13" name="Rectangle 12"/>
          <p:cNvSpPr/>
          <p:nvPr/>
        </p:nvSpPr>
        <p:spPr>
          <a:xfrm>
            <a:off x="182881" y="3351780"/>
            <a:ext cx="2926080" cy="600164"/>
          </a:xfrm>
          <a:prstGeom prst="rect">
            <a:avLst/>
          </a:prstGeom>
        </p:spPr>
        <p:txBody>
          <a:bodyPr wrap="square">
            <a:spAutoFit/>
          </a:bodyPr>
          <a:lstStyle/>
          <a:p>
            <a:pPr marL="0" indent="0" algn="r" fontAlgn="auto">
              <a:spcAft>
                <a:spcPts val="0"/>
              </a:spcAft>
              <a:buNone/>
            </a:pPr>
            <a:r>
              <a:rPr lang="fr-BE" sz="1100" dirty="0">
                <a:solidFill>
                  <a:prstClr val="black"/>
                </a:solidFill>
                <a:latin typeface="Helvetica" panose="020B0604020202020204" pitchFamily="34" charset="0"/>
                <a:cs typeface="Helvetica" panose="020B0604020202020204" pitchFamily="34" charset="0"/>
                <a:sym typeface="Wingdings" panose="05000000000000000000" pitchFamily="2" charset="2"/>
              </a:rPr>
              <a:t>Digital </a:t>
            </a:r>
            <a:r>
              <a:rPr lang="fr-BE" sz="1100" dirty="0" err="1">
                <a:solidFill>
                  <a:prstClr val="black"/>
                </a:solidFill>
                <a:latin typeface="Helvetica" panose="020B0604020202020204" pitchFamily="34" charset="0"/>
                <a:cs typeface="Helvetica" panose="020B0604020202020204" pitchFamily="34" charset="0"/>
                <a:sym typeface="Wingdings" panose="05000000000000000000" pitchFamily="2" charset="2"/>
              </a:rPr>
              <a:t>Hemispheric</a:t>
            </a:r>
            <a:r>
              <a:rPr lang="fr-BE" sz="1100" dirty="0">
                <a:solidFill>
                  <a:prstClr val="black"/>
                </a:solidFill>
                <a:latin typeface="Helvetica" panose="020B0604020202020204" pitchFamily="34" charset="0"/>
                <a:cs typeface="Helvetica" panose="020B0604020202020204" pitchFamily="34" charset="0"/>
                <a:sym typeface="Wingdings" panose="05000000000000000000" pitchFamily="2" charset="2"/>
              </a:rPr>
              <a:t> </a:t>
            </a:r>
            <a:r>
              <a:rPr lang="fr-BE" sz="1100" dirty="0" err="1">
                <a:solidFill>
                  <a:prstClr val="black"/>
                </a:solidFill>
                <a:latin typeface="Helvetica" panose="020B0604020202020204" pitchFamily="34" charset="0"/>
                <a:cs typeface="Helvetica" panose="020B0604020202020204" pitchFamily="34" charset="0"/>
                <a:sym typeface="Wingdings" panose="05000000000000000000" pitchFamily="2" charset="2"/>
              </a:rPr>
              <a:t>Photography</a:t>
            </a:r>
            <a:r>
              <a:rPr lang="fr-BE" sz="1100" dirty="0">
                <a:solidFill>
                  <a:prstClr val="black"/>
                </a:solidFill>
                <a:latin typeface="Helvetica" panose="020B0604020202020204" pitchFamily="34" charset="0"/>
                <a:cs typeface="Helvetica" panose="020B0604020202020204" pitchFamily="34" charset="0"/>
                <a:sym typeface="Wingdings" panose="05000000000000000000" pitchFamily="2" charset="2"/>
              </a:rPr>
              <a:t> (DHP)</a:t>
            </a:r>
            <a:br>
              <a:rPr lang="fr-BE" sz="1100" dirty="0">
                <a:solidFill>
                  <a:prstClr val="black"/>
                </a:solidFill>
                <a:latin typeface="Helvetica" panose="020B0604020202020204" pitchFamily="34" charset="0"/>
                <a:cs typeface="Helvetica" panose="020B0604020202020204" pitchFamily="34" charset="0"/>
                <a:sym typeface="Wingdings" panose="05000000000000000000" pitchFamily="2" charset="2"/>
              </a:rPr>
            </a:br>
            <a:r>
              <a:rPr lang="fr-BE" sz="1100" dirty="0">
                <a:solidFill>
                  <a:prstClr val="black"/>
                </a:solidFill>
                <a:latin typeface="Helvetica" panose="020B0604020202020204" pitchFamily="34" charset="0"/>
                <a:cs typeface="Helvetica" panose="020B0604020202020204" pitchFamily="34" charset="0"/>
                <a:sym typeface="Wingdings" panose="05000000000000000000" pitchFamily="2" charset="2"/>
              </a:rPr>
              <a:t>8-10 </a:t>
            </a:r>
            <a:r>
              <a:rPr lang="fr-BE" sz="1100" dirty="0" err="1">
                <a:solidFill>
                  <a:prstClr val="black"/>
                </a:solidFill>
                <a:latin typeface="Helvetica" panose="020B0604020202020204" pitchFamily="34" charset="0"/>
                <a:cs typeface="Helvetica" panose="020B0604020202020204" pitchFamily="34" charset="0"/>
                <a:sym typeface="Wingdings" panose="05000000000000000000" pitchFamily="2" charset="2"/>
              </a:rPr>
              <a:t>pictures</a:t>
            </a:r>
            <a:r>
              <a:rPr lang="fr-BE" sz="1100" dirty="0">
                <a:solidFill>
                  <a:prstClr val="black"/>
                </a:solidFill>
                <a:latin typeface="Helvetica" panose="020B0604020202020204" pitchFamily="34" charset="0"/>
                <a:cs typeface="Helvetica" panose="020B0604020202020204" pitchFamily="34" charset="0"/>
                <a:sym typeface="Wingdings" panose="05000000000000000000" pitchFamily="2" charset="2"/>
              </a:rPr>
              <a:t> per plot</a:t>
            </a:r>
            <a:br>
              <a:rPr lang="fr-BE" sz="1100" dirty="0">
                <a:solidFill>
                  <a:prstClr val="black"/>
                </a:solidFill>
                <a:latin typeface="Helvetica" panose="020B0604020202020204" pitchFamily="34" charset="0"/>
                <a:cs typeface="Helvetica" panose="020B0604020202020204" pitchFamily="34" charset="0"/>
                <a:sym typeface="Wingdings" panose="05000000000000000000" pitchFamily="2" charset="2"/>
              </a:rPr>
            </a:br>
            <a:r>
              <a:rPr lang="fr-BE" sz="1100" dirty="0" err="1">
                <a:solidFill>
                  <a:prstClr val="black"/>
                </a:solidFill>
                <a:latin typeface="Helvetica" panose="020B0604020202020204" pitchFamily="34" charset="0"/>
                <a:cs typeface="Helvetica" panose="020B0604020202020204" pitchFamily="34" charset="0"/>
                <a:sym typeface="Wingdings" panose="05000000000000000000" pitchFamily="2" charset="2"/>
              </a:rPr>
              <a:t>Treatement</a:t>
            </a:r>
            <a:r>
              <a:rPr lang="fr-BE" sz="1100" dirty="0">
                <a:solidFill>
                  <a:prstClr val="black"/>
                </a:solidFill>
                <a:latin typeface="Helvetica" panose="020B0604020202020204" pitchFamily="34" charset="0"/>
                <a:cs typeface="Helvetica" panose="020B0604020202020204" pitchFamily="34" charset="0"/>
                <a:sym typeface="Wingdings" panose="05000000000000000000" pitchFamily="2" charset="2"/>
              </a:rPr>
              <a:t> in CAN-EYE software </a:t>
            </a:r>
            <a:endParaRPr lang="en-US" sz="1100" dirty="0">
              <a:solidFill>
                <a:prstClr val="black"/>
              </a:solidFill>
              <a:latin typeface="Helvetica" panose="020B0604020202020204" pitchFamily="34" charset="0"/>
              <a:cs typeface="Helvetica" panose="020B0604020202020204" pitchFamily="34" charset="0"/>
            </a:endParaRPr>
          </a:p>
        </p:txBody>
      </p:sp>
      <p:pic>
        <p:nvPicPr>
          <p:cNvPr id="27" name="Image 26">
            <a:extLst>
              <a:ext uri="{FF2B5EF4-FFF2-40B4-BE49-F238E27FC236}">
                <a16:creationId xmlns="" xmlns:a16="http://schemas.microsoft.com/office/drawing/2014/main" id="{A165A1FA-E998-C840-8E6E-CA6FD0C1262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7814103" y="2821576"/>
            <a:ext cx="1199269" cy="767443"/>
          </a:xfrm>
          <a:prstGeom prst="rect">
            <a:avLst/>
          </a:prstGeom>
        </p:spPr>
      </p:pic>
      <p:pic>
        <p:nvPicPr>
          <p:cNvPr id="28" name="Image 27">
            <a:extLst>
              <a:ext uri="{FF2B5EF4-FFF2-40B4-BE49-F238E27FC236}">
                <a16:creationId xmlns="" xmlns:a16="http://schemas.microsoft.com/office/drawing/2014/main" id="{9CD9A30D-D841-0646-A0DC-4F3AB6CF88B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55366" y="3858805"/>
            <a:ext cx="977845" cy="550038"/>
          </a:xfrm>
          <a:prstGeom prst="rect">
            <a:avLst/>
          </a:prstGeom>
        </p:spPr>
      </p:pic>
      <p:pic>
        <p:nvPicPr>
          <p:cNvPr id="29" name="Image 28">
            <a:extLst>
              <a:ext uri="{FF2B5EF4-FFF2-40B4-BE49-F238E27FC236}">
                <a16:creationId xmlns="" xmlns:a16="http://schemas.microsoft.com/office/drawing/2014/main" id="{076EA8B6-D1C1-DB4D-9019-194EB53941B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6755368" y="4437334"/>
            <a:ext cx="990906" cy="596462"/>
          </a:xfrm>
          <a:prstGeom prst="rect">
            <a:avLst/>
          </a:prstGeom>
        </p:spPr>
      </p:pic>
      <p:pic>
        <p:nvPicPr>
          <p:cNvPr id="30" name="Image 2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16824" y="562873"/>
            <a:ext cx="562884" cy="130053"/>
          </a:xfrm>
          <a:prstGeom prst="rect">
            <a:avLst/>
          </a:prstGeom>
        </p:spPr>
      </p:pic>
    </p:spTree>
    <p:extLst>
      <p:ext uri="{BB962C8B-B14F-4D97-AF65-F5344CB8AC3E}">
        <p14:creationId xmlns:p14="http://schemas.microsoft.com/office/powerpoint/2010/main" val="406675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re 1"/>
          <p:cNvSpPr txBox="1">
            <a:spLocks/>
          </p:cNvSpPr>
          <p:nvPr/>
        </p:nvSpPr>
        <p:spPr bwMode="auto">
          <a:xfrm>
            <a:off x="194650" y="195263"/>
            <a:ext cx="9432676"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BE" altLang="fr-FR" sz="2400" dirty="0" smtClean="0">
                <a:solidFill>
                  <a:schemeClr val="bg1">
                    <a:lumMod val="50000"/>
                  </a:schemeClr>
                </a:solidFill>
                <a:latin typeface="Arial" panose="020B0604020202020204" pitchFamily="34" charset="0"/>
                <a:ea typeface="MS PGothic" panose="020B0600070205080204" pitchFamily="34" charset="-128"/>
                <a:cs typeface="Arial" panose="020B0604020202020204" pitchFamily="34" charset="0"/>
              </a:rPr>
              <a:t>In situ data </a:t>
            </a:r>
            <a:r>
              <a:rPr lang="fr-BE" altLang="fr-FR" sz="2400" dirty="0">
                <a:solidFill>
                  <a:schemeClr val="bg1">
                    <a:lumMod val="50000"/>
                  </a:schemeClr>
                </a:solidFill>
                <a:latin typeface="Arial" panose="020B0604020202020204" pitchFamily="34" charset="0"/>
                <a:ea typeface="MS PGothic" panose="020B0600070205080204" pitchFamily="34" charset="-128"/>
                <a:cs typeface="Arial" panose="020B0604020202020204" pitchFamily="34" charset="0"/>
              </a:rPr>
              <a:t>collection </a:t>
            </a:r>
            <a:r>
              <a:rPr lang="fr-BE" altLang="fr-FR" sz="2400" dirty="0" smtClean="0">
                <a:solidFill>
                  <a:schemeClr val="bg1">
                    <a:lumMod val="50000"/>
                  </a:schemeClr>
                </a:solidFill>
                <a:latin typeface="Arial" panose="020B0604020202020204" pitchFamily="34" charset="0"/>
                <a:ea typeface="MS PGothic" panose="020B0600070205080204" pitchFamily="34" charset="-128"/>
                <a:cs typeface="Arial" panose="020B0604020202020204" pitchFamily="34" charset="0"/>
              </a:rPr>
              <a:t>: </a:t>
            </a:r>
            <a:r>
              <a:rPr lang="fr-BE" altLang="fr-FR" sz="2400" dirty="0" err="1" smtClean="0">
                <a:solidFill>
                  <a:schemeClr val="bg1">
                    <a:lumMod val="50000"/>
                  </a:schemeClr>
                </a:solidFill>
                <a:latin typeface="Arial" panose="020B0604020202020204" pitchFamily="34" charset="0"/>
                <a:ea typeface="MS PGothic" panose="020B0600070205080204" pitchFamily="34" charset="-128"/>
                <a:cs typeface="Arial" panose="020B0604020202020204" pitchFamily="34" charset="0"/>
              </a:rPr>
              <a:t>field</a:t>
            </a:r>
            <a:r>
              <a:rPr lang="fr-BE" altLang="fr-FR" sz="2400" dirty="0" smtClean="0">
                <a:solidFill>
                  <a:schemeClr val="bg1">
                    <a:lumMod val="50000"/>
                  </a:schemeClr>
                </a:solidFill>
                <a:latin typeface="Arial" panose="020B0604020202020204" pitchFamily="34" charset="0"/>
                <a:ea typeface="MS PGothic" panose="020B0600070205080204" pitchFamily="34" charset="-128"/>
                <a:cs typeface="Arial" panose="020B0604020202020204" pitchFamily="34" charset="0"/>
              </a:rPr>
              <a:t> </a:t>
            </a:r>
            <a:r>
              <a:rPr lang="fr-BE" altLang="fr-FR" sz="2400" dirty="0" err="1" smtClean="0">
                <a:solidFill>
                  <a:schemeClr val="bg1">
                    <a:lumMod val="50000"/>
                  </a:schemeClr>
                </a:solidFill>
                <a:latin typeface="Arial" panose="020B0604020202020204" pitchFamily="34" charset="0"/>
                <a:ea typeface="MS PGothic" panose="020B0600070205080204" pitchFamily="34" charset="-128"/>
                <a:cs typeface="Arial" panose="020B0604020202020204" pitchFamily="34" charset="0"/>
              </a:rPr>
              <a:t>campaing</a:t>
            </a:r>
            <a:r>
              <a:rPr lang="fr-BE" altLang="fr-FR" sz="2400" dirty="0" smtClean="0">
                <a:solidFill>
                  <a:schemeClr val="bg1">
                    <a:lumMod val="50000"/>
                  </a:schemeClr>
                </a:solidFill>
                <a:latin typeface="Arial" panose="020B0604020202020204" pitchFamily="34" charset="0"/>
                <a:ea typeface="MS PGothic" panose="020B0600070205080204" pitchFamily="34" charset="-128"/>
                <a:cs typeface="Arial" panose="020B0604020202020204" pitchFamily="34" charset="0"/>
              </a:rPr>
              <a:t> in Mali (Sen2Agri 2016) </a:t>
            </a:r>
            <a:endParaRPr lang="fr-BE" altLang="fr-FR" sz="2400" dirty="0">
              <a:solidFill>
                <a:schemeClr val="bg1">
                  <a:lumMod val="50000"/>
                </a:schemeClr>
              </a:solidFill>
              <a:latin typeface="Arial" panose="020B0604020202020204" pitchFamily="34" charset="0"/>
              <a:ea typeface="MS PGothic" panose="020B0600070205080204" pitchFamily="34" charset="-128"/>
              <a:cs typeface="Arial" panose="020B0604020202020204" pitchFamily="34" charset="0"/>
            </a:endParaRPr>
          </a:p>
        </p:txBody>
      </p:sp>
      <p:pic>
        <p:nvPicPr>
          <p:cNvPr id="87043" name="Image 5"/>
          <p:cNvPicPr>
            <a:picLocks noChangeAspect="1"/>
          </p:cNvPicPr>
          <p:nvPr/>
        </p:nvPicPr>
        <p:blipFill>
          <a:blip r:embed="rId2" cstate="print">
            <a:extLst>
              <a:ext uri="{28A0092B-C50C-407E-A947-70E740481C1C}">
                <a14:useLocalDpi xmlns:a14="http://schemas.microsoft.com/office/drawing/2010/main" val="0"/>
              </a:ext>
            </a:extLst>
          </a:blip>
          <a:srcRect l="16516" t="10590" b="19583"/>
          <a:stretch>
            <a:fillRect/>
          </a:stretch>
        </p:blipFill>
        <p:spPr bwMode="auto">
          <a:xfrm>
            <a:off x="1129937" y="958487"/>
            <a:ext cx="1484710" cy="220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Imag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9663" y="3062287"/>
            <a:ext cx="1170385"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Image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4132" y="951310"/>
            <a:ext cx="1241822" cy="220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Imag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9178" y="897732"/>
            <a:ext cx="1241822" cy="220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047" name="Groupe 27"/>
          <p:cNvGrpSpPr>
            <a:grpSpLocks/>
          </p:cNvGrpSpPr>
          <p:nvPr/>
        </p:nvGrpSpPr>
        <p:grpSpPr bwMode="auto">
          <a:xfrm>
            <a:off x="3977879" y="1221581"/>
            <a:ext cx="2647950" cy="1671638"/>
            <a:chOff x="5148064" y="1268760"/>
            <a:chExt cx="3890678" cy="2372561"/>
          </a:xfrm>
        </p:grpSpPr>
        <p:pic>
          <p:nvPicPr>
            <p:cNvPr id="87054" name="Imag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1268760"/>
              <a:ext cx="3890678" cy="237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Étoile à 5 branches 18"/>
            <p:cNvSpPr/>
            <p:nvPr/>
          </p:nvSpPr>
          <p:spPr>
            <a:xfrm>
              <a:off x="7165128" y="1988640"/>
              <a:ext cx="215177" cy="2163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white"/>
                </a:solidFill>
              </a:endParaRPr>
            </a:p>
          </p:txBody>
        </p:sp>
        <p:sp>
          <p:nvSpPr>
            <p:cNvPr id="20" name="Étoile à 5 branches 19"/>
            <p:cNvSpPr/>
            <p:nvPr/>
          </p:nvSpPr>
          <p:spPr>
            <a:xfrm>
              <a:off x="7165128" y="3141123"/>
              <a:ext cx="215177" cy="2163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white"/>
                </a:solidFill>
              </a:endParaRPr>
            </a:p>
          </p:txBody>
        </p:sp>
        <p:sp>
          <p:nvSpPr>
            <p:cNvPr id="21" name="Étoile à 5 branches 20"/>
            <p:cNvSpPr/>
            <p:nvPr/>
          </p:nvSpPr>
          <p:spPr>
            <a:xfrm>
              <a:off x="7380306" y="2637545"/>
              <a:ext cx="215176" cy="21461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white"/>
                </a:solidFill>
              </a:endParaRPr>
            </a:p>
          </p:txBody>
        </p:sp>
        <p:sp>
          <p:nvSpPr>
            <p:cNvPr id="22" name="Étoile à 5 branches 21"/>
            <p:cNvSpPr/>
            <p:nvPr/>
          </p:nvSpPr>
          <p:spPr>
            <a:xfrm>
              <a:off x="7165128" y="2348580"/>
              <a:ext cx="215177" cy="2163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white"/>
                </a:solidFill>
              </a:endParaRPr>
            </a:p>
          </p:txBody>
        </p:sp>
        <p:sp>
          <p:nvSpPr>
            <p:cNvPr id="23" name="Étoile à 5 branches 22"/>
            <p:cNvSpPr/>
            <p:nvPr/>
          </p:nvSpPr>
          <p:spPr>
            <a:xfrm>
              <a:off x="5940544" y="1917666"/>
              <a:ext cx="215177" cy="21461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white"/>
                </a:solidFill>
              </a:endParaRPr>
            </a:p>
          </p:txBody>
        </p:sp>
      </p:grpSp>
      <p:pic>
        <p:nvPicPr>
          <p:cNvPr id="87048" name="Image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2662" y="3062288"/>
            <a:ext cx="1168004" cy="20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Image 24"/>
          <p:cNvPicPr>
            <a:picLocks noChangeAspect="1"/>
          </p:cNvPicPr>
          <p:nvPr/>
        </p:nvPicPr>
        <p:blipFill>
          <a:blip r:embed="rId8" cstate="print">
            <a:extLst>
              <a:ext uri="{28A0092B-C50C-407E-A947-70E740481C1C}">
                <a14:useLocalDpi xmlns:a14="http://schemas.microsoft.com/office/drawing/2010/main" val="0"/>
              </a:ext>
            </a:extLst>
          </a:blip>
          <a:srcRect l="12219" r="27875"/>
          <a:stretch>
            <a:fillRect/>
          </a:stretch>
        </p:blipFill>
        <p:spPr bwMode="auto">
          <a:xfrm>
            <a:off x="3383757" y="3062287"/>
            <a:ext cx="1997869"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Image 25"/>
          <p:cNvPicPr>
            <a:picLocks noChangeAspect="1"/>
          </p:cNvPicPr>
          <p:nvPr/>
        </p:nvPicPr>
        <p:blipFill>
          <a:blip r:embed="rId9" cstate="print">
            <a:extLst>
              <a:ext uri="{28A0092B-C50C-407E-A947-70E740481C1C}">
                <a14:useLocalDpi xmlns:a14="http://schemas.microsoft.com/office/drawing/2010/main" val="0"/>
              </a:ext>
            </a:extLst>
          </a:blip>
          <a:srcRect l="27809" t="18381" r="21906" b="11015"/>
          <a:stretch>
            <a:fillRect/>
          </a:stretch>
        </p:blipFill>
        <p:spPr bwMode="auto">
          <a:xfrm>
            <a:off x="5357812" y="3062288"/>
            <a:ext cx="2643188" cy="208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p:cNvGrpSpPr>
            <a:grpSpLocks/>
          </p:cNvGrpSpPr>
          <p:nvPr/>
        </p:nvGrpSpPr>
        <p:grpSpPr bwMode="auto">
          <a:xfrm>
            <a:off x="3707606" y="951310"/>
            <a:ext cx="3024188" cy="1972865"/>
            <a:chOff x="3419872" y="1268760"/>
            <a:chExt cx="4032447" cy="2630346"/>
          </a:xfrm>
        </p:grpSpPr>
        <p:pic>
          <p:nvPicPr>
            <p:cNvPr id="87052" name="Image 26"/>
            <p:cNvPicPr>
              <a:picLocks noChangeAspect="1"/>
            </p:cNvPicPr>
            <p:nvPr/>
          </p:nvPicPr>
          <p:blipFill>
            <a:blip r:embed="rId10" cstate="print">
              <a:clrChange>
                <a:clrFrom>
                  <a:srgbClr val="F7FFFF"/>
                </a:clrFrom>
                <a:clrTo>
                  <a:srgbClr val="F7FFFF">
                    <a:alpha val="0"/>
                  </a:srgbClr>
                </a:clrTo>
              </a:clrChange>
              <a:extLst>
                <a:ext uri="{28A0092B-C50C-407E-A947-70E740481C1C}">
                  <a14:useLocalDpi xmlns:a14="http://schemas.microsoft.com/office/drawing/2010/main" val="0"/>
                </a:ext>
              </a:extLst>
            </a:blip>
            <a:srcRect/>
            <a:stretch>
              <a:fillRect/>
            </a:stretch>
          </p:blipFill>
          <p:spPr bwMode="auto">
            <a:xfrm>
              <a:off x="3419872" y="1340768"/>
              <a:ext cx="4032447" cy="255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3707225" y="1268760"/>
              <a:ext cx="2573908" cy="861729"/>
            </a:xfrm>
            <a:prstGeom prst="rect">
              <a:avLst/>
            </a:prstGeom>
            <a:noFill/>
          </p:spPr>
          <p:txBody>
            <a:bodyPr wrap="none">
              <a:spAutoFit/>
            </a:bodyPr>
            <a:lstStyle/>
            <a:p>
              <a:pPr fontAlgn="auto">
                <a:spcBef>
                  <a:spcPts val="0"/>
                </a:spcBef>
                <a:spcAft>
                  <a:spcPts val="0"/>
                </a:spcAft>
                <a:defRPr/>
              </a:pPr>
              <a:r>
                <a:rPr lang="fr-BE" dirty="0">
                  <a:solidFill>
                    <a:prstClr val="black"/>
                  </a:solidFill>
                  <a:latin typeface="Calibri"/>
                  <a:ea typeface="MS PGothic" panose="020B0600070205080204" pitchFamily="34" charset="-128"/>
                </a:rPr>
                <a:t>CPS </a:t>
              </a:r>
              <a:r>
                <a:rPr lang="fr-BE" dirty="0" err="1">
                  <a:solidFill>
                    <a:prstClr val="black"/>
                  </a:solidFill>
                  <a:latin typeface="Calibri"/>
                  <a:ea typeface="MS PGothic" panose="020B0600070205080204" pitchFamily="34" charset="-128"/>
                </a:rPr>
                <a:t>Annual</a:t>
              </a:r>
              <a:r>
                <a:rPr lang="fr-BE" dirty="0">
                  <a:solidFill>
                    <a:prstClr val="black"/>
                  </a:solidFill>
                  <a:latin typeface="Calibri"/>
                  <a:ea typeface="MS PGothic" panose="020B0600070205080204" pitchFamily="34" charset="-128"/>
                </a:rPr>
                <a:t> Survey</a:t>
              </a:r>
            </a:p>
            <a:p>
              <a:pPr fontAlgn="auto">
                <a:spcBef>
                  <a:spcPts val="0"/>
                </a:spcBef>
                <a:spcAft>
                  <a:spcPts val="0"/>
                </a:spcAft>
                <a:defRPr/>
              </a:pPr>
              <a:r>
                <a:rPr lang="fr-BE" dirty="0">
                  <a:solidFill>
                    <a:prstClr val="black"/>
                  </a:solidFill>
                  <a:latin typeface="Calibri"/>
                  <a:ea typeface="MS PGothic" panose="020B0600070205080204" pitchFamily="34" charset="-128"/>
                </a:rPr>
                <a:t>for </a:t>
              </a:r>
              <a:r>
                <a:rPr lang="fr-BE" dirty="0" err="1">
                  <a:solidFill>
                    <a:prstClr val="black"/>
                  </a:solidFill>
                  <a:latin typeface="Calibri"/>
                  <a:ea typeface="MS PGothic" panose="020B0600070205080204" pitchFamily="34" charset="-128"/>
                </a:rPr>
                <a:t>statistics</a:t>
              </a:r>
              <a:endParaRPr lang="fr-BE" dirty="0">
                <a:solidFill>
                  <a:prstClr val="black"/>
                </a:solidFill>
                <a:latin typeface="Calibri"/>
                <a:ea typeface="MS PGothic" panose="020B0600070205080204" pitchFamily="34" charset="-128"/>
              </a:endParaRPr>
            </a:p>
          </p:txBody>
        </p:sp>
      </p:grpSp>
      <p:pic>
        <p:nvPicPr>
          <p:cNvPr id="24" name="Imag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265081"/>
            <a:ext cx="1019409" cy="592963"/>
          </a:xfrm>
          <a:prstGeom prst="rect">
            <a:avLst/>
          </a:prstGeom>
        </p:spPr>
      </p:pic>
      <p:sp>
        <p:nvSpPr>
          <p:cNvPr id="4" name="ZoneTexte 3"/>
          <p:cNvSpPr txBox="1"/>
          <p:nvPr/>
        </p:nvSpPr>
        <p:spPr>
          <a:xfrm>
            <a:off x="0" y="3937819"/>
            <a:ext cx="1045479" cy="415498"/>
          </a:xfrm>
          <a:prstGeom prst="rect">
            <a:avLst/>
          </a:prstGeom>
          <a:noFill/>
        </p:spPr>
        <p:txBody>
          <a:bodyPr wrap="none" rtlCol="0">
            <a:spAutoFit/>
          </a:bodyPr>
          <a:lstStyle/>
          <a:p>
            <a:r>
              <a:rPr lang="fr-FR" sz="1050" dirty="0" smtClean="0"/>
              <a:t>IER-ICRISAT</a:t>
            </a:r>
          </a:p>
          <a:p>
            <a:r>
              <a:rPr lang="fr-FR" sz="1050" dirty="0" smtClean="0"/>
              <a:t>CPS Mali</a:t>
            </a:r>
          </a:p>
        </p:txBody>
      </p:sp>
    </p:spTree>
    <p:extLst>
      <p:ext uri="{BB962C8B-B14F-4D97-AF65-F5344CB8AC3E}">
        <p14:creationId xmlns:p14="http://schemas.microsoft.com/office/powerpoint/2010/main" val="1492760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3958231" y="1685682"/>
            <a:ext cx="5058770" cy="3263504"/>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pPr>
            <a:endParaRPr lang="fr-BE" sz="1800" dirty="0">
              <a:solidFill>
                <a:prstClr val="black"/>
              </a:solidFill>
              <a:latin typeface="Helvetica" panose="020B0604020202020204" pitchFamily="34" charset="0"/>
              <a:cs typeface="Helvetica" panose="020B0604020202020204" pitchFamily="34" charset="0"/>
            </a:endParaRPr>
          </a:p>
          <a:p>
            <a:pPr algn="l" fontAlgn="auto">
              <a:spcAft>
                <a:spcPts val="0"/>
              </a:spcAft>
            </a:pPr>
            <a:r>
              <a:rPr lang="en-US" sz="1800" dirty="0" smtClean="0">
                <a:solidFill>
                  <a:prstClr val="black"/>
                </a:solidFill>
                <a:latin typeface="Helvetica" panose="020B0604020202020204" pitchFamily="34" charset="0"/>
                <a:cs typeface="Helvetica" panose="020B0604020202020204" pitchFamily="34" charset="0"/>
              </a:rPr>
              <a:t>Measurements </a:t>
            </a:r>
            <a:r>
              <a:rPr lang="en-US" sz="1800" dirty="0">
                <a:solidFill>
                  <a:prstClr val="black"/>
                </a:solidFill>
                <a:latin typeface="Helvetica" panose="020B0604020202020204" pitchFamily="34" charset="0"/>
                <a:cs typeface="Helvetica" panose="020B0604020202020204" pitchFamily="34" charset="0"/>
              </a:rPr>
              <a:t>in 3 plots per </a:t>
            </a:r>
            <a:r>
              <a:rPr lang="en-US" sz="1800" dirty="0" smtClean="0">
                <a:solidFill>
                  <a:prstClr val="black"/>
                </a:solidFill>
                <a:latin typeface="Helvetica" panose="020B0604020202020204" pitchFamily="34" charset="0"/>
                <a:cs typeface="Helvetica" panose="020B0604020202020204" pitchFamily="34" charset="0"/>
              </a:rPr>
              <a:t>field </a:t>
            </a:r>
            <a:endParaRPr lang="en-US" sz="1800" dirty="0">
              <a:solidFill>
                <a:prstClr val="black"/>
              </a:solidFill>
              <a:latin typeface="Helvetica" panose="020B0604020202020204" pitchFamily="34" charset="0"/>
              <a:cs typeface="Helvetica" panose="020B0604020202020204" pitchFamily="34" charset="0"/>
            </a:endParaRPr>
          </a:p>
          <a:p>
            <a:pPr algn="l" fontAlgn="auto">
              <a:spcAft>
                <a:spcPts val="0"/>
              </a:spcAft>
            </a:pPr>
            <a:r>
              <a:rPr lang="en-US" sz="1800" dirty="0">
                <a:solidFill>
                  <a:prstClr val="black"/>
                </a:solidFill>
                <a:latin typeface="Helvetica" panose="020B0604020202020204" pitchFamily="34" charset="0"/>
                <a:cs typeface="Helvetica" panose="020B0604020202020204" pitchFamily="34" charset="0"/>
              </a:rPr>
              <a:t>	Plots of </a:t>
            </a:r>
            <a:r>
              <a:rPr lang="en-US" sz="1800" dirty="0" smtClean="0">
                <a:solidFill>
                  <a:prstClr val="black"/>
                </a:solidFill>
                <a:latin typeface="Helvetica" panose="020B0604020202020204" pitchFamily="34" charset="0"/>
                <a:cs typeface="Helvetica" panose="020B0604020202020204" pitchFamily="34" charset="0"/>
              </a:rPr>
              <a:t>30x30m or 15x15 m</a:t>
            </a:r>
            <a:endParaRPr lang="en-US" sz="1800" dirty="0">
              <a:solidFill>
                <a:prstClr val="black"/>
              </a:solidFill>
              <a:latin typeface="Helvetica" panose="020B0604020202020204" pitchFamily="34" charset="0"/>
              <a:cs typeface="Helvetica" panose="020B0604020202020204" pitchFamily="34" charset="0"/>
            </a:endParaRPr>
          </a:p>
          <a:p>
            <a:pPr algn="l" fontAlgn="auto">
              <a:spcAft>
                <a:spcPts val="0"/>
              </a:spcAft>
            </a:pPr>
            <a:r>
              <a:rPr lang="en-US" sz="1800" dirty="0">
                <a:solidFill>
                  <a:prstClr val="black"/>
                </a:solidFill>
                <a:latin typeface="Helvetica" panose="020B0604020202020204" pitchFamily="34" charset="0"/>
                <a:cs typeface="Helvetica" panose="020B0604020202020204" pitchFamily="34" charset="0"/>
              </a:rPr>
              <a:t>	At least 30 </a:t>
            </a:r>
            <a:r>
              <a:rPr lang="en-US" sz="1800" dirty="0" smtClean="0">
                <a:solidFill>
                  <a:prstClr val="black"/>
                </a:solidFill>
                <a:latin typeface="Helvetica" panose="020B0604020202020204" pitchFamily="34" charset="0"/>
                <a:cs typeface="Helvetica" panose="020B0604020202020204" pitchFamily="34" charset="0"/>
              </a:rPr>
              <a:t>m </a:t>
            </a:r>
            <a:r>
              <a:rPr lang="en-US" sz="1800" dirty="0">
                <a:solidFill>
                  <a:prstClr val="black"/>
                </a:solidFill>
                <a:latin typeface="Helvetica" panose="020B0604020202020204" pitchFamily="34" charset="0"/>
                <a:cs typeface="Helvetica" panose="020B0604020202020204" pitchFamily="34" charset="0"/>
              </a:rPr>
              <a:t>between each other</a:t>
            </a:r>
            <a:br>
              <a:rPr lang="en-US" sz="1800" dirty="0">
                <a:solidFill>
                  <a:prstClr val="black"/>
                </a:solidFill>
                <a:latin typeface="Helvetica" panose="020B0604020202020204" pitchFamily="34" charset="0"/>
                <a:cs typeface="Helvetica" panose="020B0604020202020204" pitchFamily="34" charset="0"/>
              </a:rPr>
            </a:br>
            <a:r>
              <a:rPr lang="en-US" sz="1800" dirty="0">
                <a:solidFill>
                  <a:prstClr val="black"/>
                </a:solidFill>
                <a:latin typeface="Helvetica" panose="020B0604020202020204" pitchFamily="34" charset="0"/>
                <a:cs typeface="Helvetica" panose="020B0604020202020204" pitchFamily="34" charset="0"/>
              </a:rPr>
              <a:t>	and </a:t>
            </a:r>
            <a:r>
              <a:rPr lang="en-US" sz="1800" dirty="0" smtClean="0">
                <a:solidFill>
                  <a:prstClr val="black"/>
                </a:solidFill>
                <a:latin typeface="Helvetica" panose="020B0604020202020204" pitchFamily="34" charset="0"/>
                <a:cs typeface="Helvetica" panose="020B0604020202020204" pitchFamily="34" charset="0"/>
              </a:rPr>
              <a:t>30 m from any border </a:t>
            </a:r>
            <a:r>
              <a:rPr lang="en-US" sz="1800" dirty="0">
                <a:solidFill>
                  <a:prstClr val="black"/>
                </a:solidFill>
                <a:latin typeface="Helvetica" panose="020B0604020202020204" pitchFamily="34" charset="0"/>
                <a:cs typeface="Helvetica" panose="020B0604020202020204" pitchFamily="34" charset="0"/>
              </a:rPr>
              <a:t>of the </a:t>
            </a:r>
            <a:r>
              <a:rPr lang="en-US" sz="1800" dirty="0" smtClean="0">
                <a:solidFill>
                  <a:prstClr val="black"/>
                </a:solidFill>
                <a:latin typeface="Helvetica" panose="020B0604020202020204" pitchFamily="34" charset="0"/>
                <a:cs typeface="Helvetica" panose="020B0604020202020204" pitchFamily="34" charset="0"/>
              </a:rPr>
              <a:t>field</a:t>
            </a:r>
            <a:endParaRPr lang="en-US" sz="1800" dirty="0">
              <a:solidFill>
                <a:prstClr val="black"/>
              </a:solidFill>
              <a:latin typeface="Helvetica" panose="020B0604020202020204" pitchFamily="34" charset="0"/>
              <a:cs typeface="Helvetica" panose="020B0604020202020204" pitchFamily="34" charset="0"/>
            </a:endParaRPr>
          </a:p>
          <a:p>
            <a:pPr algn="l" fontAlgn="auto">
              <a:spcAft>
                <a:spcPts val="0"/>
              </a:spcAft>
            </a:pPr>
            <a:endParaRPr lang="fr-BE" sz="1800" dirty="0">
              <a:solidFill>
                <a:prstClr val="black"/>
              </a:solidFill>
              <a:latin typeface="Helvetica" panose="020B0604020202020204" pitchFamily="34" charset="0"/>
              <a:cs typeface="Helvetica" panose="020B0604020202020204" pitchFamily="34" charset="0"/>
            </a:endParaRPr>
          </a:p>
        </p:txBody>
      </p:sp>
      <p:pic>
        <p:nvPicPr>
          <p:cNvPr id="7" name="Image 6">
            <a:extLst>
              <a:ext uri="{FF2B5EF4-FFF2-40B4-BE49-F238E27FC236}">
                <a16:creationId xmlns="" xmlns:a16="http://schemas.microsoft.com/office/drawing/2014/main" id="{CA06686B-7FFE-D843-BFD9-8E07316627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69" t="14160" r="24866" b="9436"/>
          <a:stretch/>
        </p:blipFill>
        <p:spPr>
          <a:xfrm>
            <a:off x="2565400" y="2380539"/>
            <a:ext cx="2210059" cy="2369261"/>
          </a:xfrm>
          <a:prstGeom prst="rect">
            <a:avLst/>
          </a:prstGeom>
        </p:spPr>
      </p:pic>
      <p:sp>
        <p:nvSpPr>
          <p:cNvPr id="8" name="Espace réservé du contenu 2">
            <a:extLst>
              <a:ext uri="{FF2B5EF4-FFF2-40B4-BE49-F238E27FC236}">
                <a16:creationId xmlns="" xmlns:a16="http://schemas.microsoft.com/office/drawing/2014/main" id="{0BE93A07-CE89-7B41-A064-20440B55E411}"/>
              </a:ext>
            </a:extLst>
          </p:cNvPr>
          <p:cNvSpPr txBox="1">
            <a:spLocks/>
          </p:cNvSpPr>
          <p:nvPr/>
        </p:nvSpPr>
        <p:spPr>
          <a:xfrm>
            <a:off x="3882030" y="978296"/>
            <a:ext cx="7555631" cy="3263504"/>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pPr>
            <a:r>
              <a:rPr lang="fr-FR" sz="1800" dirty="0" smtClean="0">
                <a:solidFill>
                  <a:prstClr val="black"/>
                </a:solidFill>
                <a:latin typeface="Helvetica" panose="020B0604020202020204" pitchFamily="34" charset="0"/>
                <a:cs typeface="Helvetica" panose="020B0604020202020204" pitchFamily="34" charset="0"/>
              </a:rPr>
              <a:t>BELSAR </a:t>
            </a:r>
            <a:r>
              <a:rPr lang="fr-FR" sz="1800" dirty="0" err="1" smtClean="0">
                <a:solidFill>
                  <a:prstClr val="black"/>
                </a:solidFill>
                <a:latin typeface="Helvetica" panose="020B0604020202020204" pitchFamily="34" charset="0"/>
                <a:cs typeface="Helvetica" panose="020B0604020202020204" pitchFamily="34" charset="0"/>
              </a:rPr>
              <a:t>Campaign</a:t>
            </a:r>
            <a:r>
              <a:rPr lang="fr-FR" sz="1800" dirty="0" smtClean="0">
                <a:solidFill>
                  <a:prstClr val="black"/>
                </a:solidFill>
                <a:latin typeface="Helvetica" panose="020B0604020202020204" pitchFamily="34" charset="0"/>
                <a:cs typeface="Helvetica" panose="020B0604020202020204" pitchFamily="34" charset="0"/>
              </a:rPr>
              <a:t> (</a:t>
            </a:r>
            <a:r>
              <a:rPr lang="fr-FR" sz="1800" dirty="0" err="1" smtClean="0">
                <a:solidFill>
                  <a:prstClr val="black"/>
                </a:solidFill>
                <a:latin typeface="Helvetica" panose="020B0604020202020204" pitchFamily="34" charset="0"/>
                <a:cs typeface="Helvetica" panose="020B0604020202020204" pitchFamily="34" charset="0"/>
              </a:rPr>
              <a:t>e.g</a:t>
            </a:r>
            <a:r>
              <a:rPr lang="fr-FR" sz="1800" dirty="0" smtClean="0">
                <a:solidFill>
                  <a:prstClr val="black"/>
                </a:solidFill>
                <a:latin typeface="Helvetica" panose="020B0604020202020204" pitchFamily="34" charset="0"/>
                <a:cs typeface="Helvetica" panose="020B0604020202020204" pitchFamily="34" charset="0"/>
              </a:rPr>
              <a:t>. SAR </a:t>
            </a:r>
            <a:r>
              <a:rPr lang="fr-FR" sz="1800" dirty="0" err="1" smtClean="0">
                <a:solidFill>
                  <a:prstClr val="black"/>
                </a:solidFill>
                <a:latin typeface="Helvetica" panose="020B0604020202020204" pitchFamily="34" charset="0"/>
                <a:cs typeface="Helvetica" panose="020B0604020202020204" pitchFamily="34" charset="0"/>
              </a:rPr>
              <a:t>bistatic</a:t>
            </a:r>
            <a:r>
              <a:rPr lang="fr-FR" sz="1800" dirty="0" smtClean="0">
                <a:solidFill>
                  <a:prstClr val="black"/>
                </a:solidFill>
                <a:latin typeface="Helvetica" panose="020B0604020202020204" pitchFamily="34" charset="0"/>
                <a:cs typeface="Helvetica" panose="020B0604020202020204" pitchFamily="34" charset="0"/>
              </a:rPr>
              <a:t> </a:t>
            </a:r>
            <a:r>
              <a:rPr lang="fr-FR" sz="1800" dirty="0" err="1" smtClean="0">
                <a:solidFill>
                  <a:prstClr val="black"/>
                </a:solidFill>
                <a:latin typeface="Helvetica" panose="020B0604020202020204" pitchFamily="34" charset="0"/>
                <a:cs typeface="Helvetica" panose="020B0604020202020204" pitchFamily="34" charset="0"/>
              </a:rPr>
              <a:t>experiment</a:t>
            </a:r>
            <a:r>
              <a:rPr lang="fr-FR" sz="1800" dirty="0" smtClean="0">
                <a:solidFill>
                  <a:prstClr val="black"/>
                </a:solidFill>
                <a:latin typeface="Helvetica" panose="020B0604020202020204" pitchFamily="34" charset="0"/>
                <a:cs typeface="Helvetica" panose="020B0604020202020204" pitchFamily="34" charset="0"/>
              </a:rPr>
              <a:t>)</a:t>
            </a:r>
            <a:endParaRPr lang="fr-BE" sz="1800" dirty="0" smtClean="0">
              <a:solidFill>
                <a:prstClr val="black"/>
              </a:solidFill>
              <a:latin typeface="Helvetica" panose="020B0604020202020204" pitchFamily="34" charset="0"/>
              <a:cs typeface="Helvetica" panose="020B0604020202020204" pitchFamily="34" charset="0"/>
            </a:endParaRPr>
          </a:p>
          <a:p>
            <a:pPr algn="l" fontAlgn="auto">
              <a:spcAft>
                <a:spcPts val="0"/>
              </a:spcAft>
            </a:pPr>
            <a:r>
              <a:rPr lang="fr-BE" sz="1800" dirty="0" smtClean="0">
                <a:solidFill>
                  <a:prstClr val="black"/>
                </a:solidFill>
                <a:latin typeface="Helvetica" panose="020B0604020202020204" pitchFamily="34" charset="0"/>
                <a:cs typeface="Helvetica" panose="020B0604020202020204" pitchFamily="34" charset="0"/>
              </a:rPr>
              <a:t>10 </a:t>
            </a:r>
            <a:r>
              <a:rPr lang="fr-BE" sz="1800" dirty="0" err="1">
                <a:solidFill>
                  <a:prstClr val="black"/>
                </a:solidFill>
                <a:latin typeface="Helvetica" panose="020B0604020202020204" pitchFamily="34" charset="0"/>
                <a:cs typeface="Helvetica" panose="020B0604020202020204" pitchFamily="34" charset="0"/>
              </a:rPr>
              <a:t>winter</a:t>
            </a:r>
            <a:r>
              <a:rPr lang="fr-BE" sz="1800" dirty="0">
                <a:solidFill>
                  <a:prstClr val="black"/>
                </a:solidFill>
                <a:latin typeface="Helvetica" panose="020B0604020202020204" pitchFamily="34" charset="0"/>
                <a:cs typeface="Helvetica" panose="020B0604020202020204" pitchFamily="34" charset="0"/>
              </a:rPr>
              <a:t> </a:t>
            </a:r>
            <a:r>
              <a:rPr lang="fr-BE" sz="1800" dirty="0" err="1">
                <a:solidFill>
                  <a:prstClr val="black"/>
                </a:solidFill>
                <a:latin typeface="Helvetica" panose="020B0604020202020204" pitchFamily="34" charset="0"/>
                <a:cs typeface="Helvetica" panose="020B0604020202020204" pitchFamily="34" charset="0"/>
              </a:rPr>
              <a:t>wheat</a:t>
            </a:r>
            <a:r>
              <a:rPr lang="fr-BE" sz="1800" dirty="0">
                <a:solidFill>
                  <a:prstClr val="black"/>
                </a:solidFill>
                <a:latin typeface="Helvetica" panose="020B0604020202020204" pitchFamily="34" charset="0"/>
                <a:cs typeface="Helvetica" panose="020B0604020202020204" pitchFamily="34" charset="0"/>
              </a:rPr>
              <a:t> </a:t>
            </a:r>
            <a:r>
              <a:rPr lang="fr-BE" sz="1800" dirty="0" err="1" smtClean="0">
                <a:solidFill>
                  <a:prstClr val="black"/>
                </a:solidFill>
                <a:latin typeface="Helvetica" panose="020B0604020202020204" pitchFamily="34" charset="0"/>
                <a:cs typeface="Helvetica" panose="020B0604020202020204" pitchFamily="34" charset="0"/>
              </a:rPr>
              <a:t>fields</a:t>
            </a:r>
            <a:r>
              <a:rPr lang="fr-BE" sz="1800" dirty="0" smtClean="0">
                <a:solidFill>
                  <a:prstClr val="black"/>
                </a:solidFill>
                <a:latin typeface="Helvetica" panose="020B0604020202020204" pitchFamily="34" charset="0"/>
                <a:cs typeface="Helvetica" panose="020B0604020202020204" pitchFamily="34" charset="0"/>
              </a:rPr>
              <a:t> </a:t>
            </a:r>
            <a:r>
              <a:rPr lang="fr-BE" sz="1800" dirty="0" err="1" smtClean="0">
                <a:solidFill>
                  <a:prstClr val="black"/>
                </a:solidFill>
                <a:latin typeface="Helvetica" panose="020B0604020202020204" pitchFamily="34" charset="0"/>
                <a:cs typeface="Helvetica" panose="020B0604020202020204" pitchFamily="34" charset="0"/>
              </a:rPr>
              <a:t>visited</a:t>
            </a:r>
            <a:r>
              <a:rPr lang="fr-BE" sz="1800" dirty="0" smtClean="0">
                <a:solidFill>
                  <a:prstClr val="black"/>
                </a:solidFill>
                <a:latin typeface="Helvetica" panose="020B0604020202020204" pitchFamily="34" charset="0"/>
                <a:cs typeface="Helvetica" panose="020B0604020202020204" pitchFamily="34" charset="0"/>
              </a:rPr>
              <a:t> 6 times </a:t>
            </a:r>
            <a:r>
              <a:rPr lang="fr-BE" sz="1800" dirty="0" err="1" smtClean="0">
                <a:solidFill>
                  <a:prstClr val="black"/>
                </a:solidFill>
                <a:latin typeface="Helvetica" panose="020B0604020202020204" pitchFamily="34" charset="0"/>
                <a:cs typeface="Helvetica" panose="020B0604020202020204" pitchFamily="34" charset="0"/>
              </a:rPr>
              <a:t>along</a:t>
            </a:r>
            <a:r>
              <a:rPr lang="fr-BE" sz="1800" dirty="0" smtClean="0">
                <a:solidFill>
                  <a:prstClr val="black"/>
                </a:solidFill>
                <a:latin typeface="Helvetica" panose="020B0604020202020204" pitchFamily="34" charset="0"/>
                <a:cs typeface="Helvetica" panose="020B0604020202020204" pitchFamily="34" charset="0"/>
              </a:rPr>
              <a:t> </a:t>
            </a:r>
            <a:r>
              <a:rPr lang="fr-BE" sz="1800" dirty="0" err="1" smtClean="0">
                <a:solidFill>
                  <a:prstClr val="black"/>
                </a:solidFill>
                <a:latin typeface="Helvetica" panose="020B0604020202020204" pitchFamily="34" charset="0"/>
                <a:cs typeface="Helvetica" panose="020B0604020202020204" pitchFamily="34" charset="0"/>
              </a:rPr>
              <a:t>season</a:t>
            </a:r>
            <a:endParaRPr lang="fr-BE" sz="1800" dirty="0">
              <a:solidFill>
                <a:prstClr val="black"/>
              </a:solidFill>
              <a:latin typeface="Helvetica" panose="020B0604020202020204" pitchFamily="34" charset="0"/>
              <a:cs typeface="Helvetica" panose="020B0604020202020204" pitchFamily="34" charset="0"/>
            </a:endParaRPr>
          </a:p>
          <a:p>
            <a:pPr algn="l" fontAlgn="auto">
              <a:spcAft>
                <a:spcPts val="0"/>
              </a:spcAft>
            </a:pPr>
            <a:r>
              <a:rPr lang="fr-BE" sz="1800" dirty="0">
                <a:solidFill>
                  <a:prstClr val="black"/>
                </a:solidFill>
                <a:latin typeface="Helvetica" panose="020B0604020202020204" pitchFamily="34" charset="0"/>
                <a:cs typeface="Helvetica" panose="020B0604020202020204" pitchFamily="34" charset="0"/>
              </a:rPr>
              <a:t>10 </a:t>
            </a:r>
            <a:r>
              <a:rPr lang="fr-BE" sz="1800" dirty="0" err="1">
                <a:solidFill>
                  <a:prstClr val="black"/>
                </a:solidFill>
                <a:latin typeface="Helvetica" panose="020B0604020202020204" pitchFamily="34" charset="0"/>
                <a:cs typeface="Helvetica" panose="020B0604020202020204" pitchFamily="34" charset="0"/>
              </a:rPr>
              <a:t>maize</a:t>
            </a:r>
            <a:r>
              <a:rPr lang="fr-BE" sz="1800" dirty="0">
                <a:solidFill>
                  <a:prstClr val="black"/>
                </a:solidFill>
                <a:latin typeface="Helvetica" panose="020B0604020202020204" pitchFamily="34" charset="0"/>
                <a:cs typeface="Helvetica" panose="020B0604020202020204" pitchFamily="34" charset="0"/>
              </a:rPr>
              <a:t> </a:t>
            </a:r>
            <a:r>
              <a:rPr lang="fr-BE" sz="1800" dirty="0" err="1" smtClean="0">
                <a:solidFill>
                  <a:prstClr val="black"/>
                </a:solidFill>
                <a:latin typeface="Helvetica" panose="020B0604020202020204" pitchFamily="34" charset="0"/>
                <a:cs typeface="Helvetica" panose="020B0604020202020204" pitchFamily="34" charset="0"/>
              </a:rPr>
              <a:t>fields</a:t>
            </a:r>
            <a:r>
              <a:rPr lang="fr-BE" sz="1800" dirty="0">
                <a:solidFill>
                  <a:prstClr val="black"/>
                </a:solidFill>
                <a:latin typeface="Helvetica" panose="020B0604020202020204" pitchFamily="34" charset="0"/>
                <a:cs typeface="Helvetica" panose="020B0604020202020204" pitchFamily="34" charset="0"/>
              </a:rPr>
              <a:t> </a:t>
            </a:r>
            <a:r>
              <a:rPr lang="fr-BE" sz="1800" dirty="0" err="1">
                <a:solidFill>
                  <a:prstClr val="black"/>
                </a:solidFill>
                <a:latin typeface="Helvetica" panose="020B0604020202020204" pitchFamily="34" charset="0"/>
                <a:cs typeface="Helvetica" panose="020B0604020202020204" pitchFamily="34" charset="0"/>
              </a:rPr>
              <a:t>visited</a:t>
            </a:r>
            <a:r>
              <a:rPr lang="fr-BE" sz="1800" dirty="0">
                <a:solidFill>
                  <a:prstClr val="black"/>
                </a:solidFill>
                <a:latin typeface="Helvetica" panose="020B0604020202020204" pitchFamily="34" charset="0"/>
                <a:cs typeface="Helvetica" panose="020B0604020202020204" pitchFamily="34" charset="0"/>
              </a:rPr>
              <a:t> 6 times </a:t>
            </a:r>
            <a:r>
              <a:rPr lang="fr-BE" sz="1800" dirty="0" err="1">
                <a:solidFill>
                  <a:prstClr val="black"/>
                </a:solidFill>
                <a:latin typeface="Helvetica" panose="020B0604020202020204" pitchFamily="34" charset="0"/>
                <a:cs typeface="Helvetica" panose="020B0604020202020204" pitchFamily="34" charset="0"/>
              </a:rPr>
              <a:t>along</a:t>
            </a:r>
            <a:r>
              <a:rPr lang="fr-BE" sz="1800" dirty="0">
                <a:solidFill>
                  <a:prstClr val="black"/>
                </a:solidFill>
                <a:latin typeface="Helvetica" panose="020B0604020202020204" pitchFamily="34" charset="0"/>
                <a:cs typeface="Helvetica" panose="020B0604020202020204" pitchFamily="34" charset="0"/>
              </a:rPr>
              <a:t> </a:t>
            </a:r>
            <a:r>
              <a:rPr lang="fr-BE" sz="1800" dirty="0" err="1">
                <a:solidFill>
                  <a:prstClr val="black"/>
                </a:solidFill>
                <a:latin typeface="Helvetica" panose="020B0604020202020204" pitchFamily="34" charset="0"/>
                <a:cs typeface="Helvetica" panose="020B0604020202020204" pitchFamily="34" charset="0"/>
              </a:rPr>
              <a:t>season</a:t>
            </a:r>
            <a:endParaRPr lang="fr-BE" sz="1800" dirty="0">
              <a:solidFill>
                <a:prstClr val="black"/>
              </a:solidFill>
              <a:latin typeface="Helvetica" panose="020B0604020202020204" pitchFamily="34" charset="0"/>
              <a:cs typeface="Helvetica" panose="020B0604020202020204" pitchFamily="34" charset="0"/>
            </a:endParaRPr>
          </a:p>
        </p:txBody>
      </p:sp>
      <p:pic>
        <p:nvPicPr>
          <p:cNvPr id="9" name="Image 8">
            <a:extLst>
              <a:ext uri="{FF2B5EF4-FFF2-40B4-BE49-F238E27FC236}">
                <a16:creationId xmlns="" xmlns:a16="http://schemas.microsoft.com/office/drawing/2014/main" id="{0BD2D8B2-2F4E-4D4C-B6CB-B511620AC8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7"/>
          <a:stretch/>
        </p:blipFill>
        <p:spPr>
          <a:xfrm rot="10800000">
            <a:off x="4851399" y="3556000"/>
            <a:ext cx="4307564" cy="1231900"/>
          </a:xfrm>
          <a:prstGeom prst="rect">
            <a:avLst/>
          </a:prstGeom>
        </p:spPr>
      </p:pic>
      <p:sp>
        <p:nvSpPr>
          <p:cNvPr id="10" name="Titre 1"/>
          <p:cNvSpPr>
            <a:spLocks noGrp="1"/>
          </p:cNvSpPr>
          <p:nvPr>
            <p:ph type="title"/>
          </p:nvPr>
        </p:nvSpPr>
        <p:spPr/>
        <p:txBody>
          <a:bodyPr>
            <a:normAutofit/>
          </a:bodyPr>
          <a:lstStyle/>
          <a:p>
            <a:pPr algn="l"/>
            <a:r>
              <a:rPr lang="fr-BE" dirty="0" smtClean="0"/>
              <a:t>In situ data collection: </a:t>
            </a:r>
            <a:r>
              <a:rPr lang="fr-BE" dirty="0" err="1" smtClean="0"/>
              <a:t>field</a:t>
            </a:r>
            <a:r>
              <a:rPr lang="fr-BE" dirty="0" smtClean="0"/>
              <a:t> </a:t>
            </a:r>
            <a:r>
              <a:rPr lang="fr-BE" dirty="0" err="1" smtClean="0"/>
              <a:t>campaign</a:t>
            </a:r>
            <a:r>
              <a:rPr lang="fr-BE" dirty="0" smtClean="0"/>
              <a:t> </a:t>
            </a:r>
            <a:r>
              <a:rPr lang="fr-BE" dirty="0" err="1" smtClean="0"/>
              <a:t>protocol</a:t>
            </a:r>
            <a:endParaRPr lang="fr-BE" dirty="0"/>
          </a:p>
        </p:txBody>
      </p:sp>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100" y="796325"/>
            <a:ext cx="2962157" cy="2848575"/>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7374" y="4616144"/>
            <a:ext cx="562884" cy="130053"/>
          </a:xfrm>
          <a:prstGeom prst="rect">
            <a:avLst/>
          </a:prstGeom>
        </p:spPr>
      </p:pic>
    </p:spTree>
    <p:extLst>
      <p:ext uri="{BB962C8B-B14F-4D97-AF65-F5344CB8AC3E}">
        <p14:creationId xmlns:p14="http://schemas.microsoft.com/office/powerpoint/2010/main" val="31714398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10" descr="E:\Greg\PhD_GREGORYD_FNRS_2006\WorkingDocuments\paper_AdamNNTGAI_v8\figures\MultiGeomNF_R19_PAIvsEST.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7690" y="1007475"/>
            <a:ext cx="3999990" cy="3999990"/>
          </a:xfrm>
          <a:prstGeom prst="rect">
            <a:avLst/>
          </a:prstGeom>
          <a:noFill/>
          <a:ln w="9525">
            <a:noFill/>
            <a:miter lim="800000"/>
            <a:headEnd/>
            <a:tailEnd/>
          </a:ln>
        </p:spPr>
      </p:pic>
      <p:sp>
        <p:nvSpPr>
          <p:cNvPr id="10" name="ZoneTexte 22"/>
          <p:cNvSpPr txBox="1">
            <a:spLocks noChangeArrowheads="1"/>
          </p:cNvSpPr>
          <p:nvPr/>
        </p:nvSpPr>
        <p:spPr bwMode="auto">
          <a:xfrm>
            <a:off x="365760" y="784280"/>
            <a:ext cx="8987246" cy="553998"/>
          </a:xfrm>
          <a:prstGeom prst="rect">
            <a:avLst/>
          </a:prstGeom>
          <a:noFill/>
          <a:ln w="9525">
            <a:noFill/>
            <a:miter lim="800000"/>
            <a:headEnd/>
            <a:tailEnd/>
          </a:ln>
        </p:spPr>
        <p:txBody>
          <a:bodyPr wrap="square">
            <a:spAutoFit/>
          </a:bodyPr>
          <a:lstStyle/>
          <a:p>
            <a:r>
              <a:rPr lang="en-GB" sz="1500" b="1" i="1" dirty="0" smtClean="0">
                <a:solidFill>
                  <a:srgbClr val="5F5F5F"/>
                </a:solidFill>
                <a:latin typeface="Humnst777 BT"/>
                <a:cs typeface="Arial" charset="0"/>
              </a:rPr>
              <a:t>Validation of LAI retrieved using </a:t>
            </a:r>
            <a:r>
              <a:rPr lang="en-GB" sz="1500" b="1" i="1" dirty="0">
                <a:solidFill>
                  <a:srgbClr val="5F5F5F"/>
                </a:solidFill>
                <a:latin typeface="Humnst777 BT"/>
                <a:cs typeface="Arial" charset="0"/>
              </a:rPr>
              <a:t>NN&amp;RTM            </a:t>
            </a:r>
            <a:r>
              <a:rPr lang="en-GB" sz="1500" b="1" i="1" dirty="0" smtClean="0">
                <a:solidFill>
                  <a:srgbClr val="5F5F5F"/>
                </a:solidFill>
                <a:latin typeface="Humnst777 BT"/>
                <a:cs typeface="Arial" charset="0"/>
              </a:rPr>
              <a:t>LAI Validation according to the develop. stage</a:t>
            </a:r>
            <a:endParaRPr lang="en-GB" sz="1500" b="1" i="1" dirty="0">
              <a:solidFill>
                <a:srgbClr val="5F5F5F"/>
              </a:solidFill>
              <a:latin typeface="Humnst777 BT"/>
              <a:cs typeface="Arial" charset="0"/>
            </a:endParaRPr>
          </a:p>
          <a:p>
            <a:endParaRPr lang="en-GB" sz="1500" b="1" i="1" dirty="0">
              <a:solidFill>
                <a:srgbClr val="5F5F5F"/>
              </a:solidFill>
              <a:latin typeface="Humnst777 BT"/>
              <a:cs typeface="Arial" charset="0"/>
            </a:endParaRPr>
          </a:p>
        </p:txBody>
      </p:sp>
      <p:sp>
        <p:nvSpPr>
          <p:cNvPr id="11" name="ZoneTexte 10"/>
          <p:cNvSpPr txBox="1"/>
          <p:nvPr/>
        </p:nvSpPr>
        <p:spPr>
          <a:xfrm>
            <a:off x="0" y="4616482"/>
            <a:ext cx="1505540" cy="230832"/>
          </a:xfrm>
          <a:prstGeom prst="rect">
            <a:avLst/>
          </a:prstGeom>
          <a:solidFill>
            <a:schemeClr val="bg1"/>
          </a:solidFill>
        </p:spPr>
        <p:txBody>
          <a:bodyPr wrap="none">
            <a:spAutoFit/>
          </a:bodyPr>
          <a:lstStyle/>
          <a:p>
            <a:pPr algn="ctr">
              <a:defRPr/>
            </a:pPr>
            <a:r>
              <a:rPr lang="fr-BE" sz="900" i="1" dirty="0" err="1">
                <a:solidFill>
                  <a:srgbClr val="FFFFFF">
                    <a:lumMod val="50000"/>
                  </a:srgbClr>
                </a:solidFill>
                <a:latin typeface="Humnst777 BT"/>
                <a:cs typeface="Arial" pitchFamily="34" charset="0"/>
              </a:rPr>
              <a:t>Duveiller</a:t>
            </a:r>
            <a:r>
              <a:rPr lang="fr-BE" sz="900" i="1" dirty="0">
                <a:solidFill>
                  <a:srgbClr val="FFFFFF">
                    <a:lumMod val="50000"/>
                  </a:srgbClr>
                </a:solidFill>
                <a:latin typeface="Humnst777 BT"/>
                <a:cs typeface="Arial" pitchFamily="34" charset="0"/>
              </a:rPr>
              <a:t> et al. RSE 2011 </a:t>
            </a:r>
            <a:endParaRPr lang="en-GB" sz="900" i="1" dirty="0">
              <a:solidFill>
                <a:srgbClr val="FFFFFF">
                  <a:lumMod val="50000"/>
                </a:srgbClr>
              </a:solidFill>
              <a:latin typeface="Humnst777 BT"/>
              <a:cs typeface="Arial" pitchFamily="34" charset="0"/>
            </a:endParaRPr>
          </a:p>
        </p:txBody>
      </p:sp>
      <p:pic>
        <p:nvPicPr>
          <p:cNvPr id="12" name="Picture 2" descr="E:\Greg\PhD_GREGORYD_FNRS_2006\WorkingDocuments\PhD\figures\PerfPhenoErrors.png"/>
          <p:cNvPicPr>
            <a:picLocks noChangeAspect="1" noChangeArrowheads="1"/>
          </p:cNvPicPr>
          <p:nvPr/>
        </p:nvPicPr>
        <p:blipFill>
          <a:blip r:embed="rId4" cstate="print"/>
          <a:srcRect/>
          <a:stretch>
            <a:fillRect/>
          </a:stretch>
        </p:blipFill>
        <p:spPr bwMode="auto">
          <a:xfrm>
            <a:off x="4333561" y="1197789"/>
            <a:ext cx="4533401" cy="3361148"/>
          </a:xfrm>
          <a:prstGeom prst="rect">
            <a:avLst/>
          </a:prstGeom>
          <a:noFill/>
        </p:spPr>
      </p:pic>
      <p:sp>
        <p:nvSpPr>
          <p:cNvPr id="13" name="Titre 2"/>
          <p:cNvSpPr>
            <a:spLocks noGrp="1"/>
          </p:cNvSpPr>
          <p:nvPr>
            <p:ph type="title"/>
          </p:nvPr>
        </p:nvSpPr>
        <p:spPr>
          <a:xfrm>
            <a:off x="243570" y="149691"/>
            <a:ext cx="8900430" cy="516515"/>
          </a:xfrm>
        </p:spPr>
        <p:txBody>
          <a:bodyPr/>
          <a:lstStyle/>
          <a:p>
            <a:r>
              <a:rPr lang="fr-FR" dirty="0" err="1" smtClean="0">
                <a:solidFill>
                  <a:schemeClr val="bg1">
                    <a:lumMod val="50000"/>
                  </a:schemeClr>
                </a:solidFill>
              </a:rPr>
              <a:t>Thematic</a:t>
            </a:r>
            <a:r>
              <a:rPr lang="fr-FR" dirty="0" smtClean="0">
                <a:solidFill>
                  <a:schemeClr val="bg1">
                    <a:lumMod val="50000"/>
                  </a:schemeClr>
                </a:solidFill>
              </a:rPr>
              <a:t> </a:t>
            </a:r>
            <a:r>
              <a:rPr lang="fr-FR" dirty="0" err="1" smtClean="0">
                <a:solidFill>
                  <a:schemeClr val="bg1">
                    <a:lumMod val="50000"/>
                  </a:schemeClr>
                </a:solidFill>
              </a:rPr>
              <a:t>accuracy</a:t>
            </a:r>
            <a:r>
              <a:rPr lang="fr-FR" dirty="0" smtClean="0">
                <a:solidFill>
                  <a:schemeClr val="bg1">
                    <a:lumMod val="50000"/>
                  </a:schemeClr>
                </a:solidFill>
              </a:rPr>
              <a:t> – </a:t>
            </a:r>
            <a:r>
              <a:rPr lang="fr-FR" dirty="0" err="1" smtClean="0">
                <a:solidFill>
                  <a:schemeClr val="bg1">
                    <a:lumMod val="50000"/>
                  </a:schemeClr>
                </a:solidFill>
              </a:rPr>
              <a:t>metrics</a:t>
            </a:r>
            <a:r>
              <a:rPr lang="fr-FR" dirty="0" smtClean="0">
                <a:solidFill>
                  <a:schemeClr val="bg1">
                    <a:lumMod val="50000"/>
                  </a:schemeClr>
                </a:solidFill>
              </a:rPr>
              <a:t> for </a:t>
            </a:r>
            <a:r>
              <a:rPr lang="fr-FR" dirty="0" err="1" smtClean="0">
                <a:solidFill>
                  <a:schemeClr val="bg1">
                    <a:lumMod val="50000"/>
                  </a:schemeClr>
                </a:solidFill>
              </a:rPr>
              <a:t>continuous</a:t>
            </a:r>
            <a:r>
              <a:rPr lang="fr-FR" dirty="0" smtClean="0">
                <a:solidFill>
                  <a:schemeClr val="bg1">
                    <a:lumMod val="50000"/>
                  </a:schemeClr>
                </a:solidFill>
              </a:rPr>
              <a:t> variables</a:t>
            </a:r>
            <a:endParaRPr lang="fr-BE" dirty="0">
              <a:solidFill>
                <a:schemeClr val="bg1">
                  <a:lumMod val="50000"/>
                </a:schemeClr>
              </a:solidFill>
            </a:endParaRPr>
          </a:p>
        </p:txBody>
      </p:sp>
      <p:sp>
        <p:nvSpPr>
          <p:cNvPr id="3" name="Rectangle 2"/>
          <p:cNvSpPr/>
          <p:nvPr/>
        </p:nvSpPr>
        <p:spPr>
          <a:xfrm>
            <a:off x="2834640" y="3435531"/>
            <a:ext cx="1149531" cy="11103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5" name="Connecteur droit avec flèche 4"/>
          <p:cNvCxnSpPr/>
          <p:nvPr/>
        </p:nvCxnSpPr>
        <p:spPr>
          <a:xfrm>
            <a:off x="5617029" y="4676503"/>
            <a:ext cx="263869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986553"/>
      </p:ext>
    </p:extLst>
  </p:cSld>
  <p:clrMapOvr>
    <a:masterClrMapping/>
  </p:clrMapOvr>
  <p:transition advTm="13047"/>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wheat_phenology"/>
          <p:cNvPicPr>
            <a:picLocks noChangeAspect="1" noChangeArrowheads="1"/>
          </p:cNvPicPr>
          <p:nvPr/>
        </p:nvPicPr>
        <p:blipFill>
          <a:blip r:embed="rId2" cstate="print"/>
          <a:srcRect/>
          <a:stretch>
            <a:fillRect/>
          </a:stretch>
        </p:blipFill>
        <p:spPr bwMode="auto">
          <a:xfrm>
            <a:off x="1207521" y="2719841"/>
            <a:ext cx="5111999" cy="2109788"/>
          </a:xfrm>
          <a:prstGeom prst="rect">
            <a:avLst/>
          </a:prstGeom>
          <a:solidFill>
            <a:srgbClr val="FFFFFF">
              <a:shade val="85000"/>
            </a:srgbClr>
          </a:solidFill>
          <a:ln w="88900" cap="sq">
            <a:noFill/>
            <a:miter lim="800000"/>
          </a:ln>
          <a:effectLst/>
        </p:spPr>
      </p:pic>
      <p:pic>
        <p:nvPicPr>
          <p:cNvPr id="512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190" y="1186209"/>
            <a:ext cx="3985124" cy="2879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7436" y="1157909"/>
            <a:ext cx="3985124" cy="3052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numéro de diapositive 1"/>
          <p:cNvSpPr>
            <a:spLocks noGrp="1"/>
          </p:cNvSpPr>
          <p:nvPr>
            <p:ph type="sldNum" sz="quarter" idx="4294967295"/>
          </p:nvPr>
        </p:nvSpPr>
        <p:spPr>
          <a:xfrm>
            <a:off x="6237412" y="4741335"/>
            <a:ext cx="512638" cy="273844"/>
          </a:xfrm>
          <a:prstGeom prst="rect">
            <a:avLst/>
          </a:prstGeom>
        </p:spPr>
        <p:txBody>
          <a:bodyPr/>
          <a:lstStyle/>
          <a:p>
            <a:fld id="{D57F1E4F-1CFF-5643-939E-217C01CDF565}" type="slidenum">
              <a:rPr lang="en-US" smtClean="0">
                <a:solidFill>
                  <a:srgbClr val="90C226"/>
                </a:solidFill>
              </a:rPr>
              <a:pPr/>
              <a:t>24</a:t>
            </a:fld>
            <a:endParaRPr lang="en-US" dirty="0">
              <a:solidFill>
                <a:srgbClr val="90C226"/>
              </a:solidFill>
            </a:endParaRPr>
          </a:p>
        </p:txBody>
      </p:sp>
      <p:sp>
        <p:nvSpPr>
          <p:cNvPr id="9" name="ZoneTexte 22"/>
          <p:cNvSpPr txBox="1">
            <a:spLocks noChangeArrowheads="1"/>
          </p:cNvSpPr>
          <p:nvPr/>
        </p:nvSpPr>
        <p:spPr bwMode="auto">
          <a:xfrm>
            <a:off x="992777" y="862657"/>
            <a:ext cx="8987246" cy="553998"/>
          </a:xfrm>
          <a:prstGeom prst="rect">
            <a:avLst/>
          </a:prstGeom>
          <a:noFill/>
          <a:ln w="9525">
            <a:noFill/>
            <a:miter lim="800000"/>
            <a:headEnd/>
            <a:tailEnd/>
          </a:ln>
        </p:spPr>
        <p:txBody>
          <a:bodyPr wrap="square">
            <a:spAutoFit/>
          </a:bodyPr>
          <a:lstStyle/>
          <a:p>
            <a:r>
              <a:rPr lang="en-GB" sz="1500" b="1" i="1" dirty="0" smtClean="0">
                <a:solidFill>
                  <a:srgbClr val="5F5F5F"/>
                </a:solidFill>
                <a:latin typeface="Humnst777 BT"/>
                <a:cs typeface="Arial" charset="0"/>
              </a:rPr>
              <a:t>Bias and </a:t>
            </a:r>
            <a:r>
              <a:rPr lang="en-GB" sz="1500" b="1" i="1" dirty="0" err="1" smtClean="0">
                <a:solidFill>
                  <a:srgbClr val="5F5F5F"/>
                </a:solidFill>
                <a:latin typeface="Humnst777 BT"/>
                <a:cs typeface="Arial" charset="0"/>
              </a:rPr>
              <a:t>RelativeRMSE</a:t>
            </a:r>
            <a:r>
              <a:rPr lang="en-GB" sz="1500" b="1" i="1" dirty="0" smtClean="0">
                <a:solidFill>
                  <a:srgbClr val="5F5F5F"/>
                </a:solidFill>
                <a:latin typeface="Humnst777 BT"/>
                <a:cs typeface="Arial" charset="0"/>
              </a:rPr>
              <a:t> </a:t>
            </a:r>
            <a:r>
              <a:rPr lang="en-GB" sz="1500" b="1" i="1" dirty="0">
                <a:solidFill>
                  <a:srgbClr val="5F5F5F"/>
                </a:solidFill>
                <a:latin typeface="Humnst777 BT"/>
                <a:cs typeface="Arial" charset="0"/>
              </a:rPr>
              <a:t>of retrieved LAI </a:t>
            </a:r>
            <a:r>
              <a:rPr lang="en-GB" sz="1500" b="1" i="1" dirty="0" smtClean="0">
                <a:solidFill>
                  <a:srgbClr val="5F5F5F"/>
                </a:solidFill>
                <a:latin typeface="Humnst777 BT"/>
                <a:cs typeface="Arial" charset="0"/>
              </a:rPr>
              <a:t>according to the develop. stage</a:t>
            </a:r>
            <a:endParaRPr lang="en-GB" sz="1500" b="1" i="1" dirty="0">
              <a:solidFill>
                <a:srgbClr val="5F5F5F"/>
              </a:solidFill>
              <a:latin typeface="Humnst777 BT"/>
              <a:cs typeface="Arial" charset="0"/>
            </a:endParaRPr>
          </a:p>
          <a:p>
            <a:endParaRPr lang="en-GB" sz="1500" b="1" i="1" dirty="0">
              <a:solidFill>
                <a:srgbClr val="5F5F5F"/>
              </a:solidFill>
              <a:latin typeface="Humnst777 BT"/>
              <a:cs typeface="Arial" charset="0"/>
            </a:endParaRPr>
          </a:p>
        </p:txBody>
      </p:sp>
      <p:sp>
        <p:nvSpPr>
          <p:cNvPr id="10" name="Titre 2"/>
          <p:cNvSpPr>
            <a:spLocks noGrp="1"/>
          </p:cNvSpPr>
          <p:nvPr>
            <p:ph type="title"/>
          </p:nvPr>
        </p:nvSpPr>
        <p:spPr>
          <a:xfrm>
            <a:off x="243570" y="149691"/>
            <a:ext cx="8900430" cy="516515"/>
          </a:xfrm>
        </p:spPr>
        <p:txBody>
          <a:bodyPr/>
          <a:lstStyle/>
          <a:p>
            <a:r>
              <a:rPr lang="fr-FR" dirty="0" err="1" smtClean="0">
                <a:solidFill>
                  <a:schemeClr val="bg1">
                    <a:lumMod val="50000"/>
                  </a:schemeClr>
                </a:solidFill>
              </a:rPr>
              <a:t>Thematic</a:t>
            </a:r>
            <a:r>
              <a:rPr lang="fr-FR" dirty="0" smtClean="0">
                <a:solidFill>
                  <a:schemeClr val="bg1">
                    <a:lumMod val="50000"/>
                  </a:schemeClr>
                </a:solidFill>
              </a:rPr>
              <a:t> </a:t>
            </a:r>
            <a:r>
              <a:rPr lang="fr-FR" dirty="0" err="1" smtClean="0">
                <a:solidFill>
                  <a:schemeClr val="bg1">
                    <a:lumMod val="50000"/>
                  </a:schemeClr>
                </a:solidFill>
              </a:rPr>
              <a:t>accuracy</a:t>
            </a:r>
            <a:r>
              <a:rPr lang="fr-FR" dirty="0" smtClean="0">
                <a:solidFill>
                  <a:schemeClr val="bg1">
                    <a:lumMod val="50000"/>
                  </a:schemeClr>
                </a:solidFill>
              </a:rPr>
              <a:t> – </a:t>
            </a:r>
            <a:r>
              <a:rPr lang="fr-FR" dirty="0" err="1" smtClean="0">
                <a:solidFill>
                  <a:schemeClr val="bg1">
                    <a:lumMod val="50000"/>
                  </a:schemeClr>
                </a:solidFill>
              </a:rPr>
              <a:t>metrics</a:t>
            </a:r>
            <a:r>
              <a:rPr lang="fr-FR" dirty="0" smtClean="0">
                <a:solidFill>
                  <a:schemeClr val="bg1">
                    <a:lumMod val="50000"/>
                  </a:schemeClr>
                </a:solidFill>
              </a:rPr>
              <a:t> for </a:t>
            </a:r>
            <a:r>
              <a:rPr lang="fr-FR" dirty="0" err="1" smtClean="0">
                <a:solidFill>
                  <a:schemeClr val="bg1">
                    <a:lumMod val="50000"/>
                  </a:schemeClr>
                </a:solidFill>
              </a:rPr>
              <a:t>continuous</a:t>
            </a:r>
            <a:r>
              <a:rPr lang="fr-FR" dirty="0" smtClean="0">
                <a:solidFill>
                  <a:schemeClr val="bg1">
                    <a:lumMod val="50000"/>
                  </a:schemeClr>
                </a:solidFill>
              </a:rPr>
              <a:t> variables</a:t>
            </a:r>
            <a:endParaRPr lang="fr-BE" dirty="0">
              <a:solidFill>
                <a:schemeClr val="bg1">
                  <a:lumMod val="50000"/>
                </a:schemeClr>
              </a:solidFill>
            </a:endParaRPr>
          </a:p>
        </p:txBody>
      </p:sp>
      <p:sp>
        <p:nvSpPr>
          <p:cNvPr id="11" name="ZoneTexte 10"/>
          <p:cNvSpPr txBox="1"/>
          <p:nvPr/>
        </p:nvSpPr>
        <p:spPr>
          <a:xfrm>
            <a:off x="0" y="4589268"/>
            <a:ext cx="1505540" cy="230832"/>
          </a:xfrm>
          <a:prstGeom prst="rect">
            <a:avLst/>
          </a:prstGeom>
          <a:solidFill>
            <a:schemeClr val="bg1"/>
          </a:solidFill>
        </p:spPr>
        <p:txBody>
          <a:bodyPr wrap="none">
            <a:spAutoFit/>
          </a:bodyPr>
          <a:lstStyle/>
          <a:p>
            <a:pPr algn="ctr">
              <a:defRPr/>
            </a:pPr>
            <a:r>
              <a:rPr lang="fr-BE" sz="900" i="1" dirty="0" err="1">
                <a:solidFill>
                  <a:srgbClr val="FFFFFF">
                    <a:lumMod val="50000"/>
                  </a:srgbClr>
                </a:solidFill>
                <a:latin typeface="Humnst777 BT"/>
                <a:cs typeface="Arial" pitchFamily="34" charset="0"/>
              </a:rPr>
              <a:t>Duveiller</a:t>
            </a:r>
            <a:r>
              <a:rPr lang="fr-BE" sz="900" i="1" dirty="0">
                <a:solidFill>
                  <a:srgbClr val="FFFFFF">
                    <a:lumMod val="50000"/>
                  </a:srgbClr>
                </a:solidFill>
                <a:latin typeface="Humnst777 BT"/>
                <a:cs typeface="Arial" pitchFamily="34" charset="0"/>
              </a:rPr>
              <a:t> et al. RSE 2011 </a:t>
            </a:r>
            <a:endParaRPr lang="en-GB" sz="900" i="1" dirty="0">
              <a:solidFill>
                <a:srgbClr val="FFFFFF">
                  <a:lumMod val="50000"/>
                </a:srgbClr>
              </a:solidFill>
              <a:latin typeface="Humnst777 BT"/>
              <a:cs typeface="Arial" pitchFamily="34" charset="0"/>
            </a:endParaRPr>
          </a:p>
        </p:txBody>
      </p:sp>
    </p:spTree>
    <p:extLst>
      <p:ext uri="{BB962C8B-B14F-4D97-AF65-F5344CB8AC3E}">
        <p14:creationId xmlns:p14="http://schemas.microsoft.com/office/powerpoint/2010/main" val="4005573493"/>
      </p:ext>
    </p:extLst>
  </p:cSld>
  <p:clrMapOvr>
    <a:masterClrMapping/>
  </p:clrMapOvr>
  <mc:AlternateContent xmlns:mc="http://schemas.openxmlformats.org/markup-compatibility/2006" xmlns:p14="http://schemas.microsoft.com/office/powerpoint/2010/main">
    <mc:Choice Requires="p14">
      <p:transition spd="slow" p14:dur="2000" advTm="32797"/>
    </mc:Choice>
    <mc:Fallback xmlns="">
      <p:transition spd="slow" advTm="327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86" y="1039902"/>
            <a:ext cx="5391151" cy="476250"/>
          </a:xfrm>
        </p:spPr>
        <p:txBody>
          <a:bodyPr>
            <a:noAutofit/>
          </a:bodyPr>
          <a:lstStyle/>
          <a:p>
            <a:r>
              <a:rPr lang="en-US" sz="1600" b="1" dirty="0" smtClean="0"/>
              <a:t/>
            </a:r>
            <a:br>
              <a:rPr lang="en-US" sz="1600" b="1" dirty="0" smtClean="0"/>
            </a:br>
            <a:r>
              <a:rPr lang="en-US" sz="1600" b="1" dirty="0" smtClean="0"/>
              <a:t>EU-JRC MARS forecast at NUTS3 </a:t>
            </a:r>
            <a:br>
              <a:rPr lang="en-US" sz="1600" b="1" dirty="0" smtClean="0"/>
            </a:br>
            <a:r>
              <a:rPr lang="en-US" sz="1600" b="1" dirty="0" smtClean="0"/>
              <a:t>Grain </a:t>
            </a:r>
            <a:r>
              <a:rPr lang="en-US" sz="1600" b="1" dirty="0"/>
              <a:t>maize</a:t>
            </a:r>
            <a:r>
              <a:rPr lang="en-US" sz="1600" dirty="0"/>
              <a:t>: </a:t>
            </a:r>
            <a:r>
              <a:rPr lang="en-GB" sz="1600" dirty="0"/>
              <a:t>R² between fAPAR and yields</a:t>
            </a:r>
            <a:br>
              <a:rPr lang="en-GB" sz="1600" dirty="0"/>
            </a:br>
            <a:endParaRPr lang="en-GB" sz="16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116" t="11208" r="15740" b="20440"/>
          <a:stretch/>
        </p:blipFill>
        <p:spPr>
          <a:xfrm>
            <a:off x="177801" y="1587500"/>
            <a:ext cx="3927765" cy="2400300"/>
          </a:xfrm>
          <a:prstGeom prst="rect">
            <a:avLst/>
          </a:prstGeom>
          <a:noFill/>
          <a:ln>
            <a:noFill/>
          </a:ln>
        </p:spPr>
      </p:pic>
      <p:sp>
        <p:nvSpPr>
          <p:cNvPr id="6" name="ZoneTexte 5"/>
          <p:cNvSpPr txBox="1"/>
          <p:nvPr/>
        </p:nvSpPr>
        <p:spPr>
          <a:xfrm>
            <a:off x="6817024" y="4953063"/>
            <a:ext cx="1152880" cy="213585"/>
          </a:xfrm>
          <a:prstGeom prst="rect">
            <a:avLst/>
          </a:prstGeom>
          <a:solidFill>
            <a:schemeClr val="bg1"/>
          </a:solidFill>
        </p:spPr>
        <p:txBody>
          <a:bodyPr wrap="none" rtlCol="0">
            <a:spAutoFit/>
          </a:bodyPr>
          <a:lstStyle/>
          <a:p>
            <a:pPr defTabSz="342900" fontAlgn="auto">
              <a:spcBef>
                <a:spcPts val="0"/>
              </a:spcBef>
              <a:spcAft>
                <a:spcPts val="0"/>
              </a:spcAft>
            </a:pPr>
            <a:r>
              <a:rPr lang="fr-BE" sz="788" dirty="0" err="1">
                <a:solidFill>
                  <a:prstClr val="white">
                    <a:lumMod val="50000"/>
                  </a:prstClr>
                </a:solidFill>
                <a:latin typeface="Trebuchet MS"/>
              </a:rPr>
              <a:t>Courtesy</a:t>
            </a:r>
            <a:r>
              <a:rPr lang="fr-BE" sz="788" dirty="0">
                <a:solidFill>
                  <a:prstClr val="white">
                    <a:lumMod val="50000"/>
                  </a:prstClr>
                </a:solidFill>
                <a:latin typeface="Trebuchet MS"/>
              </a:rPr>
              <a:t> G. </a:t>
            </a:r>
            <a:r>
              <a:rPr lang="fr-BE" sz="788" dirty="0" err="1">
                <a:solidFill>
                  <a:prstClr val="white">
                    <a:lumMod val="50000"/>
                  </a:prstClr>
                </a:solidFill>
                <a:latin typeface="Trebuchet MS"/>
              </a:rPr>
              <a:t>Duveiller</a:t>
            </a:r>
            <a:endParaRPr lang="fr-BE" sz="788" dirty="0">
              <a:solidFill>
                <a:prstClr val="white">
                  <a:lumMod val="50000"/>
                </a:prstClr>
              </a:solidFill>
              <a:latin typeface="Trebuchet MS"/>
            </a:endParaRPr>
          </a:p>
        </p:txBody>
      </p:sp>
      <p:sp>
        <p:nvSpPr>
          <p:cNvPr id="3" name="Espace réservé du numéro de diapositive 2"/>
          <p:cNvSpPr>
            <a:spLocks noGrp="1"/>
          </p:cNvSpPr>
          <p:nvPr>
            <p:ph type="sldNum" sz="quarter" idx="4294967295"/>
          </p:nvPr>
        </p:nvSpPr>
        <p:spPr>
          <a:xfrm>
            <a:off x="6395908" y="4741335"/>
            <a:ext cx="512638" cy="273844"/>
          </a:xfrm>
          <a:prstGeom prst="rect">
            <a:avLst/>
          </a:prstGeom>
        </p:spPr>
        <p:txBody>
          <a:bodyPr/>
          <a:lstStyle/>
          <a:p>
            <a:fld id="{D57F1E4F-1CFF-5643-939E-217C01CDF565}" type="slidenum">
              <a:rPr lang="en-US" smtClean="0">
                <a:solidFill>
                  <a:srgbClr val="90C226"/>
                </a:solidFill>
              </a:rPr>
              <a:pPr/>
              <a:t>25</a:t>
            </a:fld>
            <a:endParaRPr lang="en-US" dirty="0">
              <a:solidFill>
                <a:srgbClr val="90C226"/>
              </a:solidFill>
            </a:endParaRPr>
          </a:p>
        </p:txBody>
      </p:sp>
      <p:sp>
        <p:nvSpPr>
          <p:cNvPr id="7" name="Title 1"/>
          <p:cNvSpPr txBox="1">
            <a:spLocks/>
          </p:cNvSpPr>
          <p:nvPr/>
        </p:nvSpPr>
        <p:spPr bwMode="auto">
          <a:xfrm>
            <a:off x="5262228" y="811056"/>
            <a:ext cx="3881772" cy="1171575"/>
          </a:xfrm>
          <a:prstGeom prst="rect">
            <a:avLst/>
          </a:prstGeom>
          <a:noFill/>
          <a:ln>
            <a:noFill/>
          </a:ln>
          <a:extLst/>
        </p:spPr>
        <p:txBody>
          <a:bodyPr vert="horz" wrap="square" lIns="91440" tIns="45720" rIns="91440" bIns="45720" numCol="1" anchor="ctr" anchorCtr="0" compatLnSpc="1">
            <a:prstTxWarp prst="textNoShape">
              <a:avLst/>
            </a:prstTxWarp>
            <a:normAutofit fontScale="75000" lnSpcReduction="20000"/>
          </a:bodyPr>
          <a:lstStyle>
            <a:lvl1pPr algn="l" rtl="0" eaLnBrk="1" fontAlgn="base" hangingPunct="1">
              <a:spcBef>
                <a:spcPct val="0"/>
              </a:spcBef>
              <a:spcAft>
                <a:spcPct val="0"/>
              </a:spcAft>
              <a:defRPr lang="en-GB" sz="2200" b="0" dirty="0" smtClean="0">
                <a:solidFill>
                  <a:schemeClr val="tx1">
                    <a:lumMod val="65000"/>
                    <a:lumOff val="35000"/>
                  </a:schemeClr>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sz="2325" kern="0" dirty="0" smtClean="0"/>
              <a:t>Forecasts at NUTS3 level are then aggregated at NUTS0 and compared with official yields</a:t>
            </a:r>
            <a:r>
              <a:rPr lang="en-US" kern="0" dirty="0" smtClean="0"/>
              <a:t/>
            </a:r>
            <a:br>
              <a:rPr lang="en-US" kern="0" dirty="0" smtClean="0"/>
            </a:br>
            <a:endParaRPr lang="en-US" kern="0" dirty="0"/>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36" t="1764" r="9530" b="2961"/>
          <a:stretch/>
        </p:blipFill>
        <p:spPr bwMode="auto">
          <a:xfrm>
            <a:off x="5387976" y="1676401"/>
            <a:ext cx="3057524" cy="271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6969124" y="3463926"/>
            <a:ext cx="2873375" cy="514349"/>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fontAlgn="auto">
              <a:buClr>
                <a:srgbClr val="90C226"/>
              </a:buClr>
              <a:buNone/>
            </a:pPr>
            <a:r>
              <a:rPr lang="en-US" sz="1350" dirty="0">
                <a:solidFill>
                  <a:prstClr val="black">
                    <a:lumMod val="75000"/>
                    <a:lumOff val="25000"/>
                  </a:prstClr>
                </a:solidFill>
              </a:rPr>
              <a:t>France – </a:t>
            </a:r>
            <a:br>
              <a:rPr lang="en-US" sz="1350" dirty="0">
                <a:solidFill>
                  <a:prstClr val="black">
                    <a:lumMod val="75000"/>
                    <a:lumOff val="25000"/>
                  </a:prstClr>
                </a:solidFill>
              </a:rPr>
            </a:br>
            <a:r>
              <a:rPr lang="en-US" sz="1350" dirty="0">
                <a:solidFill>
                  <a:prstClr val="black">
                    <a:lumMod val="75000"/>
                    <a:lumOff val="25000"/>
                  </a:prstClr>
                </a:solidFill>
              </a:rPr>
              <a:t>Grain maize</a:t>
            </a:r>
            <a:endParaRPr lang="en-GB" sz="1350" dirty="0">
              <a:solidFill>
                <a:prstClr val="black">
                  <a:lumMod val="75000"/>
                  <a:lumOff val="25000"/>
                </a:prstClr>
              </a:solidFill>
            </a:endParaRPr>
          </a:p>
        </p:txBody>
      </p:sp>
      <p:sp>
        <p:nvSpPr>
          <p:cNvPr id="10" name="Content Placeholder 2"/>
          <p:cNvSpPr>
            <a:spLocks noGrp="1"/>
          </p:cNvSpPr>
          <p:nvPr>
            <p:ph idx="1"/>
          </p:nvPr>
        </p:nvSpPr>
        <p:spPr>
          <a:xfrm>
            <a:off x="158750" y="4200525"/>
            <a:ext cx="6927850" cy="1362075"/>
          </a:xfrm>
        </p:spPr>
        <p:txBody>
          <a:bodyPr>
            <a:normAutofit/>
          </a:bodyPr>
          <a:lstStyle/>
          <a:p>
            <a:r>
              <a:rPr lang="en-US" sz="1000" dirty="0" smtClean="0"/>
              <a:t>Regression constructed  between </a:t>
            </a:r>
          </a:p>
          <a:p>
            <a:pPr lvl="1"/>
            <a:r>
              <a:rPr lang="en-US" sz="1000" dirty="0" smtClean="0"/>
              <a:t>Historical yield data from 1999-2011</a:t>
            </a:r>
          </a:p>
          <a:p>
            <a:pPr lvl="1"/>
            <a:r>
              <a:rPr lang="en-US" sz="1000" dirty="0" smtClean="0"/>
              <a:t>Cumulated fAPAR over a given (optimal) window</a:t>
            </a:r>
            <a:endParaRPr lang="en-GB" sz="1000" dirty="0"/>
          </a:p>
        </p:txBody>
      </p:sp>
      <p:pic>
        <p:nvPicPr>
          <p:cNvPr id="11" name="Picture 5" descr="K:\GLOBCAST2\TurkeyStats\Figure2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89" t="6840" r="14957" b="51719"/>
          <a:stretch/>
        </p:blipFill>
        <p:spPr bwMode="auto">
          <a:xfrm>
            <a:off x="3500181" y="3467100"/>
            <a:ext cx="1411914" cy="10842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bwMode="auto">
          <a:xfrm>
            <a:off x="4191001" y="3556000"/>
            <a:ext cx="330200" cy="937578"/>
          </a:xfrm>
          <a:prstGeom prst="rect">
            <a:avLst/>
          </a:prstGeom>
          <a:solidFill>
            <a:schemeClr val="bg2">
              <a:lumMod val="40000"/>
              <a:lumOff val="60000"/>
              <a:alpha val="37000"/>
            </a:schemeClr>
          </a:solidFill>
          <a:ln w="28575" cap="flat" cmpd="sng" algn="ctr">
            <a:solidFill>
              <a:srgbClr val="000000"/>
            </a:solidFill>
            <a:prstDash val="solid"/>
            <a:round/>
            <a:headEnd type="none" w="med" len="med"/>
            <a:tailEnd type="none" w="med" len="med"/>
          </a:ln>
          <a:effectLst/>
          <a:extLst/>
        </p:spPr>
        <p:txBody>
          <a:bodyPr vert="horz" wrap="square" lIns="68580" tIns="34290" rIns="68580" bIns="34290" numCol="1" rtlCol="0" anchor="ctr" anchorCtr="0" compatLnSpc="1">
            <a:prstTxWarp prst="textNoShape">
              <a:avLst/>
            </a:prstTxWarp>
          </a:bodyPr>
          <a:lstStyle>
            <a:defPPr>
              <a:defRPr lang="en-US"/>
            </a:defPPr>
            <a:lvl1pPr algn="l" rtl="0" fontAlgn="base">
              <a:spcBef>
                <a:spcPct val="0"/>
              </a:spcBef>
              <a:spcAft>
                <a:spcPct val="0"/>
              </a:spcAft>
              <a:defRPr sz="7600" b="1" kern="1200">
                <a:solidFill>
                  <a:srgbClr val="FFD624"/>
                </a:solidFill>
                <a:latin typeface="Verdana" pitchFamily="34" charset="0"/>
                <a:ea typeface="MS PGothic" pitchFamily="34" charset="-128"/>
                <a:cs typeface="+mn-cs"/>
              </a:defRPr>
            </a:lvl1pPr>
            <a:lvl2pPr marL="457200" algn="l" rtl="0" fontAlgn="base">
              <a:spcBef>
                <a:spcPct val="0"/>
              </a:spcBef>
              <a:spcAft>
                <a:spcPct val="0"/>
              </a:spcAft>
              <a:defRPr sz="7600" b="1" kern="1200">
                <a:solidFill>
                  <a:srgbClr val="FFD624"/>
                </a:solidFill>
                <a:latin typeface="Verdana" pitchFamily="34" charset="0"/>
                <a:ea typeface="MS PGothic" pitchFamily="34" charset="-128"/>
                <a:cs typeface="+mn-cs"/>
              </a:defRPr>
            </a:lvl2pPr>
            <a:lvl3pPr marL="914400" algn="l" rtl="0" fontAlgn="base">
              <a:spcBef>
                <a:spcPct val="0"/>
              </a:spcBef>
              <a:spcAft>
                <a:spcPct val="0"/>
              </a:spcAft>
              <a:defRPr sz="7600" b="1" kern="1200">
                <a:solidFill>
                  <a:srgbClr val="FFD624"/>
                </a:solidFill>
                <a:latin typeface="Verdana" pitchFamily="34" charset="0"/>
                <a:ea typeface="MS PGothic" pitchFamily="34" charset="-128"/>
                <a:cs typeface="+mn-cs"/>
              </a:defRPr>
            </a:lvl3pPr>
            <a:lvl4pPr marL="1371600" algn="l" rtl="0" fontAlgn="base">
              <a:spcBef>
                <a:spcPct val="0"/>
              </a:spcBef>
              <a:spcAft>
                <a:spcPct val="0"/>
              </a:spcAft>
              <a:defRPr sz="7600" b="1" kern="1200">
                <a:solidFill>
                  <a:srgbClr val="FFD624"/>
                </a:solidFill>
                <a:latin typeface="Verdana" pitchFamily="34" charset="0"/>
                <a:ea typeface="MS PGothic" pitchFamily="34" charset="-128"/>
                <a:cs typeface="+mn-cs"/>
              </a:defRPr>
            </a:lvl4pPr>
            <a:lvl5pPr marL="1828800" algn="l" rtl="0" fontAlgn="base">
              <a:spcBef>
                <a:spcPct val="0"/>
              </a:spcBef>
              <a:spcAft>
                <a:spcPct val="0"/>
              </a:spcAft>
              <a:defRPr sz="7600" b="1" kern="1200">
                <a:solidFill>
                  <a:srgbClr val="FFD624"/>
                </a:solidFill>
                <a:latin typeface="Verdana" pitchFamily="34" charset="0"/>
                <a:ea typeface="MS PGothic" pitchFamily="34" charset="-128"/>
                <a:cs typeface="+mn-cs"/>
              </a:defRPr>
            </a:lvl5pPr>
            <a:lvl6pPr marL="2286000" algn="l" defTabSz="914400" rtl="0" eaLnBrk="1" latinLnBrk="0" hangingPunct="1">
              <a:defRPr sz="7600" b="1" kern="1200">
                <a:solidFill>
                  <a:srgbClr val="FFD624"/>
                </a:solidFill>
                <a:latin typeface="Verdana" pitchFamily="34" charset="0"/>
                <a:ea typeface="MS PGothic" pitchFamily="34" charset="-128"/>
                <a:cs typeface="+mn-cs"/>
              </a:defRPr>
            </a:lvl6pPr>
            <a:lvl7pPr marL="2743200" algn="l" defTabSz="914400" rtl="0" eaLnBrk="1" latinLnBrk="0" hangingPunct="1">
              <a:defRPr sz="7600" b="1" kern="1200">
                <a:solidFill>
                  <a:srgbClr val="FFD624"/>
                </a:solidFill>
                <a:latin typeface="Verdana" pitchFamily="34" charset="0"/>
                <a:ea typeface="MS PGothic" pitchFamily="34" charset="-128"/>
                <a:cs typeface="+mn-cs"/>
              </a:defRPr>
            </a:lvl7pPr>
            <a:lvl8pPr marL="3200400" algn="l" defTabSz="914400" rtl="0" eaLnBrk="1" latinLnBrk="0" hangingPunct="1">
              <a:defRPr sz="7600" b="1" kern="1200">
                <a:solidFill>
                  <a:srgbClr val="FFD624"/>
                </a:solidFill>
                <a:latin typeface="Verdana" pitchFamily="34" charset="0"/>
                <a:ea typeface="MS PGothic" pitchFamily="34" charset="-128"/>
                <a:cs typeface="+mn-cs"/>
              </a:defRPr>
            </a:lvl8pPr>
            <a:lvl9pPr marL="3657600" algn="l" defTabSz="914400" rtl="0" eaLnBrk="1" latinLnBrk="0" hangingPunct="1">
              <a:defRPr sz="7600" b="1" kern="1200">
                <a:solidFill>
                  <a:srgbClr val="FFD624"/>
                </a:solidFill>
                <a:latin typeface="Verdana" pitchFamily="34" charset="0"/>
                <a:ea typeface="MS PGothic" pitchFamily="34" charset="-128"/>
                <a:cs typeface="+mn-cs"/>
              </a:defRPr>
            </a:lvl9pPr>
          </a:lstStyle>
          <a:p>
            <a:pPr marL="2381"/>
            <a:endParaRPr lang="it-IT" sz="5700">
              <a:latin typeface="Verdana" charset="0"/>
              <a:ea typeface="ＭＳ Ｐゴシック" charset="0"/>
            </a:endParaRPr>
          </a:p>
        </p:txBody>
      </p:sp>
      <p:sp>
        <p:nvSpPr>
          <p:cNvPr id="13" name="Titre 2"/>
          <p:cNvSpPr txBox="1">
            <a:spLocks/>
          </p:cNvSpPr>
          <p:nvPr/>
        </p:nvSpPr>
        <p:spPr bwMode="auto">
          <a:xfrm>
            <a:off x="243570" y="207893"/>
            <a:ext cx="8900430" cy="400110"/>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chemeClr val="tx1">
                    <a:lumMod val="65000"/>
                    <a:lumOff val="35000"/>
                  </a:schemeClr>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fr-FR" sz="2000" kern="0" dirty="0" err="1" smtClean="0">
                <a:solidFill>
                  <a:schemeClr val="bg1">
                    <a:lumMod val="50000"/>
                  </a:schemeClr>
                </a:solidFill>
              </a:rPr>
              <a:t>Thematic</a:t>
            </a:r>
            <a:r>
              <a:rPr lang="fr-FR" sz="2000" kern="0" dirty="0" smtClean="0">
                <a:solidFill>
                  <a:schemeClr val="bg1">
                    <a:lumMod val="50000"/>
                  </a:schemeClr>
                </a:solidFill>
              </a:rPr>
              <a:t> </a:t>
            </a:r>
            <a:r>
              <a:rPr lang="fr-FR" sz="2000" kern="0" dirty="0" err="1" smtClean="0">
                <a:solidFill>
                  <a:schemeClr val="bg1">
                    <a:lumMod val="50000"/>
                  </a:schemeClr>
                </a:solidFill>
              </a:rPr>
              <a:t>accuracy</a:t>
            </a:r>
            <a:r>
              <a:rPr lang="fr-FR" sz="2000" kern="0" dirty="0" smtClean="0">
                <a:solidFill>
                  <a:schemeClr val="bg1">
                    <a:lumMod val="50000"/>
                  </a:schemeClr>
                </a:solidFill>
              </a:rPr>
              <a:t> - </a:t>
            </a:r>
            <a:r>
              <a:rPr lang="fr-FR" sz="2000" kern="0" dirty="0" err="1" smtClean="0">
                <a:solidFill>
                  <a:schemeClr val="bg1">
                    <a:lumMod val="50000"/>
                  </a:schemeClr>
                </a:solidFill>
              </a:rPr>
              <a:t>metrics</a:t>
            </a:r>
            <a:r>
              <a:rPr lang="fr-FR" sz="2000" kern="0" dirty="0" smtClean="0">
                <a:solidFill>
                  <a:schemeClr val="bg1">
                    <a:lumMod val="50000"/>
                  </a:schemeClr>
                </a:solidFill>
              </a:rPr>
              <a:t> </a:t>
            </a:r>
            <a:r>
              <a:rPr lang="fr-FR" sz="2000" kern="0" dirty="0" err="1" smtClean="0">
                <a:solidFill>
                  <a:schemeClr val="bg1">
                    <a:lumMod val="50000"/>
                  </a:schemeClr>
                </a:solidFill>
              </a:rPr>
              <a:t>results</a:t>
            </a:r>
            <a:r>
              <a:rPr lang="fr-FR" sz="2000" kern="0" dirty="0" smtClean="0">
                <a:solidFill>
                  <a:schemeClr val="bg1">
                    <a:lumMod val="50000"/>
                  </a:schemeClr>
                </a:solidFill>
              </a:rPr>
              <a:t> sensitive to </a:t>
            </a:r>
            <a:r>
              <a:rPr lang="fr-FR" sz="2000" kern="0" dirty="0" err="1" smtClean="0">
                <a:solidFill>
                  <a:schemeClr val="bg1">
                    <a:lumMod val="50000"/>
                  </a:schemeClr>
                </a:solidFill>
              </a:rPr>
              <a:t>aggregation</a:t>
            </a:r>
            <a:r>
              <a:rPr lang="fr-FR" sz="2000" kern="0" dirty="0" smtClean="0">
                <a:solidFill>
                  <a:schemeClr val="bg1">
                    <a:lumMod val="50000"/>
                  </a:schemeClr>
                </a:solidFill>
              </a:rPr>
              <a:t> </a:t>
            </a:r>
            <a:r>
              <a:rPr lang="fr-FR" sz="2000" kern="0" dirty="0" err="1" smtClean="0">
                <a:solidFill>
                  <a:schemeClr val="bg1">
                    <a:lumMod val="50000"/>
                  </a:schemeClr>
                </a:solidFill>
              </a:rPr>
              <a:t>level</a:t>
            </a:r>
            <a:endParaRPr lang="fr-BE" sz="2000" kern="0" dirty="0">
              <a:solidFill>
                <a:schemeClr val="bg1">
                  <a:lumMod val="50000"/>
                </a:schemeClr>
              </a:solidFill>
            </a:endParaRPr>
          </a:p>
        </p:txBody>
      </p:sp>
    </p:spTree>
    <p:extLst>
      <p:ext uri="{BB962C8B-B14F-4D97-AF65-F5344CB8AC3E}">
        <p14:creationId xmlns:p14="http://schemas.microsoft.com/office/powerpoint/2010/main" val="18862105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121061"/>
            <a:ext cx="8204200" cy="461665"/>
          </a:xfrm>
        </p:spPr>
        <p:txBody>
          <a:bodyPr/>
          <a:lstStyle/>
          <a:p>
            <a:r>
              <a:rPr lang="fr-FR" sz="2400" dirty="0" smtClean="0">
                <a:solidFill>
                  <a:schemeClr val="bg1">
                    <a:lumMod val="50000"/>
                  </a:schemeClr>
                </a:solidFill>
              </a:rPr>
              <a:t>4. </a:t>
            </a:r>
            <a:r>
              <a:rPr lang="fr-FR" sz="2400" dirty="0" err="1" smtClean="0">
                <a:solidFill>
                  <a:schemeClr val="bg1">
                    <a:lumMod val="50000"/>
                  </a:schemeClr>
                </a:solidFill>
              </a:rPr>
              <a:t>Thematic</a:t>
            </a:r>
            <a:r>
              <a:rPr lang="fr-FR" sz="2400" dirty="0" smtClean="0">
                <a:solidFill>
                  <a:schemeClr val="bg1">
                    <a:lumMod val="50000"/>
                  </a:schemeClr>
                </a:solidFill>
              </a:rPr>
              <a:t> </a:t>
            </a:r>
            <a:r>
              <a:rPr lang="fr-FR" sz="2400" dirty="0" err="1" smtClean="0">
                <a:solidFill>
                  <a:schemeClr val="bg1">
                    <a:lumMod val="50000"/>
                  </a:schemeClr>
                </a:solidFill>
              </a:rPr>
              <a:t>accuracy</a:t>
            </a:r>
            <a:r>
              <a:rPr lang="fr-FR" sz="2400" dirty="0" smtClean="0">
                <a:solidFill>
                  <a:schemeClr val="bg1">
                    <a:lumMod val="50000"/>
                  </a:schemeClr>
                </a:solidFill>
              </a:rPr>
              <a:t> – case of </a:t>
            </a:r>
            <a:r>
              <a:rPr lang="fr-FR" sz="2400" dirty="0" err="1" smtClean="0">
                <a:solidFill>
                  <a:schemeClr val="bg1">
                    <a:lumMod val="50000"/>
                  </a:schemeClr>
                </a:solidFill>
              </a:rPr>
              <a:t>categorical</a:t>
            </a:r>
            <a:r>
              <a:rPr lang="fr-FR" sz="2400" dirty="0" smtClean="0">
                <a:solidFill>
                  <a:schemeClr val="bg1">
                    <a:lumMod val="50000"/>
                  </a:schemeClr>
                </a:solidFill>
              </a:rPr>
              <a:t> variables</a:t>
            </a:r>
            <a:endParaRPr lang="fr-BE" sz="2400" dirty="0">
              <a:solidFill>
                <a:schemeClr val="bg1">
                  <a:lumMod val="50000"/>
                </a:schemeClr>
              </a:solidFill>
            </a:endParaRPr>
          </a:p>
        </p:txBody>
      </p:sp>
      <p:pic>
        <p:nvPicPr>
          <p:cNvPr id="2" name="Image 1"/>
          <p:cNvPicPr>
            <a:picLocks noChangeAspect="1"/>
          </p:cNvPicPr>
          <p:nvPr/>
        </p:nvPicPr>
        <p:blipFill>
          <a:blip r:embed="rId2"/>
          <a:stretch>
            <a:fillRect/>
          </a:stretch>
        </p:blipFill>
        <p:spPr>
          <a:xfrm>
            <a:off x="3501901" y="824182"/>
            <a:ext cx="3046384" cy="2655516"/>
          </a:xfrm>
          <a:prstGeom prst="rect">
            <a:avLst/>
          </a:prstGeom>
          <a:ln>
            <a:noFill/>
          </a:ln>
          <a:effectLst>
            <a:outerShdw blurRad="292100" dist="139700" dir="2700000" algn="tl" rotWithShape="0">
              <a:srgbClr val="333333">
                <a:alpha val="65000"/>
              </a:srgbClr>
            </a:outerShdw>
          </a:effectLst>
        </p:spPr>
      </p:pic>
      <p:pic>
        <p:nvPicPr>
          <p:cNvPr id="4" name="Image 3"/>
          <p:cNvPicPr>
            <a:picLocks noChangeAspect="1"/>
          </p:cNvPicPr>
          <p:nvPr/>
        </p:nvPicPr>
        <p:blipFill>
          <a:blip r:embed="rId3"/>
          <a:stretch>
            <a:fillRect/>
          </a:stretch>
        </p:blipFill>
        <p:spPr>
          <a:xfrm>
            <a:off x="0" y="824759"/>
            <a:ext cx="3217418" cy="2272404"/>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nvPicPr>
        <p:blipFill>
          <a:blip r:embed="rId4"/>
          <a:stretch>
            <a:fillRect/>
          </a:stretch>
        </p:blipFill>
        <p:spPr>
          <a:xfrm>
            <a:off x="6759051" y="840658"/>
            <a:ext cx="2033782" cy="3292577"/>
          </a:xfrm>
          <a:prstGeom prst="rect">
            <a:avLst/>
          </a:prstGeom>
          <a:ln>
            <a:noFill/>
          </a:ln>
          <a:effectLst>
            <a:outerShdw blurRad="292100" dist="139700" dir="2700000" algn="tl" rotWithShape="0">
              <a:srgbClr val="333333">
                <a:alpha val="65000"/>
              </a:srgbClr>
            </a:outerShdw>
          </a:effectLst>
        </p:spPr>
      </p:pic>
      <p:grpSp>
        <p:nvGrpSpPr>
          <p:cNvPr id="9" name="Groupe 8"/>
          <p:cNvGrpSpPr/>
          <p:nvPr/>
        </p:nvGrpSpPr>
        <p:grpSpPr>
          <a:xfrm>
            <a:off x="98908" y="3134032"/>
            <a:ext cx="2805172" cy="1954162"/>
            <a:chOff x="98908" y="3134032"/>
            <a:chExt cx="2805172" cy="1954162"/>
          </a:xfrm>
        </p:grpSpPr>
        <p:pic>
          <p:nvPicPr>
            <p:cNvPr id="5" name="Image 4"/>
            <p:cNvPicPr>
              <a:picLocks noChangeAspect="1"/>
            </p:cNvPicPr>
            <p:nvPr/>
          </p:nvPicPr>
          <p:blipFill>
            <a:blip r:embed="rId5"/>
            <a:stretch>
              <a:fillRect/>
            </a:stretch>
          </p:blipFill>
          <p:spPr>
            <a:xfrm>
              <a:off x="98908" y="3136395"/>
              <a:ext cx="1375931" cy="1951799"/>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6"/>
            <a:stretch>
              <a:fillRect/>
            </a:stretch>
          </p:blipFill>
          <p:spPr>
            <a:xfrm>
              <a:off x="1480206" y="3134032"/>
              <a:ext cx="1423874" cy="193941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48032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2"/>
          <p:cNvSpPr txBox="1">
            <a:spLocks/>
          </p:cNvSpPr>
          <p:nvPr/>
        </p:nvSpPr>
        <p:spPr>
          <a:xfrm>
            <a:off x="0" y="121061"/>
            <a:ext cx="8204200" cy="461665"/>
          </a:xfrm>
          <a:prstGeom prst="rect">
            <a:avLst/>
          </a:prstGeom>
        </p:spPr>
        <p:txBody>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fr-FR" sz="2400" kern="0" smtClean="0">
                <a:solidFill>
                  <a:schemeClr val="bg1">
                    <a:lumMod val="50000"/>
                  </a:schemeClr>
                </a:solidFill>
              </a:rPr>
              <a:t>4. Thematic accuracy – case of categorical variables</a:t>
            </a:r>
            <a:endParaRPr lang="fr-BE" sz="2400" kern="0">
              <a:solidFill>
                <a:schemeClr val="bg1">
                  <a:lumMod val="50000"/>
                </a:schemeClr>
              </a:solidFill>
            </a:endParaRPr>
          </a:p>
        </p:txBody>
      </p:sp>
      <p:sp>
        <p:nvSpPr>
          <p:cNvPr id="3" name="ZoneTexte 2"/>
          <p:cNvSpPr txBox="1"/>
          <p:nvPr/>
        </p:nvSpPr>
        <p:spPr>
          <a:xfrm>
            <a:off x="0" y="830288"/>
            <a:ext cx="8851106" cy="4078039"/>
          </a:xfrm>
          <a:prstGeom prst="rect">
            <a:avLst/>
          </a:prstGeom>
          <a:noFill/>
        </p:spPr>
        <p:txBody>
          <a:bodyPr wrap="square" rtlCol="0">
            <a:spAutoFit/>
          </a:bodyPr>
          <a:lstStyle/>
          <a:p>
            <a:r>
              <a:rPr lang="fr-FR" sz="1600" dirty="0" err="1" smtClean="0">
                <a:solidFill>
                  <a:schemeClr val="tx1">
                    <a:lumMod val="75000"/>
                    <a:lumOff val="25000"/>
                  </a:schemeClr>
                </a:solidFill>
              </a:rPr>
              <a:t>Criteria</a:t>
            </a:r>
            <a:r>
              <a:rPr lang="fr-FR" sz="1600" dirty="0" smtClean="0">
                <a:solidFill>
                  <a:schemeClr val="tx1">
                    <a:lumMod val="75000"/>
                    <a:lumOff val="25000"/>
                  </a:schemeClr>
                </a:solidFill>
              </a:rPr>
              <a:t> for a </a:t>
            </a:r>
            <a:r>
              <a:rPr lang="fr-FR" sz="1600" dirty="0" err="1" smtClean="0">
                <a:solidFill>
                  <a:schemeClr val="tx1">
                    <a:lumMod val="75000"/>
                    <a:lumOff val="25000"/>
                  </a:schemeClr>
                </a:solidFill>
              </a:rPr>
              <a:t>valid</a:t>
            </a:r>
            <a:r>
              <a:rPr lang="fr-FR" sz="1600" dirty="0" smtClean="0">
                <a:solidFill>
                  <a:schemeClr val="tx1">
                    <a:lumMod val="75000"/>
                    <a:lumOff val="25000"/>
                  </a:schemeClr>
                </a:solidFill>
              </a:rPr>
              <a:t> </a:t>
            </a:r>
            <a:r>
              <a:rPr lang="fr-FR" sz="1600" dirty="0" err="1" smtClean="0">
                <a:solidFill>
                  <a:schemeClr val="tx1">
                    <a:lumMod val="75000"/>
                    <a:lumOff val="25000"/>
                  </a:schemeClr>
                </a:solidFill>
              </a:rPr>
              <a:t>accuracy</a:t>
            </a:r>
            <a:r>
              <a:rPr lang="fr-FR" sz="1600" dirty="0" smtClean="0">
                <a:solidFill>
                  <a:schemeClr val="tx1">
                    <a:lumMod val="75000"/>
                    <a:lumOff val="25000"/>
                  </a:schemeClr>
                </a:solidFill>
              </a:rPr>
              <a:t> </a:t>
            </a:r>
            <a:r>
              <a:rPr lang="fr-FR" sz="1600" dirty="0" err="1" smtClean="0">
                <a:solidFill>
                  <a:schemeClr val="tx1">
                    <a:lumMod val="75000"/>
                    <a:lumOff val="25000"/>
                  </a:schemeClr>
                </a:solidFill>
              </a:rPr>
              <a:t>assessment</a:t>
            </a:r>
            <a:r>
              <a:rPr lang="fr-FR" sz="1600" dirty="0" smtClean="0">
                <a:solidFill>
                  <a:schemeClr val="tx1">
                    <a:lumMod val="75000"/>
                    <a:lumOff val="25000"/>
                  </a:schemeClr>
                </a:solidFill>
              </a:rPr>
              <a:t> of a </a:t>
            </a:r>
            <a:r>
              <a:rPr lang="fr-FR" sz="1600" dirty="0" err="1" smtClean="0">
                <a:solidFill>
                  <a:schemeClr val="tx1">
                    <a:lumMod val="75000"/>
                    <a:lumOff val="25000"/>
                  </a:schemeClr>
                </a:solidFill>
              </a:rPr>
              <a:t>thematic</a:t>
            </a:r>
            <a:r>
              <a:rPr lang="fr-FR" sz="1600" dirty="0" smtClean="0">
                <a:solidFill>
                  <a:schemeClr val="tx1">
                    <a:lumMod val="75000"/>
                    <a:lumOff val="25000"/>
                  </a:schemeClr>
                </a:solidFill>
              </a:rPr>
              <a:t> </a:t>
            </a:r>
            <a:r>
              <a:rPr lang="fr-FR" sz="1600" dirty="0" err="1" smtClean="0">
                <a:solidFill>
                  <a:schemeClr val="tx1">
                    <a:lumMod val="75000"/>
                    <a:lumOff val="25000"/>
                  </a:schemeClr>
                </a:solidFill>
              </a:rPr>
              <a:t>map</a:t>
            </a:r>
            <a:r>
              <a:rPr lang="fr-FR" sz="1600" dirty="0" smtClean="0">
                <a:solidFill>
                  <a:schemeClr val="tx1">
                    <a:lumMod val="75000"/>
                    <a:lumOff val="25000"/>
                  </a:schemeClr>
                </a:solidFill>
              </a:rPr>
              <a:t>:</a:t>
            </a:r>
          </a:p>
          <a:p>
            <a:endParaRPr lang="fr-FR" sz="900" dirty="0" smtClean="0">
              <a:solidFill>
                <a:schemeClr val="tx1">
                  <a:lumMod val="75000"/>
                  <a:lumOff val="25000"/>
                </a:schemeClr>
              </a:solidFill>
            </a:endParaRPr>
          </a:p>
          <a:p>
            <a:r>
              <a:rPr lang="fr-FR" sz="1600" dirty="0" smtClean="0">
                <a:solidFill>
                  <a:schemeClr val="tx1">
                    <a:lumMod val="75000"/>
                    <a:lumOff val="25000"/>
                  </a:schemeClr>
                </a:solidFill>
              </a:rPr>
              <a:t>-   </a:t>
            </a:r>
            <a:r>
              <a:rPr lang="en-US" sz="1400" b="1" dirty="0" smtClean="0">
                <a:solidFill>
                  <a:schemeClr val="tx1">
                    <a:lumMod val="75000"/>
                    <a:lumOff val="25000"/>
                  </a:schemeClr>
                </a:solidFill>
              </a:rPr>
              <a:t>Statistically </a:t>
            </a:r>
            <a:r>
              <a:rPr lang="en-US" sz="1400" b="1" dirty="0">
                <a:solidFill>
                  <a:schemeClr val="tx1">
                    <a:lumMod val="75000"/>
                    <a:lumOff val="25000"/>
                  </a:schemeClr>
                </a:solidFill>
              </a:rPr>
              <a:t>rigorous  </a:t>
            </a:r>
            <a:r>
              <a:rPr lang="en-US" sz="1200" dirty="0">
                <a:solidFill>
                  <a:schemeClr val="tx1">
                    <a:lumMod val="75000"/>
                    <a:lumOff val="25000"/>
                  </a:schemeClr>
                </a:solidFill>
              </a:rPr>
              <a:t>– </a:t>
            </a:r>
            <a:r>
              <a:rPr lang="en-US" sz="1200" dirty="0" smtClean="0">
                <a:solidFill>
                  <a:schemeClr val="tx1">
                    <a:lumMod val="75000"/>
                    <a:lumOff val="25000"/>
                  </a:schemeClr>
                </a:solidFill>
              </a:rPr>
              <a:t>thanks to a </a:t>
            </a:r>
            <a:r>
              <a:rPr lang="en-US" sz="1200" dirty="0">
                <a:solidFill>
                  <a:schemeClr val="tx1">
                    <a:lumMod val="75000"/>
                    <a:lumOff val="25000"/>
                  </a:schemeClr>
                </a:solidFill>
              </a:rPr>
              <a:t>probability sampling </a:t>
            </a:r>
            <a:r>
              <a:rPr lang="en-US" sz="1200" dirty="0" smtClean="0">
                <a:solidFill>
                  <a:schemeClr val="tx1">
                    <a:lumMod val="75000"/>
                    <a:lumOff val="25000"/>
                  </a:schemeClr>
                </a:solidFill>
              </a:rPr>
              <a:t>design to </a:t>
            </a:r>
            <a:r>
              <a:rPr lang="en-US" sz="1200" dirty="0">
                <a:solidFill>
                  <a:schemeClr val="tx1">
                    <a:lumMod val="75000"/>
                    <a:lumOff val="25000"/>
                  </a:schemeClr>
                </a:solidFill>
              </a:rPr>
              <a:t>quantify the variability </a:t>
            </a:r>
            <a:r>
              <a:rPr lang="en-US" sz="1200" dirty="0" smtClean="0">
                <a:solidFill>
                  <a:schemeClr val="tx1">
                    <a:lumMod val="75000"/>
                    <a:lumOff val="25000"/>
                  </a:schemeClr>
                </a:solidFill>
              </a:rPr>
              <a:t>of the 			accuracy estimates using standard </a:t>
            </a:r>
            <a:r>
              <a:rPr lang="en-US" sz="1200" dirty="0">
                <a:solidFill>
                  <a:schemeClr val="tx1">
                    <a:lumMod val="75000"/>
                    <a:lumOff val="25000"/>
                  </a:schemeClr>
                </a:solidFill>
              </a:rPr>
              <a:t>errors </a:t>
            </a:r>
            <a:r>
              <a:rPr lang="en-US" sz="1200" dirty="0" smtClean="0">
                <a:solidFill>
                  <a:schemeClr val="tx1">
                    <a:lumMod val="75000"/>
                    <a:lumOff val="25000"/>
                  </a:schemeClr>
                </a:solidFill>
              </a:rPr>
              <a:t>or confidence </a:t>
            </a:r>
            <a:r>
              <a:rPr lang="en-US" sz="1200" dirty="0">
                <a:solidFill>
                  <a:schemeClr val="tx1">
                    <a:lumMod val="75000"/>
                    <a:lumOff val="25000"/>
                  </a:schemeClr>
                </a:solidFill>
              </a:rPr>
              <a:t>intervals</a:t>
            </a:r>
            <a:r>
              <a:rPr lang="en-US" sz="1200" dirty="0" smtClean="0">
                <a:solidFill>
                  <a:schemeClr val="tx1">
                    <a:lumMod val="75000"/>
                    <a:lumOff val="25000"/>
                  </a:schemeClr>
                </a:solidFill>
              </a:rPr>
              <a:t>.</a:t>
            </a:r>
          </a:p>
          <a:p>
            <a:endParaRPr lang="en-US" sz="200" dirty="0">
              <a:solidFill>
                <a:schemeClr val="tx1">
                  <a:lumMod val="75000"/>
                  <a:lumOff val="25000"/>
                </a:schemeClr>
              </a:solidFill>
            </a:endParaRPr>
          </a:p>
          <a:p>
            <a:pPr marL="285750" indent="-285750">
              <a:buFontTx/>
              <a:buChar char="-"/>
            </a:pPr>
            <a:r>
              <a:rPr lang="en-US" sz="1400" b="1" dirty="0" smtClean="0">
                <a:solidFill>
                  <a:schemeClr val="tx1">
                    <a:lumMod val="75000"/>
                    <a:lumOff val="25000"/>
                  </a:schemeClr>
                </a:solidFill>
              </a:rPr>
              <a:t>Quality </a:t>
            </a:r>
            <a:r>
              <a:rPr lang="en-US" sz="1400" b="1" dirty="0">
                <a:solidFill>
                  <a:schemeClr val="tx1">
                    <a:lumMod val="75000"/>
                    <a:lumOff val="25000"/>
                  </a:schemeClr>
                </a:solidFill>
              </a:rPr>
              <a:t>assured </a:t>
            </a:r>
            <a:r>
              <a:rPr lang="en-US" sz="1200" dirty="0">
                <a:solidFill>
                  <a:schemeClr val="tx1">
                    <a:lumMod val="75000"/>
                    <a:lumOff val="25000"/>
                  </a:schemeClr>
                </a:solidFill>
              </a:rPr>
              <a:t>– protocols </a:t>
            </a:r>
            <a:r>
              <a:rPr lang="en-US" sz="1200" dirty="0" smtClean="0">
                <a:solidFill>
                  <a:schemeClr val="tx1">
                    <a:lumMod val="75000"/>
                    <a:lumOff val="25000"/>
                  </a:schemeClr>
                </a:solidFill>
              </a:rPr>
              <a:t>to evaluate </a:t>
            </a:r>
            <a:r>
              <a:rPr lang="en-US" sz="1200" dirty="0">
                <a:solidFill>
                  <a:schemeClr val="tx1">
                    <a:lumMod val="75000"/>
                    <a:lumOff val="25000"/>
                  </a:schemeClr>
                </a:solidFill>
              </a:rPr>
              <a:t>the quality of the reference data </a:t>
            </a:r>
            <a:r>
              <a:rPr lang="en-US" sz="1200" dirty="0" smtClean="0">
                <a:solidFill>
                  <a:schemeClr val="tx1">
                    <a:lumMod val="75000"/>
                    <a:lumOff val="25000"/>
                  </a:schemeClr>
                </a:solidFill>
              </a:rPr>
              <a:t>(i.e. evaluate </a:t>
            </a:r>
            <a:r>
              <a:rPr lang="en-US" sz="1200" dirty="0">
                <a:solidFill>
                  <a:schemeClr val="tx1">
                    <a:lumMod val="75000"/>
                    <a:lumOff val="25000"/>
                  </a:schemeClr>
                </a:solidFill>
              </a:rPr>
              <a:t>consistency of </a:t>
            </a:r>
            <a:r>
              <a:rPr lang="en-US" sz="1200" dirty="0" smtClean="0">
                <a:solidFill>
                  <a:schemeClr val="tx1">
                    <a:lumMod val="75000"/>
                    <a:lumOff val="25000"/>
                  </a:schemeClr>
                </a:solidFill>
              </a:rPr>
              <a:t>		reference class labels </a:t>
            </a:r>
            <a:r>
              <a:rPr lang="en-US" sz="1200" dirty="0">
                <a:solidFill>
                  <a:schemeClr val="tx1">
                    <a:lumMod val="75000"/>
                    <a:lumOff val="25000"/>
                  </a:schemeClr>
                </a:solidFill>
              </a:rPr>
              <a:t>obtained by different </a:t>
            </a:r>
            <a:r>
              <a:rPr lang="en-US" sz="1200" dirty="0" smtClean="0">
                <a:solidFill>
                  <a:schemeClr val="tx1">
                    <a:lumMod val="75000"/>
                    <a:lumOff val="25000"/>
                  </a:schemeClr>
                </a:solidFill>
              </a:rPr>
              <a:t>interpreters </a:t>
            </a:r>
            <a:r>
              <a:rPr lang="en-US" sz="1200" dirty="0">
                <a:solidFill>
                  <a:schemeClr val="tx1">
                    <a:lumMod val="75000"/>
                    <a:lumOff val="25000"/>
                  </a:schemeClr>
                </a:solidFill>
              </a:rPr>
              <a:t>by providing </a:t>
            </a:r>
            <a:r>
              <a:rPr lang="en-US" sz="1200" dirty="0" smtClean="0">
                <a:solidFill>
                  <a:schemeClr val="tx1">
                    <a:lumMod val="75000"/>
                    <a:lumOff val="25000"/>
                  </a:schemeClr>
                </a:solidFill>
              </a:rPr>
              <a:t>several 			interpreters </a:t>
            </a:r>
            <a:r>
              <a:rPr lang="en-US" sz="1200" dirty="0">
                <a:solidFill>
                  <a:schemeClr val="tx1">
                    <a:lumMod val="75000"/>
                    <a:lumOff val="25000"/>
                  </a:schemeClr>
                </a:solidFill>
              </a:rPr>
              <a:t>with a randomly chosen set of </a:t>
            </a:r>
            <a:r>
              <a:rPr lang="en-US" sz="1200" dirty="0" smtClean="0">
                <a:solidFill>
                  <a:schemeClr val="tx1">
                    <a:lumMod val="75000"/>
                    <a:lumOff val="25000"/>
                  </a:schemeClr>
                </a:solidFill>
              </a:rPr>
              <a:t>sample)</a:t>
            </a:r>
          </a:p>
          <a:p>
            <a:endParaRPr lang="en-US" sz="300" dirty="0">
              <a:solidFill>
                <a:schemeClr val="tx1">
                  <a:lumMod val="75000"/>
                  <a:lumOff val="25000"/>
                </a:schemeClr>
              </a:solidFill>
            </a:endParaRPr>
          </a:p>
          <a:p>
            <a:r>
              <a:rPr lang="en-US" sz="1400" b="1" dirty="0" smtClean="0">
                <a:solidFill>
                  <a:schemeClr val="tx1">
                    <a:lumMod val="75000"/>
                    <a:lumOff val="25000"/>
                  </a:schemeClr>
                </a:solidFill>
              </a:rPr>
              <a:t>-   Independent </a:t>
            </a:r>
            <a:r>
              <a:rPr lang="en-US" sz="1200" dirty="0" smtClean="0">
                <a:solidFill>
                  <a:schemeClr val="tx1">
                    <a:lumMod val="75000"/>
                    <a:lumOff val="25000"/>
                  </a:schemeClr>
                </a:solidFill>
              </a:rPr>
              <a:t>– the reference samples are strictly independent to the samples used in the EO 			interpretation process </a:t>
            </a:r>
          </a:p>
          <a:p>
            <a:endParaRPr lang="en-US" sz="100" dirty="0">
              <a:solidFill>
                <a:schemeClr val="tx1">
                  <a:lumMod val="75000"/>
                  <a:lumOff val="25000"/>
                </a:schemeClr>
              </a:solidFill>
            </a:endParaRPr>
          </a:p>
          <a:p>
            <a:pPr marL="285750" indent="-285750">
              <a:buFontTx/>
              <a:buChar char="-"/>
            </a:pPr>
            <a:r>
              <a:rPr lang="en-US" sz="1400" b="1" dirty="0" smtClean="0">
                <a:solidFill>
                  <a:schemeClr val="tx1">
                    <a:lumMod val="75000"/>
                    <a:lumOff val="25000"/>
                  </a:schemeClr>
                </a:solidFill>
              </a:rPr>
              <a:t>Reliable </a:t>
            </a:r>
            <a:r>
              <a:rPr lang="en-US" sz="1200" dirty="0">
                <a:solidFill>
                  <a:schemeClr val="tx1">
                    <a:lumMod val="75000"/>
                    <a:lumOff val="25000"/>
                  </a:schemeClr>
                </a:solidFill>
              </a:rPr>
              <a:t>– a repetition of the accuracy assessment protocol </a:t>
            </a:r>
            <a:r>
              <a:rPr lang="en-US" sz="1200" dirty="0" smtClean="0">
                <a:solidFill>
                  <a:schemeClr val="tx1">
                    <a:lumMod val="75000"/>
                    <a:lumOff val="25000"/>
                  </a:schemeClr>
                </a:solidFill>
              </a:rPr>
              <a:t>should produce </a:t>
            </a:r>
            <a:r>
              <a:rPr lang="en-US" sz="1200" dirty="0">
                <a:solidFill>
                  <a:schemeClr val="tx1">
                    <a:lumMod val="75000"/>
                    <a:lumOff val="25000"/>
                  </a:schemeClr>
                </a:solidFill>
              </a:rPr>
              <a:t>approximately similar </a:t>
            </a:r>
            <a:r>
              <a:rPr lang="en-US" sz="1200" dirty="0" smtClean="0">
                <a:solidFill>
                  <a:schemeClr val="tx1">
                    <a:lumMod val="75000"/>
                    <a:lumOff val="25000"/>
                  </a:schemeClr>
                </a:solidFill>
              </a:rPr>
              <a:t>results.</a:t>
            </a:r>
          </a:p>
          <a:p>
            <a:r>
              <a:rPr lang="en-US" sz="1200" dirty="0" smtClean="0"/>
              <a:t>		Reporting </a:t>
            </a:r>
            <a:r>
              <a:rPr lang="en-US" sz="1200" dirty="0"/>
              <a:t>standard errors or confidence intervals </a:t>
            </a:r>
            <a:r>
              <a:rPr lang="en-US" sz="1200" dirty="0" smtClean="0"/>
              <a:t>quantify how repeatable </a:t>
            </a:r>
            <a:r>
              <a:rPr lang="en-US" sz="1200" dirty="0"/>
              <a:t>the estimates </a:t>
            </a:r>
            <a:r>
              <a:rPr lang="en-US" sz="1200" dirty="0" smtClean="0"/>
              <a:t>		would </a:t>
            </a:r>
            <a:r>
              <a:rPr lang="en-US" sz="1200" dirty="0"/>
              <a:t>be over </a:t>
            </a:r>
            <a:r>
              <a:rPr lang="en-US" sz="1200" dirty="0" smtClean="0"/>
              <a:t>different </a:t>
            </a:r>
            <a:r>
              <a:rPr lang="en-US" sz="1200" dirty="0"/>
              <a:t>random </a:t>
            </a:r>
            <a:r>
              <a:rPr lang="en-US" sz="1200" dirty="0" smtClean="0"/>
              <a:t>outcomes </a:t>
            </a:r>
            <a:r>
              <a:rPr lang="fr-BE" sz="1200" dirty="0" smtClean="0"/>
              <a:t>of </a:t>
            </a:r>
            <a:r>
              <a:rPr lang="fr-BE" sz="1200" dirty="0"/>
              <a:t>the </a:t>
            </a:r>
            <a:r>
              <a:rPr lang="fr-BE" sz="1200" dirty="0" err="1"/>
              <a:t>sample</a:t>
            </a:r>
            <a:r>
              <a:rPr lang="fr-BE" sz="1200" dirty="0"/>
              <a:t> </a:t>
            </a:r>
            <a:r>
              <a:rPr lang="fr-BE" sz="1200" dirty="0" err="1"/>
              <a:t>selection</a:t>
            </a:r>
            <a:r>
              <a:rPr lang="fr-BE" sz="1200" dirty="0"/>
              <a:t>.</a:t>
            </a:r>
            <a:endParaRPr lang="en-US" sz="1200" dirty="0" smtClean="0">
              <a:solidFill>
                <a:schemeClr val="tx1">
                  <a:lumMod val="75000"/>
                  <a:lumOff val="25000"/>
                </a:schemeClr>
              </a:solidFill>
            </a:endParaRPr>
          </a:p>
          <a:p>
            <a:r>
              <a:rPr lang="en-US" sz="400" dirty="0" smtClean="0">
                <a:solidFill>
                  <a:schemeClr val="tx1">
                    <a:lumMod val="75000"/>
                    <a:lumOff val="25000"/>
                  </a:schemeClr>
                </a:solidFill>
              </a:rPr>
              <a:t> </a:t>
            </a:r>
            <a:endParaRPr lang="en-US" sz="100" dirty="0">
              <a:solidFill>
                <a:schemeClr val="tx1">
                  <a:lumMod val="75000"/>
                  <a:lumOff val="25000"/>
                </a:schemeClr>
              </a:solidFill>
            </a:endParaRPr>
          </a:p>
          <a:p>
            <a:pPr marL="285750" indent="-285750">
              <a:buFontTx/>
              <a:buChar char="-"/>
            </a:pPr>
            <a:r>
              <a:rPr lang="en-US" sz="1400" b="1" dirty="0" smtClean="0">
                <a:solidFill>
                  <a:schemeClr val="tx1">
                    <a:lumMod val="75000"/>
                    <a:lumOff val="25000"/>
                  </a:schemeClr>
                </a:solidFill>
              </a:rPr>
              <a:t>Transparent </a:t>
            </a:r>
            <a:r>
              <a:rPr lang="en-US" sz="1400" dirty="0">
                <a:solidFill>
                  <a:schemeClr val="tx1">
                    <a:lumMod val="75000"/>
                    <a:lumOff val="25000"/>
                  </a:schemeClr>
                </a:solidFill>
              </a:rPr>
              <a:t>–</a:t>
            </a:r>
            <a:r>
              <a:rPr lang="en-US" sz="1400" b="1" dirty="0">
                <a:solidFill>
                  <a:schemeClr val="tx1">
                    <a:lumMod val="75000"/>
                    <a:lumOff val="25000"/>
                  </a:schemeClr>
                </a:solidFill>
              </a:rPr>
              <a:t> </a:t>
            </a:r>
            <a:r>
              <a:rPr lang="en-US" sz="1200" dirty="0">
                <a:solidFill>
                  <a:schemeClr val="tx1">
                    <a:lumMod val="75000"/>
                    <a:lumOff val="25000"/>
                  </a:schemeClr>
                </a:solidFill>
              </a:rPr>
              <a:t>provide all relevant details, positive or negative, </a:t>
            </a:r>
            <a:r>
              <a:rPr lang="en-US" sz="1200" dirty="0" smtClean="0">
                <a:solidFill>
                  <a:schemeClr val="tx1">
                    <a:lumMod val="75000"/>
                    <a:lumOff val="25000"/>
                  </a:schemeClr>
                </a:solidFill>
              </a:rPr>
              <a:t>that would </a:t>
            </a:r>
            <a:r>
              <a:rPr lang="en-US" sz="1200" dirty="0">
                <a:solidFill>
                  <a:schemeClr val="tx1">
                    <a:lumMod val="75000"/>
                    <a:lumOff val="25000"/>
                  </a:schemeClr>
                </a:solidFill>
              </a:rPr>
              <a:t>inform readers about the </a:t>
            </a:r>
            <a:r>
              <a:rPr lang="en-US" sz="1200" dirty="0" smtClean="0">
                <a:solidFill>
                  <a:schemeClr val="tx1">
                    <a:lumMod val="75000"/>
                    <a:lumOff val="25000"/>
                  </a:schemeClr>
                </a:solidFill>
              </a:rPr>
              <a:t>		quality </a:t>
            </a:r>
            <a:r>
              <a:rPr lang="en-US" sz="1200" dirty="0">
                <a:solidFill>
                  <a:schemeClr val="tx1">
                    <a:lumMod val="75000"/>
                    <a:lumOff val="25000"/>
                  </a:schemeClr>
                </a:solidFill>
              </a:rPr>
              <a:t>of the results </a:t>
            </a:r>
            <a:r>
              <a:rPr lang="en-US" sz="1200" dirty="0" smtClean="0">
                <a:solidFill>
                  <a:schemeClr val="tx1">
                    <a:lumMod val="75000"/>
                    <a:lumOff val="25000"/>
                  </a:schemeClr>
                </a:solidFill>
              </a:rPr>
              <a:t>(incl. any </a:t>
            </a:r>
            <a:r>
              <a:rPr lang="en-US" sz="1200" dirty="0">
                <a:solidFill>
                  <a:schemeClr val="tx1">
                    <a:lumMod val="75000"/>
                    <a:lumOff val="25000"/>
                  </a:schemeClr>
                </a:solidFill>
              </a:rPr>
              <a:t>problems </a:t>
            </a:r>
            <a:r>
              <a:rPr lang="en-US" sz="1200" dirty="0" smtClean="0">
                <a:solidFill>
                  <a:schemeClr val="tx1">
                    <a:lumMod val="75000"/>
                    <a:lumOff val="25000"/>
                  </a:schemeClr>
                </a:solidFill>
              </a:rPr>
              <a:t>with </a:t>
            </a:r>
            <a:r>
              <a:rPr lang="en-US" sz="1200" dirty="0">
                <a:solidFill>
                  <a:schemeClr val="tx1">
                    <a:lumMod val="75000"/>
                    <a:lumOff val="25000"/>
                  </a:schemeClr>
                </a:solidFill>
              </a:rPr>
              <a:t>missing data due to </a:t>
            </a:r>
            <a:r>
              <a:rPr lang="en-US" sz="1200" dirty="0" smtClean="0">
                <a:solidFill>
                  <a:schemeClr val="tx1">
                    <a:lumMod val="75000"/>
                    <a:lumOff val="25000"/>
                  </a:schemeClr>
                </a:solidFill>
              </a:rPr>
              <a:t>cloudy imagery </a:t>
            </a:r>
            <a:r>
              <a:rPr lang="en-US" sz="1200" dirty="0">
                <a:solidFill>
                  <a:schemeClr val="tx1">
                    <a:lumMod val="75000"/>
                    <a:lumOff val="25000"/>
                  </a:schemeClr>
                </a:solidFill>
              </a:rPr>
              <a:t>or </a:t>
            </a:r>
            <a:r>
              <a:rPr lang="en-US" sz="1200" dirty="0" smtClean="0">
                <a:solidFill>
                  <a:schemeClr val="tx1">
                    <a:lumMod val="75000"/>
                    <a:lumOff val="25000"/>
                  </a:schemeClr>
                </a:solidFill>
              </a:rPr>
              <a:t>		inability </a:t>
            </a:r>
            <a:r>
              <a:rPr lang="en-US" sz="1200" dirty="0">
                <a:solidFill>
                  <a:schemeClr val="tx1">
                    <a:lumMod val="75000"/>
                    <a:lumOff val="25000"/>
                  </a:schemeClr>
                </a:solidFill>
              </a:rPr>
              <a:t>to access sample </a:t>
            </a:r>
            <a:r>
              <a:rPr lang="en-US" sz="1200" dirty="0" smtClean="0">
                <a:solidFill>
                  <a:schemeClr val="tx1">
                    <a:lumMod val="75000"/>
                    <a:lumOff val="25000"/>
                  </a:schemeClr>
                </a:solidFill>
              </a:rPr>
              <a:t>locations). Any </a:t>
            </a:r>
            <a:r>
              <a:rPr lang="en-US" sz="1200" dirty="0">
                <a:solidFill>
                  <a:schemeClr val="tx1">
                    <a:lumMod val="75000"/>
                    <a:lumOff val="25000"/>
                  </a:schemeClr>
                </a:solidFill>
              </a:rPr>
              <a:t>modifications to standard sampling design and </a:t>
            </a:r>
            <a:r>
              <a:rPr lang="en-US" sz="1200" dirty="0" smtClean="0">
                <a:solidFill>
                  <a:schemeClr val="tx1">
                    <a:lumMod val="75000"/>
                    <a:lumOff val="25000"/>
                  </a:schemeClr>
                </a:solidFill>
              </a:rPr>
              <a:t>		analysis protocols </a:t>
            </a:r>
            <a:r>
              <a:rPr lang="en-US" sz="1200" dirty="0">
                <a:solidFill>
                  <a:schemeClr val="tx1">
                    <a:lumMod val="75000"/>
                    <a:lumOff val="25000"/>
                  </a:schemeClr>
                </a:solidFill>
              </a:rPr>
              <a:t>should also be documented. </a:t>
            </a:r>
            <a:endParaRPr lang="en-US" sz="1200" dirty="0" smtClean="0">
              <a:solidFill>
                <a:schemeClr val="tx1">
                  <a:lumMod val="75000"/>
                  <a:lumOff val="25000"/>
                </a:schemeClr>
              </a:solidFill>
            </a:endParaRPr>
          </a:p>
          <a:p>
            <a:pPr marL="171450" indent="-171450">
              <a:buFontTx/>
              <a:buChar char="-"/>
            </a:pPr>
            <a:endParaRPr lang="en-US" sz="600" dirty="0">
              <a:solidFill>
                <a:schemeClr val="tx1">
                  <a:lumMod val="75000"/>
                  <a:lumOff val="25000"/>
                </a:schemeClr>
              </a:solidFill>
            </a:endParaRPr>
          </a:p>
          <a:p>
            <a:r>
              <a:rPr lang="en-US" sz="1400" b="1" dirty="0">
                <a:solidFill>
                  <a:schemeClr val="tx1">
                    <a:lumMod val="75000"/>
                    <a:lumOff val="25000"/>
                  </a:schemeClr>
                </a:solidFill>
              </a:rPr>
              <a:t>-  </a:t>
            </a:r>
            <a:r>
              <a:rPr lang="en-US" sz="1400" b="1" dirty="0" smtClean="0">
                <a:solidFill>
                  <a:schemeClr val="tx1">
                    <a:lumMod val="75000"/>
                    <a:lumOff val="25000"/>
                  </a:schemeClr>
                </a:solidFill>
              </a:rPr>
              <a:t> Reproducible </a:t>
            </a:r>
            <a:r>
              <a:rPr lang="en-US" sz="1400" dirty="0">
                <a:solidFill>
                  <a:schemeClr val="tx1">
                    <a:lumMod val="75000"/>
                    <a:lumOff val="25000"/>
                  </a:schemeClr>
                </a:solidFill>
              </a:rPr>
              <a:t>–</a:t>
            </a:r>
            <a:r>
              <a:rPr lang="en-US" sz="1400" b="1" dirty="0">
                <a:solidFill>
                  <a:schemeClr val="tx1">
                    <a:lumMod val="75000"/>
                    <a:lumOff val="25000"/>
                  </a:schemeClr>
                </a:solidFill>
              </a:rPr>
              <a:t> </a:t>
            </a:r>
            <a:r>
              <a:rPr lang="en-US" sz="1200" dirty="0">
                <a:solidFill>
                  <a:schemeClr val="tx1">
                    <a:lumMod val="75000"/>
                    <a:lumOff val="25000"/>
                  </a:schemeClr>
                </a:solidFill>
              </a:rPr>
              <a:t>the methodology of the accuracy assessment </a:t>
            </a:r>
            <a:r>
              <a:rPr lang="en-US" sz="1200" dirty="0" smtClean="0">
                <a:solidFill>
                  <a:schemeClr val="tx1">
                    <a:lumMod val="75000"/>
                    <a:lumOff val="25000"/>
                  </a:schemeClr>
                </a:solidFill>
              </a:rPr>
              <a:t>should be </a:t>
            </a:r>
            <a:r>
              <a:rPr lang="en-US" sz="1200" dirty="0">
                <a:solidFill>
                  <a:schemeClr val="tx1">
                    <a:lumMod val="75000"/>
                    <a:lumOff val="25000"/>
                  </a:schemeClr>
                </a:solidFill>
              </a:rPr>
              <a:t>reproducible given the </a:t>
            </a:r>
            <a:r>
              <a:rPr lang="en-US" sz="1200" dirty="0" smtClean="0">
                <a:solidFill>
                  <a:schemeClr val="tx1">
                    <a:lumMod val="75000"/>
                    <a:lumOff val="25000"/>
                  </a:schemeClr>
                </a:solidFill>
              </a:rPr>
              <a:t>			documentation </a:t>
            </a:r>
            <a:r>
              <a:rPr lang="en-US" sz="1200" dirty="0">
                <a:solidFill>
                  <a:schemeClr val="tx1">
                    <a:lumMod val="75000"/>
                    <a:lumOff val="25000"/>
                  </a:schemeClr>
                </a:solidFill>
              </a:rPr>
              <a:t>provided for the </a:t>
            </a:r>
            <a:r>
              <a:rPr lang="en-US" sz="1200" dirty="0" smtClean="0">
                <a:solidFill>
                  <a:schemeClr val="tx1">
                    <a:lumMod val="75000"/>
                    <a:lumOff val="25000"/>
                  </a:schemeClr>
                </a:solidFill>
              </a:rPr>
              <a:t>sampling design</a:t>
            </a:r>
            <a:r>
              <a:rPr lang="en-US" sz="1200" dirty="0">
                <a:solidFill>
                  <a:schemeClr val="tx1">
                    <a:lumMod val="75000"/>
                    <a:lumOff val="25000"/>
                  </a:schemeClr>
                </a:solidFill>
              </a:rPr>
              <a:t>, response design, and </a:t>
            </a:r>
            <a:r>
              <a:rPr lang="en-US" sz="1200" dirty="0" smtClean="0">
                <a:solidFill>
                  <a:schemeClr val="tx1">
                    <a:lumMod val="75000"/>
                    <a:lumOff val="25000"/>
                  </a:schemeClr>
                </a:solidFill>
              </a:rPr>
              <a:t>analysis</a:t>
            </a:r>
            <a:endParaRPr lang="fr-FR" sz="1200" dirty="0" smtClean="0">
              <a:solidFill>
                <a:schemeClr val="tx1">
                  <a:lumMod val="75000"/>
                  <a:lumOff val="25000"/>
                </a:schemeClr>
              </a:solidFill>
            </a:endParaRPr>
          </a:p>
          <a:p>
            <a:endParaRPr lang="fr-BE" sz="1200" dirty="0">
              <a:solidFill>
                <a:schemeClr val="tx1">
                  <a:lumMod val="75000"/>
                  <a:lumOff val="25000"/>
                </a:schemeClr>
              </a:solidFill>
            </a:endParaRPr>
          </a:p>
        </p:txBody>
      </p:sp>
    </p:spTree>
    <p:extLst>
      <p:ext uri="{BB962C8B-B14F-4D97-AF65-F5344CB8AC3E}">
        <p14:creationId xmlns:p14="http://schemas.microsoft.com/office/powerpoint/2010/main" val="8143375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2"/>
          <p:cNvSpPr txBox="1">
            <a:spLocks/>
          </p:cNvSpPr>
          <p:nvPr/>
        </p:nvSpPr>
        <p:spPr>
          <a:xfrm>
            <a:off x="0" y="121061"/>
            <a:ext cx="8204200" cy="461665"/>
          </a:xfrm>
          <a:prstGeom prst="rect">
            <a:avLst/>
          </a:prstGeom>
        </p:spPr>
        <p:txBody>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fr-FR" sz="2400" kern="0" smtClean="0">
                <a:solidFill>
                  <a:schemeClr val="bg1">
                    <a:lumMod val="50000"/>
                  </a:schemeClr>
                </a:solidFill>
              </a:rPr>
              <a:t>4. Thematic accuracy – case of categorical variables</a:t>
            </a:r>
            <a:endParaRPr lang="fr-BE" sz="2400" kern="0">
              <a:solidFill>
                <a:schemeClr val="bg1">
                  <a:lumMod val="50000"/>
                </a:schemeClr>
              </a:solidFill>
            </a:endParaRPr>
          </a:p>
        </p:txBody>
      </p:sp>
      <p:sp>
        <p:nvSpPr>
          <p:cNvPr id="3" name="ZoneTexte 2"/>
          <p:cNvSpPr txBox="1"/>
          <p:nvPr/>
        </p:nvSpPr>
        <p:spPr>
          <a:xfrm>
            <a:off x="1328737" y="1044600"/>
            <a:ext cx="7038886" cy="3046988"/>
          </a:xfrm>
          <a:prstGeom prst="rect">
            <a:avLst/>
          </a:prstGeom>
          <a:noFill/>
        </p:spPr>
        <p:txBody>
          <a:bodyPr wrap="square" rtlCol="0">
            <a:spAutoFit/>
          </a:bodyPr>
          <a:lstStyle/>
          <a:p>
            <a:pPr marL="285750" indent="-285750">
              <a:buFont typeface="Wingdings" panose="05000000000000000000" pitchFamily="2" charset="2"/>
              <a:buChar char="Ø"/>
            </a:pPr>
            <a:r>
              <a:rPr lang="fr-FR" sz="1600" dirty="0" err="1" smtClean="0">
                <a:solidFill>
                  <a:schemeClr val="tx1">
                    <a:lumMod val="75000"/>
                    <a:lumOff val="25000"/>
                  </a:schemeClr>
                </a:solidFill>
              </a:rPr>
              <a:t>Preliminary</a:t>
            </a:r>
            <a:r>
              <a:rPr lang="fr-FR" sz="1600" dirty="0" smtClean="0">
                <a:solidFill>
                  <a:schemeClr val="tx1">
                    <a:lumMod val="75000"/>
                    <a:lumOff val="25000"/>
                  </a:schemeClr>
                </a:solidFill>
              </a:rPr>
              <a:t> qualitative </a:t>
            </a:r>
            <a:r>
              <a:rPr lang="fr-FR" sz="1600" dirty="0" err="1" smtClean="0">
                <a:solidFill>
                  <a:schemeClr val="tx1">
                    <a:lumMod val="75000"/>
                    <a:lumOff val="25000"/>
                  </a:schemeClr>
                </a:solidFill>
              </a:rPr>
              <a:t>quality</a:t>
            </a:r>
            <a:r>
              <a:rPr lang="fr-FR" sz="1600" dirty="0" smtClean="0">
                <a:solidFill>
                  <a:schemeClr val="tx1">
                    <a:lumMod val="75000"/>
                    <a:lumOff val="25000"/>
                  </a:schemeClr>
                </a:solidFill>
              </a:rPr>
              <a:t> control</a:t>
            </a:r>
            <a:endParaRPr lang="fr-FR" sz="1600" dirty="0">
              <a:solidFill>
                <a:schemeClr val="tx1">
                  <a:lumMod val="75000"/>
                  <a:lumOff val="25000"/>
                </a:schemeClr>
              </a:solidFill>
            </a:endParaRPr>
          </a:p>
          <a:p>
            <a:endParaRPr lang="fr-FR" sz="1600" dirty="0" smtClean="0">
              <a:solidFill>
                <a:schemeClr val="tx1">
                  <a:lumMod val="75000"/>
                  <a:lumOff val="25000"/>
                </a:schemeClr>
              </a:solidFill>
            </a:endParaRPr>
          </a:p>
          <a:p>
            <a:pPr marL="285750" indent="-285750">
              <a:buFont typeface="Wingdings" panose="05000000000000000000" pitchFamily="2" charset="2"/>
              <a:buChar char="Ø"/>
            </a:pPr>
            <a:r>
              <a:rPr lang="fr-FR" sz="1600" dirty="0" smtClean="0">
                <a:solidFill>
                  <a:schemeClr val="tx1">
                    <a:lumMod val="75000"/>
                    <a:lumOff val="25000"/>
                  </a:schemeClr>
                </a:solidFill>
              </a:rPr>
              <a:t>Key components of </a:t>
            </a:r>
            <a:r>
              <a:rPr lang="fr-FR" sz="1600" dirty="0" err="1" smtClean="0">
                <a:solidFill>
                  <a:schemeClr val="tx1">
                    <a:lumMod val="75000"/>
                    <a:lumOff val="25000"/>
                  </a:schemeClr>
                </a:solidFill>
              </a:rPr>
              <a:t>any</a:t>
            </a:r>
            <a:r>
              <a:rPr lang="fr-FR" sz="1600" dirty="0" smtClean="0">
                <a:solidFill>
                  <a:schemeClr val="tx1">
                    <a:lumMod val="75000"/>
                    <a:lumOff val="25000"/>
                  </a:schemeClr>
                </a:solidFill>
              </a:rPr>
              <a:t> quantitative </a:t>
            </a:r>
            <a:r>
              <a:rPr lang="fr-FR" sz="1600" dirty="0" err="1" smtClean="0">
                <a:solidFill>
                  <a:schemeClr val="tx1">
                    <a:lumMod val="75000"/>
                    <a:lumOff val="25000"/>
                  </a:schemeClr>
                </a:solidFill>
              </a:rPr>
              <a:t>accuracy</a:t>
            </a:r>
            <a:r>
              <a:rPr lang="fr-FR" sz="1600" dirty="0" smtClean="0">
                <a:solidFill>
                  <a:schemeClr val="tx1">
                    <a:lumMod val="75000"/>
                    <a:lumOff val="25000"/>
                  </a:schemeClr>
                </a:solidFill>
              </a:rPr>
              <a:t> </a:t>
            </a:r>
            <a:r>
              <a:rPr lang="fr-FR" sz="1600" dirty="0" err="1" smtClean="0">
                <a:solidFill>
                  <a:schemeClr val="tx1">
                    <a:lumMod val="75000"/>
                    <a:lumOff val="25000"/>
                  </a:schemeClr>
                </a:solidFill>
              </a:rPr>
              <a:t>assessment</a:t>
            </a:r>
            <a:endParaRPr lang="fr-FR" sz="900" dirty="0" smtClean="0">
              <a:solidFill>
                <a:schemeClr val="tx1">
                  <a:lumMod val="75000"/>
                  <a:lumOff val="25000"/>
                </a:schemeClr>
              </a:solidFill>
            </a:endParaRPr>
          </a:p>
          <a:p>
            <a:endParaRPr lang="fr-FR" sz="1600" dirty="0">
              <a:solidFill>
                <a:schemeClr val="tx1">
                  <a:lumMod val="75000"/>
                  <a:lumOff val="25000"/>
                </a:schemeClr>
              </a:solidFill>
            </a:endParaRPr>
          </a:p>
          <a:p>
            <a:pPr marL="742950" lvl="1" indent="-285750">
              <a:buFont typeface="Wingdings" panose="05000000000000000000" pitchFamily="2" charset="2"/>
              <a:buChar char="v"/>
            </a:pPr>
            <a:r>
              <a:rPr lang="fr-FR" sz="1600" dirty="0" smtClean="0">
                <a:solidFill>
                  <a:schemeClr val="tx1">
                    <a:lumMod val="75000"/>
                    <a:lumOff val="25000"/>
                  </a:schemeClr>
                </a:solidFill>
              </a:rPr>
              <a:t>The </a:t>
            </a:r>
            <a:r>
              <a:rPr lang="fr-FR" sz="1600" dirty="0" err="1" smtClean="0">
                <a:solidFill>
                  <a:schemeClr val="tx1">
                    <a:lumMod val="75000"/>
                    <a:lumOff val="25000"/>
                  </a:schemeClr>
                </a:solidFill>
              </a:rPr>
              <a:t>sampling</a:t>
            </a:r>
            <a:r>
              <a:rPr lang="fr-FR" sz="1600" dirty="0" smtClean="0">
                <a:solidFill>
                  <a:schemeClr val="tx1">
                    <a:lumMod val="75000"/>
                    <a:lumOff val="25000"/>
                  </a:schemeClr>
                </a:solidFill>
              </a:rPr>
              <a:t> design</a:t>
            </a:r>
          </a:p>
          <a:p>
            <a:pPr marL="742950" lvl="1" indent="-285750">
              <a:buFont typeface="Wingdings" panose="05000000000000000000" pitchFamily="2" charset="2"/>
              <a:buChar char="v"/>
            </a:pPr>
            <a:endParaRPr lang="fr-FR" sz="1600" dirty="0">
              <a:solidFill>
                <a:schemeClr val="tx1">
                  <a:lumMod val="75000"/>
                  <a:lumOff val="25000"/>
                </a:schemeClr>
              </a:solidFill>
            </a:endParaRPr>
          </a:p>
          <a:p>
            <a:pPr marL="742950" lvl="1" indent="-285750">
              <a:buFont typeface="Wingdings" panose="05000000000000000000" pitchFamily="2" charset="2"/>
              <a:buChar char="v"/>
            </a:pPr>
            <a:endParaRPr lang="fr-FR" sz="1600" dirty="0" smtClean="0">
              <a:solidFill>
                <a:schemeClr val="tx1">
                  <a:lumMod val="75000"/>
                  <a:lumOff val="25000"/>
                </a:schemeClr>
              </a:solidFill>
            </a:endParaRPr>
          </a:p>
          <a:p>
            <a:pPr marL="742950" lvl="1" indent="-285750">
              <a:buFont typeface="Wingdings" panose="05000000000000000000" pitchFamily="2" charset="2"/>
              <a:buChar char="v"/>
            </a:pPr>
            <a:r>
              <a:rPr lang="fr-FR" sz="1600" dirty="0" smtClean="0">
                <a:solidFill>
                  <a:schemeClr val="tx1">
                    <a:lumMod val="75000"/>
                    <a:lumOff val="25000"/>
                  </a:schemeClr>
                </a:solidFill>
              </a:rPr>
              <a:t>The </a:t>
            </a:r>
            <a:r>
              <a:rPr lang="fr-FR" sz="1600" dirty="0" err="1" smtClean="0">
                <a:solidFill>
                  <a:schemeClr val="tx1">
                    <a:lumMod val="75000"/>
                    <a:lumOff val="25000"/>
                  </a:schemeClr>
                </a:solidFill>
              </a:rPr>
              <a:t>response</a:t>
            </a:r>
            <a:r>
              <a:rPr lang="fr-FR" sz="1600" dirty="0" smtClean="0">
                <a:solidFill>
                  <a:schemeClr val="tx1">
                    <a:lumMod val="75000"/>
                    <a:lumOff val="25000"/>
                  </a:schemeClr>
                </a:solidFill>
              </a:rPr>
              <a:t> design</a:t>
            </a:r>
          </a:p>
          <a:p>
            <a:pPr marL="742950" lvl="1" indent="-285750">
              <a:buFont typeface="Wingdings" panose="05000000000000000000" pitchFamily="2" charset="2"/>
              <a:buChar char="v"/>
            </a:pPr>
            <a:endParaRPr lang="fr-FR" sz="1600" dirty="0">
              <a:solidFill>
                <a:schemeClr val="tx1">
                  <a:lumMod val="75000"/>
                  <a:lumOff val="25000"/>
                </a:schemeClr>
              </a:solidFill>
            </a:endParaRPr>
          </a:p>
          <a:p>
            <a:pPr marL="742950" lvl="1" indent="-285750">
              <a:buFont typeface="Wingdings" panose="05000000000000000000" pitchFamily="2" charset="2"/>
              <a:buChar char="v"/>
            </a:pPr>
            <a:endParaRPr lang="fr-FR" sz="1600" dirty="0" smtClean="0">
              <a:solidFill>
                <a:schemeClr val="tx1">
                  <a:lumMod val="75000"/>
                  <a:lumOff val="25000"/>
                </a:schemeClr>
              </a:solidFill>
            </a:endParaRPr>
          </a:p>
          <a:p>
            <a:pPr marL="742950" lvl="1" indent="-285750">
              <a:buFont typeface="Wingdings" panose="05000000000000000000" pitchFamily="2" charset="2"/>
              <a:buChar char="v"/>
            </a:pPr>
            <a:r>
              <a:rPr lang="fr-FR" sz="1600" dirty="0" smtClean="0">
                <a:solidFill>
                  <a:schemeClr val="tx1">
                    <a:lumMod val="75000"/>
                    <a:lumOff val="25000"/>
                  </a:schemeClr>
                </a:solidFill>
              </a:rPr>
              <a:t>The </a:t>
            </a:r>
            <a:r>
              <a:rPr lang="fr-FR" sz="1600" dirty="0" err="1" smtClean="0">
                <a:solidFill>
                  <a:schemeClr val="tx1">
                    <a:lumMod val="75000"/>
                    <a:lumOff val="25000"/>
                  </a:schemeClr>
                </a:solidFill>
              </a:rPr>
              <a:t>analysis</a:t>
            </a:r>
            <a:r>
              <a:rPr lang="fr-FR" sz="1600" dirty="0" smtClean="0">
                <a:solidFill>
                  <a:schemeClr val="tx1">
                    <a:lumMod val="75000"/>
                    <a:lumOff val="25000"/>
                  </a:schemeClr>
                </a:solidFill>
              </a:rPr>
              <a:t> and </a:t>
            </a:r>
            <a:r>
              <a:rPr lang="fr-FR" sz="1600" dirty="0" err="1" smtClean="0">
                <a:solidFill>
                  <a:schemeClr val="tx1">
                    <a:lumMod val="75000"/>
                    <a:lumOff val="25000"/>
                  </a:schemeClr>
                </a:solidFill>
              </a:rPr>
              <a:t>reporting</a:t>
            </a:r>
            <a:r>
              <a:rPr lang="fr-FR" sz="1600" dirty="0" smtClean="0">
                <a:solidFill>
                  <a:schemeClr val="tx1">
                    <a:lumMod val="75000"/>
                    <a:lumOff val="25000"/>
                  </a:schemeClr>
                </a:solidFill>
              </a:rPr>
              <a:t>	</a:t>
            </a:r>
          </a:p>
          <a:p>
            <a:endParaRPr lang="fr-FR" sz="1600" dirty="0" smtClean="0">
              <a:solidFill>
                <a:schemeClr val="tx1">
                  <a:lumMod val="75000"/>
                  <a:lumOff val="25000"/>
                </a:schemeClr>
              </a:solidFill>
            </a:endParaRPr>
          </a:p>
        </p:txBody>
      </p:sp>
    </p:spTree>
    <p:extLst>
      <p:ext uri="{BB962C8B-B14F-4D97-AF65-F5344CB8AC3E}">
        <p14:creationId xmlns:p14="http://schemas.microsoft.com/office/powerpoint/2010/main" val="39523776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5" y="149150"/>
            <a:ext cx="8727537" cy="430887"/>
          </a:xfrm>
        </p:spPr>
        <p:txBody>
          <a:bodyPr/>
          <a:lstStyle/>
          <a:p>
            <a:r>
              <a:rPr lang="en-GB" dirty="0" smtClean="0"/>
              <a:t>Preliminary systematic qualitative quality control</a:t>
            </a:r>
            <a:endParaRPr lang="en-GB" dirty="0"/>
          </a:p>
        </p:txBody>
      </p:sp>
      <p:sp>
        <p:nvSpPr>
          <p:cNvPr id="9" name="Espace réservé du numéro de diapositive 8"/>
          <p:cNvSpPr>
            <a:spLocks noGrp="1"/>
          </p:cNvSpPr>
          <p:nvPr>
            <p:ph type="sldNum" sz="quarter" idx="4294967295"/>
          </p:nvPr>
        </p:nvSpPr>
        <p:spPr>
          <a:xfrm>
            <a:off x="7010400" y="4929188"/>
            <a:ext cx="2133600" cy="273050"/>
          </a:xfrm>
          <a:prstGeom prst="rect">
            <a:avLst/>
          </a:prstGeom>
        </p:spPr>
        <p:txBody>
          <a:bodyPr/>
          <a:lstStyle/>
          <a:p>
            <a:fld id="{58768E1A-8455-4611-8763-3FA1B747F6B6}" type="slidenum">
              <a:rPr lang="en-US" smtClean="0">
                <a:solidFill>
                  <a:prstClr val="black">
                    <a:tint val="75000"/>
                  </a:prstClr>
                </a:solidFill>
              </a:rPr>
              <a:pPr/>
              <a:t>29</a:t>
            </a:fld>
            <a:endParaRPr lang="en-US">
              <a:solidFill>
                <a:prstClr val="black">
                  <a:tint val="75000"/>
                </a:prstClr>
              </a:solidFill>
            </a:endParaRP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90998" y="1274879"/>
            <a:ext cx="4968552" cy="1800200"/>
          </a:xfrm>
          <a:prstGeom prst="rect">
            <a:avLst/>
          </a:prstGeom>
          <a:noFill/>
        </p:spPr>
      </p:pic>
      <p:pic>
        <p:nvPicPr>
          <p:cNvPr id="4" name="Picture 3" descr="M:\vittek\Quality Control\Workspace\Congo_labels.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1743658"/>
            <a:ext cx="3203848" cy="2815529"/>
          </a:xfrm>
          <a:prstGeom prst="rect">
            <a:avLst/>
          </a:prstGeom>
          <a:noFill/>
          <a:ln>
            <a:noFill/>
          </a:ln>
        </p:spPr>
      </p:pic>
      <p:sp>
        <p:nvSpPr>
          <p:cNvPr id="5" name="TextBox 4"/>
          <p:cNvSpPr txBox="1"/>
          <p:nvPr/>
        </p:nvSpPr>
        <p:spPr>
          <a:xfrm>
            <a:off x="0" y="3060822"/>
            <a:ext cx="6250703" cy="1754326"/>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GB" dirty="0">
                <a:solidFill>
                  <a:prstClr val="black"/>
                </a:solidFill>
                <a:latin typeface="Calibri"/>
              </a:rPr>
              <a:t>Each cell is:</a:t>
            </a:r>
          </a:p>
          <a:p>
            <a:pPr marL="742950" lvl="1" indent="-285750" fontAlgn="auto">
              <a:spcBef>
                <a:spcPts val="0"/>
              </a:spcBef>
              <a:spcAft>
                <a:spcPts val="0"/>
              </a:spcAft>
              <a:buFont typeface="Arial" panose="020B0604020202020204" pitchFamily="34" charset="0"/>
              <a:buChar char="•"/>
            </a:pPr>
            <a:r>
              <a:rPr lang="en-GB" dirty="0">
                <a:solidFill>
                  <a:prstClr val="black"/>
                </a:solidFill>
                <a:latin typeface="Calibri"/>
              </a:rPr>
              <a:t>Visually checked for landscape pattern delineation and artefacts</a:t>
            </a:r>
          </a:p>
          <a:p>
            <a:pPr marL="742950" lvl="1" indent="-285750" fontAlgn="auto">
              <a:spcBef>
                <a:spcPts val="0"/>
              </a:spcBef>
              <a:spcAft>
                <a:spcPts val="0"/>
              </a:spcAft>
              <a:buFont typeface="Arial" panose="020B0604020202020204" pitchFamily="34" charset="0"/>
              <a:buChar char="•"/>
            </a:pPr>
            <a:r>
              <a:rPr lang="en-GB" dirty="0">
                <a:solidFill>
                  <a:prstClr val="black"/>
                </a:solidFill>
                <a:latin typeface="Calibri"/>
              </a:rPr>
              <a:t>Compared to HR imagery</a:t>
            </a:r>
          </a:p>
          <a:p>
            <a:pPr marL="742950" lvl="1" indent="-285750" fontAlgn="auto">
              <a:spcBef>
                <a:spcPts val="0"/>
              </a:spcBef>
              <a:spcAft>
                <a:spcPts val="0"/>
              </a:spcAft>
              <a:buFont typeface="Arial" panose="020B0604020202020204" pitchFamily="34" charset="0"/>
              <a:buChar char="•"/>
            </a:pPr>
            <a:r>
              <a:rPr lang="en-GB" dirty="0">
                <a:solidFill>
                  <a:prstClr val="black"/>
                </a:solidFill>
                <a:latin typeface="Calibri"/>
              </a:rPr>
              <a:t>Compared to existing </a:t>
            </a:r>
            <a:r>
              <a:rPr lang="en-GB" dirty="0" smtClean="0">
                <a:solidFill>
                  <a:prstClr val="black"/>
                </a:solidFill>
                <a:latin typeface="Calibri"/>
              </a:rPr>
              <a:t>information for the region</a:t>
            </a:r>
            <a:endParaRPr lang="en-GB" dirty="0">
              <a:solidFill>
                <a:prstClr val="black"/>
              </a:solidFill>
              <a:latin typeface="Calibri"/>
            </a:endParaRPr>
          </a:p>
          <a:p>
            <a:pPr marL="285750" lvl="1" indent="-285750" fontAlgn="auto">
              <a:spcBef>
                <a:spcPts val="0"/>
              </a:spcBef>
              <a:spcAft>
                <a:spcPts val="0"/>
              </a:spcAft>
              <a:buFont typeface="Arial" panose="020B0604020202020204" pitchFamily="34" charset="0"/>
              <a:buChar char="•"/>
            </a:pPr>
            <a:r>
              <a:rPr lang="en-GB" dirty="0">
                <a:solidFill>
                  <a:prstClr val="black"/>
                </a:solidFill>
                <a:latin typeface="Calibri"/>
              </a:rPr>
              <a:t>Grid cell size decreases as landscape heterogeneity increases</a:t>
            </a:r>
          </a:p>
        </p:txBody>
      </p:sp>
      <p:sp>
        <p:nvSpPr>
          <p:cNvPr id="6" name="Rectangle 5"/>
          <p:cNvSpPr/>
          <p:nvPr/>
        </p:nvSpPr>
        <p:spPr>
          <a:xfrm>
            <a:off x="6300192" y="1083820"/>
            <a:ext cx="1600887" cy="369332"/>
          </a:xfrm>
          <a:prstGeom prst="rect">
            <a:avLst/>
          </a:prstGeom>
        </p:spPr>
        <p:txBody>
          <a:bodyPr wrap="none">
            <a:spAutoFit/>
          </a:bodyPr>
          <a:lstStyle/>
          <a:p>
            <a:pPr marL="285750" indent="-285750" fontAlgn="auto">
              <a:spcBef>
                <a:spcPts val="0"/>
              </a:spcBef>
              <a:spcAft>
                <a:spcPts val="0"/>
              </a:spcAft>
              <a:buFont typeface="Arial" panose="020B0604020202020204" pitchFamily="34" charset="0"/>
              <a:buChar char="•"/>
            </a:pPr>
            <a:r>
              <a:rPr lang="en-GB" dirty="0">
                <a:solidFill>
                  <a:prstClr val="black"/>
                </a:solidFill>
                <a:latin typeface="Calibri"/>
              </a:rPr>
              <a:t>Regular grid</a:t>
            </a:r>
          </a:p>
        </p:txBody>
      </p:sp>
      <p:sp>
        <p:nvSpPr>
          <p:cNvPr id="11" name="Rectangle 10"/>
          <p:cNvSpPr/>
          <p:nvPr/>
        </p:nvSpPr>
        <p:spPr>
          <a:xfrm>
            <a:off x="264142" y="808450"/>
            <a:ext cx="8453404" cy="369332"/>
          </a:xfrm>
          <a:prstGeom prst="rect">
            <a:avLst/>
          </a:prstGeom>
        </p:spPr>
        <p:txBody>
          <a:bodyPr wrap="none">
            <a:spAutoFit/>
          </a:bodyPr>
          <a:lstStyle/>
          <a:p>
            <a:r>
              <a:rPr lang="fr-FR" dirty="0" err="1" smtClean="0">
                <a:solidFill>
                  <a:schemeClr val="tx1">
                    <a:lumMod val="75000"/>
                    <a:lumOff val="25000"/>
                  </a:schemeClr>
                </a:solidFill>
              </a:rPr>
              <a:t>Mostly</a:t>
            </a:r>
            <a:r>
              <a:rPr lang="fr-FR" dirty="0" smtClean="0">
                <a:solidFill>
                  <a:schemeClr val="tx1">
                    <a:lumMod val="75000"/>
                    <a:lumOff val="25000"/>
                  </a:schemeClr>
                </a:solidFill>
              </a:rPr>
              <a:t> </a:t>
            </a:r>
            <a:r>
              <a:rPr lang="fr-FR" dirty="0" err="1">
                <a:solidFill>
                  <a:schemeClr val="tx1">
                    <a:lumMod val="75000"/>
                    <a:lumOff val="25000"/>
                  </a:schemeClr>
                </a:solidFill>
              </a:rPr>
              <a:t>overlooked</a:t>
            </a:r>
            <a:r>
              <a:rPr lang="fr-FR" dirty="0">
                <a:solidFill>
                  <a:schemeClr val="tx1">
                    <a:lumMod val="75000"/>
                    <a:lumOff val="25000"/>
                  </a:schemeClr>
                </a:solidFill>
              </a:rPr>
              <a:t> </a:t>
            </a:r>
            <a:r>
              <a:rPr lang="fr-FR" dirty="0" err="1" smtClean="0">
                <a:solidFill>
                  <a:schemeClr val="tx1">
                    <a:lumMod val="75000"/>
                    <a:lumOff val="25000"/>
                  </a:schemeClr>
                </a:solidFill>
              </a:rPr>
              <a:t>while</a:t>
            </a:r>
            <a:r>
              <a:rPr lang="fr-FR" dirty="0" smtClean="0">
                <a:solidFill>
                  <a:schemeClr val="tx1">
                    <a:lumMod val="75000"/>
                    <a:lumOff val="25000"/>
                  </a:schemeClr>
                </a:solidFill>
              </a:rPr>
              <a:t> the </a:t>
            </a:r>
            <a:r>
              <a:rPr lang="fr-FR" dirty="0" err="1" smtClean="0">
                <a:solidFill>
                  <a:schemeClr val="tx1">
                    <a:lumMod val="75000"/>
                    <a:lumOff val="25000"/>
                  </a:schemeClr>
                </a:solidFill>
              </a:rPr>
              <a:t>only</a:t>
            </a:r>
            <a:r>
              <a:rPr lang="fr-FR" dirty="0" smtClean="0">
                <a:solidFill>
                  <a:schemeClr val="tx1">
                    <a:lumMod val="75000"/>
                    <a:lumOff val="25000"/>
                  </a:schemeClr>
                </a:solidFill>
              </a:rPr>
              <a:t> check to capture </a:t>
            </a:r>
            <a:r>
              <a:rPr lang="fr-FR" dirty="0" err="1" smtClean="0">
                <a:solidFill>
                  <a:schemeClr val="tx1">
                    <a:lumMod val="75000"/>
                    <a:lumOff val="25000"/>
                  </a:schemeClr>
                </a:solidFill>
              </a:rPr>
              <a:t>macroscopic</a:t>
            </a:r>
            <a:r>
              <a:rPr lang="fr-FR" dirty="0" smtClean="0">
                <a:solidFill>
                  <a:schemeClr val="tx1">
                    <a:lumMod val="75000"/>
                    <a:lumOff val="25000"/>
                  </a:schemeClr>
                </a:solidFill>
              </a:rPr>
              <a:t> </a:t>
            </a:r>
            <a:r>
              <a:rPr lang="fr-FR" dirty="0" err="1" smtClean="0">
                <a:solidFill>
                  <a:schemeClr val="tx1">
                    <a:lumMod val="75000"/>
                    <a:lumOff val="25000"/>
                  </a:schemeClr>
                </a:solidFill>
              </a:rPr>
              <a:t>errors</a:t>
            </a:r>
            <a:r>
              <a:rPr lang="fr-FR" dirty="0" smtClean="0">
                <a:solidFill>
                  <a:schemeClr val="tx1">
                    <a:lumMod val="75000"/>
                    <a:lumOff val="25000"/>
                  </a:schemeClr>
                </a:solidFill>
              </a:rPr>
              <a:t> !</a:t>
            </a:r>
            <a:endParaRPr lang="fr-FR" dirty="0">
              <a:solidFill>
                <a:schemeClr val="tx1">
                  <a:lumMod val="75000"/>
                  <a:lumOff val="25000"/>
                </a:schemeClr>
              </a:solidFill>
            </a:endParaRPr>
          </a:p>
        </p:txBody>
      </p:sp>
    </p:spTree>
    <p:extLst>
      <p:ext uri="{BB962C8B-B14F-4D97-AF65-F5344CB8AC3E}">
        <p14:creationId xmlns:p14="http://schemas.microsoft.com/office/powerpoint/2010/main" val="37284959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43086" y="149150"/>
            <a:ext cx="8900902" cy="430887"/>
          </a:xfrm>
        </p:spPr>
        <p:txBody>
          <a:bodyPr/>
          <a:lstStyle/>
          <a:p>
            <a:r>
              <a:rPr lang="fr-FR" dirty="0" smtClean="0"/>
              <a:t>CEOS </a:t>
            </a:r>
            <a:r>
              <a:rPr lang="fr-FR" dirty="0" err="1" smtClean="0"/>
              <a:t>Working</a:t>
            </a:r>
            <a:r>
              <a:rPr lang="fr-FR" dirty="0" smtClean="0"/>
              <a:t> Group on Calibration/Validation – 4 stages</a:t>
            </a:r>
            <a:endParaRPr lang="fr-BE" dirty="0"/>
          </a:p>
        </p:txBody>
      </p:sp>
      <p:pic>
        <p:nvPicPr>
          <p:cNvPr id="4" name="Image 3"/>
          <p:cNvPicPr>
            <a:picLocks noChangeAspect="1"/>
          </p:cNvPicPr>
          <p:nvPr/>
        </p:nvPicPr>
        <p:blipFill rotWithShape="1">
          <a:blip r:embed="rId2"/>
          <a:srcRect t="13472"/>
          <a:stretch/>
        </p:blipFill>
        <p:spPr>
          <a:xfrm>
            <a:off x="686610" y="878680"/>
            <a:ext cx="7162500" cy="4021929"/>
          </a:xfrm>
          <a:prstGeom prst="rect">
            <a:avLst/>
          </a:prstGeom>
        </p:spPr>
      </p:pic>
      <p:cxnSp>
        <p:nvCxnSpPr>
          <p:cNvPr id="5" name="Connecteur droit avec flèche 4"/>
          <p:cNvCxnSpPr/>
          <p:nvPr/>
        </p:nvCxnSpPr>
        <p:spPr>
          <a:xfrm>
            <a:off x="345057" y="1000664"/>
            <a:ext cx="8626" cy="37179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09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207167" y="792957"/>
            <a:ext cx="8443913" cy="3394472"/>
          </a:xfrm>
        </p:spPr>
        <p:txBody>
          <a:bodyPr/>
          <a:lstStyle/>
          <a:p>
            <a:r>
              <a:rPr lang="en-US" dirty="0" smtClean="0"/>
              <a:t>Criteria to define the sampling design </a:t>
            </a:r>
            <a:r>
              <a:rPr lang="en-US" sz="1050" dirty="0" smtClean="0"/>
              <a:t>(</a:t>
            </a:r>
            <a:r>
              <a:rPr lang="en-US" sz="1050" dirty="0" err="1" smtClean="0"/>
              <a:t>Stehman</a:t>
            </a:r>
            <a:r>
              <a:rPr lang="en-US" sz="1050" dirty="0" smtClean="0"/>
              <a:t> and Foody, 2019)</a:t>
            </a:r>
            <a:endParaRPr lang="en-US" sz="1200" dirty="0" smtClean="0"/>
          </a:p>
          <a:p>
            <a:r>
              <a:rPr lang="en-US" sz="1200" dirty="0" smtClean="0"/>
              <a:t>1</a:t>
            </a:r>
            <a:r>
              <a:rPr lang="en-US" sz="1200" dirty="0"/>
              <a:t>) satisfies the conditions defining a probability sampling </a:t>
            </a:r>
            <a:r>
              <a:rPr lang="en-US" sz="1200" dirty="0" smtClean="0"/>
              <a:t>design;</a:t>
            </a:r>
            <a:endParaRPr lang="en-US" sz="1200" dirty="0"/>
          </a:p>
          <a:p>
            <a:r>
              <a:rPr lang="en-US" sz="1200" dirty="0"/>
              <a:t>2) </a:t>
            </a:r>
            <a:r>
              <a:rPr lang="en-US" sz="1200" dirty="0" smtClean="0"/>
              <a:t>easy </a:t>
            </a:r>
            <a:r>
              <a:rPr lang="en-US" sz="1200" dirty="0"/>
              <a:t>to implement for both selecting the sample and </a:t>
            </a:r>
            <a:r>
              <a:rPr lang="en-US" sz="1200" dirty="0" smtClean="0"/>
              <a:t>producing estimates </a:t>
            </a:r>
            <a:r>
              <a:rPr lang="en-US" sz="1200" dirty="0"/>
              <a:t>of </a:t>
            </a:r>
            <a:r>
              <a:rPr lang="en-US" sz="1200" dirty="0" smtClean="0"/>
              <a:t>accuracy; </a:t>
            </a:r>
          </a:p>
          <a:p>
            <a:r>
              <a:rPr lang="en-US" sz="1200" dirty="0" smtClean="0"/>
              <a:t>3</a:t>
            </a:r>
            <a:r>
              <a:rPr lang="en-US" sz="1200" dirty="0"/>
              <a:t>) </a:t>
            </a:r>
            <a:r>
              <a:rPr lang="en-US" sz="1200" dirty="0" smtClean="0"/>
              <a:t>cost </a:t>
            </a:r>
            <a:r>
              <a:rPr lang="en-US" sz="1200" dirty="0"/>
              <a:t>effective; </a:t>
            </a:r>
            <a:endParaRPr lang="en-US" sz="1200" dirty="0" smtClean="0"/>
          </a:p>
          <a:p>
            <a:r>
              <a:rPr lang="en-US" sz="1200" dirty="0" smtClean="0"/>
              <a:t>4</a:t>
            </a:r>
            <a:r>
              <a:rPr lang="en-US" sz="1200" dirty="0"/>
              <a:t>) r</a:t>
            </a:r>
            <a:r>
              <a:rPr lang="en-US" sz="1200" dirty="0" smtClean="0"/>
              <a:t>eadily allows </a:t>
            </a:r>
            <a:r>
              <a:rPr lang="en-US" sz="1200" dirty="0"/>
              <a:t>for increasing or decreasing the sample size; </a:t>
            </a:r>
            <a:endParaRPr lang="en-US" sz="1200" dirty="0" smtClean="0"/>
          </a:p>
          <a:p>
            <a:r>
              <a:rPr lang="en-US" sz="1200" dirty="0" smtClean="0"/>
              <a:t>5</a:t>
            </a:r>
            <a:r>
              <a:rPr lang="en-US" sz="1200" dirty="0"/>
              <a:t>) </a:t>
            </a:r>
            <a:r>
              <a:rPr lang="en-US" sz="1200" dirty="0" smtClean="0"/>
              <a:t>precise </a:t>
            </a:r>
            <a:r>
              <a:rPr lang="en-US" sz="1200" dirty="0"/>
              <a:t>in </a:t>
            </a:r>
            <a:r>
              <a:rPr lang="en-US" sz="1200" dirty="0" smtClean="0"/>
              <a:t>the sense </a:t>
            </a:r>
            <a:r>
              <a:rPr lang="en-US" sz="1200" dirty="0"/>
              <a:t>that estimates have small standard errors; </a:t>
            </a:r>
            <a:endParaRPr lang="en-US" sz="1200" dirty="0" smtClean="0"/>
          </a:p>
          <a:p>
            <a:r>
              <a:rPr lang="en-US" sz="1200" dirty="0" smtClean="0"/>
              <a:t>6</a:t>
            </a:r>
            <a:r>
              <a:rPr lang="en-US" sz="1200" dirty="0"/>
              <a:t>) has an </a:t>
            </a:r>
            <a:r>
              <a:rPr lang="en-US" sz="1200" dirty="0" smtClean="0"/>
              <a:t>unbiased estimator </a:t>
            </a:r>
            <a:r>
              <a:rPr lang="en-US" sz="1200" dirty="0"/>
              <a:t>of variance; and </a:t>
            </a:r>
            <a:endParaRPr lang="en-US" sz="1200" dirty="0" smtClean="0"/>
          </a:p>
          <a:p>
            <a:r>
              <a:rPr lang="en-US" sz="1200" dirty="0" smtClean="0"/>
              <a:t>7</a:t>
            </a:r>
            <a:r>
              <a:rPr lang="en-US" sz="1200" dirty="0"/>
              <a:t>) </a:t>
            </a:r>
            <a:r>
              <a:rPr lang="en-US" sz="1200" dirty="0" smtClean="0"/>
              <a:t>is spatially </a:t>
            </a:r>
            <a:r>
              <a:rPr lang="en-US" sz="1200" dirty="0"/>
              <a:t>well distributed across </a:t>
            </a:r>
            <a:r>
              <a:rPr lang="en-US" sz="1200" dirty="0" smtClean="0"/>
              <a:t>the </a:t>
            </a:r>
            <a:r>
              <a:rPr lang="fr-BE" sz="1200" dirty="0" err="1" smtClean="0"/>
              <a:t>study</a:t>
            </a:r>
            <a:r>
              <a:rPr lang="fr-BE" sz="1200" dirty="0" smtClean="0"/>
              <a:t> </a:t>
            </a:r>
            <a:r>
              <a:rPr lang="fr-BE" sz="1200" dirty="0"/>
              <a:t>area</a:t>
            </a:r>
            <a:r>
              <a:rPr lang="fr-BE" sz="1200" dirty="0" smtClean="0"/>
              <a:t>.</a:t>
            </a:r>
          </a:p>
          <a:p>
            <a:endParaRPr lang="fr-FR" sz="1000" dirty="0"/>
          </a:p>
          <a:p>
            <a:r>
              <a:rPr lang="fr-FR" sz="1400" dirty="0" smtClean="0"/>
              <a:t>Key questions to </a:t>
            </a:r>
            <a:r>
              <a:rPr lang="fr-FR" sz="1400" dirty="0" err="1" smtClean="0"/>
              <a:t>answer</a:t>
            </a:r>
            <a:r>
              <a:rPr lang="fr-FR" sz="1400" dirty="0" smtClean="0"/>
              <a:t> are:</a:t>
            </a:r>
            <a:endParaRPr lang="fr-BE" sz="1400" dirty="0"/>
          </a:p>
          <a:p>
            <a:pPr>
              <a:buFont typeface="Wingdings" panose="05000000000000000000" pitchFamily="2" charset="2"/>
              <a:buChar char="q"/>
            </a:pPr>
            <a:r>
              <a:rPr lang="en-US" sz="1200" b="1" dirty="0"/>
              <a:t>Should strata be used ? </a:t>
            </a:r>
            <a:r>
              <a:rPr lang="en-US" sz="1200" b="1" dirty="0" smtClean="0"/>
              <a:t>     </a:t>
            </a:r>
            <a:r>
              <a:rPr lang="en-US" sz="1200" b="1" i="1" dirty="0" smtClean="0">
                <a:solidFill>
                  <a:srgbClr val="008542"/>
                </a:solidFill>
              </a:rPr>
              <a:t>Most often yes !</a:t>
            </a:r>
            <a:endParaRPr lang="en-US" sz="1200" b="1" i="1" dirty="0">
              <a:solidFill>
                <a:srgbClr val="008542"/>
              </a:solidFill>
            </a:endParaRPr>
          </a:p>
          <a:p>
            <a:pPr>
              <a:buFont typeface="Wingdings" panose="05000000000000000000" pitchFamily="2" charset="2"/>
              <a:buChar char="q"/>
            </a:pPr>
            <a:r>
              <a:rPr lang="en-US" sz="1200" b="1" dirty="0" smtClean="0"/>
              <a:t>Should </a:t>
            </a:r>
            <a:r>
              <a:rPr lang="en-US" sz="1200" b="1" dirty="0"/>
              <a:t>clusters be </a:t>
            </a:r>
            <a:r>
              <a:rPr lang="en-US" sz="1200" b="1" dirty="0" smtClean="0"/>
              <a:t>used ?   </a:t>
            </a:r>
            <a:r>
              <a:rPr lang="en-US" sz="1200" b="1" i="1" dirty="0" smtClean="0">
                <a:solidFill>
                  <a:srgbClr val="008542"/>
                </a:solidFill>
              </a:rPr>
              <a:t>If cost saving, yes !</a:t>
            </a:r>
            <a:endParaRPr lang="en-US" sz="1200" b="1" i="1" dirty="0">
              <a:solidFill>
                <a:srgbClr val="008542"/>
              </a:solidFill>
            </a:endParaRPr>
          </a:p>
          <a:p>
            <a:pPr>
              <a:buFont typeface="Wingdings" panose="05000000000000000000" pitchFamily="2" charset="2"/>
              <a:buChar char="q"/>
            </a:pPr>
            <a:r>
              <a:rPr lang="en-US" sz="1200" b="1" dirty="0" smtClean="0"/>
              <a:t>What selection protocol</a:t>
            </a:r>
            <a:r>
              <a:rPr lang="en-US" sz="1200" b="1" dirty="0"/>
              <a:t>, simple random or systematic should be </a:t>
            </a:r>
            <a:r>
              <a:rPr lang="en-US" sz="1200" b="1" dirty="0" smtClean="0"/>
              <a:t>used ?   </a:t>
            </a:r>
            <a:r>
              <a:rPr lang="en-US" sz="1200" b="1" i="1" dirty="0" smtClean="0">
                <a:solidFill>
                  <a:srgbClr val="008542"/>
                </a:solidFill>
              </a:rPr>
              <a:t>Challenging </a:t>
            </a:r>
            <a:r>
              <a:rPr lang="en-US" sz="1400" i="1" dirty="0" smtClean="0">
                <a:solidFill>
                  <a:srgbClr val="008542"/>
                </a:solidFill>
              </a:rPr>
              <a:t>!</a:t>
            </a:r>
            <a:endParaRPr lang="fr-BE" sz="1400" i="1" dirty="0">
              <a:solidFill>
                <a:srgbClr val="008542"/>
              </a:solidFill>
            </a:endParaRPr>
          </a:p>
        </p:txBody>
      </p:sp>
      <p:sp>
        <p:nvSpPr>
          <p:cNvPr id="3" name="Titre 2"/>
          <p:cNvSpPr>
            <a:spLocks noGrp="1"/>
          </p:cNvSpPr>
          <p:nvPr>
            <p:ph type="title"/>
          </p:nvPr>
        </p:nvSpPr>
        <p:spPr>
          <a:xfrm>
            <a:off x="178594" y="166055"/>
            <a:ext cx="8229600" cy="749238"/>
          </a:xfrm>
        </p:spPr>
        <p:txBody>
          <a:bodyPr/>
          <a:lstStyle/>
          <a:p>
            <a:r>
              <a:rPr lang="fr-FR" dirty="0" smtClean="0">
                <a:solidFill>
                  <a:schemeClr val="tx1">
                    <a:lumMod val="75000"/>
                    <a:lumOff val="25000"/>
                  </a:schemeClr>
                </a:solidFill>
              </a:rPr>
              <a:t>4.1 </a:t>
            </a:r>
            <a:r>
              <a:rPr lang="fr-FR" dirty="0" err="1" smtClean="0">
                <a:solidFill>
                  <a:schemeClr val="tx1">
                    <a:lumMod val="75000"/>
                    <a:lumOff val="25000"/>
                  </a:schemeClr>
                </a:solidFill>
              </a:rPr>
              <a:t>Sampling</a:t>
            </a:r>
            <a:r>
              <a:rPr lang="fr-FR" dirty="0" smtClean="0">
                <a:solidFill>
                  <a:schemeClr val="tx1">
                    <a:lumMod val="75000"/>
                    <a:lumOff val="25000"/>
                  </a:schemeClr>
                </a:solidFill>
              </a:rPr>
              <a:t> design </a:t>
            </a:r>
            <a:r>
              <a:rPr lang="fr-FR" dirty="0" err="1" smtClean="0">
                <a:solidFill>
                  <a:schemeClr val="tx1">
                    <a:lumMod val="75000"/>
                    <a:lumOff val="25000"/>
                  </a:schemeClr>
                </a:solidFill>
              </a:rPr>
              <a:t>definition</a:t>
            </a:r>
            <a:endParaRPr lang="fr-BE" dirty="0">
              <a:solidFill>
                <a:schemeClr val="tx1">
                  <a:lumMod val="75000"/>
                  <a:lumOff val="25000"/>
                </a:schemeClr>
              </a:solidFill>
            </a:endParaRPr>
          </a:p>
        </p:txBody>
      </p:sp>
      <p:sp>
        <p:nvSpPr>
          <p:cNvPr id="4" name="Rectangle 3"/>
          <p:cNvSpPr/>
          <p:nvPr/>
        </p:nvSpPr>
        <p:spPr>
          <a:xfrm>
            <a:off x="642937" y="4394924"/>
            <a:ext cx="8501063" cy="461665"/>
          </a:xfrm>
          <a:prstGeom prst="rect">
            <a:avLst/>
          </a:prstGeom>
        </p:spPr>
        <p:txBody>
          <a:bodyPr wrap="square">
            <a:spAutoFit/>
          </a:bodyPr>
          <a:lstStyle/>
          <a:p>
            <a:r>
              <a:rPr lang="en-US" sz="1200" i="1" dirty="0" smtClean="0">
                <a:latin typeface="CharisSIL"/>
              </a:rPr>
              <a:t>“The </a:t>
            </a:r>
            <a:r>
              <a:rPr lang="en-US" sz="1200" i="1" dirty="0">
                <a:latin typeface="CharisSIL"/>
              </a:rPr>
              <a:t>decision of what sampling design to use is not a matter </a:t>
            </a:r>
            <a:r>
              <a:rPr lang="en-US" sz="1200" i="1" dirty="0" smtClean="0">
                <a:latin typeface="CharisSIL"/>
              </a:rPr>
              <a:t>of choosing </a:t>
            </a:r>
            <a:r>
              <a:rPr lang="en-US" sz="1200" i="1" dirty="0">
                <a:latin typeface="CharisSIL"/>
              </a:rPr>
              <a:t>between what is practical versus what is statistically </a:t>
            </a:r>
            <a:r>
              <a:rPr lang="en-US" sz="1200" i="1" dirty="0" smtClean="0">
                <a:latin typeface="CharisSIL"/>
              </a:rPr>
              <a:t>rigorous, but </a:t>
            </a:r>
            <a:r>
              <a:rPr lang="en-US" sz="1200" i="1" dirty="0">
                <a:latin typeface="CharisSIL"/>
              </a:rPr>
              <a:t>rather choosing what is practical </a:t>
            </a:r>
            <a:r>
              <a:rPr lang="en-US" sz="1200" i="1" u="sng" dirty="0">
                <a:latin typeface="CharisSIL"/>
              </a:rPr>
              <a:t>and</a:t>
            </a:r>
            <a:r>
              <a:rPr lang="en-US" sz="1200" i="1" dirty="0">
                <a:latin typeface="CharisSIL"/>
              </a:rPr>
              <a:t> </a:t>
            </a:r>
            <a:r>
              <a:rPr lang="en-US" sz="1200" i="1" dirty="0" smtClean="0">
                <a:latin typeface="CharisSIL"/>
              </a:rPr>
              <a:t>rigorous.” (</a:t>
            </a:r>
            <a:r>
              <a:rPr lang="en-US" sz="1200" i="1" dirty="0" err="1" smtClean="0">
                <a:latin typeface="CharisSIL"/>
              </a:rPr>
              <a:t>Stehman</a:t>
            </a:r>
            <a:r>
              <a:rPr lang="en-US" sz="1200" i="1" dirty="0" smtClean="0">
                <a:latin typeface="CharisSIL"/>
              </a:rPr>
              <a:t>, 2011)</a:t>
            </a:r>
            <a:endParaRPr lang="fr-BE" sz="1200" i="1" dirty="0"/>
          </a:p>
        </p:txBody>
      </p:sp>
      <p:sp>
        <p:nvSpPr>
          <p:cNvPr id="5" name="Line 4"/>
          <p:cNvSpPr>
            <a:spLocks noChangeShapeType="1"/>
          </p:cNvSpPr>
          <p:nvPr/>
        </p:nvSpPr>
        <p:spPr bwMode="auto">
          <a:xfrm>
            <a:off x="7252071" y="2857500"/>
            <a:ext cx="298871" cy="0"/>
          </a:xfrm>
          <a:prstGeom prst="line">
            <a:avLst/>
          </a:prstGeom>
          <a:noFill/>
          <a:ln w="9525">
            <a:solidFill>
              <a:schemeClr val="tx1"/>
            </a:solidFill>
            <a:round/>
            <a:headEnd/>
            <a:tailEnd type="triangle" w="med" len="med"/>
          </a:ln>
          <a:effectLst/>
        </p:spPr>
        <p:txBody>
          <a:bodyPr/>
          <a:lstStyle/>
          <a:p>
            <a:pPr defTabSz="342900" fontAlgn="auto">
              <a:spcBef>
                <a:spcPts val="0"/>
              </a:spcBef>
              <a:spcAft>
                <a:spcPts val="0"/>
              </a:spcAft>
            </a:pPr>
            <a:endParaRPr lang="fr-BE">
              <a:solidFill>
                <a:prstClr val="black"/>
              </a:solidFill>
              <a:latin typeface="Trebuchet MS"/>
            </a:endParaRPr>
          </a:p>
        </p:txBody>
      </p:sp>
      <p:pic>
        <p:nvPicPr>
          <p:cNvPr id="6" name="Picture 6" descr="RDC_tot"/>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84817" y="2128838"/>
            <a:ext cx="1694664" cy="1675210"/>
          </a:xfrm>
          <a:prstGeom prst="rect">
            <a:avLst/>
          </a:prstGeom>
          <a:noFill/>
        </p:spPr>
      </p:pic>
      <p:pic>
        <p:nvPicPr>
          <p:cNvPr id="7" name="Picture 7" descr="centre_seul"/>
          <p:cNvPicPr>
            <a:picLocks noChangeAspect="1" noChangeArrowheads="1"/>
          </p:cNvPicPr>
          <p:nvPr/>
        </p:nvPicPr>
        <p:blipFill>
          <a:blip r:embed="rId4" cstate="print">
            <a:clrChange>
              <a:clrFrom>
                <a:srgbClr val="FBFBFB"/>
              </a:clrFrom>
              <a:clrTo>
                <a:srgbClr val="FBFBFB">
                  <a:alpha val="0"/>
                </a:srgbClr>
              </a:clrTo>
            </a:clrChange>
          </a:blip>
          <a:srcRect/>
          <a:stretch>
            <a:fillRect/>
          </a:stretch>
        </p:blipFill>
        <p:spPr bwMode="auto">
          <a:xfrm>
            <a:off x="7766135" y="2263619"/>
            <a:ext cx="1293334" cy="1060606"/>
          </a:xfrm>
          <a:prstGeom prst="rect">
            <a:avLst/>
          </a:prstGeom>
          <a:noFill/>
        </p:spPr>
      </p:pic>
      <p:pic>
        <p:nvPicPr>
          <p:cNvPr id="8" name="Picture 8" descr="nd_seul3"/>
          <p:cNvPicPr>
            <a:picLocks noChangeAspect="1" noChangeArrowheads="1"/>
          </p:cNvPicPr>
          <p:nvPr/>
        </p:nvPicPr>
        <p:blipFill>
          <a:blip r:embed="rId5" cstate="print">
            <a:clrChange>
              <a:clrFrom>
                <a:srgbClr val="F9FCF7"/>
              </a:clrFrom>
              <a:clrTo>
                <a:srgbClr val="F9FCF7">
                  <a:alpha val="0"/>
                </a:srgbClr>
              </a:clrTo>
            </a:clrChange>
          </a:blip>
          <a:srcRect/>
          <a:stretch>
            <a:fillRect/>
          </a:stretch>
        </p:blipFill>
        <p:spPr bwMode="auto">
          <a:xfrm>
            <a:off x="7896677" y="1918360"/>
            <a:ext cx="1175888" cy="443840"/>
          </a:xfrm>
          <a:prstGeom prst="rect">
            <a:avLst/>
          </a:prstGeom>
          <a:noFill/>
        </p:spPr>
      </p:pic>
      <p:pic>
        <p:nvPicPr>
          <p:cNvPr id="9" name="Picture 9" descr="sud_seul3"/>
          <p:cNvPicPr>
            <a:picLocks noChangeAspect="1" noChangeArrowheads="1"/>
          </p:cNvPicPr>
          <p:nvPr/>
        </p:nvPicPr>
        <p:blipFill>
          <a:blip r:embed="rId6" cstate="print">
            <a:clrChange>
              <a:clrFrom>
                <a:srgbClr val="FBFBFB"/>
              </a:clrFrom>
              <a:clrTo>
                <a:srgbClr val="FBFBFB">
                  <a:alpha val="0"/>
                </a:srgbClr>
              </a:clrTo>
            </a:clrChange>
          </a:blip>
          <a:srcRect/>
          <a:stretch>
            <a:fillRect/>
          </a:stretch>
        </p:blipFill>
        <p:spPr bwMode="auto">
          <a:xfrm>
            <a:off x="7480522" y="3214384"/>
            <a:ext cx="1556323" cy="984951"/>
          </a:xfrm>
          <a:prstGeom prst="rect">
            <a:avLst/>
          </a:prstGeom>
          <a:noFill/>
        </p:spPr>
      </p:pic>
      <p:sp>
        <p:nvSpPr>
          <p:cNvPr id="10" name="ZoneTexte 9"/>
          <p:cNvSpPr txBox="1"/>
          <p:nvPr/>
        </p:nvSpPr>
        <p:spPr>
          <a:xfrm>
            <a:off x="7100888" y="2628900"/>
            <a:ext cx="1000595" cy="630942"/>
          </a:xfrm>
          <a:prstGeom prst="rect">
            <a:avLst/>
          </a:prstGeom>
          <a:noFill/>
        </p:spPr>
        <p:txBody>
          <a:bodyPr wrap="none" rtlCol="0">
            <a:spAutoFit/>
          </a:bodyPr>
          <a:lstStyle/>
          <a:p>
            <a:r>
              <a:rPr lang="fr-FR" sz="700" dirty="0" smtClean="0"/>
              <a:t>Stratification</a:t>
            </a:r>
          </a:p>
          <a:p>
            <a:endParaRPr lang="fr-FR" sz="700" dirty="0"/>
          </a:p>
          <a:p>
            <a:r>
              <a:rPr lang="fr-FR" sz="700" dirty="0"/>
              <a:t>t</a:t>
            </a:r>
            <a:r>
              <a:rPr lang="fr-FR" sz="700" dirty="0" smtClean="0"/>
              <a:t>o </a:t>
            </a:r>
            <a:r>
              <a:rPr lang="fr-FR" sz="700" dirty="0" err="1" smtClean="0"/>
              <a:t>reduce</a:t>
            </a:r>
            <a:endParaRPr lang="fr-FR" sz="700" dirty="0" smtClean="0"/>
          </a:p>
          <a:p>
            <a:r>
              <a:rPr lang="fr-FR" sz="700" dirty="0" err="1" smtClean="0"/>
              <a:t>std</a:t>
            </a:r>
            <a:r>
              <a:rPr lang="fr-FR" sz="700" dirty="0" smtClean="0"/>
              <a:t> </a:t>
            </a:r>
            <a:r>
              <a:rPr lang="fr-FR" sz="700" dirty="0" err="1" smtClean="0"/>
              <a:t>errors</a:t>
            </a:r>
            <a:r>
              <a:rPr lang="fr-FR" sz="700" dirty="0" smtClean="0"/>
              <a:t> of </a:t>
            </a:r>
          </a:p>
          <a:p>
            <a:r>
              <a:rPr lang="fr-FR" sz="700" dirty="0" err="1" smtClean="0"/>
              <a:t>accuracy</a:t>
            </a:r>
            <a:r>
              <a:rPr lang="fr-FR" sz="700" dirty="0" smtClean="0"/>
              <a:t> </a:t>
            </a:r>
            <a:r>
              <a:rPr lang="fr-FR" sz="700" dirty="0" err="1" smtClean="0"/>
              <a:t>estimate</a:t>
            </a:r>
            <a:endParaRPr lang="fr-BE" sz="700" dirty="0"/>
          </a:p>
        </p:txBody>
      </p:sp>
    </p:spTree>
    <p:extLst>
      <p:ext uri="{BB962C8B-B14F-4D97-AF65-F5344CB8AC3E}">
        <p14:creationId xmlns:p14="http://schemas.microsoft.com/office/powerpoint/2010/main" val="370302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 calcmode="lin" valueType="num">
                                      <p:cBhvr additive="base">
                                        <p:cTn id="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9" end="9"/>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anim calcmode="lin" valueType="num">
                                      <p:cBhvr additive="base">
                                        <p:cTn id="1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anim calcmode="lin" valueType="num">
                                      <p:cBhvr additive="base">
                                        <p:cTn id="15"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12" end="12"/>
                                            </p:txEl>
                                          </p:spTgt>
                                        </p:tgtEl>
                                        <p:attrNameLst>
                                          <p:attrName>style.visibility</p:attrName>
                                        </p:attrNameLst>
                                      </p:cBhvr>
                                      <p:to>
                                        <p:strVal val="visible"/>
                                      </p:to>
                                    </p:set>
                                    <p:anim calcmode="lin" valueType="num">
                                      <p:cBhvr additive="base">
                                        <p:cTn id="19"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a:ext>
            </a:extLst>
          </a:blip>
          <a:srcRect l="1788" t="3139" r="3035" b="4074"/>
          <a:stretch/>
        </p:blipFill>
        <p:spPr>
          <a:xfrm>
            <a:off x="335756" y="1452992"/>
            <a:ext cx="4026515" cy="2940416"/>
          </a:xfrm>
          <a:prstGeom prst="rect">
            <a:avLst/>
          </a:prstGeom>
        </p:spPr>
      </p:pic>
      <p:sp>
        <p:nvSpPr>
          <p:cNvPr id="5" name="Espace réservé du contenu 2"/>
          <p:cNvSpPr txBox="1">
            <a:spLocks/>
          </p:cNvSpPr>
          <p:nvPr/>
        </p:nvSpPr>
        <p:spPr>
          <a:xfrm>
            <a:off x="373522" y="809551"/>
            <a:ext cx="8427578" cy="3394472"/>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en-GB" sz="1350" b="1" dirty="0">
                <a:solidFill>
                  <a:prstClr val="black"/>
                </a:solidFill>
              </a:rPr>
              <a:t>Stratification</a:t>
            </a:r>
            <a:r>
              <a:rPr lang="en-GB" sz="1350" dirty="0">
                <a:solidFill>
                  <a:prstClr val="black"/>
                </a:solidFill>
              </a:rPr>
              <a:t> according to existing agro-ecological zoning to sample the range of diversity </a:t>
            </a:r>
            <a:br>
              <a:rPr lang="en-GB" sz="1350" dirty="0">
                <a:solidFill>
                  <a:prstClr val="black"/>
                </a:solidFill>
              </a:rPr>
            </a:br>
            <a:r>
              <a:rPr lang="en-GB" sz="1200" dirty="0">
                <a:solidFill>
                  <a:prstClr val="black"/>
                </a:solidFill>
              </a:rPr>
              <a:t>	ex. Ukraine: 4 zones</a:t>
            </a:r>
            <a:endParaRPr lang="en-GB" sz="1350" dirty="0">
              <a:solidFill>
                <a:prstClr val="black"/>
              </a:solidFill>
            </a:endParaRPr>
          </a:p>
        </p:txBody>
      </p:sp>
      <p:sp>
        <p:nvSpPr>
          <p:cNvPr id="7" name="Titre 2"/>
          <p:cNvSpPr>
            <a:spLocks noGrp="1"/>
          </p:cNvSpPr>
          <p:nvPr>
            <p:ph type="title"/>
          </p:nvPr>
        </p:nvSpPr>
        <p:spPr>
          <a:xfrm>
            <a:off x="221457" y="159175"/>
            <a:ext cx="8229600" cy="430887"/>
          </a:xfrm>
        </p:spPr>
        <p:txBody>
          <a:bodyPr/>
          <a:lstStyle/>
          <a:p>
            <a:r>
              <a:rPr lang="fr-FR" dirty="0" smtClean="0">
                <a:solidFill>
                  <a:schemeClr val="tx1">
                    <a:lumMod val="75000"/>
                    <a:lumOff val="25000"/>
                  </a:schemeClr>
                </a:solidFill>
              </a:rPr>
              <a:t>4.1 </a:t>
            </a:r>
            <a:r>
              <a:rPr lang="fr-FR" dirty="0" err="1" smtClean="0">
                <a:solidFill>
                  <a:schemeClr val="tx1">
                    <a:lumMod val="75000"/>
                    <a:lumOff val="25000"/>
                  </a:schemeClr>
                </a:solidFill>
              </a:rPr>
              <a:t>Sampling</a:t>
            </a:r>
            <a:r>
              <a:rPr lang="fr-FR" dirty="0" smtClean="0">
                <a:solidFill>
                  <a:schemeClr val="tx1">
                    <a:lumMod val="75000"/>
                    <a:lumOff val="25000"/>
                  </a:schemeClr>
                </a:solidFill>
              </a:rPr>
              <a:t> design – </a:t>
            </a:r>
            <a:r>
              <a:rPr lang="fr-FR" dirty="0" err="1" smtClean="0">
                <a:solidFill>
                  <a:schemeClr val="tx1">
                    <a:lumMod val="75000"/>
                    <a:lumOff val="25000"/>
                  </a:schemeClr>
                </a:solidFill>
              </a:rPr>
              <a:t>example</a:t>
            </a:r>
            <a:r>
              <a:rPr lang="fr-FR" dirty="0" smtClean="0">
                <a:solidFill>
                  <a:schemeClr val="tx1">
                    <a:lumMod val="75000"/>
                    <a:lumOff val="25000"/>
                  </a:schemeClr>
                </a:solidFill>
              </a:rPr>
              <a:t> of stratification</a:t>
            </a:r>
            <a:endParaRPr lang="fr-BE" dirty="0">
              <a:solidFill>
                <a:schemeClr val="tx1">
                  <a:lumMod val="75000"/>
                  <a:lumOff val="25000"/>
                </a:schemeClr>
              </a:solidFill>
            </a:endParaRPr>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830773" y="1331324"/>
            <a:ext cx="4427528" cy="313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lèche droite 2"/>
          <p:cNvSpPr/>
          <p:nvPr/>
        </p:nvSpPr>
        <p:spPr>
          <a:xfrm>
            <a:off x="4493419" y="2828925"/>
            <a:ext cx="300037" cy="200025"/>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1414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0" y="801628"/>
            <a:ext cx="8748000" cy="2527071"/>
          </a:xfrm>
        </p:spPr>
        <p:txBody>
          <a:bodyPr>
            <a:normAutofit/>
          </a:bodyPr>
          <a:lstStyle/>
          <a:p>
            <a:pPr marL="0" indent="0">
              <a:buNone/>
            </a:pPr>
            <a:endParaRPr lang="en-US" sz="1350" dirty="0">
              <a:solidFill>
                <a:prstClr val="black"/>
              </a:solidFill>
            </a:endParaRPr>
          </a:p>
          <a:p>
            <a:pPr marL="0" indent="0">
              <a:buNone/>
            </a:pPr>
            <a:r>
              <a:rPr lang="en-US" sz="1200" b="1" dirty="0" smtClean="0"/>
              <a:t>    Sampling size definition </a:t>
            </a:r>
            <a:endParaRPr lang="en-US" sz="1200" b="1" dirty="0"/>
          </a:p>
          <a:p>
            <a:pPr marL="0" indent="0">
              <a:buNone/>
            </a:pPr>
            <a:endParaRPr lang="en-US" sz="1050" dirty="0">
              <a:solidFill>
                <a:prstClr val="black"/>
              </a:solidFill>
            </a:endParaRPr>
          </a:p>
          <a:p>
            <a:pPr marL="0" indent="0">
              <a:buNone/>
            </a:pPr>
            <a:endParaRPr lang="en-US" sz="1050" dirty="0">
              <a:solidFill>
                <a:prstClr val="black"/>
              </a:solidFill>
            </a:endParaRPr>
          </a:p>
          <a:p>
            <a:pPr marL="0" indent="0">
              <a:buNone/>
            </a:pPr>
            <a:endParaRPr lang="en-US" sz="1050" dirty="0">
              <a:solidFill>
                <a:prstClr val="black"/>
              </a:solidFill>
            </a:endParaRPr>
          </a:p>
          <a:p>
            <a:pPr marL="0" indent="0">
              <a:buNone/>
            </a:pPr>
            <a:endParaRPr lang="en-US" sz="1200" dirty="0">
              <a:solidFill>
                <a:prstClr val="black"/>
              </a:solidFill>
            </a:endParaRPr>
          </a:p>
          <a:p>
            <a:pPr marL="0" indent="0">
              <a:buNone/>
            </a:pPr>
            <a:endParaRPr lang="en-US" sz="1200" dirty="0">
              <a:solidFill>
                <a:prstClr val="black"/>
              </a:solidFill>
            </a:endParaRPr>
          </a:p>
        </p:txBody>
      </p:sp>
      <p:sp>
        <p:nvSpPr>
          <p:cNvPr id="7" name="Titre 2"/>
          <p:cNvSpPr txBox="1">
            <a:spLocks/>
          </p:cNvSpPr>
          <p:nvPr/>
        </p:nvSpPr>
        <p:spPr>
          <a:xfrm>
            <a:off x="0" y="121061"/>
            <a:ext cx="8204200" cy="461665"/>
          </a:xfrm>
          <a:prstGeom prst="rect">
            <a:avLst/>
          </a:prstGeom>
        </p:spPr>
        <p:txBody>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fr-FR" sz="2400" kern="0" dirty="0" smtClean="0">
                <a:solidFill>
                  <a:schemeClr val="bg1">
                    <a:lumMod val="50000"/>
                  </a:schemeClr>
                </a:solidFill>
              </a:rPr>
              <a:t>4. </a:t>
            </a:r>
            <a:r>
              <a:rPr lang="fr-FR" sz="2400" kern="0" dirty="0" err="1" smtClean="0">
                <a:solidFill>
                  <a:schemeClr val="bg1">
                    <a:lumMod val="50000"/>
                  </a:schemeClr>
                </a:solidFill>
              </a:rPr>
              <a:t>Thematic</a:t>
            </a:r>
            <a:r>
              <a:rPr lang="fr-FR" sz="2400" kern="0" dirty="0" smtClean="0">
                <a:solidFill>
                  <a:schemeClr val="bg1">
                    <a:lumMod val="50000"/>
                  </a:schemeClr>
                </a:solidFill>
              </a:rPr>
              <a:t> </a:t>
            </a:r>
            <a:r>
              <a:rPr lang="fr-FR" sz="2400" kern="0" dirty="0" err="1" smtClean="0">
                <a:solidFill>
                  <a:schemeClr val="bg1">
                    <a:lumMod val="50000"/>
                  </a:schemeClr>
                </a:solidFill>
              </a:rPr>
              <a:t>accuracy</a:t>
            </a:r>
            <a:r>
              <a:rPr lang="fr-FR" sz="2400" kern="0" dirty="0" smtClean="0">
                <a:solidFill>
                  <a:schemeClr val="bg1">
                    <a:lumMod val="50000"/>
                  </a:schemeClr>
                </a:solidFill>
              </a:rPr>
              <a:t> – case of </a:t>
            </a:r>
            <a:r>
              <a:rPr lang="fr-FR" sz="2400" kern="0" dirty="0" err="1" smtClean="0">
                <a:solidFill>
                  <a:schemeClr val="bg1">
                    <a:lumMod val="50000"/>
                  </a:schemeClr>
                </a:solidFill>
              </a:rPr>
              <a:t>categorical</a:t>
            </a:r>
            <a:r>
              <a:rPr lang="fr-FR" sz="2400" kern="0" dirty="0" smtClean="0">
                <a:solidFill>
                  <a:schemeClr val="bg1">
                    <a:lumMod val="50000"/>
                  </a:schemeClr>
                </a:solidFill>
              </a:rPr>
              <a:t> variables</a:t>
            </a:r>
            <a:endParaRPr lang="fr-BE" sz="2400" kern="0" dirty="0">
              <a:solidFill>
                <a:schemeClr val="bg1">
                  <a:lumMod val="50000"/>
                </a:schemeClr>
              </a:solidFill>
            </a:endParaRPr>
          </a:p>
        </p:txBody>
      </p:sp>
      <p:sp>
        <p:nvSpPr>
          <p:cNvPr id="6" name="Rectangle 5"/>
          <p:cNvSpPr>
            <a:spLocks noChangeArrowheads="1"/>
          </p:cNvSpPr>
          <p:nvPr/>
        </p:nvSpPr>
        <p:spPr bwMode="auto">
          <a:xfrm>
            <a:off x="461275" y="1670300"/>
            <a:ext cx="8202434" cy="291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defTabSz="914400" latinLnBrk="0">
              <a:lnSpc>
                <a:spcPct val="119000"/>
              </a:lnSpc>
              <a:spcBef>
                <a:spcPct val="20000"/>
              </a:spcBef>
              <a:buClr>
                <a:schemeClr val="accent1"/>
              </a:buClr>
              <a:buSzTx/>
              <a:tabLst/>
            </a:pPr>
            <a:r>
              <a:rPr lang="en-GB" altLang="zh-CN" sz="1200" dirty="0">
                <a:solidFill>
                  <a:schemeClr val="tx1">
                    <a:lumMod val="95000"/>
                    <a:lumOff val="5000"/>
                  </a:schemeClr>
                </a:solidFill>
                <a:latin typeface="Verdana"/>
                <a:cs typeface="Verdana"/>
              </a:rPr>
              <a:t>C</a:t>
            </a:r>
            <a:r>
              <a:rPr lang="en-GB" altLang="zh-CN" sz="1200" dirty="0" smtClean="0">
                <a:solidFill>
                  <a:schemeClr val="tx1">
                    <a:lumMod val="95000"/>
                    <a:lumOff val="5000"/>
                  </a:schemeClr>
                </a:solidFill>
                <a:latin typeface="Verdana"/>
                <a:cs typeface="Verdana"/>
              </a:rPr>
              <a:t>ommonly </a:t>
            </a:r>
            <a:r>
              <a:rPr lang="en-GB" altLang="zh-CN" sz="1200" dirty="0">
                <a:solidFill>
                  <a:schemeClr val="tx1">
                    <a:lumMod val="95000"/>
                    <a:lumOff val="5000"/>
                  </a:schemeClr>
                </a:solidFill>
                <a:latin typeface="Verdana"/>
                <a:cs typeface="Verdana"/>
              </a:rPr>
              <a:t>used formula (</a:t>
            </a:r>
            <a:r>
              <a:rPr lang="en-GB" altLang="zh-CN" sz="1200" dirty="0" smtClean="0">
                <a:solidFill>
                  <a:schemeClr val="tx1">
                    <a:lumMod val="95000"/>
                    <a:lumOff val="5000"/>
                  </a:schemeClr>
                </a:solidFill>
                <a:latin typeface="Verdana"/>
                <a:cs typeface="Verdana"/>
              </a:rPr>
              <a:t>Cochran, 1977) </a:t>
            </a:r>
            <a:endParaRPr kumimoji="0" lang="fr-BE" altLang="zh-CN" sz="1800" b="0" i="0" u="none" strike="noStrike" cap="none" normalizeH="0" baseline="0" dirty="0" smtClean="0">
              <a:ln>
                <a:noFill/>
              </a:ln>
              <a:solidFill>
                <a:schemeClr val="tx1"/>
              </a:solidFill>
              <a:effectLst/>
              <a:latin typeface="Arial" panose="020B0604020202020204" pitchFamily="34" charset="0"/>
            </a:endParaRPr>
          </a:p>
        </p:txBody>
      </p:sp>
      <p:pic>
        <p:nvPicPr>
          <p:cNvPr id="11268" name="Picture 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1639" y="1413164"/>
            <a:ext cx="1858529" cy="8105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rot="10800000" flipV="1">
            <a:off x="2438400" y="2346211"/>
            <a:ext cx="670559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400" b="0" i="0" u="none" strike="noStrike" cap="none" normalizeH="0" baseline="0" dirty="0" smtClean="0">
                <a:ln>
                  <a:noFill/>
                </a:ln>
                <a:solidFill>
                  <a:srgbClr val="00000A"/>
                </a:solidFill>
                <a:effectLst/>
                <a:latin typeface="+mn-lt"/>
                <a:ea typeface="SimSun" panose="02010600030101010101" pitchFamily="2" charset="-122"/>
                <a:cs typeface="Times New Roman" panose="02020603050405020304" pitchFamily="18" charset="0"/>
              </a:rPr>
              <a:t>where z=1.645 for a 90% confidence interval or </a:t>
            </a:r>
          </a:p>
          <a:p>
            <a:pPr marL="0" marR="0" lvl="0" indent="0" algn="l" defTabSz="914400" rtl="0" eaLnBrk="0" fontAlgn="base" latinLnBrk="0" hangingPunct="0">
              <a:lnSpc>
                <a:spcPct val="100000"/>
              </a:lnSpc>
              <a:spcBef>
                <a:spcPct val="0"/>
              </a:spcBef>
              <a:spcAft>
                <a:spcPct val="0"/>
              </a:spcAft>
              <a:buClrTx/>
              <a:buSzTx/>
              <a:buFontTx/>
              <a:buNone/>
              <a:tabLst/>
            </a:pPr>
            <a:r>
              <a:rPr lang="en-GB" altLang="zh-CN" sz="1400" dirty="0" smtClean="0">
                <a:solidFill>
                  <a:srgbClr val="00000A"/>
                </a:solidFill>
                <a:latin typeface="+mn-lt"/>
                <a:ea typeface="SimSun" panose="02010600030101010101" pitchFamily="2" charset="-122"/>
                <a:cs typeface="Times New Roman" panose="02020603050405020304" pitchFamily="18" charset="0"/>
              </a:rPr>
              <a:t>          </a:t>
            </a:r>
            <a:r>
              <a:rPr kumimoji="0" lang="en-GB" altLang="zh-CN" sz="1400" b="0" i="0" u="none" strike="noStrike" cap="none" normalizeH="0" baseline="0" dirty="0" smtClean="0">
                <a:ln>
                  <a:noFill/>
                </a:ln>
                <a:solidFill>
                  <a:srgbClr val="00000A"/>
                </a:solidFill>
                <a:effectLst/>
                <a:latin typeface="+mn-lt"/>
                <a:ea typeface="SimSun" panose="02010600030101010101" pitchFamily="2" charset="-122"/>
                <a:cs typeface="Times New Roman" panose="02020603050405020304" pitchFamily="18" charset="0"/>
              </a:rPr>
              <a:t>z=1.96 for a 95% confidence interval,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zh-CN" sz="1400" b="0" i="0" u="none" strike="noStrike" cap="none" normalizeH="0" baseline="0" dirty="0" smtClean="0">
              <a:ln>
                <a:noFill/>
              </a:ln>
              <a:solidFill>
                <a:srgbClr val="00000A"/>
              </a:solidFill>
              <a:effectLst/>
              <a:latin typeface="+mn-lt"/>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zh-CN" sz="1400" dirty="0" smtClean="0">
                <a:solidFill>
                  <a:srgbClr val="00000A"/>
                </a:solidFill>
                <a:latin typeface="+mn-lt"/>
                <a:ea typeface="SimSun" panose="02010600030101010101" pitchFamily="2" charset="-122"/>
                <a:cs typeface="Times New Roman" panose="02020603050405020304" pitchFamily="18" charset="0"/>
              </a:rPr>
              <a:t>          d</a:t>
            </a:r>
            <a:r>
              <a:rPr kumimoji="0" lang="en-GB" altLang="zh-CN" sz="1400" b="0" i="0" u="none" strike="noStrike" cap="none" normalizeH="0" baseline="0" dirty="0" smtClean="0">
                <a:ln>
                  <a:noFill/>
                </a:ln>
                <a:solidFill>
                  <a:srgbClr val="00000A"/>
                </a:solidFill>
                <a:effectLst/>
                <a:latin typeface="+mn-lt"/>
                <a:ea typeface="SimSun" panose="02010600030101010101" pitchFamily="2" charset="-122"/>
                <a:cs typeface="Times New Roman" panose="02020603050405020304" pitchFamily="18" charset="0"/>
              </a:rPr>
              <a:t> is the desired half-width of the confidence interval</a:t>
            </a:r>
            <a:endParaRPr kumimoji="0" lang="en-GB" altLang="zh-CN" sz="1400" b="0" i="0" u="none" strike="noStrike" cap="none" normalizeH="0" dirty="0" smtClean="0">
              <a:ln>
                <a:noFill/>
              </a:ln>
              <a:solidFill>
                <a:srgbClr val="00000A"/>
              </a:solidFill>
              <a:effectLst/>
              <a:latin typeface="+mn-lt"/>
              <a:ea typeface="SimSun" panose="02010600030101010101" pitchFamily="2" charset="-122"/>
              <a:cs typeface="Times New Roman" panose="02020603050405020304" pitchFamily="18" charset="0"/>
            </a:endParaRPr>
          </a:p>
          <a:p>
            <a:pPr lvl="0" eaLnBrk="0" hangingPunct="0"/>
            <a:r>
              <a:rPr lang="en-GB" altLang="zh-CN" sz="1400" baseline="0" dirty="0">
                <a:solidFill>
                  <a:srgbClr val="00000A"/>
                </a:solidFill>
                <a:latin typeface="+mn-lt"/>
                <a:ea typeface="SimSun" panose="02010600030101010101" pitchFamily="2" charset="-122"/>
                <a:cs typeface="Times New Roman" panose="02020603050405020304" pitchFamily="18" charset="0"/>
              </a:rPr>
              <a:t>	</a:t>
            </a:r>
            <a:r>
              <a:rPr lang="en-GB" altLang="zh-CN" sz="1400" dirty="0">
                <a:solidFill>
                  <a:srgbClr val="00000A"/>
                </a:solidFill>
                <a:latin typeface="+mn-lt"/>
                <a:ea typeface="SimSun" panose="02010600030101010101" pitchFamily="2" charset="-122"/>
                <a:cs typeface="Times New Roman" panose="02020603050405020304" pitchFamily="18" charset="0"/>
              </a:rPr>
              <a:t>(i.e., the confidence </a:t>
            </a:r>
            <a:r>
              <a:rPr kumimoji="0" lang="en-GB" altLang="zh-CN" sz="1400" b="0" i="0" u="none" strike="noStrike" cap="none" normalizeH="0" baseline="0" dirty="0" smtClean="0">
                <a:ln>
                  <a:noFill/>
                </a:ln>
                <a:solidFill>
                  <a:srgbClr val="00000A"/>
                </a:solidFill>
                <a:effectLst/>
                <a:latin typeface="+mn-lt"/>
                <a:ea typeface="SimSun" panose="02010600030101010101" pitchFamily="2" charset="-122"/>
                <a:cs typeface="Times New Roman" panose="02020603050405020304" pitchFamily="18" charset="0"/>
              </a:rPr>
              <a:t>interval is estimated accuracy ±d), </a:t>
            </a:r>
          </a:p>
          <a:p>
            <a:pPr marL="0" marR="0" lvl="0" indent="0" algn="l" defTabSz="914400" rtl="0" eaLnBrk="0" fontAlgn="base" latinLnBrk="0" hangingPunct="0">
              <a:lnSpc>
                <a:spcPct val="100000"/>
              </a:lnSpc>
              <a:spcBef>
                <a:spcPct val="0"/>
              </a:spcBef>
              <a:spcAft>
                <a:spcPct val="0"/>
              </a:spcAft>
              <a:buClrTx/>
              <a:buSzTx/>
              <a:buFontTx/>
              <a:buNone/>
              <a:tabLst/>
            </a:pPr>
            <a:r>
              <a:rPr lang="en-GB" altLang="zh-CN" sz="1400" dirty="0" smtClean="0">
                <a:solidFill>
                  <a:srgbClr val="00000A"/>
                </a:solidFill>
                <a:latin typeface="+mn-lt"/>
                <a:ea typeface="SimSun" panose="02010600030101010101" pitchFamily="2" charset="-122"/>
                <a:cs typeface="Times New Roman" panose="02020603050405020304" pitchFamily="18" charset="0"/>
              </a:rPr>
              <a:t>          </a:t>
            </a:r>
            <a:r>
              <a:rPr kumimoji="0" lang="en-GB" altLang="zh-CN" sz="1400" b="0" i="0" u="none" strike="noStrike" cap="none" normalizeH="0" baseline="0" dirty="0" smtClean="0">
                <a:ln>
                  <a:noFill/>
                </a:ln>
                <a:solidFill>
                  <a:srgbClr val="00000A"/>
                </a:solidFill>
                <a:effectLst/>
                <a:latin typeface="+mn-lt"/>
                <a:ea typeface="SimSun" panose="02010600030101010101" pitchFamily="2" charset="-122"/>
                <a:cs typeface="Times New Roman" panose="02020603050405020304" pitchFamily="18" charset="0"/>
              </a:rPr>
              <a:t>p is the anticipated overall accuracy in the case of simple random 	sampling</a:t>
            </a:r>
          </a:p>
          <a:p>
            <a:pPr eaLnBrk="0" hangingPunct="0"/>
            <a:r>
              <a:rPr lang="en-GB" altLang="zh-CN" sz="1400" dirty="0" smtClean="0">
                <a:solidFill>
                  <a:schemeClr val="tx1">
                    <a:lumMod val="95000"/>
                    <a:lumOff val="5000"/>
                  </a:schemeClr>
                </a:solidFill>
                <a:latin typeface="+mn-lt"/>
                <a:cs typeface="Verdana"/>
              </a:rPr>
              <a:t>	(useful </a:t>
            </a:r>
            <a:r>
              <a:rPr lang="en-GB" altLang="zh-CN" sz="1400" dirty="0">
                <a:solidFill>
                  <a:schemeClr val="tx1">
                    <a:lumMod val="95000"/>
                    <a:lumOff val="5000"/>
                  </a:schemeClr>
                </a:solidFill>
                <a:latin typeface="+mn-lt"/>
                <a:cs typeface="Verdana"/>
              </a:rPr>
              <a:t>to try several values of p to test the changes in the </a:t>
            </a:r>
            <a:r>
              <a:rPr lang="en-GB" altLang="zh-CN" sz="1400" dirty="0" smtClean="0">
                <a:solidFill>
                  <a:schemeClr val="tx1">
                    <a:lumMod val="95000"/>
                    <a:lumOff val="5000"/>
                  </a:schemeClr>
                </a:solidFill>
                <a:latin typeface="+mn-lt"/>
                <a:cs typeface="Verdana"/>
              </a:rPr>
              <a:t>	sample sizes)</a:t>
            </a:r>
            <a:endParaRPr lang="fr-BE" altLang="zh-CN" sz="1400" dirty="0">
              <a:solidFill>
                <a:schemeClr val="tx1">
                  <a:lumMod val="95000"/>
                  <a:lumOff val="5000"/>
                </a:schemeClr>
              </a:solidFill>
              <a:latin typeface="+mn-lt"/>
              <a:cs typeface="Verdan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400" b="0" i="0" u="none" strike="noStrike" cap="none" normalizeH="0" baseline="0" dirty="0" smtClean="0">
                <a:ln>
                  <a:noFill/>
                </a:ln>
                <a:solidFill>
                  <a:srgbClr val="00000A"/>
                </a:solidFill>
                <a:effectLst/>
                <a:latin typeface="Calibri" panose="020F0502020204030204" pitchFamily="34" charset="0"/>
                <a:ea typeface="SimSun" panose="02010600030101010101" pitchFamily="2" charset="-122"/>
                <a:cs typeface="Times New Roman" panose="02020603050405020304" pitchFamily="18" charset="0"/>
              </a:rPr>
              <a:t> </a:t>
            </a:r>
            <a:endParaRPr kumimoji="0" lang="en-GB" altLang="zh-CN" sz="32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18515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2364" y="73891"/>
            <a:ext cx="8748000" cy="5661891"/>
          </a:xfrm>
        </p:spPr>
        <p:txBody>
          <a:bodyPr>
            <a:normAutofit/>
          </a:bodyPr>
          <a:lstStyle/>
          <a:p>
            <a:pPr marL="0" indent="0">
              <a:buNone/>
            </a:pPr>
            <a:endParaRPr lang="en-US" sz="1350" dirty="0">
              <a:solidFill>
                <a:prstClr val="black"/>
              </a:solidFill>
            </a:endParaRPr>
          </a:p>
          <a:p>
            <a:pPr marL="0" indent="0">
              <a:buNone/>
            </a:pPr>
            <a:endParaRPr lang="en-US" sz="1200" b="1" dirty="0"/>
          </a:p>
          <a:p>
            <a:pPr marL="0" indent="0">
              <a:buNone/>
            </a:pPr>
            <a:endParaRPr lang="en-US" sz="1200" b="1" dirty="0" smtClean="0"/>
          </a:p>
          <a:p>
            <a:r>
              <a:rPr lang="en-US" sz="1400" b="1" dirty="0"/>
              <a:t> </a:t>
            </a:r>
            <a:r>
              <a:rPr lang="en-US" sz="1400" b="1" dirty="0" smtClean="0"/>
              <a:t>    </a:t>
            </a:r>
            <a:r>
              <a:rPr lang="en-GB" sz="1400" b="1" dirty="0"/>
              <a:t>Sample size allocation to </a:t>
            </a:r>
            <a:r>
              <a:rPr lang="en-GB" sz="1400" b="1" dirty="0" smtClean="0"/>
              <a:t>strata </a:t>
            </a:r>
            <a:r>
              <a:rPr lang="en-GB" sz="1400" dirty="0"/>
              <a:t>(</a:t>
            </a:r>
            <a:r>
              <a:rPr lang="en-GB" sz="1400" dirty="0" err="1"/>
              <a:t>Olofsson</a:t>
            </a:r>
            <a:r>
              <a:rPr lang="en-GB" sz="1400" dirty="0"/>
              <a:t>, 2014). </a:t>
            </a:r>
            <a:endParaRPr lang="fr-BE" sz="1400" b="1" dirty="0"/>
          </a:p>
          <a:p>
            <a:pPr lvl="1"/>
            <a:r>
              <a:rPr lang="en-GB" sz="1200" i="1" dirty="0" smtClean="0"/>
              <a:t>only </a:t>
            </a:r>
            <a:r>
              <a:rPr lang="en-GB" sz="1200" i="1" dirty="0"/>
              <a:t>affects precision (i.e. standard error) of the estimators, not the bias </a:t>
            </a:r>
            <a:endParaRPr lang="en-GB" sz="1200" i="1" dirty="0"/>
          </a:p>
          <a:p>
            <a:pPr marL="981450" lvl="1" indent="-171450">
              <a:buFont typeface="Wingdings" panose="05000000000000000000" pitchFamily="2" charset="2"/>
              <a:buChar char="Ø"/>
            </a:pPr>
            <a:r>
              <a:rPr lang="en-GB" sz="1200" b="1" dirty="0" smtClean="0"/>
              <a:t>The </a:t>
            </a:r>
            <a:r>
              <a:rPr lang="en-GB" sz="1200" b="1" dirty="0"/>
              <a:t>allocation of equal sample sizes to strata favours precise estimation of the user’s accuracy for each class</a:t>
            </a:r>
            <a:r>
              <a:rPr lang="en-GB" sz="1200" dirty="0"/>
              <a:t> (rather than producer’s accuracy, overall accuracy, or area </a:t>
            </a:r>
            <a:r>
              <a:rPr lang="en-GB" sz="1200" dirty="0" smtClean="0"/>
              <a:t>either).   This </a:t>
            </a:r>
            <a:r>
              <a:rPr lang="en-GB" sz="1200" dirty="0"/>
              <a:t>is justified if all classes are considered equally important (</a:t>
            </a:r>
            <a:r>
              <a:rPr lang="en-GB" sz="1200" dirty="0" err="1"/>
              <a:t>Stehman</a:t>
            </a:r>
            <a:r>
              <a:rPr lang="en-GB" sz="1200" dirty="0"/>
              <a:t>, 2019). </a:t>
            </a:r>
            <a:endParaRPr lang="fr-BE" sz="1200" dirty="0"/>
          </a:p>
          <a:p>
            <a:pPr lvl="1">
              <a:buFont typeface="Wingdings" panose="05000000000000000000" pitchFamily="2" charset="2"/>
              <a:buChar char="Ø"/>
            </a:pPr>
            <a:r>
              <a:rPr lang="en-GB" sz="1200" b="1" dirty="0"/>
              <a:t>The allocation of sample sizes proportionally to the relative area of the strata favours </a:t>
            </a:r>
            <a:r>
              <a:rPr lang="en-GB" sz="1200" b="1" dirty="0" smtClean="0"/>
              <a:t>   </a:t>
            </a:r>
          </a:p>
          <a:p>
            <a:pPr lvl="1"/>
            <a:r>
              <a:rPr lang="en-GB" sz="1200" b="1" dirty="0"/>
              <a:t> </a:t>
            </a:r>
            <a:r>
              <a:rPr lang="en-GB" sz="1200" b="1" dirty="0" smtClean="0"/>
              <a:t> precise </a:t>
            </a:r>
            <a:r>
              <a:rPr lang="en-GB" sz="1200" b="1" dirty="0"/>
              <a:t>estimation of the producer’s accuracy and overall accuracy</a:t>
            </a:r>
            <a:r>
              <a:rPr lang="en-GB" sz="1200" dirty="0"/>
              <a:t> (rather than user’s </a:t>
            </a:r>
            <a:endParaRPr lang="en-GB" sz="1200" dirty="0" smtClean="0"/>
          </a:p>
          <a:p>
            <a:pPr lvl="1"/>
            <a:r>
              <a:rPr lang="en-GB" sz="1200" dirty="0"/>
              <a:t> </a:t>
            </a:r>
            <a:r>
              <a:rPr lang="en-GB" sz="1200" dirty="0" smtClean="0"/>
              <a:t> accuracy</a:t>
            </a:r>
            <a:r>
              <a:rPr lang="en-GB" sz="1200" dirty="0"/>
              <a:t>) (</a:t>
            </a:r>
            <a:r>
              <a:rPr lang="en-GB" sz="1200" dirty="0" err="1"/>
              <a:t>Olofsson</a:t>
            </a:r>
            <a:r>
              <a:rPr lang="en-GB" sz="1200" dirty="0"/>
              <a:t>, 2014). </a:t>
            </a:r>
            <a:endParaRPr lang="en-GB" sz="1200" dirty="0" smtClean="0"/>
          </a:p>
          <a:p>
            <a:pPr lvl="1"/>
            <a:r>
              <a:rPr lang="en-GB" sz="1100" dirty="0" smtClean="0"/>
              <a:t>	In </a:t>
            </a:r>
            <a:r>
              <a:rPr lang="en-GB" sz="1100" dirty="0"/>
              <a:t>practice, proportional allocation </a:t>
            </a:r>
            <a:r>
              <a:rPr lang="en-GB" sz="1100" dirty="0" smtClean="0"/>
              <a:t>= post-stratified </a:t>
            </a:r>
            <a:r>
              <a:rPr lang="en-GB" sz="1100" dirty="0"/>
              <a:t>estimation applied to a simple random </a:t>
            </a:r>
            <a:endParaRPr lang="en-GB" sz="1100" dirty="0" smtClean="0"/>
          </a:p>
          <a:p>
            <a:pPr lvl="1"/>
            <a:r>
              <a:rPr lang="en-GB" sz="1100" dirty="0" smtClean="0"/>
              <a:t>	proportional </a:t>
            </a:r>
            <a:r>
              <a:rPr lang="en-GB" sz="1100" dirty="0"/>
              <a:t>allocation </a:t>
            </a:r>
            <a:r>
              <a:rPr lang="en-GB" sz="1100" dirty="0" smtClean="0"/>
              <a:t>leads </a:t>
            </a:r>
            <a:r>
              <a:rPr lang="en-GB" sz="1100" dirty="0"/>
              <a:t>to small sample sizes in the rare classes, and imprecise estimates of user’s </a:t>
            </a:r>
            <a:r>
              <a:rPr lang="en-GB" sz="1100" dirty="0" smtClean="0"/>
              <a:t>	accuracy </a:t>
            </a:r>
            <a:r>
              <a:rPr lang="en-GB" sz="1100" dirty="0"/>
              <a:t>for these rare </a:t>
            </a:r>
            <a:r>
              <a:rPr lang="en-GB" sz="1100" dirty="0" smtClean="0"/>
              <a:t>classes =&gt; recommended </a:t>
            </a:r>
            <a:r>
              <a:rPr lang="en-GB" sz="1100" dirty="0"/>
              <a:t>to </a:t>
            </a:r>
            <a:r>
              <a:rPr lang="en-GB" sz="1100" dirty="0" smtClean="0"/>
              <a:t>increase </a:t>
            </a:r>
            <a:r>
              <a:rPr lang="en-GB" sz="1100" dirty="0"/>
              <a:t>the sample size for the rarer classes making </a:t>
            </a:r>
            <a:r>
              <a:rPr lang="en-GB" sz="1100" dirty="0" smtClean="0"/>
              <a:t>	the </a:t>
            </a:r>
            <a:r>
              <a:rPr lang="en-GB" sz="1100" dirty="0"/>
              <a:t>sample size per stratum more equitable </a:t>
            </a:r>
            <a:endParaRPr lang="en-GB" sz="1100" dirty="0" smtClean="0"/>
          </a:p>
          <a:p>
            <a:pPr lvl="1"/>
            <a:endParaRPr lang="en-GB" sz="1100" dirty="0" smtClean="0"/>
          </a:p>
          <a:p>
            <a:pPr marL="981450" lvl="1" indent="-171450">
              <a:buFont typeface="Wingdings" panose="05000000000000000000" pitchFamily="2" charset="2"/>
              <a:buChar char="Ø"/>
            </a:pPr>
            <a:r>
              <a:rPr lang="en-GB" sz="1200" b="1" dirty="0" smtClean="0"/>
              <a:t>Optimal </a:t>
            </a:r>
            <a:r>
              <a:rPr lang="en-GB" sz="1200" b="1" dirty="0"/>
              <a:t>allocation </a:t>
            </a:r>
            <a:r>
              <a:rPr lang="en-GB" sz="1200" b="1" dirty="0" smtClean="0"/>
              <a:t>when </a:t>
            </a:r>
            <a:r>
              <a:rPr lang="en-GB" sz="1200" b="1" dirty="0"/>
              <a:t>the objective is to minimise the standard error of a single accuracy estimate (e.g. OA) or area of one </a:t>
            </a:r>
            <a:r>
              <a:rPr lang="en-GB" sz="1200" b="1" dirty="0" smtClean="0"/>
              <a:t>class. </a:t>
            </a:r>
            <a:r>
              <a:rPr lang="en-GB" sz="1200" dirty="0" smtClean="0"/>
              <a:t> </a:t>
            </a:r>
            <a:r>
              <a:rPr lang="en-GB" sz="1200" dirty="0"/>
              <a:t>Priority classes can be given narrower confidence intervals (i.e. </a:t>
            </a:r>
            <a:r>
              <a:rPr lang="en-GB" sz="1200" i="1" dirty="0"/>
              <a:t>d</a:t>
            </a:r>
            <a:r>
              <a:rPr lang="en-GB" sz="1200" dirty="0"/>
              <a:t> in the previous equation, i.e. larger sample sizes). </a:t>
            </a:r>
            <a:endParaRPr lang="en-US" sz="1200" dirty="0">
              <a:solidFill>
                <a:prstClr val="black"/>
              </a:solidFill>
            </a:endParaRPr>
          </a:p>
        </p:txBody>
      </p:sp>
      <p:sp>
        <p:nvSpPr>
          <p:cNvPr id="7" name="Titre 2"/>
          <p:cNvSpPr txBox="1">
            <a:spLocks/>
          </p:cNvSpPr>
          <p:nvPr/>
        </p:nvSpPr>
        <p:spPr>
          <a:xfrm>
            <a:off x="0" y="121061"/>
            <a:ext cx="8204200" cy="461665"/>
          </a:xfrm>
          <a:prstGeom prst="rect">
            <a:avLst/>
          </a:prstGeom>
        </p:spPr>
        <p:txBody>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fr-FR" sz="2400" kern="0" dirty="0" smtClean="0">
                <a:solidFill>
                  <a:schemeClr val="bg1">
                    <a:lumMod val="50000"/>
                  </a:schemeClr>
                </a:solidFill>
              </a:rPr>
              <a:t>4. </a:t>
            </a:r>
            <a:r>
              <a:rPr lang="fr-FR" sz="2400" kern="0" dirty="0" err="1" smtClean="0">
                <a:solidFill>
                  <a:schemeClr val="bg1">
                    <a:lumMod val="50000"/>
                  </a:schemeClr>
                </a:solidFill>
              </a:rPr>
              <a:t>Sampling</a:t>
            </a:r>
            <a:r>
              <a:rPr lang="fr-FR" sz="2400" kern="0" dirty="0" smtClean="0">
                <a:solidFill>
                  <a:schemeClr val="bg1">
                    <a:lumMod val="50000"/>
                  </a:schemeClr>
                </a:solidFill>
              </a:rPr>
              <a:t> design – </a:t>
            </a:r>
            <a:r>
              <a:rPr lang="fr-FR" sz="2400" kern="0" dirty="0" err="1" smtClean="0">
                <a:solidFill>
                  <a:schemeClr val="bg1">
                    <a:lumMod val="50000"/>
                  </a:schemeClr>
                </a:solidFill>
              </a:rPr>
              <a:t>sample</a:t>
            </a:r>
            <a:r>
              <a:rPr lang="fr-FR" sz="2400" kern="0" dirty="0" smtClean="0">
                <a:solidFill>
                  <a:schemeClr val="bg1">
                    <a:lumMod val="50000"/>
                  </a:schemeClr>
                </a:solidFill>
              </a:rPr>
              <a:t> size</a:t>
            </a:r>
            <a:endParaRPr lang="fr-BE" sz="2400" kern="0" dirty="0">
              <a:solidFill>
                <a:schemeClr val="bg1">
                  <a:lumMod val="50000"/>
                </a:schemeClr>
              </a:solidFill>
            </a:endParaRPr>
          </a:p>
        </p:txBody>
      </p:sp>
    </p:spTree>
    <p:extLst>
      <p:ext uri="{BB962C8B-B14F-4D97-AF65-F5344CB8AC3E}">
        <p14:creationId xmlns:p14="http://schemas.microsoft.com/office/powerpoint/2010/main" val="30814273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294940" y="859558"/>
            <a:ext cx="3827003" cy="3394472"/>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endParaRPr lang="en-GB" sz="1350" dirty="0">
              <a:solidFill>
                <a:prstClr val="black"/>
              </a:solidFill>
            </a:endParaRPr>
          </a:p>
          <a:p>
            <a:pPr marL="0" indent="0" fontAlgn="auto">
              <a:spcAft>
                <a:spcPts val="0"/>
              </a:spcAft>
              <a:buNone/>
            </a:pPr>
            <a:r>
              <a:rPr lang="en-GB" sz="1350" dirty="0" smtClean="0">
                <a:solidFill>
                  <a:prstClr val="black"/>
                </a:solidFill>
              </a:rPr>
              <a:t>JECAM Guidelines – “windshield survey”</a:t>
            </a:r>
          </a:p>
          <a:p>
            <a:pPr marL="0" indent="0" fontAlgn="auto">
              <a:spcAft>
                <a:spcPts val="0"/>
              </a:spcAft>
              <a:buNone/>
            </a:pPr>
            <a:endParaRPr lang="en-GB" sz="400" dirty="0" smtClean="0">
              <a:solidFill>
                <a:prstClr val="black"/>
              </a:solidFill>
            </a:endParaRPr>
          </a:p>
          <a:p>
            <a:pPr marL="0" indent="0" fontAlgn="auto">
              <a:spcBef>
                <a:spcPts val="0"/>
              </a:spcBef>
              <a:spcAft>
                <a:spcPts val="0"/>
              </a:spcAft>
              <a:buNone/>
            </a:pPr>
            <a:r>
              <a:rPr lang="en-US" sz="1000" dirty="0" smtClean="0"/>
              <a:t>by motorized vehicles (car, motorbike) selecting </a:t>
            </a:r>
            <a:r>
              <a:rPr lang="en-US" sz="1000" dirty="0"/>
              <a:t>a set of appropriate </a:t>
            </a:r>
            <a:r>
              <a:rPr lang="en-US" sz="1000" dirty="0" smtClean="0"/>
              <a:t>roads (set 1) and </a:t>
            </a:r>
            <a:r>
              <a:rPr lang="en-US" sz="1000" dirty="0"/>
              <a:t>complemented by regular additional transect (set 2) using secondary roads and tracks to </a:t>
            </a:r>
            <a:r>
              <a:rPr lang="en-US" sz="1000" dirty="0" smtClean="0"/>
              <a:t>try to reduce </a:t>
            </a:r>
            <a:r>
              <a:rPr lang="en-US" sz="1000" dirty="0"/>
              <a:t>the spatial bias brought about </a:t>
            </a:r>
            <a:r>
              <a:rPr lang="en-US" sz="1000" dirty="0" smtClean="0"/>
              <a:t>by roadside </a:t>
            </a:r>
            <a:r>
              <a:rPr lang="en-US" sz="1000" dirty="0"/>
              <a:t>sampling</a:t>
            </a:r>
            <a:r>
              <a:rPr lang="en-US" sz="1400" dirty="0"/>
              <a:t>. </a:t>
            </a:r>
            <a:endParaRPr lang="en-GB" sz="1350" dirty="0">
              <a:solidFill>
                <a:prstClr val="black"/>
              </a:solidFill>
            </a:endParaRPr>
          </a:p>
        </p:txBody>
      </p:sp>
      <p:sp>
        <p:nvSpPr>
          <p:cNvPr id="7" name="Titre 2"/>
          <p:cNvSpPr>
            <a:spLocks noGrp="1"/>
          </p:cNvSpPr>
          <p:nvPr>
            <p:ph type="title"/>
          </p:nvPr>
        </p:nvSpPr>
        <p:spPr>
          <a:xfrm>
            <a:off x="221457" y="159175"/>
            <a:ext cx="8229600" cy="430887"/>
          </a:xfrm>
        </p:spPr>
        <p:txBody>
          <a:bodyPr/>
          <a:lstStyle/>
          <a:p>
            <a:r>
              <a:rPr lang="fr-FR" dirty="0" smtClean="0">
                <a:solidFill>
                  <a:schemeClr val="tx1">
                    <a:lumMod val="75000"/>
                    <a:lumOff val="25000"/>
                  </a:schemeClr>
                </a:solidFill>
              </a:rPr>
              <a:t>4.1 </a:t>
            </a:r>
            <a:r>
              <a:rPr lang="fr-FR" dirty="0" err="1" smtClean="0">
                <a:solidFill>
                  <a:schemeClr val="tx1">
                    <a:lumMod val="75000"/>
                    <a:lumOff val="25000"/>
                  </a:schemeClr>
                </a:solidFill>
              </a:rPr>
              <a:t>Sampling</a:t>
            </a:r>
            <a:r>
              <a:rPr lang="fr-FR" dirty="0" smtClean="0">
                <a:solidFill>
                  <a:schemeClr val="tx1">
                    <a:lumMod val="75000"/>
                    <a:lumOff val="25000"/>
                  </a:schemeClr>
                </a:solidFill>
              </a:rPr>
              <a:t> design – </a:t>
            </a:r>
            <a:r>
              <a:rPr lang="fr-FR" dirty="0" err="1" smtClean="0">
                <a:solidFill>
                  <a:schemeClr val="tx1">
                    <a:lumMod val="75000"/>
                    <a:lumOff val="25000"/>
                  </a:schemeClr>
                </a:solidFill>
              </a:rPr>
              <a:t>example</a:t>
            </a:r>
            <a:r>
              <a:rPr lang="fr-FR" dirty="0" smtClean="0">
                <a:solidFill>
                  <a:schemeClr val="tx1">
                    <a:lumMod val="75000"/>
                    <a:lumOff val="25000"/>
                  </a:schemeClr>
                </a:solidFill>
              </a:rPr>
              <a:t> of </a:t>
            </a:r>
            <a:r>
              <a:rPr lang="fr-FR" dirty="0" err="1" smtClean="0">
                <a:solidFill>
                  <a:schemeClr val="tx1">
                    <a:lumMod val="75000"/>
                    <a:lumOff val="25000"/>
                  </a:schemeClr>
                </a:solidFill>
              </a:rPr>
              <a:t>sample</a:t>
            </a:r>
            <a:r>
              <a:rPr lang="fr-FR" dirty="0" smtClean="0">
                <a:solidFill>
                  <a:schemeClr val="tx1">
                    <a:lumMod val="75000"/>
                    <a:lumOff val="25000"/>
                  </a:schemeClr>
                </a:solidFill>
              </a:rPr>
              <a:t> </a:t>
            </a:r>
            <a:r>
              <a:rPr lang="fr-FR" dirty="0" err="1" smtClean="0">
                <a:solidFill>
                  <a:schemeClr val="tx1">
                    <a:lumMod val="75000"/>
                    <a:lumOff val="25000"/>
                  </a:schemeClr>
                </a:solidFill>
              </a:rPr>
              <a:t>clustering</a:t>
            </a:r>
            <a:r>
              <a:rPr lang="fr-FR" dirty="0" smtClean="0">
                <a:solidFill>
                  <a:schemeClr val="tx1">
                    <a:lumMod val="75000"/>
                    <a:lumOff val="25000"/>
                  </a:schemeClr>
                </a:solidFill>
              </a:rPr>
              <a:t> </a:t>
            </a:r>
            <a:endParaRPr lang="fr-BE" dirty="0">
              <a:solidFill>
                <a:schemeClr val="tx1">
                  <a:lumMod val="75000"/>
                  <a:lumOff val="25000"/>
                </a:schemeClr>
              </a:solidFill>
            </a:endParaRPr>
          </a:p>
        </p:txBody>
      </p:sp>
      <p:pic>
        <p:nvPicPr>
          <p:cNvPr id="9" name="Image 8" descr="Y:\xblaes\work\PROJECT\JECAM\Field_protocol\croptype_collect_figure\out\crop_type_collect_figure_600pdi.jpg"/>
          <p:cNvPicPr/>
          <p:nvPr/>
        </p:nvPicPr>
        <p:blipFill rotWithShape="1">
          <a:blip r:embed="rId3" cstate="print">
            <a:extLst>
              <a:ext uri="{28A0092B-C50C-407E-A947-70E740481C1C}">
                <a14:useLocalDpi xmlns:a14="http://schemas.microsoft.com/office/drawing/2010/main" val="0"/>
              </a:ext>
            </a:extLst>
          </a:blip>
          <a:srcRect t="16467" b="14372"/>
          <a:stretch/>
        </p:blipFill>
        <p:spPr bwMode="auto">
          <a:xfrm>
            <a:off x="416876" y="2264753"/>
            <a:ext cx="3247868" cy="2203609"/>
          </a:xfrm>
          <a:prstGeom prst="rect">
            <a:avLst/>
          </a:prstGeom>
          <a:noFill/>
          <a:ln>
            <a:solidFill>
              <a:schemeClr val="tx1"/>
            </a:solidFill>
          </a:ln>
          <a:extLst>
            <a:ext uri="{53640926-AAD7-44D8-BBD7-CCE9431645EC}">
              <a14:shadowObscured xmlns:a14="http://schemas.microsoft.com/office/drawing/2010/main"/>
            </a:ext>
          </a:extLst>
        </p:spPr>
      </p:pic>
      <p:sp>
        <p:nvSpPr>
          <p:cNvPr id="2" name="Rectangle 1"/>
          <p:cNvSpPr/>
          <p:nvPr/>
        </p:nvSpPr>
        <p:spPr>
          <a:xfrm>
            <a:off x="271462" y="762685"/>
            <a:ext cx="6579394" cy="369332"/>
          </a:xfrm>
          <a:prstGeom prst="rect">
            <a:avLst/>
          </a:prstGeom>
        </p:spPr>
        <p:txBody>
          <a:bodyPr wrap="square">
            <a:spAutoFit/>
          </a:bodyPr>
          <a:lstStyle/>
          <a:p>
            <a:pPr marL="0" indent="0" fontAlgn="auto">
              <a:spcAft>
                <a:spcPts val="0"/>
              </a:spcAft>
              <a:buNone/>
            </a:pPr>
            <a:r>
              <a:rPr lang="en-GB" b="1" dirty="0">
                <a:solidFill>
                  <a:prstClr val="black"/>
                </a:solidFill>
              </a:rPr>
              <a:t>Reference sample clusters </a:t>
            </a:r>
            <a:r>
              <a:rPr lang="en-GB" dirty="0">
                <a:solidFill>
                  <a:prstClr val="black"/>
                </a:solidFill>
              </a:rPr>
              <a:t>to save cost and time</a:t>
            </a:r>
          </a:p>
        </p:txBody>
      </p:sp>
      <p:pic>
        <p:nvPicPr>
          <p:cNvPr id="10" name="Image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9902" b="16295"/>
          <a:stretch>
            <a:fillRect/>
          </a:stretch>
        </p:blipFill>
        <p:spPr bwMode="auto">
          <a:xfrm>
            <a:off x="5978769" y="1063137"/>
            <a:ext cx="1395961" cy="160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voiture aventure au volant vÃ©hicule boue conduire auto pare-chocs Land Rover expÃ©dition Suv courses Sport automobile obstacle dÃ©fenseur cross-country VÃ©hicule tout terrain VÃ©hicule de sport VÃ©hicule terrestre tout terrain course automobile Marque automobile ExtÃ©rieur automobile Hors route VÃ©hicule utilitaire sport compact Ralliement Courses hors route Raid de rally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4222" y="1145381"/>
            <a:ext cx="946394" cy="70979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Ã©sultat de recherche d'images pour &quot;voiture sur autoroute&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4221" y="1978504"/>
            <a:ext cx="1277740" cy="71780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e 9"/>
          <p:cNvGrpSpPr>
            <a:grpSpLocks/>
          </p:cNvGrpSpPr>
          <p:nvPr/>
        </p:nvGrpSpPr>
        <p:grpSpPr bwMode="auto">
          <a:xfrm>
            <a:off x="5050999" y="2859605"/>
            <a:ext cx="2240756" cy="2025988"/>
            <a:chOff x="4945031" y="1432516"/>
            <a:chExt cx="3741770" cy="3962444"/>
          </a:xfrm>
        </p:grpSpPr>
        <p:pic>
          <p:nvPicPr>
            <p:cNvPr id="13"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8628" y="1432516"/>
              <a:ext cx="2045114" cy="1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3326" y="2520692"/>
              <a:ext cx="2166208" cy="165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45031" y="1959430"/>
              <a:ext cx="1977805" cy="131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45031" y="3270720"/>
              <a:ext cx="2229096" cy="1732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39907" y="4079872"/>
              <a:ext cx="1846894" cy="131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1"/>
          <p:cNvPicPr>
            <a:picLocks noChangeAspect="1"/>
          </p:cNvPicPr>
          <p:nvPr/>
        </p:nvPicPr>
        <p:blipFill>
          <a:blip r:embed="rId12" cstate="print">
            <a:clrChange>
              <a:clrFrom>
                <a:srgbClr val="CCFFFF"/>
              </a:clrFrom>
              <a:clrTo>
                <a:srgbClr val="CCFFFF">
                  <a:alpha val="0"/>
                </a:srgbClr>
              </a:clrTo>
            </a:clrChange>
            <a:extLst>
              <a:ext uri="{28A0092B-C50C-407E-A947-70E740481C1C}">
                <a14:useLocalDpi xmlns:a14="http://schemas.microsoft.com/office/drawing/2010/main" val="0"/>
              </a:ext>
            </a:extLst>
          </a:blip>
          <a:srcRect/>
          <a:stretch>
            <a:fillRect/>
          </a:stretch>
        </p:blipFill>
        <p:spPr bwMode="auto">
          <a:xfrm>
            <a:off x="8441132" y="4431137"/>
            <a:ext cx="608572" cy="4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http://www.siq.co.za/images/pices_4.jpg"/>
          <p:cNvPicPr>
            <a:picLocks noChangeAspect="1" noChangeArrowheads="1"/>
          </p:cNvPicPr>
          <p:nvPr/>
        </p:nvPicPr>
        <p:blipFill>
          <a:blip r:embed="rId13" cstate="print">
            <a:extLst>
              <a:ext uri="{28A0092B-C50C-407E-A947-70E740481C1C}">
                <a14:useLocalDpi xmlns:a14="http://schemas.microsoft.com/office/drawing/2010/main" val="0"/>
              </a:ext>
            </a:extLst>
          </a:blip>
          <a:srcRect l="53564"/>
          <a:stretch>
            <a:fillRect/>
          </a:stretch>
        </p:blipFill>
        <p:spPr bwMode="auto">
          <a:xfrm>
            <a:off x="7550486" y="3303892"/>
            <a:ext cx="1365647"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2"/>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11656" y="4478216"/>
            <a:ext cx="502521" cy="26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81004" y="4477157"/>
            <a:ext cx="345874" cy="29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èche droite 5"/>
          <p:cNvSpPr/>
          <p:nvPr/>
        </p:nvSpPr>
        <p:spPr>
          <a:xfrm rot="20614842">
            <a:off x="3890467" y="2589352"/>
            <a:ext cx="967519" cy="2727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lèche droite 22"/>
          <p:cNvSpPr/>
          <p:nvPr/>
        </p:nvSpPr>
        <p:spPr>
          <a:xfrm rot="985158" flipV="1">
            <a:off x="3925636" y="3304460"/>
            <a:ext cx="967519" cy="2727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29319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wipe(down)">
                                      <p:cBhvr>
                                        <p:cTn id="10" dur="500"/>
                                        <p:tgtEl>
                                          <p:spTgt spid="11266"/>
                                        </p:tgtEl>
                                      </p:cBhvr>
                                    </p:animEffect>
                                  </p:childTnLst>
                                </p:cTn>
                              </p:par>
                              <p:par>
                                <p:cTn id="11" presetID="22" presetClass="entr" presetSubtype="4" fill="hold" nodeType="withEffect">
                                  <p:stCondLst>
                                    <p:cond delay="0"/>
                                  </p:stCondLst>
                                  <p:childTnLst>
                                    <p:set>
                                      <p:cBhvr>
                                        <p:cTn id="12" dur="1" fill="hold">
                                          <p:stCondLst>
                                            <p:cond delay="0"/>
                                          </p:stCondLst>
                                        </p:cTn>
                                        <p:tgtEl>
                                          <p:spTgt spid="11268"/>
                                        </p:tgtEl>
                                        <p:attrNameLst>
                                          <p:attrName>style.visibility</p:attrName>
                                        </p:attrNameLst>
                                      </p:cBhvr>
                                      <p:to>
                                        <p:strVal val="visible"/>
                                      </p:to>
                                    </p:set>
                                    <p:animEffect transition="in" filter="wipe(down)">
                                      <p:cBhvr>
                                        <p:cTn id="13" dur="500"/>
                                        <p:tgtEl>
                                          <p:spTgt spid="1126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2"/>
          <p:cNvSpPr>
            <a:spLocks noGrp="1"/>
          </p:cNvSpPr>
          <p:nvPr>
            <p:ph type="title"/>
          </p:nvPr>
        </p:nvSpPr>
        <p:spPr>
          <a:xfrm>
            <a:off x="143085" y="149150"/>
            <a:ext cx="8614415" cy="430887"/>
          </a:xfrm>
        </p:spPr>
        <p:txBody>
          <a:bodyPr/>
          <a:lstStyle/>
          <a:p>
            <a:r>
              <a:rPr lang="fr-FR" dirty="0" smtClean="0"/>
              <a:t>4.1 </a:t>
            </a:r>
            <a:r>
              <a:rPr lang="fr-FR" dirty="0" err="1" smtClean="0"/>
              <a:t>Sampling</a:t>
            </a:r>
            <a:r>
              <a:rPr lang="fr-FR" dirty="0" smtClean="0"/>
              <a:t> design – JECAM guidelines </a:t>
            </a:r>
            <a:endParaRPr lang="fr-BE" dirty="0"/>
          </a:p>
        </p:txBody>
      </p:sp>
      <p:pic>
        <p:nvPicPr>
          <p:cNvPr id="9" name="Image 8" descr="Y:\xblaes\work\PROJECT\JECAM\Field_protocol\croptype_collect_figure\out\crop_type_collect_figure_600pdi.jpg"/>
          <p:cNvPicPr/>
          <p:nvPr/>
        </p:nvPicPr>
        <p:blipFill rotWithShape="1">
          <a:blip r:embed="rId3" cstate="print">
            <a:extLst>
              <a:ext uri="{28A0092B-C50C-407E-A947-70E740481C1C}">
                <a14:useLocalDpi xmlns:a14="http://schemas.microsoft.com/office/drawing/2010/main" val="0"/>
              </a:ext>
            </a:extLst>
          </a:blip>
          <a:srcRect t="16467" b="14372"/>
          <a:stretch/>
        </p:blipFill>
        <p:spPr bwMode="auto">
          <a:xfrm>
            <a:off x="8128002" y="820132"/>
            <a:ext cx="884023" cy="603372"/>
          </a:xfrm>
          <a:prstGeom prst="rect">
            <a:avLst/>
          </a:prstGeom>
          <a:noFill/>
          <a:ln>
            <a:solidFill>
              <a:schemeClr val="tx1"/>
            </a:solidFill>
          </a:ln>
          <a:extLst>
            <a:ext uri="{53640926-AAD7-44D8-BBD7-CCE9431645EC}">
              <a14:shadowObscured xmlns:a14="http://schemas.microsoft.com/office/drawing/2010/main"/>
            </a:ext>
          </a:extLst>
        </p:spPr>
      </p:pic>
      <p:sp>
        <p:nvSpPr>
          <p:cNvPr id="2" name="Rectangle 1"/>
          <p:cNvSpPr/>
          <p:nvPr/>
        </p:nvSpPr>
        <p:spPr>
          <a:xfrm>
            <a:off x="271461" y="762685"/>
            <a:ext cx="7826163" cy="646331"/>
          </a:xfrm>
          <a:prstGeom prst="rect">
            <a:avLst/>
          </a:prstGeom>
        </p:spPr>
        <p:txBody>
          <a:bodyPr wrap="square">
            <a:spAutoFit/>
          </a:bodyPr>
          <a:lstStyle/>
          <a:p>
            <a:pPr marL="0" indent="0" fontAlgn="auto">
              <a:spcAft>
                <a:spcPts val="0"/>
              </a:spcAft>
              <a:buNone/>
            </a:pPr>
            <a:r>
              <a:rPr lang="en-GB" b="1" dirty="0">
                <a:solidFill>
                  <a:prstClr val="black"/>
                </a:solidFill>
              </a:rPr>
              <a:t>Reference sample clusters </a:t>
            </a:r>
            <a:r>
              <a:rPr lang="en-GB" dirty="0" smtClean="0">
                <a:solidFill>
                  <a:prstClr val="black"/>
                </a:solidFill>
              </a:rPr>
              <a:t>“</a:t>
            </a:r>
            <a:r>
              <a:rPr lang="en-GB" dirty="0">
                <a:solidFill>
                  <a:prstClr val="black"/>
                </a:solidFill>
              </a:rPr>
              <a:t>windshield survey</a:t>
            </a:r>
            <a:r>
              <a:rPr lang="en-GB" dirty="0" smtClean="0">
                <a:solidFill>
                  <a:prstClr val="black"/>
                </a:solidFill>
              </a:rPr>
              <a:t>” validated by JECAM for cropland mapping by comparing results in 4 countries</a:t>
            </a:r>
            <a:endParaRPr lang="en-GB" dirty="0">
              <a:solidFill>
                <a:prstClr val="black"/>
              </a:solidFill>
            </a:endParaRPr>
          </a:p>
        </p:txBody>
      </p:sp>
      <p:pic>
        <p:nvPicPr>
          <p:cNvPr id="3" name="Image 2"/>
          <p:cNvPicPr>
            <a:picLocks noChangeAspect="1"/>
          </p:cNvPicPr>
          <p:nvPr/>
        </p:nvPicPr>
        <p:blipFill>
          <a:blip r:embed="rId4"/>
          <a:stretch>
            <a:fillRect/>
          </a:stretch>
        </p:blipFill>
        <p:spPr>
          <a:xfrm>
            <a:off x="320511" y="1390345"/>
            <a:ext cx="2875051" cy="1060625"/>
          </a:xfrm>
          <a:prstGeom prst="rect">
            <a:avLst/>
          </a:prstGeom>
          <a:noFill/>
          <a:ln>
            <a:noFill/>
          </a:ln>
        </p:spPr>
      </p:pic>
      <p:pic>
        <p:nvPicPr>
          <p:cNvPr id="4" name="Image 3"/>
          <p:cNvPicPr>
            <a:picLocks noChangeAspect="1"/>
          </p:cNvPicPr>
          <p:nvPr/>
        </p:nvPicPr>
        <p:blipFill>
          <a:blip r:embed="rId5"/>
          <a:stretch>
            <a:fillRect/>
          </a:stretch>
        </p:blipFill>
        <p:spPr>
          <a:xfrm>
            <a:off x="0" y="2554664"/>
            <a:ext cx="3603083" cy="2370542"/>
          </a:xfrm>
          <a:prstGeom prst="rect">
            <a:avLst/>
          </a:prstGeom>
        </p:spPr>
      </p:pic>
      <p:pic>
        <p:nvPicPr>
          <p:cNvPr id="8" name="Image 7"/>
          <p:cNvPicPr>
            <a:picLocks noChangeAspect="1"/>
          </p:cNvPicPr>
          <p:nvPr/>
        </p:nvPicPr>
        <p:blipFill>
          <a:blip r:embed="rId6"/>
          <a:stretch>
            <a:fillRect/>
          </a:stretch>
        </p:blipFill>
        <p:spPr>
          <a:xfrm>
            <a:off x="4190932" y="1866507"/>
            <a:ext cx="4953068" cy="2938327"/>
          </a:xfrm>
          <a:prstGeom prst="rect">
            <a:avLst/>
          </a:prstGeom>
        </p:spPr>
      </p:pic>
      <p:pic>
        <p:nvPicPr>
          <p:cNvPr id="11" name="Image 10"/>
          <p:cNvPicPr>
            <a:picLocks noChangeAspect="1"/>
          </p:cNvPicPr>
          <p:nvPr/>
        </p:nvPicPr>
        <p:blipFill>
          <a:blip r:embed="rId7"/>
          <a:stretch>
            <a:fillRect/>
          </a:stretch>
        </p:blipFill>
        <p:spPr>
          <a:xfrm>
            <a:off x="3373479" y="1904215"/>
            <a:ext cx="1738289" cy="1495326"/>
          </a:xfrm>
          <a:prstGeom prst="rect">
            <a:avLst/>
          </a:prstGeom>
        </p:spPr>
      </p:pic>
      <p:sp>
        <p:nvSpPr>
          <p:cNvPr id="27" name="ZoneTexte 26"/>
          <p:cNvSpPr txBox="1"/>
          <p:nvPr/>
        </p:nvSpPr>
        <p:spPr>
          <a:xfrm>
            <a:off x="3393650" y="1376314"/>
            <a:ext cx="5275547" cy="338554"/>
          </a:xfrm>
          <a:prstGeom prst="rect">
            <a:avLst/>
          </a:prstGeom>
          <a:noFill/>
        </p:spPr>
        <p:txBody>
          <a:bodyPr wrap="none" rtlCol="0">
            <a:spAutoFit/>
          </a:bodyPr>
          <a:lstStyle/>
          <a:p>
            <a:r>
              <a:rPr lang="fr-FR" sz="1600" dirty="0"/>
              <a:t>=&gt; </a:t>
            </a:r>
            <a:r>
              <a:rPr lang="fr-FR" sz="1600" dirty="0" smtClean="0"/>
              <a:t>road </a:t>
            </a:r>
            <a:r>
              <a:rPr lang="fr-FR" sz="1600" dirty="0"/>
              <a:t>planning </a:t>
            </a:r>
            <a:r>
              <a:rPr lang="fr-FR" sz="1600" dirty="0" err="1"/>
              <a:t>should</a:t>
            </a:r>
            <a:r>
              <a:rPr lang="fr-FR" sz="1600" dirty="0"/>
              <a:t> capture </a:t>
            </a:r>
            <a:r>
              <a:rPr lang="fr-FR" sz="1600" dirty="0" err="1"/>
              <a:t>most</a:t>
            </a:r>
            <a:r>
              <a:rPr lang="fr-FR" sz="1600" dirty="0"/>
              <a:t> </a:t>
            </a:r>
            <a:r>
              <a:rPr lang="fr-FR" sz="1600" dirty="0" err="1"/>
              <a:t>variability</a:t>
            </a:r>
            <a:endParaRPr lang="fr-BE" sz="1600" dirty="0"/>
          </a:p>
        </p:txBody>
      </p:sp>
    </p:spTree>
    <p:extLst>
      <p:ext uri="{BB962C8B-B14F-4D97-AF65-F5344CB8AC3E}">
        <p14:creationId xmlns:p14="http://schemas.microsoft.com/office/powerpoint/2010/main" val="15883002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2"/>
          <p:cNvSpPr>
            <a:spLocks noGrp="1"/>
          </p:cNvSpPr>
          <p:nvPr>
            <p:ph type="title"/>
          </p:nvPr>
        </p:nvSpPr>
        <p:spPr>
          <a:xfrm>
            <a:off x="221456" y="159175"/>
            <a:ext cx="8922543" cy="430887"/>
          </a:xfrm>
        </p:spPr>
        <p:txBody>
          <a:bodyPr/>
          <a:lstStyle/>
          <a:p>
            <a:r>
              <a:rPr lang="fr-FR" dirty="0" smtClean="0">
                <a:solidFill>
                  <a:schemeClr val="tx1">
                    <a:lumMod val="75000"/>
                    <a:lumOff val="25000"/>
                  </a:schemeClr>
                </a:solidFill>
              </a:rPr>
              <a:t>4.1 </a:t>
            </a:r>
            <a:r>
              <a:rPr lang="fr-FR" dirty="0" err="1" smtClean="0">
                <a:solidFill>
                  <a:schemeClr val="tx1">
                    <a:lumMod val="75000"/>
                    <a:lumOff val="25000"/>
                  </a:schemeClr>
                </a:solidFill>
              </a:rPr>
              <a:t>Sampling</a:t>
            </a:r>
            <a:r>
              <a:rPr lang="fr-FR" dirty="0" smtClean="0">
                <a:solidFill>
                  <a:schemeClr val="tx1">
                    <a:lumMod val="75000"/>
                    <a:lumOff val="25000"/>
                  </a:schemeClr>
                </a:solidFill>
              </a:rPr>
              <a:t> design - </a:t>
            </a:r>
            <a:r>
              <a:rPr lang="fr-FR" dirty="0" err="1" smtClean="0">
                <a:solidFill>
                  <a:schemeClr val="tx1">
                    <a:lumMod val="75000"/>
                    <a:lumOff val="25000"/>
                  </a:schemeClr>
                </a:solidFill>
              </a:rPr>
              <a:t>random</a:t>
            </a:r>
            <a:r>
              <a:rPr lang="fr-FR" dirty="0" smtClean="0">
                <a:solidFill>
                  <a:schemeClr val="tx1">
                    <a:lumMod val="75000"/>
                    <a:lumOff val="25000"/>
                  </a:schemeClr>
                </a:solidFill>
              </a:rPr>
              <a:t> or </a:t>
            </a:r>
            <a:r>
              <a:rPr lang="fr-FR" dirty="0" err="1" smtClean="0">
                <a:solidFill>
                  <a:schemeClr val="tx1">
                    <a:lumMod val="75000"/>
                    <a:lumOff val="25000"/>
                  </a:schemeClr>
                </a:solidFill>
              </a:rPr>
              <a:t>systematic</a:t>
            </a:r>
            <a:r>
              <a:rPr lang="fr-FR" dirty="0" smtClean="0">
                <a:solidFill>
                  <a:schemeClr val="tx1">
                    <a:lumMod val="75000"/>
                    <a:lumOff val="25000"/>
                  </a:schemeClr>
                </a:solidFill>
              </a:rPr>
              <a:t> </a:t>
            </a:r>
            <a:r>
              <a:rPr lang="fr-FR" dirty="0" err="1" smtClean="0">
                <a:solidFill>
                  <a:schemeClr val="tx1">
                    <a:lumMod val="75000"/>
                    <a:lumOff val="25000"/>
                  </a:schemeClr>
                </a:solidFill>
              </a:rPr>
              <a:t>only</a:t>
            </a:r>
            <a:r>
              <a:rPr lang="fr-FR" dirty="0" smtClean="0">
                <a:solidFill>
                  <a:schemeClr val="tx1">
                    <a:lumMod val="75000"/>
                    <a:lumOff val="25000"/>
                  </a:schemeClr>
                </a:solidFill>
              </a:rPr>
              <a:t> on </a:t>
            </a:r>
            <a:r>
              <a:rPr lang="fr-FR" dirty="0" err="1" smtClean="0">
                <a:solidFill>
                  <a:schemeClr val="tx1">
                    <a:lumMod val="75000"/>
                    <a:lumOff val="25000"/>
                  </a:schemeClr>
                </a:solidFill>
              </a:rPr>
              <a:t>screen</a:t>
            </a:r>
            <a:r>
              <a:rPr lang="fr-FR" dirty="0" smtClean="0">
                <a:solidFill>
                  <a:schemeClr val="tx1">
                    <a:lumMod val="75000"/>
                    <a:lumOff val="25000"/>
                  </a:schemeClr>
                </a:solidFill>
              </a:rPr>
              <a:t> </a:t>
            </a:r>
            <a:endParaRPr lang="fr-BE" dirty="0">
              <a:solidFill>
                <a:schemeClr val="tx1">
                  <a:lumMod val="75000"/>
                  <a:lumOff val="25000"/>
                </a:schemeClr>
              </a:solidFill>
            </a:endParaRPr>
          </a:p>
        </p:txBody>
      </p:sp>
      <p:sp>
        <p:nvSpPr>
          <p:cNvPr id="9" name="TextBox 2"/>
          <p:cNvSpPr txBox="1"/>
          <p:nvPr/>
        </p:nvSpPr>
        <p:spPr>
          <a:xfrm>
            <a:off x="191927" y="848162"/>
            <a:ext cx="8518439" cy="400110"/>
          </a:xfrm>
          <a:prstGeom prst="rect">
            <a:avLst/>
          </a:prstGeom>
          <a:noFill/>
        </p:spPr>
        <p:txBody>
          <a:bodyPr wrap="square" rtlCol="0">
            <a:spAutoFit/>
          </a:bodyPr>
          <a:lstStyle/>
          <a:p>
            <a:pPr fontAlgn="auto">
              <a:spcBef>
                <a:spcPts val="0"/>
              </a:spcBef>
              <a:spcAft>
                <a:spcPts val="0"/>
              </a:spcAft>
            </a:pPr>
            <a:r>
              <a:rPr lang="en-GB" sz="2000" dirty="0" smtClean="0">
                <a:solidFill>
                  <a:schemeClr val="tx1">
                    <a:lumMod val="75000"/>
                    <a:lumOff val="25000"/>
                  </a:schemeClr>
                </a:solidFill>
                <a:latin typeface="Calibri"/>
              </a:rPr>
              <a:t>Example – CCI Global Land Cover validation – </a:t>
            </a:r>
            <a:r>
              <a:rPr lang="en-GB" sz="2000" dirty="0">
                <a:solidFill>
                  <a:schemeClr val="tx1">
                    <a:lumMod val="75000"/>
                    <a:lumOff val="25000"/>
                  </a:schemeClr>
                </a:solidFill>
                <a:latin typeface="Calibri"/>
              </a:rPr>
              <a:t>2-stage stratified random </a:t>
            </a:r>
            <a:r>
              <a:rPr lang="en-GB" sz="2000" dirty="0" smtClean="0">
                <a:solidFill>
                  <a:schemeClr val="tx1">
                    <a:lumMod val="75000"/>
                    <a:lumOff val="25000"/>
                  </a:schemeClr>
                </a:solidFill>
                <a:latin typeface="Calibri"/>
              </a:rPr>
              <a:t>sampling</a:t>
            </a:r>
            <a:endParaRPr lang="en-GB" sz="2000" dirty="0">
              <a:solidFill>
                <a:schemeClr val="tx1">
                  <a:lumMod val="75000"/>
                  <a:lumOff val="25000"/>
                </a:schemeClr>
              </a:solidFill>
              <a:latin typeface="Calibri"/>
            </a:endParaRPr>
          </a:p>
        </p:txBody>
      </p:sp>
      <p:pic>
        <p:nvPicPr>
          <p:cNvPr id="10" name="Picture 6" descr="samples_tot_cyl"/>
          <p:cNvPicPr>
            <a:picLocks noChangeAspect="1" noChangeArrowheads="1"/>
          </p:cNvPicPr>
          <p:nvPr/>
        </p:nvPicPr>
        <p:blipFill>
          <a:blip r:embed="rId3" cstate="print"/>
          <a:srcRect/>
          <a:stretch>
            <a:fillRect/>
          </a:stretch>
        </p:blipFill>
        <p:spPr bwMode="auto">
          <a:xfrm>
            <a:off x="593888" y="1445617"/>
            <a:ext cx="7307981" cy="2928027"/>
          </a:xfrm>
          <a:prstGeom prst="rect">
            <a:avLst/>
          </a:prstGeom>
          <a:noFill/>
          <a:ln w="9525">
            <a:noFill/>
            <a:miter lim="800000"/>
            <a:headEnd/>
            <a:tailEnd/>
          </a:ln>
        </p:spPr>
      </p:pic>
      <p:sp>
        <p:nvSpPr>
          <p:cNvPr id="11" name="ZoneTexte 22"/>
          <p:cNvSpPr txBox="1"/>
          <p:nvPr/>
        </p:nvSpPr>
        <p:spPr>
          <a:xfrm>
            <a:off x="322734" y="3774100"/>
            <a:ext cx="1779443" cy="1015663"/>
          </a:xfrm>
          <a:prstGeom prst="rect">
            <a:avLst/>
          </a:prstGeom>
          <a:solidFill>
            <a:schemeClr val="bg1"/>
          </a:solidFill>
        </p:spPr>
        <p:txBody>
          <a:bodyPr wrap="square" rtlCol="0">
            <a:spAutoFit/>
          </a:bodyPr>
          <a:lstStyle/>
          <a:p>
            <a:pPr fontAlgn="auto">
              <a:spcBef>
                <a:spcPts val="0"/>
              </a:spcBef>
              <a:spcAft>
                <a:spcPts val="0"/>
              </a:spcAft>
            </a:pPr>
            <a:r>
              <a:rPr lang="fr-FR" sz="2000" b="1" dirty="0">
                <a:solidFill>
                  <a:prstClr val="black"/>
                </a:solidFill>
                <a:latin typeface="Calibri"/>
              </a:rPr>
              <a:t>2600 </a:t>
            </a:r>
            <a:r>
              <a:rPr lang="fr-FR" sz="2000" b="1" dirty="0" err="1">
                <a:solidFill>
                  <a:prstClr val="black"/>
                </a:solidFill>
                <a:latin typeface="Calibri"/>
              </a:rPr>
              <a:t>Primary</a:t>
            </a:r>
            <a:r>
              <a:rPr lang="fr-FR" sz="2000" b="1" dirty="0">
                <a:solidFill>
                  <a:prstClr val="black"/>
                </a:solidFill>
                <a:latin typeface="Calibri"/>
              </a:rPr>
              <a:t> </a:t>
            </a:r>
          </a:p>
          <a:p>
            <a:pPr fontAlgn="auto">
              <a:spcBef>
                <a:spcPts val="0"/>
              </a:spcBef>
              <a:spcAft>
                <a:spcPts val="0"/>
              </a:spcAft>
            </a:pPr>
            <a:r>
              <a:rPr lang="fr-FR" sz="2000" b="1" dirty="0" err="1">
                <a:solidFill>
                  <a:prstClr val="black"/>
                </a:solidFill>
                <a:latin typeface="Calibri"/>
              </a:rPr>
              <a:t>Sampling</a:t>
            </a:r>
            <a:r>
              <a:rPr lang="fr-FR" sz="2000" b="1" dirty="0">
                <a:solidFill>
                  <a:prstClr val="black"/>
                </a:solidFill>
                <a:latin typeface="Calibri"/>
              </a:rPr>
              <a:t> </a:t>
            </a:r>
            <a:r>
              <a:rPr lang="fr-FR" sz="2000" b="1" dirty="0" err="1">
                <a:solidFill>
                  <a:prstClr val="black"/>
                </a:solidFill>
                <a:latin typeface="Calibri"/>
              </a:rPr>
              <a:t>Units</a:t>
            </a:r>
            <a:r>
              <a:rPr lang="fr-FR" sz="2000" b="1" dirty="0">
                <a:solidFill>
                  <a:prstClr val="black"/>
                </a:solidFill>
                <a:latin typeface="Calibri"/>
              </a:rPr>
              <a:t> </a:t>
            </a:r>
          </a:p>
          <a:p>
            <a:pPr fontAlgn="auto">
              <a:spcBef>
                <a:spcPts val="0"/>
              </a:spcBef>
              <a:spcAft>
                <a:spcPts val="0"/>
              </a:spcAft>
            </a:pPr>
            <a:r>
              <a:rPr lang="fr-FR" sz="2000" b="1" dirty="0">
                <a:solidFill>
                  <a:prstClr val="black"/>
                </a:solidFill>
                <a:latin typeface="Calibri"/>
              </a:rPr>
              <a:t>(PSU)</a:t>
            </a:r>
          </a:p>
        </p:txBody>
      </p:sp>
      <p:pic>
        <p:nvPicPr>
          <p:cNvPr id="12" name="Image 38"/>
          <p:cNvPicPr>
            <a:picLocks noChangeAspect="1"/>
          </p:cNvPicPr>
          <p:nvPr/>
        </p:nvPicPr>
        <p:blipFill>
          <a:blip r:embed="rId4" cstate="print">
            <a:clrChange>
              <a:clrFrom>
                <a:srgbClr val="000000">
                  <a:alpha val="0"/>
                </a:srgbClr>
              </a:clrFrom>
              <a:clrTo>
                <a:srgbClr val="000000">
                  <a:alpha val="0"/>
                </a:srgbClr>
              </a:clrTo>
            </a:clrChange>
          </a:blip>
          <a:stretch>
            <a:fillRect/>
          </a:stretch>
        </p:blipFill>
        <p:spPr>
          <a:xfrm>
            <a:off x="2969443" y="3766969"/>
            <a:ext cx="1328576" cy="1131433"/>
          </a:xfrm>
          <a:prstGeom prst="rect">
            <a:avLst/>
          </a:prstGeom>
          <a:solidFill>
            <a:schemeClr val="bg1"/>
          </a:solidFill>
        </p:spPr>
      </p:pic>
      <p:sp>
        <p:nvSpPr>
          <p:cNvPr id="13" name="TextBox 10"/>
          <p:cNvSpPr txBox="1">
            <a:spLocks noChangeArrowheads="1"/>
          </p:cNvSpPr>
          <p:nvPr/>
        </p:nvSpPr>
        <p:spPr bwMode="auto">
          <a:xfrm>
            <a:off x="4298623" y="3903462"/>
            <a:ext cx="4845377" cy="923330"/>
          </a:xfrm>
          <a:prstGeom prst="rect">
            <a:avLst/>
          </a:prstGeom>
          <a:noFill/>
          <a:ln w="9525">
            <a:noFill/>
            <a:miter lim="800000"/>
            <a:headEnd/>
            <a:tailEnd/>
          </a:ln>
        </p:spPr>
        <p:txBody>
          <a:bodyPr wrap="square">
            <a:spAutoFit/>
          </a:bodyPr>
          <a:lstStyle/>
          <a:p>
            <a:pPr fontAlgn="auto">
              <a:spcBef>
                <a:spcPts val="0"/>
              </a:spcBef>
              <a:spcAft>
                <a:spcPts val="0"/>
              </a:spcAft>
            </a:pPr>
            <a:r>
              <a:rPr lang="en-US" dirty="0">
                <a:solidFill>
                  <a:prstClr val="black"/>
                </a:solidFill>
                <a:latin typeface="Calibri"/>
              </a:rPr>
              <a:t>5 Secondary Sampling Units (SSU) per PSU</a:t>
            </a:r>
          </a:p>
          <a:p>
            <a:pPr fontAlgn="auto">
              <a:spcBef>
                <a:spcPts val="0"/>
              </a:spcBef>
              <a:spcAft>
                <a:spcPts val="0"/>
              </a:spcAft>
            </a:pPr>
            <a:r>
              <a:rPr lang="en-US" dirty="0">
                <a:solidFill>
                  <a:prstClr val="black"/>
                </a:solidFill>
                <a:latin typeface="Calibri"/>
              </a:rPr>
              <a:t>900m * 900 m =&gt;</a:t>
            </a:r>
            <a:r>
              <a:rPr lang="fr-FR" dirty="0">
                <a:solidFill>
                  <a:prstClr val="black"/>
                </a:solidFill>
                <a:latin typeface="Calibri"/>
              </a:rPr>
              <a:t>13.000 </a:t>
            </a:r>
            <a:r>
              <a:rPr lang="fr-FR" dirty="0" err="1">
                <a:solidFill>
                  <a:prstClr val="black"/>
                </a:solidFill>
                <a:latin typeface="Calibri"/>
              </a:rPr>
              <a:t>potential</a:t>
            </a:r>
            <a:r>
              <a:rPr lang="fr-FR" dirty="0">
                <a:solidFill>
                  <a:prstClr val="black"/>
                </a:solidFill>
                <a:latin typeface="Calibri"/>
              </a:rPr>
              <a:t> </a:t>
            </a:r>
            <a:r>
              <a:rPr lang="fr-FR" dirty="0" err="1">
                <a:solidFill>
                  <a:prstClr val="black"/>
                </a:solidFill>
                <a:latin typeface="Calibri"/>
              </a:rPr>
              <a:t>units</a:t>
            </a:r>
            <a:endParaRPr lang="fr-FR" dirty="0">
              <a:solidFill>
                <a:prstClr val="black"/>
              </a:solidFill>
              <a:latin typeface="Calibri"/>
            </a:endParaRPr>
          </a:p>
          <a:p>
            <a:pPr fontAlgn="auto">
              <a:spcBef>
                <a:spcPts val="0"/>
              </a:spcBef>
              <a:spcAft>
                <a:spcPts val="0"/>
              </a:spcAft>
            </a:pPr>
            <a:r>
              <a:rPr lang="en-US" dirty="0">
                <a:solidFill>
                  <a:prstClr val="black"/>
                </a:solidFill>
                <a:latin typeface="Calibri"/>
              </a:rPr>
              <a:t>SSU = </a:t>
            </a:r>
            <a:r>
              <a:rPr lang="fr-FR" dirty="0">
                <a:solidFill>
                  <a:prstClr val="black"/>
                </a:solidFill>
                <a:latin typeface="Calibri"/>
              </a:rPr>
              <a:t>validation </a:t>
            </a:r>
            <a:r>
              <a:rPr lang="fr-FR" dirty="0" err="1">
                <a:solidFill>
                  <a:prstClr val="black"/>
                </a:solidFill>
                <a:latin typeface="Calibri"/>
              </a:rPr>
              <a:t>units</a:t>
            </a:r>
            <a:r>
              <a:rPr lang="fr-FR" dirty="0">
                <a:solidFill>
                  <a:prstClr val="black"/>
                </a:solidFill>
                <a:latin typeface="Calibri"/>
              </a:rPr>
              <a:t> to </a:t>
            </a:r>
            <a:r>
              <a:rPr lang="fr-FR" dirty="0" err="1">
                <a:solidFill>
                  <a:prstClr val="black"/>
                </a:solidFill>
                <a:latin typeface="Calibri"/>
              </a:rPr>
              <a:t>be</a:t>
            </a:r>
            <a:r>
              <a:rPr lang="fr-FR" dirty="0">
                <a:solidFill>
                  <a:prstClr val="black"/>
                </a:solidFill>
                <a:latin typeface="Calibri"/>
              </a:rPr>
              <a:t> </a:t>
            </a:r>
            <a:r>
              <a:rPr lang="fr-FR" dirty="0" err="1" smtClean="0">
                <a:solidFill>
                  <a:prstClr val="black"/>
                </a:solidFill>
                <a:latin typeface="Calibri"/>
              </a:rPr>
              <a:t>interpreted</a:t>
            </a:r>
            <a:r>
              <a:rPr lang="fr-FR" dirty="0" smtClean="0">
                <a:solidFill>
                  <a:prstClr val="black"/>
                </a:solidFill>
                <a:latin typeface="Calibri"/>
              </a:rPr>
              <a:t> on </a:t>
            </a:r>
            <a:r>
              <a:rPr lang="fr-FR" dirty="0" err="1" smtClean="0">
                <a:solidFill>
                  <a:prstClr val="black"/>
                </a:solidFill>
                <a:latin typeface="Calibri"/>
              </a:rPr>
              <a:t>screen</a:t>
            </a:r>
            <a:endParaRPr lang="en-US" dirty="0">
              <a:solidFill>
                <a:prstClr val="black"/>
              </a:solidFill>
              <a:latin typeface="Calibri"/>
            </a:endParaRPr>
          </a:p>
        </p:txBody>
      </p:sp>
      <p:pic>
        <p:nvPicPr>
          <p:cNvPr id="16" name="Picture 12" descr="landcover_CCI"/>
          <p:cNvPicPr>
            <a:picLocks noChangeAspect="1" noChangeArrowheads="1"/>
          </p:cNvPicPr>
          <p:nvPr/>
        </p:nvPicPr>
        <p:blipFill>
          <a:blip r:embed="rId5"/>
          <a:srcRect/>
          <a:stretch>
            <a:fillRect/>
          </a:stretch>
        </p:blipFill>
        <p:spPr bwMode="auto">
          <a:xfrm>
            <a:off x="8587434" y="810882"/>
            <a:ext cx="556566" cy="60306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7" name="Image 1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50" t="34400" r="5450" b="29600"/>
          <a:stretch/>
        </p:blipFill>
        <p:spPr>
          <a:xfrm>
            <a:off x="8195094" y="1485736"/>
            <a:ext cx="948906" cy="191055"/>
          </a:xfrm>
          <a:prstGeom prst="rect">
            <a:avLst/>
          </a:prstGeom>
        </p:spPr>
      </p:pic>
    </p:spTree>
    <p:extLst>
      <p:ext uri="{BB962C8B-B14F-4D97-AF65-F5344CB8AC3E}">
        <p14:creationId xmlns:p14="http://schemas.microsoft.com/office/powerpoint/2010/main" val="28205584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2"/>
          <p:cNvSpPr txBox="1">
            <a:spLocks/>
          </p:cNvSpPr>
          <p:nvPr/>
        </p:nvSpPr>
        <p:spPr>
          <a:xfrm>
            <a:off x="0" y="121061"/>
            <a:ext cx="8204200" cy="461665"/>
          </a:xfrm>
          <a:prstGeom prst="rect">
            <a:avLst/>
          </a:prstGeom>
        </p:spPr>
        <p:txBody>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fr-FR" sz="2400" kern="0" smtClean="0">
                <a:solidFill>
                  <a:schemeClr val="bg1">
                    <a:lumMod val="50000"/>
                  </a:schemeClr>
                </a:solidFill>
              </a:rPr>
              <a:t>4. Thematic accuracy – case of categorical variables</a:t>
            </a:r>
            <a:endParaRPr lang="fr-BE" sz="2400" kern="0">
              <a:solidFill>
                <a:schemeClr val="bg1">
                  <a:lumMod val="50000"/>
                </a:schemeClr>
              </a:solidFill>
            </a:endParaRPr>
          </a:p>
        </p:txBody>
      </p:sp>
      <p:sp>
        <p:nvSpPr>
          <p:cNvPr id="3" name="ZoneTexte 2"/>
          <p:cNvSpPr txBox="1"/>
          <p:nvPr/>
        </p:nvSpPr>
        <p:spPr>
          <a:xfrm>
            <a:off x="1328737" y="1044600"/>
            <a:ext cx="7038886" cy="3739485"/>
          </a:xfrm>
          <a:prstGeom prst="rect">
            <a:avLst/>
          </a:prstGeom>
          <a:noFill/>
        </p:spPr>
        <p:txBody>
          <a:bodyPr wrap="square" rtlCol="0">
            <a:spAutoFit/>
          </a:bodyPr>
          <a:lstStyle/>
          <a:p>
            <a:pPr marL="285750" indent="-285750">
              <a:buFont typeface="Wingdings" panose="05000000000000000000" pitchFamily="2" charset="2"/>
              <a:buChar char="Ø"/>
            </a:pPr>
            <a:r>
              <a:rPr lang="fr-FR" sz="1600" dirty="0" err="1" smtClean="0">
                <a:solidFill>
                  <a:schemeClr val="tx1">
                    <a:lumMod val="75000"/>
                    <a:lumOff val="25000"/>
                  </a:schemeClr>
                </a:solidFill>
              </a:rPr>
              <a:t>Preliminary</a:t>
            </a:r>
            <a:r>
              <a:rPr lang="fr-FR" sz="1600" dirty="0" smtClean="0">
                <a:solidFill>
                  <a:schemeClr val="tx1">
                    <a:lumMod val="75000"/>
                    <a:lumOff val="25000"/>
                  </a:schemeClr>
                </a:solidFill>
              </a:rPr>
              <a:t> qualitative </a:t>
            </a:r>
            <a:r>
              <a:rPr lang="fr-FR" sz="1600" dirty="0" err="1" smtClean="0">
                <a:solidFill>
                  <a:schemeClr val="tx1">
                    <a:lumMod val="75000"/>
                    <a:lumOff val="25000"/>
                  </a:schemeClr>
                </a:solidFill>
              </a:rPr>
              <a:t>quality</a:t>
            </a:r>
            <a:r>
              <a:rPr lang="fr-FR" sz="1600" dirty="0" smtClean="0">
                <a:solidFill>
                  <a:schemeClr val="tx1">
                    <a:lumMod val="75000"/>
                    <a:lumOff val="25000"/>
                  </a:schemeClr>
                </a:solidFill>
              </a:rPr>
              <a:t> control</a:t>
            </a:r>
            <a:endParaRPr lang="fr-FR" sz="1600" dirty="0">
              <a:solidFill>
                <a:schemeClr val="tx1">
                  <a:lumMod val="75000"/>
                  <a:lumOff val="25000"/>
                </a:schemeClr>
              </a:solidFill>
            </a:endParaRPr>
          </a:p>
          <a:p>
            <a:endParaRPr lang="fr-FR" sz="1600" dirty="0" smtClean="0">
              <a:solidFill>
                <a:schemeClr val="tx1">
                  <a:lumMod val="75000"/>
                  <a:lumOff val="25000"/>
                </a:schemeClr>
              </a:solidFill>
            </a:endParaRPr>
          </a:p>
          <a:p>
            <a:pPr marL="285750" indent="-285750">
              <a:buFont typeface="Wingdings" panose="05000000000000000000" pitchFamily="2" charset="2"/>
              <a:buChar char="Ø"/>
            </a:pPr>
            <a:r>
              <a:rPr lang="fr-FR" sz="1600" dirty="0" smtClean="0">
                <a:solidFill>
                  <a:schemeClr val="tx1">
                    <a:lumMod val="75000"/>
                    <a:lumOff val="25000"/>
                  </a:schemeClr>
                </a:solidFill>
              </a:rPr>
              <a:t>Key components of </a:t>
            </a:r>
            <a:r>
              <a:rPr lang="fr-FR" sz="1600" dirty="0" err="1" smtClean="0">
                <a:solidFill>
                  <a:schemeClr val="tx1">
                    <a:lumMod val="75000"/>
                    <a:lumOff val="25000"/>
                  </a:schemeClr>
                </a:solidFill>
              </a:rPr>
              <a:t>any</a:t>
            </a:r>
            <a:r>
              <a:rPr lang="fr-FR" sz="1600" dirty="0" smtClean="0">
                <a:solidFill>
                  <a:schemeClr val="tx1">
                    <a:lumMod val="75000"/>
                    <a:lumOff val="25000"/>
                  </a:schemeClr>
                </a:solidFill>
              </a:rPr>
              <a:t> quantitative </a:t>
            </a:r>
            <a:r>
              <a:rPr lang="fr-FR" sz="1600" dirty="0" err="1" smtClean="0">
                <a:solidFill>
                  <a:schemeClr val="tx1">
                    <a:lumMod val="75000"/>
                    <a:lumOff val="25000"/>
                  </a:schemeClr>
                </a:solidFill>
              </a:rPr>
              <a:t>accuracy</a:t>
            </a:r>
            <a:r>
              <a:rPr lang="fr-FR" sz="1600" dirty="0" smtClean="0">
                <a:solidFill>
                  <a:schemeClr val="tx1">
                    <a:lumMod val="75000"/>
                    <a:lumOff val="25000"/>
                  </a:schemeClr>
                </a:solidFill>
              </a:rPr>
              <a:t> </a:t>
            </a:r>
            <a:r>
              <a:rPr lang="fr-FR" sz="1600" dirty="0" err="1" smtClean="0">
                <a:solidFill>
                  <a:schemeClr val="tx1">
                    <a:lumMod val="75000"/>
                    <a:lumOff val="25000"/>
                  </a:schemeClr>
                </a:solidFill>
              </a:rPr>
              <a:t>assessment</a:t>
            </a:r>
            <a:endParaRPr lang="fr-FR" sz="900" dirty="0" smtClean="0">
              <a:solidFill>
                <a:schemeClr val="tx1">
                  <a:lumMod val="75000"/>
                  <a:lumOff val="25000"/>
                </a:schemeClr>
              </a:solidFill>
            </a:endParaRPr>
          </a:p>
          <a:p>
            <a:endParaRPr lang="fr-FR" sz="1600" dirty="0">
              <a:solidFill>
                <a:schemeClr val="tx1">
                  <a:lumMod val="75000"/>
                  <a:lumOff val="25000"/>
                </a:schemeClr>
              </a:solidFill>
            </a:endParaRPr>
          </a:p>
          <a:p>
            <a:pPr marL="742950" lvl="1" indent="-285750">
              <a:buFont typeface="Wingdings" panose="05000000000000000000" pitchFamily="2" charset="2"/>
              <a:buChar char="v"/>
            </a:pPr>
            <a:r>
              <a:rPr lang="fr-FR" sz="1600" dirty="0" smtClean="0">
                <a:solidFill>
                  <a:schemeClr val="tx1">
                    <a:lumMod val="75000"/>
                    <a:lumOff val="25000"/>
                  </a:schemeClr>
                </a:solidFill>
              </a:rPr>
              <a:t>The </a:t>
            </a:r>
            <a:r>
              <a:rPr lang="fr-FR" sz="1600" dirty="0" err="1" smtClean="0">
                <a:solidFill>
                  <a:schemeClr val="tx1">
                    <a:lumMod val="75000"/>
                    <a:lumOff val="25000"/>
                  </a:schemeClr>
                </a:solidFill>
              </a:rPr>
              <a:t>sampling</a:t>
            </a:r>
            <a:r>
              <a:rPr lang="fr-FR" sz="1600" dirty="0" smtClean="0">
                <a:solidFill>
                  <a:schemeClr val="tx1">
                    <a:lumMod val="75000"/>
                    <a:lumOff val="25000"/>
                  </a:schemeClr>
                </a:solidFill>
              </a:rPr>
              <a:t> design</a:t>
            </a:r>
          </a:p>
          <a:p>
            <a:pPr marL="742950" lvl="1" indent="-285750">
              <a:buFont typeface="Wingdings" panose="05000000000000000000" pitchFamily="2" charset="2"/>
              <a:buChar char="v"/>
            </a:pPr>
            <a:endParaRPr lang="fr-FR" sz="1600" dirty="0">
              <a:solidFill>
                <a:schemeClr val="tx1">
                  <a:lumMod val="75000"/>
                  <a:lumOff val="25000"/>
                </a:schemeClr>
              </a:solidFill>
            </a:endParaRPr>
          </a:p>
          <a:p>
            <a:pPr marL="742950" lvl="1" indent="-285750">
              <a:buFont typeface="Wingdings" panose="05000000000000000000" pitchFamily="2" charset="2"/>
              <a:buChar char="v"/>
            </a:pPr>
            <a:endParaRPr lang="fr-FR" sz="1600" dirty="0" smtClean="0">
              <a:solidFill>
                <a:schemeClr val="tx1">
                  <a:lumMod val="75000"/>
                  <a:lumOff val="25000"/>
                </a:schemeClr>
              </a:solidFill>
            </a:endParaRPr>
          </a:p>
          <a:p>
            <a:pPr marL="742950" lvl="1" indent="-285750">
              <a:buFont typeface="Wingdings" panose="05000000000000000000" pitchFamily="2" charset="2"/>
              <a:buChar char="v"/>
            </a:pPr>
            <a:r>
              <a:rPr lang="fr-FR" sz="1600" b="1" dirty="0" smtClean="0">
                <a:solidFill>
                  <a:schemeClr val="tx1">
                    <a:lumMod val="75000"/>
                    <a:lumOff val="25000"/>
                  </a:schemeClr>
                </a:solidFill>
              </a:rPr>
              <a:t>The </a:t>
            </a:r>
            <a:r>
              <a:rPr lang="fr-FR" sz="1600" b="1" dirty="0" err="1" smtClean="0">
                <a:solidFill>
                  <a:schemeClr val="tx1">
                    <a:lumMod val="75000"/>
                    <a:lumOff val="25000"/>
                  </a:schemeClr>
                </a:solidFill>
              </a:rPr>
              <a:t>response</a:t>
            </a:r>
            <a:r>
              <a:rPr lang="fr-FR" sz="1600" b="1" dirty="0" smtClean="0">
                <a:solidFill>
                  <a:schemeClr val="tx1">
                    <a:lumMod val="75000"/>
                    <a:lumOff val="25000"/>
                  </a:schemeClr>
                </a:solidFill>
              </a:rPr>
              <a:t> design</a:t>
            </a:r>
          </a:p>
          <a:p>
            <a:pPr fontAlgn="auto">
              <a:spcBef>
                <a:spcPts val="0"/>
              </a:spcBef>
              <a:spcAft>
                <a:spcPts val="0"/>
              </a:spcAft>
            </a:pPr>
            <a:r>
              <a:rPr lang="fr-FR" sz="1600" b="1" dirty="0">
                <a:solidFill>
                  <a:schemeClr val="tx1">
                    <a:lumMod val="75000"/>
                    <a:lumOff val="25000"/>
                  </a:schemeClr>
                </a:solidFill>
              </a:rPr>
              <a:t>	</a:t>
            </a:r>
            <a:r>
              <a:rPr lang="fr-BE" sz="1500" dirty="0" smtClean="0">
                <a:solidFill>
                  <a:prstClr val="black"/>
                </a:solidFill>
                <a:latin typeface="Calibri"/>
              </a:rPr>
              <a:t>- </a:t>
            </a:r>
            <a:r>
              <a:rPr lang="fr-BE" sz="1500" dirty="0" err="1">
                <a:solidFill>
                  <a:prstClr val="black"/>
                </a:solidFill>
                <a:latin typeface="Calibri"/>
              </a:rPr>
              <a:t>ground</a:t>
            </a:r>
            <a:r>
              <a:rPr lang="fr-BE" sz="1500" dirty="0">
                <a:solidFill>
                  <a:prstClr val="black"/>
                </a:solidFill>
                <a:latin typeface="Calibri"/>
              </a:rPr>
              <a:t> </a:t>
            </a:r>
            <a:r>
              <a:rPr lang="fr-BE" sz="1500" dirty="0" err="1">
                <a:solidFill>
                  <a:prstClr val="black"/>
                </a:solidFill>
                <a:latin typeface="Calibri"/>
              </a:rPr>
              <a:t>survey</a:t>
            </a:r>
            <a:r>
              <a:rPr lang="fr-BE" sz="1500" dirty="0">
                <a:solidFill>
                  <a:prstClr val="black"/>
                </a:solidFill>
                <a:latin typeface="Calibri"/>
              </a:rPr>
              <a:t> </a:t>
            </a:r>
            <a:r>
              <a:rPr lang="fr-BE" sz="1500" dirty="0" err="1">
                <a:solidFill>
                  <a:prstClr val="black"/>
                </a:solidFill>
                <a:latin typeface="Calibri"/>
              </a:rPr>
              <a:t>from</a:t>
            </a:r>
            <a:r>
              <a:rPr lang="fr-BE" sz="1500" dirty="0">
                <a:solidFill>
                  <a:prstClr val="black"/>
                </a:solidFill>
                <a:latin typeface="Calibri"/>
              </a:rPr>
              <a:t> </a:t>
            </a:r>
            <a:r>
              <a:rPr lang="fr-BE" sz="1500" dirty="0" err="1">
                <a:solidFill>
                  <a:prstClr val="black"/>
                </a:solidFill>
                <a:latin typeface="Calibri"/>
              </a:rPr>
              <a:t>motorbike</a:t>
            </a:r>
            <a:r>
              <a:rPr lang="fr-BE" sz="1500" dirty="0">
                <a:solidFill>
                  <a:prstClr val="black"/>
                </a:solidFill>
                <a:latin typeface="Calibri"/>
              </a:rPr>
              <a:t>, car or in the </a:t>
            </a:r>
            <a:r>
              <a:rPr lang="fr-BE" sz="1500" dirty="0" err="1" smtClean="0">
                <a:solidFill>
                  <a:prstClr val="black"/>
                </a:solidFill>
                <a:latin typeface="Calibri"/>
              </a:rPr>
              <a:t>field</a:t>
            </a:r>
            <a:r>
              <a:rPr lang="fr-BE" sz="1500" dirty="0" smtClean="0">
                <a:solidFill>
                  <a:prstClr val="black"/>
                </a:solidFill>
                <a:latin typeface="Calibri"/>
              </a:rPr>
              <a:t> </a:t>
            </a:r>
            <a:r>
              <a:rPr lang="fr-BE" sz="1500" dirty="0" err="1" smtClean="0">
                <a:solidFill>
                  <a:prstClr val="black"/>
                </a:solidFill>
                <a:latin typeface="Calibri"/>
              </a:rPr>
              <a:t>using</a:t>
            </a:r>
            <a:r>
              <a:rPr lang="fr-BE" sz="1500" dirty="0" smtClean="0">
                <a:solidFill>
                  <a:prstClr val="black"/>
                </a:solidFill>
                <a:latin typeface="Calibri"/>
              </a:rPr>
              <a:t> </a:t>
            </a:r>
            <a:r>
              <a:rPr lang="fr-BE" sz="1500" dirty="0" err="1" smtClean="0">
                <a:solidFill>
                  <a:prstClr val="black"/>
                </a:solidFill>
                <a:latin typeface="Calibri"/>
              </a:rPr>
              <a:t>apps</a:t>
            </a:r>
            <a:r>
              <a:rPr lang="fr-BE" sz="1500" dirty="0" smtClean="0">
                <a:solidFill>
                  <a:prstClr val="black"/>
                </a:solidFill>
                <a:latin typeface="Calibri"/>
              </a:rPr>
              <a:t>  </a:t>
            </a:r>
            <a:r>
              <a:rPr lang="fr-BE" sz="1500" dirty="0" err="1" smtClean="0">
                <a:solidFill>
                  <a:prstClr val="black"/>
                </a:solidFill>
                <a:latin typeface="Calibri"/>
              </a:rPr>
              <a:t>like</a:t>
            </a:r>
            <a:r>
              <a:rPr lang="fr-BE" sz="1500" dirty="0" smtClean="0">
                <a:solidFill>
                  <a:prstClr val="black"/>
                </a:solidFill>
                <a:latin typeface="Calibri"/>
              </a:rPr>
              <a:t> </a:t>
            </a:r>
            <a:r>
              <a:rPr lang="fr-BE" sz="1500" dirty="0" err="1" smtClean="0">
                <a:solidFill>
                  <a:prstClr val="black"/>
                </a:solidFill>
                <a:latin typeface="Calibri"/>
              </a:rPr>
              <a:t>GeoODK</a:t>
            </a:r>
            <a:endParaRPr lang="fr-BE" sz="1500" dirty="0">
              <a:solidFill>
                <a:prstClr val="black"/>
              </a:solidFill>
              <a:latin typeface="Calibri"/>
            </a:endParaRPr>
          </a:p>
          <a:p>
            <a:pPr fontAlgn="auto">
              <a:spcBef>
                <a:spcPts val="0"/>
              </a:spcBef>
              <a:spcAft>
                <a:spcPts val="0"/>
              </a:spcAft>
            </a:pPr>
            <a:r>
              <a:rPr lang="fr-BE" sz="1500" dirty="0">
                <a:solidFill>
                  <a:prstClr val="black"/>
                </a:solidFill>
                <a:latin typeface="Calibri"/>
              </a:rPr>
              <a:t>	- drones (STARS, WFP)</a:t>
            </a:r>
          </a:p>
          <a:p>
            <a:pPr fontAlgn="auto">
              <a:spcBef>
                <a:spcPts val="0"/>
              </a:spcBef>
              <a:spcAft>
                <a:spcPts val="0"/>
              </a:spcAft>
            </a:pPr>
            <a:r>
              <a:rPr lang="fr-BE" sz="1500" dirty="0">
                <a:solidFill>
                  <a:prstClr val="black"/>
                </a:solidFill>
                <a:latin typeface="Calibri"/>
              </a:rPr>
              <a:t>	- </a:t>
            </a:r>
            <a:r>
              <a:rPr lang="fr-BE" sz="1500" dirty="0" err="1">
                <a:solidFill>
                  <a:prstClr val="black"/>
                </a:solidFill>
                <a:latin typeface="Calibri"/>
              </a:rPr>
              <a:t>very</a:t>
            </a:r>
            <a:r>
              <a:rPr lang="fr-BE" sz="1500" dirty="0">
                <a:solidFill>
                  <a:prstClr val="black"/>
                </a:solidFill>
                <a:latin typeface="Calibri"/>
              </a:rPr>
              <a:t> light </a:t>
            </a:r>
            <a:r>
              <a:rPr lang="fr-BE" sz="1500" dirty="0" err="1">
                <a:solidFill>
                  <a:prstClr val="black"/>
                </a:solidFill>
                <a:latin typeface="Calibri"/>
              </a:rPr>
              <a:t>aircrafts</a:t>
            </a:r>
            <a:r>
              <a:rPr lang="fr-BE" sz="1500" dirty="0">
                <a:solidFill>
                  <a:prstClr val="black"/>
                </a:solidFill>
                <a:latin typeface="Calibri"/>
              </a:rPr>
              <a:t> (South </a:t>
            </a:r>
            <a:r>
              <a:rPr lang="fr-BE" sz="1500" dirty="0" err="1">
                <a:solidFill>
                  <a:prstClr val="black"/>
                </a:solidFill>
                <a:latin typeface="Calibri"/>
              </a:rPr>
              <a:t>Africa</a:t>
            </a:r>
            <a:r>
              <a:rPr lang="fr-BE" sz="1500" dirty="0" smtClean="0">
                <a:solidFill>
                  <a:prstClr val="black"/>
                </a:solidFill>
                <a:latin typeface="Calibri"/>
              </a:rPr>
              <a:t>)</a:t>
            </a:r>
          </a:p>
          <a:p>
            <a:pPr fontAlgn="auto">
              <a:spcBef>
                <a:spcPts val="0"/>
              </a:spcBef>
              <a:spcAft>
                <a:spcPts val="0"/>
              </a:spcAft>
            </a:pPr>
            <a:r>
              <a:rPr lang="fr-FR" sz="1500" dirty="0">
                <a:solidFill>
                  <a:prstClr val="black"/>
                </a:solidFill>
                <a:latin typeface="Calibri"/>
              </a:rPr>
              <a:t>	</a:t>
            </a:r>
            <a:r>
              <a:rPr lang="fr-FR" sz="1500" dirty="0" smtClean="0">
                <a:solidFill>
                  <a:prstClr val="black"/>
                </a:solidFill>
                <a:latin typeface="Calibri"/>
              </a:rPr>
              <a:t>- on </a:t>
            </a:r>
            <a:r>
              <a:rPr lang="fr-FR" sz="1500" dirty="0" err="1" smtClean="0">
                <a:solidFill>
                  <a:prstClr val="black"/>
                </a:solidFill>
                <a:latin typeface="Calibri"/>
              </a:rPr>
              <a:t>screen</a:t>
            </a:r>
            <a:r>
              <a:rPr lang="fr-FR" sz="1500" dirty="0" smtClean="0">
                <a:solidFill>
                  <a:prstClr val="black"/>
                </a:solidFill>
                <a:latin typeface="Calibri"/>
              </a:rPr>
              <a:t> </a:t>
            </a:r>
            <a:r>
              <a:rPr lang="fr-FR" sz="1500" dirty="0" err="1" smtClean="0">
                <a:solidFill>
                  <a:prstClr val="black"/>
                </a:solidFill>
                <a:latin typeface="Calibri"/>
              </a:rPr>
              <a:t>interpretation</a:t>
            </a:r>
            <a:endParaRPr lang="fr-FR" sz="1600" dirty="0">
              <a:solidFill>
                <a:schemeClr val="tx1">
                  <a:lumMod val="75000"/>
                  <a:lumOff val="25000"/>
                </a:schemeClr>
              </a:solidFill>
            </a:endParaRPr>
          </a:p>
          <a:p>
            <a:pPr marL="742950" lvl="1" indent="-285750">
              <a:buFont typeface="Wingdings" panose="05000000000000000000" pitchFamily="2" charset="2"/>
              <a:buChar char="v"/>
            </a:pPr>
            <a:endParaRPr lang="fr-FR" sz="1600" dirty="0" smtClean="0">
              <a:solidFill>
                <a:schemeClr val="tx1">
                  <a:lumMod val="75000"/>
                  <a:lumOff val="25000"/>
                </a:schemeClr>
              </a:solidFill>
            </a:endParaRPr>
          </a:p>
          <a:p>
            <a:pPr marL="742950" lvl="1" indent="-285750">
              <a:buFont typeface="Wingdings" panose="05000000000000000000" pitchFamily="2" charset="2"/>
              <a:buChar char="v"/>
            </a:pPr>
            <a:r>
              <a:rPr lang="fr-FR" sz="1600" dirty="0" smtClean="0">
                <a:solidFill>
                  <a:schemeClr val="tx1">
                    <a:lumMod val="75000"/>
                    <a:lumOff val="25000"/>
                  </a:schemeClr>
                </a:solidFill>
              </a:rPr>
              <a:t>The </a:t>
            </a:r>
            <a:r>
              <a:rPr lang="fr-FR" sz="1600" dirty="0" err="1" smtClean="0">
                <a:solidFill>
                  <a:schemeClr val="tx1">
                    <a:lumMod val="75000"/>
                    <a:lumOff val="25000"/>
                  </a:schemeClr>
                </a:solidFill>
              </a:rPr>
              <a:t>analysis</a:t>
            </a:r>
            <a:r>
              <a:rPr lang="fr-FR" sz="1600" dirty="0" smtClean="0">
                <a:solidFill>
                  <a:schemeClr val="tx1">
                    <a:lumMod val="75000"/>
                    <a:lumOff val="25000"/>
                  </a:schemeClr>
                </a:solidFill>
              </a:rPr>
              <a:t> and </a:t>
            </a:r>
            <a:r>
              <a:rPr lang="fr-FR" sz="1600" dirty="0" err="1" smtClean="0">
                <a:solidFill>
                  <a:schemeClr val="tx1">
                    <a:lumMod val="75000"/>
                    <a:lumOff val="25000"/>
                  </a:schemeClr>
                </a:solidFill>
              </a:rPr>
              <a:t>reporting</a:t>
            </a:r>
            <a:r>
              <a:rPr lang="fr-FR" sz="1600" dirty="0" smtClean="0">
                <a:solidFill>
                  <a:schemeClr val="tx1">
                    <a:lumMod val="75000"/>
                    <a:lumOff val="25000"/>
                  </a:schemeClr>
                </a:solidFill>
              </a:rPr>
              <a:t>	</a:t>
            </a:r>
          </a:p>
          <a:p>
            <a:endParaRPr lang="fr-FR" sz="1600" dirty="0" smtClean="0">
              <a:solidFill>
                <a:schemeClr val="tx1">
                  <a:lumMod val="75000"/>
                  <a:lumOff val="25000"/>
                </a:schemeClr>
              </a:solidFill>
            </a:endParaRPr>
          </a:p>
        </p:txBody>
      </p:sp>
    </p:spTree>
    <p:extLst>
      <p:ext uri="{BB962C8B-B14F-4D97-AF65-F5344CB8AC3E}">
        <p14:creationId xmlns:p14="http://schemas.microsoft.com/office/powerpoint/2010/main" val="18480169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solidFill>
                  <a:schemeClr val="tx1">
                    <a:lumMod val="75000"/>
                    <a:lumOff val="25000"/>
                  </a:schemeClr>
                </a:solidFill>
              </a:rPr>
              <a:t>4.2 </a:t>
            </a:r>
            <a:r>
              <a:rPr lang="fr-FR" dirty="0" err="1" smtClean="0">
                <a:solidFill>
                  <a:schemeClr val="tx1">
                    <a:lumMod val="75000"/>
                    <a:lumOff val="25000"/>
                  </a:schemeClr>
                </a:solidFill>
              </a:rPr>
              <a:t>Response</a:t>
            </a:r>
            <a:r>
              <a:rPr lang="fr-FR" dirty="0" smtClean="0">
                <a:solidFill>
                  <a:schemeClr val="tx1">
                    <a:lumMod val="75000"/>
                    <a:lumOff val="25000"/>
                  </a:schemeClr>
                </a:solidFill>
              </a:rPr>
              <a:t> design – in situ data collection</a:t>
            </a:r>
            <a:endParaRPr lang="fr-BE" dirty="0">
              <a:solidFill>
                <a:schemeClr val="tx1">
                  <a:lumMod val="75000"/>
                  <a:lumOff val="25000"/>
                </a:schemeClr>
              </a:solidFill>
            </a:endParaRPr>
          </a:p>
        </p:txBody>
      </p:sp>
      <p:sp>
        <p:nvSpPr>
          <p:cNvPr id="4" name="Shape 258"/>
          <p:cNvSpPr txBox="1">
            <a:spLocks noGrp="1"/>
          </p:cNvSpPr>
          <p:nvPr>
            <p:ph idx="4294967295"/>
          </p:nvPr>
        </p:nvSpPr>
        <p:spPr>
          <a:xfrm>
            <a:off x="3577525" y="846457"/>
            <a:ext cx="5915025" cy="3788569"/>
          </a:xfrm>
        </p:spPr>
        <p:txBody>
          <a:bodyPr/>
          <a:lstStyle/>
          <a:p>
            <a:r>
              <a:rPr lang="fr-BE" sz="1800" dirty="0" smtClean="0">
                <a:latin typeface="+mn-lt"/>
              </a:rPr>
              <a:t>Field observation </a:t>
            </a:r>
            <a:r>
              <a:rPr lang="fr-BE" dirty="0" err="1" smtClean="0">
                <a:latin typeface="+mn-lt"/>
              </a:rPr>
              <a:t>from</a:t>
            </a:r>
            <a:r>
              <a:rPr lang="fr-BE" dirty="0" smtClean="0">
                <a:latin typeface="+mn-lt"/>
              </a:rPr>
              <a:t> </a:t>
            </a:r>
            <a:r>
              <a:rPr lang="fr-BE" dirty="0" err="1" smtClean="0">
                <a:latin typeface="+mn-lt"/>
              </a:rPr>
              <a:t>field</a:t>
            </a:r>
            <a:r>
              <a:rPr lang="fr-BE" dirty="0" smtClean="0">
                <a:latin typeface="+mn-lt"/>
              </a:rPr>
              <a:t> </a:t>
            </a:r>
            <a:r>
              <a:rPr lang="fr-BE" dirty="0" err="1" smtClean="0">
                <a:latin typeface="+mn-lt"/>
              </a:rPr>
              <a:t>edge</a:t>
            </a:r>
            <a:r>
              <a:rPr lang="fr-BE" dirty="0" smtClean="0">
                <a:latin typeface="+mn-lt"/>
              </a:rPr>
              <a:t> </a:t>
            </a:r>
            <a:r>
              <a:rPr lang="fr-BE" sz="1400" dirty="0" smtClean="0">
                <a:latin typeface="+mn-lt"/>
              </a:rPr>
              <a:t>(Free State, SA)</a:t>
            </a:r>
            <a:endParaRPr lang="fr-BE" dirty="0" smtClean="0">
              <a:latin typeface="+mn-lt"/>
            </a:endParaRPr>
          </a:p>
          <a:p>
            <a:endParaRPr lang="fr-FR" dirty="0">
              <a:latin typeface="+mn-lt"/>
            </a:endParaRPr>
          </a:p>
          <a:p>
            <a:endParaRPr lang="fr-FR" dirty="0" smtClean="0">
              <a:latin typeface="+mn-lt"/>
            </a:endParaRPr>
          </a:p>
          <a:p>
            <a:endParaRPr lang="fr-FR" dirty="0">
              <a:latin typeface="+mn-lt"/>
            </a:endParaRPr>
          </a:p>
          <a:p>
            <a:endParaRPr lang="fr-FR" dirty="0" smtClean="0">
              <a:latin typeface="+mn-lt"/>
            </a:endParaRPr>
          </a:p>
          <a:p>
            <a:endParaRPr lang="fr-FR" dirty="0">
              <a:latin typeface="+mn-lt"/>
            </a:endParaRPr>
          </a:p>
          <a:p>
            <a:endParaRPr lang="fr-FR" dirty="0" smtClean="0">
              <a:latin typeface="+mn-lt"/>
            </a:endParaRPr>
          </a:p>
          <a:p>
            <a:endParaRPr lang="fr-FR" dirty="0">
              <a:latin typeface="+mn-lt"/>
            </a:endParaRPr>
          </a:p>
          <a:p>
            <a:endParaRPr lang="fr-FR" dirty="0" smtClean="0">
              <a:latin typeface="+mn-lt"/>
            </a:endParaRPr>
          </a:p>
          <a:p>
            <a:pPr indent="0"/>
            <a:endParaRPr lang="fr-FR" sz="1200" dirty="0" smtClean="0">
              <a:latin typeface="+mn-lt"/>
            </a:endParaRPr>
          </a:p>
          <a:p>
            <a:pPr indent="0"/>
            <a:r>
              <a:rPr lang="fr-FR" sz="1200" dirty="0" smtClean="0">
                <a:latin typeface="+mn-lt"/>
              </a:rPr>
              <a:t>      </a:t>
            </a:r>
            <a:endParaRPr lang="fr-BE" sz="1400" dirty="0">
              <a:latin typeface="+mn-lt"/>
            </a:endParaRPr>
          </a:p>
        </p:txBody>
      </p:sp>
      <p:pic>
        <p:nvPicPr>
          <p:cNvPr id="5" name="Image 4">
            <a:extLst>
              <a:ext uri="{FF2B5EF4-FFF2-40B4-BE49-F238E27FC236}">
                <a16:creationId xmlns:a16="http://schemas.microsoft.com/office/drawing/2014/main" xmlns="" id="{52036EE9-3461-4D2E-9AA0-91AC75147245}"/>
              </a:ext>
            </a:extLst>
          </p:cNvPr>
          <p:cNvPicPr>
            <a:picLocks noChangeAspect="1"/>
          </p:cNvPicPr>
          <p:nvPr/>
        </p:nvPicPr>
        <p:blipFill>
          <a:blip r:embed="rId3"/>
          <a:stretch>
            <a:fillRect/>
          </a:stretch>
        </p:blipFill>
        <p:spPr>
          <a:xfrm>
            <a:off x="3641697" y="1179008"/>
            <a:ext cx="5619717" cy="3105207"/>
          </a:xfrm>
          <a:prstGeom prst="rect">
            <a:avLst/>
          </a:prstGeom>
        </p:spPr>
      </p:pic>
      <p:pic>
        <p:nvPicPr>
          <p:cNvPr id="6" name="Image 5">
            <a:extLst>
              <a:ext uri="{FF2B5EF4-FFF2-40B4-BE49-F238E27FC236}">
                <a16:creationId xmlns:a16="http://schemas.microsoft.com/office/drawing/2014/main" xmlns="" id="{F1D93B6A-9D25-480A-B543-A5801D33186A}"/>
              </a:ext>
            </a:extLst>
          </p:cNvPr>
          <p:cNvPicPr>
            <a:picLocks noChangeAspect="1"/>
          </p:cNvPicPr>
          <p:nvPr/>
        </p:nvPicPr>
        <p:blipFill>
          <a:blip r:embed="rId4"/>
          <a:stretch>
            <a:fillRect/>
          </a:stretch>
        </p:blipFill>
        <p:spPr>
          <a:xfrm>
            <a:off x="153607" y="1179418"/>
            <a:ext cx="3237988" cy="1233686"/>
          </a:xfrm>
          <a:prstGeom prst="rect">
            <a:avLst/>
          </a:prstGeom>
        </p:spPr>
      </p:pic>
      <p:sp>
        <p:nvSpPr>
          <p:cNvPr id="7" name="Rectangle 6"/>
          <p:cNvSpPr/>
          <p:nvPr/>
        </p:nvSpPr>
        <p:spPr>
          <a:xfrm>
            <a:off x="96241" y="798719"/>
            <a:ext cx="3684022" cy="369332"/>
          </a:xfrm>
          <a:prstGeom prst="rect">
            <a:avLst/>
          </a:prstGeom>
        </p:spPr>
        <p:txBody>
          <a:bodyPr wrap="none">
            <a:spAutoFit/>
          </a:bodyPr>
          <a:lstStyle/>
          <a:p>
            <a:r>
              <a:rPr lang="en-US" dirty="0" smtClean="0">
                <a:latin typeface="+mn-lt"/>
              </a:rPr>
              <a:t>Field boundaries</a:t>
            </a:r>
            <a:r>
              <a:rPr lang="en-US" sz="1200" dirty="0" smtClean="0">
                <a:latin typeface="+mn-lt"/>
              </a:rPr>
              <a:t> </a:t>
            </a:r>
            <a:r>
              <a:rPr lang="en-US" sz="1000" dirty="0" smtClean="0">
                <a:latin typeface="+mn-lt"/>
              </a:rPr>
              <a:t>from PICES air survey</a:t>
            </a:r>
            <a:endParaRPr lang="en-US" sz="1200" dirty="0">
              <a:latin typeface="+mn-lt"/>
            </a:endParaRPr>
          </a:p>
        </p:txBody>
      </p:sp>
      <p:pic>
        <p:nvPicPr>
          <p:cNvPr id="9" name="Shape 197"/>
          <p:cNvPicPr preferRelativeResize="0"/>
          <p:nvPr/>
        </p:nvPicPr>
        <p:blipFill rotWithShape="1">
          <a:blip r:embed="rId5">
            <a:alphaModFix/>
          </a:blip>
          <a:srcRect b="13322"/>
          <a:stretch/>
        </p:blipFill>
        <p:spPr>
          <a:xfrm>
            <a:off x="1545139" y="2743044"/>
            <a:ext cx="997531" cy="1444885"/>
          </a:xfrm>
          <a:prstGeom prst="rect">
            <a:avLst/>
          </a:prstGeom>
          <a:noFill/>
          <a:ln>
            <a:noFill/>
          </a:ln>
        </p:spPr>
      </p:pic>
      <p:pic>
        <p:nvPicPr>
          <p:cNvPr id="10" name="Shape 199"/>
          <p:cNvPicPr preferRelativeResize="0"/>
          <p:nvPr/>
        </p:nvPicPr>
        <p:blipFill rotWithShape="1">
          <a:blip r:embed="rId6">
            <a:alphaModFix/>
          </a:blip>
          <a:srcRect r="61306"/>
          <a:stretch/>
        </p:blipFill>
        <p:spPr>
          <a:xfrm>
            <a:off x="2569405" y="2750411"/>
            <a:ext cx="1044280" cy="1424905"/>
          </a:xfrm>
          <a:prstGeom prst="rect">
            <a:avLst/>
          </a:prstGeom>
          <a:noFill/>
          <a:ln>
            <a:noFill/>
          </a:ln>
        </p:spPr>
      </p:pic>
      <p:pic>
        <p:nvPicPr>
          <p:cNvPr id="11" name="Picture 1"/>
          <p:cNvPicPr>
            <a:picLocks noChangeAspect="1"/>
          </p:cNvPicPr>
          <p:nvPr/>
        </p:nvPicPr>
        <p:blipFill>
          <a:blip r:embed="rId7" cstate="print">
            <a:clrChange>
              <a:clrFrom>
                <a:srgbClr val="CCFFFF"/>
              </a:clrFrom>
              <a:clrTo>
                <a:srgbClr val="CCFFFF">
                  <a:alpha val="0"/>
                </a:srgbClr>
              </a:clrTo>
            </a:clrChange>
            <a:extLst>
              <a:ext uri="{28A0092B-C50C-407E-A947-70E740481C1C}">
                <a14:useLocalDpi xmlns:a14="http://schemas.microsoft.com/office/drawing/2010/main" val="0"/>
              </a:ext>
            </a:extLst>
          </a:blip>
          <a:srcRect/>
          <a:stretch>
            <a:fillRect/>
          </a:stretch>
        </p:blipFill>
        <p:spPr bwMode="auto">
          <a:xfrm>
            <a:off x="8441132" y="4431137"/>
            <a:ext cx="608572" cy="4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743" y="2476887"/>
            <a:ext cx="502521" cy="26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0091" y="2475828"/>
            <a:ext cx="345874" cy="29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431788" y="4181378"/>
            <a:ext cx="2212465" cy="738664"/>
          </a:xfrm>
          <a:prstGeom prst="rect">
            <a:avLst/>
          </a:prstGeom>
        </p:spPr>
        <p:txBody>
          <a:bodyPr wrap="none">
            <a:spAutoFit/>
          </a:bodyPr>
          <a:lstStyle/>
          <a:p>
            <a:r>
              <a:rPr lang="fr-BE" sz="1050" dirty="0" err="1" smtClean="0"/>
              <a:t>Collected</a:t>
            </a:r>
            <a:r>
              <a:rPr lang="fr-BE" sz="1050" dirty="0" smtClean="0"/>
              <a:t> data on the </a:t>
            </a:r>
            <a:r>
              <a:rPr lang="fr-BE" sz="1050" dirty="0" err="1" smtClean="0"/>
              <a:t>ground</a:t>
            </a:r>
            <a:r>
              <a:rPr lang="fr-BE" sz="1050" dirty="0" smtClean="0"/>
              <a:t>:</a:t>
            </a:r>
          </a:p>
          <a:p>
            <a:r>
              <a:rPr lang="fr-BE" sz="1050" dirty="0" err="1" smtClean="0"/>
              <a:t>Crop</a:t>
            </a:r>
            <a:r>
              <a:rPr lang="fr-BE" sz="1050" dirty="0" smtClean="0"/>
              <a:t> type </a:t>
            </a:r>
          </a:p>
          <a:p>
            <a:r>
              <a:rPr lang="fr-BE" sz="1050" dirty="0" err="1" smtClean="0"/>
              <a:t>Development</a:t>
            </a:r>
            <a:r>
              <a:rPr lang="fr-BE" sz="1050" dirty="0" smtClean="0"/>
              <a:t> stage</a:t>
            </a:r>
          </a:p>
          <a:p>
            <a:r>
              <a:rPr lang="fr-FR" sz="1050" dirty="0" smtClean="0"/>
              <a:t>Location </a:t>
            </a:r>
            <a:r>
              <a:rPr lang="fr-FR" sz="1050" dirty="0" err="1" smtClean="0"/>
              <a:t>coordinates</a:t>
            </a:r>
            <a:endParaRPr lang="fr-BE" sz="1050" dirty="0"/>
          </a:p>
        </p:txBody>
      </p:sp>
    </p:spTree>
    <p:extLst>
      <p:ext uri="{BB962C8B-B14F-4D97-AF65-F5344CB8AC3E}">
        <p14:creationId xmlns:p14="http://schemas.microsoft.com/office/powerpoint/2010/main" val="417044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p:spPr>
        <p:txBody>
          <a:bodyPr/>
          <a:lstStyle/>
          <a:p>
            <a:r>
              <a:rPr lang="fr-FR" dirty="0">
                <a:solidFill>
                  <a:schemeClr val="tx1">
                    <a:lumMod val="75000"/>
                    <a:lumOff val="25000"/>
                  </a:schemeClr>
                </a:solidFill>
              </a:rPr>
              <a:t>4.2 </a:t>
            </a:r>
            <a:r>
              <a:rPr lang="fr-FR" dirty="0" err="1">
                <a:solidFill>
                  <a:schemeClr val="tx1">
                    <a:lumMod val="75000"/>
                    <a:lumOff val="25000"/>
                  </a:schemeClr>
                </a:solidFill>
              </a:rPr>
              <a:t>Response</a:t>
            </a:r>
            <a:r>
              <a:rPr lang="fr-FR" dirty="0">
                <a:solidFill>
                  <a:schemeClr val="tx1">
                    <a:lumMod val="75000"/>
                    <a:lumOff val="25000"/>
                  </a:schemeClr>
                </a:solidFill>
              </a:rPr>
              <a:t> design – </a:t>
            </a:r>
            <a:r>
              <a:rPr lang="en-GB" dirty="0" smtClean="0"/>
              <a:t>on screen interpretation </a:t>
            </a:r>
            <a:endParaRPr lang="en-GB" dirty="0"/>
          </a:p>
        </p:txBody>
      </p:sp>
      <p:sp>
        <p:nvSpPr>
          <p:cNvPr id="14" name="Espace réservé du numéro de diapositive 13"/>
          <p:cNvSpPr>
            <a:spLocks noGrp="1"/>
          </p:cNvSpPr>
          <p:nvPr>
            <p:ph type="sldNum" sz="quarter" idx="4294967295"/>
          </p:nvPr>
        </p:nvSpPr>
        <p:spPr>
          <a:xfrm>
            <a:off x="7086600" y="4943475"/>
            <a:ext cx="2057400" cy="258763"/>
          </a:xfrm>
          <a:prstGeom prst="rect">
            <a:avLst/>
          </a:prstGeom>
        </p:spPr>
        <p:txBody>
          <a:bodyPr/>
          <a:lstStyle/>
          <a:p>
            <a:fld id="{58768E1A-8455-4611-8763-3FA1B747F6B6}" type="slidenum">
              <a:rPr lang="en-US" smtClean="0">
                <a:solidFill>
                  <a:prstClr val="black">
                    <a:tint val="75000"/>
                  </a:prstClr>
                </a:solidFill>
              </a:rPr>
              <a:pPr/>
              <a:t>39</a:t>
            </a:fld>
            <a:endParaRPr lang="en-US">
              <a:solidFill>
                <a:prstClr val="black">
                  <a:tint val="75000"/>
                </a:prstClr>
              </a:solidFill>
            </a:endParaRPr>
          </a:p>
        </p:txBody>
      </p:sp>
      <p:grpSp>
        <p:nvGrpSpPr>
          <p:cNvPr id="17" name="Group 16"/>
          <p:cNvGrpSpPr/>
          <p:nvPr/>
        </p:nvGrpSpPr>
        <p:grpSpPr>
          <a:xfrm>
            <a:off x="1060861" y="699542"/>
            <a:ext cx="7848872" cy="4443958"/>
            <a:chOff x="755576" y="459284"/>
            <a:chExt cx="8136904" cy="4684216"/>
          </a:xfrm>
        </p:grpSpPr>
        <p:sp>
          <p:nvSpPr>
            <p:cNvPr id="16" name="Rectangle 15"/>
            <p:cNvSpPr/>
            <p:nvPr/>
          </p:nvSpPr>
          <p:spPr>
            <a:xfrm>
              <a:off x="7956376" y="4484885"/>
              <a:ext cx="93610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grpSp>
          <p:nvGrpSpPr>
            <p:cNvPr id="15" name="Group 14"/>
            <p:cNvGrpSpPr/>
            <p:nvPr/>
          </p:nvGrpSpPr>
          <p:grpSpPr>
            <a:xfrm>
              <a:off x="755576" y="459284"/>
              <a:ext cx="7836256" cy="4684216"/>
              <a:chOff x="0" y="540377"/>
              <a:chExt cx="8928100" cy="5548312"/>
            </a:xfrm>
          </p:grpSpPr>
          <p:pic>
            <p:nvPicPr>
              <p:cNvPr id="4" name="Picture 2" descr="VTUG_06_Map-Environ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40377"/>
                <a:ext cx="8928100"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11"/>
              <p:cNvSpPr txBox="1">
                <a:spLocks noChangeArrowheads="1"/>
              </p:cNvSpPr>
              <p:nvPr/>
            </p:nvSpPr>
            <p:spPr bwMode="auto">
              <a:xfrm>
                <a:off x="7200900" y="2345364"/>
                <a:ext cx="119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pPr>
                <a:r>
                  <a:rPr lang="fr-BE" altLang="fr-FR">
                    <a:solidFill>
                      <a:srgbClr val="FFFF00"/>
                    </a:solidFill>
                  </a:rPr>
                  <a:t>Layer box</a:t>
                </a:r>
              </a:p>
            </p:txBody>
          </p:sp>
          <p:sp>
            <p:nvSpPr>
              <p:cNvPr id="6" name="ZoneTexte 12"/>
              <p:cNvSpPr txBox="1">
                <a:spLocks noChangeArrowheads="1"/>
              </p:cNvSpPr>
              <p:nvPr/>
            </p:nvSpPr>
            <p:spPr bwMode="auto">
              <a:xfrm>
                <a:off x="2174876" y="1838668"/>
                <a:ext cx="88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pPr>
                <a:r>
                  <a:rPr lang="fr-BE" altLang="fr-FR" dirty="0">
                    <a:solidFill>
                      <a:srgbClr val="0000FF"/>
                    </a:solidFill>
                  </a:rPr>
                  <a:t>Zooms</a:t>
                </a:r>
              </a:p>
            </p:txBody>
          </p:sp>
          <p:sp>
            <p:nvSpPr>
              <p:cNvPr id="7" name="ZoneTexte 13"/>
              <p:cNvSpPr txBox="1">
                <a:spLocks noChangeArrowheads="1"/>
              </p:cNvSpPr>
              <p:nvPr/>
            </p:nvSpPr>
            <p:spPr bwMode="auto">
              <a:xfrm>
                <a:off x="4437063" y="1034088"/>
                <a:ext cx="2208262" cy="98494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pPr>
                <a:r>
                  <a:rPr lang="fr-BE" altLang="fr-FR" dirty="0">
                    <a:solidFill>
                      <a:srgbClr val="FF0000"/>
                    </a:solidFill>
                  </a:rPr>
                  <a:t>Tools </a:t>
                </a:r>
                <a:r>
                  <a:rPr lang="fr-BE" altLang="fr-FR" sz="1400" dirty="0">
                    <a:solidFill>
                      <a:srgbClr val="FF0000"/>
                    </a:solidFill>
                  </a:rPr>
                  <a:t>(navigation, NDVI, select </a:t>
                </a:r>
                <a:r>
                  <a:rPr lang="fr-BE" altLang="fr-FR" sz="1400" dirty="0" err="1">
                    <a:solidFill>
                      <a:srgbClr val="FF0000"/>
                    </a:solidFill>
                  </a:rPr>
                  <a:t>object</a:t>
                </a:r>
                <a:r>
                  <a:rPr lang="fr-BE" altLang="fr-FR" sz="1400" dirty="0">
                    <a:solidFill>
                      <a:srgbClr val="FF0000"/>
                    </a:solidFill>
                  </a:rPr>
                  <a:t>, </a:t>
                </a:r>
                <a:r>
                  <a:rPr lang="fr-BE" altLang="fr-FR" sz="1400" dirty="0" err="1">
                    <a:solidFill>
                      <a:srgbClr val="FF0000"/>
                    </a:solidFill>
                  </a:rPr>
                  <a:t>paint</a:t>
                </a:r>
                <a:r>
                  <a:rPr lang="fr-BE" altLang="fr-FR" sz="1400" dirty="0">
                    <a:solidFill>
                      <a:srgbClr val="FF0000"/>
                    </a:solidFill>
                  </a:rPr>
                  <a:t> class)</a:t>
                </a:r>
                <a:endParaRPr lang="fr-BE" altLang="fr-FR" dirty="0">
                  <a:solidFill>
                    <a:srgbClr val="FF0000"/>
                  </a:solidFill>
                </a:endParaRPr>
              </a:p>
            </p:txBody>
          </p:sp>
          <p:sp>
            <p:nvSpPr>
              <p:cNvPr id="8" name="ZoneTexte 14"/>
              <p:cNvSpPr txBox="1">
                <a:spLocks noChangeArrowheads="1"/>
              </p:cNvSpPr>
              <p:nvPr/>
            </p:nvSpPr>
            <p:spPr bwMode="auto">
              <a:xfrm>
                <a:off x="7397750" y="2694614"/>
                <a:ext cx="95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pPr>
                <a:r>
                  <a:rPr lang="fr-BE" altLang="fr-FR">
                    <a:solidFill>
                      <a:srgbClr val="00FFCC"/>
                    </a:solidFill>
                  </a:rPr>
                  <a:t>Legend</a:t>
                </a:r>
              </a:p>
            </p:txBody>
          </p:sp>
          <p:sp>
            <p:nvSpPr>
              <p:cNvPr id="9" name="ZoneTexte 15"/>
              <p:cNvSpPr txBox="1">
                <a:spLocks noChangeArrowheads="1"/>
              </p:cNvSpPr>
              <p:nvPr/>
            </p:nvSpPr>
            <p:spPr bwMode="auto">
              <a:xfrm>
                <a:off x="530225" y="5464802"/>
                <a:ext cx="1300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pPr>
                <a:r>
                  <a:rPr lang="fr-BE" altLang="fr-FR">
                    <a:solidFill>
                      <a:srgbClr val="E37222"/>
                    </a:solidFill>
                  </a:rPr>
                  <a:t>Comments</a:t>
                </a:r>
              </a:p>
            </p:txBody>
          </p:sp>
          <p:pic>
            <p:nvPicPr>
              <p:cNvPr id="10" name="Picture 2" descr="VTUG_03_NDVI-profiles"/>
              <p:cNvPicPr>
                <a:picLocks noChangeAspect="1" noChangeArrowheads="1"/>
              </p:cNvPicPr>
              <p:nvPr/>
            </p:nvPicPr>
            <p:blipFill>
              <a:blip r:embed="rId4" cstate="print">
                <a:extLst>
                  <a:ext uri="{28A0092B-C50C-407E-A947-70E740481C1C}">
                    <a14:useLocalDpi xmlns:a14="http://schemas.microsoft.com/office/drawing/2010/main" val="0"/>
                  </a:ext>
                </a:extLst>
              </a:blip>
              <a:srcRect l="34444" t="37152" r="28549" b="3221"/>
              <a:stretch>
                <a:fillRect/>
              </a:stretch>
            </p:blipFill>
            <p:spPr bwMode="auto">
              <a:xfrm>
                <a:off x="2308225" y="2469189"/>
                <a:ext cx="1868488"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cteur droit avec flèche 17"/>
              <p:cNvCxnSpPr>
                <a:cxnSpLocks/>
                <a:stCxn id="7" idx="1"/>
              </p:cNvCxnSpPr>
              <p:nvPr/>
            </p:nvCxnSpPr>
            <p:spPr>
              <a:xfrm flipH="1">
                <a:off x="3135314" y="1526561"/>
                <a:ext cx="1301749" cy="1291877"/>
              </a:xfrm>
              <a:prstGeom prst="straightConnector1">
                <a:avLst/>
              </a:prstGeom>
              <a:ln w="254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 name="Connecteur droit avec flèche 18"/>
              <p:cNvCxnSpPr>
                <a:cxnSpLocks/>
              </p:cNvCxnSpPr>
              <p:nvPr/>
            </p:nvCxnSpPr>
            <p:spPr>
              <a:xfrm flipH="1" flipV="1">
                <a:off x="2879725" y="1191252"/>
                <a:ext cx="1557338" cy="144462"/>
              </a:xfrm>
              <a:prstGeom prst="straightConnector1">
                <a:avLst/>
              </a:prstGeom>
              <a:ln w="254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grpSp>
      </p:grpSp>
      <p:sp>
        <p:nvSpPr>
          <p:cNvPr id="18" name="Rectangle 17"/>
          <p:cNvSpPr/>
          <p:nvPr/>
        </p:nvSpPr>
        <p:spPr>
          <a:xfrm rot="16200000">
            <a:off x="-544346" y="2756157"/>
            <a:ext cx="2813975" cy="338554"/>
          </a:xfrm>
          <a:prstGeom prst="rect">
            <a:avLst/>
          </a:prstGeom>
        </p:spPr>
        <p:txBody>
          <a:bodyPr wrap="none">
            <a:spAutoFit/>
          </a:bodyPr>
          <a:lstStyle/>
          <a:p>
            <a:r>
              <a:rPr lang="en-GB" sz="1600" i="1" dirty="0"/>
              <a:t>UCLouvain Validation tool</a:t>
            </a:r>
            <a:endParaRPr lang="fr-BE" sz="1600" i="1" dirty="0"/>
          </a:p>
        </p:txBody>
      </p:sp>
    </p:spTree>
    <p:extLst>
      <p:ext uri="{BB962C8B-B14F-4D97-AF65-F5344CB8AC3E}">
        <p14:creationId xmlns:p14="http://schemas.microsoft.com/office/powerpoint/2010/main" val="18558985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331640" y="87474"/>
            <a:ext cx="6172200" cy="750094"/>
          </a:xfrm>
        </p:spPr>
        <p:txBody>
          <a:bodyPr/>
          <a:lstStyle/>
          <a:p>
            <a:pPr algn="l"/>
            <a:r>
              <a:rPr lang="en-US" sz="1800" dirty="0">
                <a:solidFill>
                  <a:schemeClr val="bg1">
                    <a:lumMod val="50000"/>
                  </a:schemeClr>
                </a:solidFill>
              </a:rPr>
              <a:t> ARL7 for the Sen2-Agri system in the NASA </a:t>
            </a:r>
            <a:br>
              <a:rPr lang="en-US" sz="1800" dirty="0">
                <a:solidFill>
                  <a:schemeClr val="bg1">
                    <a:lumMod val="50000"/>
                  </a:schemeClr>
                </a:solidFill>
              </a:rPr>
            </a:br>
            <a:r>
              <a:rPr lang="en-US" sz="1800" dirty="0">
                <a:solidFill>
                  <a:schemeClr val="bg1">
                    <a:lumMod val="50000"/>
                  </a:schemeClr>
                </a:solidFill>
              </a:rPr>
              <a:t>Application </a:t>
            </a:r>
            <a:r>
              <a:rPr lang="en-US" sz="1800" dirty="0">
                <a:solidFill>
                  <a:schemeClr val="bg1">
                    <a:lumMod val="50000"/>
                  </a:schemeClr>
                </a:solidFill>
              </a:rPr>
              <a:t>Readiness Level (ARL) </a:t>
            </a:r>
            <a:r>
              <a:rPr lang="en-US" sz="1800" dirty="0">
                <a:solidFill>
                  <a:schemeClr val="bg1">
                    <a:lumMod val="50000"/>
                  </a:schemeClr>
                </a:solidFill>
              </a:rPr>
              <a:t>Milestones </a:t>
            </a:r>
            <a:endParaRPr lang="fr-BE" sz="1800" dirty="0">
              <a:solidFill>
                <a:schemeClr val="bg1">
                  <a:lumMod val="50000"/>
                </a:schemeClr>
              </a:solidFill>
            </a:endParaRPr>
          </a:p>
        </p:txBody>
      </p:sp>
      <p:pic>
        <p:nvPicPr>
          <p:cNvPr id="5" name="Image 4"/>
          <p:cNvPicPr>
            <a:picLocks noChangeAspect="1"/>
          </p:cNvPicPr>
          <p:nvPr/>
        </p:nvPicPr>
        <p:blipFill rotWithShape="1">
          <a:blip r:embed="rId2"/>
          <a:srcRect l="29296" r="29250" b="8667"/>
          <a:stretch/>
        </p:blipFill>
        <p:spPr>
          <a:xfrm rot="5400000">
            <a:off x="1420289" y="-213878"/>
            <a:ext cx="3889202" cy="6140838"/>
          </a:xfrm>
          <a:prstGeom prst="rect">
            <a:avLst/>
          </a:prstGeom>
        </p:spPr>
      </p:pic>
      <p:pic>
        <p:nvPicPr>
          <p:cNvPr id="6" name="Image 5"/>
          <p:cNvPicPr>
            <a:picLocks noChangeAspect="1"/>
          </p:cNvPicPr>
          <p:nvPr/>
        </p:nvPicPr>
        <p:blipFill rotWithShape="1">
          <a:blip r:embed="rId2"/>
          <a:srcRect l="30046" t="2505" r="30176" b="50165"/>
          <a:stretch/>
        </p:blipFill>
        <p:spPr>
          <a:xfrm>
            <a:off x="4062744" y="1490110"/>
            <a:ext cx="4753304" cy="3181303"/>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3">
            <a:clrChange>
              <a:clrFrom>
                <a:srgbClr val="FFFFFF"/>
              </a:clrFrom>
              <a:clrTo>
                <a:srgbClr val="FFFFFF">
                  <a:alpha val="0"/>
                </a:srgbClr>
              </a:clrTo>
            </a:clrChange>
          </a:blip>
          <a:stretch>
            <a:fillRect/>
          </a:stretch>
        </p:blipFill>
        <p:spPr>
          <a:xfrm>
            <a:off x="5067108" y="4136405"/>
            <a:ext cx="399792" cy="402338"/>
          </a:xfrm>
          <a:prstGeom prst="rect">
            <a:avLst/>
          </a:prstGeom>
        </p:spPr>
      </p:pic>
      <p:pic>
        <p:nvPicPr>
          <p:cNvPr id="9" name="Image 8"/>
          <p:cNvPicPr>
            <a:picLocks noChangeAspect="1"/>
          </p:cNvPicPr>
          <p:nvPr/>
        </p:nvPicPr>
        <p:blipFill>
          <a:blip r:embed="rId3">
            <a:clrChange>
              <a:clrFrom>
                <a:srgbClr val="FFFFFF"/>
              </a:clrFrom>
              <a:clrTo>
                <a:srgbClr val="FFFFFF">
                  <a:alpha val="0"/>
                </a:srgbClr>
              </a:clrTo>
            </a:clrChange>
          </a:blip>
          <a:stretch>
            <a:fillRect/>
          </a:stretch>
        </p:blipFill>
        <p:spPr>
          <a:xfrm>
            <a:off x="5067108" y="3866375"/>
            <a:ext cx="399792" cy="402338"/>
          </a:xfrm>
          <a:prstGeom prst="rect">
            <a:avLst/>
          </a:prstGeom>
        </p:spPr>
      </p:pic>
      <p:pic>
        <p:nvPicPr>
          <p:cNvPr id="10" name="Image 9"/>
          <p:cNvPicPr>
            <a:picLocks noChangeAspect="1"/>
          </p:cNvPicPr>
          <p:nvPr/>
        </p:nvPicPr>
        <p:blipFill>
          <a:blip r:embed="rId3">
            <a:clrChange>
              <a:clrFrom>
                <a:srgbClr val="FFFFFF"/>
              </a:clrFrom>
              <a:clrTo>
                <a:srgbClr val="FFFFFF">
                  <a:alpha val="0"/>
                </a:srgbClr>
              </a:clrTo>
            </a:clrChange>
          </a:blip>
          <a:stretch>
            <a:fillRect/>
          </a:stretch>
        </p:blipFill>
        <p:spPr>
          <a:xfrm>
            <a:off x="5067108" y="3434327"/>
            <a:ext cx="399792" cy="402338"/>
          </a:xfrm>
          <a:prstGeom prst="rect">
            <a:avLst/>
          </a:prstGeom>
        </p:spPr>
      </p:pic>
      <p:pic>
        <p:nvPicPr>
          <p:cNvPr id="11" name="Image 10"/>
          <p:cNvPicPr>
            <a:picLocks noChangeAspect="1"/>
          </p:cNvPicPr>
          <p:nvPr/>
        </p:nvPicPr>
        <p:blipFill>
          <a:blip r:embed="rId3">
            <a:clrChange>
              <a:clrFrom>
                <a:srgbClr val="FFFFFF"/>
              </a:clrFrom>
              <a:clrTo>
                <a:srgbClr val="FFFFFF">
                  <a:alpha val="0"/>
                </a:srgbClr>
              </a:clrTo>
            </a:clrChange>
          </a:blip>
          <a:stretch>
            <a:fillRect/>
          </a:stretch>
        </p:blipFill>
        <p:spPr>
          <a:xfrm>
            <a:off x="5067108" y="3218303"/>
            <a:ext cx="399792" cy="402338"/>
          </a:xfrm>
          <a:prstGeom prst="rect">
            <a:avLst/>
          </a:prstGeom>
        </p:spPr>
      </p:pic>
      <p:pic>
        <p:nvPicPr>
          <p:cNvPr id="12" name="Image 11"/>
          <p:cNvPicPr>
            <a:picLocks noChangeAspect="1"/>
          </p:cNvPicPr>
          <p:nvPr/>
        </p:nvPicPr>
        <p:blipFill>
          <a:blip r:embed="rId3">
            <a:clrChange>
              <a:clrFrom>
                <a:srgbClr val="FFFFFF"/>
              </a:clrFrom>
              <a:clrTo>
                <a:srgbClr val="FFFFFF">
                  <a:alpha val="0"/>
                </a:srgbClr>
              </a:clrTo>
            </a:clrChange>
          </a:blip>
          <a:stretch>
            <a:fillRect/>
          </a:stretch>
        </p:blipFill>
        <p:spPr>
          <a:xfrm>
            <a:off x="5067108" y="2570231"/>
            <a:ext cx="399792" cy="402338"/>
          </a:xfrm>
          <a:prstGeom prst="rect">
            <a:avLst/>
          </a:prstGeom>
        </p:spPr>
      </p:pic>
      <p:pic>
        <p:nvPicPr>
          <p:cNvPr id="13" name="Image 12"/>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5067108" y="2221898"/>
            <a:ext cx="399792" cy="402338"/>
          </a:xfrm>
          <a:prstGeom prst="rect">
            <a:avLst/>
          </a:prstGeom>
        </p:spPr>
      </p:pic>
      <p:pic>
        <p:nvPicPr>
          <p:cNvPr id="14" name="Image 13"/>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5088858" y="2786255"/>
            <a:ext cx="399792" cy="402338"/>
          </a:xfrm>
          <a:prstGeom prst="rect">
            <a:avLst/>
          </a:prstGeom>
        </p:spPr>
      </p:pic>
      <p:sp>
        <p:nvSpPr>
          <p:cNvPr id="15" name="Ellipse 14"/>
          <p:cNvSpPr/>
          <p:nvPr/>
        </p:nvSpPr>
        <p:spPr>
          <a:xfrm>
            <a:off x="8275212" y="2408212"/>
            <a:ext cx="540060" cy="540060"/>
          </a:xfrm>
          <a:prstGeom prst="ellipse">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6" name="Image 15"/>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5067108" y="1843856"/>
            <a:ext cx="399792" cy="402338"/>
          </a:xfrm>
          <a:prstGeom prst="rect">
            <a:avLst/>
          </a:prstGeom>
        </p:spPr>
      </p:pic>
    </p:spTree>
    <p:extLst>
      <p:ext uri="{BB962C8B-B14F-4D97-AF65-F5344CB8AC3E}">
        <p14:creationId xmlns:p14="http://schemas.microsoft.com/office/powerpoint/2010/main" val="425994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p:spPr>
        <p:txBody>
          <a:bodyPr/>
          <a:lstStyle/>
          <a:p>
            <a:r>
              <a:rPr lang="fr-FR" dirty="0">
                <a:solidFill>
                  <a:schemeClr val="tx1">
                    <a:lumMod val="75000"/>
                    <a:lumOff val="25000"/>
                  </a:schemeClr>
                </a:solidFill>
              </a:rPr>
              <a:t>4.2 </a:t>
            </a:r>
            <a:r>
              <a:rPr lang="fr-FR" dirty="0" err="1">
                <a:solidFill>
                  <a:schemeClr val="tx1">
                    <a:lumMod val="75000"/>
                    <a:lumOff val="25000"/>
                  </a:schemeClr>
                </a:solidFill>
              </a:rPr>
              <a:t>Response</a:t>
            </a:r>
            <a:r>
              <a:rPr lang="fr-FR" dirty="0">
                <a:solidFill>
                  <a:schemeClr val="tx1">
                    <a:lumMod val="75000"/>
                    <a:lumOff val="25000"/>
                  </a:schemeClr>
                </a:solidFill>
              </a:rPr>
              <a:t> design – </a:t>
            </a:r>
            <a:r>
              <a:rPr lang="en-GB" dirty="0" smtClean="0"/>
              <a:t>on screen interpretation </a:t>
            </a:r>
            <a:endParaRPr lang="en-GB" dirty="0"/>
          </a:p>
        </p:txBody>
      </p:sp>
      <p:sp>
        <p:nvSpPr>
          <p:cNvPr id="14" name="Espace réservé du numéro de diapositive 13"/>
          <p:cNvSpPr>
            <a:spLocks noGrp="1"/>
          </p:cNvSpPr>
          <p:nvPr>
            <p:ph type="sldNum" sz="quarter" idx="4294967295"/>
          </p:nvPr>
        </p:nvSpPr>
        <p:spPr>
          <a:xfrm>
            <a:off x="7086600" y="4943475"/>
            <a:ext cx="2057400" cy="258763"/>
          </a:xfrm>
          <a:prstGeom prst="rect">
            <a:avLst/>
          </a:prstGeom>
        </p:spPr>
        <p:txBody>
          <a:bodyPr/>
          <a:lstStyle/>
          <a:p>
            <a:fld id="{58768E1A-8455-4611-8763-3FA1B747F6B6}" type="slidenum">
              <a:rPr lang="en-US" smtClean="0">
                <a:solidFill>
                  <a:prstClr val="black">
                    <a:tint val="75000"/>
                  </a:prstClr>
                </a:solidFill>
              </a:rPr>
              <a:pPr/>
              <a:t>40</a:t>
            </a:fld>
            <a:endParaRPr lang="en-US">
              <a:solidFill>
                <a:prstClr val="black">
                  <a:tint val="75000"/>
                </a:prstClr>
              </a:solidFill>
            </a:endParaRPr>
          </a:p>
        </p:txBody>
      </p:sp>
      <p:grpSp>
        <p:nvGrpSpPr>
          <p:cNvPr id="19" name="Group 5"/>
          <p:cNvGrpSpPr/>
          <p:nvPr/>
        </p:nvGrpSpPr>
        <p:grpSpPr>
          <a:xfrm>
            <a:off x="1475656" y="699542"/>
            <a:ext cx="7459425" cy="4318769"/>
            <a:chOff x="15918" y="699542"/>
            <a:chExt cx="9527115" cy="5758929"/>
          </a:xfrm>
        </p:grpSpPr>
        <p:pic>
          <p:nvPicPr>
            <p:cNvPr id="20" name="Picture 5" descr="example Thai mixed land u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18" y="699542"/>
              <a:ext cx="47625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example Thai mixed land usecla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1635646"/>
              <a:ext cx="4899025" cy="48228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pic>
        <p:nvPicPr>
          <p:cNvPr id="2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848719"/>
            <a:ext cx="2219325" cy="22764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9468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4"/>
          <p:cNvPicPr>
            <a:picLocks noChangeAspect="1"/>
          </p:cNvPicPr>
          <p:nvPr/>
        </p:nvPicPr>
        <p:blipFill>
          <a:blip r:embed="rId2" cstate="print">
            <a:extLst>
              <a:ext uri="{28A0092B-C50C-407E-A947-70E740481C1C}">
                <a14:useLocalDpi xmlns:a14="http://schemas.microsoft.com/office/drawing/2010/main" val="0"/>
              </a:ext>
            </a:extLst>
          </a:blip>
          <a:srcRect b="10635"/>
          <a:stretch>
            <a:fillRect/>
          </a:stretch>
        </p:blipFill>
        <p:spPr bwMode="auto">
          <a:xfrm>
            <a:off x="862641" y="1259406"/>
            <a:ext cx="7270452" cy="34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p:nvPr/>
        </p:nvSpPr>
        <p:spPr>
          <a:xfrm>
            <a:off x="191927" y="848162"/>
            <a:ext cx="9046964" cy="400110"/>
          </a:xfrm>
          <a:prstGeom prst="rect">
            <a:avLst/>
          </a:prstGeom>
          <a:noFill/>
        </p:spPr>
        <p:txBody>
          <a:bodyPr wrap="square" rtlCol="0">
            <a:spAutoFit/>
          </a:bodyPr>
          <a:lstStyle/>
          <a:p>
            <a:pPr fontAlgn="auto">
              <a:spcBef>
                <a:spcPts val="0"/>
              </a:spcBef>
              <a:spcAft>
                <a:spcPts val="0"/>
              </a:spcAft>
            </a:pPr>
            <a:r>
              <a:rPr lang="en-GB" sz="2000" dirty="0" smtClean="0">
                <a:solidFill>
                  <a:schemeClr val="tx1">
                    <a:lumMod val="75000"/>
                    <a:lumOff val="25000"/>
                  </a:schemeClr>
                </a:solidFill>
                <a:latin typeface="Calibri"/>
              </a:rPr>
              <a:t>Example – CCI Land Cover reference sample by experts in their area of expertise only </a:t>
            </a:r>
            <a:endParaRPr lang="en-GB" sz="2000" dirty="0">
              <a:solidFill>
                <a:schemeClr val="tx1">
                  <a:lumMod val="75000"/>
                  <a:lumOff val="25000"/>
                </a:schemeClr>
              </a:solidFill>
              <a:latin typeface="Calibri"/>
            </a:endParaRPr>
          </a:p>
        </p:txBody>
      </p:sp>
      <p:pic>
        <p:nvPicPr>
          <p:cNvPr id="6" name="Picture 12" descr="landcover_CCI"/>
          <p:cNvPicPr>
            <a:picLocks noChangeAspect="1" noChangeArrowheads="1"/>
          </p:cNvPicPr>
          <p:nvPr/>
        </p:nvPicPr>
        <p:blipFill>
          <a:blip r:embed="rId3"/>
          <a:srcRect/>
          <a:stretch>
            <a:fillRect/>
          </a:stretch>
        </p:blipFill>
        <p:spPr bwMode="auto">
          <a:xfrm>
            <a:off x="8483917" y="1216323"/>
            <a:ext cx="556566" cy="60306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 name="Imag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50" t="34400" r="5450" b="29600"/>
          <a:stretch/>
        </p:blipFill>
        <p:spPr>
          <a:xfrm>
            <a:off x="8057072" y="4668882"/>
            <a:ext cx="948906" cy="191055"/>
          </a:xfrm>
          <a:prstGeom prst="rect">
            <a:avLst/>
          </a:prstGeom>
        </p:spPr>
      </p:pic>
      <p:sp>
        <p:nvSpPr>
          <p:cNvPr id="11" name="Title 1"/>
          <p:cNvSpPr>
            <a:spLocks noGrp="1"/>
          </p:cNvSpPr>
          <p:nvPr>
            <p:ph type="title"/>
          </p:nvPr>
        </p:nvSpPr>
        <p:spPr>
          <a:xfrm>
            <a:off x="143086" y="149150"/>
            <a:ext cx="7174846" cy="430887"/>
          </a:xfrm>
        </p:spPr>
        <p:txBody>
          <a:bodyPr/>
          <a:lstStyle/>
          <a:p>
            <a:r>
              <a:rPr lang="fr-FR" dirty="0">
                <a:solidFill>
                  <a:schemeClr val="tx1">
                    <a:lumMod val="75000"/>
                    <a:lumOff val="25000"/>
                  </a:schemeClr>
                </a:solidFill>
              </a:rPr>
              <a:t>4.2 </a:t>
            </a:r>
            <a:r>
              <a:rPr lang="fr-FR" dirty="0" err="1">
                <a:solidFill>
                  <a:schemeClr val="tx1">
                    <a:lumMod val="75000"/>
                    <a:lumOff val="25000"/>
                  </a:schemeClr>
                </a:solidFill>
              </a:rPr>
              <a:t>Response</a:t>
            </a:r>
            <a:r>
              <a:rPr lang="fr-FR" dirty="0">
                <a:solidFill>
                  <a:schemeClr val="tx1">
                    <a:lumMod val="75000"/>
                    <a:lumOff val="25000"/>
                  </a:schemeClr>
                </a:solidFill>
              </a:rPr>
              <a:t> design – </a:t>
            </a:r>
            <a:r>
              <a:rPr lang="en-GB" dirty="0" smtClean="0"/>
              <a:t>on screen interpretation </a:t>
            </a:r>
            <a:endParaRPr lang="en-GB" dirty="0"/>
          </a:p>
        </p:txBody>
      </p:sp>
    </p:spTree>
    <p:extLst>
      <p:ext uri="{BB962C8B-B14F-4D97-AF65-F5344CB8AC3E}">
        <p14:creationId xmlns:p14="http://schemas.microsoft.com/office/powerpoint/2010/main" val="22164442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2"/>
          <p:cNvSpPr txBox="1">
            <a:spLocks/>
          </p:cNvSpPr>
          <p:nvPr/>
        </p:nvSpPr>
        <p:spPr>
          <a:xfrm>
            <a:off x="0" y="121061"/>
            <a:ext cx="8204200" cy="461665"/>
          </a:xfrm>
          <a:prstGeom prst="rect">
            <a:avLst/>
          </a:prstGeom>
        </p:spPr>
        <p:txBody>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fr-FR" sz="2400" kern="0" dirty="0" smtClean="0">
                <a:solidFill>
                  <a:schemeClr val="bg1">
                    <a:lumMod val="50000"/>
                  </a:schemeClr>
                </a:solidFill>
              </a:rPr>
              <a:t>4. </a:t>
            </a:r>
            <a:r>
              <a:rPr lang="fr-FR" sz="2400" kern="0" dirty="0" err="1" smtClean="0">
                <a:solidFill>
                  <a:schemeClr val="bg1">
                    <a:lumMod val="50000"/>
                  </a:schemeClr>
                </a:solidFill>
              </a:rPr>
              <a:t>Thematic</a:t>
            </a:r>
            <a:r>
              <a:rPr lang="fr-FR" sz="2400" kern="0" dirty="0" smtClean="0">
                <a:solidFill>
                  <a:schemeClr val="bg1">
                    <a:lumMod val="50000"/>
                  </a:schemeClr>
                </a:solidFill>
              </a:rPr>
              <a:t> </a:t>
            </a:r>
            <a:r>
              <a:rPr lang="fr-FR" sz="2400" kern="0" dirty="0" err="1" smtClean="0">
                <a:solidFill>
                  <a:schemeClr val="bg1">
                    <a:lumMod val="50000"/>
                  </a:schemeClr>
                </a:solidFill>
              </a:rPr>
              <a:t>accuracy</a:t>
            </a:r>
            <a:r>
              <a:rPr lang="fr-FR" sz="2400" kern="0" dirty="0" smtClean="0">
                <a:solidFill>
                  <a:schemeClr val="bg1">
                    <a:lumMod val="50000"/>
                  </a:schemeClr>
                </a:solidFill>
              </a:rPr>
              <a:t> – case of </a:t>
            </a:r>
            <a:r>
              <a:rPr lang="fr-FR" sz="2400" kern="0" dirty="0" err="1" smtClean="0">
                <a:solidFill>
                  <a:schemeClr val="bg1">
                    <a:lumMod val="50000"/>
                  </a:schemeClr>
                </a:solidFill>
              </a:rPr>
              <a:t>categorical</a:t>
            </a:r>
            <a:r>
              <a:rPr lang="fr-FR" sz="2400" kern="0" dirty="0" smtClean="0">
                <a:solidFill>
                  <a:schemeClr val="bg1">
                    <a:lumMod val="50000"/>
                  </a:schemeClr>
                </a:solidFill>
              </a:rPr>
              <a:t> variables</a:t>
            </a:r>
            <a:endParaRPr lang="fr-BE" sz="2400" kern="0" dirty="0">
              <a:solidFill>
                <a:schemeClr val="bg1">
                  <a:lumMod val="50000"/>
                </a:schemeClr>
              </a:solidFill>
            </a:endParaRPr>
          </a:p>
        </p:txBody>
      </p:sp>
      <p:sp>
        <p:nvSpPr>
          <p:cNvPr id="3" name="ZoneTexte 2"/>
          <p:cNvSpPr txBox="1"/>
          <p:nvPr/>
        </p:nvSpPr>
        <p:spPr>
          <a:xfrm>
            <a:off x="1328737" y="1044600"/>
            <a:ext cx="7038886" cy="3046988"/>
          </a:xfrm>
          <a:prstGeom prst="rect">
            <a:avLst/>
          </a:prstGeom>
          <a:noFill/>
        </p:spPr>
        <p:txBody>
          <a:bodyPr wrap="square" rtlCol="0">
            <a:spAutoFit/>
          </a:bodyPr>
          <a:lstStyle/>
          <a:p>
            <a:pPr marL="285750" indent="-285750">
              <a:buFont typeface="Wingdings" panose="05000000000000000000" pitchFamily="2" charset="2"/>
              <a:buChar char="Ø"/>
            </a:pPr>
            <a:r>
              <a:rPr lang="fr-FR" sz="1600" dirty="0" err="1" smtClean="0">
                <a:solidFill>
                  <a:schemeClr val="tx1">
                    <a:lumMod val="75000"/>
                    <a:lumOff val="25000"/>
                  </a:schemeClr>
                </a:solidFill>
              </a:rPr>
              <a:t>Preliminary</a:t>
            </a:r>
            <a:r>
              <a:rPr lang="fr-FR" sz="1600" dirty="0" smtClean="0">
                <a:solidFill>
                  <a:schemeClr val="tx1">
                    <a:lumMod val="75000"/>
                    <a:lumOff val="25000"/>
                  </a:schemeClr>
                </a:solidFill>
              </a:rPr>
              <a:t> qualitative </a:t>
            </a:r>
            <a:r>
              <a:rPr lang="fr-FR" sz="1600" dirty="0" err="1" smtClean="0">
                <a:solidFill>
                  <a:schemeClr val="tx1">
                    <a:lumMod val="75000"/>
                    <a:lumOff val="25000"/>
                  </a:schemeClr>
                </a:solidFill>
              </a:rPr>
              <a:t>quality</a:t>
            </a:r>
            <a:r>
              <a:rPr lang="fr-FR" sz="1600" dirty="0" smtClean="0">
                <a:solidFill>
                  <a:schemeClr val="tx1">
                    <a:lumMod val="75000"/>
                    <a:lumOff val="25000"/>
                  </a:schemeClr>
                </a:solidFill>
              </a:rPr>
              <a:t> control</a:t>
            </a:r>
            <a:endParaRPr lang="fr-FR" sz="1600" dirty="0">
              <a:solidFill>
                <a:schemeClr val="tx1">
                  <a:lumMod val="75000"/>
                  <a:lumOff val="25000"/>
                </a:schemeClr>
              </a:solidFill>
            </a:endParaRPr>
          </a:p>
          <a:p>
            <a:endParaRPr lang="fr-FR" sz="1600" dirty="0" smtClean="0">
              <a:solidFill>
                <a:schemeClr val="tx1">
                  <a:lumMod val="75000"/>
                  <a:lumOff val="25000"/>
                </a:schemeClr>
              </a:solidFill>
            </a:endParaRPr>
          </a:p>
          <a:p>
            <a:pPr marL="285750" indent="-285750">
              <a:buFont typeface="Wingdings" panose="05000000000000000000" pitchFamily="2" charset="2"/>
              <a:buChar char="Ø"/>
            </a:pPr>
            <a:r>
              <a:rPr lang="fr-FR" sz="1600" dirty="0" smtClean="0">
                <a:solidFill>
                  <a:schemeClr val="tx1">
                    <a:lumMod val="75000"/>
                    <a:lumOff val="25000"/>
                  </a:schemeClr>
                </a:solidFill>
              </a:rPr>
              <a:t>Key components of </a:t>
            </a:r>
            <a:r>
              <a:rPr lang="fr-FR" sz="1600" dirty="0" err="1" smtClean="0">
                <a:solidFill>
                  <a:schemeClr val="tx1">
                    <a:lumMod val="75000"/>
                    <a:lumOff val="25000"/>
                  </a:schemeClr>
                </a:solidFill>
              </a:rPr>
              <a:t>any</a:t>
            </a:r>
            <a:r>
              <a:rPr lang="fr-FR" sz="1600" dirty="0" smtClean="0">
                <a:solidFill>
                  <a:schemeClr val="tx1">
                    <a:lumMod val="75000"/>
                    <a:lumOff val="25000"/>
                  </a:schemeClr>
                </a:solidFill>
              </a:rPr>
              <a:t> quantitative </a:t>
            </a:r>
            <a:r>
              <a:rPr lang="fr-FR" sz="1600" dirty="0" err="1" smtClean="0">
                <a:solidFill>
                  <a:schemeClr val="tx1">
                    <a:lumMod val="75000"/>
                    <a:lumOff val="25000"/>
                  </a:schemeClr>
                </a:solidFill>
              </a:rPr>
              <a:t>accuracy</a:t>
            </a:r>
            <a:r>
              <a:rPr lang="fr-FR" sz="1600" dirty="0" smtClean="0">
                <a:solidFill>
                  <a:schemeClr val="tx1">
                    <a:lumMod val="75000"/>
                    <a:lumOff val="25000"/>
                  </a:schemeClr>
                </a:solidFill>
              </a:rPr>
              <a:t> </a:t>
            </a:r>
            <a:r>
              <a:rPr lang="fr-FR" sz="1600" dirty="0" err="1" smtClean="0">
                <a:solidFill>
                  <a:schemeClr val="tx1">
                    <a:lumMod val="75000"/>
                    <a:lumOff val="25000"/>
                  </a:schemeClr>
                </a:solidFill>
              </a:rPr>
              <a:t>assessment</a:t>
            </a:r>
            <a:endParaRPr lang="fr-FR" sz="900" dirty="0" smtClean="0">
              <a:solidFill>
                <a:schemeClr val="tx1">
                  <a:lumMod val="75000"/>
                  <a:lumOff val="25000"/>
                </a:schemeClr>
              </a:solidFill>
            </a:endParaRPr>
          </a:p>
          <a:p>
            <a:endParaRPr lang="fr-FR" sz="1600" dirty="0">
              <a:solidFill>
                <a:schemeClr val="tx1">
                  <a:lumMod val="75000"/>
                  <a:lumOff val="25000"/>
                </a:schemeClr>
              </a:solidFill>
            </a:endParaRPr>
          </a:p>
          <a:p>
            <a:pPr marL="742950" lvl="1" indent="-285750">
              <a:buFont typeface="Wingdings" panose="05000000000000000000" pitchFamily="2" charset="2"/>
              <a:buChar char="v"/>
            </a:pPr>
            <a:r>
              <a:rPr lang="fr-FR" sz="1600" dirty="0" smtClean="0">
                <a:solidFill>
                  <a:schemeClr val="tx1">
                    <a:lumMod val="75000"/>
                    <a:lumOff val="25000"/>
                  </a:schemeClr>
                </a:solidFill>
              </a:rPr>
              <a:t>The </a:t>
            </a:r>
            <a:r>
              <a:rPr lang="fr-FR" sz="1600" dirty="0" err="1" smtClean="0">
                <a:solidFill>
                  <a:schemeClr val="tx1">
                    <a:lumMod val="75000"/>
                    <a:lumOff val="25000"/>
                  </a:schemeClr>
                </a:solidFill>
              </a:rPr>
              <a:t>sampling</a:t>
            </a:r>
            <a:r>
              <a:rPr lang="fr-FR" sz="1600" dirty="0" smtClean="0">
                <a:solidFill>
                  <a:schemeClr val="tx1">
                    <a:lumMod val="75000"/>
                    <a:lumOff val="25000"/>
                  </a:schemeClr>
                </a:solidFill>
              </a:rPr>
              <a:t> design</a:t>
            </a:r>
          </a:p>
          <a:p>
            <a:pPr marL="742950" lvl="1" indent="-285750">
              <a:buFont typeface="Wingdings" panose="05000000000000000000" pitchFamily="2" charset="2"/>
              <a:buChar char="v"/>
            </a:pPr>
            <a:endParaRPr lang="fr-FR" sz="1600" dirty="0">
              <a:solidFill>
                <a:schemeClr val="tx1">
                  <a:lumMod val="75000"/>
                  <a:lumOff val="25000"/>
                </a:schemeClr>
              </a:solidFill>
            </a:endParaRPr>
          </a:p>
          <a:p>
            <a:pPr marL="742950" lvl="1" indent="-285750">
              <a:buFont typeface="Wingdings" panose="05000000000000000000" pitchFamily="2" charset="2"/>
              <a:buChar char="v"/>
            </a:pPr>
            <a:endParaRPr lang="fr-FR" sz="1600" dirty="0" smtClean="0">
              <a:solidFill>
                <a:schemeClr val="tx1">
                  <a:lumMod val="75000"/>
                  <a:lumOff val="25000"/>
                </a:schemeClr>
              </a:solidFill>
            </a:endParaRPr>
          </a:p>
          <a:p>
            <a:pPr marL="742950" lvl="1" indent="-285750">
              <a:buFont typeface="Wingdings" panose="05000000000000000000" pitchFamily="2" charset="2"/>
              <a:buChar char="v"/>
            </a:pPr>
            <a:r>
              <a:rPr lang="fr-FR" sz="1600" dirty="0" smtClean="0">
                <a:solidFill>
                  <a:schemeClr val="tx1">
                    <a:lumMod val="75000"/>
                    <a:lumOff val="25000"/>
                  </a:schemeClr>
                </a:solidFill>
              </a:rPr>
              <a:t>The </a:t>
            </a:r>
            <a:r>
              <a:rPr lang="fr-FR" sz="1600" dirty="0" err="1" smtClean="0">
                <a:solidFill>
                  <a:schemeClr val="tx1">
                    <a:lumMod val="75000"/>
                    <a:lumOff val="25000"/>
                  </a:schemeClr>
                </a:solidFill>
              </a:rPr>
              <a:t>response</a:t>
            </a:r>
            <a:r>
              <a:rPr lang="fr-FR" sz="1600" dirty="0" smtClean="0">
                <a:solidFill>
                  <a:schemeClr val="tx1">
                    <a:lumMod val="75000"/>
                    <a:lumOff val="25000"/>
                  </a:schemeClr>
                </a:solidFill>
              </a:rPr>
              <a:t> design</a:t>
            </a:r>
          </a:p>
          <a:p>
            <a:pPr marL="742950" lvl="1" indent="-285750">
              <a:buFont typeface="Wingdings" panose="05000000000000000000" pitchFamily="2" charset="2"/>
              <a:buChar char="v"/>
            </a:pPr>
            <a:endParaRPr lang="fr-FR" sz="1600" dirty="0">
              <a:solidFill>
                <a:schemeClr val="tx1">
                  <a:lumMod val="75000"/>
                  <a:lumOff val="25000"/>
                </a:schemeClr>
              </a:solidFill>
            </a:endParaRPr>
          </a:p>
          <a:p>
            <a:pPr marL="742950" lvl="1" indent="-285750">
              <a:buFont typeface="Wingdings" panose="05000000000000000000" pitchFamily="2" charset="2"/>
              <a:buChar char="v"/>
            </a:pPr>
            <a:endParaRPr lang="fr-FR" sz="1600" dirty="0" smtClean="0">
              <a:solidFill>
                <a:schemeClr val="tx1">
                  <a:lumMod val="75000"/>
                  <a:lumOff val="25000"/>
                </a:schemeClr>
              </a:solidFill>
            </a:endParaRPr>
          </a:p>
          <a:p>
            <a:pPr marL="742950" lvl="1" indent="-285750">
              <a:buFont typeface="Wingdings" panose="05000000000000000000" pitchFamily="2" charset="2"/>
              <a:buChar char="v"/>
            </a:pPr>
            <a:r>
              <a:rPr lang="fr-FR" sz="1600" b="1" dirty="0" smtClean="0">
                <a:solidFill>
                  <a:schemeClr val="tx1">
                    <a:lumMod val="75000"/>
                    <a:lumOff val="25000"/>
                  </a:schemeClr>
                </a:solidFill>
              </a:rPr>
              <a:t>The </a:t>
            </a:r>
            <a:r>
              <a:rPr lang="fr-FR" sz="1600" b="1" dirty="0" err="1" smtClean="0">
                <a:solidFill>
                  <a:schemeClr val="tx1">
                    <a:lumMod val="75000"/>
                    <a:lumOff val="25000"/>
                  </a:schemeClr>
                </a:solidFill>
              </a:rPr>
              <a:t>analysis</a:t>
            </a:r>
            <a:r>
              <a:rPr lang="fr-FR" sz="1600" b="1" dirty="0" smtClean="0">
                <a:solidFill>
                  <a:schemeClr val="tx1">
                    <a:lumMod val="75000"/>
                    <a:lumOff val="25000"/>
                  </a:schemeClr>
                </a:solidFill>
              </a:rPr>
              <a:t> and </a:t>
            </a:r>
            <a:r>
              <a:rPr lang="fr-FR" sz="1600" b="1" dirty="0" err="1" smtClean="0">
                <a:solidFill>
                  <a:schemeClr val="tx1">
                    <a:lumMod val="75000"/>
                    <a:lumOff val="25000"/>
                  </a:schemeClr>
                </a:solidFill>
              </a:rPr>
              <a:t>reporting</a:t>
            </a:r>
            <a:r>
              <a:rPr lang="fr-FR" sz="1600" dirty="0" smtClean="0">
                <a:solidFill>
                  <a:schemeClr val="tx1">
                    <a:lumMod val="75000"/>
                    <a:lumOff val="25000"/>
                  </a:schemeClr>
                </a:solidFill>
              </a:rPr>
              <a:t>	</a:t>
            </a:r>
          </a:p>
          <a:p>
            <a:endParaRPr lang="fr-FR" sz="1600" dirty="0" smtClean="0">
              <a:solidFill>
                <a:schemeClr val="tx1">
                  <a:lumMod val="75000"/>
                  <a:lumOff val="25000"/>
                </a:schemeClr>
              </a:solidFill>
            </a:endParaRPr>
          </a:p>
        </p:txBody>
      </p:sp>
    </p:spTree>
    <p:extLst>
      <p:ext uri="{BB962C8B-B14F-4D97-AF65-F5344CB8AC3E}">
        <p14:creationId xmlns:p14="http://schemas.microsoft.com/office/powerpoint/2010/main" val="37256058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0" y="801628"/>
            <a:ext cx="8748000" cy="2527071"/>
          </a:xfrm>
        </p:spPr>
        <p:txBody>
          <a:bodyPr>
            <a:normAutofit/>
          </a:bodyPr>
          <a:lstStyle/>
          <a:p>
            <a:pPr marL="0" indent="0">
              <a:buNone/>
            </a:pPr>
            <a:endParaRPr lang="en-US" sz="1350" dirty="0">
              <a:solidFill>
                <a:prstClr val="black"/>
              </a:solidFill>
            </a:endParaRPr>
          </a:p>
          <a:p>
            <a:pPr marL="0" indent="0">
              <a:buNone/>
            </a:pPr>
            <a:r>
              <a:rPr lang="en-US" sz="1200" dirty="0"/>
              <a:t>The </a:t>
            </a:r>
            <a:r>
              <a:rPr lang="en-US" sz="1200" b="1" dirty="0"/>
              <a:t>Overall Accuracy </a:t>
            </a:r>
            <a:r>
              <a:rPr lang="en-US" sz="1200" dirty="0"/>
              <a:t>(OA) is calculated as the total number of correctly classified pixels (diagonal elements of the confusion matrix) divided by the total number of test pixels:</a:t>
            </a:r>
          </a:p>
          <a:p>
            <a:pPr marL="0" indent="0">
              <a:buNone/>
            </a:pPr>
            <a:endParaRPr lang="en-US" sz="1050" dirty="0">
              <a:solidFill>
                <a:prstClr val="black"/>
              </a:solidFill>
            </a:endParaRPr>
          </a:p>
          <a:p>
            <a:pPr marL="0" indent="0">
              <a:buNone/>
            </a:pPr>
            <a:endParaRPr lang="en-US" sz="1050" dirty="0">
              <a:solidFill>
                <a:prstClr val="black"/>
              </a:solidFill>
            </a:endParaRPr>
          </a:p>
          <a:p>
            <a:pPr marL="0" indent="0">
              <a:buNone/>
            </a:pPr>
            <a:endParaRPr lang="en-US" sz="1050" dirty="0">
              <a:solidFill>
                <a:prstClr val="black"/>
              </a:solidFill>
            </a:endParaRPr>
          </a:p>
          <a:p>
            <a:pPr marL="0" indent="0">
              <a:buNone/>
            </a:pPr>
            <a:endParaRPr lang="en-US" sz="1200" dirty="0">
              <a:solidFill>
                <a:prstClr val="black"/>
              </a:solidFill>
            </a:endParaRPr>
          </a:p>
          <a:p>
            <a:pPr marL="0" indent="0">
              <a:buNone/>
            </a:pPr>
            <a:endParaRPr lang="en-US" sz="1200" dirty="0">
              <a:solidFill>
                <a:prstClr val="black"/>
              </a:solidFill>
            </a:endParaRPr>
          </a:p>
        </p:txBody>
      </p:sp>
      <p:graphicFrame>
        <p:nvGraphicFramePr>
          <p:cNvPr id="2050" name="Object 2"/>
          <p:cNvGraphicFramePr>
            <a:graphicFrameLocks noChangeAspect="1"/>
          </p:cNvGraphicFramePr>
          <p:nvPr>
            <p:extLst>
              <p:ext uri="{D42A27DB-BD31-4B8C-83A1-F6EECF244321}">
                <p14:modId xmlns:p14="http://schemas.microsoft.com/office/powerpoint/2010/main" val="2350690965"/>
              </p:ext>
            </p:extLst>
          </p:nvPr>
        </p:nvGraphicFramePr>
        <p:xfrm>
          <a:off x="1033101" y="2293859"/>
          <a:ext cx="1578769" cy="763191"/>
        </p:xfrm>
        <a:graphic>
          <a:graphicData uri="http://schemas.openxmlformats.org/presentationml/2006/ole">
            <mc:AlternateContent xmlns:mc="http://schemas.openxmlformats.org/markup-compatibility/2006">
              <mc:Choice xmlns:v="urn:schemas-microsoft-com:vml" Requires="v">
                <p:oleObj spid="_x0000_s6192" name="Équation" r:id="rId3" imgW="1180800" imgH="571320" progId="Equation.3">
                  <p:embed/>
                </p:oleObj>
              </mc:Choice>
              <mc:Fallback>
                <p:oleObj name="Équation" r:id="rId3" imgW="1180800" imgH="5713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101" y="2293859"/>
                        <a:ext cx="1578769" cy="763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1026" descr="matrixconf"/>
          <p:cNvPicPr>
            <a:picLocks noChangeAspect="1" noChangeArrowheads="1"/>
          </p:cNvPicPr>
          <p:nvPr/>
        </p:nvPicPr>
        <p:blipFill>
          <a:blip r:embed="rId5" cstate="print">
            <a:lum bright="6000"/>
          </a:blip>
          <a:srcRect/>
          <a:stretch>
            <a:fillRect/>
          </a:stretch>
        </p:blipFill>
        <p:spPr bwMode="auto">
          <a:xfrm>
            <a:off x="3812875" y="1630392"/>
            <a:ext cx="4509348" cy="3185304"/>
          </a:xfrm>
          <a:prstGeom prst="rect">
            <a:avLst/>
          </a:prstGeom>
          <a:noFill/>
          <a:ln w="9525">
            <a:noFill/>
            <a:miter lim="800000"/>
            <a:headEnd/>
            <a:tailEnd/>
          </a:ln>
        </p:spPr>
      </p:pic>
      <p:sp>
        <p:nvSpPr>
          <p:cNvPr id="7" name="Titre 2"/>
          <p:cNvSpPr txBox="1">
            <a:spLocks/>
          </p:cNvSpPr>
          <p:nvPr/>
        </p:nvSpPr>
        <p:spPr>
          <a:xfrm>
            <a:off x="0" y="121061"/>
            <a:ext cx="8204200" cy="461665"/>
          </a:xfrm>
          <a:prstGeom prst="rect">
            <a:avLst/>
          </a:prstGeom>
        </p:spPr>
        <p:txBody>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fr-FR" sz="2400" kern="0" dirty="0" smtClean="0">
                <a:solidFill>
                  <a:schemeClr val="bg1">
                    <a:lumMod val="50000"/>
                  </a:schemeClr>
                </a:solidFill>
              </a:rPr>
              <a:t>4. </a:t>
            </a:r>
            <a:r>
              <a:rPr lang="fr-FR" sz="2400" kern="0" dirty="0" err="1" smtClean="0">
                <a:solidFill>
                  <a:schemeClr val="bg1">
                    <a:lumMod val="50000"/>
                  </a:schemeClr>
                </a:solidFill>
              </a:rPr>
              <a:t>Thematic</a:t>
            </a:r>
            <a:r>
              <a:rPr lang="fr-FR" sz="2400" kern="0" dirty="0" smtClean="0">
                <a:solidFill>
                  <a:schemeClr val="bg1">
                    <a:lumMod val="50000"/>
                  </a:schemeClr>
                </a:solidFill>
              </a:rPr>
              <a:t> </a:t>
            </a:r>
            <a:r>
              <a:rPr lang="fr-FR" sz="2400" kern="0" dirty="0" err="1" smtClean="0">
                <a:solidFill>
                  <a:schemeClr val="bg1">
                    <a:lumMod val="50000"/>
                  </a:schemeClr>
                </a:solidFill>
              </a:rPr>
              <a:t>accuracy</a:t>
            </a:r>
            <a:r>
              <a:rPr lang="fr-FR" sz="2400" kern="0" dirty="0" smtClean="0">
                <a:solidFill>
                  <a:schemeClr val="bg1">
                    <a:lumMod val="50000"/>
                  </a:schemeClr>
                </a:solidFill>
              </a:rPr>
              <a:t> – case of </a:t>
            </a:r>
            <a:r>
              <a:rPr lang="fr-FR" sz="2400" kern="0" dirty="0" err="1" smtClean="0">
                <a:solidFill>
                  <a:schemeClr val="bg1">
                    <a:lumMod val="50000"/>
                  </a:schemeClr>
                </a:solidFill>
              </a:rPr>
              <a:t>categorical</a:t>
            </a:r>
            <a:r>
              <a:rPr lang="fr-FR" sz="2400" kern="0" dirty="0" smtClean="0">
                <a:solidFill>
                  <a:schemeClr val="bg1">
                    <a:lumMod val="50000"/>
                  </a:schemeClr>
                </a:solidFill>
              </a:rPr>
              <a:t> variables</a:t>
            </a:r>
            <a:endParaRPr lang="fr-BE" sz="2400" kern="0" dirty="0">
              <a:solidFill>
                <a:schemeClr val="bg1">
                  <a:lumMod val="50000"/>
                </a:schemeClr>
              </a:solidFill>
            </a:endParaRPr>
          </a:p>
        </p:txBody>
      </p:sp>
    </p:spTree>
    <p:extLst>
      <p:ext uri="{BB962C8B-B14F-4D97-AF65-F5344CB8AC3E}">
        <p14:creationId xmlns:p14="http://schemas.microsoft.com/office/powerpoint/2010/main" val="22831630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BE" dirty="0" err="1" smtClean="0"/>
              <a:t>Example</a:t>
            </a:r>
            <a:r>
              <a:rPr lang="fr-BE" dirty="0" smtClean="0"/>
              <a:t> of Sen2Agri </a:t>
            </a:r>
            <a:r>
              <a:rPr lang="fr-BE" dirty="0" err="1" smtClean="0"/>
              <a:t>a</a:t>
            </a:r>
            <a:r>
              <a:rPr lang="fr-BE" dirty="0" err="1" smtClean="0"/>
              <a:t>ccuracy</a:t>
            </a:r>
            <a:r>
              <a:rPr lang="fr-BE" dirty="0" smtClean="0"/>
              <a:t> </a:t>
            </a:r>
            <a:r>
              <a:rPr lang="fr-BE" dirty="0" err="1" smtClean="0"/>
              <a:t>assessment</a:t>
            </a:r>
            <a:endParaRPr lang="fr-BE" dirty="0"/>
          </a:p>
        </p:txBody>
      </p:sp>
      <p:pic>
        <p:nvPicPr>
          <p:cNvPr id="12" name="Image 11"/>
          <p:cNvPicPr>
            <a:picLocks noChangeAspect="1"/>
          </p:cNvPicPr>
          <p:nvPr/>
        </p:nvPicPr>
        <p:blipFill>
          <a:blip r:embed="rId3"/>
          <a:stretch>
            <a:fillRect/>
          </a:stretch>
        </p:blipFill>
        <p:spPr>
          <a:xfrm>
            <a:off x="696385" y="1294408"/>
            <a:ext cx="7884479" cy="3333348"/>
          </a:xfrm>
          <a:prstGeom prst="rect">
            <a:avLst/>
          </a:prstGeom>
        </p:spPr>
      </p:pic>
      <p:pic>
        <p:nvPicPr>
          <p:cNvPr id="13" name="Image 12"/>
          <p:cNvPicPr>
            <a:picLocks noChangeAspect="1"/>
          </p:cNvPicPr>
          <p:nvPr/>
        </p:nvPicPr>
        <p:blipFill>
          <a:blip r:embed="rId4"/>
          <a:stretch>
            <a:fillRect/>
          </a:stretch>
        </p:blipFill>
        <p:spPr>
          <a:xfrm>
            <a:off x="1176454" y="906966"/>
            <a:ext cx="6858000" cy="383942"/>
          </a:xfrm>
          <a:prstGeom prst="rect">
            <a:avLst/>
          </a:prstGeom>
        </p:spPr>
      </p:pic>
      <p:sp>
        <p:nvSpPr>
          <p:cNvPr id="5" name="Rectangle 4"/>
          <p:cNvSpPr/>
          <p:nvPr/>
        </p:nvSpPr>
        <p:spPr>
          <a:xfrm>
            <a:off x="207818" y="4497169"/>
            <a:ext cx="8178800" cy="338554"/>
          </a:xfrm>
          <a:prstGeom prst="rect">
            <a:avLst/>
          </a:prstGeom>
        </p:spPr>
        <p:txBody>
          <a:bodyPr wrap="square">
            <a:spAutoFit/>
          </a:bodyPr>
          <a:lstStyle/>
          <a:p>
            <a:r>
              <a:rPr lang="fr-BE" altLang="fr-FR" sz="1600" dirty="0" smtClean="0">
                <a:solidFill>
                  <a:schemeClr val="bg1">
                    <a:lumMod val="50000"/>
                  </a:schemeClr>
                </a:solidFill>
                <a:latin typeface="Arial" panose="020B0604020202020204" pitchFamily="34" charset="0"/>
                <a:cs typeface="Arial" panose="020B0604020202020204" pitchFamily="34" charset="0"/>
              </a:rPr>
              <a:t>=&gt; cropland </a:t>
            </a:r>
            <a:r>
              <a:rPr lang="fr-BE" altLang="fr-FR" sz="1600" dirty="0" err="1">
                <a:solidFill>
                  <a:schemeClr val="bg1">
                    <a:lumMod val="50000"/>
                  </a:schemeClr>
                </a:solidFill>
                <a:latin typeface="Arial" panose="020B0604020202020204" pitchFamily="34" charset="0"/>
                <a:cs typeface="Arial" panose="020B0604020202020204" pitchFamily="34" charset="0"/>
              </a:rPr>
              <a:t>masks</a:t>
            </a:r>
            <a:r>
              <a:rPr lang="fr-BE" altLang="fr-FR" sz="1600" dirty="0">
                <a:solidFill>
                  <a:schemeClr val="bg1">
                    <a:lumMod val="50000"/>
                  </a:schemeClr>
                </a:solidFill>
                <a:latin typeface="Arial" panose="020B0604020202020204" pitchFamily="34" charset="0"/>
                <a:cs typeface="Arial" panose="020B0604020202020204" pitchFamily="34" charset="0"/>
              </a:rPr>
              <a:t> </a:t>
            </a:r>
            <a:r>
              <a:rPr lang="fr-BE" altLang="fr-FR" sz="1600" dirty="0" err="1">
                <a:solidFill>
                  <a:schemeClr val="bg1">
                    <a:lumMod val="50000"/>
                  </a:schemeClr>
                </a:solidFill>
                <a:latin typeface="Arial" panose="020B0604020202020204" pitchFamily="34" charset="0"/>
                <a:cs typeface="Arial" panose="020B0604020202020204" pitchFamily="34" charset="0"/>
              </a:rPr>
              <a:t>accuracy</a:t>
            </a:r>
            <a:r>
              <a:rPr lang="fr-BE" altLang="fr-FR" sz="1600" dirty="0">
                <a:solidFill>
                  <a:schemeClr val="bg1">
                    <a:lumMod val="50000"/>
                  </a:schemeClr>
                </a:solidFill>
                <a:latin typeface="Arial" panose="020B0604020202020204" pitchFamily="34" charset="0"/>
                <a:cs typeface="Arial" panose="020B0604020202020204" pitchFamily="34" charset="0"/>
              </a:rPr>
              <a:t> </a:t>
            </a:r>
            <a:r>
              <a:rPr lang="fr-BE" altLang="fr-FR" sz="1600" dirty="0" err="1">
                <a:solidFill>
                  <a:schemeClr val="bg1">
                    <a:lumMod val="50000"/>
                  </a:schemeClr>
                </a:solidFill>
                <a:latin typeface="Arial" panose="020B0604020202020204" pitchFamily="34" charset="0"/>
                <a:cs typeface="Arial" panose="020B0604020202020204" pitchFamily="34" charset="0"/>
              </a:rPr>
              <a:t>reached</a:t>
            </a:r>
            <a:r>
              <a:rPr lang="fr-BE" altLang="fr-FR" sz="1600" dirty="0">
                <a:solidFill>
                  <a:schemeClr val="bg1">
                    <a:lumMod val="50000"/>
                  </a:schemeClr>
                </a:solidFill>
                <a:latin typeface="Arial" panose="020B0604020202020204" pitchFamily="34" charset="0"/>
                <a:cs typeface="Arial" panose="020B0604020202020204" pitchFamily="34" charset="0"/>
              </a:rPr>
              <a:t> 1 </a:t>
            </a:r>
            <a:r>
              <a:rPr lang="fr-BE" altLang="fr-FR" sz="1600" dirty="0" err="1">
                <a:solidFill>
                  <a:schemeClr val="bg1">
                    <a:lumMod val="50000"/>
                  </a:schemeClr>
                </a:solidFill>
                <a:latin typeface="Arial" panose="020B0604020202020204" pitchFamily="34" charset="0"/>
                <a:cs typeface="Arial" panose="020B0604020202020204" pitchFamily="34" charset="0"/>
              </a:rPr>
              <a:t>month</a:t>
            </a:r>
            <a:r>
              <a:rPr lang="fr-BE" altLang="fr-FR" sz="1600" dirty="0">
                <a:solidFill>
                  <a:schemeClr val="bg1">
                    <a:lumMod val="50000"/>
                  </a:schemeClr>
                </a:solidFill>
                <a:latin typeface="Arial" panose="020B0604020202020204" pitchFamily="34" charset="0"/>
                <a:cs typeface="Arial" panose="020B0604020202020204" pitchFamily="34" charset="0"/>
              </a:rPr>
              <a:t> </a:t>
            </a:r>
            <a:r>
              <a:rPr lang="fr-BE" altLang="fr-FR" sz="1600" dirty="0" err="1">
                <a:solidFill>
                  <a:schemeClr val="bg1">
                    <a:lumMod val="50000"/>
                  </a:schemeClr>
                </a:solidFill>
                <a:latin typeface="Arial" panose="020B0604020202020204" pitchFamily="34" charset="0"/>
                <a:cs typeface="Arial" panose="020B0604020202020204" pitchFamily="34" charset="0"/>
              </a:rPr>
              <a:t>after</a:t>
            </a:r>
            <a:r>
              <a:rPr lang="fr-BE" altLang="fr-FR" sz="1600" dirty="0">
                <a:solidFill>
                  <a:schemeClr val="bg1">
                    <a:lumMod val="50000"/>
                  </a:schemeClr>
                </a:solidFill>
                <a:latin typeface="Arial" panose="020B0604020202020204" pitchFamily="34" charset="0"/>
                <a:cs typeface="Arial" panose="020B0604020202020204" pitchFamily="34" charset="0"/>
              </a:rPr>
              <a:t> </a:t>
            </a:r>
            <a:r>
              <a:rPr lang="fr-BE" altLang="fr-FR" sz="1600" dirty="0" err="1" smtClean="0">
                <a:solidFill>
                  <a:schemeClr val="bg1">
                    <a:lumMod val="50000"/>
                  </a:schemeClr>
                </a:solidFill>
                <a:latin typeface="Arial" panose="020B0604020202020204" pitchFamily="34" charset="0"/>
                <a:cs typeface="Arial" panose="020B0604020202020204" pitchFamily="34" charset="0"/>
              </a:rPr>
              <a:t>mid-season</a:t>
            </a:r>
            <a:r>
              <a:rPr lang="fr-BE" altLang="fr-FR" sz="1600" dirty="0" smtClean="0">
                <a:solidFill>
                  <a:schemeClr val="bg1">
                    <a:lumMod val="50000"/>
                  </a:schemeClr>
                </a:solidFill>
                <a:latin typeface="Arial" panose="020B0604020202020204" pitchFamily="34" charset="0"/>
                <a:cs typeface="Arial" panose="020B0604020202020204" pitchFamily="34" charset="0"/>
              </a:rPr>
              <a:t> </a:t>
            </a:r>
            <a:r>
              <a:rPr lang="fr-BE" altLang="fr-FR" sz="1600" dirty="0" err="1" smtClean="0">
                <a:solidFill>
                  <a:schemeClr val="bg1">
                    <a:lumMod val="50000"/>
                  </a:schemeClr>
                </a:solidFill>
                <a:latin typeface="Arial" panose="020B0604020202020204" pitchFamily="34" charset="0"/>
                <a:cs typeface="Arial" panose="020B0604020202020204" pitchFamily="34" charset="0"/>
              </a:rPr>
              <a:t>results</a:t>
            </a:r>
            <a:r>
              <a:rPr lang="fr-BE" altLang="fr-FR" sz="1600" dirty="0" smtClean="0">
                <a:solidFill>
                  <a:schemeClr val="bg1">
                    <a:lumMod val="50000"/>
                  </a:schemeClr>
                </a:solidFill>
                <a:latin typeface="Arial" panose="020B0604020202020204" pitchFamily="34" charset="0"/>
                <a:cs typeface="Arial" panose="020B0604020202020204" pitchFamily="34" charset="0"/>
              </a:rPr>
              <a:t> </a:t>
            </a:r>
            <a:r>
              <a:rPr lang="fr-BE" altLang="fr-FR" sz="1600" dirty="0">
                <a:solidFill>
                  <a:schemeClr val="bg1">
                    <a:lumMod val="50000"/>
                  </a:schemeClr>
                </a:solidFill>
                <a:latin typeface="Arial" panose="020B0604020202020204" pitchFamily="34" charset="0"/>
                <a:cs typeface="Arial" panose="020B0604020202020204" pitchFamily="34" charset="0"/>
              </a:rPr>
              <a:t>for 4 local sites</a:t>
            </a:r>
            <a:endParaRPr lang="fr-BE" altLang="fr-FR" sz="1600" dirty="0">
              <a:solidFill>
                <a:schemeClr val="bg1">
                  <a:lumMod val="50000"/>
                </a:schemeClr>
              </a:solidFill>
              <a:latin typeface="Arial" panose="020B0604020202020204" pitchFamily="34" charset="0"/>
              <a:cs typeface="Arial" panose="020B0604020202020204" pitchFamily="34" charset="0"/>
            </a:endParaRPr>
          </a:p>
        </p:txBody>
      </p:sp>
      <p:sp>
        <p:nvSpPr>
          <p:cNvPr id="6" name="ZoneTexte 5"/>
          <p:cNvSpPr txBox="1"/>
          <p:nvPr/>
        </p:nvSpPr>
        <p:spPr>
          <a:xfrm>
            <a:off x="7753876" y="4718650"/>
            <a:ext cx="1390124" cy="215444"/>
          </a:xfrm>
          <a:prstGeom prst="rect">
            <a:avLst/>
          </a:prstGeom>
          <a:noFill/>
        </p:spPr>
        <p:txBody>
          <a:bodyPr wrap="none" rtlCol="0">
            <a:spAutoFit/>
          </a:bodyPr>
          <a:lstStyle/>
          <a:p>
            <a:r>
              <a:rPr lang="fr-FR" sz="800" dirty="0" smtClean="0">
                <a:solidFill>
                  <a:schemeClr val="bg1">
                    <a:lumMod val="50000"/>
                  </a:schemeClr>
                </a:solidFill>
              </a:rPr>
              <a:t>(Defourny et al., 2019)</a:t>
            </a:r>
            <a:endParaRPr lang="fr-BE" sz="800" dirty="0">
              <a:solidFill>
                <a:schemeClr val="bg1">
                  <a:lumMod val="50000"/>
                </a:schemeClr>
              </a:solidFill>
            </a:endParaRPr>
          </a:p>
        </p:txBody>
      </p:sp>
    </p:spTree>
    <p:extLst>
      <p:ext uri="{BB962C8B-B14F-4D97-AF65-F5344CB8AC3E}">
        <p14:creationId xmlns:p14="http://schemas.microsoft.com/office/powerpoint/2010/main" val="39292197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43000" y="1"/>
            <a:ext cx="6858000" cy="89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white"/>
              </a:solidFill>
            </a:endParaRPr>
          </a:p>
        </p:txBody>
      </p:sp>
      <p:pic>
        <p:nvPicPr>
          <p:cNvPr id="77829"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452" y="-24220"/>
            <a:ext cx="8108831" cy="572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itre 2"/>
          <p:cNvSpPr txBox="1">
            <a:spLocks/>
          </p:cNvSpPr>
          <p:nvPr/>
        </p:nvSpPr>
        <p:spPr bwMode="auto">
          <a:xfrm>
            <a:off x="1385888" y="-20241"/>
            <a:ext cx="6172200" cy="5393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BE" altLang="fr-FR" sz="2100" dirty="0">
                <a:solidFill>
                  <a:srgbClr val="000000"/>
                </a:solidFill>
                <a:latin typeface="Arial" panose="020B0604020202020204" pitchFamily="34" charset="0"/>
                <a:ea typeface="MS PGothic" panose="020B0600070205080204" pitchFamily="34" charset="-128"/>
                <a:cs typeface="Arial" panose="020B0604020202020204" pitchFamily="34" charset="0"/>
              </a:rPr>
              <a:t>Sen2-Agri 10 m cropland </a:t>
            </a:r>
            <a:r>
              <a:rPr lang="fr-BE" altLang="fr-FR" sz="2100" dirty="0" err="1">
                <a:solidFill>
                  <a:srgbClr val="000000"/>
                </a:solidFill>
                <a:latin typeface="Arial" panose="020B0604020202020204" pitchFamily="34" charset="0"/>
                <a:ea typeface="MS PGothic" panose="020B0600070205080204" pitchFamily="34" charset="-128"/>
                <a:cs typeface="Arial" panose="020B0604020202020204" pitchFamily="34" charset="0"/>
              </a:rPr>
              <a:t>map</a:t>
            </a:r>
            <a:r>
              <a:rPr lang="fr-BE" altLang="fr-FR" sz="2100" dirty="0">
                <a:solidFill>
                  <a:srgbClr val="000000"/>
                </a:solidFill>
                <a:latin typeface="Arial" panose="020B0604020202020204" pitchFamily="34" charset="0"/>
                <a:ea typeface="MS PGothic" panose="020B0600070205080204" pitchFamily="34" charset="-128"/>
                <a:cs typeface="Arial" panose="020B0604020202020204" pitchFamily="34" charset="0"/>
              </a:rPr>
              <a:t> for Ukraine </a:t>
            </a:r>
            <a:r>
              <a:rPr lang="fr-BE" altLang="fr-FR" sz="900" dirty="0">
                <a:solidFill>
                  <a:srgbClr val="000000"/>
                </a:solidFill>
                <a:latin typeface="Arial" panose="020B0604020202020204" pitchFamily="34" charset="0"/>
                <a:ea typeface="MS PGothic" panose="020B0600070205080204" pitchFamily="34" charset="-128"/>
                <a:cs typeface="Arial" panose="020B0604020202020204" pitchFamily="34" charset="0"/>
              </a:rPr>
              <a:t>(July 2016)</a:t>
            </a:r>
            <a:endParaRPr lang="fr-BE" altLang="fr-FR" sz="21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pic>
        <p:nvPicPr>
          <p:cNvPr id="77831"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395" y="4672012"/>
            <a:ext cx="1216819"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837077" y="3918123"/>
            <a:ext cx="2388283" cy="646331"/>
          </a:xfrm>
          <a:prstGeom prst="rect">
            <a:avLst/>
          </a:prstGeom>
          <a:noFill/>
        </p:spPr>
        <p:txBody>
          <a:bodyPr wrap="none">
            <a:spAutoFit/>
          </a:bodyPr>
          <a:lstStyle/>
          <a:p>
            <a:pPr fontAlgn="auto">
              <a:spcBef>
                <a:spcPts val="0"/>
              </a:spcBef>
              <a:spcAft>
                <a:spcPts val="0"/>
              </a:spcAft>
              <a:defRPr/>
            </a:pPr>
            <a:r>
              <a:rPr lang="fr-BE" dirty="0" err="1">
                <a:solidFill>
                  <a:prstClr val="black"/>
                </a:solidFill>
                <a:latin typeface="Calibri"/>
                <a:ea typeface="MS PGothic" panose="020B0600070205080204" pitchFamily="34" charset="-128"/>
              </a:rPr>
              <a:t>Overall</a:t>
            </a:r>
            <a:r>
              <a:rPr lang="fr-BE" dirty="0">
                <a:solidFill>
                  <a:prstClr val="black"/>
                </a:solidFill>
                <a:latin typeface="Calibri"/>
                <a:ea typeface="MS PGothic" panose="020B0600070205080204" pitchFamily="34" charset="-128"/>
              </a:rPr>
              <a:t> </a:t>
            </a:r>
            <a:r>
              <a:rPr lang="fr-BE" dirty="0" err="1">
                <a:solidFill>
                  <a:prstClr val="black"/>
                </a:solidFill>
                <a:latin typeface="Calibri"/>
                <a:ea typeface="MS PGothic" panose="020B0600070205080204" pitchFamily="34" charset="-128"/>
              </a:rPr>
              <a:t>accuracy</a:t>
            </a:r>
            <a:r>
              <a:rPr lang="fr-BE" dirty="0">
                <a:solidFill>
                  <a:prstClr val="black"/>
                </a:solidFill>
                <a:latin typeface="Calibri"/>
                <a:ea typeface="MS PGothic" panose="020B0600070205080204" pitchFamily="34" charset="-128"/>
              </a:rPr>
              <a:t>  : 96 %</a:t>
            </a:r>
          </a:p>
          <a:p>
            <a:pPr fontAlgn="auto">
              <a:spcBef>
                <a:spcPts val="0"/>
              </a:spcBef>
              <a:spcAft>
                <a:spcPts val="0"/>
              </a:spcAft>
              <a:defRPr/>
            </a:pPr>
            <a:r>
              <a:rPr lang="fr-BE" dirty="0">
                <a:solidFill>
                  <a:prstClr val="black"/>
                </a:solidFill>
                <a:latin typeface="Calibri"/>
                <a:ea typeface="MS PGothic" panose="020B0600070205080204" pitchFamily="34" charset="-128"/>
              </a:rPr>
              <a:t>F-score cropland : 97 %</a:t>
            </a:r>
          </a:p>
        </p:txBody>
      </p:sp>
      <p:sp>
        <p:nvSpPr>
          <p:cNvPr id="11" name="Rectangle 10"/>
          <p:cNvSpPr/>
          <p:nvPr/>
        </p:nvSpPr>
        <p:spPr>
          <a:xfrm>
            <a:off x="1487092" y="3545681"/>
            <a:ext cx="173831" cy="10953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900">
              <a:solidFill>
                <a:prstClr val="white"/>
              </a:solidFill>
            </a:endParaRPr>
          </a:p>
        </p:txBody>
      </p:sp>
      <p:sp>
        <p:nvSpPr>
          <p:cNvPr id="77834" name="TextBox 24"/>
          <p:cNvSpPr txBox="1">
            <a:spLocks noChangeArrowheads="1"/>
          </p:cNvSpPr>
          <p:nvPr/>
        </p:nvSpPr>
        <p:spPr bwMode="auto">
          <a:xfrm>
            <a:off x="1658541" y="3479006"/>
            <a:ext cx="1028700"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1050">
                <a:solidFill>
                  <a:srgbClr val="000000"/>
                </a:solidFill>
                <a:ea typeface="MS PGothic" panose="020B0600070205080204" pitchFamily="34" charset="-128"/>
                <a:cs typeface="Arial" panose="020B0604020202020204" pitchFamily="34" charset="0"/>
              </a:rPr>
              <a:t>Non-Cropland </a:t>
            </a:r>
          </a:p>
        </p:txBody>
      </p:sp>
      <p:sp>
        <p:nvSpPr>
          <p:cNvPr id="77835" name="TextBox 26"/>
          <p:cNvSpPr txBox="1">
            <a:spLocks noChangeArrowheads="1"/>
          </p:cNvSpPr>
          <p:nvPr/>
        </p:nvSpPr>
        <p:spPr bwMode="auto">
          <a:xfrm>
            <a:off x="1660922" y="3262313"/>
            <a:ext cx="814388"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1050">
                <a:solidFill>
                  <a:srgbClr val="000000"/>
                </a:solidFill>
                <a:ea typeface="MS PGothic" panose="020B0600070205080204" pitchFamily="34" charset="-128"/>
                <a:cs typeface="Arial" panose="020B0604020202020204" pitchFamily="34" charset="0"/>
              </a:rPr>
              <a:t>Cropland </a:t>
            </a:r>
          </a:p>
        </p:txBody>
      </p:sp>
      <p:sp>
        <p:nvSpPr>
          <p:cNvPr id="14" name="Rectangle 13"/>
          <p:cNvSpPr/>
          <p:nvPr/>
        </p:nvSpPr>
        <p:spPr>
          <a:xfrm>
            <a:off x="1489472" y="3331369"/>
            <a:ext cx="171450" cy="10834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900">
              <a:solidFill>
                <a:prstClr val="white"/>
              </a:solidFill>
            </a:endParaRPr>
          </a:p>
        </p:txBody>
      </p:sp>
    </p:spTree>
    <p:extLst>
      <p:ext uri="{BB962C8B-B14F-4D97-AF65-F5344CB8AC3E}">
        <p14:creationId xmlns:p14="http://schemas.microsoft.com/office/powerpoint/2010/main" val="39843689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26618" y="1111133"/>
            <a:ext cx="8748000" cy="2527071"/>
          </a:xfrm>
        </p:spPr>
        <p:txBody>
          <a:bodyPr>
            <a:normAutofit/>
          </a:bodyPr>
          <a:lstStyle/>
          <a:p>
            <a:pPr>
              <a:buNone/>
            </a:pPr>
            <a:endParaRPr lang="fr-FR" sz="1050" dirty="0"/>
          </a:p>
          <a:p>
            <a:pPr>
              <a:buNone/>
            </a:pPr>
            <a:endParaRPr lang="fr-FR" sz="150" dirty="0"/>
          </a:p>
          <a:p>
            <a:r>
              <a:rPr lang="en-US" sz="1200" b="1" dirty="0"/>
              <a:t>Precision</a:t>
            </a:r>
            <a:r>
              <a:rPr lang="en-US" sz="1200" dirty="0"/>
              <a:t> or </a:t>
            </a:r>
            <a:r>
              <a:rPr lang="en-US" sz="1200" b="1" dirty="0"/>
              <a:t>User's Accuracy </a:t>
            </a:r>
            <a:r>
              <a:rPr lang="en-US" sz="1200" dirty="0"/>
              <a:t>(UA) for the class </a:t>
            </a:r>
            <a:r>
              <a:rPr lang="en-US" sz="1200" i="1" dirty="0" err="1"/>
              <a:t>i</a:t>
            </a:r>
            <a:r>
              <a:rPr lang="en-US" sz="1200" dirty="0"/>
              <a:t> it is the fraction of correctly classified pixels with regard to all pixels classified as this class </a:t>
            </a:r>
            <a:r>
              <a:rPr lang="en-US" sz="1200" i="1" dirty="0" err="1"/>
              <a:t>i</a:t>
            </a:r>
            <a:r>
              <a:rPr lang="en-US" sz="1200" dirty="0"/>
              <a:t> in the classified image:</a:t>
            </a:r>
          </a:p>
          <a:p>
            <a:endParaRPr lang="en-US" sz="1050" dirty="0"/>
          </a:p>
          <a:p>
            <a:endParaRPr lang="en-US" sz="1050" dirty="0"/>
          </a:p>
          <a:p>
            <a:endParaRPr lang="fr-FR" sz="600" dirty="0"/>
          </a:p>
          <a:p>
            <a:r>
              <a:rPr lang="en-US" sz="1200" b="1" dirty="0"/>
              <a:t>Recall</a:t>
            </a:r>
            <a:r>
              <a:rPr lang="en-US" sz="1200" dirty="0"/>
              <a:t> or </a:t>
            </a:r>
            <a:r>
              <a:rPr lang="en-US" sz="1200" b="1" dirty="0"/>
              <a:t>Producer's Accuracy </a:t>
            </a:r>
            <a:r>
              <a:rPr lang="en-US" sz="1200" dirty="0"/>
              <a:t>(PA) for the class </a:t>
            </a:r>
            <a:r>
              <a:rPr lang="en-US" sz="1200" i="1" dirty="0" err="1"/>
              <a:t>i</a:t>
            </a:r>
            <a:r>
              <a:rPr lang="en-US" sz="1200" dirty="0"/>
              <a:t> it is the fraction of correctly classified pixels with regard to all pixels of that ground truth class </a:t>
            </a:r>
            <a:r>
              <a:rPr lang="en-US" sz="1200" i="1" dirty="0"/>
              <a:t>i</a:t>
            </a:r>
            <a:r>
              <a:rPr lang="en-US" sz="1200" dirty="0" smtClean="0"/>
              <a:t>:</a:t>
            </a:r>
          </a:p>
          <a:p>
            <a:endParaRPr lang="en-US" sz="1200" dirty="0"/>
          </a:p>
          <a:p>
            <a:endParaRPr lang="en-US" sz="1200" dirty="0" smtClean="0"/>
          </a:p>
          <a:p>
            <a:pPr indent="0"/>
            <a:r>
              <a:rPr lang="en-US" sz="1200" b="1" dirty="0" smtClean="0">
                <a:solidFill>
                  <a:prstClr val="black"/>
                </a:solidFill>
              </a:rPr>
              <a:t>Key criteria - </a:t>
            </a:r>
            <a:r>
              <a:rPr lang="en-US" sz="1200" b="1" dirty="0" smtClean="0"/>
              <a:t>F-Score</a:t>
            </a:r>
            <a:endParaRPr lang="en-US" sz="1200" b="1" dirty="0">
              <a:solidFill>
                <a:prstClr val="black"/>
              </a:solidFill>
            </a:endParaRPr>
          </a:p>
          <a:p>
            <a:pPr indent="0"/>
            <a:r>
              <a:rPr lang="en-US" sz="1200" dirty="0"/>
              <a:t>The (also known as F-1 score or F-measure) is the harmonic mean of the Precision and Recall and reaches its best value at 1 and worst score at 0:</a:t>
            </a:r>
          </a:p>
          <a:p>
            <a:endParaRPr lang="en-US" sz="1050" dirty="0"/>
          </a:p>
          <a:p>
            <a:endParaRPr lang="fr-FR" sz="1050" dirty="0"/>
          </a:p>
          <a:p>
            <a:endParaRPr lang="fr-FR" sz="1200" dirty="0"/>
          </a:p>
          <a:p>
            <a:pPr marL="0" indent="0">
              <a:buNone/>
            </a:pPr>
            <a:endParaRPr lang="en-US" sz="1200" dirty="0">
              <a:solidFill>
                <a:prstClr val="black"/>
              </a:solidFill>
            </a:endParaRPr>
          </a:p>
          <a:p>
            <a:pPr marL="0" indent="0">
              <a:buNone/>
            </a:pPr>
            <a:endParaRPr lang="en-US" sz="1200" dirty="0">
              <a:solidFill>
                <a:prstClr val="black"/>
              </a:solidFill>
            </a:endParaRPr>
          </a:p>
        </p:txBody>
      </p:sp>
      <p:graphicFrame>
        <p:nvGraphicFramePr>
          <p:cNvPr id="4099" name="Object 3"/>
          <p:cNvGraphicFramePr>
            <a:graphicFrameLocks noChangeAspect="1"/>
          </p:cNvGraphicFramePr>
          <p:nvPr>
            <p:extLst>
              <p:ext uri="{D42A27DB-BD31-4B8C-83A1-F6EECF244321}">
                <p14:modId xmlns:p14="http://schemas.microsoft.com/office/powerpoint/2010/main" val="2785702946"/>
              </p:ext>
            </p:extLst>
          </p:nvPr>
        </p:nvGraphicFramePr>
        <p:xfrm>
          <a:off x="2966843" y="4170941"/>
          <a:ext cx="2810108" cy="557525"/>
        </p:xfrm>
        <a:graphic>
          <a:graphicData uri="http://schemas.openxmlformats.org/presentationml/2006/ole">
            <mc:AlternateContent xmlns:mc="http://schemas.openxmlformats.org/markup-compatibility/2006">
              <mc:Choice xmlns:v="urn:schemas-microsoft-com:vml" Requires="v">
                <p:oleObj spid="_x0000_s7308" name="Équation" r:id="rId3" imgW="1984142" imgH="394181" progId="Equation.3">
                  <p:embed/>
                </p:oleObj>
              </mc:Choice>
              <mc:Fallback>
                <p:oleObj name="Équation" r:id="rId3" imgW="1984142" imgH="39418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6843" y="4170941"/>
                        <a:ext cx="2810108" cy="5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0" name="Object 4"/>
          <p:cNvGraphicFramePr>
            <a:graphicFrameLocks noChangeAspect="1"/>
          </p:cNvGraphicFramePr>
          <p:nvPr>
            <p:extLst>
              <p:ext uri="{D42A27DB-BD31-4B8C-83A1-F6EECF244321}">
                <p14:modId xmlns:p14="http://schemas.microsoft.com/office/powerpoint/2010/main" val="2261609560"/>
              </p:ext>
            </p:extLst>
          </p:nvPr>
        </p:nvGraphicFramePr>
        <p:xfrm>
          <a:off x="3915831" y="1774845"/>
          <a:ext cx="1324122" cy="651945"/>
        </p:xfrm>
        <a:graphic>
          <a:graphicData uri="http://schemas.openxmlformats.org/presentationml/2006/ole">
            <mc:AlternateContent xmlns:mc="http://schemas.openxmlformats.org/markup-compatibility/2006">
              <mc:Choice xmlns:v="urn:schemas-microsoft-com:vml" Requires="v">
                <p:oleObj spid="_x0000_s7309" name="Équation" r:id="rId5" imgW="935151" imgH="460297" progId="Equation.3">
                  <p:embed/>
                </p:oleObj>
              </mc:Choice>
              <mc:Fallback>
                <p:oleObj name="Équation" r:id="rId5" imgW="935151" imgH="46029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5831" y="1774845"/>
                        <a:ext cx="1324122" cy="65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1" name="Object 5"/>
          <p:cNvGraphicFramePr>
            <a:graphicFrameLocks noChangeAspect="1"/>
          </p:cNvGraphicFramePr>
          <p:nvPr>
            <p:extLst>
              <p:ext uri="{D42A27DB-BD31-4B8C-83A1-F6EECF244321}">
                <p14:modId xmlns:p14="http://schemas.microsoft.com/office/powerpoint/2010/main" val="2951319563"/>
              </p:ext>
            </p:extLst>
          </p:nvPr>
        </p:nvGraphicFramePr>
        <p:xfrm>
          <a:off x="3878333" y="3004228"/>
          <a:ext cx="1344356" cy="651945"/>
        </p:xfrm>
        <a:graphic>
          <a:graphicData uri="http://schemas.openxmlformats.org/presentationml/2006/ole">
            <mc:AlternateContent xmlns:mc="http://schemas.openxmlformats.org/markup-compatibility/2006">
              <mc:Choice xmlns:v="urn:schemas-microsoft-com:vml" Requires="v">
                <p:oleObj spid="_x0000_s7310" name="Équation" r:id="rId7" imgW="948797" imgH="460297" progId="Equation.3">
                  <p:embed/>
                </p:oleObj>
              </mc:Choice>
              <mc:Fallback>
                <p:oleObj name="Équation" r:id="rId7" imgW="948797" imgH="460297"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8333" y="3004228"/>
                        <a:ext cx="1344356" cy="65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itre 2"/>
          <p:cNvSpPr txBox="1">
            <a:spLocks/>
          </p:cNvSpPr>
          <p:nvPr/>
        </p:nvSpPr>
        <p:spPr>
          <a:xfrm>
            <a:off x="0" y="121061"/>
            <a:ext cx="8204200" cy="461665"/>
          </a:xfrm>
          <a:prstGeom prst="rect">
            <a:avLst/>
          </a:prstGeom>
        </p:spPr>
        <p:txBody>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fr-FR" sz="2400" kern="0" dirty="0" smtClean="0">
                <a:solidFill>
                  <a:schemeClr val="bg1">
                    <a:lumMod val="50000"/>
                  </a:schemeClr>
                </a:solidFill>
              </a:rPr>
              <a:t>4. </a:t>
            </a:r>
            <a:r>
              <a:rPr lang="fr-FR" sz="2400" kern="0" dirty="0" err="1" smtClean="0">
                <a:solidFill>
                  <a:schemeClr val="bg1">
                    <a:lumMod val="50000"/>
                  </a:schemeClr>
                </a:solidFill>
              </a:rPr>
              <a:t>Thematic</a:t>
            </a:r>
            <a:r>
              <a:rPr lang="fr-FR" sz="2400" kern="0" dirty="0" smtClean="0">
                <a:solidFill>
                  <a:schemeClr val="bg1">
                    <a:lumMod val="50000"/>
                  </a:schemeClr>
                </a:solidFill>
              </a:rPr>
              <a:t> </a:t>
            </a:r>
            <a:r>
              <a:rPr lang="fr-FR" sz="2400" kern="0" dirty="0" err="1" smtClean="0">
                <a:solidFill>
                  <a:schemeClr val="bg1">
                    <a:lumMod val="50000"/>
                  </a:schemeClr>
                </a:solidFill>
              </a:rPr>
              <a:t>accuracy</a:t>
            </a:r>
            <a:r>
              <a:rPr lang="fr-FR" sz="2400" kern="0" dirty="0" smtClean="0">
                <a:solidFill>
                  <a:schemeClr val="bg1">
                    <a:lumMod val="50000"/>
                  </a:schemeClr>
                </a:solidFill>
              </a:rPr>
              <a:t> – case of </a:t>
            </a:r>
            <a:r>
              <a:rPr lang="fr-FR" sz="2400" kern="0" dirty="0" err="1" smtClean="0">
                <a:solidFill>
                  <a:schemeClr val="bg1">
                    <a:lumMod val="50000"/>
                  </a:schemeClr>
                </a:solidFill>
              </a:rPr>
              <a:t>categorical</a:t>
            </a:r>
            <a:r>
              <a:rPr lang="fr-FR" sz="2400" kern="0" dirty="0" smtClean="0">
                <a:solidFill>
                  <a:schemeClr val="bg1">
                    <a:lumMod val="50000"/>
                  </a:schemeClr>
                </a:solidFill>
              </a:rPr>
              <a:t> variables</a:t>
            </a:r>
            <a:endParaRPr lang="fr-BE" sz="2400" kern="0" dirty="0">
              <a:solidFill>
                <a:schemeClr val="bg1">
                  <a:lumMod val="50000"/>
                </a:schemeClr>
              </a:solidFill>
            </a:endParaRPr>
          </a:p>
        </p:txBody>
      </p:sp>
    </p:spTree>
    <p:extLst>
      <p:ext uri="{BB962C8B-B14F-4D97-AF65-F5344CB8AC3E}">
        <p14:creationId xmlns:p14="http://schemas.microsoft.com/office/powerpoint/2010/main" val="39428541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txBox="1">
            <a:spLocks/>
          </p:cNvSpPr>
          <p:nvPr/>
        </p:nvSpPr>
        <p:spPr bwMode="auto">
          <a:xfrm>
            <a:off x="0" y="0"/>
            <a:ext cx="8479766" cy="748904"/>
          </a:xfrm>
          <a:prstGeom prst="rect">
            <a:avLst/>
          </a:prstGeom>
          <a:solidFill>
            <a:schemeClr val="bg1"/>
          </a:solidFill>
          <a:ln>
            <a:noFill/>
          </a:ln>
          <a:extLst/>
        </p:spPr>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BE" altLang="fr-FR" sz="1950" dirty="0" err="1" smtClean="0">
                <a:solidFill>
                  <a:schemeClr val="bg1">
                    <a:lumMod val="50000"/>
                  </a:schemeClr>
                </a:solidFill>
                <a:latin typeface="Arial" panose="020B0604020202020204" pitchFamily="34" charset="0"/>
                <a:cs typeface="Arial" panose="020B0604020202020204" pitchFamily="34" charset="0"/>
              </a:rPr>
              <a:t>Example</a:t>
            </a:r>
            <a:r>
              <a:rPr lang="fr-BE" altLang="fr-FR" sz="1950" dirty="0" smtClean="0">
                <a:solidFill>
                  <a:schemeClr val="bg1">
                    <a:lumMod val="50000"/>
                  </a:schemeClr>
                </a:solidFill>
                <a:latin typeface="Arial" panose="020B0604020202020204" pitchFamily="34" charset="0"/>
                <a:cs typeface="Arial" panose="020B0604020202020204" pitchFamily="34" charset="0"/>
              </a:rPr>
              <a:t> of Sen2-Agri </a:t>
            </a:r>
            <a:r>
              <a:rPr lang="fr-BE" altLang="fr-FR" sz="1950" dirty="0" err="1" smtClean="0">
                <a:solidFill>
                  <a:schemeClr val="bg1">
                    <a:lumMod val="50000"/>
                  </a:schemeClr>
                </a:solidFill>
                <a:latin typeface="Arial" panose="020B0604020202020204" pitchFamily="34" charset="0"/>
                <a:cs typeface="Arial" panose="020B0604020202020204" pitchFamily="34" charset="0"/>
              </a:rPr>
              <a:t>accuracy</a:t>
            </a:r>
            <a:r>
              <a:rPr lang="fr-BE" altLang="fr-FR" sz="1950" dirty="0" smtClean="0">
                <a:solidFill>
                  <a:schemeClr val="bg1">
                    <a:lumMod val="50000"/>
                  </a:schemeClr>
                </a:solidFill>
                <a:latin typeface="Arial" panose="020B0604020202020204" pitchFamily="34" charset="0"/>
                <a:cs typeface="Arial" panose="020B0604020202020204" pitchFamily="34" charset="0"/>
              </a:rPr>
              <a:t> </a:t>
            </a:r>
            <a:r>
              <a:rPr lang="fr-BE" altLang="fr-FR" sz="1950" dirty="0" err="1" smtClean="0">
                <a:solidFill>
                  <a:schemeClr val="bg1">
                    <a:lumMod val="50000"/>
                  </a:schemeClr>
                </a:solidFill>
                <a:latin typeface="Arial" panose="020B0604020202020204" pitchFamily="34" charset="0"/>
                <a:cs typeface="Arial" panose="020B0604020202020204" pitchFamily="34" charset="0"/>
              </a:rPr>
              <a:t>assessment</a:t>
            </a:r>
            <a:r>
              <a:rPr lang="fr-BE" altLang="fr-FR" sz="1950" dirty="0" smtClean="0">
                <a:solidFill>
                  <a:schemeClr val="bg1">
                    <a:lumMod val="50000"/>
                  </a:schemeClr>
                </a:solidFill>
                <a:latin typeface="Arial" panose="020B0604020202020204" pitchFamily="34" charset="0"/>
                <a:cs typeface="Arial" panose="020B0604020202020204" pitchFamily="34" charset="0"/>
              </a:rPr>
              <a:t> of </a:t>
            </a:r>
            <a:r>
              <a:rPr lang="fr-BE" altLang="fr-FR" sz="1950" dirty="0" err="1" smtClean="0">
                <a:solidFill>
                  <a:schemeClr val="bg1">
                    <a:lumMod val="50000"/>
                  </a:schemeClr>
                </a:solidFill>
                <a:latin typeface="Arial" panose="020B0604020202020204" pitchFamily="34" charset="0"/>
                <a:cs typeface="Arial" panose="020B0604020202020204" pitchFamily="34" charset="0"/>
              </a:rPr>
              <a:t>crop</a:t>
            </a:r>
            <a:r>
              <a:rPr lang="fr-BE" altLang="fr-FR" sz="1950" dirty="0" smtClean="0">
                <a:solidFill>
                  <a:schemeClr val="bg1">
                    <a:lumMod val="50000"/>
                  </a:schemeClr>
                </a:solidFill>
                <a:latin typeface="Arial" panose="020B0604020202020204" pitchFamily="34" charset="0"/>
                <a:cs typeface="Arial" panose="020B0604020202020204" pitchFamily="34" charset="0"/>
              </a:rPr>
              <a:t> </a:t>
            </a:r>
            <a:r>
              <a:rPr lang="fr-BE" altLang="fr-FR" sz="1950" dirty="0">
                <a:solidFill>
                  <a:schemeClr val="bg1">
                    <a:lumMod val="50000"/>
                  </a:schemeClr>
                </a:solidFill>
                <a:latin typeface="Arial" panose="020B0604020202020204" pitchFamily="34" charset="0"/>
                <a:cs typeface="Arial" panose="020B0604020202020204" pitchFamily="34" charset="0"/>
              </a:rPr>
              <a:t>type </a:t>
            </a:r>
            <a:r>
              <a:rPr lang="fr-BE" altLang="fr-FR" sz="1950" dirty="0" err="1">
                <a:solidFill>
                  <a:schemeClr val="bg1">
                    <a:lumMod val="50000"/>
                  </a:schemeClr>
                </a:solidFill>
                <a:latin typeface="Arial" panose="020B0604020202020204" pitchFamily="34" charset="0"/>
                <a:cs typeface="Arial" panose="020B0604020202020204" pitchFamily="34" charset="0"/>
              </a:rPr>
              <a:t>map</a:t>
            </a:r>
            <a:r>
              <a:rPr lang="fr-BE" altLang="fr-FR" sz="1950" dirty="0">
                <a:solidFill>
                  <a:schemeClr val="bg1">
                    <a:lumMod val="50000"/>
                  </a:schemeClr>
                </a:solidFill>
                <a:latin typeface="Arial" panose="020B0604020202020204" pitchFamily="34" charset="0"/>
                <a:cs typeface="Arial" panose="020B0604020202020204" pitchFamily="34" charset="0"/>
              </a:rPr>
              <a:t> in Mali</a:t>
            </a:r>
          </a:p>
        </p:txBody>
      </p:sp>
      <p:pic>
        <p:nvPicPr>
          <p:cNvPr id="4" name="Image 3">
            <a:extLst>
              <a:ext uri="{FF2B5EF4-FFF2-40B4-BE49-F238E27FC236}">
                <a16:creationId xmlns="" xmlns:a16="http://schemas.microsoft.com/office/drawing/2014/main" id="{AA15D0FD-685C-4312-9AA8-3F24E93320BC}"/>
              </a:ext>
            </a:extLst>
          </p:cNvPr>
          <p:cNvPicPr>
            <a:picLocks noChangeAspect="1"/>
          </p:cNvPicPr>
          <p:nvPr/>
        </p:nvPicPr>
        <p:blipFill>
          <a:blip r:embed="rId3"/>
          <a:stretch>
            <a:fillRect/>
          </a:stretch>
        </p:blipFill>
        <p:spPr>
          <a:xfrm>
            <a:off x="243348" y="1081491"/>
            <a:ext cx="2843488" cy="2393925"/>
          </a:xfrm>
          <a:prstGeom prst="rect">
            <a:avLst/>
          </a:prstGeom>
        </p:spPr>
      </p:pic>
      <p:pic>
        <p:nvPicPr>
          <p:cNvPr id="6" name="Image 5">
            <a:extLst>
              <a:ext uri="{FF2B5EF4-FFF2-40B4-BE49-F238E27FC236}">
                <a16:creationId xmlns="" xmlns:a16="http://schemas.microsoft.com/office/drawing/2014/main" id="{49DCEDCC-B5D5-4A0D-9937-F54AF2FCFA7D}"/>
              </a:ext>
            </a:extLst>
          </p:cNvPr>
          <p:cNvPicPr>
            <a:picLocks noChangeAspect="1"/>
          </p:cNvPicPr>
          <p:nvPr/>
        </p:nvPicPr>
        <p:blipFill>
          <a:blip r:embed="rId4"/>
          <a:stretch>
            <a:fillRect/>
          </a:stretch>
        </p:blipFill>
        <p:spPr>
          <a:xfrm>
            <a:off x="3761910" y="1545635"/>
            <a:ext cx="4239090" cy="3602389"/>
          </a:xfrm>
          <a:prstGeom prst="rect">
            <a:avLst/>
          </a:prstGeom>
        </p:spPr>
      </p:pic>
      <p:grpSp>
        <p:nvGrpSpPr>
          <p:cNvPr id="7" name="Groupe 6">
            <a:extLst>
              <a:ext uri="{FF2B5EF4-FFF2-40B4-BE49-F238E27FC236}">
                <a16:creationId xmlns="" xmlns:a16="http://schemas.microsoft.com/office/drawing/2014/main" id="{EFA13B9A-9FB4-4A36-9644-EA6DF05F4165}"/>
              </a:ext>
            </a:extLst>
          </p:cNvPr>
          <p:cNvGrpSpPr/>
          <p:nvPr/>
        </p:nvGrpSpPr>
        <p:grpSpPr>
          <a:xfrm>
            <a:off x="201259" y="3449754"/>
            <a:ext cx="1970838" cy="1782236"/>
            <a:chOff x="222158" y="1399748"/>
            <a:chExt cx="2315943" cy="3399093"/>
          </a:xfrm>
        </p:grpSpPr>
        <p:pic>
          <p:nvPicPr>
            <p:cNvPr id="8" name="Image 7">
              <a:extLst>
                <a:ext uri="{FF2B5EF4-FFF2-40B4-BE49-F238E27FC236}">
                  <a16:creationId xmlns="" xmlns:a16="http://schemas.microsoft.com/office/drawing/2014/main" id="{42C0CB80-8A65-4FC0-8908-DAE051C110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2" t="5645" r="73313" b="-748"/>
            <a:stretch/>
          </p:blipFill>
          <p:spPr>
            <a:xfrm>
              <a:off x="222158" y="1399748"/>
              <a:ext cx="2315943" cy="3399093"/>
            </a:xfrm>
            <a:prstGeom prst="rect">
              <a:avLst/>
            </a:prstGeom>
          </p:spPr>
        </p:pic>
        <p:pic>
          <p:nvPicPr>
            <p:cNvPr id="9" name="Image 8">
              <a:extLst>
                <a:ext uri="{FF2B5EF4-FFF2-40B4-BE49-F238E27FC236}">
                  <a16:creationId xmlns="" xmlns:a16="http://schemas.microsoft.com/office/drawing/2014/main" id="{E8D8AC56-494E-40B6-ADA4-10FFBFB669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845" t="25904" r="73" b="53385"/>
            <a:stretch/>
          </p:blipFill>
          <p:spPr>
            <a:xfrm>
              <a:off x="1604331" y="1494294"/>
              <a:ext cx="933770" cy="666978"/>
            </a:xfrm>
            <a:prstGeom prst="rect">
              <a:avLst/>
            </a:prstGeom>
          </p:spPr>
        </p:pic>
      </p:grpSp>
      <p:sp>
        <p:nvSpPr>
          <p:cNvPr id="2" name="ZoneTexte 1"/>
          <p:cNvSpPr txBox="1"/>
          <p:nvPr/>
        </p:nvSpPr>
        <p:spPr>
          <a:xfrm>
            <a:off x="3414405" y="1243723"/>
            <a:ext cx="5618981" cy="646331"/>
          </a:xfrm>
          <a:prstGeom prst="rect">
            <a:avLst/>
          </a:prstGeom>
          <a:noFill/>
        </p:spPr>
        <p:txBody>
          <a:bodyPr wrap="square" rtlCol="0">
            <a:spAutoFit/>
          </a:bodyPr>
          <a:lstStyle/>
          <a:p>
            <a:r>
              <a:rPr lang="fr-BE" dirty="0" err="1" smtClean="0"/>
              <a:t>Fast</a:t>
            </a:r>
            <a:r>
              <a:rPr lang="fr-BE" dirty="0" smtClean="0"/>
              <a:t> </a:t>
            </a:r>
            <a:r>
              <a:rPr lang="fr-BE" dirty="0" err="1" smtClean="0"/>
              <a:t>learning</a:t>
            </a:r>
            <a:r>
              <a:rPr lang="fr-BE" dirty="0" smtClean="0"/>
              <a:t> </a:t>
            </a:r>
            <a:r>
              <a:rPr lang="fr-BE" dirty="0" err="1" smtClean="0"/>
              <a:t>curve</a:t>
            </a:r>
            <a:r>
              <a:rPr lang="fr-BE" dirty="0" smtClean="0"/>
              <a:t> to </a:t>
            </a:r>
            <a:r>
              <a:rPr lang="fr-BE" dirty="0" err="1" smtClean="0"/>
              <a:t>improve</a:t>
            </a:r>
            <a:r>
              <a:rPr lang="fr-BE" dirty="0" smtClean="0"/>
              <a:t> performances</a:t>
            </a:r>
          </a:p>
          <a:p>
            <a:r>
              <a:rPr lang="fr-BE" dirty="0" smtClean="0"/>
              <a:t> </a:t>
            </a:r>
            <a:endParaRPr lang="fr-BE" dirty="0"/>
          </a:p>
        </p:txBody>
      </p:sp>
      <p:sp>
        <p:nvSpPr>
          <p:cNvPr id="5" name="Rectangle 4"/>
          <p:cNvSpPr/>
          <p:nvPr/>
        </p:nvSpPr>
        <p:spPr>
          <a:xfrm>
            <a:off x="139622" y="673952"/>
            <a:ext cx="5130570" cy="461665"/>
          </a:xfrm>
          <a:prstGeom prst="rect">
            <a:avLst/>
          </a:prstGeom>
        </p:spPr>
        <p:txBody>
          <a:bodyPr wrap="square">
            <a:spAutoFit/>
          </a:bodyPr>
          <a:lstStyle/>
          <a:p>
            <a:pPr lvl="0"/>
            <a:r>
              <a:rPr lang="fr-FR" altLang="fr-FR" sz="750" dirty="0">
                <a:cs typeface="Arial" panose="020B0604020202020204" pitchFamily="34" charset="0"/>
              </a:rPr>
              <a:t> </a:t>
            </a:r>
            <a:endParaRPr lang="fr-FR" altLang="fr-FR" sz="150" dirty="0"/>
          </a:p>
          <a:p>
            <a:pPr lvl="0"/>
            <a:r>
              <a:rPr lang="fr-FR" altLang="fr-FR" sz="750" dirty="0">
                <a:cs typeface="Arial" panose="020B0604020202020204" pitchFamily="34" charset="0"/>
              </a:rPr>
              <a:t>S2A&amp;B: 0.82T of L1C  and 3.5T of L2A </a:t>
            </a:r>
            <a:r>
              <a:rPr lang="fr-FR" altLang="fr-FR" sz="750" dirty="0" err="1">
                <a:cs typeface="Arial" panose="020B0604020202020204" pitchFamily="34" charset="0"/>
              </a:rPr>
              <a:t>products</a:t>
            </a:r>
            <a:r>
              <a:rPr lang="fr-FR" altLang="fr-FR" sz="750" dirty="0">
                <a:cs typeface="Arial" panose="020B0604020202020204" pitchFamily="34" charset="0"/>
              </a:rPr>
              <a:t> (</a:t>
            </a:r>
            <a:r>
              <a:rPr lang="fr-BE" altLang="fr-FR" sz="750" dirty="0">
                <a:cs typeface="Arial" panose="020B0604020202020204" pitchFamily="34" charset="0"/>
              </a:rPr>
              <a:t>S2A : 1239 </a:t>
            </a:r>
            <a:r>
              <a:rPr lang="fr-BE" altLang="fr-FR" sz="750" dirty="0" err="1">
                <a:cs typeface="Arial" panose="020B0604020202020204" pitchFamily="34" charset="0"/>
              </a:rPr>
              <a:t>products</a:t>
            </a:r>
            <a:r>
              <a:rPr lang="fr-BE" altLang="fr-FR" sz="750" dirty="0">
                <a:cs typeface="Arial" panose="020B0604020202020204" pitchFamily="34" charset="0"/>
              </a:rPr>
              <a:t>, S2B : 572 </a:t>
            </a:r>
            <a:r>
              <a:rPr lang="fr-BE" altLang="fr-FR" sz="750" dirty="0" err="1">
                <a:cs typeface="Arial" panose="020B0604020202020204" pitchFamily="34" charset="0"/>
              </a:rPr>
              <a:t>products</a:t>
            </a:r>
            <a:r>
              <a:rPr lang="fr-BE" altLang="fr-FR" sz="750" dirty="0">
                <a:cs typeface="Arial" panose="020B0604020202020204" pitchFamily="34" charset="0"/>
              </a:rPr>
              <a:t>)</a:t>
            </a:r>
          </a:p>
          <a:p>
            <a:pPr lvl="0"/>
            <a:r>
              <a:rPr lang="fr-BE" altLang="fr-FR" sz="750" dirty="0">
                <a:cs typeface="Arial" panose="020B0604020202020204" pitchFamily="34" charset="0"/>
              </a:rPr>
              <a:t>Field observation : </a:t>
            </a:r>
            <a:r>
              <a:rPr lang="fr-BE" altLang="fr-FR" sz="750" dirty="0" err="1">
                <a:cs typeface="Arial" panose="020B0604020202020204" pitchFamily="34" charset="0"/>
              </a:rPr>
              <a:t>Cropland</a:t>
            </a:r>
            <a:r>
              <a:rPr lang="fr-BE" altLang="fr-FR" sz="750" dirty="0">
                <a:cs typeface="Arial" panose="020B0604020202020204" pitchFamily="34" charset="0"/>
              </a:rPr>
              <a:t> : 6332 </a:t>
            </a:r>
            <a:r>
              <a:rPr lang="fr-BE" altLang="fr-FR" sz="750" dirty="0" err="1">
                <a:cs typeface="Arial" panose="020B0604020202020204" pitchFamily="34" charset="0"/>
              </a:rPr>
              <a:t>samples</a:t>
            </a:r>
            <a:r>
              <a:rPr lang="fr-BE" altLang="fr-FR" sz="750" dirty="0">
                <a:cs typeface="Arial" panose="020B0604020202020204" pitchFamily="34" charset="0"/>
              </a:rPr>
              <a:t>, Non-</a:t>
            </a:r>
            <a:r>
              <a:rPr lang="fr-BE" altLang="fr-FR" sz="750" dirty="0" err="1">
                <a:cs typeface="Arial" panose="020B0604020202020204" pitchFamily="34" charset="0"/>
              </a:rPr>
              <a:t>cropland</a:t>
            </a:r>
            <a:r>
              <a:rPr lang="fr-BE" altLang="fr-FR" sz="750" dirty="0">
                <a:cs typeface="Arial" panose="020B0604020202020204" pitchFamily="34" charset="0"/>
              </a:rPr>
              <a:t>: 2150 </a:t>
            </a:r>
            <a:r>
              <a:rPr lang="fr-BE" altLang="fr-FR" sz="750" dirty="0" err="1">
                <a:cs typeface="Arial" panose="020B0604020202020204" pitchFamily="34" charset="0"/>
              </a:rPr>
              <a:t>samples</a:t>
            </a:r>
            <a:endParaRPr lang="fr-BE" altLang="fr-FR" sz="225" dirty="0"/>
          </a:p>
          <a:p>
            <a:pPr lvl="0"/>
            <a:endParaRPr lang="fr-BE" altLang="fr-FR" sz="150" dirty="0"/>
          </a:p>
        </p:txBody>
      </p:sp>
      <p:grpSp>
        <p:nvGrpSpPr>
          <p:cNvPr id="10" name="Groupe 9"/>
          <p:cNvGrpSpPr/>
          <p:nvPr/>
        </p:nvGrpSpPr>
        <p:grpSpPr>
          <a:xfrm>
            <a:off x="6266985" y="4705814"/>
            <a:ext cx="1764154" cy="292720"/>
            <a:chOff x="3922970" y="4693586"/>
            <a:chExt cx="2510680" cy="374069"/>
          </a:xfrm>
          <a:solidFill>
            <a:schemeClr val="bg1"/>
          </a:solidFill>
        </p:grpSpPr>
        <p:pic>
          <p:nvPicPr>
            <p:cNvPr id="11" name="Imag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6337" y="4770036"/>
              <a:ext cx="547313" cy="2715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Imag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5365" y="4693586"/>
              <a:ext cx="465432" cy="3740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Imag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2526" y="4697464"/>
              <a:ext cx="638676" cy="366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Image 13"/>
            <p:cNvPicPr>
              <a:picLocks noChangeAspect="1"/>
            </p:cNvPicPr>
            <p:nvPr/>
          </p:nvPicPr>
          <p:blipFill rotWithShape="1">
            <a:blip r:embed="rId9" cstate="print">
              <a:extLst>
                <a:ext uri="{28A0092B-C50C-407E-A947-70E740481C1C}">
                  <a14:useLocalDpi xmlns:a14="http://schemas.microsoft.com/office/drawing/2010/main" val="0"/>
                </a:ext>
              </a:extLst>
            </a:blip>
            <a:srcRect l="5150" t="34400" r="5450" b="29600"/>
            <a:stretch/>
          </p:blipFill>
          <p:spPr>
            <a:xfrm>
              <a:off x="3922970" y="4777303"/>
              <a:ext cx="1026282" cy="206634"/>
            </a:xfrm>
            <a:prstGeom prst="rect">
              <a:avLst/>
            </a:prstGeom>
            <a:grpFill/>
          </p:spPr>
        </p:pic>
      </p:grpSp>
      <p:pic>
        <p:nvPicPr>
          <p:cNvPr id="15" name="Image 14"/>
          <p:cNvPicPr>
            <a:picLocks noChangeAspect="1"/>
          </p:cNvPicPr>
          <p:nvPr/>
        </p:nvPicPr>
        <p:blipFill rotWithShape="1">
          <a:blip r:embed="rId10" cstate="print">
            <a:extLst>
              <a:ext uri="{28A0092B-C50C-407E-A947-70E740481C1C}">
                <a14:useLocalDpi xmlns:a14="http://schemas.microsoft.com/office/drawing/2010/main" val="0"/>
              </a:ext>
            </a:extLst>
          </a:blip>
          <a:srcRect l="5150" t="34400" r="5450" b="29600"/>
          <a:stretch/>
        </p:blipFill>
        <p:spPr>
          <a:xfrm>
            <a:off x="8088739" y="4493292"/>
            <a:ext cx="709574" cy="142867"/>
          </a:xfrm>
          <a:prstGeom prst="rect">
            <a:avLst/>
          </a:prstGeom>
        </p:spPr>
      </p:pic>
      <p:sp>
        <p:nvSpPr>
          <p:cNvPr id="16" name="Titelplatzhalter 7"/>
          <p:cNvSpPr txBox="1">
            <a:spLocks/>
          </p:cNvSpPr>
          <p:nvPr/>
        </p:nvSpPr>
        <p:spPr bwMode="auto">
          <a:xfrm>
            <a:off x="7476283" y="4187373"/>
            <a:ext cx="2133161" cy="39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200" kern="1200">
                <a:solidFill>
                  <a:schemeClr val="bg1"/>
                </a:solidFill>
                <a:latin typeface="Franklin Gothic Demi" pitchFamily="34" charset="0"/>
                <a:ea typeface="+mj-ea"/>
                <a:cs typeface="+mj-cs"/>
              </a:defRPr>
            </a:lvl1pPr>
            <a:lvl2pPr algn="l" rtl="0" eaLnBrk="0" fontAlgn="base" hangingPunct="0">
              <a:spcBef>
                <a:spcPct val="0"/>
              </a:spcBef>
              <a:spcAft>
                <a:spcPct val="0"/>
              </a:spcAft>
              <a:defRPr sz="2200">
                <a:solidFill>
                  <a:schemeClr val="tx1"/>
                </a:solidFill>
                <a:latin typeface="Franklin Gothic Demi" pitchFamily="34" charset="0"/>
              </a:defRPr>
            </a:lvl2pPr>
            <a:lvl3pPr algn="l" rtl="0" eaLnBrk="0" fontAlgn="base" hangingPunct="0">
              <a:spcBef>
                <a:spcPct val="0"/>
              </a:spcBef>
              <a:spcAft>
                <a:spcPct val="0"/>
              </a:spcAft>
              <a:defRPr sz="2200">
                <a:solidFill>
                  <a:schemeClr val="tx1"/>
                </a:solidFill>
                <a:latin typeface="Franklin Gothic Demi" pitchFamily="34" charset="0"/>
              </a:defRPr>
            </a:lvl3pPr>
            <a:lvl4pPr algn="l" rtl="0" eaLnBrk="0" fontAlgn="base" hangingPunct="0">
              <a:spcBef>
                <a:spcPct val="0"/>
              </a:spcBef>
              <a:spcAft>
                <a:spcPct val="0"/>
              </a:spcAft>
              <a:defRPr sz="2200">
                <a:solidFill>
                  <a:schemeClr val="tx1"/>
                </a:solidFill>
                <a:latin typeface="Franklin Gothic Demi" pitchFamily="34" charset="0"/>
              </a:defRPr>
            </a:lvl4pPr>
            <a:lvl5pPr algn="l" rtl="0" eaLnBrk="0" fontAlgn="base" hangingPunct="0">
              <a:spcBef>
                <a:spcPct val="0"/>
              </a:spcBef>
              <a:spcAft>
                <a:spcPct val="0"/>
              </a:spcAft>
              <a:defRPr sz="2200">
                <a:solidFill>
                  <a:schemeClr val="tx1"/>
                </a:solidFill>
                <a:latin typeface="Franklin Gothic Demi" pitchFamily="34" charset="0"/>
              </a:defRPr>
            </a:lvl5pPr>
            <a:lvl6pPr marL="457200" algn="l" rtl="0" fontAlgn="base">
              <a:spcBef>
                <a:spcPct val="0"/>
              </a:spcBef>
              <a:spcAft>
                <a:spcPct val="0"/>
              </a:spcAft>
              <a:defRPr sz="2400">
                <a:solidFill>
                  <a:srgbClr val="7F7F7F"/>
                </a:solidFill>
                <a:latin typeface="Franklin Gothic Demi" pitchFamily="34" charset="0"/>
              </a:defRPr>
            </a:lvl6pPr>
            <a:lvl7pPr marL="914400" algn="l" rtl="0" fontAlgn="base">
              <a:spcBef>
                <a:spcPct val="0"/>
              </a:spcBef>
              <a:spcAft>
                <a:spcPct val="0"/>
              </a:spcAft>
              <a:defRPr sz="2400">
                <a:solidFill>
                  <a:srgbClr val="7F7F7F"/>
                </a:solidFill>
                <a:latin typeface="Franklin Gothic Demi" pitchFamily="34" charset="0"/>
              </a:defRPr>
            </a:lvl7pPr>
            <a:lvl8pPr marL="1371600" algn="l" rtl="0" fontAlgn="base">
              <a:spcBef>
                <a:spcPct val="0"/>
              </a:spcBef>
              <a:spcAft>
                <a:spcPct val="0"/>
              </a:spcAft>
              <a:defRPr sz="2400">
                <a:solidFill>
                  <a:srgbClr val="7F7F7F"/>
                </a:solidFill>
                <a:latin typeface="Franklin Gothic Demi" pitchFamily="34" charset="0"/>
              </a:defRPr>
            </a:lvl8pPr>
            <a:lvl9pPr marL="1828800" algn="l" rtl="0" fontAlgn="base">
              <a:spcBef>
                <a:spcPct val="0"/>
              </a:spcBef>
              <a:spcAft>
                <a:spcPct val="0"/>
              </a:spcAft>
              <a:defRPr sz="2400">
                <a:solidFill>
                  <a:srgbClr val="7F7F7F"/>
                </a:solidFill>
                <a:latin typeface="Franklin Gothic Demi" pitchFamily="34" charset="0"/>
              </a:defRPr>
            </a:lvl9pPr>
          </a:lstStyle>
          <a:p>
            <a:pPr algn="ctr"/>
            <a:r>
              <a:rPr lang="de-DE" altLang="en-US" sz="1050" dirty="0">
                <a:solidFill>
                  <a:srgbClr val="00549F"/>
                </a:solidFill>
              </a:rPr>
              <a:t>H2020 - </a:t>
            </a:r>
            <a:r>
              <a:rPr lang="de-DE" altLang="en-US" sz="1050" dirty="0" err="1">
                <a:solidFill>
                  <a:srgbClr val="00549F"/>
                </a:solidFill>
              </a:rPr>
              <a:t>ECoLaSS</a:t>
            </a:r>
            <a:endParaRPr lang="de-DE" altLang="en-US" sz="1050" dirty="0">
              <a:solidFill>
                <a:srgbClr val="00549F"/>
              </a:solidFill>
            </a:endParaRPr>
          </a:p>
        </p:txBody>
      </p:sp>
      <p:pic>
        <p:nvPicPr>
          <p:cNvPr id="17" name="Grafik 14"/>
          <p:cNvPicPr/>
          <p:nvPr/>
        </p:nvPicPr>
        <p:blipFill rotWithShape="1">
          <a:blip r:embed="rId11" cstate="print">
            <a:extLst>
              <a:ext uri="{28A0092B-C50C-407E-A947-70E740481C1C}">
                <a14:useLocalDpi xmlns:a14="http://schemas.microsoft.com/office/drawing/2010/main" val="0"/>
              </a:ext>
            </a:extLst>
          </a:blip>
          <a:srcRect b="5863"/>
          <a:stretch/>
        </p:blipFill>
        <p:spPr bwMode="auto">
          <a:xfrm>
            <a:off x="7868397" y="3724507"/>
            <a:ext cx="1175241" cy="642349"/>
          </a:xfrm>
          <a:prstGeom prst="rect">
            <a:avLst/>
          </a:prstGeom>
          <a:ln>
            <a:noFill/>
          </a:ln>
          <a:effectLst>
            <a:softEdge rad="2540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9235268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 xmlns:a16="http://schemas.microsoft.com/office/drawing/2014/main" id="{5AF88296-0D4E-4418-8B6B-BA106D188B00}"/>
              </a:ext>
            </a:extLst>
          </p:cNvPr>
          <p:cNvPicPr>
            <a:picLocks noChangeAspect="1"/>
          </p:cNvPicPr>
          <p:nvPr/>
        </p:nvPicPr>
        <p:blipFill>
          <a:blip r:embed="rId2"/>
          <a:stretch>
            <a:fillRect/>
          </a:stretch>
        </p:blipFill>
        <p:spPr>
          <a:xfrm>
            <a:off x="0" y="0"/>
            <a:ext cx="10040777" cy="5193506"/>
          </a:xfrm>
          <a:prstGeom prst="rect">
            <a:avLst/>
          </a:prstGeom>
        </p:spPr>
      </p:pic>
      <p:pic>
        <p:nvPicPr>
          <p:cNvPr id="3" name="Image 2">
            <a:extLst>
              <a:ext uri="{FF2B5EF4-FFF2-40B4-BE49-F238E27FC236}">
                <a16:creationId xmlns="" xmlns:a16="http://schemas.microsoft.com/office/drawing/2014/main" id="{5059587C-1D3F-4C34-9050-18AF231AFE37}"/>
              </a:ext>
            </a:extLst>
          </p:cNvPr>
          <p:cNvPicPr>
            <a:picLocks noChangeAspect="1"/>
          </p:cNvPicPr>
          <p:nvPr/>
        </p:nvPicPr>
        <p:blipFill>
          <a:blip r:embed="rId3"/>
          <a:stretch>
            <a:fillRect/>
          </a:stretch>
        </p:blipFill>
        <p:spPr>
          <a:xfrm>
            <a:off x="6948264" y="3813888"/>
            <a:ext cx="857250" cy="1014413"/>
          </a:xfrm>
          <a:prstGeom prst="rect">
            <a:avLst/>
          </a:prstGeom>
        </p:spPr>
      </p:pic>
    </p:spTree>
    <p:extLst>
      <p:ext uri="{BB962C8B-B14F-4D97-AF65-F5344CB8AC3E}">
        <p14:creationId xmlns:p14="http://schemas.microsoft.com/office/powerpoint/2010/main" val="6716456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2"/>
          <p:cNvSpPr>
            <a:spLocks noGrp="1"/>
          </p:cNvSpPr>
          <p:nvPr>
            <p:ph type="title"/>
          </p:nvPr>
        </p:nvSpPr>
        <p:spPr>
          <a:xfrm>
            <a:off x="1062038" y="0"/>
            <a:ext cx="6172200" cy="748904"/>
          </a:xfrm>
        </p:spPr>
        <p:txBody>
          <a:bodyPr/>
          <a:lstStyle/>
          <a:p>
            <a:pPr eaLnBrk="1" hangingPunct="1"/>
            <a:r>
              <a:rPr lang="fr-BE" altLang="fr-FR" sz="2100" dirty="0"/>
              <a:t>Cropland </a:t>
            </a:r>
            <a:r>
              <a:rPr lang="fr-BE" altLang="fr-FR" sz="2100" dirty="0" err="1"/>
              <a:t>product</a:t>
            </a:r>
            <a:r>
              <a:rPr lang="fr-BE" altLang="fr-FR" sz="2100" dirty="0"/>
              <a:t> for local site in </a:t>
            </a:r>
            <a:r>
              <a:rPr lang="fr-BE" altLang="fr-FR" sz="2100" dirty="0" err="1"/>
              <a:t>Northern</a:t>
            </a:r>
            <a:r>
              <a:rPr lang="fr-BE" altLang="fr-FR" sz="2100" dirty="0"/>
              <a:t> China</a:t>
            </a:r>
            <a:br>
              <a:rPr lang="fr-BE" altLang="fr-FR" sz="2100" dirty="0"/>
            </a:br>
            <a:r>
              <a:rPr lang="fr-BE" altLang="fr-FR" sz="2100" dirty="0" err="1"/>
              <a:t>without</a:t>
            </a:r>
            <a:r>
              <a:rPr lang="fr-BE" altLang="fr-FR" sz="2100" dirty="0"/>
              <a:t> in situ data </a:t>
            </a:r>
            <a:r>
              <a:rPr lang="fr-BE" altLang="fr-FR" sz="1650" dirty="0"/>
              <a:t>(</a:t>
            </a:r>
            <a:r>
              <a:rPr lang="fr-BE" altLang="fr-FR" sz="1650" dirty="0" err="1"/>
              <a:t>trained</a:t>
            </a:r>
            <a:r>
              <a:rPr lang="fr-BE" altLang="fr-FR" sz="1650" dirty="0"/>
              <a:t> </a:t>
            </a:r>
            <a:r>
              <a:rPr lang="fr-BE" altLang="fr-FR" sz="1650" dirty="0" err="1"/>
              <a:t>from</a:t>
            </a:r>
            <a:r>
              <a:rPr lang="fr-BE" altLang="fr-FR" sz="1650" dirty="0"/>
              <a:t> global CCI LC </a:t>
            </a:r>
            <a:r>
              <a:rPr lang="fr-BE" altLang="fr-FR" sz="1650" dirty="0" err="1"/>
              <a:t>map</a:t>
            </a:r>
            <a:r>
              <a:rPr lang="fr-BE" altLang="fr-FR" sz="1650" dirty="0"/>
              <a:t>)</a:t>
            </a:r>
          </a:p>
        </p:txBody>
      </p:sp>
      <p:pic>
        <p:nvPicPr>
          <p:cNvPr id="61443" name="Image 4" descr="Une image contenant nature&#10;&#10;Description générée avec un niveau de confiance très élevé"/>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9363" y="1006079"/>
            <a:ext cx="5334000" cy="3482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25">
            <a:extLst>
              <a:ext uri="{FF2B5EF4-FFF2-40B4-BE49-F238E27FC236}"/>
            </a:extLst>
          </p:cNvPr>
          <p:cNvSpPr txBox="1"/>
          <p:nvPr/>
        </p:nvSpPr>
        <p:spPr>
          <a:xfrm>
            <a:off x="1331119" y="2625329"/>
            <a:ext cx="1081088" cy="569119"/>
          </a:xfrm>
          <a:prstGeom prst="rect">
            <a:avLst/>
          </a:prstGeom>
          <a:noFill/>
          <a:ln w="3175">
            <a:noFill/>
            <a:prstDash val="sysDot"/>
          </a:ln>
          <a:effectLst/>
        </p:spPr>
        <p:style>
          <a:lnRef idx="0">
            <a:schemeClr val="accent1"/>
          </a:lnRef>
          <a:fillRef idx="0">
            <a:schemeClr val="accent1"/>
          </a:fillRef>
          <a:effectRef idx="0">
            <a:schemeClr val="accent1"/>
          </a:effectRef>
          <a:fontRef idx="minor">
            <a:schemeClr val="dk1"/>
          </a:fontRef>
        </p:style>
        <p:txBody>
          <a:bodyPr lIns="0" tIns="54000" rIns="0" bIns="54000" anchor="ctr"/>
          <a:lstStyle>
            <a:defPPr>
              <a:defRPr lang="fr-FR"/>
            </a:defPPr>
            <a:lvl1pPr marL="0" algn="l" defTabSz="973268" rtl="0" eaLnBrk="1" latinLnBrk="0" hangingPunct="1">
              <a:defRPr sz="2000" kern="1200">
                <a:solidFill>
                  <a:schemeClr val="dk1"/>
                </a:solidFill>
                <a:latin typeface="+mn-lt"/>
                <a:ea typeface="+mn-ea"/>
                <a:cs typeface="+mn-cs"/>
              </a:defRPr>
            </a:lvl1pPr>
            <a:lvl2pPr marL="486634" algn="l" defTabSz="973268" rtl="0" eaLnBrk="1" latinLnBrk="0" hangingPunct="1">
              <a:defRPr sz="2000" kern="1200">
                <a:solidFill>
                  <a:schemeClr val="dk1"/>
                </a:solidFill>
                <a:latin typeface="+mn-lt"/>
                <a:ea typeface="+mn-ea"/>
                <a:cs typeface="+mn-cs"/>
              </a:defRPr>
            </a:lvl2pPr>
            <a:lvl3pPr marL="973268" algn="l" defTabSz="973268" rtl="0" eaLnBrk="1" latinLnBrk="0" hangingPunct="1">
              <a:defRPr sz="2000" kern="1200">
                <a:solidFill>
                  <a:schemeClr val="dk1"/>
                </a:solidFill>
                <a:latin typeface="+mn-lt"/>
                <a:ea typeface="+mn-ea"/>
                <a:cs typeface="+mn-cs"/>
              </a:defRPr>
            </a:lvl3pPr>
            <a:lvl4pPr marL="1459902" algn="l" defTabSz="973268" rtl="0" eaLnBrk="1" latinLnBrk="0" hangingPunct="1">
              <a:defRPr sz="2000" kern="1200">
                <a:solidFill>
                  <a:schemeClr val="dk1"/>
                </a:solidFill>
                <a:latin typeface="+mn-lt"/>
                <a:ea typeface="+mn-ea"/>
                <a:cs typeface="+mn-cs"/>
              </a:defRPr>
            </a:lvl4pPr>
            <a:lvl5pPr marL="1946535" algn="l" defTabSz="973268" rtl="0" eaLnBrk="1" latinLnBrk="0" hangingPunct="1">
              <a:defRPr sz="2000" kern="1200">
                <a:solidFill>
                  <a:schemeClr val="dk1"/>
                </a:solidFill>
                <a:latin typeface="+mn-lt"/>
                <a:ea typeface="+mn-ea"/>
                <a:cs typeface="+mn-cs"/>
              </a:defRPr>
            </a:lvl5pPr>
            <a:lvl6pPr marL="2433169" algn="l" defTabSz="973268" rtl="0" eaLnBrk="1" latinLnBrk="0" hangingPunct="1">
              <a:defRPr sz="2000" kern="1200">
                <a:solidFill>
                  <a:schemeClr val="dk1"/>
                </a:solidFill>
                <a:latin typeface="+mn-lt"/>
                <a:ea typeface="+mn-ea"/>
                <a:cs typeface="+mn-cs"/>
              </a:defRPr>
            </a:lvl6pPr>
            <a:lvl7pPr marL="2919804" algn="l" defTabSz="973268" rtl="0" eaLnBrk="1" latinLnBrk="0" hangingPunct="1">
              <a:defRPr sz="2000" kern="1200">
                <a:solidFill>
                  <a:schemeClr val="dk1"/>
                </a:solidFill>
                <a:latin typeface="+mn-lt"/>
                <a:ea typeface="+mn-ea"/>
                <a:cs typeface="+mn-cs"/>
              </a:defRPr>
            </a:lvl7pPr>
            <a:lvl8pPr marL="3406438" algn="l" defTabSz="973268" rtl="0" eaLnBrk="1" latinLnBrk="0" hangingPunct="1">
              <a:defRPr sz="2000" kern="1200">
                <a:solidFill>
                  <a:schemeClr val="dk1"/>
                </a:solidFill>
                <a:latin typeface="+mn-lt"/>
                <a:ea typeface="+mn-ea"/>
                <a:cs typeface="+mn-cs"/>
              </a:defRPr>
            </a:lvl8pPr>
            <a:lvl9pPr marL="3893072" algn="l" defTabSz="973268" rtl="0" eaLnBrk="1" latinLnBrk="0" hangingPunct="1">
              <a:defRPr sz="2000" kern="1200">
                <a:solidFill>
                  <a:schemeClr val="dk1"/>
                </a:solidFill>
                <a:latin typeface="+mn-lt"/>
                <a:ea typeface="+mn-ea"/>
                <a:cs typeface="+mn-cs"/>
              </a:defRPr>
            </a:lvl9pPr>
          </a:lstStyle>
          <a:p>
            <a:pPr fontAlgn="auto">
              <a:spcBef>
                <a:spcPts val="0"/>
              </a:spcBef>
              <a:spcAft>
                <a:spcPts val="0"/>
              </a:spcAft>
              <a:defRPr/>
            </a:pPr>
            <a:r>
              <a:rPr lang="en-US" sz="750" b="1" dirty="0">
                <a:solidFill>
                  <a:prstClr val="white">
                    <a:lumMod val="50000"/>
                  </a:prstClr>
                </a:solidFill>
              </a:rPr>
              <a:t>Cropland mask, obtained without in-situ data but using the ESA CCI Land Cover map to extract training dataset</a:t>
            </a:r>
          </a:p>
          <a:p>
            <a:pPr fontAlgn="auto">
              <a:spcBef>
                <a:spcPts val="0"/>
              </a:spcBef>
              <a:spcAft>
                <a:spcPts val="0"/>
              </a:spcAft>
              <a:defRPr/>
            </a:pPr>
            <a:r>
              <a:rPr lang="en-US" sz="750" b="1" dirty="0">
                <a:solidFill>
                  <a:prstClr val="white">
                    <a:lumMod val="50000"/>
                  </a:prstClr>
                </a:solidFill>
              </a:rPr>
              <a:t>(http://maps.elie.ucl.ac.be/CCI/viewer/)</a:t>
            </a:r>
          </a:p>
        </p:txBody>
      </p:sp>
      <p:grpSp>
        <p:nvGrpSpPr>
          <p:cNvPr id="61445" name="Groupe 6"/>
          <p:cNvGrpSpPr>
            <a:grpSpLocks/>
          </p:cNvGrpSpPr>
          <p:nvPr/>
        </p:nvGrpSpPr>
        <p:grpSpPr bwMode="auto">
          <a:xfrm>
            <a:off x="1601391" y="1059657"/>
            <a:ext cx="728663" cy="259556"/>
            <a:chOff x="1102346" y="3987775"/>
            <a:chExt cx="971694" cy="346060"/>
          </a:xfrm>
        </p:grpSpPr>
        <p:sp>
          <p:nvSpPr>
            <p:cNvPr id="8" name="Rectangle 7">
              <a:extLst>
                <a:ext uri="{FF2B5EF4-FFF2-40B4-BE49-F238E27FC236}"/>
              </a:extLst>
            </p:cNvPr>
            <p:cNvSpPr/>
            <p:nvPr/>
          </p:nvSpPr>
          <p:spPr>
            <a:xfrm>
              <a:off x="1102346" y="4189379"/>
              <a:ext cx="179414" cy="107945"/>
            </a:xfrm>
            <a:prstGeom prst="rect">
              <a:avLst/>
            </a:prstGeom>
            <a:solidFill>
              <a:schemeClr val="tx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fr-FR"/>
              </a:defPPr>
              <a:lvl1pPr marL="0" algn="l" defTabSz="973268" rtl="0" eaLnBrk="1" latinLnBrk="0" hangingPunct="1">
                <a:defRPr sz="2000" kern="1200">
                  <a:solidFill>
                    <a:schemeClr val="lt1"/>
                  </a:solidFill>
                  <a:latin typeface="+mn-lt"/>
                  <a:ea typeface="+mn-ea"/>
                  <a:cs typeface="+mn-cs"/>
                </a:defRPr>
              </a:lvl1pPr>
              <a:lvl2pPr marL="486634" algn="l" defTabSz="973268" rtl="0" eaLnBrk="1" latinLnBrk="0" hangingPunct="1">
                <a:defRPr sz="2000" kern="1200">
                  <a:solidFill>
                    <a:schemeClr val="lt1"/>
                  </a:solidFill>
                  <a:latin typeface="+mn-lt"/>
                  <a:ea typeface="+mn-ea"/>
                  <a:cs typeface="+mn-cs"/>
                </a:defRPr>
              </a:lvl2pPr>
              <a:lvl3pPr marL="973268" algn="l" defTabSz="973268" rtl="0" eaLnBrk="1" latinLnBrk="0" hangingPunct="1">
                <a:defRPr sz="2000" kern="1200">
                  <a:solidFill>
                    <a:schemeClr val="lt1"/>
                  </a:solidFill>
                  <a:latin typeface="+mn-lt"/>
                  <a:ea typeface="+mn-ea"/>
                  <a:cs typeface="+mn-cs"/>
                </a:defRPr>
              </a:lvl3pPr>
              <a:lvl4pPr marL="1459902" algn="l" defTabSz="973268" rtl="0" eaLnBrk="1" latinLnBrk="0" hangingPunct="1">
                <a:defRPr sz="2000" kern="1200">
                  <a:solidFill>
                    <a:schemeClr val="lt1"/>
                  </a:solidFill>
                  <a:latin typeface="+mn-lt"/>
                  <a:ea typeface="+mn-ea"/>
                  <a:cs typeface="+mn-cs"/>
                </a:defRPr>
              </a:lvl4pPr>
              <a:lvl5pPr marL="1946535" algn="l" defTabSz="973268" rtl="0" eaLnBrk="1" latinLnBrk="0" hangingPunct="1">
                <a:defRPr sz="2000" kern="1200">
                  <a:solidFill>
                    <a:schemeClr val="lt1"/>
                  </a:solidFill>
                  <a:latin typeface="+mn-lt"/>
                  <a:ea typeface="+mn-ea"/>
                  <a:cs typeface="+mn-cs"/>
                </a:defRPr>
              </a:lvl5pPr>
              <a:lvl6pPr marL="2433169" algn="l" defTabSz="973268" rtl="0" eaLnBrk="1" latinLnBrk="0" hangingPunct="1">
                <a:defRPr sz="2000" kern="1200">
                  <a:solidFill>
                    <a:schemeClr val="lt1"/>
                  </a:solidFill>
                  <a:latin typeface="+mn-lt"/>
                  <a:ea typeface="+mn-ea"/>
                  <a:cs typeface="+mn-cs"/>
                </a:defRPr>
              </a:lvl6pPr>
              <a:lvl7pPr marL="2919804" algn="l" defTabSz="973268" rtl="0" eaLnBrk="1" latinLnBrk="0" hangingPunct="1">
                <a:defRPr sz="2000" kern="1200">
                  <a:solidFill>
                    <a:schemeClr val="lt1"/>
                  </a:solidFill>
                  <a:latin typeface="+mn-lt"/>
                  <a:ea typeface="+mn-ea"/>
                  <a:cs typeface="+mn-cs"/>
                </a:defRPr>
              </a:lvl7pPr>
              <a:lvl8pPr marL="3406438" algn="l" defTabSz="973268" rtl="0" eaLnBrk="1" latinLnBrk="0" hangingPunct="1">
                <a:defRPr sz="2000" kern="1200">
                  <a:solidFill>
                    <a:schemeClr val="lt1"/>
                  </a:solidFill>
                  <a:latin typeface="+mn-lt"/>
                  <a:ea typeface="+mn-ea"/>
                  <a:cs typeface="+mn-cs"/>
                </a:defRPr>
              </a:lvl8pPr>
              <a:lvl9pPr marL="3893072" algn="l" defTabSz="973268" rtl="0" eaLnBrk="1" latinLnBrk="0" hangingPunct="1">
                <a:defRPr sz="2000" kern="1200">
                  <a:solidFill>
                    <a:schemeClr val="lt1"/>
                  </a:solidFill>
                  <a:latin typeface="+mn-lt"/>
                  <a:ea typeface="+mn-ea"/>
                  <a:cs typeface="+mn-cs"/>
                </a:defRPr>
              </a:lvl9pPr>
            </a:lstStyle>
            <a:p>
              <a:pPr algn="ctr" fontAlgn="auto">
                <a:spcBef>
                  <a:spcPts val="0"/>
                </a:spcBef>
                <a:spcAft>
                  <a:spcPts val="0"/>
                </a:spcAft>
                <a:defRPr/>
              </a:pPr>
              <a:endParaRPr lang="en-US" sz="900" b="1">
                <a:solidFill>
                  <a:prstClr val="black"/>
                </a:solidFill>
              </a:endParaRPr>
            </a:p>
          </p:txBody>
        </p:sp>
        <p:sp>
          <p:nvSpPr>
            <p:cNvPr id="61448" name="TextBox 26"/>
            <p:cNvSpPr txBox="1">
              <a:spLocks noChangeArrowheads="1"/>
            </p:cNvSpPr>
            <p:nvPr/>
          </p:nvSpPr>
          <p:spPr bwMode="auto">
            <a:xfrm>
              <a:off x="1354040" y="3987775"/>
              <a:ext cx="720000"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973138">
                <a:spcBef>
                  <a:spcPct val="20000"/>
                </a:spcBef>
                <a:buFont typeface="Arial" panose="020B0604020202020204" pitchFamily="34" charset="0"/>
                <a:buChar char="•"/>
                <a:defRPr sz="2800">
                  <a:solidFill>
                    <a:schemeClr val="tx1"/>
                  </a:solidFill>
                  <a:latin typeface="Calibri" panose="020F0502020204030204" pitchFamily="34" charset="0"/>
                </a:defRPr>
              </a:lvl1pPr>
              <a:lvl2pPr marL="485775" indent="-285750" defTabSz="973138">
                <a:spcBef>
                  <a:spcPct val="20000"/>
                </a:spcBef>
                <a:buFont typeface="Arial" panose="020B0604020202020204" pitchFamily="34" charset="0"/>
                <a:buChar char="–"/>
                <a:defRPr sz="2400">
                  <a:solidFill>
                    <a:schemeClr val="tx1"/>
                  </a:solidFill>
                  <a:latin typeface="Calibri" panose="020F0502020204030204" pitchFamily="34" charset="0"/>
                </a:defRPr>
              </a:lvl2pPr>
              <a:lvl3pPr marL="973138" indent="-228600" defTabSz="9731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458913" indent="-228600" defTabSz="973138">
                <a:spcBef>
                  <a:spcPct val="20000"/>
                </a:spcBef>
                <a:buFont typeface="Arial" panose="020B0604020202020204" pitchFamily="34" charset="0"/>
                <a:buChar char="–"/>
                <a:defRPr sz="2000">
                  <a:solidFill>
                    <a:schemeClr val="tx1"/>
                  </a:solidFill>
                  <a:latin typeface="Calibri" panose="020F0502020204030204" pitchFamily="34" charset="0"/>
                </a:defRPr>
              </a:lvl4pPr>
              <a:lvl5pPr marL="1946275" indent="-228600" defTabSz="9731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03475" indent="-228600" defTabSz="9731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860675" indent="-228600" defTabSz="9731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317875" indent="-228600" defTabSz="9731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775075" indent="-228600" defTabSz="9731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750" b="1">
                  <a:solidFill>
                    <a:srgbClr val="000000"/>
                  </a:solidFill>
                  <a:ea typeface="MS PGothic" panose="020B0600070205080204" pitchFamily="34" charset="-128"/>
                  <a:cs typeface="Arial" panose="020B0604020202020204" pitchFamily="34" charset="0"/>
                </a:rPr>
                <a:t>Cropland </a:t>
              </a:r>
            </a:p>
          </p:txBody>
        </p:sp>
        <p:sp>
          <p:nvSpPr>
            <p:cNvPr id="10" name="Rectangle 9">
              <a:extLst>
                <a:ext uri="{FF2B5EF4-FFF2-40B4-BE49-F238E27FC236}"/>
              </a:extLst>
            </p:cNvPr>
            <p:cNvSpPr/>
            <p:nvPr/>
          </p:nvSpPr>
          <p:spPr>
            <a:xfrm>
              <a:off x="1102346" y="4024286"/>
              <a:ext cx="179414" cy="107945"/>
            </a:xfrm>
            <a:prstGeom prst="rect">
              <a:avLst/>
            </a:prstGeom>
            <a:solidFill>
              <a:srgbClr val="FFFF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fr-FR"/>
              </a:defPPr>
              <a:lvl1pPr marL="0" algn="l" defTabSz="973268" rtl="0" eaLnBrk="1" latinLnBrk="0" hangingPunct="1">
                <a:defRPr sz="2000" kern="1200">
                  <a:solidFill>
                    <a:schemeClr val="lt1"/>
                  </a:solidFill>
                  <a:latin typeface="+mn-lt"/>
                  <a:ea typeface="+mn-ea"/>
                  <a:cs typeface="+mn-cs"/>
                </a:defRPr>
              </a:lvl1pPr>
              <a:lvl2pPr marL="486634" algn="l" defTabSz="973268" rtl="0" eaLnBrk="1" latinLnBrk="0" hangingPunct="1">
                <a:defRPr sz="2000" kern="1200">
                  <a:solidFill>
                    <a:schemeClr val="lt1"/>
                  </a:solidFill>
                  <a:latin typeface="+mn-lt"/>
                  <a:ea typeface="+mn-ea"/>
                  <a:cs typeface="+mn-cs"/>
                </a:defRPr>
              </a:lvl2pPr>
              <a:lvl3pPr marL="973268" algn="l" defTabSz="973268" rtl="0" eaLnBrk="1" latinLnBrk="0" hangingPunct="1">
                <a:defRPr sz="2000" kern="1200">
                  <a:solidFill>
                    <a:schemeClr val="lt1"/>
                  </a:solidFill>
                  <a:latin typeface="+mn-lt"/>
                  <a:ea typeface="+mn-ea"/>
                  <a:cs typeface="+mn-cs"/>
                </a:defRPr>
              </a:lvl3pPr>
              <a:lvl4pPr marL="1459902" algn="l" defTabSz="973268" rtl="0" eaLnBrk="1" latinLnBrk="0" hangingPunct="1">
                <a:defRPr sz="2000" kern="1200">
                  <a:solidFill>
                    <a:schemeClr val="lt1"/>
                  </a:solidFill>
                  <a:latin typeface="+mn-lt"/>
                  <a:ea typeface="+mn-ea"/>
                  <a:cs typeface="+mn-cs"/>
                </a:defRPr>
              </a:lvl4pPr>
              <a:lvl5pPr marL="1946535" algn="l" defTabSz="973268" rtl="0" eaLnBrk="1" latinLnBrk="0" hangingPunct="1">
                <a:defRPr sz="2000" kern="1200">
                  <a:solidFill>
                    <a:schemeClr val="lt1"/>
                  </a:solidFill>
                  <a:latin typeface="+mn-lt"/>
                  <a:ea typeface="+mn-ea"/>
                  <a:cs typeface="+mn-cs"/>
                </a:defRPr>
              </a:lvl5pPr>
              <a:lvl6pPr marL="2433169" algn="l" defTabSz="973268" rtl="0" eaLnBrk="1" latinLnBrk="0" hangingPunct="1">
                <a:defRPr sz="2000" kern="1200">
                  <a:solidFill>
                    <a:schemeClr val="lt1"/>
                  </a:solidFill>
                  <a:latin typeface="+mn-lt"/>
                  <a:ea typeface="+mn-ea"/>
                  <a:cs typeface="+mn-cs"/>
                </a:defRPr>
              </a:lvl6pPr>
              <a:lvl7pPr marL="2919804" algn="l" defTabSz="973268" rtl="0" eaLnBrk="1" latinLnBrk="0" hangingPunct="1">
                <a:defRPr sz="2000" kern="1200">
                  <a:solidFill>
                    <a:schemeClr val="lt1"/>
                  </a:solidFill>
                  <a:latin typeface="+mn-lt"/>
                  <a:ea typeface="+mn-ea"/>
                  <a:cs typeface="+mn-cs"/>
                </a:defRPr>
              </a:lvl7pPr>
              <a:lvl8pPr marL="3406438" algn="l" defTabSz="973268" rtl="0" eaLnBrk="1" latinLnBrk="0" hangingPunct="1">
                <a:defRPr sz="2000" kern="1200">
                  <a:solidFill>
                    <a:schemeClr val="lt1"/>
                  </a:solidFill>
                  <a:latin typeface="+mn-lt"/>
                  <a:ea typeface="+mn-ea"/>
                  <a:cs typeface="+mn-cs"/>
                </a:defRPr>
              </a:lvl8pPr>
              <a:lvl9pPr marL="3893072" algn="l" defTabSz="973268" rtl="0" eaLnBrk="1" latinLnBrk="0" hangingPunct="1">
                <a:defRPr sz="2000" kern="1200">
                  <a:solidFill>
                    <a:schemeClr val="lt1"/>
                  </a:solidFill>
                  <a:latin typeface="+mn-lt"/>
                  <a:ea typeface="+mn-ea"/>
                  <a:cs typeface="+mn-cs"/>
                </a:defRPr>
              </a:lvl9pPr>
            </a:lstStyle>
            <a:p>
              <a:pPr algn="ctr" fontAlgn="auto">
                <a:spcBef>
                  <a:spcPts val="0"/>
                </a:spcBef>
                <a:spcAft>
                  <a:spcPts val="0"/>
                </a:spcAft>
                <a:defRPr/>
              </a:pPr>
              <a:endParaRPr lang="en-US" sz="900" b="1">
                <a:solidFill>
                  <a:prstClr val="black"/>
                </a:solidFill>
              </a:endParaRPr>
            </a:p>
          </p:txBody>
        </p:sp>
        <p:sp>
          <p:nvSpPr>
            <p:cNvPr id="61450" name="TextBox 26"/>
            <p:cNvSpPr txBox="1">
              <a:spLocks noChangeArrowheads="1"/>
            </p:cNvSpPr>
            <p:nvPr/>
          </p:nvSpPr>
          <p:spPr bwMode="auto">
            <a:xfrm>
              <a:off x="1354040" y="4153835"/>
              <a:ext cx="720000"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973138">
                <a:spcBef>
                  <a:spcPct val="20000"/>
                </a:spcBef>
                <a:buFont typeface="Arial" panose="020B0604020202020204" pitchFamily="34" charset="0"/>
                <a:buChar char="•"/>
                <a:defRPr sz="2800">
                  <a:solidFill>
                    <a:schemeClr val="tx1"/>
                  </a:solidFill>
                  <a:latin typeface="Calibri" panose="020F0502020204030204" pitchFamily="34" charset="0"/>
                </a:defRPr>
              </a:lvl1pPr>
              <a:lvl2pPr marL="485775" indent="-285750" defTabSz="973138">
                <a:spcBef>
                  <a:spcPct val="20000"/>
                </a:spcBef>
                <a:buFont typeface="Arial" panose="020B0604020202020204" pitchFamily="34" charset="0"/>
                <a:buChar char="–"/>
                <a:defRPr sz="2400">
                  <a:solidFill>
                    <a:schemeClr val="tx1"/>
                  </a:solidFill>
                  <a:latin typeface="Calibri" panose="020F0502020204030204" pitchFamily="34" charset="0"/>
                </a:defRPr>
              </a:lvl2pPr>
              <a:lvl3pPr marL="973138" indent="-228600" defTabSz="9731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458913" indent="-228600" defTabSz="973138">
                <a:spcBef>
                  <a:spcPct val="20000"/>
                </a:spcBef>
                <a:buFont typeface="Arial" panose="020B0604020202020204" pitchFamily="34" charset="0"/>
                <a:buChar char="–"/>
                <a:defRPr sz="2000">
                  <a:solidFill>
                    <a:schemeClr val="tx1"/>
                  </a:solidFill>
                  <a:latin typeface="Calibri" panose="020F0502020204030204" pitchFamily="34" charset="0"/>
                </a:defRPr>
              </a:lvl4pPr>
              <a:lvl5pPr marL="1946275" indent="-228600" defTabSz="9731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403475" indent="-228600" defTabSz="9731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860675" indent="-228600" defTabSz="9731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317875" indent="-228600" defTabSz="9731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775075" indent="-228600" defTabSz="9731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750" b="1">
                  <a:solidFill>
                    <a:srgbClr val="000000"/>
                  </a:solidFill>
                  <a:ea typeface="MS PGothic" panose="020B0600070205080204" pitchFamily="34" charset="-128"/>
                  <a:cs typeface="Arial" panose="020B0604020202020204" pitchFamily="34" charset="0"/>
                </a:rPr>
                <a:t>Non cropland </a:t>
              </a:r>
            </a:p>
          </p:txBody>
        </p:sp>
      </p:grpSp>
      <p:pic>
        <p:nvPicPr>
          <p:cNvPr id="4" name="Image 3" descr="Une image contenant arbre&#10;&#10;Description générée avec un niveau de confiance très élevé">
            <a:extLst>
              <a:ext uri="{FF2B5EF4-FFF2-40B4-BE49-F238E27FC236}"/>
            </a:extLst>
          </p:cNvPr>
          <p:cNvPicPr>
            <a:picLocks noChangeAspect="1"/>
          </p:cNvPicPr>
          <p:nvPr/>
        </p:nvPicPr>
        <p:blipFill rotWithShape="1">
          <a:blip r:embed="rId3"/>
          <a:srcRect/>
          <a:stretch/>
        </p:blipFill>
        <p:spPr>
          <a:xfrm>
            <a:off x="1260873" y="3307557"/>
            <a:ext cx="3107531" cy="1570435"/>
          </a:xfrm>
          <a:prstGeom prst="rect">
            <a:avLst/>
          </a:prstGeom>
          <a:ln>
            <a:noFill/>
          </a:ln>
          <a:effectLst>
            <a:outerShdw blurRad="292100" dist="139700" dir="2700000" algn="tl" rotWithShape="0">
              <a:srgbClr val="333333">
                <a:alpha val="65000"/>
              </a:srgbClr>
            </a:outerShdw>
          </a:effectLst>
        </p:spPr>
      </p:pic>
      <p:sp>
        <p:nvSpPr>
          <p:cNvPr id="11" name="Titre 2"/>
          <p:cNvSpPr txBox="1">
            <a:spLocks/>
          </p:cNvSpPr>
          <p:nvPr/>
        </p:nvSpPr>
        <p:spPr>
          <a:xfrm>
            <a:off x="0" y="121061"/>
            <a:ext cx="8204200" cy="461665"/>
          </a:xfrm>
          <a:prstGeom prst="rect">
            <a:avLst/>
          </a:prstGeom>
        </p:spPr>
        <p:txBody>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fr-FR" sz="2400" kern="0" dirty="0" smtClean="0">
                <a:solidFill>
                  <a:schemeClr val="bg1">
                    <a:lumMod val="50000"/>
                  </a:schemeClr>
                </a:solidFill>
              </a:rPr>
              <a:t>4. </a:t>
            </a:r>
            <a:r>
              <a:rPr lang="fr-FR" sz="2400" kern="0" dirty="0" err="1" smtClean="0">
                <a:solidFill>
                  <a:schemeClr val="bg1">
                    <a:lumMod val="50000"/>
                  </a:schemeClr>
                </a:solidFill>
              </a:rPr>
              <a:t>Thematic</a:t>
            </a:r>
            <a:r>
              <a:rPr lang="fr-FR" sz="2400" kern="0" dirty="0" smtClean="0">
                <a:solidFill>
                  <a:schemeClr val="bg1">
                    <a:lumMod val="50000"/>
                  </a:schemeClr>
                </a:solidFill>
              </a:rPr>
              <a:t> </a:t>
            </a:r>
            <a:r>
              <a:rPr lang="fr-FR" sz="2400" kern="0" dirty="0" err="1" smtClean="0">
                <a:solidFill>
                  <a:schemeClr val="bg1">
                    <a:lumMod val="50000"/>
                  </a:schemeClr>
                </a:solidFill>
              </a:rPr>
              <a:t>accuracy</a:t>
            </a:r>
            <a:r>
              <a:rPr lang="fr-FR" sz="2400" kern="0" dirty="0" smtClean="0">
                <a:solidFill>
                  <a:schemeClr val="bg1">
                    <a:lumMod val="50000"/>
                  </a:schemeClr>
                </a:solidFill>
              </a:rPr>
              <a:t> – case of </a:t>
            </a:r>
            <a:r>
              <a:rPr lang="fr-FR" sz="2400" kern="0" dirty="0" err="1" smtClean="0">
                <a:solidFill>
                  <a:schemeClr val="bg1">
                    <a:lumMod val="50000"/>
                  </a:schemeClr>
                </a:solidFill>
              </a:rPr>
              <a:t>categorical</a:t>
            </a:r>
            <a:r>
              <a:rPr lang="fr-FR" sz="2400" kern="0" dirty="0" smtClean="0">
                <a:solidFill>
                  <a:schemeClr val="bg1">
                    <a:lumMod val="50000"/>
                  </a:schemeClr>
                </a:solidFill>
              </a:rPr>
              <a:t> variables</a:t>
            </a:r>
            <a:endParaRPr lang="fr-BE" sz="2400" kern="0" dirty="0">
              <a:solidFill>
                <a:schemeClr val="bg1">
                  <a:lumMod val="50000"/>
                </a:schemeClr>
              </a:solidFill>
            </a:endParaRPr>
          </a:p>
        </p:txBody>
      </p:sp>
    </p:spTree>
    <p:extLst>
      <p:ext uri="{BB962C8B-B14F-4D97-AF65-F5344CB8AC3E}">
        <p14:creationId xmlns:p14="http://schemas.microsoft.com/office/powerpoint/2010/main" val="38907284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p:cNvGraphicFramePr>
            <a:graphicFrameLocks noGrp="1"/>
          </p:cNvGraphicFramePr>
          <p:nvPr>
            <p:ph idx="1"/>
            <p:extLst/>
          </p:nvPr>
        </p:nvGraphicFramePr>
        <p:xfrm>
          <a:off x="73025" y="0"/>
          <a:ext cx="8747125" cy="5005578"/>
        </p:xfrm>
        <a:graphic>
          <a:graphicData uri="http://schemas.openxmlformats.org/drawingml/2006/table">
            <a:tbl>
              <a:tblPr firstRow="1" firstCol="1" lastRow="1" lastCol="1" bandRow="1" bandCol="1"/>
              <a:tblGrid>
                <a:gridCol w="6107243"/>
                <a:gridCol w="2639882"/>
              </a:tblGrid>
              <a:tr h="0">
                <a:tc>
                  <a:txBody>
                    <a:bodyPr/>
                    <a:lstStyle/>
                    <a:p>
                      <a:pPr marL="0" algn="just" defTabSz="914400" rtl="0" eaLnBrk="1" latinLnBrk="0" hangingPunct="1">
                        <a:lnSpc>
                          <a:spcPct val="100000"/>
                        </a:lnSpc>
                        <a:spcBef>
                          <a:spcPts val="0"/>
                        </a:spcBef>
                        <a:spcAft>
                          <a:spcPts val="0"/>
                        </a:spcAft>
                      </a:pPr>
                      <a:endParaRPr lang="en-GB" sz="100" b="0" kern="1200" dirty="0" smtClean="0">
                        <a:solidFill>
                          <a:schemeClr val="tx1">
                            <a:lumMod val="65000"/>
                            <a:lumOff val="35000"/>
                          </a:schemeClr>
                        </a:solidFill>
                        <a:effectLst/>
                        <a:latin typeface="+mn-lt"/>
                        <a:ea typeface="Times New Roman" panose="02020603050405020304" pitchFamily="18" charset="0"/>
                        <a:cs typeface="Times New Roman" panose="02020603050405020304" pitchFamily="18" charset="0"/>
                      </a:endParaRPr>
                    </a:p>
                    <a:p>
                      <a:pPr marL="0" algn="just" defTabSz="914400" rtl="0" eaLnBrk="1" latinLnBrk="0" hangingPunct="1">
                        <a:lnSpc>
                          <a:spcPct val="115000"/>
                        </a:lnSpc>
                        <a:spcBef>
                          <a:spcPts val="1200"/>
                        </a:spcBef>
                        <a:spcAft>
                          <a:spcPts val="600"/>
                        </a:spcAft>
                      </a:pPr>
                      <a:r>
                        <a:rPr lang="en-GB" sz="1800" b="0" kern="1200" dirty="0" smtClean="0">
                          <a:solidFill>
                            <a:schemeClr val="tx1">
                              <a:lumMod val="65000"/>
                              <a:lumOff val="35000"/>
                            </a:schemeClr>
                          </a:solidFill>
                          <a:effectLst/>
                          <a:latin typeface="+mn-lt"/>
                          <a:ea typeface="Times New Roman" panose="02020603050405020304" pitchFamily="18" charset="0"/>
                          <a:cs typeface="Times New Roman" panose="02020603050405020304" pitchFamily="18" charset="0"/>
                        </a:rPr>
                        <a:t>8 Uncertainty components of a EO-derived map</a:t>
                      </a:r>
                    </a:p>
                    <a:p>
                      <a:pPr marL="0" algn="just" defTabSz="914400" rtl="0" eaLnBrk="1" latinLnBrk="0" hangingPunct="1">
                        <a:lnSpc>
                          <a:spcPct val="115000"/>
                        </a:lnSpc>
                        <a:spcBef>
                          <a:spcPts val="1200"/>
                        </a:spcBef>
                        <a:spcAft>
                          <a:spcPts val="600"/>
                        </a:spcAft>
                      </a:pPr>
                      <a:endParaRPr lang="en-GB" sz="100" b="0" kern="1200" dirty="0" smtClean="0">
                        <a:solidFill>
                          <a:schemeClr val="tx1">
                            <a:lumMod val="65000"/>
                            <a:lumOff val="3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0000"/>
                        </a:lnSpc>
                        <a:spcBef>
                          <a:spcPts val="0"/>
                        </a:spcBef>
                        <a:spcAft>
                          <a:spcPts val="0"/>
                        </a:spcAft>
                      </a:pPr>
                      <a:endParaRPr lang="en-GB" sz="200" b="0" kern="1200" dirty="0" smtClean="0">
                        <a:solidFill>
                          <a:schemeClr val="tx1">
                            <a:lumMod val="65000"/>
                            <a:lumOff val="35000"/>
                          </a:schemeClr>
                        </a:solidFill>
                        <a:effectLst/>
                        <a:latin typeface="+mn-lt"/>
                        <a:ea typeface="Times New Roman" panose="02020603050405020304" pitchFamily="18" charset="0"/>
                        <a:cs typeface="Times New Roman" panose="02020603050405020304" pitchFamily="18" charset="0"/>
                      </a:endParaRPr>
                    </a:p>
                    <a:p>
                      <a:pPr marL="0" algn="just" defTabSz="914400" rtl="0" eaLnBrk="1" latinLnBrk="0" hangingPunct="1">
                        <a:lnSpc>
                          <a:spcPct val="115000"/>
                        </a:lnSpc>
                        <a:spcBef>
                          <a:spcPts val="1200"/>
                        </a:spcBef>
                        <a:spcAft>
                          <a:spcPts val="600"/>
                        </a:spcAft>
                      </a:pPr>
                      <a:r>
                        <a:rPr lang="en-GB" sz="1600" b="0" kern="1200" dirty="0" smtClean="0">
                          <a:solidFill>
                            <a:schemeClr val="tx1">
                              <a:lumMod val="65000"/>
                              <a:lumOff val="35000"/>
                            </a:schemeClr>
                          </a:solidFill>
                          <a:effectLst/>
                          <a:latin typeface="+mn-lt"/>
                          <a:ea typeface="Times New Roman" panose="02020603050405020304" pitchFamily="18" charset="0"/>
                          <a:cs typeface="Times New Roman" panose="02020603050405020304" pitchFamily="18" charset="0"/>
                        </a:rPr>
                        <a:t>Main sources </a:t>
                      </a:r>
                      <a:endParaRPr lang="fr-BE" sz="1600" b="0" kern="1200" dirty="0">
                        <a:solidFill>
                          <a:schemeClr val="tx1">
                            <a:lumMod val="65000"/>
                            <a:lumOff val="3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just">
                        <a:lnSpc>
                          <a:spcPct val="115000"/>
                        </a:lnSpc>
                        <a:spcAft>
                          <a:spcPts val="1000"/>
                        </a:spcAft>
                        <a:buFont typeface="+mj-lt"/>
                        <a:buNone/>
                      </a:pPr>
                      <a:r>
                        <a:rPr lang="en-US" sz="1200" b="1" dirty="0" smtClean="0">
                          <a:effectLst/>
                          <a:latin typeface="Calibri" panose="020F0502020204030204" pitchFamily="34" charset="0"/>
                          <a:ea typeface="Times New Roman" panose="02020603050405020304" pitchFamily="18" charset="0"/>
                          <a:cs typeface="Times New Roman" panose="02020603050405020304" pitchFamily="18" charset="0"/>
                        </a:rPr>
                        <a:t>1. </a:t>
                      </a:r>
                      <a:r>
                        <a:rPr lang="en-US"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Spatial </a:t>
                      </a:r>
                      <a:r>
                        <a:rPr lang="en-US"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resolution of the </a:t>
                      </a:r>
                      <a:r>
                        <a:rPr lang="en-US"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map</a:t>
                      </a:r>
                      <a:r>
                        <a:rPr lang="en-US"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defining the level of details for the class boundary delineation</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 data: effective spatial resolution</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just">
                        <a:lnSpc>
                          <a:spcPct val="115000"/>
                        </a:lnSpc>
                        <a:spcAft>
                          <a:spcPts val="1000"/>
                        </a:spcAft>
                        <a:buFont typeface="+mj-lt"/>
                        <a:buNone/>
                      </a:pPr>
                      <a:r>
                        <a:rPr lang="en-GB" sz="1200" b="1" dirty="0" smtClean="0">
                          <a:effectLst/>
                          <a:latin typeface="Calibri" panose="020F0502020204030204" pitchFamily="34" charset="0"/>
                          <a:ea typeface="Times New Roman" panose="02020603050405020304" pitchFamily="18" charset="0"/>
                          <a:cs typeface="Times New Roman" panose="02020603050405020304" pitchFamily="18" charset="0"/>
                        </a:rPr>
                        <a:t>2. </a:t>
                      </a:r>
                      <a:r>
                        <a:rPr lang="en-GB"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Time </a:t>
                      </a:r>
                      <a:r>
                        <a:rPr lang="en-GB"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span of the </a:t>
                      </a:r>
                      <a:r>
                        <a:rPr lang="en-US"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map</a:t>
                      </a:r>
                      <a:r>
                        <a:rPr lang="en-US"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which usually corresponds to the acquisition period of the input data</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 data: observation duration</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just">
                        <a:lnSpc>
                          <a:spcPct val="115000"/>
                        </a:lnSpc>
                        <a:spcAft>
                          <a:spcPts val="1000"/>
                        </a:spcAft>
                        <a:buFont typeface="+mj-lt"/>
                        <a:buNone/>
                      </a:pPr>
                      <a:r>
                        <a:rPr lang="en-GB" sz="1200" b="1" dirty="0" smtClean="0">
                          <a:effectLst/>
                          <a:latin typeface="Calibri" panose="020F0502020204030204" pitchFamily="34" charset="0"/>
                          <a:ea typeface="Times New Roman" panose="02020603050405020304" pitchFamily="18" charset="0"/>
                          <a:cs typeface="Times New Roman" panose="02020603050405020304" pitchFamily="18" charset="0"/>
                        </a:rPr>
                        <a:t>3. </a:t>
                      </a:r>
                      <a:r>
                        <a:rPr lang="en-GB"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Information </a:t>
                      </a:r>
                      <a:r>
                        <a:rPr lang="en-GB"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gap,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due to missing input data or areas not mapped for various reasons</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EO data: quantity of valid observation</a:t>
                      </a:r>
                      <a:endParaRPr lang="fr-BE"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just">
                        <a:lnSpc>
                          <a:spcPct val="115000"/>
                        </a:lnSpc>
                        <a:spcAft>
                          <a:spcPts val="1000"/>
                        </a:spcAft>
                        <a:buFont typeface="+mj-lt"/>
                        <a:buNone/>
                      </a:pPr>
                      <a:r>
                        <a:rPr lang="en-GB" sz="1200" b="1" dirty="0" smtClean="0">
                          <a:effectLst/>
                          <a:latin typeface="Calibri" panose="020F0502020204030204" pitchFamily="34" charset="0"/>
                          <a:ea typeface="Times New Roman" panose="02020603050405020304" pitchFamily="18" charset="0"/>
                          <a:cs typeface="Times New Roman" panose="02020603050405020304" pitchFamily="18" charset="0"/>
                        </a:rPr>
                        <a:t>4. </a:t>
                      </a:r>
                      <a:r>
                        <a:rPr lang="en-GB"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Minimum </a:t>
                      </a:r>
                      <a:r>
                        <a:rPr lang="en-GB"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mapping </a:t>
                      </a:r>
                      <a:r>
                        <a:rPr lang="en-GB"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unit (MMU),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corresponding to the minimum area required to be depicted on the map</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Cartographic</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standards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map</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 specification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just">
                        <a:lnSpc>
                          <a:spcPct val="115000"/>
                        </a:lnSpc>
                        <a:spcAft>
                          <a:spcPts val="1000"/>
                        </a:spcAft>
                        <a:buFont typeface="+mj-lt"/>
                        <a:buNone/>
                      </a:pPr>
                      <a:r>
                        <a:rPr lang="en-GB" sz="1200" b="1" dirty="0" smtClean="0">
                          <a:effectLst/>
                          <a:latin typeface="Calibri" panose="020F0502020204030204" pitchFamily="34" charset="0"/>
                          <a:ea typeface="Times New Roman" panose="02020603050405020304" pitchFamily="18" charset="0"/>
                          <a:cs typeface="Times New Roman" panose="02020603050405020304" pitchFamily="18" charset="0"/>
                        </a:rPr>
                        <a:t>5. </a:t>
                      </a:r>
                      <a:r>
                        <a:rPr lang="en-GB"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Precision </a:t>
                      </a:r>
                      <a:r>
                        <a:rPr lang="en-GB"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of the </a:t>
                      </a:r>
                      <a:r>
                        <a:rPr lang="en-GB"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definition of each category or variable,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which is supposed to be exhaustive and mutually exclusive</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Cartographic standards: legend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quality or variable definition</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just">
                        <a:lnSpc>
                          <a:spcPct val="115000"/>
                        </a:lnSpc>
                        <a:spcAft>
                          <a:spcPts val="1000"/>
                        </a:spcAft>
                        <a:buFont typeface="+mj-lt"/>
                        <a:buNone/>
                      </a:pPr>
                      <a:r>
                        <a:rPr lang="en-GB" sz="1200" b="1" dirty="0" smtClean="0">
                          <a:effectLst/>
                          <a:latin typeface="Calibri" panose="020F0502020204030204" pitchFamily="34" charset="0"/>
                          <a:ea typeface="Times New Roman" panose="02020603050405020304" pitchFamily="18" charset="0"/>
                          <a:cs typeface="Times New Roman" panose="02020603050405020304" pitchFamily="18" charset="0"/>
                        </a:rPr>
                        <a:t>6. </a:t>
                      </a:r>
                      <a:r>
                        <a:rPr lang="en-GB"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Thematic </a:t>
                      </a:r>
                      <a:r>
                        <a:rPr lang="en-GB"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resolution,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defined by the number of </a:t>
                      </a:r>
                      <a:r>
                        <a:rPr lang="en-GB" sz="1200" dirty="0" smtClean="0">
                          <a:effectLst/>
                          <a:latin typeface="Calibri" panose="020F0502020204030204" pitchFamily="34" charset="0"/>
                          <a:ea typeface="Times New Roman" panose="02020603050405020304" pitchFamily="18" charset="0"/>
                          <a:cs typeface="Times New Roman" panose="02020603050405020304" pitchFamily="18" charset="0"/>
                        </a:rPr>
                        <a:t>categories</a:t>
                      </a:r>
                      <a:r>
                        <a:rPr lang="en-GB"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GB" sz="1200" dirty="0" smtClean="0">
                          <a:effectLst/>
                          <a:latin typeface="Calibri" panose="020F0502020204030204" pitchFamily="34" charset="0"/>
                          <a:ea typeface="Times New Roman" panose="02020603050405020304" pitchFamily="18" charset="0"/>
                          <a:cs typeface="Times New Roman" panose="02020603050405020304" pitchFamily="18" charset="0"/>
                        </a:rPr>
                        <a:t>included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in the legend and effectively reported on the map - an associated thematic distance is sometimes used to describe the semantic proximity between </a:t>
                      </a:r>
                      <a:r>
                        <a:rPr lang="en-GB" sz="1200" dirty="0" smtClean="0">
                          <a:effectLst/>
                          <a:latin typeface="Calibri" panose="020F0502020204030204" pitchFamily="34" charset="0"/>
                          <a:ea typeface="Times New Roman" panose="02020603050405020304" pitchFamily="18" charset="0"/>
                          <a:cs typeface="Times New Roman" panose="02020603050405020304" pitchFamily="18" charset="0"/>
                        </a:rPr>
                        <a:t>categories (e.g. fuzzy</a:t>
                      </a:r>
                      <a:r>
                        <a:rPr lang="en-GB"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approach)</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Cartographic standards and image processing algorithms: legend level and discrimination capabilities </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just">
                        <a:lnSpc>
                          <a:spcPct val="115000"/>
                        </a:lnSpc>
                        <a:spcAft>
                          <a:spcPts val="1000"/>
                        </a:spcAft>
                        <a:buFont typeface="+mj-lt"/>
                        <a:buNone/>
                      </a:pPr>
                      <a:r>
                        <a:rPr lang="en-GB" sz="1200" b="1" dirty="0" smtClean="0">
                          <a:effectLst/>
                          <a:latin typeface="Calibri" panose="020F0502020204030204" pitchFamily="34" charset="0"/>
                          <a:ea typeface="Times New Roman" panose="02020603050405020304" pitchFamily="18" charset="0"/>
                          <a:cs typeface="Times New Roman" panose="02020603050405020304" pitchFamily="18" charset="0"/>
                        </a:rPr>
                        <a:t>7. </a:t>
                      </a:r>
                      <a:r>
                        <a:rPr lang="en-GB"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Geolocation </a:t>
                      </a:r>
                      <a:r>
                        <a:rPr lang="en-GB"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accuracy,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referring to the error in the geographic coordinates with regard to the absolute coordinate system selected for the map projection - this is often measured as the </a:t>
                      </a:r>
                      <a:r>
                        <a:rPr lang="en-GB" sz="1200" dirty="0" smtClean="0">
                          <a:effectLst/>
                          <a:latin typeface="Calibri" panose="020F0502020204030204" pitchFamily="34" charset="0"/>
                          <a:ea typeface="Times New Roman" panose="02020603050405020304" pitchFamily="18" charset="0"/>
                          <a:cs typeface="Times New Roman" panose="02020603050405020304" pitchFamily="18" charset="0"/>
                        </a:rPr>
                        <a:t>positional</a:t>
                      </a:r>
                      <a:r>
                        <a:rPr lang="en-GB"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error (horizontal or </a:t>
                      </a:r>
                      <a:r>
                        <a:rPr lang="en-GB" sz="1200" dirty="0" err="1" smtClean="0">
                          <a:effectLst/>
                          <a:latin typeface="Calibri" panose="020F0502020204030204" pitchFamily="34" charset="0"/>
                          <a:ea typeface="Times New Roman" panose="02020603050405020304" pitchFamily="18" charset="0"/>
                          <a:cs typeface="Times New Roman" panose="02020603050405020304" pitchFamily="18" charset="0"/>
                        </a:rPr>
                        <a:t>planimetric</a:t>
                      </a:r>
                      <a:r>
                        <a:rPr lang="en-GB" sz="1200" dirty="0" smtClean="0">
                          <a:effectLst/>
                          <a:latin typeface="Calibri" panose="020F0502020204030204" pitchFamily="34" charset="0"/>
                          <a:ea typeface="Times New Roman" panose="02020603050405020304" pitchFamily="18" charset="0"/>
                          <a:cs typeface="Times New Roman" panose="02020603050405020304" pitchFamily="18" charset="0"/>
                        </a:rPr>
                        <a:t> error and vertical error)</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Image processing algorithms and EO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input data</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geometric correction </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just">
                        <a:lnSpc>
                          <a:spcPct val="115000"/>
                        </a:lnSpc>
                        <a:spcAft>
                          <a:spcPts val="1000"/>
                        </a:spcAft>
                        <a:buFont typeface="+mj-lt"/>
                        <a:buNone/>
                      </a:pPr>
                      <a:r>
                        <a:rPr lang="en-GB" sz="1200" b="1" dirty="0" smtClean="0">
                          <a:effectLst/>
                          <a:latin typeface="Calibri" panose="020F0502020204030204" pitchFamily="34" charset="0"/>
                          <a:ea typeface="Times New Roman" panose="02020603050405020304" pitchFamily="18" charset="0"/>
                          <a:cs typeface="Times New Roman" panose="02020603050405020304" pitchFamily="18" charset="0"/>
                        </a:rPr>
                        <a:t>8. </a:t>
                      </a:r>
                      <a:r>
                        <a:rPr lang="en-GB" sz="1600" b="1" dirty="0" smtClean="0">
                          <a:effectLst/>
                          <a:latin typeface="Calibri" panose="020F0502020204030204" pitchFamily="34" charset="0"/>
                          <a:ea typeface="Times New Roman" panose="02020603050405020304" pitchFamily="18" charset="0"/>
                          <a:cs typeface="Times New Roman" panose="02020603050405020304" pitchFamily="18" charset="0"/>
                        </a:rPr>
                        <a:t>Thematic</a:t>
                      </a:r>
                      <a:r>
                        <a:rPr lang="en-GB" sz="1600" b="1" baseline="0" dirty="0" smtClean="0">
                          <a:effectLst/>
                          <a:latin typeface="Calibri" panose="020F0502020204030204" pitchFamily="34" charset="0"/>
                          <a:ea typeface="Times New Roman" panose="02020603050405020304" pitchFamily="18" charset="0"/>
                          <a:cs typeface="Times New Roman" panose="02020603050405020304" pitchFamily="18" charset="0"/>
                        </a:rPr>
                        <a:t> map </a:t>
                      </a:r>
                      <a:r>
                        <a:rPr lang="en-GB" sz="1600" b="1" dirty="0" smtClean="0">
                          <a:effectLst/>
                          <a:latin typeface="Calibri" panose="020F0502020204030204" pitchFamily="34" charset="0"/>
                          <a:ea typeface="Times New Roman" panose="02020603050405020304" pitchFamily="18" charset="0"/>
                          <a:cs typeface="Times New Roman" panose="02020603050405020304" pitchFamily="18" charset="0"/>
                        </a:rPr>
                        <a:t>accuracy</a:t>
                      </a: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which is usually referred to as </a:t>
                      </a:r>
                      <a:r>
                        <a:rPr lang="en-GB" sz="1200" dirty="0" smtClean="0">
                          <a:effectLst/>
                          <a:latin typeface="Calibri" panose="020F0502020204030204" pitchFamily="34" charset="0"/>
                          <a:ea typeface="Times New Roman" panose="02020603050405020304" pitchFamily="18" charset="0"/>
                          <a:cs typeface="Times New Roman" panose="02020603050405020304" pitchFamily="18" charset="0"/>
                        </a:rPr>
                        <a:t>the map accuracy or the EO-derived product accuracy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assessment</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Image processing algorithms and cartographic standards: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map specifications matching</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ZoneTexte 1"/>
          <p:cNvSpPr txBox="1"/>
          <p:nvPr/>
        </p:nvSpPr>
        <p:spPr>
          <a:xfrm rot="16200000">
            <a:off x="7873677" y="3644414"/>
            <a:ext cx="2151551" cy="215444"/>
          </a:xfrm>
          <a:prstGeom prst="rect">
            <a:avLst/>
          </a:prstGeom>
          <a:noFill/>
        </p:spPr>
        <p:txBody>
          <a:bodyPr wrap="none" rtlCol="0">
            <a:spAutoFit/>
          </a:bodyPr>
          <a:lstStyle/>
          <a:p>
            <a:r>
              <a:rPr lang="fr-FR" sz="800" i="1" dirty="0" smtClean="0"/>
              <a:t>(</a:t>
            </a:r>
            <a:r>
              <a:rPr lang="fr-FR" sz="800" i="1" dirty="0" err="1" smtClean="0"/>
              <a:t>modified</a:t>
            </a:r>
            <a:r>
              <a:rPr lang="fr-FR" sz="800" i="1" dirty="0" smtClean="0"/>
              <a:t> </a:t>
            </a:r>
            <a:r>
              <a:rPr lang="fr-FR" sz="800" i="1" dirty="0" err="1" smtClean="0"/>
              <a:t>from</a:t>
            </a:r>
            <a:r>
              <a:rPr lang="fr-FR" sz="800" i="1" dirty="0" smtClean="0"/>
              <a:t> Defourny et al., 2012)</a:t>
            </a:r>
            <a:endParaRPr lang="fr-BE" sz="800" i="1" dirty="0"/>
          </a:p>
        </p:txBody>
      </p:sp>
      <p:sp>
        <p:nvSpPr>
          <p:cNvPr id="5" name="Rectangle 4"/>
          <p:cNvSpPr/>
          <p:nvPr/>
        </p:nvSpPr>
        <p:spPr>
          <a:xfrm>
            <a:off x="0" y="2000250"/>
            <a:ext cx="8893969" cy="302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569" y="2008978"/>
            <a:ext cx="5600700" cy="3025082"/>
          </a:xfrm>
          <a:prstGeom prst="rect">
            <a:avLst/>
          </a:prstGeom>
        </p:spPr>
      </p:pic>
    </p:spTree>
    <p:extLst>
      <p:ext uri="{BB962C8B-B14F-4D97-AF65-F5344CB8AC3E}">
        <p14:creationId xmlns:p14="http://schemas.microsoft.com/office/powerpoint/2010/main" val="5615448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92" y="952576"/>
            <a:ext cx="7174846" cy="307777"/>
          </a:xfrm>
        </p:spPr>
        <p:txBody>
          <a:bodyPr/>
          <a:lstStyle/>
          <a:p>
            <a:r>
              <a:rPr lang="en-GB" sz="1400" dirty="0" smtClean="0"/>
              <a:t>Example of C3S Overall </a:t>
            </a:r>
            <a:r>
              <a:rPr lang="en-GB" sz="1400" dirty="0" smtClean="0"/>
              <a:t>Accuracy 2016:72,3%</a:t>
            </a:r>
            <a:endParaRPr lang="en-GB" sz="1400" dirty="0"/>
          </a:p>
        </p:txBody>
      </p:sp>
      <p:sp>
        <p:nvSpPr>
          <p:cNvPr id="6" name="Espace réservé du numéro de diapositive 5"/>
          <p:cNvSpPr>
            <a:spLocks noGrp="1"/>
          </p:cNvSpPr>
          <p:nvPr>
            <p:ph type="sldNum" sz="quarter" idx="4294967295"/>
          </p:nvPr>
        </p:nvSpPr>
        <p:spPr>
          <a:xfrm>
            <a:off x="7010400" y="4929188"/>
            <a:ext cx="2133600" cy="273050"/>
          </a:xfrm>
          <a:prstGeom prst="rect">
            <a:avLst/>
          </a:prstGeom>
        </p:spPr>
        <p:txBody>
          <a:bodyPr/>
          <a:lstStyle/>
          <a:p>
            <a:fld id="{58768E1A-8455-4611-8763-3FA1B747F6B6}" type="slidenum">
              <a:rPr lang="en-US" smtClean="0">
                <a:solidFill>
                  <a:prstClr val="black">
                    <a:tint val="75000"/>
                  </a:prstClr>
                </a:solidFill>
              </a:rPr>
              <a:pPr/>
              <a:t>50</a:t>
            </a:fld>
            <a:endParaRPr lang="en-US">
              <a:solidFill>
                <a:prstClr val="black">
                  <a:tint val="75000"/>
                </a:prstClr>
              </a:solidFill>
            </a:endParaRPr>
          </a:p>
        </p:txBody>
      </p:sp>
      <p:grpSp>
        <p:nvGrpSpPr>
          <p:cNvPr id="16" name="Group 15"/>
          <p:cNvGrpSpPr/>
          <p:nvPr/>
        </p:nvGrpSpPr>
        <p:grpSpPr>
          <a:xfrm>
            <a:off x="7060192" y="1923678"/>
            <a:ext cx="2808312" cy="2415588"/>
            <a:chOff x="7060192" y="1482028"/>
            <a:chExt cx="2808312" cy="2415588"/>
          </a:xfrm>
        </p:grpSpPr>
        <p:sp>
          <p:nvSpPr>
            <p:cNvPr id="8" name="TextBox 7"/>
            <p:cNvSpPr txBox="1"/>
            <p:nvPr/>
          </p:nvSpPr>
          <p:spPr>
            <a:xfrm>
              <a:off x="7060192" y="2481844"/>
              <a:ext cx="2808312" cy="1415772"/>
            </a:xfrm>
            <a:prstGeom prst="rect">
              <a:avLst/>
            </a:prstGeom>
            <a:noFill/>
          </p:spPr>
          <p:txBody>
            <a:bodyPr wrap="square" rtlCol="0">
              <a:spAutoFit/>
            </a:bodyPr>
            <a:lstStyle/>
            <a:p>
              <a:pPr fontAlgn="auto">
                <a:spcBef>
                  <a:spcPts val="0"/>
                </a:spcBef>
                <a:spcAft>
                  <a:spcPts val="0"/>
                </a:spcAft>
              </a:pPr>
              <a:r>
                <a:rPr lang="en-GB" dirty="0" smtClean="0">
                  <a:solidFill>
                    <a:prstClr val="black"/>
                  </a:solidFill>
                  <a:latin typeface="Calibri"/>
                </a:rPr>
                <a:t>HOM100 </a:t>
              </a:r>
            </a:p>
            <a:p>
              <a:pPr fontAlgn="auto">
                <a:spcBef>
                  <a:spcPts val="0"/>
                </a:spcBef>
                <a:spcAft>
                  <a:spcPts val="0"/>
                </a:spcAft>
              </a:pPr>
              <a:r>
                <a:rPr lang="en-GB" dirty="0" smtClean="0">
                  <a:solidFill>
                    <a:srgbClr val="FF0000"/>
                  </a:solidFill>
                  <a:latin typeface="Calibri"/>
                </a:rPr>
                <a:t>     -&gt;</a:t>
              </a:r>
              <a:r>
                <a:rPr lang="en-GB" b="1" dirty="0" smtClean="0">
                  <a:solidFill>
                    <a:srgbClr val="FF0000"/>
                  </a:solidFill>
                  <a:latin typeface="Calibri"/>
                </a:rPr>
                <a:t> 72,3%</a:t>
              </a:r>
              <a:r>
                <a:rPr lang="en-GB" b="1" dirty="0" smtClean="0">
                  <a:solidFill>
                    <a:prstClr val="black"/>
                  </a:solidFill>
                  <a:latin typeface="Calibri"/>
                </a:rPr>
                <a:t> </a:t>
              </a:r>
              <a:r>
                <a:rPr lang="en-GB" sz="1400" dirty="0" smtClean="0">
                  <a:solidFill>
                    <a:prstClr val="black"/>
                  </a:solidFill>
                  <a:latin typeface="Calibri"/>
                </a:rPr>
                <a:t>(672 SSU)</a:t>
              </a:r>
            </a:p>
            <a:p>
              <a:pPr fontAlgn="auto">
                <a:spcBef>
                  <a:spcPts val="0"/>
                </a:spcBef>
                <a:spcAft>
                  <a:spcPts val="0"/>
                </a:spcAft>
              </a:pPr>
              <a:endParaRPr lang="en-GB" sz="1400" dirty="0" smtClean="0">
                <a:solidFill>
                  <a:prstClr val="black"/>
                </a:solidFill>
                <a:latin typeface="Calibri"/>
              </a:endParaRPr>
            </a:p>
            <a:p>
              <a:pPr fontAlgn="auto">
                <a:spcBef>
                  <a:spcPts val="0"/>
                </a:spcBef>
                <a:spcAft>
                  <a:spcPts val="0"/>
                </a:spcAft>
              </a:pPr>
              <a:r>
                <a:rPr lang="en-GB" dirty="0" smtClean="0">
                  <a:solidFill>
                    <a:prstClr val="black"/>
                  </a:solidFill>
                  <a:latin typeface="Calibri"/>
                </a:rPr>
                <a:t>HOM90 </a:t>
              </a:r>
            </a:p>
            <a:p>
              <a:pPr fontAlgn="auto">
                <a:spcBef>
                  <a:spcPts val="0"/>
                </a:spcBef>
                <a:spcAft>
                  <a:spcPts val="0"/>
                </a:spcAft>
              </a:pPr>
              <a:r>
                <a:rPr lang="en-GB" dirty="0" smtClean="0">
                  <a:solidFill>
                    <a:prstClr val="black"/>
                  </a:solidFill>
                  <a:latin typeface="Calibri"/>
                </a:rPr>
                <a:t>     -&gt; 69,5% </a:t>
              </a:r>
              <a:r>
                <a:rPr lang="en-GB" sz="1400" dirty="0" smtClean="0">
                  <a:solidFill>
                    <a:prstClr val="black"/>
                  </a:solidFill>
                  <a:latin typeface="Calibri"/>
                </a:rPr>
                <a:t>(1164 </a:t>
              </a:r>
              <a:r>
                <a:rPr lang="en-GB" sz="1400" dirty="0">
                  <a:solidFill>
                    <a:prstClr val="black"/>
                  </a:solidFill>
                  <a:latin typeface="Calibri"/>
                </a:rPr>
                <a:t>SSU</a:t>
              </a:r>
              <a:r>
                <a:rPr lang="en-GB" sz="1400" dirty="0" smtClean="0">
                  <a:solidFill>
                    <a:prstClr val="black"/>
                  </a:solidFill>
                  <a:latin typeface="Calibri"/>
                </a:rPr>
                <a:t>)</a:t>
              </a:r>
            </a:p>
          </p:txBody>
        </p:sp>
        <p:sp>
          <p:nvSpPr>
            <p:cNvPr id="9" name="TextBox 8"/>
            <p:cNvSpPr txBox="1"/>
            <p:nvPr/>
          </p:nvSpPr>
          <p:spPr>
            <a:xfrm>
              <a:off x="7163867" y="1482028"/>
              <a:ext cx="1824134" cy="923330"/>
            </a:xfrm>
            <a:prstGeom prst="rect">
              <a:avLst/>
            </a:prstGeom>
            <a:noFill/>
          </p:spPr>
          <p:txBody>
            <a:bodyPr wrap="square" rtlCol="0">
              <a:spAutoFit/>
            </a:bodyPr>
            <a:lstStyle/>
            <a:p>
              <a:pPr fontAlgn="auto">
                <a:spcBef>
                  <a:spcPts val="0"/>
                </a:spcBef>
                <a:spcAft>
                  <a:spcPts val="0"/>
                </a:spcAft>
              </a:pPr>
              <a:r>
                <a:rPr lang="en-GB" dirty="0" smtClean="0">
                  <a:solidFill>
                    <a:prstClr val="black"/>
                  </a:solidFill>
                  <a:latin typeface="Calibri"/>
                </a:rPr>
                <a:t>Overall accuracy values vary with threshold values:</a:t>
              </a:r>
            </a:p>
          </p:txBody>
        </p:sp>
      </p:grpSp>
      <p:pic>
        <p:nvPicPr>
          <p:cNvPr id="15" name="Picture 14"/>
          <p:cNvPicPr>
            <a:picLocks noChangeAspect="1"/>
          </p:cNvPicPr>
          <p:nvPr/>
        </p:nvPicPr>
        <p:blipFill>
          <a:blip r:embed="rId3"/>
          <a:stretch>
            <a:fillRect/>
          </a:stretch>
        </p:blipFill>
        <p:spPr>
          <a:xfrm>
            <a:off x="163902" y="1419624"/>
            <a:ext cx="6777332" cy="3219547"/>
          </a:xfrm>
          <a:prstGeom prst="rect">
            <a:avLst/>
          </a:prstGeom>
        </p:spPr>
      </p:pic>
      <p:sp>
        <p:nvSpPr>
          <p:cNvPr id="11" name="Titre 2"/>
          <p:cNvSpPr txBox="1">
            <a:spLocks/>
          </p:cNvSpPr>
          <p:nvPr/>
        </p:nvSpPr>
        <p:spPr>
          <a:xfrm>
            <a:off x="-1" y="121061"/>
            <a:ext cx="9031857" cy="461665"/>
          </a:xfrm>
          <a:prstGeom prst="rect">
            <a:avLst/>
          </a:prstGeom>
        </p:spPr>
        <p:txBody>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fr-FR" sz="2400" kern="0" dirty="0" smtClean="0">
                <a:solidFill>
                  <a:schemeClr val="bg1">
                    <a:lumMod val="50000"/>
                  </a:schemeClr>
                </a:solidFill>
              </a:rPr>
              <a:t>4. </a:t>
            </a:r>
            <a:r>
              <a:rPr lang="fr-FR" sz="2400" kern="0" dirty="0" err="1" smtClean="0">
                <a:solidFill>
                  <a:schemeClr val="bg1">
                    <a:lumMod val="50000"/>
                  </a:schemeClr>
                </a:solidFill>
              </a:rPr>
              <a:t>Thematic</a:t>
            </a:r>
            <a:r>
              <a:rPr lang="fr-FR" sz="2400" kern="0" dirty="0" smtClean="0">
                <a:solidFill>
                  <a:schemeClr val="bg1">
                    <a:lumMod val="50000"/>
                  </a:schemeClr>
                </a:solidFill>
              </a:rPr>
              <a:t> </a:t>
            </a:r>
            <a:r>
              <a:rPr lang="fr-FR" sz="2400" kern="0" dirty="0" err="1" smtClean="0">
                <a:solidFill>
                  <a:schemeClr val="bg1">
                    <a:lumMod val="50000"/>
                  </a:schemeClr>
                </a:solidFill>
              </a:rPr>
              <a:t>accuracy</a:t>
            </a:r>
            <a:r>
              <a:rPr lang="fr-FR" sz="2400" kern="0" dirty="0" smtClean="0">
                <a:solidFill>
                  <a:schemeClr val="bg1">
                    <a:lumMod val="50000"/>
                  </a:schemeClr>
                </a:solidFill>
              </a:rPr>
              <a:t> – </a:t>
            </a:r>
            <a:r>
              <a:rPr lang="fr-FR" sz="2400" kern="0" dirty="0" err="1" smtClean="0">
                <a:solidFill>
                  <a:schemeClr val="bg1">
                    <a:lumMod val="50000"/>
                  </a:schemeClr>
                </a:solidFill>
              </a:rPr>
              <a:t>fuzziness</a:t>
            </a:r>
            <a:r>
              <a:rPr lang="fr-FR" sz="2400" kern="0" dirty="0" smtClean="0">
                <a:solidFill>
                  <a:schemeClr val="bg1">
                    <a:lumMod val="50000"/>
                  </a:schemeClr>
                </a:solidFill>
              </a:rPr>
              <a:t> or </a:t>
            </a:r>
            <a:r>
              <a:rPr lang="fr-FR" sz="2400" kern="0" dirty="0" err="1" smtClean="0">
                <a:solidFill>
                  <a:schemeClr val="bg1">
                    <a:lumMod val="50000"/>
                  </a:schemeClr>
                </a:solidFill>
              </a:rPr>
              <a:t>semantic</a:t>
            </a:r>
            <a:r>
              <a:rPr lang="fr-FR" sz="2400" kern="0" dirty="0" smtClean="0">
                <a:solidFill>
                  <a:schemeClr val="bg1">
                    <a:lumMod val="50000"/>
                  </a:schemeClr>
                </a:solidFill>
              </a:rPr>
              <a:t> distance </a:t>
            </a:r>
            <a:endParaRPr lang="fr-BE" sz="2400" kern="0" dirty="0">
              <a:solidFill>
                <a:schemeClr val="bg1">
                  <a:lumMod val="50000"/>
                </a:schemeClr>
              </a:solidFill>
            </a:endParaRPr>
          </a:p>
        </p:txBody>
      </p:sp>
    </p:spTree>
    <p:extLst>
      <p:ext uri="{BB962C8B-B14F-4D97-AF65-F5344CB8AC3E}">
        <p14:creationId xmlns:p14="http://schemas.microsoft.com/office/powerpoint/2010/main" val="18591643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12143" y="199618"/>
            <a:ext cx="9031857" cy="749238"/>
          </a:xfrm>
        </p:spPr>
        <p:txBody>
          <a:bodyPr>
            <a:noAutofit/>
          </a:bodyPr>
          <a:lstStyle/>
          <a:p>
            <a:r>
              <a:rPr lang="fr-BE" dirty="0" smtClean="0">
                <a:solidFill>
                  <a:schemeClr val="tx1">
                    <a:lumMod val="50000"/>
                    <a:lumOff val="50000"/>
                  </a:schemeClr>
                </a:solidFill>
              </a:rPr>
              <a:t>5. In practice - In situ data collection: </a:t>
            </a:r>
            <a:r>
              <a:rPr lang="en-GB" dirty="0" smtClean="0">
                <a:solidFill>
                  <a:schemeClr val="tx1">
                    <a:lumMod val="50000"/>
                    <a:lumOff val="50000"/>
                  </a:schemeClr>
                </a:solidFill>
              </a:rPr>
              <a:t>2 </a:t>
            </a:r>
            <a:r>
              <a:rPr lang="en-GB" dirty="0">
                <a:solidFill>
                  <a:schemeClr val="tx1">
                    <a:lumMod val="50000"/>
                    <a:lumOff val="50000"/>
                  </a:schemeClr>
                </a:solidFill>
              </a:rPr>
              <a:t>different </a:t>
            </a:r>
            <a:r>
              <a:rPr lang="en-GB" dirty="0" smtClean="0">
                <a:solidFill>
                  <a:schemeClr val="tx1">
                    <a:lumMod val="50000"/>
                    <a:lumOff val="50000"/>
                  </a:schemeClr>
                </a:solidFill>
              </a:rPr>
              <a:t>objectives</a:t>
            </a:r>
            <a:endParaRPr lang="fr-BE" dirty="0">
              <a:solidFill>
                <a:schemeClr val="tx1">
                  <a:lumMod val="50000"/>
                  <a:lumOff val="50000"/>
                </a:schemeClr>
              </a:solidFill>
            </a:endParaRPr>
          </a:p>
        </p:txBody>
      </p:sp>
      <p:sp>
        <p:nvSpPr>
          <p:cNvPr id="5" name="Espace réservé du contenu 2"/>
          <p:cNvSpPr>
            <a:spLocks noGrp="1"/>
          </p:cNvSpPr>
          <p:nvPr>
            <p:ph idx="1"/>
          </p:nvPr>
        </p:nvSpPr>
        <p:spPr>
          <a:xfrm>
            <a:off x="272837" y="910685"/>
            <a:ext cx="8672755" cy="3078342"/>
          </a:xfrm>
        </p:spPr>
        <p:txBody>
          <a:bodyPr>
            <a:noAutofit/>
          </a:bodyPr>
          <a:lstStyle/>
          <a:p>
            <a:pPr algn="just">
              <a:spcAft>
                <a:spcPts val="450"/>
              </a:spcAft>
              <a:buFont typeface="Wingdings" panose="05000000000000000000" pitchFamily="2" charset="2"/>
              <a:buChar char="q"/>
            </a:pPr>
            <a:r>
              <a:rPr lang="en-GB" sz="1350" dirty="0"/>
              <a:t>In situ data for </a:t>
            </a:r>
            <a:r>
              <a:rPr lang="en-GB" sz="1350" b="1" dirty="0">
                <a:solidFill>
                  <a:srgbClr val="FF0000"/>
                </a:solidFill>
              </a:rPr>
              <a:t>calibration</a:t>
            </a:r>
            <a:r>
              <a:rPr lang="en-GB" sz="1350" b="1" dirty="0"/>
              <a:t> (training)</a:t>
            </a:r>
            <a:r>
              <a:rPr lang="en-GB" sz="1350" dirty="0"/>
              <a:t>: sampling to cover the diversity of situations existing in the study site (possibly the national territory) in order </a:t>
            </a:r>
            <a:r>
              <a:rPr lang="en-GB" sz="1350" b="1" dirty="0"/>
              <a:t>to represent the range of possible signatures for the different elements of interest </a:t>
            </a:r>
            <a:r>
              <a:rPr lang="en-GB" sz="1350" dirty="0"/>
              <a:t>(i.e. croplands vs non croplands on one hand and, the five main crop types and the other frequent crops on the other hand).</a:t>
            </a:r>
          </a:p>
          <a:p>
            <a:pPr algn="just">
              <a:buFont typeface="Wingdings" panose="05000000000000000000" pitchFamily="2" charset="2"/>
              <a:buChar char="q"/>
            </a:pPr>
            <a:r>
              <a:rPr lang="en-GB" sz="1350" dirty="0"/>
              <a:t>In situ data for </a:t>
            </a:r>
            <a:r>
              <a:rPr lang="en-GB" sz="1350" b="1" dirty="0">
                <a:solidFill>
                  <a:srgbClr val="FF0000"/>
                </a:solidFill>
              </a:rPr>
              <a:t>validation</a:t>
            </a:r>
            <a:r>
              <a:rPr lang="en-GB" sz="1350" dirty="0">
                <a:solidFill>
                  <a:srgbClr val="FF0000"/>
                </a:solidFill>
              </a:rPr>
              <a:t> </a:t>
            </a:r>
            <a:r>
              <a:rPr lang="en-GB" sz="1350" dirty="0"/>
              <a:t>to estimate the products accuracy (with a confidence interval) using a </a:t>
            </a:r>
            <a:r>
              <a:rPr lang="en-GB" sz="1350" b="1" dirty="0"/>
              <a:t>statistically-sound sampling to be objective and independent</a:t>
            </a:r>
            <a:r>
              <a:rPr lang="en-GB" sz="1350" dirty="0"/>
              <a:t>; for logistic reasons, sampling not strictly random but 2-stage sampling (with PSU and ESU) to assess the crop types (one field campaign)</a:t>
            </a:r>
          </a:p>
          <a:p>
            <a:pPr algn="just">
              <a:buFont typeface="Wingdings" panose="05000000000000000000" pitchFamily="2" charset="2"/>
              <a:buChar char="q"/>
            </a:pPr>
            <a:endParaRPr lang="en-GB" sz="1500" dirty="0"/>
          </a:p>
          <a:p>
            <a:pPr algn="just">
              <a:buFont typeface="Symbol" panose="05050102010706020507" pitchFamily="18" charset="2"/>
              <a:buChar char="Þ"/>
            </a:pPr>
            <a:r>
              <a:rPr lang="en-GB" sz="1500" dirty="0"/>
              <a:t>Calibration and validation field campaigns for cropland and crop type can be all combined but the sampling design should be explicitly different to be independent.  </a:t>
            </a:r>
          </a:p>
          <a:p>
            <a:pPr marL="0" indent="0" algn="just">
              <a:buNone/>
            </a:pPr>
            <a:r>
              <a:rPr lang="en-GB" sz="1200" dirty="0"/>
              <a:t>        </a:t>
            </a:r>
          </a:p>
          <a:p>
            <a:pPr marL="0" indent="0" algn="just">
              <a:buNone/>
            </a:pPr>
            <a:r>
              <a:rPr lang="en-GB" sz="1200" dirty="0"/>
              <a:t>        Sometimes, 2 field campaigns are needed for early and end of season maps when all</a:t>
            </a:r>
          </a:p>
          <a:p>
            <a:pPr marL="0" indent="0" algn="just">
              <a:buNone/>
            </a:pPr>
            <a:r>
              <a:rPr lang="en-GB" sz="1200" dirty="0"/>
              <a:t>        crop types can not be identified during the mid-season campaign (before some crop emergence).</a:t>
            </a:r>
            <a:endParaRPr lang="fr-BE" sz="788" dirty="0"/>
          </a:p>
          <a:p>
            <a:pPr marL="0" indent="0" algn="just">
              <a:buNone/>
            </a:pPr>
            <a:endParaRPr lang="en-GB" sz="1500" dirty="0"/>
          </a:p>
        </p:txBody>
      </p:sp>
    </p:spTree>
    <p:extLst>
      <p:ext uri="{BB962C8B-B14F-4D97-AF65-F5344CB8AC3E}">
        <p14:creationId xmlns:p14="http://schemas.microsoft.com/office/powerpoint/2010/main" val="14915454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67419" y="1059583"/>
            <a:ext cx="8428007" cy="3394472"/>
          </a:xfrm>
        </p:spPr>
        <p:txBody>
          <a:bodyPr>
            <a:noAutofit/>
          </a:bodyPr>
          <a:lstStyle/>
          <a:p>
            <a:pPr marL="0" indent="0">
              <a:buNone/>
            </a:pPr>
            <a:r>
              <a:rPr lang="en-GB" sz="1350" b="1" dirty="0"/>
              <a:t>1.   Stratification</a:t>
            </a:r>
            <a:r>
              <a:rPr lang="en-GB" sz="1350" dirty="0"/>
              <a:t> according to existing agro-ecological zoning to sample the range of diversity</a:t>
            </a:r>
          </a:p>
          <a:p>
            <a:pPr>
              <a:buFont typeface="Wingdings" panose="05000000000000000000" pitchFamily="2" charset="2"/>
              <a:buChar char="Ø"/>
            </a:pPr>
            <a:endParaRPr lang="en-GB" sz="1050" dirty="0"/>
          </a:p>
          <a:p>
            <a:pPr marL="200025" indent="-200025">
              <a:buNone/>
            </a:pPr>
            <a:r>
              <a:rPr lang="en-GB" sz="1350" b="1" dirty="0"/>
              <a:t>2.  On screen visual interpretation </a:t>
            </a:r>
            <a:r>
              <a:rPr lang="en-GB" sz="1350" dirty="0"/>
              <a:t>to select samples (min. 1 ha) of </a:t>
            </a:r>
            <a:r>
              <a:rPr lang="en-GB" sz="1350" b="1" dirty="0"/>
              <a:t>land cover types different than cropland</a:t>
            </a:r>
            <a:r>
              <a:rPr lang="en-GB" sz="1350" dirty="0"/>
              <a:t> on recent aerial photographs, Google Earth or Bing imagery to capture the diversity of the non cropland land cover types. The sample distribution between strata could also consider the stratum size and their respective diversity </a:t>
            </a:r>
            <a:r>
              <a:rPr lang="en-GB" sz="1200" i="1" dirty="0">
                <a:solidFill>
                  <a:schemeClr val="tx2"/>
                </a:solidFill>
              </a:rPr>
              <a:t>(~ 15 samples by land cover type by stratum)</a:t>
            </a:r>
          </a:p>
          <a:p>
            <a:pPr marL="342900" lvl="1" indent="0">
              <a:spcBef>
                <a:spcPts val="0"/>
              </a:spcBef>
              <a:buNone/>
            </a:pPr>
            <a:r>
              <a:rPr lang="fr-BE" sz="1200" dirty="0"/>
              <a:t>   	</a:t>
            </a:r>
            <a:r>
              <a:rPr lang="en-GB" sz="1200" dirty="0"/>
              <a:t> ex. Ukraine </a:t>
            </a:r>
            <a:r>
              <a:rPr lang="fr-BE" sz="1200" dirty="0"/>
              <a:t>:  </a:t>
            </a:r>
            <a:r>
              <a:rPr lang="en-GB" sz="1200" dirty="0"/>
              <a:t>720 samples for non-cropland </a:t>
            </a:r>
            <a:r>
              <a:rPr lang="en-GB" sz="1200" i="1" dirty="0"/>
              <a:t>(15 samples x 12 land cover types x 4 strata)</a:t>
            </a:r>
            <a:r>
              <a:rPr lang="en-GB" sz="1200" dirty="0"/>
              <a:t> </a:t>
            </a:r>
          </a:p>
          <a:p>
            <a:pPr marL="342900" lvl="1" indent="0">
              <a:spcBef>
                <a:spcPts val="0"/>
              </a:spcBef>
              <a:buNone/>
            </a:pPr>
            <a:r>
              <a:rPr lang="en-GB" sz="1200" dirty="0"/>
              <a:t>		</a:t>
            </a:r>
            <a:r>
              <a:rPr lang="en-GB" sz="1200" i="1" dirty="0">
                <a:solidFill>
                  <a:schemeClr val="tx2"/>
                </a:solidFill>
              </a:rPr>
              <a:t>=&gt; 5 days in office</a:t>
            </a:r>
          </a:p>
          <a:p>
            <a:pPr marL="342900" lvl="1" indent="0">
              <a:spcBef>
                <a:spcPts val="0"/>
              </a:spcBef>
              <a:buNone/>
            </a:pPr>
            <a:endParaRPr lang="en-GB" sz="900" dirty="0"/>
          </a:p>
          <a:p>
            <a:pPr marL="200025" indent="-200025">
              <a:buNone/>
            </a:pPr>
            <a:r>
              <a:rPr lang="en-GB" sz="1350" b="1" dirty="0"/>
              <a:t>3.  Ground survey </a:t>
            </a:r>
            <a:r>
              <a:rPr lang="en-GB" sz="1350" dirty="0"/>
              <a:t>to delineate </a:t>
            </a:r>
            <a:r>
              <a:rPr lang="en-GB" sz="1350" b="1" dirty="0"/>
              <a:t>crop type samples </a:t>
            </a:r>
            <a:r>
              <a:rPr lang="en-GB" sz="1350" dirty="0"/>
              <a:t>(min. 1 ha but larger is better)</a:t>
            </a:r>
            <a:endParaRPr lang="fr-BE" sz="1200" i="1" dirty="0">
              <a:solidFill>
                <a:schemeClr val="tx2"/>
              </a:solidFill>
            </a:endParaRPr>
          </a:p>
        </p:txBody>
      </p:sp>
      <p:sp>
        <p:nvSpPr>
          <p:cNvPr id="6" name="Titre 1"/>
          <p:cNvSpPr>
            <a:spLocks noGrp="1"/>
          </p:cNvSpPr>
          <p:nvPr>
            <p:ph type="title"/>
          </p:nvPr>
        </p:nvSpPr>
        <p:spPr>
          <a:xfrm>
            <a:off x="1277634" y="87474"/>
            <a:ext cx="6172200" cy="749238"/>
          </a:xfrm>
        </p:spPr>
        <p:txBody>
          <a:bodyPr>
            <a:normAutofit/>
          </a:bodyPr>
          <a:lstStyle/>
          <a:p>
            <a:r>
              <a:rPr lang="fr-BE" dirty="0" smtClean="0"/>
              <a:t>Calibration – 3 </a:t>
            </a:r>
            <a:r>
              <a:rPr lang="fr-BE" dirty="0" err="1" smtClean="0"/>
              <a:t>steps</a:t>
            </a:r>
            <a:endParaRPr lang="fr-BE" dirty="0"/>
          </a:p>
        </p:txBody>
      </p:sp>
    </p:spTree>
    <p:extLst>
      <p:ext uri="{BB962C8B-B14F-4D97-AF65-F5344CB8AC3E}">
        <p14:creationId xmlns:p14="http://schemas.microsoft.com/office/powerpoint/2010/main" val="10372606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7634" y="87474"/>
            <a:ext cx="6172200" cy="749238"/>
          </a:xfrm>
        </p:spPr>
        <p:txBody>
          <a:bodyPr>
            <a:noAutofit/>
          </a:bodyPr>
          <a:lstStyle/>
          <a:p>
            <a:r>
              <a:rPr lang="fr-BE" dirty="0" err="1" smtClean="0"/>
              <a:t>Selection</a:t>
            </a:r>
            <a:r>
              <a:rPr lang="fr-BE" dirty="0" smtClean="0"/>
              <a:t> of calibration </a:t>
            </a:r>
            <a:r>
              <a:rPr lang="fr-BE" dirty="0" err="1" smtClean="0"/>
              <a:t>polygons</a:t>
            </a:r>
            <a:r>
              <a:rPr lang="fr-BE" dirty="0" smtClean="0"/>
              <a:t> for </a:t>
            </a:r>
            <a:r>
              <a:rPr lang="fr-BE" dirty="0" err="1" smtClean="0"/>
              <a:t>each</a:t>
            </a:r>
            <a:r>
              <a:rPr lang="fr-BE" dirty="0" smtClean="0"/>
              <a:t> of non cropland class on </a:t>
            </a:r>
            <a:r>
              <a:rPr lang="fr-BE" dirty="0"/>
              <a:t>G</a:t>
            </a:r>
            <a:r>
              <a:rPr lang="fr-BE" dirty="0" smtClean="0"/>
              <a:t>oogle </a:t>
            </a:r>
            <a:r>
              <a:rPr lang="fr-BE" dirty="0" err="1" smtClean="0"/>
              <a:t>earth</a:t>
            </a:r>
            <a:endParaRPr lang="fr-BE" dirty="0"/>
          </a:p>
        </p:txBody>
      </p:sp>
      <p:sp>
        <p:nvSpPr>
          <p:cNvPr id="3" name="Espace réservé du contenu 2"/>
          <p:cNvSpPr>
            <a:spLocks noGrp="1"/>
          </p:cNvSpPr>
          <p:nvPr>
            <p:ph idx="1"/>
          </p:nvPr>
        </p:nvSpPr>
        <p:spPr/>
        <p:txBody>
          <a:bodyPr/>
          <a:lstStyle/>
          <a:p>
            <a:endParaRPr lang="fr-BE"/>
          </a:p>
        </p:txBody>
      </p:sp>
      <p:pic>
        <p:nvPicPr>
          <p:cNvPr id="5" name="Image 4"/>
          <p:cNvPicPr>
            <a:picLocks noChangeAspect="1"/>
          </p:cNvPicPr>
          <p:nvPr/>
        </p:nvPicPr>
        <p:blipFill>
          <a:blip r:embed="rId2"/>
          <a:stretch>
            <a:fillRect/>
          </a:stretch>
        </p:blipFill>
        <p:spPr>
          <a:xfrm>
            <a:off x="1157147" y="951570"/>
            <a:ext cx="6815138" cy="4191930"/>
          </a:xfrm>
          <a:prstGeom prst="rect">
            <a:avLst/>
          </a:prstGeom>
        </p:spPr>
      </p:pic>
      <p:sp>
        <p:nvSpPr>
          <p:cNvPr id="6" name="Flèche droite 5"/>
          <p:cNvSpPr/>
          <p:nvPr/>
        </p:nvSpPr>
        <p:spPr>
          <a:xfrm rot="7384043">
            <a:off x="3354782" y="849286"/>
            <a:ext cx="315782" cy="23069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a:solidFill>
                <a:prstClr val="white"/>
              </a:solidFill>
            </a:endParaRPr>
          </a:p>
        </p:txBody>
      </p:sp>
      <p:sp>
        <p:nvSpPr>
          <p:cNvPr id="7" name="ZoneTexte 6"/>
          <p:cNvSpPr txBox="1"/>
          <p:nvPr/>
        </p:nvSpPr>
        <p:spPr>
          <a:xfrm>
            <a:off x="3761910" y="1221600"/>
            <a:ext cx="3082447" cy="369332"/>
          </a:xfrm>
          <a:prstGeom prst="rect">
            <a:avLst/>
          </a:prstGeom>
          <a:noFill/>
        </p:spPr>
        <p:txBody>
          <a:bodyPr wrap="none" rtlCol="0">
            <a:spAutoFit/>
          </a:bodyPr>
          <a:lstStyle/>
          <a:p>
            <a:pPr fontAlgn="auto">
              <a:spcBef>
                <a:spcPts val="0"/>
              </a:spcBef>
              <a:spcAft>
                <a:spcPts val="0"/>
              </a:spcAft>
            </a:pPr>
            <a:r>
              <a:rPr lang="fr-BE" dirty="0" smtClean="0">
                <a:solidFill>
                  <a:srgbClr val="FF0000"/>
                </a:solidFill>
                <a:latin typeface="Calibri"/>
              </a:rPr>
              <a:t>Check the image date (</a:t>
            </a:r>
            <a:r>
              <a:rPr lang="fr-BE" dirty="0" err="1" smtClean="0">
                <a:solidFill>
                  <a:srgbClr val="FF0000"/>
                </a:solidFill>
                <a:latin typeface="Calibri"/>
              </a:rPr>
              <a:t>recent</a:t>
            </a:r>
            <a:r>
              <a:rPr lang="fr-BE" dirty="0" smtClean="0">
                <a:solidFill>
                  <a:srgbClr val="FF0000"/>
                </a:solidFill>
                <a:latin typeface="Calibri"/>
              </a:rPr>
              <a:t>!)</a:t>
            </a:r>
            <a:endParaRPr lang="fr-BE" dirty="0">
              <a:solidFill>
                <a:srgbClr val="FF0000"/>
              </a:solidFill>
              <a:latin typeface="Calibri"/>
            </a:endParaRPr>
          </a:p>
        </p:txBody>
      </p:sp>
      <p:sp>
        <p:nvSpPr>
          <p:cNvPr id="8" name="Ellipse 7"/>
          <p:cNvSpPr/>
          <p:nvPr/>
        </p:nvSpPr>
        <p:spPr>
          <a:xfrm>
            <a:off x="3329862" y="1221600"/>
            <a:ext cx="432048" cy="3780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a:solidFill>
                <a:prstClr val="white"/>
              </a:solidFill>
            </a:endParaRPr>
          </a:p>
        </p:txBody>
      </p:sp>
      <p:sp>
        <p:nvSpPr>
          <p:cNvPr id="11" name="Forme libre 10"/>
          <p:cNvSpPr/>
          <p:nvPr/>
        </p:nvSpPr>
        <p:spPr>
          <a:xfrm>
            <a:off x="4559061" y="2859657"/>
            <a:ext cx="355840" cy="601693"/>
          </a:xfrm>
          <a:custGeom>
            <a:avLst/>
            <a:gdLst>
              <a:gd name="connsiteX0" fmla="*/ 34506 w 474453"/>
              <a:gd name="connsiteY0" fmla="*/ 370936 h 802257"/>
              <a:gd name="connsiteX1" fmla="*/ 25879 w 474453"/>
              <a:gd name="connsiteY1" fmla="*/ 129397 h 802257"/>
              <a:gd name="connsiteX2" fmla="*/ 146649 w 474453"/>
              <a:gd name="connsiteY2" fmla="*/ 0 h 802257"/>
              <a:gd name="connsiteX3" fmla="*/ 474453 w 474453"/>
              <a:gd name="connsiteY3" fmla="*/ 517585 h 802257"/>
              <a:gd name="connsiteX4" fmla="*/ 86264 w 474453"/>
              <a:gd name="connsiteY4" fmla="*/ 802257 h 802257"/>
              <a:gd name="connsiteX5" fmla="*/ 0 w 474453"/>
              <a:gd name="connsiteY5" fmla="*/ 569344 h 802257"/>
              <a:gd name="connsiteX6" fmla="*/ 34506 w 474453"/>
              <a:gd name="connsiteY6" fmla="*/ 370936 h 80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453" h="802257">
                <a:moveTo>
                  <a:pt x="34506" y="370936"/>
                </a:moveTo>
                <a:lnTo>
                  <a:pt x="25879" y="129397"/>
                </a:lnTo>
                <a:lnTo>
                  <a:pt x="146649" y="0"/>
                </a:lnTo>
                <a:lnTo>
                  <a:pt x="474453" y="517585"/>
                </a:lnTo>
                <a:lnTo>
                  <a:pt x="86264" y="802257"/>
                </a:lnTo>
                <a:lnTo>
                  <a:pt x="0" y="569344"/>
                </a:lnTo>
                <a:lnTo>
                  <a:pt x="34506" y="370936"/>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a:solidFill>
                <a:prstClr val="white"/>
              </a:solidFill>
            </a:endParaRPr>
          </a:p>
        </p:txBody>
      </p:sp>
      <p:sp>
        <p:nvSpPr>
          <p:cNvPr id="12" name="Forme libre 11"/>
          <p:cNvSpPr/>
          <p:nvPr/>
        </p:nvSpPr>
        <p:spPr>
          <a:xfrm>
            <a:off x="2495191" y="2199736"/>
            <a:ext cx="381719" cy="582283"/>
          </a:xfrm>
          <a:custGeom>
            <a:avLst/>
            <a:gdLst>
              <a:gd name="connsiteX0" fmla="*/ 0 w 508958"/>
              <a:gd name="connsiteY0" fmla="*/ 0 h 776377"/>
              <a:gd name="connsiteX1" fmla="*/ 405441 w 508958"/>
              <a:gd name="connsiteY1" fmla="*/ 60385 h 776377"/>
              <a:gd name="connsiteX2" fmla="*/ 508958 w 508958"/>
              <a:gd name="connsiteY2" fmla="*/ 715993 h 776377"/>
              <a:gd name="connsiteX3" fmla="*/ 181154 w 508958"/>
              <a:gd name="connsiteY3" fmla="*/ 776377 h 776377"/>
              <a:gd name="connsiteX4" fmla="*/ 60385 w 508958"/>
              <a:gd name="connsiteY4" fmla="*/ 86264 h 776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958" h="776377">
                <a:moveTo>
                  <a:pt x="0" y="0"/>
                </a:moveTo>
                <a:lnTo>
                  <a:pt x="405441" y="60385"/>
                </a:lnTo>
                <a:lnTo>
                  <a:pt x="508958" y="715993"/>
                </a:lnTo>
                <a:lnTo>
                  <a:pt x="181154" y="776377"/>
                </a:lnTo>
                <a:lnTo>
                  <a:pt x="60385" y="86264"/>
                </a:ln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a:solidFill>
                <a:prstClr val="white"/>
              </a:solidFill>
            </a:endParaRPr>
          </a:p>
        </p:txBody>
      </p:sp>
    </p:spTree>
    <p:extLst>
      <p:ext uri="{BB962C8B-B14F-4D97-AF65-F5344CB8AC3E}">
        <p14:creationId xmlns:p14="http://schemas.microsoft.com/office/powerpoint/2010/main" val="26203859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3903" y="731779"/>
            <a:ext cx="8781690" cy="3394472"/>
          </a:xfrm>
        </p:spPr>
        <p:txBody>
          <a:bodyPr>
            <a:noAutofit/>
          </a:bodyPr>
          <a:lstStyle/>
          <a:p>
            <a:pPr marL="0" indent="0">
              <a:buNone/>
            </a:pPr>
            <a:r>
              <a:rPr lang="en-GB" sz="1350" b="1" dirty="0"/>
              <a:t>1.   Stratification</a:t>
            </a:r>
            <a:r>
              <a:rPr lang="en-GB" sz="1350" dirty="0"/>
              <a:t> according to existing agro-ecological zoning to sample the range of diversity</a:t>
            </a:r>
          </a:p>
          <a:p>
            <a:pPr>
              <a:buFont typeface="Wingdings" panose="05000000000000000000" pitchFamily="2" charset="2"/>
              <a:buChar char="Ø"/>
            </a:pPr>
            <a:endParaRPr lang="en-GB" sz="1050" dirty="0"/>
          </a:p>
          <a:p>
            <a:pPr marL="200025" indent="-200025">
              <a:buNone/>
            </a:pPr>
            <a:r>
              <a:rPr lang="en-GB" sz="1350" b="1" dirty="0"/>
              <a:t>2.  On screen visual interpretation </a:t>
            </a:r>
            <a:r>
              <a:rPr lang="en-GB" sz="1350" dirty="0"/>
              <a:t>to select samples (min. 1 ha) of </a:t>
            </a:r>
            <a:r>
              <a:rPr lang="en-GB" sz="1350" b="1" dirty="0"/>
              <a:t>land cover types different than cropland</a:t>
            </a:r>
            <a:r>
              <a:rPr lang="en-GB" sz="1350" dirty="0"/>
              <a:t> on recent aerial photographs, Google Earth or Bing imagery to capture the diversity of the non cropland land cover types. The sample distribution between strata could also consider the stratum size and their respective diversity </a:t>
            </a:r>
            <a:r>
              <a:rPr lang="en-GB" sz="1200" i="1" dirty="0">
                <a:solidFill>
                  <a:schemeClr val="tx2"/>
                </a:solidFill>
              </a:rPr>
              <a:t>(~ 15 samples by land cover type by stratum)</a:t>
            </a:r>
          </a:p>
          <a:p>
            <a:pPr marL="342900" lvl="1" indent="0">
              <a:spcBef>
                <a:spcPts val="0"/>
              </a:spcBef>
              <a:buNone/>
            </a:pPr>
            <a:r>
              <a:rPr lang="fr-BE" sz="1200" dirty="0"/>
              <a:t>   	</a:t>
            </a:r>
            <a:r>
              <a:rPr lang="en-GB" sz="1200" dirty="0"/>
              <a:t> ex. Ukraine </a:t>
            </a:r>
            <a:r>
              <a:rPr lang="fr-BE" sz="1200" dirty="0"/>
              <a:t>:  </a:t>
            </a:r>
            <a:r>
              <a:rPr lang="en-GB" sz="1200" dirty="0"/>
              <a:t>720 samples for non-cropland </a:t>
            </a:r>
            <a:r>
              <a:rPr lang="en-GB" sz="1200" i="1" dirty="0"/>
              <a:t>(15 samples x 12 land cover types x 4 strata)</a:t>
            </a:r>
            <a:r>
              <a:rPr lang="en-GB" sz="1200" dirty="0"/>
              <a:t> </a:t>
            </a:r>
          </a:p>
          <a:p>
            <a:pPr marL="342900" lvl="1" indent="0">
              <a:spcBef>
                <a:spcPts val="0"/>
              </a:spcBef>
              <a:buNone/>
            </a:pPr>
            <a:r>
              <a:rPr lang="en-GB" sz="1200" dirty="0"/>
              <a:t>		</a:t>
            </a:r>
            <a:r>
              <a:rPr lang="en-GB" sz="1200" i="1" dirty="0">
                <a:solidFill>
                  <a:schemeClr val="tx2"/>
                </a:solidFill>
              </a:rPr>
              <a:t>=&gt; 5 days in office</a:t>
            </a:r>
          </a:p>
          <a:p>
            <a:pPr marL="342900" lvl="1" indent="0">
              <a:spcBef>
                <a:spcPts val="0"/>
              </a:spcBef>
              <a:buNone/>
            </a:pPr>
            <a:endParaRPr lang="en-GB" sz="900" dirty="0"/>
          </a:p>
          <a:p>
            <a:pPr marL="200025" indent="-200025">
              <a:buNone/>
            </a:pPr>
            <a:r>
              <a:rPr lang="en-GB" sz="1350" b="1" dirty="0"/>
              <a:t>3.  Ground survey </a:t>
            </a:r>
            <a:r>
              <a:rPr lang="en-GB" sz="1350" dirty="0"/>
              <a:t>to delineate </a:t>
            </a:r>
            <a:r>
              <a:rPr lang="en-GB" sz="1350" b="1" dirty="0"/>
              <a:t>crop type samples </a:t>
            </a:r>
            <a:r>
              <a:rPr lang="en-GB" sz="1350" dirty="0"/>
              <a:t>(min. 1 ha but larger is better): for each stratum, </a:t>
            </a:r>
            <a:r>
              <a:rPr lang="en-GB" sz="1350" dirty="0">
                <a:solidFill>
                  <a:schemeClr val="tx2"/>
                </a:solidFill>
              </a:rPr>
              <a:t>75-100 samples for each main crop and 20-30 samples for each minor crop</a:t>
            </a:r>
            <a:r>
              <a:rPr lang="en-GB" sz="1350" dirty="0"/>
              <a:t>.  No strict sampling design but need to capture each crop diversity.  Visual delineation could use the most recent </a:t>
            </a:r>
            <a:r>
              <a:rPr lang="en-GB" sz="1350" dirty="0" err="1"/>
              <a:t>color</a:t>
            </a:r>
            <a:r>
              <a:rPr lang="en-GB" sz="1350" dirty="0"/>
              <a:t> composite. A this time of the year, summer crops are not yet visible.</a:t>
            </a:r>
          </a:p>
          <a:p>
            <a:pPr marL="0" indent="0">
              <a:spcBef>
                <a:spcPts val="0"/>
              </a:spcBef>
              <a:buNone/>
            </a:pPr>
            <a:r>
              <a:rPr lang="en-GB" sz="1350" dirty="0"/>
              <a:t>	</a:t>
            </a:r>
            <a:r>
              <a:rPr lang="en-GB" sz="1200" dirty="0"/>
              <a:t> ex. Ukraine: 2000 samples for major crops </a:t>
            </a:r>
            <a:r>
              <a:rPr lang="en-GB" sz="1200" i="1" dirty="0"/>
              <a:t>(</a:t>
            </a:r>
            <a:r>
              <a:rPr lang="en-US" sz="1200" i="1" dirty="0"/>
              <a:t>5 major crop types x 100 samples x  4 strata)</a:t>
            </a:r>
          </a:p>
          <a:p>
            <a:pPr marL="0" indent="0">
              <a:spcBef>
                <a:spcPts val="0"/>
              </a:spcBef>
              <a:buNone/>
            </a:pPr>
            <a:r>
              <a:rPr lang="en-US" sz="1200" dirty="0"/>
              <a:t>	     	    840 samples for minor crops </a:t>
            </a:r>
            <a:r>
              <a:rPr lang="en-US" sz="1200" i="1" dirty="0"/>
              <a:t>(</a:t>
            </a:r>
            <a:r>
              <a:rPr lang="fr-BE" sz="1200" i="1" dirty="0"/>
              <a:t>7 minor </a:t>
            </a:r>
            <a:r>
              <a:rPr lang="fr-BE" sz="1200" i="1" dirty="0" err="1"/>
              <a:t>crop</a:t>
            </a:r>
            <a:r>
              <a:rPr lang="fr-BE" sz="1200" i="1" dirty="0"/>
              <a:t> types x 30 </a:t>
            </a:r>
            <a:r>
              <a:rPr lang="fr-BE" sz="1200" i="1" dirty="0" err="1"/>
              <a:t>samples</a:t>
            </a:r>
            <a:r>
              <a:rPr lang="fr-BE" sz="1200" i="1" dirty="0"/>
              <a:t> x 4 </a:t>
            </a:r>
            <a:r>
              <a:rPr lang="fr-BE" sz="1200" i="1" dirty="0" err="1"/>
              <a:t>strata</a:t>
            </a:r>
            <a:r>
              <a:rPr lang="en-US" sz="1200" i="1" dirty="0"/>
              <a:t>)</a:t>
            </a:r>
            <a:endParaRPr lang="en-GB" sz="1350" i="1" dirty="0"/>
          </a:p>
          <a:p>
            <a:pPr marL="0" indent="0">
              <a:spcBef>
                <a:spcPts val="0"/>
              </a:spcBef>
              <a:buNone/>
            </a:pPr>
            <a:r>
              <a:rPr lang="en-GB" sz="1350" i="1" dirty="0"/>
              <a:t>		</a:t>
            </a:r>
            <a:r>
              <a:rPr lang="en-GB" sz="1200" i="1" dirty="0">
                <a:solidFill>
                  <a:schemeClr val="tx2"/>
                </a:solidFill>
              </a:rPr>
              <a:t>=&gt; 10 days before the mid-season</a:t>
            </a:r>
            <a:endParaRPr lang="fr-BE" sz="1200" i="1" dirty="0">
              <a:solidFill>
                <a:schemeClr val="tx2"/>
              </a:solidFill>
            </a:endParaRPr>
          </a:p>
        </p:txBody>
      </p:sp>
      <p:sp>
        <p:nvSpPr>
          <p:cNvPr id="6" name="Titre 1"/>
          <p:cNvSpPr>
            <a:spLocks noGrp="1"/>
          </p:cNvSpPr>
          <p:nvPr>
            <p:ph type="title"/>
          </p:nvPr>
        </p:nvSpPr>
        <p:spPr>
          <a:xfrm>
            <a:off x="1277634" y="87474"/>
            <a:ext cx="6172200" cy="749238"/>
          </a:xfrm>
        </p:spPr>
        <p:txBody>
          <a:bodyPr>
            <a:normAutofit/>
          </a:bodyPr>
          <a:lstStyle/>
          <a:p>
            <a:r>
              <a:rPr lang="fr-BE" dirty="0" smtClean="0"/>
              <a:t>Calibration – 3 </a:t>
            </a:r>
            <a:r>
              <a:rPr lang="fr-BE" dirty="0" err="1" smtClean="0"/>
              <a:t>steps</a:t>
            </a:r>
            <a:endParaRPr lang="fr-BE" dirty="0"/>
          </a:p>
        </p:txBody>
      </p:sp>
    </p:spTree>
    <p:extLst>
      <p:ext uri="{BB962C8B-B14F-4D97-AF65-F5344CB8AC3E}">
        <p14:creationId xmlns:p14="http://schemas.microsoft.com/office/powerpoint/2010/main" val="14243061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BE" dirty="0" smtClean="0"/>
              <a:t>National </a:t>
            </a:r>
            <a:r>
              <a:rPr lang="fr-BE" dirty="0" err="1" smtClean="0"/>
              <a:t>demo</a:t>
            </a:r>
            <a:r>
              <a:rPr lang="fr-BE" dirty="0" smtClean="0"/>
              <a:t> in Ukraine</a:t>
            </a:r>
            <a:br>
              <a:rPr lang="fr-BE" dirty="0" smtClean="0"/>
            </a:br>
            <a:r>
              <a:rPr lang="en-GB" dirty="0"/>
              <a:t>Windshield survey</a:t>
            </a:r>
            <a:endParaRPr lang="fr-BE"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61846"/>
            <a:ext cx="4860540" cy="3440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716472" y="1528383"/>
            <a:ext cx="4427528" cy="313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4"/>
          <p:cNvSpPr txBox="1"/>
          <p:nvPr/>
        </p:nvSpPr>
        <p:spPr>
          <a:xfrm>
            <a:off x="6889065" y="811301"/>
            <a:ext cx="2076466" cy="646331"/>
          </a:xfrm>
          <a:prstGeom prst="rect">
            <a:avLst/>
          </a:prstGeom>
          <a:noFill/>
        </p:spPr>
        <p:txBody>
          <a:bodyPr wrap="none" rtlCol="0">
            <a:spAutoFit/>
          </a:bodyPr>
          <a:lstStyle/>
          <a:p>
            <a:pPr fontAlgn="auto">
              <a:spcBef>
                <a:spcPts val="0"/>
              </a:spcBef>
              <a:spcAft>
                <a:spcPts val="0"/>
              </a:spcAft>
            </a:pPr>
            <a:r>
              <a:rPr lang="en-US" sz="1200" b="1" dirty="0">
                <a:solidFill>
                  <a:prstClr val="black"/>
                </a:solidFill>
                <a:latin typeface="Calibri"/>
              </a:rPr>
              <a:t>In-situ data set </a:t>
            </a:r>
            <a:r>
              <a:rPr lang="en-US" sz="1200" dirty="0">
                <a:solidFill>
                  <a:prstClr val="black"/>
                </a:solidFill>
                <a:latin typeface="Calibri"/>
              </a:rPr>
              <a:t>– 7689 parcels</a:t>
            </a:r>
          </a:p>
          <a:p>
            <a:pPr fontAlgn="auto">
              <a:spcBef>
                <a:spcPts val="0"/>
              </a:spcBef>
              <a:spcAft>
                <a:spcPts val="0"/>
              </a:spcAft>
            </a:pPr>
            <a:r>
              <a:rPr lang="en-US" sz="1200" b="1" dirty="0">
                <a:solidFill>
                  <a:prstClr val="black"/>
                </a:solidFill>
                <a:latin typeface="Calibri"/>
              </a:rPr>
              <a:t>75% </a:t>
            </a:r>
            <a:r>
              <a:rPr lang="en-US" sz="1200" dirty="0">
                <a:solidFill>
                  <a:prstClr val="black"/>
                </a:solidFill>
                <a:latin typeface="Calibri"/>
              </a:rPr>
              <a:t>for algorithm calibration</a:t>
            </a:r>
          </a:p>
          <a:p>
            <a:pPr fontAlgn="auto">
              <a:spcBef>
                <a:spcPts val="0"/>
              </a:spcBef>
              <a:spcAft>
                <a:spcPts val="0"/>
              </a:spcAft>
            </a:pPr>
            <a:r>
              <a:rPr lang="en-US" sz="1200" b="1" dirty="0">
                <a:solidFill>
                  <a:prstClr val="black"/>
                </a:solidFill>
                <a:latin typeface="Calibri"/>
              </a:rPr>
              <a:t>25% </a:t>
            </a:r>
            <a:r>
              <a:rPr lang="en-US" sz="1200" dirty="0">
                <a:solidFill>
                  <a:prstClr val="black"/>
                </a:solidFill>
                <a:latin typeface="Calibri"/>
              </a:rPr>
              <a:t>for products validation</a:t>
            </a:r>
          </a:p>
        </p:txBody>
      </p:sp>
      <p:sp>
        <p:nvSpPr>
          <p:cNvPr id="3" name="ZoneTexte 2"/>
          <p:cNvSpPr txBox="1"/>
          <p:nvPr/>
        </p:nvSpPr>
        <p:spPr>
          <a:xfrm>
            <a:off x="1702982" y="4419518"/>
            <a:ext cx="2850460" cy="415498"/>
          </a:xfrm>
          <a:prstGeom prst="rect">
            <a:avLst/>
          </a:prstGeom>
          <a:solidFill>
            <a:schemeClr val="bg1"/>
          </a:solidFill>
        </p:spPr>
        <p:txBody>
          <a:bodyPr wrap="none" rtlCol="0">
            <a:spAutoFit/>
          </a:bodyPr>
          <a:lstStyle/>
          <a:p>
            <a:pPr fontAlgn="auto">
              <a:spcBef>
                <a:spcPts val="0"/>
              </a:spcBef>
              <a:spcAft>
                <a:spcPts val="0"/>
              </a:spcAft>
            </a:pPr>
            <a:r>
              <a:rPr lang="fr-BE" sz="1050" b="1" dirty="0">
                <a:solidFill>
                  <a:srgbClr val="FF0000"/>
                </a:solidFill>
                <a:latin typeface="Calibri"/>
              </a:rPr>
              <a:t>4+3 </a:t>
            </a:r>
            <a:r>
              <a:rPr lang="fr-BE" sz="1050" b="1" dirty="0" err="1">
                <a:solidFill>
                  <a:srgbClr val="FF0000"/>
                </a:solidFill>
                <a:latin typeface="Calibri"/>
              </a:rPr>
              <a:t>days</a:t>
            </a:r>
            <a:r>
              <a:rPr lang="fr-BE" sz="1050" b="1" dirty="0">
                <a:solidFill>
                  <a:srgbClr val="FF0000"/>
                </a:solidFill>
                <a:latin typeface="Calibri"/>
              </a:rPr>
              <a:t>, 1 car, 2 </a:t>
            </a:r>
            <a:r>
              <a:rPr lang="fr-BE" sz="1050" b="1" dirty="0" err="1">
                <a:solidFill>
                  <a:srgbClr val="FF0000"/>
                </a:solidFill>
                <a:latin typeface="Calibri"/>
              </a:rPr>
              <a:t>persons</a:t>
            </a:r>
            <a:r>
              <a:rPr lang="fr-BE" sz="1050" b="1" dirty="0">
                <a:solidFill>
                  <a:srgbClr val="FF0000"/>
                </a:solidFill>
                <a:latin typeface="Calibri"/>
              </a:rPr>
              <a:t>/car</a:t>
            </a:r>
          </a:p>
          <a:p>
            <a:pPr fontAlgn="auto">
              <a:spcBef>
                <a:spcPts val="0"/>
              </a:spcBef>
              <a:spcAft>
                <a:spcPts val="0"/>
              </a:spcAft>
            </a:pPr>
            <a:r>
              <a:rPr lang="fr-BE" sz="1050" b="1" dirty="0">
                <a:solidFill>
                  <a:srgbClr val="FF0000"/>
                </a:solidFill>
                <a:latin typeface="Calibri"/>
              </a:rPr>
              <a:t>2 </a:t>
            </a:r>
            <a:r>
              <a:rPr lang="fr-BE" sz="1050" b="1" dirty="0" err="1">
                <a:solidFill>
                  <a:srgbClr val="FF0000"/>
                </a:solidFill>
                <a:latin typeface="Calibri"/>
              </a:rPr>
              <a:t>weeks</a:t>
            </a:r>
            <a:r>
              <a:rPr lang="fr-BE" sz="1050" b="1" dirty="0">
                <a:solidFill>
                  <a:srgbClr val="FF0000"/>
                </a:solidFill>
                <a:latin typeface="Calibri"/>
              </a:rPr>
              <a:t>/</a:t>
            </a:r>
            <a:r>
              <a:rPr lang="fr-BE" sz="1050" b="1" dirty="0" err="1">
                <a:solidFill>
                  <a:srgbClr val="FF0000"/>
                </a:solidFill>
                <a:latin typeface="Calibri"/>
              </a:rPr>
              <a:t>campaings</a:t>
            </a:r>
            <a:r>
              <a:rPr lang="fr-BE" sz="1050" b="1" dirty="0">
                <a:solidFill>
                  <a:srgbClr val="FF0000"/>
                </a:solidFill>
                <a:latin typeface="Calibri"/>
              </a:rPr>
              <a:t>, </a:t>
            </a:r>
            <a:r>
              <a:rPr lang="fr-BE" sz="1050" b="1" dirty="0" err="1">
                <a:solidFill>
                  <a:srgbClr val="FF0000"/>
                </a:solidFill>
                <a:latin typeface="Calibri"/>
              </a:rPr>
              <a:t>including</a:t>
            </a:r>
            <a:r>
              <a:rPr lang="fr-BE" sz="1050" b="1" dirty="0">
                <a:solidFill>
                  <a:srgbClr val="FF0000"/>
                </a:solidFill>
                <a:latin typeface="Calibri"/>
              </a:rPr>
              <a:t> </a:t>
            </a:r>
            <a:r>
              <a:rPr lang="fr-BE" sz="1050" b="1" dirty="0" err="1">
                <a:solidFill>
                  <a:srgbClr val="FF0000"/>
                </a:solidFill>
                <a:latin typeface="Calibri"/>
              </a:rPr>
              <a:t>days</a:t>
            </a:r>
            <a:r>
              <a:rPr lang="fr-BE" sz="1050" b="1" dirty="0">
                <a:solidFill>
                  <a:srgbClr val="FF0000"/>
                </a:solidFill>
                <a:latin typeface="Calibri"/>
              </a:rPr>
              <a:t> in the office</a:t>
            </a:r>
          </a:p>
        </p:txBody>
      </p:sp>
    </p:spTree>
    <p:extLst>
      <p:ext uri="{BB962C8B-B14F-4D97-AF65-F5344CB8AC3E}">
        <p14:creationId xmlns:p14="http://schemas.microsoft.com/office/powerpoint/2010/main" val="115544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88189" y="1005577"/>
            <a:ext cx="7694201" cy="3394472"/>
          </a:xfrm>
        </p:spPr>
        <p:txBody>
          <a:bodyPr>
            <a:noAutofit/>
          </a:bodyPr>
          <a:lstStyle/>
          <a:p>
            <a:pPr marL="342900" indent="-342900">
              <a:spcAft>
                <a:spcPts val="450"/>
              </a:spcAft>
              <a:buAutoNum type="arabicPeriod"/>
            </a:pPr>
            <a:r>
              <a:rPr lang="en-GB" sz="1500" b="1" dirty="0"/>
              <a:t>Stratification</a:t>
            </a:r>
            <a:endParaRPr lang="en-GB" sz="1500" dirty="0"/>
          </a:p>
          <a:p>
            <a:pPr marL="342900" indent="-342900">
              <a:spcAft>
                <a:spcPts val="450"/>
              </a:spcAft>
              <a:buAutoNum type="arabicPeriod"/>
            </a:pPr>
            <a:r>
              <a:rPr lang="en-GB" sz="1500" b="1" dirty="0"/>
              <a:t>On screen interpretation </a:t>
            </a:r>
            <a:r>
              <a:rPr lang="en-GB" sz="1500" dirty="0"/>
              <a:t>of non cropland samples on GE imagery</a:t>
            </a:r>
            <a:endParaRPr lang="fr-BE" sz="1350" dirty="0"/>
          </a:p>
          <a:p>
            <a:pPr marL="342900" indent="-342900">
              <a:spcAft>
                <a:spcPts val="450"/>
              </a:spcAft>
              <a:buAutoNum type="arabicPeriod"/>
            </a:pPr>
            <a:r>
              <a:rPr lang="en-GB" sz="1500" b="1" dirty="0"/>
              <a:t>Ground survey </a:t>
            </a:r>
            <a:r>
              <a:rPr lang="en-GB" sz="1500" dirty="0"/>
              <a:t>of 75-100 / 20-30 samples per crop and stratum</a:t>
            </a:r>
          </a:p>
          <a:p>
            <a:pPr marL="0" indent="0">
              <a:buNone/>
            </a:pPr>
            <a:r>
              <a:rPr lang="en-GB" sz="1500" dirty="0"/>
              <a:t>	</a:t>
            </a:r>
          </a:p>
          <a:p>
            <a:pPr marL="0" indent="0">
              <a:buNone/>
            </a:pPr>
            <a:r>
              <a:rPr lang="en-GB" sz="1500" dirty="0"/>
              <a:t>	</a:t>
            </a:r>
            <a:r>
              <a:rPr lang="en-GB" sz="1200" i="1" dirty="0">
                <a:solidFill>
                  <a:srgbClr val="002060"/>
                </a:solidFill>
              </a:rPr>
              <a:t>CROPLAND MAP</a:t>
            </a:r>
          </a:p>
          <a:p>
            <a:pPr marL="0" indent="0">
              <a:buNone/>
            </a:pPr>
            <a:r>
              <a:rPr lang="en-GB" sz="1200" i="1" dirty="0">
                <a:solidFill>
                  <a:srgbClr val="002060"/>
                </a:solidFill>
              </a:rPr>
              <a:t>					 </a:t>
            </a:r>
            <a:r>
              <a:rPr lang="en-GB" sz="1200" i="1" dirty="0" smtClean="0">
                <a:solidFill>
                  <a:srgbClr val="002060"/>
                </a:solidFill>
              </a:rPr>
              <a:t>                   </a:t>
            </a:r>
            <a:r>
              <a:rPr lang="en-GB" sz="1350" i="1" dirty="0" smtClean="0">
                <a:solidFill>
                  <a:srgbClr val="00B050"/>
                </a:solidFill>
              </a:rPr>
              <a:t>CROP </a:t>
            </a:r>
            <a:r>
              <a:rPr lang="en-GB" sz="1350" i="1" dirty="0">
                <a:solidFill>
                  <a:srgbClr val="00B050"/>
                </a:solidFill>
              </a:rPr>
              <a:t>TYPE MAP</a:t>
            </a:r>
            <a:endParaRPr lang="fr-BE" sz="1350" i="1" dirty="0">
              <a:solidFill>
                <a:srgbClr val="00B050"/>
              </a:solidFill>
            </a:endParaRPr>
          </a:p>
        </p:txBody>
      </p:sp>
      <p:sp>
        <p:nvSpPr>
          <p:cNvPr id="4" name="Rectangle avec flèche vers le bas 3"/>
          <p:cNvSpPr/>
          <p:nvPr/>
        </p:nvSpPr>
        <p:spPr>
          <a:xfrm>
            <a:off x="386865" y="1406106"/>
            <a:ext cx="7282017" cy="1335192"/>
          </a:xfrm>
          <a:prstGeom prst="downArrowCallout">
            <a:avLst>
              <a:gd name="adj1" fmla="val 24165"/>
              <a:gd name="adj2" fmla="val 21168"/>
              <a:gd name="adj3" fmla="val 23658"/>
              <a:gd name="adj4" fmla="val 58715"/>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a:solidFill>
                <a:prstClr val="white"/>
              </a:solidFill>
            </a:endParaRPr>
          </a:p>
        </p:txBody>
      </p:sp>
      <p:sp>
        <p:nvSpPr>
          <p:cNvPr id="7" name="Parallélogramme 6"/>
          <p:cNvSpPr/>
          <p:nvPr/>
        </p:nvSpPr>
        <p:spPr>
          <a:xfrm>
            <a:off x="995573" y="2784429"/>
            <a:ext cx="3403898" cy="1390755"/>
          </a:xfrm>
          <a:prstGeom prst="parallelogra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BE" sz="1200" dirty="0">
                <a:solidFill>
                  <a:srgbClr val="1F497D"/>
                </a:solidFill>
              </a:rPr>
              <a:t>Calibration set made of non cropland (on </a:t>
            </a:r>
            <a:r>
              <a:rPr lang="fr-BE" sz="1200" dirty="0" err="1">
                <a:solidFill>
                  <a:srgbClr val="1F497D"/>
                </a:solidFill>
              </a:rPr>
              <a:t>screen</a:t>
            </a:r>
            <a:r>
              <a:rPr lang="fr-BE" sz="1200" dirty="0">
                <a:solidFill>
                  <a:srgbClr val="1F497D"/>
                </a:solidFill>
              </a:rPr>
              <a:t>) and  cropland (</a:t>
            </a:r>
            <a:r>
              <a:rPr lang="fr-BE" sz="1200" dirty="0" err="1">
                <a:solidFill>
                  <a:srgbClr val="1F497D"/>
                </a:solidFill>
              </a:rPr>
              <a:t>ground</a:t>
            </a:r>
            <a:r>
              <a:rPr lang="fr-BE" sz="1200" dirty="0">
                <a:solidFill>
                  <a:srgbClr val="1F497D"/>
                </a:solidFill>
              </a:rPr>
              <a:t> </a:t>
            </a:r>
            <a:r>
              <a:rPr lang="fr-BE" sz="1200" dirty="0" err="1">
                <a:solidFill>
                  <a:srgbClr val="1F497D"/>
                </a:solidFill>
              </a:rPr>
              <a:t>survey</a:t>
            </a:r>
            <a:r>
              <a:rPr lang="fr-BE" sz="1200" dirty="0">
                <a:solidFill>
                  <a:srgbClr val="1F497D"/>
                </a:solidFill>
              </a:rPr>
              <a:t>) </a:t>
            </a:r>
            <a:r>
              <a:rPr lang="fr-BE" sz="1200" dirty="0" err="1">
                <a:solidFill>
                  <a:srgbClr val="1F497D"/>
                </a:solidFill>
              </a:rPr>
              <a:t>samples</a:t>
            </a:r>
            <a:r>
              <a:rPr lang="fr-BE" sz="1200" dirty="0">
                <a:solidFill>
                  <a:srgbClr val="1F497D"/>
                </a:solidFill>
              </a:rPr>
              <a:t> to train </a:t>
            </a:r>
            <a:r>
              <a:rPr lang="fr-BE" sz="1200" dirty="0" err="1">
                <a:solidFill>
                  <a:srgbClr val="1F497D"/>
                </a:solidFill>
              </a:rPr>
              <a:t>each</a:t>
            </a:r>
            <a:r>
              <a:rPr lang="fr-BE" sz="1200" dirty="0">
                <a:solidFill>
                  <a:srgbClr val="1F497D"/>
                </a:solidFill>
              </a:rPr>
              <a:t> stratum </a:t>
            </a:r>
            <a:r>
              <a:rPr lang="fr-BE" sz="1200" dirty="0" err="1">
                <a:solidFill>
                  <a:srgbClr val="1F497D"/>
                </a:solidFill>
              </a:rPr>
              <a:t>separately</a:t>
            </a:r>
            <a:r>
              <a:rPr lang="fr-BE" sz="1200" dirty="0">
                <a:solidFill>
                  <a:srgbClr val="1F497D"/>
                </a:solidFill>
              </a:rPr>
              <a:t> and </a:t>
            </a:r>
            <a:r>
              <a:rPr lang="fr-BE" sz="1200" dirty="0" err="1">
                <a:solidFill>
                  <a:srgbClr val="1F497D"/>
                </a:solidFill>
              </a:rPr>
              <a:t>produce</a:t>
            </a:r>
            <a:r>
              <a:rPr lang="fr-BE" sz="1200" dirty="0">
                <a:solidFill>
                  <a:srgbClr val="1F497D"/>
                </a:solidFill>
              </a:rPr>
              <a:t> the </a:t>
            </a:r>
            <a:r>
              <a:rPr lang="fr-BE" sz="1200" b="1" dirty="0">
                <a:solidFill>
                  <a:srgbClr val="1F497D"/>
                </a:solidFill>
              </a:rPr>
              <a:t>first cropland </a:t>
            </a:r>
            <a:r>
              <a:rPr lang="fr-BE" sz="1200" b="1" dirty="0" err="1">
                <a:solidFill>
                  <a:srgbClr val="1F497D"/>
                </a:solidFill>
              </a:rPr>
              <a:t>mask</a:t>
            </a:r>
            <a:r>
              <a:rPr lang="fr-BE" sz="1200" b="1" dirty="0">
                <a:solidFill>
                  <a:srgbClr val="1F497D"/>
                </a:solidFill>
              </a:rPr>
              <a:t> </a:t>
            </a:r>
            <a:r>
              <a:rPr lang="fr-BE" sz="1200" dirty="0">
                <a:solidFill>
                  <a:srgbClr val="1F497D"/>
                </a:solidFill>
              </a:rPr>
              <a:t>at the </a:t>
            </a:r>
            <a:r>
              <a:rPr lang="fr-BE" sz="1200" dirty="0" err="1">
                <a:solidFill>
                  <a:srgbClr val="1F497D"/>
                </a:solidFill>
              </a:rPr>
              <a:t>mid-season</a:t>
            </a:r>
            <a:endParaRPr lang="fr-BE" sz="1200" dirty="0">
              <a:solidFill>
                <a:prstClr val="white"/>
              </a:solidFill>
            </a:endParaRPr>
          </a:p>
        </p:txBody>
      </p:sp>
      <p:sp>
        <p:nvSpPr>
          <p:cNvPr id="9" name="Parallélogramme 8"/>
          <p:cNvSpPr/>
          <p:nvPr/>
        </p:nvSpPr>
        <p:spPr>
          <a:xfrm flipH="1">
            <a:off x="5122718" y="3102821"/>
            <a:ext cx="3296661" cy="1132750"/>
          </a:xfrm>
          <a:prstGeom prst="parallelogram">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BE" sz="1200" dirty="0">
                <a:solidFill>
                  <a:srgbClr val="1F497D"/>
                </a:solidFill>
              </a:rPr>
              <a:t>Calibration set made of </a:t>
            </a:r>
            <a:r>
              <a:rPr lang="fr-BE" sz="1200" dirty="0" err="1">
                <a:solidFill>
                  <a:srgbClr val="1F497D"/>
                </a:solidFill>
              </a:rPr>
              <a:t>crop</a:t>
            </a:r>
            <a:r>
              <a:rPr lang="fr-BE" sz="1200" dirty="0">
                <a:solidFill>
                  <a:srgbClr val="1F497D"/>
                </a:solidFill>
              </a:rPr>
              <a:t> types (</a:t>
            </a:r>
            <a:r>
              <a:rPr lang="fr-BE" sz="1200" dirty="0" err="1">
                <a:solidFill>
                  <a:srgbClr val="1F497D"/>
                </a:solidFill>
              </a:rPr>
              <a:t>ground</a:t>
            </a:r>
            <a:r>
              <a:rPr lang="fr-BE" sz="1200" dirty="0">
                <a:solidFill>
                  <a:srgbClr val="1F497D"/>
                </a:solidFill>
              </a:rPr>
              <a:t> </a:t>
            </a:r>
            <a:r>
              <a:rPr lang="fr-BE" sz="1200" dirty="0" err="1">
                <a:solidFill>
                  <a:srgbClr val="1F497D"/>
                </a:solidFill>
              </a:rPr>
              <a:t>survey</a:t>
            </a:r>
            <a:r>
              <a:rPr lang="fr-BE" sz="1200" dirty="0">
                <a:solidFill>
                  <a:srgbClr val="1F497D"/>
                </a:solidFill>
              </a:rPr>
              <a:t>) to train </a:t>
            </a:r>
            <a:r>
              <a:rPr lang="fr-BE" sz="1200" dirty="0" err="1">
                <a:solidFill>
                  <a:srgbClr val="1F497D"/>
                </a:solidFill>
              </a:rPr>
              <a:t>each</a:t>
            </a:r>
            <a:r>
              <a:rPr lang="fr-BE" sz="1200" dirty="0">
                <a:solidFill>
                  <a:srgbClr val="1F497D"/>
                </a:solidFill>
              </a:rPr>
              <a:t> stratum </a:t>
            </a:r>
            <a:r>
              <a:rPr lang="fr-BE" sz="1200" dirty="0" err="1">
                <a:solidFill>
                  <a:srgbClr val="1F497D"/>
                </a:solidFill>
              </a:rPr>
              <a:t>separately</a:t>
            </a:r>
            <a:r>
              <a:rPr lang="fr-BE" sz="1200" dirty="0">
                <a:solidFill>
                  <a:srgbClr val="1F497D"/>
                </a:solidFill>
              </a:rPr>
              <a:t> and </a:t>
            </a:r>
            <a:r>
              <a:rPr lang="fr-BE" sz="1200" dirty="0" err="1">
                <a:solidFill>
                  <a:srgbClr val="1F497D"/>
                </a:solidFill>
              </a:rPr>
              <a:t>produce</a:t>
            </a:r>
            <a:r>
              <a:rPr lang="fr-BE" sz="1200" dirty="0">
                <a:solidFill>
                  <a:srgbClr val="1F497D"/>
                </a:solidFill>
              </a:rPr>
              <a:t> the </a:t>
            </a:r>
            <a:r>
              <a:rPr lang="fr-BE" sz="1200" b="1" dirty="0">
                <a:solidFill>
                  <a:srgbClr val="1F497D"/>
                </a:solidFill>
              </a:rPr>
              <a:t>first </a:t>
            </a:r>
            <a:r>
              <a:rPr lang="fr-BE" sz="1200" b="1" dirty="0" err="1">
                <a:solidFill>
                  <a:srgbClr val="1F497D"/>
                </a:solidFill>
              </a:rPr>
              <a:t>crop</a:t>
            </a:r>
            <a:r>
              <a:rPr lang="fr-BE" sz="1200" b="1" dirty="0">
                <a:solidFill>
                  <a:srgbClr val="1F497D"/>
                </a:solidFill>
              </a:rPr>
              <a:t> type </a:t>
            </a:r>
            <a:r>
              <a:rPr lang="fr-BE" sz="1200" b="1" dirty="0" err="1">
                <a:solidFill>
                  <a:srgbClr val="1F497D"/>
                </a:solidFill>
              </a:rPr>
              <a:t>map</a:t>
            </a:r>
            <a:r>
              <a:rPr lang="fr-BE" sz="1200" b="1" dirty="0">
                <a:solidFill>
                  <a:srgbClr val="1F497D"/>
                </a:solidFill>
              </a:rPr>
              <a:t> </a:t>
            </a:r>
            <a:r>
              <a:rPr lang="fr-BE" sz="1200" dirty="0">
                <a:solidFill>
                  <a:srgbClr val="1F497D"/>
                </a:solidFill>
              </a:rPr>
              <a:t>at the </a:t>
            </a:r>
            <a:r>
              <a:rPr lang="fr-BE" sz="1200" dirty="0" err="1">
                <a:solidFill>
                  <a:srgbClr val="1F497D"/>
                </a:solidFill>
              </a:rPr>
              <a:t>mid-season</a:t>
            </a:r>
            <a:endParaRPr lang="fr-BE" sz="1200" dirty="0">
              <a:solidFill>
                <a:prstClr val="white"/>
              </a:solidFill>
            </a:endParaRPr>
          </a:p>
        </p:txBody>
      </p:sp>
      <p:sp>
        <p:nvSpPr>
          <p:cNvPr id="10" name="Flèche vers le bas 9"/>
          <p:cNvSpPr/>
          <p:nvPr/>
        </p:nvSpPr>
        <p:spPr>
          <a:xfrm>
            <a:off x="5764264" y="2082125"/>
            <a:ext cx="378042" cy="960311"/>
          </a:xfrm>
          <a:prstGeom prst="downArrow">
            <a:avLst>
              <a:gd name="adj1" fmla="val 50000"/>
              <a:gd name="adj2" fmla="val 84228"/>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a:solidFill>
                <a:prstClr val="white"/>
              </a:solidFill>
            </a:endParaRPr>
          </a:p>
        </p:txBody>
      </p:sp>
      <p:sp>
        <p:nvSpPr>
          <p:cNvPr id="11" name="Rectangle 10"/>
          <p:cNvSpPr/>
          <p:nvPr/>
        </p:nvSpPr>
        <p:spPr>
          <a:xfrm>
            <a:off x="454374" y="1802921"/>
            <a:ext cx="6696924" cy="28783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a:solidFill>
                <a:prstClr val="white"/>
              </a:solidFill>
            </a:endParaRPr>
          </a:p>
        </p:txBody>
      </p:sp>
      <p:sp>
        <p:nvSpPr>
          <p:cNvPr id="13" name="Flèche vers le bas 12"/>
          <p:cNvSpPr/>
          <p:nvPr/>
        </p:nvSpPr>
        <p:spPr>
          <a:xfrm rot="16200000">
            <a:off x="4577384" y="3138814"/>
            <a:ext cx="378042" cy="540059"/>
          </a:xfrm>
          <a:prstGeom prst="downArrow">
            <a:avLst>
              <a:gd name="adj1" fmla="val 50000"/>
              <a:gd name="adj2" fmla="val 84228"/>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a:solidFill>
                <a:prstClr val="white"/>
              </a:solidFill>
            </a:endParaRPr>
          </a:p>
        </p:txBody>
      </p:sp>
      <p:sp>
        <p:nvSpPr>
          <p:cNvPr id="12" name="ZoneTexte 11"/>
          <p:cNvSpPr txBox="1"/>
          <p:nvPr/>
        </p:nvSpPr>
        <p:spPr>
          <a:xfrm>
            <a:off x="1099090" y="4460452"/>
            <a:ext cx="6353082" cy="323165"/>
          </a:xfrm>
          <a:prstGeom prst="rect">
            <a:avLst/>
          </a:prstGeom>
          <a:noFill/>
        </p:spPr>
        <p:txBody>
          <a:bodyPr wrap="square" rtlCol="0">
            <a:spAutoFit/>
          </a:bodyPr>
          <a:lstStyle/>
          <a:p>
            <a:pPr fontAlgn="auto">
              <a:spcBef>
                <a:spcPts val="0"/>
              </a:spcBef>
              <a:spcAft>
                <a:spcPts val="0"/>
              </a:spcAft>
            </a:pPr>
            <a:r>
              <a:rPr lang="fr-BE" sz="1500" b="1" dirty="0">
                <a:solidFill>
                  <a:prstClr val="black"/>
                </a:solidFill>
                <a:latin typeface="Calibri"/>
              </a:rPr>
              <a:t>=&gt; 1st </a:t>
            </a:r>
            <a:r>
              <a:rPr lang="fr-BE" sz="1500" b="1" dirty="0" err="1">
                <a:solidFill>
                  <a:prstClr val="black"/>
                </a:solidFill>
                <a:latin typeface="Calibri"/>
              </a:rPr>
              <a:t>field</a:t>
            </a:r>
            <a:r>
              <a:rPr lang="fr-BE" sz="1500" b="1" dirty="0">
                <a:solidFill>
                  <a:prstClr val="black"/>
                </a:solidFill>
                <a:latin typeface="Calibri"/>
              </a:rPr>
              <a:t> </a:t>
            </a:r>
            <a:r>
              <a:rPr lang="fr-BE" sz="1500" b="1" dirty="0" err="1">
                <a:solidFill>
                  <a:prstClr val="black"/>
                </a:solidFill>
                <a:latin typeface="Calibri"/>
              </a:rPr>
              <a:t>campaign</a:t>
            </a:r>
            <a:r>
              <a:rPr lang="fr-BE" sz="1500" b="1" dirty="0">
                <a:solidFill>
                  <a:prstClr val="black"/>
                </a:solidFill>
                <a:latin typeface="Calibri"/>
              </a:rPr>
              <a:t> data </a:t>
            </a:r>
            <a:r>
              <a:rPr lang="fr-BE" sz="1500" b="1" dirty="0" err="1">
                <a:solidFill>
                  <a:prstClr val="black"/>
                </a:solidFill>
                <a:latin typeface="Calibri"/>
              </a:rPr>
              <a:t>delivery</a:t>
            </a:r>
            <a:r>
              <a:rPr lang="fr-BE" sz="1500" b="1" dirty="0">
                <a:solidFill>
                  <a:prstClr val="black"/>
                </a:solidFill>
                <a:latin typeface="Calibri"/>
              </a:rPr>
              <a:t> </a:t>
            </a:r>
            <a:r>
              <a:rPr lang="fr-BE" sz="1500" b="1" dirty="0" err="1">
                <a:solidFill>
                  <a:prstClr val="black"/>
                </a:solidFill>
                <a:latin typeface="Calibri"/>
              </a:rPr>
              <a:t>before</a:t>
            </a:r>
            <a:r>
              <a:rPr lang="fr-BE" sz="1500" b="1" dirty="0">
                <a:solidFill>
                  <a:prstClr val="black"/>
                </a:solidFill>
                <a:latin typeface="Calibri"/>
              </a:rPr>
              <a:t> the </a:t>
            </a:r>
            <a:r>
              <a:rPr lang="fr-BE" sz="1500" b="1" dirty="0" err="1">
                <a:solidFill>
                  <a:prstClr val="black"/>
                </a:solidFill>
                <a:latin typeface="Calibri"/>
              </a:rPr>
              <a:t>mid-season</a:t>
            </a:r>
            <a:r>
              <a:rPr lang="fr-BE" sz="1500" b="1" dirty="0">
                <a:solidFill>
                  <a:prstClr val="black"/>
                </a:solidFill>
                <a:latin typeface="Calibri"/>
              </a:rPr>
              <a:t> (calibration </a:t>
            </a:r>
            <a:r>
              <a:rPr lang="fr-BE" sz="1500" b="1" dirty="0" err="1">
                <a:solidFill>
                  <a:prstClr val="black"/>
                </a:solidFill>
                <a:latin typeface="Calibri"/>
              </a:rPr>
              <a:t>only</a:t>
            </a:r>
            <a:r>
              <a:rPr lang="fr-BE" sz="1500" b="1" dirty="0">
                <a:solidFill>
                  <a:prstClr val="black"/>
                </a:solidFill>
                <a:latin typeface="Calibri"/>
              </a:rPr>
              <a:t>) </a:t>
            </a:r>
          </a:p>
        </p:txBody>
      </p:sp>
      <p:sp>
        <p:nvSpPr>
          <p:cNvPr id="14" name="Titre 1"/>
          <p:cNvSpPr txBox="1">
            <a:spLocks/>
          </p:cNvSpPr>
          <p:nvPr/>
        </p:nvSpPr>
        <p:spPr>
          <a:xfrm>
            <a:off x="216585" y="0"/>
            <a:ext cx="6172200" cy="749238"/>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pPr>
            <a:r>
              <a:rPr lang="fr-BE" sz="2400" dirty="0">
                <a:solidFill>
                  <a:schemeClr val="tx1">
                    <a:lumMod val="75000"/>
                    <a:lumOff val="25000"/>
                  </a:schemeClr>
                </a:solidFill>
              </a:rPr>
              <a:t>Calibration – 3 </a:t>
            </a:r>
            <a:r>
              <a:rPr lang="fr-BE" sz="2400" dirty="0" err="1">
                <a:solidFill>
                  <a:schemeClr val="tx1">
                    <a:lumMod val="75000"/>
                    <a:lumOff val="25000"/>
                  </a:schemeClr>
                </a:solidFill>
              </a:rPr>
              <a:t>steps</a:t>
            </a:r>
            <a:r>
              <a:rPr lang="fr-BE" sz="2400" dirty="0">
                <a:solidFill>
                  <a:schemeClr val="tx1">
                    <a:lumMod val="75000"/>
                    <a:lumOff val="25000"/>
                  </a:schemeClr>
                </a:solidFill>
              </a:rPr>
              <a:t> for 2 </a:t>
            </a:r>
            <a:r>
              <a:rPr lang="fr-BE" sz="2400" dirty="0" err="1">
                <a:solidFill>
                  <a:schemeClr val="tx1">
                    <a:lumMod val="75000"/>
                    <a:lumOff val="25000"/>
                  </a:schemeClr>
                </a:solidFill>
              </a:rPr>
              <a:t>products</a:t>
            </a:r>
            <a:endParaRPr lang="fr-BE" sz="2400" dirty="0">
              <a:solidFill>
                <a:schemeClr val="tx1">
                  <a:lumMod val="75000"/>
                  <a:lumOff val="25000"/>
                </a:schemeClr>
              </a:solidFill>
            </a:endParaRPr>
          </a:p>
        </p:txBody>
      </p:sp>
    </p:spTree>
    <p:extLst>
      <p:ext uri="{BB962C8B-B14F-4D97-AF65-F5344CB8AC3E}">
        <p14:creationId xmlns:p14="http://schemas.microsoft.com/office/powerpoint/2010/main" val="427039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P spid="11"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6264" y="720904"/>
            <a:ext cx="8902460" cy="4266474"/>
          </a:xfrm>
        </p:spPr>
        <p:txBody>
          <a:bodyPr>
            <a:noAutofit/>
          </a:bodyPr>
          <a:lstStyle/>
          <a:p>
            <a:pPr>
              <a:spcAft>
                <a:spcPts val="450"/>
              </a:spcAft>
              <a:buFont typeface="Wingdings" panose="05000000000000000000" pitchFamily="2" charset="2"/>
              <a:buChar char="Ø"/>
            </a:pPr>
            <a:r>
              <a:rPr lang="en-GB" sz="1200" b="1" dirty="0"/>
              <a:t>Stratification</a:t>
            </a:r>
            <a:r>
              <a:rPr lang="en-GB" sz="1350" b="1" dirty="0"/>
              <a:t> </a:t>
            </a:r>
            <a:r>
              <a:rPr lang="en-GB" sz="1350" dirty="0"/>
              <a:t> </a:t>
            </a:r>
            <a:r>
              <a:rPr lang="en-GB" sz="1050" dirty="0"/>
              <a:t>according to existing agro-ecological zoning to sample the range of diversity</a:t>
            </a:r>
          </a:p>
          <a:p>
            <a:pPr>
              <a:buFont typeface="Wingdings" panose="05000000000000000000" pitchFamily="2" charset="2"/>
              <a:buChar char="Ø"/>
            </a:pPr>
            <a:r>
              <a:rPr lang="en-GB" sz="1200" b="1" dirty="0"/>
              <a:t>Two-stage sampling strategy for crop type validation</a:t>
            </a:r>
            <a:endParaRPr lang="en-GB" sz="1200" dirty="0"/>
          </a:p>
          <a:p>
            <a:pPr lvl="1">
              <a:buFont typeface="Wingdings" panose="05000000000000000000" pitchFamily="2" charset="2"/>
              <a:buChar char="v"/>
            </a:pPr>
            <a:r>
              <a:rPr lang="en-GB" sz="1050" b="1" dirty="0"/>
              <a:t>Delineation of large Primary Sampling Units (PSU)</a:t>
            </a:r>
            <a:r>
              <a:rPr lang="en-GB" sz="1050" dirty="0"/>
              <a:t> based on ancillary data set (typically admin. regions) 		</a:t>
            </a:r>
            <a:r>
              <a:rPr lang="en-GB" sz="825" dirty="0">
                <a:solidFill>
                  <a:prstClr val="black"/>
                </a:solidFill>
              </a:rPr>
              <a:t>ex. : Ukraine = around 30 oblasts (districts); local site = 5 to 15 districts </a:t>
            </a:r>
            <a:endParaRPr lang="en-GB" sz="1050" b="1" dirty="0"/>
          </a:p>
          <a:p>
            <a:pPr lvl="1">
              <a:buFont typeface="Wingdings" panose="05000000000000000000" pitchFamily="2" charset="2"/>
              <a:buChar char="v"/>
            </a:pPr>
            <a:r>
              <a:rPr lang="en-GB" sz="1050" b="1" dirty="0"/>
              <a:t>Random selection of few (2 or 3) PSU </a:t>
            </a:r>
            <a:r>
              <a:rPr lang="en-GB" sz="1050" dirty="0"/>
              <a:t>distributed in the different strata according to their cropland area (cropland area-weighted sampling probability).  </a:t>
            </a:r>
            <a:endParaRPr lang="en-GB" sz="825" dirty="0"/>
          </a:p>
          <a:p>
            <a:pPr lvl="1">
              <a:spcBef>
                <a:spcPts val="0"/>
              </a:spcBef>
              <a:buFont typeface="Wingdings" panose="05000000000000000000" pitchFamily="2" charset="2"/>
              <a:buChar char="v"/>
            </a:pPr>
            <a:r>
              <a:rPr lang="en-GB" sz="1050" b="1" dirty="0"/>
              <a:t>“Windshield survey” </a:t>
            </a:r>
            <a:r>
              <a:rPr lang="en-GB" sz="1050" dirty="0"/>
              <a:t>for each selected PSU to identify the crop type for each Elementary Sampling Unit (ESU) along the roads (e.g. tablet </a:t>
            </a:r>
            <a:r>
              <a:rPr lang="en-GB" sz="1050" dirty="0" err="1"/>
              <a:t>onboard</a:t>
            </a:r>
            <a:r>
              <a:rPr lang="en-GB" sz="1050" dirty="0"/>
              <a:t> of vehicle).  ESU corresponds to parcels covered by the same crop/crop association. Delineation should use the best contrasted </a:t>
            </a:r>
            <a:r>
              <a:rPr lang="en-GB" sz="1050" dirty="0" err="1"/>
              <a:t>color</a:t>
            </a:r>
            <a:r>
              <a:rPr lang="en-GB" sz="1050" dirty="0"/>
              <a:t> composite for parcel identification.  The road selection and the ESU  selection should be as systematic as possible, unbiased with a min. parcel size larger than 0,25 ha (25 S2 pixels). </a:t>
            </a:r>
            <a:r>
              <a:rPr lang="en-GB" sz="825" dirty="0"/>
              <a:t> </a:t>
            </a:r>
            <a:r>
              <a:rPr lang="en-GB" sz="1050" dirty="0"/>
              <a:t>Typical density of 1 ESU / 100 </a:t>
            </a:r>
            <a:r>
              <a:rPr lang="en-GB" sz="1050" dirty="0" err="1"/>
              <a:t>sq</a:t>
            </a:r>
            <a:r>
              <a:rPr lang="en-GB" sz="1050" dirty="0"/>
              <a:t> km.   </a:t>
            </a:r>
          </a:p>
          <a:p>
            <a:pPr marL="342900" lvl="1" indent="0">
              <a:spcBef>
                <a:spcPts val="0"/>
              </a:spcBef>
              <a:buNone/>
            </a:pPr>
            <a:r>
              <a:rPr lang="en-GB" sz="1050" dirty="0">
                <a:solidFill>
                  <a:prstClr val="black"/>
                </a:solidFill>
              </a:rPr>
              <a:t>		</a:t>
            </a:r>
            <a:r>
              <a:rPr lang="en-GB" sz="825" dirty="0">
                <a:solidFill>
                  <a:prstClr val="black"/>
                </a:solidFill>
              </a:rPr>
              <a:t>National case. Ukraine : 2 oblasts/stratum  * 4 strata =&gt; 8 oblasts =&gt; 1600 crop samples</a:t>
            </a:r>
          </a:p>
          <a:p>
            <a:pPr marL="342900" lvl="1" indent="0">
              <a:spcBef>
                <a:spcPts val="0"/>
              </a:spcBef>
              <a:buNone/>
            </a:pPr>
            <a:r>
              <a:rPr lang="en-GB" sz="825" dirty="0">
                <a:solidFill>
                  <a:prstClr val="black"/>
                </a:solidFill>
              </a:rPr>
              <a:t>		                           1 day to reach the selected oblast (PSU), 200 ESUs/day by windshield survey     </a:t>
            </a:r>
            <a:r>
              <a:rPr lang="en-GB" sz="825" dirty="0">
                <a:solidFill>
                  <a:schemeClr val="tx2"/>
                </a:solidFill>
              </a:rPr>
              <a:t>=&gt;  16 days campaign</a:t>
            </a:r>
          </a:p>
          <a:p>
            <a:pPr marL="342900" lvl="1" indent="0">
              <a:spcBef>
                <a:spcPts val="0"/>
              </a:spcBef>
              <a:buNone/>
            </a:pPr>
            <a:r>
              <a:rPr lang="en-GB" sz="900" dirty="0">
                <a:solidFill>
                  <a:prstClr val="black"/>
                </a:solidFill>
              </a:rPr>
              <a:t>		Local case. 1 district/stratum * 3 strata =&gt;  3 districts =&gt; 600 crop samples</a:t>
            </a:r>
          </a:p>
          <a:p>
            <a:pPr marL="342900" lvl="1" indent="0">
              <a:spcBef>
                <a:spcPts val="0"/>
              </a:spcBef>
              <a:buNone/>
            </a:pPr>
            <a:r>
              <a:rPr lang="en-GB" sz="900" dirty="0">
                <a:solidFill>
                  <a:prstClr val="black"/>
                </a:solidFill>
              </a:rPr>
              <a:t>		                    200 ESUs/day by windshield survey      </a:t>
            </a:r>
            <a:r>
              <a:rPr lang="en-GB" sz="900" dirty="0">
                <a:solidFill>
                  <a:schemeClr val="tx2"/>
                </a:solidFill>
              </a:rPr>
              <a:t>=&gt;  3-4 days campaign </a:t>
            </a:r>
          </a:p>
          <a:p>
            <a:pPr marL="342900" lvl="1" indent="0">
              <a:spcBef>
                <a:spcPts val="0"/>
              </a:spcBef>
              <a:buNone/>
            </a:pPr>
            <a:endParaRPr lang="en-GB" sz="900" dirty="0">
              <a:solidFill>
                <a:schemeClr val="tx2"/>
              </a:solidFill>
            </a:endParaRPr>
          </a:p>
          <a:p>
            <a:pPr>
              <a:spcBef>
                <a:spcPts val="0"/>
              </a:spcBef>
              <a:buFont typeface="Wingdings" panose="05000000000000000000" pitchFamily="2" charset="2"/>
              <a:buChar char="Ø"/>
            </a:pPr>
            <a:r>
              <a:rPr lang="en-GB" sz="1200" b="1" dirty="0">
                <a:solidFill>
                  <a:prstClr val="black"/>
                </a:solidFill>
              </a:rPr>
              <a:t>Sampling strategy for non-cropland validation </a:t>
            </a:r>
            <a:r>
              <a:rPr lang="en-GB" sz="1200" dirty="0">
                <a:solidFill>
                  <a:prstClr val="black"/>
                </a:solidFill>
              </a:rPr>
              <a:t>(2 options)</a:t>
            </a:r>
            <a:endParaRPr lang="en-GB" sz="1200" b="1" dirty="0">
              <a:solidFill>
                <a:prstClr val="black"/>
              </a:solidFill>
            </a:endParaRPr>
          </a:p>
          <a:p>
            <a:pPr marL="600075" lvl="1" indent="-257175">
              <a:buFont typeface="+mj-lt"/>
              <a:buAutoNum type="arabicParenR"/>
            </a:pPr>
            <a:r>
              <a:rPr lang="en-GB" sz="1050" dirty="0">
                <a:solidFill>
                  <a:prstClr val="black"/>
                </a:solidFill>
              </a:rPr>
              <a:t>Collection of non cropland ESU during the windshield survey</a:t>
            </a:r>
          </a:p>
          <a:p>
            <a:pPr marL="600075" lvl="1" indent="-257175">
              <a:spcBef>
                <a:spcPts val="0"/>
              </a:spcBef>
              <a:buFont typeface="+mj-lt"/>
              <a:buAutoNum type="arabicParenR"/>
            </a:pPr>
            <a:r>
              <a:rPr lang="en-GB" sz="1050" dirty="0">
                <a:solidFill>
                  <a:prstClr val="black"/>
                </a:solidFill>
              </a:rPr>
              <a:t>If up-to-date very high resolution imagery (GE) is available for large parts of the area of interest, on screen identification of cropland/non-cropland samples of randomly selected in each stratum. </a:t>
            </a:r>
          </a:p>
          <a:p>
            <a:pPr marL="342900" lvl="1" indent="0">
              <a:spcBef>
                <a:spcPts val="0"/>
              </a:spcBef>
              <a:buNone/>
            </a:pPr>
            <a:r>
              <a:rPr lang="en-GB" sz="900" dirty="0">
                <a:solidFill>
                  <a:prstClr val="black"/>
                </a:solidFill>
              </a:rPr>
              <a:t>		</a:t>
            </a:r>
            <a:r>
              <a:rPr lang="en-GB" sz="825" dirty="0">
                <a:solidFill>
                  <a:prstClr val="black"/>
                </a:solidFill>
              </a:rPr>
              <a:t>Typically 100 – 150 ESUs of 0,25 ha per stratum.    </a:t>
            </a:r>
            <a:r>
              <a:rPr lang="en-GB" sz="825" dirty="0">
                <a:solidFill>
                  <a:schemeClr val="tx2"/>
                </a:solidFill>
              </a:rPr>
              <a:t>=&gt;  3 days in the office </a:t>
            </a:r>
            <a:endParaRPr lang="en-GB" sz="825" dirty="0"/>
          </a:p>
          <a:p>
            <a:pPr marL="342900" lvl="1" indent="0">
              <a:spcBef>
                <a:spcPts val="0"/>
              </a:spcBef>
              <a:buNone/>
            </a:pPr>
            <a:endParaRPr lang="fr-BE" sz="900" dirty="0">
              <a:solidFill>
                <a:schemeClr val="tx2"/>
              </a:solidFill>
            </a:endParaRPr>
          </a:p>
        </p:txBody>
      </p:sp>
      <p:pic>
        <p:nvPicPr>
          <p:cNvPr id="5" name="Image 3" descr="crop_type_collect_figure_600pdi"/>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10282" y="897565"/>
            <a:ext cx="799329" cy="553892"/>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p:cNvSpPr>
            <a:spLocks noGrp="1"/>
          </p:cNvSpPr>
          <p:nvPr>
            <p:ph type="title"/>
          </p:nvPr>
        </p:nvSpPr>
        <p:spPr>
          <a:xfrm>
            <a:off x="1277634" y="87474"/>
            <a:ext cx="6172200" cy="749238"/>
          </a:xfrm>
        </p:spPr>
        <p:txBody>
          <a:bodyPr>
            <a:normAutofit/>
          </a:bodyPr>
          <a:lstStyle/>
          <a:p>
            <a:r>
              <a:rPr lang="fr-BE" dirty="0" smtClean="0"/>
              <a:t>Validation</a:t>
            </a:r>
            <a:endParaRPr lang="fr-BE" sz="2100" dirty="0"/>
          </a:p>
        </p:txBody>
      </p:sp>
      <p:sp>
        <p:nvSpPr>
          <p:cNvPr id="4" name="ZoneTexte 3"/>
          <p:cNvSpPr txBox="1"/>
          <p:nvPr/>
        </p:nvSpPr>
        <p:spPr>
          <a:xfrm>
            <a:off x="7056276" y="1397327"/>
            <a:ext cx="2052228" cy="230832"/>
          </a:xfrm>
          <a:prstGeom prst="rect">
            <a:avLst/>
          </a:prstGeom>
          <a:noFill/>
        </p:spPr>
        <p:txBody>
          <a:bodyPr wrap="square" rtlCol="0">
            <a:spAutoFit/>
          </a:bodyPr>
          <a:lstStyle/>
          <a:p>
            <a:pPr fontAlgn="auto">
              <a:spcBef>
                <a:spcPts val="0"/>
              </a:spcBef>
              <a:spcAft>
                <a:spcPts val="0"/>
              </a:spcAft>
            </a:pPr>
            <a:r>
              <a:rPr lang="fr-BE" sz="900" dirty="0">
                <a:solidFill>
                  <a:prstClr val="black"/>
                </a:solidFill>
                <a:latin typeface="Calibri"/>
              </a:rPr>
              <a:t>JECAM Guidelines</a:t>
            </a:r>
          </a:p>
        </p:txBody>
      </p:sp>
    </p:spTree>
    <p:extLst>
      <p:ext uri="{BB962C8B-B14F-4D97-AF65-F5344CB8AC3E}">
        <p14:creationId xmlns:p14="http://schemas.microsoft.com/office/powerpoint/2010/main" val="17605924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smtClean="0"/>
              <a:t>User </a:t>
            </a:r>
            <a:r>
              <a:rPr lang="fr-BE" dirty="0" err="1" smtClean="0"/>
              <a:t>requirements</a:t>
            </a:r>
            <a:r>
              <a:rPr lang="fr-BE" dirty="0" smtClean="0"/>
              <a:t> &amp; </a:t>
            </a:r>
            <a:br>
              <a:rPr lang="fr-BE" dirty="0" smtClean="0"/>
            </a:br>
            <a:r>
              <a:rPr lang="fr-BE" dirty="0" err="1" smtClean="0"/>
              <a:t>Products</a:t>
            </a:r>
            <a:r>
              <a:rPr lang="fr-BE" dirty="0" smtClean="0"/>
              <a:t> </a:t>
            </a:r>
            <a:r>
              <a:rPr lang="fr-BE" dirty="0" err="1" smtClean="0"/>
              <a:t>specifications</a:t>
            </a:r>
            <a:endParaRPr lang="fr-BE" dirty="0"/>
          </a:p>
        </p:txBody>
      </p:sp>
      <p:graphicFrame>
        <p:nvGraphicFramePr>
          <p:cNvPr id="4" name="Tableau 3"/>
          <p:cNvGraphicFramePr>
            <a:graphicFrameLocks noGrp="1"/>
          </p:cNvGraphicFramePr>
          <p:nvPr>
            <p:extLst/>
          </p:nvPr>
        </p:nvGraphicFramePr>
        <p:xfrm>
          <a:off x="1169622" y="918100"/>
          <a:ext cx="6804000" cy="4213782"/>
        </p:xfrm>
        <a:graphic>
          <a:graphicData uri="http://schemas.openxmlformats.org/drawingml/2006/table">
            <a:tbl>
              <a:tblPr firstRow="1" bandRow="1">
                <a:tableStyleId>{5C22544A-7EE6-4342-B048-85BDC9FD1C3A}</a:tableStyleId>
              </a:tblPr>
              <a:tblGrid>
                <a:gridCol w="1566174"/>
                <a:gridCol w="2808312"/>
                <a:gridCol w="2429514"/>
              </a:tblGrid>
              <a:tr h="253787">
                <a:tc>
                  <a:txBody>
                    <a:bodyPr/>
                    <a:lstStyle/>
                    <a:p>
                      <a:r>
                        <a:rPr lang="fr-BE" sz="1000" dirty="0" err="1" smtClean="0"/>
                        <a:t>Properties</a:t>
                      </a:r>
                      <a:endParaRPr lang="fr-BE" sz="1000" dirty="0"/>
                    </a:p>
                  </a:txBody>
                  <a:tcPr marL="68580" marR="68580" marT="34290" marB="34290"/>
                </a:tc>
                <a:tc>
                  <a:txBody>
                    <a:bodyPr/>
                    <a:lstStyle/>
                    <a:p>
                      <a:r>
                        <a:rPr lang="fr-BE" sz="1000" dirty="0" smtClean="0"/>
                        <a:t>User </a:t>
                      </a:r>
                      <a:r>
                        <a:rPr lang="fr-BE" sz="1000" dirty="0" err="1" smtClean="0"/>
                        <a:t>Requirement</a:t>
                      </a:r>
                      <a:endParaRPr lang="fr-BE" sz="1000" dirty="0"/>
                    </a:p>
                  </a:txBody>
                  <a:tcPr marL="68580" marR="68580" marT="34290" marB="34290"/>
                </a:tc>
                <a:tc>
                  <a:txBody>
                    <a:bodyPr/>
                    <a:lstStyle/>
                    <a:p>
                      <a:r>
                        <a:rPr lang="fr-BE" sz="1000" dirty="0" smtClean="0"/>
                        <a:t>Product </a:t>
                      </a:r>
                      <a:r>
                        <a:rPr lang="fr-BE" sz="1000" dirty="0" err="1" smtClean="0"/>
                        <a:t>specification</a:t>
                      </a:r>
                      <a:endParaRPr lang="fr-BE" sz="1000" dirty="0"/>
                    </a:p>
                  </a:txBody>
                  <a:tcPr marL="68580" marR="68580" marT="34290" marB="34290"/>
                </a:tc>
              </a:tr>
              <a:tr h="246368">
                <a:tc>
                  <a:txBody>
                    <a:bodyPr/>
                    <a:lstStyle/>
                    <a:p>
                      <a:r>
                        <a:rPr lang="fr-BE" sz="1000" dirty="0" smtClean="0"/>
                        <a:t>Spatial </a:t>
                      </a:r>
                      <a:r>
                        <a:rPr lang="fr-BE" sz="1000" dirty="0" err="1" smtClean="0"/>
                        <a:t>coverage</a:t>
                      </a:r>
                      <a:endParaRPr lang="fr-BE" sz="1000" dirty="0"/>
                    </a:p>
                  </a:txBody>
                  <a:tcPr marL="68580" marR="68580" marT="34290" marB="34290"/>
                </a:tc>
                <a:tc>
                  <a:txBody>
                    <a:bodyPr/>
                    <a:lstStyle/>
                    <a:p>
                      <a:r>
                        <a:rPr lang="en-GB" sz="1000" kern="1200" dirty="0" smtClean="0">
                          <a:solidFill>
                            <a:schemeClr val="dk1"/>
                          </a:solidFill>
                          <a:effectLst/>
                          <a:latin typeface="+mn-lt"/>
                          <a:ea typeface="+mn-ea"/>
                          <a:cs typeface="+mn-cs"/>
                        </a:rPr>
                        <a:t>Local (over sites) to regional</a:t>
                      </a:r>
                      <a:endParaRPr lang="fr-BE" sz="1000" dirty="0"/>
                    </a:p>
                  </a:txBody>
                  <a:tcPr marL="68580" marR="68580" marT="34290" marB="34290"/>
                </a:tc>
                <a:tc>
                  <a:txBody>
                    <a:bodyPr/>
                    <a:lstStyle/>
                    <a:p>
                      <a:endParaRPr lang="fr-BE" sz="1000" b="1" dirty="0">
                        <a:solidFill>
                          <a:srgbClr val="00B050"/>
                        </a:solidFill>
                      </a:endParaRPr>
                    </a:p>
                  </a:txBody>
                  <a:tcPr marL="68580" marR="68580" marT="34290" marB="34290"/>
                </a:tc>
              </a:tr>
              <a:tr h="246368">
                <a:tc>
                  <a:txBody>
                    <a:bodyPr/>
                    <a:lstStyle/>
                    <a:p>
                      <a:r>
                        <a:rPr lang="fr-BE" sz="1000" dirty="0" smtClean="0"/>
                        <a:t>Time </a:t>
                      </a:r>
                      <a:r>
                        <a:rPr lang="fr-BE" sz="1000" dirty="0" err="1" smtClean="0"/>
                        <a:t>period</a:t>
                      </a:r>
                      <a:endParaRPr lang="fr-BE" sz="1000" dirty="0"/>
                    </a:p>
                  </a:txBody>
                  <a:tcPr marL="68580" marR="68580" marT="34290" marB="34290"/>
                </a:tc>
                <a:tc>
                  <a:txBody>
                    <a:bodyPr/>
                    <a:lstStyle/>
                    <a:p>
                      <a:r>
                        <a:rPr lang="en-GB" sz="1000" kern="1200" dirty="0" smtClean="0">
                          <a:solidFill>
                            <a:schemeClr val="dk1"/>
                          </a:solidFill>
                          <a:effectLst/>
                          <a:latin typeface="+mn-lt"/>
                          <a:ea typeface="+mn-ea"/>
                          <a:cs typeface="+mn-cs"/>
                        </a:rPr>
                        <a:t>Current</a:t>
                      </a:r>
                      <a:endParaRPr lang="fr-BE" sz="1000" dirty="0"/>
                    </a:p>
                  </a:txBody>
                  <a:tcPr marL="68580" marR="68580" marT="34290" marB="34290"/>
                </a:tc>
                <a:tc>
                  <a:txBody>
                    <a:bodyPr/>
                    <a:lstStyle/>
                    <a:p>
                      <a:r>
                        <a:rPr lang="fr-BE" sz="1000" dirty="0" smtClean="0"/>
                        <a:t>          </a:t>
                      </a:r>
                      <a:r>
                        <a:rPr lang="fr-BE" sz="1000" dirty="0" err="1" smtClean="0"/>
                        <a:t>with</a:t>
                      </a:r>
                      <a:r>
                        <a:rPr lang="fr-BE" sz="1000" dirty="0" smtClean="0"/>
                        <a:t> 6 </a:t>
                      </a:r>
                      <a:r>
                        <a:rPr lang="fr-BE" sz="1000" dirty="0" err="1" smtClean="0"/>
                        <a:t>months</a:t>
                      </a:r>
                      <a:r>
                        <a:rPr lang="fr-BE" sz="1000" dirty="0" smtClean="0"/>
                        <a:t> </a:t>
                      </a:r>
                      <a:r>
                        <a:rPr lang="fr-BE" sz="1000" dirty="0" err="1" smtClean="0"/>
                        <a:t>before</a:t>
                      </a:r>
                      <a:r>
                        <a:rPr lang="fr-BE" sz="1000" dirty="0" smtClean="0"/>
                        <a:t> the 1st </a:t>
                      </a:r>
                      <a:r>
                        <a:rPr lang="fr-BE" sz="1000" dirty="0" err="1" smtClean="0"/>
                        <a:t>delivery</a:t>
                      </a:r>
                      <a:endParaRPr lang="fr-BE" sz="1000" dirty="0"/>
                    </a:p>
                  </a:txBody>
                  <a:tcPr marL="68580" marR="68580" marT="34290" marB="34290"/>
                </a:tc>
              </a:tr>
              <a:tr h="406508">
                <a:tc>
                  <a:txBody>
                    <a:bodyPr/>
                    <a:lstStyle/>
                    <a:p>
                      <a:r>
                        <a:rPr lang="fr-BE" sz="1000" dirty="0" smtClean="0"/>
                        <a:t>Temporal </a:t>
                      </a:r>
                      <a:r>
                        <a:rPr lang="fr-BE" sz="1000" dirty="0" err="1" smtClean="0"/>
                        <a:t>frequency</a:t>
                      </a:r>
                      <a:endParaRPr lang="fr-BE" sz="1000" dirty="0"/>
                    </a:p>
                  </a:txBody>
                  <a:tcPr marL="68580" marR="68580" marT="34290" marB="34290"/>
                </a:tc>
                <a:tc>
                  <a:txBody>
                    <a:bodyPr/>
                    <a:lstStyle/>
                    <a:p>
                      <a:r>
                        <a:rPr lang="en-GB" sz="1000" kern="1200" dirty="0" smtClean="0">
                          <a:solidFill>
                            <a:schemeClr val="dk1"/>
                          </a:solidFill>
                          <a:effectLst/>
                          <a:latin typeface="+mn-lt"/>
                          <a:ea typeface="+mn-ea"/>
                          <a:cs typeface="+mn-cs"/>
                        </a:rPr>
                        <a:t>1 month</a:t>
                      </a:r>
                      <a:endParaRPr lang="fr-BE" sz="1000" dirty="0"/>
                    </a:p>
                  </a:txBody>
                  <a:tcPr marL="68580" marR="68580" marT="34290" marB="34290"/>
                </a:tc>
                <a:tc>
                  <a:txBody>
                    <a:bodyPr/>
                    <a:lstStyle/>
                    <a:p>
                      <a:r>
                        <a:rPr lang="fr-BE" sz="1000" dirty="0" smtClean="0"/>
                        <a:t>          1 </a:t>
                      </a:r>
                      <a:r>
                        <a:rPr lang="fr-BE" sz="1000" dirty="0" err="1" smtClean="0"/>
                        <a:t>month</a:t>
                      </a:r>
                      <a:r>
                        <a:rPr lang="fr-BE" sz="1000" dirty="0" smtClean="0"/>
                        <a:t> </a:t>
                      </a:r>
                      <a:r>
                        <a:rPr lang="fr-BE" sz="1000" dirty="0" err="1" smtClean="0"/>
                        <a:t>with</a:t>
                      </a:r>
                      <a:r>
                        <a:rPr lang="fr-BE" sz="1000" dirty="0" smtClean="0"/>
                        <a:t> a 12-month </a:t>
                      </a:r>
                      <a:r>
                        <a:rPr lang="fr-BE" sz="1000" dirty="0" err="1" smtClean="0"/>
                        <a:t>moving</a:t>
                      </a:r>
                      <a:r>
                        <a:rPr lang="fr-BE" sz="1000" dirty="0" smtClean="0"/>
                        <a:t> </a:t>
                      </a:r>
                      <a:r>
                        <a:rPr lang="fr-BE" sz="1000" dirty="0" err="1" smtClean="0"/>
                        <a:t>window</a:t>
                      </a:r>
                      <a:r>
                        <a:rPr lang="fr-BE" sz="1000" baseline="0" dirty="0" smtClean="0"/>
                        <a:t> (</a:t>
                      </a:r>
                      <a:r>
                        <a:rPr lang="fr-BE" sz="1000" baseline="0" dirty="0" err="1" smtClean="0"/>
                        <a:t>fully</a:t>
                      </a:r>
                      <a:r>
                        <a:rPr lang="fr-BE" sz="1000" baseline="0" dirty="0" smtClean="0"/>
                        <a:t> </a:t>
                      </a:r>
                      <a:r>
                        <a:rPr lang="fr-BE" sz="1000" baseline="0" dirty="0" err="1" smtClean="0"/>
                        <a:t>operational</a:t>
                      </a:r>
                      <a:r>
                        <a:rPr lang="fr-BE" sz="1000" baseline="0" dirty="0" smtClean="0"/>
                        <a:t> </a:t>
                      </a:r>
                      <a:r>
                        <a:rPr lang="fr-BE" sz="1000" baseline="0" dirty="0" err="1" smtClean="0"/>
                        <a:t>after</a:t>
                      </a:r>
                      <a:r>
                        <a:rPr lang="fr-BE" sz="1000" baseline="0" dirty="0" smtClean="0"/>
                        <a:t> 23 </a:t>
                      </a:r>
                      <a:r>
                        <a:rPr lang="fr-BE" sz="1000" baseline="0" dirty="0" err="1" smtClean="0"/>
                        <a:t>months</a:t>
                      </a:r>
                      <a:r>
                        <a:rPr lang="fr-BE" sz="1000" baseline="0" dirty="0" smtClean="0"/>
                        <a:t>)</a:t>
                      </a:r>
                    </a:p>
                  </a:txBody>
                  <a:tcPr marL="68580" marR="68580" marT="34290" marB="34290"/>
                </a:tc>
              </a:tr>
              <a:tr h="253787">
                <a:tc>
                  <a:txBody>
                    <a:bodyPr/>
                    <a:lstStyle/>
                    <a:p>
                      <a:r>
                        <a:rPr lang="fr-BE" sz="1000" dirty="0" smtClean="0"/>
                        <a:t>Delivery time</a:t>
                      </a:r>
                      <a:endParaRPr lang="fr-BE" sz="1000" dirty="0"/>
                    </a:p>
                  </a:txBody>
                  <a:tcPr marL="68580" marR="68580" marT="34290" marB="34290"/>
                </a:tc>
                <a:tc>
                  <a:txBody>
                    <a:bodyPr/>
                    <a:lstStyle/>
                    <a:p>
                      <a:r>
                        <a:rPr lang="en-US" sz="1000" kern="1200" dirty="0" smtClean="0">
                          <a:solidFill>
                            <a:schemeClr val="dk1"/>
                          </a:solidFill>
                          <a:effectLst/>
                          <a:latin typeface="+mn-lt"/>
                          <a:ea typeface="+mn-ea"/>
                          <a:cs typeface="+mn-cs"/>
                        </a:rPr>
                        <a:t>3 days after the end of each month</a:t>
                      </a:r>
                      <a:endParaRPr lang="fr-BE" sz="1000" dirty="0"/>
                    </a:p>
                  </a:txBody>
                  <a:tcPr marL="68580" marR="68580" marT="34290" marB="34290"/>
                </a:tc>
                <a:tc>
                  <a:txBody>
                    <a:bodyPr/>
                    <a:lstStyle/>
                    <a:p>
                      <a:endParaRPr lang="fr-BE" sz="1000" dirty="0"/>
                    </a:p>
                  </a:txBody>
                  <a:tcPr marL="68580" marR="68580" marT="34290" marB="34290"/>
                </a:tc>
              </a:tr>
              <a:tr h="246368">
                <a:tc>
                  <a:txBody>
                    <a:bodyPr/>
                    <a:lstStyle/>
                    <a:p>
                      <a:r>
                        <a:rPr lang="fr-BE" sz="1000" dirty="0" smtClean="0"/>
                        <a:t>Spatial </a:t>
                      </a:r>
                      <a:r>
                        <a:rPr lang="fr-BE" sz="1000" dirty="0" err="1" smtClean="0"/>
                        <a:t>resolution</a:t>
                      </a:r>
                      <a:endParaRPr lang="fr-BE" sz="1000" dirty="0"/>
                    </a:p>
                  </a:txBody>
                  <a:tcPr marL="68580" marR="68580" marT="34290" marB="34290"/>
                </a:tc>
                <a:tc>
                  <a:txBody>
                    <a:bodyPr/>
                    <a:lstStyle/>
                    <a:p>
                      <a:r>
                        <a:rPr lang="en-GB" sz="1000" kern="1200" dirty="0" smtClean="0">
                          <a:solidFill>
                            <a:schemeClr val="dk1"/>
                          </a:solidFill>
                          <a:effectLst/>
                          <a:latin typeface="+mn-lt"/>
                          <a:ea typeface="+mn-ea"/>
                          <a:cs typeface="+mn-cs"/>
                        </a:rPr>
                        <a:t>10 meters</a:t>
                      </a:r>
                      <a:endParaRPr lang="fr-BE" sz="1000" kern="1200" dirty="0" smtClean="0">
                        <a:solidFill>
                          <a:schemeClr val="dk1"/>
                        </a:solidFill>
                        <a:effectLst/>
                        <a:latin typeface="+mn-lt"/>
                        <a:ea typeface="+mn-ea"/>
                        <a:cs typeface="+mn-cs"/>
                      </a:endParaRPr>
                    </a:p>
                  </a:txBody>
                  <a:tcPr marL="68580" marR="68580" marT="34290" marB="34290"/>
                </a:tc>
                <a:tc>
                  <a:txBody>
                    <a:bodyPr/>
                    <a:lstStyle/>
                    <a:p>
                      <a:endParaRPr lang="fr-BE" sz="1000" dirty="0"/>
                    </a:p>
                  </a:txBody>
                  <a:tcPr marL="68580" marR="68580" marT="34290" marB="34290"/>
                </a:tc>
              </a:tr>
              <a:tr h="246368">
                <a:tc>
                  <a:txBody>
                    <a:bodyPr/>
                    <a:lstStyle/>
                    <a:p>
                      <a:r>
                        <a:rPr lang="fr-BE" sz="1000" dirty="0" err="1" smtClean="0"/>
                        <a:t>Legend</a:t>
                      </a:r>
                      <a:endParaRPr lang="fr-BE" sz="1000" dirty="0"/>
                    </a:p>
                  </a:txBody>
                  <a:tcPr marL="68580" marR="68580" marT="34290" marB="34290"/>
                </a:tc>
                <a:tc>
                  <a:txBody>
                    <a:bodyPr/>
                    <a:lstStyle/>
                    <a:p>
                      <a:r>
                        <a:rPr lang="en-GB" sz="1000" kern="1200" dirty="0" smtClean="0">
                          <a:solidFill>
                            <a:schemeClr val="dk1"/>
                          </a:solidFill>
                          <a:effectLst/>
                          <a:latin typeface="+mn-lt"/>
                          <a:ea typeface="+mn-ea"/>
                          <a:cs typeface="+mn-cs"/>
                        </a:rPr>
                        <a:t>Binary (crop – no crop)</a:t>
                      </a:r>
                      <a:endParaRPr lang="fr-BE" sz="1000" dirty="0"/>
                    </a:p>
                  </a:txBody>
                  <a:tcPr marL="68580" marR="68580" marT="34290" marB="34290"/>
                </a:tc>
                <a:tc>
                  <a:txBody>
                    <a:bodyPr/>
                    <a:lstStyle/>
                    <a:p>
                      <a:r>
                        <a:rPr lang="fr-BE" sz="1000" dirty="0" smtClean="0"/>
                        <a:t>        </a:t>
                      </a:r>
                      <a:r>
                        <a:rPr lang="fr-BE" sz="1000" dirty="0" err="1" smtClean="0"/>
                        <a:t>focusing</a:t>
                      </a:r>
                      <a:r>
                        <a:rPr lang="fr-BE" sz="1000" dirty="0" smtClean="0"/>
                        <a:t> on </a:t>
                      </a:r>
                      <a:r>
                        <a:rPr lang="fr-BE" sz="1000" dirty="0" err="1" smtClean="0"/>
                        <a:t>annual</a:t>
                      </a:r>
                      <a:r>
                        <a:rPr lang="fr-BE" sz="1000" dirty="0" smtClean="0"/>
                        <a:t> </a:t>
                      </a:r>
                      <a:r>
                        <a:rPr lang="fr-BE" sz="1000" dirty="0" err="1" smtClean="0"/>
                        <a:t>croplands</a:t>
                      </a:r>
                      <a:endParaRPr lang="fr-BE" sz="1000" dirty="0"/>
                    </a:p>
                  </a:txBody>
                  <a:tcPr marL="68580" marR="68580" marT="34290" marB="34290"/>
                </a:tc>
              </a:tr>
              <a:tr h="246368">
                <a:tc>
                  <a:txBody>
                    <a:bodyPr/>
                    <a:lstStyle/>
                    <a:p>
                      <a:r>
                        <a:rPr lang="fr-BE" sz="1000" dirty="0" err="1" smtClean="0"/>
                        <a:t>Geometric</a:t>
                      </a:r>
                      <a:r>
                        <a:rPr lang="fr-BE" sz="1000" dirty="0" smtClean="0"/>
                        <a:t> </a:t>
                      </a:r>
                      <a:r>
                        <a:rPr lang="fr-BE" sz="1000" dirty="0" err="1" smtClean="0"/>
                        <a:t>accuracy</a:t>
                      </a:r>
                      <a:endParaRPr lang="fr-BE" sz="1000" dirty="0"/>
                    </a:p>
                  </a:txBody>
                  <a:tcPr marL="68580" marR="68580" marT="34290" marB="34290"/>
                </a:tc>
                <a:tc>
                  <a:txBody>
                    <a:bodyPr/>
                    <a:lstStyle/>
                    <a:p>
                      <a:r>
                        <a:rPr lang="en-GB" sz="1000" kern="1200" dirty="0" smtClean="0">
                          <a:solidFill>
                            <a:schemeClr val="dk1"/>
                          </a:solidFill>
                          <a:effectLst/>
                          <a:latin typeface="+mn-lt"/>
                          <a:ea typeface="+mn-ea"/>
                          <a:cs typeface="+mn-cs"/>
                        </a:rPr>
                        <a:t>Sub-pixel location error</a:t>
                      </a:r>
                      <a:endParaRPr lang="fr-BE" sz="1000" dirty="0"/>
                    </a:p>
                  </a:txBody>
                  <a:tcPr marL="68580" marR="68580" marT="34290" marB="34290"/>
                </a:tc>
                <a:tc>
                  <a:txBody>
                    <a:bodyPr/>
                    <a:lstStyle/>
                    <a:p>
                      <a:r>
                        <a:rPr lang="fr-BE" sz="1000" dirty="0" smtClean="0"/>
                        <a:t>L1C </a:t>
                      </a:r>
                      <a:r>
                        <a:rPr lang="fr-BE" sz="1000" dirty="0" err="1" smtClean="0"/>
                        <a:t>geometric</a:t>
                      </a:r>
                      <a:r>
                        <a:rPr lang="fr-BE" sz="1000" dirty="0" smtClean="0"/>
                        <a:t> </a:t>
                      </a:r>
                      <a:r>
                        <a:rPr lang="fr-BE" sz="1000" dirty="0" err="1" smtClean="0"/>
                        <a:t>accuracy</a:t>
                      </a:r>
                      <a:endParaRPr lang="fr-BE" sz="1000" dirty="0"/>
                    </a:p>
                  </a:txBody>
                  <a:tcPr marL="68580" marR="68580" marT="34290" marB="34290"/>
                </a:tc>
              </a:tr>
              <a:tr h="406508">
                <a:tc>
                  <a:txBody>
                    <a:bodyPr/>
                    <a:lstStyle/>
                    <a:p>
                      <a:r>
                        <a:rPr lang="fr-BE" sz="1000" dirty="0" err="1" smtClean="0"/>
                        <a:t>Thematic</a:t>
                      </a:r>
                      <a:r>
                        <a:rPr lang="fr-BE" sz="1000" dirty="0" smtClean="0"/>
                        <a:t> </a:t>
                      </a:r>
                      <a:r>
                        <a:rPr lang="fr-BE" sz="1000" dirty="0" err="1" smtClean="0"/>
                        <a:t>accuracy</a:t>
                      </a:r>
                      <a:endParaRPr lang="fr-BE" sz="1000" dirty="0"/>
                    </a:p>
                  </a:txBody>
                  <a:tcPr marL="68580" marR="68580" marT="34290" marB="34290"/>
                </a:tc>
                <a:tc>
                  <a:txBody>
                    <a:bodyPr/>
                    <a:lstStyle/>
                    <a:p>
                      <a:r>
                        <a:rPr lang="en-US" sz="1000" kern="1200" dirty="0" smtClean="0">
                          <a:solidFill>
                            <a:schemeClr val="dk1"/>
                          </a:solidFill>
                          <a:effectLst/>
                          <a:latin typeface="+mn-lt"/>
                          <a:ea typeface="+mn-ea"/>
                          <a:cs typeface="+mn-cs"/>
                        </a:rPr>
                        <a:t>10 % (maximum error of omission and commission of annual cropland mask)</a:t>
                      </a:r>
                      <a:endParaRPr lang="fr-BE" sz="1000" dirty="0"/>
                    </a:p>
                  </a:txBody>
                  <a:tcPr marL="68580" marR="68580" marT="34290" marB="34290"/>
                </a:tc>
                <a:tc>
                  <a:txBody>
                    <a:bodyPr/>
                    <a:lstStyle/>
                    <a:p>
                      <a:r>
                        <a:rPr lang="en-US" sz="1000" dirty="0" smtClean="0"/>
                        <a:t>F1-Score of 50% at the middle of the season and 80% at the end of the season</a:t>
                      </a:r>
                      <a:endParaRPr lang="fr-BE" sz="1000" dirty="0"/>
                    </a:p>
                  </a:txBody>
                  <a:tcPr marL="68580" marR="68580" marT="34290" marB="34290"/>
                </a:tc>
              </a:tr>
              <a:tr h="566648">
                <a:tc>
                  <a:txBody>
                    <a:bodyPr/>
                    <a:lstStyle/>
                    <a:p>
                      <a:r>
                        <a:rPr lang="fr-BE" sz="1000" dirty="0" err="1" smtClean="0"/>
                        <a:t>Quality</a:t>
                      </a:r>
                      <a:r>
                        <a:rPr lang="fr-BE" sz="1000" dirty="0" smtClean="0"/>
                        <a:t> flags</a:t>
                      </a:r>
                      <a:endParaRPr lang="fr-BE" sz="1000" dirty="0"/>
                    </a:p>
                  </a:txBody>
                  <a:tcPr marL="68580" marR="68580" marT="34290" marB="34290"/>
                </a:tc>
                <a:tc>
                  <a:txBody>
                    <a:bodyPr/>
                    <a:lstStyle/>
                    <a:p>
                      <a:pPr marL="400050" indent="-400050">
                        <a:buAutoNum type="romanLcParenBoth"/>
                      </a:pPr>
                      <a:r>
                        <a:rPr lang="en-GB" sz="1000" kern="1200" dirty="0" smtClean="0">
                          <a:solidFill>
                            <a:schemeClr val="dk1"/>
                          </a:solidFill>
                          <a:effectLst/>
                          <a:latin typeface="+mn-lt"/>
                          <a:ea typeface="+mn-ea"/>
                          <a:cs typeface="+mn-cs"/>
                        </a:rPr>
                        <a:t>the number of valid observations </a:t>
                      </a:r>
                    </a:p>
                    <a:p>
                      <a:pPr marL="400050" indent="-400050">
                        <a:buAutoNum type="romanLcParenBoth"/>
                      </a:pPr>
                      <a:r>
                        <a:rPr lang="en-GB" sz="1000" kern="1200" dirty="0" smtClean="0">
                          <a:solidFill>
                            <a:schemeClr val="dk1"/>
                          </a:solidFill>
                          <a:effectLst/>
                          <a:latin typeface="+mn-lt"/>
                          <a:ea typeface="+mn-ea"/>
                          <a:cs typeface="+mn-cs"/>
                        </a:rPr>
                        <a:t>the status of the pixel (valid, cloud, cloud shadow, snow, gaps and filled values)</a:t>
                      </a:r>
                      <a:endParaRPr lang="fr-BE" sz="1000" dirty="0"/>
                    </a:p>
                  </a:txBody>
                  <a:tcPr marL="68580" marR="68580" marT="34290" marB="34290"/>
                </a:tc>
                <a:tc>
                  <a:txBody>
                    <a:bodyPr/>
                    <a:lstStyle/>
                    <a:p>
                      <a:r>
                        <a:rPr lang="fr-BE" sz="1000" dirty="0" smtClean="0"/>
                        <a:t>          Info split in 4 flags (obs.</a:t>
                      </a:r>
                      <a:r>
                        <a:rPr lang="fr-BE" sz="1000" baseline="0" dirty="0" smtClean="0"/>
                        <a:t> </a:t>
                      </a:r>
                      <a:r>
                        <a:rPr lang="fr-BE" sz="1000" baseline="0" dirty="0" err="1" smtClean="0"/>
                        <a:t>number</a:t>
                      </a:r>
                      <a:r>
                        <a:rPr lang="fr-BE" sz="1000" baseline="0" dirty="0" smtClean="0"/>
                        <a:t>, </a:t>
                      </a:r>
                      <a:r>
                        <a:rPr lang="fr-BE" sz="1000" baseline="0" dirty="0" err="1" smtClean="0"/>
                        <a:t>validity</a:t>
                      </a:r>
                      <a:r>
                        <a:rPr lang="fr-BE" sz="1000" baseline="0" dirty="0" smtClean="0"/>
                        <a:t>, </a:t>
                      </a:r>
                      <a:r>
                        <a:rPr lang="fr-BE" sz="1000" baseline="0" dirty="0" err="1" smtClean="0"/>
                        <a:t>status</a:t>
                      </a:r>
                      <a:r>
                        <a:rPr lang="fr-BE" sz="1000" baseline="0" dirty="0" smtClean="0"/>
                        <a:t>, gap </a:t>
                      </a:r>
                      <a:r>
                        <a:rPr lang="fr-BE" sz="1000" baseline="0" dirty="0" err="1" smtClean="0"/>
                        <a:t>filled</a:t>
                      </a:r>
                      <a:r>
                        <a:rPr lang="fr-BE" sz="1000" baseline="0" dirty="0" smtClean="0"/>
                        <a:t>)</a:t>
                      </a:r>
                      <a:endParaRPr lang="fr-BE" sz="1000" dirty="0"/>
                    </a:p>
                  </a:txBody>
                  <a:tcPr marL="68580" marR="68580" marT="34290" marB="34290"/>
                </a:tc>
              </a:tr>
              <a:tr h="246368">
                <a:tc>
                  <a:txBody>
                    <a:bodyPr/>
                    <a:lstStyle/>
                    <a:p>
                      <a:r>
                        <a:rPr lang="fr-BE" sz="1000" dirty="0" smtClean="0"/>
                        <a:t>Format</a:t>
                      </a:r>
                      <a:endParaRPr lang="fr-BE" sz="1000" dirty="0"/>
                    </a:p>
                  </a:txBody>
                  <a:tcPr marL="68580" marR="68580" marT="34290" marB="34290"/>
                </a:tc>
                <a:tc>
                  <a:txBody>
                    <a:bodyPr/>
                    <a:lstStyle/>
                    <a:p>
                      <a:r>
                        <a:rPr lang="en-GB" sz="1000" kern="1200" dirty="0" smtClean="0">
                          <a:solidFill>
                            <a:schemeClr val="dk1"/>
                          </a:solidFill>
                          <a:effectLst/>
                          <a:latin typeface="+mn-lt"/>
                          <a:ea typeface="+mn-ea"/>
                          <a:cs typeface="+mn-cs"/>
                        </a:rPr>
                        <a:t>Standard raster format (e.g. GEOTIFF)</a:t>
                      </a:r>
                      <a:endParaRPr lang="fr-BE" sz="1000" dirty="0"/>
                    </a:p>
                  </a:txBody>
                  <a:tcPr marL="68580" marR="68580" marT="34290" marB="34290"/>
                </a:tc>
                <a:tc>
                  <a:txBody>
                    <a:bodyPr/>
                    <a:lstStyle/>
                    <a:p>
                      <a:r>
                        <a:rPr lang="fr-BE" sz="1000" dirty="0" smtClean="0"/>
                        <a:t>          GEOTIFF</a:t>
                      </a:r>
                      <a:endParaRPr lang="fr-BE" sz="1000" dirty="0"/>
                    </a:p>
                  </a:txBody>
                  <a:tcPr marL="68580" marR="68580" marT="34290" marB="34290"/>
                </a:tc>
              </a:tr>
              <a:tr h="246368">
                <a:tc>
                  <a:txBody>
                    <a:bodyPr/>
                    <a:lstStyle/>
                    <a:p>
                      <a:r>
                        <a:rPr lang="fr-BE" sz="1000" dirty="0" smtClean="0"/>
                        <a:t>Projection</a:t>
                      </a:r>
                      <a:endParaRPr lang="fr-BE" sz="1000" dirty="0"/>
                    </a:p>
                  </a:txBody>
                  <a:tcPr marL="68580" marR="68580" marT="34290" marB="34290"/>
                </a:tc>
                <a:tc>
                  <a:txBody>
                    <a:bodyPr/>
                    <a:lstStyle/>
                    <a:p>
                      <a:r>
                        <a:rPr lang="en-GB" sz="1000" kern="1200" dirty="0" smtClean="0">
                          <a:solidFill>
                            <a:schemeClr val="dk1"/>
                          </a:solidFill>
                          <a:effectLst/>
                          <a:latin typeface="+mn-lt"/>
                          <a:ea typeface="+mn-ea"/>
                          <a:cs typeface="+mn-cs"/>
                        </a:rPr>
                        <a:t>UTM and WGS84</a:t>
                      </a:r>
                      <a:endParaRPr lang="fr-BE" sz="1000" dirty="0"/>
                    </a:p>
                  </a:txBody>
                  <a:tcPr marL="68580" marR="68580" marT="34290" marB="34290"/>
                </a:tc>
                <a:tc>
                  <a:txBody>
                    <a:bodyPr/>
                    <a:lstStyle/>
                    <a:p>
                      <a:r>
                        <a:rPr lang="fr-BE" sz="1000" dirty="0" smtClean="0"/>
                        <a:t>          UTM-UPS/WGS84</a:t>
                      </a:r>
                      <a:endParaRPr lang="fr-BE" sz="1000" dirty="0"/>
                    </a:p>
                  </a:txBody>
                  <a:tcPr marL="68580" marR="68580" marT="34290" marB="34290"/>
                </a:tc>
              </a:tr>
              <a:tr h="246368">
                <a:tc>
                  <a:txBody>
                    <a:bodyPr/>
                    <a:lstStyle/>
                    <a:p>
                      <a:r>
                        <a:rPr lang="fr-BE" sz="1000" dirty="0" err="1" smtClean="0"/>
                        <a:t>Metadata</a:t>
                      </a:r>
                      <a:endParaRPr lang="fr-BE" sz="1000" dirty="0"/>
                    </a:p>
                  </a:txBody>
                  <a:tcPr marL="68580" marR="68580" marT="34290" marB="34290"/>
                </a:tc>
                <a:tc>
                  <a:txBody>
                    <a:bodyPr/>
                    <a:lstStyle/>
                    <a:p>
                      <a:r>
                        <a:rPr lang="en-GB" sz="1000" kern="1200" dirty="0" smtClean="0">
                          <a:solidFill>
                            <a:schemeClr val="dk1"/>
                          </a:solidFill>
                          <a:effectLst/>
                          <a:latin typeface="+mn-lt"/>
                          <a:ea typeface="+mn-ea"/>
                          <a:cs typeface="+mn-cs"/>
                        </a:rPr>
                        <a:t>Clear metadata, standard data formats</a:t>
                      </a:r>
                      <a:endParaRPr lang="fr-BE" sz="1000" dirty="0"/>
                    </a:p>
                  </a:txBody>
                  <a:tcPr marL="68580" marR="68580" marT="34290" marB="34290"/>
                </a:tc>
                <a:tc>
                  <a:txBody>
                    <a:bodyPr/>
                    <a:lstStyle/>
                    <a:p>
                      <a:r>
                        <a:rPr lang="fr-BE" sz="1000" dirty="0" smtClean="0"/>
                        <a:t>          XML file</a:t>
                      </a:r>
                      <a:endParaRPr lang="fr-BE" sz="1000" dirty="0"/>
                    </a:p>
                  </a:txBody>
                  <a:tcPr marL="68580" marR="68580" marT="34290" marB="34290"/>
                </a:tc>
              </a:tr>
              <a:tr h="335280">
                <a:tc>
                  <a:txBody>
                    <a:bodyPr/>
                    <a:lstStyle/>
                    <a:p>
                      <a:r>
                        <a:rPr lang="fr-BE" sz="1000" dirty="0" err="1" smtClean="0"/>
                        <a:t>Products</a:t>
                      </a:r>
                      <a:r>
                        <a:rPr lang="fr-BE" sz="1000" dirty="0" smtClean="0"/>
                        <a:t> distribution</a:t>
                      </a:r>
                      <a:endParaRPr lang="fr-BE" sz="1000" dirty="0"/>
                    </a:p>
                  </a:txBody>
                  <a:tcPr marL="68580" marR="68580" marT="34290" marB="34290"/>
                </a:tc>
                <a:tc>
                  <a:txBody>
                    <a:bodyPr/>
                    <a:lstStyle/>
                    <a:p>
                      <a:pPr algn="just">
                        <a:spcBef>
                          <a:spcPts val="240"/>
                        </a:spcBef>
                        <a:spcAft>
                          <a:spcPts val="240"/>
                        </a:spcAft>
                      </a:pPr>
                      <a:r>
                        <a:rPr lang="en-GB" sz="1000" dirty="0" smtClean="0">
                          <a:effectLst/>
                          <a:latin typeface="+mn-lt"/>
                          <a:ea typeface="Calibri"/>
                        </a:rPr>
                        <a:t>Open and freely available product                             </a:t>
                      </a:r>
                    </a:p>
                    <a:p>
                      <a:pPr algn="just">
                        <a:spcBef>
                          <a:spcPts val="240"/>
                        </a:spcBef>
                        <a:spcAft>
                          <a:spcPts val="240"/>
                        </a:spcAft>
                      </a:pPr>
                      <a:r>
                        <a:rPr lang="en-GB" sz="1000" dirty="0" smtClean="0">
                          <a:effectLst/>
                          <a:latin typeface="+mn-lt"/>
                          <a:ea typeface="Calibri"/>
                        </a:rPr>
                        <a:t>(+</a:t>
                      </a:r>
                      <a:r>
                        <a:rPr lang="en-GB" sz="1000" baseline="0" dirty="0" smtClean="0">
                          <a:effectLst/>
                          <a:latin typeface="+mn-lt"/>
                          <a:ea typeface="Calibri"/>
                        </a:rPr>
                        <a:t> documentation and validation)</a:t>
                      </a:r>
                      <a:endParaRPr lang="fr-BE" sz="1000" dirty="0">
                        <a:effectLst/>
                        <a:latin typeface="Times New Roman"/>
                        <a:ea typeface="Calibri"/>
                      </a:endParaRPr>
                    </a:p>
                  </a:txBody>
                  <a:tcPr marL="51435" marR="51435" marT="0" marB="0"/>
                </a:tc>
                <a:tc>
                  <a:txBody>
                    <a:bodyPr/>
                    <a:lstStyle/>
                    <a:p>
                      <a:endParaRPr lang="fr-BE" sz="1000" dirty="0"/>
                    </a:p>
                  </a:txBody>
                  <a:tcPr marL="68580" marR="68580" marT="34290" marB="34290"/>
                </a:tc>
              </a:tr>
            </a:tbl>
          </a:graphicData>
        </a:graphic>
      </p:graphicFrame>
    </p:spTree>
    <p:extLst>
      <p:ext uri="{BB962C8B-B14F-4D97-AF65-F5344CB8AC3E}">
        <p14:creationId xmlns:p14="http://schemas.microsoft.com/office/powerpoint/2010/main" val="16896553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31322" y="720904"/>
            <a:ext cx="8497018" cy="5632311"/>
          </a:xfrm>
          <a:prstGeom prst="rect">
            <a:avLst/>
          </a:prstGeom>
          <a:noFill/>
        </p:spPr>
        <p:txBody>
          <a:bodyPr wrap="square" rtlCol="0">
            <a:spAutoFit/>
          </a:bodyPr>
          <a:lstStyle/>
          <a:p>
            <a:pPr marL="285750" indent="-285750" fontAlgn="auto">
              <a:spcBef>
                <a:spcPts val="0"/>
              </a:spcBef>
              <a:spcAft>
                <a:spcPts val="0"/>
              </a:spcAft>
              <a:buFont typeface="Wingdings" panose="05000000000000000000" pitchFamily="2" charset="2"/>
              <a:buChar char="ü"/>
            </a:pPr>
            <a:r>
              <a:rPr lang="fr-BE" sz="1600" b="1" dirty="0" smtClean="0">
                <a:solidFill>
                  <a:prstClr val="black"/>
                </a:solidFill>
                <a:latin typeface="Calibri"/>
              </a:rPr>
              <a:t>To capture the </a:t>
            </a:r>
            <a:r>
              <a:rPr lang="fr-BE" sz="1600" b="1" dirty="0" err="1" smtClean="0">
                <a:solidFill>
                  <a:prstClr val="black"/>
                </a:solidFill>
                <a:latin typeface="Calibri"/>
              </a:rPr>
              <a:t>entire</a:t>
            </a:r>
            <a:r>
              <a:rPr lang="fr-BE" sz="1600" b="1" dirty="0" smtClean="0">
                <a:solidFill>
                  <a:prstClr val="black"/>
                </a:solidFill>
                <a:latin typeface="Calibri"/>
              </a:rPr>
              <a:t> </a:t>
            </a:r>
            <a:r>
              <a:rPr lang="fr-BE" sz="1600" b="1" dirty="0" err="1" smtClean="0">
                <a:solidFill>
                  <a:prstClr val="black"/>
                </a:solidFill>
                <a:latin typeface="Calibri"/>
              </a:rPr>
              <a:t>diversity</a:t>
            </a:r>
            <a:r>
              <a:rPr lang="fr-BE" sz="1600" b="1" dirty="0" smtClean="0">
                <a:solidFill>
                  <a:prstClr val="black"/>
                </a:solidFill>
                <a:latin typeface="Calibri"/>
              </a:rPr>
              <a:t> of the agriculture patterns</a:t>
            </a:r>
          </a:p>
          <a:p>
            <a:pPr marL="285750" indent="-285750" fontAlgn="auto">
              <a:spcBef>
                <a:spcPts val="0"/>
              </a:spcBef>
              <a:spcAft>
                <a:spcPts val="0"/>
              </a:spcAft>
              <a:buFont typeface="Wingdings" panose="05000000000000000000" pitchFamily="2" charset="2"/>
              <a:buChar char="ü"/>
            </a:pPr>
            <a:endParaRPr lang="fr-BE" sz="1600" dirty="0">
              <a:solidFill>
                <a:prstClr val="black"/>
              </a:solidFill>
              <a:latin typeface="Calibri"/>
            </a:endParaRPr>
          </a:p>
          <a:p>
            <a:pPr marL="285750" indent="-285750" fontAlgn="auto">
              <a:spcBef>
                <a:spcPts val="0"/>
              </a:spcBef>
              <a:spcAft>
                <a:spcPts val="0"/>
              </a:spcAft>
              <a:buFont typeface="Wingdings" panose="05000000000000000000" pitchFamily="2" charset="2"/>
              <a:buChar char="ü"/>
            </a:pPr>
            <a:r>
              <a:rPr lang="fr-BE" sz="1600" b="1" dirty="0" smtClean="0">
                <a:solidFill>
                  <a:prstClr val="black"/>
                </a:solidFill>
                <a:latin typeface="Calibri"/>
              </a:rPr>
              <a:t>To </a:t>
            </a:r>
            <a:r>
              <a:rPr lang="fr-BE" sz="1600" b="1" dirty="0" err="1" smtClean="0">
                <a:solidFill>
                  <a:prstClr val="black"/>
                </a:solidFill>
                <a:latin typeface="Calibri"/>
              </a:rPr>
              <a:t>cover</a:t>
            </a:r>
            <a:r>
              <a:rPr lang="fr-BE" sz="1600" b="1" dirty="0" smtClean="0">
                <a:solidFill>
                  <a:prstClr val="black"/>
                </a:solidFill>
                <a:latin typeface="Calibri"/>
              </a:rPr>
              <a:t> the full </a:t>
            </a:r>
            <a:r>
              <a:rPr lang="fr-BE" sz="1600" b="1" dirty="0" err="1" smtClean="0">
                <a:solidFill>
                  <a:prstClr val="black"/>
                </a:solidFill>
                <a:latin typeface="Calibri"/>
              </a:rPr>
              <a:t>diversity</a:t>
            </a:r>
            <a:r>
              <a:rPr lang="fr-BE" sz="1600" b="1" dirty="0" smtClean="0">
                <a:solidFill>
                  <a:prstClr val="black"/>
                </a:solidFill>
                <a:latin typeface="Calibri"/>
              </a:rPr>
              <a:t> of the </a:t>
            </a:r>
            <a:r>
              <a:rPr lang="fr-BE" sz="1600" b="1" dirty="0" err="1" smtClean="0">
                <a:solidFill>
                  <a:prstClr val="black"/>
                </a:solidFill>
                <a:latin typeface="Calibri"/>
              </a:rPr>
              <a:t>crop</a:t>
            </a:r>
            <a:r>
              <a:rPr lang="fr-BE" sz="1600" b="1" dirty="0" smtClean="0">
                <a:solidFill>
                  <a:prstClr val="black"/>
                </a:solidFill>
                <a:latin typeface="Calibri"/>
              </a:rPr>
              <a:t> types of </a:t>
            </a:r>
            <a:r>
              <a:rPr lang="fr-BE" sz="1600" b="1" dirty="0" err="1" smtClean="0">
                <a:solidFill>
                  <a:prstClr val="black"/>
                </a:solidFill>
                <a:latin typeface="Calibri"/>
              </a:rPr>
              <a:t>interest</a:t>
            </a:r>
            <a:r>
              <a:rPr lang="fr-BE" sz="1600" b="1" dirty="0" smtClean="0">
                <a:solidFill>
                  <a:prstClr val="black"/>
                </a:solidFill>
                <a:latin typeface="Calibri"/>
              </a:rPr>
              <a:t> and all the minor </a:t>
            </a:r>
            <a:r>
              <a:rPr lang="fr-BE" sz="1600" b="1" dirty="0" err="1" smtClean="0">
                <a:solidFill>
                  <a:prstClr val="black"/>
                </a:solidFill>
                <a:latin typeface="Calibri"/>
              </a:rPr>
              <a:t>crop</a:t>
            </a:r>
            <a:r>
              <a:rPr lang="fr-BE" sz="1600" b="1" dirty="0" smtClean="0">
                <a:solidFill>
                  <a:prstClr val="black"/>
                </a:solidFill>
                <a:latin typeface="Calibri"/>
              </a:rPr>
              <a:t> types </a:t>
            </a:r>
            <a:r>
              <a:rPr lang="fr-BE" sz="1400" dirty="0" smtClean="0">
                <a:solidFill>
                  <a:prstClr val="black"/>
                </a:solidFill>
                <a:latin typeface="Calibri"/>
              </a:rPr>
              <a:t>(</a:t>
            </a:r>
            <a:r>
              <a:rPr lang="fr-BE" sz="1400" dirty="0" err="1" smtClean="0">
                <a:solidFill>
                  <a:prstClr val="black"/>
                </a:solidFill>
                <a:latin typeface="Calibri"/>
              </a:rPr>
              <a:t>it</a:t>
            </a:r>
            <a:r>
              <a:rPr lang="fr-BE" sz="1400" dirty="0" smtClean="0">
                <a:solidFill>
                  <a:prstClr val="black"/>
                </a:solidFill>
                <a:latin typeface="Calibri"/>
              </a:rPr>
              <a:t> </a:t>
            </a:r>
            <a:r>
              <a:rPr lang="fr-BE" sz="1400" dirty="0" err="1" smtClean="0">
                <a:solidFill>
                  <a:prstClr val="black"/>
                </a:solidFill>
                <a:latin typeface="Calibri"/>
              </a:rPr>
              <a:t>is</a:t>
            </a:r>
            <a:r>
              <a:rPr lang="fr-BE" sz="1400" dirty="0" smtClean="0">
                <a:solidFill>
                  <a:prstClr val="black"/>
                </a:solidFill>
                <a:latin typeface="Calibri"/>
              </a:rPr>
              <a:t> important to </a:t>
            </a:r>
            <a:r>
              <a:rPr lang="fr-BE" sz="1400" dirty="0" err="1" smtClean="0">
                <a:solidFill>
                  <a:prstClr val="black"/>
                </a:solidFill>
                <a:latin typeface="Calibri"/>
              </a:rPr>
              <a:t>define</a:t>
            </a:r>
            <a:r>
              <a:rPr lang="fr-BE" sz="1400" dirty="0" smtClean="0">
                <a:solidFill>
                  <a:prstClr val="black"/>
                </a:solidFill>
                <a:latin typeface="Calibri"/>
              </a:rPr>
              <a:t> the </a:t>
            </a:r>
            <a:r>
              <a:rPr lang="fr-BE" sz="1400" dirty="0" err="1" smtClean="0">
                <a:solidFill>
                  <a:prstClr val="black"/>
                </a:solidFill>
                <a:latin typeface="Calibri"/>
              </a:rPr>
              <a:t>targeted</a:t>
            </a:r>
            <a:r>
              <a:rPr lang="fr-BE" sz="1400" dirty="0" smtClean="0">
                <a:solidFill>
                  <a:prstClr val="black"/>
                </a:solidFill>
                <a:latin typeface="Calibri"/>
              </a:rPr>
              <a:t> </a:t>
            </a:r>
            <a:r>
              <a:rPr lang="fr-BE" sz="1400" dirty="0" err="1" smtClean="0">
                <a:solidFill>
                  <a:prstClr val="black"/>
                </a:solidFill>
                <a:latin typeface="Calibri"/>
              </a:rPr>
              <a:t>crop</a:t>
            </a:r>
            <a:r>
              <a:rPr lang="fr-BE" sz="1400" dirty="0" smtClean="0">
                <a:solidFill>
                  <a:prstClr val="black"/>
                </a:solidFill>
                <a:latin typeface="Calibri"/>
              </a:rPr>
              <a:t> types to </a:t>
            </a:r>
            <a:r>
              <a:rPr lang="fr-BE" sz="1400" dirty="0" err="1" smtClean="0">
                <a:solidFill>
                  <a:prstClr val="black"/>
                </a:solidFill>
                <a:latin typeface="Calibri"/>
              </a:rPr>
              <a:t>emphasize</a:t>
            </a:r>
            <a:r>
              <a:rPr lang="fr-BE" sz="1400" dirty="0" smtClean="0">
                <a:solidFill>
                  <a:prstClr val="black"/>
                </a:solidFill>
                <a:latin typeface="Calibri"/>
              </a:rPr>
              <a:t> the </a:t>
            </a:r>
            <a:r>
              <a:rPr lang="fr-BE" sz="1400" dirty="0" err="1" smtClean="0">
                <a:solidFill>
                  <a:prstClr val="black"/>
                </a:solidFill>
                <a:latin typeface="Calibri"/>
              </a:rPr>
              <a:t>field</a:t>
            </a:r>
            <a:r>
              <a:rPr lang="fr-BE" sz="1400" dirty="0">
                <a:solidFill>
                  <a:prstClr val="black"/>
                </a:solidFill>
                <a:latin typeface="Calibri"/>
              </a:rPr>
              <a:t> </a:t>
            </a:r>
            <a:r>
              <a:rPr lang="fr-BE" sz="1400" dirty="0" smtClean="0">
                <a:solidFill>
                  <a:prstClr val="black"/>
                </a:solidFill>
                <a:latin typeface="Calibri"/>
              </a:rPr>
              <a:t>data collection on </a:t>
            </a:r>
            <a:r>
              <a:rPr lang="fr-BE" sz="1400" dirty="0" err="1" smtClean="0">
                <a:solidFill>
                  <a:prstClr val="black"/>
                </a:solidFill>
                <a:latin typeface="Calibri"/>
              </a:rPr>
              <a:t>them</a:t>
            </a:r>
            <a:r>
              <a:rPr lang="fr-BE" sz="1400" dirty="0" smtClean="0">
                <a:solidFill>
                  <a:prstClr val="black"/>
                </a:solidFill>
                <a:latin typeface="Calibri"/>
              </a:rPr>
              <a:t> and to capture all the gradients in </a:t>
            </a:r>
            <a:r>
              <a:rPr lang="fr-BE" sz="1400" dirty="0" err="1" smtClean="0">
                <a:solidFill>
                  <a:prstClr val="black"/>
                </a:solidFill>
                <a:latin typeface="Calibri"/>
              </a:rPr>
              <a:t>crop</a:t>
            </a:r>
            <a:r>
              <a:rPr lang="fr-BE" sz="1400" dirty="0" smtClean="0">
                <a:solidFill>
                  <a:prstClr val="black"/>
                </a:solidFill>
                <a:latin typeface="Calibri"/>
              </a:rPr>
              <a:t> </a:t>
            </a:r>
            <a:r>
              <a:rPr lang="fr-BE" sz="1400" dirty="0" err="1" smtClean="0">
                <a:solidFill>
                  <a:prstClr val="black"/>
                </a:solidFill>
                <a:latin typeface="Calibri"/>
              </a:rPr>
              <a:t>growing</a:t>
            </a:r>
            <a:r>
              <a:rPr lang="fr-BE" sz="1400" dirty="0" smtClean="0">
                <a:solidFill>
                  <a:prstClr val="black"/>
                </a:solidFill>
                <a:latin typeface="Calibri"/>
              </a:rPr>
              <a:t> conditions of the </a:t>
            </a:r>
            <a:r>
              <a:rPr lang="fr-BE" sz="1400" dirty="0" err="1" smtClean="0">
                <a:solidFill>
                  <a:prstClr val="black"/>
                </a:solidFill>
                <a:latin typeface="Calibri"/>
              </a:rPr>
              <a:t>crop</a:t>
            </a:r>
            <a:r>
              <a:rPr lang="fr-BE" sz="1400" dirty="0" smtClean="0">
                <a:solidFill>
                  <a:prstClr val="black"/>
                </a:solidFill>
                <a:latin typeface="Calibri"/>
              </a:rPr>
              <a:t> types of </a:t>
            </a:r>
            <a:r>
              <a:rPr lang="fr-BE" sz="1400" dirty="0" err="1" smtClean="0">
                <a:solidFill>
                  <a:prstClr val="black"/>
                </a:solidFill>
                <a:latin typeface="Calibri"/>
              </a:rPr>
              <a:t>interest</a:t>
            </a:r>
            <a:r>
              <a:rPr lang="fr-BE" sz="1400" dirty="0" smtClean="0">
                <a:solidFill>
                  <a:prstClr val="black"/>
                </a:solidFill>
                <a:latin typeface="Calibri"/>
              </a:rPr>
              <a:t>)</a:t>
            </a:r>
          </a:p>
          <a:p>
            <a:pPr marL="285750" indent="-285750" fontAlgn="auto">
              <a:spcBef>
                <a:spcPts val="0"/>
              </a:spcBef>
              <a:spcAft>
                <a:spcPts val="0"/>
              </a:spcAft>
              <a:buFont typeface="Wingdings" panose="05000000000000000000" pitchFamily="2" charset="2"/>
              <a:buChar char="ü"/>
            </a:pPr>
            <a:endParaRPr lang="fr-BE" sz="1600" dirty="0">
              <a:solidFill>
                <a:prstClr val="black"/>
              </a:solidFill>
              <a:latin typeface="Calibri"/>
            </a:endParaRPr>
          </a:p>
          <a:p>
            <a:pPr marL="285750" indent="-285750" fontAlgn="auto">
              <a:spcBef>
                <a:spcPts val="0"/>
              </a:spcBef>
              <a:spcAft>
                <a:spcPts val="0"/>
              </a:spcAft>
              <a:buFont typeface="Wingdings" panose="05000000000000000000" pitchFamily="2" charset="2"/>
              <a:buChar char="ü"/>
            </a:pPr>
            <a:r>
              <a:rPr lang="fr-BE" sz="1600" b="1" dirty="0" smtClean="0">
                <a:solidFill>
                  <a:prstClr val="black"/>
                </a:solidFill>
                <a:latin typeface="Calibri"/>
              </a:rPr>
              <a:t>To </a:t>
            </a:r>
            <a:r>
              <a:rPr lang="fr-BE" sz="1600" b="1" dirty="0" err="1" smtClean="0">
                <a:solidFill>
                  <a:prstClr val="black"/>
                </a:solidFill>
                <a:latin typeface="Calibri"/>
              </a:rPr>
              <a:t>integrate</a:t>
            </a:r>
            <a:r>
              <a:rPr lang="fr-BE" sz="1600" b="1" dirty="0" smtClean="0">
                <a:solidFill>
                  <a:prstClr val="black"/>
                </a:solidFill>
                <a:latin typeface="Calibri"/>
              </a:rPr>
              <a:t> the control the </a:t>
            </a:r>
            <a:r>
              <a:rPr lang="fr-BE" sz="1600" b="1" dirty="0" err="1" smtClean="0">
                <a:solidFill>
                  <a:prstClr val="black"/>
                </a:solidFill>
                <a:latin typeface="Calibri"/>
              </a:rPr>
              <a:t>quality</a:t>
            </a:r>
            <a:r>
              <a:rPr lang="fr-BE" sz="1600" b="1" dirty="0" smtClean="0">
                <a:solidFill>
                  <a:prstClr val="black"/>
                </a:solidFill>
                <a:latin typeface="Calibri"/>
              </a:rPr>
              <a:t> of the in situ data</a:t>
            </a:r>
            <a:r>
              <a:rPr lang="fr-BE" sz="1600" dirty="0" smtClean="0">
                <a:solidFill>
                  <a:prstClr val="black"/>
                </a:solidFill>
                <a:latin typeface="Calibri"/>
              </a:rPr>
              <a:t> (</a:t>
            </a:r>
            <a:r>
              <a:rPr lang="fr-BE" sz="1600" dirty="0" err="1" smtClean="0">
                <a:solidFill>
                  <a:prstClr val="black"/>
                </a:solidFill>
                <a:latin typeface="Calibri"/>
              </a:rPr>
              <a:t>labeling</a:t>
            </a:r>
            <a:r>
              <a:rPr lang="fr-BE" sz="1600" dirty="0" smtClean="0">
                <a:solidFill>
                  <a:prstClr val="black"/>
                </a:solidFill>
                <a:latin typeface="Calibri"/>
              </a:rPr>
              <a:t> </a:t>
            </a:r>
            <a:r>
              <a:rPr lang="fr-BE" sz="1600" dirty="0" err="1" smtClean="0">
                <a:solidFill>
                  <a:prstClr val="black"/>
                </a:solidFill>
                <a:latin typeface="Calibri"/>
              </a:rPr>
              <a:t>error</a:t>
            </a:r>
            <a:r>
              <a:rPr lang="fr-BE" sz="1600" dirty="0" smtClean="0">
                <a:solidFill>
                  <a:prstClr val="black"/>
                </a:solidFill>
                <a:latin typeface="Calibri"/>
              </a:rPr>
              <a:t>, location </a:t>
            </a:r>
            <a:r>
              <a:rPr lang="fr-BE" sz="1600" dirty="0" err="1" smtClean="0">
                <a:solidFill>
                  <a:prstClr val="black"/>
                </a:solidFill>
                <a:latin typeface="Calibri"/>
              </a:rPr>
              <a:t>error</a:t>
            </a:r>
            <a:r>
              <a:rPr lang="fr-BE" sz="1600" dirty="0" smtClean="0">
                <a:solidFill>
                  <a:prstClr val="black"/>
                </a:solidFill>
                <a:latin typeface="Calibri"/>
              </a:rPr>
              <a:t>, </a:t>
            </a:r>
            <a:r>
              <a:rPr lang="fr-BE" sz="1600" dirty="0" err="1" smtClean="0">
                <a:solidFill>
                  <a:prstClr val="black"/>
                </a:solidFill>
                <a:latin typeface="Calibri"/>
              </a:rPr>
              <a:t>editing</a:t>
            </a:r>
            <a:r>
              <a:rPr lang="fr-BE" sz="1600" dirty="0" smtClean="0">
                <a:solidFill>
                  <a:prstClr val="black"/>
                </a:solidFill>
                <a:latin typeface="Calibri"/>
              </a:rPr>
              <a:t> </a:t>
            </a:r>
            <a:r>
              <a:rPr lang="fr-BE" sz="1600" dirty="0" err="1" smtClean="0">
                <a:solidFill>
                  <a:prstClr val="black"/>
                </a:solidFill>
                <a:latin typeface="Calibri"/>
              </a:rPr>
              <a:t>error</a:t>
            </a:r>
            <a:r>
              <a:rPr lang="fr-BE" sz="1600" dirty="0" smtClean="0">
                <a:solidFill>
                  <a:prstClr val="black"/>
                </a:solidFill>
                <a:latin typeface="Calibri"/>
              </a:rPr>
              <a:t>, etc. ) as the in data </a:t>
            </a:r>
            <a:r>
              <a:rPr lang="fr-BE" sz="1600" dirty="0" err="1" smtClean="0">
                <a:solidFill>
                  <a:prstClr val="black"/>
                </a:solidFill>
                <a:latin typeface="Calibri"/>
              </a:rPr>
              <a:t>quality</a:t>
            </a:r>
            <a:r>
              <a:rPr lang="fr-BE" sz="1600" dirty="0" smtClean="0">
                <a:solidFill>
                  <a:prstClr val="black"/>
                </a:solidFill>
                <a:latin typeface="Calibri"/>
              </a:rPr>
              <a:t> </a:t>
            </a:r>
            <a:r>
              <a:rPr lang="fr-BE" sz="1600" dirty="0" err="1" smtClean="0">
                <a:solidFill>
                  <a:prstClr val="black"/>
                </a:solidFill>
                <a:latin typeface="Calibri"/>
              </a:rPr>
              <a:t>is</a:t>
            </a:r>
            <a:r>
              <a:rPr lang="fr-BE" sz="1600" dirty="0" smtClean="0">
                <a:solidFill>
                  <a:prstClr val="black"/>
                </a:solidFill>
                <a:latin typeface="Calibri"/>
              </a:rPr>
              <a:t> of </a:t>
            </a:r>
            <a:r>
              <a:rPr lang="fr-BE" sz="1600" dirty="0" err="1" smtClean="0">
                <a:solidFill>
                  <a:prstClr val="black"/>
                </a:solidFill>
                <a:latin typeface="Calibri"/>
              </a:rPr>
              <a:t>paramount</a:t>
            </a:r>
            <a:r>
              <a:rPr lang="fr-BE" sz="1600" dirty="0" smtClean="0">
                <a:solidFill>
                  <a:prstClr val="black"/>
                </a:solidFill>
                <a:latin typeface="Calibri"/>
              </a:rPr>
              <a:t> importance</a:t>
            </a:r>
          </a:p>
          <a:p>
            <a:pPr marL="285750" indent="-285750" fontAlgn="auto">
              <a:spcBef>
                <a:spcPts val="0"/>
              </a:spcBef>
              <a:spcAft>
                <a:spcPts val="0"/>
              </a:spcAft>
              <a:buFont typeface="Wingdings" panose="05000000000000000000" pitchFamily="2" charset="2"/>
              <a:buChar char="ü"/>
            </a:pPr>
            <a:endParaRPr lang="fr-BE" sz="1600" dirty="0">
              <a:solidFill>
                <a:prstClr val="black"/>
              </a:solidFill>
              <a:latin typeface="Calibri"/>
            </a:endParaRPr>
          </a:p>
          <a:p>
            <a:pPr marL="285750" indent="-285750" fontAlgn="auto">
              <a:spcBef>
                <a:spcPts val="0"/>
              </a:spcBef>
              <a:spcAft>
                <a:spcPts val="0"/>
              </a:spcAft>
              <a:buFont typeface="Wingdings" panose="05000000000000000000" pitchFamily="2" charset="2"/>
              <a:buChar char="ü"/>
            </a:pPr>
            <a:r>
              <a:rPr lang="fr-BE" sz="1600" b="1" dirty="0" smtClean="0">
                <a:solidFill>
                  <a:prstClr val="black"/>
                </a:solidFill>
                <a:latin typeface="Calibri"/>
              </a:rPr>
              <a:t>To </a:t>
            </a:r>
            <a:r>
              <a:rPr lang="fr-BE" sz="1600" b="1" dirty="0" err="1" smtClean="0">
                <a:solidFill>
                  <a:prstClr val="black"/>
                </a:solidFill>
                <a:latin typeface="Calibri"/>
              </a:rPr>
              <a:t>ensure</a:t>
            </a:r>
            <a:r>
              <a:rPr lang="fr-BE" sz="1600" b="1" dirty="0" smtClean="0">
                <a:solidFill>
                  <a:prstClr val="black"/>
                </a:solidFill>
                <a:latin typeface="Calibri"/>
              </a:rPr>
              <a:t> the spatial distribution of the in situ data</a:t>
            </a:r>
            <a:r>
              <a:rPr lang="fr-BE" sz="1600" dirty="0" smtClean="0">
                <a:solidFill>
                  <a:prstClr val="black"/>
                </a:solidFill>
                <a:latin typeface="Calibri"/>
              </a:rPr>
              <a:t> </a:t>
            </a:r>
            <a:r>
              <a:rPr lang="fr-BE" sz="1600" dirty="0" err="1" smtClean="0">
                <a:solidFill>
                  <a:prstClr val="black"/>
                </a:solidFill>
                <a:latin typeface="Calibri"/>
              </a:rPr>
              <a:t>across</a:t>
            </a:r>
            <a:r>
              <a:rPr lang="fr-BE" sz="1600" dirty="0" smtClean="0">
                <a:solidFill>
                  <a:prstClr val="black"/>
                </a:solidFill>
                <a:latin typeface="Calibri"/>
              </a:rPr>
              <a:t> the </a:t>
            </a:r>
            <a:r>
              <a:rPr lang="fr-BE" sz="1600" dirty="0" err="1" smtClean="0">
                <a:solidFill>
                  <a:prstClr val="black"/>
                </a:solidFill>
                <a:latin typeface="Calibri"/>
              </a:rPr>
              <a:t>whole</a:t>
            </a:r>
            <a:r>
              <a:rPr lang="fr-BE" sz="1600" dirty="0" smtClean="0">
                <a:solidFill>
                  <a:prstClr val="black"/>
                </a:solidFill>
                <a:latin typeface="Calibri"/>
              </a:rPr>
              <a:t> </a:t>
            </a:r>
            <a:r>
              <a:rPr lang="fr-BE" sz="1600" dirty="0" err="1" smtClean="0">
                <a:solidFill>
                  <a:prstClr val="black"/>
                </a:solidFill>
                <a:latin typeface="Calibri"/>
              </a:rPr>
              <a:t>study</a:t>
            </a:r>
            <a:r>
              <a:rPr lang="fr-BE" sz="1600" dirty="0" smtClean="0">
                <a:solidFill>
                  <a:prstClr val="black"/>
                </a:solidFill>
                <a:latin typeface="Calibri"/>
              </a:rPr>
              <a:t> area to </a:t>
            </a:r>
            <a:r>
              <a:rPr lang="fr-BE" sz="1600" dirty="0" err="1" smtClean="0">
                <a:solidFill>
                  <a:prstClr val="black"/>
                </a:solidFill>
                <a:latin typeface="Calibri"/>
              </a:rPr>
              <a:t>avoid</a:t>
            </a:r>
            <a:r>
              <a:rPr lang="fr-BE" sz="1600" dirty="0" smtClean="0">
                <a:solidFill>
                  <a:prstClr val="black"/>
                </a:solidFill>
                <a:latin typeface="Calibri"/>
              </a:rPr>
              <a:t> a local </a:t>
            </a:r>
            <a:r>
              <a:rPr lang="fr-BE" sz="1600" dirty="0" err="1" smtClean="0">
                <a:solidFill>
                  <a:prstClr val="black"/>
                </a:solidFill>
                <a:latin typeface="Calibri"/>
              </a:rPr>
              <a:t>overfitting</a:t>
            </a:r>
            <a:r>
              <a:rPr lang="fr-BE" sz="1600" dirty="0" smtClean="0">
                <a:solidFill>
                  <a:prstClr val="black"/>
                </a:solidFill>
                <a:latin typeface="Calibri"/>
              </a:rPr>
              <a:t> of the classification model to </a:t>
            </a:r>
            <a:r>
              <a:rPr lang="fr-BE" sz="1600" dirty="0" err="1" smtClean="0">
                <a:solidFill>
                  <a:prstClr val="black"/>
                </a:solidFill>
                <a:latin typeface="Calibri"/>
              </a:rPr>
              <a:t>specific</a:t>
            </a:r>
            <a:r>
              <a:rPr lang="fr-BE" sz="1600" dirty="0" smtClean="0">
                <a:solidFill>
                  <a:prstClr val="black"/>
                </a:solidFill>
                <a:latin typeface="Calibri"/>
              </a:rPr>
              <a:t> </a:t>
            </a:r>
            <a:r>
              <a:rPr lang="fr-BE" sz="1600" dirty="0" err="1" smtClean="0">
                <a:solidFill>
                  <a:prstClr val="black"/>
                </a:solidFill>
                <a:latin typeface="Calibri"/>
              </a:rPr>
              <a:t>growing</a:t>
            </a:r>
            <a:r>
              <a:rPr lang="fr-BE" sz="1600" dirty="0" smtClean="0">
                <a:solidFill>
                  <a:prstClr val="black"/>
                </a:solidFill>
                <a:latin typeface="Calibri"/>
              </a:rPr>
              <a:t> conditions</a:t>
            </a:r>
          </a:p>
          <a:p>
            <a:pPr marL="285750" indent="-285750" fontAlgn="auto">
              <a:spcBef>
                <a:spcPts val="0"/>
              </a:spcBef>
              <a:spcAft>
                <a:spcPts val="0"/>
              </a:spcAft>
              <a:buFont typeface="Wingdings" panose="05000000000000000000" pitchFamily="2" charset="2"/>
              <a:buChar char="ü"/>
            </a:pPr>
            <a:endParaRPr lang="fr-BE" sz="1600" dirty="0">
              <a:solidFill>
                <a:prstClr val="black"/>
              </a:solidFill>
              <a:latin typeface="Calibri"/>
            </a:endParaRPr>
          </a:p>
          <a:p>
            <a:pPr marL="285750" indent="-285750" fontAlgn="auto">
              <a:spcBef>
                <a:spcPts val="0"/>
              </a:spcBef>
              <a:spcAft>
                <a:spcPts val="0"/>
              </a:spcAft>
              <a:buFont typeface="Wingdings" panose="05000000000000000000" pitchFamily="2" charset="2"/>
              <a:buChar char="ü"/>
            </a:pPr>
            <a:r>
              <a:rPr lang="fr-BE" sz="1600" b="1" dirty="0" smtClean="0">
                <a:solidFill>
                  <a:prstClr val="black"/>
                </a:solidFill>
                <a:latin typeface="Calibri"/>
              </a:rPr>
              <a:t>To use </a:t>
            </a:r>
            <a:r>
              <a:rPr lang="fr-BE" sz="1600" b="1" dirty="0" err="1" smtClean="0">
                <a:solidFill>
                  <a:prstClr val="black"/>
                </a:solidFill>
                <a:latin typeface="Calibri"/>
              </a:rPr>
              <a:t>spatially</a:t>
            </a:r>
            <a:r>
              <a:rPr lang="fr-BE" sz="1600" b="1" dirty="0" smtClean="0">
                <a:solidFill>
                  <a:prstClr val="black"/>
                </a:solidFill>
                <a:latin typeface="Calibri"/>
              </a:rPr>
              <a:t> </a:t>
            </a:r>
            <a:r>
              <a:rPr lang="fr-BE" sz="1600" b="1" dirty="0" err="1" smtClean="0">
                <a:solidFill>
                  <a:prstClr val="black"/>
                </a:solidFill>
                <a:latin typeface="Calibri"/>
              </a:rPr>
              <a:t>independent</a:t>
            </a:r>
            <a:r>
              <a:rPr lang="fr-BE" sz="1600" b="1" dirty="0" smtClean="0">
                <a:solidFill>
                  <a:prstClr val="black"/>
                </a:solidFill>
                <a:latin typeface="Calibri"/>
              </a:rPr>
              <a:t> in situ data for </a:t>
            </a:r>
            <a:r>
              <a:rPr lang="fr-BE" sz="1600" b="1" dirty="0" err="1" smtClean="0">
                <a:solidFill>
                  <a:prstClr val="black"/>
                </a:solidFill>
                <a:latin typeface="Calibri"/>
              </a:rPr>
              <a:t>robust</a:t>
            </a:r>
            <a:r>
              <a:rPr lang="fr-BE" sz="1600" b="1" dirty="0" smtClean="0">
                <a:solidFill>
                  <a:prstClr val="black"/>
                </a:solidFill>
                <a:latin typeface="Calibri"/>
              </a:rPr>
              <a:t> </a:t>
            </a:r>
            <a:r>
              <a:rPr lang="fr-BE" sz="1600" b="1" dirty="0" err="1" smtClean="0">
                <a:solidFill>
                  <a:prstClr val="black"/>
                </a:solidFill>
                <a:latin typeface="Calibri"/>
              </a:rPr>
              <a:t>accuracy</a:t>
            </a:r>
            <a:r>
              <a:rPr lang="fr-BE" sz="1600" b="1" dirty="0" smtClean="0">
                <a:solidFill>
                  <a:prstClr val="black"/>
                </a:solidFill>
                <a:latin typeface="Calibri"/>
              </a:rPr>
              <a:t> </a:t>
            </a:r>
            <a:r>
              <a:rPr lang="fr-BE" sz="1600" b="1" dirty="0" err="1" smtClean="0">
                <a:solidFill>
                  <a:prstClr val="black"/>
                </a:solidFill>
                <a:latin typeface="Calibri"/>
              </a:rPr>
              <a:t>assessment</a:t>
            </a:r>
            <a:r>
              <a:rPr lang="fr-BE" sz="1600" b="1" dirty="0" smtClean="0">
                <a:solidFill>
                  <a:prstClr val="black"/>
                </a:solidFill>
                <a:latin typeface="Calibri"/>
              </a:rPr>
              <a:t> </a:t>
            </a:r>
            <a:r>
              <a:rPr lang="fr-BE" sz="1600" dirty="0" smtClean="0">
                <a:solidFill>
                  <a:prstClr val="black"/>
                </a:solidFill>
                <a:latin typeface="Calibri"/>
              </a:rPr>
              <a:t>(</a:t>
            </a:r>
            <a:r>
              <a:rPr lang="fr-BE" sz="1600" dirty="0" err="1" smtClean="0">
                <a:solidFill>
                  <a:prstClr val="black"/>
                </a:solidFill>
                <a:latin typeface="Calibri"/>
              </a:rPr>
              <a:t>closer</a:t>
            </a:r>
            <a:r>
              <a:rPr lang="fr-BE" sz="1600" dirty="0" smtClean="0">
                <a:solidFill>
                  <a:prstClr val="black"/>
                </a:solidFill>
                <a:latin typeface="Calibri"/>
              </a:rPr>
              <a:t> the calibration and validation data set are in </a:t>
            </a:r>
            <a:r>
              <a:rPr lang="fr-BE" sz="1600" dirty="0" err="1" smtClean="0">
                <a:solidFill>
                  <a:prstClr val="black"/>
                </a:solidFill>
                <a:latin typeface="Calibri"/>
              </a:rPr>
              <a:t>space</a:t>
            </a:r>
            <a:r>
              <a:rPr lang="fr-BE" sz="1600" dirty="0" smtClean="0">
                <a:solidFill>
                  <a:prstClr val="black"/>
                </a:solidFill>
                <a:latin typeface="Calibri"/>
              </a:rPr>
              <a:t>, more the </a:t>
            </a:r>
            <a:r>
              <a:rPr lang="fr-BE" sz="1600" dirty="0" err="1" smtClean="0">
                <a:solidFill>
                  <a:prstClr val="black"/>
                </a:solidFill>
                <a:latin typeface="Calibri"/>
              </a:rPr>
              <a:t>accuracy</a:t>
            </a:r>
            <a:r>
              <a:rPr lang="fr-BE" sz="1600" dirty="0">
                <a:solidFill>
                  <a:prstClr val="black"/>
                </a:solidFill>
                <a:latin typeface="Calibri"/>
              </a:rPr>
              <a:t> </a:t>
            </a:r>
            <a:r>
              <a:rPr lang="fr-BE" sz="1600" dirty="0" err="1" smtClean="0">
                <a:solidFill>
                  <a:prstClr val="black"/>
                </a:solidFill>
                <a:latin typeface="Calibri"/>
              </a:rPr>
              <a:t>metrics</a:t>
            </a:r>
            <a:r>
              <a:rPr lang="fr-BE" sz="1600" dirty="0" smtClean="0">
                <a:solidFill>
                  <a:prstClr val="black"/>
                </a:solidFill>
                <a:latin typeface="Calibri"/>
              </a:rPr>
              <a:t> </a:t>
            </a:r>
            <a:r>
              <a:rPr lang="fr-BE" sz="1600" dirty="0" err="1" smtClean="0">
                <a:solidFill>
                  <a:prstClr val="black"/>
                </a:solidFill>
                <a:latin typeface="Calibri"/>
              </a:rPr>
              <a:t>represent</a:t>
            </a:r>
            <a:r>
              <a:rPr lang="fr-BE" sz="1600" dirty="0" smtClean="0">
                <a:solidFill>
                  <a:prstClr val="black"/>
                </a:solidFill>
                <a:latin typeface="Calibri"/>
              </a:rPr>
              <a:t> the </a:t>
            </a:r>
            <a:r>
              <a:rPr lang="fr-BE" sz="1600" dirty="0" err="1" smtClean="0">
                <a:solidFill>
                  <a:prstClr val="black"/>
                </a:solidFill>
                <a:latin typeface="Calibri"/>
              </a:rPr>
              <a:t>quality</a:t>
            </a:r>
            <a:r>
              <a:rPr lang="fr-BE" sz="1600" dirty="0" smtClean="0">
                <a:solidFill>
                  <a:prstClr val="black"/>
                </a:solidFill>
                <a:latin typeface="Calibri"/>
              </a:rPr>
              <a:t> of the classification model </a:t>
            </a:r>
            <a:r>
              <a:rPr lang="fr-BE" sz="1600" dirty="0" err="1" smtClean="0">
                <a:solidFill>
                  <a:prstClr val="black"/>
                </a:solidFill>
                <a:latin typeface="Calibri"/>
              </a:rPr>
              <a:t>rather</a:t>
            </a:r>
            <a:r>
              <a:rPr lang="fr-BE" sz="1600" dirty="0" smtClean="0">
                <a:solidFill>
                  <a:prstClr val="black"/>
                </a:solidFill>
                <a:latin typeface="Calibri"/>
              </a:rPr>
              <a:t> </a:t>
            </a:r>
            <a:r>
              <a:rPr lang="fr-BE" sz="1600" dirty="0" err="1" smtClean="0">
                <a:solidFill>
                  <a:prstClr val="black"/>
                </a:solidFill>
                <a:latin typeface="Calibri"/>
              </a:rPr>
              <a:t>than</a:t>
            </a:r>
            <a:r>
              <a:rPr lang="fr-BE" sz="1600" dirty="0" smtClean="0">
                <a:solidFill>
                  <a:prstClr val="black"/>
                </a:solidFill>
                <a:latin typeface="Calibri"/>
              </a:rPr>
              <a:t> the </a:t>
            </a:r>
            <a:r>
              <a:rPr lang="fr-BE" sz="1600" dirty="0" err="1" smtClean="0">
                <a:solidFill>
                  <a:prstClr val="black"/>
                </a:solidFill>
                <a:latin typeface="Calibri"/>
              </a:rPr>
              <a:t>quality</a:t>
            </a:r>
            <a:r>
              <a:rPr lang="fr-BE" sz="1600" dirty="0" smtClean="0">
                <a:solidFill>
                  <a:prstClr val="black"/>
                </a:solidFill>
                <a:latin typeface="Calibri"/>
              </a:rPr>
              <a:t> of the </a:t>
            </a:r>
            <a:r>
              <a:rPr lang="fr-BE" sz="1600" dirty="0" err="1" smtClean="0">
                <a:solidFill>
                  <a:prstClr val="black"/>
                </a:solidFill>
                <a:latin typeface="Calibri"/>
              </a:rPr>
              <a:t>entire</a:t>
            </a:r>
            <a:r>
              <a:rPr lang="fr-BE" sz="1600" dirty="0" smtClean="0">
                <a:solidFill>
                  <a:prstClr val="black"/>
                </a:solidFill>
                <a:latin typeface="Calibri"/>
              </a:rPr>
              <a:t> </a:t>
            </a:r>
            <a:r>
              <a:rPr lang="fr-BE" sz="1600" dirty="0" err="1" smtClean="0">
                <a:solidFill>
                  <a:prstClr val="black"/>
                </a:solidFill>
                <a:latin typeface="Calibri"/>
              </a:rPr>
              <a:t>map</a:t>
            </a:r>
            <a:r>
              <a:rPr lang="fr-BE" sz="1600" dirty="0" smtClean="0">
                <a:solidFill>
                  <a:prstClr val="black"/>
                </a:solidFill>
                <a:latin typeface="Calibri"/>
              </a:rPr>
              <a:t>); Sen2Agri system </a:t>
            </a:r>
            <a:r>
              <a:rPr lang="fr-BE" sz="1600" dirty="0" err="1" smtClean="0">
                <a:solidFill>
                  <a:prstClr val="black"/>
                </a:solidFill>
                <a:latin typeface="Calibri"/>
              </a:rPr>
              <a:t>delivers</a:t>
            </a:r>
            <a:r>
              <a:rPr lang="fr-BE" sz="1600" dirty="0" smtClean="0">
                <a:solidFill>
                  <a:prstClr val="black"/>
                </a:solidFill>
                <a:latin typeface="Calibri"/>
              </a:rPr>
              <a:t> </a:t>
            </a:r>
            <a:r>
              <a:rPr lang="fr-BE" sz="1600" dirty="0" err="1" smtClean="0">
                <a:solidFill>
                  <a:prstClr val="black"/>
                </a:solidFill>
                <a:latin typeface="Calibri"/>
              </a:rPr>
              <a:t>accuracy</a:t>
            </a:r>
            <a:r>
              <a:rPr lang="fr-BE" sz="1600" dirty="0" smtClean="0">
                <a:solidFill>
                  <a:prstClr val="black"/>
                </a:solidFill>
                <a:latin typeface="Calibri"/>
              </a:rPr>
              <a:t> </a:t>
            </a:r>
            <a:r>
              <a:rPr lang="fr-BE" sz="1600" dirty="0" err="1" smtClean="0">
                <a:solidFill>
                  <a:prstClr val="black"/>
                </a:solidFill>
                <a:latin typeface="Calibri"/>
              </a:rPr>
              <a:t>metrics</a:t>
            </a:r>
            <a:r>
              <a:rPr lang="fr-BE" sz="1600" dirty="0" smtClean="0">
                <a:solidFill>
                  <a:prstClr val="black"/>
                </a:solidFill>
                <a:latin typeface="Calibri"/>
              </a:rPr>
              <a:t> for the </a:t>
            </a:r>
            <a:r>
              <a:rPr lang="fr-BE" sz="1600" dirty="0" err="1" smtClean="0">
                <a:solidFill>
                  <a:prstClr val="black"/>
                </a:solidFill>
                <a:latin typeface="Calibri"/>
              </a:rPr>
              <a:t>entire</a:t>
            </a:r>
            <a:r>
              <a:rPr lang="fr-BE" sz="1600" dirty="0" smtClean="0">
                <a:solidFill>
                  <a:prstClr val="black"/>
                </a:solidFill>
                <a:latin typeface="Calibri"/>
              </a:rPr>
              <a:t> </a:t>
            </a:r>
            <a:r>
              <a:rPr lang="fr-BE" sz="1600" dirty="0" err="1" smtClean="0">
                <a:solidFill>
                  <a:prstClr val="black"/>
                </a:solidFill>
                <a:latin typeface="Calibri"/>
              </a:rPr>
              <a:t>map</a:t>
            </a:r>
            <a:r>
              <a:rPr lang="fr-BE" sz="1600" dirty="0" smtClean="0">
                <a:solidFill>
                  <a:prstClr val="black"/>
                </a:solidFill>
                <a:latin typeface="Calibri"/>
              </a:rPr>
              <a:t> </a:t>
            </a:r>
            <a:r>
              <a:rPr lang="fr-BE" sz="1600" dirty="0" err="1" smtClean="0">
                <a:solidFill>
                  <a:prstClr val="black"/>
                </a:solidFill>
                <a:latin typeface="Calibri"/>
              </a:rPr>
              <a:t>when</a:t>
            </a:r>
            <a:r>
              <a:rPr lang="fr-BE" sz="1600" dirty="0" smtClean="0">
                <a:solidFill>
                  <a:prstClr val="black"/>
                </a:solidFill>
                <a:latin typeface="Calibri"/>
              </a:rPr>
              <a:t> the in situ </a:t>
            </a:r>
            <a:r>
              <a:rPr lang="fr-BE" sz="1600" dirty="0" err="1" smtClean="0">
                <a:solidFill>
                  <a:prstClr val="black"/>
                </a:solidFill>
                <a:latin typeface="Calibri"/>
              </a:rPr>
              <a:t>covers</a:t>
            </a:r>
            <a:r>
              <a:rPr lang="fr-BE" sz="1600" dirty="0" smtClean="0">
                <a:solidFill>
                  <a:prstClr val="black"/>
                </a:solidFill>
                <a:latin typeface="Calibri"/>
              </a:rPr>
              <a:t> the </a:t>
            </a:r>
            <a:r>
              <a:rPr lang="fr-BE" sz="1600" dirty="0" err="1" smtClean="0">
                <a:solidFill>
                  <a:prstClr val="black"/>
                </a:solidFill>
                <a:latin typeface="Calibri"/>
              </a:rPr>
              <a:t>whole</a:t>
            </a:r>
            <a:r>
              <a:rPr lang="fr-BE" sz="1600" dirty="0" smtClean="0">
                <a:solidFill>
                  <a:prstClr val="black"/>
                </a:solidFill>
                <a:latin typeface="Calibri"/>
              </a:rPr>
              <a:t> </a:t>
            </a:r>
            <a:r>
              <a:rPr lang="fr-BE" sz="1600" dirty="0" err="1" smtClean="0">
                <a:solidFill>
                  <a:prstClr val="black"/>
                </a:solidFill>
                <a:latin typeface="Calibri"/>
              </a:rPr>
              <a:t>region</a:t>
            </a:r>
            <a:r>
              <a:rPr lang="fr-BE" sz="1600" dirty="0" smtClean="0">
                <a:solidFill>
                  <a:prstClr val="black"/>
                </a:solidFill>
                <a:latin typeface="Calibri"/>
              </a:rPr>
              <a:t> of </a:t>
            </a:r>
            <a:r>
              <a:rPr lang="fr-BE" sz="1600" dirty="0" err="1" smtClean="0">
                <a:solidFill>
                  <a:prstClr val="black"/>
                </a:solidFill>
                <a:latin typeface="Calibri"/>
              </a:rPr>
              <a:t>interest</a:t>
            </a:r>
            <a:endParaRPr lang="fr-BE" sz="1600" dirty="0" smtClean="0">
              <a:solidFill>
                <a:prstClr val="black"/>
              </a:solidFill>
              <a:latin typeface="Calibri"/>
            </a:endParaRPr>
          </a:p>
          <a:p>
            <a:pPr fontAlgn="auto">
              <a:spcBef>
                <a:spcPts val="0"/>
              </a:spcBef>
              <a:spcAft>
                <a:spcPts val="0"/>
              </a:spcAft>
            </a:pPr>
            <a:endParaRPr lang="fr-BE" sz="1600" dirty="0">
              <a:solidFill>
                <a:prstClr val="black"/>
              </a:solidFill>
              <a:latin typeface="Calibri"/>
            </a:endParaRPr>
          </a:p>
          <a:p>
            <a:pPr marL="285750" indent="-285750" fontAlgn="auto">
              <a:spcBef>
                <a:spcPts val="0"/>
              </a:spcBef>
              <a:spcAft>
                <a:spcPts val="0"/>
              </a:spcAft>
              <a:buFont typeface="Wingdings" panose="05000000000000000000" pitchFamily="2" charset="2"/>
              <a:buChar char="ü"/>
            </a:pPr>
            <a:endParaRPr lang="fr-BE" sz="1600" dirty="0" smtClean="0">
              <a:solidFill>
                <a:prstClr val="black"/>
              </a:solidFill>
              <a:latin typeface="Calibri"/>
            </a:endParaRPr>
          </a:p>
          <a:p>
            <a:pPr marL="285750" indent="-285750" fontAlgn="auto">
              <a:spcBef>
                <a:spcPts val="0"/>
              </a:spcBef>
              <a:spcAft>
                <a:spcPts val="0"/>
              </a:spcAft>
              <a:buFont typeface="Wingdings" panose="05000000000000000000" pitchFamily="2" charset="2"/>
              <a:buChar char="ü"/>
            </a:pPr>
            <a:endParaRPr lang="fr-BE" sz="1600" dirty="0">
              <a:solidFill>
                <a:prstClr val="black"/>
              </a:solidFill>
              <a:latin typeface="Calibri"/>
            </a:endParaRPr>
          </a:p>
          <a:p>
            <a:pPr marL="285750" indent="-285750" fontAlgn="auto">
              <a:spcBef>
                <a:spcPts val="0"/>
              </a:spcBef>
              <a:spcAft>
                <a:spcPts val="0"/>
              </a:spcAft>
              <a:buFont typeface="Wingdings" panose="05000000000000000000" pitchFamily="2" charset="2"/>
              <a:buChar char="ü"/>
            </a:pPr>
            <a:endParaRPr lang="fr-BE" sz="1600" dirty="0">
              <a:solidFill>
                <a:prstClr val="black"/>
              </a:solidFill>
              <a:latin typeface="Calibri"/>
            </a:endParaRPr>
          </a:p>
          <a:p>
            <a:pPr marL="285750" indent="-285750" fontAlgn="auto">
              <a:spcBef>
                <a:spcPts val="0"/>
              </a:spcBef>
              <a:spcAft>
                <a:spcPts val="0"/>
              </a:spcAft>
              <a:buFont typeface="Wingdings" panose="05000000000000000000" pitchFamily="2" charset="2"/>
              <a:buChar char="ü"/>
            </a:pPr>
            <a:endParaRPr lang="fr-BE" sz="1600" dirty="0" smtClean="0">
              <a:solidFill>
                <a:prstClr val="black"/>
              </a:solidFill>
              <a:latin typeface="Calibri"/>
            </a:endParaRPr>
          </a:p>
          <a:p>
            <a:pPr marL="285750" indent="-285750" fontAlgn="auto">
              <a:spcBef>
                <a:spcPts val="0"/>
              </a:spcBef>
              <a:spcAft>
                <a:spcPts val="0"/>
              </a:spcAft>
              <a:buFont typeface="Wingdings" panose="05000000000000000000" pitchFamily="2" charset="2"/>
              <a:buChar char="ü"/>
            </a:pPr>
            <a:endParaRPr lang="fr-BE" sz="1600" dirty="0">
              <a:solidFill>
                <a:prstClr val="black"/>
              </a:solidFill>
              <a:latin typeface="Calibri"/>
            </a:endParaRPr>
          </a:p>
        </p:txBody>
      </p:sp>
      <p:sp>
        <p:nvSpPr>
          <p:cNvPr id="3" name="Titre 1"/>
          <p:cNvSpPr txBox="1">
            <a:spLocks/>
          </p:cNvSpPr>
          <p:nvPr/>
        </p:nvSpPr>
        <p:spPr>
          <a:xfrm>
            <a:off x="737574" y="195486"/>
            <a:ext cx="6777372" cy="749238"/>
          </a:xfrm>
          <a:prstGeom prst="rect">
            <a:avLst/>
          </a:prstGeom>
        </p:spPr>
        <p:txBody>
          <a:bodyPr/>
          <a:lstStyle>
            <a:lvl1pPr algn="ctr"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pPr>
            <a:r>
              <a:rPr lang="fr-BE" sz="2400" dirty="0">
                <a:solidFill>
                  <a:schemeClr val="tx1">
                    <a:lumMod val="50000"/>
                    <a:lumOff val="50000"/>
                  </a:schemeClr>
                </a:solidFill>
              </a:rPr>
              <a:t>Challenges for in situ data collection</a:t>
            </a:r>
          </a:p>
          <a:p>
            <a:pPr fontAlgn="auto">
              <a:spcAft>
                <a:spcPts val="0"/>
              </a:spcAft>
            </a:pPr>
            <a:endParaRPr lang="fr-BE" sz="2400" dirty="0">
              <a:solidFill>
                <a:schemeClr val="tx1">
                  <a:lumMod val="50000"/>
                  <a:lumOff val="50000"/>
                </a:schemeClr>
              </a:solidFill>
            </a:endParaRPr>
          </a:p>
        </p:txBody>
      </p:sp>
    </p:spTree>
    <p:extLst>
      <p:ext uri="{BB962C8B-B14F-4D97-AF65-F5344CB8AC3E}">
        <p14:creationId xmlns:p14="http://schemas.microsoft.com/office/powerpoint/2010/main" val="4181628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p:cNvGraphicFramePr>
            <a:graphicFrameLocks noGrp="1"/>
          </p:cNvGraphicFramePr>
          <p:nvPr>
            <p:ph idx="1"/>
            <p:extLst>
              <p:ext uri="{D42A27DB-BD31-4B8C-83A1-F6EECF244321}">
                <p14:modId xmlns:p14="http://schemas.microsoft.com/office/powerpoint/2010/main" val="2795314509"/>
              </p:ext>
            </p:extLst>
          </p:nvPr>
        </p:nvGraphicFramePr>
        <p:xfrm>
          <a:off x="73025" y="0"/>
          <a:ext cx="8747125" cy="5005578"/>
        </p:xfrm>
        <a:graphic>
          <a:graphicData uri="http://schemas.openxmlformats.org/drawingml/2006/table">
            <a:tbl>
              <a:tblPr firstRow="1" firstCol="1" lastRow="1" lastCol="1" bandRow="1" bandCol="1"/>
              <a:tblGrid>
                <a:gridCol w="6107243"/>
                <a:gridCol w="2639882"/>
              </a:tblGrid>
              <a:tr h="0">
                <a:tc>
                  <a:txBody>
                    <a:bodyPr/>
                    <a:lstStyle/>
                    <a:p>
                      <a:pPr marL="0" algn="just" defTabSz="914400" rtl="0" eaLnBrk="1" latinLnBrk="0" hangingPunct="1">
                        <a:lnSpc>
                          <a:spcPct val="100000"/>
                        </a:lnSpc>
                        <a:spcBef>
                          <a:spcPts val="0"/>
                        </a:spcBef>
                        <a:spcAft>
                          <a:spcPts val="0"/>
                        </a:spcAft>
                      </a:pPr>
                      <a:endParaRPr lang="en-GB" sz="100" b="0" kern="1200" dirty="0" smtClean="0">
                        <a:solidFill>
                          <a:schemeClr val="tx1">
                            <a:lumMod val="65000"/>
                            <a:lumOff val="35000"/>
                          </a:schemeClr>
                        </a:solidFill>
                        <a:effectLst/>
                        <a:latin typeface="+mn-lt"/>
                        <a:ea typeface="Times New Roman" panose="02020603050405020304" pitchFamily="18" charset="0"/>
                        <a:cs typeface="Times New Roman" panose="02020603050405020304" pitchFamily="18" charset="0"/>
                      </a:endParaRPr>
                    </a:p>
                    <a:p>
                      <a:pPr marL="0" algn="just" defTabSz="914400" rtl="0" eaLnBrk="1" latinLnBrk="0" hangingPunct="1">
                        <a:lnSpc>
                          <a:spcPct val="115000"/>
                        </a:lnSpc>
                        <a:spcBef>
                          <a:spcPts val="1200"/>
                        </a:spcBef>
                        <a:spcAft>
                          <a:spcPts val="600"/>
                        </a:spcAft>
                      </a:pPr>
                      <a:r>
                        <a:rPr lang="en-GB" sz="1800" b="0" kern="1200" dirty="0" smtClean="0">
                          <a:solidFill>
                            <a:schemeClr val="tx1">
                              <a:lumMod val="65000"/>
                              <a:lumOff val="35000"/>
                            </a:schemeClr>
                          </a:solidFill>
                          <a:effectLst/>
                          <a:latin typeface="+mn-lt"/>
                          <a:ea typeface="Times New Roman" panose="02020603050405020304" pitchFamily="18" charset="0"/>
                          <a:cs typeface="Times New Roman" panose="02020603050405020304" pitchFamily="18" charset="0"/>
                        </a:rPr>
                        <a:t>8 Uncertainty components of a EO-derived map</a:t>
                      </a:r>
                    </a:p>
                    <a:p>
                      <a:pPr marL="0" algn="just" defTabSz="914400" rtl="0" eaLnBrk="1" latinLnBrk="0" hangingPunct="1">
                        <a:lnSpc>
                          <a:spcPct val="115000"/>
                        </a:lnSpc>
                        <a:spcBef>
                          <a:spcPts val="1200"/>
                        </a:spcBef>
                        <a:spcAft>
                          <a:spcPts val="600"/>
                        </a:spcAft>
                      </a:pPr>
                      <a:endParaRPr lang="en-GB" sz="100" b="0" kern="1200" dirty="0" smtClean="0">
                        <a:solidFill>
                          <a:schemeClr val="tx1">
                            <a:lumMod val="65000"/>
                            <a:lumOff val="3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0000"/>
                        </a:lnSpc>
                        <a:spcBef>
                          <a:spcPts val="0"/>
                        </a:spcBef>
                        <a:spcAft>
                          <a:spcPts val="0"/>
                        </a:spcAft>
                      </a:pPr>
                      <a:endParaRPr lang="en-GB" sz="200" b="0" kern="1200" dirty="0" smtClean="0">
                        <a:solidFill>
                          <a:schemeClr val="tx1">
                            <a:lumMod val="65000"/>
                            <a:lumOff val="35000"/>
                          </a:schemeClr>
                        </a:solidFill>
                        <a:effectLst/>
                        <a:latin typeface="+mn-lt"/>
                        <a:ea typeface="Times New Roman" panose="02020603050405020304" pitchFamily="18" charset="0"/>
                        <a:cs typeface="Times New Roman" panose="02020603050405020304" pitchFamily="18" charset="0"/>
                      </a:endParaRPr>
                    </a:p>
                    <a:p>
                      <a:pPr marL="0" algn="just" defTabSz="914400" rtl="0" eaLnBrk="1" latinLnBrk="0" hangingPunct="1">
                        <a:lnSpc>
                          <a:spcPct val="115000"/>
                        </a:lnSpc>
                        <a:spcBef>
                          <a:spcPts val="1200"/>
                        </a:spcBef>
                        <a:spcAft>
                          <a:spcPts val="600"/>
                        </a:spcAft>
                      </a:pPr>
                      <a:r>
                        <a:rPr lang="en-GB" sz="1600" b="0" kern="1200" dirty="0" smtClean="0">
                          <a:solidFill>
                            <a:schemeClr val="tx1">
                              <a:lumMod val="65000"/>
                              <a:lumOff val="35000"/>
                            </a:schemeClr>
                          </a:solidFill>
                          <a:effectLst/>
                          <a:latin typeface="+mn-lt"/>
                          <a:ea typeface="Times New Roman" panose="02020603050405020304" pitchFamily="18" charset="0"/>
                          <a:cs typeface="Times New Roman" panose="02020603050405020304" pitchFamily="18" charset="0"/>
                        </a:rPr>
                        <a:t>Main sources </a:t>
                      </a:r>
                      <a:endParaRPr lang="fr-BE" sz="1600" b="0" kern="1200" dirty="0">
                        <a:solidFill>
                          <a:schemeClr val="tx1">
                            <a:lumMod val="65000"/>
                            <a:lumOff val="3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just">
                        <a:lnSpc>
                          <a:spcPct val="115000"/>
                        </a:lnSpc>
                        <a:spcAft>
                          <a:spcPts val="1000"/>
                        </a:spcAft>
                        <a:buFont typeface="+mj-lt"/>
                        <a:buNone/>
                      </a:pPr>
                      <a:r>
                        <a:rPr lang="en-US" sz="1200" b="1" dirty="0" smtClean="0">
                          <a:effectLst/>
                          <a:latin typeface="Calibri" panose="020F0502020204030204" pitchFamily="34" charset="0"/>
                          <a:ea typeface="Times New Roman" panose="02020603050405020304" pitchFamily="18" charset="0"/>
                          <a:cs typeface="Times New Roman" panose="02020603050405020304" pitchFamily="18" charset="0"/>
                        </a:rPr>
                        <a:t>1. </a:t>
                      </a:r>
                      <a:r>
                        <a:rPr lang="en-US"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Spatial </a:t>
                      </a:r>
                      <a:r>
                        <a:rPr lang="en-US"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resolution of the </a:t>
                      </a:r>
                      <a:r>
                        <a:rPr lang="en-US"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map</a:t>
                      </a:r>
                      <a:r>
                        <a:rPr lang="en-US"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defining the level of details for the class boundary delineation</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 data: effective spatial resolution</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just">
                        <a:lnSpc>
                          <a:spcPct val="115000"/>
                        </a:lnSpc>
                        <a:spcAft>
                          <a:spcPts val="1000"/>
                        </a:spcAft>
                        <a:buFont typeface="+mj-lt"/>
                        <a:buNone/>
                      </a:pPr>
                      <a:r>
                        <a:rPr lang="en-GB" sz="1200" b="1" dirty="0" smtClean="0">
                          <a:effectLst/>
                          <a:latin typeface="Calibri" panose="020F0502020204030204" pitchFamily="34" charset="0"/>
                          <a:ea typeface="Times New Roman" panose="02020603050405020304" pitchFamily="18" charset="0"/>
                          <a:cs typeface="Times New Roman" panose="02020603050405020304" pitchFamily="18" charset="0"/>
                        </a:rPr>
                        <a:t>2. </a:t>
                      </a:r>
                      <a:r>
                        <a:rPr lang="en-GB"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Time </a:t>
                      </a:r>
                      <a:r>
                        <a:rPr lang="en-GB"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span of the </a:t>
                      </a:r>
                      <a:r>
                        <a:rPr lang="en-US"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map</a:t>
                      </a:r>
                      <a:r>
                        <a:rPr lang="en-US"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which usually corresponds to the acquisition period of the input data</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 data: observation duration</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just">
                        <a:lnSpc>
                          <a:spcPct val="115000"/>
                        </a:lnSpc>
                        <a:spcAft>
                          <a:spcPts val="1000"/>
                        </a:spcAft>
                        <a:buFont typeface="+mj-lt"/>
                        <a:buNone/>
                      </a:pPr>
                      <a:r>
                        <a:rPr lang="en-GB" sz="1200" b="1" dirty="0" smtClean="0">
                          <a:effectLst/>
                          <a:latin typeface="Calibri" panose="020F0502020204030204" pitchFamily="34" charset="0"/>
                          <a:ea typeface="Times New Roman" panose="02020603050405020304" pitchFamily="18" charset="0"/>
                          <a:cs typeface="Times New Roman" panose="02020603050405020304" pitchFamily="18" charset="0"/>
                        </a:rPr>
                        <a:t>3. </a:t>
                      </a:r>
                      <a:r>
                        <a:rPr lang="en-GB"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Information </a:t>
                      </a:r>
                      <a:r>
                        <a:rPr lang="en-GB"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gap,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due to missing input data or areas not mapped for various reasons</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EO data: quantity of valid observation</a:t>
                      </a:r>
                      <a:endParaRPr lang="fr-BE"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just">
                        <a:lnSpc>
                          <a:spcPct val="115000"/>
                        </a:lnSpc>
                        <a:spcAft>
                          <a:spcPts val="1000"/>
                        </a:spcAft>
                        <a:buFont typeface="+mj-lt"/>
                        <a:buNone/>
                      </a:pPr>
                      <a:r>
                        <a:rPr lang="en-GB" sz="1200" b="1" dirty="0" smtClean="0">
                          <a:effectLst/>
                          <a:latin typeface="Calibri" panose="020F0502020204030204" pitchFamily="34" charset="0"/>
                          <a:ea typeface="Times New Roman" panose="02020603050405020304" pitchFamily="18" charset="0"/>
                          <a:cs typeface="Times New Roman" panose="02020603050405020304" pitchFamily="18" charset="0"/>
                        </a:rPr>
                        <a:t>4. </a:t>
                      </a:r>
                      <a:r>
                        <a:rPr lang="en-GB"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Minimum </a:t>
                      </a:r>
                      <a:r>
                        <a:rPr lang="en-GB"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mapping </a:t>
                      </a:r>
                      <a:r>
                        <a:rPr lang="en-GB"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unit (MMU),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corresponding to the minimum area required to be depicted on the map</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Cartographic</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standards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map</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 specification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just">
                        <a:lnSpc>
                          <a:spcPct val="115000"/>
                        </a:lnSpc>
                        <a:spcAft>
                          <a:spcPts val="1000"/>
                        </a:spcAft>
                        <a:buFont typeface="+mj-lt"/>
                        <a:buNone/>
                      </a:pPr>
                      <a:r>
                        <a:rPr lang="en-GB" sz="1200" b="1" dirty="0" smtClean="0">
                          <a:effectLst/>
                          <a:latin typeface="Calibri" panose="020F0502020204030204" pitchFamily="34" charset="0"/>
                          <a:ea typeface="Times New Roman" panose="02020603050405020304" pitchFamily="18" charset="0"/>
                          <a:cs typeface="Times New Roman" panose="02020603050405020304" pitchFamily="18" charset="0"/>
                        </a:rPr>
                        <a:t>5. </a:t>
                      </a:r>
                      <a:r>
                        <a:rPr lang="en-GB"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Precision </a:t>
                      </a:r>
                      <a:r>
                        <a:rPr lang="en-GB"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of the </a:t>
                      </a:r>
                      <a:r>
                        <a:rPr lang="en-GB"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definition of each category or variable,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which is supposed to be exhaustive and mutually exclusive</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Cartographic standards: legend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quality or variable definition</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just">
                        <a:lnSpc>
                          <a:spcPct val="115000"/>
                        </a:lnSpc>
                        <a:spcAft>
                          <a:spcPts val="1000"/>
                        </a:spcAft>
                        <a:buFont typeface="+mj-lt"/>
                        <a:buNone/>
                      </a:pPr>
                      <a:r>
                        <a:rPr lang="en-GB" sz="1200" b="1" dirty="0" smtClean="0">
                          <a:effectLst/>
                          <a:latin typeface="Calibri" panose="020F0502020204030204" pitchFamily="34" charset="0"/>
                          <a:ea typeface="Times New Roman" panose="02020603050405020304" pitchFamily="18" charset="0"/>
                          <a:cs typeface="Times New Roman" panose="02020603050405020304" pitchFamily="18" charset="0"/>
                        </a:rPr>
                        <a:t>6. </a:t>
                      </a:r>
                      <a:r>
                        <a:rPr lang="en-GB"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Thematic </a:t>
                      </a:r>
                      <a:r>
                        <a:rPr lang="en-GB"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resolution,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defined by the number of </a:t>
                      </a:r>
                      <a:r>
                        <a:rPr lang="en-GB" sz="1200" dirty="0" smtClean="0">
                          <a:effectLst/>
                          <a:latin typeface="Calibri" panose="020F0502020204030204" pitchFamily="34" charset="0"/>
                          <a:ea typeface="Times New Roman" panose="02020603050405020304" pitchFamily="18" charset="0"/>
                          <a:cs typeface="Times New Roman" panose="02020603050405020304" pitchFamily="18" charset="0"/>
                        </a:rPr>
                        <a:t>categories</a:t>
                      </a:r>
                      <a:r>
                        <a:rPr lang="en-GB"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GB" sz="1200" dirty="0" smtClean="0">
                          <a:effectLst/>
                          <a:latin typeface="Calibri" panose="020F0502020204030204" pitchFamily="34" charset="0"/>
                          <a:ea typeface="Times New Roman" panose="02020603050405020304" pitchFamily="18" charset="0"/>
                          <a:cs typeface="Times New Roman" panose="02020603050405020304" pitchFamily="18" charset="0"/>
                        </a:rPr>
                        <a:t>included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in the legend and effectively reported on the map - an associated thematic distance is sometimes used to describe the semantic proximity between </a:t>
                      </a:r>
                      <a:r>
                        <a:rPr lang="en-GB" sz="1200" dirty="0" smtClean="0">
                          <a:effectLst/>
                          <a:latin typeface="Calibri" panose="020F0502020204030204" pitchFamily="34" charset="0"/>
                          <a:ea typeface="Times New Roman" panose="02020603050405020304" pitchFamily="18" charset="0"/>
                          <a:cs typeface="Times New Roman" panose="02020603050405020304" pitchFamily="18" charset="0"/>
                        </a:rPr>
                        <a:t>categories (e.g. fuzzy</a:t>
                      </a:r>
                      <a:r>
                        <a:rPr lang="en-GB"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approach)</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Cartographic standards and image processing algorithms: legend level and discrimination capabilities </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just">
                        <a:lnSpc>
                          <a:spcPct val="115000"/>
                        </a:lnSpc>
                        <a:spcAft>
                          <a:spcPts val="1000"/>
                        </a:spcAft>
                        <a:buFont typeface="+mj-lt"/>
                        <a:buNone/>
                      </a:pPr>
                      <a:r>
                        <a:rPr lang="en-GB" sz="1200" b="1" dirty="0" smtClean="0">
                          <a:effectLst/>
                          <a:latin typeface="Calibri" panose="020F0502020204030204" pitchFamily="34" charset="0"/>
                          <a:ea typeface="Times New Roman" panose="02020603050405020304" pitchFamily="18" charset="0"/>
                          <a:cs typeface="Times New Roman" panose="02020603050405020304" pitchFamily="18" charset="0"/>
                        </a:rPr>
                        <a:t>7. </a:t>
                      </a:r>
                      <a:r>
                        <a:rPr lang="en-GB" sz="16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Geolocation </a:t>
                      </a:r>
                      <a:r>
                        <a:rPr lang="en-GB" sz="16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accuracy,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referring to the error in the geographic coordinates with regard to the absolute coordinate system selected for the map projection - this is often measured as the </a:t>
                      </a:r>
                      <a:r>
                        <a:rPr lang="en-GB" sz="1200" dirty="0" smtClean="0">
                          <a:effectLst/>
                          <a:latin typeface="Calibri" panose="020F0502020204030204" pitchFamily="34" charset="0"/>
                          <a:ea typeface="Times New Roman" panose="02020603050405020304" pitchFamily="18" charset="0"/>
                          <a:cs typeface="Times New Roman" panose="02020603050405020304" pitchFamily="18" charset="0"/>
                        </a:rPr>
                        <a:t>positional</a:t>
                      </a:r>
                      <a:r>
                        <a:rPr lang="en-GB"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error (horizontal or </a:t>
                      </a:r>
                      <a:r>
                        <a:rPr lang="en-GB" sz="1200" dirty="0" err="1" smtClean="0">
                          <a:effectLst/>
                          <a:latin typeface="Calibri" panose="020F0502020204030204" pitchFamily="34" charset="0"/>
                          <a:ea typeface="Times New Roman" panose="02020603050405020304" pitchFamily="18" charset="0"/>
                          <a:cs typeface="Times New Roman" panose="02020603050405020304" pitchFamily="18" charset="0"/>
                        </a:rPr>
                        <a:t>planimetric</a:t>
                      </a:r>
                      <a:r>
                        <a:rPr lang="en-GB" sz="1200" dirty="0" smtClean="0">
                          <a:effectLst/>
                          <a:latin typeface="Calibri" panose="020F0502020204030204" pitchFamily="34" charset="0"/>
                          <a:ea typeface="Times New Roman" panose="02020603050405020304" pitchFamily="18" charset="0"/>
                          <a:cs typeface="Times New Roman" panose="02020603050405020304" pitchFamily="18" charset="0"/>
                        </a:rPr>
                        <a:t> error and vertical error)</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Image processing algorithms and EO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input data</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geometric correction </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just">
                        <a:lnSpc>
                          <a:spcPct val="115000"/>
                        </a:lnSpc>
                        <a:spcAft>
                          <a:spcPts val="1000"/>
                        </a:spcAft>
                        <a:buFont typeface="+mj-lt"/>
                        <a:buNone/>
                      </a:pPr>
                      <a:r>
                        <a:rPr lang="en-GB" sz="1200" b="1" dirty="0" smtClean="0">
                          <a:effectLst/>
                          <a:latin typeface="Calibri" panose="020F0502020204030204" pitchFamily="34" charset="0"/>
                          <a:ea typeface="Times New Roman" panose="02020603050405020304" pitchFamily="18" charset="0"/>
                          <a:cs typeface="Times New Roman" panose="02020603050405020304" pitchFamily="18" charset="0"/>
                        </a:rPr>
                        <a:t>8. </a:t>
                      </a:r>
                      <a:r>
                        <a:rPr lang="en-GB" sz="1600" b="1" dirty="0" smtClean="0">
                          <a:effectLst/>
                          <a:latin typeface="Calibri" panose="020F0502020204030204" pitchFamily="34" charset="0"/>
                          <a:ea typeface="Times New Roman" panose="02020603050405020304" pitchFamily="18" charset="0"/>
                          <a:cs typeface="Times New Roman" panose="02020603050405020304" pitchFamily="18" charset="0"/>
                        </a:rPr>
                        <a:t>Thematic</a:t>
                      </a:r>
                      <a:r>
                        <a:rPr lang="en-GB" sz="1600" b="1" baseline="0" dirty="0" smtClean="0">
                          <a:effectLst/>
                          <a:latin typeface="Calibri" panose="020F0502020204030204" pitchFamily="34" charset="0"/>
                          <a:ea typeface="Times New Roman" panose="02020603050405020304" pitchFamily="18" charset="0"/>
                          <a:cs typeface="Times New Roman" panose="02020603050405020304" pitchFamily="18" charset="0"/>
                        </a:rPr>
                        <a:t> map </a:t>
                      </a:r>
                      <a:r>
                        <a:rPr lang="en-GB" sz="1600" b="1" dirty="0" smtClean="0">
                          <a:effectLst/>
                          <a:latin typeface="Calibri" panose="020F0502020204030204" pitchFamily="34" charset="0"/>
                          <a:ea typeface="Times New Roman" panose="02020603050405020304" pitchFamily="18" charset="0"/>
                          <a:cs typeface="Times New Roman" panose="02020603050405020304" pitchFamily="18" charset="0"/>
                        </a:rPr>
                        <a:t>accuracy</a:t>
                      </a: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which is usually referred to as </a:t>
                      </a:r>
                      <a:r>
                        <a:rPr lang="en-GB" sz="1200" dirty="0" smtClean="0">
                          <a:effectLst/>
                          <a:latin typeface="Calibri" panose="020F0502020204030204" pitchFamily="34" charset="0"/>
                          <a:ea typeface="Times New Roman" panose="02020603050405020304" pitchFamily="18" charset="0"/>
                          <a:cs typeface="Times New Roman" panose="02020603050405020304" pitchFamily="18" charset="0"/>
                        </a:rPr>
                        <a:t>the map accuracy or the EO-derived product accuracy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assessment</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Image processing algorithms and cartographic standards: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map specifications matching</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ZoneTexte 1"/>
          <p:cNvSpPr txBox="1"/>
          <p:nvPr/>
        </p:nvSpPr>
        <p:spPr>
          <a:xfrm rot="16200000">
            <a:off x="7873677" y="3644414"/>
            <a:ext cx="2151551" cy="215444"/>
          </a:xfrm>
          <a:prstGeom prst="rect">
            <a:avLst/>
          </a:prstGeom>
          <a:noFill/>
        </p:spPr>
        <p:txBody>
          <a:bodyPr wrap="none" rtlCol="0">
            <a:spAutoFit/>
          </a:bodyPr>
          <a:lstStyle/>
          <a:p>
            <a:r>
              <a:rPr lang="fr-FR" sz="800" i="1" dirty="0" smtClean="0"/>
              <a:t>(</a:t>
            </a:r>
            <a:r>
              <a:rPr lang="fr-FR" sz="800" i="1" dirty="0" err="1" smtClean="0"/>
              <a:t>modified</a:t>
            </a:r>
            <a:r>
              <a:rPr lang="fr-FR" sz="800" i="1" dirty="0" smtClean="0"/>
              <a:t> </a:t>
            </a:r>
            <a:r>
              <a:rPr lang="fr-FR" sz="800" i="1" dirty="0" err="1" smtClean="0"/>
              <a:t>from</a:t>
            </a:r>
            <a:r>
              <a:rPr lang="fr-FR" sz="800" i="1" dirty="0" smtClean="0"/>
              <a:t> Defourny et al., 2012)</a:t>
            </a:r>
            <a:endParaRPr lang="fr-BE" sz="800" i="1" dirty="0"/>
          </a:p>
        </p:txBody>
      </p:sp>
    </p:spTree>
    <p:extLst>
      <p:ext uri="{BB962C8B-B14F-4D97-AF65-F5344CB8AC3E}">
        <p14:creationId xmlns:p14="http://schemas.microsoft.com/office/powerpoint/2010/main" val="38818809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descr="S:\Templates\Logos\colz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01256"/>
            <a:ext cx="11430000" cy="8615363"/>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4294967295"/>
          </p:nvPr>
        </p:nvSpPr>
        <p:spPr>
          <a:xfrm>
            <a:off x="6395908" y="4741335"/>
            <a:ext cx="512638" cy="273844"/>
          </a:xfrm>
          <a:prstGeom prst="rect">
            <a:avLst/>
          </a:prstGeom>
        </p:spPr>
        <p:txBody>
          <a:bodyPr/>
          <a:lstStyle/>
          <a:p>
            <a:fld id="{D57F1E4F-1CFF-5643-939E-217C01CDF565}" type="slidenum">
              <a:rPr lang="en-US" smtClean="0">
                <a:solidFill>
                  <a:srgbClr val="90C226"/>
                </a:solidFill>
              </a:rPr>
              <a:pPr/>
              <a:t>60</a:t>
            </a:fld>
            <a:endParaRPr lang="en-US" dirty="0">
              <a:solidFill>
                <a:srgbClr val="90C226"/>
              </a:solidFill>
            </a:endParaRPr>
          </a:p>
        </p:txBody>
      </p:sp>
    </p:spTree>
    <p:extLst>
      <p:ext uri="{BB962C8B-B14F-4D97-AF65-F5344CB8AC3E}">
        <p14:creationId xmlns:p14="http://schemas.microsoft.com/office/powerpoint/2010/main" val="39807100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Information-based criteria for assessing map accuracy and uncertainty</a:t>
            </a:r>
            <a:endParaRPr lang="en-US" dirty="0"/>
          </a:p>
        </p:txBody>
      </p:sp>
      <p:sp>
        <p:nvSpPr>
          <p:cNvPr id="3" name="Subtitle 2"/>
          <p:cNvSpPr>
            <a:spLocks noGrp="1"/>
          </p:cNvSpPr>
          <p:nvPr>
            <p:ph type="subTitle" idx="1"/>
          </p:nvPr>
        </p:nvSpPr>
        <p:spPr/>
        <p:txBody>
          <a:bodyPr/>
          <a:lstStyle/>
          <a:p>
            <a:r>
              <a:rPr lang="en-US" dirty="0" smtClean="0"/>
              <a:t>P. </a:t>
            </a:r>
            <a:r>
              <a:rPr lang="en-US" dirty="0" err="1" smtClean="0"/>
              <a:t>Bogaert</a:t>
            </a:r>
            <a:r>
              <a:rPr lang="en-US" dirty="0" smtClean="0"/>
              <a:t> and F. Waldner</a:t>
            </a:r>
            <a:endParaRPr lang="en-US" dirty="0"/>
          </a:p>
        </p:txBody>
      </p:sp>
    </p:spTree>
    <p:extLst>
      <p:ext uri="{BB962C8B-B14F-4D97-AF65-F5344CB8AC3E}">
        <p14:creationId xmlns:p14="http://schemas.microsoft.com/office/powerpoint/2010/main" val="2817685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our synthetic example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62205" y="1862684"/>
            <a:ext cx="3621881" cy="1578769"/>
          </a:xfrm>
          <a:prstGeom prst="rect">
            <a:avLst/>
          </a:prstGeom>
        </p:spPr>
      </p:pic>
    </p:spTree>
    <p:extLst>
      <p:ext uri="{BB962C8B-B14F-4D97-AF65-F5344CB8AC3E}">
        <p14:creationId xmlns:p14="http://schemas.microsoft.com/office/powerpoint/2010/main" val="27596727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p:txBody>
          <a:bodyPr/>
          <a:lstStyle/>
          <a:p>
            <a:endParaRPr lang="fr-BE"/>
          </a:p>
        </p:txBody>
      </p:sp>
    </p:spTree>
    <p:extLst>
      <p:ext uri="{BB962C8B-B14F-4D97-AF65-F5344CB8AC3E}">
        <p14:creationId xmlns:p14="http://schemas.microsoft.com/office/powerpoint/2010/main" val="36817630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Echantillonnage</a:t>
            </a:r>
            <a:endParaRPr lang="fr-BE" dirty="0"/>
          </a:p>
        </p:txBody>
      </p:sp>
      <p:sp>
        <p:nvSpPr>
          <p:cNvPr id="3" name="Espace réservé du contenu 2"/>
          <p:cNvSpPr>
            <a:spLocks noGrp="1"/>
          </p:cNvSpPr>
          <p:nvPr>
            <p:ph idx="1"/>
          </p:nvPr>
        </p:nvSpPr>
        <p:spPr/>
        <p:txBody>
          <a:bodyPr/>
          <a:lstStyle/>
          <a:p>
            <a:r>
              <a:rPr lang="fr-BE" dirty="0"/>
              <a:t>2110 </a:t>
            </a:r>
            <a:r>
              <a:rPr lang="fr-BE" dirty="0" smtClean="0"/>
              <a:t> échantillons</a:t>
            </a:r>
          </a:p>
          <a:p>
            <a:r>
              <a:rPr lang="fr-BE" dirty="0" smtClean="0"/>
              <a:t>Photo interprétation</a:t>
            </a:r>
          </a:p>
          <a:p>
            <a:r>
              <a:rPr lang="fr-BE" dirty="0" smtClean="0"/>
              <a:t>Indices de validation</a:t>
            </a:r>
            <a:endParaRPr lang="fr-BE" dirty="0"/>
          </a:p>
        </p:txBody>
      </p:sp>
      <p:pic>
        <p:nvPicPr>
          <p:cNvPr id="6" name="Espace réservé du contenu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3489" y="174308"/>
            <a:ext cx="5300511" cy="2438810"/>
          </a:xfrm>
          <a:prstGeom prst="rect">
            <a:avLst/>
          </a:prstGeom>
        </p:spPr>
      </p:pic>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2163"/>
          <a:stretch/>
        </p:blipFill>
        <p:spPr bwMode="auto">
          <a:xfrm>
            <a:off x="273542" y="3242926"/>
            <a:ext cx="4742742" cy="157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4"/>
          <a:stretch>
            <a:fillRect/>
          </a:stretch>
        </p:blipFill>
        <p:spPr>
          <a:xfrm>
            <a:off x="6274026" y="2903834"/>
            <a:ext cx="2845391" cy="900642"/>
          </a:xfrm>
          <a:prstGeom prst="rect">
            <a:avLst/>
          </a:prstGeom>
        </p:spPr>
      </p:pic>
      <p:pic>
        <p:nvPicPr>
          <p:cNvPr id="8" name="Image 7"/>
          <p:cNvPicPr>
            <a:picLocks noChangeAspect="1"/>
          </p:cNvPicPr>
          <p:nvPr/>
        </p:nvPicPr>
        <p:blipFill>
          <a:blip r:embed="rId5"/>
          <a:stretch>
            <a:fillRect/>
          </a:stretch>
        </p:blipFill>
        <p:spPr>
          <a:xfrm>
            <a:off x="6440307" y="3864486"/>
            <a:ext cx="1134211" cy="462839"/>
          </a:xfrm>
          <a:prstGeom prst="rect">
            <a:avLst/>
          </a:prstGeom>
        </p:spPr>
      </p:pic>
      <p:pic>
        <p:nvPicPr>
          <p:cNvPr id="9" name="Image 8"/>
          <p:cNvPicPr>
            <a:picLocks noChangeAspect="1"/>
          </p:cNvPicPr>
          <p:nvPr/>
        </p:nvPicPr>
        <p:blipFill>
          <a:blip r:embed="rId6"/>
          <a:stretch>
            <a:fillRect/>
          </a:stretch>
        </p:blipFill>
        <p:spPr>
          <a:xfrm>
            <a:off x="7696722" y="3930797"/>
            <a:ext cx="946024" cy="478098"/>
          </a:xfrm>
          <a:prstGeom prst="rect">
            <a:avLst/>
          </a:prstGeom>
        </p:spPr>
      </p:pic>
      <p:pic>
        <p:nvPicPr>
          <p:cNvPr id="10" name="Image 9"/>
          <p:cNvPicPr>
            <a:picLocks noChangeAspect="1"/>
          </p:cNvPicPr>
          <p:nvPr/>
        </p:nvPicPr>
        <p:blipFill>
          <a:blip r:embed="rId7"/>
          <a:stretch>
            <a:fillRect/>
          </a:stretch>
        </p:blipFill>
        <p:spPr>
          <a:xfrm>
            <a:off x="6580176" y="4319924"/>
            <a:ext cx="854473" cy="625596"/>
          </a:xfrm>
          <a:prstGeom prst="rect">
            <a:avLst/>
          </a:prstGeom>
        </p:spPr>
      </p:pic>
      <p:pic>
        <p:nvPicPr>
          <p:cNvPr id="11" name="Image 10"/>
          <p:cNvPicPr>
            <a:picLocks noChangeAspect="1"/>
          </p:cNvPicPr>
          <p:nvPr/>
        </p:nvPicPr>
        <p:blipFill>
          <a:blip r:embed="rId8"/>
          <a:stretch>
            <a:fillRect/>
          </a:stretch>
        </p:blipFill>
        <p:spPr>
          <a:xfrm>
            <a:off x="7335370" y="4509479"/>
            <a:ext cx="1663171" cy="406892"/>
          </a:xfrm>
          <a:prstGeom prst="rect">
            <a:avLst/>
          </a:prstGeom>
        </p:spPr>
      </p:pic>
    </p:spTree>
    <p:extLst>
      <p:ext uri="{BB962C8B-B14F-4D97-AF65-F5344CB8AC3E}">
        <p14:creationId xmlns:p14="http://schemas.microsoft.com/office/powerpoint/2010/main" val="3361406635"/>
      </p:ext>
    </p:extLst>
  </p:cSld>
  <p:clrMapOvr>
    <a:masterClrMapping/>
  </p:clrMapOvr>
  <mc:AlternateContent xmlns:mc="http://schemas.openxmlformats.org/markup-compatibility/2006" xmlns:p14="http://schemas.microsoft.com/office/powerpoint/2010/main">
    <mc:Choice Requires="p14">
      <p:transition spd="slow" p14:dur="2000" advTm="135"/>
    </mc:Choice>
    <mc:Fallback xmlns="">
      <p:transition spd="slow" advTm="1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3029" b="4554"/>
          <a:stretch/>
        </p:blipFill>
        <p:spPr>
          <a:xfrm>
            <a:off x="15" y="7"/>
            <a:ext cx="9143985" cy="5143493"/>
          </a:xfrm>
          <a:prstGeom prst="rect">
            <a:avLst/>
          </a:prstGeom>
        </p:spPr>
      </p:pic>
      <p:sp>
        <p:nvSpPr>
          <p:cNvPr id="4" name="Rectangle 3"/>
          <p:cNvSpPr/>
          <p:nvPr/>
        </p:nvSpPr>
        <p:spPr>
          <a:xfrm>
            <a:off x="450822" y="625583"/>
            <a:ext cx="8284780" cy="387807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342900" fontAlgn="auto">
              <a:spcBef>
                <a:spcPts val="0"/>
              </a:spcBef>
              <a:spcAft>
                <a:spcPts val="0"/>
              </a:spcAft>
            </a:pPr>
            <a:endParaRPr lang="fr-BE" sz="600" dirty="0">
              <a:solidFill>
                <a:prstClr val="black"/>
              </a:solidFill>
            </a:endParaRPr>
          </a:p>
          <a:p>
            <a:pPr defTabSz="342900" fontAlgn="auto">
              <a:spcBef>
                <a:spcPts val="0"/>
              </a:spcBef>
              <a:spcAft>
                <a:spcPts val="0"/>
              </a:spcAft>
            </a:pPr>
            <a:endParaRPr lang="fr-BE" sz="1500" dirty="0">
              <a:solidFill>
                <a:prstClr val="black"/>
              </a:solidFill>
            </a:endParaRPr>
          </a:p>
          <a:p>
            <a:pPr defTabSz="342900" fontAlgn="auto">
              <a:spcBef>
                <a:spcPts val="0"/>
              </a:spcBef>
              <a:spcAft>
                <a:spcPts val="0"/>
              </a:spcAft>
            </a:pPr>
            <a:endParaRPr lang="fr-BE" sz="1500" dirty="0">
              <a:solidFill>
                <a:prstClr val="black"/>
              </a:solidFill>
            </a:endParaRPr>
          </a:p>
          <a:p>
            <a:pPr defTabSz="342900" fontAlgn="auto">
              <a:spcBef>
                <a:spcPts val="0"/>
              </a:spcBef>
              <a:spcAft>
                <a:spcPts val="0"/>
              </a:spcAft>
            </a:pPr>
            <a:endParaRPr lang="fr-BE" sz="1500" dirty="0">
              <a:solidFill>
                <a:prstClr val="black"/>
              </a:solidFill>
            </a:endParaRPr>
          </a:p>
          <a:p>
            <a:pPr defTabSz="342900" fontAlgn="auto">
              <a:spcBef>
                <a:spcPts val="0"/>
              </a:spcBef>
              <a:spcAft>
                <a:spcPts val="0"/>
              </a:spcAft>
            </a:pPr>
            <a:endParaRPr lang="fr-BE" sz="1500" dirty="0">
              <a:solidFill>
                <a:prstClr val="black"/>
              </a:solidFill>
            </a:endParaRPr>
          </a:p>
          <a:p>
            <a:pPr defTabSz="342900" fontAlgn="auto">
              <a:spcBef>
                <a:spcPts val="0"/>
              </a:spcBef>
              <a:spcAft>
                <a:spcPts val="0"/>
              </a:spcAft>
            </a:pPr>
            <a:endParaRPr lang="fr-BE" sz="1500" dirty="0">
              <a:solidFill>
                <a:prstClr val="black"/>
              </a:solidFill>
            </a:endParaRPr>
          </a:p>
          <a:p>
            <a:pPr defTabSz="342900" fontAlgn="auto">
              <a:spcBef>
                <a:spcPts val="0"/>
              </a:spcBef>
              <a:spcAft>
                <a:spcPts val="0"/>
              </a:spcAft>
            </a:pPr>
            <a:r>
              <a:rPr lang="fr-BE" sz="1500" dirty="0">
                <a:solidFill>
                  <a:prstClr val="black"/>
                </a:solidFill>
              </a:rPr>
              <a:t>	L’estimation des surfaces est une des applications principales de la télédétection.</a:t>
            </a:r>
          </a:p>
          <a:p>
            <a:pPr defTabSz="342900" fontAlgn="auto">
              <a:spcBef>
                <a:spcPts val="0"/>
              </a:spcBef>
              <a:spcAft>
                <a:spcPts val="0"/>
              </a:spcAft>
            </a:pPr>
            <a:endParaRPr lang="fr-BE" sz="1500" dirty="0">
              <a:solidFill>
                <a:prstClr val="black"/>
              </a:solidFill>
            </a:endParaRPr>
          </a:p>
          <a:p>
            <a:pPr defTabSz="342900" fontAlgn="auto">
              <a:spcBef>
                <a:spcPts val="0"/>
              </a:spcBef>
              <a:spcAft>
                <a:spcPts val="0"/>
              </a:spcAft>
            </a:pPr>
            <a:r>
              <a:rPr lang="fr-BE" sz="1500" dirty="0">
                <a:solidFill>
                  <a:prstClr val="black"/>
                </a:solidFill>
              </a:rPr>
              <a:t>	La méthode la plus commune pour estimer les surfaces est de compter le nombre de pixels 	appartenant à chaque classe et  de le multiplier par la surface d’un pixel. </a:t>
            </a:r>
          </a:p>
          <a:p>
            <a:pPr defTabSz="342900" fontAlgn="auto">
              <a:spcBef>
                <a:spcPts val="0"/>
              </a:spcBef>
              <a:spcAft>
                <a:spcPts val="0"/>
              </a:spcAft>
            </a:pPr>
            <a:r>
              <a:rPr lang="fr-BE" sz="1500" dirty="0">
                <a:solidFill>
                  <a:prstClr val="black"/>
                </a:solidFill>
              </a:rPr>
              <a:t>		</a:t>
            </a:r>
            <a:r>
              <a:rPr lang="fr-BE" sz="1500" dirty="0">
                <a:solidFill>
                  <a:prstClr val="black"/>
                </a:solidFill>
                <a:sym typeface="Wingdings" panose="05000000000000000000" pitchFamily="2" charset="2"/>
              </a:rPr>
              <a:t> Comptage de pixels</a:t>
            </a:r>
            <a:endParaRPr lang="fr-BE" sz="1500" dirty="0">
              <a:solidFill>
                <a:prstClr val="black"/>
              </a:solidFill>
            </a:endParaRPr>
          </a:p>
          <a:p>
            <a:pPr defTabSz="342900" fontAlgn="auto">
              <a:spcBef>
                <a:spcPts val="0"/>
              </a:spcBef>
              <a:spcAft>
                <a:spcPts val="0"/>
              </a:spcAft>
            </a:pPr>
            <a:endParaRPr lang="fr-BE" sz="1500" dirty="0">
              <a:solidFill>
                <a:prstClr val="black"/>
              </a:solidFill>
            </a:endParaRPr>
          </a:p>
          <a:p>
            <a:pPr defTabSz="342900" fontAlgn="auto">
              <a:spcBef>
                <a:spcPts val="0"/>
              </a:spcBef>
              <a:spcAft>
                <a:spcPts val="0"/>
              </a:spcAft>
            </a:pPr>
            <a:r>
              <a:rPr lang="fr-BE" sz="1500" dirty="0">
                <a:solidFill>
                  <a:prstClr val="black"/>
                </a:solidFill>
              </a:rPr>
              <a:t>	L’estimateur de surface par comptage de pixels est biaisé car il n’y a aucune garantie que les erreurs 	d’omission et de contamination se compensent.</a:t>
            </a:r>
          </a:p>
          <a:p>
            <a:pPr defTabSz="342900" fontAlgn="auto">
              <a:spcBef>
                <a:spcPts val="0"/>
              </a:spcBef>
              <a:spcAft>
                <a:spcPts val="0"/>
              </a:spcAft>
            </a:pPr>
            <a:endParaRPr lang="fr-BE" sz="1500" dirty="0">
              <a:solidFill>
                <a:prstClr val="black"/>
              </a:solidFill>
            </a:endParaRPr>
          </a:p>
          <a:p>
            <a:pPr defTabSz="342900" fontAlgn="auto">
              <a:spcBef>
                <a:spcPts val="0"/>
              </a:spcBef>
              <a:spcAft>
                <a:spcPts val="0"/>
              </a:spcAft>
            </a:pPr>
            <a:r>
              <a:rPr lang="fr-BE" sz="1500" dirty="0">
                <a:solidFill>
                  <a:prstClr val="black"/>
                </a:solidFill>
              </a:rPr>
              <a:t>	La résolution décamétrique de Sentinel-2 est une opportunité pour revisiter les estimations de surfaces 	car le nombre de pixels mixtes diminue.</a:t>
            </a:r>
          </a:p>
          <a:p>
            <a:pPr defTabSz="342900" fontAlgn="auto">
              <a:spcBef>
                <a:spcPts val="0"/>
              </a:spcBef>
              <a:spcAft>
                <a:spcPts val="0"/>
              </a:spcAft>
            </a:pPr>
            <a:endParaRPr lang="fr-BE" sz="1500" dirty="0">
              <a:solidFill>
                <a:prstClr val="black"/>
              </a:solidFill>
            </a:endParaRPr>
          </a:p>
          <a:p>
            <a:pPr defTabSz="342900" fontAlgn="auto">
              <a:spcBef>
                <a:spcPts val="0"/>
              </a:spcBef>
              <a:spcAft>
                <a:spcPts val="0"/>
              </a:spcAft>
            </a:pPr>
            <a:endParaRPr lang="fr-BE" sz="1500" dirty="0">
              <a:solidFill>
                <a:prstClr val="black"/>
              </a:solidFill>
            </a:endParaRPr>
          </a:p>
          <a:p>
            <a:pPr defTabSz="342900" fontAlgn="auto">
              <a:spcBef>
                <a:spcPts val="0"/>
              </a:spcBef>
              <a:spcAft>
                <a:spcPts val="0"/>
              </a:spcAft>
            </a:pPr>
            <a:endParaRPr lang="fr-BE" sz="1500" dirty="0">
              <a:solidFill>
                <a:prstClr val="black"/>
              </a:solidFill>
            </a:endParaRPr>
          </a:p>
          <a:p>
            <a:pPr defTabSz="342900" fontAlgn="auto">
              <a:spcBef>
                <a:spcPts val="0"/>
              </a:spcBef>
              <a:spcAft>
                <a:spcPts val="0"/>
              </a:spcAft>
            </a:pPr>
            <a:endParaRPr lang="fr-BE" sz="1500" dirty="0">
              <a:solidFill>
                <a:prstClr val="black"/>
              </a:solidFill>
            </a:endParaRPr>
          </a:p>
          <a:p>
            <a:pPr defTabSz="342900" fontAlgn="auto">
              <a:spcBef>
                <a:spcPts val="0"/>
              </a:spcBef>
              <a:spcAft>
                <a:spcPts val="0"/>
              </a:spcAft>
            </a:pPr>
            <a:endParaRPr lang="fr-BE" sz="1500" dirty="0">
              <a:solidFill>
                <a:prstClr val="black"/>
              </a:solidFill>
            </a:endParaRPr>
          </a:p>
          <a:p>
            <a:pPr defTabSz="342900" fontAlgn="auto">
              <a:spcBef>
                <a:spcPts val="0"/>
              </a:spcBef>
              <a:spcAft>
                <a:spcPts val="0"/>
              </a:spcAft>
            </a:pPr>
            <a:endParaRPr lang="fr-BE" dirty="0">
              <a:solidFill>
                <a:prstClr val="black"/>
              </a:solidFill>
            </a:endParaRPr>
          </a:p>
        </p:txBody>
      </p:sp>
      <p:sp>
        <p:nvSpPr>
          <p:cNvPr id="5" name="Title 1"/>
          <p:cNvSpPr txBox="1">
            <a:spLocks/>
          </p:cNvSpPr>
          <p:nvPr/>
        </p:nvSpPr>
        <p:spPr>
          <a:xfrm>
            <a:off x="948184" y="947960"/>
            <a:ext cx="7290054" cy="1124712"/>
          </a:xfrm>
          <a:prstGeom prst="rect">
            <a:avLst/>
          </a:prstGeom>
        </p:spPr>
        <p:txBody>
          <a:bodyP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fontAlgn="auto">
              <a:spcAft>
                <a:spcPts val="0"/>
              </a:spcAft>
            </a:pPr>
            <a:r>
              <a:rPr lang="fr-BE" sz="3000" dirty="0">
                <a:solidFill>
                  <a:prstClr val="black">
                    <a:lumMod val="95000"/>
                    <a:lumOff val="5000"/>
                  </a:prstClr>
                </a:solidFill>
              </a:rPr>
              <a:t>Comment identifier les zones où les estimations de surface satisfont les exigences de précision?</a:t>
            </a:r>
          </a:p>
        </p:txBody>
      </p:sp>
    </p:spTree>
    <p:extLst>
      <p:ext uri="{BB962C8B-B14F-4D97-AF65-F5344CB8AC3E}">
        <p14:creationId xmlns:p14="http://schemas.microsoft.com/office/powerpoint/2010/main" val="235551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V="1">
            <a:off x="1040524" y="2427107"/>
            <a:ext cx="0" cy="1521373"/>
          </a:xfrm>
          <a:prstGeom prst="line">
            <a:avLst/>
          </a:prstGeom>
          <a:ln>
            <a:solidFill>
              <a:schemeClr val="bg1">
                <a:lumMod val="50000"/>
              </a:schemeClr>
            </a:solidFill>
            <a:prstDash val="lg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normAutofit/>
          </a:bodyPr>
          <a:lstStyle/>
          <a:p>
            <a:r>
              <a:rPr lang="fr-BE" sz="3000" dirty="0"/>
              <a:t>Simuler une résolution plus faible à partir de données à très haute résolution.</a:t>
            </a:r>
          </a:p>
        </p:txBody>
      </p:sp>
      <p:sp>
        <p:nvSpPr>
          <p:cNvPr id="3" name="Content Placeholder 2"/>
          <p:cNvSpPr>
            <a:spLocks noGrp="1"/>
          </p:cNvSpPr>
          <p:nvPr>
            <p:ph idx="1"/>
          </p:nvPr>
        </p:nvSpPr>
        <p:spPr>
          <a:xfrm>
            <a:off x="3610302" y="2005379"/>
            <a:ext cx="4997671" cy="1943100"/>
          </a:xfrm>
        </p:spPr>
        <p:txBody>
          <a:bodyPr>
            <a:normAutofit/>
          </a:bodyPr>
          <a:lstStyle/>
          <a:p>
            <a:r>
              <a:rPr lang="fr-BE" b="1" dirty="0"/>
              <a:t>Agrégation naïve</a:t>
            </a:r>
          </a:p>
          <a:p>
            <a:r>
              <a:rPr lang="fr-BE" sz="1350" dirty="0"/>
              <a:t>La valeur du pixel à plus faible résolution correspond à la proportion des pixels de zone cultivée présent à très haute résolution.</a:t>
            </a:r>
            <a:endParaRPr lang="en-US" sz="1350" dirty="0"/>
          </a:p>
          <a:p>
            <a:r>
              <a:rPr lang="fr-BE" sz="1350" dirty="0"/>
              <a:t>Elle correspond à une situation « idéale » car elle modélise un capteur qui a une réponse spatiale parfaite.</a:t>
            </a:r>
          </a:p>
        </p:txBody>
      </p:sp>
      <p:cxnSp>
        <p:nvCxnSpPr>
          <p:cNvPr id="8" name="Straight Connector 7"/>
          <p:cNvCxnSpPr/>
          <p:nvPr/>
        </p:nvCxnSpPr>
        <p:spPr>
          <a:xfrm flipV="1">
            <a:off x="3058510" y="2226885"/>
            <a:ext cx="0" cy="1521373"/>
          </a:xfrm>
          <a:prstGeom prst="line">
            <a:avLst/>
          </a:prstGeom>
          <a:ln>
            <a:solidFill>
              <a:schemeClr val="bg1">
                <a:lumMod val="50000"/>
              </a:schemeClr>
            </a:solidFill>
            <a:prstDash val="lgDash"/>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H="1" flipV="1">
            <a:off x="1679027" y="2526430"/>
            <a:ext cx="11825" cy="1044231"/>
          </a:xfrm>
          <a:prstGeom prst="line">
            <a:avLst/>
          </a:prstGeom>
          <a:ln>
            <a:solidFill>
              <a:schemeClr val="bg1">
                <a:lumMod val="50000"/>
              </a:schemeClr>
            </a:solidFill>
            <a:prstDash val="lgDash"/>
          </a:ln>
        </p:spPr>
        <p:style>
          <a:lnRef idx="1">
            <a:schemeClr val="dk1"/>
          </a:lnRef>
          <a:fillRef idx="0">
            <a:schemeClr val="dk1"/>
          </a:fillRef>
          <a:effectRef idx="0">
            <a:schemeClr val="dk1"/>
          </a:effectRef>
          <a:fontRef idx="minor">
            <a:schemeClr val="tx1"/>
          </a:fontRef>
        </p:style>
      </p:cxnSp>
      <p:pic>
        <p:nvPicPr>
          <p:cNvPr id="6" name="Picture 5"/>
          <p:cNvPicPr>
            <a:picLocks noChangeAspect="1"/>
          </p:cNvPicPr>
          <p:nvPr/>
        </p:nvPicPr>
        <p:blipFill>
          <a:blip r:embed="rId3"/>
          <a:stretch>
            <a:fillRect/>
          </a:stretch>
        </p:blipFill>
        <p:spPr>
          <a:xfrm>
            <a:off x="1302625" y="1563625"/>
            <a:ext cx="1493783" cy="1540463"/>
          </a:xfrm>
          <a:prstGeom prst="rect">
            <a:avLst/>
          </a:prstGeom>
          <a:ln w="28575">
            <a:solidFill>
              <a:schemeClr val="tx1"/>
            </a:solidFill>
          </a:ln>
          <a:scene3d>
            <a:camera prst="isometricOffAxis2Top"/>
            <a:lightRig rig="threePt" dir="t"/>
          </a:scene3d>
        </p:spPr>
      </p:pic>
      <p:sp>
        <p:nvSpPr>
          <p:cNvPr id="13" name="Text Placeholder 4"/>
          <p:cNvSpPr txBox="1">
            <a:spLocks/>
          </p:cNvSpPr>
          <p:nvPr/>
        </p:nvSpPr>
        <p:spPr>
          <a:xfrm>
            <a:off x="1475218" y="4322561"/>
            <a:ext cx="1558658" cy="193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050" b="1" dirty="0" err="1">
                <a:solidFill>
                  <a:prstClr val="black"/>
                </a:solidFill>
                <a:latin typeface="Tw Cen MT" panose="020B0602020104020603"/>
              </a:rPr>
              <a:t>Très</a:t>
            </a:r>
            <a:r>
              <a:rPr lang="en-US" sz="1050" b="1" dirty="0">
                <a:solidFill>
                  <a:prstClr val="black"/>
                </a:solidFill>
                <a:latin typeface="Tw Cen MT" panose="020B0602020104020603"/>
              </a:rPr>
              <a:t> haute </a:t>
            </a:r>
            <a:r>
              <a:rPr lang="en-US" sz="1050" b="1" dirty="0" err="1">
                <a:solidFill>
                  <a:prstClr val="black"/>
                </a:solidFill>
                <a:latin typeface="Tw Cen MT" panose="020B0602020104020603"/>
              </a:rPr>
              <a:t>résolution</a:t>
            </a:r>
            <a:endParaRPr lang="en-US" sz="1050" b="1" dirty="0">
              <a:solidFill>
                <a:prstClr val="black"/>
              </a:solidFill>
              <a:latin typeface="Tw Cen MT" panose="020B0602020104020603"/>
            </a:endParaRPr>
          </a:p>
        </p:txBody>
      </p:sp>
      <p:sp>
        <p:nvSpPr>
          <p:cNvPr id="14" name="Text Placeholder 4"/>
          <p:cNvSpPr txBox="1">
            <a:spLocks/>
          </p:cNvSpPr>
          <p:nvPr/>
        </p:nvSpPr>
        <p:spPr>
          <a:xfrm>
            <a:off x="1475218" y="1739638"/>
            <a:ext cx="1558658" cy="193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050" b="1" dirty="0" err="1">
                <a:solidFill>
                  <a:prstClr val="black"/>
                </a:solidFill>
                <a:latin typeface="Tw Cen MT" panose="020B0602020104020603"/>
              </a:rPr>
              <a:t>Faible</a:t>
            </a:r>
            <a:r>
              <a:rPr lang="en-US" sz="1050" b="1" dirty="0">
                <a:solidFill>
                  <a:prstClr val="black"/>
                </a:solidFill>
                <a:latin typeface="Tw Cen MT" panose="020B0602020104020603"/>
              </a:rPr>
              <a:t> </a:t>
            </a:r>
            <a:r>
              <a:rPr lang="en-US" sz="1050" b="1" dirty="0" err="1">
                <a:solidFill>
                  <a:prstClr val="black"/>
                </a:solidFill>
                <a:latin typeface="Tw Cen MT" panose="020B0602020104020603"/>
              </a:rPr>
              <a:t>résolution</a:t>
            </a:r>
            <a:endParaRPr lang="en-US" sz="1050" b="1" dirty="0">
              <a:solidFill>
                <a:prstClr val="black"/>
              </a:solidFill>
              <a:latin typeface="Tw Cen MT" panose="020B0602020104020603"/>
            </a:endParaRPr>
          </a:p>
        </p:txBody>
      </p:sp>
      <p:pic>
        <p:nvPicPr>
          <p:cNvPr id="16" name="Picture 15"/>
          <p:cNvPicPr>
            <a:picLocks noChangeAspect="1"/>
          </p:cNvPicPr>
          <p:nvPr/>
        </p:nvPicPr>
        <p:blipFill rotWithShape="1">
          <a:blip r:embed="rId4"/>
          <a:srcRect l="5124" t="2386" r="2335" b="5519"/>
          <a:stretch/>
        </p:blipFill>
        <p:spPr>
          <a:xfrm>
            <a:off x="1288645" y="3104087"/>
            <a:ext cx="1507763" cy="1500491"/>
          </a:xfrm>
          <a:prstGeom prst="rect">
            <a:avLst/>
          </a:prstGeom>
          <a:ln>
            <a:solidFill>
              <a:schemeClr val="tx1"/>
            </a:solidFill>
          </a:ln>
          <a:scene3d>
            <a:camera prst="isometricOffAxis2Top"/>
            <a:lightRig rig="threePt" dir="t"/>
          </a:scene3d>
        </p:spPr>
      </p:pic>
      <p:cxnSp>
        <p:nvCxnSpPr>
          <p:cNvPr id="9" name="Straight Connector 8"/>
          <p:cNvCxnSpPr/>
          <p:nvPr/>
        </p:nvCxnSpPr>
        <p:spPr>
          <a:xfrm flipV="1">
            <a:off x="2392417" y="2632848"/>
            <a:ext cx="0" cy="1521373"/>
          </a:xfrm>
          <a:prstGeom prst="line">
            <a:avLst/>
          </a:prstGeom>
          <a:ln>
            <a:solidFill>
              <a:schemeClr val="bg1">
                <a:lumMod val="50000"/>
              </a:schemeClr>
            </a:solidFill>
            <a:prstDash val="lgDash"/>
          </a:ln>
        </p:spPr>
        <p:style>
          <a:lnRef idx="1">
            <a:schemeClr val="dk1"/>
          </a:lnRef>
          <a:fillRef idx="0">
            <a:schemeClr val="dk1"/>
          </a:fillRef>
          <a:effectRef idx="0">
            <a:schemeClr val="dk1"/>
          </a:effectRef>
          <a:fontRef idx="minor">
            <a:schemeClr val="tx1"/>
          </a:fontRef>
        </p:style>
      </p:cxnSp>
      <p:sp>
        <p:nvSpPr>
          <p:cNvPr id="12" name="Text Placeholder 4"/>
          <p:cNvSpPr txBox="1">
            <a:spLocks/>
          </p:cNvSpPr>
          <p:nvPr/>
        </p:nvSpPr>
        <p:spPr>
          <a:xfrm>
            <a:off x="2796409" y="3936892"/>
            <a:ext cx="1558658" cy="193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050" dirty="0">
                <a:solidFill>
                  <a:srgbClr val="E84C3D"/>
                </a:solidFill>
                <a:latin typeface="Tw Cen MT" panose="020B0602020104020603"/>
              </a:rPr>
              <a:t>Zone </a:t>
            </a:r>
            <a:r>
              <a:rPr lang="en-US" sz="1050" dirty="0" err="1">
                <a:solidFill>
                  <a:srgbClr val="E84C3D"/>
                </a:solidFill>
                <a:latin typeface="Tw Cen MT" panose="020B0602020104020603"/>
              </a:rPr>
              <a:t>cultivée</a:t>
            </a:r>
            <a:endParaRPr lang="en-US" sz="1050" dirty="0">
              <a:solidFill>
                <a:srgbClr val="E84C3D"/>
              </a:solidFill>
              <a:latin typeface="Tw Cen MT" panose="020B0602020104020603"/>
            </a:endParaRPr>
          </a:p>
        </p:txBody>
      </p:sp>
      <p:sp>
        <p:nvSpPr>
          <p:cNvPr id="15" name="Text Placeholder 4"/>
          <p:cNvSpPr txBox="1">
            <a:spLocks/>
          </p:cNvSpPr>
          <p:nvPr/>
        </p:nvSpPr>
        <p:spPr>
          <a:xfrm>
            <a:off x="256426" y="3286356"/>
            <a:ext cx="1558658" cy="193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050" dirty="0">
                <a:solidFill>
                  <a:srgbClr val="297FB8"/>
                </a:solidFill>
                <a:latin typeface="Tw Cen MT" panose="020B0602020104020603"/>
              </a:rPr>
              <a:t>Zone non-</a:t>
            </a:r>
            <a:r>
              <a:rPr lang="en-US" sz="1050" dirty="0" err="1">
                <a:solidFill>
                  <a:srgbClr val="297FB8"/>
                </a:solidFill>
                <a:latin typeface="Tw Cen MT" panose="020B0602020104020603"/>
              </a:rPr>
              <a:t>cultivée</a:t>
            </a:r>
            <a:endParaRPr lang="en-US" sz="1050" dirty="0">
              <a:solidFill>
                <a:srgbClr val="297FB8"/>
              </a:solidFill>
              <a:latin typeface="Tw Cen MT" panose="020B0602020104020603"/>
            </a:endParaRPr>
          </a:p>
        </p:txBody>
      </p:sp>
      <p:cxnSp>
        <p:nvCxnSpPr>
          <p:cNvPr id="5" name="Straight Connector 4"/>
          <p:cNvCxnSpPr/>
          <p:nvPr/>
        </p:nvCxnSpPr>
        <p:spPr>
          <a:xfrm>
            <a:off x="1206141" y="3473782"/>
            <a:ext cx="269077" cy="26522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a:endCxn id="12" idx="1"/>
          </p:cNvCxnSpPr>
          <p:nvPr/>
        </p:nvCxnSpPr>
        <p:spPr>
          <a:xfrm>
            <a:off x="2511645" y="3973264"/>
            <a:ext cx="284763" cy="60469"/>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997271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z="3000" dirty="0"/>
              <a:t>Les pixels mixtes apparaissent quand on dégrade la résolution.</a:t>
            </a:r>
          </a:p>
        </p:txBody>
      </p:sp>
      <p:sp>
        <p:nvSpPr>
          <p:cNvPr id="3" name="Content Placeholder 2"/>
          <p:cNvSpPr>
            <a:spLocks noGrp="1"/>
          </p:cNvSpPr>
          <p:nvPr>
            <p:ph idx="1"/>
          </p:nvPr>
        </p:nvSpPr>
        <p:spPr/>
        <p:txBody>
          <a:bodyPr/>
          <a:lstStyle/>
          <a:p>
            <a:endParaRPr lang="fr-BE" dirty="0"/>
          </a:p>
        </p:txBody>
      </p:sp>
      <p:pic>
        <p:nvPicPr>
          <p:cNvPr id="5" name="Picture 4"/>
          <p:cNvPicPr>
            <a:picLocks noChangeAspect="1"/>
          </p:cNvPicPr>
          <p:nvPr/>
        </p:nvPicPr>
        <p:blipFill>
          <a:blip r:embed="rId3"/>
          <a:stretch>
            <a:fillRect/>
          </a:stretch>
        </p:blipFill>
        <p:spPr>
          <a:xfrm>
            <a:off x="1388384" y="3210497"/>
            <a:ext cx="6581085" cy="1534404"/>
          </a:xfrm>
          <a:prstGeom prst="rect">
            <a:avLst/>
          </a:prstGeom>
        </p:spPr>
      </p:pic>
      <p:sp>
        <p:nvSpPr>
          <p:cNvPr id="26" name="Rectangle 25"/>
          <p:cNvSpPr/>
          <p:nvPr/>
        </p:nvSpPr>
        <p:spPr>
          <a:xfrm>
            <a:off x="530545" y="3401446"/>
            <a:ext cx="34289" cy="1260320"/>
          </a:xfrm>
          <a:prstGeom prst="rect">
            <a:avLst/>
          </a:prstGeom>
          <a:solidFill>
            <a:srgbClr val="8D44AD"/>
          </a:solidFill>
          <a:ln w="12700" cap="flat" cmpd="sng" algn="ctr">
            <a:noFill/>
            <a:prstDash val="solid"/>
            <a:miter lim="800000"/>
          </a:ln>
          <a:effectLst/>
        </p:spPr>
        <p:txBody>
          <a:bodyPr rtlCol="0" anchor="ctr"/>
          <a:lstStyle/>
          <a:p>
            <a:pPr algn="ctr" fontAlgn="auto">
              <a:spcBef>
                <a:spcPts val="0"/>
              </a:spcBef>
              <a:spcAft>
                <a:spcPts val="0"/>
              </a:spcAft>
              <a:defRPr/>
            </a:pPr>
            <a:endParaRPr lang="en-US" sz="675" kern="0" dirty="0">
              <a:solidFill>
                <a:srgbClr val="FFFFFF"/>
              </a:solidFill>
              <a:latin typeface="Calibri" panose="020F0502020204030204"/>
            </a:endParaRPr>
          </a:p>
        </p:txBody>
      </p:sp>
      <p:sp>
        <p:nvSpPr>
          <p:cNvPr id="29" name="Rectangle 28"/>
          <p:cNvSpPr/>
          <p:nvPr/>
        </p:nvSpPr>
        <p:spPr>
          <a:xfrm>
            <a:off x="551314" y="1871052"/>
            <a:ext cx="34289" cy="1260320"/>
          </a:xfrm>
          <a:prstGeom prst="rect">
            <a:avLst/>
          </a:prstGeom>
          <a:solidFill>
            <a:srgbClr val="3891DE"/>
          </a:solidFill>
          <a:ln w="12700" cap="flat" cmpd="sng" algn="ctr">
            <a:noFill/>
            <a:prstDash val="solid"/>
            <a:miter lim="800000"/>
          </a:ln>
          <a:effectLst/>
        </p:spPr>
        <p:txBody>
          <a:bodyPr rtlCol="0" anchor="ctr"/>
          <a:lstStyle/>
          <a:p>
            <a:pPr algn="ctr" fontAlgn="auto">
              <a:spcBef>
                <a:spcPts val="0"/>
              </a:spcBef>
              <a:spcAft>
                <a:spcPts val="0"/>
              </a:spcAft>
              <a:defRPr/>
            </a:pPr>
            <a:endParaRPr lang="en-US" sz="675" kern="0" dirty="0">
              <a:solidFill>
                <a:srgbClr val="FFFFFF"/>
              </a:solidFill>
              <a:latin typeface="Calibri" panose="020F0502020204030204"/>
            </a:endParaRPr>
          </a:p>
        </p:txBody>
      </p:sp>
      <p:sp>
        <p:nvSpPr>
          <p:cNvPr id="30" name="Hexagon 29"/>
          <p:cNvSpPr/>
          <p:nvPr/>
        </p:nvSpPr>
        <p:spPr>
          <a:xfrm>
            <a:off x="253390" y="1458310"/>
            <a:ext cx="641971" cy="566447"/>
          </a:xfrm>
          <a:prstGeom prst="hexagon">
            <a:avLst/>
          </a:prstGeom>
          <a:solidFill>
            <a:srgbClr val="297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1050" dirty="0">
                <a:solidFill>
                  <a:prstClr val="white"/>
                </a:solidFill>
              </a:rPr>
              <a:t>3 m</a:t>
            </a:r>
          </a:p>
        </p:txBody>
      </p:sp>
      <p:sp>
        <p:nvSpPr>
          <p:cNvPr id="31" name="Hexagon 30"/>
          <p:cNvSpPr/>
          <p:nvPr/>
        </p:nvSpPr>
        <p:spPr>
          <a:xfrm>
            <a:off x="247473" y="2970259"/>
            <a:ext cx="641971" cy="566447"/>
          </a:xfrm>
          <a:prstGeom prst="hexagon">
            <a:avLst/>
          </a:prstGeom>
          <a:solidFill>
            <a:srgbClr val="8D4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1050" dirty="0">
                <a:solidFill>
                  <a:prstClr val="white"/>
                </a:solidFill>
              </a:rPr>
              <a:t>10 m</a:t>
            </a:r>
          </a:p>
        </p:txBody>
      </p:sp>
      <p:pic>
        <p:nvPicPr>
          <p:cNvPr id="36" name="Picture 35"/>
          <p:cNvPicPr>
            <a:picLocks noChangeAspect="1"/>
          </p:cNvPicPr>
          <p:nvPr/>
        </p:nvPicPr>
        <p:blipFill>
          <a:blip r:embed="rId4"/>
          <a:stretch>
            <a:fillRect/>
          </a:stretch>
        </p:blipFill>
        <p:spPr>
          <a:xfrm>
            <a:off x="1410067" y="1441323"/>
            <a:ext cx="6519448" cy="1511948"/>
          </a:xfrm>
          <a:prstGeom prst="rect">
            <a:avLst/>
          </a:prstGeom>
        </p:spPr>
      </p:pic>
    </p:spTree>
    <p:extLst>
      <p:ext uri="{BB962C8B-B14F-4D97-AF65-F5344CB8AC3E}">
        <p14:creationId xmlns:p14="http://schemas.microsoft.com/office/powerpoint/2010/main" val="41167962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z="3300" dirty="0"/>
              <a:t>Les pixels mixtes et le biais dû à la résolution</a:t>
            </a:r>
          </a:p>
        </p:txBody>
      </p:sp>
      <p:sp>
        <p:nvSpPr>
          <p:cNvPr id="3" name="Content Placeholder 2"/>
          <p:cNvSpPr>
            <a:spLocks noGrp="1"/>
          </p:cNvSpPr>
          <p:nvPr>
            <p:ph idx="1"/>
          </p:nvPr>
        </p:nvSpPr>
        <p:spPr/>
        <p:txBody>
          <a:bodyPr/>
          <a:lstStyle/>
          <a:p>
            <a:endParaRPr lang="fr-BE" dirty="0"/>
          </a:p>
        </p:txBody>
      </p:sp>
      <p:sp>
        <p:nvSpPr>
          <p:cNvPr id="26" name="Rectangle 25"/>
          <p:cNvSpPr/>
          <p:nvPr/>
        </p:nvSpPr>
        <p:spPr>
          <a:xfrm>
            <a:off x="530542" y="3398599"/>
            <a:ext cx="34289" cy="1260320"/>
          </a:xfrm>
          <a:prstGeom prst="rect">
            <a:avLst/>
          </a:prstGeom>
          <a:solidFill>
            <a:srgbClr val="2D3E50"/>
          </a:solidFill>
          <a:ln w="12700" cap="flat" cmpd="sng" algn="ctr">
            <a:noFill/>
            <a:prstDash val="solid"/>
            <a:miter lim="800000"/>
          </a:ln>
          <a:effectLst/>
        </p:spPr>
        <p:txBody>
          <a:bodyPr rtlCol="0" anchor="ctr"/>
          <a:lstStyle/>
          <a:p>
            <a:pPr algn="ctr" fontAlgn="auto">
              <a:spcBef>
                <a:spcPts val="0"/>
              </a:spcBef>
              <a:spcAft>
                <a:spcPts val="0"/>
              </a:spcAft>
              <a:defRPr/>
            </a:pPr>
            <a:endParaRPr lang="en-US" sz="675" kern="0" dirty="0">
              <a:solidFill>
                <a:srgbClr val="FFFFFF"/>
              </a:solidFill>
              <a:latin typeface="Calibri" panose="020F0502020204030204"/>
            </a:endParaRPr>
          </a:p>
        </p:txBody>
      </p:sp>
      <p:sp>
        <p:nvSpPr>
          <p:cNvPr id="29" name="Rectangle 28"/>
          <p:cNvSpPr/>
          <p:nvPr/>
        </p:nvSpPr>
        <p:spPr>
          <a:xfrm>
            <a:off x="551311" y="1868204"/>
            <a:ext cx="34289" cy="1260320"/>
          </a:xfrm>
          <a:prstGeom prst="rect">
            <a:avLst/>
          </a:prstGeom>
          <a:solidFill>
            <a:srgbClr val="3891DE"/>
          </a:solidFill>
          <a:ln w="12700" cap="flat" cmpd="sng" algn="ctr">
            <a:noFill/>
            <a:prstDash val="solid"/>
            <a:miter lim="800000"/>
          </a:ln>
          <a:effectLst/>
        </p:spPr>
        <p:txBody>
          <a:bodyPr rtlCol="0" anchor="ctr"/>
          <a:lstStyle/>
          <a:p>
            <a:pPr algn="ctr" fontAlgn="auto">
              <a:spcBef>
                <a:spcPts val="0"/>
              </a:spcBef>
              <a:spcAft>
                <a:spcPts val="0"/>
              </a:spcAft>
              <a:defRPr/>
            </a:pPr>
            <a:endParaRPr lang="en-US" sz="675" kern="0" dirty="0">
              <a:solidFill>
                <a:srgbClr val="FFFFFF"/>
              </a:solidFill>
              <a:latin typeface="Calibri" panose="020F0502020204030204"/>
            </a:endParaRPr>
          </a:p>
        </p:txBody>
      </p:sp>
      <p:sp>
        <p:nvSpPr>
          <p:cNvPr id="30" name="Hexagon 29"/>
          <p:cNvSpPr/>
          <p:nvPr/>
        </p:nvSpPr>
        <p:spPr>
          <a:xfrm>
            <a:off x="253387" y="1455463"/>
            <a:ext cx="641971" cy="566447"/>
          </a:xfrm>
          <a:prstGeom prst="hexagon">
            <a:avLst/>
          </a:prstGeom>
          <a:solidFill>
            <a:srgbClr val="297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1050" dirty="0">
                <a:solidFill>
                  <a:prstClr val="white"/>
                </a:solidFill>
              </a:rPr>
              <a:t>3 m</a:t>
            </a:r>
          </a:p>
        </p:txBody>
      </p:sp>
      <p:sp>
        <p:nvSpPr>
          <p:cNvPr id="31" name="Hexagon 30"/>
          <p:cNvSpPr/>
          <p:nvPr/>
        </p:nvSpPr>
        <p:spPr>
          <a:xfrm>
            <a:off x="247470" y="2967411"/>
            <a:ext cx="641971" cy="566447"/>
          </a:xfrm>
          <a:prstGeom prst="hexagon">
            <a:avLst/>
          </a:prstGeom>
          <a:solidFill>
            <a:srgbClr val="2D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1050" dirty="0">
                <a:solidFill>
                  <a:prstClr val="white"/>
                </a:solidFill>
              </a:rPr>
              <a:t>30 m</a:t>
            </a:r>
          </a:p>
        </p:txBody>
      </p:sp>
      <p:pic>
        <p:nvPicPr>
          <p:cNvPr id="32" name="Picture 31"/>
          <p:cNvPicPr>
            <a:picLocks noChangeAspect="1"/>
          </p:cNvPicPr>
          <p:nvPr/>
        </p:nvPicPr>
        <p:blipFill>
          <a:blip r:embed="rId3"/>
          <a:stretch>
            <a:fillRect/>
          </a:stretch>
        </p:blipFill>
        <p:spPr>
          <a:xfrm>
            <a:off x="1382461" y="3202757"/>
            <a:ext cx="6552431" cy="1540443"/>
          </a:xfrm>
          <a:prstGeom prst="rect">
            <a:avLst/>
          </a:prstGeom>
        </p:spPr>
      </p:pic>
      <p:pic>
        <p:nvPicPr>
          <p:cNvPr id="14" name="Picture 13"/>
          <p:cNvPicPr>
            <a:picLocks noChangeAspect="1"/>
          </p:cNvPicPr>
          <p:nvPr/>
        </p:nvPicPr>
        <p:blipFill>
          <a:blip r:embed="rId4"/>
          <a:stretch>
            <a:fillRect/>
          </a:stretch>
        </p:blipFill>
        <p:spPr>
          <a:xfrm>
            <a:off x="1410067" y="1441323"/>
            <a:ext cx="6519448" cy="1511948"/>
          </a:xfrm>
          <a:prstGeom prst="rect">
            <a:avLst/>
          </a:prstGeom>
        </p:spPr>
      </p:pic>
      <p:sp>
        <p:nvSpPr>
          <p:cNvPr id="10" name="Rectangle 9"/>
          <p:cNvSpPr/>
          <p:nvPr/>
        </p:nvSpPr>
        <p:spPr>
          <a:xfrm>
            <a:off x="534166" y="3381610"/>
            <a:ext cx="34289" cy="1260320"/>
          </a:xfrm>
          <a:prstGeom prst="rect">
            <a:avLst/>
          </a:prstGeom>
          <a:solidFill>
            <a:srgbClr val="2D3E50"/>
          </a:solidFill>
          <a:ln w="12700" cap="flat" cmpd="sng" algn="ctr">
            <a:noFill/>
            <a:prstDash val="solid"/>
            <a:miter lim="800000"/>
          </a:ln>
          <a:effectLst/>
        </p:spPr>
        <p:txBody>
          <a:bodyPr rtlCol="0" anchor="ctr"/>
          <a:lstStyle/>
          <a:p>
            <a:pPr algn="ctr" fontAlgn="auto">
              <a:spcBef>
                <a:spcPts val="0"/>
              </a:spcBef>
              <a:spcAft>
                <a:spcPts val="0"/>
              </a:spcAft>
              <a:defRPr/>
            </a:pPr>
            <a:endParaRPr lang="en-US" sz="675" kern="0" dirty="0">
              <a:solidFill>
                <a:srgbClr val="FFFFFF"/>
              </a:solidFill>
              <a:latin typeface="Calibri" panose="020F0502020204030204"/>
            </a:endParaRPr>
          </a:p>
        </p:txBody>
      </p:sp>
      <p:sp>
        <p:nvSpPr>
          <p:cNvPr id="11" name="Hexagon 10"/>
          <p:cNvSpPr/>
          <p:nvPr/>
        </p:nvSpPr>
        <p:spPr>
          <a:xfrm>
            <a:off x="251094" y="2950423"/>
            <a:ext cx="641971" cy="566447"/>
          </a:xfrm>
          <a:prstGeom prst="hexagon">
            <a:avLst/>
          </a:prstGeom>
          <a:solidFill>
            <a:srgbClr val="2D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1050" dirty="0">
                <a:solidFill>
                  <a:prstClr val="white"/>
                </a:solidFill>
              </a:rPr>
              <a:t>30 m</a:t>
            </a:r>
          </a:p>
        </p:txBody>
      </p:sp>
    </p:spTree>
    <p:extLst>
      <p:ext uri="{BB962C8B-B14F-4D97-AF65-F5344CB8AC3E}">
        <p14:creationId xmlns:p14="http://schemas.microsoft.com/office/powerpoint/2010/main" val="3330814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z="3300" dirty="0"/>
              <a:t>Les pixels mixtes et le biais dû à la résolution</a:t>
            </a:r>
          </a:p>
        </p:txBody>
      </p:sp>
      <p:sp>
        <p:nvSpPr>
          <p:cNvPr id="3" name="Content Placeholder 2"/>
          <p:cNvSpPr>
            <a:spLocks noGrp="1"/>
          </p:cNvSpPr>
          <p:nvPr>
            <p:ph idx="1"/>
          </p:nvPr>
        </p:nvSpPr>
        <p:spPr/>
        <p:txBody>
          <a:bodyPr/>
          <a:lstStyle/>
          <a:p>
            <a:endParaRPr lang="fr-BE" dirty="0"/>
          </a:p>
        </p:txBody>
      </p:sp>
      <p:sp>
        <p:nvSpPr>
          <p:cNvPr id="26" name="Rectangle 25"/>
          <p:cNvSpPr/>
          <p:nvPr/>
        </p:nvSpPr>
        <p:spPr>
          <a:xfrm>
            <a:off x="537614" y="3401446"/>
            <a:ext cx="34289" cy="1260320"/>
          </a:xfrm>
          <a:prstGeom prst="rect">
            <a:avLst/>
          </a:prstGeom>
          <a:solidFill>
            <a:srgbClr val="27AE61"/>
          </a:solidFill>
          <a:ln w="12700" cap="flat" cmpd="sng" algn="ctr">
            <a:noFill/>
            <a:prstDash val="solid"/>
            <a:miter lim="800000"/>
          </a:ln>
          <a:effectLst/>
        </p:spPr>
        <p:txBody>
          <a:bodyPr rtlCol="0" anchor="ctr"/>
          <a:lstStyle/>
          <a:p>
            <a:pPr algn="ctr" fontAlgn="auto">
              <a:spcBef>
                <a:spcPts val="0"/>
              </a:spcBef>
              <a:spcAft>
                <a:spcPts val="0"/>
              </a:spcAft>
              <a:defRPr/>
            </a:pPr>
            <a:endParaRPr lang="en-US" sz="675" kern="0" dirty="0">
              <a:solidFill>
                <a:srgbClr val="FFFFFF"/>
              </a:solidFill>
              <a:latin typeface="Calibri" panose="020F0502020204030204"/>
            </a:endParaRPr>
          </a:p>
        </p:txBody>
      </p:sp>
      <p:sp>
        <p:nvSpPr>
          <p:cNvPr id="29" name="Rectangle 28"/>
          <p:cNvSpPr/>
          <p:nvPr/>
        </p:nvSpPr>
        <p:spPr>
          <a:xfrm>
            <a:off x="558384" y="1871052"/>
            <a:ext cx="34289" cy="1260320"/>
          </a:xfrm>
          <a:prstGeom prst="rect">
            <a:avLst/>
          </a:prstGeom>
          <a:solidFill>
            <a:srgbClr val="3891DE"/>
          </a:solidFill>
          <a:ln w="12700" cap="flat" cmpd="sng" algn="ctr">
            <a:noFill/>
            <a:prstDash val="solid"/>
            <a:miter lim="800000"/>
          </a:ln>
          <a:effectLst/>
        </p:spPr>
        <p:txBody>
          <a:bodyPr rtlCol="0" anchor="ctr"/>
          <a:lstStyle/>
          <a:p>
            <a:pPr algn="ctr" fontAlgn="auto">
              <a:spcBef>
                <a:spcPts val="0"/>
              </a:spcBef>
              <a:spcAft>
                <a:spcPts val="0"/>
              </a:spcAft>
              <a:defRPr/>
            </a:pPr>
            <a:endParaRPr lang="en-US" sz="675" kern="0" dirty="0">
              <a:solidFill>
                <a:srgbClr val="FFFFFF"/>
              </a:solidFill>
              <a:latin typeface="Calibri" panose="020F0502020204030204"/>
            </a:endParaRPr>
          </a:p>
        </p:txBody>
      </p:sp>
      <p:sp>
        <p:nvSpPr>
          <p:cNvPr id="30" name="Hexagon 29"/>
          <p:cNvSpPr/>
          <p:nvPr/>
        </p:nvSpPr>
        <p:spPr>
          <a:xfrm>
            <a:off x="260460" y="1458310"/>
            <a:ext cx="641971" cy="566447"/>
          </a:xfrm>
          <a:prstGeom prst="hexagon">
            <a:avLst/>
          </a:prstGeom>
          <a:solidFill>
            <a:srgbClr val="297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1050" dirty="0">
                <a:solidFill>
                  <a:prstClr val="white"/>
                </a:solidFill>
              </a:rPr>
              <a:t>3 m</a:t>
            </a:r>
          </a:p>
        </p:txBody>
      </p:sp>
      <p:sp>
        <p:nvSpPr>
          <p:cNvPr id="31" name="Hexagon 30"/>
          <p:cNvSpPr/>
          <p:nvPr/>
        </p:nvSpPr>
        <p:spPr>
          <a:xfrm>
            <a:off x="254542" y="2970259"/>
            <a:ext cx="641971" cy="566447"/>
          </a:xfrm>
          <a:prstGeom prst="hexagon">
            <a:avLst/>
          </a:prstGeom>
          <a:solidFill>
            <a:srgbClr val="27A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1050" dirty="0">
                <a:solidFill>
                  <a:prstClr val="white"/>
                </a:solidFill>
              </a:rPr>
              <a:t>56 m</a:t>
            </a:r>
          </a:p>
        </p:txBody>
      </p:sp>
      <p:pic>
        <p:nvPicPr>
          <p:cNvPr id="33" name="Picture 32"/>
          <p:cNvPicPr>
            <a:picLocks noChangeAspect="1"/>
          </p:cNvPicPr>
          <p:nvPr/>
        </p:nvPicPr>
        <p:blipFill>
          <a:blip r:embed="rId3"/>
          <a:stretch>
            <a:fillRect/>
          </a:stretch>
        </p:blipFill>
        <p:spPr>
          <a:xfrm>
            <a:off x="1424394" y="3194137"/>
            <a:ext cx="6519262" cy="1565510"/>
          </a:xfrm>
          <a:prstGeom prst="rect">
            <a:avLst/>
          </a:prstGeom>
        </p:spPr>
      </p:pic>
      <p:pic>
        <p:nvPicPr>
          <p:cNvPr id="14" name="Picture 13"/>
          <p:cNvPicPr>
            <a:picLocks noChangeAspect="1"/>
          </p:cNvPicPr>
          <p:nvPr/>
        </p:nvPicPr>
        <p:blipFill>
          <a:blip r:embed="rId4"/>
          <a:stretch>
            <a:fillRect/>
          </a:stretch>
        </p:blipFill>
        <p:spPr>
          <a:xfrm>
            <a:off x="1410067" y="1441323"/>
            <a:ext cx="6519448" cy="1511948"/>
          </a:xfrm>
          <a:prstGeom prst="rect">
            <a:avLst/>
          </a:prstGeom>
        </p:spPr>
      </p:pic>
    </p:spTree>
    <p:extLst>
      <p:ext uri="{BB962C8B-B14F-4D97-AF65-F5344CB8AC3E}">
        <p14:creationId xmlns:p14="http://schemas.microsoft.com/office/powerpoint/2010/main" val="3413511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5" y="127718"/>
            <a:ext cx="8872327" cy="430887"/>
          </a:xfrm>
        </p:spPr>
        <p:txBody>
          <a:bodyPr/>
          <a:lstStyle/>
          <a:p>
            <a:r>
              <a:rPr lang="en-US" b="1" dirty="0" smtClean="0"/>
              <a:t>Spatial resolution </a:t>
            </a:r>
            <a:r>
              <a:rPr lang="en-US" dirty="0" smtClean="0"/>
              <a:t>of the map constrained by EO input data </a:t>
            </a:r>
            <a:endParaRPr lang="en-GB" dirty="0"/>
          </a:p>
        </p:txBody>
      </p:sp>
      <p:sp>
        <p:nvSpPr>
          <p:cNvPr id="3" name="Content Placeholder 2"/>
          <p:cNvSpPr>
            <a:spLocks noGrp="1"/>
          </p:cNvSpPr>
          <p:nvPr>
            <p:ph idx="1"/>
          </p:nvPr>
        </p:nvSpPr>
        <p:spPr>
          <a:xfrm>
            <a:off x="100010" y="819316"/>
            <a:ext cx="7302276" cy="3909845"/>
          </a:xfrm>
        </p:spPr>
        <p:txBody>
          <a:bodyPr/>
          <a:lstStyle/>
          <a:p>
            <a:r>
              <a:rPr lang="en-GB" dirty="0" smtClean="0"/>
              <a:t>Spatial resolution requirement to capture the agricultural patterns</a:t>
            </a:r>
          </a:p>
          <a:p>
            <a:endParaRPr lang="en-GB" dirty="0"/>
          </a:p>
          <a:p>
            <a:endParaRPr lang="en-GB" dirty="0" smtClean="0"/>
          </a:p>
          <a:p>
            <a:endParaRPr lang="en-GB" dirty="0"/>
          </a:p>
          <a:p>
            <a:endParaRPr lang="en-GB" dirty="0" smtClean="0"/>
          </a:p>
          <a:p>
            <a:endParaRPr lang="en-GB" dirty="0"/>
          </a:p>
          <a:p>
            <a:endParaRPr lang="en-GB" dirty="0" smtClean="0"/>
          </a:p>
          <a:p>
            <a:endParaRPr lang="en-GB" dirty="0" smtClean="0"/>
          </a:p>
          <a:p>
            <a:pPr>
              <a:buFontTx/>
              <a:buChar char="-"/>
            </a:pPr>
            <a:r>
              <a:rPr lang="en-GB" dirty="0" smtClean="0"/>
              <a:t>depending on the landscape fragmentation</a:t>
            </a:r>
          </a:p>
          <a:p>
            <a:pPr>
              <a:buFontTx/>
              <a:buChar char="-"/>
            </a:pPr>
            <a:r>
              <a:rPr lang="en-GB" dirty="0"/>
              <a:t>d</a:t>
            </a:r>
            <a:r>
              <a:rPr lang="en-GB" dirty="0" smtClean="0"/>
              <a:t>epending on the local crop diversity </a:t>
            </a:r>
            <a:r>
              <a:rPr lang="en-GB" sz="1200" dirty="0" smtClean="0"/>
              <a:t>(indeed adjacent 	</a:t>
            </a:r>
          </a:p>
          <a:p>
            <a:pPr indent="0"/>
            <a:r>
              <a:rPr lang="en-GB" sz="1200" dirty="0"/>
              <a:t>	</a:t>
            </a:r>
            <a:r>
              <a:rPr lang="en-GB" sz="1200" dirty="0" smtClean="0"/>
              <a:t>small fields of the same crop with crop calendar can be merged 	</a:t>
            </a:r>
          </a:p>
          <a:p>
            <a:pPr indent="0"/>
            <a:r>
              <a:rPr lang="en-GB" sz="1200" dirty="0"/>
              <a:t>	</a:t>
            </a:r>
            <a:r>
              <a:rPr lang="en-GB" sz="1200" dirty="0" smtClean="0"/>
              <a:t>as a macro-parcel – often relevant in small holder farming systems ! )</a:t>
            </a:r>
            <a:endParaRPr lang="en-GB" dirty="0"/>
          </a:p>
        </p:txBody>
      </p:sp>
      <p:pic>
        <p:nvPicPr>
          <p:cNvPr id="6" name="Picture 2"/>
          <p:cNvPicPr>
            <a:picLocks noChangeAspect="1" noChangeArrowheads="1"/>
          </p:cNvPicPr>
          <p:nvPr/>
        </p:nvPicPr>
        <p:blipFill>
          <a:blip r:embed="rId2" cstate="print"/>
          <a:srcRect l="3338" b="2777"/>
          <a:stretch>
            <a:fillRect/>
          </a:stretch>
        </p:blipFill>
        <p:spPr bwMode="auto">
          <a:xfrm>
            <a:off x="256079" y="1282120"/>
            <a:ext cx="1972792" cy="1975467"/>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t="3345" r="2992"/>
          <a:stretch>
            <a:fillRect/>
          </a:stretch>
        </p:blipFill>
        <p:spPr bwMode="auto">
          <a:xfrm>
            <a:off x="2350295" y="1274977"/>
            <a:ext cx="1975467" cy="1968287"/>
          </a:xfrm>
          <a:prstGeom prst="rect">
            <a:avLst/>
          </a:prstGeom>
          <a:noFill/>
          <a:ln w="9525">
            <a:noFill/>
            <a:miter lim="800000"/>
            <a:headEnd/>
            <a:tailEnd/>
          </a:ln>
        </p:spPr>
      </p:pic>
      <p:pic>
        <p:nvPicPr>
          <p:cNvPr id="8" name="Picture 14"/>
          <p:cNvPicPr>
            <a:picLocks noChangeAspect="1"/>
          </p:cNvPicPr>
          <p:nvPr/>
        </p:nvPicPr>
        <p:blipFill rotWithShape="1">
          <a:blip r:embed="rId4"/>
          <a:srcRect t="23706" r="9587" b="14300"/>
          <a:stretch/>
        </p:blipFill>
        <p:spPr>
          <a:xfrm rot="5400000">
            <a:off x="6243016" y="2112358"/>
            <a:ext cx="4187043" cy="1614925"/>
          </a:xfrm>
          <a:prstGeom prst="rect">
            <a:avLst/>
          </a:prstGeom>
        </p:spPr>
      </p:pic>
      <p:sp>
        <p:nvSpPr>
          <p:cNvPr id="5" name="ZoneTexte 4"/>
          <p:cNvSpPr txBox="1"/>
          <p:nvPr/>
        </p:nvSpPr>
        <p:spPr>
          <a:xfrm rot="5400000">
            <a:off x="6278161" y="2787348"/>
            <a:ext cx="4094090" cy="215444"/>
          </a:xfrm>
          <a:prstGeom prst="rect">
            <a:avLst/>
          </a:prstGeom>
          <a:solidFill>
            <a:schemeClr val="bg1"/>
          </a:solidFill>
        </p:spPr>
        <p:txBody>
          <a:bodyPr wrap="square" rtlCol="0">
            <a:spAutoFit/>
          </a:bodyPr>
          <a:lstStyle/>
          <a:p>
            <a:r>
              <a:rPr lang="fr-FR" sz="800" dirty="0" err="1" smtClean="0">
                <a:latin typeface="Arial" panose="020B0604020202020204" pitchFamily="34" charset="0"/>
                <a:cs typeface="Arial" panose="020B0604020202020204" pitchFamily="34" charset="0"/>
              </a:rPr>
              <a:t>Low</a:t>
            </a:r>
            <a:r>
              <a:rPr lang="fr-FR" sz="800" dirty="0" smtClean="0">
                <a:latin typeface="Arial" panose="020B0604020202020204" pitchFamily="34" charset="0"/>
                <a:cs typeface="Arial" panose="020B0604020202020204" pitchFamily="34" charset="0"/>
              </a:rPr>
              <a:t> fragmentation                                                                             High fragmentation  </a:t>
            </a:r>
            <a:endParaRPr lang="fr-BE" sz="800" dirty="0">
              <a:latin typeface="Arial" panose="020B0604020202020204" pitchFamily="34" charset="0"/>
              <a:cs typeface="Arial" panose="020B0604020202020204" pitchFamily="34" charset="0"/>
            </a:endParaRPr>
          </a:p>
        </p:txBody>
      </p:sp>
      <p:pic>
        <p:nvPicPr>
          <p:cNvPr id="10" name="Picture 2" descr="E:\Greg\PhD_GREGORYD_FNRS_2006\WorkingDocuments\PhD\figures\growth_eg_fig.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181150" y="1126131"/>
            <a:ext cx="3139573" cy="2357297"/>
          </a:xfrm>
          <a:prstGeom prst="rect">
            <a:avLst/>
          </a:prstGeom>
          <a:noFill/>
        </p:spPr>
      </p:pic>
      <p:sp>
        <p:nvSpPr>
          <p:cNvPr id="13" name="ZoneTexte 12"/>
          <p:cNvSpPr txBox="1"/>
          <p:nvPr/>
        </p:nvSpPr>
        <p:spPr>
          <a:xfrm>
            <a:off x="5999027" y="3326172"/>
            <a:ext cx="1061508" cy="169277"/>
          </a:xfrm>
          <a:prstGeom prst="rect">
            <a:avLst/>
          </a:prstGeom>
          <a:solidFill>
            <a:schemeClr val="bg1"/>
          </a:solidFill>
        </p:spPr>
        <p:txBody>
          <a:bodyPr wrap="none">
            <a:spAutoFit/>
          </a:bodyPr>
          <a:lstStyle/>
          <a:p>
            <a:pPr algn="ctr">
              <a:defRPr/>
            </a:pPr>
            <a:r>
              <a:rPr lang="fr-BE" sz="500" b="0" i="1" dirty="0" err="1" smtClean="0">
                <a:solidFill>
                  <a:schemeClr val="accent3">
                    <a:lumMod val="50000"/>
                  </a:schemeClr>
                </a:solidFill>
                <a:latin typeface="Humnst777 BT"/>
                <a:cs typeface="Arial" pitchFamily="34" charset="0"/>
              </a:rPr>
              <a:t>Duveiller</a:t>
            </a:r>
            <a:r>
              <a:rPr lang="fr-BE" sz="500" b="0" i="1" dirty="0" smtClean="0">
                <a:solidFill>
                  <a:schemeClr val="accent3">
                    <a:lumMod val="50000"/>
                  </a:schemeClr>
                </a:solidFill>
                <a:latin typeface="Humnst777 BT"/>
                <a:cs typeface="Arial" pitchFamily="34" charset="0"/>
              </a:rPr>
              <a:t> &amp; Defourny RSE2010</a:t>
            </a:r>
            <a:endParaRPr lang="en-GB" sz="500" b="0" i="1" dirty="0">
              <a:solidFill>
                <a:schemeClr val="accent3">
                  <a:lumMod val="50000"/>
                </a:schemeClr>
              </a:solidFill>
              <a:latin typeface="Humnst777 BT"/>
              <a:cs typeface="Arial" pitchFamily="34" charset="0"/>
            </a:endParaRPr>
          </a:p>
        </p:txBody>
      </p:sp>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5193" y="4756254"/>
            <a:ext cx="562884" cy="130053"/>
          </a:xfrm>
          <a:prstGeom prst="rect">
            <a:avLst/>
          </a:prstGeom>
        </p:spPr>
      </p:pic>
    </p:spTree>
    <p:extLst>
      <p:ext uri="{BB962C8B-B14F-4D97-AF65-F5344CB8AC3E}">
        <p14:creationId xmlns:p14="http://schemas.microsoft.com/office/powerpoint/2010/main" val="11714097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z="3300" dirty="0"/>
              <a:t>Les pixels mixtes et le biais dû à la résolution</a:t>
            </a:r>
          </a:p>
        </p:txBody>
      </p:sp>
      <p:sp>
        <p:nvSpPr>
          <p:cNvPr id="3" name="Content Placeholder 2"/>
          <p:cNvSpPr>
            <a:spLocks noGrp="1"/>
          </p:cNvSpPr>
          <p:nvPr>
            <p:ph idx="1"/>
          </p:nvPr>
        </p:nvSpPr>
        <p:spPr/>
        <p:txBody>
          <a:bodyPr/>
          <a:lstStyle/>
          <a:p>
            <a:endParaRPr lang="fr-BE" dirty="0"/>
          </a:p>
        </p:txBody>
      </p:sp>
      <p:sp>
        <p:nvSpPr>
          <p:cNvPr id="26" name="Rectangle 25"/>
          <p:cNvSpPr/>
          <p:nvPr/>
        </p:nvSpPr>
        <p:spPr>
          <a:xfrm>
            <a:off x="537610" y="3401446"/>
            <a:ext cx="34289" cy="1260320"/>
          </a:xfrm>
          <a:prstGeom prst="rect">
            <a:avLst/>
          </a:prstGeom>
          <a:solidFill>
            <a:srgbClr val="E84C3D"/>
          </a:solidFill>
          <a:ln w="12700" cap="flat" cmpd="sng" algn="ctr">
            <a:noFill/>
            <a:prstDash val="solid"/>
            <a:miter lim="800000"/>
          </a:ln>
          <a:effectLst/>
        </p:spPr>
        <p:txBody>
          <a:bodyPr rtlCol="0" anchor="ctr"/>
          <a:lstStyle/>
          <a:p>
            <a:pPr algn="ctr" fontAlgn="auto">
              <a:spcBef>
                <a:spcPts val="0"/>
              </a:spcBef>
              <a:spcAft>
                <a:spcPts val="0"/>
              </a:spcAft>
              <a:defRPr/>
            </a:pPr>
            <a:endParaRPr lang="en-US" sz="675" kern="0" dirty="0">
              <a:solidFill>
                <a:srgbClr val="FFFFFF"/>
              </a:solidFill>
              <a:latin typeface="Calibri" panose="020F0502020204030204"/>
            </a:endParaRPr>
          </a:p>
        </p:txBody>
      </p:sp>
      <p:sp>
        <p:nvSpPr>
          <p:cNvPr id="29" name="Rectangle 28"/>
          <p:cNvSpPr/>
          <p:nvPr/>
        </p:nvSpPr>
        <p:spPr>
          <a:xfrm>
            <a:off x="558380" y="1871052"/>
            <a:ext cx="34289" cy="1260320"/>
          </a:xfrm>
          <a:prstGeom prst="rect">
            <a:avLst/>
          </a:prstGeom>
          <a:solidFill>
            <a:srgbClr val="3891DE"/>
          </a:solidFill>
          <a:ln w="12700" cap="flat" cmpd="sng" algn="ctr">
            <a:noFill/>
            <a:prstDash val="solid"/>
            <a:miter lim="800000"/>
          </a:ln>
          <a:effectLst/>
        </p:spPr>
        <p:txBody>
          <a:bodyPr rtlCol="0" anchor="ctr"/>
          <a:lstStyle/>
          <a:p>
            <a:pPr algn="ctr" fontAlgn="auto">
              <a:spcBef>
                <a:spcPts val="0"/>
              </a:spcBef>
              <a:spcAft>
                <a:spcPts val="0"/>
              </a:spcAft>
              <a:defRPr/>
            </a:pPr>
            <a:endParaRPr lang="en-US" sz="675" kern="0" dirty="0">
              <a:solidFill>
                <a:srgbClr val="FFFFFF"/>
              </a:solidFill>
              <a:latin typeface="Calibri" panose="020F0502020204030204"/>
            </a:endParaRPr>
          </a:p>
        </p:txBody>
      </p:sp>
      <p:sp>
        <p:nvSpPr>
          <p:cNvPr id="30" name="Hexagon 29"/>
          <p:cNvSpPr/>
          <p:nvPr/>
        </p:nvSpPr>
        <p:spPr>
          <a:xfrm>
            <a:off x="260456" y="1458310"/>
            <a:ext cx="641971" cy="566447"/>
          </a:xfrm>
          <a:prstGeom prst="hexagon">
            <a:avLst/>
          </a:prstGeom>
          <a:solidFill>
            <a:srgbClr val="297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1050" dirty="0">
                <a:solidFill>
                  <a:prstClr val="white"/>
                </a:solidFill>
              </a:rPr>
              <a:t>3 m</a:t>
            </a:r>
          </a:p>
        </p:txBody>
      </p:sp>
      <p:sp>
        <p:nvSpPr>
          <p:cNvPr id="31" name="Hexagon 30"/>
          <p:cNvSpPr/>
          <p:nvPr/>
        </p:nvSpPr>
        <p:spPr>
          <a:xfrm>
            <a:off x="254538" y="2970259"/>
            <a:ext cx="641971" cy="566447"/>
          </a:xfrm>
          <a:prstGeom prst="hexagon">
            <a:avLst/>
          </a:prstGeom>
          <a:solidFill>
            <a:srgbClr val="E84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900" dirty="0">
                <a:solidFill>
                  <a:prstClr val="white"/>
                </a:solidFill>
              </a:rPr>
              <a:t>100m</a:t>
            </a:r>
          </a:p>
        </p:txBody>
      </p:sp>
      <p:pic>
        <p:nvPicPr>
          <p:cNvPr id="34" name="Picture 33"/>
          <p:cNvPicPr>
            <a:picLocks noChangeAspect="1"/>
          </p:cNvPicPr>
          <p:nvPr/>
        </p:nvPicPr>
        <p:blipFill>
          <a:blip r:embed="rId3"/>
          <a:stretch>
            <a:fillRect/>
          </a:stretch>
        </p:blipFill>
        <p:spPr>
          <a:xfrm>
            <a:off x="1376974" y="3187072"/>
            <a:ext cx="6616144" cy="1638452"/>
          </a:xfrm>
          <a:prstGeom prst="rect">
            <a:avLst/>
          </a:prstGeom>
        </p:spPr>
      </p:pic>
      <p:pic>
        <p:nvPicPr>
          <p:cNvPr id="14" name="Picture 13"/>
          <p:cNvPicPr>
            <a:picLocks noChangeAspect="1"/>
          </p:cNvPicPr>
          <p:nvPr/>
        </p:nvPicPr>
        <p:blipFill>
          <a:blip r:embed="rId4"/>
          <a:stretch>
            <a:fillRect/>
          </a:stretch>
        </p:blipFill>
        <p:spPr>
          <a:xfrm>
            <a:off x="1410067" y="1441323"/>
            <a:ext cx="6519448" cy="1511948"/>
          </a:xfrm>
          <a:prstGeom prst="rect">
            <a:avLst/>
          </a:prstGeom>
        </p:spPr>
      </p:pic>
    </p:spTree>
    <p:extLst>
      <p:ext uri="{BB962C8B-B14F-4D97-AF65-F5344CB8AC3E}">
        <p14:creationId xmlns:p14="http://schemas.microsoft.com/office/powerpoint/2010/main" val="3302005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z="3300" dirty="0"/>
              <a:t>Les pixels mixtes et le biais dû à la résolution</a:t>
            </a:r>
          </a:p>
        </p:txBody>
      </p:sp>
      <p:sp>
        <p:nvSpPr>
          <p:cNvPr id="3" name="Content Placeholder 2"/>
          <p:cNvSpPr>
            <a:spLocks noGrp="1"/>
          </p:cNvSpPr>
          <p:nvPr>
            <p:ph idx="1"/>
          </p:nvPr>
        </p:nvSpPr>
        <p:spPr/>
        <p:txBody>
          <a:bodyPr/>
          <a:lstStyle/>
          <a:p>
            <a:endParaRPr lang="fr-BE" dirty="0"/>
          </a:p>
        </p:txBody>
      </p:sp>
      <p:pic>
        <p:nvPicPr>
          <p:cNvPr id="4" name="Picture 3"/>
          <p:cNvPicPr>
            <a:picLocks noChangeAspect="1"/>
          </p:cNvPicPr>
          <p:nvPr/>
        </p:nvPicPr>
        <p:blipFill>
          <a:blip r:embed="rId3"/>
          <a:stretch>
            <a:fillRect/>
          </a:stretch>
        </p:blipFill>
        <p:spPr>
          <a:xfrm>
            <a:off x="1410067" y="1441323"/>
            <a:ext cx="6519448" cy="1511948"/>
          </a:xfrm>
          <a:prstGeom prst="rect">
            <a:avLst/>
          </a:prstGeom>
        </p:spPr>
      </p:pic>
      <p:sp>
        <p:nvSpPr>
          <p:cNvPr id="26" name="Rectangle 25"/>
          <p:cNvSpPr/>
          <p:nvPr/>
        </p:nvSpPr>
        <p:spPr>
          <a:xfrm>
            <a:off x="538912" y="3399169"/>
            <a:ext cx="34289" cy="1260320"/>
          </a:xfrm>
          <a:prstGeom prst="rect">
            <a:avLst/>
          </a:prstGeom>
          <a:solidFill>
            <a:srgbClr val="F39C11"/>
          </a:solidFill>
          <a:ln w="12700" cap="flat" cmpd="sng" algn="ctr">
            <a:noFill/>
            <a:prstDash val="solid"/>
            <a:miter lim="800000"/>
          </a:ln>
          <a:effectLst/>
        </p:spPr>
        <p:txBody>
          <a:bodyPr rtlCol="0" anchor="ctr"/>
          <a:lstStyle/>
          <a:p>
            <a:pPr algn="ctr" fontAlgn="auto">
              <a:spcBef>
                <a:spcPts val="0"/>
              </a:spcBef>
              <a:spcAft>
                <a:spcPts val="0"/>
              </a:spcAft>
              <a:defRPr/>
            </a:pPr>
            <a:endParaRPr lang="en-US" sz="675" kern="0" dirty="0">
              <a:solidFill>
                <a:srgbClr val="FFFFFF"/>
              </a:solidFill>
              <a:latin typeface="Calibri" panose="020F0502020204030204"/>
            </a:endParaRPr>
          </a:p>
        </p:txBody>
      </p:sp>
      <p:sp>
        <p:nvSpPr>
          <p:cNvPr id="29" name="Rectangle 28"/>
          <p:cNvSpPr/>
          <p:nvPr/>
        </p:nvSpPr>
        <p:spPr>
          <a:xfrm>
            <a:off x="559682" y="1868774"/>
            <a:ext cx="34289" cy="1260320"/>
          </a:xfrm>
          <a:prstGeom prst="rect">
            <a:avLst/>
          </a:prstGeom>
          <a:solidFill>
            <a:srgbClr val="3891DE"/>
          </a:solidFill>
          <a:ln w="12700" cap="flat" cmpd="sng" algn="ctr">
            <a:noFill/>
            <a:prstDash val="solid"/>
            <a:miter lim="800000"/>
          </a:ln>
          <a:effectLst/>
        </p:spPr>
        <p:txBody>
          <a:bodyPr rtlCol="0" anchor="ctr"/>
          <a:lstStyle/>
          <a:p>
            <a:pPr algn="ctr" fontAlgn="auto">
              <a:spcBef>
                <a:spcPts val="0"/>
              </a:spcBef>
              <a:spcAft>
                <a:spcPts val="0"/>
              </a:spcAft>
              <a:defRPr/>
            </a:pPr>
            <a:endParaRPr lang="en-US" sz="675" kern="0" dirty="0">
              <a:solidFill>
                <a:srgbClr val="FFFFFF"/>
              </a:solidFill>
              <a:latin typeface="Calibri" panose="020F0502020204030204"/>
            </a:endParaRPr>
          </a:p>
        </p:txBody>
      </p:sp>
      <p:sp>
        <p:nvSpPr>
          <p:cNvPr id="30" name="Hexagon 29"/>
          <p:cNvSpPr/>
          <p:nvPr/>
        </p:nvSpPr>
        <p:spPr>
          <a:xfrm>
            <a:off x="261758" y="1456033"/>
            <a:ext cx="641971" cy="566447"/>
          </a:xfrm>
          <a:prstGeom prst="hexagon">
            <a:avLst/>
          </a:prstGeom>
          <a:solidFill>
            <a:srgbClr val="297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1050" dirty="0">
                <a:solidFill>
                  <a:prstClr val="white"/>
                </a:solidFill>
              </a:rPr>
              <a:t>3 m</a:t>
            </a:r>
          </a:p>
        </p:txBody>
      </p:sp>
      <p:sp>
        <p:nvSpPr>
          <p:cNvPr id="31" name="Hexagon 30"/>
          <p:cNvSpPr/>
          <p:nvPr/>
        </p:nvSpPr>
        <p:spPr>
          <a:xfrm>
            <a:off x="255840" y="2967981"/>
            <a:ext cx="641971" cy="566447"/>
          </a:xfrm>
          <a:prstGeom prst="hexagon">
            <a:avLst/>
          </a:prstGeom>
          <a:solidFill>
            <a:srgbClr val="F3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900" dirty="0">
                <a:solidFill>
                  <a:prstClr val="white"/>
                </a:solidFill>
              </a:rPr>
              <a:t>250m</a:t>
            </a:r>
          </a:p>
        </p:txBody>
      </p:sp>
      <p:pic>
        <p:nvPicPr>
          <p:cNvPr id="35" name="Picture 34"/>
          <p:cNvPicPr>
            <a:picLocks noChangeAspect="1"/>
          </p:cNvPicPr>
          <p:nvPr/>
        </p:nvPicPr>
        <p:blipFill>
          <a:blip r:embed="rId4"/>
          <a:stretch>
            <a:fillRect/>
          </a:stretch>
        </p:blipFill>
        <p:spPr>
          <a:xfrm>
            <a:off x="1377092" y="3202049"/>
            <a:ext cx="6585396" cy="1600649"/>
          </a:xfrm>
          <a:prstGeom prst="rect">
            <a:avLst/>
          </a:prstGeom>
        </p:spPr>
      </p:pic>
    </p:spTree>
    <p:extLst>
      <p:ext uri="{BB962C8B-B14F-4D97-AF65-F5344CB8AC3E}">
        <p14:creationId xmlns:p14="http://schemas.microsoft.com/office/powerpoint/2010/main" val="19220022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p:txBody>
          <a:bodyPr/>
          <a:lstStyle/>
          <a:p>
            <a:endParaRPr lang="fr-BE"/>
          </a:p>
        </p:txBody>
      </p:sp>
      <p:pic>
        <p:nvPicPr>
          <p:cNvPr id="4" name="Image 3"/>
          <p:cNvPicPr>
            <a:picLocks noChangeAspect="1"/>
          </p:cNvPicPr>
          <p:nvPr/>
        </p:nvPicPr>
        <p:blipFill>
          <a:blip r:embed="rId2"/>
          <a:stretch>
            <a:fillRect/>
          </a:stretch>
        </p:blipFill>
        <p:spPr>
          <a:xfrm>
            <a:off x="768021" y="0"/>
            <a:ext cx="7607958" cy="5143500"/>
          </a:xfrm>
          <a:prstGeom prst="rect">
            <a:avLst/>
          </a:prstGeom>
        </p:spPr>
      </p:pic>
    </p:spTree>
    <p:extLst>
      <p:ext uri="{BB962C8B-B14F-4D97-AF65-F5344CB8AC3E}">
        <p14:creationId xmlns:p14="http://schemas.microsoft.com/office/powerpoint/2010/main" val="23393894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z="3000" dirty="0"/>
              <a:t>La fragmentation du paysage comme prédicteur du biais de résolution </a:t>
            </a:r>
          </a:p>
        </p:txBody>
      </p:sp>
      <p:sp>
        <p:nvSpPr>
          <p:cNvPr id="9" name="Content Placeholder 8"/>
          <p:cNvSpPr>
            <a:spLocks noGrp="1"/>
          </p:cNvSpPr>
          <p:nvPr>
            <p:ph idx="1"/>
          </p:nvPr>
        </p:nvSpPr>
        <p:spPr/>
        <p:txBody>
          <a:bodyPr>
            <a:normAutofit/>
          </a:bodyPr>
          <a:lstStyle/>
          <a:p>
            <a:r>
              <a:rPr lang="fr-BE" sz="1500" dirty="0"/>
              <a:t>La présence de pixels mixtes dépend:</a:t>
            </a:r>
          </a:p>
        </p:txBody>
      </p:sp>
      <p:sp>
        <p:nvSpPr>
          <p:cNvPr id="10" name="Content Placeholder 8"/>
          <p:cNvSpPr txBox="1">
            <a:spLocks/>
          </p:cNvSpPr>
          <p:nvPr/>
        </p:nvSpPr>
        <p:spPr>
          <a:xfrm>
            <a:off x="1560314" y="2001929"/>
            <a:ext cx="3374294" cy="706949"/>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fontAlgn="auto">
              <a:buClr>
                <a:srgbClr val="297FB8"/>
              </a:buClr>
              <a:buNone/>
            </a:pPr>
            <a:r>
              <a:rPr lang="fr-BE" sz="1500" dirty="0">
                <a:solidFill>
                  <a:prstClr val="black"/>
                </a:solidFill>
              </a:rPr>
              <a:t>de la fragmentation du paysage</a:t>
            </a:r>
          </a:p>
          <a:p>
            <a:pPr marL="0" indent="0" fontAlgn="auto">
              <a:buClr>
                <a:srgbClr val="297FB8"/>
              </a:buClr>
              <a:buNone/>
            </a:pPr>
            <a:r>
              <a:rPr lang="fr-BE" sz="1500" dirty="0">
                <a:solidFill>
                  <a:prstClr val="black"/>
                </a:solidFill>
              </a:rPr>
              <a:t>de la résolution spatiale</a:t>
            </a:r>
          </a:p>
        </p:txBody>
      </p:sp>
      <p:sp>
        <p:nvSpPr>
          <p:cNvPr id="11" name="Rectangle: Rounded Corners 10"/>
          <p:cNvSpPr/>
          <p:nvPr/>
        </p:nvSpPr>
        <p:spPr>
          <a:xfrm>
            <a:off x="1007243" y="1976181"/>
            <a:ext cx="482599" cy="270590"/>
          </a:xfrm>
          <a:prstGeom prst="roundRect">
            <a:avLst>
              <a:gd name="adj" fmla="val 50000"/>
            </a:avLst>
          </a:prstGeom>
          <a:solidFill>
            <a:srgbClr val="297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dirty="0">
                <a:solidFill>
                  <a:prstClr val="white"/>
                </a:solidFill>
              </a:rPr>
              <a:t>1</a:t>
            </a:r>
          </a:p>
        </p:txBody>
      </p:sp>
      <p:sp>
        <p:nvSpPr>
          <p:cNvPr id="12" name="Rectangle: Rounded Corners 11"/>
          <p:cNvSpPr/>
          <p:nvPr/>
        </p:nvSpPr>
        <p:spPr>
          <a:xfrm>
            <a:off x="1007242" y="2330797"/>
            <a:ext cx="482599" cy="270590"/>
          </a:xfrm>
          <a:prstGeom prst="roundRect">
            <a:avLst>
              <a:gd name="adj" fmla="val 50000"/>
            </a:avLst>
          </a:prstGeom>
          <a:solidFill>
            <a:srgbClr val="27A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dirty="0">
                <a:solidFill>
                  <a:prstClr val="white"/>
                </a:solidFill>
              </a:rPr>
              <a:t>2</a:t>
            </a:r>
          </a:p>
        </p:txBody>
      </p:sp>
      <p:sp>
        <p:nvSpPr>
          <p:cNvPr id="8" name="Rectangle 7"/>
          <p:cNvSpPr>
            <a:spLocks/>
          </p:cNvSpPr>
          <p:nvPr/>
        </p:nvSpPr>
        <p:spPr>
          <a:xfrm rot="16200000">
            <a:off x="4109665" y="176168"/>
            <a:ext cx="924671" cy="9144000"/>
          </a:xfrm>
          <a:prstGeom prst="rect">
            <a:avLst/>
          </a:prstGeom>
          <a:solidFill>
            <a:srgbClr val="080808">
              <a:alpha val="8784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pPr>
            <a:endParaRPr lang="en-US" sz="506" dirty="0">
              <a:solidFill>
                <a:srgbClr val="FFFFFF"/>
              </a:solidFill>
            </a:endParaRPr>
          </a:p>
        </p:txBody>
      </p:sp>
      <p:sp>
        <p:nvSpPr>
          <p:cNvPr id="13" name="TextBox 12"/>
          <p:cNvSpPr txBox="1"/>
          <p:nvPr/>
        </p:nvSpPr>
        <p:spPr>
          <a:xfrm>
            <a:off x="261619" y="4354048"/>
            <a:ext cx="8477505" cy="276999"/>
          </a:xfrm>
          <a:prstGeom prst="rect">
            <a:avLst/>
          </a:prstGeom>
          <a:noFill/>
        </p:spPr>
        <p:txBody>
          <a:bodyPr wrap="square" rtlCol="0">
            <a:spAutoFit/>
          </a:bodyPr>
          <a:lstStyle/>
          <a:p>
            <a:pPr defTabSz="342900" fontAlgn="auto">
              <a:spcBef>
                <a:spcPts val="0"/>
              </a:spcBef>
              <a:spcAft>
                <a:spcPts val="0"/>
              </a:spcAft>
            </a:pPr>
            <a:r>
              <a:rPr lang="fr-BE" sz="1200" dirty="0">
                <a:solidFill>
                  <a:srgbClr val="FFFFFF"/>
                </a:solidFill>
                <a:latin typeface="Tw Cen MT" panose="020B0602020104020603"/>
              </a:rPr>
              <a:t>L’</a:t>
            </a:r>
            <a:r>
              <a:rPr lang="fr-BE" sz="1200" dirty="0">
                <a:solidFill>
                  <a:srgbClr val="F39C11"/>
                </a:solidFill>
                <a:latin typeface="Tw Cen MT" panose="020B0602020104020603"/>
              </a:rPr>
              <a:t> indice de</a:t>
            </a:r>
            <a:r>
              <a:rPr lang="fr-BE" sz="1200" dirty="0">
                <a:solidFill>
                  <a:srgbClr val="FFFFFF"/>
                </a:solidFill>
                <a:latin typeface="Tw Cen MT" panose="020B0602020104020603"/>
              </a:rPr>
              <a:t> </a:t>
            </a:r>
            <a:r>
              <a:rPr lang="fr-BE" sz="1200" dirty="0" err="1">
                <a:solidFill>
                  <a:srgbClr val="F39C11"/>
                </a:solidFill>
                <a:latin typeface="Tw Cen MT" panose="020B0602020104020603"/>
              </a:rPr>
              <a:t>Matheron</a:t>
            </a:r>
            <a:r>
              <a:rPr lang="fr-BE" sz="1200" dirty="0">
                <a:solidFill>
                  <a:srgbClr val="F39C11"/>
                </a:solidFill>
                <a:latin typeface="Tw Cen MT" panose="020B0602020104020603"/>
              </a:rPr>
              <a:t> </a:t>
            </a:r>
            <a:r>
              <a:rPr lang="fr-BE" sz="1200" dirty="0">
                <a:solidFill>
                  <a:srgbClr val="FFFFFF"/>
                </a:solidFill>
                <a:latin typeface="Tw Cen MT" panose="020B0602020104020603"/>
              </a:rPr>
              <a:t>mesure le ratio entre le périmètre total des patchs de cultures et le produit entre l’aire cultivée et l’aire totale:</a:t>
            </a:r>
          </a:p>
        </p:txBody>
      </p:sp>
      <mc:AlternateContent xmlns:mc="http://schemas.openxmlformats.org/markup-compatibility/2006" xmlns:a14="http://schemas.microsoft.com/office/drawing/2010/main">
        <mc:Choice Requires="a14">
          <p:sp>
            <p:nvSpPr>
              <p:cNvPr id="14" name="TextBox 13"/>
              <p:cNvSpPr txBox="1"/>
              <p:nvPr/>
            </p:nvSpPr>
            <p:spPr>
              <a:xfrm>
                <a:off x="3175090" y="4665456"/>
                <a:ext cx="2688004" cy="418448"/>
              </a:xfrm>
              <a:prstGeom prst="rect">
                <a:avLst/>
              </a:prstGeom>
              <a:noFill/>
            </p:spPr>
            <p:txBody>
              <a:bodyPr wrap="square" rtlCol="0">
                <a:spAutoFit/>
              </a:bodyPr>
              <a:lstStyle/>
              <a:p>
                <a:pPr defTabSz="342900" fontAlgn="auto">
                  <a:spcBef>
                    <a:spcPts val="0"/>
                  </a:spcBef>
                  <a:spcAft>
                    <a:spcPts val="0"/>
                  </a:spcAft>
                </a:pPr>
                <a14:m>
                  <m:oMathPara xmlns:m="http://schemas.openxmlformats.org/officeDocument/2006/math">
                    <m:oMathParaPr>
                      <m:jc m:val="centerGroup"/>
                    </m:oMathParaPr>
                    <m:oMath xmlns:m="http://schemas.openxmlformats.org/officeDocument/2006/math">
                      <m:r>
                        <a:rPr lang="en-US" sz="1013" i="1">
                          <a:solidFill>
                            <a:srgbClr val="FFFFFF"/>
                          </a:solidFill>
                          <a:latin typeface="Cambria Math" panose="02040503050406030204" pitchFamily="18" charset="0"/>
                        </a:rPr>
                        <m:t>𝑀𝐼</m:t>
                      </m:r>
                      <m:r>
                        <a:rPr lang="en-US" sz="1013" i="1">
                          <a:solidFill>
                            <a:srgbClr val="FFFFFF"/>
                          </a:solidFill>
                          <a:latin typeface="Cambria Math" panose="02040503050406030204" pitchFamily="18" charset="0"/>
                        </a:rPr>
                        <m:t>=</m:t>
                      </m:r>
                      <m:f>
                        <m:fPr>
                          <m:ctrlPr>
                            <a:rPr lang="en-US" sz="1013" i="1">
                              <a:solidFill>
                                <a:srgbClr val="FFFFFF"/>
                              </a:solidFill>
                              <a:latin typeface="Cambria Math" panose="02040503050406030204" pitchFamily="18" charset="0"/>
                            </a:rPr>
                          </m:ctrlPr>
                        </m:fPr>
                        <m:num>
                          <m:r>
                            <a:rPr lang="en-US" sz="1013" i="1">
                              <a:solidFill>
                                <a:srgbClr val="FFFFFF"/>
                              </a:solidFill>
                              <a:latin typeface="Cambria Math" panose="02040503050406030204" pitchFamily="18" charset="0"/>
                            </a:rPr>
                            <m:t>𝑝</m:t>
                          </m:r>
                          <m:r>
                            <a:rPr lang="en-US" sz="1013" i="1">
                              <a:solidFill>
                                <a:srgbClr val="FFFFFF"/>
                              </a:solidFill>
                              <a:latin typeface="Cambria Math" panose="02040503050406030204" pitchFamily="18" charset="0"/>
                            </a:rPr>
                            <m:t>é</m:t>
                          </m:r>
                          <m:r>
                            <a:rPr lang="en-US" sz="1013" i="1">
                              <a:solidFill>
                                <a:srgbClr val="FFFFFF"/>
                              </a:solidFill>
                              <a:latin typeface="Cambria Math" panose="02040503050406030204" pitchFamily="18" charset="0"/>
                            </a:rPr>
                            <m:t>𝑟𝑖𝑚</m:t>
                          </m:r>
                          <m:r>
                            <a:rPr lang="en-US" sz="1013" i="1">
                              <a:solidFill>
                                <a:srgbClr val="FFFFFF"/>
                              </a:solidFill>
                              <a:latin typeface="Cambria Math" panose="02040503050406030204" pitchFamily="18" charset="0"/>
                            </a:rPr>
                            <m:t>è</m:t>
                          </m:r>
                          <m:r>
                            <a:rPr lang="en-US" sz="1013" i="1">
                              <a:solidFill>
                                <a:srgbClr val="FFFFFF"/>
                              </a:solidFill>
                              <a:latin typeface="Cambria Math" panose="02040503050406030204" pitchFamily="18" charset="0"/>
                            </a:rPr>
                            <m:t>𝑡𝑟𝑒</m:t>
                          </m:r>
                          <m:r>
                            <a:rPr lang="en-US" sz="1013" i="1">
                              <a:solidFill>
                                <a:srgbClr val="FFFFFF"/>
                              </a:solidFill>
                              <a:latin typeface="Cambria Math" panose="02040503050406030204" pitchFamily="18" charset="0"/>
                            </a:rPr>
                            <m:t> </m:t>
                          </m:r>
                          <m:r>
                            <a:rPr lang="en-US" sz="1013" i="1">
                              <a:solidFill>
                                <a:srgbClr val="FFFFFF"/>
                              </a:solidFill>
                              <a:latin typeface="Cambria Math" panose="02040503050406030204" pitchFamily="18" charset="0"/>
                            </a:rPr>
                            <m:t>𝑐𝑢𝑙𝑡𝑢𝑟𝑒𝑠</m:t>
                          </m:r>
                        </m:num>
                        <m:den>
                          <m:rad>
                            <m:radPr>
                              <m:degHide m:val="on"/>
                              <m:ctrlPr>
                                <a:rPr lang="en-US" sz="1013" i="1">
                                  <a:solidFill>
                                    <a:srgbClr val="FFFFFF"/>
                                  </a:solidFill>
                                  <a:latin typeface="Cambria Math" panose="02040503050406030204" pitchFamily="18" charset="0"/>
                                </a:rPr>
                              </m:ctrlPr>
                            </m:radPr>
                            <m:deg/>
                            <m:e>
                              <m:r>
                                <a:rPr lang="en-US" sz="1013" i="1">
                                  <a:solidFill>
                                    <a:srgbClr val="FFFFFF"/>
                                  </a:solidFill>
                                  <a:latin typeface="Cambria Math" panose="02040503050406030204" pitchFamily="18" charset="0"/>
                                </a:rPr>
                                <m:t>𝑎𝑖𝑟𝑒</m:t>
                              </m:r>
                              <m:r>
                                <a:rPr lang="en-US" sz="1013" i="1">
                                  <a:solidFill>
                                    <a:srgbClr val="FFFFFF"/>
                                  </a:solidFill>
                                  <a:latin typeface="Cambria Math" panose="02040503050406030204" pitchFamily="18" charset="0"/>
                                </a:rPr>
                                <m:t> </m:t>
                              </m:r>
                              <m:r>
                                <a:rPr lang="en-US" sz="1013" i="1">
                                  <a:solidFill>
                                    <a:srgbClr val="FFFFFF"/>
                                  </a:solidFill>
                                  <a:latin typeface="Cambria Math" panose="02040503050406030204" pitchFamily="18" charset="0"/>
                                </a:rPr>
                                <m:t>𝑐𝑢𝑙𝑡𝑢𝑟𝑒𝑠</m:t>
                              </m:r>
                            </m:e>
                          </m:rad>
                          <m:r>
                            <a:rPr lang="en-US" sz="1013" i="1">
                              <a:solidFill>
                                <a:srgbClr val="FFFFFF"/>
                              </a:solidFill>
                              <a:latin typeface="Cambria Math" panose="02040503050406030204" pitchFamily="18" charset="0"/>
                            </a:rPr>
                            <m:t> ∗</m:t>
                          </m:r>
                          <m:rad>
                            <m:radPr>
                              <m:degHide m:val="on"/>
                              <m:ctrlPr>
                                <a:rPr lang="en-US" sz="1013" i="1">
                                  <a:solidFill>
                                    <a:srgbClr val="FFFFFF"/>
                                  </a:solidFill>
                                  <a:latin typeface="Cambria Math" panose="02040503050406030204" pitchFamily="18" charset="0"/>
                                </a:rPr>
                              </m:ctrlPr>
                            </m:radPr>
                            <m:deg/>
                            <m:e>
                              <m:r>
                                <a:rPr lang="en-US" sz="1013" i="1">
                                  <a:solidFill>
                                    <a:srgbClr val="FFFFFF"/>
                                  </a:solidFill>
                                  <a:latin typeface="Cambria Math" panose="02040503050406030204" pitchFamily="18" charset="0"/>
                                </a:rPr>
                                <m:t>𝑎𝑖𝑟𝑒</m:t>
                              </m:r>
                              <m:r>
                                <a:rPr lang="en-US" sz="1013" i="1">
                                  <a:solidFill>
                                    <a:srgbClr val="FFFFFF"/>
                                  </a:solidFill>
                                  <a:latin typeface="Cambria Math" panose="02040503050406030204" pitchFamily="18" charset="0"/>
                                </a:rPr>
                                <m:t> </m:t>
                              </m:r>
                              <m:r>
                                <a:rPr lang="en-US" sz="1013" i="1">
                                  <a:solidFill>
                                    <a:srgbClr val="FFFFFF"/>
                                  </a:solidFill>
                                  <a:latin typeface="Cambria Math" panose="02040503050406030204" pitchFamily="18" charset="0"/>
                                </a:rPr>
                                <m:t>𝑡𝑜𝑡𝑎𝑙𝑒</m:t>
                              </m:r>
                            </m:e>
                          </m:rad>
                        </m:den>
                      </m:f>
                    </m:oMath>
                  </m:oMathPara>
                </a14:m>
                <a:endParaRPr lang="en-US" sz="1013" dirty="0">
                  <a:solidFill>
                    <a:srgbClr val="FFFFFF"/>
                  </a:solidFill>
                  <a:latin typeface="Tw Cen MT" panose="020B0602020104020603"/>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233453" y="6220608"/>
                <a:ext cx="3584005" cy="545855"/>
              </a:xfrm>
              <a:prstGeom prst="rect">
                <a:avLst/>
              </a:prstGeom>
              <a:blipFill>
                <a:blip r:embed="rId3"/>
                <a:stretch>
                  <a:fillRect/>
                </a:stretch>
              </a:blipFill>
            </p:spPr>
            <p:txBody>
              <a:bodyPr/>
              <a:lstStyle/>
              <a:p>
                <a:r>
                  <a:rPr lang="en-US">
                    <a:noFill/>
                  </a:rPr>
                  <a:t> </a:t>
                </a:r>
              </a:p>
            </p:txBody>
          </p:sp>
        </mc:Fallback>
      </mc:AlternateContent>
      <p:pic>
        <p:nvPicPr>
          <p:cNvPr id="15" name="Picture 14"/>
          <p:cNvPicPr>
            <a:picLocks noChangeAspect="1"/>
          </p:cNvPicPr>
          <p:nvPr/>
        </p:nvPicPr>
        <p:blipFill rotWithShape="1">
          <a:blip r:embed="rId4"/>
          <a:srcRect t="23706" r="9587" b="14300"/>
          <a:stretch/>
        </p:blipFill>
        <p:spPr>
          <a:xfrm>
            <a:off x="2257937" y="2590817"/>
            <a:ext cx="4219839" cy="1627574"/>
          </a:xfrm>
          <a:prstGeom prst="rect">
            <a:avLst/>
          </a:prstGeom>
        </p:spPr>
      </p:pic>
    </p:spTree>
    <p:extLst>
      <p:ext uri="{BB962C8B-B14F-4D97-AF65-F5344CB8AC3E}">
        <p14:creationId xmlns:p14="http://schemas.microsoft.com/office/powerpoint/2010/main" val="6552585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p:txBody>
          <a:bodyPr>
            <a:normAutofit/>
          </a:bodyPr>
          <a:lstStyle/>
          <a:p>
            <a:r>
              <a:rPr lang="fr-BE" sz="1350" dirty="0"/>
              <a:t>L’agrégation à une résolution plus faible introduit des pixels mixtes.</a:t>
            </a:r>
          </a:p>
          <a:p>
            <a:r>
              <a:rPr lang="fr-BE" sz="1350" dirty="0"/>
              <a:t>Il faut appliquer un seuil de proportion de zones cultivées pour retrouver une carte binaire.</a:t>
            </a:r>
          </a:p>
          <a:p>
            <a:r>
              <a:rPr lang="fr-BE" sz="1350" dirty="0"/>
              <a:t>Ce seuil implique de commettre des erreurs d’omission et de contamination.</a:t>
            </a:r>
          </a:p>
        </p:txBody>
      </p:sp>
      <p:sp>
        <p:nvSpPr>
          <p:cNvPr id="2" name="Title 1"/>
          <p:cNvSpPr>
            <a:spLocks noGrp="1"/>
          </p:cNvSpPr>
          <p:nvPr>
            <p:ph type="title"/>
          </p:nvPr>
        </p:nvSpPr>
        <p:spPr/>
        <p:txBody>
          <a:bodyPr>
            <a:normAutofit/>
          </a:bodyPr>
          <a:lstStyle/>
          <a:p>
            <a:r>
              <a:rPr lang="fr-BE" sz="3000" dirty="0"/>
              <a:t>Les pixels mixtes sont une source De biais incompressible.</a:t>
            </a:r>
          </a:p>
        </p:txBody>
      </p:sp>
      <p:pic>
        <p:nvPicPr>
          <p:cNvPr id="10" name="Picture 9"/>
          <p:cNvPicPr>
            <a:picLocks noChangeAspect="1"/>
          </p:cNvPicPr>
          <p:nvPr/>
        </p:nvPicPr>
        <p:blipFill>
          <a:blip r:embed="rId3"/>
          <a:stretch>
            <a:fillRect/>
          </a:stretch>
        </p:blipFill>
        <p:spPr>
          <a:xfrm>
            <a:off x="3576038" y="2622338"/>
            <a:ext cx="1806140" cy="1806140"/>
          </a:xfrm>
          <a:prstGeom prst="rect">
            <a:avLst/>
          </a:prstGeom>
        </p:spPr>
      </p:pic>
      <p:pic>
        <p:nvPicPr>
          <p:cNvPr id="11" name="Picture 10"/>
          <p:cNvPicPr>
            <a:picLocks noChangeAspect="1"/>
          </p:cNvPicPr>
          <p:nvPr/>
        </p:nvPicPr>
        <p:blipFill>
          <a:blip r:embed="rId4"/>
          <a:stretch>
            <a:fillRect/>
          </a:stretch>
        </p:blipFill>
        <p:spPr>
          <a:xfrm>
            <a:off x="531190" y="2622339"/>
            <a:ext cx="1806140" cy="1806140"/>
          </a:xfrm>
          <a:prstGeom prst="rect">
            <a:avLst/>
          </a:prstGeom>
        </p:spPr>
      </p:pic>
      <p:cxnSp>
        <p:nvCxnSpPr>
          <p:cNvPr id="14" name="Straight Arrow Connector 13"/>
          <p:cNvCxnSpPr/>
          <p:nvPr/>
        </p:nvCxnSpPr>
        <p:spPr>
          <a:xfrm flipV="1">
            <a:off x="6662579" y="4418119"/>
            <a:ext cx="2061558" cy="1035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5" name="Text Placeholder 4"/>
          <p:cNvSpPr txBox="1">
            <a:spLocks/>
          </p:cNvSpPr>
          <p:nvPr/>
        </p:nvSpPr>
        <p:spPr>
          <a:xfrm>
            <a:off x="6565707" y="2587872"/>
            <a:ext cx="1558658" cy="193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050" b="1" dirty="0" err="1">
                <a:solidFill>
                  <a:prstClr val="black"/>
                </a:solidFill>
                <a:latin typeface="Tw Cen MT" panose="020B0602020104020603"/>
              </a:rPr>
              <a:t>Erreur</a:t>
            </a:r>
            <a:r>
              <a:rPr lang="en-US" sz="1050" b="1" dirty="0">
                <a:solidFill>
                  <a:prstClr val="black"/>
                </a:solidFill>
                <a:latin typeface="Tw Cen MT" panose="020B0602020104020603"/>
              </a:rPr>
              <a:t> de contamination</a:t>
            </a:r>
          </a:p>
        </p:txBody>
      </p:sp>
      <p:sp>
        <p:nvSpPr>
          <p:cNvPr id="16" name="Text Placeholder 4"/>
          <p:cNvSpPr txBox="1">
            <a:spLocks/>
          </p:cNvSpPr>
          <p:nvPr/>
        </p:nvSpPr>
        <p:spPr>
          <a:xfrm>
            <a:off x="7637371" y="4251722"/>
            <a:ext cx="1558658" cy="193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050" b="1" dirty="0" err="1">
                <a:solidFill>
                  <a:prstClr val="black"/>
                </a:solidFill>
                <a:latin typeface="Tw Cen MT" panose="020B0602020104020603"/>
              </a:rPr>
              <a:t>Erreur</a:t>
            </a:r>
            <a:r>
              <a:rPr lang="en-US" sz="1050" b="1" dirty="0">
                <a:solidFill>
                  <a:prstClr val="black"/>
                </a:solidFill>
                <a:latin typeface="Tw Cen MT" panose="020B0602020104020603"/>
              </a:rPr>
              <a:t> </a:t>
            </a:r>
            <a:r>
              <a:rPr lang="en-US" sz="1050" b="1" dirty="0" err="1">
                <a:solidFill>
                  <a:prstClr val="black"/>
                </a:solidFill>
                <a:latin typeface="Tw Cen MT" panose="020B0602020104020603"/>
              </a:rPr>
              <a:t>d’omission</a:t>
            </a:r>
            <a:endParaRPr lang="en-US" sz="1050" b="1" dirty="0">
              <a:solidFill>
                <a:prstClr val="black"/>
              </a:solidFill>
              <a:latin typeface="Tw Cen MT" panose="020B0602020104020603"/>
            </a:endParaRPr>
          </a:p>
        </p:txBody>
      </p:sp>
      <p:cxnSp>
        <p:nvCxnSpPr>
          <p:cNvPr id="17" name="Straight Arrow Connector 16"/>
          <p:cNvCxnSpPr/>
          <p:nvPr/>
        </p:nvCxnSpPr>
        <p:spPr>
          <a:xfrm flipV="1">
            <a:off x="6662580" y="2793833"/>
            <a:ext cx="1" cy="165041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5" name="Flowchart: Connector 24"/>
          <p:cNvSpPr/>
          <p:nvPr/>
        </p:nvSpPr>
        <p:spPr>
          <a:xfrm>
            <a:off x="6798505" y="3496855"/>
            <a:ext cx="118241" cy="118241"/>
          </a:xfrm>
          <a:prstGeom prst="flowChartConnector">
            <a:avLst/>
          </a:prstGeom>
          <a:solidFill>
            <a:srgbClr val="297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a:solidFill>
                <a:prstClr val="white"/>
              </a:solidFill>
            </a:endParaRPr>
          </a:p>
        </p:txBody>
      </p:sp>
      <p:pic>
        <p:nvPicPr>
          <p:cNvPr id="29" name="Content Placeholder 9"/>
          <p:cNvPicPr>
            <a:picLocks noChangeAspect="1"/>
          </p:cNvPicPr>
          <p:nvPr/>
        </p:nvPicPr>
        <p:blipFill rotWithShape="1">
          <a:blip r:embed="rId5"/>
          <a:srcRect l="17765" t="38950" r="71128" b="52255"/>
          <a:stretch/>
        </p:blipFill>
        <p:spPr>
          <a:xfrm>
            <a:off x="2628408" y="3230871"/>
            <a:ext cx="724620" cy="650208"/>
          </a:xfrm>
          <a:prstGeom prst="rect">
            <a:avLst/>
          </a:prstGeom>
        </p:spPr>
      </p:pic>
      <p:pic>
        <p:nvPicPr>
          <p:cNvPr id="30" name="Content Placeholder 9"/>
          <p:cNvPicPr>
            <a:picLocks noChangeAspect="1"/>
          </p:cNvPicPr>
          <p:nvPr/>
        </p:nvPicPr>
        <p:blipFill rotWithShape="1">
          <a:blip r:embed="rId5"/>
          <a:srcRect l="17765" t="38950" r="71128" b="52255"/>
          <a:stretch/>
        </p:blipFill>
        <p:spPr>
          <a:xfrm>
            <a:off x="5643612" y="3230871"/>
            <a:ext cx="724620" cy="650208"/>
          </a:xfrm>
          <a:prstGeom prst="rect">
            <a:avLst/>
          </a:prstGeom>
        </p:spPr>
      </p:pic>
      <p:sp>
        <p:nvSpPr>
          <p:cNvPr id="18" name="Content Placeholder 4"/>
          <p:cNvSpPr txBox="1">
            <a:spLocks/>
          </p:cNvSpPr>
          <p:nvPr/>
        </p:nvSpPr>
        <p:spPr>
          <a:xfrm>
            <a:off x="2242316" y="3068095"/>
            <a:ext cx="1327908" cy="331922"/>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fontAlgn="auto">
              <a:buClr>
                <a:srgbClr val="297FB8"/>
              </a:buClr>
            </a:pPr>
            <a:r>
              <a:rPr lang="en-US" sz="1200" b="1" dirty="0">
                <a:solidFill>
                  <a:prstClr val="black"/>
                </a:solidFill>
              </a:rPr>
              <a:t>25 %</a:t>
            </a:r>
            <a:endParaRPr lang="fr-BE" sz="900" b="1" dirty="0">
              <a:solidFill>
                <a:prstClr val="black"/>
              </a:solidFill>
            </a:endParaRPr>
          </a:p>
        </p:txBody>
      </p:sp>
      <p:sp>
        <p:nvSpPr>
          <p:cNvPr id="19" name="Content Placeholder 4"/>
          <p:cNvSpPr txBox="1">
            <a:spLocks/>
          </p:cNvSpPr>
          <p:nvPr/>
        </p:nvSpPr>
        <p:spPr>
          <a:xfrm>
            <a:off x="6403070" y="3249804"/>
            <a:ext cx="1327908" cy="331922"/>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fontAlgn="auto">
              <a:buClr>
                <a:srgbClr val="297FB8"/>
              </a:buClr>
            </a:pPr>
            <a:r>
              <a:rPr lang="en-US" sz="1200" b="1" dirty="0">
                <a:solidFill>
                  <a:prstClr val="black"/>
                </a:solidFill>
              </a:rPr>
              <a:t>25 %</a:t>
            </a:r>
            <a:endParaRPr lang="fr-BE" sz="900" b="1" dirty="0">
              <a:solidFill>
                <a:prstClr val="black"/>
              </a:solidFill>
            </a:endParaRPr>
          </a:p>
        </p:txBody>
      </p:sp>
    </p:spTree>
    <p:extLst>
      <p:ext uri="{BB962C8B-B14F-4D97-AF65-F5344CB8AC3E}">
        <p14:creationId xmlns:p14="http://schemas.microsoft.com/office/powerpoint/2010/main" val="38693980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z="3000" dirty="0"/>
              <a:t>Les pixels mixtes sont une source De biais incompressible.</a:t>
            </a:r>
          </a:p>
        </p:txBody>
      </p:sp>
      <p:pic>
        <p:nvPicPr>
          <p:cNvPr id="4" name="Content Placeholder 3"/>
          <p:cNvPicPr>
            <a:picLocks noGrp="1" noChangeAspect="1"/>
          </p:cNvPicPr>
          <p:nvPr>
            <p:ph idx="1"/>
          </p:nvPr>
        </p:nvPicPr>
        <p:blipFill>
          <a:blip r:embed="rId3"/>
          <a:stretch>
            <a:fillRect/>
          </a:stretch>
        </p:blipFill>
        <p:spPr>
          <a:xfrm>
            <a:off x="3577432" y="2619861"/>
            <a:ext cx="1806140" cy="1806140"/>
          </a:xfrm>
        </p:spPr>
      </p:pic>
      <p:pic>
        <p:nvPicPr>
          <p:cNvPr id="11" name="Picture 10"/>
          <p:cNvPicPr>
            <a:picLocks noChangeAspect="1"/>
          </p:cNvPicPr>
          <p:nvPr/>
        </p:nvPicPr>
        <p:blipFill>
          <a:blip r:embed="rId4"/>
          <a:stretch>
            <a:fillRect/>
          </a:stretch>
        </p:blipFill>
        <p:spPr>
          <a:xfrm>
            <a:off x="531392" y="2619862"/>
            <a:ext cx="1806140" cy="1806140"/>
          </a:xfrm>
          <a:prstGeom prst="rect">
            <a:avLst/>
          </a:prstGeom>
        </p:spPr>
      </p:pic>
      <p:cxnSp>
        <p:nvCxnSpPr>
          <p:cNvPr id="7" name="Straight Arrow Connector 6"/>
          <p:cNvCxnSpPr/>
          <p:nvPr/>
        </p:nvCxnSpPr>
        <p:spPr>
          <a:xfrm flipV="1">
            <a:off x="6662579" y="4418119"/>
            <a:ext cx="2061558" cy="1035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V="1">
            <a:off x="6662580" y="2793833"/>
            <a:ext cx="1" cy="165041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4" name="Flowchart: Connector 13"/>
          <p:cNvSpPr/>
          <p:nvPr/>
        </p:nvSpPr>
        <p:spPr>
          <a:xfrm>
            <a:off x="7172399" y="3878700"/>
            <a:ext cx="118241" cy="118241"/>
          </a:xfrm>
          <a:prstGeom prst="flowChartConnector">
            <a:avLst/>
          </a:prstGeom>
          <a:solidFill>
            <a:srgbClr val="E84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a:solidFill>
                <a:prstClr val="white"/>
              </a:solidFill>
            </a:endParaRPr>
          </a:p>
        </p:txBody>
      </p:sp>
      <p:sp>
        <p:nvSpPr>
          <p:cNvPr id="16" name="Text Placeholder 4"/>
          <p:cNvSpPr txBox="1">
            <a:spLocks/>
          </p:cNvSpPr>
          <p:nvPr/>
        </p:nvSpPr>
        <p:spPr>
          <a:xfrm>
            <a:off x="7637371" y="4428478"/>
            <a:ext cx="1558658" cy="193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050" b="1" dirty="0" err="1">
                <a:solidFill>
                  <a:prstClr val="black"/>
                </a:solidFill>
                <a:latin typeface="Tw Cen MT" panose="020B0602020104020603"/>
              </a:rPr>
              <a:t>Erreur</a:t>
            </a:r>
            <a:r>
              <a:rPr lang="en-US" sz="1050" b="1" dirty="0">
                <a:solidFill>
                  <a:prstClr val="black"/>
                </a:solidFill>
                <a:latin typeface="Tw Cen MT" panose="020B0602020104020603"/>
              </a:rPr>
              <a:t> </a:t>
            </a:r>
            <a:r>
              <a:rPr lang="en-US" sz="1050" b="1" dirty="0" err="1">
                <a:solidFill>
                  <a:prstClr val="black"/>
                </a:solidFill>
                <a:latin typeface="Tw Cen MT" panose="020B0602020104020603"/>
              </a:rPr>
              <a:t>d’omission</a:t>
            </a:r>
            <a:endParaRPr lang="en-US" sz="1050" b="1" dirty="0">
              <a:solidFill>
                <a:prstClr val="black"/>
              </a:solidFill>
              <a:latin typeface="Tw Cen MT" panose="020B0602020104020603"/>
            </a:endParaRPr>
          </a:p>
        </p:txBody>
      </p:sp>
      <p:sp>
        <p:nvSpPr>
          <p:cNvPr id="17" name="Text Placeholder 4"/>
          <p:cNvSpPr txBox="1">
            <a:spLocks/>
          </p:cNvSpPr>
          <p:nvPr/>
        </p:nvSpPr>
        <p:spPr>
          <a:xfrm>
            <a:off x="6565707" y="2587872"/>
            <a:ext cx="1558658" cy="193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050" b="1" dirty="0" err="1">
                <a:solidFill>
                  <a:prstClr val="black"/>
                </a:solidFill>
                <a:latin typeface="Tw Cen MT" panose="020B0602020104020603"/>
              </a:rPr>
              <a:t>Erreur</a:t>
            </a:r>
            <a:r>
              <a:rPr lang="en-US" sz="1050" b="1" dirty="0">
                <a:solidFill>
                  <a:prstClr val="black"/>
                </a:solidFill>
                <a:latin typeface="Tw Cen MT" panose="020B0602020104020603"/>
              </a:rPr>
              <a:t> de contamination</a:t>
            </a:r>
          </a:p>
        </p:txBody>
      </p:sp>
      <p:pic>
        <p:nvPicPr>
          <p:cNvPr id="18" name="Content Placeholder 9"/>
          <p:cNvPicPr>
            <a:picLocks noChangeAspect="1"/>
          </p:cNvPicPr>
          <p:nvPr/>
        </p:nvPicPr>
        <p:blipFill rotWithShape="1">
          <a:blip r:embed="rId5"/>
          <a:srcRect l="17765" t="38950" r="71128" b="52255"/>
          <a:stretch/>
        </p:blipFill>
        <p:spPr>
          <a:xfrm>
            <a:off x="2628408" y="3230871"/>
            <a:ext cx="724620" cy="650208"/>
          </a:xfrm>
          <a:prstGeom prst="rect">
            <a:avLst/>
          </a:prstGeom>
        </p:spPr>
      </p:pic>
      <p:pic>
        <p:nvPicPr>
          <p:cNvPr id="19" name="Content Placeholder 9"/>
          <p:cNvPicPr>
            <a:picLocks noChangeAspect="1"/>
          </p:cNvPicPr>
          <p:nvPr/>
        </p:nvPicPr>
        <p:blipFill rotWithShape="1">
          <a:blip r:embed="rId5"/>
          <a:srcRect l="17765" t="38950" r="71128" b="52255"/>
          <a:stretch/>
        </p:blipFill>
        <p:spPr>
          <a:xfrm>
            <a:off x="5643612" y="3230871"/>
            <a:ext cx="724620" cy="650208"/>
          </a:xfrm>
          <a:prstGeom prst="rect">
            <a:avLst/>
          </a:prstGeom>
        </p:spPr>
      </p:pic>
      <p:sp>
        <p:nvSpPr>
          <p:cNvPr id="13" name="Content Placeholder 4"/>
          <p:cNvSpPr txBox="1">
            <a:spLocks/>
          </p:cNvSpPr>
          <p:nvPr/>
        </p:nvSpPr>
        <p:spPr>
          <a:xfrm>
            <a:off x="2242316" y="3068095"/>
            <a:ext cx="1327908" cy="331922"/>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fontAlgn="auto">
              <a:buClr>
                <a:srgbClr val="297FB8"/>
              </a:buClr>
            </a:pPr>
            <a:r>
              <a:rPr lang="en-US" sz="1200" b="1" dirty="0">
                <a:solidFill>
                  <a:prstClr val="black"/>
                </a:solidFill>
              </a:rPr>
              <a:t>50 %</a:t>
            </a:r>
            <a:endParaRPr lang="fr-BE" sz="900" b="1" dirty="0">
              <a:solidFill>
                <a:prstClr val="black"/>
              </a:solidFill>
            </a:endParaRPr>
          </a:p>
        </p:txBody>
      </p:sp>
      <p:sp>
        <p:nvSpPr>
          <p:cNvPr id="15" name="Content Placeholder 4"/>
          <p:cNvSpPr txBox="1">
            <a:spLocks/>
          </p:cNvSpPr>
          <p:nvPr/>
        </p:nvSpPr>
        <p:spPr>
          <a:xfrm>
            <a:off x="6897978" y="3771859"/>
            <a:ext cx="1327908" cy="331922"/>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fontAlgn="auto">
              <a:buClr>
                <a:srgbClr val="297FB8"/>
              </a:buClr>
            </a:pPr>
            <a:r>
              <a:rPr lang="en-US" sz="1200" b="1" dirty="0">
                <a:solidFill>
                  <a:prstClr val="black"/>
                </a:solidFill>
              </a:rPr>
              <a:t>50 %</a:t>
            </a:r>
            <a:endParaRPr lang="fr-BE" sz="900" b="1" dirty="0">
              <a:solidFill>
                <a:prstClr val="black"/>
              </a:solidFill>
            </a:endParaRPr>
          </a:p>
        </p:txBody>
      </p:sp>
      <p:sp>
        <p:nvSpPr>
          <p:cNvPr id="20" name="Content Placeholder 12"/>
          <p:cNvSpPr txBox="1">
            <a:spLocks/>
          </p:cNvSpPr>
          <p:nvPr/>
        </p:nvSpPr>
        <p:spPr>
          <a:xfrm>
            <a:off x="768096" y="1714500"/>
            <a:ext cx="7290055" cy="3017520"/>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fontAlgn="auto">
              <a:buClr>
                <a:srgbClr val="297FB8"/>
              </a:buClr>
            </a:pPr>
            <a:r>
              <a:rPr lang="fr-BE" sz="1350">
                <a:solidFill>
                  <a:prstClr val="black"/>
                </a:solidFill>
              </a:rPr>
              <a:t>L’agrégation à une résolution plus faible introduit des pixels mixtes.</a:t>
            </a:r>
          </a:p>
          <a:p>
            <a:pPr fontAlgn="auto">
              <a:buClr>
                <a:srgbClr val="297FB8"/>
              </a:buClr>
            </a:pPr>
            <a:r>
              <a:rPr lang="fr-BE" sz="1350">
                <a:solidFill>
                  <a:prstClr val="black"/>
                </a:solidFill>
              </a:rPr>
              <a:t>Il faut appliquer un seuil de proportion de zones cultivées pour retrouver une carte binaire.</a:t>
            </a:r>
          </a:p>
          <a:p>
            <a:pPr fontAlgn="auto">
              <a:buClr>
                <a:srgbClr val="297FB8"/>
              </a:buClr>
            </a:pPr>
            <a:r>
              <a:rPr lang="fr-BE" sz="1350">
                <a:solidFill>
                  <a:prstClr val="black"/>
                </a:solidFill>
              </a:rPr>
              <a:t>Ce seuil implique de commettre des erreurs d’omission et de contamination.</a:t>
            </a:r>
            <a:endParaRPr lang="fr-BE" sz="1350" dirty="0">
              <a:solidFill>
                <a:prstClr val="black"/>
              </a:solidFill>
            </a:endParaRPr>
          </a:p>
        </p:txBody>
      </p:sp>
    </p:spTree>
    <p:extLst>
      <p:ext uri="{BB962C8B-B14F-4D97-AF65-F5344CB8AC3E}">
        <p14:creationId xmlns:p14="http://schemas.microsoft.com/office/powerpoint/2010/main" val="6919187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579408" y="2619860"/>
            <a:ext cx="1798259" cy="1798259"/>
          </a:xfrm>
          <a:prstGeom prst="rect">
            <a:avLst/>
          </a:prstGeom>
        </p:spPr>
      </p:pic>
      <p:sp>
        <p:nvSpPr>
          <p:cNvPr id="2" name="Title 1"/>
          <p:cNvSpPr>
            <a:spLocks noGrp="1"/>
          </p:cNvSpPr>
          <p:nvPr>
            <p:ph type="title"/>
          </p:nvPr>
        </p:nvSpPr>
        <p:spPr/>
        <p:txBody>
          <a:bodyPr>
            <a:normAutofit/>
          </a:bodyPr>
          <a:lstStyle/>
          <a:p>
            <a:r>
              <a:rPr lang="fr-BE" sz="3000" dirty="0"/>
              <a:t>Les pixels mixtes sont une source De biais incompressible.</a:t>
            </a:r>
          </a:p>
        </p:txBody>
      </p:sp>
      <p:cxnSp>
        <p:nvCxnSpPr>
          <p:cNvPr id="8" name="Straight Arrow Connector 7"/>
          <p:cNvCxnSpPr/>
          <p:nvPr/>
        </p:nvCxnSpPr>
        <p:spPr>
          <a:xfrm flipV="1">
            <a:off x="6662579" y="4418119"/>
            <a:ext cx="2061558" cy="1035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V="1">
            <a:off x="6662580" y="2793833"/>
            <a:ext cx="1" cy="165041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6" name="Flowchart: Connector 15"/>
          <p:cNvSpPr/>
          <p:nvPr/>
        </p:nvSpPr>
        <p:spPr>
          <a:xfrm>
            <a:off x="7887492" y="4141861"/>
            <a:ext cx="118241" cy="118241"/>
          </a:xfrm>
          <a:prstGeom prst="flowChartConnector">
            <a:avLst/>
          </a:prstGeom>
          <a:solidFill>
            <a:srgbClr val="F3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a:solidFill>
                <a:prstClr val="white"/>
              </a:solidFill>
            </a:endParaRPr>
          </a:p>
        </p:txBody>
      </p:sp>
      <p:sp>
        <p:nvSpPr>
          <p:cNvPr id="31" name="Text Placeholder 4"/>
          <p:cNvSpPr txBox="1">
            <a:spLocks/>
          </p:cNvSpPr>
          <p:nvPr/>
        </p:nvSpPr>
        <p:spPr>
          <a:xfrm>
            <a:off x="7637371" y="4428478"/>
            <a:ext cx="1558658" cy="193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050" b="1" dirty="0" err="1">
                <a:solidFill>
                  <a:prstClr val="black"/>
                </a:solidFill>
                <a:latin typeface="Tw Cen MT" panose="020B0602020104020603"/>
              </a:rPr>
              <a:t>Erreur</a:t>
            </a:r>
            <a:r>
              <a:rPr lang="en-US" sz="1050" b="1" dirty="0">
                <a:solidFill>
                  <a:prstClr val="black"/>
                </a:solidFill>
                <a:latin typeface="Tw Cen MT" panose="020B0602020104020603"/>
              </a:rPr>
              <a:t> </a:t>
            </a:r>
            <a:r>
              <a:rPr lang="en-US" sz="1050" b="1" dirty="0" err="1">
                <a:solidFill>
                  <a:prstClr val="black"/>
                </a:solidFill>
                <a:latin typeface="Tw Cen MT" panose="020B0602020104020603"/>
              </a:rPr>
              <a:t>d’omission</a:t>
            </a:r>
            <a:endParaRPr lang="en-US" sz="1050" b="1" dirty="0">
              <a:solidFill>
                <a:prstClr val="black"/>
              </a:solidFill>
              <a:latin typeface="Tw Cen MT" panose="020B0602020104020603"/>
            </a:endParaRPr>
          </a:p>
        </p:txBody>
      </p:sp>
      <p:sp>
        <p:nvSpPr>
          <p:cNvPr id="32" name="Text Placeholder 4"/>
          <p:cNvSpPr txBox="1">
            <a:spLocks/>
          </p:cNvSpPr>
          <p:nvPr/>
        </p:nvSpPr>
        <p:spPr>
          <a:xfrm>
            <a:off x="6565707" y="2587872"/>
            <a:ext cx="1558658" cy="193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050" b="1" dirty="0" err="1">
                <a:solidFill>
                  <a:prstClr val="black"/>
                </a:solidFill>
                <a:latin typeface="Tw Cen MT" panose="020B0602020104020603"/>
              </a:rPr>
              <a:t>Erreur</a:t>
            </a:r>
            <a:r>
              <a:rPr lang="en-US" sz="1050" b="1" dirty="0">
                <a:solidFill>
                  <a:prstClr val="black"/>
                </a:solidFill>
                <a:latin typeface="Tw Cen MT" panose="020B0602020104020603"/>
              </a:rPr>
              <a:t> de contamination</a:t>
            </a:r>
          </a:p>
        </p:txBody>
      </p:sp>
      <p:pic>
        <p:nvPicPr>
          <p:cNvPr id="33" name="Picture 32"/>
          <p:cNvPicPr>
            <a:picLocks noChangeAspect="1"/>
          </p:cNvPicPr>
          <p:nvPr/>
        </p:nvPicPr>
        <p:blipFill>
          <a:blip r:embed="rId4"/>
          <a:stretch>
            <a:fillRect/>
          </a:stretch>
        </p:blipFill>
        <p:spPr>
          <a:xfrm>
            <a:off x="531392" y="2619862"/>
            <a:ext cx="1806140" cy="1806140"/>
          </a:xfrm>
          <a:prstGeom prst="rect">
            <a:avLst/>
          </a:prstGeom>
        </p:spPr>
      </p:pic>
      <p:pic>
        <p:nvPicPr>
          <p:cNvPr id="34" name="Content Placeholder 9"/>
          <p:cNvPicPr>
            <a:picLocks noChangeAspect="1"/>
          </p:cNvPicPr>
          <p:nvPr/>
        </p:nvPicPr>
        <p:blipFill rotWithShape="1">
          <a:blip r:embed="rId5"/>
          <a:srcRect l="17765" t="38950" r="71128" b="52255"/>
          <a:stretch/>
        </p:blipFill>
        <p:spPr>
          <a:xfrm>
            <a:off x="2628408" y="3230871"/>
            <a:ext cx="724620" cy="650208"/>
          </a:xfrm>
          <a:prstGeom prst="rect">
            <a:avLst/>
          </a:prstGeom>
        </p:spPr>
      </p:pic>
      <p:pic>
        <p:nvPicPr>
          <p:cNvPr id="35" name="Content Placeholder 9"/>
          <p:cNvPicPr>
            <a:picLocks noChangeAspect="1"/>
          </p:cNvPicPr>
          <p:nvPr/>
        </p:nvPicPr>
        <p:blipFill rotWithShape="1">
          <a:blip r:embed="rId5"/>
          <a:srcRect l="17765" t="38950" r="71128" b="52255"/>
          <a:stretch/>
        </p:blipFill>
        <p:spPr>
          <a:xfrm>
            <a:off x="5643612" y="3230871"/>
            <a:ext cx="724620" cy="650208"/>
          </a:xfrm>
          <a:prstGeom prst="rect">
            <a:avLst/>
          </a:prstGeom>
        </p:spPr>
      </p:pic>
      <p:sp>
        <p:nvSpPr>
          <p:cNvPr id="14" name="Content Placeholder 4"/>
          <p:cNvSpPr txBox="1">
            <a:spLocks/>
          </p:cNvSpPr>
          <p:nvPr/>
        </p:nvSpPr>
        <p:spPr>
          <a:xfrm>
            <a:off x="2242316" y="3068095"/>
            <a:ext cx="1327908" cy="331922"/>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fontAlgn="auto">
              <a:buClr>
                <a:srgbClr val="297FB8"/>
              </a:buClr>
            </a:pPr>
            <a:r>
              <a:rPr lang="en-US" sz="1200" b="1" dirty="0">
                <a:solidFill>
                  <a:prstClr val="black"/>
                </a:solidFill>
              </a:rPr>
              <a:t>75 %</a:t>
            </a:r>
            <a:endParaRPr lang="fr-BE" sz="900" b="1" dirty="0">
              <a:solidFill>
                <a:prstClr val="black"/>
              </a:solidFill>
            </a:endParaRPr>
          </a:p>
        </p:txBody>
      </p:sp>
      <p:sp>
        <p:nvSpPr>
          <p:cNvPr id="15" name="Content Placeholder 4"/>
          <p:cNvSpPr txBox="1">
            <a:spLocks/>
          </p:cNvSpPr>
          <p:nvPr/>
        </p:nvSpPr>
        <p:spPr>
          <a:xfrm>
            <a:off x="7637371" y="3975899"/>
            <a:ext cx="1327908" cy="331922"/>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fontAlgn="auto">
              <a:buClr>
                <a:srgbClr val="297FB8"/>
              </a:buClr>
            </a:pPr>
            <a:r>
              <a:rPr lang="en-US" sz="1200" b="1" dirty="0">
                <a:solidFill>
                  <a:prstClr val="black"/>
                </a:solidFill>
              </a:rPr>
              <a:t>75 %</a:t>
            </a:r>
            <a:endParaRPr lang="fr-BE" sz="900" b="1" dirty="0">
              <a:solidFill>
                <a:prstClr val="black"/>
              </a:solidFill>
            </a:endParaRPr>
          </a:p>
        </p:txBody>
      </p:sp>
      <p:sp>
        <p:nvSpPr>
          <p:cNvPr id="17" name="Content Placeholder 12"/>
          <p:cNvSpPr txBox="1">
            <a:spLocks/>
          </p:cNvSpPr>
          <p:nvPr/>
        </p:nvSpPr>
        <p:spPr>
          <a:xfrm>
            <a:off x="768096" y="1714500"/>
            <a:ext cx="7290055" cy="3017520"/>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fontAlgn="auto">
              <a:buClr>
                <a:srgbClr val="297FB8"/>
              </a:buClr>
            </a:pPr>
            <a:r>
              <a:rPr lang="fr-BE" sz="1350">
                <a:solidFill>
                  <a:prstClr val="black"/>
                </a:solidFill>
              </a:rPr>
              <a:t>L’agrégation à une résolution plus faible introduit des pixels mixtes.</a:t>
            </a:r>
          </a:p>
          <a:p>
            <a:pPr fontAlgn="auto">
              <a:buClr>
                <a:srgbClr val="297FB8"/>
              </a:buClr>
            </a:pPr>
            <a:r>
              <a:rPr lang="fr-BE" sz="1350">
                <a:solidFill>
                  <a:prstClr val="black"/>
                </a:solidFill>
              </a:rPr>
              <a:t>Il faut appliquer un seuil de proportion de zones cultivées pour retrouver une carte binaire.</a:t>
            </a:r>
          </a:p>
          <a:p>
            <a:pPr fontAlgn="auto">
              <a:buClr>
                <a:srgbClr val="297FB8"/>
              </a:buClr>
            </a:pPr>
            <a:r>
              <a:rPr lang="fr-BE" sz="1350">
                <a:solidFill>
                  <a:prstClr val="black"/>
                </a:solidFill>
              </a:rPr>
              <a:t>Ce seuil implique de commettre des erreurs d’omission et de contamination.</a:t>
            </a:r>
            <a:endParaRPr lang="fr-BE" sz="1350" dirty="0">
              <a:solidFill>
                <a:prstClr val="black"/>
              </a:solidFill>
            </a:endParaRPr>
          </a:p>
        </p:txBody>
      </p:sp>
    </p:spTree>
    <p:extLst>
      <p:ext uri="{BB962C8B-B14F-4D97-AF65-F5344CB8AC3E}">
        <p14:creationId xmlns:p14="http://schemas.microsoft.com/office/powerpoint/2010/main" val="15169656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endCxn id="16" idx="2"/>
          </p:cNvCxnSpPr>
          <p:nvPr/>
        </p:nvCxnSpPr>
        <p:spPr>
          <a:xfrm>
            <a:off x="7273324" y="3948094"/>
            <a:ext cx="614168" cy="252887"/>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964769" y="4219138"/>
            <a:ext cx="588024" cy="166873"/>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662943" y="3296361"/>
            <a:ext cx="236850" cy="291569"/>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884622" y="3571891"/>
            <a:ext cx="330549" cy="351380"/>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fr-BE" sz="3000" dirty="0"/>
              <a:t>Les pixels mixtes sont une source De biais incompressible.</a:t>
            </a:r>
          </a:p>
        </p:txBody>
      </p:sp>
      <p:pic>
        <p:nvPicPr>
          <p:cNvPr id="9" name="Picture 8"/>
          <p:cNvPicPr>
            <a:picLocks noChangeAspect="1"/>
          </p:cNvPicPr>
          <p:nvPr/>
        </p:nvPicPr>
        <p:blipFill rotWithShape="1">
          <a:blip r:embed="rId3"/>
          <a:srcRect l="4271" t="4162" r="2431" b="3888"/>
          <a:stretch/>
        </p:blipFill>
        <p:spPr>
          <a:xfrm>
            <a:off x="3743090" y="3240255"/>
            <a:ext cx="1537161" cy="1514959"/>
          </a:xfrm>
          <a:prstGeom prst="rect">
            <a:avLst/>
          </a:prstGeom>
          <a:ln>
            <a:solidFill>
              <a:schemeClr val="tx1"/>
            </a:solidFill>
          </a:ln>
          <a:scene3d>
            <a:camera prst="isometricTopUp"/>
            <a:lightRig rig="threePt" dir="t"/>
          </a:scene3d>
        </p:spPr>
      </p:pic>
      <p:cxnSp>
        <p:nvCxnSpPr>
          <p:cNvPr id="8" name="Straight Arrow Connector 7"/>
          <p:cNvCxnSpPr/>
          <p:nvPr/>
        </p:nvCxnSpPr>
        <p:spPr>
          <a:xfrm flipV="1">
            <a:off x="6662579" y="4418119"/>
            <a:ext cx="2061558" cy="1035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V="1">
            <a:off x="6662580" y="2793833"/>
            <a:ext cx="1" cy="165041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4" name="Flowchart: Connector 13"/>
          <p:cNvSpPr/>
          <p:nvPr/>
        </p:nvSpPr>
        <p:spPr>
          <a:xfrm>
            <a:off x="6798505" y="3496855"/>
            <a:ext cx="118241" cy="118241"/>
          </a:xfrm>
          <a:prstGeom prst="flowChartConnector">
            <a:avLst/>
          </a:prstGeom>
          <a:solidFill>
            <a:srgbClr val="297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a:solidFill>
                <a:prstClr val="white"/>
              </a:solidFill>
            </a:endParaRPr>
          </a:p>
        </p:txBody>
      </p:sp>
      <p:sp>
        <p:nvSpPr>
          <p:cNvPr id="15" name="Flowchart: Connector 14"/>
          <p:cNvSpPr/>
          <p:nvPr/>
        </p:nvSpPr>
        <p:spPr>
          <a:xfrm>
            <a:off x="7172399" y="3878700"/>
            <a:ext cx="118241" cy="118241"/>
          </a:xfrm>
          <a:prstGeom prst="flowChartConnector">
            <a:avLst/>
          </a:prstGeom>
          <a:solidFill>
            <a:srgbClr val="E84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a:solidFill>
                <a:prstClr val="white"/>
              </a:solidFill>
            </a:endParaRPr>
          </a:p>
        </p:txBody>
      </p:sp>
      <p:sp>
        <p:nvSpPr>
          <p:cNvPr id="16" name="Flowchart: Connector 15"/>
          <p:cNvSpPr/>
          <p:nvPr/>
        </p:nvSpPr>
        <p:spPr>
          <a:xfrm>
            <a:off x="7887492" y="4141861"/>
            <a:ext cx="118241" cy="118241"/>
          </a:xfrm>
          <a:prstGeom prst="flowChartConnector">
            <a:avLst/>
          </a:prstGeom>
          <a:solidFill>
            <a:srgbClr val="F3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a:solidFill>
                <a:prstClr val="white"/>
              </a:solidFill>
            </a:endParaRPr>
          </a:p>
        </p:txBody>
      </p:sp>
      <p:pic>
        <p:nvPicPr>
          <p:cNvPr id="17" name="Content Placeholder 3"/>
          <p:cNvPicPr>
            <a:picLocks noChangeAspect="1"/>
          </p:cNvPicPr>
          <p:nvPr/>
        </p:nvPicPr>
        <p:blipFill rotWithShape="1">
          <a:blip r:embed="rId4"/>
          <a:srcRect l="3342" t="2322" r="4956" b="5155"/>
          <a:stretch/>
        </p:blipFill>
        <p:spPr>
          <a:xfrm>
            <a:off x="3750275" y="2881492"/>
            <a:ext cx="1510877" cy="1524371"/>
          </a:xfrm>
          <a:prstGeom prst="rect">
            <a:avLst/>
          </a:prstGeom>
          <a:ln>
            <a:solidFill>
              <a:schemeClr val="tx1"/>
            </a:solidFill>
          </a:ln>
          <a:scene3d>
            <a:camera prst="isometricTopUp"/>
            <a:lightRig rig="threePt" dir="t"/>
          </a:scene3d>
        </p:spPr>
      </p:pic>
      <p:pic>
        <p:nvPicPr>
          <p:cNvPr id="18" name="Picture 17"/>
          <p:cNvPicPr>
            <a:picLocks noChangeAspect="1"/>
          </p:cNvPicPr>
          <p:nvPr/>
        </p:nvPicPr>
        <p:blipFill rotWithShape="1">
          <a:blip r:embed="rId5"/>
          <a:srcRect l="5124" t="2386" r="2335" b="5519"/>
          <a:stretch/>
        </p:blipFill>
        <p:spPr>
          <a:xfrm>
            <a:off x="3738820" y="2542656"/>
            <a:ext cx="1524698" cy="1517344"/>
          </a:xfrm>
          <a:prstGeom prst="rect">
            <a:avLst/>
          </a:prstGeom>
          <a:ln>
            <a:solidFill>
              <a:schemeClr val="tx1"/>
            </a:solidFill>
          </a:ln>
          <a:scene3d>
            <a:camera prst="isometricTopUp"/>
            <a:lightRig rig="threePt" dir="t"/>
          </a:scene3d>
        </p:spPr>
      </p:pic>
      <p:sp>
        <p:nvSpPr>
          <p:cNvPr id="21" name="Text Placeholder 4"/>
          <p:cNvSpPr txBox="1">
            <a:spLocks/>
          </p:cNvSpPr>
          <p:nvPr/>
        </p:nvSpPr>
        <p:spPr>
          <a:xfrm>
            <a:off x="7265579" y="3486159"/>
            <a:ext cx="1558658" cy="193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fr-BE" sz="1050" b="1" dirty="0">
                <a:solidFill>
                  <a:prstClr val="white">
                    <a:lumMod val="50000"/>
                  </a:prstClr>
                </a:solidFill>
                <a:latin typeface="Tw Cen MT" panose="020B0602020104020603"/>
              </a:rPr>
              <a:t>Frontière de Pareto</a:t>
            </a:r>
          </a:p>
        </p:txBody>
      </p:sp>
      <p:sp>
        <p:nvSpPr>
          <p:cNvPr id="22" name="Text Placeholder 4"/>
          <p:cNvSpPr txBox="1">
            <a:spLocks/>
          </p:cNvSpPr>
          <p:nvPr/>
        </p:nvSpPr>
        <p:spPr>
          <a:xfrm>
            <a:off x="6565707" y="2587872"/>
            <a:ext cx="1558658" cy="193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050" b="1" dirty="0" err="1">
                <a:solidFill>
                  <a:prstClr val="black"/>
                </a:solidFill>
                <a:latin typeface="Tw Cen MT" panose="020B0602020104020603"/>
              </a:rPr>
              <a:t>Erreur</a:t>
            </a:r>
            <a:r>
              <a:rPr lang="en-US" sz="1050" b="1" dirty="0">
                <a:solidFill>
                  <a:prstClr val="black"/>
                </a:solidFill>
                <a:latin typeface="Tw Cen MT" panose="020B0602020104020603"/>
              </a:rPr>
              <a:t> de contamination</a:t>
            </a:r>
          </a:p>
        </p:txBody>
      </p:sp>
      <p:pic>
        <p:nvPicPr>
          <p:cNvPr id="23" name="Picture 22"/>
          <p:cNvPicPr>
            <a:picLocks noChangeAspect="1"/>
          </p:cNvPicPr>
          <p:nvPr/>
        </p:nvPicPr>
        <p:blipFill>
          <a:blip r:embed="rId6"/>
          <a:stretch>
            <a:fillRect/>
          </a:stretch>
        </p:blipFill>
        <p:spPr>
          <a:xfrm>
            <a:off x="531392" y="2619862"/>
            <a:ext cx="1806140" cy="1806140"/>
          </a:xfrm>
          <a:prstGeom prst="rect">
            <a:avLst/>
          </a:prstGeom>
        </p:spPr>
      </p:pic>
      <p:pic>
        <p:nvPicPr>
          <p:cNvPr id="24" name="Content Placeholder 9"/>
          <p:cNvPicPr>
            <a:picLocks noChangeAspect="1"/>
          </p:cNvPicPr>
          <p:nvPr/>
        </p:nvPicPr>
        <p:blipFill rotWithShape="1">
          <a:blip r:embed="rId7"/>
          <a:srcRect l="17765" t="38950" r="71128" b="52255"/>
          <a:stretch/>
        </p:blipFill>
        <p:spPr>
          <a:xfrm>
            <a:off x="2628408" y="3230871"/>
            <a:ext cx="724620" cy="650208"/>
          </a:xfrm>
          <a:prstGeom prst="rect">
            <a:avLst/>
          </a:prstGeom>
        </p:spPr>
      </p:pic>
      <p:pic>
        <p:nvPicPr>
          <p:cNvPr id="25" name="Content Placeholder 9"/>
          <p:cNvPicPr>
            <a:picLocks noChangeAspect="1"/>
          </p:cNvPicPr>
          <p:nvPr/>
        </p:nvPicPr>
        <p:blipFill rotWithShape="1">
          <a:blip r:embed="rId7"/>
          <a:srcRect l="17765" t="38950" r="71128" b="52255"/>
          <a:stretch/>
        </p:blipFill>
        <p:spPr>
          <a:xfrm>
            <a:off x="5643612" y="3230871"/>
            <a:ext cx="724620" cy="650208"/>
          </a:xfrm>
          <a:prstGeom prst="rect">
            <a:avLst/>
          </a:prstGeom>
        </p:spPr>
      </p:pic>
      <p:sp>
        <p:nvSpPr>
          <p:cNvPr id="29" name="Content Placeholder 4"/>
          <p:cNvSpPr txBox="1">
            <a:spLocks/>
          </p:cNvSpPr>
          <p:nvPr/>
        </p:nvSpPr>
        <p:spPr>
          <a:xfrm>
            <a:off x="6403070" y="3249804"/>
            <a:ext cx="1327908" cy="331922"/>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fontAlgn="auto">
              <a:buClr>
                <a:srgbClr val="297FB8"/>
              </a:buClr>
            </a:pPr>
            <a:r>
              <a:rPr lang="en-US" sz="1200" b="1" dirty="0">
                <a:solidFill>
                  <a:prstClr val="black"/>
                </a:solidFill>
              </a:rPr>
              <a:t>25 %</a:t>
            </a:r>
            <a:endParaRPr lang="fr-BE" sz="900" b="1" dirty="0">
              <a:solidFill>
                <a:prstClr val="black"/>
              </a:solidFill>
            </a:endParaRPr>
          </a:p>
        </p:txBody>
      </p:sp>
      <p:sp>
        <p:nvSpPr>
          <p:cNvPr id="30" name="Content Placeholder 4"/>
          <p:cNvSpPr txBox="1">
            <a:spLocks/>
          </p:cNvSpPr>
          <p:nvPr/>
        </p:nvSpPr>
        <p:spPr>
          <a:xfrm>
            <a:off x="6897978" y="3771859"/>
            <a:ext cx="1327908" cy="331922"/>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fontAlgn="auto">
              <a:buClr>
                <a:srgbClr val="297FB8"/>
              </a:buClr>
            </a:pPr>
            <a:r>
              <a:rPr lang="en-US" sz="1200" b="1" dirty="0">
                <a:solidFill>
                  <a:prstClr val="black"/>
                </a:solidFill>
              </a:rPr>
              <a:t>50 %</a:t>
            </a:r>
            <a:endParaRPr lang="fr-BE" sz="900" b="1" dirty="0">
              <a:solidFill>
                <a:prstClr val="black"/>
              </a:solidFill>
            </a:endParaRPr>
          </a:p>
        </p:txBody>
      </p:sp>
      <p:sp>
        <p:nvSpPr>
          <p:cNvPr id="32" name="Content Placeholder 4"/>
          <p:cNvSpPr txBox="1">
            <a:spLocks/>
          </p:cNvSpPr>
          <p:nvPr/>
        </p:nvSpPr>
        <p:spPr>
          <a:xfrm>
            <a:off x="7637371" y="3975899"/>
            <a:ext cx="1327908" cy="331922"/>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fontAlgn="auto">
              <a:buClr>
                <a:srgbClr val="297FB8"/>
              </a:buClr>
            </a:pPr>
            <a:r>
              <a:rPr lang="en-US" sz="1200" b="1" dirty="0">
                <a:solidFill>
                  <a:prstClr val="black"/>
                </a:solidFill>
              </a:rPr>
              <a:t>75 %</a:t>
            </a:r>
            <a:endParaRPr lang="fr-BE" sz="900" b="1" dirty="0">
              <a:solidFill>
                <a:prstClr val="black"/>
              </a:solidFill>
            </a:endParaRPr>
          </a:p>
        </p:txBody>
      </p:sp>
      <p:sp>
        <p:nvSpPr>
          <p:cNvPr id="33" name="Text Placeholder 4"/>
          <p:cNvSpPr txBox="1">
            <a:spLocks/>
          </p:cNvSpPr>
          <p:nvPr/>
        </p:nvSpPr>
        <p:spPr>
          <a:xfrm>
            <a:off x="7637371" y="4428478"/>
            <a:ext cx="1558658" cy="193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050" b="1" dirty="0" err="1">
                <a:solidFill>
                  <a:prstClr val="black"/>
                </a:solidFill>
                <a:latin typeface="Tw Cen MT" panose="020B0602020104020603"/>
              </a:rPr>
              <a:t>Erreur</a:t>
            </a:r>
            <a:r>
              <a:rPr lang="en-US" sz="1050" b="1" dirty="0">
                <a:solidFill>
                  <a:prstClr val="black"/>
                </a:solidFill>
                <a:latin typeface="Tw Cen MT" panose="020B0602020104020603"/>
              </a:rPr>
              <a:t> </a:t>
            </a:r>
            <a:r>
              <a:rPr lang="en-US" sz="1050" b="1" dirty="0" err="1">
                <a:solidFill>
                  <a:prstClr val="black"/>
                </a:solidFill>
                <a:latin typeface="Tw Cen MT" panose="020B0602020104020603"/>
              </a:rPr>
              <a:t>d’omission</a:t>
            </a:r>
            <a:endParaRPr lang="en-US" sz="1050" b="1" dirty="0">
              <a:solidFill>
                <a:prstClr val="black"/>
              </a:solidFill>
              <a:latin typeface="Tw Cen MT" panose="020B0602020104020603"/>
            </a:endParaRPr>
          </a:p>
        </p:txBody>
      </p:sp>
      <p:sp>
        <p:nvSpPr>
          <p:cNvPr id="34" name="Content Placeholder 12"/>
          <p:cNvSpPr>
            <a:spLocks noGrp="1"/>
          </p:cNvSpPr>
          <p:nvPr>
            <p:ph idx="1"/>
          </p:nvPr>
        </p:nvSpPr>
        <p:spPr>
          <a:xfrm>
            <a:off x="768096" y="1714501"/>
            <a:ext cx="7290055" cy="922571"/>
          </a:xfrm>
        </p:spPr>
        <p:txBody>
          <a:bodyPr>
            <a:normAutofit/>
          </a:bodyPr>
          <a:lstStyle/>
          <a:p>
            <a:r>
              <a:rPr lang="fr-BE" sz="1350" dirty="0"/>
              <a:t>En reliant les couples d’erreur liés à chaque seuil, on trace la frontière de Pareto.</a:t>
            </a:r>
          </a:p>
          <a:p>
            <a:r>
              <a:rPr lang="fr-BE" sz="1350" dirty="0"/>
              <a:t>La résolution spatiale est source de biais incompressible pour l’estimation des surfaces.</a:t>
            </a:r>
          </a:p>
        </p:txBody>
      </p:sp>
    </p:spTree>
    <p:extLst>
      <p:ext uri="{BB962C8B-B14F-4D97-AF65-F5344CB8AC3E}">
        <p14:creationId xmlns:p14="http://schemas.microsoft.com/office/powerpoint/2010/main" val="14625549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z="3300" dirty="0"/>
              <a:t>Identifier l’erreur maximum tolérable</a:t>
            </a:r>
          </a:p>
        </p:txBody>
      </p:sp>
      <p:pic>
        <p:nvPicPr>
          <p:cNvPr id="5" name="Picture 4"/>
          <p:cNvPicPr>
            <a:picLocks noChangeAspect="1"/>
          </p:cNvPicPr>
          <p:nvPr/>
        </p:nvPicPr>
        <p:blipFill>
          <a:blip r:embed="rId3"/>
          <a:stretch>
            <a:fillRect/>
          </a:stretch>
        </p:blipFill>
        <p:spPr>
          <a:xfrm>
            <a:off x="6143920" y="2961349"/>
            <a:ext cx="2886959" cy="1779929"/>
          </a:xfrm>
          <a:prstGeom prst="rect">
            <a:avLst/>
          </a:prstGeom>
        </p:spPr>
      </p:pic>
      <p:sp>
        <p:nvSpPr>
          <p:cNvPr id="3" name="Content Placeholder 2"/>
          <p:cNvSpPr>
            <a:spLocks noGrp="1"/>
          </p:cNvSpPr>
          <p:nvPr>
            <p:ph idx="1"/>
          </p:nvPr>
        </p:nvSpPr>
        <p:spPr>
          <a:xfrm>
            <a:off x="768096" y="3407790"/>
            <a:ext cx="5170790" cy="1571031"/>
          </a:xfrm>
        </p:spPr>
        <p:txBody>
          <a:bodyPr>
            <a:normAutofit/>
          </a:bodyPr>
          <a:lstStyle/>
          <a:p>
            <a:r>
              <a:rPr lang="fr-BE" sz="1500" dirty="0"/>
              <a:t>En définissant une tolérance sur la précision de l’estimation de la surface, on obtient l’erreur maximum tolérée d’une méthode de classification. </a:t>
            </a:r>
          </a:p>
          <a:p>
            <a:endParaRPr lang="fr-BE" sz="1500" dirty="0"/>
          </a:p>
          <a:p>
            <a:endParaRPr lang="fr-BE" sz="1500" dirty="0"/>
          </a:p>
        </p:txBody>
      </p:sp>
      <p:sp>
        <p:nvSpPr>
          <p:cNvPr id="6" name="Text Placeholder 4"/>
          <p:cNvSpPr txBox="1">
            <a:spLocks/>
          </p:cNvSpPr>
          <p:nvPr/>
        </p:nvSpPr>
        <p:spPr>
          <a:xfrm>
            <a:off x="768096" y="1628850"/>
            <a:ext cx="7890995" cy="3115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fr-BE" sz="1350" b="1" dirty="0">
                <a:solidFill>
                  <a:srgbClr val="297FB8"/>
                </a:solidFill>
                <a:latin typeface="Tw Cen MT" panose="020B0602020104020603"/>
              </a:rPr>
              <a:t>Biais total  </a:t>
            </a:r>
            <a:r>
              <a:rPr lang="fr-BE" sz="1350" b="1" dirty="0">
                <a:solidFill>
                  <a:prstClr val="black"/>
                </a:solidFill>
                <a:latin typeface="Tw Cen MT" panose="020B0602020104020603"/>
              </a:rPr>
              <a:t>=</a:t>
            </a:r>
            <a:r>
              <a:rPr lang="fr-BE" sz="1350" b="1" dirty="0">
                <a:solidFill>
                  <a:srgbClr val="92D050"/>
                </a:solidFill>
                <a:latin typeface="Tw Cen MT" panose="020B0602020104020603"/>
              </a:rPr>
              <a:t> </a:t>
            </a:r>
            <a:r>
              <a:rPr lang="fr-BE" sz="1350" b="1" dirty="0">
                <a:solidFill>
                  <a:srgbClr val="F39C11"/>
                </a:solidFill>
                <a:latin typeface="Tw Cen MT" panose="020B0602020104020603"/>
              </a:rPr>
              <a:t>Biais de classification  </a:t>
            </a:r>
            <a:r>
              <a:rPr lang="fr-BE" sz="1350" b="1" dirty="0">
                <a:solidFill>
                  <a:prstClr val="black"/>
                </a:solidFill>
                <a:latin typeface="Tw Cen MT" panose="020B0602020104020603"/>
              </a:rPr>
              <a:t>+</a:t>
            </a:r>
            <a:r>
              <a:rPr lang="fr-BE" sz="1350" b="1" dirty="0">
                <a:solidFill>
                  <a:srgbClr val="92D050"/>
                </a:solidFill>
                <a:latin typeface="Tw Cen MT" panose="020B0602020104020603"/>
              </a:rPr>
              <a:t> </a:t>
            </a:r>
            <a:r>
              <a:rPr lang="fr-BE" sz="1350" b="1" dirty="0">
                <a:solidFill>
                  <a:srgbClr val="F39C11"/>
                </a:solidFill>
                <a:latin typeface="Tw Cen MT" panose="020B0602020104020603"/>
              </a:rPr>
              <a:t> </a:t>
            </a:r>
            <a:r>
              <a:rPr lang="fr-BE" sz="1350" b="1" dirty="0">
                <a:solidFill>
                  <a:srgbClr val="27AE61"/>
                </a:solidFill>
                <a:latin typeface="Tw Cen MT" panose="020B0602020104020603"/>
              </a:rPr>
              <a:t>Biais de résolution </a:t>
            </a:r>
            <a:endParaRPr lang="fr-BE" sz="1350" b="1" dirty="0">
              <a:solidFill>
                <a:srgbClr val="297FB8"/>
              </a:solidFill>
              <a:latin typeface="Tw Cen MT" panose="020B0602020104020603"/>
            </a:endParaRPr>
          </a:p>
        </p:txBody>
      </p:sp>
      <p:sp>
        <p:nvSpPr>
          <p:cNvPr id="4" name="Right Brace 3"/>
          <p:cNvSpPr/>
          <p:nvPr/>
        </p:nvSpPr>
        <p:spPr>
          <a:xfrm rot="5400000">
            <a:off x="1983533" y="859670"/>
            <a:ext cx="134007" cy="238928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defTabSz="342900" fontAlgn="auto">
              <a:spcBef>
                <a:spcPts val="0"/>
              </a:spcBef>
              <a:spcAft>
                <a:spcPts val="0"/>
              </a:spcAft>
            </a:pPr>
            <a:endParaRPr lang="en-US">
              <a:solidFill>
                <a:prstClr val="black"/>
              </a:solidFill>
            </a:endParaRPr>
          </a:p>
        </p:txBody>
      </p:sp>
      <p:sp>
        <p:nvSpPr>
          <p:cNvPr id="8" name="Right Brace 7"/>
          <p:cNvSpPr/>
          <p:nvPr/>
        </p:nvSpPr>
        <p:spPr>
          <a:xfrm rot="5400000">
            <a:off x="4322083" y="1296361"/>
            <a:ext cx="94482" cy="151300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defTabSz="342900" fontAlgn="auto">
              <a:spcBef>
                <a:spcPts val="0"/>
              </a:spcBef>
              <a:spcAft>
                <a:spcPts val="0"/>
              </a:spcAft>
            </a:pPr>
            <a:endParaRPr lang="en-US">
              <a:solidFill>
                <a:prstClr val="black"/>
              </a:solidFill>
            </a:endParaRPr>
          </a:p>
        </p:txBody>
      </p:sp>
      <p:sp>
        <p:nvSpPr>
          <p:cNvPr id="9" name="TextBox 8"/>
          <p:cNvSpPr txBox="1"/>
          <p:nvPr/>
        </p:nvSpPr>
        <p:spPr>
          <a:xfrm>
            <a:off x="3421931" y="2154130"/>
            <a:ext cx="1703895" cy="415498"/>
          </a:xfrm>
          <a:prstGeom prst="rect">
            <a:avLst/>
          </a:prstGeom>
          <a:noFill/>
        </p:spPr>
        <p:txBody>
          <a:bodyPr wrap="square" rtlCol="0">
            <a:spAutoFit/>
          </a:bodyPr>
          <a:lstStyle/>
          <a:p>
            <a:pPr defTabSz="342900" fontAlgn="auto">
              <a:spcBef>
                <a:spcPts val="0"/>
              </a:spcBef>
              <a:spcAft>
                <a:spcPts val="0"/>
              </a:spcAft>
            </a:pPr>
            <a:r>
              <a:rPr lang="fr-BE" sz="1050" dirty="0">
                <a:solidFill>
                  <a:prstClr val="black"/>
                </a:solidFill>
                <a:latin typeface="Tw Cen MT" panose="020B0602020104020603"/>
              </a:rPr>
              <a:t>Fonction de la résolution et de la fragmentation</a:t>
            </a:r>
          </a:p>
        </p:txBody>
      </p:sp>
      <p:sp>
        <p:nvSpPr>
          <p:cNvPr id="10" name="TextBox 9"/>
          <p:cNvSpPr txBox="1"/>
          <p:nvPr/>
        </p:nvSpPr>
        <p:spPr>
          <a:xfrm>
            <a:off x="1060516" y="2154130"/>
            <a:ext cx="2184662" cy="253916"/>
          </a:xfrm>
          <a:prstGeom prst="rect">
            <a:avLst/>
          </a:prstGeom>
          <a:noFill/>
        </p:spPr>
        <p:txBody>
          <a:bodyPr wrap="square" rtlCol="0">
            <a:spAutoFit/>
          </a:bodyPr>
          <a:lstStyle/>
          <a:p>
            <a:pPr defTabSz="342900" fontAlgn="auto">
              <a:spcBef>
                <a:spcPts val="0"/>
              </a:spcBef>
              <a:spcAft>
                <a:spcPts val="0"/>
              </a:spcAft>
            </a:pPr>
            <a:r>
              <a:rPr lang="fr-BE" sz="1050" dirty="0">
                <a:solidFill>
                  <a:prstClr val="black"/>
                </a:solidFill>
                <a:latin typeface="Tw Cen MT" panose="020B0602020104020603"/>
              </a:rPr>
              <a:t>Inconnus sans faire de classification</a:t>
            </a:r>
          </a:p>
        </p:txBody>
      </p:sp>
      <p:sp>
        <p:nvSpPr>
          <p:cNvPr id="11" name="Text Placeholder 4"/>
          <p:cNvSpPr txBox="1">
            <a:spLocks/>
          </p:cNvSpPr>
          <p:nvPr/>
        </p:nvSpPr>
        <p:spPr>
          <a:xfrm>
            <a:off x="768096" y="2649804"/>
            <a:ext cx="7890995" cy="3115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fr-BE" sz="1350" b="1" dirty="0">
                <a:solidFill>
                  <a:srgbClr val="F39C11"/>
                </a:solidFill>
                <a:latin typeface="Tw Cen MT" panose="020B0602020104020603"/>
              </a:rPr>
              <a:t>Biais de classification tolérable </a:t>
            </a:r>
            <a:r>
              <a:rPr lang="fr-BE" sz="1350" b="1" dirty="0">
                <a:solidFill>
                  <a:prstClr val="black"/>
                </a:solidFill>
                <a:latin typeface="Tw Cen MT" panose="020B0602020104020603"/>
              </a:rPr>
              <a:t>= </a:t>
            </a:r>
            <a:r>
              <a:rPr lang="fr-BE" sz="1350" b="1" dirty="0">
                <a:solidFill>
                  <a:srgbClr val="297FB8"/>
                </a:solidFill>
                <a:latin typeface="Tw Cen MT" panose="020B0602020104020603"/>
              </a:rPr>
              <a:t>Tolérance de l’utilisateur   </a:t>
            </a:r>
            <a:r>
              <a:rPr lang="fr-BE" sz="1350" b="1" dirty="0">
                <a:solidFill>
                  <a:prstClr val="black"/>
                </a:solidFill>
                <a:latin typeface="Tw Cen MT" panose="020B0602020104020603"/>
              </a:rPr>
              <a:t>–</a:t>
            </a:r>
            <a:r>
              <a:rPr lang="fr-BE" sz="1350" b="1" dirty="0">
                <a:solidFill>
                  <a:srgbClr val="92D050"/>
                </a:solidFill>
                <a:latin typeface="Tw Cen MT" panose="020B0602020104020603"/>
              </a:rPr>
              <a:t>   </a:t>
            </a:r>
            <a:r>
              <a:rPr lang="fr-BE" sz="1350" b="1" dirty="0">
                <a:solidFill>
                  <a:srgbClr val="27AE61"/>
                </a:solidFill>
                <a:latin typeface="Tw Cen MT" panose="020B0602020104020603"/>
              </a:rPr>
              <a:t>Biais de résolution</a:t>
            </a:r>
            <a:endParaRPr lang="fr-BE" sz="1350" b="1" dirty="0">
              <a:solidFill>
                <a:srgbClr val="297FB8"/>
              </a:solidFill>
              <a:latin typeface="Tw Cen MT" panose="020B0602020104020603"/>
            </a:endParaRPr>
          </a:p>
        </p:txBody>
      </p:sp>
      <p:sp>
        <p:nvSpPr>
          <p:cNvPr id="12" name="TextBox 11"/>
          <p:cNvSpPr txBox="1"/>
          <p:nvPr/>
        </p:nvSpPr>
        <p:spPr>
          <a:xfrm>
            <a:off x="935832" y="4741277"/>
            <a:ext cx="5743575" cy="334835"/>
          </a:xfrm>
          <a:prstGeom prst="rect">
            <a:avLst/>
          </a:prstGeom>
          <a:noFill/>
        </p:spPr>
        <p:txBody>
          <a:bodyPr wrap="square" rtlCol="0">
            <a:spAutoFit/>
          </a:bodyPr>
          <a:lstStyle/>
          <a:p>
            <a:pPr defTabSz="342900" fontAlgn="auto">
              <a:spcBef>
                <a:spcPts val="0"/>
              </a:spcBef>
              <a:spcAft>
                <a:spcPts val="0"/>
              </a:spcAft>
            </a:pPr>
            <a:r>
              <a:rPr lang="en-US" sz="788" dirty="0">
                <a:solidFill>
                  <a:prstClr val="black"/>
                </a:solidFill>
                <a:latin typeface="Tw Cen MT" panose="020B0602020104020603"/>
              </a:rPr>
              <a:t>Waldner, F. and </a:t>
            </a:r>
            <a:r>
              <a:rPr lang="en-US" sz="788" dirty="0" err="1">
                <a:solidFill>
                  <a:prstClr val="black"/>
                </a:solidFill>
                <a:latin typeface="Tw Cen MT" panose="020B0602020104020603"/>
              </a:rPr>
              <a:t>Defourny</a:t>
            </a:r>
            <a:r>
              <a:rPr lang="en-US" sz="788" dirty="0">
                <a:solidFill>
                  <a:prstClr val="black"/>
                </a:solidFill>
                <a:latin typeface="Tw Cen MT" panose="020B0602020104020603"/>
              </a:rPr>
              <a:t>, P. 2017. Where can pixel counting area estimates meet user-defined accuracy requirements? International Journal of Applied Earth Observation and Geoinformation, 60:1–10.</a:t>
            </a:r>
          </a:p>
        </p:txBody>
      </p:sp>
    </p:spTree>
    <p:extLst>
      <p:ext uri="{BB962C8B-B14F-4D97-AF65-F5344CB8AC3E}">
        <p14:creationId xmlns:p14="http://schemas.microsoft.com/office/powerpoint/2010/main" val="18502297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p:nvPr/>
        </p:nvCxnSpPr>
        <p:spPr>
          <a:xfrm>
            <a:off x="908278" y="3998565"/>
            <a:ext cx="7437119" cy="710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4995296" y="1970708"/>
            <a:ext cx="2237565" cy="1654020"/>
          </a:xfrm>
          <a:prstGeom prst="rect">
            <a:avLst/>
          </a:prstGeom>
        </p:spPr>
      </p:pic>
      <p:sp>
        <p:nvSpPr>
          <p:cNvPr id="2" name="Title 1"/>
          <p:cNvSpPr>
            <a:spLocks noGrp="1"/>
          </p:cNvSpPr>
          <p:nvPr>
            <p:ph type="title"/>
          </p:nvPr>
        </p:nvSpPr>
        <p:spPr/>
        <p:txBody>
          <a:bodyPr>
            <a:normAutofit/>
          </a:bodyPr>
          <a:lstStyle/>
          <a:p>
            <a:r>
              <a:rPr lang="fr-BE" sz="3000" dirty="0"/>
              <a:t>Cartographier le domaine d’application pour l’estimation des surfaces par comptage de pixels</a:t>
            </a:r>
          </a:p>
        </p:txBody>
      </p:sp>
      <p:pic>
        <p:nvPicPr>
          <p:cNvPr id="5" name="Picture 4"/>
          <p:cNvPicPr>
            <a:picLocks noChangeAspect="1"/>
          </p:cNvPicPr>
          <p:nvPr/>
        </p:nvPicPr>
        <p:blipFill>
          <a:blip r:embed="rId4"/>
          <a:stretch>
            <a:fillRect/>
          </a:stretch>
        </p:blipFill>
        <p:spPr>
          <a:xfrm>
            <a:off x="1921684" y="1970709"/>
            <a:ext cx="2252203" cy="1710559"/>
          </a:xfrm>
          <a:prstGeom prst="rect">
            <a:avLst/>
          </a:prstGeom>
        </p:spPr>
      </p:pic>
      <p:sp>
        <p:nvSpPr>
          <p:cNvPr id="23" name="Hexagon 22"/>
          <p:cNvSpPr/>
          <p:nvPr/>
        </p:nvSpPr>
        <p:spPr>
          <a:xfrm>
            <a:off x="2627901" y="3715841"/>
            <a:ext cx="641971" cy="566447"/>
          </a:xfrm>
          <a:prstGeom prst="hexagon">
            <a:avLst/>
          </a:prstGeom>
          <a:solidFill>
            <a:srgbClr val="28926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1050" dirty="0">
                <a:solidFill>
                  <a:prstClr val="white"/>
                </a:solidFill>
              </a:rPr>
              <a:t>10 m</a:t>
            </a:r>
          </a:p>
        </p:txBody>
      </p:sp>
      <p:sp>
        <p:nvSpPr>
          <p:cNvPr id="24" name="Hexagon 23"/>
          <p:cNvSpPr/>
          <p:nvPr/>
        </p:nvSpPr>
        <p:spPr>
          <a:xfrm>
            <a:off x="5638554" y="3723696"/>
            <a:ext cx="641971" cy="566447"/>
          </a:xfrm>
          <a:prstGeom prst="hexagon">
            <a:avLst/>
          </a:prstGeom>
          <a:solidFill>
            <a:srgbClr val="E84C3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1050" dirty="0">
                <a:solidFill>
                  <a:prstClr val="white"/>
                </a:solidFill>
              </a:rPr>
              <a:t>30 m</a:t>
            </a:r>
          </a:p>
        </p:txBody>
      </p:sp>
      <p:sp>
        <p:nvSpPr>
          <p:cNvPr id="25" name="Content Placeholder 2"/>
          <p:cNvSpPr txBox="1">
            <a:spLocks/>
          </p:cNvSpPr>
          <p:nvPr/>
        </p:nvSpPr>
        <p:spPr>
          <a:xfrm>
            <a:off x="6887965" y="3728182"/>
            <a:ext cx="1761182" cy="281970"/>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fontAlgn="auto">
              <a:buClr>
                <a:srgbClr val="297FB8"/>
              </a:buClr>
            </a:pPr>
            <a:r>
              <a:rPr lang="fr-BE" sz="1350" dirty="0">
                <a:solidFill>
                  <a:prstClr val="black">
                    <a:lumMod val="65000"/>
                    <a:lumOff val="35000"/>
                  </a:prstClr>
                </a:solidFill>
              </a:rPr>
              <a:t>Résolution spatiale</a:t>
            </a:r>
          </a:p>
        </p:txBody>
      </p:sp>
    </p:spTree>
    <p:extLst>
      <p:ext uri="{BB962C8B-B14F-4D97-AF65-F5344CB8AC3E}">
        <p14:creationId xmlns:p14="http://schemas.microsoft.com/office/powerpoint/2010/main" val="3167591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Users\duveigr\Desktop\Landscape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 y="-13097"/>
            <a:ext cx="4760119" cy="515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0" y="-17860"/>
            <a:ext cx="4763691" cy="5161360"/>
            <a:chOff x="-1" y="-23975"/>
            <a:chExt cx="6881975" cy="6881975"/>
          </a:xfrm>
        </p:grpSpPr>
        <p:grpSp>
          <p:nvGrpSpPr>
            <p:cNvPr id="27660" name="Group 5"/>
            <p:cNvGrpSpPr>
              <a:grpSpLocks/>
            </p:cNvGrpSpPr>
            <p:nvPr/>
          </p:nvGrpSpPr>
          <p:grpSpPr bwMode="auto">
            <a:xfrm>
              <a:off x="755576" y="-23975"/>
              <a:ext cx="5400600" cy="6881975"/>
              <a:chOff x="971600" y="-23975"/>
              <a:chExt cx="5400600" cy="6881975"/>
            </a:xfrm>
          </p:grpSpPr>
          <p:cxnSp>
            <p:nvCxnSpPr>
              <p:cNvPr id="27668" name="Straight Connector 13"/>
              <p:cNvCxnSpPr>
                <a:cxnSpLocks noChangeShapeType="1"/>
              </p:cNvCxnSpPr>
              <p:nvPr/>
            </p:nvCxnSpPr>
            <p:spPr bwMode="auto">
              <a:xfrm>
                <a:off x="971600" y="-23975"/>
                <a:ext cx="0" cy="6876256"/>
              </a:xfrm>
              <a:prstGeom prst="line">
                <a:avLst/>
              </a:prstGeom>
              <a:noFill/>
              <a:ln w="38100" algn="ctr">
                <a:solidFill>
                  <a:srgbClr val="FFFF99"/>
                </a:solidFill>
                <a:round/>
                <a:headEnd/>
                <a:tailEnd/>
              </a:ln>
              <a:extLst>
                <a:ext uri="{909E8E84-426E-40DD-AFC4-6F175D3DCCD1}">
                  <a14:hiddenFill xmlns:a14="http://schemas.microsoft.com/office/drawing/2010/main">
                    <a:noFill/>
                  </a14:hiddenFill>
                </a:ext>
              </a:extLst>
            </p:spPr>
          </p:cxnSp>
          <p:cxnSp>
            <p:nvCxnSpPr>
              <p:cNvPr id="27669" name="Straight Connector 14"/>
              <p:cNvCxnSpPr>
                <a:cxnSpLocks noChangeShapeType="1"/>
              </p:cNvCxnSpPr>
              <p:nvPr/>
            </p:nvCxnSpPr>
            <p:spPr bwMode="auto">
              <a:xfrm>
                <a:off x="2051720" y="-18256"/>
                <a:ext cx="0" cy="6876256"/>
              </a:xfrm>
              <a:prstGeom prst="line">
                <a:avLst/>
              </a:prstGeom>
              <a:noFill/>
              <a:ln w="38100" algn="ctr">
                <a:solidFill>
                  <a:srgbClr val="FFFF99"/>
                </a:solidFill>
                <a:round/>
                <a:headEnd/>
                <a:tailEnd/>
              </a:ln>
              <a:extLst>
                <a:ext uri="{909E8E84-426E-40DD-AFC4-6F175D3DCCD1}">
                  <a14:hiddenFill xmlns:a14="http://schemas.microsoft.com/office/drawing/2010/main">
                    <a:noFill/>
                  </a14:hiddenFill>
                </a:ext>
              </a:extLst>
            </p:spPr>
          </p:cxnSp>
          <p:cxnSp>
            <p:nvCxnSpPr>
              <p:cNvPr id="27670" name="Straight Connector 15"/>
              <p:cNvCxnSpPr>
                <a:cxnSpLocks noChangeShapeType="1"/>
              </p:cNvCxnSpPr>
              <p:nvPr/>
            </p:nvCxnSpPr>
            <p:spPr bwMode="auto">
              <a:xfrm>
                <a:off x="3131840" y="-18256"/>
                <a:ext cx="0" cy="6876256"/>
              </a:xfrm>
              <a:prstGeom prst="line">
                <a:avLst/>
              </a:prstGeom>
              <a:noFill/>
              <a:ln w="38100" algn="ctr">
                <a:solidFill>
                  <a:srgbClr val="FFFF99"/>
                </a:solidFill>
                <a:round/>
                <a:headEnd/>
                <a:tailEnd/>
              </a:ln>
              <a:extLst>
                <a:ext uri="{909E8E84-426E-40DD-AFC4-6F175D3DCCD1}">
                  <a14:hiddenFill xmlns:a14="http://schemas.microsoft.com/office/drawing/2010/main">
                    <a:noFill/>
                  </a14:hiddenFill>
                </a:ext>
              </a:extLst>
            </p:spPr>
          </p:cxnSp>
          <p:cxnSp>
            <p:nvCxnSpPr>
              <p:cNvPr id="27671" name="Straight Connector 16"/>
              <p:cNvCxnSpPr>
                <a:cxnSpLocks noChangeShapeType="1"/>
              </p:cNvCxnSpPr>
              <p:nvPr/>
            </p:nvCxnSpPr>
            <p:spPr bwMode="auto">
              <a:xfrm>
                <a:off x="4211960" y="-18256"/>
                <a:ext cx="0" cy="6876256"/>
              </a:xfrm>
              <a:prstGeom prst="line">
                <a:avLst/>
              </a:prstGeom>
              <a:noFill/>
              <a:ln w="38100" algn="ctr">
                <a:solidFill>
                  <a:srgbClr val="FFFF99"/>
                </a:solidFill>
                <a:round/>
                <a:headEnd/>
                <a:tailEnd/>
              </a:ln>
              <a:extLst>
                <a:ext uri="{909E8E84-426E-40DD-AFC4-6F175D3DCCD1}">
                  <a14:hiddenFill xmlns:a14="http://schemas.microsoft.com/office/drawing/2010/main">
                    <a:noFill/>
                  </a14:hiddenFill>
                </a:ext>
              </a:extLst>
            </p:spPr>
          </p:cxnSp>
          <p:cxnSp>
            <p:nvCxnSpPr>
              <p:cNvPr id="27672" name="Straight Connector 17"/>
              <p:cNvCxnSpPr>
                <a:cxnSpLocks noChangeShapeType="1"/>
              </p:cNvCxnSpPr>
              <p:nvPr/>
            </p:nvCxnSpPr>
            <p:spPr bwMode="auto">
              <a:xfrm>
                <a:off x="5292080" y="-18256"/>
                <a:ext cx="0" cy="6876256"/>
              </a:xfrm>
              <a:prstGeom prst="line">
                <a:avLst/>
              </a:prstGeom>
              <a:noFill/>
              <a:ln w="38100" algn="ctr">
                <a:solidFill>
                  <a:srgbClr val="FFFF99"/>
                </a:solidFill>
                <a:round/>
                <a:headEnd/>
                <a:tailEnd/>
              </a:ln>
              <a:extLst>
                <a:ext uri="{909E8E84-426E-40DD-AFC4-6F175D3DCCD1}">
                  <a14:hiddenFill xmlns:a14="http://schemas.microsoft.com/office/drawing/2010/main">
                    <a:noFill/>
                  </a14:hiddenFill>
                </a:ext>
              </a:extLst>
            </p:spPr>
          </p:cxnSp>
          <p:cxnSp>
            <p:nvCxnSpPr>
              <p:cNvPr id="27673" name="Straight Connector 18"/>
              <p:cNvCxnSpPr>
                <a:cxnSpLocks noChangeShapeType="1"/>
              </p:cNvCxnSpPr>
              <p:nvPr/>
            </p:nvCxnSpPr>
            <p:spPr bwMode="auto">
              <a:xfrm>
                <a:off x="6372200" y="-18256"/>
                <a:ext cx="0" cy="6876256"/>
              </a:xfrm>
              <a:prstGeom prst="line">
                <a:avLst/>
              </a:prstGeom>
              <a:noFill/>
              <a:ln w="38100" algn="ctr">
                <a:solidFill>
                  <a:srgbClr val="FFFF99"/>
                </a:solidFill>
                <a:round/>
                <a:headEnd/>
                <a:tailEnd/>
              </a:ln>
              <a:extLst>
                <a:ext uri="{909E8E84-426E-40DD-AFC4-6F175D3DCCD1}">
                  <a14:hiddenFill xmlns:a14="http://schemas.microsoft.com/office/drawing/2010/main">
                    <a:noFill/>
                  </a14:hiddenFill>
                </a:ext>
              </a:extLst>
            </p:spPr>
          </p:cxnSp>
        </p:grpSp>
        <p:grpSp>
          <p:nvGrpSpPr>
            <p:cNvPr id="27661" name="Group 6"/>
            <p:cNvGrpSpPr>
              <a:grpSpLocks/>
            </p:cNvGrpSpPr>
            <p:nvPr/>
          </p:nvGrpSpPr>
          <p:grpSpPr bwMode="auto">
            <a:xfrm rot="5400000">
              <a:off x="740687" y="-15931"/>
              <a:ext cx="5400600" cy="6881975"/>
              <a:chOff x="1475656" y="-29694"/>
              <a:chExt cx="5400600" cy="6881975"/>
            </a:xfrm>
          </p:grpSpPr>
          <p:cxnSp>
            <p:nvCxnSpPr>
              <p:cNvPr id="27662" name="Straight Connector 7"/>
              <p:cNvCxnSpPr>
                <a:cxnSpLocks noChangeShapeType="1"/>
              </p:cNvCxnSpPr>
              <p:nvPr/>
            </p:nvCxnSpPr>
            <p:spPr bwMode="auto">
              <a:xfrm>
                <a:off x="1475656" y="-29694"/>
                <a:ext cx="0" cy="6876256"/>
              </a:xfrm>
              <a:prstGeom prst="line">
                <a:avLst/>
              </a:prstGeom>
              <a:noFill/>
              <a:ln w="38100" algn="ctr">
                <a:solidFill>
                  <a:srgbClr val="FFFF99"/>
                </a:solidFill>
                <a:round/>
                <a:headEnd/>
                <a:tailEnd/>
              </a:ln>
              <a:extLst>
                <a:ext uri="{909E8E84-426E-40DD-AFC4-6F175D3DCCD1}">
                  <a14:hiddenFill xmlns:a14="http://schemas.microsoft.com/office/drawing/2010/main">
                    <a:noFill/>
                  </a14:hiddenFill>
                </a:ext>
              </a:extLst>
            </p:spPr>
          </p:cxnSp>
          <p:cxnSp>
            <p:nvCxnSpPr>
              <p:cNvPr id="27663" name="Straight Connector 8"/>
              <p:cNvCxnSpPr>
                <a:cxnSpLocks noChangeShapeType="1"/>
              </p:cNvCxnSpPr>
              <p:nvPr/>
            </p:nvCxnSpPr>
            <p:spPr bwMode="auto">
              <a:xfrm>
                <a:off x="2555776" y="-23975"/>
                <a:ext cx="0" cy="6876256"/>
              </a:xfrm>
              <a:prstGeom prst="line">
                <a:avLst/>
              </a:prstGeom>
              <a:noFill/>
              <a:ln w="38100" algn="ctr">
                <a:solidFill>
                  <a:srgbClr val="FFFF99"/>
                </a:solidFill>
                <a:round/>
                <a:headEnd/>
                <a:tailEnd/>
              </a:ln>
              <a:extLst>
                <a:ext uri="{909E8E84-426E-40DD-AFC4-6F175D3DCCD1}">
                  <a14:hiddenFill xmlns:a14="http://schemas.microsoft.com/office/drawing/2010/main">
                    <a:noFill/>
                  </a14:hiddenFill>
                </a:ext>
              </a:extLst>
            </p:spPr>
          </p:cxnSp>
          <p:cxnSp>
            <p:nvCxnSpPr>
              <p:cNvPr id="27664" name="Straight Connector 9"/>
              <p:cNvCxnSpPr>
                <a:cxnSpLocks noChangeShapeType="1"/>
              </p:cNvCxnSpPr>
              <p:nvPr/>
            </p:nvCxnSpPr>
            <p:spPr bwMode="auto">
              <a:xfrm>
                <a:off x="3635896" y="-23975"/>
                <a:ext cx="0" cy="6876256"/>
              </a:xfrm>
              <a:prstGeom prst="line">
                <a:avLst/>
              </a:prstGeom>
              <a:noFill/>
              <a:ln w="38100" algn="ctr">
                <a:solidFill>
                  <a:srgbClr val="FFFF99"/>
                </a:solidFill>
                <a:round/>
                <a:headEnd/>
                <a:tailEnd/>
              </a:ln>
              <a:extLst>
                <a:ext uri="{909E8E84-426E-40DD-AFC4-6F175D3DCCD1}">
                  <a14:hiddenFill xmlns:a14="http://schemas.microsoft.com/office/drawing/2010/main">
                    <a:noFill/>
                  </a14:hiddenFill>
                </a:ext>
              </a:extLst>
            </p:spPr>
          </p:cxnSp>
          <p:cxnSp>
            <p:nvCxnSpPr>
              <p:cNvPr id="27665" name="Straight Connector 10"/>
              <p:cNvCxnSpPr>
                <a:cxnSpLocks noChangeShapeType="1"/>
              </p:cNvCxnSpPr>
              <p:nvPr/>
            </p:nvCxnSpPr>
            <p:spPr bwMode="auto">
              <a:xfrm>
                <a:off x="4716016" y="-23975"/>
                <a:ext cx="0" cy="6876256"/>
              </a:xfrm>
              <a:prstGeom prst="line">
                <a:avLst/>
              </a:prstGeom>
              <a:noFill/>
              <a:ln w="38100" algn="ctr">
                <a:solidFill>
                  <a:srgbClr val="FFFF99"/>
                </a:solidFill>
                <a:round/>
                <a:headEnd/>
                <a:tailEnd/>
              </a:ln>
              <a:extLst>
                <a:ext uri="{909E8E84-426E-40DD-AFC4-6F175D3DCCD1}">
                  <a14:hiddenFill xmlns:a14="http://schemas.microsoft.com/office/drawing/2010/main">
                    <a:noFill/>
                  </a14:hiddenFill>
                </a:ext>
              </a:extLst>
            </p:spPr>
          </p:cxnSp>
          <p:cxnSp>
            <p:nvCxnSpPr>
              <p:cNvPr id="27666" name="Straight Connector 11"/>
              <p:cNvCxnSpPr>
                <a:cxnSpLocks noChangeShapeType="1"/>
              </p:cNvCxnSpPr>
              <p:nvPr/>
            </p:nvCxnSpPr>
            <p:spPr bwMode="auto">
              <a:xfrm>
                <a:off x="5796136" y="-23975"/>
                <a:ext cx="0" cy="6876256"/>
              </a:xfrm>
              <a:prstGeom prst="line">
                <a:avLst/>
              </a:prstGeom>
              <a:noFill/>
              <a:ln w="38100" algn="ctr">
                <a:solidFill>
                  <a:srgbClr val="FFFF99"/>
                </a:solidFill>
                <a:round/>
                <a:headEnd/>
                <a:tailEnd/>
              </a:ln>
              <a:extLst>
                <a:ext uri="{909E8E84-426E-40DD-AFC4-6F175D3DCCD1}">
                  <a14:hiddenFill xmlns:a14="http://schemas.microsoft.com/office/drawing/2010/main">
                    <a:noFill/>
                  </a14:hiddenFill>
                </a:ext>
              </a:extLst>
            </p:spPr>
          </p:cxnSp>
          <p:cxnSp>
            <p:nvCxnSpPr>
              <p:cNvPr id="27667" name="Straight Connector 12"/>
              <p:cNvCxnSpPr>
                <a:cxnSpLocks noChangeShapeType="1"/>
              </p:cNvCxnSpPr>
              <p:nvPr/>
            </p:nvCxnSpPr>
            <p:spPr bwMode="auto">
              <a:xfrm>
                <a:off x="6876256" y="-23975"/>
                <a:ext cx="0" cy="6876256"/>
              </a:xfrm>
              <a:prstGeom prst="line">
                <a:avLst/>
              </a:prstGeom>
              <a:noFill/>
              <a:ln w="38100" algn="ctr">
                <a:solidFill>
                  <a:srgbClr val="FFFF99"/>
                </a:solidFill>
                <a:round/>
                <a:headEnd/>
                <a:tailEnd/>
              </a:ln>
              <a:extLst>
                <a:ext uri="{909E8E84-426E-40DD-AFC4-6F175D3DCCD1}">
                  <a14:hiddenFill xmlns:a14="http://schemas.microsoft.com/office/drawing/2010/main">
                    <a:noFill/>
                  </a14:hiddenFill>
                </a:ext>
              </a:extLst>
            </p:spPr>
          </p:cxnSp>
        </p:grpSp>
      </p:grpSp>
      <p:cxnSp>
        <p:nvCxnSpPr>
          <p:cNvPr id="20" name="Connecteur droit avec flèche 11"/>
          <p:cNvCxnSpPr>
            <a:cxnSpLocks noChangeShapeType="1"/>
          </p:cNvCxnSpPr>
          <p:nvPr/>
        </p:nvCxnSpPr>
        <p:spPr bwMode="auto">
          <a:xfrm>
            <a:off x="2068117" y="1168003"/>
            <a:ext cx="230981" cy="917972"/>
          </a:xfrm>
          <a:prstGeom prst="straightConnector1">
            <a:avLst/>
          </a:prstGeom>
          <a:noFill/>
          <a:ln w="63500" algn="ctr">
            <a:solidFill>
              <a:srgbClr val="FF0000"/>
            </a:solidFill>
            <a:round/>
            <a:headEnd/>
            <a:tailEnd type="stealth" w="lg" len="lg"/>
          </a:ln>
          <a:extLst>
            <a:ext uri="{909E8E84-426E-40DD-AFC4-6F175D3DCCD1}">
              <a14:hiddenFill xmlns:a14="http://schemas.microsoft.com/office/drawing/2010/main">
                <a:noFill/>
              </a14:hiddenFill>
            </a:ext>
          </a:extLst>
        </p:spPr>
      </p:cxnSp>
      <p:sp>
        <p:nvSpPr>
          <p:cNvPr id="21" name="ZoneTexte 12"/>
          <p:cNvSpPr txBox="1">
            <a:spLocks noChangeArrowheads="1"/>
          </p:cNvSpPr>
          <p:nvPr/>
        </p:nvSpPr>
        <p:spPr bwMode="auto">
          <a:xfrm>
            <a:off x="454820" y="465535"/>
            <a:ext cx="2775347" cy="646331"/>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itchFamily="34" charset="0"/>
              </a:defRPr>
            </a:lvl1pPr>
            <a:lvl2pPr marL="742950" indent="-285750">
              <a:defRPr sz="2400" b="1">
                <a:solidFill>
                  <a:schemeClr val="tx1"/>
                </a:solidFill>
                <a:latin typeface="Arial" pitchFamily="34" charset="0"/>
              </a:defRPr>
            </a:lvl2pPr>
            <a:lvl3pPr marL="1143000" indent="-228600">
              <a:defRPr sz="2400" b="1">
                <a:solidFill>
                  <a:schemeClr val="tx1"/>
                </a:solidFill>
                <a:latin typeface="Arial" pitchFamily="34" charset="0"/>
              </a:defRPr>
            </a:lvl3pPr>
            <a:lvl4pPr marL="1600200" indent="-228600">
              <a:defRPr sz="2400" b="1">
                <a:solidFill>
                  <a:schemeClr val="tx1"/>
                </a:solidFill>
                <a:latin typeface="Arial" pitchFamily="34" charset="0"/>
              </a:defRPr>
            </a:lvl4pPr>
            <a:lvl5pPr marL="2057400" indent="-228600">
              <a:defRPr sz="2400" b="1">
                <a:solidFill>
                  <a:schemeClr val="tx1"/>
                </a:solidFill>
                <a:latin typeface="Arial" pitchFamily="34" charset="0"/>
              </a:defRPr>
            </a:lvl5pPr>
            <a:lvl6pPr marL="2514600" indent="-228600" algn="ctr" eaLnBrk="0" fontAlgn="base" hangingPunct="0">
              <a:spcBef>
                <a:spcPct val="0"/>
              </a:spcBef>
              <a:spcAft>
                <a:spcPct val="0"/>
              </a:spcAft>
              <a:defRPr sz="2400" b="1">
                <a:solidFill>
                  <a:schemeClr val="tx1"/>
                </a:solidFill>
                <a:latin typeface="Arial" pitchFamily="34" charset="0"/>
              </a:defRPr>
            </a:lvl6pPr>
            <a:lvl7pPr marL="2971800" indent="-228600" algn="ctr" eaLnBrk="0" fontAlgn="base" hangingPunct="0">
              <a:spcBef>
                <a:spcPct val="0"/>
              </a:spcBef>
              <a:spcAft>
                <a:spcPct val="0"/>
              </a:spcAft>
              <a:defRPr sz="2400" b="1">
                <a:solidFill>
                  <a:schemeClr val="tx1"/>
                </a:solidFill>
                <a:latin typeface="Arial" pitchFamily="34" charset="0"/>
              </a:defRPr>
            </a:lvl7pPr>
            <a:lvl8pPr marL="3429000" indent="-228600" algn="ctr" eaLnBrk="0" fontAlgn="base" hangingPunct="0">
              <a:spcBef>
                <a:spcPct val="0"/>
              </a:spcBef>
              <a:spcAft>
                <a:spcPct val="0"/>
              </a:spcAft>
              <a:defRPr sz="2400" b="1">
                <a:solidFill>
                  <a:schemeClr val="tx1"/>
                </a:solidFill>
                <a:latin typeface="Arial" pitchFamily="34" charset="0"/>
              </a:defRPr>
            </a:lvl8pPr>
            <a:lvl9pPr marL="3886200" indent="-228600" algn="ctr" eaLnBrk="0" fontAlgn="base" hangingPunct="0">
              <a:spcBef>
                <a:spcPct val="0"/>
              </a:spcBef>
              <a:spcAft>
                <a:spcPct val="0"/>
              </a:spcAft>
              <a:defRPr sz="2400" b="1">
                <a:solidFill>
                  <a:schemeClr val="tx1"/>
                </a:solidFill>
                <a:latin typeface="Arial" pitchFamily="34" charset="0"/>
              </a:defRPr>
            </a:lvl9pPr>
          </a:lstStyle>
          <a:p>
            <a:pPr algn="ctr" defTabSz="342900" eaLnBrk="0" fontAlgn="auto" hangingPunct="0">
              <a:spcBef>
                <a:spcPts val="0"/>
              </a:spcBef>
              <a:spcAft>
                <a:spcPts val="0"/>
              </a:spcAft>
              <a:defRPr/>
            </a:pPr>
            <a:r>
              <a:rPr lang="en-GB" sz="1800">
                <a:solidFill>
                  <a:srgbClr val="000000"/>
                </a:solidFill>
                <a:latin typeface="Humnst777 BT"/>
              </a:rPr>
              <a:t>What many people THINK is in a pixel</a:t>
            </a:r>
          </a:p>
        </p:txBody>
      </p:sp>
      <p:sp>
        <p:nvSpPr>
          <p:cNvPr id="22" name="Flowchart: Process 21"/>
          <p:cNvSpPr>
            <a:spLocks noChangeArrowheads="1"/>
          </p:cNvSpPr>
          <p:nvPr/>
        </p:nvSpPr>
        <p:spPr bwMode="auto">
          <a:xfrm>
            <a:off x="2018110" y="2163367"/>
            <a:ext cx="747713" cy="810815"/>
          </a:xfrm>
          <a:prstGeom prst="flowChartProcess">
            <a:avLst/>
          </a:prstGeom>
          <a:solidFill>
            <a:srgbClr val="FF0000">
              <a:alpha val="20000"/>
            </a:srgbClr>
          </a:solidFill>
          <a:ln w="38100" algn="ctr">
            <a:solidFill>
              <a:srgbClr val="FF0000"/>
            </a:solidFill>
            <a:round/>
            <a:headEnd/>
            <a:tailEnd/>
          </a:ln>
        </p:spPr>
        <p:txBody>
          <a:bodyPr wrap="none" anchor="ctr"/>
          <a:lstStyle/>
          <a:p>
            <a:pPr algn="ctr" defTabSz="678656" fontAlgn="auto">
              <a:spcBef>
                <a:spcPts val="0"/>
              </a:spcBef>
              <a:spcAft>
                <a:spcPts val="0"/>
              </a:spcAft>
              <a:defRPr/>
            </a:pPr>
            <a:endParaRPr lang="it-IT">
              <a:solidFill>
                <a:srgbClr val="000000"/>
              </a:solidFill>
              <a:latin typeface="Times New Roman" pitchFamily="18" charset="0"/>
            </a:endParaRPr>
          </a:p>
        </p:txBody>
      </p:sp>
      <p:sp>
        <p:nvSpPr>
          <p:cNvPr id="23" name="Oval 22"/>
          <p:cNvSpPr>
            <a:spLocks noChangeArrowheads="1"/>
          </p:cNvSpPr>
          <p:nvPr/>
        </p:nvSpPr>
        <p:spPr bwMode="auto">
          <a:xfrm rot="1518880">
            <a:off x="1319213" y="2065735"/>
            <a:ext cx="1787129" cy="1173956"/>
          </a:xfrm>
          <a:prstGeom prst="ellipse">
            <a:avLst/>
          </a:prstGeom>
          <a:solidFill>
            <a:srgbClr val="FFC000">
              <a:alpha val="20000"/>
            </a:srgbClr>
          </a:solidFill>
          <a:ln w="38100" algn="ctr">
            <a:solidFill>
              <a:srgbClr val="FFC000"/>
            </a:solidFill>
            <a:round/>
            <a:headEnd/>
            <a:tailEnd/>
          </a:ln>
        </p:spPr>
        <p:txBody>
          <a:bodyPr wrap="none" anchor="ctr"/>
          <a:lstStyle/>
          <a:p>
            <a:pPr algn="ctr" defTabSz="678656" fontAlgn="auto">
              <a:spcBef>
                <a:spcPts val="0"/>
              </a:spcBef>
              <a:spcAft>
                <a:spcPts val="0"/>
              </a:spcAft>
              <a:defRPr/>
            </a:pPr>
            <a:endParaRPr lang="it-IT">
              <a:solidFill>
                <a:srgbClr val="000000"/>
              </a:solidFill>
              <a:latin typeface="Times New Roman" pitchFamily="18" charset="0"/>
            </a:endParaRPr>
          </a:p>
        </p:txBody>
      </p:sp>
      <p:cxnSp>
        <p:nvCxnSpPr>
          <p:cNvPr id="24" name="Connecteur droit avec flèche 11"/>
          <p:cNvCxnSpPr>
            <a:cxnSpLocks noChangeShapeType="1"/>
            <a:endCxn id="23" idx="5"/>
          </p:cNvCxnSpPr>
          <p:nvPr/>
        </p:nvCxnSpPr>
        <p:spPr bwMode="auto">
          <a:xfrm flipH="1" flipV="1">
            <a:off x="2620566" y="3320654"/>
            <a:ext cx="303609" cy="945356"/>
          </a:xfrm>
          <a:prstGeom prst="straightConnector1">
            <a:avLst/>
          </a:prstGeom>
          <a:noFill/>
          <a:ln w="63500" algn="ctr">
            <a:solidFill>
              <a:srgbClr val="FFC000"/>
            </a:solidFill>
            <a:round/>
            <a:headEnd/>
            <a:tailEnd type="stealth" w="lg" len="lg"/>
          </a:ln>
          <a:extLst>
            <a:ext uri="{909E8E84-426E-40DD-AFC4-6F175D3DCCD1}">
              <a14:hiddenFill xmlns:a14="http://schemas.microsoft.com/office/drawing/2010/main">
                <a:noFill/>
              </a14:hiddenFill>
            </a:ext>
          </a:extLst>
        </p:spPr>
      </p:cxnSp>
      <p:sp>
        <p:nvSpPr>
          <p:cNvPr id="25" name="ZoneTexte 12"/>
          <p:cNvSpPr txBox="1">
            <a:spLocks noChangeArrowheads="1"/>
          </p:cNvSpPr>
          <p:nvPr/>
        </p:nvSpPr>
        <p:spPr bwMode="auto">
          <a:xfrm>
            <a:off x="2059912" y="4233541"/>
            <a:ext cx="2283489" cy="646331"/>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defRPr>
            </a:lvl1pPr>
            <a:lvl2pPr marL="742950" indent="-285750">
              <a:defRPr sz="2400" b="1">
                <a:solidFill>
                  <a:schemeClr val="tx1"/>
                </a:solidFill>
                <a:latin typeface="Arial" pitchFamily="34" charset="0"/>
              </a:defRPr>
            </a:lvl2pPr>
            <a:lvl3pPr marL="1143000" indent="-228600">
              <a:defRPr sz="2400" b="1">
                <a:solidFill>
                  <a:schemeClr val="tx1"/>
                </a:solidFill>
                <a:latin typeface="Arial" pitchFamily="34" charset="0"/>
              </a:defRPr>
            </a:lvl3pPr>
            <a:lvl4pPr marL="1600200" indent="-228600">
              <a:defRPr sz="2400" b="1">
                <a:solidFill>
                  <a:schemeClr val="tx1"/>
                </a:solidFill>
                <a:latin typeface="Arial" pitchFamily="34" charset="0"/>
              </a:defRPr>
            </a:lvl4pPr>
            <a:lvl5pPr marL="2057400" indent="-228600">
              <a:defRPr sz="2400" b="1">
                <a:solidFill>
                  <a:schemeClr val="tx1"/>
                </a:solidFill>
                <a:latin typeface="Arial" pitchFamily="34" charset="0"/>
              </a:defRPr>
            </a:lvl5pPr>
            <a:lvl6pPr marL="2514600" indent="-228600" algn="ctr" eaLnBrk="0" fontAlgn="base" hangingPunct="0">
              <a:spcBef>
                <a:spcPct val="0"/>
              </a:spcBef>
              <a:spcAft>
                <a:spcPct val="0"/>
              </a:spcAft>
              <a:defRPr sz="2400" b="1">
                <a:solidFill>
                  <a:schemeClr val="tx1"/>
                </a:solidFill>
                <a:latin typeface="Arial" pitchFamily="34" charset="0"/>
              </a:defRPr>
            </a:lvl6pPr>
            <a:lvl7pPr marL="2971800" indent="-228600" algn="ctr" eaLnBrk="0" fontAlgn="base" hangingPunct="0">
              <a:spcBef>
                <a:spcPct val="0"/>
              </a:spcBef>
              <a:spcAft>
                <a:spcPct val="0"/>
              </a:spcAft>
              <a:defRPr sz="2400" b="1">
                <a:solidFill>
                  <a:schemeClr val="tx1"/>
                </a:solidFill>
                <a:latin typeface="Arial" pitchFamily="34" charset="0"/>
              </a:defRPr>
            </a:lvl7pPr>
            <a:lvl8pPr marL="3429000" indent="-228600" algn="ctr" eaLnBrk="0" fontAlgn="base" hangingPunct="0">
              <a:spcBef>
                <a:spcPct val="0"/>
              </a:spcBef>
              <a:spcAft>
                <a:spcPct val="0"/>
              </a:spcAft>
              <a:defRPr sz="2400" b="1">
                <a:solidFill>
                  <a:schemeClr val="tx1"/>
                </a:solidFill>
                <a:latin typeface="Arial" pitchFamily="34" charset="0"/>
              </a:defRPr>
            </a:lvl8pPr>
            <a:lvl9pPr marL="3886200" indent="-228600" algn="ctr" eaLnBrk="0" fontAlgn="base" hangingPunct="0">
              <a:spcBef>
                <a:spcPct val="0"/>
              </a:spcBef>
              <a:spcAft>
                <a:spcPct val="0"/>
              </a:spcAft>
              <a:defRPr sz="2400" b="1">
                <a:solidFill>
                  <a:schemeClr val="tx1"/>
                </a:solidFill>
                <a:latin typeface="Arial" pitchFamily="34" charset="0"/>
              </a:defRPr>
            </a:lvl9pPr>
          </a:lstStyle>
          <a:p>
            <a:pPr algn="ctr" defTabSz="342900" eaLnBrk="0" fontAlgn="auto" hangingPunct="0">
              <a:spcBef>
                <a:spcPts val="0"/>
              </a:spcBef>
              <a:spcAft>
                <a:spcPts val="0"/>
              </a:spcAft>
              <a:defRPr/>
            </a:pPr>
            <a:r>
              <a:rPr lang="en-GB" sz="1800">
                <a:solidFill>
                  <a:srgbClr val="000000"/>
                </a:solidFill>
                <a:latin typeface="Humnst777 BT"/>
              </a:rPr>
              <a:t>What may actually be in a pixel</a:t>
            </a:r>
          </a:p>
        </p:txBody>
      </p:sp>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4114" y="820114"/>
            <a:ext cx="2353931" cy="1805987"/>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a:spLocks noChangeArrowheads="1"/>
          </p:cNvSpPr>
          <p:nvPr/>
        </p:nvSpPr>
        <p:spPr bwMode="auto">
          <a:xfrm>
            <a:off x="77497" y="4574526"/>
            <a:ext cx="21230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itchFamily="34" charset="0"/>
              </a:defRPr>
            </a:lvl1pPr>
            <a:lvl2pPr marL="742950" indent="-285750">
              <a:defRPr sz="2400" b="1">
                <a:solidFill>
                  <a:schemeClr val="tx1"/>
                </a:solidFill>
                <a:latin typeface="Arial" pitchFamily="34" charset="0"/>
              </a:defRPr>
            </a:lvl2pPr>
            <a:lvl3pPr marL="1143000" indent="-228600">
              <a:defRPr sz="2400" b="1">
                <a:solidFill>
                  <a:schemeClr val="tx1"/>
                </a:solidFill>
                <a:latin typeface="Arial" pitchFamily="34" charset="0"/>
              </a:defRPr>
            </a:lvl3pPr>
            <a:lvl4pPr marL="1600200" indent="-228600">
              <a:defRPr sz="2400" b="1">
                <a:solidFill>
                  <a:schemeClr val="tx1"/>
                </a:solidFill>
                <a:latin typeface="Arial" pitchFamily="34" charset="0"/>
              </a:defRPr>
            </a:lvl4pPr>
            <a:lvl5pPr marL="2057400" indent="-228600">
              <a:defRPr sz="2400" b="1">
                <a:solidFill>
                  <a:schemeClr val="tx1"/>
                </a:solidFill>
                <a:latin typeface="Arial" pitchFamily="34" charset="0"/>
              </a:defRPr>
            </a:lvl5pPr>
            <a:lvl6pPr marL="2514600" indent="-228600" algn="ctr" eaLnBrk="0" fontAlgn="base" hangingPunct="0">
              <a:spcBef>
                <a:spcPct val="0"/>
              </a:spcBef>
              <a:spcAft>
                <a:spcPct val="0"/>
              </a:spcAft>
              <a:defRPr sz="2400" b="1">
                <a:solidFill>
                  <a:schemeClr val="tx1"/>
                </a:solidFill>
                <a:latin typeface="Arial" pitchFamily="34" charset="0"/>
              </a:defRPr>
            </a:lvl6pPr>
            <a:lvl7pPr marL="2971800" indent="-228600" algn="ctr" eaLnBrk="0" fontAlgn="base" hangingPunct="0">
              <a:spcBef>
                <a:spcPct val="0"/>
              </a:spcBef>
              <a:spcAft>
                <a:spcPct val="0"/>
              </a:spcAft>
              <a:defRPr sz="2400" b="1">
                <a:solidFill>
                  <a:schemeClr val="tx1"/>
                </a:solidFill>
                <a:latin typeface="Arial" pitchFamily="34" charset="0"/>
              </a:defRPr>
            </a:lvl7pPr>
            <a:lvl8pPr marL="3429000" indent="-228600" algn="ctr" eaLnBrk="0" fontAlgn="base" hangingPunct="0">
              <a:spcBef>
                <a:spcPct val="0"/>
              </a:spcBef>
              <a:spcAft>
                <a:spcPct val="0"/>
              </a:spcAft>
              <a:defRPr sz="2400" b="1">
                <a:solidFill>
                  <a:schemeClr val="tx1"/>
                </a:solidFill>
                <a:latin typeface="Arial" pitchFamily="34" charset="0"/>
              </a:defRPr>
            </a:lvl8pPr>
            <a:lvl9pPr marL="3886200" indent="-228600" algn="ctr" eaLnBrk="0" fontAlgn="base" hangingPunct="0">
              <a:spcBef>
                <a:spcPct val="0"/>
              </a:spcBef>
              <a:spcAft>
                <a:spcPct val="0"/>
              </a:spcAft>
              <a:defRPr sz="2400" b="1">
                <a:solidFill>
                  <a:schemeClr val="tx1"/>
                </a:solidFill>
                <a:latin typeface="Arial" pitchFamily="34" charset="0"/>
              </a:defRPr>
            </a:lvl9pPr>
          </a:lstStyle>
          <a:p>
            <a:pPr defTabSz="342900" eaLnBrk="0" fontAlgn="auto" hangingPunct="0">
              <a:spcBef>
                <a:spcPts val="0"/>
              </a:spcBef>
              <a:spcAft>
                <a:spcPts val="0"/>
              </a:spcAft>
              <a:defRPr/>
            </a:pPr>
            <a:r>
              <a:rPr lang="en-US" sz="1200" b="0" i="1" dirty="0">
                <a:solidFill>
                  <a:schemeClr val="bg1"/>
                </a:solidFill>
                <a:latin typeface="Trebuchet MS"/>
              </a:rPr>
              <a:t>MODIS ~250 m </a:t>
            </a:r>
            <a:r>
              <a:rPr lang="en-US" sz="1200" b="0" i="1" dirty="0" smtClean="0">
                <a:solidFill>
                  <a:schemeClr val="bg1"/>
                </a:solidFill>
                <a:latin typeface="Trebuchet MS"/>
              </a:rPr>
              <a:t>L2G </a:t>
            </a:r>
            <a:r>
              <a:rPr lang="en-US" sz="1200" b="0" i="1" dirty="0">
                <a:solidFill>
                  <a:schemeClr val="bg1"/>
                </a:solidFill>
                <a:latin typeface="Trebuchet MS"/>
              </a:rPr>
              <a:t>grid</a:t>
            </a:r>
            <a:endParaRPr lang="it-IT" sz="1200" b="0" i="1" dirty="0">
              <a:solidFill>
                <a:schemeClr val="bg1"/>
              </a:solidFill>
              <a:latin typeface="Trebuchet MS"/>
            </a:endParaRPr>
          </a:p>
        </p:txBody>
      </p:sp>
      <p:sp>
        <p:nvSpPr>
          <p:cNvPr id="28" name="TextBox 27"/>
          <p:cNvSpPr txBox="1">
            <a:spLocks noChangeArrowheads="1"/>
          </p:cNvSpPr>
          <p:nvPr/>
        </p:nvSpPr>
        <p:spPr bwMode="auto">
          <a:xfrm>
            <a:off x="4162523" y="1056666"/>
            <a:ext cx="16882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defRPr>
            </a:lvl1pPr>
            <a:lvl2pPr marL="742950" indent="-285750">
              <a:defRPr sz="2400" b="1">
                <a:solidFill>
                  <a:schemeClr val="tx1"/>
                </a:solidFill>
                <a:latin typeface="Arial" pitchFamily="34" charset="0"/>
              </a:defRPr>
            </a:lvl2pPr>
            <a:lvl3pPr marL="1143000" indent="-228600">
              <a:defRPr sz="2400" b="1">
                <a:solidFill>
                  <a:schemeClr val="tx1"/>
                </a:solidFill>
                <a:latin typeface="Arial" pitchFamily="34" charset="0"/>
              </a:defRPr>
            </a:lvl3pPr>
            <a:lvl4pPr marL="1600200" indent="-228600">
              <a:defRPr sz="2400" b="1">
                <a:solidFill>
                  <a:schemeClr val="tx1"/>
                </a:solidFill>
                <a:latin typeface="Arial" pitchFamily="34" charset="0"/>
              </a:defRPr>
            </a:lvl4pPr>
            <a:lvl5pPr marL="2057400" indent="-228600">
              <a:defRPr sz="2400" b="1">
                <a:solidFill>
                  <a:schemeClr val="tx1"/>
                </a:solidFill>
                <a:latin typeface="Arial" pitchFamily="34" charset="0"/>
              </a:defRPr>
            </a:lvl5pPr>
            <a:lvl6pPr marL="2514600" indent="-228600" algn="ctr" eaLnBrk="0" fontAlgn="base" hangingPunct="0">
              <a:spcBef>
                <a:spcPct val="0"/>
              </a:spcBef>
              <a:spcAft>
                <a:spcPct val="0"/>
              </a:spcAft>
              <a:defRPr sz="2400" b="1">
                <a:solidFill>
                  <a:schemeClr val="tx1"/>
                </a:solidFill>
                <a:latin typeface="Arial" pitchFamily="34" charset="0"/>
              </a:defRPr>
            </a:lvl6pPr>
            <a:lvl7pPr marL="2971800" indent="-228600" algn="ctr" eaLnBrk="0" fontAlgn="base" hangingPunct="0">
              <a:spcBef>
                <a:spcPct val="0"/>
              </a:spcBef>
              <a:spcAft>
                <a:spcPct val="0"/>
              </a:spcAft>
              <a:defRPr sz="2400" b="1">
                <a:solidFill>
                  <a:schemeClr val="tx1"/>
                </a:solidFill>
                <a:latin typeface="Arial" pitchFamily="34" charset="0"/>
              </a:defRPr>
            </a:lvl7pPr>
            <a:lvl8pPr marL="3429000" indent="-228600" algn="ctr" eaLnBrk="0" fontAlgn="base" hangingPunct="0">
              <a:spcBef>
                <a:spcPct val="0"/>
              </a:spcBef>
              <a:spcAft>
                <a:spcPct val="0"/>
              </a:spcAft>
              <a:defRPr sz="2400" b="1">
                <a:solidFill>
                  <a:schemeClr val="tx1"/>
                </a:solidFill>
                <a:latin typeface="Arial" pitchFamily="34" charset="0"/>
              </a:defRPr>
            </a:lvl8pPr>
            <a:lvl9pPr marL="3886200" indent="-228600" algn="ctr" eaLnBrk="0" fontAlgn="base" hangingPunct="0">
              <a:spcBef>
                <a:spcPct val="0"/>
              </a:spcBef>
              <a:spcAft>
                <a:spcPct val="0"/>
              </a:spcAft>
              <a:defRPr sz="2400" b="1">
                <a:solidFill>
                  <a:schemeClr val="tx1"/>
                </a:solidFill>
                <a:latin typeface="Arial" pitchFamily="34" charset="0"/>
              </a:defRPr>
            </a:lvl9pPr>
          </a:lstStyle>
          <a:p>
            <a:pPr defTabSz="342900" eaLnBrk="0" fontAlgn="auto" hangingPunct="0">
              <a:spcBef>
                <a:spcPts val="0"/>
              </a:spcBef>
              <a:spcAft>
                <a:spcPts val="0"/>
              </a:spcAft>
              <a:defRPr/>
            </a:pPr>
            <a:r>
              <a:rPr lang="en-US" sz="1200" b="0" i="1" dirty="0">
                <a:solidFill>
                  <a:srgbClr val="000000"/>
                </a:solidFill>
                <a:latin typeface="Trebuchet MS"/>
              </a:rPr>
              <a:t>Point Spread function</a:t>
            </a:r>
            <a:endParaRPr lang="it-IT" sz="1200" b="0" i="1" dirty="0">
              <a:solidFill>
                <a:srgbClr val="000000"/>
              </a:solidFill>
              <a:latin typeface="Trebuchet MS"/>
            </a:endParaRPr>
          </a:p>
        </p:txBody>
      </p:sp>
      <p:pic>
        <p:nvPicPr>
          <p:cNvPr id="2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3644" y="2813538"/>
            <a:ext cx="4081213" cy="1910831"/>
          </a:xfrm>
          <a:prstGeom prst="rect">
            <a:avLst/>
          </a:prstGeom>
          <a:noFill/>
          <a:ln>
            <a:noFill/>
          </a:ln>
          <a:extLst>
            <a:ext uri="{909E8E84-426E-40DD-AFC4-6F175D3DCCD1}">
              <a14:hiddenFill xmlns:a14="http://schemas.microsoft.com/office/drawing/2010/main">
                <a:solidFill>
                  <a:schemeClr val="accent1"/>
                </a:solidFill>
              </a14:hiddenFill>
            </a:ext>
          </a:extLst>
        </p:spPr>
      </p:pic>
      <p:sp>
        <p:nvSpPr>
          <p:cNvPr id="30" name="Title 1"/>
          <p:cNvSpPr txBox="1">
            <a:spLocks/>
          </p:cNvSpPr>
          <p:nvPr/>
        </p:nvSpPr>
        <p:spPr bwMode="auto">
          <a:xfrm>
            <a:off x="5124659" y="139132"/>
            <a:ext cx="5567022"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chemeClr val="tx1">
                    <a:lumMod val="65000"/>
                    <a:lumOff val="35000"/>
                  </a:schemeClr>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kern="0" dirty="0" smtClean="0"/>
              <a:t>Image spatial resolution ?</a:t>
            </a:r>
            <a:endParaRPr lang="en-US" kern="0" dirty="0"/>
          </a:p>
        </p:txBody>
      </p:sp>
      <p:sp>
        <p:nvSpPr>
          <p:cNvPr id="31" name="Title 1"/>
          <p:cNvSpPr>
            <a:spLocks noGrp="1"/>
          </p:cNvSpPr>
          <p:nvPr>
            <p:ph type="title"/>
          </p:nvPr>
        </p:nvSpPr>
        <p:spPr>
          <a:xfrm>
            <a:off x="5903382" y="936821"/>
            <a:ext cx="3240618" cy="954107"/>
          </a:xfrm>
        </p:spPr>
        <p:txBody>
          <a:bodyPr/>
          <a:lstStyle/>
          <a:p>
            <a:r>
              <a:rPr lang="en-US" sz="1400" dirty="0" smtClean="0"/>
              <a:t>Actual footprint of any EO </a:t>
            </a:r>
            <a:r>
              <a:rPr lang="en-US" sz="1400" dirty="0"/>
              <a:t>i</a:t>
            </a:r>
            <a:r>
              <a:rPr lang="en-US" sz="1400" dirty="0" smtClean="0"/>
              <a:t>nstrument has a spatial response</a:t>
            </a:r>
            <a:br>
              <a:rPr lang="en-US" sz="1400" dirty="0" smtClean="0"/>
            </a:br>
            <a:r>
              <a:rPr lang="en-US" sz="1400" dirty="0" smtClean="0"/>
              <a:t>larger (from 1,5 to 3 pixels) than the image spatial resolution</a:t>
            </a:r>
            <a:endParaRPr lang="en-GB" sz="1400" dirty="0"/>
          </a:p>
        </p:txBody>
      </p:sp>
      <p:sp>
        <p:nvSpPr>
          <p:cNvPr id="2" name="Rectangle 1"/>
          <p:cNvSpPr/>
          <p:nvPr/>
        </p:nvSpPr>
        <p:spPr>
          <a:xfrm>
            <a:off x="5837656" y="2544842"/>
            <a:ext cx="3204723" cy="307777"/>
          </a:xfrm>
          <a:prstGeom prst="rect">
            <a:avLst/>
          </a:prstGeom>
        </p:spPr>
        <p:txBody>
          <a:bodyPr wrap="none">
            <a:spAutoFit/>
          </a:bodyPr>
          <a:lstStyle/>
          <a:p>
            <a:r>
              <a:rPr lang="en-US" sz="1400" dirty="0" smtClean="0">
                <a:solidFill>
                  <a:schemeClr val="tx1">
                    <a:lumMod val="50000"/>
                    <a:lumOff val="50000"/>
                  </a:schemeClr>
                </a:solidFill>
              </a:rPr>
              <a:t>Modis spatial response – 250 m </a:t>
            </a:r>
            <a:endParaRPr lang="fr-BE" sz="1400" dirty="0">
              <a:solidFill>
                <a:schemeClr val="tx1">
                  <a:lumMod val="50000"/>
                  <a:lumOff val="50000"/>
                </a:schemeClr>
              </a:solidFill>
            </a:endParaRPr>
          </a:p>
        </p:txBody>
      </p:sp>
      <p:sp>
        <p:nvSpPr>
          <p:cNvPr id="32" name="Rectangle 31"/>
          <p:cNvSpPr/>
          <p:nvPr/>
        </p:nvSpPr>
        <p:spPr>
          <a:xfrm>
            <a:off x="5925746" y="1856195"/>
            <a:ext cx="3097674" cy="338554"/>
          </a:xfrm>
          <a:prstGeom prst="rect">
            <a:avLst/>
          </a:prstGeom>
        </p:spPr>
        <p:txBody>
          <a:bodyPr wrap="square">
            <a:spAutoFit/>
          </a:bodyPr>
          <a:lstStyle/>
          <a:p>
            <a:r>
              <a:rPr lang="en-US" sz="1600" dirty="0">
                <a:solidFill>
                  <a:schemeClr val="tx1">
                    <a:lumMod val="50000"/>
                    <a:lumOff val="50000"/>
                  </a:schemeClr>
                </a:solidFill>
              </a:rPr>
              <a:t> </a:t>
            </a:r>
            <a:r>
              <a:rPr lang="en-US" sz="1100" dirty="0" smtClean="0">
                <a:solidFill>
                  <a:schemeClr val="tx1">
                    <a:lumMod val="50000"/>
                    <a:lumOff val="50000"/>
                  </a:schemeClr>
                </a:solidFill>
              </a:rPr>
              <a:t>More on S2 in </a:t>
            </a:r>
            <a:r>
              <a:rPr lang="en-US" sz="1100" dirty="0" err="1" smtClean="0">
                <a:solidFill>
                  <a:schemeClr val="tx1">
                    <a:lumMod val="50000"/>
                    <a:lumOff val="50000"/>
                  </a:schemeClr>
                </a:solidFill>
              </a:rPr>
              <a:t>Radoux</a:t>
            </a:r>
            <a:r>
              <a:rPr lang="en-US" sz="1100" dirty="0" smtClean="0">
                <a:solidFill>
                  <a:schemeClr val="tx1">
                    <a:lumMod val="50000"/>
                    <a:lumOff val="50000"/>
                  </a:schemeClr>
                </a:solidFill>
              </a:rPr>
              <a:t> et al., RS2016</a:t>
            </a:r>
            <a:endParaRPr lang="fr-BE" sz="1100" dirty="0">
              <a:solidFill>
                <a:schemeClr val="tx1">
                  <a:lumMod val="50000"/>
                  <a:lumOff val="50000"/>
                </a:schemeClr>
              </a:solidFill>
            </a:endParaRPr>
          </a:p>
        </p:txBody>
      </p:sp>
      <p:pic>
        <p:nvPicPr>
          <p:cNvPr id="34" name="Imag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5193" y="4756254"/>
            <a:ext cx="562884" cy="130053"/>
          </a:xfrm>
          <a:prstGeom prst="rect">
            <a:avLst/>
          </a:prstGeom>
        </p:spPr>
      </p:pic>
    </p:spTree>
    <p:extLst>
      <p:ext uri="{BB962C8B-B14F-4D97-AF65-F5344CB8AC3E}">
        <p14:creationId xmlns:p14="http://schemas.microsoft.com/office/powerpoint/2010/main" val="2427916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5" grpId="0" animBg="1"/>
      <p:bldP spid="27" grpId="0"/>
      <p:bldP spid="28" grpId="0"/>
      <p:bldP spid="31" grpId="0"/>
      <p:bldP spid="2" grpId="0"/>
      <p:bldP spid="3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772" y="-70944"/>
            <a:ext cx="9372600" cy="52814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2604779" y="1361853"/>
            <a:ext cx="3638366" cy="1124712"/>
          </a:xfrm>
        </p:spPr>
        <p:txBody>
          <a:bodyPr>
            <a:normAutofit/>
          </a:bodyPr>
          <a:lstStyle/>
          <a:p>
            <a:pPr algn="ctr"/>
            <a:r>
              <a:rPr lang="en-US" sz="6000" dirty="0" err="1"/>
              <a:t>Sauf</a:t>
            </a:r>
            <a:r>
              <a:rPr lang="en-US" sz="6000" dirty="0"/>
              <a:t> que</a:t>
            </a:r>
          </a:p>
        </p:txBody>
      </p:sp>
      <p:pic>
        <p:nvPicPr>
          <p:cNvPr id="3" name="Picture 2"/>
          <p:cNvPicPr>
            <a:picLocks noChangeAspect="1"/>
          </p:cNvPicPr>
          <p:nvPr/>
        </p:nvPicPr>
        <p:blipFill>
          <a:blip r:embed="rId3"/>
          <a:stretch>
            <a:fillRect/>
          </a:stretch>
        </p:blipFill>
        <p:spPr>
          <a:xfrm>
            <a:off x="3073976" y="2486565"/>
            <a:ext cx="2699971" cy="1610389"/>
          </a:xfrm>
          <a:prstGeom prst="rect">
            <a:avLst/>
          </a:prstGeom>
        </p:spPr>
      </p:pic>
      <p:sp>
        <p:nvSpPr>
          <p:cNvPr id="5" name="TextBox 4"/>
          <p:cNvSpPr txBox="1"/>
          <p:nvPr/>
        </p:nvSpPr>
        <p:spPr>
          <a:xfrm>
            <a:off x="3154680" y="2523704"/>
            <a:ext cx="2461661" cy="369332"/>
          </a:xfrm>
          <a:prstGeom prst="rect">
            <a:avLst/>
          </a:prstGeom>
          <a:noFill/>
        </p:spPr>
        <p:txBody>
          <a:bodyPr wrap="square" rtlCol="0">
            <a:spAutoFit/>
          </a:bodyPr>
          <a:lstStyle/>
          <a:p>
            <a:pPr defTabSz="342900" fontAlgn="auto">
              <a:spcBef>
                <a:spcPts val="0"/>
              </a:spcBef>
              <a:spcAft>
                <a:spcPts val="0"/>
              </a:spcAft>
            </a:pPr>
            <a:r>
              <a:rPr lang="fr-BE" sz="900" b="1" dirty="0">
                <a:solidFill>
                  <a:prstClr val="black"/>
                </a:solidFill>
                <a:latin typeface="Bradley Hand ITC" panose="03070402050302030203" pitchFamily="66" charset="0"/>
              </a:rPr>
              <a:t>Parfois je reste éveillé la nuit en me demandant “Qu’y-a-t-il vraiment dans un pixel?”.</a:t>
            </a:r>
          </a:p>
        </p:txBody>
      </p:sp>
    </p:spTree>
    <p:extLst>
      <p:ext uri="{BB962C8B-B14F-4D97-AF65-F5344CB8AC3E}">
        <p14:creationId xmlns:p14="http://schemas.microsoft.com/office/powerpoint/2010/main" val="9582712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z="3000" dirty="0"/>
              <a:t>Le flou introduit par la modélisation de la PSF augmente le nombre de pixels mixtes.</a:t>
            </a:r>
          </a:p>
        </p:txBody>
      </p:sp>
      <p:sp>
        <p:nvSpPr>
          <p:cNvPr id="3" name="Content Placeholder 2"/>
          <p:cNvSpPr>
            <a:spLocks noGrp="1"/>
          </p:cNvSpPr>
          <p:nvPr>
            <p:ph idx="1"/>
          </p:nvPr>
        </p:nvSpPr>
        <p:spPr/>
        <p:txBody>
          <a:bodyPr/>
          <a:lstStyle/>
          <a:p>
            <a:r>
              <a:rPr lang="fr-BE" sz="1350" dirty="0"/>
              <a:t>Modéliser la PSF augmente le nombre de pixels mixtes.</a:t>
            </a:r>
          </a:p>
          <a:p>
            <a:r>
              <a:rPr lang="fr-BE" sz="1350" dirty="0"/>
              <a:t>Le nombre plus élevés de pixels mixtes entraîne une augmentation le biais de la résolution.</a:t>
            </a:r>
          </a:p>
        </p:txBody>
      </p:sp>
      <p:pic>
        <p:nvPicPr>
          <p:cNvPr id="4" name="Picture 3"/>
          <p:cNvPicPr>
            <a:picLocks noChangeAspect="1"/>
          </p:cNvPicPr>
          <p:nvPr/>
        </p:nvPicPr>
        <p:blipFill>
          <a:blip r:embed="rId3"/>
          <a:stretch>
            <a:fillRect/>
          </a:stretch>
        </p:blipFill>
        <p:spPr>
          <a:xfrm>
            <a:off x="4900654" y="2789446"/>
            <a:ext cx="3157497" cy="1942575"/>
          </a:xfrm>
          <a:prstGeom prst="rect">
            <a:avLst/>
          </a:prstGeom>
        </p:spPr>
      </p:pic>
      <p:pic>
        <p:nvPicPr>
          <p:cNvPr id="5" name="Picture 4"/>
          <p:cNvPicPr>
            <a:picLocks noChangeAspect="1"/>
          </p:cNvPicPr>
          <p:nvPr/>
        </p:nvPicPr>
        <p:blipFill>
          <a:blip r:embed="rId4"/>
          <a:stretch>
            <a:fillRect/>
          </a:stretch>
        </p:blipFill>
        <p:spPr>
          <a:xfrm>
            <a:off x="768097" y="2789445"/>
            <a:ext cx="3150761" cy="1942575"/>
          </a:xfrm>
          <a:prstGeom prst="rect">
            <a:avLst/>
          </a:prstGeom>
        </p:spPr>
      </p:pic>
      <p:pic>
        <p:nvPicPr>
          <p:cNvPr id="6" name="Content Placeholder 9"/>
          <p:cNvPicPr>
            <a:picLocks noChangeAspect="1"/>
          </p:cNvPicPr>
          <p:nvPr/>
        </p:nvPicPr>
        <p:blipFill rotWithShape="1">
          <a:blip r:embed="rId5"/>
          <a:srcRect l="17765" t="38950" r="71128" b="52255"/>
          <a:stretch/>
        </p:blipFill>
        <p:spPr>
          <a:xfrm>
            <a:off x="4050813" y="3435629"/>
            <a:ext cx="724620" cy="650208"/>
          </a:xfrm>
          <a:prstGeom prst="rect">
            <a:avLst/>
          </a:prstGeom>
        </p:spPr>
      </p:pic>
    </p:spTree>
    <p:extLst>
      <p:ext uri="{BB962C8B-B14F-4D97-AF65-F5344CB8AC3E}">
        <p14:creationId xmlns:p14="http://schemas.microsoft.com/office/powerpoint/2010/main" val="20126363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z="3000" dirty="0"/>
              <a:t>Le flou introduit par la modélisation de la PSF réduit le domaine d’applicabilité.</a:t>
            </a:r>
          </a:p>
        </p:txBody>
      </p:sp>
      <p:pic>
        <p:nvPicPr>
          <p:cNvPr id="5" name="Picture 4"/>
          <p:cNvPicPr>
            <a:picLocks noChangeAspect="1"/>
          </p:cNvPicPr>
          <p:nvPr/>
        </p:nvPicPr>
        <p:blipFill>
          <a:blip r:embed="rId3"/>
          <a:stretch>
            <a:fillRect/>
          </a:stretch>
        </p:blipFill>
        <p:spPr>
          <a:xfrm>
            <a:off x="1921684" y="2096794"/>
            <a:ext cx="2315838" cy="1789604"/>
          </a:xfrm>
          <a:prstGeom prst="rect">
            <a:avLst/>
          </a:prstGeom>
        </p:spPr>
      </p:pic>
      <p:pic>
        <p:nvPicPr>
          <p:cNvPr id="6" name="Picture 5"/>
          <p:cNvPicPr>
            <a:picLocks noChangeAspect="1"/>
          </p:cNvPicPr>
          <p:nvPr/>
        </p:nvPicPr>
        <p:blipFill>
          <a:blip r:embed="rId4"/>
          <a:stretch>
            <a:fillRect/>
          </a:stretch>
        </p:blipFill>
        <p:spPr>
          <a:xfrm>
            <a:off x="4995297" y="2142911"/>
            <a:ext cx="2285654" cy="1729252"/>
          </a:xfrm>
          <a:prstGeom prst="rect">
            <a:avLst/>
          </a:prstGeom>
        </p:spPr>
      </p:pic>
      <p:cxnSp>
        <p:nvCxnSpPr>
          <p:cNvPr id="18" name="Straight Arrow Connector 17"/>
          <p:cNvCxnSpPr/>
          <p:nvPr/>
        </p:nvCxnSpPr>
        <p:spPr>
          <a:xfrm>
            <a:off x="908278" y="4189460"/>
            <a:ext cx="7437119" cy="710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Hexagon 21"/>
          <p:cNvSpPr/>
          <p:nvPr/>
        </p:nvSpPr>
        <p:spPr>
          <a:xfrm>
            <a:off x="2627901" y="3906736"/>
            <a:ext cx="641971" cy="566447"/>
          </a:xfrm>
          <a:prstGeom prst="hexagon">
            <a:avLst/>
          </a:prstGeom>
          <a:solidFill>
            <a:srgbClr val="28926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1050" dirty="0">
                <a:solidFill>
                  <a:prstClr val="white"/>
                </a:solidFill>
              </a:rPr>
              <a:t>10 m</a:t>
            </a:r>
          </a:p>
        </p:txBody>
      </p:sp>
      <p:sp>
        <p:nvSpPr>
          <p:cNvPr id="23" name="Hexagon 22"/>
          <p:cNvSpPr/>
          <p:nvPr/>
        </p:nvSpPr>
        <p:spPr>
          <a:xfrm>
            <a:off x="5638554" y="3914591"/>
            <a:ext cx="641971" cy="566447"/>
          </a:xfrm>
          <a:prstGeom prst="hexagon">
            <a:avLst/>
          </a:prstGeom>
          <a:solidFill>
            <a:srgbClr val="E84C3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1050" dirty="0">
                <a:solidFill>
                  <a:prstClr val="white"/>
                </a:solidFill>
              </a:rPr>
              <a:t>30 m</a:t>
            </a:r>
          </a:p>
        </p:txBody>
      </p:sp>
      <p:sp>
        <p:nvSpPr>
          <p:cNvPr id="24" name="Content Placeholder 2"/>
          <p:cNvSpPr txBox="1">
            <a:spLocks/>
          </p:cNvSpPr>
          <p:nvPr/>
        </p:nvSpPr>
        <p:spPr>
          <a:xfrm>
            <a:off x="6887965" y="3919077"/>
            <a:ext cx="1761182" cy="281970"/>
          </a:xfrm>
          <a:prstGeom prst="rect">
            <a:avLst/>
          </a:prstGeom>
        </p:spPr>
        <p:txBody>
          <a:bodyPr vert="horz" lIns="34290" tIns="34290" rIns="3429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fontAlgn="auto">
              <a:buClr>
                <a:srgbClr val="297FB8"/>
              </a:buClr>
            </a:pPr>
            <a:r>
              <a:rPr lang="fr-BE" sz="1350" dirty="0">
                <a:solidFill>
                  <a:prstClr val="black">
                    <a:lumMod val="65000"/>
                    <a:lumOff val="35000"/>
                  </a:prstClr>
                </a:solidFill>
              </a:rPr>
              <a:t>Résolution spatiale</a:t>
            </a:r>
          </a:p>
        </p:txBody>
      </p:sp>
    </p:spTree>
    <p:extLst>
      <p:ext uri="{BB962C8B-B14F-4D97-AF65-F5344CB8AC3E}">
        <p14:creationId xmlns:p14="http://schemas.microsoft.com/office/powerpoint/2010/main" val="12390166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14" descr="http://www.razor-tek.com/images/plane_4-15-1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857" y="1135026"/>
            <a:ext cx="690186" cy="47881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s://upload.wikimedia.org/wikipedia/commons/d/d6/Spot-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8218" y="1176991"/>
            <a:ext cx="458175" cy="51773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https://landsat.gsfc.nasa.gov/wp-content/uploads/2013/01/ldcm_2012_CO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3148" y="1047303"/>
            <a:ext cx="1162625" cy="6539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8650" y="273844"/>
            <a:ext cx="8315325" cy="994172"/>
          </a:xfrm>
        </p:spPr>
        <p:txBody>
          <a:bodyPr/>
          <a:lstStyle/>
          <a:p>
            <a:r>
              <a:rPr lang="fr-BE" sz="2100" dirty="0">
                <a:solidFill>
                  <a:srgbClr val="44546A"/>
                </a:solidFill>
              </a:rPr>
              <a:t>Résolution spatiale</a:t>
            </a:r>
            <a:endParaRPr lang="en-US" dirty="0"/>
          </a:p>
        </p:txBody>
      </p:sp>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873483"/>
            <a:ext cx="1755000" cy="1755000"/>
          </a:xfrm>
          <a:prstGeom prst="rect">
            <a:avLst/>
          </a:prstGeom>
        </p:spPr>
      </p:pic>
      <p:pic>
        <p:nvPicPr>
          <p:cNvPr id="5" name="Imag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7250" y="1873483"/>
            <a:ext cx="1755000" cy="1755000"/>
          </a:xfrm>
          <a:prstGeom prst="rect">
            <a:avLst/>
          </a:prstGeom>
        </p:spPr>
      </p:pic>
      <p:pic>
        <p:nvPicPr>
          <p:cNvPr id="6" name="Imag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94500" y="1873483"/>
            <a:ext cx="1755000" cy="1755000"/>
          </a:xfrm>
          <a:prstGeom prst="rect">
            <a:avLst/>
          </a:prstGeom>
        </p:spPr>
      </p:pic>
      <p:pic>
        <p:nvPicPr>
          <p:cNvPr id="7" name="Imag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41750" y="1873483"/>
            <a:ext cx="1755000" cy="1755000"/>
          </a:xfrm>
          <a:prstGeom prst="rect">
            <a:avLst/>
          </a:prstGeom>
        </p:spPr>
      </p:pic>
      <p:pic>
        <p:nvPicPr>
          <p:cNvPr id="8" name="Imag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89000" y="1873483"/>
            <a:ext cx="1755000" cy="1755000"/>
          </a:xfrm>
          <a:prstGeom prst="rect">
            <a:avLst/>
          </a:prstGeom>
        </p:spPr>
      </p:pic>
      <p:sp>
        <p:nvSpPr>
          <p:cNvPr id="9" name="ZoneTexte 8"/>
          <p:cNvSpPr txBox="1"/>
          <p:nvPr/>
        </p:nvSpPr>
        <p:spPr>
          <a:xfrm>
            <a:off x="583957" y="1586093"/>
            <a:ext cx="587087" cy="646331"/>
          </a:xfrm>
          <a:prstGeom prst="rect">
            <a:avLst/>
          </a:prstGeom>
          <a:noFill/>
        </p:spPr>
        <p:txBody>
          <a:bodyPr wrap="square" rtlCol="0">
            <a:spAutoFit/>
          </a:bodyPr>
          <a:lstStyle/>
          <a:p>
            <a:pPr fontAlgn="auto">
              <a:spcBef>
                <a:spcPts val="0"/>
              </a:spcBef>
              <a:spcAft>
                <a:spcPts val="0"/>
              </a:spcAft>
            </a:pPr>
            <a:r>
              <a:rPr lang="fr-BE" dirty="0" smtClean="0">
                <a:solidFill>
                  <a:prstClr val="black"/>
                </a:solidFill>
                <a:latin typeface="Calibri" panose="020F0502020204030204"/>
              </a:rPr>
              <a:t>25 cm</a:t>
            </a:r>
            <a:endParaRPr lang="fr-BE" dirty="0">
              <a:solidFill>
                <a:prstClr val="black"/>
              </a:solidFill>
              <a:latin typeface="Calibri" panose="020F0502020204030204"/>
            </a:endParaRPr>
          </a:p>
        </p:txBody>
      </p:sp>
      <p:sp>
        <p:nvSpPr>
          <p:cNvPr id="11" name="ZoneTexte 10"/>
          <p:cNvSpPr txBox="1"/>
          <p:nvPr/>
        </p:nvSpPr>
        <p:spPr>
          <a:xfrm>
            <a:off x="2429641" y="1586093"/>
            <a:ext cx="587087" cy="646331"/>
          </a:xfrm>
          <a:prstGeom prst="rect">
            <a:avLst/>
          </a:prstGeom>
          <a:noFill/>
        </p:spPr>
        <p:txBody>
          <a:bodyPr wrap="square" rtlCol="0">
            <a:spAutoFit/>
          </a:bodyPr>
          <a:lstStyle/>
          <a:p>
            <a:pPr fontAlgn="auto">
              <a:spcBef>
                <a:spcPts val="0"/>
              </a:spcBef>
              <a:spcAft>
                <a:spcPts val="0"/>
              </a:spcAft>
            </a:pPr>
            <a:r>
              <a:rPr lang="fr-BE" dirty="0" smtClean="0">
                <a:solidFill>
                  <a:prstClr val="black"/>
                </a:solidFill>
                <a:latin typeface="Calibri" panose="020F0502020204030204"/>
              </a:rPr>
              <a:t>10 m</a:t>
            </a:r>
            <a:endParaRPr lang="fr-BE" dirty="0">
              <a:solidFill>
                <a:prstClr val="black"/>
              </a:solidFill>
              <a:latin typeface="Calibri" panose="020F0502020204030204"/>
            </a:endParaRPr>
          </a:p>
        </p:txBody>
      </p:sp>
      <p:sp>
        <p:nvSpPr>
          <p:cNvPr id="12" name="ZoneTexte 11"/>
          <p:cNvSpPr txBox="1"/>
          <p:nvPr/>
        </p:nvSpPr>
        <p:spPr>
          <a:xfrm>
            <a:off x="4273762" y="1586093"/>
            <a:ext cx="587087" cy="646331"/>
          </a:xfrm>
          <a:prstGeom prst="rect">
            <a:avLst/>
          </a:prstGeom>
          <a:noFill/>
        </p:spPr>
        <p:txBody>
          <a:bodyPr wrap="square" rtlCol="0">
            <a:spAutoFit/>
          </a:bodyPr>
          <a:lstStyle/>
          <a:p>
            <a:pPr fontAlgn="auto">
              <a:spcBef>
                <a:spcPts val="0"/>
              </a:spcBef>
              <a:spcAft>
                <a:spcPts val="0"/>
              </a:spcAft>
            </a:pPr>
            <a:r>
              <a:rPr lang="fr-BE" dirty="0" smtClean="0">
                <a:solidFill>
                  <a:prstClr val="black"/>
                </a:solidFill>
                <a:latin typeface="Calibri" panose="020F0502020204030204"/>
              </a:rPr>
              <a:t>20 m</a:t>
            </a:r>
            <a:endParaRPr lang="fr-BE" dirty="0">
              <a:solidFill>
                <a:prstClr val="black"/>
              </a:solidFill>
              <a:latin typeface="Calibri" panose="020F0502020204030204"/>
            </a:endParaRPr>
          </a:p>
        </p:txBody>
      </p:sp>
      <p:sp>
        <p:nvSpPr>
          <p:cNvPr id="13" name="ZoneTexte 12"/>
          <p:cNvSpPr txBox="1"/>
          <p:nvPr/>
        </p:nvSpPr>
        <p:spPr>
          <a:xfrm>
            <a:off x="6125707" y="1586093"/>
            <a:ext cx="587087" cy="646331"/>
          </a:xfrm>
          <a:prstGeom prst="rect">
            <a:avLst/>
          </a:prstGeom>
          <a:noFill/>
        </p:spPr>
        <p:txBody>
          <a:bodyPr wrap="square" rtlCol="0">
            <a:spAutoFit/>
          </a:bodyPr>
          <a:lstStyle/>
          <a:p>
            <a:pPr fontAlgn="auto">
              <a:spcBef>
                <a:spcPts val="0"/>
              </a:spcBef>
              <a:spcAft>
                <a:spcPts val="0"/>
              </a:spcAft>
            </a:pPr>
            <a:r>
              <a:rPr lang="fr-BE" dirty="0" smtClean="0">
                <a:solidFill>
                  <a:prstClr val="black"/>
                </a:solidFill>
                <a:latin typeface="Calibri" panose="020F0502020204030204"/>
              </a:rPr>
              <a:t>30 m</a:t>
            </a:r>
            <a:endParaRPr lang="fr-BE" dirty="0">
              <a:solidFill>
                <a:prstClr val="black"/>
              </a:solidFill>
              <a:latin typeface="Calibri" panose="020F0502020204030204"/>
            </a:endParaRPr>
          </a:p>
        </p:txBody>
      </p:sp>
      <p:sp>
        <p:nvSpPr>
          <p:cNvPr id="14" name="ZoneTexte 13"/>
          <p:cNvSpPr txBox="1"/>
          <p:nvPr/>
        </p:nvSpPr>
        <p:spPr>
          <a:xfrm>
            <a:off x="7974522" y="1586093"/>
            <a:ext cx="587087" cy="646331"/>
          </a:xfrm>
          <a:prstGeom prst="rect">
            <a:avLst/>
          </a:prstGeom>
          <a:noFill/>
        </p:spPr>
        <p:txBody>
          <a:bodyPr wrap="square" rtlCol="0">
            <a:spAutoFit/>
          </a:bodyPr>
          <a:lstStyle/>
          <a:p>
            <a:pPr fontAlgn="auto">
              <a:spcBef>
                <a:spcPts val="0"/>
              </a:spcBef>
              <a:spcAft>
                <a:spcPts val="0"/>
              </a:spcAft>
            </a:pPr>
            <a:r>
              <a:rPr lang="fr-BE" dirty="0" smtClean="0">
                <a:solidFill>
                  <a:prstClr val="black"/>
                </a:solidFill>
                <a:latin typeface="Calibri" panose="020F0502020204030204"/>
              </a:rPr>
              <a:t>250 m</a:t>
            </a:r>
            <a:endParaRPr lang="fr-BE" dirty="0">
              <a:solidFill>
                <a:prstClr val="black"/>
              </a:solidFill>
              <a:latin typeface="Calibri" panose="020F0502020204030204"/>
            </a:endParaRPr>
          </a:p>
        </p:txBody>
      </p:sp>
      <p:cxnSp>
        <p:nvCxnSpPr>
          <p:cNvPr id="19" name="Connecteur droit avec flèche 18"/>
          <p:cNvCxnSpPr/>
          <p:nvPr/>
        </p:nvCxnSpPr>
        <p:spPr>
          <a:xfrm>
            <a:off x="1171044" y="4454662"/>
            <a:ext cx="674929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1552901" y="4528400"/>
            <a:ext cx="538930" cy="369332"/>
          </a:xfrm>
          <a:prstGeom prst="rect">
            <a:avLst/>
          </a:prstGeom>
          <a:noFill/>
        </p:spPr>
        <p:txBody>
          <a:bodyPr wrap="none" rtlCol="0">
            <a:spAutoFit/>
          </a:bodyPr>
          <a:lstStyle/>
          <a:p>
            <a:pPr fontAlgn="auto">
              <a:spcBef>
                <a:spcPts val="0"/>
              </a:spcBef>
              <a:spcAft>
                <a:spcPts val="0"/>
              </a:spcAft>
            </a:pPr>
            <a:r>
              <a:rPr lang="fr-BE" dirty="0" smtClean="0">
                <a:solidFill>
                  <a:prstClr val="black"/>
                </a:solidFill>
                <a:latin typeface="Calibri" panose="020F0502020204030204"/>
              </a:rPr>
              <a:t>1 m</a:t>
            </a:r>
            <a:endParaRPr lang="fr-BE" dirty="0">
              <a:solidFill>
                <a:prstClr val="black"/>
              </a:solidFill>
              <a:latin typeface="Calibri" panose="020F0502020204030204"/>
            </a:endParaRPr>
          </a:p>
        </p:txBody>
      </p:sp>
      <p:sp>
        <p:nvSpPr>
          <p:cNvPr id="29" name="ZoneTexte 28"/>
          <p:cNvSpPr txBox="1"/>
          <p:nvPr/>
        </p:nvSpPr>
        <p:spPr>
          <a:xfrm>
            <a:off x="4273762" y="4528400"/>
            <a:ext cx="760796" cy="369332"/>
          </a:xfrm>
          <a:prstGeom prst="rect">
            <a:avLst/>
          </a:prstGeom>
          <a:noFill/>
        </p:spPr>
        <p:txBody>
          <a:bodyPr wrap="square" rtlCol="0">
            <a:spAutoFit/>
          </a:bodyPr>
          <a:lstStyle/>
          <a:p>
            <a:pPr fontAlgn="auto">
              <a:spcBef>
                <a:spcPts val="0"/>
              </a:spcBef>
              <a:spcAft>
                <a:spcPts val="0"/>
              </a:spcAft>
            </a:pPr>
            <a:r>
              <a:rPr lang="fr-BE" dirty="0" smtClean="0">
                <a:solidFill>
                  <a:prstClr val="black"/>
                </a:solidFill>
                <a:latin typeface="Calibri" panose="020F0502020204030204"/>
              </a:rPr>
              <a:t>10 m</a:t>
            </a:r>
            <a:endParaRPr lang="fr-BE" dirty="0">
              <a:solidFill>
                <a:prstClr val="black"/>
              </a:solidFill>
              <a:latin typeface="Calibri" panose="020F0502020204030204"/>
            </a:endParaRPr>
          </a:p>
        </p:txBody>
      </p:sp>
      <p:sp>
        <p:nvSpPr>
          <p:cNvPr id="30" name="ZoneTexte 29"/>
          <p:cNvSpPr txBox="1"/>
          <p:nvPr/>
        </p:nvSpPr>
        <p:spPr>
          <a:xfrm>
            <a:off x="7514451" y="4513374"/>
            <a:ext cx="772969" cy="369332"/>
          </a:xfrm>
          <a:prstGeom prst="rect">
            <a:avLst/>
          </a:prstGeom>
          <a:noFill/>
        </p:spPr>
        <p:txBody>
          <a:bodyPr wrap="none" rtlCol="0">
            <a:spAutoFit/>
          </a:bodyPr>
          <a:lstStyle/>
          <a:p>
            <a:pPr fontAlgn="auto">
              <a:spcBef>
                <a:spcPts val="0"/>
              </a:spcBef>
              <a:spcAft>
                <a:spcPts val="0"/>
              </a:spcAft>
            </a:pPr>
            <a:r>
              <a:rPr lang="fr-BE" dirty="0" smtClean="0">
                <a:solidFill>
                  <a:prstClr val="black"/>
                </a:solidFill>
                <a:latin typeface="Calibri" panose="020F0502020204030204"/>
              </a:rPr>
              <a:t>250 m</a:t>
            </a:r>
            <a:endParaRPr lang="fr-BE" dirty="0">
              <a:solidFill>
                <a:prstClr val="black"/>
              </a:solidFill>
              <a:latin typeface="Calibri" panose="020F0502020204030204"/>
            </a:endParaRPr>
          </a:p>
        </p:txBody>
      </p:sp>
      <p:pic>
        <p:nvPicPr>
          <p:cNvPr id="34" name="Picture 10" descr="https://upload.wikimedia.org/wikipedia/commons/thumb/3/3d/Sentinel_2-IMG_5873-white_%28crop%29.jpg/290px-Sentinel_2-IMG_5873-white_%28crop%2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64897" y="1243901"/>
            <a:ext cx="473096" cy="33769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https://disc.gsfc.nasa.gov/gesNews/aura_science_team_meeting_2014/image_lar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04271" y="1133012"/>
            <a:ext cx="846945" cy="47069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e 43"/>
          <p:cNvGrpSpPr/>
          <p:nvPr/>
        </p:nvGrpSpPr>
        <p:grpSpPr>
          <a:xfrm>
            <a:off x="79211" y="1047303"/>
            <a:ext cx="5875035" cy="2912163"/>
            <a:chOff x="-6394989" y="4465756"/>
            <a:chExt cx="7833380" cy="3882884"/>
          </a:xfrm>
        </p:grpSpPr>
        <p:grpSp>
          <p:nvGrpSpPr>
            <p:cNvPr id="39" name="Groupe 38"/>
            <p:cNvGrpSpPr/>
            <p:nvPr/>
          </p:nvGrpSpPr>
          <p:grpSpPr>
            <a:xfrm>
              <a:off x="-6394989" y="4465756"/>
              <a:ext cx="7833380" cy="3882884"/>
              <a:chOff x="-68411" y="1307931"/>
              <a:chExt cx="7833380" cy="3882884"/>
            </a:xfrm>
          </p:grpSpPr>
          <p:grpSp>
            <p:nvGrpSpPr>
              <p:cNvPr id="38" name="Groupe 37"/>
              <p:cNvGrpSpPr/>
              <p:nvPr/>
            </p:nvGrpSpPr>
            <p:grpSpPr>
              <a:xfrm>
                <a:off x="-68411" y="1307931"/>
                <a:ext cx="7833380" cy="3882884"/>
                <a:chOff x="763606" y="-4197818"/>
                <a:chExt cx="10971194" cy="5438249"/>
              </a:xfrm>
            </p:grpSpPr>
            <p:sp>
              <p:nvSpPr>
                <p:cNvPr id="37" name="Rectangle 36"/>
                <p:cNvSpPr/>
                <p:nvPr/>
              </p:nvSpPr>
              <p:spPr>
                <a:xfrm>
                  <a:off x="778609" y="-4197818"/>
                  <a:ext cx="10956191" cy="5438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a:solidFill>
                      <a:prstClr val="white"/>
                    </a:solidFill>
                  </a:endParaRPr>
                </a:p>
              </p:txBody>
            </p:sp>
            <p:grpSp>
              <p:nvGrpSpPr>
                <p:cNvPr id="31" name="Groupe 30"/>
                <p:cNvGrpSpPr/>
                <p:nvPr/>
              </p:nvGrpSpPr>
              <p:grpSpPr>
                <a:xfrm>
                  <a:off x="763606" y="-3686607"/>
                  <a:ext cx="10742103" cy="4740235"/>
                  <a:chOff x="3102692" y="6062022"/>
                  <a:chExt cx="10742103" cy="4740235"/>
                </a:xfrm>
              </p:grpSpPr>
              <p:grpSp>
                <p:nvGrpSpPr>
                  <p:cNvPr id="22" name="Groupe 21"/>
                  <p:cNvGrpSpPr/>
                  <p:nvPr/>
                </p:nvGrpSpPr>
                <p:grpSpPr>
                  <a:xfrm>
                    <a:off x="3102692" y="6746838"/>
                    <a:ext cx="10742103" cy="4055419"/>
                    <a:chOff x="12621511" y="-4380308"/>
                    <a:chExt cx="10742102" cy="4055419"/>
                  </a:xfrm>
                </p:grpSpPr>
                <p:pic>
                  <p:nvPicPr>
                    <p:cNvPr id="10" name="Imag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243308" y="-3925803"/>
                      <a:ext cx="3600914" cy="3600914"/>
                    </a:xfrm>
                    <a:prstGeom prst="rect">
                      <a:avLst/>
                    </a:prstGeom>
                  </p:spPr>
                </p:pic>
                <p:pic>
                  <p:nvPicPr>
                    <p:cNvPr id="15" name="Imag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762699" y="-3925802"/>
                      <a:ext cx="3600914" cy="3600913"/>
                    </a:xfrm>
                    <a:prstGeom prst="rect">
                      <a:avLst/>
                    </a:prstGeom>
                  </p:spPr>
                </p:pic>
                <p:pic>
                  <p:nvPicPr>
                    <p:cNvPr id="16" name="Imag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621511" y="-3925803"/>
                      <a:ext cx="3600914" cy="3600914"/>
                    </a:xfrm>
                    <a:prstGeom prst="rect">
                      <a:avLst/>
                    </a:prstGeom>
                  </p:spPr>
                </p:pic>
                <p:sp>
                  <p:nvSpPr>
                    <p:cNvPr id="23" name="ZoneTexte 22"/>
                    <p:cNvSpPr txBox="1"/>
                    <p:nvPr/>
                  </p:nvSpPr>
                  <p:spPr>
                    <a:xfrm>
                      <a:off x="14030577" y="-4380308"/>
                      <a:ext cx="1304464" cy="1206976"/>
                    </a:xfrm>
                    <a:prstGeom prst="rect">
                      <a:avLst/>
                    </a:prstGeom>
                    <a:noFill/>
                  </p:spPr>
                  <p:txBody>
                    <a:bodyPr wrap="square" rtlCol="0">
                      <a:spAutoFit/>
                    </a:bodyPr>
                    <a:lstStyle/>
                    <a:p>
                      <a:pPr fontAlgn="auto">
                        <a:spcBef>
                          <a:spcPts val="0"/>
                        </a:spcBef>
                        <a:spcAft>
                          <a:spcPts val="0"/>
                        </a:spcAft>
                      </a:pPr>
                      <a:r>
                        <a:rPr lang="fr-BE" dirty="0" smtClean="0">
                          <a:solidFill>
                            <a:prstClr val="black"/>
                          </a:solidFill>
                          <a:latin typeface="Calibri" panose="020F0502020204030204"/>
                        </a:rPr>
                        <a:t>25 cm</a:t>
                      </a:r>
                      <a:endParaRPr lang="fr-BE" dirty="0">
                        <a:solidFill>
                          <a:prstClr val="black"/>
                        </a:solidFill>
                        <a:latin typeface="Calibri" panose="020F0502020204030204"/>
                      </a:endParaRPr>
                    </a:p>
                  </p:txBody>
                </p:sp>
                <p:sp>
                  <p:nvSpPr>
                    <p:cNvPr id="24" name="ZoneTexte 23"/>
                    <p:cNvSpPr txBox="1"/>
                    <p:nvPr/>
                  </p:nvSpPr>
                  <p:spPr>
                    <a:xfrm>
                      <a:off x="17652373" y="-4380308"/>
                      <a:ext cx="1461957" cy="689700"/>
                    </a:xfrm>
                    <a:prstGeom prst="rect">
                      <a:avLst/>
                    </a:prstGeom>
                    <a:noFill/>
                  </p:spPr>
                  <p:txBody>
                    <a:bodyPr wrap="square" rtlCol="0">
                      <a:spAutoFit/>
                    </a:bodyPr>
                    <a:lstStyle/>
                    <a:p>
                      <a:pPr fontAlgn="auto">
                        <a:spcBef>
                          <a:spcPts val="0"/>
                        </a:spcBef>
                        <a:spcAft>
                          <a:spcPts val="0"/>
                        </a:spcAft>
                      </a:pPr>
                      <a:r>
                        <a:rPr lang="fr-BE" dirty="0" smtClean="0">
                          <a:solidFill>
                            <a:prstClr val="black"/>
                          </a:solidFill>
                          <a:latin typeface="Calibri" panose="020F0502020204030204"/>
                        </a:rPr>
                        <a:t>10 m</a:t>
                      </a:r>
                      <a:endParaRPr lang="fr-BE" dirty="0">
                        <a:solidFill>
                          <a:prstClr val="black"/>
                        </a:solidFill>
                        <a:latin typeface="Calibri" panose="020F0502020204030204"/>
                      </a:endParaRPr>
                    </a:p>
                  </p:txBody>
                </p:sp>
                <p:sp>
                  <p:nvSpPr>
                    <p:cNvPr id="25" name="ZoneTexte 24"/>
                    <p:cNvSpPr txBox="1"/>
                    <p:nvPr/>
                  </p:nvSpPr>
                  <p:spPr>
                    <a:xfrm>
                      <a:off x="21171767" y="-4380308"/>
                      <a:ext cx="1336365" cy="689700"/>
                    </a:xfrm>
                    <a:prstGeom prst="rect">
                      <a:avLst/>
                    </a:prstGeom>
                    <a:noFill/>
                  </p:spPr>
                  <p:txBody>
                    <a:bodyPr wrap="square" rtlCol="0">
                      <a:spAutoFit/>
                    </a:bodyPr>
                    <a:lstStyle/>
                    <a:p>
                      <a:pPr fontAlgn="auto">
                        <a:spcBef>
                          <a:spcPts val="0"/>
                        </a:spcBef>
                        <a:spcAft>
                          <a:spcPts val="0"/>
                        </a:spcAft>
                      </a:pPr>
                      <a:r>
                        <a:rPr lang="fr-BE" dirty="0" smtClean="0">
                          <a:solidFill>
                            <a:prstClr val="black"/>
                          </a:solidFill>
                          <a:latin typeface="Calibri" panose="020F0502020204030204"/>
                        </a:rPr>
                        <a:t>20 m</a:t>
                      </a:r>
                      <a:endParaRPr lang="fr-BE" dirty="0">
                        <a:solidFill>
                          <a:prstClr val="black"/>
                        </a:solidFill>
                        <a:latin typeface="Calibri" panose="020F0502020204030204"/>
                      </a:endParaRPr>
                    </a:p>
                  </p:txBody>
                </p:sp>
              </p:grpSp>
              <p:pic>
                <p:nvPicPr>
                  <p:cNvPr id="36" name="Picture 14" descr="http://www.razor-tek.com/images/plane_4-15-11.jpg"/>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11758" y="6062022"/>
                    <a:ext cx="920248" cy="638422"/>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3" name="Picture 10" descr="https://upload.wikimedia.org/wikipedia/commons/thumb/3/3d/Sentinel_2-IMG_5873-white_%28crop%29.jpg/290px-Sentinel_2-IMG_5873-white_%28crop%2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43593" y="1749173"/>
                <a:ext cx="630795" cy="450257"/>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 descr="https://upload.wikimedia.org/wikipedia/commons/d/d6/Spot-5.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067" y="4817333"/>
              <a:ext cx="610900" cy="69031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621005399"/>
      </p:ext>
    </p:extLst>
  </p:cSld>
  <p:clrMapOvr>
    <a:masterClrMapping/>
  </p:clrMapOvr>
  <mc:AlternateContent xmlns:mc="http://schemas.openxmlformats.org/markup-compatibility/2006" xmlns:p14="http://schemas.microsoft.com/office/powerpoint/2010/main">
    <mc:Choice Requires="p14">
      <p:transition spd="slow" p14:dur="2000" advTm="819"/>
    </mc:Choice>
    <mc:Fallback xmlns="">
      <p:transition spd="slow" advTm="8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44"/>
                                        </p:tgtEl>
                                      </p:cBhvr>
                                      <p:by x="150000" y="150000"/>
                                    </p:animScale>
                                  </p:childTnLst>
                                </p:cTn>
                              </p:par>
                              <p:par>
                                <p:cTn id="9" presetID="42" presetClass="path" presetSubtype="0" accel="50000" decel="50000" fill="hold" nodeType="withEffect">
                                  <p:stCondLst>
                                    <p:cond delay="0"/>
                                  </p:stCondLst>
                                  <p:childTnLst>
                                    <p:animMotion origin="layout" path="M 2.08333E-6 4.44444E-6 L 0.20495 0.00092 " pathEditMode="relative" rAng="0" ptsTypes="AA">
                                      <p:cBhvr>
                                        <p:cTn id="10" dur="2000" fill="hold"/>
                                        <p:tgtEl>
                                          <p:spTgt spid="44"/>
                                        </p:tgtEl>
                                        <p:attrNameLst>
                                          <p:attrName>ppt_x</p:attrName>
                                          <p:attrName>ppt_y</p:attrName>
                                        </p:attrNameLst>
                                      </p:cBhvr>
                                      <p:rCtr x="10247"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2318" y="23439"/>
            <a:ext cx="7886700" cy="994172"/>
          </a:xfrm>
        </p:spPr>
        <p:txBody>
          <a:bodyPr>
            <a:normAutofit/>
          </a:bodyPr>
          <a:lstStyle/>
          <a:p>
            <a:r>
              <a:rPr lang="fr-BE" sz="2700" dirty="0"/>
              <a:t>Compromis entre résolution spatiale et spectrale</a:t>
            </a:r>
          </a:p>
        </p:txBody>
      </p:sp>
      <p:cxnSp>
        <p:nvCxnSpPr>
          <p:cNvPr id="4" name="Connecteur droit avec flèche 3"/>
          <p:cNvCxnSpPr/>
          <p:nvPr/>
        </p:nvCxnSpPr>
        <p:spPr>
          <a:xfrm flipV="1">
            <a:off x="2588738" y="1048276"/>
            <a:ext cx="0" cy="357160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1733801" y="1292151"/>
            <a:ext cx="765299" cy="369332"/>
          </a:xfrm>
          <a:prstGeom prst="rect">
            <a:avLst/>
          </a:prstGeom>
          <a:noFill/>
        </p:spPr>
        <p:txBody>
          <a:bodyPr wrap="square" rtlCol="0">
            <a:spAutoFit/>
          </a:bodyPr>
          <a:lstStyle/>
          <a:p>
            <a:pPr algn="ctr" fontAlgn="auto">
              <a:spcBef>
                <a:spcPts val="0"/>
              </a:spcBef>
              <a:spcAft>
                <a:spcPts val="0"/>
              </a:spcAft>
            </a:pPr>
            <a:r>
              <a:rPr lang="fr-BE" dirty="0" smtClean="0">
                <a:solidFill>
                  <a:prstClr val="black"/>
                </a:solidFill>
                <a:latin typeface="Calibri" panose="020F0502020204030204"/>
              </a:rPr>
              <a:t>1 an</a:t>
            </a:r>
            <a:endParaRPr lang="fr-BE" dirty="0">
              <a:solidFill>
                <a:prstClr val="black"/>
              </a:solidFill>
              <a:latin typeface="Calibri" panose="020F0502020204030204"/>
            </a:endParaRPr>
          </a:p>
        </p:txBody>
      </p:sp>
      <p:sp>
        <p:nvSpPr>
          <p:cNvPr id="6" name="ZoneTexte 5"/>
          <p:cNvSpPr txBox="1"/>
          <p:nvPr/>
        </p:nvSpPr>
        <p:spPr>
          <a:xfrm>
            <a:off x="1778620" y="2695929"/>
            <a:ext cx="765299" cy="646331"/>
          </a:xfrm>
          <a:prstGeom prst="rect">
            <a:avLst/>
          </a:prstGeom>
          <a:noFill/>
        </p:spPr>
        <p:txBody>
          <a:bodyPr wrap="square" rtlCol="0">
            <a:spAutoFit/>
          </a:bodyPr>
          <a:lstStyle/>
          <a:p>
            <a:pPr algn="ctr" fontAlgn="auto">
              <a:spcBef>
                <a:spcPts val="0"/>
              </a:spcBef>
              <a:spcAft>
                <a:spcPts val="0"/>
              </a:spcAft>
            </a:pPr>
            <a:r>
              <a:rPr lang="fr-BE" dirty="0" smtClean="0">
                <a:solidFill>
                  <a:prstClr val="black"/>
                </a:solidFill>
                <a:latin typeface="Calibri" panose="020F0502020204030204"/>
              </a:rPr>
              <a:t>10 jours</a:t>
            </a:r>
            <a:endParaRPr lang="fr-BE" dirty="0">
              <a:solidFill>
                <a:prstClr val="black"/>
              </a:solidFill>
              <a:latin typeface="Calibri" panose="020F0502020204030204"/>
            </a:endParaRPr>
          </a:p>
        </p:txBody>
      </p:sp>
      <p:sp>
        <p:nvSpPr>
          <p:cNvPr id="7" name="ZoneTexte 6"/>
          <p:cNvSpPr txBox="1"/>
          <p:nvPr/>
        </p:nvSpPr>
        <p:spPr>
          <a:xfrm>
            <a:off x="1733801" y="4334353"/>
            <a:ext cx="765299" cy="369332"/>
          </a:xfrm>
          <a:prstGeom prst="rect">
            <a:avLst/>
          </a:prstGeom>
          <a:noFill/>
        </p:spPr>
        <p:txBody>
          <a:bodyPr wrap="square" rtlCol="0">
            <a:spAutoFit/>
          </a:bodyPr>
          <a:lstStyle/>
          <a:p>
            <a:pPr algn="ctr" fontAlgn="auto">
              <a:spcBef>
                <a:spcPts val="0"/>
              </a:spcBef>
              <a:spcAft>
                <a:spcPts val="0"/>
              </a:spcAft>
            </a:pPr>
            <a:r>
              <a:rPr lang="fr-BE" dirty="0" smtClean="0">
                <a:solidFill>
                  <a:prstClr val="black"/>
                </a:solidFill>
                <a:latin typeface="Calibri" panose="020F0502020204030204"/>
              </a:rPr>
              <a:t>1 jour</a:t>
            </a:r>
            <a:endParaRPr lang="fr-BE" dirty="0">
              <a:solidFill>
                <a:prstClr val="black"/>
              </a:solidFill>
              <a:latin typeface="Calibri" panose="020F0502020204030204"/>
            </a:endParaRPr>
          </a:p>
        </p:txBody>
      </p:sp>
      <p:cxnSp>
        <p:nvCxnSpPr>
          <p:cNvPr id="8" name="Connecteur droit avec flèche 7"/>
          <p:cNvCxnSpPr/>
          <p:nvPr/>
        </p:nvCxnSpPr>
        <p:spPr>
          <a:xfrm>
            <a:off x="2588738" y="4619883"/>
            <a:ext cx="35721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2699134" y="4866501"/>
            <a:ext cx="538930" cy="369332"/>
          </a:xfrm>
          <a:prstGeom prst="rect">
            <a:avLst/>
          </a:prstGeom>
          <a:noFill/>
        </p:spPr>
        <p:txBody>
          <a:bodyPr wrap="none" rtlCol="0">
            <a:spAutoFit/>
          </a:bodyPr>
          <a:lstStyle/>
          <a:p>
            <a:pPr fontAlgn="auto">
              <a:spcBef>
                <a:spcPts val="0"/>
              </a:spcBef>
              <a:spcAft>
                <a:spcPts val="0"/>
              </a:spcAft>
            </a:pPr>
            <a:r>
              <a:rPr lang="fr-BE" dirty="0" smtClean="0">
                <a:solidFill>
                  <a:prstClr val="black"/>
                </a:solidFill>
                <a:latin typeface="Calibri" panose="020F0502020204030204"/>
              </a:rPr>
              <a:t>1 m</a:t>
            </a:r>
            <a:endParaRPr lang="fr-BE" dirty="0">
              <a:solidFill>
                <a:prstClr val="black"/>
              </a:solidFill>
              <a:latin typeface="Calibri" panose="020F0502020204030204"/>
            </a:endParaRPr>
          </a:p>
        </p:txBody>
      </p:sp>
      <p:sp>
        <p:nvSpPr>
          <p:cNvPr id="10" name="ZoneTexte 9"/>
          <p:cNvSpPr txBox="1"/>
          <p:nvPr/>
        </p:nvSpPr>
        <p:spPr>
          <a:xfrm>
            <a:off x="3928633" y="4866501"/>
            <a:ext cx="760796" cy="369332"/>
          </a:xfrm>
          <a:prstGeom prst="rect">
            <a:avLst/>
          </a:prstGeom>
          <a:noFill/>
        </p:spPr>
        <p:txBody>
          <a:bodyPr wrap="square" rtlCol="0">
            <a:spAutoFit/>
          </a:bodyPr>
          <a:lstStyle/>
          <a:p>
            <a:pPr fontAlgn="auto">
              <a:spcBef>
                <a:spcPts val="0"/>
              </a:spcBef>
              <a:spcAft>
                <a:spcPts val="0"/>
              </a:spcAft>
            </a:pPr>
            <a:r>
              <a:rPr lang="fr-BE" dirty="0" smtClean="0">
                <a:solidFill>
                  <a:prstClr val="black"/>
                </a:solidFill>
                <a:latin typeface="Calibri" panose="020F0502020204030204"/>
              </a:rPr>
              <a:t>10 m</a:t>
            </a:r>
            <a:endParaRPr lang="fr-BE" dirty="0">
              <a:solidFill>
                <a:prstClr val="black"/>
              </a:solidFill>
              <a:latin typeface="Calibri" panose="020F0502020204030204"/>
            </a:endParaRPr>
          </a:p>
        </p:txBody>
      </p:sp>
      <p:sp>
        <p:nvSpPr>
          <p:cNvPr id="11" name="ZoneTexte 10"/>
          <p:cNvSpPr txBox="1"/>
          <p:nvPr/>
        </p:nvSpPr>
        <p:spPr>
          <a:xfrm flipH="1">
            <a:off x="5514731" y="4866500"/>
            <a:ext cx="800344" cy="369332"/>
          </a:xfrm>
          <a:prstGeom prst="rect">
            <a:avLst/>
          </a:prstGeom>
          <a:noFill/>
        </p:spPr>
        <p:txBody>
          <a:bodyPr wrap="square" rtlCol="0">
            <a:spAutoFit/>
          </a:bodyPr>
          <a:lstStyle/>
          <a:p>
            <a:pPr fontAlgn="auto">
              <a:spcBef>
                <a:spcPts val="0"/>
              </a:spcBef>
              <a:spcAft>
                <a:spcPts val="0"/>
              </a:spcAft>
            </a:pPr>
            <a:r>
              <a:rPr lang="fr-BE" dirty="0" smtClean="0">
                <a:solidFill>
                  <a:prstClr val="black"/>
                </a:solidFill>
                <a:latin typeface="Calibri" panose="020F0502020204030204"/>
              </a:rPr>
              <a:t>250 m</a:t>
            </a:r>
            <a:endParaRPr lang="fr-BE" dirty="0">
              <a:solidFill>
                <a:prstClr val="black"/>
              </a:solidFill>
              <a:latin typeface="Calibri" panose="020F0502020204030204"/>
            </a:endParaRPr>
          </a:p>
        </p:txBody>
      </p:sp>
      <p:cxnSp>
        <p:nvCxnSpPr>
          <p:cNvPr id="14" name="Connecteur droit 13"/>
          <p:cNvCxnSpPr/>
          <p:nvPr/>
        </p:nvCxnSpPr>
        <p:spPr>
          <a:xfrm>
            <a:off x="2474316" y="1147111"/>
            <a:ext cx="3440587" cy="3472772"/>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pic>
        <p:nvPicPr>
          <p:cNvPr id="15" name="Picture 4" descr="https://upload.wikimedia.org/wikipedia/commons/d/d6/Spot-5.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7685" y="1802034"/>
            <a:ext cx="458175" cy="5177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landsat.gsfc.nasa.gov/wp-content/uploads/2013/01/ldcm_2012_CO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3112" y="2080277"/>
            <a:ext cx="1216005" cy="6840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https://upload.wikimedia.org/wikipedia/commons/thumb/3/3d/Sentinel_2-IMG_5873-white_%28crop%29.jpg/290px-Sentinel_2-IMG_5873-white_%28crop%29.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8391" y="3081764"/>
            <a:ext cx="781340" cy="5577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https://disc.gsfc.nasa.gov/gesNews/aura_science_team_meeting_2014/image_large"/>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13893" y="4002161"/>
            <a:ext cx="846945" cy="4706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http://www.razor-tek.com/images/plane_4-15-11.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26398" y="1191242"/>
            <a:ext cx="690186" cy="478817"/>
          </a:xfrm>
          <a:prstGeom prst="rect">
            <a:avLst/>
          </a:prstGeom>
          <a:noFill/>
          <a:extLst>
            <a:ext uri="{909E8E84-426E-40DD-AFC4-6F175D3DCCD1}">
              <a14:hiddenFill xmlns:a14="http://schemas.microsoft.com/office/drawing/2010/main">
                <a:solidFill>
                  <a:srgbClr val="FFFFFF"/>
                </a:solidFill>
              </a14:hiddenFill>
            </a:ext>
          </a:extLst>
        </p:spPr>
      </p:pic>
      <p:sp>
        <p:nvSpPr>
          <p:cNvPr id="20" name="Flèche droite 19"/>
          <p:cNvSpPr/>
          <p:nvPr/>
        </p:nvSpPr>
        <p:spPr>
          <a:xfrm rot="8512991">
            <a:off x="3321015" y="3128984"/>
            <a:ext cx="1047937" cy="67303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a:solidFill>
                <a:srgbClr val="44546A"/>
              </a:solidFill>
            </a:endParaRPr>
          </a:p>
        </p:txBody>
      </p:sp>
      <p:sp>
        <p:nvSpPr>
          <p:cNvPr id="21" name="ZoneTexte 20"/>
          <p:cNvSpPr txBox="1"/>
          <p:nvPr/>
        </p:nvSpPr>
        <p:spPr>
          <a:xfrm>
            <a:off x="3455536" y="3899999"/>
            <a:ext cx="1233893" cy="369332"/>
          </a:xfrm>
          <a:prstGeom prst="rect">
            <a:avLst/>
          </a:prstGeom>
          <a:noFill/>
        </p:spPr>
        <p:txBody>
          <a:bodyPr wrap="square" rtlCol="0">
            <a:spAutoFit/>
          </a:bodyPr>
          <a:lstStyle/>
          <a:p>
            <a:pPr fontAlgn="auto">
              <a:spcBef>
                <a:spcPts val="0"/>
              </a:spcBef>
              <a:spcAft>
                <a:spcPts val="0"/>
              </a:spcAft>
            </a:pPr>
            <a:r>
              <a:rPr lang="fr-BE" dirty="0">
                <a:solidFill>
                  <a:srgbClr val="F6D428"/>
                </a:solidFill>
                <a:latin typeface="Calibri" panose="020F0502020204030204"/>
              </a:rPr>
              <a:t>TENDANCE</a:t>
            </a:r>
          </a:p>
        </p:txBody>
      </p:sp>
      <p:sp>
        <p:nvSpPr>
          <p:cNvPr id="22" name="ZoneTexte 21"/>
          <p:cNvSpPr txBox="1"/>
          <p:nvPr/>
        </p:nvSpPr>
        <p:spPr>
          <a:xfrm>
            <a:off x="4991888" y="2329622"/>
            <a:ext cx="4274775" cy="738664"/>
          </a:xfrm>
          <a:prstGeom prst="rect">
            <a:avLst/>
          </a:prstGeom>
          <a:noFill/>
        </p:spPr>
        <p:txBody>
          <a:bodyPr wrap="square" rtlCol="0">
            <a:spAutoFit/>
          </a:bodyPr>
          <a:lstStyle/>
          <a:p>
            <a:pPr fontAlgn="auto">
              <a:spcBef>
                <a:spcPts val="0"/>
              </a:spcBef>
              <a:spcAft>
                <a:spcPts val="0"/>
              </a:spcAft>
            </a:pPr>
            <a:r>
              <a:rPr lang="fr-BE" sz="2100" dirty="0">
                <a:solidFill>
                  <a:srgbClr val="44546A"/>
                </a:solidFill>
                <a:latin typeface="Cantarell" panose="02000603000000000000" pitchFamily="2" charset="0"/>
              </a:rPr>
              <a:t>Cartographie à différentes échelles </a:t>
            </a:r>
            <a:r>
              <a:rPr lang="fr-BE" sz="2100" dirty="0">
                <a:solidFill>
                  <a:srgbClr val="F6D428"/>
                </a:solidFill>
                <a:latin typeface="Cantarell" panose="02000603000000000000" pitchFamily="2" charset="0"/>
              </a:rPr>
              <a:t>spatiales</a:t>
            </a:r>
            <a:r>
              <a:rPr lang="fr-BE" sz="2100" dirty="0">
                <a:solidFill>
                  <a:srgbClr val="44546A"/>
                </a:solidFill>
                <a:latin typeface="Cantarell" panose="02000603000000000000" pitchFamily="2" charset="0"/>
              </a:rPr>
              <a:t> et </a:t>
            </a:r>
            <a:r>
              <a:rPr lang="fr-BE" sz="2100" dirty="0">
                <a:solidFill>
                  <a:srgbClr val="F6D428"/>
                </a:solidFill>
                <a:latin typeface="Cantarell" panose="02000603000000000000" pitchFamily="2" charset="0"/>
              </a:rPr>
              <a:t>temporelles</a:t>
            </a:r>
          </a:p>
        </p:txBody>
      </p:sp>
      <p:sp>
        <p:nvSpPr>
          <p:cNvPr id="24" name="ZoneTexte 23"/>
          <p:cNvSpPr txBox="1"/>
          <p:nvPr/>
        </p:nvSpPr>
        <p:spPr>
          <a:xfrm flipH="1">
            <a:off x="6042008" y="4610203"/>
            <a:ext cx="1044003" cy="923330"/>
          </a:xfrm>
          <a:prstGeom prst="rect">
            <a:avLst/>
          </a:prstGeom>
          <a:noFill/>
        </p:spPr>
        <p:txBody>
          <a:bodyPr wrap="square" rtlCol="0">
            <a:spAutoFit/>
          </a:bodyPr>
          <a:lstStyle/>
          <a:p>
            <a:pPr algn="ctr" fontAlgn="auto">
              <a:spcBef>
                <a:spcPts val="0"/>
              </a:spcBef>
              <a:spcAft>
                <a:spcPts val="0"/>
              </a:spcAft>
            </a:pPr>
            <a:r>
              <a:rPr lang="fr-BE" dirty="0" smtClean="0">
                <a:solidFill>
                  <a:prstClr val="black"/>
                </a:solidFill>
                <a:latin typeface="Calibri" panose="020F0502020204030204"/>
              </a:rPr>
              <a:t>Résolution spatiale</a:t>
            </a:r>
            <a:endParaRPr lang="fr-BE" dirty="0">
              <a:solidFill>
                <a:prstClr val="black"/>
              </a:solidFill>
              <a:latin typeface="Calibri" panose="020F0502020204030204"/>
            </a:endParaRPr>
          </a:p>
        </p:txBody>
      </p:sp>
      <p:sp>
        <p:nvSpPr>
          <p:cNvPr id="25" name="ZoneTexte 24"/>
          <p:cNvSpPr txBox="1"/>
          <p:nvPr/>
        </p:nvSpPr>
        <p:spPr>
          <a:xfrm flipH="1">
            <a:off x="1544735" y="805903"/>
            <a:ext cx="1044003" cy="1200329"/>
          </a:xfrm>
          <a:prstGeom prst="rect">
            <a:avLst/>
          </a:prstGeom>
          <a:noFill/>
        </p:spPr>
        <p:txBody>
          <a:bodyPr wrap="square" rtlCol="0">
            <a:spAutoFit/>
          </a:bodyPr>
          <a:lstStyle/>
          <a:p>
            <a:pPr algn="ctr" fontAlgn="auto">
              <a:spcBef>
                <a:spcPts val="0"/>
              </a:spcBef>
              <a:spcAft>
                <a:spcPts val="0"/>
              </a:spcAft>
            </a:pPr>
            <a:r>
              <a:rPr lang="fr-BE" dirty="0" smtClean="0">
                <a:solidFill>
                  <a:prstClr val="black"/>
                </a:solidFill>
                <a:latin typeface="Calibri" panose="020F0502020204030204"/>
              </a:rPr>
              <a:t>Résolution temporelle</a:t>
            </a:r>
            <a:endParaRPr lang="fr-BE" dirty="0">
              <a:solidFill>
                <a:prstClr val="black"/>
              </a:solidFill>
              <a:latin typeface="Calibri" panose="020F0502020204030204"/>
            </a:endParaRPr>
          </a:p>
        </p:txBody>
      </p:sp>
      <p:sp>
        <p:nvSpPr>
          <p:cNvPr id="26" name="ZoneTexte 25"/>
          <p:cNvSpPr txBox="1"/>
          <p:nvPr/>
        </p:nvSpPr>
        <p:spPr>
          <a:xfrm>
            <a:off x="2564820" y="1206434"/>
            <a:ext cx="472608" cy="646331"/>
          </a:xfrm>
          <a:prstGeom prst="rect">
            <a:avLst/>
          </a:prstGeom>
          <a:noFill/>
        </p:spPr>
        <p:txBody>
          <a:bodyPr wrap="square" rtlCol="0">
            <a:spAutoFit/>
          </a:bodyPr>
          <a:lstStyle/>
          <a:p>
            <a:pPr fontAlgn="auto">
              <a:spcBef>
                <a:spcPts val="0"/>
              </a:spcBef>
              <a:spcAft>
                <a:spcPts val="0"/>
              </a:spcAft>
            </a:pPr>
            <a:r>
              <a:rPr lang="fr-BE" sz="3600" b="1" dirty="0">
                <a:solidFill>
                  <a:srgbClr val="F6D428"/>
                </a:solidFill>
                <a:latin typeface="Cantarell" panose="02000603000000000000" pitchFamily="2" charset="0"/>
              </a:rPr>
              <a:t>X</a:t>
            </a:r>
            <a:endParaRPr lang="fr-BE" b="1" dirty="0">
              <a:solidFill>
                <a:srgbClr val="F6D428"/>
              </a:solidFill>
              <a:latin typeface="Cantarell" panose="02000603000000000000" pitchFamily="2" charset="0"/>
            </a:endParaRPr>
          </a:p>
        </p:txBody>
      </p:sp>
      <p:grpSp>
        <p:nvGrpSpPr>
          <p:cNvPr id="23" name="Groupe 22"/>
          <p:cNvGrpSpPr/>
          <p:nvPr/>
        </p:nvGrpSpPr>
        <p:grpSpPr>
          <a:xfrm>
            <a:off x="123307" y="77131"/>
            <a:ext cx="600998" cy="600998"/>
            <a:chOff x="3262669" y="20402"/>
            <a:chExt cx="1602661" cy="1602661"/>
          </a:xfrm>
        </p:grpSpPr>
        <p:sp>
          <p:nvSpPr>
            <p:cNvPr id="27" name="Ellipse 26"/>
            <p:cNvSpPr/>
            <p:nvPr/>
          </p:nvSpPr>
          <p:spPr>
            <a:xfrm>
              <a:off x="3262669" y="20402"/>
              <a:ext cx="1602661" cy="1602661"/>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Ellipse 4"/>
            <p:cNvSpPr txBox="1"/>
            <p:nvPr/>
          </p:nvSpPr>
          <p:spPr>
            <a:xfrm>
              <a:off x="3497373" y="255106"/>
              <a:ext cx="1133253" cy="1133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906" tIns="11906" rIns="11906" bIns="11906" numCol="1" spcCol="1270" anchor="ctr" anchorCtr="0">
              <a:noAutofit/>
            </a:bodyPr>
            <a:lstStyle/>
            <a:p>
              <a:pPr algn="ctr" defTabSz="833438" fontAlgn="auto">
                <a:lnSpc>
                  <a:spcPct val="90000"/>
                </a:lnSpc>
                <a:spcAft>
                  <a:spcPct val="35000"/>
                </a:spcAft>
              </a:pPr>
              <a:r>
                <a:rPr lang="fr-BE" sz="938" b="1" dirty="0">
                  <a:solidFill>
                    <a:prstClr val="white"/>
                  </a:solidFill>
                </a:rPr>
                <a:t>Variété</a:t>
              </a:r>
              <a:endParaRPr lang="fr-FR" sz="938" dirty="0">
                <a:solidFill>
                  <a:prstClr val="white"/>
                </a:solidFill>
              </a:endParaRPr>
            </a:p>
          </p:txBody>
        </p:sp>
      </p:grpSp>
    </p:spTree>
    <p:custDataLst>
      <p:tags r:id="rId1"/>
    </p:custDataLst>
    <p:extLst>
      <p:ext uri="{BB962C8B-B14F-4D97-AF65-F5344CB8AC3E}">
        <p14:creationId xmlns:p14="http://schemas.microsoft.com/office/powerpoint/2010/main" val="431093374"/>
      </p:ext>
    </p:extLst>
  </p:cSld>
  <p:clrMapOvr>
    <a:masterClrMapping/>
  </p:clrMapOvr>
  <mc:AlternateContent xmlns:mc="http://schemas.openxmlformats.org/markup-compatibility/2006" xmlns:p14="http://schemas.microsoft.com/office/powerpoint/2010/main">
    <mc:Choice Requires="p14">
      <p:transition spd="slow" p14:dur="2000" advTm="198"/>
    </mc:Choice>
    <mc:Fallback xmlns="">
      <p:transition spd="slow" advTm="1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0 1.11111E-6 L 0.31615 0.54745 " pathEditMode="relative" rAng="0" ptsTypes="AA">
                                      <p:cBhvr>
                                        <p:cTn id="22" dur="3000" fill="hold"/>
                                        <p:tgtEl>
                                          <p:spTgt spid="26"/>
                                        </p:tgtEl>
                                        <p:attrNameLst>
                                          <p:attrName>ppt_x</p:attrName>
                                          <p:attrName>ppt_y</p:attrName>
                                        </p:attrNameLst>
                                      </p:cBhvr>
                                      <p:rCtr x="15807" y="27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6" grpId="0"/>
      <p:bldP spid="26" grpId="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time</a:t>
            </a:r>
            <a:endParaRPr lang="en-GB" dirty="0"/>
          </a:p>
        </p:txBody>
      </p:sp>
      <p:sp>
        <p:nvSpPr>
          <p:cNvPr id="3" name="Content Placeholder 2"/>
          <p:cNvSpPr>
            <a:spLocks noGrp="1"/>
          </p:cNvSpPr>
          <p:nvPr>
            <p:ph idx="1"/>
          </p:nvPr>
        </p:nvSpPr>
        <p:spPr>
          <a:xfrm>
            <a:off x="1600199" y="971551"/>
            <a:ext cx="4760786" cy="3559472"/>
          </a:xfrm>
        </p:spPr>
        <p:txBody>
          <a:bodyPr/>
          <a:lstStyle/>
          <a:p>
            <a:r>
              <a:rPr lang="en-US" dirty="0" smtClean="0"/>
              <a:t>Plants grow faster over a given temperature range</a:t>
            </a:r>
          </a:p>
        </p:txBody>
      </p:sp>
      <p:sp>
        <p:nvSpPr>
          <p:cNvPr id="4" name="Footer Placeholder 3"/>
          <p:cNvSpPr>
            <a:spLocks noGrp="1"/>
          </p:cNvSpPr>
          <p:nvPr>
            <p:ph type="ftr" sz="quarter" idx="11"/>
          </p:nvPr>
        </p:nvSpPr>
        <p:spPr/>
        <p:txBody>
          <a:bodyPr/>
          <a:lstStyle/>
          <a:p>
            <a:r>
              <a:rPr lang="en-US" b="1" smtClean="0">
                <a:solidFill>
                  <a:prstClr val="black">
                    <a:tint val="75000"/>
                  </a:prstClr>
                </a:solidFill>
              </a:rPr>
              <a:t>4</a:t>
            </a:r>
            <a:r>
              <a:rPr lang="en-US" b="1" baseline="30000" smtClean="0">
                <a:solidFill>
                  <a:prstClr val="black">
                    <a:tint val="75000"/>
                  </a:prstClr>
                </a:solidFill>
              </a:rPr>
              <a:t>th</a:t>
            </a:r>
            <a:r>
              <a:rPr lang="en-US" b="1" smtClean="0">
                <a:solidFill>
                  <a:prstClr val="black">
                    <a:tint val="75000"/>
                  </a:prstClr>
                </a:solidFill>
              </a:rPr>
              <a:t> ADVANCED TRAINING COURSE IN LAND REMOTE SENSING</a:t>
            </a:r>
          </a:p>
          <a:p>
            <a:r>
              <a:rPr lang="en-US" smtClean="0">
                <a:solidFill>
                  <a:prstClr val="black">
                    <a:tint val="75000"/>
                  </a:prstClr>
                </a:solidFill>
              </a:rPr>
              <a:t>1-5 July 2013 | Harokopio University| Athens, Greece</a:t>
            </a:r>
            <a:endParaRPr lang="en-US" dirty="0" smtClean="0">
              <a:solidFill>
                <a:prstClr val="black">
                  <a:tint val="75000"/>
                </a:prstClr>
              </a:solidFill>
            </a:endParaRPr>
          </a:p>
        </p:txBody>
      </p:sp>
      <p:grpSp>
        <p:nvGrpSpPr>
          <p:cNvPr id="6" name="Group 5"/>
          <p:cNvGrpSpPr/>
          <p:nvPr/>
        </p:nvGrpSpPr>
        <p:grpSpPr>
          <a:xfrm>
            <a:off x="1609725" y="1332310"/>
            <a:ext cx="5205419" cy="3382565"/>
            <a:chOff x="-381000" y="3846513"/>
            <a:chExt cx="6940558" cy="4510087"/>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46513"/>
              <a:ext cx="6940558" cy="451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480958" y="3891176"/>
              <a:ext cx="1034143" cy="492443"/>
            </a:xfrm>
            <a:prstGeom prst="rect">
              <a:avLst/>
            </a:prstGeom>
            <a:solidFill>
              <a:schemeClr val="bg1"/>
            </a:solidFill>
          </p:spPr>
          <p:txBody>
            <a:bodyPr wrap="square" rtlCol="0">
              <a:spAutoFit/>
            </a:bodyPr>
            <a:lstStyle/>
            <a:p>
              <a:pPr defTabSz="342900" fontAlgn="auto">
                <a:spcBef>
                  <a:spcPts val="0"/>
                </a:spcBef>
                <a:spcAft>
                  <a:spcPts val="0"/>
                </a:spcAft>
              </a:pPr>
              <a:r>
                <a:rPr lang="en-GB" sz="600" i="1" dirty="0">
                  <a:solidFill>
                    <a:prstClr val="black">
                      <a:lumMod val="65000"/>
                      <a:lumOff val="35000"/>
                    </a:prstClr>
                  </a:solidFill>
                  <a:latin typeface="Trebuchet MS"/>
                </a:rPr>
                <a:t>Yan &amp; Hunt (1999) Annals of Botany</a:t>
              </a:r>
              <a:endParaRPr lang="it-IT" sz="600" i="1" dirty="0">
                <a:solidFill>
                  <a:prstClr val="black">
                    <a:lumMod val="65000"/>
                    <a:lumOff val="35000"/>
                  </a:prstClr>
                </a:solidFill>
                <a:latin typeface="Trebuchet MS"/>
              </a:endParaRPr>
            </a:p>
          </p:txBody>
        </p:sp>
      </p:grpSp>
    </p:spTree>
    <p:extLst>
      <p:ext uri="{BB962C8B-B14F-4D97-AF65-F5344CB8AC3E}">
        <p14:creationId xmlns:p14="http://schemas.microsoft.com/office/powerpoint/2010/main" val="31964429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1" dirty="0" smtClean="0">
                <a:solidFill>
                  <a:prstClr val="black">
                    <a:tint val="75000"/>
                  </a:prstClr>
                </a:solidFill>
              </a:rPr>
              <a:t>4</a:t>
            </a:r>
            <a:r>
              <a:rPr lang="en-US" b="1" baseline="30000" dirty="0" smtClean="0">
                <a:solidFill>
                  <a:prstClr val="black">
                    <a:tint val="75000"/>
                  </a:prstClr>
                </a:solidFill>
              </a:rPr>
              <a:t>th</a:t>
            </a:r>
            <a:r>
              <a:rPr lang="en-US" b="1" dirty="0" smtClean="0">
                <a:solidFill>
                  <a:prstClr val="black">
                    <a:tint val="75000"/>
                  </a:prstClr>
                </a:solidFill>
              </a:rPr>
              <a:t> ADVANCED TRAINING COURSE IN LAND REMOTE SENSING</a:t>
            </a:r>
          </a:p>
          <a:p>
            <a:r>
              <a:rPr lang="en-US" dirty="0" smtClean="0">
                <a:solidFill>
                  <a:prstClr val="black">
                    <a:tint val="75000"/>
                  </a:prstClr>
                </a:solidFill>
              </a:rPr>
              <a:t>1-5 July 2013 | </a:t>
            </a:r>
            <a:r>
              <a:rPr lang="en-US" dirty="0" err="1" smtClean="0">
                <a:solidFill>
                  <a:prstClr val="black">
                    <a:tint val="75000"/>
                  </a:prstClr>
                </a:solidFill>
              </a:rPr>
              <a:t>Harokopio</a:t>
            </a:r>
            <a:r>
              <a:rPr lang="en-US" dirty="0" smtClean="0">
                <a:solidFill>
                  <a:prstClr val="black">
                    <a:tint val="75000"/>
                  </a:prstClr>
                </a:solidFill>
              </a:rPr>
              <a:t> University| Athens, Greece</a:t>
            </a:r>
          </a:p>
        </p:txBody>
      </p:sp>
      <p:sp>
        <p:nvSpPr>
          <p:cNvPr id="2" name="Title 1"/>
          <p:cNvSpPr>
            <a:spLocks noGrp="1"/>
          </p:cNvSpPr>
          <p:nvPr>
            <p:ph type="title"/>
          </p:nvPr>
        </p:nvSpPr>
        <p:spPr/>
        <p:txBody>
          <a:bodyPr/>
          <a:lstStyle/>
          <a:p>
            <a:r>
              <a:rPr lang="en-US" dirty="0" smtClean="0"/>
              <a:t>Thermal time</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894" y="1389460"/>
            <a:ext cx="5307806" cy="1393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600199" y="971551"/>
            <a:ext cx="5210176" cy="3559472"/>
          </a:xfrm>
        </p:spPr>
        <p:txBody>
          <a:bodyPr/>
          <a:lstStyle/>
          <a:p>
            <a:r>
              <a:rPr lang="en-US" dirty="0" smtClean="0"/>
              <a:t>Simple practical approach to change the time axis...</a:t>
            </a:r>
            <a:br>
              <a:rPr lang="en-US" dirty="0" smtClean="0"/>
            </a:br>
            <a:r>
              <a:rPr lang="en-US" dirty="0" smtClean="0"/>
              <a:t>Sum </a:t>
            </a:r>
            <a:r>
              <a:rPr lang="en-US" dirty="0"/>
              <a:t>of growing degree </a:t>
            </a:r>
            <a:r>
              <a:rPr lang="en-US" dirty="0" smtClean="0"/>
              <a:t>days above a given temperature</a:t>
            </a:r>
          </a:p>
          <a:p>
            <a:endParaRPr lang="en-US" dirty="0"/>
          </a:p>
          <a:p>
            <a:endParaRPr lang="en-US" dirty="0" smtClean="0"/>
          </a:p>
          <a:p>
            <a:endParaRPr lang="en-US" dirty="0"/>
          </a:p>
          <a:p>
            <a:pPr marL="0" indent="0">
              <a:buNone/>
            </a:pPr>
            <a:endParaRPr lang="en-US" dirty="0"/>
          </a:p>
          <a:p>
            <a:pPr marL="0" indent="0">
              <a:buNone/>
            </a:pPr>
            <a:endParaRPr lang="en-US" dirty="0" smtClean="0"/>
          </a:p>
          <a:p>
            <a:r>
              <a:rPr lang="en-US" dirty="0" smtClean="0"/>
              <a:t>Or more complicated (but more accurate) approach based on describing the rate of growth using all cardinal temperatures </a:t>
            </a:r>
          </a:p>
          <a:p>
            <a:pPr marL="0" indent="0">
              <a:buNone/>
            </a:pPr>
            <a:endParaRPr lang="en-GB" dirty="0"/>
          </a:p>
          <a:p>
            <a:endParaRPr lang="en-US" dirty="0" smtClean="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019" y="3439716"/>
            <a:ext cx="5586413" cy="1235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71078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9403" y="350949"/>
            <a:ext cx="4760785" cy="990600"/>
          </a:xfrm>
        </p:spPr>
        <p:txBody>
          <a:bodyPr/>
          <a:lstStyle/>
          <a:p>
            <a:r>
              <a:rPr lang="en-US" dirty="0" smtClean="0"/>
              <a:t>3 ways to use RS for (Crop) area estimation</a:t>
            </a:r>
            <a:endParaRPr lang="en-GB" dirty="0"/>
          </a:p>
        </p:txBody>
      </p:sp>
      <p:sp>
        <p:nvSpPr>
          <p:cNvPr id="3" name="Content Placeholder 2"/>
          <p:cNvSpPr>
            <a:spLocks noGrp="1"/>
          </p:cNvSpPr>
          <p:nvPr>
            <p:ph idx="1"/>
          </p:nvPr>
        </p:nvSpPr>
        <p:spPr/>
        <p:txBody>
          <a:bodyPr/>
          <a:lstStyle/>
          <a:p>
            <a:r>
              <a:rPr lang="en-US" dirty="0" smtClean="0"/>
              <a:t>To stratify a field survey</a:t>
            </a:r>
            <a:endParaRPr lang="en-US" dirty="0"/>
          </a:p>
          <a:p>
            <a:endParaRPr lang="en-US" dirty="0" smtClean="0"/>
          </a:p>
          <a:p>
            <a:endParaRPr lang="en-US" dirty="0"/>
          </a:p>
          <a:p>
            <a:r>
              <a:rPr lang="en-US" dirty="0" smtClean="0"/>
              <a:t>Classification + pixel counting (no field data)</a:t>
            </a:r>
          </a:p>
          <a:p>
            <a:pPr lvl="1"/>
            <a:r>
              <a:rPr lang="en-US" dirty="0" smtClean="0"/>
              <a:t>But if accuracy is 80% error is already much higher than requirements of ~2-3% (which can be obtained with a good field survey)</a:t>
            </a:r>
          </a:p>
          <a:p>
            <a:endParaRPr lang="en-US" dirty="0"/>
          </a:p>
          <a:p>
            <a:r>
              <a:rPr lang="en-US" dirty="0" smtClean="0"/>
              <a:t>Use RS classification as a proxy variable which is regressed with data from a field survey</a:t>
            </a:r>
          </a:p>
          <a:p>
            <a:endParaRPr lang="en-US" dirty="0"/>
          </a:p>
          <a:p>
            <a:endParaRPr lang="en-GB" dirty="0"/>
          </a:p>
        </p:txBody>
      </p:sp>
      <p:sp>
        <p:nvSpPr>
          <p:cNvPr id="4" name="Footer Placeholder 3"/>
          <p:cNvSpPr>
            <a:spLocks noGrp="1"/>
          </p:cNvSpPr>
          <p:nvPr>
            <p:ph type="ftr" sz="quarter" idx="11"/>
          </p:nvPr>
        </p:nvSpPr>
        <p:spPr/>
        <p:txBody>
          <a:bodyPr/>
          <a:lstStyle/>
          <a:p>
            <a:r>
              <a:rPr lang="en-US" b="1" smtClean="0">
                <a:solidFill>
                  <a:prstClr val="black">
                    <a:tint val="75000"/>
                  </a:prstClr>
                </a:solidFill>
              </a:rPr>
              <a:t>4</a:t>
            </a:r>
            <a:r>
              <a:rPr lang="en-US" b="1" baseline="30000" smtClean="0">
                <a:solidFill>
                  <a:prstClr val="black">
                    <a:tint val="75000"/>
                  </a:prstClr>
                </a:solidFill>
              </a:rPr>
              <a:t>th</a:t>
            </a:r>
            <a:r>
              <a:rPr lang="en-US" b="1" smtClean="0">
                <a:solidFill>
                  <a:prstClr val="black">
                    <a:tint val="75000"/>
                  </a:prstClr>
                </a:solidFill>
              </a:rPr>
              <a:t> ADVANCED TRAINING COURSE IN LAND REMOTE SENSING</a:t>
            </a:r>
          </a:p>
          <a:p>
            <a:r>
              <a:rPr lang="en-US" smtClean="0">
                <a:solidFill>
                  <a:prstClr val="black">
                    <a:tint val="75000"/>
                  </a:prstClr>
                </a:solidFill>
              </a:rPr>
              <a:t>1-5 July 2013 | Harokopio University| Athens, Greece</a:t>
            </a:r>
            <a:endParaRPr lang="en-US" dirty="0" smtClean="0">
              <a:solidFill>
                <a:prstClr val="black">
                  <a:tint val="75000"/>
                </a:prst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6658" y="968127"/>
            <a:ext cx="3776729" cy="1376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643407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700" b="1">
                <a:solidFill>
                  <a:srgbClr val="FFD624"/>
                </a:solidFill>
                <a:latin typeface="Verdana" pitchFamily="34" charset="0"/>
                <a:ea typeface="ＭＳ Ｐゴシック" pitchFamily="34" charset="-128"/>
              </a:defRPr>
            </a:lvl1pPr>
            <a:lvl2pPr marL="557213" indent="-214313" eaLnBrk="0" hangingPunct="0">
              <a:defRPr sz="5700" b="1">
                <a:solidFill>
                  <a:srgbClr val="FFD624"/>
                </a:solidFill>
                <a:latin typeface="Verdana" pitchFamily="34" charset="0"/>
                <a:ea typeface="ＭＳ Ｐゴシック" pitchFamily="34" charset="-128"/>
              </a:defRPr>
            </a:lvl2pPr>
            <a:lvl3pPr marL="857250" indent="-171450" eaLnBrk="0" hangingPunct="0">
              <a:defRPr sz="5700" b="1">
                <a:solidFill>
                  <a:srgbClr val="FFD624"/>
                </a:solidFill>
                <a:latin typeface="Verdana" pitchFamily="34" charset="0"/>
                <a:ea typeface="ＭＳ Ｐゴシック" pitchFamily="34" charset="-128"/>
              </a:defRPr>
            </a:lvl3pPr>
            <a:lvl4pPr marL="1200150" indent="-171450" eaLnBrk="0" hangingPunct="0">
              <a:defRPr sz="5700" b="1">
                <a:solidFill>
                  <a:srgbClr val="FFD624"/>
                </a:solidFill>
                <a:latin typeface="Verdana" pitchFamily="34" charset="0"/>
                <a:ea typeface="ＭＳ Ｐゴシック" pitchFamily="34" charset="-128"/>
              </a:defRPr>
            </a:lvl4pPr>
            <a:lvl5pPr marL="1543050" indent="-171450" eaLnBrk="0" hangingPunct="0">
              <a:defRPr sz="5700" b="1">
                <a:solidFill>
                  <a:srgbClr val="FFD624"/>
                </a:solidFill>
                <a:latin typeface="Verdana" pitchFamily="34" charset="0"/>
                <a:ea typeface="ＭＳ Ｐゴシック" pitchFamily="34" charset="-128"/>
              </a:defRPr>
            </a:lvl5pPr>
            <a:lvl6pPr marL="1885950" indent="-171450" eaLnBrk="0" fontAlgn="base" hangingPunct="0">
              <a:spcBef>
                <a:spcPct val="0"/>
              </a:spcBef>
              <a:spcAft>
                <a:spcPct val="0"/>
              </a:spcAft>
              <a:defRPr sz="5700" b="1">
                <a:solidFill>
                  <a:srgbClr val="FFD624"/>
                </a:solidFill>
                <a:latin typeface="Verdana" pitchFamily="34" charset="0"/>
                <a:ea typeface="ＭＳ Ｐゴシック" pitchFamily="34" charset="-128"/>
              </a:defRPr>
            </a:lvl6pPr>
            <a:lvl7pPr marL="2228850" indent="-171450" eaLnBrk="0" fontAlgn="base" hangingPunct="0">
              <a:spcBef>
                <a:spcPct val="0"/>
              </a:spcBef>
              <a:spcAft>
                <a:spcPct val="0"/>
              </a:spcAft>
              <a:defRPr sz="5700" b="1">
                <a:solidFill>
                  <a:srgbClr val="FFD624"/>
                </a:solidFill>
                <a:latin typeface="Verdana" pitchFamily="34" charset="0"/>
                <a:ea typeface="ＭＳ Ｐゴシック" pitchFamily="34" charset="-128"/>
              </a:defRPr>
            </a:lvl7pPr>
            <a:lvl8pPr marL="2571750" indent="-171450" eaLnBrk="0" fontAlgn="base" hangingPunct="0">
              <a:spcBef>
                <a:spcPct val="0"/>
              </a:spcBef>
              <a:spcAft>
                <a:spcPct val="0"/>
              </a:spcAft>
              <a:defRPr sz="5700" b="1">
                <a:solidFill>
                  <a:srgbClr val="FFD624"/>
                </a:solidFill>
                <a:latin typeface="Verdana" pitchFamily="34" charset="0"/>
                <a:ea typeface="ＭＳ Ｐゴシック" pitchFamily="34" charset="-128"/>
              </a:defRPr>
            </a:lvl8pPr>
            <a:lvl9pPr marL="2914650" indent="-171450" eaLnBrk="0" fontAlgn="base" hangingPunct="0">
              <a:spcBef>
                <a:spcPct val="0"/>
              </a:spcBef>
              <a:spcAft>
                <a:spcPct val="0"/>
              </a:spcAft>
              <a:defRPr sz="5700" b="1">
                <a:solidFill>
                  <a:srgbClr val="FFD624"/>
                </a:solidFill>
                <a:latin typeface="Verdana" pitchFamily="34" charset="0"/>
                <a:ea typeface="ＭＳ Ｐゴシック" pitchFamily="34" charset="-128"/>
              </a:defRPr>
            </a:lvl9pPr>
          </a:lstStyle>
          <a:p>
            <a:pPr eaLnBrk="1" hangingPunct="1">
              <a:defRPr/>
            </a:pPr>
            <a:fld id="{9799FE81-891C-419C-8E1C-4254A731B9FB}" type="slidenum">
              <a:rPr lang="en-US" sz="750" b="0">
                <a:solidFill>
                  <a:srgbClr val="004494"/>
                </a:solidFill>
              </a:rPr>
              <a:pPr eaLnBrk="1" hangingPunct="1">
                <a:defRPr/>
              </a:pPr>
              <a:t>88</a:t>
            </a:fld>
            <a:endParaRPr lang="en-US" sz="750" b="0">
              <a:solidFill>
                <a:srgbClr val="004494"/>
              </a:solidFill>
            </a:endParaRPr>
          </a:p>
        </p:txBody>
      </p:sp>
      <p:pic>
        <p:nvPicPr>
          <p:cNvPr id="6" name="Content Placeholder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1787" y="1227518"/>
            <a:ext cx="1620440" cy="155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bwMode="auto">
          <a:xfrm>
            <a:off x="4842822" y="1187935"/>
            <a:ext cx="540544" cy="540544"/>
          </a:xfrm>
          <a:prstGeom prst="rect">
            <a:avLst/>
          </a:prstGeom>
          <a:noFill/>
          <a:ln w="28575">
            <a:solidFill>
              <a:schemeClr val="accent2">
                <a:lumMod val="50000"/>
              </a:schemeClr>
            </a:solidFill>
          </a:ln>
          <a:effectLst/>
          <a:extLst/>
        </p:spPr>
        <p:txBody>
          <a:bodyPr anchor="ctr"/>
          <a:lstStyle/>
          <a:p>
            <a:pPr marL="2381" defTabSz="342900" fontAlgn="auto">
              <a:spcBef>
                <a:spcPts val="0"/>
              </a:spcBef>
              <a:spcAft>
                <a:spcPts val="0"/>
              </a:spcAft>
              <a:defRPr/>
            </a:pPr>
            <a:endParaRPr lang="it-IT">
              <a:solidFill>
                <a:prstClr val="black"/>
              </a:solidFill>
              <a:latin typeface="Verdana" charset="0"/>
              <a:ea typeface="ＭＳ Ｐゴシック" charset="0"/>
              <a:cs typeface="Arial" pitchFamily="34" charset="0"/>
            </a:endParaRPr>
          </a:p>
        </p:txBody>
      </p:sp>
      <p:sp>
        <p:nvSpPr>
          <p:cNvPr id="11" name="Rectangle 10"/>
          <p:cNvSpPr/>
          <p:nvPr/>
        </p:nvSpPr>
        <p:spPr bwMode="auto">
          <a:xfrm>
            <a:off x="4842821" y="2076577"/>
            <a:ext cx="161925" cy="161925"/>
          </a:xfrm>
          <a:prstGeom prst="rect">
            <a:avLst/>
          </a:prstGeom>
          <a:noFill/>
          <a:ln w="28575">
            <a:solidFill>
              <a:schemeClr val="accent4">
                <a:lumMod val="75000"/>
              </a:schemeClr>
            </a:solidFill>
          </a:ln>
          <a:effectLst/>
          <a:extLst/>
        </p:spPr>
        <p:txBody>
          <a:bodyPr anchor="ctr"/>
          <a:lstStyle/>
          <a:p>
            <a:pPr marL="2381" defTabSz="342900" fontAlgn="auto">
              <a:spcBef>
                <a:spcPts val="0"/>
              </a:spcBef>
              <a:spcAft>
                <a:spcPts val="0"/>
              </a:spcAft>
              <a:defRPr/>
            </a:pPr>
            <a:endParaRPr lang="it-IT">
              <a:solidFill>
                <a:prstClr val="black"/>
              </a:solidFill>
              <a:latin typeface="Verdana" charset="0"/>
              <a:ea typeface="ＭＳ Ｐゴシック" charset="0"/>
              <a:cs typeface="Arial" pitchFamily="34" charset="0"/>
            </a:endParaRPr>
          </a:p>
        </p:txBody>
      </p:sp>
      <p:sp>
        <p:nvSpPr>
          <p:cNvPr id="10" name="Rectangle 9"/>
          <p:cNvSpPr/>
          <p:nvPr/>
        </p:nvSpPr>
        <p:spPr bwMode="auto">
          <a:xfrm>
            <a:off x="4842821" y="1835258"/>
            <a:ext cx="134541" cy="134541"/>
          </a:xfrm>
          <a:prstGeom prst="rect">
            <a:avLst/>
          </a:prstGeom>
          <a:noFill/>
          <a:ln w="28575">
            <a:solidFill>
              <a:schemeClr val="tx2">
                <a:lumMod val="60000"/>
                <a:lumOff val="40000"/>
              </a:schemeClr>
            </a:solidFill>
          </a:ln>
          <a:effectLst/>
          <a:extLst/>
        </p:spPr>
        <p:txBody>
          <a:bodyPr anchor="ctr"/>
          <a:lstStyle/>
          <a:p>
            <a:pPr marL="2381" defTabSz="342900" fontAlgn="auto">
              <a:spcBef>
                <a:spcPts val="0"/>
              </a:spcBef>
              <a:spcAft>
                <a:spcPts val="0"/>
              </a:spcAft>
              <a:defRPr/>
            </a:pPr>
            <a:endParaRPr lang="it-IT">
              <a:solidFill>
                <a:prstClr val="black"/>
              </a:solidFill>
              <a:latin typeface="Verdana" charset="0"/>
              <a:ea typeface="ＭＳ Ｐゴシック" charset="0"/>
              <a:cs typeface="Arial"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8192" y="2968580"/>
            <a:ext cx="1620440" cy="162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2532" y="2553237"/>
            <a:ext cx="1620440" cy="155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9373" y="3074831"/>
            <a:ext cx="1620441" cy="156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4347" y="1205784"/>
            <a:ext cx="1620441" cy="158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Title 1"/>
          <p:cNvSpPr>
            <a:spLocks noGrp="1"/>
          </p:cNvSpPr>
          <p:nvPr>
            <p:ph type="title"/>
          </p:nvPr>
        </p:nvSpPr>
        <p:spPr>
          <a:xfrm>
            <a:off x="1378963" y="224442"/>
            <a:ext cx="4680548" cy="789770"/>
          </a:xfrm>
        </p:spPr>
        <p:txBody>
          <a:bodyPr>
            <a:normAutofit fontScale="90000"/>
          </a:bodyPr>
          <a:lstStyle/>
          <a:p>
            <a:r>
              <a:rPr lang="en-US" dirty="0" smtClean="0">
                <a:latin typeface="Verdana" pitchFamily="34" charset="0"/>
              </a:rPr>
              <a:t>Examples of European agricultural landscapes </a:t>
            </a:r>
            <a:endParaRPr lang="it-IT" dirty="0" smtClean="0">
              <a:latin typeface="Verdana" pitchFamily="34" charset="0"/>
            </a:endParaRPr>
          </a:p>
        </p:txBody>
      </p:sp>
      <p:sp>
        <p:nvSpPr>
          <p:cNvPr id="4" name="TextBox 3"/>
          <p:cNvSpPr txBox="1"/>
          <p:nvPr/>
        </p:nvSpPr>
        <p:spPr>
          <a:xfrm>
            <a:off x="3508750" y="1546046"/>
            <a:ext cx="1120820" cy="253916"/>
          </a:xfrm>
          <a:prstGeom prst="rect">
            <a:avLst/>
          </a:prstGeom>
          <a:noFill/>
          <a:ln>
            <a:noFill/>
          </a:ln>
        </p:spPr>
        <p:txBody>
          <a:bodyPr wrap="none">
            <a:spAutoFit/>
          </a:bodyPr>
          <a:lstStyle/>
          <a:p>
            <a:pPr algn="r" defTabSz="342900" fontAlgn="auto">
              <a:spcBef>
                <a:spcPts val="0"/>
              </a:spcBef>
              <a:spcAft>
                <a:spcPts val="0"/>
              </a:spcAft>
              <a:defRPr/>
            </a:pPr>
            <a:r>
              <a:rPr lang="en-US" sz="1050" b="1" dirty="0">
                <a:solidFill>
                  <a:srgbClr val="54A021">
                    <a:lumMod val="75000"/>
                  </a:srgbClr>
                </a:solidFill>
                <a:latin typeface="Trebuchet MS"/>
              </a:rPr>
              <a:t>SPOT-VGT 1km</a:t>
            </a:r>
            <a:endParaRPr lang="it-IT" sz="1050" b="1" dirty="0">
              <a:solidFill>
                <a:srgbClr val="54A021">
                  <a:lumMod val="75000"/>
                </a:srgbClr>
              </a:solidFill>
              <a:latin typeface="Trebuchet MS"/>
            </a:endParaRPr>
          </a:p>
        </p:txBody>
      </p:sp>
      <p:sp>
        <p:nvSpPr>
          <p:cNvPr id="20" name="TextBox 19"/>
          <p:cNvSpPr txBox="1"/>
          <p:nvPr/>
        </p:nvSpPr>
        <p:spPr>
          <a:xfrm>
            <a:off x="3348450" y="2032742"/>
            <a:ext cx="1281120" cy="253916"/>
          </a:xfrm>
          <a:prstGeom prst="rect">
            <a:avLst/>
          </a:prstGeom>
          <a:noFill/>
          <a:ln>
            <a:noFill/>
          </a:ln>
        </p:spPr>
        <p:txBody>
          <a:bodyPr wrap="none">
            <a:spAutoFit/>
          </a:bodyPr>
          <a:lstStyle/>
          <a:p>
            <a:pPr algn="r" defTabSz="342900" fontAlgn="auto">
              <a:spcBef>
                <a:spcPts val="0"/>
              </a:spcBef>
              <a:spcAft>
                <a:spcPts val="0"/>
              </a:spcAft>
              <a:defRPr/>
            </a:pPr>
            <a:r>
              <a:rPr lang="en-US" sz="1050" b="1" dirty="0">
                <a:solidFill>
                  <a:srgbClr val="E76618">
                    <a:lumMod val="75000"/>
                  </a:srgbClr>
                </a:solidFill>
                <a:latin typeface="Trebuchet MS"/>
              </a:rPr>
              <a:t>MERIS/OLCI 300m</a:t>
            </a:r>
            <a:endParaRPr lang="it-IT" sz="1050" b="1" dirty="0">
              <a:solidFill>
                <a:srgbClr val="E76618">
                  <a:lumMod val="75000"/>
                </a:srgbClr>
              </a:solidFill>
              <a:latin typeface="Trebuchet MS"/>
            </a:endParaRPr>
          </a:p>
        </p:txBody>
      </p:sp>
      <p:sp>
        <p:nvSpPr>
          <p:cNvPr id="21" name="TextBox 20"/>
          <p:cNvSpPr txBox="1"/>
          <p:nvPr/>
        </p:nvSpPr>
        <p:spPr>
          <a:xfrm>
            <a:off x="3665846" y="1789394"/>
            <a:ext cx="963725" cy="253916"/>
          </a:xfrm>
          <a:prstGeom prst="rect">
            <a:avLst/>
          </a:prstGeom>
          <a:noFill/>
          <a:ln>
            <a:noFill/>
          </a:ln>
        </p:spPr>
        <p:txBody>
          <a:bodyPr wrap="none">
            <a:spAutoFit/>
          </a:bodyPr>
          <a:lstStyle/>
          <a:p>
            <a:pPr algn="r" defTabSz="342900" fontAlgn="auto">
              <a:spcBef>
                <a:spcPts val="0"/>
              </a:spcBef>
              <a:spcAft>
                <a:spcPts val="0"/>
              </a:spcAft>
              <a:defRPr/>
            </a:pPr>
            <a:r>
              <a:rPr lang="en-US" sz="1050" b="1" dirty="0">
                <a:solidFill>
                  <a:srgbClr val="2C3C43">
                    <a:lumMod val="60000"/>
                    <a:lumOff val="40000"/>
                  </a:srgbClr>
                </a:solidFill>
                <a:latin typeface="Trebuchet MS"/>
              </a:rPr>
              <a:t>MODIS 250m</a:t>
            </a:r>
            <a:endParaRPr lang="it-IT" sz="1050" b="1" dirty="0">
              <a:solidFill>
                <a:srgbClr val="2C3C43">
                  <a:lumMod val="60000"/>
                  <a:lumOff val="40000"/>
                </a:srgbClr>
              </a:solidFill>
              <a:latin typeface="Trebuchet MS"/>
            </a:endParaRPr>
          </a:p>
        </p:txBody>
      </p:sp>
      <p:sp>
        <p:nvSpPr>
          <p:cNvPr id="22" name="Footer Placeholder 3"/>
          <p:cNvSpPr>
            <a:spLocks noGrp="1"/>
          </p:cNvSpPr>
          <p:nvPr>
            <p:ph type="ftr" sz="quarter" idx="11"/>
          </p:nvPr>
        </p:nvSpPr>
        <p:spPr>
          <a:xfrm>
            <a:off x="1600200" y="4733100"/>
            <a:ext cx="3467230" cy="273844"/>
          </a:xfrm>
        </p:spPr>
        <p:txBody>
          <a:bodyPr/>
          <a:lstStyle/>
          <a:p>
            <a:r>
              <a:rPr lang="en-US" b="1" dirty="0" smtClean="0">
                <a:solidFill>
                  <a:prstClr val="black">
                    <a:tint val="75000"/>
                  </a:prstClr>
                </a:solidFill>
              </a:rPr>
              <a:t>4</a:t>
            </a:r>
            <a:r>
              <a:rPr lang="en-US" b="1" baseline="30000" dirty="0" smtClean="0">
                <a:solidFill>
                  <a:prstClr val="black">
                    <a:tint val="75000"/>
                  </a:prstClr>
                </a:solidFill>
              </a:rPr>
              <a:t>th</a:t>
            </a:r>
            <a:r>
              <a:rPr lang="en-US" b="1" dirty="0" smtClean="0">
                <a:solidFill>
                  <a:prstClr val="black">
                    <a:tint val="75000"/>
                  </a:prstClr>
                </a:solidFill>
              </a:rPr>
              <a:t> ADVANCED TRAINING COURSE IN LAND REMOTE SENSING</a:t>
            </a:r>
          </a:p>
          <a:p>
            <a:r>
              <a:rPr lang="en-US" dirty="0" smtClean="0">
                <a:solidFill>
                  <a:prstClr val="black">
                    <a:tint val="75000"/>
                  </a:prstClr>
                </a:solidFill>
              </a:rPr>
              <a:t>1-5 July 2013 | </a:t>
            </a:r>
            <a:r>
              <a:rPr lang="en-US" dirty="0" err="1" smtClean="0">
                <a:solidFill>
                  <a:prstClr val="black">
                    <a:tint val="75000"/>
                  </a:prstClr>
                </a:solidFill>
              </a:rPr>
              <a:t>Harokopio</a:t>
            </a:r>
            <a:r>
              <a:rPr lang="en-US" dirty="0" smtClean="0">
                <a:solidFill>
                  <a:prstClr val="black">
                    <a:tint val="75000"/>
                  </a:prstClr>
                </a:solidFill>
              </a:rPr>
              <a:t> University| Athens, Greece</a:t>
            </a:r>
          </a:p>
        </p:txBody>
      </p:sp>
    </p:spTree>
    <p:extLst>
      <p:ext uri="{BB962C8B-B14F-4D97-AF65-F5344CB8AC3E}">
        <p14:creationId xmlns:p14="http://schemas.microsoft.com/office/powerpoint/2010/main" val="4004972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P spid="4" grpId="0"/>
      <p:bldP spid="20" grpId="0"/>
      <p:bldP spid="2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1"/>
          </p:nvPr>
        </p:nvSpPr>
        <p:spPr/>
        <p:txBody>
          <a:bodyPr/>
          <a:lstStyle/>
          <a:p>
            <a:r>
              <a:rPr lang="en-US" b="1" smtClean="0">
                <a:solidFill>
                  <a:prstClr val="black">
                    <a:tint val="75000"/>
                  </a:prstClr>
                </a:solidFill>
              </a:rPr>
              <a:t>4</a:t>
            </a:r>
            <a:r>
              <a:rPr lang="en-US" b="1" baseline="30000" smtClean="0">
                <a:solidFill>
                  <a:prstClr val="black">
                    <a:tint val="75000"/>
                  </a:prstClr>
                </a:solidFill>
              </a:rPr>
              <a:t>th</a:t>
            </a:r>
            <a:r>
              <a:rPr lang="en-US" b="1" smtClean="0">
                <a:solidFill>
                  <a:prstClr val="black">
                    <a:tint val="75000"/>
                  </a:prstClr>
                </a:solidFill>
              </a:rPr>
              <a:t> ADVANCED TRAINING COURSE IN LAND REMOTE SENSING</a:t>
            </a:r>
          </a:p>
          <a:p>
            <a:r>
              <a:rPr lang="en-US" smtClean="0">
                <a:solidFill>
                  <a:prstClr val="black">
                    <a:tint val="75000"/>
                  </a:prstClr>
                </a:solidFill>
              </a:rPr>
              <a:t>1-5 July 2013 | Harokopio University| Athens, Greece</a:t>
            </a:r>
            <a:endParaRPr lang="en-US" dirty="0" smtClean="0">
              <a:solidFill>
                <a:prstClr val="black">
                  <a:tint val="75000"/>
                </a:prstClr>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tretch/>
        </p:blipFill>
        <p:spPr>
          <a:xfrm>
            <a:off x="1143001" y="0"/>
            <a:ext cx="6858000" cy="5208198"/>
          </a:xfrm>
          <a:prstGeom prst="rect">
            <a:avLst/>
          </a:prstGeom>
        </p:spPr>
      </p:pic>
      <p:sp>
        <p:nvSpPr>
          <p:cNvPr id="6" name="Rectangle 5"/>
          <p:cNvSpPr/>
          <p:nvPr/>
        </p:nvSpPr>
        <p:spPr>
          <a:xfrm>
            <a:off x="5841242" y="5056937"/>
            <a:ext cx="2067636" cy="196208"/>
          </a:xfrm>
          <a:prstGeom prst="rect">
            <a:avLst/>
          </a:prstGeom>
        </p:spPr>
        <p:txBody>
          <a:bodyPr wrap="square">
            <a:spAutoFit/>
          </a:bodyPr>
          <a:lstStyle/>
          <a:p>
            <a:pPr defTabSz="342900" fontAlgn="auto">
              <a:spcBef>
                <a:spcPts val="0"/>
              </a:spcBef>
              <a:spcAft>
                <a:spcPts val="0"/>
              </a:spcAft>
            </a:pPr>
            <a:r>
              <a:rPr lang="en-GB" sz="675" b="1" dirty="0">
                <a:solidFill>
                  <a:prstClr val="black">
                    <a:lumMod val="75000"/>
                    <a:lumOff val="25000"/>
                  </a:prstClr>
                </a:solidFill>
                <a:latin typeface="Trebuchet MS"/>
              </a:rPr>
              <a:t>Source: NASA/GSFC/METI/Japan Space Systems</a:t>
            </a:r>
            <a:endParaRPr lang="en-GB" sz="675" dirty="0">
              <a:solidFill>
                <a:prstClr val="black">
                  <a:lumMod val="75000"/>
                  <a:lumOff val="25000"/>
                </a:prstClr>
              </a:solidFill>
              <a:latin typeface="Trebuchet MS"/>
            </a:endParaRPr>
          </a:p>
        </p:txBody>
      </p:sp>
    </p:spTree>
    <p:extLst>
      <p:ext uri="{BB962C8B-B14F-4D97-AF65-F5344CB8AC3E}">
        <p14:creationId xmlns:p14="http://schemas.microsoft.com/office/powerpoint/2010/main" val="40923301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43085" y="149150"/>
            <a:ext cx="9714347" cy="430887"/>
          </a:xfrm>
        </p:spPr>
        <p:txBody>
          <a:bodyPr/>
          <a:lstStyle/>
          <a:p>
            <a:r>
              <a:rPr lang="fr-FR" b="1" dirty="0" err="1" smtClean="0"/>
              <a:t>Geolocation</a:t>
            </a:r>
            <a:r>
              <a:rPr lang="fr-FR" b="1" dirty="0" smtClean="0"/>
              <a:t> </a:t>
            </a:r>
            <a:r>
              <a:rPr lang="fr-FR" b="1" dirty="0" err="1" smtClean="0"/>
              <a:t>accuracy</a:t>
            </a:r>
            <a:r>
              <a:rPr lang="fr-FR" dirty="0"/>
              <a:t> </a:t>
            </a:r>
            <a:r>
              <a:rPr lang="fr-FR" dirty="0" smtClean="0"/>
              <a:t>- </a:t>
            </a:r>
            <a:r>
              <a:rPr lang="fr-FR" sz="2000" dirty="0" smtClean="0"/>
              <a:t>10m Global Reference Image for Sent.-2</a:t>
            </a:r>
            <a:endParaRPr lang="fr-BE" sz="2000" dirty="0"/>
          </a:p>
        </p:txBody>
      </p:sp>
      <p:pic>
        <p:nvPicPr>
          <p:cNvPr id="5" name="Image 4"/>
          <p:cNvPicPr>
            <a:picLocks noChangeAspect="1"/>
          </p:cNvPicPr>
          <p:nvPr/>
        </p:nvPicPr>
        <p:blipFill>
          <a:blip r:embed="rId2"/>
          <a:stretch>
            <a:fillRect/>
          </a:stretch>
        </p:blipFill>
        <p:spPr>
          <a:xfrm>
            <a:off x="131309" y="1347421"/>
            <a:ext cx="3204744" cy="1752946"/>
          </a:xfrm>
          <a:prstGeom prst="rect">
            <a:avLst/>
          </a:prstGeom>
        </p:spPr>
      </p:pic>
      <p:sp>
        <p:nvSpPr>
          <p:cNvPr id="6" name="Rectangle 5"/>
          <p:cNvSpPr/>
          <p:nvPr/>
        </p:nvSpPr>
        <p:spPr>
          <a:xfrm>
            <a:off x="151471" y="3070373"/>
            <a:ext cx="1936749" cy="430887"/>
          </a:xfrm>
          <a:prstGeom prst="rect">
            <a:avLst/>
          </a:prstGeom>
        </p:spPr>
        <p:txBody>
          <a:bodyPr wrap="none">
            <a:spAutoFit/>
          </a:bodyPr>
          <a:lstStyle/>
          <a:p>
            <a:r>
              <a:rPr lang="fr-FR" sz="1100" dirty="0"/>
              <a:t>Global Reference </a:t>
            </a:r>
            <a:r>
              <a:rPr lang="fr-FR" sz="1100" dirty="0" smtClean="0"/>
              <a:t>Image</a:t>
            </a:r>
          </a:p>
          <a:p>
            <a:r>
              <a:rPr lang="fr-FR" sz="1100" dirty="0" smtClean="0"/>
              <a:t>(</a:t>
            </a:r>
            <a:r>
              <a:rPr lang="fr-FR" sz="1100" dirty="0" err="1" smtClean="0"/>
              <a:t>Gaudel</a:t>
            </a:r>
            <a:r>
              <a:rPr lang="fr-FR" sz="1100" dirty="0" smtClean="0"/>
              <a:t> et al., 2017) </a:t>
            </a:r>
            <a:endParaRPr lang="fr-BE" sz="1100" dirty="0"/>
          </a:p>
        </p:txBody>
      </p:sp>
      <p:grpSp>
        <p:nvGrpSpPr>
          <p:cNvPr id="9" name="Groupe 8"/>
          <p:cNvGrpSpPr/>
          <p:nvPr/>
        </p:nvGrpSpPr>
        <p:grpSpPr>
          <a:xfrm>
            <a:off x="4471516" y="1565389"/>
            <a:ext cx="4672483" cy="2644870"/>
            <a:chOff x="4652386" y="2278821"/>
            <a:chExt cx="4391130" cy="2576879"/>
          </a:xfrm>
        </p:grpSpPr>
        <p:pic>
          <p:nvPicPr>
            <p:cNvPr id="4" name="Image 3"/>
            <p:cNvPicPr>
              <a:picLocks noChangeAspect="1"/>
            </p:cNvPicPr>
            <p:nvPr/>
          </p:nvPicPr>
          <p:blipFill>
            <a:blip r:embed="rId3"/>
            <a:stretch>
              <a:fillRect/>
            </a:stretch>
          </p:blipFill>
          <p:spPr>
            <a:xfrm>
              <a:off x="4652386" y="2278821"/>
              <a:ext cx="4391130" cy="2576879"/>
            </a:xfrm>
            <a:prstGeom prst="rect">
              <a:avLst/>
            </a:prstGeom>
          </p:spPr>
        </p:pic>
        <p:sp>
          <p:nvSpPr>
            <p:cNvPr id="8" name="ZoneTexte 7"/>
            <p:cNvSpPr txBox="1"/>
            <p:nvPr/>
          </p:nvSpPr>
          <p:spPr>
            <a:xfrm>
              <a:off x="5988817" y="4471517"/>
              <a:ext cx="758541" cy="200055"/>
            </a:xfrm>
            <a:prstGeom prst="rect">
              <a:avLst/>
            </a:prstGeom>
            <a:solidFill>
              <a:schemeClr val="bg1"/>
            </a:solidFill>
          </p:spPr>
          <p:txBody>
            <a:bodyPr wrap="none" rtlCol="0">
              <a:spAutoFit/>
            </a:bodyPr>
            <a:lstStyle/>
            <a:p>
              <a:r>
                <a:rPr lang="fr-FR" sz="700" dirty="0" smtClean="0">
                  <a:latin typeface="Arial" panose="020B0604020202020204" pitchFamily="34" charset="0"/>
                  <a:cs typeface="Arial" panose="020B0604020202020204" pitchFamily="34" charset="0"/>
                </a:rPr>
                <a:t>9,5 m @ 95 %</a:t>
              </a:r>
              <a:endParaRPr lang="fr-BE" sz="700" dirty="0">
                <a:latin typeface="Arial" panose="020B0604020202020204" pitchFamily="34" charset="0"/>
                <a:cs typeface="Arial" panose="020B0604020202020204" pitchFamily="34" charset="0"/>
              </a:endParaRPr>
            </a:p>
          </p:txBody>
        </p:sp>
      </p:grpSp>
      <p:sp>
        <p:nvSpPr>
          <p:cNvPr id="10" name="ZoneTexte 9"/>
          <p:cNvSpPr txBox="1"/>
          <p:nvPr/>
        </p:nvSpPr>
        <p:spPr>
          <a:xfrm>
            <a:off x="4421275" y="914400"/>
            <a:ext cx="4570418" cy="369332"/>
          </a:xfrm>
          <a:prstGeom prst="rect">
            <a:avLst/>
          </a:prstGeom>
          <a:noFill/>
        </p:spPr>
        <p:txBody>
          <a:bodyPr wrap="none" rtlCol="0">
            <a:spAutoFit/>
          </a:bodyPr>
          <a:lstStyle/>
          <a:p>
            <a:r>
              <a:rPr lang="fr-FR" dirty="0" smtClean="0"/>
              <a:t>Multi-temporal </a:t>
            </a:r>
            <a:r>
              <a:rPr lang="fr-FR" dirty="0" err="1" smtClean="0"/>
              <a:t>coregistration</a:t>
            </a:r>
            <a:r>
              <a:rPr lang="fr-FR" dirty="0" smtClean="0"/>
              <a:t>  </a:t>
            </a:r>
            <a:r>
              <a:rPr lang="fr-FR" sz="1100" dirty="0" smtClean="0"/>
              <a:t>(~0,3 pixel)</a:t>
            </a:r>
            <a:endParaRPr lang="fr-BE" sz="1100" dirty="0"/>
          </a:p>
        </p:txBody>
      </p:sp>
      <p:pic>
        <p:nvPicPr>
          <p:cNvPr id="11" name="Image 10"/>
          <p:cNvPicPr>
            <a:picLocks noChangeAspect="1"/>
          </p:cNvPicPr>
          <p:nvPr/>
        </p:nvPicPr>
        <p:blipFill>
          <a:blip r:embed="rId4"/>
          <a:stretch>
            <a:fillRect/>
          </a:stretch>
        </p:blipFill>
        <p:spPr>
          <a:xfrm>
            <a:off x="117912" y="3535789"/>
            <a:ext cx="3338722" cy="1278417"/>
          </a:xfrm>
          <a:prstGeom prst="rect">
            <a:avLst/>
          </a:prstGeom>
        </p:spPr>
      </p:pic>
      <p:sp>
        <p:nvSpPr>
          <p:cNvPr id="12" name="ZoneTexte 11"/>
          <p:cNvSpPr txBox="1"/>
          <p:nvPr/>
        </p:nvSpPr>
        <p:spPr>
          <a:xfrm>
            <a:off x="92110" y="895978"/>
            <a:ext cx="4161717" cy="369332"/>
          </a:xfrm>
          <a:prstGeom prst="rect">
            <a:avLst/>
          </a:prstGeom>
          <a:noFill/>
        </p:spPr>
        <p:txBody>
          <a:bodyPr wrap="none" rtlCol="0">
            <a:spAutoFit/>
          </a:bodyPr>
          <a:lstStyle/>
          <a:p>
            <a:r>
              <a:rPr lang="fr-FR" dirty="0" err="1" smtClean="0"/>
              <a:t>Absolute</a:t>
            </a:r>
            <a:r>
              <a:rPr lang="fr-FR" dirty="0" smtClean="0"/>
              <a:t> </a:t>
            </a:r>
            <a:r>
              <a:rPr lang="fr-FR" dirty="0" err="1" smtClean="0"/>
              <a:t>geolocation</a:t>
            </a:r>
            <a:r>
              <a:rPr lang="fr-FR" dirty="0" smtClean="0"/>
              <a:t> </a:t>
            </a:r>
            <a:r>
              <a:rPr lang="fr-FR" dirty="0" err="1" smtClean="0"/>
              <a:t>error</a:t>
            </a:r>
            <a:r>
              <a:rPr lang="fr-FR" dirty="0" smtClean="0"/>
              <a:t> </a:t>
            </a:r>
            <a:r>
              <a:rPr lang="fr-FR" sz="1100" dirty="0" smtClean="0"/>
              <a:t>(~0,8 pixel)</a:t>
            </a:r>
            <a:endParaRPr lang="fr-BE" dirty="0"/>
          </a:p>
        </p:txBody>
      </p:sp>
      <p:sp>
        <p:nvSpPr>
          <p:cNvPr id="13" name="ZoneTexte 12"/>
          <p:cNvSpPr txBox="1"/>
          <p:nvPr/>
        </p:nvSpPr>
        <p:spPr>
          <a:xfrm>
            <a:off x="3416440" y="4139920"/>
            <a:ext cx="5888334" cy="584775"/>
          </a:xfrm>
          <a:prstGeom prst="rect">
            <a:avLst/>
          </a:prstGeom>
          <a:noFill/>
        </p:spPr>
        <p:txBody>
          <a:bodyPr wrap="square" rtlCol="0">
            <a:spAutoFit/>
          </a:bodyPr>
          <a:lstStyle/>
          <a:p>
            <a:pPr marL="285750" indent="-285750">
              <a:buFont typeface="Symbol" panose="05050102010706020507" pitchFamily="18" charset="2"/>
              <a:buChar char="Þ"/>
            </a:pPr>
            <a:r>
              <a:rPr lang="fr-FR" sz="1600" dirty="0" smtClean="0"/>
              <a:t>GRI </a:t>
            </a:r>
            <a:r>
              <a:rPr lang="fr-FR" sz="1600" dirty="0" err="1" smtClean="0"/>
              <a:t>still</a:t>
            </a:r>
            <a:r>
              <a:rPr lang="fr-FR" sz="1600" dirty="0" smtClean="0"/>
              <a:t> to </a:t>
            </a:r>
            <a:r>
              <a:rPr lang="fr-FR" sz="1600" dirty="0" err="1" smtClean="0"/>
              <a:t>be</a:t>
            </a:r>
            <a:r>
              <a:rPr lang="fr-FR" sz="1600" dirty="0" smtClean="0"/>
              <a:t> </a:t>
            </a:r>
            <a:r>
              <a:rPr lang="fr-FR" sz="1600" dirty="0" err="1" smtClean="0"/>
              <a:t>implemented</a:t>
            </a:r>
            <a:r>
              <a:rPr lang="fr-FR" sz="1600" dirty="0" smtClean="0"/>
              <a:t> in the </a:t>
            </a:r>
            <a:r>
              <a:rPr lang="fr-FR" sz="1600" dirty="0" err="1" smtClean="0"/>
              <a:t>operational</a:t>
            </a:r>
            <a:r>
              <a:rPr lang="fr-FR" sz="1600" dirty="0" smtClean="0"/>
              <a:t> L1C   </a:t>
            </a:r>
            <a:r>
              <a:rPr lang="fr-FR" sz="1600" dirty="0" err="1" smtClean="0"/>
              <a:t>processing</a:t>
            </a:r>
            <a:r>
              <a:rPr lang="fr-FR" sz="1600" dirty="0" smtClean="0"/>
              <a:t> </a:t>
            </a:r>
            <a:r>
              <a:rPr lang="fr-FR" sz="1600" dirty="0" err="1" smtClean="0"/>
              <a:t>chain</a:t>
            </a:r>
            <a:r>
              <a:rPr lang="fr-FR" sz="1600" dirty="0"/>
              <a:t> </a:t>
            </a:r>
            <a:r>
              <a:rPr lang="fr-FR" sz="1600" dirty="0" smtClean="0"/>
              <a:t>to </a:t>
            </a:r>
            <a:r>
              <a:rPr lang="fr-FR" sz="1600" dirty="0" err="1" smtClean="0"/>
              <a:t>reduce</a:t>
            </a:r>
            <a:r>
              <a:rPr lang="fr-FR" sz="1600" dirty="0" smtClean="0"/>
              <a:t> </a:t>
            </a:r>
            <a:r>
              <a:rPr lang="fr-FR" sz="1600" dirty="0" err="1" smtClean="0"/>
              <a:t>current</a:t>
            </a:r>
            <a:r>
              <a:rPr lang="fr-FR" sz="1600" dirty="0" smtClean="0"/>
              <a:t> </a:t>
            </a:r>
            <a:r>
              <a:rPr lang="fr-FR" sz="1600" dirty="0" err="1" smtClean="0"/>
              <a:t>geolocation</a:t>
            </a:r>
            <a:r>
              <a:rPr lang="fr-FR" sz="1600" dirty="0" smtClean="0"/>
              <a:t> </a:t>
            </a:r>
            <a:r>
              <a:rPr lang="fr-FR" sz="1600" dirty="0" err="1" smtClean="0"/>
              <a:t>error</a:t>
            </a:r>
            <a:endParaRPr lang="fr-BE" sz="1600" dirty="0"/>
          </a:p>
        </p:txBody>
      </p:sp>
    </p:spTree>
    <p:extLst>
      <p:ext uri="{BB962C8B-B14F-4D97-AF65-F5344CB8AC3E}">
        <p14:creationId xmlns:p14="http://schemas.microsoft.com/office/powerpoint/2010/main" val="41464617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Footer Placeholder 2"/>
          <p:cNvSpPr>
            <a:spLocks noGrp="1"/>
          </p:cNvSpPr>
          <p:nvPr>
            <p:ph type="ftr" sz="quarter" idx="11"/>
          </p:nvPr>
        </p:nvSpPr>
        <p:spPr/>
        <p:txBody>
          <a:bodyPr/>
          <a:lstStyle/>
          <a:p>
            <a:r>
              <a:rPr lang="en-US" smtClean="0">
                <a:solidFill>
                  <a:prstClr val="black">
                    <a:tint val="75000"/>
                  </a:prstClr>
                </a:solidFill>
              </a:rPr>
              <a:t>4th ADVANCED TRAINING COURSE IN LAND REMOTE SENSING 1-5 July 2013 | Harokopio University| Athens, Greece</a:t>
            </a:r>
            <a:endParaRPr lang="en-US" dirty="0">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3364" y="202843"/>
            <a:ext cx="3323228" cy="4541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72241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33718" y="377353"/>
            <a:ext cx="5043488" cy="682229"/>
          </a:xfrm>
        </p:spPr>
        <p:txBody>
          <a:bodyPr/>
          <a:lstStyle/>
          <a:p>
            <a:pPr algn="ctr"/>
            <a:r>
              <a:rPr lang="en-GB" dirty="0" smtClean="0"/>
              <a:t>The balance between </a:t>
            </a:r>
            <a:br>
              <a:rPr lang="en-GB" dirty="0" smtClean="0"/>
            </a:br>
            <a:r>
              <a:rPr lang="en-GB" i="1" dirty="0" smtClean="0"/>
              <a:t>pixel size </a:t>
            </a:r>
            <a:r>
              <a:rPr lang="en-GB" dirty="0" smtClean="0"/>
              <a:t>and </a:t>
            </a:r>
            <a:r>
              <a:rPr lang="en-GB" i="1" dirty="0" smtClean="0"/>
              <a:t>pixel purity</a:t>
            </a:r>
            <a:endParaRPr lang="en-GB" i="1" dirty="0"/>
          </a:p>
        </p:txBody>
      </p:sp>
      <p:pic>
        <p:nvPicPr>
          <p:cNvPr id="4" name="Picture 2" descr="E:\Greg\PhD_GREGORYD_FNRS_2006\WorkingDocuments\PhD\figures\Scl_Thr_eg_fliped.png"/>
          <p:cNvPicPr>
            <a:picLocks noChangeAspect="1" noChangeArrowheads="1"/>
          </p:cNvPicPr>
          <p:nvPr/>
        </p:nvPicPr>
        <p:blipFill>
          <a:blip r:embed="rId4" cstate="print">
            <a:clrChange>
              <a:clrFrom>
                <a:srgbClr val="FFFFFF"/>
              </a:clrFrom>
              <a:clrTo>
                <a:srgbClr val="FFFFFF">
                  <a:alpha val="0"/>
                </a:srgbClr>
              </a:clrTo>
            </a:clrChange>
          </a:blip>
          <a:srcRect l="12940" t="7553" r="9359" b="79606"/>
          <a:stretch>
            <a:fillRect/>
          </a:stretch>
        </p:blipFill>
        <p:spPr bwMode="auto">
          <a:xfrm>
            <a:off x="1709682" y="1545636"/>
            <a:ext cx="5832648" cy="918102"/>
          </a:xfrm>
          <a:prstGeom prst="rect">
            <a:avLst/>
          </a:prstGeom>
          <a:noFill/>
          <a:ln>
            <a:noFill/>
          </a:ln>
        </p:spPr>
      </p:pic>
      <p:pic>
        <p:nvPicPr>
          <p:cNvPr id="1026" name="Picture 2" descr="E:\Greg\PhD_GREGORYD_FNRS_2006\WorkingDocuments\PhD\figures\Scl_Thr_eg.png"/>
          <p:cNvPicPr>
            <a:picLocks noChangeAspect="1" noChangeArrowheads="1"/>
          </p:cNvPicPr>
          <p:nvPr/>
        </p:nvPicPr>
        <p:blipFill>
          <a:blip r:embed="rId5" cstate="print">
            <a:clrChange>
              <a:clrFrom>
                <a:srgbClr val="FFFFFF"/>
              </a:clrFrom>
              <a:clrTo>
                <a:srgbClr val="FFFFFF">
                  <a:alpha val="0"/>
                </a:srgbClr>
              </a:clrTo>
            </a:clrChange>
          </a:blip>
          <a:srcRect l="12950" t="58918" r="9353" b="28240"/>
          <a:stretch>
            <a:fillRect/>
          </a:stretch>
        </p:blipFill>
        <p:spPr bwMode="auto">
          <a:xfrm>
            <a:off x="1709682" y="3165816"/>
            <a:ext cx="5832648" cy="918102"/>
          </a:xfrm>
          <a:prstGeom prst="rect">
            <a:avLst/>
          </a:prstGeom>
          <a:noFill/>
        </p:spPr>
      </p:pic>
      <p:cxnSp>
        <p:nvCxnSpPr>
          <p:cNvPr id="7" name="Connecteur droit avec flèche 6"/>
          <p:cNvCxnSpPr/>
          <p:nvPr/>
        </p:nvCxnSpPr>
        <p:spPr bwMode="auto">
          <a:xfrm>
            <a:off x="4950042" y="2625756"/>
            <a:ext cx="1350150" cy="1191"/>
          </a:xfrm>
          <a:prstGeom prst="straightConnector1">
            <a:avLst/>
          </a:prstGeom>
          <a:noFill/>
          <a:ln w="63500" cap="flat" cmpd="sng" algn="ctr">
            <a:solidFill>
              <a:srgbClr val="FFC000"/>
            </a:solidFill>
            <a:prstDash val="solid"/>
            <a:round/>
            <a:headEnd type="none" w="med" len="med"/>
            <a:tailEnd type="stealth" w="med" len="lg"/>
          </a:ln>
          <a:effectLst/>
        </p:spPr>
      </p:cxnSp>
      <p:sp>
        <p:nvSpPr>
          <p:cNvPr id="14" name="Rectangle 13"/>
          <p:cNvSpPr/>
          <p:nvPr/>
        </p:nvSpPr>
        <p:spPr>
          <a:xfrm>
            <a:off x="3005826" y="2463738"/>
            <a:ext cx="2106234" cy="323165"/>
          </a:xfrm>
          <a:prstGeom prst="rect">
            <a:avLst/>
          </a:prstGeom>
        </p:spPr>
        <p:txBody>
          <a:bodyPr wrap="square">
            <a:spAutoFit/>
          </a:bodyPr>
          <a:lstStyle/>
          <a:p>
            <a:pPr marL="0" lvl="1" eaLnBrk="0" hangingPunct="0">
              <a:spcBef>
                <a:spcPct val="20000"/>
              </a:spcBef>
            </a:pPr>
            <a:r>
              <a:rPr lang="en-GB" sz="1500" i="1" kern="0" dirty="0">
                <a:solidFill>
                  <a:srgbClr val="FFC000"/>
                </a:solidFill>
                <a:latin typeface="Humnst777 Lt BT" pitchFamily="34" charset="0"/>
                <a:cs typeface="Arial" charset="0"/>
              </a:rPr>
              <a:t>Increasing Pixel Size</a:t>
            </a:r>
          </a:p>
        </p:txBody>
      </p:sp>
      <p:cxnSp>
        <p:nvCxnSpPr>
          <p:cNvPr id="15" name="Connecteur droit avec flèche 14"/>
          <p:cNvCxnSpPr/>
          <p:nvPr/>
        </p:nvCxnSpPr>
        <p:spPr bwMode="auto">
          <a:xfrm>
            <a:off x="5058054" y="4299942"/>
            <a:ext cx="1242138" cy="1191"/>
          </a:xfrm>
          <a:prstGeom prst="straightConnector1">
            <a:avLst/>
          </a:prstGeom>
          <a:noFill/>
          <a:ln w="63500" cap="flat" cmpd="sng" algn="ctr">
            <a:solidFill>
              <a:srgbClr val="3366FF"/>
            </a:solidFill>
            <a:prstDash val="solid"/>
            <a:round/>
            <a:headEnd type="none" w="med" len="med"/>
            <a:tailEnd type="stealth" w="med" len="lg"/>
          </a:ln>
          <a:effectLst/>
        </p:spPr>
      </p:cxnSp>
      <p:sp>
        <p:nvSpPr>
          <p:cNvPr id="16" name="Rectangle 15"/>
          <p:cNvSpPr/>
          <p:nvPr/>
        </p:nvSpPr>
        <p:spPr>
          <a:xfrm>
            <a:off x="3005826" y="4137924"/>
            <a:ext cx="2106234" cy="323165"/>
          </a:xfrm>
          <a:prstGeom prst="rect">
            <a:avLst/>
          </a:prstGeom>
        </p:spPr>
        <p:txBody>
          <a:bodyPr wrap="square">
            <a:spAutoFit/>
          </a:bodyPr>
          <a:lstStyle/>
          <a:p>
            <a:pPr marL="0" lvl="1" eaLnBrk="0" hangingPunct="0">
              <a:spcBef>
                <a:spcPct val="20000"/>
              </a:spcBef>
            </a:pPr>
            <a:r>
              <a:rPr lang="en-GB" sz="1500" i="1" kern="0" dirty="0">
                <a:solidFill>
                  <a:srgbClr val="3366FF"/>
                </a:solidFill>
                <a:latin typeface="Humnst777 Lt BT" pitchFamily="34" charset="0"/>
                <a:cs typeface="Arial" charset="0"/>
              </a:rPr>
              <a:t>Increasing Pixel Purity</a:t>
            </a:r>
          </a:p>
        </p:txBody>
      </p:sp>
      <p:sp>
        <p:nvSpPr>
          <p:cNvPr id="9" name="ZoneTexte 8"/>
          <p:cNvSpPr txBox="1"/>
          <p:nvPr/>
        </p:nvSpPr>
        <p:spPr>
          <a:xfrm>
            <a:off x="5646278" y="4935751"/>
            <a:ext cx="1800493" cy="230832"/>
          </a:xfrm>
          <a:prstGeom prst="rect">
            <a:avLst/>
          </a:prstGeom>
          <a:solidFill>
            <a:schemeClr val="bg1"/>
          </a:solidFill>
        </p:spPr>
        <p:txBody>
          <a:bodyPr wrap="none">
            <a:spAutoFit/>
          </a:bodyPr>
          <a:lstStyle/>
          <a:p>
            <a:pPr algn="ctr">
              <a:defRPr/>
            </a:pPr>
            <a:r>
              <a:rPr lang="fr-BE" sz="900" i="1" dirty="0" err="1">
                <a:solidFill>
                  <a:srgbClr val="FFFFFF">
                    <a:lumMod val="50000"/>
                  </a:srgbClr>
                </a:solidFill>
                <a:latin typeface="Humnst777 BT"/>
                <a:cs typeface="Arial" pitchFamily="34" charset="0"/>
              </a:rPr>
              <a:t>Duveiller</a:t>
            </a:r>
            <a:r>
              <a:rPr lang="fr-BE" sz="900" i="1" dirty="0">
                <a:solidFill>
                  <a:srgbClr val="FFFFFF">
                    <a:lumMod val="50000"/>
                  </a:srgbClr>
                </a:solidFill>
                <a:latin typeface="Humnst777 BT"/>
                <a:cs typeface="Arial" pitchFamily="34" charset="0"/>
              </a:rPr>
              <a:t> &amp; </a:t>
            </a:r>
            <a:r>
              <a:rPr lang="fr-BE" sz="900" i="1" dirty="0" err="1">
                <a:solidFill>
                  <a:srgbClr val="FFFFFF">
                    <a:lumMod val="50000"/>
                  </a:srgbClr>
                </a:solidFill>
                <a:latin typeface="Humnst777 BT"/>
                <a:cs typeface="Arial" pitchFamily="34" charset="0"/>
              </a:rPr>
              <a:t>Defourny</a:t>
            </a:r>
            <a:r>
              <a:rPr lang="fr-BE" sz="900" i="1" dirty="0">
                <a:solidFill>
                  <a:srgbClr val="FFFFFF">
                    <a:lumMod val="50000"/>
                  </a:srgbClr>
                </a:solidFill>
                <a:latin typeface="Humnst777 BT"/>
                <a:cs typeface="Arial" pitchFamily="34" charset="0"/>
              </a:rPr>
              <a:t> 2010 RSE</a:t>
            </a:r>
            <a:endParaRPr lang="en-GB" sz="900" i="1" dirty="0">
              <a:solidFill>
                <a:srgbClr val="FFFFFF">
                  <a:lumMod val="50000"/>
                </a:srgbClr>
              </a:solidFill>
              <a:latin typeface="Humnst777 BT"/>
              <a:cs typeface="Arial" pitchFamily="34" charset="0"/>
            </a:endParaRPr>
          </a:p>
        </p:txBody>
      </p:sp>
    </p:spTree>
    <p:custDataLst>
      <p:tags r:id="rId1"/>
    </p:custDataLst>
    <p:extLst>
      <p:ext uri="{BB962C8B-B14F-4D97-AF65-F5344CB8AC3E}">
        <p14:creationId xmlns:p14="http://schemas.microsoft.com/office/powerpoint/2010/main" val="1700118384"/>
      </p:ext>
    </p:extLst>
  </p:cSld>
  <p:clrMapOvr>
    <a:masterClrMapping/>
  </p:clrMapOvr>
  <p:transition advTm="956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en-GB"/>
          </a:p>
        </p:txBody>
      </p:sp>
      <p:sp>
        <p:nvSpPr>
          <p:cNvPr id="2" name="Titre 1"/>
          <p:cNvSpPr>
            <a:spLocks noGrp="1"/>
          </p:cNvSpPr>
          <p:nvPr>
            <p:ph type="title"/>
          </p:nvPr>
        </p:nvSpPr>
        <p:spPr>
          <a:xfrm rot="16200000">
            <a:off x="-524954" y="1674037"/>
            <a:ext cx="5043488" cy="682229"/>
          </a:xfrm>
        </p:spPr>
        <p:txBody>
          <a:bodyPr/>
          <a:lstStyle/>
          <a:p>
            <a:r>
              <a:rPr lang="en-GB" dirty="0" smtClean="0"/>
              <a:t>The pixel purity–size space</a:t>
            </a:r>
            <a:endParaRPr lang="en-GB" dirty="0"/>
          </a:p>
        </p:txBody>
      </p:sp>
      <p:pic>
        <p:nvPicPr>
          <p:cNvPr id="7170" name="Picture 2" descr="E:\Greg\PhD_GREGORYD_FNRS_2006\WorkingDocuments\PhD\figures\Scl_Thr_eg_fliped.png"/>
          <p:cNvPicPr>
            <a:picLocks noChangeAspect="1" noChangeArrowheads="1"/>
          </p:cNvPicPr>
          <p:nvPr/>
        </p:nvPicPr>
        <p:blipFill>
          <a:blip r:embed="rId4" cstate="print"/>
          <a:srcRect/>
          <a:stretch>
            <a:fillRect/>
          </a:stretch>
        </p:blipFill>
        <p:spPr bwMode="auto">
          <a:xfrm>
            <a:off x="2600539" y="182556"/>
            <a:ext cx="5400461" cy="5143500"/>
          </a:xfrm>
          <a:prstGeom prst="rect">
            <a:avLst/>
          </a:prstGeom>
          <a:noFill/>
        </p:spPr>
      </p:pic>
      <p:cxnSp>
        <p:nvCxnSpPr>
          <p:cNvPr id="5" name="Connecteur droit avec flèche 4"/>
          <p:cNvCxnSpPr/>
          <p:nvPr/>
        </p:nvCxnSpPr>
        <p:spPr bwMode="auto">
          <a:xfrm>
            <a:off x="5328084" y="195486"/>
            <a:ext cx="1350150" cy="1191"/>
          </a:xfrm>
          <a:prstGeom prst="straightConnector1">
            <a:avLst/>
          </a:prstGeom>
          <a:noFill/>
          <a:ln w="63500" cap="flat" cmpd="sng" algn="ctr">
            <a:solidFill>
              <a:srgbClr val="FFC000"/>
            </a:solidFill>
            <a:prstDash val="solid"/>
            <a:round/>
            <a:headEnd type="none" w="med" len="med"/>
            <a:tailEnd type="stealth" w="med" len="lg"/>
          </a:ln>
          <a:effectLst/>
        </p:spPr>
      </p:cxnSp>
      <p:sp>
        <p:nvSpPr>
          <p:cNvPr id="6" name="Rectangle 5"/>
          <p:cNvSpPr/>
          <p:nvPr/>
        </p:nvSpPr>
        <p:spPr>
          <a:xfrm>
            <a:off x="3383868" y="33468"/>
            <a:ext cx="2106234" cy="323165"/>
          </a:xfrm>
          <a:prstGeom prst="rect">
            <a:avLst/>
          </a:prstGeom>
        </p:spPr>
        <p:txBody>
          <a:bodyPr wrap="square">
            <a:spAutoFit/>
          </a:bodyPr>
          <a:lstStyle/>
          <a:p>
            <a:pPr marL="0" lvl="1" eaLnBrk="0" hangingPunct="0">
              <a:spcBef>
                <a:spcPct val="20000"/>
              </a:spcBef>
            </a:pPr>
            <a:r>
              <a:rPr lang="en-GB" sz="1500" i="1" kern="0" dirty="0">
                <a:solidFill>
                  <a:srgbClr val="FFC000"/>
                </a:solidFill>
                <a:latin typeface="Humnst777 Lt BT" pitchFamily="34" charset="0"/>
                <a:cs typeface="Arial" charset="0"/>
              </a:rPr>
              <a:t>Increasing Pixel Size</a:t>
            </a:r>
          </a:p>
        </p:txBody>
      </p:sp>
      <p:cxnSp>
        <p:nvCxnSpPr>
          <p:cNvPr id="7" name="Connecteur droit avec flèche 6"/>
          <p:cNvCxnSpPr/>
          <p:nvPr/>
        </p:nvCxnSpPr>
        <p:spPr bwMode="auto">
          <a:xfrm rot="5400000">
            <a:off x="2277341" y="3300236"/>
            <a:ext cx="1242138" cy="1191"/>
          </a:xfrm>
          <a:prstGeom prst="straightConnector1">
            <a:avLst/>
          </a:prstGeom>
          <a:noFill/>
          <a:ln w="63500" cap="flat" cmpd="sng" algn="ctr">
            <a:solidFill>
              <a:srgbClr val="3366FF"/>
            </a:solidFill>
            <a:prstDash val="solid"/>
            <a:round/>
            <a:headEnd type="none" w="med" len="med"/>
            <a:tailEnd type="stealth" w="med" len="lg"/>
          </a:ln>
          <a:effectLst/>
        </p:spPr>
      </p:cxnSp>
      <p:sp>
        <p:nvSpPr>
          <p:cNvPr id="8" name="Rectangle 7"/>
          <p:cNvSpPr/>
          <p:nvPr/>
        </p:nvSpPr>
        <p:spPr>
          <a:xfrm rot="16200000">
            <a:off x="1832720" y="1411057"/>
            <a:ext cx="2106234" cy="323165"/>
          </a:xfrm>
          <a:prstGeom prst="rect">
            <a:avLst/>
          </a:prstGeom>
        </p:spPr>
        <p:txBody>
          <a:bodyPr wrap="square">
            <a:spAutoFit/>
          </a:bodyPr>
          <a:lstStyle/>
          <a:p>
            <a:pPr marL="0" lvl="1" eaLnBrk="0" hangingPunct="0">
              <a:spcBef>
                <a:spcPct val="20000"/>
              </a:spcBef>
            </a:pPr>
            <a:r>
              <a:rPr lang="en-GB" sz="1500" i="1" kern="0" dirty="0">
                <a:solidFill>
                  <a:srgbClr val="3366FF"/>
                </a:solidFill>
                <a:latin typeface="Humnst777 Lt BT" pitchFamily="34" charset="0"/>
                <a:cs typeface="Arial" charset="0"/>
              </a:rPr>
              <a:t>Increasing Pixel Purity</a:t>
            </a:r>
          </a:p>
        </p:txBody>
      </p:sp>
      <p:sp>
        <p:nvSpPr>
          <p:cNvPr id="10" name="Ellipse 9"/>
          <p:cNvSpPr/>
          <p:nvPr/>
        </p:nvSpPr>
        <p:spPr bwMode="auto">
          <a:xfrm>
            <a:off x="5868144" y="3165816"/>
            <a:ext cx="810090" cy="810090"/>
          </a:xfrm>
          <a:prstGeom prst="ellipse">
            <a:avLst/>
          </a:prstGeom>
          <a:noFill/>
          <a:ln w="44450" cap="flat" cmpd="sng" algn="ctr">
            <a:solidFill>
              <a:schemeClr val="bg2"/>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78656"/>
            <a:endParaRPr lang="en-GB" b="1">
              <a:solidFill>
                <a:srgbClr val="0E160B"/>
              </a:solidFill>
              <a:latin typeface="Times New Roman" pitchFamily="18" charset="0"/>
              <a:cs typeface="Arial" charset="0"/>
            </a:endParaRPr>
          </a:p>
        </p:txBody>
      </p:sp>
      <p:sp>
        <p:nvSpPr>
          <p:cNvPr id="11" name="ZoneTexte 10"/>
          <p:cNvSpPr txBox="1"/>
          <p:nvPr/>
        </p:nvSpPr>
        <p:spPr>
          <a:xfrm>
            <a:off x="4226884" y="2949792"/>
            <a:ext cx="1839863" cy="323165"/>
          </a:xfrm>
          <a:prstGeom prst="rect">
            <a:avLst/>
          </a:prstGeom>
          <a:noFill/>
        </p:spPr>
        <p:txBody>
          <a:bodyPr wrap="none" rtlCol="0">
            <a:spAutoFit/>
          </a:bodyPr>
          <a:lstStyle/>
          <a:p>
            <a:pPr algn="ctr"/>
            <a:r>
              <a:rPr lang="en-GB" sz="1500" b="1" dirty="0">
                <a:solidFill>
                  <a:srgbClr val="4F7949"/>
                </a:solidFill>
                <a:latin typeface="Humnst777 BT"/>
                <a:cs typeface="Arial" charset="0"/>
              </a:rPr>
              <a:t>A pixel population</a:t>
            </a:r>
          </a:p>
        </p:txBody>
      </p:sp>
      <p:sp>
        <p:nvSpPr>
          <p:cNvPr id="12" name="ZoneTexte 11"/>
          <p:cNvSpPr txBox="1"/>
          <p:nvPr/>
        </p:nvSpPr>
        <p:spPr>
          <a:xfrm>
            <a:off x="5646278" y="4935751"/>
            <a:ext cx="1800493" cy="230832"/>
          </a:xfrm>
          <a:prstGeom prst="rect">
            <a:avLst/>
          </a:prstGeom>
          <a:solidFill>
            <a:schemeClr val="bg1"/>
          </a:solidFill>
        </p:spPr>
        <p:txBody>
          <a:bodyPr wrap="none">
            <a:spAutoFit/>
          </a:bodyPr>
          <a:lstStyle/>
          <a:p>
            <a:pPr algn="ctr">
              <a:defRPr/>
            </a:pPr>
            <a:r>
              <a:rPr lang="fr-BE" sz="900" i="1" dirty="0" err="1">
                <a:solidFill>
                  <a:srgbClr val="FFFFFF">
                    <a:lumMod val="50000"/>
                  </a:srgbClr>
                </a:solidFill>
                <a:latin typeface="Humnst777 BT"/>
                <a:cs typeface="Arial" pitchFamily="34" charset="0"/>
              </a:rPr>
              <a:t>Duveiller</a:t>
            </a:r>
            <a:r>
              <a:rPr lang="fr-BE" sz="900" i="1" dirty="0">
                <a:solidFill>
                  <a:srgbClr val="FFFFFF">
                    <a:lumMod val="50000"/>
                  </a:srgbClr>
                </a:solidFill>
                <a:latin typeface="Humnst777 BT"/>
                <a:cs typeface="Arial" pitchFamily="34" charset="0"/>
              </a:rPr>
              <a:t> &amp; </a:t>
            </a:r>
            <a:r>
              <a:rPr lang="fr-BE" sz="900" i="1" dirty="0" err="1">
                <a:solidFill>
                  <a:srgbClr val="FFFFFF">
                    <a:lumMod val="50000"/>
                  </a:srgbClr>
                </a:solidFill>
                <a:latin typeface="Humnst777 BT"/>
                <a:cs typeface="Arial" pitchFamily="34" charset="0"/>
              </a:rPr>
              <a:t>Defourny</a:t>
            </a:r>
            <a:r>
              <a:rPr lang="fr-BE" sz="900" i="1" dirty="0">
                <a:solidFill>
                  <a:srgbClr val="FFFFFF">
                    <a:lumMod val="50000"/>
                  </a:srgbClr>
                </a:solidFill>
                <a:latin typeface="Humnst777 BT"/>
                <a:cs typeface="Arial" pitchFamily="34" charset="0"/>
              </a:rPr>
              <a:t> 2010 RSE</a:t>
            </a:r>
            <a:endParaRPr lang="en-GB" sz="900" i="1" dirty="0">
              <a:solidFill>
                <a:srgbClr val="FFFFFF">
                  <a:lumMod val="50000"/>
                </a:srgbClr>
              </a:solidFill>
              <a:latin typeface="Humnst777 BT"/>
              <a:cs typeface="Arial" pitchFamily="34" charset="0"/>
            </a:endParaRPr>
          </a:p>
        </p:txBody>
      </p:sp>
    </p:spTree>
    <p:custDataLst>
      <p:tags r:id="rId1"/>
    </p:custDataLst>
    <p:extLst>
      <p:ext uri="{BB962C8B-B14F-4D97-AF65-F5344CB8AC3E}">
        <p14:creationId xmlns:p14="http://schemas.microsoft.com/office/powerpoint/2010/main" val="1958584663"/>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sz="1500" dirty="0" err="1"/>
              <a:t>What</a:t>
            </a:r>
            <a:r>
              <a:rPr lang="fr-FR" sz="1500" dirty="0"/>
              <a:t> </a:t>
            </a:r>
            <a:r>
              <a:rPr lang="fr-FR" sz="1500" dirty="0" err="1"/>
              <a:t>is</a:t>
            </a:r>
            <a:r>
              <a:rPr lang="fr-FR" sz="1500" dirty="0"/>
              <a:t> a </a:t>
            </a:r>
            <a:r>
              <a:rPr lang="fr-FR" sz="1500" dirty="0" err="1"/>
              <a:t>crop</a:t>
            </a:r>
            <a:r>
              <a:rPr lang="fr-FR" sz="1500" dirty="0"/>
              <a:t> ? </a:t>
            </a:r>
            <a:r>
              <a:rPr lang="en-US" sz="1500" dirty="0"/>
              <a:t>A crop is any cultivated plant, fungus, or alga that is harvested for food, clothing, livestock fodder, biofuel, medicine, or other uses</a:t>
            </a:r>
          </a:p>
          <a:p>
            <a:endParaRPr lang="en-US" sz="1500" dirty="0"/>
          </a:p>
          <a:p>
            <a:endParaRPr lang="en-US" sz="1500" dirty="0"/>
          </a:p>
          <a:p>
            <a:endParaRPr lang="fr-FR" dirty="0"/>
          </a:p>
        </p:txBody>
      </p:sp>
      <p:sp>
        <p:nvSpPr>
          <p:cNvPr id="3" name="Titre 2"/>
          <p:cNvSpPr>
            <a:spLocks noGrp="1"/>
          </p:cNvSpPr>
          <p:nvPr>
            <p:ph type="title"/>
          </p:nvPr>
        </p:nvSpPr>
        <p:spPr/>
        <p:txBody>
          <a:bodyPr/>
          <a:lstStyle/>
          <a:p>
            <a:r>
              <a:rPr lang="fr-FR" b="1" dirty="0" err="1" smtClean="0"/>
              <a:t>What</a:t>
            </a:r>
            <a:r>
              <a:rPr lang="fr-FR" b="1" dirty="0" smtClean="0"/>
              <a:t> </a:t>
            </a:r>
            <a:r>
              <a:rPr lang="fr-FR" b="1" dirty="0" err="1" smtClean="0"/>
              <a:t>is</a:t>
            </a:r>
            <a:r>
              <a:rPr lang="fr-FR" b="1" dirty="0" smtClean="0"/>
              <a:t> a </a:t>
            </a:r>
            <a:r>
              <a:rPr lang="fr-FR" b="1" dirty="0" err="1" smtClean="0"/>
              <a:t>crop</a:t>
            </a:r>
            <a:r>
              <a:rPr lang="fr-FR" b="1" dirty="0" smtClean="0"/>
              <a:t> </a:t>
            </a:r>
            <a:r>
              <a:rPr lang="fr-FR" b="1" dirty="0" err="1" smtClean="0"/>
              <a:t>map</a:t>
            </a:r>
            <a:r>
              <a:rPr lang="fr-FR" b="1" dirty="0" smtClean="0"/>
              <a:t> ?</a:t>
            </a:r>
            <a:endParaRPr lang="fr-FR" b="1"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4692" y="1760829"/>
            <a:ext cx="1657308" cy="2491505"/>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0059" y="3435846"/>
            <a:ext cx="2237768" cy="1258745"/>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4018" y="1761660"/>
            <a:ext cx="2589851" cy="1530120"/>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25308" y="2464806"/>
            <a:ext cx="2583680" cy="1453320"/>
          </a:xfrm>
          <a:prstGeom prst="rect">
            <a:avLst/>
          </a:prstGeom>
        </p:spPr>
      </p:pic>
      <p:sp>
        <p:nvSpPr>
          <p:cNvPr id="8" name="ZoneTexte 7"/>
          <p:cNvSpPr txBox="1"/>
          <p:nvPr/>
        </p:nvSpPr>
        <p:spPr>
          <a:xfrm>
            <a:off x="1390488" y="1920513"/>
            <a:ext cx="1148071" cy="369332"/>
          </a:xfrm>
          <a:prstGeom prst="rect">
            <a:avLst/>
          </a:prstGeom>
          <a:noFill/>
        </p:spPr>
        <p:txBody>
          <a:bodyPr wrap="none" rtlCol="0">
            <a:spAutoFit/>
          </a:bodyPr>
          <a:lstStyle/>
          <a:p>
            <a:pPr fontAlgn="auto">
              <a:spcBef>
                <a:spcPts val="0"/>
              </a:spcBef>
              <a:spcAft>
                <a:spcPts val="0"/>
              </a:spcAft>
            </a:pPr>
            <a:r>
              <a:rPr lang="fr-FR" dirty="0" err="1" smtClean="0">
                <a:solidFill>
                  <a:prstClr val="black"/>
                </a:solidFill>
                <a:latin typeface="Calibri"/>
              </a:rPr>
              <a:t>Sugarcane</a:t>
            </a:r>
            <a:endParaRPr lang="fr-FR" dirty="0">
              <a:solidFill>
                <a:prstClr val="black"/>
              </a:solidFill>
              <a:latin typeface="Calibri"/>
            </a:endParaRPr>
          </a:p>
        </p:txBody>
      </p:sp>
      <p:sp>
        <p:nvSpPr>
          <p:cNvPr id="9" name="ZoneTexte 8"/>
          <p:cNvSpPr txBox="1"/>
          <p:nvPr/>
        </p:nvSpPr>
        <p:spPr>
          <a:xfrm>
            <a:off x="3092898" y="3788219"/>
            <a:ext cx="635110" cy="369332"/>
          </a:xfrm>
          <a:prstGeom prst="rect">
            <a:avLst/>
          </a:prstGeom>
          <a:noFill/>
        </p:spPr>
        <p:txBody>
          <a:bodyPr wrap="none" rtlCol="0">
            <a:spAutoFit/>
          </a:bodyPr>
          <a:lstStyle/>
          <a:p>
            <a:pPr fontAlgn="auto">
              <a:spcBef>
                <a:spcPts val="0"/>
              </a:spcBef>
              <a:spcAft>
                <a:spcPts val="0"/>
              </a:spcAft>
            </a:pPr>
            <a:r>
              <a:rPr lang="fr-FR" b="1" dirty="0" smtClean="0">
                <a:solidFill>
                  <a:prstClr val="white"/>
                </a:solidFill>
                <a:latin typeface="Calibri"/>
              </a:rPr>
              <a:t>Corn</a:t>
            </a:r>
            <a:endParaRPr lang="fr-FR" b="1" dirty="0">
              <a:solidFill>
                <a:prstClr val="white"/>
              </a:solidFill>
              <a:latin typeface="Calibri"/>
            </a:endParaRPr>
          </a:p>
        </p:txBody>
      </p:sp>
      <p:sp>
        <p:nvSpPr>
          <p:cNvPr id="10" name="ZoneTexte 9"/>
          <p:cNvSpPr txBox="1"/>
          <p:nvPr/>
        </p:nvSpPr>
        <p:spPr>
          <a:xfrm>
            <a:off x="5597095" y="1782014"/>
            <a:ext cx="575799" cy="369332"/>
          </a:xfrm>
          <a:prstGeom prst="rect">
            <a:avLst/>
          </a:prstGeom>
          <a:noFill/>
        </p:spPr>
        <p:txBody>
          <a:bodyPr wrap="none" rtlCol="0">
            <a:spAutoFit/>
          </a:bodyPr>
          <a:lstStyle/>
          <a:p>
            <a:pPr fontAlgn="auto">
              <a:spcBef>
                <a:spcPts val="0"/>
              </a:spcBef>
              <a:spcAft>
                <a:spcPts val="0"/>
              </a:spcAft>
            </a:pPr>
            <a:r>
              <a:rPr lang="fr-FR" dirty="0" err="1" smtClean="0">
                <a:solidFill>
                  <a:prstClr val="black"/>
                </a:solidFill>
                <a:latin typeface="Calibri"/>
              </a:rPr>
              <a:t>Rice</a:t>
            </a:r>
            <a:endParaRPr lang="fr-FR" dirty="0">
              <a:solidFill>
                <a:prstClr val="black"/>
              </a:solidFill>
              <a:latin typeface="Calibri"/>
            </a:endParaRPr>
          </a:p>
        </p:txBody>
      </p:sp>
      <p:sp>
        <p:nvSpPr>
          <p:cNvPr id="11" name="ZoneTexte 10"/>
          <p:cNvSpPr txBox="1"/>
          <p:nvPr/>
        </p:nvSpPr>
        <p:spPr>
          <a:xfrm>
            <a:off x="6324380" y="4421557"/>
            <a:ext cx="1112484" cy="369332"/>
          </a:xfrm>
          <a:prstGeom prst="rect">
            <a:avLst/>
          </a:prstGeom>
          <a:noFill/>
        </p:spPr>
        <p:txBody>
          <a:bodyPr wrap="none" rtlCol="0">
            <a:spAutoFit/>
          </a:bodyPr>
          <a:lstStyle/>
          <a:p>
            <a:pPr fontAlgn="auto">
              <a:spcBef>
                <a:spcPts val="0"/>
              </a:spcBef>
              <a:spcAft>
                <a:spcPts val="0"/>
              </a:spcAft>
            </a:pPr>
            <a:r>
              <a:rPr lang="fr-FR" b="1" dirty="0" smtClean="0">
                <a:solidFill>
                  <a:prstClr val="white"/>
                </a:solidFill>
                <a:latin typeface="Calibri"/>
              </a:rPr>
              <a:t>Olive</a:t>
            </a:r>
            <a:r>
              <a:rPr lang="fr-FR" dirty="0" smtClean="0">
                <a:solidFill>
                  <a:prstClr val="white"/>
                </a:solidFill>
                <a:latin typeface="Calibri"/>
              </a:rPr>
              <a:t> </a:t>
            </a:r>
            <a:r>
              <a:rPr lang="fr-FR" dirty="0" err="1" smtClean="0">
                <a:solidFill>
                  <a:prstClr val="white"/>
                </a:solidFill>
                <a:latin typeface="Calibri"/>
              </a:rPr>
              <a:t>tree</a:t>
            </a:r>
            <a:endParaRPr lang="fr-FR" dirty="0">
              <a:solidFill>
                <a:prstClr val="white"/>
              </a:solidFill>
              <a:latin typeface="Calibri"/>
            </a:endParaRPr>
          </a:p>
        </p:txBody>
      </p:sp>
    </p:spTree>
    <p:extLst>
      <p:ext uri="{BB962C8B-B14F-4D97-AF65-F5344CB8AC3E}">
        <p14:creationId xmlns:p14="http://schemas.microsoft.com/office/powerpoint/2010/main" val="175391203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3512" y="3902037"/>
            <a:ext cx="1832851" cy="116299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contenu 1"/>
          <p:cNvSpPr>
            <a:spLocks noGrp="1"/>
          </p:cNvSpPr>
          <p:nvPr>
            <p:ph idx="1"/>
          </p:nvPr>
        </p:nvSpPr>
        <p:spPr>
          <a:xfrm>
            <a:off x="1485900" y="999134"/>
            <a:ext cx="6172200" cy="3394472"/>
          </a:xfrm>
        </p:spPr>
        <p:txBody>
          <a:bodyPr>
            <a:normAutofit/>
          </a:bodyPr>
          <a:lstStyle/>
          <a:p>
            <a:pPr marL="0" indent="0">
              <a:buNone/>
            </a:pPr>
            <a:r>
              <a:rPr lang="fr-FR" sz="1500" b="1" dirty="0" err="1">
                <a:solidFill>
                  <a:prstClr val="black"/>
                </a:solidFill>
              </a:rPr>
              <a:t>Features</a:t>
            </a:r>
            <a:r>
              <a:rPr lang="fr-FR" sz="1500" b="1" dirty="0">
                <a:solidFill>
                  <a:prstClr val="black"/>
                </a:solidFill>
              </a:rPr>
              <a:t> </a:t>
            </a:r>
            <a:r>
              <a:rPr lang="fr-FR" sz="1500" b="1" dirty="0" err="1">
                <a:solidFill>
                  <a:prstClr val="black"/>
                </a:solidFill>
              </a:rPr>
              <a:t>selection</a:t>
            </a:r>
            <a:r>
              <a:rPr lang="fr-FR" sz="1500" b="1" dirty="0">
                <a:solidFill>
                  <a:prstClr val="black"/>
                </a:solidFill>
              </a:rPr>
              <a:t>:</a:t>
            </a:r>
          </a:p>
          <a:p>
            <a:pPr marL="0" indent="0">
              <a:buNone/>
            </a:pPr>
            <a:endParaRPr lang="fr-FR" sz="1500" dirty="0">
              <a:solidFill>
                <a:prstClr val="black"/>
              </a:solidFill>
            </a:endParaRPr>
          </a:p>
          <a:p>
            <a:pPr marL="0" indent="0">
              <a:buNone/>
            </a:pPr>
            <a:endParaRPr lang="fr-FR" sz="1500" dirty="0">
              <a:solidFill>
                <a:prstClr val="black"/>
              </a:solidFill>
            </a:endParaRPr>
          </a:p>
        </p:txBody>
      </p:sp>
      <p:sp>
        <p:nvSpPr>
          <p:cNvPr id="3" name="Titre 2"/>
          <p:cNvSpPr>
            <a:spLocks noGrp="1"/>
          </p:cNvSpPr>
          <p:nvPr>
            <p:ph type="title"/>
          </p:nvPr>
        </p:nvSpPr>
        <p:spPr>
          <a:xfrm>
            <a:off x="1485900" y="87474"/>
            <a:ext cx="5300346" cy="749238"/>
          </a:xfrm>
        </p:spPr>
        <p:txBody>
          <a:bodyPr>
            <a:normAutofit fontScale="90000"/>
          </a:bodyPr>
          <a:lstStyle/>
          <a:p>
            <a:r>
              <a:rPr lang="fr-FR" b="1" smtClean="0"/>
              <a:t>How can I map crops with remote sensing ?</a:t>
            </a:r>
            <a:endParaRPr lang="fr-FR" b="1" dirty="0"/>
          </a:p>
        </p:txBody>
      </p:sp>
      <p:sp>
        <p:nvSpPr>
          <p:cNvPr id="4" name="ZoneTexte 3"/>
          <p:cNvSpPr txBox="1"/>
          <p:nvPr/>
        </p:nvSpPr>
        <p:spPr>
          <a:xfrm>
            <a:off x="1533197" y="1324293"/>
            <a:ext cx="1844565" cy="276999"/>
          </a:xfrm>
          <a:prstGeom prst="rect">
            <a:avLst/>
          </a:prstGeom>
          <a:solidFill>
            <a:schemeClr val="bg2"/>
          </a:solidFill>
        </p:spPr>
        <p:txBody>
          <a:bodyPr wrap="square" rtlCol="0">
            <a:spAutoFit/>
          </a:bodyPr>
          <a:lstStyle/>
          <a:p>
            <a:pPr fontAlgn="auto">
              <a:spcBef>
                <a:spcPts val="0"/>
              </a:spcBef>
              <a:spcAft>
                <a:spcPts val="0"/>
              </a:spcAft>
            </a:pPr>
            <a:r>
              <a:rPr lang="fr-FR" sz="1200" b="1" dirty="0" err="1">
                <a:solidFill>
                  <a:srgbClr val="1F497D">
                    <a:lumMod val="60000"/>
                    <a:lumOff val="40000"/>
                  </a:srgbClr>
                </a:solidFill>
                <a:latin typeface="Calibri"/>
              </a:rPr>
              <a:t>Available</a:t>
            </a:r>
            <a:r>
              <a:rPr lang="fr-FR" sz="1200" b="1" dirty="0">
                <a:solidFill>
                  <a:srgbClr val="1F497D">
                    <a:lumMod val="60000"/>
                    <a:lumOff val="40000"/>
                  </a:srgbClr>
                </a:solidFill>
                <a:latin typeface="Calibri"/>
              </a:rPr>
              <a:t> data</a:t>
            </a:r>
            <a:endParaRPr lang="fr-FR" sz="1200" dirty="0">
              <a:solidFill>
                <a:prstClr val="black"/>
              </a:solidFill>
              <a:latin typeface="Calibri"/>
            </a:endParaRPr>
          </a:p>
        </p:txBody>
      </p:sp>
      <p:sp>
        <p:nvSpPr>
          <p:cNvPr id="6" name="ZoneTexte 5"/>
          <p:cNvSpPr txBox="1"/>
          <p:nvPr/>
        </p:nvSpPr>
        <p:spPr>
          <a:xfrm>
            <a:off x="1533197" y="3407833"/>
            <a:ext cx="1844565" cy="1061829"/>
          </a:xfrm>
          <a:prstGeom prst="rect">
            <a:avLst/>
          </a:prstGeom>
          <a:solidFill>
            <a:schemeClr val="accent6">
              <a:lumMod val="20000"/>
              <a:lumOff val="80000"/>
            </a:schemeClr>
          </a:solidFill>
        </p:spPr>
        <p:txBody>
          <a:bodyPr wrap="square" rtlCol="0">
            <a:spAutoFit/>
          </a:bodyPr>
          <a:lstStyle/>
          <a:p>
            <a:pPr fontAlgn="auto">
              <a:spcBef>
                <a:spcPts val="0"/>
              </a:spcBef>
              <a:spcAft>
                <a:spcPts val="0"/>
              </a:spcAft>
            </a:pPr>
            <a:r>
              <a:rPr lang="fr-FR" sz="1050" b="1" dirty="0" err="1">
                <a:solidFill>
                  <a:srgbClr val="00B050"/>
                </a:solidFill>
                <a:latin typeface="Calibri"/>
              </a:rPr>
              <a:t>Ancillary</a:t>
            </a:r>
            <a:r>
              <a:rPr lang="fr-FR" sz="1050" b="1" dirty="0">
                <a:solidFill>
                  <a:srgbClr val="00B050"/>
                </a:solidFill>
                <a:latin typeface="Calibri"/>
              </a:rPr>
              <a:t> data:</a:t>
            </a:r>
          </a:p>
          <a:p>
            <a:pPr marL="214313" indent="-214313" fontAlgn="auto">
              <a:spcBef>
                <a:spcPts val="0"/>
              </a:spcBef>
              <a:spcAft>
                <a:spcPts val="0"/>
              </a:spcAft>
              <a:buFontTx/>
              <a:buChar char="-"/>
            </a:pPr>
            <a:r>
              <a:rPr lang="fr-FR" sz="1050" dirty="0" err="1">
                <a:solidFill>
                  <a:prstClr val="black"/>
                </a:solidFill>
                <a:latin typeface="Calibri"/>
              </a:rPr>
              <a:t>Previous</a:t>
            </a:r>
            <a:r>
              <a:rPr lang="fr-FR" sz="1050" dirty="0">
                <a:solidFill>
                  <a:prstClr val="black"/>
                </a:solidFill>
                <a:latin typeface="Calibri"/>
              </a:rPr>
              <a:t> land </a:t>
            </a:r>
            <a:r>
              <a:rPr lang="fr-FR" sz="1050" dirty="0" err="1">
                <a:solidFill>
                  <a:prstClr val="black"/>
                </a:solidFill>
                <a:latin typeface="Calibri"/>
              </a:rPr>
              <a:t>cover</a:t>
            </a:r>
            <a:r>
              <a:rPr lang="fr-FR" sz="1050" dirty="0">
                <a:solidFill>
                  <a:prstClr val="black"/>
                </a:solidFill>
                <a:latin typeface="Calibri"/>
              </a:rPr>
              <a:t> </a:t>
            </a:r>
            <a:r>
              <a:rPr lang="fr-FR" sz="1050" dirty="0" err="1">
                <a:solidFill>
                  <a:prstClr val="black"/>
                </a:solidFill>
                <a:latin typeface="Calibri"/>
              </a:rPr>
              <a:t>map</a:t>
            </a:r>
            <a:r>
              <a:rPr lang="fr-FR" sz="1050" dirty="0">
                <a:solidFill>
                  <a:prstClr val="black"/>
                </a:solidFill>
                <a:latin typeface="Calibri"/>
              </a:rPr>
              <a:t>(s)</a:t>
            </a:r>
          </a:p>
          <a:p>
            <a:pPr marL="214313" indent="-214313" fontAlgn="auto">
              <a:spcBef>
                <a:spcPts val="0"/>
              </a:spcBef>
              <a:spcAft>
                <a:spcPts val="0"/>
              </a:spcAft>
              <a:buFontTx/>
              <a:buChar char="-"/>
            </a:pPr>
            <a:r>
              <a:rPr lang="fr-FR" sz="1050" dirty="0">
                <a:solidFill>
                  <a:prstClr val="black"/>
                </a:solidFill>
                <a:latin typeface="Calibri"/>
              </a:rPr>
              <a:t>Digital </a:t>
            </a:r>
            <a:r>
              <a:rPr lang="fr-FR" sz="1050" dirty="0" err="1">
                <a:solidFill>
                  <a:prstClr val="black"/>
                </a:solidFill>
                <a:latin typeface="Calibri"/>
              </a:rPr>
              <a:t>Elevation</a:t>
            </a:r>
            <a:r>
              <a:rPr lang="fr-FR" sz="1050" dirty="0">
                <a:solidFill>
                  <a:prstClr val="black"/>
                </a:solidFill>
                <a:latin typeface="Calibri"/>
              </a:rPr>
              <a:t> model</a:t>
            </a:r>
          </a:p>
          <a:p>
            <a:pPr marL="214313" indent="-214313" fontAlgn="auto">
              <a:spcBef>
                <a:spcPts val="0"/>
              </a:spcBef>
              <a:spcAft>
                <a:spcPts val="0"/>
              </a:spcAft>
              <a:buFontTx/>
              <a:buChar char="-"/>
            </a:pPr>
            <a:r>
              <a:rPr lang="fr-FR" sz="1050" dirty="0" err="1">
                <a:solidFill>
                  <a:prstClr val="black"/>
                </a:solidFill>
                <a:latin typeface="Calibri"/>
              </a:rPr>
              <a:t>Soil</a:t>
            </a:r>
            <a:r>
              <a:rPr lang="fr-FR" sz="1050" dirty="0">
                <a:solidFill>
                  <a:prstClr val="black"/>
                </a:solidFill>
                <a:latin typeface="Calibri"/>
              </a:rPr>
              <a:t> </a:t>
            </a:r>
            <a:r>
              <a:rPr lang="fr-FR" sz="1050" dirty="0" err="1">
                <a:solidFill>
                  <a:prstClr val="black"/>
                </a:solidFill>
                <a:latin typeface="Calibri"/>
              </a:rPr>
              <a:t>maps</a:t>
            </a:r>
            <a:endParaRPr lang="fr-FR" sz="1050" dirty="0">
              <a:solidFill>
                <a:prstClr val="black"/>
              </a:solidFill>
              <a:latin typeface="Calibri"/>
            </a:endParaRPr>
          </a:p>
          <a:p>
            <a:pPr marL="214313" indent="-214313" fontAlgn="auto">
              <a:spcBef>
                <a:spcPts val="0"/>
              </a:spcBef>
              <a:spcAft>
                <a:spcPts val="0"/>
              </a:spcAft>
              <a:buFontTx/>
              <a:buChar char="-"/>
            </a:pPr>
            <a:r>
              <a:rPr lang="fr-FR" sz="1050" dirty="0">
                <a:solidFill>
                  <a:prstClr val="black"/>
                </a:solidFill>
                <a:latin typeface="Calibri"/>
              </a:rPr>
              <a:t>…</a:t>
            </a:r>
          </a:p>
        </p:txBody>
      </p:sp>
      <p:sp>
        <p:nvSpPr>
          <p:cNvPr id="7" name="ZoneTexte 6"/>
          <p:cNvSpPr txBox="1"/>
          <p:nvPr/>
        </p:nvSpPr>
        <p:spPr>
          <a:xfrm>
            <a:off x="1533197" y="1555126"/>
            <a:ext cx="1844565" cy="1869743"/>
          </a:xfrm>
          <a:prstGeom prst="rect">
            <a:avLst/>
          </a:prstGeom>
          <a:solidFill>
            <a:schemeClr val="tx2">
              <a:lumMod val="20000"/>
              <a:lumOff val="80000"/>
            </a:schemeClr>
          </a:solidFill>
        </p:spPr>
        <p:txBody>
          <a:bodyPr wrap="square" rtlCol="0">
            <a:spAutoFit/>
          </a:bodyPr>
          <a:lstStyle/>
          <a:p>
            <a:pPr fontAlgn="auto">
              <a:spcBef>
                <a:spcPts val="0"/>
              </a:spcBef>
              <a:spcAft>
                <a:spcPts val="0"/>
              </a:spcAft>
            </a:pPr>
            <a:r>
              <a:rPr lang="fr-FR" sz="1050" b="1" dirty="0">
                <a:solidFill>
                  <a:srgbClr val="FF0000"/>
                </a:solidFill>
                <a:latin typeface="Calibri"/>
              </a:rPr>
              <a:t>Satellite data</a:t>
            </a:r>
          </a:p>
          <a:p>
            <a:pPr marL="214313" indent="-214313" fontAlgn="auto">
              <a:spcBef>
                <a:spcPts val="0"/>
              </a:spcBef>
              <a:spcAft>
                <a:spcPts val="0"/>
              </a:spcAft>
              <a:buFontTx/>
              <a:buChar char="-"/>
            </a:pPr>
            <a:r>
              <a:rPr lang="fr-FR" sz="1050" dirty="0" err="1">
                <a:solidFill>
                  <a:prstClr val="black"/>
                </a:solidFill>
                <a:latin typeface="Calibri"/>
              </a:rPr>
              <a:t>Raw</a:t>
            </a:r>
            <a:r>
              <a:rPr lang="fr-FR" sz="1050" dirty="0">
                <a:solidFill>
                  <a:prstClr val="black"/>
                </a:solidFill>
                <a:latin typeface="Calibri"/>
              </a:rPr>
              <a:t> </a:t>
            </a:r>
            <a:r>
              <a:rPr lang="fr-FR" sz="1050" dirty="0" err="1">
                <a:solidFill>
                  <a:prstClr val="black"/>
                </a:solidFill>
                <a:latin typeface="Calibri"/>
              </a:rPr>
              <a:t>measurements</a:t>
            </a:r>
            <a:endParaRPr lang="fr-FR" sz="1050" dirty="0">
              <a:solidFill>
                <a:prstClr val="black"/>
              </a:solidFill>
              <a:latin typeface="Calibri"/>
            </a:endParaRPr>
          </a:p>
          <a:p>
            <a:pPr marL="214313" indent="-214313" fontAlgn="auto">
              <a:spcBef>
                <a:spcPts val="0"/>
              </a:spcBef>
              <a:spcAft>
                <a:spcPts val="0"/>
              </a:spcAft>
              <a:buFontTx/>
              <a:buChar char="-"/>
            </a:pPr>
            <a:r>
              <a:rPr lang="fr-FR" sz="1050" dirty="0" err="1">
                <a:solidFill>
                  <a:prstClr val="black"/>
                </a:solidFill>
                <a:latin typeface="Calibri"/>
              </a:rPr>
              <a:t>Preprocessed</a:t>
            </a:r>
            <a:r>
              <a:rPr lang="fr-FR" sz="1050" dirty="0">
                <a:solidFill>
                  <a:prstClr val="black"/>
                </a:solidFill>
                <a:latin typeface="Calibri"/>
              </a:rPr>
              <a:t> </a:t>
            </a:r>
            <a:r>
              <a:rPr lang="fr-FR" sz="1050" dirty="0" err="1">
                <a:solidFill>
                  <a:prstClr val="black"/>
                </a:solidFill>
                <a:latin typeface="Calibri"/>
              </a:rPr>
              <a:t>measurements</a:t>
            </a:r>
            <a:r>
              <a:rPr lang="fr-FR" sz="1050" dirty="0">
                <a:solidFill>
                  <a:prstClr val="black"/>
                </a:solidFill>
                <a:latin typeface="Calibri"/>
              </a:rPr>
              <a:t> (calibration, </a:t>
            </a:r>
            <a:r>
              <a:rPr lang="fr-FR" sz="1050" dirty="0" err="1">
                <a:solidFill>
                  <a:prstClr val="black"/>
                </a:solidFill>
                <a:latin typeface="Calibri"/>
              </a:rPr>
              <a:t>Atmospheric</a:t>
            </a:r>
            <a:r>
              <a:rPr lang="fr-FR" sz="1050" dirty="0">
                <a:solidFill>
                  <a:prstClr val="black"/>
                </a:solidFill>
                <a:latin typeface="Calibri"/>
              </a:rPr>
              <a:t> correction ….): Spectral </a:t>
            </a:r>
            <a:r>
              <a:rPr lang="fr-FR" sz="1050" dirty="0" err="1">
                <a:solidFill>
                  <a:prstClr val="black"/>
                </a:solidFill>
                <a:latin typeface="Calibri"/>
              </a:rPr>
              <a:t>reflectances</a:t>
            </a:r>
            <a:r>
              <a:rPr lang="fr-FR" sz="1050" dirty="0">
                <a:solidFill>
                  <a:prstClr val="black"/>
                </a:solidFill>
                <a:latin typeface="Calibri"/>
              </a:rPr>
              <a:t>, radar </a:t>
            </a:r>
            <a:r>
              <a:rPr lang="fr-FR" sz="1050" dirty="0">
                <a:solidFill>
                  <a:prstClr val="black"/>
                </a:solidFill>
                <a:latin typeface="Calibri"/>
                <a:sym typeface="Symbol"/>
              </a:rPr>
              <a:t></a:t>
            </a:r>
            <a:r>
              <a:rPr lang="fr-FR" sz="1050" baseline="-25000" dirty="0">
                <a:solidFill>
                  <a:prstClr val="black"/>
                </a:solidFill>
                <a:latin typeface="Calibri"/>
                <a:sym typeface="Symbol"/>
              </a:rPr>
              <a:t>0</a:t>
            </a:r>
            <a:r>
              <a:rPr lang="fr-FR" sz="1050" dirty="0">
                <a:solidFill>
                  <a:prstClr val="black"/>
                </a:solidFill>
                <a:latin typeface="Calibri"/>
                <a:sym typeface="Symbol"/>
              </a:rPr>
              <a:t>, </a:t>
            </a:r>
          </a:p>
          <a:p>
            <a:pPr marL="214313" indent="-214313" fontAlgn="auto">
              <a:spcBef>
                <a:spcPts val="0"/>
              </a:spcBef>
              <a:spcAft>
                <a:spcPts val="0"/>
              </a:spcAft>
              <a:buFontTx/>
              <a:buChar char="-"/>
            </a:pPr>
            <a:r>
              <a:rPr lang="fr-FR" sz="1050" dirty="0" err="1">
                <a:solidFill>
                  <a:prstClr val="black"/>
                </a:solidFill>
                <a:latin typeface="Calibri"/>
                <a:sym typeface="Symbol"/>
              </a:rPr>
              <a:t>Combination</a:t>
            </a:r>
            <a:r>
              <a:rPr lang="fr-FR" sz="1050" dirty="0">
                <a:solidFill>
                  <a:prstClr val="black"/>
                </a:solidFill>
                <a:latin typeface="Calibri"/>
                <a:sym typeface="Symbol"/>
              </a:rPr>
              <a:t> of bands (</a:t>
            </a:r>
            <a:r>
              <a:rPr lang="fr-FR" sz="1050" dirty="0" err="1">
                <a:solidFill>
                  <a:prstClr val="black"/>
                </a:solidFill>
                <a:latin typeface="Calibri"/>
                <a:sym typeface="Symbol"/>
              </a:rPr>
              <a:t>e.g</a:t>
            </a:r>
            <a:r>
              <a:rPr lang="fr-FR" sz="1050" dirty="0">
                <a:solidFill>
                  <a:prstClr val="black"/>
                </a:solidFill>
                <a:latin typeface="Calibri"/>
                <a:sym typeface="Symbol"/>
              </a:rPr>
              <a:t>. NDVI)</a:t>
            </a:r>
          </a:p>
          <a:p>
            <a:pPr marL="214313" indent="-214313" fontAlgn="auto">
              <a:spcBef>
                <a:spcPts val="0"/>
              </a:spcBef>
              <a:spcAft>
                <a:spcPts val="0"/>
              </a:spcAft>
              <a:buFontTx/>
              <a:buChar char="-"/>
            </a:pPr>
            <a:r>
              <a:rPr lang="fr-FR" sz="1050" dirty="0" err="1">
                <a:solidFill>
                  <a:prstClr val="black"/>
                </a:solidFill>
                <a:latin typeface="Calibri"/>
                <a:sym typeface="Symbol"/>
              </a:rPr>
              <a:t>Phenology</a:t>
            </a:r>
            <a:r>
              <a:rPr lang="fr-FR" sz="1050" dirty="0">
                <a:solidFill>
                  <a:prstClr val="black"/>
                </a:solidFill>
                <a:latin typeface="Calibri"/>
                <a:sym typeface="Symbol"/>
              </a:rPr>
              <a:t> index</a:t>
            </a:r>
          </a:p>
          <a:p>
            <a:pPr marL="214313" indent="-214313" fontAlgn="auto">
              <a:spcBef>
                <a:spcPts val="0"/>
              </a:spcBef>
              <a:spcAft>
                <a:spcPts val="0"/>
              </a:spcAft>
              <a:buFontTx/>
              <a:buChar char="-"/>
            </a:pPr>
            <a:r>
              <a:rPr lang="fr-FR" sz="1050" dirty="0">
                <a:solidFill>
                  <a:prstClr val="black"/>
                </a:solidFill>
                <a:latin typeface="Calibri"/>
                <a:sym typeface="Symbol"/>
              </a:rPr>
              <a:t>…</a:t>
            </a:r>
            <a:endParaRPr lang="fr-FR" sz="1050" dirty="0">
              <a:solidFill>
                <a:prstClr val="black"/>
              </a:solidFill>
              <a:latin typeface="Calibri"/>
            </a:endParaRPr>
          </a:p>
        </p:txBody>
      </p:sp>
      <p:sp>
        <p:nvSpPr>
          <p:cNvPr id="5" name="Accolade fermante 4"/>
          <p:cNvSpPr/>
          <p:nvPr/>
        </p:nvSpPr>
        <p:spPr>
          <a:xfrm>
            <a:off x="3436880" y="1578208"/>
            <a:ext cx="638504" cy="182357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fr-FR">
              <a:solidFill>
                <a:prstClr val="black"/>
              </a:solidFill>
            </a:endParaRPr>
          </a:p>
        </p:txBody>
      </p:sp>
      <p:sp>
        <p:nvSpPr>
          <p:cNvPr id="8" name="ZoneTexte 7"/>
          <p:cNvSpPr txBox="1"/>
          <p:nvPr/>
        </p:nvSpPr>
        <p:spPr>
          <a:xfrm>
            <a:off x="4110852" y="966502"/>
            <a:ext cx="3712783" cy="3139321"/>
          </a:xfrm>
          <a:prstGeom prst="rect">
            <a:avLst/>
          </a:prstGeom>
          <a:noFill/>
          <a:ln>
            <a:solidFill>
              <a:schemeClr val="tx2">
                <a:lumMod val="60000"/>
                <a:lumOff val="40000"/>
              </a:schemeClr>
            </a:solidFill>
          </a:ln>
        </p:spPr>
        <p:txBody>
          <a:bodyPr wrap="square" rtlCol="0">
            <a:spAutoFit/>
          </a:bodyPr>
          <a:lstStyle/>
          <a:p>
            <a:pPr fontAlgn="auto">
              <a:spcBef>
                <a:spcPts val="0"/>
              </a:spcBef>
              <a:spcAft>
                <a:spcPts val="0"/>
              </a:spcAft>
            </a:pPr>
            <a:r>
              <a:rPr lang="en-US" b="1" dirty="0" smtClean="0">
                <a:solidFill>
                  <a:prstClr val="black"/>
                </a:solidFill>
                <a:latin typeface="Calibri"/>
              </a:rPr>
              <a:t>3 categories</a:t>
            </a:r>
          </a:p>
          <a:p>
            <a:pPr fontAlgn="auto">
              <a:spcBef>
                <a:spcPts val="0"/>
              </a:spcBef>
              <a:spcAft>
                <a:spcPts val="0"/>
              </a:spcAft>
            </a:pPr>
            <a:endParaRPr lang="en-US" sz="1200" dirty="0">
              <a:solidFill>
                <a:prstClr val="black"/>
              </a:solidFill>
              <a:latin typeface="Calibri"/>
            </a:endParaRPr>
          </a:p>
          <a:p>
            <a:pPr marL="214313" indent="-214313" fontAlgn="auto">
              <a:spcBef>
                <a:spcPts val="0"/>
              </a:spcBef>
              <a:spcAft>
                <a:spcPts val="0"/>
              </a:spcAft>
              <a:buFont typeface="Wingdings" panose="05000000000000000000" pitchFamily="2" charset="2"/>
              <a:buChar char="q"/>
            </a:pPr>
            <a:r>
              <a:rPr lang="en-GB" sz="1200" b="1" dirty="0">
                <a:solidFill>
                  <a:srgbClr val="00B050"/>
                </a:solidFill>
                <a:latin typeface="Calibri"/>
              </a:rPr>
              <a:t>Radiometric features  </a:t>
            </a:r>
          </a:p>
          <a:p>
            <a:pPr marL="557213" lvl="1" indent="-214313" fontAlgn="auto">
              <a:spcBef>
                <a:spcPts val="0"/>
              </a:spcBef>
              <a:spcAft>
                <a:spcPts val="0"/>
              </a:spcAft>
              <a:buFont typeface="Arial" panose="020B0604020202020204" pitchFamily="34" charset="0"/>
              <a:buChar char="•"/>
            </a:pPr>
            <a:r>
              <a:rPr lang="en-GB" sz="1200" dirty="0" err="1">
                <a:solidFill>
                  <a:srgbClr val="00B050"/>
                </a:solidFill>
                <a:latin typeface="Calibri"/>
              </a:rPr>
              <a:t>Reflectances</a:t>
            </a:r>
            <a:r>
              <a:rPr lang="en-GB" sz="1200" dirty="0">
                <a:solidFill>
                  <a:srgbClr val="00B050"/>
                </a:solidFill>
                <a:latin typeface="Calibri"/>
              </a:rPr>
              <a:t>, spectral indices</a:t>
            </a:r>
          </a:p>
          <a:p>
            <a:pPr marL="557213" lvl="1" indent="-214313" fontAlgn="auto">
              <a:spcBef>
                <a:spcPts val="0"/>
              </a:spcBef>
              <a:spcAft>
                <a:spcPts val="0"/>
              </a:spcAft>
              <a:buFont typeface="Arial" panose="020B0604020202020204" pitchFamily="34" charset="0"/>
              <a:buChar char="•"/>
            </a:pPr>
            <a:r>
              <a:rPr lang="en-GB" sz="1200" dirty="0">
                <a:solidFill>
                  <a:srgbClr val="00B050"/>
                </a:solidFill>
                <a:latin typeface="Calibri"/>
              </a:rPr>
              <a:t>Texture (local statistics</a:t>
            </a:r>
            <a:r>
              <a:rPr lang="en-GB" sz="1200" b="1" dirty="0">
                <a:solidFill>
                  <a:srgbClr val="00B050"/>
                </a:solidFill>
                <a:latin typeface="Calibri"/>
              </a:rPr>
              <a:t>)</a:t>
            </a:r>
          </a:p>
          <a:p>
            <a:pPr lvl="1" fontAlgn="auto">
              <a:spcBef>
                <a:spcPts val="0"/>
              </a:spcBef>
              <a:spcAft>
                <a:spcPts val="0"/>
              </a:spcAft>
            </a:pPr>
            <a:endParaRPr lang="en-GB" sz="1200" dirty="0">
              <a:solidFill>
                <a:prstClr val="black"/>
              </a:solidFill>
              <a:latin typeface="Calibri"/>
            </a:endParaRPr>
          </a:p>
          <a:p>
            <a:pPr marL="214313" indent="-214313" fontAlgn="auto">
              <a:spcBef>
                <a:spcPts val="0"/>
              </a:spcBef>
              <a:spcAft>
                <a:spcPts val="0"/>
              </a:spcAft>
              <a:buFont typeface="Wingdings" panose="05000000000000000000" pitchFamily="2" charset="2"/>
              <a:buChar char="q"/>
            </a:pPr>
            <a:r>
              <a:rPr lang="en-GB" sz="1200" b="1" dirty="0">
                <a:solidFill>
                  <a:srgbClr val="1F497D">
                    <a:lumMod val="60000"/>
                    <a:lumOff val="40000"/>
                  </a:srgbClr>
                </a:solidFill>
                <a:latin typeface="Calibri"/>
              </a:rPr>
              <a:t>Temporal features </a:t>
            </a:r>
          </a:p>
          <a:p>
            <a:pPr marL="557213" lvl="1" indent="-214313" fontAlgn="auto">
              <a:spcBef>
                <a:spcPts val="0"/>
              </a:spcBef>
              <a:spcAft>
                <a:spcPts val="0"/>
              </a:spcAft>
              <a:buFont typeface="Arial" panose="020B0604020202020204" pitchFamily="34" charset="0"/>
              <a:buChar char="•"/>
            </a:pPr>
            <a:r>
              <a:rPr lang="en-GB" sz="1200" dirty="0">
                <a:solidFill>
                  <a:srgbClr val="1F497D">
                    <a:lumMod val="60000"/>
                    <a:lumOff val="40000"/>
                  </a:srgbClr>
                </a:solidFill>
                <a:latin typeface="Calibri"/>
              </a:rPr>
              <a:t>Time descriptors (based on time profiles) </a:t>
            </a:r>
            <a:endParaRPr lang="en-US" sz="1200" dirty="0">
              <a:solidFill>
                <a:srgbClr val="1F497D">
                  <a:lumMod val="60000"/>
                  <a:lumOff val="40000"/>
                </a:srgbClr>
              </a:solidFill>
              <a:latin typeface="Calibri"/>
            </a:endParaRPr>
          </a:p>
          <a:p>
            <a:pPr marL="557213" lvl="1" indent="-214313" fontAlgn="auto">
              <a:spcBef>
                <a:spcPts val="0"/>
              </a:spcBef>
              <a:spcAft>
                <a:spcPts val="0"/>
              </a:spcAft>
              <a:buFont typeface="Arial" panose="020B0604020202020204" pitchFamily="34" charset="0"/>
              <a:buChar char="•"/>
            </a:pPr>
            <a:r>
              <a:rPr lang="en-GB" sz="1200" dirty="0" err="1">
                <a:solidFill>
                  <a:srgbClr val="1F497D">
                    <a:lumMod val="60000"/>
                    <a:lumOff val="40000"/>
                  </a:srgbClr>
                </a:solidFill>
                <a:latin typeface="Calibri"/>
              </a:rPr>
              <a:t>Phenologic</a:t>
            </a:r>
            <a:r>
              <a:rPr lang="en-GB" sz="1200" dirty="0">
                <a:solidFill>
                  <a:srgbClr val="1F497D">
                    <a:lumMod val="60000"/>
                    <a:lumOff val="40000"/>
                  </a:srgbClr>
                </a:solidFill>
                <a:latin typeface="Calibri"/>
              </a:rPr>
              <a:t> indicators: time descriptors based on prior knowledge about vegetation</a:t>
            </a:r>
          </a:p>
          <a:p>
            <a:pPr lvl="1" fontAlgn="auto">
              <a:spcBef>
                <a:spcPts val="0"/>
              </a:spcBef>
              <a:spcAft>
                <a:spcPts val="0"/>
              </a:spcAft>
            </a:pPr>
            <a:endParaRPr lang="en-US" sz="1200" dirty="0">
              <a:solidFill>
                <a:prstClr val="black"/>
              </a:solidFill>
              <a:latin typeface="Calibri"/>
            </a:endParaRPr>
          </a:p>
          <a:p>
            <a:pPr marL="214313" indent="-214313" fontAlgn="auto">
              <a:spcBef>
                <a:spcPts val="0"/>
              </a:spcBef>
              <a:spcAft>
                <a:spcPts val="0"/>
              </a:spcAft>
              <a:buFont typeface="Wingdings" panose="05000000000000000000" pitchFamily="2" charset="2"/>
              <a:buChar char="q"/>
            </a:pPr>
            <a:r>
              <a:rPr lang="en-GB" sz="1200" b="1" dirty="0">
                <a:solidFill>
                  <a:srgbClr val="C00000"/>
                </a:solidFill>
                <a:latin typeface="Calibri"/>
              </a:rPr>
              <a:t>Object features: extracted after images segmentation</a:t>
            </a:r>
          </a:p>
          <a:p>
            <a:pPr marL="557213" lvl="1" indent="-214313" fontAlgn="auto">
              <a:spcBef>
                <a:spcPts val="0"/>
              </a:spcBef>
              <a:spcAft>
                <a:spcPts val="0"/>
              </a:spcAft>
              <a:buFont typeface="Arial" panose="020B0604020202020204" pitchFamily="34" charset="0"/>
              <a:buChar char="•"/>
            </a:pPr>
            <a:r>
              <a:rPr lang="en-GB" sz="1200" dirty="0">
                <a:solidFill>
                  <a:srgbClr val="C00000"/>
                </a:solidFill>
                <a:latin typeface="Calibri"/>
              </a:rPr>
              <a:t>Radiometric features</a:t>
            </a:r>
          </a:p>
          <a:p>
            <a:pPr marL="557213" lvl="1" indent="-214313" fontAlgn="auto">
              <a:spcBef>
                <a:spcPts val="0"/>
              </a:spcBef>
              <a:spcAft>
                <a:spcPts val="0"/>
              </a:spcAft>
              <a:buFont typeface="Arial" panose="020B0604020202020204" pitchFamily="34" charset="0"/>
              <a:buChar char="•"/>
            </a:pPr>
            <a:r>
              <a:rPr lang="en-GB" sz="1200" dirty="0">
                <a:solidFill>
                  <a:srgbClr val="C00000"/>
                </a:solidFill>
                <a:latin typeface="Calibri"/>
              </a:rPr>
              <a:t>Shape features</a:t>
            </a:r>
          </a:p>
          <a:p>
            <a:pPr marL="557213" lvl="1" indent="-214313" fontAlgn="auto">
              <a:spcBef>
                <a:spcPts val="0"/>
              </a:spcBef>
              <a:spcAft>
                <a:spcPts val="0"/>
              </a:spcAft>
              <a:buFont typeface="Arial" panose="020B0604020202020204" pitchFamily="34" charset="0"/>
              <a:buChar char="•"/>
            </a:pPr>
            <a:r>
              <a:rPr lang="en-GB" sz="1200" dirty="0">
                <a:solidFill>
                  <a:srgbClr val="C00000"/>
                </a:solidFill>
                <a:latin typeface="Calibri"/>
              </a:rPr>
              <a:t>Adjacency features </a:t>
            </a:r>
            <a:endParaRPr lang="en-US" sz="1200" dirty="0">
              <a:solidFill>
                <a:srgbClr val="C00000"/>
              </a:solidFill>
              <a:latin typeface="Calibri"/>
            </a:endParaRPr>
          </a:p>
        </p:txBody>
      </p:sp>
      <p:sp>
        <p:nvSpPr>
          <p:cNvPr id="9" name="ZoneTexte 8"/>
          <p:cNvSpPr txBox="1"/>
          <p:nvPr/>
        </p:nvSpPr>
        <p:spPr>
          <a:xfrm>
            <a:off x="4929188" y="4284997"/>
            <a:ext cx="2309813" cy="369332"/>
          </a:xfrm>
          <a:prstGeom prst="rect">
            <a:avLst/>
          </a:prstGeom>
          <a:noFill/>
        </p:spPr>
        <p:txBody>
          <a:bodyPr wrap="square" rtlCol="0">
            <a:spAutoFit/>
          </a:bodyPr>
          <a:lstStyle/>
          <a:p>
            <a:pPr fontAlgn="auto">
              <a:spcBef>
                <a:spcPts val="0"/>
              </a:spcBef>
              <a:spcAft>
                <a:spcPts val="0"/>
              </a:spcAft>
            </a:pPr>
            <a:r>
              <a:rPr lang="en-GB" sz="900" dirty="0">
                <a:solidFill>
                  <a:prstClr val="black"/>
                </a:solidFill>
                <a:latin typeface="Calibri"/>
              </a:rPr>
              <a:t>Example of </a:t>
            </a:r>
            <a:r>
              <a:rPr lang="en-GB" sz="900" dirty="0" err="1">
                <a:solidFill>
                  <a:prstClr val="black"/>
                </a:solidFill>
                <a:latin typeface="Calibri"/>
              </a:rPr>
              <a:t>phenological</a:t>
            </a:r>
            <a:r>
              <a:rPr lang="en-GB" sz="900" dirty="0">
                <a:solidFill>
                  <a:prstClr val="black"/>
                </a:solidFill>
                <a:latin typeface="Calibri"/>
              </a:rPr>
              <a:t> descriptors which can be extracted from a temporal profile</a:t>
            </a:r>
            <a:endParaRPr lang="en-US" sz="900" dirty="0">
              <a:solidFill>
                <a:prstClr val="black"/>
              </a:solidFill>
              <a:latin typeface="Calibri"/>
            </a:endParaRPr>
          </a:p>
        </p:txBody>
      </p:sp>
    </p:spTree>
    <p:extLst>
      <p:ext uri="{BB962C8B-B14F-4D97-AF65-F5344CB8AC3E}">
        <p14:creationId xmlns:p14="http://schemas.microsoft.com/office/powerpoint/2010/main" val="74502165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485900" y="1200151"/>
            <a:ext cx="6172200" cy="3564824"/>
          </a:xfrm>
        </p:spPr>
        <p:txBody>
          <a:bodyPr>
            <a:normAutofit/>
          </a:bodyPr>
          <a:lstStyle/>
          <a:p>
            <a:pPr marL="0" indent="0">
              <a:buNone/>
            </a:pPr>
            <a:r>
              <a:rPr lang="en-US" sz="1350" b="1" dirty="0">
                <a:solidFill>
                  <a:prstClr val="black"/>
                </a:solidFill>
              </a:rPr>
              <a:t>Evaluation criteria: the confusion matrix</a:t>
            </a:r>
          </a:p>
          <a:p>
            <a:pPr marL="0" indent="0">
              <a:buNone/>
            </a:pPr>
            <a:endParaRPr lang="en-US" sz="1200" dirty="0">
              <a:solidFill>
                <a:prstClr val="black"/>
              </a:solidFill>
            </a:endParaRPr>
          </a:p>
        </p:txBody>
      </p:sp>
      <p:sp>
        <p:nvSpPr>
          <p:cNvPr id="3" name="Titre 2"/>
          <p:cNvSpPr>
            <a:spLocks noGrp="1"/>
          </p:cNvSpPr>
          <p:nvPr>
            <p:ph type="title"/>
          </p:nvPr>
        </p:nvSpPr>
        <p:spPr>
          <a:xfrm>
            <a:off x="1485900" y="87474"/>
            <a:ext cx="5300346" cy="749238"/>
          </a:xfrm>
        </p:spPr>
        <p:txBody>
          <a:bodyPr>
            <a:normAutofit fontScale="90000"/>
          </a:bodyPr>
          <a:lstStyle/>
          <a:p>
            <a:r>
              <a:rPr lang="fr-FR" b="1" smtClean="0"/>
              <a:t>How can I map crops with remote sensing ?</a:t>
            </a:r>
            <a:endParaRPr lang="fr-FR" b="1" dirty="0"/>
          </a:p>
        </p:txBody>
      </p:sp>
      <p:graphicFrame>
        <p:nvGraphicFramePr>
          <p:cNvPr id="2051" name="Object 3"/>
          <p:cNvGraphicFramePr>
            <a:graphicFrameLocks noChangeAspect="1"/>
          </p:cNvGraphicFramePr>
          <p:nvPr/>
        </p:nvGraphicFramePr>
        <p:xfrm>
          <a:off x="2222197" y="2554942"/>
          <a:ext cx="4654846" cy="1694329"/>
        </p:xfrm>
        <a:graphic>
          <a:graphicData uri="http://schemas.openxmlformats.org/presentationml/2006/ole">
            <mc:AlternateContent xmlns:mc="http://schemas.openxmlformats.org/markup-compatibility/2006">
              <mc:Choice xmlns:v="urn:schemas-microsoft-com:vml" Requires="v">
                <p:oleObj spid="_x0000_s2099" name="Document" r:id="rId3" imgW="5889940" imgH="2075470" progId="Word.Document.12">
                  <p:embed/>
                </p:oleObj>
              </mc:Choice>
              <mc:Fallback>
                <p:oleObj name="Document" r:id="rId3" imgW="5889940" imgH="2075470"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197" y="2554942"/>
                        <a:ext cx="4654846" cy="1694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ZoneTexte 6"/>
          <p:cNvSpPr txBox="1"/>
          <p:nvPr/>
        </p:nvSpPr>
        <p:spPr>
          <a:xfrm>
            <a:off x="1553135" y="1546412"/>
            <a:ext cx="6172200" cy="1477328"/>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A confusion matrix, also known as an error matrix is allows visualization of the performance of a classification process. Each column of the matrix represents the instances in a predicted class while each row represents the instances in an actual class (or vice-versa).</a:t>
            </a:r>
            <a:endParaRPr lang="fr-FR" dirty="0">
              <a:solidFill>
                <a:prstClr val="black"/>
              </a:solidFill>
              <a:latin typeface="Calibri"/>
            </a:endParaRPr>
          </a:p>
        </p:txBody>
      </p:sp>
    </p:spTree>
    <p:extLst>
      <p:ext uri="{BB962C8B-B14F-4D97-AF65-F5344CB8AC3E}">
        <p14:creationId xmlns:p14="http://schemas.microsoft.com/office/powerpoint/2010/main" val="292341979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275410" y="4939904"/>
            <a:ext cx="2593181" cy="170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white"/>
              </a:solidFill>
            </a:endParaRPr>
          </a:p>
        </p:txBody>
      </p:sp>
      <p:sp>
        <p:nvSpPr>
          <p:cNvPr id="3" name="Chevron 2"/>
          <p:cNvSpPr/>
          <p:nvPr/>
        </p:nvSpPr>
        <p:spPr>
          <a:xfrm>
            <a:off x="2195513" y="2799160"/>
            <a:ext cx="5400675" cy="364331"/>
          </a:xfrm>
          <a:prstGeom prst="chevron">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black"/>
              </a:solidFill>
            </a:endParaRPr>
          </a:p>
        </p:txBody>
      </p:sp>
      <p:sp>
        <p:nvSpPr>
          <p:cNvPr id="4" name="Chevron 3"/>
          <p:cNvSpPr/>
          <p:nvPr/>
        </p:nvSpPr>
        <p:spPr>
          <a:xfrm>
            <a:off x="1940719" y="2799160"/>
            <a:ext cx="363141" cy="364331"/>
          </a:xfrm>
          <a:prstGeom prst="chevron">
            <a:avLst/>
          </a:prstGeom>
          <a:solidFill>
            <a:schemeClr val="bg1">
              <a:lumMod val="85000"/>
            </a:schemeClr>
          </a:solidFill>
          <a:ln w="127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black"/>
              </a:solidFill>
            </a:endParaRPr>
          </a:p>
        </p:txBody>
      </p:sp>
      <p:sp>
        <p:nvSpPr>
          <p:cNvPr id="5" name="Chevron 4"/>
          <p:cNvSpPr/>
          <p:nvPr/>
        </p:nvSpPr>
        <p:spPr>
          <a:xfrm>
            <a:off x="1689498" y="2799160"/>
            <a:ext cx="364331" cy="364331"/>
          </a:xfrm>
          <a:prstGeom prst="chevron">
            <a:avLst/>
          </a:prstGeom>
          <a:solidFill>
            <a:schemeClr val="bg1">
              <a:lumMod val="85000"/>
            </a:schemeClr>
          </a:solidFill>
          <a:ln w="127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black"/>
              </a:solidFill>
            </a:endParaRPr>
          </a:p>
        </p:txBody>
      </p:sp>
      <p:sp>
        <p:nvSpPr>
          <p:cNvPr id="6" name="Chevron 5"/>
          <p:cNvSpPr/>
          <p:nvPr/>
        </p:nvSpPr>
        <p:spPr>
          <a:xfrm>
            <a:off x="1439467" y="2799160"/>
            <a:ext cx="363140" cy="364331"/>
          </a:xfrm>
          <a:prstGeom prst="chevron">
            <a:avLst/>
          </a:prstGeom>
          <a:solidFill>
            <a:schemeClr val="bg1">
              <a:lumMod val="85000"/>
            </a:schemeClr>
          </a:solidFill>
          <a:ln w="127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black"/>
              </a:solidFill>
            </a:endParaRPr>
          </a:p>
        </p:txBody>
      </p:sp>
      <p:sp>
        <p:nvSpPr>
          <p:cNvPr id="2" name="Titre 1"/>
          <p:cNvSpPr>
            <a:spLocks noGrp="1"/>
          </p:cNvSpPr>
          <p:nvPr>
            <p:ph type="title"/>
          </p:nvPr>
        </p:nvSpPr>
        <p:spPr>
          <a:xfrm>
            <a:off x="1143000" y="86916"/>
            <a:ext cx="6172200" cy="750094"/>
          </a:xfrm>
        </p:spPr>
        <p:txBody>
          <a:bodyPr rtlCol="0">
            <a:normAutofit fontScale="90000"/>
          </a:bodyPr>
          <a:lstStyle/>
          <a:p>
            <a:pPr eaLnBrk="1" fontAlgn="auto" hangingPunct="1">
              <a:spcAft>
                <a:spcPts val="0"/>
              </a:spcAft>
              <a:defRPr/>
            </a:pPr>
            <a:r>
              <a:rPr lang="fr-BE" dirty="0"/>
              <a:t>System </a:t>
            </a:r>
            <a:r>
              <a:rPr lang="fr-BE" dirty="0" err="1"/>
              <a:t>operation</a:t>
            </a:r>
            <a:r>
              <a:rPr lang="fr-BE" dirty="0"/>
              <a:t> for </a:t>
            </a:r>
            <a:r>
              <a:rPr lang="fr-BE" dirty="0" err="1"/>
              <a:t>crop</a:t>
            </a:r>
            <a:r>
              <a:rPr lang="fr-BE" dirty="0"/>
              <a:t> </a:t>
            </a:r>
            <a:r>
              <a:rPr lang="fr-BE" dirty="0" err="1" smtClean="0"/>
              <a:t>mask</a:t>
            </a:r>
            <a:r>
              <a:rPr lang="fr-BE" dirty="0" smtClean="0"/>
              <a:t/>
            </a:r>
            <a:br>
              <a:rPr lang="fr-BE" dirty="0" smtClean="0"/>
            </a:br>
            <a:r>
              <a:rPr lang="fr-BE" dirty="0" err="1" smtClean="0"/>
              <a:t>without</a:t>
            </a:r>
            <a:r>
              <a:rPr lang="fr-BE" dirty="0" smtClean="0"/>
              <a:t> in situ data</a:t>
            </a:r>
            <a:endParaRPr lang="fr-BE" dirty="0"/>
          </a:p>
        </p:txBody>
      </p:sp>
      <p:sp>
        <p:nvSpPr>
          <p:cNvPr id="14" name="ZoneTexte 13"/>
          <p:cNvSpPr txBox="1"/>
          <p:nvPr/>
        </p:nvSpPr>
        <p:spPr>
          <a:xfrm>
            <a:off x="6893719" y="2876550"/>
            <a:ext cx="357790" cy="230832"/>
          </a:xfrm>
          <a:prstGeom prst="rect">
            <a:avLst/>
          </a:prstGeom>
          <a:noFill/>
        </p:spPr>
        <p:txBody>
          <a:bodyPr wrap="none">
            <a:spAutoFit/>
          </a:bodyPr>
          <a:lstStyle/>
          <a:p>
            <a:pPr fontAlgn="auto">
              <a:spcBef>
                <a:spcPts val="0"/>
              </a:spcBef>
              <a:spcAft>
                <a:spcPts val="0"/>
              </a:spcAft>
              <a:defRPr/>
            </a:pPr>
            <a:r>
              <a:rPr lang="fr-BE" sz="900" b="1" dirty="0" err="1">
                <a:solidFill>
                  <a:prstClr val="black"/>
                </a:solidFill>
                <a:latin typeface="Calibri"/>
                <a:ea typeface="MS PGothic" panose="020B0600070205080204" pitchFamily="34" charset="-128"/>
              </a:rPr>
              <a:t>EoS</a:t>
            </a:r>
            <a:endParaRPr lang="fr-BE" sz="900" b="1" dirty="0">
              <a:solidFill>
                <a:prstClr val="black"/>
              </a:solidFill>
              <a:latin typeface="Calibri"/>
              <a:ea typeface="MS PGothic" panose="020B0600070205080204" pitchFamily="34" charset="-128"/>
            </a:endParaRPr>
          </a:p>
        </p:txBody>
      </p:sp>
      <p:pic>
        <p:nvPicPr>
          <p:cNvPr id="60425" name="Picture 3"/>
          <p:cNvPicPr>
            <a:picLocks noChangeAspect="1" noChangeArrowheads="1"/>
          </p:cNvPicPr>
          <p:nvPr/>
        </p:nvPicPr>
        <p:blipFill>
          <a:blip r:embed="rId2">
            <a:extLst>
              <a:ext uri="{28A0092B-C50C-407E-A947-70E740481C1C}">
                <a14:useLocalDpi xmlns:a14="http://schemas.microsoft.com/office/drawing/2010/main" val="0"/>
              </a:ext>
            </a:extLst>
          </a:blip>
          <a:srcRect r="40402"/>
          <a:stretch>
            <a:fillRect/>
          </a:stretch>
        </p:blipFill>
        <p:spPr bwMode="auto">
          <a:xfrm>
            <a:off x="2176463" y="2787253"/>
            <a:ext cx="3240881" cy="384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p:cNvSpPr txBox="1"/>
          <p:nvPr/>
        </p:nvSpPr>
        <p:spPr>
          <a:xfrm>
            <a:off x="2357438" y="2877741"/>
            <a:ext cx="356188" cy="230832"/>
          </a:xfrm>
          <a:prstGeom prst="rect">
            <a:avLst/>
          </a:prstGeom>
          <a:noFill/>
        </p:spPr>
        <p:txBody>
          <a:bodyPr wrap="none">
            <a:spAutoFit/>
          </a:bodyPr>
          <a:lstStyle/>
          <a:p>
            <a:pPr fontAlgn="auto">
              <a:spcBef>
                <a:spcPts val="0"/>
              </a:spcBef>
              <a:spcAft>
                <a:spcPts val="0"/>
              </a:spcAft>
              <a:defRPr/>
            </a:pPr>
            <a:r>
              <a:rPr lang="fr-BE" sz="900" b="1" dirty="0" err="1">
                <a:solidFill>
                  <a:prstClr val="black"/>
                </a:solidFill>
                <a:latin typeface="Calibri"/>
                <a:ea typeface="MS PGothic" panose="020B0600070205080204" pitchFamily="34" charset="-128"/>
              </a:rPr>
              <a:t>SoS</a:t>
            </a:r>
            <a:endParaRPr lang="fr-BE" sz="900" b="1" dirty="0">
              <a:solidFill>
                <a:prstClr val="black"/>
              </a:solidFill>
              <a:latin typeface="Calibri"/>
              <a:ea typeface="MS PGothic" panose="020B0600070205080204" pitchFamily="34" charset="-128"/>
            </a:endParaRPr>
          </a:p>
        </p:txBody>
      </p:sp>
      <p:sp>
        <p:nvSpPr>
          <p:cNvPr id="16" name="ZoneTexte 15"/>
          <p:cNvSpPr txBox="1"/>
          <p:nvPr/>
        </p:nvSpPr>
        <p:spPr>
          <a:xfrm>
            <a:off x="5267325" y="2875360"/>
            <a:ext cx="343364" cy="230832"/>
          </a:xfrm>
          <a:prstGeom prst="rect">
            <a:avLst/>
          </a:prstGeom>
          <a:noFill/>
        </p:spPr>
        <p:txBody>
          <a:bodyPr wrap="none">
            <a:spAutoFit/>
          </a:bodyPr>
          <a:lstStyle/>
          <a:p>
            <a:pPr fontAlgn="auto">
              <a:spcBef>
                <a:spcPts val="0"/>
              </a:spcBef>
              <a:spcAft>
                <a:spcPts val="0"/>
              </a:spcAft>
              <a:defRPr/>
            </a:pPr>
            <a:r>
              <a:rPr lang="fr-BE" sz="900" b="1" dirty="0">
                <a:solidFill>
                  <a:srgbClr val="9BBB59">
                    <a:lumMod val="50000"/>
                  </a:srgbClr>
                </a:solidFill>
                <a:latin typeface="Calibri"/>
                <a:ea typeface="MS PGothic" panose="020B0600070205080204" pitchFamily="34" charset="-128"/>
              </a:rPr>
              <a:t>6M</a:t>
            </a:r>
          </a:p>
        </p:txBody>
      </p:sp>
      <p:sp>
        <p:nvSpPr>
          <p:cNvPr id="17" name="ZoneTexte 16"/>
          <p:cNvSpPr txBox="1"/>
          <p:nvPr/>
        </p:nvSpPr>
        <p:spPr>
          <a:xfrm>
            <a:off x="5346143" y="913210"/>
            <a:ext cx="2987997" cy="646331"/>
          </a:xfrm>
          <a:prstGeom prst="rect">
            <a:avLst/>
          </a:prstGeom>
          <a:noFill/>
        </p:spPr>
        <p:txBody>
          <a:bodyPr wrap="none">
            <a:spAutoFit/>
          </a:bodyPr>
          <a:lstStyle/>
          <a:p>
            <a:pPr algn="ctr" fontAlgn="auto">
              <a:spcBef>
                <a:spcPts val="0"/>
              </a:spcBef>
              <a:spcAft>
                <a:spcPts val="0"/>
              </a:spcAft>
              <a:defRPr/>
            </a:pPr>
            <a:r>
              <a:rPr lang="fr-BE" b="1" dirty="0" err="1">
                <a:solidFill>
                  <a:prstClr val="black"/>
                </a:solidFill>
                <a:latin typeface="Calibri"/>
                <a:ea typeface="MS PGothic" panose="020B0600070205080204" pitchFamily="34" charset="-128"/>
              </a:rPr>
              <a:t>Automatic</a:t>
            </a:r>
            <a:r>
              <a:rPr lang="fr-BE" b="1" dirty="0">
                <a:solidFill>
                  <a:prstClr val="black"/>
                </a:solidFill>
                <a:latin typeface="Calibri"/>
                <a:ea typeface="MS PGothic" panose="020B0600070205080204" pitchFamily="34" charset="-128"/>
              </a:rPr>
              <a:t> EO data </a:t>
            </a:r>
            <a:r>
              <a:rPr lang="fr-BE" b="1" dirty="0" err="1">
                <a:solidFill>
                  <a:prstClr val="black"/>
                </a:solidFill>
                <a:latin typeface="Calibri"/>
                <a:ea typeface="MS PGothic" panose="020B0600070205080204" pitchFamily="34" charset="-128"/>
              </a:rPr>
              <a:t>download</a:t>
            </a:r>
            <a:endParaRPr lang="fr-BE" b="1" dirty="0">
              <a:solidFill>
                <a:prstClr val="black"/>
              </a:solidFill>
              <a:latin typeface="Calibri"/>
              <a:ea typeface="MS PGothic" panose="020B0600070205080204" pitchFamily="34" charset="-128"/>
            </a:endParaRPr>
          </a:p>
          <a:p>
            <a:pPr algn="ctr" fontAlgn="auto">
              <a:spcBef>
                <a:spcPts val="0"/>
              </a:spcBef>
              <a:spcAft>
                <a:spcPts val="0"/>
              </a:spcAft>
              <a:defRPr/>
            </a:pPr>
            <a:r>
              <a:rPr lang="fr-BE" b="1" dirty="0" err="1">
                <a:solidFill>
                  <a:prstClr val="black"/>
                </a:solidFill>
                <a:latin typeface="Calibri"/>
                <a:ea typeface="MS PGothic" panose="020B0600070205080204" pitchFamily="34" charset="-128"/>
              </a:rPr>
              <a:t>Manual</a:t>
            </a:r>
            <a:r>
              <a:rPr lang="fr-BE" b="1" dirty="0">
                <a:solidFill>
                  <a:prstClr val="black"/>
                </a:solidFill>
                <a:latin typeface="Calibri"/>
                <a:ea typeface="MS PGothic" panose="020B0600070205080204" pitchFamily="34" charset="-128"/>
              </a:rPr>
              <a:t> in situ data </a:t>
            </a:r>
            <a:r>
              <a:rPr lang="fr-BE" b="1" dirty="0" err="1">
                <a:solidFill>
                  <a:prstClr val="black"/>
                </a:solidFill>
                <a:latin typeface="Calibri"/>
                <a:ea typeface="MS PGothic" panose="020B0600070205080204" pitchFamily="34" charset="-128"/>
              </a:rPr>
              <a:t>upload</a:t>
            </a:r>
            <a:endParaRPr lang="fr-BE" b="1" dirty="0">
              <a:solidFill>
                <a:prstClr val="black"/>
              </a:solidFill>
              <a:latin typeface="Calibri"/>
              <a:ea typeface="MS PGothic" panose="020B0600070205080204" pitchFamily="34" charset="-128"/>
            </a:endParaRPr>
          </a:p>
        </p:txBody>
      </p:sp>
      <p:sp>
        <p:nvSpPr>
          <p:cNvPr id="28" name="ZoneTexte 27"/>
          <p:cNvSpPr txBox="1"/>
          <p:nvPr/>
        </p:nvSpPr>
        <p:spPr>
          <a:xfrm>
            <a:off x="2357438" y="2877741"/>
            <a:ext cx="356188" cy="230832"/>
          </a:xfrm>
          <a:prstGeom prst="rect">
            <a:avLst/>
          </a:prstGeom>
          <a:noFill/>
        </p:spPr>
        <p:txBody>
          <a:bodyPr wrap="none">
            <a:spAutoFit/>
          </a:bodyPr>
          <a:lstStyle/>
          <a:p>
            <a:pPr fontAlgn="auto">
              <a:spcBef>
                <a:spcPts val="0"/>
              </a:spcBef>
              <a:spcAft>
                <a:spcPts val="0"/>
              </a:spcAft>
              <a:defRPr/>
            </a:pPr>
            <a:r>
              <a:rPr lang="fr-BE" sz="900" b="1" dirty="0" err="1">
                <a:solidFill>
                  <a:srgbClr val="9BBB59">
                    <a:lumMod val="50000"/>
                  </a:srgbClr>
                </a:solidFill>
                <a:latin typeface="Calibri"/>
                <a:ea typeface="MS PGothic" panose="020B0600070205080204" pitchFamily="34" charset="-128"/>
              </a:rPr>
              <a:t>SoS</a:t>
            </a:r>
            <a:endParaRPr lang="fr-BE" sz="900" b="1" dirty="0">
              <a:solidFill>
                <a:srgbClr val="9BBB59">
                  <a:lumMod val="50000"/>
                </a:srgbClr>
              </a:solidFill>
              <a:latin typeface="Calibri"/>
              <a:ea typeface="MS PGothic" panose="020B0600070205080204" pitchFamily="34" charset="-128"/>
            </a:endParaRPr>
          </a:p>
        </p:txBody>
      </p:sp>
      <p:pic>
        <p:nvPicPr>
          <p:cNvPr id="60430" name="Image 38"/>
          <p:cNvPicPr>
            <a:picLocks noChangeAspect="1"/>
          </p:cNvPicPr>
          <p:nvPr/>
        </p:nvPicPr>
        <p:blipFill>
          <a:blip r:embed="rId3" cstate="print">
            <a:extLst>
              <a:ext uri="{28A0092B-C50C-407E-A947-70E740481C1C}">
                <a14:useLocalDpi xmlns:a14="http://schemas.microsoft.com/office/drawing/2010/main" val="0"/>
              </a:ext>
            </a:extLst>
          </a:blip>
          <a:srcRect b="40572"/>
          <a:stretch>
            <a:fillRect/>
          </a:stretch>
        </p:blipFill>
        <p:spPr bwMode="auto">
          <a:xfrm>
            <a:off x="1223963" y="3598069"/>
            <a:ext cx="1619250" cy="44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1" name="Image 41"/>
          <p:cNvPicPr>
            <a:picLocks noChangeAspect="1"/>
          </p:cNvPicPr>
          <p:nvPr/>
        </p:nvPicPr>
        <p:blipFill>
          <a:blip r:embed="rId4" cstate="print">
            <a:extLst>
              <a:ext uri="{28A0092B-C50C-407E-A947-70E740481C1C}">
                <a14:useLocalDpi xmlns:a14="http://schemas.microsoft.com/office/drawing/2010/main" val="0"/>
              </a:ext>
            </a:extLst>
          </a:blip>
          <a:srcRect b="42622"/>
          <a:stretch>
            <a:fillRect/>
          </a:stretch>
        </p:blipFill>
        <p:spPr bwMode="auto">
          <a:xfrm>
            <a:off x="1223963" y="4152900"/>
            <a:ext cx="1619250" cy="44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ZoneTexte 46"/>
          <p:cNvSpPr txBox="1"/>
          <p:nvPr/>
        </p:nvSpPr>
        <p:spPr>
          <a:xfrm>
            <a:off x="1603773" y="3368279"/>
            <a:ext cx="1023037" cy="230832"/>
          </a:xfrm>
          <a:prstGeom prst="rect">
            <a:avLst/>
          </a:prstGeom>
          <a:noFill/>
        </p:spPr>
        <p:txBody>
          <a:bodyPr wrap="none">
            <a:spAutoFit/>
          </a:bodyPr>
          <a:lstStyle/>
          <a:p>
            <a:pPr fontAlgn="auto">
              <a:spcBef>
                <a:spcPts val="0"/>
              </a:spcBef>
              <a:spcAft>
                <a:spcPts val="0"/>
              </a:spcAft>
              <a:defRPr/>
            </a:pPr>
            <a:r>
              <a:rPr lang="fr-BE" sz="900" dirty="0">
                <a:solidFill>
                  <a:prstClr val="black"/>
                </a:solidFill>
                <a:latin typeface="Calibri"/>
                <a:ea typeface="MS PGothic" panose="020B0600070205080204" pitchFamily="34" charset="-128"/>
              </a:rPr>
              <a:t>EO data providers</a:t>
            </a:r>
          </a:p>
        </p:txBody>
      </p:sp>
      <p:sp>
        <p:nvSpPr>
          <p:cNvPr id="49" name="Accolade fermante 48"/>
          <p:cNvSpPr/>
          <p:nvPr/>
        </p:nvSpPr>
        <p:spPr>
          <a:xfrm rot="5400000">
            <a:off x="4085035" y="1571625"/>
            <a:ext cx="161925" cy="2162175"/>
          </a:xfrm>
          <a:prstGeom prst="rightBrace">
            <a:avLst>
              <a:gd name="adj1" fmla="val 16245"/>
              <a:gd name="adj2" fmla="val 38142"/>
            </a:avLst>
          </a:prstGeom>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BE">
              <a:solidFill>
                <a:prstClr val="black"/>
              </a:solidFill>
            </a:endParaRPr>
          </a:p>
        </p:txBody>
      </p:sp>
      <p:sp>
        <p:nvSpPr>
          <p:cNvPr id="51" name="Flèche à angle droit 50"/>
          <p:cNvSpPr/>
          <p:nvPr/>
        </p:nvSpPr>
        <p:spPr>
          <a:xfrm rot="5400000">
            <a:off x="4314826" y="2767013"/>
            <a:ext cx="965597" cy="898922"/>
          </a:xfrm>
          <a:prstGeom prst="bentUpArrow">
            <a:avLst>
              <a:gd name="adj1" fmla="val 16437"/>
              <a:gd name="adj2" fmla="val 20362"/>
              <a:gd name="adj3" fmla="val 21432"/>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white"/>
              </a:solidFill>
            </a:endParaRPr>
          </a:p>
        </p:txBody>
      </p:sp>
      <p:pic>
        <p:nvPicPr>
          <p:cNvPr id="54" name="Image 5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9973" y="3201591"/>
            <a:ext cx="1350169"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6" name="Image 54"/>
          <p:cNvPicPr>
            <a:picLocks noChangeAspect="1"/>
          </p:cNvPicPr>
          <p:nvPr/>
        </p:nvPicPr>
        <p:blipFill>
          <a:blip r:embed="rId6" cstate="print">
            <a:extLst>
              <a:ext uri="{28A0092B-C50C-407E-A947-70E740481C1C}">
                <a14:useLocalDpi xmlns:a14="http://schemas.microsoft.com/office/drawing/2010/main" val="0"/>
              </a:ext>
            </a:extLst>
          </a:blip>
          <a:srcRect r="33453"/>
          <a:stretch>
            <a:fillRect/>
          </a:stretch>
        </p:blipFill>
        <p:spPr bwMode="auto">
          <a:xfrm>
            <a:off x="3073004" y="1340644"/>
            <a:ext cx="40600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Image 5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18297" y="1340644"/>
            <a:ext cx="40005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8" name="Image 5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57637" y="1340644"/>
            <a:ext cx="404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9" name="Image 57"/>
          <p:cNvPicPr>
            <a:picLocks noChangeAspect="1"/>
          </p:cNvPicPr>
          <p:nvPr/>
        </p:nvPicPr>
        <p:blipFill>
          <a:blip r:embed="rId6" cstate="print">
            <a:extLst>
              <a:ext uri="{28A0092B-C50C-407E-A947-70E740481C1C}">
                <a14:useLocalDpi xmlns:a14="http://schemas.microsoft.com/office/drawing/2010/main" val="0"/>
              </a:ext>
            </a:extLst>
          </a:blip>
          <a:srcRect r="33453"/>
          <a:stretch>
            <a:fillRect/>
          </a:stretch>
        </p:blipFill>
        <p:spPr bwMode="auto">
          <a:xfrm>
            <a:off x="4399360" y="1340644"/>
            <a:ext cx="404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0" name="Image 58"/>
          <p:cNvPicPr>
            <a:picLocks noChangeAspect="1"/>
          </p:cNvPicPr>
          <p:nvPr/>
        </p:nvPicPr>
        <p:blipFill>
          <a:blip r:embed="rId6" cstate="print">
            <a:extLst>
              <a:ext uri="{28A0092B-C50C-407E-A947-70E740481C1C}">
                <a14:useLocalDpi xmlns:a14="http://schemas.microsoft.com/office/drawing/2010/main" val="0"/>
              </a:ext>
            </a:extLst>
          </a:blip>
          <a:srcRect r="33453"/>
          <a:stretch>
            <a:fillRect/>
          </a:stretch>
        </p:blipFill>
        <p:spPr bwMode="auto">
          <a:xfrm>
            <a:off x="4841081" y="1340644"/>
            <a:ext cx="406004"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1" name="Image 6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73028" y="1788319"/>
            <a:ext cx="404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2" name="Image 6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70710" y="1788319"/>
            <a:ext cx="404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oneTexte 33"/>
          <p:cNvSpPr txBox="1"/>
          <p:nvPr/>
        </p:nvSpPr>
        <p:spPr>
          <a:xfrm>
            <a:off x="4283802" y="1052513"/>
            <a:ext cx="1212191" cy="253916"/>
          </a:xfrm>
          <a:prstGeom prst="rect">
            <a:avLst/>
          </a:prstGeom>
          <a:solidFill>
            <a:schemeClr val="bg1">
              <a:lumMod val="85000"/>
            </a:schemeClr>
          </a:solidFill>
          <a:ln w="25400">
            <a:solidFill>
              <a:schemeClr val="bg1">
                <a:lumMod val="50000"/>
              </a:schemeClr>
            </a:solidFill>
          </a:ln>
        </p:spPr>
        <p:txBody>
          <a:bodyPr wrap="none">
            <a:spAutoFit/>
          </a:bodyPr>
          <a:lstStyle/>
          <a:p>
            <a:pPr algn="ctr" fontAlgn="auto">
              <a:spcBef>
                <a:spcPts val="0"/>
              </a:spcBef>
              <a:spcAft>
                <a:spcPts val="0"/>
              </a:spcAft>
              <a:defRPr/>
            </a:pPr>
            <a:r>
              <a:rPr lang="fr-BE" sz="1050" b="1" dirty="0">
                <a:solidFill>
                  <a:prstClr val="black"/>
                </a:solidFill>
                <a:latin typeface="Calibri"/>
                <a:ea typeface="MS PGothic" panose="020B0600070205080204" pitchFamily="34" charset="-128"/>
              </a:rPr>
              <a:t>Monitoring </a:t>
            </a:r>
            <a:r>
              <a:rPr lang="fr-BE" sz="1050" b="1" dirty="0" err="1">
                <a:solidFill>
                  <a:prstClr val="black"/>
                </a:solidFill>
                <a:latin typeface="Calibri"/>
                <a:ea typeface="MS PGothic" panose="020B0600070205080204" pitchFamily="34" charset="-128"/>
              </a:rPr>
              <a:t>period</a:t>
            </a:r>
            <a:endParaRPr lang="fr-BE" sz="1050" b="1" dirty="0">
              <a:solidFill>
                <a:prstClr val="black"/>
              </a:solidFill>
              <a:latin typeface="Calibri"/>
              <a:ea typeface="MS PGothic" panose="020B0600070205080204" pitchFamily="34" charset="-128"/>
            </a:endParaRPr>
          </a:p>
        </p:txBody>
      </p:sp>
      <p:sp>
        <p:nvSpPr>
          <p:cNvPr id="35" name="ZoneTexte 34"/>
          <p:cNvSpPr txBox="1"/>
          <p:nvPr/>
        </p:nvSpPr>
        <p:spPr>
          <a:xfrm>
            <a:off x="1389529" y="982266"/>
            <a:ext cx="1225015" cy="369332"/>
          </a:xfrm>
          <a:prstGeom prst="rect">
            <a:avLst/>
          </a:prstGeom>
          <a:solidFill>
            <a:schemeClr val="bg1">
              <a:lumMod val="85000"/>
            </a:schemeClr>
          </a:solidFill>
          <a:ln w="12700">
            <a:solidFill>
              <a:schemeClr val="bg1">
                <a:lumMod val="50000"/>
              </a:schemeClr>
            </a:solidFill>
            <a:prstDash val="sysDash"/>
          </a:ln>
        </p:spPr>
        <p:txBody>
          <a:bodyPr wrap="none">
            <a:spAutoFit/>
          </a:bodyPr>
          <a:lstStyle/>
          <a:p>
            <a:pPr algn="ctr" fontAlgn="auto">
              <a:spcBef>
                <a:spcPts val="0"/>
              </a:spcBef>
              <a:spcAft>
                <a:spcPts val="0"/>
              </a:spcAft>
              <a:defRPr/>
            </a:pPr>
            <a:r>
              <a:rPr lang="fr-BE" sz="900" dirty="0" err="1">
                <a:solidFill>
                  <a:prstClr val="black"/>
                </a:solidFill>
                <a:latin typeface="Calibri"/>
                <a:ea typeface="MS PGothic" panose="020B0600070205080204" pitchFamily="34" charset="-128"/>
              </a:rPr>
              <a:t>Before</a:t>
            </a:r>
            <a:r>
              <a:rPr lang="fr-BE" sz="900" dirty="0">
                <a:solidFill>
                  <a:prstClr val="black"/>
                </a:solidFill>
                <a:latin typeface="Calibri"/>
                <a:ea typeface="MS PGothic" panose="020B0600070205080204" pitchFamily="34" charset="-128"/>
              </a:rPr>
              <a:t> the </a:t>
            </a:r>
            <a:r>
              <a:rPr lang="fr-BE" sz="900" dirty="0" err="1">
                <a:solidFill>
                  <a:prstClr val="black"/>
                </a:solidFill>
                <a:latin typeface="Calibri"/>
                <a:ea typeface="MS PGothic" panose="020B0600070205080204" pitchFamily="34" charset="-128"/>
              </a:rPr>
              <a:t>start</a:t>
            </a:r>
            <a:r>
              <a:rPr lang="fr-BE" sz="900" dirty="0">
                <a:solidFill>
                  <a:prstClr val="black"/>
                </a:solidFill>
                <a:latin typeface="Calibri"/>
                <a:ea typeface="MS PGothic" panose="020B0600070205080204" pitchFamily="34" charset="-128"/>
              </a:rPr>
              <a:t> of </a:t>
            </a:r>
          </a:p>
          <a:p>
            <a:pPr algn="ctr" fontAlgn="auto">
              <a:spcBef>
                <a:spcPts val="0"/>
              </a:spcBef>
              <a:spcAft>
                <a:spcPts val="0"/>
              </a:spcAft>
              <a:defRPr/>
            </a:pPr>
            <a:r>
              <a:rPr lang="fr-BE" sz="900" dirty="0">
                <a:solidFill>
                  <a:prstClr val="black"/>
                </a:solidFill>
                <a:latin typeface="Calibri"/>
                <a:ea typeface="MS PGothic" panose="020B0600070205080204" pitchFamily="34" charset="-128"/>
              </a:rPr>
              <a:t>the monitoring </a:t>
            </a:r>
            <a:r>
              <a:rPr lang="fr-BE" sz="900" dirty="0" err="1">
                <a:solidFill>
                  <a:prstClr val="black"/>
                </a:solidFill>
                <a:latin typeface="Calibri"/>
                <a:ea typeface="MS PGothic" panose="020B0600070205080204" pitchFamily="34" charset="-128"/>
              </a:rPr>
              <a:t>period</a:t>
            </a:r>
            <a:endParaRPr lang="fr-BE" sz="900" dirty="0">
              <a:solidFill>
                <a:prstClr val="black"/>
              </a:solidFill>
              <a:latin typeface="Calibri"/>
              <a:ea typeface="MS PGothic" panose="020B0600070205080204" pitchFamily="34" charset="-128"/>
            </a:endParaRPr>
          </a:p>
        </p:txBody>
      </p:sp>
      <p:sp>
        <p:nvSpPr>
          <p:cNvPr id="36" name="ZoneTexte 35"/>
          <p:cNvSpPr txBox="1"/>
          <p:nvPr/>
        </p:nvSpPr>
        <p:spPr>
          <a:xfrm>
            <a:off x="1234305" y="1448991"/>
            <a:ext cx="1316386" cy="253916"/>
          </a:xfrm>
          <a:prstGeom prst="rect">
            <a:avLst/>
          </a:prstGeom>
          <a:noFill/>
        </p:spPr>
        <p:txBody>
          <a:bodyPr wrap="none">
            <a:spAutoFit/>
          </a:bodyPr>
          <a:lstStyle/>
          <a:p>
            <a:pPr algn="ctr" fontAlgn="auto">
              <a:spcBef>
                <a:spcPts val="0"/>
              </a:spcBef>
              <a:spcAft>
                <a:spcPts val="0"/>
              </a:spcAft>
              <a:defRPr/>
            </a:pPr>
            <a:r>
              <a:rPr lang="fr-BE" sz="1050" b="1" dirty="0">
                <a:solidFill>
                  <a:prstClr val="black"/>
                </a:solidFill>
                <a:latin typeface="Calibri"/>
                <a:ea typeface="MS PGothic" panose="020B0600070205080204" pitchFamily="34" charset="-128"/>
              </a:rPr>
              <a:t>System </a:t>
            </a:r>
            <a:r>
              <a:rPr lang="fr-BE" sz="1050" b="1" dirty="0" err="1">
                <a:solidFill>
                  <a:prstClr val="black"/>
                </a:solidFill>
                <a:latin typeface="Calibri"/>
                <a:ea typeface="MS PGothic" panose="020B0600070205080204" pitchFamily="34" charset="-128"/>
              </a:rPr>
              <a:t>initialization</a:t>
            </a:r>
            <a:endParaRPr lang="fr-BE" sz="1050" b="1" dirty="0">
              <a:solidFill>
                <a:prstClr val="black"/>
              </a:solidFill>
              <a:latin typeface="Calibri"/>
              <a:ea typeface="MS PGothic" panose="020B0600070205080204" pitchFamily="34" charset="-128"/>
            </a:endParaRPr>
          </a:p>
        </p:txBody>
      </p:sp>
      <p:sp>
        <p:nvSpPr>
          <p:cNvPr id="37" name="Chevron 36"/>
          <p:cNvSpPr/>
          <p:nvPr/>
        </p:nvSpPr>
        <p:spPr>
          <a:xfrm>
            <a:off x="2571751" y="1401367"/>
            <a:ext cx="364331" cy="363140"/>
          </a:xfrm>
          <a:prstGeom prst="chevron">
            <a:avLst/>
          </a:prstGeom>
          <a:solidFill>
            <a:schemeClr val="bg1">
              <a:lumMod val="85000"/>
            </a:schemeClr>
          </a:solidFill>
          <a:ln w="127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solidFill>
                <a:prstClr val="black"/>
              </a:solidFill>
            </a:endParaRPr>
          </a:p>
        </p:txBody>
      </p:sp>
      <p:pic>
        <p:nvPicPr>
          <p:cNvPr id="60447" name="Picture 5" descr="Résultat de recherche d'images pour &quot;server png&quo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39804" y="3014663"/>
            <a:ext cx="8286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 3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4273" y="3345657"/>
            <a:ext cx="1350169"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 4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8573" y="3459957"/>
            <a:ext cx="1350169"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Accolade fermante 42"/>
          <p:cNvSpPr/>
          <p:nvPr/>
        </p:nvSpPr>
        <p:spPr>
          <a:xfrm rot="5400000">
            <a:off x="4962526" y="694135"/>
            <a:ext cx="161925" cy="3917156"/>
          </a:xfrm>
          <a:prstGeom prst="rightBrace">
            <a:avLst>
              <a:gd name="adj1" fmla="val 16245"/>
              <a:gd name="adj2" fmla="val 65701"/>
            </a:avLst>
          </a:prstGeom>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BE">
              <a:solidFill>
                <a:prstClr val="black"/>
              </a:solidFill>
            </a:endParaRPr>
          </a:p>
        </p:txBody>
      </p:sp>
      <p:pic>
        <p:nvPicPr>
          <p:cNvPr id="44" name="Image 43"/>
          <p:cNvPicPr>
            <a:picLocks noChangeAspect="1"/>
          </p:cNvPicPr>
          <p:nvPr/>
        </p:nvPicPr>
        <p:blipFill>
          <a:blip r:embed="rId6" cstate="print">
            <a:extLst>
              <a:ext uri="{28A0092B-C50C-407E-A947-70E740481C1C}">
                <a14:useLocalDpi xmlns:a14="http://schemas.microsoft.com/office/drawing/2010/main" val="0"/>
              </a:ext>
            </a:extLst>
          </a:blip>
          <a:srcRect r="33453"/>
          <a:stretch>
            <a:fillRect/>
          </a:stretch>
        </p:blipFill>
        <p:spPr bwMode="auto">
          <a:xfrm>
            <a:off x="6151960" y="1340644"/>
            <a:ext cx="404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Image 44"/>
          <p:cNvPicPr>
            <a:picLocks noChangeAspect="1"/>
          </p:cNvPicPr>
          <p:nvPr/>
        </p:nvPicPr>
        <p:blipFill>
          <a:blip r:embed="rId6" cstate="print">
            <a:extLst>
              <a:ext uri="{28A0092B-C50C-407E-A947-70E740481C1C}">
                <a14:useLocalDpi xmlns:a14="http://schemas.microsoft.com/office/drawing/2010/main" val="0"/>
              </a:ext>
            </a:extLst>
          </a:blip>
          <a:srcRect r="33453"/>
          <a:stretch>
            <a:fillRect/>
          </a:stretch>
        </p:blipFill>
        <p:spPr bwMode="auto">
          <a:xfrm>
            <a:off x="6597253" y="1340644"/>
            <a:ext cx="404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Image 45"/>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40079" y="1788319"/>
            <a:ext cx="40600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 4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74469" y="1340644"/>
            <a:ext cx="404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Image 5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19762" y="1340644"/>
            <a:ext cx="404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Image 5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64969" y="1788319"/>
            <a:ext cx="401241"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8135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left)">
                                      <p:cBhvr>
                                        <p:cTn id="14" dur="500"/>
                                        <p:tgtEl>
                                          <p:spTgt spid="52"/>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500"/>
                                        <p:tgtEl>
                                          <p:spTgt spid="53"/>
                                        </p:tgtEl>
                                      </p:cBhvr>
                                    </p:animEffect>
                                  </p:childTnLst>
                                </p:cTn>
                              </p:par>
                            </p:childTnLst>
                          </p:cTn>
                        </p:par>
                        <p:par>
                          <p:cTn id="19" fill="hold" nodeType="afterGroup">
                            <p:stCondLst>
                              <p:cond delay="1500"/>
                            </p:stCondLst>
                            <p:childTnLst>
                              <p:par>
                                <p:cTn id="20" presetID="22" presetClass="entr" presetSubtype="8" fill="hold"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childTnLst>
                          </p:cTn>
                        </p:par>
                        <p:par>
                          <p:cTn id="23" fill="hold" nodeType="afterGroup">
                            <p:stCondLst>
                              <p:cond delay="2000"/>
                            </p:stCondLst>
                            <p:childTnLst>
                              <p:par>
                                <p:cTn id="24" presetID="1" presetClass="entr" presetSubtype="0"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childTnLst>
                                </p:cTn>
                              </p:par>
                            </p:childTnLst>
                          </p:cTn>
                        </p:par>
                        <p:par>
                          <p:cTn id="26" fill="hold" nodeType="afterGroup">
                            <p:stCondLst>
                              <p:cond delay="2000"/>
                            </p:stCondLst>
                            <p:childTnLst>
                              <p:par>
                                <p:cTn id="27" presetID="22" presetClass="entr" presetSubtype="8"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childTnLst>
                          </p:cTn>
                        </p:par>
                        <p:par>
                          <p:cTn id="30" fill="hold" nodeType="afterGroup">
                            <p:stCondLst>
                              <p:cond delay="2500"/>
                            </p:stCondLst>
                            <p:childTnLst>
                              <p:par>
                                <p:cTn id="31" presetID="22" presetClass="entr" presetSubtype="8" fill="hold" nodeType="after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left)">
                                      <p:cBhvr>
                                        <p:cTn id="33" dur="500"/>
                                        <p:tgtEl>
                                          <p:spTgt spid="46"/>
                                        </p:tgtEl>
                                      </p:cBhvr>
                                    </p:animEffect>
                                  </p:childTnLst>
                                </p:cTn>
                              </p:par>
                            </p:childTnLst>
                          </p:cTn>
                        </p:par>
                        <p:par>
                          <p:cTn id="34" fill="hold" nodeType="afterGroup">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par>
                          <p:cTn id="38" fill="hold" nodeType="afterGroup">
                            <p:stCondLst>
                              <p:cond delay="3500"/>
                            </p:stCondLst>
                            <p:childTnLst>
                              <p:par>
                                <p:cTn id="39" presetID="1" presetClass="entr" presetSubtype="0" fill="hold" nodeType="after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56160" y="1006078"/>
            <a:ext cx="5751909" cy="3394472"/>
          </a:xfrm>
        </p:spPr>
      </p:pic>
      <p:sp>
        <p:nvSpPr>
          <p:cNvPr id="3" name="Titre 2"/>
          <p:cNvSpPr>
            <a:spLocks noGrp="1"/>
          </p:cNvSpPr>
          <p:nvPr>
            <p:ph type="title"/>
          </p:nvPr>
        </p:nvSpPr>
        <p:spPr/>
        <p:txBody>
          <a:bodyPr rtlCol="0">
            <a:normAutofit fontScale="90000"/>
          </a:bodyPr>
          <a:lstStyle/>
          <a:p>
            <a:pPr algn="l" eaLnBrk="1" fontAlgn="auto" hangingPunct="1">
              <a:spcAft>
                <a:spcPts val="0"/>
              </a:spcAft>
              <a:defRPr/>
            </a:pPr>
            <a:r>
              <a:rPr lang="fr-BE" dirty="0" err="1" smtClean="0"/>
              <a:t>Monthly</a:t>
            </a:r>
            <a:r>
              <a:rPr lang="fr-BE" dirty="0" smtClean="0"/>
              <a:t> cropland </a:t>
            </a:r>
            <a:r>
              <a:rPr lang="fr-BE" dirty="0" err="1" smtClean="0"/>
              <a:t>product</a:t>
            </a:r>
            <a:r>
              <a:rPr lang="fr-BE" dirty="0" smtClean="0"/>
              <a:t> performance </a:t>
            </a:r>
            <a:br>
              <a:rPr lang="fr-BE" dirty="0" smtClean="0"/>
            </a:br>
            <a:r>
              <a:rPr lang="fr-BE" dirty="0" err="1" smtClean="0"/>
              <a:t>along</a:t>
            </a:r>
            <a:r>
              <a:rPr lang="fr-BE" dirty="0" smtClean="0"/>
              <a:t> the </a:t>
            </a:r>
            <a:r>
              <a:rPr lang="fr-BE" dirty="0" err="1" smtClean="0"/>
              <a:t>season</a:t>
            </a:r>
            <a:r>
              <a:rPr lang="fr-BE" dirty="0" smtClean="0"/>
              <a:t> in Madagascar local site</a:t>
            </a:r>
            <a:endParaRPr lang="fr-BE" dirty="0"/>
          </a:p>
        </p:txBody>
      </p:sp>
    </p:spTree>
    <p:extLst>
      <p:ext uri="{BB962C8B-B14F-4D97-AF65-F5344CB8AC3E}">
        <p14:creationId xmlns:p14="http://schemas.microsoft.com/office/powerpoint/2010/main" val="328555905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u contenu 1"/>
          <p:cNvSpPr>
            <a:spLocks noGrp="1"/>
          </p:cNvSpPr>
          <p:nvPr>
            <p:ph idx="1"/>
          </p:nvPr>
        </p:nvSpPr>
        <p:spPr/>
        <p:txBody>
          <a:bodyPr/>
          <a:lstStyle/>
          <a:p>
            <a:pPr eaLnBrk="1" hangingPunct="1"/>
            <a:endParaRPr lang="fr-BE" altLang="fr-FR" smtClean="0"/>
          </a:p>
        </p:txBody>
      </p:sp>
      <p:sp>
        <p:nvSpPr>
          <p:cNvPr id="76803" name="Titre 2"/>
          <p:cNvSpPr>
            <a:spLocks noGrp="1"/>
          </p:cNvSpPr>
          <p:nvPr>
            <p:ph type="title"/>
          </p:nvPr>
        </p:nvSpPr>
        <p:spPr/>
        <p:txBody>
          <a:bodyPr/>
          <a:lstStyle/>
          <a:p>
            <a:pPr eaLnBrk="1" hangingPunct="1"/>
            <a:endParaRPr lang="fr-BE" altLang="fr-FR" smtClean="0"/>
          </a:p>
        </p:txBody>
      </p:sp>
      <p:pic>
        <p:nvPicPr>
          <p:cNvPr id="768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4529"/>
            <a:ext cx="6886576" cy="4874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t="1201" r="1768" b="21889"/>
          <a:stretch>
            <a:fillRect/>
          </a:stretch>
        </p:blipFill>
        <p:spPr bwMode="auto">
          <a:xfrm>
            <a:off x="1115616" y="1"/>
            <a:ext cx="6858001" cy="381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9902" b="16295"/>
          <a:stretch>
            <a:fillRect/>
          </a:stretch>
        </p:blipFill>
        <p:spPr bwMode="auto">
          <a:xfrm>
            <a:off x="5836444" y="1869282"/>
            <a:ext cx="2164556" cy="248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866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52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1"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Espace réservé du contenu 3"/>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9034" b="17947"/>
          <a:stretch>
            <a:fillRect/>
          </a:stretch>
        </p:blipFill>
        <p:spPr>
          <a:xfrm>
            <a:off x="1160860" y="789385"/>
            <a:ext cx="5787628" cy="4148138"/>
          </a:xfrm>
        </p:spPr>
      </p:pic>
      <p:pic>
        <p:nvPicPr>
          <p:cNvPr id="81923" name="Espace réservé du contenu 3"/>
          <p:cNvPicPr>
            <a:picLocks noChangeAspect="1"/>
          </p:cNvPicPr>
          <p:nvPr/>
        </p:nvPicPr>
        <p:blipFill>
          <a:blip r:embed="rId3" cstate="print">
            <a:extLst>
              <a:ext uri="{28A0092B-C50C-407E-A947-70E740481C1C}">
                <a14:useLocalDpi xmlns:a14="http://schemas.microsoft.com/office/drawing/2010/main" val="0"/>
              </a:ext>
            </a:extLst>
          </a:blip>
          <a:srcRect l="79129" t="80493"/>
          <a:stretch>
            <a:fillRect/>
          </a:stretch>
        </p:blipFill>
        <p:spPr bwMode="auto">
          <a:xfrm>
            <a:off x="7027069" y="1006078"/>
            <a:ext cx="1001316"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itre 2"/>
          <p:cNvSpPr txBox="1">
            <a:spLocks/>
          </p:cNvSpPr>
          <p:nvPr/>
        </p:nvSpPr>
        <p:spPr bwMode="auto">
          <a:xfrm>
            <a:off x="1385888" y="-20241"/>
            <a:ext cx="6966347" cy="74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BE" altLang="fr-FR" sz="2100">
                <a:solidFill>
                  <a:srgbClr val="FFFFFF"/>
                </a:solidFill>
                <a:latin typeface="Arial" panose="020B0604020202020204" pitchFamily="34" charset="0"/>
                <a:ea typeface="MS PGothic" panose="020B0600070205080204" pitchFamily="34" charset="-128"/>
                <a:cs typeface="Arial" panose="020B0604020202020204" pitchFamily="34" charset="0"/>
              </a:rPr>
              <a:t>Sen2-Agri 10 m products : field level </a:t>
            </a:r>
          </a:p>
        </p:txBody>
      </p:sp>
    </p:spTree>
    <p:extLst>
      <p:ext uri="{BB962C8B-B14F-4D97-AF65-F5344CB8AC3E}">
        <p14:creationId xmlns:p14="http://schemas.microsoft.com/office/powerpoint/2010/main" val="28099205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4|8.8"/>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0|0"/>
</p:tagLst>
</file>

<file path=ppt/tags/tag4.xml><?xml version="1.0" encoding="utf-8"?>
<p:tagLst xmlns:a="http://schemas.openxmlformats.org/drawingml/2006/main" xmlns:r="http://schemas.openxmlformats.org/officeDocument/2006/relationships" xmlns:p="http://schemas.openxmlformats.org/presentationml/2006/main">
  <p:tag name="TIMING" val="|3.8|2.1|15.4|9"/>
</p:tagLst>
</file>

<file path=ppt/tags/tag5.xml><?xml version="1.0" encoding="utf-8"?>
<p:tagLst xmlns:a="http://schemas.openxmlformats.org/drawingml/2006/main" xmlns:r="http://schemas.openxmlformats.org/officeDocument/2006/relationships" xmlns:p="http://schemas.openxmlformats.org/presentationml/2006/main">
  <p:tag name="TIMING" val="|23.1"/>
</p:tagLst>
</file>

<file path=ppt/theme/_rels/theme6.xml.rels><?xml version="1.0" encoding="UTF-8" standalone="yes"?>
<Relationships xmlns="http://schemas.openxmlformats.org/package/2006/relationships"><Relationship Id="rId1" Type="http://schemas.openxmlformats.org/officeDocument/2006/relationships/image" Target="../media/image63.jpeg"/></Relationships>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0.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1.xml><?xml version="1.0" encoding="utf-8"?>
<a:theme xmlns:a="http://schemas.openxmlformats.org/drawingml/2006/main" name="6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actylos">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imate Ch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ila-enge">
  <a:themeElements>
    <a:clrScheme name="mila-enge 8">
      <a:dk1>
        <a:srgbClr val="0E160B"/>
      </a:dk1>
      <a:lt1>
        <a:srgbClr val="FFFFFF"/>
      </a:lt1>
      <a:dk2>
        <a:srgbClr val="64961D"/>
      </a:dk2>
      <a:lt2>
        <a:srgbClr val="4F7949"/>
      </a:lt2>
      <a:accent1>
        <a:srgbClr val="E3FF91"/>
      </a:accent1>
      <a:accent2>
        <a:srgbClr val="A1CD5C"/>
      </a:accent2>
      <a:accent3>
        <a:srgbClr val="FFFFFF"/>
      </a:accent3>
      <a:accent4>
        <a:srgbClr val="0A1108"/>
      </a:accent4>
      <a:accent5>
        <a:srgbClr val="EFFFC7"/>
      </a:accent5>
      <a:accent6>
        <a:srgbClr val="91BA53"/>
      </a:accent6>
      <a:hlink>
        <a:srgbClr val="CCCCFF"/>
      </a:hlink>
      <a:folHlink>
        <a:srgbClr val="B2B2B2"/>
      </a:folHlink>
    </a:clrScheme>
    <a:fontScheme name="mila-enge">
      <a:majorFont>
        <a:latin typeface="Humnst777 BT"/>
        <a:ea typeface=""/>
        <a:cs typeface=""/>
      </a:majorFont>
      <a:minorFont>
        <a:latin typeface="Humnst777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04875"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noFill/>
        <a:ln w="19050"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04875"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mila-eng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la-eng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la-eng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la-eng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la-eng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la-eng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la-eng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ila-enge 8">
        <a:dk1>
          <a:srgbClr val="0E160B"/>
        </a:dk1>
        <a:lt1>
          <a:srgbClr val="FFFFFF"/>
        </a:lt1>
        <a:dk2>
          <a:srgbClr val="64961D"/>
        </a:dk2>
        <a:lt2>
          <a:srgbClr val="4F7949"/>
        </a:lt2>
        <a:accent1>
          <a:srgbClr val="E3FF91"/>
        </a:accent1>
        <a:accent2>
          <a:srgbClr val="A1CD5C"/>
        </a:accent2>
        <a:accent3>
          <a:srgbClr val="FFFFFF"/>
        </a:accent3>
        <a:accent4>
          <a:srgbClr val="0A1108"/>
        </a:accent4>
        <a:accent5>
          <a:srgbClr val="EFFFC7"/>
        </a:accent5>
        <a:accent6>
          <a:srgbClr val="91BA53"/>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Thème Office">
  <a:themeElements>
    <a:clrScheme name="Personnalisé 1">
      <a:dk1>
        <a:sysClr val="windowText" lastClr="000000"/>
      </a:dk1>
      <a:lt1>
        <a:sysClr val="window" lastClr="FFFFFF"/>
      </a:lt1>
      <a:dk2>
        <a:srgbClr val="44546A"/>
      </a:dk2>
      <a:lt2>
        <a:srgbClr val="E7E6E6"/>
      </a:lt2>
      <a:accent1>
        <a:srgbClr val="28353A"/>
      </a:accent1>
      <a:accent2>
        <a:srgbClr val="F6D428"/>
      </a:accent2>
      <a:accent3>
        <a:srgbClr val="52A8F9"/>
      </a:accent3>
      <a:accent4>
        <a:srgbClr val="70BF42"/>
      </a:accent4>
      <a:accent5>
        <a:srgbClr val="F48F18"/>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ntegral">
  <a:themeElements>
    <a:clrScheme name="Custom 2">
      <a:dk1>
        <a:sysClr val="windowText" lastClr="000000"/>
      </a:dk1>
      <a:lt1>
        <a:sysClr val="window" lastClr="FFFFFF"/>
      </a:lt1>
      <a:dk2>
        <a:srgbClr val="335B74"/>
      </a:dk2>
      <a:lt2>
        <a:srgbClr val="DFE3E5"/>
      </a:lt2>
      <a:accent1>
        <a:srgbClr val="297FB8"/>
      </a:accent1>
      <a:accent2>
        <a:srgbClr val="8D44AD"/>
      </a:accent2>
      <a:accent3>
        <a:srgbClr val="27AE3D"/>
      </a:accent3>
      <a:accent4>
        <a:srgbClr val="E84C3D"/>
      </a:accent4>
      <a:accent5>
        <a:srgbClr val="EA9C11"/>
      </a:accent5>
      <a:accent6>
        <a:srgbClr val="FFED01"/>
      </a:accent6>
      <a:hlink>
        <a:srgbClr val="073287"/>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7.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5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587E21-31CA-408E-A5B1-4B7F0D8D9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22279E-2C4C-4C93-8498-455A58D1433E}">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f2760952-b3bb-408f-ace6-eb1e07642b86"/>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548D79E0-F545-4A75-B39D-7B8AF1D9BA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NEW ESA Presentation 16-9</Template>
  <TotalTime>1353</TotalTime>
  <Words>6430</Words>
  <Application>Microsoft Office PowerPoint</Application>
  <PresentationFormat>Affichage à l'écran (16:9)</PresentationFormat>
  <Paragraphs>1035</Paragraphs>
  <Slides>119</Slides>
  <Notes>53</Notes>
  <HiddenSlides>1</HiddenSlides>
  <MMClips>0</MMClips>
  <ScaleCrop>false</ScaleCrop>
  <HeadingPairs>
    <vt:vector size="8" baseType="variant">
      <vt:variant>
        <vt:lpstr>Polices utilisées</vt:lpstr>
      </vt:variant>
      <vt:variant>
        <vt:i4>31</vt:i4>
      </vt:variant>
      <vt:variant>
        <vt:lpstr>Thème</vt:lpstr>
      </vt:variant>
      <vt:variant>
        <vt:i4>13</vt:i4>
      </vt:variant>
      <vt:variant>
        <vt:lpstr>Serveurs OLE incorporés</vt:lpstr>
      </vt:variant>
      <vt:variant>
        <vt:i4>2</vt:i4>
      </vt:variant>
      <vt:variant>
        <vt:lpstr>Titres des diapositives</vt:lpstr>
      </vt:variant>
      <vt:variant>
        <vt:i4>119</vt:i4>
      </vt:variant>
    </vt:vector>
  </HeadingPairs>
  <TitlesOfParts>
    <vt:vector size="165" baseType="lpstr">
      <vt:lpstr>MS PGothic</vt:lpstr>
      <vt:lpstr>MS PGothic</vt:lpstr>
      <vt:lpstr>SimSun</vt:lpstr>
      <vt:lpstr>SimSun</vt:lpstr>
      <vt:lpstr>Arial</vt:lpstr>
      <vt:lpstr>Arial Narrow</vt:lpstr>
      <vt:lpstr>Bradley Hand ITC</vt:lpstr>
      <vt:lpstr>Calibri</vt:lpstr>
      <vt:lpstr>Cambria Math</vt:lpstr>
      <vt:lpstr>Cantarell</vt:lpstr>
      <vt:lpstr>CharisSIL</vt:lpstr>
      <vt:lpstr>Corbel</vt:lpstr>
      <vt:lpstr>Franklin Gothic Book</vt:lpstr>
      <vt:lpstr>Franklin Gothic Demi</vt:lpstr>
      <vt:lpstr>Frutiger 75 Black</vt:lpstr>
      <vt:lpstr>Gill Sans</vt:lpstr>
      <vt:lpstr>Helvetica</vt:lpstr>
      <vt:lpstr>Humnst777 Blk BT</vt:lpstr>
      <vt:lpstr>Humnst777 BT</vt:lpstr>
      <vt:lpstr>Humnst777 Lt BT</vt:lpstr>
      <vt:lpstr>Perpetua</vt:lpstr>
      <vt:lpstr>Segoe UI Light</vt:lpstr>
      <vt:lpstr>Symbol</vt:lpstr>
      <vt:lpstr>Times New Roman</vt:lpstr>
      <vt:lpstr>Trebuchet MS</vt:lpstr>
      <vt:lpstr>Tw Cen MT</vt:lpstr>
      <vt:lpstr>Tw Cen MT Condensed</vt:lpstr>
      <vt:lpstr>Verdana</vt:lpstr>
      <vt:lpstr>Wingdings</vt:lpstr>
      <vt:lpstr>Wingdings 3</vt:lpstr>
      <vt:lpstr>ヒラギノ角ゴ ProN W3</vt:lpstr>
      <vt:lpstr>NEW ESA Presentation 16-9</vt:lpstr>
      <vt:lpstr>2_Thème Office</vt:lpstr>
      <vt:lpstr>Climate Change</vt:lpstr>
      <vt:lpstr>mila-enge</vt:lpstr>
      <vt:lpstr>3_Thème Office</vt:lpstr>
      <vt:lpstr>Integral</vt:lpstr>
      <vt:lpstr>Facet</vt:lpstr>
      <vt:lpstr>5_Thème Office</vt:lpstr>
      <vt:lpstr>1_Facet</vt:lpstr>
      <vt:lpstr>2_Facet</vt:lpstr>
      <vt:lpstr>6_Thème Office</vt:lpstr>
      <vt:lpstr>7_Thème Office</vt:lpstr>
      <vt:lpstr>4_Benutzerdefiniertes Design</vt:lpstr>
      <vt:lpstr>Équation</vt:lpstr>
      <vt:lpstr>Document</vt:lpstr>
      <vt:lpstr>Présentation PowerPoint</vt:lpstr>
      <vt:lpstr>Outline</vt:lpstr>
      <vt:lpstr>CEOS Working Group on Calibration/Validation – 4 stages</vt:lpstr>
      <vt:lpstr> ARL7 for the Sen2-Agri system in the NASA  Application Readiness Level (ARL) Milestones </vt:lpstr>
      <vt:lpstr>Présentation PowerPoint</vt:lpstr>
      <vt:lpstr>Présentation PowerPoint</vt:lpstr>
      <vt:lpstr>Spatial resolution of the map constrained by EO input data </vt:lpstr>
      <vt:lpstr>Actual footprint of any EO instrument has a spatial response larger (from 1,5 to 3 pixels) than the image spatial resolution</vt:lpstr>
      <vt:lpstr>Geolocation accuracy - 10m Global Reference Image for Sent.-2</vt:lpstr>
      <vt:lpstr>Thematic resolution – example of JECAM cropland definition</vt:lpstr>
      <vt:lpstr>Thematic resolution –JECAM crop type grouping and coding</vt:lpstr>
      <vt:lpstr> Thematic resolution – ECOLASS Paneuropean crop typology (19)</vt:lpstr>
      <vt:lpstr>2. Why assess quantitatively the accuracy of EO products ?</vt:lpstr>
      <vt:lpstr>« Model or method verification » can be based calibration dataset only</vt:lpstr>
      <vt:lpstr>How can I map crops with remote sensing ?</vt:lpstr>
      <vt:lpstr>« Model, method or product benchmarking » targeting disagreement areas</vt:lpstr>
      <vt:lpstr>« Model, method or product benchmarking » targeting disagreement areas</vt:lpstr>
      <vt:lpstr>3. Thematic map accuracy – case of continuous variables</vt:lpstr>
      <vt:lpstr>Présentation PowerPoint</vt:lpstr>
      <vt:lpstr>In situ data collection: field campaign protocol</vt:lpstr>
      <vt:lpstr>Présentation PowerPoint</vt:lpstr>
      <vt:lpstr>In situ data collection: field campaign protocol</vt:lpstr>
      <vt:lpstr>Thematic accuracy – metrics for continuous variables</vt:lpstr>
      <vt:lpstr>Thematic accuracy – metrics for continuous variables</vt:lpstr>
      <vt:lpstr> EU-JRC MARS forecast at NUTS3  Grain maize: R² between fAPAR and yields </vt:lpstr>
      <vt:lpstr>4. Thematic accuracy – case of categorical variables</vt:lpstr>
      <vt:lpstr>Présentation PowerPoint</vt:lpstr>
      <vt:lpstr>Présentation PowerPoint</vt:lpstr>
      <vt:lpstr>Preliminary systematic qualitative quality control</vt:lpstr>
      <vt:lpstr>4.1 Sampling design definition</vt:lpstr>
      <vt:lpstr>4.1 Sampling design – example of stratification</vt:lpstr>
      <vt:lpstr>Présentation PowerPoint</vt:lpstr>
      <vt:lpstr>Présentation PowerPoint</vt:lpstr>
      <vt:lpstr>4.1 Sampling design – example of sample clustering </vt:lpstr>
      <vt:lpstr>4.1 Sampling design – JECAM guidelines </vt:lpstr>
      <vt:lpstr>4.1 Sampling design - random or systematic only on screen </vt:lpstr>
      <vt:lpstr>Présentation PowerPoint</vt:lpstr>
      <vt:lpstr>4.2 Response design – in situ data collection</vt:lpstr>
      <vt:lpstr>4.2 Response design – on screen interpretation </vt:lpstr>
      <vt:lpstr>4.2 Response design – on screen interpretation </vt:lpstr>
      <vt:lpstr>4.2 Response design – on screen interpretation </vt:lpstr>
      <vt:lpstr>Présentation PowerPoint</vt:lpstr>
      <vt:lpstr>Présentation PowerPoint</vt:lpstr>
      <vt:lpstr>Example of Sen2Agri accuracy assessment</vt:lpstr>
      <vt:lpstr>Présentation PowerPoint</vt:lpstr>
      <vt:lpstr>Présentation PowerPoint</vt:lpstr>
      <vt:lpstr>Présentation PowerPoint</vt:lpstr>
      <vt:lpstr>Présentation PowerPoint</vt:lpstr>
      <vt:lpstr>Cropland product for local site in Northern China without in situ data (trained from global CCI LC map)</vt:lpstr>
      <vt:lpstr>Example of C3S Overall Accuracy 2016:72,3%</vt:lpstr>
      <vt:lpstr>5. In practice - In situ data collection: 2 different objectives</vt:lpstr>
      <vt:lpstr>Calibration – 3 steps</vt:lpstr>
      <vt:lpstr>Selection of calibration polygons for each of non cropland class on Google earth</vt:lpstr>
      <vt:lpstr>Calibration – 3 steps</vt:lpstr>
      <vt:lpstr>National demo in Ukraine Windshield survey</vt:lpstr>
      <vt:lpstr>Présentation PowerPoint</vt:lpstr>
      <vt:lpstr>Validation</vt:lpstr>
      <vt:lpstr>User requirements &amp;  Products specifications</vt:lpstr>
      <vt:lpstr>Présentation PowerPoint</vt:lpstr>
      <vt:lpstr>Présentation PowerPoint</vt:lpstr>
      <vt:lpstr>Information-based criteria for assessing map accuracy and uncertainty</vt:lpstr>
      <vt:lpstr>Back to our synthetic example</vt:lpstr>
      <vt:lpstr>Présentation PowerPoint</vt:lpstr>
      <vt:lpstr>Echantillonnage</vt:lpstr>
      <vt:lpstr>Présentation PowerPoint</vt:lpstr>
      <vt:lpstr>Simuler une résolution plus faible à partir de données à très haute résolution.</vt:lpstr>
      <vt:lpstr>Les pixels mixtes apparaissent quand on dégrade la résolution.</vt:lpstr>
      <vt:lpstr>Les pixels mixtes et le biais dû à la résolution</vt:lpstr>
      <vt:lpstr>Les pixels mixtes et le biais dû à la résolution</vt:lpstr>
      <vt:lpstr>Les pixels mixtes et le biais dû à la résolution</vt:lpstr>
      <vt:lpstr>Les pixels mixtes et le biais dû à la résolution</vt:lpstr>
      <vt:lpstr>Présentation PowerPoint</vt:lpstr>
      <vt:lpstr>La fragmentation du paysage comme prédicteur du biais de résolution </vt:lpstr>
      <vt:lpstr>Les pixels mixtes sont une source De biais incompressible.</vt:lpstr>
      <vt:lpstr>Les pixels mixtes sont une source De biais incompressible.</vt:lpstr>
      <vt:lpstr>Les pixels mixtes sont une source De biais incompressible.</vt:lpstr>
      <vt:lpstr>Les pixels mixtes sont une source De biais incompressible.</vt:lpstr>
      <vt:lpstr>Identifier l’erreur maximum tolérable</vt:lpstr>
      <vt:lpstr>Cartographier le domaine d’application pour l’estimation des surfaces par comptage de pixels</vt:lpstr>
      <vt:lpstr>Sauf que</vt:lpstr>
      <vt:lpstr>Le flou introduit par la modélisation de la PSF augmente le nombre de pixels mixtes.</vt:lpstr>
      <vt:lpstr>Le flou introduit par la modélisation de la PSF réduit le domaine d’applicabilité.</vt:lpstr>
      <vt:lpstr>Résolution spatiale</vt:lpstr>
      <vt:lpstr>Compromis entre résolution spatiale et spectrale</vt:lpstr>
      <vt:lpstr>Thermal time</vt:lpstr>
      <vt:lpstr>Thermal time</vt:lpstr>
      <vt:lpstr>3 ways to use RS for (Crop) area estimation</vt:lpstr>
      <vt:lpstr>Examples of European agricultural landscapes </vt:lpstr>
      <vt:lpstr>Présentation PowerPoint</vt:lpstr>
      <vt:lpstr>Présentation PowerPoint</vt:lpstr>
      <vt:lpstr>The balance between  pixel size and pixel purity</vt:lpstr>
      <vt:lpstr>The pixel purity–size space</vt:lpstr>
      <vt:lpstr>What is a crop map ?</vt:lpstr>
      <vt:lpstr>How can I map crops with remote sensing ?</vt:lpstr>
      <vt:lpstr>How can I map crops with remote sensing ?</vt:lpstr>
      <vt:lpstr>System operation for crop mask without in situ data</vt:lpstr>
      <vt:lpstr>Monthly cropland product performance  along the season in Madagascar local site</vt:lpstr>
      <vt:lpstr>Présentation PowerPoint</vt:lpstr>
      <vt:lpstr>Présentation PowerPoint</vt:lpstr>
      <vt:lpstr>Season 2016  : area indicator per oblast          for the 5 main crops</vt:lpstr>
      <vt:lpstr>Présentation PowerPoint</vt:lpstr>
      <vt:lpstr>Présentation PowerPoint</vt:lpstr>
      <vt:lpstr>Présentation PowerPoint</vt:lpstr>
      <vt:lpstr>Présentation PowerPoint</vt:lpstr>
      <vt:lpstr>Présentation PowerPoint</vt:lpstr>
      <vt:lpstr>Updated accuracy: Increase sample units</vt:lpstr>
      <vt:lpstr>OA 2016: HOM90 and confidence certain</vt:lpstr>
      <vt:lpstr>Vegetation Indices (VIs)</vt:lpstr>
      <vt:lpstr>Présentation PowerPoint</vt:lpstr>
      <vt:lpstr>       Decametric challenges : volume and diversity of           signatures (10m details over large areas)</vt:lpstr>
      <vt:lpstr>Présentation PowerPoint</vt:lpstr>
      <vt:lpstr>Research challenge in a data rich environment</vt:lpstr>
      <vt:lpstr>Sen2-Agri in situ data collection: Objectives</vt:lpstr>
      <vt:lpstr>Sen2-Agri in situ data collection:  Calibration (national case)</vt:lpstr>
      <vt:lpstr>How can I map crops with remote sensing ?</vt:lpstr>
      <vt:lpstr>Random Forest model estimation</vt:lpstr>
      <vt:lpstr>Benchmarking products 2013 (SPOT 4 Take 5, L8, RE)</vt:lpstr>
      <vt:lpstr>Accuracy assessment (2/2)</vt:lpstr>
      <vt:lpstr>Thermal time</vt:lpstr>
    </vt:vector>
  </TitlesOfParts>
  <Company>ESA</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Author</dc:creator>
  <cp:lastModifiedBy>Pierre Defourny</cp:lastModifiedBy>
  <cp:revision>115</cp:revision>
  <cp:lastPrinted>2008-08-26T16:26:23Z</cp:lastPrinted>
  <dcterms:created xsi:type="dcterms:W3CDTF">2016-10-18T10:53:19Z</dcterms:created>
  <dcterms:modified xsi:type="dcterms:W3CDTF">2019-09-18T08:59:45Z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Author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ESRIN</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ESRIN</vt:lpwstr>
  </property>
  <property fmtid="{D5CDD505-2E9C-101B-9397-08002B2CF9AE}" pid="24" name="bmsAddress">
    <vt:lpwstr>Via Galileo Galilei - Casella Postale 64 - 00044 Frascati - Italy</vt:lpwstr>
  </property>
  <property fmtid="{D5CDD505-2E9C-101B-9397-08002B2CF9AE}" pid="25" name="bmsPlace">
    <vt:lpwstr>Frascati</vt:lpwstr>
  </property>
  <property fmtid="{D5CDD505-2E9C-101B-9397-08002B2CF9AE}" pid="26" name="bmsPhoneFax">
    <vt:lpwstr>T +39 06 9418 01 - F +39 06 9418 0280 - www.esa.int</vt:lpwstr>
  </property>
  <property fmtid="{D5CDD505-2E9C-101B-9397-08002B2CF9AE}" pid="27" name="Issue">
    <vt:i4>0</vt:i4>
  </property>
  <property fmtid="{D5CDD505-2E9C-101B-9397-08002B2CF9AE}" pid="28" name="Revision">
    <vt:i4>0</vt:i4>
  </property>
  <property fmtid="{D5CDD505-2E9C-101B-9397-08002B2CF9AE}" pid="29" name="Issue Date">
    <vt:filetime>2016-10-17T22:00:00Z</vt:filetime>
  </property>
  <property fmtid="{D5CDD505-2E9C-101B-9397-08002B2CF9AE}" pid="30" name="Organisational_x0020_entity">
    <vt:lpwstr/>
  </property>
</Properties>
</file>