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71"/>
  </p:notesMasterIdLst>
  <p:handoutMasterIdLst>
    <p:handoutMasterId r:id="rId72"/>
  </p:handoutMasterIdLst>
  <p:sldIdLst>
    <p:sldId id="256" r:id="rId5"/>
    <p:sldId id="259" r:id="rId6"/>
    <p:sldId id="328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4" r:id="rId23"/>
    <p:sldId id="276" r:id="rId24"/>
    <p:sldId id="277" r:id="rId25"/>
    <p:sldId id="278" r:id="rId26"/>
    <p:sldId id="279" r:id="rId27"/>
    <p:sldId id="325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26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27" r:id="rId65"/>
    <p:sldId id="320" r:id="rId66"/>
    <p:sldId id="321" r:id="rId67"/>
    <p:sldId id="322" r:id="rId68"/>
    <p:sldId id="323" r:id="rId69"/>
    <p:sldId id="324" r:id="rId70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C596B3-E3D7-41B1-8DEF-9CAD38BD6C6F}">
          <p14:sldIdLst>
            <p14:sldId id="256"/>
            <p14:sldId id="259"/>
            <p14:sldId id="328"/>
            <p14:sldId id="260"/>
            <p14:sldId id="261"/>
            <p14:sldId id="262"/>
            <p14:sldId id="263"/>
            <p14:sldId id="265"/>
            <p14:sldId id="264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74"/>
            <p14:sldId id="276"/>
            <p14:sldId id="277"/>
            <p14:sldId id="278"/>
            <p14:sldId id="279"/>
            <p14:sldId id="325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326"/>
            <p14:sldId id="297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27"/>
            <p14:sldId id="320"/>
            <p14:sldId id="321"/>
            <p14:sldId id="322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co" initials="M" lastIdx="2" clrIdx="0">
    <p:extLst>
      <p:ext uri="{19B8F6BF-5375-455C-9EA6-DF929625EA0E}">
        <p15:presenceInfo xmlns:p15="http://schemas.microsoft.com/office/powerpoint/2012/main" userId="Mirc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  <a:srgbClr val="008542"/>
    <a:srgbClr val="8F0B27"/>
    <a:srgbClr val="D0103A"/>
    <a:srgbClr val="006432"/>
    <a:srgbClr val="00542A"/>
    <a:srgbClr val="0098DB"/>
    <a:srgbClr val="FDC82F"/>
    <a:srgbClr val="00338D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07" autoAdjust="0"/>
    <p:restoredTop sz="94699"/>
  </p:normalViewPr>
  <p:slideViewPr>
    <p:cSldViewPr snapToGrid="0">
      <p:cViewPr varScale="1">
        <p:scale>
          <a:sx n="110" d="100"/>
          <a:sy n="110" d="100"/>
        </p:scale>
        <p:origin x="158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B7379-EDF7-481D-9390-A4D6F31659B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3EC2C76-01BD-4954-ADD2-DCB068E4F718}">
      <dgm:prSet phldrT="[Testo]"/>
      <dgm:spPr/>
      <dgm:t>
        <a:bodyPr/>
        <a:lstStyle/>
        <a:p>
          <a:r>
            <a:rPr lang="it-IT" dirty="0" smtClean="0"/>
            <a:t>How </a:t>
          </a:r>
          <a:r>
            <a:rPr lang="it-IT" dirty="0" err="1" smtClean="0"/>
            <a:t>much</a:t>
          </a:r>
          <a:endParaRPr lang="it-IT" dirty="0"/>
        </a:p>
      </dgm:t>
    </dgm:pt>
    <dgm:pt modelId="{7CE2A608-CB81-47B6-ADD7-59E7E1BF5F34}" type="parTrans" cxnId="{E29BC341-A636-4FC5-A861-392D0D256C16}">
      <dgm:prSet/>
      <dgm:spPr/>
      <dgm:t>
        <a:bodyPr/>
        <a:lstStyle/>
        <a:p>
          <a:endParaRPr lang="it-IT"/>
        </a:p>
      </dgm:t>
    </dgm:pt>
    <dgm:pt modelId="{5C2EF260-9595-45A9-92C0-E0D910A1C756}" type="sibTrans" cxnId="{E29BC341-A636-4FC5-A861-392D0D256C16}">
      <dgm:prSet/>
      <dgm:spPr/>
      <dgm:t>
        <a:bodyPr/>
        <a:lstStyle/>
        <a:p>
          <a:endParaRPr lang="it-IT"/>
        </a:p>
      </dgm:t>
    </dgm:pt>
    <dgm:pt modelId="{47EEE451-94AD-4A12-BCE8-FF9F240211BC}">
      <dgm:prSet phldrT="[Testo]"/>
      <dgm:spPr/>
      <dgm:t>
        <a:bodyPr/>
        <a:lstStyle/>
        <a:p>
          <a:r>
            <a:rPr lang="it-IT" dirty="0" err="1" smtClean="0"/>
            <a:t>Where</a:t>
          </a:r>
          <a:endParaRPr lang="it-IT" dirty="0"/>
        </a:p>
      </dgm:t>
    </dgm:pt>
    <dgm:pt modelId="{4C730DC9-74C7-44C7-84ED-C62AC6F6E568}" type="parTrans" cxnId="{0AF9C023-12F6-4062-B0D0-BBF3761AB079}">
      <dgm:prSet/>
      <dgm:spPr/>
      <dgm:t>
        <a:bodyPr/>
        <a:lstStyle/>
        <a:p>
          <a:endParaRPr lang="it-IT"/>
        </a:p>
      </dgm:t>
    </dgm:pt>
    <dgm:pt modelId="{1FB431C3-0FF0-4A75-B856-0DC18131DC53}" type="sibTrans" cxnId="{0AF9C023-12F6-4062-B0D0-BBF3761AB079}">
      <dgm:prSet/>
      <dgm:spPr/>
      <dgm:t>
        <a:bodyPr/>
        <a:lstStyle/>
        <a:p>
          <a:endParaRPr lang="it-IT"/>
        </a:p>
      </dgm:t>
    </dgm:pt>
    <dgm:pt modelId="{C27AE51C-D9D9-4C04-B7E1-5B105E2F7403}">
      <dgm:prSet phldrT="[Testo]"/>
      <dgm:spPr/>
      <dgm:t>
        <a:bodyPr/>
        <a:lstStyle/>
        <a:p>
          <a:r>
            <a:rPr lang="it-IT" dirty="0" err="1" smtClean="0"/>
            <a:t>When</a:t>
          </a:r>
          <a:endParaRPr lang="it-IT" dirty="0"/>
        </a:p>
      </dgm:t>
    </dgm:pt>
    <dgm:pt modelId="{47625A89-8E31-481F-BED3-EC38845717CC}" type="parTrans" cxnId="{BD1CCA29-A204-47E5-A05B-71571F152CA2}">
      <dgm:prSet/>
      <dgm:spPr/>
      <dgm:t>
        <a:bodyPr/>
        <a:lstStyle/>
        <a:p>
          <a:endParaRPr lang="it-IT"/>
        </a:p>
      </dgm:t>
    </dgm:pt>
    <dgm:pt modelId="{134E9CFA-F343-43DF-B8D8-B009BD106FFF}" type="sibTrans" cxnId="{BD1CCA29-A204-47E5-A05B-71571F152CA2}">
      <dgm:prSet/>
      <dgm:spPr/>
      <dgm:t>
        <a:bodyPr/>
        <a:lstStyle/>
        <a:p>
          <a:endParaRPr lang="it-IT"/>
        </a:p>
      </dgm:t>
    </dgm:pt>
    <dgm:pt modelId="{5BB59A46-B650-48A7-8721-B46C8FFF676F}" type="pres">
      <dgm:prSet presAssocID="{18FB7379-EDF7-481D-9390-A4D6F31659B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78E618D-FA70-4770-8034-EDBE6355C649}" type="pres">
      <dgm:prSet presAssocID="{B3EC2C76-01BD-4954-ADD2-DCB068E4F718}" presName="dummy" presStyleCnt="0"/>
      <dgm:spPr/>
    </dgm:pt>
    <dgm:pt modelId="{B0443823-D419-47F1-A32B-AAD40CF05EF3}" type="pres">
      <dgm:prSet presAssocID="{B3EC2C76-01BD-4954-ADD2-DCB068E4F718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3D473A8-70DC-4EBF-AC47-8C4505D4C4F0}" type="pres">
      <dgm:prSet presAssocID="{5C2EF260-9595-45A9-92C0-E0D910A1C756}" presName="sibTrans" presStyleLbl="node1" presStyleIdx="0" presStyleCnt="3"/>
      <dgm:spPr/>
      <dgm:t>
        <a:bodyPr/>
        <a:lstStyle/>
        <a:p>
          <a:endParaRPr lang="it-IT"/>
        </a:p>
      </dgm:t>
    </dgm:pt>
    <dgm:pt modelId="{4E715225-A2A4-447B-A33D-F88465404576}" type="pres">
      <dgm:prSet presAssocID="{47EEE451-94AD-4A12-BCE8-FF9F240211BC}" presName="dummy" presStyleCnt="0"/>
      <dgm:spPr/>
    </dgm:pt>
    <dgm:pt modelId="{2F4BAD4A-0107-43E6-B46D-3C3D5B884D24}" type="pres">
      <dgm:prSet presAssocID="{47EEE451-94AD-4A12-BCE8-FF9F240211BC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54FFE0-ABD6-428F-BB35-5BBD53F83982}" type="pres">
      <dgm:prSet presAssocID="{1FB431C3-0FF0-4A75-B856-0DC18131DC53}" presName="sibTrans" presStyleLbl="node1" presStyleIdx="1" presStyleCnt="3"/>
      <dgm:spPr/>
      <dgm:t>
        <a:bodyPr/>
        <a:lstStyle/>
        <a:p>
          <a:endParaRPr lang="it-IT"/>
        </a:p>
      </dgm:t>
    </dgm:pt>
    <dgm:pt modelId="{FEB1F47F-35D8-4BB6-828D-88AD898122B7}" type="pres">
      <dgm:prSet presAssocID="{C27AE51C-D9D9-4C04-B7E1-5B105E2F7403}" presName="dummy" presStyleCnt="0"/>
      <dgm:spPr/>
    </dgm:pt>
    <dgm:pt modelId="{FDC41937-D960-43D8-BA57-C5C62198A7C3}" type="pres">
      <dgm:prSet presAssocID="{C27AE51C-D9D9-4C04-B7E1-5B105E2F7403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C0DA2F3-1B60-4890-A979-2F11570581E7}" type="pres">
      <dgm:prSet presAssocID="{134E9CFA-F343-43DF-B8D8-B009BD106FFF}" presName="sibTrans" presStyleLbl="node1" presStyleIdx="2" presStyleCnt="3"/>
      <dgm:spPr/>
      <dgm:t>
        <a:bodyPr/>
        <a:lstStyle/>
        <a:p>
          <a:endParaRPr lang="it-IT"/>
        </a:p>
      </dgm:t>
    </dgm:pt>
  </dgm:ptLst>
  <dgm:cxnLst>
    <dgm:cxn modelId="{BD1CCA29-A204-47E5-A05B-71571F152CA2}" srcId="{18FB7379-EDF7-481D-9390-A4D6F31659B5}" destId="{C27AE51C-D9D9-4C04-B7E1-5B105E2F7403}" srcOrd="2" destOrd="0" parTransId="{47625A89-8E31-481F-BED3-EC38845717CC}" sibTransId="{134E9CFA-F343-43DF-B8D8-B009BD106FFF}"/>
    <dgm:cxn modelId="{7CB472A3-327F-4CDA-B4E2-10AF1FCF2C78}" type="presOf" srcId="{134E9CFA-F343-43DF-B8D8-B009BD106FFF}" destId="{FC0DA2F3-1B60-4890-A979-2F11570581E7}" srcOrd="0" destOrd="0" presId="urn:microsoft.com/office/officeart/2005/8/layout/cycle1"/>
    <dgm:cxn modelId="{0AF9C023-12F6-4062-B0D0-BBF3761AB079}" srcId="{18FB7379-EDF7-481D-9390-A4D6F31659B5}" destId="{47EEE451-94AD-4A12-BCE8-FF9F240211BC}" srcOrd="1" destOrd="0" parTransId="{4C730DC9-74C7-44C7-84ED-C62AC6F6E568}" sibTransId="{1FB431C3-0FF0-4A75-B856-0DC18131DC53}"/>
    <dgm:cxn modelId="{EC24DBAB-9C99-48C8-8A0A-9BAADE6953B3}" type="presOf" srcId="{47EEE451-94AD-4A12-BCE8-FF9F240211BC}" destId="{2F4BAD4A-0107-43E6-B46D-3C3D5B884D24}" srcOrd="0" destOrd="0" presId="urn:microsoft.com/office/officeart/2005/8/layout/cycle1"/>
    <dgm:cxn modelId="{2B5956D9-B614-4DCD-9B2B-3AC187F5B13C}" type="presOf" srcId="{C27AE51C-D9D9-4C04-B7E1-5B105E2F7403}" destId="{FDC41937-D960-43D8-BA57-C5C62198A7C3}" srcOrd="0" destOrd="0" presId="urn:microsoft.com/office/officeart/2005/8/layout/cycle1"/>
    <dgm:cxn modelId="{5E110C79-FDFD-47E1-90D1-B2887780D3A0}" type="presOf" srcId="{B3EC2C76-01BD-4954-ADD2-DCB068E4F718}" destId="{B0443823-D419-47F1-A32B-AAD40CF05EF3}" srcOrd="0" destOrd="0" presId="urn:microsoft.com/office/officeart/2005/8/layout/cycle1"/>
    <dgm:cxn modelId="{53F8549C-EA12-4ACE-BD37-766BCC45F318}" type="presOf" srcId="{1FB431C3-0FF0-4A75-B856-0DC18131DC53}" destId="{D054FFE0-ABD6-428F-BB35-5BBD53F83982}" srcOrd="0" destOrd="0" presId="urn:microsoft.com/office/officeart/2005/8/layout/cycle1"/>
    <dgm:cxn modelId="{8BC514FA-C6CB-46C1-A2BA-CBE12B365E01}" type="presOf" srcId="{18FB7379-EDF7-481D-9390-A4D6F31659B5}" destId="{5BB59A46-B650-48A7-8721-B46C8FFF676F}" srcOrd="0" destOrd="0" presId="urn:microsoft.com/office/officeart/2005/8/layout/cycle1"/>
    <dgm:cxn modelId="{E29BC341-A636-4FC5-A861-392D0D256C16}" srcId="{18FB7379-EDF7-481D-9390-A4D6F31659B5}" destId="{B3EC2C76-01BD-4954-ADD2-DCB068E4F718}" srcOrd="0" destOrd="0" parTransId="{7CE2A608-CB81-47B6-ADD7-59E7E1BF5F34}" sibTransId="{5C2EF260-9595-45A9-92C0-E0D910A1C756}"/>
    <dgm:cxn modelId="{D7C6FDE4-C568-4400-A4A9-4C33047409F0}" type="presOf" srcId="{5C2EF260-9595-45A9-92C0-E0D910A1C756}" destId="{73D473A8-70DC-4EBF-AC47-8C4505D4C4F0}" srcOrd="0" destOrd="0" presId="urn:microsoft.com/office/officeart/2005/8/layout/cycle1"/>
    <dgm:cxn modelId="{9435A2BB-7706-4FE7-BF5A-CFD4BCD555ED}" type="presParOf" srcId="{5BB59A46-B650-48A7-8721-B46C8FFF676F}" destId="{178E618D-FA70-4770-8034-EDBE6355C649}" srcOrd="0" destOrd="0" presId="urn:microsoft.com/office/officeart/2005/8/layout/cycle1"/>
    <dgm:cxn modelId="{A0AA9100-DE7D-44B8-86F0-A351EE6EAD05}" type="presParOf" srcId="{5BB59A46-B650-48A7-8721-B46C8FFF676F}" destId="{B0443823-D419-47F1-A32B-AAD40CF05EF3}" srcOrd="1" destOrd="0" presId="urn:microsoft.com/office/officeart/2005/8/layout/cycle1"/>
    <dgm:cxn modelId="{22102DFB-5433-4A40-92DF-2A27B7B47C3D}" type="presParOf" srcId="{5BB59A46-B650-48A7-8721-B46C8FFF676F}" destId="{73D473A8-70DC-4EBF-AC47-8C4505D4C4F0}" srcOrd="2" destOrd="0" presId="urn:microsoft.com/office/officeart/2005/8/layout/cycle1"/>
    <dgm:cxn modelId="{E1DCCD26-DC3D-40A1-A962-BD6C7542E1C0}" type="presParOf" srcId="{5BB59A46-B650-48A7-8721-B46C8FFF676F}" destId="{4E715225-A2A4-447B-A33D-F88465404576}" srcOrd="3" destOrd="0" presId="urn:microsoft.com/office/officeart/2005/8/layout/cycle1"/>
    <dgm:cxn modelId="{E4F95F9C-8427-4A21-9F73-B5D4F604EA89}" type="presParOf" srcId="{5BB59A46-B650-48A7-8721-B46C8FFF676F}" destId="{2F4BAD4A-0107-43E6-B46D-3C3D5B884D24}" srcOrd="4" destOrd="0" presId="urn:microsoft.com/office/officeart/2005/8/layout/cycle1"/>
    <dgm:cxn modelId="{6C4C7305-9E6F-43C5-A81E-BFF8D0DF1672}" type="presParOf" srcId="{5BB59A46-B650-48A7-8721-B46C8FFF676F}" destId="{D054FFE0-ABD6-428F-BB35-5BBD53F83982}" srcOrd="5" destOrd="0" presId="urn:microsoft.com/office/officeart/2005/8/layout/cycle1"/>
    <dgm:cxn modelId="{88B71534-469B-48DD-90B7-776B0C5758C3}" type="presParOf" srcId="{5BB59A46-B650-48A7-8721-B46C8FFF676F}" destId="{FEB1F47F-35D8-4BB6-828D-88AD898122B7}" srcOrd="6" destOrd="0" presId="urn:microsoft.com/office/officeart/2005/8/layout/cycle1"/>
    <dgm:cxn modelId="{B0625945-079C-45D7-8BA3-05AE095793CD}" type="presParOf" srcId="{5BB59A46-B650-48A7-8721-B46C8FFF676F}" destId="{FDC41937-D960-43D8-BA57-C5C62198A7C3}" srcOrd="7" destOrd="0" presId="urn:microsoft.com/office/officeart/2005/8/layout/cycle1"/>
    <dgm:cxn modelId="{B5F26471-083F-46DC-ABA1-4A0262F567AF}" type="presParOf" srcId="{5BB59A46-B650-48A7-8721-B46C8FFF676F}" destId="{FC0DA2F3-1B60-4890-A979-2F11570581E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7E9431-B4D1-45DF-BD46-EDA15FEB280F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7BBD574-ECE0-4FBE-8A22-BFC223C99313}">
      <dgm:prSet phldrT="[Testo]"/>
      <dgm:spPr/>
      <dgm:t>
        <a:bodyPr/>
        <a:lstStyle/>
        <a:p>
          <a:r>
            <a:rPr lang="en-GB" noProof="0" dirty="0" smtClean="0"/>
            <a:t>Reflectance</a:t>
          </a:r>
          <a:endParaRPr lang="en-GB" noProof="0" dirty="0"/>
        </a:p>
      </dgm:t>
    </dgm:pt>
    <dgm:pt modelId="{0553D9EA-7F7E-4ECC-B9F3-3E4DFC546ACF}" type="parTrans" cxnId="{180ED301-52E0-4CA4-A96F-7B9FCD19088F}">
      <dgm:prSet/>
      <dgm:spPr/>
      <dgm:t>
        <a:bodyPr/>
        <a:lstStyle/>
        <a:p>
          <a:endParaRPr lang="en-GB" noProof="0" dirty="0"/>
        </a:p>
      </dgm:t>
    </dgm:pt>
    <dgm:pt modelId="{E5AF0102-F4FB-4639-95A2-D37C83FDBF63}" type="sibTrans" cxnId="{180ED301-52E0-4CA4-A96F-7B9FCD19088F}">
      <dgm:prSet/>
      <dgm:spPr/>
      <dgm:t>
        <a:bodyPr/>
        <a:lstStyle/>
        <a:p>
          <a:endParaRPr lang="en-GB" noProof="0" dirty="0"/>
        </a:p>
      </dgm:t>
    </dgm:pt>
    <dgm:pt modelId="{EEA53107-2178-4E5A-AFA4-24DF233FD925}">
      <dgm:prSet phldrT="[Testo]" custT="1"/>
      <dgm:spPr/>
      <dgm:t>
        <a:bodyPr/>
        <a:lstStyle/>
        <a:p>
          <a:r>
            <a:rPr lang="en-GB" sz="1500" noProof="0" dirty="0" smtClean="0"/>
            <a:t>Direct        </a:t>
          </a:r>
          <a:r>
            <a:rPr lang="en-GB" sz="1200" noProof="0" dirty="0" smtClean="0"/>
            <a:t>(VIs / spectral features)</a:t>
          </a:r>
          <a:endParaRPr lang="en-GB" sz="1200" noProof="0" dirty="0"/>
        </a:p>
      </dgm:t>
    </dgm:pt>
    <dgm:pt modelId="{3DE4CF8C-4302-4241-B800-9DE93119B675}" type="parTrans" cxnId="{3D617249-DD21-4744-A912-248C4C945A99}">
      <dgm:prSet/>
      <dgm:spPr/>
      <dgm:t>
        <a:bodyPr/>
        <a:lstStyle/>
        <a:p>
          <a:endParaRPr lang="en-GB" noProof="0" dirty="0"/>
        </a:p>
      </dgm:t>
    </dgm:pt>
    <dgm:pt modelId="{DC6CD9B2-95A4-48B9-A38F-066398D3CFB4}" type="sibTrans" cxnId="{3D617249-DD21-4744-A912-248C4C945A99}">
      <dgm:prSet/>
      <dgm:spPr/>
      <dgm:t>
        <a:bodyPr/>
        <a:lstStyle/>
        <a:p>
          <a:endParaRPr lang="en-GB" noProof="0" dirty="0"/>
        </a:p>
      </dgm:t>
    </dgm:pt>
    <dgm:pt modelId="{B1806EF4-E7FC-4A36-8CD7-C298C498E5E8}">
      <dgm:prSet phldrT="[Testo]"/>
      <dgm:spPr/>
      <dgm:t>
        <a:bodyPr/>
        <a:lstStyle/>
        <a:p>
          <a:r>
            <a:rPr lang="en-GB" noProof="0" dirty="0" smtClean="0"/>
            <a:t>N ; W</a:t>
          </a:r>
          <a:endParaRPr lang="en-GB" noProof="0" dirty="0"/>
        </a:p>
      </dgm:t>
    </dgm:pt>
    <dgm:pt modelId="{47566994-E568-44CC-9350-17E933FD5D2B}" type="parTrans" cxnId="{C45E895C-6996-478A-AD93-196FEBFE2F01}">
      <dgm:prSet/>
      <dgm:spPr/>
      <dgm:t>
        <a:bodyPr/>
        <a:lstStyle/>
        <a:p>
          <a:endParaRPr lang="en-GB" noProof="0" dirty="0"/>
        </a:p>
      </dgm:t>
    </dgm:pt>
    <dgm:pt modelId="{23B486EA-E7F0-4A81-B93F-18595ACE177B}" type="sibTrans" cxnId="{C45E895C-6996-478A-AD93-196FEBFE2F01}">
      <dgm:prSet/>
      <dgm:spPr/>
      <dgm:t>
        <a:bodyPr/>
        <a:lstStyle/>
        <a:p>
          <a:endParaRPr lang="en-GB" noProof="0" dirty="0"/>
        </a:p>
      </dgm:t>
    </dgm:pt>
    <dgm:pt modelId="{82AE873C-DF0D-4415-B5B3-F949701B7EDD}">
      <dgm:prSet phldrT="[Testo]"/>
      <dgm:spPr/>
      <dgm:t>
        <a:bodyPr/>
        <a:lstStyle/>
        <a:p>
          <a:r>
            <a:rPr lang="en-GB" noProof="0" dirty="0" smtClean="0"/>
            <a:t>NNI ; W</a:t>
          </a:r>
          <a:endParaRPr lang="en-GB" noProof="0" dirty="0"/>
        </a:p>
      </dgm:t>
    </dgm:pt>
    <dgm:pt modelId="{9D67D8C2-788F-40A9-A677-F526B4FF64B2}" type="parTrans" cxnId="{0E95A501-944A-4F9C-B0FB-9EC6D92920C6}">
      <dgm:prSet/>
      <dgm:spPr/>
      <dgm:t>
        <a:bodyPr/>
        <a:lstStyle/>
        <a:p>
          <a:endParaRPr lang="en-GB" noProof="0" dirty="0"/>
        </a:p>
      </dgm:t>
    </dgm:pt>
    <dgm:pt modelId="{A7D9531A-AF7D-433B-B3D9-656461EB435A}" type="sibTrans" cxnId="{0E95A501-944A-4F9C-B0FB-9EC6D92920C6}">
      <dgm:prSet/>
      <dgm:spPr/>
      <dgm:t>
        <a:bodyPr/>
        <a:lstStyle/>
        <a:p>
          <a:endParaRPr lang="en-GB" noProof="0" dirty="0"/>
        </a:p>
      </dgm:t>
    </dgm:pt>
    <dgm:pt modelId="{E9C88C0B-B34F-49BB-9327-DAFC33CB87DA}">
      <dgm:prSet phldrT="[Testo]" custT="1"/>
      <dgm:spPr/>
      <dgm:t>
        <a:bodyPr/>
        <a:lstStyle/>
        <a:p>
          <a:r>
            <a:rPr lang="en-GB" sz="1500" noProof="0" dirty="0" smtClean="0"/>
            <a:t>Indirect</a:t>
          </a:r>
          <a:endParaRPr lang="en-GB" sz="1500" noProof="0" dirty="0"/>
        </a:p>
      </dgm:t>
    </dgm:pt>
    <dgm:pt modelId="{76FFEBC3-E3A6-4D95-A217-08EF1FA339B2}" type="parTrans" cxnId="{B472DB26-5A4D-40C8-B59E-CB5AE15F711B}">
      <dgm:prSet/>
      <dgm:spPr/>
      <dgm:t>
        <a:bodyPr/>
        <a:lstStyle/>
        <a:p>
          <a:endParaRPr lang="en-GB" noProof="0" dirty="0"/>
        </a:p>
      </dgm:t>
    </dgm:pt>
    <dgm:pt modelId="{D606C736-F603-402D-AF47-D09B3C1C2CF7}" type="sibTrans" cxnId="{B472DB26-5A4D-40C8-B59E-CB5AE15F711B}">
      <dgm:prSet/>
      <dgm:spPr/>
      <dgm:t>
        <a:bodyPr/>
        <a:lstStyle/>
        <a:p>
          <a:endParaRPr lang="en-GB" noProof="0" dirty="0"/>
        </a:p>
      </dgm:t>
    </dgm:pt>
    <dgm:pt modelId="{CCD9903A-BB6D-4744-A5C9-3BA11DD65521}">
      <dgm:prSet phldrT="[Testo]"/>
      <dgm:spPr/>
      <dgm:t>
        <a:bodyPr/>
        <a:lstStyle/>
        <a:p>
          <a:r>
            <a:rPr lang="en-GB" noProof="0" dirty="0" smtClean="0"/>
            <a:t>CNC; W</a:t>
          </a:r>
          <a:endParaRPr lang="en-GB" noProof="0" dirty="0"/>
        </a:p>
      </dgm:t>
    </dgm:pt>
    <dgm:pt modelId="{7C077AD8-6D87-46DE-B0C1-DE8AEB248510}" type="parTrans" cxnId="{2978DE20-B92C-4CA5-AF76-684826A8BC15}">
      <dgm:prSet/>
      <dgm:spPr/>
      <dgm:t>
        <a:bodyPr/>
        <a:lstStyle/>
        <a:p>
          <a:endParaRPr lang="en-GB" noProof="0" dirty="0"/>
        </a:p>
      </dgm:t>
    </dgm:pt>
    <dgm:pt modelId="{13BCA8AF-5F46-44C2-B1DC-6350C1820D2F}" type="sibTrans" cxnId="{2978DE20-B92C-4CA5-AF76-684826A8BC15}">
      <dgm:prSet/>
      <dgm:spPr/>
      <dgm:t>
        <a:bodyPr/>
        <a:lstStyle/>
        <a:p>
          <a:endParaRPr lang="en-GB" noProof="0" dirty="0"/>
        </a:p>
      </dgm:t>
    </dgm:pt>
    <dgm:pt modelId="{77907F5E-6382-4BB7-B445-7F0F0BA6625F}">
      <dgm:prSet phldrT="[Testo]"/>
      <dgm:spPr/>
      <dgm:t>
        <a:bodyPr/>
        <a:lstStyle/>
        <a:p>
          <a:r>
            <a:rPr lang="en-GB" noProof="0" dirty="0" smtClean="0"/>
            <a:t>EO data</a:t>
          </a:r>
          <a:endParaRPr lang="en-GB" noProof="0" dirty="0"/>
        </a:p>
      </dgm:t>
    </dgm:pt>
    <dgm:pt modelId="{A4F1083E-E006-4FEB-AA3F-DBE7A5BDB2C0}" type="parTrans" cxnId="{24B5A02E-B39E-401B-B048-5FDBAC976982}">
      <dgm:prSet/>
      <dgm:spPr/>
      <dgm:t>
        <a:bodyPr/>
        <a:lstStyle/>
        <a:p>
          <a:endParaRPr lang="en-GB" noProof="0" dirty="0"/>
        </a:p>
      </dgm:t>
    </dgm:pt>
    <dgm:pt modelId="{46204BCA-F53A-4CE5-8A9D-11F0E36EA9F0}" type="sibTrans" cxnId="{24B5A02E-B39E-401B-B048-5FDBAC976982}">
      <dgm:prSet/>
      <dgm:spPr/>
      <dgm:t>
        <a:bodyPr/>
        <a:lstStyle/>
        <a:p>
          <a:endParaRPr lang="en-GB" noProof="0" dirty="0"/>
        </a:p>
      </dgm:t>
    </dgm:pt>
    <dgm:pt modelId="{4BA02799-609B-4170-B725-448F265E9F20}">
      <dgm:prSet phldrT="[Testo]"/>
      <dgm:spPr/>
      <dgm:t>
        <a:bodyPr/>
        <a:lstStyle/>
        <a:p>
          <a:r>
            <a:rPr lang="en-GB" noProof="0" dirty="0" smtClean="0"/>
            <a:t>Approach*</a:t>
          </a:r>
          <a:endParaRPr lang="en-GB" noProof="0" dirty="0"/>
        </a:p>
      </dgm:t>
    </dgm:pt>
    <dgm:pt modelId="{DA7C2E95-50F2-4E32-812F-11C0A512B3E9}" type="parTrans" cxnId="{F22FE202-3BD1-4D00-84CD-E1795A6471A4}">
      <dgm:prSet/>
      <dgm:spPr/>
      <dgm:t>
        <a:bodyPr/>
        <a:lstStyle/>
        <a:p>
          <a:endParaRPr lang="en-GB" noProof="0" dirty="0"/>
        </a:p>
      </dgm:t>
    </dgm:pt>
    <dgm:pt modelId="{3812F96E-F17D-4688-A7C0-05BAC60BBC8F}" type="sibTrans" cxnId="{F22FE202-3BD1-4D00-84CD-E1795A6471A4}">
      <dgm:prSet/>
      <dgm:spPr/>
      <dgm:t>
        <a:bodyPr/>
        <a:lstStyle/>
        <a:p>
          <a:endParaRPr lang="en-GB" noProof="0" dirty="0"/>
        </a:p>
      </dgm:t>
    </dgm:pt>
    <dgm:pt modelId="{4AA00EA2-47D7-4C98-A98A-0B8D6EBA94A3}">
      <dgm:prSet phldrT="[Testo]"/>
      <dgm:spPr/>
      <dgm:t>
        <a:bodyPr/>
        <a:lstStyle/>
        <a:p>
          <a:r>
            <a:rPr lang="en-GB" noProof="0" dirty="0" smtClean="0"/>
            <a:t>Output </a:t>
          </a:r>
          <a:r>
            <a:rPr lang="en-GB" noProof="0" dirty="0" err="1" smtClean="0"/>
            <a:t>biopar</a:t>
          </a:r>
          <a:endParaRPr lang="en-GB" noProof="0" dirty="0"/>
        </a:p>
      </dgm:t>
    </dgm:pt>
    <dgm:pt modelId="{F2FFDC6D-5A0C-490C-B162-0288822E0B6D}" type="parTrans" cxnId="{7EFEB0D4-54F7-4805-95DF-BB50741975E2}">
      <dgm:prSet/>
      <dgm:spPr/>
      <dgm:t>
        <a:bodyPr/>
        <a:lstStyle/>
        <a:p>
          <a:endParaRPr lang="en-GB" noProof="0" dirty="0"/>
        </a:p>
      </dgm:t>
    </dgm:pt>
    <dgm:pt modelId="{D237247E-C821-470A-BB92-EFDA1F3801B3}" type="sibTrans" cxnId="{7EFEB0D4-54F7-4805-95DF-BB50741975E2}">
      <dgm:prSet/>
      <dgm:spPr/>
      <dgm:t>
        <a:bodyPr/>
        <a:lstStyle/>
        <a:p>
          <a:endParaRPr lang="en-GB" noProof="0" dirty="0"/>
        </a:p>
      </dgm:t>
    </dgm:pt>
    <dgm:pt modelId="{FF2293C4-948C-48E7-AF68-FC6748F54B40}">
      <dgm:prSet phldrT="[Testo]"/>
      <dgm:spPr/>
      <dgm:t>
        <a:bodyPr/>
        <a:lstStyle/>
        <a:p>
          <a:r>
            <a:rPr lang="en-GB" noProof="0" dirty="0" smtClean="0"/>
            <a:t>Processing</a:t>
          </a:r>
          <a:endParaRPr lang="en-GB" noProof="0" dirty="0"/>
        </a:p>
      </dgm:t>
    </dgm:pt>
    <dgm:pt modelId="{B66E83B8-4CB8-489F-B379-3A8A5980C493}" type="parTrans" cxnId="{0A5E2658-4C53-45FC-85F8-9DFC8187ED09}">
      <dgm:prSet/>
      <dgm:spPr/>
      <dgm:t>
        <a:bodyPr/>
        <a:lstStyle/>
        <a:p>
          <a:endParaRPr lang="it-IT"/>
        </a:p>
      </dgm:t>
    </dgm:pt>
    <dgm:pt modelId="{E8CADC17-7C14-47A4-81D3-715B02FD6887}" type="sibTrans" cxnId="{0A5E2658-4C53-45FC-85F8-9DFC8187ED09}">
      <dgm:prSet/>
      <dgm:spPr/>
      <dgm:t>
        <a:bodyPr/>
        <a:lstStyle/>
        <a:p>
          <a:endParaRPr lang="it-IT"/>
        </a:p>
      </dgm:t>
    </dgm:pt>
    <dgm:pt modelId="{A0D88EA5-4031-4B3B-9D42-A2988CE263F5}">
      <dgm:prSet phldrT="[Testo]"/>
      <dgm:spPr/>
      <dgm:t>
        <a:bodyPr/>
        <a:lstStyle/>
        <a:p>
          <a:r>
            <a:rPr lang="en-GB" noProof="0" dirty="0" smtClean="0"/>
            <a:t>Cab/GAI/CCC estimates </a:t>
          </a:r>
        </a:p>
        <a:p>
          <a:r>
            <a:rPr lang="en-GB" noProof="0" dirty="0" smtClean="0"/>
            <a:t>  (empirical / RTM  &amp;inversion method)</a:t>
          </a:r>
          <a:endParaRPr lang="en-GB" noProof="0" dirty="0"/>
        </a:p>
      </dgm:t>
    </dgm:pt>
    <dgm:pt modelId="{59C063FA-DC80-4361-8B29-DE6F0FCEBDAD}" type="parTrans" cxnId="{76D93E7F-A4FC-4D82-A66D-AD273D6DBA78}">
      <dgm:prSet/>
      <dgm:spPr/>
      <dgm:t>
        <a:bodyPr/>
        <a:lstStyle/>
        <a:p>
          <a:endParaRPr lang="it-IT"/>
        </a:p>
      </dgm:t>
    </dgm:pt>
    <dgm:pt modelId="{3C2D63F4-7377-4828-86FD-974A39F3733C}" type="sibTrans" cxnId="{76D93E7F-A4FC-4D82-A66D-AD273D6DBA78}">
      <dgm:prSet/>
      <dgm:spPr/>
      <dgm:t>
        <a:bodyPr/>
        <a:lstStyle/>
        <a:p>
          <a:endParaRPr lang="it-IT"/>
        </a:p>
      </dgm:t>
    </dgm:pt>
    <dgm:pt modelId="{4C0DB3B4-96C2-4440-B0AC-059D5E12B8F0}">
      <dgm:prSet phldrT="[Testo]"/>
      <dgm:spPr/>
      <dgm:t>
        <a:bodyPr/>
        <a:lstStyle/>
        <a:p>
          <a:r>
            <a:rPr lang="en-GB" noProof="0" dirty="0" smtClean="0"/>
            <a:t>N% (or NNI) and biomass </a:t>
          </a:r>
        </a:p>
        <a:p>
          <a:r>
            <a:rPr lang="en-GB" noProof="0" dirty="0" smtClean="0"/>
            <a:t>via Empirical relation (regression analysis / MLRA)</a:t>
          </a:r>
          <a:endParaRPr lang="en-GB" noProof="0" dirty="0"/>
        </a:p>
      </dgm:t>
    </dgm:pt>
    <dgm:pt modelId="{598EEFE7-3829-48B1-A0FC-FC94C5F50857}" type="parTrans" cxnId="{074811B0-0F25-4996-8D00-0A5E03050E20}">
      <dgm:prSet/>
      <dgm:spPr/>
      <dgm:t>
        <a:bodyPr/>
        <a:lstStyle/>
        <a:p>
          <a:endParaRPr lang="it-IT"/>
        </a:p>
      </dgm:t>
    </dgm:pt>
    <dgm:pt modelId="{338BE9E1-FC52-4813-A042-C8166EE196A0}" type="sibTrans" cxnId="{074811B0-0F25-4996-8D00-0A5E03050E20}">
      <dgm:prSet/>
      <dgm:spPr/>
      <dgm:t>
        <a:bodyPr/>
        <a:lstStyle/>
        <a:p>
          <a:endParaRPr lang="it-IT"/>
        </a:p>
      </dgm:t>
    </dgm:pt>
    <dgm:pt modelId="{EED5A3AF-6443-45DC-8546-59272E360C01}" type="pres">
      <dgm:prSet presAssocID="{DA7E9431-B4D1-45DF-BD46-EDA15FEB280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7A4211E-8637-420A-8573-64C5D21E69A3}" type="pres">
      <dgm:prSet presAssocID="{DA7E9431-B4D1-45DF-BD46-EDA15FEB280F}" presName="hierFlow" presStyleCnt="0"/>
      <dgm:spPr/>
      <dgm:t>
        <a:bodyPr/>
        <a:lstStyle/>
        <a:p>
          <a:endParaRPr lang="it-IT"/>
        </a:p>
      </dgm:t>
    </dgm:pt>
    <dgm:pt modelId="{55D8279E-1113-4D9E-99E7-AE63815425C1}" type="pres">
      <dgm:prSet presAssocID="{DA7E9431-B4D1-45DF-BD46-EDA15FEB280F}" presName="firstBuf" presStyleCnt="0"/>
      <dgm:spPr/>
      <dgm:t>
        <a:bodyPr/>
        <a:lstStyle/>
        <a:p>
          <a:endParaRPr lang="it-IT"/>
        </a:p>
      </dgm:t>
    </dgm:pt>
    <dgm:pt modelId="{064F8A48-FCB6-4207-9A5B-C484B1D45165}" type="pres">
      <dgm:prSet presAssocID="{DA7E9431-B4D1-45DF-BD46-EDA15FEB280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A51B034B-2166-45B5-9B77-803171D3FA8B}" type="pres">
      <dgm:prSet presAssocID="{E7BBD574-ECE0-4FBE-8A22-BFC223C99313}" presName="Name17" presStyleCnt="0"/>
      <dgm:spPr/>
      <dgm:t>
        <a:bodyPr/>
        <a:lstStyle/>
        <a:p>
          <a:endParaRPr lang="it-IT"/>
        </a:p>
      </dgm:t>
    </dgm:pt>
    <dgm:pt modelId="{36DFC136-8198-44D9-9CD0-3836C43922E6}" type="pres">
      <dgm:prSet presAssocID="{E7BBD574-ECE0-4FBE-8A22-BFC223C99313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6C72272-AB7D-4F87-8844-3803046E793D}" type="pres">
      <dgm:prSet presAssocID="{E7BBD574-ECE0-4FBE-8A22-BFC223C99313}" presName="hierChild2" presStyleCnt="0"/>
      <dgm:spPr/>
      <dgm:t>
        <a:bodyPr/>
        <a:lstStyle/>
        <a:p>
          <a:endParaRPr lang="it-IT"/>
        </a:p>
      </dgm:t>
    </dgm:pt>
    <dgm:pt modelId="{33148B46-5429-40D9-8C3C-5D17047E11DC}" type="pres">
      <dgm:prSet presAssocID="{3DE4CF8C-4302-4241-B800-9DE93119B675}" presName="Name25" presStyleLbl="parChTrans1D2" presStyleIdx="0" presStyleCnt="2"/>
      <dgm:spPr/>
      <dgm:t>
        <a:bodyPr/>
        <a:lstStyle/>
        <a:p>
          <a:endParaRPr lang="it-IT"/>
        </a:p>
      </dgm:t>
    </dgm:pt>
    <dgm:pt modelId="{8AC617D3-AC56-40A6-891A-9B101763B75D}" type="pres">
      <dgm:prSet presAssocID="{3DE4CF8C-4302-4241-B800-9DE93119B675}" presName="connTx" presStyleLbl="parChTrans1D2" presStyleIdx="0" presStyleCnt="2"/>
      <dgm:spPr/>
      <dgm:t>
        <a:bodyPr/>
        <a:lstStyle/>
        <a:p>
          <a:endParaRPr lang="it-IT"/>
        </a:p>
      </dgm:t>
    </dgm:pt>
    <dgm:pt modelId="{7B47478F-5D46-40C8-A39B-76EFBF18BAA9}" type="pres">
      <dgm:prSet presAssocID="{EEA53107-2178-4E5A-AFA4-24DF233FD925}" presName="Name30" presStyleCnt="0"/>
      <dgm:spPr/>
      <dgm:t>
        <a:bodyPr/>
        <a:lstStyle/>
        <a:p>
          <a:endParaRPr lang="it-IT"/>
        </a:p>
      </dgm:t>
    </dgm:pt>
    <dgm:pt modelId="{80803E0C-426D-420F-B1EF-A5EEF42BEAF7}" type="pres">
      <dgm:prSet presAssocID="{EEA53107-2178-4E5A-AFA4-24DF233FD925}" presName="level2Shape" presStyleLbl="node2" presStyleIdx="0" presStyleCnt="2"/>
      <dgm:spPr/>
      <dgm:t>
        <a:bodyPr/>
        <a:lstStyle/>
        <a:p>
          <a:endParaRPr lang="it-IT"/>
        </a:p>
      </dgm:t>
    </dgm:pt>
    <dgm:pt modelId="{D77118E7-B655-4208-98D6-8E1CA903CE90}" type="pres">
      <dgm:prSet presAssocID="{EEA53107-2178-4E5A-AFA4-24DF233FD925}" presName="hierChild3" presStyleCnt="0"/>
      <dgm:spPr/>
      <dgm:t>
        <a:bodyPr/>
        <a:lstStyle/>
        <a:p>
          <a:endParaRPr lang="it-IT"/>
        </a:p>
      </dgm:t>
    </dgm:pt>
    <dgm:pt modelId="{EF650A73-B726-487F-96F1-FC7016134B5D}" type="pres">
      <dgm:prSet presAssocID="{598EEFE7-3829-48B1-A0FC-FC94C5F50857}" presName="Name25" presStyleLbl="parChTrans1D3" presStyleIdx="0" presStyleCnt="2"/>
      <dgm:spPr/>
      <dgm:t>
        <a:bodyPr/>
        <a:lstStyle/>
        <a:p>
          <a:endParaRPr lang="it-IT"/>
        </a:p>
      </dgm:t>
    </dgm:pt>
    <dgm:pt modelId="{2B6A632C-EE73-42BD-ADBB-B20A9669FCD1}" type="pres">
      <dgm:prSet presAssocID="{598EEFE7-3829-48B1-A0FC-FC94C5F50857}" presName="connTx" presStyleLbl="parChTrans1D3" presStyleIdx="0" presStyleCnt="2"/>
      <dgm:spPr/>
      <dgm:t>
        <a:bodyPr/>
        <a:lstStyle/>
        <a:p>
          <a:endParaRPr lang="it-IT"/>
        </a:p>
      </dgm:t>
    </dgm:pt>
    <dgm:pt modelId="{8D57C17B-36FA-4319-B9A5-7F2BFF2593A5}" type="pres">
      <dgm:prSet presAssocID="{4C0DB3B4-96C2-4440-B0AC-059D5E12B8F0}" presName="Name30" presStyleCnt="0"/>
      <dgm:spPr/>
      <dgm:t>
        <a:bodyPr/>
        <a:lstStyle/>
        <a:p>
          <a:endParaRPr lang="it-IT"/>
        </a:p>
      </dgm:t>
    </dgm:pt>
    <dgm:pt modelId="{C73F0863-0C25-4330-9706-940A4CF2087E}" type="pres">
      <dgm:prSet presAssocID="{4C0DB3B4-96C2-4440-B0AC-059D5E12B8F0}" presName="level2Shape" presStyleLbl="node3" presStyleIdx="0" presStyleCnt="2"/>
      <dgm:spPr/>
      <dgm:t>
        <a:bodyPr/>
        <a:lstStyle/>
        <a:p>
          <a:endParaRPr lang="it-IT"/>
        </a:p>
      </dgm:t>
    </dgm:pt>
    <dgm:pt modelId="{2E2C8849-AC5A-46B5-B7A4-C30F9DD8DACF}" type="pres">
      <dgm:prSet presAssocID="{4C0DB3B4-96C2-4440-B0AC-059D5E12B8F0}" presName="hierChild3" presStyleCnt="0"/>
      <dgm:spPr/>
      <dgm:t>
        <a:bodyPr/>
        <a:lstStyle/>
        <a:p>
          <a:endParaRPr lang="it-IT"/>
        </a:p>
      </dgm:t>
    </dgm:pt>
    <dgm:pt modelId="{3D6A3F44-25FA-4F96-89D6-922E908410AA}" type="pres">
      <dgm:prSet presAssocID="{47566994-E568-44CC-9350-17E933FD5D2B}" presName="Name25" presStyleLbl="parChTrans1D4" presStyleIdx="0" presStyleCnt="3"/>
      <dgm:spPr/>
      <dgm:t>
        <a:bodyPr/>
        <a:lstStyle/>
        <a:p>
          <a:endParaRPr lang="it-IT"/>
        </a:p>
      </dgm:t>
    </dgm:pt>
    <dgm:pt modelId="{AC6713A2-20BA-43E3-98C5-2D9AA29FE75D}" type="pres">
      <dgm:prSet presAssocID="{47566994-E568-44CC-9350-17E933FD5D2B}" presName="connTx" presStyleLbl="parChTrans1D4" presStyleIdx="0" presStyleCnt="3"/>
      <dgm:spPr/>
      <dgm:t>
        <a:bodyPr/>
        <a:lstStyle/>
        <a:p>
          <a:endParaRPr lang="it-IT"/>
        </a:p>
      </dgm:t>
    </dgm:pt>
    <dgm:pt modelId="{3A3DA9C9-CE1D-4428-AD68-9AC4DE3B499C}" type="pres">
      <dgm:prSet presAssocID="{B1806EF4-E7FC-4A36-8CD7-C298C498E5E8}" presName="Name30" presStyleCnt="0"/>
      <dgm:spPr/>
      <dgm:t>
        <a:bodyPr/>
        <a:lstStyle/>
        <a:p>
          <a:endParaRPr lang="it-IT"/>
        </a:p>
      </dgm:t>
    </dgm:pt>
    <dgm:pt modelId="{09A29401-21AD-4D74-B838-4CD7081B69C8}" type="pres">
      <dgm:prSet presAssocID="{B1806EF4-E7FC-4A36-8CD7-C298C498E5E8}" presName="level2Shape" presStyleLbl="node4" presStyleIdx="0" presStyleCnt="3"/>
      <dgm:spPr/>
      <dgm:t>
        <a:bodyPr/>
        <a:lstStyle/>
        <a:p>
          <a:endParaRPr lang="it-IT"/>
        </a:p>
      </dgm:t>
    </dgm:pt>
    <dgm:pt modelId="{FFDA7AEA-8555-4B64-A44A-1759C6F514B0}" type="pres">
      <dgm:prSet presAssocID="{B1806EF4-E7FC-4A36-8CD7-C298C498E5E8}" presName="hierChild3" presStyleCnt="0"/>
      <dgm:spPr/>
      <dgm:t>
        <a:bodyPr/>
        <a:lstStyle/>
        <a:p>
          <a:endParaRPr lang="it-IT"/>
        </a:p>
      </dgm:t>
    </dgm:pt>
    <dgm:pt modelId="{D9E3FF67-96AA-43CA-AA7A-E86ED368400C}" type="pres">
      <dgm:prSet presAssocID="{9D67D8C2-788F-40A9-A677-F526B4FF64B2}" presName="Name25" presStyleLbl="parChTrans1D4" presStyleIdx="1" presStyleCnt="3"/>
      <dgm:spPr/>
      <dgm:t>
        <a:bodyPr/>
        <a:lstStyle/>
        <a:p>
          <a:endParaRPr lang="it-IT"/>
        </a:p>
      </dgm:t>
    </dgm:pt>
    <dgm:pt modelId="{E1717634-659A-4744-9672-0A7440E37F50}" type="pres">
      <dgm:prSet presAssocID="{9D67D8C2-788F-40A9-A677-F526B4FF64B2}" presName="connTx" presStyleLbl="parChTrans1D4" presStyleIdx="1" presStyleCnt="3"/>
      <dgm:spPr/>
      <dgm:t>
        <a:bodyPr/>
        <a:lstStyle/>
        <a:p>
          <a:endParaRPr lang="it-IT"/>
        </a:p>
      </dgm:t>
    </dgm:pt>
    <dgm:pt modelId="{6E805D3C-4E2F-4DF6-AEEE-07A1890D3A24}" type="pres">
      <dgm:prSet presAssocID="{82AE873C-DF0D-4415-B5B3-F949701B7EDD}" presName="Name30" presStyleCnt="0"/>
      <dgm:spPr/>
      <dgm:t>
        <a:bodyPr/>
        <a:lstStyle/>
        <a:p>
          <a:endParaRPr lang="it-IT"/>
        </a:p>
      </dgm:t>
    </dgm:pt>
    <dgm:pt modelId="{E7260E27-1423-4EF4-A2EC-DEDC59788DF1}" type="pres">
      <dgm:prSet presAssocID="{82AE873C-DF0D-4415-B5B3-F949701B7EDD}" presName="level2Shape" presStyleLbl="node4" presStyleIdx="1" presStyleCnt="3"/>
      <dgm:spPr/>
      <dgm:t>
        <a:bodyPr/>
        <a:lstStyle/>
        <a:p>
          <a:endParaRPr lang="it-IT"/>
        </a:p>
      </dgm:t>
    </dgm:pt>
    <dgm:pt modelId="{08327290-AFF1-4B16-8915-0FAC37FFF220}" type="pres">
      <dgm:prSet presAssocID="{82AE873C-DF0D-4415-B5B3-F949701B7EDD}" presName="hierChild3" presStyleCnt="0"/>
      <dgm:spPr/>
      <dgm:t>
        <a:bodyPr/>
        <a:lstStyle/>
        <a:p>
          <a:endParaRPr lang="it-IT"/>
        </a:p>
      </dgm:t>
    </dgm:pt>
    <dgm:pt modelId="{98A9FB28-B5BD-408F-927E-E239F1DBB332}" type="pres">
      <dgm:prSet presAssocID="{76FFEBC3-E3A6-4D95-A217-08EF1FA339B2}" presName="Name25" presStyleLbl="parChTrans1D2" presStyleIdx="1" presStyleCnt="2"/>
      <dgm:spPr/>
      <dgm:t>
        <a:bodyPr/>
        <a:lstStyle/>
        <a:p>
          <a:endParaRPr lang="it-IT"/>
        </a:p>
      </dgm:t>
    </dgm:pt>
    <dgm:pt modelId="{C6255CA2-D49A-43A9-A21E-87FEAE2D8118}" type="pres">
      <dgm:prSet presAssocID="{76FFEBC3-E3A6-4D95-A217-08EF1FA339B2}" presName="connTx" presStyleLbl="parChTrans1D2" presStyleIdx="1" presStyleCnt="2"/>
      <dgm:spPr/>
      <dgm:t>
        <a:bodyPr/>
        <a:lstStyle/>
        <a:p>
          <a:endParaRPr lang="it-IT"/>
        </a:p>
      </dgm:t>
    </dgm:pt>
    <dgm:pt modelId="{08A08A44-4C50-4A5D-9DAF-C9720AB3BC6E}" type="pres">
      <dgm:prSet presAssocID="{E9C88C0B-B34F-49BB-9327-DAFC33CB87DA}" presName="Name30" presStyleCnt="0"/>
      <dgm:spPr/>
      <dgm:t>
        <a:bodyPr/>
        <a:lstStyle/>
        <a:p>
          <a:endParaRPr lang="it-IT"/>
        </a:p>
      </dgm:t>
    </dgm:pt>
    <dgm:pt modelId="{9C70AD92-24A4-40F4-A6E9-464702CFA4DF}" type="pres">
      <dgm:prSet presAssocID="{E9C88C0B-B34F-49BB-9327-DAFC33CB87DA}" presName="level2Shape" presStyleLbl="node2" presStyleIdx="1" presStyleCnt="2"/>
      <dgm:spPr/>
      <dgm:t>
        <a:bodyPr/>
        <a:lstStyle/>
        <a:p>
          <a:endParaRPr lang="it-IT"/>
        </a:p>
      </dgm:t>
    </dgm:pt>
    <dgm:pt modelId="{CE214499-F6AE-43A5-93D6-E6ECEC739152}" type="pres">
      <dgm:prSet presAssocID="{E9C88C0B-B34F-49BB-9327-DAFC33CB87DA}" presName="hierChild3" presStyleCnt="0"/>
      <dgm:spPr/>
      <dgm:t>
        <a:bodyPr/>
        <a:lstStyle/>
        <a:p>
          <a:endParaRPr lang="it-IT"/>
        </a:p>
      </dgm:t>
    </dgm:pt>
    <dgm:pt modelId="{D5C7E7B0-3B30-4477-8238-7E2793874550}" type="pres">
      <dgm:prSet presAssocID="{59C063FA-DC80-4361-8B29-DE6F0FCEBDAD}" presName="Name25" presStyleLbl="parChTrans1D3" presStyleIdx="1" presStyleCnt="2"/>
      <dgm:spPr/>
      <dgm:t>
        <a:bodyPr/>
        <a:lstStyle/>
        <a:p>
          <a:endParaRPr lang="it-IT"/>
        </a:p>
      </dgm:t>
    </dgm:pt>
    <dgm:pt modelId="{C58AEC01-FEBB-4D45-A2E2-92F7CFF1D41E}" type="pres">
      <dgm:prSet presAssocID="{59C063FA-DC80-4361-8B29-DE6F0FCEBDAD}" presName="connTx" presStyleLbl="parChTrans1D3" presStyleIdx="1" presStyleCnt="2"/>
      <dgm:spPr/>
      <dgm:t>
        <a:bodyPr/>
        <a:lstStyle/>
        <a:p>
          <a:endParaRPr lang="it-IT"/>
        </a:p>
      </dgm:t>
    </dgm:pt>
    <dgm:pt modelId="{73E9FAF4-2D77-46DD-B011-DB9CCCA2CFE2}" type="pres">
      <dgm:prSet presAssocID="{A0D88EA5-4031-4B3B-9D42-A2988CE263F5}" presName="Name30" presStyleCnt="0"/>
      <dgm:spPr/>
      <dgm:t>
        <a:bodyPr/>
        <a:lstStyle/>
        <a:p>
          <a:endParaRPr lang="it-IT"/>
        </a:p>
      </dgm:t>
    </dgm:pt>
    <dgm:pt modelId="{A46974D9-1C3E-46A3-B26C-78D9BFE908FC}" type="pres">
      <dgm:prSet presAssocID="{A0D88EA5-4031-4B3B-9D42-A2988CE263F5}" presName="level2Shape" presStyleLbl="node3" presStyleIdx="1" presStyleCnt="2"/>
      <dgm:spPr/>
      <dgm:t>
        <a:bodyPr/>
        <a:lstStyle/>
        <a:p>
          <a:endParaRPr lang="it-IT"/>
        </a:p>
      </dgm:t>
    </dgm:pt>
    <dgm:pt modelId="{CFF9DFE7-9B9A-4567-BCEE-3234E7D1F7A6}" type="pres">
      <dgm:prSet presAssocID="{A0D88EA5-4031-4B3B-9D42-A2988CE263F5}" presName="hierChild3" presStyleCnt="0"/>
      <dgm:spPr/>
      <dgm:t>
        <a:bodyPr/>
        <a:lstStyle/>
        <a:p>
          <a:endParaRPr lang="it-IT"/>
        </a:p>
      </dgm:t>
    </dgm:pt>
    <dgm:pt modelId="{78ABABCB-B924-43DD-A862-3661A045BB5F}" type="pres">
      <dgm:prSet presAssocID="{7C077AD8-6D87-46DE-B0C1-DE8AEB248510}" presName="Name25" presStyleLbl="parChTrans1D4" presStyleIdx="2" presStyleCnt="3"/>
      <dgm:spPr/>
      <dgm:t>
        <a:bodyPr/>
        <a:lstStyle/>
        <a:p>
          <a:endParaRPr lang="it-IT"/>
        </a:p>
      </dgm:t>
    </dgm:pt>
    <dgm:pt modelId="{456637C1-EFF4-4766-9B19-FF5136A135D4}" type="pres">
      <dgm:prSet presAssocID="{7C077AD8-6D87-46DE-B0C1-DE8AEB248510}" presName="connTx" presStyleLbl="parChTrans1D4" presStyleIdx="2" presStyleCnt="3"/>
      <dgm:spPr/>
      <dgm:t>
        <a:bodyPr/>
        <a:lstStyle/>
        <a:p>
          <a:endParaRPr lang="it-IT"/>
        </a:p>
      </dgm:t>
    </dgm:pt>
    <dgm:pt modelId="{D69EFE93-A9FD-4E60-8870-2292B4D1D114}" type="pres">
      <dgm:prSet presAssocID="{CCD9903A-BB6D-4744-A5C9-3BA11DD65521}" presName="Name30" presStyleCnt="0"/>
      <dgm:spPr/>
      <dgm:t>
        <a:bodyPr/>
        <a:lstStyle/>
        <a:p>
          <a:endParaRPr lang="it-IT"/>
        </a:p>
      </dgm:t>
    </dgm:pt>
    <dgm:pt modelId="{43781296-EBBD-4B9C-BE6E-909754828FF5}" type="pres">
      <dgm:prSet presAssocID="{CCD9903A-BB6D-4744-A5C9-3BA11DD65521}" presName="level2Shape" presStyleLbl="node4" presStyleIdx="2" presStyleCnt="3"/>
      <dgm:spPr/>
      <dgm:t>
        <a:bodyPr/>
        <a:lstStyle/>
        <a:p>
          <a:endParaRPr lang="it-IT"/>
        </a:p>
      </dgm:t>
    </dgm:pt>
    <dgm:pt modelId="{2B69F770-1A8E-4AEE-B686-AFC136600BC5}" type="pres">
      <dgm:prSet presAssocID="{CCD9903A-BB6D-4744-A5C9-3BA11DD65521}" presName="hierChild3" presStyleCnt="0"/>
      <dgm:spPr/>
      <dgm:t>
        <a:bodyPr/>
        <a:lstStyle/>
        <a:p>
          <a:endParaRPr lang="it-IT"/>
        </a:p>
      </dgm:t>
    </dgm:pt>
    <dgm:pt modelId="{423D739E-BC47-4571-A63D-756AE6A04402}" type="pres">
      <dgm:prSet presAssocID="{DA7E9431-B4D1-45DF-BD46-EDA15FEB280F}" presName="bgShapesFlow" presStyleCnt="0"/>
      <dgm:spPr/>
      <dgm:t>
        <a:bodyPr/>
        <a:lstStyle/>
        <a:p>
          <a:endParaRPr lang="it-IT"/>
        </a:p>
      </dgm:t>
    </dgm:pt>
    <dgm:pt modelId="{E6034EA3-605B-4837-ADB2-BA92425E6A41}" type="pres">
      <dgm:prSet presAssocID="{77907F5E-6382-4BB7-B445-7F0F0BA6625F}" presName="rectComp" presStyleCnt="0"/>
      <dgm:spPr/>
      <dgm:t>
        <a:bodyPr/>
        <a:lstStyle/>
        <a:p>
          <a:endParaRPr lang="it-IT"/>
        </a:p>
      </dgm:t>
    </dgm:pt>
    <dgm:pt modelId="{FFDB4F60-23CC-4298-9775-2ACA2930D2DC}" type="pres">
      <dgm:prSet presAssocID="{77907F5E-6382-4BB7-B445-7F0F0BA6625F}" presName="bgRect" presStyleLbl="bgShp" presStyleIdx="0" presStyleCnt="4"/>
      <dgm:spPr/>
      <dgm:t>
        <a:bodyPr/>
        <a:lstStyle/>
        <a:p>
          <a:endParaRPr lang="it-IT"/>
        </a:p>
      </dgm:t>
    </dgm:pt>
    <dgm:pt modelId="{114E3098-5469-4DE4-BEBB-51A3421F4ED8}" type="pres">
      <dgm:prSet presAssocID="{77907F5E-6382-4BB7-B445-7F0F0BA6625F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C50B13-A44E-4288-9D8E-582EC166E227}" type="pres">
      <dgm:prSet presAssocID="{77907F5E-6382-4BB7-B445-7F0F0BA6625F}" presName="spComp" presStyleCnt="0"/>
      <dgm:spPr/>
      <dgm:t>
        <a:bodyPr/>
        <a:lstStyle/>
        <a:p>
          <a:endParaRPr lang="it-IT"/>
        </a:p>
      </dgm:t>
    </dgm:pt>
    <dgm:pt modelId="{CE068EAB-9E0C-4708-88D3-8C5F3F575646}" type="pres">
      <dgm:prSet presAssocID="{77907F5E-6382-4BB7-B445-7F0F0BA6625F}" presName="hSp" presStyleCnt="0"/>
      <dgm:spPr/>
      <dgm:t>
        <a:bodyPr/>
        <a:lstStyle/>
        <a:p>
          <a:endParaRPr lang="it-IT"/>
        </a:p>
      </dgm:t>
    </dgm:pt>
    <dgm:pt modelId="{72488984-73D4-42E3-AC7F-5561D361FE79}" type="pres">
      <dgm:prSet presAssocID="{4BA02799-609B-4170-B725-448F265E9F20}" presName="rectComp" presStyleCnt="0"/>
      <dgm:spPr/>
      <dgm:t>
        <a:bodyPr/>
        <a:lstStyle/>
        <a:p>
          <a:endParaRPr lang="it-IT"/>
        </a:p>
      </dgm:t>
    </dgm:pt>
    <dgm:pt modelId="{0B69651E-9969-4BBE-856D-B8F8D0334E44}" type="pres">
      <dgm:prSet presAssocID="{4BA02799-609B-4170-B725-448F265E9F20}" presName="bgRect" presStyleLbl="bgShp" presStyleIdx="1" presStyleCnt="4"/>
      <dgm:spPr/>
      <dgm:t>
        <a:bodyPr/>
        <a:lstStyle/>
        <a:p>
          <a:endParaRPr lang="it-IT"/>
        </a:p>
      </dgm:t>
    </dgm:pt>
    <dgm:pt modelId="{25B25B88-0881-4205-81FA-94DF55536B89}" type="pres">
      <dgm:prSet presAssocID="{4BA02799-609B-4170-B725-448F265E9F20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6F224BE-B9C4-4A36-A217-DAD614181622}" type="pres">
      <dgm:prSet presAssocID="{4BA02799-609B-4170-B725-448F265E9F20}" presName="spComp" presStyleCnt="0"/>
      <dgm:spPr/>
      <dgm:t>
        <a:bodyPr/>
        <a:lstStyle/>
        <a:p>
          <a:endParaRPr lang="it-IT"/>
        </a:p>
      </dgm:t>
    </dgm:pt>
    <dgm:pt modelId="{77F51E26-6399-4A75-845E-CC3F6AAFF2E1}" type="pres">
      <dgm:prSet presAssocID="{4BA02799-609B-4170-B725-448F265E9F20}" presName="hSp" presStyleCnt="0"/>
      <dgm:spPr/>
      <dgm:t>
        <a:bodyPr/>
        <a:lstStyle/>
        <a:p>
          <a:endParaRPr lang="it-IT"/>
        </a:p>
      </dgm:t>
    </dgm:pt>
    <dgm:pt modelId="{65665436-4622-44EF-A34D-225EAB83B341}" type="pres">
      <dgm:prSet presAssocID="{FF2293C4-948C-48E7-AF68-FC6748F54B40}" presName="rectComp" presStyleCnt="0"/>
      <dgm:spPr/>
      <dgm:t>
        <a:bodyPr/>
        <a:lstStyle/>
        <a:p>
          <a:endParaRPr lang="it-IT"/>
        </a:p>
      </dgm:t>
    </dgm:pt>
    <dgm:pt modelId="{7BE2F815-CED9-451B-B2FE-2EFE4BEAC8A4}" type="pres">
      <dgm:prSet presAssocID="{FF2293C4-948C-48E7-AF68-FC6748F54B40}" presName="bgRect" presStyleLbl="bgShp" presStyleIdx="2" presStyleCnt="4"/>
      <dgm:spPr/>
      <dgm:t>
        <a:bodyPr/>
        <a:lstStyle/>
        <a:p>
          <a:endParaRPr lang="it-IT"/>
        </a:p>
      </dgm:t>
    </dgm:pt>
    <dgm:pt modelId="{888625B1-CB84-4819-8154-FD639563EB95}" type="pres">
      <dgm:prSet presAssocID="{FF2293C4-948C-48E7-AF68-FC6748F54B40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EE74CD9-EF13-4BC3-BD36-DE23A85F1F9B}" type="pres">
      <dgm:prSet presAssocID="{FF2293C4-948C-48E7-AF68-FC6748F54B40}" presName="spComp" presStyleCnt="0"/>
      <dgm:spPr/>
      <dgm:t>
        <a:bodyPr/>
        <a:lstStyle/>
        <a:p>
          <a:endParaRPr lang="it-IT"/>
        </a:p>
      </dgm:t>
    </dgm:pt>
    <dgm:pt modelId="{0CEC7187-7CBA-45AC-AE08-31FE2C42FCBE}" type="pres">
      <dgm:prSet presAssocID="{FF2293C4-948C-48E7-AF68-FC6748F54B40}" presName="hSp" presStyleCnt="0"/>
      <dgm:spPr/>
      <dgm:t>
        <a:bodyPr/>
        <a:lstStyle/>
        <a:p>
          <a:endParaRPr lang="it-IT"/>
        </a:p>
      </dgm:t>
    </dgm:pt>
    <dgm:pt modelId="{F19C9723-C3EC-4EBF-83A6-CFE4BA507E66}" type="pres">
      <dgm:prSet presAssocID="{4AA00EA2-47D7-4C98-A98A-0B8D6EBA94A3}" presName="rectComp" presStyleCnt="0"/>
      <dgm:spPr/>
      <dgm:t>
        <a:bodyPr/>
        <a:lstStyle/>
        <a:p>
          <a:endParaRPr lang="it-IT"/>
        </a:p>
      </dgm:t>
    </dgm:pt>
    <dgm:pt modelId="{484E4961-EDD2-4E0E-8997-53D2BAE7AF53}" type="pres">
      <dgm:prSet presAssocID="{4AA00EA2-47D7-4C98-A98A-0B8D6EBA94A3}" presName="bgRect" presStyleLbl="bgShp" presStyleIdx="3" presStyleCnt="4"/>
      <dgm:spPr/>
      <dgm:t>
        <a:bodyPr/>
        <a:lstStyle/>
        <a:p>
          <a:endParaRPr lang="it-IT"/>
        </a:p>
      </dgm:t>
    </dgm:pt>
    <dgm:pt modelId="{98FF0BB4-C255-46B0-B5CA-A347A21D6F38}" type="pres">
      <dgm:prSet presAssocID="{4AA00EA2-47D7-4C98-A98A-0B8D6EBA94A3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4B5A02E-B39E-401B-B048-5FDBAC976982}" srcId="{DA7E9431-B4D1-45DF-BD46-EDA15FEB280F}" destId="{77907F5E-6382-4BB7-B445-7F0F0BA6625F}" srcOrd="1" destOrd="0" parTransId="{A4F1083E-E006-4FEB-AA3F-DBE7A5BDB2C0}" sibTransId="{46204BCA-F53A-4CE5-8A9D-11F0E36EA9F0}"/>
    <dgm:cxn modelId="{3715324D-9714-4A0D-9C58-EE6A05AE51A7}" type="presOf" srcId="{FF2293C4-948C-48E7-AF68-FC6748F54B40}" destId="{7BE2F815-CED9-451B-B2FE-2EFE4BEAC8A4}" srcOrd="0" destOrd="0" presId="urn:microsoft.com/office/officeart/2005/8/layout/hierarchy5"/>
    <dgm:cxn modelId="{7C7E04AE-899A-4EE5-9A1F-9C48BE07BDD6}" type="presOf" srcId="{59C063FA-DC80-4361-8B29-DE6F0FCEBDAD}" destId="{C58AEC01-FEBB-4D45-A2E2-92F7CFF1D41E}" srcOrd="1" destOrd="0" presId="urn:microsoft.com/office/officeart/2005/8/layout/hierarchy5"/>
    <dgm:cxn modelId="{6782F14F-1E01-4241-99E9-0FE4665DC0CD}" type="presOf" srcId="{7C077AD8-6D87-46DE-B0C1-DE8AEB248510}" destId="{78ABABCB-B924-43DD-A862-3661A045BB5F}" srcOrd="0" destOrd="0" presId="urn:microsoft.com/office/officeart/2005/8/layout/hierarchy5"/>
    <dgm:cxn modelId="{0A5E2658-4C53-45FC-85F8-9DFC8187ED09}" srcId="{DA7E9431-B4D1-45DF-BD46-EDA15FEB280F}" destId="{FF2293C4-948C-48E7-AF68-FC6748F54B40}" srcOrd="3" destOrd="0" parTransId="{B66E83B8-4CB8-489F-B379-3A8A5980C493}" sibTransId="{E8CADC17-7C14-47A4-81D3-715B02FD6887}"/>
    <dgm:cxn modelId="{CAFE5995-CED9-4C7A-8C3B-8C99DEEE3517}" type="presOf" srcId="{EEA53107-2178-4E5A-AFA4-24DF233FD925}" destId="{80803E0C-426D-420F-B1EF-A5EEF42BEAF7}" srcOrd="0" destOrd="0" presId="urn:microsoft.com/office/officeart/2005/8/layout/hierarchy5"/>
    <dgm:cxn modelId="{88EA9112-BDDF-440F-8C7B-6B77C013CA85}" type="presOf" srcId="{4AA00EA2-47D7-4C98-A98A-0B8D6EBA94A3}" destId="{484E4961-EDD2-4E0E-8997-53D2BAE7AF53}" srcOrd="0" destOrd="0" presId="urn:microsoft.com/office/officeart/2005/8/layout/hierarchy5"/>
    <dgm:cxn modelId="{0E95A501-944A-4F9C-B0FB-9EC6D92920C6}" srcId="{4C0DB3B4-96C2-4440-B0AC-059D5E12B8F0}" destId="{82AE873C-DF0D-4415-B5B3-F949701B7EDD}" srcOrd="1" destOrd="0" parTransId="{9D67D8C2-788F-40A9-A677-F526B4FF64B2}" sibTransId="{A7D9531A-AF7D-433B-B3D9-656461EB435A}"/>
    <dgm:cxn modelId="{7FC08003-6897-4345-95E8-1A1241DE2F6E}" type="presOf" srcId="{77907F5E-6382-4BB7-B445-7F0F0BA6625F}" destId="{114E3098-5469-4DE4-BEBB-51A3421F4ED8}" srcOrd="1" destOrd="0" presId="urn:microsoft.com/office/officeart/2005/8/layout/hierarchy5"/>
    <dgm:cxn modelId="{2978DE20-B92C-4CA5-AF76-684826A8BC15}" srcId="{A0D88EA5-4031-4B3B-9D42-A2988CE263F5}" destId="{CCD9903A-BB6D-4744-A5C9-3BA11DD65521}" srcOrd="0" destOrd="0" parTransId="{7C077AD8-6D87-46DE-B0C1-DE8AEB248510}" sibTransId="{13BCA8AF-5F46-44C2-B1DC-6350C1820D2F}"/>
    <dgm:cxn modelId="{2960DAD0-3CAA-4452-ADBB-4F04D80CB14C}" type="presOf" srcId="{4BA02799-609B-4170-B725-448F265E9F20}" destId="{25B25B88-0881-4205-81FA-94DF55536B89}" srcOrd="1" destOrd="0" presId="urn:microsoft.com/office/officeart/2005/8/layout/hierarchy5"/>
    <dgm:cxn modelId="{BAF65FC2-EB60-40D3-9726-6B1439544B75}" type="presOf" srcId="{A0D88EA5-4031-4B3B-9D42-A2988CE263F5}" destId="{A46974D9-1C3E-46A3-B26C-78D9BFE908FC}" srcOrd="0" destOrd="0" presId="urn:microsoft.com/office/officeart/2005/8/layout/hierarchy5"/>
    <dgm:cxn modelId="{180ED301-52E0-4CA4-A96F-7B9FCD19088F}" srcId="{DA7E9431-B4D1-45DF-BD46-EDA15FEB280F}" destId="{E7BBD574-ECE0-4FBE-8A22-BFC223C99313}" srcOrd="0" destOrd="0" parTransId="{0553D9EA-7F7E-4ECC-B9F3-3E4DFC546ACF}" sibTransId="{E5AF0102-F4FB-4639-95A2-D37C83FDBF63}"/>
    <dgm:cxn modelId="{1F3DA39D-295E-46BA-AE6C-A705FC5DAA32}" type="presOf" srcId="{FF2293C4-948C-48E7-AF68-FC6748F54B40}" destId="{888625B1-CB84-4819-8154-FD639563EB95}" srcOrd="1" destOrd="0" presId="urn:microsoft.com/office/officeart/2005/8/layout/hierarchy5"/>
    <dgm:cxn modelId="{F22FE202-3BD1-4D00-84CD-E1795A6471A4}" srcId="{DA7E9431-B4D1-45DF-BD46-EDA15FEB280F}" destId="{4BA02799-609B-4170-B725-448F265E9F20}" srcOrd="2" destOrd="0" parTransId="{DA7C2E95-50F2-4E32-812F-11C0A512B3E9}" sibTransId="{3812F96E-F17D-4688-A7C0-05BAC60BBC8F}"/>
    <dgm:cxn modelId="{B472DB26-5A4D-40C8-B59E-CB5AE15F711B}" srcId="{E7BBD574-ECE0-4FBE-8A22-BFC223C99313}" destId="{E9C88C0B-B34F-49BB-9327-DAFC33CB87DA}" srcOrd="1" destOrd="0" parTransId="{76FFEBC3-E3A6-4D95-A217-08EF1FA339B2}" sibTransId="{D606C736-F603-402D-AF47-D09B3C1C2CF7}"/>
    <dgm:cxn modelId="{7EFEB0D4-54F7-4805-95DF-BB50741975E2}" srcId="{DA7E9431-B4D1-45DF-BD46-EDA15FEB280F}" destId="{4AA00EA2-47D7-4C98-A98A-0B8D6EBA94A3}" srcOrd="4" destOrd="0" parTransId="{F2FFDC6D-5A0C-490C-B162-0288822E0B6D}" sibTransId="{D237247E-C821-470A-BB92-EFDA1F3801B3}"/>
    <dgm:cxn modelId="{624C249F-CAB1-4B14-917F-E9A68001E8D6}" type="presOf" srcId="{77907F5E-6382-4BB7-B445-7F0F0BA6625F}" destId="{FFDB4F60-23CC-4298-9775-2ACA2930D2DC}" srcOrd="0" destOrd="0" presId="urn:microsoft.com/office/officeart/2005/8/layout/hierarchy5"/>
    <dgm:cxn modelId="{C5987185-EFBD-4304-A794-A1F8F465D113}" type="presOf" srcId="{9D67D8C2-788F-40A9-A677-F526B4FF64B2}" destId="{D9E3FF67-96AA-43CA-AA7A-E86ED368400C}" srcOrd="0" destOrd="0" presId="urn:microsoft.com/office/officeart/2005/8/layout/hierarchy5"/>
    <dgm:cxn modelId="{3144F184-7A2F-4624-8A24-090579E224AC}" type="presOf" srcId="{4AA00EA2-47D7-4C98-A98A-0B8D6EBA94A3}" destId="{98FF0BB4-C255-46B0-B5CA-A347A21D6F38}" srcOrd="1" destOrd="0" presId="urn:microsoft.com/office/officeart/2005/8/layout/hierarchy5"/>
    <dgm:cxn modelId="{81BEA9A1-529D-4472-A51B-DA85D85AE1D9}" type="presOf" srcId="{82AE873C-DF0D-4415-B5B3-F949701B7EDD}" destId="{E7260E27-1423-4EF4-A2EC-DEDC59788DF1}" srcOrd="0" destOrd="0" presId="urn:microsoft.com/office/officeart/2005/8/layout/hierarchy5"/>
    <dgm:cxn modelId="{958ED23A-0832-41D0-B736-0EC807D8B2CB}" type="presOf" srcId="{47566994-E568-44CC-9350-17E933FD5D2B}" destId="{3D6A3F44-25FA-4F96-89D6-922E908410AA}" srcOrd="0" destOrd="0" presId="urn:microsoft.com/office/officeart/2005/8/layout/hierarchy5"/>
    <dgm:cxn modelId="{349262A8-9241-4784-995E-9257244C6D97}" type="presOf" srcId="{DA7E9431-B4D1-45DF-BD46-EDA15FEB280F}" destId="{EED5A3AF-6443-45DC-8546-59272E360C01}" srcOrd="0" destOrd="0" presId="urn:microsoft.com/office/officeart/2005/8/layout/hierarchy5"/>
    <dgm:cxn modelId="{E6DD4997-4B8A-40F9-97B4-91F9D7D1FCB7}" type="presOf" srcId="{59C063FA-DC80-4361-8B29-DE6F0FCEBDAD}" destId="{D5C7E7B0-3B30-4477-8238-7E2793874550}" srcOrd="0" destOrd="0" presId="urn:microsoft.com/office/officeart/2005/8/layout/hierarchy5"/>
    <dgm:cxn modelId="{F274CE31-85D2-4667-812A-F74449F69A6B}" type="presOf" srcId="{76FFEBC3-E3A6-4D95-A217-08EF1FA339B2}" destId="{98A9FB28-B5BD-408F-927E-E239F1DBB332}" srcOrd="0" destOrd="0" presId="urn:microsoft.com/office/officeart/2005/8/layout/hierarchy5"/>
    <dgm:cxn modelId="{074811B0-0F25-4996-8D00-0A5E03050E20}" srcId="{EEA53107-2178-4E5A-AFA4-24DF233FD925}" destId="{4C0DB3B4-96C2-4440-B0AC-059D5E12B8F0}" srcOrd="0" destOrd="0" parTransId="{598EEFE7-3829-48B1-A0FC-FC94C5F50857}" sibTransId="{338BE9E1-FC52-4813-A042-C8166EE196A0}"/>
    <dgm:cxn modelId="{C45E895C-6996-478A-AD93-196FEBFE2F01}" srcId="{4C0DB3B4-96C2-4440-B0AC-059D5E12B8F0}" destId="{B1806EF4-E7FC-4A36-8CD7-C298C498E5E8}" srcOrd="0" destOrd="0" parTransId="{47566994-E568-44CC-9350-17E933FD5D2B}" sibTransId="{23B486EA-E7F0-4A81-B93F-18595ACE177B}"/>
    <dgm:cxn modelId="{62CB62EF-3A97-4960-A731-845188B49EB5}" type="presOf" srcId="{E7BBD574-ECE0-4FBE-8A22-BFC223C99313}" destId="{36DFC136-8198-44D9-9CD0-3836C43922E6}" srcOrd="0" destOrd="0" presId="urn:microsoft.com/office/officeart/2005/8/layout/hierarchy5"/>
    <dgm:cxn modelId="{AF338BA5-B22C-4EBE-90BC-49224EC6C4EB}" type="presOf" srcId="{76FFEBC3-E3A6-4D95-A217-08EF1FA339B2}" destId="{C6255CA2-D49A-43A9-A21E-87FEAE2D8118}" srcOrd="1" destOrd="0" presId="urn:microsoft.com/office/officeart/2005/8/layout/hierarchy5"/>
    <dgm:cxn modelId="{879E33E3-168A-4063-BBBB-B8742743B53B}" type="presOf" srcId="{598EEFE7-3829-48B1-A0FC-FC94C5F50857}" destId="{EF650A73-B726-487F-96F1-FC7016134B5D}" srcOrd="0" destOrd="0" presId="urn:microsoft.com/office/officeart/2005/8/layout/hierarchy5"/>
    <dgm:cxn modelId="{DA58BBD8-10D3-4FA8-ABB0-4CDD3AEDC893}" type="presOf" srcId="{3DE4CF8C-4302-4241-B800-9DE93119B675}" destId="{33148B46-5429-40D9-8C3C-5D17047E11DC}" srcOrd="0" destOrd="0" presId="urn:microsoft.com/office/officeart/2005/8/layout/hierarchy5"/>
    <dgm:cxn modelId="{D0704348-09F7-48CD-ADC1-D4F45E21CCFB}" type="presOf" srcId="{B1806EF4-E7FC-4A36-8CD7-C298C498E5E8}" destId="{09A29401-21AD-4D74-B838-4CD7081B69C8}" srcOrd="0" destOrd="0" presId="urn:microsoft.com/office/officeart/2005/8/layout/hierarchy5"/>
    <dgm:cxn modelId="{6877E794-565B-4681-90AE-33EF9D724B8C}" type="presOf" srcId="{4BA02799-609B-4170-B725-448F265E9F20}" destId="{0B69651E-9969-4BBE-856D-B8F8D0334E44}" srcOrd="0" destOrd="0" presId="urn:microsoft.com/office/officeart/2005/8/layout/hierarchy5"/>
    <dgm:cxn modelId="{36463AE3-DF10-48C9-A177-BA9BA2B2E0C5}" type="presOf" srcId="{47566994-E568-44CC-9350-17E933FD5D2B}" destId="{AC6713A2-20BA-43E3-98C5-2D9AA29FE75D}" srcOrd="1" destOrd="0" presId="urn:microsoft.com/office/officeart/2005/8/layout/hierarchy5"/>
    <dgm:cxn modelId="{3D617249-DD21-4744-A912-248C4C945A99}" srcId="{E7BBD574-ECE0-4FBE-8A22-BFC223C99313}" destId="{EEA53107-2178-4E5A-AFA4-24DF233FD925}" srcOrd="0" destOrd="0" parTransId="{3DE4CF8C-4302-4241-B800-9DE93119B675}" sibTransId="{DC6CD9B2-95A4-48B9-A38F-066398D3CFB4}"/>
    <dgm:cxn modelId="{76B81BEC-352C-4E89-BED7-86CFA0D26C86}" type="presOf" srcId="{E9C88C0B-B34F-49BB-9327-DAFC33CB87DA}" destId="{9C70AD92-24A4-40F4-A6E9-464702CFA4DF}" srcOrd="0" destOrd="0" presId="urn:microsoft.com/office/officeart/2005/8/layout/hierarchy5"/>
    <dgm:cxn modelId="{FAE507C6-6728-4680-A0B2-87ED91BF5C6C}" type="presOf" srcId="{CCD9903A-BB6D-4744-A5C9-3BA11DD65521}" destId="{43781296-EBBD-4B9C-BE6E-909754828FF5}" srcOrd="0" destOrd="0" presId="urn:microsoft.com/office/officeart/2005/8/layout/hierarchy5"/>
    <dgm:cxn modelId="{789D0381-8970-458A-889F-D2414B89614E}" type="presOf" srcId="{7C077AD8-6D87-46DE-B0C1-DE8AEB248510}" destId="{456637C1-EFF4-4766-9B19-FF5136A135D4}" srcOrd="1" destOrd="0" presId="urn:microsoft.com/office/officeart/2005/8/layout/hierarchy5"/>
    <dgm:cxn modelId="{66184EE2-47C9-4ED4-AD99-BD3B627E0C53}" type="presOf" srcId="{3DE4CF8C-4302-4241-B800-9DE93119B675}" destId="{8AC617D3-AC56-40A6-891A-9B101763B75D}" srcOrd="1" destOrd="0" presId="urn:microsoft.com/office/officeart/2005/8/layout/hierarchy5"/>
    <dgm:cxn modelId="{E1D7E914-9D16-43DD-BAAD-CC4441E2B66D}" type="presOf" srcId="{598EEFE7-3829-48B1-A0FC-FC94C5F50857}" destId="{2B6A632C-EE73-42BD-ADBB-B20A9669FCD1}" srcOrd="1" destOrd="0" presId="urn:microsoft.com/office/officeart/2005/8/layout/hierarchy5"/>
    <dgm:cxn modelId="{C48A38EC-0E89-499A-9B89-04DE70804466}" type="presOf" srcId="{9D67D8C2-788F-40A9-A677-F526B4FF64B2}" destId="{E1717634-659A-4744-9672-0A7440E37F50}" srcOrd="1" destOrd="0" presId="urn:microsoft.com/office/officeart/2005/8/layout/hierarchy5"/>
    <dgm:cxn modelId="{76D93E7F-A4FC-4D82-A66D-AD273D6DBA78}" srcId="{E9C88C0B-B34F-49BB-9327-DAFC33CB87DA}" destId="{A0D88EA5-4031-4B3B-9D42-A2988CE263F5}" srcOrd="0" destOrd="0" parTransId="{59C063FA-DC80-4361-8B29-DE6F0FCEBDAD}" sibTransId="{3C2D63F4-7377-4828-86FD-974A39F3733C}"/>
    <dgm:cxn modelId="{0FF60241-BE43-48FF-8762-F7FC7576B9BB}" type="presOf" srcId="{4C0DB3B4-96C2-4440-B0AC-059D5E12B8F0}" destId="{C73F0863-0C25-4330-9706-940A4CF2087E}" srcOrd="0" destOrd="0" presId="urn:microsoft.com/office/officeart/2005/8/layout/hierarchy5"/>
    <dgm:cxn modelId="{33A95480-2B39-4849-B397-203CE55F5B03}" type="presParOf" srcId="{EED5A3AF-6443-45DC-8546-59272E360C01}" destId="{37A4211E-8637-420A-8573-64C5D21E69A3}" srcOrd="0" destOrd="0" presId="urn:microsoft.com/office/officeart/2005/8/layout/hierarchy5"/>
    <dgm:cxn modelId="{31F0A8FD-2E36-4025-9AAA-D8AB4C747C85}" type="presParOf" srcId="{37A4211E-8637-420A-8573-64C5D21E69A3}" destId="{55D8279E-1113-4D9E-99E7-AE63815425C1}" srcOrd="0" destOrd="0" presId="urn:microsoft.com/office/officeart/2005/8/layout/hierarchy5"/>
    <dgm:cxn modelId="{A36BC73C-87F4-4CF4-A4E8-5DC446601AE7}" type="presParOf" srcId="{37A4211E-8637-420A-8573-64C5D21E69A3}" destId="{064F8A48-FCB6-4207-9A5B-C484B1D45165}" srcOrd="1" destOrd="0" presId="urn:microsoft.com/office/officeart/2005/8/layout/hierarchy5"/>
    <dgm:cxn modelId="{86478BB5-7147-4D5D-98C9-06A2E2C74664}" type="presParOf" srcId="{064F8A48-FCB6-4207-9A5B-C484B1D45165}" destId="{A51B034B-2166-45B5-9B77-803171D3FA8B}" srcOrd="0" destOrd="0" presId="urn:microsoft.com/office/officeart/2005/8/layout/hierarchy5"/>
    <dgm:cxn modelId="{1A3BD626-C432-4910-9CE4-978C52E0C8C0}" type="presParOf" srcId="{A51B034B-2166-45B5-9B77-803171D3FA8B}" destId="{36DFC136-8198-44D9-9CD0-3836C43922E6}" srcOrd="0" destOrd="0" presId="urn:microsoft.com/office/officeart/2005/8/layout/hierarchy5"/>
    <dgm:cxn modelId="{FC9E9D53-B5CD-4A5B-8F66-A8343CE1269A}" type="presParOf" srcId="{A51B034B-2166-45B5-9B77-803171D3FA8B}" destId="{16C72272-AB7D-4F87-8844-3803046E793D}" srcOrd="1" destOrd="0" presId="urn:microsoft.com/office/officeart/2005/8/layout/hierarchy5"/>
    <dgm:cxn modelId="{1CDD01B0-C5F2-487B-9C08-AE9DFF6BF52C}" type="presParOf" srcId="{16C72272-AB7D-4F87-8844-3803046E793D}" destId="{33148B46-5429-40D9-8C3C-5D17047E11DC}" srcOrd="0" destOrd="0" presId="urn:microsoft.com/office/officeart/2005/8/layout/hierarchy5"/>
    <dgm:cxn modelId="{AD8AEF37-775F-4813-A742-202E078EC3FB}" type="presParOf" srcId="{33148B46-5429-40D9-8C3C-5D17047E11DC}" destId="{8AC617D3-AC56-40A6-891A-9B101763B75D}" srcOrd="0" destOrd="0" presId="urn:microsoft.com/office/officeart/2005/8/layout/hierarchy5"/>
    <dgm:cxn modelId="{F9C756F7-794C-4582-BADA-82CB496423B8}" type="presParOf" srcId="{16C72272-AB7D-4F87-8844-3803046E793D}" destId="{7B47478F-5D46-40C8-A39B-76EFBF18BAA9}" srcOrd="1" destOrd="0" presId="urn:microsoft.com/office/officeart/2005/8/layout/hierarchy5"/>
    <dgm:cxn modelId="{2E7F71CC-F5C6-4CA5-90EF-5BA9CB6E499B}" type="presParOf" srcId="{7B47478F-5D46-40C8-A39B-76EFBF18BAA9}" destId="{80803E0C-426D-420F-B1EF-A5EEF42BEAF7}" srcOrd="0" destOrd="0" presId="urn:microsoft.com/office/officeart/2005/8/layout/hierarchy5"/>
    <dgm:cxn modelId="{AA6196DF-1DD8-4C0D-9105-87E9B9E9F9D5}" type="presParOf" srcId="{7B47478F-5D46-40C8-A39B-76EFBF18BAA9}" destId="{D77118E7-B655-4208-98D6-8E1CA903CE90}" srcOrd="1" destOrd="0" presId="urn:microsoft.com/office/officeart/2005/8/layout/hierarchy5"/>
    <dgm:cxn modelId="{6E210F29-246F-4B68-B826-EC5AFD28467D}" type="presParOf" srcId="{D77118E7-B655-4208-98D6-8E1CA903CE90}" destId="{EF650A73-B726-487F-96F1-FC7016134B5D}" srcOrd="0" destOrd="0" presId="urn:microsoft.com/office/officeart/2005/8/layout/hierarchy5"/>
    <dgm:cxn modelId="{232D0007-3E24-486B-8813-D95C4F50CEA1}" type="presParOf" srcId="{EF650A73-B726-487F-96F1-FC7016134B5D}" destId="{2B6A632C-EE73-42BD-ADBB-B20A9669FCD1}" srcOrd="0" destOrd="0" presId="urn:microsoft.com/office/officeart/2005/8/layout/hierarchy5"/>
    <dgm:cxn modelId="{72C9D3B8-4C18-40EE-AACE-F467CADF3A4B}" type="presParOf" srcId="{D77118E7-B655-4208-98D6-8E1CA903CE90}" destId="{8D57C17B-36FA-4319-B9A5-7F2BFF2593A5}" srcOrd="1" destOrd="0" presId="urn:microsoft.com/office/officeart/2005/8/layout/hierarchy5"/>
    <dgm:cxn modelId="{17495577-927E-4724-8CD7-D302176447A7}" type="presParOf" srcId="{8D57C17B-36FA-4319-B9A5-7F2BFF2593A5}" destId="{C73F0863-0C25-4330-9706-940A4CF2087E}" srcOrd="0" destOrd="0" presId="urn:microsoft.com/office/officeart/2005/8/layout/hierarchy5"/>
    <dgm:cxn modelId="{21A508AE-AB80-4B99-B58C-B55CC03A8609}" type="presParOf" srcId="{8D57C17B-36FA-4319-B9A5-7F2BFF2593A5}" destId="{2E2C8849-AC5A-46B5-B7A4-C30F9DD8DACF}" srcOrd="1" destOrd="0" presId="urn:microsoft.com/office/officeart/2005/8/layout/hierarchy5"/>
    <dgm:cxn modelId="{5F2045FD-404C-4E9A-8A5B-FBEC55559403}" type="presParOf" srcId="{2E2C8849-AC5A-46B5-B7A4-C30F9DD8DACF}" destId="{3D6A3F44-25FA-4F96-89D6-922E908410AA}" srcOrd="0" destOrd="0" presId="urn:microsoft.com/office/officeart/2005/8/layout/hierarchy5"/>
    <dgm:cxn modelId="{3CA38D30-423D-4AB6-ACA5-D184B171E817}" type="presParOf" srcId="{3D6A3F44-25FA-4F96-89D6-922E908410AA}" destId="{AC6713A2-20BA-43E3-98C5-2D9AA29FE75D}" srcOrd="0" destOrd="0" presId="urn:microsoft.com/office/officeart/2005/8/layout/hierarchy5"/>
    <dgm:cxn modelId="{E377F675-7D9F-4E86-B27D-E679A408DBAB}" type="presParOf" srcId="{2E2C8849-AC5A-46B5-B7A4-C30F9DD8DACF}" destId="{3A3DA9C9-CE1D-4428-AD68-9AC4DE3B499C}" srcOrd="1" destOrd="0" presId="urn:microsoft.com/office/officeart/2005/8/layout/hierarchy5"/>
    <dgm:cxn modelId="{105E08A1-6645-49A7-842D-9728702CA9C8}" type="presParOf" srcId="{3A3DA9C9-CE1D-4428-AD68-9AC4DE3B499C}" destId="{09A29401-21AD-4D74-B838-4CD7081B69C8}" srcOrd="0" destOrd="0" presId="urn:microsoft.com/office/officeart/2005/8/layout/hierarchy5"/>
    <dgm:cxn modelId="{985FC938-226A-4A29-90B8-3C5F309D8641}" type="presParOf" srcId="{3A3DA9C9-CE1D-4428-AD68-9AC4DE3B499C}" destId="{FFDA7AEA-8555-4B64-A44A-1759C6F514B0}" srcOrd="1" destOrd="0" presId="urn:microsoft.com/office/officeart/2005/8/layout/hierarchy5"/>
    <dgm:cxn modelId="{53715431-59B0-4E2C-90C9-07010AC45D79}" type="presParOf" srcId="{2E2C8849-AC5A-46B5-B7A4-C30F9DD8DACF}" destId="{D9E3FF67-96AA-43CA-AA7A-E86ED368400C}" srcOrd="2" destOrd="0" presId="urn:microsoft.com/office/officeart/2005/8/layout/hierarchy5"/>
    <dgm:cxn modelId="{5ACD6235-60E6-41D3-8ADE-5EE49F81F455}" type="presParOf" srcId="{D9E3FF67-96AA-43CA-AA7A-E86ED368400C}" destId="{E1717634-659A-4744-9672-0A7440E37F50}" srcOrd="0" destOrd="0" presId="urn:microsoft.com/office/officeart/2005/8/layout/hierarchy5"/>
    <dgm:cxn modelId="{C2B519ED-90C6-429A-8A37-75C705515AFC}" type="presParOf" srcId="{2E2C8849-AC5A-46B5-B7A4-C30F9DD8DACF}" destId="{6E805D3C-4E2F-4DF6-AEEE-07A1890D3A24}" srcOrd="3" destOrd="0" presId="urn:microsoft.com/office/officeart/2005/8/layout/hierarchy5"/>
    <dgm:cxn modelId="{7655798D-EC12-4C37-8A75-9DD9441D7058}" type="presParOf" srcId="{6E805D3C-4E2F-4DF6-AEEE-07A1890D3A24}" destId="{E7260E27-1423-4EF4-A2EC-DEDC59788DF1}" srcOrd="0" destOrd="0" presId="urn:microsoft.com/office/officeart/2005/8/layout/hierarchy5"/>
    <dgm:cxn modelId="{ED1756B7-0ECE-4BA1-A483-DD19DF50C5AD}" type="presParOf" srcId="{6E805D3C-4E2F-4DF6-AEEE-07A1890D3A24}" destId="{08327290-AFF1-4B16-8915-0FAC37FFF220}" srcOrd="1" destOrd="0" presId="urn:microsoft.com/office/officeart/2005/8/layout/hierarchy5"/>
    <dgm:cxn modelId="{A2A7B86F-0169-42AD-8C4E-D1D9231B8BDA}" type="presParOf" srcId="{16C72272-AB7D-4F87-8844-3803046E793D}" destId="{98A9FB28-B5BD-408F-927E-E239F1DBB332}" srcOrd="2" destOrd="0" presId="urn:microsoft.com/office/officeart/2005/8/layout/hierarchy5"/>
    <dgm:cxn modelId="{827E4134-CAAE-4159-B9B8-6ECB83705244}" type="presParOf" srcId="{98A9FB28-B5BD-408F-927E-E239F1DBB332}" destId="{C6255CA2-D49A-43A9-A21E-87FEAE2D8118}" srcOrd="0" destOrd="0" presId="urn:microsoft.com/office/officeart/2005/8/layout/hierarchy5"/>
    <dgm:cxn modelId="{F1EF12A9-D8E1-42BC-8513-03CCEF33D9B3}" type="presParOf" srcId="{16C72272-AB7D-4F87-8844-3803046E793D}" destId="{08A08A44-4C50-4A5D-9DAF-C9720AB3BC6E}" srcOrd="3" destOrd="0" presId="urn:microsoft.com/office/officeart/2005/8/layout/hierarchy5"/>
    <dgm:cxn modelId="{99693CDA-9CAC-4BF2-AD03-EA4890576D5E}" type="presParOf" srcId="{08A08A44-4C50-4A5D-9DAF-C9720AB3BC6E}" destId="{9C70AD92-24A4-40F4-A6E9-464702CFA4DF}" srcOrd="0" destOrd="0" presId="urn:microsoft.com/office/officeart/2005/8/layout/hierarchy5"/>
    <dgm:cxn modelId="{C0D91E65-B061-4D60-BE93-82EDF875C658}" type="presParOf" srcId="{08A08A44-4C50-4A5D-9DAF-C9720AB3BC6E}" destId="{CE214499-F6AE-43A5-93D6-E6ECEC739152}" srcOrd="1" destOrd="0" presId="urn:microsoft.com/office/officeart/2005/8/layout/hierarchy5"/>
    <dgm:cxn modelId="{29FD51CC-2B36-478A-B8AE-4831BAB88ED9}" type="presParOf" srcId="{CE214499-F6AE-43A5-93D6-E6ECEC739152}" destId="{D5C7E7B0-3B30-4477-8238-7E2793874550}" srcOrd="0" destOrd="0" presId="urn:microsoft.com/office/officeart/2005/8/layout/hierarchy5"/>
    <dgm:cxn modelId="{5E88C5FB-2842-4536-B896-FB7171C5EE72}" type="presParOf" srcId="{D5C7E7B0-3B30-4477-8238-7E2793874550}" destId="{C58AEC01-FEBB-4D45-A2E2-92F7CFF1D41E}" srcOrd="0" destOrd="0" presId="urn:microsoft.com/office/officeart/2005/8/layout/hierarchy5"/>
    <dgm:cxn modelId="{A181EE18-5EED-45EC-B5AE-F0516EB65F7F}" type="presParOf" srcId="{CE214499-F6AE-43A5-93D6-E6ECEC739152}" destId="{73E9FAF4-2D77-46DD-B011-DB9CCCA2CFE2}" srcOrd="1" destOrd="0" presId="urn:microsoft.com/office/officeart/2005/8/layout/hierarchy5"/>
    <dgm:cxn modelId="{EA81FB54-C69B-4682-A62B-BC3E891F9106}" type="presParOf" srcId="{73E9FAF4-2D77-46DD-B011-DB9CCCA2CFE2}" destId="{A46974D9-1C3E-46A3-B26C-78D9BFE908FC}" srcOrd="0" destOrd="0" presId="urn:microsoft.com/office/officeart/2005/8/layout/hierarchy5"/>
    <dgm:cxn modelId="{2A97EC6A-0E71-4132-B8BC-B21A00B14849}" type="presParOf" srcId="{73E9FAF4-2D77-46DD-B011-DB9CCCA2CFE2}" destId="{CFF9DFE7-9B9A-4567-BCEE-3234E7D1F7A6}" srcOrd="1" destOrd="0" presId="urn:microsoft.com/office/officeart/2005/8/layout/hierarchy5"/>
    <dgm:cxn modelId="{0C64E502-1D5C-4CFD-8EB9-030C9ADD3DB3}" type="presParOf" srcId="{CFF9DFE7-9B9A-4567-BCEE-3234E7D1F7A6}" destId="{78ABABCB-B924-43DD-A862-3661A045BB5F}" srcOrd="0" destOrd="0" presId="urn:microsoft.com/office/officeart/2005/8/layout/hierarchy5"/>
    <dgm:cxn modelId="{6CDAE885-EA4F-4AF6-9CAA-157C5C43B7F3}" type="presParOf" srcId="{78ABABCB-B924-43DD-A862-3661A045BB5F}" destId="{456637C1-EFF4-4766-9B19-FF5136A135D4}" srcOrd="0" destOrd="0" presId="urn:microsoft.com/office/officeart/2005/8/layout/hierarchy5"/>
    <dgm:cxn modelId="{EDA1E30A-3BCB-4803-AB67-E07E74FC12F6}" type="presParOf" srcId="{CFF9DFE7-9B9A-4567-BCEE-3234E7D1F7A6}" destId="{D69EFE93-A9FD-4E60-8870-2292B4D1D114}" srcOrd="1" destOrd="0" presId="urn:microsoft.com/office/officeart/2005/8/layout/hierarchy5"/>
    <dgm:cxn modelId="{BE03B122-9256-4DAA-A71A-3768BC0CD75C}" type="presParOf" srcId="{D69EFE93-A9FD-4E60-8870-2292B4D1D114}" destId="{43781296-EBBD-4B9C-BE6E-909754828FF5}" srcOrd="0" destOrd="0" presId="urn:microsoft.com/office/officeart/2005/8/layout/hierarchy5"/>
    <dgm:cxn modelId="{4CB1564D-2DA1-424B-BC0F-1E73A6D2BF01}" type="presParOf" srcId="{D69EFE93-A9FD-4E60-8870-2292B4D1D114}" destId="{2B69F770-1A8E-4AEE-B686-AFC136600BC5}" srcOrd="1" destOrd="0" presId="urn:microsoft.com/office/officeart/2005/8/layout/hierarchy5"/>
    <dgm:cxn modelId="{470509B2-117E-4A37-8AA7-FBAD60CB2FBD}" type="presParOf" srcId="{EED5A3AF-6443-45DC-8546-59272E360C01}" destId="{423D739E-BC47-4571-A63D-756AE6A04402}" srcOrd="1" destOrd="0" presId="urn:microsoft.com/office/officeart/2005/8/layout/hierarchy5"/>
    <dgm:cxn modelId="{0EDBE1F5-1F4F-4F32-BD66-83AB2EB02A1A}" type="presParOf" srcId="{423D739E-BC47-4571-A63D-756AE6A04402}" destId="{E6034EA3-605B-4837-ADB2-BA92425E6A41}" srcOrd="0" destOrd="0" presId="urn:microsoft.com/office/officeart/2005/8/layout/hierarchy5"/>
    <dgm:cxn modelId="{0F2E674D-990E-46E9-B358-4ECB7DC2693E}" type="presParOf" srcId="{E6034EA3-605B-4837-ADB2-BA92425E6A41}" destId="{FFDB4F60-23CC-4298-9775-2ACA2930D2DC}" srcOrd="0" destOrd="0" presId="urn:microsoft.com/office/officeart/2005/8/layout/hierarchy5"/>
    <dgm:cxn modelId="{C7B556E8-E27F-44E5-BBB0-B0F7C69B0159}" type="presParOf" srcId="{E6034EA3-605B-4837-ADB2-BA92425E6A41}" destId="{114E3098-5469-4DE4-BEBB-51A3421F4ED8}" srcOrd="1" destOrd="0" presId="urn:microsoft.com/office/officeart/2005/8/layout/hierarchy5"/>
    <dgm:cxn modelId="{04A0ABAE-F4B4-4F4B-8A28-08ABC543D2D9}" type="presParOf" srcId="{423D739E-BC47-4571-A63D-756AE6A04402}" destId="{56C50B13-A44E-4288-9D8E-582EC166E227}" srcOrd="1" destOrd="0" presId="urn:microsoft.com/office/officeart/2005/8/layout/hierarchy5"/>
    <dgm:cxn modelId="{BE0D5F48-1DB6-4892-97CC-541F742D54C7}" type="presParOf" srcId="{56C50B13-A44E-4288-9D8E-582EC166E227}" destId="{CE068EAB-9E0C-4708-88D3-8C5F3F575646}" srcOrd="0" destOrd="0" presId="urn:microsoft.com/office/officeart/2005/8/layout/hierarchy5"/>
    <dgm:cxn modelId="{9303A7D1-B8FF-4F7C-983C-1B59663E7DA4}" type="presParOf" srcId="{423D739E-BC47-4571-A63D-756AE6A04402}" destId="{72488984-73D4-42E3-AC7F-5561D361FE79}" srcOrd="2" destOrd="0" presId="urn:microsoft.com/office/officeart/2005/8/layout/hierarchy5"/>
    <dgm:cxn modelId="{DA5E1310-FCC3-43A0-B555-3CD54B53C04C}" type="presParOf" srcId="{72488984-73D4-42E3-AC7F-5561D361FE79}" destId="{0B69651E-9969-4BBE-856D-B8F8D0334E44}" srcOrd="0" destOrd="0" presId="urn:microsoft.com/office/officeart/2005/8/layout/hierarchy5"/>
    <dgm:cxn modelId="{832970F2-BDB1-476B-99FE-73777A0E5E7C}" type="presParOf" srcId="{72488984-73D4-42E3-AC7F-5561D361FE79}" destId="{25B25B88-0881-4205-81FA-94DF55536B89}" srcOrd="1" destOrd="0" presId="urn:microsoft.com/office/officeart/2005/8/layout/hierarchy5"/>
    <dgm:cxn modelId="{7807D682-EEE0-452C-A28A-B8C8483BD5F1}" type="presParOf" srcId="{423D739E-BC47-4571-A63D-756AE6A04402}" destId="{F6F224BE-B9C4-4A36-A217-DAD614181622}" srcOrd="3" destOrd="0" presId="urn:microsoft.com/office/officeart/2005/8/layout/hierarchy5"/>
    <dgm:cxn modelId="{AA69CCC0-68B5-4481-B63F-97957A2FF564}" type="presParOf" srcId="{F6F224BE-B9C4-4A36-A217-DAD614181622}" destId="{77F51E26-6399-4A75-845E-CC3F6AAFF2E1}" srcOrd="0" destOrd="0" presId="urn:microsoft.com/office/officeart/2005/8/layout/hierarchy5"/>
    <dgm:cxn modelId="{7F1E46A4-A074-41BE-B6DA-5912C54F7F92}" type="presParOf" srcId="{423D739E-BC47-4571-A63D-756AE6A04402}" destId="{65665436-4622-44EF-A34D-225EAB83B341}" srcOrd="4" destOrd="0" presId="urn:microsoft.com/office/officeart/2005/8/layout/hierarchy5"/>
    <dgm:cxn modelId="{5BA620D1-9E56-43EE-8CFF-01BCB53E8984}" type="presParOf" srcId="{65665436-4622-44EF-A34D-225EAB83B341}" destId="{7BE2F815-CED9-451B-B2FE-2EFE4BEAC8A4}" srcOrd="0" destOrd="0" presId="urn:microsoft.com/office/officeart/2005/8/layout/hierarchy5"/>
    <dgm:cxn modelId="{CC879606-2AAD-4217-BA91-89CB908CA708}" type="presParOf" srcId="{65665436-4622-44EF-A34D-225EAB83B341}" destId="{888625B1-CB84-4819-8154-FD639563EB95}" srcOrd="1" destOrd="0" presId="urn:microsoft.com/office/officeart/2005/8/layout/hierarchy5"/>
    <dgm:cxn modelId="{7170D6F0-05C9-4592-A8B9-D840C9A5DAAA}" type="presParOf" srcId="{423D739E-BC47-4571-A63D-756AE6A04402}" destId="{9EE74CD9-EF13-4BC3-BD36-DE23A85F1F9B}" srcOrd="5" destOrd="0" presId="urn:microsoft.com/office/officeart/2005/8/layout/hierarchy5"/>
    <dgm:cxn modelId="{973E753D-A749-4EC9-8BC5-7AA8185F7111}" type="presParOf" srcId="{9EE74CD9-EF13-4BC3-BD36-DE23A85F1F9B}" destId="{0CEC7187-7CBA-45AC-AE08-31FE2C42FCBE}" srcOrd="0" destOrd="0" presId="urn:microsoft.com/office/officeart/2005/8/layout/hierarchy5"/>
    <dgm:cxn modelId="{B12AA883-79D9-4374-8BE5-ED4D7BE026EC}" type="presParOf" srcId="{423D739E-BC47-4571-A63D-756AE6A04402}" destId="{F19C9723-C3EC-4EBF-83A6-CFE4BA507E66}" srcOrd="6" destOrd="0" presId="urn:microsoft.com/office/officeart/2005/8/layout/hierarchy5"/>
    <dgm:cxn modelId="{818BED21-940B-41D0-B3C1-483C76B39BD7}" type="presParOf" srcId="{F19C9723-C3EC-4EBF-83A6-CFE4BA507E66}" destId="{484E4961-EDD2-4E0E-8997-53D2BAE7AF53}" srcOrd="0" destOrd="0" presId="urn:microsoft.com/office/officeart/2005/8/layout/hierarchy5"/>
    <dgm:cxn modelId="{EB095A9E-A047-4F49-91FA-BC083CD5F575}" type="presParOf" srcId="{F19C9723-C3EC-4EBF-83A6-CFE4BA507E66}" destId="{98FF0BB4-C255-46B0-B5CA-A347A21D6F38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43823-D419-47F1-A32B-AAD40CF05EF3}">
      <dsp:nvSpPr>
        <dsp:cNvPr id="0" name=""/>
        <dsp:cNvSpPr/>
      </dsp:nvSpPr>
      <dsp:spPr>
        <a:xfrm>
          <a:off x="1845308" y="161204"/>
          <a:ext cx="823575" cy="82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How </a:t>
          </a:r>
          <a:r>
            <a:rPr lang="it-IT" sz="1800" kern="1200" dirty="0" err="1" smtClean="0"/>
            <a:t>much</a:t>
          </a:r>
          <a:endParaRPr lang="it-IT" sz="1800" kern="1200" dirty="0"/>
        </a:p>
      </dsp:txBody>
      <dsp:txXfrm>
        <a:off x="1845308" y="161204"/>
        <a:ext cx="823575" cy="823575"/>
      </dsp:txXfrm>
    </dsp:sp>
    <dsp:sp modelId="{73D473A8-70DC-4EBF-AC47-8C4505D4C4F0}">
      <dsp:nvSpPr>
        <dsp:cNvPr id="0" name=""/>
        <dsp:cNvSpPr/>
      </dsp:nvSpPr>
      <dsp:spPr>
        <a:xfrm>
          <a:off x="591079" y="-778"/>
          <a:ext cx="1947120" cy="1947120"/>
        </a:xfrm>
        <a:prstGeom prst="circularArrow">
          <a:avLst>
            <a:gd name="adj1" fmla="val 8248"/>
            <a:gd name="adj2" fmla="val 576072"/>
            <a:gd name="adj3" fmla="val 2964061"/>
            <a:gd name="adj4" fmla="val 51585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BAD4A-0107-43E6-B46D-3C3D5B884D24}">
      <dsp:nvSpPr>
        <dsp:cNvPr id="0" name=""/>
        <dsp:cNvSpPr/>
      </dsp:nvSpPr>
      <dsp:spPr>
        <a:xfrm>
          <a:off x="1152852" y="1360573"/>
          <a:ext cx="823575" cy="82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Where</a:t>
          </a:r>
          <a:endParaRPr lang="it-IT" sz="1800" kern="1200" dirty="0"/>
        </a:p>
      </dsp:txBody>
      <dsp:txXfrm>
        <a:off x="1152852" y="1360573"/>
        <a:ext cx="823575" cy="823575"/>
      </dsp:txXfrm>
    </dsp:sp>
    <dsp:sp modelId="{D054FFE0-ABD6-428F-BB35-5BBD53F83982}">
      <dsp:nvSpPr>
        <dsp:cNvPr id="0" name=""/>
        <dsp:cNvSpPr/>
      </dsp:nvSpPr>
      <dsp:spPr>
        <a:xfrm>
          <a:off x="591079" y="-778"/>
          <a:ext cx="1947120" cy="1947120"/>
        </a:xfrm>
        <a:prstGeom prst="circularArrow">
          <a:avLst>
            <a:gd name="adj1" fmla="val 8248"/>
            <a:gd name="adj2" fmla="val 576072"/>
            <a:gd name="adj3" fmla="val 10172343"/>
            <a:gd name="adj4" fmla="val 7259867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41937-D960-43D8-BA57-C5C62198A7C3}">
      <dsp:nvSpPr>
        <dsp:cNvPr id="0" name=""/>
        <dsp:cNvSpPr/>
      </dsp:nvSpPr>
      <dsp:spPr>
        <a:xfrm>
          <a:off x="460395" y="161204"/>
          <a:ext cx="823575" cy="82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When</a:t>
          </a:r>
          <a:endParaRPr lang="it-IT" sz="1800" kern="1200" dirty="0"/>
        </a:p>
      </dsp:txBody>
      <dsp:txXfrm>
        <a:off x="460395" y="161204"/>
        <a:ext cx="823575" cy="823575"/>
      </dsp:txXfrm>
    </dsp:sp>
    <dsp:sp modelId="{FC0DA2F3-1B60-4890-A979-2F11570581E7}">
      <dsp:nvSpPr>
        <dsp:cNvPr id="0" name=""/>
        <dsp:cNvSpPr/>
      </dsp:nvSpPr>
      <dsp:spPr>
        <a:xfrm>
          <a:off x="591079" y="-778"/>
          <a:ext cx="1947120" cy="1947120"/>
        </a:xfrm>
        <a:prstGeom prst="circularArrow">
          <a:avLst>
            <a:gd name="adj1" fmla="val 8248"/>
            <a:gd name="adj2" fmla="val 576072"/>
            <a:gd name="adj3" fmla="val 16856912"/>
            <a:gd name="adj4" fmla="val 14967015"/>
            <a:gd name="adj5" fmla="val 96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E4961-EDD2-4E0E-8997-53D2BAE7AF53}">
      <dsp:nvSpPr>
        <dsp:cNvPr id="0" name=""/>
        <dsp:cNvSpPr/>
      </dsp:nvSpPr>
      <dsp:spPr>
        <a:xfrm>
          <a:off x="6507593" y="0"/>
          <a:ext cx="1707224" cy="35575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noProof="0" dirty="0" smtClean="0"/>
            <a:t>Output </a:t>
          </a:r>
          <a:r>
            <a:rPr lang="en-GB" sz="2000" kern="1200" noProof="0" dirty="0" err="1" smtClean="0"/>
            <a:t>biopar</a:t>
          </a:r>
          <a:endParaRPr lang="en-GB" sz="2000" kern="1200" noProof="0" dirty="0"/>
        </a:p>
      </dsp:txBody>
      <dsp:txXfrm>
        <a:off x="6507593" y="0"/>
        <a:ext cx="1707224" cy="1067276"/>
      </dsp:txXfrm>
    </dsp:sp>
    <dsp:sp modelId="{7BE2F815-CED9-451B-B2FE-2EFE4BEAC8A4}">
      <dsp:nvSpPr>
        <dsp:cNvPr id="0" name=""/>
        <dsp:cNvSpPr/>
      </dsp:nvSpPr>
      <dsp:spPr>
        <a:xfrm>
          <a:off x="4515831" y="0"/>
          <a:ext cx="1707224" cy="35575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noProof="0" dirty="0" smtClean="0"/>
            <a:t>Processing</a:t>
          </a:r>
          <a:endParaRPr lang="en-GB" sz="2000" kern="1200" noProof="0" dirty="0"/>
        </a:p>
      </dsp:txBody>
      <dsp:txXfrm>
        <a:off x="4515831" y="0"/>
        <a:ext cx="1707224" cy="1067276"/>
      </dsp:txXfrm>
    </dsp:sp>
    <dsp:sp modelId="{0B69651E-9969-4BBE-856D-B8F8D0334E44}">
      <dsp:nvSpPr>
        <dsp:cNvPr id="0" name=""/>
        <dsp:cNvSpPr/>
      </dsp:nvSpPr>
      <dsp:spPr>
        <a:xfrm>
          <a:off x="2524068" y="0"/>
          <a:ext cx="1707224" cy="35575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noProof="0" dirty="0" smtClean="0"/>
            <a:t>Approach*</a:t>
          </a:r>
          <a:endParaRPr lang="en-GB" sz="2000" kern="1200" noProof="0" dirty="0"/>
        </a:p>
      </dsp:txBody>
      <dsp:txXfrm>
        <a:off x="2524068" y="0"/>
        <a:ext cx="1707224" cy="1067276"/>
      </dsp:txXfrm>
    </dsp:sp>
    <dsp:sp modelId="{FFDB4F60-23CC-4298-9775-2ACA2930D2DC}">
      <dsp:nvSpPr>
        <dsp:cNvPr id="0" name=""/>
        <dsp:cNvSpPr/>
      </dsp:nvSpPr>
      <dsp:spPr>
        <a:xfrm>
          <a:off x="532306" y="0"/>
          <a:ext cx="1707224" cy="35575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noProof="0" dirty="0" smtClean="0"/>
            <a:t>EO data</a:t>
          </a:r>
          <a:endParaRPr lang="en-GB" sz="2000" kern="1200" noProof="0" dirty="0"/>
        </a:p>
      </dsp:txBody>
      <dsp:txXfrm>
        <a:off x="532306" y="0"/>
        <a:ext cx="1707224" cy="1067276"/>
      </dsp:txXfrm>
    </dsp:sp>
    <dsp:sp modelId="{36DFC136-8198-44D9-9CD0-3836C43922E6}">
      <dsp:nvSpPr>
        <dsp:cNvPr id="0" name=""/>
        <dsp:cNvSpPr/>
      </dsp:nvSpPr>
      <dsp:spPr>
        <a:xfrm>
          <a:off x="674575" y="2090119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Reflectance</a:t>
          </a:r>
          <a:endParaRPr lang="en-GB" sz="800" kern="1200" noProof="0" dirty="0"/>
        </a:p>
      </dsp:txBody>
      <dsp:txXfrm>
        <a:off x="695410" y="2110954"/>
        <a:ext cx="1381017" cy="669673"/>
      </dsp:txXfrm>
    </dsp:sp>
    <dsp:sp modelId="{33148B46-5429-40D9-8C3C-5D17047E11DC}">
      <dsp:nvSpPr>
        <dsp:cNvPr id="0" name=""/>
        <dsp:cNvSpPr/>
      </dsp:nvSpPr>
      <dsp:spPr>
        <a:xfrm rot="18770822">
          <a:off x="1963389" y="2121028"/>
          <a:ext cx="836821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836821" y="179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noProof="0" dirty="0"/>
        </a:p>
      </dsp:txBody>
      <dsp:txXfrm>
        <a:off x="2360879" y="2118103"/>
        <a:ext cx="41841" cy="41841"/>
      </dsp:txXfrm>
    </dsp:sp>
    <dsp:sp modelId="{80803E0C-426D-420F-B1EF-A5EEF42BEAF7}">
      <dsp:nvSpPr>
        <dsp:cNvPr id="0" name=""/>
        <dsp:cNvSpPr/>
      </dsp:nvSpPr>
      <dsp:spPr>
        <a:xfrm>
          <a:off x="2666337" y="1476585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noProof="0" dirty="0" smtClean="0"/>
            <a:t>Direct        </a:t>
          </a:r>
          <a:r>
            <a:rPr lang="en-GB" sz="1200" kern="1200" noProof="0" dirty="0" smtClean="0"/>
            <a:t>(VIs / spectral features)</a:t>
          </a:r>
          <a:endParaRPr lang="en-GB" sz="1200" kern="1200" noProof="0" dirty="0"/>
        </a:p>
      </dsp:txBody>
      <dsp:txXfrm>
        <a:off x="2687172" y="1497420"/>
        <a:ext cx="1381017" cy="669673"/>
      </dsp:txXfrm>
    </dsp:sp>
    <dsp:sp modelId="{EF650A73-B726-487F-96F1-FC7016134B5D}">
      <dsp:nvSpPr>
        <dsp:cNvPr id="0" name=""/>
        <dsp:cNvSpPr/>
      </dsp:nvSpPr>
      <dsp:spPr>
        <a:xfrm>
          <a:off x="4089025" y="1814261"/>
          <a:ext cx="569074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569074" y="179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359335" y="1818030"/>
        <a:ext cx="28453" cy="28453"/>
      </dsp:txXfrm>
    </dsp:sp>
    <dsp:sp modelId="{C73F0863-0C25-4330-9706-940A4CF2087E}">
      <dsp:nvSpPr>
        <dsp:cNvPr id="0" name=""/>
        <dsp:cNvSpPr/>
      </dsp:nvSpPr>
      <dsp:spPr>
        <a:xfrm>
          <a:off x="4658099" y="1476585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N% (or NNI) and biomass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via Empirical relation (regression analysis / MLRA)</a:t>
          </a:r>
          <a:endParaRPr lang="en-GB" sz="800" kern="1200" noProof="0" dirty="0"/>
        </a:p>
      </dsp:txBody>
      <dsp:txXfrm>
        <a:off x="4678934" y="1497420"/>
        <a:ext cx="1381017" cy="669673"/>
      </dsp:txXfrm>
    </dsp:sp>
    <dsp:sp modelId="{3D6A3F44-25FA-4F96-89D6-922E908410AA}">
      <dsp:nvSpPr>
        <dsp:cNvPr id="0" name=""/>
        <dsp:cNvSpPr/>
      </dsp:nvSpPr>
      <dsp:spPr>
        <a:xfrm rot="19457599">
          <a:off x="6014915" y="1609750"/>
          <a:ext cx="700817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700817" y="179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noProof="0" dirty="0"/>
        </a:p>
      </dsp:txBody>
      <dsp:txXfrm>
        <a:off x="6347804" y="1610225"/>
        <a:ext cx="35040" cy="35040"/>
      </dsp:txXfrm>
    </dsp:sp>
    <dsp:sp modelId="{09A29401-21AD-4D74-B838-4CD7081B69C8}">
      <dsp:nvSpPr>
        <dsp:cNvPr id="0" name=""/>
        <dsp:cNvSpPr/>
      </dsp:nvSpPr>
      <dsp:spPr>
        <a:xfrm>
          <a:off x="6649862" y="1067562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N ; W</a:t>
          </a:r>
          <a:endParaRPr lang="en-GB" sz="800" kern="1200" noProof="0" dirty="0"/>
        </a:p>
      </dsp:txBody>
      <dsp:txXfrm>
        <a:off x="6670697" y="1088397"/>
        <a:ext cx="1381017" cy="669673"/>
      </dsp:txXfrm>
    </dsp:sp>
    <dsp:sp modelId="{D9E3FF67-96AA-43CA-AA7A-E86ED368400C}">
      <dsp:nvSpPr>
        <dsp:cNvPr id="0" name=""/>
        <dsp:cNvSpPr/>
      </dsp:nvSpPr>
      <dsp:spPr>
        <a:xfrm rot="2142401">
          <a:off x="6014915" y="2018772"/>
          <a:ext cx="700817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700817" y="179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noProof="0" dirty="0"/>
        </a:p>
      </dsp:txBody>
      <dsp:txXfrm>
        <a:off x="6347804" y="2019248"/>
        <a:ext cx="35040" cy="35040"/>
      </dsp:txXfrm>
    </dsp:sp>
    <dsp:sp modelId="{E7260E27-1423-4EF4-A2EC-DEDC59788DF1}">
      <dsp:nvSpPr>
        <dsp:cNvPr id="0" name=""/>
        <dsp:cNvSpPr/>
      </dsp:nvSpPr>
      <dsp:spPr>
        <a:xfrm>
          <a:off x="6649862" y="1885607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NNI ; W</a:t>
          </a:r>
          <a:endParaRPr lang="en-GB" sz="800" kern="1200" noProof="0" dirty="0"/>
        </a:p>
      </dsp:txBody>
      <dsp:txXfrm>
        <a:off x="6670697" y="1906442"/>
        <a:ext cx="1381017" cy="669673"/>
      </dsp:txXfrm>
    </dsp:sp>
    <dsp:sp modelId="{98A9FB28-B5BD-408F-927E-E239F1DBB332}">
      <dsp:nvSpPr>
        <dsp:cNvPr id="0" name=""/>
        <dsp:cNvSpPr/>
      </dsp:nvSpPr>
      <dsp:spPr>
        <a:xfrm rot="2829178">
          <a:off x="1963389" y="2734562"/>
          <a:ext cx="836821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836821" y="179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noProof="0" dirty="0"/>
        </a:p>
      </dsp:txBody>
      <dsp:txXfrm>
        <a:off x="2360879" y="2731637"/>
        <a:ext cx="41841" cy="41841"/>
      </dsp:txXfrm>
    </dsp:sp>
    <dsp:sp modelId="{9C70AD92-24A4-40F4-A6E9-464702CFA4DF}">
      <dsp:nvSpPr>
        <dsp:cNvPr id="0" name=""/>
        <dsp:cNvSpPr/>
      </dsp:nvSpPr>
      <dsp:spPr>
        <a:xfrm>
          <a:off x="2666337" y="2703653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noProof="0" dirty="0" smtClean="0"/>
            <a:t>Indirect</a:t>
          </a:r>
          <a:endParaRPr lang="en-GB" sz="1500" kern="1200" noProof="0" dirty="0"/>
        </a:p>
      </dsp:txBody>
      <dsp:txXfrm>
        <a:off x="2687172" y="2724488"/>
        <a:ext cx="1381017" cy="669673"/>
      </dsp:txXfrm>
    </dsp:sp>
    <dsp:sp modelId="{D5C7E7B0-3B30-4477-8238-7E2793874550}">
      <dsp:nvSpPr>
        <dsp:cNvPr id="0" name=""/>
        <dsp:cNvSpPr/>
      </dsp:nvSpPr>
      <dsp:spPr>
        <a:xfrm>
          <a:off x="4089025" y="3041329"/>
          <a:ext cx="569074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569074" y="179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359335" y="3045098"/>
        <a:ext cx="28453" cy="28453"/>
      </dsp:txXfrm>
    </dsp:sp>
    <dsp:sp modelId="{A46974D9-1C3E-46A3-B26C-78D9BFE908FC}">
      <dsp:nvSpPr>
        <dsp:cNvPr id="0" name=""/>
        <dsp:cNvSpPr/>
      </dsp:nvSpPr>
      <dsp:spPr>
        <a:xfrm>
          <a:off x="4658099" y="2703653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Cab/GAI/CCC estimates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  (empirical / RTM  &amp;inversion method)</a:t>
          </a:r>
          <a:endParaRPr lang="en-GB" sz="800" kern="1200" noProof="0" dirty="0"/>
        </a:p>
      </dsp:txBody>
      <dsp:txXfrm>
        <a:off x="4678934" y="2724488"/>
        <a:ext cx="1381017" cy="669673"/>
      </dsp:txXfrm>
    </dsp:sp>
    <dsp:sp modelId="{78ABABCB-B924-43DD-A862-3661A045BB5F}">
      <dsp:nvSpPr>
        <dsp:cNvPr id="0" name=""/>
        <dsp:cNvSpPr/>
      </dsp:nvSpPr>
      <dsp:spPr>
        <a:xfrm>
          <a:off x="6080787" y="3041329"/>
          <a:ext cx="569074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569074" y="179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noProof="0" dirty="0"/>
        </a:p>
      </dsp:txBody>
      <dsp:txXfrm>
        <a:off x="6351097" y="3045098"/>
        <a:ext cx="28453" cy="28453"/>
      </dsp:txXfrm>
    </dsp:sp>
    <dsp:sp modelId="{43781296-EBBD-4B9C-BE6E-909754828FF5}">
      <dsp:nvSpPr>
        <dsp:cNvPr id="0" name=""/>
        <dsp:cNvSpPr/>
      </dsp:nvSpPr>
      <dsp:spPr>
        <a:xfrm>
          <a:off x="6649862" y="2703653"/>
          <a:ext cx="1422687" cy="7113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noProof="0" dirty="0" smtClean="0"/>
            <a:t>CNC; W</a:t>
          </a:r>
          <a:endParaRPr lang="en-GB" sz="800" kern="1200" noProof="0" dirty="0"/>
        </a:p>
      </dsp:txBody>
      <dsp:txXfrm>
        <a:off x="6670697" y="2724488"/>
        <a:ext cx="1381017" cy="669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9/19/2019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elie.ucl.ac.be/belcam/tool/2018/12682ec78204771136a2e731d32d8cc5/geoviewer.html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91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425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156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Regressione lineare tra </a:t>
            </a:r>
            <a:r>
              <a:rPr lang="it-IT" dirty="0" err="1" smtClean="0"/>
              <a:t>App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67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4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3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>
                <a:hlinkClick r:id="rId3"/>
              </a:rPr>
              <a:t>http://maps.elie.ucl.ac.be/belcam/tool/2018/12682ec78204771136a2e731d32d8cc5/geoviewer.html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7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48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Quando: monitorare e prevede l’occorrenza delle fasi</a:t>
            </a:r>
            <a:r>
              <a:rPr lang="it-IT" baseline="0" dirty="0" smtClean="0"/>
              <a:t> fenologiche topiche nei campi sperimentali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1E97C-9F76-4268-953B-3AE00EBB15A1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989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66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58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1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cxnSp>
        <p:nvCxnSpPr>
          <p:cNvPr id="39" name="Connettore diritto 38"/>
          <p:cNvCxnSpPr/>
          <p:nvPr userDrawn="1"/>
        </p:nvCxnSpPr>
        <p:spPr>
          <a:xfrm flipV="1">
            <a:off x="0" y="704850"/>
            <a:ext cx="9144000" cy="19050"/>
          </a:xfrm>
          <a:prstGeom prst="line">
            <a:avLst/>
          </a:prstGeom>
          <a:ln w="3810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1" descr="PPT_Footer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5" name="Rettangolo 14"/>
          <p:cNvSpPr/>
          <p:nvPr userDrawn="1"/>
        </p:nvSpPr>
        <p:spPr>
          <a:xfrm>
            <a:off x="2701800" y="4829338"/>
            <a:ext cx="50088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i="0" u="sng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16-20 September</a:t>
            </a:r>
            <a:r>
              <a:rPr lang="en-GB" sz="1100" b="1" i="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2019 </a:t>
            </a:r>
            <a:r>
              <a:rPr lang="en-GB" sz="1100" b="1" i="0" noProof="0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Université</a:t>
            </a:r>
            <a:r>
              <a:rPr lang="en-GB" sz="1100" b="1" i="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100" b="1" i="0" noProof="0" dirty="0" err="1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Catholique</a:t>
            </a:r>
            <a:r>
              <a:rPr lang="en-GB" sz="1100" b="1" i="0" noProof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de Louvain, Belgium</a:t>
            </a:r>
            <a:endParaRPr lang="en-GB" sz="11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2" descr="http://landtraining2019.esa.int/files/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00" y="4852143"/>
            <a:ext cx="13824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99" y="4834143"/>
            <a:ext cx="30315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2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388224"/>
            <a:ext cx="8748000" cy="2527071"/>
          </a:xfrm>
        </p:spPr>
        <p:txBody>
          <a:bodyPr/>
          <a:lstStyle>
            <a:lvl1pPr marL="0"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3_PPT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71429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22282"/>
            <a:ext cx="8748000" cy="362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470312" y="4580702"/>
            <a:ext cx="253050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Boschetti M. </a:t>
            </a:r>
            <a:r>
              <a:rPr lang="en-GB" sz="800" noProof="1">
                <a:solidFill>
                  <a:schemeClr val="bg2"/>
                </a:solidFill>
              </a:rPr>
              <a:t>| ESRIN | </a:t>
            </a:r>
            <a:r>
              <a:rPr lang="en-GB" sz="800" noProof="1" smtClean="0">
                <a:solidFill>
                  <a:schemeClr val="bg2"/>
                </a:solidFill>
              </a:rPr>
              <a:t>19/09/2019 </a:t>
            </a:r>
            <a:r>
              <a:rPr lang="en-GB" sz="800" noProof="1">
                <a:solidFill>
                  <a:schemeClr val="bg2"/>
                </a:solidFill>
              </a:rPr>
              <a:t>| Slide  </a:t>
            </a:r>
            <a:fld id="{74715171-953B-462A-B427-D01C79F554CB}" type="slidenum">
              <a:rPr lang="en-GB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28614"/>
          <a:stretch/>
        </p:blipFill>
        <p:spPr>
          <a:xfrm>
            <a:off x="7787917" y="167443"/>
            <a:ext cx="121045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39" r:id="rId10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5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wmf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emf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9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91.emf"/><Relationship Id="rId3" Type="http://schemas.openxmlformats.org/officeDocument/2006/relationships/image" Target="../media/image108.emf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microsoft.com/office/2007/relationships/hdphoto" Target="../media/hdphoto2.wdp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118.jpeg"/><Relationship Id="rId7" Type="http://schemas.openxmlformats.org/officeDocument/2006/relationships/image" Target="../media/image122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emf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107.png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hyperlink" Target="http://www.belcam.info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49.png"/><Relationship Id="rId4" Type="http://schemas.openxmlformats.org/officeDocument/2006/relationships/image" Target="../media/image148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47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2.png"/><Relationship Id="rId7" Type="http://schemas.openxmlformats.org/officeDocument/2006/relationships/image" Target="../media/image147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en2r.ranghetti.info/" TargetMode="Externa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12" Type="http://schemas.openxmlformats.org/officeDocument/2006/relationships/image" Target="../media/image1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jpeg"/><Relationship Id="rId10" Type="http://schemas.openxmlformats.org/officeDocument/2006/relationships/image" Target="../media/image185.jpe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4.jpeg"/><Relationship Id="rId7" Type="http://schemas.openxmlformats.org/officeDocument/2006/relationships/image" Target="../media/image197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4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200.png"/><Relationship Id="rId7" Type="http://schemas.openxmlformats.org/officeDocument/2006/relationships/image" Target="../media/image203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2.jpeg"/><Relationship Id="rId5" Type="http://schemas.openxmlformats.org/officeDocument/2006/relationships/image" Target="../media/image140.jpeg"/><Relationship Id="rId4" Type="http://schemas.openxmlformats.org/officeDocument/2006/relationships/image" Target="../media/image201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3.png"/><Relationship Id="rId18" Type="http://schemas.openxmlformats.org/officeDocument/2006/relationships/image" Target="../media/image218.png"/><Relationship Id="rId26" Type="http://schemas.openxmlformats.org/officeDocument/2006/relationships/image" Target="../media/image226.png"/><Relationship Id="rId39" Type="http://schemas.microsoft.com/office/2007/relationships/hdphoto" Target="../media/hdphoto4.wdp"/><Relationship Id="rId21" Type="http://schemas.openxmlformats.org/officeDocument/2006/relationships/image" Target="../media/image221.png"/><Relationship Id="rId34" Type="http://schemas.openxmlformats.org/officeDocument/2006/relationships/image" Target="../media/image234.png"/><Relationship Id="rId42" Type="http://schemas.openxmlformats.org/officeDocument/2006/relationships/image" Target="../media/image241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6.png"/><Relationship Id="rId29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24" Type="http://schemas.openxmlformats.org/officeDocument/2006/relationships/image" Target="../media/image224.png"/><Relationship Id="rId32" Type="http://schemas.openxmlformats.org/officeDocument/2006/relationships/image" Target="../media/image232.png"/><Relationship Id="rId37" Type="http://schemas.openxmlformats.org/officeDocument/2006/relationships/image" Target="../media/image237.jpeg"/><Relationship Id="rId40" Type="http://schemas.openxmlformats.org/officeDocument/2006/relationships/image" Target="../media/image239.png"/><Relationship Id="rId45" Type="http://schemas.openxmlformats.org/officeDocument/2006/relationships/image" Target="../media/image244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23" Type="http://schemas.openxmlformats.org/officeDocument/2006/relationships/image" Target="../media/image223.png"/><Relationship Id="rId28" Type="http://schemas.openxmlformats.org/officeDocument/2006/relationships/image" Target="../media/image228.png"/><Relationship Id="rId36" Type="http://schemas.openxmlformats.org/officeDocument/2006/relationships/image" Target="../media/image236.jpeg"/><Relationship Id="rId10" Type="http://schemas.openxmlformats.org/officeDocument/2006/relationships/image" Target="../media/image210.png"/><Relationship Id="rId19" Type="http://schemas.openxmlformats.org/officeDocument/2006/relationships/image" Target="../media/image219.png"/><Relationship Id="rId31" Type="http://schemas.openxmlformats.org/officeDocument/2006/relationships/image" Target="../media/image231.png"/><Relationship Id="rId44" Type="http://schemas.openxmlformats.org/officeDocument/2006/relationships/image" Target="../media/image243.png"/><Relationship Id="rId4" Type="http://schemas.openxmlformats.org/officeDocument/2006/relationships/image" Target="../media/image187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Relationship Id="rId22" Type="http://schemas.openxmlformats.org/officeDocument/2006/relationships/image" Target="../media/image222.png"/><Relationship Id="rId27" Type="http://schemas.openxmlformats.org/officeDocument/2006/relationships/image" Target="../media/image227.png"/><Relationship Id="rId30" Type="http://schemas.openxmlformats.org/officeDocument/2006/relationships/image" Target="../media/image230.jpeg"/><Relationship Id="rId35" Type="http://schemas.openxmlformats.org/officeDocument/2006/relationships/image" Target="../media/image235.png"/><Relationship Id="rId43" Type="http://schemas.openxmlformats.org/officeDocument/2006/relationships/image" Target="../media/image242.png"/><Relationship Id="rId8" Type="http://schemas.openxmlformats.org/officeDocument/2006/relationships/image" Target="../media/image208.png"/><Relationship Id="rId3" Type="http://schemas.openxmlformats.org/officeDocument/2006/relationships/image" Target="../media/image204.png"/><Relationship Id="rId12" Type="http://schemas.openxmlformats.org/officeDocument/2006/relationships/image" Target="../media/image212.png"/><Relationship Id="rId17" Type="http://schemas.openxmlformats.org/officeDocument/2006/relationships/image" Target="../media/image217.png"/><Relationship Id="rId25" Type="http://schemas.openxmlformats.org/officeDocument/2006/relationships/image" Target="../media/image225.png"/><Relationship Id="rId33" Type="http://schemas.openxmlformats.org/officeDocument/2006/relationships/image" Target="../media/image233.png"/><Relationship Id="rId38" Type="http://schemas.openxmlformats.org/officeDocument/2006/relationships/image" Target="../media/image238.png"/><Relationship Id="rId46" Type="http://schemas.openxmlformats.org/officeDocument/2006/relationships/image" Target="../media/image245.png"/><Relationship Id="rId20" Type="http://schemas.openxmlformats.org/officeDocument/2006/relationships/image" Target="../media/image220.png"/><Relationship Id="rId41" Type="http://schemas.openxmlformats.org/officeDocument/2006/relationships/image" Target="../media/image240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" TargetMode="External"/><Relationship Id="rId2" Type="http://schemas.openxmlformats.org/officeDocument/2006/relationships/hyperlink" Target="https://doi.org/10.1016/j.fcr.2013.03.01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51/agro:2006022" TargetMode="External"/><Relationship Id="rId5" Type="http://schemas.openxmlformats.org/officeDocument/2006/relationships/hyperlink" Target="https://doi.org/10.3390/rs70404527" TargetMode="External"/><Relationship Id="rId4" Type="http://schemas.openxmlformats.org/officeDocument/2006/relationships/hyperlink" Target="http://images.vc.camcom.it/f/Varie/74/7446_CCIAAVC_2722017.pdf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eja.2008.01.005" TargetMode="External"/><Relationship Id="rId3" Type="http://schemas.openxmlformats.org/officeDocument/2006/relationships/hyperlink" Target="https://doi.org/10.2134/agronj2004.1000" TargetMode="External"/><Relationship Id="rId7" Type="http://schemas.openxmlformats.org/officeDocument/2006/relationships/hyperlink" Target="https://www.sciencedirect.com/science/article/pii/S1161030108000130" TargetMode="External"/><Relationship Id="rId2" Type="http://schemas.openxmlformats.org/officeDocument/2006/relationships/hyperlink" Target="https://doi.org/10.1016/j.rse.2018.06.03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opscience.iop.org/article/10.1088/1748-9326/9/10/105011" TargetMode="External"/><Relationship Id="rId5" Type="http://schemas.openxmlformats.org/officeDocument/2006/relationships/hyperlink" Target="https://doi.org/10.3390/rs70810646" TargetMode="External"/><Relationship Id="rId4" Type="http://schemas.openxmlformats.org/officeDocument/2006/relationships/hyperlink" Target="https://link.springer.com/article/10.1007/s11119-008-9055-3" TargetMode="External"/><Relationship Id="rId9" Type="http://schemas.openxmlformats.org/officeDocument/2006/relationships/hyperlink" Target="https://doi.org/10.1094/PDIS.2000.84.4.403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3/A:1004293706242" TargetMode="External"/><Relationship Id="rId2" Type="http://schemas.openxmlformats.org/officeDocument/2006/relationships/hyperlink" Target="https://doi.org/10.1016/S0034-4257(00)00163-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16/j.agee.2006.05.015" TargetMode="External"/><Relationship Id="rId5" Type="http://schemas.openxmlformats.org/officeDocument/2006/relationships/hyperlink" Target="https://doi.org/10.1016/j.jag.2013.04.003" TargetMode="External"/><Relationship Id="rId4" Type="http://schemas.openxmlformats.org/officeDocument/2006/relationships/hyperlink" Target="https://doi.org/10.1016/j.compag.2018.08.008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12996" y="3393298"/>
            <a:ext cx="2512144" cy="307777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Mirco </a:t>
            </a:r>
            <a:r>
              <a:rPr lang="en-GB" dirty="0" err="1" smtClean="0"/>
              <a:t>Boschetti</a:t>
            </a:r>
            <a:r>
              <a:rPr lang="en-GB" dirty="0" smtClean="0"/>
              <a:t> CNR-IREA</a:t>
            </a:r>
            <a:endParaRPr lang="en-GB" dirty="0"/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12996" y="2539626"/>
            <a:ext cx="8493844" cy="646331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Crop nitrogen management and satellite-derived information for crop monitoring and yield forecast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64276"/>
            <a:ext cx="8777288" cy="400110"/>
          </a:xfrm>
        </p:spPr>
        <p:txBody>
          <a:bodyPr/>
          <a:lstStyle/>
          <a:p>
            <a:r>
              <a:rPr lang="en-GB" sz="2000" dirty="0" smtClean="0"/>
              <a:t>Nitrogen management in a precision agriculture paradigm</a:t>
            </a:r>
            <a:endParaRPr lang="en-GB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839788"/>
            <a:ext cx="8747125" cy="1362075"/>
          </a:xfrm>
        </p:spPr>
        <p:txBody>
          <a:bodyPr/>
          <a:lstStyle/>
          <a:p>
            <a:pPr>
              <a:buFontTx/>
              <a:buChar char="-"/>
            </a:pPr>
            <a:r>
              <a:rPr lang="en-GB" dirty="0"/>
              <a:t>Rational fertilisation in a </a:t>
            </a:r>
            <a:r>
              <a:rPr lang="en-GB" dirty="0" smtClean="0"/>
              <a:t>precision </a:t>
            </a:r>
            <a:r>
              <a:rPr lang="en-GB" dirty="0"/>
              <a:t>farming approach have to take into account:</a:t>
            </a:r>
          </a:p>
          <a:p>
            <a:pPr lvl="1">
              <a:buFontTx/>
              <a:buChar char="-"/>
            </a:pPr>
            <a:r>
              <a:rPr lang="en-GB" sz="1400" dirty="0"/>
              <a:t> </a:t>
            </a:r>
            <a:r>
              <a:rPr lang="en-GB" sz="1400" b="1" dirty="0"/>
              <a:t>When</a:t>
            </a:r>
            <a:r>
              <a:rPr lang="en-GB" sz="1400" dirty="0"/>
              <a:t> </a:t>
            </a:r>
            <a:r>
              <a:rPr lang="en-GB" sz="1400" dirty="0">
                <a:sym typeface="Wingdings" panose="05000000000000000000" pitchFamily="2" charset="2"/>
              </a:rPr>
              <a:t> importance of </a:t>
            </a:r>
            <a:r>
              <a:rPr lang="en-GB" sz="1400" b="1" dirty="0">
                <a:sym typeface="Wingdings" panose="05000000000000000000" pitchFamily="2" charset="2"/>
              </a:rPr>
              <a:t>timeliness according to plant </a:t>
            </a:r>
            <a:r>
              <a:rPr lang="en-GB" sz="1400" b="1" dirty="0" err="1" smtClean="0">
                <a:sym typeface="Wingdings" panose="05000000000000000000" pitchFamily="2" charset="2"/>
              </a:rPr>
              <a:t>developement</a:t>
            </a:r>
            <a:endParaRPr lang="en-GB" sz="1400" b="1" dirty="0"/>
          </a:p>
          <a:p>
            <a:pPr lvl="1">
              <a:buFontTx/>
              <a:buChar char="-"/>
            </a:pPr>
            <a:r>
              <a:rPr lang="en-GB" sz="1400" dirty="0"/>
              <a:t> </a:t>
            </a:r>
            <a:r>
              <a:rPr lang="en-GB" sz="1400" b="1" dirty="0"/>
              <a:t>How much </a:t>
            </a:r>
            <a:r>
              <a:rPr lang="en-GB" sz="1400" dirty="0">
                <a:sym typeface="Wingdings" panose="05000000000000000000" pitchFamily="2" charset="2"/>
              </a:rPr>
              <a:t> need of an assessment of </a:t>
            </a:r>
            <a:r>
              <a:rPr lang="en-GB" sz="1400" b="1" dirty="0">
                <a:sym typeface="Wingdings" panose="05000000000000000000" pitchFamily="2" charset="2"/>
              </a:rPr>
              <a:t>availability and plant needs</a:t>
            </a:r>
            <a:endParaRPr lang="en-GB" sz="1400" b="1" dirty="0"/>
          </a:p>
          <a:p>
            <a:pPr lvl="1">
              <a:buFontTx/>
              <a:buChar char="-"/>
            </a:pPr>
            <a:r>
              <a:rPr lang="en-GB" sz="1400" dirty="0"/>
              <a:t> </a:t>
            </a:r>
            <a:r>
              <a:rPr lang="en-GB" sz="1400" b="1" dirty="0"/>
              <a:t>Where</a:t>
            </a:r>
            <a:r>
              <a:rPr lang="en-GB" sz="1400" dirty="0"/>
              <a:t> </a:t>
            </a:r>
            <a:r>
              <a:rPr lang="en-GB" sz="1400" dirty="0">
                <a:sym typeface="Wingdings" panose="05000000000000000000" pitchFamily="2" charset="2"/>
              </a:rPr>
              <a:t> take into account </a:t>
            </a:r>
            <a:r>
              <a:rPr lang="en-GB" sz="1400" b="1" dirty="0">
                <a:sym typeface="Wingdings" panose="05000000000000000000" pitchFamily="2" charset="2"/>
              </a:rPr>
              <a:t>spatial variability </a:t>
            </a:r>
            <a:r>
              <a:rPr lang="en-GB" sz="1400" dirty="0">
                <a:sym typeface="Wingdings" panose="05000000000000000000" pitchFamily="2" charset="2"/>
              </a:rPr>
              <a:t>due to soil/plant interaction</a:t>
            </a:r>
          </a:p>
          <a:p>
            <a:endParaRPr lang="it-IT" dirty="0"/>
          </a:p>
        </p:txBody>
      </p:sp>
      <p:graphicFrame>
        <p:nvGraphicFramePr>
          <p:cNvPr id="4" name="Diagramma 3"/>
          <p:cNvGraphicFramePr/>
          <p:nvPr>
            <p:extLst/>
          </p:nvPr>
        </p:nvGraphicFramePr>
        <p:xfrm>
          <a:off x="3044127" y="2049822"/>
          <a:ext cx="3129280" cy="21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2" y="2307428"/>
            <a:ext cx="2497532" cy="1669189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6551201" y="3563954"/>
            <a:ext cx="949911" cy="861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7501112" y="3684621"/>
            <a:ext cx="1206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Variable Rate </a:t>
            </a:r>
            <a:r>
              <a:rPr lang="en-GB" sz="1400" dirty="0"/>
              <a:t>T</a:t>
            </a:r>
            <a:r>
              <a:rPr lang="en-GB" sz="1400" dirty="0" smtClean="0"/>
              <a:t>echnology</a:t>
            </a:r>
            <a:endParaRPr lang="en-GB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604356" y="4320946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time</a:t>
            </a:r>
            <a:endParaRPr lang="en-GB" sz="1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145" y="2201717"/>
            <a:ext cx="1677798" cy="114968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977" y="4013864"/>
            <a:ext cx="971579" cy="99534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74" y="2698374"/>
            <a:ext cx="1266183" cy="9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it-IT" dirty="0" err="1"/>
              <a:t>Thematic</a:t>
            </a:r>
            <a:r>
              <a:rPr lang="it-IT" dirty="0"/>
              <a:t> </a:t>
            </a:r>
            <a:r>
              <a:rPr lang="it-IT" dirty="0" err="1"/>
              <a:t>mapping</a:t>
            </a:r>
            <a:r>
              <a:rPr lang="it-IT" dirty="0"/>
              <a:t> for VRT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782638"/>
            <a:ext cx="9075420" cy="620543"/>
          </a:xfrm>
        </p:spPr>
        <p:txBody>
          <a:bodyPr>
            <a:normAutofit/>
          </a:bodyPr>
          <a:lstStyle/>
          <a:p>
            <a:r>
              <a:rPr lang="en-GB" sz="1400" b="1" dirty="0">
                <a:solidFill>
                  <a:schemeClr val="tx1"/>
                </a:solidFill>
              </a:rPr>
              <a:t>Variable rate </a:t>
            </a:r>
            <a:r>
              <a:rPr lang="en-GB" sz="1400" b="1" dirty="0" smtClean="0">
                <a:solidFill>
                  <a:schemeClr val="tx1"/>
                </a:solidFill>
              </a:rPr>
              <a:t>technology (VR</a:t>
            </a:r>
            <a:r>
              <a:rPr lang="en-GB" sz="1400" b="1" dirty="0">
                <a:solidFill>
                  <a:schemeClr val="tx1"/>
                </a:solidFill>
              </a:rPr>
              <a:t>) </a:t>
            </a:r>
            <a:r>
              <a:rPr lang="en-GB" sz="1400" dirty="0" smtClean="0">
                <a:solidFill>
                  <a:schemeClr val="tx1"/>
                </a:solidFill>
              </a:rPr>
              <a:t>using </a:t>
            </a:r>
            <a:r>
              <a:rPr lang="en-GB" sz="1400" dirty="0">
                <a:solidFill>
                  <a:schemeClr val="tx1"/>
                </a:solidFill>
              </a:rPr>
              <a:t>prescription maps is considered a promising approach for </a:t>
            </a:r>
            <a:r>
              <a:rPr lang="en-GB" sz="1400" dirty="0" smtClean="0">
                <a:solidFill>
                  <a:schemeClr val="tx1"/>
                </a:solidFill>
              </a:rPr>
              <a:t>implementing </a:t>
            </a:r>
            <a:r>
              <a:rPr lang="en-GB" sz="1400" b="1" dirty="0" smtClean="0">
                <a:solidFill>
                  <a:schemeClr val="tx1"/>
                </a:solidFill>
              </a:rPr>
              <a:t>rationale </a:t>
            </a:r>
            <a:r>
              <a:rPr lang="en-GB" sz="1400" b="1" dirty="0">
                <a:solidFill>
                  <a:schemeClr val="tx1"/>
                </a:solidFill>
              </a:rPr>
              <a:t>top-dressing fertilization </a:t>
            </a:r>
            <a:r>
              <a:rPr lang="en-GB" sz="1400" dirty="0">
                <a:solidFill>
                  <a:schemeClr val="tx1"/>
                </a:solidFill>
              </a:rPr>
              <a:t>to increase N use efficiency </a:t>
            </a:r>
            <a:r>
              <a:rPr lang="en-GB" sz="1200" dirty="0">
                <a:solidFill>
                  <a:schemeClr val="tx1"/>
                </a:solidFill>
              </a:rPr>
              <a:t>(Basso et al., 2016).</a:t>
            </a:r>
          </a:p>
        </p:txBody>
      </p:sp>
      <p:sp>
        <p:nvSpPr>
          <p:cNvPr id="6" name="Rettangolo 5"/>
          <p:cNvSpPr/>
          <p:nvPr/>
        </p:nvSpPr>
        <p:spPr>
          <a:xfrm>
            <a:off x="196698" y="1403181"/>
            <a:ext cx="7164222" cy="271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SzPct val="95000"/>
              <a:buFont typeface="+mj-lt"/>
              <a:buAutoNum type="arabicPeriod"/>
            </a:pPr>
            <a:r>
              <a:rPr lang="en-GB" sz="1400" b="1" dirty="0" smtClean="0"/>
              <a:t>Definition of nitrogen </a:t>
            </a:r>
            <a:r>
              <a:rPr lang="en-GB" sz="1400" b="1" dirty="0"/>
              <a:t>recommendations </a:t>
            </a:r>
            <a:r>
              <a:rPr lang="en-GB" sz="1400" dirty="0"/>
              <a:t>based on </a:t>
            </a:r>
            <a:r>
              <a:rPr lang="en-GB" sz="1400" b="1" dirty="0"/>
              <a:t>balance sheet </a:t>
            </a:r>
            <a:r>
              <a:rPr lang="en-GB" sz="1400" dirty="0"/>
              <a:t>(taking into account: yield goal</a:t>
            </a:r>
            <a:r>
              <a:rPr lang="en-GB" sz="1400" dirty="0" smtClean="0"/>
              <a:t>*,nitrogen input</a:t>
            </a:r>
            <a:r>
              <a:rPr lang="en-GB" sz="1400" dirty="0"/>
              <a:t>** and </a:t>
            </a:r>
            <a:r>
              <a:rPr lang="en-GB" sz="1400" dirty="0" smtClean="0"/>
              <a:t>losses***)</a:t>
            </a:r>
          </a:p>
          <a:p>
            <a:pPr marL="342900" indent="-342900">
              <a:spcBef>
                <a:spcPct val="20000"/>
              </a:spcBef>
              <a:buSzPct val="95000"/>
              <a:buFont typeface="+mj-lt"/>
              <a:buAutoNum type="arabicPeriod"/>
            </a:pPr>
            <a:r>
              <a:rPr lang="en-GB" sz="1400" b="1" dirty="0" smtClean="0"/>
              <a:t>creation </a:t>
            </a:r>
            <a:r>
              <a:rPr lang="en-GB" sz="1400" b="1" dirty="0"/>
              <a:t>of VR maps </a:t>
            </a:r>
            <a:r>
              <a:rPr lang="en-GB" sz="1400" dirty="0" smtClean="0"/>
              <a:t>exploit </a:t>
            </a:r>
            <a:r>
              <a:rPr lang="en-GB" sz="1400" dirty="0"/>
              <a:t>different </a:t>
            </a:r>
            <a:r>
              <a:rPr lang="en-GB" sz="1400" b="1" dirty="0"/>
              <a:t>thematic layers </a:t>
            </a:r>
            <a:r>
              <a:rPr lang="en-GB" sz="1400" dirty="0"/>
              <a:t>as input to a clustering process to generate </a:t>
            </a:r>
            <a:r>
              <a:rPr lang="en-GB" sz="1400" b="1" dirty="0"/>
              <a:t>management unit zones (MUZ) </a:t>
            </a:r>
            <a:r>
              <a:rPr lang="en-GB" sz="1400" dirty="0"/>
              <a:t>(</a:t>
            </a:r>
            <a:r>
              <a:rPr lang="en-GB" sz="1400" dirty="0" err="1"/>
              <a:t>Fridgen</a:t>
            </a:r>
            <a:r>
              <a:rPr lang="en-GB" sz="1400" dirty="0"/>
              <a:t> et al., 2004</a:t>
            </a:r>
            <a:r>
              <a:rPr lang="en-GB" sz="1400" dirty="0" smtClean="0"/>
              <a:t>). </a:t>
            </a:r>
          </a:p>
          <a:p>
            <a:pPr marL="342900" indent="-342900">
              <a:spcBef>
                <a:spcPct val="20000"/>
              </a:spcBef>
              <a:buSzPct val="95000"/>
              <a:buFont typeface="+mj-lt"/>
              <a:buAutoNum type="arabicPeriod"/>
            </a:pPr>
            <a:endParaRPr lang="en-GB" sz="1400" dirty="0" smtClean="0"/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GB" sz="1400" dirty="0" smtClean="0"/>
              <a:t>Mapping </a:t>
            </a:r>
            <a:r>
              <a:rPr lang="en-GB" sz="1400" dirty="0"/>
              <a:t>approach based on </a:t>
            </a:r>
          </a:p>
          <a:p>
            <a:pPr lvl="1">
              <a:spcBef>
                <a:spcPts val="450"/>
              </a:spcBef>
            </a:pPr>
            <a:r>
              <a:rPr lang="en-GB" sz="1400" b="1" dirty="0">
                <a:sym typeface="Wingdings" panose="05000000000000000000" pitchFamily="2" charset="2"/>
              </a:rPr>
              <a:t> </a:t>
            </a:r>
            <a:r>
              <a:rPr lang="en-GB" sz="1400" b="1" dirty="0"/>
              <a:t>Static information </a:t>
            </a:r>
            <a:r>
              <a:rPr lang="en-GB" sz="1400" dirty="0"/>
              <a:t>about factors influencing crop yield (soil properties , </a:t>
            </a:r>
            <a:r>
              <a:rPr lang="en-GB" sz="1400" dirty="0" smtClean="0"/>
              <a:t>historical yield </a:t>
            </a:r>
            <a:r>
              <a:rPr lang="en-GB" sz="1400" dirty="0"/>
              <a:t>maps, </a:t>
            </a:r>
            <a:r>
              <a:rPr lang="en-GB" sz="1400" dirty="0" smtClean="0"/>
              <a:t>preceding crops etc</a:t>
            </a:r>
            <a:r>
              <a:rPr lang="en-GB" sz="1400" dirty="0"/>
              <a:t>. )</a:t>
            </a:r>
          </a:p>
          <a:p>
            <a:pPr lvl="1">
              <a:spcBef>
                <a:spcPts val="450"/>
              </a:spcBef>
            </a:pPr>
            <a:r>
              <a:rPr lang="en-GB" sz="1400" b="1" dirty="0" smtClean="0">
                <a:sym typeface="Wingdings" panose="05000000000000000000" pitchFamily="2" charset="2"/>
              </a:rPr>
              <a:t> </a:t>
            </a:r>
            <a:r>
              <a:rPr lang="en-GB" sz="1400" b="1" dirty="0"/>
              <a:t>Seasonal information </a:t>
            </a:r>
            <a:r>
              <a:rPr lang="en-GB" sz="1400" dirty="0"/>
              <a:t>on crop status and dynamics (</a:t>
            </a:r>
            <a:r>
              <a:rPr lang="en-US" sz="1400" dirty="0"/>
              <a:t>ground, proximal and remote sensing measurements)</a:t>
            </a:r>
            <a:r>
              <a:rPr lang="en-GB" sz="1400" dirty="0"/>
              <a:t> </a:t>
            </a:r>
            <a:endParaRPr lang="it-IT" sz="1400" dirty="0"/>
          </a:p>
        </p:txBody>
      </p:sp>
      <p:grpSp>
        <p:nvGrpSpPr>
          <p:cNvPr id="15" name="Gruppo 14"/>
          <p:cNvGrpSpPr/>
          <p:nvPr/>
        </p:nvGrpSpPr>
        <p:grpSpPr>
          <a:xfrm>
            <a:off x="7172090" y="2592444"/>
            <a:ext cx="1719404" cy="835795"/>
            <a:chOff x="6740206" y="3703233"/>
            <a:chExt cx="2292538" cy="1114393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0206" y="3874908"/>
              <a:ext cx="2160000" cy="94271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44" y="3703233"/>
              <a:ext cx="720000" cy="3851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po 13"/>
          <p:cNvGrpSpPr/>
          <p:nvPr/>
        </p:nvGrpSpPr>
        <p:grpSpPr>
          <a:xfrm>
            <a:off x="7123282" y="3474219"/>
            <a:ext cx="1851655" cy="805790"/>
            <a:chOff x="6740206" y="4878933"/>
            <a:chExt cx="2468873" cy="1074387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0206" y="5010602"/>
              <a:ext cx="2160000" cy="942718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079" y="4878933"/>
              <a:ext cx="720000" cy="558762"/>
            </a:xfrm>
            <a:prstGeom prst="rect">
              <a:avLst/>
            </a:prstGeom>
          </p:spPr>
        </p:pic>
      </p:grpSp>
      <p:grpSp>
        <p:nvGrpSpPr>
          <p:cNvPr id="16" name="Gruppo 15"/>
          <p:cNvGrpSpPr/>
          <p:nvPr/>
        </p:nvGrpSpPr>
        <p:grpSpPr>
          <a:xfrm>
            <a:off x="7160824" y="1581631"/>
            <a:ext cx="1733514" cy="961119"/>
            <a:chOff x="6740206" y="2355483"/>
            <a:chExt cx="2311352" cy="1281492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0206" y="2664487"/>
              <a:ext cx="2160000" cy="972488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1558" y="2355483"/>
              <a:ext cx="720000" cy="3949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" name="Rettangolo 3"/>
          <p:cNvSpPr/>
          <p:nvPr/>
        </p:nvSpPr>
        <p:spPr>
          <a:xfrm>
            <a:off x="624771" y="3572896"/>
            <a:ext cx="6070438" cy="487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/>
          <p:cNvSpPr/>
          <p:nvPr/>
        </p:nvSpPr>
        <p:spPr>
          <a:xfrm>
            <a:off x="196698" y="4111667"/>
            <a:ext cx="87782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900" dirty="0" smtClean="0"/>
              <a:t>*     plant </a:t>
            </a:r>
            <a:r>
              <a:rPr lang="en-GB" sz="900" dirty="0"/>
              <a:t>total uptake to reach planned </a:t>
            </a:r>
            <a:r>
              <a:rPr lang="en-GB" sz="900" dirty="0" smtClean="0"/>
              <a:t>yield</a:t>
            </a:r>
          </a:p>
          <a:p>
            <a:pPr marL="0" lvl="1"/>
            <a:r>
              <a:rPr lang="en-GB" sz="900" dirty="0" smtClean="0"/>
              <a:t>**   natural (soil</a:t>
            </a:r>
            <a:r>
              <a:rPr lang="en-GB" sz="900" dirty="0"/>
              <a:t>, </a:t>
            </a:r>
            <a:r>
              <a:rPr lang="en-GB" sz="900" dirty="0" smtClean="0"/>
              <a:t>atmosphere, </a:t>
            </a:r>
            <a:r>
              <a:rPr lang="en-GB" sz="900" dirty="0"/>
              <a:t>crop </a:t>
            </a:r>
            <a:r>
              <a:rPr lang="en-GB" sz="900" dirty="0" smtClean="0"/>
              <a:t>residue) </a:t>
            </a:r>
            <a:r>
              <a:rPr lang="en-GB" sz="900" dirty="0"/>
              <a:t>&amp; fertiliser </a:t>
            </a:r>
            <a:r>
              <a:rPr lang="en-GB" sz="900" dirty="0" smtClean="0"/>
              <a:t>(green</a:t>
            </a:r>
            <a:r>
              <a:rPr lang="en-GB" sz="900" dirty="0"/>
              <a:t>, manure, </a:t>
            </a:r>
            <a:r>
              <a:rPr lang="en-GB" sz="900" dirty="0" smtClean="0"/>
              <a:t>mineral) </a:t>
            </a:r>
          </a:p>
          <a:p>
            <a:pPr marL="0" lvl="1"/>
            <a:r>
              <a:rPr lang="en-GB" sz="900" dirty="0" smtClean="0"/>
              <a:t>*** leaching</a:t>
            </a:r>
            <a:r>
              <a:rPr lang="en-GB" sz="900" dirty="0"/>
              <a:t>, volatilisation, etc</a:t>
            </a:r>
            <a:r>
              <a:rPr lang="en-GB" sz="900" dirty="0" smtClean="0"/>
              <a:t>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7733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40890" y="1091774"/>
            <a:ext cx="313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Importance of nitrogen management in agriculture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Physiological basis for nitrogen retrieval with optical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Approaches to assess nitrogen deficiency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Example of application of (pre) operational systems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7101" y="821511"/>
            <a:ext cx="2619435" cy="192962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" t="2438" r="996" b="3252"/>
          <a:stretch>
            <a:fillRect/>
          </a:stretch>
        </p:blipFill>
        <p:spPr bwMode="auto">
          <a:xfrm>
            <a:off x="5588000" y="2496881"/>
            <a:ext cx="3347881" cy="210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084986" y="860942"/>
            <a:ext cx="9092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Dry </a:t>
            </a:r>
            <a:r>
              <a:rPr lang="it-IT" sz="900" dirty="0" err="1" smtClean="0"/>
              <a:t>material</a:t>
            </a:r>
            <a:endParaRPr lang="it-IT" sz="9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261940" y="2310499"/>
            <a:ext cx="15969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 smtClean="0"/>
              <a:t>Infield</a:t>
            </a:r>
            <a:r>
              <a:rPr lang="it-IT" sz="900" dirty="0" smtClean="0"/>
              <a:t> </a:t>
            </a:r>
            <a:r>
              <a:rPr lang="it-IT" sz="900" dirty="0" err="1" smtClean="0"/>
              <a:t>Canopy</a:t>
            </a:r>
            <a:r>
              <a:rPr lang="it-IT" sz="900" dirty="0" smtClean="0"/>
              <a:t> </a:t>
            </a:r>
            <a:r>
              <a:rPr lang="it-IT" sz="900" dirty="0" err="1" smtClean="0"/>
              <a:t>condition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7981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31071745"/>
              </p:ext>
            </p:extLst>
          </p:nvPr>
        </p:nvGraphicFramePr>
        <p:xfrm>
          <a:off x="336550" y="833438"/>
          <a:ext cx="8077148" cy="38994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9805">
                  <a:extLst>
                    <a:ext uri="{9D8B030D-6E8A-4147-A177-3AD203B41FA5}">
                      <a16:colId xmlns:a16="http://schemas.microsoft.com/office/drawing/2014/main" val="577563469"/>
                    </a:ext>
                  </a:extLst>
                </a:gridCol>
                <a:gridCol w="3911918">
                  <a:extLst>
                    <a:ext uri="{9D8B030D-6E8A-4147-A177-3AD203B41FA5}">
                      <a16:colId xmlns:a16="http://schemas.microsoft.com/office/drawing/2014/main" val="1853992206"/>
                    </a:ext>
                  </a:extLst>
                </a:gridCol>
                <a:gridCol w="1915425">
                  <a:extLst>
                    <a:ext uri="{9D8B030D-6E8A-4147-A177-3AD203B41FA5}">
                      <a16:colId xmlns:a16="http://schemas.microsoft.com/office/drawing/2014/main" val="2998611370"/>
                    </a:ext>
                  </a:extLst>
                </a:gridCol>
              </a:tblGrid>
              <a:tr h="29995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Symbol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Variable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Unit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635450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LAI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Leaf area index </a:t>
                      </a:r>
                      <a:r>
                        <a:rPr lang="en-GB" sz="1100" dirty="0" smtClean="0"/>
                        <a:t>(green leaves</a:t>
                      </a:r>
                      <a:r>
                        <a:rPr lang="en-GB" sz="1100" baseline="0" dirty="0" smtClean="0"/>
                        <a:t> of the crop)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dirty="0" smtClean="0"/>
                        <a:t> leaf </a:t>
                      </a:r>
                      <a:r>
                        <a:rPr lang="en-GB" sz="1200" baseline="0" dirty="0" smtClean="0"/>
                        <a:t>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baseline="0" dirty="0" smtClean="0"/>
                        <a:t> soil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962582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GLAI (GAI)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Green leaf are index </a:t>
                      </a:r>
                      <a:r>
                        <a:rPr lang="en-GB" sz="1100" dirty="0" smtClean="0"/>
                        <a:t>(all photosynthetic elements)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 smtClean="0"/>
                        <a:t>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dirty="0" smtClean="0"/>
                        <a:t> leaf </a:t>
                      </a:r>
                      <a:r>
                        <a:rPr lang="en-GB" sz="1200" baseline="0" dirty="0" smtClean="0"/>
                        <a:t>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baseline="0" dirty="0" smtClean="0"/>
                        <a:t> soil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059919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Cab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Leaf chlorophyll content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g</a:t>
                      </a:r>
                      <a:r>
                        <a:rPr lang="en-GB" sz="1200" baseline="0" dirty="0" smtClean="0"/>
                        <a:t> 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baseline="0" dirty="0" smtClean="0"/>
                        <a:t> leaf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953639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Qcab</a:t>
                      </a:r>
                      <a:r>
                        <a:rPr lang="en-GB" sz="1200" dirty="0" smtClean="0"/>
                        <a:t> or CCC*  (Cab*LAI)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Chlorophyll content of the canopy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g</a:t>
                      </a:r>
                      <a:r>
                        <a:rPr lang="en-GB" sz="1200" baseline="0" dirty="0" smtClean="0"/>
                        <a:t> 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baseline="0" dirty="0" smtClean="0"/>
                        <a:t> soil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470732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baseline="0" dirty="0" err="1" smtClean="0"/>
                        <a:t>N</a:t>
                      </a:r>
                      <a:r>
                        <a:rPr lang="en-GB" sz="1200" baseline="-25000" dirty="0" err="1" smtClean="0"/>
                        <a:t>area</a:t>
                      </a:r>
                      <a:endParaRPr lang="en-GB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Nitrogen</a:t>
                      </a:r>
                      <a:r>
                        <a:rPr lang="en-GB" sz="1200" baseline="0" dirty="0" smtClean="0"/>
                        <a:t> concentration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g</a:t>
                      </a:r>
                      <a:r>
                        <a:rPr lang="en-GB" sz="1200" baseline="0" dirty="0" smtClean="0"/>
                        <a:t> 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baseline="0" dirty="0" smtClean="0"/>
                        <a:t> leaf</a:t>
                      </a:r>
                      <a:endParaRPr lang="en-GB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101975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</a:t>
                      </a:r>
                      <a:r>
                        <a:rPr lang="en-GB" sz="1200" baseline="-25000" dirty="0" smtClean="0"/>
                        <a:t>R</a:t>
                      </a:r>
                      <a:endParaRPr lang="en-GB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Real</a:t>
                      </a:r>
                      <a:r>
                        <a:rPr lang="en-GB" sz="1200" baseline="0" dirty="0" smtClean="0"/>
                        <a:t> p</a:t>
                      </a:r>
                      <a:r>
                        <a:rPr lang="en-GB" sz="1200" dirty="0" smtClean="0"/>
                        <a:t>lant nitrogen</a:t>
                      </a:r>
                      <a:r>
                        <a:rPr lang="en-GB" sz="1200" baseline="0" dirty="0" smtClean="0"/>
                        <a:t> content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g</a:t>
                      </a:r>
                      <a:r>
                        <a:rPr lang="en-GB" sz="1200" baseline="0" dirty="0" smtClean="0"/>
                        <a:t> N g</a:t>
                      </a:r>
                      <a:r>
                        <a:rPr lang="en-GB" sz="1200" baseline="30000" dirty="0" smtClean="0"/>
                        <a:t>-1</a:t>
                      </a:r>
                      <a:r>
                        <a:rPr lang="en-GB" sz="1200" baseline="0" dirty="0" smtClean="0"/>
                        <a:t> dry biomass</a:t>
                      </a:r>
                      <a:endParaRPr lang="en-GB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098093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</a:t>
                      </a:r>
                      <a:r>
                        <a:rPr lang="en-GB" sz="1200" baseline="-25000" dirty="0" smtClean="0"/>
                        <a:t>C</a:t>
                      </a:r>
                      <a:endParaRPr lang="en-GB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Critical plant nitrogen content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g</a:t>
                      </a:r>
                      <a:r>
                        <a:rPr lang="en-GB" sz="1200" baseline="0" dirty="0" smtClean="0"/>
                        <a:t> N g</a:t>
                      </a:r>
                      <a:r>
                        <a:rPr lang="en-GB" sz="1200" baseline="30000" dirty="0" smtClean="0"/>
                        <a:t>-1</a:t>
                      </a:r>
                      <a:r>
                        <a:rPr lang="en-GB" sz="1200" baseline="0" dirty="0" smtClean="0"/>
                        <a:t> dry biomass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298691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W  or DM or AGB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Dry above ground biomass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T ha</a:t>
                      </a:r>
                      <a:r>
                        <a:rPr lang="en-GB" sz="1200" baseline="30000" dirty="0" smtClean="0"/>
                        <a:t>-1</a:t>
                      </a:r>
                      <a:endParaRPr lang="en-GB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200000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NNI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Nitrogen Nutritional index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 -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236529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NU</a:t>
                      </a:r>
                      <a:r>
                        <a:rPr lang="en-GB" sz="1200" baseline="-25000" dirty="0" smtClean="0"/>
                        <a:t>R </a:t>
                      </a:r>
                      <a:r>
                        <a:rPr lang="en-GB" sz="1200" baseline="0" dirty="0" smtClean="0"/>
                        <a:t>or Q</a:t>
                      </a:r>
                      <a:r>
                        <a:rPr lang="en-GB" sz="1200" dirty="0" smtClean="0"/>
                        <a:t>U</a:t>
                      </a:r>
                      <a:r>
                        <a:rPr lang="en-GB" sz="1200" baseline="-25000" dirty="0" smtClean="0"/>
                        <a:t>R</a:t>
                      </a:r>
                      <a:r>
                        <a:rPr lang="en-GB" sz="1200" baseline="0" dirty="0" smtClean="0"/>
                        <a:t> or CNC** </a:t>
                      </a:r>
                      <a:endParaRPr lang="en-GB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Real nitrogen Uptake (absorbed)</a:t>
                      </a:r>
                      <a:r>
                        <a:rPr lang="en-GB" sz="1200" baseline="0" dirty="0" smtClean="0"/>
                        <a:t> by canopy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Kg ha</a:t>
                      </a:r>
                      <a:r>
                        <a:rPr lang="en-GB" sz="1200" baseline="30000" dirty="0" smtClean="0"/>
                        <a:t>-1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172980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NU</a:t>
                      </a:r>
                      <a:r>
                        <a:rPr lang="en-GB" sz="1200" baseline="-25000" dirty="0" smtClean="0"/>
                        <a:t>C</a:t>
                      </a:r>
                      <a:endParaRPr lang="en-GB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Critical nitrogen Uptake (absorbed)</a:t>
                      </a:r>
                      <a:r>
                        <a:rPr lang="en-GB" sz="1200" baseline="0" dirty="0" smtClean="0"/>
                        <a:t> by canopy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Kg ha</a:t>
                      </a:r>
                      <a:r>
                        <a:rPr lang="en-GB" sz="1200" baseline="30000" dirty="0" smtClean="0"/>
                        <a:t>-1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388351"/>
                  </a:ext>
                </a:extLst>
              </a:tr>
              <a:tr h="29995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∆NU </a:t>
                      </a:r>
                      <a:r>
                        <a:rPr lang="en-GB" sz="1200" baseline="0" dirty="0" smtClean="0"/>
                        <a:t>or (</a:t>
                      </a:r>
                      <a:r>
                        <a:rPr lang="en-GB" sz="1200" dirty="0" smtClean="0"/>
                        <a:t>∆</a:t>
                      </a:r>
                      <a:r>
                        <a:rPr lang="en-GB" sz="1200" baseline="0" dirty="0" smtClean="0"/>
                        <a:t>QN)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Nitrogen </a:t>
                      </a:r>
                      <a:r>
                        <a:rPr lang="en-GB" sz="1200" baseline="0" dirty="0" smtClean="0"/>
                        <a:t>uptake (</a:t>
                      </a:r>
                      <a:r>
                        <a:rPr lang="en-GB" sz="1200" dirty="0" smtClean="0"/>
                        <a:t>absorption</a:t>
                      </a:r>
                      <a:r>
                        <a:rPr lang="en-GB" sz="1200" baseline="0" dirty="0" smtClean="0"/>
                        <a:t>) deficit/surplus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Kg ha</a:t>
                      </a:r>
                      <a:r>
                        <a:rPr lang="en-GB" sz="1200" baseline="30000" dirty="0" smtClean="0"/>
                        <a:t>-1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121350"/>
                  </a:ext>
                </a:extLst>
              </a:tr>
            </a:tbl>
          </a:graphicData>
        </a:graphic>
      </p:graphicFrame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Terminology, variables and units</a:t>
            </a:r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43086" y="4487252"/>
            <a:ext cx="86516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* Canopy Chlorophyll Content; ** Canopy Nitrogen Content also as PNU = plant nitrogen uptake</a:t>
            </a:r>
            <a:endParaRPr lang="en-GB" sz="1100" dirty="0"/>
          </a:p>
        </p:txBody>
      </p:sp>
      <p:sp>
        <p:nvSpPr>
          <p:cNvPr id="5" name="Parentesi graffa chiusa 4"/>
          <p:cNvSpPr/>
          <p:nvPr/>
        </p:nvSpPr>
        <p:spPr>
          <a:xfrm>
            <a:off x="758952" y="2670048"/>
            <a:ext cx="155448" cy="5120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914400" y="2695824"/>
            <a:ext cx="5373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err="1" smtClean="0"/>
              <a:t>N</a:t>
            </a:r>
            <a:r>
              <a:rPr lang="en-GB" sz="1100" baseline="-25000" dirty="0" err="1" smtClean="0"/>
              <a:t>mass</a:t>
            </a:r>
            <a:endParaRPr lang="en-GB" sz="1100" baseline="-25000" dirty="0"/>
          </a:p>
        </p:txBody>
      </p:sp>
    </p:spTree>
    <p:extLst>
      <p:ext uri="{BB962C8B-B14F-4D97-AF65-F5344CB8AC3E}">
        <p14:creationId xmlns:p14="http://schemas.microsoft.com/office/powerpoint/2010/main" val="25503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23" t="7719" r="6294" b="46826"/>
          <a:stretch>
            <a:fillRect/>
          </a:stretch>
        </p:blipFill>
        <p:spPr bwMode="auto">
          <a:xfrm>
            <a:off x="4996385" y="3167260"/>
            <a:ext cx="1155694" cy="9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sz="2000" dirty="0"/>
              <a:t>Optical sensing </a:t>
            </a:r>
            <a:r>
              <a:rPr lang="en-GB" sz="2000" b="1" dirty="0"/>
              <a:t>contribution</a:t>
            </a:r>
            <a:r>
              <a:rPr lang="en-GB" sz="2000" dirty="0"/>
              <a:t> and limits </a:t>
            </a:r>
            <a:r>
              <a:rPr lang="en-GB" sz="2000" dirty="0" smtClean="0"/>
              <a:t>1/3</a:t>
            </a:r>
            <a:endParaRPr lang="en-GB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822325"/>
            <a:ext cx="8747125" cy="2201863"/>
          </a:xfrm>
        </p:spPr>
        <p:txBody>
          <a:bodyPr>
            <a:norm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N content is not an optically discernible </a:t>
            </a:r>
            <a:r>
              <a:rPr lang="en-US" sz="1500" dirty="0">
                <a:solidFill>
                  <a:schemeClr val="tx1"/>
                </a:solidFill>
              </a:rPr>
              <a:t>variable in green plants, because nitrogen absorption features </a:t>
            </a:r>
            <a:r>
              <a:rPr lang="en-US" sz="1500" dirty="0" smtClean="0">
                <a:solidFill>
                  <a:schemeClr val="tx1"/>
                </a:solidFill>
              </a:rPr>
              <a:t>(@ 1450 – 1940 nm) are </a:t>
            </a:r>
            <a:r>
              <a:rPr lang="en-US" sz="1500" dirty="0">
                <a:solidFill>
                  <a:schemeClr val="tx1"/>
                </a:solidFill>
              </a:rPr>
              <a:t>obscured by water </a:t>
            </a:r>
            <a:r>
              <a:rPr lang="en-US" sz="1500" dirty="0" smtClean="0">
                <a:solidFill>
                  <a:schemeClr val="tx1"/>
                </a:solidFill>
              </a:rPr>
              <a:t>(</a:t>
            </a:r>
            <a:r>
              <a:rPr lang="en-US" sz="1500" dirty="0" err="1" smtClean="0">
                <a:solidFill>
                  <a:schemeClr val="tx1"/>
                </a:solidFill>
              </a:rPr>
              <a:t>Kokaly</a:t>
            </a:r>
            <a:r>
              <a:rPr lang="en-US" sz="1500" dirty="0" smtClean="0">
                <a:solidFill>
                  <a:schemeClr val="tx1"/>
                </a:solidFill>
              </a:rPr>
              <a:t> 2001). </a:t>
            </a:r>
          </a:p>
          <a:p>
            <a:r>
              <a:rPr lang="en-US" sz="15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500" dirty="0">
                <a:solidFill>
                  <a:schemeClr val="tx1"/>
                </a:solidFill>
              </a:rPr>
              <a:t>it </a:t>
            </a:r>
            <a:r>
              <a:rPr lang="en-US" sz="1500" b="1" dirty="0">
                <a:solidFill>
                  <a:schemeClr val="tx1"/>
                </a:solidFill>
              </a:rPr>
              <a:t>cannot be </a:t>
            </a:r>
            <a:r>
              <a:rPr lang="en-US" sz="1500" b="1" dirty="0" smtClean="0">
                <a:solidFill>
                  <a:schemeClr val="tx1"/>
                </a:solidFill>
              </a:rPr>
              <a:t>(easily) estimated </a:t>
            </a:r>
            <a:r>
              <a:rPr lang="en-US" sz="1500" b="1" dirty="0">
                <a:solidFill>
                  <a:schemeClr val="tx1"/>
                </a:solidFill>
              </a:rPr>
              <a:t>directly from </a:t>
            </a:r>
            <a:r>
              <a:rPr lang="en-US" sz="1500" b="1" dirty="0" smtClean="0">
                <a:solidFill>
                  <a:schemeClr val="tx1"/>
                </a:solidFill>
              </a:rPr>
              <a:t>RS in field condition.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en-US" sz="1500" dirty="0">
                <a:solidFill>
                  <a:schemeClr val="tx1"/>
                </a:solidFill>
              </a:rPr>
              <a:t>It is possible to assess N concentration thanks to its </a:t>
            </a:r>
            <a:r>
              <a:rPr lang="en-US" sz="1500" b="1" dirty="0">
                <a:solidFill>
                  <a:schemeClr val="tx1"/>
                </a:solidFill>
              </a:rPr>
              <a:t>relationship with chlorophyll content </a:t>
            </a:r>
            <a:r>
              <a:rPr lang="en-US" sz="1500" dirty="0">
                <a:solidFill>
                  <a:schemeClr val="tx1"/>
                </a:solidFill>
              </a:rPr>
              <a:t>that has well-known spectral features in visible and Red-Edge bands. For this reason, </a:t>
            </a:r>
            <a:r>
              <a:rPr lang="en-US" sz="1500" b="1" dirty="0">
                <a:solidFill>
                  <a:schemeClr val="tx1"/>
                </a:solidFill>
              </a:rPr>
              <a:t>chlorophyll-related indicators </a:t>
            </a:r>
            <a:r>
              <a:rPr lang="en-US" sz="1500" dirty="0">
                <a:solidFill>
                  <a:schemeClr val="tx1"/>
                </a:solidFill>
              </a:rPr>
              <a:t>can be used as </a:t>
            </a:r>
            <a:r>
              <a:rPr lang="en-US" sz="1500" b="1" dirty="0">
                <a:solidFill>
                  <a:schemeClr val="tx1"/>
                </a:solidFill>
              </a:rPr>
              <a:t>proxies of crop nitrogen </a:t>
            </a:r>
            <a:r>
              <a:rPr lang="en-US" sz="1500" dirty="0">
                <a:solidFill>
                  <a:schemeClr val="tx1"/>
                </a:solidFill>
              </a:rPr>
              <a:t>concentration (</a:t>
            </a:r>
            <a:r>
              <a:rPr lang="en-US" sz="1500" dirty="0" err="1">
                <a:solidFill>
                  <a:schemeClr val="tx1"/>
                </a:solidFill>
              </a:rPr>
              <a:t>Guerif</a:t>
            </a:r>
            <a:r>
              <a:rPr lang="en-US" sz="1500" dirty="0">
                <a:solidFill>
                  <a:schemeClr val="tx1"/>
                </a:solidFill>
              </a:rPr>
              <a:t> et al., 2007).</a:t>
            </a:r>
            <a:endParaRPr lang="it-IT" sz="1500" dirty="0">
              <a:solidFill>
                <a:schemeClr val="tx1"/>
              </a:solidFill>
            </a:endParaRPr>
          </a:p>
        </p:txBody>
      </p:sp>
      <p:sp>
        <p:nvSpPr>
          <p:cNvPr id="4" name="AutoShape 1041"/>
          <p:cNvSpPr>
            <a:spLocks noChangeAspect="1" noChangeArrowheads="1"/>
          </p:cNvSpPr>
          <p:nvPr/>
        </p:nvSpPr>
        <p:spPr bwMode="auto">
          <a:xfrm rot="120000">
            <a:off x="8645894" y="1565234"/>
            <a:ext cx="270272" cy="270272"/>
          </a:xfrm>
          <a:prstGeom prst="smileyFace">
            <a:avLst>
              <a:gd name="adj" fmla="val -4653"/>
            </a:avLst>
          </a:prstGeom>
          <a:solidFill>
            <a:srgbClr val="FF9999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1040"/>
          <p:cNvSpPr>
            <a:spLocks noChangeAspect="1" noChangeArrowheads="1"/>
          </p:cNvSpPr>
          <p:nvPr/>
        </p:nvSpPr>
        <p:spPr bwMode="auto">
          <a:xfrm rot="120000">
            <a:off x="8645894" y="2327087"/>
            <a:ext cx="270272" cy="270272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o 20"/>
          <p:cNvGrpSpPr>
            <a:grpSpLocks/>
          </p:cNvGrpSpPr>
          <p:nvPr/>
        </p:nvGrpSpPr>
        <p:grpSpPr bwMode="auto">
          <a:xfrm>
            <a:off x="395614" y="2864797"/>
            <a:ext cx="1782197" cy="1643517"/>
            <a:chOff x="5857884" y="2145285"/>
            <a:chExt cx="2714625" cy="2598159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71744"/>
              <a:ext cx="2714625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sellaDiTesto 14"/>
            <p:cNvSpPr txBox="1">
              <a:spLocks noChangeArrowheads="1"/>
            </p:cNvSpPr>
            <p:nvPr/>
          </p:nvSpPr>
          <p:spPr bwMode="auto">
            <a:xfrm>
              <a:off x="6420185" y="2145285"/>
              <a:ext cx="1590022" cy="364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it-IT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Leaf </a:t>
              </a:r>
              <a:r>
                <a:rPr lang="en-US" altLang="it-IT" sz="9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colour</a:t>
              </a:r>
              <a:r>
                <a:rPr lang="en-US" altLang="it-IT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chart</a:t>
              </a:r>
            </a:p>
          </p:txBody>
        </p:sp>
      </p:grpSp>
      <p:pic>
        <p:nvPicPr>
          <p:cNvPr id="9" name="Picture 3" descr="D:\Google Drive\IREA\Progetti\2018_CHIME_campaign\duale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212" y="3221772"/>
            <a:ext cx="1026114" cy="65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419" y="3638488"/>
            <a:ext cx="594067" cy="88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ro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094" y="4109716"/>
            <a:ext cx="1210538" cy="5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478" y="3121062"/>
            <a:ext cx="1998222" cy="148412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627819" y="2864797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Chlorophyll meter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110382" y="2864797"/>
            <a:ext cx="966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probes</a:t>
            </a:r>
            <a:endParaRPr lang="en-GB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440862" y="2864797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Proxymal</a:t>
            </a:r>
            <a:r>
              <a:rPr lang="en-GB" sz="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sensing</a:t>
            </a:r>
            <a:endParaRPr lang="en-GB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64276"/>
            <a:ext cx="8096250" cy="400110"/>
          </a:xfrm>
        </p:spPr>
        <p:txBody>
          <a:bodyPr/>
          <a:lstStyle/>
          <a:p>
            <a:r>
              <a:rPr lang="en-GB" sz="2000" dirty="0" smtClean="0"/>
              <a:t>Cab </a:t>
            </a:r>
            <a:r>
              <a:rPr lang="en-GB" sz="2000" dirty="0"/>
              <a:t>– N </a:t>
            </a:r>
            <a:r>
              <a:rPr lang="en-GB" sz="2000" dirty="0" smtClean="0"/>
              <a:t>relation: leaf level chlorophyll meter</a:t>
            </a:r>
            <a:endParaRPr lang="en-GB" sz="2000" dirty="0"/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275" y="2795588"/>
            <a:ext cx="2879725" cy="17557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605" y="842251"/>
            <a:ext cx="2880000" cy="17529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155" y="842251"/>
            <a:ext cx="2880000" cy="17529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2" y="1651430"/>
            <a:ext cx="2880000" cy="170811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851" y="2772867"/>
            <a:ext cx="2941304" cy="1800000"/>
          </a:xfrm>
          <a:prstGeom prst="rect">
            <a:avLst/>
          </a:prstGeom>
        </p:spPr>
      </p:pic>
      <p:pic>
        <p:nvPicPr>
          <p:cNvPr id="8" name="Picture 3" descr="D:\Google Drive\IREA\Progetti\2018_CHIME_campaign\dualex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745" y="2361155"/>
            <a:ext cx="7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342" y="2361155"/>
            <a:ext cx="315432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0" y="4297447"/>
            <a:ext cx="27029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CHIME-RCS project unpublished data</a:t>
            </a:r>
            <a:endParaRPr lang="en-GB" sz="1050" dirty="0"/>
          </a:p>
        </p:txBody>
      </p:sp>
      <p:sp>
        <p:nvSpPr>
          <p:cNvPr id="3" name="Freccia a destra 2"/>
          <p:cNvSpPr/>
          <p:nvPr/>
        </p:nvSpPr>
        <p:spPr>
          <a:xfrm rot="8359800">
            <a:off x="2683730" y="1954823"/>
            <a:ext cx="535022" cy="42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ccia a destra 14"/>
          <p:cNvSpPr/>
          <p:nvPr/>
        </p:nvSpPr>
        <p:spPr>
          <a:xfrm rot="2045544">
            <a:off x="2704421" y="2942322"/>
            <a:ext cx="535022" cy="42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5436" y="148182"/>
            <a:ext cx="8950325" cy="430213"/>
          </a:xfrm>
        </p:spPr>
        <p:txBody>
          <a:bodyPr/>
          <a:lstStyle/>
          <a:p>
            <a:r>
              <a:rPr lang="en-GB" sz="2000" dirty="0" smtClean="0"/>
              <a:t>Cab – N relation: structural and temporal dependency</a:t>
            </a:r>
            <a:endParaRPr lang="en-GB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955800"/>
            <a:ext cx="1727200" cy="1228725"/>
          </a:xfrm>
        </p:spPr>
        <p:txBody>
          <a:bodyPr/>
          <a:lstStyle/>
          <a:p>
            <a:r>
              <a:rPr lang="en-GB" sz="1200" dirty="0" smtClean="0">
                <a:solidFill>
                  <a:schemeClr val="tx1"/>
                </a:solidFill>
              </a:rPr>
              <a:t>Plant nitrogen conten</a:t>
            </a:r>
            <a:r>
              <a:rPr lang="en-GB" sz="1200" dirty="0" smtClean="0"/>
              <a:t>t </a:t>
            </a:r>
            <a:r>
              <a:rPr lang="en-GB" sz="1200" dirty="0" smtClean="0">
                <a:solidFill>
                  <a:schemeClr val="tx1"/>
                </a:solidFill>
              </a:rPr>
              <a:t>(</a:t>
            </a:r>
            <a:r>
              <a:rPr lang="en-GB" sz="1200" dirty="0" err="1" smtClean="0">
                <a:solidFill>
                  <a:schemeClr val="tx1"/>
                </a:solidFill>
              </a:rPr>
              <a:t>Nr</a:t>
            </a:r>
            <a:r>
              <a:rPr lang="en-GB" sz="1200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Vs</a:t>
            </a:r>
          </a:p>
          <a:p>
            <a:r>
              <a:rPr lang="en-GB" sz="1200" dirty="0" smtClean="0">
                <a:solidFill>
                  <a:schemeClr val="tx1"/>
                </a:solidFill>
              </a:rPr>
              <a:t>leaf chlorophyll content (Cab)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42" b="1975"/>
          <a:stretch/>
        </p:blipFill>
        <p:spPr>
          <a:xfrm>
            <a:off x="4741237" y="1541760"/>
            <a:ext cx="3145311" cy="199689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5436" y="3510964"/>
            <a:ext cx="23599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/>
              <a:t>Modified from </a:t>
            </a:r>
            <a:r>
              <a:rPr lang="en-GB" sz="900" dirty="0" err="1" smtClean="0"/>
              <a:t>Guerif</a:t>
            </a:r>
            <a:r>
              <a:rPr lang="en-GB" sz="900" dirty="0" smtClean="0"/>
              <a:t> and </a:t>
            </a:r>
            <a:r>
              <a:rPr lang="en-GB" sz="900" dirty="0" err="1" smtClean="0"/>
              <a:t>Baret</a:t>
            </a:r>
            <a:r>
              <a:rPr lang="en-GB" sz="900" dirty="0" smtClean="0"/>
              <a:t>, 2007</a:t>
            </a:r>
            <a:endParaRPr lang="en-GB" sz="900" dirty="0"/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7491626" y="1587321"/>
            <a:ext cx="1360826" cy="31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sz="1000" kern="0" dirty="0" smtClean="0">
                <a:solidFill>
                  <a:schemeClr val="tx1"/>
                </a:solidFill>
              </a:rPr>
              <a:t>Canopy </a:t>
            </a:r>
            <a:r>
              <a:rPr lang="en-GB" sz="1000" kern="0" dirty="0">
                <a:solidFill>
                  <a:schemeClr val="tx1"/>
                </a:solidFill>
              </a:rPr>
              <a:t>Chlorophyll Content (</a:t>
            </a:r>
            <a:r>
              <a:rPr lang="en-GB" sz="1000" b="1" kern="0" dirty="0" smtClean="0">
                <a:solidFill>
                  <a:schemeClr val="tx1"/>
                </a:solidFill>
              </a:rPr>
              <a:t>CCC</a:t>
            </a:r>
            <a:r>
              <a:rPr lang="en-GB" sz="1000" kern="0" dirty="0" smtClean="0">
                <a:solidFill>
                  <a:schemeClr val="tx1"/>
                </a:solidFill>
              </a:rPr>
              <a:t>) = LAI (m^2 /m^2) * Cab (mg/m^2)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8" t="5831" b="50451"/>
          <a:stretch/>
        </p:blipFill>
        <p:spPr>
          <a:xfrm>
            <a:off x="1416546" y="1543224"/>
            <a:ext cx="2963276" cy="199396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180206" y="802253"/>
            <a:ext cx="255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j-lt"/>
              </a:rPr>
              <a:t>Crop/varietal dependent and influenced by phenology</a:t>
            </a:r>
            <a:endParaRPr lang="en-GB" sz="1200" dirty="0">
              <a:latin typeface="+mj-lt"/>
            </a:endParaRPr>
          </a:p>
        </p:txBody>
      </p:sp>
      <p:sp>
        <p:nvSpPr>
          <p:cNvPr id="15" name="AutoShape 1041"/>
          <p:cNvSpPr>
            <a:spLocks noChangeAspect="1" noChangeArrowheads="1"/>
          </p:cNvSpPr>
          <p:nvPr/>
        </p:nvSpPr>
        <p:spPr bwMode="auto">
          <a:xfrm rot="120000">
            <a:off x="1866744" y="830992"/>
            <a:ext cx="270000" cy="243622"/>
          </a:xfrm>
          <a:prstGeom prst="smileyFace">
            <a:avLst>
              <a:gd name="adj" fmla="val -4653"/>
            </a:avLst>
          </a:prstGeom>
          <a:solidFill>
            <a:srgbClr val="FF9999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3847505" y="2217987"/>
            <a:ext cx="487648" cy="644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4974377" y="1201051"/>
            <a:ext cx="3809665" cy="29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000" kern="0" dirty="0" smtClean="0">
                <a:solidFill>
                  <a:schemeClr val="tx1"/>
                </a:solidFill>
              </a:rPr>
              <a:t>Plant Nitrogen Uptake</a:t>
            </a:r>
            <a:r>
              <a:rPr lang="en-GB" sz="1000" dirty="0" smtClean="0">
                <a:solidFill>
                  <a:schemeClr val="tx1"/>
                </a:solidFill>
              </a:rPr>
              <a:t> = </a:t>
            </a:r>
            <a:r>
              <a:rPr lang="en-GB" sz="1000" kern="0" dirty="0" smtClean="0">
                <a:solidFill>
                  <a:schemeClr val="tx1"/>
                </a:solidFill>
              </a:rPr>
              <a:t>Biomass (t/ha) x N (g/100g)</a:t>
            </a:r>
          </a:p>
        </p:txBody>
      </p:sp>
      <p:cxnSp>
        <p:nvCxnSpPr>
          <p:cNvPr id="8" name="Connettore 4 7"/>
          <p:cNvCxnSpPr>
            <a:stCxn id="20" idx="1"/>
            <a:endCxn id="4" idx="1"/>
          </p:cNvCxnSpPr>
          <p:nvPr/>
        </p:nvCxnSpPr>
        <p:spPr>
          <a:xfrm rot="10800000" flipV="1">
            <a:off x="4741237" y="1347159"/>
            <a:ext cx="233140" cy="1193048"/>
          </a:xfrm>
          <a:prstGeom prst="bentConnector3">
            <a:avLst>
              <a:gd name="adj1" fmla="val 19805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4 24"/>
          <p:cNvCxnSpPr>
            <a:stCxn id="12" idx="3"/>
            <a:endCxn id="4" idx="2"/>
          </p:cNvCxnSpPr>
          <p:nvPr/>
        </p:nvCxnSpPr>
        <p:spPr>
          <a:xfrm flipH="1">
            <a:off x="6313893" y="1743158"/>
            <a:ext cx="2538559" cy="1795496"/>
          </a:xfrm>
          <a:prstGeom prst="bentConnector4">
            <a:avLst>
              <a:gd name="adj1" fmla="val -9005"/>
              <a:gd name="adj2" fmla="val 11273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1040"/>
          <p:cNvSpPr>
            <a:spLocks noChangeAspect="1" noChangeArrowheads="1"/>
          </p:cNvSpPr>
          <p:nvPr/>
        </p:nvSpPr>
        <p:spPr bwMode="auto">
          <a:xfrm rot="120000">
            <a:off x="5163589" y="804622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460848" y="802253"/>
            <a:ext cx="3323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j-lt"/>
              </a:rPr>
              <a:t>Relation more robust and stable in time </a:t>
            </a:r>
            <a:endParaRPr lang="en-GB" sz="1200" dirty="0">
              <a:latin typeface="+mj-lt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85709" y="4039311"/>
            <a:ext cx="8263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</a:rPr>
              <a:t>“Moving </a:t>
            </a:r>
            <a:r>
              <a:rPr lang="en-US" sz="1200" dirty="0">
                <a:latin typeface="+mn-lt"/>
              </a:rPr>
              <a:t>away from the leaf level </a:t>
            </a:r>
            <a:r>
              <a:rPr lang="en-US" sz="1200" dirty="0" smtClean="0">
                <a:latin typeface="+mn-lt"/>
              </a:rPr>
              <a:t>perspective toward </a:t>
            </a:r>
            <a:r>
              <a:rPr lang="en-US" sz="1200" dirty="0">
                <a:latin typeface="+mn-lt"/>
              </a:rPr>
              <a:t>the </a:t>
            </a:r>
            <a:r>
              <a:rPr lang="en-US" sz="1200" b="1" dirty="0">
                <a:latin typeface="+mn-lt"/>
              </a:rPr>
              <a:t>integration of the full </a:t>
            </a:r>
            <a:r>
              <a:rPr lang="en-US" sz="1200" b="1" dirty="0" smtClean="0">
                <a:latin typeface="+mn-lt"/>
              </a:rPr>
              <a:t>canopy</a:t>
            </a:r>
            <a:r>
              <a:rPr lang="en-US" sz="1200" dirty="0" smtClean="0">
                <a:latin typeface="+mn-lt"/>
              </a:rPr>
              <a:t> …. </a:t>
            </a:r>
            <a:r>
              <a:rPr lang="en-US" sz="1200" b="1" dirty="0" smtClean="0">
                <a:latin typeface="+mn-lt"/>
              </a:rPr>
              <a:t>acted </a:t>
            </a:r>
            <a:r>
              <a:rPr lang="en-US" sz="1200" b="1" dirty="0">
                <a:latin typeface="+mn-lt"/>
              </a:rPr>
              <a:t>as a normalization factor, improving the N vs. </a:t>
            </a:r>
            <a:r>
              <a:rPr lang="en-US" sz="1200" b="1" dirty="0" err="1">
                <a:latin typeface="+mn-lt"/>
              </a:rPr>
              <a:t>Chl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relationship”</a:t>
            </a:r>
            <a:r>
              <a:rPr lang="en-US" sz="1200" dirty="0" smtClean="0">
                <a:latin typeface="+mn-lt"/>
              </a:rPr>
              <a:t> (</a:t>
            </a:r>
            <a:r>
              <a:rPr lang="en-GB" sz="1200" dirty="0" err="1">
                <a:latin typeface="+mn-lt"/>
              </a:rPr>
              <a:t>Schlemmer</a:t>
            </a:r>
            <a:r>
              <a:rPr lang="en-GB" sz="1200" dirty="0">
                <a:latin typeface="+mn-lt"/>
              </a:rPr>
              <a:t> et al. </a:t>
            </a:r>
            <a:r>
              <a:rPr lang="en-GB" sz="1200" dirty="0" smtClean="0">
                <a:latin typeface="+mn-lt"/>
              </a:rPr>
              <a:t>2013</a:t>
            </a:r>
            <a:r>
              <a:rPr lang="en-GB" sz="1200" dirty="0">
                <a:latin typeface="+mn-lt"/>
              </a:rPr>
              <a:t>)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580" t="23579" r="7515" b="29476"/>
          <a:stretch/>
        </p:blipFill>
        <p:spPr>
          <a:xfrm>
            <a:off x="3401721" y="1487776"/>
            <a:ext cx="582169" cy="6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20" grpId="0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610" y="930139"/>
            <a:ext cx="5256212" cy="34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8745538" cy="430213"/>
          </a:xfrm>
        </p:spPr>
        <p:txBody>
          <a:bodyPr/>
          <a:lstStyle/>
          <a:p>
            <a:r>
              <a:rPr lang="en-GB" dirty="0" smtClean="0"/>
              <a:t>Leaf level: </a:t>
            </a:r>
            <a:r>
              <a:rPr lang="en-GB" dirty="0"/>
              <a:t> relation with </a:t>
            </a:r>
            <a:r>
              <a:rPr lang="en-GB" dirty="0" smtClean="0">
                <a:sym typeface="Wingdings" panose="05000000000000000000" pitchFamily="2" charset="2"/>
              </a:rPr>
              <a:t>VIs from </a:t>
            </a:r>
            <a:r>
              <a:rPr lang="en-GB" dirty="0" err="1" smtClean="0">
                <a:sym typeface="Wingdings" panose="05000000000000000000" pitchFamily="2" charset="2"/>
              </a:rPr>
              <a:t>spectroradiometers</a:t>
            </a:r>
            <a:endParaRPr lang="en-GB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560" y="2820596"/>
            <a:ext cx="2723125" cy="189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27" y="1495117"/>
            <a:ext cx="1439863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pro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747" y="867975"/>
            <a:ext cx="1866886" cy="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008933" y="4342740"/>
            <a:ext cx="2697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Red-Edge Position (REP)</a:t>
            </a:r>
            <a:endParaRPr lang="en-GB" sz="1600" dirty="0"/>
          </a:p>
        </p:txBody>
      </p:sp>
      <p:sp>
        <p:nvSpPr>
          <p:cNvPr id="8" name="Ovale 7"/>
          <p:cNvSpPr/>
          <p:nvPr/>
        </p:nvSpPr>
        <p:spPr>
          <a:xfrm>
            <a:off x="3530600" y="2646055"/>
            <a:ext cx="95250" cy="116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708219" y="2451264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REP</a:t>
            </a:r>
            <a:endParaRPr lang="it-IT" dirty="0"/>
          </a:p>
        </p:txBody>
      </p:sp>
      <p:cxnSp>
        <p:nvCxnSpPr>
          <p:cNvPr id="11" name="Connettore diritto 10"/>
          <p:cNvCxnSpPr/>
          <p:nvPr/>
        </p:nvCxnSpPr>
        <p:spPr>
          <a:xfrm>
            <a:off x="3521074" y="2820596"/>
            <a:ext cx="0" cy="945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3552031" y="2820596"/>
            <a:ext cx="0" cy="945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3581400" y="2820596"/>
            <a:ext cx="0" cy="945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3606800" y="2820596"/>
            <a:ext cx="0" cy="945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00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64276"/>
            <a:ext cx="7175500" cy="400110"/>
          </a:xfrm>
        </p:spPr>
        <p:txBody>
          <a:bodyPr/>
          <a:lstStyle/>
          <a:p>
            <a:r>
              <a:rPr lang="en-GB" sz="2000" dirty="0"/>
              <a:t>Canopy level: relation with </a:t>
            </a:r>
            <a:r>
              <a:rPr lang="en-GB" sz="2000" dirty="0" smtClean="0"/>
              <a:t>Vis/REP VIs importance</a:t>
            </a:r>
            <a:endParaRPr lang="en-GB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771525"/>
            <a:ext cx="8748713" cy="385763"/>
          </a:xfrm>
        </p:spPr>
        <p:txBody>
          <a:bodyPr>
            <a:normAutofit/>
          </a:bodyPr>
          <a:lstStyle/>
          <a:p>
            <a:r>
              <a:rPr lang="en-US" sz="1500" b="1" dirty="0" smtClean="0"/>
              <a:t>Importance of VIS red-edge bands and indices for nitrogen estimation</a:t>
            </a:r>
            <a:endParaRPr lang="en-US" sz="15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50849" y="1208031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Spectral behaviour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6250931" y="1119900"/>
                <a:ext cx="1844416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𝑁𝐷𝐼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1 −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2  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2  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931" y="1119900"/>
                <a:ext cx="1844416" cy="553228"/>
              </a:xfrm>
              <a:prstGeom prst="rect">
                <a:avLst/>
              </a:prstGeom>
              <a:blipFill>
                <a:blip r:embed="rId2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193" y="1720619"/>
            <a:ext cx="1468874" cy="1405428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463" y="4547339"/>
            <a:ext cx="2273301" cy="177800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3630124" y="2447680"/>
            <a:ext cx="426388" cy="4244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609" y="1818657"/>
            <a:ext cx="3387889" cy="2484985"/>
          </a:xfrm>
          <a:prstGeom prst="rect">
            <a:avLst/>
          </a:prstGeom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6" b="5424"/>
          <a:stretch>
            <a:fillRect/>
          </a:stretch>
        </p:blipFill>
        <p:spPr bwMode="auto">
          <a:xfrm>
            <a:off x="163492" y="1512875"/>
            <a:ext cx="2340000" cy="173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92" y="3300738"/>
            <a:ext cx="2340000" cy="1377359"/>
          </a:xfrm>
          <a:prstGeom prst="rect">
            <a:avLst/>
          </a:prstGeom>
        </p:spPr>
      </p:pic>
      <p:sp>
        <p:nvSpPr>
          <p:cNvPr id="34" name="Freccia a destra 33"/>
          <p:cNvSpPr/>
          <p:nvPr/>
        </p:nvSpPr>
        <p:spPr>
          <a:xfrm>
            <a:off x="2572778" y="2752368"/>
            <a:ext cx="323228" cy="763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ccia a destra 34"/>
          <p:cNvSpPr/>
          <p:nvPr/>
        </p:nvSpPr>
        <p:spPr>
          <a:xfrm>
            <a:off x="5137167" y="2579118"/>
            <a:ext cx="323228" cy="763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utoShape 1040"/>
          <p:cNvSpPr>
            <a:spLocks noChangeAspect="1" noChangeArrowheads="1"/>
          </p:cNvSpPr>
          <p:nvPr/>
        </p:nvSpPr>
        <p:spPr bwMode="auto">
          <a:xfrm rot="120000">
            <a:off x="6757892" y="1954652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2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193" y="3133979"/>
            <a:ext cx="1422401" cy="1405428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3611523" y="3246213"/>
            <a:ext cx="489903" cy="470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asellaDiTesto 38"/>
          <p:cNvSpPr txBox="1"/>
          <p:nvPr/>
        </p:nvSpPr>
        <p:spPr>
          <a:xfrm>
            <a:off x="3041175" y="1212903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Normalised Indices 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6517601" y="4304202"/>
            <a:ext cx="18293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Stroppiana</a:t>
            </a:r>
            <a:r>
              <a:rPr lang="en-GB" sz="1100" dirty="0" smtClean="0"/>
              <a:t> et al.  2006</a:t>
            </a:r>
            <a:endParaRPr lang="en-GB" sz="11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108029" y="2536770"/>
            <a:ext cx="1043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VIS-red edge</a:t>
            </a:r>
            <a:endParaRPr lang="en-GB" sz="1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128226" y="388511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NIR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032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64276"/>
            <a:ext cx="8515350" cy="400110"/>
          </a:xfrm>
        </p:spPr>
        <p:txBody>
          <a:bodyPr/>
          <a:lstStyle/>
          <a:p>
            <a:r>
              <a:rPr lang="en-GB" sz="2000" dirty="0"/>
              <a:t>Canopy level: </a:t>
            </a:r>
            <a:r>
              <a:rPr lang="en-GB" sz="1800" dirty="0" smtClean="0"/>
              <a:t>biochemical and structural parameters interaction</a:t>
            </a:r>
            <a:endParaRPr lang="en-GB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771525"/>
            <a:ext cx="8748713" cy="385763"/>
          </a:xfrm>
        </p:spPr>
        <p:txBody>
          <a:bodyPr>
            <a:normAutofit/>
          </a:bodyPr>
          <a:lstStyle/>
          <a:p>
            <a:r>
              <a:rPr lang="en-US" sz="1500" b="1" dirty="0" smtClean="0"/>
              <a:t>Sensing of crop nutritional status </a:t>
            </a:r>
            <a:r>
              <a:rPr lang="en-US" sz="1500" b="1" dirty="0"/>
              <a:t>or </a:t>
            </a:r>
            <a:r>
              <a:rPr lang="en-US" sz="1500" b="1" dirty="0" smtClean="0"/>
              <a:t>plant growth as effect </a:t>
            </a:r>
            <a:r>
              <a:rPr lang="en-US" sz="1500" b="1" dirty="0"/>
              <a:t>of fertilization?</a:t>
            </a:r>
            <a:endParaRPr lang="en-US" sz="1500" dirty="0"/>
          </a:p>
        </p:txBody>
      </p:sp>
      <p:sp>
        <p:nvSpPr>
          <p:cNvPr id="15" name="Rettangolo 6"/>
          <p:cNvSpPr>
            <a:spLocks noChangeArrowheads="1"/>
          </p:cNvSpPr>
          <p:nvPr/>
        </p:nvSpPr>
        <p:spPr bwMode="auto">
          <a:xfrm>
            <a:off x="7648024" y="2358466"/>
            <a:ext cx="13949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Heege</a:t>
            </a: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et al. 2008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74" y="1157825"/>
            <a:ext cx="3591789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829274" y="2773941"/>
            <a:ext cx="39649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100" i="1" dirty="0">
                <a:latin typeface="Arial" panose="020B0604020202020204" pitchFamily="34" charset="0"/>
                <a:cs typeface="Arial" panose="020B0604020202020204" pitchFamily="34" charset="0"/>
              </a:rPr>
              <a:t>“….</a:t>
            </a:r>
            <a:r>
              <a:rPr lang="it-IT" altLang="it-IT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fertilization</a:t>
            </a:r>
            <a:r>
              <a:rPr lang="it-IT" altLang="it-IT" sz="1100" i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altLang="it-IT" sz="1100" i="1" dirty="0">
                <a:latin typeface="Arial" panose="020B0604020202020204" pitchFamily="34" charset="0"/>
                <a:cs typeface="Arial" panose="020B0604020202020204" pitchFamily="34" charset="0"/>
              </a:rPr>
              <a:t> changes the leaf area index much more than the chlorophyll concentration within the </a:t>
            </a:r>
            <a:r>
              <a:rPr lang="it-IT" altLang="it-IT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r>
              <a:rPr lang="it-IT" altLang="it-IT" sz="1100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7245" y="1076997"/>
            <a:ext cx="246959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>
            <a:off x="4502150" y="1608744"/>
            <a:ext cx="548304" cy="648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45047" y="138350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43085" y="3814439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B)</a:t>
            </a:r>
            <a:endParaRPr lang="en-GB" dirty="0"/>
          </a:p>
        </p:txBody>
      </p:sp>
      <p:cxnSp>
        <p:nvCxnSpPr>
          <p:cNvPr id="22" name="Connettore 2 21"/>
          <p:cNvCxnSpPr/>
          <p:nvPr/>
        </p:nvCxnSpPr>
        <p:spPr>
          <a:xfrm flipV="1">
            <a:off x="4048765" y="1609338"/>
            <a:ext cx="0" cy="293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2372365" y="1478166"/>
            <a:ext cx="0" cy="18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5227244" y="2751552"/>
            <a:ext cx="3513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Mix </a:t>
            </a:r>
            <a:r>
              <a:rPr lang="it-IT" altLang="it-IT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it-IT" alt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altLang="it-IT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alt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Vis – </a:t>
            </a:r>
            <a:r>
              <a:rPr lang="it-IT" altLang="it-IT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Red-Edge</a:t>
            </a:r>
            <a:r>
              <a:rPr lang="it-IT" alt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it-IT" altLang="it-IT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alt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it-IT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</a:t>
            </a:r>
            <a:r>
              <a:rPr lang="it-IT" alt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NIR to LAI</a:t>
            </a:r>
            <a:endParaRPr lang="it-IT" alt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45" y="3272054"/>
            <a:ext cx="2714988" cy="1533503"/>
          </a:xfrm>
          <a:prstGeom prst="rect">
            <a:avLst/>
          </a:prstGeom>
        </p:spPr>
      </p:pic>
      <p:grpSp>
        <p:nvGrpSpPr>
          <p:cNvPr id="27" name="Group 18"/>
          <p:cNvGrpSpPr>
            <a:grpSpLocks noChangeAspect="1"/>
          </p:cNvGrpSpPr>
          <p:nvPr/>
        </p:nvGrpSpPr>
        <p:grpSpPr bwMode="auto">
          <a:xfrm>
            <a:off x="5291086" y="3410692"/>
            <a:ext cx="3600000" cy="745672"/>
            <a:chOff x="1020" y="1386"/>
            <a:chExt cx="4468" cy="1110"/>
          </a:xfrm>
        </p:grpSpPr>
        <p:pic>
          <p:nvPicPr>
            <p:cNvPr id="28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491" b="7916"/>
            <a:stretch>
              <a:fillRect/>
            </a:stretch>
          </p:blipFill>
          <p:spPr bwMode="auto">
            <a:xfrm>
              <a:off x="1020" y="1434"/>
              <a:ext cx="4468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2109" y="1951"/>
              <a:ext cx="959" cy="54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1661" y="1386"/>
              <a:ext cx="901" cy="54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" name="CasellaDiTesto 32"/>
          <p:cNvSpPr txBox="1">
            <a:spLocks noChangeArrowheads="1"/>
          </p:cNvSpPr>
          <p:nvPr/>
        </p:nvSpPr>
        <p:spPr bwMode="auto">
          <a:xfrm>
            <a:off x="5209343" y="4229729"/>
            <a:ext cx="39649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it-IT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Spectra and VI more correlated to structural parameter than Chl. VIS/REP indices minimize the problem</a:t>
            </a:r>
            <a:endParaRPr lang="en-GB" alt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ccia a destra 33"/>
          <p:cNvSpPr/>
          <p:nvPr/>
        </p:nvSpPr>
        <p:spPr>
          <a:xfrm>
            <a:off x="4672690" y="3790246"/>
            <a:ext cx="432902" cy="491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9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" t="6580" r="3271" b="3419"/>
          <a:stretch/>
        </p:blipFill>
        <p:spPr bwMode="auto">
          <a:xfrm>
            <a:off x="3092824" y="3327436"/>
            <a:ext cx="1237205" cy="78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AutoShape 1040"/>
          <p:cNvSpPr>
            <a:spLocks noChangeAspect="1" noChangeArrowheads="1"/>
          </p:cNvSpPr>
          <p:nvPr/>
        </p:nvSpPr>
        <p:spPr bwMode="auto">
          <a:xfrm rot="120000">
            <a:off x="5300554" y="3219313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20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idx="1"/>
          </p:nvPr>
        </p:nvSpPr>
        <p:spPr>
          <a:xfrm>
            <a:off x="96600" y="1708264"/>
            <a:ext cx="8748000" cy="1817717"/>
          </a:xfrm>
        </p:spPr>
        <p:txBody>
          <a:bodyPr/>
          <a:lstStyle/>
          <a:p>
            <a:r>
              <a:rPr lang="en-US" sz="2400" b="1" dirty="0"/>
              <a:t>Part 1</a:t>
            </a:r>
          </a:p>
          <a:p>
            <a:r>
              <a:rPr lang="en-US" sz="2400" b="1" dirty="0"/>
              <a:t>Crop nitrogen management </a:t>
            </a:r>
          </a:p>
          <a:p>
            <a:r>
              <a:rPr lang="en-US" sz="2400" b="1" dirty="0"/>
              <a:t>Part 2</a:t>
            </a:r>
          </a:p>
          <a:p>
            <a:pPr indent="0"/>
            <a:r>
              <a:rPr lang="en-US" sz="2400" b="1" dirty="0" smtClean="0"/>
              <a:t>a) </a:t>
            </a:r>
            <a:r>
              <a:rPr lang="en-US" sz="2400" b="1" dirty="0" err="1" smtClean="0"/>
              <a:t>Phenometrics</a:t>
            </a:r>
            <a:endParaRPr lang="en-US" sz="2400" b="1" dirty="0"/>
          </a:p>
          <a:p>
            <a:pPr indent="0"/>
            <a:r>
              <a:rPr lang="en-US" sz="2400" b="1" dirty="0" smtClean="0"/>
              <a:t>b) Yield </a:t>
            </a:r>
            <a:r>
              <a:rPr lang="en-US" sz="2400" b="1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40242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42888" y="752475"/>
            <a:ext cx="8901112" cy="3932238"/>
          </a:xfrm>
        </p:spPr>
        <p:txBody>
          <a:bodyPr/>
          <a:lstStyle/>
          <a:p>
            <a:pPr marL="342900">
              <a:buFont typeface="+mj-lt"/>
              <a:buAutoNum type="arabicPeriod"/>
            </a:pPr>
            <a:r>
              <a:rPr lang="en-GB" b="1" dirty="0" smtClean="0"/>
              <a:t>In fresh biomass nitrogen has not clear absorption features, however it is related to leaf chlorophyll</a:t>
            </a:r>
            <a:r>
              <a:rPr lang="en-GB" dirty="0" smtClean="0"/>
              <a:t> concentration in plant. </a:t>
            </a:r>
          </a:p>
          <a:p>
            <a:pPr marL="1095750" lvl="1" indent="-285750">
              <a:buFont typeface="Wingdings" panose="05000000000000000000" pitchFamily="2" charset="2"/>
              <a:buChar char="à"/>
            </a:pPr>
            <a:r>
              <a:rPr lang="en-GB" sz="1400" dirty="0" smtClean="0">
                <a:sym typeface="Wingdings" panose="05000000000000000000" pitchFamily="2" charset="2"/>
              </a:rPr>
              <a:t>This allows </a:t>
            </a:r>
            <a:r>
              <a:rPr lang="en-GB" sz="1400" b="1" dirty="0" smtClean="0">
                <a:sym typeface="Wingdings" panose="05000000000000000000" pitchFamily="2" charset="2"/>
              </a:rPr>
              <a:t>detection/monitoring using optical sensors</a:t>
            </a:r>
            <a:r>
              <a:rPr lang="en-GB" sz="1400" dirty="0" smtClean="0">
                <a:sym typeface="Wingdings" panose="05000000000000000000" pitchFamily="2" charset="2"/>
              </a:rPr>
              <a:t>. </a:t>
            </a:r>
          </a:p>
          <a:p>
            <a:pPr marL="1095750" lvl="1" indent="-285750">
              <a:buFont typeface="Wingdings" panose="05000000000000000000" pitchFamily="2" charset="2"/>
              <a:buChar char="à"/>
            </a:pPr>
            <a:r>
              <a:rPr lang="en-GB" sz="1400" dirty="0" smtClean="0"/>
              <a:t>Relation can </a:t>
            </a:r>
            <a:r>
              <a:rPr lang="en-GB" sz="1400" dirty="0"/>
              <a:t>be “</a:t>
            </a:r>
            <a:r>
              <a:rPr lang="en-GB" sz="1400" b="1" dirty="0"/>
              <a:t>cultivar and </a:t>
            </a:r>
            <a:r>
              <a:rPr lang="en-GB" sz="1400" b="1" dirty="0" err="1"/>
              <a:t>phenological</a:t>
            </a:r>
            <a:r>
              <a:rPr lang="en-GB" sz="1400" b="1" dirty="0"/>
              <a:t> dependent</a:t>
            </a:r>
            <a:r>
              <a:rPr lang="en-GB" sz="1400" dirty="0"/>
              <a:t>”</a:t>
            </a:r>
            <a:endParaRPr lang="en-GB" sz="1400" dirty="0" smtClean="0">
              <a:sym typeface="Wingdings" panose="05000000000000000000" pitchFamily="2" charset="2"/>
            </a:endParaRPr>
          </a:p>
          <a:p>
            <a:pPr marL="342900">
              <a:buFont typeface="+mj-lt"/>
              <a:buAutoNum type="arabicPeriod" startAt="2"/>
            </a:pPr>
            <a:r>
              <a:rPr lang="en-GB" dirty="0" smtClean="0">
                <a:sym typeface="Wingdings" panose="05000000000000000000" pitchFamily="2" charset="2"/>
              </a:rPr>
              <a:t>Passing </a:t>
            </a:r>
            <a:r>
              <a:rPr lang="en-GB" dirty="0">
                <a:sym typeface="Wingdings" panose="05000000000000000000" pitchFamily="2" charset="2"/>
              </a:rPr>
              <a:t>from leaf to </a:t>
            </a:r>
            <a:r>
              <a:rPr lang="en-GB" b="1" dirty="0">
                <a:sym typeface="Wingdings" panose="05000000000000000000" pitchFamily="2" charset="2"/>
              </a:rPr>
              <a:t>canopy </a:t>
            </a:r>
            <a:r>
              <a:rPr lang="en-GB" b="1" dirty="0" smtClean="0">
                <a:sym typeface="Wingdings" panose="05000000000000000000" pitchFamily="2" charset="2"/>
              </a:rPr>
              <a:t>level </a:t>
            </a:r>
            <a:r>
              <a:rPr lang="en-GB" dirty="0" smtClean="0">
                <a:sym typeface="Wingdings" panose="05000000000000000000" pitchFamily="2" charset="2"/>
              </a:rPr>
              <a:t>sensing (real RS condition) </a:t>
            </a:r>
            <a:r>
              <a:rPr lang="en-GB" b="1" dirty="0" smtClean="0">
                <a:sym typeface="Wingdings" panose="05000000000000000000" pitchFamily="2" charset="2"/>
              </a:rPr>
              <a:t>structural </a:t>
            </a:r>
            <a:r>
              <a:rPr lang="en-GB" b="1" dirty="0">
                <a:sym typeface="Wingdings" panose="05000000000000000000" pitchFamily="2" charset="2"/>
              </a:rPr>
              <a:t>parameter influence </a:t>
            </a:r>
            <a:r>
              <a:rPr lang="en-GB" b="1" dirty="0" smtClean="0">
                <a:sym typeface="Wingdings" panose="05000000000000000000" pitchFamily="2" charset="2"/>
              </a:rPr>
              <a:t>N </a:t>
            </a:r>
            <a:r>
              <a:rPr lang="en-GB" b="1" dirty="0">
                <a:sym typeface="Wingdings" panose="05000000000000000000" pitchFamily="2" charset="2"/>
              </a:rPr>
              <a:t>and </a:t>
            </a:r>
            <a:r>
              <a:rPr lang="en-GB" b="1" dirty="0" err="1" smtClean="0">
                <a:sym typeface="Wingdings" panose="05000000000000000000" pitchFamily="2" charset="2"/>
              </a:rPr>
              <a:t>Chl</a:t>
            </a:r>
            <a:r>
              <a:rPr lang="en-GB" b="1" dirty="0">
                <a:sym typeface="Wingdings" panose="05000000000000000000" pitchFamily="2" charset="2"/>
              </a:rPr>
              <a:t> </a:t>
            </a:r>
            <a:r>
              <a:rPr lang="en-GB" b="1" dirty="0" smtClean="0">
                <a:sym typeface="Wingdings" panose="05000000000000000000" pitchFamily="2" charset="2"/>
              </a:rPr>
              <a:t>relation</a:t>
            </a:r>
          </a:p>
          <a:p>
            <a:pPr marL="1095750" lvl="1" indent="-285750">
              <a:buFont typeface="Wingdings" panose="05000000000000000000" pitchFamily="2" charset="2"/>
              <a:buChar char="à"/>
            </a:pPr>
            <a:r>
              <a:rPr lang="en-GB" sz="1400" b="1" dirty="0" smtClean="0">
                <a:sym typeface="Wingdings" panose="05000000000000000000" pitchFamily="2" charset="2"/>
              </a:rPr>
              <a:t>VIs/REP </a:t>
            </a:r>
            <a:r>
              <a:rPr lang="en-GB" sz="1400" dirty="0">
                <a:sym typeface="Wingdings" panose="05000000000000000000" pitchFamily="2" charset="2"/>
              </a:rPr>
              <a:t>spectral regions are the </a:t>
            </a:r>
            <a:r>
              <a:rPr lang="en-GB" sz="1400" b="1" dirty="0">
                <a:sym typeface="Wingdings" panose="05000000000000000000" pitchFamily="2" charset="2"/>
              </a:rPr>
              <a:t>more diagnostic for </a:t>
            </a:r>
            <a:r>
              <a:rPr lang="en-GB" sz="1400" b="1" dirty="0" err="1">
                <a:sym typeface="Wingdings" panose="05000000000000000000" pitchFamily="2" charset="2"/>
              </a:rPr>
              <a:t>Chl</a:t>
            </a:r>
            <a:r>
              <a:rPr lang="en-GB" sz="1400" b="1" dirty="0">
                <a:sym typeface="Wingdings" panose="05000000000000000000" pitchFamily="2" charset="2"/>
              </a:rPr>
              <a:t>  N </a:t>
            </a:r>
            <a:r>
              <a:rPr lang="en-GB" sz="1400" b="1" dirty="0" smtClean="0">
                <a:sym typeface="Wingdings" panose="05000000000000000000" pitchFamily="2" charset="2"/>
              </a:rPr>
              <a:t>detection</a:t>
            </a:r>
          </a:p>
          <a:p>
            <a:pPr marL="1095750" lvl="1" indent="-285750">
              <a:buFont typeface="Wingdings" panose="05000000000000000000" pitchFamily="2" charset="2"/>
              <a:buChar char="à"/>
            </a:pPr>
            <a:r>
              <a:rPr lang="en-GB" sz="1400" b="1" dirty="0" smtClean="0">
                <a:sym typeface="Wingdings" panose="05000000000000000000" pitchFamily="2" charset="2"/>
              </a:rPr>
              <a:t>NIR region </a:t>
            </a:r>
            <a:r>
              <a:rPr lang="en-GB" sz="1400" dirty="0" smtClean="0">
                <a:sym typeface="Wingdings" panose="05000000000000000000" pitchFamily="2" charset="2"/>
              </a:rPr>
              <a:t>more sensitive to </a:t>
            </a:r>
            <a:r>
              <a:rPr lang="en-GB" sz="1400" b="1" dirty="0" smtClean="0">
                <a:sym typeface="Wingdings" panose="05000000000000000000" pitchFamily="2" charset="2"/>
              </a:rPr>
              <a:t>LAI/biomass</a:t>
            </a:r>
            <a:endParaRPr lang="en-GB" sz="1400" dirty="0" smtClean="0">
              <a:sym typeface="Wingdings" panose="05000000000000000000" pitchFamily="2" charset="2"/>
            </a:endParaRPr>
          </a:p>
          <a:p>
            <a:pPr marL="1095750" lvl="1" indent="-285750">
              <a:buFont typeface="Wingdings" panose="05000000000000000000" pitchFamily="2" charset="2"/>
              <a:buChar char="à"/>
            </a:pPr>
            <a:r>
              <a:rPr lang="en-GB" sz="1400" dirty="0" smtClean="0">
                <a:sym typeface="Wingdings" panose="05000000000000000000" pitchFamily="2" charset="2"/>
              </a:rPr>
              <a:t>“</a:t>
            </a:r>
            <a:r>
              <a:rPr lang="en-GB" sz="1400" dirty="0">
                <a:sym typeface="Wingdings" panose="05000000000000000000" pitchFamily="2" charset="2"/>
              </a:rPr>
              <a:t>structural” </a:t>
            </a:r>
            <a:r>
              <a:rPr lang="en-GB" sz="1400" dirty="0" smtClean="0">
                <a:sym typeface="Wingdings" panose="05000000000000000000" pitchFamily="2" charset="2"/>
              </a:rPr>
              <a:t>information influences more the canopy signal than leaf </a:t>
            </a:r>
            <a:r>
              <a:rPr lang="en-GB" sz="1400" dirty="0" err="1" smtClean="0">
                <a:sym typeface="Wingdings" panose="05000000000000000000" pitchFamily="2" charset="2"/>
              </a:rPr>
              <a:t>biochemestry</a:t>
            </a:r>
            <a:endParaRPr lang="en-GB" sz="1400" dirty="0">
              <a:sym typeface="Wingdings" panose="05000000000000000000" pitchFamily="2" charset="2"/>
            </a:endParaRPr>
          </a:p>
          <a:p>
            <a:pPr marL="342900">
              <a:buFont typeface="+mj-lt"/>
              <a:buAutoNum type="arabicPeriod" startAt="3"/>
            </a:pPr>
            <a:r>
              <a:rPr lang="en-GB" b="1" dirty="0" smtClean="0">
                <a:sym typeface="Wingdings" panose="05000000000000000000" pitchFamily="2" charset="2"/>
              </a:rPr>
              <a:t>Nitrogen fertilisation (deficiency)</a:t>
            </a:r>
            <a:r>
              <a:rPr lang="en-GB" dirty="0" smtClean="0">
                <a:sym typeface="Wingdings" panose="05000000000000000000" pitchFamily="2" charset="2"/>
              </a:rPr>
              <a:t> influence both leaf </a:t>
            </a:r>
            <a:r>
              <a:rPr lang="en-GB" dirty="0" err="1" smtClean="0">
                <a:sym typeface="Wingdings" panose="05000000000000000000" pitchFamily="2" charset="2"/>
              </a:rPr>
              <a:t>Chl</a:t>
            </a:r>
            <a:r>
              <a:rPr lang="en-GB" dirty="0" smtClean="0">
                <a:sym typeface="Wingdings" panose="05000000000000000000" pitchFamily="2" charset="2"/>
              </a:rPr>
              <a:t> (biochemistry) and plant development (structure)</a:t>
            </a:r>
          </a:p>
          <a:p>
            <a:pPr marL="1095750" lvl="1" indent="-285750">
              <a:buFont typeface="Wingdings" panose="05000000000000000000" pitchFamily="2" charset="2"/>
              <a:buChar char="à"/>
            </a:pPr>
            <a:r>
              <a:rPr lang="en-US" sz="1400" dirty="0" smtClean="0"/>
              <a:t>Use </a:t>
            </a:r>
            <a:r>
              <a:rPr lang="en-US" sz="1400" dirty="0"/>
              <a:t>the product of both indicators </a:t>
            </a:r>
            <a:r>
              <a:rPr lang="en-US" sz="1400" dirty="0" smtClean="0"/>
              <a:t>(Cab and LAI) is more stable and diagnostic as criterion </a:t>
            </a:r>
            <a:r>
              <a:rPr lang="en-US" sz="1400" dirty="0"/>
              <a:t>for </a:t>
            </a:r>
            <a:r>
              <a:rPr lang="en-US" sz="1400" dirty="0" smtClean="0"/>
              <a:t>sensing </a:t>
            </a:r>
            <a:r>
              <a:rPr lang="en-US" sz="1400" dirty="0"/>
              <a:t>of nitrogen application </a:t>
            </a:r>
            <a:r>
              <a:rPr lang="en-US" sz="1400" dirty="0" smtClean="0"/>
              <a:t>.</a:t>
            </a:r>
            <a:endParaRPr lang="en-GB" sz="1400" dirty="0" smtClean="0">
              <a:sym typeface="Wingdings" panose="05000000000000000000" pitchFamily="2" charset="2"/>
            </a:endParaRPr>
          </a:p>
          <a:p>
            <a:pPr marL="1095750" lvl="1" indent="-285750"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 marL="1095750" lvl="1" indent="-285750"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 smtClean="0">
              <a:sym typeface="Wingdings" panose="05000000000000000000" pitchFamily="2" charset="2"/>
            </a:endParaRPr>
          </a:p>
          <a:p>
            <a:pPr marL="1095750" lvl="1" indent="-285750">
              <a:buFont typeface="Wingdings" panose="05000000000000000000" pitchFamily="2" charset="2"/>
              <a:buChar char="à"/>
            </a:pPr>
            <a:endParaRPr lang="en-GB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9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1" t="49024" r="51422" b="3994"/>
          <a:stretch/>
        </p:blipFill>
        <p:spPr>
          <a:xfrm>
            <a:off x="3575822" y="1091774"/>
            <a:ext cx="2169822" cy="290437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4" t="2088" r="51421" b="51245"/>
          <a:stretch/>
        </p:blipFill>
        <p:spPr>
          <a:xfrm>
            <a:off x="5884015" y="1022133"/>
            <a:ext cx="2166152" cy="28849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890" y="4224128"/>
            <a:ext cx="4917785" cy="24384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40890" y="1091774"/>
            <a:ext cx="313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Importance of nitrogen management in agriculture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Physiological basis for nitrogen retrieval with optical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Approaches to assess nitrogen deficiency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Example of application of (pre) operational systems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899" y="1470311"/>
            <a:ext cx="4545814" cy="306204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sz="2400" dirty="0"/>
              <a:t>How to assess nitrogen deficiency: NNI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86359" y="845746"/>
            <a:ext cx="8748713" cy="541338"/>
          </a:xfrm>
        </p:spPr>
        <p:txBody>
          <a:bodyPr>
            <a:no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+mn-lt"/>
              </a:rPr>
              <a:t>A widely recognized approach is based on the </a:t>
            </a:r>
            <a:r>
              <a:rPr lang="en-GB" sz="1400" b="1" dirty="0" smtClean="0">
                <a:solidFill>
                  <a:schemeClr val="tx1"/>
                </a:solidFill>
                <a:latin typeface="+mn-lt"/>
              </a:rPr>
              <a:t>dilution curve principle </a:t>
            </a:r>
            <a:r>
              <a:rPr lang="en-GB" sz="1400" dirty="0" smtClean="0">
                <a:solidFill>
                  <a:schemeClr val="tx1"/>
                </a:solidFill>
                <a:latin typeface="+mn-lt"/>
              </a:rPr>
              <a:t>that allows the estimation 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of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Nitrogen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Nutrition Index 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(NNI) (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Lemaire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 et al., 2008). </a:t>
            </a:r>
            <a:endParaRPr lang="it-IT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Segnaposto contenuto 3"/>
          <p:cNvSpPr txBox="1">
            <a:spLocks/>
          </p:cNvSpPr>
          <p:nvPr/>
        </p:nvSpPr>
        <p:spPr>
          <a:xfrm>
            <a:off x="170508" y="1653392"/>
            <a:ext cx="3888349" cy="142637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NNI</a:t>
            </a:r>
            <a:r>
              <a:rPr lang="en-US" sz="1400" dirty="0"/>
              <a:t>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 </a:t>
            </a:r>
            <a:r>
              <a:rPr lang="en-US" sz="1400" b="1" dirty="0"/>
              <a:t>quantifies the N status</a:t>
            </a:r>
            <a:r>
              <a:rPr lang="en-US" sz="1400" dirty="0"/>
              <a:t> (plant development and radiation-use </a:t>
            </a:r>
            <a:r>
              <a:rPr lang="en-US" sz="1400" dirty="0" smtClean="0"/>
              <a:t>efficiency)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 can be used as </a:t>
            </a:r>
            <a:r>
              <a:rPr lang="en-US" sz="1400" b="1" dirty="0"/>
              <a:t>basis for </a:t>
            </a:r>
            <a:r>
              <a:rPr lang="fr-FR" sz="1400" b="1" dirty="0" err="1"/>
              <a:t>making</a:t>
            </a:r>
            <a:r>
              <a:rPr lang="fr-FR" sz="1400" b="1" dirty="0"/>
              <a:t> </a:t>
            </a:r>
            <a:r>
              <a:rPr lang="fr-FR" sz="1400" b="1" dirty="0" err="1"/>
              <a:t>decisions</a:t>
            </a:r>
            <a:r>
              <a:rPr lang="fr-FR" sz="1400" b="1" dirty="0"/>
              <a:t> on N application</a:t>
            </a:r>
            <a:r>
              <a:rPr lang="fr-FR" sz="1400" dirty="0"/>
              <a:t> (Ata-Ul-Karim</a:t>
            </a:r>
            <a:r>
              <a:rPr lang="fr-FR" sz="1400" b="1" dirty="0"/>
              <a:t> </a:t>
            </a:r>
            <a:r>
              <a:rPr lang="fr-FR" sz="1400" dirty="0"/>
              <a:t>et al., 2013).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86359" y="3262814"/>
            <a:ext cx="33031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GB" sz="1400" b="1" dirty="0">
                <a:latin typeface="+mn-lt"/>
              </a:rPr>
              <a:t>NNI</a:t>
            </a:r>
            <a:r>
              <a:rPr lang="en-GB" sz="1400" dirty="0">
                <a:latin typeface="+mn-lt"/>
              </a:rPr>
              <a:t> is the ratio between actual (</a:t>
            </a:r>
            <a:r>
              <a:rPr lang="en-GB" sz="1400" dirty="0" smtClean="0">
                <a:latin typeface="+mn-lt"/>
              </a:rPr>
              <a:t>PNC or </a:t>
            </a:r>
            <a:r>
              <a:rPr lang="en-GB" sz="1400" dirty="0" err="1" smtClean="0">
                <a:latin typeface="+mn-lt"/>
              </a:rPr>
              <a:t>Nr</a:t>
            </a:r>
            <a:r>
              <a:rPr lang="en-GB" sz="1400" dirty="0" smtClean="0">
                <a:latin typeface="+mn-lt"/>
              </a:rPr>
              <a:t>, </a:t>
            </a:r>
            <a:r>
              <a:rPr lang="en-GB" sz="1400" dirty="0">
                <a:latin typeface="+mn-lt"/>
              </a:rPr>
              <a:t>%) and critical </a:t>
            </a:r>
            <a:r>
              <a:rPr lang="en-GB" sz="1400" dirty="0" smtClean="0">
                <a:latin typeface="+mn-lt"/>
              </a:rPr>
              <a:t>plant </a:t>
            </a:r>
            <a:r>
              <a:rPr lang="en-GB" sz="1400" dirty="0">
                <a:latin typeface="+mn-lt"/>
              </a:rPr>
              <a:t>N </a:t>
            </a:r>
            <a:r>
              <a:rPr lang="en-GB" sz="1400" dirty="0" smtClean="0">
                <a:latin typeface="+mn-lt"/>
              </a:rPr>
              <a:t>concentration (</a:t>
            </a:r>
            <a:r>
              <a:rPr lang="en-GB" sz="1400" dirty="0" err="1">
                <a:latin typeface="+mn-lt"/>
              </a:rPr>
              <a:t>Nc</a:t>
            </a:r>
            <a:r>
              <a:rPr lang="en-GB" sz="1400" dirty="0">
                <a:latin typeface="+mn-lt"/>
              </a:rPr>
              <a:t>, </a:t>
            </a:r>
            <a:r>
              <a:rPr lang="en-GB" sz="1400" dirty="0" smtClean="0">
                <a:latin typeface="+mn-lt"/>
              </a:rPr>
              <a:t>%) in relation to AGB</a:t>
            </a:r>
            <a:endParaRPr lang="it-IT" sz="1400" dirty="0">
              <a:latin typeface="+mn-lt"/>
            </a:endParaRPr>
          </a:p>
        </p:txBody>
      </p:sp>
      <p:sp>
        <p:nvSpPr>
          <p:cNvPr id="10" name="AutoShape 1041"/>
          <p:cNvSpPr>
            <a:spLocks noChangeAspect="1" noChangeArrowheads="1"/>
          </p:cNvSpPr>
          <p:nvPr/>
        </p:nvSpPr>
        <p:spPr bwMode="auto">
          <a:xfrm rot="120000">
            <a:off x="6267089" y="3626977"/>
            <a:ext cx="324000" cy="292346"/>
          </a:xfrm>
          <a:prstGeom prst="smileyFace">
            <a:avLst>
              <a:gd name="adj" fmla="val -4653"/>
            </a:avLst>
          </a:prstGeom>
          <a:solidFill>
            <a:srgbClr val="FF9999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1040"/>
          <p:cNvSpPr>
            <a:spLocks noChangeAspect="1" noChangeArrowheads="1"/>
          </p:cNvSpPr>
          <p:nvPr/>
        </p:nvSpPr>
        <p:spPr bwMode="auto">
          <a:xfrm rot="120000">
            <a:off x="6267089" y="3015907"/>
            <a:ext cx="324000" cy="324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41"/>
          <p:cNvSpPr>
            <a:spLocks noChangeAspect="1" noChangeArrowheads="1"/>
          </p:cNvSpPr>
          <p:nvPr/>
        </p:nvSpPr>
        <p:spPr bwMode="auto">
          <a:xfrm rot="120000">
            <a:off x="6250112" y="2366156"/>
            <a:ext cx="324000" cy="292346"/>
          </a:xfrm>
          <a:prstGeom prst="smileyFace">
            <a:avLst>
              <a:gd name="adj" fmla="val 177"/>
            </a:avLst>
          </a:prstGeom>
          <a:solidFill>
            <a:srgbClr val="FFC000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09" y="3616643"/>
            <a:ext cx="324000" cy="324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929" y="3616643"/>
            <a:ext cx="324000" cy="324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028" y="2372926"/>
            <a:ext cx="324000" cy="324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929" y="2372926"/>
            <a:ext cx="324000" cy="324000"/>
          </a:xfrm>
          <a:prstGeom prst="rect">
            <a:avLst/>
          </a:prstGeom>
        </p:spPr>
      </p:pic>
      <p:cxnSp>
        <p:nvCxnSpPr>
          <p:cNvPr id="6" name="Connettore 2 5"/>
          <p:cNvCxnSpPr>
            <a:cxnSpLocks noChangeAspect="1"/>
          </p:cNvCxnSpPr>
          <p:nvPr/>
        </p:nvCxnSpPr>
        <p:spPr>
          <a:xfrm flipH="1">
            <a:off x="5900854" y="3079766"/>
            <a:ext cx="7951" cy="40550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cxnSpLocks noChangeAspect="1"/>
          </p:cNvCxnSpPr>
          <p:nvPr/>
        </p:nvCxnSpPr>
        <p:spPr>
          <a:xfrm flipH="1">
            <a:off x="6058610" y="2686373"/>
            <a:ext cx="7951" cy="405506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84591" y="1378441"/>
            <a:ext cx="2634386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Areas of the same field with differences in nutritional status </a:t>
            </a:r>
          </a:p>
          <a:p>
            <a:endParaRPr lang="en-GB" sz="1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0098DB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Blue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very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NNI identify such condition 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can be used to modulate top-dressing fertilization 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NNI: information content and temporal dynamics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06190" y="790363"/>
            <a:ext cx="8747125" cy="428625"/>
          </a:xfrm>
        </p:spPr>
        <p:txBody>
          <a:bodyPr/>
          <a:lstStyle/>
          <a:p>
            <a:r>
              <a:rPr lang="en-GB" dirty="0" smtClean="0"/>
              <a:t>NNI is a diagnostic tool for “nitrogen deficiency” to support fertilisation strategy</a:t>
            </a:r>
            <a:endParaRPr lang="en-GB" dirty="0"/>
          </a:p>
        </p:txBody>
      </p:sp>
      <p:grpSp>
        <p:nvGrpSpPr>
          <p:cNvPr id="13" name="Gruppo 12"/>
          <p:cNvGrpSpPr/>
          <p:nvPr/>
        </p:nvGrpSpPr>
        <p:grpSpPr>
          <a:xfrm>
            <a:off x="2542336" y="1429913"/>
            <a:ext cx="6247545" cy="2823047"/>
            <a:chOff x="437340" y="2141767"/>
            <a:chExt cx="5297814" cy="2199356"/>
          </a:xfrm>
        </p:grpSpPr>
        <p:grpSp>
          <p:nvGrpSpPr>
            <p:cNvPr id="12" name="Gruppo 11"/>
            <p:cNvGrpSpPr/>
            <p:nvPr/>
          </p:nvGrpSpPr>
          <p:grpSpPr>
            <a:xfrm>
              <a:off x="437340" y="2169435"/>
              <a:ext cx="1702179" cy="2159635"/>
              <a:chOff x="437340" y="988705"/>
              <a:chExt cx="1702179" cy="2159635"/>
            </a:xfrm>
          </p:grpSpPr>
          <p:pic>
            <p:nvPicPr>
              <p:cNvPr id="4" name="Immagine 3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485" r="31661"/>
              <a:stretch/>
            </p:blipFill>
            <p:spPr bwMode="auto">
              <a:xfrm>
                <a:off x="763480" y="991880"/>
                <a:ext cx="1376039" cy="21564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Immagine 6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343" t="-1318" r="94418" b="1318"/>
              <a:stretch/>
            </p:blipFill>
            <p:spPr bwMode="auto">
              <a:xfrm>
                <a:off x="437340" y="988705"/>
                <a:ext cx="255972" cy="21564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ruppo 10"/>
            <p:cNvGrpSpPr/>
            <p:nvPr/>
          </p:nvGrpSpPr>
          <p:grpSpPr>
            <a:xfrm>
              <a:off x="2073974" y="2141767"/>
              <a:ext cx="1885692" cy="2187303"/>
              <a:chOff x="2008420" y="961037"/>
              <a:chExt cx="1885692" cy="2187303"/>
            </a:xfrm>
          </p:grpSpPr>
          <p:pic>
            <p:nvPicPr>
              <p:cNvPr id="5" name="Immagine 4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125" r="31433"/>
              <a:stretch/>
            </p:blipFill>
            <p:spPr bwMode="auto">
              <a:xfrm>
                <a:off x="2535828" y="991880"/>
                <a:ext cx="1358284" cy="21564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Immagine 7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5620" t="-823" r="92017" b="823"/>
              <a:stretch/>
            </p:blipFill>
            <p:spPr bwMode="auto">
              <a:xfrm>
                <a:off x="2008420" y="961037"/>
                <a:ext cx="587632" cy="21564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ruppo 9"/>
            <p:cNvGrpSpPr/>
            <p:nvPr/>
          </p:nvGrpSpPr>
          <p:grpSpPr>
            <a:xfrm>
              <a:off x="3995178" y="2169435"/>
              <a:ext cx="1739976" cy="2171688"/>
              <a:chOff x="5486447" y="988705"/>
              <a:chExt cx="1739976" cy="2171688"/>
            </a:xfrm>
          </p:grpSpPr>
          <p:pic>
            <p:nvPicPr>
              <p:cNvPr id="6" name="Immagine 5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516" r="31042"/>
              <a:stretch/>
            </p:blipFill>
            <p:spPr bwMode="auto">
              <a:xfrm>
                <a:off x="5868140" y="988705"/>
                <a:ext cx="1358283" cy="21596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Immagine 8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44" t="872" r="91887" b="-872"/>
              <a:stretch/>
            </p:blipFill>
            <p:spPr bwMode="auto">
              <a:xfrm>
                <a:off x="5486447" y="1000758"/>
                <a:ext cx="417205" cy="21596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" name="Rettangolo arrotondato 14"/>
          <p:cNvSpPr>
            <a:spLocks noChangeAspect="1"/>
          </p:cNvSpPr>
          <p:nvPr/>
        </p:nvSpPr>
        <p:spPr>
          <a:xfrm>
            <a:off x="7474629" y="1292568"/>
            <a:ext cx="180000" cy="180000"/>
          </a:xfrm>
          <a:prstGeom prst="roundRect">
            <a:avLst>
              <a:gd name="adj" fmla="val 10000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ttangolo arrotondato 15"/>
          <p:cNvSpPr>
            <a:spLocks noChangeAspect="1"/>
          </p:cNvSpPr>
          <p:nvPr/>
        </p:nvSpPr>
        <p:spPr>
          <a:xfrm>
            <a:off x="8165551" y="1292568"/>
            <a:ext cx="180000" cy="180000"/>
          </a:xfrm>
          <a:prstGeom prst="roundRect">
            <a:avLst>
              <a:gd name="adj" fmla="val 10000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ttangolo arrotondato 16"/>
          <p:cNvSpPr>
            <a:spLocks noChangeAspect="1"/>
          </p:cNvSpPr>
          <p:nvPr/>
        </p:nvSpPr>
        <p:spPr>
          <a:xfrm>
            <a:off x="5386586" y="1304400"/>
            <a:ext cx="180000" cy="180000"/>
          </a:xfrm>
          <a:prstGeom prst="roundRect">
            <a:avLst>
              <a:gd name="adj" fmla="val 10000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ttangolo arrotondato 17"/>
          <p:cNvSpPr>
            <a:spLocks noChangeAspect="1"/>
          </p:cNvSpPr>
          <p:nvPr/>
        </p:nvSpPr>
        <p:spPr>
          <a:xfrm>
            <a:off x="6077508" y="1304400"/>
            <a:ext cx="180000" cy="180000"/>
          </a:xfrm>
          <a:prstGeom prst="roundRect">
            <a:avLst>
              <a:gd name="adj" fmla="val 10000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ttangolo arrotondato 18"/>
          <p:cNvSpPr>
            <a:spLocks noChangeAspect="1"/>
          </p:cNvSpPr>
          <p:nvPr/>
        </p:nvSpPr>
        <p:spPr>
          <a:xfrm>
            <a:off x="3195239" y="1288441"/>
            <a:ext cx="180000" cy="180000"/>
          </a:xfrm>
          <a:prstGeom prst="roundRect">
            <a:avLst>
              <a:gd name="adj" fmla="val 10000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ttangolo arrotondato 19"/>
          <p:cNvSpPr>
            <a:spLocks noChangeAspect="1"/>
          </p:cNvSpPr>
          <p:nvPr/>
        </p:nvSpPr>
        <p:spPr>
          <a:xfrm>
            <a:off x="3886161" y="1288441"/>
            <a:ext cx="180000" cy="180000"/>
          </a:xfrm>
          <a:prstGeom prst="roundRect">
            <a:avLst>
              <a:gd name="adj" fmla="val 10000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CasellaDiTesto 20"/>
          <p:cNvSpPr txBox="1"/>
          <p:nvPr/>
        </p:nvSpPr>
        <p:spPr>
          <a:xfrm>
            <a:off x="2926943" y="4488003"/>
            <a:ext cx="3406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Nutini</a:t>
            </a:r>
            <a:r>
              <a:rPr lang="en-GB" sz="1100" dirty="0" smtClean="0"/>
              <a:t> et al. in preparation. SATURNO project</a:t>
            </a:r>
            <a:endParaRPr lang="en-GB" sz="1100" dirty="0"/>
          </a:p>
        </p:txBody>
      </p:sp>
      <p:sp>
        <p:nvSpPr>
          <p:cNvPr id="22" name="Callout 1 21"/>
          <p:cNvSpPr/>
          <p:nvPr/>
        </p:nvSpPr>
        <p:spPr>
          <a:xfrm flipH="1">
            <a:off x="6858834" y="3883559"/>
            <a:ext cx="763862" cy="361665"/>
          </a:xfrm>
          <a:prstGeom prst="borderCallout1">
            <a:avLst>
              <a:gd name="adj1" fmla="val 18750"/>
              <a:gd name="adj2" fmla="val -8333"/>
              <a:gd name="adj3" fmla="val -67033"/>
              <a:gd name="adj4" fmla="val -44657"/>
            </a:avLst>
          </a:prstGeom>
          <a:solidFill>
            <a:srgbClr val="92D050"/>
          </a:solidFill>
          <a:ln w="12700"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Deficiency</a:t>
            </a:r>
            <a:endParaRPr lang="en-GB" sz="800" dirty="0"/>
          </a:p>
        </p:txBody>
      </p:sp>
      <p:sp>
        <p:nvSpPr>
          <p:cNvPr id="23" name="Callout 1 22"/>
          <p:cNvSpPr/>
          <p:nvPr/>
        </p:nvSpPr>
        <p:spPr>
          <a:xfrm flipH="1">
            <a:off x="8219917" y="2352260"/>
            <a:ext cx="725299" cy="306325"/>
          </a:xfrm>
          <a:prstGeom prst="borderCallout1">
            <a:avLst>
              <a:gd name="adj1" fmla="val 67702"/>
              <a:gd name="adj2" fmla="val 109229"/>
              <a:gd name="adj3" fmla="val 198828"/>
              <a:gd name="adj4" fmla="val 86780"/>
            </a:avLst>
          </a:prstGeom>
          <a:solidFill>
            <a:srgbClr val="92D050"/>
          </a:solidFill>
          <a:ln w="12700"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Post </a:t>
            </a:r>
            <a:r>
              <a:rPr lang="en-GB" sz="800" dirty="0" err="1" smtClean="0"/>
              <a:t>fert</a:t>
            </a:r>
            <a:r>
              <a:rPr lang="en-GB" sz="800" dirty="0" smtClean="0"/>
              <a:t>. increase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6633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1101" y="194788"/>
            <a:ext cx="8899525" cy="400110"/>
          </a:xfrm>
        </p:spPr>
        <p:txBody>
          <a:bodyPr/>
          <a:lstStyle/>
          <a:p>
            <a:r>
              <a:rPr lang="en-GB" sz="2000" dirty="0" smtClean="0"/>
              <a:t>Assessing (excess or deficit) nitrogen uptake via RS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-1" y="771525"/>
            <a:ext cx="3012519" cy="340637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From NNI to </a:t>
            </a:r>
            <a:r>
              <a:rPr lang="en-GB" dirty="0">
                <a:solidFill>
                  <a:schemeClr val="tx1"/>
                </a:solidFill>
              </a:rPr>
              <a:t>∆QN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52929"/>
          <a:stretch/>
        </p:blipFill>
        <p:spPr>
          <a:xfrm>
            <a:off x="326900" y="1152676"/>
            <a:ext cx="1830825" cy="16286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129" y="2943411"/>
            <a:ext cx="2385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QN = N [mg/g] * Biomass [t/ha] </a:t>
            </a:r>
          </a:p>
          <a:p>
            <a:endParaRPr lang="en-GB" sz="1000" dirty="0">
              <a:sym typeface="Wingdings" panose="05000000000000000000" pitchFamily="2" charset="2"/>
            </a:endParaRPr>
          </a:p>
          <a:p>
            <a:r>
              <a:rPr lang="en-GB" sz="1000" dirty="0" smtClean="0">
                <a:sym typeface="Wingdings" panose="05000000000000000000" pitchFamily="2" charset="2"/>
              </a:rPr>
              <a:t> </a:t>
            </a:r>
            <a:r>
              <a:rPr lang="en-GB" sz="1000" b="1" dirty="0" smtClean="0"/>
              <a:t>Nitrogen uptake by the plant </a:t>
            </a:r>
            <a:r>
              <a:rPr lang="en-GB" sz="1000" dirty="0" smtClean="0"/>
              <a:t>under optimal condition</a:t>
            </a:r>
            <a:endParaRPr lang="en-GB" sz="1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35177" y="2997272"/>
            <a:ext cx="21611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 smtClean="0"/>
              <a:t>∆QN = QN</a:t>
            </a:r>
            <a:r>
              <a:rPr lang="en-GB" sz="1100" baseline="-25000" dirty="0" smtClean="0"/>
              <a:t>R</a:t>
            </a:r>
            <a:r>
              <a:rPr lang="en-GB" sz="1100" dirty="0" smtClean="0"/>
              <a:t> – QN</a:t>
            </a:r>
            <a:r>
              <a:rPr lang="en-GB" sz="1100" baseline="-25000" dirty="0" smtClean="0"/>
              <a:t>C</a:t>
            </a:r>
          </a:p>
          <a:p>
            <a:pPr algn="ctr"/>
            <a:endParaRPr lang="en-GB" sz="1100" dirty="0" smtClean="0"/>
          </a:p>
          <a:p>
            <a:pPr algn="ctr"/>
            <a:r>
              <a:rPr lang="en-GB" sz="1100" dirty="0" smtClean="0"/>
              <a:t>Excess or deficit of nitrogen</a:t>
            </a:r>
            <a:endParaRPr lang="en-GB" sz="1100" dirty="0"/>
          </a:p>
        </p:txBody>
      </p:sp>
      <p:grpSp>
        <p:nvGrpSpPr>
          <p:cNvPr id="15" name="Gruppo 14"/>
          <p:cNvGrpSpPr/>
          <p:nvPr/>
        </p:nvGrpSpPr>
        <p:grpSpPr>
          <a:xfrm>
            <a:off x="2285678" y="1146928"/>
            <a:ext cx="1914539" cy="1746380"/>
            <a:chOff x="2285678" y="1146928"/>
            <a:chExt cx="1914539" cy="1746380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2"/>
            <a:srcRect t="49934"/>
            <a:stretch/>
          </p:blipFill>
          <p:spPr>
            <a:xfrm>
              <a:off x="2369392" y="1146928"/>
              <a:ext cx="1830825" cy="1732270"/>
            </a:xfrm>
            <a:prstGeom prst="rect">
              <a:avLst/>
            </a:prstGeom>
          </p:spPr>
        </p:pic>
        <p:sp>
          <p:nvSpPr>
            <p:cNvPr id="7" name="Ovale 6"/>
            <p:cNvSpPr/>
            <p:nvPr/>
          </p:nvSpPr>
          <p:spPr>
            <a:xfrm>
              <a:off x="3081858" y="1926320"/>
              <a:ext cx="365760" cy="3048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e 15"/>
            <p:cNvSpPr/>
            <p:nvPr/>
          </p:nvSpPr>
          <p:spPr>
            <a:xfrm>
              <a:off x="2978254" y="2614426"/>
              <a:ext cx="886086" cy="278882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e 16"/>
            <p:cNvSpPr/>
            <p:nvPr/>
          </p:nvSpPr>
          <p:spPr>
            <a:xfrm rot="16200000">
              <a:off x="1982076" y="1888053"/>
              <a:ext cx="886086" cy="278882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8" name="Ovale 17"/>
          <p:cNvSpPr/>
          <p:nvPr/>
        </p:nvSpPr>
        <p:spPr>
          <a:xfrm rot="16200000">
            <a:off x="-37781" y="1678702"/>
            <a:ext cx="886086" cy="278882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uppo 13"/>
          <p:cNvGrpSpPr/>
          <p:nvPr/>
        </p:nvGrpSpPr>
        <p:grpSpPr>
          <a:xfrm>
            <a:off x="4636158" y="771525"/>
            <a:ext cx="4423434" cy="3994129"/>
            <a:chOff x="4632362" y="678767"/>
            <a:chExt cx="4423434" cy="3994129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362" y="1177432"/>
              <a:ext cx="4037978" cy="3117381"/>
            </a:xfrm>
            <a:prstGeom prst="rect">
              <a:avLst/>
            </a:prstGeom>
          </p:spPr>
        </p:pic>
        <p:sp>
          <p:nvSpPr>
            <p:cNvPr id="29" name="CasellaDiTesto 28"/>
            <p:cNvSpPr txBox="1"/>
            <p:nvPr/>
          </p:nvSpPr>
          <p:spPr>
            <a:xfrm>
              <a:off x="6408580" y="4442064"/>
              <a:ext cx="264721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900" dirty="0" err="1" smtClean="0"/>
                <a:t>Guerif</a:t>
              </a:r>
              <a:r>
                <a:rPr lang="it-IT" sz="900" dirty="0" smtClean="0"/>
                <a:t> and </a:t>
              </a:r>
              <a:r>
                <a:rPr lang="it-IT" sz="900" dirty="0" err="1" smtClean="0"/>
                <a:t>Baret</a:t>
              </a:r>
              <a:r>
                <a:rPr lang="it-IT" sz="900" dirty="0" smtClean="0"/>
                <a:t>, </a:t>
              </a:r>
              <a:r>
                <a:rPr lang="it-IT" sz="900" dirty="0"/>
                <a:t>2007 </a:t>
              </a:r>
              <a:r>
                <a:rPr lang="it-IT" sz="900" dirty="0" err="1"/>
                <a:t>Modified</a:t>
              </a:r>
              <a:endParaRPr lang="it-IT" sz="900" dirty="0"/>
            </a:p>
          </p:txBody>
        </p:sp>
        <p:cxnSp>
          <p:nvCxnSpPr>
            <p:cNvPr id="31" name="Connettore 2 30"/>
            <p:cNvCxnSpPr/>
            <p:nvPr/>
          </p:nvCxnSpPr>
          <p:spPr>
            <a:xfrm>
              <a:off x="4846039" y="4343645"/>
              <a:ext cx="54782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/>
            <p:cNvSpPr txBox="1"/>
            <p:nvPr/>
          </p:nvSpPr>
          <p:spPr>
            <a:xfrm>
              <a:off x="5534927" y="4203205"/>
              <a:ext cx="1531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Empirical</a:t>
              </a:r>
              <a:r>
                <a:rPr lang="it-IT" sz="1200" dirty="0" smtClean="0"/>
                <a:t> relation</a:t>
              </a:r>
              <a:endParaRPr lang="it-IT" sz="1200" dirty="0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887" t="7938" r="35449"/>
            <a:stretch/>
          </p:blipFill>
          <p:spPr>
            <a:xfrm>
              <a:off x="4899756" y="1407844"/>
              <a:ext cx="1036320" cy="2869918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0" t="8589" r="69416" b="-652"/>
            <a:stretch/>
          </p:blipFill>
          <p:spPr>
            <a:xfrm>
              <a:off x="6150448" y="1424895"/>
              <a:ext cx="1036320" cy="2869918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6075892" y="1478969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759479" y="1488838"/>
              <a:ext cx="6383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VI/LAI</a:t>
              </a:r>
              <a:endParaRPr lang="it-IT" sz="11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150448" y="2091639"/>
              <a:ext cx="45557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NNI</a:t>
              </a:r>
              <a:endParaRPr lang="it-IT" sz="1100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685384" y="1427073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5" name="Parentesi graffa chiusa 4"/>
            <p:cNvSpPr/>
            <p:nvPr/>
          </p:nvSpPr>
          <p:spPr>
            <a:xfrm rot="16200000">
              <a:off x="5751150" y="89956"/>
              <a:ext cx="343452" cy="2140072"/>
            </a:xfrm>
            <a:prstGeom prst="rightBrace">
              <a:avLst>
                <a:gd name="adj1" fmla="val 8333"/>
                <a:gd name="adj2" fmla="val 4958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Parentesi graffa chiusa 24"/>
            <p:cNvSpPr/>
            <p:nvPr/>
          </p:nvSpPr>
          <p:spPr>
            <a:xfrm rot="16200000">
              <a:off x="7537683" y="549872"/>
              <a:ext cx="343452" cy="1220239"/>
            </a:xfrm>
            <a:prstGeom prst="rightBrace">
              <a:avLst>
                <a:gd name="adj1" fmla="val 8333"/>
                <a:gd name="adj2" fmla="val 488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260675" y="678767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6816376" y="689481"/>
              <a:ext cx="1786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Indirect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Cab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</p:grpSp>
      <p:sp>
        <p:nvSpPr>
          <p:cNvPr id="11" name="Freccia a destra 10"/>
          <p:cNvSpPr/>
          <p:nvPr/>
        </p:nvSpPr>
        <p:spPr>
          <a:xfrm>
            <a:off x="4160331" y="2033657"/>
            <a:ext cx="504449" cy="873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 rot="16200000">
            <a:off x="1948031" y="1849046"/>
            <a:ext cx="417310" cy="213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692094" y="3956456"/>
            <a:ext cx="37353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>
                <a:latin typeface="+mn-lt"/>
              </a:rPr>
              <a:t>How to estimate and </a:t>
            </a:r>
            <a:r>
              <a:rPr lang="it-IT" sz="1300" dirty="0" err="1" smtClean="0">
                <a:latin typeface="+mn-lt"/>
              </a:rPr>
              <a:t>map</a:t>
            </a:r>
            <a:r>
              <a:rPr lang="it-IT" sz="1300" dirty="0" smtClean="0">
                <a:latin typeface="+mn-lt"/>
              </a:rPr>
              <a:t> N and </a:t>
            </a:r>
            <a:r>
              <a:rPr lang="it-IT" sz="1300" dirty="0" err="1" smtClean="0">
                <a:latin typeface="+mn-lt"/>
              </a:rPr>
              <a:t>biomass</a:t>
            </a:r>
            <a:r>
              <a:rPr lang="it-IT" sz="1300" dirty="0" smtClean="0">
                <a:latin typeface="+mn-lt"/>
              </a:rPr>
              <a:t>?</a:t>
            </a:r>
            <a:endParaRPr lang="it-IT" sz="1300" dirty="0">
              <a:latin typeface="+mn-lt"/>
            </a:endParaRPr>
          </a:p>
        </p:txBody>
      </p:sp>
      <p:grpSp>
        <p:nvGrpSpPr>
          <p:cNvPr id="33" name="Gruppo 32"/>
          <p:cNvGrpSpPr>
            <a:grpSpLocks noChangeAspect="1"/>
          </p:cNvGrpSpPr>
          <p:nvPr/>
        </p:nvGrpSpPr>
        <p:grpSpPr>
          <a:xfrm>
            <a:off x="67282" y="3870320"/>
            <a:ext cx="459000" cy="459000"/>
            <a:chOff x="9543477" y="4256932"/>
            <a:chExt cx="720000" cy="720000"/>
          </a:xfrm>
        </p:grpSpPr>
        <p:sp>
          <p:nvSpPr>
            <p:cNvPr id="35" name="Ovale 34"/>
            <p:cNvSpPr/>
            <p:nvPr/>
          </p:nvSpPr>
          <p:spPr>
            <a:xfrm>
              <a:off x="9543477" y="4256932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9481" y="4419206"/>
              <a:ext cx="467992" cy="395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10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  <p:bldP spid="9" grpId="0" animBg="1"/>
      <p:bldP spid="32" grpId="0"/>
      <p:bldP spid="3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Approaches</a:t>
            </a:r>
            <a:endParaRPr lang="en-GB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61100386"/>
              </p:ext>
            </p:extLst>
          </p:nvPr>
        </p:nvGraphicFramePr>
        <p:xfrm>
          <a:off x="396875" y="868363"/>
          <a:ext cx="8747125" cy="3557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886088" y="4453265"/>
            <a:ext cx="1667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* </a:t>
            </a:r>
            <a:r>
              <a:rPr lang="en-GB" sz="1100" dirty="0" err="1" smtClean="0"/>
              <a:t>Delloye</a:t>
            </a:r>
            <a:r>
              <a:rPr lang="en-GB" sz="1100" dirty="0" smtClean="0"/>
              <a:t> et al. 2018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4097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/>
              <a:t>Approaches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68288" y="992188"/>
            <a:ext cx="8875712" cy="3009900"/>
          </a:xfrm>
        </p:spPr>
        <p:txBody>
          <a:bodyPr/>
          <a:lstStyle/>
          <a:p>
            <a:r>
              <a:rPr lang="en-GB" b="1" u="sng" dirty="0"/>
              <a:t>Method 1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b="1" dirty="0">
                <a:sym typeface="Wingdings" panose="05000000000000000000" pitchFamily="2" charset="2"/>
              </a:rPr>
              <a:t>Direct relation between VIs </a:t>
            </a:r>
            <a:r>
              <a:rPr lang="en-GB" dirty="0">
                <a:sym typeface="Wingdings" panose="05000000000000000000" pitchFamily="2" charset="2"/>
              </a:rPr>
              <a:t>and crop related parameter </a:t>
            </a:r>
            <a:r>
              <a:rPr lang="en-GB" b="1" dirty="0" err="1">
                <a:sym typeface="Wingdings" panose="05000000000000000000" pitchFamily="2" charset="2"/>
              </a:rPr>
              <a:t>Nr</a:t>
            </a:r>
            <a:r>
              <a:rPr lang="en-GB" b="1" dirty="0">
                <a:sym typeface="Wingdings" panose="05000000000000000000" pitchFamily="2" charset="2"/>
              </a:rPr>
              <a:t> and W (or LAI)*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sz="1400" dirty="0">
                <a:sym typeface="Wingdings" panose="05000000000000000000" pitchFamily="2" charset="2"/>
              </a:rPr>
              <a:t>( “mechanistic approach” according to Chen 2015).</a:t>
            </a:r>
          </a:p>
          <a:p>
            <a:r>
              <a:rPr lang="en-GB" b="1" u="sng" dirty="0">
                <a:sym typeface="Wingdings" panose="05000000000000000000" pitchFamily="2" charset="2"/>
              </a:rPr>
              <a:t>Method 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b="1" dirty="0">
                <a:sym typeface="Wingdings" panose="05000000000000000000" pitchFamily="2" charset="2"/>
              </a:rPr>
              <a:t>Direct relation between VIs and NNI</a:t>
            </a:r>
            <a:r>
              <a:rPr lang="en-GB" b="1" dirty="0" smtClean="0">
                <a:sym typeface="Wingdings" panose="05000000000000000000" pitchFamily="2" charset="2"/>
              </a:rPr>
              <a:t>* </a:t>
            </a:r>
          </a:p>
          <a:p>
            <a:pPr indent="0"/>
            <a:r>
              <a:rPr lang="en-GB" sz="1400" dirty="0" smtClean="0">
                <a:sym typeface="Wingdings" panose="05000000000000000000" pitchFamily="2" charset="2"/>
              </a:rPr>
              <a:t>(“</a:t>
            </a:r>
            <a:r>
              <a:rPr lang="en-GB" sz="1400" dirty="0">
                <a:sym typeface="Wingdings" panose="05000000000000000000" pitchFamily="2" charset="2"/>
              </a:rPr>
              <a:t>semi –empirical approach” according to Chen 2015).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b="1" u="sng" dirty="0">
                <a:sym typeface="Wingdings" panose="05000000000000000000" pitchFamily="2" charset="2"/>
              </a:rPr>
              <a:t>Method 3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b="1" dirty="0">
                <a:sym typeface="Wingdings" panose="05000000000000000000" pitchFamily="2" charset="2"/>
              </a:rPr>
              <a:t>Indirect</a:t>
            </a:r>
            <a:r>
              <a:rPr lang="en-GB" dirty="0">
                <a:sym typeface="Wingdings" panose="05000000000000000000" pitchFamily="2" charset="2"/>
              </a:rPr>
              <a:t> relation between </a:t>
            </a:r>
            <a:r>
              <a:rPr lang="en-GB" b="1" dirty="0">
                <a:sym typeface="Wingdings" panose="05000000000000000000" pitchFamily="2" charset="2"/>
              </a:rPr>
              <a:t>biophysical variable (BV: Cab, GAI, CCC) </a:t>
            </a:r>
            <a:r>
              <a:rPr lang="en-GB" dirty="0">
                <a:sym typeface="Wingdings" panose="05000000000000000000" pitchFamily="2" charset="2"/>
              </a:rPr>
              <a:t>estimates</a:t>
            </a:r>
            <a:r>
              <a:rPr lang="en-GB" b="1" dirty="0">
                <a:sym typeface="Wingdings" panose="05000000000000000000" pitchFamily="2" charset="2"/>
              </a:rPr>
              <a:t>**</a:t>
            </a:r>
            <a:r>
              <a:rPr lang="en-GB" dirty="0">
                <a:sym typeface="Wingdings" panose="05000000000000000000" pitchFamily="2" charset="2"/>
              </a:rPr>
              <a:t> and real </a:t>
            </a:r>
            <a:r>
              <a:rPr lang="en-GB" dirty="0"/>
              <a:t>Nitrogen Uptake (absorbed) by canopy (</a:t>
            </a:r>
            <a:r>
              <a:rPr lang="en-GB" dirty="0" err="1"/>
              <a:t>Nur</a:t>
            </a:r>
            <a:r>
              <a:rPr lang="en-GB" dirty="0"/>
              <a:t>)</a:t>
            </a: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2800" y="4169753"/>
            <a:ext cx="576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Wingdings" panose="05000000000000000000" pitchFamily="2" charset="2"/>
              </a:rPr>
              <a:t>*   by </a:t>
            </a:r>
            <a:r>
              <a:rPr lang="en-GB" sz="1200" dirty="0">
                <a:sym typeface="Wingdings" panose="05000000000000000000" pitchFamily="2" charset="2"/>
              </a:rPr>
              <a:t>semi-empirical correlation </a:t>
            </a:r>
            <a:endParaRPr lang="en-GB" sz="1200" dirty="0" smtClean="0">
              <a:sym typeface="Wingdings" panose="05000000000000000000" pitchFamily="2" charset="2"/>
            </a:endParaRPr>
          </a:p>
          <a:p>
            <a:r>
              <a:rPr lang="en-GB" sz="1200" dirty="0" smtClean="0"/>
              <a:t>** by empirical approaches or RTM inversion (e.g. LUT, ANN, GPR, etc.)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663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Biomass estimation (common for all methods)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992188"/>
            <a:ext cx="6105587" cy="36337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Empirical relation between LAI and Biomass (W)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Semi-empirical </a:t>
            </a:r>
            <a:r>
              <a:rPr lang="en-US" sz="1400" dirty="0" smtClean="0">
                <a:solidFill>
                  <a:schemeClr val="tx1"/>
                </a:solidFill>
              </a:rPr>
              <a:t>Light </a:t>
            </a:r>
            <a:r>
              <a:rPr lang="en-US" sz="1400" dirty="0">
                <a:solidFill>
                  <a:schemeClr val="tx1"/>
                </a:solidFill>
              </a:rPr>
              <a:t>Use Efficiency (</a:t>
            </a:r>
            <a:r>
              <a:rPr lang="en-US" sz="1400" dirty="0" smtClean="0">
                <a:solidFill>
                  <a:schemeClr val="tx1"/>
                </a:solidFill>
              </a:rPr>
              <a:t>LUE) </a:t>
            </a:r>
            <a:r>
              <a:rPr lang="en-US" sz="1400" dirty="0" err="1" smtClean="0">
                <a:solidFill>
                  <a:schemeClr val="tx1"/>
                </a:solidFill>
              </a:rPr>
              <a:t>Monteith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(1972</a:t>
            </a:r>
            <a:r>
              <a:rPr lang="en-US" sz="1400" dirty="0" smtClean="0">
                <a:solidFill>
                  <a:schemeClr val="tx1"/>
                </a:solidFill>
              </a:rPr>
              <a:t>)* </a:t>
            </a:r>
            <a:endParaRPr lang="en-GB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From crop modelling*</a:t>
            </a:r>
          </a:p>
          <a:p>
            <a:pPr indent="0"/>
            <a:endParaRPr lang="en-GB" sz="1200" dirty="0"/>
          </a:p>
          <a:p>
            <a:pPr indent="0"/>
            <a:endParaRPr lang="en-GB" sz="1200" dirty="0" smtClean="0">
              <a:solidFill>
                <a:schemeClr val="tx1"/>
              </a:solidFill>
            </a:endParaRPr>
          </a:p>
          <a:p>
            <a:pPr indent="0"/>
            <a:r>
              <a:rPr lang="en-GB" sz="1200" i="1" dirty="0" smtClean="0">
                <a:solidFill>
                  <a:schemeClr val="tx1"/>
                </a:solidFill>
              </a:rPr>
              <a:t>* Second part of the lesson</a:t>
            </a: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3" r="38061"/>
          <a:stretch/>
        </p:blipFill>
        <p:spPr>
          <a:xfrm>
            <a:off x="6213769" y="822902"/>
            <a:ext cx="1722267" cy="1664164"/>
          </a:xfrm>
          <a:prstGeom prst="rect">
            <a:avLst/>
          </a:prstGeom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9C6A507A-ED49-4DA7-A38C-34E1848F9263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4872" y="2563731"/>
            <a:ext cx="2236589" cy="159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9C6A507A-ED49-4DA7-A38C-34E1848F9263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7277" y="4220368"/>
            <a:ext cx="2610035" cy="21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580" t="23579" r="7515" b="29476"/>
          <a:stretch/>
        </p:blipFill>
        <p:spPr>
          <a:xfrm>
            <a:off x="7859292" y="864645"/>
            <a:ext cx="582169" cy="655405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5000263" y="1192348"/>
            <a:ext cx="1667441" cy="217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endCxn id="5" idx="1"/>
          </p:cNvCxnSpPr>
          <p:nvPr/>
        </p:nvCxnSpPr>
        <p:spPr>
          <a:xfrm>
            <a:off x="4858640" y="1370751"/>
            <a:ext cx="1346232" cy="1991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507464" y="1778525"/>
            <a:ext cx="1534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 smtClean="0"/>
              <a:t>Houles</a:t>
            </a:r>
            <a:r>
              <a:rPr lang="it-IT" sz="1100" dirty="0" smtClean="0"/>
              <a:t> et al., 2007</a:t>
            </a:r>
            <a:endParaRPr lang="it-IT" sz="11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815635" y="3391195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Delloye</a:t>
            </a:r>
            <a:r>
              <a:rPr lang="it-IT" sz="1000" dirty="0" smtClean="0"/>
              <a:t> et al., </a:t>
            </a:r>
          </a:p>
          <a:p>
            <a:r>
              <a:rPr lang="it-IT" sz="1000" dirty="0" smtClean="0"/>
              <a:t>in </a:t>
            </a:r>
            <a:r>
              <a:rPr lang="it-IT" sz="1000" dirty="0" err="1" smtClean="0"/>
              <a:t>preparation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64620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Dilution curves (common </a:t>
            </a:r>
            <a:r>
              <a:rPr lang="en-GB" dirty="0"/>
              <a:t>for all methods)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56370" y="906881"/>
            <a:ext cx="4084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23232"/>
                </a:solidFill>
                <a:latin typeface="NexusSerif"/>
              </a:rPr>
              <a:t>N</a:t>
            </a:r>
            <a:r>
              <a:rPr lang="en-US" baseline="-25000" dirty="0" err="1">
                <a:solidFill>
                  <a:srgbClr val="323232"/>
                </a:solidFill>
                <a:latin typeface="NexusSerif"/>
              </a:rPr>
              <a:t>c</a:t>
            </a:r>
            <a:r>
              <a:rPr lang="en-US" dirty="0">
                <a:solidFill>
                  <a:srgbClr val="323232"/>
                </a:solidFill>
                <a:latin typeface="NexusSerif"/>
              </a:rPr>
              <a:t> = </a:t>
            </a:r>
            <a:r>
              <a:rPr lang="en-US" i="1" dirty="0" err="1">
                <a:solidFill>
                  <a:srgbClr val="323232"/>
                </a:solidFill>
                <a:latin typeface="NexusSerif"/>
              </a:rPr>
              <a:t>a</a:t>
            </a:r>
            <a:r>
              <a:rPr lang="en-US" baseline="-25000" dirty="0" err="1">
                <a:solidFill>
                  <a:srgbClr val="323232"/>
                </a:solidFill>
                <a:latin typeface="NexusSerif"/>
              </a:rPr>
              <a:t>c</a:t>
            </a:r>
            <a:r>
              <a:rPr lang="en-US" i="1" dirty="0" err="1">
                <a:solidFill>
                  <a:srgbClr val="323232"/>
                </a:solidFill>
                <a:latin typeface="NexusSerif"/>
              </a:rPr>
              <a:t>W</a:t>
            </a:r>
            <a:r>
              <a:rPr lang="en-US" baseline="30000" dirty="0">
                <a:solidFill>
                  <a:srgbClr val="323232"/>
                </a:solidFill>
                <a:latin typeface="NexusSerif"/>
              </a:rPr>
              <a:t>−</a:t>
            </a:r>
            <a:r>
              <a:rPr lang="en-US" i="1" baseline="30000" dirty="0">
                <a:solidFill>
                  <a:srgbClr val="323232"/>
                </a:solidFill>
                <a:latin typeface="NexusSerif"/>
              </a:rPr>
              <a:t>b</a:t>
            </a:r>
            <a:r>
              <a:rPr lang="en-US" dirty="0">
                <a:solidFill>
                  <a:srgbClr val="323232"/>
                </a:solidFill>
                <a:latin typeface="NexusSerif"/>
              </a:rPr>
              <a:t> </a:t>
            </a:r>
            <a:r>
              <a:rPr lang="en-US" dirty="0" smtClean="0">
                <a:solidFill>
                  <a:srgbClr val="323232"/>
                </a:solidFill>
                <a:latin typeface="NexusSerif"/>
              </a:rPr>
              <a:t> for </a:t>
            </a:r>
            <a:r>
              <a:rPr lang="en-US" dirty="0">
                <a:solidFill>
                  <a:srgbClr val="323232"/>
                </a:solidFill>
                <a:latin typeface="NexusSerif"/>
              </a:rPr>
              <a:t>different crop </a:t>
            </a:r>
            <a:r>
              <a:rPr lang="en-US" dirty="0" smtClean="0">
                <a:solidFill>
                  <a:srgbClr val="323232"/>
                </a:solidFill>
                <a:latin typeface="NexusSerif"/>
              </a:rPr>
              <a:t>species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/>
          </p:nvPr>
        </p:nvGraphicFramePr>
        <p:xfrm>
          <a:off x="5257369" y="854230"/>
          <a:ext cx="3291278" cy="33327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73783">
                  <a:extLst>
                    <a:ext uri="{9D8B030D-6E8A-4147-A177-3AD203B41FA5}">
                      <a16:colId xmlns:a16="http://schemas.microsoft.com/office/drawing/2014/main" val="2554962444"/>
                    </a:ext>
                  </a:extLst>
                </a:gridCol>
                <a:gridCol w="418011">
                  <a:extLst>
                    <a:ext uri="{9D8B030D-6E8A-4147-A177-3AD203B41FA5}">
                      <a16:colId xmlns:a16="http://schemas.microsoft.com/office/drawing/2014/main" val="3692281017"/>
                    </a:ext>
                  </a:extLst>
                </a:gridCol>
                <a:gridCol w="599484">
                  <a:extLst>
                    <a:ext uri="{9D8B030D-6E8A-4147-A177-3AD203B41FA5}">
                      <a16:colId xmlns:a16="http://schemas.microsoft.com/office/drawing/2014/main" val="2229149434"/>
                    </a:ext>
                  </a:extLst>
                </a:gridCol>
              </a:tblGrid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 err="1">
                          <a:effectLst/>
                        </a:rPr>
                        <a:t>Crop</a:t>
                      </a:r>
                      <a:r>
                        <a:rPr lang="it-IT" sz="1400" b="1" dirty="0">
                          <a:effectLst/>
                        </a:rPr>
                        <a:t> </a:t>
                      </a:r>
                      <a:r>
                        <a:rPr lang="it-IT" sz="1400" b="1" dirty="0" err="1">
                          <a:effectLst/>
                        </a:rPr>
                        <a:t>species</a:t>
                      </a:r>
                      <a:endParaRPr lang="it-IT" sz="1400" b="1" dirty="0">
                        <a:effectLst/>
                      </a:endParaRP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 err="1">
                          <a:effectLst/>
                        </a:rPr>
                        <a:t>a</a:t>
                      </a:r>
                      <a:r>
                        <a:rPr lang="it-IT" sz="1400" b="1" baseline="-25000" dirty="0" err="1">
                          <a:effectLst/>
                        </a:rPr>
                        <a:t>c</a:t>
                      </a:r>
                      <a:endParaRPr lang="it-IT" sz="1400" b="1" dirty="0">
                        <a:effectLst/>
                      </a:endParaRP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effectLst/>
                        </a:rPr>
                        <a:t>b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1441115817"/>
                  </a:ext>
                </a:extLst>
              </a:tr>
              <a:tr h="266679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</a:rPr>
                        <a:t>Temperate </a:t>
                      </a:r>
                      <a:r>
                        <a:rPr lang="it-IT" sz="1400" dirty="0" err="1">
                          <a:effectLst/>
                        </a:rPr>
                        <a:t>grasses</a:t>
                      </a:r>
                      <a:r>
                        <a:rPr lang="it-IT" sz="1400" dirty="0">
                          <a:effectLst/>
                        </a:rPr>
                        <a:t> (C3)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4.8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0.32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3188660246"/>
                  </a:ext>
                </a:extLst>
              </a:tr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</a:rPr>
                        <a:t>Lucerne (C3)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4.8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0.33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2731912900"/>
                  </a:ext>
                </a:extLst>
              </a:tr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</a:rPr>
                        <a:t>Pea</a:t>
                      </a:r>
                      <a:r>
                        <a:rPr lang="it-IT" sz="1400" dirty="0">
                          <a:effectLst/>
                        </a:rPr>
                        <a:t> (C3)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5.1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0.32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3760272232"/>
                  </a:ext>
                </a:extLst>
              </a:tr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</a:rPr>
                        <a:t>Wheat</a:t>
                      </a:r>
                      <a:r>
                        <a:rPr lang="it-IT" sz="1400" dirty="0">
                          <a:effectLst/>
                        </a:rPr>
                        <a:t> (C3)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5.3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0.44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1006876403"/>
                  </a:ext>
                </a:extLst>
              </a:tr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</a:rPr>
                        <a:t>Rape (C3)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4.5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0.25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2009662119"/>
                  </a:ext>
                </a:extLst>
              </a:tr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</a:rPr>
                        <a:t>Rice (C3)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5.2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0.52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1225151432"/>
                  </a:ext>
                </a:extLst>
              </a:tr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effectLst/>
                        </a:rPr>
                        <a:t>Tomato (C3)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4.5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0.33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2802292384"/>
                  </a:ext>
                </a:extLst>
              </a:tr>
              <a:tr h="268452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</a:rPr>
                        <a:t>Maize</a:t>
                      </a:r>
                      <a:r>
                        <a:rPr lang="it-IT" sz="1400" dirty="0">
                          <a:effectLst/>
                        </a:rPr>
                        <a:t> (C4)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3.4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0.37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3554369877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</a:rPr>
                        <a:t>Sorghum</a:t>
                      </a:r>
                      <a:r>
                        <a:rPr lang="it-IT" sz="1400" dirty="0">
                          <a:effectLst/>
                        </a:rPr>
                        <a:t> (C4)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3.9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0.39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1117428435"/>
                  </a:ext>
                </a:extLst>
              </a:tr>
              <a:tr h="464708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effectLst/>
                        </a:rPr>
                        <a:t>Tropical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grasses</a:t>
                      </a:r>
                      <a:r>
                        <a:rPr lang="it-IT" sz="1400" dirty="0">
                          <a:effectLst/>
                        </a:rPr>
                        <a:t> (C4)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3.6</a:t>
                      </a:r>
                    </a:p>
                  </a:txBody>
                  <a:tcPr marL="36722" marR="36722" marT="36722" marB="36722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0.34</a:t>
                      </a:r>
                    </a:p>
                  </a:txBody>
                  <a:tcPr marL="36722" marR="36722" marT="36722" marB="36722" anchor="ctr"/>
                </a:tc>
                <a:extLst>
                  <a:ext uri="{0D108BD9-81ED-4DB2-BD59-A6C34878D82A}">
                    <a16:rowId xmlns:a16="http://schemas.microsoft.com/office/drawing/2014/main" val="3974190109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5932229" y="4248573"/>
            <a:ext cx="2201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323232"/>
                </a:solidFill>
                <a:latin typeface="NexusSerif"/>
              </a:rPr>
              <a:t>From </a:t>
            </a:r>
            <a:r>
              <a:rPr lang="en-US" sz="1400" dirty="0" err="1">
                <a:solidFill>
                  <a:srgbClr val="323232"/>
                </a:solidFill>
                <a:latin typeface="NexusSerif"/>
              </a:rPr>
              <a:t>Lemair</a:t>
            </a:r>
            <a:r>
              <a:rPr lang="en-US" sz="1400" dirty="0">
                <a:solidFill>
                  <a:srgbClr val="323232"/>
                </a:solidFill>
                <a:latin typeface="NexusSerif"/>
              </a:rPr>
              <a:t> et al. (2008)</a:t>
            </a:r>
            <a:endParaRPr lang="en-GB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70" y="1466491"/>
            <a:ext cx="4084409" cy="245411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56370" y="4048478"/>
            <a:ext cx="41992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  <a:latin typeface="Georgia" panose="02040502050405020303" pitchFamily="18" charset="0"/>
              </a:rPr>
              <a:t>Comparison of different critical nitrogen curves for potato.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456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Dilution curve with LAI or development stages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8528" y="827955"/>
            <a:ext cx="4896544" cy="106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790" y="1929726"/>
            <a:ext cx="4596020" cy="25565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995072" y="4209263"/>
            <a:ext cx="1944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Confalonieri et al 2011</a:t>
            </a:r>
            <a:endParaRPr lang="it-IT" sz="1200" dirty="0"/>
          </a:p>
        </p:txBody>
      </p:sp>
      <p:sp>
        <p:nvSpPr>
          <p:cNvPr id="4" name="Rettangolo 3"/>
          <p:cNvSpPr/>
          <p:nvPr/>
        </p:nvSpPr>
        <p:spPr>
          <a:xfrm>
            <a:off x="3000139" y="3037924"/>
            <a:ext cx="967299" cy="170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000139" y="4347761"/>
            <a:ext cx="3468674" cy="1710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idx="1"/>
          </p:nvPr>
        </p:nvSpPr>
        <p:spPr>
          <a:xfrm>
            <a:off x="96600" y="1708265"/>
            <a:ext cx="8748000" cy="478676"/>
          </a:xfrm>
        </p:spPr>
        <p:txBody>
          <a:bodyPr/>
          <a:lstStyle/>
          <a:p>
            <a:r>
              <a:rPr lang="en-US" dirty="0" smtClean="0"/>
              <a:t>Part 1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348896"/>
            <a:ext cx="7788275" cy="156966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/>
              <a:t>Crop nitrogen management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satellite-derived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information for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crop monitoring and yield forecast</a:t>
            </a:r>
            <a:endParaRPr lang="it-IT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44475" y="149225"/>
            <a:ext cx="8899525" cy="430213"/>
          </a:xfrm>
        </p:spPr>
        <p:txBody>
          <a:bodyPr/>
          <a:lstStyle/>
          <a:p>
            <a:r>
              <a:rPr lang="en-GB" sz="2000" dirty="0" smtClean="0"/>
              <a:t>Approaches: Method 1</a:t>
            </a:r>
            <a:endParaRPr lang="en-GB" dirty="0"/>
          </a:p>
        </p:txBody>
      </p:sp>
      <p:grpSp>
        <p:nvGrpSpPr>
          <p:cNvPr id="14" name="Gruppo 13"/>
          <p:cNvGrpSpPr/>
          <p:nvPr/>
        </p:nvGrpSpPr>
        <p:grpSpPr>
          <a:xfrm>
            <a:off x="2471053" y="803457"/>
            <a:ext cx="4037978" cy="3801437"/>
            <a:chOff x="4632362" y="678767"/>
            <a:chExt cx="4037978" cy="380143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362" y="1177432"/>
              <a:ext cx="4037978" cy="3117381"/>
            </a:xfrm>
            <a:prstGeom prst="rect">
              <a:avLst/>
            </a:prstGeom>
          </p:spPr>
        </p:pic>
        <p:cxnSp>
          <p:nvCxnSpPr>
            <p:cNvPr id="31" name="Connettore 2 30"/>
            <p:cNvCxnSpPr/>
            <p:nvPr/>
          </p:nvCxnSpPr>
          <p:spPr>
            <a:xfrm>
              <a:off x="4846039" y="4343645"/>
              <a:ext cx="54782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/>
            <p:cNvSpPr txBox="1"/>
            <p:nvPr/>
          </p:nvSpPr>
          <p:spPr>
            <a:xfrm>
              <a:off x="5534927" y="4203205"/>
              <a:ext cx="1531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Empirical</a:t>
              </a:r>
              <a:r>
                <a:rPr lang="it-IT" sz="1200" dirty="0" smtClean="0"/>
                <a:t> relation</a:t>
              </a:r>
              <a:endParaRPr lang="it-IT" sz="1200" dirty="0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887" t="7938" r="35449"/>
            <a:stretch/>
          </p:blipFill>
          <p:spPr>
            <a:xfrm>
              <a:off x="4899756" y="1407844"/>
              <a:ext cx="1036320" cy="2869918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0" t="8589" r="69416" b="-652"/>
            <a:stretch/>
          </p:blipFill>
          <p:spPr>
            <a:xfrm>
              <a:off x="6150448" y="1424895"/>
              <a:ext cx="1036320" cy="2869918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6075892" y="1478969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759479" y="1488838"/>
              <a:ext cx="6383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VI/LAI</a:t>
              </a:r>
              <a:endParaRPr lang="it-IT" sz="11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150448" y="2091639"/>
              <a:ext cx="45557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NNI</a:t>
              </a:r>
              <a:endParaRPr lang="it-IT" sz="1100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685384" y="1427073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5" name="Parentesi graffa chiusa 4"/>
            <p:cNvSpPr/>
            <p:nvPr/>
          </p:nvSpPr>
          <p:spPr>
            <a:xfrm rot="16200000">
              <a:off x="5751150" y="89956"/>
              <a:ext cx="343452" cy="2140072"/>
            </a:xfrm>
            <a:prstGeom prst="rightBrace">
              <a:avLst>
                <a:gd name="adj1" fmla="val 8333"/>
                <a:gd name="adj2" fmla="val 4958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Parentesi graffa chiusa 24"/>
            <p:cNvSpPr/>
            <p:nvPr/>
          </p:nvSpPr>
          <p:spPr>
            <a:xfrm rot="16200000">
              <a:off x="7537683" y="549872"/>
              <a:ext cx="343452" cy="1220239"/>
            </a:xfrm>
            <a:prstGeom prst="rightBrace">
              <a:avLst>
                <a:gd name="adj1" fmla="val 8333"/>
                <a:gd name="adj2" fmla="val 488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260675" y="678767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6816376" y="689481"/>
              <a:ext cx="1786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Indirect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Cab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</p:grpSp>
      <p:sp>
        <p:nvSpPr>
          <p:cNvPr id="19" name="Rettangolo 18"/>
          <p:cNvSpPr/>
          <p:nvPr/>
        </p:nvSpPr>
        <p:spPr>
          <a:xfrm>
            <a:off x="2524075" y="1529542"/>
            <a:ext cx="1324718" cy="28013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e 19"/>
          <p:cNvSpPr/>
          <p:nvPr/>
        </p:nvSpPr>
        <p:spPr>
          <a:xfrm>
            <a:off x="2684730" y="2751513"/>
            <a:ext cx="414636" cy="374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60338"/>
            <a:ext cx="8532813" cy="430212"/>
          </a:xfrm>
        </p:spPr>
        <p:txBody>
          <a:bodyPr/>
          <a:lstStyle/>
          <a:p>
            <a:r>
              <a:rPr lang="en-GB" sz="2000" dirty="0"/>
              <a:t>Method 1: Direct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 N% </a:t>
            </a:r>
            <a:r>
              <a:rPr lang="en-GB" sz="2000" dirty="0" smtClean="0"/>
              <a:t>and W (LAI) empirical </a:t>
            </a:r>
            <a:r>
              <a:rPr lang="en-GB" sz="2000" dirty="0"/>
              <a:t>estimation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916" y="1585436"/>
            <a:ext cx="1998379" cy="318304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11" t="6000" b="1336"/>
          <a:stretch/>
        </p:blipFill>
        <p:spPr>
          <a:xfrm>
            <a:off x="7137942" y="1732858"/>
            <a:ext cx="1523646" cy="289063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573" y="3302749"/>
            <a:ext cx="2038350" cy="1565076"/>
          </a:xfrm>
          <a:prstGeom prst="rect">
            <a:avLst/>
          </a:prstGeom>
        </p:spPr>
      </p:pic>
      <p:grpSp>
        <p:nvGrpSpPr>
          <p:cNvPr id="25" name="Gruppo 24"/>
          <p:cNvGrpSpPr/>
          <p:nvPr/>
        </p:nvGrpSpPr>
        <p:grpSpPr>
          <a:xfrm>
            <a:off x="367861" y="826643"/>
            <a:ext cx="3550920" cy="832884"/>
            <a:chOff x="436880" y="3660056"/>
            <a:chExt cx="3550920" cy="832884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80" y="3852610"/>
              <a:ext cx="3550920" cy="640330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2192" y="3660056"/>
              <a:ext cx="2019300" cy="175260"/>
            </a:xfrm>
            <a:prstGeom prst="rect">
              <a:avLst/>
            </a:prstGeom>
          </p:spPr>
        </p:pic>
      </p:grp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956" y="722145"/>
            <a:ext cx="2360735" cy="200914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363" y="1739997"/>
            <a:ext cx="2068466" cy="1562752"/>
          </a:xfrm>
          <a:prstGeom prst="rect">
            <a:avLst/>
          </a:prstGeom>
        </p:spPr>
      </p:pic>
      <p:grpSp>
        <p:nvGrpSpPr>
          <p:cNvPr id="29" name="Gruppo 28"/>
          <p:cNvGrpSpPr/>
          <p:nvPr/>
        </p:nvGrpSpPr>
        <p:grpSpPr>
          <a:xfrm>
            <a:off x="7635307" y="63743"/>
            <a:ext cx="1353592" cy="1057493"/>
            <a:chOff x="7215661" y="83344"/>
            <a:chExt cx="1586728" cy="1282014"/>
          </a:xfrm>
        </p:grpSpPr>
        <p:sp>
          <p:nvSpPr>
            <p:cNvPr id="30" name="Rettangolo 29"/>
            <p:cNvSpPr/>
            <p:nvPr/>
          </p:nvSpPr>
          <p:spPr>
            <a:xfrm>
              <a:off x="7227045" y="196850"/>
              <a:ext cx="1551387" cy="1168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uppo 30"/>
            <p:cNvGrpSpPr/>
            <p:nvPr/>
          </p:nvGrpSpPr>
          <p:grpSpPr>
            <a:xfrm>
              <a:off x="7215661" y="83344"/>
              <a:ext cx="1586728" cy="1282014"/>
              <a:chOff x="7215661" y="83344"/>
              <a:chExt cx="1586728" cy="1282014"/>
            </a:xfrm>
          </p:grpSpPr>
          <p:pic>
            <p:nvPicPr>
              <p:cNvPr id="32" name="Immagine 3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60" r="4122" b="91852"/>
              <a:stretch/>
            </p:blipFill>
            <p:spPr>
              <a:xfrm>
                <a:off x="7311582" y="128550"/>
                <a:ext cx="1466850" cy="101600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997" t="7310" r="33158"/>
              <a:stretch/>
            </p:blipFill>
            <p:spPr>
              <a:xfrm>
                <a:off x="7227045" y="209550"/>
                <a:ext cx="514350" cy="1155808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95" t="6291" r="63824"/>
              <a:stretch/>
            </p:blipFill>
            <p:spPr>
              <a:xfrm>
                <a:off x="7797799" y="196850"/>
                <a:ext cx="518177" cy="1168508"/>
              </a:xfrm>
              <a:prstGeom prst="rect">
                <a:avLst/>
              </a:prstGeom>
            </p:spPr>
          </p:pic>
          <p:pic>
            <p:nvPicPr>
              <p:cNvPr id="35" name="Immagine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788" t="6546" r="34927" b="764"/>
              <a:stretch/>
            </p:blipFill>
            <p:spPr>
              <a:xfrm>
                <a:off x="8329375" y="187887"/>
                <a:ext cx="473014" cy="1155808"/>
              </a:xfrm>
              <a:prstGeom prst="rect">
                <a:avLst/>
              </a:prstGeom>
            </p:spPr>
          </p:pic>
          <p:sp>
            <p:nvSpPr>
              <p:cNvPr id="36" name="Rettangolo 35"/>
              <p:cNvSpPr/>
              <p:nvPr/>
            </p:nvSpPr>
            <p:spPr>
              <a:xfrm>
                <a:off x="7215661" y="83344"/>
                <a:ext cx="575438" cy="1246952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629" y="954783"/>
            <a:ext cx="3758184" cy="5799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344" y="1176952"/>
            <a:ext cx="351003" cy="4704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870" y="1085227"/>
            <a:ext cx="614394" cy="5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/>
          <p:cNvGrpSpPr/>
          <p:nvPr/>
        </p:nvGrpSpPr>
        <p:grpSpPr>
          <a:xfrm rot="16200000">
            <a:off x="6913272" y="1989057"/>
            <a:ext cx="540000" cy="1224000"/>
            <a:chOff x="666149" y="3343350"/>
            <a:chExt cx="737499" cy="1368315"/>
          </a:xfrm>
        </p:grpSpPr>
        <p:pic>
          <p:nvPicPr>
            <p:cNvPr id="26" name="Immagine 25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4369" b="13474"/>
            <a:stretch/>
          </p:blipFill>
          <p:spPr bwMode="auto">
            <a:xfrm>
              <a:off x="724891" y="3343350"/>
              <a:ext cx="618969" cy="229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Immagine 26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900" t="-1" r="64916" b="26524"/>
            <a:stretch/>
          </p:blipFill>
          <p:spPr bwMode="auto">
            <a:xfrm>
              <a:off x="683567" y="3594013"/>
              <a:ext cx="720081" cy="195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Immagine 27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175" t="605" r="47641" b="18007"/>
            <a:stretch/>
          </p:blipFill>
          <p:spPr bwMode="auto">
            <a:xfrm>
              <a:off x="666149" y="3861049"/>
              <a:ext cx="720080" cy="216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magine 28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836" t="-23089" r="29979"/>
            <a:stretch/>
          </p:blipFill>
          <p:spPr bwMode="auto">
            <a:xfrm>
              <a:off x="666149" y="4077073"/>
              <a:ext cx="720080" cy="326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Immagine 29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894" t="-6337" r="13740" b="-1"/>
            <a:stretch/>
          </p:blipFill>
          <p:spPr bwMode="auto">
            <a:xfrm>
              <a:off x="683567" y="4429418"/>
              <a:ext cx="648072" cy="2822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28588"/>
            <a:ext cx="8755063" cy="430212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GB" sz="2000" dirty="0"/>
              <a:t>Method 1: Direct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 N% and W (LAI) empirical estimation</a:t>
            </a:r>
            <a:endParaRPr lang="it-IT" sz="2000" dirty="0"/>
          </a:p>
        </p:txBody>
      </p:sp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2576938" y="800132"/>
            <a:ext cx="2390170" cy="1919747"/>
            <a:chOff x="2905631" y="1012686"/>
            <a:chExt cx="3599815" cy="2891315"/>
          </a:xfrm>
        </p:grpSpPr>
        <p:pic>
          <p:nvPicPr>
            <p:cNvPr id="13" name="Immagine 12" descr="D:\Francesco\NUTINI\Journal\SS&amp;Appdata\FigTables\Fig_field-data\App-data+dil-curve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631" y="1504336"/>
              <a:ext cx="3599815" cy="2399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sellaDiTesto 7"/>
            <p:cNvSpPr txBox="1"/>
            <p:nvPr/>
          </p:nvSpPr>
          <p:spPr>
            <a:xfrm>
              <a:off x="3648747" y="1012686"/>
              <a:ext cx="2433776" cy="509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/>
                <a:t>Dilution</a:t>
              </a:r>
              <a:r>
                <a:rPr lang="it-IT" sz="1600" dirty="0" smtClean="0"/>
                <a:t> curve</a:t>
              </a:r>
              <a:endParaRPr lang="it-IT" sz="1600" dirty="0"/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955" y="1337892"/>
            <a:ext cx="972000" cy="77219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955" y="3317131"/>
            <a:ext cx="972000" cy="774868"/>
          </a:xfrm>
          <a:prstGeom prst="rect">
            <a:avLst/>
          </a:prstGeom>
        </p:spPr>
      </p:pic>
      <p:cxnSp>
        <p:nvCxnSpPr>
          <p:cNvPr id="6" name="Connettore 4 5"/>
          <p:cNvCxnSpPr>
            <a:stCxn id="21" idx="3"/>
            <a:endCxn id="13" idx="2"/>
          </p:cNvCxnSpPr>
          <p:nvPr/>
        </p:nvCxnSpPr>
        <p:spPr>
          <a:xfrm flipV="1">
            <a:off x="3275955" y="2719879"/>
            <a:ext cx="496068" cy="9846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4 9"/>
          <p:cNvCxnSpPr>
            <a:stCxn id="12" idx="3"/>
            <a:endCxn id="13" idx="1"/>
          </p:cNvCxnSpPr>
          <p:nvPr/>
        </p:nvCxnSpPr>
        <p:spPr>
          <a:xfrm>
            <a:off x="2303955" y="1723992"/>
            <a:ext cx="272983" cy="19923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35" descr="D:\Francesco\NUTINI\Journal\SS&amp;Appdata\FigTables\Fig_corr\S2_PocketLAI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64" y="3196005"/>
            <a:ext cx="1195360" cy="119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magine 38" descr="D:\Francesco\NUTINI\Journal\SS&amp;Appdata\FigTables\Fig_corr\S2_Pocket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0897"/>
            <a:ext cx="1144666" cy="11446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Freccia a destra 33"/>
          <p:cNvSpPr/>
          <p:nvPr/>
        </p:nvSpPr>
        <p:spPr>
          <a:xfrm>
            <a:off x="5149291" y="1588939"/>
            <a:ext cx="333957" cy="520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6189904" y="800132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NNI </a:t>
            </a:r>
            <a:r>
              <a:rPr lang="it-IT" sz="1600" dirty="0" err="1" smtClean="0"/>
              <a:t>map</a:t>
            </a:r>
            <a:endParaRPr lang="it-IT" sz="1600" dirty="0"/>
          </a:p>
        </p:txBody>
      </p:sp>
      <p:pic>
        <p:nvPicPr>
          <p:cNvPr id="18" name="Immagine 30" descr="S2_NNI_6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339" y="1222799"/>
            <a:ext cx="1224000" cy="8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llout 13 18"/>
          <p:cNvSpPr/>
          <p:nvPr/>
        </p:nvSpPr>
        <p:spPr>
          <a:xfrm flipH="1">
            <a:off x="5316269" y="2241056"/>
            <a:ext cx="1103274" cy="720000"/>
          </a:xfrm>
          <a:prstGeom prst="accentBorderCallout1">
            <a:avLst>
              <a:gd name="adj1" fmla="val 9112"/>
              <a:gd name="adj2" fmla="val -4408"/>
              <a:gd name="adj3" fmla="val -81377"/>
              <a:gd name="adj4" fmla="val 7796"/>
            </a:avLst>
          </a:prstGeom>
          <a:solidFill>
            <a:srgbClr val="FF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rgbClr val="000000"/>
                </a:solidFill>
                <a:latin typeface="+mj-lt"/>
                <a:ea typeface="Batang"/>
                <a:cs typeface="Arial" panose="020B0604020202020204" pitchFamily="34" charset="0"/>
              </a:rPr>
              <a:t>luxury consumption explained by the use of the cover crop </a:t>
            </a:r>
            <a:r>
              <a:rPr lang="en-US" sz="700" i="1" dirty="0" err="1">
                <a:solidFill>
                  <a:srgbClr val="000000"/>
                </a:solidFill>
                <a:latin typeface="+mj-lt"/>
                <a:ea typeface="Batang"/>
                <a:cs typeface="Arial" panose="020B0604020202020204" pitchFamily="34" charset="0"/>
              </a:rPr>
              <a:t>Trifolium</a:t>
            </a:r>
            <a:r>
              <a:rPr lang="en-US" sz="700" i="1" dirty="0">
                <a:solidFill>
                  <a:srgbClr val="000000"/>
                </a:solidFill>
                <a:latin typeface="+mj-lt"/>
                <a:ea typeface="Batang"/>
                <a:cs typeface="Arial" panose="020B0604020202020204" pitchFamily="34" charset="0"/>
              </a:rPr>
              <a:t> pretense</a:t>
            </a:r>
            <a:r>
              <a:rPr lang="en-US" sz="700" dirty="0">
                <a:solidFill>
                  <a:srgbClr val="000000"/>
                </a:solidFill>
                <a:latin typeface="+mj-lt"/>
                <a:ea typeface="Batang"/>
                <a:cs typeface="Arial" panose="020B0604020202020204" pitchFamily="34" charset="0"/>
              </a:rPr>
              <a:t> as green manure.</a:t>
            </a:r>
            <a:endParaRPr lang="it-IT" sz="7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Immagine 33" descr="S2_NNI_6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700" y="1188100"/>
            <a:ext cx="1224000" cy="8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llout 13 23"/>
          <p:cNvSpPr/>
          <p:nvPr/>
        </p:nvSpPr>
        <p:spPr>
          <a:xfrm flipH="1">
            <a:off x="7946966" y="2241056"/>
            <a:ext cx="1041933" cy="720000"/>
          </a:xfrm>
          <a:prstGeom prst="accentBorderCallout1">
            <a:avLst>
              <a:gd name="adj1" fmla="val 35410"/>
              <a:gd name="adj2" fmla="val 107429"/>
              <a:gd name="adj3" fmla="val -100543"/>
              <a:gd name="adj4" fmla="val 119928"/>
            </a:avLst>
          </a:prstGeom>
          <a:solidFill>
            <a:srgbClr val="FF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rgbClr val="000000"/>
                </a:solidFill>
                <a:latin typeface="+mj-lt"/>
                <a:ea typeface="Batang"/>
                <a:cs typeface="Arial" panose="020B0604020202020204" pitchFamily="34" charset="0"/>
              </a:rPr>
              <a:t>soil presenting organic matter content lower than the rest of the paddy. </a:t>
            </a:r>
            <a:endParaRPr lang="it-IT" sz="7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138984" y="782682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PNC </a:t>
            </a:r>
            <a:r>
              <a:rPr lang="it-IT" sz="1600" dirty="0" err="1" smtClean="0"/>
              <a:t>map</a:t>
            </a:r>
            <a:endParaRPr lang="it-IT" sz="16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2161446" y="4125410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LAImap</a:t>
            </a:r>
            <a:endParaRPr lang="it-IT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4469177"/>
            <a:ext cx="20597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Nutini</a:t>
            </a:r>
            <a:r>
              <a:rPr lang="en-GB" sz="1200" dirty="0" smtClean="0"/>
              <a:t> et al. 2018</a:t>
            </a:r>
            <a:endParaRPr lang="en-GB" sz="1200" dirty="0"/>
          </a:p>
        </p:txBody>
      </p:sp>
      <p:pic>
        <p:nvPicPr>
          <p:cNvPr id="33" name="Immagine 32" descr="D:\Francesco\NUTINI\Journal\SS&amp;Appdata\FigTables\Fig_validation\Validation_NNI_S2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034" y="3126797"/>
            <a:ext cx="1639029" cy="161937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CasellaDiTesto 37"/>
          <p:cNvSpPr txBox="1"/>
          <p:nvPr/>
        </p:nvSpPr>
        <p:spPr>
          <a:xfrm>
            <a:off x="4995731" y="3747269"/>
            <a:ext cx="1194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Validation</a:t>
            </a:r>
            <a:endParaRPr lang="it-IT" sz="1600" dirty="0"/>
          </a:p>
        </p:txBody>
      </p:sp>
      <p:grpSp>
        <p:nvGrpSpPr>
          <p:cNvPr id="40" name="Gruppo 39"/>
          <p:cNvGrpSpPr/>
          <p:nvPr/>
        </p:nvGrpSpPr>
        <p:grpSpPr>
          <a:xfrm>
            <a:off x="7635307" y="63743"/>
            <a:ext cx="1353592" cy="1057493"/>
            <a:chOff x="7215661" y="83344"/>
            <a:chExt cx="1586728" cy="1282014"/>
          </a:xfrm>
        </p:grpSpPr>
        <p:sp>
          <p:nvSpPr>
            <p:cNvPr id="41" name="Rettangolo 40"/>
            <p:cNvSpPr/>
            <p:nvPr/>
          </p:nvSpPr>
          <p:spPr>
            <a:xfrm>
              <a:off x="7227045" y="196850"/>
              <a:ext cx="1551387" cy="1168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uppo 41"/>
            <p:cNvGrpSpPr/>
            <p:nvPr/>
          </p:nvGrpSpPr>
          <p:grpSpPr>
            <a:xfrm>
              <a:off x="7215661" y="83344"/>
              <a:ext cx="1586728" cy="1282014"/>
              <a:chOff x="7215661" y="83344"/>
              <a:chExt cx="1586728" cy="1282014"/>
            </a:xfrm>
          </p:grpSpPr>
          <p:pic>
            <p:nvPicPr>
              <p:cNvPr id="43" name="Immagine 4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60" r="4122" b="91852"/>
              <a:stretch/>
            </p:blipFill>
            <p:spPr>
              <a:xfrm>
                <a:off x="7311582" y="128550"/>
                <a:ext cx="1466850" cy="101600"/>
              </a:xfrm>
              <a:prstGeom prst="rect">
                <a:avLst/>
              </a:prstGeom>
            </p:spPr>
          </p:pic>
          <p:pic>
            <p:nvPicPr>
              <p:cNvPr id="44" name="Immagine 4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997" t="7310" r="33158"/>
              <a:stretch/>
            </p:blipFill>
            <p:spPr>
              <a:xfrm>
                <a:off x="7227045" y="209550"/>
                <a:ext cx="514350" cy="1155808"/>
              </a:xfrm>
              <a:prstGeom prst="rect">
                <a:avLst/>
              </a:prstGeom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95" t="6291" r="63824"/>
              <a:stretch/>
            </p:blipFill>
            <p:spPr>
              <a:xfrm>
                <a:off x="7797799" y="196850"/>
                <a:ext cx="518177" cy="1168508"/>
              </a:xfrm>
              <a:prstGeom prst="rect">
                <a:avLst/>
              </a:prstGeom>
            </p:spPr>
          </p:pic>
          <p:pic>
            <p:nvPicPr>
              <p:cNvPr id="46" name="Immagine 4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788" t="6546" r="34927" b="764"/>
              <a:stretch/>
            </p:blipFill>
            <p:spPr>
              <a:xfrm>
                <a:off x="8329375" y="187887"/>
                <a:ext cx="473014" cy="1155808"/>
              </a:xfrm>
              <a:prstGeom prst="rect">
                <a:avLst/>
              </a:prstGeom>
            </p:spPr>
          </p:pic>
          <p:sp>
            <p:nvSpPr>
              <p:cNvPr id="47" name="Rettangolo 46"/>
              <p:cNvSpPr/>
              <p:nvPr/>
            </p:nvSpPr>
            <p:spPr>
              <a:xfrm>
                <a:off x="7215661" y="83344"/>
                <a:ext cx="575438" cy="1246952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3622675" y="1711497"/>
            <a:ext cx="690897" cy="529559"/>
            <a:chOff x="3622675" y="1711497"/>
            <a:chExt cx="690897" cy="529559"/>
          </a:xfrm>
        </p:grpSpPr>
        <p:cxnSp>
          <p:nvCxnSpPr>
            <p:cNvPr id="5" name="Connettore 2 4"/>
            <p:cNvCxnSpPr/>
            <p:nvPr/>
          </p:nvCxnSpPr>
          <p:spPr>
            <a:xfrm>
              <a:off x="3622675" y="1781175"/>
              <a:ext cx="3175" cy="459881"/>
            </a:xfrm>
            <a:prstGeom prst="straightConnector1">
              <a:avLst/>
            </a:prstGeom>
            <a:ln w="0">
              <a:solidFill>
                <a:srgbClr val="FF0000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/>
            <p:cNvCxnSpPr/>
            <p:nvPr/>
          </p:nvCxnSpPr>
          <p:spPr>
            <a:xfrm>
              <a:off x="4093017" y="1740122"/>
              <a:ext cx="3052" cy="180000"/>
            </a:xfrm>
            <a:prstGeom prst="straightConnector1">
              <a:avLst/>
            </a:prstGeom>
            <a:ln w="0">
              <a:solidFill>
                <a:srgbClr val="92D050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/>
            <p:cNvCxnSpPr/>
            <p:nvPr/>
          </p:nvCxnSpPr>
          <p:spPr>
            <a:xfrm>
              <a:off x="3839906" y="1783497"/>
              <a:ext cx="3175" cy="216000"/>
            </a:xfrm>
            <a:prstGeom prst="straightConnector1">
              <a:avLst/>
            </a:prstGeom>
            <a:ln w="0">
              <a:solidFill>
                <a:srgbClr val="FFC000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49"/>
            <p:cNvCxnSpPr/>
            <p:nvPr/>
          </p:nvCxnSpPr>
          <p:spPr>
            <a:xfrm>
              <a:off x="4310520" y="1711497"/>
              <a:ext cx="3052" cy="252000"/>
            </a:xfrm>
            <a:prstGeom prst="straightConnector1">
              <a:avLst/>
            </a:prstGeom>
            <a:ln w="0">
              <a:solidFill>
                <a:srgbClr val="008542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34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19" grpId="0" animBg="1"/>
      <p:bldP spid="24" grpId="0" animBg="1"/>
      <p:bldP spid="31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44475" y="149225"/>
            <a:ext cx="8899525" cy="430213"/>
          </a:xfrm>
        </p:spPr>
        <p:txBody>
          <a:bodyPr/>
          <a:lstStyle/>
          <a:p>
            <a:r>
              <a:rPr lang="en-GB" sz="2000" dirty="0" smtClean="0"/>
              <a:t>Approaches: Method 2</a:t>
            </a:r>
            <a:endParaRPr lang="en-GB" dirty="0"/>
          </a:p>
        </p:txBody>
      </p:sp>
      <p:grpSp>
        <p:nvGrpSpPr>
          <p:cNvPr id="14" name="Gruppo 13"/>
          <p:cNvGrpSpPr/>
          <p:nvPr/>
        </p:nvGrpSpPr>
        <p:grpSpPr>
          <a:xfrm>
            <a:off x="2471053" y="803457"/>
            <a:ext cx="4037978" cy="3801437"/>
            <a:chOff x="4632362" y="678767"/>
            <a:chExt cx="4037978" cy="380143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362" y="1177432"/>
              <a:ext cx="4037978" cy="3117381"/>
            </a:xfrm>
            <a:prstGeom prst="rect">
              <a:avLst/>
            </a:prstGeom>
          </p:spPr>
        </p:pic>
        <p:cxnSp>
          <p:nvCxnSpPr>
            <p:cNvPr id="31" name="Connettore 2 30"/>
            <p:cNvCxnSpPr/>
            <p:nvPr/>
          </p:nvCxnSpPr>
          <p:spPr>
            <a:xfrm>
              <a:off x="4846039" y="4343645"/>
              <a:ext cx="54782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/>
            <p:cNvSpPr txBox="1"/>
            <p:nvPr/>
          </p:nvSpPr>
          <p:spPr>
            <a:xfrm>
              <a:off x="5534927" y="4203205"/>
              <a:ext cx="1531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Empirical</a:t>
              </a:r>
              <a:r>
                <a:rPr lang="it-IT" sz="1200" dirty="0" smtClean="0"/>
                <a:t> relation</a:t>
              </a:r>
              <a:endParaRPr lang="it-IT" sz="1200" dirty="0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887" t="7938" r="35449"/>
            <a:stretch/>
          </p:blipFill>
          <p:spPr>
            <a:xfrm>
              <a:off x="4899756" y="1407844"/>
              <a:ext cx="1036320" cy="2869918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0" t="8589" r="69416" b="-652"/>
            <a:stretch/>
          </p:blipFill>
          <p:spPr>
            <a:xfrm>
              <a:off x="6150448" y="1424895"/>
              <a:ext cx="1036320" cy="2869918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6075892" y="1478969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759479" y="1488838"/>
              <a:ext cx="6383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VI/LAI</a:t>
              </a:r>
              <a:endParaRPr lang="it-IT" sz="11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150448" y="2091639"/>
              <a:ext cx="45557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NNI</a:t>
              </a:r>
              <a:endParaRPr lang="it-IT" sz="1100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685384" y="1427073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5" name="Parentesi graffa chiusa 4"/>
            <p:cNvSpPr/>
            <p:nvPr/>
          </p:nvSpPr>
          <p:spPr>
            <a:xfrm rot="16200000">
              <a:off x="5751150" y="89956"/>
              <a:ext cx="343452" cy="2140072"/>
            </a:xfrm>
            <a:prstGeom prst="rightBrace">
              <a:avLst>
                <a:gd name="adj1" fmla="val 8333"/>
                <a:gd name="adj2" fmla="val 4958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Parentesi graffa chiusa 24"/>
            <p:cNvSpPr/>
            <p:nvPr/>
          </p:nvSpPr>
          <p:spPr>
            <a:xfrm rot="16200000">
              <a:off x="7537683" y="549872"/>
              <a:ext cx="343452" cy="1220239"/>
            </a:xfrm>
            <a:prstGeom prst="rightBrace">
              <a:avLst>
                <a:gd name="adj1" fmla="val 8333"/>
                <a:gd name="adj2" fmla="val 488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260675" y="678767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6816376" y="689481"/>
              <a:ext cx="1786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Indirect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Cab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</p:grpSp>
      <p:sp>
        <p:nvSpPr>
          <p:cNvPr id="19" name="Rettangolo 18"/>
          <p:cNvSpPr/>
          <p:nvPr/>
        </p:nvSpPr>
        <p:spPr>
          <a:xfrm>
            <a:off x="3911768" y="1551836"/>
            <a:ext cx="1324718" cy="28013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e 17"/>
          <p:cNvSpPr/>
          <p:nvPr/>
        </p:nvSpPr>
        <p:spPr>
          <a:xfrm>
            <a:off x="4009608" y="2160098"/>
            <a:ext cx="414636" cy="374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43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sz="2400" dirty="0"/>
              <a:t>Method </a:t>
            </a:r>
            <a:r>
              <a:rPr lang="en-GB" sz="2400" dirty="0" smtClean="0"/>
              <a:t>2: Direct </a:t>
            </a:r>
            <a:r>
              <a:rPr lang="en-GB" sz="2400" dirty="0" smtClean="0">
                <a:sym typeface="Wingdings" panose="05000000000000000000" pitchFamily="2" charset="2"/>
              </a:rPr>
              <a:t> </a:t>
            </a:r>
            <a:r>
              <a:rPr lang="en-GB" sz="2400" dirty="0" smtClean="0"/>
              <a:t>NNI </a:t>
            </a:r>
            <a:r>
              <a:rPr lang="en-GB" sz="2400" dirty="0"/>
              <a:t>empirical estimation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idx="4294967295"/>
          </p:nvPr>
        </p:nvSpPr>
        <p:spPr>
          <a:xfrm>
            <a:off x="0" y="766763"/>
            <a:ext cx="6994525" cy="390525"/>
          </a:xfrm>
        </p:spPr>
        <p:txBody>
          <a:bodyPr/>
          <a:lstStyle/>
          <a:p>
            <a:r>
              <a:rPr lang="en-GB" dirty="0" smtClean="0"/>
              <a:t>Estimating NNI in rice field from empirical relation with VIs</a:t>
            </a:r>
            <a:endParaRPr lang="en-GB" dirty="0"/>
          </a:p>
        </p:txBody>
      </p:sp>
      <p:grpSp>
        <p:nvGrpSpPr>
          <p:cNvPr id="25" name="Gruppo 24"/>
          <p:cNvGrpSpPr>
            <a:grpSpLocks noChangeAspect="1"/>
          </p:cNvGrpSpPr>
          <p:nvPr/>
        </p:nvGrpSpPr>
        <p:grpSpPr>
          <a:xfrm>
            <a:off x="323889" y="2908122"/>
            <a:ext cx="2824175" cy="1542065"/>
            <a:chOff x="-1317615" y="4753010"/>
            <a:chExt cx="6014279" cy="3283935"/>
          </a:xfrm>
        </p:grpSpPr>
        <p:pic>
          <p:nvPicPr>
            <p:cNvPr id="16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87" y="4753010"/>
              <a:ext cx="3916677" cy="2895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uppo 16"/>
            <p:cNvGrpSpPr>
              <a:grpSpLocks noChangeAspect="1"/>
            </p:cNvGrpSpPr>
            <p:nvPr/>
          </p:nvGrpSpPr>
          <p:grpSpPr>
            <a:xfrm>
              <a:off x="-1317615" y="5490617"/>
              <a:ext cx="4760114" cy="2546328"/>
              <a:chOff x="-3582361" y="628524"/>
              <a:chExt cx="7393705" cy="3955120"/>
            </a:xfrm>
          </p:grpSpPr>
          <p:pic>
            <p:nvPicPr>
              <p:cNvPr id="18" name="Picture 43" descr="X:\Field_data\Campagna 2014\Immagini Varie\DSC00818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3582361" y="1896409"/>
                <a:ext cx="2015427" cy="2687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e 18"/>
              <p:cNvSpPr/>
              <p:nvPr/>
            </p:nvSpPr>
            <p:spPr>
              <a:xfrm>
                <a:off x="3235281" y="2330096"/>
                <a:ext cx="576063" cy="46805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/>
              <p:cNvSpPr/>
              <p:nvPr/>
            </p:nvSpPr>
            <p:spPr>
              <a:xfrm>
                <a:off x="1084032" y="1044250"/>
                <a:ext cx="576063" cy="36569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1" name="Connettore 1 16"/>
              <p:cNvCxnSpPr>
                <a:endCxn id="20" idx="3"/>
              </p:cNvCxnSpPr>
              <p:nvPr/>
            </p:nvCxnSpPr>
            <p:spPr>
              <a:xfrm flipV="1">
                <a:off x="-1893887" y="1356389"/>
                <a:ext cx="3062281" cy="1774788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17"/>
              <p:cNvCxnSpPr/>
              <p:nvPr/>
            </p:nvCxnSpPr>
            <p:spPr>
              <a:xfrm flipV="1">
                <a:off x="-2261475" y="2658568"/>
                <a:ext cx="5271826" cy="998844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e 22"/>
              <p:cNvSpPr/>
              <p:nvPr/>
            </p:nvSpPr>
            <p:spPr>
              <a:xfrm>
                <a:off x="2734575" y="628524"/>
                <a:ext cx="576063" cy="36569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4" name="Connettore 1 19"/>
              <p:cNvCxnSpPr/>
              <p:nvPr/>
            </p:nvCxnSpPr>
            <p:spPr>
              <a:xfrm flipV="1">
                <a:off x="-2261475" y="994219"/>
                <a:ext cx="5046857" cy="258987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718" b="14578"/>
          <a:stretch/>
        </p:blipFill>
        <p:spPr>
          <a:xfrm>
            <a:off x="5018887" y="2125864"/>
            <a:ext cx="3551377" cy="1564515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4961474" y="3858149"/>
            <a:ext cx="3502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6 rice fields (3 farm)</a:t>
            </a:r>
          </a:p>
          <a:p>
            <a:r>
              <a:rPr lang="en-GB" sz="1100" dirty="0" smtClean="0"/>
              <a:t>6 ESU per site </a:t>
            </a:r>
          </a:p>
          <a:p>
            <a:r>
              <a:rPr lang="en-GB" sz="1100" dirty="0" smtClean="0"/>
              <a:t>5 revisiting time (</a:t>
            </a:r>
            <a:r>
              <a:rPr lang="en-GB" sz="1100" dirty="0" err="1" smtClean="0"/>
              <a:t>tillering</a:t>
            </a:r>
            <a:r>
              <a:rPr lang="en-GB" sz="1100" dirty="0" smtClean="0"/>
              <a:t> to flowering)</a:t>
            </a:r>
          </a:p>
          <a:p>
            <a:r>
              <a:rPr lang="en-GB" sz="1100" dirty="0" smtClean="0"/>
              <a:t>Tot sample = 180</a:t>
            </a:r>
            <a:endParaRPr lang="en-GB" sz="1100" dirty="0"/>
          </a:p>
        </p:txBody>
      </p:sp>
      <p:grpSp>
        <p:nvGrpSpPr>
          <p:cNvPr id="38" name="Gruppo 37"/>
          <p:cNvGrpSpPr/>
          <p:nvPr/>
        </p:nvGrpSpPr>
        <p:grpSpPr>
          <a:xfrm>
            <a:off x="323889" y="1280361"/>
            <a:ext cx="2304079" cy="1333791"/>
            <a:chOff x="1306513" y="1488664"/>
            <a:chExt cx="2100649" cy="1108075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887" y="1488664"/>
              <a:ext cx="1565275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688" y="1524000"/>
              <a:ext cx="584200" cy="61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1306513" y="1520825"/>
              <a:ext cx="590550" cy="619125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1409700" y="1617663"/>
              <a:ext cx="73025" cy="53975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2038350" y="1900238"/>
              <a:ext cx="73025" cy="79375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23"/>
            <p:cNvSpPr>
              <a:spLocks noChangeArrowheads="1"/>
            </p:cNvSpPr>
            <p:nvPr/>
          </p:nvSpPr>
          <p:spPr bwMode="auto">
            <a:xfrm>
              <a:off x="2173288" y="2073275"/>
              <a:ext cx="74612" cy="79375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1974850" y="1757363"/>
              <a:ext cx="152400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2098675" y="2060575"/>
              <a:ext cx="160337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2200275" y="1987550"/>
              <a:ext cx="74612" cy="79375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2243138" y="1836738"/>
              <a:ext cx="144462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</a:t>
              </a:r>
              <a:endParaRPr kumimoji="0" lang="it-IT" alt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50" name="Immagine 49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73"/>
          <a:stretch/>
        </p:blipFill>
        <p:spPr bwMode="auto">
          <a:xfrm>
            <a:off x="3421874" y="3481410"/>
            <a:ext cx="1275041" cy="122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Immagine 50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893" t="16072" b="64024"/>
          <a:stretch/>
        </p:blipFill>
        <p:spPr bwMode="auto">
          <a:xfrm>
            <a:off x="3228699" y="3085529"/>
            <a:ext cx="1478349" cy="4145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Connettore diritto 54"/>
          <p:cNvCxnSpPr>
            <a:stCxn id="44" idx="0"/>
            <a:endCxn id="44" idx="0"/>
          </p:cNvCxnSpPr>
          <p:nvPr/>
        </p:nvCxnSpPr>
        <p:spPr>
          <a:xfrm>
            <a:off x="1315523" y="198405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diritto 56"/>
          <p:cNvCxnSpPr/>
          <p:nvPr/>
        </p:nvCxnSpPr>
        <p:spPr>
          <a:xfrm flipV="1">
            <a:off x="1296955" y="2104443"/>
            <a:ext cx="0" cy="8240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>
            <a:off x="1386042" y="2079602"/>
            <a:ext cx="1736470" cy="8622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/>
          <p:cNvCxnSpPr>
            <a:stCxn id="19" idx="4"/>
          </p:cNvCxnSpPr>
          <p:nvPr/>
        </p:nvCxnSpPr>
        <p:spPr>
          <a:xfrm>
            <a:off x="2472058" y="3910401"/>
            <a:ext cx="950547" cy="664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/>
          <p:cNvCxnSpPr/>
          <p:nvPr/>
        </p:nvCxnSpPr>
        <p:spPr>
          <a:xfrm flipV="1">
            <a:off x="2580732" y="3633402"/>
            <a:ext cx="836390" cy="153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24421" y="4514242"/>
            <a:ext cx="2232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Nutini</a:t>
            </a:r>
            <a:r>
              <a:rPr lang="en-GB" sz="1200" dirty="0" smtClean="0"/>
              <a:t> et al. in preparation</a:t>
            </a:r>
            <a:endParaRPr lang="en-GB" sz="1200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2781865" y="1175750"/>
            <a:ext cx="4448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Location</a:t>
            </a:r>
            <a:r>
              <a:rPr lang="en-GB" sz="1200" dirty="0" smtClean="0"/>
              <a:t>: Italy</a:t>
            </a:r>
          </a:p>
          <a:p>
            <a:r>
              <a:rPr lang="en-GB" sz="1200" b="1" dirty="0"/>
              <a:t>Crop</a:t>
            </a:r>
            <a:r>
              <a:rPr lang="en-GB" sz="1200" dirty="0"/>
              <a:t>: </a:t>
            </a:r>
            <a:r>
              <a:rPr lang="en-GB" sz="1200" dirty="0" smtClean="0"/>
              <a:t>Rice (one cultivar – </a:t>
            </a:r>
            <a:r>
              <a:rPr lang="en-GB" sz="1200" dirty="0" err="1" smtClean="0"/>
              <a:t>Selenio</a:t>
            </a:r>
            <a:r>
              <a:rPr lang="en-GB" sz="1200" dirty="0" smtClean="0"/>
              <a:t>)</a:t>
            </a:r>
            <a:endParaRPr lang="en-GB" sz="1200" dirty="0"/>
          </a:p>
          <a:p>
            <a:r>
              <a:rPr lang="en-GB" sz="1200" b="1" dirty="0" smtClean="0"/>
              <a:t>Test</a:t>
            </a:r>
            <a:r>
              <a:rPr lang="en-GB" sz="1200" dirty="0" smtClean="0"/>
              <a:t>: different water management and preceding crop</a:t>
            </a:r>
          </a:p>
          <a:p>
            <a:r>
              <a:rPr lang="en-GB" sz="1200" b="1" dirty="0" smtClean="0"/>
              <a:t>Field data:</a:t>
            </a:r>
            <a:r>
              <a:rPr lang="en-GB" sz="1200" dirty="0" smtClean="0"/>
              <a:t> LAI, PNC and NNI</a:t>
            </a:r>
          </a:p>
          <a:p>
            <a:r>
              <a:rPr lang="en-GB" sz="1200" b="1" dirty="0"/>
              <a:t>EO data: </a:t>
            </a:r>
            <a:r>
              <a:rPr lang="en-GB" sz="1200" dirty="0" smtClean="0"/>
              <a:t>S2</a:t>
            </a:r>
          </a:p>
        </p:txBody>
      </p:sp>
      <p:grpSp>
        <p:nvGrpSpPr>
          <p:cNvPr id="60" name="Gruppo 59"/>
          <p:cNvGrpSpPr/>
          <p:nvPr/>
        </p:nvGrpSpPr>
        <p:grpSpPr>
          <a:xfrm>
            <a:off x="7645020" y="74796"/>
            <a:ext cx="1343881" cy="1046440"/>
            <a:chOff x="7227045" y="96744"/>
            <a:chExt cx="1575344" cy="1268614"/>
          </a:xfrm>
        </p:grpSpPr>
        <p:sp>
          <p:nvSpPr>
            <p:cNvPr id="62" name="Rettangolo 61"/>
            <p:cNvSpPr/>
            <p:nvPr/>
          </p:nvSpPr>
          <p:spPr>
            <a:xfrm>
              <a:off x="7227045" y="196850"/>
              <a:ext cx="1551387" cy="1168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4" name="Gruppo 63"/>
            <p:cNvGrpSpPr/>
            <p:nvPr/>
          </p:nvGrpSpPr>
          <p:grpSpPr>
            <a:xfrm>
              <a:off x="7227045" y="96744"/>
              <a:ext cx="1575344" cy="1268614"/>
              <a:chOff x="7227045" y="96744"/>
              <a:chExt cx="1575344" cy="1268614"/>
            </a:xfrm>
          </p:grpSpPr>
          <p:pic>
            <p:nvPicPr>
              <p:cNvPr id="65" name="Immagine 6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60" r="4122" b="91852"/>
              <a:stretch/>
            </p:blipFill>
            <p:spPr>
              <a:xfrm>
                <a:off x="7311582" y="128550"/>
                <a:ext cx="1466850" cy="101600"/>
              </a:xfrm>
              <a:prstGeom prst="rect">
                <a:avLst/>
              </a:prstGeom>
            </p:spPr>
          </p:pic>
          <p:pic>
            <p:nvPicPr>
              <p:cNvPr id="66" name="Immagine 6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997" t="7310" r="33158"/>
              <a:stretch/>
            </p:blipFill>
            <p:spPr>
              <a:xfrm>
                <a:off x="7227045" y="209550"/>
                <a:ext cx="514350" cy="1155808"/>
              </a:xfrm>
              <a:prstGeom prst="rect">
                <a:avLst/>
              </a:prstGeom>
            </p:spPr>
          </p:pic>
          <p:pic>
            <p:nvPicPr>
              <p:cNvPr id="67" name="Immagine 6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95" t="6291" r="63824"/>
              <a:stretch/>
            </p:blipFill>
            <p:spPr>
              <a:xfrm>
                <a:off x="7797799" y="196850"/>
                <a:ext cx="518177" cy="1168508"/>
              </a:xfrm>
              <a:prstGeom prst="rect">
                <a:avLst/>
              </a:prstGeom>
            </p:spPr>
          </p:pic>
          <p:pic>
            <p:nvPicPr>
              <p:cNvPr id="69" name="Immagine 6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788" t="6546" r="34927" b="764"/>
              <a:stretch/>
            </p:blipFill>
            <p:spPr>
              <a:xfrm>
                <a:off x="8329375" y="187887"/>
                <a:ext cx="473014" cy="1155808"/>
              </a:xfrm>
              <a:prstGeom prst="rect">
                <a:avLst/>
              </a:prstGeom>
            </p:spPr>
          </p:pic>
          <p:sp>
            <p:nvSpPr>
              <p:cNvPr id="70" name="Rettangolo 69"/>
              <p:cNvSpPr/>
              <p:nvPr/>
            </p:nvSpPr>
            <p:spPr>
              <a:xfrm>
                <a:off x="7729979" y="96744"/>
                <a:ext cx="575438" cy="1246951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54" name="Immagin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88" y="835511"/>
            <a:ext cx="614394" cy="5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36026" y="4581207"/>
            <a:ext cx="3294863" cy="201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88" y="835511"/>
            <a:ext cx="614394" cy="5002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sz="2400" dirty="0"/>
              <a:t>Method </a:t>
            </a:r>
            <a:r>
              <a:rPr lang="en-GB" sz="2400" dirty="0" smtClean="0"/>
              <a:t>2: Direct </a:t>
            </a:r>
            <a:r>
              <a:rPr lang="en-GB" sz="2400" dirty="0" smtClean="0">
                <a:sym typeface="Wingdings" panose="05000000000000000000" pitchFamily="2" charset="2"/>
              </a:rPr>
              <a:t> </a:t>
            </a:r>
            <a:r>
              <a:rPr lang="en-GB" sz="2400" dirty="0" smtClean="0"/>
              <a:t>NNI </a:t>
            </a:r>
            <a:r>
              <a:rPr lang="en-GB" sz="2400" dirty="0"/>
              <a:t>empirical estimation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idx="4294967295"/>
          </p:nvPr>
        </p:nvSpPr>
        <p:spPr>
          <a:xfrm>
            <a:off x="0" y="708025"/>
            <a:ext cx="6994525" cy="390525"/>
          </a:xfrm>
        </p:spPr>
        <p:txBody>
          <a:bodyPr/>
          <a:lstStyle/>
          <a:p>
            <a:r>
              <a:rPr lang="it-IT" dirty="0" err="1" smtClean="0"/>
              <a:t>Estimating</a:t>
            </a:r>
            <a:r>
              <a:rPr lang="it-IT" dirty="0" smtClean="0"/>
              <a:t> NNI in </a:t>
            </a:r>
            <a:r>
              <a:rPr lang="it-IT" dirty="0" err="1" smtClean="0"/>
              <a:t>rice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 from </a:t>
            </a:r>
            <a:r>
              <a:rPr lang="it-IT" dirty="0" err="1" smtClean="0"/>
              <a:t>empirical</a:t>
            </a:r>
            <a:r>
              <a:rPr lang="it-IT" dirty="0" smtClean="0"/>
              <a:t> relation with </a:t>
            </a:r>
            <a:r>
              <a:rPr lang="it-IT" dirty="0" err="1" smtClean="0"/>
              <a:t>VIs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54927" y="2920673"/>
            <a:ext cx="3168000" cy="1875978"/>
            <a:chOff x="354927" y="2920673"/>
            <a:chExt cx="3168000" cy="1875978"/>
          </a:xfrm>
        </p:grpSpPr>
        <p:sp>
          <p:nvSpPr>
            <p:cNvPr id="3" name="Rettangolo 2"/>
            <p:cNvSpPr/>
            <p:nvPr/>
          </p:nvSpPr>
          <p:spPr>
            <a:xfrm>
              <a:off x="743647" y="4581207"/>
              <a:ext cx="239056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S2 spectral </a:t>
              </a:r>
              <a:r>
                <a:rPr lang="en-US" sz="8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signatures </a:t>
              </a:r>
              <a:r>
                <a:rPr lang="en-US" sz="8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for each ESUs</a:t>
              </a:r>
              <a:endParaRPr lang="en-GB" sz="800" dirty="0">
                <a:latin typeface="+mj-lt"/>
              </a:endParaRPr>
            </a:p>
          </p:txBody>
        </p:sp>
        <p:pic>
          <p:nvPicPr>
            <p:cNvPr id="6" name="Immagine 5" descr="D:\Francesco\NUTINI\Journal\Riviste_ISI\SATURNO_smart-scouting_VRT\img\Fig_SmartApp_ts\Spectral_signatures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130"/>
            <a:stretch/>
          </p:blipFill>
          <p:spPr bwMode="auto">
            <a:xfrm>
              <a:off x="354927" y="2920673"/>
              <a:ext cx="3168000" cy="17305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uppo 9"/>
          <p:cNvGrpSpPr/>
          <p:nvPr/>
        </p:nvGrpSpPr>
        <p:grpSpPr>
          <a:xfrm>
            <a:off x="4117278" y="1184834"/>
            <a:ext cx="4871623" cy="3291477"/>
            <a:chOff x="4117278" y="1184834"/>
            <a:chExt cx="4871623" cy="3291477"/>
          </a:xfrm>
        </p:grpSpPr>
        <p:pic>
          <p:nvPicPr>
            <p:cNvPr id="8" name="Immagine 7" descr="D:\Francesco\NUTINI\Journal\Riviste_ISI\SATURNO_smart-scouting_VRT\img\Fig_SmartApp_corr\NNI_VI_facet_No-Jun_No-88-180704_No-88-180711_No-87-180711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532"/>
            <a:stretch/>
          </p:blipFill>
          <p:spPr bwMode="auto">
            <a:xfrm>
              <a:off x="4117278" y="1184834"/>
              <a:ext cx="3731026" cy="2899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ttangolo 3"/>
            <p:cNvSpPr/>
            <p:nvPr/>
          </p:nvSpPr>
          <p:spPr>
            <a:xfrm>
              <a:off x="4585441" y="4137757"/>
              <a:ext cx="43845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NNI vs S2-NDRE for different BBCH </a:t>
              </a:r>
              <a:r>
                <a:rPr lang="en-US" sz="8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stage </a:t>
              </a:r>
              <a:r>
                <a:rPr lang="en-US" sz="8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8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20 = </a:t>
              </a:r>
              <a:r>
                <a:rPr lang="en-US" sz="8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Tillering</a:t>
              </a:r>
              <a:r>
                <a:rPr lang="en-US" sz="8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30 = Stem elongation, 40 = Booting, 50 = Heading, 60 = Flowering) (n = 126).</a:t>
              </a:r>
              <a:endParaRPr lang="en-GB" sz="800" dirty="0">
                <a:latin typeface="+mj-lt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5543026" y="1291867"/>
              <a:ext cx="1119423" cy="1251206"/>
            </a:xfrm>
            <a:prstGeom prst="rect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439" r="25957" b="17088"/>
            <a:stretch/>
          </p:blipFill>
          <p:spPr>
            <a:xfrm>
              <a:off x="6754309" y="2753216"/>
              <a:ext cx="2234592" cy="1058717"/>
            </a:xfrm>
            <a:prstGeom prst="rect">
              <a:avLst/>
            </a:prstGeom>
          </p:spPr>
        </p:pic>
        <p:pic>
          <p:nvPicPr>
            <p:cNvPr id="14" name="Immagine 13" descr="D:\Francesco\NUTINI\Journal\Riviste_ISI\SATURNO_smart-scouting_VRT\img\Fig_SmartApp_corr\NNI_VI_facet_No-Jun_No-88-180704_No-88-180711_No-87-180711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428" t="36902" r="-233" b="40750"/>
            <a:stretch/>
          </p:blipFill>
          <p:spPr bwMode="auto">
            <a:xfrm>
              <a:off x="7848304" y="1576513"/>
              <a:ext cx="834947" cy="101229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Connettore diritto 14"/>
            <p:cNvCxnSpPr/>
            <p:nvPr/>
          </p:nvCxnSpPr>
          <p:spPr>
            <a:xfrm flipH="1">
              <a:off x="6777694" y="3229650"/>
              <a:ext cx="214839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ccia a destra 8"/>
          <p:cNvSpPr/>
          <p:nvPr/>
        </p:nvSpPr>
        <p:spPr>
          <a:xfrm rot="1118171">
            <a:off x="3740697" y="1585731"/>
            <a:ext cx="370390" cy="649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reccia a destra 52"/>
          <p:cNvSpPr/>
          <p:nvPr/>
        </p:nvSpPr>
        <p:spPr>
          <a:xfrm rot="20481829" flipV="1">
            <a:off x="3744995" y="3499072"/>
            <a:ext cx="370390" cy="649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uppo 12"/>
          <p:cNvGrpSpPr/>
          <p:nvPr/>
        </p:nvGrpSpPr>
        <p:grpSpPr>
          <a:xfrm>
            <a:off x="350218" y="1123438"/>
            <a:ext cx="3177419" cy="1752535"/>
            <a:chOff x="350218" y="1123438"/>
            <a:chExt cx="3177419" cy="1752535"/>
          </a:xfrm>
        </p:grpSpPr>
        <p:pic>
          <p:nvPicPr>
            <p:cNvPr id="52" name="Immagin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27" y="1123438"/>
              <a:ext cx="3168000" cy="15845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Rettangolo 53"/>
            <p:cNvSpPr/>
            <p:nvPr/>
          </p:nvSpPr>
          <p:spPr>
            <a:xfrm>
              <a:off x="350218" y="2660529"/>
              <a:ext cx="317741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Temporal dynamics of NNI and relation to </a:t>
              </a:r>
              <a:r>
                <a:rPr lang="en-US" sz="800" dirty="0" err="1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fertilisation</a:t>
              </a:r>
              <a:endParaRPr lang="en-GB" sz="800" dirty="0">
                <a:latin typeface="+mj-lt"/>
              </a:endParaRPr>
            </a:p>
          </p:txBody>
        </p:sp>
      </p:grpSp>
      <p:pic>
        <p:nvPicPr>
          <p:cNvPr id="55" name="Immagine 54" descr="D:\Francesco\NUTINI\Journal\Riviste_ISI\SATURNO_smart-scouting_VRT\img\Fig_SmartApp_ts\Spectral_signature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61" t="29850" r="-301" b="35433"/>
          <a:stretch/>
        </p:blipFill>
        <p:spPr bwMode="auto">
          <a:xfrm>
            <a:off x="762467" y="4030575"/>
            <a:ext cx="294967" cy="38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CasellaDiTesto 55"/>
          <p:cNvSpPr txBox="1"/>
          <p:nvPr/>
        </p:nvSpPr>
        <p:spPr>
          <a:xfrm>
            <a:off x="6340344" y="4505934"/>
            <a:ext cx="28036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Nutini</a:t>
            </a:r>
            <a:r>
              <a:rPr lang="en-GB" sz="1200" dirty="0" smtClean="0"/>
              <a:t> et al. in preparation</a:t>
            </a:r>
            <a:endParaRPr lang="en-GB" sz="1200" dirty="0"/>
          </a:p>
        </p:txBody>
      </p:sp>
      <p:grpSp>
        <p:nvGrpSpPr>
          <p:cNvPr id="36" name="Gruppo 35"/>
          <p:cNvGrpSpPr/>
          <p:nvPr/>
        </p:nvGrpSpPr>
        <p:grpSpPr>
          <a:xfrm>
            <a:off x="7645020" y="74796"/>
            <a:ext cx="1343881" cy="1046440"/>
            <a:chOff x="7227045" y="96744"/>
            <a:chExt cx="1575344" cy="1268614"/>
          </a:xfrm>
        </p:grpSpPr>
        <p:sp>
          <p:nvSpPr>
            <p:cNvPr id="37" name="Rettangolo 36"/>
            <p:cNvSpPr/>
            <p:nvPr/>
          </p:nvSpPr>
          <p:spPr>
            <a:xfrm>
              <a:off x="7227045" y="196850"/>
              <a:ext cx="1551387" cy="1168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" name="Gruppo 37"/>
            <p:cNvGrpSpPr/>
            <p:nvPr/>
          </p:nvGrpSpPr>
          <p:grpSpPr>
            <a:xfrm>
              <a:off x="7227045" y="96744"/>
              <a:ext cx="1575344" cy="1268614"/>
              <a:chOff x="7227045" y="96744"/>
              <a:chExt cx="1575344" cy="1268614"/>
            </a:xfrm>
          </p:grpSpPr>
          <p:pic>
            <p:nvPicPr>
              <p:cNvPr id="39" name="Immagine 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60" r="4122" b="91852"/>
              <a:stretch/>
            </p:blipFill>
            <p:spPr>
              <a:xfrm>
                <a:off x="7311582" y="128550"/>
                <a:ext cx="1466850" cy="101600"/>
              </a:xfrm>
              <a:prstGeom prst="rect">
                <a:avLst/>
              </a:prstGeom>
            </p:spPr>
          </p:pic>
          <p:pic>
            <p:nvPicPr>
              <p:cNvPr id="40" name="Immagine 3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997" t="7310" r="33158"/>
              <a:stretch/>
            </p:blipFill>
            <p:spPr>
              <a:xfrm>
                <a:off x="7227045" y="209550"/>
                <a:ext cx="514350" cy="1155808"/>
              </a:xfrm>
              <a:prstGeom prst="rect">
                <a:avLst/>
              </a:prstGeom>
            </p:spPr>
          </p:pic>
          <p:pic>
            <p:nvPicPr>
              <p:cNvPr id="41" name="Immagine 4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95" t="6291" r="63824"/>
              <a:stretch/>
            </p:blipFill>
            <p:spPr>
              <a:xfrm>
                <a:off x="7797799" y="196850"/>
                <a:ext cx="518177" cy="1168508"/>
              </a:xfrm>
              <a:prstGeom prst="rect">
                <a:avLst/>
              </a:prstGeom>
            </p:spPr>
          </p:pic>
          <p:pic>
            <p:nvPicPr>
              <p:cNvPr id="42" name="Immagine 4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788" t="6546" r="34927" b="764"/>
              <a:stretch/>
            </p:blipFill>
            <p:spPr>
              <a:xfrm>
                <a:off x="8329375" y="187887"/>
                <a:ext cx="473014" cy="1155808"/>
              </a:xfrm>
              <a:prstGeom prst="rect">
                <a:avLst/>
              </a:prstGeom>
            </p:spPr>
          </p:pic>
          <p:sp>
            <p:nvSpPr>
              <p:cNvPr id="43" name="Rettangolo 42"/>
              <p:cNvSpPr/>
              <p:nvPr/>
            </p:nvSpPr>
            <p:spPr>
              <a:xfrm>
                <a:off x="7729979" y="96744"/>
                <a:ext cx="575438" cy="1246951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9" y="2803785"/>
            <a:ext cx="338668" cy="3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44475" y="149225"/>
            <a:ext cx="8899525" cy="430213"/>
          </a:xfrm>
        </p:spPr>
        <p:txBody>
          <a:bodyPr/>
          <a:lstStyle/>
          <a:p>
            <a:r>
              <a:rPr lang="en-GB" sz="2000" dirty="0" smtClean="0"/>
              <a:t>Approaches: Method 3</a:t>
            </a:r>
            <a:endParaRPr lang="en-GB" dirty="0"/>
          </a:p>
        </p:txBody>
      </p:sp>
      <p:grpSp>
        <p:nvGrpSpPr>
          <p:cNvPr id="14" name="Gruppo 13"/>
          <p:cNvGrpSpPr/>
          <p:nvPr/>
        </p:nvGrpSpPr>
        <p:grpSpPr>
          <a:xfrm>
            <a:off x="2471053" y="803457"/>
            <a:ext cx="4037978" cy="3801437"/>
            <a:chOff x="4632362" y="678767"/>
            <a:chExt cx="4037978" cy="380143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362" y="1177432"/>
              <a:ext cx="4037978" cy="3117381"/>
            </a:xfrm>
            <a:prstGeom prst="rect">
              <a:avLst/>
            </a:prstGeom>
          </p:spPr>
        </p:pic>
        <p:cxnSp>
          <p:nvCxnSpPr>
            <p:cNvPr id="31" name="Connettore 2 30"/>
            <p:cNvCxnSpPr/>
            <p:nvPr/>
          </p:nvCxnSpPr>
          <p:spPr>
            <a:xfrm>
              <a:off x="4846039" y="4343645"/>
              <a:ext cx="54782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/>
            <p:cNvSpPr txBox="1"/>
            <p:nvPr/>
          </p:nvSpPr>
          <p:spPr>
            <a:xfrm>
              <a:off x="5534927" y="4203205"/>
              <a:ext cx="1531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Empirical</a:t>
              </a:r>
              <a:r>
                <a:rPr lang="it-IT" sz="1200" dirty="0" smtClean="0"/>
                <a:t> relation</a:t>
              </a:r>
              <a:endParaRPr lang="it-IT" sz="1200" dirty="0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887" t="7938" r="35449"/>
            <a:stretch/>
          </p:blipFill>
          <p:spPr>
            <a:xfrm>
              <a:off x="4899756" y="1407844"/>
              <a:ext cx="1036320" cy="2869918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0" t="8589" r="69416" b="-652"/>
            <a:stretch/>
          </p:blipFill>
          <p:spPr>
            <a:xfrm>
              <a:off x="6150448" y="1424895"/>
              <a:ext cx="1036320" cy="2869918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6075892" y="1478969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759479" y="1488838"/>
              <a:ext cx="6383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VI/LAI</a:t>
              </a:r>
              <a:endParaRPr lang="it-IT" sz="11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150448" y="2091639"/>
              <a:ext cx="45557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NNI</a:t>
              </a:r>
              <a:endParaRPr lang="it-IT" sz="1100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685384" y="1427073"/>
              <a:ext cx="6751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100" dirty="0" smtClean="0"/>
                <a:t>VI/</a:t>
              </a:r>
              <a:r>
                <a:rPr lang="it-IT" sz="1100" dirty="0" err="1" smtClean="0"/>
                <a:t>Cab</a:t>
              </a:r>
              <a:endParaRPr lang="it-IT" sz="1100" dirty="0"/>
            </a:p>
          </p:txBody>
        </p:sp>
        <p:sp>
          <p:nvSpPr>
            <p:cNvPr id="5" name="Parentesi graffa chiusa 4"/>
            <p:cNvSpPr/>
            <p:nvPr/>
          </p:nvSpPr>
          <p:spPr>
            <a:xfrm rot="16200000">
              <a:off x="5751150" y="89956"/>
              <a:ext cx="343452" cy="2140072"/>
            </a:xfrm>
            <a:prstGeom prst="rightBrace">
              <a:avLst>
                <a:gd name="adj1" fmla="val 8333"/>
                <a:gd name="adj2" fmla="val 4958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Parentesi graffa chiusa 24"/>
            <p:cNvSpPr/>
            <p:nvPr/>
          </p:nvSpPr>
          <p:spPr>
            <a:xfrm rot="16200000">
              <a:off x="7537683" y="549872"/>
              <a:ext cx="343452" cy="1220239"/>
            </a:xfrm>
            <a:prstGeom prst="rightBrace">
              <a:avLst>
                <a:gd name="adj1" fmla="val 8333"/>
                <a:gd name="adj2" fmla="val 488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260675" y="678767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6816376" y="689481"/>
              <a:ext cx="1786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smtClean="0"/>
                <a:t>Indirect</a:t>
              </a:r>
              <a:r>
                <a:rPr lang="en-GB" sz="1000" dirty="0" smtClean="0"/>
                <a:t> </a:t>
              </a:r>
            </a:p>
            <a:p>
              <a:pPr algn="ctr"/>
              <a:r>
                <a:rPr lang="en-GB" sz="1000" dirty="0" smtClean="0"/>
                <a:t>(reflectance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Cab </a:t>
              </a:r>
              <a:r>
                <a:rPr lang="en-GB" sz="1000" dirty="0" smtClean="0">
                  <a:sym typeface="Wingdings" panose="05000000000000000000" pitchFamily="2" charset="2"/>
                </a:rPr>
                <a:t></a:t>
              </a:r>
              <a:r>
                <a:rPr lang="en-GB" sz="1000" dirty="0" smtClean="0"/>
                <a:t> N)</a:t>
              </a:r>
              <a:endParaRPr lang="en-GB" sz="1000" dirty="0"/>
            </a:p>
          </p:txBody>
        </p:sp>
      </p:grpSp>
      <p:sp>
        <p:nvSpPr>
          <p:cNvPr id="19" name="Rettangolo 18"/>
          <p:cNvSpPr/>
          <p:nvPr/>
        </p:nvSpPr>
        <p:spPr>
          <a:xfrm>
            <a:off x="5116415" y="1544249"/>
            <a:ext cx="1324718" cy="28013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e 17"/>
          <p:cNvSpPr/>
          <p:nvPr/>
        </p:nvSpPr>
        <p:spPr>
          <a:xfrm>
            <a:off x="5311042" y="3365444"/>
            <a:ext cx="414636" cy="374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6997147" y="3673630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Qcab</a:t>
            </a:r>
            <a:r>
              <a:rPr lang="en-GB" sz="1400" dirty="0" smtClean="0"/>
              <a:t> =CCC</a:t>
            </a:r>
          </a:p>
          <a:p>
            <a:endParaRPr lang="en-GB" sz="1400" dirty="0"/>
          </a:p>
          <a:p>
            <a:r>
              <a:rPr lang="en-GB" sz="1400" dirty="0" err="1" smtClean="0"/>
              <a:t>QNr</a:t>
            </a:r>
            <a:r>
              <a:rPr lang="en-GB" sz="1400" dirty="0" smtClean="0"/>
              <a:t> = </a:t>
            </a:r>
            <a:r>
              <a:rPr lang="en-GB" sz="1400" dirty="0" err="1" smtClean="0"/>
              <a:t>PNUr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319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713663" cy="430213"/>
          </a:xfrm>
        </p:spPr>
        <p:txBody>
          <a:bodyPr/>
          <a:lstStyle/>
          <a:p>
            <a:r>
              <a:rPr lang="en-GB" sz="2400" dirty="0" smtClean="0"/>
              <a:t>Method 3: Indirect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 smtClean="0"/>
              <a:t>CNC from CCC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0185" y="4509596"/>
            <a:ext cx="20257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Delloye</a:t>
            </a:r>
            <a:r>
              <a:rPr lang="en-GB" sz="1200" dirty="0" smtClean="0"/>
              <a:t> et al. 2018</a:t>
            </a:r>
            <a:endParaRPr lang="en-GB" sz="1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361140" y="3138388"/>
            <a:ext cx="448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BV retrieval:</a:t>
            </a:r>
            <a:r>
              <a:rPr lang="en-GB" sz="1200" dirty="0" smtClean="0"/>
              <a:t> Cab, GAI and CCC estimated using </a:t>
            </a:r>
            <a:r>
              <a:rPr lang="en-US" sz="1200" dirty="0"/>
              <a:t>ANN implemented in the </a:t>
            </a:r>
            <a:r>
              <a:rPr lang="en-US" sz="1200" dirty="0" smtClean="0"/>
              <a:t>BV-NET </a:t>
            </a:r>
            <a:r>
              <a:rPr lang="en-US" sz="1200" dirty="0"/>
              <a:t>(Weiss and </a:t>
            </a:r>
            <a:r>
              <a:rPr lang="en-US" sz="1200" dirty="0" err="1"/>
              <a:t>Baret</a:t>
            </a:r>
            <a:r>
              <a:rPr lang="en-US" sz="1200" dirty="0"/>
              <a:t>, 1999</a:t>
            </a:r>
            <a:r>
              <a:rPr lang="en-US" sz="1200" dirty="0" smtClean="0"/>
              <a:t>)</a:t>
            </a:r>
            <a:endParaRPr lang="en-GB" sz="1200" dirty="0" smtClean="0"/>
          </a:p>
          <a:p>
            <a:endParaRPr lang="en-GB" sz="1200" b="1" dirty="0" smtClean="0"/>
          </a:p>
          <a:p>
            <a:r>
              <a:rPr lang="en-GB" sz="1200" b="1" dirty="0" smtClean="0"/>
              <a:t>CNC estimates</a:t>
            </a:r>
            <a:r>
              <a:rPr lang="en-GB" sz="1200" dirty="0" smtClean="0"/>
              <a:t>: correlation between CCC and CNC</a:t>
            </a:r>
            <a:endParaRPr lang="en-US" sz="1200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11" y="1396102"/>
            <a:ext cx="3919100" cy="274273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349975" y="1465500"/>
            <a:ext cx="3979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Location</a:t>
            </a:r>
            <a:r>
              <a:rPr lang="en-GB" sz="1200" dirty="0" smtClean="0"/>
              <a:t>: Belgium</a:t>
            </a:r>
          </a:p>
          <a:p>
            <a:r>
              <a:rPr lang="en-GB" sz="1200" b="1" dirty="0"/>
              <a:t>Crop</a:t>
            </a:r>
            <a:r>
              <a:rPr lang="en-GB" sz="1200" dirty="0"/>
              <a:t>: </a:t>
            </a:r>
            <a:r>
              <a:rPr lang="en-GB" sz="1200" dirty="0" smtClean="0"/>
              <a:t>Wheat (different cultivars)</a:t>
            </a:r>
            <a:endParaRPr lang="en-GB" sz="1200" dirty="0"/>
          </a:p>
          <a:p>
            <a:r>
              <a:rPr lang="en-GB" sz="1200" b="1" dirty="0" smtClean="0"/>
              <a:t>Test</a:t>
            </a:r>
            <a:r>
              <a:rPr lang="en-GB" sz="1200" dirty="0" smtClean="0"/>
              <a:t>: conventional and organic fields</a:t>
            </a:r>
          </a:p>
          <a:p>
            <a:r>
              <a:rPr lang="en-GB" sz="1200" b="1" dirty="0" smtClean="0"/>
              <a:t>Field data:</a:t>
            </a:r>
            <a:r>
              <a:rPr lang="en-GB" sz="1200" dirty="0" smtClean="0"/>
              <a:t> CCC (LAI * Cab)</a:t>
            </a:r>
          </a:p>
          <a:p>
            <a:r>
              <a:rPr lang="en-GB" sz="1200" b="1" dirty="0"/>
              <a:t>EO data: </a:t>
            </a:r>
            <a:r>
              <a:rPr lang="en-GB" sz="1200" dirty="0"/>
              <a:t>S2, test of different </a:t>
            </a:r>
            <a:r>
              <a:rPr lang="en-GB" sz="1200" dirty="0" smtClean="0"/>
              <a:t>configuration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7645020" y="65751"/>
            <a:ext cx="1395560" cy="1055485"/>
            <a:chOff x="7227045" y="85779"/>
            <a:chExt cx="1635924" cy="1279579"/>
          </a:xfrm>
        </p:grpSpPr>
        <p:sp>
          <p:nvSpPr>
            <p:cNvPr id="12" name="Rettangolo 11"/>
            <p:cNvSpPr/>
            <p:nvPr/>
          </p:nvSpPr>
          <p:spPr>
            <a:xfrm>
              <a:off x="7227045" y="196850"/>
              <a:ext cx="1551387" cy="1168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7227045" y="85779"/>
              <a:ext cx="1635924" cy="1279579"/>
              <a:chOff x="7227045" y="85779"/>
              <a:chExt cx="1635924" cy="1279579"/>
            </a:xfrm>
          </p:grpSpPr>
          <p:pic>
            <p:nvPicPr>
              <p:cNvPr id="15" name="Immagin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60" r="4122" b="91852"/>
              <a:stretch/>
            </p:blipFill>
            <p:spPr>
              <a:xfrm>
                <a:off x="7311582" y="128550"/>
                <a:ext cx="1466850" cy="101600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997" t="7310" r="33158"/>
              <a:stretch/>
            </p:blipFill>
            <p:spPr>
              <a:xfrm>
                <a:off x="7227045" y="209550"/>
                <a:ext cx="514350" cy="1155808"/>
              </a:xfrm>
              <a:prstGeom prst="rect">
                <a:avLst/>
              </a:prstGeom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95" t="6291" r="63824"/>
              <a:stretch/>
            </p:blipFill>
            <p:spPr>
              <a:xfrm>
                <a:off x="7797799" y="196850"/>
                <a:ext cx="518177" cy="1168508"/>
              </a:xfrm>
              <a:prstGeom prst="rect">
                <a:avLst/>
              </a:prstGeom>
            </p:spPr>
          </p:pic>
          <p:pic>
            <p:nvPicPr>
              <p:cNvPr id="18" name="Immagine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788" t="6546" r="34927" b="764"/>
              <a:stretch/>
            </p:blipFill>
            <p:spPr>
              <a:xfrm>
                <a:off x="8329375" y="187887"/>
                <a:ext cx="473014" cy="1155808"/>
              </a:xfrm>
              <a:prstGeom prst="rect">
                <a:avLst/>
              </a:prstGeom>
            </p:spPr>
          </p:pic>
          <p:sp>
            <p:nvSpPr>
              <p:cNvPr id="19" name="Rettangolo 18"/>
              <p:cNvSpPr/>
              <p:nvPr/>
            </p:nvSpPr>
            <p:spPr>
              <a:xfrm>
                <a:off x="8287531" y="85779"/>
                <a:ext cx="575438" cy="1246951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9" name="CasellaDiTesto 8"/>
          <p:cNvSpPr txBox="1"/>
          <p:nvPr/>
        </p:nvSpPr>
        <p:spPr>
          <a:xfrm>
            <a:off x="30170" y="816836"/>
            <a:ext cx="835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RTM estimation of wheat </a:t>
            </a:r>
            <a:r>
              <a:rPr lang="en-GB" dirty="0" err="1" smtClean="0"/>
              <a:t>biopar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 relation to canopy nitrogen content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3848" y="1262970"/>
            <a:ext cx="529949" cy="7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93675" y="149225"/>
            <a:ext cx="8950325" cy="430213"/>
          </a:xfrm>
        </p:spPr>
        <p:txBody>
          <a:bodyPr/>
          <a:lstStyle/>
          <a:p>
            <a:r>
              <a:rPr lang="en-GB" sz="2000" dirty="0"/>
              <a:t>Method 3: Indirect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CNC from CCC</a:t>
            </a:r>
            <a:endParaRPr lang="en-GB" sz="1800" dirty="0"/>
          </a:p>
        </p:txBody>
      </p:sp>
      <p:sp>
        <p:nvSpPr>
          <p:cNvPr id="8" name="Segnaposto contenuto 7"/>
          <p:cNvSpPr>
            <a:spLocks noGrp="1"/>
          </p:cNvSpPr>
          <p:nvPr>
            <p:ph idx="4294967295"/>
          </p:nvPr>
        </p:nvSpPr>
        <p:spPr>
          <a:xfrm>
            <a:off x="143084" y="1416050"/>
            <a:ext cx="5422900" cy="1211263"/>
          </a:xfrm>
        </p:spPr>
        <p:txBody>
          <a:bodyPr/>
          <a:lstStyle/>
          <a:p>
            <a:r>
              <a:rPr lang="en-GB" sz="1400" b="1" dirty="0" smtClean="0">
                <a:solidFill>
                  <a:schemeClr val="tx1"/>
                </a:solidFill>
              </a:rPr>
              <a:t>Ill-posed problem </a:t>
            </a:r>
            <a:r>
              <a:rPr lang="en-GB" sz="1400" dirty="0" smtClean="0">
                <a:solidFill>
                  <a:schemeClr val="tx1"/>
                </a:solidFill>
              </a:rPr>
              <a:t>for RTM inversion </a:t>
            </a:r>
            <a:r>
              <a:rPr lang="en-US" sz="1200" dirty="0" smtClean="0">
                <a:solidFill>
                  <a:schemeClr val="tx1"/>
                </a:solidFill>
              </a:rPr>
              <a:t>(</a:t>
            </a:r>
            <a:r>
              <a:rPr lang="en-US" sz="1200" dirty="0" err="1" smtClean="0">
                <a:solidFill>
                  <a:schemeClr val="tx1"/>
                </a:solidFill>
              </a:rPr>
              <a:t>Combal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et al., 2002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  <a:endParaRPr lang="en-US" sz="14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tx1"/>
                </a:solidFill>
              </a:rPr>
              <a:t>several </a:t>
            </a:r>
            <a:r>
              <a:rPr lang="en-US" sz="1400" dirty="0">
                <a:solidFill>
                  <a:schemeClr val="tx1"/>
                </a:solidFill>
              </a:rPr>
              <a:t>combinations of input variables may provide very similar reflectance simulations that match closely the actual remote sensing observations 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684" y="1182680"/>
            <a:ext cx="3073684" cy="1534883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43084" y="2929671"/>
            <a:ext cx="561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 smtClean="0"/>
              <a:t>The </a:t>
            </a:r>
            <a:r>
              <a:rPr lang="en-US" sz="1400" dirty="0"/>
              <a:t>accuracy and robustness of canopy characteristics estimation is even </a:t>
            </a:r>
            <a:r>
              <a:rPr lang="en-US" sz="1400" b="1" dirty="0"/>
              <a:t>improved when using canopy level chlorophyll content (</a:t>
            </a:r>
            <a:r>
              <a:rPr lang="en-US" sz="1400" b="1" i="1" dirty="0" smtClean="0"/>
              <a:t>LAI*Cab = CCC</a:t>
            </a:r>
            <a:r>
              <a:rPr lang="en-US" sz="1400" b="1" dirty="0" smtClean="0"/>
              <a:t>) </a:t>
            </a:r>
            <a:r>
              <a:rPr lang="en-US" sz="1400" dirty="0"/>
              <a:t>as compared to leaf level contents (Cab). </a:t>
            </a:r>
            <a:endParaRPr lang="en-GB" sz="1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3084" y="817357"/>
            <a:ext cx="714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Why estimating directly CCC: reduce RTM ill-posed problem</a:t>
            </a:r>
            <a:endParaRPr lang="en-GB" dirty="0"/>
          </a:p>
        </p:txBody>
      </p:sp>
      <p:grpSp>
        <p:nvGrpSpPr>
          <p:cNvPr id="5" name="Gruppo 4"/>
          <p:cNvGrpSpPr/>
          <p:nvPr/>
        </p:nvGrpSpPr>
        <p:grpSpPr>
          <a:xfrm>
            <a:off x="5759084" y="3162722"/>
            <a:ext cx="3240000" cy="1272825"/>
            <a:chOff x="5981796" y="2937427"/>
            <a:chExt cx="2972084" cy="1272825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1796" y="2961064"/>
              <a:ext cx="1440000" cy="1225550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3880" y="2937427"/>
              <a:ext cx="1440000" cy="1272825"/>
            </a:xfrm>
            <a:prstGeom prst="rect">
              <a:avLst/>
            </a:prstGeom>
          </p:spPr>
        </p:pic>
      </p:grpSp>
      <p:sp>
        <p:nvSpPr>
          <p:cNvPr id="6" name="Freccia a destra 5"/>
          <p:cNvSpPr/>
          <p:nvPr/>
        </p:nvSpPr>
        <p:spPr>
          <a:xfrm>
            <a:off x="7249380" y="3542781"/>
            <a:ext cx="133350" cy="290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6664797" y="2828850"/>
            <a:ext cx="167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Guerif</a:t>
            </a:r>
            <a:r>
              <a:rPr lang="it-IT" sz="1000" dirty="0" smtClean="0"/>
              <a:t> and </a:t>
            </a:r>
            <a:r>
              <a:rPr lang="it-IT" sz="1000" dirty="0" err="1" smtClean="0"/>
              <a:t>Baret</a:t>
            </a:r>
            <a:r>
              <a:rPr lang="it-IT" sz="1000" dirty="0" smtClean="0"/>
              <a:t>, 2007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6935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sz="2000" dirty="0" smtClean="0"/>
              <a:t>Method 3: </a:t>
            </a:r>
            <a:r>
              <a:rPr lang="en-GB" sz="2000" dirty="0"/>
              <a:t>Indirect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CNC from CCC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222375"/>
            <a:ext cx="6588125" cy="3651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CCC estimation overcomes performance of Cab retrieval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3084" y="817357"/>
            <a:ext cx="30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Results </a:t>
            </a:r>
            <a:r>
              <a:rPr lang="en-GB" dirty="0" smtClean="0">
                <a:sym typeface="Wingdings" panose="05000000000000000000" pitchFamily="2" charset="2"/>
              </a:rPr>
              <a:t> RS estimation</a:t>
            </a:r>
            <a:endParaRPr lang="en-GB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07" t="47623" b="1"/>
          <a:stretch/>
        </p:blipFill>
        <p:spPr>
          <a:xfrm>
            <a:off x="1152682" y="1692267"/>
            <a:ext cx="3600000" cy="264454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6" t="48743"/>
          <a:stretch/>
        </p:blipFill>
        <p:spPr>
          <a:xfrm>
            <a:off x="5091166" y="1730239"/>
            <a:ext cx="3600000" cy="256860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587750" y="4499240"/>
            <a:ext cx="164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Delloye</a:t>
            </a:r>
            <a:r>
              <a:rPr lang="en-GB" sz="1200" dirty="0" smtClean="0"/>
              <a:t> et al. 2018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390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95288" y="900113"/>
            <a:ext cx="8748712" cy="3559175"/>
          </a:xfrm>
        </p:spPr>
        <p:txBody>
          <a:bodyPr/>
          <a:lstStyle/>
          <a:p>
            <a:r>
              <a:rPr lang="en-US" b="1" dirty="0"/>
              <a:t>Crop nitrogen management </a:t>
            </a:r>
            <a:r>
              <a:rPr lang="en-US" b="1" dirty="0" smtClean="0"/>
              <a:t>(1 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Theory (40 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Importance of nitrogen management in agriculture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Physiological basis for nitrogen retrieval with optical data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Methods to estimate nitrogen deficit (NNI</a:t>
            </a:r>
            <a:r>
              <a:rPr lang="en-US" dirty="0"/>
              <a:t>) and </a:t>
            </a:r>
            <a:r>
              <a:rPr lang="en-US" dirty="0" smtClean="0"/>
              <a:t>plant uptake (PNU)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Example of applications (20 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/>
              <a:t>BELCAM (Belgium, wheat)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/>
              <a:t>SATURNO (</a:t>
            </a:r>
            <a:r>
              <a:rPr lang="en-US" sz="1400" dirty="0" err="1" smtClean="0"/>
              <a:t>Italy,Rice</a:t>
            </a:r>
            <a:r>
              <a:rPr lang="en-US" sz="14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US" dirty="0" smtClean="0"/>
              <a:t>Presentation 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74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sz="2000" dirty="0" smtClean="0"/>
              <a:t>Method 3: </a:t>
            </a:r>
            <a:r>
              <a:rPr lang="en-GB" sz="2000" dirty="0"/>
              <a:t>Indirect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CNC from CCC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43084" y="1222375"/>
            <a:ext cx="4884268" cy="155554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200" b="1" dirty="0"/>
              <a:t>Very good correlation </a:t>
            </a:r>
            <a:r>
              <a:rPr lang="en-GB" sz="1200" dirty="0" smtClean="0"/>
              <a:t>in the </a:t>
            </a:r>
            <a:r>
              <a:rPr lang="en-US" sz="1200" dirty="0" smtClean="0"/>
              <a:t>period </a:t>
            </a:r>
            <a:r>
              <a:rPr lang="en-US" sz="1200" dirty="0"/>
              <a:t>of the 2nd and 3rd N supply (R^2 = 0.90 and 0.87</a:t>
            </a:r>
            <a:r>
              <a:rPr lang="en-US" sz="1200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Relation cultivar </a:t>
            </a:r>
            <a:r>
              <a:rPr lang="en-US" sz="1200" b="1" dirty="0" smtClean="0"/>
              <a:t>independent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/>
              <a:t>S2 Red-edge band </a:t>
            </a:r>
            <a:r>
              <a:rPr lang="en-US" sz="1200" dirty="0"/>
              <a:t>provide a </a:t>
            </a:r>
            <a:r>
              <a:rPr lang="en-US" sz="1200" dirty="0" err="1"/>
              <a:t>significative</a:t>
            </a:r>
            <a:r>
              <a:rPr lang="en-US" sz="1200" dirty="0"/>
              <a:t> </a:t>
            </a:r>
            <a:r>
              <a:rPr lang="en-US" sz="1200" dirty="0" smtClean="0"/>
              <a:t>contribution 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 smtClean="0"/>
              <a:t>Prediction </a:t>
            </a:r>
            <a:r>
              <a:rPr lang="en-US" sz="1200" b="1" dirty="0"/>
              <a:t>error </a:t>
            </a:r>
            <a:r>
              <a:rPr lang="en-US" sz="1200" dirty="0"/>
              <a:t>suitable to drive </a:t>
            </a:r>
            <a:r>
              <a:rPr lang="en-US" sz="1200" dirty="0" smtClean="0"/>
              <a:t>fertilization</a:t>
            </a:r>
            <a:endParaRPr lang="en-US" sz="1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113"/>
          <a:stretch/>
        </p:blipFill>
        <p:spPr>
          <a:xfrm>
            <a:off x="4486132" y="3420861"/>
            <a:ext cx="4657868" cy="87512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7759933" y="4095509"/>
            <a:ext cx="323273" cy="193964"/>
          </a:xfrm>
          <a:prstGeom prst="ellipse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7022411" y="4121082"/>
            <a:ext cx="323273" cy="193964"/>
          </a:xfrm>
          <a:prstGeom prst="ellipse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143084" y="817357"/>
            <a:ext cx="379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Results </a:t>
            </a:r>
            <a:r>
              <a:rPr lang="en-GB" dirty="0" smtClean="0">
                <a:sym typeface="Wingdings" panose="05000000000000000000" pitchFamily="2" charset="2"/>
              </a:rPr>
              <a:t> correlation with CNC</a:t>
            </a:r>
            <a:endParaRPr lang="en-GB" dirty="0"/>
          </a:p>
        </p:txBody>
      </p:sp>
      <p:sp>
        <p:nvSpPr>
          <p:cNvPr id="8" name="AutoShape 1041"/>
          <p:cNvSpPr>
            <a:spLocks noChangeArrowheads="1"/>
          </p:cNvSpPr>
          <p:nvPr/>
        </p:nvSpPr>
        <p:spPr bwMode="auto">
          <a:xfrm rot="120000">
            <a:off x="4034627" y="3896638"/>
            <a:ext cx="270000" cy="270000"/>
          </a:xfrm>
          <a:prstGeom prst="smileyFace">
            <a:avLst>
              <a:gd name="adj" fmla="val -4653"/>
            </a:avLst>
          </a:prstGeom>
          <a:solidFill>
            <a:srgbClr val="FF9999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1040"/>
          <p:cNvSpPr>
            <a:spLocks noChangeArrowheads="1"/>
          </p:cNvSpPr>
          <p:nvPr/>
        </p:nvSpPr>
        <p:spPr bwMode="auto">
          <a:xfrm rot="120000">
            <a:off x="4034627" y="1543789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41"/>
          <p:cNvSpPr>
            <a:spLocks noChangeArrowheads="1"/>
          </p:cNvSpPr>
          <p:nvPr/>
        </p:nvSpPr>
        <p:spPr bwMode="auto">
          <a:xfrm rot="120000">
            <a:off x="4034627" y="2963729"/>
            <a:ext cx="270000" cy="270000"/>
          </a:xfrm>
          <a:prstGeom prst="smileyFace">
            <a:avLst>
              <a:gd name="adj" fmla="val 177"/>
            </a:avLst>
          </a:prstGeom>
          <a:solidFill>
            <a:srgbClr val="FFC000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4980010" y="4111550"/>
            <a:ext cx="323273" cy="193964"/>
          </a:xfrm>
          <a:prstGeom prst="ellipse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ttore 4 13"/>
          <p:cNvCxnSpPr>
            <a:stCxn id="12" idx="3"/>
            <a:endCxn id="6" idx="4"/>
          </p:cNvCxnSpPr>
          <p:nvPr/>
        </p:nvCxnSpPr>
        <p:spPr>
          <a:xfrm rot="16200000" flipH="1">
            <a:off x="6086732" y="3217729"/>
            <a:ext cx="37937" cy="2156696"/>
          </a:xfrm>
          <a:prstGeom prst="bentConnector3">
            <a:avLst>
              <a:gd name="adj1" fmla="val 702578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60" t="40522" b="17409"/>
          <a:stretch/>
        </p:blipFill>
        <p:spPr>
          <a:xfrm>
            <a:off x="5389264" y="1091507"/>
            <a:ext cx="2851603" cy="223647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675328" y="3035703"/>
            <a:ext cx="14686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 smtClean="0"/>
              <a:t>Delloye</a:t>
            </a:r>
            <a:r>
              <a:rPr lang="en-GB" sz="1050" dirty="0" smtClean="0"/>
              <a:t> et al. 2018</a:t>
            </a:r>
            <a:endParaRPr lang="en-GB" sz="1050" dirty="0"/>
          </a:p>
        </p:txBody>
      </p:sp>
      <p:sp>
        <p:nvSpPr>
          <p:cNvPr id="17" name="Segnaposto contenuto 2"/>
          <p:cNvSpPr txBox="1">
            <a:spLocks/>
          </p:cNvSpPr>
          <p:nvPr/>
        </p:nvSpPr>
        <p:spPr bwMode="auto">
          <a:xfrm>
            <a:off x="143084" y="2680755"/>
            <a:ext cx="3933793" cy="14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b="1" kern="0" dirty="0" smtClean="0"/>
              <a:t>Relation </a:t>
            </a:r>
            <a:r>
              <a:rPr lang="en-US" sz="1200" b="1" kern="0" dirty="0" err="1" smtClean="0"/>
              <a:t>phenological</a:t>
            </a:r>
            <a:r>
              <a:rPr lang="en-US" sz="1200" b="1" kern="0" dirty="0" smtClean="0"/>
              <a:t> dependent</a:t>
            </a:r>
            <a:r>
              <a:rPr lang="en-US" sz="1200" kern="0" dirty="0" smtClean="0"/>
              <a:t>: two groups of points (before and after two-node stage – BBCH 32)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b="1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kern="0" dirty="0" smtClean="0"/>
              <a:t>No significant relationship </a:t>
            </a:r>
            <a:r>
              <a:rPr lang="en-US" sz="1200" kern="0" dirty="0" smtClean="0"/>
              <a:t>for the </a:t>
            </a:r>
            <a:r>
              <a:rPr lang="en-US" sz="1200" b="1" kern="0" dirty="0" smtClean="0"/>
              <a:t>organic fields </a:t>
            </a:r>
            <a:r>
              <a:rPr lang="en-US" sz="1200" kern="0" dirty="0" smtClean="0"/>
              <a:t>(heterogeneous condition)</a:t>
            </a:r>
            <a:endParaRPr lang="en-US" sz="1200" kern="0" dirty="0"/>
          </a:p>
        </p:txBody>
      </p:sp>
      <p:sp>
        <p:nvSpPr>
          <p:cNvPr id="23" name="Ovale 22"/>
          <p:cNvSpPr/>
          <p:nvPr/>
        </p:nvSpPr>
        <p:spPr>
          <a:xfrm>
            <a:off x="7759932" y="3808668"/>
            <a:ext cx="323273" cy="193964"/>
          </a:xfrm>
          <a:prstGeom prst="ellipse">
            <a:avLst/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e 23"/>
          <p:cNvSpPr/>
          <p:nvPr/>
        </p:nvSpPr>
        <p:spPr>
          <a:xfrm>
            <a:off x="7022410" y="3955597"/>
            <a:ext cx="323273" cy="1939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e 12"/>
          <p:cNvSpPr/>
          <p:nvPr/>
        </p:nvSpPr>
        <p:spPr>
          <a:xfrm rot="2877480">
            <a:off x="6046787" y="2354151"/>
            <a:ext cx="416560" cy="653209"/>
          </a:xfrm>
          <a:prstGeom prst="ellipse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e 24"/>
          <p:cNvSpPr/>
          <p:nvPr/>
        </p:nvSpPr>
        <p:spPr>
          <a:xfrm rot="2134416">
            <a:off x="6530826" y="1292741"/>
            <a:ext cx="416560" cy="1212372"/>
          </a:xfrm>
          <a:prstGeom prst="ellipse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e 25"/>
          <p:cNvSpPr/>
          <p:nvPr/>
        </p:nvSpPr>
        <p:spPr>
          <a:xfrm rot="1261885">
            <a:off x="5998803" y="1628306"/>
            <a:ext cx="416560" cy="87796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e 26"/>
          <p:cNvSpPr/>
          <p:nvPr/>
        </p:nvSpPr>
        <p:spPr>
          <a:xfrm>
            <a:off x="4974700" y="3934656"/>
            <a:ext cx="323273" cy="1939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4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25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Towards operational application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81966" y="868102"/>
            <a:ext cx="63002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Conclusion</a:t>
            </a:r>
            <a:r>
              <a:rPr lang="en-GB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CCC is a reliable indicator to assess CNC hence to support nitrogen management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r>
              <a:rPr lang="en-GB" b="1" dirty="0" smtClean="0"/>
              <a:t>Open questions: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How </a:t>
            </a:r>
            <a:r>
              <a:rPr lang="en-GB" dirty="0"/>
              <a:t>robust </a:t>
            </a:r>
            <a:r>
              <a:rPr lang="en-GB" dirty="0" smtClean="0"/>
              <a:t>is the </a:t>
            </a:r>
            <a:r>
              <a:rPr lang="en-GB" dirty="0"/>
              <a:t>CNC vs CCC relation over time </a:t>
            </a:r>
            <a:r>
              <a:rPr lang="en-GB" dirty="0" smtClean="0"/>
              <a:t>(different </a:t>
            </a:r>
            <a:r>
              <a:rPr lang="en-GB" dirty="0" err="1" smtClean="0"/>
              <a:t>pheno</a:t>
            </a:r>
            <a:r>
              <a:rPr lang="en-GB" dirty="0" smtClean="0"/>
              <a:t>-stages and years) ? 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Which indicator perform best BV </a:t>
            </a:r>
            <a:r>
              <a:rPr lang="en-GB" dirty="0"/>
              <a:t>or VIs</a:t>
            </a:r>
            <a:r>
              <a:rPr lang="en-GB" dirty="0" smtClean="0"/>
              <a:t>?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Is it possible to define reliable NNI threshold to support decision in fertilisation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210" y="1986371"/>
            <a:ext cx="2137699" cy="12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9DB32-CED7-4591-B500-48CC556EA1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1925"/>
            <a:ext cx="7173913" cy="431800"/>
          </a:xfrm>
        </p:spPr>
        <p:txBody>
          <a:bodyPr/>
          <a:lstStyle/>
          <a:p>
            <a:r>
              <a:rPr lang="en-GB" sz="2000" dirty="0"/>
              <a:t>Method 3: Indirect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CNC from CCC</a:t>
            </a:r>
            <a:endParaRPr lang="fr-BE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6346EC-A608-40FD-B4AC-4274DE7BE2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875" y="1147763"/>
            <a:ext cx="8747125" cy="701675"/>
          </a:xfrm>
        </p:spPr>
        <p:txBody>
          <a:bodyPr/>
          <a:lstStyle/>
          <a:p>
            <a:r>
              <a:rPr lang="fr-BE" sz="1400" dirty="0" err="1" smtClean="0"/>
              <a:t>Testing</a:t>
            </a:r>
            <a:r>
              <a:rPr lang="fr-BE" sz="1400" dirty="0" smtClean="0"/>
              <a:t> </a:t>
            </a:r>
            <a:r>
              <a:rPr lang="fr-BE" sz="1400" dirty="0" err="1"/>
              <a:t>Biophysical</a:t>
            </a:r>
            <a:r>
              <a:rPr lang="fr-BE" sz="1400" dirty="0"/>
              <a:t> </a:t>
            </a:r>
            <a:r>
              <a:rPr lang="fr-BE" sz="1400" dirty="0" err="1"/>
              <a:t>Vegetation</a:t>
            </a:r>
            <a:r>
              <a:rPr lang="fr-BE" sz="1400" dirty="0"/>
              <a:t> </a:t>
            </a:r>
            <a:r>
              <a:rPr lang="fr-BE" sz="1400" dirty="0" err="1"/>
              <a:t>Indicators</a:t>
            </a:r>
            <a:r>
              <a:rPr lang="fr-BE" sz="1400" dirty="0"/>
              <a:t> (BV), </a:t>
            </a:r>
            <a:r>
              <a:rPr lang="fr-BE" sz="1400" dirty="0" err="1"/>
              <a:t>Vegetation</a:t>
            </a:r>
            <a:r>
              <a:rPr lang="fr-BE" sz="1400" dirty="0"/>
              <a:t> Indices (</a:t>
            </a:r>
            <a:r>
              <a:rPr lang="fr-BE" sz="1400" dirty="0" err="1"/>
              <a:t>VIs</a:t>
            </a:r>
            <a:r>
              <a:rPr lang="fr-BE" sz="1400" dirty="0"/>
              <a:t>) and spectral bands </a:t>
            </a:r>
            <a:r>
              <a:rPr lang="fr-BE" sz="1400" dirty="0" err="1" smtClean="0"/>
              <a:t>combinations</a:t>
            </a:r>
            <a:r>
              <a:rPr lang="fr-BE" sz="1400" dirty="0" smtClean="0"/>
              <a:t> on an </a:t>
            </a:r>
            <a:r>
              <a:rPr lang="fr-BE" sz="1400" dirty="0" err="1" smtClean="0"/>
              <a:t>extended</a:t>
            </a:r>
            <a:r>
              <a:rPr lang="fr-BE" sz="1400" dirty="0" smtClean="0"/>
              <a:t> </a:t>
            </a:r>
            <a:r>
              <a:rPr lang="fr-BE" sz="1400" dirty="0" err="1" smtClean="0"/>
              <a:t>dataset</a:t>
            </a:r>
            <a:r>
              <a:rPr lang="fr-BE" sz="1400" dirty="0" smtClean="0"/>
              <a:t> (2016 – 2018)</a:t>
            </a:r>
            <a:endParaRPr lang="fr-BE" sz="1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E6C4AC-8BA4-40EA-9D41-ABBC22EF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84" y="1849439"/>
            <a:ext cx="2520781" cy="12428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23201" y="732232"/>
            <a:ext cx="742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Q: How robust the CNC vs CCC relation over time ? BV or VIs?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5466" y="4112419"/>
            <a:ext cx="251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Delloye</a:t>
            </a:r>
            <a:r>
              <a:rPr lang="en-US" sz="1200" dirty="0" smtClean="0"/>
              <a:t> et al. in preparation</a:t>
            </a:r>
          </a:p>
          <a:p>
            <a:r>
              <a:rPr lang="en-US" sz="1200" dirty="0" smtClean="0"/>
              <a:t>Presentation @ ESA-LPS 2019</a:t>
            </a:r>
            <a:endParaRPr lang="en-GB" sz="1200" dirty="0"/>
          </a:p>
        </p:txBody>
      </p:sp>
      <p:sp>
        <p:nvSpPr>
          <p:cNvPr id="8" name="Freccia a destra 7"/>
          <p:cNvSpPr/>
          <p:nvPr/>
        </p:nvSpPr>
        <p:spPr>
          <a:xfrm>
            <a:off x="4346773" y="2593972"/>
            <a:ext cx="295845" cy="322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ccia a destra 9"/>
          <p:cNvSpPr/>
          <p:nvPr/>
        </p:nvSpPr>
        <p:spPr>
          <a:xfrm>
            <a:off x="4346772" y="4112419"/>
            <a:ext cx="295845" cy="322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7A43A45C-8899-40CF-AE46-DAA5A8EBBC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721"/>
          <a:stretch/>
        </p:blipFill>
        <p:spPr>
          <a:xfrm>
            <a:off x="4770437" y="1825700"/>
            <a:ext cx="3949899" cy="31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9DB32-CED7-4591-B500-48CC556EA1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1925"/>
            <a:ext cx="7173913" cy="431800"/>
          </a:xfrm>
        </p:spPr>
        <p:txBody>
          <a:bodyPr/>
          <a:lstStyle/>
          <a:p>
            <a:r>
              <a:rPr lang="en-GB" sz="2000" dirty="0"/>
              <a:t>Method 3: Indirect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CNC from CCC</a:t>
            </a:r>
            <a:endParaRPr lang="fr-BE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23201" y="732232"/>
            <a:ext cx="645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Test on independent data set (other sample same year or other year)</a:t>
            </a:r>
            <a:endParaRPr lang="en-GB" sz="1400" dirty="0"/>
          </a:p>
        </p:txBody>
      </p:sp>
      <p:pic>
        <p:nvPicPr>
          <p:cNvPr id="26" name="Image 5">
            <a:extLst>
              <a:ext uri="{FF2B5EF4-FFF2-40B4-BE49-F238E27FC236}">
                <a16:creationId xmlns:a16="http://schemas.microsoft.com/office/drawing/2014/main" id="{4A9E504D-BD7A-46BE-9B82-0AFA41F7F4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295" b="18734"/>
          <a:stretch/>
        </p:blipFill>
        <p:spPr>
          <a:xfrm>
            <a:off x="587021" y="1240366"/>
            <a:ext cx="5769546" cy="3534834"/>
          </a:xfrm>
          <a:prstGeom prst="rect">
            <a:avLst/>
          </a:prstGeom>
        </p:spPr>
      </p:pic>
      <p:sp>
        <p:nvSpPr>
          <p:cNvPr id="27" name="ZoneTexte 6">
            <a:extLst>
              <a:ext uri="{FF2B5EF4-FFF2-40B4-BE49-F238E27FC236}">
                <a16:creationId xmlns:a16="http://schemas.microsoft.com/office/drawing/2014/main" id="{0D873330-B0B3-4884-81FD-89589354E58A}"/>
              </a:ext>
            </a:extLst>
          </p:cNvPr>
          <p:cNvSpPr txBox="1"/>
          <p:nvPr/>
        </p:nvSpPr>
        <p:spPr>
          <a:xfrm>
            <a:off x="6404306" y="2197215"/>
            <a:ext cx="2185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BVs &gt;&gt; VIs confirmed</a:t>
            </a:r>
          </a:p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↗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error with the independent dataset for both CNC and DM</a:t>
            </a:r>
          </a:p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NNI almost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estimated with the same accuracy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A0676BEF-A585-4114-AB7A-02B0EE73F0D3}"/>
              </a:ext>
            </a:extLst>
          </p:cNvPr>
          <p:cNvSpPr>
            <a:spLocks/>
          </p:cNvSpPr>
          <p:nvPr/>
        </p:nvSpPr>
        <p:spPr>
          <a:xfrm>
            <a:off x="3183299" y="1240366"/>
            <a:ext cx="1553789" cy="3496075"/>
          </a:xfrm>
          <a:prstGeom prst="rect">
            <a:avLst/>
          </a:prstGeom>
          <a:noFill/>
          <a:ln w="28575">
            <a:solidFill>
              <a:srgbClr val="2E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CF970278-4C0A-44DF-9ABB-671A9AD513FE}"/>
              </a:ext>
            </a:extLst>
          </p:cNvPr>
          <p:cNvSpPr>
            <a:spLocks/>
          </p:cNvSpPr>
          <p:nvPr/>
        </p:nvSpPr>
        <p:spPr>
          <a:xfrm>
            <a:off x="4784828" y="1249835"/>
            <a:ext cx="1486233" cy="34960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035180DF-0FD3-470B-B498-B9E21CADC1A4}"/>
              </a:ext>
            </a:extLst>
          </p:cNvPr>
          <p:cNvSpPr>
            <a:spLocks/>
          </p:cNvSpPr>
          <p:nvPr/>
        </p:nvSpPr>
        <p:spPr>
          <a:xfrm>
            <a:off x="6535309" y="1240366"/>
            <a:ext cx="250239" cy="198215"/>
          </a:xfrm>
          <a:prstGeom prst="rect">
            <a:avLst/>
          </a:prstGeom>
          <a:noFill/>
          <a:ln w="28575">
            <a:solidFill>
              <a:srgbClr val="2E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1CCDA7EA-1461-4D99-A7C9-683E1ED39646}"/>
              </a:ext>
            </a:extLst>
          </p:cNvPr>
          <p:cNvSpPr>
            <a:spLocks/>
          </p:cNvSpPr>
          <p:nvPr/>
        </p:nvSpPr>
        <p:spPr>
          <a:xfrm>
            <a:off x="6535309" y="1640406"/>
            <a:ext cx="250239" cy="19821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ZoneTexte 12">
            <a:extLst>
              <a:ext uri="{FF2B5EF4-FFF2-40B4-BE49-F238E27FC236}">
                <a16:creationId xmlns:a16="http://schemas.microsoft.com/office/drawing/2014/main" id="{30C1E58D-B133-4E05-BE2C-45A4CA700AB3}"/>
              </a:ext>
            </a:extLst>
          </p:cNvPr>
          <p:cNvSpPr txBox="1"/>
          <p:nvPr/>
        </p:nvSpPr>
        <p:spPr>
          <a:xfrm>
            <a:off x="6785549" y="1225052"/>
            <a:ext cx="1966163" cy="947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all data, </a:t>
            </a: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except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fr-BE" sz="1000" dirty="0">
                <a:latin typeface="Calibri" panose="020F0502020204030204" pitchFamily="34" charset="0"/>
                <a:cs typeface="Calibri" panose="020F0502020204030204" pitchFamily="34" charset="0"/>
              </a:rPr>
              <a:t> and 2016</a:t>
            </a:r>
          </a:p>
          <a:p>
            <a:pPr>
              <a:spcBef>
                <a:spcPts val="1200"/>
              </a:spcBef>
            </a:pPr>
            <a:endParaRPr lang="fr-B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195999" y="1640406"/>
            <a:ext cx="667341" cy="877494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utoShape 1041"/>
          <p:cNvSpPr>
            <a:spLocks noChangeAspect="1" noChangeArrowheads="1"/>
          </p:cNvSpPr>
          <p:nvPr/>
        </p:nvSpPr>
        <p:spPr bwMode="auto">
          <a:xfrm rot="120000">
            <a:off x="8600865" y="2789447"/>
            <a:ext cx="270000" cy="243622"/>
          </a:xfrm>
          <a:prstGeom prst="smileyFace">
            <a:avLst>
              <a:gd name="adj" fmla="val -4653"/>
            </a:avLst>
          </a:prstGeom>
          <a:solidFill>
            <a:srgbClr val="FF9999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1040"/>
          <p:cNvSpPr>
            <a:spLocks noChangeAspect="1" noChangeArrowheads="1"/>
          </p:cNvSpPr>
          <p:nvPr/>
        </p:nvSpPr>
        <p:spPr bwMode="auto">
          <a:xfrm rot="120000">
            <a:off x="8600404" y="2243270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utoShape 1040"/>
          <p:cNvSpPr>
            <a:spLocks noChangeAspect="1" noChangeArrowheads="1"/>
          </p:cNvSpPr>
          <p:nvPr/>
        </p:nvSpPr>
        <p:spPr bwMode="auto">
          <a:xfrm rot="120000">
            <a:off x="8600404" y="3800970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832399" y="1795436"/>
            <a:ext cx="667341" cy="72246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20"/>
          <p:cNvSpPr/>
          <p:nvPr/>
        </p:nvSpPr>
        <p:spPr>
          <a:xfrm>
            <a:off x="4832398" y="2887389"/>
            <a:ext cx="667341" cy="53734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21"/>
          <p:cNvSpPr/>
          <p:nvPr/>
        </p:nvSpPr>
        <p:spPr>
          <a:xfrm>
            <a:off x="3195998" y="2739112"/>
            <a:ext cx="667341" cy="298595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/>
          <p:cNvSpPr/>
          <p:nvPr/>
        </p:nvSpPr>
        <p:spPr>
          <a:xfrm>
            <a:off x="3863339" y="3458449"/>
            <a:ext cx="835983" cy="12930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/>
          <p:cNvSpPr/>
          <p:nvPr/>
        </p:nvSpPr>
        <p:spPr>
          <a:xfrm>
            <a:off x="5568950" y="3469231"/>
            <a:ext cx="705169" cy="118519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3195998" y="4008492"/>
            <a:ext cx="667341" cy="497047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ttangolo 36"/>
          <p:cNvSpPr/>
          <p:nvPr/>
        </p:nvSpPr>
        <p:spPr>
          <a:xfrm>
            <a:off x="3911078" y="3856464"/>
            <a:ext cx="788244" cy="15202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tangolo 38"/>
          <p:cNvSpPr/>
          <p:nvPr/>
        </p:nvSpPr>
        <p:spPr>
          <a:xfrm>
            <a:off x="4794465" y="4155453"/>
            <a:ext cx="667341" cy="385869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tangolo 39"/>
          <p:cNvSpPr/>
          <p:nvPr/>
        </p:nvSpPr>
        <p:spPr>
          <a:xfrm>
            <a:off x="5471443" y="4561803"/>
            <a:ext cx="788244" cy="15202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llout 2 4"/>
          <p:cNvSpPr/>
          <p:nvPr/>
        </p:nvSpPr>
        <p:spPr>
          <a:xfrm>
            <a:off x="5432343" y="398160"/>
            <a:ext cx="1677435" cy="297194"/>
          </a:xfrm>
          <a:prstGeom prst="borderCallout2">
            <a:avLst>
              <a:gd name="adj1" fmla="val 61590"/>
              <a:gd name="adj2" fmla="val -2123"/>
              <a:gd name="adj3" fmla="val 252429"/>
              <a:gd name="adj4" fmla="val 5414"/>
              <a:gd name="adj5" fmla="val 400704"/>
              <a:gd name="adj6" fmla="val 4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Best results for BV</a:t>
            </a:r>
            <a:endParaRPr lang="en-GB" sz="1100" dirty="0"/>
          </a:p>
        </p:txBody>
      </p:sp>
      <p:sp>
        <p:nvSpPr>
          <p:cNvPr id="7" name="Rettangolo 6"/>
          <p:cNvSpPr/>
          <p:nvPr/>
        </p:nvSpPr>
        <p:spPr>
          <a:xfrm>
            <a:off x="2095018" y="1438581"/>
            <a:ext cx="914400" cy="163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tangolo 32"/>
          <p:cNvSpPr/>
          <p:nvPr/>
        </p:nvSpPr>
        <p:spPr>
          <a:xfrm>
            <a:off x="2090157" y="2545252"/>
            <a:ext cx="914400" cy="163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ttangolo 33"/>
          <p:cNvSpPr/>
          <p:nvPr/>
        </p:nvSpPr>
        <p:spPr>
          <a:xfrm>
            <a:off x="2090157" y="3651923"/>
            <a:ext cx="914400" cy="163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ccia a destra 7"/>
          <p:cNvSpPr/>
          <p:nvPr/>
        </p:nvSpPr>
        <p:spPr>
          <a:xfrm rot="10800000">
            <a:off x="3989590" y="2262829"/>
            <a:ext cx="581777" cy="265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allout 2 41"/>
          <p:cNvSpPr/>
          <p:nvPr/>
        </p:nvSpPr>
        <p:spPr>
          <a:xfrm>
            <a:off x="1410879" y="1983614"/>
            <a:ext cx="1593571" cy="392397"/>
          </a:xfrm>
          <a:prstGeom prst="borderCallout2">
            <a:avLst>
              <a:gd name="adj1" fmla="val 61590"/>
              <a:gd name="adj2" fmla="val 102760"/>
              <a:gd name="adj3" fmla="val 151168"/>
              <a:gd name="adj4" fmla="val 103397"/>
              <a:gd name="adj5" fmla="val 141907"/>
              <a:gd name="adj6" fmla="val 132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Best results for current year data set</a:t>
            </a:r>
            <a:endParaRPr lang="en-GB" sz="1000" dirty="0"/>
          </a:p>
        </p:txBody>
      </p:sp>
      <p:sp>
        <p:nvSpPr>
          <p:cNvPr id="10" name="Freccia bidirezionale orizzontale 9"/>
          <p:cNvSpPr/>
          <p:nvPr/>
        </p:nvSpPr>
        <p:spPr>
          <a:xfrm>
            <a:off x="3997606" y="4348387"/>
            <a:ext cx="623470" cy="2134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allout 2 42"/>
          <p:cNvSpPr/>
          <p:nvPr/>
        </p:nvSpPr>
        <p:spPr>
          <a:xfrm>
            <a:off x="1410878" y="4116517"/>
            <a:ext cx="1593571" cy="392397"/>
          </a:xfrm>
          <a:prstGeom prst="borderCallout2">
            <a:avLst>
              <a:gd name="adj1" fmla="val 61590"/>
              <a:gd name="adj2" fmla="val 102760"/>
              <a:gd name="adj3" fmla="val 157068"/>
              <a:gd name="adj4" fmla="val 126640"/>
              <a:gd name="adj5" fmla="val 115359"/>
              <a:gd name="adj6" fmla="val 1576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Comparable performance</a:t>
            </a:r>
            <a:endParaRPr lang="en-GB" sz="1000" dirty="0"/>
          </a:p>
        </p:txBody>
      </p:sp>
      <p:sp>
        <p:nvSpPr>
          <p:cNvPr id="11" name="Parentesi graffa chiusa 10"/>
          <p:cNvSpPr/>
          <p:nvPr/>
        </p:nvSpPr>
        <p:spPr>
          <a:xfrm rot="16200000">
            <a:off x="5375003" y="1005073"/>
            <a:ext cx="264451" cy="14255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0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  <p:bldP spid="5" grpId="0" animBg="1"/>
      <p:bldP spid="8" grpId="0" animBg="1"/>
      <p:bldP spid="42" grpId="0" animBg="1"/>
      <p:bldP spid="10" grpId="0" animBg="1"/>
      <p:bldP spid="43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9DB32-CED7-4591-B500-48CC556EA1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1925"/>
            <a:ext cx="7173913" cy="431800"/>
          </a:xfrm>
        </p:spPr>
        <p:txBody>
          <a:bodyPr/>
          <a:lstStyle/>
          <a:p>
            <a:r>
              <a:rPr lang="en-GB" sz="2000" dirty="0"/>
              <a:t>Method 3: Indirect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CNC from CCC</a:t>
            </a:r>
            <a:endParaRPr lang="fr-BE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23201" y="732232"/>
            <a:ext cx="6467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Determining threshold to detect under- and over-</a:t>
            </a:r>
            <a:r>
              <a:rPr lang="en-US" sz="1600" dirty="0" err="1"/>
              <a:t>fertilisation</a:t>
            </a:r>
            <a:endParaRPr lang="en-GB" sz="1600" dirty="0"/>
          </a:p>
        </p:txBody>
      </p:sp>
      <p:pic>
        <p:nvPicPr>
          <p:cNvPr id="12" name="Image 4">
            <a:extLst>
              <a:ext uri="{FF2B5EF4-FFF2-40B4-BE49-F238E27FC236}">
                <a16:creationId xmlns:a16="http://schemas.microsoft.com/office/drawing/2014/main" id="{ECB8D6F1-FC58-4B0B-8375-D62D46E4B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03"/>
          <a:stretch/>
        </p:blipFill>
        <p:spPr>
          <a:xfrm>
            <a:off x="316088" y="1240366"/>
            <a:ext cx="4308601" cy="3504824"/>
          </a:xfrm>
          <a:prstGeom prst="rect">
            <a:avLst/>
          </a:prstGeom>
        </p:spPr>
      </p:pic>
      <p:sp>
        <p:nvSpPr>
          <p:cNvPr id="13" name="ZoneTexte 5">
            <a:extLst>
              <a:ext uri="{FF2B5EF4-FFF2-40B4-BE49-F238E27FC236}">
                <a16:creationId xmlns:a16="http://schemas.microsoft.com/office/drawing/2014/main" id="{EA34A01C-1D4F-4241-BE99-1D15FC7F7BC3}"/>
              </a:ext>
            </a:extLst>
          </p:cNvPr>
          <p:cNvSpPr txBox="1"/>
          <p:nvPr/>
        </p:nvSpPr>
        <p:spPr>
          <a:xfrm>
            <a:off x="4955577" y="2337401"/>
            <a:ext cx="39904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Over-fertilisation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threshold computed on the conditional probability that the NNI &gt;1 with 75% confidence</a:t>
            </a:r>
          </a:p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99CC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Fertilisation needed :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threshold computed on the conditional probability that the NNI &lt;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with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95%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confidence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à coins arrondis 49">
            <a:extLst>
              <a:ext uri="{FF2B5EF4-FFF2-40B4-BE49-F238E27FC236}">
                <a16:creationId xmlns:a16="http://schemas.microsoft.com/office/drawing/2014/main" id="{4717D31D-5259-48B3-9BFB-DC20809D76B3}"/>
              </a:ext>
            </a:extLst>
          </p:cNvPr>
          <p:cNvSpPr/>
          <p:nvPr/>
        </p:nvSpPr>
        <p:spPr bwMode="auto">
          <a:xfrm>
            <a:off x="4820110" y="1216972"/>
            <a:ext cx="4233579" cy="7472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buClr>
                <a:srgbClr val="0099CC"/>
              </a:buClr>
            </a:pPr>
            <a:r>
              <a:rPr lang="en-GB" sz="2000" b="1" dirty="0">
                <a:solidFill>
                  <a:srgbClr val="2EABD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=&gt;</a:t>
            </a:r>
            <a:r>
              <a:rPr lang="en-GB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4D4F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to use of </a:t>
            </a:r>
            <a:r>
              <a:rPr lang="en-US" sz="1600" b="1" dirty="0">
                <a:solidFill>
                  <a:srgbClr val="4D4F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dataset </a:t>
            </a:r>
            <a:r>
              <a:rPr lang="en-US" sz="1600" dirty="0">
                <a:solidFill>
                  <a:srgbClr val="4D4F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several growing stages and years (except 2016)</a:t>
            </a:r>
            <a:endParaRPr lang="en-GB" sz="1600" dirty="0">
              <a:solidFill>
                <a:srgbClr val="4D4F5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6355644" y="2032601"/>
            <a:ext cx="581255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utoShape 1040"/>
          <p:cNvSpPr>
            <a:spLocks noChangeAspect="1" noChangeArrowheads="1"/>
          </p:cNvSpPr>
          <p:nvPr/>
        </p:nvSpPr>
        <p:spPr bwMode="auto">
          <a:xfrm rot="120000">
            <a:off x="8671425" y="1265324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99FF99">
              <a:alpha val="50195"/>
            </a:srgbClr>
          </a:solidFill>
          <a:ln w="190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A67AF4-B84E-4969-9153-56D17105BA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321" y="743228"/>
            <a:ext cx="7175500" cy="369332"/>
          </a:xfrm>
        </p:spPr>
        <p:txBody>
          <a:bodyPr/>
          <a:lstStyle/>
          <a:p>
            <a:r>
              <a:rPr lang="fr-BE" sz="1800" b="1" kern="1200" dirty="0" err="1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Summary</a:t>
            </a:r>
            <a:endParaRPr lang="fr-BE" sz="1800" b="1" kern="1200" dirty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19B22B-3D97-434A-8678-8DDD4F15853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262358"/>
            <a:ext cx="8748712" cy="26419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smtClean="0"/>
              <a:t>NNI is a key indicator </a:t>
            </a:r>
            <a:r>
              <a:rPr lang="en-GB" dirty="0" smtClean="0"/>
              <a:t>for N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smtClean="0"/>
              <a:t>BVs more robust to estimate DM and CNC than VIs</a:t>
            </a:r>
          </a:p>
          <a:p>
            <a:pPr marL="10957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VIs can help for allowing use of other sensors not supported by BV-Net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smtClean="0"/>
              <a:t>NNI can be estimated using a </a:t>
            </a:r>
            <a:r>
              <a:rPr lang="en-GB" b="1" u="sng" dirty="0" smtClean="0"/>
              <a:t>global in-situ database</a:t>
            </a:r>
          </a:p>
          <a:p>
            <a:pPr marL="1095750" lvl="1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Still avoiding particular years (e.g.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NNI can be used operationally to decide the 3rd N application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Reliable threshold define to identify fertilisation needs</a:t>
            </a:r>
            <a:endParaRPr lang="en-GB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B49DB32-CED7-4591-B500-48CC556EA1F4}"/>
              </a:ext>
            </a:extLst>
          </p:cNvPr>
          <p:cNvSpPr txBox="1">
            <a:spLocks/>
          </p:cNvSpPr>
          <p:nvPr/>
        </p:nvSpPr>
        <p:spPr>
          <a:xfrm>
            <a:off x="223201" y="162543"/>
            <a:ext cx="7174846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>
                <a:solidFill>
                  <a:schemeClr val="bg1">
                    <a:lumMod val="50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kern="0" dirty="0" smtClean="0">
                <a:solidFill>
                  <a:schemeClr val="bg1"/>
                </a:solidFill>
              </a:rPr>
              <a:t>Method 3: Indirect </a:t>
            </a:r>
            <a:r>
              <a:rPr lang="en-US" sz="2000" kern="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000" kern="0" dirty="0" smtClean="0">
                <a:solidFill>
                  <a:schemeClr val="bg1"/>
                </a:solidFill>
              </a:rPr>
              <a:t>CNC from CCC</a:t>
            </a:r>
            <a:endParaRPr lang="en-US"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8415338" cy="430213"/>
          </a:xfrm>
        </p:spPr>
        <p:txBody>
          <a:bodyPr/>
          <a:lstStyle/>
          <a:p>
            <a:r>
              <a:rPr lang="en-GB" dirty="0" smtClean="0"/>
              <a:t>Example of application of (pre) operational systems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127" y="3088123"/>
            <a:ext cx="2880000" cy="16192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127" y="878675"/>
            <a:ext cx="2880000" cy="1765793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 rot="5400000">
            <a:off x="6338122" y="2572657"/>
            <a:ext cx="870011" cy="1047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240890" y="1091774"/>
            <a:ext cx="313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Importance of nitrogen management in agriculture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Physiological basis for nitrogen retrieval with optical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Approaches to assess nitrogen deficiency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Example of application of (pre) operational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1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BELCAM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4860"/>
            <a:ext cx="4804834" cy="2882900"/>
          </a:xfrm>
          <a:prstGeom prst="rect">
            <a:avLst/>
          </a:prstGeom>
        </p:spPr>
      </p:pic>
      <p:pic>
        <p:nvPicPr>
          <p:cNvPr id="5" name="Picture 2" descr="http://www.belcam.info/img/photos/plateforme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228" y="1929024"/>
            <a:ext cx="5012572" cy="29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104189" y="1332515"/>
            <a:ext cx="3060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4"/>
              </a:rPr>
              <a:t>http://www.belcam.info/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5114" y="126663"/>
            <a:ext cx="444500" cy="49976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771101" y="23360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In a nut shell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BELCAM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833378"/>
            <a:ext cx="9144000" cy="3716398"/>
          </a:xfrm>
        </p:spPr>
        <p:txBody>
          <a:bodyPr/>
          <a:lstStyle/>
          <a:p>
            <a:r>
              <a:rPr lang="en-US" sz="1400" dirty="0"/>
              <a:t>BELCAM has develop processing methods and models on an interactive platform </a:t>
            </a:r>
          </a:p>
          <a:p>
            <a:r>
              <a:rPr lang="en-US" sz="1400" dirty="0" smtClean="0"/>
              <a:t>It </a:t>
            </a:r>
            <a:r>
              <a:rPr lang="en-US" sz="1400" b="1" dirty="0" smtClean="0"/>
              <a:t>6 </a:t>
            </a:r>
            <a:r>
              <a:rPr lang="en-US" sz="1400" b="1" dirty="0"/>
              <a:t>EO target products </a:t>
            </a:r>
            <a:r>
              <a:rPr lang="en-US" sz="1400" dirty="0"/>
              <a:t>along the growing season: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en-US" sz="1400" b="1" dirty="0" smtClean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/>
              <a:t>Nitrogen </a:t>
            </a:r>
            <a:r>
              <a:rPr lang="en-US" sz="1400" b="1" dirty="0"/>
              <a:t>absorbed by the crops </a:t>
            </a:r>
            <a:r>
              <a:rPr lang="en-US" sz="1400" dirty="0"/>
              <a:t>(in kg/ha) </a:t>
            </a:r>
            <a:r>
              <a:rPr lang="en-US" sz="1400" dirty="0" smtClean="0"/>
              <a:t>to </a:t>
            </a:r>
            <a:r>
              <a:rPr lang="en-US" sz="1400" dirty="0"/>
              <a:t>compare the different fields of their </a:t>
            </a:r>
            <a:r>
              <a:rPr lang="en-US" sz="1400" dirty="0" smtClean="0"/>
              <a:t>farm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/>
              <a:t>Nitrogen </a:t>
            </a:r>
            <a:r>
              <a:rPr lang="en-US" sz="1400" b="1" dirty="0"/>
              <a:t>Nutrition Index </a:t>
            </a:r>
            <a:r>
              <a:rPr lang="en-US" sz="1400" dirty="0"/>
              <a:t>(NNI) </a:t>
            </a:r>
            <a:r>
              <a:rPr lang="en-US" sz="1400" dirty="0" smtClean="0"/>
              <a:t>to </a:t>
            </a:r>
            <a:r>
              <a:rPr lang="en-US" sz="1400" dirty="0"/>
              <a:t>decide whether </a:t>
            </a:r>
            <a:r>
              <a:rPr lang="en-US" sz="1400" dirty="0" smtClean="0"/>
              <a:t>an additional </a:t>
            </a:r>
            <a:r>
              <a:rPr lang="en-US" sz="1400" dirty="0"/>
              <a:t>N application is </a:t>
            </a:r>
            <a:r>
              <a:rPr lang="en-US" sz="1400" dirty="0" smtClean="0"/>
              <a:t>required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/>
              <a:t>Development </a:t>
            </a:r>
            <a:r>
              <a:rPr lang="en-US" sz="1400" b="1" dirty="0"/>
              <a:t>monitoring</a:t>
            </a:r>
            <a:r>
              <a:rPr lang="en-US" sz="1400" dirty="0"/>
              <a:t> (based on GAI) for potato/winter wheat/maize along the season and comparison with the development of the fields in 4km² area in the same </a:t>
            </a:r>
            <a:r>
              <a:rPr lang="en-US" sz="1400" dirty="0" err="1"/>
              <a:t>agroecological</a:t>
            </a:r>
            <a:r>
              <a:rPr lang="en-US" sz="1400" dirty="0"/>
              <a:t> zone.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/>
              <a:t>Biomass </a:t>
            </a:r>
            <a:r>
              <a:rPr lang="en-US" sz="1400" b="1" dirty="0"/>
              <a:t>(t/ha) of aerial part of winter wheat </a:t>
            </a:r>
            <a:r>
              <a:rPr lang="en-US" sz="1400" dirty="0"/>
              <a:t>plant along the season.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/>
              <a:t>Biomass </a:t>
            </a:r>
            <a:r>
              <a:rPr lang="en-US" sz="1400" b="1" dirty="0"/>
              <a:t>(t/ha) of the green manure </a:t>
            </a:r>
            <a:r>
              <a:rPr lang="en-US" sz="1400" dirty="0"/>
              <a:t>at the parcel level mid of November </a:t>
            </a:r>
            <a:endParaRPr lang="en-US" sz="1400" dirty="0" smtClean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 smtClean="0"/>
              <a:t>Yield </a:t>
            </a:r>
            <a:r>
              <a:rPr lang="en-US" sz="1400" b="1" dirty="0"/>
              <a:t>estimate </a:t>
            </a:r>
            <a:r>
              <a:rPr lang="en-US" sz="1400" dirty="0"/>
              <a:t>from the newly developed model aggregated at the district level.</a:t>
            </a:r>
          </a:p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5114" y="126663"/>
            <a:ext cx="444500" cy="49976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771101" y="23360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In a nut shell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16F236-9AE4-4F32-98BA-7F2F30351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59567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4"/>
          <a:stretch/>
        </p:blipFill>
        <p:spPr>
          <a:xfrm>
            <a:off x="4173920" y="1019553"/>
            <a:ext cx="4698247" cy="351011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40890" y="1019553"/>
            <a:ext cx="31144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Importance of nitrogen management in agriculture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Physiological basis for nitrogen retrieval with optical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Approaches to assess nitrogen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deficiency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Example of application of (pre) operational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4655EB-5AC2-439D-8344-1B5EF033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8" t="32677" r="19754" b="26524"/>
          <a:stretch/>
        </p:blipFill>
        <p:spPr bwMode="auto">
          <a:xfrm>
            <a:off x="978429" y="1032545"/>
            <a:ext cx="7126794" cy="20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84542" y="3333864"/>
            <a:ext cx="537321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1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latino Linotype" panose="02040502050505030304" pitchFamily="18" charset="0"/>
                <a:ea typeface="Arial Unicode MS"/>
                <a:cs typeface="Arial Unicode MS"/>
              </a:rPr>
              <a:t>Funded by </a:t>
            </a:r>
            <a:r>
              <a:rPr lang="en-US" sz="1125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latino Linotype" panose="02040502050505030304" pitchFamily="18" charset="0"/>
                <a:ea typeface="Arial Unicode MS"/>
                <a:cs typeface="Arial Unicode MS"/>
              </a:rPr>
              <a:t>Regione</a:t>
            </a:r>
            <a:r>
              <a:rPr lang="en-US" sz="11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latino Linotype" panose="02040502050505030304" pitchFamily="18" charset="0"/>
                <a:ea typeface="Arial Unicode MS"/>
                <a:cs typeface="Arial Unicode MS"/>
              </a:rPr>
              <a:t> </a:t>
            </a:r>
            <a:r>
              <a:rPr lang="en-US" sz="1125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latino Linotype" panose="02040502050505030304" pitchFamily="18" charset="0"/>
                <a:ea typeface="Arial Unicode MS"/>
                <a:cs typeface="Arial Unicode MS"/>
              </a:rPr>
              <a:t>Lombardia</a:t>
            </a:r>
            <a:r>
              <a:rPr lang="en-US" sz="11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latino Linotype" panose="02040502050505030304" pitchFamily="18" charset="0"/>
                <a:ea typeface="Arial Unicode MS"/>
                <a:cs typeface="Arial Unicode MS"/>
              </a:rPr>
              <a:t> FEASR - PSR 2014-2020 program.</a:t>
            </a:r>
          </a:p>
          <a:p>
            <a:pPr algn="ctr">
              <a:spcAft>
                <a:spcPts val="0"/>
              </a:spcAft>
            </a:pPr>
            <a:r>
              <a:rPr lang="it-IT" sz="11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latino Linotype" panose="02040502050505030304" pitchFamily="18" charset="0"/>
                <a:ea typeface="Arial Unicode MS"/>
                <a:cs typeface="Arial Unicode MS"/>
              </a:rPr>
              <a:t>Operazione 1.2.01 “Progetti dimostrativi e azioni di informazione”</a:t>
            </a:r>
            <a:endParaRPr lang="it-IT" sz="1125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Gill Sans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038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10416"/>
            <a:ext cx="7175500" cy="507831"/>
          </a:xfrm>
        </p:spPr>
        <p:txBody>
          <a:bodyPr/>
          <a:lstStyle/>
          <a:p>
            <a:r>
              <a:rPr lang="en-US" sz="2700" dirty="0"/>
              <a:t>Work </a:t>
            </a:r>
            <a:r>
              <a:rPr lang="en-US" sz="2700" dirty="0" smtClean="0"/>
              <a:t>objective &amp; study area</a:t>
            </a:r>
            <a:endParaRPr lang="en-US" sz="2700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83820" y="808039"/>
            <a:ext cx="6117749" cy="1683798"/>
          </a:xfrm>
        </p:spPr>
        <p:txBody>
          <a:bodyPr>
            <a:normAutofit/>
          </a:bodyPr>
          <a:lstStyle/>
          <a:p>
            <a:pPr indent="-515106"/>
            <a:r>
              <a:rPr lang="en-US" sz="1400" dirty="0" smtClean="0">
                <a:solidFill>
                  <a:schemeClr val="tx1"/>
                </a:solidFill>
              </a:rPr>
              <a:t>Demonstrate an </a:t>
            </a:r>
            <a:r>
              <a:rPr lang="en-US" sz="1400" b="1" dirty="0" smtClean="0">
                <a:solidFill>
                  <a:schemeClr val="tx1"/>
                </a:solidFill>
              </a:rPr>
              <a:t>operational workflow </a:t>
            </a:r>
            <a:r>
              <a:rPr lang="en-US" sz="1400" dirty="0" smtClean="0">
                <a:solidFill>
                  <a:schemeClr val="tx1"/>
                </a:solidFill>
              </a:rPr>
              <a:t>able to provide added value information to </a:t>
            </a:r>
            <a:r>
              <a:rPr lang="en-US" sz="1400" u="sng" dirty="0" smtClean="0">
                <a:solidFill>
                  <a:schemeClr val="tx1"/>
                </a:solidFill>
              </a:rPr>
              <a:t>support prescription maps creation by: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99650" indent="-333375"/>
            <a:r>
              <a:rPr lang="en-US" sz="1200" i="1" dirty="0" err="1">
                <a:solidFill>
                  <a:schemeClr val="tx1"/>
                </a:solidFill>
              </a:rPr>
              <a:t>i</a:t>
            </a:r>
            <a:r>
              <a:rPr lang="en-US" sz="1200" i="1" dirty="0">
                <a:solidFill>
                  <a:schemeClr val="tx1"/>
                </a:solidFill>
              </a:rPr>
              <a:t>) </a:t>
            </a:r>
            <a:r>
              <a:rPr lang="en-US" sz="1200" dirty="0">
                <a:solidFill>
                  <a:schemeClr val="tx1"/>
                </a:solidFill>
              </a:rPr>
              <a:t>Create an </a:t>
            </a:r>
            <a:r>
              <a:rPr lang="en-US" sz="1200" b="1" dirty="0">
                <a:solidFill>
                  <a:schemeClr val="tx1"/>
                </a:solidFill>
              </a:rPr>
              <a:t>automatic procedure</a:t>
            </a:r>
            <a:r>
              <a:rPr lang="en-US" sz="1200" dirty="0">
                <a:solidFill>
                  <a:schemeClr val="tx1"/>
                </a:solidFill>
              </a:rPr>
              <a:t> to generate EO info from Sentinel-2.</a:t>
            </a:r>
          </a:p>
          <a:p>
            <a:pPr marL="199650" indent="-333375"/>
            <a:r>
              <a:rPr lang="en-US" sz="1200" i="1" dirty="0">
                <a:solidFill>
                  <a:schemeClr val="tx1"/>
                </a:solidFill>
              </a:rPr>
              <a:t>ii)</a:t>
            </a:r>
            <a:r>
              <a:rPr lang="en-US" sz="1200" dirty="0">
                <a:solidFill>
                  <a:schemeClr val="tx1"/>
                </a:solidFill>
              </a:rPr>
              <a:t> Provide </a:t>
            </a:r>
            <a:r>
              <a:rPr lang="en-US" sz="1200" b="1" dirty="0">
                <a:solidFill>
                  <a:schemeClr val="tx1"/>
                </a:solidFill>
              </a:rPr>
              <a:t>web services </a:t>
            </a:r>
            <a:r>
              <a:rPr lang="en-US" sz="1200" dirty="0">
                <a:solidFill>
                  <a:schemeClr val="tx1"/>
                </a:solidFill>
              </a:rPr>
              <a:t>to share products with users.</a:t>
            </a:r>
          </a:p>
          <a:p>
            <a:pPr marL="199650" indent="-333375"/>
            <a:r>
              <a:rPr lang="en-US" sz="1200" i="1" dirty="0">
                <a:solidFill>
                  <a:schemeClr val="tx1"/>
                </a:solidFill>
              </a:rPr>
              <a:t>iii)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Create NNI maps </a:t>
            </a:r>
            <a:r>
              <a:rPr lang="en-US" sz="1200" dirty="0">
                <a:solidFill>
                  <a:schemeClr val="tx1"/>
                </a:solidFill>
              </a:rPr>
              <a:t>from smart scouting and app measurements.</a:t>
            </a:r>
          </a:p>
          <a:p>
            <a:pPr marL="199650" indent="-333375"/>
            <a:r>
              <a:rPr lang="en-US" sz="1200" i="1" dirty="0">
                <a:solidFill>
                  <a:schemeClr val="tx1"/>
                </a:solidFill>
              </a:rPr>
              <a:t>iv)</a:t>
            </a:r>
            <a:r>
              <a:rPr lang="en-US" sz="1200" dirty="0">
                <a:solidFill>
                  <a:schemeClr val="tx1"/>
                </a:solidFill>
              </a:rPr>
              <a:t> exploit such geo-info </a:t>
            </a:r>
            <a:r>
              <a:rPr lang="en-US" sz="1200" dirty="0" smtClean="0">
                <a:solidFill>
                  <a:schemeClr val="tx1"/>
                </a:solidFill>
              </a:rPr>
              <a:t>to create </a:t>
            </a:r>
            <a:r>
              <a:rPr lang="en-US" sz="1200" b="1" dirty="0">
                <a:solidFill>
                  <a:schemeClr val="tx1"/>
                </a:solidFill>
              </a:rPr>
              <a:t>prescription map and </a:t>
            </a:r>
            <a:r>
              <a:rPr lang="en-US" sz="1200" b="1" dirty="0" smtClean="0">
                <a:solidFill>
                  <a:schemeClr val="tx1"/>
                </a:solidFill>
              </a:rPr>
              <a:t>apply </a:t>
            </a:r>
            <a:r>
              <a:rPr lang="en-US" sz="1200" b="1" dirty="0">
                <a:solidFill>
                  <a:schemeClr val="tx1"/>
                </a:solidFill>
              </a:rPr>
              <a:t>with </a:t>
            </a:r>
            <a:r>
              <a:rPr lang="en-US" sz="1200" b="1" dirty="0" smtClean="0">
                <a:solidFill>
                  <a:schemeClr val="tx1"/>
                </a:solidFill>
              </a:rPr>
              <a:t>VRT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8" t="32677" r="19754" b="26524"/>
          <a:stretch/>
        </p:blipFill>
        <p:spPr bwMode="auto">
          <a:xfrm>
            <a:off x="7131508" y="60808"/>
            <a:ext cx="1789292" cy="5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18"/>
          <a:stretch/>
        </p:blipFill>
        <p:spPr>
          <a:xfrm>
            <a:off x="6271002" y="970117"/>
            <a:ext cx="2468721" cy="1879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074" y="3038764"/>
            <a:ext cx="1971728" cy="131084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2491837"/>
            <a:ext cx="65159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Verdana"/>
                <a:cs typeface="Verdana"/>
              </a:rPr>
              <a:t>The study was carried out in 2018 in the middle of Italian rice district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Verdana"/>
                <a:cs typeface="Verdana"/>
              </a:rPr>
              <a:t>Test </a:t>
            </a:r>
            <a:r>
              <a:rPr lang="en-US" sz="1200" dirty="0">
                <a:latin typeface="Verdana"/>
                <a:cs typeface="Verdana"/>
              </a:rPr>
              <a:t>conducted on </a:t>
            </a:r>
            <a:r>
              <a:rPr lang="en-US" sz="1200" dirty="0" smtClean="0">
                <a:latin typeface="Verdana"/>
                <a:cs typeface="Verdana"/>
              </a:rPr>
              <a:t>3 farms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Verdana"/>
                <a:cs typeface="Verdana"/>
              </a:rPr>
              <a:t>measurements on </a:t>
            </a:r>
            <a:r>
              <a:rPr lang="en-US" sz="1200" dirty="0" smtClean="0">
                <a:latin typeface="Verdana"/>
                <a:cs typeface="Verdana"/>
                <a:sym typeface="Wingdings" panose="05000000000000000000" pitchFamily="2" charset="2"/>
              </a:rPr>
              <a:t>6 fields (</a:t>
            </a:r>
            <a:r>
              <a:rPr lang="en-US" sz="1200" dirty="0" smtClean="0">
                <a:latin typeface="Verdana"/>
                <a:cs typeface="Verdana"/>
              </a:rPr>
              <a:t>~ </a:t>
            </a:r>
            <a:r>
              <a:rPr lang="en-US" sz="1200" dirty="0">
                <a:latin typeface="Verdana"/>
                <a:cs typeface="Verdana"/>
              </a:rPr>
              <a:t>30 </a:t>
            </a:r>
            <a:r>
              <a:rPr lang="en-US" sz="1200" dirty="0" smtClean="0">
                <a:latin typeface="Verdana"/>
                <a:cs typeface="Verdana"/>
              </a:rPr>
              <a:t>ha) cultivated with </a:t>
            </a:r>
            <a:r>
              <a:rPr lang="en-US" sz="1200" dirty="0" err="1" smtClean="0">
                <a:latin typeface="Verdana"/>
                <a:cs typeface="Verdana"/>
              </a:rPr>
              <a:t>Selenio</a:t>
            </a:r>
            <a:r>
              <a:rPr lang="en-US" sz="1200" dirty="0" smtClean="0">
                <a:latin typeface="Verdana"/>
                <a:cs typeface="Verdana"/>
              </a:rPr>
              <a:t> Variety.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Verdana"/>
                <a:cs typeface="Verdana"/>
                <a:sym typeface="Wingdings" panose="05000000000000000000" pitchFamily="2" charset="2"/>
              </a:rPr>
              <a:t>5 </a:t>
            </a:r>
            <a:r>
              <a:rPr lang="en-US" sz="1200" dirty="0">
                <a:latin typeface="Verdana"/>
                <a:cs typeface="Verdana"/>
                <a:sym typeface="Wingdings" panose="05000000000000000000" pitchFamily="2" charset="2"/>
              </a:rPr>
              <a:t>field </a:t>
            </a:r>
            <a:r>
              <a:rPr lang="en-US" sz="1200" dirty="0" smtClean="0">
                <a:latin typeface="Verdana"/>
                <a:cs typeface="Verdana"/>
                <a:sym typeface="Wingdings" panose="05000000000000000000" pitchFamily="2" charset="2"/>
              </a:rPr>
              <a:t>campaigns:</a:t>
            </a:r>
            <a:endParaRPr lang="en-US" sz="1200" dirty="0">
              <a:latin typeface="Verdana"/>
              <a:cs typeface="Verdana"/>
              <a:sym typeface="Wingdings" panose="05000000000000000000" pitchFamily="2" charset="2"/>
            </a:endParaRPr>
          </a:p>
          <a:p>
            <a:pPr marL="625555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Verdana"/>
                <a:cs typeface="Verdana"/>
                <a:sym typeface="Wingdings" panose="05000000000000000000" pitchFamily="2" charset="2"/>
              </a:rPr>
              <a:t>2 to </a:t>
            </a:r>
            <a:r>
              <a:rPr lang="en-US" sz="1200" dirty="0" smtClean="0">
                <a:latin typeface="Verdana"/>
                <a:cs typeface="Verdana"/>
                <a:sym typeface="Wingdings" panose="05000000000000000000" pitchFamily="2" charset="2"/>
              </a:rPr>
              <a:t>estimate nutritional status and lead </a:t>
            </a:r>
            <a:r>
              <a:rPr lang="en-US" sz="1200" dirty="0">
                <a:latin typeface="Verdana"/>
                <a:cs typeface="Verdana"/>
                <a:sym typeface="Wingdings" panose="05000000000000000000" pitchFamily="2" charset="2"/>
              </a:rPr>
              <a:t>VRT (smart scouting)</a:t>
            </a:r>
          </a:p>
          <a:p>
            <a:pPr marL="625555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Verdana"/>
                <a:cs typeface="Verdana"/>
                <a:sym typeface="Wingdings" panose="05000000000000000000" pitchFamily="2" charset="2"/>
              </a:rPr>
              <a:t>3 to check NNI after VRT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652260" y="770062"/>
            <a:ext cx="2415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3356"/>
            <a:r>
              <a:rPr lang="en-US" sz="1000" dirty="0" err="1" smtClean="0"/>
              <a:t>Lomellina</a:t>
            </a:r>
            <a:r>
              <a:rPr lang="en-US" sz="1000" dirty="0" smtClean="0"/>
              <a:t> covers ~ 240 000 ha produces 50% of Italian rice</a:t>
            </a:r>
            <a:endParaRPr lang="en-US" sz="10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099" y="2860717"/>
            <a:ext cx="529949" cy="7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in giù 1"/>
          <p:cNvSpPr/>
          <p:nvPr/>
        </p:nvSpPr>
        <p:spPr>
          <a:xfrm>
            <a:off x="858199" y="810361"/>
            <a:ext cx="663597" cy="424593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>
            <a:grpSpLocks noChangeAspect="1"/>
          </p:cNvGrpSpPr>
          <p:nvPr/>
        </p:nvGrpSpPr>
        <p:grpSpPr>
          <a:xfrm>
            <a:off x="6231056" y="1191246"/>
            <a:ext cx="2520904" cy="1150618"/>
            <a:chOff x="-1414859" y="3951052"/>
            <a:chExt cx="5094535" cy="282426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14859" y="3951052"/>
              <a:ext cx="4348783" cy="2160000"/>
            </a:xfrm>
            <a:prstGeom prst="rect">
              <a:avLst/>
            </a:prstGeom>
          </p:spPr>
        </p:pic>
        <p:sp>
          <p:nvSpPr>
            <p:cNvPr id="33" name="Freccia in giù 32"/>
            <p:cNvSpPr/>
            <p:nvPr/>
          </p:nvSpPr>
          <p:spPr>
            <a:xfrm rot="10800000">
              <a:off x="144455" y="5592354"/>
              <a:ext cx="177095" cy="50158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5"/>
            </a:p>
          </p:txBody>
        </p:sp>
        <p:sp>
          <p:nvSpPr>
            <p:cNvPr id="35" name="Freccia in giù 34"/>
            <p:cNvSpPr/>
            <p:nvPr/>
          </p:nvSpPr>
          <p:spPr>
            <a:xfrm rot="10800000">
              <a:off x="1721270" y="5592354"/>
              <a:ext cx="177095" cy="501580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5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-217632" y="6129201"/>
              <a:ext cx="1884785" cy="3164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525" dirty="0"/>
                <a:t>1</a:t>
              </a:r>
              <a:r>
                <a:rPr lang="en-US" sz="525" baseline="30000" dirty="0"/>
                <a:t>st</a:t>
              </a:r>
              <a:r>
                <a:rPr lang="en-US" sz="525" dirty="0"/>
                <a:t> CONC.DI COPERTURA</a:t>
              </a: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1636652" y="6129201"/>
              <a:ext cx="1884785" cy="3164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525"/>
                <a:t>2</a:t>
              </a:r>
              <a:r>
                <a:rPr lang="en-US" sz="525" baseline="30000"/>
                <a:t>st</a:t>
              </a:r>
              <a:r>
                <a:rPr lang="en-US" sz="525"/>
                <a:t> CONC.DI COPERTURA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-217632" y="6458841"/>
              <a:ext cx="1330954" cy="3164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525"/>
                <a:t>ACCESTIMENTO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1636652" y="6448572"/>
              <a:ext cx="2043024" cy="3164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525"/>
                <a:t>INIZIAZIONE PANNOCCHIA</a:t>
              </a:r>
            </a:p>
          </p:txBody>
        </p:sp>
      </p:grpSp>
      <p:sp>
        <p:nvSpPr>
          <p:cNvPr id="6" name="Rettangolo arrotondato 5"/>
          <p:cNvSpPr/>
          <p:nvPr/>
        </p:nvSpPr>
        <p:spPr>
          <a:xfrm>
            <a:off x="601639" y="648343"/>
            <a:ext cx="1188000" cy="51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Info of </a:t>
            </a:r>
            <a:r>
              <a:rPr lang="en-US" sz="1000" b="1" dirty="0" err="1">
                <a:solidFill>
                  <a:schemeClr val="tx1"/>
                </a:solidFill>
              </a:rPr>
              <a:t>phenological</a:t>
            </a:r>
            <a:r>
              <a:rPr lang="en-US" sz="1000" b="1" dirty="0">
                <a:solidFill>
                  <a:schemeClr val="tx1"/>
                </a:solidFill>
              </a:rPr>
              <a:t> stage</a:t>
            </a:r>
          </a:p>
        </p:txBody>
      </p:sp>
      <p:sp>
        <p:nvSpPr>
          <p:cNvPr id="59" name="Rettangolo arrotondato 58"/>
          <p:cNvSpPr/>
          <p:nvPr/>
        </p:nvSpPr>
        <p:spPr>
          <a:xfrm>
            <a:off x="601639" y="1994763"/>
            <a:ext cx="1188000" cy="51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</a:rPr>
              <a:t>Smart scouting</a:t>
            </a:r>
          </a:p>
        </p:txBody>
      </p:sp>
      <p:sp>
        <p:nvSpPr>
          <p:cNvPr id="58" name="Rettangolo arrotondato 57"/>
          <p:cNvSpPr/>
          <p:nvPr/>
        </p:nvSpPr>
        <p:spPr>
          <a:xfrm>
            <a:off x="601639" y="1323475"/>
            <a:ext cx="1188000" cy="51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</a:rPr>
              <a:t>RS data acquisition</a:t>
            </a:r>
          </a:p>
        </p:txBody>
      </p:sp>
      <p:sp>
        <p:nvSpPr>
          <p:cNvPr id="62" name="Rettangolo arrotondato 61"/>
          <p:cNvSpPr/>
          <p:nvPr/>
        </p:nvSpPr>
        <p:spPr>
          <a:xfrm>
            <a:off x="601639" y="2659186"/>
            <a:ext cx="1188000" cy="51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Agronomic choice</a:t>
            </a:r>
          </a:p>
        </p:txBody>
      </p:sp>
      <p:sp>
        <p:nvSpPr>
          <p:cNvPr id="63" name="Rettangolo arrotondato 62"/>
          <p:cNvSpPr/>
          <p:nvPr/>
        </p:nvSpPr>
        <p:spPr>
          <a:xfrm>
            <a:off x="601639" y="3323609"/>
            <a:ext cx="1188000" cy="51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Prescription map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22195" y="709619"/>
            <a:ext cx="40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WHEN:</a:t>
            </a:r>
            <a:r>
              <a:rPr lang="en-US" sz="1400" dirty="0" smtClean="0"/>
              <a:t> identify the best period to perform top-dressing fertilization</a:t>
            </a:r>
            <a:endParaRPr lang="en-US" sz="1400" dirty="0"/>
          </a:p>
        </p:txBody>
      </p:sp>
      <p:sp>
        <p:nvSpPr>
          <p:cNvPr id="70" name="CasellaDiTesto 69"/>
          <p:cNvSpPr txBox="1"/>
          <p:nvPr/>
        </p:nvSpPr>
        <p:spPr>
          <a:xfrm>
            <a:off x="2222197" y="1976045"/>
            <a:ext cx="40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HOW MUCH:</a:t>
            </a:r>
            <a:r>
              <a:rPr lang="en-US" sz="1400" dirty="0" smtClean="0"/>
              <a:t> characterize zone with NNI measurements</a:t>
            </a:r>
            <a:endParaRPr lang="en-US" sz="1400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2222197" y="1368532"/>
            <a:ext cx="40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WHERE:</a:t>
            </a:r>
            <a:r>
              <a:rPr lang="en-US" sz="1400" dirty="0"/>
              <a:t> </a:t>
            </a:r>
            <a:r>
              <a:rPr lang="en-US" sz="1400" dirty="0" smtClean="0"/>
              <a:t>define zones </a:t>
            </a:r>
            <a:r>
              <a:rPr lang="en-US" sz="1400" dirty="0"/>
              <a:t>at different nutritional status 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2222196" y="3481757"/>
            <a:ext cx="406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PRESCR. MAP:</a:t>
            </a:r>
            <a:r>
              <a:rPr lang="en-US" sz="1400" dirty="0" smtClean="0"/>
              <a:t> make prescription map</a:t>
            </a:r>
            <a:endParaRPr lang="en-US" sz="1400" dirty="0"/>
          </a:p>
        </p:txBody>
      </p:sp>
      <p:sp>
        <p:nvSpPr>
          <p:cNvPr id="72" name="Rettangolo arrotondato 71"/>
          <p:cNvSpPr/>
          <p:nvPr/>
        </p:nvSpPr>
        <p:spPr>
          <a:xfrm>
            <a:off x="601639" y="3988032"/>
            <a:ext cx="1188000" cy="51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Fertilization VRT</a:t>
            </a:r>
          </a:p>
        </p:txBody>
      </p:sp>
      <p:sp>
        <p:nvSpPr>
          <p:cNvPr id="73" name="Freccia circolare in giù 72"/>
          <p:cNvSpPr/>
          <p:nvPr/>
        </p:nvSpPr>
        <p:spPr>
          <a:xfrm rot="5062162">
            <a:off x="1690992" y="3756797"/>
            <a:ext cx="560189" cy="159623"/>
          </a:xfrm>
          <a:prstGeom prst="curved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2222198" y="3999024"/>
            <a:ext cx="40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VRT TECH.:</a:t>
            </a:r>
            <a:r>
              <a:rPr lang="en-US" sz="1400" dirty="0" smtClean="0"/>
              <a:t> apply the prescription with VRT technology</a:t>
            </a:r>
            <a:endParaRPr lang="en-US" sz="1400" dirty="0"/>
          </a:p>
        </p:txBody>
      </p:sp>
      <p:grpSp>
        <p:nvGrpSpPr>
          <p:cNvPr id="45" name="Gruppo 44"/>
          <p:cNvGrpSpPr/>
          <p:nvPr/>
        </p:nvGrpSpPr>
        <p:grpSpPr>
          <a:xfrm>
            <a:off x="1642376" y="584578"/>
            <a:ext cx="216000" cy="270000"/>
            <a:chOff x="107504" y="4105588"/>
            <a:chExt cx="540544" cy="792163"/>
          </a:xfrm>
        </p:grpSpPr>
        <p:pic>
          <p:nvPicPr>
            <p:cNvPr id="48" name="Picture 2" descr="C:\Users\Mirco\Desktop\image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38" y="4223391"/>
              <a:ext cx="468436" cy="374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C:\Users\Mirco\Desktop\PC-openclipart-ciubotaru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105588"/>
              <a:ext cx="540544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975" y="1919052"/>
            <a:ext cx="269910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 descr="D:\Google Drive\SATFARMING - BF\presentazioni\meeting_10_nov\FP_Satellite_icon.sv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885" y="1261867"/>
            <a:ext cx="270000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Mirco\Desktop\Transport-Tractor-icon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558" y="3850488"/>
            <a:ext cx="270000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042" y="2580253"/>
            <a:ext cx="270000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844" y="3240488"/>
            <a:ext cx="293429" cy="270000"/>
          </a:xfrm>
          <a:prstGeom prst="rect">
            <a:avLst/>
          </a:prstGeom>
        </p:spPr>
      </p:pic>
      <p:sp>
        <p:nvSpPr>
          <p:cNvPr id="41" name="Freccia circolare in giù 40"/>
          <p:cNvSpPr/>
          <p:nvPr/>
        </p:nvSpPr>
        <p:spPr>
          <a:xfrm rot="5062162">
            <a:off x="1690992" y="1235051"/>
            <a:ext cx="560189" cy="159623"/>
          </a:xfrm>
          <a:prstGeom prst="curved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6" name="Freccia circolare in giù 45"/>
          <p:cNvSpPr/>
          <p:nvPr/>
        </p:nvSpPr>
        <p:spPr>
          <a:xfrm rot="5062162">
            <a:off x="1690992" y="1861356"/>
            <a:ext cx="560189" cy="159623"/>
          </a:xfrm>
          <a:prstGeom prst="curved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49" name="Freccia circolare in giù 48"/>
          <p:cNvSpPr/>
          <p:nvPr/>
        </p:nvSpPr>
        <p:spPr>
          <a:xfrm rot="5062162">
            <a:off x="1690992" y="2512325"/>
            <a:ext cx="560189" cy="159623"/>
          </a:xfrm>
          <a:prstGeom prst="curved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50" name="Freccia circolare in giù 49"/>
          <p:cNvSpPr/>
          <p:nvPr/>
        </p:nvSpPr>
        <p:spPr>
          <a:xfrm rot="5062162">
            <a:off x="1690992" y="3139630"/>
            <a:ext cx="560189" cy="159623"/>
          </a:xfrm>
          <a:prstGeom prst="curvedDown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2231864" y="2628842"/>
            <a:ext cx="40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WHAT:</a:t>
            </a:r>
            <a:r>
              <a:rPr lang="en-US" sz="1400" dirty="0" smtClean="0"/>
              <a:t> choose fertilizations strategy based on NNI and RS data</a:t>
            </a:r>
            <a:endParaRPr lang="en-US" sz="1400" dirty="0"/>
          </a:p>
        </p:txBody>
      </p:sp>
      <p:sp>
        <p:nvSpPr>
          <p:cNvPr id="40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72500" y="4767263"/>
            <a:ext cx="571500" cy="274637"/>
          </a:xfrm>
        </p:spPr>
        <p:txBody>
          <a:bodyPr/>
          <a:lstStyle/>
          <a:p>
            <a:fld id="{FC7B1D4F-0F74-4E82-9B98-6F520D96945A}" type="slidenum">
              <a:rPr lang="it-IT" smtClean="0"/>
              <a:pPr/>
              <a:t>53</a:t>
            </a:fld>
            <a:endParaRPr lang="it-IT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131042" y="101026"/>
            <a:ext cx="588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SATURNO: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operational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workflow</a:t>
            </a:r>
            <a:endParaRPr lang="it-IT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014196" y="81185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Modelling</a:t>
            </a:r>
            <a:endParaRPr lang="en-GB" dirty="0"/>
          </a:p>
        </p:txBody>
      </p:sp>
      <p:sp>
        <p:nvSpPr>
          <p:cNvPr id="5" name="Freccia a destra 4"/>
          <p:cNvSpPr/>
          <p:nvPr/>
        </p:nvSpPr>
        <p:spPr>
          <a:xfrm flipH="1">
            <a:off x="6626048" y="810361"/>
            <a:ext cx="246515" cy="370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8" t="32677" r="19754" b="26524"/>
          <a:stretch/>
        </p:blipFill>
        <p:spPr bwMode="auto">
          <a:xfrm>
            <a:off x="7306999" y="114415"/>
            <a:ext cx="1789292" cy="5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8" t="32677" r="19754" b="26524"/>
          <a:stretch/>
        </p:blipFill>
        <p:spPr bwMode="auto">
          <a:xfrm>
            <a:off x="7276288" y="104716"/>
            <a:ext cx="1789292" cy="5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8610600" cy="43021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WHEN: </a:t>
            </a:r>
            <a:r>
              <a:rPr lang="en-US" dirty="0"/>
              <a:t>best period to perform top-dressing </a:t>
            </a:r>
            <a:r>
              <a:rPr lang="en-US" dirty="0" smtClean="0"/>
              <a:t>fertilization</a:t>
            </a:r>
            <a:endParaRPr lang="en-US" dirty="0"/>
          </a:p>
        </p:txBody>
      </p:sp>
      <p:sp>
        <p:nvSpPr>
          <p:cNvPr id="17" name="Segnaposto contenuto 2"/>
          <p:cNvSpPr>
            <a:spLocks noGrp="1"/>
          </p:cNvSpPr>
          <p:nvPr>
            <p:ph idx="4294967295"/>
          </p:nvPr>
        </p:nvSpPr>
        <p:spPr>
          <a:xfrm>
            <a:off x="396875" y="860425"/>
            <a:ext cx="8747125" cy="906463"/>
          </a:xfrm>
        </p:spPr>
        <p:txBody>
          <a:bodyPr>
            <a:noAutofit/>
          </a:bodyPr>
          <a:lstStyle/>
          <a:p>
            <a:r>
              <a:rPr lang="en-US" sz="1350" b="1" dirty="0"/>
              <a:t>Top-dressing fertilizations </a:t>
            </a:r>
            <a:r>
              <a:rPr lang="en-US" sz="1350" dirty="0"/>
              <a:t>performed at two critical stages: </a:t>
            </a:r>
            <a:r>
              <a:rPr lang="en-US" sz="1350" dirty="0" err="1"/>
              <a:t>tillering</a:t>
            </a:r>
            <a:r>
              <a:rPr lang="en-US" sz="1350" dirty="0"/>
              <a:t> and panicle initiation.</a:t>
            </a:r>
          </a:p>
          <a:p>
            <a:r>
              <a:rPr lang="en-US" sz="1350" b="1" dirty="0"/>
              <a:t>Crop model exploited to monitor and forecast </a:t>
            </a:r>
            <a:r>
              <a:rPr lang="en-US" sz="1350" dirty="0"/>
              <a:t>the occurrence of these two critical stages.</a:t>
            </a:r>
          </a:p>
          <a:p>
            <a:r>
              <a:rPr lang="en-US" sz="1350" b="1" dirty="0"/>
              <a:t>Model results published online </a:t>
            </a:r>
            <a:r>
              <a:rPr lang="en-US" sz="1350" dirty="0"/>
              <a:t>via project geoportal (</a:t>
            </a:r>
            <a:r>
              <a:rPr lang="it-IT" sz="1350" dirty="0"/>
              <a:t>http://saturno.get-it.it/</a:t>
            </a:r>
            <a:r>
              <a:rPr lang="en-US" sz="1350" dirty="0"/>
              <a:t>).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7" y="1895749"/>
            <a:ext cx="2700000" cy="17507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84" y="3698374"/>
            <a:ext cx="54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5188" y="1769658"/>
            <a:ext cx="5940000" cy="259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3"/>
          <p:cNvSpPr/>
          <p:nvPr/>
        </p:nvSpPr>
        <p:spPr>
          <a:xfrm>
            <a:off x="806335" y="1766656"/>
            <a:ext cx="116378" cy="215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ccia in giù 8"/>
          <p:cNvSpPr/>
          <p:nvPr/>
        </p:nvSpPr>
        <p:spPr>
          <a:xfrm>
            <a:off x="1360892" y="1766656"/>
            <a:ext cx="116378" cy="215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ccia a destra 2"/>
          <p:cNvSpPr/>
          <p:nvPr/>
        </p:nvSpPr>
        <p:spPr>
          <a:xfrm flipH="1">
            <a:off x="4461164" y="2334491"/>
            <a:ext cx="39485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ccia a destra 11"/>
          <p:cNvSpPr/>
          <p:nvPr/>
        </p:nvSpPr>
        <p:spPr>
          <a:xfrm flipH="1">
            <a:off x="4447310" y="2951020"/>
            <a:ext cx="39485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72500" y="4767263"/>
            <a:ext cx="571500" cy="274637"/>
          </a:xfrm>
        </p:spPr>
        <p:txBody>
          <a:bodyPr/>
          <a:lstStyle/>
          <a:p>
            <a:fld id="{FC7B1D4F-0F74-4E82-9B98-6F520D96945A}" type="slidenum">
              <a:rPr lang="it-IT" smtClean="0"/>
              <a:pPr/>
              <a:t>55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5089" y="155190"/>
            <a:ext cx="784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WHERE: 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Satellite 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-processing</a:t>
            </a:r>
          </a:p>
        </p:txBody>
      </p:sp>
      <p:pic>
        <p:nvPicPr>
          <p:cNvPr id="1026" name="Picture 2" descr="https://raw.githubusercontent.com/ranghetti/sen2r/devel/man/figures/sen2r_gui_shee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34" y="787342"/>
            <a:ext cx="2958281" cy="388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485" y="1938660"/>
            <a:ext cx="2078217" cy="154323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475846" y="1946176"/>
            <a:ext cx="3358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RS data characteristics:</a:t>
            </a:r>
          </a:p>
          <a:p>
            <a:pPr marL="214313" indent="-214313">
              <a:buFontTx/>
              <a:buChar char="-"/>
            </a:pPr>
            <a:r>
              <a:rPr lang="en-US" sz="1200" dirty="0" smtClean="0"/>
              <a:t>Satellite =  Sentinel-2, </a:t>
            </a:r>
            <a:r>
              <a:rPr lang="en-US" sz="1200" b="1" dirty="0" smtClean="0"/>
              <a:t>10 m </a:t>
            </a:r>
            <a:r>
              <a:rPr lang="en-US" sz="1200" dirty="0" smtClean="0"/>
              <a:t>spatial resolution , multispectral</a:t>
            </a:r>
          </a:p>
          <a:p>
            <a:pPr marL="214313" indent="-214313">
              <a:buFontTx/>
              <a:buChar char="-"/>
            </a:pPr>
            <a:r>
              <a:rPr lang="en-US" sz="1200" dirty="0" smtClean="0"/>
              <a:t>Time span = every </a:t>
            </a:r>
            <a:r>
              <a:rPr lang="en-US" sz="1200" b="1" dirty="0" smtClean="0"/>
              <a:t>5 days</a:t>
            </a:r>
            <a:r>
              <a:rPr lang="en-US" sz="1200" dirty="0" smtClean="0"/>
              <a:t> from the beginning of rice cropping season.</a:t>
            </a:r>
          </a:p>
          <a:p>
            <a:pPr marL="214313" indent="-214313">
              <a:buFontTx/>
              <a:buChar char="-"/>
            </a:pPr>
            <a:r>
              <a:rPr lang="en-US" sz="1200" dirty="0" smtClean="0"/>
              <a:t>Processed area = the whole </a:t>
            </a:r>
            <a:r>
              <a:rPr lang="en-US" sz="1200" b="1" dirty="0" err="1" smtClean="0"/>
              <a:t>Lomellina</a:t>
            </a:r>
            <a:r>
              <a:rPr lang="en-US" sz="1200" b="1" dirty="0" smtClean="0"/>
              <a:t> district (</a:t>
            </a:r>
            <a:r>
              <a:rPr lang="it-IT" sz="1200" b="1" dirty="0" smtClean="0"/>
              <a:t>124,000 </a:t>
            </a:r>
            <a:r>
              <a:rPr lang="it-IT" sz="1200" b="1" dirty="0"/>
              <a:t>ha </a:t>
            </a:r>
            <a:r>
              <a:rPr lang="it-IT" sz="1200" b="1" dirty="0" err="1"/>
              <a:t>about</a:t>
            </a:r>
            <a:r>
              <a:rPr lang="it-IT" sz="1200" b="1" dirty="0"/>
              <a:t> 80,000 ha </a:t>
            </a:r>
            <a:r>
              <a:rPr lang="it-IT" sz="1200" b="1" dirty="0" err="1" smtClean="0"/>
              <a:t>rice</a:t>
            </a:r>
            <a:r>
              <a:rPr lang="it-IT" sz="1200" b="1" dirty="0" smtClean="0"/>
              <a:t>)</a:t>
            </a:r>
            <a:endParaRPr lang="en-US" sz="1200" b="1" dirty="0" smtClean="0"/>
          </a:p>
        </p:txBody>
      </p:sp>
      <p:pic>
        <p:nvPicPr>
          <p:cNvPr id="1028" name="Picture 4" descr="Risultati immagini per sentinel 2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264" y="1839242"/>
            <a:ext cx="810000" cy="2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3499562" y="839253"/>
            <a:ext cx="542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First step to supply RS derived info to End-users.</a:t>
            </a:r>
          </a:p>
          <a:p>
            <a:r>
              <a:rPr lang="en-US" sz="1200" dirty="0" smtClean="0"/>
              <a:t>It was create </a:t>
            </a:r>
            <a:r>
              <a:rPr lang="en-US" sz="1200" dirty="0"/>
              <a:t>an automatic procedure </a:t>
            </a:r>
            <a:r>
              <a:rPr lang="en-US" sz="1200" dirty="0" smtClean="0"/>
              <a:t>for downloading and pre-processing Sentinel-2 data</a:t>
            </a:r>
            <a:endParaRPr lang="en-US" sz="1200" b="1" dirty="0" smtClean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2713" y="1364815"/>
            <a:ext cx="432000" cy="216000"/>
          </a:xfrm>
          <a:prstGeom prst="rect">
            <a:avLst/>
          </a:prstGeom>
        </p:spPr>
      </p:pic>
      <p:sp>
        <p:nvSpPr>
          <p:cNvPr id="18" name="Smile 17"/>
          <p:cNvSpPr/>
          <p:nvPr/>
        </p:nvSpPr>
        <p:spPr>
          <a:xfrm>
            <a:off x="6611854" y="3976428"/>
            <a:ext cx="592510" cy="529719"/>
          </a:xfrm>
          <a:prstGeom prst="smileyFace">
            <a:avLst/>
          </a:prstGeom>
          <a:solidFill>
            <a:srgbClr val="92D05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363864" y="3830978"/>
            <a:ext cx="331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Automatic procedure!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600" dirty="0"/>
              <a:t>- </a:t>
            </a:r>
            <a:r>
              <a:rPr lang="en-US" sz="1400" dirty="0" smtClean="0"/>
              <a:t>errors/mistakes </a:t>
            </a:r>
          </a:p>
          <a:p>
            <a:pPr algn="ctr"/>
            <a:r>
              <a:rPr lang="en-US" sz="1600" b="1" dirty="0"/>
              <a:t>+</a:t>
            </a:r>
            <a:r>
              <a:rPr lang="en-US" sz="1400" dirty="0" smtClean="0"/>
              <a:t> save time for data analysis</a:t>
            </a:r>
            <a:endParaRPr lang="en-US" sz="1400" b="1" dirty="0" smtClean="0"/>
          </a:p>
        </p:txBody>
      </p:sp>
      <p:sp>
        <p:nvSpPr>
          <p:cNvPr id="2" name="Rettangolo 1"/>
          <p:cNvSpPr/>
          <p:nvPr/>
        </p:nvSpPr>
        <p:spPr>
          <a:xfrm>
            <a:off x="6234411" y="1323257"/>
            <a:ext cx="2736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hlinkClick r:id="rId6"/>
              </a:rPr>
              <a:t>https://sen2r.ranghetti.info/</a:t>
            </a:r>
            <a:endParaRPr lang="en-GB" sz="1400" dirty="0"/>
          </a:p>
        </p:txBody>
      </p:sp>
      <p:pic>
        <p:nvPicPr>
          <p:cNvPr id="15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8" t="32677" r="19754" b="26524"/>
          <a:stretch/>
        </p:blipFill>
        <p:spPr bwMode="auto">
          <a:xfrm>
            <a:off x="7131508" y="60808"/>
            <a:ext cx="1789292" cy="5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5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0" y="81755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Set a procedure to automatically identify zones with </a:t>
            </a:r>
            <a:r>
              <a:rPr lang="en-US" sz="1400" u="sng" dirty="0"/>
              <a:t>uniform condition of </a:t>
            </a:r>
            <a:r>
              <a:rPr lang="en-US" sz="1400" u="sng" dirty="0" smtClean="0"/>
              <a:t>crop nutritional status</a:t>
            </a:r>
            <a:r>
              <a:rPr lang="en-US" sz="1400" dirty="0" smtClean="0"/>
              <a:t>:</a:t>
            </a:r>
            <a:endParaRPr lang="it-IT" sz="1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050" y="1317073"/>
            <a:ext cx="1368843" cy="93297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461" y="2356662"/>
            <a:ext cx="1102278" cy="93657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876" y="2356662"/>
            <a:ext cx="1113085" cy="93657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463" y="1311311"/>
            <a:ext cx="1372445" cy="93657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463" y="3399577"/>
            <a:ext cx="1891163" cy="93657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463" y="3399577"/>
            <a:ext cx="1891163" cy="936576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815" y="3451962"/>
            <a:ext cx="3486946" cy="767272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815" y="2410608"/>
            <a:ext cx="3486946" cy="767272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815" y="1311311"/>
            <a:ext cx="3486946" cy="81049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815" y="2410608"/>
            <a:ext cx="3486946" cy="767272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815" y="3451962"/>
            <a:ext cx="3486946" cy="767272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60358" y="128648"/>
            <a:ext cx="871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WHERE: </a:t>
            </a:r>
            <a:r>
              <a:rPr lang="it-IT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RS </a:t>
            </a:r>
            <a:r>
              <a:rPr lang="it-IT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map</a:t>
            </a:r>
            <a:r>
              <a:rPr lang="it-IT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according</a:t>
            </a:r>
            <a:r>
              <a:rPr lang="it-IT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it-IT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within</a:t>
            </a:r>
            <a:r>
              <a:rPr lang="it-IT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field</a:t>
            </a:r>
            <a:r>
              <a:rPr lang="it-IT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crop</a:t>
            </a:r>
            <a:r>
              <a:rPr lang="it-IT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status </a:t>
            </a:r>
            <a:r>
              <a:rPr lang="it-IT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variability</a:t>
            </a:r>
            <a:endParaRPr lang="it-IT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8484" y="1841903"/>
            <a:ext cx="23994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GB" sz="1400" dirty="0"/>
              <a:t>Single field </a:t>
            </a:r>
            <a:r>
              <a:rPr lang="en-GB" sz="1400" dirty="0" smtClean="0"/>
              <a:t>analysis </a:t>
            </a:r>
          </a:p>
          <a:p>
            <a:pPr marL="171450" indent="-171450">
              <a:buFontTx/>
              <a:buChar char="-"/>
            </a:pPr>
            <a:r>
              <a:rPr lang="en-GB" sz="1200" dirty="0" err="1" smtClean="0"/>
              <a:t>Rbias</a:t>
            </a:r>
            <a:r>
              <a:rPr lang="en-GB" sz="1200" dirty="0" smtClean="0"/>
              <a:t> calculation</a:t>
            </a:r>
          </a:p>
          <a:p>
            <a:pPr marL="171450" indent="-171450">
              <a:buFontTx/>
              <a:buChar char="-"/>
            </a:pPr>
            <a:endParaRPr lang="en-GB" sz="1200" dirty="0" smtClean="0"/>
          </a:p>
          <a:p>
            <a:pPr marL="342900" indent="-342900">
              <a:buAutoNum type="arabicParenR"/>
            </a:pPr>
            <a:endParaRPr lang="en-GB" sz="1400" dirty="0" smtClean="0"/>
          </a:p>
          <a:p>
            <a:pPr marL="342900" indent="-342900">
              <a:buAutoNum type="arabicParenR"/>
            </a:pPr>
            <a:endParaRPr lang="en-GB" sz="1400" dirty="0" smtClean="0"/>
          </a:p>
          <a:p>
            <a:pPr marL="342900" indent="-342900">
              <a:buAutoNum type="arabicParenR"/>
            </a:pPr>
            <a:r>
              <a:rPr lang="en-GB" sz="1400" dirty="0" smtClean="0"/>
              <a:t>Clustering procedure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field </a:t>
            </a:r>
            <a:r>
              <a:rPr lang="en-US" sz="1200" dirty="0"/>
              <a:t>homogeneity </a:t>
            </a:r>
            <a:r>
              <a:rPr lang="en-US" sz="1200" dirty="0" smtClean="0"/>
              <a:t>check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statistical analysis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fuzzy </a:t>
            </a:r>
            <a:r>
              <a:rPr lang="en-US" sz="1200" dirty="0"/>
              <a:t>c-mean </a:t>
            </a:r>
            <a:r>
              <a:rPr lang="en-US" sz="1200" dirty="0" smtClean="0"/>
              <a:t>clustering 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213783" y="2356662"/>
                <a:ext cx="2188814" cy="2567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900" i="1">
                              <a:latin typeface="Cambria Math" panose="02040503050406030204" pitchFamily="18" charset="0"/>
                            </a:rPr>
                            <m:t>𝑅𝐵𝑖𝑎𝑠</m:t>
                          </m:r>
                        </m:e>
                        <m:sub>
                          <m:r>
                            <a:rPr lang="en-GB" sz="9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9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9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900" i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GB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900" i="1">
                              <a:latin typeface="Cambria Math" panose="02040503050406030204" pitchFamily="18" charset="0"/>
                            </a:rPr>
                            <m:t>𝑁𝐷𝑅𝐸</m:t>
                          </m:r>
                        </m:e>
                        <m:sub>
                          <m:r>
                            <a:rPr lang="en-GB" sz="9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9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9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900" i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̿"/>
                          <m:ctrlPr>
                            <a:rPr lang="en-GB" sz="9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900" i="1">
                              <a:latin typeface="Cambria Math" panose="02040503050406030204" pitchFamily="18" charset="0"/>
                            </a:rPr>
                            <m:t>𝑁𝐷𝑅𝐸</m:t>
                          </m:r>
                        </m:e>
                      </m:acc>
                      <m:f>
                        <m:fPr>
                          <m:type m:val="lin"/>
                          <m:ctrlPr>
                            <a:rPr lang="en-GB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900" i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acc>
                            <m:accPr>
                              <m:chr m:val="̿"/>
                              <m:ctrlPr>
                                <a:rPr lang="en-GB" sz="9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900" i="1">
                                  <a:latin typeface="Cambria Math" panose="02040503050406030204" pitchFamily="18" charset="0"/>
                                </a:rPr>
                                <m:t>𝑁𝐷𝑅𝐸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9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83" y="2356662"/>
                <a:ext cx="2188814" cy="256737"/>
              </a:xfrm>
              <a:prstGeom prst="rect">
                <a:avLst/>
              </a:prstGeom>
              <a:blipFill>
                <a:blip r:embed="rId14"/>
                <a:stretch>
                  <a:fillRect t="-69048" b="-1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162447" y="4059431"/>
                <a:ext cx="2440921" cy="4257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3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𝑁𝐷𝑅𝐸</m:t>
                        </m:r>
                      </m:e>
                      <m:sub>
                        <m:r>
                          <a:rPr lang="en-US"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900" dirty="0">
                    <a:solidFill>
                      <a:srgbClr val="000000"/>
                    </a:solidFill>
                    <a:latin typeface="+mj-lt"/>
                    <a:ea typeface="Batang"/>
                    <a:cs typeface="Times New Roman" panose="02020603050405020304" pitchFamily="18" charset="0"/>
                  </a:rPr>
                  <a:t> is the value for the pixel (</a:t>
                </a:r>
                <a:r>
                  <a:rPr lang="en-US" sz="900" i="1" dirty="0" err="1">
                    <a:solidFill>
                      <a:srgbClr val="000000"/>
                    </a:solidFill>
                    <a:latin typeface="+mj-lt"/>
                    <a:ea typeface="Batang"/>
                    <a:cs typeface="Times New Roman" panose="02020603050405020304" pitchFamily="18" charset="0"/>
                  </a:rPr>
                  <a:t>i,j</a:t>
                </a:r>
                <a:r>
                  <a:rPr lang="en-US" sz="900" dirty="0">
                    <a:solidFill>
                      <a:srgbClr val="000000"/>
                    </a:solidFill>
                    <a:latin typeface="+mj-lt"/>
                    <a:ea typeface="Batang"/>
                    <a:cs typeface="Times New Roman" panose="02020603050405020304" pitchFamily="18" charset="0"/>
                  </a:rPr>
                  <a:t>) and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it-IT"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𝑁𝐷𝑅𝐸</m:t>
                        </m:r>
                      </m:e>
                    </m:acc>
                  </m:oMath>
                </a14:m>
                <a:r>
                  <a:rPr lang="en-US" sz="900" dirty="0">
                    <a:solidFill>
                      <a:srgbClr val="000000"/>
                    </a:solidFill>
                    <a:latin typeface="+mj-lt"/>
                    <a:ea typeface="Batang"/>
                    <a:cs typeface="Times New Roman" panose="02020603050405020304" pitchFamily="18" charset="0"/>
                  </a:rPr>
                  <a:t> is the parcel’s average.</a:t>
                </a:r>
                <a:endParaRPr lang="it-IT" sz="900" dirty="0">
                  <a:solidFill>
                    <a:srgbClr val="000000"/>
                  </a:solidFill>
                  <a:latin typeface="+mj-lt"/>
                  <a:ea typeface="Batang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47" y="4059431"/>
                <a:ext cx="2440921" cy="4257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9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04680" y="170040"/>
            <a:ext cx="8909050" cy="400110"/>
          </a:xfrm>
        </p:spPr>
        <p:txBody>
          <a:bodyPr/>
          <a:lstStyle/>
          <a:p>
            <a:r>
              <a:rPr lang="en-US" sz="2000" dirty="0" smtClean="0"/>
              <a:t>NUTRITIONAL STATUS: </a:t>
            </a:r>
            <a:r>
              <a:rPr lang="en-US" sz="1800" dirty="0" smtClean="0"/>
              <a:t>smart scouting to characterize zones</a:t>
            </a:r>
            <a:endParaRPr lang="en-GB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0" y="4767263"/>
            <a:ext cx="1600200" cy="274637"/>
          </a:xfrm>
          <a:prstGeom prst="rect">
            <a:avLst/>
          </a:prstGeom>
        </p:spPr>
        <p:txBody>
          <a:bodyPr/>
          <a:lstStyle/>
          <a:p>
            <a:fld id="{5F03CB35-842C-42DA-BAB3-BC87DEE83932}" type="datetime1">
              <a:rPr lang="en-US" smtClean="0"/>
              <a:pPr/>
              <a:t>9/19/2019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56" y="1139238"/>
            <a:ext cx="2700000" cy="190932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43086" y="748486"/>
            <a:ext cx="8832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Characterize </a:t>
            </a:r>
            <a:r>
              <a:rPr lang="en-US" sz="1600" dirty="0"/>
              <a:t>clusters with </a:t>
            </a:r>
            <a:r>
              <a:rPr lang="en-US" sz="1600" dirty="0" smtClean="0"/>
              <a:t>data on </a:t>
            </a:r>
            <a:r>
              <a:rPr lang="en-US" sz="1600" u="sng" dirty="0" smtClean="0"/>
              <a:t>nutritional status</a:t>
            </a:r>
            <a:r>
              <a:rPr lang="en-US" sz="1600" dirty="0" smtClean="0"/>
              <a:t> collected </a:t>
            </a:r>
            <a:r>
              <a:rPr lang="en-US" sz="1600" dirty="0"/>
              <a:t>on </a:t>
            </a:r>
            <a:r>
              <a:rPr lang="en-US" sz="1600" dirty="0" smtClean="0"/>
              <a:t>field.</a:t>
            </a:r>
            <a:endParaRPr lang="en-US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527292" y="1265376"/>
            <a:ext cx="54864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Clusters </a:t>
            </a:r>
            <a:r>
              <a:rPr lang="it-IT" sz="1400" dirty="0" err="1"/>
              <a:t>allow</a:t>
            </a:r>
            <a:r>
              <a:rPr lang="it-IT" sz="1400" dirty="0"/>
              <a:t> </a:t>
            </a:r>
            <a:r>
              <a:rPr lang="it-IT" sz="1400" dirty="0" err="1"/>
              <a:t>us</a:t>
            </a:r>
            <a:r>
              <a:rPr lang="it-IT" sz="1400" dirty="0"/>
              <a:t> to </a:t>
            </a:r>
            <a:r>
              <a:rPr lang="it-IT" sz="1400" dirty="0" err="1" smtClean="0"/>
              <a:t>indetify</a:t>
            </a:r>
            <a:r>
              <a:rPr lang="it-IT" sz="1400" dirty="0" smtClean="0"/>
              <a:t> </a:t>
            </a:r>
            <a:r>
              <a:rPr lang="it-IT" sz="1400" dirty="0" err="1" smtClean="0"/>
              <a:t>where</a:t>
            </a:r>
            <a:r>
              <a:rPr lang="it-IT" sz="1400" dirty="0" smtClean="0"/>
              <a:t> to </a:t>
            </a:r>
            <a:r>
              <a:rPr lang="it-IT" sz="1400" dirty="0" err="1" smtClean="0"/>
              <a:t>collect</a:t>
            </a:r>
            <a:r>
              <a:rPr lang="it-IT" sz="1400" dirty="0" smtClean="0"/>
              <a:t> </a:t>
            </a:r>
            <a:r>
              <a:rPr lang="it-IT" sz="1400" b="1" dirty="0" err="1"/>
              <a:t>few</a:t>
            </a:r>
            <a:r>
              <a:rPr lang="it-IT" sz="1400" b="1" dirty="0"/>
              <a:t> </a:t>
            </a:r>
            <a:r>
              <a:rPr lang="it-IT" sz="1400" b="1" dirty="0" err="1"/>
              <a:t>representative</a:t>
            </a:r>
            <a:r>
              <a:rPr lang="it-IT" sz="1400" b="1" dirty="0"/>
              <a:t> </a:t>
            </a:r>
            <a:r>
              <a:rPr lang="it-IT" sz="1400" b="1" dirty="0" err="1"/>
              <a:t>ﬁeld</a:t>
            </a:r>
            <a:r>
              <a:rPr lang="it-IT" sz="1400" b="1" dirty="0"/>
              <a:t> data.</a:t>
            </a:r>
            <a:endParaRPr lang="en-US" sz="1400" b="1" dirty="0"/>
          </a:p>
          <a:p>
            <a:endParaRPr lang="en-US" sz="1400" dirty="0" smtClean="0"/>
          </a:p>
          <a:p>
            <a:r>
              <a:rPr lang="en-US" sz="1400" dirty="0" smtClean="0"/>
              <a:t>Measurements performed using </a:t>
            </a:r>
            <a:r>
              <a:rPr lang="en-US" sz="1400" b="1" dirty="0" smtClean="0"/>
              <a:t>user-friendly smart apps </a:t>
            </a:r>
            <a:r>
              <a:rPr lang="en-US" sz="1400" dirty="0" smtClean="0"/>
              <a:t>(</a:t>
            </a:r>
            <a:r>
              <a:rPr lang="en-US" sz="1400" dirty="0" err="1" smtClean="0"/>
              <a:t>PocketLAI</a:t>
            </a:r>
            <a:r>
              <a:rPr lang="en-US" sz="1400" dirty="0" smtClean="0"/>
              <a:t> and </a:t>
            </a:r>
            <a:r>
              <a:rPr lang="en-US" sz="1400" dirty="0" err="1" smtClean="0"/>
              <a:t>PocketN</a:t>
            </a:r>
            <a:r>
              <a:rPr lang="en-US" sz="1400" dirty="0" smtClean="0"/>
              <a:t> smart apps) </a:t>
            </a:r>
            <a:r>
              <a:rPr lang="en-US" sz="1400" dirty="0" smtClean="0">
                <a:sym typeface="Wingdings" panose="05000000000000000000" pitchFamily="2" charset="2"/>
              </a:rPr>
              <a:t> LAI and N%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smart </a:t>
            </a:r>
            <a:r>
              <a:rPr lang="en-US" sz="1400" dirty="0"/>
              <a:t>apps allow </a:t>
            </a:r>
            <a:r>
              <a:rPr lang="en-US" sz="1400" b="1" dirty="0"/>
              <a:t>quick and cheap field activities</a:t>
            </a:r>
            <a:r>
              <a:rPr lang="en-US" sz="1400" dirty="0" smtClean="0"/>
              <a:t>. In VGI framework </a:t>
            </a:r>
            <a:r>
              <a:rPr lang="en-US" sz="1400" dirty="0" smtClean="0">
                <a:sym typeface="Wingdings" panose="05000000000000000000" pitchFamily="2" charset="2"/>
              </a:rPr>
              <a:t> a lot of data from farmers</a:t>
            </a:r>
            <a:endParaRPr lang="en-US" sz="1400" u="sng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649" y="4493042"/>
            <a:ext cx="810000" cy="22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L'immagine puÃ² contenere: una o piÃ¹ persone e telefono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7339" y="3266036"/>
            <a:ext cx="2055500" cy="12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423" y="3063128"/>
            <a:ext cx="446705" cy="810000"/>
          </a:xfrm>
          <a:prstGeom prst="rect">
            <a:avLst/>
          </a:prstGeom>
        </p:spPr>
      </p:pic>
      <p:pic>
        <p:nvPicPr>
          <p:cNvPr id="8196" name="Picture 4" descr="L'immagine puÃ² contenere: erba, pianta, spazio all'aperto e natu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338" y="3265221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o 21"/>
          <p:cNvGrpSpPr>
            <a:grpSpLocks noChangeAspect="1"/>
          </p:cNvGrpSpPr>
          <p:nvPr/>
        </p:nvGrpSpPr>
        <p:grpSpPr>
          <a:xfrm>
            <a:off x="4131744" y="3149691"/>
            <a:ext cx="447549" cy="810000"/>
            <a:chOff x="3350824" y="1360800"/>
            <a:chExt cx="2597121" cy="4700423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824" y="1360800"/>
              <a:ext cx="2597121" cy="4700423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8757" y="1817226"/>
              <a:ext cx="2073389" cy="3686025"/>
            </a:xfrm>
            <a:prstGeom prst="rect">
              <a:avLst/>
            </a:prstGeom>
          </p:spPr>
        </p:pic>
      </p:grpSp>
      <p:sp>
        <p:nvSpPr>
          <p:cNvPr id="3" name="CasellaDiTesto 2"/>
          <p:cNvSpPr txBox="1"/>
          <p:nvPr/>
        </p:nvSpPr>
        <p:spPr>
          <a:xfrm>
            <a:off x="4722567" y="4395787"/>
            <a:ext cx="7920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it-IT" sz="900" dirty="0" err="1"/>
              <a:t>PocketLAI</a:t>
            </a:r>
            <a:endParaRPr lang="it-IT" sz="9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743433" y="4396602"/>
            <a:ext cx="7920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it-IT" sz="900" dirty="0" err="1"/>
              <a:t>PocketN</a:t>
            </a:r>
            <a:endParaRPr lang="it-IT" sz="900" dirty="0"/>
          </a:p>
        </p:txBody>
      </p:sp>
      <p:pic>
        <p:nvPicPr>
          <p:cNvPr id="25" name="Picture 43" descr="X:\Field_data\Campagna 2014\Immagini Varie\DSC008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41" y="3126759"/>
            <a:ext cx="1277280" cy="17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/>
          <p:cNvCxnSpPr/>
          <p:nvPr/>
        </p:nvCxnSpPr>
        <p:spPr>
          <a:xfrm>
            <a:off x="2124518" y="2311469"/>
            <a:ext cx="42863" cy="150623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2281681" y="2661512"/>
            <a:ext cx="185738" cy="115619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>
            <a:off x="2395981" y="1975712"/>
            <a:ext cx="500063" cy="184199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1040"/>
          <p:cNvSpPr>
            <a:spLocks noChangeAspect="1" noChangeArrowheads="1"/>
          </p:cNvSpPr>
          <p:nvPr/>
        </p:nvSpPr>
        <p:spPr bwMode="auto">
          <a:xfrm rot="120000">
            <a:off x="8768933" y="1347704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00B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1040"/>
          <p:cNvSpPr>
            <a:spLocks noChangeAspect="1" noChangeArrowheads="1"/>
          </p:cNvSpPr>
          <p:nvPr/>
        </p:nvSpPr>
        <p:spPr bwMode="auto">
          <a:xfrm rot="120000">
            <a:off x="8768933" y="2698409"/>
            <a:ext cx="270000" cy="270000"/>
          </a:xfrm>
          <a:prstGeom prst="smileyFace">
            <a:avLst>
              <a:gd name="adj" fmla="val 4653"/>
            </a:avLst>
          </a:prstGeom>
          <a:solidFill>
            <a:srgbClr val="00B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186" y="3135905"/>
            <a:ext cx="269910" cy="27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6" descr="D:\Google Drive\SATFARMING - BF\presentazioni\meeting_10_nov\FP_Satellite_icon.svg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58" y="1158411"/>
            <a:ext cx="275768" cy="270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3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0" y="4767263"/>
            <a:ext cx="1600200" cy="274637"/>
          </a:xfrm>
        </p:spPr>
        <p:txBody>
          <a:bodyPr/>
          <a:lstStyle/>
          <a:p>
            <a:fld id="{5F03CB35-842C-42DA-BAB3-BC87DEE83932}" type="datetime1">
              <a:rPr lang="it-IT" smtClean="0"/>
              <a:pPr/>
              <a:t>19/09/2019</a:t>
            </a:fld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4521" y="736012"/>
            <a:ext cx="8637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MUZ characterized </a:t>
            </a:r>
            <a:r>
              <a:rPr lang="en-US" sz="1600" dirty="0" smtClean="0"/>
              <a:t>with data on </a:t>
            </a:r>
            <a:r>
              <a:rPr lang="en-US" sz="1600" u="sng" dirty="0" smtClean="0"/>
              <a:t>nutritional status</a:t>
            </a:r>
            <a:r>
              <a:rPr lang="en-US" sz="1600" dirty="0" smtClean="0"/>
              <a:t> collected </a:t>
            </a:r>
            <a:r>
              <a:rPr lang="en-US" sz="1600" dirty="0"/>
              <a:t>on field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4521" y="170326"/>
            <a:ext cx="8567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NUTRITIONAL STATUS: </a:t>
            </a:r>
            <a:r>
              <a:rPr lang="en-US" dirty="0">
                <a:solidFill>
                  <a:schemeClr val="bg1"/>
                </a:solidFill>
              </a:rPr>
              <a:t>smart scouting to characterize zones</a:t>
            </a:r>
            <a:endParaRPr lang="it-IT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752" y="1240142"/>
            <a:ext cx="4975510" cy="351846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350886" y="1569298"/>
            <a:ext cx="132760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LAI = 5.4</a:t>
            </a:r>
          </a:p>
          <a:p>
            <a:pPr algn="ctr"/>
            <a:r>
              <a:rPr lang="en-US" sz="1600" b="1" dirty="0" smtClean="0"/>
              <a:t>N% = 1.4</a:t>
            </a:r>
          </a:p>
          <a:p>
            <a:pPr algn="ctr"/>
            <a:r>
              <a:rPr lang="en-US" sz="1600" b="1" dirty="0" smtClean="0"/>
              <a:t>NNI = 1.3</a:t>
            </a:r>
          </a:p>
        </p:txBody>
      </p:sp>
      <p:cxnSp>
        <p:nvCxnSpPr>
          <p:cNvPr id="15" name="Connettore 2 14"/>
          <p:cNvCxnSpPr>
            <a:stCxn id="14" idx="1"/>
          </p:cNvCxnSpPr>
          <p:nvPr/>
        </p:nvCxnSpPr>
        <p:spPr>
          <a:xfrm flipH="1">
            <a:off x="5224892" y="1915547"/>
            <a:ext cx="1389929" cy="5360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3684507" y="1413739"/>
            <a:ext cx="132760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LAI = 4.1</a:t>
            </a:r>
          </a:p>
          <a:p>
            <a:pPr algn="ctr"/>
            <a:r>
              <a:rPr lang="en-US" sz="1600" b="1" dirty="0" smtClean="0"/>
              <a:t>N% = 1.3</a:t>
            </a:r>
          </a:p>
          <a:p>
            <a:pPr algn="ctr"/>
            <a:r>
              <a:rPr lang="en-US" sz="1600" b="1" dirty="0" smtClean="0"/>
              <a:t>NNI = 1.1</a:t>
            </a:r>
          </a:p>
        </p:txBody>
      </p:sp>
      <p:cxnSp>
        <p:nvCxnSpPr>
          <p:cNvPr id="19" name="Connettore 2 18"/>
          <p:cNvCxnSpPr>
            <a:stCxn id="16" idx="2"/>
          </p:cNvCxnSpPr>
          <p:nvPr/>
        </p:nvCxnSpPr>
        <p:spPr>
          <a:xfrm>
            <a:off x="4348312" y="2106237"/>
            <a:ext cx="385496" cy="11291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070004" y="4075572"/>
            <a:ext cx="1327608" cy="830997"/>
          </a:xfrm>
          <a:prstGeom prst="rect">
            <a:avLst/>
          </a:prstGeom>
          <a:solidFill>
            <a:srgbClr val="FF5353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LAI = 4.1</a:t>
            </a:r>
          </a:p>
          <a:p>
            <a:pPr algn="ctr"/>
            <a:r>
              <a:rPr lang="en-US" sz="1600" b="1" dirty="0" smtClean="0"/>
              <a:t>N% = 1.1</a:t>
            </a:r>
          </a:p>
          <a:p>
            <a:pPr algn="ctr"/>
            <a:r>
              <a:rPr lang="en-US" sz="1600" b="1" dirty="0" smtClean="0"/>
              <a:t>NNI = 0.9</a:t>
            </a:r>
          </a:p>
        </p:txBody>
      </p:sp>
      <p:cxnSp>
        <p:nvCxnSpPr>
          <p:cNvPr id="21" name="Connettore 2 20"/>
          <p:cNvCxnSpPr>
            <a:stCxn id="20" idx="0"/>
          </p:cNvCxnSpPr>
          <p:nvPr/>
        </p:nvCxnSpPr>
        <p:spPr>
          <a:xfrm flipH="1" flipV="1">
            <a:off x="3077224" y="2477958"/>
            <a:ext cx="1656584" cy="159761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4" idx="1"/>
          </p:cNvCxnSpPr>
          <p:nvPr/>
        </p:nvCxnSpPr>
        <p:spPr>
          <a:xfrm flipH="1">
            <a:off x="6190910" y="1915547"/>
            <a:ext cx="423911" cy="5360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6" idx="2"/>
          </p:cNvCxnSpPr>
          <p:nvPr/>
        </p:nvCxnSpPr>
        <p:spPr>
          <a:xfrm flipH="1">
            <a:off x="3618995" y="2106236"/>
            <a:ext cx="729317" cy="35736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20" idx="0"/>
          </p:cNvCxnSpPr>
          <p:nvPr/>
        </p:nvCxnSpPr>
        <p:spPr>
          <a:xfrm flipV="1">
            <a:off x="4733808" y="3927927"/>
            <a:ext cx="491081" cy="14764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3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527721" y="777513"/>
            <a:ext cx="2901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http://saturno.get-it.it/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8108" y="87782"/>
            <a:ext cx="588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Sharing RS products with users</a:t>
            </a:r>
          </a:p>
        </p:txBody>
      </p:sp>
      <p:pic>
        <p:nvPicPr>
          <p:cNvPr id="8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8" t="32677" r="19754" b="26524"/>
          <a:stretch/>
        </p:blipFill>
        <p:spPr bwMode="auto">
          <a:xfrm>
            <a:off x="117202" y="2953571"/>
            <a:ext cx="1789292" cy="5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871" y="1146845"/>
            <a:ext cx="5400000" cy="289687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399" y="1671447"/>
            <a:ext cx="4050000" cy="241875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503" y="2191778"/>
            <a:ext cx="4050000" cy="241875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7"/>
          <a:srcRect l="31888" t="29449" r="20075" b="823"/>
          <a:stretch/>
        </p:blipFill>
        <p:spPr>
          <a:xfrm>
            <a:off x="132623" y="1146845"/>
            <a:ext cx="2105740" cy="163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8858250" cy="430213"/>
          </a:xfrm>
        </p:spPr>
        <p:txBody>
          <a:bodyPr/>
          <a:lstStyle/>
          <a:p>
            <a:r>
              <a:rPr lang="en-GB" dirty="0" smtClean="0"/>
              <a:t>Importance of nitrogen management: the problem 1/3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089025"/>
            <a:ext cx="6184900" cy="3492500"/>
          </a:xfrm>
        </p:spPr>
        <p:txBody>
          <a:bodyPr/>
          <a:lstStyle/>
          <a:p>
            <a:pPr indent="0"/>
            <a:r>
              <a:rPr lang="en-GB" dirty="0" smtClean="0"/>
              <a:t>Nitrogen is one of the most important essential elements for plants and it is </a:t>
            </a:r>
            <a:r>
              <a:rPr lang="en-GB" u="sng" dirty="0" smtClean="0"/>
              <a:t>required in </a:t>
            </a:r>
            <a:r>
              <a:rPr lang="en-GB" b="1" u="sng" dirty="0" smtClean="0"/>
              <a:t>large amounts </a:t>
            </a:r>
            <a:r>
              <a:rPr lang="en-GB" u="sng" dirty="0" smtClean="0"/>
              <a:t>for a </a:t>
            </a:r>
            <a:r>
              <a:rPr lang="en-GB" b="1" u="sng" dirty="0" smtClean="0"/>
              <a:t>proper growth and final crop production</a:t>
            </a:r>
          </a:p>
          <a:p>
            <a:pPr indent="0"/>
            <a:endParaRPr lang="en-GB" dirty="0"/>
          </a:p>
          <a:p>
            <a:pPr indent="0"/>
            <a:r>
              <a:rPr lang="en-US" dirty="0"/>
              <a:t>Since </a:t>
            </a:r>
            <a:r>
              <a:rPr lang="en-US" b="1" dirty="0"/>
              <a:t>plants get their nitrogen from the soil</a:t>
            </a:r>
            <a:r>
              <a:rPr lang="en-US" dirty="0"/>
              <a:t>, farmers must replenish </a:t>
            </a:r>
            <a:r>
              <a:rPr lang="en-US" dirty="0" smtClean="0"/>
              <a:t>nitrogen - </a:t>
            </a:r>
            <a:r>
              <a:rPr lang="en-US" dirty="0"/>
              <a:t>removed in the harvested </a:t>
            </a:r>
            <a:r>
              <a:rPr lang="en-US" dirty="0" smtClean="0"/>
              <a:t>crop - to </a:t>
            </a:r>
            <a:r>
              <a:rPr lang="en-US" dirty="0"/>
              <a:t>ensure successful </a:t>
            </a:r>
            <a:r>
              <a:rPr lang="en-US" dirty="0" smtClean="0"/>
              <a:t>growth.</a:t>
            </a:r>
          </a:p>
          <a:p>
            <a:pPr indent="0"/>
            <a:endParaRPr lang="en-US" dirty="0" smtClean="0"/>
          </a:p>
          <a:p>
            <a:pPr indent="0"/>
            <a:r>
              <a:rPr lang="en-US" dirty="0" smtClean="0"/>
              <a:t>Due </a:t>
            </a:r>
            <a:r>
              <a:rPr lang="en-US" dirty="0"/>
              <a:t>to the substantial </a:t>
            </a:r>
            <a:r>
              <a:rPr lang="en-US" b="1" dirty="0"/>
              <a:t>yield increases </a:t>
            </a:r>
            <a:r>
              <a:rPr lang="en-US" dirty="0"/>
              <a:t>resulting from fertilization, farmers have steadily </a:t>
            </a:r>
            <a:r>
              <a:rPr lang="en-US" b="1" dirty="0"/>
              <a:t>increased the amount of fertilizer added per unit of land area</a:t>
            </a:r>
            <a:r>
              <a:rPr lang="en-US" dirty="0" smtClean="0"/>
              <a:t>.</a:t>
            </a:r>
            <a:endParaRPr lang="en-GB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4459" b="64579"/>
          <a:stretch/>
        </p:blipFill>
        <p:spPr>
          <a:xfrm>
            <a:off x="6444000" y="956611"/>
            <a:ext cx="2557124" cy="223024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742748" y="4206208"/>
            <a:ext cx="2188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/>
              <a:t>Lassaletta</a:t>
            </a:r>
            <a:r>
              <a:rPr lang="en-GB" sz="1400" dirty="0" smtClean="0"/>
              <a:t> et al., 2014</a:t>
            </a:r>
            <a:endParaRPr lang="en-GB" sz="1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229" y="3390960"/>
            <a:ext cx="2700000" cy="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\\10.0.1.252\projects\SATURNO\2-MEETING\180618_Zeme_precr\photo\20180618_Braggio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391" y="3061051"/>
            <a:ext cx="1620180" cy="16392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20180618_Braggio_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677" y="2079544"/>
            <a:ext cx="1604347" cy="128804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473" y="2016701"/>
            <a:ext cx="1890000" cy="10626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8750300" cy="4318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WHAT: </a:t>
            </a:r>
            <a:r>
              <a:rPr lang="en-US" sz="1800" dirty="0">
                <a:solidFill>
                  <a:schemeClr val="bg1"/>
                </a:solidFill>
              </a:rPr>
              <a:t>fertilizations strategy based on field and satellite data </a:t>
            </a:r>
          </a:p>
        </p:txBody>
      </p:sp>
      <p:sp>
        <p:nvSpPr>
          <p:cNvPr id="7" name="Freccia in giù 6"/>
          <p:cNvSpPr/>
          <p:nvPr/>
        </p:nvSpPr>
        <p:spPr>
          <a:xfrm rot="16200000">
            <a:off x="5436496" y="3151669"/>
            <a:ext cx="448871" cy="306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/>
          <p:cNvSpPr/>
          <p:nvPr/>
        </p:nvSpPr>
        <p:spPr>
          <a:xfrm rot="16200000">
            <a:off x="3138294" y="3121811"/>
            <a:ext cx="448871" cy="306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165" y="712101"/>
            <a:ext cx="90298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From data to fertilization: </a:t>
            </a:r>
            <a:r>
              <a:rPr lang="en-US" sz="1400" dirty="0" smtClean="0"/>
              <a:t>all the info are analyzed by farmers to </a:t>
            </a:r>
            <a:r>
              <a:rPr lang="en-US" sz="1400" u="sng" dirty="0" smtClean="0"/>
              <a:t>make prescription </a:t>
            </a:r>
            <a:r>
              <a:rPr lang="en-US" sz="1400" dirty="0"/>
              <a:t>map </a:t>
            </a:r>
            <a:r>
              <a:rPr lang="en-US" sz="1400" dirty="0" smtClean="0"/>
              <a:t>and </a:t>
            </a:r>
            <a:r>
              <a:rPr lang="en-US" sz="1400" u="sng" dirty="0" smtClean="0"/>
              <a:t>perform variable rate fertilization</a:t>
            </a:r>
            <a:r>
              <a:rPr lang="en-US" sz="1400" dirty="0" smtClean="0"/>
              <a:t>.</a:t>
            </a:r>
          </a:p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NNI </a:t>
            </a:r>
            <a:r>
              <a:rPr lang="en-US" sz="1200" dirty="0" smtClean="0">
                <a:sym typeface="Wingdings" panose="05000000000000000000" pitchFamily="2" charset="2"/>
              </a:rPr>
              <a:t>depicts the actual nutritional status  </a:t>
            </a:r>
            <a:r>
              <a:rPr lang="en-US" sz="1200" dirty="0" smtClean="0"/>
              <a:t> </a:t>
            </a:r>
            <a:endParaRPr lang="en-US" sz="1200" dirty="0"/>
          </a:p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en-US" sz="1200" dirty="0" smtClean="0">
                <a:sym typeface="Wingdings" panose="05000000000000000000" pitchFamily="2" charset="2"/>
              </a:rPr>
              <a:t>Ancillary info (e.g. soil type) depict the potential fertility of every field</a:t>
            </a:r>
          </a:p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en-US" sz="1200" dirty="0" smtClean="0">
                <a:sym typeface="Wingdings" panose="05000000000000000000" pitchFamily="2" charset="2"/>
              </a:rPr>
              <a:t>Satellite map to spatialize the prescription</a:t>
            </a:r>
          </a:p>
        </p:txBody>
      </p:sp>
      <p:pic>
        <p:nvPicPr>
          <p:cNvPr id="9218" name="Picture 2" descr="Y:\SATURNO\1-ACTIVITIES\180618_Generazione_mappe_prescrizione\Prescrizioni_1c\Franchino\Immagine_esempio_GRIGLIA_dosso-guardi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086" y="3731386"/>
            <a:ext cx="1350000" cy="9689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SATURNO\1-ACTIVITIES\180618_Generazione_mappe_prescrizione\Prescrizioni_1c\Franchino\Immagine_esempio_GRIGL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4429" y="3323801"/>
            <a:ext cx="1350000" cy="9822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Nessun testo alternativo automatico disponibile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360" y="3080311"/>
            <a:ext cx="162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433594" y="4655771"/>
            <a:ext cx="187142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Meeting with farmer to set fertilization strategy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757125" y="4655771"/>
            <a:ext cx="1732978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Make </a:t>
            </a:r>
            <a:r>
              <a:rPr lang="en-US" sz="900" dirty="0"/>
              <a:t>file with prescription for the machineries.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107962" y="4655771"/>
            <a:ext cx="1732978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Apply variable rate fertilization on rice fields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53615" y="4299391"/>
            <a:ext cx="7200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16 </a:t>
            </a:r>
            <a:r>
              <a:rPr lang="it-IT" sz="1400" dirty="0" err="1" smtClean="0"/>
              <a:t>Jul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337890" y="4316226"/>
            <a:ext cx="7200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17 </a:t>
            </a:r>
            <a:r>
              <a:rPr lang="it-IT" sz="1400" dirty="0" err="1" smtClean="0"/>
              <a:t>Jul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754579" y="4299391"/>
            <a:ext cx="7200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19 </a:t>
            </a:r>
            <a:r>
              <a:rPr lang="it-IT" sz="1400" dirty="0" err="1" smtClean="0"/>
              <a:t>Jul</a:t>
            </a:r>
            <a:endParaRPr lang="it-IT" sz="1400" dirty="0"/>
          </a:p>
        </p:txBody>
      </p:sp>
      <p:pic>
        <p:nvPicPr>
          <p:cNvPr id="9223" name="Picture 7" descr="Y:\SATURNO\2-MEETING\181023_AsiaPromotion\prescrip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86" y="1987150"/>
            <a:ext cx="1890000" cy="13366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1" grpId="0" animBg="1"/>
      <p:bldP spid="19" grpId="0" animBg="1"/>
      <p:bldP spid="20" grpId="0" animBg="1"/>
      <p:bldP spid="10" grpId="0" animBg="1"/>
      <p:bldP spid="12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842136" y="2918317"/>
            <a:ext cx="2638253" cy="1562246"/>
            <a:chOff x="936496" y="1101583"/>
            <a:chExt cx="8100000" cy="5728508"/>
          </a:xfrm>
        </p:grpSpPr>
        <p:pic>
          <p:nvPicPr>
            <p:cNvPr id="8" name="Picture 4" descr="Y:\SATURNO\2-MEETING\181023_AsiaPromotion\both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96" y="1101583"/>
              <a:ext cx="8100000" cy="572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Y:\SATURNO\2-MEETING\181023_AsiaPromotion\prescrip-2.pn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91680" y="5157192"/>
              <a:ext cx="1320800" cy="1051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5" descr="Y:\SATURNO\2-MEETING\181023_AsiaPromotion\Yield_v2.pn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0162" y="3052264"/>
            <a:ext cx="2547012" cy="14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085" y="10650"/>
            <a:ext cx="7541765" cy="707886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 field VRT application and digital data recording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2277590" y="902785"/>
            <a:ext cx="4451003" cy="408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arrotondato 3"/>
          <p:cNvSpPr/>
          <p:nvPr/>
        </p:nvSpPr>
        <p:spPr>
          <a:xfrm>
            <a:off x="692386" y="1666264"/>
            <a:ext cx="2937754" cy="277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arrotondato 4"/>
          <p:cNvSpPr/>
          <p:nvPr/>
        </p:nvSpPr>
        <p:spPr>
          <a:xfrm>
            <a:off x="5424791" y="1666264"/>
            <a:ext cx="2937754" cy="277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484" y="1469684"/>
            <a:ext cx="1664808" cy="93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Y:\SATURNO\2-MEETING\181023_AsiaPromotion\photo\IMG_20180926_1407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371" y="1432935"/>
            <a:ext cx="1666851" cy="93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Y:\SATURNO\2-MEETING\181023_AsiaPromotion\photo\IMG_20180926_140238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005" y="1432935"/>
            <a:ext cx="1666851" cy="93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5424791" y="2459453"/>
            <a:ext cx="28691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Yield map = </a:t>
            </a:r>
            <a:r>
              <a:rPr lang="en-US" sz="1100" b="1" dirty="0" smtClean="0"/>
              <a:t>to record spatial yield variability </a:t>
            </a:r>
            <a:r>
              <a:rPr lang="en-US" sz="1100" b="1" dirty="0" smtClean="0">
                <a:sym typeface="Wingdings" panose="05000000000000000000" pitchFamily="2" charset="2"/>
              </a:rPr>
              <a:t></a:t>
            </a:r>
            <a:r>
              <a:rPr lang="en-US" sz="1100" b="1" dirty="0" smtClean="0"/>
              <a:t> evaluate the effects of site-specific fertilization</a:t>
            </a:r>
            <a:endParaRPr lang="en-US" sz="1100" dirty="0"/>
          </a:p>
        </p:txBody>
      </p:sp>
      <p:pic>
        <p:nvPicPr>
          <p:cNvPr id="14" name="Picture 5" descr="Nessun testo alternativo automatico disponibile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620"/>
          <a:stretch/>
        </p:blipFill>
        <p:spPr bwMode="auto">
          <a:xfrm>
            <a:off x="175849" y="1469684"/>
            <a:ext cx="1895522" cy="936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784608" y="2524227"/>
            <a:ext cx="28455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As apply map </a:t>
            </a:r>
            <a:r>
              <a:rPr lang="en-US" sz="1100" dirty="0"/>
              <a:t>= </a:t>
            </a:r>
            <a:r>
              <a:rPr lang="en-US" sz="1100" b="1" dirty="0" smtClean="0"/>
              <a:t>to record the real fertilization rate applied</a:t>
            </a:r>
            <a:endParaRPr lang="en-US" sz="11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859342" y="926578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End of season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70154" y="906113"/>
            <a:ext cx="210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Panicle initiation</a:t>
            </a:r>
            <a:endParaRPr lang="en-GB" dirty="0"/>
          </a:p>
        </p:txBody>
      </p:sp>
      <p:sp>
        <p:nvSpPr>
          <p:cNvPr id="19" name="Figura a mano libera 18"/>
          <p:cNvSpPr/>
          <p:nvPr/>
        </p:nvSpPr>
        <p:spPr>
          <a:xfrm>
            <a:off x="865909" y="3290455"/>
            <a:ext cx="2535382" cy="498763"/>
          </a:xfrm>
          <a:custGeom>
            <a:avLst/>
            <a:gdLst>
              <a:gd name="connsiteX0" fmla="*/ 0 w 2535382"/>
              <a:gd name="connsiteY0" fmla="*/ 103909 h 498763"/>
              <a:gd name="connsiteX1" fmla="*/ 845127 w 2535382"/>
              <a:gd name="connsiteY1" fmla="*/ 498763 h 498763"/>
              <a:gd name="connsiteX2" fmla="*/ 2396836 w 2535382"/>
              <a:gd name="connsiteY2" fmla="*/ 270163 h 498763"/>
              <a:gd name="connsiteX3" fmla="*/ 2535382 w 2535382"/>
              <a:gd name="connsiteY3" fmla="*/ 180109 h 498763"/>
              <a:gd name="connsiteX4" fmla="*/ 1683327 w 2535382"/>
              <a:gd name="connsiteY4" fmla="*/ 0 h 498763"/>
              <a:gd name="connsiteX5" fmla="*/ 332509 w 2535382"/>
              <a:gd name="connsiteY5" fmla="*/ 117763 h 498763"/>
              <a:gd name="connsiteX6" fmla="*/ 0 w 2535382"/>
              <a:gd name="connsiteY6" fmla="*/ 103909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5382" h="498763">
                <a:moveTo>
                  <a:pt x="0" y="103909"/>
                </a:moveTo>
                <a:lnTo>
                  <a:pt x="845127" y="498763"/>
                </a:lnTo>
                <a:lnTo>
                  <a:pt x="2396836" y="270163"/>
                </a:lnTo>
                <a:lnTo>
                  <a:pt x="2535382" y="180109"/>
                </a:lnTo>
                <a:lnTo>
                  <a:pt x="1683327" y="0"/>
                </a:lnTo>
                <a:lnTo>
                  <a:pt x="332509" y="117763"/>
                </a:lnTo>
                <a:lnTo>
                  <a:pt x="0" y="103909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igura a mano libera 19"/>
          <p:cNvSpPr/>
          <p:nvPr/>
        </p:nvSpPr>
        <p:spPr>
          <a:xfrm>
            <a:off x="1738745" y="3525982"/>
            <a:ext cx="1641764" cy="782782"/>
          </a:xfrm>
          <a:custGeom>
            <a:avLst/>
            <a:gdLst>
              <a:gd name="connsiteX0" fmla="*/ 0 w 1641764"/>
              <a:gd name="connsiteY0" fmla="*/ 304800 h 782782"/>
              <a:gd name="connsiteX1" fmla="*/ 886691 w 1641764"/>
              <a:gd name="connsiteY1" fmla="*/ 782782 h 782782"/>
              <a:gd name="connsiteX2" fmla="*/ 1350819 w 1641764"/>
              <a:gd name="connsiteY2" fmla="*/ 443345 h 782782"/>
              <a:gd name="connsiteX3" fmla="*/ 1641764 w 1641764"/>
              <a:gd name="connsiteY3" fmla="*/ 0 h 782782"/>
              <a:gd name="connsiteX4" fmla="*/ 0 w 1641764"/>
              <a:gd name="connsiteY4" fmla="*/ 304800 h 78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764" h="782782">
                <a:moveTo>
                  <a:pt x="0" y="304800"/>
                </a:moveTo>
                <a:lnTo>
                  <a:pt x="886691" y="782782"/>
                </a:lnTo>
                <a:lnTo>
                  <a:pt x="1350819" y="443345"/>
                </a:lnTo>
                <a:lnTo>
                  <a:pt x="1641764" y="0"/>
                </a:lnTo>
                <a:lnTo>
                  <a:pt x="0" y="3048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asellaDiTesto 22"/>
          <p:cNvSpPr txBox="1"/>
          <p:nvPr/>
        </p:nvSpPr>
        <p:spPr>
          <a:xfrm>
            <a:off x="2983918" y="3052264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549F"/>
                </a:solidFill>
              </a:rPr>
              <a:t>VRT</a:t>
            </a:r>
            <a:endParaRPr lang="en-GB" sz="1000" dirty="0">
              <a:solidFill>
                <a:srgbClr val="00549F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751924" y="4139633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Constant</a:t>
            </a:r>
            <a:endParaRPr lang="en-GB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9" grpId="0" animBg="1"/>
      <p:bldP spid="20" grpId="0" animBg="1"/>
      <p:bldP spid="23" grpId="0"/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ttangolo 100"/>
          <p:cNvSpPr/>
          <p:nvPr/>
        </p:nvSpPr>
        <p:spPr>
          <a:xfrm>
            <a:off x="89502" y="4668513"/>
            <a:ext cx="8046894" cy="45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3" name="image45.png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968" y="1615382"/>
            <a:ext cx="945000" cy="111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Freccia in giù 40"/>
          <p:cNvSpPr/>
          <p:nvPr/>
        </p:nvSpPr>
        <p:spPr>
          <a:xfrm>
            <a:off x="110616" y="1168522"/>
            <a:ext cx="486054" cy="36778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>
            <a:normAutofit/>
          </a:bodyPr>
          <a:lstStyle/>
          <a:p>
            <a:r>
              <a:rPr lang="it-IT" dirty="0" err="1" smtClean="0"/>
              <a:t>Assessment</a:t>
            </a:r>
            <a:r>
              <a:rPr lang="it-IT" dirty="0" smtClean="0"/>
              <a:t> of </a:t>
            </a:r>
            <a:r>
              <a:rPr lang="it-IT" dirty="0" err="1" smtClean="0"/>
              <a:t>workflow</a:t>
            </a:r>
            <a:endParaRPr lang="it-IT" sz="1500" dirty="0"/>
          </a:p>
        </p:txBody>
      </p:sp>
      <p:grpSp>
        <p:nvGrpSpPr>
          <p:cNvPr id="24" name="Gruppo 23"/>
          <p:cNvGrpSpPr/>
          <p:nvPr/>
        </p:nvGrpSpPr>
        <p:grpSpPr>
          <a:xfrm>
            <a:off x="3548499" y="1018552"/>
            <a:ext cx="737584" cy="803956"/>
            <a:chOff x="3427124" y="1497856"/>
            <a:chExt cx="983444" cy="1071940"/>
          </a:xfrm>
        </p:grpSpPr>
        <p:grpSp>
          <p:nvGrpSpPr>
            <p:cNvPr id="31" name="Gruppo 30"/>
            <p:cNvGrpSpPr/>
            <p:nvPr/>
          </p:nvGrpSpPr>
          <p:grpSpPr>
            <a:xfrm>
              <a:off x="3427124" y="1497856"/>
              <a:ext cx="720000" cy="720000"/>
              <a:chOff x="3634728" y="1118612"/>
              <a:chExt cx="720000" cy="720000"/>
            </a:xfrm>
          </p:grpSpPr>
          <p:pic>
            <p:nvPicPr>
              <p:cNvPr id="22" name="Picture 6" descr="D:\Google Drive\SATFARMING - BF\presentazioni\meeting_10_nov\FP_Satellite_icon.svg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3741" y="1249736"/>
                <a:ext cx="457752" cy="457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Ovale 29"/>
              <p:cNvSpPr/>
              <p:nvPr/>
            </p:nvSpPr>
            <p:spPr>
              <a:xfrm>
                <a:off x="3634728" y="1118612"/>
                <a:ext cx="720000" cy="720000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35" name="CasellaDiTesto 34"/>
            <p:cNvSpPr txBox="1"/>
            <p:nvPr/>
          </p:nvSpPr>
          <p:spPr>
            <a:xfrm>
              <a:off x="3450477" y="2231242"/>
              <a:ext cx="960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EO data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3476409" y="3063297"/>
            <a:ext cx="1337900" cy="754258"/>
            <a:chOff x="3331004" y="4224184"/>
            <a:chExt cx="1783867" cy="1005678"/>
          </a:xfrm>
        </p:grpSpPr>
        <p:grpSp>
          <p:nvGrpSpPr>
            <p:cNvPr id="26" name="Gruppo 25"/>
            <p:cNvGrpSpPr/>
            <p:nvPr/>
          </p:nvGrpSpPr>
          <p:grpSpPr>
            <a:xfrm>
              <a:off x="3427124" y="4224184"/>
              <a:ext cx="720000" cy="720000"/>
              <a:chOff x="183009" y="3864181"/>
              <a:chExt cx="720000" cy="720000"/>
            </a:xfrm>
          </p:grpSpPr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1009" y="4027740"/>
                <a:ext cx="504000" cy="392882"/>
              </a:xfrm>
              <a:prstGeom prst="rect">
                <a:avLst/>
              </a:prstGeom>
            </p:spPr>
          </p:pic>
          <p:sp>
            <p:nvSpPr>
              <p:cNvPr id="28" name="Ovale 27"/>
              <p:cNvSpPr/>
              <p:nvPr/>
            </p:nvSpPr>
            <p:spPr>
              <a:xfrm>
                <a:off x="183009" y="3864181"/>
                <a:ext cx="720000" cy="720000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37" name="CasellaDiTesto 36"/>
            <p:cNvSpPr txBox="1"/>
            <p:nvPr/>
          </p:nvSpPr>
          <p:spPr>
            <a:xfrm>
              <a:off x="3331004" y="4891307"/>
              <a:ext cx="178386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err="1"/>
                <a:t>Prescription</a:t>
              </a:r>
              <a:r>
                <a:rPr lang="it-IT" sz="1050" dirty="0"/>
                <a:t> </a:t>
              </a:r>
              <a:r>
                <a:rPr lang="it-IT" sz="1050" dirty="0" err="1"/>
                <a:t>map</a:t>
              </a:r>
              <a:endParaRPr lang="it-IT" sz="1050" dirty="0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548499" y="4056026"/>
            <a:ext cx="1155605" cy="774159"/>
            <a:chOff x="3427124" y="5547823"/>
            <a:chExt cx="1540807" cy="1032212"/>
          </a:xfrm>
        </p:grpSpPr>
        <p:grpSp>
          <p:nvGrpSpPr>
            <p:cNvPr id="18" name="Gruppo 17"/>
            <p:cNvGrpSpPr/>
            <p:nvPr/>
          </p:nvGrpSpPr>
          <p:grpSpPr>
            <a:xfrm>
              <a:off x="3427124" y="5547823"/>
              <a:ext cx="720000" cy="720000"/>
              <a:chOff x="3427124" y="5450189"/>
              <a:chExt cx="720000" cy="720000"/>
            </a:xfrm>
          </p:grpSpPr>
          <p:pic>
            <p:nvPicPr>
              <p:cNvPr id="29" name="Immagine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0710" y="5560871"/>
                <a:ext cx="472293" cy="472293"/>
              </a:xfrm>
              <a:prstGeom prst="rect">
                <a:avLst/>
              </a:prstGeom>
            </p:spPr>
          </p:pic>
          <p:sp>
            <p:nvSpPr>
              <p:cNvPr id="32" name="Ovale 31"/>
              <p:cNvSpPr/>
              <p:nvPr/>
            </p:nvSpPr>
            <p:spPr>
              <a:xfrm>
                <a:off x="3427124" y="5450189"/>
                <a:ext cx="720000" cy="720000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</p:grpSp>
        <p:sp>
          <p:nvSpPr>
            <p:cNvPr id="38" name="CasellaDiTesto 37"/>
            <p:cNvSpPr txBox="1"/>
            <p:nvPr/>
          </p:nvSpPr>
          <p:spPr>
            <a:xfrm>
              <a:off x="3427124" y="6241480"/>
              <a:ext cx="154080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/>
                <a:t>VRT </a:t>
              </a:r>
              <a:r>
                <a:rPr lang="it-IT" sz="1050" dirty="0" err="1"/>
                <a:t>fertiliser</a:t>
              </a:r>
              <a:endParaRPr lang="it-IT" sz="1050" dirty="0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3505549" y="2052571"/>
            <a:ext cx="962123" cy="774534"/>
            <a:chOff x="3369858" y="2876550"/>
            <a:chExt cx="1282831" cy="1032712"/>
          </a:xfrm>
        </p:grpSpPr>
        <p:sp>
          <p:nvSpPr>
            <p:cNvPr id="36" name="CasellaDiTesto 35"/>
            <p:cNvSpPr txBox="1"/>
            <p:nvPr/>
          </p:nvSpPr>
          <p:spPr>
            <a:xfrm>
              <a:off x="3369858" y="3570707"/>
              <a:ext cx="128283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 err="1"/>
                <a:t>Crop</a:t>
              </a:r>
              <a:r>
                <a:rPr lang="it-IT" sz="1050" dirty="0"/>
                <a:t> status</a:t>
              </a:r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3427124" y="2876550"/>
              <a:ext cx="720000" cy="720000"/>
              <a:chOff x="3500511" y="2780987"/>
              <a:chExt cx="720000" cy="720000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3500511" y="2780987"/>
                <a:ext cx="720000" cy="720000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50"/>
              </a:p>
            </p:txBody>
          </p:sp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1987" y="2912387"/>
                <a:ext cx="457048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3" name="Immagin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54" name="Immagin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57" name="Segnaposto contenuto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937168"/>
            <a:ext cx="1350000" cy="954662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77" y="1949617"/>
            <a:ext cx="1350000" cy="954662"/>
          </a:xfrm>
          <a:prstGeom prst="rect">
            <a:avLst/>
          </a:prstGeom>
        </p:spPr>
      </p:pic>
      <p:pic>
        <p:nvPicPr>
          <p:cNvPr id="67" name="Segnaposto contenuto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77" y="1949617"/>
            <a:ext cx="1350000" cy="954662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2962194"/>
            <a:ext cx="1350000" cy="954662"/>
          </a:xfrm>
          <a:prstGeom prst="rect">
            <a:avLst/>
          </a:prstGeom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950" y="3974643"/>
            <a:ext cx="1350000" cy="954662"/>
          </a:xfrm>
          <a:prstGeom prst="rect">
            <a:avLst/>
          </a:prstGeom>
        </p:spPr>
      </p:pic>
      <p:pic>
        <p:nvPicPr>
          <p:cNvPr id="70" name="Immagine 6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399" y="2292124"/>
            <a:ext cx="1620000" cy="1145595"/>
          </a:xfrm>
          <a:prstGeom prst="rect">
            <a:avLst/>
          </a:prstGeom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188" y="909226"/>
            <a:ext cx="1620000" cy="1145595"/>
          </a:xfrm>
          <a:prstGeom prst="rect">
            <a:avLst/>
          </a:prstGeom>
        </p:spPr>
      </p:pic>
      <p:pic>
        <p:nvPicPr>
          <p:cNvPr id="72" name="Immagine 7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399" y="3660114"/>
            <a:ext cx="1620000" cy="1145595"/>
          </a:xfrm>
          <a:prstGeom prst="rect">
            <a:avLst/>
          </a:prstGeom>
        </p:spPr>
      </p:pic>
      <p:pic>
        <p:nvPicPr>
          <p:cNvPr id="73" name="Segnaposto contenuto 1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384" y="3956061"/>
            <a:ext cx="486000" cy="486000"/>
          </a:xfrm>
          <a:prstGeom prst="rect">
            <a:avLst/>
          </a:prstGeom>
        </p:spPr>
      </p:pic>
      <p:pic>
        <p:nvPicPr>
          <p:cNvPr id="74" name="Immagine 7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384" y="2559979"/>
            <a:ext cx="486000" cy="486000"/>
          </a:xfrm>
          <a:prstGeom prst="rect">
            <a:avLst/>
          </a:prstGeom>
        </p:spPr>
      </p:pic>
      <p:pic>
        <p:nvPicPr>
          <p:cNvPr id="75" name="Immagine 74"/>
          <p:cNvPicPr>
            <a:picLocks noChangeAspect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884" y="1496871"/>
            <a:ext cx="459000" cy="314052"/>
          </a:xfrm>
          <a:prstGeom prst="rect">
            <a:avLst/>
          </a:prstGeom>
        </p:spPr>
      </p:pic>
      <p:sp>
        <p:nvSpPr>
          <p:cNvPr id="15" name="Freccia a destra 14"/>
          <p:cNvSpPr/>
          <p:nvPr/>
        </p:nvSpPr>
        <p:spPr>
          <a:xfrm>
            <a:off x="4405975" y="2405841"/>
            <a:ext cx="767958" cy="976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Immagine 50" descr="N_tot-hist_CAMPONE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290" y="250747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magine 51" descr="resa-hist_CAMPON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6923" y="108164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magine 52" descr="Efficiency-hist_CAMPON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585" y="378785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76"/>
          <p:cNvSpPr txBox="1"/>
          <p:nvPr/>
        </p:nvSpPr>
        <p:spPr>
          <a:xfrm>
            <a:off x="7663029" y="3664910"/>
            <a:ext cx="12843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/>
              <a:t>More production</a:t>
            </a:r>
          </a:p>
        </p:txBody>
      </p:sp>
      <p:sp>
        <p:nvSpPr>
          <p:cNvPr id="81" name="CasellaDiTesto 80"/>
          <p:cNvSpPr txBox="1"/>
          <p:nvPr/>
        </p:nvSpPr>
        <p:spPr>
          <a:xfrm>
            <a:off x="7640779" y="2286290"/>
            <a:ext cx="1404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/>
              <a:t>Different</a:t>
            </a:r>
            <a:r>
              <a:rPr lang="it-IT" sz="1050" dirty="0"/>
              <a:t> </a:t>
            </a:r>
            <a:r>
              <a:rPr lang="it-IT" sz="1050" dirty="0" err="1"/>
              <a:t>Nitrogen</a:t>
            </a:r>
            <a:endParaRPr lang="it-IT" sz="1050" dirty="0"/>
          </a:p>
        </p:txBody>
      </p:sp>
      <p:sp>
        <p:nvSpPr>
          <p:cNvPr id="82" name="CasellaDiTesto 81"/>
          <p:cNvSpPr txBox="1"/>
          <p:nvPr/>
        </p:nvSpPr>
        <p:spPr>
          <a:xfrm>
            <a:off x="7702413" y="896378"/>
            <a:ext cx="1202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/>
              <a:t>More </a:t>
            </a:r>
            <a:r>
              <a:rPr lang="it-IT" sz="1050" dirty="0" err="1"/>
              <a:t>efficiency</a:t>
            </a:r>
            <a:endParaRPr lang="it-IT" sz="1050" dirty="0"/>
          </a:p>
        </p:txBody>
      </p:sp>
      <p:pic>
        <p:nvPicPr>
          <p:cNvPr id="104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34" cstate="hq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6030" y="48098"/>
            <a:ext cx="2251805" cy="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1991" y="450124"/>
            <a:ext cx="1124932" cy="29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magine 78"/>
          <p:cNvPicPr>
            <a:picLocks noChangeAspect="1"/>
          </p:cNvPicPr>
          <p:nvPr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75" y="949931"/>
            <a:ext cx="1175789" cy="55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Immagine 108"/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968" y="4302650"/>
            <a:ext cx="945000" cy="61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image16.jpg" descr="\\10.0.1.252\projects\SATURNO\2-MEETING\180618_Zeme_precr\photo\20180618_Braggio_2.jpg"/>
          <p:cNvPicPr/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968" y="2841010"/>
            <a:ext cx="945000" cy="134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" name="CasellaDiTesto 111"/>
          <p:cNvSpPr txBox="1"/>
          <p:nvPr/>
        </p:nvSpPr>
        <p:spPr>
          <a:xfrm>
            <a:off x="6605101" y="2300805"/>
            <a:ext cx="396000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sz="800" dirty="0"/>
              <a:t>VRT</a:t>
            </a:r>
          </a:p>
        </p:txBody>
      </p:sp>
      <p:sp>
        <p:nvSpPr>
          <p:cNvPr id="113" name="CasellaDiTesto 112"/>
          <p:cNvSpPr txBox="1"/>
          <p:nvPr/>
        </p:nvSpPr>
        <p:spPr>
          <a:xfrm>
            <a:off x="5441324" y="3185827"/>
            <a:ext cx="675000" cy="189000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sz="800" dirty="0"/>
              <a:t>Standard</a:t>
            </a:r>
          </a:p>
        </p:txBody>
      </p:sp>
      <p:pic>
        <p:nvPicPr>
          <p:cNvPr id="117" name="Picture 6" descr="D:\Google Drive\SATFARMING - BF\presentazioni\meeting_10_nov\FP_Satellite_icon.sv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09" y="825863"/>
            <a:ext cx="108000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6" descr="D:\Google Drive\SATFARMING - BF\presentazioni\meeting_10_nov\FP_Satellite_icon.sv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615" y="825863"/>
            <a:ext cx="108000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D:\Google Drive\SATFARMING - BF\presentazioni\meeting_10_nov\FP_Satellite_icon.sv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160" y="825863"/>
            <a:ext cx="108000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D:\Google Drive\SATFARMING - BF\presentazioni\meeting_10_nov\FP_Satellite_icon.sv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210" y="825863"/>
            <a:ext cx="108000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6" descr="D:\Google Drive\SATFARMING - BF\presentazioni\meeting_10_nov\FP_Satellite_icon.sv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734" y="825863"/>
            <a:ext cx="108000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CasellaDiTesto 121"/>
          <p:cNvSpPr txBox="1"/>
          <p:nvPr/>
        </p:nvSpPr>
        <p:spPr>
          <a:xfrm>
            <a:off x="6593734" y="934202"/>
            <a:ext cx="396000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sz="800" dirty="0"/>
              <a:t>VRT</a:t>
            </a:r>
          </a:p>
        </p:txBody>
      </p:sp>
      <p:sp>
        <p:nvSpPr>
          <p:cNvPr id="123" name="CasellaDiTesto 122"/>
          <p:cNvSpPr txBox="1"/>
          <p:nvPr/>
        </p:nvSpPr>
        <p:spPr>
          <a:xfrm>
            <a:off x="5414075" y="1815666"/>
            <a:ext cx="675000" cy="189000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sz="800" dirty="0"/>
              <a:t>Standard</a:t>
            </a:r>
          </a:p>
        </p:txBody>
      </p:sp>
      <p:sp>
        <p:nvSpPr>
          <p:cNvPr id="124" name="CasellaDiTesto 123"/>
          <p:cNvSpPr txBox="1"/>
          <p:nvPr/>
        </p:nvSpPr>
        <p:spPr>
          <a:xfrm>
            <a:off x="6595396" y="3660551"/>
            <a:ext cx="396000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sz="800" dirty="0"/>
              <a:t>VRT</a:t>
            </a:r>
          </a:p>
        </p:txBody>
      </p:sp>
      <p:sp>
        <p:nvSpPr>
          <p:cNvPr id="125" name="CasellaDiTesto 124"/>
          <p:cNvSpPr txBox="1"/>
          <p:nvPr/>
        </p:nvSpPr>
        <p:spPr>
          <a:xfrm>
            <a:off x="5426279" y="4545633"/>
            <a:ext cx="675000" cy="189000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sz="800" dirty="0"/>
              <a:t>Standard</a:t>
            </a:r>
          </a:p>
        </p:txBody>
      </p:sp>
      <p:pic>
        <p:nvPicPr>
          <p:cNvPr id="2" name="Picture 2" descr="Royalty Free Efficiency Clip Art, Vector Images ...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3384" y="1906963"/>
            <a:ext cx="324000" cy="2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159" y="3118476"/>
            <a:ext cx="274451" cy="33326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630" y="4500487"/>
            <a:ext cx="303509" cy="30350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396556" y="2269847"/>
            <a:ext cx="9941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applied [kg/ha]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02718" y="3657072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Yield [t/ha]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45623" y="914165"/>
            <a:ext cx="10134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NPFP [t yield/t N]</a:t>
            </a:r>
            <a:endParaRPr lang="it-IT" sz="800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3616" y="3421411"/>
            <a:ext cx="1568654" cy="2304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3616" y="4781377"/>
            <a:ext cx="1514648" cy="22064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633" y="2038928"/>
            <a:ext cx="1620000" cy="2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7" grpId="0"/>
      <p:bldP spid="81" grpId="0"/>
      <p:bldP spid="82" grpId="0"/>
      <p:bldP spid="112" grpId="0" animBg="1"/>
      <p:bldP spid="113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96875" y="917575"/>
            <a:ext cx="8747125" cy="3557588"/>
          </a:xfrm>
        </p:spPr>
        <p:txBody>
          <a:bodyPr>
            <a:normAutofit fontScale="92500" lnSpcReduction="20000"/>
          </a:bodyPr>
          <a:lstStyle/>
          <a:p>
            <a:r>
              <a:rPr lang="en-US" sz="2325" b="1" dirty="0"/>
              <a:t>MAIN ACHIEVEMENTS: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 Possible thanks to EO data and WEB services to </a:t>
            </a:r>
            <a:r>
              <a:rPr lang="en-US" b="1" dirty="0" smtClean="0"/>
              <a:t>provide added value info to farmers </a:t>
            </a:r>
            <a:r>
              <a:rPr lang="en-US" dirty="0" smtClean="0"/>
              <a:t>as a support for the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Variability maps related to crop condition can guide “smart scouting” to </a:t>
            </a:r>
            <a:r>
              <a:rPr lang="en-US" dirty="0"/>
              <a:t>assess the nutritional status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NNI data </a:t>
            </a:r>
            <a:r>
              <a:rPr lang="en-US" dirty="0" smtClean="0"/>
              <a:t>have agronomical coherent behavior and were adopted as the </a:t>
            </a:r>
            <a:r>
              <a:rPr lang="en-US" b="1" dirty="0" smtClean="0"/>
              <a:t>bases for prescription maps </a:t>
            </a:r>
            <a:r>
              <a:rPr lang="en-US" dirty="0" smtClean="0"/>
              <a:t>creation and VRT application</a:t>
            </a:r>
          </a:p>
          <a:p>
            <a:pPr lvl="1"/>
            <a:endParaRPr lang="en-US" dirty="0" smtClean="0"/>
          </a:p>
          <a:p>
            <a:r>
              <a:rPr lang="en-US" sz="2325" b="1" dirty="0"/>
              <a:t>FUTURE 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data </a:t>
            </a:r>
            <a:r>
              <a:rPr lang="en-US" dirty="0"/>
              <a:t>set </a:t>
            </a:r>
            <a:r>
              <a:rPr lang="en-US" dirty="0" smtClean="0"/>
              <a:t>acquired is of extreme value to fully explore potentiality of </a:t>
            </a:r>
            <a:r>
              <a:rPr lang="en-US" b="1" dirty="0" smtClean="0"/>
              <a:t>S2 data to estimate NNI </a:t>
            </a:r>
            <a:r>
              <a:rPr lang="en-US" dirty="0" smtClean="0"/>
              <a:t>in operational framework exploiting machine learning retrieval approach</a:t>
            </a:r>
            <a:endParaRPr lang="en-US" dirty="0"/>
          </a:p>
        </p:txBody>
      </p:sp>
      <p:pic>
        <p:nvPicPr>
          <p:cNvPr id="4" name="Picture 2" descr="https://scontent-mxp1-1.xx.fbcdn.net/v/t1.0-9/26220039_143851106278781_6500855729435686814_n.jpg?oh=348d47a7b1a9e591f92b405ce60b81bd&amp;oe=5AF0EA6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8" t="32677" r="19754" b="26524"/>
          <a:stretch/>
        </p:blipFill>
        <p:spPr bwMode="auto">
          <a:xfrm>
            <a:off x="7131508" y="60808"/>
            <a:ext cx="1789292" cy="5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6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Reference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922338"/>
            <a:ext cx="8747125" cy="3627437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fr-FR" sz="1200" dirty="0"/>
              <a:t>Ata-Ul-Karim, et al. 2013. </a:t>
            </a:r>
            <a:r>
              <a:rPr lang="fr-FR" sz="1200" dirty="0" err="1"/>
              <a:t>Development</a:t>
            </a:r>
            <a:r>
              <a:rPr lang="fr-FR" sz="1200" dirty="0"/>
              <a:t> of </a:t>
            </a:r>
            <a:r>
              <a:rPr lang="fr-FR" sz="1200" dirty="0" err="1"/>
              <a:t>critical</a:t>
            </a:r>
            <a:r>
              <a:rPr lang="fr-FR" sz="1200" dirty="0"/>
              <a:t> </a:t>
            </a:r>
            <a:r>
              <a:rPr lang="fr-FR" sz="1200" dirty="0" err="1"/>
              <a:t>nitrogen</a:t>
            </a:r>
            <a:r>
              <a:rPr lang="fr-FR" sz="1200" dirty="0"/>
              <a:t> dilution </a:t>
            </a:r>
            <a:r>
              <a:rPr lang="fr-FR" sz="1200" dirty="0" err="1"/>
              <a:t>curve</a:t>
            </a:r>
            <a:r>
              <a:rPr lang="fr-FR" sz="1200" dirty="0"/>
              <a:t> of </a:t>
            </a:r>
            <a:r>
              <a:rPr lang="fr-FR" sz="1200" dirty="0" err="1"/>
              <a:t>Japonica</a:t>
            </a:r>
            <a:r>
              <a:rPr lang="fr-FR" sz="1200" dirty="0"/>
              <a:t> </a:t>
            </a:r>
            <a:r>
              <a:rPr lang="fr-FR" sz="1200" dirty="0" err="1"/>
              <a:t>rice</a:t>
            </a:r>
            <a:r>
              <a:rPr lang="fr-FR" sz="1200" dirty="0"/>
              <a:t> in </a:t>
            </a:r>
            <a:r>
              <a:rPr lang="fr-FR" sz="1200" dirty="0" err="1"/>
              <a:t>Yangtze</a:t>
            </a:r>
            <a:r>
              <a:rPr lang="fr-FR" sz="1200" dirty="0"/>
              <a:t> River </a:t>
            </a:r>
            <a:r>
              <a:rPr lang="fr-FR" sz="1200" dirty="0" err="1"/>
              <a:t>Reaches</a:t>
            </a:r>
            <a:r>
              <a:rPr lang="fr-FR" sz="1200" dirty="0"/>
              <a:t>. Field </a:t>
            </a:r>
            <a:r>
              <a:rPr lang="fr-FR" sz="1200" dirty="0" err="1"/>
              <a:t>Crops</a:t>
            </a:r>
            <a:r>
              <a:rPr lang="fr-FR" sz="1200" dirty="0"/>
              <a:t> </a:t>
            </a:r>
            <a:r>
              <a:rPr lang="fr-FR" sz="1200" dirty="0" err="1"/>
              <a:t>Res</a:t>
            </a:r>
            <a:r>
              <a:rPr lang="fr-FR" sz="1200" dirty="0"/>
              <a:t>. 149,149–158. </a:t>
            </a:r>
            <a:r>
              <a:rPr lang="fr-FR" sz="1200" u="sng" dirty="0">
                <a:hlinkClick r:id="rId2"/>
              </a:rPr>
              <a:t>https://doi.org/10.1016/j.fcr.2013.03.012</a:t>
            </a:r>
            <a:r>
              <a:rPr lang="fr-FR" sz="1200" dirty="0"/>
              <a:t>.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it-IT" sz="1200" dirty="0"/>
              <a:t>Basso, B., et al. 2016. </a:t>
            </a:r>
            <a:r>
              <a:rPr lang="en-GB" sz="1200" dirty="0"/>
              <a:t>Environmental and economic benefits of variable rate nitrogen fertilization in a nitrate vulnerable zone. Sci. Total Environ. 545</a:t>
            </a:r>
            <a:r>
              <a:rPr lang="en-US" sz="1200" dirty="0"/>
              <a:t>–</a:t>
            </a:r>
            <a:r>
              <a:rPr lang="en-GB" sz="1200" dirty="0"/>
              <a:t>546, 227</a:t>
            </a:r>
            <a:r>
              <a:rPr lang="en-US" sz="1200" dirty="0"/>
              <a:t>–</a:t>
            </a:r>
            <a:r>
              <a:rPr lang="en-GB" sz="1200" dirty="0"/>
              <a:t>235. </a:t>
            </a:r>
            <a:r>
              <a:rPr lang="en-GB" sz="1200" dirty="0">
                <a:hlinkClick r:id="rId3"/>
              </a:rPr>
              <a:t>https://doi.org/10</a:t>
            </a:r>
            <a:r>
              <a:rPr lang="en-GB" sz="1200" dirty="0"/>
              <a:t> 1016/j.scitotenv.2015.12.104.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it-IT" sz="1200" dirty="0"/>
              <a:t>Camera di Commercio Vercelli, 2013. Il bilancio economico dell’azienda risicola Modello di impostazione ed esame di quattro casi rappresentativi </a:t>
            </a:r>
            <a:r>
              <a:rPr lang="it-IT" sz="1200" u="sng" dirty="0">
                <a:hlinkClick r:id="rId4"/>
              </a:rPr>
              <a:t>link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dirty="0"/>
              <a:t>Chen P. A “Comparison of two approaches for estimating the wheat nitrogen nutrition index using remote sensing”. Remote Sensing 2015, 7, 4527-4548. </a:t>
            </a:r>
            <a:r>
              <a:rPr lang="en-GB" sz="1200" u="sng" dirty="0">
                <a:hlinkClick r:id="rId5"/>
              </a:rPr>
              <a:t>https://doi.org/10.3390/rs70404527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dirty="0"/>
              <a:t>Cilia, C., et al. 2014. Nitrogen status assessment for variable rate fertilization in maize through hyperspectral imagery. Remote Sensing 6, 6549</a:t>
            </a:r>
            <a:r>
              <a:rPr lang="en-US" sz="1200" dirty="0"/>
              <a:t>–</a:t>
            </a:r>
            <a:r>
              <a:rPr lang="en-GB" sz="1200" dirty="0"/>
              <a:t>6565. https://doi.org/10.3390/rs6076549.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dirty="0"/>
              <a:t>Confalonieri  et. al 2011. A new approach for determining rice critical nitrogen concentration. J.</a:t>
            </a:r>
            <a:r>
              <a:rPr lang="it-IT" sz="1200" dirty="0"/>
              <a:t> </a:t>
            </a:r>
            <a:r>
              <a:rPr lang="it-IT" sz="1200" dirty="0" err="1"/>
              <a:t>Agric</a:t>
            </a:r>
            <a:r>
              <a:rPr lang="it-IT" sz="1200" dirty="0"/>
              <a:t>. Sci. 149, 633</a:t>
            </a:r>
            <a:r>
              <a:rPr lang="en-US" sz="1200" dirty="0"/>
              <a:t>–</a:t>
            </a:r>
            <a:r>
              <a:rPr lang="it-IT" sz="1200" dirty="0"/>
              <a:t>638. </a:t>
            </a:r>
            <a:r>
              <a:rPr lang="it-IT" sz="1200" dirty="0" err="1"/>
              <a:t>doi</a:t>
            </a:r>
            <a:r>
              <a:rPr lang="it-IT" sz="1200" dirty="0"/>
              <a:t>: 10.1017/S0021859611000177.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it-IT" sz="1200" dirty="0"/>
              <a:t>Confalonieri, R., </a:t>
            </a:r>
            <a:r>
              <a:rPr lang="it-IT" sz="1200" dirty="0" err="1"/>
              <a:t>Gusberti</a:t>
            </a:r>
            <a:r>
              <a:rPr lang="it-IT" sz="1200" dirty="0"/>
              <a:t>, D., Bocchi, S., </a:t>
            </a:r>
            <a:r>
              <a:rPr lang="it-IT" sz="1200" dirty="0" err="1"/>
              <a:t>Acutis</a:t>
            </a:r>
            <a:r>
              <a:rPr lang="it-IT" sz="1200" dirty="0"/>
              <a:t>, M., 2006. </a:t>
            </a:r>
            <a:r>
              <a:rPr lang="en-GB" sz="1200" dirty="0"/>
              <a:t>The </a:t>
            </a:r>
            <a:r>
              <a:rPr lang="en-GB" sz="1200" dirty="0" err="1"/>
              <a:t>CropSyst</a:t>
            </a:r>
            <a:r>
              <a:rPr lang="en-GB" sz="1200" dirty="0"/>
              <a:t> model to simulate the N balance of rice for alternative management. </a:t>
            </a:r>
            <a:r>
              <a:rPr lang="it-IT" sz="1200" dirty="0" err="1"/>
              <a:t>Agron</a:t>
            </a:r>
            <a:r>
              <a:rPr lang="it-IT" sz="1200" dirty="0"/>
              <a:t>. </a:t>
            </a:r>
            <a:r>
              <a:rPr lang="it-IT" sz="1200" dirty="0" err="1"/>
              <a:t>Sustainable</a:t>
            </a:r>
            <a:r>
              <a:rPr lang="it-IT" sz="1200" dirty="0"/>
              <a:t> </a:t>
            </a:r>
            <a:r>
              <a:rPr lang="it-IT" sz="1200" dirty="0" err="1"/>
              <a:t>Dev</a:t>
            </a:r>
            <a:r>
              <a:rPr lang="it-IT" sz="1200" dirty="0"/>
              <a:t>. 26, 241</a:t>
            </a:r>
            <a:r>
              <a:rPr lang="en-US" sz="1200" dirty="0"/>
              <a:t>–</a:t>
            </a:r>
            <a:r>
              <a:rPr lang="it-IT" sz="1200" dirty="0"/>
              <a:t>249. </a:t>
            </a:r>
            <a:r>
              <a:rPr lang="it-IT" sz="1200" dirty="0">
                <a:hlinkClick r:id="rId6"/>
              </a:rPr>
              <a:t>https://</a:t>
            </a:r>
            <a:r>
              <a:rPr lang="it-IT" sz="1200" dirty="0" smtClean="0">
                <a:hlinkClick r:id="rId6"/>
              </a:rPr>
              <a:t>doi.org/10.1051/agro:2006022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5000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 smtClean="0"/>
              <a:t>Reference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96875" y="763588"/>
            <a:ext cx="8747125" cy="3627437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it-IT" sz="1200" dirty="0" err="1" smtClean="0"/>
              <a:t>Delloy</a:t>
            </a:r>
            <a:r>
              <a:rPr lang="it-IT" sz="1200" dirty="0" smtClean="0"/>
              <a:t> </a:t>
            </a:r>
            <a:r>
              <a:rPr lang="it-IT" sz="1200" dirty="0"/>
              <a:t>et al. “</a:t>
            </a:r>
            <a:r>
              <a:rPr lang="it-IT" sz="1200" dirty="0" err="1"/>
              <a:t>Retrieval</a:t>
            </a:r>
            <a:r>
              <a:rPr lang="it-IT" sz="1200" dirty="0"/>
              <a:t> of the </a:t>
            </a:r>
            <a:r>
              <a:rPr lang="it-IT" sz="1200" dirty="0" err="1"/>
              <a:t>canopy</a:t>
            </a:r>
            <a:r>
              <a:rPr lang="it-IT" sz="1200" dirty="0"/>
              <a:t> </a:t>
            </a:r>
            <a:r>
              <a:rPr lang="it-IT" sz="1200" dirty="0" err="1"/>
              <a:t>chlorophyll</a:t>
            </a:r>
            <a:r>
              <a:rPr lang="it-IT" sz="1200" dirty="0"/>
              <a:t> </a:t>
            </a:r>
            <a:r>
              <a:rPr lang="it-IT" sz="1200" dirty="0" err="1"/>
              <a:t>content</a:t>
            </a:r>
            <a:r>
              <a:rPr lang="it-IT" sz="1200" dirty="0"/>
              <a:t> from Sentinel-2 </a:t>
            </a:r>
            <a:r>
              <a:rPr lang="it-IT" sz="1200" dirty="0" err="1"/>
              <a:t>spectral</a:t>
            </a:r>
            <a:r>
              <a:rPr lang="it-IT" sz="1200" dirty="0"/>
              <a:t> </a:t>
            </a:r>
            <a:r>
              <a:rPr lang="it-IT" sz="1200" dirty="0" err="1"/>
              <a:t>bands</a:t>
            </a:r>
            <a:r>
              <a:rPr lang="it-IT" sz="1200" dirty="0"/>
              <a:t> to estimate </a:t>
            </a:r>
            <a:r>
              <a:rPr lang="it-IT" sz="1200" dirty="0" err="1"/>
              <a:t>nitrogen</a:t>
            </a:r>
            <a:r>
              <a:rPr lang="it-IT" sz="1200" dirty="0"/>
              <a:t> </a:t>
            </a:r>
            <a:r>
              <a:rPr lang="it-IT" sz="1200" dirty="0" err="1"/>
              <a:t>uptake</a:t>
            </a:r>
            <a:r>
              <a:rPr lang="it-IT" sz="1200" dirty="0"/>
              <a:t> in intensive </a:t>
            </a:r>
            <a:r>
              <a:rPr lang="it-IT" sz="1200" dirty="0" err="1"/>
              <a:t>winter</a:t>
            </a:r>
            <a:r>
              <a:rPr lang="it-IT" sz="1200" dirty="0"/>
              <a:t> </a:t>
            </a:r>
            <a:r>
              <a:rPr lang="it-IT" sz="1200" dirty="0" err="1"/>
              <a:t>wheat</a:t>
            </a:r>
            <a:r>
              <a:rPr lang="it-IT" sz="1200" dirty="0"/>
              <a:t> </a:t>
            </a:r>
            <a:r>
              <a:rPr lang="it-IT" sz="1200" dirty="0" err="1"/>
              <a:t>cropping</a:t>
            </a:r>
            <a:r>
              <a:rPr lang="it-IT" sz="1200" dirty="0"/>
              <a:t> </a:t>
            </a:r>
            <a:r>
              <a:rPr lang="it-IT" sz="1200" dirty="0" err="1"/>
              <a:t>systems</a:t>
            </a:r>
            <a:r>
              <a:rPr lang="it-IT" sz="1200" dirty="0"/>
              <a:t>” Remote </a:t>
            </a:r>
            <a:r>
              <a:rPr lang="it-IT" sz="1200" dirty="0" err="1"/>
              <a:t>Sensing</a:t>
            </a:r>
            <a:r>
              <a:rPr lang="it-IT" sz="1200" dirty="0"/>
              <a:t> of</a:t>
            </a:r>
            <a:r>
              <a:rPr lang="en-US" sz="1200" dirty="0"/>
              <a:t> Environment 216 (2018) 245–261. </a:t>
            </a:r>
            <a:r>
              <a:rPr lang="it-IT" sz="1200" u="sng" dirty="0">
                <a:hlinkClick r:id="rId2"/>
              </a:rPr>
              <a:t>https://doi.org/10.1016/j.rse.2018.06.037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dirty="0" err="1"/>
              <a:t>Fridgen</a:t>
            </a:r>
            <a:r>
              <a:rPr lang="en-GB" sz="1200" dirty="0"/>
              <a:t> et al. 2004. </a:t>
            </a:r>
            <a:r>
              <a:rPr lang="en-US" sz="1200" dirty="0"/>
              <a:t>Management Zone Analyst (MZA): Software for Subfield Management Zone Delineation. </a:t>
            </a:r>
            <a:r>
              <a:rPr lang="en-US" sz="1200" dirty="0" err="1"/>
              <a:t>Agron</a:t>
            </a:r>
            <a:r>
              <a:rPr lang="en-US" sz="1200" dirty="0"/>
              <a:t>. J. </a:t>
            </a:r>
            <a:r>
              <a:rPr lang="en-US" sz="1200" u="sng" dirty="0">
                <a:hlinkClick r:id="rId3"/>
              </a:rPr>
              <a:t>https://doi.org/10.2134/agronj2004.1000</a:t>
            </a:r>
            <a:r>
              <a:rPr lang="en-US" sz="1200" dirty="0"/>
              <a:t>.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dirty="0" err="1"/>
              <a:t>Guerif</a:t>
            </a:r>
            <a:r>
              <a:rPr lang="en-US" sz="1200" dirty="0"/>
              <a:t> et al. 2007. Remote sensing and detection of nitrogen status in crops. Application to precise nitrogen fertilization. Progress of Information Technology in Agriculture 593–601Heege H. J. , </a:t>
            </a:r>
            <a:r>
              <a:rPr lang="en-US" sz="1200" dirty="0" err="1"/>
              <a:t>Reusch</a:t>
            </a:r>
            <a:r>
              <a:rPr lang="en-US" sz="1200" dirty="0"/>
              <a:t> S. and Thiessen E. (2008) </a:t>
            </a:r>
            <a:r>
              <a:rPr lang="en-GB" sz="1200" u="sng" dirty="0">
                <a:hlinkClick r:id="rId4"/>
              </a:rPr>
              <a:t>https://link.springer.com/article/10.1007/s11119-008-9055-3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dirty="0"/>
              <a:t>Huang et al. 2015. Satellite remote sensing-based </a:t>
            </a:r>
            <a:r>
              <a:rPr lang="en-GB" sz="1200" dirty="0" err="1"/>
              <a:t>inseason</a:t>
            </a:r>
            <a:r>
              <a:rPr lang="en-GB" sz="1200" dirty="0"/>
              <a:t> diagnosis of rice nitrogen status in Northeast China. Remote Sensing 7,10646–10667. </a:t>
            </a:r>
            <a:r>
              <a:rPr lang="en-GB" sz="1200" u="sng" dirty="0">
                <a:hlinkClick r:id="rId5"/>
              </a:rPr>
              <a:t>https://</a:t>
            </a:r>
            <a:r>
              <a:rPr lang="en-GB" sz="1200" u="sng" dirty="0" smtClean="0">
                <a:hlinkClick r:id="rId5"/>
              </a:rPr>
              <a:t>doi.org/10.3390/rs70810646</a:t>
            </a:r>
            <a:endParaRPr lang="en-GB" sz="1200" u="sng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dirty="0" err="1" smtClean="0"/>
              <a:t>Lasetta</a:t>
            </a:r>
            <a:r>
              <a:rPr lang="en-US" sz="1200" dirty="0" smtClean="0"/>
              <a:t> </a:t>
            </a:r>
            <a:r>
              <a:rPr lang="en-US" sz="1200" dirty="0"/>
              <a:t>et al. 2014 “50 year trends in nitrogen use efficiency of world cropping systems: the relationship between yield and nitrogen input to cropland” Environmental Research Letters, Volume 9, Number 10 </a:t>
            </a:r>
            <a:r>
              <a:rPr lang="en-GB" sz="1200" u="sng" dirty="0">
                <a:hlinkClick r:id="rId6"/>
              </a:rPr>
              <a:t>https://iopscience.iop.org/article/10.1088/1748-9326/9/10/105011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u="sng" dirty="0" err="1">
                <a:hlinkClick r:id="rId7"/>
              </a:rPr>
              <a:t>Lemaire</a:t>
            </a:r>
            <a:r>
              <a:rPr lang="it-IT" sz="1200" u="sng" dirty="0">
                <a:hlinkClick r:id="rId7"/>
              </a:rPr>
              <a:t> </a:t>
            </a:r>
            <a:r>
              <a:rPr lang="en-GB" sz="1200" dirty="0"/>
              <a:t>et al.</a:t>
            </a:r>
            <a:r>
              <a:rPr lang="en-US" sz="1200" dirty="0"/>
              <a:t>”Diagnosis tool for plant and crop N status in vegetative stage: Theory and practices for crop N management” European Journal of Agronomy, 28, 4, 614-624. </a:t>
            </a:r>
            <a:r>
              <a:rPr lang="en-GB" sz="1200" u="sng" dirty="0">
                <a:hlinkClick r:id="rId8"/>
              </a:rPr>
              <a:t>https://</a:t>
            </a:r>
            <a:r>
              <a:rPr lang="en-GB" sz="1200" u="sng" dirty="0" smtClean="0">
                <a:hlinkClick r:id="rId8"/>
              </a:rPr>
              <a:t>doi.org/10.1016/j.eja.2008.01.005</a:t>
            </a:r>
            <a:endParaRPr lang="en-GB" sz="1200" u="sng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 smtClean="0"/>
              <a:t>Long et al. </a:t>
            </a:r>
            <a:r>
              <a:rPr lang="en-GB" sz="1200" dirty="0"/>
              <a:t>2000. Effect of Nitrogen Fertilization on Disease Progress of Rice Blast on Susceptible and Resistant Cultivars. Plant Dis. 84, 403–409. </a:t>
            </a:r>
            <a:r>
              <a:rPr lang="it-IT" sz="1200" u="sng" dirty="0">
                <a:hlinkClick r:id="rId9"/>
              </a:rPr>
              <a:t>https://doi.org/10.1094/PDIS.2000.84.4.403</a:t>
            </a:r>
            <a:endParaRPr lang="it-IT" sz="1200" u="sng" dirty="0"/>
          </a:p>
          <a:p>
            <a:pPr lvl="0" indent="0"/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201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7175500" cy="430213"/>
          </a:xfrm>
        </p:spPr>
        <p:txBody>
          <a:bodyPr/>
          <a:lstStyle/>
          <a:p>
            <a:r>
              <a:rPr lang="en-GB" dirty="0"/>
              <a:t>Reference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769938"/>
            <a:ext cx="8747125" cy="4164012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200" dirty="0" err="1" smtClean="0"/>
              <a:t>Kokaly</a:t>
            </a:r>
            <a:r>
              <a:rPr lang="en-US" sz="1200" dirty="0" smtClean="0"/>
              <a:t> R.F. 2001, </a:t>
            </a:r>
            <a:r>
              <a:rPr lang="en-US" sz="1200" dirty="0"/>
              <a:t>"Investigating a Physical Basis for </a:t>
            </a:r>
            <a:r>
              <a:rPr lang="en-US" sz="1200" dirty="0" smtClean="0"/>
              <a:t>Spectroscopic Estimates </a:t>
            </a:r>
            <a:r>
              <a:rPr lang="en-US" sz="1200" dirty="0"/>
              <a:t>of Leaf Nitrogen Concentration," Remote Sensing </a:t>
            </a:r>
            <a:r>
              <a:rPr lang="en-US" sz="1200" dirty="0" smtClean="0"/>
              <a:t>of Environment</a:t>
            </a:r>
            <a:r>
              <a:rPr lang="en-US" sz="1200" dirty="0"/>
              <a:t>, </a:t>
            </a:r>
            <a:r>
              <a:rPr lang="en-US" sz="1200" dirty="0" smtClean="0"/>
              <a:t>75</a:t>
            </a:r>
            <a:r>
              <a:rPr lang="en-US" sz="1200" dirty="0"/>
              <a:t>, </a:t>
            </a:r>
            <a:r>
              <a:rPr lang="en-US" sz="1200" dirty="0" smtClean="0"/>
              <a:t>153-161. </a:t>
            </a:r>
            <a:r>
              <a:rPr lang="it-IT" sz="1200" dirty="0">
                <a:hlinkClick r:id="rId2" tooltip="Persistent link using digital object identifier"/>
              </a:rPr>
              <a:t>https://doi.org/10.1016/S0034-4257(00)00163-2</a:t>
            </a:r>
            <a:endParaRPr lang="en-US" sz="1200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dirty="0" smtClean="0"/>
              <a:t>Mae</a:t>
            </a:r>
            <a:r>
              <a:rPr lang="en-GB" sz="1200" dirty="0"/>
              <a:t>, T., 1997. Physiological nitrogen efficiency in rice: nitrogen utilization, </a:t>
            </a:r>
            <a:r>
              <a:rPr lang="en-GB" sz="1200" dirty="0" err="1"/>
              <a:t>photosynthesis,and</a:t>
            </a:r>
            <a:r>
              <a:rPr lang="en-GB" sz="1200" dirty="0"/>
              <a:t> yield potential. Plant Soil 201–210. </a:t>
            </a:r>
            <a:r>
              <a:rPr lang="en-GB" sz="1200" u="sng" dirty="0">
                <a:hlinkClick r:id="rId3"/>
              </a:rPr>
              <a:t>https://doi.org/10.1023/A:1004293706242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dirty="0" err="1"/>
              <a:t>Nutini</a:t>
            </a:r>
            <a:r>
              <a:rPr lang="en-US" sz="1200" dirty="0"/>
              <a:t> et al. 2018 “An operational workflow to assess rice nutritional status based on satellite imagery and smartphone apps” Computers and Electronics in Agriculture 154 (2018) 80–92. </a:t>
            </a:r>
            <a:r>
              <a:rPr lang="it-IT" sz="1200" u="sng" dirty="0">
                <a:hlinkClick r:id="rId4" tooltip="Persistent link using digital object identifier"/>
              </a:rPr>
              <a:t>https://doi.org/10.1016/j.compag.2018.08.008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dirty="0" err="1"/>
              <a:t>Schlemmer</a:t>
            </a:r>
            <a:r>
              <a:rPr lang="en-US" sz="1200" dirty="0"/>
              <a:t> et al. “Remote estimation of nitrogen and chlorophyll contents in maize at leaf and canopy levels”. International Journal of Applied Earth Observation and </a:t>
            </a:r>
            <a:r>
              <a:rPr lang="en-US" sz="1200" dirty="0" err="1"/>
              <a:t>Geoinformation</a:t>
            </a:r>
            <a:r>
              <a:rPr lang="en-US" sz="1200" dirty="0"/>
              <a:t> 25 (2013) 47–54. </a:t>
            </a:r>
            <a:r>
              <a:rPr lang="en-GB" sz="1200" u="sng" dirty="0">
                <a:hlinkClick r:id="rId5"/>
              </a:rPr>
              <a:t>https://doi.org/10.1016/j.jag.2013.04.003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200" dirty="0" err="1"/>
              <a:t>Shimono</a:t>
            </a:r>
            <a:r>
              <a:rPr lang="en-GB" sz="1200" dirty="0"/>
              <a:t>, et. 2007. Lodging in rice can be alleviated by atmospheric CO2 enrichment. Agric. </a:t>
            </a:r>
            <a:r>
              <a:rPr lang="en-GB" sz="1200" dirty="0" err="1"/>
              <a:t>Ecosyst</a:t>
            </a:r>
            <a:r>
              <a:rPr lang="en-GB" sz="1200" dirty="0"/>
              <a:t>. Environ. 118, 223–230. </a:t>
            </a:r>
            <a:r>
              <a:rPr lang="en-GB" sz="1200" u="sng" dirty="0">
                <a:hlinkClick r:id="rId6"/>
              </a:rPr>
              <a:t>https://doi.org/10.1016/j.agee.2006.05.015</a:t>
            </a:r>
            <a:r>
              <a:rPr lang="en-GB" sz="1200" dirty="0"/>
              <a:t> </a:t>
            </a:r>
            <a:endParaRPr lang="it-IT" sz="12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dirty="0"/>
              <a:t>Sutton et al. 2011 “The European nitrogen assessment : sources, effects, and policy perspectives Cambridge, UK ; New York : Cambridge University Press, 2011.</a:t>
            </a:r>
            <a:endParaRPr lang="it-IT" sz="1200" dirty="0"/>
          </a:p>
          <a:p>
            <a:pPr>
              <a:buFont typeface="Arial" panose="020B0604020202020204" pitchFamily="34" charset="0"/>
              <a:buChar char="•"/>
            </a:pPr>
            <a:endParaRPr lang="it-IT" sz="1200" dirty="0"/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GB" sz="1200" dirty="0"/>
          </a:p>
          <a:p>
            <a:pPr lvl="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106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6568" y="182359"/>
            <a:ext cx="8864600" cy="430213"/>
          </a:xfrm>
        </p:spPr>
        <p:txBody>
          <a:bodyPr/>
          <a:lstStyle/>
          <a:p>
            <a:r>
              <a:rPr lang="en-GB" dirty="0" smtClean="0"/>
              <a:t>Importance of nitrogen </a:t>
            </a:r>
            <a:r>
              <a:rPr lang="en-GB" dirty="0"/>
              <a:t>management</a:t>
            </a:r>
            <a:r>
              <a:rPr lang="en-GB" dirty="0" smtClean="0"/>
              <a:t>: </a:t>
            </a:r>
            <a:r>
              <a:rPr lang="en-GB" sz="2000" dirty="0" smtClean="0"/>
              <a:t>the problem 2/3</a:t>
            </a:r>
            <a:endParaRPr lang="en-GB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6676" y="823896"/>
            <a:ext cx="603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Nitrogen use efficiency (NUE</a:t>
            </a:r>
            <a:r>
              <a:rPr lang="en-US" sz="1400" dirty="0" smtClean="0"/>
              <a:t>)* in current farmer practices is very low (~ 40%) worldwide. 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b="1" dirty="0" smtClean="0">
                <a:sym typeface="Wingdings" panose="05000000000000000000" pitchFamily="2" charset="2"/>
              </a:rPr>
              <a:t>~ 60% of N applied is lost in the environment</a:t>
            </a:r>
            <a:r>
              <a:rPr lang="en-US" sz="1400" dirty="0" smtClean="0">
                <a:sym typeface="Wingdings" panose="05000000000000000000" pitchFamily="2" charset="2"/>
              </a:rPr>
              <a:t> as gaseous (ammonia, N2O  GHG!) and/or leached to ground water (pollution!). </a:t>
            </a:r>
            <a:endParaRPr lang="en-US" sz="1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More </a:t>
            </a:r>
            <a:r>
              <a:rPr lang="en-US" sz="1400" dirty="0"/>
              <a:t>than </a:t>
            </a:r>
            <a:r>
              <a:rPr lang="en-US" sz="1400" b="1" dirty="0"/>
              <a:t>20% of the European Union (EU) countries </a:t>
            </a:r>
            <a:r>
              <a:rPr lang="en-US" sz="1400" dirty="0"/>
              <a:t>ground waters are facing </a:t>
            </a:r>
            <a:r>
              <a:rPr lang="en-US" sz="1400" b="1" dirty="0"/>
              <a:t>excessive nitrates </a:t>
            </a:r>
            <a:r>
              <a:rPr lang="en-US" sz="1400" b="1" dirty="0" smtClean="0"/>
              <a:t>concentrations</a:t>
            </a:r>
            <a:r>
              <a:rPr lang="en-US" sz="1400" dirty="0" smtClean="0"/>
              <a:t> in relation to livestock and </a:t>
            </a:r>
            <a:r>
              <a:rPr lang="en-US" sz="1400" dirty="0" err="1"/>
              <a:t>fertiliser</a:t>
            </a:r>
            <a:r>
              <a:rPr lang="en-US" sz="1400" dirty="0"/>
              <a:t> consumption (European Environment Agency, 2005</a:t>
            </a:r>
            <a:r>
              <a:rPr lang="en-US" sz="1400" dirty="0" smtClean="0"/>
              <a:t>).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758441" y="4395627"/>
            <a:ext cx="6309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*Nitrogen </a:t>
            </a:r>
            <a:r>
              <a:rPr lang="en-US" sz="800" dirty="0"/>
              <a:t>use efficiency (NUE) is the fraction of applied nitrogen that is absorbed and used by the plant</a:t>
            </a:r>
            <a:r>
              <a:rPr lang="en-US" sz="800" dirty="0" smtClean="0"/>
              <a:t>.</a:t>
            </a:r>
            <a:r>
              <a:rPr lang="en-GB" sz="800" dirty="0" smtClean="0"/>
              <a:t> </a:t>
            </a:r>
            <a:endParaRPr lang="en-GB" sz="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" t="35903" r="-3022" b="33161"/>
          <a:stretch/>
        </p:blipFill>
        <p:spPr>
          <a:xfrm>
            <a:off x="6103620" y="906639"/>
            <a:ext cx="2906409" cy="16115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6676" y="2912743"/>
            <a:ext cx="89043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European Nitrogen Assessment </a:t>
            </a:r>
            <a:r>
              <a:rPr lang="en-US" sz="1400" dirty="0" smtClean="0">
                <a:sym typeface="Wingdings" panose="05000000000000000000" pitchFamily="2" charset="2"/>
              </a:rPr>
              <a:t>cost benefit analysis (Sutton et al. </a:t>
            </a:r>
            <a:r>
              <a:rPr lang="en-US" sz="1400" dirty="0">
                <a:sym typeface="Wingdings" panose="05000000000000000000" pitchFamily="2" charset="2"/>
              </a:rPr>
              <a:t>2011) estimates </a:t>
            </a:r>
            <a:r>
              <a:rPr lang="en-US" sz="1400" b="1" dirty="0" smtClean="0">
                <a:sym typeface="Wingdings" panose="05000000000000000000" pitchFamily="2" charset="2"/>
              </a:rPr>
              <a:t>environmental </a:t>
            </a:r>
            <a:r>
              <a:rPr lang="en-US" sz="1400" b="1" dirty="0">
                <a:sym typeface="Wingdings" panose="05000000000000000000" pitchFamily="2" charset="2"/>
              </a:rPr>
              <a:t>cost in the range of 70 -320 billion €/y </a:t>
            </a:r>
            <a:r>
              <a:rPr lang="en-US" sz="1400" dirty="0">
                <a:sym typeface="Wingdings" panose="05000000000000000000" pitchFamily="2" charset="2"/>
              </a:rPr>
              <a:t>outweigh the direct benefit in </a:t>
            </a:r>
            <a:r>
              <a:rPr lang="en-US" sz="1400" dirty="0" smtClean="0">
                <a:sym typeface="Wingdings" panose="05000000000000000000" pitchFamily="2" charset="2"/>
              </a:rPr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These negative externalities </a:t>
            </a:r>
            <a:r>
              <a:rPr lang="en-US" sz="1400" dirty="0"/>
              <a:t>deriving from the </a:t>
            </a:r>
            <a:r>
              <a:rPr lang="en-US" sz="1400" b="1" dirty="0"/>
              <a:t>improper use of N </a:t>
            </a:r>
            <a:r>
              <a:rPr lang="en-US" sz="1400" b="1" dirty="0" smtClean="0"/>
              <a:t>fertilizers </a:t>
            </a:r>
            <a:r>
              <a:rPr lang="en-US" sz="1400" dirty="0" smtClean="0"/>
              <a:t>led institutions </a:t>
            </a:r>
            <a:r>
              <a:rPr lang="en-US" sz="1400" dirty="0"/>
              <a:t>to adopt </a:t>
            </a:r>
            <a:r>
              <a:rPr lang="en-US" sz="1400" b="1" dirty="0"/>
              <a:t>specific measures to </a:t>
            </a:r>
            <a:r>
              <a:rPr lang="en-US" sz="1400" b="1" dirty="0" smtClean="0"/>
              <a:t>control N usage </a:t>
            </a:r>
            <a:r>
              <a:rPr lang="en-US" sz="1400" b="1" dirty="0"/>
              <a:t>at the farm level </a:t>
            </a:r>
            <a:r>
              <a:rPr lang="en-US" sz="1400" dirty="0"/>
              <a:t>(e.g., the EU Nitrate </a:t>
            </a:r>
            <a:r>
              <a:rPr lang="en-US" sz="1400" dirty="0" smtClean="0"/>
              <a:t>Directive </a:t>
            </a:r>
            <a:r>
              <a:rPr lang="en-GB" sz="1400" dirty="0" smtClean="0"/>
              <a:t>91/676/EEC).</a:t>
            </a:r>
            <a:endParaRPr lang="en-US" sz="1400" dirty="0" smtClean="0">
              <a:sym typeface="Wingdings" panose="05000000000000000000" pitchFamily="2" charset="2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721873" y="2447045"/>
            <a:ext cx="2188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/>
              <a:t>Lassaletta</a:t>
            </a:r>
            <a:r>
              <a:rPr lang="en-GB" sz="1400" dirty="0" smtClean="0"/>
              <a:t> et al., 2014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402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-5001"/>
            <a:ext cx="7726680" cy="738664"/>
          </a:xfrm>
        </p:spPr>
        <p:txBody>
          <a:bodyPr/>
          <a:lstStyle/>
          <a:p>
            <a:r>
              <a:rPr lang="en-GB" dirty="0" smtClean="0"/>
              <a:t>Importance of nitrogen management: </a:t>
            </a:r>
            <a:r>
              <a:rPr lang="en-GB" sz="2000" dirty="0" smtClean="0"/>
              <a:t>the </a:t>
            </a:r>
            <a:r>
              <a:rPr lang="en-GB" sz="2000" dirty="0"/>
              <a:t>problem </a:t>
            </a:r>
            <a:r>
              <a:rPr lang="en-GB" sz="2000" dirty="0" smtClean="0"/>
              <a:t>3/3</a:t>
            </a:r>
            <a:endParaRPr lang="en-GB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20859" y="2008984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Low nitrogen </a:t>
            </a:r>
            <a:endParaRPr lang="en-GB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812454" y="2008984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High nitrogen </a:t>
            </a:r>
            <a:endParaRPr lang="en-GB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61" y="2606205"/>
            <a:ext cx="2361343" cy="13771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7184" y="2479181"/>
            <a:ext cx="2392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reduce photosynthesis efficiency, plant growth and final crop yield</a:t>
            </a:r>
            <a:endParaRPr lang="en-GB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416742" y="2386849"/>
            <a:ext cx="3383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 smtClean="0"/>
              <a:t>Agronomic</a:t>
            </a:r>
            <a:r>
              <a:rPr lang="en-GB" sz="1600" dirty="0" smtClean="0"/>
              <a:t>: poor root system, soft tissue </a:t>
            </a:r>
            <a:r>
              <a:rPr lang="en-GB" sz="1600" dirty="0" smtClean="0">
                <a:sym typeface="Wingdings" panose="05000000000000000000" pitchFamily="2" charset="2"/>
              </a:rPr>
              <a:t>(lodging risk), delay in development, </a:t>
            </a:r>
            <a:r>
              <a:rPr lang="en-GB" sz="1600" dirty="0" smtClean="0"/>
              <a:t>susceptibility to disease and pests</a:t>
            </a:r>
          </a:p>
          <a:p>
            <a:endParaRPr lang="en-GB" sz="1600" dirty="0" smtClean="0"/>
          </a:p>
          <a:p>
            <a:r>
              <a:rPr lang="en-GB" sz="1600" u="sng" dirty="0" smtClean="0"/>
              <a:t>Environmental</a:t>
            </a:r>
            <a:r>
              <a:rPr lang="en-GB" sz="1600" dirty="0" smtClean="0"/>
              <a:t>: soil and water pollution and emission of GHG</a:t>
            </a:r>
            <a:endParaRPr lang="en-GB" sz="1600" dirty="0"/>
          </a:p>
        </p:txBody>
      </p:sp>
      <p:sp>
        <p:nvSpPr>
          <p:cNvPr id="10" name="Rettangolo 9"/>
          <p:cNvSpPr/>
          <p:nvPr/>
        </p:nvSpPr>
        <p:spPr>
          <a:xfrm>
            <a:off x="280984" y="885194"/>
            <a:ext cx="8786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en-GB" sz="1600" dirty="0" smtClean="0"/>
              <a:t>Successful </a:t>
            </a:r>
            <a:r>
              <a:rPr lang="en-GB" sz="1600" dirty="0"/>
              <a:t>nitrogen management </a:t>
            </a:r>
            <a:r>
              <a:rPr lang="en-GB" sz="1600" dirty="0" smtClean="0"/>
              <a:t>have to </a:t>
            </a:r>
            <a:r>
              <a:rPr lang="en-GB" sz="1600" b="1" dirty="0"/>
              <a:t>optimize crop yields (increase farm </a:t>
            </a:r>
            <a:r>
              <a:rPr lang="en-GB" sz="1600" b="1" dirty="0" smtClean="0"/>
              <a:t>profitability)</a:t>
            </a:r>
            <a:r>
              <a:rPr lang="en-GB" sz="1600" dirty="0" smtClean="0"/>
              <a:t> </a:t>
            </a:r>
            <a:r>
              <a:rPr lang="en-GB" sz="1600" dirty="0"/>
              <a:t>while </a:t>
            </a:r>
            <a:r>
              <a:rPr lang="en-GB" sz="1600" b="1" dirty="0"/>
              <a:t>minimizing nitrogen losses </a:t>
            </a:r>
            <a:r>
              <a:rPr lang="en-GB" sz="1600" dirty="0"/>
              <a:t>to the </a:t>
            </a:r>
            <a:r>
              <a:rPr lang="en-GB" sz="1600" dirty="0" smtClean="0"/>
              <a:t>environment </a:t>
            </a:r>
            <a:r>
              <a:rPr lang="en-GB" sz="1600" b="1" dirty="0" smtClean="0"/>
              <a:t>(ensure sustainability)</a:t>
            </a:r>
            <a:r>
              <a:rPr lang="en-GB" sz="1600" dirty="0" smtClean="0"/>
              <a:t>.</a:t>
            </a:r>
            <a:r>
              <a:rPr lang="en-GB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302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20675" y="833438"/>
            <a:ext cx="8823325" cy="36318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Here some key aspect for rice farming</a:t>
            </a:r>
          </a:p>
          <a:p>
            <a:pPr marL="981450" lvl="1" indent="-1714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rice N demand is high and </a:t>
            </a:r>
            <a:r>
              <a:rPr lang="en-GB" sz="1400" b="1" dirty="0" smtClean="0">
                <a:solidFill>
                  <a:schemeClr val="tx1"/>
                </a:solidFill>
              </a:rPr>
              <a:t>deficiencies rapidly decrease yields </a:t>
            </a:r>
            <a:r>
              <a:rPr lang="en-GB" sz="1400" dirty="0" smtClean="0">
                <a:solidFill>
                  <a:schemeClr val="tx1"/>
                </a:solidFill>
              </a:rPr>
              <a:t>(Huang et al., 2015), because of reduced </a:t>
            </a:r>
            <a:r>
              <a:rPr lang="en-GB" sz="1400" dirty="0" err="1" smtClean="0">
                <a:solidFill>
                  <a:schemeClr val="tx1"/>
                </a:solidFill>
              </a:rPr>
              <a:t>tillering</a:t>
            </a:r>
            <a:r>
              <a:rPr lang="en-GB" sz="1400" dirty="0" smtClean="0">
                <a:solidFill>
                  <a:schemeClr val="tx1"/>
                </a:solidFill>
              </a:rPr>
              <a:t>, lower number of </a:t>
            </a:r>
            <a:r>
              <a:rPr lang="en-GB" sz="1400" dirty="0" err="1" smtClean="0">
                <a:solidFill>
                  <a:schemeClr val="tx1"/>
                </a:solidFill>
              </a:rPr>
              <a:t>spikelets</a:t>
            </a:r>
            <a:r>
              <a:rPr lang="en-GB" sz="1400" dirty="0" smtClean="0">
                <a:solidFill>
                  <a:schemeClr val="tx1"/>
                </a:solidFill>
              </a:rPr>
              <a:t> per panicle and decreased photosynthetic rate (Mae, 1997). </a:t>
            </a:r>
          </a:p>
          <a:p>
            <a:pPr marL="981450" lvl="1" indent="-1714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N excess are as well problematic</a:t>
            </a:r>
            <a:r>
              <a:rPr lang="en-GB" sz="1400" dirty="0" smtClean="0">
                <a:solidFill>
                  <a:schemeClr val="tx1"/>
                </a:solidFill>
              </a:rPr>
              <a:t>, because of the increased plant susceptibility to diseases (Long et al., 2000) and lodging (</a:t>
            </a:r>
            <a:r>
              <a:rPr lang="en-GB" sz="1400" dirty="0" err="1" smtClean="0">
                <a:solidFill>
                  <a:schemeClr val="tx1"/>
                </a:solidFill>
              </a:rPr>
              <a:t>Shimono</a:t>
            </a:r>
            <a:r>
              <a:rPr lang="en-GB" sz="1400" dirty="0" smtClean="0">
                <a:solidFill>
                  <a:schemeClr val="tx1"/>
                </a:solidFill>
              </a:rPr>
              <a:t> et al., 2007). </a:t>
            </a:r>
          </a:p>
          <a:p>
            <a:pPr marL="981450" lvl="1" indent="-1714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Average </a:t>
            </a:r>
            <a:r>
              <a:rPr lang="en-GB" sz="1400" b="1" u="sng" dirty="0" smtClean="0">
                <a:solidFill>
                  <a:schemeClr val="tx1"/>
                </a:solidFill>
              </a:rPr>
              <a:t>nitrogen use efficiency </a:t>
            </a:r>
            <a:r>
              <a:rPr lang="en-GB" sz="1400" u="sng" dirty="0" smtClean="0">
                <a:solidFill>
                  <a:schemeClr val="tx1"/>
                </a:solidFill>
              </a:rPr>
              <a:t>in rice paddies is often very low (about 30%)</a:t>
            </a:r>
            <a:r>
              <a:rPr lang="en-GB" sz="1400" dirty="0" smtClean="0">
                <a:solidFill>
                  <a:schemeClr val="tx1"/>
                </a:solidFill>
              </a:rPr>
              <a:t>, leading to groundwater and soil contamination, greenhouse gases emission, and economic losses for farmers (Confalonieri et al., 2006). </a:t>
            </a:r>
          </a:p>
          <a:p>
            <a:pPr marL="981450" lvl="1" indent="-1714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In Italy, major rice producer in Europe, the </a:t>
            </a:r>
            <a:r>
              <a:rPr lang="en-GB" sz="1400" b="1" dirty="0" smtClean="0">
                <a:solidFill>
                  <a:schemeClr val="tx1"/>
                </a:solidFill>
              </a:rPr>
              <a:t>cost for fertilizers </a:t>
            </a:r>
            <a:r>
              <a:rPr lang="en-GB" sz="1400" dirty="0" smtClean="0">
                <a:solidFill>
                  <a:schemeClr val="tx1"/>
                </a:solidFill>
              </a:rPr>
              <a:t>in a medium-size rice farm (150 ha) </a:t>
            </a:r>
            <a:r>
              <a:rPr lang="en-GB" sz="1400" b="1" dirty="0" smtClean="0">
                <a:solidFill>
                  <a:schemeClr val="tx1"/>
                </a:solidFill>
              </a:rPr>
              <a:t>represents almost 40% (~370 €/ha) </a:t>
            </a:r>
            <a:r>
              <a:rPr lang="en-GB" sz="1400" dirty="0" smtClean="0">
                <a:solidFill>
                  <a:schemeClr val="tx1"/>
                </a:solidFill>
              </a:rPr>
              <a:t>of the total cost for input factors (Camera di </a:t>
            </a:r>
            <a:r>
              <a:rPr lang="en-GB" sz="1400" dirty="0" err="1" smtClean="0">
                <a:solidFill>
                  <a:schemeClr val="tx1"/>
                </a:solidFill>
              </a:rPr>
              <a:t>Commercio</a:t>
            </a:r>
            <a:r>
              <a:rPr lang="en-GB" sz="1400" dirty="0" smtClean="0">
                <a:solidFill>
                  <a:schemeClr val="tx1"/>
                </a:solidFill>
              </a:rPr>
              <a:t> Vercelli, 2013) </a:t>
            </a:r>
            <a:r>
              <a:rPr lang="en-GB" sz="1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sz="1400" dirty="0" smtClean="0">
                <a:solidFill>
                  <a:schemeClr val="tx1"/>
                </a:solidFill>
              </a:rPr>
              <a:t>This underlines how fertilizers management is of </a:t>
            </a:r>
            <a:r>
              <a:rPr lang="en-GB" sz="1400" b="1" dirty="0" smtClean="0">
                <a:solidFill>
                  <a:schemeClr val="tx1"/>
                </a:solidFill>
              </a:rPr>
              <a:t>fundamental importance for farm economic balance</a:t>
            </a:r>
            <a:r>
              <a:rPr lang="en-GB" sz="1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8848725" cy="430213"/>
          </a:xfrm>
        </p:spPr>
        <p:txBody>
          <a:bodyPr/>
          <a:lstStyle/>
          <a:p>
            <a:r>
              <a:rPr lang="en-GB" sz="2000" dirty="0" smtClean="0"/>
              <a:t>Importance of nitrogen management: </a:t>
            </a:r>
            <a:r>
              <a:rPr lang="en-GB" sz="1600" dirty="0" smtClean="0"/>
              <a:t>example of rice cropping system</a:t>
            </a:r>
            <a:endParaRPr lang="en-GB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33" y="1192847"/>
            <a:ext cx="459000" cy="45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16" y="3521069"/>
            <a:ext cx="459000" cy="459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33" y="2431507"/>
            <a:ext cx="459000" cy="459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6" y="783766"/>
            <a:ext cx="459000" cy="4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2760952-b3bb-408f-ace6-eb1e07642b8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733</TotalTime>
  <Words>4762</Words>
  <Application>Microsoft Office PowerPoint</Application>
  <PresentationFormat>Presentazione su schermo (16:9)</PresentationFormat>
  <Paragraphs>620</Paragraphs>
  <Slides>66</Slides>
  <Notes>11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82" baseType="lpstr">
      <vt:lpstr>arial</vt:lpstr>
      <vt:lpstr>arial</vt:lpstr>
      <vt:lpstr>Arial Unicode MS</vt:lpstr>
      <vt:lpstr>Batang</vt:lpstr>
      <vt:lpstr>Calibri</vt:lpstr>
      <vt:lpstr>Cambria Math</vt:lpstr>
      <vt:lpstr>Courier New</vt:lpstr>
      <vt:lpstr>Georgia</vt:lpstr>
      <vt:lpstr>Gill Sans</vt:lpstr>
      <vt:lpstr>NexusSerif</vt:lpstr>
      <vt:lpstr>Palatino Linotype</vt:lpstr>
      <vt:lpstr>Times New Roman</vt:lpstr>
      <vt:lpstr>Verdana</vt:lpstr>
      <vt:lpstr>Wingdings</vt:lpstr>
      <vt:lpstr>Wingdings 2</vt:lpstr>
      <vt:lpstr>NEW ESA Presentation 16-9</vt:lpstr>
      <vt:lpstr>Presentazione standard di PowerPoint</vt:lpstr>
      <vt:lpstr>Presentazione standard di PowerPoint</vt:lpstr>
      <vt:lpstr>Crop nitrogen management and satellite-derived information for crop monitoring and yield forecast</vt:lpstr>
      <vt:lpstr>Presentation outline</vt:lpstr>
      <vt:lpstr>Presentazione standard di PowerPoint</vt:lpstr>
      <vt:lpstr>Importance of nitrogen management: the problem 1/3</vt:lpstr>
      <vt:lpstr>Importance of nitrogen management: the problem 2/3</vt:lpstr>
      <vt:lpstr>Importance of nitrogen management: the problem 3/3</vt:lpstr>
      <vt:lpstr>Importance of nitrogen management: example of rice cropping system</vt:lpstr>
      <vt:lpstr>Nitrogen management in a precision agriculture paradigm</vt:lpstr>
      <vt:lpstr>Thematic mapping for VRT</vt:lpstr>
      <vt:lpstr>Presentazione standard di PowerPoint</vt:lpstr>
      <vt:lpstr>Terminology, variables and units</vt:lpstr>
      <vt:lpstr>Optical sensing contribution and limits 1/3</vt:lpstr>
      <vt:lpstr>Cab – N relation: leaf level chlorophyll meter</vt:lpstr>
      <vt:lpstr>Cab – N relation: structural and temporal dependency</vt:lpstr>
      <vt:lpstr>Leaf level:  relation with VIs from spectroradiometers</vt:lpstr>
      <vt:lpstr>Canopy level: relation with Vis/REP VIs importance</vt:lpstr>
      <vt:lpstr>Canopy level: biochemical and structural parameters interaction</vt:lpstr>
      <vt:lpstr>Conclusion</vt:lpstr>
      <vt:lpstr>Presentazione standard di PowerPoint</vt:lpstr>
      <vt:lpstr>How to assess nitrogen deficiency: NNI</vt:lpstr>
      <vt:lpstr>NNI: information content and temporal dynamics</vt:lpstr>
      <vt:lpstr>Assessing (excess or deficit) nitrogen uptake via RS</vt:lpstr>
      <vt:lpstr>Approaches</vt:lpstr>
      <vt:lpstr>Approaches</vt:lpstr>
      <vt:lpstr>Biomass estimation (common for all methods)</vt:lpstr>
      <vt:lpstr>Dilution curves (common for all methods)</vt:lpstr>
      <vt:lpstr>Dilution curve with LAI or development stages</vt:lpstr>
      <vt:lpstr>Approaches: Method 1</vt:lpstr>
      <vt:lpstr>Method 1: Direct  N% and W (LAI) empirical estimation</vt:lpstr>
      <vt:lpstr>Method 1: Direct  N% and W (LAI) empirical estimation</vt:lpstr>
      <vt:lpstr>Approaches: Method 2</vt:lpstr>
      <vt:lpstr>Method 2: Direct  NNI empirical estimation</vt:lpstr>
      <vt:lpstr>Method 2: Direct  NNI empirical estimation</vt:lpstr>
      <vt:lpstr>Approaches: Method 3</vt:lpstr>
      <vt:lpstr>Method 3: Indirect  CNC from CCC</vt:lpstr>
      <vt:lpstr>Method 3: Indirect  CNC from CCC</vt:lpstr>
      <vt:lpstr>Method 3: Indirect  CNC from CCC</vt:lpstr>
      <vt:lpstr>Method 3: Indirect  CNC from CCC</vt:lpstr>
      <vt:lpstr>Towards operational application</vt:lpstr>
      <vt:lpstr>Method 3: Indirect  CNC from CCC</vt:lpstr>
      <vt:lpstr>Method 3: Indirect  CNC from CCC</vt:lpstr>
      <vt:lpstr>Method 3: Indirect  CNC from CCC</vt:lpstr>
      <vt:lpstr>Summary</vt:lpstr>
      <vt:lpstr>Example of application of (pre) operational systems</vt:lpstr>
      <vt:lpstr>BELCAM</vt:lpstr>
      <vt:lpstr>BELCAM</vt:lpstr>
      <vt:lpstr>Presentazione standard di PowerPoint</vt:lpstr>
      <vt:lpstr>Presentazione standard di PowerPoint</vt:lpstr>
      <vt:lpstr>Presentazione standard di PowerPoint</vt:lpstr>
      <vt:lpstr>Work objective &amp; study area</vt:lpstr>
      <vt:lpstr>Presentazione standard di PowerPoint</vt:lpstr>
      <vt:lpstr>WHEN: best period to perform top-dressing fertilization</vt:lpstr>
      <vt:lpstr>Presentazione standard di PowerPoint</vt:lpstr>
      <vt:lpstr>Presentazione standard di PowerPoint</vt:lpstr>
      <vt:lpstr>NUTRITIONAL STATUS: smart scouting to characterize zones</vt:lpstr>
      <vt:lpstr>Presentazione standard di PowerPoint</vt:lpstr>
      <vt:lpstr>Presentazione standard di PowerPoint</vt:lpstr>
      <vt:lpstr>WHAT: fertilizations strategy based on field and satellite data </vt:lpstr>
      <vt:lpstr>In field VRT application and digital data recording</vt:lpstr>
      <vt:lpstr>Assessment of workflow</vt:lpstr>
      <vt:lpstr>Conclusions</vt:lpstr>
      <vt:lpstr>Reference</vt:lpstr>
      <vt:lpstr>Reference</vt:lpstr>
      <vt:lpstr>Reference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Utente Windows</cp:lastModifiedBy>
  <cp:revision>73</cp:revision>
  <cp:lastPrinted>2008-08-26T16:26:23Z</cp:lastPrinted>
  <dcterms:created xsi:type="dcterms:W3CDTF">2016-10-18T10:53:19Z</dcterms:created>
  <dcterms:modified xsi:type="dcterms:W3CDTF">2019-09-19T06:23:02Z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