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52"/>
  </p:notesMasterIdLst>
  <p:handoutMasterIdLst>
    <p:handoutMasterId r:id="rId53"/>
  </p:handoutMasterIdLst>
  <p:sldIdLst>
    <p:sldId id="256" r:id="rId5"/>
    <p:sldId id="259" r:id="rId6"/>
    <p:sldId id="298" r:id="rId7"/>
    <p:sldId id="339" r:id="rId8"/>
    <p:sldId id="340" r:id="rId9"/>
    <p:sldId id="337" r:id="rId10"/>
    <p:sldId id="342" r:id="rId11"/>
    <p:sldId id="299" r:id="rId12"/>
    <p:sldId id="300" r:id="rId13"/>
    <p:sldId id="301" r:id="rId14"/>
    <p:sldId id="302" r:id="rId15"/>
    <p:sldId id="338" r:id="rId16"/>
    <p:sldId id="330" r:id="rId17"/>
    <p:sldId id="304" r:id="rId18"/>
    <p:sldId id="305" r:id="rId19"/>
    <p:sldId id="307" r:id="rId20"/>
    <p:sldId id="306" r:id="rId21"/>
    <p:sldId id="308" r:id="rId22"/>
    <p:sldId id="309" r:id="rId23"/>
    <p:sldId id="310" r:id="rId24"/>
    <p:sldId id="311" r:id="rId25"/>
    <p:sldId id="312" r:id="rId26"/>
    <p:sldId id="313" r:id="rId27"/>
    <p:sldId id="331" r:id="rId28"/>
    <p:sldId id="315" r:id="rId29"/>
    <p:sldId id="332" r:id="rId30"/>
    <p:sldId id="344" r:id="rId31"/>
    <p:sldId id="354" r:id="rId32"/>
    <p:sldId id="333" r:id="rId33"/>
    <p:sldId id="319" r:id="rId34"/>
    <p:sldId id="335" r:id="rId35"/>
    <p:sldId id="336" r:id="rId36"/>
    <p:sldId id="334" r:id="rId37"/>
    <p:sldId id="323" r:id="rId38"/>
    <p:sldId id="345" r:id="rId39"/>
    <p:sldId id="324" r:id="rId40"/>
    <p:sldId id="346" r:id="rId41"/>
    <p:sldId id="325" r:id="rId42"/>
    <p:sldId id="347" r:id="rId43"/>
    <p:sldId id="349" r:id="rId44"/>
    <p:sldId id="350" r:id="rId45"/>
    <p:sldId id="351" r:id="rId46"/>
    <p:sldId id="352" r:id="rId47"/>
    <p:sldId id="353" r:id="rId48"/>
    <p:sldId id="328" r:id="rId49"/>
    <p:sldId id="329" r:id="rId50"/>
    <p:sldId id="343" r:id="rId51"/>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69C596B3-E3D7-41B1-8DEF-9CAD38BD6C6F}">
          <p14:sldIdLst>
            <p14:sldId id="256"/>
            <p14:sldId id="259"/>
            <p14:sldId id="298"/>
            <p14:sldId id="339"/>
            <p14:sldId id="340"/>
            <p14:sldId id="337"/>
            <p14:sldId id="342"/>
            <p14:sldId id="299"/>
            <p14:sldId id="300"/>
            <p14:sldId id="301"/>
            <p14:sldId id="302"/>
            <p14:sldId id="338"/>
            <p14:sldId id="330"/>
            <p14:sldId id="304"/>
            <p14:sldId id="305"/>
            <p14:sldId id="307"/>
            <p14:sldId id="306"/>
            <p14:sldId id="308"/>
            <p14:sldId id="309"/>
            <p14:sldId id="310"/>
            <p14:sldId id="311"/>
            <p14:sldId id="312"/>
            <p14:sldId id="313"/>
            <p14:sldId id="331"/>
            <p14:sldId id="315"/>
            <p14:sldId id="332"/>
            <p14:sldId id="344"/>
            <p14:sldId id="354"/>
            <p14:sldId id="333"/>
            <p14:sldId id="319"/>
            <p14:sldId id="335"/>
            <p14:sldId id="336"/>
            <p14:sldId id="334"/>
            <p14:sldId id="323"/>
            <p14:sldId id="345"/>
            <p14:sldId id="324"/>
            <p14:sldId id="346"/>
            <p14:sldId id="325"/>
            <p14:sldId id="347"/>
            <p14:sldId id="349"/>
            <p14:sldId id="350"/>
            <p14:sldId id="351"/>
            <p14:sldId id="352"/>
            <p14:sldId id="353"/>
            <p14:sldId id="328"/>
            <p14:sldId id="329"/>
            <p14:sldId id="34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co" initials="M" lastIdx="2" clrIdx="0">
    <p:extLst>
      <p:ext uri="{19B8F6BF-5375-455C-9EA6-DF929625EA0E}">
        <p15:presenceInfo xmlns:p15="http://schemas.microsoft.com/office/powerpoint/2012/main" userId="Mirc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42"/>
    <a:srgbClr val="8F0B27"/>
    <a:srgbClr val="D0103A"/>
    <a:srgbClr val="006432"/>
    <a:srgbClr val="00542A"/>
    <a:srgbClr val="0098DB"/>
    <a:srgbClr val="00549F"/>
    <a:srgbClr val="FDC82F"/>
    <a:srgbClr val="00338D"/>
    <a:srgbClr val="E3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07" autoAdjust="0"/>
    <p:restoredTop sz="94699"/>
  </p:normalViewPr>
  <p:slideViewPr>
    <p:cSldViewPr snapToGrid="0">
      <p:cViewPr varScale="1">
        <p:scale>
          <a:sx n="110" d="100"/>
          <a:sy n="110" d="100"/>
        </p:scale>
        <p:origin x="158" y="67"/>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9/19/2019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A8EFA0-A757-4A9D-9263-1181FD02DE4D}" type="slidenum">
              <a:rPr lang="it-IT" altLang="it-IT"/>
              <a:pPr eaLnBrk="1" hangingPunct="1"/>
              <a:t>10</a:t>
            </a:fld>
            <a:endParaRPr lang="it-IT" altLang="it-IT"/>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42053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2135F0C5-A18C-4485-AA62-BF659971EA6B}" type="slidenum">
              <a:rPr lang="en-US" smtClean="0"/>
              <a:pPr>
                <a:defRPr/>
              </a:pPr>
              <a:t>20</a:t>
            </a:fld>
            <a:endParaRPr lang="en-US"/>
          </a:p>
        </p:txBody>
      </p:sp>
    </p:spTree>
    <p:extLst>
      <p:ext uri="{BB962C8B-B14F-4D97-AF65-F5344CB8AC3E}">
        <p14:creationId xmlns:p14="http://schemas.microsoft.com/office/powerpoint/2010/main" val="295394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2135F0C5-A18C-4485-AA62-BF659971EA6B}" type="slidenum">
              <a:rPr lang="en-US" smtClean="0"/>
              <a:pPr>
                <a:defRPr/>
              </a:pPr>
              <a:t>24</a:t>
            </a:fld>
            <a:endParaRPr lang="en-US"/>
          </a:p>
        </p:txBody>
      </p:sp>
    </p:spTree>
    <p:extLst>
      <p:ext uri="{BB962C8B-B14F-4D97-AF65-F5344CB8AC3E}">
        <p14:creationId xmlns:p14="http://schemas.microsoft.com/office/powerpoint/2010/main" val="124330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2135F0C5-A18C-4485-AA62-BF659971EA6B}" type="slidenum">
              <a:rPr lang="en-US" smtClean="0"/>
              <a:pPr>
                <a:defRPr/>
              </a:pPr>
              <a:t>29</a:t>
            </a:fld>
            <a:endParaRPr lang="en-US"/>
          </a:p>
        </p:txBody>
      </p:sp>
    </p:spTree>
    <p:extLst>
      <p:ext uri="{BB962C8B-B14F-4D97-AF65-F5344CB8AC3E}">
        <p14:creationId xmlns:p14="http://schemas.microsoft.com/office/powerpoint/2010/main" val="295872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C059C383-FC14-4002-82D3-39C713859577}" type="slidenum">
              <a:rPr lang="it-IT" smtClean="0"/>
              <a:t>31</a:t>
            </a:fld>
            <a:endParaRPr lang="it-IT"/>
          </a:p>
        </p:txBody>
      </p:sp>
    </p:spTree>
    <p:extLst>
      <p:ext uri="{BB962C8B-B14F-4D97-AF65-F5344CB8AC3E}">
        <p14:creationId xmlns:p14="http://schemas.microsoft.com/office/powerpoint/2010/main" val="76615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2135F0C5-A18C-4485-AA62-BF659971EA6B}" type="slidenum">
              <a:rPr lang="en-US" smtClean="0"/>
              <a:pPr>
                <a:defRPr/>
              </a:pPr>
              <a:t>33</a:t>
            </a:fld>
            <a:endParaRPr lang="en-US"/>
          </a:p>
        </p:txBody>
      </p:sp>
    </p:spTree>
    <p:extLst>
      <p:ext uri="{BB962C8B-B14F-4D97-AF65-F5344CB8AC3E}">
        <p14:creationId xmlns:p14="http://schemas.microsoft.com/office/powerpoint/2010/main" val="299491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At 20</a:t>
            </a:r>
            <a:r>
              <a:rPr lang="en-US" baseline="30000" dirty="0" smtClean="0"/>
              <a:t>th</a:t>
            </a:r>
            <a:r>
              <a:rPr lang="en-US" dirty="0" smtClean="0"/>
              <a:t> of august the reliability of the model is higher!</a:t>
            </a:r>
          </a:p>
          <a:p>
            <a:r>
              <a:rPr lang="en-US" dirty="0" smtClean="0"/>
              <a:t>the model has</a:t>
            </a:r>
            <a:r>
              <a:rPr lang="en-US" baseline="0" dirty="0" smtClean="0"/>
              <a:t> captured a large part of the season</a:t>
            </a:r>
          </a:p>
          <a:p>
            <a:r>
              <a:rPr lang="en-US" baseline="0" dirty="0" smtClean="0"/>
              <a:t>comparable</a:t>
            </a:r>
            <a:endParaRPr lang="en-US" dirty="0"/>
          </a:p>
        </p:txBody>
      </p:sp>
      <p:sp>
        <p:nvSpPr>
          <p:cNvPr id="4" name="Segnaposto numero diapositiva 3"/>
          <p:cNvSpPr>
            <a:spLocks noGrp="1"/>
          </p:cNvSpPr>
          <p:nvPr>
            <p:ph type="sldNum" sz="quarter" idx="10"/>
          </p:nvPr>
        </p:nvSpPr>
        <p:spPr/>
        <p:txBody>
          <a:bodyPr/>
          <a:lstStyle/>
          <a:p>
            <a:fld id="{C059C383-FC14-4002-82D3-39C713859577}" type="slidenum">
              <a:rPr lang="it-IT" smtClean="0"/>
              <a:pPr/>
              <a:t>38</a:t>
            </a:fld>
            <a:endParaRPr lang="it-IT"/>
          </a:p>
        </p:txBody>
      </p:sp>
    </p:spTree>
    <p:extLst>
      <p:ext uri="{BB962C8B-B14F-4D97-AF65-F5344CB8AC3E}">
        <p14:creationId xmlns:p14="http://schemas.microsoft.com/office/powerpoint/2010/main" val="3993297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descr="9LTC_1_PPT.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a:ext>
            </a:extLst>
          </a:blip>
          <a:srcRect b="-31434"/>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pic>
        <p:nvPicPr>
          <p:cNvPr id="9" name="Picture 8"/>
          <p:cNvPicPr>
            <a:picLocks noChangeAspect="1"/>
          </p:cNvPicPr>
          <p:nvPr userDrawn="1"/>
        </p:nvPicPr>
        <p:blipFill rotWithShape="1">
          <a:blip r:embed="rId28" cstate="print">
            <a:extLst>
              <a:ext uri="{28A0092B-C50C-407E-A947-70E740481C1C}">
                <a14:useLocalDpi xmlns:a14="http://schemas.microsoft.com/office/drawing/2010/main"/>
              </a:ext>
            </a:extLst>
          </a:blip>
          <a:srcRect t="-2" b="28614"/>
          <a:stretch/>
        </p:blipFill>
        <p:spPr>
          <a:xfrm>
            <a:off x="7787917" y="156199"/>
            <a:ext cx="1210456" cy="468000"/>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lvl1pPr>
              <a:defRPr>
                <a:solidFill>
                  <a:schemeClr val="bg1">
                    <a:lumMod val="50000"/>
                  </a:schemeClr>
                </a:solidFill>
              </a:defRPr>
            </a:lvl1p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0">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t="-2" b="28614"/>
          <a:stretch/>
        </p:blipFill>
        <p:spPr>
          <a:xfrm>
            <a:off x="7787917" y="156199"/>
            <a:ext cx="1210456" cy="468000"/>
          </a:xfrm>
          <a:prstGeom prst="rect">
            <a:avLst/>
          </a:prstGeom>
        </p:spPr>
      </p:pic>
      <p:cxnSp>
        <p:nvCxnSpPr>
          <p:cNvPr id="39" name="Connettore diritto 38"/>
          <p:cNvCxnSpPr/>
          <p:nvPr userDrawn="1"/>
        </p:nvCxnSpPr>
        <p:spPr>
          <a:xfrm flipV="1">
            <a:off x="0" y="704850"/>
            <a:ext cx="9144000" cy="19050"/>
          </a:xfrm>
          <a:prstGeom prst="line">
            <a:avLst/>
          </a:prstGeom>
          <a:ln w="38100">
            <a:solidFill>
              <a:srgbClr val="008542"/>
            </a:solidFill>
          </a:ln>
        </p:spPr>
        <p:style>
          <a:lnRef idx="1">
            <a:schemeClr val="accent1"/>
          </a:lnRef>
          <a:fillRef idx="0">
            <a:schemeClr val="accent1"/>
          </a:fillRef>
          <a:effectRef idx="0">
            <a:schemeClr val="accent1"/>
          </a:effectRef>
          <a:fontRef idx="minor">
            <a:schemeClr val="tx1"/>
          </a:fontRef>
        </p:style>
      </p:cxnSp>
      <p:pic>
        <p:nvPicPr>
          <p:cNvPr id="14" name="Picture 11" descr="PPT_Footer.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sp>
        <p:nvSpPr>
          <p:cNvPr id="15" name="Rettangolo 14"/>
          <p:cNvSpPr/>
          <p:nvPr userDrawn="1"/>
        </p:nvSpPr>
        <p:spPr>
          <a:xfrm>
            <a:off x="2701800" y="4829338"/>
            <a:ext cx="5008802" cy="261610"/>
          </a:xfrm>
          <a:prstGeom prst="rect">
            <a:avLst/>
          </a:prstGeom>
        </p:spPr>
        <p:txBody>
          <a:bodyPr wrap="square">
            <a:spAutoFit/>
          </a:bodyPr>
          <a:lstStyle/>
          <a:p>
            <a:r>
              <a:rPr lang="en-GB" sz="1100" b="1" i="0" u="sng" noProof="0" dirty="0" smtClean="0">
                <a:solidFill>
                  <a:schemeClr val="bg1">
                    <a:lumMod val="50000"/>
                  </a:schemeClr>
                </a:solidFill>
                <a:effectLst/>
                <a:latin typeface="arial" panose="020B0604020202020204" pitchFamily="34" charset="0"/>
              </a:rPr>
              <a:t>16-20 September</a:t>
            </a:r>
            <a:r>
              <a:rPr lang="en-GB" sz="1100" b="1" i="0" noProof="0" dirty="0" smtClean="0">
                <a:solidFill>
                  <a:schemeClr val="bg1">
                    <a:lumMod val="50000"/>
                  </a:schemeClr>
                </a:solidFill>
                <a:effectLst/>
                <a:latin typeface="arial" panose="020B0604020202020204" pitchFamily="34" charset="0"/>
              </a:rPr>
              <a:t> 2019 </a:t>
            </a:r>
            <a:r>
              <a:rPr lang="en-GB" sz="1100" b="1" i="0" noProof="0" dirty="0" err="1" smtClean="0">
                <a:solidFill>
                  <a:schemeClr val="bg1">
                    <a:lumMod val="50000"/>
                  </a:schemeClr>
                </a:solidFill>
                <a:effectLst/>
                <a:latin typeface="arial" panose="020B0604020202020204" pitchFamily="34" charset="0"/>
              </a:rPr>
              <a:t>Université</a:t>
            </a:r>
            <a:r>
              <a:rPr lang="en-GB" sz="1100" b="1" i="0" noProof="0" dirty="0" smtClean="0">
                <a:solidFill>
                  <a:schemeClr val="bg1">
                    <a:lumMod val="50000"/>
                  </a:schemeClr>
                </a:solidFill>
                <a:effectLst/>
                <a:latin typeface="arial" panose="020B0604020202020204" pitchFamily="34" charset="0"/>
              </a:rPr>
              <a:t> </a:t>
            </a:r>
            <a:r>
              <a:rPr lang="en-GB" sz="1100" b="1" i="0" noProof="0" dirty="0" err="1" smtClean="0">
                <a:solidFill>
                  <a:schemeClr val="bg1">
                    <a:lumMod val="50000"/>
                  </a:schemeClr>
                </a:solidFill>
                <a:effectLst/>
                <a:latin typeface="arial" panose="020B0604020202020204" pitchFamily="34" charset="0"/>
              </a:rPr>
              <a:t>Catholique</a:t>
            </a:r>
            <a:r>
              <a:rPr lang="en-GB" sz="1100" b="1" i="0" noProof="0" dirty="0" smtClean="0">
                <a:solidFill>
                  <a:schemeClr val="bg1">
                    <a:lumMod val="50000"/>
                  </a:schemeClr>
                </a:solidFill>
                <a:effectLst/>
                <a:latin typeface="arial" panose="020B0604020202020204" pitchFamily="34" charset="0"/>
              </a:rPr>
              <a:t> de Louvain, Belgium</a:t>
            </a:r>
            <a:endParaRPr lang="en-GB" sz="1100" noProof="0" dirty="0">
              <a:solidFill>
                <a:schemeClr val="bg1">
                  <a:lumMod val="50000"/>
                </a:schemeClr>
              </a:solidFill>
            </a:endParaRPr>
          </a:p>
        </p:txBody>
      </p:sp>
      <p:pic>
        <p:nvPicPr>
          <p:cNvPr id="16" name="Picture 2" descr="http://landtraining2019.esa.int/files/logo.png"/>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58600" y="4852143"/>
            <a:ext cx="13824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2799" y="4834143"/>
            <a:ext cx="303158" cy="252000"/>
          </a:xfrm>
          <a:prstGeom prst="rect">
            <a:avLst/>
          </a:prstGeom>
        </p:spPr>
      </p:pic>
    </p:spTree>
    <p:extLst>
      <p:ext uri="{BB962C8B-B14F-4D97-AF65-F5344CB8AC3E}">
        <p14:creationId xmlns:p14="http://schemas.microsoft.com/office/powerpoint/2010/main" val="41687210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2421402"/>
            <a:ext cx="7854696" cy="131445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D6257F61-798C-45A3-A789-1A49E9E61547}" type="datetime1">
              <a:rPr lang="it-IT" smtClean="0"/>
              <a:pPr/>
              <a:t>19/09/2019</a:t>
            </a:fld>
            <a:endParaRPr lang="it-IT"/>
          </a:p>
        </p:txBody>
      </p:sp>
      <p:sp>
        <p:nvSpPr>
          <p:cNvPr id="19" name="Segnaposto piè di pagina 18"/>
          <p:cNvSpPr>
            <a:spLocks noGrp="1"/>
          </p:cNvSpPr>
          <p:nvPr>
            <p:ph type="ftr" sz="quarter" idx="11"/>
          </p:nvPr>
        </p:nvSpPr>
        <p:spPr/>
        <p:txBody>
          <a:bodyPr/>
          <a:lstStyle/>
          <a:p>
            <a:r>
              <a:rPr lang="it-IT" dirty="0" smtClean="0"/>
              <a:t>Kick-Off meeting Milan, 12-13 March 2014</a:t>
            </a:r>
          </a:p>
        </p:txBody>
      </p:sp>
      <p:sp>
        <p:nvSpPr>
          <p:cNvPr id="27" name="Segnaposto numero diapositiva 26"/>
          <p:cNvSpPr>
            <a:spLocks noGrp="1"/>
          </p:cNvSpPr>
          <p:nvPr>
            <p:ph type="sldNum" sz="quarter" idx="12"/>
          </p:nvPr>
        </p:nvSpPr>
        <p:spPr/>
        <p:txBody>
          <a:bodyPr/>
          <a:lstStyle/>
          <a:p>
            <a:fld id="{FC7B1D4F-0F74-4E82-9B98-6F520D96945A}" type="slidenum">
              <a:rPr lang="it-IT" smtClean="0"/>
              <a:pPr/>
              <a:t>‹N›</a:t>
            </a:fld>
            <a:endParaRPr lang="it-IT"/>
          </a:p>
        </p:txBody>
      </p:sp>
    </p:spTree>
    <p:extLst>
      <p:ext uri="{BB962C8B-B14F-4D97-AF65-F5344CB8AC3E}">
        <p14:creationId xmlns:p14="http://schemas.microsoft.com/office/powerpoint/2010/main" val="36110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1" descr="9LTC_2_PPT.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
        <p:nvSpPr>
          <p:cNvPr id="3" name="Content Placeholder 2"/>
          <p:cNvSpPr>
            <a:spLocks noGrp="1"/>
          </p:cNvSpPr>
          <p:nvPr>
            <p:ph idx="1"/>
          </p:nvPr>
        </p:nvSpPr>
        <p:spPr>
          <a:xfrm>
            <a:off x="172800" y="1388224"/>
            <a:ext cx="8748000" cy="2527071"/>
          </a:xfrm>
        </p:spPr>
        <p:txBody>
          <a:bodyPr/>
          <a:lstStyle>
            <a:lvl1pPr marL="0">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a:ext>
            </a:extLst>
          </a:blip>
          <a:srcRect t="-2" b="28614"/>
          <a:stretch/>
        </p:blipFill>
        <p:spPr>
          <a:xfrm>
            <a:off x="7787917" y="156199"/>
            <a:ext cx="1210456" cy="468000"/>
          </a:xfrm>
          <a:prstGeom prst="rect">
            <a:avLst/>
          </a:prstGeom>
        </p:spPr>
      </p:pic>
      <p:sp>
        <p:nvSpPr>
          <p:cNvPr id="6"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a:ext>
            </a:extLst>
          </a:blip>
          <a:srcRect b="-31434"/>
          <a:stretch/>
        </p:blipFill>
        <p:spPr>
          <a:xfrm>
            <a:off x="7790400" y="4899600"/>
            <a:ext cx="1196912" cy="144000"/>
          </a:xfrm>
          <a:prstGeom prst="rect">
            <a:avLst/>
          </a:prstGeom>
        </p:spPr>
      </p:pic>
      <p:cxnSp>
        <p:nvCxnSpPr>
          <p:cNvPr id="8" name="Straight Connector 7"/>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172269" y="4908007"/>
            <a:ext cx="6826666" cy="111519"/>
            <a:chOff x="172269" y="6621494"/>
            <a:chExt cx="6826666" cy="111519"/>
          </a:xfrm>
        </p:grpSpPr>
        <p:pic>
          <p:nvPicPr>
            <p:cNvPr id="10" name="Picture 9" descr="at.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1188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1.jpe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9LTC_3_PPT.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9144000" cy="771429"/>
          </a:xfrm>
          <a:prstGeom prst="rect">
            <a:avLst/>
          </a:prstGeom>
        </p:spPr>
      </p:pic>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12" name="Picture 11" descr="PPT_Footer.jp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7"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a:t>Click to edit Master title style</a:t>
            </a:r>
            <a:endParaRPr lang="en-GB" dirty="0"/>
          </a:p>
        </p:txBody>
      </p:sp>
      <p:sp>
        <p:nvSpPr>
          <p:cNvPr id="55299" name="Rectangle 2"/>
          <p:cNvSpPr>
            <a:spLocks noGrp="1" noChangeArrowheads="1"/>
          </p:cNvSpPr>
          <p:nvPr>
            <p:ph type="body" idx="1"/>
          </p:nvPr>
        </p:nvSpPr>
        <p:spPr bwMode="auto">
          <a:xfrm>
            <a:off x="172800" y="922282"/>
            <a:ext cx="8748000" cy="3628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6470312" y="4580702"/>
            <a:ext cx="2530501"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smtClean="0">
                <a:solidFill>
                  <a:schemeClr val="bg2"/>
                </a:solidFill>
              </a:rPr>
              <a:t>Boschetti M. </a:t>
            </a:r>
            <a:r>
              <a:rPr lang="en-GB" sz="800" noProof="1">
                <a:solidFill>
                  <a:schemeClr val="bg2"/>
                </a:solidFill>
              </a:rPr>
              <a:t>| ESRIN | </a:t>
            </a:r>
            <a:r>
              <a:rPr lang="en-GB" sz="800" noProof="1" smtClean="0">
                <a:solidFill>
                  <a:schemeClr val="bg2"/>
                </a:solidFill>
              </a:rPr>
              <a:t>19/09/2019 </a:t>
            </a:r>
            <a:r>
              <a:rPr lang="en-GB" sz="800" noProof="1">
                <a:solidFill>
                  <a:schemeClr val="bg2"/>
                </a:solidFill>
              </a:rPr>
              <a:t>| Slide  </a:t>
            </a:r>
            <a:fld id="{74715171-953B-462A-B427-D01C79F554CB}" type="slidenum">
              <a:rPr lang="en-GB" sz="800" noProof="1" smtClean="0">
                <a:solidFill>
                  <a:schemeClr val="bg2"/>
                </a:solidFill>
              </a:rPr>
              <a:t>‹N›</a:t>
            </a:fld>
            <a:endParaRPr lang="en-GB" sz="800" noProof="1">
              <a:solidFill>
                <a:schemeClr val="bg2"/>
              </a:solidFill>
            </a:endParaRPr>
          </a:p>
        </p:txBody>
      </p:sp>
      <p:pic>
        <p:nvPicPr>
          <p:cNvPr id="40" name="Picture 39"/>
          <p:cNvPicPr>
            <a:picLocks noChangeAspect="1"/>
          </p:cNvPicPr>
          <p:nvPr userDrawn="1"/>
        </p:nvPicPr>
        <p:blipFill rotWithShape="1">
          <a:blip r:embed="rId39" cstate="print">
            <a:extLst>
              <a:ext uri="{28A0092B-C50C-407E-A947-70E740481C1C}">
                <a14:useLocalDpi xmlns:a14="http://schemas.microsoft.com/office/drawing/2010/main"/>
              </a:ext>
            </a:extLst>
          </a:blip>
          <a:srcRect t="-2" b="28614"/>
          <a:stretch/>
        </p:blipFill>
        <p:spPr>
          <a:xfrm>
            <a:off x="7787917" y="167443"/>
            <a:ext cx="1210456" cy="46800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39" r:id="rId10"/>
    <p:sldLayoutId id="2147483940" r:id="rId11"/>
  </p:sldLayoutIdLst>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9.jpeg"/><Relationship Id="rId3" Type="http://schemas.openxmlformats.org/officeDocument/2006/relationships/slideLayout" Target="../slideLayouts/slideLayout7.xml"/><Relationship Id="rId7" Type="http://schemas.openxmlformats.org/officeDocument/2006/relationships/image" Target="../media/image44.wmf"/><Relationship Id="rId12" Type="http://schemas.openxmlformats.org/officeDocument/2006/relationships/image" Target="../media/image48.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6.wmf"/><Relationship Id="rId5" Type="http://schemas.openxmlformats.org/officeDocument/2006/relationships/image" Target="../media/image47.jpeg"/><Relationship Id="rId10" Type="http://schemas.openxmlformats.org/officeDocument/2006/relationships/oleObject" Target="../embeddings/oleObject3.bin"/><Relationship Id="rId4" Type="http://schemas.openxmlformats.org/officeDocument/2006/relationships/notesSlide" Target="../notesSlides/notesSlide1.xml"/><Relationship Id="rId9" Type="http://schemas.openxmlformats.org/officeDocument/2006/relationships/image" Target="../media/image45.wmf"/><Relationship Id="rId14" Type="http://schemas.openxmlformats.org/officeDocument/2006/relationships/image" Target="../media/image50.emf"/></Relationships>
</file>

<file path=ppt/slides/_rels/slide1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emf"/></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7.emf"/><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emf"/><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amis-outlook.org/resources-list/detail/en/c/386062/"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7.png"/><Relationship Id="rId5" Type="http://schemas.openxmlformats.org/officeDocument/2006/relationships/image" Target="../media/image96.emf"/><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png"/><Relationship Id="rId3" Type="http://schemas.openxmlformats.org/officeDocument/2006/relationships/image" Target="../media/image104.jpeg"/><Relationship Id="rId7" Type="http://schemas.openxmlformats.org/officeDocument/2006/relationships/image" Target="../media/image108.png"/><Relationship Id="rId12" Type="http://schemas.openxmlformats.org/officeDocument/2006/relationships/image" Target="../media/image113.tif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jpeg"/><Relationship Id="rId15" Type="http://schemas.openxmlformats.org/officeDocument/2006/relationships/image" Target="../media/image43.png"/><Relationship Id="rId10" Type="http://schemas.openxmlformats.org/officeDocument/2006/relationships/image" Target="../media/image111.png"/><Relationship Id="rId4" Type="http://schemas.openxmlformats.org/officeDocument/2006/relationships/image" Target="../media/image105.gif"/><Relationship Id="rId9" Type="http://schemas.openxmlformats.org/officeDocument/2006/relationships/image" Target="../media/image110.png"/><Relationship Id="rId14" Type="http://schemas.openxmlformats.org/officeDocument/2006/relationships/image" Target="../media/image115.png"/></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emf"/><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4.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29.png"/><Relationship Id="rId5" Type="http://schemas.openxmlformats.org/officeDocument/2006/relationships/image" Target="../media/image123.wmf"/><Relationship Id="rId10" Type="http://schemas.openxmlformats.org/officeDocument/2006/relationships/image" Target="../media/image128.png"/><Relationship Id="rId4" Type="http://schemas.openxmlformats.org/officeDocument/2006/relationships/oleObject" Target="../embeddings/oleObject4.bin"/><Relationship Id="rId9" Type="http://schemas.openxmlformats.org/officeDocument/2006/relationships/image" Target="../media/image127.png"/></Relationships>
</file>

<file path=ppt/slides/_rels/slide37.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png"/><Relationship Id="rId7" Type="http://schemas.openxmlformats.org/officeDocument/2006/relationships/image" Target="../media/image139.jpeg"/><Relationship Id="rId12" Type="http://schemas.openxmlformats.org/officeDocument/2006/relationships/image" Target="../media/image144.pn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138.png"/><Relationship Id="rId11" Type="http://schemas.openxmlformats.org/officeDocument/2006/relationships/image" Target="../media/image143.jpe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pdfs.semanticscholar.org/7764/12844184892e4f6af7fe41b4e9de13fd05bd.pdf" TargetMode="External"/><Relationship Id="rId2" Type="http://schemas.openxmlformats.org/officeDocument/2006/relationships/hyperlink" Target="https://doi.org/10.1016/j.agrformet.2013.01.007" TargetMode="External"/><Relationship Id="rId1" Type="http://schemas.openxmlformats.org/officeDocument/2006/relationships/slideLayout" Target="../slideLayouts/slideLayout7.xml"/><Relationship Id="rId5" Type="http://schemas.openxmlformats.org/officeDocument/2006/relationships/hyperlink" Target="https://doi.org/10.1016/j.agrformet.2012.04.011" TargetMode="External"/><Relationship Id="rId4" Type="http://schemas.openxmlformats.org/officeDocument/2006/relationships/hyperlink" Target="http://dx.doi.org/10.1051/agro/2009005"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080/014311698215586" TargetMode="External"/><Relationship Id="rId2" Type="http://schemas.openxmlformats.org/officeDocument/2006/relationships/hyperlink" Target="https://doi.org/10.1016/j.eja.2018.12.003"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doi.org/10.1016/j.jag.2007.11.003"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hyperlink" Target="https://land.copernicus.eu/global/sites/cgls.vito.be/files/products/GIOGL1_ATBD_DMP300m-V1_I1.11.pdf" TargetMode="Externa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512996" y="3393298"/>
            <a:ext cx="2512144" cy="307777"/>
          </a:xfrm>
          <a:prstGeom prst="rect">
            <a:avLst/>
          </a:prstGeom>
          <a:solidFill>
            <a:srgbClr val="005C2E">
              <a:alpha val="64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spcBef>
                <a:spcPts val="0"/>
              </a:spcBef>
              <a:defRPr sz="1400">
                <a:solidFill>
                  <a:schemeClr val="bg1"/>
                </a:solidFill>
              </a:defRPr>
            </a:lvl1pPr>
          </a:lstStyle>
          <a:p>
            <a:r>
              <a:rPr lang="en-GB" dirty="0" smtClean="0"/>
              <a:t>Mirco </a:t>
            </a:r>
            <a:r>
              <a:rPr lang="en-GB" dirty="0" err="1" smtClean="0"/>
              <a:t>Boschetti</a:t>
            </a:r>
            <a:r>
              <a:rPr lang="en-GB" dirty="0" smtClean="0"/>
              <a:t> CNR-IREA</a:t>
            </a:r>
            <a:endParaRPr lang="en-GB" dirty="0"/>
          </a:p>
        </p:txBody>
      </p:sp>
      <p:sp>
        <p:nvSpPr>
          <p:cNvPr id="4" name="Text Box 24"/>
          <p:cNvSpPr txBox="1">
            <a:spLocks noChangeArrowheads="1"/>
          </p:cNvSpPr>
          <p:nvPr/>
        </p:nvSpPr>
        <p:spPr bwMode="auto">
          <a:xfrm>
            <a:off x="512996" y="2539626"/>
            <a:ext cx="8493844" cy="646331"/>
          </a:xfrm>
          <a:prstGeom prst="rect">
            <a:avLst/>
          </a:prstGeom>
          <a:solidFill>
            <a:srgbClr val="005C2E">
              <a:alpha val="64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spcBef>
                <a:spcPts val="0"/>
              </a:spcBef>
              <a:defRPr>
                <a:solidFill>
                  <a:schemeClr val="bg1"/>
                </a:solidFill>
              </a:defRPr>
            </a:lvl1pPr>
          </a:lstStyle>
          <a:p>
            <a:r>
              <a:rPr lang="en-US" dirty="0"/>
              <a:t>Crop nitrogen management and satellite-derived information for crop monitoring and yield forecast</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03080" y="811446"/>
            <a:ext cx="1350169" cy="3995738"/>
          </a:xfrm>
          <a:prstGeom prst="rect">
            <a:avLst/>
          </a:prstGeom>
          <a:solidFill>
            <a:srgbClr val="00FF00">
              <a:alpha val="20000"/>
            </a:srgbClr>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43" name="Rectangle 3"/>
          <p:cNvSpPr>
            <a:spLocks noChangeArrowheads="1"/>
          </p:cNvSpPr>
          <p:nvPr/>
        </p:nvSpPr>
        <p:spPr bwMode="auto">
          <a:xfrm>
            <a:off x="5206826" y="811446"/>
            <a:ext cx="2106216" cy="3995738"/>
          </a:xfrm>
          <a:prstGeom prst="rect">
            <a:avLst/>
          </a:prstGeom>
          <a:solidFill>
            <a:srgbClr val="00FFFF">
              <a:alpha val="20000"/>
            </a:srgb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44" name="Rectangle 4"/>
          <p:cNvSpPr>
            <a:spLocks noChangeArrowheads="1"/>
          </p:cNvSpPr>
          <p:nvPr/>
        </p:nvSpPr>
        <p:spPr bwMode="auto">
          <a:xfrm>
            <a:off x="2290987" y="811446"/>
            <a:ext cx="1458515" cy="3995738"/>
          </a:xfrm>
          <a:prstGeom prst="rect">
            <a:avLst/>
          </a:prstGeom>
          <a:solidFill>
            <a:srgbClr val="FF0000">
              <a:alpha val="20000"/>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pic>
        <p:nvPicPr>
          <p:cNvPr id="10248" name="Picture 8" descr="Aut15454 copi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67137" y="3673709"/>
            <a:ext cx="1620440" cy="105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Oval 9"/>
          <p:cNvSpPr>
            <a:spLocks noChangeArrowheads="1"/>
          </p:cNvSpPr>
          <p:nvPr/>
        </p:nvSpPr>
        <p:spPr bwMode="auto">
          <a:xfrm>
            <a:off x="1913557" y="757869"/>
            <a:ext cx="5616179" cy="972740"/>
          </a:xfrm>
          <a:prstGeom prst="ellipse">
            <a:avLst/>
          </a:prstGeom>
          <a:solidFill>
            <a:srgbClr val="FFFF99">
              <a:alpha val="7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7" name="Rectangle 10"/>
          <p:cNvSpPr>
            <a:spLocks noChangeArrowheads="1"/>
          </p:cNvSpPr>
          <p:nvPr/>
        </p:nvSpPr>
        <p:spPr bwMode="auto">
          <a:xfrm>
            <a:off x="2507680" y="2161615"/>
            <a:ext cx="1568053"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sz="1050" i="1">
                <a:solidFill>
                  <a:srgbClr val="009900"/>
                </a:solidFill>
                <a:cs typeface="Times New Roman" panose="02020603050405020304" pitchFamily="18" charset="0"/>
              </a:rPr>
              <a:t>Radiation Use Efficiency</a:t>
            </a:r>
            <a:r>
              <a:rPr lang="en-GB" altLang="it-IT" sz="1050">
                <a:solidFill>
                  <a:srgbClr val="009900"/>
                </a:solidFill>
                <a:cs typeface="Times New Roman" panose="02020603050405020304" pitchFamily="18" charset="0"/>
              </a:rPr>
              <a:t> </a:t>
            </a:r>
          </a:p>
          <a:p>
            <a:pPr algn="ctr" eaLnBrk="1" hangingPunct="1"/>
            <a:r>
              <a:rPr lang="en-GB" altLang="it-IT" sz="1050">
                <a:solidFill>
                  <a:srgbClr val="009900"/>
                </a:solidFill>
                <a:cs typeface="Times New Roman" panose="02020603050405020304" pitchFamily="18" charset="0"/>
              </a:rPr>
              <a:t>(gDMx MJ</a:t>
            </a:r>
            <a:r>
              <a:rPr lang="en-GB" altLang="it-IT" sz="1050" baseline="30000">
                <a:solidFill>
                  <a:srgbClr val="009900"/>
                </a:solidFill>
                <a:cs typeface="Times New Roman" panose="02020603050405020304" pitchFamily="18" charset="0"/>
              </a:rPr>
              <a:t>-1</a:t>
            </a:r>
            <a:r>
              <a:rPr lang="en-GB" altLang="it-IT" sz="1050">
                <a:solidFill>
                  <a:srgbClr val="009900"/>
                </a:solidFill>
                <a:cs typeface="Times New Roman" panose="02020603050405020304" pitchFamily="18" charset="0"/>
              </a:rPr>
              <a:t>) </a:t>
            </a:r>
          </a:p>
        </p:txBody>
      </p:sp>
      <p:sp>
        <p:nvSpPr>
          <p:cNvPr id="15368" name="Rectangle 11"/>
          <p:cNvSpPr>
            <a:spLocks noChangeArrowheads="1"/>
          </p:cNvSpPr>
          <p:nvPr/>
        </p:nvSpPr>
        <p:spPr bwMode="auto">
          <a:xfrm>
            <a:off x="3655442" y="2539043"/>
            <a:ext cx="17145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sz="1050" i="1">
                <a:solidFill>
                  <a:srgbClr val="009900"/>
                </a:solidFill>
                <a:cs typeface="Times New Roman" panose="02020603050405020304" pitchFamily="18" charset="0"/>
              </a:rPr>
              <a:t>fraction of Absorbed Photosynthetically</a:t>
            </a:r>
          </a:p>
          <a:p>
            <a:pPr algn="ctr" eaLnBrk="1" hangingPunct="1"/>
            <a:r>
              <a:rPr lang="en-GB" altLang="it-IT" sz="1050" i="1">
                <a:solidFill>
                  <a:srgbClr val="009900"/>
                </a:solidFill>
                <a:cs typeface="Times New Roman" panose="02020603050405020304" pitchFamily="18" charset="0"/>
              </a:rPr>
              <a:t> Active Radiation</a:t>
            </a:r>
            <a:r>
              <a:rPr lang="en-GB" altLang="it-IT" sz="1050">
                <a:solidFill>
                  <a:srgbClr val="009900"/>
                </a:solidFill>
                <a:cs typeface="Times New Roman" panose="02020603050405020304" pitchFamily="18" charset="0"/>
              </a:rPr>
              <a:t> </a:t>
            </a:r>
          </a:p>
          <a:p>
            <a:pPr algn="ctr" eaLnBrk="1" hangingPunct="1"/>
            <a:r>
              <a:rPr lang="en-GB" altLang="it-IT" sz="1050">
                <a:solidFill>
                  <a:srgbClr val="009900"/>
                </a:solidFill>
                <a:cs typeface="Times New Roman" panose="02020603050405020304" pitchFamily="18" charset="0"/>
              </a:rPr>
              <a:t> (-)</a:t>
            </a:r>
            <a:r>
              <a:rPr lang="it-IT" altLang="it-IT" sz="1050">
                <a:latin typeface="Times New Roman" panose="02020603050405020304" pitchFamily="18" charset="0"/>
              </a:rPr>
              <a:t> </a:t>
            </a:r>
            <a:endParaRPr lang="en-GB" altLang="it-IT" sz="1050">
              <a:latin typeface="Times New Roman" panose="02020603050405020304" pitchFamily="18" charset="0"/>
            </a:endParaRPr>
          </a:p>
        </p:txBody>
      </p:sp>
      <p:sp>
        <p:nvSpPr>
          <p:cNvPr id="15369" name="Line 12"/>
          <p:cNvSpPr>
            <a:spLocks noChangeShapeType="1"/>
          </p:cNvSpPr>
          <p:nvPr/>
        </p:nvSpPr>
        <p:spPr bwMode="auto">
          <a:xfrm>
            <a:off x="4613895" y="1513915"/>
            <a:ext cx="0" cy="97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0" name="Rectangle 13"/>
          <p:cNvSpPr>
            <a:spLocks noChangeArrowheads="1"/>
          </p:cNvSpPr>
          <p:nvPr/>
        </p:nvSpPr>
        <p:spPr bwMode="auto">
          <a:xfrm>
            <a:off x="5261595" y="1937778"/>
            <a:ext cx="127635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050" i="1">
                <a:solidFill>
                  <a:srgbClr val="009900"/>
                </a:solidFill>
                <a:cs typeface="Times New Roman" panose="02020603050405020304" pitchFamily="18" charset="0"/>
              </a:rPr>
              <a:t>Photosynthetically </a:t>
            </a:r>
          </a:p>
          <a:p>
            <a:pPr algn="ctr" eaLnBrk="1" hangingPunct="1"/>
            <a:r>
              <a:rPr lang="it-IT" altLang="it-IT" sz="1050" i="1">
                <a:solidFill>
                  <a:srgbClr val="009900"/>
                </a:solidFill>
                <a:cs typeface="Times New Roman" panose="02020603050405020304" pitchFamily="18" charset="0"/>
              </a:rPr>
              <a:t>Active Radiation</a:t>
            </a:r>
          </a:p>
          <a:p>
            <a:pPr algn="ctr" eaLnBrk="1" hangingPunct="1"/>
            <a:r>
              <a:rPr lang="it-IT" altLang="it-IT" sz="1050">
                <a:solidFill>
                  <a:srgbClr val="009900"/>
                </a:solidFill>
                <a:cs typeface="Times New Roman" panose="02020603050405020304" pitchFamily="18" charset="0"/>
              </a:rPr>
              <a:t> (MJ x m</a:t>
            </a:r>
            <a:r>
              <a:rPr lang="it-IT" altLang="it-IT" sz="1050" baseline="30000">
                <a:solidFill>
                  <a:srgbClr val="009900"/>
                </a:solidFill>
                <a:cs typeface="Times New Roman" panose="02020603050405020304" pitchFamily="18" charset="0"/>
              </a:rPr>
              <a:t>-2</a:t>
            </a:r>
            <a:r>
              <a:rPr lang="it-IT" altLang="it-IT" sz="1050">
                <a:solidFill>
                  <a:srgbClr val="009900"/>
                </a:solidFill>
                <a:cs typeface="Times New Roman" panose="02020603050405020304" pitchFamily="18" charset="0"/>
              </a:rPr>
              <a:t> x d</a:t>
            </a:r>
            <a:r>
              <a:rPr lang="it-IT" altLang="it-IT" sz="1050" baseline="30000">
                <a:solidFill>
                  <a:srgbClr val="009900"/>
                </a:solidFill>
                <a:cs typeface="Times New Roman" panose="02020603050405020304" pitchFamily="18" charset="0"/>
              </a:rPr>
              <a:t>-1</a:t>
            </a:r>
            <a:r>
              <a:rPr lang="it-IT" altLang="it-IT" sz="1050">
                <a:solidFill>
                  <a:srgbClr val="009900"/>
                </a:solidFill>
                <a:cs typeface="Times New Roman" panose="02020603050405020304" pitchFamily="18" charset="0"/>
              </a:rPr>
              <a:t>) </a:t>
            </a:r>
            <a:endParaRPr lang="it-IT" altLang="it-IT" sz="1050">
              <a:solidFill>
                <a:srgbClr val="009900"/>
              </a:solidFill>
            </a:endParaRPr>
          </a:p>
        </p:txBody>
      </p:sp>
      <p:sp>
        <p:nvSpPr>
          <p:cNvPr id="15371" name="Line 14"/>
          <p:cNvSpPr>
            <a:spLocks noChangeShapeType="1"/>
          </p:cNvSpPr>
          <p:nvPr/>
        </p:nvSpPr>
        <p:spPr bwMode="auto">
          <a:xfrm flipH="1">
            <a:off x="3370883" y="1350799"/>
            <a:ext cx="485775" cy="75604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2" name="Line 15"/>
          <p:cNvSpPr>
            <a:spLocks noChangeShapeType="1"/>
          </p:cNvSpPr>
          <p:nvPr/>
        </p:nvSpPr>
        <p:spPr bwMode="auto">
          <a:xfrm flipH="1">
            <a:off x="7043961" y="1351990"/>
            <a:ext cx="53578" cy="540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3" name="Rectangle 16"/>
          <p:cNvSpPr>
            <a:spLocks noChangeArrowheads="1"/>
          </p:cNvSpPr>
          <p:nvPr/>
        </p:nvSpPr>
        <p:spPr bwMode="auto">
          <a:xfrm>
            <a:off x="6396261" y="1937777"/>
            <a:ext cx="99536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050" i="1">
                <a:solidFill>
                  <a:srgbClr val="009900"/>
                </a:solidFill>
                <a:cs typeface="Times New Roman" panose="02020603050405020304" pitchFamily="18" charset="0"/>
              </a:rPr>
              <a:t> Temperature</a:t>
            </a:r>
          </a:p>
          <a:p>
            <a:pPr algn="ctr" eaLnBrk="1" hangingPunct="1"/>
            <a:r>
              <a:rPr lang="it-IT" altLang="it-IT" sz="1050" i="1">
                <a:solidFill>
                  <a:srgbClr val="009900"/>
                </a:solidFill>
                <a:cs typeface="Times New Roman" panose="02020603050405020304" pitchFamily="18" charset="0"/>
              </a:rPr>
              <a:t>limitation *</a:t>
            </a:r>
          </a:p>
        </p:txBody>
      </p:sp>
      <p:sp>
        <p:nvSpPr>
          <p:cNvPr id="10257" name="Text Box 17"/>
          <p:cNvSpPr txBox="1">
            <a:spLocks noChangeArrowheads="1"/>
          </p:cNvSpPr>
          <p:nvPr/>
        </p:nvSpPr>
        <p:spPr bwMode="auto">
          <a:xfrm>
            <a:off x="3911426" y="3283184"/>
            <a:ext cx="113466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ctr">
              <a:spcBef>
                <a:spcPct val="50000"/>
              </a:spcBef>
              <a:defRPr sz="1050">
                <a:solidFill>
                  <a:srgbClr val="FF0000"/>
                </a:solidFill>
                <a:effectLst>
                  <a:outerShdw blurRad="38100" dist="38100" dir="2700000" algn="tl">
                    <a:srgbClr val="C0C0C0"/>
                  </a:outerShdw>
                </a:effectLst>
                <a:latin typeface="Tahoma" pitchFamily="34" charset="0"/>
                <a:cs typeface="Times New Roman" pitchFamily="18" charset="0"/>
              </a:defRPr>
            </a:lvl1pPr>
          </a:lstStyle>
          <a:p>
            <a:r>
              <a:rPr lang="it-IT" altLang="it-IT" dirty="0"/>
              <a:t>Satellite </a:t>
            </a:r>
            <a:r>
              <a:rPr lang="it-IT" altLang="it-IT" dirty="0" err="1"/>
              <a:t>derived</a:t>
            </a:r>
            <a:endParaRPr lang="it-IT" altLang="it-IT" dirty="0"/>
          </a:p>
        </p:txBody>
      </p:sp>
      <p:grpSp>
        <p:nvGrpSpPr>
          <p:cNvPr id="10258" name="Group 18"/>
          <p:cNvGrpSpPr>
            <a:grpSpLocks noChangeAspect="1"/>
          </p:cNvGrpSpPr>
          <p:nvPr/>
        </p:nvGrpSpPr>
        <p:grpSpPr bwMode="auto">
          <a:xfrm>
            <a:off x="4262436" y="1688434"/>
            <a:ext cx="700277" cy="515987"/>
            <a:chOff x="3984" y="2411"/>
            <a:chExt cx="1508" cy="1056"/>
          </a:xfrm>
        </p:grpSpPr>
        <p:graphicFrame>
          <p:nvGraphicFramePr>
            <p:cNvPr id="15400" name="Object 19">
              <a:hlinkClick r:id="" action="ppaction://ole?verb=0"/>
            </p:cNvPr>
            <p:cNvGraphicFramePr>
              <a:graphicFrameLocks/>
            </p:cNvGraphicFramePr>
            <p:nvPr/>
          </p:nvGraphicFramePr>
          <p:xfrm>
            <a:off x="3984" y="2411"/>
            <a:ext cx="535" cy="350"/>
          </p:xfrm>
          <a:graphic>
            <a:graphicData uri="http://schemas.openxmlformats.org/presentationml/2006/ole">
              <mc:AlternateContent xmlns:mc="http://schemas.openxmlformats.org/markup-compatibility/2006">
                <mc:Choice xmlns:v="urn:schemas-microsoft-com:vml" Requires="v">
                  <p:oleObj spid="_x0000_s1152" name="Raccolta ClipArt Microsoft" r:id="rId6" imgW="4483100" imgH="3111500" progId="MS_ClipArt_Gallery">
                    <p:embed/>
                  </p:oleObj>
                </mc:Choice>
                <mc:Fallback>
                  <p:oleObj name="Raccolta ClipArt Microsoft" r:id="rId6" imgW="4483100" imgH="3111500" progId="MS_ClipArt_Gallery">
                    <p:embed/>
                    <p:pic>
                      <p:nvPicPr>
                        <p:cNvPr id="15400" name="Object 19">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4" y="2411"/>
                          <a:ext cx="535"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01" name="Object 20">
              <a:hlinkClick r:id="" action="ppaction://ole?verb=0"/>
            </p:cNvPr>
            <p:cNvGraphicFramePr>
              <a:graphicFrameLocks/>
            </p:cNvGraphicFramePr>
            <p:nvPr/>
          </p:nvGraphicFramePr>
          <p:xfrm>
            <a:off x="4608" y="2640"/>
            <a:ext cx="884" cy="827"/>
          </p:xfrm>
          <a:graphic>
            <a:graphicData uri="http://schemas.openxmlformats.org/presentationml/2006/ole">
              <mc:AlternateContent xmlns:mc="http://schemas.openxmlformats.org/markup-compatibility/2006">
                <mc:Choice xmlns:v="urn:schemas-microsoft-com:vml" Requires="v">
                  <p:oleObj spid="_x0000_s1153" name="Raccolta ClipArt Microsoft" r:id="rId8" imgW="3517900" imgH="3492500" progId="MS_ClipArt_Gallery">
                    <p:embed/>
                  </p:oleObj>
                </mc:Choice>
                <mc:Fallback>
                  <p:oleObj name="Raccolta ClipArt Microsoft" r:id="rId8" imgW="3517900" imgH="3492500" progId="MS_ClipArt_Gallery">
                    <p:embed/>
                    <p:pic>
                      <p:nvPicPr>
                        <p:cNvPr id="15401" name="Object 20">
                          <a:hlinkClick r:id="" action="ppaction://ole?verb=0"/>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 y="2640"/>
                          <a:ext cx="884" cy="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402" name="Arc 21"/>
            <p:cNvSpPr>
              <a:spLocks/>
            </p:cNvSpPr>
            <p:nvPr/>
          </p:nvSpPr>
          <p:spPr bwMode="auto">
            <a:xfrm>
              <a:off x="4241" y="2469"/>
              <a:ext cx="393" cy="341"/>
            </a:xfrm>
            <a:custGeom>
              <a:avLst/>
              <a:gdLst>
                <a:gd name="T0" fmla="*/ 393 w 21638"/>
                <a:gd name="T1" fmla="*/ 0 h 21641"/>
                <a:gd name="T2" fmla="*/ 0 w 21638"/>
                <a:gd name="T3" fmla="*/ 341 h 21641"/>
                <a:gd name="T4" fmla="*/ 1 w 21638"/>
                <a:gd name="T5" fmla="*/ 1 h 21641"/>
                <a:gd name="T6" fmla="*/ 0 60000 65536"/>
                <a:gd name="T7" fmla="*/ 0 60000 65536"/>
                <a:gd name="T8" fmla="*/ 0 60000 65536"/>
              </a:gdLst>
              <a:ahLst/>
              <a:cxnLst>
                <a:cxn ang="T6">
                  <a:pos x="T0" y="T1"/>
                </a:cxn>
                <a:cxn ang="T7">
                  <a:pos x="T2" y="T3"/>
                </a:cxn>
                <a:cxn ang="T8">
                  <a:pos x="T4" y="T5"/>
                </a:cxn>
              </a:cxnLst>
              <a:rect l="0" t="0" r="r" b="b"/>
              <a:pathLst>
                <a:path w="21638" h="21641" fill="none" extrusionOk="0">
                  <a:moveTo>
                    <a:pt x="21637" y="0"/>
                  </a:moveTo>
                  <a:cubicBezTo>
                    <a:pt x="21637" y="13"/>
                    <a:pt x="21638" y="27"/>
                    <a:pt x="21638" y="41"/>
                  </a:cubicBezTo>
                  <a:cubicBezTo>
                    <a:pt x="21638" y="11970"/>
                    <a:pt x="11967" y="21641"/>
                    <a:pt x="38" y="21641"/>
                  </a:cubicBezTo>
                  <a:cubicBezTo>
                    <a:pt x="25" y="21641"/>
                    <a:pt x="12" y="21640"/>
                    <a:pt x="0" y="21640"/>
                  </a:cubicBezTo>
                </a:path>
                <a:path w="21638" h="21641" stroke="0" extrusionOk="0">
                  <a:moveTo>
                    <a:pt x="21637" y="0"/>
                  </a:moveTo>
                  <a:cubicBezTo>
                    <a:pt x="21637" y="13"/>
                    <a:pt x="21638" y="27"/>
                    <a:pt x="21638" y="41"/>
                  </a:cubicBezTo>
                  <a:cubicBezTo>
                    <a:pt x="21638" y="11970"/>
                    <a:pt x="11967" y="21641"/>
                    <a:pt x="38" y="21641"/>
                  </a:cubicBezTo>
                  <a:cubicBezTo>
                    <a:pt x="25" y="21641"/>
                    <a:pt x="12" y="21640"/>
                    <a:pt x="0" y="21640"/>
                  </a:cubicBezTo>
                  <a:lnTo>
                    <a:pt x="38" y="41"/>
                  </a:lnTo>
                  <a:lnTo>
                    <a:pt x="21637" y="0"/>
                  </a:lnTo>
                  <a:close/>
                </a:path>
              </a:pathLst>
            </a:custGeom>
            <a:noFill/>
            <a:ln w="254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403" name="Arc 22"/>
            <p:cNvSpPr>
              <a:spLocks/>
            </p:cNvSpPr>
            <p:nvPr/>
          </p:nvSpPr>
          <p:spPr bwMode="auto">
            <a:xfrm>
              <a:off x="4333" y="2555"/>
              <a:ext cx="330" cy="283"/>
            </a:xfrm>
            <a:custGeom>
              <a:avLst/>
              <a:gdLst>
                <a:gd name="T0" fmla="*/ 330 w 21600"/>
                <a:gd name="T1" fmla="*/ 0 h 21600"/>
                <a:gd name="T2" fmla="*/ 0 w 21600"/>
                <a:gd name="T3" fmla="*/ 283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404" name="Arc 23"/>
            <p:cNvSpPr>
              <a:spLocks/>
            </p:cNvSpPr>
            <p:nvPr/>
          </p:nvSpPr>
          <p:spPr bwMode="auto">
            <a:xfrm>
              <a:off x="4425" y="2641"/>
              <a:ext cx="269" cy="227"/>
            </a:xfrm>
            <a:custGeom>
              <a:avLst/>
              <a:gdLst>
                <a:gd name="T0" fmla="*/ 269 w 21600"/>
                <a:gd name="T1" fmla="*/ 0 h 21662"/>
                <a:gd name="T2" fmla="*/ 0 w 21600"/>
                <a:gd name="T3" fmla="*/ 227 h 21662"/>
                <a:gd name="T4" fmla="*/ 0 w 21600"/>
                <a:gd name="T5" fmla="*/ 1 h 21662"/>
                <a:gd name="T6" fmla="*/ 0 60000 65536"/>
                <a:gd name="T7" fmla="*/ 0 60000 65536"/>
                <a:gd name="T8" fmla="*/ 0 60000 65536"/>
              </a:gdLst>
              <a:ahLst/>
              <a:cxnLst>
                <a:cxn ang="T6">
                  <a:pos x="T0" y="T1"/>
                </a:cxn>
                <a:cxn ang="T7">
                  <a:pos x="T2" y="T3"/>
                </a:cxn>
                <a:cxn ang="T8">
                  <a:pos x="T4" y="T5"/>
                </a:cxn>
              </a:cxnLst>
              <a:rect l="0" t="0" r="r" b="b"/>
              <a:pathLst>
                <a:path w="21600" h="21662" fill="none" extrusionOk="0">
                  <a:moveTo>
                    <a:pt x="21599" y="0"/>
                  </a:moveTo>
                  <a:cubicBezTo>
                    <a:pt x="21599" y="20"/>
                    <a:pt x="21600" y="41"/>
                    <a:pt x="21600" y="62"/>
                  </a:cubicBezTo>
                  <a:cubicBezTo>
                    <a:pt x="21600" y="11991"/>
                    <a:pt x="11929" y="21661"/>
                    <a:pt x="0" y="21662"/>
                  </a:cubicBezTo>
                </a:path>
                <a:path w="21600" h="21662" stroke="0" extrusionOk="0">
                  <a:moveTo>
                    <a:pt x="21599" y="0"/>
                  </a:moveTo>
                  <a:cubicBezTo>
                    <a:pt x="21599" y="20"/>
                    <a:pt x="21600" y="41"/>
                    <a:pt x="21600" y="62"/>
                  </a:cubicBezTo>
                  <a:cubicBezTo>
                    <a:pt x="21600" y="11991"/>
                    <a:pt x="11929" y="21661"/>
                    <a:pt x="0" y="21662"/>
                  </a:cubicBezTo>
                  <a:lnTo>
                    <a:pt x="0" y="62"/>
                  </a:lnTo>
                  <a:lnTo>
                    <a:pt x="21599" y="0"/>
                  </a:lnTo>
                  <a:close/>
                </a:path>
              </a:pathLst>
            </a:custGeom>
            <a:noFill/>
            <a:ln w="254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405" name="Arc 24"/>
            <p:cNvSpPr>
              <a:spLocks/>
            </p:cNvSpPr>
            <p:nvPr/>
          </p:nvSpPr>
          <p:spPr bwMode="auto">
            <a:xfrm>
              <a:off x="4516" y="2728"/>
              <a:ext cx="210" cy="168"/>
            </a:xfrm>
            <a:custGeom>
              <a:avLst/>
              <a:gdLst>
                <a:gd name="T0" fmla="*/ 210 w 21672"/>
                <a:gd name="T1" fmla="*/ 0 h 21600"/>
                <a:gd name="T2" fmla="*/ 0 w 21672"/>
                <a:gd name="T3" fmla="*/ 168 h 21600"/>
                <a:gd name="T4" fmla="*/ 1 w 21672"/>
                <a:gd name="T5" fmla="*/ 0 h 21600"/>
                <a:gd name="T6" fmla="*/ 0 60000 65536"/>
                <a:gd name="T7" fmla="*/ 0 60000 65536"/>
                <a:gd name="T8" fmla="*/ 0 60000 65536"/>
              </a:gdLst>
              <a:ahLst/>
              <a:cxnLst>
                <a:cxn ang="T6">
                  <a:pos x="T0" y="T1"/>
                </a:cxn>
                <a:cxn ang="T7">
                  <a:pos x="T2" y="T3"/>
                </a:cxn>
                <a:cxn ang="T8">
                  <a:pos x="T4" y="T5"/>
                </a:cxn>
              </a:cxnLst>
              <a:rect l="0" t="0" r="r" b="b"/>
              <a:pathLst>
                <a:path w="21672" h="21600" fill="none" extrusionOk="0">
                  <a:moveTo>
                    <a:pt x="21672" y="0"/>
                  </a:moveTo>
                  <a:cubicBezTo>
                    <a:pt x="21672" y="11929"/>
                    <a:pt x="12001" y="21600"/>
                    <a:pt x="72" y="21600"/>
                  </a:cubicBezTo>
                  <a:cubicBezTo>
                    <a:pt x="48" y="21600"/>
                    <a:pt x="24" y="21599"/>
                    <a:pt x="0" y="21599"/>
                  </a:cubicBezTo>
                </a:path>
                <a:path w="21672" h="21600" stroke="0" extrusionOk="0">
                  <a:moveTo>
                    <a:pt x="21672" y="0"/>
                  </a:moveTo>
                  <a:cubicBezTo>
                    <a:pt x="21672" y="11929"/>
                    <a:pt x="12001" y="21600"/>
                    <a:pt x="72" y="21600"/>
                  </a:cubicBezTo>
                  <a:cubicBezTo>
                    <a:pt x="48" y="21600"/>
                    <a:pt x="24" y="21599"/>
                    <a:pt x="0" y="21599"/>
                  </a:cubicBezTo>
                  <a:lnTo>
                    <a:pt x="72" y="0"/>
                  </a:lnTo>
                  <a:lnTo>
                    <a:pt x="21672" y="0"/>
                  </a:lnTo>
                  <a:close/>
                </a:path>
              </a:pathLst>
            </a:custGeom>
            <a:noFill/>
            <a:ln w="254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406" name="Arc 25"/>
            <p:cNvSpPr>
              <a:spLocks/>
            </p:cNvSpPr>
            <p:nvPr/>
          </p:nvSpPr>
          <p:spPr bwMode="auto">
            <a:xfrm>
              <a:off x="4608" y="2815"/>
              <a:ext cx="147" cy="110"/>
            </a:xfrm>
            <a:custGeom>
              <a:avLst/>
              <a:gdLst>
                <a:gd name="T0" fmla="*/ 147 w 21600"/>
                <a:gd name="T1" fmla="*/ 0 h 21600"/>
                <a:gd name="T2" fmla="*/ 0 w 21600"/>
                <a:gd name="T3" fmla="*/ 11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266" name="Text Box 26"/>
          <p:cNvSpPr txBox="1">
            <a:spLocks noChangeArrowheads="1"/>
          </p:cNvSpPr>
          <p:nvPr/>
        </p:nvSpPr>
        <p:spPr bwMode="auto">
          <a:xfrm>
            <a:off x="5285372" y="2587581"/>
            <a:ext cx="20002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ctr">
              <a:spcBef>
                <a:spcPct val="50000"/>
              </a:spcBef>
              <a:defRPr sz="1050">
                <a:solidFill>
                  <a:srgbClr val="FF0000"/>
                </a:solidFill>
                <a:effectLst>
                  <a:outerShdw blurRad="38100" dist="38100" dir="2700000" algn="tl">
                    <a:srgbClr val="C0C0C0"/>
                  </a:outerShdw>
                </a:effectLst>
                <a:latin typeface="Tahoma" pitchFamily="34" charset="0"/>
                <a:cs typeface="Times New Roman" pitchFamily="18" charset="0"/>
              </a:defRPr>
            </a:lvl1pPr>
          </a:lstStyle>
          <a:p>
            <a:r>
              <a:rPr lang="it-IT" altLang="it-IT" dirty="0"/>
              <a:t>Meteo station</a:t>
            </a:r>
          </a:p>
        </p:txBody>
      </p:sp>
      <p:sp>
        <p:nvSpPr>
          <p:cNvPr id="15377" name="Rectangle 27"/>
          <p:cNvSpPr>
            <a:spLocks noChangeArrowheads="1"/>
          </p:cNvSpPr>
          <p:nvPr/>
        </p:nvSpPr>
        <p:spPr bwMode="auto">
          <a:xfrm>
            <a:off x="2129061" y="1999690"/>
            <a:ext cx="864394"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050" i="1">
                <a:solidFill>
                  <a:srgbClr val="009900"/>
                </a:solidFill>
                <a:cs typeface="Times New Roman" panose="02020603050405020304" pitchFamily="18" charset="0"/>
              </a:rPr>
              <a:t>Harvest Index</a:t>
            </a:r>
            <a:endParaRPr lang="en-GB" altLang="it-IT" sz="1050" i="1">
              <a:solidFill>
                <a:srgbClr val="009900"/>
              </a:solidFill>
              <a:cs typeface="Times New Roman" panose="02020603050405020304" pitchFamily="18" charset="0"/>
            </a:endParaRPr>
          </a:p>
          <a:p>
            <a:pPr algn="ctr" eaLnBrk="1" hangingPunct="1"/>
            <a:r>
              <a:rPr lang="en-GB" altLang="it-IT" sz="1050">
                <a:solidFill>
                  <a:srgbClr val="009900"/>
                </a:solidFill>
                <a:cs typeface="Times New Roman" panose="02020603050405020304" pitchFamily="18" charset="0"/>
              </a:rPr>
              <a:t> (-)</a:t>
            </a:r>
            <a:r>
              <a:rPr lang="it-IT" altLang="it-IT" sz="1050">
                <a:solidFill>
                  <a:srgbClr val="009900"/>
                </a:solidFill>
              </a:rPr>
              <a:t> </a:t>
            </a:r>
          </a:p>
        </p:txBody>
      </p:sp>
      <p:sp>
        <p:nvSpPr>
          <p:cNvPr id="15378" name="Line 28"/>
          <p:cNvSpPr>
            <a:spLocks noChangeShapeType="1"/>
          </p:cNvSpPr>
          <p:nvPr/>
        </p:nvSpPr>
        <p:spPr bwMode="auto">
          <a:xfrm flipH="1">
            <a:off x="2561258" y="1513915"/>
            <a:ext cx="161925" cy="43100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9" name="AutoShape 29"/>
          <p:cNvSpPr>
            <a:spLocks/>
          </p:cNvSpPr>
          <p:nvPr/>
        </p:nvSpPr>
        <p:spPr bwMode="auto">
          <a:xfrm rot="16200000">
            <a:off x="5477099" y="973372"/>
            <a:ext cx="215503" cy="1079897"/>
          </a:xfrm>
          <a:prstGeom prst="leftBrace">
            <a:avLst>
              <a:gd name="adj1" fmla="val 4175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aphicFrame>
        <p:nvGraphicFramePr>
          <p:cNvPr id="15380" name="Object 30"/>
          <p:cNvGraphicFramePr>
            <a:graphicFrameLocks noChangeAspect="1"/>
          </p:cNvGraphicFramePr>
          <p:nvPr>
            <p:extLst/>
          </p:nvPr>
        </p:nvGraphicFramePr>
        <p:xfrm>
          <a:off x="1730202" y="865025"/>
          <a:ext cx="5623322" cy="748903"/>
        </p:xfrm>
        <a:graphic>
          <a:graphicData uri="http://schemas.openxmlformats.org/presentationml/2006/ole">
            <mc:AlternateContent xmlns:mc="http://schemas.openxmlformats.org/markup-compatibility/2006">
              <mc:Choice xmlns:v="urn:schemas-microsoft-com:vml" Requires="v">
                <p:oleObj spid="_x0000_s1154" name="Equation" r:id="rId10" imgW="3365500" imgH="444500" progId="Equation.3">
                  <p:embed/>
                </p:oleObj>
              </mc:Choice>
              <mc:Fallback>
                <p:oleObj name="Equation" r:id="rId10" imgW="3365500" imgH="444500" progId="Equation.3">
                  <p:embed/>
                  <p:pic>
                    <p:nvPicPr>
                      <p:cNvPr id="15380" name="Object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202" y="865025"/>
                        <a:ext cx="5623322" cy="74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1" name="Oval 31"/>
          <p:cNvSpPr>
            <a:spLocks noChangeArrowheads="1"/>
          </p:cNvSpPr>
          <p:nvPr/>
        </p:nvSpPr>
        <p:spPr bwMode="auto">
          <a:xfrm>
            <a:off x="2452911" y="973371"/>
            <a:ext cx="539353" cy="486966"/>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72" name="Oval 32"/>
          <p:cNvSpPr>
            <a:spLocks noChangeArrowheads="1"/>
          </p:cNvSpPr>
          <p:nvPr/>
        </p:nvSpPr>
        <p:spPr bwMode="auto">
          <a:xfrm>
            <a:off x="3532808" y="1026950"/>
            <a:ext cx="540544" cy="378619"/>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83" name="Line 33"/>
          <p:cNvSpPr>
            <a:spLocks noChangeShapeType="1"/>
          </p:cNvSpPr>
          <p:nvPr/>
        </p:nvSpPr>
        <p:spPr bwMode="auto">
          <a:xfrm>
            <a:off x="5855718" y="1567493"/>
            <a:ext cx="215503"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74" name="Text Box 34"/>
          <p:cNvSpPr txBox="1">
            <a:spLocks noChangeArrowheads="1"/>
          </p:cNvSpPr>
          <p:nvPr/>
        </p:nvSpPr>
        <p:spPr bwMode="auto">
          <a:xfrm>
            <a:off x="2399333" y="3072444"/>
            <a:ext cx="107989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it-IT" altLang="it-IT" sz="1050" dirty="0" err="1" smtClean="0">
                <a:solidFill>
                  <a:srgbClr val="FF0000"/>
                </a:solidFill>
                <a:effectLst>
                  <a:outerShdw blurRad="38100" dist="38100" dir="2700000" algn="tl">
                    <a:srgbClr val="C0C0C0"/>
                  </a:outerShdw>
                </a:effectLst>
                <a:latin typeface="Tahoma" pitchFamily="34" charset="0"/>
                <a:cs typeface="Times New Roman" pitchFamily="18" charset="0"/>
              </a:rPr>
              <a:t>Experimental</a:t>
            </a:r>
            <a:r>
              <a:rPr lang="it-IT" altLang="it-IT" sz="1050" dirty="0" smtClean="0">
                <a:solidFill>
                  <a:srgbClr val="FF0000"/>
                </a:solidFill>
                <a:effectLst>
                  <a:outerShdw blurRad="38100" dist="38100" dir="2700000" algn="tl">
                    <a:srgbClr val="C0C0C0"/>
                  </a:outerShdw>
                </a:effectLst>
                <a:latin typeface="Tahoma" pitchFamily="34" charset="0"/>
                <a:cs typeface="Times New Roman" pitchFamily="18" charset="0"/>
              </a:rPr>
              <a:t> data</a:t>
            </a:r>
            <a:endParaRPr lang="it-IT" altLang="it-IT" sz="1050" dirty="0">
              <a:solidFill>
                <a:srgbClr val="FF0000"/>
              </a:solidFill>
              <a:effectLst>
                <a:outerShdw blurRad="38100" dist="38100" dir="2700000" algn="tl">
                  <a:srgbClr val="C0C0C0"/>
                </a:outerShdw>
              </a:effectLst>
              <a:latin typeface="Tahoma" pitchFamily="34" charset="0"/>
              <a:cs typeface="Times New Roman" pitchFamily="18" charset="0"/>
            </a:endParaRPr>
          </a:p>
        </p:txBody>
      </p:sp>
      <p:sp>
        <p:nvSpPr>
          <p:cNvPr id="10275" name="Oval 35"/>
          <p:cNvSpPr>
            <a:spLocks noChangeArrowheads="1"/>
          </p:cNvSpPr>
          <p:nvPr/>
        </p:nvSpPr>
        <p:spPr bwMode="auto">
          <a:xfrm>
            <a:off x="4019773" y="1028140"/>
            <a:ext cx="917972" cy="431006"/>
          </a:xfrm>
          <a:prstGeom prst="ellipse">
            <a:avLst/>
          </a:prstGeom>
          <a:noFill/>
          <a:ln w="9525">
            <a:solidFill>
              <a:srgbClr val="008000"/>
            </a:solidFill>
            <a:round/>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76" name="Oval 36"/>
          <p:cNvSpPr>
            <a:spLocks noChangeArrowheads="1"/>
          </p:cNvSpPr>
          <p:nvPr/>
        </p:nvSpPr>
        <p:spPr bwMode="auto">
          <a:xfrm>
            <a:off x="3263726" y="1350800"/>
            <a:ext cx="323850" cy="323850"/>
          </a:xfrm>
          <a:prstGeom prst="ellipse">
            <a:avLst/>
          </a:prstGeom>
          <a:noFill/>
          <a:ln w="9525">
            <a:solidFill>
              <a:srgbClr val="008000"/>
            </a:solidFill>
            <a:round/>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77" name="Oval 37"/>
          <p:cNvSpPr>
            <a:spLocks noChangeArrowheads="1"/>
          </p:cNvSpPr>
          <p:nvPr/>
        </p:nvSpPr>
        <p:spPr bwMode="auto">
          <a:xfrm>
            <a:off x="3047033" y="757869"/>
            <a:ext cx="648891" cy="378619"/>
          </a:xfrm>
          <a:prstGeom prst="ellipse">
            <a:avLst/>
          </a:prstGeom>
          <a:noFill/>
          <a:ln w="9525">
            <a:solidFill>
              <a:srgbClr val="008000"/>
            </a:solidFill>
            <a:round/>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78" name="Oval 38"/>
          <p:cNvSpPr>
            <a:spLocks noChangeArrowheads="1"/>
          </p:cNvSpPr>
          <p:nvPr/>
        </p:nvSpPr>
        <p:spPr bwMode="auto">
          <a:xfrm>
            <a:off x="4991324" y="919794"/>
            <a:ext cx="1133475" cy="539353"/>
          </a:xfrm>
          <a:prstGeom prst="ellipse">
            <a:avLst/>
          </a:prstGeom>
          <a:noFill/>
          <a:ln w="9525">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79" name="Oval 39"/>
          <p:cNvSpPr>
            <a:spLocks noChangeArrowheads="1"/>
          </p:cNvSpPr>
          <p:nvPr/>
        </p:nvSpPr>
        <p:spPr bwMode="auto">
          <a:xfrm>
            <a:off x="6233145" y="973371"/>
            <a:ext cx="837010" cy="539354"/>
          </a:xfrm>
          <a:prstGeom prst="ellipse">
            <a:avLst/>
          </a:prstGeom>
          <a:noFill/>
          <a:ln w="9525">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pic>
        <p:nvPicPr>
          <p:cNvPr id="10280" name="Picture 4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312793" y="2881850"/>
            <a:ext cx="2078831" cy="123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1" name="Picture 4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145603" y="3560505"/>
            <a:ext cx="2099072"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93" name="Line 43"/>
          <p:cNvSpPr>
            <a:spLocks noChangeShapeType="1"/>
          </p:cNvSpPr>
          <p:nvPr/>
        </p:nvSpPr>
        <p:spPr bwMode="auto">
          <a:xfrm>
            <a:off x="3532808" y="1459146"/>
            <a:ext cx="486966" cy="485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94" name="Line 44"/>
          <p:cNvSpPr>
            <a:spLocks noChangeShapeType="1"/>
          </p:cNvSpPr>
          <p:nvPr/>
        </p:nvSpPr>
        <p:spPr bwMode="auto">
          <a:xfrm>
            <a:off x="3479230" y="1026949"/>
            <a:ext cx="756047" cy="9179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95" name="Rectangle 45"/>
          <p:cNvSpPr>
            <a:spLocks noChangeArrowheads="1"/>
          </p:cNvSpPr>
          <p:nvPr/>
        </p:nvSpPr>
        <p:spPr bwMode="auto">
          <a:xfrm>
            <a:off x="3532807" y="1944921"/>
            <a:ext cx="108108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it-IT" sz="1050" i="1" dirty="0" err="1" smtClean="0">
                <a:solidFill>
                  <a:srgbClr val="009900"/>
                </a:solidFill>
                <a:cs typeface="Times New Roman" panose="02020603050405020304" pitchFamily="18" charset="0"/>
              </a:rPr>
              <a:t>Pheno</a:t>
            </a:r>
            <a:r>
              <a:rPr lang="en-GB" altLang="it-IT" sz="1050" i="1" dirty="0" smtClean="0">
                <a:solidFill>
                  <a:srgbClr val="009900"/>
                </a:solidFill>
                <a:cs typeface="Times New Roman" panose="02020603050405020304" pitchFamily="18" charset="0"/>
              </a:rPr>
              <a:t> stages</a:t>
            </a:r>
            <a:endParaRPr lang="en-GB" altLang="it-IT" sz="1050" dirty="0">
              <a:solidFill>
                <a:srgbClr val="009900"/>
              </a:solidFill>
              <a:cs typeface="Times New Roman" panose="02020603050405020304" pitchFamily="18" charset="0"/>
            </a:endParaRPr>
          </a:p>
          <a:p>
            <a:pPr algn="ctr" eaLnBrk="1" hangingPunct="1"/>
            <a:r>
              <a:rPr lang="en-GB" altLang="it-IT" sz="1050" dirty="0">
                <a:solidFill>
                  <a:srgbClr val="009900"/>
                </a:solidFill>
                <a:cs typeface="Times New Roman" panose="02020603050405020304" pitchFamily="18" charset="0"/>
              </a:rPr>
              <a:t> (DOY)</a:t>
            </a:r>
            <a:r>
              <a:rPr lang="it-IT" altLang="it-IT" sz="1050" dirty="0">
                <a:latin typeface="Times New Roman" panose="02020603050405020304" pitchFamily="18" charset="0"/>
              </a:rPr>
              <a:t> </a:t>
            </a:r>
            <a:endParaRPr lang="en-GB" altLang="it-IT" sz="1050" dirty="0">
              <a:latin typeface="Times New Roman" panose="02020603050405020304" pitchFamily="18" charset="0"/>
            </a:endParaRPr>
          </a:p>
        </p:txBody>
      </p:sp>
      <p:pic>
        <p:nvPicPr>
          <p:cNvPr id="47" name="Picture 26"/>
          <p:cNvPicPr>
            <a:picLocks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912981" y="3807843"/>
            <a:ext cx="1186318" cy="92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p:cNvSpPr>
            <a:spLocks noGrp="1"/>
          </p:cNvSpPr>
          <p:nvPr>
            <p:ph type="title" idx="4294967295"/>
          </p:nvPr>
        </p:nvSpPr>
        <p:spPr>
          <a:xfrm>
            <a:off x="0" y="149225"/>
            <a:ext cx="7240588" cy="430213"/>
          </a:xfrm>
        </p:spPr>
        <p:txBody>
          <a:bodyPr/>
          <a:lstStyle/>
          <a:p>
            <a:r>
              <a:rPr lang="it-IT" altLang="it-IT" sz="2000" dirty="0" err="1" smtClean="0">
                <a:cs typeface="Times New Roman" pitchFamily="18" charset="0"/>
              </a:rPr>
              <a:t>Crop</a:t>
            </a:r>
            <a:r>
              <a:rPr lang="it-IT" altLang="it-IT" sz="2000" dirty="0" smtClean="0">
                <a:cs typeface="Times New Roman" pitchFamily="18" charset="0"/>
              </a:rPr>
              <a:t> </a:t>
            </a:r>
            <a:r>
              <a:rPr lang="it-IT" altLang="it-IT" sz="2000" dirty="0" err="1" smtClean="0">
                <a:cs typeface="Times New Roman" pitchFamily="18" charset="0"/>
              </a:rPr>
              <a:t>yield</a:t>
            </a:r>
            <a:r>
              <a:rPr lang="it-IT" altLang="it-IT" sz="2000" dirty="0" smtClean="0">
                <a:cs typeface="Times New Roman" pitchFamily="18" charset="0"/>
              </a:rPr>
              <a:t> from «</a:t>
            </a:r>
            <a:r>
              <a:rPr lang="it-IT" altLang="it-IT" sz="2000" dirty="0" err="1" smtClean="0">
                <a:cs typeface="Times New Roman" pitchFamily="18" charset="0"/>
              </a:rPr>
              <a:t>Radiation</a:t>
            </a:r>
            <a:r>
              <a:rPr lang="it-IT" altLang="it-IT" sz="2000" dirty="0" smtClean="0">
                <a:cs typeface="Times New Roman" pitchFamily="18" charset="0"/>
              </a:rPr>
              <a:t> </a:t>
            </a:r>
            <a:r>
              <a:rPr lang="it-IT" altLang="it-IT" sz="2000" dirty="0">
                <a:cs typeface="Times New Roman" pitchFamily="18" charset="0"/>
              </a:rPr>
              <a:t>Use </a:t>
            </a:r>
            <a:r>
              <a:rPr lang="it-IT" altLang="it-IT" sz="2000" dirty="0" err="1" smtClean="0">
                <a:cs typeface="Times New Roman" pitchFamily="18" charset="0"/>
              </a:rPr>
              <a:t>Efficiency</a:t>
            </a:r>
            <a:r>
              <a:rPr lang="it-IT" altLang="it-IT" sz="2000" dirty="0">
                <a:cs typeface="Times New Roman" pitchFamily="18" charset="0"/>
              </a:rPr>
              <a:t> </a:t>
            </a:r>
            <a:r>
              <a:rPr lang="it-IT" altLang="it-IT" sz="2000" dirty="0" err="1" smtClean="0">
                <a:cs typeface="Times New Roman" pitchFamily="18" charset="0"/>
              </a:rPr>
              <a:t>approach</a:t>
            </a:r>
            <a:r>
              <a:rPr lang="it-IT" altLang="it-IT" sz="2000" dirty="0" smtClean="0">
                <a:cs typeface="Times New Roman" pitchFamily="18" charset="0"/>
              </a:rPr>
              <a:t>»</a:t>
            </a:r>
            <a:endParaRPr lang="en-GB" sz="2000" dirty="0"/>
          </a:p>
        </p:txBody>
      </p:sp>
    </p:spTree>
    <p:custDataLst>
      <p:tags r:id="rId2"/>
    </p:custDataLst>
    <p:extLst>
      <p:ext uri="{BB962C8B-B14F-4D97-AF65-F5344CB8AC3E}">
        <p14:creationId xmlns:p14="http://schemas.microsoft.com/office/powerpoint/2010/main" val="328886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71"/>
                                        </p:tgtEl>
                                        <p:attrNameLst>
                                          <p:attrName>style.visibility</p:attrName>
                                        </p:attrNameLst>
                                      </p:cBhvr>
                                      <p:to>
                                        <p:strVal val="visible"/>
                                      </p:to>
                                    </p:set>
                                    <p:anim calcmode="lin" valueType="num">
                                      <p:cBhvr>
                                        <p:cTn id="7" dur="1000" fill="hold"/>
                                        <p:tgtEl>
                                          <p:spTgt spid="10271"/>
                                        </p:tgtEl>
                                        <p:attrNameLst>
                                          <p:attrName>ppt_w</p:attrName>
                                        </p:attrNameLst>
                                      </p:cBhvr>
                                      <p:tavLst>
                                        <p:tav tm="0">
                                          <p:val>
                                            <p:strVal val="#ppt_w*0.70"/>
                                          </p:val>
                                        </p:tav>
                                        <p:tav tm="100000">
                                          <p:val>
                                            <p:strVal val="#ppt_w"/>
                                          </p:val>
                                        </p:tav>
                                      </p:tavLst>
                                    </p:anim>
                                    <p:anim calcmode="lin" valueType="num">
                                      <p:cBhvr>
                                        <p:cTn id="8" dur="1000" fill="hold"/>
                                        <p:tgtEl>
                                          <p:spTgt spid="10271"/>
                                        </p:tgtEl>
                                        <p:attrNameLst>
                                          <p:attrName>ppt_h</p:attrName>
                                        </p:attrNameLst>
                                      </p:cBhvr>
                                      <p:tavLst>
                                        <p:tav tm="0">
                                          <p:val>
                                            <p:strVal val="#ppt_h"/>
                                          </p:val>
                                        </p:tav>
                                        <p:tav tm="100000">
                                          <p:val>
                                            <p:strVal val="#ppt_h"/>
                                          </p:val>
                                        </p:tav>
                                      </p:tavLst>
                                    </p:anim>
                                    <p:animEffect transition="in" filter="fade">
                                      <p:cBhvr>
                                        <p:cTn id="9" dur="1000"/>
                                        <p:tgtEl>
                                          <p:spTgt spid="1027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272"/>
                                        </p:tgtEl>
                                        <p:attrNameLst>
                                          <p:attrName>style.visibility</p:attrName>
                                        </p:attrNameLst>
                                      </p:cBhvr>
                                      <p:to>
                                        <p:strVal val="visible"/>
                                      </p:to>
                                    </p:set>
                                    <p:anim calcmode="lin" valueType="num">
                                      <p:cBhvr>
                                        <p:cTn id="12" dur="1000" fill="hold"/>
                                        <p:tgtEl>
                                          <p:spTgt spid="10272"/>
                                        </p:tgtEl>
                                        <p:attrNameLst>
                                          <p:attrName>ppt_w</p:attrName>
                                        </p:attrNameLst>
                                      </p:cBhvr>
                                      <p:tavLst>
                                        <p:tav tm="0">
                                          <p:val>
                                            <p:strVal val="#ppt_w*0.70"/>
                                          </p:val>
                                        </p:tav>
                                        <p:tav tm="100000">
                                          <p:val>
                                            <p:strVal val="#ppt_w"/>
                                          </p:val>
                                        </p:tav>
                                      </p:tavLst>
                                    </p:anim>
                                    <p:anim calcmode="lin" valueType="num">
                                      <p:cBhvr>
                                        <p:cTn id="13" dur="1000" fill="hold"/>
                                        <p:tgtEl>
                                          <p:spTgt spid="10272"/>
                                        </p:tgtEl>
                                        <p:attrNameLst>
                                          <p:attrName>ppt_h</p:attrName>
                                        </p:attrNameLst>
                                      </p:cBhvr>
                                      <p:tavLst>
                                        <p:tav tm="0">
                                          <p:val>
                                            <p:strVal val="#ppt_h"/>
                                          </p:val>
                                        </p:tav>
                                        <p:tav tm="100000">
                                          <p:val>
                                            <p:strVal val="#ppt_h"/>
                                          </p:val>
                                        </p:tav>
                                      </p:tavLst>
                                    </p:anim>
                                    <p:animEffect transition="in" filter="fade">
                                      <p:cBhvr>
                                        <p:cTn id="14" dur="1000"/>
                                        <p:tgtEl>
                                          <p:spTgt spid="10272"/>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box(in)">
                                      <p:cBhvr>
                                        <p:cTn id="17" dur="500"/>
                                        <p:tgtEl>
                                          <p:spTgt spid="10244"/>
                                        </p:tgtEl>
                                      </p:cBhvr>
                                    </p:animEffect>
                                  </p:childTnLst>
                                </p:cTn>
                              </p:par>
                            </p:childTnLst>
                          </p:cTn>
                        </p:par>
                        <p:par>
                          <p:cTn id="18" fill="hold" nodeType="afterGroup">
                            <p:stCondLst>
                              <p:cond delay="1000"/>
                            </p:stCondLst>
                            <p:childTnLst>
                              <p:par>
                                <p:cTn id="19" presetID="4" presetClass="entr" presetSubtype="32" fill="hold" grpId="0" nodeType="afterEffect">
                                  <p:stCondLst>
                                    <p:cond delay="0"/>
                                  </p:stCondLst>
                                  <p:childTnLst>
                                    <p:set>
                                      <p:cBhvr>
                                        <p:cTn id="20" dur="1" fill="hold">
                                          <p:stCondLst>
                                            <p:cond delay="0"/>
                                          </p:stCondLst>
                                        </p:cTn>
                                        <p:tgtEl>
                                          <p:spTgt spid="10274"/>
                                        </p:tgtEl>
                                        <p:attrNameLst>
                                          <p:attrName>style.visibility</p:attrName>
                                        </p:attrNameLst>
                                      </p:cBhvr>
                                      <p:to>
                                        <p:strVal val="visible"/>
                                      </p:to>
                                    </p:set>
                                    <p:animEffect transition="in" filter="box(out)">
                                      <p:cBhvr>
                                        <p:cTn id="21" dur="500"/>
                                        <p:tgtEl>
                                          <p:spTgt spid="10274"/>
                                        </p:tgtEl>
                                      </p:cBhvr>
                                    </p:animEffect>
                                  </p:childTnLst>
                                </p:cTn>
                              </p:par>
                              <p:par>
                                <p:cTn id="22" presetID="4" presetClass="entr" presetSubtype="16" fill="hold" nodeType="with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box(in)">
                                      <p:cBhvr>
                                        <p:cTn id="24" dur="500"/>
                                        <p:tgtEl>
                                          <p:spTgt spid="102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0277"/>
                                        </p:tgtEl>
                                        <p:attrNameLst>
                                          <p:attrName>style.visibility</p:attrName>
                                        </p:attrNameLst>
                                      </p:cBhvr>
                                      <p:to>
                                        <p:strVal val="visible"/>
                                      </p:to>
                                    </p:set>
                                    <p:animEffect transition="in" filter="box(out)">
                                      <p:cBhvr>
                                        <p:cTn id="29" dur="500"/>
                                        <p:tgtEl>
                                          <p:spTgt spid="10277"/>
                                        </p:tgtEl>
                                      </p:cBhvr>
                                    </p:animEffect>
                                  </p:childTnLst>
                                </p:cTn>
                              </p:par>
                              <p:par>
                                <p:cTn id="30" presetID="4" presetClass="entr" presetSubtype="32" fill="hold" grpId="0" nodeType="withEffect">
                                  <p:stCondLst>
                                    <p:cond delay="0"/>
                                  </p:stCondLst>
                                  <p:childTnLst>
                                    <p:set>
                                      <p:cBhvr>
                                        <p:cTn id="31" dur="1" fill="hold">
                                          <p:stCondLst>
                                            <p:cond delay="0"/>
                                          </p:stCondLst>
                                        </p:cTn>
                                        <p:tgtEl>
                                          <p:spTgt spid="10276"/>
                                        </p:tgtEl>
                                        <p:attrNameLst>
                                          <p:attrName>style.visibility</p:attrName>
                                        </p:attrNameLst>
                                      </p:cBhvr>
                                      <p:to>
                                        <p:strVal val="visible"/>
                                      </p:to>
                                    </p:set>
                                    <p:animEffect transition="in" filter="box(out)">
                                      <p:cBhvr>
                                        <p:cTn id="32" dur="500"/>
                                        <p:tgtEl>
                                          <p:spTgt spid="10276"/>
                                        </p:tgtEl>
                                      </p:cBhvr>
                                    </p:animEffect>
                                  </p:childTnLst>
                                </p:cTn>
                              </p:par>
                              <p:par>
                                <p:cTn id="33" presetID="4" presetClass="entr" presetSubtype="32" fill="hold" grpId="0" nodeType="withEffect">
                                  <p:stCondLst>
                                    <p:cond delay="0"/>
                                  </p:stCondLst>
                                  <p:childTnLst>
                                    <p:set>
                                      <p:cBhvr>
                                        <p:cTn id="34" dur="1" fill="hold">
                                          <p:stCondLst>
                                            <p:cond delay="0"/>
                                          </p:stCondLst>
                                        </p:cTn>
                                        <p:tgtEl>
                                          <p:spTgt spid="10275"/>
                                        </p:tgtEl>
                                        <p:attrNameLst>
                                          <p:attrName>style.visibility</p:attrName>
                                        </p:attrNameLst>
                                      </p:cBhvr>
                                      <p:to>
                                        <p:strVal val="visible"/>
                                      </p:to>
                                    </p:set>
                                    <p:animEffect transition="in" filter="box(out)">
                                      <p:cBhvr>
                                        <p:cTn id="35" dur="500"/>
                                        <p:tgtEl>
                                          <p:spTgt spid="10275"/>
                                        </p:tgtEl>
                                      </p:cBhvr>
                                    </p:animEffect>
                                  </p:childTnLst>
                                </p:cTn>
                              </p:par>
                            </p:childTnLst>
                          </p:cTn>
                        </p:par>
                        <p:par>
                          <p:cTn id="36" fill="hold" nodeType="afterGroup">
                            <p:stCondLst>
                              <p:cond delay="500"/>
                            </p:stCondLst>
                            <p:childTnLst>
                              <p:par>
                                <p:cTn id="37" presetID="4" presetClass="entr" presetSubtype="16" fill="hold" grpId="0" nodeType="afterEffect">
                                  <p:stCondLst>
                                    <p:cond delay="0"/>
                                  </p:stCondLst>
                                  <p:childTnLst>
                                    <p:set>
                                      <p:cBhvr>
                                        <p:cTn id="38" dur="1" fill="hold">
                                          <p:stCondLst>
                                            <p:cond delay="0"/>
                                          </p:stCondLst>
                                        </p:cTn>
                                        <p:tgtEl>
                                          <p:spTgt spid="10242"/>
                                        </p:tgtEl>
                                        <p:attrNameLst>
                                          <p:attrName>style.visibility</p:attrName>
                                        </p:attrNameLst>
                                      </p:cBhvr>
                                      <p:to>
                                        <p:strVal val="visible"/>
                                      </p:to>
                                    </p:set>
                                    <p:animEffect transition="in" filter="box(in)">
                                      <p:cBhvr>
                                        <p:cTn id="39" dur="500"/>
                                        <p:tgtEl>
                                          <p:spTgt spid="10242"/>
                                        </p:tgtEl>
                                      </p:cBhvr>
                                    </p:animEffect>
                                  </p:childTnLst>
                                </p:cTn>
                              </p:par>
                              <p:par>
                                <p:cTn id="40" presetID="4" presetClass="entr" presetSubtype="32" fill="hold" nodeType="withEffect">
                                  <p:stCondLst>
                                    <p:cond delay="0"/>
                                  </p:stCondLst>
                                  <p:childTnLst>
                                    <p:set>
                                      <p:cBhvr>
                                        <p:cTn id="41" dur="1" fill="hold">
                                          <p:stCondLst>
                                            <p:cond delay="0"/>
                                          </p:stCondLst>
                                        </p:cTn>
                                        <p:tgtEl>
                                          <p:spTgt spid="10258"/>
                                        </p:tgtEl>
                                        <p:attrNameLst>
                                          <p:attrName>style.visibility</p:attrName>
                                        </p:attrNameLst>
                                      </p:cBhvr>
                                      <p:to>
                                        <p:strVal val="visible"/>
                                      </p:to>
                                    </p:set>
                                    <p:animEffect transition="in" filter="box(out)">
                                      <p:cBhvr>
                                        <p:cTn id="42" dur="500"/>
                                        <p:tgtEl>
                                          <p:spTgt spid="10258"/>
                                        </p:tgtEl>
                                      </p:cBhvr>
                                    </p:animEffect>
                                  </p:childTnLst>
                                </p:cTn>
                              </p:par>
                              <p:par>
                                <p:cTn id="43" presetID="4" presetClass="entr" presetSubtype="32" fill="hold" grpId="0" nodeType="withEffect">
                                  <p:stCondLst>
                                    <p:cond delay="0"/>
                                  </p:stCondLst>
                                  <p:childTnLst>
                                    <p:set>
                                      <p:cBhvr>
                                        <p:cTn id="44" dur="1" fill="hold">
                                          <p:stCondLst>
                                            <p:cond delay="0"/>
                                          </p:stCondLst>
                                        </p:cTn>
                                        <p:tgtEl>
                                          <p:spTgt spid="10257"/>
                                        </p:tgtEl>
                                        <p:attrNameLst>
                                          <p:attrName>style.visibility</p:attrName>
                                        </p:attrNameLst>
                                      </p:cBhvr>
                                      <p:to>
                                        <p:strVal val="visible"/>
                                      </p:to>
                                    </p:set>
                                    <p:animEffect transition="in" filter="box(out)">
                                      <p:cBhvr>
                                        <p:cTn id="45" dur="500"/>
                                        <p:tgtEl>
                                          <p:spTgt spid="10257"/>
                                        </p:tgtEl>
                                      </p:cBhvr>
                                    </p:animEffect>
                                  </p:childTnLst>
                                </p:cTn>
                              </p:par>
                              <p:par>
                                <p:cTn id="46" presetID="1" presetClass="entr" presetSubtype="0" fill="hold"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10278"/>
                                        </p:tgtEl>
                                        <p:attrNameLst>
                                          <p:attrName>style.visibility</p:attrName>
                                        </p:attrNameLst>
                                      </p:cBhvr>
                                      <p:to>
                                        <p:strVal val="visible"/>
                                      </p:to>
                                    </p:set>
                                    <p:animEffect transition="in" filter="box(out)">
                                      <p:cBhvr>
                                        <p:cTn id="52" dur="500"/>
                                        <p:tgtEl>
                                          <p:spTgt spid="10278"/>
                                        </p:tgtEl>
                                      </p:cBhvr>
                                    </p:animEffect>
                                  </p:childTnLst>
                                </p:cTn>
                              </p:par>
                              <p:par>
                                <p:cTn id="53" presetID="4" presetClass="entr" presetSubtype="32" fill="hold" grpId="0" nodeType="withEffect">
                                  <p:stCondLst>
                                    <p:cond delay="0"/>
                                  </p:stCondLst>
                                  <p:childTnLst>
                                    <p:set>
                                      <p:cBhvr>
                                        <p:cTn id="54" dur="1" fill="hold">
                                          <p:stCondLst>
                                            <p:cond delay="0"/>
                                          </p:stCondLst>
                                        </p:cTn>
                                        <p:tgtEl>
                                          <p:spTgt spid="10279"/>
                                        </p:tgtEl>
                                        <p:attrNameLst>
                                          <p:attrName>style.visibility</p:attrName>
                                        </p:attrNameLst>
                                      </p:cBhvr>
                                      <p:to>
                                        <p:strVal val="visible"/>
                                      </p:to>
                                    </p:set>
                                    <p:animEffect transition="in" filter="box(out)">
                                      <p:cBhvr>
                                        <p:cTn id="55" dur="500"/>
                                        <p:tgtEl>
                                          <p:spTgt spid="10279"/>
                                        </p:tgtEl>
                                      </p:cBhvr>
                                    </p:animEffect>
                                  </p:childTnLst>
                                </p:cTn>
                              </p:par>
                            </p:childTnLst>
                          </p:cTn>
                        </p:par>
                        <p:par>
                          <p:cTn id="56" fill="hold" nodeType="afterGroup">
                            <p:stCondLst>
                              <p:cond delay="500"/>
                            </p:stCondLst>
                            <p:childTnLst>
                              <p:par>
                                <p:cTn id="57" presetID="4" presetClass="entr" presetSubtype="32" fill="hold" grpId="0" nodeType="afterEffect">
                                  <p:stCondLst>
                                    <p:cond delay="0"/>
                                  </p:stCondLst>
                                  <p:childTnLst>
                                    <p:set>
                                      <p:cBhvr>
                                        <p:cTn id="58" dur="1" fill="hold">
                                          <p:stCondLst>
                                            <p:cond delay="0"/>
                                          </p:stCondLst>
                                        </p:cTn>
                                        <p:tgtEl>
                                          <p:spTgt spid="10243"/>
                                        </p:tgtEl>
                                        <p:attrNameLst>
                                          <p:attrName>style.visibility</p:attrName>
                                        </p:attrNameLst>
                                      </p:cBhvr>
                                      <p:to>
                                        <p:strVal val="visible"/>
                                      </p:to>
                                    </p:set>
                                    <p:animEffect transition="in" filter="box(out)">
                                      <p:cBhvr>
                                        <p:cTn id="59" dur="500"/>
                                        <p:tgtEl>
                                          <p:spTgt spid="10243"/>
                                        </p:tgtEl>
                                      </p:cBhvr>
                                    </p:animEffect>
                                  </p:childTnLst>
                                </p:cTn>
                              </p:par>
                            </p:childTnLst>
                          </p:cTn>
                        </p:par>
                        <p:par>
                          <p:cTn id="60" fill="hold" nodeType="afterGroup">
                            <p:stCondLst>
                              <p:cond delay="1000"/>
                            </p:stCondLst>
                            <p:childTnLst>
                              <p:par>
                                <p:cTn id="61" presetID="4" presetClass="entr" presetSubtype="32" fill="hold" grpId="0" nodeType="afterEffect">
                                  <p:stCondLst>
                                    <p:cond delay="0"/>
                                  </p:stCondLst>
                                  <p:childTnLst>
                                    <p:set>
                                      <p:cBhvr>
                                        <p:cTn id="62" dur="1" fill="hold">
                                          <p:stCondLst>
                                            <p:cond delay="0"/>
                                          </p:stCondLst>
                                        </p:cTn>
                                        <p:tgtEl>
                                          <p:spTgt spid="10266"/>
                                        </p:tgtEl>
                                        <p:attrNameLst>
                                          <p:attrName>style.visibility</p:attrName>
                                        </p:attrNameLst>
                                      </p:cBhvr>
                                      <p:to>
                                        <p:strVal val="visible"/>
                                      </p:to>
                                    </p:set>
                                    <p:animEffect transition="in" filter="box(out)">
                                      <p:cBhvr>
                                        <p:cTn id="63" dur="500"/>
                                        <p:tgtEl>
                                          <p:spTgt spid="10266"/>
                                        </p:tgtEl>
                                      </p:cBhvr>
                                    </p:animEffect>
                                  </p:childTnLst>
                                </p:cTn>
                              </p:par>
                              <p:par>
                                <p:cTn id="64" presetID="4" presetClass="entr" presetSubtype="32" fill="hold" nodeType="withEffect">
                                  <p:stCondLst>
                                    <p:cond delay="0"/>
                                  </p:stCondLst>
                                  <p:childTnLst>
                                    <p:set>
                                      <p:cBhvr>
                                        <p:cTn id="65" dur="1" fill="hold">
                                          <p:stCondLst>
                                            <p:cond delay="0"/>
                                          </p:stCondLst>
                                        </p:cTn>
                                        <p:tgtEl>
                                          <p:spTgt spid="10280"/>
                                        </p:tgtEl>
                                        <p:attrNameLst>
                                          <p:attrName>style.visibility</p:attrName>
                                        </p:attrNameLst>
                                      </p:cBhvr>
                                      <p:to>
                                        <p:strVal val="visible"/>
                                      </p:to>
                                    </p:set>
                                    <p:animEffect transition="in" filter="box(out)">
                                      <p:cBhvr>
                                        <p:cTn id="66" dur="500"/>
                                        <p:tgtEl>
                                          <p:spTgt spid="10280"/>
                                        </p:tgtEl>
                                      </p:cBhvr>
                                    </p:animEffect>
                                  </p:childTnLst>
                                </p:cTn>
                              </p:par>
                              <p:par>
                                <p:cTn id="67" presetID="4" presetClass="entr" presetSubtype="32" fill="hold" nodeType="withEffect">
                                  <p:stCondLst>
                                    <p:cond delay="0"/>
                                  </p:stCondLst>
                                  <p:childTnLst>
                                    <p:set>
                                      <p:cBhvr>
                                        <p:cTn id="68" dur="1" fill="hold">
                                          <p:stCondLst>
                                            <p:cond delay="0"/>
                                          </p:stCondLst>
                                        </p:cTn>
                                        <p:tgtEl>
                                          <p:spTgt spid="10281"/>
                                        </p:tgtEl>
                                        <p:attrNameLst>
                                          <p:attrName>style.visibility</p:attrName>
                                        </p:attrNameLst>
                                      </p:cBhvr>
                                      <p:to>
                                        <p:strVal val="visible"/>
                                      </p:to>
                                    </p:set>
                                    <p:animEffect transition="in" filter="box(out)">
                                      <p:cBhvr>
                                        <p:cTn id="69" dur="500"/>
                                        <p:tgtEl>
                                          <p:spTgt spid="10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3" grpId="0" animBg="1"/>
      <p:bldP spid="10244" grpId="0" animBg="1"/>
      <p:bldP spid="10257" grpId="0" autoUpdateAnimBg="0"/>
      <p:bldP spid="10266" grpId="0" autoUpdateAnimBg="0"/>
      <p:bldP spid="10271" grpId="0" animBg="1"/>
      <p:bldP spid="10272" grpId="0" animBg="1"/>
      <p:bldP spid="10274" grpId="0" autoUpdateAnimBg="0"/>
      <p:bldP spid="10275" grpId="0" animBg="1"/>
      <p:bldP spid="10276" grpId="0" animBg="1"/>
      <p:bldP spid="10277" grpId="0" animBg="1"/>
      <p:bldP spid="10278" grpId="0" animBg="1"/>
      <p:bldP spid="102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0" y="149225"/>
            <a:ext cx="7175500" cy="430213"/>
          </a:xfrm>
        </p:spPr>
        <p:txBody>
          <a:bodyPr/>
          <a:lstStyle/>
          <a:p>
            <a:r>
              <a:rPr lang="en-GB" dirty="0" smtClean="0"/>
              <a:t>Rice regional estimates</a:t>
            </a:r>
            <a:endParaRPr lang="en-GB" dirty="0"/>
          </a:p>
        </p:txBody>
      </p:sp>
      <p:grpSp>
        <p:nvGrpSpPr>
          <p:cNvPr id="40968" name="Group 13"/>
          <p:cNvGrpSpPr>
            <a:grpSpLocks/>
          </p:cNvGrpSpPr>
          <p:nvPr/>
        </p:nvGrpSpPr>
        <p:grpSpPr bwMode="auto">
          <a:xfrm>
            <a:off x="944166" y="636568"/>
            <a:ext cx="6156722" cy="4326731"/>
            <a:chOff x="249" y="527"/>
            <a:chExt cx="5171" cy="3634"/>
          </a:xfrm>
        </p:grpSpPr>
        <p:pic>
          <p:nvPicPr>
            <p:cNvPr id="4097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 y="527"/>
              <a:ext cx="5171" cy="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Text Box 10"/>
            <p:cNvSpPr txBox="1">
              <a:spLocks noChangeArrowheads="1"/>
            </p:cNvSpPr>
            <p:nvPr/>
          </p:nvSpPr>
          <p:spPr bwMode="auto">
            <a:xfrm>
              <a:off x="410" y="618"/>
              <a:ext cx="764"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08000"/>
                  </a:solidFill>
                  <a:latin typeface="Arial" panose="020B0604020202020204" pitchFamily="34" charset="0"/>
                  <a:cs typeface="Arial" panose="020B0604020202020204" pitchFamily="34" charset="0"/>
                </a:defRPr>
              </a:lvl2pPr>
              <a:lvl3pPr marL="1143000" indent="-228600">
                <a:spcBef>
                  <a:spcPct val="20000"/>
                </a:spcBef>
                <a:buChar char="•"/>
                <a:defRPr sz="1600" b="1">
                  <a:solidFill>
                    <a:srgbClr val="009900"/>
                  </a:solidFill>
                  <a:latin typeface="Arial" panose="020B0604020202020204" pitchFamily="34" charset="0"/>
                  <a:cs typeface="Times New Roman" panose="02020603050405020304" pitchFamily="18" charset="0"/>
                </a:defRPr>
              </a:lvl3pPr>
              <a:lvl4pPr marL="1600200" indent="-228600">
                <a:spcBef>
                  <a:spcPct val="20000"/>
                </a:spcBef>
                <a:buChar char="–"/>
                <a:defRPr sz="2000">
                  <a:solidFill>
                    <a:schemeClr val="tx1"/>
                  </a:solidFill>
                  <a:latin typeface="Arial" panose="020B0604020202020204" pitchFamily="34" charset="0"/>
                  <a:cs typeface="Times New Roman" panose="02020603050405020304" pitchFamily="18" charset="0"/>
                </a:defRPr>
              </a:lvl4pPr>
              <a:lvl5pPr marL="2057400" indent="-228600">
                <a:spcBef>
                  <a:spcPct val="20000"/>
                </a:spcBef>
                <a:buChar char="»"/>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9pPr>
            </a:lstStyle>
            <a:p>
              <a:pPr algn="ctr" eaLnBrk="1" hangingPunct="1">
                <a:spcBef>
                  <a:spcPct val="0"/>
                </a:spcBef>
              </a:pPr>
              <a:r>
                <a:rPr lang="en-GB" altLang="it-IT" sz="1200" b="1" dirty="0" err="1" smtClean="0">
                  <a:solidFill>
                    <a:srgbClr val="FF3300"/>
                  </a:solidFill>
                </a:rPr>
                <a:t>Biomassa</a:t>
              </a:r>
              <a:endParaRPr lang="en-GB" altLang="it-IT" sz="1200" b="1" dirty="0">
                <a:solidFill>
                  <a:srgbClr val="FF3300"/>
                </a:solidFill>
              </a:endParaRPr>
            </a:p>
          </p:txBody>
        </p:sp>
      </p:grpSp>
      <p:grpSp>
        <p:nvGrpSpPr>
          <p:cNvPr id="110604" name="Group 12"/>
          <p:cNvGrpSpPr>
            <a:grpSpLocks/>
          </p:cNvGrpSpPr>
          <p:nvPr/>
        </p:nvGrpSpPr>
        <p:grpSpPr bwMode="auto">
          <a:xfrm>
            <a:off x="944166" y="636568"/>
            <a:ext cx="6210300" cy="4374356"/>
            <a:chOff x="1020" y="845"/>
            <a:chExt cx="5080" cy="3625"/>
          </a:xfrm>
        </p:grpSpPr>
        <p:pic>
          <p:nvPicPr>
            <p:cNvPr id="40972"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0" y="845"/>
              <a:ext cx="5080" cy="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Text Box 11"/>
            <p:cNvSpPr txBox="1">
              <a:spLocks noChangeArrowheads="1"/>
            </p:cNvSpPr>
            <p:nvPr/>
          </p:nvSpPr>
          <p:spPr bwMode="auto">
            <a:xfrm>
              <a:off x="1293" y="935"/>
              <a:ext cx="448"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08000"/>
                  </a:solidFill>
                  <a:latin typeface="Arial" panose="020B0604020202020204" pitchFamily="34" charset="0"/>
                  <a:cs typeface="Arial" panose="020B0604020202020204" pitchFamily="34" charset="0"/>
                </a:defRPr>
              </a:lvl2pPr>
              <a:lvl3pPr marL="1143000" indent="-228600">
                <a:spcBef>
                  <a:spcPct val="20000"/>
                </a:spcBef>
                <a:buChar char="•"/>
                <a:defRPr sz="1600" b="1">
                  <a:solidFill>
                    <a:srgbClr val="009900"/>
                  </a:solidFill>
                  <a:latin typeface="Arial" panose="020B0604020202020204" pitchFamily="34" charset="0"/>
                  <a:cs typeface="Times New Roman" panose="02020603050405020304" pitchFamily="18" charset="0"/>
                </a:defRPr>
              </a:lvl3pPr>
              <a:lvl4pPr marL="1600200" indent="-228600">
                <a:spcBef>
                  <a:spcPct val="20000"/>
                </a:spcBef>
                <a:buChar char="–"/>
                <a:defRPr sz="2000">
                  <a:solidFill>
                    <a:schemeClr val="tx1"/>
                  </a:solidFill>
                  <a:latin typeface="Arial" panose="020B0604020202020204" pitchFamily="34" charset="0"/>
                  <a:cs typeface="Times New Roman" panose="02020603050405020304" pitchFamily="18" charset="0"/>
                </a:defRPr>
              </a:lvl4pPr>
              <a:lvl5pPr marL="2057400" indent="-228600">
                <a:spcBef>
                  <a:spcPct val="20000"/>
                </a:spcBef>
                <a:buChar char="»"/>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9pPr>
            </a:lstStyle>
            <a:p>
              <a:pPr algn="ctr" eaLnBrk="1" hangingPunct="1">
                <a:spcBef>
                  <a:spcPct val="0"/>
                </a:spcBef>
              </a:pPr>
              <a:r>
                <a:rPr lang="en-GB" altLang="it-IT" sz="1200" b="1" dirty="0" smtClean="0">
                  <a:solidFill>
                    <a:srgbClr val="FF3300"/>
                  </a:solidFill>
                </a:rPr>
                <a:t>Yield</a:t>
              </a:r>
              <a:endParaRPr lang="en-GB" altLang="it-IT" sz="1200" b="1" dirty="0">
                <a:solidFill>
                  <a:srgbClr val="FF3300"/>
                </a:solidFill>
              </a:endParaRPr>
            </a:p>
          </p:txBody>
        </p:sp>
      </p:grpSp>
      <p:sp>
        <p:nvSpPr>
          <p:cNvPr id="40971" name="Text Box 15"/>
          <p:cNvSpPr txBox="1">
            <a:spLocks noChangeArrowheads="1"/>
          </p:cNvSpPr>
          <p:nvPr/>
        </p:nvSpPr>
        <p:spPr bwMode="auto">
          <a:xfrm>
            <a:off x="4617244" y="4633496"/>
            <a:ext cx="1835944"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1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rgbClr val="008000"/>
                </a:solidFill>
                <a:latin typeface="Arial" panose="020B0604020202020204" pitchFamily="34" charset="0"/>
                <a:cs typeface="Arial" panose="020B0604020202020204" pitchFamily="34" charset="0"/>
              </a:defRPr>
            </a:lvl2pPr>
            <a:lvl3pPr marL="1143000" indent="-228600">
              <a:spcBef>
                <a:spcPct val="20000"/>
              </a:spcBef>
              <a:buChar char="•"/>
              <a:defRPr sz="1600" b="1">
                <a:solidFill>
                  <a:srgbClr val="009900"/>
                </a:solidFill>
                <a:latin typeface="Arial" panose="020B0604020202020204" pitchFamily="34" charset="0"/>
                <a:cs typeface="Times New Roman" panose="02020603050405020304" pitchFamily="18" charset="0"/>
              </a:defRPr>
            </a:lvl3pPr>
            <a:lvl4pPr marL="1600200" indent="-228600">
              <a:spcBef>
                <a:spcPct val="20000"/>
              </a:spcBef>
              <a:buChar char="–"/>
              <a:defRPr sz="2000">
                <a:solidFill>
                  <a:schemeClr val="tx1"/>
                </a:solidFill>
                <a:latin typeface="Arial" panose="020B0604020202020204" pitchFamily="34" charset="0"/>
                <a:cs typeface="Times New Roman" panose="02020603050405020304" pitchFamily="18" charset="0"/>
              </a:defRPr>
            </a:lvl4pPr>
            <a:lvl5pPr marL="2057400" indent="-228600">
              <a:spcBef>
                <a:spcPct val="20000"/>
              </a:spcBef>
              <a:buChar char="»"/>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Times New Roman" panose="02020603050405020304" pitchFamily="18" charset="0"/>
              </a:defRPr>
            </a:lvl9pPr>
          </a:lstStyle>
          <a:p>
            <a:pPr eaLnBrk="1" hangingPunct="1">
              <a:spcBef>
                <a:spcPct val="0"/>
              </a:spcBef>
            </a:pPr>
            <a:r>
              <a:rPr lang="en-GB" altLang="it-IT" sz="1200" dirty="0" smtClean="0"/>
              <a:t>Administrative unit</a:t>
            </a:r>
            <a:endParaRPr lang="en-GB" altLang="it-IT" sz="1200" dirty="0"/>
          </a:p>
        </p:txBody>
      </p:sp>
      <p:sp>
        <p:nvSpPr>
          <p:cNvPr id="6" name="CasellaDiTesto 5"/>
          <p:cNvSpPr txBox="1"/>
          <p:nvPr/>
        </p:nvSpPr>
        <p:spPr>
          <a:xfrm>
            <a:off x="7317932" y="4520108"/>
            <a:ext cx="1794081" cy="276999"/>
          </a:xfrm>
          <a:prstGeom prst="rect">
            <a:avLst/>
          </a:prstGeom>
          <a:noFill/>
        </p:spPr>
        <p:txBody>
          <a:bodyPr wrap="none" rtlCol="0">
            <a:spAutoFit/>
          </a:bodyPr>
          <a:lstStyle/>
          <a:p>
            <a:r>
              <a:rPr lang="en-GB" sz="1200" dirty="0" err="1" smtClean="0"/>
              <a:t>Boschetti</a:t>
            </a:r>
            <a:r>
              <a:rPr lang="en-GB" sz="1200" dirty="0" smtClean="0"/>
              <a:t> et al. 2011</a:t>
            </a:r>
            <a:endParaRPr lang="en-GB" sz="1200" dirty="0"/>
          </a:p>
        </p:txBody>
      </p:sp>
      <p:grpSp>
        <p:nvGrpSpPr>
          <p:cNvPr id="15" name="Gruppo 14"/>
          <p:cNvGrpSpPr>
            <a:grpSpLocks noChangeAspect="1"/>
          </p:cNvGrpSpPr>
          <p:nvPr/>
        </p:nvGrpSpPr>
        <p:grpSpPr>
          <a:xfrm>
            <a:off x="5944680" y="140234"/>
            <a:ext cx="2979901" cy="877489"/>
            <a:chOff x="-3276872" y="1988840"/>
            <a:chExt cx="12025336" cy="3541089"/>
          </a:xfrm>
        </p:grpSpPr>
        <p:pic>
          <p:nvPicPr>
            <p:cNvPr id="16" name="Immagine 1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76872" y="1988840"/>
              <a:ext cx="12025336" cy="2520280"/>
            </a:xfrm>
            <a:prstGeom prst="rect">
              <a:avLst/>
            </a:prstGeom>
            <a:ln>
              <a:noFill/>
            </a:ln>
            <a:effectLst>
              <a:outerShdw blurRad="292100" dist="139700" dir="2700000" algn="tl" rotWithShape="0">
                <a:srgbClr val="333333">
                  <a:alpha val="65000"/>
                </a:srgbClr>
              </a:outerShdw>
            </a:effectLst>
          </p:spPr>
        </p:pic>
        <p:pic>
          <p:nvPicPr>
            <p:cNvPr id="17" name="Immagine 1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76872" y="4593827"/>
              <a:ext cx="12010078" cy="936102"/>
            </a:xfrm>
            <a:prstGeom prst="rect">
              <a:avLst/>
            </a:prstGeom>
            <a:ln>
              <a:noFill/>
            </a:ln>
            <a:effectLst>
              <a:outerShdw blurRad="292100" dist="139700" dir="2700000" algn="tl" rotWithShape="0">
                <a:srgbClr val="333333">
                  <a:alpha val="65000"/>
                </a:srgbClr>
              </a:outerShdw>
            </a:effectLst>
          </p:spPr>
        </p:pic>
      </p:grpSp>
      <p:pic>
        <p:nvPicPr>
          <p:cNvPr id="18" name="Picture 4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10648" y="1064513"/>
            <a:ext cx="169743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92482" y="2182457"/>
            <a:ext cx="171560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10648" y="3328836"/>
            <a:ext cx="169743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8364346" y="1158093"/>
            <a:ext cx="543739" cy="261610"/>
          </a:xfrm>
          <a:prstGeom prst="rect">
            <a:avLst/>
          </a:prstGeom>
          <a:noFill/>
        </p:spPr>
        <p:txBody>
          <a:bodyPr wrap="none" rtlCol="0">
            <a:spAutoFit/>
          </a:bodyPr>
          <a:lstStyle/>
          <a:p>
            <a:r>
              <a:rPr lang="en-GB" sz="1100" dirty="0" smtClean="0"/>
              <a:t>2002</a:t>
            </a:r>
            <a:endParaRPr lang="en-GB" sz="1100" dirty="0"/>
          </a:p>
        </p:txBody>
      </p:sp>
      <p:sp>
        <p:nvSpPr>
          <p:cNvPr id="21" name="CasellaDiTesto 20"/>
          <p:cNvSpPr txBox="1"/>
          <p:nvPr/>
        </p:nvSpPr>
        <p:spPr>
          <a:xfrm>
            <a:off x="8364346" y="2220157"/>
            <a:ext cx="543739" cy="261610"/>
          </a:xfrm>
          <a:prstGeom prst="rect">
            <a:avLst/>
          </a:prstGeom>
          <a:noFill/>
        </p:spPr>
        <p:txBody>
          <a:bodyPr wrap="none" rtlCol="0">
            <a:spAutoFit/>
          </a:bodyPr>
          <a:lstStyle/>
          <a:p>
            <a:r>
              <a:rPr lang="en-GB" sz="1100" dirty="0" smtClean="0"/>
              <a:t>2003</a:t>
            </a:r>
            <a:endParaRPr lang="en-GB" sz="1100" dirty="0"/>
          </a:p>
        </p:txBody>
      </p:sp>
      <p:sp>
        <p:nvSpPr>
          <p:cNvPr id="22" name="CasellaDiTesto 21"/>
          <p:cNvSpPr txBox="1"/>
          <p:nvPr/>
        </p:nvSpPr>
        <p:spPr>
          <a:xfrm>
            <a:off x="8364346" y="3402164"/>
            <a:ext cx="543739" cy="261610"/>
          </a:xfrm>
          <a:prstGeom prst="rect">
            <a:avLst/>
          </a:prstGeom>
          <a:noFill/>
        </p:spPr>
        <p:txBody>
          <a:bodyPr wrap="none" rtlCol="0">
            <a:spAutoFit/>
          </a:bodyPr>
          <a:lstStyle/>
          <a:p>
            <a:r>
              <a:rPr lang="en-GB" sz="1100" dirty="0" smtClean="0"/>
              <a:t>2004</a:t>
            </a:r>
            <a:endParaRPr lang="en-GB" sz="1100" dirty="0"/>
          </a:p>
        </p:txBody>
      </p:sp>
    </p:spTree>
    <p:custDataLst>
      <p:tags r:id="rId1"/>
    </p:custDataLst>
    <p:extLst>
      <p:ext uri="{BB962C8B-B14F-4D97-AF65-F5344CB8AC3E}">
        <p14:creationId xmlns:p14="http://schemas.microsoft.com/office/powerpoint/2010/main" val="226755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10604"/>
                                        </p:tgtEl>
                                        <p:attrNameLst>
                                          <p:attrName>style.visibility</p:attrName>
                                        </p:attrNameLst>
                                      </p:cBhvr>
                                      <p:to>
                                        <p:strVal val="visible"/>
                                      </p:to>
                                    </p:set>
                                    <p:animEffect transition="in" filter="box(out)">
                                      <p:cBhvr>
                                        <p:cTn id="7" dur="500"/>
                                        <p:tgtEl>
                                          <p:spTgt spid="1106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solidFill>
                  <a:schemeClr val="bg1"/>
                </a:solidFill>
              </a:rPr>
              <a:t>DM </a:t>
            </a:r>
            <a:r>
              <a:rPr lang="it-IT" dirty="0" err="1" smtClean="0">
                <a:solidFill>
                  <a:schemeClr val="bg1"/>
                </a:solidFill>
              </a:rPr>
              <a:t>operational</a:t>
            </a:r>
            <a:r>
              <a:rPr lang="it-IT" dirty="0" smtClean="0">
                <a:solidFill>
                  <a:schemeClr val="bg1"/>
                </a:solidFill>
              </a:rPr>
              <a:t> </a:t>
            </a:r>
            <a:r>
              <a:rPr lang="it-IT" dirty="0" err="1" smtClean="0">
                <a:solidFill>
                  <a:schemeClr val="bg1"/>
                </a:solidFill>
              </a:rPr>
              <a:t>product</a:t>
            </a:r>
            <a:endParaRPr lang="it-IT" dirty="0">
              <a:solidFill>
                <a:schemeClr val="bg1"/>
              </a:solidFill>
            </a:endParaRPr>
          </a:p>
        </p:txBody>
      </p:sp>
      <p:pic>
        <p:nvPicPr>
          <p:cNvPr id="4" name="Immagine 3"/>
          <p:cNvPicPr>
            <a:picLocks noChangeAspect="1"/>
          </p:cNvPicPr>
          <p:nvPr/>
        </p:nvPicPr>
        <p:blipFill rotWithShape="1">
          <a:blip r:embed="rId2"/>
          <a:srcRect l="24028" t="5963" r="25485" b="10064"/>
          <a:stretch/>
        </p:blipFill>
        <p:spPr>
          <a:xfrm>
            <a:off x="585538" y="954753"/>
            <a:ext cx="3687476" cy="3322279"/>
          </a:xfrm>
          <a:prstGeom prst="rect">
            <a:avLst/>
          </a:prstGeom>
        </p:spPr>
      </p:pic>
      <p:sp>
        <p:nvSpPr>
          <p:cNvPr id="5" name="Rettangolo 4"/>
          <p:cNvSpPr/>
          <p:nvPr/>
        </p:nvSpPr>
        <p:spPr>
          <a:xfrm>
            <a:off x="4424732" y="1046970"/>
            <a:ext cx="4572000" cy="3323987"/>
          </a:xfrm>
          <a:prstGeom prst="rect">
            <a:avLst/>
          </a:prstGeom>
        </p:spPr>
        <p:txBody>
          <a:bodyPr>
            <a:spAutoFit/>
          </a:bodyPr>
          <a:lstStyle/>
          <a:p>
            <a:pPr>
              <a:spcAft>
                <a:spcPts val="600"/>
              </a:spcAft>
            </a:pPr>
            <a:r>
              <a:rPr lang="en-US" sz="1200" b="1" dirty="0">
                <a:solidFill>
                  <a:srgbClr val="3B3B3B"/>
                </a:solidFill>
              </a:rPr>
              <a:t>Main application domains: </a:t>
            </a:r>
          </a:p>
          <a:p>
            <a:pPr>
              <a:spcAft>
                <a:spcPts val="600"/>
              </a:spcAft>
              <a:buFont typeface="Arial" panose="020B0604020202020204" pitchFamily="34" charset="0"/>
              <a:buChar char="•"/>
            </a:pPr>
            <a:r>
              <a:rPr lang="en-US" sz="1200" dirty="0">
                <a:solidFill>
                  <a:srgbClr val="3B3B3B"/>
                </a:solidFill>
              </a:rPr>
              <a:t>By comparison of current DMP or GDMP estimate with long-term average and/or previous periods, it is possible to detect the anomalies in vegetation growth which are useful for early warning purposes.</a:t>
            </a:r>
          </a:p>
          <a:p>
            <a:pPr>
              <a:spcAft>
                <a:spcPts val="600"/>
              </a:spcAft>
              <a:buFont typeface="Arial" panose="020B0604020202020204" pitchFamily="34" charset="0"/>
              <a:buChar char="•"/>
            </a:pPr>
            <a:r>
              <a:rPr lang="en-US" sz="1200" dirty="0">
                <a:solidFill>
                  <a:srgbClr val="3B3B3B"/>
                </a:solidFill>
              </a:rPr>
              <a:t>By accumulating DMP or GDMP information over time (e.g. from the start of the growing season onwards), it is possible to identify zones of high or low productivity. These can be useful for the monitoring of pasture areas.</a:t>
            </a:r>
          </a:p>
          <a:p>
            <a:pPr>
              <a:spcAft>
                <a:spcPts val="600"/>
              </a:spcAft>
              <a:buFont typeface="Arial" panose="020B0604020202020204" pitchFamily="34" charset="0"/>
              <a:buChar char="•"/>
            </a:pPr>
            <a:r>
              <a:rPr lang="en-US" sz="1200" dirty="0">
                <a:solidFill>
                  <a:srgbClr val="3B3B3B"/>
                </a:solidFill>
              </a:rPr>
              <a:t>The DMP is also used in agro-meteorological models to estimate and forecast the crop yield.</a:t>
            </a:r>
          </a:p>
          <a:p>
            <a:pPr>
              <a:spcAft>
                <a:spcPts val="600"/>
              </a:spcAft>
            </a:pPr>
            <a:r>
              <a:rPr lang="en-US" sz="1200" b="1" dirty="0">
                <a:solidFill>
                  <a:srgbClr val="3B3B3B"/>
                </a:solidFill>
              </a:rPr>
              <a:t>Main users: </a:t>
            </a:r>
          </a:p>
          <a:p>
            <a:pPr>
              <a:spcAft>
                <a:spcPts val="600"/>
              </a:spcAft>
              <a:buFont typeface="Arial" panose="020B0604020202020204" pitchFamily="34" charset="0"/>
              <a:buChar char="•"/>
            </a:pPr>
            <a:r>
              <a:rPr lang="en-US" sz="1200" dirty="0">
                <a:solidFill>
                  <a:srgbClr val="3B3B3B"/>
                </a:solidFill>
              </a:rPr>
              <a:t>European institution for global crop monitoring and yield forecast</a:t>
            </a:r>
          </a:p>
          <a:p>
            <a:pPr>
              <a:spcAft>
                <a:spcPts val="600"/>
              </a:spcAft>
              <a:buFont typeface="Arial" panose="020B0604020202020204" pitchFamily="34" charset="0"/>
              <a:buChar char="•"/>
            </a:pPr>
            <a:r>
              <a:rPr lang="en-US" sz="1200" dirty="0">
                <a:solidFill>
                  <a:srgbClr val="3B3B3B"/>
                </a:solidFill>
              </a:rPr>
              <a:t>NGO for early warning.</a:t>
            </a:r>
          </a:p>
        </p:txBody>
      </p:sp>
    </p:spTree>
    <p:extLst>
      <p:ext uri="{BB962C8B-B14F-4D97-AF65-F5344CB8AC3E}">
        <p14:creationId xmlns:p14="http://schemas.microsoft.com/office/powerpoint/2010/main" val="173783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450574" y="1500300"/>
            <a:ext cx="7788275" cy="430887"/>
          </a:xfrm>
        </p:spPr>
        <p:txBody>
          <a:bodyPr/>
          <a:lstStyle/>
          <a:p>
            <a:pPr algn="ctr"/>
            <a:r>
              <a:rPr lang="en-GB" b="1" dirty="0">
                <a:solidFill>
                  <a:schemeClr val="tx1"/>
                </a:solidFill>
              </a:rPr>
              <a:t>Assimilation in crop model</a:t>
            </a:r>
          </a:p>
        </p:txBody>
      </p:sp>
      <p:sp>
        <p:nvSpPr>
          <p:cNvPr id="5" name="Segnaposto testo 4"/>
          <p:cNvSpPr>
            <a:spLocks noGrp="1"/>
          </p:cNvSpPr>
          <p:nvPr>
            <p:ph type="body" idx="4294967295"/>
          </p:nvPr>
        </p:nvSpPr>
        <p:spPr>
          <a:xfrm>
            <a:off x="448987" y="2815328"/>
            <a:ext cx="7789862" cy="1265237"/>
          </a:xfrm>
        </p:spPr>
        <p:txBody>
          <a:bodyPr/>
          <a:lstStyle/>
          <a:p>
            <a:pPr algn="ctr"/>
            <a:r>
              <a:rPr lang="en-US" i="1" dirty="0">
                <a:solidFill>
                  <a:schemeClr val="tx1"/>
                </a:solidFill>
              </a:rPr>
              <a:t>“A Crop Simulation Model (CSM) is a simulation model that describes processes of crop growth and development as a function of weather conditions, soil conditions, and crop management”</a:t>
            </a:r>
          </a:p>
        </p:txBody>
      </p:sp>
    </p:spTree>
    <p:extLst>
      <p:ext uri="{BB962C8B-B14F-4D97-AF65-F5344CB8AC3E}">
        <p14:creationId xmlns:p14="http://schemas.microsoft.com/office/powerpoint/2010/main" val="2092567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smtClean="0"/>
              <a:t>Crop model in a nut shell 1/4</a:t>
            </a:r>
            <a:endParaRPr lang="en-GB" dirty="0"/>
          </a:p>
        </p:txBody>
      </p:sp>
      <p:sp>
        <p:nvSpPr>
          <p:cNvPr id="3" name="Segnaposto contenuto 2"/>
          <p:cNvSpPr>
            <a:spLocks noGrp="1"/>
          </p:cNvSpPr>
          <p:nvPr>
            <p:ph idx="4294967295"/>
          </p:nvPr>
        </p:nvSpPr>
        <p:spPr>
          <a:xfrm>
            <a:off x="87619" y="832862"/>
            <a:ext cx="8959399" cy="1744084"/>
          </a:xfrm>
        </p:spPr>
        <p:txBody>
          <a:bodyPr/>
          <a:lstStyle/>
          <a:p>
            <a:pPr>
              <a:buFont typeface="Arial" panose="020B0604020202020204" pitchFamily="34" charset="0"/>
              <a:buChar char="•"/>
            </a:pPr>
            <a:r>
              <a:rPr lang="en-US" sz="1400" dirty="0"/>
              <a:t>Crop models have been </a:t>
            </a:r>
            <a:r>
              <a:rPr lang="en-US" sz="1400" b="1" dirty="0"/>
              <a:t>increasingly used since the 70s</a:t>
            </a:r>
            <a:r>
              <a:rPr lang="en-US" sz="1400" dirty="0"/>
              <a:t> to </a:t>
            </a:r>
            <a:r>
              <a:rPr lang="en-US" sz="1400" dirty="0" err="1"/>
              <a:t>analyse</a:t>
            </a:r>
            <a:r>
              <a:rPr lang="en-US" sz="1400" dirty="0"/>
              <a:t> the interactions between plants and factors driving their growth </a:t>
            </a:r>
            <a:r>
              <a:rPr lang="en-US" sz="1400" dirty="0" smtClean="0"/>
              <a:t>(weather</a:t>
            </a:r>
            <a:r>
              <a:rPr lang="en-US" sz="1400" dirty="0"/>
              <a:t>, soil, and management </a:t>
            </a:r>
            <a:r>
              <a:rPr lang="en-US" sz="1400" dirty="0" smtClean="0"/>
              <a:t>practices)</a:t>
            </a:r>
          </a:p>
          <a:p>
            <a:pPr>
              <a:buFont typeface="Arial" panose="020B0604020202020204" pitchFamily="34" charset="0"/>
              <a:buChar char="•"/>
            </a:pPr>
            <a:r>
              <a:rPr lang="en-US" sz="1400" dirty="0" smtClean="0"/>
              <a:t>From </a:t>
            </a:r>
            <a:r>
              <a:rPr lang="en-US" sz="1400" dirty="0"/>
              <a:t>the mid-80s, crop </a:t>
            </a:r>
            <a:r>
              <a:rPr lang="en-US" sz="1400" dirty="0" err="1"/>
              <a:t>modellers</a:t>
            </a:r>
            <a:r>
              <a:rPr lang="en-US" sz="1400" dirty="0"/>
              <a:t> focused </a:t>
            </a:r>
            <a:r>
              <a:rPr lang="en-US" sz="1400" dirty="0" smtClean="0"/>
              <a:t>to </a:t>
            </a:r>
            <a:r>
              <a:rPr lang="en-US" sz="1400" dirty="0"/>
              <a:t>develop </a:t>
            </a:r>
            <a:r>
              <a:rPr lang="en-US" sz="1400" b="1" dirty="0"/>
              <a:t>management-oriented models </a:t>
            </a:r>
            <a:r>
              <a:rPr lang="en-US" sz="1400" dirty="0"/>
              <a:t>suitable for field </a:t>
            </a:r>
            <a:r>
              <a:rPr lang="en-US" sz="1400" dirty="0" smtClean="0"/>
              <a:t>decision-making </a:t>
            </a:r>
            <a:r>
              <a:rPr lang="en-US" sz="1200" dirty="0" smtClean="0"/>
              <a:t>(e.g</a:t>
            </a:r>
            <a:r>
              <a:rPr lang="en-US" sz="1200" dirty="0"/>
              <a:t>. EPIC </a:t>
            </a:r>
            <a:r>
              <a:rPr lang="en-US" sz="1200" dirty="0" smtClean="0"/>
              <a:t>- Williams </a:t>
            </a:r>
            <a:r>
              <a:rPr lang="en-US" sz="1200" dirty="0"/>
              <a:t>et al., </a:t>
            </a:r>
            <a:r>
              <a:rPr lang="en-US" sz="1200" dirty="0" smtClean="0"/>
              <a:t>1984; </a:t>
            </a:r>
            <a:r>
              <a:rPr lang="en-US" sz="1200" dirty="0" err="1" smtClean="0"/>
              <a:t>CropSyst</a:t>
            </a:r>
            <a:r>
              <a:rPr lang="en-US" sz="1200" dirty="0" smtClean="0"/>
              <a:t> - </a:t>
            </a:r>
            <a:r>
              <a:rPr lang="en-US" sz="1200" dirty="0" err="1" smtClean="0"/>
              <a:t>Stöckle</a:t>
            </a:r>
            <a:r>
              <a:rPr lang="en-US" sz="1200" dirty="0" smtClean="0"/>
              <a:t> </a:t>
            </a:r>
            <a:r>
              <a:rPr lang="en-US" sz="1200" dirty="0"/>
              <a:t>et al., 2003). </a:t>
            </a:r>
            <a:endParaRPr lang="en-US" sz="1200" dirty="0" smtClean="0"/>
          </a:p>
          <a:p>
            <a:pPr>
              <a:buFont typeface="Arial" panose="020B0604020202020204" pitchFamily="34" charset="0"/>
              <a:buChar char="•"/>
            </a:pPr>
            <a:r>
              <a:rPr lang="en-US" sz="1400" dirty="0" smtClean="0"/>
              <a:t>Since late ’90s key </a:t>
            </a:r>
            <a:r>
              <a:rPr lang="en-US" sz="1400" dirty="0"/>
              <a:t>use is </a:t>
            </a:r>
            <a:r>
              <a:rPr lang="en-US" sz="1400" b="1" dirty="0" smtClean="0"/>
              <a:t>crops monitoring conditions </a:t>
            </a:r>
            <a:r>
              <a:rPr lang="en-US" sz="1400" b="1" dirty="0"/>
              <a:t>and </a:t>
            </a:r>
            <a:r>
              <a:rPr lang="en-US" sz="1400" b="1" dirty="0" smtClean="0"/>
              <a:t>yields forecasting </a:t>
            </a:r>
            <a:r>
              <a:rPr lang="en-US" sz="1400" dirty="0" smtClean="0"/>
              <a:t>at </a:t>
            </a:r>
            <a:r>
              <a:rPr lang="en-US" sz="1400" dirty="0"/>
              <a:t>regional, national and international scales </a:t>
            </a:r>
            <a:r>
              <a:rPr lang="en-US" sz="1200" dirty="0" smtClean="0"/>
              <a:t>(Genovese </a:t>
            </a:r>
            <a:r>
              <a:rPr lang="en-US" sz="1200" dirty="0"/>
              <a:t>et al., 2001; </a:t>
            </a:r>
            <a:r>
              <a:rPr lang="en-US" sz="1200" dirty="0" err="1"/>
              <a:t>Bezuidenhout</a:t>
            </a:r>
            <a:r>
              <a:rPr lang="en-US" sz="1200" dirty="0"/>
              <a:t> and </a:t>
            </a:r>
            <a:r>
              <a:rPr lang="en-US" sz="1200" dirty="0" err="1"/>
              <a:t>Singels</a:t>
            </a:r>
            <a:r>
              <a:rPr lang="en-US" sz="1200" dirty="0"/>
              <a:t>, 2007</a:t>
            </a:r>
            <a:r>
              <a:rPr lang="en-US" sz="1200" dirty="0" smtClean="0"/>
              <a:t>).</a:t>
            </a:r>
            <a:endParaRPr lang="en-GB" sz="1200" dirty="0"/>
          </a:p>
        </p:txBody>
      </p:sp>
      <p:pic>
        <p:nvPicPr>
          <p:cNvPr id="4" name="Immagine 3"/>
          <p:cNvPicPr/>
          <p:nvPr/>
        </p:nvPicPr>
        <p:blipFill>
          <a:blip r:embed="rId2" cstate="print">
            <a:extLst>
              <a:ext uri="{28A0092B-C50C-407E-A947-70E740481C1C}">
                <a14:useLocalDpi xmlns:a14="http://schemas.microsoft.com/office/drawing/2010/main"/>
              </a:ext>
            </a:extLst>
          </a:blip>
          <a:srcRect/>
          <a:stretch>
            <a:fillRect/>
          </a:stretch>
        </p:blipFill>
        <p:spPr bwMode="auto">
          <a:xfrm>
            <a:off x="1191491" y="2673928"/>
            <a:ext cx="6219959" cy="1974128"/>
          </a:xfrm>
          <a:prstGeom prst="rect">
            <a:avLst/>
          </a:prstGeom>
          <a:noFill/>
          <a:ln>
            <a:noFill/>
          </a:ln>
        </p:spPr>
      </p:pic>
      <p:pic>
        <p:nvPicPr>
          <p:cNvPr id="5" name="Immagin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38176" y="114712"/>
            <a:ext cx="444500" cy="499762"/>
          </a:xfrm>
          <a:prstGeom prst="rect">
            <a:avLst/>
          </a:prstGeom>
        </p:spPr>
      </p:pic>
    </p:spTree>
    <p:extLst>
      <p:ext uri="{BB962C8B-B14F-4D97-AF65-F5344CB8AC3E}">
        <p14:creationId xmlns:p14="http://schemas.microsoft.com/office/powerpoint/2010/main" val="3510614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a:grpSpLocks noChangeAspect="1"/>
          </p:cNvGrpSpPr>
          <p:nvPr/>
        </p:nvGrpSpPr>
        <p:grpSpPr>
          <a:xfrm>
            <a:off x="3818773" y="991669"/>
            <a:ext cx="5191816" cy="3082024"/>
            <a:chOff x="3526952" y="513695"/>
            <a:chExt cx="6161401" cy="3657600"/>
          </a:xfrm>
        </p:grpSpPr>
        <p:sp>
          <p:nvSpPr>
            <p:cNvPr id="7" name="Rettangolo 6"/>
            <p:cNvSpPr/>
            <p:nvPr/>
          </p:nvSpPr>
          <p:spPr>
            <a:xfrm>
              <a:off x="3526952" y="513695"/>
              <a:ext cx="6060559" cy="358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magine 7"/>
            <p:cNvPicPr/>
            <p:nvPr/>
          </p:nvPicPr>
          <p:blipFill rotWithShape="1">
            <a:blip r:embed="rId2" cstate="print">
              <a:extLst>
                <a:ext uri="{28A0092B-C50C-407E-A947-70E740481C1C}">
                  <a14:useLocalDpi xmlns:a14="http://schemas.microsoft.com/office/drawing/2010/main"/>
                </a:ext>
              </a:extLst>
            </a:blip>
            <a:srcRect r="2652" b="5584"/>
            <a:stretch/>
          </p:blipFill>
          <p:spPr bwMode="auto">
            <a:xfrm>
              <a:off x="3733017" y="513695"/>
              <a:ext cx="5955336" cy="3657600"/>
            </a:xfrm>
            <a:prstGeom prst="rect">
              <a:avLst/>
            </a:prstGeom>
            <a:noFill/>
            <a:ln>
              <a:noFill/>
            </a:ln>
            <a:extLst>
              <a:ext uri="{53640926-AAD7-44D8-BBD7-CCE9431645EC}">
                <a14:shadowObscured xmlns:a14="http://schemas.microsoft.com/office/drawing/2010/main"/>
              </a:ext>
            </a:extLst>
          </p:spPr>
        </p:pic>
      </p:grpSp>
      <p:sp>
        <p:nvSpPr>
          <p:cNvPr id="2" name="Titolo 1"/>
          <p:cNvSpPr>
            <a:spLocks noGrp="1"/>
          </p:cNvSpPr>
          <p:nvPr>
            <p:ph type="title" idx="4294967295"/>
          </p:nvPr>
        </p:nvSpPr>
        <p:spPr>
          <a:xfrm>
            <a:off x="0" y="149225"/>
            <a:ext cx="7175500" cy="430213"/>
          </a:xfrm>
        </p:spPr>
        <p:txBody>
          <a:bodyPr/>
          <a:lstStyle/>
          <a:p>
            <a:r>
              <a:rPr lang="en-GB" dirty="0" smtClean="0"/>
              <a:t>Crop model in a nut shell </a:t>
            </a:r>
            <a:r>
              <a:rPr lang="en-GB" dirty="0"/>
              <a:t>2</a:t>
            </a:r>
            <a:r>
              <a:rPr lang="en-GB" dirty="0" smtClean="0"/>
              <a:t>/4</a:t>
            </a:r>
            <a:endParaRPr lang="en-GB" dirty="0"/>
          </a:p>
        </p:txBody>
      </p:sp>
      <p:sp>
        <p:nvSpPr>
          <p:cNvPr id="3" name="Segnaposto contenuto 2"/>
          <p:cNvSpPr>
            <a:spLocks noGrp="1"/>
          </p:cNvSpPr>
          <p:nvPr>
            <p:ph idx="4294967295"/>
          </p:nvPr>
        </p:nvSpPr>
        <p:spPr>
          <a:xfrm>
            <a:off x="76200" y="1074425"/>
            <a:ext cx="3761388" cy="2486193"/>
          </a:xfrm>
        </p:spPr>
        <p:txBody>
          <a:bodyPr/>
          <a:lstStyle/>
          <a:p>
            <a:pPr indent="0"/>
            <a:r>
              <a:rPr lang="en-US" sz="1400" dirty="0" smtClean="0"/>
              <a:t>Example of model output</a:t>
            </a:r>
            <a:r>
              <a:rPr lang="en-US" sz="1400" dirty="0" smtClean="0"/>
              <a:t>:</a:t>
            </a:r>
          </a:p>
          <a:p>
            <a:pPr indent="0"/>
            <a:endParaRPr lang="en-US" sz="1400" dirty="0" smtClean="0"/>
          </a:p>
          <a:p>
            <a:pPr marL="285750" indent="-285750">
              <a:buFont typeface="Arial" panose="020B0604020202020204" pitchFamily="34" charset="0"/>
              <a:buChar char="•"/>
            </a:pPr>
            <a:r>
              <a:rPr lang="en-US" sz="1100" b="1" dirty="0" err="1"/>
              <a:t>lai</a:t>
            </a:r>
            <a:r>
              <a:rPr lang="en-US" sz="1100" dirty="0"/>
              <a:t> </a:t>
            </a:r>
            <a:r>
              <a:rPr lang="en-US" sz="1100" dirty="0" smtClean="0"/>
              <a:t> </a:t>
            </a:r>
            <a:r>
              <a:rPr lang="en-US" sz="1100" dirty="0" smtClean="0">
                <a:sym typeface="Wingdings" panose="05000000000000000000" pitchFamily="2" charset="2"/>
              </a:rPr>
              <a:t> </a:t>
            </a:r>
            <a:r>
              <a:rPr lang="en-US" sz="1100" dirty="0" smtClean="0"/>
              <a:t>leaf </a:t>
            </a:r>
            <a:r>
              <a:rPr lang="en-US" sz="1100" dirty="0"/>
              <a:t>area index (m2 m-2,)</a:t>
            </a:r>
          </a:p>
          <a:p>
            <a:pPr marL="285750" indent="-285750">
              <a:buFont typeface="Arial" panose="020B0604020202020204" pitchFamily="34" charset="0"/>
              <a:buChar char="•"/>
            </a:pPr>
            <a:r>
              <a:rPr lang="en-US" sz="1100" b="1" dirty="0" err="1"/>
              <a:t>glai</a:t>
            </a:r>
            <a:r>
              <a:rPr lang="en-US" sz="1100" dirty="0"/>
              <a:t>  </a:t>
            </a:r>
            <a:r>
              <a:rPr lang="en-US" sz="1100" dirty="0">
                <a:sym typeface="Wingdings" panose="05000000000000000000" pitchFamily="2" charset="2"/>
              </a:rPr>
              <a:t> </a:t>
            </a:r>
            <a:r>
              <a:rPr lang="en-US" sz="1100" dirty="0" smtClean="0"/>
              <a:t>green </a:t>
            </a:r>
            <a:r>
              <a:rPr lang="en-US" sz="1100" dirty="0"/>
              <a:t>leaf area index (m2 m-2).</a:t>
            </a:r>
            <a:endParaRPr lang="en-GB" sz="1100" dirty="0"/>
          </a:p>
          <a:p>
            <a:pPr marL="285750" indent="-285750">
              <a:buFont typeface="Arial" panose="020B0604020202020204" pitchFamily="34" charset="0"/>
              <a:buChar char="•"/>
            </a:pPr>
            <a:r>
              <a:rPr lang="en-US" sz="1100" b="1" dirty="0" err="1" smtClean="0"/>
              <a:t>ground_biomass</a:t>
            </a:r>
            <a:r>
              <a:rPr lang="en-US" sz="1100" dirty="0"/>
              <a:t>  </a:t>
            </a:r>
            <a:r>
              <a:rPr lang="en-US" sz="1100" dirty="0">
                <a:sym typeface="Wingdings" panose="05000000000000000000" pitchFamily="2" charset="2"/>
              </a:rPr>
              <a:t> </a:t>
            </a:r>
            <a:r>
              <a:rPr lang="en-US" sz="1100" dirty="0" smtClean="0"/>
              <a:t>aboveground </a:t>
            </a:r>
            <a:r>
              <a:rPr lang="en-US" sz="1100" dirty="0"/>
              <a:t>biomass (kg </a:t>
            </a:r>
            <a:r>
              <a:rPr lang="en-US" sz="1100" dirty="0" smtClean="0"/>
              <a:t>ha-1)</a:t>
            </a:r>
          </a:p>
          <a:p>
            <a:pPr marL="285750" indent="-285750">
              <a:buFont typeface="Arial" panose="020B0604020202020204" pitchFamily="34" charset="0"/>
              <a:buChar char="•"/>
            </a:pPr>
            <a:r>
              <a:rPr lang="en-US" sz="1100" b="1" dirty="0" err="1" smtClean="0"/>
              <a:t>lbiomass</a:t>
            </a:r>
            <a:r>
              <a:rPr lang="en-US" sz="1100" dirty="0" smtClean="0"/>
              <a:t> </a:t>
            </a:r>
            <a:r>
              <a:rPr lang="en-US" sz="1100" dirty="0"/>
              <a:t> </a:t>
            </a:r>
            <a:r>
              <a:rPr lang="en-US" sz="1100" dirty="0">
                <a:sym typeface="Wingdings" panose="05000000000000000000" pitchFamily="2" charset="2"/>
              </a:rPr>
              <a:t> </a:t>
            </a:r>
            <a:r>
              <a:rPr lang="en-US" sz="1100" dirty="0" smtClean="0"/>
              <a:t>leaves </a:t>
            </a:r>
            <a:r>
              <a:rPr lang="en-US" sz="1100" dirty="0"/>
              <a:t>biomass (kg </a:t>
            </a:r>
            <a:r>
              <a:rPr lang="en-US" sz="1100" dirty="0" smtClean="0"/>
              <a:t>ha-1)</a:t>
            </a:r>
          </a:p>
          <a:p>
            <a:pPr marL="285750" indent="-285750">
              <a:buFont typeface="Arial" panose="020B0604020202020204" pitchFamily="34" charset="0"/>
              <a:buChar char="•"/>
            </a:pPr>
            <a:r>
              <a:rPr lang="en-US" sz="1100" b="1" dirty="0" err="1" smtClean="0"/>
              <a:t>stem_biomass</a:t>
            </a:r>
            <a:r>
              <a:rPr lang="en-US" sz="1100" dirty="0" smtClean="0"/>
              <a:t> </a:t>
            </a:r>
            <a:r>
              <a:rPr lang="en-US" sz="1100" dirty="0"/>
              <a:t> </a:t>
            </a:r>
            <a:r>
              <a:rPr lang="en-US" sz="1100" dirty="0">
                <a:sym typeface="Wingdings" panose="05000000000000000000" pitchFamily="2" charset="2"/>
              </a:rPr>
              <a:t> </a:t>
            </a:r>
            <a:r>
              <a:rPr lang="en-US" sz="1100" dirty="0" smtClean="0"/>
              <a:t>stems </a:t>
            </a:r>
            <a:r>
              <a:rPr lang="en-US" sz="1100" dirty="0"/>
              <a:t>biomass (kg </a:t>
            </a:r>
            <a:r>
              <a:rPr lang="en-US" sz="1100" dirty="0" smtClean="0"/>
              <a:t>ha-1)</a:t>
            </a:r>
          </a:p>
          <a:p>
            <a:pPr marL="285750" indent="-285750">
              <a:buFont typeface="Arial" panose="020B0604020202020204" pitchFamily="34" charset="0"/>
              <a:buChar char="•"/>
            </a:pPr>
            <a:r>
              <a:rPr lang="en-US" sz="1100" b="1" dirty="0" err="1" smtClean="0"/>
              <a:t>org_biomass</a:t>
            </a:r>
            <a:r>
              <a:rPr lang="en-US" sz="1100" dirty="0" smtClean="0"/>
              <a:t> </a:t>
            </a:r>
            <a:r>
              <a:rPr lang="en-US" sz="1100" dirty="0"/>
              <a:t>  </a:t>
            </a:r>
            <a:r>
              <a:rPr lang="en-US" sz="1100" dirty="0">
                <a:sym typeface="Wingdings" panose="05000000000000000000" pitchFamily="2" charset="2"/>
              </a:rPr>
              <a:t> </a:t>
            </a:r>
            <a:r>
              <a:rPr lang="en-US" sz="1100" dirty="0" smtClean="0"/>
              <a:t>storage </a:t>
            </a:r>
            <a:r>
              <a:rPr lang="en-US" sz="1100" dirty="0"/>
              <a:t>organs biomass (kg </a:t>
            </a:r>
            <a:r>
              <a:rPr lang="en-US" sz="1100" dirty="0" smtClean="0"/>
              <a:t>ha-1)</a:t>
            </a:r>
          </a:p>
        </p:txBody>
      </p:sp>
      <p:pic>
        <p:nvPicPr>
          <p:cNvPr id="9" name="Immagin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38176" y="114712"/>
            <a:ext cx="444500" cy="499762"/>
          </a:xfrm>
          <a:prstGeom prst="rect">
            <a:avLst/>
          </a:prstGeom>
        </p:spPr>
      </p:pic>
    </p:spTree>
    <p:extLst>
      <p:ext uri="{BB962C8B-B14F-4D97-AF65-F5344CB8AC3E}">
        <p14:creationId xmlns:p14="http://schemas.microsoft.com/office/powerpoint/2010/main" val="253325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smtClean="0"/>
              <a:t>Crop model in a nut shell </a:t>
            </a:r>
            <a:r>
              <a:rPr lang="en-GB" dirty="0"/>
              <a:t>3</a:t>
            </a:r>
            <a:r>
              <a:rPr lang="en-GB" dirty="0" smtClean="0"/>
              <a:t>/4</a:t>
            </a:r>
            <a:endParaRPr lang="en-GB" dirty="0"/>
          </a:p>
        </p:txBody>
      </p:sp>
      <p:sp>
        <p:nvSpPr>
          <p:cNvPr id="3" name="Segnaposto contenuto 2"/>
          <p:cNvSpPr>
            <a:spLocks noGrp="1"/>
          </p:cNvSpPr>
          <p:nvPr>
            <p:ph idx="4294967295"/>
          </p:nvPr>
        </p:nvSpPr>
        <p:spPr>
          <a:xfrm>
            <a:off x="-1" y="1133475"/>
            <a:ext cx="4625009" cy="3505200"/>
          </a:xfrm>
        </p:spPr>
        <p:txBody>
          <a:bodyPr/>
          <a:lstStyle/>
          <a:p>
            <a:pPr>
              <a:buFont typeface="Arial" panose="020B0604020202020204" pitchFamily="34" charset="0"/>
              <a:buChar char="•"/>
            </a:pPr>
            <a:r>
              <a:rPr lang="en-US" sz="1200" dirty="0" smtClean="0"/>
              <a:t>(</a:t>
            </a:r>
            <a:r>
              <a:rPr lang="en-US" sz="1200" dirty="0" err="1"/>
              <a:t>i</a:t>
            </a:r>
            <a:r>
              <a:rPr lang="en-US" sz="1200" dirty="0"/>
              <a:t>) absence </a:t>
            </a:r>
            <a:r>
              <a:rPr lang="en-US" sz="1200" dirty="0" smtClean="0"/>
              <a:t>of </a:t>
            </a:r>
            <a:r>
              <a:rPr lang="en-US" sz="1200" dirty="0"/>
              <a:t>algorithms </a:t>
            </a:r>
            <a:r>
              <a:rPr lang="en-US" sz="1200" dirty="0" smtClean="0"/>
              <a:t>to </a:t>
            </a:r>
            <a:r>
              <a:rPr lang="en-US" sz="1200" dirty="0"/>
              <a:t>reproduce the </a:t>
            </a:r>
            <a:r>
              <a:rPr lang="en-US" sz="1200" b="1" dirty="0"/>
              <a:t>effect of biophysical processes actually affecting yields</a:t>
            </a:r>
            <a:r>
              <a:rPr lang="en-US" sz="1200" dirty="0"/>
              <a:t> (e.g., plant-pathogen interaction), </a:t>
            </a:r>
            <a:endParaRPr lang="en-US" sz="1200" dirty="0" smtClean="0"/>
          </a:p>
          <a:p>
            <a:pPr>
              <a:buFont typeface="Arial" panose="020B0604020202020204" pitchFamily="34" charset="0"/>
              <a:buChar char="•"/>
            </a:pPr>
            <a:endParaRPr lang="en-US" sz="1200" dirty="0"/>
          </a:p>
          <a:p>
            <a:pPr>
              <a:buFont typeface="Arial" panose="020B0604020202020204" pitchFamily="34" charset="0"/>
              <a:buChar char="•"/>
            </a:pPr>
            <a:endParaRPr lang="it-IT" sz="1200" dirty="0"/>
          </a:p>
          <a:p>
            <a:pPr>
              <a:buFont typeface="Arial" panose="020B0604020202020204" pitchFamily="34" charset="0"/>
              <a:buChar char="•"/>
            </a:pPr>
            <a:r>
              <a:rPr lang="en-US" sz="1200" dirty="0"/>
              <a:t>(ii) </a:t>
            </a:r>
            <a:r>
              <a:rPr lang="en-US" sz="1200" b="1" dirty="0"/>
              <a:t>uncertainty in the input data </a:t>
            </a:r>
            <a:r>
              <a:rPr lang="en-US" sz="1200" dirty="0"/>
              <a:t>ingested into the crop models </a:t>
            </a:r>
            <a:r>
              <a:rPr lang="en-US" sz="1200" b="1" dirty="0"/>
              <a:t>due to data quality and reduced spatial dimension</a:t>
            </a:r>
            <a:r>
              <a:rPr lang="en-US" sz="1200" dirty="0"/>
              <a:t> (usually interpolated values from point stations), and </a:t>
            </a:r>
            <a:endParaRPr lang="en-US" sz="1200" dirty="0" smtClean="0"/>
          </a:p>
          <a:p>
            <a:pPr>
              <a:buFont typeface="Arial" panose="020B0604020202020204" pitchFamily="34" charset="0"/>
              <a:buChar char="•"/>
            </a:pPr>
            <a:endParaRPr lang="it-IT" sz="1200" dirty="0"/>
          </a:p>
          <a:p>
            <a:pPr>
              <a:buFont typeface="Arial" panose="020B0604020202020204" pitchFamily="34" charset="0"/>
              <a:buChar char="•"/>
            </a:pPr>
            <a:r>
              <a:rPr lang="en-US" sz="1200" dirty="0"/>
              <a:t>(iii) the </a:t>
            </a:r>
            <a:r>
              <a:rPr lang="en-US" sz="1200" b="1" dirty="0"/>
              <a:t>aggregation of results from the elementary simulation units to the administrative level </a:t>
            </a:r>
            <a:r>
              <a:rPr lang="en-US" sz="1200" dirty="0"/>
              <a:t>for which the forecast is </a:t>
            </a:r>
            <a:r>
              <a:rPr lang="en-US" sz="1200" dirty="0" smtClean="0"/>
              <a:t>produced (e.g. region country) </a:t>
            </a:r>
            <a:endParaRPr lang="en-GB" sz="1100" dirty="0"/>
          </a:p>
        </p:txBody>
      </p:sp>
      <p:sp>
        <p:nvSpPr>
          <p:cNvPr id="8" name="CasellaDiTesto 7"/>
          <p:cNvSpPr txBox="1"/>
          <p:nvPr/>
        </p:nvSpPr>
        <p:spPr>
          <a:xfrm>
            <a:off x="4982676" y="2504905"/>
            <a:ext cx="3876402" cy="1754326"/>
          </a:xfrm>
          <a:prstGeom prst="rect">
            <a:avLst/>
          </a:prstGeom>
          <a:noFill/>
        </p:spPr>
        <p:txBody>
          <a:bodyPr wrap="square" rtlCol="0">
            <a:spAutoFit/>
          </a:bodyPr>
          <a:lstStyle/>
          <a:p>
            <a:pPr lvl="0"/>
            <a:r>
              <a:rPr lang="en-US" sz="1200" dirty="0" smtClean="0"/>
              <a:t>Working </a:t>
            </a:r>
            <a:r>
              <a:rPr lang="en-US" sz="1200" dirty="0"/>
              <a:t>on small </a:t>
            </a:r>
            <a:r>
              <a:rPr lang="en-US" sz="1200" dirty="0" smtClean="0"/>
              <a:t>areas (reduce </a:t>
            </a:r>
            <a:r>
              <a:rPr lang="en-US" sz="1200" dirty="0"/>
              <a:t>uncertainty in input data and </a:t>
            </a:r>
            <a:r>
              <a:rPr lang="en-US" sz="1200" dirty="0" smtClean="0"/>
              <a:t>no </a:t>
            </a:r>
            <a:r>
              <a:rPr lang="en-US" sz="1200" dirty="0"/>
              <a:t>need </a:t>
            </a:r>
            <a:r>
              <a:rPr lang="en-US" sz="1200" dirty="0" smtClean="0"/>
              <a:t>aggregation)</a:t>
            </a:r>
          </a:p>
          <a:p>
            <a:pPr lvl="0"/>
            <a:endParaRPr lang="en-US" sz="1200" dirty="0" smtClean="0"/>
          </a:p>
          <a:p>
            <a:pPr marL="285750" lvl="0" indent="-285750">
              <a:buFont typeface="Wingdings" panose="05000000000000000000" pitchFamily="2" charset="2"/>
              <a:buChar char="à"/>
            </a:pPr>
            <a:r>
              <a:rPr lang="en-US" sz="1200" dirty="0" smtClean="0"/>
              <a:t>Need of </a:t>
            </a:r>
            <a:r>
              <a:rPr lang="en-US" sz="1200" b="1" dirty="0"/>
              <a:t>spatially distributed inputs </a:t>
            </a:r>
            <a:r>
              <a:rPr lang="en-US" sz="1200" dirty="0"/>
              <a:t>at appropriate </a:t>
            </a:r>
            <a:r>
              <a:rPr lang="en-US" sz="1200" dirty="0" smtClean="0"/>
              <a:t>resolution</a:t>
            </a:r>
          </a:p>
          <a:p>
            <a:pPr marL="285750" lvl="0" indent="-285750">
              <a:buFont typeface="Wingdings" panose="05000000000000000000" pitchFamily="2" charset="2"/>
              <a:buChar char="à"/>
            </a:pPr>
            <a:endParaRPr lang="en-US" sz="1200" dirty="0" smtClean="0"/>
          </a:p>
          <a:p>
            <a:pPr marL="285750" lvl="0" indent="-285750">
              <a:buFont typeface="Wingdings" panose="05000000000000000000" pitchFamily="2" charset="2"/>
              <a:buChar char="à"/>
            </a:pPr>
            <a:r>
              <a:rPr lang="en-US" sz="1200" u="sng" dirty="0" smtClean="0"/>
              <a:t>assimilation </a:t>
            </a:r>
            <a:r>
              <a:rPr lang="en-US" sz="1200" u="sng" dirty="0"/>
              <a:t>of high quality and timely </a:t>
            </a:r>
            <a:r>
              <a:rPr lang="en-US" sz="1200" b="1" u="sng" dirty="0"/>
              <a:t>EO </a:t>
            </a:r>
            <a:r>
              <a:rPr lang="en-US" sz="1200" b="1" u="sng" dirty="0" smtClean="0"/>
              <a:t>information</a:t>
            </a:r>
            <a:r>
              <a:rPr lang="en-US" sz="1200" b="1" dirty="0" smtClean="0"/>
              <a:t> </a:t>
            </a:r>
            <a:r>
              <a:rPr lang="en-US" sz="1200" dirty="0" smtClean="0"/>
              <a:t>to continuously </a:t>
            </a:r>
            <a:r>
              <a:rPr lang="en-US" sz="1200" u="sng" dirty="0"/>
              <a:t>approximate the simulated system to the real one</a:t>
            </a:r>
            <a:r>
              <a:rPr lang="en-US" sz="1200" u="sng" dirty="0" smtClean="0"/>
              <a:t>.</a:t>
            </a:r>
            <a:endParaRPr lang="it-IT" sz="1200" u="sng" dirty="0"/>
          </a:p>
        </p:txBody>
      </p:sp>
      <p:sp>
        <p:nvSpPr>
          <p:cNvPr id="9" name="Rettangolo 8"/>
          <p:cNvSpPr/>
          <p:nvPr/>
        </p:nvSpPr>
        <p:spPr>
          <a:xfrm>
            <a:off x="143086" y="744509"/>
            <a:ext cx="8391314" cy="307777"/>
          </a:xfrm>
          <a:prstGeom prst="rect">
            <a:avLst/>
          </a:prstGeom>
        </p:spPr>
        <p:txBody>
          <a:bodyPr wrap="square">
            <a:spAutoFit/>
          </a:bodyPr>
          <a:lstStyle/>
          <a:p>
            <a:r>
              <a:rPr lang="en-US" sz="1400" dirty="0"/>
              <a:t>The portion of </a:t>
            </a:r>
            <a:r>
              <a:rPr lang="en-US" sz="1400" b="1" dirty="0"/>
              <a:t>unexplained variability in yield estimate</a:t>
            </a:r>
          </a:p>
        </p:txBody>
      </p:sp>
      <p:sp>
        <p:nvSpPr>
          <p:cNvPr id="10" name="Parentesi graffa chiusa 9"/>
          <p:cNvSpPr/>
          <p:nvPr/>
        </p:nvSpPr>
        <p:spPr>
          <a:xfrm>
            <a:off x="4476750" y="2181225"/>
            <a:ext cx="400050" cy="24568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Parentesi graffa chiusa 10"/>
          <p:cNvSpPr/>
          <p:nvPr/>
        </p:nvSpPr>
        <p:spPr>
          <a:xfrm>
            <a:off x="4476750" y="1165184"/>
            <a:ext cx="400050" cy="9239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CasellaDiTesto 11"/>
          <p:cNvSpPr txBox="1"/>
          <p:nvPr/>
        </p:nvSpPr>
        <p:spPr>
          <a:xfrm>
            <a:off x="4982676" y="1150092"/>
            <a:ext cx="4032000" cy="646331"/>
          </a:xfrm>
          <a:prstGeom prst="rect">
            <a:avLst/>
          </a:prstGeom>
          <a:noFill/>
        </p:spPr>
        <p:txBody>
          <a:bodyPr wrap="square" rtlCol="0">
            <a:spAutoFit/>
          </a:bodyPr>
          <a:lstStyle/>
          <a:p>
            <a:pPr lvl="0"/>
            <a:r>
              <a:rPr lang="en-US" sz="1200" b="1" dirty="0" smtClean="0"/>
              <a:t>New sub-model </a:t>
            </a:r>
            <a:r>
              <a:rPr lang="en-US" sz="1200" dirty="0"/>
              <a:t>for impact of biotic and a-biotic injuries on crop yields (e.g., WARM - Water Accounting Rice </a:t>
            </a:r>
            <a:r>
              <a:rPr lang="en-US" sz="1200" dirty="0" smtClean="0"/>
              <a:t>Mode, </a:t>
            </a:r>
            <a:r>
              <a:rPr lang="en-US" sz="1200" dirty="0"/>
              <a:t>Confalonieri et al., 2009). </a:t>
            </a:r>
            <a:endParaRPr lang="it-IT" sz="1200" u="sng" dirty="0"/>
          </a:p>
        </p:txBody>
      </p:sp>
      <p:pic>
        <p:nvPicPr>
          <p:cNvPr id="13" name="Immagine 1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38176" y="114712"/>
            <a:ext cx="444500" cy="499762"/>
          </a:xfrm>
          <a:prstGeom prst="rect">
            <a:avLst/>
          </a:prstGeom>
        </p:spPr>
      </p:pic>
    </p:spTree>
    <p:extLst>
      <p:ext uri="{BB962C8B-B14F-4D97-AF65-F5344CB8AC3E}">
        <p14:creationId xmlns:p14="http://schemas.microsoft.com/office/powerpoint/2010/main" val="3745237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smtClean="0"/>
              <a:t>Crop model in a nut shell 4/4</a:t>
            </a:r>
            <a:endParaRPr lang="en-GB" dirty="0"/>
          </a:p>
        </p:txBody>
      </p:sp>
      <p:sp>
        <p:nvSpPr>
          <p:cNvPr id="3" name="Segnaposto contenuto 2"/>
          <p:cNvSpPr>
            <a:spLocks noGrp="1"/>
          </p:cNvSpPr>
          <p:nvPr>
            <p:ph idx="4294967295"/>
          </p:nvPr>
        </p:nvSpPr>
        <p:spPr>
          <a:xfrm>
            <a:off x="0" y="839788"/>
            <a:ext cx="3397250" cy="3275012"/>
          </a:xfrm>
        </p:spPr>
        <p:txBody>
          <a:bodyPr/>
          <a:lstStyle/>
          <a:p>
            <a:pPr indent="0"/>
            <a:r>
              <a:rPr lang="en-GB" b="1" dirty="0" smtClean="0"/>
              <a:t>AGB and </a:t>
            </a:r>
            <a:r>
              <a:rPr lang="en-GB" b="1" dirty="0"/>
              <a:t>panicle </a:t>
            </a:r>
            <a:r>
              <a:rPr lang="en-GB" b="1" dirty="0" smtClean="0"/>
              <a:t>biomass</a:t>
            </a:r>
          </a:p>
          <a:p>
            <a:pPr indent="0"/>
            <a:r>
              <a:rPr lang="en-GB" dirty="0" smtClean="0"/>
              <a:t>Potential vs limited production according to irrigation management</a:t>
            </a:r>
          </a:p>
          <a:p>
            <a:pPr marL="285750" indent="-285750">
              <a:buFont typeface="Arial" panose="020B0604020202020204" pitchFamily="34" charset="0"/>
              <a:buChar char="•"/>
            </a:pPr>
            <a:r>
              <a:rPr lang="en-GB" sz="1200" dirty="0" smtClean="0"/>
              <a:t>The </a:t>
            </a:r>
            <a:r>
              <a:rPr lang="en-GB" sz="1200" b="1" dirty="0"/>
              <a:t>potential </a:t>
            </a:r>
            <a:r>
              <a:rPr lang="en-GB" sz="1200" b="1" dirty="0" smtClean="0"/>
              <a:t>production* </a:t>
            </a:r>
            <a:r>
              <a:rPr lang="en-GB" sz="1200" dirty="0"/>
              <a:t>level </a:t>
            </a:r>
            <a:endParaRPr lang="en-GB" sz="1200" dirty="0" smtClean="0"/>
          </a:p>
          <a:p>
            <a:pPr marL="285750" indent="-285750">
              <a:buFont typeface="Arial" panose="020B0604020202020204" pitchFamily="34" charset="0"/>
              <a:buChar char="•"/>
            </a:pPr>
            <a:r>
              <a:rPr lang="en-GB" sz="1200" b="1" dirty="0" smtClean="0">
                <a:solidFill>
                  <a:srgbClr val="0070C0"/>
                </a:solidFill>
              </a:rPr>
              <a:t>limited</a:t>
            </a:r>
            <a:r>
              <a:rPr lang="en-GB" sz="1200" dirty="0" smtClean="0">
                <a:solidFill>
                  <a:srgbClr val="0070C0"/>
                </a:solidFill>
              </a:rPr>
              <a:t> </a:t>
            </a:r>
            <a:r>
              <a:rPr lang="en-GB" sz="1200" dirty="0">
                <a:solidFill>
                  <a:srgbClr val="0070C0"/>
                </a:solidFill>
              </a:rPr>
              <a:t>by blast disease </a:t>
            </a:r>
            <a:endParaRPr lang="en-GB" sz="1200" dirty="0" smtClean="0">
              <a:solidFill>
                <a:srgbClr val="0070C0"/>
              </a:solidFill>
            </a:endParaRPr>
          </a:p>
          <a:p>
            <a:pPr marL="285750" indent="-285750">
              <a:buFont typeface="Arial" panose="020B0604020202020204" pitchFamily="34" charset="0"/>
              <a:buChar char="•"/>
            </a:pPr>
            <a:r>
              <a:rPr lang="en-GB" sz="1200" b="1" dirty="0" smtClean="0">
                <a:solidFill>
                  <a:srgbClr val="FF0000"/>
                </a:solidFill>
              </a:rPr>
              <a:t>actual </a:t>
            </a:r>
            <a:r>
              <a:rPr lang="en-GB" sz="1200" b="1" dirty="0">
                <a:solidFill>
                  <a:srgbClr val="FF0000"/>
                </a:solidFill>
              </a:rPr>
              <a:t>production level </a:t>
            </a:r>
            <a:r>
              <a:rPr lang="en-GB" sz="1200" dirty="0"/>
              <a:t>(i.e., limited by all biotic and abiotic </a:t>
            </a:r>
            <a:r>
              <a:rPr lang="en-GB" sz="1200" dirty="0" smtClean="0"/>
              <a:t>stresses)</a:t>
            </a:r>
            <a:endParaRPr lang="en-GB" sz="1100" dirty="0"/>
          </a:p>
        </p:txBody>
      </p:sp>
      <p:sp>
        <p:nvSpPr>
          <p:cNvPr id="9" name="Rettangolo 8"/>
          <p:cNvSpPr/>
          <p:nvPr/>
        </p:nvSpPr>
        <p:spPr>
          <a:xfrm>
            <a:off x="143085" y="4253376"/>
            <a:ext cx="7307527" cy="276999"/>
          </a:xfrm>
          <a:prstGeom prst="rect">
            <a:avLst/>
          </a:prstGeom>
        </p:spPr>
        <p:txBody>
          <a:bodyPr wrap="square">
            <a:spAutoFit/>
          </a:bodyPr>
          <a:lstStyle/>
          <a:p>
            <a:r>
              <a:rPr lang="en-US" sz="1200" b="1" dirty="0" smtClean="0"/>
              <a:t>*potential</a:t>
            </a:r>
            <a:r>
              <a:rPr lang="en-US" sz="1200" dirty="0" smtClean="0"/>
              <a:t> </a:t>
            </a:r>
            <a:r>
              <a:rPr lang="en-US" sz="1200" dirty="0"/>
              <a:t>production level (i.e., limited by temperature and radiation</a:t>
            </a:r>
            <a:r>
              <a:rPr lang="en-US" sz="1200" dirty="0" smtClean="0"/>
              <a:t>)</a:t>
            </a:r>
            <a:endParaRPr lang="en-US" sz="1200" dirty="0"/>
          </a:p>
        </p:txBody>
      </p:sp>
      <p:pic>
        <p:nvPicPr>
          <p:cNvPr id="10" name="Immagine 9"/>
          <p:cNvPicPr/>
          <p:nvPr/>
        </p:nvPicPr>
        <p:blipFill>
          <a:blip r:embed="rId2" cstate="print">
            <a:extLst>
              <a:ext uri="{28A0092B-C50C-407E-A947-70E740481C1C}">
                <a14:useLocalDpi xmlns:a14="http://schemas.microsoft.com/office/drawing/2010/main"/>
              </a:ext>
            </a:extLst>
          </a:blip>
          <a:srcRect/>
          <a:stretch>
            <a:fillRect/>
          </a:stretch>
        </p:blipFill>
        <p:spPr bwMode="auto">
          <a:xfrm>
            <a:off x="3327991" y="839480"/>
            <a:ext cx="5729153" cy="3465889"/>
          </a:xfrm>
          <a:prstGeom prst="rect">
            <a:avLst/>
          </a:prstGeom>
          <a:noFill/>
          <a:ln>
            <a:noFill/>
          </a:ln>
        </p:spPr>
      </p:pic>
      <p:pic>
        <p:nvPicPr>
          <p:cNvPr id="7" name="Immagin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38176" y="114712"/>
            <a:ext cx="444500" cy="499762"/>
          </a:xfrm>
          <a:prstGeom prst="rect">
            <a:avLst/>
          </a:prstGeom>
        </p:spPr>
      </p:pic>
    </p:spTree>
    <p:extLst>
      <p:ext uri="{BB962C8B-B14F-4D97-AF65-F5344CB8AC3E}">
        <p14:creationId xmlns:p14="http://schemas.microsoft.com/office/powerpoint/2010/main" val="66205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8777288" cy="430213"/>
          </a:xfrm>
        </p:spPr>
        <p:txBody>
          <a:bodyPr/>
          <a:lstStyle/>
          <a:p>
            <a:r>
              <a:rPr lang="en-GB" dirty="0"/>
              <a:t>EO data </a:t>
            </a:r>
            <a:r>
              <a:rPr lang="en-GB" dirty="0" smtClean="0"/>
              <a:t>assimilation strategy: forcing vs recalibration</a:t>
            </a:r>
            <a:endParaRPr lang="en-GB" dirty="0"/>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1426" y="1065385"/>
            <a:ext cx="4320000" cy="2604553"/>
          </a:xfrm>
          <a:prstGeom prst="rect">
            <a:avLst/>
          </a:prstGeom>
        </p:spPr>
      </p:pic>
      <p:sp>
        <p:nvSpPr>
          <p:cNvPr id="10" name="Rettangolo 9"/>
          <p:cNvSpPr/>
          <p:nvPr/>
        </p:nvSpPr>
        <p:spPr>
          <a:xfrm>
            <a:off x="2087484" y="788386"/>
            <a:ext cx="1502847" cy="276999"/>
          </a:xfrm>
          <a:prstGeom prst="rect">
            <a:avLst/>
          </a:prstGeom>
        </p:spPr>
        <p:txBody>
          <a:bodyPr wrap="none">
            <a:spAutoFit/>
          </a:bodyPr>
          <a:lstStyle/>
          <a:p>
            <a:pPr algn="ctr"/>
            <a:r>
              <a:rPr lang="en-GB" sz="1200" dirty="0">
                <a:latin typeface="+mj-lt"/>
              </a:rPr>
              <a:t>forcing </a:t>
            </a:r>
            <a:r>
              <a:rPr lang="en-GB" sz="1200" dirty="0" smtClean="0">
                <a:latin typeface="+mj-lt"/>
              </a:rPr>
              <a:t>strategy*</a:t>
            </a:r>
            <a:endParaRPr lang="en-GB" sz="1200" dirty="0">
              <a:latin typeface="+mj-lt"/>
            </a:endParaRPr>
          </a:p>
        </p:txBody>
      </p:sp>
      <p:pic>
        <p:nvPicPr>
          <p:cNvPr id="11" name="Immagin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41426" y="1033684"/>
            <a:ext cx="4320000" cy="2769921"/>
          </a:xfrm>
          <a:prstGeom prst="rect">
            <a:avLst/>
          </a:prstGeom>
        </p:spPr>
      </p:pic>
      <p:sp>
        <p:nvSpPr>
          <p:cNvPr id="12" name="Rettangolo 11"/>
          <p:cNvSpPr/>
          <p:nvPr/>
        </p:nvSpPr>
        <p:spPr>
          <a:xfrm>
            <a:off x="6420917" y="756685"/>
            <a:ext cx="1932966" cy="276999"/>
          </a:xfrm>
          <a:prstGeom prst="rect">
            <a:avLst/>
          </a:prstGeom>
        </p:spPr>
        <p:txBody>
          <a:bodyPr wrap="none">
            <a:spAutoFit/>
          </a:bodyPr>
          <a:lstStyle/>
          <a:p>
            <a:pPr algn="ctr"/>
            <a:r>
              <a:rPr lang="en-GB" sz="1200" dirty="0" smtClean="0">
                <a:latin typeface="+mj-lt"/>
              </a:rPr>
              <a:t>recalibration strategy*</a:t>
            </a:r>
            <a:endParaRPr lang="en-GB" sz="1200" dirty="0">
              <a:latin typeface="+mj-lt"/>
            </a:endParaRPr>
          </a:p>
        </p:txBody>
      </p:sp>
      <p:sp>
        <p:nvSpPr>
          <p:cNvPr id="13" name="Rettangolo 12"/>
          <p:cNvSpPr/>
          <p:nvPr/>
        </p:nvSpPr>
        <p:spPr>
          <a:xfrm>
            <a:off x="581426" y="3875718"/>
            <a:ext cx="3600000" cy="600164"/>
          </a:xfrm>
          <a:prstGeom prst="rect">
            <a:avLst/>
          </a:prstGeom>
        </p:spPr>
        <p:txBody>
          <a:bodyPr wrap="square">
            <a:spAutoFit/>
          </a:bodyPr>
          <a:lstStyle/>
          <a:p>
            <a:r>
              <a:rPr lang="en-US" sz="1100" dirty="0" smtClean="0">
                <a:latin typeface="+mj-lt"/>
              </a:rPr>
              <a:t>* </a:t>
            </a:r>
            <a:r>
              <a:rPr lang="en-US" sz="1100" dirty="0">
                <a:latin typeface="+mj-lt"/>
              </a:rPr>
              <a:t>temporal </a:t>
            </a:r>
            <a:r>
              <a:rPr lang="en-US" sz="1100" dirty="0" smtClean="0">
                <a:latin typeface="+mj-lt"/>
              </a:rPr>
              <a:t>behavior </a:t>
            </a:r>
            <a:r>
              <a:rPr lang="en-US" sz="1100" dirty="0">
                <a:latin typeface="+mj-lt"/>
              </a:rPr>
              <a:t>of one state </a:t>
            </a:r>
            <a:r>
              <a:rPr lang="en-US" sz="1100" dirty="0" smtClean="0">
                <a:latin typeface="+mj-lt"/>
              </a:rPr>
              <a:t>variable (e.g. LAI) derived </a:t>
            </a:r>
            <a:r>
              <a:rPr lang="en-US" sz="1100" dirty="0">
                <a:latin typeface="+mj-lt"/>
              </a:rPr>
              <a:t>from satellite observations and used as input </a:t>
            </a:r>
            <a:r>
              <a:rPr lang="en-US" sz="1100" dirty="0" smtClean="0">
                <a:latin typeface="+mj-lt"/>
              </a:rPr>
              <a:t>variable </a:t>
            </a:r>
            <a:r>
              <a:rPr lang="en-GB" sz="1100" dirty="0" smtClean="0">
                <a:latin typeface="+mj-lt"/>
              </a:rPr>
              <a:t>within </a:t>
            </a:r>
            <a:r>
              <a:rPr lang="en-GB" sz="1100" dirty="0">
                <a:latin typeface="+mj-lt"/>
              </a:rPr>
              <a:t>the </a:t>
            </a:r>
            <a:r>
              <a:rPr lang="en-GB" sz="1100" dirty="0" smtClean="0">
                <a:latin typeface="+mj-lt"/>
              </a:rPr>
              <a:t>model</a:t>
            </a:r>
            <a:endParaRPr lang="en-US" sz="1100" dirty="0" smtClean="0">
              <a:latin typeface="+mj-lt"/>
            </a:endParaRPr>
          </a:p>
        </p:txBody>
      </p:sp>
      <p:sp>
        <p:nvSpPr>
          <p:cNvPr id="14" name="CasellaDiTesto 13"/>
          <p:cNvSpPr txBox="1"/>
          <p:nvPr/>
        </p:nvSpPr>
        <p:spPr>
          <a:xfrm>
            <a:off x="6579704" y="4541369"/>
            <a:ext cx="2564296" cy="261610"/>
          </a:xfrm>
          <a:prstGeom prst="rect">
            <a:avLst/>
          </a:prstGeom>
          <a:solidFill>
            <a:schemeClr val="bg1"/>
          </a:solidFill>
        </p:spPr>
        <p:txBody>
          <a:bodyPr wrap="square" rtlCol="0">
            <a:spAutoFit/>
          </a:bodyPr>
          <a:lstStyle/>
          <a:p>
            <a:pPr algn="r"/>
            <a:r>
              <a:rPr lang="en-GB" sz="1100" dirty="0" smtClean="0"/>
              <a:t>Moulin et al. 1998</a:t>
            </a:r>
            <a:endParaRPr lang="en-GB" sz="1100" dirty="0"/>
          </a:p>
        </p:txBody>
      </p:sp>
      <p:sp>
        <p:nvSpPr>
          <p:cNvPr id="15" name="Rettangolo 14"/>
          <p:cNvSpPr/>
          <p:nvPr/>
        </p:nvSpPr>
        <p:spPr>
          <a:xfrm>
            <a:off x="4901426" y="3875718"/>
            <a:ext cx="3600000" cy="600164"/>
          </a:xfrm>
          <a:prstGeom prst="rect">
            <a:avLst/>
          </a:prstGeom>
        </p:spPr>
        <p:txBody>
          <a:bodyPr wrap="square">
            <a:spAutoFit/>
          </a:bodyPr>
          <a:lstStyle/>
          <a:p>
            <a:r>
              <a:rPr lang="en-US" sz="1100" dirty="0" smtClean="0">
                <a:latin typeface="+mj-lt"/>
              </a:rPr>
              <a:t>**comparing </a:t>
            </a:r>
            <a:r>
              <a:rPr lang="en-US" sz="1100" dirty="0">
                <a:latin typeface="+mj-lt"/>
              </a:rPr>
              <a:t>modelled LAI </a:t>
            </a:r>
            <a:r>
              <a:rPr lang="en-US" sz="1100" dirty="0" smtClean="0">
                <a:latin typeface="+mj-lt"/>
              </a:rPr>
              <a:t>and `EO LAI </a:t>
            </a:r>
            <a:r>
              <a:rPr lang="en-US" sz="1100" dirty="0">
                <a:latin typeface="+mj-lt"/>
              </a:rPr>
              <a:t>observations</a:t>
            </a:r>
            <a:r>
              <a:rPr lang="en-US" sz="1100" dirty="0" smtClean="0">
                <a:latin typeface="+mj-lt"/>
              </a:rPr>
              <a:t>’ some </a:t>
            </a:r>
            <a:r>
              <a:rPr lang="en-US" sz="1100" dirty="0">
                <a:latin typeface="+mj-lt"/>
              </a:rPr>
              <a:t>parameters of the crop </a:t>
            </a:r>
            <a:r>
              <a:rPr lang="en-US" sz="1100" dirty="0" smtClean="0">
                <a:latin typeface="+mj-lt"/>
              </a:rPr>
              <a:t>model (</a:t>
            </a:r>
            <a:r>
              <a:rPr lang="en-US" sz="1100" dirty="0">
                <a:latin typeface="+mj-lt"/>
              </a:rPr>
              <a:t>or some initial conditions) are re-tuned</a:t>
            </a:r>
            <a:endParaRPr lang="en-GB" sz="1100" dirty="0">
              <a:latin typeface="+mj-lt"/>
            </a:endParaRPr>
          </a:p>
        </p:txBody>
      </p:sp>
    </p:spTree>
    <p:extLst>
      <p:ext uri="{BB962C8B-B14F-4D97-AF65-F5344CB8AC3E}">
        <p14:creationId xmlns:p14="http://schemas.microsoft.com/office/powerpoint/2010/main" val="4158640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8564563" cy="430213"/>
          </a:xfrm>
        </p:spPr>
        <p:txBody>
          <a:bodyPr/>
          <a:lstStyle/>
          <a:p>
            <a:r>
              <a:rPr lang="en-GB" dirty="0" smtClean="0"/>
              <a:t>Examples of assimilation of EO data in crop model</a:t>
            </a:r>
            <a:endParaRPr lang="en-GB" dirty="0"/>
          </a:p>
        </p:txBody>
      </p:sp>
      <p:sp>
        <p:nvSpPr>
          <p:cNvPr id="3" name="Segnaposto contenuto 2"/>
          <p:cNvSpPr>
            <a:spLocks noGrp="1"/>
          </p:cNvSpPr>
          <p:nvPr>
            <p:ph idx="4294967295"/>
          </p:nvPr>
        </p:nvSpPr>
        <p:spPr>
          <a:xfrm>
            <a:off x="0" y="896938"/>
            <a:ext cx="8748713" cy="3622675"/>
          </a:xfrm>
        </p:spPr>
        <p:txBody>
          <a:bodyPr/>
          <a:lstStyle/>
          <a:p>
            <a:pPr>
              <a:buFont typeface="Arial" panose="020B0604020202020204" pitchFamily="34" charset="0"/>
              <a:buChar char="•"/>
            </a:pPr>
            <a:r>
              <a:rPr lang="en-GB" sz="1800" b="1" dirty="0" smtClean="0"/>
              <a:t>Direct use of EO data in crop model </a:t>
            </a:r>
            <a:r>
              <a:rPr lang="en-GB" sz="1800" dirty="0" smtClean="0"/>
              <a:t>for yield estimation</a:t>
            </a:r>
          </a:p>
          <a:p>
            <a:pPr lvl="1">
              <a:buFont typeface="Arial" panose="020B0604020202020204" pitchFamily="34" charset="0"/>
              <a:buChar char="•"/>
            </a:pPr>
            <a:r>
              <a:rPr lang="en-GB" sz="1800" u="sng" dirty="0" smtClean="0"/>
              <a:t>Recalibration</a:t>
            </a:r>
            <a:r>
              <a:rPr lang="en-GB" sz="1800" dirty="0" smtClean="0"/>
              <a:t> exploiting EO derived GAI</a:t>
            </a:r>
          </a:p>
          <a:p>
            <a:pPr lvl="2">
              <a:buFont typeface="Arial" panose="020B0604020202020204" pitchFamily="34" charset="0"/>
              <a:buChar char="•"/>
            </a:pPr>
            <a:r>
              <a:rPr lang="en-GB" sz="1800" dirty="0"/>
              <a:t>regional level wheat </a:t>
            </a:r>
            <a:r>
              <a:rPr lang="en-GB" sz="1800" dirty="0" smtClean="0"/>
              <a:t>yields estimates </a:t>
            </a:r>
            <a:r>
              <a:rPr lang="en-GB" sz="1800" dirty="0"/>
              <a:t>(</a:t>
            </a:r>
            <a:r>
              <a:rPr lang="en-GB" sz="1800" dirty="0" smtClean="0"/>
              <a:t>Belgium)</a:t>
            </a:r>
            <a:endParaRPr lang="en-GB" sz="1800" dirty="0"/>
          </a:p>
          <a:p>
            <a:pPr lvl="2">
              <a:buFont typeface="Arial" panose="020B0604020202020204" pitchFamily="34" charset="0"/>
              <a:buChar char="•"/>
            </a:pPr>
            <a:r>
              <a:rPr lang="en-GB" sz="1800" dirty="0" smtClean="0"/>
              <a:t>farm level rice yield estimates and field variability (Italy)</a:t>
            </a:r>
          </a:p>
          <a:p>
            <a:pPr>
              <a:buFont typeface="Arial" panose="020B0604020202020204" pitchFamily="34" charset="0"/>
              <a:buChar char="•"/>
            </a:pPr>
            <a:r>
              <a:rPr lang="en-GB" sz="1800" b="1" dirty="0" smtClean="0"/>
              <a:t>Assimilation &amp; </a:t>
            </a:r>
            <a:r>
              <a:rPr lang="en-GB" sz="1800" b="1" u="sng" dirty="0" smtClean="0"/>
              <a:t>post processing </a:t>
            </a:r>
            <a:r>
              <a:rPr lang="en-GB" sz="1800" b="1" dirty="0" smtClean="0"/>
              <a:t>in Yield forecast systems</a:t>
            </a:r>
          </a:p>
          <a:p>
            <a:pPr lvl="1">
              <a:buFont typeface="Arial" panose="020B0604020202020204" pitchFamily="34" charset="0"/>
              <a:buChar char="•"/>
            </a:pPr>
            <a:r>
              <a:rPr lang="en-GB" sz="1800" u="sng" dirty="0" smtClean="0"/>
              <a:t>Forcing</a:t>
            </a:r>
            <a:r>
              <a:rPr lang="en-GB" sz="1800" dirty="0" smtClean="0"/>
              <a:t> </a:t>
            </a:r>
            <a:r>
              <a:rPr lang="en-GB" sz="1800" dirty="0" smtClean="0"/>
              <a:t>of sowing dates and LAI assimilation for local scale rice estimates and forecast </a:t>
            </a:r>
            <a:r>
              <a:rPr lang="en-GB" sz="1800" dirty="0" smtClean="0"/>
              <a:t>(rice distric</a:t>
            </a:r>
            <a:r>
              <a:rPr lang="en-GB" sz="1800" dirty="0" smtClean="0"/>
              <a:t>t in Europe</a:t>
            </a:r>
            <a:r>
              <a:rPr lang="en-GB" sz="1800" dirty="0" smtClean="0"/>
              <a:t>)</a:t>
            </a:r>
            <a:endParaRPr lang="en-GB" sz="1800" dirty="0"/>
          </a:p>
        </p:txBody>
      </p:sp>
    </p:spTree>
    <p:extLst>
      <p:ext uri="{BB962C8B-B14F-4D97-AF65-F5344CB8AC3E}">
        <p14:creationId xmlns:p14="http://schemas.microsoft.com/office/powerpoint/2010/main" val="4230468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idx="1"/>
          </p:nvPr>
        </p:nvSpPr>
        <p:spPr>
          <a:xfrm>
            <a:off x="96600" y="1708265"/>
            <a:ext cx="8748000" cy="478676"/>
          </a:xfrm>
        </p:spPr>
        <p:txBody>
          <a:bodyPr/>
          <a:lstStyle/>
          <a:p>
            <a:r>
              <a:rPr lang="en-US" dirty="0" smtClean="0"/>
              <a:t>Part 2b</a:t>
            </a:r>
            <a:endParaRPr lang="it-IT" dirty="0"/>
          </a:p>
        </p:txBody>
      </p:sp>
      <p:sp>
        <p:nvSpPr>
          <p:cNvPr id="2" name="Titolo 1"/>
          <p:cNvSpPr>
            <a:spLocks noGrp="1"/>
          </p:cNvSpPr>
          <p:nvPr>
            <p:ph type="title" idx="4294967295"/>
          </p:nvPr>
        </p:nvSpPr>
        <p:spPr>
          <a:xfrm>
            <a:off x="0" y="2102675"/>
            <a:ext cx="7788275" cy="2062103"/>
          </a:xfrm>
          <a:prstGeom prst="rect">
            <a:avLst/>
          </a:prstGeom>
        </p:spPr>
        <p:txBody>
          <a:bodyPr/>
          <a:lstStyle/>
          <a:p>
            <a:r>
              <a:rPr lang="en-US" sz="3200" dirty="0">
                <a:solidFill>
                  <a:schemeClr val="bg1">
                    <a:lumMod val="50000"/>
                  </a:schemeClr>
                </a:solidFill>
              </a:rPr>
              <a:t>Crop nitrogen management and </a:t>
            </a:r>
            <a:r>
              <a:rPr lang="en-US" sz="3200" b="1" dirty="0"/>
              <a:t>satellite-derived information for crop monitoring and yield forecast</a:t>
            </a:r>
            <a:endParaRPr lang="it-IT" sz="3200" b="1" dirty="0"/>
          </a:p>
        </p:txBody>
      </p:sp>
    </p:spTree>
    <p:extLst>
      <p:ext uri="{BB962C8B-B14F-4D97-AF65-F5344CB8AC3E}">
        <p14:creationId xmlns:p14="http://schemas.microsoft.com/office/powerpoint/2010/main" val="4024206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331305" y="1393317"/>
            <a:ext cx="7788275" cy="2215991"/>
          </a:xfrm>
        </p:spPr>
        <p:txBody>
          <a:bodyPr/>
          <a:lstStyle/>
          <a:p>
            <a:r>
              <a:rPr lang="en-GB" sz="3300" b="1" cap="none" dirty="0" smtClean="0">
                <a:solidFill>
                  <a:schemeClr val="tx1"/>
                </a:solidFill>
                <a:latin typeface="Humnst777 BT"/>
              </a:rPr>
              <a:t>Recalibration Examples 1</a:t>
            </a:r>
            <a:r>
              <a:rPr lang="en-GB" sz="3300" cap="none" dirty="0" smtClean="0">
                <a:solidFill>
                  <a:schemeClr val="tx1"/>
                </a:solidFill>
                <a:latin typeface="Humnst777 BT"/>
              </a:rPr>
              <a:t>:</a:t>
            </a:r>
            <a:br>
              <a:rPr lang="en-GB" sz="3300" cap="none" dirty="0" smtClean="0">
                <a:solidFill>
                  <a:schemeClr val="tx1"/>
                </a:solidFill>
                <a:latin typeface="Humnst777 BT"/>
              </a:rPr>
            </a:br>
            <a:r>
              <a:rPr lang="en-GB" sz="3300" cap="none" dirty="0">
                <a:solidFill>
                  <a:schemeClr val="tx1"/>
                </a:solidFill>
                <a:latin typeface="Humnst777 BT"/>
              </a:rPr>
              <a:t/>
            </a:r>
            <a:br>
              <a:rPr lang="en-GB" sz="3300" cap="none" dirty="0">
                <a:solidFill>
                  <a:schemeClr val="tx1"/>
                </a:solidFill>
                <a:latin typeface="Humnst777 BT"/>
              </a:rPr>
            </a:br>
            <a:r>
              <a:rPr lang="en-US" sz="2400" dirty="0">
                <a:solidFill>
                  <a:schemeClr val="tx1"/>
                </a:solidFill>
              </a:rPr>
              <a:t>Estimating regional winter wheat yield with WOFOST through the </a:t>
            </a:r>
            <a:r>
              <a:rPr lang="en-US" sz="2400" dirty="0" smtClean="0">
                <a:solidFill>
                  <a:schemeClr val="tx1"/>
                </a:solidFill>
              </a:rPr>
              <a:t>assimilation of </a:t>
            </a:r>
            <a:r>
              <a:rPr lang="en-US" sz="2400" dirty="0">
                <a:solidFill>
                  <a:schemeClr val="tx1"/>
                </a:solidFill>
              </a:rPr>
              <a:t>green area index retrieved from MODIS observations</a:t>
            </a:r>
            <a:endParaRPr lang="en-GB" sz="1800" cap="none" dirty="0">
              <a:solidFill>
                <a:schemeClr val="tx1"/>
              </a:solidFill>
              <a:latin typeface="Humnst777 BT"/>
            </a:endParaRPr>
          </a:p>
        </p:txBody>
      </p:sp>
    </p:spTree>
    <p:extLst>
      <p:ext uri="{BB962C8B-B14F-4D97-AF65-F5344CB8AC3E}">
        <p14:creationId xmlns:p14="http://schemas.microsoft.com/office/powerpoint/2010/main" val="4249014144"/>
      </p:ext>
    </p:extLst>
  </p:cSld>
  <p:clrMapOvr>
    <a:masterClrMapping/>
  </p:clrMapOvr>
  <mc:AlternateContent xmlns:mc="http://schemas.openxmlformats.org/markup-compatibility/2006" xmlns:p14="http://schemas.microsoft.com/office/powerpoint/2010/main">
    <mc:Choice Requires="p14">
      <p:transition spd="slow" p14:dur="2000" advTm="7984"/>
    </mc:Choice>
    <mc:Fallback xmlns="">
      <p:transition spd="slow" advTm="798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38113"/>
            <a:ext cx="8777288" cy="441325"/>
          </a:xfrm>
        </p:spPr>
        <p:txBody>
          <a:bodyPr/>
          <a:lstStyle/>
          <a:p>
            <a:r>
              <a:rPr lang="en-GB" sz="2000" dirty="0" smtClean="0">
                <a:latin typeface="+mj-lt"/>
              </a:rPr>
              <a:t>Recalibration of a crop model based on GAI time series</a:t>
            </a:r>
            <a:endParaRPr lang="en-GB" sz="2000" dirty="0">
              <a:latin typeface="+mj-lt"/>
            </a:endParaRPr>
          </a:p>
        </p:txBody>
      </p:sp>
      <p:sp>
        <p:nvSpPr>
          <p:cNvPr id="3" name="Espace réservé du contenu 2"/>
          <p:cNvSpPr>
            <a:spLocks noGrp="1"/>
          </p:cNvSpPr>
          <p:nvPr>
            <p:ph idx="4294967295"/>
          </p:nvPr>
        </p:nvSpPr>
        <p:spPr>
          <a:xfrm>
            <a:off x="396875" y="781050"/>
            <a:ext cx="8747125" cy="1114425"/>
          </a:xfrm>
        </p:spPr>
        <p:txBody>
          <a:bodyPr/>
          <a:lstStyle/>
          <a:p>
            <a:pPr>
              <a:lnSpc>
                <a:spcPct val="100000"/>
              </a:lnSpc>
            </a:pPr>
            <a:r>
              <a:rPr lang="en-GB" sz="1200" b="1" dirty="0" smtClean="0">
                <a:latin typeface="+mj-lt"/>
              </a:rPr>
              <a:t>Crop : </a:t>
            </a:r>
            <a:r>
              <a:rPr lang="en-GB" sz="1200" dirty="0" smtClean="0">
                <a:latin typeface="+mj-lt"/>
              </a:rPr>
              <a:t>Wheat </a:t>
            </a:r>
          </a:p>
          <a:p>
            <a:pPr>
              <a:lnSpc>
                <a:spcPct val="100000"/>
              </a:lnSpc>
            </a:pPr>
            <a:r>
              <a:rPr lang="en-GB" sz="1200" b="1" dirty="0" smtClean="0"/>
              <a:t>Study </a:t>
            </a:r>
            <a:r>
              <a:rPr lang="en-GB" sz="1200" b="1" dirty="0"/>
              <a:t>area</a:t>
            </a:r>
            <a:r>
              <a:rPr lang="en-GB" sz="1200" dirty="0"/>
              <a:t>: Walloon region of </a:t>
            </a:r>
            <a:r>
              <a:rPr lang="en-GB" sz="1200" dirty="0" smtClean="0"/>
              <a:t>Belgium; 6 </a:t>
            </a:r>
            <a:r>
              <a:rPr lang="en-GB" sz="1200" dirty="0"/>
              <a:t>years of official yield records (EUROSTAT)</a:t>
            </a:r>
          </a:p>
          <a:p>
            <a:pPr>
              <a:lnSpc>
                <a:spcPct val="100000"/>
              </a:lnSpc>
            </a:pPr>
            <a:r>
              <a:rPr lang="en-GB" sz="1200" b="1" dirty="0" smtClean="0">
                <a:latin typeface="+mj-lt"/>
              </a:rPr>
              <a:t>Model: </a:t>
            </a:r>
            <a:r>
              <a:rPr lang="en-GB" sz="1200" b="1" dirty="0" smtClean="0">
                <a:latin typeface="+mj-lt"/>
                <a:sym typeface="Wingdings" panose="05000000000000000000" pitchFamily="2" charset="2"/>
              </a:rPr>
              <a:t> </a:t>
            </a:r>
            <a:r>
              <a:rPr lang="en-GB" sz="1200" dirty="0" smtClean="0">
                <a:latin typeface="+mj-lt"/>
              </a:rPr>
              <a:t>WOFOST (</a:t>
            </a:r>
            <a:r>
              <a:rPr lang="en-GB" sz="1200" dirty="0" err="1" smtClean="0">
                <a:latin typeface="+mj-lt"/>
              </a:rPr>
              <a:t>Diepen</a:t>
            </a:r>
            <a:r>
              <a:rPr lang="en-GB" sz="1200" dirty="0" smtClean="0">
                <a:latin typeface="+mj-lt"/>
              </a:rPr>
              <a:t>; 1989)</a:t>
            </a:r>
            <a:r>
              <a:rPr lang="en-GB" sz="1200" dirty="0" smtClean="0"/>
              <a:t>; </a:t>
            </a:r>
            <a:r>
              <a:rPr lang="en-GB" sz="1200" dirty="0"/>
              <a:t>simulation unit ADMIN level</a:t>
            </a:r>
            <a:endParaRPr lang="en-GB" sz="1200" dirty="0" smtClean="0">
              <a:latin typeface="+mj-lt"/>
            </a:endParaRPr>
          </a:p>
          <a:p>
            <a:pPr>
              <a:lnSpc>
                <a:spcPct val="100000"/>
              </a:lnSpc>
            </a:pPr>
            <a:r>
              <a:rPr lang="en-GB" sz="1200" b="1" dirty="0" smtClean="0">
                <a:latin typeface="+mj-lt"/>
              </a:rPr>
              <a:t>EO product</a:t>
            </a:r>
            <a:r>
              <a:rPr lang="en-GB" sz="1200" dirty="0" smtClean="0">
                <a:latin typeface="+mj-lt"/>
              </a:rPr>
              <a:t>: crop-specific green area index (GAI) estimations from 250-m MODIS</a:t>
            </a:r>
          </a:p>
          <a:p>
            <a:pPr>
              <a:lnSpc>
                <a:spcPct val="100000"/>
              </a:lnSpc>
            </a:pPr>
            <a:r>
              <a:rPr lang="en-GB" sz="1200" b="1" dirty="0" smtClean="0">
                <a:latin typeface="+mj-lt"/>
              </a:rPr>
              <a:t>Approach</a:t>
            </a:r>
            <a:r>
              <a:rPr lang="en-GB" sz="1200" dirty="0" smtClean="0">
                <a:latin typeface="+mj-lt"/>
              </a:rPr>
              <a:t>: Re-</a:t>
            </a:r>
            <a:r>
              <a:rPr lang="en-GB" sz="1200" dirty="0" err="1" smtClean="0">
                <a:latin typeface="+mj-lt"/>
              </a:rPr>
              <a:t>ajustement</a:t>
            </a:r>
            <a:r>
              <a:rPr lang="en-GB" sz="1200" dirty="0" smtClean="0">
                <a:latin typeface="+mj-lt"/>
              </a:rPr>
              <a:t> of </a:t>
            </a:r>
            <a:r>
              <a:rPr lang="en-GB" sz="1200" u="sng" dirty="0" smtClean="0">
                <a:latin typeface="+mj-lt"/>
              </a:rPr>
              <a:t>key par. describing GAI</a:t>
            </a:r>
            <a:r>
              <a:rPr lang="en-GB" sz="1200" dirty="0" smtClean="0">
                <a:latin typeface="+mj-lt"/>
              </a:rPr>
              <a:t> in WOFOST based on RS-GAI</a:t>
            </a:r>
          </a:p>
        </p:txBody>
      </p:sp>
      <p:sp>
        <p:nvSpPr>
          <p:cNvPr id="4" name="Rettangolo 3"/>
          <p:cNvSpPr/>
          <p:nvPr/>
        </p:nvSpPr>
        <p:spPr>
          <a:xfrm>
            <a:off x="7644455" y="3899133"/>
            <a:ext cx="1523174" cy="461665"/>
          </a:xfrm>
          <a:prstGeom prst="rect">
            <a:avLst/>
          </a:prstGeom>
        </p:spPr>
        <p:txBody>
          <a:bodyPr wrap="none">
            <a:spAutoFit/>
          </a:bodyPr>
          <a:lstStyle/>
          <a:p>
            <a:r>
              <a:rPr lang="en-GB" sz="1200" dirty="0" err="1" smtClean="0">
                <a:latin typeface="+mj-lt"/>
              </a:rPr>
              <a:t>Duveiller</a:t>
            </a:r>
            <a:r>
              <a:rPr lang="en-GB" sz="1200" dirty="0" smtClean="0">
                <a:latin typeface="+mj-lt"/>
              </a:rPr>
              <a:t> 2011</a:t>
            </a:r>
          </a:p>
          <a:p>
            <a:r>
              <a:rPr lang="en-GB" sz="1200" dirty="0" smtClean="0">
                <a:latin typeface="+mj-lt"/>
              </a:rPr>
              <a:t>de Wit et al2012 </a:t>
            </a:r>
            <a:endParaRPr lang="en-GB" sz="1200" dirty="0">
              <a:latin typeface="+mj-lt"/>
            </a:endParaRPr>
          </a:p>
        </p:txBody>
      </p:sp>
      <p:sp>
        <p:nvSpPr>
          <p:cNvPr id="7" name="AutoShape 11"/>
          <p:cNvSpPr>
            <a:spLocks noChangeArrowheads="1"/>
          </p:cNvSpPr>
          <p:nvPr/>
        </p:nvSpPr>
        <p:spPr bwMode="auto">
          <a:xfrm rot="16200000">
            <a:off x="1722188" y="3249692"/>
            <a:ext cx="1404547" cy="485775"/>
          </a:xfrm>
          <a:prstGeom prst="rightArrow">
            <a:avLst>
              <a:gd name="adj1" fmla="val 49694"/>
              <a:gd name="adj2" fmla="val 57093"/>
            </a:avLst>
          </a:prstGeom>
          <a:solidFill>
            <a:srgbClr val="FFFF99"/>
          </a:solidFill>
          <a:ln w="19050">
            <a:solidFill>
              <a:srgbClr val="FFCC00"/>
            </a:solidFill>
            <a:miter lim="800000"/>
            <a:headEnd/>
            <a:tailEnd/>
          </a:ln>
        </p:spPr>
        <p:txBody>
          <a:bodyPr wrap="none" anchor="ctr"/>
          <a:lstStyle/>
          <a:p>
            <a:pPr algn="ctr"/>
            <a:endParaRPr lang="en-GB" dirty="0">
              <a:latin typeface="+mj-lt"/>
            </a:endParaRPr>
          </a:p>
        </p:txBody>
      </p:sp>
      <p:pic>
        <p:nvPicPr>
          <p:cNvPr id="8" name="Picture 2" descr="E:\Greg\PhD_GREGORYD_FNRS_2006\WorkingDocuments\PhD\figures\IncreasingTDWI.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3074" y="2412268"/>
            <a:ext cx="2977752" cy="2340000"/>
          </a:xfrm>
          <a:prstGeom prst="rect">
            <a:avLst/>
          </a:prstGeom>
          <a:noFill/>
        </p:spPr>
      </p:pic>
      <p:sp>
        <p:nvSpPr>
          <p:cNvPr id="9" name="Rectangle 6"/>
          <p:cNvSpPr/>
          <p:nvPr/>
        </p:nvSpPr>
        <p:spPr>
          <a:xfrm>
            <a:off x="3191694" y="2452587"/>
            <a:ext cx="1620180" cy="646331"/>
          </a:xfrm>
          <a:prstGeom prst="rect">
            <a:avLst/>
          </a:prstGeom>
        </p:spPr>
        <p:txBody>
          <a:bodyPr wrap="square">
            <a:spAutoFit/>
          </a:bodyPr>
          <a:lstStyle/>
          <a:p>
            <a:pPr marL="0" lvl="1" eaLnBrk="0" hangingPunct="0">
              <a:spcBef>
                <a:spcPct val="20000"/>
              </a:spcBef>
            </a:pPr>
            <a:r>
              <a:rPr lang="en-GB" sz="1200" i="1" kern="0" dirty="0">
                <a:solidFill>
                  <a:srgbClr val="5F5F5F"/>
                </a:solidFill>
                <a:latin typeface="+mj-lt"/>
              </a:rPr>
              <a:t>Higher initial biomass result in higher GAI peak</a:t>
            </a:r>
          </a:p>
        </p:txBody>
      </p:sp>
      <p:sp>
        <p:nvSpPr>
          <p:cNvPr id="10" name="Rettangolo 9"/>
          <p:cNvSpPr/>
          <p:nvPr/>
        </p:nvSpPr>
        <p:spPr>
          <a:xfrm>
            <a:off x="335124" y="1990570"/>
            <a:ext cx="3989226" cy="276999"/>
          </a:xfrm>
          <a:prstGeom prst="rect">
            <a:avLst/>
          </a:prstGeom>
        </p:spPr>
        <p:txBody>
          <a:bodyPr wrap="square">
            <a:spAutoFit/>
          </a:bodyPr>
          <a:lstStyle/>
          <a:p>
            <a:pPr algn="ctr"/>
            <a:r>
              <a:rPr lang="en-GB" sz="1200" b="1" i="1" dirty="0" smtClean="0"/>
              <a:t>Par1: Initial </a:t>
            </a:r>
            <a:r>
              <a:rPr lang="en-GB" sz="1200" b="1" i="1" dirty="0"/>
              <a:t>biomass after winter</a:t>
            </a:r>
            <a:r>
              <a:rPr lang="en-GB" sz="1200" b="1" dirty="0"/>
              <a:t> (TDWI)</a:t>
            </a:r>
          </a:p>
        </p:txBody>
      </p:sp>
      <p:sp>
        <p:nvSpPr>
          <p:cNvPr id="11" name="AutoShape 11"/>
          <p:cNvSpPr>
            <a:spLocks noChangeArrowheads="1"/>
          </p:cNvSpPr>
          <p:nvPr/>
        </p:nvSpPr>
        <p:spPr bwMode="auto">
          <a:xfrm>
            <a:off x="6089520" y="3839936"/>
            <a:ext cx="1134126" cy="485775"/>
          </a:xfrm>
          <a:prstGeom prst="rightArrow">
            <a:avLst>
              <a:gd name="adj1" fmla="val 49694"/>
              <a:gd name="adj2" fmla="val 57093"/>
            </a:avLst>
          </a:prstGeom>
          <a:solidFill>
            <a:srgbClr val="FFFF99"/>
          </a:solidFill>
          <a:ln w="19050">
            <a:solidFill>
              <a:srgbClr val="FFCC00"/>
            </a:solidFill>
            <a:miter lim="800000"/>
            <a:headEnd/>
            <a:tailEnd/>
          </a:ln>
        </p:spPr>
        <p:txBody>
          <a:bodyPr wrap="none" anchor="ctr"/>
          <a:lstStyle/>
          <a:p>
            <a:pPr algn="ctr"/>
            <a:endParaRPr lang="en-GB" dirty="0"/>
          </a:p>
        </p:txBody>
      </p:sp>
      <p:pic>
        <p:nvPicPr>
          <p:cNvPr id="12" name="Picture 3" descr="E:\Greg\PhD_GREGORYD_FNRS_2006\WorkingDocuments\PhD\figures\IncreasingSPAN.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07124" y="2412268"/>
            <a:ext cx="2977751" cy="2340000"/>
          </a:xfrm>
          <a:prstGeom prst="rect">
            <a:avLst/>
          </a:prstGeom>
          <a:noFill/>
        </p:spPr>
      </p:pic>
      <p:sp>
        <p:nvSpPr>
          <p:cNvPr id="13" name="Rectangle 6"/>
          <p:cNvSpPr/>
          <p:nvPr/>
        </p:nvSpPr>
        <p:spPr>
          <a:xfrm>
            <a:off x="7497829" y="2452587"/>
            <a:ext cx="1593558" cy="646331"/>
          </a:xfrm>
          <a:prstGeom prst="rect">
            <a:avLst/>
          </a:prstGeom>
        </p:spPr>
        <p:txBody>
          <a:bodyPr wrap="square">
            <a:spAutoFit/>
          </a:bodyPr>
          <a:lstStyle/>
          <a:p>
            <a:pPr marL="0" lvl="1" indent="5954" eaLnBrk="0" hangingPunct="0">
              <a:spcBef>
                <a:spcPct val="20000"/>
              </a:spcBef>
            </a:pPr>
            <a:r>
              <a:rPr lang="en-GB" sz="1200" i="1" kern="0" dirty="0">
                <a:solidFill>
                  <a:srgbClr val="5F5F5F"/>
                </a:solidFill>
                <a:latin typeface="+mj-lt"/>
              </a:rPr>
              <a:t>Determines senescence of leaves</a:t>
            </a:r>
          </a:p>
        </p:txBody>
      </p:sp>
      <p:sp>
        <p:nvSpPr>
          <p:cNvPr id="14" name="Rettangolo 13"/>
          <p:cNvSpPr/>
          <p:nvPr/>
        </p:nvSpPr>
        <p:spPr>
          <a:xfrm>
            <a:off x="4811874" y="1990570"/>
            <a:ext cx="3989226" cy="276999"/>
          </a:xfrm>
          <a:prstGeom prst="rect">
            <a:avLst/>
          </a:prstGeom>
        </p:spPr>
        <p:txBody>
          <a:bodyPr wrap="square">
            <a:spAutoFit/>
          </a:bodyPr>
          <a:lstStyle/>
          <a:p>
            <a:pPr algn="ctr"/>
            <a:r>
              <a:rPr lang="en-GB" sz="1200" b="1" i="1" dirty="0" smtClean="0"/>
              <a:t>Par2: </a:t>
            </a:r>
            <a:r>
              <a:rPr lang="en-GB" sz="1200" b="1" i="1" dirty="0"/>
              <a:t>Length of leaf lifespan </a:t>
            </a:r>
            <a:r>
              <a:rPr lang="en-GB" sz="1200" b="1" dirty="0"/>
              <a:t>(SPAN)</a:t>
            </a:r>
          </a:p>
        </p:txBody>
      </p:sp>
      <p:pic>
        <p:nvPicPr>
          <p:cNvPr id="15"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l="30612" t="6008" r="4082" b="9876"/>
          <a:stretch>
            <a:fillRect/>
          </a:stretch>
        </p:blipFill>
        <p:spPr bwMode="auto">
          <a:xfrm>
            <a:off x="7363195" y="1049468"/>
            <a:ext cx="1728192" cy="756084"/>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84189832"/>
      </p:ext>
    </p:extLst>
  </p:cSld>
  <p:clrMapOvr>
    <a:masterClrMapping/>
  </p:clrMapOvr>
  <mc:AlternateContent xmlns:mc="http://schemas.openxmlformats.org/markup-compatibility/2006" xmlns:p14="http://schemas.microsoft.com/office/powerpoint/2010/main">
    <mc:Choice Requires="p14">
      <p:transition spd="slow" p14:dur="2000" advTm="40515"/>
    </mc:Choice>
    <mc:Fallback xmlns="">
      <p:transition spd="slow" advTm="40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9" grpId="0"/>
      <p:bldP spid="10" grpId="0"/>
      <p:bldP spid="11"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0" y="149225"/>
            <a:ext cx="8777288" cy="430213"/>
          </a:xfrm>
        </p:spPr>
        <p:txBody>
          <a:bodyPr/>
          <a:lstStyle/>
          <a:p>
            <a:r>
              <a:rPr lang="en-GB" sz="2000" dirty="0"/>
              <a:t>Recalibration of a crop model based on GAI time series</a:t>
            </a:r>
          </a:p>
        </p:txBody>
      </p:sp>
      <p:sp>
        <p:nvSpPr>
          <p:cNvPr id="5" name="Segnaposto contenuto 4"/>
          <p:cNvSpPr>
            <a:spLocks noGrp="1"/>
          </p:cNvSpPr>
          <p:nvPr>
            <p:ph idx="4294967295"/>
          </p:nvPr>
        </p:nvSpPr>
        <p:spPr>
          <a:xfrm>
            <a:off x="0" y="1397000"/>
            <a:ext cx="1947863" cy="2608263"/>
          </a:xfrm>
        </p:spPr>
        <p:txBody>
          <a:bodyPr/>
          <a:lstStyle/>
          <a:p>
            <a:r>
              <a:rPr lang="en-GB" dirty="0" smtClean="0"/>
              <a:t>EO inclusion allows to define seasonal parameters that are different from the default model values</a:t>
            </a:r>
            <a:endParaRPr lang="en-GB" dirty="0"/>
          </a:p>
        </p:txBody>
      </p:sp>
      <p:grpSp>
        <p:nvGrpSpPr>
          <p:cNvPr id="2" name="Gruppo 1"/>
          <p:cNvGrpSpPr/>
          <p:nvPr/>
        </p:nvGrpSpPr>
        <p:grpSpPr>
          <a:xfrm>
            <a:off x="1934308" y="900440"/>
            <a:ext cx="6558483" cy="3706155"/>
            <a:chOff x="899592" y="951570"/>
            <a:chExt cx="7479450" cy="4202189"/>
          </a:xfrm>
        </p:grpSpPr>
        <p:pic>
          <p:nvPicPr>
            <p:cNvPr id="11266" name="Picture 2" descr="E:\Greg\PhD_GREGORYD_FNRS_2006\WorkingDocuments\PhD\figures\JointDistrParyr2009.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52120" y="3111810"/>
              <a:ext cx="2726922" cy="2041949"/>
            </a:xfrm>
            <a:prstGeom prst="rect">
              <a:avLst/>
            </a:prstGeom>
            <a:noFill/>
          </p:spPr>
        </p:pic>
        <p:pic>
          <p:nvPicPr>
            <p:cNvPr id="11270" name="Picture 6" descr="E:\Greg\PhD_GREGORYD_FNRS_2006\WorkingDocuments\PhD\figures\JointDistrParyr200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6602" y="3165816"/>
              <a:ext cx="2492901" cy="1866711"/>
            </a:xfrm>
            <a:prstGeom prst="rect">
              <a:avLst/>
            </a:prstGeom>
            <a:noFill/>
          </p:spPr>
        </p:pic>
        <p:pic>
          <p:nvPicPr>
            <p:cNvPr id="11271" name="Picture 7" descr="E:\Greg\PhD_GREGORYD_FNRS_2006\WorkingDocuments\PhD\figures\JointDistrParyr2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75856" y="3165816"/>
              <a:ext cx="2492901" cy="1866711"/>
            </a:xfrm>
            <a:prstGeom prst="rect">
              <a:avLst/>
            </a:prstGeom>
            <a:noFill/>
          </p:spPr>
        </p:pic>
        <p:pic>
          <p:nvPicPr>
            <p:cNvPr id="10" name="Picture 3" descr="E:\Greg\PhD_GREGORYD_FNRS_2006\WorkingDocuments\PhD\figures\JointDistrParyr200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9592" y="961849"/>
              <a:ext cx="2726922" cy="2041949"/>
            </a:xfrm>
            <a:prstGeom prst="rect">
              <a:avLst/>
            </a:prstGeom>
            <a:noFill/>
          </p:spPr>
        </p:pic>
        <p:pic>
          <p:nvPicPr>
            <p:cNvPr id="11268" name="Picture 4" descr="E:\Greg\PhD_GREGORYD_FNRS_2006\WorkingDocuments\PhD\figures\JointDistrParyr2004.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57246" y="961849"/>
              <a:ext cx="2726922" cy="2041949"/>
            </a:xfrm>
            <a:prstGeom prst="rect">
              <a:avLst/>
            </a:prstGeom>
            <a:noFill/>
          </p:spPr>
        </p:pic>
        <p:pic>
          <p:nvPicPr>
            <p:cNvPr id="11269" name="Picture 5" descr="E:\Greg\PhD_GREGORYD_FNRS_2006\WorkingDocuments\PhD\figures\JointDistrParyr2005.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52120" y="951570"/>
              <a:ext cx="2726922" cy="2041949"/>
            </a:xfrm>
            <a:prstGeom prst="rect">
              <a:avLst/>
            </a:prstGeom>
            <a:noFill/>
          </p:spPr>
        </p:pic>
      </p:grpSp>
      <p:sp>
        <p:nvSpPr>
          <p:cNvPr id="3" name="Freccia in giù 2"/>
          <p:cNvSpPr/>
          <p:nvPr/>
        </p:nvSpPr>
        <p:spPr>
          <a:xfrm>
            <a:off x="2879367" y="1475363"/>
            <a:ext cx="149290" cy="217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p:cNvSpPr/>
          <p:nvPr/>
        </p:nvSpPr>
        <p:spPr>
          <a:xfrm>
            <a:off x="4888026" y="3288612"/>
            <a:ext cx="149290" cy="217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p:cNvSpPr/>
          <p:nvPr/>
        </p:nvSpPr>
        <p:spPr>
          <a:xfrm>
            <a:off x="7046338" y="3376047"/>
            <a:ext cx="149290" cy="217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in giù 13"/>
          <p:cNvSpPr/>
          <p:nvPr/>
        </p:nvSpPr>
        <p:spPr>
          <a:xfrm>
            <a:off x="5037316" y="1473839"/>
            <a:ext cx="149290" cy="217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in giù 14"/>
          <p:cNvSpPr/>
          <p:nvPr/>
        </p:nvSpPr>
        <p:spPr>
          <a:xfrm>
            <a:off x="7043062" y="1473839"/>
            <a:ext cx="149290" cy="217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p:cNvSpPr/>
          <p:nvPr/>
        </p:nvSpPr>
        <p:spPr>
          <a:xfrm>
            <a:off x="2929291" y="3288612"/>
            <a:ext cx="149290" cy="217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06896344"/>
      </p:ext>
    </p:extLst>
  </p:cSld>
  <p:clrMapOvr>
    <a:masterClrMapping/>
  </p:clrMapOvr>
  <mc:AlternateContent xmlns:mc="http://schemas.openxmlformats.org/markup-compatibility/2006" xmlns:p14="http://schemas.microsoft.com/office/powerpoint/2010/main">
    <mc:Choice Requires="p14">
      <p:transition spd="slow" p14:dur="2000" advTm="14906"/>
    </mc:Choice>
    <mc:Fallback xmlns="">
      <p:transition spd="slow" advTm="1490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8286750" cy="430213"/>
          </a:xfrm>
        </p:spPr>
        <p:txBody>
          <a:bodyPr/>
          <a:lstStyle/>
          <a:p>
            <a:r>
              <a:rPr lang="en-GB" dirty="0" smtClean="0"/>
              <a:t>Yield estimates: standard vs recalibration </a:t>
            </a:r>
            <a:r>
              <a:rPr lang="en-GB" dirty="0"/>
              <a:t>with </a:t>
            </a:r>
            <a:r>
              <a:rPr lang="en-GB" dirty="0" smtClean="0"/>
              <a:t>RS</a:t>
            </a:r>
            <a:endParaRPr lang="en-GB" dirty="0"/>
          </a:p>
        </p:txBody>
      </p:sp>
      <p:sp>
        <p:nvSpPr>
          <p:cNvPr id="3" name="Espace réservé du contenu 2"/>
          <p:cNvSpPr>
            <a:spLocks noGrp="1"/>
          </p:cNvSpPr>
          <p:nvPr>
            <p:ph idx="4294967295"/>
          </p:nvPr>
        </p:nvSpPr>
        <p:spPr>
          <a:xfrm>
            <a:off x="0" y="3032125"/>
            <a:ext cx="1322388" cy="623888"/>
          </a:xfrm>
        </p:spPr>
        <p:txBody>
          <a:bodyPr/>
          <a:lstStyle/>
          <a:p>
            <a:pPr>
              <a:lnSpc>
                <a:spcPct val="100000"/>
              </a:lnSpc>
            </a:pPr>
            <a:r>
              <a:rPr lang="en-US" sz="1000" dirty="0" smtClean="0"/>
              <a:t>Improved:3 </a:t>
            </a:r>
            <a:r>
              <a:rPr lang="en-US" sz="1000" dirty="0" err="1" smtClean="0"/>
              <a:t>yr</a:t>
            </a:r>
            <a:endParaRPr lang="en-US" sz="1000" dirty="0" smtClean="0"/>
          </a:p>
          <a:p>
            <a:pPr>
              <a:lnSpc>
                <a:spcPct val="100000"/>
              </a:lnSpc>
            </a:pPr>
            <a:r>
              <a:rPr lang="en-US" sz="1000" dirty="0" smtClean="0"/>
              <a:t>Equal:2 </a:t>
            </a:r>
            <a:r>
              <a:rPr lang="en-US" sz="1000" dirty="0" err="1" smtClean="0"/>
              <a:t>yr</a:t>
            </a:r>
            <a:endParaRPr lang="en-US" sz="1000" dirty="0" smtClean="0"/>
          </a:p>
          <a:p>
            <a:pPr>
              <a:lnSpc>
                <a:spcPct val="100000"/>
              </a:lnSpc>
            </a:pPr>
            <a:r>
              <a:rPr lang="en-US" sz="1000" dirty="0" smtClean="0"/>
              <a:t>Worse:1 </a:t>
            </a:r>
            <a:r>
              <a:rPr lang="en-US" sz="1000" dirty="0" err="1" smtClean="0"/>
              <a:t>yr</a:t>
            </a:r>
            <a:endParaRPr lang="en-GB" sz="1000" dirty="0"/>
          </a:p>
        </p:txBody>
      </p:sp>
      <p:pic>
        <p:nvPicPr>
          <p:cNvPr id="14339" name="Picture 3"/>
          <p:cNvPicPr>
            <a:picLocks noChangeAspect="1" noChangeArrowheads="1"/>
          </p:cNvPicPr>
          <p:nvPr/>
        </p:nvPicPr>
        <p:blipFill>
          <a:blip r:embed="rId2" cstate="print"/>
          <a:srcRect/>
          <a:stretch>
            <a:fillRect/>
          </a:stretch>
        </p:blipFill>
        <p:spPr bwMode="auto">
          <a:xfrm>
            <a:off x="340150" y="3750140"/>
            <a:ext cx="1964476" cy="781213"/>
          </a:xfrm>
          <a:prstGeom prst="rect">
            <a:avLst/>
          </a:prstGeom>
          <a:noFill/>
          <a:ln w="9525">
            <a:noFill/>
            <a:miter lim="800000"/>
            <a:headEnd/>
            <a:tailEnd/>
          </a:ln>
          <a:effectLst/>
        </p:spPr>
      </p:pic>
      <p:grpSp>
        <p:nvGrpSpPr>
          <p:cNvPr id="5" name="Gruppo 4"/>
          <p:cNvGrpSpPr/>
          <p:nvPr/>
        </p:nvGrpSpPr>
        <p:grpSpPr>
          <a:xfrm>
            <a:off x="2701031" y="736225"/>
            <a:ext cx="6227045" cy="3973367"/>
            <a:chOff x="2679271" y="678861"/>
            <a:chExt cx="6227045" cy="3973367"/>
          </a:xfrm>
        </p:grpSpPr>
        <p:pic>
          <p:nvPicPr>
            <p:cNvPr id="14338" name="Picture 2" descr="E:\Greg\PhD_GREGORYD_FNRS_2006\WorkingDocuments\PhD\figures\ArcProject_WOFOSTyield.png"/>
            <p:cNvPicPr>
              <a:picLocks noChangeAspect="1" noChangeArrowheads="1"/>
            </p:cNvPicPr>
            <p:nvPr/>
          </p:nvPicPr>
          <p:blipFill>
            <a:blip r:embed="rId3" cstate="print">
              <a:extLst>
                <a:ext uri="{28A0092B-C50C-407E-A947-70E740481C1C}">
                  <a14:useLocalDpi xmlns:a14="http://schemas.microsoft.com/office/drawing/2010/main"/>
                </a:ext>
              </a:extLst>
            </a:blip>
            <a:srcRect b="14526"/>
            <a:stretch>
              <a:fillRect/>
            </a:stretch>
          </p:blipFill>
          <p:spPr bwMode="auto">
            <a:xfrm>
              <a:off x="2679271" y="763279"/>
              <a:ext cx="3250422" cy="3888949"/>
            </a:xfrm>
            <a:prstGeom prst="rect">
              <a:avLst/>
            </a:prstGeom>
            <a:noFill/>
          </p:spPr>
        </p:pic>
        <p:pic>
          <p:nvPicPr>
            <p:cNvPr id="8" name="Picture 3" descr="E:\Greg\PhD_GREGORYD_FNRS_2006\WorkingDocuments\PhD\figures\HistBE3yr2003.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50736"/>
            <a:stretch/>
          </p:blipFill>
          <p:spPr bwMode="auto">
            <a:xfrm>
              <a:off x="5929693" y="991880"/>
              <a:ext cx="1440000" cy="531212"/>
            </a:xfrm>
            <a:prstGeom prst="rect">
              <a:avLst/>
            </a:prstGeom>
            <a:noFill/>
          </p:spPr>
        </p:pic>
        <p:pic>
          <p:nvPicPr>
            <p:cNvPr id="9" name="Picture 3" descr="E:\Greg\PhD_GREGORYD_FNRS_2006\WorkingDocuments\PhD\figures\HistBE3yr2003.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52272"/>
            <a:stretch/>
          </p:blipFill>
          <p:spPr bwMode="auto">
            <a:xfrm>
              <a:off x="7466316" y="991880"/>
              <a:ext cx="1440000" cy="514640"/>
            </a:xfrm>
            <a:prstGeom prst="rect">
              <a:avLst/>
            </a:prstGeom>
            <a:noFill/>
          </p:spPr>
        </p:pic>
        <p:pic>
          <p:nvPicPr>
            <p:cNvPr id="10" name="Picture 4" descr="E:\Greg\PhD_GREGORYD_FNRS_2006\WorkingDocuments\PhD\figures\HistBE3yr2004.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48341"/>
            <a:stretch/>
          </p:blipFill>
          <p:spPr bwMode="auto">
            <a:xfrm>
              <a:off x="5929693" y="1590609"/>
              <a:ext cx="1440000" cy="557038"/>
            </a:xfrm>
            <a:prstGeom prst="rect">
              <a:avLst/>
            </a:prstGeom>
            <a:noFill/>
          </p:spPr>
        </p:pic>
        <p:pic>
          <p:nvPicPr>
            <p:cNvPr id="11" name="Picture 4" descr="E:\Greg\PhD_GREGORYD_FNRS_2006\WorkingDocuments\PhD\figures\HistBE3yr2004.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51137"/>
            <a:stretch/>
          </p:blipFill>
          <p:spPr bwMode="auto">
            <a:xfrm>
              <a:off x="7466316" y="1605683"/>
              <a:ext cx="1440000" cy="526891"/>
            </a:xfrm>
            <a:prstGeom prst="rect">
              <a:avLst/>
            </a:prstGeom>
            <a:noFill/>
          </p:spPr>
        </p:pic>
        <p:pic>
          <p:nvPicPr>
            <p:cNvPr id="12" name="Picture 5" descr="E:\Greg\PhD_GREGORYD_FNRS_2006\WorkingDocuments\PhD\figures\HistBE3yr2005.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47231"/>
            <a:stretch/>
          </p:blipFill>
          <p:spPr bwMode="auto">
            <a:xfrm>
              <a:off x="5929693" y="2215164"/>
              <a:ext cx="1440000" cy="569006"/>
            </a:xfrm>
            <a:prstGeom prst="rect">
              <a:avLst/>
            </a:prstGeom>
            <a:noFill/>
          </p:spPr>
        </p:pic>
        <p:pic>
          <p:nvPicPr>
            <p:cNvPr id="13" name="Picture 5" descr="E:\Greg\PhD_GREGORYD_FNRS_2006\WorkingDocuments\PhD\figures\HistBE3yr2005.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51886"/>
            <a:stretch/>
          </p:blipFill>
          <p:spPr bwMode="auto">
            <a:xfrm>
              <a:off x="7466316" y="2230238"/>
              <a:ext cx="1440000" cy="518806"/>
            </a:xfrm>
            <a:prstGeom prst="rect">
              <a:avLst/>
            </a:prstGeom>
            <a:noFill/>
          </p:spPr>
        </p:pic>
        <p:pic>
          <p:nvPicPr>
            <p:cNvPr id="14" name="Picture 6" descr="E:\Greg\PhD_GREGORYD_FNRS_2006\WorkingDocuments\PhD\figures\HistBE3yr2006.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b="47938"/>
            <a:stretch/>
          </p:blipFill>
          <p:spPr bwMode="auto">
            <a:xfrm>
              <a:off x="5929693" y="2835901"/>
              <a:ext cx="1440000" cy="561374"/>
            </a:xfrm>
            <a:prstGeom prst="rect">
              <a:avLst/>
            </a:prstGeom>
            <a:noFill/>
          </p:spPr>
        </p:pic>
        <p:pic>
          <p:nvPicPr>
            <p:cNvPr id="15" name="Picture 6" descr="E:\Greg\PhD_GREGORYD_FNRS_2006\WorkingDocuments\PhD\figures\HistBE3yr2006.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51724"/>
            <a:stretch/>
          </p:blipFill>
          <p:spPr bwMode="auto">
            <a:xfrm>
              <a:off x="7466316" y="2856308"/>
              <a:ext cx="1440000" cy="520561"/>
            </a:xfrm>
            <a:prstGeom prst="rect">
              <a:avLst/>
            </a:prstGeom>
            <a:noFill/>
          </p:spPr>
        </p:pic>
        <p:pic>
          <p:nvPicPr>
            <p:cNvPr id="16" name="Picture 7" descr="E:\Greg\PhD_GREGORYD_FNRS_2006\WorkingDocuments\PhD\figures\HistBE3yr2007.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49180"/>
            <a:stretch/>
          </p:blipFill>
          <p:spPr bwMode="auto">
            <a:xfrm>
              <a:off x="5929693" y="3484133"/>
              <a:ext cx="1440000" cy="547980"/>
            </a:xfrm>
            <a:prstGeom prst="rect">
              <a:avLst/>
            </a:prstGeom>
            <a:noFill/>
          </p:spPr>
        </p:pic>
        <p:pic>
          <p:nvPicPr>
            <p:cNvPr id="17" name="Picture 7" descr="E:\Greg\PhD_GREGORYD_FNRS_2006\WorkingDocuments\PhD\figures\HistBE3yr2007.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52912"/>
            <a:stretch/>
          </p:blipFill>
          <p:spPr bwMode="auto">
            <a:xfrm>
              <a:off x="7466316" y="3524372"/>
              <a:ext cx="1440000" cy="507741"/>
            </a:xfrm>
            <a:prstGeom prst="rect">
              <a:avLst/>
            </a:prstGeom>
            <a:noFill/>
          </p:spPr>
        </p:pic>
        <p:pic>
          <p:nvPicPr>
            <p:cNvPr id="18" name="Picture 2" descr="E:\Greg\PhD_GREGORYD_FNRS_2006\WorkingDocuments\PhD\figures\HistBE3yr2009.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b="48657"/>
            <a:stretch/>
          </p:blipFill>
          <p:spPr bwMode="auto">
            <a:xfrm>
              <a:off x="5941383" y="4083383"/>
              <a:ext cx="1440000" cy="553621"/>
            </a:xfrm>
            <a:prstGeom prst="rect">
              <a:avLst/>
            </a:prstGeom>
            <a:noFill/>
          </p:spPr>
        </p:pic>
        <p:pic>
          <p:nvPicPr>
            <p:cNvPr id="19" name="Picture 2" descr="E:\Greg\PhD_GREGORYD_FNRS_2006\WorkingDocuments\PhD\figures\HistBE3yr2009.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52912"/>
            <a:stretch/>
          </p:blipFill>
          <p:spPr bwMode="auto">
            <a:xfrm>
              <a:off x="7466316" y="4106323"/>
              <a:ext cx="1440000" cy="507741"/>
            </a:xfrm>
            <a:prstGeom prst="rect">
              <a:avLst/>
            </a:prstGeom>
            <a:noFill/>
          </p:spPr>
        </p:pic>
        <p:pic>
          <p:nvPicPr>
            <p:cNvPr id="20" name="Picture 2" descr="E:\Greg\PhD_GREGORYD_FNRS_2006\Presentations\Posters\Duveiller_2009_ISRSE\figures\aqua.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29624" y="678861"/>
              <a:ext cx="360000" cy="456585"/>
            </a:xfrm>
            <a:prstGeom prst="rect">
              <a:avLst/>
            </a:prstGeom>
            <a:noFill/>
          </p:spPr>
        </p:pic>
        <p:pic>
          <p:nvPicPr>
            <p:cNvPr id="21" name="Picture 14" descr="gd_weather_mostlyCloudyDay"/>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898955" y="783667"/>
              <a:ext cx="360000" cy="187826"/>
            </a:xfrm>
            <a:prstGeom prst="rect">
              <a:avLst/>
            </a:prstGeom>
            <a:noFill/>
            <a:ln w="9525">
              <a:noFill/>
              <a:miter lim="800000"/>
              <a:headEnd/>
              <a:tailEnd/>
            </a:ln>
          </p:spPr>
        </p:pic>
      </p:grpSp>
      <p:sp>
        <p:nvSpPr>
          <p:cNvPr id="4" name="Rettangolo 3"/>
          <p:cNvSpPr/>
          <p:nvPr/>
        </p:nvSpPr>
        <p:spPr>
          <a:xfrm>
            <a:off x="48320" y="761377"/>
            <a:ext cx="2701715" cy="2271006"/>
          </a:xfrm>
          <a:prstGeom prst="rect">
            <a:avLst/>
          </a:prstGeom>
        </p:spPr>
        <p:txBody>
          <a:bodyPr wrap="square">
            <a:spAutoFit/>
          </a:bodyPr>
          <a:lstStyle/>
          <a:p>
            <a:pPr>
              <a:lnSpc>
                <a:spcPct val="150000"/>
              </a:lnSpc>
            </a:pPr>
            <a:r>
              <a:rPr lang="en-US" sz="1200" dirty="0">
                <a:latin typeface="+mj-lt"/>
              </a:rPr>
              <a:t>A validation using yields reported by EUROSTAT </a:t>
            </a:r>
            <a:r>
              <a:rPr lang="en-US" sz="1200" dirty="0" smtClean="0">
                <a:latin typeface="+mj-lt"/>
              </a:rPr>
              <a:t>over the </a:t>
            </a:r>
            <a:r>
              <a:rPr lang="en-US" sz="1200" dirty="0">
                <a:latin typeface="+mj-lt"/>
              </a:rPr>
              <a:t>period 2000–2009 revealed that </a:t>
            </a:r>
            <a:r>
              <a:rPr lang="en-US" sz="1200" b="1" dirty="0" smtClean="0">
                <a:latin typeface="+mj-lt"/>
              </a:rPr>
              <a:t>assimilating MODIS-GAI provides </a:t>
            </a:r>
            <a:r>
              <a:rPr lang="en-US" sz="1200" b="1" dirty="0">
                <a:latin typeface="+mj-lt"/>
              </a:rPr>
              <a:t>an improved </a:t>
            </a:r>
            <a:r>
              <a:rPr lang="en-US" sz="1200" b="1" dirty="0" smtClean="0">
                <a:latin typeface="+mj-lt"/>
              </a:rPr>
              <a:t>relationship </a:t>
            </a:r>
            <a:r>
              <a:rPr lang="en-US" sz="1200" dirty="0" smtClean="0">
                <a:latin typeface="+mj-lt"/>
              </a:rPr>
              <a:t>between </a:t>
            </a:r>
            <a:r>
              <a:rPr lang="en-US" sz="1200" dirty="0">
                <a:latin typeface="+mj-lt"/>
              </a:rPr>
              <a:t>simulation results and reported yields at the regional level.</a:t>
            </a:r>
            <a:endParaRPr lang="en-GB" sz="1200" dirty="0">
              <a:latin typeface="+mj-lt"/>
            </a:endParaRPr>
          </a:p>
        </p:txBody>
      </p:sp>
    </p:spTree>
    <p:extLst>
      <p:ext uri="{BB962C8B-B14F-4D97-AF65-F5344CB8AC3E}">
        <p14:creationId xmlns:p14="http://schemas.microsoft.com/office/powerpoint/2010/main" val="1701200109"/>
      </p:ext>
    </p:extLst>
  </p:cSld>
  <p:clrMapOvr>
    <a:masterClrMapping/>
  </p:clrMapOvr>
  <mc:AlternateContent xmlns:mc="http://schemas.openxmlformats.org/markup-compatibility/2006" xmlns:p14="http://schemas.microsoft.com/office/powerpoint/2010/main">
    <mc:Choice Requires="p14">
      <p:transition spd="slow" p14:dur="2000" advTm="27266"/>
    </mc:Choice>
    <mc:Fallback xmlns="">
      <p:transition spd="slow" advTm="27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331305" y="1577983"/>
            <a:ext cx="7788275" cy="1846659"/>
          </a:xfrm>
        </p:spPr>
        <p:txBody>
          <a:bodyPr/>
          <a:lstStyle/>
          <a:p>
            <a:r>
              <a:rPr lang="en-GB" sz="3300" b="1" dirty="0">
                <a:solidFill>
                  <a:schemeClr val="tx1"/>
                </a:solidFill>
                <a:latin typeface="Humnst777 BT"/>
              </a:rPr>
              <a:t>Recalibration Examples </a:t>
            </a:r>
            <a:r>
              <a:rPr lang="en-GB" sz="3300" b="1" dirty="0" smtClean="0">
                <a:solidFill>
                  <a:schemeClr val="tx1"/>
                </a:solidFill>
                <a:latin typeface="Humnst777 BT"/>
              </a:rPr>
              <a:t>2</a:t>
            </a:r>
            <a:r>
              <a:rPr lang="en-GB" sz="3300" cap="none" dirty="0" smtClean="0">
                <a:solidFill>
                  <a:schemeClr val="tx1"/>
                </a:solidFill>
                <a:latin typeface="Humnst777 BT"/>
              </a:rPr>
              <a:t>:</a:t>
            </a:r>
            <a:br>
              <a:rPr lang="en-GB" sz="3300" cap="none" dirty="0" smtClean="0">
                <a:solidFill>
                  <a:schemeClr val="tx1"/>
                </a:solidFill>
                <a:latin typeface="Humnst777 BT"/>
              </a:rPr>
            </a:br>
            <a:r>
              <a:rPr lang="en-GB" sz="3300" cap="none" dirty="0">
                <a:solidFill>
                  <a:schemeClr val="tx1"/>
                </a:solidFill>
                <a:latin typeface="Humnst777 BT"/>
              </a:rPr>
              <a:t/>
            </a:r>
            <a:br>
              <a:rPr lang="en-GB" sz="3300" cap="none" dirty="0">
                <a:solidFill>
                  <a:schemeClr val="tx1"/>
                </a:solidFill>
                <a:latin typeface="Humnst777 BT"/>
              </a:rPr>
            </a:br>
            <a:r>
              <a:rPr lang="en-GB" sz="2400" dirty="0">
                <a:solidFill>
                  <a:schemeClr val="tx1"/>
                </a:solidFill>
              </a:rPr>
              <a:t>R</a:t>
            </a:r>
            <a:r>
              <a:rPr lang="en-US" sz="2400" dirty="0">
                <a:solidFill>
                  <a:schemeClr val="tx1"/>
                </a:solidFill>
              </a:rPr>
              <a:t>ice yield simulation at sub-field scale using remotely sensed LAI data</a:t>
            </a:r>
            <a:endParaRPr lang="en-GB" sz="1800" cap="none" dirty="0">
              <a:solidFill>
                <a:schemeClr val="tx1"/>
              </a:solidFill>
              <a:latin typeface="Humnst777 BT"/>
            </a:endParaRPr>
          </a:p>
        </p:txBody>
      </p:sp>
    </p:spTree>
    <p:extLst>
      <p:ext uri="{BB962C8B-B14F-4D97-AF65-F5344CB8AC3E}">
        <p14:creationId xmlns:p14="http://schemas.microsoft.com/office/powerpoint/2010/main" val="265184695"/>
      </p:ext>
    </p:extLst>
  </p:cSld>
  <p:clrMapOvr>
    <a:masterClrMapping/>
  </p:clrMapOvr>
  <mc:AlternateContent xmlns:mc="http://schemas.openxmlformats.org/markup-compatibility/2006" xmlns:p14="http://schemas.microsoft.com/office/powerpoint/2010/main">
    <mc:Choice Requires="p14">
      <p:transition spd="slow" p14:dur="2000" advTm="7984"/>
    </mc:Choice>
    <mc:Fallback xmlns="">
      <p:transition spd="slow" advTm="798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smtClean="0"/>
              <a:t>Field level yield estimates: </a:t>
            </a:r>
            <a:r>
              <a:rPr lang="en-GB" sz="1800" dirty="0" smtClean="0"/>
              <a:t>crop model &amp; EO LAI</a:t>
            </a:r>
            <a:endParaRPr lang="en-GB" sz="1800" dirty="0"/>
          </a:p>
        </p:txBody>
      </p:sp>
      <p:sp>
        <p:nvSpPr>
          <p:cNvPr id="3" name="Segnaposto contenuto 2"/>
          <p:cNvSpPr>
            <a:spLocks noGrp="1"/>
          </p:cNvSpPr>
          <p:nvPr>
            <p:ph idx="4294967295"/>
          </p:nvPr>
        </p:nvSpPr>
        <p:spPr>
          <a:xfrm>
            <a:off x="0" y="809625"/>
            <a:ext cx="4367213" cy="3751263"/>
          </a:xfrm>
        </p:spPr>
        <p:txBody>
          <a:bodyPr/>
          <a:lstStyle/>
          <a:p>
            <a:r>
              <a:rPr lang="en-US" sz="1200" b="1" dirty="0" smtClean="0"/>
              <a:t>Crop</a:t>
            </a:r>
            <a:r>
              <a:rPr lang="en-US" sz="1200" dirty="0" smtClean="0"/>
              <a:t>: Rice </a:t>
            </a:r>
          </a:p>
          <a:p>
            <a:r>
              <a:rPr lang="en-US" sz="1200" b="1" dirty="0" smtClean="0"/>
              <a:t>Study area:</a:t>
            </a:r>
            <a:r>
              <a:rPr lang="en-US" sz="1200" dirty="0" smtClean="0"/>
              <a:t> </a:t>
            </a:r>
            <a:r>
              <a:rPr lang="en-US" sz="1200" dirty="0" err="1" smtClean="0"/>
              <a:t>Lomellina</a:t>
            </a:r>
            <a:r>
              <a:rPr lang="en-US" sz="1200" dirty="0"/>
              <a:t> </a:t>
            </a:r>
            <a:r>
              <a:rPr lang="en-US" sz="1200" dirty="0" smtClean="0"/>
              <a:t>– Lombardy (IT); </a:t>
            </a:r>
            <a:r>
              <a:rPr lang="en-US" sz="1200" dirty="0"/>
              <a:t>40 fields (3 </a:t>
            </a:r>
            <a:r>
              <a:rPr lang="en-US" sz="1200" dirty="0" smtClean="0"/>
              <a:t>farms) x 3 years [variety, sowing date and yield]</a:t>
            </a:r>
          </a:p>
          <a:p>
            <a:r>
              <a:rPr lang="en-US" sz="1200" b="1" dirty="0" smtClean="0"/>
              <a:t>Model: </a:t>
            </a:r>
            <a:r>
              <a:rPr lang="en-US" sz="1200" dirty="0" smtClean="0"/>
              <a:t>WARM (Confalonieri et al. 2006)</a:t>
            </a:r>
          </a:p>
          <a:p>
            <a:r>
              <a:rPr lang="en-US" sz="1200" b="1" dirty="0" smtClean="0"/>
              <a:t>EO </a:t>
            </a:r>
            <a:r>
              <a:rPr lang="en-US" sz="1200" b="1" dirty="0"/>
              <a:t>data: </a:t>
            </a:r>
            <a:r>
              <a:rPr lang="en-US" sz="1200" dirty="0" smtClean="0"/>
              <a:t>LAI </a:t>
            </a:r>
            <a:r>
              <a:rPr lang="da-DK" sz="1200" dirty="0" smtClean="0"/>
              <a:t>(</a:t>
            </a:r>
            <a:r>
              <a:rPr lang="da-DK" sz="1200" dirty="0"/>
              <a:t>i.e., Landsat-8, Landsat-7 and Sentinel–2A</a:t>
            </a:r>
            <a:r>
              <a:rPr lang="da-DK" sz="1200" dirty="0" smtClean="0"/>
              <a:t>); </a:t>
            </a:r>
            <a:r>
              <a:rPr lang="en-GB" sz="1200" dirty="0" smtClean="0"/>
              <a:t>Simulation unit @ 30 </a:t>
            </a:r>
            <a:r>
              <a:rPr lang="en-GB" sz="1200" dirty="0"/>
              <a:t>m regular cell</a:t>
            </a:r>
            <a:endParaRPr lang="en-US" sz="1200" dirty="0"/>
          </a:p>
          <a:p>
            <a:r>
              <a:rPr lang="en-US" sz="1200" b="1" dirty="0"/>
              <a:t>Assimilation strategy: </a:t>
            </a:r>
            <a:r>
              <a:rPr lang="en-US" sz="1200" dirty="0" smtClean="0"/>
              <a:t>recalibration </a:t>
            </a:r>
            <a:r>
              <a:rPr lang="en-GB" sz="1200" dirty="0" smtClean="0"/>
              <a:t>of 3 model parameters related to LAI development</a:t>
            </a:r>
          </a:p>
          <a:p>
            <a:pPr marL="171450" indent="-171450">
              <a:buFont typeface="Arial" panose="020B0604020202020204" pitchFamily="34" charset="0"/>
              <a:buChar char="•"/>
            </a:pPr>
            <a:r>
              <a:rPr lang="en-US" sz="1200" dirty="0" smtClean="0"/>
              <a:t>Max </a:t>
            </a:r>
            <a:r>
              <a:rPr lang="en-US" sz="1200" dirty="0"/>
              <a:t>radiation use efficiency (RUE, g MJ</a:t>
            </a:r>
            <a:r>
              <a:rPr lang="en-US" sz="1200" baseline="30000" dirty="0"/>
              <a:t>-1</a:t>
            </a:r>
            <a:r>
              <a:rPr lang="en-US" sz="1200" dirty="0" smtClean="0"/>
              <a:t>),</a:t>
            </a:r>
          </a:p>
          <a:p>
            <a:pPr marL="171450" indent="-171450">
              <a:buFont typeface="Arial" panose="020B0604020202020204" pitchFamily="34" charset="0"/>
              <a:buChar char="•"/>
            </a:pPr>
            <a:r>
              <a:rPr lang="en-US" sz="1200" dirty="0"/>
              <a:t>S</a:t>
            </a:r>
            <a:r>
              <a:rPr lang="en-US" sz="1200" dirty="0" smtClean="0"/>
              <a:t>pecific </a:t>
            </a:r>
            <a:r>
              <a:rPr lang="en-US" sz="1200" dirty="0"/>
              <a:t>leaf area </a:t>
            </a:r>
            <a:r>
              <a:rPr lang="en-US" sz="1200" dirty="0" smtClean="0"/>
              <a:t>@ </a:t>
            </a:r>
            <a:r>
              <a:rPr lang="en-US" sz="1200" dirty="0"/>
              <a:t>emergence (</a:t>
            </a:r>
            <a:r>
              <a:rPr lang="en-US" sz="1200" dirty="0" err="1"/>
              <a:t>SLAini</a:t>
            </a:r>
            <a:r>
              <a:rPr lang="en-US" sz="1200" dirty="0" smtClean="0"/>
              <a:t>, m2 </a:t>
            </a:r>
            <a:r>
              <a:rPr lang="en-US" sz="1200" dirty="0"/>
              <a:t>kg</a:t>
            </a:r>
            <a:r>
              <a:rPr lang="en-US" sz="1200" baseline="30000" dirty="0"/>
              <a:t>-1</a:t>
            </a:r>
            <a:r>
              <a:rPr lang="en-US" sz="1200" dirty="0"/>
              <a:t>) </a:t>
            </a:r>
            <a:endParaRPr lang="en-US" sz="1200" dirty="0" smtClean="0"/>
          </a:p>
          <a:p>
            <a:pPr marL="171450" indent="-171450">
              <a:buFont typeface="Arial" panose="020B0604020202020204" pitchFamily="34" charset="0"/>
              <a:buChar char="•"/>
            </a:pPr>
            <a:r>
              <a:rPr lang="en-US" sz="1200" dirty="0"/>
              <a:t>S</a:t>
            </a:r>
            <a:r>
              <a:rPr lang="en-US" sz="1200" dirty="0" smtClean="0"/>
              <a:t>pecific </a:t>
            </a:r>
            <a:r>
              <a:rPr lang="en-US" sz="1200" dirty="0"/>
              <a:t>leaf area </a:t>
            </a:r>
            <a:r>
              <a:rPr lang="en-US" sz="1200" dirty="0" smtClean="0"/>
              <a:t>@ </a:t>
            </a:r>
            <a:r>
              <a:rPr lang="en-US" sz="1200" dirty="0"/>
              <a:t>mid-</a:t>
            </a:r>
            <a:r>
              <a:rPr lang="en-US" sz="1200" dirty="0" err="1"/>
              <a:t>tillering</a:t>
            </a:r>
            <a:r>
              <a:rPr lang="en-US" sz="1200" dirty="0"/>
              <a:t> (</a:t>
            </a:r>
            <a:r>
              <a:rPr lang="en-US" sz="1200" dirty="0" err="1"/>
              <a:t>SLAtill</a:t>
            </a:r>
            <a:r>
              <a:rPr lang="en-US" sz="1200" dirty="0"/>
              <a:t>, m2 kg</a:t>
            </a:r>
            <a:r>
              <a:rPr lang="en-US" sz="1200" baseline="30000" dirty="0"/>
              <a:t>-1</a:t>
            </a:r>
            <a:r>
              <a:rPr lang="en-US" sz="1200" dirty="0" smtClean="0"/>
              <a:t>)</a:t>
            </a:r>
            <a:endParaRPr lang="en-GB" sz="1200" dirty="0"/>
          </a:p>
        </p:txBody>
      </p:sp>
      <p:sp>
        <p:nvSpPr>
          <p:cNvPr id="7" name="CasellaDiTesto 6"/>
          <p:cNvSpPr txBox="1"/>
          <p:nvPr/>
        </p:nvSpPr>
        <p:spPr>
          <a:xfrm>
            <a:off x="6533629" y="4437227"/>
            <a:ext cx="2542357" cy="307777"/>
          </a:xfrm>
          <a:prstGeom prst="rect">
            <a:avLst/>
          </a:prstGeom>
          <a:solidFill>
            <a:schemeClr val="bg1"/>
          </a:solidFill>
        </p:spPr>
        <p:txBody>
          <a:bodyPr wrap="square" rtlCol="0">
            <a:spAutoFit/>
          </a:bodyPr>
          <a:lstStyle/>
          <a:p>
            <a:pPr algn="r"/>
            <a:r>
              <a:rPr lang="en-GB" sz="1400" dirty="0" err="1" smtClean="0"/>
              <a:t>Gilardelli</a:t>
            </a:r>
            <a:r>
              <a:rPr lang="en-GB" sz="1400" dirty="0" smtClean="0"/>
              <a:t> et al. 2019</a:t>
            </a:r>
            <a:endParaRPr lang="en-GB" sz="1400" dirty="0"/>
          </a:p>
        </p:txBody>
      </p:sp>
      <p:pic>
        <p:nvPicPr>
          <p:cNvPr id="9" name="Immagin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67213" y="1691999"/>
            <a:ext cx="4603898" cy="2722218"/>
          </a:xfrm>
          <a:prstGeom prst="rect">
            <a:avLst/>
          </a:prstGeom>
        </p:spPr>
      </p:pic>
      <p:sp>
        <p:nvSpPr>
          <p:cNvPr id="10" name="CasellaDiTesto 9"/>
          <p:cNvSpPr txBox="1"/>
          <p:nvPr/>
        </p:nvSpPr>
        <p:spPr>
          <a:xfrm>
            <a:off x="226371" y="3856458"/>
            <a:ext cx="3914471" cy="461665"/>
          </a:xfrm>
          <a:prstGeom prst="rect">
            <a:avLst/>
          </a:prstGeom>
          <a:noFill/>
        </p:spPr>
        <p:txBody>
          <a:bodyPr wrap="square" rtlCol="0">
            <a:spAutoFit/>
          </a:bodyPr>
          <a:lstStyle/>
          <a:p>
            <a:pPr algn="ctr"/>
            <a:r>
              <a:rPr lang="en-GB" sz="1200" dirty="0" smtClean="0"/>
              <a:t>Specific model calibration (default parameters) for varietal group</a:t>
            </a:r>
            <a:endParaRPr lang="en-GB" sz="1200" dirty="0"/>
          </a:p>
        </p:txBody>
      </p:sp>
      <p:grpSp>
        <p:nvGrpSpPr>
          <p:cNvPr id="5" name="Gruppo 4"/>
          <p:cNvGrpSpPr/>
          <p:nvPr/>
        </p:nvGrpSpPr>
        <p:grpSpPr>
          <a:xfrm>
            <a:off x="5628495" y="835926"/>
            <a:ext cx="647740" cy="745241"/>
            <a:chOff x="4527975" y="663056"/>
            <a:chExt cx="647740" cy="745241"/>
          </a:xfrm>
        </p:grpSpPr>
        <p:pic>
          <p:nvPicPr>
            <p:cNvPr id="12"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31457" y="666878"/>
              <a:ext cx="640775" cy="73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p:nvSpPr>
          <p:spPr bwMode="auto">
            <a:xfrm>
              <a:off x="4527975" y="663056"/>
              <a:ext cx="647740" cy="745241"/>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12"/>
            <p:cNvSpPr>
              <a:spLocks noChangeArrowheads="1"/>
            </p:cNvSpPr>
            <p:nvPr/>
          </p:nvSpPr>
          <p:spPr bwMode="auto">
            <a:xfrm>
              <a:off x="4641155" y="779620"/>
              <a:ext cx="80097" cy="64970"/>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uppo 3"/>
          <p:cNvGrpSpPr>
            <a:grpSpLocks noChangeAspect="1"/>
          </p:cNvGrpSpPr>
          <p:nvPr/>
        </p:nvGrpSpPr>
        <p:grpSpPr>
          <a:xfrm>
            <a:off x="6382450" y="859257"/>
            <a:ext cx="926785" cy="720000"/>
            <a:chOff x="4980807" y="1182120"/>
            <a:chExt cx="1716859" cy="1333791"/>
          </a:xfrm>
        </p:grpSpPr>
        <p:pic>
          <p:nvPicPr>
            <p:cNvPr id="11"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80807" y="1182120"/>
              <a:ext cx="1716859" cy="13337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3"/>
            <p:cNvSpPr>
              <a:spLocks noChangeArrowheads="1"/>
            </p:cNvSpPr>
            <p:nvPr/>
          </p:nvSpPr>
          <p:spPr bwMode="auto">
            <a:xfrm>
              <a:off x="5196296" y="1677532"/>
              <a:ext cx="80097" cy="95544"/>
            </a:xfrm>
            <a:prstGeom prst="rect">
              <a:avLst/>
            </a:pr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7444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smtClean="0"/>
              <a:t>Field level yield estimates: </a:t>
            </a:r>
            <a:r>
              <a:rPr lang="en-GB" sz="1800" dirty="0" smtClean="0"/>
              <a:t>crop model &amp; EO LAI</a:t>
            </a:r>
            <a:endParaRPr lang="en-GB" sz="1800"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3603" y="1636995"/>
            <a:ext cx="3426717" cy="3086682"/>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9367" y="833131"/>
            <a:ext cx="3118994" cy="803864"/>
          </a:xfrm>
          <a:prstGeom prst="rect">
            <a:avLst/>
          </a:prstGeom>
        </p:spPr>
      </p:pic>
      <p:cxnSp>
        <p:nvCxnSpPr>
          <p:cNvPr id="8" name="Connettore 4 7"/>
          <p:cNvCxnSpPr>
            <a:stCxn id="6" idx="1"/>
            <a:endCxn id="5" idx="1"/>
          </p:cNvCxnSpPr>
          <p:nvPr/>
        </p:nvCxnSpPr>
        <p:spPr>
          <a:xfrm rot="10800000" flipV="1">
            <a:off x="583603" y="1235062"/>
            <a:ext cx="55764" cy="1945273"/>
          </a:xfrm>
          <a:prstGeom prst="bentConnector3">
            <a:avLst>
              <a:gd name="adj1" fmla="val 50994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magine 17"/>
          <p:cNvPicPr>
            <a:picLocks noChangeAspect="1"/>
          </p:cNvPicPr>
          <p:nvPr/>
        </p:nvPicPr>
        <p:blipFill rotWithShape="1">
          <a:blip r:embed="rId4" cstate="print">
            <a:extLst>
              <a:ext uri="{28A0092B-C50C-407E-A947-70E740481C1C}">
                <a14:useLocalDpi xmlns:a14="http://schemas.microsoft.com/office/drawing/2010/main"/>
              </a:ext>
            </a:extLst>
          </a:blip>
          <a:srcRect b="75508"/>
          <a:stretch/>
        </p:blipFill>
        <p:spPr>
          <a:xfrm>
            <a:off x="4835364" y="2185004"/>
            <a:ext cx="4025282" cy="1109282"/>
          </a:xfrm>
          <a:prstGeom prst="rect">
            <a:avLst/>
          </a:prstGeom>
        </p:spPr>
      </p:pic>
      <p:sp>
        <p:nvSpPr>
          <p:cNvPr id="19" name="Freccia a destra 18"/>
          <p:cNvSpPr/>
          <p:nvPr/>
        </p:nvSpPr>
        <p:spPr>
          <a:xfrm>
            <a:off x="4036866" y="2784308"/>
            <a:ext cx="798498" cy="648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tangolo 31"/>
          <p:cNvSpPr/>
          <p:nvPr/>
        </p:nvSpPr>
        <p:spPr>
          <a:xfrm>
            <a:off x="4332028" y="763814"/>
            <a:ext cx="4869101" cy="1384995"/>
          </a:xfrm>
          <a:prstGeom prst="rect">
            <a:avLst/>
          </a:prstGeom>
          <a:solidFill>
            <a:schemeClr val="bg1"/>
          </a:solidFill>
        </p:spPr>
        <p:txBody>
          <a:bodyPr wrap="square">
            <a:spAutoFit/>
          </a:bodyPr>
          <a:lstStyle/>
          <a:p>
            <a:r>
              <a:rPr lang="en-US" sz="1200" b="1" dirty="0" smtClean="0"/>
              <a:t>Model </a:t>
            </a:r>
            <a:r>
              <a:rPr lang="en-US" sz="1200" b="1" dirty="0"/>
              <a:t>capability </a:t>
            </a:r>
            <a:r>
              <a:rPr lang="en-US" sz="1200" dirty="0"/>
              <a:t>to reproduce yield distribution within each field </a:t>
            </a:r>
            <a:r>
              <a:rPr lang="en-US" sz="1200" b="1" dirty="0"/>
              <a:t>improved</a:t>
            </a:r>
            <a:r>
              <a:rPr lang="en-US" sz="1200" dirty="0"/>
              <a:t> in almost all the </a:t>
            </a:r>
            <a:r>
              <a:rPr lang="en-US" sz="1200" dirty="0" smtClean="0"/>
              <a:t>cases: </a:t>
            </a:r>
          </a:p>
          <a:p>
            <a:r>
              <a:rPr lang="en-US" sz="1200" dirty="0" smtClean="0"/>
              <a:t>Assimilation: MAE = </a:t>
            </a:r>
            <a:r>
              <a:rPr lang="en-US" sz="1200" dirty="0"/>
              <a:t>0.71 t ha-1 and RRMSE </a:t>
            </a:r>
            <a:r>
              <a:rPr lang="en-US" sz="1200" dirty="0" smtClean="0"/>
              <a:t>= 14.7</a:t>
            </a:r>
            <a:r>
              <a:rPr lang="en-US" sz="1200" dirty="0"/>
              <a:t>% </a:t>
            </a:r>
            <a:endParaRPr lang="en-US" sz="1200" dirty="0" smtClean="0"/>
          </a:p>
          <a:p>
            <a:r>
              <a:rPr lang="en-US" sz="1200" dirty="0" smtClean="0"/>
              <a:t>Default par.: MAE = 0.80 </a:t>
            </a:r>
            <a:r>
              <a:rPr lang="en-US" sz="1200" dirty="0"/>
              <a:t>t ha-1 and </a:t>
            </a:r>
            <a:r>
              <a:rPr lang="en-GB" sz="1200" dirty="0"/>
              <a:t>RRMSE</a:t>
            </a:r>
            <a:r>
              <a:rPr lang="en-GB" sz="1200" dirty="0" smtClean="0"/>
              <a:t>= 15.7%</a:t>
            </a:r>
          </a:p>
          <a:p>
            <a:endParaRPr lang="en-US" sz="1200" dirty="0" smtClean="0"/>
          </a:p>
          <a:p>
            <a:r>
              <a:rPr lang="en-US" sz="1200" dirty="0" smtClean="0"/>
              <a:t>The </a:t>
            </a:r>
            <a:r>
              <a:rPr lang="en-US" sz="1200" dirty="0"/>
              <a:t>recalibration allowed to improve yield estimates as demonstrated by Relative Bias Error (RBE</a:t>
            </a:r>
            <a:r>
              <a:rPr lang="en-US" sz="1200" dirty="0" smtClean="0"/>
              <a:t>)</a:t>
            </a:r>
            <a:endParaRPr lang="en-GB" sz="1200" dirty="0"/>
          </a:p>
        </p:txBody>
      </p:sp>
      <p:pic>
        <p:nvPicPr>
          <p:cNvPr id="37" name="Immagine 36"/>
          <p:cNvPicPr>
            <a:picLocks noChangeAspect="1"/>
          </p:cNvPicPr>
          <p:nvPr/>
        </p:nvPicPr>
        <p:blipFill rotWithShape="1">
          <a:blip r:embed="rId4" cstate="print">
            <a:extLst>
              <a:ext uri="{28A0092B-C50C-407E-A947-70E740481C1C}">
                <a14:useLocalDpi xmlns:a14="http://schemas.microsoft.com/office/drawing/2010/main"/>
              </a:ext>
            </a:extLst>
          </a:blip>
          <a:srcRect l="-1407" t="23891" r="-3597" b="51617"/>
          <a:stretch/>
        </p:blipFill>
        <p:spPr>
          <a:xfrm>
            <a:off x="4791154" y="3294286"/>
            <a:ext cx="4226672" cy="1109282"/>
          </a:xfrm>
          <a:prstGeom prst="rect">
            <a:avLst/>
          </a:prstGeom>
        </p:spPr>
      </p:pic>
      <p:pic>
        <p:nvPicPr>
          <p:cNvPr id="41" name="Immagine 40"/>
          <p:cNvPicPr>
            <a:picLocks noChangeAspect="1"/>
          </p:cNvPicPr>
          <p:nvPr/>
        </p:nvPicPr>
        <p:blipFill rotWithShape="1">
          <a:blip r:embed="rId4" cstate="print">
            <a:extLst>
              <a:ext uri="{28A0092B-C50C-407E-A947-70E740481C1C}">
                <a14:useLocalDpi xmlns:a14="http://schemas.microsoft.com/office/drawing/2010/main"/>
              </a:ext>
            </a:extLst>
          </a:blip>
          <a:srcRect l="54546" t="79419" r="27228" b="12599"/>
          <a:stretch/>
        </p:blipFill>
        <p:spPr>
          <a:xfrm>
            <a:off x="4187863" y="3927719"/>
            <a:ext cx="733647" cy="361508"/>
          </a:xfrm>
          <a:prstGeom prst="rect">
            <a:avLst/>
          </a:prstGeom>
        </p:spPr>
      </p:pic>
      <p:sp>
        <p:nvSpPr>
          <p:cNvPr id="42" name="Rettangolo 41"/>
          <p:cNvSpPr/>
          <p:nvPr/>
        </p:nvSpPr>
        <p:spPr>
          <a:xfrm>
            <a:off x="5104907" y="4415900"/>
            <a:ext cx="3800555" cy="307777"/>
          </a:xfrm>
          <a:prstGeom prst="rect">
            <a:avLst/>
          </a:prstGeom>
          <a:solidFill>
            <a:schemeClr val="bg1"/>
          </a:solidFill>
        </p:spPr>
        <p:txBody>
          <a:bodyPr wrap="square">
            <a:spAutoFit/>
          </a:bodyPr>
          <a:lstStyle/>
          <a:p>
            <a:pPr algn="ctr"/>
            <a:r>
              <a:rPr lang="en-US" sz="700" dirty="0" smtClean="0">
                <a:latin typeface="+mj-lt"/>
              </a:rPr>
              <a:t>Relative Bias Error (RBE) result </a:t>
            </a:r>
            <a:r>
              <a:rPr lang="en-US" sz="700" dirty="0">
                <a:latin typeface="+mj-lt"/>
              </a:rPr>
              <a:t>from </a:t>
            </a:r>
            <a:r>
              <a:rPr lang="en-US" sz="700" dirty="0" smtClean="0">
                <a:latin typeface="+mj-lt"/>
              </a:rPr>
              <a:t>comparison </a:t>
            </a:r>
            <a:r>
              <a:rPr lang="en-US" sz="700" dirty="0">
                <a:latin typeface="+mj-lt"/>
              </a:rPr>
              <a:t>between observed and simulated yields for each simulation </a:t>
            </a:r>
            <a:r>
              <a:rPr lang="en-US" sz="700" dirty="0" smtClean="0">
                <a:latin typeface="+mj-lt"/>
              </a:rPr>
              <a:t>unit</a:t>
            </a:r>
            <a:endParaRPr lang="en-GB" dirty="0">
              <a:latin typeface="+mj-lt"/>
            </a:endParaRPr>
          </a:p>
        </p:txBody>
      </p:sp>
      <p:sp>
        <p:nvSpPr>
          <p:cNvPr id="9" name="CasellaDiTesto 8"/>
          <p:cNvSpPr txBox="1"/>
          <p:nvPr/>
        </p:nvSpPr>
        <p:spPr>
          <a:xfrm>
            <a:off x="-17119" y="757096"/>
            <a:ext cx="739305" cy="276999"/>
          </a:xfrm>
          <a:prstGeom prst="rect">
            <a:avLst/>
          </a:prstGeom>
          <a:noFill/>
        </p:spPr>
        <p:txBody>
          <a:bodyPr wrap="none" rtlCol="0">
            <a:spAutoFit/>
          </a:bodyPr>
          <a:lstStyle/>
          <a:p>
            <a:r>
              <a:rPr lang="it-IT" sz="1200" b="1" dirty="0" smtClean="0"/>
              <a:t>INPUT</a:t>
            </a:r>
            <a:endParaRPr lang="it-IT" sz="1200" b="1" dirty="0"/>
          </a:p>
        </p:txBody>
      </p:sp>
      <p:sp>
        <p:nvSpPr>
          <p:cNvPr id="16" name="CasellaDiTesto 15"/>
          <p:cNvSpPr txBox="1"/>
          <p:nvPr/>
        </p:nvSpPr>
        <p:spPr>
          <a:xfrm>
            <a:off x="3904373" y="2366635"/>
            <a:ext cx="886781" cy="276999"/>
          </a:xfrm>
          <a:prstGeom prst="rect">
            <a:avLst/>
          </a:prstGeom>
          <a:noFill/>
        </p:spPr>
        <p:txBody>
          <a:bodyPr wrap="none" rtlCol="0">
            <a:spAutoFit/>
          </a:bodyPr>
          <a:lstStyle/>
          <a:p>
            <a:r>
              <a:rPr lang="it-IT" sz="1200" b="1" dirty="0" smtClean="0"/>
              <a:t>OUTPUT</a:t>
            </a:r>
            <a:endParaRPr lang="it-IT" sz="1200" b="1" dirty="0"/>
          </a:p>
        </p:txBody>
      </p:sp>
    </p:spTree>
    <p:extLst>
      <p:ext uri="{BB962C8B-B14F-4D97-AF65-F5344CB8AC3E}">
        <p14:creationId xmlns:p14="http://schemas.microsoft.com/office/powerpoint/2010/main" val="20569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rotWithShape="1">
          <a:blip r:embed="rId2" cstate="print">
            <a:extLst>
              <a:ext uri="{28A0092B-C50C-407E-A947-70E740481C1C}">
                <a14:useLocalDpi xmlns:a14="http://schemas.microsoft.com/office/drawing/2010/main"/>
              </a:ext>
            </a:extLst>
          </a:blip>
          <a:srcRect l="65664" t="-270" r="-1056" b="270"/>
          <a:stretch/>
        </p:blipFill>
        <p:spPr>
          <a:xfrm>
            <a:off x="3027288" y="1096517"/>
            <a:ext cx="1318727" cy="3450083"/>
          </a:xfrm>
          <a:prstGeom prst="rect">
            <a:avLst/>
          </a:prstGeom>
        </p:spPr>
      </p:pic>
      <p:sp>
        <p:nvSpPr>
          <p:cNvPr id="2" name="Titolo 1"/>
          <p:cNvSpPr>
            <a:spLocks noGrp="1"/>
          </p:cNvSpPr>
          <p:nvPr>
            <p:ph type="title" idx="4294967295"/>
          </p:nvPr>
        </p:nvSpPr>
        <p:spPr>
          <a:xfrm>
            <a:off x="0" y="149225"/>
            <a:ext cx="7175500" cy="430213"/>
          </a:xfrm>
        </p:spPr>
        <p:txBody>
          <a:bodyPr/>
          <a:lstStyle/>
          <a:p>
            <a:r>
              <a:rPr lang="en-GB" dirty="0" smtClean="0"/>
              <a:t>Towards PA: 30 m within field yield variability</a:t>
            </a:r>
            <a:endParaRPr lang="en-GB" dirty="0"/>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a:ext>
            </a:extLst>
          </a:blip>
          <a:srcRect r="32750"/>
          <a:stretch/>
        </p:blipFill>
        <p:spPr>
          <a:xfrm>
            <a:off x="526660" y="1111311"/>
            <a:ext cx="2505789" cy="3450083"/>
          </a:xfrm>
          <a:prstGeom prst="rect">
            <a:avLst/>
          </a:prstGeom>
        </p:spPr>
      </p:pic>
      <p:sp>
        <p:nvSpPr>
          <p:cNvPr id="15" name="Rettangolo 14"/>
          <p:cNvSpPr/>
          <p:nvPr/>
        </p:nvSpPr>
        <p:spPr>
          <a:xfrm>
            <a:off x="759255" y="727185"/>
            <a:ext cx="900000" cy="369332"/>
          </a:xfrm>
          <a:prstGeom prst="rect">
            <a:avLst/>
          </a:prstGeom>
        </p:spPr>
        <p:txBody>
          <a:bodyPr wrap="square">
            <a:spAutoFit/>
          </a:bodyPr>
          <a:lstStyle/>
          <a:p>
            <a:pPr algn="ctr"/>
            <a:r>
              <a:rPr lang="en-US" sz="900" b="1" dirty="0"/>
              <a:t>Observed </a:t>
            </a:r>
            <a:r>
              <a:rPr lang="en-US" sz="900" b="1" dirty="0" smtClean="0"/>
              <a:t>yields</a:t>
            </a:r>
            <a:endParaRPr lang="en-GB" sz="900" b="1" dirty="0"/>
          </a:p>
        </p:txBody>
      </p:sp>
      <p:sp>
        <p:nvSpPr>
          <p:cNvPr id="16" name="Rettangolo 15"/>
          <p:cNvSpPr/>
          <p:nvPr/>
        </p:nvSpPr>
        <p:spPr>
          <a:xfrm>
            <a:off x="1922349" y="727185"/>
            <a:ext cx="900000" cy="369332"/>
          </a:xfrm>
          <a:prstGeom prst="rect">
            <a:avLst/>
          </a:prstGeom>
        </p:spPr>
        <p:txBody>
          <a:bodyPr wrap="square">
            <a:spAutoFit/>
          </a:bodyPr>
          <a:lstStyle/>
          <a:p>
            <a:pPr algn="ctr"/>
            <a:r>
              <a:rPr lang="en-US" sz="900" b="1" dirty="0" smtClean="0"/>
              <a:t>Simulated default</a:t>
            </a:r>
            <a:endParaRPr lang="en-GB" sz="900" b="1" dirty="0"/>
          </a:p>
        </p:txBody>
      </p:sp>
      <p:sp>
        <p:nvSpPr>
          <p:cNvPr id="17" name="Rettangolo 16"/>
          <p:cNvSpPr/>
          <p:nvPr/>
        </p:nvSpPr>
        <p:spPr>
          <a:xfrm>
            <a:off x="3199253" y="741979"/>
            <a:ext cx="900000" cy="369332"/>
          </a:xfrm>
          <a:prstGeom prst="rect">
            <a:avLst/>
          </a:prstGeom>
        </p:spPr>
        <p:txBody>
          <a:bodyPr wrap="square">
            <a:spAutoFit/>
          </a:bodyPr>
          <a:lstStyle/>
          <a:p>
            <a:pPr algn="ctr"/>
            <a:r>
              <a:rPr lang="en-US" sz="900" b="1" dirty="0" smtClean="0"/>
              <a:t>Simulated </a:t>
            </a:r>
            <a:r>
              <a:rPr lang="en-US" sz="900" b="1" dirty="0" err="1" smtClean="0"/>
              <a:t>assim</a:t>
            </a:r>
            <a:r>
              <a:rPr lang="en-US" sz="900" b="1" dirty="0" smtClean="0"/>
              <a:t>. LAI </a:t>
            </a:r>
            <a:endParaRPr lang="en-GB" sz="900" b="1" dirty="0"/>
          </a:p>
        </p:txBody>
      </p:sp>
      <p:sp>
        <p:nvSpPr>
          <p:cNvPr id="20" name="Rettangolo 19"/>
          <p:cNvSpPr/>
          <p:nvPr/>
        </p:nvSpPr>
        <p:spPr>
          <a:xfrm>
            <a:off x="1847644" y="4462758"/>
            <a:ext cx="900000" cy="369332"/>
          </a:xfrm>
          <a:prstGeom prst="rect">
            <a:avLst/>
          </a:prstGeom>
        </p:spPr>
        <p:txBody>
          <a:bodyPr wrap="square">
            <a:spAutoFit/>
          </a:bodyPr>
          <a:lstStyle/>
          <a:p>
            <a:pPr algn="ctr"/>
            <a:r>
              <a:rPr lang="en-US" sz="900" b="1" dirty="0" smtClean="0"/>
              <a:t>Bias default</a:t>
            </a:r>
            <a:endParaRPr lang="en-GB" sz="900" b="1" dirty="0"/>
          </a:p>
        </p:txBody>
      </p:sp>
      <p:sp>
        <p:nvSpPr>
          <p:cNvPr id="21" name="Rettangolo 20"/>
          <p:cNvSpPr/>
          <p:nvPr/>
        </p:nvSpPr>
        <p:spPr>
          <a:xfrm>
            <a:off x="3124548" y="4462758"/>
            <a:ext cx="900000" cy="369332"/>
          </a:xfrm>
          <a:prstGeom prst="rect">
            <a:avLst/>
          </a:prstGeom>
        </p:spPr>
        <p:txBody>
          <a:bodyPr wrap="square">
            <a:spAutoFit/>
          </a:bodyPr>
          <a:lstStyle/>
          <a:p>
            <a:pPr algn="ctr"/>
            <a:r>
              <a:rPr lang="en-US" sz="900" b="1" dirty="0" smtClean="0"/>
              <a:t>Bias </a:t>
            </a:r>
            <a:r>
              <a:rPr lang="en-US" sz="900" b="1" dirty="0" err="1" smtClean="0"/>
              <a:t>assim</a:t>
            </a:r>
            <a:r>
              <a:rPr lang="en-US" sz="900" b="1" dirty="0" smtClean="0"/>
              <a:t>. LAI </a:t>
            </a:r>
            <a:endParaRPr lang="en-GB" sz="900" b="1" dirty="0"/>
          </a:p>
        </p:txBody>
      </p:sp>
      <p:pic>
        <p:nvPicPr>
          <p:cNvPr id="22" name="Immagin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987" y="2219214"/>
            <a:ext cx="894732" cy="695903"/>
          </a:xfrm>
          <a:prstGeom prst="rect">
            <a:avLst/>
          </a:prstGeom>
        </p:spPr>
      </p:pic>
      <p:sp>
        <p:nvSpPr>
          <p:cNvPr id="24" name="Rettangolo 23"/>
          <p:cNvSpPr/>
          <p:nvPr/>
        </p:nvSpPr>
        <p:spPr>
          <a:xfrm>
            <a:off x="4636323" y="1397615"/>
            <a:ext cx="4231229" cy="1169551"/>
          </a:xfrm>
          <a:prstGeom prst="rect">
            <a:avLst/>
          </a:prstGeom>
        </p:spPr>
        <p:txBody>
          <a:bodyPr wrap="square">
            <a:spAutoFit/>
          </a:bodyPr>
          <a:lstStyle/>
          <a:p>
            <a:r>
              <a:rPr lang="en-US" sz="1400" dirty="0">
                <a:latin typeface="+mj-lt"/>
              </a:rPr>
              <a:t>simulated yield is constant within </a:t>
            </a:r>
            <a:r>
              <a:rPr lang="en-US" sz="1400" dirty="0" smtClean="0">
                <a:latin typeface="+mj-lt"/>
              </a:rPr>
              <a:t>and </a:t>
            </a:r>
            <a:r>
              <a:rPr lang="en-US" sz="1400" dirty="0">
                <a:latin typeface="+mj-lt"/>
              </a:rPr>
              <a:t>across fields (all fields were </a:t>
            </a:r>
            <a:r>
              <a:rPr lang="en-US" sz="1400" b="1" dirty="0">
                <a:latin typeface="+mj-lt"/>
              </a:rPr>
              <a:t>sown in the same DOY with the same </a:t>
            </a:r>
            <a:r>
              <a:rPr lang="en-US" sz="1400" b="1" dirty="0" smtClean="0">
                <a:latin typeface="+mj-lt"/>
              </a:rPr>
              <a:t>rice variety</a:t>
            </a:r>
            <a:r>
              <a:rPr lang="en-US" sz="1400" dirty="0">
                <a:latin typeface="+mj-lt"/>
              </a:rPr>
              <a:t>), without the possibility to reproduce the observed </a:t>
            </a:r>
            <a:r>
              <a:rPr lang="en-US" sz="1400" dirty="0" smtClean="0">
                <a:latin typeface="+mj-lt"/>
              </a:rPr>
              <a:t>yield </a:t>
            </a:r>
            <a:r>
              <a:rPr lang="en-GB" sz="1400" dirty="0" smtClean="0">
                <a:latin typeface="+mj-lt"/>
              </a:rPr>
              <a:t>variability</a:t>
            </a:r>
            <a:endParaRPr lang="it-IT" sz="1400" b="1" dirty="0">
              <a:latin typeface="+mj-lt"/>
            </a:endParaRPr>
          </a:p>
        </p:txBody>
      </p:sp>
      <p:sp>
        <p:nvSpPr>
          <p:cNvPr id="28" name="Rettangolo 27"/>
          <p:cNvSpPr/>
          <p:nvPr/>
        </p:nvSpPr>
        <p:spPr>
          <a:xfrm>
            <a:off x="4636323" y="3004122"/>
            <a:ext cx="4316291" cy="954107"/>
          </a:xfrm>
          <a:prstGeom prst="rect">
            <a:avLst/>
          </a:prstGeom>
        </p:spPr>
        <p:txBody>
          <a:bodyPr wrap="square">
            <a:spAutoFit/>
          </a:bodyPr>
          <a:lstStyle/>
          <a:p>
            <a:r>
              <a:rPr lang="en-US" sz="1400" dirty="0">
                <a:latin typeface="+mj-lt"/>
              </a:rPr>
              <a:t>The improved results </a:t>
            </a:r>
            <a:r>
              <a:rPr lang="en-US" sz="1400" dirty="0" smtClean="0">
                <a:latin typeface="+mj-lt"/>
              </a:rPr>
              <a:t>derive </a:t>
            </a:r>
            <a:r>
              <a:rPr lang="en-US" sz="1400" dirty="0">
                <a:latin typeface="+mj-lt"/>
              </a:rPr>
              <a:t>from the </a:t>
            </a:r>
            <a:r>
              <a:rPr lang="en-US" sz="1400" u="sng" dirty="0">
                <a:latin typeface="+mj-lt"/>
              </a:rPr>
              <a:t>capability </a:t>
            </a:r>
            <a:r>
              <a:rPr lang="en-US" sz="1400" u="sng" dirty="0" smtClean="0">
                <a:latin typeface="+mj-lt"/>
              </a:rPr>
              <a:t>to describe </a:t>
            </a:r>
            <a:r>
              <a:rPr lang="en-US" sz="1400" u="sng" dirty="0">
                <a:latin typeface="+mj-lt"/>
              </a:rPr>
              <a:t>the within-field spatial variability</a:t>
            </a:r>
            <a:r>
              <a:rPr lang="en-US" sz="1400" dirty="0">
                <a:latin typeface="+mj-lt"/>
              </a:rPr>
              <a:t> offered by the </a:t>
            </a:r>
            <a:r>
              <a:rPr lang="en-US" sz="1400" dirty="0" smtClean="0">
                <a:latin typeface="+mj-lt"/>
              </a:rPr>
              <a:t>assimilation of </a:t>
            </a:r>
            <a:r>
              <a:rPr lang="en-US" sz="1400" dirty="0">
                <a:latin typeface="+mj-lt"/>
              </a:rPr>
              <a:t>remotely sensed LAI data.</a:t>
            </a:r>
            <a:endParaRPr lang="en-GB" sz="1400" dirty="0">
              <a:latin typeface="+mj-lt"/>
            </a:endParaRPr>
          </a:p>
        </p:txBody>
      </p:sp>
      <p:cxnSp>
        <p:nvCxnSpPr>
          <p:cNvPr id="11" name="Connettore 4 10"/>
          <p:cNvCxnSpPr>
            <a:stCxn id="24" idx="1"/>
            <a:endCxn id="30" idx="0"/>
          </p:cNvCxnSpPr>
          <p:nvPr/>
        </p:nvCxnSpPr>
        <p:spPr>
          <a:xfrm rot="10800000" flipV="1">
            <a:off x="2419549" y="1982391"/>
            <a:ext cx="2216774" cy="839580"/>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1833761" y="2821971"/>
            <a:ext cx="1171575" cy="1678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ttore 4 32"/>
          <p:cNvCxnSpPr>
            <a:stCxn id="28" idx="1"/>
            <a:endCxn id="34" idx="3"/>
          </p:cNvCxnSpPr>
          <p:nvPr/>
        </p:nvCxnSpPr>
        <p:spPr>
          <a:xfrm rot="10800000" flipV="1">
            <a:off x="4198865" y="3481176"/>
            <a:ext cx="437459" cy="17053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ttangolo 33"/>
          <p:cNvSpPr/>
          <p:nvPr/>
        </p:nvSpPr>
        <p:spPr>
          <a:xfrm>
            <a:off x="3027289" y="2812582"/>
            <a:ext cx="1171575" cy="1678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utoShape 1041"/>
          <p:cNvSpPr>
            <a:spLocks noChangeAspect="1" noChangeArrowheads="1"/>
          </p:cNvSpPr>
          <p:nvPr/>
        </p:nvSpPr>
        <p:spPr bwMode="auto">
          <a:xfrm rot="120000">
            <a:off x="8732554" y="1184729"/>
            <a:ext cx="270000" cy="243622"/>
          </a:xfrm>
          <a:prstGeom prst="smileyFace">
            <a:avLst>
              <a:gd name="adj" fmla="val -4653"/>
            </a:avLst>
          </a:prstGeom>
          <a:solidFill>
            <a:srgbClr val="FF9999">
              <a:alpha val="50195"/>
            </a:srgbClr>
          </a:solidFill>
          <a:ln w="19050">
            <a:solidFill>
              <a:srgbClr val="FF00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sz="1800">
              <a:latin typeface="Arial" panose="020B0604020202020204" pitchFamily="34" charset="0"/>
              <a:cs typeface="Arial" panose="020B0604020202020204" pitchFamily="34" charset="0"/>
            </a:endParaRPr>
          </a:p>
        </p:txBody>
      </p:sp>
      <p:sp>
        <p:nvSpPr>
          <p:cNvPr id="44" name="AutoShape 1040"/>
          <p:cNvSpPr>
            <a:spLocks noChangeAspect="1" noChangeArrowheads="1"/>
          </p:cNvSpPr>
          <p:nvPr/>
        </p:nvSpPr>
        <p:spPr bwMode="auto">
          <a:xfrm rot="120000">
            <a:off x="8732092" y="2797665"/>
            <a:ext cx="270000" cy="270000"/>
          </a:xfrm>
          <a:prstGeom prst="smileyFace">
            <a:avLst>
              <a:gd name="adj" fmla="val 4653"/>
            </a:avLst>
          </a:prstGeom>
          <a:solidFill>
            <a:srgbClr val="99FF99">
              <a:alpha val="50195"/>
            </a:srgbClr>
          </a:solidFill>
          <a:ln w="19050">
            <a:solidFill>
              <a:srgbClr val="339966"/>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sz="1800">
              <a:latin typeface="Arial" panose="020B0604020202020204" pitchFamily="34" charset="0"/>
              <a:cs typeface="Arial" panose="020B0604020202020204" pitchFamily="34" charset="0"/>
            </a:endParaRPr>
          </a:p>
        </p:txBody>
      </p:sp>
      <p:sp>
        <p:nvSpPr>
          <p:cNvPr id="47" name="CasellaDiTesto 46"/>
          <p:cNvSpPr txBox="1"/>
          <p:nvPr/>
        </p:nvSpPr>
        <p:spPr>
          <a:xfrm>
            <a:off x="6926595" y="346414"/>
            <a:ext cx="2020105" cy="307777"/>
          </a:xfrm>
          <a:prstGeom prst="rect">
            <a:avLst/>
          </a:prstGeom>
          <a:noFill/>
        </p:spPr>
        <p:txBody>
          <a:bodyPr wrap="none" rtlCol="0">
            <a:spAutoFit/>
          </a:bodyPr>
          <a:lstStyle/>
          <a:p>
            <a:r>
              <a:rPr lang="en-GB" sz="1400" dirty="0" err="1" smtClean="0"/>
              <a:t>Gilardelli</a:t>
            </a:r>
            <a:r>
              <a:rPr lang="en-GB" sz="1400" dirty="0" smtClean="0"/>
              <a:t> et al. 2019</a:t>
            </a:r>
            <a:endParaRPr lang="en-GB" sz="1400" dirty="0"/>
          </a:p>
        </p:txBody>
      </p:sp>
      <p:pic>
        <p:nvPicPr>
          <p:cNvPr id="23" name="Immagin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2919" y="1032760"/>
            <a:ext cx="378000" cy="294662"/>
          </a:xfrm>
          <a:prstGeom prst="rect">
            <a:avLst/>
          </a:prstGeom>
        </p:spPr>
      </p:pic>
      <p:grpSp>
        <p:nvGrpSpPr>
          <p:cNvPr id="4" name="Gruppo 3"/>
          <p:cNvGrpSpPr/>
          <p:nvPr/>
        </p:nvGrpSpPr>
        <p:grpSpPr>
          <a:xfrm>
            <a:off x="4764754" y="2669258"/>
            <a:ext cx="1286087" cy="369332"/>
            <a:chOff x="4764754" y="2669258"/>
            <a:chExt cx="1286087" cy="369332"/>
          </a:xfrm>
        </p:grpSpPr>
        <p:pic>
          <p:nvPicPr>
            <p:cNvPr id="25" name="Immagin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64754" y="2706593"/>
              <a:ext cx="378000" cy="294662"/>
            </a:xfrm>
            <a:prstGeom prst="rect">
              <a:avLst/>
            </a:prstGeom>
          </p:spPr>
        </p:pic>
        <p:pic>
          <p:nvPicPr>
            <p:cNvPr id="26" name="Picture 6" descr="D:\Google Drive\SATFARMING - BF\presentazioni\meeting_10_nov\FP_Satellite_icon.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07526" y="2682267"/>
              <a:ext cx="343315" cy="34331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244062" y="2669258"/>
              <a:ext cx="373820" cy="369332"/>
            </a:xfrm>
            <a:prstGeom prst="rect">
              <a:avLst/>
            </a:prstGeom>
            <a:noFill/>
          </p:spPr>
          <p:txBody>
            <a:bodyPr wrap="none" rtlCol="0">
              <a:spAutoFit/>
            </a:bodyPr>
            <a:lstStyle/>
            <a:p>
              <a:r>
                <a:rPr lang="it-IT" dirty="0" smtClean="0"/>
                <a:t>+</a:t>
              </a:r>
              <a:endParaRPr lang="it-IT" dirty="0"/>
            </a:p>
          </p:txBody>
        </p:sp>
      </p:grpSp>
    </p:spTree>
    <p:extLst>
      <p:ext uri="{BB962C8B-B14F-4D97-AF65-F5344CB8AC3E}">
        <p14:creationId xmlns:p14="http://schemas.microsoft.com/office/powerpoint/2010/main" val="25226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4" presetClass="entr" presetSubtype="32"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ox(out)">
                                      <p:cBhvr>
                                        <p:cTn id="13" dur="500"/>
                                        <p:tgtEl>
                                          <p:spTgt spid="43"/>
                                        </p:tgtEl>
                                      </p:cBhvr>
                                    </p:animEffec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4" presetClass="entr" presetSubtype="32"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ox(out)">
                                      <p:cBhvr>
                                        <p:cTn id="26" dur="500"/>
                                        <p:tgtEl>
                                          <p:spTgt spid="44"/>
                                        </p:tgtEl>
                                      </p:cBhvr>
                                    </p:animEffec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4" grpId="0"/>
      <p:bldP spid="28" grpId="0"/>
      <p:bldP spid="30" grpId="0" animBg="1"/>
      <p:bldP spid="34"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US" dirty="0"/>
              <a:t>Regional rice monitoring system in Europe </a:t>
            </a:r>
            <a:r>
              <a:rPr lang="en-US" dirty="0" smtClean="0"/>
              <a:t>5/5</a:t>
            </a:r>
            <a:endParaRPr lang="en-GB" dirty="0"/>
          </a:p>
        </p:txBody>
      </p:sp>
      <p:sp>
        <p:nvSpPr>
          <p:cNvPr id="3" name="Segnaposto contenuto 2"/>
          <p:cNvSpPr>
            <a:spLocks noGrp="1"/>
          </p:cNvSpPr>
          <p:nvPr>
            <p:ph idx="4294967295"/>
          </p:nvPr>
        </p:nvSpPr>
        <p:spPr>
          <a:xfrm>
            <a:off x="86718" y="1217256"/>
            <a:ext cx="8748713" cy="2019300"/>
          </a:xfrm>
        </p:spPr>
        <p:txBody>
          <a:bodyPr/>
          <a:lstStyle/>
          <a:p>
            <a:r>
              <a:rPr lang="en-GB" dirty="0"/>
              <a:t>The </a:t>
            </a:r>
            <a:r>
              <a:rPr lang="en-GB" b="1" dirty="0"/>
              <a:t>assimilation </a:t>
            </a:r>
            <a:r>
              <a:rPr lang="en-GB" b="1" dirty="0" smtClean="0"/>
              <a:t>of exogenous </a:t>
            </a:r>
            <a:r>
              <a:rPr lang="en-US" b="1" dirty="0" smtClean="0"/>
              <a:t>remotely </a:t>
            </a:r>
            <a:r>
              <a:rPr lang="en-US" b="1" dirty="0"/>
              <a:t>sensed LAI </a:t>
            </a:r>
            <a:r>
              <a:rPr lang="en-US" dirty="0"/>
              <a:t>into </a:t>
            </a:r>
            <a:r>
              <a:rPr lang="en-US" u="sng" dirty="0"/>
              <a:t>model </a:t>
            </a:r>
            <a:r>
              <a:rPr lang="en-US" u="sng" dirty="0" smtClean="0"/>
              <a:t>increased </a:t>
            </a:r>
            <a:r>
              <a:rPr lang="en-US" u="sng" dirty="0"/>
              <a:t>the accuracy of the system</a:t>
            </a:r>
            <a:r>
              <a:rPr lang="en-US" dirty="0"/>
              <a:t>: MAE and RRMSE were 0.66 </a:t>
            </a:r>
            <a:r>
              <a:rPr lang="en-US" dirty="0" smtClean="0"/>
              <a:t>t </a:t>
            </a:r>
            <a:r>
              <a:rPr lang="en-GB" dirty="0" smtClean="0"/>
              <a:t>ha-1 and </a:t>
            </a:r>
            <a:r>
              <a:rPr lang="en-GB" dirty="0"/>
              <a:t>13.8% </a:t>
            </a:r>
            <a:r>
              <a:rPr lang="en-GB" dirty="0" smtClean="0"/>
              <a:t>whereas </a:t>
            </a:r>
            <a:r>
              <a:rPr lang="en-GB" dirty="0"/>
              <a:t>they were 0.82 t ha-1 </a:t>
            </a:r>
            <a:r>
              <a:rPr lang="en-US" dirty="0" smtClean="0"/>
              <a:t>and </a:t>
            </a:r>
            <a:r>
              <a:rPr lang="en-US" dirty="0"/>
              <a:t>15.7% </a:t>
            </a:r>
            <a:r>
              <a:rPr lang="en-US" dirty="0" smtClean="0"/>
              <a:t>without </a:t>
            </a:r>
            <a:r>
              <a:rPr lang="en-US" dirty="0"/>
              <a:t>assimilation. </a:t>
            </a:r>
            <a:endParaRPr lang="en-US" dirty="0" smtClean="0"/>
          </a:p>
          <a:p>
            <a:r>
              <a:rPr lang="en-US" dirty="0" smtClean="0"/>
              <a:t>Moreover</a:t>
            </a:r>
            <a:r>
              <a:rPr lang="en-US" dirty="0"/>
              <a:t>, the system allowed </a:t>
            </a:r>
            <a:r>
              <a:rPr lang="en-US" dirty="0" smtClean="0"/>
              <a:t>to properly </a:t>
            </a:r>
            <a:r>
              <a:rPr lang="en-US" dirty="0"/>
              <a:t>reproduce the within-field yield variability, thus laying the basis for possible applications in </a:t>
            </a:r>
            <a:r>
              <a:rPr lang="en-US" dirty="0" smtClean="0"/>
              <a:t>precision </a:t>
            </a:r>
            <a:r>
              <a:rPr lang="en-GB" dirty="0" smtClean="0"/>
              <a:t>agriculture </a:t>
            </a:r>
            <a:r>
              <a:rPr lang="en-GB" dirty="0"/>
              <a:t>advisory services.</a:t>
            </a:r>
          </a:p>
        </p:txBody>
      </p:sp>
      <p:sp>
        <p:nvSpPr>
          <p:cNvPr id="4" name="Rettangolo 3"/>
          <p:cNvSpPr/>
          <p:nvPr/>
        </p:nvSpPr>
        <p:spPr>
          <a:xfrm>
            <a:off x="86718" y="713681"/>
            <a:ext cx="2631082" cy="369332"/>
          </a:xfrm>
          <a:prstGeom prst="rect">
            <a:avLst/>
          </a:prstGeom>
        </p:spPr>
        <p:txBody>
          <a:bodyPr wrap="square">
            <a:spAutoFit/>
          </a:bodyPr>
          <a:lstStyle/>
          <a:p>
            <a:r>
              <a:rPr lang="en-GB" b="1" dirty="0" smtClean="0"/>
              <a:t>Conclusion</a:t>
            </a:r>
            <a:endParaRPr lang="en-GB" b="1" dirty="0"/>
          </a:p>
        </p:txBody>
      </p:sp>
    </p:spTree>
    <p:extLst>
      <p:ext uri="{BB962C8B-B14F-4D97-AF65-F5344CB8AC3E}">
        <p14:creationId xmlns:p14="http://schemas.microsoft.com/office/powerpoint/2010/main" val="4260410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331305" y="1808815"/>
            <a:ext cx="8404616" cy="1384995"/>
          </a:xfrm>
        </p:spPr>
        <p:txBody>
          <a:bodyPr/>
          <a:lstStyle/>
          <a:p>
            <a:r>
              <a:rPr lang="en-US" sz="3300" b="1" dirty="0">
                <a:solidFill>
                  <a:schemeClr val="tx1"/>
                </a:solidFill>
                <a:latin typeface="Humnst777 BT"/>
              </a:rPr>
              <a:t>Contribution in yield forecast systems </a:t>
            </a:r>
            <a:r>
              <a:rPr lang="en-GB" sz="3300" cap="none" dirty="0">
                <a:solidFill>
                  <a:schemeClr val="tx1"/>
                </a:solidFill>
                <a:latin typeface="Humnst777 BT"/>
              </a:rPr>
              <a:t/>
            </a:r>
            <a:br>
              <a:rPr lang="en-GB" sz="3300" cap="none" dirty="0">
                <a:solidFill>
                  <a:schemeClr val="tx1"/>
                </a:solidFill>
                <a:latin typeface="Humnst777 BT"/>
              </a:rPr>
            </a:br>
            <a:endParaRPr lang="en-GB" sz="1800" cap="none" dirty="0">
              <a:solidFill>
                <a:schemeClr val="tx1"/>
              </a:solidFill>
              <a:latin typeface="Humnst777 BT"/>
            </a:endParaRPr>
          </a:p>
        </p:txBody>
      </p:sp>
      <p:sp>
        <p:nvSpPr>
          <p:cNvPr id="2" name="CasellaDiTesto 1"/>
          <p:cNvSpPr txBox="1"/>
          <p:nvPr/>
        </p:nvSpPr>
        <p:spPr>
          <a:xfrm>
            <a:off x="513878" y="3642486"/>
            <a:ext cx="7699672" cy="646331"/>
          </a:xfrm>
          <a:prstGeom prst="rect">
            <a:avLst/>
          </a:prstGeom>
          <a:noFill/>
        </p:spPr>
        <p:txBody>
          <a:bodyPr wrap="none" rtlCol="0">
            <a:spAutoFit/>
          </a:bodyPr>
          <a:lstStyle/>
          <a:p>
            <a:pPr algn="ctr"/>
            <a:r>
              <a:rPr lang="it-IT" dirty="0" err="1" smtClean="0"/>
              <a:t>Overview</a:t>
            </a:r>
            <a:r>
              <a:rPr lang="it-IT" dirty="0" smtClean="0"/>
              <a:t> of </a:t>
            </a:r>
            <a:r>
              <a:rPr lang="it-IT" dirty="0" err="1" smtClean="0"/>
              <a:t>available</a:t>
            </a:r>
            <a:r>
              <a:rPr lang="it-IT" dirty="0" smtClean="0"/>
              <a:t> </a:t>
            </a:r>
            <a:r>
              <a:rPr lang="it-IT" dirty="0" err="1" smtClean="0"/>
              <a:t>systems</a:t>
            </a:r>
            <a:r>
              <a:rPr lang="it-IT" dirty="0" smtClean="0"/>
              <a:t> and </a:t>
            </a:r>
            <a:r>
              <a:rPr lang="it-IT" dirty="0" err="1" smtClean="0"/>
              <a:t>practices</a:t>
            </a:r>
            <a:r>
              <a:rPr lang="it-IT" dirty="0" smtClean="0"/>
              <a:t> </a:t>
            </a:r>
          </a:p>
          <a:p>
            <a:pPr algn="ctr"/>
            <a:r>
              <a:rPr lang="it-IT" dirty="0">
                <a:hlinkClick r:id="rId3"/>
              </a:rPr>
              <a:t>http://www.amis-outlook.org/resources-list/detail/en/c/386062/</a:t>
            </a:r>
            <a:endParaRPr lang="it-IT" dirty="0"/>
          </a:p>
        </p:txBody>
      </p:sp>
    </p:spTree>
    <p:extLst>
      <p:ext uri="{BB962C8B-B14F-4D97-AF65-F5344CB8AC3E}">
        <p14:creationId xmlns:p14="http://schemas.microsoft.com/office/powerpoint/2010/main" val="3127155534"/>
      </p:ext>
    </p:extLst>
  </p:cSld>
  <p:clrMapOvr>
    <a:masterClrMapping/>
  </p:clrMapOvr>
  <mc:AlternateContent xmlns:mc="http://schemas.openxmlformats.org/markup-compatibility/2006" xmlns:p14="http://schemas.microsoft.com/office/powerpoint/2010/main">
    <mc:Choice Requires="p14">
      <p:transition spd="slow" p14:dur="2000" advTm="7984"/>
    </mc:Choice>
    <mc:Fallback xmlns="">
      <p:transition spd="slow" advTm="798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30175"/>
            <a:ext cx="7173913" cy="430213"/>
          </a:xfrm>
        </p:spPr>
        <p:txBody>
          <a:bodyPr/>
          <a:lstStyle/>
          <a:p>
            <a:r>
              <a:rPr lang="en-US" dirty="0" smtClean="0"/>
              <a:t>Presentation outline</a:t>
            </a:r>
            <a:endParaRPr lang="it-IT" dirty="0"/>
          </a:p>
        </p:txBody>
      </p:sp>
      <p:sp>
        <p:nvSpPr>
          <p:cNvPr id="3" name="Segnaposto contenuto 2"/>
          <p:cNvSpPr>
            <a:spLocks noGrp="1"/>
          </p:cNvSpPr>
          <p:nvPr>
            <p:ph idx="4294967295"/>
          </p:nvPr>
        </p:nvSpPr>
        <p:spPr>
          <a:xfrm>
            <a:off x="0" y="887413"/>
            <a:ext cx="8747125" cy="3679825"/>
          </a:xfrm>
        </p:spPr>
        <p:txBody>
          <a:bodyPr/>
          <a:lstStyle/>
          <a:p>
            <a:r>
              <a:rPr lang="en-US" b="1" dirty="0" smtClean="0"/>
              <a:t>Satellite-derived information for yield forecast (1 h)</a:t>
            </a:r>
          </a:p>
          <a:p>
            <a:pPr>
              <a:buFontTx/>
              <a:buChar char="-"/>
            </a:pPr>
            <a:r>
              <a:rPr lang="en-US" dirty="0"/>
              <a:t>T</a:t>
            </a:r>
            <a:r>
              <a:rPr lang="en-US" dirty="0" smtClean="0"/>
              <a:t>heory</a:t>
            </a:r>
          </a:p>
          <a:p>
            <a:pPr lvl="1">
              <a:buFontTx/>
              <a:buChar char="-"/>
            </a:pPr>
            <a:r>
              <a:rPr lang="en-US" dirty="0" smtClean="0">
                <a:solidFill>
                  <a:schemeClr val="bg1">
                    <a:lumMod val="85000"/>
                  </a:schemeClr>
                </a:solidFill>
              </a:rPr>
              <a:t>2a: </a:t>
            </a:r>
            <a:r>
              <a:rPr lang="en-US" dirty="0" err="1" smtClean="0">
                <a:solidFill>
                  <a:schemeClr val="bg1">
                    <a:lumMod val="85000"/>
                  </a:schemeClr>
                </a:solidFill>
              </a:rPr>
              <a:t>Phenometric</a:t>
            </a:r>
            <a:r>
              <a:rPr lang="en-US" dirty="0" smtClean="0">
                <a:solidFill>
                  <a:schemeClr val="bg1">
                    <a:lumMod val="85000"/>
                  </a:schemeClr>
                </a:solidFill>
              </a:rPr>
              <a:t> from time series analysis</a:t>
            </a:r>
          </a:p>
          <a:p>
            <a:pPr lvl="2">
              <a:buFontTx/>
              <a:buChar char="-"/>
            </a:pPr>
            <a:r>
              <a:rPr lang="en-US" sz="1400" dirty="0" err="1" smtClean="0">
                <a:solidFill>
                  <a:schemeClr val="bg1">
                    <a:lumMod val="85000"/>
                  </a:schemeClr>
                </a:solidFill>
              </a:rPr>
              <a:t>SoS</a:t>
            </a:r>
            <a:r>
              <a:rPr lang="en-US" sz="1400" dirty="0" smtClean="0">
                <a:solidFill>
                  <a:schemeClr val="bg1">
                    <a:lumMod val="85000"/>
                  </a:schemeClr>
                </a:solidFill>
              </a:rPr>
              <a:t>, Peak, </a:t>
            </a:r>
            <a:r>
              <a:rPr lang="en-US" sz="1400" dirty="0" err="1" smtClean="0">
                <a:solidFill>
                  <a:schemeClr val="bg1">
                    <a:lumMod val="85000"/>
                  </a:schemeClr>
                </a:solidFill>
              </a:rPr>
              <a:t>EoS</a:t>
            </a:r>
            <a:r>
              <a:rPr lang="en-US" sz="1400" dirty="0" smtClean="0">
                <a:solidFill>
                  <a:schemeClr val="bg1">
                    <a:lumMod val="85000"/>
                  </a:schemeClr>
                </a:solidFill>
              </a:rPr>
              <a:t>, integral</a:t>
            </a:r>
          </a:p>
          <a:p>
            <a:pPr lvl="1">
              <a:buFontTx/>
              <a:buChar char="-"/>
            </a:pPr>
            <a:r>
              <a:rPr lang="en-US" dirty="0" smtClean="0"/>
              <a:t>2b: Yield estimation and forecast</a:t>
            </a:r>
          </a:p>
          <a:p>
            <a:pPr lvl="2">
              <a:buFontTx/>
              <a:buChar char="-"/>
            </a:pPr>
            <a:r>
              <a:rPr lang="en-US" sz="1400" dirty="0"/>
              <a:t>Empirical relation with Seasonal – phenology based VIs integral</a:t>
            </a:r>
          </a:p>
          <a:p>
            <a:pPr lvl="2">
              <a:buFontTx/>
              <a:buChar char="-"/>
            </a:pPr>
            <a:r>
              <a:rPr lang="en-US" sz="1400" dirty="0"/>
              <a:t>EO product in semi-empirical models (radiation use efficiency)</a:t>
            </a:r>
          </a:p>
          <a:p>
            <a:pPr lvl="2">
              <a:buFontTx/>
              <a:buChar char="-"/>
            </a:pPr>
            <a:r>
              <a:rPr lang="en-US" sz="1400" dirty="0"/>
              <a:t>EO data assimilation in crop model</a:t>
            </a:r>
          </a:p>
          <a:p>
            <a:pPr lvl="2">
              <a:buFontTx/>
              <a:buChar char="-"/>
            </a:pPr>
            <a:r>
              <a:rPr lang="it-IT" sz="1400" dirty="0" err="1"/>
              <a:t>Crop</a:t>
            </a:r>
            <a:r>
              <a:rPr lang="it-IT" sz="1400" dirty="0"/>
              <a:t> </a:t>
            </a:r>
            <a:r>
              <a:rPr lang="it-IT" sz="1400" dirty="0" err="1"/>
              <a:t>Yield</a:t>
            </a:r>
            <a:r>
              <a:rPr lang="it-IT" sz="1400" dirty="0"/>
              <a:t> </a:t>
            </a:r>
            <a:r>
              <a:rPr lang="it-IT" sz="1400" dirty="0" err="1"/>
              <a:t>Forecasting</a:t>
            </a:r>
            <a:r>
              <a:rPr lang="it-IT" sz="1400" dirty="0"/>
              <a:t> System</a:t>
            </a:r>
          </a:p>
        </p:txBody>
      </p:sp>
    </p:spTree>
    <p:extLst>
      <p:ext uri="{BB962C8B-B14F-4D97-AF65-F5344CB8AC3E}">
        <p14:creationId xmlns:p14="http://schemas.microsoft.com/office/powerpoint/2010/main" val="4266264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idx="4294967295"/>
          </p:nvPr>
        </p:nvSpPr>
        <p:spPr>
          <a:xfrm>
            <a:off x="0" y="149225"/>
            <a:ext cx="7175500" cy="430213"/>
          </a:xfrm>
        </p:spPr>
        <p:txBody>
          <a:bodyPr/>
          <a:lstStyle/>
          <a:p>
            <a:r>
              <a:rPr lang="en-GB" dirty="0" smtClean="0"/>
              <a:t>Yield forecast systems: EC-MARS example</a:t>
            </a:r>
            <a:endParaRPr lang="en-GB" dirty="0"/>
          </a:p>
        </p:txBody>
      </p:sp>
      <p:sp>
        <p:nvSpPr>
          <p:cNvPr id="6" name="Segnaposto contenuto 5"/>
          <p:cNvSpPr>
            <a:spLocks noGrp="1"/>
          </p:cNvSpPr>
          <p:nvPr>
            <p:ph idx="4294967295"/>
          </p:nvPr>
        </p:nvSpPr>
        <p:spPr>
          <a:xfrm>
            <a:off x="-1" y="887413"/>
            <a:ext cx="3788229" cy="3619273"/>
          </a:xfrm>
        </p:spPr>
        <p:txBody>
          <a:bodyPr/>
          <a:lstStyle/>
          <a:p>
            <a:pPr marL="0" lvl="1" indent="-342900"/>
            <a:r>
              <a:rPr lang="en-US" sz="1400" b="1" dirty="0">
                <a:solidFill>
                  <a:schemeClr val="accent1"/>
                </a:solidFill>
              </a:rPr>
              <a:t>Crop monitoring systems </a:t>
            </a:r>
            <a:r>
              <a:rPr lang="en-US" sz="1400" dirty="0"/>
              <a:t>(e.g. </a:t>
            </a:r>
            <a:r>
              <a:rPr lang="en-US" sz="1400" dirty="0" smtClean="0"/>
              <a:t>CGMS-MARS, </a:t>
            </a:r>
            <a:r>
              <a:rPr lang="en-US" sz="1400" dirty="0"/>
              <a:t>Genovese et al., 2001</a:t>
            </a:r>
            <a:r>
              <a:rPr lang="en-US" sz="1400" dirty="0" smtClean="0"/>
              <a:t>) </a:t>
            </a:r>
            <a:r>
              <a:rPr lang="en-US" sz="1400" dirty="0"/>
              <a:t>use in </a:t>
            </a:r>
            <a:r>
              <a:rPr lang="en-US" sz="1400" u="sng" dirty="0"/>
              <a:t>statistical procedures to produce a yield </a:t>
            </a:r>
            <a:r>
              <a:rPr lang="en-US" sz="1400" u="sng" dirty="0" smtClean="0"/>
              <a:t>prevision</a:t>
            </a:r>
            <a:r>
              <a:rPr lang="en-US" sz="1400" dirty="0" smtClean="0"/>
              <a:t>: </a:t>
            </a:r>
            <a:endParaRPr lang="en-US" sz="1400" dirty="0"/>
          </a:p>
          <a:p>
            <a:pPr marL="57150" indent="-400050">
              <a:buAutoNum type="romanLcParenR"/>
            </a:pPr>
            <a:r>
              <a:rPr lang="en-US" sz="1400" b="1" dirty="0" smtClean="0">
                <a:solidFill>
                  <a:schemeClr val="accent1"/>
                </a:solidFill>
              </a:rPr>
              <a:t>meteorological</a:t>
            </a:r>
            <a:r>
              <a:rPr lang="en-US" sz="1400" dirty="0" smtClean="0"/>
              <a:t> </a:t>
            </a:r>
            <a:r>
              <a:rPr lang="en-US" sz="1400" dirty="0"/>
              <a:t>and </a:t>
            </a:r>
            <a:endParaRPr lang="en-US" sz="1400" dirty="0" smtClean="0"/>
          </a:p>
          <a:p>
            <a:pPr marL="57150" indent="-400050">
              <a:buAutoNum type="romanLcParenR"/>
            </a:pPr>
            <a:r>
              <a:rPr lang="en-US" sz="1400" b="1" dirty="0">
                <a:solidFill>
                  <a:schemeClr val="accent1"/>
                </a:solidFill>
              </a:rPr>
              <a:t>crop status indicators from </a:t>
            </a:r>
            <a:endParaRPr lang="en-US" sz="1400" b="1" dirty="0" smtClean="0">
              <a:solidFill>
                <a:schemeClr val="accent1"/>
              </a:solidFill>
            </a:endParaRPr>
          </a:p>
          <a:p>
            <a:pPr marL="867150" lvl="1" indent="-400050">
              <a:buAutoNum type="romanLcParenR"/>
            </a:pPr>
            <a:r>
              <a:rPr lang="en-US" sz="1400" b="1" dirty="0" smtClean="0">
                <a:solidFill>
                  <a:schemeClr val="accent1"/>
                </a:solidFill>
              </a:rPr>
              <a:t>modelling </a:t>
            </a:r>
            <a:r>
              <a:rPr lang="en-US" sz="1400" b="1" dirty="0">
                <a:solidFill>
                  <a:schemeClr val="accent1"/>
                </a:solidFill>
              </a:rPr>
              <a:t>and/or </a:t>
            </a:r>
            <a:endParaRPr lang="en-US" sz="1400" b="1" dirty="0" smtClean="0">
              <a:solidFill>
                <a:schemeClr val="accent1"/>
              </a:solidFill>
            </a:endParaRPr>
          </a:p>
          <a:p>
            <a:pPr marL="867150" lvl="1" indent="-400050">
              <a:buAutoNum type="romanLcParenR"/>
            </a:pPr>
            <a:r>
              <a:rPr lang="en-US" sz="1400" b="1" dirty="0" smtClean="0">
                <a:solidFill>
                  <a:schemeClr val="accent1"/>
                </a:solidFill>
              </a:rPr>
              <a:t>EO </a:t>
            </a:r>
            <a:r>
              <a:rPr lang="en-US" sz="1400" b="1" dirty="0">
                <a:solidFill>
                  <a:schemeClr val="accent1"/>
                </a:solidFill>
              </a:rPr>
              <a:t>data </a:t>
            </a:r>
          </a:p>
          <a:p>
            <a:endParaRPr lang="en-US" sz="1400" b="1" dirty="0" smtClean="0">
              <a:solidFill>
                <a:schemeClr val="accent1"/>
              </a:solidFill>
            </a:endParaRPr>
          </a:p>
          <a:p>
            <a:r>
              <a:rPr lang="en-US" sz="1400" dirty="0" smtClean="0">
                <a:solidFill>
                  <a:schemeClr val="tx2"/>
                </a:solidFill>
              </a:rPr>
              <a:t>Model outputs</a:t>
            </a:r>
            <a:r>
              <a:rPr lang="en-US" sz="1400" dirty="0" smtClean="0"/>
              <a:t> are assumed, separately, as </a:t>
            </a:r>
            <a:r>
              <a:rPr lang="en-US" sz="1400" dirty="0" smtClean="0">
                <a:solidFill>
                  <a:schemeClr val="tx2"/>
                </a:solidFill>
              </a:rPr>
              <a:t>independent variables </a:t>
            </a:r>
            <a:r>
              <a:rPr lang="en-US" sz="1400" dirty="0" smtClean="0"/>
              <a:t>to build </a:t>
            </a:r>
            <a:r>
              <a:rPr lang="en-US" sz="1400" dirty="0" smtClean="0">
                <a:solidFill>
                  <a:schemeClr val="tx2"/>
                </a:solidFill>
              </a:rPr>
              <a:t>multiple regression models </a:t>
            </a:r>
            <a:r>
              <a:rPr lang="en-US" sz="1400" dirty="0" smtClean="0"/>
              <a:t>with </a:t>
            </a:r>
            <a:r>
              <a:rPr lang="en-US" sz="1400" dirty="0" smtClean="0">
                <a:solidFill>
                  <a:srgbClr val="FF0000"/>
                </a:solidFill>
              </a:rPr>
              <a:t>historical official statistic </a:t>
            </a:r>
            <a:endParaRPr lang="en-GB" sz="1400" dirty="0" smtClean="0"/>
          </a:p>
          <a:p>
            <a:pPr marL="57150" indent="-400050">
              <a:buAutoNum type="romanLcParenR"/>
            </a:pPr>
            <a:endParaRPr lang="en-GB" sz="1400" dirty="0" smtClean="0"/>
          </a:p>
          <a:p>
            <a:endParaRPr lang="en-GB" sz="1400"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3000" y="819155"/>
            <a:ext cx="5356611" cy="3903970"/>
          </a:xfrm>
          <a:prstGeom prst="rect">
            <a:avLst/>
          </a:prstGeom>
        </p:spPr>
      </p:pic>
      <p:sp>
        <p:nvSpPr>
          <p:cNvPr id="2" name="Rettangolo 1"/>
          <p:cNvSpPr/>
          <p:nvPr/>
        </p:nvSpPr>
        <p:spPr>
          <a:xfrm>
            <a:off x="5229461" y="2969911"/>
            <a:ext cx="1843914" cy="8841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556" y="2135647"/>
            <a:ext cx="3843499" cy="255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58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p:cNvSpPr txBox="1">
            <a:spLocks/>
          </p:cNvSpPr>
          <p:nvPr/>
        </p:nvSpPr>
        <p:spPr>
          <a:xfrm>
            <a:off x="142291" y="910217"/>
            <a:ext cx="8807125" cy="108234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600" b="1" dirty="0" smtClean="0">
                <a:latin typeface="+mj-lt"/>
              </a:rPr>
              <a:t>Synchronize </a:t>
            </a:r>
            <a:r>
              <a:rPr lang="en-US" sz="1600" b="1" dirty="0">
                <a:latin typeface="+mj-lt"/>
              </a:rPr>
              <a:t>model simulation with actual crop phenology</a:t>
            </a:r>
            <a:r>
              <a:rPr lang="en-US" sz="1600" dirty="0">
                <a:latin typeface="+mj-lt"/>
              </a:rPr>
              <a:t> of the analyzed season (instead than relying on “fixed” crop calendars) is </a:t>
            </a:r>
            <a:r>
              <a:rPr lang="en-US" sz="1600" b="1" dirty="0">
                <a:latin typeface="+mj-lt"/>
              </a:rPr>
              <a:t>fundamental to effectively estimate the effect of “extreme” events </a:t>
            </a:r>
            <a:r>
              <a:rPr lang="en-US" sz="1600" dirty="0">
                <a:latin typeface="+mj-lt"/>
              </a:rPr>
              <a:t>(e.g., heat waves, droughts, </a:t>
            </a:r>
            <a:r>
              <a:rPr lang="en-US" sz="1600" dirty="0" err="1">
                <a:latin typeface="+mj-lt"/>
              </a:rPr>
              <a:t>meteo</a:t>
            </a:r>
            <a:r>
              <a:rPr lang="en-US" sz="1600" dirty="0">
                <a:latin typeface="+mj-lt"/>
              </a:rPr>
              <a:t> condition favorable to pathogen) on crop production</a:t>
            </a:r>
          </a:p>
        </p:txBody>
      </p:sp>
      <p:sp>
        <p:nvSpPr>
          <p:cNvPr id="13" name="TextBox 5"/>
          <p:cNvSpPr txBox="1"/>
          <p:nvPr/>
        </p:nvSpPr>
        <p:spPr>
          <a:xfrm>
            <a:off x="6104558" y="2454953"/>
            <a:ext cx="1809197" cy="253916"/>
          </a:xfrm>
          <a:prstGeom prst="rect">
            <a:avLst/>
          </a:prstGeom>
          <a:noFill/>
        </p:spPr>
        <p:txBody>
          <a:bodyPr wrap="square" rtlCol="0">
            <a:spAutoFit/>
          </a:bodyPr>
          <a:lstStyle/>
          <a:p>
            <a:pPr algn="r"/>
            <a:r>
              <a:rPr lang="en-US" altLang="zh-CN" sz="1050" b="1" dirty="0">
                <a:solidFill>
                  <a:schemeClr val="tx2"/>
                </a:solidFill>
                <a:latin typeface="+mj-lt"/>
              </a:rPr>
              <a:t>Forcing sowing date</a:t>
            </a:r>
          </a:p>
        </p:txBody>
      </p:sp>
      <p:pic>
        <p:nvPicPr>
          <p:cNvPr id="15" name="Picture 16" descr="Logo_E-AGRI_Definitief_4.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7408" y="3934157"/>
            <a:ext cx="631521" cy="411006"/>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4008" y="2708869"/>
            <a:ext cx="2601361" cy="1515639"/>
          </a:xfrm>
          <a:prstGeom prst="rect">
            <a:avLst/>
          </a:prstGeom>
          <a:noFill/>
          <a:ln>
            <a:noFill/>
          </a:ln>
        </p:spPr>
      </p:pic>
      <p:cxnSp>
        <p:nvCxnSpPr>
          <p:cNvPr id="3" name="Connettore 4 2"/>
          <p:cNvCxnSpPr>
            <a:stCxn id="13" idx="2"/>
            <a:endCxn id="12" idx="3"/>
          </p:cNvCxnSpPr>
          <p:nvPr/>
        </p:nvCxnSpPr>
        <p:spPr>
          <a:xfrm rot="16200000" flipH="1">
            <a:off x="6938932" y="3014012"/>
            <a:ext cx="806593" cy="150140"/>
          </a:xfrm>
          <a:prstGeom prst="bentConnector4">
            <a:avLst>
              <a:gd name="adj1" fmla="val 13875"/>
              <a:gd name="adj2" fmla="val 343165"/>
            </a:avLst>
          </a:prstGeom>
          <a:solidFill>
            <a:schemeClr val="accent1"/>
          </a:solidFill>
          <a:ln w="63500" cap="flat" cmpd="sng" algn="ctr">
            <a:solidFill>
              <a:schemeClr val="accent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asellaDiTesto 7"/>
          <p:cNvSpPr txBox="1"/>
          <p:nvPr/>
        </p:nvSpPr>
        <p:spPr>
          <a:xfrm>
            <a:off x="1247488" y="2466495"/>
            <a:ext cx="2327881" cy="230832"/>
          </a:xfrm>
          <a:prstGeom prst="rect">
            <a:avLst/>
          </a:prstGeom>
          <a:noFill/>
        </p:spPr>
        <p:txBody>
          <a:bodyPr wrap="none" rtlCol="0">
            <a:spAutoFit/>
          </a:bodyPr>
          <a:lstStyle/>
          <a:p>
            <a:r>
              <a:rPr lang="en-US" sz="900" dirty="0">
                <a:solidFill>
                  <a:schemeClr val="accent2">
                    <a:lumMod val="75000"/>
                  </a:schemeClr>
                </a:solidFill>
              </a:rPr>
              <a:t>Impact of blast infection @ flowering</a:t>
            </a:r>
          </a:p>
        </p:txBody>
      </p:sp>
      <p:grpSp>
        <p:nvGrpSpPr>
          <p:cNvPr id="26" name="Gruppo 25"/>
          <p:cNvGrpSpPr/>
          <p:nvPr/>
        </p:nvGrpSpPr>
        <p:grpSpPr>
          <a:xfrm>
            <a:off x="4243143" y="2832902"/>
            <a:ext cx="3301054" cy="1242231"/>
            <a:chOff x="4172054" y="3435095"/>
            <a:chExt cx="4401406" cy="1656308"/>
          </a:xfrm>
        </p:grpSpPr>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172054" y="3537391"/>
              <a:ext cx="4232207" cy="155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uppo 24"/>
            <p:cNvGrpSpPr/>
            <p:nvPr/>
          </p:nvGrpSpPr>
          <p:grpSpPr>
            <a:xfrm>
              <a:off x="6816299" y="3435095"/>
              <a:ext cx="1757161" cy="525769"/>
              <a:chOff x="9244601" y="2213928"/>
              <a:chExt cx="1757161" cy="525769"/>
            </a:xfrm>
          </p:grpSpPr>
          <p:sp>
            <p:nvSpPr>
              <p:cNvPr id="17" name="Rettangolo 16"/>
              <p:cNvSpPr/>
              <p:nvPr/>
            </p:nvSpPr>
            <p:spPr>
              <a:xfrm>
                <a:off x="9244601" y="2213928"/>
                <a:ext cx="1587963" cy="49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grpSp>
            <p:nvGrpSpPr>
              <p:cNvPr id="24" name="Gruppo 23"/>
              <p:cNvGrpSpPr/>
              <p:nvPr/>
            </p:nvGrpSpPr>
            <p:grpSpPr>
              <a:xfrm>
                <a:off x="9312754" y="2270838"/>
                <a:ext cx="1689008" cy="468859"/>
                <a:chOff x="9380907" y="2270838"/>
                <a:chExt cx="1689008" cy="468859"/>
              </a:xfrm>
            </p:grpSpPr>
            <p:cxnSp>
              <p:nvCxnSpPr>
                <p:cNvPr id="19" name="Connettore 1 18"/>
                <p:cNvCxnSpPr/>
                <p:nvPr/>
              </p:nvCxnSpPr>
              <p:spPr>
                <a:xfrm>
                  <a:off x="9380907" y="2393948"/>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9864588" y="2270838"/>
                  <a:ext cx="1139628" cy="276998"/>
                </a:xfrm>
                <a:prstGeom prst="rect">
                  <a:avLst/>
                </a:prstGeom>
                <a:noFill/>
              </p:spPr>
              <p:txBody>
                <a:bodyPr wrap="none" rtlCol="0">
                  <a:spAutoFit/>
                </a:bodyPr>
                <a:lstStyle/>
                <a:p>
                  <a:r>
                    <a:rPr lang="en-US" sz="750" dirty="0">
                      <a:solidFill>
                        <a:srgbClr val="0070C0"/>
                      </a:solidFill>
                    </a:rPr>
                    <a:t>Crop calendar</a:t>
                  </a:r>
                </a:p>
              </p:txBody>
            </p:sp>
            <p:cxnSp>
              <p:nvCxnSpPr>
                <p:cNvPr id="22" name="Connettore 1 21"/>
                <p:cNvCxnSpPr/>
                <p:nvPr/>
              </p:nvCxnSpPr>
              <p:spPr>
                <a:xfrm>
                  <a:off x="9386760" y="2585809"/>
                  <a:ext cx="36004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9870441" y="2462699"/>
                  <a:ext cx="1199474" cy="276998"/>
                </a:xfrm>
                <a:prstGeom prst="rect">
                  <a:avLst/>
                </a:prstGeom>
                <a:noFill/>
              </p:spPr>
              <p:txBody>
                <a:bodyPr wrap="none" rtlCol="0">
                  <a:spAutoFit/>
                </a:bodyPr>
                <a:lstStyle/>
                <a:p>
                  <a:r>
                    <a:rPr lang="en-US" sz="750" dirty="0">
                      <a:solidFill>
                        <a:srgbClr val="0070C0"/>
                      </a:solidFill>
                    </a:rPr>
                    <a:t>Forcing sowing</a:t>
                  </a:r>
                </a:p>
              </p:txBody>
            </p:sp>
          </p:grpSp>
        </p:grpSp>
      </p:grpSp>
      <p:pic>
        <p:nvPicPr>
          <p:cNvPr id="16" name="Picture 17" descr="C:\Users\Mirco\Google Drive\ERMES\Dissemination_Material\Logos\ERMES\Standard_Logo\ERMES_LOGO.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503197" y="4017439"/>
            <a:ext cx="624544" cy="27000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nettore 2 28"/>
          <p:cNvCxnSpPr/>
          <p:nvPr/>
        </p:nvCxnSpPr>
        <p:spPr>
          <a:xfrm flipH="1">
            <a:off x="5731235" y="3204146"/>
            <a:ext cx="49509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idx="4294967295"/>
          </p:nvPr>
        </p:nvSpPr>
        <p:spPr>
          <a:xfrm>
            <a:off x="0" y="149225"/>
            <a:ext cx="8382000" cy="430213"/>
          </a:xfrm>
        </p:spPr>
        <p:txBody>
          <a:bodyPr/>
          <a:lstStyle/>
          <a:p>
            <a:r>
              <a:rPr lang="en-GB" dirty="0"/>
              <a:t>Yield forecast </a:t>
            </a:r>
            <a:r>
              <a:rPr lang="en-GB" dirty="0" smtClean="0"/>
              <a:t>systems: importance of “sowing dates”</a:t>
            </a:r>
            <a:endParaRPr lang="en-GB" dirty="0"/>
          </a:p>
        </p:txBody>
      </p:sp>
    </p:spTree>
    <p:custDataLst>
      <p:tags r:id="rId1"/>
    </p:custDataLst>
    <p:extLst>
      <p:ext uri="{BB962C8B-B14F-4D97-AF65-F5344CB8AC3E}">
        <p14:creationId xmlns:p14="http://schemas.microsoft.com/office/powerpoint/2010/main" val="3387767982"/>
      </p:ext>
    </p:extLst>
  </p:cSld>
  <p:clrMapOvr>
    <a:masterClrMapping/>
  </p:clrMapOvr>
  <mc:AlternateContent xmlns:mc="http://schemas.openxmlformats.org/markup-compatibility/2006" xmlns:p14="http://schemas.microsoft.com/office/powerpoint/2010/main">
    <mc:Choice Requires="p14">
      <p:transition spd="slow" p14:dur="2000" advTm="113810"/>
    </mc:Choice>
    <mc:Fallback xmlns="">
      <p:transition spd="slow" advTm="11381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CasellaDiTesto 27"/>
          <p:cNvSpPr txBox="1"/>
          <p:nvPr/>
        </p:nvSpPr>
        <p:spPr>
          <a:xfrm>
            <a:off x="4584091" y="2240769"/>
            <a:ext cx="3259721" cy="738664"/>
          </a:xfrm>
          <a:prstGeom prst="rect">
            <a:avLst/>
          </a:prstGeom>
          <a:noFill/>
        </p:spPr>
        <p:txBody>
          <a:bodyPr wrap="square" rtlCol="0">
            <a:spAutoFit/>
          </a:bodyPr>
          <a:lstStyle/>
          <a:p>
            <a:pPr marL="214313" indent="-214313">
              <a:buFontTx/>
              <a:buChar char="-"/>
            </a:pPr>
            <a:r>
              <a:rPr lang="en-US" sz="1400" dirty="0" smtClean="0"/>
              <a:t>sowing date estimates and value of Max NDVI for the period 2003-2010</a:t>
            </a:r>
            <a:endParaRPr lang="en-US" sz="1400" dirty="0"/>
          </a:p>
        </p:txBody>
      </p:sp>
      <p:pic>
        <p:nvPicPr>
          <p:cNvPr id="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5440" y="2025408"/>
            <a:ext cx="405000" cy="372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9690" y="2025408"/>
            <a:ext cx="405000" cy="372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CasellaDiTesto 6"/>
          <p:cNvSpPr txBox="1"/>
          <p:nvPr/>
        </p:nvSpPr>
        <p:spPr>
          <a:xfrm>
            <a:off x="1411478" y="1242588"/>
            <a:ext cx="2442641" cy="461665"/>
          </a:xfrm>
          <a:prstGeom prst="rect">
            <a:avLst/>
          </a:prstGeom>
          <a:noFill/>
        </p:spPr>
        <p:txBody>
          <a:bodyPr wrap="square" rtlCol="0">
            <a:spAutoFit/>
          </a:bodyPr>
          <a:lstStyle/>
          <a:p>
            <a:r>
              <a:rPr lang="en-US" sz="1200" b="1" dirty="0" smtClean="0">
                <a:solidFill>
                  <a:schemeClr val="tx2"/>
                </a:solidFill>
              </a:rPr>
              <a:t>Senegal </a:t>
            </a:r>
          </a:p>
          <a:p>
            <a:r>
              <a:rPr lang="en-US" sz="1200" b="1" dirty="0" smtClean="0">
                <a:solidFill>
                  <a:schemeClr val="tx2"/>
                </a:solidFill>
              </a:rPr>
              <a:t>(national estimates)</a:t>
            </a:r>
            <a:endParaRPr lang="en-US" sz="1200" b="1" dirty="0">
              <a:solidFill>
                <a:schemeClr val="tx2"/>
              </a:solidFill>
            </a:endParaRPr>
          </a:p>
        </p:txBody>
      </p:sp>
      <p:sp>
        <p:nvSpPr>
          <p:cNvPr id="35" name="CasellaDiTesto 34"/>
          <p:cNvSpPr txBox="1"/>
          <p:nvPr/>
        </p:nvSpPr>
        <p:spPr>
          <a:xfrm>
            <a:off x="4786464" y="1233932"/>
            <a:ext cx="2646366" cy="461665"/>
          </a:xfrm>
          <a:prstGeom prst="rect">
            <a:avLst/>
          </a:prstGeom>
          <a:noFill/>
        </p:spPr>
        <p:txBody>
          <a:bodyPr wrap="square" rtlCol="0">
            <a:spAutoFit/>
          </a:bodyPr>
          <a:lstStyle/>
          <a:p>
            <a:pPr algn="r"/>
            <a:r>
              <a:rPr lang="en-US" sz="1200" b="1" dirty="0" smtClean="0">
                <a:solidFill>
                  <a:schemeClr val="tx2"/>
                </a:solidFill>
              </a:rPr>
              <a:t>China </a:t>
            </a:r>
          </a:p>
          <a:p>
            <a:pPr algn="r"/>
            <a:r>
              <a:rPr lang="en-US" sz="1200" b="1" dirty="0" smtClean="0">
                <a:solidFill>
                  <a:schemeClr val="tx2"/>
                </a:solidFill>
              </a:rPr>
              <a:t>(Jiangsu province forecast)</a:t>
            </a:r>
            <a:endParaRPr lang="en-US" sz="1200" b="1" dirty="0">
              <a:solidFill>
                <a:schemeClr val="tx2"/>
              </a:solidFill>
            </a:endParaRPr>
          </a:p>
        </p:txBody>
      </p:sp>
      <p:sp>
        <p:nvSpPr>
          <p:cNvPr id="37" name="CasellaDiTesto 36"/>
          <p:cNvSpPr txBox="1"/>
          <p:nvPr/>
        </p:nvSpPr>
        <p:spPr>
          <a:xfrm>
            <a:off x="1192621" y="2240769"/>
            <a:ext cx="3259721" cy="738664"/>
          </a:xfrm>
          <a:prstGeom prst="rect">
            <a:avLst/>
          </a:prstGeom>
          <a:noFill/>
        </p:spPr>
        <p:txBody>
          <a:bodyPr wrap="square" rtlCol="0">
            <a:spAutoFit/>
          </a:bodyPr>
          <a:lstStyle/>
          <a:p>
            <a:pPr marL="214313" indent="-214313">
              <a:buFontTx/>
              <a:buChar char="-"/>
            </a:pPr>
            <a:r>
              <a:rPr lang="en-US" sz="1400" dirty="0" smtClean="0"/>
              <a:t>sowing </a:t>
            </a:r>
            <a:r>
              <a:rPr lang="en-US" sz="1400" dirty="0"/>
              <a:t>date estimates </a:t>
            </a:r>
            <a:r>
              <a:rPr lang="en-US" sz="1400" dirty="0" smtClean="0"/>
              <a:t>for </a:t>
            </a:r>
            <a:r>
              <a:rPr lang="en-US" sz="1400" dirty="0"/>
              <a:t>the period </a:t>
            </a:r>
            <a:r>
              <a:rPr lang="en-US" sz="1400" dirty="0" smtClean="0"/>
              <a:t>2001-2011 (</a:t>
            </a:r>
            <a:r>
              <a:rPr lang="en-US" sz="1400" dirty="0" err="1" smtClean="0"/>
              <a:t>Manfron</a:t>
            </a:r>
            <a:r>
              <a:rPr lang="en-US" sz="1400" dirty="0" smtClean="0"/>
              <a:t> et al., 2012)</a:t>
            </a:r>
            <a:endParaRPr lang="en-US" sz="1400" dirty="0"/>
          </a:p>
        </p:txBody>
      </p:sp>
      <p:sp>
        <p:nvSpPr>
          <p:cNvPr id="41" name="CasellaDiTesto 40"/>
          <p:cNvSpPr txBox="1"/>
          <p:nvPr/>
        </p:nvSpPr>
        <p:spPr>
          <a:xfrm>
            <a:off x="1201434" y="3963575"/>
            <a:ext cx="3391268" cy="553998"/>
          </a:xfrm>
          <a:prstGeom prst="rect">
            <a:avLst/>
          </a:prstGeom>
          <a:noFill/>
        </p:spPr>
        <p:txBody>
          <a:bodyPr wrap="square" rtlCol="0">
            <a:spAutoFit/>
          </a:bodyPr>
          <a:lstStyle/>
          <a:p>
            <a:r>
              <a:rPr lang="en-US" sz="1000" b="1" dirty="0">
                <a:solidFill>
                  <a:srgbClr val="0070C0"/>
                </a:solidFill>
                <a:latin typeface="+mj-lt"/>
              </a:rPr>
              <a:t>R</a:t>
            </a:r>
            <a:r>
              <a:rPr lang="en-US" sz="1000" b="1" baseline="30000" dirty="0">
                <a:solidFill>
                  <a:srgbClr val="0070C0"/>
                </a:solidFill>
                <a:latin typeface="+mj-lt"/>
              </a:rPr>
              <a:t>2</a:t>
            </a:r>
            <a:r>
              <a:rPr lang="en-US" sz="1000" b="1" dirty="0">
                <a:solidFill>
                  <a:srgbClr val="0070C0"/>
                </a:solidFill>
                <a:latin typeface="+mj-lt"/>
              </a:rPr>
              <a:t> = 0.98 (R</a:t>
            </a:r>
            <a:r>
              <a:rPr lang="en-US" sz="1000" b="1" baseline="30000" dirty="0">
                <a:solidFill>
                  <a:srgbClr val="0070C0"/>
                </a:solidFill>
                <a:latin typeface="+mj-lt"/>
              </a:rPr>
              <a:t>2</a:t>
            </a:r>
            <a:r>
              <a:rPr lang="en-US" sz="1000" b="1" dirty="0">
                <a:solidFill>
                  <a:srgbClr val="0070C0"/>
                </a:solidFill>
                <a:latin typeface="+mj-lt"/>
              </a:rPr>
              <a:t> trend: 0.68);</a:t>
            </a:r>
          </a:p>
          <a:p>
            <a:r>
              <a:rPr lang="en-US" sz="1000" dirty="0">
                <a:latin typeface="+mj-lt"/>
              </a:rPr>
              <a:t>Indicators: </a:t>
            </a:r>
            <a:endParaRPr lang="en-US" sz="1000" dirty="0" smtClean="0">
              <a:latin typeface="+mj-lt"/>
            </a:endParaRPr>
          </a:p>
          <a:p>
            <a:r>
              <a:rPr lang="en-US" sz="1000" dirty="0" smtClean="0">
                <a:latin typeface="+mj-lt"/>
              </a:rPr>
              <a:t>Storage </a:t>
            </a:r>
            <a:r>
              <a:rPr lang="en-US" sz="1000" dirty="0">
                <a:latin typeface="+mj-lt"/>
              </a:rPr>
              <a:t>organs, DVS, LAI, Heat induced sterility</a:t>
            </a:r>
          </a:p>
        </p:txBody>
      </p:sp>
      <p:sp>
        <p:nvSpPr>
          <p:cNvPr id="42" name="Ovale 41"/>
          <p:cNvSpPr/>
          <p:nvPr/>
        </p:nvSpPr>
        <p:spPr bwMode="auto">
          <a:xfrm>
            <a:off x="2904655" y="4244286"/>
            <a:ext cx="1547687" cy="311624"/>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hangingPunct="0"/>
            <a:endParaRPr lang="it-IT" sz="1350">
              <a:latin typeface="+mj-lt"/>
            </a:endParaRPr>
          </a:p>
        </p:txBody>
      </p:sp>
      <p:sp>
        <p:nvSpPr>
          <p:cNvPr id="44" name="CasellaDiTesto 43"/>
          <p:cNvSpPr txBox="1"/>
          <p:nvPr/>
        </p:nvSpPr>
        <p:spPr>
          <a:xfrm>
            <a:off x="1201434" y="3741018"/>
            <a:ext cx="2754585" cy="253916"/>
          </a:xfrm>
          <a:prstGeom prst="rect">
            <a:avLst/>
          </a:prstGeom>
          <a:noFill/>
        </p:spPr>
        <p:txBody>
          <a:bodyPr wrap="square" rtlCol="0">
            <a:spAutoFit/>
          </a:bodyPr>
          <a:lstStyle/>
          <a:p>
            <a:r>
              <a:rPr lang="en-US" sz="1000" b="1" dirty="0">
                <a:solidFill>
                  <a:srgbClr val="FF0000"/>
                </a:solidFill>
                <a:latin typeface="+mj-lt"/>
              </a:rPr>
              <a:t>R</a:t>
            </a:r>
            <a:r>
              <a:rPr lang="en-US" sz="1000" b="1" baseline="30000" dirty="0">
                <a:solidFill>
                  <a:srgbClr val="FF0000"/>
                </a:solidFill>
                <a:latin typeface="+mj-lt"/>
              </a:rPr>
              <a:t>2</a:t>
            </a:r>
            <a:r>
              <a:rPr lang="en-US" sz="1000" b="1" dirty="0">
                <a:solidFill>
                  <a:srgbClr val="FF0000"/>
                </a:solidFill>
                <a:latin typeface="+mj-lt"/>
              </a:rPr>
              <a:t> = 0.88 (R</a:t>
            </a:r>
            <a:r>
              <a:rPr lang="en-US" sz="1000" b="1" baseline="30000" dirty="0">
                <a:solidFill>
                  <a:srgbClr val="FF0000"/>
                </a:solidFill>
                <a:latin typeface="+mj-lt"/>
              </a:rPr>
              <a:t>2</a:t>
            </a:r>
            <a:r>
              <a:rPr lang="en-US" sz="1000" b="1" dirty="0">
                <a:solidFill>
                  <a:srgbClr val="FF0000"/>
                </a:solidFill>
                <a:latin typeface="+mj-lt"/>
              </a:rPr>
              <a:t> trend: 0.68); </a:t>
            </a:r>
          </a:p>
        </p:txBody>
      </p:sp>
      <p:sp>
        <p:nvSpPr>
          <p:cNvPr id="45" name="CasellaDiTesto 44"/>
          <p:cNvSpPr txBox="1"/>
          <p:nvPr/>
        </p:nvSpPr>
        <p:spPr>
          <a:xfrm>
            <a:off x="4605180" y="4011200"/>
            <a:ext cx="3529169" cy="253916"/>
          </a:xfrm>
          <a:prstGeom prst="rect">
            <a:avLst/>
          </a:prstGeom>
          <a:noFill/>
        </p:spPr>
        <p:txBody>
          <a:bodyPr wrap="square" rtlCol="0">
            <a:spAutoFit/>
          </a:bodyPr>
          <a:lstStyle/>
          <a:p>
            <a:r>
              <a:rPr lang="en-US" sz="1000" b="1" dirty="0">
                <a:solidFill>
                  <a:srgbClr val="0070C0"/>
                </a:solidFill>
                <a:latin typeface="+mj-lt"/>
              </a:rPr>
              <a:t>R2 = 0.89 </a:t>
            </a:r>
            <a:r>
              <a:rPr lang="en-US" sz="1000" dirty="0">
                <a:latin typeface="+mj-lt"/>
              </a:rPr>
              <a:t>(only sowing) </a:t>
            </a:r>
            <a:r>
              <a:rPr lang="en-US" sz="1000" b="1" dirty="0">
                <a:solidFill>
                  <a:srgbClr val="0070C0"/>
                </a:solidFill>
                <a:latin typeface="+mj-lt"/>
              </a:rPr>
              <a:t>0.95</a:t>
            </a:r>
            <a:r>
              <a:rPr lang="en-US" sz="1000" dirty="0">
                <a:latin typeface="+mj-lt"/>
              </a:rPr>
              <a:t> (sowing &amp; NDVI)</a:t>
            </a:r>
          </a:p>
        </p:txBody>
      </p:sp>
      <p:sp>
        <p:nvSpPr>
          <p:cNvPr id="46" name="CasellaDiTesto 45"/>
          <p:cNvSpPr txBox="1"/>
          <p:nvPr/>
        </p:nvSpPr>
        <p:spPr>
          <a:xfrm>
            <a:off x="4605181" y="3788643"/>
            <a:ext cx="2754585" cy="253916"/>
          </a:xfrm>
          <a:prstGeom prst="rect">
            <a:avLst/>
          </a:prstGeom>
          <a:noFill/>
        </p:spPr>
        <p:txBody>
          <a:bodyPr wrap="square" rtlCol="0">
            <a:spAutoFit/>
          </a:bodyPr>
          <a:lstStyle/>
          <a:p>
            <a:r>
              <a:rPr lang="en-US" sz="1000" b="1" dirty="0">
                <a:solidFill>
                  <a:srgbClr val="FF0000"/>
                </a:solidFill>
                <a:latin typeface="+mj-lt"/>
              </a:rPr>
              <a:t>R</a:t>
            </a:r>
            <a:r>
              <a:rPr lang="en-US" sz="1000" b="1" baseline="30000" dirty="0">
                <a:solidFill>
                  <a:srgbClr val="FF0000"/>
                </a:solidFill>
                <a:latin typeface="+mj-lt"/>
              </a:rPr>
              <a:t>2</a:t>
            </a:r>
            <a:r>
              <a:rPr lang="en-US" sz="1000" b="1" dirty="0">
                <a:solidFill>
                  <a:srgbClr val="FF0000"/>
                </a:solidFill>
                <a:latin typeface="+mj-lt"/>
              </a:rPr>
              <a:t> = 0.75</a:t>
            </a:r>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05181" y="1736417"/>
            <a:ext cx="3240000" cy="202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95005" y="1736416"/>
            <a:ext cx="3240000" cy="201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3"/>
          <p:cNvSpPr/>
          <p:nvPr/>
        </p:nvSpPr>
        <p:spPr>
          <a:xfrm>
            <a:off x="7277530" y="2147847"/>
            <a:ext cx="216024" cy="8640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p:cNvSpPr/>
          <p:nvPr/>
        </p:nvSpPr>
        <p:spPr>
          <a:xfrm>
            <a:off x="5495332" y="2144929"/>
            <a:ext cx="216024" cy="8640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p:cNvSpPr>
            <a:spLocks noChangeAspect="1"/>
          </p:cNvSpPr>
          <p:nvPr/>
        </p:nvSpPr>
        <p:spPr>
          <a:xfrm>
            <a:off x="6937158" y="1985829"/>
            <a:ext cx="216024" cy="8640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p:cNvSpPr/>
          <p:nvPr/>
        </p:nvSpPr>
        <p:spPr>
          <a:xfrm>
            <a:off x="2796643" y="2426403"/>
            <a:ext cx="216024" cy="8640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p:cNvSpPr/>
          <p:nvPr/>
        </p:nvSpPr>
        <p:spPr>
          <a:xfrm>
            <a:off x="2382777" y="2315946"/>
            <a:ext cx="216024" cy="8640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p:cNvSpPr/>
          <p:nvPr/>
        </p:nvSpPr>
        <p:spPr>
          <a:xfrm>
            <a:off x="3894945" y="2091224"/>
            <a:ext cx="216024" cy="8640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34" name="Rettangolo 33"/>
          <p:cNvSpPr/>
          <p:nvPr/>
        </p:nvSpPr>
        <p:spPr>
          <a:xfrm>
            <a:off x="3419103" y="922352"/>
            <a:ext cx="1843774" cy="323165"/>
          </a:xfrm>
          <a:prstGeom prst="rect">
            <a:avLst/>
          </a:prstGeom>
        </p:spPr>
        <p:txBody>
          <a:bodyPr wrap="none">
            <a:spAutoFit/>
          </a:bodyPr>
          <a:lstStyle/>
          <a:p>
            <a:r>
              <a:rPr lang="en-US" sz="1500" b="1" dirty="0">
                <a:solidFill>
                  <a:schemeClr val="tx2"/>
                </a:solidFill>
              </a:rPr>
              <a:t>Yield estimates</a:t>
            </a:r>
          </a:p>
        </p:txBody>
      </p:sp>
      <p:sp>
        <p:nvSpPr>
          <p:cNvPr id="2" name="Titolo 1"/>
          <p:cNvSpPr>
            <a:spLocks noGrp="1"/>
          </p:cNvSpPr>
          <p:nvPr>
            <p:ph type="title" idx="4294967295"/>
          </p:nvPr>
        </p:nvSpPr>
        <p:spPr>
          <a:xfrm>
            <a:off x="0" y="149225"/>
            <a:ext cx="8201025" cy="430213"/>
          </a:xfrm>
        </p:spPr>
        <p:txBody>
          <a:bodyPr/>
          <a:lstStyle/>
          <a:p>
            <a:r>
              <a:rPr lang="en-GB" dirty="0"/>
              <a:t>Yield </a:t>
            </a:r>
            <a:r>
              <a:rPr lang="en-GB" dirty="0" smtClean="0"/>
              <a:t>forecast: forcing “</a:t>
            </a:r>
            <a:r>
              <a:rPr lang="en-GB" dirty="0"/>
              <a:t>sowing dates</a:t>
            </a:r>
            <a:r>
              <a:rPr lang="en-GB" dirty="0" smtClean="0"/>
              <a:t>” estimated by EO</a:t>
            </a:r>
            <a:endParaRPr lang="en-GB" dirty="0"/>
          </a:p>
        </p:txBody>
      </p:sp>
      <p:pic>
        <p:nvPicPr>
          <p:cNvPr id="26"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461349" y="848599"/>
            <a:ext cx="1097231"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71673" y="900976"/>
            <a:ext cx="1111286"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76932351"/>
      </p:ext>
    </p:extLst>
  </p:cSld>
  <p:clrMapOvr>
    <a:masterClrMapping/>
  </p:clrMapOvr>
  <p:transition advTm="118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4" grpId="0"/>
      <p:bldP spid="45" grpId="0"/>
      <p:bldP spid="46" grpId="0"/>
      <p:bldP spid="4" grpId="0" animBg="1"/>
      <p:bldP spid="29" grpId="0" animBg="1"/>
      <p:bldP spid="30" grpId="0" animBg="1"/>
      <p:bldP spid="31" grpId="0" animBg="1"/>
      <p:bldP spid="32" grpId="0" animBg="1"/>
      <p:bldP spid="33" grpId="0" animBg="1"/>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331305" y="1577983"/>
            <a:ext cx="7788275" cy="1846659"/>
          </a:xfrm>
        </p:spPr>
        <p:txBody>
          <a:bodyPr/>
          <a:lstStyle/>
          <a:p>
            <a:r>
              <a:rPr lang="en-US" sz="3300" b="1" dirty="0">
                <a:solidFill>
                  <a:schemeClr val="tx1"/>
                </a:solidFill>
                <a:latin typeface="Humnst777 BT"/>
              </a:rPr>
              <a:t>Forcing and recalibration </a:t>
            </a:r>
            <a:r>
              <a:rPr lang="en-US" sz="3300" b="1" dirty="0" smtClean="0">
                <a:solidFill>
                  <a:schemeClr val="tx1"/>
                </a:solidFill>
                <a:latin typeface="Humnst777 BT"/>
              </a:rPr>
              <a:t>Examples</a:t>
            </a:r>
            <a:r>
              <a:rPr lang="en-GB" sz="3300" cap="none" dirty="0" smtClean="0">
                <a:solidFill>
                  <a:schemeClr val="tx1"/>
                </a:solidFill>
                <a:latin typeface="Humnst777 BT"/>
              </a:rPr>
              <a:t>:</a:t>
            </a:r>
            <a:br>
              <a:rPr lang="en-GB" sz="3300" cap="none" dirty="0" smtClean="0">
                <a:solidFill>
                  <a:schemeClr val="tx1"/>
                </a:solidFill>
                <a:latin typeface="Humnst777 BT"/>
              </a:rPr>
            </a:br>
            <a:r>
              <a:rPr lang="en-GB" sz="3300" cap="none" dirty="0">
                <a:solidFill>
                  <a:schemeClr val="tx1"/>
                </a:solidFill>
                <a:latin typeface="Humnst777 BT"/>
              </a:rPr>
              <a:t/>
            </a:r>
            <a:br>
              <a:rPr lang="en-GB" sz="3300" cap="none" dirty="0">
                <a:solidFill>
                  <a:schemeClr val="tx1"/>
                </a:solidFill>
                <a:latin typeface="Humnst777 BT"/>
              </a:rPr>
            </a:br>
            <a:r>
              <a:rPr lang="en-US" sz="2400" dirty="0">
                <a:solidFill>
                  <a:schemeClr val="tx1"/>
                </a:solidFill>
              </a:rPr>
              <a:t>Rice yield forecasting at district level: EO data assimilation and post processing</a:t>
            </a:r>
            <a:endParaRPr lang="en-GB" sz="1800" cap="none" dirty="0">
              <a:solidFill>
                <a:schemeClr val="tx1"/>
              </a:solidFill>
              <a:latin typeface="Humnst777 BT"/>
            </a:endParaRPr>
          </a:p>
        </p:txBody>
      </p:sp>
    </p:spTree>
    <p:extLst>
      <p:ext uri="{BB962C8B-B14F-4D97-AF65-F5344CB8AC3E}">
        <p14:creationId xmlns:p14="http://schemas.microsoft.com/office/powerpoint/2010/main" val="761161531"/>
      </p:ext>
    </p:extLst>
  </p:cSld>
  <p:clrMapOvr>
    <a:masterClrMapping/>
  </p:clrMapOvr>
  <mc:AlternateContent xmlns:mc="http://schemas.openxmlformats.org/markup-compatibility/2006" xmlns:p14="http://schemas.microsoft.com/office/powerpoint/2010/main">
    <mc:Choice Requires="p14">
      <p:transition spd="slow" p14:dur="2000" advTm="7984"/>
    </mc:Choice>
    <mc:Fallback xmlns="">
      <p:transition spd="slow" advTm="798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Google Drive\ERMES\Dissemination_Material\Logos\ERMES\Standard_Logo\ERMES_LOGO_5c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67209" y="85993"/>
            <a:ext cx="1018095" cy="4305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FP7-gen-RGB-Transp2.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3589" y="369778"/>
            <a:ext cx="360853" cy="293549"/>
          </a:xfrm>
          <a:prstGeom prst="rect">
            <a:avLst/>
          </a:prstGeom>
        </p:spPr>
      </p:pic>
      <p:sp>
        <p:nvSpPr>
          <p:cNvPr id="22" name="CasellaDiTesto 21"/>
          <p:cNvSpPr txBox="1"/>
          <p:nvPr/>
        </p:nvSpPr>
        <p:spPr>
          <a:xfrm>
            <a:off x="80106" y="974444"/>
            <a:ext cx="3785269" cy="3683060"/>
          </a:xfrm>
          <a:prstGeom prst="rect">
            <a:avLst/>
          </a:prstGeom>
          <a:noFill/>
        </p:spPr>
        <p:txBody>
          <a:bodyPr wrap="square" rtlCol="0">
            <a:spAutoFit/>
          </a:bodyPr>
          <a:lstStyle/>
          <a:p>
            <a:pPr marL="214313" lvl="1" indent="-214313">
              <a:spcAft>
                <a:spcPts val="225"/>
              </a:spcAft>
              <a:buFont typeface="Arial" panose="020B0604020202020204" pitchFamily="34" charset="0"/>
              <a:buChar char="•"/>
            </a:pPr>
            <a:r>
              <a:rPr lang="en-US" sz="1200" b="1" dirty="0">
                <a:solidFill>
                  <a:schemeClr val="tx2"/>
                </a:solidFill>
              </a:rPr>
              <a:t>EO processing chain: </a:t>
            </a:r>
            <a:r>
              <a:rPr lang="en-US" sz="1200" dirty="0">
                <a:solidFill>
                  <a:schemeClr val="tx2"/>
                </a:solidFill>
              </a:rPr>
              <a:t>automatic procedure to derive geo </a:t>
            </a:r>
            <a:r>
              <a:rPr lang="en-US" sz="1200" dirty="0" err="1" smtClean="0">
                <a:solidFill>
                  <a:schemeClr val="tx2"/>
                </a:solidFill>
              </a:rPr>
              <a:t>products</a:t>
            </a:r>
            <a:r>
              <a:rPr lang="en-US" sz="1200" dirty="0" err="1"/>
              <a:t>as</a:t>
            </a:r>
            <a:r>
              <a:rPr lang="en-US" sz="1200" dirty="0"/>
              <a:t> </a:t>
            </a:r>
            <a:r>
              <a:rPr lang="en-US" sz="1200" dirty="0">
                <a:solidFill>
                  <a:srgbClr val="FF0000"/>
                </a:solidFill>
              </a:rPr>
              <a:t>spatialized inputs for the model</a:t>
            </a:r>
          </a:p>
          <a:p>
            <a:pPr marL="671513" lvl="1" indent="-214313">
              <a:spcAft>
                <a:spcPts val="225"/>
              </a:spcAft>
              <a:buFont typeface="Arial" panose="020B0604020202020204" pitchFamily="34" charset="0"/>
              <a:buChar char="•"/>
            </a:pPr>
            <a:r>
              <a:rPr lang="en-US" sz="1200" dirty="0" smtClean="0"/>
              <a:t>Crop mapping (S1 and OLI)</a:t>
            </a:r>
          </a:p>
          <a:p>
            <a:pPr marL="671513" lvl="1" indent="-214313">
              <a:spcAft>
                <a:spcPts val="225"/>
              </a:spcAft>
              <a:buFont typeface="Arial" panose="020B0604020202020204" pitchFamily="34" charset="0"/>
              <a:buChar char="•"/>
            </a:pPr>
            <a:r>
              <a:rPr lang="en-US" sz="1200" dirty="0" err="1" smtClean="0"/>
              <a:t>Meteo</a:t>
            </a:r>
            <a:r>
              <a:rPr lang="en-US" sz="1200" dirty="0"/>
              <a:t> maps (</a:t>
            </a:r>
            <a:r>
              <a:rPr lang="en-US" sz="1200" dirty="0" smtClean="0"/>
              <a:t>ECMWF </a:t>
            </a:r>
            <a:r>
              <a:rPr lang="en-US" sz="1200" dirty="0"/>
              <a:t>- </a:t>
            </a:r>
            <a:r>
              <a:rPr lang="en-US" sz="1200" dirty="0" smtClean="0"/>
              <a:t>ERA-Interim) </a:t>
            </a:r>
          </a:p>
          <a:p>
            <a:pPr marL="671513" lvl="1" indent="-214313">
              <a:spcAft>
                <a:spcPts val="225"/>
              </a:spcAft>
              <a:buFont typeface="Arial" panose="020B0604020202020204" pitchFamily="34" charset="0"/>
              <a:buChar char="•"/>
            </a:pPr>
            <a:r>
              <a:rPr lang="en-US" sz="1200" b="1" dirty="0" smtClean="0"/>
              <a:t>LAI</a:t>
            </a:r>
            <a:r>
              <a:rPr lang="en-US" sz="1200" dirty="0"/>
              <a:t> </a:t>
            </a:r>
            <a:r>
              <a:rPr lang="en-US" sz="1200" dirty="0" smtClean="0"/>
              <a:t>(GEOV1 dataset)</a:t>
            </a:r>
          </a:p>
          <a:p>
            <a:pPr marL="671513" lvl="1" indent="-214313">
              <a:spcAft>
                <a:spcPts val="225"/>
              </a:spcAft>
              <a:buFont typeface="Arial" panose="020B0604020202020204" pitchFamily="34" charset="0"/>
              <a:buChar char="•"/>
            </a:pPr>
            <a:r>
              <a:rPr lang="en-US" sz="1200" b="1" dirty="0" smtClean="0"/>
              <a:t>Sowing dates </a:t>
            </a:r>
            <a:r>
              <a:rPr lang="en-US" sz="1200" b="1" dirty="0" smtClean="0">
                <a:sym typeface="Wingdings" panose="05000000000000000000" pitchFamily="2" charset="2"/>
              </a:rPr>
              <a:t> </a:t>
            </a:r>
            <a:r>
              <a:rPr lang="en-US" sz="1200" b="1" dirty="0" smtClean="0"/>
              <a:t>Phenology </a:t>
            </a:r>
            <a:r>
              <a:rPr lang="en-US" sz="1200" dirty="0" smtClean="0"/>
              <a:t>(MODIS derived)</a:t>
            </a:r>
          </a:p>
          <a:p>
            <a:pPr marL="214313" indent="-214313">
              <a:spcAft>
                <a:spcPts val="225"/>
              </a:spcAft>
              <a:buFont typeface="Arial" panose="020B0604020202020204" pitchFamily="34" charset="0"/>
              <a:buChar char="•"/>
            </a:pPr>
            <a:endParaRPr lang="en-US" sz="800" dirty="0"/>
          </a:p>
          <a:p>
            <a:pPr marL="214313" indent="-214313">
              <a:spcAft>
                <a:spcPts val="225"/>
              </a:spcAft>
              <a:buFont typeface="Arial" panose="020B0604020202020204" pitchFamily="34" charset="0"/>
              <a:buChar char="•"/>
            </a:pPr>
            <a:r>
              <a:rPr lang="en-US" sz="1200" b="1" dirty="0">
                <a:solidFill>
                  <a:schemeClr val="tx2"/>
                </a:solidFill>
              </a:rPr>
              <a:t>Modelling solution: </a:t>
            </a:r>
            <a:r>
              <a:rPr lang="en-US" sz="1200" dirty="0">
                <a:solidFill>
                  <a:schemeClr val="tx2"/>
                </a:solidFill>
              </a:rPr>
              <a:t>customization of WARM rice model</a:t>
            </a:r>
            <a:r>
              <a:rPr lang="en-US" sz="1200" dirty="0"/>
              <a:t>, for ERMES regional applications, to </a:t>
            </a:r>
            <a:r>
              <a:rPr lang="en-US" sz="1200" dirty="0">
                <a:solidFill>
                  <a:srgbClr val="FF0000"/>
                </a:solidFill>
              </a:rPr>
              <a:t>simulate rice growth processes on a 2x2 km grid </a:t>
            </a:r>
            <a:r>
              <a:rPr lang="en-US" sz="1200" dirty="0"/>
              <a:t>over study areas (Italy, </a:t>
            </a:r>
            <a:r>
              <a:rPr lang="en-US" sz="1200" dirty="0" smtClean="0"/>
              <a:t>Spain and Greece). </a:t>
            </a:r>
          </a:p>
          <a:p>
            <a:pPr marL="214313" indent="-214313">
              <a:spcAft>
                <a:spcPts val="225"/>
              </a:spcAft>
              <a:buFont typeface="Arial" panose="020B0604020202020204" pitchFamily="34" charset="0"/>
              <a:buChar char="•"/>
            </a:pPr>
            <a:r>
              <a:rPr lang="en-US" sz="1200" b="1" dirty="0">
                <a:solidFill>
                  <a:schemeClr val="tx2"/>
                </a:solidFill>
              </a:rPr>
              <a:t>Post </a:t>
            </a:r>
            <a:r>
              <a:rPr lang="en-US" sz="1200" b="1" dirty="0" smtClean="0">
                <a:solidFill>
                  <a:schemeClr val="tx2"/>
                </a:solidFill>
              </a:rPr>
              <a:t>processing: </a:t>
            </a:r>
            <a:r>
              <a:rPr lang="en-US" sz="1200" dirty="0" smtClean="0"/>
              <a:t>13 years of yield data</a:t>
            </a:r>
          </a:p>
          <a:p>
            <a:pPr marL="214313" indent="-214313">
              <a:spcAft>
                <a:spcPts val="225"/>
              </a:spcAft>
              <a:buFont typeface="Arial" panose="020B0604020202020204" pitchFamily="34" charset="0"/>
              <a:buChar char="•"/>
            </a:pPr>
            <a:endParaRPr lang="en-US" sz="800" dirty="0"/>
          </a:p>
          <a:p>
            <a:pPr marL="214313" indent="-214313">
              <a:spcAft>
                <a:spcPts val="225"/>
              </a:spcAft>
              <a:buFont typeface="Arial" panose="020B0604020202020204" pitchFamily="34" charset="0"/>
              <a:buChar char="•"/>
            </a:pPr>
            <a:r>
              <a:rPr lang="en-US" sz="1200" b="1" dirty="0" smtClean="0">
                <a:solidFill>
                  <a:schemeClr val="tx2"/>
                </a:solidFill>
              </a:rPr>
              <a:t>Outputs </a:t>
            </a:r>
            <a:r>
              <a:rPr lang="en-US" sz="1200" b="1" dirty="0">
                <a:solidFill>
                  <a:schemeClr val="tx2"/>
                </a:solidFill>
              </a:rPr>
              <a:t>generation and deploy</a:t>
            </a:r>
            <a:r>
              <a:rPr lang="en-US" sz="1200" dirty="0"/>
              <a:t>: provide via dedicated GEOPORTAL </a:t>
            </a:r>
            <a:r>
              <a:rPr lang="en-US" sz="1200" dirty="0">
                <a:solidFill>
                  <a:srgbClr val="FF0000"/>
                </a:solidFill>
              </a:rPr>
              <a:t>risk alert and yield estimation</a:t>
            </a:r>
            <a:endParaRPr lang="en-US" sz="1200" dirty="0"/>
          </a:p>
        </p:txBody>
      </p:sp>
      <p:cxnSp>
        <p:nvCxnSpPr>
          <p:cNvPr id="12" name="Connettore 4 11"/>
          <p:cNvCxnSpPr>
            <a:cxnSpLocks noChangeAspect="1"/>
            <a:stCxn id="30" idx="2"/>
            <a:endCxn id="29" idx="3"/>
          </p:cNvCxnSpPr>
          <p:nvPr/>
        </p:nvCxnSpPr>
        <p:spPr>
          <a:xfrm rot="5400000">
            <a:off x="6737336" y="1950849"/>
            <a:ext cx="904220" cy="880097"/>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3086" name="Gruppo 3085"/>
          <p:cNvGrpSpPr/>
          <p:nvPr/>
        </p:nvGrpSpPr>
        <p:grpSpPr>
          <a:xfrm>
            <a:off x="5598047" y="2220298"/>
            <a:ext cx="1173666" cy="1028603"/>
            <a:chOff x="5081938" y="2974925"/>
            <a:chExt cx="1564888" cy="1371470"/>
          </a:xfrm>
        </p:grpSpPr>
        <p:pic>
          <p:nvPicPr>
            <p:cNvPr id="29" name="Picture 4" descr="http://www.nature.com/nclimate/journal/v3/n9/images/nclimate1995-f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81938" y="3264012"/>
              <a:ext cx="1535134" cy="1082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48064" y="2974925"/>
              <a:ext cx="388800" cy="390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3" name="CasellaDiTesto 12"/>
            <p:cNvSpPr txBox="1">
              <a:spLocks noChangeAspect="1"/>
            </p:cNvSpPr>
            <p:nvPr/>
          </p:nvSpPr>
          <p:spPr>
            <a:xfrm>
              <a:off x="5566826" y="3054380"/>
              <a:ext cx="1080000" cy="461665"/>
            </a:xfrm>
            <a:prstGeom prst="rect">
              <a:avLst/>
            </a:prstGeom>
            <a:noFill/>
          </p:spPr>
          <p:txBody>
            <a:bodyPr wrap="square" rtlCol="0">
              <a:spAutoFit/>
            </a:bodyPr>
            <a:lstStyle/>
            <a:p>
              <a:r>
                <a:rPr lang="it-IT" sz="825" i="1" dirty="0">
                  <a:solidFill>
                    <a:srgbClr val="FF0000"/>
                  </a:solidFill>
                </a:rPr>
                <a:t>WARM MODEL</a:t>
              </a:r>
              <a:endParaRPr lang="en-US" sz="825" dirty="0"/>
            </a:p>
          </p:txBody>
        </p:sp>
      </p:grpSp>
      <p:pic>
        <p:nvPicPr>
          <p:cNvPr id="16"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75718" y="2011843"/>
            <a:ext cx="291600" cy="26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nvGrpSpPr>
          <p:cNvPr id="3088" name="Gruppo 3087"/>
          <p:cNvGrpSpPr/>
          <p:nvPr/>
        </p:nvGrpSpPr>
        <p:grpSpPr>
          <a:xfrm>
            <a:off x="6427948" y="3636957"/>
            <a:ext cx="1485002" cy="993938"/>
            <a:chOff x="6414524" y="4669643"/>
            <a:chExt cx="1980002" cy="1325250"/>
          </a:xfrm>
        </p:grpSpPr>
        <p:pic>
          <p:nvPicPr>
            <p:cNvPr id="9" name="Picture 4" descr="C:\Users\Mirco\Google Drive\ERMES\Meeting\20150116_RL\I_2014_vs_2009-2013_ADMIN_L2.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414524" y="4946641"/>
              <a:ext cx="1980000" cy="1048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CasellaDiTesto 26"/>
            <p:cNvSpPr txBox="1"/>
            <p:nvPr/>
          </p:nvSpPr>
          <p:spPr>
            <a:xfrm>
              <a:off x="6555139" y="4669643"/>
              <a:ext cx="1839387" cy="307776"/>
            </a:xfrm>
            <a:prstGeom prst="rect">
              <a:avLst/>
            </a:prstGeom>
            <a:noFill/>
          </p:spPr>
          <p:txBody>
            <a:bodyPr wrap="square" rtlCol="0">
              <a:spAutoFit/>
            </a:bodyPr>
            <a:lstStyle/>
            <a:p>
              <a:pPr algn="r"/>
              <a:r>
                <a:rPr lang="it-IT" sz="900" i="1" dirty="0" err="1">
                  <a:solidFill>
                    <a:srgbClr val="0070C0"/>
                  </a:solidFill>
                </a:rPr>
                <a:t>Yield</a:t>
              </a:r>
              <a:endParaRPr lang="en-US" sz="900" dirty="0">
                <a:solidFill>
                  <a:srgbClr val="0070C0"/>
                </a:solidFill>
              </a:endParaRPr>
            </a:p>
          </p:txBody>
        </p:sp>
      </p:grpSp>
      <p:grpSp>
        <p:nvGrpSpPr>
          <p:cNvPr id="3083" name="Gruppo 3082"/>
          <p:cNvGrpSpPr/>
          <p:nvPr/>
        </p:nvGrpSpPr>
        <p:grpSpPr>
          <a:xfrm>
            <a:off x="3997766" y="859028"/>
            <a:ext cx="1485000" cy="1079760"/>
            <a:chOff x="3059952" y="1159898"/>
            <a:chExt cx="1980000" cy="1439680"/>
          </a:xfrm>
        </p:grpSpPr>
        <p:pic>
          <p:nvPicPr>
            <p:cNvPr id="24" name="Immagine 2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59952" y="1412776"/>
              <a:ext cx="1980000" cy="1186802"/>
            </a:xfrm>
            <a:prstGeom prst="rect">
              <a:avLst/>
            </a:prstGeom>
            <a:ln>
              <a:noFill/>
            </a:ln>
            <a:effectLst>
              <a:outerShdw blurRad="292100" dist="139700" dir="2700000" algn="tl" rotWithShape="0">
                <a:srgbClr val="333333">
                  <a:alpha val="65000"/>
                </a:srgbClr>
              </a:outerShdw>
            </a:effectLst>
          </p:spPr>
        </p:pic>
        <p:sp>
          <p:nvSpPr>
            <p:cNvPr id="25" name="CasellaDiTesto 24"/>
            <p:cNvSpPr txBox="1"/>
            <p:nvPr/>
          </p:nvSpPr>
          <p:spPr>
            <a:xfrm>
              <a:off x="3059952" y="1159898"/>
              <a:ext cx="1500253" cy="307776"/>
            </a:xfrm>
            <a:prstGeom prst="rect">
              <a:avLst/>
            </a:prstGeom>
            <a:noFill/>
          </p:spPr>
          <p:txBody>
            <a:bodyPr wrap="square" rtlCol="0">
              <a:spAutoFit/>
            </a:bodyPr>
            <a:lstStyle/>
            <a:p>
              <a:r>
                <a:rPr lang="it-IT" sz="900" i="1" dirty="0">
                  <a:solidFill>
                    <a:srgbClr val="0070C0"/>
                  </a:solidFill>
                </a:rPr>
                <a:t>ERMES </a:t>
              </a:r>
              <a:r>
                <a:rPr lang="it-IT" sz="900" i="1" dirty="0" err="1">
                  <a:solidFill>
                    <a:srgbClr val="0070C0"/>
                  </a:solidFill>
                </a:rPr>
                <a:t>products</a:t>
              </a:r>
              <a:endParaRPr lang="en-US" sz="900" dirty="0">
                <a:solidFill>
                  <a:srgbClr val="0070C0"/>
                </a:solidFill>
              </a:endParaRPr>
            </a:p>
          </p:txBody>
        </p:sp>
      </p:grpSp>
      <p:pic>
        <p:nvPicPr>
          <p:cNvPr id="19" name="Picture 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09365" y="1764276"/>
            <a:ext cx="291600" cy="5792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Connettore 4 30"/>
          <p:cNvCxnSpPr>
            <a:stCxn id="29" idx="2"/>
            <a:endCxn id="74" idx="0"/>
          </p:cNvCxnSpPr>
          <p:nvPr/>
        </p:nvCxnSpPr>
        <p:spPr>
          <a:xfrm rot="5400000">
            <a:off x="5466314" y="2929248"/>
            <a:ext cx="387756" cy="1027061"/>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Connettore 4 32"/>
          <p:cNvCxnSpPr>
            <a:stCxn id="29" idx="2"/>
            <a:endCxn id="27" idx="0"/>
          </p:cNvCxnSpPr>
          <p:nvPr/>
        </p:nvCxnSpPr>
        <p:spPr>
          <a:xfrm rot="16200000" flipH="1">
            <a:off x="6504422" y="2918201"/>
            <a:ext cx="388057" cy="104945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3085" name="Gruppo 3084"/>
          <p:cNvGrpSpPr/>
          <p:nvPr/>
        </p:nvGrpSpPr>
        <p:grpSpPr>
          <a:xfrm>
            <a:off x="5496305" y="948949"/>
            <a:ext cx="1350151" cy="909827"/>
            <a:chOff x="5223006" y="1279793"/>
            <a:chExt cx="1800201" cy="1213103"/>
          </a:xfrm>
        </p:grpSpPr>
        <p:sp>
          <p:nvSpPr>
            <p:cNvPr id="35" name="CasellaDiTesto 34"/>
            <p:cNvSpPr txBox="1"/>
            <p:nvPr/>
          </p:nvSpPr>
          <p:spPr>
            <a:xfrm>
              <a:off x="5223006" y="1279793"/>
              <a:ext cx="1800201" cy="307776"/>
            </a:xfrm>
            <a:prstGeom prst="rect">
              <a:avLst/>
            </a:prstGeom>
            <a:noFill/>
          </p:spPr>
          <p:txBody>
            <a:bodyPr wrap="square" rtlCol="0">
              <a:spAutoFit/>
            </a:bodyPr>
            <a:lstStyle/>
            <a:p>
              <a:pPr algn="ctr"/>
              <a:r>
                <a:rPr lang="en-US" sz="900" b="1" i="1" dirty="0"/>
                <a:t>Geo-processing</a:t>
              </a:r>
            </a:p>
          </p:txBody>
        </p:sp>
        <p:pic>
          <p:nvPicPr>
            <p:cNvPr id="36" name="Picture 2" descr="http://sylla-consult.de/wp-content/uploads/2014/12/geodata_layers_small.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713015" y="1833767"/>
              <a:ext cx="820183" cy="65912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074" name="Connettore 4 3073"/>
          <p:cNvCxnSpPr>
            <a:stCxn id="24" idx="3"/>
            <a:endCxn id="36" idx="1"/>
          </p:cNvCxnSpPr>
          <p:nvPr/>
        </p:nvCxnSpPr>
        <p:spPr>
          <a:xfrm>
            <a:off x="5482766" y="1493737"/>
            <a:ext cx="381045" cy="11786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3084" name="Gruppo 3083"/>
          <p:cNvGrpSpPr/>
          <p:nvPr/>
        </p:nvGrpSpPr>
        <p:grpSpPr>
          <a:xfrm>
            <a:off x="6859994" y="861118"/>
            <a:ext cx="1512000" cy="1077670"/>
            <a:chOff x="6876256" y="1162685"/>
            <a:chExt cx="2016000" cy="1436893"/>
          </a:xfrm>
        </p:grpSpPr>
        <p:pic>
          <p:nvPicPr>
            <p:cNvPr id="30" name="Picture 2" descr="C:\Users\Mirco\Google Drive\ERMES\Meeting\20150116_RL\grid_study_area.tif"/>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912256" y="1412776"/>
              <a:ext cx="1980000" cy="1186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9" name="CasellaDiTesto 68"/>
            <p:cNvSpPr txBox="1"/>
            <p:nvPr/>
          </p:nvSpPr>
          <p:spPr>
            <a:xfrm>
              <a:off x="6876256" y="1162685"/>
              <a:ext cx="2016000" cy="492443"/>
            </a:xfrm>
            <a:prstGeom prst="rect">
              <a:avLst/>
            </a:prstGeom>
            <a:noFill/>
          </p:spPr>
          <p:txBody>
            <a:bodyPr wrap="square" rtlCol="0">
              <a:spAutoFit/>
            </a:bodyPr>
            <a:lstStyle/>
            <a:p>
              <a:pPr algn="r"/>
              <a:r>
                <a:rPr lang="it-IT" sz="900" i="1" dirty="0">
                  <a:solidFill>
                    <a:srgbClr val="0070C0"/>
                  </a:solidFill>
                </a:rPr>
                <a:t>2 by 2 km </a:t>
              </a:r>
              <a:r>
                <a:rPr lang="it-IT" sz="900" i="1" dirty="0" err="1">
                  <a:solidFill>
                    <a:srgbClr val="0070C0"/>
                  </a:solidFill>
                </a:rPr>
                <a:t>Simulation</a:t>
              </a:r>
              <a:r>
                <a:rPr lang="it-IT" sz="900" i="1" dirty="0">
                  <a:solidFill>
                    <a:srgbClr val="0070C0"/>
                  </a:solidFill>
                </a:rPr>
                <a:t> «</a:t>
              </a:r>
              <a:r>
                <a:rPr lang="it-IT" sz="900" i="1" dirty="0" err="1">
                  <a:solidFill>
                    <a:srgbClr val="0070C0"/>
                  </a:solidFill>
                </a:rPr>
                <a:t>Grid</a:t>
              </a:r>
              <a:r>
                <a:rPr lang="it-IT" sz="900" i="1" dirty="0">
                  <a:solidFill>
                    <a:srgbClr val="0070C0"/>
                  </a:solidFill>
                </a:rPr>
                <a:t>»</a:t>
              </a:r>
              <a:endParaRPr lang="en-US" sz="900" dirty="0">
                <a:solidFill>
                  <a:srgbClr val="0070C0"/>
                </a:solidFill>
              </a:endParaRPr>
            </a:p>
          </p:txBody>
        </p:sp>
      </p:grpSp>
      <p:grpSp>
        <p:nvGrpSpPr>
          <p:cNvPr id="3087" name="Gruppo 3086"/>
          <p:cNvGrpSpPr/>
          <p:nvPr/>
        </p:nvGrpSpPr>
        <p:grpSpPr>
          <a:xfrm>
            <a:off x="4456892" y="3636657"/>
            <a:ext cx="1485000" cy="976426"/>
            <a:chOff x="3563888" y="4660953"/>
            <a:chExt cx="1980000" cy="1301901"/>
          </a:xfrm>
        </p:grpSpPr>
        <p:pic>
          <p:nvPicPr>
            <p:cNvPr id="28" name="Picture 5"/>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3563888" y="4937952"/>
              <a:ext cx="1980000" cy="1024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CasellaDiTesto 73"/>
            <p:cNvSpPr txBox="1"/>
            <p:nvPr/>
          </p:nvSpPr>
          <p:spPr>
            <a:xfrm>
              <a:off x="3563888" y="4660953"/>
              <a:ext cx="1839387" cy="307776"/>
            </a:xfrm>
            <a:prstGeom prst="rect">
              <a:avLst/>
            </a:prstGeom>
            <a:noFill/>
          </p:spPr>
          <p:txBody>
            <a:bodyPr wrap="square" rtlCol="0">
              <a:spAutoFit/>
            </a:bodyPr>
            <a:lstStyle/>
            <a:p>
              <a:r>
                <a:rPr lang="it-IT" sz="900" i="1" dirty="0" err="1">
                  <a:solidFill>
                    <a:srgbClr val="0070C0"/>
                  </a:solidFill>
                </a:rPr>
                <a:t>Risk</a:t>
              </a:r>
              <a:endParaRPr lang="en-US" sz="900" dirty="0">
                <a:solidFill>
                  <a:srgbClr val="0070C0"/>
                </a:solidFill>
              </a:endParaRPr>
            </a:p>
          </p:txBody>
        </p:sp>
      </p:grpSp>
      <p:cxnSp>
        <p:nvCxnSpPr>
          <p:cNvPr id="75" name="Connettore 4 74"/>
          <p:cNvCxnSpPr>
            <a:stCxn id="36" idx="3"/>
            <a:endCxn id="30" idx="1"/>
          </p:cNvCxnSpPr>
          <p:nvPr/>
        </p:nvCxnSpPr>
        <p:spPr>
          <a:xfrm flipV="1">
            <a:off x="6478949" y="1493737"/>
            <a:ext cx="408046" cy="11786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4098" name="Picture 2" descr="C:\Users\Mirco\Desktop\GUID-B7D62409-7E45-480D-9B54-6EA7F866FE7E-web.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162307" y="1764276"/>
            <a:ext cx="947054" cy="629791"/>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p:cNvSpPr>
            <a:spLocks noGrp="1"/>
          </p:cNvSpPr>
          <p:nvPr>
            <p:ph type="title" idx="4294967295"/>
          </p:nvPr>
        </p:nvSpPr>
        <p:spPr>
          <a:xfrm>
            <a:off x="0" y="149225"/>
            <a:ext cx="7175500" cy="430213"/>
          </a:xfrm>
        </p:spPr>
        <p:txBody>
          <a:bodyPr/>
          <a:lstStyle/>
          <a:p>
            <a:r>
              <a:rPr lang="en-US" dirty="0"/>
              <a:t>Regional rice monitoring system in </a:t>
            </a:r>
            <a:r>
              <a:rPr lang="en-US" dirty="0" smtClean="0"/>
              <a:t>Europe 1/5</a:t>
            </a:r>
            <a:endParaRPr lang="en-GB" dirty="0"/>
          </a:p>
        </p:txBody>
      </p:sp>
      <p:grpSp>
        <p:nvGrpSpPr>
          <p:cNvPr id="34" name="Gruppo 33"/>
          <p:cNvGrpSpPr/>
          <p:nvPr/>
        </p:nvGrpSpPr>
        <p:grpSpPr>
          <a:xfrm>
            <a:off x="143086" y="1683759"/>
            <a:ext cx="540001" cy="540001"/>
            <a:chOff x="3634728" y="1118612"/>
            <a:chExt cx="720000" cy="720000"/>
          </a:xfrm>
        </p:grpSpPr>
        <p:pic>
          <p:nvPicPr>
            <p:cNvPr id="37" name="Picture 6" descr="D:\Google Drive\SATFARMING - BF\presentazioni\meeting_10_nov\FP_Satellite_icon.svg.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793741" y="1249736"/>
              <a:ext cx="457752" cy="457752"/>
            </a:xfrm>
            <a:prstGeom prst="rect">
              <a:avLst/>
            </a:prstGeom>
            <a:noFill/>
            <a:extLst>
              <a:ext uri="{909E8E84-426E-40DD-AFC4-6F175D3DCCD1}">
                <a14:hiddenFill xmlns:a14="http://schemas.microsoft.com/office/drawing/2010/main">
                  <a:solidFill>
                    <a:srgbClr val="FFFFFF"/>
                  </a:solidFill>
                </a14:hiddenFill>
              </a:ext>
            </a:extLst>
          </p:spPr>
        </p:pic>
        <p:sp>
          <p:nvSpPr>
            <p:cNvPr id="38" name="Ovale 37"/>
            <p:cNvSpPr/>
            <p:nvPr/>
          </p:nvSpPr>
          <p:spPr>
            <a:xfrm>
              <a:off x="3634728" y="1118612"/>
              <a:ext cx="720000" cy="720000"/>
            </a:xfrm>
            <a:prstGeom prst="ellipse">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spTree>
    <p:custDataLst>
      <p:tags r:id="rId1"/>
    </p:custDataLst>
    <p:extLst>
      <p:ext uri="{BB962C8B-B14F-4D97-AF65-F5344CB8AC3E}">
        <p14:creationId xmlns:p14="http://schemas.microsoft.com/office/powerpoint/2010/main" val="371857137"/>
      </p:ext>
    </p:extLst>
  </p:cSld>
  <p:clrMapOvr>
    <a:masterClrMapping/>
  </p:clrMapOvr>
  <p:transition advTm="376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8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1479" y="2718135"/>
            <a:ext cx="1053281" cy="15664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84"/>
          <a:stretch/>
        </p:blipFill>
        <p:spPr bwMode="auto">
          <a:xfrm>
            <a:off x="1989637" y="3188449"/>
            <a:ext cx="953588" cy="14540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483" y="2699160"/>
            <a:ext cx="2438055" cy="175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magine 11"/>
          <p:cNvPicPr>
            <a:picLocks noChangeAspect="1"/>
          </p:cNvPicPr>
          <p:nvPr/>
        </p:nvPicPr>
        <p:blipFill rotWithShape="1">
          <a:blip r:embed="rId5" cstate="print">
            <a:extLst>
              <a:ext uri="{28A0092B-C50C-407E-A947-70E740481C1C}">
                <a14:useLocalDpi xmlns:a14="http://schemas.microsoft.com/office/drawing/2010/main" val="0"/>
              </a:ext>
            </a:extLst>
          </a:blip>
          <a:srcRect l="-408" t="-2064" b="51352"/>
          <a:stretch/>
        </p:blipFill>
        <p:spPr bwMode="auto">
          <a:xfrm>
            <a:off x="4064799" y="3771975"/>
            <a:ext cx="2533211" cy="85157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4" name="Immagine 13"/>
          <p:cNvPicPr>
            <a:picLocks noChangeAspect="1"/>
          </p:cNvPicPr>
          <p:nvPr/>
        </p:nvPicPr>
        <p:blipFill>
          <a:blip r:embed="rId6"/>
          <a:stretch>
            <a:fillRect/>
          </a:stretch>
        </p:blipFill>
        <p:spPr>
          <a:xfrm>
            <a:off x="7027614" y="2670055"/>
            <a:ext cx="1383940" cy="1953499"/>
          </a:xfrm>
          <a:prstGeom prst="rect">
            <a:avLst/>
          </a:prstGeom>
        </p:spPr>
      </p:pic>
      <p:sp>
        <p:nvSpPr>
          <p:cNvPr id="15" name="CasellaDiTesto 14"/>
          <p:cNvSpPr txBox="1"/>
          <p:nvPr/>
        </p:nvSpPr>
        <p:spPr>
          <a:xfrm>
            <a:off x="644147" y="2307938"/>
            <a:ext cx="2509020" cy="369332"/>
          </a:xfrm>
          <a:prstGeom prst="rect">
            <a:avLst/>
          </a:prstGeom>
          <a:noFill/>
        </p:spPr>
        <p:txBody>
          <a:bodyPr wrap="none" rtlCol="0">
            <a:spAutoFit/>
          </a:bodyPr>
          <a:lstStyle/>
          <a:p>
            <a:r>
              <a:rPr lang="it-IT" dirty="0" err="1" smtClean="0"/>
              <a:t>Seasonal</a:t>
            </a:r>
            <a:r>
              <a:rPr lang="it-IT" dirty="0" smtClean="0"/>
              <a:t> </a:t>
            </a:r>
            <a:r>
              <a:rPr lang="it-IT" dirty="0" err="1" smtClean="0"/>
              <a:t>crop</a:t>
            </a:r>
            <a:r>
              <a:rPr lang="it-IT" dirty="0" smtClean="0"/>
              <a:t> </a:t>
            </a:r>
            <a:r>
              <a:rPr lang="it-IT" dirty="0" err="1" smtClean="0"/>
              <a:t>mask</a:t>
            </a:r>
            <a:endParaRPr lang="it-IT" dirty="0"/>
          </a:p>
        </p:txBody>
      </p:sp>
      <p:pic>
        <p:nvPicPr>
          <p:cNvPr id="1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584" t="24424" r="6417" b="17050"/>
          <a:stretch/>
        </p:blipFill>
        <p:spPr bwMode="auto">
          <a:xfrm>
            <a:off x="515621" y="827074"/>
            <a:ext cx="2948031"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magine 16"/>
          <p:cNvPicPr>
            <a:picLocks noChangeAspect="1"/>
          </p:cNvPicPr>
          <p:nvPr/>
        </p:nvPicPr>
        <p:blipFill>
          <a:blip r:embed="rId8"/>
          <a:stretch>
            <a:fillRect/>
          </a:stretch>
        </p:blipFill>
        <p:spPr>
          <a:xfrm>
            <a:off x="3761383" y="1004525"/>
            <a:ext cx="4824673" cy="1440000"/>
          </a:xfrm>
          <a:prstGeom prst="rect">
            <a:avLst/>
          </a:prstGeom>
        </p:spPr>
      </p:pic>
      <p:sp>
        <p:nvSpPr>
          <p:cNvPr id="18" name="Titolo 1"/>
          <p:cNvSpPr txBox="1">
            <a:spLocks/>
          </p:cNvSpPr>
          <p:nvPr/>
        </p:nvSpPr>
        <p:spPr bwMode="auto">
          <a:xfrm>
            <a:off x="0" y="149225"/>
            <a:ext cx="7175500" cy="430213"/>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kern="0" smtClean="0"/>
              <a:t>Regional rice monitoring system in Europe 2/5</a:t>
            </a:r>
            <a:endParaRPr lang="it-IT" kern="0"/>
          </a:p>
        </p:txBody>
      </p:sp>
      <p:sp>
        <p:nvSpPr>
          <p:cNvPr id="19" name="CasellaDiTesto 18"/>
          <p:cNvSpPr txBox="1"/>
          <p:nvPr/>
        </p:nvSpPr>
        <p:spPr>
          <a:xfrm>
            <a:off x="4023575" y="2270129"/>
            <a:ext cx="1377300" cy="369332"/>
          </a:xfrm>
          <a:prstGeom prst="rect">
            <a:avLst/>
          </a:prstGeom>
          <a:noFill/>
        </p:spPr>
        <p:txBody>
          <a:bodyPr wrap="none" rtlCol="0">
            <a:spAutoFit/>
          </a:bodyPr>
          <a:lstStyle/>
          <a:p>
            <a:r>
              <a:rPr lang="it-IT" dirty="0" err="1" smtClean="0"/>
              <a:t>Phenology</a:t>
            </a:r>
            <a:endParaRPr lang="it-IT" dirty="0"/>
          </a:p>
        </p:txBody>
      </p:sp>
      <p:sp>
        <p:nvSpPr>
          <p:cNvPr id="20" name="CasellaDiTesto 19"/>
          <p:cNvSpPr txBox="1"/>
          <p:nvPr/>
        </p:nvSpPr>
        <p:spPr>
          <a:xfrm>
            <a:off x="7027614" y="2259859"/>
            <a:ext cx="567784" cy="369332"/>
          </a:xfrm>
          <a:prstGeom prst="rect">
            <a:avLst/>
          </a:prstGeom>
          <a:noFill/>
        </p:spPr>
        <p:txBody>
          <a:bodyPr wrap="none" rtlCol="0">
            <a:spAutoFit/>
          </a:bodyPr>
          <a:lstStyle/>
          <a:p>
            <a:r>
              <a:rPr lang="it-IT" dirty="0" smtClean="0"/>
              <a:t>LAI</a:t>
            </a:r>
            <a:endParaRPr lang="it-IT" dirty="0"/>
          </a:p>
        </p:txBody>
      </p:sp>
      <p:sp>
        <p:nvSpPr>
          <p:cNvPr id="21" name="CasellaDiTesto 20"/>
          <p:cNvSpPr txBox="1"/>
          <p:nvPr/>
        </p:nvSpPr>
        <p:spPr>
          <a:xfrm>
            <a:off x="2466431" y="749334"/>
            <a:ext cx="3972562" cy="307777"/>
          </a:xfrm>
          <a:prstGeom prst="rect">
            <a:avLst/>
          </a:prstGeom>
          <a:noFill/>
        </p:spPr>
        <p:txBody>
          <a:bodyPr wrap="none" rtlCol="0">
            <a:spAutoFit/>
          </a:bodyPr>
          <a:lstStyle/>
          <a:p>
            <a:r>
              <a:rPr lang="en-GB" sz="1400" b="1" dirty="0" smtClean="0"/>
              <a:t>Study area</a:t>
            </a:r>
            <a:r>
              <a:rPr lang="en-GB" sz="1400" dirty="0" smtClean="0"/>
              <a:t>: three European rice districts</a:t>
            </a:r>
            <a:endParaRPr lang="en-GB" sz="1400" dirty="0"/>
          </a:p>
        </p:txBody>
      </p:sp>
      <p:grpSp>
        <p:nvGrpSpPr>
          <p:cNvPr id="22" name="Gruppo 21"/>
          <p:cNvGrpSpPr/>
          <p:nvPr/>
        </p:nvGrpSpPr>
        <p:grpSpPr>
          <a:xfrm>
            <a:off x="183013" y="3106803"/>
            <a:ext cx="540001" cy="540001"/>
            <a:chOff x="3634728" y="1118612"/>
            <a:chExt cx="720000" cy="720000"/>
          </a:xfrm>
        </p:grpSpPr>
        <p:pic>
          <p:nvPicPr>
            <p:cNvPr id="23" name="Picture 6" descr="D:\Google Drive\SATFARMING - BF\presentazioni\meeting_10_nov\FP_Satellite_icon.sv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93741" y="1249736"/>
              <a:ext cx="457752" cy="457752"/>
            </a:xfrm>
            <a:prstGeom prst="rect">
              <a:avLst/>
            </a:prstGeom>
            <a:noFill/>
            <a:extLst>
              <a:ext uri="{909E8E84-426E-40DD-AFC4-6F175D3DCCD1}">
                <a14:hiddenFill xmlns:a14="http://schemas.microsoft.com/office/drawing/2010/main">
                  <a:solidFill>
                    <a:srgbClr val="FFFFFF"/>
                  </a:solidFill>
                </a14:hiddenFill>
              </a:ext>
            </a:extLst>
          </p:spPr>
        </p:pic>
        <p:sp>
          <p:nvSpPr>
            <p:cNvPr id="24" name="Ovale 23"/>
            <p:cNvSpPr/>
            <p:nvPr/>
          </p:nvSpPr>
          <p:spPr>
            <a:xfrm>
              <a:off x="3634728" y="1118612"/>
              <a:ext cx="720000" cy="720000"/>
            </a:xfrm>
            <a:prstGeom prst="ellipse">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spTree>
    <p:extLst>
      <p:ext uri="{BB962C8B-B14F-4D97-AF65-F5344CB8AC3E}">
        <p14:creationId xmlns:p14="http://schemas.microsoft.com/office/powerpoint/2010/main" val="1112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US" dirty="0"/>
              <a:t>Regional rice monitoring system in </a:t>
            </a:r>
            <a:r>
              <a:rPr lang="en-US" dirty="0" smtClean="0"/>
              <a:t>Europe 2/5</a:t>
            </a:r>
            <a:endParaRPr lang="en-GB" dirty="0"/>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3986" y="1150586"/>
            <a:ext cx="2711986" cy="2377116"/>
          </a:xfrm>
          <a:prstGeom prst="rect">
            <a:avLst/>
          </a:prstGeom>
        </p:spPr>
      </p:pic>
      <p:sp>
        <p:nvSpPr>
          <p:cNvPr id="3" name="CasellaDiTesto 2"/>
          <p:cNvSpPr txBox="1"/>
          <p:nvPr/>
        </p:nvSpPr>
        <p:spPr>
          <a:xfrm>
            <a:off x="7514686" y="413002"/>
            <a:ext cx="1537024" cy="276999"/>
          </a:xfrm>
          <a:prstGeom prst="rect">
            <a:avLst/>
          </a:prstGeom>
          <a:noFill/>
        </p:spPr>
        <p:txBody>
          <a:bodyPr wrap="none" rtlCol="0">
            <a:spAutoFit/>
          </a:bodyPr>
          <a:lstStyle/>
          <a:p>
            <a:r>
              <a:rPr lang="en-GB" sz="1200" dirty="0" err="1" smtClean="0"/>
              <a:t>Pagani</a:t>
            </a:r>
            <a:r>
              <a:rPr lang="en-GB" sz="1200" dirty="0" smtClean="0"/>
              <a:t> et al 2018</a:t>
            </a:r>
            <a:endParaRPr lang="en-GB" sz="1200" dirty="0"/>
          </a:p>
        </p:txBody>
      </p:sp>
      <p:sp>
        <p:nvSpPr>
          <p:cNvPr id="26" name="CasellaDiTesto 25"/>
          <p:cNvSpPr txBox="1"/>
          <p:nvPr/>
        </p:nvSpPr>
        <p:spPr>
          <a:xfrm>
            <a:off x="241987" y="754676"/>
            <a:ext cx="3477234" cy="276999"/>
          </a:xfrm>
          <a:prstGeom prst="rect">
            <a:avLst/>
          </a:prstGeom>
          <a:noFill/>
        </p:spPr>
        <p:txBody>
          <a:bodyPr wrap="none" rtlCol="0">
            <a:spAutoFit/>
          </a:bodyPr>
          <a:lstStyle/>
          <a:p>
            <a:r>
              <a:rPr lang="en-GB" sz="1200" b="1" dirty="0" smtClean="0">
                <a:latin typeface="+mj-lt"/>
              </a:rPr>
              <a:t>Indicators used in regression analysis</a:t>
            </a:r>
            <a:endParaRPr lang="en-GB" sz="1200" dirty="0">
              <a:latin typeface="+mj-lt"/>
            </a:endParaRPr>
          </a:p>
        </p:txBody>
      </p:sp>
      <p:sp>
        <p:nvSpPr>
          <p:cNvPr id="6" name="Rettangolo 5"/>
          <p:cNvSpPr/>
          <p:nvPr/>
        </p:nvSpPr>
        <p:spPr>
          <a:xfrm>
            <a:off x="424766" y="3722185"/>
            <a:ext cx="2028825" cy="707886"/>
          </a:xfrm>
          <a:prstGeom prst="rect">
            <a:avLst/>
          </a:prstGeom>
        </p:spPr>
        <p:txBody>
          <a:bodyPr wrap="square">
            <a:spAutoFit/>
          </a:bodyPr>
          <a:lstStyle/>
          <a:p>
            <a:r>
              <a:rPr lang="en-GB" sz="800" dirty="0">
                <a:latin typeface="AdvOT596495f2"/>
              </a:rPr>
              <a:t>P=potential conditions; </a:t>
            </a:r>
            <a:endParaRPr lang="en-GB" sz="800" dirty="0" smtClean="0">
              <a:latin typeface="AdvOT596495f2"/>
            </a:endParaRPr>
          </a:p>
          <a:p>
            <a:r>
              <a:rPr lang="en-GB" sz="800" dirty="0" smtClean="0">
                <a:latin typeface="AdvOT596495f2"/>
              </a:rPr>
              <a:t>B-l=</a:t>
            </a:r>
            <a:r>
              <a:rPr lang="en-GB" sz="800" dirty="0" err="1" smtClean="0">
                <a:latin typeface="AdvOT596495f2"/>
              </a:rPr>
              <a:t>blastlimited</a:t>
            </a:r>
            <a:r>
              <a:rPr lang="en-GB" sz="800" dirty="0">
                <a:latin typeface="AdvOT596495f2"/>
              </a:rPr>
              <a:t>;</a:t>
            </a:r>
          </a:p>
          <a:p>
            <a:r>
              <a:rPr lang="en-GB" sz="800" dirty="0">
                <a:latin typeface="AdvOT596495f2"/>
              </a:rPr>
              <a:t>C-l=cold shock-limited; </a:t>
            </a:r>
            <a:endParaRPr lang="en-GB" sz="800" dirty="0" smtClean="0">
              <a:latin typeface="AdvOT596495f2"/>
            </a:endParaRPr>
          </a:p>
          <a:p>
            <a:r>
              <a:rPr lang="en-GB" sz="800" dirty="0" smtClean="0">
                <a:latin typeface="AdvOT596495f2"/>
              </a:rPr>
              <a:t>U=updated</a:t>
            </a:r>
            <a:r>
              <a:rPr lang="en-GB" sz="800" dirty="0">
                <a:latin typeface="AdvOT596495f2"/>
              </a:rPr>
              <a:t>; </a:t>
            </a:r>
            <a:endParaRPr lang="en-GB" sz="800" dirty="0" smtClean="0">
              <a:latin typeface="AdvOT596495f2"/>
            </a:endParaRPr>
          </a:p>
          <a:p>
            <a:r>
              <a:rPr lang="en-GB" sz="800" dirty="0" smtClean="0">
                <a:latin typeface="AdvOT596495f2"/>
              </a:rPr>
              <a:t>R=recalibrated</a:t>
            </a:r>
            <a:endParaRPr lang="en-GB" dirty="0"/>
          </a:p>
        </p:txBody>
      </p:sp>
      <p:graphicFrame>
        <p:nvGraphicFramePr>
          <p:cNvPr id="30" name="Oggetto 29"/>
          <p:cNvGraphicFramePr>
            <a:graphicFrameLocks noChangeAspect="1"/>
          </p:cNvGraphicFramePr>
          <p:nvPr>
            <p:extLst>
              <p:ext uri="{D42A27DB-BD31-4B8C-83A1-F6EECF244321}">
                <p14:modId xmlns:p14="http://schemas.microsoft.com/office/powerpoint/2010/main" val="753404519"/>
              </p:ext>
            </p:extLst>
          </p:nvPr>
        </p:nvGraphicFramePr>
        <p:xfrm>
          <a:off x="3703626" y="2810107"/>
          <a:ext cx="2671816" cy="303221"/>
        </p:xfrm>
        <a:graphic>
          <a:graphicData uri="http://schemas.openxmlformats.org/presentationml/2006/ole">
            <mc:AlternateContent xmlns:mc="http://schemas.openxmlformats.org/markup-compatibility/2006">
              <mc:Choice xmlns:v="urn:schemas-microsoft-com:vml" Requires="v">
                <p:oleObj spid="_x0000_s2076" name="Equation" r:id="rId4" imgW="2260440" imgH="228600" progId="Equation.3">
                  <p:embed/>
                </p:oleObj>
              </mc:Choice>
              <mc:Fallback>
                <p:oleObj name="Equation" r:id="rId4" imgW="2260440" imgH="228600" progId="Equation.3">
                  <p:embed/>
                  <p:pic>
                    <p:nvPicPr>
                      <p:cNvPr id="81" name="Oggetto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626" y="2810107"/>
                        <a:ext cx="2671816" cy="303221"/>
                      </a:xfrm>
                      <a:prstGeom prst="rect">
                        <a:avLst/>
                      </a:prstGeom>
                      <a:noFill/>
                      <a:ln>
                        <a:noFill/>
                      </a:ln>
                    </p:spPr>
                  </p:pic>
                </p:oleObj>
              </mc:Fallback>
            </mc:AlternateContent>
          </a:graphicData>
        </a:graphic>
      </p:graphicFrame>
      <p:sp>
        <p:nvSpPr>
          <p:cNvPr id="31" name="Ovale 30"/>
          <p:cNvSpPr/>
          <p:nvPr/>
        </p:nvSpPr>
        <p:spPr>
          <a:xfrm>
            <a:off x="3672615" y="2786631"/>
            <a:ext cx="231108" cy="40324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32" name="Ovale 31"/>
          <p:cNvSpPr/>
          <p:nvPr/>
        </p:nvSpPr>
        <p:spPr>
          <a:xfrm>
            <a:off x="4531582" y="2787440"/>
            <a:ext cx="231108" cy="40324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33" name="Ovale 32"/>
          <p:cNvSpPr/>
          <p:nvPr/>
        </p:nvSpPr>
        <p:spPr>
          <a:xfrm>
            <a:off x="5044189" y="2782526"/>
            <a:ext cx="231108" cy="40324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34" name="CasellaDiTesto 29"/>
          <p:cNvSpPr txBox="1">
            <a:spLocks noChangeArrowheads="1"/>
          </p:cNvSpPr>
          <p:nvPr/>
        </p:nvSpPr>
        <p:spPr bwMode="auto">
          <a:xfrm>
            <a:off x="3514631" y="3241865"/>
            <a:ext cx="11360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indent="0">
              <a:lnSpc>
                <a:spcPct val="50000"/>
              </a:lnSpc>
              <a:spcBef>
                <a:spcPct val="0"/>
              </a:spcBef>
              <a:spcAft>
                <a:spcPts val="600"/>
              </a:spcAft>
              <a:buClrTx/>
              <a:buSzTx/>
              <a:buNone/>
            </a:pPr>
            <a:r>
              <a:rPr lang="en-US" altLang="it-IT" sz="600" b="1" dirty="0" smtClean="0">
                <a:latin typeface="+mj-lt"/>
                <a:ea typeface="Tahoma" panose="020B0604030504040204" pitchFamily="34" charset="0"/>
                <a:cs typeface="Tahoma" panose="020B0604030504040204" pitchFamily="34" charset="0"/>
              </a:rPr>
              <a:t>OFFICIAL YIELDS</a:t>
            </a:r>
          </a:p>
          <a:p>
            <a:pPr marL="0" indent="0">
              <a:lnSpc>
                <a:spcPct val="50000"/>
              </a:lnSpc>
              <a:spcBef>
                <a:spcPct val="0"/>
              </a:spcBef>
              <a:spcAft>
                <a:spcPts val="600"/>
              </a:spcAft>
              <a:buClrTx/>
              <a:buSzTx/>
              <a:buNone/>
            </a:pPr>
            <a:r>
              <a:rPr lang="it-IT" altLang="it-IT" sz="600" b="1" dirty="0" smtClean="0">
                <a:latin typeface="+mj-lt"/>
                <a:ea typeface="Tahoma" panose="020B0604030504040204" pitchFamily="34" charset="0"/>
                <a:cs typeface="Tahoma" panose="020B0604030504040204" pitchFamily="34" charset="0"/>
              </a:rPr>
              <a:t>(2003-2014)</a:t>
            </a:r>
            <a:endParaRPr lang="en-US" altLang="it-IT" sz="600" b="1" dirty="0" smtClean="0">
              <a:latin typeface="+mj-lt"/>
              <a:ea typeface="Tahoma" panose="020B0604030504040204" pitchFamily="34" charset="0"/>
              <a:cs typeface="Tahoma" panose="020B0604030504040204" pitchFamily="34" charset="0"/>
            </a:endParaRPr>
          </a:p>
        </p:txBody>
      </p:sp>
      <p:sp>
        <p:nvSpPr>
          <p:cNvPr id="35" name="CasellaDiTesto 37"/>
          <p:cNvSpPr txBox="1">
            <a:spLocks noChangeArrowheads="1"/>
          </p:cNvSpPr>
          <p:nvPr/>
        </p:nvSpPr>
        <p:spPr bwMode="auto">
          <a:xfrm>
            <a:off x="4450707" y="3242405"/>
            <a:ext cx="17463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indent="0">
              <a:lnSpc>
                <a:spcPct val="50000"/>
              </a:lnSpc>
              <a:spcBef>
                <a:spcPct val="0"/>
              </a:spcBef>
              <a:spcAft>
                <a:spcPts val="600"/>
              </a:spcAft>
              <a:buClrTx/>
              <a:buSzTx/>
              <a:buNone/>
            </a:pPr>
            <a:r>
              <a:rPr lang="en-US" altLang="it-IT" sz="600" b="1" dirty="0">
                <a:latin typeface="+mj-lt"/>
                <a:ea typeface="Tahoma" panose="020B0604030504040204" pitchFamily="34" charset="0"/>
                <a:cs typeface="Tahoma" panose="020B0604030504040204" pitchFamily="34" charset="0"/>
              </a:rPr>
              <a:t>MODEL </a:t>
            </a:r>
            <a:r>
              <a:rPr lang="en-US" altLang="it-IT" sz="600" b="1" dirty="0" smtClean="0">
                <a:latin typeface="+mj-lt"/>
                <a:ea typeface="Tahoma" panose="020B0604030504040204" pitchFamily="34" charset="0"/>
                <a:cs typeface="Tahoma" panose="020B0604030504040204" pitchFamily="34" charset="0"/>
              </a:rPr>
              <a:t>OUTPUTS</a:t>
            </a:r>
          </a:p>
          <a:p>
            <a:pPr marL="0" indent="0">
              <a:lnSpc>
                <a:spcPct val="50000"/>
              </a:lnSpc>
              <a:spcBef>
                <a:spcPct val="0"/>
              </a:spcBef>
              <a:spcAft>
                <a:spcPts val="600"/>
              </a:spcAft>
              <a:buClrTx/>
              <a:buSzTx/>
              <a:buNone/>
            </a:pPr>
            <a:r>
              <a:rPr lang="en-US" altLang="it-IT" sz="600" b="1" dirty="0" smtClean="0">
                <a:latin typeface="+mj-lt"/>
                <a:ea typeface="Tahoma" panose="020B0604030504040204" pitchFamily="34" charset="0"/>
                <a:cs typeface="Tahoma" panose="020B0604030504040204" pitchFamily="34" charset="0"/>
              </a:rPr>
              <a:t>(at forecasting ten-days-period)</a:t>
            </a:r>
            <a:endParaRPr lang="en-US" altLang="it-IT" sz="600" dirty="0">
              <a:latin typeface="+mj-lt"/>
              <a:ea typeface="Tahoma" panose="020B0604030504040204" pitchFamily="34" charset="0"/>
              <a:cs typeface="Tahoma" panose="020B0604030504040204" pitchFamily="34" charset="0"/>
            </a:endParaRPr>
          </a:p>
        </p:txBody>
      </p:sp>
      <p:sp>
        <p:nvSpPr>
          <p:cNvPr id="36" name="CasellaDiTesto 35"/>
          <p:cNvSpPr txBox="1"/>
          <p:nvPr/>
        </p:nvSpPr>
        <p:spPr>
          <a:xfrm>
            <a:off x="6870438" y="2767729"/>
            <a:ext cx="1900433" cy="507831"/>
          </a:xfrm>
          <a:prstGeom prst="rect">
            <a:avLst/>
          </a:prstGeom>
          <a:noFill/>
        </p:spPr>
        <p:txBody>
          <a:bodyPr wrap="square" rtlCol="0">
            <a:spAutoFit/>
          </a:bodyPr>
          <a:lstStyle/>
          <a:p>
            <a:pPr algn="ctr"/>
            <a:r>
              <a:rPr lang="en-US" sz="900" b="1" dirty="0">
                <a:latin typeface="+mj-lt"/>
              </a:rPr>
              <a:t>REGRESSION MODEL </a:t>
            </a:r>
            <a:r>
              <a:rPr lang="en-US" sz="900" b="1" dirty="0">
                <a:effectLst>
                  <a:outerShdw blurRad="38100" dist="38100" dir="2700000" algn="tl">
                    <a:srgbClr val="000000">
                      <a:alpha val="43137"/>
                    </a:srgbClr>
                  </a:outerShdw>
                </a:effectLst>
                <a:latin typeface="+mj-lt"/>
              </a:rPr>
              <a:t>VALIDATION</a:t>
            </a:r>
            <a:r>
              <a:rPr lang="en-US" sz="900" b="1" dirty="0">
                <a:latin typeface="+mj-lt"/>
              </a:rPr>
              <a:t>: </a:t>
            </a:r>
            <a:endParaRPr lang="en-US" sz="900" b="1" dirty="0" smtClean="0">
              <a:latin typeface="+mj-lt"/>
            </a:endParaRPr>
          </a:p>
          <a:p>
            <a:pPr algn="ctr"/>
            <a:r>
              <a:rPr lang="en-US" sz="900" b="1" dirty="0" smtClean="0">
                <a:latin typeface="+mj-lt"/>
              </a:rPr>
              <a:t>leave-one-out </a:t>
            </a:r>
            <a:r>
              <a:rPr lang="en-US" sz="900" b="1" dirty="0">
                <a:latin typeface="+mj-lt"/>
              </a:rPr>
              <a:t>procedure</a:t>
            </a:r>
          </a:p>
        </p:txBody>
      </p:sp>
      <p:sp>
        <p:nvSpPr>
          <p:cNvPr id="37" name="Freccia in giù 36"/>
          <p:cNvSpPr/>
          <p:nvPr/>
        </p:nvSpPr>
        <p:spPr>
          <a:xfrm>
            <a:off x="7704770" y="3435503"/>
            <a:ext cx="154089" cy="316800"/>
          </a:xfrm>
          <a:prstGeom prst="downArrow">
            <a:avLst/>
          </a:prstGeom>
          <a:solidFill>
            <a:schemeClr val="bg1"/>
          </a:solidFill>
          <a:ln w="28575" cmpd="sng">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38" name="CasellaDiTesto 37"/>
          <p:cNvSpPr txBox="1"/>
          <p:nvPr/>
        </p:nvSpPr>
        <p:spPr>
          <a:xfrm>
            <a:off x="6599873" y="3830373"/>
            <a:ext cx="2451837" cy="507831"/>
          </a:xfrm>
          <a:prstGeom prst="rect">
            <a:avLst/>
          </a:prstGeom>
          <a:noFill/>
        </p:spPr>
        <p:txBody>
          <a:bodyPr wrap="square" rtlCol="0">
            <a:spAutoFit/>
          </a:bodyPr>
          <a:lstStyle/>
          <a:p>
            <a:pPr algn="ctr"/>
            <a:r>
              <a:rPr lang="en-US" sz="900" b="1" dirty="0">
                <a:latin typeface="+mj-lt"/>
              </a:rPr>
              <a:t>Selection of the </a:t>
            </a:r>
            <a:endParaRPr lang="en-US" sz="900" b="1" dirty="0" smtClean="0">
              <a:latin typeface="+mj-lt"/>
            </a:endParaRPr>
          </a:p>
          <a:p>
            <a:pPr algn="ctr"/>
            <a:r>
              <a:rPr lang="en-US" sz="900" b="1" dirty="0" smtClean="0">
                <a:effectLst>
                  <a:outerShdw blurRad="38100" dist="38100" dir="2700000" algn="tl">
                    <a:srgbClr val="000000">
                      <a:alpha val="43137"/>
                    </a:srgbClr>
                  </a:outerShdw>
                </a:effectLst>
                <a:latin typeface="+mj-lt"/>
              </a:rPr>
              <a:t>BEST </a:t>
            </a:r>
            <a:r>
              <a:rPr lang="en-US" sz="900" b="1" dirty="0">
                <a:effectLst>
                  <a:outerShdw blurRad="38100" dist="38100" dir="2700000" algn="tl">
                    <a:srgbClr val="000000">
                      <a:alpha val="43137"/>
                    </a:srgbClr>
                  </a:outerShdw>
                </a:effectLst>
                <a:latin typeface="+mj-lt"/>
              </a:rPr>
              <a:t>REGRESSION </a:t>
            </a:r>
            <a:r>
              <a:rPr lang="en-US" sz="900" b="1" dirty="0" smtClean="0">
                <a:effectLst>
                  <a:outerShdw blurRad="38100" dist="38100" dir="2700000" algn="tl">
                    <a:srgbClr val="000000">
                      <a:alpha val="43137"/>
                    </a:srgbClr>
                  </a:outerShdw>
                </a:effectLst>
                <a:latin typeface="+mj-lt"/>
              </a:rPr>
              <a:t>MODEL</a:t>
            </a:r>
          </a:p>
          <a:p>
            <a:pPr algn="ctr"/>
            <a:r>
              <a:rPr lang="it-IT" sz="900" b="1" dirty="0" smtClean="0">
                <a:latin typeface="+mj-lt"/>
              </a:rPr>
              <a:t>(RMSE, RRMSE, R</a:t>
            </a:r>
            <a:r>
              <a:rPr lang="it-IT" sz="900" b="1" baseline="30000" dirty="0" smtClean="0">
                <a:latin typeface="+mj-lt"/>
              </a:rPr>
              <a:t>2</a:t>
            </a:r>
            <a:r>
              <a:rPr lang="it-IT" sz="900" b="1" dirty="0" smtClean="0">
                <a:latin typeface="+mj-lt"/>
              </a:rPr>
              <a:t>)</a:t>
            </a:r>
            <a:endParaRPr lang="en-US" sz="900" b="1" dirty="0">
              <a:latin typeface="+mj-lt"/>
            </a:endParaRPr>
          </a:p>
        </p:txBody>
      </p:sp>
      <p:sp>
        <p:nvSpPr>
          <p:cNvPr id="41" name="CasellaDiTesto 40"/>
          <p:cNvSpPr txBox="1"/>
          <p:nvPr/>
        </p:nvSpPr>
        <p:spPr>
          <a:xfrm>
            <a:off x="3386377" y="2545034"/>
            <a:ext cx="3125675" cy="230832"/>
          </a:xfrm>
          <a:prstGeom prst="rect">
            <a:avLst/>
          </a:prstGeom>
          <a:noFill/>
        </p:spPr>
        <p:txBody>
          <a:bodyPr wrap="square" rtlCol="0">
            <a:spAutoFit/>
          </a:bodyPr>
          <a:lstStyle/>
          <a:p>
            <a:pPr algn="ctr"/>
            <a:r>
              <a:rPr lang="it-IT" sz="900" b="1" dirty="0" smtClean="0">
                <a:latin typeface="+mj-lt"/>
              </a:rPr>
              <a:t>MULTIPLE LINEAR REGRESSION (2003-2014)</a:t>
            </a:r>
            <a:endParaRPr lang="en-US" sz="900" b="1" dirty="0">
              <a:latin typeface="+mj-lt"/>
            </a:endParaRPr>
          </a:p>
        </p:txBody>
      </p:sp>
      <p:grpSp>
        <p:nvGrpSpPr>
          <p:cNvPr id="61" name="Gruppo 60"/>
          <p:cNvGrpSpPr/>
          <p:nvPr/>
        </p:nvGrpSpPr>
        <p:grpSpPr>
          <a:xfrm>
            <a:off x="3323849" y="3693747"/>
            <a:ext cx="3349538" cy="1094250"/>
            <a:chOff x="3204193" y="3501744"/>
            <a:chExt cx="3349538" cy="1094250"/>
          </a:xfrm>
        </p:grpSpPr>
        <p:sp>
          <p:nvSpPr>
            <p:cNvPr id="39" name="Freccia in giù 38"/>
            <p:cNvSpPr/>
            <p:nvPr/>
          </p:nvSpPr>
          <p:spPr>
            <a:xfrm rot="5400000">
              <a:off x="6261935" y="3654733"/>
              <a:ext cx="215205" cy="368386"/>
            </a:xfrm>
            <a:prstGeom prst="downArrow">
              <a:avLst/>
            </a:prstGeom>
            <a:solidFill>
              <a:schemeClr val="bg1"/>
            </a:solidFill>
            <a:ln w="28575" cmpd="sng">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40" name="CasellaDiTesto 39"/>
            <p:cNvSpPr txBox="1"/>
            <p:nvPr/>
          </p:nvSpPr>
          <p:spPr>
            <a:xfrm>
              <a:off x="3204193" y="3501744"/>
              <a:ext cx="2835687" cy="400110"/>
            </a:xfrm>
            <a:prstGeom prst="rect">
              <a:avLst/>
            </a:prstGeom>
            <a:noFill/>
          </p:spPr>
          <p:txBody>
            <a:bodyPr wrap="square" rtlCol="0">
              <a:spAutoFit/>
            </a:bodyPr>
            <a:lstStyle/>
            <a:p>
              <a:pPr algn="ctr"/>
              <a:r>
                <a:rPr lang="en-US" sz="1000" b="1" dirty="0">
                  <a:latin typeface="+mj-lt"/>
                </a:rPr>
                <a:t>Application to </a:t>
              </a:r>
              <a:endParaRPr lang="en-US" sz="1000" b="1" dirty="0" smtClean="0">
                <a:latin typeface="+mj-lt"/>
              </a:endParaRPr>
            </a:p>
            <a:p>
              <a:pPr algn="ctr"/>
              <a:r>
                <a:rPr lang="en-US" sz="1000" b="1" dirty="0" smtClean="0">
                  <a:latin typeface="+mj-lt"/>
                </a:rPr>
                <a:t>FORECASTING YEARS (2015/2016)</a:t>
              </a:r>
              <a:endParaRPr lang="en-US" sz="1000" b="1" dirty="0">
                <a:latin typeface="+mj-lt"/>
              </a:endParaRPr>
            </a:p>
          </p:txBody>
        </p:sp>
        <p:graphicFrame>
          <p:nvGraphicFramePr>
            <p:cNvPr id="42" name="Oggetto 41"/>
            <p:cNvGraphicFramePr>
              <a:graphicFrameLocks noChangeAspect="1"/>
            </p:cNvGraphicFramePr>
            <p:nvPr>
              <p:extLst>
                <p:ext uri="{D42A27DB-BD31-4B8C-83A1-F6EECF244321}">
                  <p14:modId xmlns:p14="http://schemas.microsoft.com/office/powerpoint/2010/main" val="1425328764"/>
                </p:ext>
              </p:extLst>
            </p:nvPr>
          </p:nvGraphicFramePr>
          <p:xfrm>
            <a:off x="3518952" y="3946529"/>
            <a:ext cx="2675441" cy="303386"/>
          </p:xfrm>
          <a:graphic>
            <a:graphicData uri="http://schemas.openxmlformats.org/presentationml/2006/ole">
              <mc:AlternateContent xmlns:mc="http://schemas.openxmlformats.org/markup-compatibility/2006">
                <mc:Choice xmlns:v="urn:schemas-microsoft-com:vml" Requires="v">
                  <p:oleObj spid="_x0000_s2077" name="Equation" r:id="rId6" imgW="2260600" imgH="228600" progId="Equation.3">
                    <p:embed/>
                  </p:oleObj>
                </mc:Choice>
                <mc:Fallback>
                  <p:oleObj name="Equation" r:id="rId6" imgW="2260600" imgH="228600" progId="Equation.3">
                    <p:embed/>
                    <p:pic>
                      <p:nvPicPr>
                        <p:cNvPr id="94" name="Oggetto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952" y="3946529"/>
                          <a:ext cx="2675441" cy="303386"/>
                        </a:xfrm>
                        <a:prstGeom prst="rect">
                          <a:avLst/>
                        </a:prstGeom>
                        <a:noFill/>
                        <a:ln>
                          <a:noFill/>
                        </a:ln>
                      </p:spPr>
                    </p:pic>
                  </p:oleObj>
                </mc:Fallback>
              </mc:AlternateContent>
            </a:graphicData>
          </a:graphic>
        </p:graphicFrame>
        <p:sp>
          <p:nvSpPr>
            <p:cNvPr id="43" name="CasellaDiTesto 37"/>
            <p:cNvSpPr txBox="1">
              <a:spLocks noChangeArrowheads="1"/>
            </p:cNvSpPr>
            <p:nvPr/>
          </p:nvSpPr>
          <p:spPr bwMode="auto">
            <a:xfrm>
              <a:off x="4165342" y="4387915"/>
              <a:ext cx="1536017" cy="14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indent="0" algn="ctr">
                <a:lnSpc>
                  <a:spcPct val="50000"/>
                </a:lnSpc>
                <a:spcBef>
                  <a:spcPct val="0"/>
                </a:spcBef>
                <a:spcAft>
                  <a:spcPts val="600"/>
                </a:spcAft>
                <a:buClrTx/>
                <a:buSzTx/>
                <a:buNone/>
              </a:pPr>
              <a:r>
                <a:rPr lang="en-US" altLang="it-IT" sz="600" b="1" dirty="0">
                  <a:latin typeface="+mj-lt"/>
                  <a:ea typeface="Tahoma" panose="020B0604030504040204" pitchFamily="34" charset="0"/>
                  <a:cs typeface="Tahoma" panose="020B0604030504040204" pitchFamily="34" charset="0"/>
                </a:rPr>
                <a:t>MODEL </a:t>
              </a:r>
              <a:r>
                <a:rPr lang="en-US" altLang="it-IT" sz="600" b="1" dirty="0" smtClean="0">
                  <a:latin typeface="+mj-lt"/>
                  <a:ea typeface="Tahoma" panose="020B0604030504040204" pitchFamily="34" charset="0"/>
                  <a:cs typeface="Tahoma" panose="020B0604030504040204" pitchFamily="34" charset="0"/>
                </a:rPr>
                <a:t>OUTPUTS (2015) </a:t>
              </a:r>
              <a:endParaRPr lang="en-US" altLang="it-IT" sz="600" dirty="0">
                <a:latin typeface="+mj-lt"/>
                <a:ea typeface="Tahoma" panose="020B0604030504040204" pitchFamily="34" charset="0"/>
                <a:cs typeface="Tahoma" panose="020B0604030504040204" pitchFamily="34" charset="0"/>
              </a:endParaRPr>
            </a:p>
          </p:txBody>
        </p:sp>
        <p:sp>
          <p:nvSpPr>
            <p:cNvPr id="44" name="Ovale 43"/>
            <p:cNvSpPr/>
            <p:nvPr/>
          </p:nvSpPr>
          <p:spPr>
            <a:xfrm>
              <a:off x="4333017" y="3923167"/>
              <a:ext cx="231108" cy="40324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45" name="Ovale 44"/>
            <p:cNvSpPr/>
            <p:nvPr/>
          </p:nvSpPr>
          <p:spPr>
            <a:xfrm>
              <a:off x="4859743" y="3923167"/>
              <a:ext cx="231108" cy="40324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46" name="Ovale 45"/>
            <p:cNvSpPr/>
            <p:nvPr/>
          </p:nvSpPr>
          <p:spPr>
            <a:xfrm>
              <a:off x="3491706" y="3916266"/>
              <a:ext cx="231108" cy="40324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47" name="CasellaDiTesto 37"/>
            <p:cNvSpPr txBox="1">
              <a:spLocks noChangeArrowheads="1"/>
            </p:cNvSpPr>
            <p:nvPr/>
          </p:nvSpPr>
          <p:spPr bwMode="auto">
            <a:xfrm>
              <a:off x="3357596" y="4318995"/>
              <a:ext cx="10206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indent="0">
                <a:spcBef>
                  <a:spcPct val="0"/>
                </a:spcBef>
                <a:spcAft>
                  <a:spcPts val="600"/>
                </a:spcAft>
                <a:buClrTx/>
                <a:buSzTx/>
                <a:buNone/>
              </a:pPr>
              <a:r>
                <a:rPr lang="en-US" altLang="it-IT" sz="600" b="1" dirty="0" smtClean="0">
                  <a:latin typeface="+mj-lt"/>
                  <a:ea typeface="Tahoma" panose="020B0604030504040204" pitchFamily="34" charset="0"/>
                  <a:cs typeface="Tahoma" panose="020B0604030504040204" pitchFamily="34" charset="0"/>
                </a:rPr>
                <a:t>FORECASTED YIELDS (2015) </a:t>
              </a:r>
              <a:endParaRPr lang="en-US" altLang="it-IT" sz="600" dirty="0">
                <a:latin typeface="+mj-lt"/>
                <a:ea typeface="Tahoma" panose="020B0604030504040204" pitchFamily="34" charset="0"/>
                <a:cs typeface="Tahoma" panose="020B0604030504040204" pitchFamily="34" charset="0"/>
              </a:endParaRPr>
            </a:p>
          </p:txBody>
        </p:sp>
      </p:grpSp>
      <p:grpSp>
        <p:nvGrpSpPr>
          <p:cNvPr id="4" name="Gruppo 3"/>
          <p:cNvGrpSpPr/>
          <p:nvPr/>
        </p:nvGrpSpPr>
        <p:grpSpPr>
          <a:xfrm>
            <a:off x="5094953" y="1119113"/>
            <a:ext cx="3701864" cy="1381246"/>
            <a:chOff x="145748" y="4368715"/>
            <a:chExt cx="4668482" cy="2098477"/>
          </a:xfrm>
        </p:grpSpPr>
        <p:pic>
          <p:nvPicPr>
            <p:cNvPr id="4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819" y="5417514"/>
              <a:ext cx="1523746"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500" y="4401925"/>
              <a:ext cx="1523746"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6441" y="4404499"/>
              <a:ext cx="1523746"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0746" y="5417514"/>
              <a:ext cx="1523744"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4857" y="5423564"/>
              <a:ext cx="1523746"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48919" y="4404216"/>
              <a:ext cx="1535490"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ttangolo arrotondato 53"/>
            <p:cNvSpPr/>
            <p:nvPr/>
          </p:nvSpPr>
          <p:spPr>
            <a:xfrm>
              <a:off x="145748" y="4368715"/>
              <a:ext cx="4668482" cy="2098477"/>
            </a:xfrm>
            <a:prstGeom prst="roundRect">
              <a:avLst>
                <a:gd name="adj" fmla="val 5724"/>
              </a:avLst>
            </a:prstGeom>
            <a:noFill/>
            <a:ln w="19050" cmpd="sng">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56" name="Connettore 4 55"/>
          <p:cNvCxnSpPr>
            <a:stCxn id="54" idx="1"/>
            <a:endCxn id="31" idx="0"/>
          </p:cNvCxnSpPr>
          <p:nvPr/>
        </p:nvCxnSpPr>
        <p:spPr>
          <a:xfrm rot="10800000" flipV="1">
            <a:off x="3788169" y="1809735"/>
            <a:ext cx="1306784" cy="97689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ttore 4 58"/>
          <p:cNvCxnSpPr>
            <a:stCxn id="8" idx="3"/>
            <a:endCxn id="32" idx="0"/>
          </p:cNvCxnSpPr>
          <p:nvPr/>
        </p:nvCxnSpPr>
        <p:spPr>
          <a:xfrm>
            <a:off x="3138944" y="2279689"/>
            <a:ext cx="1508192" cy="5077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ttore 4 67"/>
          <p:cNvCxnSpPr>
            <a:stCxn id="8" idx="2"/>
            <a:endCxn id="32" idx="4"/>
          </p:cNvCxnSpPr>
          <p:nvPr/>
        </p:nvCxnSpPr>
        <p:spPr>
          <a:xfrm rot="5400000" flipH="1" flipV="1">
            <a:off x="2971403" y="1851969"/>
            <a:ext cx="337018" cy="3014447"/>
          </a:xfrm>
          <a:prstGeom prst="bentConnector3">
            <a:avLst>
              <a:gd name="adj1" fmla="val -37159"/>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CasellaDiTesto 73"/>
          <p:cNvSpPr txBox="1"/>
          <p:nvPr/>
        </p:nvSpPr>
        <p:spPr>
          <a:xfrm>
            <a:off x="5393031" y="754676"/>
            <a:ext cx="3125675" cy="276999"/>
          </a:xfrm>
          <a:prstGeom prst="rect">
            <a:avLst/>
          </a:prstGeom>
          <a:noFill/>
        </p:spPr>
        <p:txBody>
          <a:bodyPr wrap="square" rtlCol="0">
            <a:spAutoFit/>
          </a:bodyPr>
          <a:lstStyle/>
          <a:p>
            <a:pPr algn="ctr"/>
            <a:r>
              <a:rPr lang="it-IT" sz="1200" b="1" dirty="0" err="1" smtClean="0">
                <a:latin typeface="+mj-lt"/>
              </a:rPr>
              <a:t>Official</a:t>
            </a:r>
            <a:r>
              <a:rPr lang="it-IT" sz="1200" b="1" dirty="0" smtClean="0">
                <a:latin typeface="+mj-lt"/>
              </a:rPr>
              <a:t> </a:t>
            </a:r>
            <a:r>
              <a:rPr lang="it-IT" sz="1200" b="1" dirty="0" err="1" smtClean="0">
                <a:latin typeface="+mj-lt"/>
              </a:rPr>
              <a:t>statisitcs</a:t>
            </a:r>
            <a:endParaRPr lang="en-US" sz="1200" b="1" dirty="0">
              <a:latin typeface="+mj-lt"/>
            </a:endParaRPr>
          </a:p>
        </p:txBody>
      </p:sp>
      <p:sp>
        <p:nvSpPr>
          <p:cNvPr id="8" name="Rettangolo arrotondato 7"/>
          <p:cNvSpPr/>
          <p:nvPr/>
        </p:nvSpPr>
        <p:spPr>
          <a:xfrm>
            <a:off x="126433" y="1031675"/>
            <a:ext cx="3012511" cy="2496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41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animBg="1"/>
      <p:bldP spid="32" grpId="0" animBg="1"/>
      <p:bldP spid="33" grpId="0" animBg="1"/>
      <p:bldP spid="37" grpId="0" animBg="1"/>
      <p:bldP spid="38"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p:nvPr/>
        </p:nvPicPr>
        <p:blipFill rotWithShape="1">
          <a:blip r:embed="rId2" cstate="print">
            <a:extLst>
              <a:ext uri="{28A0092B-C50C-407E-A947-70E740481C1C}">
                <a14:useLocalDpi xmlns:a14="http://schemas.microsoft.com/office/drawing/2010/main"/>
              </a:ext>
            </a:extLst>
          </a:blip>
          <a:srcRect l="-1" r="49576"/>
          <a:stretch/>
        </p:blipFill>
        <p:spPr bwMode="auto">
          <a:xfrm>
            <a:off x="620867" y="1931621"/>
            <a:ext cx="2516496" cy="1601070"/>
          </a:xfrm>
          <a:prstGeom prst="rect">
            <a:avLst/>
          </a:prstGeom>
          <a:noFill/>
          <a:ln w="6350" cap="flat" cmpd="sng" algn="ctr">
            <a:noFill/>
            <a:prstDash val="solid"/>
            <a:round/>
            <a:headEnd type="none" w="med" len="med"/>
            <a:tailEnd type="none" w="med" len="med"/>
          </a:ln>
          <a:extLst>
            <a:ext uri="{53640926-AAD7-44d8-BBD7-CCE9431645EC}">
              <a14:shadowObscured xmlns="" xmlns:a14="http://schemas.microsoft.com/office/drawing/2010/main"/>
            </a:ext>
          </a:extLst>
        </p:spPr>
      </p:pic>
      <p:pic>
        <p:nvPicPr>
          <p:cNvPr id="4" name="Immagine 3"/>
          <p:cNvPicPr/>
          <p:nvPr/>
        </p:nvPicPr>
        <p:blipFill rotWithShape="1">
          <a:blip r:embed="rId2" cstate="print">
            <a:extLst>
              <a:ext uri="{28A0092B-C50C-407E-A947-70E740481C1C}">
                <a14:useLocalDpi xmlns:a14="http://schemas.microsoft.com/office/drawing/2010/main"/>
              </a:ext>
            </a:extLst>
          </a:blip>
          <a:srcRect l="50424" r="-848"/>
          <a:stretch/>
        </p:blipFill>
        <p:spPr bwMode="auto">
          <a:xfrm>
            <a:off x="4912949" y="1931621"/>
            <a:ext cx="2516496" cy="1601070"/>
          </a:xfrm>
          <a:prstGeom prst="rect">
            <a:avLst/>
          </a:prstGeom>
          <a:noFill/>
          <a:ln w="6350" cap="flat" cmpd="sng" algn="ctr">
            <a:noFill/>
            <a:prstDash val="solid"/>
            <a:round/>
            <a:headEnd type="none" w="med" len="med"/>
            <a:tailEnd type="none" w="med" len="med"/>
          </a:ln>
          <a:extLst>
            <a:ext uri="{53640926-AAD7-44d8-BBD7-CCE9431645EC}">
              <a14:shadowObscured xmlns="" xmlns:a14="http://schemas.microsoft.com/office/drawing/2010/main"/>
            </a:ext>
          </a:extLst>
        </p:spPr>
      </p:pic>
      <p:grpSp>
        <p:nvGrpSpPr>
          <p:cNvPr id="5" name="Gruppo 4"/>
          <p:cNvGrpSpPr/>
          <p:nvPr/>
        </p:nvGrpSpPr>
        <p:grpSpPr>
          <a:xfrm>
            <a:off x="2906407" y="1778304"/>
            <a:ext cx="1190084" cy="629144"/>
            <a:chOff x="8579650" y="1605894"/>
            <a:chExt cx="1733180" cy="916255"/>
          </a:xfrm>
        </p:grpSpPr>
        <p:sp>
          <p:nvSpPr>
            <p:cNvPr id="14" name="Rettangolo 13"/>
            <p:cNvSpPr/>
            <p:nvPr/>
          </p:nvSpPr>
          <p:spPr>
            <a:xfrm>
              <a:off x="8579650" y="1622153"/>
              <a:ext cx="1733180" cy="899996"/>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p>
          </p:txBody>
        </p:sp>
        <p:sp>
          <p:nvSpPr>
            <p:cNvPr id="15" name="Ovale 14"/>
            <p:cNvSpPr/>
            <p:nvPr/>
          </p:nvSpPr>
          <p:spPr>
            <a:xfrm>
              <a:off x="8683343" y="1662175"/>
              <a:ext cx="201201" cy="207495"/>
            </a:xfrm>
            <a:prstGeom prst="ellipse">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a:p>
          </p:txBody>
        </p:sp>
        <p:sp>
          <p:nvSpPr>
            <p:cNvPr id="16" name="CasellaDiTesto 15"/>
            <p:cNvSpPr txBox="1"/>
            <p:nvPr/>
          </p:nvSpPr>
          <p:spPr>
            <a:xfrm>
              <a:off x="8918805" y="1605894"/>
              <a:ext cx="1104702" cy="358584"/>
            </a:xfrm>
            <a:prstGeom prst="rect">
              <a:avLst/>
            </a:prstGeom>
            <a:noFill/>
          </p:spPr>
          <p:txBody>
            <a:bodyPr wrap="none" rtlCol="0">
              <a:spAutoFit/>
            </a:bodyPr>
            <a:lstStyle/>
            <a:p>
              <a:r>
                <a:rPr lang="en-GB" sz="1000" dirty="0" smtClean="0"/>
                <a:t>off. stats</a:t>
              </a:r>
              <a:endParaRPr lang="en-GB" sz="1000" dirty="0"/>
            </a:p>
          </p:txBody>
        </p:sp>
        <p:sp>
          <p:nvSpPr>
            <p:cNvPr id="17" name="Triangolo isoscele 16"/>
            <p:cNvSpPr/>
            <p:nvPr/>
          </p:nvSpPr>
          <p:spPr>
            <a:xfrm>
              <a:off x="8683342" y="1965946"/>
              <a:ext cx="216000" cy="179998"/>
            </a:xfrm>
            <a:prstGeom prst="triangle">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p>
          </p:txBody>
        </p:sp>
        <p:sp>
          <p:nvSpPr>
            <p:cNvPr id="18" name="CasellaDiTesto 17"/>
            <p:cNvSpPr txBox="1"/>
            <p:nvPr/>
          </p:nvSpPr>
          <p:spPr>
            <a:xfrm>
              <a:off x="8972118" y="1881691"/>
              <a:ext cx="1256744" cy="582701"/>
            </a:xfrm>
            <a:prstGeom prst="rect">
              <a:avLst/>
            </a:prstGeom>
            <a:noFill/>
          </p:spPr>
          <p:txBody>
            <a:bodyPr wrap="square" rtlCol="0">
              <a:spAutoFit/>
            </a:bodyPr>
            <a:lstStyle/>
            <a:p>
              <a:r>
                <a:rPr lang="en-GB" sz="1000" dirty="0" smtClean="0"/>
                <a:t>model</a:t>
              </a:r>
            </a:p>
            <a:p>
              <a:r>
                <a:rPr lang="en-GB" sz="1000" dirty="0" smtClean="0"/>
                <a:t>(no EO)</a:t>
              </a:r>
              <a:endParaRPr lang="en-GB" sz="1000" dirty="0"/>
            </a:p>
          </p:txBody>
        </p:sp>
      </p:grpSp>
      <p:grpSp>
        <p:nvGrpSpPr>
          <p:cNvPr id="6" name="Gruppo 5"/>
          <p:cNvGrpSpPr/>
          <p:nvPr/>
        </p:nvGrpSpPr>
        <p:grpSpPr>
          <a:xfrm>
            <a:off x="7198490" y="1763591"/>
            <a:ext cx="1190083" cy="643857"/>
            <a:chOff x="8579652" y="3896015"/>
            <a:chExt cx="1733179" cy="937682"/>
          </a:xfrm>
        </p:grpSpPr>
        <p:sp>
          <p:nvSpPr>
            <p:cNvPr id="7" name="Rettangolo 6"/>
            <p:cNvSpPr/>
            <p:nvPr/>
          </p:nvSpPr>
          <p:spPr>
            <a:xfrm>
              <a:off x="8579652" y="3912275"/>
              <a:ext cx="1572860" cy="867664"/>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p>
          </p:txBody>
        </p:sp>
        <p:sp>
          <p:nvSpPr>
            <p:cNvPr id="8" name="Ovale 7"/>
            <p:cNvSpPr/>
            <p:nvPr/>
          </p:nvSpPr>
          <p:spPr>
            <a:xfrm>
              <a:off x="8639808" y="3952296"/>
              <a:ext cx="201201" cy="207495"/>
            </a:xfrm>
            <a:prstGeom prst="ellipse">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a:p>
          </p:txBody>
        </p:sp>
        <p:sp>
          <p:nvSpPr>
            <p:cNvPr id="9" name="CasellaDiTesto 8"/>
            <p:cNvSpPr txBox="1"/>
            <p:nvPr/>
          </p:nvSpPr>
          <p:spPr>
            <a:xfrm>
              <a:off x="8875269" y="3896015"/>
              <a:ext cx="1104702" cy="358584"/>
            </a:xfrm>
            <a:prstGeom prst="rect">
              <a:avLst/>
            </a:prstGeom>
            <a:noFill/>
          </p:spPr>
          <p:txBody>
            <a:bodyPr wrap="none" rtlCol="0">
              <a:spAutoFit/>
            </a:bodyPr>
            <a:lstStyle/>
            <a:p>
              <a:r>
                <a:rPr lang="en-GB" sz="1000" dirty="0" smtClean="0"/>
                <a:t>off. stats</a:t>
              </a:r>
              <a:endParaRPr lang="en-GB" sz="1000" dirty="0"/>
            </a:p>
          </p:txBody>
        </p:sp>
        <p:sp>
          <p:nvSpPr>
            <p:cNvPr id="10" name="Triangolo isoscele 9"/>
            <p:cNvSpPr/>
            <p:nvPr/>
          </p:nvSpPr>
          <p:spPr>
            <a:xfrm>
              <a:off x="8639807" y="4256067"/>
              <a:ext cx="216000" cy="179998"/>
            </a:xfrm>
            <a:prstGeom prst="triangle">
              <a:avLst/>
            </a:prstGeom>
            <a:solidFill>
              <a:schemeClr val="bg1">
                <a:lumMod val="5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p>
          </p:txBody>
        </p:sp>
        <p:sp>
          <p:nvSpPr>
            <p:cNvPr id="11" name="CasellaDiTesto 10"/>
            <p:cNvSpPr txBox="1"/>
            <p:nvPr/>
          </p:nvSpPr>
          <p:spPr>
            <a:xfrm>
              <a:off x="8841009" y="4171812"/>
              <a:ext cx="1345160" cy="358584"/>
            </a:xfrm>
            <a:prstGeom prst="rect">
              <a:avLst/>
            </a:prstGeom>
            <a:noFill/>
          </p:spPr>
          <p:txBody>
            <a:bodyPr wrap="none" rtlCol="0">
              <a:spAutoFit/>
            </a:bodyPr>
            <a:lstStyle/>
            <a:p>
              <a:r>
                <a:rPr lang="en-GB" sz="1000" dirty="0" smtClean="0"/>
                <a:t>model (EO)</a:t>
              </a:r>
              <a:endParaRPr lang="en-GB" sz="1000" dirty="0"/>
            </a:p>
          </p:txBody>
        </p:sp>
        <p:sp>
          <p:nvSpPr>
            <p:cNvPr id="12" name="Per 11"/>
            <p:cNvSpPr/>
            <p:nvPr/>
          </p:nvSpPr>
          <p:spPr>
            <a:xfrm>
              <a:off x="8622192" y="4527941"/>
              <a:ext cx="252000" cy="251997"/>
            </a:xfrm>
            <a:prstGeom prst="mathMultiply">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a:ln>
                  <a:solidFill>
                    <a:srgbClr val="000000"/>
                  </a:solidFill>
                </a:ln>
                <a:solidFill>
                  <a:schemeClr val="tx1"/>
                </a:solidFill>
              </a:endParaRPr>
            </a:p>
          </p:txBody>
        </p:sp>
        <p:sp>
          <p:nvSpPr>
            <p:cNvPr id="13" name="CasellaDiTesto 12"/>
            <p:cNvSpPr txBox="1"/>
            <p:nvPr/>
          </p:nvSpPr>
          <p:spPr>
            <a:xfrm>
              <a:off x="8829935" y="4475113"/>
              <a:ext cx="1482896" cy="358584"/>
            </a:xfrm>
            <a:prstGeom prst="rect">
              <a:avLst/>
            </a:prstGeom>
            <a:noFill/>
          </p:spPr>
          <p:txBody>
            <a:bodyPr wrap="none" rtlCol="0">
              <a:spAutoFit/>
            </a:bodyPr>
            <a:lstStyle/>
            <a:p>
              <a:r>
                <a:rPr lang="en-GB" sz="1000" dirty="0" smtClean="0"/>
                <a:t>model (post)</a:t>
              </a:r>
              <a:endParaRPr lang="en-GB" sz="1000" dirty="0"/>
            </a:p>
          </p:txBody>
        </p:sp>
      </p:grpSp>
      <p:sp>
        <p:nvSpPr>
          <p:cNvPr id="19" name="Rettangolo 18"/>
          <p:cNvSpPr/>
          <p:nvPr/>
        </p:nvSpPr>
        <p:spPr>
          <a:xfrm>
            <a:off x="1405804" y="1052753"/>
            <a:ext cx="5685462" cy="461665"/>
          </a:xfrm>
          <a:prstGeom prst="rect">
            <a:avLst/>
          </a:prstGeom>
        </p:spPr>
        <p:txBody>
          <a:bodyPr wrap="square">
            <a:spAutoFit/>
          </a:bodyPr>
          <a:lstStyle/>
          <a:p>
            <a:pPr algn="ctr"/>
            <a:r>
              <a:rPr lang="en-US" sz="1200" dirty="0" smtClean="0">
                <a:latin typeface="+mj-lt"/>
              </a:rPr>
              <a:t>Official </a:t>
            </a:r>
            <a:r>
              <a:rPr lang="en-US" sz="1200" dirty="0">
                <a:latin typeface="+mj-lt"/>
              </a:rPr>
              <a:t>(grey circles) </a:t>
            </a:r>
            <a:r>
              <a:rPr lang="en-US" sz="1200" dirty="0" smtClean="0">
                <a:latin typeface="+mj-lt"/>
              </a:rPr>
              <a:t>vs forecasted </a:t>
            </a:r>
            <a:r>
              <a:rPr lang="en-US" sz="1200" dirty="0">
                <a:latin typeface="+mj-lt"/>
              </a:rPr>
              <a:t>yields </a:t>
            </a:r>
            <a:r>
              <a:rPr lang="en-US" sz="1200" dirty="0" smtClean="0">
                <a:latin typeface="+mj-lt"/>
              </a:rPr>
              <a:t>for </a:t>
            </a:r>
            <a:r>
              <a:rPr lang="en-US" sz="1200" dirty="0">
                <a:latin typeface="+mj-lt"/>
              </a:rPr>
              <a:t>Japonica cultivars in Valencia </a:t>
            </a:r>
            <a:r>
              <a:rPr lang="en-US" sz="1200" dirty="0" smtClean="0">
                <a:latin typeface="+mj-lt"/>
              </a:rPr>
              <a:t>using</a:t>
            </a:r>
            <a:endParaRPr lang="en-GB" sz="1200" dirty="0">
              <a:latin typeface="+mj-lt"/>
            </a:endParaRPr>
          </a:p>
        </p:txBody>
      </p:sp>
      <p:sp>
        <p:nvSpPr>
          <p:cNvPr id="20" name="Titolo 1"/>
          <p:cNvSpPr txBox="1">
            <a:spLocks/>
          </p:cNvSpPr>
          <p:nvPr/>
        </p:nvSpPr>
        <p:spPr bwMode="auto">
          <a:xfrm>
            <a:off x="0" y="149225"/>
            <a:ext cx="7175500" cy="430213"/>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kern="0" smtClean="0"/>
              <a:t>Regional rice monitoring system in Europe 2/5</a:t>
            </a:r>
            <a:endParaRPr lang="it-IT" kern="0"/>
          </a:p>
        </p:txBody>
      </p:sp>
    </p:spTree>
    <p:extLst>
      <p:ext uri="{BB962C8B-B14F-4D97-AF65-F5344CB8AC3E}">
        <p14:creationId xmlns:p14="http://schemas.microsoft.com/office/powerpoint/2010/main" val="40404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8134979" y="1332927"/>
            <a:ext cx="1181864" cy="313932"/>
          </a:xfrm>
          <a:prstGeom prst="rect">
            <a:avLst/>
          </a:prstGeom>
          <a:noFill/>
        </p:spPr>
        <p:txBody>
          <a:bodyPr wrap="square" rtlCol="0">
            <a:spAutoFit/>
          </a:bodyPr>
          <a:lstStyle/>
          <a:p>
            <a:pPr lvl="0" algn="ctr">
              <a:lnSpc>
                <a:spcPct val="90000"/>
              </a:lnSpc>
            </a:pPr>
            <a:r>
              <a:rPr lang="en-GB" sz="1600" b="1" u="sng" dirty="0">
                <a:solidFill>
                  <a:srgbClr val="000099"/>
                </a:solidFill>
                <a:latin typeface="Century Gothic" panose="020B0502020202020204" pitchFamily="34" charset="0"/>
              </a:rPr>
              <a:t>Vercelli</a:t>
            </a:r>
            <a:endParaRPr lang="en-GB" sz="1100" dirty="0">
              <a:solidFill>
                <a:srgbClr val="000099"/>
              </a:solidFill>
              <a:latin typeface="Century Gothic" panose="020B0502020202020204" pitchFamily="34" charset="0"/>
            </a:endParaRPr>
          </a:p>
        </p:txBody>
      </p:sp>
      <p:sp>
        <p:nvSpPr>
          <p:cNvPr id="29" name="CasellaDiTesto 28"/>
          <p:cNvSpPr txBox="1"/>
          <p:nvPr/>
        </p:nvSpPr>
        <p:spPr>
          <a:xfrm>
            <a:off x="5742130" y="4118342"/>
            <a:ext cx="1621334" cy="514243"/>
          </a:xfrm>
          <a:prstGeom prst="rect">
            <a:avLst/>
          </a:prstGeom>
          <a:solidFill>
            <a:srgbClr val="00B050"/>
          </a:solidFill>
        </p:spPr>
        <p:txBody>
          <a:bodyPr>
            <a:spAutoFit/>
          </a:bodyPr>
          <a:lstStyle/>
          <a:p>
            <a:pPr algn="ctr">
              <a:spcAft>
                <a:spcPts val="450"/>
              </a:spcAft>
              <a:defRPr/>
            </a:pPr>
            <a:r>
              <a:rPr lang="it-IT" sz="1275" b="1" dirty="0">
                <a:solidFill>
                  <a:schemeClr val="bg1"/>
                </a:solidFill>
                <a:latin typeface="Century Gothic" pitchFamily="34" charset="0"/>
              </a:rPr>
              <a:t>R</a:t>
            </a:r>
            <a:r>
              <a:rPr lang="it-IT" sz="1275" b="1" baseline="30000" dirty="0">
                <a:solidFill>
                  <a:schemeClr val="bg1"/>
                </a:solidFill>
                <a:latin typeface="Century Gothic" pitchFamily="34" charset="0"/>
              </a:rPr>
              <a:t>2</a:t>
            </a:r>
            <a:r>
              <a:rPr lang="it-IT" sz="1275" b="1" dirty="0">
                <a:solidFill>
                  <a:schemeClr val="bg1"/>
                </a:solidFill>
                <a:latin typeface="Century Gothic" pitchFamily="34" charset="0"/>
              </a:rPr>
              <a:t> = 0.92</a:t>
            </a:r>
          </a:p>
          <a:p>
            <a:pPr algn="ctr">
              <a:defRPr/>
            </a:pPr>
            <a:r>
              <a:rPr lang="it-IT" sz="1050" b="1" dirty="0">
                <a:solidFill>
                  <a:schemeClr val="bg1"/>
                </a:solidFill>
                <a:latin typeface="Century Gothic" pitchFamily="34" charset="0"/>
                <a:cs typeface="Arial" charset="0"/>
              </a:rPr>
              <a:t>RRMSE = 3.41 %</a:t>
            </a:r>
          </a:p>
        </p:txBody>
      </p:sp>
      <p:sp>
        <p:nvSpPr>
          <p:cNvPr id="30" name="CasellaDiTesto 29"/>
          <p:cNvSpPr txBox="1"/>
          <p:nvPr/>
        </p:nvSpPr>
        <p:spPr>
          <a:xfrm>
            <a:off x="5226459" y="3160894"/>
            <a:ext cx="2329277" cy="923330"/>
          </a:xfrm>
          <a:prstGeom prst="rect">
            <a:avLst/>
          </a:prstGeom>
          <a:noFill/>
        </p:spPr>
        <p:txBody>
          <a:bodyPr wrap="square">
            <a:spAutoFit/>
          </a:bodyPr>
          <a:lstStyle/>
          <a:p>
            <a:pPr>
              <a:defRPr/>
            </a:pPr>
            <a:r>
              <a:rPr lang="it-IT" sz="1050" b="1" dirty="0" err="1">
                <a:solidFill>
                  <a:srgbClr val="000099"/>
                </a:solidFill>
                <a:latin typeface="Century Gothic" pitchFamily="34" charset="0"/>
              </a:rPr>
              <a:t>Simulated</a:t>
            </a:r>
            <a:r>
              <a:rPr lang="it-IT" sz="1050" b="1" dirty="0">
                <a:solidFill>
                  <a:srgbClr val="000099"/>
                </a:solidFill>
                <a:latin typeface="Century Gothic" pitchFamily="34" charset="0"/>
              </a:rPr>
              <a:t> </a:t>
            </a:r>
            <a:r>
              <a:rPr lang="it-IT" sz="1050" b="1" dirty="0" err="1">
                <a:solidFill>
                  <a:srgbClr val="000099"/>
                </a:solidFill>
                <a:latin typeface="Century Gothic" pitchFamily="34" charset="0"/>
              </a:rPr>
              <a:t>indicators</a:t>
            </a:r>
            <a:r>
              <a:rPr lang="it-IT" sz="1050" b="1" dirty="0">
                <a:solidFill>
                  <a:srgbClr val="000099"/>
                </a:solidFill>
                <a:latin typeface="Century Gothic" pitchFamily="34" charset="0"/>
              </a:rPr>
              <a:t>:</a:t>
            </a:r>
          </a:p>
          <a:p>
            <a:pPr>
              <a:defRPr/>
            </a:pPr>
            <a:r>
              <a:rPr lang="it-IT" sz="750" dirty="0">
                <a:solidFill>
                  <a:srgbClr val="000099"/>
                </a:solidFill>
                <a:latin typeface="Century Gothic" pitchFamily="34" charset="0"/>
              </a:rPr>
              <a:t>(</a:t>
            </a:r>
            <a:r>
              <a:rPr lang="it-IT" sz="750" dirty="0" err="1">
                <a:solidFill>
                  <a:srgbClr val="000099"/>
                </a:solidFill>
                <a:latin typeface="Century Gothic" pitchFamily="34" charset="0"/>
              </a:rPr>
              <a:t>indipendent</a:t>
            </a:r>
            <a:r>
              <a:rPr lang="it-IT" sz="750" dirty="0">
                <a:solidFill>
                  <a:srgbClr val="000099"/>
                </a:solidFill>
                <a:latin typeface="Century Gothic" pitchFamily="34" charset="0"/>
              </a:rPr>
              <a:t> </a:t>
            </a:r>
            <a:r>
              <a:rPr lang="it-IT" sz="750" dirty="0" err="1">
                <a:solidFill>
                  <a:srgbClr val="000099"/>
                </a:solidFill>
                <a:latin typeface="Century Gothic" pitchFamily="34" charset="0"/>
              </a:rPr>
              <a:t>variables</a:t>
            </a:r>
            <a:r>
              <a:rPr lang="it-IT" sz="750" dirty="0">
                <a:solidFill>
                  <a:srgbClr val="000099"/>
                </a:solidFill>
                <a:latin typeface="Century Gothic" pitchFamily="34" charset="0"/>
              </a:rPr>
              <a:t> in the </a:t>
            </a:r>
            <a:r>
              <a:rPr lang="it-IT" sz="750" dirty="0" err="1">
                <a:solidFill>
                  <a:srgbClr val="000099"/>
                </a:solidFill>
                <a:latin typeface="Century Gothic" pitchFamily="34" charset="0"/>
              </a:rPr>
              <a:t>regression</a:t>
            </a:r>
            <a:r>
              <a:rPr lang="it-IT" sz="750" dirty="0">
                <a:solidFill>
                  <a:srgbClr val="000099"/>
                </a:solidFill>
                <a:latin typeface="Century Gothic" pitchFamily="34" charset="0"/>
              </a:rPr>
              <a:t>)</a:t>
            </a:r>
            <a:endParaRPr lang="it-IT" sz="900" i="1" dirty="0">
              <a:solidFill>
                <a:srgbClr val="000099"/>
              </a:solidFill>
              <a:latin typeface="Century Gothic" pitchFamily="34" charset="0"/>
            </a:endParaRPr>
          </a:p>
          <a:p>
            <a:pPr marL="128588" indent="-128588">
              <a:buFontTx/>
              <a:buChar char="-"/>
              <a:defRPr/>
            </a:pPr>
            <a:r>
              <a:rPr lang="it-IT" sz="900" i="1" dirty="0" err="1">
                <a:solidFill>
                  <a:srgbClr val="000099"/>
                </a:solidFill>
                <a:latin typeface="Century Gothic" pitchFamily="34" charset="0"/>
              </a:rPr>
              <a:t>Aboveground</a:t>
            </a:r>
            <a:r>
              <a:rPr lang="it-IT" sz="900" i="1" dirty="0">
                <a:solidFill>
                  <a:srgbClr val="000099"/>
                </a:solidFill>
                <a:latin typeface="Century Gothic" pitchFamily="34" charset="0"/>
              </a:rPr>
              <a:t> </a:t>
            </a:r>
            <a:r>
              <a:rPr lang="it-IT" sz="900" i="1" dirty="0" err="1">
                <a:solidFill>
                  <a:srgbClr val="000099"/>
                </a:solidFill>
                <a:latin typeface="Century Gothic" pitchFamily="34" charset="0"/>
              </a:rPr>
              <a:t>biomass</a:t>
            </a:r>
            <a:endParaRPr lang="it-IT" sz="900" i="1" dirty="0">
              <a:solidFill>
                <a:srgbClr val="000099"/>
              </a:solidFill>
              <a:latin typeface="Century Gothic" pitchFamily="34" charset="0"/>
            </a:endParaRPr>
          </a:p>
          <a:p>
            <a:pPr marL="128588" indent="-128588">
              <a:buFontTx/>
              <a:buChar char="-"/>
              <a:defRPr/>
            </a:pPr>
            <a:r>
              <a:rPr lang="it-IT" sz="900" i="1" dirty="0">
                <a:solidFill>
                  <a:srgbClr val="000099"/>
                </a:solidFill>
                <a:latin typeface="Century Gothic" pitchFamily="34" charset="0"/>
              </a:rPr>
              <a:t>Development stage code</a:t>
            </a:r>
          </a:p>
          <a:p>
            <a:pPr marL="128588" indent="-128588">
              <a:buFontTx/>
              <a:buChar char="-"/>
              <a:defRPr/>
            </a:pPr>
            <a:r>
              <a:rPr lang="it-IT" sz="900" b="1" i="1" dirty="0" err="1">
                <a:solidFill>
                  <a:srgbClr val="C00000"/>
                </a:solidFill>
                <a:latin typeface="Century Gothic" pitchFamily="34" charset="0"/>
              </a:rPr>
              <a:t>forced</a:t>
            </a:r>
            <a:r>
              <a:rPr lang="it-IT" sz="900" b="1" i="1" dirty="0">
                <a:solidFill>
                  <a:srgbClr val="C00000"/>
                </a:solidFill>
                <a:latin typeface="Century Gothic" pitchFamily="34" charset="0"/>
              </a:rPr>
              <a:t> GLAI</a:t>
            </a:r>
          </a:p>
          <a:p>
            <a:pPr marL="128588" indent="-128588">
              <a:buFontTx/>
              <a:buChar char="-"/>
              <a:defRPr/>
            </a:pPr>
            <a:r>
              <a:rPr lang="it-IT" sz="900" b="1" i="1" dirty="0" err="1">
                <a:solidFill>
                  <a:srgbClr val="C00000"/>
                </a:solidFill>
                <a:latin typeface="Century Gothic" pitchFamily="34" charset="0"/>
              </a:rPr>
              <a:t>forced</a:t>
            </a:r>
            <a:r>
              <a:rPr lang="it-IT" sz="900" b="1" i="1" dirty="0">
                <a:solidFill>
                  <a:srgbClr val="C00000"/>
                </a:solidFill>
                <a:latin typeface="Century Gothic" pitchFamily="34" charset="0"/>
              </a:rPr>
              <a:t> </a:t>
            </a:r>
            <a:r>
              <a:rPr lang="it-IT" sz="900" b="1" i="1" dirty="0" err="1">
                <a:solidFill>
                  <a:srgbClr val="C00000"/>
                </a:solidFill>
                <a:latin typeface="Century Gothic" pitchFamily="34" charset="0"/>
              </a:rPr>
              <a:t>yield</a:t>
            </a:r>
            <a:endParaRPr lang="it-IT" sz="900" b="1" i="1" dirty="0">
              <a:solidFill>
                <a:srgbClr val="C00000"/>
              </a:solidFill>
              <a:latin typeface="Century Gothic" pitchFamily="34" charset="0"/>
            </a:endParaRPr>
          </a:p>
        </p:txBody>
      </p:sp>
      <p:sp>
        <p:nvSpPr>
          <p:cNvPr id="17" name="CasellaDiTesto 16"/>
          <p:cNvSpPr txBox="1"/>
          <p:nvPr/>
        </p:nvSpPr>
        <p:spPr>
          <a:xfrm>
            <a:off x="1588219" y="946701"/>
            <a:ext cx="2673767" cy="317395"/>
          </a:xfrm>
          <a:prstGeom prst="rect">
            <a:avLst/>
          </a:prstGeom>
          <a:noFill/>
        </p:spPr>
        <p:txBody>
          <a:bodyPr wrap="square" rtlCol="0">
            <a:spAutoFit/>
          </a:bodyPr>
          <a:lstStyle/>
          <a:p>
            <a:pPr lvl="0" algn="ctr">
              <a:lnSpc>
                <a:spcPct val="150000"/>
              </a:lnSpc>
            </a:pPr>
            <a:r>
              <a:rPr lang="en-GB" sz="975" b="1" dirty="0">
                <a:solidFill>
                  <a:srgbClr val="000099"/>
                </a:solidFill>
                <a:latin typeface="Century Gothic" panose="020B0502020202020204" pitchFamily="34" charset="0"/>
              </a:rPr>
              <a:t>Early forecast (30 July)</a:t>
            </a:r>
          </a:p>
        </p:txBody>
      </p:sp>
      <p:sp>
        <p:nvSpPr>
          <p:cNvPr id="18" name="CasellaDiTesto 17"/>
          <p:cNvSpPr txBox="1"/>
          <p:nvPr/>
        </p:nvSpPr>
        <p:spPr>
          <a:xfrm>
            <a:off x="1721710" y="3149400"/>
            <a:ext cx="2425111" cy="948978"/>
          </a:xfrm>
          <a:prstGeom prst="rect">
            <a:avLst/>
          </a:prstGeom>
          <a:noFill/>
        </p:spPr>
        <p:txBody>
          <a:bodyPr wrap="square">
            <a:spAutoFit/>
          </a:bodyPr>
          <a:lstStyle/>
          <a:p>
            <a:pPr>
              <a:defRPr/>
            </a:pPr>
            <a:r>
              <a:rPr lang="it-IT" sz="1050" b="1" dirty="0" err="1">
                <a:solidFill>
                  <a:srgbClr val="000099"/>
                </a:solidFill>
                <a:latin typeface="Century Gothic" pitchFamily="34" charset="0"/>
              </a:rPr>
              <a:t>Simulated</a:t>
            </a:r>
            <a:r>
              <a:rPr lang="it-IT" sz="1050" b="1" dirty="0">
                <a:solidFill>
                  <a:srgbClr val="000099"/>
                </a:solidFill>
                <a:latin typeface="Century Gothic" pitchFamily="34" charset="0"/>
              </a:rPr>
              <a:t> </a:t>
            </a:r>
            <a:r>
              <a:rPr lang="it-IT" sz="1050" b="1" dirty="0" err="1">
                <a:solidFill>
                  <a:srgbClr val="000099"/>
                </a:solidFill>
                <a:latin typeface="Century Gothic" pitchFamily="34" charset="0"/>
              </a:rPr>
              <a:t>indicators</a:t>
            </a:r>
            <a:r>
              <a:rPr lang="it-IT" sz="1050" b="1" dirty="0">
                <a:solidFill>
                  <a:srgbClr val="000099"/>
                </a:solidFill>
                <a:latin typeface="Century Gothic" pitchFamily="34" charset="0"/>
              </a:rPr>
              <a:t>:</a:t>
            </a:r>
          </a:p>
          <a:p>
            <a:pPr>
              <a:spcAft>
                <a:spcPts val="225"/>
              </a:spcAft>
              <a:defRPr/>
            </a:pPr>
            <a:r>
              <a:rPr lang="it-IT" sz="750" dirty="0">
                <a:solidFill>
                  <a:srgbClr val="000099"/>
                </a:solidFill>
                <a:latin typeface="Century Gothic" pitchFamily="34" charset="0"/>
              </a:rPr>
              <a:t>(</a:t>
            </a:r>
            <a:r>
              <a:rPr lang="it-IT" sz="750" dirty="0" err="1">
                <a:solidFill>
                  <a:srgbClr val="000099"/>
                </a:solidFill>
                <a:latin typeface="Century Gothic" pitchFamily="34" charset="0"/>
              </a:rPr>
              <a:t>indipendent</a:t>
            </a:r>
            <a:r>
              <a:rPr lang="it-IT" sz="750" dirty="0">
                <a:solidFill>
                  <a:srgbClr val="000099"/>
                </a:solidFill>
                <a:latin typeface="Century Gothic" pitchFamily="34" charset="0"/>
              </a:rPr>
              <a:t> </a:t>
            </a:r>
            <a:r>
              <a:rPr lang="it-IT" sz="750" dirty="0" err="1">
                <a:solidFill>
                  <a:srgbClr val="000099"/>
                </a:solidFill>
                <a:latin typeface="Century Gothic" pitchFamily="34" charset="0"/>
              </a:rPr>
              <a:t>variables</a:t>
            </a:r>
            <a:r>
              <a:rPr lang="it-IT" sz="750" dirty="0">
                <a:solidFill>
                  <a:srgbClr val="000099"/>
                </a:solidFill>
                <a:latin typeface="Century Gothic" pitchFamily="34" charset="0"/>
              </a:rPr>
              <a:t> in the </a:t>
            </a:r>
            <a:r>
              <a:rPr lang="it-IT" sz="750" dirty="0" err="1">
                <a:solidFill>
                  <a:srgbClr val="000099"/>
                </a:solidFill>
                <a:latin typeface="Century Gothic" pitchFamily="34" charset="0"/>
              </a:rPr>
              <a:t>regression</a:t>
            </a:r>
            <a:r>
              <a:rPr lang="it-IT" sz="750" dirty="0">
                <a:solidFill>
                  <a:srgbClr val="000099"/>
                </a:solidFill>
                <a:latin typeface="Century Gothic" pitchFamily="34" charset="0"/>
              </a:rPr>
              <a:t>)</a:t>
            </a:r>
            <a:endParaRPr lang="it-IT" sz="750" i="1" dirty="0">
              <a:solidFill>
                <a:srgbClr val="000099"/>
              </a:solidFill>
              <a:latin typeface="Century Gothic" pitchFamily="34" charset="0"/>
            </a:endParaRPr>
          </a:p>
          <a:p>
            <a:pPr marL="128588" indent="-128588">
              <a:buFontTx/>
              <a:buChar char="-"/>
              <a:defRPr/>
            </a:pPr>
            <a:r>
              <a:rPr lang="it-IT" sz="900" i="1" dirty="0">
                <a:solidFill>
                  <a:srgbClr val="000099"/>
                </a:solidFill>
                <a:latin typeface="Century Gothic" pitchFamily="34" charset="0"/>
              </a:rPr>
              <a:t>LAI</a:t>
            </a:r>
          </a:p>
          <a:p>
            <a:pPr marL="128588" indent="-128588">
              <a:buFontTx/>
              <a:buChar char="-"/>
              <a:defRPr/>
            </a:pPr>
            <a:r>
              <a:rPr lang="it-IT" sz="900" i="1" dirty="0">
                <a:solidFill>
                  <a:srgbClr val="000099"/>
                </a:solidFill>
                <a:latin typeface="Century Gothic" pitchFamily="34" charset="0"/>
              </a:rPr>
              <a:t>Development stage code</a:t>
            </a:r>
          </a:p>
          <a:p>
            <a:pPr marL="128588" indent="-128588">
              <a:buFontTx/>
              <a:buChar char="-"/>
              <a:defRPr/>
            </a:pPr>
            <a:r>
              <a:rPr lang="it-IT" sz="900" b="1" i="1" dirty="0" err="1">
                <a:solidFill>
                  <a:srgbClr val="C00000"/>
                </a:solidFill>
                <a:latin typeface="Century Gothic" pitchFamily="34" charset="0"/>
              </a:rPr>
              <a:t>forced</a:t>
            </a:r>
            <a:r>
              <a:rPr lang="it-IT" sz="900" b="1" i="1" dirty="0">
                <a:solidFill>
                  <a:srgbClr val="C00000"/>
                </a:solidFill>
                <a:latin typeface="Century Gothic" pitchFamily="34" charset="0"/>
              </a:rPr>
              <a:t> GLAI</a:t>
            </a:r>
          </a:p>
          <a:p>
            <a:pPr marL="128588" indent="-128588">
              <a:buFontTx/>
              <a:buChar char="-"/>
              <a:defRPr/>
            </a:pPr>
            <a:r>
              <a:rPr lang="it-IT" sz="900" b="1" i="1" dirty="0" err="1">
                <a:solidFill>
                  <a:srgbClr val="C00000"/>
                </a:solidFill>
                <a:latin typeface="Century Gothic" pitchFamily="34" charset="0"/>
              </a:rPr>
              <a:t>forced</a:t>
            </a:r>
            <a:r>
              <a:rPr lang="it-IT" sz="900" b="1" i="1" dirty="0">
                <a:solidFill>
                  <a:srgbClr val="C00000"/>
                </a:solidFill>
                <a:latin typeface="Century Gothic" pitchFamily="34" charset="0"/>
              </a:rPr>
              <a:t> </a:t>
            </a:r>
            <a:r>
              <a:rPr lang="it-IT" sz="900" b="1" i="1" dirty="0" err="1">
                <a:solidFill>
                  <a:srgbClr val="C00000"/>
                </a:solidFill>
                <a:latin typeface="Century Gothic" pitchFamily="34" charset="0"/>
              </a:rPr>
              <a:t>yield</a:t>
            </a:r>
            <a:endParaRPr lang="it-IT" sz="900" b="1" i="1" dirty="0">
              <a:solidFill>
                <a:srgbClr val="C00000"/>
              </a:solidFill>
              <a:latin typeface="Century Gothic" pitchFamily="34" charset="0"/>
            </a:endParaRPr>
          </a:p>
        </p:txBody>
      </p:sp>
      <p:sp>
        <p:nvSpPr>
          <p:cNvPr id="19" name="CasellaDiTesto 18"/>
          <p:cNvSpPr txBox="1"/>
          <p:nvPr/>
        </p:nvSpPr>
        <p:spPr>
          <a:xfrm>
            <a:off x="2248906" y="4139830"/>
            <a:ext cx="1621334" cy="514243"/>
          </a:xfrm>
          <a:prstGeom prst="rect">
            <a:avLst/>
          </a:prstGeom>
          <a:solidFill>
            <a:srgbClr val="00B050"/>
          </a:solidFill>
        </p:spPr>
        <p:txBody>
          <a:bodyPr>
            <a:spAutoFit/>
          </a:bodyPr>
          <a:lstStyle/>
          <a:p>
            <a:pPr algn="ctr">
              <a:spcAft>
                <a:spcPts val="450"/>
              </a:spcAft>
              <a:defRPr/>
            </a:pPr>
            <a:r>
              <a:rPr lang="it-IT" sz="1275" b="1" dirty="0">
                <a:solidFill>
                  <a:schemeClr val="bg1"/>
                </a:solidFill>
                <a:latin typeface="Century Gothic" pitchFamily="34" charset="0"/>
              </a:rPr>
              <a:t>R</a:t>
            </a:r>
            <a:r>
              <a:rPr lang="it-IT" sz="1275" b="1" baseline="30000" dirty="0">
                <a:solidFill>
                  <a:schemeClr val="bg1"/>
                </a:solidFill>
                <a:latin typeface="Century Gothic" pitchFamily="34" charset="0"/>
              </a:rPr>
              <a:t>2</a:t>
            </a:r>
            <a:r>
              <a:rPr lang="it-IT" sz="1275" b="1" dirty="0">
                <a:solidFill>
                  <a:schemeClr val="bg1"/>
                </a:solidFill>
                <a:latin typeface="Century Gothic" pitchFamily="34" charset="0"/>
              </a:rPr>
              <a:t> = 0.59</a:t>
            </a:r>
          </a:p>
          <a:p>
            <a:pPr algn="ctr">
              <a:defRPr/>
            </a:pPr>
            <a:r>
              <a:rPr lang="it-IT" sz="1050" b="1" dirty="0">
                <a:solidFill>
                  <a:schemeClr val="bg1"/>
                </a:solidFill>
                <a:latin typeface="Century Gothic" pitchFamily="34" charset="0"/>
                <a:cs typeface="Arial" charset="0"/>
              </a:rPr>
              <a:t>RRMSE = 4.19 %</a:t>
            </a:r>
          </a:p>
        </p:txBody>
      </p:sp>
      <p:sp>
        <p:nvSpPr>
          <p:cNvPr id="26" name="CasellaDiTesto 25"/>
          <p:cNvSpPr txBox="1"/>
          <p:nvPr/>
        </p:nvSpPr>
        <p:spPr>
          <a:xfrm>
            <a:off x="5157065" y="959941"/>
            <a:ext cx="2673767" cy="317395"/>
          </a:xfrm>
          <a:prstGeom prst="rect">
            <a:avLst/>
          </a:prstGeom>
          <a:noFill/>
        </p:spPr>
        <p:txBody>
          <a:bodyPr wrap="square" rtlCol="0">
            <a:spAutoFit/>
          </a:bodyPr>
          <a:lstStyle/>
          <a:p>
            <a:pPr lvl="0" algn="ctr">
              <a:lnSpc>
                <a:spcPct val="150000"/>
              </a:lnSpc>
            </a:pPr>
            <a:r>
              <a:rPr lang="en-GB" sz="975" b="1" dirty="0">
                <a:solidFill>
                  <a:srgbClr val="000099"/>
                </a:solidFill>
                <a:latin typeface="Century Gothic" panose="020B0502020202020204" pitchFamily="34" charset="0"/>
              </a:rPr>
              <a:t>Final estimation (10 September)</a:t>
            </a: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0272" y="1264096"/>
            <a:ext cx="3248054" cy="1812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CasellaDiTesto 33"/>
          <p:cNvSpPr txBox="1"/>
          <p:nvPr/>
        </p:nvSpPr>
        <p:spPr>
          <a:xfrm>
            <a:off x="3962986" y="1555251"/>
            <a:ext cx="896746" cy="246221"/>
          </a:xfrm>
          <a:prstGeom prst="rect">
            <a:avLst/>
          </a:prstGeom>
          <a:noFill/>
        </p:spPr>
        <p:txBody>
          <a:bodyPr wrap="square" rtlCol="0">
            <a:spAutoFit/>
          </a:bodyPr>
          <a:lstStyle/>
          <a:p>
            <a:r>
              <a:rPr lang="it-IT" sz="1000" b="1" dirty="0">
                <a:solidFill>
                  <a:srgbClr val="0000CC"/>
                </a:solidFill>
              </a:rPr>
              <a:t>7.3 t ha</a:t>
            </a:r>
            <a:r>
              <a:rPr lang="it-IT" sz="1000" b="1" baseline="30000" dirty="0">
                <a:solidFill>
                  <a:srgbClr val="0000CC"/>
                </a:solidFill>
              </a:rPr>
              <a:t>-1</a:t>
            </a:r>
            <a:endParaRPr lang="en-US" sz="1000" b="1" baseline="30000" dirty="0">
              <a:solidFill>
                <a:srgbClr val="0000CC"/>
              </a:solidFill>
            </a:endParaRPr>
          </a:p>
        </p:txBody>
      </p:sp>
      <p:sp>
        <p:nvSpPr>
          <p:cNvPr id="40" name="CasellaDiTesto 39"/>
          <p:cNvSpPr txBox="1"/>
          <p:nvPr/>
        </p:nvSpPr>
        <p:spPr>
          <a:xfrm>
            <a:off x="7449304" y="1555251"/>
            <a:ext cx="852867" cy="246221"/>
          </a:xfrm>
          <a:prstGeom prst="rect">
            <a:avLst/>
          </a:prstGeom>
          <a:noFill/>
        </p:spPr>
        <p:txBody>
          <a:bodyPr wrap="square" rtlCol="0">
            <a:spAutoFit/>
          </a:bodyPr>
          <a:lstStyle/>
          <a:p>
            <a:r>
              <a:rPr lang="it-IT" sz="1000" b="1" dirty="0">
                <a:solidFill>
                  <a:srgbClr val="0000CC"/>
                </a:solidFill>
              </a:rPr>
              <a:t>6.8 t ha</a:t>
            </a:r>
            <a:r>
              <a:rPr lang="it-IT" sz="1000" b="1" baseline="30000" dirty="0">
                <a:solidFill>
                  <a:srgbClr val="0000CC"/>
                </a:solidFill>
              </a:rPr>
              <a:t>-1</a:t>
            </a:r>
            <a:endParaRPr lang="en-US" sz="1000" b="1" baseline="30000" dirty="0">
              <a:solidFill>
                <a:srgbClr val="0000CC"/>
              </a:solidFill>
            </a:endParaRPr>
          </a:p>
        </p:txBody>
      </p:sp>
      <p:pic>
        <p:nvPicPr>
          <p:cNvPr id="16" name="Picture 13" descr="http://img.freeflagicons.com/thumb/round_icon/italy/italy_64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57559" y="790668"/>
            <a:ext cx="676979" cy="5077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olo 1"/>
          <p:cNvSpPr>
            <a:spLocks noGrp="1"/>
          </p:cNvSpPr>
          <p:nvPr>
            <p:ph type="title" idx="4294967295"/>
          </p:nvPr>
        </p:nvSpPr>
        <p:spPr>
          <a:xfrm>
            <a:off x="0" y="149225"/>
            <a:ext cx="7175500" cy="430213"/>
          </a:xfrm>
        </p:spPr>
        <p:txBody>
          <a:bodyPr/>
          <a:lstStyle/>
          <a:p>
            <a:r>
              <a:rPr lang="en-US" dirty="0"/>
              <a:t>Regional rice monitoring system in Europe </a:t>
            </a:r>
            <a:r>
              <a:rPr lang="en-US" dirty="0" smtClean="0"/>
              <a:t>3/5</a:t>
            </a:r>
            <a:endParaRPr lang="en-GB" dirty="0"/>
          </a:p>
        </p:txBody>
      </p:sp>
      <p:sp>
        <p:nvSpPr>
          <p:cNvPr id="3" name="Rettangolo 2"/>
          <p:cNvSpPr/>
          <p:nvPr/>
        </p:nvSpPr>
        <p:spPr>
          <a:xfrm>
            <a:off x="86718" y="713681"/>
            <a:ext cx="2631082" cy="369332"/>
          </a:xfrm>
          <a:prstGeom prst="rect">
            <a:avLst/>
          </a:prstGeom>
        </p:spPr>
        <p:txBody>
          <a:bodyPr wrap="square">
            <a:spAutoFit/>
          </a:bodyPr>
          <a:lstStyle/>
          <a:p>
            <a:r>
              <a:rPr lang="en-GB" dirty="0"/>
              <a:t>Forecasting </a:t>
            </a:r>
            <a:r>
              <a:rPr lang="en-GB" dirty="0" smtClean="0"/>
              <a:t>Results</a:t>
            </a:r>
            <a:endParaRPr lang="en-GB" dirty="0"/>
          </a:p>
        </p:txBody>
      </p:sp>
      <p:pic>
        <p:nvPicPr>
          <p:cNvPr id="512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9527" y="1264096"/>
            <a:ext cx="3252459" cy="1814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486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6"/>
                                        </p:tgtEl>
                                        <p:attrNameLst>
                                          <p:attrName>style.visibility</p:attrName>
                                        </p:attrNameLst>
                                      </p:cBhvr>
                                      <p:to>
                                        <p:strVal val="visible"/>
                                      </p:to>
                                    </p:set>
                                    <p:animEffect transition="in" filter="fade">
                                      <p:cBhvr>
                                        <p:cTn id="14" dur="500"/>
                                        <p:tgtEl>
                                          <p:spTgt spid="51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19" grpId="0" animBg="1"/>
      <p:bldP spid="26"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4" name="Gruppo 43"/>
          <p:cNvGrpSpPr/>
          <p:nvPr/>
        </p:nvGrpSpPr>
        <p:grpSpPr>
          <a:xfrm>
            <a:off x="2018000" y="840615"/>
            <a:ext cx="5054828" cy="3240360"/>
            <a:chOff x="0" y="0"/>
            <a:chExt cx="5701031" cy="3601721"/>
          </a:xfrm>
        </p:grpSpPr>
        <p:grpSp>
          <p:nvGrpSpPr>
            <p:cNvPr id="45" name="Gruppo 44"/>
            <p:cNvGrpSpPr/>
            <p:nvPr/>
          </p:nvGrpSpPr>
          <p:grpSpPr>
            <a:xfrm>
              <a:off x="0" y="0"/>
              <a:ext cx="5701031" cy="3601721"/>
              <a:chOff x="0" y="0"/>
              <a:chExt cx="5701086" cy="3601941"/>
            </a:xfrm>
          </p:grpSpPr>
          <p:pic>
            <p:nvPicPr>
              <p:cNvPr id="5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080" y="0"/>
                <a:ext cx="2592126" cy="1765190"/>
              </a:xfrm>
              <a:prstGeom prst="rect">
                <a:avLst/>
              </a:prstGeom>
              <a:noFill/>
              <a:ln>
                <a:noFill/>
              </a:ln>
              <a:effectLst/>
              <a:extLst/>
            </p:spPr>
          </p:pic>
          <p:pic>
            <p:nvPicPr>
              <p:cNvPr id="58"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173" y="87465"/>
                <a:ext cx="2647784" cy="1653871"/>
              </a:xfrm>
              <a:prstGeom prst="rect">
                <a:avLst/>
              </a:prstGeom>
              <a:noFill/>
              <a:ln>
                <a:noFill/>
              </a:ln>
              <a:effectLst/>
              <a:extLst/>
            </p:spPr>
          </p:pic>
          <p:pic>
            <p:nvPicPr>
              <p:cNvPr id="59" name="Immagine 5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828800"/>
                <a:ext cx="2957886" cy="1757239"/>
              </a:xfrm>
              <a:prstGeom prst="rect">
                <a:avLst/>
              </a:prstGeom>
              <a:noFill/>
            </p:spPr>
          </p:pic>
          <p:pic>
            <p:nvPicPr>
              <p:cNvPr id="60" name="Immagine 5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1152" y="1860605"/>
                <a:ext cx="2949934" cy="1741336"/>
              </a:xfrm>
              <a:prstGeom prst="rect">
                <a:avLst/>
              </a:prstGeom>
              <a:noFill/>
            </p:spPr>
          </p:pic>
        </p:grpSp>
        <p:sp>
          <p:nvSpPr>
            <p:cNvPr id="48" name="Casella di testo 10"/>
            <p:cNvSpPr txBox="1"/>
            <p:nvPr/>
          </p:nvSpPr>
          <p:spPr>
            <a:xfrm>
              <a:off x="500932" y="71561"/>
              <a:ext cx="485029" cy="3975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it-IT" sz="825">
                  <a:ea typeface="Calibri"/>
                  <a:cs typeface="Times New Roman"/>
                </a:rPr>
                <a:t>a)</a:t>
              </a:r>
              <a:endParaRPr lang="it-IT" sz="750">
                <a:ea typeface="Calibri"/>
                <a:cs typeface="Times New Roman"/>
              </a:endParaRPr>
            </a:p>
          </p:txBody>
        </p:sp>
        <p:sp>
          <p:nvSpPr>
            <p:cNvPr id="52" name="Casella di testo 11"/>
            <p:cNvSpPr txBox="1"/>
            <p:nvPr/>
          </p:nvSpPr>
          <p:spPr>
            <a:xfrm>
              <a:off x="3339548" y="15902"/>
              <a:ext cx="484505" cy="3975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it-IT" sz="825">
                  <a:ea typeface="Calibri"/>
                  <a:cs typeface="Times New Roman"/>
                </a:rPr>
                <a:t>b)</a:t>
              </a:r>
              <a:endParaRPr lang="it-IT" sz="750">
                <a:ea typeface="Calibri"/>
                <a:cs typeface="Times New Roman"/>
              </a:endParaRPr>
            </a:p>
          </p:txBody>
        </p:sp>
        <p:sp>
          <p:nvSpPr>
            <p:cNvPr id="53" name="Casella di testo 12"/>
            <p:cNvSpPr txBox="1"/>
            <p:nvPr/>
          </p:nvSpPr>
          <p:spPr>
            <a:xfrm>
              <a:off x="516834" y="1820848"/>
              <a:ext cx="484505" cy="3975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it-IT" sz="825">
                  <a:ea typeface="Calibri"/>
                  <a:cs typeface="Times New Roman"/>
                </a:rPr>
                <a:t>c)</a:t>
              </a:r>
              <a:endParaRPr lang="it-IT" sz="750">
                <a:ea typeface="Calibri"/>
                <a:cs typeface="Times New Roman"/>
              </a:endParaRPr>
            </a:p>
          </p:txBody>
        </p:sp>
        <p:sp>
          <p:nvSpPr>
            <p:cNvPr id="55" name="Casella di testo 13"/>
            <p:cNvSpPr txBox="1"/>
            <p:nvPr/>
          </p:nvSpPr>
          <p:spPr>
            <a:xfrm>
              <a:off x="3347499" y="1860605"/>
              <a:ext cx="484505" cy="3975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it-IT" sz="825">
                  <a:ea typeface="Calibri"/>
                  <a:cs typeface="Times New Roman"/>
                </a:rPr>
                <a:t>d)</a:t>
              </a:r>
              <a:endParaRPr lang="it-IT" sz="750">
                <a:ea typeface="Calibri"/>
                <a:cs typeface="Times New Roman"/>
              </a:endParaRPr>
            </a:p>
          </p:txBody>
        </p:sp>
      </p:grpSp>
      <p:sp>
        <p:nvSpPr>
          <p:cNvPr id="2" name="Freccia in giù 1"/>
          <p:cNvSpPr/>
          <p:nvPr/>
        </p:nvSpPr>
        <p:spPr>
          <a:xfrm>
            <a:off x="4210641" y="854921"/>
            <a:ext cx="162018" cy="2289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Freccia in giù 60"/>
          <p:cNvSpPr/>
          <p:nvPr/>
        </p:nvSpPr>
        <p:spPr>
          <a:xfrm>
            <a:off x="6629252" y="854921"/>
            <a:ext cx="162018" cy="2289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Freccia in giù 61"/>
          <p:cNvSpPr/>
          <p:nvPr/>
        </p:nvSpPr>
        <p:spPr>
          <a:xfrm>
            <a:off x="4185950" y="2543134"/>
            <a:ext cx="162018" cy="2289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reccia in giù 62"/>
          <p:cNvSpPr/>
          <p:nvPr/>
        </p:nvSpPr>
        <p:spPr>
          <a:xfrm>
            <a:off x="6710261" y="2543134"/>
            <a:ext cx="162018" cy="2289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671803" y="4130208"/>
            <a:ext cx="8186013" cy="430887"/>
          </a:xfrm>
          <a:prstGeom prst="rect">
            <a:avLst/>
          </a:prstGeom>
          <a:solidFill>
            <a:schemeClr val="bg1"/>
          </a:solidFill>
        </p:spPr>
        <p:txBody>
          <a:bodyPr wrap="square">
            <a:spAutoFit/>
          </a:bodyPr>
          <a:lstStyle/>
          <a:p>
            <a:r>
              <a:rPr lang="en-US" sz="1100" dirty="0" smtClean="0"/>
              <a:t>Comparison </a:t>
            </a:r>
            <a:r>
              <a:rPr lang="en-US" sz="1100" dirty="0"/>
              <a:t>between official (orange circles) and forecasted (green crosses) yields for a) </a:t>
            </a:r>
            <a:r>
              <a:rPr lang="en-US" sz="1100" i="1" dirty="0" err="1"/>
              <a:t>Indica</a:t>
            </a:r>
            <a:r>
              <a:rPr lang="en-US" sz="1100" dirty="0"/>
              <a:t> rice in Thessaloniki, b) </a:t>
            </a:r>
            <a:r>
              <a:rPr lang="en-US" sz="1100" i="1" dirty="0"/>
              <a:t>Japonica</a:t>
            </a:r>
            <a:r>
              <a:rPr lang="en-US" sz="1100" dirty="0"/>
              <a:t> rice in Valencia, c) </a:t>
            </a:r>
            <a:r>
              <a:rPr lang="en-US" sz="1100" i="1" dirty="0" err="1"/>
              <a:t>Indica</a:t>
            </a:r>
            <a:r>
              <a:rPr lang="en-US" sz="1100" i="1" dirty="0"/>
              <a:t> </a:t>
            </a:r>
            <a:r>
              <a:rPr lang="en-US" sz="1100" i="1" dirty="0" err="1"/>
              <a:t>Lungo</a:t>
            </a:r>
            <a:r>
              <a:rPr lang="en-US" sz="1100" i="1" dirty="0"/>
              <a:t> B</a:t>
            </a:r>
            <a:r>
              <a:rPr lang="en-US" sz="1100" dirty="0"/>
              <a:t> in </a:t>
            </a:r>
            <a:r>
              <a:rPr lang="en-US" sz="1100" dirty="0" err="1"/>
              <a:t>Lomellina</a:t>
            </a:r>
            <a:r>
              <a:rPr lang="en-US" sz="1100" dirty="0"/>
              <a:t> and d) </a:t>
            </a:r>
            <a:r>
              <a:rPr lang="en-US" sz="1100" i="1" dirty="0"/>
              <a:t>Japonica </a:t>
            </a:r>
            <a:r>
              <a:rPr lang="en-US" sz="1100" i="1" dirty="0" err="1"/>
              <a:t>Tondo</a:t>
            </a:r>
            <a:r>
              <a:rPr lang="en-US" sz="1100" dirty="0"/>
              <a:t> in Vercelli. </a:t>
            </a:r>
            <a:endParaRPr lang="it-IT" sz="1100" b="1" dirty="0"/>
          </a:p>
        </p:txBody>
      </p:sp>
      <p:pic>
        <p:nvPicPr>
          <p:cNvPr id="65" name="Picture 2" descr="https://encrypted-tbn0.gstatic.com/images?q=tbn:ANd9GcTgqBa9P7akfBQyEztUNEavzcMuW1WUQCmwGt2Hcg1EjOrt1Ej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62894" y="2531359"/>
            <a:ext cx="231238" cy="162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s://encrypted-tbn0.gstatic.com/images?q=tbn:ANd9GcRFZ5OAFYG6Tx6B0_NB9KMNWxdlXP97PrBeZT8oPEPD67M9ETqu"/>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94030" y="919300"/>
            <a:ext cx="229145" cy="162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www.crwflags.com/fotw/images/g/gr_mer62.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76971" y="951209"/>
            <a:ext cx="230465" cy="162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s://encrypted-tbn0.gstatic.com/images?q=tbn:ANd9GcTgqBa9P7akfBQyEztUNEavzcMuW1WUQCmwGt2Hcg1EjOrt1Ej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91937" y="2534615"/>
            <a:ext cx="231238" cy="162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24084" t="15027" r="324084" b="36412"/>
          <a:stretch/>
        </p:blipFill>
        <p:spPr bwMode="auto">
          <a:xfrm>
            <a:off x="3966750" y="1158921"/>
            <a:ext cx="1364456" cy="126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5213155" y="1865874"/>
            <a:ext cx="603050" cy="207749"/>
          </a:xfrm>
          <a:prstGeom prst="rect">
            <a:avLst/>
          </a:prstGeom>
        </p:spPr>
        <p:txBody>
          <a:bodyPr wrap="none">
            <a:spAutoFit/>
          </a:bodyPr>
          <a:lstStyle/>
          <a:p>
            <a:r>
              <a:rPr lang="en-US" sz="750" dirty="0">
                <a:latin typeface="Arial" panose="020B0604020202020204" pitchFamily="34" charset="0"/>
                <a:cs typeface="Arial" panose="020B0604020202020204" pitchFamily="34" charset="0"/>
              </a:rPr>
              <a:t>R2 = 0.74</a:t>
            </a:r>
          </a:p>
        </p:txBody>
      </p:sp>
      <p:sp>
        <p:nvSpPr>
          <p:cNvPr id="5" name="Rettangolo 4"/>
          <p:cNvSpPr/>
          <p:nvPr/>
        </p:nvSpPr>
        <p:spPr>
          <a:xfrm>
            <a:off x="2582206" y="1865874"/>
            <a:ext cx="585417" cy="207749"/>
          </a:xfrm>
          <a:prstGeom prst="rect">
            <a:avLst/>
          </a:prstGeom>
        </p:spPr>
        <p:txBody>
          <a:bodyPr wrap="none">
            <a:spAutoFit/>
          </a:bodyPr>
          <a:lstStyle/>
          <a:p>
            <a:pPr algn="ctr">
              <a:spcAft>
                <a:spcPts val="450"/>
              </a:spcAft>
              <a:defRPr/>
            </a:pPr>
            <a:r>
              <a:rPr lang="it-IT" sz="750" dirty="0">
                <a:latin typeface="Arial" panose="020B0604020202020204" pitchFamily="34" charset="0"/>
                <a:cs typeface="Arial" panose="020B0604020202020204" pitchFamily="34" charset="0"/>
              </a:rPr>
              <a:t>R</a:t>
            </a:r>
            <a:r>
              <a:rPr lang="it-IT" sz="750" baseline="30000" dirty="0">
                <a:latin typeface="Arial" panose="020B0604020202020204" pitchFamily="34" charset="0"/>
                <a:cs typeface="Arial" panose="020B0604020202020204" pitchFamily="34" charset="0"/>
              </a:rPr>
              <a:t>2</a:t>
            </a:r>
            <a:r>
              <a:rPr lang="it-IT" sz="750" dirty="0">
                <a:latin typeface="Arial" panose="020B0604020202020204" pitchFamily="34" charset="0"/>
                <a:cs typeface="Arial" panose="020B0604020202020204" pitchFamily="34" charset="0"/>
              </a:rPr>
              <a:t> = 0.66</a:t>
            </a:r>
          </a:p>
        </p:txBody>
      </p:sp>
      <p:sp>
        <p:nvSpPr>
          <p:cNvPr id="6" name="Rettangolo 5"/>
          <p:cNvSpPr/>
          <p:nvPr/>
        </p:nvSpPr>
        <p:spPr>
          <a:xfrm>
            <a:off x="5101063" y="3530772"/>
            <a:ext cx="603050" cy="207749"/>
          </a:xfrm>
          <a:prstGeom prst="rect">
            <a:avLst/>
          </a:prstGeom>
        </p:spPr>
        <p:txBody>
          <a:bodyPr wrap="none">
            <a:spAutoFit/>
          </a:bodyPr>
          <a:lstStyle/>
          <a:p>
            <a:pPr>
              <a:spcAft>
                <a:spcPts val="450"/>
              </a:spcAft>
              <a:defRPr/>
            </a:pPr>
            <a:r>
              <a:rPr lang="it-IT" sz="750" dirty="0">
                <a:latin typeface="Arial" panose="020B0604020202020204" pitchFamily="34" charset="0"/>
                <a:cs typeface="Arial" panose="020B0604020202020204" pitchFamily="34" charset="0"/>
              </a:rPr>
              <a:t>R2 = 0.70</a:t>
            </a:r>
          </a:p>
        </p:txBody>
      </p:sp>
      <p:sp>
        <p:nvSpPr>
          <p:cNvPr id="7" name="Rettangolo 6"/>
          <p:cNvSpPr/>
          <p:nvPr/>
        </p:nvSpPr>
        <p:spPr>
          <a:xfrm>
            <a:off x="2611173" y="3459695"/>
            <a:ext cx="603050" cy="207749"/>
          </a:xfrm>
          <a:prstGeom prst="rect">
            <a:avLst/>
          </a:prstGeom>
        </p:spPr>
        <p:txBody>
          <a:bodyPr wrap="none">
            <a:spAutoFit/>
          </a:bodyPr>
          <a:lstStyle/>
          <a:p>
            <a:r>
              <a:rPr lang="it-IT" sz="750" dirty="0">
                <a:latin typeface="Arial" panose="020B0604020202020204" pitchFamily="34" charset="0"/>
                <a:cs typeface="Arial" panose="020B0604020202020204" pitchFamily="34" charset="0"/>
              </a:rPr>
              <a:t>R2 = 0.76</a:t>
            </a:r>
          </a:p>
        </p:txBody>
      </p:sp>
      <p:pic>
        <p:nvPicPr>
          <p:cNvPr id="33" name="Immagine 32" descr="logo unimi.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2361" y="4731990"/>
            <a:ext cx="339008" cy="337500"/>
          </a:xfrm>
          <a:prstGeom prst="rect">
            <a:avLst/>
          </a:prstGeom>
        </p:spPr>
      </p:pic>
      <p:pic>
        <p:nvPicPr>
          <p:cNvPr id="3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97087" y="4734535"/>
            <a:ext cx="1208522" cy="3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7302921" y="3385410"/>
            <a:ext cx="1689549" cy="646331"/>
          </a:xfrm>
          <a:prstGeom prst="rect">
            <a:avLst/>
          </a:prstGeom>
        </p:spPr>
        <p:txBody>
          <a:bodyPr wrap="square">
            <a:spAutoFit/>
          </a:bodyPr>
          <a:lstStyle/>
          <a:p>
            <a:r>
              <a:rPr lang="en-US" sz="1200" b="1" dirty="0">
                <a:solidFill>
                  <a:srgbClr val="FF0000"/>
                </a:solidFill>
              </a:rPr>
              <a:t>Red crosses </a:t>
            </a:r>
            <a:r>
              <a:rPr lang="en-US" sz="1200" dirty="0"/>
              <a:t>shows forecasted yields in 2015</a:t>
            </a:r>
            <a:endParaRPr lang="it-IT" sz="1200" b="1" dirty="0"/>
          </a:p>
        </p:txBody>
      </p:sp>
      <p:sp>
        <p:nvSpPr>
          <p:cNvPr id="35" name="Titolo 1"/>
          <p:cNvSpPr txBox="1">
            <a:spLocks/>
          </p:cNvSpPr>
          <p:nvPr/>
        </p:nvSpPr>
        <p:spPr bwMode="auto">
          <a:xfrm>
            <a:off x="0" y="149225"/>
            <a:ext cx="7175500" cy="430213"/>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kern="0" smtClean="0"/>
              <a:t>Regional rice monitoring system in Europe 3/5</a:t>
            </a:r>
            <a:endParaRPr lang="it-IT" kern="0"/>
          </a:p>
        </p:txBody>
      </p:sp>
      <p:sp>
        <p:nvSpPr>
          <p:cNvPr id="36" name="Rettangolo 35"/>
          <p:cNvSpPr/>
          <p:nvPr/>
        </p:nvSpPr>
        <p:spPr>
          <a:xfrm>
            <a:off x="86718" y="713681"/>
            <a:ext cx="2495488" cy="369332"/>
          </a:xfrm>
          <a:prstGeom prst="rect">
            <a:avLst/>
          </a:prstGeom>
        </p:spPr>
        <p:txBody>
          <a:bodyPr wrap="square">
            <a:spAutoFit/>
          </a:bodyPr>
          <a:lstStyle/>
          <a:p>
            <a:r>
              <a:rPr lang="en-GB" dirty="0" smtClean="0"/>
              <a:t>End of season:</a:t>
            </a:r>
            <a:endParaRPr lang="en-GB" dirty="0"/>
          </a:p>
        </p:txBody>
      </p:sp>
    </p:spTree>
    <p:custDataLst>
      <p:tags r:id="rId1"/>
    </p:custDataLst>
    <p:extLst>
      <p:ext uri="{BB962C8B-B14F-4D97-AF65-F5344CB8AC3E}">
        <p14:creationId xmlns:p14="http://schemas.microsoft.com/office/powerpoint/2010/main" val="2157880354"/>
      </p:ext>
    </p:extLst>
  </p:cSld>
  <p:clrMapOvr>
    <a:masterClrMapping/>
  </p:clrMapOvr>
  <p:transition advTm="37601"/>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450574" y="1500300"/>
            <a:ext cx="7788275" cy="430887"/>
          </a:xfrm>
        </p:spPr>
        <p:txBody>
          <a:bodyPr/>
          <a:lstStyle/>
          <a:p>
            <a:pPr algn="ctr"/>
            <a:r>
              <a:rPr lang="en-GB" b="1" dirty="0" smtClean="0">
                <a:solidFill>
                  <a:schemeClr val="tx1"/>
                </a:solidFill>
              </a:rPr>
              <a:t>Empirical approaches</a:t>
            </a:r>
            <a:endParaRPr lang="en-GB" b="1" dirty="0">
              <a:solidFill>
                <a:schemeClr val="tx1"/>
              </a:solidFill>
            </a:endParaRPr>
          </a:p>
        </p:txBody>
      </p:sp>
      <p:sp>
        <p:nvSpPr>
          <p:cNvPr id="5" name="Segnaposto testo 4"/>
          <p:cNvSpPr>
            <a:spLocks noGrp="1"/>
          </p:cNvSpPr>
          <p:nvPr>
            <p:ph type="body" idx="4294967295"/>
          </p:nvPr>
        </p:nvSpPr>
        <p:spPr>
          <a:xfrm>
            <a:off x="448986" y="2605778"/>
            <a:ext cx="8148913" cy="1265237"/>
          </a:xfrm>
        </p:spPr>
        <p:txBody>
          <a:bodyPr/>
          <a:lstStyle/>
          <a:p>
            <a:pPr algn="ctr"/>
            <a:r>
              <a:rPr lang="en-US" sz="1600" i="1" dirty="0" smtClean="0">
                <a:solidFill>
                  <a:schemeClr val="tx1"/>
                </a:solidFill>
              </a:rPr>
              <a:t>“..</a:t>
            </a:r>
            <a:r>
              <a:rPr lang="en-US" dirty="0" smtClean="0"/>
              <a:t>..empirical </a:t>
            </a:r>
            <a:r>
              <a:rPr lang="en-US" dirty="0"/>
              <a:t>approach builds a relationship between ground yield survey samples and the remote sensing derived </a:t>
            </a:r>
            <a:r>
              <a:rPr lang="en-US" dirty="0" smtClean="0"/>
              <a:t>parameters* , </a:t>
            </a:r>
            <a:r>
              <a:rPr lang="en-US" dirty="0"/>
              <a:t>and then applies the relationship to remote sensing imagery to map yield over the entire </a:t>
            </a:r>
            <a:r>
              <a:rPr lang="en-US" dirty="0" smtClean="0"/>
              <a:t>area …”</a:t>
            </a:r>
            <a:endParaRPr lang="en-GB" sz="1600" i="1" dirty="0">
              <a:solidFill>
                <a:schemeClr val="tx1"/>
              </a:solidFill>
            </a:endParaRPr>
          </a:p>
        </p:txBody>
      </p:sp>
      <p:sp>
        <p:nvSpPr>
          <p:cNvPr id="2" name="Rettangolo 1"/>
          <p:cNvSpPr/>
          <p:nvPr/>
        </p:nvSpPr>
        <p:spPr>
          <a:xfrm>
            <a:off x="552449" y="4119581"/>
            <a:ext cx="8045450" cy="276999"/>
          </a:xfrm>
          <a:prstGeom prst="rect">
            <a:avLst/>
          </a:prstGeom>
        </p:spPr>
        <p:txBody>
          <a:bodyPr wrap="square">
            <a:spAutoFit/>
          </a:bodyPr>
          <a:lstStyle/>
          <a:p>
            <a:r>
              <a:rPr lang="en-GB" sz="1200" i="1" dirty="0" smtClean="0">
                <a:solidFill>
                  <a:schemeClr val="bg2"/>
                </a:solidFill>
                <a:latin typeface="Verdana"/>
                <a:cs typeface="Verdana"/>
              </a:rPr>
              <a:t>* e.g</a:t>
            </a:r>
            <a:r>
              <a:rPr lang="en-GB" sz="1200" i="1" dirty="0">
                <a:solidFill>
                  <a:schemeClr val="bg2"/>
                </a:solidFill>
                <a:latin typeface="Verdana"/>
                <a:cs typeface="Verdana"/>
              </a:rPr>
              <a:t>., maximum </a:t>
            </a:r>
            <a:r>
              <a:rPr lang="en-GB" sz="1200" i="1" dirty="0" smtClean="0">
                <a:solidFill>
                  <a:schemeClr val="bg2"/>
                </a:solidFill>
                <a:latin typeface="Verdana"/>
                <a:cs typeface="Verdana"/>
              </a:rPr>
              <a:t>VI (LAI) , </a:t>
            </a:r>
            <a:r>
              <a:rPr lang="en-GB" sz="1200" i="1" dirty="0">
                <a:solidFill>
                  <a:schemeClr val="bg2"/>
                </a:solidFill>
                <a:latin typeface="Verdana"/>
                <a:cs typeface="Verdana"/>
              </a:rPr>
              <a:t>integral </a:t>
            </a:r>
            <a:r>
              <a:rPr lang="en-GB" sz="1200" i="1" dirty="0" smtClean="0">
                <a:solidFill>
                  <a:schemeClr val="bg2"/>
                </a:solidFill>
                <a:latin typeface="Verdana"/>
                <a:cs typeface="Verdana"/>
              </a:rPr>
              <a:t>VI (LAI) </a:t>
            </a:r>
            <a:r>
              <a:rPr lang="en-GB" sz="1200" i="1" dirty="0">
                <a:solidFill>
                  <a:schemeClr val="bg2"/>
                </a:solidFill>
                <a:latin typeface="Verdana"/>
                <a:cs typeface="Verdana"/>
              </a:rPr>
              <a:t>from the entire growing season or for </a:t>
            </a:r>
            <a:r>
              <a:rPr lang="en-GB" sz="1200" i="1" dirty="0" smtClean="0">
                <a:solidFill>
                  <a:schemeClr val="bg2"/>
                </a:solidFill>
                <a:latin typeface="Verdana"/>
                <a:cs typeface="Verdana"/>
              </a:rPr>
              <a:t>specific period </a:t>
            </a:r>
            <a:endParaRPr lang="it-IT" sz="1200" i="1" dirty="0">
              <a:solidFill>
                <a:schemeClr val="bg2"/>
              </a:solidFill>
              <a:latin typeface="Verdana"/>
              <a:cs typeface="Verdana"/>
            </a:endParaRPr>
          </a:p>
        </p:txBody>
      </p:sp>
    </p:spTree>
    <p:extLst>
      <p:ext uri="{BB962C8B-B14F-4D97-AF65-F5344CB8AC3E}">
        <p14:creationId xmlns:p14="http://schemas.microsoft.com/office/powerpoint/2010/main" val="131967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p:txBody>
          <a:bodyPr/>
          <a:lstStyle/>
          <a:p>
            <a:pPr algn="ctr"/>
            <a:r>
              <a:rPr lang="it-IT" sz="3600" dirty="0" err="1" smtClean="0"/>
              <a:t>Summary</a:t>
            </a:r>
            <a:r>
              <a:rPr lang="it-IT" sz="3600" dirty="0" smtClean="0"/>
              <a:t> of </a:t>
            </a:r>
            <a:r>
              <a:rPr lang="it-IT" sz="3600" dirty="0" err="1" smtClean="0"/>
              <a:t>concept</a:t>
            </a:r>
            <a:r>
              <a:rPr lang="it-IT" sz="3600" dirty="0" smtClean="0"/>
              <a:t> and </a:t>
            </a:r>
            <a:r>
              <a:rPr lang="it-IT" sz="3600" dirty="0" err="1"/>
              <a:t>presented</a:t>
            </a:r>
            <a:r>
              <a:rPr lang="it-IT" sz="3600" dirty="0"/>
              <a:t> </a:t>
            </a:r>
            <a:r>
              <a:rPr lang="it-IT" sz="3600" dirty="0" err="1" smtClean="0"/>
              <a:t>examples</a:t>
            </a:r>
            <a:endParaRPr lang="it-IT" sz="3600" dirty="0"/>
          </a:p>
        </p:txBody>
      </p:sp>
    </p:spTree>
    <p:extLst>
      <p:ext uri="{BB962C8B-B14F-4D97-AF65-F5344CB8AC3E}">
        <p14:creationId xmlns:p14="http://schemas.microsoft.com/office/powerpoint/2010/main" val="2254801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US" dirty="0" smtClean="0"/>
              <a:t>Yield forecast and remote sensing</a:t>
            </a:r>
            <a:endParaRPr lang="en-GB" dirty="0"/>
          </a:p>
        </p:txBody>
      </p:sp>
      <p:sp>
        <p:nvSpPr>
          <p:cNvPr id="3" name="Segnaposto contenuto 2"/>
          <p:cNvSpPr>
            <a:spLocks noGrp="1"/>
          </p:cNvSpPr>
          <p:nvPr>
            <p:ph idx="4294967295"/>
          </p:nvPr>
        </p:nvSpPr>
        <p:spPr>
          <a:xfrm>
            <a:off x="86718" y="1194980"/>
            <a:ext cx="8982637" cy="3283714"/>
          </a:xfrm>
        </p:spPr>
        <p:txBody>
          <a:bodyPr/>
          <a:lstStyle/>
          <a:p>
            <a:pPr indent="0"/>
            <a:r>
              <a:rPr lang="en-GB" dirty="0" smtClean="0"/>
              <a:t>Time series of </a:t>
            </a:r>
            <a:r>
              <a:rPr lang="en-GB" b="1" dirty="0" smtClean="0"/>
              <a:t>EO biomass proxy (Vis or BV) are indicators of final crop yields</a:t>
            </a:r>
          </a:p>
          <a:p>
            <a:pPr>
              <a:buFontTx/>
              <a:buChar char="-"/>
            </a:pPr>
            <a:r>
              <a:rPr lang="en-GB" sz="1400" b="1" dirty="0" smtClean="0"/>
              <a:t>Seasonal integral </a:t>
            </a:r>
            <a:r>
              <a:rPr lang="en-GB" sz="1400" dirty="0" smtClean="0"/>
              <a:t>of VIs are able to explain </a:t>
            </a:r>
            <a:r>
              <a:rPr lang="en-GB" sz="1400" dirty="0" err="1" smtClean="0"/>
              <a:t>spatio</a:t>
            </a:r>
            <a:r>
              <a:rPr lang="en-GB" sz="1400" dirty="0" smtClean="0"/>
              <a:t>/temporal yield variability</a:t>
            </a:r>
          </a:p>
          <a:p>
            <a:pPr>
              <a:buFontTx/>
              <a:buChar char="-"/>
            </a:pPr>
            <a:r>
              <a:rPr lang="en-GB" sz="1400" dirty="0" smtClean="0"/>
              <a:t>Approaches need </a:t>
            </a:r>
            <a:r>
              <a:rPr lang="en-GB" sz="1400" b="1" dirty="0" smtClean="0"/>
              <a:t>target identification </a:t>
            </a:r>
            <a:r>
              <a:rPr lang="en-GB" sz="1400" dirty="0" smtClean="0"/>
              <a:t>(needs of crop maps to select pixels) and have to take into </a:t>
            </a:r>
            <a:r>
              <a:rPr lang="en-GB" sz="1400" dirty="0" err="1" smtClean="0"/>
              <a:t>accouint</a:t>
            </a:r>
            <a:r>
              <a:rPr lang="en-GB" sz="1400" dirty="0" smtClean="0"/>
              <a:t> landscape fragmentation (approrpiate data spatial resolution)</a:t>
            </a:r>
          </a:p>
          <a:p>
            <a:pPr>
              <a:buFontTx/>
              <a:buChar char="-"/>
            </a:pPr>
            <a:r>
              <a:rPr lang="en-GB" sz="1400" b="1" dirty="0" smtClean="0"/>
              <a:t>Crop seasonality</a:t>
            </a:r>
            <a:r>
              <a:rPr lang="en-GB" sz="1400" dirty="0" smtClean="0"/>
              <a:t> is due to cultivated variety (physiological cycle),  management (sowing dates) and climatic condition (</a:t>
            </a:r>
            <a:r>
              <a:rPr lang="en-GB" sz="1400" dirty="0" err="1" smtClean="0"/>
              <a:t>spatio</a:t>
            </a:r>
            <a:r>
              <a:rPr lang="en-GB" sz="1400" dirty="0" smtClean="0"/>
              <a:t> temporal variability of </a:t>
            </a:r>
            <a:r>
              <a:rPr lang="en-GB" sz="1400" dirty="0" err="1" smtClean="0"/>
              <a:t>meteo</a:t>
            </a:r>
            <a:r>
              <a:rPr lang="en-GB" sz="1400" dirty="0" smtClean="0"/>
              <a:t> drivers) and impact on the model performances</a:t>
            </a:r>
          </a:p>
          <a:p>
            <a:pPr>
              <a:buFontTx/>
              <a:buChar char="-"/>
            </a:pPr>
            <a:r>
              <a:rPr lang="en-GB" sz="1400" b="1" dirty="0" err="1" smtClean="0"/>
              <a:t>Phenological</a:t>
            </a:r>
            <a:r>
              <a:rPr lang="en-GB" sz="1400" b="1" dirty="0" smtClean="0"/>
              <a:t> estimates from RS </a:t>
            </a:r>
            <a:r>
              <a:rPr lang="en-GB" sz="1400" dirty="0" smtClean="0"/>
              <a:t>able to identify pixel by pixel (field or homogeneous area) </a:t>
            </a:r>
            <a:r>
              <a:rPr lang="en-GB" sz="1400" dirty="0" err="1" smtClean="0"/>
              <a:t>spatio</a:t>
            </a:r>
            <a:r>
              <a:rPr lang="en-GB" sz="1400" dirty="0" smtClean="0"/>
              <a:t> temporal crop dynamics </a:t>
            </a:r>
            <a:r>
              <a:rPr lang="en-GB" sz="1400" b="1" dirty="0" smtClean="0"/>
              <a:t>improve model performances</a:t>
            </a:r>
          </a:p>
          <a:p>
            <a:pPr>
              <a:buFontTx/>
              <a:buChar char="-"/>
            </a:pPr>
            <a:r>
              <a:rPr lang="en-GB" sz="1400" b="1" dirty="0" smtClean="0"/>
              <a:t>Pros:</a:t>
            </a:r>
            <a:r>
              <a:rPr lang="en-GB" sz="1400" dirty="0" smtClean="0"/>
              <a:t> simple and feasible </a:t>
            </a:r>
            <a:r>
              <a:rPr lang="en-GB" sz="1400" dirty="0" smtClean="0">
                <a:sym typeface="Wingdings" panose="05000000000000000000" pitchFamily="2" charset="2"/>
              </a:rPr>
              <a:t> operational systems are based on this solution</a:t>
            </a:r>
            <a:endParaRPr lang="en-GB" sz="1400" dirty="0" smtClean="0"/>
          </a:p>
          <a:p>
            <a:pPr>
              <a:buFontTx/>
              <a:buChar char="-"/>
            </a:pPr>
            <a:r>
              <a:rPr lang="en-GB" sz="1400" b="1" dirty="0" smtClean="0"/>
              <a:t>Cons: </a:t>
            </a:r>
            <a:r>
              <a:rPr lang="en-US" sz="1400" dirty="0" smtClean="0"/>
              <a:t>limited </a:t>
            </a:r>
            <a:r>
              <a:rPr lang="en-US" sz="1400" dirty="0"/>
              <a:t>applicability to different areas or years </a:t>
            </a:r>
            <a:r>
              <a:rPr lang="en-US" sz="1400" dirty="0" smtClean="0"/>
              <a:t>different for the ones analyzed</a:t>
            </a:r>
            <a:endParaRPr lang="en-GB" sz="1400" dirty="0"/>
          </a:p>
        </p:txBody>
      </p:sp>
      <p:sp>
        <p:nvSpPr>
          <p:cNvPr id="4" name="Rettangolo 3"/>
          <p:cNvSpPr/>
          <p:nvPr/>
        </p:nvSpPr>
        <p:spPr>
          <a:xfrm>
            <a:off x="86717" y="825648"/>
            <a:ext cx="4774531" cy="369332"/>
          </a:xfrm>
          <a:prstGeom prst="rect">
            <a:avLst/>
          </a:prstGeom>
        </p:spPr>
        <p:txBody>
          <a:bodyPr wrap="square">
            <a:spAutoFit/>
          </a:bodyPr>
          <a:lstStyle/>
          <a:p>
            <a:r>
              <a:rPr lang="en-GB" b="1" dirty="0" smtClean="0"/>
              <a:t>Empirical approaches</a:t>
            </a:r>
            <a:endParaRPr lang="en-GB" b="1" dirty="0"/>
          </a:p>
        </p:txBody>
      </p:sp>
    </p:spTree>
    <p:extLst>
      <p:ext uri="{BB962C8B-B14F-4D97-AF65-F5344CB8AC3E}">
        <p14:creationId xmlns:p14="http://schemas.microsoft.com/office/powerpoint/2010/main" val="2775814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US" dirty="0" smtClean="0"/>
              <a:t>Yield forecast and remote sensing</a:t>
            </a:r>
            <a:endParaRPr lang="en-GB" dirty="0"/>
          </a:p>
        </p:txBody>
      </p:sp>
      <p:sp>
        <p:nvSpPr>
          <p:cNvPr id="3" name="Segnaposto contenuto 2"/>
          <p:cNvSpPr>
            <a:spLocks noGrp="1"/>
          </p:cNvSpPr>
          <p:nvPr>
            <p:ph idx="4294967295"/>
          </p:nvPr>
        </p:nvSpPr>
        <p:spPr>
          <a:xfrm>
            <a:off x="86718" y="1194980"/>
            <a:ext cx="9057282" cy="3470326"/>
          </a:xfrm>
        </p:spPr>
        <p:txBody>
          <a:bodyPr/>
          <a:lstStyle/>
          <a:p>
            <a:pPr indent="0"/>
            <a:r>
              <a:rPr lang="it-IT" altLang="it-IT" dirty="0" err="1"/>
              <a:t>Monteith</a:t>
            </a:r>
            <a:r>
              <a:rPr lang="en-GB" dirty="0"/>
              <a:t> </a:t>
            </a:r>
            <a:r>
              <a:rPr lang="en-GB" dirty="0" smtClean="0"/>
              <a:t>LUE approach </a:t>
            </a:r>
            <a:r>
              <a:rPr lang="en-GB" dirty="0"/>
              <a:t>provides </a:t>
            </a:r>
            <a:r>
              <a:rPr lang="en-GB" dirty="0" smtClean="0"/>
              <a:t>a </a:t>
            </a:r>
            <a:r>
              <a:rPr lang="en-GB" dirty="0"/>
              <a:t>formal framework to directly exploit EO derived crop bio-physical information (LAI and </a:t>
            </a:r>
            <a:r>
              <a:rPr lang="en-GB" dirty="0" err="1"/>
              <a:t>fAPAR</a:t>
            </a:r>
            <a:r>
              <a:rPr lang="en-GB" dirty="0" smtClean="0"/>
              <a:t>)* </a:t>
            </a:r>
            <a:r>
              <a:rPr lang="en-GB" dirty="0"/>
              <a:t>in a GPP (NPP) </a:t>
            </a:r>
            <a:r>
              <a:rPr lang="en-GB" dirty="0" smtClean="0"/>
              <a:t>model. </a:t>
            </a:r>
          </a:p>
          <a:p>
            <a:pPr marL="285750" indent="-285750">
              <a:buFont typeface="Arial" panose="020B0604020202020204" pitchFamily="34" charset="0"/>
              <a:buChar char="•"/>
            </a:pPr>
            <a:r>
              <a:rPr lang="en-GB" dirty="0" smtClean="0"/>
              <a:t>Such approach is exploited to provide seasonal yield proxy also operationally (Copernicus DM product) that are exploited in food security bulletins </a:t>
            </a:r>
            <a:r>
              <a:rPr lang="en-GB" sz="1400" dirty="0" smtClean="0"/>
              <a:t>(qualitative use)</a:t>
            </a:r>
            <a:endParaRPr lang="en-GB" dirty="0" smtClean="0"/>
          </a:p>
          <a:p>
            <a:pPr marL="285750" indent="-285750">
              <a:buFont typeface="Arial" panose="020B0604020202020204" pitchFamily="34" charset="0"/>
              <a:buChar char="•"/>
            </a:pPr>
            <a:r>
              <a:rPr lang="en-GB" dirty="0" smtClean="0"/>
              <a:t>Calibration </a:t>
            </a:r>
            <a:r>
              <a:rPr lang="en-GB" dirty="0"/>
              <a:t>with field data is </a:t>
            </a:r>
            <a:r>
              <a:rPr lang="en-GB" dirty="0" smtClean="0"/>
              <a:t>required to provide </a:t>
            </a:r>
            <a:r>
              <a:rPr lang="en-GB" b="1" dirty="0" smtClean="0"/>
              <a:t>quantitative estimation</a:t>
            </a:r>
          </a:p>
          <a:p>
            <a:pPr indent="0"/>
            <a:r>
              <a:rPr lang="en-GB" dirty="0" smtClean="0"/>
              <a:t>Scientific research is still on-going to derive from EO data information on </a:t>
            </a:r>
            <a:r>
              <a:rPr lang="en-GB" dirty="0" err="1" smtClean="0"/>
              <a:t>i</a:t>
            </a:r>
            <a:r>
              <a:rPr lang="en-GB" dirty="0" smtClean="0"/>
              <a:t>) specific </a:t>
            </a:r>
            <a:r>
              <a:rPr lang="en-GB" dirty="0"/>
              <a:t>biome/crop parameters, </a:t>
            </a:r>
            <a:r>
              <a:rPr lang="en-GB" dirty="0" smtClean="0"/>
              <a:t>ii) </a:t>
            </a:r>
            <a:r>
              <a:rPr lang="en-GB" dirty="0" err="1" smtClean="0"/>
              <a:t>stess</a:t>
            </a:r>
            <a:r>
              <a:rPr lang="en-GB" dirty="0" smtClean="0"/>
              <a:t> factors (e.g. ET) or iii) directly real RUE estimations </a:t>
            </a:r>
            <a:r>
              <a:rPr lang="en-GB" sz="1400" dirty="0" smtClean="0"/>
              <a:t>(e.g. </a:t>
            </a:r>
            <a:r>
              <a:rPr lang="it-IT" sz="1400" dirty="0" err="1"/>
              <a:t>chlorophyll-related</a:t>
            </a:r>
            <a:r>
              <a:rPr lang="it-IT" sz="1400" dirty="0"/>
              <a:t> </a:t>
            </a:r>
            <a:r>
              <a:rPr lang="it-IT" sz="1400" dirty="0" err="1" smtClean="0"/>
              <a:t>vegetation</a:t>
            </a:r>
            <a:r>
              <a:rPr lang="it-IT" sz="1400" dirty="0" smtClean="0"/>
              <a:t> </a:t>
            </a:r>
            <a:r>
              <a:rPr lang="it-IT" sz="1400" dirty="0" err="1" smtClean="0"/>
              <a:t>indices</a:t>
            </a:r>
            <a:r>
              <a:rPr lang="it-IT" sz="1400" dirty="0" smtClean="0"/>
              <a:t>, </a:t>
            </a:r>
            <a:r>
              <a:rPr lang="en-US" sz="1400" dirty="0"/>
              <a:t>solar-induced chlorophyll </a:t>
            </a:r>
            <a:r>
              <a:rPr lang="en-US" sz="1400" dirty="0" smtClean="0"/>
              <a:t>fluorescence- SIF, </a:t>
            </a:r>
            <a:r>
              <a:rPr lang="en-US" sz="1400" dirty="0"/>
              <a:t>and the </a:t>
            </a:r>
            <a:r>
              <a:rPr lang="en-US" sz="1400" dirty="0" smtClean="0"/>
              <a:t>photochemical reflectance </a:t>
            </a:r>
            <a:r>
              <a:rPr lang="en-US" sz="1400" dirty="0"/>
              <a:t>index (PRI</a:t>
            </a:r>
            <a:r>
              <a:rPr lang="en-US" sz="1400" dirty="0" smtClean="0"/>
              <a:t>) ).</a:t>
            </a:r>
          </a:p>
          <a:p>
            <a:pPr indent="0"/>
            <a:endParaRPr lang="en-US" sz="1400" dirty="0" smtClean="0"/>
          </a:p>
          <a:p>
            <a:pPr indent="0"/>
            <a:r>
              <a:rPr lang="en-GB" sz="1100" dirty="0" smtClean="0"/>
              <a:t>* </a:t>
            </a:r>
            <a:r>
              <a:rPr lang="en-GB" sz="1100" dirty="0"/>
              <a:t>EO derived product should be able to account for long term effect of potential stressor (water shortage, temperature impacts, etc.) that affect crop growth</a:t>
            </a:r>
          </a:p>
          <a:p>
            <a:pPr indent="0"/>
            <a:endParaRPr lang="en-US" dirty="0"/>
          </a:p>
          <a:p>
            <a:pPr indent="0"/>
            <a:endParaRPr lang="en-GB" dirty="0"/>
          </a:p>
          <a:p>
            <a:pPr indent="0"/>
            <a:endParaRPr lang="en-GB" b="1" dirty="0" smtClean="0"/>
          </a:p>
        </p:txBody>
      </p:sp>
      <p:sp>
        <p:nvSpPr>
          <p:cNvPr id="4" name="Rettangolo 3"/>
          <p:cNvSpPr/>
          <p:nvPr/>
        </p:nvSpPr>
        <p:spPr>
          <a:xfrm>
            <a:off x="86717" y="825648"/>
            <a:ext cx="4774531" cy="369332"/>
          </a:xfrm>
          <a:prstGeom prst="rect">
            <a:avLst/>
          </a:prstGeom>
        </p:spPr>
        <p:txBody>
          <a:bodyPr wrap="square">
            <a:spAutoFit/>
          </a:bodyPr>
          <a:lstStyle/>
          <a:p>
            <a:r>
              <a:rPr lang="en-GB" b="1" dirty="0" smtClean="0"/>
              <a:t>Semi-Empirical approaches</a:t>
            </a:r>
            <a:endParaRPr lang="en-GB" b="1" dirty="0"/>
          </a:p>
        </p:txBody>
      </p:sp>
    </p:spTree>
    <p:extLst>
      <p:ext uri="{BB962C8B-B14F-4D97-AF65-F5344CB8AC3E}">
        <p14:creationId xmlns:p14="http://schemas.microsoft.com/office/powerpoint/2010/main" val="2204065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US" dirty="0" smtClean="0"/>
              <a:t>Yield forecast and remote sensing</a:t>
            </a:r>
            <a:endParaRPr lang="en-GB" dirty="0"/>
          </a:p>
        </p:txBody>
      </p:sp>
      <p:sp>
        <p:nvSpPr>
          <p:cNvPr id="3" name="Segnaposto contenuto 2"/>
          <p:cNvSpPr>
            <a:spLocks noGrp="1"/>
          </p:cNvSpPr>
          <p:nvPr>
            <p:ph idx="4294967295"/>
          </p:nvPr>
        </p:nvSpPr>
        <p:spPr>
          <a:xfrm>
            <a:off x="86718" y="1194980"/>
            <a:ext cx="8982637" cy="3283714"/>
          </a:xfrm>
        </p:spPr>
        <p:txBody>
          <a:bodyPr/>
          <a:lstStyle/>
          <a:p>
            <a:pPr indent="0"/>
            <a:r>
              <a:rPr lang="en-GB" dirty="0" smtClean="0"/>
              <a:t>Crop simulation model are able to reproduce plant behaviour and predict yield</a:t>
            </a:r>
          </a:p>
          <a:p>
            <a:pPr indent="0"/>
            <a:r>
              <a:rPr lang="en-GB" sz="1400" dirty="0" smtClean="0"/>
              <a:t>Accurate results require </a:t>
            </a:r>
          </a:p>
          <a:p>
            <a:pPr marL="285750" indent="-285750">
              <a:buFontTx/>
              <a:buChar char="-"/>
            </a:pPr>
            <a:r>
              <a:rPr lang="en-GB" sz="1400" dirty="0" smtClean="0"/>
              <a:t>1) proper crop parameterisation, </a:t>
            </a:r>
          </a:p>
          <a:p>
            <a:pPr marL="285750" indent="-285750">
              <a:buFontTx/>
              <a:buChar char="-"/>
            </a:pPr>
            <a:r>
              <a:rPr lang="en-GB" sz="1400" dirty="0" smtClean="0"/>
              <a:t>2) high quality input (</a:t>
            </a:r>
            <a:r>
              <a:rPr lang="en-GB" sz="1400" dirty="0" err="1" smtClean="0"/>
              <a:t>meteo</a:t>
            </a:r>
            <a:r>
              <a:rPr lang="en-GB" sz="1400" dirty="0" smtClean="0"/>
              <a:t> and soil), </a:t>
            </a:r>
          </a:p>
          <a:p>
            <a:pPr marL="285750" indent="-285750">
              <a:buFontTx/>
              <a:buChar char="-"/>
            </a:pPr>
            <a:r>
              <a:rPr lang="en-GB" sz="1400" dirty="0" smtClean="0"/>
              <a:t>3) seasonal information of agro practices (sowing date) and </a:t>
            </a:r>
          </a:p>
          <a:p>
            <a:pPr marL="285750" indent="-285750">
              <a:buFontTx/>
              <a:buChar char="-"/>
            </a:pPr>
            <a:r>
              <a:rPr lang="en-GB" sz="1400" dirty="0" smtClean="0"/>
              <a:t>3) modules able to assess pest and disease impact </a:t>
            </a:r>
          </a:p>
          <a:p>
            <a:pPr lvl="0" indent="0"/>
            <a:r>
              <a:rPr lang="en-GB" sz="1400" dirty="0" smtClean="0"/>
              <a:t>RS can contribute by «observing» seasonal crop condition and </a:t>
            </a:r>
            <a:r>
              <a:rPr lang="en-GB" sz="1400" dirty="0" err="1" smtClean="0"/>
              <a:t>agropractices</a:t>
            </a:r>
            <a:r>
              <a:rPr lang="en-GB" sz="1400" u="sng" dirty="0" smtClean="0"/>
              <a:t>. </a:t>
            </a:r>
            <a:r>
              <a:rPr lang="en-GB" sz="1400" dirty="0" smtClean="0"/>
              <a:t>Different EO derived information can be used in assimilation framework</a:t>
            </a:r>
          </a:p>
          <a:p>
            <a:pPr marL="285750" indent="-285750">
              <a:buFontTx/>
              <a:buChar char="-"/>
            </a:pPr>
            <a:r>
              <a:rPr lang="en-GB" sz="1400" u="sng" dirty="0" smtClean="0"/>
              <a:t>Sowing dates and </a:t>
            </a:r>
            <a:r>
              <a:rPr lang="en-GB" sz="1400" u="sng" dirty="0" err="1" smtClean="0"/>
              <a:t>Phenological</a:t>
            </a:r>
            <a:r>
              <a:rPr lang="en-GB" sz="1400" u="sng" dirty="0" smtClean="0"/>
              <a:t> stages occurrence estimation </a:t>
            </a:r>
            <a:r>
              <a:rPr lang="en-GB" sz="1400" u="sng" dirty="0" smtClean="0">
                <a:sym typeface="Wingdings" panose="05000000000000000000" pitchFamily="2" charset="2"/>
              </a:rPr>
              <a:t> synchronise simulation</a:t>
            </a:r>
            <a:endParaRPr lang="en-GB" sz="1400" u="sng" dirty="0" smtClean="0"/>
          </a:p>
          <a:p>
            <a:pPr marL="285750" indent="-285750">
              <a:buFontTx/>
              <a:buChar char="-"/>
            </a:pPr>
            <a:r>
              <a:rPr lang="en-GB" sz="1400" u="sng" dirty="0" smtClean="0"/>
              <a:t>LAI estimation </a:t>
            </a:r>
            <a:r>
              <a:rPr lang="en-GB" sz="1400" u="sng" dirty="0" smtClean="0">
                <a:sym typeface="Wingdings" panose="05000000000000000000" pitchFamily="2" charset="2"/>
              </a:rPr>
              <a:t> </a:t>
            </a:r>
            <a:r>
              <a:rPr lang="en-GB" sz="1400" u="sng" dirty="0" smtClean="0"/>
              <a:t>provide a</a:t>
            </a:r>
            <a:r>
              <a:rPr lang="en-GB" sz="1400" dirty="0" smtClean="0"/>
              <a:t> </a:t>
            </a:r>
            <a:r>
              <a:rPr lang="en-GB" sz="1400" dirty="0"/>
              <a:t>better </a:t>
            </a:r>
            <a:r>
              <a:rPr lang="en-GB" sz="1400" u="sng" dirty="0"/>
              <a:t>approximate the simulated system to the real one.</a:t>
            </a:r>
            <a:endParaRPr lang="en-GB" sz="1400" dirty="0"/>
          </a:p>
        </p:txBody>
      </p:sp>
      <p:sp>
        <p:nvSpPr>
          <p:cNvPr id="4" name="Rettangolo 3"/>
          <p:cNvSpPr/>
          <p:nvPr/>
        </p:nvSpPr>
        <p:spPr>
          <a:xfrm>
            <a:off x="86717" y="825648"/>
            <a:ext cx="4774531" cy="369332"/>
          </a:xfrm>
          <a:prstGeom prst="rect">
            <a:avLst/>
          </a:prstGeom>
        </p:spPr>
        <p:txBody>
          <a:bodyPr wrap="square">
            <a:spAutoFit/>
          </a:bodyPr>
          <a:lstStyle/>
          <a:p>
            <a:r>
              <a:rPr lang="en-GB" b="1" dirty="0" smtClean="0"/>
              <a:t>Crop models</a:t>
            </a:r>
            <a:endParaRPr lang="en-GB" b="1" dirty="0"/>
          </a:p>
        </p:txBody>
      </p:sp>
    </p:spTree>
    <p:extLst>
      <p:ext uri="{BB962C8B-B14F-4D97-AF65-F5344CB8AC3E}">
        <p14:creationId xmlns:p14="http://schemas.microsoft.com/office/powerpoint/2010/main" val="2480791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US" dirty="0" smtClean="0"/>
              <a:t>Yield forecast and remote sensing</a:t>
            </a:r>
            <a:endParaRPr lang="en-GB" dirty="0"/>
          </a:p>
        </p:txBody>
      </p:sp>
      <p:sp>
        <p:nvSpPr>
          <p:cNvPr id="3" name="Segnaposto contenuto 2"/>
          <p:cNvSpPr>
            <a:spLocks noGrp="1"/>
          </p:cNvSpPr>
          <p:nvPr>
            <p:ph idx="4294967295"/>
          </p:nvPr>
        </p:nvSpPr>
        <p:spPr>
          <a:xfrm>
            <a:off x="86718" y="1194980"/>
            <a:ext cx="8982637" cy="3283714"/>
          </a:xfrm>
        </p:spPr>
        <p:txBody>
          <a:bodyPr/>
          <a:lstStyle/>
          <a:p>
            <a:pPr indent="0"/>
            <a:r>
              <a:rPr lang="en-GB" sz="1400" dirty="0" smtClean="0"/>
              <a:t>Operational systems (e.g. </a:t>
            </a:r>
            <a:r>
              <a:rPr lang="en-US" sz="1400" dirty="0"/>
              <a:t>MCYFS - MARS Crop </a:t>
            </a:r>
            <a:r>
              <a:rPr lang="en-US" sz="1400" dirty="0" smtClean="0"/>
              <a:t>Yield Forecasting </a:t>
            </a:r>
            <a:r>
              <a:rPr lang="en-US" sz="1400" dirty="0"/>
              <a:t>System</a:t>
            </a:r>
            <a:r>
              <a:rPr lang="en-GB" sz="1400" dirty="0" smtClean="0"/>
              <a:t>) are based on a complex framework that exploit – </a:t>
            </a:r>
            <a:r>
              <a:rPr lang="en-GB" sz="1400" dirty="0" err="1" smtClean="0"/>
              <a:t>meteo</a:t>
            </a:r>
            <a:r>
              <a:rPr lang="en-GB" sz="1400" dirty="0" smtClean="0"/>
              <a:t> information, crop model outputs and crop growth indicators from remote sensing</a:t>
            </a:r>
          </a:p>
          <a:p>
            <a:pPr marL="285750" indent="-285750">
              <a:buFontTx/>
              <a:buChar char="-"/>
            </a:pPr>
            <a:r>
              <a:rPr lang="en-GB" sz="1400" dirty="0" smtClean="0"/>
              <a:t>Data are statistically processed using historical records of yield statistics</a:t>
            </a:r>
          </a:p>
          <a:p>
            <a:pPr marL="285750" indent="-285750">
              <a:buFontTx/>
              <a:buChar char="-"/>
            </a:pPr>
            <a:r>
              <a:rPr lang="en-GB" sz="1400" dirty="0" smtClean="0"/>
              <a:t>Analyst perform estimation producing reports and bulletins</a:t>
            </a:r>
          </a:p>
          <a:p>
            <a:pPr marL="285750" indent="-285750">
              <a:buFontTx/>
              <a:buChar char="-"/>
            </a:pPr>
            <a:endParaRPr lang="en-GB" sz="1400" dirty="0"/>
          </a:p>
          <a:p>
            <a:pPr indent="0"/>
            <a:r>
              <a:rPr lang="en-GB" sz="1400" dirty="0" smtClean="0"/>
              <a:t>Research results demonstrate an improvement from the direct ingestion of EO data in crop modelling solution </a:t>
            </a:r>
          </a:p>
          <a:p>
            <a:pPr marL="285750" indent="-285750">
              <a:buFontTx/>
              <a:buChar char="-"/>
            </a:pPr>
            <a:endParaRPr lang="en-GB" sz="1400" dirty="0"/>
          </a:p>
        </p:txBody>
      </p:sp>
      <p:sp>
        <p:nvSpPr>
          <p:cNvPr id="4" name="Rettangolo 3"/>
          <p:cNvSpPr/>
          <p:nvPr/>
        </p:nvSpPr>
        <p:spPr>
          <a:xfrm>
            <a:off x="86717" y="825648"/>
            <a:ext cx="4774531" cy="369332"/>
          </a:xfrm>
          <a:prstGeom prst="rect">
            <a:avLst/>
          </a:prstGeom>
        </p:spPr>
        <p:txBody>
          <a:bodyPr wrap="square">
            <a:spAutoFit/>
          </a:bodyPr>
          <a:lstStyle/>
          <a:p>
            <a:r>
              <a:rPr lang="en-GB" dirty="0"/>
              <a:t>Yield forecast systems</a:t>
            </a:r>
          </a:p>
        </p:txBody>
      </p:sp>
    </p:spTree>
    <p:extLst>
      <p:ext uri="{BB962C8B-B14F-4D97-AF65-F5344CB8AC3E}">
        <p14:creationId xmlns:p14="http://schemas.microsoft.com/office/powerpoint/2010/main" val="2285726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smtClean="0"/>
              <a:t>References</a:t>
            </a:r>
            <a:endParaRPr lang="en-GB" dirty="0"/>
          </a:p>
        </p:txBody>
      </p:sp>
      <p:sp>
        <p:nvSpPr>
          <p:cNvPr id="3" name="Segnaposto contenuto 2"/>
          <p:cNvSpPr>
            <a:spLocks noGrp="1"/>
          </p:cNvSpPr>
          <p:nvPr>
            <p:ph idx="4294967295"/>
          </p:nvPr>
        </p:nvSpPr>
        <p:spPr>
          <a:xfrm>
            <a:off x="228600" y="831850"/>
            <a:ext cx="8915400" cy="3814763"/>
          </a:xfrm>
        </p:spPr>
        <p:txBody>
          <a:bodyPr/>
          <a:lstStyle/>
          <a:p>
            <a:pPr lvl="0">
              <a:buFont typeface="Arial" panose="020B0604020202020204" pitchFamily="34" charset="0"/>
              <a:buChar char="•"/>
            </a:pPr>
            <a:r>
              <a:rPr lang="en-US" sz="1200" dirty="0" smtClean="0">
                <a:latin typeface="+mj-lt"/>
              </a:rPr>
              <a:t>Becker-</a:t>
            </a:r>
            <a:r>
              <a:rPr lang="en-US" sz="1200" dirty="0" err="1" smtClean="0">
                <a:latin typeface="+mj-lt"/>
              </a:rPr>
              <a:t>Reshef</a:t>
            </a:r>
            <a:r>
              <a:rPr lang="en-US" sz="1200" dirty="0" smtClean="0">
                <a:latin typeface="+mj-lt"/>
              </a:rPr>
              <a:t> et al. (2010) “A </a:t>
            </a:r>
            <a:r>
              <a:rPr lang="en-US" sz="1200" dirty="0">
                <a:latin typeface="+mj-lt"/>
              </a:rPr>
              <a:t>generalized regression-based model for </a:t>
            </a:r>
            <a:r>
              <a:rPr lang="en-US" sz="1200" dirty="0" smtClean="0">
                <a:latin typeface="+mj-lt"/>
              </a:rPr>
              <a:t>forecasting winter </a:t>
            </a:r>
            <a:r>
              <a:rPr lang="en-US" sz="1200" dirty="0">
                <a:latin typeface="+mj-lt"/>
              </a:rPr>
              <a:t>wheat yields in Kansas and Ukraine using MODIS </a:t>
            </a:r>
            <a:r>
              <a:rPr lang="en-US" sz="1200" dirty="0" smtClean="0">
                <a:latin typeface="+mj-lt"/>
              </a:rPr>
              <a:t>data”. </a:t>
            </a:r>
            <a:r>
              <a:rPr lang="en-US" sz="1200" dirty="0">
                <a:latin typeface="+mj-lt"/>
              </a:rPr>
              <a:t>Remote Sens. Environ. </a:t>
            </a:r>
            <a:r>
              <a:rPr lang="en-US" sz="1200" dirty="0" smtClean="0">
                <a:latin typeface="+mj-lt"/>
              </a:rPr>
              <a:t>114</a:t>
            </a:r>
            <a:r>
              <a:rPr lang="en-US" sz="1200" dirty="0">
                <a:latin typeface="+mj-lt"/>
              </a:rPr>
              <a:t>, 1312–1323.</a:t>
            </a:r>
          </a:p>
          <a:p>
            <a:pPr lvl="0">
              <a:buFont typeface="Arial" panose="020B0604020202020204" pitchFamily="34" charset="0"/>
              <a:buChar char="•"/>
            </a:pPr>
            <a:r>
              <a:rPr lang="en-US" sz="1200" dirty="0" smtClean="0">
                <a:latin typeface="+mj-lt"/>
              </a:rPr>
              <a:t>131–148</a:t>
            </a:r>
            <a:r>
              <a:rPr lang="en-US" sz="1200" dirty="0">
                <a:latin typeface="+mj-lt"/>
              </a:rPr>
              <a:t>. [</a:t>
            </a:r>
            <a:r>
              <a:rPr lang="en-US" sz="1200" dirty="0" err="1">
                <a:latin typeface="+mj-lt"/>
              </a:rPr>
              <a:t>CrossRef</a:t>
            </a:r>
            <a:r>
              <a:rPr lang="en-US" sz="1200" dirty="0">
                <a:latin typeface="+mj-lt"/>
              </a:rPr>
              <a:t>]</a:t>
            </a:r>
            <a:r>
              <a:rPr lang="en-US" sz="1200" dirty="0" err="1" smtClean="0">
                <a:latin typeface="+mj-lt"/>
              </a:rPr>
              <a:t>Bezuidenhout</a:t>
            </a:r>
            <a:r>
              <a:rPr lang="en-US" sz="1200" dirty="0">
                <a:latin typeface="+mj-lt"/>
              </a:rPr>
              <a:t>, C.N., </a:t>
            </a:r>
            <a:r>
              <a:rPr lang="en-US" sz="1200" dirty="0" err="1">
                <a:latin typeface="+mj-lt"/>
              </a:rPr>
              <a:t>Singels</a:t>
            </a:r>
            <a:r>
              <a:rPr lang="en-US" sz="1200" dirty="0">
                <a:latin typeface="+mj-lt"/>
              </a:rPr>
              <a:t>,. </a:t>
            </a:r>
            <a:r>
              <a:rPr lang="en-US" sz="1200" dirty="0" smtClean="0">
                <a:latin typeface="+mj-lt"/>
              </a:rPr>
              <a:t>(2007) Operational </a:t>
            </a:r>
            <a:r>
              <a:rPr lang="en-US" sz="1200" dirty="0">
                <a:latin typeface="+mj-lt"/>
              </a:rPr>
              <a:t>forecasting of South African sugarcane production: Part 1 -System description, Agricultural Systems, 92, </a:t>
            </a:r>
            <a:r>
              <a:rPr lang="en-US" sz="1200" dirty="0" smtClean="0">
                <a:latin typeface="+mj-lt"/>
              </a:rPr>
              <a:t>23-38</a:t>
            </a:r>
            <a:r>
              <a:rPr lang="en-US" sz="1200" dirty="0">
                <a:latin typeface="+mj-lt"/>
              </a:rPr>
              <a:t>.</a:t>
            </a:r>
            <a:endParaRPr lang="en-US" sz="1200" dirty="0" smtClean="0">
              <a:latin typeface="+mj-lt"/>
            </a:endParaRPr>
          </a:p>
          <a:p>
            <a:pPr lvl="0">
              <a:buFont typeface="Arial" panose="020B0604020202020204" pitchFamily="34" charset="0"/>
              <a:buChar char="•"/>
            </a:pPr>
            <a:r>
              <a:rPr lang="en-US" sz="1200" dirty="0"/>
              <a:t>Bolton and </a:t>
            </a:r>
            <a:r>
              <a:rPr lang="en-US" sz="1200" dirty="0" err="1"/>
              <a:t>Friedl</a:t>
            </a:r>
            <a:r>
              <a:rPr lang="en-US" sz="1200" dirty="0"/>
              <a:t> (2013) “Forecasting crop yield using remotely sensed vegetation indices and crop</a:t>
            </a:r>
          </a:p>
          <a:p>
            <a:r>
              <a:rPr lang="en-US" sz="1200" dirty="0"/>
              <a:t>phenology metrics” </a:t>
            </a:r>
            <a:r>
              <a:rPr lang="en-US" sz="1200" dirty="0" smtClean="0"/>
              <a:t>Agri. and </a:t>
            </a:r>
            <a:r>
              <a:rPr lang="en-US" sz="1200" dirty="0"/>
              <a:t>Forest Meteorology, 173, </a:t>
            </a:r>
            <a:r>
              <a:rPr lang="en-US" sz="1200" dirty="0" smtClean="0"/>
              <a:t>74-84 </a:t>
            </a:r>
            <a:r>
              <a:rPr lang="it-IT" sz="1200" dirty="0" smtClean="0">
                <a:hlinkClick r:id="rId2" tooltip="Persistent link using digital object identifier"/>
              </a:rPr>
              <a:t>https</a:t>
            </a:r>
            <a:r>
              <a:rPr lang="it-IT" sz="1200" dirty="0">
                <a:hlinkClick r:id="rId2" tooltip="Persistent link using digital object identifier"/>
              </a:rPr>
              <a:t>://doi.org/10.1016/j.agrformet.2013.01.007</a:t>
            </a:r>
            <a:endParaRPr lang="it-IT" sz="1200" dirty="0"/>
          </a:p>
          <a:p>
            <a:pPr lvl="0">
              <a:buFont typeface="Arial" panose="020B0604020202020204" pitchFamily="34" charset="0"/>
              <a:buChar char="•"/>
            </a:pPr>
            <a:r>
              <a:rPr lang="en-US" sz="1200" dirty="0" err="1" smtClean="0">
                <a:latin typeface="+mj-lt"/>
              </a:rPr>
              <a:t>Boschetti</a:t>
            </a:r>
            <a:r>
              <a:rPr lang="en-US" sz="1200" dirty="0" smtClean="0">
                <a:latin typeface="+mj-lt"/>
              </a:rPr>
              <a:t> </a:t>
            </a:r>
            <a:r>
              <a:rPr lang="en-US" sz="1200" dirty="0">
                <a:latin typeface="+mj-lt"/>
              </a:rPr>
              <a:t>et al (2011) “</a:t>
            </a:r>
            <a:r>
              <a:rPr lang="en-GB" sz="1200" dirty="0">
                <a:latin typeface="+mj-lt"/>
              </a:rPr>
              <a:t>Estimation of rice production at regional scale with a Light Use Efficiency model and MODIS time </a:t>
            </a:r>
            <a:r>
              <a:rPr lang="en-GB" sz="1200" dirty="0" err="1">
                <a:latin typeface="+mj-lt"/>
              </a:rPr>
              <a:t>serie</a:t>
            </a:r>
            <a:r>
              <a:rPr lang="en-US" sz="1200" dirty="0">
                <a:latin typeface="+mj-lt"/>
              </a:rPr>
              <a:t>“</a:t>
            </a:r>
            <a:r>
              <a:rPr lang="en-GB" sz="1200" dirty="0">
                <a:latin typeface="+mj-lt"/>
              </a:rPr>
              <a:t> European Journal of Remote Sensing 43:63-81. DOI: </a:t>
            </a:r>
            <a:r>
              <a:rPr lang="en-GB" sz="1200" u="sng" dirty="0">
                <a:latin typeface="+mj-lt"/>
                <a:hlinkClick r:id="rId3"/>
              </a:rPr>
              <a:t>10.5721/ItJRS20114335</a:t>
            </a:r>
            <a:r>
              <a:rPr lang="en-GB" sz="1200" dirty="0">
                <a:latin typeface="+mj-lt"/>
              </a:rPr>
              <a:t>. </a:t>
            </a:r>
            <a:endParaRPr lang="it-IT" sz="1200" dirty="0">
              <a:latin typeface="+mj-lt"/>
            </a:endParaRPr>
          </a:p>
          <a:p>
            <a:pPr lvl="0">
              <a:buFont typeface="Arial" panose="020B0604020202020204" pitchFamily="34" charset="0"/>
              <a:buChar char="•"/>
            </a:pPr>
            <a:r>
              <a:rPr lang="en-GB" sz="1200" dirty="0">
                <a:latin typeface="+mj-lt"/>
              </a:rPr>
              <a:t>Confalonieri, R., </a:t>
            </a:r>
            <a:r>
              <a:rPr lang="en-GB" sz="1200" dirty="0" err="1">
                <a:latin typeface="+mj-lt"/>
              </a:rPr>
              <a:t>Rosenmund</a:t>
            </a:r>
            <a:r>
              <a:rPr lang="en-GB" sz="1200" dirty="0">
                <a:latin typeface="+mj-lt"/>
              </a:rPr>
              <a:t>, A.S., </a:t>
            </a:r>
            <a:r>
              <a:rPr lang="en-GB" sz="1200" dirty="0" err="1">
                <a:latin typeface="+mj-lt"/>
              </a:rPr>
              <a:t>Baruth</a:t>
            </a:r>
            <a:r>
              <a:rPr lang="en-GB" sz="1200" dirty="0">
                <a:latin typeface="+mj-lt"/>
              </a:rPr>
              <a:t>, B., 2009a. An improved model to simulate rice yield. </a:t>
            </a:r>
            <a:r>
              <a:rPr lang="en-GB" sz="1200" dirty="0" err="1">
                <a:latin typeface="+mj-lt"/>
              </a:rPr>
              <a:t>Agron</a:t>
            </a:r>
            <a:r>
              <a:rPr lang="en-GB" sz="1200" dirty="0">
                <a:latin typeface="+mj-lt"/>
              </a:rPr>
              <a:t>. Sustain. Dev. 29, 463–474. </a:t>
            </a:r>
            <a:r>
              <a:rPr lang="en-GB" sz="1200" u="sng" dirty="0">
                <a:latin typeface="+mj-lt"/>
                <a:hlinkClick r:id="rId4"/>
              </a:rPr>
              <a:t>http://dx.doi.org/10.1051/agro/2009005</a:t>
            </a:r>
            <a:r>
              <a:rPr lang="it-IT" sz="1200" dirty="0">
                <a:latin typeface="+mj-lt"/>
              </a:rPr>
              <a:t> </a:t>
            </a:r>
          </a:p>
          <a:p>
            <a:pPr lvl="0">
              <a:buFont typeface="Arial" panose="020B0604020202020204" pitchFamily="34" charset="0"/>
              <a:buChar char="•"/>
            </a:pPr>
            <a:r>
              <a:rPr lang="en-GB" sz="1200" dirty="0">
                <a:latin typeface="+mj-lt"/>
              </a:rPr>
              <a:t>de Wit et al 2012 </a:t>
            </a:r>
            <a:r>
              <a:rPr lang="en-US" sz="1200" dirty="0">
                <a:latin typeface="+mj-lt"/>
              </a:rPr>
              <a:t>Estimating regional winter wheat yield with WOFOST through the assimilation of green area index retrieved from MODIS observations. Agricultural and Forest Meteorology 164 (2012) 39– 52. </a:t>
            </a:r>
            <a:r>
              <a:rPr lang="en-GB" sz="1200" u="sng" dirty="0">
                <a:latin typeface="+mj-lt"/>
                <a:hlinkClick r:id="rId5"/>
              </a:rPr>
              <a:t>https://doi.org/10.1016/j.agrformet.2012.04.011</a:t>
            </a:r>
            <a:endParaRPr lang="it-IT" sz="1200" dirty="0">
              <a:latin typeface="+mj-lt"/>
            </a:endParaRPr>
          </a:p>
          <a:p>
            <a:pPr lvl="0">
              <a:buFont typeface="Arial" panose="020B0604020202020204" pitchFamily="34" charset="0"/>
              <a:buChar char="•"/>
            </a:pPr>
            <a:r>
              <a:rPr lang="nl-NL" sz="1200" dirty="0">
                <a:latin typeface="+mj-lt"/>
              </a:rPr>
              <a:t>Diepen, C.A., van Wolf, J., van Keulen, H., 1989. WOFOST: a simulation model of crop </a:t>
            </a:r>
            <a:r>
              <a:rPr lang="en-US" sz="1200" dirty="0">
                <a:latin typeface="+mj-lt"/>
              </a:rPr>
              <a:t>production. Soil Use Manage. 5, 16–24</a:t>
            </a:r>
            <a:r>
              <a:rPr lang="en-US" sz="1200" dirty="0" smtClean="0">
                <a:latin typeface="+mj-lt"/>
              </a:rPr>
              <a:t>.</a:t>
            </a:r>
          </a:p>
          <a:p>
            <a:pPr>
              <a:buFont typeface="Arial" panose="020B0604020202020204" pitchFamily="34" charset="0"/>
              <a:buChar char="•"/>
            </a:pPr>
            <a:endParaRPr lang="en-GB" sz="1200" dirty="0">
              <a:latin typeface="+mj-lt"/>
            </a:endParaRPr>
          </a:p>
        </p:txBody>
      </p:sp>
    </p:spTree>
    <p:extLst>
      <p:ext uri="{BB962C8B-B14F-4D97-AF65-F5344CB8AC3E}">
        <p14:creationId xmlns:p14="http://schemas.microsoft.com/office/powerpoint/2010/main" val="4187639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a:t>References</a:t>
            </a:r>
          </a:p>
        </p:txBody>
      </p:sp>
      <p:sp>
        <p:nvSpPr>
          <p:cNvPr id="3" name="Segnaposto contenuto 2"/>
          <p:cNvSpPr>
            <a:spLocks noGrp="1"/>
          </p:cNvSpPr>
          <p:nvPr>
            <p:ph idx="4294967295"/>
          </p:nvPr>
        </p:nvSpPr>
        <p:spPr>
          <a:xfrm>
            <a:off x="0" y="922338"/>
            <a:ext cx="8747125" cy="3627437"/>
          </a:xfrm>
        </p:spPr>
        <p:txBody>
          <a:bodyPr/>
          <a:lstStyle/>
          <a:p>
            <a:pPr>
              <a:buFont typeface="Arial" panose="020B0604020202020204" pitchFamily="34" charset="0"/>
              <a:buChar char="•"/>
            </a:pPr>
            <a:r>
              <a:rPr lang="en-US" sz="1200" dirty="0" err="1"/>
              <a:t>Franch</a:t>
            </a:r>
            <a:r>
              <a:rPr lang="en-US" sz="1200" dirty="0"/>
              <a:t> et al (2015) “Improving the timeliness of winter wheat production forecast in the United States of America, Ukraine and China using MODIS data and NCAR growing degree day information”. Remote Sens. Environ. 161, 131-148</a:t>
            </a:r>
          </a:p>
          <a:p>
            <a:pPr lvl="0">
              <a:buFont typeface="Arial" panose="020B0604020202020204" pitchFamily="34" charset="0"/>
              <a:buChar char="•"/>
            </a:pPr>
            <a:r>
              <a:rPr lang="en-US" sz="1200" dirty="0" smtClean="0"/>
              <a:t>Genovese</a:t>
            </a:r>
            <a:r>
              <a:rPr lang="en-US" sz="1200" dirty="0"/>
              <a:t>, G., Vignolles, C., Nègre, T., Passera, G., A methodology for a combined use of normalized difference vegetation index and CORINE land cover data for crop yield monitoring and forecasting A case study on Spain, Agronomie, 21, 91-111. 2001.</a:t>
            </a:r>
          </a:p>
          <a:p>
            <a:pPr lvl="0">
              <a:buFont typeface="Arial" panose="020B0604020202020204" pitchFamily="34" charset="0"/>
              <a:buChar char="•"/>
            </a:pPr>
            <a:r>
              <a:rPr lang="en-GB" sz="1200" dirty="0" err="1" smtClean="0"/>
              <a:t>Gilardelli</a:t>
            </a:r>
            <a:r>
              <a:rPr lang="en-GB" sz="1200" dirty="0" smtClean="0"/>
              <a:t> </a:t>
            </a:r>
            <a:r>
              <a:rPr lang="en-GB" sz="1200" dirty="0"/>
              <a:t>et al. 2019 </a:t>
            </a:r>
            <a:r>
              <a:rPr lang="en-US" sz="1200" dirty="0"/>
              <a:t>Downscaling rice yield simulation at sub-field scale using remotely sensed LAI data. European Journal of Agronomy 103, 108-116. </a:t>
            </a:r>
            <a:r>
              <a:rPr lang="en-GB" sz="1200" u="sng" dirty="0">
                <a:hlinkClick r:id="rId2"/>
              </a:rPr>
              <a:t>https://doi.org/10.1016/j.eja.2018.12.003</a:t>
            </a:r>
            <a:endParaRPr lang="it-IT" sz="1200" dirty="0"/>
          </a:p>
          <a:p>
            <a:pPr lvl="0">
              <a:buFont typeface="Arial" panose="020B0604020202020204" pitchFamily="34" charset="0"/>
              <a:buChar char="•"/>
            </a:pPr>
            <a:r>
              <a:rPr lang="en-US" sz="1200" dirty="0" err="1"/>
              <a:t>Monteith</a:t>
            </a:r>
            <a:r>
              <a:rPr lang="en-US" sz="1200" dirty="0"/>
              <a:t>, J. </a:t>
            </a:r>
            <a:r>
              <a:rPr lang="en-US" sz="1200" b="1" dirty="0"/>
              <a:t>Solar radiation and productivity in tropical ecosystems</a:t>
            </a:r>
            <a:r>
              <a:rPr lang="en-US" sz="1200" dirty="0"/>
              <a:t>. </a:t>
            </a:r>
            <a:r>
              <a:rPr lang="en-US" sz="1200" i="1" dirty="0"/>
              <a:t>Journal of Applied Ecology</a:t>
            </a:r>
            <a:r>
              <a:rPr lang="en-US" sz="1200" dirty="0"/>
              <a:t> </a:t>
            </a:r>
            <a:r>
              <a:rPr lang="en-US" sz="1200" b="1" dirty="0"/>
              <a:t>1972</a:t>
            </a:r>
            <a:r>
              <a:rPr lang="en-US" sz="1200" dirty="0"/>
              <a:t>, </a:t>
            </a:r>
            <a:r>
              <a:rPr lang="en-US" sz="1200" i="1" dirty="0"/>
              <a:t>19</a:t>
            </a:r>
            <a:r>
              <a:rPr lang="en-US" sz="1200" dirty="0"/>
              <a:t>, 747-766</a:t>
            </a:r>
            <a:endParaRPr lang="it-IT" sz="1200" dirty="0"/>
          </a:p>
          <a:p>
            <a:pPr lvl="0">
              <a:buFont typeface="Arial" panose="020B0604020202020204" pitchFamily="34" charset="0"/>
              <a:buChar char="•"/>
            </a:pPr>
            <a:r>
              <a:rPr lang="en-GB" sz="1200" dirty="0"/>
              <a:t>Moulin et al. 1998 “</a:t>
            </a:r>
            <a:r>
              <a:rPr lang="en-US" sz="1200" dirty="0"/>
              <a:t>Combining agricultural crop models and satellite observations: From field to regional scales” International Journal of Remote Sensing, 19, 6 </a:t>
            </a:r>
            <a:r>
              <a:rPr lang="en-GB" sz="1200" u="sng" dirty="0">
                <a:hlinkClick r:id="rId3"/>
              </a:rPr>
              <a:t>https://</a:t>
            </a:r>
            <a:r>
              <a:rPr lang="en-GB" sz="1200" u="sng" dirty="0" smtClean="0">
                <a:hlinkClick r:id="rId3"/>
              </a:rPr>
              <a:t>doi.org/10.1080/014311698215586</a:t>
            </a:r>
            <a:endParaRPr lang="en-GB" sz="1200" u="sng" dirty="0" smtClean="0"/>
          </a:p>
        </p:txBody>
      </p:sp>
    </p:spTree>
    <p:extLst>
      <p:ext uri="{BB962C8B-B14F-4D97-AF65-F5344CB8AC3E}">
        <p14:creationId xmlns:p14="http://schemas.microsoft.com/office/powerpoint/2010/main" val="3910465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49225"/>
            <a:ext cx="7175500" cy="430213"/>
          </a:xfrm>
        </p:spPr>
        <p:txBody>
          <a:bodyPr/>
          <a:lstStyle/>
          <a:p>
            <a:r>
              <a:rPr lang="en-GB" dirty="0"/>
              <a:t>References</a:t>
            </a:r>
          </a:p>
        </p:txBody>
      </p:sp>
      <p:sp>
        <p:nvSpPr>
          <p:cNvPr id="3" name="Segnaposto contenuto 2"/>
          <p:cNvSpPr>
            <a:spLocks noGrp="1"/>
          </p:cNvSpPr>
          <p:nvPr>
            <p:ph idx="4294967295"/>
          </p:nvPr>
        </p:nvSpPr>
        <p:spPr>
          <a:xfrm>
            <a:off x="0" y="922338"/>
            <a:ext cx="8747125" cy="3627437"/>
          </a:xfrm>
        </p:spPr>
        <p:txBody>
          <a:bodyPr/>
          <a:lstStyle/>
          <a:p>
            <a:pPr lvl="0">
              <a:buFont typeface="Arial" panose="020B0604020202020204" pitchFamily="34" charset="0"/>
              <a:buChar char="•"/>
            </a:pPr>
            <a:r>
              <a:rPr lang="en-GB" sz="1200" dirty="0" smtClean="0"/>
              <a:t>Ren </a:t>
            </a:r>
            <a:r>
              <a:rPr lang="en-GB" sz="1200" dirty="0"/>
              <a:t>et al 2008 “</a:t>
            </a:r>
            <a:r>
              <a:rPr lang="en-US" sz="1200" dirty="0"/>
              <a:t>Regional yield estimation for winter wheat with MODIS-NDVI data in Shandong, China” International Journal of Applied Earth Observation and </a:t>
            </a:r>
            <a:r>
              <a:rPr lang="en-US" sz="1200" dirty="0" err="1"/>
              <a:t>Geoinformation</a:t>
            </a:r>
            <a:r>
              <a:rPr lang="en-US" sz="1200" dirty="0"/>
              <a:t> 10, 4, pp </a:t>
            </a:r>
            <a:r>
              <a:rPr lang="en-US" sz="1200" dirty="0" smtClean="0"/>
              <a:t>403-13 </a:t>
            </a:r>
            <a:r>
              <a:rPr lang="it-IT" sz="1200" dirty="0" smtClean="0">
                <a:hlinkClick r:id="rId2" tooltip="Persistent link using digital object identifier"/>
              </a:rPr>
              <a:t>https</a:t>
            </a:r>
            <a:r>
              <a:rPr lang="it-IT" sz="1200" dirty="0">
                <a:hlinkClick r:id="rId2" tooltip="Persistent link using digital object identifier"/>
              </a:rPr>
              <a:t>://doi.org/10.1016/j.jag.2007.11.003</a:t>
            </a:r>
            <a:endParaRPr lang="it-IT" sz="1200" dirty="0"/>
          </a:p>
          <a:p>
            <a:pPr lvl="0">
              <a:buFont typeface="Arial" panose="020B0604020202020204" pitchFamily="34" charset="0"/>
              <a:buChar char="•"/>
            </a:pPr>
            <a:r>
              <a:rPr lang="en-GB" sz="1200" dirty="0" err="1"/>
              <a:t>Stöckle</a:t>
            </a:r>
            <a:r>
              <a:rPr lang="en-GB" sz="1200" dirty="0"/>
              <a:t>, C.O., </a:t>
            </a:r>
            <a:r>
              <a:rPr lang="en-GB" sz="1200" dirty="0" err="1"/>
              <a:t>Donatelli</a:t>
            </a:r>
            <a:r>
              <a:rPr lang="en-GB" sz="1200" dirty="0"/>
              <a:t>, M., Nelson, R., </a:t>
            </a:r>
            <a:r>
              <a:rPr lang="en-GB" sz="1200" dirty="0" err="1"/>
              <a:t>CropSyst</a:t>
            </a:r>
            <a:r>
              <a:rPr lang="en-GB" sz="1200" dirty="0"/>
              <a:t>, a cropping systems simulation model. Eur. J. </a:t>
            </a:r>
            <a:r>
              <a:rPr lang="en-GB" sz="1200" dirty="0" err="1"/>
              <a:t>Agron</a:t>
            </a:r>
            <a:r>
              <a:rPr lang="en-GB" sz="1200" dirty="0"/>
              <a:t>. 18, 289-307. 2003.</a:t>
            </a:r>
            <a:endParaRPr lang="it-IT" sz="1200" dirty="0"/>
          </a:p>
          <a:p>
            <a:pPr lvl="0">
              <a:buFont typeface="Arial" panose="020B0604020202020204" pitchFamily="34" charset="0"/>
              <a:buChar char="•"/>
            </a:pPr>
            <a:r>
              <a:rPr lang="en-US" sz="1200" dirty="0"/>
              <a:t>Williams, J.R., Jones, C.A., Dyke, P.T., A modeling approach to determining the relationship between erosion and soil productivity, Trans. ASAE, 27, 129-144. 1984</a:t>
            </a:r>
            <a:endParaRPr lang="it-IT" sz="1200" dirty="0"/>
          </a:p>
          <a:p>
            <a:endParaRPr lang="en-GB" sz="1200" dirty="0"/>
          </a:p>
          <a:p>
            <a:endParaRPr lang="en-GB" sz="1200" dirty="0"/>
          </a:p>
        </p:txBody>
      </p:sp>
    </p:spTree>
    <p:extLst>
      <p:ext uri="{BB962C8B-B14F-4D97-AF65-F5344CB8AC3E}">
        <p14:creationId xmlns:p14="http://schemas.microsoft.com/office/powerpoint/2010/main" val="1963483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3086" y="210705"/>
            <a:ext cx="7174846" cy="307777"/>
          </a:xfrm>
        </p:spPr>
        <p:txBody>
          <a:bodyPr/>
          <a:lstStyle/>
          <a:p>
            <a:pPr lvl="2"/>
            <a:r>
              <a:rPr lang="en-US" sz="1400" dirty="0"/>
              <a:t>Empirical </a:t>
            </a:r>
            <a:r>
              <a:rPr lang="en-US" sz="1400" dirty="0" smtClean="0"/>
              <a:t>relation: VI LAI seasonal metrics</a:t>
            </a:r>
            <a:endParaRPr lang="it-IT" dirty="0"/>
          </a:p>
        </p:txBody>
      </p:sp>
      <p:sp>
        <p:nvSpPr>
          <p:cNvPr id="5" name="Rettangolo 4"/>
          <p:cNvSpPr/>
          <p:nvPr/>
        </p:nvSpPr>
        <p:spPr>
          <a:xfrm>
            <a:off x="143086" y="774261"/>
            <a:ext cx="8905664" cy="3924151"/>
          </a:xfrm>
          <a:prstGeom prst="rect">
            <a:avLst/>
          </a:prstGeom>
        </p:spPr>
        <p:txBody>
          <a:bodyPr wrap="square">
            <a:spAutoFit/>
          </a:bodyPr>
          <a:lstStyle/>
          <a:p>
            <a:r>
              <a:rPr lang="en-GB" sz="1400" dirty="0" smtClean="0"/>
              <a:t>Since early 1980s seasonal </a:t>
            </a:r>
            <a:r>
              <a:rPr lang="en-GB" sz="1400" dirty="0" smtClean="0">
                <a:solidFill>
                  <a:srgbClr val="1D1D1B"/>
                </a:solidFill>
              </a:rPr>
              <a:t>biomass proxy (Vis or EO based LAI) are used to estimate crop yield</a:t>
            </a:r>
          </a:p>
          <a:p>
            <a:pPr marL="285750" indent="-285750">
              <a:lnSpc>
                <a:spcPct val="150000"/>
              </a:lnSpc>
              <a:buFontTx/>
              <a:buChar char="-"/>
            </a:pPr>
            <a:r>
              <a:rPr lang="en-GB" sz="1100" dirty="0" smtClean="0"/>
              <a:t>Tucker et al. 1980 reported that the </a:t>
            </a:r>
            <a:r>
              <a:rPr lang="en-GB" sz="1100" b="1" dirty="0" smtClean="0"/>
              <a:t>NDVI for a five-week period </a:t>
            </a:r>
            <a:r>
              <a:rPr lang="en-GB" sz="1100" dirty="0" smtClean="0"/>
              <a:t>(stem elongation to </a:t>
            </a:r>
            <a:r>
              <a:rPr lang="en-GB" sz="1100" dirty="0" err="1" smtClean="0"/>
              <a:t>anthesis</a:t>
            </a:r>
            <a:r>
              <a:rPr lang="en-GB" sz="1100" dirty="0" smtClean="0"/>
              <a:t>) explained ~ 64% wheat yield variation. Pinter et al. 1981 </a:t>
            </a:r>
            <a:r>
              <a:rPr lang="en-GB" sz="1100" b="1" dirty="0" smtClean="0"/>
              <a:t>summed the NDVI </a:t>
            </a:r>
            <a:r>
              <a:rPr lang="en-GB" sz="1100" dirty="0" smtClean="0"/>
              <a:t>for wheat and barley (heading to full senescence) explaining about 88% of yield. </a:t>
            </a:r>
            <a:r>
              <a:rPr lang="en-GB" sz="1100" dirty="0" err="1" smtClean="0"/>
              <a:t>Daughtry</a:t>
            </a:r>
            <a:r>
              <a:rPr lang="en-GB" sz="1100" dirty="0" smtClean="0"/>
              <a:t> et al. 1992 found that </a:t>
            </a:r>
            <a:r>
              <a:rPr lang="en-GB" sz="1100" u="sng" dirty="0" smtClean="0"/>
              <a:t>single observation of LAI has limited value </a:t>
            </a:r>
            <a:r>
              <a:rPr lang="en-GB" sz="1100" dirty="0" smtClean="0"/>
              <a:t>in predicting corn yield, but the </a:t>
            </a:r>
            <a:r>
              <a:rPr lang="en-GB" sz="1100" b="1" dirty="0" smtClean="0"/>
              <a:t>accumulated absorbed solar radiation over the growing season </a:t>
            </a:r>
            <a:r>
              <a:rPr lang="en-GB" sz="1100" dirty="0" smtClean="0"/>
              <a:t>explained ~ 65% yields.</a:t>
            </a:r>
          </a:p>
          <a:p>
            <a:pPr marL="285750" indent="-285750">
              <a:buFontTx/>
              <a:buChar char="-"/>
            </a:pPr>
            <a:endParaRPr lang="en-GB" sz="1200" dirty="0" smtClean="0">
              <a:latin typeface="+mj-lt"/>
            </a:endParaRPr>
          </a:p>
          <a:p>
            <a:pPr>
              <a:spcBef>
                <a:spcPts val="0"/>
              </a:spcBef>
              <a:spcAft>
                <a:spcPts val="600"/>
              </a:spcAft>
            </a:pPr>
            <a:r>
              <a:rPr lang="en-GB" sz="1400" dirty="0" smtClean="0">
                <a:latin typeface="+mj-lt"/>
              </a:rPr>
              <a:t>Despite the </a:t>
            </a:r>
            <a:r>
              <a:rPr lang="en-GB" sz="1400" u="sng" dirty="0" smtClean="0">
                <a:latin typeface="+mj-lt"/>
              </a:rPr>
              <a:t>local validity and limited applicability </a:t>
            </a:r>
            <a:r>
              <a:rPr lang="en-GB" sz="1400" dirty="0" smtClean="0">
                <a:latin typeface="+mj-lt"/>
              </a:rPr>
              <a:t>to different areas or years these methods are </a:t>
            </a:r>
            <a:r>
              <a:rPr lang="en-GB" sz="1400" b="1" dirty="0" smtClean="0">
                <a:latin typeface="+mj-lt"/>
              </a:rPr>
              <a:t>simple and effective </a:t>
            </a:r>
            <a:r>
              <a:rPr lang="en-GB" sz="1400" dirty="0" smtClean="0">
                <a:latin typeface="+mj-lt"/>
              </a:rPr>
              <a:t>if ground survey samples are representative and accurate. </a:t>
            </a:r>
          </a:p>
          <a:p>
            <a:pPr>
              <a:spcBef>
                <a:spcPts val="0"/>
              </a:spcBef>
              <a:spcAft>
                <a:spcPts val="600"/>
              </a:spcAft>
            </a:pPr>
            <a:endParaRPr lang="en-GB" sz="1400" dirty="0" smtClean="0">
              <a:latin typeface="+mj-lt"/>
            </a:endParaRPr>
          </a:p>
          <a:p>
            <a:pPr>
              <a:spcBef>
                <a:spcPts val="0"/>
              </a:spcBef>
              <a:spcAft>
                <a:spcPts val="600"/>
              </a:spcAft>
            </a:pPr>
            <a:r>
              <a:rPr lang="en-GB" sz="1400" dirty="0"/>
              <a:t>In recent year thanks to the availability of satellite data </a:t>
            </a:r>
            <a:r>
              <a:rPr lang="en-GB" sz="1400" u="sng" dirty="0"/>
              <a:t>many application have been developed </a:t>
            </a:r>
            <a:r>
              <a:rPr lang="en-GB" sz="1400" dirty="0"/>
              <a:t>using empirical relationships between yields and various vegetation indices (VIs). </a:t>
            </a:r>
          </a:p>
          <a:p>
            <a:pPr marL="285750" indent="-285750">
              <a:lnSpc>
                <a:spcPct val="150000"/>
              </a:lnSpc>
              <a:buFontTx/>
              <a:buChar char="-"/>
            </a:pPr>
            <a:r>
              <a:rPr lang="en-GB" sz="1100" dirty="0" smtClean="0"/>
              <a:t>Becker-</a:t>
            </a:r>
            <a:r>
              <a:rPr lang="en-GB" sz="1100" dirty="0" err="1" smtClean="0"/>
              <a:t>Reshef</a:t>
            </a:r>
            <a:r>
              <a:rPr lang="en-GB" sz="1100" dirty="0" smtClean="0"/>
              <a:t> et al. (2010) used the maximum NDVI from MODIS and built a generalized regression model for forecasting winter wheat yields. </a:t>
            </a:r>
            <a:r>
              <a:rPr lang="en-GB" sz="1100" dirty="0" err="1" smtClean="0"/>
              <a:t>Franch</a:t>
            </a:r>
            <a:r>
              <a:rPr lang="en-GB" sz="1100" dirty="0" smtClean="0"/>
              <a:t> et al. (2015) further improved this approach by adjusting NDVI before the peak date using growing degree day (GDD) information for earlier prediction.*</a:t>
            </a:r>
          </a:p>
          <a:p>
            <a:endParaRPr lang="en-GB" sz="1200" dirty="0" smtClean="0"/>
          </a:p>
          <a:p>
            <a:r>
              <a:rPr lang="en-GB" sz="1050" i="1" dirty="0" smtClean="0"/>
              <a:t>*This approach has been investigated in GEOGLAM (</a:t>
            </a:r>
            <a:r>
              <a:rPr lang="en-US" sz="1050" i="1" dirty="0"/>
              <a:t>Group on Earth Observations Global Agricultural </a:t>
            </a:r>
            <a:r>
              <a:rPr lang="en-US" sz="1050" i="1" dirty="0" smtClean="0"/>
              <a:t>Monitoring)</a:t>
            </a:r>
            <a:endParaRPr lang="en-GB" sz="1100" i="1" dirty="0" smtClean="0"/>
          </a:p>
        </p:txBody>
      </p:sp>
      <p:sp>
        <p:nvSpPr>
          <p:cNvPr id="6" name="Freccia in giù 5"/>
          <p:cNvSpPr/>
          <p:nvPr/>
        </p:nvSpPr>
        <p:spPr>
          <a:xfrm>
            <a:off x="3937000" y="2679700"/>
            <a:ext cx="927100" cy="292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02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3086" y="210705"/>
            <a:ext cx="7174846" cy="307777"/>
          </a:xfrm>
        </p:spPr>
        <p:txBody>
          <a:bodyPr/>
          <a:lstStyle/>
          <a:p>
            <a:pPr lvl="2"/>
            <a:r>
              <a:rPr lang="en-US" sz="1400" dirty="0"/>
              <a:t>Empirical </a:t>
            </a:r>
            <a:r>
              <a:rPr lang="en-US" sz="1400" dirty="0" smtClean="0"/>
              <a:t>relation: example of operational system</a:t>
            </a:r>
            <a:endParaRPr lang="it-IT" dirty="0"/>
          </a:p>
        </p:txBody>
      </p:sp>
      <p:sp>
        <p:nvSpPr>
          <p:cNvPr id="5" name="Rettangolo 4"/>
          <p:cNvSpPr/>
          <p:nvPr/>
        </p:nvSpPr>
        <p:spPr>
          <a:xfrm>
            <a:off x="1263446" y="821014"/>
            <a:ext cx="7534100" cy="523220"/>
          </a:xfrm>
          <a:prstGeom prst="rect">
            <a:avLst/>
          </a:prstGeom>
        </p:spPr>
        <p:txBody>
          <a:bodyPr wrap="square">
            <a:spAutoFit/>
          </a:bodyPr>
          <a:lstStyle/>
          <a:p>
            <a:r>
              <a:rPr lang="en-US" sz="1400" dirty="0" smtClean="0">
                <a:solidFill>
                  <a:srgbClr val="1D1D1B"/>
                </a:solidFill>
                <a:latin typeface="+mj-lt"/>
              </a:rPr>
              <a:t>Flow chart of NDVI-based statistical model in </a:t>
            </a:r>
            <a:r>
              <a:rPr lang="en-US" sz="1400" b="1" dirty="0" smtClean="0">
                <a:solidFill>
                  <a:srgbClr val="1D1D1B"/>
                </a:solidFill>
                <a:latin typeface="+mj-lt"/>
              </a:rPr>
              <a:t>CHARMS</a:t>
            </a:r>
            <a:r>
              <a:rPr lang="en-US" sz="1400" dirty="0" smtClean="0">
                <a:solidFill>
                  <a:srgbClr val="1D1D1B"/>
                </a:solidFill>
                <a:latin typeface="+mj-lt"/>
              </a:rPr>
              <a:t> (</a:t>
            </a:r>
            <a:r>
              <a:rPr lang="en-US" sz="1400" dirty="0" err="1" smtClean="0">
                <a:solidFill>
                  <a:srgbClr val="1D1D1B"/>
                </a:solidFill>
                <a:latin typeface="+mj-lt"/>
              </a:rPr>
              <a:t>CHina</a:t>
            </a:r>
            <a:r>
              <a:rPr lang="en-US" sz="1400" dirty="0" smtClean="0">
                <a:solidFill>
                  <a:srgbClr val="1D1D1B"/>
                </a:solidFill>
                <a:latin typeface="+mj-lt"/>
              </a:rPr>
              <a:t> Agriculture Remote sensing Monitoring System)</a:t>
            </a:r>
            <a:endParaRPr lang="it-IT" sz="1400" baseline="30000" dirty="0">
              <a:latin typeface="+mj-lt"/>
            </a:endParaRPr>
          </a:p>
        </p:txBody>
      </p:sp>
      <mc:AlternateContent xmlns:mc="http://schemas.openxmlformats.org/markup-compatibility/2006" xmlns:a14="http://schemas.microsoft.com/office/drawing/2010/main">
        <mc:Choice Requires="a14">
          <p:sp>
            <p:nvSpPr>
              <p:cNvPr id="8" name="CasellaDiTesto 7"/>
              <p:cNvSpPr txBox="1"/>
              <p:nvPr/>
            </p:nvSpPr>
            <p:spPr>
              <a:xfrm>
                <a:off x="3677592" y="1412356"/>
                <a:ext cx="5420025" cy="2893100"/>
              </a:xfrm>
              <a:prstGeom prst="rect">
                <a:avLst/>
              </a:prstGeom>
              <a:noFill/>
            </p:spPr>
            <p:txBody>
              <a:bodyPr wrap="square" rtlCol="0">
                <a:spAutoFit/>
              </a:bodyPr>
              <a:lstStyle/>
              <a:p>
                <a:r>
                  <a:rPr lang="en-GB" sz="1200" dirty="0" smtClean="0">
                    <a:latin typeface="+mj-lt"/>
                  </a:rPr>
                  <a:t>Methodological steps (Ren et al 2008)</a:t>
                </a:r>
              </a:p>
              <a:p>
                <a:r>
                  <a:rPr lang="en-GB" sz="1100" b="1" dirty="0" smtClean="0">
                    <a:latin typeface="+mj-lt"/>
                  </a:rPr>
                  <a:t>1 -Data processing</a:t>
                </a:r>
                <a:r>
                  <a:rPr lang="en-GB" sz="1100" dirty="0" smtClean="0">
                    <a:latin typeface="+mj-lt"/>
                  </a:rPr>
                  <a:t>: </a:t>
                </a:r>
              </a:p>
              <a:p>
                <a:r>
                  <a:rPr lang="en-GB" sz="1050" dirty="0" smtClean="0">
                    <a:latin typeface="+mj-lt"/>
                  </a:rPr>
                  <a:t>1.1 Crop arable land and crop-specific mask used to extract the NDVI pixels</a:t>
                </a:r>
              </a:p>
              <a:p>
                <a:r>
                  <a:rPr lang="en-GB" sz="1050" dirty="0" smtClean="0">
                    <a:latin typeface="+mj-lt"/>
                  </a:rPr>
                  <a:t>1.2 Data time series smoothing (</a:t>
                </a:r>
                <a:r>
                  <a:rPr lang="en-GB" sz="1050" dirty="0" err="1" smtClean="0">
                    <a:latin typeface="+mj-lt"/>
                  </a:rPr>
                  <a:t>Savitzky-Golay</a:t>
                </a:r>
                <a:r>
                  <a:rPr lang="en-GB" sz="1050" dirty="0" smtClean="0">
                    <a:latin typeface="+mj-lt"/>
                  </a:rPr>
                  <a:t>)</a:t>
                </a:r>
              </a:p>
              <a:p>
                <a:r>
                  <a:rPr lang="en-GB" sz="1050" dirty="0" smtClean="0">
                    <a:latin typeface="+mj-lt"/>
                  </a:rPr>
                  <a:t>1.3 NDVI data are spatially cumulate (valid range 0.2 to 0.8) for a specific county in a given period</a:t>
                </a:r>
              </a:p>
              <a:p>
                <a:endParaRPr lang="en-GB" sz="1050" dirty="0" smtClean="0">
                  <a:latin typeface="+mj-lt"/>
                </a:endParaRPr>
              </a:p>
              <a:p>
                <a:endParaRPr lang="en-GB" sz="1100" b="1" dirty="0" smtClean="0">
                  <a:latin typeface="+mj-lt"/>
                </a:endParaRPr>
              </a:p>
              <a:p>
                <a:r>
                  <a:rPr lang="en-GB" sz="1100" b="1" dirty="0" smtClean="0">
                    <a:latin typeface="+mj-lt"/>
                  </a:rPr>
                  <a:t>2 -Preliminary yield estimation</a:t>
                </a:r>
              </a:p>
              <a:p>
                <a:r>
                  <a:rPr lang="en-GB" sz="1050" dirty="0" smtClean="0">
                    <a:latin typeface="+mj-lt"/>
                  </a:rPr>
                  <a:t>2.1 Historical crop production statistics are used to build the relationship with </a:t>
                </a:r>
                <a14:m>
                  <m:oMath xmlns:m="http://schemas.openxmlformats.org/officeDocument/2006/math">
                    <m:nary>
                      <m:naryPr>
                        <m:chr m:val="∑"/>
                        <m:subHide m:val="on"/>
                        <m:supHide m:val="on"/>
                        <m:ctrlPr>
                          <a:rPr lang="it-IT" sz="1050" i="1">
                            <a:solidFill>
                              <a:srgbClr val="1D1D1B"/>
                            </a:solidFill>
                            <a:latin typeface="Cambria Math" panose="02040503050406030204" pitchFamily="18" charset="0"/>
                          </a:rPr>
                        </m:ctrlPr>
                      </m:naryPr>
                      <m:sub/>
                      <m:sup/>
                      <m:e>
                        <m:r>
                          <a:rPr lang="it-IT" sz="1050" i="1">
                            <a:solidFill>
                              <a:srgbClr val="1D1D1B"/>
                            </a:solidFill>
                            <a:latin typeface="Cambria Math" panose="02040503050406030204" pitchFamily="18" charset="0"/>
                          </a:rPr>
                          <m:t>𝑁𝐷𝑉𝐼</m:t>
                        </m:r>
                      </m:e>
                    </m:nary>
                  </m:oMath>
                </a14:m>
                <a:r>
                  <a:rPr lang="en-GB" sz="1050" dirty="0" smtClean="0">
                    <a:latin typeface="+mj-lt"/>
                  </a:rPr>
                  <a:t> at different growth stages. </a:t>
                </a:r>
              </a:p>
              <a:p>
                <a:r>
                  <a:rPr lang="en-GB" sz="1050" dirty="0" smtClean="0"/>
                  <a:t>2.2. Stepwise regression used to determine optimal period among all stages</a:t>
                </a:r>
              </a:p>
              <a:p>
                <a:endParaRPr lang="en-GB" sz="1050" dirty="0" smtClean="0"/>
              </a:p>
              <a:p>
                <a:endParaRPr lang="en-GB" sz="1050" dirty="0" smtClean="0"/>
              </a:p>
              <a:p>
                <a:r>
                  <a:rPr lang="en-GB" sz="1100" b="1" dirty="0" smtClean="0">
                    <a:latin typeface="+mj-lt"/>
                  </a:rPr>
                  <a:t>3 -Yield validation</a:t>
                </a:r>
              </a:p>
              <a:p>
                <a:r>
                  <a:rPr lang="en-GB" sz="1050" dirty="0" smtClean="0"/>
                  <a:t>3.1 Estimated yield compared to observed data from ground sampling</a:t>
                </a:r>
              </a:p>
              <a:p>
                <a:r>
                  <a:rPr lang="en-GB" sz="1050" dirty="0" smtClean="0">
                    <a:latin typeface="+mj-lt"/>
                  </a:rPr>
                  <a:t>3.2 Accuracy checked </a:t>
                </a:r>
                <a:r>
                  <a:rPr lang="en-GB" sz="1050" dirty="0" smtClean="0">
                    <a:latin typeface="+mj-lt"/>
                    <a:sym typeface="Wingdings" panose="05000000000000000000" pitchFamily="2" charset="2"/>
                  </a:rPr>
                  <a:t></a:t>
                </a:r>
                <a:r>
                  <a:rPr lang="en-GB" sz="1050" dirty="0" smtClean="0">
                    <a:latin typeface="+mj-lt"/>
                  </a:rPr>
                  <a:t> in case other indicator included </a:t>
                </a:r>
                <a:r>
                  <a:rPr lang="en-GB" sz="1000" dirty="0" smtClean="0">
                    <a:latin typeface="+mj-lt"/>
                  </a:rPr>
                  <a:t>(C = correction term)</a:t>
                </a:r>
                <a:endParaRPr lang="en-GB" sz="1100" dirty="0" smtClean="0">
                  <a:latin typeface="+mj-lt"/>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3677592" y="1412356"/>
                <a:ext cx="5420025" cy="2893100"/>
              </a:xfrm>
              <a:prstGeom prst="rect">
                <a:avLst/>
              </a:prstGeom>
              <a:blipFill>
                <a:blip r:embed="rId2"/>
                <a:stretch>
                  <a:fillRect l="-3037" t="-211" r="-450" b="-422"/>
                </a:stretch>
              </a:blipFill>
            </p:spPr>
            <p:txBody>
              <a:bodyPr/>
              <a:lstStyle/>
              <a:p>
                <a:r>
                  <a:rPr lang="it-IT">
                    <a:noFill/>
                  </a:rPr>
                  <a:t> </a:t>
                </a:r>
              </a:p>
            </p:txBody>
          </p:sp>
        </mc:Fallback>
      </mc:AlternateContent>
      <p:pic>
        <p:nvPicPr>
          <p:cNvPr id="9" name="Immagine 8"/>
          <p:cNvPicPr>
            <a:picLocks noChangeAspect="1"/>
          </p:cNvPicPr>
          <p:nvPr/>
        </p:nvPicPr>
        <p:blipFill rotWithShape="1">
          <a:blip r:embed="rId3"/>
          <a:srcRect l="25000" t="12115" r="41250" b="1475"/>
          <a:stretch/>
        </p:blipFill>
        <p:spPr>
          <a:xfrm>
            <a:off x="143086" y="774104"/>
            <a:ext cx="1120360" cy="155375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0" name="Rettangolo 9"/>
              <p:cNvSpPr/>
              <p:nvPr/>
            </p:nvSpPr>
            <p:spPr>
              <a:xfrm>
                <a:off x="5408280" y="3531084"/>
                <a:ext cx="1548886" cy="276999"/>
              </a:xfrm>
              <a:prstGeom prst="rect">
                <a:avLst/>
              </a:prstGeom>
            </p:spPr>
            <p:txBody>
              <a:bodyPr wrap="none">
                <a:spAutoFit/>
              </a:bodyPr>
              <a:lstStyle/>
              <a:p>
                <a:r>
                  <a:rPr lang="it-IT" sz="1200" dirty="0" smtClean="0">
                    <a:solidFill>
                      <a:srgbClr val="1D1D1B"/>
                    </a:solidFill>
                    <a:latin typeface="+mj-lt"/>
                  </a:rPr>
                  <a:t>Y =a + b* </a:t>
                </a:r>
                <a14:m>
                  <m:oMath xmlns:m="http://schemas.openxmlformats.org/officeDocument/2006/math">
                    <m:nary>
                      <m:naryPr>
                        <m:chr m:val="∑"/>
                        <m:subHide m:val="on"/>
                        <m:supHide m:val="on"/>
                        <m:ctrlPr>
                          <a:rPr lang="it-IT" sz="1200" i="1" smtClean="0">
                            <a:solidFill>
                              <a:srgbClr val="1D1D1B"/>
                            </a:solidFill>
                            <a:latin typeface="Cambria Math" panose="02040503050406030204" pitchFamily="18" charset="0"/>
                          </a:rPr>
                        </m:ctrlPr>
                      </m:naryPr>
                      <m:sub/>
                      <m:sup/>
                      <m:e>
                        <m:r>
                          <a:rPr lang="it-IT" sz="1200" b="0" i="1" smtClean="0">
                            <a:solidFill>
                              <a:srgbClr val="1D1D1B"/>
                            </a:solidFill>
                            <a:latin typeface="Cambria Math" panose="02040503050406030204" pitchFamily="18" charset="0"/>
                          </a:rPr>
                          <m:t>𝑁𝐷𝑉𝐼</m:t>
                        </m:r>
                      </m:e>
                    </m:nary>
                  </m:oMath>
                </a14:m>
                <a:endParaRPr lang="it-IT" sz="1200" dirty="0">
                  <a:latin typeface="+mj-lt"/>
                </a:endParaRPr>
              </a:p>
            </p:txBody>
          </p:sp>
        </mc:Choice>
        <mc:Fallback xmlns="">
          <p:sp>
            <p:nvSpPr>
              <p:cNvPr id="10" name="Rettangolo 9"/>
              <p:cNvSpPr>
                <a:spLocks noRot="1" noChangeAspect="1" noMove="1" noResize="1" noEditPoints="1" noAdjustHandles="1" noChangeArrowheads="1" noChangeShapeType="1" noTextEdit="1"/>
              </p:cNvSpPr>
              <p:nvPr/>
            </p:nvSpPr>
            <p:spPr>
              <a:xfrm>
                <a:off x="5408280" y="3531084"/>
                <a:ext cx="1548886" cy="276999"/>
              </a:xfrm>
              <a:prstGeom prst="rect">
                <a:avLst/>
              </a:prstGeom>
              <a:blipFill>
                <a:blip r:embed="rId4"/>
                <a:stretch>
                  <a:fillRect t="-93478" r="-4331" b="-158696"/>
                </a:stretch>
              </a:blipFill>
            </p:spPr>
            <p:txBody>
              <a:bodyPr/>
              <a:lstStyle/>
              <a:p>
                <a:r>
                  <a:rPr lang="it-IT">
                    <a:noFill/>
                  </a:rPr>
                  <a:t> </a:t>
                </a:r>
              </a:p>
            </p:txBody>
          </p:sp>
        </mc:Fallback>
      </mc:AlternateContent>
      <p:pic>
        <p:nvPicPr>
          <p:cNvPr id="3" name="Immagine 2"/>
          <p:cNvPicPr>
            <a:picLocks noChangeAspect="1"/>
          </p:cNvPicPr>
          <p:nvPr/>
        </p:nvPicPr>
        <p:blipFill rotWithShape="1">
          <a:blip r:embed="rId5"/>
          <a:srcRect l="25833" t="18013" r="42431" b="17885"/>
          <a:stretch/>
        </p:blipFill>
        <p:spPr>
          <a:xfrm>
            <a:off x="955823" y="1502674"/>
            <a:ext cx="2721769" cy="2977866"/>
          </a:xfrm>
          <a:prstGeom prst="rect">
            <a:avLst/>
          </a:prstGeom>
        </p:spPr>
      </p:pic>
      <p:sp>
        <p:nvSpPr>
          <p:cNvPr id="4" name="Freccia a destra 3"/>
          <p:cNvSpPr/>
          <p:nvPr/>
        </p:nvSpPr>
        <p:spPr>
          <a:xfrm rot="3394477">
            <a:off x="990863" y="1947301"/>
            <a:ext cx="771944" cy="239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1" name="Rettangolo 10"/>
              <p:cNvSpPr/>
              <p:nvPr/>
            </p:nvSpPr>
            <p:spPr>
              <a:xfrm>
                <a:off x="5316829" y="4342041"/>
                <a:ext cx="1830758" cy="276999"/>
              </a:xfrm>
              <a:prstGeom prst="rect">
                <a:avLst/>
              </a:prstGeom>
            </p:spPr>
            <p:txBody>
              <a:bodyPr wrap="none">
                <a:spAutoFit/>
              </a:bodyPr>
              <a:lstStyle/>
              <a:p>
                <a:r>
                  <a:rPr lang="it-IT" sz="1200" dirty="0" smtClean="0">
                    <a:solidFill>
                      <a:srgbClr val="1D1D1B"/>
                    </a:solidFill>
                    <a:latin typeface="+mj-lt"/>
                  </a:rPr>
                  <a:t>Y =a + b* </a:t>
                </a:r>
                <a14:m>
                  <m:oMath xmlns:m="http://schemas.openxmlformats.org/officeDocument/2006/math">
                    <m:nary>
                      <m:naryPr>
                        <m:chr m:val="∑"/>
                        <m:subHide m:val="on"/>
                        <m:supHide m:val="on"/>
                        <m:ctrlPr>
                          <a:rPr lang="it-IT" sz="1200" i="1" smtClean="0">
                            <a:solidFill>
                              <a:srgbClr val="1D1D1B"/>
                            </a:solidFill>
                            <a:latin typeface="Cambria Math" panose="02040503050406030204" pitchFamily="18" charset="0"/>
                          </a:rPr>
                        </m:ctrlPr>
                      </m:naryPr>
                      <m:sub/>
                      <m:sup/>
                      <m:e>
                        <m:r>
                          <a:rPr lang="it-IT" sz="1200" b="0" i="1" smtClean="0">
                            <a:solidFill>
                              <a:srgbClr val="1D1D1B"/>
                            </a:solidFill>
                            <a:latin typeface="Cambria Math" panose="02040503050406030204" pitchFamily="18" charset="0"/>
                          </a:rPr>
                          <m:t>𝑁𝐷𝑉𝐼</m:t>
                        </m:r>
                      </m:e>
                    </m:nary>
                    <m:r>
                      <a:rPr lang="it-IT" sz="1200" b="0" i="1" smtClean="0">
                        <a:solidFill>
                          <a:srgbClr val="1D1D1B"/>
                        </a:solidFill>
                        <a:latin typeface="Cambria Math" panose="02040503050406030204" pitchFamily="18" charset="0"/>
                      </a:rPr>
                      <m:t>+</m:t>
                    </m:r>
                    <m:r>
                      <a:rPr lang="it-IT" sz="1200" b="0" i="1" smtClean="0">
                        <a:solidFill>
                          <a:srgbClr val="1D1D1B"/>
                        </a:solidFill>
                        <a:latin typeface="Cambria Math" panose="02040503050406030204" pitchFamily="18" charset="0"/>
                      </a:rPr>
                      <m:t>𝐶</m:t>
                    </m:r>
                  </m:oMath>
                </a14:m>
                <a:endParaRPr lang="it-IT" sz="1200" dirty="0">
                  <a:latin typeface="+mj-lt"/>
                </a:endParaRPr>
              </a:p>
            </p:txBody>
          </p:sp>
        </mc:Choice>
        <mc:Fallback xmlns="">
          <p:sp>
            <p:nvSpPr>
              <p:cNvPr id="11" name="Rettangolo 10"/>
              <p:cNvSpPr>
                <a:spLocks noRot="1" noChangeAspect="1" noMove="1" noResize="1" noEditPoints="1" noAdjustHandles="1" noChangeArrowheads="1" noChangeShapeType="1" noTextEdit="1"/>
              </p:cNvSpPr>
              <p:nvPr/>
            </p:nvSpPr>
            <p:spPr>
              <a:xfrm>
                <a:off x="5316829" y="4342041"/>
                <a:ext cx="1830758" cy="276999"/>
              </a:xfrm>
              <a:prstGeom prst="rect">
                <a:avLst/>
              </a:prstGeom>
              <a:blipFill>
                <a:blip r:embed="rId6"/>
                <a:stretch>
                  <a:fillRect t="-93478" b="-15869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Rettangolo 11"/>
              <p:cNvSpPr/>
              <p:nvPr/>
            </p:nvSpPr>
            <p:spPr>
              <a:xfrm>
                <a:off x="5753628" y="2313114"/>
                <a:ext cx="841692" cy="464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it-IT" sz="1000" i="1" smtClean="0">
                              <a:solidFill>
                                <a:srgbClr val="1D1D1B"/>
                              </a:solidFill>
                              <a:latin typeface="Cambria Math" panose="02040503050406030204" pitchFamily="18" charset="0"/>
                            </a:rPr>
                          </m:ctrlPr>
                        </m:naryPr>
                        <m:sub/>
                        <m:sup/>
                        <m:e>
                          <m:r>
                            <a:rPr lang="it-IT" sz="1000" b="0" i="1" smtClean="0">
                              <a:solidFill>
                                <a:srgbClr val="1D1D1B"/>
                              </a:solidFill>
                              <a:latin typeface="Cambria Math" panose="02040503050406030204" pitchFamily="18" charset="0"/>
                            </a:rPr>
                            <m:t>𝑁𝐷𝑉𝐼</m:t>
                          </m:r>
                        </m:e>
                      </m:nary>
                    </m:oMath>
                  </m:oMathPara>
                </a14:m>
                <a:endParaRPr lang="it-IT" sz="1000" dirty="0">
                  <a:latin typeface="+mj-lt"/>
                </a:endParaRPr>
              </a:p>
            </p:txBody>
          </p:sp>
        </mc:Choice>
        <mc:Fallback xmlns="">
          <p:sp>
            <p:nvSpPr>
              <p:cNvPr id="12" name="Rettangolo 11"/>
              <p:cNvSpPr>
                <a:spLocks noRot="1" noChangeAspect="1" noMove="1" noResize="1" noEditPoints="1" noAdjustHandles="1" noChangeArrowheads="1" noChangeShapeType="1" noTextEdit="1"/>
              </p:cNvSpPr>
              <p:nvPr/>
            </p:nvSpPr>
            <p:spPr>
              <a:xfrm>
                <a:off x="5753628" y="2313114"/>
                <a:ext cx="841692" cy="464999"/>
              </a:xfrm>
              <a:prstGeom prst="rect">
                <a:avLst/>
              </a:prstGeom>
              <a:blipFill>
                <a:blip r:embed="rId7"/>
                <a:stretch>
                  <a:fillRect l="-38406" t="-110390" r="-53623" b="-154545"/>
                </a:stretch>
              </a:blipFill>
            </p:spPr>
            <p:txBody>
              <a:bodyPr/>
              <a:lstStyle/>
              <a:p>
                <a:r>
                  <a:rPr lang="it-IT">
                    <a:noFill/>
                  </a:rPr>
                  <a:t> </a:t>
                </a:r>
              </a:p>
            </p:txBody>
          </p:sp>
        </mc:Fallback>
      </mc:AlternateContent>
    </p:spTree>
    <p:extLst>
      <p:ext uri="{BB962C8B-B14F-4D97-AF65-F5344CB8AC3E}">
        <p14:creationId xmlns:p14="http://schemas.microsoft.com/office/powerpoint/2010/main" val="1638625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43086" y="210705"/>
            <a:ext cx="7174846" cy="307777"/>
          </a:xfrm>
        </p:spPr>
        <p:txBody>
          <a:bodyPr/>
          <a:lstStyle/>
          <a:p>
            <a:pPr lvl="2"/>
            <a:r>
              <a:rPr lang="en-US" sz="1400" dirty="0"/>
              <a:t>Empirical </a:t>
            </a:r>
            <a:r>
              <a:rPr lang="en-US" sz="1400" dirty="0" smtClean="0"/>
              <a:t>relation: Integral with dynamic </a:t>
            </a:r>
            <a:r>
              <a:rPr lang="en-US" sz="1400" dirty="0" err="1" smtClean="0"/>
              <a:t>phenological</a:t>
            </a:r>
            <a:r>
              <a:rPr lang="en-US" sz="1400" dirty="0" smtClean="0"/>
              <a:t> information</a:t>
            </a:r>
            <a:endParaRPr lang="it-IT" dirty="0"/>
          </a:p>
        </p:txBody>
      </p:sp>
      <p:pic>
        <p:nvPicPr>
          <p:cNvPr id="6" name="Immagine 5"/>
          <p:cNvPicPr>
            <a:picLocks noChangeAspect="1"/>
          </p:cNvPicPr>
          <p:nvPr/>
        </p:nvPicPr>
        <p:blipFill>
          <a:blip r:embed="rId2"/>
          <a:stretch>
            <a:fillRect/>
          </a:stretch>
        </p:blipFill>
        <p:spPr>
          <a:xfrm>
            <a:off x="5798857" y="776496"/>
            <a:ext cx="3038150" cy="3524504"/>
          </a:xfrm>
          <a:prstGeom prst="rect">
            <a:avLst/>
          </a:prstGeom>
        </p:spPr>
      </p:pic>
      <p:pic>
        <p:nvPicPr>
          <p:cNvPr id="7" name="Immagine 6"/>
          <p:cNvPicPr>
            <a:picLocks noChangeAspect="1"/>
          </p:cNvPicPr>
          <p:nvPr/>
        </p:nvPicPr>
        <p:blipFill>
          <a:blip r:embed="rId3"/>
          <a:stretch>
            <a:fillRect/>
          </a:stretch>
        </p:blipFill>
        <p:spPr>
          <a:xfrm>
            <a:off x="4780734" y="2201523"/>
            <a:ext cx="1231900" cy="638783"/>
          </a:xfrm>
          <a:prstGeom prst="rect">
            <a:avLst/>
          </a:prstGeom>
        </p:spPr>
      </p:pic>
      <p:sp>
        <p:nvSpPr>
          <p:cNvPr id="13" name="Rettangolo 12"/>
          <p:cNvSpPr/>
          <p:nvPr/>
        </p:nvSpPr>
        <p:spPr>
          <a:xfrm>
            <a:off x="7244235" y="4301000"/>
            <a:ext cx="1899765" cy="253916"/>
          </a:xfrm>
          <a:prstGeom prst="rect">
            <a:avLst/>
          </a:prstGeom>
        </p:spPr>
        <p:txBody>
          <a:bodyPr wrap="square">
            <a:spAutoFit/>
          </a:bodyPr>
          <a:lstStyle/>
          <a:p>
            <a:r>
              <a:rPr lang="en-US" sz="1050" dirty="0" smtClean="0"/>
              <a:t>Bolton and </a:t>
            </a:r>
            <a:r>
              <a:rPr lang="en-US" sz="1050" dirty="0" err="1" smtClean="0"/>
              <a:t>Friedl</a:t>
            </a:r>
            <a:r>
              <a:rPr lang="en-US" sz="1050" dirty="0" smtClean="0"/>
              <a:t> (2013)</a:t>
            </a:r>
            <a:endParaRPr lang="it-IT" sz="1050" dirty="0"/>
          </a:p>
        </p:txBody>
      </p:sp>
      <p:cxnSp>
        <p:nvCxnSpPr>
          <p:cNvPr id="15" name="Connettore 4 14"/>
          <p:cNvCxnSpPr>
            <a:stCxn id="7" idx="2"/>
          </p:cNvCxnSpPr>
          <p:nvPr/>
        </p:nvCxnSpPr>
        <p:spPr>
          <a:xfrm rot="16200000" flipH="1">
            <a:off x="5474596" y="2762394"/>
            <a:ext cx="1078564" cy="12343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72050" y="833293"/>
            <a:ext cx="5141442" cy="1384995"/>
          </a:xfrm>
          <a:prstGeom prst="rect">
            <a:avLst/>
          </a:prstGeom>
          <a:noFill/>
        </p:spPr>
        <p:txBody>
          <a:bodyPr wrap="square" rtlCol="0">
            <a:spAutoFit/>
          </a:bodyPr>
          <a:lstStyle/>
          <a:p>
            <a:r>
              <a:rPr lang="en-US" sz="1200" b="1" dirty="0" err="1" smtClean="0"/>
              <a:t>Prob</a:t>
            </a:r>
            <a:r>
              <a:rPr lang="en-US" sz="1200" dirty="0" smtClean="0"/>
              <a:t>: </a:t>
            </a:r>
          </a:p>
          <a:p>
            <a:pPr marL="171450" indent="-171450">
              <a:buFont typeface="Arial" panose="020B0604020202020204" pitchFamily="34" charset="0"/>
              <a:buChar char="•"/>
            </a:pPr>
            <a:r>
              <a:rPr lang="en-US" sz="1200" dirty="0"/>
              <a:t>relationship between </a:t>
            </a:r>
            <a:r>
              <a:rPr lang="en-US" sz="1200" dirty="0" smtClean="0"/>
              <a:t>RS data and </a:t>
            </a:r>
            <a:r>
              <a:rPr lang="en-US" sz="1200" dirty="0"/>
              <a:t>crop yields vary as a function of time during </a:t>
            </a:r>
            <a:r>
              <a:rPr lang="en-US" sz="1200" dirty="0" smtClean="0"/>
              <a:t>growing </a:t>
            </a:r>
            <a:r>
              <a:rPr lang="it-IT" sz="1200" dirty="0" smtClean="0"/>
              <a:t>season</a:t>
            </a:r>
            <a:endParaRPr lang="en-US" sz="1200" dirty="0"/>
          </a:p>
          <a:p>
            <a:pPr marL="171450" indent="-171450">
              <a:buFont typeface="Arial" panose="020B0604020202020204" pitchFamily="34" charset="0"/>
              <a:buChar char="•"/>
            </a:pPr>
            <a:r>
              <a:rPr lang="en-US" sz="1200" dirty="0" smtClean="0"/>
              <a:t>Crop </a:t>
            </a:r>
            <a:r>
              <a:rPr lang="en-US" sz="1200" dirty="0"/>
              <a:t>planting dates and phenology </a:t>
            </a:r>
            <a:r>
              <a:rPr lang="en-US" sz="1200" dirty="0" smtClean="0"/>
              <a:t>vary by location </a:t>
            </a:r>
            <a:r>
              <a:rPr lang="en-US" sz="1200" dirty="0"/>
              <a:t>and change from one year to the next. </a:t>
            </a:r>
            <a:endParaRPr lang="en-US" sz="1200" dirty="0" smtClean="0"/>
          </a:p>
          <a:p>
            <a:r>
              <a:rPr lang="en-US" sz="1200" dirty="0" smtClean="0">
                <a:sym typeface="Wingdings" panose="05000000000000000000" pitchFamily="2" charset="2"/>
              </a:rPr>
              <a:t> </a:t>
            </a:r>
            <a:r>
              <a:rPr lang="en-US" sz="1200" u="sng" dirty="0" smtClean="0"/>
              <a:t>using a fixed </a:t>
            </a:r>
            <a:r>
              <a:rPr lang="en-US" sz="1200" u="sng" dirty="0"/>
              <a:t>calendar date to estimate </a:t>
            </a:r>
            <a:r>
              <a:rPr lang="en-US" sz="1200" u="sng" dirty="0" smtClean="0"/>
              <a:t>RS -based </a:t>
            </a:r>
            <a:r>
              <a:rPr lang="en-US" sz="1200" u="sng" dirty="0"/>
              <a:t>yield </a:t>
            </a:r>
            <a:r>
              <a:rPr lang="en-US" sz="1200" u="sng" dirty="0" smtClean="0"/>
              <a:t>prediction </a:t>
            </a:r>
            <a:r>
              <a:rPr lang="da-DK" sz="1200" u="sng" dirty="0" smtClean="0"/>
              <a:t>models </a:t>
            </a:r>
            <a:r>
              <a:rPr lang="it-IT" sz="1200" u="sng" dirty="0" err="1" smtClean="0"/>
              <a:t>is</a:t>
            </a:r>
            <a:r>
              <a:rPr lang="it-IT" sz="1200" u="sng" dirty="0" smtClean="0"/>
              <a:t> </a:t>
            </a:r>
            <a:r>
              <a:rPr lang="it-IT" sz="1200" u="sng" dirty="0" err="1"/>
              <a:t>not</a:t>
            </a:r>
            <a:r>
              <a:rPr lang="it-IT" sz="1200" u="sng" dirty="0"/>
              <a:t> </a:t>
            </a:r>
            <a:r>
              <a:rPr lang="it-IT" sz="1200" u="sng" dirty="0" err="1" smtClean="0"/>
              <a:t>optimal</a:t>
            </a:r>
            <a:r>
              <a:rPr lang="it-IT" sz="1200" u="sng" dirty="0"/>
              <a:t>!</a:t>
            </a:r>
          </a:p>
        </p:txBody>
      </p:sp>
      <p:sp>
        <p:nvSpPr>
          <p:cNvPr id="20" name="CasellaDiTesto 19"/>
          <p:cNvSpPr txBox="1"/>
          <p:nvPr/>
        </p:nvSpPr>
        <p:spPr>
          <a:xfrm>
            <a:off x="72049" y="2253832"/>
            <a:ext cx="4739270" cy="1200329"/>
          </a:xfrm>
          <a:prstGeom prst="rect">
            <a:avLst/>
          </a:prstGeom>
          <a:noFill/>
        </p:spPr>
        <p:txBody>
          <a:bodyPr wrap="square" rtlCol="0">
            <a:spAutoFit/>
          </a:bodyPr>
          <a:lstStyle/>
          <a:p>
            <a:r>
              <a:rPr lang="en-US" sz="1200" b="1" dirty="0" smtClean="0">
                <a:latin typeface="+mj-lt"/>
              </a:rPr>
              <a:t>Solution</a:t>
            </a:r>
            <a:r>
              <a:rPr lang="en-US" sz="1200" dirty="0" smtClean="0">
                <a:latin typeface="+mj-lt"/>
              </a:rPr>
              <a:t>: </a:t>
            </a:r>
          </a:p>
          <a:p>
            <a:pPr marL="171450" indent="-171450">
              <a:buFont typeface="Arial" panose="020B0604020202020204" pitchFamily="34" charset="0"/>
              <a:buChar char="•"/>
            </a:pPr>
            <a:r>
              <a:rPr lang="en-US" sz="1200" dirty="0" smtClean="0">
                <a:latin typeface="+mj-lt"/>
              </a:rPr>
              <a:t>Use crop phenology info derived </a:t>
            </a:r>
            <a:r>
              <a:rPr lang="en-US" sz="1200" dirty="0">
                <a:latin typeface="+mj-lt"/>
              </a:rPr>
              <a:t>from </a:t>
            </a:r>
            <a:r>
              <a:rPr lang="en-US" sz="1200" dirty="0" smtClean="0">
                <a:latin typeface="+mj-lt"/>
              </a:rPr>
              <a:t>RS </a:t>
            </a:r>
            <a:r>
              <a:rPr lang="en-US" sz="1200" dirty="0">
                <a:latin typeface="+mj-lt"/>
              </a:rPr>
              <a:t>to improve </a:t>
            </a:r>
            <a:r>
              <a:rPr lang="en-US" sz="1200" dirty="0" smtClean="0">
                <a:latin typeface="+mj-lt"/>
              </a:rPr>
              <a:t>estimates of both </a:t>
            </a:r>
            <a:r>
              <a:rPr lang="en-US" sz="1200" dirty="0">
                <a:latin typeface="+mj-lt"/>
              </a:rPr>
              <a:t>intra- and inter-annual variability in crop yields</a:t>
            </a:r>
            <a:r>
              <a:rPr lang="en-US" sz="1200" dirty="0" smtClean="0">
                <a:latin typeface="+mj-lt"/>
              </a:rPr>
              <a:t>.</a:t>
            </a:r>
          </a:p>
          <a:p>
            <a:pPr marL="171450" indent="-171450">
              <a:buFont typeface="Arial" panose="020B0604020202020204" pitchFamily="34" charset="0"/>
              <a:buChar char="•"/>
            </a:pPr>
            <a:r>
              <a:rPr lang="en-US" sz="1200" dirty="0">
                <a:latin typeface="+mj-lt"/>
              </a:rPr>
              <a:t>Calculate “</a:t>
            </a:r>
            <a:r>
              <a:rPr lang="en-US" sz="1200" dirty="0" err="1">
                <a:latin typeface="+mj-lt"/>
              </a:rPr>
              <a:t>phenologically</a:t>
            </a:r>
            <a:r>
              <a:rPr lang="en-US" sz="1200" dirty="0">
                <a:latin typeface="+mj-lt"/>
              </a:rPr>
              <a:t> adjusted” time series </a:t>
            </a:r>
            <a:r>
              <a:rPr lang="en-US" sz="1200" dirty="0" smtClean="0">
                <a:latin typeface="+mj-lt"/>
              </a:rPr>
              <a:t>by identifying </a:t>
            </a:r>
            <a:r>
              <a:rPr lang="en-US" sz="1200" dirty="0">
                <a:latin typeface="+mj-lt"/>
              </a:rPr>
              <a:t>the </a:t>
            </a:r>
            <a:r>
              <a:rPr lang="en-US" sz="1200" dirty="0" smtClean="0">
                <a:latin typeface="+mj-lt"/>
              </a:rPr>
              <a:t>date of </a:t>
            </a:r>
            <a:r>
              <a:rPr lang="en-US" sz="1200" dirty="0">
                <a:latin typeface="+mj-lt"/>
              </a:rPr>
              <a:t>onset of EVI </a:t>
            </a:r>
            <a:r>
              <a:rPr lang="en-US" sz="1200" dirty="0" smtClean="0">
                <a:latin typeface="+mj-lt"/>
              </a:rPr>
              <a:t>increase “green-up”</a:t>
            </a:r>
            <a:endParaRPr lang="it-IT" sz="1200" u="sng" dirty="0">
              <a:latin typeface="+mj-lt"/>
            </a:endParaRPr>
          </a:p>
        </p:txBody>
      </p:sp>
      <p:sp>
        <p:nvSpPr>
          <p:cNvPr id="27" name="CasellaDiTesto 26"/>
          <p:cNvSpPr txBox="1"/>
          <p:nvPr/>
        </p:nvSpPr>
        <p:spPr>
          <a:xfrm>
            <a:off x="72050" y="3489705"/>
            <a:ext cx="6176350" cy="461665"/>
          </a:xfrm>
          <a:prstGeom prst="rect">
            <a:avLst/>
          </a:prstGeom>
          <a:noFill/>
        </p:spPr>
        <p:txBody>
          <a:bodyPr wrap="square" rtlCol="0">
            <a:spAutoFit/>
          </a:bodyPr>
          <a:lstStyle/>
          <a:p>
            <a:r>
              <a:rPr lang="en-US" sz="1200" b="1" dirty="0" smtClean="0">
                <a:latin typeface="+mj-lt"/>
              </a:rPr>
              <a:t>Test </a:t>
            </a:r>
            <a:r>
              <a:rPr lang="en-US" sz="1200" b="1" dirty="0" err="1" smtClean="0">
                <a:latin typeface="+mj-lt"/>
              </a:rPr>
              <a:t>perfomed</a:t>
            </a:r>
            <a:endParaRPr lang="en-US" sz="1200" dirty="0" smtClean="0">
              <a:latin typeface="+mj-lt"/>
            </a:endParaRPr>
          </a:p>
          <a:p>
            <a:pPr marL="171450" indent="-171450">
              <a:buFont typeface="Arial" panose="020B0604020202020204" pitchFamily="34" charset="0"/>
              <a:buChar char="•"/>
            </a:pPr>
            <a:r>
              <a:rPr lang="en-US" sz="1200" dirty="0" smtClean="0">
                <a:latin typeface="+mj-lt"/>
              </a:rPr>
              <a:t>maize and soybean yield estimation in the Central US</a:t>
            </a:r>
          </a:p>
        </p:txBody>
      </p:sp>
      <p:sp>
        <p:nvSpPr>
          <p:cNvPr id="33" name="CasellaDiTesto 32"/>
          <p:cNvSpPr txBox="1"/>
          <p:nvPr/>
        </p:nvSpPr>
        <p:spPr>
          <a:xfrm>
            <a:off x="72050" y="3986914"/>
            <a:ext cx="6176350" cy="646331"/>
          </a:xfrm>
          <a:prstGeom prst="rect">
            <a:avLst/>
          </a:prstGeom>
          <a:noFill/>
        </p:spPr>
        <p:txBody>
          <a:bodyPr wrap="square" rtlCol="0">
            <a:spAutoFit/>
          </a:bodyPr>
          <a:lstStyle/>
          <a:p>
            <a:r>
              <a:rPr lang="en-US" sz="1200" b="1" dirty="0" smtClean="0"/>
              <a:t>Results</a:t>
            </a:r>
            <a:endParaRPr lang="en-US" sz="1200" dirty="0" smtClean="0">
              <a:latin typeface="+mj-lt"/>
            </a:endParaRPr>
          </a:p>
          <a:p>
            <a:pPr marL="171450" indent="-171450">
              <a:buFont typeface="Arial" panose="020B0604020202020204" pitchFamily="34" charset="0"/>
              <a:buChar char="•"/>
            </a:pPr>
            <a:r>
              <a:rPr lang="en-US" sz="1200" dirty="0" smtClean="0">
                <a:latin typeface="+mj-lt"/>
              </a:rPr>
              <a:t>Inclusion </a:t>
            </a:r>
            <a:r>
              <a:rPr lang="en-US" sz="1200" dirty="0">
                <a:latin typeface="+mj-lt"/>
              </a:rPr>
              <a:t>of information related to crop phenology derived from MODIS significantly improved model performance within and across years. </a:t>
            </a:r>
            <a:endParaRPr lang="it-IT" sz="1200" u="sng" dirty="0">
              <a:latin typeface="+mj-lt"/>
            </a:endParaRPr>
          </a:p>
        </p:txBody>
      </p:sp>
    </p:spTree>
    <p:extLst>
      <p:ext uri="{BB962C8B-B14F-4D97-AF65-F5344CB8AC3E}">
        <p14:creationId xmlns:p14="http://schemas.microsoft.com/office/powerpoint/2010/main" val="220487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450574" y="1500300"/>
            <a:ext cx="7788275" cy="430887"/>
          </a:xfrm>
        </p:spPr>
        <p:txBody>
          <a:bodyPr/>
          <a:lstStyle/>
          <a:p>
            <a:pPr algn="ctr"/>
            <a:r>
              <a:rPr lang="en-GB" b="1" dirty="0" smtClean="0">
                <a:solidFill>
                  <a:schemeClr val="tx1"/>
                </a:solidFill>
              </a:rPr>
              <a:t>Radiation use efficiency approach</a:t>
            </a:r>
            <a:endParaRPr lang="en-GB" b="1" dirty="0">
              <a:solidFill>
                <a:schemeClr val="tx1"/>
              </a:solidFill>
            </a:endParaRPr>
          </a:p>
        </p:txBody>
      </p:sp>
      <p:sp>
        <p:nvSpPr>
          <p:cNvPr id="5" name="Segnaposto testo 4"/>
          <p:cNvSpPr>
            <a:spLocks noGrp="1"/>
          </p:cNvSpPr>
          <p:nvPr>
            <p:ph type="body" idx="4294967295"/>
          </p:nvPr>
        </p:nvSpPr>
        <p:spPr>
          <a:xfrm>
            <a:off x="448987" y="2815328"/>
            <a:ext cx="7789862" cy="1265237"/>
          </a:xfrm>
        </p:spPr>
        <p:txBody>
          <a:bodyPr/>
          <a:lstStyle/>
          <a:p>
            <a:pPr algn="ctr"/>
            <a:r>
              <a:rPr lang="en-US" sz="1600" i="1" dirty="0" smtClean="0">
                <a:solidFill>
                  <a:schemeClr val="tx1"/>
                </a:solidFill>
              </a:rPr>
              <a:t>“..vegetation growth (</a:t>
            </a:r>
            <a:r>
              <a:rPr lang="en-US" sz="1600" i="1" dirty="0" err="1" smtClean="0">
                <a:solidFill>
                  <a:schemeClr val="tx1"/>
                </a:solidFill>
              </a:rPr>
              <a:t>kgDM</a:t>
            </a:r>
            <a:r>
              <a:rPr lang="en-US" sz="1600" i="1" dirty="0" smtClean="0">
                <a:solidFill>
                  <a:schemeClr val="tx1"/>
                </a:solidFill>
              </a:rPr>
              <a:t>/ha/day) is defined by the part of the incoming solar radiance that is used for photosynthesis (PAR) and which is absorbed by the plants (APAR, [</a:t>
            </a:r>
            <a:r>
              <a:rPr lang="en-US" sz="1600" i="1" dirty="0" err="1" smtClean="0">
                <a:solidFill>
                  <a:schemeClr val="tx1"/>
                </a:solidFill>
              </a:rPr>
              <a:t>kJ</a:t>
            </a:r>
            <a:r>
              <a:rPr lang="en-US" sz="1600" i="1" baseline="-25000" dirty="0" err="1" smtClean="0">
                <a:solidFill>
                  <a:schemeClr val="tx1"/>
                </a:solidFill>
              </a:rPr>
              <a:t>AP</a:t>
            </a:r>
            <a:r>
              <a:rPr lang="en-US" sz="1600" i="1" dirty="0" smtClean="0">
                <a:solidFill>
                  <a:schemeClr val="tx1"/>
                </a:solidFill>
              </a:rPr>
              <a:t>/m</a:t>
            </a:r>
            <a:r>
              <a:rPr lang="en-US" sz="1600" i="1" baseline="30000" dirty="0" smtClean="0">
                <a:solidFill>
                  <a:schemeClr val="tx1"/>
                </a:solidFill>
              </a:rPr>
              <a:t>2</a:t>
            </a:r>
            <a:r>
              <a:rPr lang="en-US" sz="1600" i="1" dirty="0" smtClean="0">
                <a:solidFill>
                  <a:schemeClr val="tx1"/>
                </a:solidFill>
              </a:rPr>
              <a:t>/d]) and an actual conversion efficiency factor </a:t>
            </a:r>
            <a:r>
              <a:rPr lang="en-US" sz="1600" i="1" dirty="0" smtClean="0">
                <a:solidFill>
                  <a:schemeClr val="tx1"/>
                </a:solidFill>
                <a:latin typeface="Symbol" panose="05050102010706020507" pitchFamily="18" charset="2"/>
              </a:rPr>
              <a:t></a:t>
            </a:r>
            <a:r>
              <a:rPr lang="en-US" sz="1600" i="1" baseline="-25000" dirty="0" smtClean="0">
                <a:solidFill>
                  <a:schemeClr val="tx1"/>
                </a:solidFill>
              </a:rPr>
              <a:t>ACT</a:t>
            </a:r>
            <a:r>
              <a:rPr lang="en-US" sz="1600" i="1" dirty="0" smtClean="0">
                <a:solidFill>
                  <a:schemeClr val="tx1"/>
                </a:solidFill>
              </a:rPr>
              <a:t>.” </a:t>
            </a:r>
            <a:endParaRPr lang="en-GB" sz="1600" i="1" dirty="0">
              <a:solidFill>
                <a:schemeClr val="tx1"/>
              </a:solidFill>
            </a:endParaRPr>
          </a:p>
        </p:txBody>
      </p:sp>
    </p:spTree>
    <p:extLst>
      <p:ext uri="{BB962C8B-B14F-4D97-AF65-F5344CB8AC3E}">
        <p14:creationId xmlns:p14="http://schemas.microsoft.com/office/powerpoint/2010/main" val="167915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64276"/>
            <a:ext cx="8810625" cy="400110"/>
          </a:xfrm>
        </p:spPr>
        <p:txBody>
          <a:bodyPr/>
          <a:lstStyle/>
          <a:p>
            <a:r>
              <a:rPr lang="it-IT" altLang="it-IT" sz="2000" dirty="0" err="1">
                <a:cs typeface="Times New Roman" pitchFamily="18" charset="0"/>
              </a:rPr>
              <a:t>Radiation</a:t>
            </a:r>
            <a:r>
              <a:rPr lang="it-IT" altLang="it-IT" sz="2000" dirty="0">
                <a:cs typeface="Times New Roman" pitchFamily="18" charset="0"/>
              </a:rPr>
              <a:t> Use </a:t>
            </a:r>
            <a:r>
              <a:rPr lang="it-IT" altLang="it-IT" sz="2000" dirty="0" err="1">
                <a:cs typeface="Times New Roman" pitchFamily="18" charset="0"/>
              </a:rPr>
              <a:t>Efficiency</a:t>
            </a:r>
            <a:r>
              <a:rPr lang="it-IT" altLang="it-IT" sz="2000" dirty="0">
                <a:cs typeface="Times New Roman" pitchFamily="18" charset="0"/>
              </a:rPr>
              <a:t> </a:t>
            </a:r>
            <a:r>
              <a:rPr lang="it-IT" altLang="it-IT" sz="2000" dirty="0" err="1" smtClean="0">
                <a:cs typeface="Times New Roman" pitchFamily="18" charset="0"/>
              </a:rPr>
              <a:t>approach</a:t>
            </a:r>
            <a:r>
              <a:rPr lang="it-IT" altLang="it-IT" sz="2000" dirty="0" smtClean="0">
                <a:cs typeface="Times New Roman" pitchFamily="18" charset="0"/>
              </a:rPr>
              <a:t>: </a:t>
            </a:r>
            <a:r>
              <a:rPr lang="it-IT" sz="1400" dirty="0" smtClean="0"/>
              <a:t>DRY </a:t>
            </a:r>
            <a:r>
              <a:rPr lang="it-IT" sz="1400" dirty="0"/>
              <a:t>MATTER PRODUCTIVITY (DMP</a:t>
            </a:r>
            <a:r>
              <a:rPr lang="it-IT" sz="1400" dirty="0" smtClean="0"/>
              <a:t>)</a:t>
            </a:r>
            <a:endParaRPr lang="en-GB" sz="1800"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9934" y="2060008"/>
            <a:ext cx="2235201" cy="512908"/>
          </a:xfrm>
          <a:prstGeom prst="rect">
            <a:avLst/>
          </a:prstGeom>
        </p:spPr>
      </p:pic>
      <p:pic>
        <p:nvPicPr>
          <p:cNvPr id="5" name="Immagin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934" y="1319574"/>
            <a:ext cx="2142431" cy="462643"/>
          </a:xfrm>
          <a:prstGeom prst="rect">
            <a:avLst/>
          </a:prstGeom>
        </p:spPr>
      </p:pic>
      <p:pic>
        <p:nvPicPr>
          <p:cNvPr id="6" name="Immagin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9934" y="2850707"/>
            <a:ext cx="4210717" cy="373022"/>
          </a:xfrm>
          <a:prstGeom prst="rect">
            <a:avLst/>
          </a:prstGeom>
        </p:spPr>
      </p:pic>
      <p:pic>
        <p:nvPicPr>
          <p:cNvPr id="7" name="Immagin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733" y="3604266"/>
            <a:ext cx="4673600" cy="348343"/>
          </a:xfrm>
          <a:prstGeom prst="rect">
            <a:avLst/>
          </a:prstGeom>
        </p:spPr>
      </p:pic>
      <p:sp>
        <p:nvSpPr>
          <p:cNvPr id="9" name="Rettangolo 8"/>
          <p:cNvSpPr/>
          <p:nvPr/>
        </p:nvSpPr>
        <p:spPr>
          <a:xfrm>
            <a:off x="142809" y="4379026"/>
            <a:ext cx="8714962" cy="261610"/>
          </a:xfrm>
          <a:prstGeom prst="rect">
            <a:avLst/>
          </a:prstGeom>
        </p:spPr>
        <p:txBody>
          <a:bodyPr wrap="square">
            <a:spAutoFit/>
          </a:bodyPr>
          <a:lstStyle/>
          <a:p>
            <a:r>
              <a:rPr lang="it-IT" sz="1100" dirty="0">
                <a:hlinkClick r:id="rId6"/>
              </a:rPr>
              <a:t>https://land.copernicus.eu/global/sites/cgls.vito.be/files/products/GIOGL1_ATBD_DMP300m-V1_I1.11.pdf</a:t>
            </a:r>
            <a:endParaRPr lang="en-GB" sz="1100" dirty="0"/>
          </a:p>
        </p:txBody>
      </p:sp>
      <p:sp>
        <p:nvSpPr>
          <p:cNvPr id="10" name="Rettangolo 9"/>
          <p:cNvSpPr/>
          <p:nvPr/>
        </p:nvSpPr>
        <p:spPr>
          <a:xfrm>
            <a:off x="84733" y="798695"/>
            <a:ext cx="1550424" cy="307777"/>
          </a:xfrm>
          <a:prstGeom prst="rect">
            <a:avLst/>
          </a:prstGeom>
        </p:spPr>
        <p:txBody>
          <a:bodyPr wrap="none">
            <a:spAutoFit/>
          </a:bodyPr>
          <a:lstStyle/>
          <a:p>
            <a:pPr algn="ctr">
              <a:defRPr/>
            </a:pPr>
            <a:r>
              <a:rPr lang="it-IT" altLang="it-IT" sz="1400" u="sng" dirty="0" err="1"/>
              <a:t>Monteith</a:t>
            </a:r>
            <a:r>
              <a:rPr lang="it-IT" altLang="it-IT" sz="1400" u="sng" dirty="0"/>
              <a:t>  1972</a:t>
            </a:r>
            <a:endParaRPr lang="it-IT" altLang="it-IT" sz="1400" b="1" dirty="0">
              <a:cs typeface="Arial" charset="0"/>
            </a:endParaRPr>
          </a:p>
        </p:txBody>
      </p:sp>
      <p:sp>
        <p:nvSpPr>
          <p:cNvPr id="11" name="Ovale 10"/>
          <p:cNvSpPr/>
          <p:nvPr/>
        </p:nvSpPr>
        <p:spPr>
          <a:xfrm>
            <a:off x="1136591" y="1973324"/>
            <a:ext cx="769121" cy="5995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p:cNvSpPr txBox="1"/>
          <p:nvPr/>
        </p:nvSpPr>
        <p:spPr>
          <a:xfrm>
            <a:off x="2213890" y="952584"/>
            <a:ext cx="1439818" cy="400110"/>
          </a:xfrm>
          <a:prstGeom prst="rect">
            <a:avLst/>
          </a:prstGeom>
          <a:noFill/>
        </p:spPr>
        <p:txBody>
          <a:bodyPr wrap="none" rtlCol="0">
            <a:spAutoFit/>
          </a:bodyPr>
          <a:lstStyle/>
          <a:p>
            <a:pPr algn="ctr"/>
            <a:r>
              <a:rPr lang="en-GB" sz="1000" dirty="0" smtClean="0"/>
              <a:t>VI relation OR</a:t>
            </a:r>
          </a:p>
          <a:p>
            <a:pPr algn="ctr"/>
            <a:r>
              <a:rPr lang="en-GB" sz="1000" dirty="0" smtClean="0"/>
              <a:t>from RTM inversion</a:t>
            </a:r>
            <a:endParaRPr lang="en-GB" sz="1000" dirty="0"/>
          </a:p>
        </p:txBody>
      </p:sp>
      <p:cxnSp>
        <p:nvCxnSpPr>
          <p:cNvPr id="14" name="Connettore 4 13"/>
          <p:cNvCxnSpPr>
            <a:stCxn id="12" idx="2"/>
            <a:endCxn id="11" idx="0"/>
          </p:cNvCxnSpPr>
          <p:nvPr/>
        </p:nvCxnSpPr>
        <p:spPr>
          <a:xfrm rot="5400000">
            <a:off x="1917161" y="956686"/>
            <a:ext cx="620630" cy="14126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4 18"/>
          <p:cNvCxnSpPr>
            <a:endCxn id="6" idx="3"/>
          </p:cNvCxnSpPr>
          <p:nvPr/>
        </p:nvCxnSpPr>
        <p:spPr>
          <a:xfrm rot="10800000">
            <a:off x="4340651" y="3037219"/>
            <a:ext cx="667830" cy="33144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2520263" y="2908291"/>
            <a:ext cx="1682756" cy="2978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p:cNvSpPr/>
          <p:nvPr/>
        </p:nvSpPr>
        <p:spPr>
          <a:xfrm>
            <a:off x="1676884" y="2880932"/>
            <a:ext cx="418010" cy="3396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p:cNvSpPr/>
          <p:nvPr/>
        </p:nvSpPr>
        <p:spPr>
          <a:xfrm>
            <a:off x="3785009" y="3654130"/>
            <a:ext cx="418010" cy="3396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26"/>
          <p:cNvSpPr/>
          <p:nvPr/>
        </p:nvSpPr>
        <p:spPr>
          <a:xfrm>
            <a:off x="3132239" y="4027007"/>
            <a:ext cx="1723549" cy="253916"/>
          </a:xfrm>
          <a:prstGeom prst="rect">
            <a:avLst/>
          </a:prstGeom>
        </p:spPr>
        <p:txBody>
          <a:bodyPr wrap="none">
            <a:spAutoFit/>
          </a:bodyPr>
          <a:lstStyle/>
          <a:p>
            <a:r>
              <a:rPr lang="it-IT" sz="1000" dirty="0" err="1"/>
              <a:t>autotrophic</a:t>
            </a:r>
            <a:r>
              <a:rPr lang="it-IT" sz="1000" dirty="0"/>
              <a:t> </a:t>
            </a:r>
            <a:r>
              <a:rPr lang="it-IT" sz="1000" dirty="0" err="1"/>
              <a:t>respiration</a:t>
            </a:r>
            <a:endParaRPr lang="en-GB" sz="1000" dirty="0"/>
          </a:p>
        </p:txBody>
      </p:sp>
      <p:sp>
        <p:nvSpPr>
          <p:cNvPr id="28" name="Ovale 27"/>
          <p:cNvSpPr/>
          <p:nvPr/>
        </p:nvSpPr>
        <p:spPr>
          <a:xfrm>
            <a:off x="2063360" y="2887383"/>
            <a:ext cx="418010" cy="3396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tangolo 28"/>
          <p:cNvSpPr/>
          <p:nvPr/>
        </p:nvSpPr>
        <p:spPr>
          <a:xfrm>
            <a:off x="2213862" y="2085113"/>
            <a:ext cx="1805811" cy="553998"/>
          </a:xfrm>
          <a:prstGeom prst="rect">
            <a:avLst/>
          </a:prstGeom>
        </p:spPr>
        <p:txBody>
          <a:bodyPr wrap="square">
            <a:spAutoFit/>
          </a:bodyPr>
          <a:lstStyle/>
          <a:p>
            <a:pPr algn="ctr"/>
            <a:r>
              <a:rPr lang="it-IT" sz="1000" dirty="0"/>
              <a:t>Maximum light use </a:t>
            </a:r>
            <a:r>
              <a:rPr lang="it-IT" sz="1000" dirty="0" err="1" smtClean="0"/>
              <a:t>efficiency</a:t>
            </a:r>
            <a:r>
              <a:rPr lang="it-IT" sz="1000" dirty="0" smtClean="0"/>
              <a:t> </a:t>
            </a:r>
            <a:r>
              <a:rPr lang="it-IT" sz="1000" dirty="0" err="1" smtClean="0"/>
              <a:t>crop</a:t>
            </a:r>
            <a:r>
              <a:rPr lang="it-IT" sz="1000" dirty="0"/>
              <a:t> </a:t>
            </a:r>
            <a:r>
              <a:rPr lang="it-IT" sz="1000" dirty="0" err="1" smtClean="0"/>
              <a:t>dependent</a:t>
            </a:r>
            <a:endParaRPr lang="en-GB" sz="1000" dirty="0"/>
          </a:p>
        </p:txBody>
      </p:sp>
      <p:sp>
        <p:nvSpPr>
          <p:cNvPr id="30" name="Rettangolo 29"/>
          <p:cNvSpPr/>
          <p:nvPr/>
        </p:nvSpPr>
        <p:spPr>
          <a:xfrm>
            <a:off x="2773280" y="3220418"/>
            <a:ext cx="1176721" cy="246221"/>
          </a:xfrm>
          <a:prstGeom prst="rect">
            <a:avLst/>
          </a:prstGeom>
        </p:spPr>
        <p:txBody>
          <a:bodyPr wrap="square">
            <a:spAutoFit/>
          </a:bodyPr>
          <a:lstStyle/>
          <a:p>
            <a:r>
              <a:rPr lang="en-US" sz="1000" dirty="0"/>
              <a:t>limiting </a:t>
            </a:r>
            <a:r>
              <a:rPr lang="en-US" sz="1000" dirty="0" smtClean="0"/>
              <a:t>factors</a:t>
            </a:r>
            <a:endParaRPr lang="en-GB" sz="1000" dirty="0"/>
          </a:p>
        </p:txBody>
      </p:sp>
      <p:cxnSp>
        <p:nvCxnSpPr>
          <p:cNvPr id="35" name="Connettore 4 34"/>
          <p:cNvCxnSpPr>
            <a:stCxn id="29" idx="2"/>
            <a:endCxn id="28" idx="0"/>
          </p:cNvCxnSpPr>
          <p:nvPr/>
        </p:nvCxnSpPr>
        <p:spPr>
          <a:xfrm rot="5400000">
            <a:off x="2570431" y="2341046"/>
            <a:ext cx="248272" cy="8444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42" name="Tabella 41"/>
          <p:cNvGraphicFramePr>
            <a:graphicFrameLocks noGrp="1"/>
          </p:cNvGraphicFramePr>
          <p:nvPr>
            <p:extLst>
              <p:ext uri="{D42A27DB-BD31-4B8C-83A1-F6EECF244321}">
                <p14:modId xmlns:p14="http://schemas.microsoft.com/office/powerpoint/2010/main" val="727418871"/>
              </p:ext>
            </p:extLst>
          </p:nvPr>
        </p:nvGraphicFramePr>
        <p:xfrm>
          <a:off x="4758333" y="2704529"/>
          <a:ext cx="4169767" cy="1503310"/>
        </p:xfrm>
        <a:graphic>
          <a:graphicData uri="http://schemas.openxmlformats.org/drawingml/2006/table">
            <a:tbl>
              <a:tblPr firstRow="1" firstCol="1" bandRow="1">
                <a:tableStyleId>{5C22544A-7EE6-4342-B048-85BDC9FD1C3A}</a:tableStyleId>
              </a:tblPr>
              <a:tblGrid>
                <a:gridCol w="1286867">
                  <a:extLst>
                    <a:ext uri="{9D8B030D-6E8A-4147-A177-3AD203B41FA5}">
                      <a16:colId xmlns:a16="http://schemas.microsoft.com/office/drawing/2014/main" val="424908987"/>
                    </a:ext>
                  </a:extLst>
                </a:gridCol>
                <a:gridCol w="2882900">
                  <a:extLst>
                    <a:ext uri="{9D8B030D-6E8A-4147-A177-3AD203B41FA5}">
                      <a16:colId xmlns:a16="http://schemas.microsoft.com/office/drawing/2014/main" val="2325352630"/>
                    </a:ext>
                  </a:extLst>
                </a:gridCol>
              </a:tblGrid>
              <a:tr h="0">
                <a:tc>
                  <a:txBody>
                    <a:bodyPr/>
                    <a:lstStyle/>
                    <a:p>
                      <a:pPr>
                        <a:lnSpc>
                          <a:spcPct val="107000"/>
                        </a:lnSpc>
                        <a:spcAft>
                          <a:spcPts val="0"/>
                        </a:spcAft>
                      </a:pPr>
                      <a:r>
                        <a:rPr lang="it-IT" sz="900" dirty="0" err="1" smtClean="0">
                          <a:effectLst/>
                        </a:rPr>
                        <a:t>downregulation</a:t>
                      </a:r>
                      <a:r>
                        <a:rPr lang="it-IT" sz="900" dirty="0" smtClean="0">
                          <a:effectLst/>
                        </a:rPr>
                        <a:t> </a:t>
                      </a:r>
                      <a:r>
                        <a:rPr lang="it-IT" sz="900" dirty="0" err="1" smtClean="0">
                          <a:effectLst/>
                        </a:rPr>
                        <a:t>factor</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a:effectLst/>
                        </a:rPr>
                        <a:t>Description</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2171556"/>
                  </a:ext>
                </a:extLst>
              </a:tr>
              <a:tr h="0">
                <a:tc>
                  <a:txBody>
                    <a:bodyPr/>
                    <a:lstStyle/>
                    <a:p>
                      <a:pPr>
                        <a:lnSpc>
                          <a:spcPct val="107000"/>
                        </a:lnSpc>
                        <a:spcAft>
                          <a:spcPts val="0"/>
                        </a:spcAft>
                      </a:pPr>
                      <a:r>
                        <a:rPr lang="it-IT" sz="900" dirty="0">
                          <a:effectLst/>
                          <a:sym typeface="Symbol" panose="05050102010706020507" pitchFamily="18" charset="2"/>
                        </a:rPr>
                        <a:t></a:t>
                      </a:r>
                      <a:r>
                        <a:rPr lang="en-GB" sz="900" baseline="-25000" dirty="0">
                          <a:effectLst/>
                        </a:rPr>
                        <a:t>T</a:t>
                      </a:r>
                      <a:r>
                        <a:rPr lang="en-GB" sz="900" dirty="0">
                          <a:effectLst/>
                        </a:rPr>
                        <a:t>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a:effectLst/>
                        </a:rPr>
                        <a:t>Efficiency term limiting the vegetation growth for temperature stress</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5569453"/>
                  </a:ext>
                </a:extLst>
              </a:tr>
              <a:tr h="0">
                <a:tc>
                  <a:txBody>
                    <a:bodyPr/>
                    <a:lstStyle/>
                    <a:p>
                      <a:pPr>
                        <a:lnSpc>
                          <a:spcPct val="107000"/>
                        </a:lnSpc>
                        <a:spcAft>
                          <a:spcPts val="0"/>
                        </a:spcAft>
                      </a:pPr>
                      <a:r>
                        <a:rPr lang="it-IT" sz="900" dirty="0">
                          <a:effectLst/>
                          <a:sym typeface="Symbol" panose="05050102010706020507" pitchFamily="18" charset="2"/>
                        </a:rPr>
                        <a:t></a:t>
                      </a:r>
                      <a:r>
                        <a:rPr lang="en-GB" sz="900" baseline="-25000" dirty="0">
                          <a:effectLst/>
                        </a:rPr>
                        <a:t>H2O </a:t>
                      </a:r>
                      <a:endParaRPr lang="it-IT" sz="900" baseline="-25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Efficiency term limiting the vegetation growth for water stress.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6323672"/>
                  </a:ext>
                </a:extLst>
              </a:tr>
              <a:tr h="0">
                <a:tc>
                  <a:txBody>
                    <a:bodyPr/>
                    <a:lstStyle/>
                    <a:p>
                      <a:pPr>
                        <a:lnSpc>
                          <a:spcPct val="107000"/>
                        </a:lnSpc>
                        <a:spcAft>
                          <a:spcPts val="0"/>
                        </a:spcAft>
                      </a:pPr>
                      <a:r>
                        <a:rPr lang="it-IT" sz="900" dirty="0">
                          <a:effectLst/>
                          <a:sym typeface="Symbol" panose="05050102010706020507" pitchFamily="18" charset="2"/>
                        </a:rPr>
                        <a:t></a:t>
                      </a:r>
                      <a:r>
                        <a:rPr lang="en-GB" sz="900" baseline="-25000" dirty="0">
                          <a:effectLst/>
                        </a:rPr>
                        <a:t>CO2 </a:t>
                      </a:r>
                      <a:endParaRPr lang="it-IT" sz="900" baseline="-25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CO2 fertilization effect</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4053401"/>
                  </a:ext>
                </a:extLst>
              </a:tr>
              <a:tr h="0">
                <a:tc>
                  <a:txBody>
                    <a:bodyPr/>
                    <a:lstStyle/>
                    <a:p>
                      <a:pPr>
                        <a:lnSpc>
                          <a:spcPct val="107000"/>
                        </a:lnSpc>
                        <a:spcAft>
                          <a:spcPts val="0"/>
                        </a:spcAft>
                      </a:pPr>
                      <a:r>
                        <a:rPr lang="it-IT" sz="900" dirty="0">
                          <a:effectLst/>
                          <a:sym typeface="Symbol" panose="05050102010706020507" pitchFamily="18" charset="2"/>
                        </a:rPr>
                        <a:t></a:t>
                      </a:r>
                      <a:r>
                        <a:rPr lang="en-GB" sz="900" baseline="-25000" dirty="0">
                          <a:effectLst/>
                        </a:rPr>
                        <a:t>AR</a:t>
                      </a:r>
                      <a:r>
                        <a:rPr lang="en-GB" sz="900" dirty="0">
                          <a:effectLst/>
                        </a:rPr>
                        <a:t>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Fraction kept after autotrophic respiration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4948217"/>
                  </a:ext>
                </a:extLst>
              </a:tr>
              <a:tr h="329321">
                <a:tc>
                  <a:txBody>
                    <a:bodyPr/>
                    <a:lstStyle/>
                    <a:p>
                      <a:pPr>
                        <a:lnSpc>
                          <a:spcPct val="107000"/>
                        </a:lnSpc>
                        <a:spcAft>
                          <a:spcPts val="0"/>
                        </a:spcAft>
                      </a:pPr>
                      <a:r>
                        <a:rPr lang="it-IT" sz="900" dirty="0">
                          <a:effectLst/>
                          <a:sym typeface="Symbol" panose="05050102010706020507" pitchFamily="18" charset="2"/>
                        </a:rPr>
                        <a:t></a:t>
                      </a:r>
                      <a:r>
                        <a:rPr lang="en-GB" sz="900" baseline="-25000" dirty="0">
                          <a:effectLst/>
                        </a:rPr>
                        <a:t>res</a:t>
                      </a:r>
                      <a:r>
                        <a:rPr lang="en-GB" sz="900" dirty="0">
                          <a:effectLst/>
                        </a:rPr>
                        <a:t>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a:effectLst/>
                        </a:rPr>
                        <a:t>Fraction kept after residual effects (pests, lack of nutrients, etc.)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1220295"/>
                  </a:ext>
                </a:extLst>
              </a:tr>
            </a:tbl>
          </a:graphicData>
        </a:graphic>
      </p:graphicFrame>
      <p:graphicFrame>
        <p:nvGraphicFramePr>
          <p:cNvPr id="44" name="Tabella 43"/>
          <p:cNvGraphicFramePr>
            <a:graphicFrameLocks noGrp="1"/>
          </p:cNvGraphicFramePr>
          <p:nvPr>
            <p:extLst>
              <p:ext uri="{D42A27DB-BD31-4B8C-83A1-F6EECF244321}">
                <p14:modId xmlns:p14="http://schemas.microsoft.com/office/powerpoint/2010/main" val="457496382"/>
              </p:ext>
            </p:extLst>
          </p:nvPr>
        </p:nvGraphicFramePr>
        <p:xfrm>
          <a:off x="4406582" y="919472"/>
          <a:ext cx="4483452" cy="1211833"/>
        </p:xfrm>
        <a:graphic>
          <a:graphicData uri="http://schemas.openxmlformats.org/drawingml/2006/table">
            <a:tbl>
              <a:tblPr firstRow="1" firstCol="1" bandRow="1">
                <a:tableStyleId>{5C22544A-7EE6-4342-B048-85BDC9FD1C3A}</a:tableStyleId>
              </a:tblPr>
              <a:tblGrid>
                <a:gridCol w="690279">
                  <a:extLst>
                    <a:ext uri="{9D8B030D-6E8A-4147-A177-3AD203B41FA5}">
                      <a16:colId xmlns:a16="http://schemas.microsoft.com/office/drawing/2014/main" val="2521897026"/>
                    </a:ext>
                  </a:extLst>
                </a:gridCol>
                <a:gridCol w="2799398">
                  <a:extLst>
                    <a:ext uri="{9D8B030D-6E8A-4147-A177-3AD203B41FA5}">
                      <a16:colId xmlns:a16="http://schemas.microsoft.com/office/drawing/2014/main" val="1595425770"/>
                    </a:ext>
                  </a:extLst>
                </a:gridCol>
                <a:gridCol w="993775">
                  <a:extLst>
                    <a:ext uri="{9D8B030D-6E8A-4147-A177-3AD203B41FA5}">
                      <a16:colId xmlns:a16="http://schemas.microsoft.com/office/drawing/2014/main" val="3825811078"/>
                    </a:ext>
                  </a:extLst>
                </a:gridCol>
              </a:tblGrid>
              <a:tr h="0">
                <a:tc>
                  <a:txBody>
                    <a:bodyPr/>
                    <a:lstStyle/>
                    <a:p>
                      <a:pPr>
                        <a:lnSpc>
                          <a:spcPct val="107000"/>
                        </a:lnSpc>
                        <a:spcAft>
                          <a:spcPts val="0"/>
                        </a:spcAft>
                      </a:pPr>
                      <a:r>
                        <a:rPr lang="en-US" sz="900">
                          <a:effectLst/>
                        </a:rPr>
                        <a:t>Par</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a:effectLst/>
                        </a:rPr>
                        <a:t>Description</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a:effectLst/>
                        </a:rPr>
                        <a:t>Unit</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6160295"/>
                  </a:ext>
                </a:extLst>
              </a:tr>
              <a:tr h="0">
                <a:tc>
                  <a:txBody>
                    <a:bodyPr/>
                    <a:lstStyle/>
                    <a:p>
                      <a:pPr>
                        <a:lnSpc>
                          <a:spcPct val="107000"/>
                        </a:lnSpc>
                        <a:spcAft>
                          <a:spcPts val="0"/>
                        </a:spcAft>
                      </a:pPr>
                      <a:r>
                        <a:rPr lang="en-US" sz="900">
                          <a:effectLst/>
                        </a:rPr>
                        <a:t>NPP</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a:effectLst/>
                        </a:rPr>
                        <a:t>Net primary productivity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a:effectLst/>
                        </a:rPr>
                        <a:t>gC/m2 /day</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4795790"/>
                  </a:ext>
                </a:extLst>
              </a:tr>
              <a:tr h="0">
                <a:tc>
                  <a:txBody>
                    <a:bodyPr/>
                    <a:lstStyle/>
                    <a:p>
                      <a:pPr>
                        <a:lnSpc>
                          <a:spcPct val="107000"/>
                        </a:lnSpc>
                        <a:spcAft>
                          <a:spcPts val="0"/>
                        </a:spcAft>
                      </a:pPr>
                      <a:r>
                        <a:rPr lang="en-US" sz="900">
                          <a:effectLst/>
                        </a:rPr>
                        <a:t>DM</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a:effectLst/>
                        </a:rPr>
                        <a:t>Dry matter = NPP / (0.45*0.1)</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dirty="0" err="1">
                          <a:effectLst/>
                        </a:rPr>
                        <a:t>kgDM</a:t>
                      </a:r>
                      <a:r>
                        <a:rPr lang="en-US" sz="900" dirty="0">
                          <a:effectLst/>
                        </a:rPr>
                        <a:t>/ha/day</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0891574"/>
                  </a:ext>
                </a:extLst>
              </a:tr>
              <a:tr h="0">
                <a:tc>
                  <a:txBody>
                    <a:bodyPr/>
                    <a:lstStyle/>
                    <a:p>
                      <a:pPr>
                        <a:lnSpc>
                          <a:spcPct val="107000"/>
                        </a:lnSpc>
                        <a:spcAft>
                          <a:spcPts val="0"/>
                        </a:spcAft>
                      </a:pPr>
                      <a:r>
                        <a:rPr lang="en-US" sz="900">
                          <a:effectLst/>
                        </a:rPr>
                        <a:t>GPP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dirty="0">
                          <a:effectLst/>
                        </a:rPr>
                        <a:t>Gross primary productivity</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a:effectLst/>
                        </a:rPr>
                        <a:t>gC/m2 /day</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6714450"/>
                  </a:ext>
                </a:extLst>
              </a:tr>
              <a:tr h="0">
                <a:tc>
                  <a:txBody>
                    <a:bodyPr/>
                    <a:lstStyle/>
                    <a:p>
                      <a:pPr>
                        <a:lnSpc>
                          <a:spcPct val="107000"/>
                        </a:lnSpc>
                        <a:spcAft>
                          <a:spcPts val="0"/>
                        </a:spcAft>
                      </a:pPr>
                      <a:r>
                        <a:rPr lang="en-US" sz="900">
                          <a:effectLst/>
                        </a:rPr>
                        <a:t>APAR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900" dirty="0">
                          <a:effectLst/>
                        </a:rPr>
                        <a:t> Absorbed </a:t>
                      </a:r>
                      <a:r>
                        <a:rPr lang="en-US" sz="900" dirty="0" err="1">
                          <a:effectLst/>
                        </a:rPr>
                        <a:t>Photosynthetically</a:t>
                      </a:r>
                      <a:r>
                        <a:rPr lang="en-US" sz="900" dirty="0">
                          <a:effectLst/>
                        </a:rPr>
                        <a:t> Active </a:t>
                      </a:r>
                      <a:r>
                        <a:rPr lang="en-US" sz="900" dirty="0" smtClean="0">
                          <a:effectLst/>
                        </a:rPr>
                        <a:t>Radiation</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kJ</a:t>
                      </a:r>
                      <a:r>
                        <a:rPr lang="en-GB" sz="900" baseline="-25000">
                          <a:effectLst/>
                        </a:rPr>
                        <a:t>AP</a:t>
                      </a:r>
                      <a:r>
                        <a:rPr lang="en-GB" sz="900">
                          <a:effectLst/>
                        </a:rPr>
                        <a:t>/m</a:t>
                      </a:r>
                      <a:r>
                        <a:rPr lang="en-GB" sz="900" baseline="30000">
                          <a:effectLst/>
                        </a:rPr>
                        <a:t>2</a:t>
                      </a:r>
                      <a:r>
                        <a:rPr lang="en-GB" sz="900">
                          <a:effectLst/>
                        </a:rPr>
                        <a:t> /d</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4445342"/>
                  </a:ext>
                </a:extLst>
              </a:tr>
              <a:tr h="0">
                <a:tc>
                  <a:txBody>
                    <a:bodyPr/>
                    <a:lstStyle/>
                    <a:p>
                      <a:pPr>
                        <a:lnSpc>
                          <a:spcPct val="107000"/>
                        </a:lnSpc>
                        <a:spcAft>
                          <a:spcPts val="0"/>
                        </a:spcAft>
                      </a:pPr>
                      <a:r>
                        <a:rPr lang="en-GB" sz="900">
                          <a:effectLst/>
                        </a:rPr>
                        <a:t>fAPAR </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smtClean="0">
                          <a:effectLst/>
                        </a:rPr>
                        <a:t>fraction </a:t>
                      </a:r>
                      <a:r>
                        <a:rPr lang="en-GB" sz="900" dirty="0">
                          <a:effectLst/>
                        </a:rPr>
                        <a:t>of APAR)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J</a:t>
                      </a:r>
                      <a:r>
                        <a:rPr lang="en-GB" sz="900" baseline="-25000">
                          <a:effectLst/>
                        </a:rPr>
                        <a:t>AP</a:t>
                      </a:r>
                      <a:r>
                        <a:rPr lang="en-GB" sz="900">
                          <a:effectLst/>
                        </a:rPr>
                        <a:t>/J</a:t>
                      </a:r>
                      <a:r>
                        <a:rPr lang="en-GB" sz="900" baseline="-25000">
                          <a:effectLst/>
                        </a:rPr>
                        <a:t>P</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86854"/>
                  </a:ext>
                </a:extLst>
              </a:tr>
              <a:tr h="0">
                <a:tc>
                  <a:txBody>
                    <a:bodyPr/>
                    <a:lstStyle/>
                    <a:p>
                      <a:pPr>
                        <a:lnSpc>
                          <a:spcPct val="107000"/>
                        </a:lnSpc>
                        <a:spcAft>
                          <a:spcPts val="0"/>
                        </a:spcAft>
                      </a:pPr>
                      <a:r>
                        <a:rPr lang="en-GB" sz="900" dirty="0">
                          <a:effectLst/>
                        </a:rPr>
                        <a:t>R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smtClean="0">
                          <a:effectLst/>
                        </a:rPr>
                        <a:t>total </a:t>
                      </a:r>
                      <a:r>
                        <a:rPr lang="en-GB" sz="900" dirty="0">
                          <a:effectLst/>
                        </a:rPr>
                        <a:t>shortwave </a:t>
                      </a:r>
                      <a:r>
                        <a:rPr lang="en-GB" sz="900" dirty="0" smtClean="0">
                          <a:effectLst/>
                        </a:rPr>
                        <a:t>radiation</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a:effectLst/>
                        </a:rPr>
                        <a:t>kJ</a:t>
                      </a:r>
                      <a:r>
                        <a:rPr lang="en-GB" sz="900" baseline="-25000">
                          <a:effectLst/>
                        </a:rPr>
                        <a:t>T</a:t>
                      </a:r>
                      <a:r>
                        <a:rPr lang="en-GB" sz="900">
                          <a:effectLst/>
                        </a:rPr>
                        <a:t>/m</a:t>
                      </a:r>
                      <a:r>
                        <a:rPr lang="en-GB" sz="900" baseline="30000">
                          <a:effectLst/>
                        </a:rPr>
                        <a:t>2</a:t>
                      </a:r>
                      <a:r>
                        <a:rPr lang="en-GB" sz="900">
                          <a:effectLst/>
                        </a:rPr>
                        <a:t> /d</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4695448"/>
                  </a:ext>
                </a:extLst>
              </a:tr>
              <a:tr h="184590">
                <a:tc>
                  <a:txBody>
                    <a:bodyPr/>
                    <a:lstStyle/>
                    <a:p>
                      <a:pPr>
                        <a:lnSpc>
                          <a:spcPct val="107000"/>
                        </a:lnSpc>
                        <a:spcAft>
                          <a:spcPts val="0"/>
                        </a:spcAft>
                      </a:pPr>
                      <a:r>
                        <a:rPr lang="en-GB" sz="900" dirty="0" err="1">
                          <a:effectLst/>
                          <a:latin typeface="Symbol" panose="05050102010706020507" pitchFamily="18" charset="2"/>
                        </a:rPr>
                        <a:t>e</a:t>
                      </a:r>
                      <a:r>
                        <a:rPr lang="en-GB" sz="900" baseline="-25000" dirty="0" err="1">
                          <a:effectLst/>
                        </a:rPr>
                        <a:t>ACT</a:t>
                      </a:r>
                      <a:r>
                        <a:rPr lang="en-GB" sz="900" baseline="-25000" dirty="0">
                          <a:effectLst/>
                        </a:rPr>
                        <a:t> </a:t>
                      </a:r>
                      <a:r>
                        <a:rPr lang="en-GB" sz="900" dirty="0">
                          <a:effectLst/>
                        </a:rPr>
                        <a:t>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a:effectLst/>
                        </a:rPr>
                        <a:t>actual efficiency </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900" dirty="0">
                          <a:effectLst/>
                        </a:rPr>
                        <a:t>-</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8378969"/>
                  </a:ext>
                </a:extLst>
              </a:tr>
            </a:tbl>
          </a:graphicData>
        </a:graphic>
      </p:graphicFrame>
      <p:grpSp>
        <p:nvGrpSpPr>
          <p:cNvPr id="47" name="Gruppo 46"/>
          <p:cNvGrpSpPr/>
          <p:nvPr/>
        </p:nvGrpSpPr>
        <p:grpSpPr>
          <a:xfrm>
            <a:off x="3515008" y="732961"/>
            <a:ext cx="540001" cy="540001"/>
            <a:chOff x="3634728" y="1118612"/>
            <a:chExt cx="720000" cy="720000"/>
          </a:xfrm>
        </p:grpSpPr>
        <p:pic>
          <p:nvPicPr>
            <p:cNvPr id="49" name="Picture 6" descr="D:\Google Drive\SATFARMING - BF\presentazioni\meeting_10_nov\FP_Satellite_icon.sv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93741" y="1249736"/>
              <a:ext cx="457752" cy="457752"/>
            </a:xfrm>
            <a:prstGeom prst="rect">
              <a:avLst/>
            </a:prstGeom>
            <a:noFill/>
            <a:extLst>
              <a:ext uri="{909E8E84-426E-40DD-AFC4-6F175D3DCCD1}">
                <a14:hiddenFill xmlns:a14="http://schemas.microsoft.com/office/drawing/2010/main">
                  <a:solidFill>
                    <a:srgbClr val="FFFFFF"/>
                  </a:solidFill>
                </a14:hiddenFill>
              </a:ext>
            </a:extLst>
          </p:spPr>
        </p:pic>
        <p:sp>
          <p:nvSpPr>
            <p:cNvPr id="50" name="Ovale 49"/>
            <p:cNvSpPr/>
            <p:nvPr/>
          </p:nvSpPr>
          <p:spPr>
            <a:xfrm>
              <a:off x="3634728" y="1118612"/>
              <a:ext cx="720000" cy="720000"/>
            </a:xfrm>
            <a:prstGeom prst="ellipse">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spTree>
    <p:extLst>
      <p:ext uri="{BB962C8B-B14F-4D97-AF65-F5344CB8AC3E}">
        <p14:creationId xmlns:p14="http://schemas.microsoft.com/office/powerpoint/2010/main" val="11320944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5|0.9|8"/>
</p:tagLst>
</file>

<file path=ppt/tags/tag2.xml><?xml version="1.0" encoding="utf-8"?>
<p:tagLst xmlns:a="http://schemas.openxmlformats.org/drawingml/2006/main" xmlns:r="http://schemas.openxmlformats.org/officeDocument/2006/relationships" xmlns:p="http://schemas.openxmlformats.org/presentationml/2006/main">
  <p:tag name="TIMING" val="|9.1"/>
</p:tagLst>
</file>

<file path=ppt/tags/tag3.xml><?xml version="1.0" encoding="utf-8"?>
<p:tagLst xmlns:a="http://schemas.openxmlformats.org/drawingml/2006/main" xmlns:r="http://schemas.openxmlformats.org/officeDocument/2006/relationships" xmlns:p="http://schemas.openxmlformats.org/presentationml/2006/main">
  <p:tag name="TIMING" val="|5.6|6.5|6"/>
</p:tagLst>
</file>

<file path=ppt/tags/tag4.xml><?xml version="1.0" encoding="utf-8"?>
<p:tagLst xmlns:a="http://schemas.openxmlformats.org/drawingml/2006/main" xmlns:r="http://schemas.openxmlformats.org/officeDocument/2006/relationships" xmlns:p="http://schemas.openxmlformats.org/presentationml/2006/main">
  <p:tag name="TIMING" val="|25.9|21|45.2"/>
</p:tagLst>
</file>

<file path=ppt/tags/tag5.xml><?xml version="1.0" encoding="utf-8"?>
<p:tagLst xmlns:a="http://schemas.openxmlformats.org/drawingml/2006/main" xmlns:r="http://schemas.openxmlformats.org/officeDocument/2006/relationships" xmlns:p="http://schemas.openxmlformats.org/presentationml/2006/main">
  <p:tag name="TIMING" val="|17.6|1|23.3|32.1|30.8"/>
</p:tagLst>
</file>

<file path=ppt/tags/tag6.xml><?xml version="1.0" encoding="utf-8"?>
<p:tagLst xmlns:a="http://schemas.openxmlformats.org/drawingml/2006/main" xmlns:r="http://schemas.openxmlformats.org/officeDocument/2006/relationships" xmlns:p="http://schemas.openxmlformats.org/presentationml/2006/main">
  <p:tag name="TIMING" val="|3.2|14.5|1.6|10.3|1|1.2"/>
</p:tagLst>
</file>

<file path=ppt/tags/tag7.xml><?xml version="1.0" encoding="utf-8"?>
<p:tagLst xmlns:a="http://schemas.openxmlformats.org/drawingml/2006/main" xmlns:r="http://schemas.openxmlformats.org/officeDocument/2006/relationships" xmlns:p="http://schemas.openxmlformats.org/presentationml/2006/main">
  <p:tag name="TIMING" val="|3.2|14.5|1.6|10.3|1|1.2"/>
</p:tagLst>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f2760952-b3bb-408f-ace6-eb1e07642b86"/>
    <ds:schemaRef ds:uri="http://www.w3.org/XML/1998/namespace"/>
    <ds:schemaRef ds:uri="http://purl.org/dc/terms/"/>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952</TotalTime>
  <Words>3664</Words>
  <Application>Microsoft Office PowerPoint</Application>
  <PresentationFormat>Presentazione su schermo (16:9)</PresentationFormat>
  <Paragraphs>430</Paragraphs>
  <Slides>47</Slides>
  <Notes>7</Notes>
  <HiddenSlides>5</HiddenSlides>
  <MMClips>0</MMClips>
  <ScaleCrop>false</ScaleCrop>
  <HeadingPairs>
    <vt:vector size="8" baseType="variant">
      <vt:variant>
        <vt:lpstr>Caratteri utilizzati</vt:lpstr>
      </vt:variant>
      <vt:variant>
        <vt:i4>13</vt:i4>
      </vt:variant>
      <vt:variant>
        <vt:lpstr>Tema</vt:lpstr>
      </vt:variant>
      <vt:variant>
        <vt:i4>1</vt:i4>
      </vt:variant>
      <vt:variant>
        <vt:lpstr>Server OLE incorporati</vt:lpstr>
      </vt:variant>
      <vt:variant>
        <vt:i4>2</vt:i4>
      </vt:variant>
      <vt:variant>
        <vt:lpstr>Titoli diapositive</vt:lpstr>
      </vt:variant>
      <vt:variant>
        <vt:i4>47</vt:i4>
      </vt:variant>
    </vt:vector>
  </HeadingPairs>
  <TitlesOfParts>
    <vt:vector size="63" baseType="lpstr">
      <vt:lpstr>AdvOT596495f2</vt:lpstr>
      <vt:lpstr>arial</vt:lpstr>
      <vt:lpstr>arial</vt:lpstr>
      <vt:lpstr>Calibri</vt:lpstr>
      <vt:lpstr>Cambria Math</vt:lpstr>
      <vt:lpstr>Century Gothic</vt:lpstr>
      <vt:lpstr>Humnst777 BT</vt:lpstr>
      <vt:lpstr>Symbol</vt:lpstr>
      <vt:lpstr>Tahoma</vt:lpstr>
      <vt:lpstr>Times New Roman</vt:lpstr>
      <vt:lpstr>Verdana</vt:lpstr>
      <vt:lpstr>Wingdings</vt:lpstr>
      <vt:lpstr>Wingdings 2</vt:lpstr>
      <vt:lpstr>NEW ESA Presentation 16-9</vt:lpstr>
      <vt:lpstr>Raccolta ClipArt Microsoft</vt:lpstr>
      <vt:lpstr>Equation</vt:lpstr>
      <vt:lpstr>Presentazione standard di PowerPoint</vt:lpstr>
      <vt:lpstr>Crop nitrogen management and satellite-derived information for crop monitoring and yield forecast</vt:lpstr>
      <vt:lpstr>Presentation outline</vt:lpstr>
      <vt:lpstr>Empirical approaches</vt:lpstr>
      <vt:lpstr>Empirical relation: VI LAI seasonal metrics</vt:lpstr>
      <vt:lpstr>Empirical relation: example of operational system</vt:lpstr>
      <vt:lpstr>Empirical relation: Integral with dynamic phenological information</vt:lpstr>
      <vt:lpstr>Radiation use efficiency approach</vt:lpstr>
      <vt:lpstr>Radiation Use Efficiency approach: DRY MATTER PRODUCTIVITY (DMP)</vt:lpstr>
      <vt:lpstr>Crop yield from «Radiation Use Efficiency approach»</vt:lpstr>
      <vt:lpstr>Rice regional estimates</vt:lpstr>
      <vt:lpstr>DM operational product</vt:lpstr>
      <vt:lpstr>Assimilation in crop model</vt:lpstr>
      <vt:lpstr>Crop model in a nut shell 1/4</vt:lpstr>
      <vt:lpstr>Crop model in a nut shell 2/4</vt:lpstr>
      <vt:lpstr>Crop model in a nut shell 3/4</vt:lpstr>
      <vt:lpstr>Crop model in a nut shell 4/4</vt:lpstr>
      <vt:lpstr>EO data assimilation strategy: forcing vs recalibration</vt:lpstr>
      <vt:lpstr>Examples of assimilation of EO data in crop model</vt:lpstr>
      <vt:lpstr>Recalibration Examples 1:  Estimating regional winter wheat yield with WOFOST through the assimilation of green area index retrieved from MODIS observations</vt:lpstr>
      <vt:lpstr>Recalibration of a crop model based on GAI time series</vt:lpstr>
      <vt:lpstr>Recalibration of a crop model based on GAI time series</vt:lpstr>
      <vt:lpstr>Yield estimates: standard vs recalibration with RS</vt:lpstr>
      <vt:lpstr>Recalibration Examples 2:  Rice yield simulation at sub-field scale using remotely sensed LAI data</vt:lpstr>
      <vt:lpstr>Field level yield estimates: crop model &amp; EO LAI</vt:lpstr>
      <vt:lpstr>Field level yield estimates: crop model &amp; EO LAI</vt:lpstr>
      <vt:lpstr>Towards PA: 30 m within field yield variability</vt:lpstr>
      <vt:lpstr>Regional rice monitoring system in Europe 5/5</vt:lpstr>
      <vt:lpstr>Contribution in yield forecast systems  </vt:lpstr>
      <vt:lpstr>Yield forecast systems: EC-MARS example</vt:lpstr>
      <vt:lpstr>Yield forecast systems: importance of “sowing dates”</vt:lpstr>
      <vt:lpstr>Yield forecast: forcing “sowing dates” estimated by EO</vt:lpstr>
      <vt:lpstr>Forcing and recalibration Examples:  Rice yield forecasting at district level: EO data assimilation and post processing</vt:lpstr>
      <vt:lpstr>Regional rice monitoring system in Europe 1/5</vt:lpstr>
      <vt:lpstr>Presentazione standard di PowerPoint</vt:lpstr>
      <vt:lpstr>Regional rice monitoring system in Europe 2/5</vt:lpstr>
      <vt:lpstr>Presentazione standard di PowerPoint</vt:lpstr>
      <vt:lpstr>Regional rice monitoring system in Europe 3/5</vt:lpstr>
      <vt:lpstr>Presentazione standard di PowerPoint</vt:lpstr>
      <vt:lpstr>Presentazione standard di PowerPoint</vt:lpstr>
      <vt:lpstr>Yield forecast and remote sensing</vt:lpstr>
      <vt:lpstr>Yield forecast and remote sensing</vt:lpstr>
      <vt:lpstr>Yield forecast and remote sensing</vt:lpstr>
      <vt:lpstr>Yield forecast and remote sensing</vt:lpstr>
      <vt:lpstr>References</vt:lpstr>
      <vt:lpstr>References</vt:lpstr>
      <vt:lpstr>References</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Author</dc:creator>
  <cp:lastModifiedBy>Utente Windows</cp:lastModifiedBy>
  <cp:revision>113</cp:revision>
  <cp:lastPrinted>2008-08-26T16:26:23Z</cp:lastPrinted>
  <dcterms:created xsi:type="dcterms:W3CDTF">2016-10-18T10:53:19Z</dcterms:created>
  <dcterms:modified xsi:type="dcterms:W3CDTF">2019-09-18T22:29:10Z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