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69"/>
  </p:notesMasterIdLst>
  <p:handoutMasterIdLst>
    <p:handoutMasterId r:id="rId70"/>
  </p:handoutMasterIdLst>
  <p:sldIdLst>
    <p:sldId id="256" r:id="rId5"/>
    <p:sldId id="619" r:id="rId6"/>
    <p:sldId id="630" r:id="rId7"/>
    <p:sldId id="629" r:id="rId8"/>
    <p:sldId id="387" r:id="rId9"/>
    <p:sldId id="644" r:id="rId10"/>
    <p:sldId id="329" r:id="rId11"/>
    <p:sldId id="327" r:id="rId12"/>
    <p:sldId id="330" r:id="rId13"/>
    <p:sldId id="589" r:id="rId14"/>
    <p:sldId id="590" r:id="rId15"/>
    <p:sldId id="385" r:id="rId16"/>
    <p:sldId id="325" r:id="rId17"/>
    <p:sldId id="301" r:id="rId18"/>
    <p:sldId id="258" r:id="rId19"/>
    <p:sldId id="633" r:id="rId20"/>
    <p:sldId id="635" r:id="rId21"/>
    <p:sldId id="624" r:id="rId22"/>
    <p:sldId id="384" r:id="rId23"/>
    <p:sldId id="617" r:id="rId24"/>
    <p:sldId id="378" r:id="rId25"/>
    <p:sldId id="614" r:id="rId26"/>
    <p:sldId id="394" r:id="rId27"/>
    <p:sldId id="305" r:id="rId28"/>
    <p:sldId id="616" r:id="rId29"/>
    <p:sldId id="391" r:id="rId30"/>
    <p:sldId id="336" r:id="rId31"/>
    <p:sldId id="313" r:id="rId32"/>
    <p:sldId id="339" r:id="rId33"/>
    <p:sldId id="369" r:id="rId34"/>
    <p:sldId id="353" r:id="rId35"/>
    <p:sldId id="642" r:id="rId36"/>
    <p:sldId id="317" r:id="rId37"/>
    <p:sldId id="596" r:id="rId38"/>
    <p:sldId id="631" r:id="rId39"/>
    <p:sldId id="637" r:id="rId40"/>
    <p:sldId id="636" r:id="rId41"/>
    <p:sldId id="643" r:id="rId42"/>
    <p:sldId id="638" r:id="rId43"/>
    <p:sldId id="640" r:id="rId44"/>
    <p:sldId id="641" r:id="rId45"/>
    <p:sldId id="647" r:id="rId46"/>
    <p:sldId id="276" r:id="rId47"/>
    <p:sldId id="278" r:id="rId48"/>
    <p:sldId id="649" r:id="rId49"/>
    <p:sldId id="264" r:id="rId50"/>
    <p:sldId id="267" r:id="rId51"/>
    <p:sldId id="265" r:id="rId52"/>
    <p:sldId id="277" r:id="rId53"/>
    <p:sldId id="266" r:id="rId54"/>
    <p:sldId id="269" r:id="rId55"/>
    <p:sldId id="268" r:id="rId56"/>
    <p:sldId id="270" r:id="rId57"/>
    <p:sldId id="272" r:id="rId58"/>
    <p:sldId id="273" r:id="rId59"/>
    <p:sldId id="274" r:id="rId60"/>
    <p:sldId id="279" r:id="rId61"/>
    <p:sldId id="257" r:id="rId62"/>
    <p:sldId id="645" r:id="rId63"/>
    <p:sldId id="259" r:id="rId64"/>
    <p:sldId id="260" r:id="rId65"/>
    <p:sldId id="648" r:id="rId66"/>
    <p:sldId id="280" r:id="rId67"/>
    <p:sldId id="650" r:id="rId68"/>
  </p:sldIdLst>
  <p:sldSz cx="9144000" cy="5143500" type="screen16x9"/>
  <p:notesSz cx="9928225" cy="679767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69C596B3-E3D7-41B1-8DEF-9CAD38BD6C6F}">
          <p14:sldIdLst>
            <p14:sldId id="256"/>
            <p14:sldId id="619"/>
            <p14:sldId id="630"/>
            <p14:sldId id="629"/>
            <p14:sldId id="387"/>
            <p14:sldId id="644"/>
            <p14:sldId id="329"/>
            <p14:sldId id="327"/>
            <p14:sldId id="330"/>
            <p14:sldId id="589"/>
            <p14:sldId id="590"/>
            <p14:sldId id="385"/>
            <p14:sldId id="325"/>
            <p14:sldId id="301"/>
            <p14:sldId id="258"/>
            <p14:sldId id="633"/>
            <p14:sldId id="635"/>
            <p14:sldId id="624"/>
            <p14:sldId id="384"/>
            <p14:sldId id="617"/>
            <p14:sldId id="378"/>
            <p14:sldId id="614"/>
            <p14:sldId id="394"/>
            <p14:sldId id="305"/>
            <p14:sldId id="616"/>
            <p14:sldId id="391"/>
            <p14:sldId id="336"/>
            <p14:sldId id="313"/>
            <p14:sldId id="339"/>
            <p14:sldId id="369"/>
            <p14:sldId id="353"/>
            <p14:sldId id="642"/>
            <p14:sldId id="317"/>
            <p14:sldId id="596"/>
            <p14:sldId id="631"/>
            <p14:sldId id="637"/>
            <p14:sldId id="636"/>
            <p14:sldId id="643"/>
            <p14:sldId id="638"/>
            <p14:sldId id="640"/>
            <p14:sldId id="641"/>
            <p14:sldId id="647"/>
            <p14:sldId id="276"/>
            <p14:sldId id="278"/>
            <p14:sldId id="649"/>
            <p14:sldId id="264"/>
            <p14:sldId id="267"/>
            <p14:sldId id="265"/>
            <p14:sldId id="277"/>
            <p14:sldId id="266"/>
            <p14:sldId id="269"/>
            <p14:sldId id="268"/>
            <p14:sldId id="270"/>
            <p14:sldId id="272"/>
            <p14:sldId id="273"/>
            <p14:sldId id="274"/>
            <p14:sldId id="279"/>
            <p14:sldId id="257"/>
            <p14:sldId id="645"/>
            <p14:sldId id="259"/>
            <p14:sldId id="260"/>
            <p14:sldId id="648"/>
            <p14:sldId id="280"/>
            <p14:sldId id="65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iams Sven" initials="G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42"/>
    <a:srgbClr val="E37222"/>
    <a:srgbClr val="F96E6B"/>
    <a:srgbClr val="FF5050"/>
    <a:srgbClr val="8F0B27"/>
    <a:srgbClr val="D0103A"/>
    <a:srgbClr val="006432"/>
    <a:srgbClr val="00542A"/>
    <a:srgbClr val="0098DB"/>
    <a:srgbClr val="0054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24" autoAdjust="0"/>
    <p:restoredTop sz="90545" autoAdjust="0"/>
  </p:normalViewPr>
  <p:slideViewPr>
    <p:cSldViewPr snapToGrid="0">
      <p:cViewPr varScale="1">
        <p:scale>
          <a:sx n="99" d="100"/>
          <a:sy n="99" d="100"/>
        </p:scale>
        <p:origin x="82" y="346"/>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4302082" cy="339652"/>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5623900" y="0"/>
            <a:ext cx="4302082" cy="339652"/>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6456864"/>
            <a:ext cx="4302082" cy="339652"/>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5623900" y="6456864"/>
            <a:ext cx="4302082" cy="339652"/>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‹Nr.›</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4261687" cy="354722"/>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5648586" y="0"/>
            <a:ext cx="4261685" cy="354722"/>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9/19/2019</a:t>
            </a:fld>
            <a:endParaRPr lang="en-US" dirty="0"/>
          </a:p>
        </p:txBody>
      </p:sp>
      <p:sp>
        <p:nvSpPr>
          <p:cNvPr id="11268" name="Rectangle 4"/>
          <p:cNvSpPr>
            <a:spLocks noGrp="1" noRot="1" noChangeAspect="1" noChangeArrowheads="1" noTextEdit="1"/>
          </p:cNvSpPr>
          <p:nvPr>
            <p:ph type="sldImg" idx="2"/>
          </p:nvPr>
        </p:nvSpPr>
        <p:spPr bwMode="auto">
          <a:xfrm>
            <a:off x="2757488" y="506413"/>
            <a:ext cx="4500562" cy="25320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1279180" y="3238865"/>
            <a:ext cx="7351913" cy="303716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6477730"/>
            <a:ext cx="4261687" cy="3037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5648586" y="6477730"/>
            <a:ext cx="4261685" cy="3037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‹Nr.›</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Open Interface </a:t>
            </a:r>
            <a:r>
              <a:rPr lang="de-DE" dirty="0" err="1"/>
              <a:t>for</a:t>
            </a:r>
            <a:r>
              <a:rPr lang="de-DE" dirty="0"/>
              <a:t> non-IT </a:t>
            </a:r>
            <a:r>
              <a:rPr lang="de-DE" dirty="0" err="1"/>
              <a:t>experts</a:t>
            </a:r>
            <a:r>
              <a:rPr lang="de-DE" dirty="0"/>
              <a:t> and </a:t>
            </a:r>
            <a:r>
              <a:rPr lang="de-DE" dirty="0" err="1"/>
              <a:t>scientists</a:t>
            </a:r>
            <a:endParaRPr lang="de-DE" dirty="0"/>
          </a:p>
          <a:p>
            <a:r>
              <a:rPr lang="de-DE" dirty="0" err="1"/>
              <a:t>Customized</a:t>
            </a:r>
            <a:r>
              <a:rPr lang="de-DE" dirty="0"/>
              <a:t> </a:t>
            </a:r>
            <a:r>
              <a:rPr lang="de-DE" dirty="0" err="1"/>
              <a:t>services</a:t>
            </a:r>
            <a:r>
              <a:rPr lang="de-DE" dirty="0"/>
              <a:t> </a:t>
            </a:r>
            <a:r>
              <a:rPr lang="de-DE" dirty="0" err="1"/>
              <a:t>to</a:t>
            </a:r>
            <a:r>
              <a:rPr lang="de-DE" dirty="0"/>
              <a:t> support Food Security but also </a:t>
            </a:r>
            <a:r>
              <a:rPr lang="de-DE" dirty="0" err="1"/>
              <a:t>for</a:t>
            </a:r>
            <a:r>
              <a:rPr lang="de-DE" dirty="0"/>
              <a:t> </a:t>
            </a:r>
            <a:r>
              <a:rPr lang="de-DE" dirty="0" err="1"/>
              <a:t>commercial</a:t>
            </a:r>
            <a:r>
              <a:rPr lang="de-DE" dirty="0"/>
              <a:t> </a:t>
            </a:r>
            <a:r>
              <a:rPr lang="de-DE" dirty="0" err="1"/>
              <a:t>use</a:t>
            </a:r>
            <a:endParaRPr lang="de-DE" dirty="0"/>
          </a:p>
        </p:txBody>
      </p:sp>
      <p:sp>
        <p:nvSpPr>
          <p:cNvPr id="4" name="Foliennummernplatzhalt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46604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31</a:t>
            </a:fld>
            <a:endParaRPr lang="en-US" dirty="0"/>
          </a:p>
        </p:txBody>
      </p:sp>
    </p:spTree>
    <p:extLst>
      <p:ext uri="{BB962C8B-B14F-4D97-AF65-F5344CB8AC3E}">
        <p14:creationId xmlns:p14="http://schemas.microsoft.com/office/powerpoint/2010/main" val="62182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https://github.com/docker</a:t>
            </a:r>
          </a:p>
          <a:p>
            <a:endParaRPr lang="de-DE"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33</a:t>
            </a:fld>
            <a:endParaRPr lang="en-US" dirty="0"/>
          </a:p>
        </p:txBody>
      </p:sp>
    </p:spTree>
    <p:extLst>
      <p:ext uri="{BB962C8B-B14F-4D97-AF65-F5344CB8AC3E}">
        <p14:creationId xmlns:p14="http://schemas.microsoft.com/office/powerpoint/2010/main" val="3518687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Open Interface </a:t>
            </a:r>
            <a:r>
              <a:rPr lang="de-DE" dirty="0" err="1"/>
              <a:t>for</a:t>
            </a:r>
            <a:r>
              <a:rPr lang="de-DE" dirty="0"/>
              <a:t> non-IT </a:t>
            </a:r>
            <a:r>
              <a:rPr lang="de-DE" dirty="0" err="1"/>
              <a:t>experts</a:t>
            </a:r>
            <a:r>
              <a:rPr lang="de-DE" dirty="0"/>
              <a:t> and </a:t>
            </a:r>
            <a:r>
              <a:rPr lang="de-DE" dirty="0" err="1"/>
              <a:t>scientists</a:t>
            </a:r>
            <a:endParaRPr lang="de-DE" dirty="0"/>
          </a:p>
          <a:p>
            <a:r>
              <a:rPr lang="de-DE" dirty="0" err="1"/>
              <a:t>Customized</a:t>
            </a:r>
            <a:r>
              <a:rPr lang="de-DE" dirty="0"/>
              <a:t> </a:t>
            </a:r>
            <a:r>
              <a:rPr lang="de-DE" dirty="0" err="1"/>
              <a:t>services</a:t>
            </a:r>
            <a:r>
              <a:rPr lang="de-DE" dirty="0"/>
              <a:t> </a:t>
            </a:r>
            <a:r>
              <a:rPr lang="de-DE" dirty="0" err="1"/>
              <a:t>to</a:t>
            </a:r>
            <a:r>
              <a:rPr lang="de-DE" dirty="0"/>
              <a:t> support Food Security but also </a:t>
            </a:r>
            <a:r>
              <a:rPr lang="de-DE" dirty="0" err="1"/>
              <a:t>for</a:t>
            </a:r>
            <a:r>
              <a:rPr lang="de-DE" dirty="0"/>
              <a:t> </a:t>
            </a:r>
            <a:r>
              <a:rPr lang="de-DE" dirty="0" err="1"/>
              <a:t>commercial</a:t>
            </a:r>
            <a:r>
              <a:rPr lang="de-DE" dirty="0"/>
              <a:t> </a:t>
            </a:r>
            <a:r>
              <a:rPr lang="de-DE" dirty="0" err="1"/>
              <a:t>use</a:t>
            </a:r>
            <a:endParaRPr lang="de-DE" dirty="0"/>
          </a:p>
        </p:txBody>
      </p:sp>
      <p:sp>
        <p:nvSpPr>
          <p:cNvPr id="4" name="Foliennummernplatzhalter 3"/>
          <p:cNvSpPr>
            <a:spLocks noGrp="1"/>
          </p:cNvSpPr>
          <p:nvPr>
            <p:ph type="sldNum" sz="quarter" idx="5"/>
          </p:nvPr>
        </p:nvSpPr>
        <p:spPr/>
        <p:txBody>
          <a:bodyPr/>
          <a:lstStyle/>
          <a:p>
            <a:pPr>
              <a:defRPr/>
            </a:pPr>
            <a:fld id="{D8DF57D7-2670-4E78-96DD-D9B22805124F}" type="slidenum">
              <a:rPr lang="en-US" smtClean="0"/>
              <a:pPr>
                <a:defRPr/>
              </a:pPr>
              <a:t>45</a:t>
            </a:fld>
            <a:endParaRPr lang="en-US" dirty="0"/>
          </a:p>
        </p:txBody>
      </p:sp>
    </p:spTree>
    <p:extLst>
      <p:ext uri="{BB962C8B-B14F-4D97-AF65-F5344CB8AC3E}">
        <p14:creationId xmlns:p14="http://schemas.microsoft.com/office/powerpoint/2010/main" val="305651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The R4 Rural Resilience Initiative (R4) is a strategic partnership between Oxfam America (OA) and the United Nations World Food </a:t>
            </a:r>
            <a:r>
              <a:rPr lang="en-US" sz="1200" kern="1200" dirty="0" err="1">
                <a:solidFill>
                  <a:schemeClr val="tx1"/>
                </a:solidFill>
                <a:effectLst/>
                <a:latin typeface="Calibri" pitchFamily="34" charset="0"/>
                <a:ea typeface="+mn-ea"/>
                <a:cs typeface="+mn-cs"/>
              </a:rPr>
              <a:t>Programme</a:t>
            </a:r>
            <a:r>
              <a:rPr lang="en-US" sz="1200" kern="1200" dirty="0">
                <a:solidFill>
                  <a:schemeClr val="tx1"/>
                </a:solidFill>
                <a:effectLst/>
                <a:latin typeface="Calibri" pitchFamily="34" charset="0"/>
                <a:ea typeface="+mn-ea"/>
                <a:cs typeface="+mn-cs"/>
              </a:rPr>
              <a:t> (WFP). The initiative combines improved resource management (risk reduction), insurance (risk transfer), livelihoods diversification and microcredit (prudent risk taking), and savings (risk reserves).</a:t>
            </a:r>
            <a:endParaRPr lang="en-BE" sz="1200" kern="1200" dirty="0">
              <a:solidFill>
                <a:schemeClr val="tx1"/>
              </a:solidFill>
              <a:effectLst/>
              <a:latin typeface="Calibri" pitchFamily="34" charset="0"/>
              <a:ea typeface="+mn-ea"/>
              <a:cs typeface="+mn-cs"/>
            </a:endParaRPr>
          </a:p>
          <a:p>
            <a:r>
              <a:rPr lang="en-US" sz="1200" kern="1200" dirty="0">
                <a:solidFill>
                  <a:schemeClr val="tx1"/>
                </a:solidFill>
                <a:effectLst/>
                <a:latin typeface="Calibri" pitchFamily="34" charset="0"/>
                <a:ea typeface="+mn-ea"/>
                <a:cs typeface="+mn-cs"/>
              </a:rPr>
              <a:t>In Kenya’s Arid and Semi-Arid Lands (ASALs), a 2015 feasibility study has set the basis to conduct a dry run for the 2016 short rain season (October – December) in five sub-counties of Kitui – Kitui Rural, Kitui East, Kitui South, </a:t>
            </a:r>
            <a:r>
              <a:rPr lang="en-US" sz="1200" kern="1200" dirty="0" err="1">
                <a:solidFill>
                  <a:schemeClr val="tx1"/>
                </a:solidFill>
                <a:effectLst/>
                <a:latin typeface="Calibri" pitchFamily="34" charset="0"/>
                <a:ea typeface="+mn-ea"/>
                <a:cs typeface="+mn-cs"/>
              </a:rPr>
              <a:t>Mwingi</a:t>
            </a:r>
            <a:r>
              <a:rPr lang="en-US" sz="1200" kern="1200" dirty="0">
                <a:solidFill>
                  <a:schemeClr val="tx1"/>
                </a:solidFill>
                <a:effectLst/>
                <a:latin typeface="Calibri" pitchFamily="34" charset="0"/>
                <a:ea typeface="+mn-ea"/>
                <a:cs typeface="+mn-cs"/>
              </a:rPr>
              <a:t> Central and </a:t>
            </a:r>
            <a:r>
              <a:rPr lang="en-US" sz="1200" kern="1200" dirty="0" err="1">
                <a:solidFill>
                  <a:schemeClr val="tx1"/>
                </a:solidFill>
                <a:effectLst/>
                <a:latin typeface="Calibri" pitchFamily="34" charset="0"/>
                <a:ea typeface="+mn-ea"/>
                <a:cs typeface="+mn-cs"/>
              </a:rPr>
              <a:t>Mwingi</a:t>
            </a:r>
            <a:r>
              <a:rPr lang="en-US" sz="1200" kern="1200" dirty="0">
                <a:solidFill>
                  <a:schemeClr val="tx1"/>
                </a:solidFill>
                <a:effectLst/>
                <a:latin typeface="Calibri" pitchFamily="34" charset="0"/>
                <a:ea typeface="+mn-ea"/>
                <a:cs typeface="+mn-cs"/>
              </a:rPr>
              <a:t> North. Two types of index insurances were tested: Area Yield Index, where regional yield indices are derived from Crop Cutting Experiments (CCE)  and a Weather Index based approach. Based on the dry run, it was selected to proceed with the Area Yield approach as it is easier for partners and participants to understand, accept and actively engage in the process. Technical and operational challenges and key lessons learnt during the dry run phase provided a critical input into the strategic planning and design of the scale up phase. In 2017, 963 participants (90 percent women) accessed area yield index insurance coverage for four drought tolerant crops – cow peas, green grams, millet and sorghum, under the risk transfer component of the initiative. The program is now an operational service in the region. </a:t>
            </a:r>
            <a:endParaRPr lang="en-BE" sz="1200" kern="1200" dirty="0">
              <a:solidFill>
                <a:schemeClr val="tx1"/>
              </a:solidFill>
              <a:effectLst/>
              <a:latin typeface="Calibri" pitchFamily="34" charset="0"/>
              <a:ea typeface="+mn-ea"/>
              <a:cs typeface="+mn-cs"/>
            </a:endParaRPr>
          </a:p>
          <a:p>
            <a:r>
              <a:rPr lang="en-US" sz="1200" kern="1200" dirty="0">
                <a:solidFill>
                  <a:schemeClr val="tx1"/>
                </a:solidFill>
                <a:effectLst/>
                <a:latin typeface="Calibri" pitchFamily="34" charset="0"/>
                <a:ea typeface="+mn-ea"/>
                <a:cs typeface="+mn-cs"/>
              </a:rPr>
              <a:t>Pula Advisors (pula-advisors.com), a specialist risk analysis and assessment advisory firm based in Nairobi, is responsible for the development of the regional yield indices in the Kitui county. To support the planning of the Crop Cutting Experiments (CCE), it is important to have information on where what grows and the crop stage of development. Furthermore, high resolution yield indicators could potentially support the upscaling of the crop cutting experiments. In this pilot, the TEP-Food Security platform was used to facilitate Sentinel 2 data exploitation for crop monitoring at the parcel level in the Kitui county in Kenya. </a:t>
            </a:r>
            <a:endParaRPr lang="en-BE"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46</a:t>
            </a:fld>
            <a:endParaRPr lang="en-US" dirty="0"/>
          </a:p>
        </p:txBody>
      </p:sp>
    </p:spTree>
    <p:extLst>
      <p:ext uri="{BB962C8B-B14F-4D97-AF65-F5344CB8AC3E}">
        <p14:creationId xmlns:p14="http://schemas.microsoft.com/office/powerpoint/2010/main" val="1317916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Yield Index Insurance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Area Yield Index Insurance the payout is based on the average yield within an insurance unit.</a:t>
            </a:r>
            <a:br>
              <a:rPr lang="en-US" dirty="0"/>
            </a:br>
            <a:r>
              <a:rPr lang="en-US" dirty="0"/>
              <a:t>This average yield is calculated from a number of Crop Cutting Experiment (CCE) within the region.</a:t>
            </a:r>
            <a:br>
              <a:rPr lang="en-US" dirty="0"/>
            </a:br>
            <a:r>
              <a:rPr lang="en-US" dirty="0"/>
              <a:t>If this average yield index is below a certain threshold, all insured farmers in the insurance unit get a pay-out.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The advantage is that it is easy to understand, it covers all natural catastrophes that could impact the yield.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The disadvantage is that is labor and travel intensive which determines about 92% of the unit costs.</a:t>
            </a:r>
            <a:br>
              <a:rPr lang="en-US" sz="1200" b="0" i="0" u="none" strike="noStrike" kern="1200" baseline="0" dirty="0">
                <a:solidFill>
                  <a:schemeClr val="tx1"/>
                </a:solidFill>
                <a:latin typeface="Calibri" pitchFamily="34" charset="0"/>
                <a:ea typeface="+mn-ea"/>
                <a:cs typeface="+mn-cs"/>
              </a:rPr>
            </a:br>
            <a:r>
              <a:rPr lang="en-US" sz="1200" b="0" i="0" u="none" strike="noStrike" kern="1200" baseline="0" dirty="0">
                <a:solidFill>
                  <a:schemeClr val="tx1"/>
                </a:solidFill>
                <a:latin typeface="Calibri" pitchFamily="34" charset="0"/>
                <a:ea typeface="+mn-ea"/>
                <a:cs typeface="+mn-cs"/>
              </a:rPr>
              <a:t>The lower the costs, the cheaper the insurance product can be distributed.</a:t>
            </a: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47</a:t>
            </a:fld>
            <a:endParaRPr lang="en-US" dirty="0"/>
          </a:p>
        </p:txBody>
      </p:sp>
    </p:spTree>
    <p:extLst>
      <p:ext uri="{BB962C8B-B14F-4D97-AF65-F5344CB8AC3E}">
        <p14:creationId xmlns:p14="http://schemas.microsoft.com/office/powerpoint/2010/main" val="2413647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to make the area yield collection more efficient:</a:t>
            </a:r>
          </a:p>
          <a:p>
            <a:pPr marL="171450" indent="-171450">
              <a:buFont typeface="Arial" panose="020B0604020202020204" pitchFamily="34" charset="0"/>
              <a:buChar char="•"/>
            </a:pPr>
            <a:r>
              <a:rPr lang="en-US" dirty="0"/>
              <a:t>By optimizing the Crop Cutting Experiments (CCE)</a:t>
            </a:r>
          </a:p>
          <a:p>
            <a:pPr marL="628650" lvl="1" indent="-171450">
              <a:buFont typeface="Arial" panose="020B0604020202020204" pitchFamily="34" charset="0"/>
              <a:buChar char="•"/>
            </a:pPr>
            <a:r>
              <a:rPr lang="en-US" dirty="0"/>
              <a:t>Optimize timing of field visit</a:t>
            </a:r>
          </a:p>
          <a:p>
            <a:pPr marL="628650" lvl="1" indent="-171450">
              <a:buFont typeface="Arial" panose="020B0604020202020204" pitchFamily="34" charset="0"/>
              <a:buChar char="•"/>
            </a:pPr>
            <a:r>
              <a:rPr lang="en-US" dirty="0"/>
              <a:t>Upscale information of field visits</a:t>
            </a:r>
          </a:p>
          <a:p>
            <a:pPr marL="171450" lvl="0" indent="-171450">
              <a:buFont typeface="Arial" panose="020B0604020202020204" pitchFamily="34" charset="0"/>
              <a:buChar char="•"/>
            </a:pPr>
            <a:r>
              <a:rPr lang="en-US" dirty="0"/>
              <a:t>By optimizing the definition of insurance units</a:t>
            </a:r>
          </a:p>
          <a:p>
            <a:pPr marL="628650" lvl="1" indent="-171450">
              <a:buFont typeface="Arial" panose="020B0604020202020204" pitchFamily="34" charset="0"/>
              <a:buChar char="•"/>
            </a:pPr>
            <a:r>
              <a:rPr lang="en-US" dirty="0"/>
              <a:t>EO could help to define larger insurance units by detecting regions with a similar </a:t>
            </a:r>
            <a:r>
              <a:rPr lang="en-US" dirty="0" err="1"/>
              <a:t>agro</a:t>
            </a:r>
            <a:r>
              <a:rPr lang="en-US" dirty="0"/>
              <a:t>-ecological behavior.</a:t>
            </a:r>
          </a:p>
          <a:p>
            <a:pPr marL="628650" lvl="1" indent="-171450">
              <a:buFont typeface="Arial" panose="020B0604020202020204" pitchFamily="34" charset="0"/>
              <a:buChar char="•"/>
            </a:pPr>
            <a:r>
              <a:rPr lang="en-US" dirty="0"/>
              <a:t>This reduces the amount of field visits.</a:t>
            </a:r>
          </a:p>
          <a:p>
            <a:pPr marL="0" lvl="0" indent="0">
              <a:buFont typeface="Arial" panose="020B0604020202020204" pitchFamily="34" charset="0"/>
              <a:buNone/>
            </a:pPr>
            <a:r>
              <a:rPr lang="en-US" dirty="0"/>
              <a:t>The user (Pula Advisors) first needs to explore the Sentinel 2 data over the micro-insurance region.</a:t>
            </a:r>
          </a:p>
          <a:p>
            <a:pPr marL="0" lvl="0" indent="0">
              <a:buFont typeface="Arial" panose="020B0604020202020204" pitchFamily="34" charset="0"/>
              <a:buNone/>
            </a:pPr>
            <a:r>
              <a:rPr lang="en-US" dirty="0"/>
              <a:t>They want to analyze how well the Sentinel 2 data matches with the in-situ data.</a:t>
            </a:r>
          </a:p>
          <a:p>
            <a:pPr marL="0" lvl="0" indent="0">
              <a:buFont typeface="Arial" panose="020B0604020202020204" pitchFamily="34" charset="0"/>
              <a:buNone/>
            </a:pPr>
            <a:r>
              <a:rPr lang="en-US" dirty="0"/>
              <a:t>They didn’t want to spend a lot of effort in preprocessing of the satellite data, but rather focus on the analysis.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As a solution, a TEP-FS application was developed in the form of a </a:t>
            </a:r>
            <a:r>
              <a:rPr lang="en-US" dirty="0" err="1"/>
              <a:t>Jupyter</a:t>
            </a:r>
            <a:r>
              <a:rPr lang="en-US" dirty="0"/>
              <a:t> Notebook.</a:t>
            </a:r>
          </a:p>
          <a:p>
            <a:pPr marL="0" lvl="0" indent="0">
              <a:buFont typeface="Arial" panose="020B0604020202020204" pitchFamily="34" charset="0"/>
              <a:buNone/>
            </a:pPr>
            <a:r>
              <a:rPr lang="en-US" dirty="0"/>
              <a:t>This tool integrates Sentinel 2 time series with existing in-situ data records from Crop Cutting Experiments (CCE).</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48</a:t>
            </a:fld>
            <a:endParaRPr lang="en-US" dirty="0"/>
          </a:p>
        </p:txBody>
      </p:sp>
    </p:spTree>
    <p:extLst>
      <p:ext uri="{BB962C8B-B14F-4D97-AF65-F5344CB8AC3E}">
        <p14:creationId xmlns:p14="http://schemas.microsoft.com/office/powerpoint/2010/main" val="867333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49</a:t>
            </a:fld>
            <a:endParaRPr lang="en-US" dirty="0"/>
          </a:p>
        </p:txBody>
      </p:sp>
    </p:spTree>
    <p:extLst>
      <p:ext uri="{BB962C8B-B14F-4D97-AF65-F5344CB8AC3E}">
        <p14:creationId xmlns:p14="http://schemas.microsoft.com/office/powerpoint/2010/main" val="2788664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The Sentinel 2 data is processed from level 1C till level 2A derived biophysical parameters via the TEP Food Security platform. A processing chain is embedded that uses </a:t>
            </a:r>
            <a:r>
              <a:rPr lang="en-US" sz="1200" kern="1200" dirty="0" err="1">
                <a:solidFill>
                  <a:schemeClr val="tx1"/>
                </a:solidFill>
                <a:effectLst/>
                <a:latin typeface="Calibri" pitchFamily="34" charset="0"/>
                <a:ea typeface="+mn-ea"/>
                <a:cs typeface="+mn-cs"/>
              </a:rPr>
              <a:t>iCOR</a:t>
            </a:r>
            <a:r>
              <a:rPr lang="en-US" sz="1200" kern="1200" dirty="0">
                <a:solidFill>
                  <a:schemeClr val="tx1"/>
                </a:solidFill>
                <a:effectLst/>
                <a:latin typeface="Calibri" pitchFamily="34" charset="0"/>
                <a:ea typeface="+mn-ea"/>
                <a:cs typeface="+mn-cs"/>
              </a:rPr>
              <a:t> for atmospheric corrections, SEN2COR for cloud/shadow masking and the BIOPAR (as in the SNAP toolbox) for the retrieval of biophysical parameters. A Python Notebook was developed to facilitate the Sentinel 2 data exploration. Time series of biophysical parameters are extracted at the field level, gap-filled and smoothed to estimate the crop’s growing stage. Via the Notebook, an extensive in-situ dataset on Crop Cutting Experiments (CCE) was connected with Sentinel 2 derived parameters and </a:t>
            </a:r>
            <a:r>
              <a:rPr lang="en-US" sz="1200" kern="1200" dirty="0" err="1">
                <a:solidFill>
                  <a:schemeClr val="tx1"/>
                </a:solidFill>
                <a:effectLst/>
                <a:latin typeface="Calibri" pitchFamily="34" charset="0"/>
                <a:ea typeface="+mn-ea"/>
                <a:cs typeface="+mn-cs"/>
              </a:rPr>
              <a:t>meteo</a:t>
            </a:r>
            <a:r>
              <a:rPr lang="en-US" sz="1200" kern="1200" dirty="0">
                <a:solidFill>
                  <a:schemeClr val="tx1"/>
                </a:solidFill>
                <a:effectLst/>
                <a:latin typeface="Calibri" pitchFamily="34" charset="0"/>
                <a:ea typeface="+mn-ea"/>
                <a:cs typeface="+mn-cs"/>
              </a:rPr>
              <a:t> data. Both WFP and Pula Advisors were actively involved in the development of this Python Notebook.  </a:t>
            </a:r>
            <a:endParaRPr lang="en-BE" sz="1200" kern="1200" dirty="0">
              <a:solidFill>
                <a:schemeClr val="tx1"/>
              </a:solidFill>
              <a:effectLst/>
              <a:latin typeface="Calibri" pitchFamily="34" charset="0"/>
              <a:ea typeface="+mn-ea"/>
              <a:cs typeface="+mn-cs"/>
            </a:endParaRPr>
          </a:p>
          <a:p>
            <a:endParaRPr lang="en-B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50</a:t>
            </a:fld>
            <a:endParaRPr lang="en-US" dirty="0"/>
          </a:p>
        </p:txBody>
      </p:sp>
    </p:spTree>
    <p:extLst>
      <p:ext uri="{BB962C8B-B14F-4D97-AF65-F5344CB8AC3E}">
        <p14:creationId xmlns:p14="http://schemas.microsoft.com/office/powerpoint/2010/main" val="64907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The Sentinel 2 data is processed from level 1C till level 2A derived biophysical parameters via the TEP Food Security platform. A processing chain is embedded that uses </a:t>
            </a:r>
            <a:r>
              <a:rPr lang="en-US" sz="1200" kern="1200" dirty="0" err="1">
                <a:solidFill>
                  <a:schemeClr val="tx1"/>
                </a:solidFill>
                <a:effectLst/>
                <a:latin typeface="Calibri" pitchFamily="34" charset="0"/>
                <a:ea typeface="+mn-ea"/>
                <a:cs typeface="+mn-cs"/>
              </a:rPr>
              <a:t>iCOR</a:t>
            </a:r>
            <a:r>
              <a:rPr lang="en-US" sz="1200" kern="1200" dirty="0">
                <a:solidFill>
                  <a:schemeClr val="tx1"/>
                </a:solidFill>
                <a:effectLst/>
                <a:latin typeface="Calibri" pitchFamily="34" charset="0"/>
                <a:ea typeface="+mn-ea"/>
                <a:cs typeface="+mn-cs"/>
              </a:rPr>
              <a:t> for atmospheric corrections, SEN2COR for cloud/shadow masking and the BIOPAR (as in the SNAP toolbox) for the retrieval of biophysical parameters. A Python Notebook was developed to facilitate the Sentinel 2 data exploration. Time series of biophysical parameters are extracted at the field level, gap-filled and smoothed to estimate the crop’s growing stage. Via the Notebook, an extensive in-situ dataset on Crop Cutting Experiments (CCE) was connected with Sentinel 2 derived parameters and </a:t>
            </a:r>
            <a:r>
              <a:rPr lang="en-US" sz="1200" kern="1200" dirty="0" err="1">
                <a:solidFill>
                  <a:schemeClr val="tx1"/>
                </a:solidFill>
                <a:effectLst/>
                <a:latin typeface="Calibri" pitchFamily="34" charset="0"/>
                <a:ea typeface="+mn-ea"/>
                <a:cs typeface="+mn-cs"/>
              </a:rPr>
              <a:t>meteo</a:t>
            </a:r>
            <a:r>
              <a:rPr lang="en-US" sz="1200" kern="1200" dirty="0">
                <a:solidFill>
                  <a:schemeClr val="tx1"/>
                </a:solidFill>
                <a:effectLst/>
                <a:latin typeface="Calibri" pitchFamily="34" charset="0"/>
                <a:ea typeface="+mn-ea"/>
                <a:cs typeface="+mn-cs"/>
              </a:rPr>
              <a:t> data. Both WFP and Pula Advisors were actively involved in the development of this Python Notebook.  </a:t>
            </a:r>
            <a:endParaRPr lang="en-BE" sz="1200" kern="1200" dirty="0">
              <a:solidFill>
                <a:schemeClr val="tx1"/>
              </a:solidFill>
              <a:effectLst/>
              <a:latin typeface="Calibri" pitchFamily="34" charset="0"/>
              <a:ea typeface="+mn-ea"/>
              <a:cs typeface="+mn-cs"/>
            </a:endParaRPr>
          </a:p>
          <a:p>
            <a:endParaRPr lang="en-B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51</a:t>
            </a:fld>
            <a:endParaRPr lang="en-US" dirty="0"/>
          </a:p>
        </p:txBody>
      </p:sp>
    </p:spTree>
    <p:extLst>
      <p:ext uri="{BB962C8B-B14F-4D97-AF65-F5344CB8AC3E}">
        <p14:creationId xmlns:p14="http://schemas.microsoft.com/office/powerpoint/2010/main" val="222329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The Sentinel 2 data is processed from level 1C till level 2A derived biophysical parameters via the TEP Food Security platform. A processing chain is embedded that uses </a:t>
            </a:r>
            <a:r>
              <a:rPr lang="en-US" sz="1200" kern="1200" dirty="0" err="1">
                <a:solidFill>
                  <a:schemeClr val="tx1"/>
                </a:solidFill>
                <a:effectLst/>
                <a:latin typeface="Calibri" pitchFamily="34" charset="0"/>
                <a:ea typeface="+mn-ea"/>
                <a:cs typeface="+mn-cs"/>
              </a:rPr>
              <a:t>iCOR</a:t>
            </a:r>
            <a:r>
              <a:rPr lang="en-US" sz="1200" kern="1200" dirty="0">
                <a:solidFill>
                  <a:schemeClr val="tx1"/>
                </a:solidFill>
                <a:effectLst/>
                <a:latin typeface="Calibri" pitchFamily="34" charset="0"/>
                <a:ea typeface="+mn-ea"/>
                <a:cs typeface="+mn-cs"/>
              </a:rPr>
              <a:t> for atmospheric corrections, SEN2COR for cloud/shadow masking and the BIOPAR (as in the SNAP toolbox) for the retrieval of biophysical parameters. A Python Notebook was developed to facilitate the Sentinel 2 data exploration. Time series of biophysical parameters are extracted at the field level, gap-filled and smoothed to estimate the crop’s growing stage. Via the Notebook, an extensive in-situ dataset on Crop Cutting Experiments (CCE) was connected with Sentinel 2 derived parameters and </a:t>
            </a:r>
            <a:r>
              <a:rPr lang="en-US" sz="1200" kern="1200" dirty="0" err="1">
                <a:solidFill>
                  <a:schemeClr val="tx1"/>
                </a:solidFill>
                <a:effectLst/>
                <a:latin typeface="Calibri" pitchFamily="34" charset="0"/>
                <a:ea typeface="+mn-ea"/>
                <a:cs typeface="+mn-cs"/>
              </a:rPr>
              <a:t>meteo</a:t>
            </a:r>
            <a:r>
              <a:rPr lang="en-US" sz="1200" kern="1200" dirty="0">
                <a:solidFill>
                  <a:schemeClr val="tx1"/>
                </a:solidFill>
                <a:effectLst/>
                <a:latin typeface="Calibri" pitchFamily="34" charset="0"/>
                <a:ea typeface="+mn-ea"/>
                <a:cs typeface="+mn-cs"/>
              </a:rPr>
              <a:t> data. Both WFP and Pula Advisors were actively involved in the development of this Python Notebook.  </a:t>
            </a:r>
            <a:endParaRPr lang="en-BE" sz="1200" kern="1200" dirty="0">
              <a:solidFill>
                <a:schemeClr val="tx1"/>
              </a:solidFill>
              <a:effectLst/>
              <a:latin typeface="Calibri" pitchFamily="34" charset="0"/>
              <a:ea typeface="+mn-ea"/>
              <a:cs typeface="+mn-cs"/>
            </a:endParaRPr>
          </a:p>
          <a:p>
            <a:endParaRPr lang="en-B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52</a:t>
            </a:fld>
            <a:endParaRPr lang="en-US" dirty="0"/>
          </a:p>
        </p:txBody>
      </p:sp>
    </p:spTree>
    <p:extLst>
      <p:ext uri="{BB962C8B-B14F-4D97-AF65-F5344CB8AC3E}">
        <p14:creationId xmlns:p14="http://schemas.microsoft.com/office/powerpoint/2010/main" val="1941821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Ecosystem</a:t>
            </a:r>
            <a:r>
              <a:rPr lang="de-DE" dirty="0"/>
              <a:t> </a:t>
            </a:r>
            <a:r>
              <a:rPr lang="de-DE" dirty="0" err="1"/>
              <a:t>of</a:t>
            </a:r>
            <a:r>
              <a:rPr lang="de-DE" dirty="0"/>
              <a:t> </a:t>
            </a:r>
            <a:r>
              <a:rPr lang="de-DE" dirty="0" err="1"/>
              <a:t>platforms</a:t>
            </a:r>
            <a:r>
              <a:rPr lang="de-DE" dirty="0"/>
              <a:t>, </a:t>
            </a:r>
            <a:r>
              <a:rPr lang="de-DE" dirty="0" err="1"/>
              <a:t>services</a:t>
            </a:r>
            <a:r>
              <a:rPr lang="de-DE" dirty="0"/>
              <a:t>, </a:t>
            </a:r>
            <a:r>
              <a:rPr lang="de-DE" dirty="0" err="1"/>
              <a:t>software</a:t>
            </a:r>
            <a:r>
              <a:rPr lang="de-DE" dirty="0"/>
              <a:t> and </a:t>
            </a:r>
            <a:r>
              <a:rPr lang="de-DE" dirty="0" err="1"/>
              <a:t>infrastructure</a:t>
            </a:r>
            <a:r>
              <a:rPr lang="de-DE" dirty="0"/>
              <a:t> (</a:t>
            </a:r>
            <a:r>
              <a:rPr lang="de-DE" dirty="0" err="1"/>
              <a:t>data</a:t>
            </a:r>
            <a:r>
              <a:rPr lang="de-DE" dirty="0"/>
              <a:t>, </a:t>
            </a:r>
            <a:r>
              <a:rPr lang="de-DE" dirty="0" err="1"/>
              <a:t>computing</a:t>
            </a:r>
            <a:r>
              <a:rPr lang="de-DE" dirty="0"/>
              <a:t>)</a:t>
            </a:r>
          </a:p>
        </p:txBody>
      </p:sp>
      <p:sp>
        <p:nvSpPr>
          <p:cNvPr id="4" name="Foliennummernplatzhalter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3693411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53</a:t>
            </a:fld>
            <a:endParaRPr lang="en-US" dirty="0"/>
          </a:p>
        </p:txBody>
      </p:sp>
    </p:spTree>
    <p:extLst>
      <p:ext uri="{BB962C8B-B14F-4D97-AF65-F5344CB8AC3E}">
        <p14:creationId xmlns:p14="http://schemas.microsoft.com/office/powerpoint/2010/main" val="1030349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This vegetation growth curve can be then compared to a typical “crop signature” (the expected NDVI over time for a certain crop), which often reveals what kind of crop it is if ground-truth data is unavailable. In case it is known, deviations from the expected behavior can identify abnormalities, and act as a warning for the farmer.</a:t>
            </a:r>
            <a:endParaRPr lang="en-BE"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58</a:t>
            </a:fld>
            <a:endParaRPr lang="en-US" dirty="0"/>
          </a:p>
        </p:txBody>
      </p:sp>
    </p:spTree>
    <p:extLst>
      <p:ext uri="{BB962C8B-B14F-4D97-AF65-F5344CB8AC3E}">
        <p14:creationId xmlns:p14="http://schemas.microsoft.com/office/powerpoint/2010/main" val="105188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Algorithms</a:t>
            </a:r>
            <a:r>
              <a:rPr lang="de-DE" dirty="0"/>
              <a:t> and </a:t>
            </a:r>
            <a:r>
              <a:rPr lang="de-DE" dirty="0" err="1"/>
              <a:t>data</a:t>
            </a:r>
            <a:r>
              <a:rPr lang="de-DE" dirty="0"/>
              <a:t> </a:t>
            </a:r>
            <a:r>
              <a:rPr lang="de-DE" dirty="0" err="1"/>
              <a:t>are</a:t>
            </a:r>
            <a:r>
              <a:rPr lang="de-DE" dirty="0"/>
              <a:t> still </a:t>
            </a:r>
            <a:r>
              <a:rPr lang="de-DE" dirty="0" err="1"/>
              <a:t>controled</a:t>
            </a:r>
            <a:r>
              <a:rPr lang="de-DE" dirty="0"/>
              <a:t> </a:t>
            </a:r>
            <a:r>
              <a:rPr lang="de-DE" dirty="0" err="1"/>
              <a:t>by</a:t>
            </a:r>
            <a:r>
              <a:rPr lang="de-DE" dirty="0"/>
              <a:t> </a:t>
            </a:r>
            <a:r>
              <a:rPr lang="de-DE" dirty="0" err="1"/>
              <a:t>its</a:t>
            </a:r>
            <a:r>
              <a:rPr lang="de-DE" dirty="0"/>
              <a:t> </a:t>
            </a:r>
            <a:r>
              <a:rPr lang="de-DE" dirty="0" err="1"/>
              <a:t>owners</a:t>
            </a:r>
            <a:r>
              <a:rPr lang="de-DE" dirty="0"/>
              <a:t>, </a:t>
            </a:r>
            <a:r>
              <a:rPr lang="de-DE" dirty="0" err="1"/>
              <a:t>while</a:t>
            </a:r>
            <a:r>
              <a:rPr lang="de-DE" dirty="0"/>
              <a:t> </a:t>
            </a:r>
            <a:r>
              <a:rPr lang="de-DE" dirty="0" err="1"/>
              <a:t>they</a:t>
            </a:r>
            <a:r>
              <a:rPr lang="de-DE" dirty="0"/>
              <a:t> </a:t>
            </a:r>
            <a:r>
              <a:rPr lang="de-DE" dirty="0" err="1"/>
              <a:t>can</a:t>
            </a:r>
            <a:r>
              <a:rPr lang="de-DE" dirty="0"/>
              <a:t> </a:t>
            </a:r>
            <a:r>
              <a:rPr lang="de-DE" dirty="0" err="1"/>
              <a:t>be</a:t>
            </a:r>
            <a:r>
              <a:rPr lang="de-DE" dirty="0"/>
              <a:t> </a:t>
            </a:r>
            <a:r>
              <a:rPr lang="de-DE" dirty="0" err="1"/>
              <a:t>delivered</a:t>
            </a:r>
            <a:r>
              <a:rPr lang="de-DE" dirty="0"/>
              <a:t>, </a:t>
            </a:r>
            <a:r>
              <a:rPr lang="de-DE" dirty="0" err="1"/>
              <a:t>shared</a:t>
            </a:r>
            <a:r>
              <a:rPr lang="de-DE" dirty="0"/>
              <a:t> and </a:t>
            </a:r>
            <a:r>
              <a:rPr lang="de-DE" dirty="0" err="1"/>
              <a:t>published</a:t>
            </a:r>
            <a:r>
              <a:rPr lang="de-DE" dirty="0"/>
              <a:t> </a:t>
            </a:r>
          </a:p>
        </p:txBody>
      </p:sp>
      <p:sp>
        <p:nvSpPr>
          <p:cNvPr id="4" name="Foliennummernplatzhalter 3"/>
          <p:cNvSpPr>
            <a:spLocks noGrp="1"/>
          </p:cNvSpPr>
          <p:nvPr>
            <p:ph type="sldNum" sz="quarter" idx="5"/>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411948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Only</a:t>
            </a:r>
            <a:r>
              <a:rPr lang="de-DE" dirty="0"/>
              <a:t> SSO </a:t>
            </a:r>
            <a:r>
              <a:rPr lang="de-DE" dirty="0" err="1"/>
              <a:t>account</a:t>
            </a:r>
            <a:r>
              <a:rPr lang="de-DE" dirty="0"/>
              <a:t> </a:t>
            </a:r>
            <a:r>
              <a:rPr lang="de-DE" dirty="0" err="1"/>
              <a:t>needed</a:t>
            </a:r>
            <a:r>
              <a:rPr lang="de-DE" dirty="0"/>
              <a:t> </a:t>
            </a:r>
            <a:r>
              <a:rPr lang="de-DE" dirty="0" err="1"/>
              <a:t>to</a:t>
            </a:r>
            <a:r>
              <a:rPr lang="de-DE" dirty="0"/>
              <a:t> </a:t>
            </a:r>
            <a:r>
              <a:rPr lang="de-DE" dirty="0" err="1"/>
              <a:t>access</a:t>
            </a:r>
            <a:r>
              <a:rPr lang="de-DE" dirty="0"/>
              <a:t> </a:t>
            </a:r>
            <a:r>
              <a:rPr lang="de-DE" dirty="0" err="1"/>
              <a:t>platform</a:t>
            </a:r>
            <a:endParaRPr lang="de-DE" dirty="0"/>
          </a:p>
          <a:p>
            <a:r>
              <a:rPr lang="de-DE" dirty="0" err="1"/>
              <a:t>Platforms</a:t>
            </a:r>
            <a:r>
              <a:rPr lang="de-DE" dirty="0"/>
              <a:t> </a:t>
            </a:r>
            <a:r>
              <a:rPr lang="de-DE" dirty="0" err="1"/>
              <a:t>allow</a:t>
            </a:r>
            <a:r>
              <a:rPr lang="de-DE" dirty="0"/>
              <a:t> </a:t>
            </a:r>
            <a:r>
              <a:rPr lang="de-DE" dirty="0" err="1"/>
              <a:t>constructing</a:t>
            </a:r>
            <a:r>
              <a:rPr lang="de-DE" dirty="0"/>
              <a:t> </a:t>
            </a:r>
            <a:r>
              <a:rPr lang="de-DE" dirty="0" err="1"/>
              <a:t>complex</a:t>
            </a:r>
            <a:r>
              <a:rPr lang="de-DE" dirty="0"/>
              <a:t> </a:t>
            </a:r>
            <a:r>
              <a:rPr lang="de-DE" dirty="0" err="1"/>
              <a:t>workflows</a:t>
            </a:r>
            <a:r>
              <a:rPr lang="de-DE" dirty="0"/>
              <a:t> </a:t>
            </a:r>
            <a:r>
              <a:rPr lang="de-DE" dirty="0" err="1"/>
              <a:t>using</a:t>
            </a:r>
            <a:r>
              <a:rPr lang="de-DE" dirty="0"/>
              <a:t> </a:t>
            </a:r>
            <a:r>
              <a:rPr lang="de-DE" dirty="0" err="1"/>
              <a:t>orchestration</a:t>
            </a:r>
            <a:endParaRPr lang="en-GB"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39951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Part of the data will be hosted on the platform, other data will be accessed on the fly</a:t>
            </a:r>
          </a:p>
          <a:p>
            <a:endParaRPr lang="en-GB"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21</a:t>
            </a:fld>
            <a:endParaRPr lang="en-US" dirty="0"/>
          </a:p>
        </p:txBody>
      </p:sp>
    </p:spTree>
    <p:extLst>
      <p:ext uri="{BB962C8B-B14F-4D97-AF65-F5344CB8AC3E}">
        <p14:creationId xmlns:p14="http://schemas.microsoft.com/office/powerpoint/2010/main" val="327426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Running R </a:t>
            </a:r>
            <a:r>
              <a:rPr lang="de-DE" dirty="0" err="1"/>
              <a:t>scripts</a:t>
            </a:r>
            <a:r>
              <a:rPr lang="de-DE" dirty="0"/>
              <a:t> in parallel </a:t>
            </a:r>
            <a:r>
              <a:rPr lang="de-DE" dirty="0" err="1"/>
              <a:t>under</a:t>
            </a:r>
            <a:r>
              <a:rPr lang="de-DE" dirty="0"/>
              <a:t> </a:t>
            </a:r>
            <a:r>
              <a:rPr lang="de-DE" dirty="0" err="1"/>
              <a:t>construction</a:t>
            </a:r>
            <a:endParaRPr lang="de-DE" dirty="0"/>
          </a:p>
        </p:txBody>
      </p:sp>
      <p:sp>
        <p:nvSpPr>
          <p:cNvPr id="4" name="Foliennummernplatzhalter 3"/>
          <p:cNvSpPr>
            <a:spLocks noGrp="1"/>
          </p:cNvSpPr>
          <p:nvPr>
            <p:ph type="sldNum" sz="quarter" idx="5"/>
          </p:nvPr>
        </p:nvSpPr>
        <p:spPr/>
        <p:txBody>
          <a:bodyPr/>
          <a:lstStyle/>
          <a:p>
            <a:pPr>
              <a:defRPr/>
            </a:pPr>
            <a:fld id="{D8DF57D7-2670-4E78-96DD-D9B22805124F}" type="slidenum">
              <a:rPr lang="en-US" smtClean="0"/>
              <a:pPr>
                <a:defRPr/>
              </a:pPr>
              <a:t>23</a:t>
            </a:fld>
            <a:endParaRPr lang="en-US" dirty="0"/>
          </a:p>
        </p:txBody>
      </p:sp>
    </p:spTree>
    <p:extLst>
      <p:ext uri="{BB962C8B-B14F-4D97-AF65-F5344CB8AC3E}">
        <p14:creationId xmlns:p14="http://schemas.microsoft.com/office/powerpoint/2010/main" val="217569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https://github.com/docker</a:t>
            </a:r>
          </a:p>
          <a:p>
            <a:endParaRPr lang="de-DE"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24</a:t>
            </a:fld>
            <a:endParaRPr lang="en-US" dirty="0"/>
          </a:p>
        </p:txBody>
      </p:sp>
    </p:spTree>
    <p:extLst>
      <p:ext uri="{BB962C8B-B14F-4D97-AF65-F5344CB8AC3E}">
        <p14:creationId xmlns:p14="http://schemas.microsoft.com/office/powerpoint/2010/main" val="119970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29</a:t>
            </a:fld>
            <a:endParaRPr lang="en-US" dirty="0"/>
          </a:p>
        </p:txBody>
      </p:sp>
    </p:spTree>
    <p:extLst>
      <p:ext uri="{BB962C8B-B14F-4D97-AF65-F5344CB8AC3E}">
        <p14:creationId xmlns:p14="http://schemas.microsoft.com/office/powerpoint/2010/main" val="333112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Biomasseverlaufs über den Winter bestimmt werden kann.</a:t>
            </a:r>
            <a:endParaRPr lang="en-GB" dirty="0"/>
          </a:p>
        </p:txBody>
      </p:sp>
      <p:sp>
        <p:nvSpPr>
          <p:cNvPr id="4" name="Foliennummernplatzhalter 3"/>
          <p:cNvSpPr>
            <a:spLocks noGrp="1"/>
          </p:cNvSpPr>
          <p:nvPr>
            <p:ph type="sldNum" sz="quarter" idx="10"/>
          </p:nvPr>
        </p:nvSpPr>
        <p:spPr/>
        <p:txBody>
          <a:bodyPr/>
          <a:lstStyle/>
          <a:p>
            <a:pPr>
              <a:defRPr/>
            </a:pPr>
            <a:fld id="{D8DF57D7-2670-4E78-96DD-D9B22805124F}" type="slidenum">
              <a:rPr lang="en-US" smtClean="0"/>
              <a:pPr>
                <a:defRPr/>
              </a:pPr>
              <a:t>30</a:t>
            </a:fld>
            <a:endParaRPr lang="en-US" dirty="0"/>
          </a:p>
        </p:txBody>
      </p:sp>
    </p:spTree>
    <p:extLst>
      <p:ext uri="{BB962C8B-B14F-4D97-AF65-F5344CB8AC3E}">
        <p14:creationId xmlns:p14="http://schemas.microsoft.com/office/powerpoint/2010/main" val="46508759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0.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descr="9LTC_1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5" name="Textfeld 4">
            <a:extLst>
              <a:ext uri="{FF2B5EF4-FFF2-40B4-BE49-F238E27FC236}">
                <a16:creationId xmlns:a16="http://schemas.microsoft.com/office/drawing/2014/main" id="{97A78054-A836-429E-86F0-8F7C6C921DE3}"/>
              </a:ext>
            </a:extLst>
          </p:cNvPr>
          <p:cNvSpPr txBox="1"/>
          <p:nvPr userDrawn="1"/>
        </p:nvSpPr>
        <p:spPr>
          <a:xfrm>
            <a:off x="7252840" y="4717351"/>
            <a:ext cx="1835502" cy="276999"/>
          </a:xfrm>
          <a:prstGeom prst="rect">
            <a:avLst/>
          </a:prstGeom>
          <a:noFill/>
        </p:spPr>
        <p:txBody>
          <a:bodyPr wrap="none" rtlCol="0">
            <a:spAutoFit/>
          </a:bodyPr>
          <a:lstStyle/>
          <a:p>
            <a:r>
              <a:rPr lang="de-DE" sz="1200" b="0" dirty="0">
                <a:solidFill>
                  <a:schemeClr val="bg1"/>
                </a:solidFill>
                <a:latin typeface="Calibri" panose="020F0502020204030204" pitchFamily="34" charset="0"/>
                <a:cs typeface="Calibri" panose="020F0502020204030204" pitchFamily="34" charset="0"/>
              </a:rPr>
              <a:t>© Food Security TEP 2018</a:t>
            </a:r>
          </a:p>
        </p:txBody>
      </p:sp>
    </p:spTree>
    <p:extLst>
      <p:ext uri="{BB962C8B-B14F-4D97-AF65-F5344CB8AC3E}">
        <p14:creationId xmlns:p14="http://schemas.microsoft.com/office/powerpoint/2010/main" val="279440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1" descr="9LTC_2_PP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3" name="Content Placeholder 2"/>
          <p:cNvSpPr>
            <a:spLocks noGrp="1"/>
          </p:cNvSpPr>
          <p:nvPr>
            <p:ph idx="1"/>
          </p:nvPr>
        </p:nvSpPr>
        <p:spPr>
          <a:xfrm>
            <a:off x="172800" y="1388224"/>
            <a:ext cx="8748000" cy="2527071"/>
          </a:xfrm>
        </p:spPr>
        <p:txBody>
          <a:bodyPr/>
          <a:lstStyle>
            <a:lvl1pPr marL="0">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6"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8" name="Straight Connector 7"/>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172269" y="4908007"/>
            <a:ext cx="6826666" cy="111519"/>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9LTC_3_PPT.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9144000" cy="771429"/>
          </a:xfrm>
          <a:prstGeom prst="rect">
            <a:avLst/>
          </a:prstGeom>
        </p:spPr>
      </p:pic>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12" name="Picture 11" descr="PPT_Footer.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10" name="Rectangle 6"/>
          <p:cNvSpPr>
            <a:spLocks noGrp="1" noChangeArrowheads="1"/>
          </p:cNvSpPr>
          <p:nvPr>
            <p:ph type="title"/>
          </p:nvPr>
        </p:nvSpPr>
        <p:spPr bwMode="auto">
          <a:xfrm>
            <a:off x="143086" y="149150"/>
            <a:ext cx="7174846"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sp>
        <p:nvSpPr>
          <p:cNvPr id="55299" name="Rectangle 2"/>
          <p:cNvSpPr>
            <a:spLocks noGrp="1" noChangeArrowheads="1"/>
          </p:cNvSpPr>
          <p:nvPr>
            <p:ph type="body" idx="1"/>
          </p:nvPr>
        </p:nvSpPr>
        <p:spPr bwMode="auto">
          <a:xfrm>
            <a:off x="172800" y="922282"/>
            <a:ext cx="8748000" cy="3628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4878530" y="4580702"/>
            <a:ext cx="4122283"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Muerth, van Roey, van Hoolst | Food Security TEP | 20/09/2019 | Slide  </a:t>
            </a:r>
            <a:fld id="{74715171-953B-462A-B427-D01C79F554CB}" type="slidenum">
              <a:rPr lang="en-GB" sz="800" noProof="1" smtClean="0">
                <a:solidFill>
                  <a:schemeClr val="bg2"/>
                </a:solidFill>
              </a:rPr>
              <a:t>‹Nr.›</a:t>
            </a:fld>
            <a:endParaRPr lang="en-GB" sz="800" noProof="1">
              <a:solidFill>
                <a:schemeClr val="bg2"/>
              </a:solidFill>
            </a:endParaRPr>
          </a:p>
        </p:txBody>
      </p:sp>
      <p:pic>
        <p:nvPicPr>
          <p:cNvPr id="40" name="Picture 39"/>
          <p:cNvPicPr>
            <a:picLocks noChangeAspect="1"/>
          </p:cNvPicPr>
          <p:nvPr userDrawn="1"/>
        </p:nvPicPr>
        <p:blipFill rotWithShape="1">
          <a:blip r:embed="rId38" cstate="print">
            <a:extLst>
              <a:ext uri="{28A0092B-C50C-407E-A947-70E740481C1C}">
                <a14:useLocalDpi xmlns:a14="http://schemas.microsoft.com/office/drawing/2010/main" val="0"/>
              </a:ext>
            </a:extLst>
          </a:blip>
          <a:srcRect t="-2" b="28614"/>
          <a:stretch/>
        </p:blipFill>
        <p:spPr>
          <a:xfrm>
            <a:off x="7787917" y="167443"/>
            <a:ext cx="1210456" cy="4680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39" r:id="rId10"/>
  </p:sldLayoutIdLst>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3.tiff"/><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tiff"/><Relationship Id="rId12"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51.tiff"/><Relationship Id="rId11" Type="http://schemas.openxmlformats.org/officeDocument/2006/relationships/image" Target="../media/image56.png"/><Relationship Id="rId5" Type="http://schemas.openxmlformats.org/officeDocument/2006/relationships/image" Target="../media/image50.tiff"/><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tiff"/><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hyperlink" Target="https://pixabay.com/de/zahnrad-zahnr%C3%A4der-grafik-getriebe-4720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10.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17.xml.rels><?xml version="1.0" encoding="UTF-8" standalone="yes"?>
<Relationships xmlns="http://schemas.openxmlformats.org/package/2006/relationships"><Relationship Id="rId3" Type="http://schemas.openxmlformats.org/officeDocument/2006/relationships/hyperlink" Target="https://www.shadowandy.net/2015/05/docker-a-highly-portable-and-lightweight-software-container.htm" TargetMode="External"/><Relationship Id="rId2" Type="http://schemas.openxmlformats.org/officeDocument/2006/relationships/image" Target="../media/image74.png"/><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foodsecurity-tep.net/app" TargetMode="External"/><Relationship Id="rId2" Type="http://schemas.openxmlformats.org/officeDocument/2006/relationships/hyperlink" Target="https://eo-sso-idp.eo.esa.int/idp/umsso20/registration" TargetMode="External"/><Relationship Id="rId1" Type="http://schemas.openxmlformats.org/officeDocument/2006/relationships/slideLayout" Target="../slideLayouts/slideLayout10.xml"/><Relationship Id="rId4" Type="http://schemas.openxmlformats.org/officeDocument/2006/relationships/hyperlink" Target="mailto:support@foodsecurity-tep.ne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91.jpeg"/><Relationship Id="rId5" Type="http://schemas.openxmlformats.org/officeDocument/2006/relationships/image" Target="../media/image90.tiff"/><Relationship Id="rId4" Type="http://schemas.openxmlformats.org/officeDocument/2006/relationships/image" Target="../media/image89.tiff"/></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xml"/><Relationship Id="rId4" Type="http://schemas.openxmlformats.org/officeDocument/2006/relationships/hyperlink" Target="https://www.shadowandy.net/2015/05/docker-a-highly-portable-and-lightweight-software-container.ht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mailto:support@foodsecurity-tep.net" TargetMode="External"/><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terrascope.be/en" TargetMode="External"/><Relationship Id="rId2" Type="http://schemas.openxmlformats.org/officeDocument/2006/relationships/hyperlink" Target="https://www.sentinel-hub.com/develop/documentation/api" TargetMode="External"/><Relationship Id="rId1" Type="http://schemas.openxmlformats.org/officeDocument/2006/relationships/slideLayout" Target="../slideLayouts/slideLayout6.xml"/><Relationship Id="rId4" Type="http://schemas.openxmlformats.org/officeDocument/2006/relationships/hyperlink" Target="https://foodsecurity-tep.net/ap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hyperlink" Target="https://notebooks.vgt.vito.be/hub/login"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6.xml"/><Relationship Id="rId1" Type="http://schemas.openxmlformats.org/officeDocument/2006/relationships/video" Target="https://www.youtube.com/embed/PvVe9HPOMcM?feature=oembed" TargetMode="External"/><Relationship Id="rId4" Type="http://schemas.openxmlformats.org/officeDocument/2006/relationships/image" Target="../media/image13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512996" y="3393298"/>
            <a:ext cx="3944704" cy="307777"/>
          </a:xfrm>
          <a:prstGeom prst="rect">
            <a:avLst/>
          </a:prstGeom>
          <a:solidFill>
            <a:srgbClr val="005C2E">
              <a:alpha val="64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en-GB" dirty="0"/>
              <a:t>M. Muerth, T. van Roey, R. van </a:t>
            </a:r>
            <a:r>
              <a:rPr lang="en-GB" dirty="0" err="1"/>
              <a:t>Hoolst</a:t>
            </a:r>
            <a:endParaRPr lang="en-GB" dirty="0"/>
          </a:p>
        </p:txBody>
      </p:sp>
      <p:sp>
        <p:nvSpPr>
          <p:cNvPr id="4" name="Text Box 24"/>
          <p:cNvSpPr txBox="1">
            <a:spLocks noChangeArrowheads="1"/>
          </p:cNvSpPr>
          <p:nvPr/>
        </p:nvSpPr>
        <p:spPr bwMode="auto">
          <a:xfrm>
            <a:off x="512996" y="2345316"/>
            <a:ext cx="7053664" cy="923330"/>
          </a:xfrm>
          <a:prstGeom prst="rect">
            <a:avLst/>
          </a:prstGeom>
          <a:solidFill>
            <a:srgbClr val="005C2E">
              <a:alpha val="64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GB"/>
            </a:defPPr>
            <a:lvl1pPr>
              <a:spcBef>
                <a:spcPts val="0"/>
              </a:spcBef>
              <a:defRPr>
                <a:solidFill>
                  <a:schemeClr val="bg1"/>
                </a:solidFill>
              </a:defRPr>
            </a:lvl1pPr>
          </a:lstStyle>
          <a:p>
            <a:r>
              <a:rPr lang="pl-PL" dirty="0"/>
              <a:t>Food Security Thematic Exploitation Platform </a:t>
            </a:r>
            <a:endParaRPr lang="de-DE" dirty="0"/>
          </a:p>
          <a:p>
            <a:r>
              <a:rPr lang="pl-PL" dirty="0"/>
              <a:t>– Using and sharing algorithms, products and services </a:t>
            </a:r>
            <a:endParaRPr lang="de-DE" dirty="0"/>
          </a:p>
          <a:p>
            <a:r>
              <a:rPr lang="pl-PL" dirty="0"/>
              <a:t>– Applications to micro-insurance and crop nitrogen uptake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21">
            <a:extLst>
              <a:ext uri="{FF2B5EF4-FFF2-40B4-BE49-F238E27FC236}">
                <a16:creationId xmlns:a16="http://schemas.microsoft.com/office/drawing/2014/main" id="{5CC49540-1C8F-45C6-9710-2FFA9E767D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813886"/>
            <a:ext cx="81597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a:extLst>
              <a:ext uri="{FF2B5EF4-FFF2-40B4-BE49-F238E27FC236}">
                <a16:creationId xmlns:a16="http://schemas.microsoft.com/office/drawing/2014/main" id="{E8DE9B79-F41E-4784-847D-352C0DA390F7}"/>
              </a:ext>
            </a:extLst>
          </p:cNvPr>
          <p:cNvSpPr>
            <a:spLocks noGrp="1"/>
          </p:cNvSpPr>
          <p:nvPr>
            <p:ph type="title"/>
          </p:nvPr>
        </p:nvSpPr>
        <p:spPr/>
        <p:txBody>
          <a:bodyPr/>
          <a:lstStyle/>
          <a:p>
            <a:r>
              <a:rPr lang="en-US" dirty="0"/>
              <a:t>Building blocks of data, resources, tools, and services</a:t>
            </a:r>
            <a:endParaRPr lang="de-DE" dirty="0"/>
          </a:p>
        </p:txBody>
      </p:sp>
      <p:sp>
        <p:nvSpPr>
          <p:cNvPr id="2" name="Inhaltsplatzhalter 1">
            <a:extLst>
              <a:ext uri="{FF2B5EF4-FFF2-40B4-BE49-F238E27FC236}">
                <a16:creationId xmlns:a16="http://schemas.microsoft.com/office/drawing/2014/main" id="{94932652-E355-41E4-AD0D-AD6B90BA2874}"/>
              </a:ext>
            </a:extLst>
          </p:cNvPr>
          <p:cNvSpPr>
            <a:spLocks noGrp="1"/>
          </p:cNvSpPr>
          <p:nvPr>
            <p:ph idx="1"/>
          </p:nvPr>
        </p:nvSpPr>
        <p:spPr>
          <a:xfrm>
            <a:off x="2432050" y="1773431"/>
            <a:ext cx="5029200" cy="338234"/>
          </a:xfrm>
          <a:solidFill>
            <a:schemeClr val="tx2">
              <a:lumMod val="20000"/>
              <a:lumOff val="80000"/>
              <a:alpha val="71000"/>
            </a:schemeClr>
          </a:solidFill>
          <a:ln w="15875">
            <a:solidFill>
              <a:schemeClr val="tx2"/>
            </a:solidFill>
          </a:ln>
        </p:spPr>
        <p:txBody>
          <a:bodyPr wrap="square" rtlCol="0">
            <a:spAutoFit/>
          </a:bodyPr>
          <a:lstStyle/>
          <a:p>
            <a:pPr algn="ctr">
              <a:spcBef>
                <a:spcPct val="0"/>
              </a:spcBef>
              <a:spcAft>
                <a:spcPts val="900"/>
              </a:spcAft>
            </a:pPr>
            <a:r>
              <a:rPr lang="de-DE" sz="1500" kern="1200" dirty="0" err="1">
                <a:solidFill>
                  <a:schemeClr val="tx1"/>
                </a:solidFill>
                <a:latin typeface="Verdana" pitchFamily="34" charset="0"/>
                <a:cs typeface="+mn-cs"/>
              </a:rPr>
              <a:t>No</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need</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to</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download</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data</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or</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install</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tools</a:t>
            </a:r>
            <a:r>
              <a:rPr lang="de-DE" sz="1500" kern="1200" dirty="0">
                <a:solidFill>
                  <a:schemeClr val="tx1"/>
                </a:solidFill>
                <a:latin typeface="Verdana" pitchFamily="34" charset="0"/>
                <a:cs typeface="+mn-cs"/>
              </a:rPr>
              <a:t> </a:t>
            </a:r>
            <a:r>
              <a:rPr lang="de-DE" sz="1500" kern="1200" dirty="0" err="1">
                <a:solidFill>
                  <a:schemeClr val="tx1"/>
                </a:solidFill>
                <a:latin typeface="Verdana" pitchFamily="34" charset="0"/>
                <a:cs typeface="+mn-cs"/>
              </a:rPr>
              <a:t>locally</a:t>
            </a:r>
            <a:r>
              <a:rPr lang="de-DE" sz="1500" kern="1200" dirty="0">
                <a:solidFill>
                  <a:schemeClr val="tx1"/>
                </a:solidFill>
                <a:latin typeface="Verdana" pitchFamily="34" charset="0"/>
                <a:cs typeface="+mn-cs"/>
              </a:rPr>
              <a:t>! </a:t>
            </a:r>
          </a:p>
        </p:txBody>
      </p:sp>
      <p:pic>
        <p:nvPicPr>
          <p:cNvPr id="7" name="Grafik 6">
            <a:extLst>
              <a:ext uri="{FF2B5EF4-FFF2-40B4-BE49-F238E27FC236}">
                <a16:creationId xmlns:a16="http://schemas.microsoft.com/office/drawing/2014/main" id="{3912EA4B-6D58-4453-954C-A74C676DBF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5" t="-14888" r="-1920" b="-14559"/>
          <a:stretch/>
        </p:blipFill>
        <p:spPr>
          <a:xfrm>
            <a:off x="2835000" y="2224975"/>
            <a:ext cx="1350893" cy="414721"/>
          </a:xfrm>
          <a:prstGeom prst="rect">
            <a:avLst/>
          </a:prstGeom>
          <a:solidFill>
            <a:schemeClr val="bg1"/>
          </a:solidFill>
          <a:ln w="15875">
            <a:solidFill>
              <a:srgbClr val="F0823C"/>
            </a:solidFill>
          </a:ln>
          <a:effectLst>
            <a:outerShdw blurRad="50800" dist="38100" dir="5400000" algn="t" rotWithShape="0">
              <a:prstClr val="black">
                <a:alpha val="40000"/>
              </a:prstClr>
            </a:outerShdw>
          </a:effectLst>
        </p:spPr>
      </p:pic>
      <p:pic>
        <p:nvPicPr>
          <p:cNvPr id="8" name="Grafik 7">
            <a:extLst>
              <a:ext uri="{FF2B5EF4-FFF2-40B4-BE49-F238E27FC236}">
                <a16:creationId xmlns:a16="http://schemas.microsoft.com/office/drawing/2014/main" id="{21A3C749-C9DC-4361-8DC6-D1C1216288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27" t="-24246" r="-4596" b="-23349"/>
          <a:stretch/>
        </p:blipFill>
        <p:spPr>
          <a:xfrm>
            <a:off x="3319752" y="3146441"/>
            <a:ext cx="866141" cy="185601"/>
          </a:xfrm>
          <a:prstGeom prst="rect">
            <a:avLst/>
          </a:prstGeom>
          <a:solidFill>
            <a:schemeClr val="bg1"/>
          </a:solidFill>
          <a:ln w="12700">
            <a:solidFill>
              <a:srgbClr val="E8353B"/>
            </a:solidFill>
          </a:ln>
        </p:spPr>
      </p:pic>
    </p:spTree>
    <p:extLst>
      <p:ext uri="{BB962C8B-B14F-4D97-AF65-F5344CB8AC3E}">
        <p14:creationId xmlns:p14="http://schemas.microsoft.com/office/powerpoint/2010/main" val="77600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0"/>
                                        <p:tgtEl>
                                          <p:spTgt spid="6"/>
                                        </p:tgtEl>
                                      </p:cBhvr>
                                    </p:animEffect>
                                  </p:childTnLst>
                                </p:cTn>
                              </p:par>
                            </p:childTnLst>
                          </p:cTn>
                        </p:par>
                        <p:par>
                          <p:cTn id="8" fill="hold">
                            <p:stCondLst>
                              <p:cond delay="5000"/>
                            </p:stCondLst>
                            <p:childTnLst>
                              <p:par>
                                <p:cTn id="9" presetID="10"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nodeType="with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00D67-B682-46B2-B6B6-71853D0F1599}"/>
              </a:ext>
            </a:extLst>
          </p:cNvPr>
          <p:cNvSpPr>
            <a:spLocks noGrp="1"/>
          </p:cNvSpPr>
          <p:nvPr>
            <p:ph type="title"/>
          </p:nvPr>
        </p:nvSpPr>
        <p:spPr/>
        <p:txBody>
          <a:bodyPr/>
          <a:lstStyle/>
          <a:p>
            <a:r>
              <a:rPr lang="de-DE" dirty="0" err="1"/>
              <a:t>Federation</a:t>
            </a:r>
            <a:r>
              <a:rPr lang="de-DE" dirty="0"/>
              <a:t> </a:t>
            </a:r>
            <a:r>
              <a:rPr lang="de-DE" dirty="0" err="1"/>
              <a:t>of</a:t>
            </a:r>
            <a:r>
              <a:rPr lang="de-DE" dirty="0"/>
              <a:t> </a:t>
            </a:r>
            <a:r>
              <a:rPr lang="de-DE" dirty="0" err="1"/>
              <a:t>platforms</a:t>
            </a:r>
            <a:r>
              <a:rPr lang="de-DE" dirty="0"/>
              <a:t> </a:t>
            </a:r>
            <a:r>
              <a:rPr lang="de-DE" dirty="0" err="1"/>
              <a:t>example</a:t>
            </a:r>
            <a:endParaRPr lang="de-DE" dirty="0"/>
          </a:p>
        </p:txBody>
      </p:sp>
      <p:sp>
        <p:nvSpPr>
          <p:cNvPr id="4" name="Wolke 3">
            <a:extLst>
              <a:ext uri="{FF2B5EF4-FFF2-40B4-BE49-F238E27FC236}">
                <a16:creationId xmlns:a16="http://schemas.microsoft.com/office/drawing/2014/main" id="{ACDCB4C1-5CDC-4CD9-90CD-ED75016AC50D}"/>
              </a:ext>
            </a:extLst>
          </p:cNvPr>
          <p:cNvSpPr/>
          <p:nvPr/>
        </p:nvSpPr>
        <p:spPr>
          <a:xfrm>
            <a:off x="362945" y="3161359"/>
            <a:ext cx="2200275" cy="123728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b="1" dirty="0">
                <a:solidFill>
                  <a:schemeClr val="bg1">
                    <a:lumMod val="50000"/>
                  </a:schemeClr>
                </a:solidFill>
              </a:rPr>
              <a:t>???</a:t>
            </a:r>
            <a:endParaRPr lang="en-GB" b="1" dirty="0">
              <a:solidFill>
                <a:schemeClr val="bg1">
                  <a:lumMod val="50000"/>
                </a:schemeClr>
              </a:solidFill>
            </a:endParaRPr>
          </a:p>
        </p:txBody>
      </p:sp>
      <p:grpSp>
        <p:nvGrpSpPr>
          <p:cNvPr id="5" name="Gruppieren 4">
            <a:extLst>
              <a:ext uri="{FF2B5EF4-FFF2-40B4-BE49-F238E27FC236}">
                <a16:creationId xmlns:a16="http://schemas.microsoft.com/office/drawing/2014/main" id="{92C898DD-E4A2-44E8-99B9-ABB3E188783E}"/>
              </a:ext>
            </a:extLst>
          </p:cNvPr>
          <p:cNvGrpSpPr/>
          <p:nvPr/>
        </p:nvGrpSpPr>
        <p:grpSpPr>
          <a:xfrm>
            <a:off x="6515108" y="844729"/>
            <a:ext cx="2320038" cy="1237286"/>
            <a:chOff x="6332927" y="916525"/>
            <a:chExt cx="2320038" cy="1237286"/>
          </a:xfrm>
        </p:grpSpPr>
        <p:sp>
          <p:nvSpPr>
            <p:cNvPr id="6" name="Wolke 5">
              <a:extLst>
                <a:ext uri="{FF2B5EF4-FFF2-40B4-BE49-F238E27FC236}">
                  <a16:creationId xmlns:a16="http://schemas.microsoft.com/office/drawing/2014/main" id="{FEA457D7-7E1E-4232-AD5E-22D356A9CBBB}"/>
                </a:ext>
              </a:extLst>
            </p:cNvPr>
            <p:cNvSpPr/>
            <p:nvPr/>
          </p:nvSpPr>
          <p:spPr>
            <a:xfrm>
              <a:off x="6332927" y="916525"/>
              <a:ext cx="2200275" cy="123728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pic>
          <p:nvPicPr>
            <p:cNvPr id="7" name="Grafik 6">
              <a:extLst>
                <a:ext uri="{FF2B5EF4-FFF2-40B4-BE49-F238E27FC236}">
                  <a16:creationId xmlns:a16="http://schemas.microsoft.com/office/drawing/2014/main" id="{A7728A00-7D69-4C56-B608-E436C4E2A3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204" y="1227830"/>
              <a:ext cx="2024761" cy="673016"/>
            </a:xfrm>
            <a:prstGeom prst="rect">
              <a:avLst/>
            </a:prstGeom>
          </p:spPr>
        </p:pic>
      </p:grpSp>
      <p:grpSp>
        <p:nvGrpSpPr>
          <p:cNvPr id="8" name="Gruppieren 7">
            <a:extLst>
              <a:ext uri="{FF2B5EF4-FFF2-40B4-BE49-F238E27FC236}">
                <a16:creationId xmlns:a16="http://schemas.microsoft.com/office/drawing/2014/main" id="{23484C8C-A214-43DA-87C2-42F00EDCC4CB}"/>
              </a:ext>
            </a:extLst>
          </p:cNvPr>
          <p:cNvGrpSpPr/>
          <p:nvPr/>
        </p:nvGrpSpPr>
        <p:grpSpPr>
          <a:xfrm>
            <a:off x="338722" y="836295"/>
            <a:ext cx="2352589" cy="1315414"/>
            <a:chOff x="338721" y="790575"/>
            <a:chExt cx="2352589" cy="1315414"/>
          </a:xfrm>
        </p:grpSpPr>
        <p:sp>
          <p:nvSpPr>
            <p:cNvPr id="9" name="Wolke 8">
              <a:extLst>
                <a:ext uri="{FF2B5EF4-FFF2-40B4-BE49-F238E27FC236}">
                  <a16:creationId xmlns:a16="http://schemas.microsoft.com/office/drawing/2014/main" id="{3845CDAE-C849-4F3B-B2DA-91EF0A9EFBFE}"/>
                </a:ext>
              </a:extLst>
            </p:cNvPr>
            <p:cNvSpPr/>
            <p:nvPr/>
          </p:nvSpPr>
          <p:spPr>
            <a:xfrm>
              <a:off x="338721" y="790575"/>
              <a:ext cx="2352589" cy="131541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pic>
          <p:nvPicPr>
            <p:cNvPr id="10" name="Grafik 9">
              <a:extLst>
                <a:ext uri="{FF2B5EF4-FFF2-40B4-BE49-F238E27FC236}">
                  <a16:creationId xmlns:a16="http://schemas.microsoft.com/office/drawing/2014/main" id="{63834FCB-9C6A-487C-ABE7-E2B899DB5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43" y="844551"/>
              <a:ext cx="2057457" cy="1111690"/>
            </a:xfrm>
            <a:prstGeom prst="rect">
              <a:avLst/>
            </a:prstGeom>
          </p:spPr>
        </p:pic>
      </p:grpSp>
      <p:sp>
        <p:nvSpPr>
          <p:cNvPr id="11" name="Pfeil: nach links und rechts 10">
            <a:extLst>
              <a:ext uri="{FF2B5EF4-FFF2-40B4-BE49-F238E27FC236}">
                <a16:creationId xmlns:a16="http://schemas.microsoft.com/office/drawing/2014/main" id="{EB05E561-5BBE-4F07-B994-0E67216B6676}"/>
              </a:ext>
            </a:extLst>
          </p:cNvPr>
          <p:cNvSpPr/>
          <p:nvPr/>
        </p:nvSpPr>
        <p:spPr>
          <a:xfrm rot="1782841">
            <a:off x="2385617" y="1845228"/>
            <a:ext cx="856554" cy="421418"/>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 name="Pfeil: nach rechts 11">
            <a:extLst>
              <a:ext uri="{FF2B5EF4-FFF2-40B4-BE49-F238E27FC236}">
                <a16:creationId xmlns:a16="http://schemas.microsoft.com/office/drawing/2014/main" id="{9DB5DDAA-F644-46A6-994A-B0F4D1E076EF}"/>
              </a:ext>
            </a:extLst>
          </p:cNvPr>
          <p:cNvSpPr/>
          <p:nvPr/>
        </p:nvSpPr>
        <p:spPr>
          <a:xfrm rot="9271146">
            <a:off x="5756901" y="1577805"/>
            <a:ext cx="742950" cy="318712"/>
          </a:xfrm>
          <a:prstGeom prst="rightArrow">
            <a:avLst/>
          </a:prstGeom>
          <a:ln>
            <a:prstDash val="soli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Pfeil: nach rechts 12">
            <a:extLst>
              <a:ext uri="{FF2B5EF4-FFF2-40B4-BE49-F238E27FC236}">
                <a16:creationId xmlns:a16="http://schemas.microsoft.com/office/drawing/2014/main" id="{67E086A2-26CB-4605-9975-B090B7E55B8E}"/>
              </a:ext>
            </a:extLst>
          </p:cNvPr>
          <p:cNvSpPr/>
          <p:nvPr/>
        </p:nvSpPr>
        <p:spPr>
          <a:xfrm rot="2325123">
            <a:off x="5705474" y="3126725"/>
            <a:ext cx="742950" cy="318712"/>
          </a:xfrm>
          <a:prstGeom prst="rightArrow">
            <a:avLst/>
          </a:prstGeom>
          <a:ln cmpd="sng">
            <a:prstDash val="soli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4" name="Gruppieren 13">
            <a:extLst>
              <a:ext uri="{FF2B5EF4-FFF2-40B4-BE49-F238E27FC236}">
                <a16:creationId xmlns:a16="http://schemas.microsoft.com/office/drawing/2014/main" id="{684994F3-9462-467D-8F14-CFBE5B75D8D9}"/>
              </a:ext>
            </a:extLst>
          </p:cNvPr>
          <p:cNvGrpSpPr/>
          <p:nvPr/>
        </p:nvGrpSpPr>
        <p:grpSpPr>
          <a:xfrm>
            <a:off x="6277177" y="3206763"/>
            <a:ext cx="2200275" cy="1237286"/>
            <a:chOff x="6277176" y="3161042"/>
            <a:chExt cx="2200275" cy="1237286"/>
          </a:xfrm>
        </p:grpSpPr>
        <p:sp>
          <p:nvSpPr>
            <p:cNvPr id="15" name="Wolke 14">
              <a:extLst>
                <a:ext uri="{FF2B5EF4-FFF2-40B4-BE49-F238E27FC236}">
                  <a16:creationId xmlns:a16="http://schemas.microsoft.com/office/drawing/2014/main" id="{9287F0EC-733C-47A4-8BD9-A5C4CA08E87A}"/>
                </a:ext>
              </a:extLst>
            </p:cNvPr>
            <p:cNvSpPr/>
            <p:nvPr/>
          </p:nvSpPr>
          <p:spPr>
            <a:xfrm>
              <a:off x="6277176" y="3161042"/>
              <a:ext cx="2200275" cy="123728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pic>
          <p:nvPicPr>
            <p:cNvPr id="16" name="Grafik 15">
              <a:extLst>
                <a:ext uri="{FF2B5EF4-FFF2-40B4-BE49-F238E27FC236}">
                  <a16:creationId xmlns:a16="http://schemas.microsoft.com/office/drawing/2014/main" id="{4404A1E3-96B7-4B8D-86F6-2404FCD2B5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5108" y="3525080"/>
              <a:ext cx="1727489" cy="476548"/>
            </a:xfrm>
            <a:prstGeom prst="rect">
              <a:avLst/>
            </a:prstGeom>
          </p:spPr>
        </p:pic>
      </p:grpSp>
      <p:grpSp>
        <p:nvGrpSpPr>
          <p:cNvPr id="17" name="Gruppieren 16">
            <a:extLst>
              <a:ext uri="{FF2B5EF4-FFF2-40B4-BE49-F238E27FC236}">
                <a16:creationId xmlns:a16="http://schemas.microsoft.com/office/drawing/2014/main" id="{B49BF623-5A39-4942-B885-5A97AA2C2B9B}"/>
              </a:ext>
            </a:extLst>
          </p:cNvPr>
          <p:cNvGrpSpPr/>
          <p:nvPr/>
        </p:nvGrpSpPr>
        <p:grpSpPr>
          <a:xfrm>
            <a:off x="2985669" y="1722120"/>
            <a:ext cx="3091282" cy="1781176"/>
            <a:chOff x="2985668" y="1676399"/>
            <a:chExt cx="3091282" cy="1781176"/>
          </a:xfrm>
        </p:grpSpPr>
        <p:pic>
          <p:nvPicPr>
            <p:cNvPr id="18" name="Grafik 17">
              <a:extLst>
                <a:ext uri="{FF2B5EF4-FFF2-40B4-BE49-F238E27FC236}">
                  <a16:creationId xmlns:a16="http://schemas.microsoft.com/office/drawing/2014/main" id="{D6558EE5-7904-46C8-8D61-E491DFDB0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644" y="2299323"/>
              <a:ext cx="2493523" cy="615997"/>
            </a:xfrm>
            <a:prstGeom prst="rect">
              <a:avLst/>
            </a:prstGeom>
          </p:spPr>
        </p:pic>
        <p:sp>
          <p:nvSpPr>
            <p:cNvPr id="19" name="Wolke 14">
              <a:extLst>
                <a:ext uri="{FF2B5EF4-FFF2-40B4-BE49-F238E27FC236}">
                  <a16:creationId xmlns:a16="http://schemas.microsoft.com/office/drawing/2014/main" id="{6FFCAC3B-3DCA-4A84-B41B-0156599578A7}"/>
                </a:ext>
              </a:extLst>
            </p:cNvPr>
            <p:cNvSpPr/>
            <p:nvPr/>
          </p:nvSpPr>
          <p:spPr>
            <a:xfrm>
              <a:off x="2985668" y="1676399"/>
              <a:ext cx="3091282" cy="1781176"/>
            </a:xfrm>
            <a:prstGeom prst="cloud">
              <a:avLst/>
            </a:prstGeom>
            <a:noFill/>
            <a:ln>
              <a:solidFill>
                <a:srgbClr val="F08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0" name="Grafik 19" descr="Werkzeug">
            <a:extLst>
              <a:ext uri="{FF2B5EF4-FFF2-40B4-BE49-F238E27FC236}">
                <a16:creationId xmlns:a16="http://schemas.microsoft.com/office/drawing/2014/main" id="{548BA00C-5A31-4794-8582-7F01D9D1FF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28376" y="2510646"/>
            <a:ext cx="663455" cy="663455"/>
          </a:xfrm>
          <a:prstGeom prst="rect">
            <a:avLst/>
          </a:prstGeom>
        </p:spPr>
      </p:pic>
      <p:sp>
        <p:nvSpPr>
          <p:cNvPr id="22" name="Pfeil: nach links und rechts 21">
            <a:extLst>
              <a:ext uri="{FF2B5EF4-FFF2-40B4-BE49-F238E27FC236}">
                <a16:creationId xmlns:a16="http://schemas.microsoft.com/office/drawing/2014/main" id="{4BCC2423-BD88-40A6-B761-CAF459D98749}"/>
              </a:ext>
            </a:extLst>
          </p:cNvPr>
          <p:cNvSpPr/>
          <p:nvPr/>
        </p:nvSpPr>
        <p:spPr>
          <a:xfrm rot="20131158">
            <a:off x="2533491" y="3248507"/>
            <a:ext cx="810000" cy="324000"/>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185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6293C-259F-4051-BE5D-F6DBFC369DFE}"/>
              </a:ext>
            </a:extLst>
          </p:cNvPr>
          <p:cNvSpPr>
            <a:spLocks noGrp="1"/>
          </p:cNvSpPr>
          <p:nvPr>
            <p:ph type="title"/>
          </p:nvPr>
        </p:nvSpPr>
        <p:spPr>
          <a:xfrm>
            <a:off x="2073443" y="149150"/>
            <a:ext cx="4002238" cy="430887"/>
          </a:xfrm>
        </p:spPr>
        <p:txBody>
          <a:bodyPr/>
          <a:lstStyle/>
          <a:p>
            <a:r>
              <a:rPr lang="de-DE" dirty="0"/>
              <a:t>Sharing and </a:t>
            </a:r>
            <a:r>
              <a:rPr lang="de-DE" dirty="0" err="1"/>
              <a:t>ownership</a:t>
            </a:r>
            <a:endParaRPr lang="de-DE" dirty="0"/>
          </a:p>
        </p:txBody>
      </p:sp>
      <p:grpSp>
        <p:nvGrpSpPr>
          <p:cNvPr id="3" name="Gruppieren 2">
            <a:extLst>
              <a:ext uri="{FF2B5EF4-FFF2-40B4-BE49-F238E27FC236}">
                <a16:creationId xmlns:a16="http://schemas.microsoft.com/office/drawing/2014/main" id="{3E1D944A-8308-4C58-8D87-A6222749583D}"/>
              </a:ext>
            </a:extLst>
          </p:cNvPr>
          <p:cNvGrpSpPr/>
          <p:nvPr/>
        </p:nvGrpSpPr>
        <p:grpSpPr>
          <a:xfrm>
            <a:off x="483755" y="580037"/>
            <a:ext cx="7830086" cy="4096179"/>
            <a:chOff x="483755" y="580037"/>
            <a:chExt cx="7830086" cy="4096179"/>
          </a:xfrm>
        </p:grpSpPr>
        <p:sp>
          <p:nvSpPr>
            <p:cNvPr id="62" name="Wolke 14">
              <a:extLst>
                <a:ext uri="{FF2B5EF4-FFF2-40B4-BE49-F238E27FC236}">
                  <a16:creationId xmlns:a16="http://schemas.microsoft.com/office/drawing/2014/main" id="{A2014E79-5903-4A2C-9B62-EEDCA5BF69CC}"/>
                </a:ext>
              </a:extLst>
            </p:cNvPr>
            <p:cNvSpPr/>
            <p:nvPr/>
          </p:nvSpPr>
          <p:spPr>
            <a:xfrm>
              <a:off x="1815191" y="1103827"/>
              <a:ext cx="4566704" cy="3067550"/>
            </a:xfrm>
            <a:prstGeom prst="cloud">
              <a:avLst/>
            </a:prstGeom>
            <a:noFill/>
            <a:ln>
              <a:solidFill>
                <a:srgbClr val="F08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3" name="Group 7172">
              <a:extLst>
                <a:ext uri="{FF2B5EF4-FFF2-40B4-BE49-F238E27FC236}">
                  <a16:creationId xmlns:a16="http://schemas.microsoft.com/office/drawing/2014/main" id="{701B8DA7-44DF-4968-A4B0-5E9AE64F71D2}"/>
                </a:ext>
              </a:extLst>
            </p:cNvPr>
            <p:cNvGrpSpPr/>
            <p:nvPr/>
          </p:nvGrpSpPr>
          <p:grpSpPr>
            <a:xfrm>
              <a:off x="3779620" y="2899778"/>
              <a:ext cx="1051210" cy="1225442"/>
              <a:chOff x="390845" y="1844649"/>
              <a:chExt cx="1051210" cy="1225442"/>
            </a:xfrm>
          </p:grpSpPr>
          <p:sp>
            <p:nvSpPr>
              <p:cNvPr id="116" name="Textfeld 27">
                <a:extLst>
                  <a:ext uri="{FF2B5EF4-FFF2-40B4-BE49-F238E27FC236}">
                    <a16:creationId xmlns:a16="http://schemas.microsoft.com/office/drawing/2014/main" id="{150A3D6A-0B00-4ACE-8507-42AC5F0190F0}"/>
                  </a:ext>
                </a:extLst>
              </p:cNvPr>
              <p:cNvSpPr txBox="1"/>
              <p:nvPr/>
            </p:nvSpPr>
            <p:spPr>
              <a:xfrm>
                <a:off x="390845" y="2639204"/>
                <a:ext cx="1051210" cy="430887"/>
              </a:xfrm>
              <a:prstGeom prst="rect">
                <a:avLst/>
              </a:prstGeom>
              <a:noFill/>
            </p:spPr>
            <p:txBody>
              <a:bodyPr wrap="square" rtlCol="0">
                <a:spAutoFit/>
              </a:bodyPr>
              <a:lstStyle/>
              <a:p>
                <a:pPr algn="ctr"/>
                <a:r>
                  <a:rPr lang="en-GB" sz="1100" dirty="0">
                    <a:solidFill>
                      <a:prstClr val="black"/>
                    </a:solidFill>
                    <a:latin typeface="+mj-lt"/>
                    <a:cs typeface="Arial" charset="0"/>
                  </a:rPr>
                  <a:t>Processing power</a:t>
                </a:r>
              </a:p>
            </p:txBody>
          </p:sp>
          <p:pic>
            <p:nvPicPr>
              <p:cNvPr id="117" name="Grafik 28">
                <a:extLst>
                  <a:ext uri="{FF2B5EF4-FFF2-40B4-BE49-F238E27FC236}">
                    <a16:creationId xmlns:a16="http://schemas.microsoft.com/office/drawing/2014/main" id="{C4F925F2-DE2D-4636-ABFF-B84AC8B6D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59" y="1844649"/>
                <a:ext cx="746147" cy="1055868"/>
              </a:xfrm>
              <a:prstGeom prst="rect">
                <a:avLst/>
              </a:prstGeom>
            </p:spPr>
          </p:pic>
        </p:grpSp>
        <p:pic>
          <p:nvPicPr>
            <p:cNvPr id="64" name="Grafik 2">
              <a:extLst>
                <a:ext uri="{FF2B5EF4-FFF2-40B4-BE49-F238E27FC236}">
                  <a16:creationId xmlns:a16="http://schemas.microsoft.com/office/drawing/2014/main" id="{4328BAD1-E2EB-4070-9840-EB69E2778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37" y="3704186"/>
              <a:ext cx="1124547" cy="882301"/>
            </a:xfrm>
            <a:prstGeom prst="rect">
              <a:avLst/>
            </a:prstGeom>
          </p:spPr>
        </p:pic>
        <p:sp>
          <p:nvSpPr>
            <p:cNvPr id="65" name="TextBox 76">
              <a:extLst>
                <a:ext uri="{FF2B5EF4-FFF2-40B4-BE49-F238E27FC236}">
                  <a16:creationId xmlns:a16="http://schemas.microsoft.com/office/drawing/2014/main" id="{C68F90A9-01EB-460E-A756-D89B97F423D2}"/>
                </a:ext>
              </a:extLst>
            </p:cNvPr>
            <p:cNvSpPr txBox="1"/>
            <p:nvPr/>
          </p:nvSpPr>
          <p:spPr>
            <a:xfrm>
              <a:off x="1271155" y="4245329"/>
              <a:ext cx="3210890" cy="430887"/>
            </a:xfrm>
            <a:prstGeom prst="rect">
              <a:avLst/>
            </a:prstGeom>
            <a:noFill/>
          </p:spPr>
          <p:txBody>
            <a:bodyPr wrap="square" rtlCol="0">
              <a:spAutoFit/>
            </a:bodyPr>
            <a:lstStyle/>
            <a:p>
              <a:pPr algn="ctr"/>
              <a:r>
                <a:rPr lang="en-GB" sz="1100" b="1" dirty="0">
                  <a:solidFill>
                    <a:srgbClr val="F0823C"/>
                  </a:solidFill>
                </a:rPr>
                <a:t>Mobile visualization of </a:t>
              </a:r>
            </a:p>
            <a:p>
              <a:pPr algn="ctr"/>
              <a:r>
                <a:rPr lang="en-GB" sz="1100" b="1" dirty="0">
                  <a:solidFill>
                    <a:srgbClr val="F0823C"/>
                  </a:solidFill>
                </a:rPr>
                <a:t>biophysical parameters in the field</a:t>
              </a:r>
            </a:p>
          </p:txBody>
        </p:sp>
        <p:sp>
          <p:nvSpPr>
            <p:cNvPr id="66" name="Pfeil nach rechts 26">
              <a:extLst>
                <a:ext uri="{FF2B5EF4-FFF2-40B4-BE49-F238E27FC236}">
                  <a16:creationId xmlns:a16="http://schemas.microsoft.com/office/drawing/2014/main" id="{3BC908C6-D4DD-4DF0-B5C8-6F12D404A17C}"/>
                </a:ext>
              </a:extLst>
            </p:cNvPr>
            <p:cNvSpPr/>
            <p:nvPr/>
          </p:nvSpPr>
          <p:spPr bwMode="auto">
            <a:xfrm rot="1482587">
              <a:off x="5761840" y="2544946"/>
              <a:ext cx="977304" cy="288000"/>
            </a:xfrm>
            <a:prstGeom prst="rightArrow">
              <a:avLst/>
            </a:prstGeom>
            <a:solidFill>
              <a:srgbClr val="FAB072"/>
            </a:solidFill>
            <a:ln w="25400" cap="flat" cmpd="sng" algn="ctr">
              <a:solidFill>
                <a:srgbClr val="F082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sp>
          <p:nvSpPr>
            <p:cNvPr id="67" name="Pfeil nach rechts 26">
              <a:extLst>
                <a:ext uri="{FF2B5EF4-FFF2-40B4-BE49-F238E27FC236}">
                  <a16:creationId xmlns:a16="http://schemas.microsoft.com/office/drawing/2014/main" id="{F1D8AB95-CE29-46EA-B9EB-AD7F002A4587}"/>
                </a:ext>
              </a:extLst>
            </p:cNvPr>
            <p:cNvSpPr/>
            <p:nvPr/>
          </p:nvSpPr>
          <p:spPr bwMode="auto">
            <a:xfrm rot="9110239">
              <a:off x="5855009" y="1509493"/>
              <a:ext cx="862815" cy="252000"/>
            </a:xfrm>
            <a:prstGeom prst="rightArrow">
              <a:avLst/>
            </a:prstGeom>
            <a:solidFill>
              <a:srgbClr val="FAB072"/>
            </a:solidFill>
            <a:ln w="25400" cap="flat" cmpd="sng" algn="ctr">
              <a:solidFill>
                <a:srgbClr val="F082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grpSp>
          <p:nvGrpSpPr>
            <p:cNvPr id="68" name="Group 14">
              <a:extLst>
                <a:ext uri="{FF2B5EF4-FFF2-40B4-BE49-F238E27FC236}">
                  <a16:creationId xmlns:a16="http://schemas.microsoft.com/office/drawing/2014/main" id="{807192D9-3573-4E3A-9AF5-D34E2EA7D805}"/>
                </a:ext>
              </a:extLst>
            </p:cNvPr>
            <p:cNvGrpSpPr/>
            <p:nvPr/>
          </p:nvGrpSpPr>
          <p:grpSpPr>
            <a:xfrm>
              <a:off x="483755" y="580037"/>
              <a:ext cx="1745992" cy="1173601"/>
              <a:chOff x="-340544" y="1490509"/>
              <a:chExt cx="1745992" cy="1173601"/>
            </a:xfrm>
          </p:grpSpPr>
          <p:sp>
            <p:nvSpPr>
              <p:cNvPr id="114" name="Textfeld 25">
                <a:extLst>
                  <a:ext uri="{FF2B5EF4-FFF2-40B4-BE49-F238E27FC236}">
                    <a16:creationId xmlns:a16="http://schemas.microsoft.com/office/drawing/2014/main" id="{458A636E-EFB3-4C8F-9FA6-99070EE5492C}"/>
                  </a:ext>
                </a:extLst>
              </p:cNvPr>
              <p:cNvSpPr txBox="1"/>
              <p:nvPr/>
            </p:nvSpPr>
            <p:spPr>
              <a:xfrm>
                <a:off x="-340544" y="2233223"/>
                <a:ext cx="1745992" cy="430887"/>
              </a:xfrm>
              <a:prstGeom prst="rect">
                <a:avLst/>
              </a:prstGeom>
              <a:noFill/>
            </p:spPr>
            <p:txBody>
              <a:bodyPr wrap="none" rtlCol="0">
                <a:spAutoFit/>
              </a:bodyPr>
              <a:lstStyle/>
              <a:p>
                <a:pPr algn="ctr" fontAlgn="base">
                  <a:spcBef>
                    <a:spcPct val="0"/>
                  </a:spcBef>
                  <a:spcAft>
                    <a:spcPct val="0"/>
                  </a:spcAft>
                </a:pPr>
                <a:r>
                  <a:rPr lang="en-GB" sz="1100" b="1" dirty="0">
                    <a:solidFill>
                      <a:srgbClr val="F0823C"/>
                    </a:solidFill>
                    <a:latin typeface="+mn-lt"/>
                    <a:cs typeface="Arial" charset="0"/>
                  </a:rPr>
                  <a:t>Customized </a:t>
                </a:r>
              </a:p>
              <a:p>
                <a:pPr algn="ctr" fontAlgn="base">
                  <a:spcBef>
                    <a:spcPct val="0"/>
                  </a:spcBef>
                  <a:spcAft>
                    <a:spcPct val="0"/>
                  </a:spcAft>
                </a:pPr>
                <a:r>
                  <a:rPr lang="en-GB" sz="1100" b="1" dirty="0">
                    <a:solidFill>
                      <a:srgbClr val="F0823C"/>
                    </a:solidFill>
                    <a:latin typeface="+mn-lt"/>
                    <a:cs typeface="Arial" charset="0"/>
                  </a:rPr>
                  <a:t>products &amp; services</a:t>
                </a:r>
              </a:p>
            </p:txBody>
          </p:sp>
          <p:pic>
            <p:nvPicPr>
              <p:cNvPr id="115" name="Grafik 13" descr="Biomasse_Auschnitt.tif">
                <a:extLst>
                  <a:ext uri="{FF2B5EF4-FFF2-40B4-BE49-F238E27FC236}">
                    <a16:creationId xmlns:a16="http://schemas.microsoft.com/office/drawing/2014/main" id="{AA036F28-72BF-4D05-89EF-E49135AA375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66969" y="1490509"/>
                <a:ext cx="883356" cy="613857"/>
              </a:xfrm>
              <a:prstGeom prst="rect">
                <a:avLst/>
              </a:prstGeom>
              <a:ln w="12700" cmpd="sng">
                <a:solidFill>
                  <a:schemeClr val="tx1">
                    <a:lumMod val="50000"/>
                    <a:lumOff val="50000"/>
                  </a:schemeClr>
                </a:solidFill>
              </a:ln>
              <a:effectLst>
                <a:outerShdw blurRad="50800" dist="38100" dir="2700000" algn="tl" rotWithShape="0">
                  <a:prstClr val="black">
                    <a:alpha val="40000"/>
                  </a:prstClr>
                </a:outerShdw>
              </a:effectLst>
            </p:spPr>
          </p:pic>
        </p:grpSp>
        <p:sp>
          <p:nvSpPr>
            <p:cNvPr id="69" name="Pfeil nach rechts 26">
              <a:extLst>
                <a:ext uri="{FF2B5EF4-FFF2-40B4-BE49-F238E27FC236}">
                  <a16:creationId xmlns:a16="http://schemas.microsoft.com/office/drawing/2014/main" id="{0A0268EE-0D6A-4843-907A-CEA5AFCA406A}"/>
                </a:ext>
              </a:extLst>
            </p:cNvPr>
            <p:cNvSpPr/>
            <p:nvPr/>
          </p:nvSpPr>
          <p:spPr bwMode="auto">
            <a:xfrm rot="8587240">
              <a:off x="1714448" y="3424236"/>
              <a:ext cx="969009" cy="288000"/>
            </a:xfrm>
            <a:prstGeom prst="rightArrow">
              <a:avLst/>
            </a:prstGeom>
            <a:solidFill>
              <a:srgbClr val="FAB072"/>
            </a:solidFill>
            <a:ln w="25400" cap="flat" cmpd="sng" algn="ctr">
              <a:solidFill>
                <a:srgbClr val="F082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sp>
          <p:nvSpPr>
            <p:cNvPr id="70" name="Pfeil nach rechts 26">
              <a:extLst>
                <a:ext uri="{FF2B5EF4-FFF2-40B4-BE49-F238E27FC236}">
                  <a16:creationId xmlns:a16="http://schemas.microsoft.com/office/drawing/2014/main" id="{8BC6B7C1-69DB-4AED-8FC3-2E37B367A295}"/>
                </a:ext>
              </a:extLst>
            </p:cNvPr>
            <p:cNvSpPr/>
            <p:nvPr/>
          </p:nvSpPr>
          <p:spPr bwMode="auto">
            <a:xfrm rot="13327801">
              <a:off x="1782351" y="1381058"/>
              <a:ext cx="1223606" cy="288000"/>
            </a:xfrm>
            <a:prstGeom prst="rightArrow">
              <a:avLst/>
            </a:prstGeom>
            <a:solidFill>
              <a:srgbClr val="FAB072"/>
            </a:solidFill>
            <a:ln w="25400" cap="flat" cmpd="sng" algn="ctr">
              <a:solidFill>
                <a:srgbClr val="F082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grpSp>
          <p:nvGrpSpPr>
            <p:cNvPr id="71" name="Group 27">
              <a:extLst>
                <a:ext uri="{FF2B5EF4-FFF2-40B4-BE49-F238E27FC236}">
                  <a16:creationId xmlns:a16="http://schemas.microsoft.com/office/drawing/2014/main" id="{B8A35168-190A-4BCB-99F5-C8D32CC882BE}"/>
                </a:ext>
              </a:extLst>
            </p:cNvPr>
            <p:cNvGrpSpPr/>
            <p:nvPr/>
          </p:nvGrpSpPr>
          <p:grpSpPr>
            <a:xfrm>
              <a:off x="3214326" y="2030399"/>
              <a:ext cx="1533781" cy="1028294"/>
              <a:chOff x="3054162" y="1675186"/>
              <a:chExt cx="1533781" cy="1028294"/>
            </a:xfrm>
          </p:grpSpPr>
          <p:grpSp>
            <p:nvGrpSpPr>
              <p:cNvPr id="106" name="Gruppieren 6">
                <a:extLst>
                  <a:ext uri="{FF2B5EF4-FFF2-40B4-BE49-F238E27FC236}">
                    <a16:creationId xmlns:a16="http://schemas.microsoft.com/office/drawing/2014/main" id="{A9820A93-FC90-4CD5-B5A3-E0F65C3927AF}"/>
                  </a:ext>
                </a:extLst>
              </p:cNvPr>
              <p:cNvGrpSpPr/>
              <p:nvPr/>
            </p:nvGrpSpPr>
            <p:grpSpPr>
              <a:xfrm>
                <a:off x="3185273" y="1675186"/>
                <a:ext cx="1402670" cy="1028294"/>
                <a:chOff x="209108" y="2571314"/>
                <a:chExt cx="1983929" cy="1484192"/>
              </a:xfrm>
            </p:grpSpPr>
            <p:grpSp>
              <p:nvGrpSpPr>
                <p:cNvPr id="108" name="Gruppieren 52">
                  <a:extLst>
                    <a:ext uri="{FF2B5EF4-FFF2-40B4-BE49-F238E27FC236}">
                      <a16:creationId xmlns:a16="http://schemas.microsoft.com/office/drawing/2014/main" id="{5732A7FA-9F40-4384-AAC0-0E6697693777}"/>
                    </a:ext>
                  </a:extLst>
                </p:cNvPr>
                <p:cNvGrpSpPr/>
                <p:nvPr/>
              </p:nvGrpSpPr>
              <p:grpSpPr>
                <a:xfrm>
                  <a:off x="209108" y="2571314"/>
                  <a:ext cx="1656186" cy="1484192"/>
                  <a:chOff x="1403648" y="1700808"/>
                  <a:chExt cx="1656186" cy="1484192"/>
                </a:xfrm>
                <a:effectLst/>
              </p:grpSpPr>
              <p:pic>
                <p:nvPicPr>
                  <p:cNvPr id="110" name="Grafik 9" descr="soil.tif">
                    <a:extLst>
                      <a:ext uri="{FF2B5EF4-FFF2-40B4-BE49-F238E27FC236}">
                        <a16:creationId xmlns:a16="http://schemas.microsoft.com/office/drawing/2014/main" id="{29619D26-985F-4DC3-8A9B-20FB6E794CD1}"/>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844824"/>
                    <a:ext cx="1584176" cy="1100905"/>
                  </a:xfrm>
                  <a:prstGeom prst="rect">
                    <a:avLst/>
                  </a:prstGeom>
                </p:spPr>
              </p:pic>
              <p:pic>
                <p:nvPicPr>
                  <p:cNvPr id="111" name="Grafik 10" descr="slope.tif">
                    <a:extLst>
                      <a:ext uri="{FF2B5EF4-FFF2-40B4-BE49-F238E27FC236}">
                        <a16:creationId xmlns:a16="http://schemas.microsoft.com/office/drawing/2014/main" id="{8A6967E7-E312-4DD9-9A51-16FA30ABFF72}"/>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772816"/>
                    <a:ext cx="1607423" cy="1200889"/>
                  </a:xfrm>
                  <a:prstGeom prst="rect">
                    <a:avLst/>
                  </a:prstGeom>
                </p:spPr>
              </p:pic>
              <p:pic>
                <p:nvPicPr>
                  <p:cNvPr id="112" name="Grafik 11" descr="aspect.tif">
                    <a:extLst>
                      <a:ext uri="{FF2B5EF4-FFF2-40B4-BE49-F238E27FC236}">
                        <a16:creationId xmlns:a16="http://schemas.microsoft.com/office/drawing/2014/main" id="{F1DC3309-4119-468C-A929-12B89261EEA3}"/>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700808"/>
                    <a:ext cx="1604045" cy="1484192"/>
                  </a:xfrm>
                  <a:prstGeom prst="rect">
                    <a:avLst/>
                  </a:prstGeom>
                </p:spPr>
              </p:pic>
              <p:pic>
                <p:nvPicPr>
                  <p:cNvPr id="113" name="Grafik 12" descr="elevation.tif">
                    <a:extLst>
                      <a:ext uri="{FF2B5EF4-FFF2-40B4-BE49-F238E27FC236}">
                        <a16:creationId xmlns:a16="http://schemas.microsoft.com/office/drawing/2014/main" id="{33A8BA76-D40A-4A32-A273-C987D147E8A2}"/>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50" y="1772815"/>
                    <a:ext cx="1656184" cy="1340176"/>
                  </a:xfrm>
                  <a:prstGeom prst="rect">
                    <a:avLst/>
                  </a:prstGeom>
                  <a:effectLst/>
                </p:spPr>
              </p:pic>
            </p:grpSp>
            <p:sp>
              <p:nvSpPr>
                <p:cNvPr id="109" name="Textfeld 8">
                  <a:extLst>
                    <a:ext uri="{FF2B5EF4-FFF2-40B4-BE49-F238E27FC236}">
                      <a16:creationId xmlns:a16="http://schemas.microsoft.com/office/drawing/2014/main" id="{B087606F-99BC-4133-A577-BDF5B8146140}"/>
                    </a:ext>
                  </a:extLst>
                </p:cNvPr>
                <p:cNvSpPr txBox="1"/>
                <p:nvPr/>
              </p:nvSpPr>
              <p:spPr>
                <a:xfrm rot="21012092">
                  <a:off x="219978" y="3479757"/>
                  <a:ext cx="1973059" cy="458916"/>
                </a:xfrm>
                <a:prstGeom prst="rect">
                  <a:avLst/>
                </a:prstGeom>
                <a:noFill/>
              </p:spPr>
              <p:txBody>
                <a:bodyPr wrap="none" rtlCol="0">
                  <a:spAutoFit/>
                </a:bodyPr>
                <a:lstStyle/>
                <a:p>
                  <a:pPr algn="ctr" fontAlgn="base">
                    <a:spcBef>
                      <a:spcPct val="0"/>
                    </a:spcBef>
                    <a:spcAft>
                      <a:spcPct val="0"/>
                    </a:spcAft>
                  </a:pPr>
                  <a:r>
                    <a:rPr lang="en-GB" sz="1100" dirty="0">
                      <a:solidFill>
                        <a:prstClr val="black"/>
                      </a:solidFill>
                      <a:latin typeface="+mj-lt"/>
                      <a:cs typeface="Arial" charset="0"/>
                    </a:rPr>
                    <a:t>Ancillary data</a:t>
                  </a:r>
                </a:p>
                <a:p>
                  <a:pPr algn="ctr" fontAlgn="base">
                    <a:spcBef>
                      <a:spcPct val="0"/>
                    </a:spcBef>
                    <a:spcAft>
                      <a:spcPct val="0"/>
                    </a:spcAft>
                  </a:pPr>
                  <a:r>
                    <a:rPr lang="en-GB" sz="800" dirty="0">
                      <a:solidFill>
                        <a:prstClr val="black"/>
                      </a:solidFill>
                      <a:latin typeface="+mj-lt"/>
                      <a:cs typeface="Arial" charset="0"/>
                    </a:rPr>
                    <a:t>(terrain, soil,…)</a:t>
                  </a:r>
                </a:p>
              </p:txBody>
            </p:sp>
          </p:grpSp>
          <p:sp>
            <p:nvSpPr>
              <p:cNvPr id="107" name="Rectangle 23">
                <a:extLst>
                  <a:ext uri="{FF2B5EF4-FFF2-40B4-BE49-F238E27FC236}">
                    <a16:creationId xmlns:a16="http://schemas.microsoft.com/office/drawing/2014/main" id="{9E03B974-A01A-456F-9881-511969584440}"/>
                  </a:ext>
                </a:extLst>
              </p:cNvPr>
              <p:cNvSpPr/>
              <p:nvPr/>
            </p:nvSpPr>
            <p:spPr>
              <a:xfrm rot="20593902">
                <a:off x="3054162" y="1865610"/>
                <a:ext cx="223564" cy="65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19">
              <a:extLst>
                <a:ext uri="{FF2B5EF4-FFF2-40B4-BE49-F238E27FC236}">
                  <a16:creationId xmlns:a16="http://schemas.microsoft.com/office/drawing/2014/main" id="{8DC25EA5-CE78-43C8-8775-CFF185A5AFD8}"/>
                </a:ext>
              </a:extLst>
            </p:cNvPr>
            <p:cNvGrpSpPr/>
            <p:nvPr/>
          </p:nvGrpSpPr>
          <p:grpSpPr>
            <a:xfrm>
              <a:off x="3482838" y="1351943"/>
              <a:ext cx="1228220" cy="737971"/>
              <a:chOff x="3674143" y="1181250"/>
              <a:chExt cx="1228220" cy="737971"/>
            </a:xfrm>
          </p:grpSpPr>
          <p:sp>
            <p:nvSpPr>
              <p:cNvPr id="102" name="Textfeld 17">
                <a:extLst>
                  <a:ext uri="{FF2B5EF4-FFF2-40B4-BE49-F238E27FC236}">
                    <a16:creationId xmlns:a16="http://schemas.microsoft.com/office/drawing/2014/main" id="{96761730-D040-4BD2-9887-6F5B7E5798E3}"/>
                  </a:ext>
                </a:extLst>
              </p:cNvPr>
              <p:cNvSpPr txBox="1"/>
              <p:nvPr/>
            </p:nvSpPr>
            <p:spPr>
              <a:xfrm>
                <a:off x="3674143" y="1534500"/>
                <a:ext cx="1228220" cy="384721"/>
              </a:xfrm>
              <a:prstGeom prst="rect">
                <a:avLst/>
              </a:prstGeom>
              <a:noFill/>
            </p:spPr>
            <p:txBody>
              <a:bodyPr wrap="none" rtlCol="0">
                <a:spAutoFit/>
              </a:bodyPr>
              <a:lstStyle/>
              <a:p>
                <a:pPr algn="ctr"/>
                <a:r>
                  <a:rPr lang="en-GB" sz="1100" dirty="0">
                    <a:solidFill>
                      <a:prstClr val="black"/>
                    </a:solidFill>
                    <a:latin typeface="+mn-lt"/>
                    <a:cs typeface="Arial" charset="0"/>
                  </a:rPr>
                  <a:t>Satellite data</a:t>
                </a:r>
              </a:p>
              <a:p>
                <a:pPr algn="ctr"/>
                <a:r>
                  <a:rPr lang="en-GB" sz="800" dirty="0">
                    <a:solidFill>
                      <a:prstClr val="black"/>
                    </a:solidFill>
                    <a:latin typeface="+mn-lt"/>
                    <a:cs typeface="Arial" charset="0"/>
                  </a:rPr>
                  <a:t>(mainly Copernicus)</a:t>
                </a:r>
              </a:p>
            </p:txBody>
          </p:sp>
          <p:pic>
            <p:nvPicPr>
              <p:cNvPr id="103" name="Picture 2" descr="C:\Users\esther amler\aaawork2017\missions\estec\s2.png">
                <a:extLst>
                  <a:ext uri="{FF2B5EF4-FFF2-40B4-BE49-F238E27FC236}">
                    <a16:creationId xmlns:a16="http://schemas.microsoft.com/office/drawing/2014/main" id="{D7E65B95-3CB2-43E5-9506-4AD40AC2BEC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843" y="1331298"/>
                <a:ext cx="306298" cy="26917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 descr="C:\Users\esther amler\aaawork2017\missions\estec\s3.png">
                <a:extLst>
                  <a:ext uri="{FF2B5EF4-FFF2-40B4-BE49-F238E27FC236}">
                    <a16:creationId xmlns:a16="http://schemas.microsoft.com/office/drawing/2014/main" id="{23330CE6-EC78-4CFB-9C4F-D2284642B7E1}"/>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8949" y="1181250"/>
                <a:ext cx="326882" cy="31650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C:\Users\esther amler\aaawork2017\missions\estec\s1.png">
                <a:extLst>
                  <a:ext uri="{FF2B5EF4-FFF2-40B4-BE49-F238E27FC236}">
                    <a16:creationId xmlns:a16="http://schemas.microsoft.com/office/drawing/2014/main" id="{0F4F6E83-3B09-4BA1-A1A8-22730B86A2C9}"/>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4332" y="1218062"/>
                <a:ext cx="402251" cy="316437"/>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Textfeld 25">
              <a:extLst>
                <a:ext uri="{FF2B5EF4-FFF2-40B4-BE49-F238E27FC236}">
                  <a16:creationId xmlns:a16="http://schemas.microsoft.com/office/drawing/2014/main" id="{C960D6CC-5713-458A-91C8-DEA925997574}"/>
                </a:ext>
              </a:extLst>
            </p:cNvPr>
            <p:cNvSpPr txBox="1"/>
            <p:nvPr/>
          </p:nvSpPr>
          <p:spPr>
            <a:xfrm>
              <a:off x="6397932" y="2191740"/>
              <a:ext cx="1915909" cy="261610"/>
            </a:xfrm>
            <a:prstGeom prst="rect">
              <a:avLst/>
            </a:prstGeom>
            <a:noFill/>
          </p:spPr>
          <p:txBody>
            <a:bodyPr wrap="none" rtlCol="0">
              <a:spAutoFit/>
            </a:bodyPr>
            <a:lstStyle/>
            <a:p>
              <a:pPr algn="ctr" fontAlgn="base">
                <a:spcBef>
                  <a:spcPct val="0"/>
                </a:spcBef>
                <a:spcAft>
                  <a:spcPct val="0"/>
                </a:spcAft>
              </a:pPr>
              <a:r>
                <a:rPr lang="en-GB" sz="1100" b="1" dirty="0">
                  <a:solidFill>
                    <a:srgbClr val="F0823C"/>
                  </a:solidFill>
                  <a:latin typeface="+mn-lt"/>
                  <a:cs typeface="Arial" charset="0"/>
                </a:rPr>
                <a:t>Open expert interface</a:t>
              </a:r>
            </a:p>
          </p:txBody>
        </p:sp>
        <p:sp>
          <p:nvSpPr>
            <p:cNvPr id="74" name="Pfeil nach rechts 26">
              <a:extLst>
                <a:ext uri="{FF2B5EF4-FFF2-40B4-BE49-F238E27FC236}">
                  <a16:creationId xmlns:a16="http://schemas.microsoft.com/office/drawing/2014/main" id="{04F9323C-0B6D-489A-9F36-007D45CD633A}"/>
                </a:ext>
              </a:extLst>
            </p:cNvPr>
            <p:cNvSpPr/>
            <p:nvPr/>
          </p:nvSpPr>
          <p:spPr bwMode="auto">
            <a:xfrm>
              <a:off x="1484896" y="1977972"/>
              <a:ext cx="972000" cy="288000"/>
            </a:xfrm>
            <a:prstGeom prst="rightArrow">
              <a:avLst/>
            </a:prstGeom>
            <a:solidFill>
              <a:srgbClr val="FAB072"/>
            </a:solidFill>
            <a:ln w="25400" cap="flat" cmpd="sng" algn="ctr">
              <a:solidFill>
                <a:srgbClr val="F082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sp>
          <p:nvSpPr>
            <p:cNvPr id="75" name="Pfeil nach rechts 26">
              <a:extLst>
                <a:ext uri="{FF2B5EF4-FFF2-40B4-BE49-F238E27FC236}">
                  <a16:creationId xmlns:a16="http://schemas.microsoft.com/office/drawing/2014/main" id="{BFCD5B34-D8D2-4DD1-B953-5D163132D425}"/>
                </a:ext>
              </a:extLst>
            </p:cNvPr>
            <p:cNvSpPr/>
            <p:nvPr/>
          </p:nvSpPr>
          <p:spPr bwMode="auto">
            <a:xfrm rot="10057871">
              <a:off x="5890841" y="1815120"/>
              <a:ext cx="1733516" cy="252000"/>
            </a:xfrm>
            <a:prstGeom prst="rightArrow">
              <a:avLst/>
            </a:prstGeom>
            <a:solidFill>
              <a:srgbClr val="FAB072"/>
            </a:solidFill>
            <a:ln w="25400" cap="flat" cmpd="sng" algn="ctr">
              <a:solidFill>
                <a:srgbClr val="F0823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grpSp>
          <p:nvGrpSpPr>
            <p:cNvPr id="76" name="Group 7169">
              <a:extLst>
                <a:ext uri="{FF2B5EF4-FFF2-40B4-BE49-F238E27FC236}">
                  <a16:creationId xmlns:a16="http://schemas.microsoft.com/office/drawing/2014/main" id="{38F1C3FE-66E3-4F0E-8D66-E4E024E34F55}"/>
                </a:ext>
              </a:extLst>
            </p:cNvPr>
            <p:cNvGrpSpPr/>
            <p:nvPr/>
          </p:nvGrpSpPr>
          <p:grpSpPr>
            <a:xfrm>
              <a:off x="6181644" y="2603033"/>
              <a:ext cx="2050562" cy="844689"/>
              <a:chOff x="6303794" y="2147067"/>
              <a:chExt cx="2050562" cy="844689"/>
            </a:xfrm>
          </p:grpSpPr>
          <p:sp>
            <p:nvSpPr>
              <p:cNvPr id="100" name="Textfeld 25">
                <a:extLst>
                  <a:ext uri="{FF2B5EF4-FFF2-40B4-BE49-F238E27FC236}">
                    <a16:creationId xmlns:a16="http://schemas.microsoft.com/office/drawing/2014/main" id="{02F2B207-7F80-4CCB-840A-3F39CF44E7A5}"/>
                  </a:ext>
                </a:extLst>
              </p:cNvPr>
              <p:cNvSpPr txBox="1"/>
              <p:nvPr/>
            </p:nvSpPr>
            <p:spPr>
              <a:xfrm>
                <a:off x="6303794" y="2760924"/>
                <a:ext cx="2050562"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Sharable user generated results</a:t>
                </a:r>
              </a:p>
            </p:txBody>
          </p:sp>
          <p:pic>
            <p:nvPicPr>
              <p:cNvPr id="101" name="Grafik 13" descr="Biomasse_Auschnitt.tif">
                <a:extLst>
                  <a:ext uri="{FF2B5EF4-FFF2-40B4-BE49-F238E27FC236}">
                    <a16:creationId xmlns:a16="http://schemas.microsoft.com/office/drawing/2014/main" id="{55A2D874-0322-4CC1-BA23-63721470028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887395" y="2147067"/>
                <a:ext cx="883356" cy="613857"/>
              </a:xfrm>
              <a:prstGeom prst="rect">
                <a:avLst/>
              </a:prstGeom>
              <a:ln w="12700" cmpd="sng">
                <a:solidFill>
                  <a:schemeClr val="tx1">
                    <a:lumMod val="50000"/>
                    <a:lumOff val="50000"/>
                  </a:schemeClr>
                </a:solidFill>
              </a:ln>
              <a:effectLst>
                <a:outerShdw blurRad="50800" dist="38100" dir="2700000" algn="tl" rotWithShape="0">
                  <a:prstClr val="black">
                    <a:alpha val="40000"/>
                  </a:prstClr>
                </a:outerShdw>
              </a:effectLst>
            </p:spPr>
          </p:pic>
        </p:grpSp>
        <p:grpSp>
          <p:nvGrpSpPr>
            <p:cNvPr id="77" name="Group 7168">
              <a:extLst>
                <a:ext uri="{FF2B5EF4-FFF2-40B4-BE49-F238E27FC236}">
                  <a16:creationId xmlns:a16="http://schemas.microsoft.com/office/drawing/2014/main" id="{94285A36-7439-49F1-BEE1-60EA4EC97897}"/>
                </a:ext>
              </a:extLst>
            </p:cNvPr>
            <p:cNvGrpSpPr/>
            <p:nvPr/>
          </p:nvGrpSpPr>
          <p:grpSpPr>
            <a:xfrm>
              <a:off x="2235857" y="1772331"/>
              <a:ext cx="1296931" cy="1719698"/>
              <a:chOff x="4762441" y="2856948"/>
              <a:chExt cx="1296931" cy="1719698"/>
            </a:xfrm>
          </p:grpSpPr>
          <p:sp>
            <p:nvSpPr>
              <p:cNvPr id="94" name="Rectangle 5">
                <a:extLst>
                  <a:ext uri="{FF2B5EF4-FFF2-40B4-BE49-F238E27FC236}">
                    <a16:creationId xmlns:a16="http://schemas.microsoft.com/office/drawing/2014/main" id="{F73244EC-61D5-4B67-8B30-9EDDEE3E5FF8}"/>
                  </a:ext>
                </a:extLst>
              </p:cNvPr>
              <p:cNvSpPr/>
              <p:nvPr/>
            </p:nvSpPr>
            <p:spPr>
              <a:xfrm>
                <a:off x="5029200" y="2884896"/>
                <a:ext cx="756000" cy="1691750"/>
              </a:xfrm>
              <a:prstGeom prst="rect">
                <a:avLst/>
              </a:prstGeom>
              <a:solidFill>
                <a:schemeClr val="bg1"/>
              </a:solidFill>
              <a:ln>
                <a:solidFill>
                  <a:srgbClr val="F08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feld 22">
                <a:extLst>
                  <a:ext uri="{FF2B5EF4-FFF2-40B4-BE49-F238E27FC236}">
                    <a16:creationId xmlns:a16="http://schemas.microsoft.com/office/drawing/2014/main" id="{444FB2C3-185A-4459-873F-8725F34D42ED}"/>
                  </a:ext>
                </a:extLst>
              </p:cNvPr>
              <p:cNvSpPr txBox="1"/>
              <p:nvPr/>
            </p:nvSpPr>
            <p:spPr>
              <a:xfrm>
                <a:off x="4762441" y="3576186"/>
                <a:ext cx="1273078" cy="338554"/>
              </a:xfrm>
              <a:prstGeom prst="rect">
                <a:avLst/>
              </a:prstGeom>
              <a:noFill/>
            </p:spPr>
            <p:txBody>
              <a:bodyPr wrap="square" rtlCol="0">
                <a:spAutoFit/>
              </a:bodyPr>
              <a:lstStyle/>
              <a:p>
                <a:pPr algn="ctr" fontAlgn="base">
                  <a:spcBef>
                    <a:spcPct val="0"/>
                  </a:spcBef>
                  <a:spcAft>
                    <a:spcPct val="0"/>
                  </a:spcAft>
                </a:pPr>
                <a:r>
                  <a:rPr lang="en-GB" sz="800" dirty="0">
                    <a:solidFill>
                      <a:prstClr val="black"/>
                    </a:solidFill>
                    <a:latin typeface="+mj-lt"/>
                    <a:cs typeface="Arial" charset="0"/>
                  </a:rPr>
                  <a:t>knowledge &amp; algorithms</a:t>
                </a:r>
              </a:p>
            </p:txBody>
          </p:sp>
          <p:sp>
            <p:nvSpPr>
              <p:cNvPr id="96" name="Textfeld 29">
                <a:extLst>
                  <a:ext uri="{FF2B5EF4-FFF2-40B4-BE49-F238E27FC236}">
                    <a16:creationId xmlns:a16="http://schemas.microsoft.com/office/drawing/2014/main" id="{18FAA57A-4BA7-49B1-9FE6-6FAFC82330E3}"/>
                  </a:ext>
                </a:extLst>
              </p:cNvPr>
              <p:cNvSpPr txBox="1"/>
              <p:nvPr/>
            </p:nvSpPr>
            <p:spPr>
              <a:xfrm>
                <a:off x="5180789" y="4358385"/>
                <a:ext cx="431528" cy="215444"/>
              </a:xfrm>
              <a:prstGeom prst="rect">
                <a:avLst/>
              </a:prstGeom>
              <a:solidFill>
                <a:schemeClr val="bg1"/>
              </a:solidFill>
            </p:spPr>
            <p:txBody>
              <a:bodyPr wrap="none" rtlCol="0">
                <a:spAutoFit/>
              </a:bodyPr>
              <a:lstStyle/>
              <a:p>
                <a:pPr algn="ctr" fontAlgn="base">
                  <a:spcBef>
                    <a:spcPct val="0"/>
                  </a:spcBef>
                  <a:spcAft>
                    <a:spcPct val="0"/>
                  </a:spcAft>
                </a:pPr>
                <a:r>
                  <a:rPr lang="en-GB" sz="800" dirty="0">
                    <a:solidFill>
                      <a:prstClr val="black"/>
                    </a:solidFill>
                    <a:latin typeface="+mj-lt"/>
                    <a:cs typeface="Arial" charset="0"/>
                  </a:rPr>
                  <a:t>tools</a:t>
                </a:r>
              </a:p>
            </p:txBody>
          </p:sp>
          <p:pic>
            <p:nvPicPr>
              <p:cNvPr id="97" name="Grafik 20">
                <a:extLst>
                  <a:ext uri="{FF2B5EF4-FFF2-40B4-BE49-F238E27FC236}">
                    <a16:creationId xmlns:a16="http://schemas.microsoft.com/office/drawing/2014/main" id="{97D9F833-5F87-4D41-A552-156ECA09CB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4640" y="3234102"/>
                <a:ext cx="576236" cy="432657"/>
              </a:xfrm>
              <a:prstGeom prst="rect">
                <a:avLst/>
              </a:prstGeom>
            </p:spPr>
          </p:pic>
          <p:pic>
            <p:nvPicPr>
              <p:cNvPr id="98" name="Grafik 16">
                <a:extLst>
                  <a:ext uri="{FF2B5EF4-FFF2-40B4-BE49-F238E27FC236}">
                    <a16:creationId xmlns:a16="http://schemas.microsoft.com/office/drawing/2014/main" id="{B5B2C10D-C156-430A-AA37-B8BCCD42A6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02916" y="3937876"/>
                <a:ext cx="600180" cy="454386"/>
              </a:xfrm>
              <a:prstGeom prst="rect">
                <a:avLst/>
              </a:prstGeom>
            </p:spPr>
          </p:pic>
          <p:sp>
            <p:nvSpPr>
              <p:cNvPr id="99" name="Textfeld 22">
                <a:extLst>
                  <a:ext uri="{FF2B5EF4-FFF2-40B4-BE49-F238E27FC236}">
                    <a16:creationId xmlns:a16="http://schemas.microsoft.com/office/drawing/2014/main" id="{B4B22888-5C69-4677-B0E4-0CB779CF25B0}"/>
                  </a:ext>
                </a:extLst>
              </p:cNvPr>
              <p:cNvSpPr txBox="1"/>
              <p:nvPr/>
            </p:nvSpPr>
            <p:spPr>
              <a:xfrm>
                <a:off x="4786294" y="2856948"/>
                <a:ext cx="1273078" cy="430887"/>
              </a:xfrm>
              <a:prstGeom prst="rect">
                <a:avLst/>
              </a:prstGeom>
              <a:noFill/>
            </p:spPr>
            <p:txBody>
              <a:bodyPr wrap="square" rtlCol="0">
                <a:spAutoFit/>
              </a:bodyPr>
              <a:lstStyle/>
              <a:p>
                <a:pPr algn="ctr" fontAlgn="base">
                  <a:spcBef>
                    <a:spcPct val="0"/>
                  </a:spcBef>
                  <a:spcAft>
                    <a:spcPct val="0"/>
                  </a:spcAft>
                </a:pPr>
                <a:r>
                  <a:rPr lang="en-GB" sz="1100" dirty="0">
                    <a:solidFill>
                      <a:prstClr val="black"/>
                    </a:solidFill>
                    <a:latin typeface="+mj-lt"/>
                    <a:cs typeface="Arial" charset="0"/>
                  </a:rPr>
                  <a:t>Service </a:t>
                </a:r>
              </a:p>
              <a:p>
                <a:pPr algn="ctr" fontAlgn="base">
                  <a:spcBef>
                    <a:spcPct val="0"/>
                  </a:spcBef>
                  <a:spcAft>
                    <a:spcPct val="0"/>
                  </a:spcAft>
                </a:pPr>
                <a:r>
                  <a:rPr lang="en-GB" sz="1100" dirty="0">
                    <a:solidFill>
                      <a:prstClr val="black"/>
                    </a:solidFill>
                    <a:latin typeface="+mj-lt"/>
                    <a:cs typeface="Arial" charset="0"/>
                  </a:rPr>
                  <a:t>provider</a:t>
                </a:r>
              </a:p>
            </p:txBody>
          </p:sp>
        </p:grpSp>
        <p:grpSp>
          <p:nvGrpSpPr>
            <p:cNvPr id="78" name="Group 6">
              <a:extLst>
                <a:ext uri="{FF2B5EF4-FFF2-40B4-BE49-F238E27FC236}">
                  <a16:creationId xmlns:a16="http://schemas.microsoft.com/office/drawing/2014/main" id="{387D8046-092E-45B6-83B6-EE7FA1068D5B}"/>
                </a:ext>
              </a:extLst>
            </p:cNvPr>
            <p:cNvGrpSpPr/>
            <p:nvPr/>
          </p:nvGrpSpPr>
          <p:grpSpPr>
            <a:xfrm>
              <a:off x="701713" y="1878594"/>
              <a:ext cx="883356" cy="833617"/>
              <a:chOff x="233103" y="630823"/>
              <a:chExt cx="883356" cy="833617"/>
            </a:xfrm>
          </p:grpSpPr>
          <p:sp>
            <p:nvSpPr>
              <p:cNvPr id="92" name="Textfeld 21">
                <a:extLst>
                  <a:ext uri="{FF2B5EF4-FFF2-40B4-BE49-F238E27FC236}">
                    <a16:creationId xmlns:a16="http://schemas.microsoft.com/office/drawing/2014/main" id="{C8B44553-85A9-4210-A1ED-2FF1175CD372}"/>
                  </a:ext>
                </a:extLst>
              </p:cNvPr>
              <p:cNvSpPr txBox="1"/>
              <p:nvPr/>
            </p:nvSpPr>
            <p:spPr>
              <a:xfrm>
                <a:off x="302724" y="1233608"/>
                <a:ext cx="744113"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User data</a:t>
                </a:r>
              </a:p>
            </p:txBody>
          </p:sp>
          <p:pic>
            <p:nvPicPr>
              <p:cNvPr id="93" name="Grafik 23" descr="Biomasse_Auschnitt.tif">
                <a:extLst>
                  <a:ext uri="{FF2B5EF4-FFF2-40B4-BE49-F238E27FC236}">
                    <a16:creationId xmlns:a16="http://schemas.microsoft.com/office/drawing/2014/main" id="{D701E804-BE46-415B-BD56-89BAE080187D}"/>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233103" y="630823"/>
                <a:ext cx="883356" cy="613858"/>
              </a:xfrm>
              <a:prstGeom prst="rect">
                <a:avLst/>
              </a:prstGeom>
              <a:ln w="12700" cmpd="sng">
                <a:solidFill>
                  <a:schemeClr val="tx1">
                    <a:lumMod val="50000"/>
                    <a:lumOff val="50000"/>
                  </a:schemeClr>
                </a:solidFill>
              </a:ln>
              <a:effectLst>
                <a:outerShdw blurRad="50800" dist="38100" dir="2700000" algn="tl" rotWithShape="0">
                  <a:prstClr val="black">
                    <a:alpha val="40000"/>
                  </a:prstClr>
                </a:outerShdw>
              </a:effectLst>
            </p:spPr>
          </p:pic>
        </p:grpSp>
        <p:grpSp>
          <p:nvGrpSpPr>
            <p:cNvPr id="79" name="Group 30">
              <a:extLst>
                <a:ext uri="{FF2B5EF4-FFF2-40B4-BE49-F238E27FC236}">
                  <a16:creationId xmlns:a16="http://schemas.microsoft.com/office/drawing/2014/main" id="{F5B5EEDC-A037-4105-B3A7-3690AAD69C15}"/>
                </a:ext>
              </a:extLst>
            </p:cNvPr>
            <p:cNvGrpSpPr/>
            <p:nvPr/>
          </p:nvGrpSpPr>
          <p:grpSpPr>
            <a:xfrm>
              <a:off x="4821985" y="1777587"/>
              <a:ext cx="1044000" cy="1062000"/>
              <a:chOff x="4867472" y="5557021"/>
              <a:chExt cx="1044000" cy="1062000"/>
            </a:xfrm>
          </p:grpSpPr>
          <p:sp>
            <p:nvSpPr>
              <p:cNvPr id="86" name="Rectangle 77">
                <a:extLst>
                  <a:ext uri="{FF2B5EF4-FFF2-40B4-BE49-F238E27FC236}">
                    <a16:creationId xmlns:a16="http://schemas.microsoft.com/office/drawing/2014/main" id="{C0BC8995-75AD-4F78-B698-3A698693C04D}"/>
                  </a:ext>
                </a:extLst>
              </p:cNvPr>
              <p:cNvSpPr/>
              <p:nvPr/>
            </p:nvSpPr>
            <p:spPr>
              <a:xfrm>
                <a:off x="4867472" y="5557021"/>
                <a:ext cx="1044000" cy="1062000"/>
              </a:xfrm>
              <a:prstGeom prst="rect">
                <a:avLst/>
              </a:prstGeom>
              <a:solidFill>
                <a:schemeClr val="bg1"/>
              </a:solidFill>
              <a:ln>
                <a:solidFill>
                  <a:srgbClr val="F08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7175">
                <a:extLst>
                  <a:ext uri="{FF2B5EF4-FFF2-40B4-BE49-F238E27FC236}">
                    <a16:creationId xmlns:a16="http://schemas.microsoft.com/office/drawing/2014/main" id="{B6893048-8FA6-401A-9BEF-BF2B9EE8915A}"/>
                  </a:ext>
                </a:extLst>
              </p:cNvPr>
              <p:cNvGrpSpPr/>
              <p:nvPr/>
            </p:nvGrpSpPr>
            <p:grpSpPr>
              <a:xfrm>
                <a:off x="4929454" y="5619968"/>
                <a:ext cx="951538" cy="936106"/>
                <a:chOff x="4668361" y="1398291"/>
                <a:chExt cx="1081894" cy="1035781"/>
              </a:xfrm>
            </p:grpSpPr>
            <p:grpSp>
              <p:nvGrpSpPr>
                <p:cNvPr id="88" name="Group 7171">
                  <a:extLst>
                    <a:ext uri="{FF2B5EF4-FFF2-40B4-BE49-F238E27FC236}">
                      <a16:creationId xmlns:a16="http://schemas.microsoft.com/office/drawing/2014/main" id="{75F68A7A-562B-46BB-BF7F-5AE3019BF303}"/>
                    </a:ext>
                  </a:extLst>
                </p:cNvPr>
                <p:cNvGrpSpPr/>
                <p:nvPr/>
              </p:nvGrpSpPr>
              <p:grpSpPr>
                <a:xfrm>
                  <a:off x="4668361" y="1398291"/>
                  <a:ext cx="1081894" cy="1035781"/>
                  <a:chOff x="5119147" y="2910055"/>
                  <a:chExt cx="1081894" cy="1035781"/>
                </a:xfrm>
              </p:grpSpPr>
              <p:pic>
                <p:nvPicPr>
                  <p:cNvPr id="90" name="Grafik 16">
                    <a:extLst>
                      <a:ext uri="{FF2B5EF4-FFF2-40B4-BE49-F238E27FC236}">
                        <a16:creationId xmlns:a16="http://schemas.microsoft.com/office/drawing/2014/main" id="{BCB0D0B8-CCCC-4476-9513-1216B0E2BF1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19147" y="2910055"/>
                    <a:ext cx="1081894" cy="819084"/>
                  </a:xfrm>
                  <a:prstGeom prst="rect">
                    <a:avLst/>
                  </a:prstGeom>
                </p:spPr>
              </p:pic>
              <p:sp>
                <p:nvSpPr>
                  <p:cNvPr id="91" name="Textfeld 17">
                    <a:extLst>
                      <a:ext uri="{FF2B5EF4-FFF2-40B4-BE49-F238E27FC236}">
                        <a16:creationId xmlns:a16="http://schemas.microsoft.com/office/drawing/2014/main" id="{E8282827-53C1-40A9-9BDF-A00821252023}"/>
                      </a:ext>
                    </a:extLst>
                  </p:cNvPr>
                  <p:cNvSpPr txBox="1"/>
                  <p:nvPr/>
                </p:nvSpPr>
                <p:spPr>
                  <a:xfrm>
                    <a:off x="5283380" y="3684226"/>
                    <a:ext cx="736099" cy="261610"/>
                  </a:xfrm>
                  <a:prstGeom prst="rect">
                    <a:avLst/>
                  </a:prstGeom>
                  <a:noFill/>
                </p:spPr>
                <p:txBody>
                  <a:bodyPr wrap="none" rtlCol="0">
                    <a:spAutoFit/>
                  </a:bodyPr>
                  <a:lstStyle/>
                  <a:p>
                    <a:pPr algn="ctr"/>
                    <a:r>
                      <a:rPr lang="en-GB" sz="1100" dirty="0">
                        <a:solidFill>
                          <a:prstClr val="black"/>
                        </a:solidFill>
                        <a:latin typeface="+mj-lt"/>
                        <a:cs typeface="Arial" charset="0"/>
                      </a:rPr>
                      <a:t>Toolbox</a:t>
                    </a:r>
                  </a:p>
                </p:txBody>
              </p:sp>
            </p:grpSp>
            <p:sp>
              <p:nvSpPr>
                <p:cNvPr id="89" name="Rectangle 7174">
                  <a:extLst>
                    <a:ext uri="{FF2B5EF4-FFF2-40B4-BE49-F238E27FC236}">
                      <a16:creationId xmlns:a16="http://schemas.microsoft.com/office/drawing/2014/main" id="{402DC7A4-72F4-4A36-BD1A-E0E480A7849A}"/>
                    </a:ext>
                  </a:extLst>
                </p:cNvPr>
                <p:cNvSpPr/>
                <p:nvPr/>
              </p:nvSpPr>
              <p:spPr>
                <a:xfrm>
                  <a:off x="4849276" y="1850308"/>
                  <a:ext cx="638370" cy="27578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a:t>
                  </a:r>
                  <a:r>
                    <a:rPr lang="en-GB" sz="800" dirty="0" err="1">
                      <a:solidFill>
                        <a:schemeClr val="tx1"/>
                      </a:solidFill>
                    </a:rPr>
                    <a:t>api</a:t>
                  </a:r>
                  <a:r>
                    <a:rPr lang="en-GB" sz="800" dirty="0">
                      <a:solidFill>
                        <a:schemeClr val="tx1"/>
                      </a:solidFill>
                    </a:rPr>
                    <a:t>}</a:t>
                  </a:r>
                </a:p>
              </p:txBody>
            </p:sp>
          </p:grpSp>
        </p:grpSp>
        <p:grpSp>
          <p:nvGrpSpPr>
            <p:cNvPr id="80" name="Group 7167">
              <a:extLst>
                <a:ext uri="{FF2B5EF4-FFF2-40B4-BE49-F238E27FC236}">
                  <a16:creationId xmlns:a16="http://schemas.microsoft.com/office/drawing/2014/main" id="{CDB51B0F-8999-472C-BFEA-46718ED573C3}"/>
                </a:ext>
              </a:extLst>
            </p:cNvPr>
            <p:cNvGrpSpPr/>
            <p:nvPr/>
          </p:nvGrpSpPr>
          <p:grpSpPr>
            <a:xfrm>
              <a:off x="6368220" y="963388"/>
              <a:ext cx="899664" cy="780031"/>
              <a:chOff x="6889021" y="1712409"/>
              <a:chExt cx="899664" cy="780031"/>
            </a:xfrm>
          </p:grpSpPr>
          <p:pic>
            <p:nvPicPr>
              <p:cNvPr id="84" name="Grafik 20">
                <a:extLst>
                  <a:ext uri="{FF2B5EF4-FFF2-40B4-BE49-F238E27FC236}">
                    <a16:creationId xmlns:a16="http://schemas.microsoft.com/office/drawing/2014/main" id="{CC30EA35-8C32-448E-83AD-390AF75404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89021" y="1712409"/>
                <a:ext cx="838703" cy="629726"/>
              </a:xfrm>
              <a:prstGeom prst="rect">
                <a:avLst/>
              </a:prstGeom>
            </p:spPr>
          </p:pic>
          <p:sp>
            <p:nvSpPr>
              <p:cNvPr id="85" name="Textfeld 22">
                <a:extLst>
                  <a:ext uri="{FF2B5EF4-FFF2-40B4-BE49-F238E27FC236}">
                    <a16:creationId xmlns:a16="http://schemas.microsoft.com/office/drawing/2014/main" id="{01E772FE-0BB7-4B18-A3D5-AC6768EE8D1D}"/>
                  </a:ext>
                </a:extLst>
              </p:cNvPr>
              <p:cNvSpPr txBox="1"/>
              <p:nvPr/>
            </p:nvSpPr>
            <p:spPr>
              <a:xfrm>
                <a:off x="6949981" y="2261608"/>
                <a:ext cx="838704" cy="230832"/>
              </a:xfrm>
              <a:prstGeom prst="rect">
                <a:avLst/>
              </a:prstGeom>
              <a:noFill/>
            </p:spPr>
            <p:txBody>
              <a:bodyPr wrap="square" rtlCol="0">
                <a:spAutoFit/>
              </a:bodyPr>
              <a:lstStyle/>
              <a:p>
                <a:pPr algn="ctr" fontAlgn="base">
                  <a:spcBef>
                    <a:spcPct val="0"/>
                  </a:spcBef>
                  <a:spcAft>
                    <a:spcPct val="0"/>
                  </a:spcAft>
                </a:pPr>
                <a:r>
                  <a:rPr lang="en-GB" sz="900" dirty="0">
                    <a:solidFill>
                      <a:prstClr val="black"/>
                    </a:solidFill>
                    <a:latin typeface="+mn-lt"/>
                    <a:cs typeface="Arial" charset="0"/>
                  </a:rPr>
                  <a:t>User input</a:t>
                </a:r>
              </a:p>
            </p:txBody>
          </p:sp>
        </p:grpSp>
        <p:grpSp>
          <p:nvGrpSpPr>
            <p:cNvPr id="81" name="Group 90">
              <a:extLst>
                <a:ext uri="{FF2B5EF4-FFF2-40B4-BE49-F238E27FC236}">
                  <a16:creationId xmlns:a16="http://schemas.microsoft.com/office/drawing/2014/main" id="{EBAFF08D-C794-47F7-8FDF-D49FB658B7D2}"/>
                </a:ext>
              </a:extLst>
            </p:cNvPr>
            <p:cNvGrpSpPr/>
            <p:nvPr/>
          </p:nvGrpSpPr>
          <p:grpSpPr>
            <a:xfrm>
              <a:off x="7286266" y="1294927"/>
              <a:ext cx="883356" cy="833617"/>
              <a:chOff x="233103" y="630823"/>
              <a:chExt cx="883356" cy="833617"/>
            </a:xfrm>
          </p:grpSpPr>
          <p:sp>
            <p:nvSpPr>
              <p:cNvPr id="82" name="Textfeld 21">
                <a:extLst>
                  <a:ext uri="{FF2B5EF4-FFF2-40B4-BE49-F238E27FC236}">
                    <a16:creationId xmlns:a16="http://schemas.microsoft.com/office/drawing/2014/main" id="{0382979B-5CF3-47FF-BDF2-59F291D5C7BC}"/>
                  </a:ext>
                </a:extLst>
              </p:cNvPr>
              <p:cNvSpPr txBox="1"/>
              <p:nvPr/>
            </p:nvSpPr>
            <p:spPr>
              <a:xfrm>
                <a:off x="302724" y="1233608"/>
                <a:ext cx="744113"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User data</a:t>
                </a:r>
              </a:p>
            </p:txBody>
          </p:sp>
          <p:pic>
            <p:nvPicPr>
              <p:cNvPr id="83" name="Grafik 23" descr="Biomasse_Auschnitt.tif">
                <a:extLst>
                  <a:ext uri="{FF2B5EF4-FFF2-40B4-BE49-F238E27FC236}">
                    <a16:creationId xmlns:a16="http://schemas.microsoft.com/office/drawing/2014/main" id="{1A40191B-5F18-4851-ABA2-FD634B4DEC29}"/>
                  </a:ext>
                </a:extLst>
              </p:cNvPr>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233103" y="630823"/>
                <a:ext cx="883356" cy="613858"/>
              </a:xfrm>
              <a:prstGeom prst="rect">
                <a:avLst/>
              </a:prstGeom>
              <a:ln w="12700" cmpd="sng">
                <a:solidFill>
                  <a:schemeClr val="tx1">
                    <a:lumMod val="50000"/>
                    <a:lumOff val="50000"/>
                  </a:schemeClr>
                </a:solidFill>
              </a:ln>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860434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69759-57D9-4210-82D4-37D77F8136E3}"/>
              </a:ext>
            </a:extLst>
          </p:cNvPr>
          <p:cNvSpPr>
            <a:spLocks noGrp="1"/>
          </p:cNvSpPr>
          <p:nvPr>
            <p:ph type="title"/>
          </p:nvPr>
        </p:nvSpPr>
        <p:spPr/>
        <p:txBody>
          <a:bodyPr/>
          <a:lstStyle/>
          <a:p>
            <a:r>
              <a:rPr lang="en-GB" dirty="0"/>
              <a:t>Cloud processing Concepts</a:t>
            </a:r>
          </a:p>
        </p:txBody>
      </p:sp>
      <p:sp>
        <p:nvSpPr>
          <p:cNvPr id="5" name="Textplatzhalter 4">
            <a:extLst>
              <a:ext uri="{FF2B5EF4-FFF2-40B4-BE49-F238E27FC236}">
                <a16:creationId xmlns:a16="http://schemas.microsoft.com/office/drawing/2014/main" id="{39E51FB7-80C4-41CD-9C3F-9A0B1BFC4CD3}"/>
              </a:ext>
            </a:extLst>
          </p:cNvPr>
          <p:cNvSpPr>
            <a:spLocks noGrp="1"/>
          </p:cNvSpPr>
          <p:nvPr>
            <p:ph type="body" idx="1"/>
          </p:nvPr>
        </p:nvSpPr>
        <p:spPr/>
        <p:txBody>
          <a:bodyPr/>
          <a:lstStyle/>
          <a:p>
            <a:r>
              <a:rPr lang="en-US" dirty="0"/>
              <a:t>Introduction to crop analysis in the cloud </a:t>
            </a:r>
            <a:endParaRPr lang="en-GB" dirty="0"/>
          </a:p>
        </p:txBody>
      </p:sp>
    </p:spTree>
    <p:extLst>
      <p:ext uri="{BB962C8B-B14F-4D97-AF65-F5344CB8AC3E}">
        <p14:creationId xmlns:p14="http://schemas.microsoft.com/office/powerpoint/2010/main" val="62740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D66D4-5AC8-4467-90FE-EB129789C716}"/>
              </a:ext>
            </a:extLst>
          </p:cNvPr>
          <p:cNvSpPr>
            <a:spLocks noGrp="1"/>
          </p:cNvSpPr>
          <p:nvPr>
            <p:ph type="title"/>
          </p:nvPr>
        </p:nvSpPr>
        <p:spPr/>
        <p:txBody>
          <a:bodyPr/>
          <a:lstStyle/>
          <a:p>
            <a:r>
              <a:rPr lang="en-GB" dirty="0"/>
              <a:t>Thematic Exploitation Platform Workflow </a:t>
            </a:r>
            <a:endParaRPr lang="de-DE" dirty="0"/>
          </a:p>
        </p:txBody>
      </p:sp>
      <p:sp>
        <p:nvSpPr>
          <p:cNvPr id="6" name="Inhaltsplatzhalter 2">
            <a:extLst>
              <a:ext uri="{FF2B5EF4-FFF2-40B4-BE49-F238E27FC236}">
                <a16:creationId xmlns:a16="http://schemas.microsoft.com/office/drawing/2014/main" id="{71CB1165-D8CA-4C26-B577-90742755C063}"/>
              </a:ext>
            </a:extLst>
          </p:cNvPr>
          <p:cNvSpPr txBox="1">
            <a:spLocks/>
          </p:cNvSpPr>
          <p:nvPr/>
        </p:nvSpPr>
        <p:spPr bwMode="auto">
          <a:xfrm>
            <a:off x="143086" y="846719"/>
            <a:ext cx="8777713" cy="3538526"/>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buClr>
                <a:srgbClr val="0098DB"/>
              </a:buClr>
            </a:pPr>
            <a:r>
              <a:rPr lang="de-DE" b="1" dirty="0"/>
              <a:t>Basic </a:t>
            </a:r>
            <a:r>
              <a:rPr lang="de-DE" b="1" dirty="0" err="1"/>
              <a:t>workflow</a:t>
            </a:r>
            <a:r>
              <a:rPr lang="de-DE" b="1" dirty="0"/>
              <a:t> on a </a:t>
            </a:r>
            <a:r>
              <a:rPr lang="de-DE" b="1" dirty="0" err="1"/>
              <a:t>platform</a:t>
            </a:r>
            <a:endParaRPr lang="de-DE" b="1" dirty="0"/>
          </a:p>
          <a:p>
            <a:pPr indent="0">
              <a:buClr>
                <a:srgbClr val="0098DB"/>
              </a:buClr>
            </a:pPr>
            <a:endParaRPr lang="de-DE" sz="1100" b="1" u="sng" dirty="0">
              <a:solidFill>
                <a:srgbClr val="0098DB">
                  <a:lumMod val="50000"/>
                </a:srgbClr>
              </a:solidFill>
            </a:endParaRPr>
          </a:p>
          <a:p>
            <a:pPr indent="0">
              <a:buClr>
                <a:srgbClr val="0098DB"/>
              </a:buClr>
            </a:pPr>
            <a:endParaRPr lang="de-DE" sz="1100" b="1" u="sng" dirty="0">
              <a:solidFill>
                <a:srgbClr val="0098DB">
                  <a:lumMod val="50000"/>
                </a:srgbClr>
              </a:solidFill>
            </a:endParaRPr>
          </a:p>
          <a:p>
            <a:pPr indent="0">
              <a:buClr>
                <a:srgbClr val="0098DB"/>
              </a:buClr>
            </a:pPr>
            <a:endParaRPr lang="en-GB" sz="1100" u="sng" dirty="0">
              <a:solidFill>
                <a:srgbClr val="0098DB">
                  <a:lumMod val="50000"/>
                </a:srgbClr>
              </a:solidFill>
            </a:endParaRPr>
          </a:p>
          <a:p>
            <a:pPr>
              <a:buClr>
                <a:srgbClr val="0098DB"/>
              </a:buClr>
              <a:buFontTx/>
              <a:buAutoNum type="arabicPeriod"/>
            </a:pPr>
            <a:endParaRPr lang="de-DE" dirty="0"/>
          </a:p>
          <a:p>
            <a:pPr>
              <a:buClr>
                <a:srgbClr val="0098DB"/>
              </a:buClr>
              <a:buAutoNum type="arabicPeriod"/>
            </a:pPr>
            <a:endParaRPr lang="de-DE" dirty="0"/>
          </a:p>
          <a:p>
            <a:pPr>
              <a:buClr>
                <a:srgbClr val="0098DB"/>
              </a:buClr>
              <a:buAutoNum type="arabicPeriod"/>
            </a:pPr>
            <a:endParaRPr lang="de-DE" sz="1100" u="sng" kern="0" dirty="0">
              <a:solidFill>
                <a:srgbClr val="0098DB">
                  <a:lumMod val="50000"/>
                </a:srgbClr>
              </a:solidFill>
            </a:endParaRPr>
          </a:p>
          <a:p>
            <a:pPr lvl="0">
              <a:buClr>
                <a:srgbClr val="0098DB"/>
              </a:buClr>
            </a:pPr>
            <a:endParaRPr lang="de-DE" sz="1100" u="sng" kern="0" dirty="0">
              <a:solidFill>
                <a:srgbClr val="0098DB">
                  <a:lumMod val="50000"/>
                </a:srgbClr>
              </a:solidFill>
            </a:endParaRPr>
          </a:p>
          <a:p>
            <a:endParaRPr lang="de-DE" dirty="0"/>
          </a:p>
          <a:p>
            <a:r>
              <a:rPr lang="de-DE" kern="0" dirty="0"/>
              <a:t> </a:t>
            </a:r>
          </a:p>
        </p:txBody>
      </p:sp>
      <p:sp>
        <p:nvSpPr>
          <p:cNvPr id="3" name="Rechteck 2">
            <a:extLst>
              <a:ext uri="{FF2B5EF4-FFF2-40B4-BE49-F238E27FC236}">
                <a16:creationId xmlns:a16="http://schemas.microsoft.com/office/drawing/2014/main" id="{E292E1E9-3022-425F-9B3F-5B2294511E54}"/>
              </a:ext>
            </a:extLst>
          </p:cNvPr>
          <p:cNvSpPr/>
          <p:nvPr/>
        </p:nvSpPr>
        <p:spPr>
          <a:xfrm>
            <a:off x="461206" y="2386272"/>
            <a:ext cx="1580148" cy="922421"/>
          </a:xfrm>
          <a:prstGeom prst="rect">
            <a:avLst/>
          </a:prstGeom>
          <a:solidFill>
            <a:schemeClr val="accent5">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err="1"/>
              <a:t>Direct</a:t>
            </a:r>
            <a:r>
              <a:rPr lang="de-DE" dirty="0"/>
              <a:t> </a:t>
            </a:r>
            <a:r>
              <a:rPr lang="de-DE" dirty="0" err="1"/>
              <a:t>access</a:t>
            </a:r>
            <a:r>
              <a:rPr lang="de-DE" dirty="0"/>
              <a:t> </a:t>
            </a:r>
            <a:r>
              <a:rPr lang="de-DE" dirty="0" err="1"/>
              <a:t>to</a:t>
            </a:r>
            <a:r>
              <a:rPr lang="de-DE" dirty="0"/>
              <a:t> </a:t>
            </a:r>
            <a:r>
              <a:rPr lang="de-DE" dirty="0" err="1"/>
              <a:t>data</a:t>
            </a:r>
            <a:endParaRPr lang="en-GB" dirty="0"/>
          </a:p>
        </p:txBody>
      </p:sp>
      <p:sp>
        <p:nvSpPr>
          <p:cNvPr id="7" name="Rechteck 6">
            <a:extLst>
              <a:ext uri="{FF2B5EF4-FFF2-40B4-BE49-F238E27FC236}">
                <a16:creationId xmlns:a16="http://schemas.microsoft.com/office/drawing/2014/main" id="{F8E844EC-DBDD-4630-AF02-FCCF594AC83F}"/>
              </a:ext>
            </a:extLst>
          </p:cNvPr>
          <p:cNvSpPr/>
          <p:nvPr/>
        </p:nvSpPr>
        <p:spPr>
          <a:xfrm>
            <a:off x="2486522" y="2386272"/>
            <a:ext cx="1580148" cy="92242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a:t>(</a:t>
            </a:r>
            <a:r>
              <a:rPr lang="de-DE" dirty="0" err="1"/>
              <a:t>Pre</a:t>
            </a:r>
            <a:r>
              <a:rPr lang="de-DE" dirty="0"/>
              <a:t>-) Processing on </a:t>
            </a:r>
            <a:r>
              <a:rPr lang="de-DE" dirty="0" err="1"/>
              <a:t>platform</a:t>
            </a:r>
            <a:endParaRPr lang="en-GB" dirty="0"/>
          </a:p>
        </p:txBody>
      </p:sp>
      <p:sp>
        <p:nvSpPr>
          <p:cNvPr id="8" name="Rechteck 7">
            <a:extLst>
              <a:ext uri="{FF2B5EF4-FFF2-40B4-BE49-F238E27FC236}">
                <a16:creationId xmlns:a16="http://schemas.microsoft.com/office/drawing/2014/main" id="{1E3B596C-E6CF-4692-A9FA-5B9F9443A9EE}"/>
              </a:ext>
            </a:extLst>
          </p:cNvPr>
          <p:cNvSpPr/>
          <p:nvPr/>
        </p:nvSpPr>
        <p:spPr>
          <a:xfrm>
            <a:off x="4696326" y="1415966"/>
            <a:ext cx="1792706" cy="922421"/>
          </a:xfrm>
          <a:prstGeom prst="rect">
            <a:avLst/>
          </a:prstGeom>
          <a:solidFill>
            <a:srgbClr val="E3722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a:t>Further </a:t>
            </a:r>
            <a:r>
              <a:rPr lang="de-DE" dirty="0" err="1"/>
              <a:t>processing</a:t>
            </a:r>
            <a:r>
              <a:rPr lang="de-DE" dirty="0"/>
              <a:t> </a:t>
            </a:r>
            <a:endParaRPr lang="en-GB" dirty="0"/>
          </a:p>
        </p:txBody>
      </p:sp>
      <p:sp>
        <p:nvSpPr>
          <p:cNvPr id="9" name="Rechteck 8">
            <a:extLst>
              <a:ext uri="{FF2B5EF4-FFF2-40B4-BE49-F238E27FC236}">
                <a16:creationId xmlns:a16="http://schemas.microsoft.com/office/drawing/2014/main" id="{A79C9C48-CDBB-4955-B7D7-E9DAF184F70F}"/>
              </a:ext>
            </a:extLst>
          </p:cNvPr>
          <p:cNvSpPr/>
          <p:nvPr/>
        </p:nvSpPr>
        <p:spPr>
          <a:xfrm>
            <a:off x="4696326" y="2432369"/>
            <a:ext cx="1792706" cy="922421"/>
          </a:xfrm>
          <a:prstGeom prst="rect">
            <a:avLst/>
          </a:prstGeom>
          <a:solidFill>
            <a:srgbClr val="E3722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a:t>Access via GUI </a:t>
            </a:r>
            <a:r>
              <a:rPr lang="de-DE" dirty="0" err="1"/>
              <a:t>or</a:t>
            </a:r>
            <a:r>
              <a:rPr lang="de-DE" dirty="0"/>
              <a:t> API</a:t>
            </a:r>
            <a:endParaRPr lang="en-GB" dirty="0"/>
          </a:p>
        </p:txBody>
      </p:sp>
      <p:sp>
        <p:nvSpPr>
          <p:cNvPr id="11" name="Rechteck 10">
            <a:extLst>
              <a:ext uri="{FF2B5EF4-FFF2-40B4-BE49-F238E27FC236}">
                <a16:creationId xmlns:a16="http://schemas.microsoft.com/office/drawing/2014/main" id="{FC65A2DC-0ADD-437B-B36E-26CC634325F4}"/>
              </a:ext>
            </a:extLst>
          </p:cNvPr>
          <p:cNvSpPr/>
          <p:nvPr/>
        </p:nvSpPr>
        <p:spPr>
          <a:xfrm>
            <a:off x="4696326" y="3448772"/>
            <a:ext cx="1792706" cy="922421"/>
          </a:xfrm>
          <a:prstGeom prst="rect">
            <a:avLst/>
          </a:prstGeom>
          <a:solidFill>
            <a:srgbClr val="E3722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de-DE" dirty="0"/>
              <a:t>Provision </a:t>
            </a:r>
            <a:r>
              <a:rPr lang="de-DE" dirty="0" err="1"/>
              <a:t>to</a:t>
            </a:r>
            <a:r>
              <a:rPr lang="de-DE" dirty="0"/>
              <a:t> own front-end</a:t>
            </a:r>
            <a:endParaRPr lang="en-GB" dirty="0"/>
          </a:p>
        </p:txBody>
      </p:sp>
      <p:sp>
        <p:nvSpPr>
          <p:cNvPr id="4" name="Pfeil: nach rechts 3">
            <a:extLst>
              <a:ext uri="{FF2B5EF4-FFF2-40B4-BE49-F238E27FC236}">
                <a16:creationId xmlns:a16="http://schemas.microsoft.com/office/drawing/2014/main" id="{69CAC664-5760-4687-B652-C8E39696E8EA}"/>
              </a:ext>
            </a:extLst>
          </p:cNvPr>
          <p:cNvSpPr/>
          <p:nvPr/>
        </p:nvSpPr>
        <p:spPr>
          <a:xfrm>
            <a:off x="2113544" y="2598830"/>
            <a:ext cx="328863" cy="469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feil: nach rechts 11">
            <a:extLst>
              <a:ext uri="{FF2B5EF4-FFF2-40B4-BE49-F238E27FC236}">
                <a16:creationId xmlns:a16="http://schemas.microsoft.com/office/drawing/2014/main" id="{B9174391-94A5-467D-B694-09B6CD19E018}"/>
              </a:ext>
            </a:extLst>
          </p:cNvPr>
          <p:cNvSpPr/>
          <p:nvPr/>
        </p:nvSpPr>
        <p:spPr>
          <a:xfrm>
            <a:off x="4309310" y="2053389"/>
            <a:ext cx="328863" cy="469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feil: nach rechts 12">
            <a:extLst>
              <a:ext uri="{FF2B5EF4-FFF2-40B4-BE49-F238E27FC236}">
                <a16:creationId xmlns:a16="http://schemas.microsoft.com/office/drawing/2014/main" id="{37EBE0CE-508C-4E07-99F7-78D712ABB407}"/>
              </a:ext>
            </a:extLst>
          </p:cNvPr>
          <p:cNvSpPr/>
          <p:nvPr/>
        </p:nvSpPr>
        <p:spPr>
          <a:xfrm>
            <a:off x="4283243" y="2624653"/>
            <a:ext cx="328863" cy="469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feil: nach rechts 13">
            <a:extLst>
              <a:ext uri="{FF2B5EF4-FFF2-40B4-BE49-F238E27FC236}">
                <a16:creationId xmlns:a16="http://schemas.microsoft.com/office/drawing/2014/main" id="{481D6E34-5B86-487E-9EDE-9F4281128730}"/>
              </a:ext>
            </a:extLst>
          </p:cNvPr>
          <p:cNvSpPr/>
          <p:nvPr/>
        </p:nvSpPr>
        <p:spPr>
          <a:xfrm>
            <a:off x="4283242" y="3197122"/>
            <a:ext cx="328863" cy="469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a16="http://schemas.microsoft.com/office/drawing/2014/main" id="{CFED8018-7EF0-4E8C-B00E-591B644E5EE7}"/>
              </a:ext>
            </a:extLst>
          </p:cNvPr>
          <p:cNvSpPr txBox="1"/>
          <p:nvPr/>
        </p:nvSpPr>
        <p:spPr>
          <a:xfrm>
            <a:off x="4612105" y="1046634"/>
            <a:ext cx="2170146" cy="369332"/>
          </a:xfrm>
          <a:prstGeom prst="rect">
            <a:avLst/>
          </a:prstGeom>
          <a:noFill/>
        </p:spPr>
        <p:txBody>
          <a:bodyPr wrap="none" rtlCol="0">
            <a:spAutoFit/>
          </a:bodyPr>
          <a:lstStyle/>
          <a:p>
            <a:r>
              <a:rPr lang="de-DE" dirty="0"/>
              <a:t>Use </a:t>
            </a:r>
            <a:r>
              <a:rPr lang="de-DE" dirty="0" err="1"/>
              <a:t>results</a:t>
            </a:r>
            <a:r>
              <a:rPr lang="de-DE" dirty="0"/>
              <a:t> </a:t>
            </a:r>
            <a:r>
              <a:rPr lang="de-DE" dirty="0" err="1"/>
              <a:t>for</a:t>
            </a:r>
            <a:r>
              <a:rPr lang="de-DE" dirty="0"/>
              <a:t>… </a:t>
            </a:r>
            <a:endParaRPr lang="en-GB" dirty="0"/>
          </a:p>
        </p:txBody>
      </p:sp>
      <p:pic>
        <p:nvPicPr>
          <p:cNvPr id="16" name="Grafik 15">
            <a:extLst>
              <a:ext uri="{FF2B5EF4-FFF2-40B4-BE49-F238E27FC236}">
                <a16:creationId xmlns:a16="http://schemas.microsoft.com/office/drawing/2014/main" id="{F7DFA1E9-3E93-4BBB-8CE2-1E22633AC57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57220" y="3354790"/>
            <a:ext cx="1238751" cy="825834"/>
          </a:xfrm>
          <a:prstGeom prst="rect">
            <a:avLst/>
          </a:prstGeom>
        </p:spPr>
      </p:pic>
      <p:pic>
        <p:nvPicPr>
          <p:cNvPr id="18" name="Grafik 17">
            <a:extLst>
              <a:ext uri="{FF2B5EF4-FFF2-40B4-BE49-F238E27FC236}">
                <a16:creationId xmlns:a16="http://schemas.microsoft.com/office/drawing/2014/main" id="{DD0F7D26-BC08-4805-B9B7-2B69A9350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176" y="3448772"/>
            <a:ext cx="1291606" cy="922422"/>
          </a:xfrm>
          <a:prstGeom prst="rect">
            <a:avLst/>
          </a:prstGeom>
        </p:spPr>
      </p:pic>
      <p:pic>
        <p:nvPicPr>
          <p:cNvPr id="19" name="Grafik 18">
            <a:extLst>
              <a:ext uri="{FF2B5EF4-FFF2-40B4-BE49-F238E27FC236}">
                <a16:creationId xmlns:a16="http://schemas.microsoft.com/office/drawing/2014/main" id="{870F95B6-8B4A-43EE-A193-05C7FC8AED7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3253" y="1464259"/>
            <a:ext cx="1238751" cy="825834"/>
          </a:xfrm>
          <a:prstGeom prst="rect">
            <a:avLst/>
          </a:prstGeom>
        </p:spPr>
      </p:pic>
      <p:sp>
        <p:nvSpPr>
          <p:cNvPr id="22" name="Pfeil: gebogen 21">
            <a:extLst>
              <a:ext uri="{FF2B5EF4-FFF2-40B4-BE49-F238E27FC236}">
                <a16:creationId xmlns:a16="http://schemas.microsoft.com/office/drawing/2014/main" id="{0B588649-EE84-43C2-8D8F-D8F85D6533D6}"/>
              </a:ext>
            </a:extLst>
          </p:cNvPr>
          <p:cNvSpPr/>
          <p:nvPr/>
        </p:nvSpPr>
        <p:spPr>
          <a:xfrm rot="5567439">
            <a:off x="7216304" y="1608221"/>
            <a:ext cx="441158" cy="635653"/>
          </a:xfrm>
          <a:prstGeom prst="circular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3" name="Grafik 22">
            <a:extLst>
              <a:ext uri="{FF2B5EF4-FFF2-40B4-BE49-F238E27FC236}">
                <a16:creationId xmlns:a16="http://schemas.microsoft.com/office/drawing/2014/main" id="{4261C562-BFDE-4139-9226-4D193938F127}"/>
              </a:ext>
            </a:extLst>
          </p:cNvPr>
          <p:cNvPicPr>
            <a:picLocks noChangeAspect="1"/>
          </p:cNvPicPr>
          <p:nvPr/>
        </p:nvPicPr>
        <p:blipFill>
          <a:blip r:embed="rId6"/>
          <a:stretch>
            <a:fillRect/>
          </a:stretch>
        </p:blipFill>
        <p:spPr>
          <a:xfrm>
            <a:off x="6748594" y="2485320"/>
            <a:ext cx="1458232" cy="816518"/>
          </a:xfrm>
          <a:prstGeom prst="rect">
            <a:avLst/>
          </a:prstGeom>
        </p:spPr>
      </p:pic>
      <p:pic>
        <p:nvPicPr>
          <p:cNvPr id="26" name="Grafik 25">
            <a:extLst>
              <a:ext uri="{FF2B5EF4-FFF2-40B4-BE49-F238E27FC236}">
                <a16:creationId xmlns:a16="http://schemas.microsoft.com/office/drawing/2014/main" id="{2219D896-9765-4390-901A-9007B74573F8}"/>
              </a:ext>
            </a:extLst>
          </p:cNvPr>
          <p:cNvPicPr>
            <a:picLocks noChangeAspect="1"/>
          </p:cNvPicPr>
          <p:nvPr/>
        </p:nvPicPr>
        <p:blipFill>
          <a:blip r:embed="rId7"/>
          <a:stretch>
            <a:fillRect/>
          </a:stretch>
        </p:blipFill>
        <p:spPr>
          <a:xfrm>
            <a:off x="6750903" y="3520408"/>
            <a:ext cx="1502760" cy="830734"/>
          </a:xfrm>
          <a:prstGeom prst="rect">
            <a:avLst/>
          </a:prstGeom>
        </p:spPr>
      </p:pic>
    </p:spTree>
    <p:extLst>
      <p:ext uri="{BB962C8B-B14F-4D97-AF65-F5344CB8AC3E}">
        <p14:creationId xmlns:p14="http://schemas.microsoft.com/office/powerpoint/2010/main" val="164636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A Backbone provides typical cloud services</a:t>
            </a:r>
          </a:p>
        </p:txBody>
      </p:sp>
      <p:sp>
        <p:nvSpPr>
          <p:cNvPr id="3" name="Wolke 2">
            <a:extLst>
              <a:ext uri="{FF2B5EF4-FFF2-40B4-BE49-F238E27FC236}">
                <a16:creationId xmlns:a16="http://schemas.microsoft.com/office/drawing/2014/main" id="{ABBDA0DA-E0D8-4AF5-B8A9-FE61EF7017A8}"/>
              </a:ext>
            </a:extLst>
          </p:cNvPr>
          <p:cNvSpPr/>
          <p:nvPr/>
        </p:nvSpPr>
        <p:spPr bwMode="auto">
          <a:xfrm>
            <a:off x="5945750" y="276661"/>
            <a:ext cx="2896762" cy="2077432"/>
          </a:xfrm>
          <a:prstGeom prst="cloud">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pitchFamily="34" charset="0"/>
            </a:endParaRPr>
          </a:p>
        </p:txBody>
      </p:sp>
      <p:pic>
        <p:nvPicPr>
          <p:cNvPr id="5" name="Picture 6">
            <a:extLst>
              <a:ext uri="{FF2B5EF4-FFF2-40B4-BE49-F238E27FC236}">
                <a16:creationId xmlns:a16="http://schemas.microsoft.com/office/drawing/2014/main" id="{F0B999E2-5C62-436B-9233-96C683FCEC9A}"/>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1866" y="636702"/>
            <a:ext cx="2127117" cy="1236434"/>
          </a:xfrm>
          <a:prstGeom prst="rect">
            <a:avLst/>
          </a:prstGeom>
          <a:noFill/>
          <a:ln>
            <a:noFill/>
          </a:ln>
        </p:spPr>
      </p:pic>
      <p:grpSp>
        <p:nvGrpSpPr>
          <p:cNvPr id="53" name="Gruppieren 52">
            <a:extLst>
              <a:ext uri="{FF2B5EF4-FFF2-40B4-BE49-F238E27FC236}">
                <a16:creationId xmlns:a16="http://schemas.microsoft.com/office/drawing/2014/main" id="{1DFD85A8-443E-493F-AF66-EF9D88EB0D0E}"/>
              </a:ext>
            </a:extLst>
          </p:cNvPr>
          <p:cNvGrpSpPr/>
          <p:nvPr/>
        </p:nvGrpSpPr>
        <p:grpSpPr>
          <a:xfrm>
            <a:off x="5224997" y="2354093"/>
            <a:ext cx="2228593" cy="2354432"/>
            <a:chOff x="4657728" y="2354093"/>
            <a:chExt cx="2228593" cy="2354432"/>
          </a:xfrm>
        </p:grpSpPr>
        <p:sp>
          <p:nvSpPr>
            <p:cNvPr id="7" name="AutoShape 3">
              <a:extLst>
                <a:ext uri="{FF2B5EF4-FFF2-40B4-BE49-F238E27FC236}">
                  <a16:creationId xmlns:a16="http://schemas.microsoft.com/office/drawing/2014/main" id="{D8C83AE7-2568-4E0D-9172-FA99F51C4C62}"/>
                </a:ext>
              </a:extLst>
            </p:cNvPr>
            <p:cNvSpPr>
              <a:spLocks noChangeAspect="1" noChangeArrowheads="1" noTextEdit="1"/>
            </p:cNvSpPr>
            <p:nvPr/>
          </p:nvSpPr>
          <p:spPr bwMode="auto">
            <a:xfrm>
              <a:off x="4657728" y="2354263"/>
              <a:ext cx="222091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5">
              <a:extLst>
                <a:ext uri="{FF2B5EF4-FFF2-40B4-BE49-F238E27FC236}">
                  <a16:creationId xmlns:a16="http://schemas.microsoft.com/office/drawing/2014/main" id="{B2E21696-DE78-43D4-9A89-FF49C7B2129F}"/>
                </a:ext>
              </a:extLst>
            </p:cNvPr>
            <p:cNvSpPr>
              <a:spLocks/>
            </p:cNvSpPr>
            <p:nvPr/>
          </p:nvSpPr>
          <p:spPr bwMode="auto">
            <a:xfrm>
              <a:off x="4664078" y="2360613"/>
              <a:ext cx="2208215" cy="2341562"/>
            </a:xfrm>
            <a:custGeom>
              <a:avLst/>
              <a:gdLst>
                <a:gd name="T0" fmla="*/ 0 w 1391"/>
                <a:gd name="T1" fmla="*/ 233 h 1475"/>
                <a:gd name="T2" fmla="*/ 4 w 1391"/>
                <a:gd name="T3" fmla="*/ 185 h 1475"/>
                <a:gd name="T4" fmla="*/ 20 w 1391"/>
                <a:gd name="T5" fmla="*/ 141 h 1475"/>
                <a:gd name="T6" fmla="*/ 40 w 1391"/>
                <a:gd name="T7" fmla="*/ 100 h 1475"/>
                <a:gd name="T8" fmla="*/ 68 w 1391"/>
                <a:gd name="T9" fmla="*/ 68 h 1475"/>
                <a:gd name="T10" fmla="*/ 101 w 1391"/>
                <a:gd name="T11" fmla="*/ 40 h 1475"/>
                <a:gd name="T12" fmla="*/ 141 w 1391"/>
                <a:gd name="T13" fmla="*/ 20 h 1475"/>
                <a:gd name="T14" fmla="*/ 185 w 1391"/>
                <a:gd name="T15" fmla="*/ 4 h 1475"/>
                <a:gd name="T16" fmla="*/ 233 w 1391"/>
                <a:gd name="T17" fmla="*/ 0 h 1475"/>
                <a:gd name="T18" fmla="*/ 233 w 1391"/>
                <a:gd name="T19" fmla="*/ 0 h 1475"/>
                <a:gd name="T20" fmla="*/ 233 w 1391"/>
                <a:gd name="T21" fmla="*/ 0 h 1475"/>
                <a:gd name="T22" fmla="*/ 1158 w 1391"/>
                <a:gd name="T23" fmla="*/ 0 h 1475"/>
                <a:gd name="T24" fmla="*/ 1158 w 1391"/>
                <a:gd name="T25" fmla="*/ 0 h 1475"/>
                <a:gd name="T26" fmla="*/ 1206 w 1391"/>
                <a:gd name="T27" fmla="*/ 4 h 1475"/>
                <a:gd name="T28" fmla="*/ 1250 w 1391"/>
                <a:gd name="T29" fmla="*/ 20 h 1475"/>
                <a:gd name="T30" fmla="*/ 1290 w 1391"/>
                <a:gd name="T31" fmla="*/ 40 h 1475"/>
                <a:gd name="T32" fmla="*/ 1323 w 1391"/>
                <a:gd name="T33" fmla="*/ 68 h 1475"/>
                <a:gd name="T34" fmla="*/ 1351 w 1391"/>
                <a:gd name="T35" fmla="*/ 100 h 1475"/>
                <a:gd name="T36" fmla="*/ 1375 w 1391"/>
                <a:gd name="T37" fmla="*/ 141 h 1475"/>
                <a:gd name="T38" fmla="*/ 1387 w 1391"/>
                <a:gd name="T39" fmla="*/ 185 h 1475"/>
                <a:gd name="T40" fmla="*/ 1391 w 1391"/>
                <a:gd name="T41" fmla="*/ 233 h 1475"/>
                <a:gd name="T42" fmla="*/ 1391 w 1391"/>
                <a:gd name="T43" fmla="*/ 233 h 1475"/>
                <a:gd name="T44" fmla="*/ 1391 w 1391"/>
                <a:gd name="T45" fmla="*/ 233 h 1475"/>
                <a:gd name="T46" fmla="*/ 1391 w 1391"/>
                <a:gd name="T47" fmla="*/ 1242 h 1475"/>
                <a:gd name="T48" fmla="*/ 1391 w 1391"/>
                <a:gd name="T49" fmla="*/ 1242 h 1475"/>
                <a:gd name="T50" fmla="*/ 1387 w 1391"/>
                <a:gd name="T51" fmla="*/ 1290 h 1475"/>
                <a:gd name="T52" fmla="*/ 1375 w 1391"/>
                <a:gd name="T53" fmla="*/ 1334 h 1475"/>
                <a:gd name="T54" fmla="*/ 1351 w 1391"/>
                <a:gd name="T55" fmla="*/ 1375 h 1475"/>
                <a:gd name="T56" fmla="*/ 1323 w 1391"/>
                <a:gd name="T57" fmla="*/ 1407 h 1475"/>
                <a:gd name="T58" fmla="*/ 1290 w 1391"/>
                <a:gd name="T59" fmla="*/ 1435 h 1475"/>
                <a:gd name="T60" fmla="*/ 1250 w 1391"/>
                <a:gd name="T61" fmla="*/ 1459 h 1475"/>
                <a:gd name="T62" fmla="*/ 1206 w 1391"/>
                <a:gd name="T63" fmla="*/ 1471 h 1475"/>
                <a:gd name="T64" fmla="*/ 1158 w 1391"/>
                <a:gd name="T65" fmla="*/ 1475 h 1475"/>
                <a:gd name="T66" fmla="*/ 1158 w 1391"/>
                <a:gd name="T67" fmla="*/ 1475 h 1475"/>
                <a:gd name="T68" fmla="*/ 1158 w 1391"/>
                <a:gd name="T69" fmla="*/ 1475 h 1475"/>
                <a:gd name="T70" fmla="*/ 233 w 1391"/>
                <a:gd name="T71" fmla="*/ 1475 h 1475"/>
                <a:gd name="T72" fmla="*/ 233 w 1391"/>
                <a:gd name="T73" fmla="*/ 1475 h 1475"/>
                <a:gd name="T74" fmla="*/ 185 w 1391"/>
                <a:gd name="T75" fmla="*/ 1471 h 1475"/>
                <a:gd name="T76" fmla="*/ 141 w 1391"/>
                <a:gd name="T77" fmla="*/ 1459 h 1475"/>
                <a:gd name="T78" fmla="*/ 101 w 1391"/>
                <a:gd name="T79" fmla="*/ 1435 h 1475"/>
                <a:gd name="T80" fmla="*/ 68 w 1391"/>
                <a:gd name="T81" fmla="*/ 1407 h 1475"/>
                <a:gd name="T82" fmla="*/ 40 w 1391"/>
                <a:gd name="T83" fmla="*/ 1375 h 1475"/>
                <a:gd name="T84" fmla="*/ 20 w 1391"/>
                <a:gd name="T85" fmla="*/ 1334 h 1475"/>
                <a:gd name="T86" fmla="*/ 4 w 1391"/>
                <a:gd name="T87" fmla="*/ 1290 h 1475"/>
                <a:gd name="T88" fmla="*/ 0 w 1391"/>
                <a:gd name="T89" fmla="*/ 1242 h 1475"/>
                <a:gd name="T90" fmla="*/ 0 w 1391"/>
                <a:gd name="T91" fmla="*/ 1242 h 1475"/>
                <a:gd name="T92" fmla="*/ 0 w 1391"/>
                <a:gd name="T93" fmla="*/ 233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1" h="1475">
                  <a:moveTo>
                    <a:pt x="0" y="233"/>
                  </a:moveTo>
                  <a:lnTo>
                    <a:pt x="4" y="185"/>
                  </a:lnTo>
                  <a:lnTo>
                    <a:pt x="20" y="141"/>
                  </a:lnTo>
                  <a:lnTo>
                    <a:pt x="40" y="100"/>
                  </a:lnTo>
                  <a:lnTo>
                    <a:pt x="68" y="68"/>
                  </a:lnTo>
                  <a:lnTo>
                    <a:pt x="101" y="40"/>
                  </a:lnTo>
                  <a:lnTo>
                    <a:pt x="141" y="20"/>
                  </a:lnTo>
                  <a:lnTo>
                    <a:pt x="185" y="4"/>
                  </a:lnTo>
                  <a:lnTo>
                    <a:pt x="233" y="0"/>
                  </a:lnTo>
                  <a:lnTo>
                    <a:pt x="233" y="0"/>
                  </a:lnTo>
                  <a:lnTo>
                    <a:pt x="233" y="0"/>
                  </a:lnTo>
                  <a:lnTo>
                    <a:pt x="1158" y="0"/>
                  </a:lnTo>
                  <a:lnTo>
                    <a:pt x="1158" y="0"/>
                  </a:lnTo>
                  <a:lnTo>
                    <a:pt x="1206" y="4"/>
                  </a:lnTo>
                  <a:lnTo>
                    <a:pt x="1250" y="20"/>
                  </a:lnTo>
                  <a:lnTo>
                    <a:pt x="1290" y="40"/>
                  </a:lnTo>
                  <a:lnTo>
                    <a:pt x="1323" y="68"/>
                  </a:lnTo>
                  <a:lnTo>
                    <a:pt x="1351" y="100"/>
                  </a:lnTo>
                  <a:lnTo>
                    <a:pt x="1375" y="141"/>
                  </a:lnTo>
                  <a:lnTo>
                    <a:pt x="1387" y="185"/>
                  </a:lnTo>
                  <a:lnTo>
                    <a:pt x="1391" y="233"/>
                  </a:lnTo>
                  <a:lnTo>
                    <a:pt x="1391" y="233"/>
                  </a:lnTo>
                  <a:lnTo>
                    <a:pt x="1391" y="233"/>
                  </a:lnTo>
                  <a:lnTo>
                    <a:pt x="1391" y="1242"/>
                  </a:lnTo>
                  <a:lnTo>
                    <a:pt x="1391" y="1242"/>
                  </a:lnTo>
                  <a:lnTo>
                    <a:pt x="1387" y="1290"/>
                  </a:lnTo>
                  <a:lnTo>
                    <a:pt x="1375" y="1334"/>
                  </a:lnTo>
                  <a:lnTo>
                    <a:pt x="1351" y="1375"/>
                  </a:lnTo>
                  <a:lnTo>
                    <a:pt x="1323" y="1407"/>
                  </a:lnTo>
                  <a:lnTo>
                    <a:pt x="1290" y="1435"/>
                  </a:lnTo>
                  <a:lnTo>
                    <a:pt x="1250" y="1459"/>
                  </a:lnTo>
                  <a:lnTo>
                    <a:pt x="1206" y="1471"/>
                  </a:lnTo>
                  <a:lnTo>
                    <a:pt x="1158" y="1475"/>
                  </a:lnTo>
                  <a:lnTo>
                    <a:pt x="1158" y="1475"/>
                  </a:lnTo>
                  <a:lnTo>
                    <a:pt x="1158" y="1475"/>
                  </a:lnTo>
                  <a:lnTo>
                    <a:pt x="233" y="1475"/>
                  </a:lnTo>
                  <a:lnTo>
                    <a:pt x="233" y="1475"/>
                  </a:lnTo>
                  <a:lnTo>
                    <a:pt x="185" y="1471"/>
                  </a:lnTo>
                  <a:lnTo>
                    <a:pt x="141" y="1459"/>
                  </a:lnTo>
                  <a:lnTo>
                    <a:pt x="101" y="1435"/>
                  </a:lnTo>
                  <a:lnTo>
                    <a:pt x="68" y="1407"/>
                  </a:lnTo>
                  <a:lnTo>
                    <a:pt x="40" y="1375"/>
                  </a:lnTo>
                  <a:lnTo>
                    <a:pt x="20" y="1334"/>
                  </a:lnTo>
                  <a:lnTo>
                    <a:pt x="4" y="1290"/>
                  </a:lnTo>
                  <a:lnTo>
                    <a:pt x="0" y="1242"/>
                  </a:lnTo>
                  <a:lnTo>
                    <a:pt x="0" y="1242"/>
                  </a:lnTo>
                  <a:lnTo>
                    <a:pt x="0" y="233"/>
                  </a:lnTo>
                  <a:close/>
                </a:path>
              </a:pathLst>
            </a:custGeom>
            <a:solidFill>
              <a:srgbClr val="BDD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6">
              <a:extLst>
                <a:ext uri="{FF2B5EF4-FFF2-40B4-BE49-F238E27FC236}">
                  <a16:creationId xmlns:a16="http://schemas.microsoft.com/office/drawing/2014/main" id="{59FE401C-5DE5-4079-B446-1582B6DF5F0B}"/>
                </a:ext>
              </a:extLst>
            </p:cNvPr>
            <p:cNvSpPr>
              <a:spLocks noEditPoints="1"/>
            </p:cNvSpPr>
            <p:nvPr/>
          </p:nvSpPr>
          <p:spPr bwMode="auto">
            <a:xfrm>
              <a:off x="4671756" y="2354093"/>
              <a:ext cx="2214565" cy="2347912"/>
            </a:xfrm>
            <a:custGeom>
              <a:avLst/>
              <a:gdLst>
                <a:gd name="T0" fmla="*/ 8 w 1395"/>
                <a:gd name="T1" fmla="*/ 161 h 1479"/>
                <a:gd name="T2" fmla="*/ 52 w 1395"/>
                <a:gd name="T3" fmla="*/ 84 h 1479"/>
                <a:gd name="T4" fmla="*/ 121 w 1395"/>
                <a:gd name="T5" fmla="*/ 28 h 1479"/>
                <a:gd name="T6" fmla="*/ 209 w 1395"/>
                <a:gd name="T7" fmla="*/ 0 h 1479"/>
                <a:gd name="T8" fmla="*/ 1206 w 1395"/>
                <a:gd name="T9" fmla="*/ 4 h 1479"/>
                <a:gd name="T10" fmla="*/ 1290 w 1395"/>
                <a:gd name="T11" fmla="*/ 40 h 1479"/>
                <a:gd name="T12" fmla="*/ 1355 w 1395"/>
                <a:gd name="T13" fmla="*/ 100 h 1479"/>
                <a:gd name="T14" fmla="*/ 1387 w 1395"/>
                <a:gd name="T15" fmla="*/ 185 h 1479"/>
                <a:gd name="T16" fmla="*/ 1391 w 1395"/>
                <a:gd name="T17" fmla="*/ 1266 h 1479"/>
                <a:gd name="T18" fmla="*/ 1367 w 1395"/>
                <a:gd name="T19" fmla="*/ 1354 h 1479"/>
                <a:gd name="T20" fmla="*/ 1307 w 1395"/>
                <a:gd name="T21" fmla="*/ 1423 h 1479"/>
                <a:gd name="T22" fmla="*/ 1230 w 1395"/>
                <a:gd name="T23" fmla="*/ 1467 h 1479"/>
                <a:gd name="T24" fmla="*/ 233 w 1395"/>
                <a:gd name="T25" fmla="*/ 1479 h 1479"/>
                <a:gd name="T26" fmla="*/ 141 w 1395"/>
                <a:gd name="T27" fmla="*/ 1459 h 1479"/>
                <a:gd name="T28" fmla="*/ 68 w 1395"/>
                <a:gd name="T29" fmla="*/ 1411 h 1479"/>
                <a:gd name="T30" fmla="*/ 16 w 1395"/>
                <a:gd name="T31" fmla="*/ 1334 h 1479"/>
                <a:gd name="T32" fmla="*/ 0 w 1395"/>
                <a:gd name="T33" fmla="*/ 1242 h 1479"/>
                <a:gd name="T34" fmla="*/ 4 w 1395"/>
                <a:gd name="T35" fmla="*/ 1266 h 1479"/>
                <a:gd name="T36" fmla="*/ 12 w 1395"/>
                <a:gd name="T37" fmla="*/ 1310 h 1479"/>
                <a:gd name="T38" fmla="*/ 32 w 1395"/>
                <a:gd name="T39" fmla="*/ 1354 h 1479"/>
                <a:gd name="T40" fmla="*/ 56 w 1395"/>
                <a:gd name="T41" fmla="*/ 1391 h 1479"/>
                <a:gd name="T42" fmla="*/ 84 w 1395"/>
                <a:gd name="T43" fmla="*/ 1423 h 1479"/>
                <a:gd name="T44" fmla="*/ 125 w 1395"/>
                <a:gd name="T45" fmla="*/ 1447 h 1479"/>
                <a:gd name="T46" fmla="*/ 165 w 1395"/>
                <a:gd name="T47" fmla="*/ 1463 h 1479"/>
                <a:gd name="T48" fmla="*/ 209 w 1395"/>
                <a:gd name="T49" fmla="*/ 1471 h 1479"/>
                <a:gd name="T50" fmla="*/ 1158 w 1395"/>
                <a:gd name="T51" fmla="*/ 1475 h 1479"/>
                <a:gd name="T52" fmla="*/ 1206 w 1395"/>
                <a:gd name="T53" fmla="*/ 1467 h 1479"/>
                <a:gd name="T54" fmla="*/ 1250 w 1395"/>
                <a:gd name="T55" fmla="*/ 1455 h 1479"/>
                <a:gd name="T56" fmla="*/ 1286 w 1395"/>
                <a:gd name="T57" fmla="*/ 1435 h 1479"/>
                <a:gd name="T58" fmla="*/ 1323 w 1395"/>
                <a:gd name="T59" fmla="*/ 1407 h 1479"/>
                <a:gd name="T60" fmla="*/ 1351 w 1395"/>
                <a:gd name="T61" fmla="*/ 1370 h 1479"/>
                <a:gd name="T62" fmla="*/ 1371 w 1395"/>
                <a:gd name="T63" fmla="*/ 1334 h 1479"/>
                <a:gd name="T64" fmla="*/ 1383 w 1395"/>
                <a:gd name="T65" fmla="*/ 1290 h 1479"/>
                <a:gd name="T66" fmla="*/ 1391 w 1395"/>
                <a:gd name="T67" fmla="*/ 1242 h 1479"/>
                <a:gd name="T68" fmla="*/ 1387 w 1395"/>
                <a:gd name="T69" fmla="*/ 209 h 1479"/>
                <a:gd name="T70" fmla="*/ 1379 w 1395"/>
                <a:gd name="T71" fmla="*/ 165 h 1479"/>
                <a:gd name="T72" fmla="*/ 1363 w 1395"/>
                <a:gd name="T73" fmla="*/ 121 h 1479"/>
                <a:gd name="T74" fmla="*/ 1335 w 1395"/>
                <a:gd name="T75" fmla="*/ 84 h 1479"/>
                <a:gd name="T76" fmla="*/ 1307 w 1395"/>
                <a:gd name="T77" fmla="*/ 56 h 1479"/>
                <a:gd name="T78" fmla="*/ 1270 w 1395"/>
                <a:gd name="T79" fmla="*/ 28 h 1479"/>
                <a:gd name="T80" fmla="*/ 1226 w 1395"/>
                <a:gd name="T81" fmla="*/ 12 h 1479"/>
                <a:gd name="T82" fmla="*/ 1182 w 1395"/>
                <a:gd name="T83" fmla="*/ 4 h 1479"/>
                <a:gd name="T84" fmla="*/ 233 w 1395"/>
                <a:gd name="T85" fmla="*/ 4 h 1479"/>
                <a:gd name="T86" fmla="*/ 185 w 1395"/>
                <a:gd name="T87" fmla="*/ 8 h 1479"/>
                <a:gd name="T88" fmla="*/ 141 w 1395"/>
                <a:gd name="T89" fmla="*/ 20 h 1479"/>
                <a:gd name="T90" fmla="*/ 105 w 1395"/>
                <a:gd name="T91" fmla="*/ 40 h 1479"/>
                <a:gd name="T92" fmla="*/ 68 w 1395"/>
                <a:gd name="T93" fmla="*/ 68 h 1479"/>
                <a:gd name="T94" fmla="*/ 40 w 1395"/>
                <a:gd name="T95" fmla="*/ 105 h 1479"/>
                <a:gd name="T96" fmla="*/ 20 w 1395"/>
                <a:gd name="T97" fmla="*/ 145 h 1479"/>
                <a:gd name="T98" fmla="*/ 8 w 1395"/>
                <a:gd name="T99" fmla="*/ 185 h 1479"/>
                <a:gd name="T100" fmla="*/ 4 w 1395"/>
                <a:gd name="T101" fmla="*/ 2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95" h="1479">
                  <a:moveTo>
                    <a:pt x="0" y="233"/>
                  </a:moveTo>
                  <a:lnTo>
                    <a:pt x="0" y="209"/>
                  </a:lnTo>
                  <a:lnTo>
                    <a:pt x="4" y="185"/>
                  </a:lnTo>
                  <a:lnTo>
                    <a:pt x="8" y="161"/>
                  </a:lnTo>
                  <a:lnTo>
                    <a:pt x="16" y="141"/>
                  </a:lnTo>
                  <a:lnTo>
                    <a:pt x="28" y="121"/>
                  </a:lnTo>
                  <a:lnTo>
                    <a:pt x="40" y="100"/>
                  </a:lnTo>
                  <a:lnTo>
                    <a:pt x="52" y="84"/>
                  </a:lnTo>
                  <a:lnTo>
                    <a:pt x="68" y="68"/>
                  </a:lnTo>
                  <a:lnTo>
                    <a:pt x="84" y="52"/>
                  </a:lnTo>
                  <a:lnTo>
                    <a:pt x="101" y="40"/>
                  </a:lnTo>
                  <a:lnTo>
                    <a:pt x="121" y="28"/>
                  </a:lnTo>
                  <a:lnTo>
                    <a:pt x="141" y="16"/>
                  </a:lnTo>
                  <a:lnTo>
                    <a:pt x="161" y="8"/>
                  </a:lnTo>
                  <a:lnTo>
                    <a:pt x="185" y="4"/>
                  </a:lnTo>
                  <a:lnTo>
                    <a:pt x="209" y="0"/>
                  </a:lnTo>
                  <a:lnTo>
                    <a:pt x="233" y="0"/>
                  </a:lnTo>
                  <a:lnTo>
                    <a:pt x="1158" y="0"/>
                  </a:lnTo>
                  <a:lnTo>
                    <a:pt x="1182" y="0"/>
                  </a:lnTo>
                  <a:lnTo>
                    <a:pt x="1206" y="4"/>
                  </a:lnTo>
                  <a:lnTo>
                    <a:pt x="1230" y="8"/>
                  </a:lnTo>
                  <a:lnTo>
                    <a:pt x="1250" y="16"/>
                  </a:lnTo>
                  <a:lnTo>
                    <a:pt x="1270" y="28"/>
                  </a:lnTo>
                  <a:lnTo>
                    <a:pt x="1290" y="40"/>
                  </a:lnTo>
                  <a:lnTo>
                    <a:pt x="1307" y="52"/>
                  </a:lnTo>
                  <a:lnTo>
                    <a:pt x="1327" y="68"/>
                  </a:lnTo>
                  <a:lnTo>
                    <a:pt x="1339" y="84"/>
                  </a:lnTo>
                  <a:lnTo>
                    <a:pt x="1355" y="100"/>
                  </a:lnTo>
                  <a:lnTo>
                    <a:pt x="1367" y="121"/>
                  </a:lnTo>
                  <a:lnTo>
                    <a:pt x="1375" y="141"/>
                  </a:lnTo>
                  <a:lnTo>
                    <a:pt x="1383" y="161"/>
                  </a:lnTo>
                  <a:lnTo>
                    <a:pt x="1387" y="185"/>
                  </a:lnTo>
                  <a:lnTo>
                    <a:pt x="1391" y="209"/>
                  </a:lnTo>
                  <a:lnTo>
                    <a:pt x="1395" y="233"/>
                  </a:lnTo>
                  <a:lnTo>
                    <a:pt x="1395" y="1242"/>
                  </a:lnTo>
                  <a:lnTo>
                    <a:pt x="1391" y="1266"/>
                  </a:lnTo>
                  <a:lnTo>
                    <a:pt x="1387" y="1290"/>
                  </a:lnTo>
                  <a:lnTo>
                    <a:pt x="1383" y="1314"/>
                  </a:lnTo>
                  <a:lnTo>
                    <a:pt x="1375" y="1334"/>
                  </a:lnTo>
                  <a:lnTo>
                    <a:pt x="1367" y="1354"/>
                  </a:lnTo>
                  <a:lnTo>
                    <a:pt x="1355" y="1375"/>
                  </a:lnTo>
                  <a:lnTo>
                    <a:pt x="1339" y="1391"/>
                  </a:lnTo>
                  <a:lnTo>
                    <a:pt x="1327" y="1411"/>
                  </a:lnTo>
                  <a:lnTo>
                    <a:pt x="1307" y="1423"/>
                  </a:lnTo>
                  <a:lnTo>
                    <a:pt x="1290" y="1439"/>
                  </a:lnTo>
                  <a:lnTo>
                    <a:pt x="1270" y="1451"/>
                  </a:lnTo>
                  <a:lnTo>
                    <a:pt x="1250" y="1459"/>
                  </a:lnTo>
                  <a:lnTo>
                    <a:pt x="1230" y="1467"/>
                  </a:lnTo>
                  <a:lnTo>
                    <a:pt x="1206" y="1471"/>
                  </a:lnTo>
                  <a:lnTo>
                    <a:pt x="1182" y="1475"/>
                  </a:lnTo>
                  <a:lnTo>
                    <a:pt x="1158" y="1479"/>
                  </a:lnTo>
                  <a:lnTo>
                    <a:pt x="233" y="1479"/>
                  </a:lnTo>
                  <a:lnTo>
                    <a:pt x="209" y="1475"/>
                  </a:lnTo>
                  <a:lnTo>
                    <a:pt x="185" y="1471"/>
                  </a:lnTo>
                  <a:lnTo>
                    <a:pt x="161" y="1467"/>
                  </a:lnTo>
                  <a:lnTo>
                    <a:pt x="141" y="1459"/>
                  </a:lnTo>
                  <a:lnTo>
                    <a:pt x="121" y="1451"/>
                  </a:lnTo>
                  <a:lnTo>
                    <a:pt x="101" y="1439"/>
                  </a:lnTo>
                  <a:lnTo>
                    <a:pt x="84" y="1423"/>
                  </a:lnTo>
                  <a:lnTo>
                    <a:pt x="68" y="1411"/>
                  </a:lnTo>
                  <a:lnTo>
                    <a:pt x="52" y="1391"/>
                  </a:lnTo>
                  <a:lnTo>
                    <a:pt x="40" y="1375"/>
                  </a:lnTo>
                  <a:lnTo>
                    <a:pt x="28" y="1354"/>
                  </a:lnTo>
                  <a:lnTo>
                    <a:pt x="16" y="1334"/>
                  </a:lnTo>
                  <a:lnTo>
                    <a:pt x="8" y="1314"/>
                  </a:lnTo>
                  <a:lnTo>
                    <a:pt x="4" y="1290"/>
                  </a:lnTo>
                  <a:lnTo>
                    <a:pt x="0" y="1266"/>
                  </a:lnTo>
                  <a:lnTo>
                    <a:pt x="0" y="1242"/>
                  </a:lnTo>
                  <a:lnTo>
                    <a:pt x="0" y="233"/>
                  </a:lnTo>
                  <a:close/>
                  <a:moveTo>
                    <a:pt x="4" y="1242"/>
                  </a:moveTo>
                  <a:lnTo>
                    <a:pt x="4" y="1242"/>
                  </a:lnTo>
                  <a:lnTo>
                    <a:pt x="4" y="1266"/>
                  </a:lnTo>
                  <a:lnTo>
                    <a:pt x="4" y="1266"/>
                  </a:lnTo>
                  <a:lnTo>
                    <a:pt x="8" y="1290"/>
                  </a:lnTo>
                  <a:lnTo>
                    <a:pt x="8" y="1290"/>
                  </a:lnTo>
                  <a:lnTo>
                    <a:pt x="12" y="1310"/>
                  </a:lnTo>
                  <a:lnTo>
                    <a:pt x="12" y="1310"/>
                  </a:lnTo>
                  <a:lnTo>
                    <a:pt x="20" y="1334"/>
                  </a:lnTo>
                  <a:lnTo>
                    <a:pt x="20" y="1334"/>
                  </a:lnTo>
                  <a:lnTo>
                    <a:pt x="32" y="1354"/>
                  </a:lnTo>
                  <a:lnTo>
                    <a:pt x="28" y="1354"/>
                  </a:lnTo>
                  <a:lnTo>
                    <a:pt x="40" y="1370"/>
                  </a:lnTo>
                  <a:lnTo>
                    <a:pt x="40" y="1370"/>
                  </a:lnTo>
                  <a:lnTo>
                    <a:pt x="56" y="1391"/>
                  </a:lnTo>
                  <a:lnTo>
                    <a:pt x="56" y="1391"/>
                  </a:lnTo>
                  <a:lnTo>
                    <a:pt x="68" y="1407"/>
                  </a:lnTo>
                  <a:lnTo>
                    <a:pt x="68" y="1407"/>
                  </a:lnTo>
                  <a:lnTo>
                    <a:pt x="84" y="1423"/>
                  </a:lnTo>
                  <a:lnTo>
                    <a:pt x="84" y="1419"/>
                  </a:lnTo>
                  <a:lnTo>
                    <a:pt x="105" y="1435"/>
                  </a:lnTo>
                  <a:lnTo>
                    <a:pt x="105" y="1435"/>
                  </a:lnTo>
                  <a:lnTo>
                    <a:pt x="125" y="1447"/>
                  </a:lnTo>
                  <a:lnTo>
                    <a:pt x="121" y="1447"/>
                  </a:lnTo>
                  <a:lnTo>
                    <a:pt x="145" y="1455"/>
                  </a:lnTo>
                  <a:lnTo>
                    <a:pt x="141" y="1455"/>
                  </a:lnTo>
                  <a:lnTo>
                    <a:pt x="165" y="1463"/>
                  </a:lnTo>
                  <a:lnTo>
                    <a:pt x="165" y="1463"/>
                  </a:lnTo>
                  <a:lnTo>
                    <a:pt x="185" y="1467"/>
                  </a:lnTo>
                  <a:lnTo>
                    <a:pt x="185" y="1467"/>
                  </a:lnTo>
                  <a:lnTo>
                    <a:pt x="209" y="1471"/>
                  </a:lnTo>
                  <a:lnTo>
                    <a:pt x="209" y="1471"/>
                  </a:lnTo>
                  <a:lnTo>
                    <a:pt x="233" y="1475"/>
                  </a:lnTo>
                  <a:lnTo>
                    <a:pt x="233" y="1475"/>
                  </a:lnTo>
                  <a:lnTo>
                    <a:pt x="1158" y="1475"/>
                  </a:lnTo>
                  <a:lnTo>
                    <a:pt x="1158" y="1475"/>
                  </a:lnTo>
                  <a:lnTo>
                    <a:pt x="1182" y="1471"/>
                  </a:lnTo>
                  <a:lnTo>
                    <a:pt x="1182" y="1471"/>
                  </a:lnTo>
                  <a:lnTo>
                    <a:pt x="1206" y="1467"/>
                  </a:lnTo>
                  <a:lnTo>
                    <a:pt x="1206" y="1467"/>
                  </a:lnTo>
                  <a:lnTo>
                    <a:pt x="1226" y="1463"/>
                  </a:lnTo>
                  <a:lnTo>
                    <a:pt x="1226" y="1463"/>
                  </a:lnTo>
                  <a:lnTo>
                    <a:pt x="1250" y="1455"/>
                  </a:lnTo>
                  <a:lnTo>
                    <a:pt x="1250" y="1455"/>
                  </a:lnTo>
                  <a:lnTo>
                    <a:pt x="1270" y="1447"/>
                  </a:lnTo>
                  <a:lnTo>
                    <a:pt x="1270" y="1447"/>
                  </a:lnTo>
                  <a:lnTo>
                    <a:pt x="1286" y="1435"/>
                  </a:lnTo>
                  <a:lnTo>
                    <a:pt x="1286" y="1435"/>
                  </a:lnTo>
                  <a:lnTo>
                    <a:pt x="1307" y="1419"/>
                  </a:lnTo>
                  <a:lnTo>
                    <a:pt x="1307" y="1419"/>
                  </a:lnTo>
                  <a:lnTo>
                    <a:pt x="1323" y="1407"/>
                  </a:lnTo>
                  <a:lnTo>
                    <a:pt x="1323" y="1407"/>
                  </a:lnTo>
                  <a:lnTo>
                    <a:pt x="1335" y="1391"/>
                  </a:lnTo>
                  <a:lnTo>
                    <a:pt x="1335" y="1391"/>
                  </a:lnTo>
                  <a:lnTo>
                    <a:pt x="1351" y="1370"/>
                  </a:lnTo>
                  <a:lnTo>
                    <a:pt x="1351" y="1370"/>
                  </a:lnTo>
                  <a:lnTo>
                    <a:pt x="1363" y="1354"/>
                  </a:lnTo>
                  <a:lnTo>
                    <a:pt x="1363" y="1354"/>
                  </a:lnTo>
                  <a:lnTo>
                    <a:pt x="1371" y="1334"/>
                  </a:lnTo>
                  <a:lnTo>
                    <a:pt x="1371" y="1334"/>
                  </a:lnTo>
                  <a:lnTo>
                    <a:pt x="1379" y="1310"/>
                  </a:lnTo>
                  <a:lnTo>
                    <a:pt x="1379" y="1310"/>
                  </a:lnTo>
                  <a:lnTo>
                    <a:pt x="1383" y="1290"/>
                  </a:lnTo>
                  <a:lnTo>
                    <a:pt x="1383" y="1290"/>
                  </a:lnTo>
                  <a:lnTo>
                    <a:pt x="1387" y="1266"/>
                  </a:lnTo>
                  <a:lnTo>
                    <a:pt x="1387" y="1266"/>
                  </a:lnTo>
                  <a:lnTo>
                    <a:pt x="1391" y="1242"/>
                  </a:lnTo>
                  <a:lnTo>
                    <a:pt x="1391" y="1242"/>
                  </a:lnTo>
                  <a:lnTo>
                    <a:pt x="1391" y="233"/>
                  </a:lnTo>
                  <a:lnTo>
                    <a:pt x="1391" y="233"/>
                  </a:lnTo>
                  <a:lnTo>
                    <a:pt x="1387" y="209"/>
                  </a:lnTo>
                  <a:lnTo>
                    <a:pt x="1387" y="209"/>
                  </a:lnTo>
                  <a:lnTo>
                    <a:pt x="1383" y="185"/>
                  </a:lnTo>
                  <a:lnTo>
                    <a:pt x="1383" y="185"/>
                  </a:lnTo>
                  <a:lnTo>
                    <a:pt x="1379" y="165"/>
                  </a:lnTo>
                  <a:lnTo>
                    <a:pt x="1379" y="165"/>
                  </a:lnTo>
                  <a:lnTo>
                    <a:pt x="1371" y="141"/>
                  </a:lnTo>
                  <a:lnTo>
                    <a:pt x="1371" y="145"/>
                  </a:lnTo>
                  <a:lnTo>
                    <a:pt x="1363" y="121"/>
                  </a:lnTo>
                  <a:lnTo>
                    <a:pt x="1363" y="125"/>
                  </a:lnTo>
                  <a:lnTo>
                    <a:pt x="1351" y="105"/>
                  </a:lnTo>
                  <a:lnTo>
                    <a:pt x="1351" y="105"/>
                  </a:lnTo>
                  <a:lnTo>
                    <a:pt x="1335" y="84"/>
                  </a:lnTo>
                  <a:lnTo>
                    <a:pt x="1339" y="84"/>
                  </a:lnTo>
                  <a:lnTo>
                    <a:pt x="1323" y="68"/>
                  </a:lnTo>
                  <a:lnTo>
                    <a:pt x="1323" y="68"/>
                  </a:lnTo>
                  <a:lnTo>
                    <a:pt x="1307" y="56"/>
                  </a:lnTo>
                  <a:lnTo>
                    <a:pt x="1307" y="56"/>
                  </a:lnTo>
                  <a:lnTo>
                    <a:pt x="1286" y="40"/>
                  </a:lnTo>
                  <a:lnTo>
                    <a:pt x="1286" y="40"/>
                  </a:lnTo>
                  <a:lnTo>
                    <a:pt x="1270" y="28"/>
                  </a:lnTo>
                  <a:lnTo>
                    <a:pt x="1270" y="32"/>
                  </a:lnTo>
                  <a:lnTo>
                    <a:pt x="1250" y="20"/>
                  </a:lnTo>
                  <a:lnTo>
                    <a:pt x="1250" y="20"/>
                  </a:lnTo>
                  <a:lnTo>
                    <a:pt x="1226" y="12"/>
                  </a:lnTo>
                  <a:lnTo>
                    <a:pt x="1226" y="12"/>
                  </a:lnTo>
                  <a:lnTo>
                    <a:pt x="1206" y="8"/>
                  </a:lnTo>
                  <a:lnTo>
                    <a:pt x="1206" y="8"/>
                  </a:lnTo>
                  <a:lnTo>
                    <a:pt x="1182" y="4"/>
                  </a:lnTo>
                  <a:lnTo>
                    <a:pt x="1182" y="4"/>
                  </a:lnTo>
                  <a:lnTo>
                    <a:pt x="1158" y="4"/>
                  </a:lnTo>
                  <a:lnTo>
                    <a:pt x="1158" y="4"/>
                  </a:lnTo>
                  <a:lnTo>
                    <a:pt x="233" y="4"/>
                  </a:lnTo>
                  <a:lnTo>
                    <a:pt x="233" y="4"/>
                  </a:lnTo>
                  <a:lnTo>
                    <a:pt x="209" y="4"/>
                  </a:lnTo>
                  <a:lnTo>
                    <a:pt x="209" y="4"/>
                  </a:lnTo>
                  <a:lnTo>
                    <a:pt x="185" y="8"/>
                  </a:lnTo>
                  <a:lnTo>
                    <a:pt x="185" y="8"/>
                  </a:lnTo>
                  <a:lnTo>
                    <a:pt x="165" y="12"/>
                  </a:lnTo>
                  <a:lnTo>
                    <a:pt x="165" y="12"/>
                  </a:lnTo>
                  <a:lnTo>
                    <a:pt x="141" y="20"/>
                  </a:lnTo>
                  <a:lnTo>
                    <a:pt x="145" y="20"/>
                  </a:lnTo>
                  <a:lnTo>
                    <a:pt x="121" y="32"/>
                  </a:lnTo>
                  <a:lnTo>
                    <a:pt x="125" y="28"/>
                  </a:lnTo>
                  <a:lnTo>
                    <a:pt x="105" y="40"/>
                  </a:lnTo>
                  <a:lnTo>
                    <a:pt x="105" y="40"/>
                  </a:lnTo>
                  <a:lnTo>
                    <a:pt x="84" y="56"/>
                  </a:lnTo>
                  <a:lnTo>
                    <a:pt x="84" y="56"/>
                  </a:lnTo>
                  <a:lnTo>
                    <a:pt x="68" y="68"/>
                  </a:lnTo>
                  <a:lnTo>
                    <a:pt x="68" y="68"/>
                  </a:lnTo>
                  <a:lnTo>
                    <a:pt x="56" y="84"/>
                  </a:lnTo>
                  <a:lnTo>
                    <a:pt x="56" y="84"/>
                  </a:lnTo>
                  <a:lnTo>
                    <a:pt x="40" y="105"/>
                  </a:lnTo>
                  <a:lnTo>
                    <a:pt x="40" y="105"/>
                  </a:lnTo>
                  <a:lnTo>
                    <a:pt x="28" y="125"/>
                  </a:lnTo>
                  <a:lnTo>
                    <a:pt x="32" y="121"/>
                  </a:lnTo>
                  <a:lnTo>
                    <a:pt x="20" y="145"/>
                  </a:lnTo>
                  <a:lnTo>
                    <a:pt x="20" y="141"/>
                  </a:lnTo>
                  <a:lnTo>
                    <a:pt x="12" y="165"/>
                  </a:lnTo>
                  <a:lnTo>
                    <a:pt x="12" y="165"/>
                  </a:lnTo>
                  <a:lnTo>
                    <a:pt x="8" y="185"/>
                  </a:lnTo>
                  <a:lnTo>
                    <a:pt x="8" y="185"/>
                  </a:lnTo>
                  <a:lnTo>
                    <a:pt x="4" y="209"/>
                  </a:lnTo>
                  <a:lnTo>
                    <a:pt x="4" y="209"/>
                  </a:lnTo>
                  <a:lnTo>
                    <a:pt x="4" y="233"/>
                  </a:lnTo>
                  <a:lnTo>
                    <a:pt x="4" y="233"/>
                  </a:lnTo>
                  <a:lnTo>
                    <a:pt x="4" y="1242"/>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Rectangle 9">
              <a:extLst>
                <a:ext uri="{FF2B5EF4-FFF2-40B4-BE49-F238E27FC236}">
                  <a16:creationId xmlns:a16="http://schemas.microsoft.com/office/drawing/2014/main" id="{DA0A025C-BB13-42DE-968C-39B866008100}"/>
                </a:ext>
              </a:extLst>
            </p:cNvPr>
            <p:cNvSpPr>
              <a:spLocks noChangeArrowheads="1"/>
            </p:cNvSpPr>
            <p:nvPr/>
          </p:nvSpPr>
          <p:spPr bwMode="auto">
            <a:xfrm>
              <a:off x="4906439" y="2444234"/>
              <a:ext cx="17627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Calibri" panose="020F0502020204030204" pitchFamily="34" charset="0"/>
                </a:rPr>
                <a:t>Food Security TEP Backbone</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13" name="Freeform 10">
              <a:extLst>
                <a:ext uri="{FF2B5EF4-FFF2-40B4-BE49-F238E27FC236}">
                  <a16:creationId xmlns:a16="http://schemas.microsoft.com/office/drawing/2014/main" id="{E1D42B6A-D589-4DB6-9672-D69B900EF9E8}"/>
                </a:ext>
              </a:extLst>
            </p:cNvPr>
            <p:cNvSpPr>
              <a:spLocks/>
            </p:cNvSpPr>
            <p:nvPr/>
          </p:nvSpPr>
          <p:spPr bwMode="auto">
            <a:xfrm>
              <a:off x="4727578" y="2973388"/>
              <a:ext cx="2093915" cy="1620837"/>
            </a:xfrm>
            <a:custGeom>
              <a:avLst/>
              <a:gdLst>
                <a:gd name="T0" fmla="*/ 0 w 1319"/>
                <a:gd name="T1" fmla="*/ 169 h 1021"/>
                <a:gd name="T2" fmla="*/ 4 w 1319"/>
                <a:gd name="T3" fmla="*/ 136 h 1021"/>
                <a:gd name="T4" fmla="*/ 12 w 1319"/>
                <a:gd name="T5" fmla="*/ 104 h 1021"/>
                <a:gd name="T6" fmla="*/ 28 w 1319"/>
                <a:gd name="T7" fmla="*/ 76 h 1021"/>
                <a:gd name="T8" fmla="*/ 48 w 1319"/>
                <a:gd name="T9" fmla="*/ 48 h 1021"/>
                <a:gd name="T10" fmla="*/ 77 w 1319"/>
                <a:gd name="T11" fmla="*/ 28 h 1021"/>
                <a:gd name="T12" fmla="*/ 105 w 1319"/>
                <a:gd name="T13" fmla="*/ 12 h 1021"/>
                <a:gd name="T14" fmla="*/ 137 w 1319"/>
                <a:gd name="T15" fmla="*/ 4 h 1021"/>
                <a:gd name="T16" fmla="*/ 169 w 1319"/>
                <a:gd name="T17" fmla="*/ 0 h 1021"/>
                <a:gd name="T18" fmla="*/ 169 w 1319"/>
                <a:gd name="T19" fmla="*/ 0 h 1021"/>
                <a:gd name="T20" fmla="*/ 169 w 1319"/>
                <a:gd name="T21" fmla="*/ 0 h 1021"/>
                <a:gd name="T22" fmla="*/ 1150 w 1319"/>
                <a:gd name="T23" fmla="*/ 0 h 1021"/>
                <a:gd name="T24" fmla="*/ 1150 w 1319"/>
                <a:gd name="T25" fmla="*/ 0 h 1021"/>
                <a:gd name="T26" fmla="*/ 1182 w 1319"/>
                <a:gd name="T27" fmla="*/ 4 h 1021"/>
                <a:gd name="T28" fmla="*/ 1214 w 1319"/>
                <a:gd name="T29" fmla="*/ 12 h 1021"/>
                <a:gd name="T30" fmla="*/ 1242 w 1319"/>
                <a:gd name="T31" fmla="*/ 28 h 1021"/>
                <a:gd name="T32" fmla="*/ 1271 w 1319"/>
                <a:gd name="T33" fmla="*/ 48 h 1021"/>
                <a:gd name="T34" fmla="*/ 1291 w 1319"/>
                <a:gd name="T35" fmla="*/ 76 h 1021"/>
                <a:gd name="T36" fmla="*/ 1307 w 1319"/>
                <a:gd name="T37" fmla="*/ 104 h 1021"/>
                <a:gd name="T38" fmla="*/ 1315 w 1319"/>
                <a:gd name="T39" fmla="*/ 136 h 1021"/>
                <a:gd name="T40" fmla="*/ 1319 w 1319"/>
                <a:gd name="T41" fmla="*/ 169 h 1021"/>
                <a:gd name="T42" fmla="*/ 1319 w 1319"/>
                <a:gd name="T43" fmla="*/ 169 h 1021"/>
                <a:gd name="T44" fmla="*/ 1319 w 1319"/>
                <a:gd name="T45" fmla="*/ 169 h 1021"/>
                <a:gd name="T46" fmla="*/ 1319 w 1319"/>
                <a:gd name="T47" fmla="*/ 852 h 1021"/>
                <a:gd name="T48" fmla="*/ 1319 w 1319"/>
                <a:gd name="T49" fmla="*/ 852 h 1021"/>
                <a:gd name="T50" fmla="*/ 1315 w 1319"/>
                <a:gd name="T51" fmla="*/ 884 h 1021"/>
                <a:gd name="T52" fmla="*/ 1307 w 1319"/>
                <a:gd name="T53" fmla="*/ 916 h 1021"/>
                <a:gd name="T54" fmla="*/ 1291 w 1319"/>
                <a:gd name="T55" fmla="*/ 944 h 1021"/>
                <a:gd name="T56" fmla="*/ 1271 w 1319"/>
                <a:gd name="T57" fmla="*/ 972 h 1021"/>
                <a:gd name="T58" fmla="*/ 1242 w 1319"/>
                <a:gd name="T59" fmla="*/ 993 h 1021"/>
                <a:gd name="T60" fmla="*/ 1214 w 1319"/>
                <a:gd name="T61" fmla="*/ 1009 h 1021"/>
                <a:gd name="T62" fmla="*/ 1182 w 1319"/>
                <a:gd name="T63" fmla="*/ 1017 h 1021"/>
                <a:gd name="T64" fmla="*/ 1150 w 1319"/>
                <a:gd name="T65" fmla="*/ 1021 h 1021"/>
                <a:gd name="T66" fmla="*/ 1150 w 1319"/>
                <a:gd name="T67" fmla="*/ 1021 h 1021"/>
                <a:gd name="T68" fmla="*/ 1150 w 1319"/>
                <a:gd name="T69" fmla="*/ 1021 h 1021"/>
                <a:gd name="T70" fmla="*/ 169 w 1319"/>
                <a:gd name="T71" fmla="*/ 1021 h 1021"/>
                <a:gd name="T72" fmla="*/ 169 w 1319"/>
                <a:gd name="T73" fmla="*/ 1021 h 1021"/>
                <a:gd name="T74" fmla="*/ 137 w 1319"/>
                <a:gd name="T75" fmla="*/ 1017 h 1021"/>
                <a:gd name="T76" fmla="*/ 105 w 1319"/>
                <a:gd name="T77" fmla="*/ 1009 h 1021"/>
                <a:gd name="T78" fmla="*/ 77 w 1319"/>
                <a:gd name="T79" fmla="*/ 993 h 1021"/>
                <a:gd name="T80" fmla="*/ 48 w 1319"/>
                <a:gd name="T81" fmla="*/ 972 h 1021"/>
                <a:gd name="T82" fmla="*/ 28 w 1319"/>
                <a:gd name="T83" fmla="*/ 944 h 1021"/>
                <a:gd name="T84" fmla="*/ 12 w 1319"/>
                <a:gd name="T85" fmla="*/ 916 h 1021"/>
                <a:gd name="T86" fmla="*/ 4 w 1319"/>
                <a:gd name="T87" fmla="*/ 884 h 1021"/>
                <a:gd name="T88" fmla="*/ 0 w 1319"/>
                <a:gd name="T89" fmla="*/ 852 h 1021"/>
                <a:gd name="T90" fmla="*/ 0 w 1319"/>
                <a:gd name="T91" fmla="*/ 852 h 1021"/>
                <a:gd name="T92" fmla="*/ 0 w 1319"/>
                <a:gd name="T93" fmla="*/ 169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9" h="1021">
                  <a:moveTo>
                    <a:pt x="0" y="169"/>
                  </a:moveTo>
                  <a:lnTo>
                    <a:pt x="4" y="136"/>
                  </a:lnTo>
                  <a:lnTo>
                    <a:pt x="12" y="104"/>
                  </a:lnTo>
                  <a:lnTo>
                    <a:pt x="28" y="76"/>
                  </a:lnTo>
                  <a:lnTo>
                    <a:pt x="48" y="48"/>
                  </a:lnTo>
                  <a:lnTo>
                    <a:pt x="77" y="28"/>
                  </a:lnTo>
                  <a:lnTo>
                    <a:pt x="105" y="12"/>
                  </a:lnTo>
                  <a:lnTo>
                    <a:pt x="137" y="4"/>
                  </a:lnTo>
                  <a:lnTo>
                    <a:pt x="169" y="0"/>
                  </a:lnTo>
                  <a:lnTo>
                    <a:pt x="169" y="0"/>
                  </a:lnTo>
                  <a:lnTo>
                    <a:pt x="169" y="0"/>
                  </a:lnTo>
                  <a:lnTo>
                    <a:pt x="1150" y="0"/>
                  </a:lnTo>
                  <a:lnTo>
                    <a:pt x="1150" y="0"/>
                  </a:lnTo>
                  <a:lnTo>
                    <a:pt x="1182" y="4"/>
                  </a:lnTo>
                  <a:lnTo>
                    <a:pt x="1214" y="12"/>
                  </a:lnTo>
                  <a:lnTo>
                    <a:pt x="1242" y="28"/>
                  </a:lnTo>
                  <a:lnTo>
                    <a:pt x="1271" y="48"/>
                  </a:lnTo>
                  <a:lnTo>
                    <a:pt x="1291" y="76"/>
                  </a:lnTo>
                  <a:lnTo>
                    <a:pt x="1307" y="104"/>
                  </a:lnTo>
                  <a:lnTo>
                    <a:pt x="1315" y="136"/>
                  </a:lnTo>
                  <a:lnTo>
                    <a:pt x="1319" y="169"/>
                  </a:lnTo>
                  <a:lnTo>
                    <a:pt x="1319" y="169"/>
                  </a:lnTo>
                  <a:lnTo>
                    <a:pt x="1319" y="169"/>
                  </a:lnTo>
                  <a:lnTo>
                    <a:pt x="1319" y="852"/>
                  </a:lnTo>
                  <a:lnTo>
                    <a:pt x="1319" y="852"/>
                  </a:lnTo>
                  <a:lnTo>
                    <a:pt x="1315" y="884"/>
                  </a:lnTo>
                  <a:lnTo>
                    <a:pt x="1307" y="916"/>
                  </a:lnTo>
                  <a:lnTo>
                    <a:pt x="1291" y="944"/>
                  </a:lnTo>
                  <a:lnTo>
                    <a:pt x="1271" y="972"/>
                  </a:lnTo>
                  <a:lnTo>
                    <a:pt x="1242" y="993"/>
                  </a:lnTo>
                  <a:lnTo>
                    <a:pt x="1214" y="1009"/>
                  </a:lnTo>
                  <a:lnTo>
                    <a:pt x="1182" y="1017"/>
                  </a:lnTo>
                  <a:lnTo>
                    <a:pt x="1150" y="1021"/>
                  </a:lnTo>
                  <a:lnTo>
                    <a:pt x="1150" y="1021"/>
                  </a:lnTo>
                  <a:lnTo>
                    <a:pt x="1150" y="1021"/>
                  </a:lnTo>
                  <a:lnTo>
                    <a:pt x="169" y="1021"/>
                  </a:lnTo>
                  <a:lnTo>
                    <a:pt x="169" y="1021"/>
                  </a:lnTo>
                  <a:lnTo>
                    <a:pt x="137" y="1017"/>
                  </a:lnTo>
                  <a:lnTo>
                    <a:pt x="105" y="1009"/>
                  </a:lnTo>
                  <a:lnTo>
                    <a:pt x="77" y="993"/>
                  </a:lnTo>
                  <a:lnTo>
                    <a:pt x="48" y="972"/>
                  </a:lnTo>
                  <a:lnTo>
                    <a:pt x="28" y="944"/>
                  </a:lnTo>
                  <a:lnTo>
                    <a:pt x="12" y="916"/>
                  </a:lnTo>
                  <a:lnTo>
                    <a:pt x="4" y="884"/>
                  </a:lnTo>
                  <a:lnTo>
                    <a:pt x="0" y="852"/>
                  </a:lnTo>
                  <a:lnTo>
                    <a:pt x="0" y="852"/>
                  </a:lnTo>
                  <a:lnTo>
                    <a:pt x="0" y="169"/>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11">
              <a:extLst>
                <a:ext uri="{FF2B5EF4-FFF2-40B4-BE49-F238E27FC236}">
                  <a16:creationId xmlns:a16="http://schemas.microsoft.com/office/drawing/2014/main" id="{D8B224A6-81BD-4172-B623-7DE8B36A713D}"/>
                </a:ext>
              </a:extLst>
            </p:cNvPr>
            <p:cNvSpPr>
              <a:spLocks noEditPoints="1"/>
            </p:cNvSpPr>
            <p:nvPr/>
          </p:nvSpPr>
          <p:spPr bwMode="auto">
            <a:xfrm>
              <a:off x="4727578" y="2973388"/>
              <a:ext cx="2100265" cy="1627187"/>
            </a:xfrm>
            <a:custGeom>
              <a:avLst/>
              <a:gdLst>
                <a:gd name="T0" fmla="*/ 0 w 1323"/>
                <a:gd name="T1" fmla="*/ 136 h 1025"/>
                <a:gd name="T2" fmla="*/ 28 w 1323"/>
                <a:gd name="T3" fmla="*/ 72 h 1025"/>
                <a:gd name="T4" fmla="*/ 105 w 1323"/>
                <a:gd name="T5" fmla="*/ 12 h 1025"/>
                <a:gd name="T6" fmla="*/ 153 w 1323"/>
                <a:gd name="T7" fmla="*/ 0 h 1025"/>
                <a:gd name="T8" fmla="*/ 1166 w 1323"/>
                <a:gd name="T9" fmla="*/ 0 h 1025"/>
                <a:gd name="T10" fmla="*/ 1214 w 1323"/>
                <a:gd name="T11" fmla="*/ 12 h 1025"/>
                <a:gd name="T12" fmla="*/ 1291 w 1323"/>
                <a:gd name="T13" fmla="*/ 72 h 1025"/>
                <a:gd name="T14" fmla="*/ 1319 w 1323"/>
                <a:gd name="T15" fmla="*/ 136 h 1025"/>
                <a:gd name="T16" fmla="*/ 1323 w 1323"/>
                <a:gd name="T17" fmla="*/ 852 h 1025"/>
                <a:gd name="T18" fmla="*/ 1315 w 1323"/>
                <a:gd name="T19" fmla="*/ 900 h 1025"/>
                <a:gd name="T20" fmla="*/ 1271 w 1323"/>
                <a:gd name="T21" fmla="*/ 972 h 1025"/>
                <a:gd name="T22" fmla="*/ 1198 w 1323"/>
                <a:gd name="T23" fmla="*/ 1017 h 1025"/>
                <a:gd name="T24" fmla="*/ 1150 w 1323"/>
                <a:gd name="T25" fmla="*/ 1025 h 1025"/>
                <a:gd name="T26" fmla="*/ 137 w 1323"/>
                <a:gd name="T27" fmla="*/ 1021 h 1025"/>
                <a:gd name="T28" fmla="*/ 73 w 1323"/>
                <a:gd name="T29" fmla="*/ 993 h 1025"/>
                <a:gd name="T30" fmla="*/ 12 w 1323"/>
                <a:gd name="T31" fmla="*/ 916 h 1025"/>
                <a:gd name="T32" fmla="*/ 0 w 1323"/>
                <a:gd name="T33" fmla="*/ 868 h 1025"/>
                <a:gd name="T34" fmla="*/ 4 w 1323"/>
                <a:gd name="T35" fmla="*/ 852 h 1025"/>
                <a:gd name="T36" fmla="*/ 4 w 1323"/>
                <a:gd name="T37" fmla="*/ 868 h 1025"/>
                <a:gd name="T38" fmla="*/ 8 w 1323"/>
                <a:gd name="T39" fmla="*/ 900 h 1025"/>
                <a:gd name="T40" fmla="*/ 16 w 1323"/>
                <a:gd name="T41" fmla="*/ 916 h 1025"/>
                <a:gd name="T42" fmla="*/ 52 w 1323"/>
                <a:gd name="T43" fmla="*/ 968 h 1025"/>
                <a:gd name="T44" fmla="*/ 77 w 1323"/>
                <a:gd name="T45" fmla="*/ 989 h 1025"/>
                <a:gd name="T46" fmla="*/ 121 w 1323"/>
                <a:gd name="T47" fmla="*/ 1013 h 1025"/>
                <a:gd name="T48" fmla="*/ 137 w 1323"/>
                <a:gd name="T49" fmla="*/ 1017 h 1025"/>
                <a:gd name="T50" fmla="*/ 169 w 1323"/>
                <a:gd name="T51" fmla="*/ 1021 h 1025"/>
                <a:gd name="T52" fmla="*/ 1150 w 1323"/>
                <a:gd name="T53" fmla="*/ 1021 h 1025"/>
                <a:gd name="T54" fmla="*/ 1182 w 1323"/>
                <a:gd name="T55" fmla="*/ 1017 h 1025"/>
                <a:gd name="T56" fmla="*/ 1198 w 1323"/>
                <a:gd name="T57" fmla="*/ 1013 h 1025"/>
                <a:gd name="T58" fmla="*/ 1242 w 1323"/>
                <a:gd name="T59" fmla="*/ 989 h 1025"/>
                <a:gd name="T60" fmla="*/ 1267 w 1323"/>
                <a:gd name="T61" fmla="*/ 968 h 1025"/>
                <a:gd name="T62" fmla="*/ 1303 w 1323"/>
                <a:gd name="T63" fmla="*/ 916 h 1025"/>
                <a:gd name="T64" fmla="*/ 1311 w 1323"/>
                <a:gd name="T65" fmla="*/ 900 h 1025"/>
                <a:gd name="T66" fmla="*/ 1315 w 1323"/>
                <a:gd name="T67" fmla="*/ 868 h 1025"/>
                <a:gd name="T68" fmla="*/ 1319 w 1323"/>
                <a:gd name="T69" fmla="*/ 852 h 1025"/>
                <a:gd name="T70" fmla="*/ 1315 w 1323"/>
                <a:gd name="T71" fmla="*/ 153 h 1025"/>
                <a:gd name="T72" fmla="*/ 1315 w 1323"/>
                <a:gd name="T73" fmla="*/ 136 h 1025"/>
                <a:gd name="T74" fmla="*/ 1303 w 1323"/>
                <a:gd name="T75" fmla="*/ 104 h 1025"/>
                <a:gd name="T76" fmla="*/ 1287 w 1323"/>
                <a:gd name="T77" fmla="*/ 76 h 1025"/>
                <a:gd name="T78" fmla="*/ 1242 w 1323"/>
                <a:gd name="T79" fmla="*/ 32 h 1025"/>
                <a:gd name="T80" fmla="*/ 1214 w 1323"/>
                <a:gd name="T81" fmla="*/ 16 h 1025"/>
                <a:gd name="T82" fmla="*/ 1182 w 1323"/>
                <a:gd name="T83" fmla="*/ 4 h 1025"/>
                <a:gd name="T84" fmla="*/ 1166 w 1323"/>
                <a:gd name="T85" fmla="*/ 4 h 1025"/>
                <a:gd name="T86" fmla="*/ 169 w 1323"/>
                <a:gd name="T87" fmla="*/ 4 h 1025"/>
                <a:gd name="T88" fmla="*/ 153 w 1323"/>
                <a:gd name="T89" fmla="*/ 4 h 1025"/>
                <a:gd name="T90" fmla="*/ 121 w 1323"/>
                <a:gd name="T91" fmla="*/ 8 h 1025"/>
                <a:gd name="T92" fmla="*/ 105 w 1323"/>
                <a:gd name="T93" fmla="*/ 16 h 1025"/>
                <a:gd name="T94" fmla="*/ 52 w 1323"/>
                <a:gd name="T95" fmla="*/ 52 h 1025"/>
                <a:gd name="T96" fmla="*/ 32 w 1323"/>
                <a:gd name="T97" fmla="*/ 76 h 1025"/>
                <a:gd name="T98" fmla="*/ 8 w 1323"/>
                <a:gd name="T99" fmla="*/ 120 h 1025"/>
                <a:gd name="T100" fmla="*/ 4 w 1323"/>
                <a:gd name="T101" fmla="*/ 136 h 1025"/>
                <a:gd name="T102" fmla="*/ 4 w 1323"/>
                <a:gd name="T103" fmla="*/ 169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3" h="1025">
                  <a:moveTo>
                    <a:pt x="0" y="169"/>
                  </a:moveTo>
                  <a:lnTo>
                    <a:pt x="0" y="153"/>
                  </a:lnTo>
                  <a:lnTo>
                    <a:pt x="0" y="136"/>
                  </a:lnTo>
                  <a:lnTo>
                    <a:pt x="8" y="120"/>
                  </a:lnTo>
                  <a:lnTo>
                    <a:pt x="12" y="104"/>
                  </a:lnTo>
                  <a:lnTo>
                    <a:pt x="28" y="72"/>
                  </a:lnTo>
                  <a:lnTo>
                    <a:pt x="48" y="48"/>
                  </a:lnTo>
                  <a:lnTo>
                    <a:pt x="73" y="28"/>
                  </a:lnTo>
                  <a:lnTo>
                    <a:pt x="105" y="12"/>
                  </a:lnTo>
                  <a:lnTo>
                    <a:pt x="121" y="8"/>
                  </a:lnTo>
                  <a:lnTo>
                    <a:pt x="137" y="0"/>
                  </a:lnTo>
                  <a:lnTo>
                    <a:pt x="153" y="0"/>
                  </a:lnTo>
                  <a:lnTo>
                    <a:pt x="169" y="0"/>
                  </a:lnTo>
                  <a:lnTo>
                    <a:pt x="1150" y="0"/>
                  </a:lnTo>
                  <a:lnTo>
                    <a:pt x="1166" y="0"/>
                  </a:lnTo>
                  <a:lnTo>
                    <a:pt x="1182" y="0"/>
                  </a:lnTo>
                  <a:lnTo>
                    <a:pt x="1198" y="8"/>
                  </a:lnTo>
                  <a:lnTo>
                    <a:pt x="1214" y="12"/>
                  </a:lnTo>
                  <a:lnTo>
                    <a:pt x="1246" y="28"/>
                  </a:lnTo>
                  <a:lnTo>
                    <a:pt x="1271" y="48"/>
                  </a:lnTo>
                  <a:lnTo>
                    <a:pt x="1291" y="72"/>
                  </a:lnTo>
                  <a:lnTo>
                    <a:pt x="1307" y="104"/>
                  </a:lnTo>
                  <a:lnTo>
                    <a:pt x="1315" y="120"/>
                  </a:lnTo>
                  <a:lnTo>
                    <a:pt x="1319" y="136"/>
                  </a:lnTo>
                  <a:lnTo>
                    <a:pt x="1319" y="153"/>
                  </a:lnTo>
                  <a:lnTo>
                    <a:pt x="1323" y="169"/>
                  </a:lnTo>
                  <a:lnTo>
                    <a:pt x="1323" y="852"/>
                  </a:lnTo>
                  <a:lnTo>
                    <a:pt x="1319" y="868"/>
                  </a:lnTo>
                  <a:lnTo>
                    <a:pt x="1319" y="884"/>
                  </a:lnTo>
                  <a:lnTo>
                    <a:pt x="1315" y="900"/>
                  </a:lnTo>
                  <a:lnTo>
                    <a:pt x="1307" y="916"/>
                  </a:lnTo>
                  <a:lnTo>
                    <a:pt x="1291" y="948"/>
                  </a:lnTo>
                  <a:lnTo>
                    <a:pt x="1271" y="972"/>
                  </a:lnTo>
                  <a:lnTo>
                    <a:pt x="1246" y="993"/>
                  </a:lnTo>
                  <a:lnTo>
                    <a:pt x="1214" y="1009"/>
                  </a:lnTo>
                  <a:lnTo>
                    <a:pt x="1198" y="1017"/>
                  </a:lnTo>
                  <a:lnTo>
                    <a:pt x="1182" y="1021"/>
                  </a:lnTo>
                  <a:lnTo>
                    <a:pt x="1166" y="1021"/>
                  </a:lnTo>
                  <a:lnTo>
                    <a:pt x="1150" y="1025"/>
                  </a:lnTo>
                  <a:lnTo>
                    <a:pt x="169" y="1025"/>
                  </a:lnTo>
                  <a:lnTo>
                    <a:pt x="153" y="1021"/>
                  </a:lnTo>
                  <a:lnTo>
                    <a:pt x="137" y="1021"/>
                  </a:lnTo>
                  <a:lnTo>
                    <a:pt x="121" y="1017"/>
                  </a:lnTo>
                  <a:lnTo>
                    <a:pt x="105" y="1009"/>
                  </a:lnTo>
                  <a:lnTo>
                    <a:pt x="73" y="993"/>
                  </a:lnTo>
                  <a:lnTo>
                    <a:pt x="48" y="972"/>
                  </a:lnTo>
                  <a:lnTo>
                    <a:pt x="28" y="948"/>
                  </a:lnTo>
                  <a:lnTo>
                    <a:pt x="12" y="916"/>
                  </a:lnTo>
                  <a:lnTo>
                    <a:pt x="8" y="900"/>
                  </a:lnTo>
                  <a:lnTo>
                    <a:pt x="0" y="884"/>
                  </a:lnTo>
                  <a:lnTo>
                    <a:pt x="0" y="868"/>
                  </a:lnTo>
                  <a:lnTo>
                    <a:pt x="0" y="852"/>
                  </a:lnTo>
                  <a:lnTo>
                    <a:pt x="0" y="169"/>
                  </a:lnTo>
                  <a:close/>
                  <a:moveTo>
                    <a:pt x="4" y="852"/>
                  </a:moveTo>
                  <a:lnTo>
                    <a:pt x="4" y="852"/>
                  </a:lnTo>
                  <a:lnTo>
                    <a:pt x="4" y="868"/>
                  </a:lnTo>
                  <a:lnTo>
                    <a:pt x="4" y="868"/>
                  </a:lnTo>
                  <a:lnTo>
                    <a:pt x="4" y="884"/>
                  </a:lnTo>
                  <a:lnTo>
                    <a:pt x="4" y="884"/>
                  </a:lnTo>
                  <a:lnTo>
                    <a:pt x="8" y="900"/>
                  </a:lnTo>
                  <a:lnTo>
                    <a:pt x="8" y="900"/>
                  </a:lnTo>
                  <a:lnTo>
                    <a:pt x="16" y="916"/>
                  </a:lnTo>
                  <a:lnTo>
                    <a:pt x="16" y="916"/>
                  </a:lnTo>
                  <a:lnTo>
                    <a:pt x="32" y="944"/>
                  </a:lnTo>
                  <a:lnTo>
                    <a:pt x="32" y="944"/>
                  </a:lnTo>
                  <a:lnTo>
                    <a:pt x="52" y="968"/>
                  </a:lnTo>
                  <a:lnTo>
                    <a:pt x="52" y="968"/>
                  </a:lnTo>
                  <a:lnTo>
                    <a:pt x="77" y="989"/>
                  </a:lnTo>
                  <a:lnTo>
                    <a:pt x="77" y="989"/>
                  </a:lnTo>
                  <a:lnTo>
                    <a:pt x="105" y="1005"/>
                  </a:lnTo>
                  <a:lnTo>
                    <a:pt x="105" y="1005"/>
                  </a:lnTo>
                  <a:lnTo>
                    <a:pt x="121" y="1013"/>
                  </a:lnTo>
                  <a:lnTo>
                    <a:pt x="121" y="1013"/>
                  </a:lnTo>
                  <a:lnTo>
                    <a:pt x="137" y="1017"/>
                  </a:lnTo>
                  <a:lnTo>
                    <a:pt x="137" y="1017"/>
                  </a:lnTo>
                  <a:lnTo>
                    <a:pt x="153" y="1017"/>
                  </a:lnTo>
                  <a:lnTo>
                    <a:pt x="153" y="1017"/>
                  </a:lnTo>
                  <a:lnTo>
                    <a:pt x="169" y="1021"/>
                  </a:lnTo>
                  <a:lnTo>
                    <a:pt x="169" y="1021"/>
                  </a:lnTo>
                  <a:lnTo>
                    <a:pt x="1150" y="1021"/>
                  </a:lnTo>
                  <a:lnTo>
                    <a:pt x="1150" y="1021"/>
                  </a:lnTo>
                  <a:lnTo>
                    <a:pt x="1166" y="1017"/>
                  </a:lnTo>
                  <a:lnTo>
                    <a:pt x="1166" y="1017"/>
                  </a:lnTo>
                  <a:lnTo>
                    <a:pt x="1182" y="1017"/>
                  </a:lnTo>
                  <a:lnTo>
                    <a:pt x="1182" y="1017"/>
                  </a:lnTo>
                  <a:lnTo>
                    <a:pt x="1198" y="1013"/>
                  </a:lnTo>
                  <a:lnTo>
                    <a:pt x="1198" y="1013"/>
                  </a:lnTo>
                  <a:lnTo>
                    <a:pt x="1214" y="1005"/>
                  </a:lnTo>
                  <a:lnTo>
                    <a:pt x="1214" y="1005"/>
                  </a:lnTo>
                  <a:lnTo>
                    <a:pt x="1242" y="989"/>
                  </a:lnTo>
                  <a:lnTo>
                    <a:pt x="1242" y="989"/>
                  </a:lnTo>
                  <a:lnTo>
                    <a:pt x="1267" y="968"/>
                  </a:lnTo>
                  <a:lnTo>
                    <a:pt x="1267" y="968"/>
                  </a:lnTo>
                  <a:lnTo>
                    <a:pt x="1287" y="944"/>
                  </a:lnTo>
                  <a:lnTo>
                    <a:pt x="1287" y="944"/>
                  </a:lnTo>
                  <a:lnTo>
                    <a:pt x="1303" y="916"/>
                  </a:lnTo>
                  <a:lnTo>
                    <a:pt x="1303" y="916"/>
                  </a:lnTo>
                  <a:lnTo>
                    <a:pt x="1311" y="900"/>
                  </a:lnTo>
                  <a:lnTo>
                    <a:pt x="1311" y="900"/>
                  </a:lnTo>
                  <a:lnTo>
                    <a:pt x="1315" y="884"/>
                  </a:lnTo>
                  <a:lnTo>
                    <a:pt x="1315" y="884"/>
                  </a:lnTo>
                  <a:lnTo>
                    <a:pt x="1315" y="868"/>
                  </a:lnTo>
                  <a:lnTo>
                    <a:pt x="1315" y="868"/>
                  </a:lnTo>
                  <a:lnTo>
                    <a:pt x="1319" y="852"/>
                  </a:lnTo>
                  <a:lnTo>
                    <a:pt x="1319" y="852"/>
                  </a:lnTo>
                  <a:lnTo>
                    <a:pt x="1319" y="169"/>
                  </a:lnTo>
                  <a:lnTo>
                    <a:pt x="1319" y="169"/>
                  </a:lnTo>
                  <a:lnTo>
                    <a:pt x="1315" y="153"/>
                  </a:lnTo>
                  <a:lnTo>
                    <a:pt x="1315" y="153"/>
                  </a:lnTo>
                  <a:lnTo>
                    <a:pt x="1315" y="136"/>
                  </a:lnTo>
                  <a:lnTo>
                    <a:pt x="1315" y="136"/>
                  </a:lnTo>
                  <a:lnTo>
                    <a:pt x="1311" y="120"/>
                  </a:lnTo>
                  <a:lnTo>
                    <a:pt x="1311" y="120"/>
                  </a:lnTo>
                  <a:lnTo>
                    <a:pt x="1303" y="104"/>
                  </a:lnTo>
                  <a:lnTo>
                    <a:pt x="1303" y="104"/>
                  </a:lnTo>
                  <a:lnTo>
                    <a:pt x="1287" y="76"/>
                  </a:lnTo>
                  <a:lnTo>
                    <a:pt x="1287" y="76"/>
                  </a:lnTo>
                  <a:lnTo>
                    <a:pt x="1267" y="52"/>
                  </a:lnTo>
                  <a:lnTo>
                    <a:pt x="1267" y="52"/>
                  </a:lnTo>
                  <a:lnTo>
                    <a:pt x="1242" y="32"/>
                  </a:lnTo>
                  <a:lnTo>
                    <a:pt x="1242" y="32"/>
                  </a:lnTo>
                  <a:lnTo>
                    <a:pt x="1214" y="16"/>
                  </a:lnTo>
                  <a:lnTo>
                    <a:pt x="1214" y="16"/>
                  </a:lnTo>
                  <a:lnTo>
                    <a:pt x="1198" y="8"/>
                  </a:lnTo>
                  <a:lnTo>
                    <a:pt x="1198" y="8"/>
                  </a:lnTo>
                  <a:lnTo>
                    <a:pt x="1182" y="4"/>
                  </a:lnTo>
                  <a:lnTo>
                    <a:pt x="1182" y="4"/>
                  </a:lnTo>
                  <a:lnTo>
                    <a:pt x="1166" y="4"/>
                  </a:lnTo>
                  <a:lnTo>
                    <a:pt x="1166" y="4"/>
                  </a:lnTo>
                  <a:lnTo>
                    <a:pt x="1150" y="4"/>
                  </a:lnTo>
                  <a:lnTo>
                    <a:pt x="1150" y="4"/>
                  </a:lnTo>
                  <a:lnTo>
                    <a:pt x="169" y="4"/>
                  </a:lnTo>
                  <a:lnTo>
                    <a:pt x="169" y="4"/>
                  </a:lnTo>
                  <a:lnTo>
                    <a:pt x="153" y="4"/>
                  </a:lnTo>
                  <a:lnTo>
                    <a:pt x="153" y="4"/>
                  </a:lnTo>
                  <a:lnTo>
                    <a:pt x="137" y="4"/>
                  </a:lnTo>
                  <a:lnTo>
                    <a:pt x="137" y="4"/>
                  </a:lnTo>
                  <a:lnTo>
                    <a:pt x="121" y="8"/>
                  </a:lnTo>
                  <a:lnTo>
                    <a:pt x="121" y="8"/>
                  </a:lnTo>
                  <a:lnTo>
                    <a:pt x="105" y="16"/>
                  </a:lnTo>
                  <a:lnTo>
                    <a:pt x="105" y="16"/>
                  </a:lnTo>
                  <a:lnTo>
                    <a:pt x="77" y="32"/>
                  </a:lnTo>
                  <a:lnTo>
                    <a:pt x="77" y="32"/>
                  </a:lnTo>
                  <a:lnTo>
                    <a:pt x="52" y="52"/>
                  </a:lnTo>
                  <a:lnTo>
                    <a:pt x="52" y="52"/>
                  </a:lnTo>
                  <a:lnTo>
                    <a:pt x="32" y="76"/>
                  </a:lnTo>
                  <a:lnTo>
                    <a:pt x="32" y="76"/>
                  </a:lnTo>
                  <a:lnTo>
                    <a:pt x="16" y="104"/>
                  </a:lnTo>
                  <a:lnTo>
                    <a:pt x="16" y="104"/>
                  </a:lnTo>
                  <a:lnTo>
                    <a:pt x="8" y="120"/>
                  </a:lnTo>
                  <a:lnTo>
                    <a:pt x="8" y="120"/>
                  </a:lnTo>
                  <a:lnTo>
                    <a:pt x="4" y="136"/>
                  </a:lnTo>
                  <a:lnTo>
                    <a:pt x="4" y="136"/>
                  </a:lnTo>
                  <a:lnTo>
                    <a:pt x="4" y="153"/>
                  </a:lnTo>
                  <a:lnTo>
                    <a:pt x="4" y="153"/>
                  </a:lnTo>
                  <a:lnTo>
                    <a:pt x="4" y="169"/>
                  </a:lnTo>
                  <a:lnTo>
                    <a:pt x="4" y="169"/>
                  </a:lnTo>
                  <a:lnTo>
                    <a:pt x="4" y="852"/>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Rectangle 14">
              <a:extLst>
                <a:ext uri="{FF2B5EF4-FFF2-40B4-BE49-F238E27FC236}">
                  <a16:creationId xmlns:a16="http://schemas.microsoft.com/office/drawing/2014/main" id="{5A12352E-BAE1-430B-A2FF-806984C9C46F}"/>
                </a:ext>
              </a:extLst>
            </p:cNvPr>
            <p:cNvSpPr>
              <a:spLocks noChangeArrowheads="1"/>
            </p:cNvSpPr>
            <p:nvPr/>
          </p:nvSpPr>
          <p:spPr bwMode="auto">
            <a:xfrm>
              <a:off x="4772407" y="3111519"/>
              <a:ext cx="86190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FFFF"/>
                  </a:solidFill>
                  <a:effectLst/>
                  <a:latin typeface="Calibri" panose="020F0502020204030204" pitchFamily="34" charset="0"/>
                </a:rPr>
                <a:t>Food Sec TEP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8" name="Rectangle 15">
              <a:extLst>
                <a:ext uri="{FF2B5EF4-FFF2-40B4-BE49-F238E27FC236}">
                  <a16:creationId xmlns:a16="http://schemas.microsoft.com/office/drawing/2014/main" id="{E63C7D90-5EC4-4F84-8500-E8E262FE15E3}"/>
                </a:ext>
              </a:extLst>
            </p:cNvPr>
            <p:cNvSpPr>
              <a:spLocks noChangeArrowheads="1"/>
            </p:cNvSpPr>
            <p:nvPr/>
          </p:nvSpPr>
          <p:spPr bwMode="auto">
            <a:xfrm>
              <a:off x="5647536" y="3113615"/>
              <a:ext cx="11444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E699"/>
                  </a:solidFill>
                  <a:effectLst/>
                  <a:latin typeface="Calibri" panose="020F0502020204030204" pitchFamily="34" charset="0"/>
                </a:rPr>
                <a:t>PaaS, </a:t>
              </a:r>
              <a:r>
                <a:rPr kumimoji="0" lang="de-DE" altLang="de-DE" sz="1200" b="0" i="0" u="none" strike="noStrike" cap="none" normalizeH="0" baseline="0" dirty="0" err="1">
                  <a:ln>
                    <a:noFill/>
                  </a:ln>
                  <a:solidFill>
                    <a:srgbClr val="FFE699"/>
                  </a:solidFill>
                  <a:effectLst/>
                  <a:latin typeface="Calibri" panose="020F0502020204030204" pitchFamily="34" charset="0"/>
                </a:rPr>
                <a:t>DaaS</a:t>
              </a:r>
              <a:r>
                <a:rPr kumimoji="0" lang="de-DE" altLang="de-DE" sz="1200" b="0" i="0" u="none" strike="noStrike" cap="none" normalizeH="0" baseline="0" dirty="0">
                  <a:ln>
                    <a:noFill/>
                  </a:ln>
                  <a:solidFill>
                    <a:srgbClr val="FFE699"/>
                  </a:solidFill>
                  <a:effectLst/>
                  <a:latin typeface="Calibri" panose="020F0502020204030204" pitchFamily="34" charset="0"/>
                </a:rPr>
                <a:t> &amp; SaaS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9" name="Freeform 16">
              <a:extLst>
                <a:ext uri="{FF2B5EF4-FFF2-40B4-BE49-F238E27FC236}">
                  <a16:creationId xmlns:a16="http://schemas.microsoft.com/office/drawing/2014/main" id="{4533137A-4E23-4060-BFD7-A379F9C27EEE}"/>
                </a:ext>
              </a:extLst>
            </p:cNvPr>
            <p:cNvSpPr>
              <a:spLocks/>
            </p:cNvSpPr>
            <p:nvPr/>
          </p:nvSpPr>
          <p:spPr bwMode="auto">
            <a:xfrm>
              <a:off x="4843466" y="3956050"/>
              <a:ext cx="1895477" cy="528637"/>
            </a:xfrm>
            <a:custGeom>
              <a:avLst/>
              <a:gdLst>
                <a:gd name="T0" fmla="*/ 0 w 1194"/>
                <a:gd name="T1" fmla="*/ 56 h 333"/>
                <a:gd name="T2" fmla="*/ 4 w 1194"/>
                <a:gd name="T3" fmla="*/ 36 h 333"/>
                <a:gd name="T4" fmla="*/ 16 w 1194"/>
                <a:gd name="T5" fmla="*/ 16 h 333"/>
                <a:gd name="T6" fmla="*/ 36 w 1194"/>
                <a:gd name="T7" fmla="*/ 4 h 333"/>
                <a:gd name="T8" fmla="*/ 56 w 1194"/>
                <a:gd name="T9" fmla="*/ 0 h 333"/>
                <a:gd name="T10" fmla="*/ 56 w 1194"/>
                <a:gd name="T11" fmla="*/ 0 h 333"/>
                <a:gd name="T12" fmla="*/ 56 w 1194"/>
                <a:gd name="T13" fmla="*/ 0 h 333"/>
                <a:gd name="T14" fmla="*/ 1137 w 1194"/>
                <a:gd name="T15" fmla="*/ 0 h 333"/>
                <a:gd name="T16" fmla="*/ 1137 w 1194"/>
                <a:gd name="T17" fmla="*/ 0 h 333"/>
                <a:gd name="T18" fmla="*/ 1161 w 1194"/>
                <a:gd name="T19" fmla="*/ 4 h 333"/>
                <a:gd name="T20" fmla="*/ 1177 w 1194"/>
                <a:gd name="T21" fmla="*/ 16 h 333"/>
                <a:gd name="T22" fmla="*/ 1190 w 1194"/>
                <a:gd name="T23" fmla="*/ 36 h 333"/>
                <a:gd name="T24" fmla="*/ 1194 w 1194"/>
                <a:gd name="T25" fmla="*/ 56 h 333"/>
                <a:gd name="T26" fmla="*/ 1194 w 1194"/>
                <a:gd name="T27" fmla="*/ 56 h 333"/>
                <a:gd name="T28" fmla="*/ 1194 w 1194"/>
                <a:gd name="T29" fmla="*/ 56 h 333"/>
                <a:gd name="T30" fmla="*/ 1194 w 1194"/>
                <a:gd name="T31" fmla="*/ 277 h 333"/>
                <a:gd name="T32" fmla="*/ 1194 w 1194"/>
                <a:gd name="T33" fmla="*/ 277 h 333"/>
                <a:gd name="T34" fmla="*/ 1190 w 1194"/>
                <a:gd name="T35" fmla="*/ 301 h 333"/>
                <a:gd name="T36" fmla="*/ 1177 w 1194"/>
                <a:gd name="T37" fmla="*/ 317 h 333"/>
                <a:gd name="T38" fmla="*/ 1161 w 1194"/>
                <a:gd name="T39" fmla="*/ 329 h 333"/>
                <a:gd name="T40" fmla="*/ 1137 w 1194"/>
                <a:gd name="T41" fmla="*/ 333 h 333"/>
                <a:gd name="T42" fmla="*/ 1137 w 1194"/>
                <a:gd name="T43" fmla="*/ 333 h 333"/>
                <a:gd name="T44" fmla="*/ 1137 w 1194"/>
                <a:gd name="T45" fmla="*/ 333 h 333"/>
                <a:gd name="T46" fmla="*/ 56 w 1194"/>
                <a:gd name="T47" fmla="*/ 333 h 333"/>
                <a:gd name="T48" fmla="*/ 56 w 1194"/>
                <a:gd name="T49" fmla="*/ 333 h 333"/>
                <a:gd name="T50" fmla="*/ 36 w 1194"/>
                <a:gd name="T51" fmla="*/ 329 h 333"/>
                <a:gd name="T52" fmla="*/ 16 w 1194"/>
                <a:gd name="T53" fmla="*/ 317 h 333"/>
                <a:gd name="T54" fmla="*/ 4 w 1194"/>
                <a:gd name="T55" fmla="*/ 301 h 333"/>
                <a:gd name="T56" fmla="*/ 0 w 1194"/>
                <a:gd name="T57" fmla="*/ 277 h 333"/>
                <a:gd name="T58" fmla="*/ 0 w 1194"/>
                <a:gd name="T59" fmla="*/ 277 h 333"/>
                <a:gd name="T60" fmla="*/ 0 w 1194"/>
                <a:gd name="T61" fmla="*/ 5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4" h="333">
                  <a:moveTo>
                    <a:pt x="0" y="56"/>
                  </a:moveTo>
                  <a:lnTo>
                    <a:pt x="4" y="36"/>
                  </a:lnTo>
                  <a:lnTo>
                    <a:pt x="16" y="16"/>
                  </a:lnTo>
                  <a:lnTo>
                    <a:pt x="36" y="4"/>
                  </a:lnTo>
                  <a:lnTo>
                    <a:pt x="56" y="0"/>
                  </a:lnTo>
                  <a:lnTo>
                    <a:pt x="56" y="0"/>
                  </a:lnTo>
                  <a:lnTo>
                    <a:pt x="56" y="0"/>
                  </a:lnTo>
                  <a:lnTo>
                    <a:pt x="1137" y="0"/>
                  </a:lnTo>
                  <a:lnTo>
                    <a:pt x="1137" y="0"/>
                  </a:lnTo>
                  <a:lnTo>
                    <a:pt x="1161" y="4"/>
                  </a:lnTo>
                  <a:lnTo>
                    <a:pt x="1177" y="16"/>
                  </a:lnTo>
                  <a:lnTo>
                    <a:pt x="1190" y="36"/>
                  </a:lnTo>
                  <a:lnTo>
                    <a:pt x="1194" y="56"/>
                  </a:lnTo>
                  <a:lnTo>
                    <a:pt x="1194" y="56"/>
                  </a:lnTo>
                  <a:lnTo>
                    <a:pt x="1194" y="56"/>
                  </a:lnTo>
                  <a:lnTo>
                    <a:pt x="1194" y="277"/>
                  </a:lnTo>
                  <a:lnTo>
                    <a:pt x="1194" y="277"/>
                  </a:lnTo>
                  <a:lnTo>
                    <a:pt x="1190" y="301"/>
                  </a:lnTo>
                  <a:lnTo>
                    <a:pt x="1177" y="317"/>
                  </a:lnTo>
                  <a:lnTo>
                    <a:pt x="1161" y="329"/>
                  </a:lnTo>
                  <a:lnTo>
                    <a:pt x="1137" y="333"/>
                  </a:lnTo>
                  <a:lnTo>
                    <a:pt x="1137" y="333"/>
                  </a:lnTo>
                  <a:lnTo>
                    <a:pt x="1137" y="333"/>
                  </a:lnTo>
                  <a:lnTo>
                    <a:pt x="56" y="333"/>
                  </a:lnTo>
                  <a:lnTo>
                    <a:pt x="56" y="333"/>
                  </a:lnTo>
                  <a:lnTo>
                    <a:pt x="36" y="329"/>
                  </a:lnTo>
                  <a:lnTo>
                    <a:pt x="16" y="317"/>
                  </a:lnTo>
                  <a:lnTo>
                    <a:pt x="4" y="301"/>
                  </a:lnTo>
                  <a:lnTo>
                    <a:pt x="0" y="277"/>
                  </a:lnTo>
                  <a:lnTo>
                    <a:pt x="0" y="277"/>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Freeform 17">
              <a:extLst>
                <a:ext uri="{FF2B5EF4-FFF2-40B4-BE49-F238E27FC236}">
                  <a16:creationId xmlns:a16="http://schemas.microsoft.com/office/drawing/2014/main" id="{2932CF9E-BE54-4EFA-AE4A-50520982F39D}"/>
                </a:ext>
              </a:extLst>
            </p:cNvPr>
            <p:cNvSpPr>
              <a:spLocks noEditPoints="1"/>
            </p:cNvSpPr>
            <p:nvPr/>
          </p:nvSpPr>
          <p:spPr bwMode="auto">
            <a:xfrm>
              <a:off x="4843466" y="3956050"/>
              <a:ext cx="1901827" cy="534987"/>
            </a:xfrm>
            <a:custGeom>
              <a:avLst/>
              <a:gdLst>
                <a:gd name="T0" fmla="*/ 0 w 1198"/>
                <a:gd name="T1" fmla="*/ 44 h 337"/>
                <a:gd name="T2" fmla="*/ 8 w 1198"/>
                <a:gd name="T3" fmla="*/ 24 h 337"/>
                <a:gd name="T4" fmla="*/ 24 w 1198"/>
                <a:gd name="T5" fmla="*/ 8 h 337"/>
                <a:gd name="T6" fmla="*/ 44 w 1198"/>
                <a:gd name="T7" fmla="*/ 0 h 337"/>
                <a:gd name="T8" fmla="*/ 1137 w 1198"/>
                <a:gd name="T9" fmla="*/ 0 h 337"/>
                <a:gd name="T10" fmla="*/ 1161 w 1198"/>
                <a:gd name="T11" fmla="*/ 4 h 337"/>
                <a:gd name="T12" fmla="*/ 1177 w 1198"/>
                <a:gd name="T13" fmla="*/ 16 h 337"/>
                <a:gd name="T14" fmla="*/ 1190 w 1198"/>
                <a:gd name="T15" fmla="*/ 32 h 337"/>
                <a:gd name="T16" fmla="*/ 1198 w 1198"/>
                <a:gd name="T17" fmla="*/ 56 h 337"/>
                <a:gd name="T18" fmla="*/ 1194 w 1198"/>
                <a:gd name="T19" fmla="*/ 289 h 337"/>
                <a:gd name="T20" fmla="*/ 1186 w 1198"/>
                <a:gd name="T21" fmla="*/ 309 h 337"/>
                <a:gd name="T22" fmla="*/ 1169 w 1198"/>
                <a:gd name="T23" fmla="*/ 325 h 337"/>
                <a:gd name="T24" fmla="*/ 1149 w 1198"/>
                <a:gd name="T25" fmla="*/ 333 h 337"/>
                <a:gd name="T26" fmla="*/ 56 w 1198"/>
                <a:gd name="T27" fmla="*/ 337 h 337"/>
                <a:gd name="T28" fmla="*/ 32 w 1198"/>
                <a:gd name="T29" fmla="*/ 329 h 337"/>
                <a:gd name="T30" fmla="*/ 16 w 1198"/>
                <a:gd name="T31" fmla="*/ 317 h 337"/>
                <a:gd name="T32" fmla="*/ 4 w 1198"/>
                <a:gd name="T33" fmla="*/ 301 h 337"/>
                <a:gd name="T34" fmla="*/ 0 w 1198"/>
                <a:gd name="T35" fmla="*/ 277 h 337"/>
                <a:gd name="T36" fmla="*/ 4 w 1198"/>
                <a:gd name="T37" fmla="*/ 277 h 337"/>
                <a:gd name="T38" fmla="*/ 4 w 1198"/>
                <a:gd name="T39" fmla="*/ 289 h 337"/>
                <a:gd name="T40" fmla="*/ 8 w 1198"/>
                <a:gd name="T41" fmla="*/ 297 h 337"/>
                <a:gd name="T42" fmla="*/ 12 w 1198"/>
                <a:gd name="T43" fmla="*/ 309 h 337"/>
                <a:gd name="T44" fmla="*/ 20 w 1198"/>
                <a:gd name="T45" fmla="*/ 317 h 337"/>
                <a:gd name="T46" fmla="*/ 28 w 1198"/>
                <a:gd name="T47" fmla="*/ 321 h 337"/>
                <a:gd name="T48" fmla="*/ 36 w 1198"/>
                <a:gd name="T49" fmla="*/ 329 h 337"/>
                <a:gd name="T50" fmla="*/ 44 w 1198"/>
                <a:gd name="T51" fmla="*/ 329 h 337"/>
                <a:gd name="T52" fmla="*/ 56 w 1198"/>
                <a:gd name="T53" fmla="*/ 333 h 337"/>
                <a:gd name="T54" fmla="*/ 1137 w 1198"/>
                <a:gd name="T55" fmla="*/ 333 h 337"/>
                <a:gd name="T56" fmla="*/ 1149 w 1198"/>
                <a:gd name="T57" fmla="*/ 329 h 337"/>
                <a:gd name="T58" fmla="*/ 1157 w 1198"/>
                <a:gd name="T59" fmla="*/ 329 h 337"/>
                <a:gd name="T60" fmla="*/ 1169 w 1198"/>
                <a:gd name="T61" fmla="*/ 321 h 337"/>
                <a:gd name="T62" fmla="*/ 1177 w 1198"/>
                <a:gd name="T63" fmla="*/ 317 h 337"/>
                <a:gd name="T64" fmla="*/ 1181 w 1198"/>
                <a:gd name="T65" fmla="*/ 309 h 337"/>
                <a:gd name="T66" fmla="*/ 1190 w 1198"/>
                <a:gd name="T67" fmla="*/ 297 h 337"/>
                <a:gd name="T68" fmla="*/ 1190 w 1198"/>
                <a:gd name="T69" fmla="*/ 289 h 337"/>
                <a:gd name="T70" fmla="*/ 1194 w 1198"/>
                <a:gd name="T71" fmla="*/ 277 h 337"/>
                <a:gd name="T72" fmla="*/ 1194 w 1198"/>
                <a:gd name="T73" fmla="*/ 56 h 337"/>
                <a:gd name="T74" fmla="*/ 1190 w 1198"/>
                <a:gd name="T75" fmla="*/ 44 h 337"/>
                <a:gd name="T76" fmla="*/ 1190 w 1198"/>
                <a:gd name="T77" fmla="*/ 36 h 337"/>
                <a:gd name="T78" fmla="*/ 1181 w 1198"/>
                <a:gd name="T79" fmla="*/ 24 h 337"/>
                <a:gd name="T80" fmla="*/ 1177 w 1198"/>
                <a:gd name="T81" fmla="*/ 16 h 337"/>
                <a:gd name="T82" fmla="*/ 1169 w 1198"/>
                <a:gd name="T83" fmla="*/ 12 h 337"/>
                <a:gd name="T84" fmla="*/ 1157 w 1198"/>
                <a:gd name="T85" fmla="*/ 8 h 337"/>
                <a:gd name="T86" fmla="*/ 1149 w 1198"/>
                <a:gd name="T87" fmla="*/ 4 h 337"/>
                <a:gd name="T88" fmla="*/ 1137 w 1198"/>
                <a:gd name="T89" fmla="*/ 4 h 337"/>
                <a:gd name="T90" fmla="*/ 56 w 1198"/>
                <a:gd name="T91" fmla="*/ 4 h 337"/>
                <a:gd name="T92" fmla="*/ 44 w 1198"/>
                <a:gd name="T93" fmla="*/ 4 h 337"/>
                <a:gd name="T94" fmla="*/ 36 w 1198"/>
                <a:gd name="T95" fmla="*/ 8 h 337"/>
                <a:gd name="T96" fmla="*/ 24 w 1198"/>
                <a:gd name="T97" fmla="*/ 12 h 337"/>
                <a:gd name="T98" fmla="*/ 16 w 1198"/>
                <a:gd name="T99" fmla="*/ 20 h 337"/>
                <a:gd name="T100" fmla="*/ 12 w 1198"/>
                <a:gd name="T101" fmla="*/ 28 h 337"/>
                <a:gd name="T102" fmla="*/ 8 w 1198"/>
                <a:gd name="T103" fmla="*/ 36 h 337"/>
                <a:gd name="T104" fmla="*/ 4 w 1198"/>
                <a:gd name="T105" fmla="*/ 44 h 337"/>
                <a:gd name="T106" fmla="*/ 4 w 1198"/>
                <a:gd name="T107" fmla="*/ 56 h 337"/>
                <a:gd name="T108" fmla="*/ 4 w 1198"/>
                <a:gd name="T109" fmla="*/ 27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8" h="337">
                  <a:moveTo>
                    <a:pt x="0" y="56"/>
                  </a:moveTo>
                  <a:lnTo>
                    <a:pt x="0" y="44"/>
                  </a:lnTo>
                  <a:lnTo>
                    <a:pt x="4" y="32"/>
                  </a:lnTo>
                  <a:lnTo>
                    <a:pt x="8" y="24"/>
                  </a:lnTo>
                  <a:lnTo>
                    <a:pt x="16" y="16"/>
                  </a:lnTo>
                  <a:lnTo>
                    <a:pt x="24" y="8"/>
                  </a:lnTo>
                  <a:lnTo>
                    <a:pt x="32" y="4"/>
                  </a:lnTo>
                  <a:lnTo>
                    <a:pt x="44" y="0"/>
                  </a:lnTo>
                  <a:lnTo>
                    <a:pt x="56" y="0"/>
                  </a:lnTo>
                  <a:lnTo>
                    <a:pt x="1137" y="0"/>
                  </a:lnTo>
                  <a:lnTo>
                    <a:pt x="1149" y="0"/>
                  </a:lnTo>
                  <a:lnTo>
                    <a:pt x="1161" y="4"/>
                  </a:lnTo>
                  <a:lnTo>
                    <a:pt x="1169" y="8"/>
                  </a:lnTo>
                  <a:lnTo>
                    <a:pt x="1177" y="16"/>
                  </a:lnTo>
                  <a:lnTo>
                    <a:pt x="1186" y="24"/>
                  </a:lnTo>
                  <a:lnTo>
                    <a:pt x="1190" y="32"/>
                  </a:lnTo>
                  <a:lnTo>
                    <a:pt x="1194" y="44"/>
                  </a:lnTo>
                  <a:lnTo>
                    <a:pt x="1198" y="56"/>
                  </a:lnTo>
                  <a:lnTo>
                    <a:pt x="1198" y="277"/>
                  </a:lnTo>
                  <a:lnTo>
                    <a:pt x="1194" y="289"/>
                  </a:lnTo>
                  <a:lnTo>
                    <a:pt x="1190" y="301"/>
                  </a:lnTo>
                  <a:lnTo>
                    <a:pt x="1186" y="309"/>
                  </a:lnTo>
                  <a:lnTo>
                    <a:pt x="1177" y="317"/>
                  </a:lnTo>
                  <a:lnTo>
                    <a:pt x="1169" y="325"/>
                  </a:lnTo>
                  <a:lnTo>
                    <a:pt x="1161" y="329"/>
                  </a:lnTo>
                  <a:lnTo>
                    <a:pt x="1149" y="333"/>
                  </a:lnTo>
                  <a:lnTo>
                    <a:pt x="1137" y="337"/>
                  </a:lnTo>
                  <a:lnTo>
                    <a:pt x="56" y="337"/>
                  </a:lnTo>
                  <a:lnTo>
                    <a:pt x="44" y="333"/>
                  </a:lnTo>
                  <a:lnTo>
                    <a:pt x="32" y="329"/>
                  </a:lnTo>
                  <a:lnTo>
                    <a:pt x="24" y="325"/>
                  </a:lnTo>
                  <a:lnTo>
                    <a:pt x="16" y="317"/>
                  </a:lnTo>
                  <a:lnTo>
                    <a:pt x="8" y="309"/>
                  </a:lnTo>
                  <a:lnTo>
                    <a:pt x="4" y="301"/>
                  </a:lnTo>
                  <a:lnTo>
                    <a:pt x="0" y="289"/>
                  </a:lnTo>
                  <a:lnTo>
                    <a:pt x="0" y="277"/>
                  </a:lnTo>
                  <a:lnTo>
                    <a:pt x="0" y="56"/>
                  </a:lnTo>
                  <a:close/>
                  <a:moveTo>
                    <a:pt x="4" y="277"/>
                  </a:moveTo>
                  <a:lnTo>
                    <a:pt x="4" y="277"/>
                  </a:lnTo>
                  <a:lnTo>
                    <a:pt x="4" y="289"/>
                  </a:lnTo>
                  <a:lnTo>
                    <a:pt x="4" y="289"/>
                  </a:lnTo>
                  <a:lnTo>
                    <a:pt x="8" y="297"/>
                  </a:lnTo>
                  <a:lnTo>
                    <a:pt x="8" y="297"/>
                  </a:lnTo>
                  <a:lnTo>
                    <a:pt x="12" y="309"/>
                  </a:lnTo>
                  <a:lnTo>
                    <a:pt x="12" y="309"/>
                  </a:lnTo>
                  <a:lnTo>
                    <a:pt x="20" y="317"/>
                  </a:lnTo>
                  <a:lnTo>
                    <a:pt x="16" y="317"/>
                  </a:lnTo>
                  <a:lnTo>
                    <a:pt x="28" y="321"/>
                  </a:lnTo>
                  <a:lnTo>
                    <a:pt x="24" y="321"/>
                  </a:lnTo>
                  <a:lnTo>
                    <a:pt x="36" y="329"/>
                  </a:lnTo>
                  <a:lnTo>
                    <a:pt x="36" y="329"/>
                  </a:lnTo>
                  <a:lnTo>
                    <a:pt x="44" y="329"/>
                  </a:lnTo>
                  <a:lnTo>
                    <a:pt x="44" y="329"/>
                  </a:lnTo>
                  <a:lnTo>
                    <a:pt x="56" y="333"/>
                  </a:lnTo>
                  <a:lnTo>
                    <a:pt x="56" y="333"/>
                  </a:lnTo>
                  <a:lnTo>
                    <a:pt x="1137" y="333"/>
                  </a:lnTo>
                  <a:lnTo>
                    <a:pt x="1137" y="333"/>
                  </a:lnTo>
                  <a:lnTo>
                    <a:pt x="1149" y="329"/>
                  </a:lnTo>
                  <a:lnTo>
                    <a:pt x="1149" y="329"/>
                  </a:lnTo>
                  <a:lnTo>
                    <a:pt x="1157" y="329"/>
                  </a:lnTo>
                  <a:lnTo>
                    <a:pt x="1157" y="329"/>
                  </a:lnTo>
                  <a:lnTo>
                    <a:pt x="1169" y="321"/>
                  </a:lnTo>
                  <a:lnTo>
                    <a:pt x="1169" y="321"/>
                  </a:lnTo>
                  <a:lnTo>
                    <a:pt x="1177" y="317"/>
                  </a:lnTo>
                  <a:lnTo>
                    <a:pt x="1177" y="317"/>
                  </a:lnTo>
                  <a:lnTo>
                    <a:pt x="1181" y="309"/>
                  </a:lnTo>
                  <a:lnTo>
                    <a:pt x="1181" y="309"/>
                  </a:lnTo>
                  <a:lnTo>
                    <a:pt x="1190" y="297"/>
                  </a:lnTo>
                  <a:lnTo>
                    <a:pt x="1190" y="297"/>
                  </a:lnTo>
                  <a:lnTo>
                    <a:pt x="1190" y="289"/>
                  </a:lnTo>
                  <a:lnTo>
                    <a:pt x="1190" y="289"/>
                  </a:lnTo>
                  <a:lnTo>
                    <a:pt x="1194" y="277"/>
                  </a:lnTo>
                  <a:lnTo>
                    <a:pt x="1194" y="277"/>
                  </a:lnTo>
                  <a:lnTo>
                    <a:pt x="1194" y="56"/>
                  </a:lnTo>
                  <a:lnTo>
                    <a:pt x="1194" y="56"/>
                  </a:lnTo>
                  <a:lnTo>
                    <a:pt x="1190" y="44"/>
                  </a:lnTo>
                  <a:lnTo>
                    <a:pt x="1190" y="44"/>
                  </a:lnTo>
                  <a:lnTo>
                    <a:pt x="1190" y="36"/>
                  </a:lnTo>
                  <a:lnTo>
                    <a:pt x="1190" y="36"/>
                  </a:lnTo>
                  <a:lnTo>
                    <a:pt x="1181" y="24"/>
                  </a:lnTo>
                  <a:lnTo>
                    <a:pt x="1181" y="28"/>
                  </a:lnTo>
                  <a:lnTo>
                    <a:pt x="1177" y="16"/>
                  </a:lnTo>
                  <a:lnTo>
                    <a:pt x="1177" y="20"/>
                  </a:lnTo>
                  <a:lnTo>
                    <a:pt x="1169" y="12"/>
                  </a:lnTo>
                  <a:lnTo>
                    <a:pt x="1169" y="12"/>
                  </a:lnTo>
                  <a:lnTo>
                    <a:pt x="1157" y="8"/>
                  </a:lnTo>
                  <a:lnTo>
                    <a:pt x="1157" y="8"/>
                  </a:lnTo>
                  <a:lnTo>
                    <a:pt x="1149" y="4"/>
                  </a:lnTo>
                  <a:lnTo>
                    <a:pt x="1149" y="4"/>
                  </a:lnTo>
                  <a:lnTo>
                    <a:pt x="1137" y="4"/>
                  </a:lnTo>
                  <a:lnTo>
                    <a:pt x="1137" y="4"/>
                  </a:lnTo>
                  <a:lnTo>
                    <a:pt x="56" y="4"/>
                  </a:lnTo>
                  <a:lnTo>
                    <a:pt x="56" y="4"/>
                  </a:lnTo>
                  <a:lnTo>
                    <a:pt x="44" y="4"/>
                  </a:lnTo>
                  <a:lnTo>
                    <a:pt x="44" y="4"/>
                  </a:lnTo>
                  <a:lnTo>
                    <a:pt x="36" y="8"/>
                  </a:lnTo>
                  <a:lnTo>
                    <a:pt x="36" y="8"/>
                  </a:lnTo>
                  <a:lnTo>
                    <a:pt x="24" y="12"/>
                  </a:lnTo>
                  <a:lnTo>
                    <a:pt x="28" y="12"/>
                  </a:lnTo>
                  <a:lnTo>
                    <a:pt x="16" y="20"/>
                  </a:lnTo>
                  <a:lnTo>
                    <a:pt x="20" y="16"/>
                  </a:lnTo>
                  <a:lnTo>
                    <a:pt x="12" y="28"/>
                  </a:lnTo>
                  <a:lnTo>
                    <a:pt x="12" y="24"/>
                  </a:lnTo>
                  <a:lnTo>
                    <a:pt x="8" y="36"/>
                  </a:lnTo>
                  <a:lnTo>
                    <a:pt x="8" y="36"/>
                  </a:lnTo>
                  <a:lnTo>
                    <a:pt x="4" y="44"/>
                  </a:lnTo>
                  <a:lnTo>
                    <a:pt x="4" y="44"/>
                  </a:lnTo>
                  <a:lnTo>
                    <a:pt x="4" y="56"/>
                  </a:lnTo>
                  <a:lnTo>
                    <a:pt x="4" y="56"/>
                  </a:lnTo>
                  <a:lnTo>
                    <a:pt x="4" y="277"/>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 name="Rectangle 18">
              <a:extLst>
                <a:ext uri="{FF2B5EF4-FFF2-40B4-BE49-F238E27FC236}">
                  <a16:creationId xmlns:a16="http://schemas.microsoft.com/office/drawing/2014/main" id="{C6271C2C-5B7F-4203-8910-C7790D779CBB}"/>
                </a:ext>
              </a:extLst>
            </p:cNvPr>
            <p:cNvSpPr>
              <a:spLocks noChangeArrowheads="1"/>
            </p:cNvSpPr>
            <p:nvPr/>
          </p:nvSpPr>
          <p:spPr bwMode="auto">
            <a:xfrm>
              <a:off x="5422904" y="4051300"/>
              <a:ext cx="40163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FFE699"/>
                  </a:solidFill>
                  <a:effectLst/>
                  <a:latin typeface="Calibri" panose="020F0502020204030204" pitchFamily="34" charset="0"/>
                </a:rPr>
                <a:t>DaaS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2" name="Rectangle 19">
              <a:extLst>
                <a:ext uri="{FF2B5EF4-FFF2-40B4-BE49-F238E27FC236}">
                  <a16:creationId xmlns:a16="http://schemas.microsoft.com/office/drawing/2014/main" id="{BB10E53C-403D-48DC-B77D-31EDBB01F56D}"/>
                </a:ext>
              </a:extLst>
            </p:cNvPr>
            <p:cNvSpPr>
              <a:spLocks noChangeArrowheads="1"/>
            </p:cNvSpPr>
            <p:nvPr/>
          </p:nvSpPr>
          <p:spPr bwMode="auto">
            <a:xfrm>
              <a:off x="5761042" y="4051300"/>
              <a:ext cx="479426"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FFE699"/>
                  </a:solidFill>
                  <a:effectLst/>
                  <a:latin typeface="Calibri" panose="020F0502020204030204" pitchFamily="34" charset="0"/>
                </a:rPr>
                <a:t>&amp; IaaS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3" name="Rectangle 20">
              <a:extLst>
                <a:ext uri="{FF2B5EF4-FFF2-40B4-BE49-F238E27FC236}">
                  <a16:creationId xmlns:a16="http://schemas.microsoft.com/office/drawing/2014/main" id="{1797D7F6-F249-474C-A102-09C69757039C}"/>
                </a:ext>
              </a:extLst>
            </p:cNvPr>
            <p:cNvSpPr>
              <a:spLocks noChangeArrowheads="1"/>
            </p:cNvSpPr>
            <p:nvPr/>
          </p:nvSpPr>
          <p:spPr bwMode="auto">
            <a:xfrm>
              <a:off x="5232404" y="42370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4" name="Rectangle 21">
              <a:extLst>
                <a:ext uri="{FF2B5EF4-FFF2-40B4-BE49-F238E27FC236}">
                  <a16:creationId xmlns:a16="http://schemas.microsoft.com/office/drawing/2014/main" id="{BF841C42-4688-4FBC-AC84-5113CFF92F10}"/>
                </a:ext>
              </a:extLst>
            </p:cNvPr>
            <p:cNvSpPr>
              <a:spLocks noChangeArrowheads="1"/>
            </p:cNvSpPr>
            <p:nvPr/>
          </p:nvSpPr>
          <p:spPr bwMode="auto">
            <a:xfrm>
              <a:off x="5538791" y="4237038"/>
              <a:ext cx="5286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000" dirty="0">
                  <a:solidFill>
                    <a:srgbClr val="FFFFFF"/>
                  </a:solidFill>
                  <a:latin typeface="Calibri" panose="020F0502020204030204" pitchFamily="34" charset="0"/>
                </a:rPr>
                <a:t>CREODIAS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7" name="Freeform 24">
              <a:extLst>
                <a:ext uri="{FF2B5EF4-FFF2-40B4-BE49-F238E27FC236}">
                  <a16:creationId xmlns:a16="http://schemas.microsoft.com/office/drawing/2014/main" id="{39146881-5EF4-4B77-BEE7-713CC0C86202}"/>
                </a:ext>
              </a:extLst>
            </p:cNvPr>
            <p:cNvSpPr>
              <a:spLocks/>
            </p:cNvSpPr>
            <p:nvPr/>
          </p:nvSpPr>
          <p:spPr bwMode="auto">
            <a:xfrm>
              <a:off x="5473172" y="3345391"/>
              <a:ext cx="568326" cy="523875"/>
            </a:xfrm>
            <a:custGeom>
              <a:avLst/>
              <a:gdLst>
                <a:gd name="T0" fmla="*/ 0 w 358"/>
                <a:gd name="T1" fmla="*/ 56 h 330"/>
                <a:gd name="T2" fmla="*/ 4 w 358"/>
                <a:gd name="T3" fmla="*/ 32 h 330"/>
                <a:gd name="T4" fmla="*/ 16 w 358"/>
                <a:gd name="T5" fmla="*/ 16 h 330"/>
                <a:gd name="T6" fmla="*/ 32 w 358"/>
                <a:gd name="T7" fmla="*/ 4 h 330"/>
                <a:gd name="T8" fmla="*/ 56 w 358"/>
                <a:gd name="T9" fmla="*/ 0 h 330"/>
                <a:gd name="T10" fmla="*/ 56 w 358"/>
                <a:gd name="T11" fmla="*/ 0 h 330"/>
                <a:gd name="T12" fmla="*/ 56 w 358"/>
                <a:gd name="T13" fmla="*/ 0 h 330"/>
                <a:gd name="T14" fmla="*/ 301 w 358"/>
                <a:gd name="T15" fmla="*/ 0 h 330"/>
                <a:gd name="T16" fmla="*/ 301 w 358"/>
                <a:gd name="T17" fmla="*/ 0 h 330"/>
                <a:gd name="T18" fmla="*/ 325 w 358"/>
                <a:gd name="T19" fmla="*/ 4 h 330"/>
                <a:gd name="T20" fmla="*/ 341 w 358"/>
                <a:gd name="T21" fmla="*/ 16 h 330"/>
                <a:gd name="T22" fmla="*/ 354 w 358"/>
                <a:gd name="T23" fmla="*/ 32 h 330"/>
                <a:gd name="T24" fmla="*/ 358 w 358"/>
                <a:gd name="T25" fmla="*/ 56 h 330"/>
                <a:gd name="T26" fmla="*/ 358 w 358"/>
                <a:gd name="T27" fmla="*/ 56 h 330"/>
                <a:gd name="T28" fmla="*/ 358 w 358"/>
                <a:gd name="T29" fmla="*/ 56 h 330"/>
                <a:gd name="T30" fmla="*/ 358 w 358"/>
                <a:gd name="T31" fmla="*/ 273 h 330"/>
                <a:gd name="T32" fmla="*/ 358 w 358"/>
                <a:gd name="T33" fmla="*/ 273 h 330"/>
                <a:gd name="T34" fmla="*/ 354 w 358"/>
                <a:gd name="T35" fmla="*/ 297 h 330"/>
                <a:gd name="T36" fmla="*/ 341 w 358"/>
                <a:gd name="T37" fmla="*/ 313 h 330"/>
                <a:gd name="T38" fmla="*/ 325 w 358"/>
                <a:gd name="T39" fmla="*/ 326 h 330"/>
                <a:gd name="T40" fmla="*/ 301 w 358"/>
                <a:gd name="T41" fmla="*/ 330 h 330"/>
                <a:gd name="T42" fmla="*/ 301 w 358"/>
                <a:gd name="T43" fmla="*/ 330 h 330"/>
                <a:gd name="T44" fmla="*/ 301 w 358"/>
                <a:gd name="T45" fmla="*/ 330 h 330"/>
                <a:gd name="T46" fmla="*/ 56 w 358"/>
                <a:gd name="T47" fmla="*/ 330 h 330"/>
                <a:gd name="T48" fmla="*/ 56 w 358"/>
                <a:gd name="T49" fmla="*/ 330 h 330"/>
                <a:gd name="T50" fmla="*/ 32 w 358"/>
                <a:gd name="T51" fmla="*/ 326 h 330"/>
                <a:gd name="T52" fmla="*/ 16 w 358"/>
                <a:gd name="T53" fmla="*/ 313 h 330"/>
                <a:gd name="T54" fmla="*/ 4 w 358"/>
                <a:gd name="T55" fmla="*/ 297 h 330"/>
                <a:gd name="T56" fmla="*/ 0 w 358"/>
                <a:gd name="T57" fmla="*/ 273 h 330"/>
                <a:gd name="T58" fmla="*/ 0 w 358"/>
                <a:gd name="T59" fmla="*/ 273 h 330"/>
                <a:gd name="T60" fmla="*/ 0 w 358"/>
                <a:gd name="T61" fmla="*/ 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0">
                  <a:moveTo>
                    <a:pt x="0" y="56"/>
                  </a:moveTo>
                  <a:lnTo>
                    <a:pt x="4" y="32"/>
                  </a:lnTo>
                  <a:lnTo>
                    <a:pt x="16" y="16"/>
                  </a:lnTo>
                  <a:lnTo>
                    <a:pt x="32" y="4"/>
                  </a:lnTo>
                  <a:lnTo>
                    <a:pt x="56" y="0"/>
                  </a:lnTo>
                  <a:lnTo>
                    <a:pt x="56" y="0"/>
                  </a:lnTo>
                  <a:lnTo>
                    <a:pt x="56" y="0"/>
                  </a:lnTo>
                  <a:lnTo>
                    <a:pt x="301" y="0"/>
                  </a:lnTo>
                  <a:lnTo>
                    <a:pt x="301" y="0"/>
                  </a:lnTo>
                  <a:lnTo>
                    <a:pt x="325" y="4"/>
                  </a:lnTo>
                  <a:lnTo>
                    <a:pt x="341" y="16"/>
                  </a:lnTo>
                  <a:lnTo>
                    <a:pt x="354" y="32"/>
                  </a:lnTo>
                  <a:lnTo>
                    <a:pt x="358" y="56"/>
                  </a:lnTo>
                  <a:lnTo>
                    <a:pt x="358" y="56"/>
                  </a:lnTo>
                  <a:lnTo>
                    <a:pt x="358" y="56"/>
                  </a:lnTo>
                  <a:lnTo>
                    <a:pt x="358" y="273"/>
                  </a:lnTo>
                  <a:lnTo>
                    <a:pt x="358" y="273"/>
                  </a:lnTo>
                  <a:lnTo>
                    <a:pt x="354" y="297"/>
                  </a:lnTo>
                  <a:lnTo>
                    <a:pt x="341" y="313"/>
                  </a:lnTo>
                  <a:lnTo>
                    <a:pt x="325" y="326"/>
                  </a:lnTo>
                  <a:lnTo>
                    <a:pt x="301" y="330"/>
                  </a:lnTo>
                  <a:lnTo>
                    <a:pt x="301" y="330"/>
                  </a:lnTo>
                  <a:lnTo>
                    <a:pt x="301" y="330"/>
                  </a:lnTo>
                  <a:lnTo>
                    <a:pt x="56" y="330"/>
                  </a:lnTo>
                  <a:lnTo>
                    <a:pt x="56" y="330"/>
                  </a:lnTo>
                  <a:lnTo>
                    <a:pt x="32" y="326"/>
                  </a:lnTo>
                  <a:lnTo>
                    <a:pt x="16" y="313"/>
                  </a:lnTo>
                  <a:lnTo>
                    <a:pt x="4" y="297"/>
                  </a:lnTo>
                  <a:lnTo>
                    <a:pt x="0" y="273"/>
                  </a:lnTo>
                  <a:lnTo>
                    <a:pt x="0" y="273"/>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Freeform 25">
              <a:extLst>
                <a:ext uri="{FF2B5EF4-FFF2-40B4-BE49-F238E27FC236}">
                  <a16:creationId xmlns:a16="http://schemas.microsoft.com/office/drawing/2014/main" id="{0506249C-FF17-4DC0-8779-7C56F921323B}"/>
                </a:ext>
              </a:extLst>
            </p:cNvPr>
            <p:cNvSpPr>
              <a:spLocks noEditPoints="1"/>
            </p:cNvSpPr>
            <p:nvPr/>
          </p:nvSpPr>
          <p:spPr bwMode="auto">
            <a:xfrm>
              <a:off x="5473172" y="3345391"/>
              <a:ext cx="574676" cy="530225"/>
            </a:xfrm>
            <a:custGeom>
              <a:avLst/>
              <a:gdLst>
                <a:gd name="T0" fmla="*/ 0 w 362"/>
                <a:gd name="T1" fmla="*/ 44 h 334"/>
                <a:gd name="T2" fmla="*/ 8 w 362"/>
                <a:gd name="T3" fmla="*/ 24 h 334"/>
                <a:gd name="T4" fmla="*/ 24 w 362"/>
                <a:gd name="T5" fmla="*/ 8 h 334"/>
                <a:gd name="T6" fmla="*/ 44 w 362"/>
                <a:gd name="T7" fmla="*/ 0 h 334"/>
                <a:gd name="T8" fmla="*/ 301 w 362"/>
                <a:gd name="T9" fmla="*/ 0 h 334"/>
                <a:gd name="T10" fmla="*/ 325 w 362"/>
                <a:gd name="T11" fmla="*/ 4 h 334"/>
                <a:gd name="T12" fmla="*/ 341 w 362"/>
                <a:gd name="T13" fmla="*/ 16 h 334"/>
                <a:gd name="T14" fmla="*/ 354 w 362"/>
                <a:gd name="T15" fmla="*/ 32 h 334"/>
                <a:gd name="T16" fmla="*/ 362 w 362"/>
                <a:gd name="T17" fmla="*/ 56 h 334"/>
                <a:gd name="T18" fmla="*/ 358 w 362"/>
                <a:gd name="T19" fmla="*/ 285 h 334"/>
                <a:gd name="T20" fmla="*/ 350 w 362"/>
                <a:gd name="T21" fmla="*/ 305 h 334"/>
                <a:gd name="T22" fmla="*/ 333 w 362"/>
                <a:gd name="T23" fmla="*/ 322 h 334"/>
                <a:gd name="T24" fmla="*/ 313 w 362"/>
                <a:gd name="T25" fmla="*/ 330 h 334"/>
                <a:gd name="T26" fmla="*/ 56 w 362"/>
                <a:gd name="T27" fmla="*/ 334 h 334"/>
                <a:gd name="T28" fmla="*/ 32 w 362"/>
                <a:gd name="T29" fmla="*/ 326 h 334"/>
                <a:gd name="T30" fmla="*/ 16 w 362"/>
                <a:gd name="T31" fmla="*/ 313 h 334"/>
                <a:gd name="T32" fmla="*/ 4 w 362"/>
                <a:gd name="T33" fmla="*/ 297 h 334"/>
                <a:gd name="T34" fmla="*/ 0 w 362"/>
                <a:gd name="T35" fmla="*/ 273 h 334"/>
                <a:gd name="T36" fmla="*/ 4 w 362"/>
                <a:gd name="T37" fmla="*/ 273 h 334"/>
                <a:gd name="T38" fmla="*/ 4 w 362"/>
                <a:gd name="T39" fmla="*/ 285 h 334"/>
                <a:gd name="T40" fmla="*/ 8 w 362"/>
                <a:gd name="T41" fmla="*/ 297 h 334"/>
                <a:gd name="T42" fmla="*/ 12 w 362"/>
                <a:gd name="T43" fmla="*/ 305 h 334"/>
                <a:gd name="T44" fmla="*/ 16 w 362"/>
                <a:gd name="T45" fmla="*/ 313 h 334"/>
                <a:gd name="T46" fmla="*/ 24 w 362"/>
                <a:gd name="T47" fmla="*/ 317 h 334"/>
                <a:gd name="T48" fmla="*/ 36 w 362"/>
                <a:gd name="T49" fmla="*/ 326 h 334"/>
                <a:gd name="T50" fmla="*/ 44 w 362"/>
                <a:gd name="T51" fmla="*/ 326 h 334"/>
                <a:gd name="T52" fmla="*/ 56 w 362"/>
                <a:gd name="T53" fmla="*/ 330 h 334"/>
                <a:gd name="T54" fmla="*/ 301 w 362"/>
                <a:gd name="T55" fmla="*/ 330 h 334"/>
                <a:gd name="T56" fmla="*/ 313 w 362"/>
                <a:gd name="T57" fmla="*/ 326 h 334"/>
                <a:gd name="T58" fmla="*/ 325 w 362"/>
                <a:gd name="T59" fmla="*/ 326 h 334"/>
                <a:gd name="T60" fmla="*/ 333 w 362"/>
                <a:gd name="T61" fmla="*/ 317 h 334"/>
                <a:gd name="T62" fmla="*/ 341 w 362"/>
                <a:gd name="T63" fmla="*/ 313 h 334"/>
                <a:gd name="T64" fmla="*/ 345 w 362"/>
                <a:gd name="T65" fmla="*/ 305 h 334"/>
                <a:gd name="T66" fmla="*/ 354 w 362"/>
                <a:gd name="T67" fmla="*/ 297 h 334"/>
                <a:gd name="T68" fmla="*/ 354 w 362"/>
                <a:gd name="T69" fmla="*/ 285 h 334"/>
                <a:gd name="T70" fmla="*/ 358 w 362"/>
                <a:gd name="T71" fmla="*/ 273 h 334"/>
                <a:gd name="T72" fmla="*/ 358 w 362"/>
                <a:gd name="T73" fmla="*/ 56 h 334"/>
                <a:gd name="T74" fmla="*/ 354 w 362"/>
                <a:gd name="T75" fmla="*/ 44 h 334"/>
                <a:gd name="T76" fmla="*/ 354 w 362"/>
                <a:gd name="T77" fmla="*/ 36 h 334"/>
                <a:gd name="T78" fmla="*/ 345 w 362"/>
                <a:gd name="T79" fmla="*/ 24 h 334"/>
                <a:gd name="T80" fmla="*/ 341 w 362"/>
                <a:gd name="T81" fmla="*/ 16 h 334"/>
                <a:gd name="T82" fmla="*/ 333 w 362"/>
                <a:gd name="T83" fmla="*/ 12 h 334"/>
                <a:gd name="T84" fmla="*/ 325 w 362"/>
                <a:gd name="T85" fmla="*/ 8 h 334"/>
                <a:gd name="T86" fmla="*/ 313 w 362"/>
                <a:gd name="T87" fmla="*/ 4 h 334"/>
                <a:gd name="T88" fmla="*/ 301 w 362"/>
                <a:gd name="T89" fmla="*/ 4 h 334"/>
                <a:gd name="T90" fmla="*/ 56 w 362"/>
                <a:gd name="T91" fmla="*/ 4 h 334"/>
                <a:gd name="T92" fmla="*/ 44 w 362"/>
                <a:gd name="T93" fmla="*/ 4 h 334"/>
                <a:gd name="T94" fmla="*/ 36 w 362"/>
                <a:gd name="T95" fmla="*/ 8 h 334"/>
                <a:gd name="T96" fmla="*/ 24 w 362"/>
                <a:gd name="T97" fmla="*/ 12 h 334"/>
                <a:gd name="T98" fmla="*/ 16 w 362"/>
                <a:gd name="T99" fmla="*/ 16 h 334"/>
                <a:gd name="T100" fmla="*/ 12 w 362"/>
                <a:gd name="T101" fmla="*/ 24 h 334"/>
                <a:gd name="T102" fmla="*/ 8 w 362"/>
                <a:gd name="T103" fmla="*/ 36 h 334"/>
                <a:gd name="T104" fmla="*/ 4 w 362"/>
                <a:gd name="T105" fmla="*/ 44 h 334"/>
                <a:gd name="T106" fmla="*/ 4 w 362"/>
                <a:gd name="T107" fmla="*/ 56 h 334"/>
                <a:gd name="T108" fmla="*/ 4 w 362"/>
                <a:gd name="T109"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34">
                  <a:moveTo>
                    <a:pt x="0" y="56"/>
                  </a:moveTo>
                  <a:lnTo>
                    <a:pt x="0" y="44"/>
                  </a:lnTo>
                  <a:lnTo>
                    <a:pt x="4" y="32"/>
                  </a:lnTo>
                  <a:lnTo>
                    <a:pt x="8" y="24"/>
                  </a:lnTo>
                  <a:lnTo>
                    <a:pt x="16" y="16"/>
                  </a:lnTo>
                  <a:lnTo>
                    <a:pt x="24" y="8"/>
                  </a:lnTo>
                  <a:lnTo>
                    <a:pt x="32" y="4"/>
                  </a:lnTo>
                  <a:lnTo>
                    <a:pt x="44" y="0"/>
                  </a:lnTo>
                  <a:lnTo>
                    <a:pt x="56" y="0"/>
                  </a:lnTo>
                  <a:lnTo>
                    <a:pt x="301" y="0"/>
                  </a:lnTo>
                  <a:lnTo>
                    <a:pt x="313" y="0"/>
                  </a:lnTo>
                  <a:lnTo>
                    <a:pt x="325" y="4"/>
                  </a:lnTo>
                  <a:lnTo>
                    <a:pt x="333" y="8"/>
                  </a:lnTo>
                  <a:lnTo>
                    <a:pt x="341" y="16"/>
                  </a:lnTo>
                  <a:lnTo>
                    <a:pt x="350" y="24"/>
                  </a:lnTo>
                  <a:lnTo>
                    <a:pt x="354" y="32"/>
                  </a:lnTo>
                  <a:lnTo>
                    <a:pt x="358" y="44"/>
                  </a:lnTo>
                  <a:lnTo>
                    <a:pt x="362" y="56"/>
                  </a:lnTo>
                  <a:lnTo>
                    <a:pt x="362" y="273"/>
                  </a:lnTo>
                  <a:lnTo>
                    <a:pt x="358" y="285"/>
                  </a:lnTo>
                  <a:lnTo>
                    <a:pt x="354" y="297"/>
                  </a:lnTo>
                  <a:lnTo>
                    <a:pt x="350" y="305"/>
                  </a:lnTo>
                  <a:lnTo>
                    <a:pt x="341" y="313"/>
                  </a:lnTo>
                  <a:lnTo>
                    <a:pt x="333" y="322"/>
                  </a:lnTo>
                  <a:lnTo>
                    <a:pt x="325" y="326"/>
                  </a:lnTo>
                  <a:lnTo>
                    <a:pt x="313" y="330"/>
                  </a:lnTo>
                  <a:lnTo>
                    <a:pt x="301" y="334"/>
                  </a:lnTo>
                  <a:lnTo>
                    <a:pt x="56" y="334"/>
                  </a:lnTo>
                  <a:lnTo>
                    <a:pt x="44" y="330"/>
                  </a:lnTo>
                  <a:lnTo>
                    <a:pt x="32" y="326"/>
                  </a:lnTo>
                  <a:lnTo>
                    <a:pt x="24" y="322"/>
                  </a:lnTo>
                  <a:lnTo>
                    <a:pt x="16" y="313"/>
                  </a:lnTo>
                  <a:lnTo>
                    <a:pt x="8" y="305"/>
                  </a:lnTo>
                  <a:lnTo>
                    <a:pt x="4" y="297"/>
                  </a:lnTo>
                  <a:lnTo>
                    <a:pt x="0" y="285"/>
                  </a:lnTo>
                  <a:lnTo>
                    <a:pt x="0" y="273"/>
                  </a:lnTo>
                  <a:lnTo>
                    <a:pt x="0" y="56"/>
                  </a:lnTo>
                  <a:close/>
                  <a:moveTo>
                    <a:pt x="4" y="273"/>
                  </a:moveTo>
                  <a:lnTo>
                    <a:pt x="4" y="273"/>
                  </a:lnTo>
                  <a:lnTo>
                    <a:pt x="4" y="285"/>
                  </a:lnTo>
                  <a:lnTo>
                    <a:pt x="4" y="285"/>
                  </a:lnTo>
                  <a:lnTo>
                    <a:pt x="8" y="297"/>
                  </a:lnTo>
                  <a:lnTo>
                    <a:pt x="8" y="297"/>
                  </a:lnTo>
                  <a:lnTo>
                    <a:pt x="12" y="305"/>
                  </a:lnTo>
                  <a:lnTo>
                    <a:pt x="12" y="305"/>
                  </a:lnTo>
                  <a:lnTo>
                    <a:pt x="16" y="313"/>
                  </a:lnTo>
                  <a:lnTo>
                    <a:pt x="16" y="313"/>
                  </a:lnTo>
                  <a:lnTo>
                    <a:pt x="24" y="317"/>
                  </a:lnTo>
                  <a:lnTo>
                    <a:pt x="24" y="317"/>
                  </a:lnTo>
                  <a:lnTo>
                    <a:pt x="36" y="326"/>
                  </a:lnTo>
                  <a:lnTo>
                    <a:pt x="36" y="326"/>
                  </a:lnTo>
                  <a:lnTo>
                    <a:pt x="44" y="326"/>
                  </a:lnTo>
                  <a:lnTo>
                    <a:pt x="44" y="326"/>
                  </a:lnTo>
                  <a:lnTo>
                    <a:pt x="56" y="330"/>
                  </a:lnTo>
                  <a:lnTo>
                    <a:pt x="56" y="330"/>
                  </a:lnTo>
                  <a:lnTo>
                    <a:pt x="301" y="330"/>
                  </a:lnTo>
                  <a:lnTo>
                    <a:pt x="301" y="330"/>
                  </a:lnTo>
                  <a:lnTo>
                    <a:pt x="313" y="326"/>
                  </a:lnTo>
                  <a:lnTo>
                    <a:pt x="313" y="326"/>
                  </a:lnTo>
                  <a:lnTo>
                    <a:pt x="325" y="326"/>
                  </a:lnTo>
                  <a:lnTo>
                    <a:pt x="325" y="326"/>
                  </a:lnTo>
                  <a:lnTo>
                    <a:pt x="333" y="317"/>
                  </a:lnTo>
                  <a:lnTo>
                    <a:pt x="333" y="317"/>
                  </a:lnTo>
                  <a:lnTo>
                    <a:pt x="341" y="313"/>
                  </a:lnTo>
                  <a:lnTo>
                    <a:pt x="341" y="313"/>
                  </a:lnTo>
                  <a:lnTo>
                    <a:pt x="345" y="305"/>
                  </a:lnTo>
                  <a:lnTo>
                    <a:pt x="345" y="305"/>
                  </a:lnTo>
                  <a:lnTo>
                    <a:pt x="354" y="297"/>
                  </a:lnTo>
                  <a:lnTo>
                    <a:pt x="354" y="297"/>
                  </a:lnTo>
                  <a:lnTo>
                    <a:pt x="354" y="285"/>
                  </a:lnTo>
                  <a:lnTo>
                    <a:pt x="354" y="285"/>
                  </a:lnTo>
                  <a:lnTo>
                    <a:pt x="358" y="273"/>
                  </a:lnTo>
                  <a:lnTo>
                    <a:pt x="358" y="273"/>
                  </a:lnTo>
                  <a:lnTo>
                    <a:pt x="358" y="56"/>
                  </a:lnTo>
                  <a:lnTo>
                    <a:pt x="358" y="56"/>
                  </a:lnTo>
                  <a:lnTo>
                    <a:pt x="354" y="44"/>
                  </a:lnTo>
                  <a:lnTo>
                    <a:pt x="354" y="44"/>
                  </a:lnTo>
                  <a:lnTo>
                    <a:pt x="354" y="36"/>
                  </a:lnTo>
                  <a:lnTo>
                    <a:pt x="354" y="36"/>
                  </a:lnTo>
                  <a:lnTo>
                    <a:pt x="345" y="24"/>
                  </a:lnTo>
                  <a:lnTo>
                    <a:pt x="345" y="24"/>
                  </a:lnTo>
                  <a:lnTo>
                    <a:pt x="341" y="16"/>
                  </a:lnTo>
                  <a:lnTo>
                    <a:pt x="341" y="16"/>
                  </a:lnTo>
                  <a:lnTo>
                    <a:pt x="333" y="12"/>
                  </a:lnTo>
                  <a:lnTo>
                    <a:pt x="333" y="12"/>
                  </a:lnTo>
                  <a:lnTo>
                    <a:pt x="325" y="8"/>
                  </a:lnTo>
                  <a:lnTo>
                    <a:pt x="325" y="8"/>
                  </a:lnTo>
                  <a:lnTo>
                    <a:pt x="313" y="4"/>
                  </a:lnTo>
                  <a:lnTo>
                    <a:pt x="313" y="4"/>
                  </a:lnTo>
                  <a:lnTo>
                    <a:pt x="301" y="4"/>
                  </a:lnTo>
                  <a:lnTo>
                    <a:pt x="301" y="4"/>
                  </a:lnTo>
                  <a:lnTo>
                    <a:pt x="56" y="4"/>
                  </a:lnTo>
                  <a:lnTo>
                    <a:pt x="56" y="4"/>
                  </a:lnTo>
                  <a:lnTo>
                    <a:pt x="44" y="4"/>
                  </a:lnTo>
                  <a:lnTo>
                    <a:pt x="44" y="4"/>
                  </a:lnTo>
                  <a:lnTo>
                    <a:pt x="36" y="8"/>
                  </a:lnTo>
                  <a:lnTo>
                    <a:pt x="36" y="8"/>
                  </a:lnTo>
                  <a:lnTo>
                    <a:pt x="24" y="12"/>
                  </a:lnTo>
                  <a:lnTo>
                    <a:pt x="24" y="12"/>
                  </a:lnTo>
                  <a:lnTo>
                    <a:pt x="16" y="16"/>
                  </a:lnTo>
                  <a:lnTo>
                    <a:pt x="16" y="16"/>
                  </a:lnTo>
                  <a:lnTo>
                    <a:pt x="12" y="24"/>
                  </a:lnTo>
                  <a:lnTo>
                    <a:pt x="12" y="24"/>
                  </a:lnTo>
                  <a:lnTo>
                    <a:pt x="8" y="36"/>
                  </a:lnTo>
                  <a:lnTo>
                    <a:pt x="8" y="36"/>
                  </a:lnTo>
                  <a:lnTo>
                    <a:pt x="4" y="44"/>
                  </a:lnTo>
                  <a:lnTo>
                    <a:pt x="4" y="44"/>
                  </a:lnTo>
                  <a:lnTo>
                    <a:pt x="4" y="56"/>
                  </a:lnTo>
                  <a:lnTo>
                    <a:pt x="4" y="56"/>
                  </a:lnTo>
                  <a:lnTo>
                    <a:pt x="4" y="273"/>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Rectangle 26">
              <a:extLst>
                <a:ext uri="{FF2B5EF4-FFF2-40B4-BE49-F238E27FC236}">
                  <a16:creationId xmlns:a16="http://schemas.microsoft.com/office/drawing/2014/main" id="{DC9B10B9-0624-4E39-A654-5E9EBED7CC75}"/>
                </a:ext>
              </a:extLst>
            </p:cNvPr>
            <p:cNvSpPr>
              <a:spLocks noChangeArrowheads="1"/>
            </p:cNvSpPr>
            <p:nvPr/>
          </p:nvSpPr>
          <p:spPr bwMode="auto">
            <a:xfrm>
              <a:off x="5644623" y="3454929"/>
              <a:ext cx="3063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FFE699"/>
                  </a:solidFill>
                  <a:effectLst/>
                  <a:latin typeface="Calibri" panose="020F0502020204030204" pitchFamily="34" charset="0"/>
                </a:rPr>
                <a:t>SaaS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146E8264-302F-4706-9A97-CD1F7BDB1F83}"/>
                </a:ext>
              </a:extLst>
            </p:cNvPr>
            <p:cNvSpPr>
              <a:spLocks noChangeArrowheads="1"/>
            </p:cNvSpPr>
            <p:nvPr/>
          </p:nvSpPr>
          <p:spPr bwMode="auto">
            <a:xfrm>
              <a:off x="5619223" y="3600979"/>
              <a:ext cx="120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FFFFFF"/>
                  </a:solidFill>
                  <a:effectLst/>
                  <a:latin typeface="Calibri" panose="020F0502020204030204" pitchFamily="34" charset="0"/>
                </a:rPr>
                <a:t>F</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0E6F7F86-4F75-4BB1-936A-5C8506CB41AF}"/>
                </a:ext>
              </a:extLst>
            </p:cNvPr>
            <p:cNvSpPr>
              <a:spLocks noChangeArrowheads="1"/>
            </p:cNvSpPr>
            <p:nvPr/>
          </p:nvSpPr>
          <p:spPr bwMode="auto">
            <a:xfrm>
              <a:off x="5676373" y="3600979"/>
              <a:ext cx="1016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FFFFFF"/>
                  </a:solidFill>
                  <a:effectLst/>
                  <a:latin typeface="Calibri" panose="020F050202020403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45F3EE38-E12A-406B-989F-30EDD4015B22}"/>
                </a:ext>
              </a:extLst>
            </p:cNvPr>
            <p:cNvSpPr>
              <a:spLocks noChangeArrowheads="1"/>
            </p:cNvSpPr>
            <p:nvPr/>
          </p:nvSpPr>
          <p:spPr bwMode="auto">
            <a:xfrm>
              <a:off x="5716060" y="3600979"/>
              <a:ext cx="2555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FFFFFF"/>
                  </a:solidFill>
                  <a:effectLst/>
                  <a:latin typeface="Calibri" panose="020F0502020204030204" pitchFamily="34" charset="0"/>
                </a:rPr>
                <a:t>TEP</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3" name="Freeform 30">
              <a:extLst>
                <a:ext uri="{FF2B5EF4-FFF2-40B4-BE49-F238E27FC236}">
                  <a16:creationId xmlns:a16="http://schemas.microsoft.com/office/drawing/2014/main" id="{D2D2A9FA-463F-4B78-888B-F6183DE0D500}"/>
                </a:ext>
              </a:extLst>
            </p:cNvPr>
            <p:cNvSpPr>
              <a:spLocks/>
            </p:cNvSpPr>
            <p:nvPr/>
          </p:nvSpPr>
          <p:spPr bwMode="auto">
            <a:xfrm>
              <a:off x="4873097" y="3345391"/>
              <a:ext cx="568326" cy="523875"/>
            </a:xfrm>
            <a:custGeom>
              <a:avLst/>
              <a:gdLst>
                <a:gd name="T0" fmla="*/ 0 w 358"/>
                <a:gd name="T1" fmla="*/ 56 h 330"/>
                <a:gd name="T2" fmla="*/ 4 w 358"/>
                <a:gd name="T3" fmla="*/ 32 h 330"/>
                <a:gd name="T4" fmla="*/ 16 w 358"/>
                <a:gd name="T5" fmla="*/ 16 h 330"/>
                <a:gd name="T6" fmla="*/ 32 w 358"/>
                <a:gd name="T7" fmla="*/ 4 h 330"/>
                <a:gd name="T8" fmla="*/ 56 w 358"/>
                <a:gd name="T9" fmla="*/ 0 h 330"/>
                <a:gd name="T10" fmla="*/ 56 w 358"/>
                <a:gd name="T11" fmla="*/ 0 h 330"/>
                <a:gd name="T12" fmla="*/ 56 w 358"/>
                <a:gd name="T13" fmla="*/ 0 h 330"/>
                <a:gd name="T14" fmla="*/ 301 w 358"/>
                <a:gd name="T15" fmla="*/ 0 h 330"/>
                <a:gd name="T16" fmla="*/ 301 w 358"/>
                <a:gd name="T17" fmla="*/ 0 h 330"/>
                <a:gd name="T18" fmla="*/ 325 w 358"/>
                <a:gd name="T19" fmla="*/ 4 h 330"/>
                <a:gd name="T20" fmla="*/ 342 w 358"/>
                <a:gd name="T21" fmla="*/ 16 h 330"/>
                <a:gd name="T22" fmla="*/ 354 w 358"/>
                <a:gd name="T23" fmla="*/ 32 h 330"/>
                <a:gd name="T24" fmla="*/ 358 w 358"/>
                <a:gd name="T25" fmla="*/ 56 h 330"/>
                <a:gd name="T26" fmla="*/ 358 w 358"/>
                <a:gd name="T27" fmla="*/ 56 h 330"/>
                <a:gd name="T28" fmla="*/ 358 w 358"/>
                <a:gd name="T29" fmla="*/ 56 h 330"/>
                <a:gd name="T30" fmla="*/ 358 w 358"/>
                <a:gd name="T31" fmla="*/ 273 h 330"/>
                <a:gd name="T32" fmla="*/ 358 w 358"/>
                <a:gd name="T33" fmla="*/ 273 h 330"/>
                <a:gd name="T34" fmla="*/ 354 w 358"/>
                <a:gd name="T35" fmla="*/ 297 h 330"/>
                <a:gd name="T36" fmla="*/ 342 w 358"/>
                <a:gd name="T37" fmla="*/ 313 h 330"/>
                <a:gd name="T38" fmla="*/ 325 w 358"/>
                <a:gd name="T39" fmla="*/ 326 h 330"/>
                <a:gd name="T40" fmla="*/ 301 w 358"/>
                <a:gd name="T41" fmla="*/ 330 h 330"/>
                <a:gd name="T42" fmla="*/ 301 w 358"/>
                <a:gd name="T43" fmla="*/ 330 h 330"/>
                <a:gd name="T44" fmla="*/ 301 w 358"/>
                <a:gd name="T45" fmla="*/ 330 h 330"/>
                <a:gd name="T46" fmla="*/ 56 w 358"/>
                <a:gd name="T47" fmla="*/ 330 h 330"/>
                <a:gd name="T48" fmla="*/ 56 w 358"/>
                <a:gd name="T49" fmla="*/ 330 h 330"/>
                <a:gd name="T50" fmla="*/ 32 w 358"/>
                <a:gd name="T51" fmla="*/ 326 h 330"/>
                <a:gd name="T52" fmla="*/ 16 w 358"/>
                <a:gd name="T53" fmla="*/ 313 h 330"/>
                <a:gd name="T54" fmla="*/ 4 w 358"/>
                <a:gd name="T55" fmla="*/ 297 h 330"/>
                <a:gd name="T56" fmla="*/ 0 w 358"/>
                <a:gd name="T57" fmla="*/ 273 h 330"/>
                <a:gd name="T58" fmla="*/ 0 w 358"/>
                <a:gd name="T59" fmla="*/ 273 h 330"/>
                <a:gd name="T60" fmla="*/ 0 w 358"/>
                <a:gd name="T61" fmla="*/ 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0">
                  <a:moveTo>
                    <a:pt x="0" y="56"/>
                  </a:moveTo>
                  <a:lnTo>
                    <a:pt x="4" y="32"/>
                  </a:lnTo>
                  <a:lnTo>
                    <a:pt x="16" y="16"/>
                  </a:lnTo>
                  <a:lnTo>
                    <a:pt x="32" y="4"/>
                  </a:lnTo>
                  <a:lnTo>
                    <a:pt x="56" y="0"/>
                  </a:lnTo>
                  <a:lnTo>
                    <a:pt x="56" y="0"/>
                  </a:lnTo>
                  <a:lnTo>
                    <a:pt x="56" y="0"/>
                  </a:lnTo>
                  <a:lnTo>
                    <a:pt x="301" y="0"/>
                  </a:lnTo>
                  <a:lnTo>
                    <a:pt x="301" y="0"/>
                  </a:lnTo>
                  <a:lnTo>
                    <a:pt x="325" y="4"/>
                  </a:lnTo>
                  <a:lnTo>
                    <a:pt x="342" y="16"/>
                  </a:lnTo>
                  <a:lnTo>
                    <a:pt x="354" y="32"/>
                  </a:lnTo>
                  <a:lnTo>
                    <a:pt x="358" y="56"/>
                  </a:lnTo>
                  <a:lnTo>
                    <a:pt x="358" y="56"/>
                  </a:lnTo>
                  <a:lnTo>
                    <a:pt x="358" y="56"/>
                  </a:lnTo>
                  <a:lnTo>
                    <a:pt x="358" y="273"/>
                  </a:lnTo>
                  <a:lnTo>
                    <a:pt x="358" y="273"/>
                  </a:lnTo>
                  <a:lnTo>
                    <a:pt x="354" y="297"/>
                  </a:lnTo>
                  <a:lnTo>
                    <a:pt x="342" y="313"/>
                  </a:lnTo>
                  <a:lnTo>
                    <a:pt x="325" y="326"/>
                  </a:lnTo>
                  <a:lnTo>
                    <a:pt x="301" y="330"/>
                  </a:lnTo>
                  <a:lnTo>
                    <a:pt x="301" y="330"/>
                  </a:lnTo>
                  <a:lnTo>
                    <a:pt x="301" y="330"/>
                  </a:lnTo>
                  <a:lnTo>
                    <a:pt x="56" y="330"/>
                  </a:lnTo>
                  <a:lnTo>
                    <a:pt x="56" y="330"/>
                  </a:lnTo>
                  <a:lnTo>
                    <a:pt x="32" y="326"/>
                  </a:lnTo>
                  <a:lnTo>
                    <a:pt x="16" y="313"/>
                  </a:lnTo>
                  <a:lnTo>
                    <a:pt x="4" y="297"/>
                  </a:lnTo>
                  <a:lnTo>
                    <a:pt x="0" y="273"/>
                  </a:lnTo>
                  <a:lnTo>
                    <a:pt x="0" y="273"/>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Freeform 31">
              <a:extLst>
                <a:ext uri="{FF2B5EF4-FFF2-40B4-BE49-F238E27FC236}">
                  <a16:creationId xmlns:a16="http://schemas.microsoft.com/office/drawing/2014/main" id="{304753B4-AEE4-4A29-891F-3281336759B7}"/>
                </a:ext>
              </a:extLst>
            </p:cNvPr>
            <p:cNvSpPr>
              <a:spLocks noEditPoints="1"/>
            </p:cNvSpPr>
            <p:nvPr/>
          </p:nvSpPr>
          <p:spPr bwMode="auto">
            <a:xfrm>
              <a:off x="4873097" y="3345391"/>
              <a:ext cx="574676" cy="530225"/>
            </a:xfrm>
            <a:custGeom>
              <a:avLst/>
              <a:gdLst>
                <a:gd name="T0" fmla="*/ 0 w 362"/>
                <a:gd name="T1" fmla="*/ 44 h 334"/>
                <a:gd name="T2" fmla="*/ 8 w 362"/>
                <a:gd name="T3" fmla="*/ 24 h 334"/>
                <a:gd name="T4" fmla="*/ 24 w 362"/>
                <a:gd name="T5" fmla="*/ 8 h 334"/>
                <a:gd name="T6" fmla="*/ 44 w 362"/>
                <a:gd name="T7" fmla="*/ 0 h 334"/>
                <a:gd name="T8" fmla="*/ 301 w 362"/>
                <a:gd name="T9" fmla="*/ 0 h 334"/>
                <a:gd name="T10" fmla="*/ 325 w 362"/>
                <a:gd name="T11" fmla="*/ 4 h 334"/>
                <a:gd name="T12" fmla="*/ 342 w 362"/>
                <a:gd name="T13" fmla="*/ 16 h 334"/>
                <a:gd name="T14" fmla="*/ 354 w 362"/>
                <a:gd name="T15" fmla="*/ 32 h 334"/>
                <a:gd name="T16" fmla="*/ 362 w 362"/>
                <a:gd name="T17" fmla="*/ 56 h 334"/>
                <a:gd name="T18" fmla="*/ 358 w 362"/>
                <a:gd name="T19" fmla="*/ 285 h 334"/>
                <a:gd name="T20" fmla="*/ 350 w 362"/>
                <a:gd name="T21" fmla="*/ 305 h 334"/>
                <a:gd name="T22" fmla="*/ 334 w 362"/>
                <a:gd name="T23" fmla="*/ 322 h 334"/>
                <a:gd name="T24" fmla="*/ 313 w 362"/>
                <a:gd name="T25" fmla="*/ 330 h 334"/>
                <a:gd name="T26" fmla="*/ 56 w 362"/>
                <a:gd name="T27" fmla="*/ 334 h 334"/>
                <a:gd name="T28" fmla="*/ 32 w 362"/>
                <a:gd name="T29" fmla="*/ 326 h 334"/>
                <a:gd name="T30" fmla="*/ 16 w 362"/>
                <a:gd name="T31" fmla="*/ 313 h 334"/>
                <a:gd name="T32" fmla="*/ 4 w 362"/>
                <a:gd name="T33" fmla="*/ 297 h 334"/>
                <a:gd name="T34" fmla="*/ 0 w 362"/>
                <a:gd name="T35" fmla="*/ 273 h 334"/>
                <a:gd name="T36" fmla="*/ 4 w 362"/>
                <a:gd name="T37" fmla="*/ 273 h 334"/>
                <a:gd name="T38" fmla="*/ 4 w 362"/>
                <a:gd name="T39" fmla="*/ 285 h 334"/>
                <a:gd name="T40" fmla="*/ 8 w 362"/>
                <a:gd name="T41" fmla="*/ 297 h 334"/>
                <a:gd name="T42" fmla="*/ 12 w 362"/>
                <a:gd name="T43" fmla="*/ 305 h 334"/>
                <a:gd name="T44" fmla="*/ 16 w 362"/>
                <a:gd name="T45" fmla="*/ 313 h 334"/>
                <a:gd name="T46" fmla="*/ 24 w 362"/>
                <a:gd name="T47" fmla="*/ 317 h 334"/>
                <a:gd name="T48" fmla="*/ 36 w 362"/>
                <a:gd name="T49" fmla="*/ 326 h 334"/>
                <a:gd name="T50" fmla="*/ 44 w 362"/>
                <a:gd name="T51" fmla="*/ 326 h 334"/>
                <a:gd name="T52" fmla="*/ 56 w 362"/>
                <a:gd name="T53" fmla="*/ 330 h 334"/>
                <a:gd name="T54" fmla="*/ 301 w 362"/>
                <a:gd name="T55" fmla="*/ 330 h 334"/>
                <a:gd name="T56" fmla="*/ 313 w 362"/>
                <a:gd name="T57" fmla="*/ 326 h 334"/>
                <a:gd name="T58" fmla="*/ 325 w 362"/>
                <a:gd name="T59" fmla="*/ 326 h 334"/>
                <a:gd name="T60" fmla="*/ 334 w 362"/>
                <a:gd name="T61" fmla="*/ 317 h 334"/>
                <a:gd name="T62" fmla="*/ 342 w 362"/>
                <a:gd name="T63" fmla="*/ 313 h 334"/>
                <a:gd name="T64" fmla="*/ 346 w 362"/>
                <a:gd name="T65" fmla="*/ 305 h 334"/>
                <a:gd name="T66" fmla="*/ 354 w 362"/>
                <a:gd name="T67" fmla="*/ 297 h 334"/>
                <a:gd name="T68" fmla="*/ 354 w 362"/>
                <a:gd name="T69" fmla="*/ 285 h 334"/>
                <a:gd name="T70" fmla="*/ 358 w 362"/>
                <a:gd name="T71" fmla="*/ 273 h 334"/>
                <a:gd name="T72" fmla="*/ 358 w 362"/>
                <a:gd name="T73" fmla="*/ 56 h 334"/>
                <a:gd name="T74" fmla="*/ 354 w 362"/>
                <a:gd name="T75" fmla="*/ 44 h 334"/>
                <a:gd name="T76" fmla="*/ 354 w 362"/>
                <a:gd name="T77" fmla="*/ 36 h 334"/>
                <a:gd name="T78" fmla="*/ 346 w 362"/>
                <a:gd name="T79" fmla="*/ 24 h 334"/>
                <a:gd name="T80" fmla="*/ 342 w 362"/>
                <a:gd name="T81" fmla="*/ 16 h 334"/>
                <a:gd name="T82" fmla="*/ 334 w 362"/>
                <a:gd name="T83" fmla="*/ 12 h 334"/>
                <a:gd name="T84" fmla="*/ 325 w 362"/>
                <a:gd name="T85" fmla="*/ 8 h 334"/>
                <a:gd name="T86" fmla="*/ 313 w 362"/>
                <a:gd name="T87" fmla="*/ 4 h 334"/>
                <a:gd name="T88" fmla="*/ 301 w 362"/>
                <a:gd name="T89" fmla="*/ 4 h 334"/>
                <a:gd name="T90" fmla="*/ 56 w 362"/>
                <a:gd name="T91" fmla="*/ 4 h 334"/>
                <a:gd name="T92" fmla="*/ 44 w 362"/>
                <a:gd name="T93" fmla="*/ 4 h 334"/>
                <a:gd name="T94" fmla="*/ 36 w 362"/>
                <a:gd name="T95" fmla="*/ 8 h 334"/>
                <a:gd name="T96" fmla="*/ 24 w 362"/>
                <a:gd name="T97" fmla="*/ 12 h 334"/>
                <a:gd name="T98" fmla="*/ 16 w 362"/>
                <a:gd name="T99" fmla="*/ 16 h 334"/>
                <a:gd name="T100" fmla="*/ 12 w 362"/>
                <a:gd name="T101" fmla="*/ 24 h 334"/>
                <a:gd name="T102" fmla="*/ 8 w 362"/>
                <a:gd name="T103" fmla="*/ 36 h 334"/>
                <a:gd name="T104" fmla="*/ 4 w 362"/>
                <a:gd name="T105" fmla="*/ 44 h 334"/>
                <a:gd name="T106" fmla="*/ 4 w 362"/>
                <a:gd name="T107" fmla="*/ 56 h 334"/>
                <a:gd name="T108" fmla="*/ 4 w 362"/>
                <a:gd name="T109"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34">
                  <a:moveTo>
                    <a:pt x="0" y="56"/>
                  </a:moveTo>
                  <a:lnTo>
                    <a:pt x="0" y="44"/>
                  </a:lnTo>
                  <a:lnTo>
                    <a:pt x="4" y="32"/>
                  </a:lnTo>
                  <a:lnTo>
                    <a:pt x="8" y="24"/>
                  </a:lnTo>
                  <a:lnTo>
                    <a:pt x="16" y="16"/>
                  </a:lnTo>
                  <a:lnTo>
                    <a:pt x="24" y="8"/>
                  </a:lnTo>
                  <a:lnTo>
                    <a:pt x="32" y="4"/>
                  </a:lnTo>
                  <a:lnTo>
                    <a:pt x="44" y="0"/>
                  </a:lnTo>
                  <a:lnTo>
                    <a:pt x="56" y="0"/>
                  </a:lnTo>
                  <a:lnTo>
                    <a:pt x="301" y="0"/>
                  </a:lnTo>
                  <a:lnTo>
                    <a:pt x="313" y="0"/>
                  </a:lnTo>
                  <a:lnTo>
                    <a:pt x="325" y="4"/>
                  </a:lnTo>
                  <a:lnTo>
                    <a:pt x="334" y="8"/>
                  </a:lnTo>
                  <a:lnTo>
                    <a:pt x="342" y="16"/>
                  </a:lnTo>
                  <a:lnTo>
                    <a:pt x="350" y="24"/>
                  </a:lnTo>
                  <a:lnTo>
                    <a:pt x="354" y="32"/>
                  </a:lnTo>
                  <a:lnTo>
                    <a:pt x="358" y="44"/>
                  </a:lnTo>
                  <a:lnTo>
                    <a:pt x="362" y="56"/>
                  </a:lnTo>
                  <a:lnTo>
                    <a:pt x="362" y="273"/>
                  </a:lnTo>
                  <a:lnTo>
                    <a:pt x="358" y="285"/>
                  </a:lnTo>
                  <a:lnTo>
                    <a:pt x="354" y="297"/>
                  </a:lnTo>
                  <a:lnTo>
                    <a:pt x="350" y="305"/>
                  </a:lnTo>
                  <a:lnTo>
                    <a:pt x="342" y="313"/>
                  </a:lnTo>
                  <a:lnTo>
                    <a:pt x="334" y="322"/>
                  </a:lnTo>
                  <a:lnTo>
                    <a:pt x="325" y="326"/>
                  </a:lnTo>
                  <a:lnTo>
                    <a:pt x="313" y="330"/>
                  </a:lnTo>
                  <a:lnTo>
                    <a:pt x="301" y="334"/>
                  </a:lnTo>
                  <a:lnTo>
                    <a:pt x="56" y="334"/>
                  </a:lnTo>
                  <a:lnTo>
                    <a:pt x="44" y="330"/>
                  </a:lnTo>
                  <a:lnTo>
                    <a:pt x="32" y="326"/>
                  </a:lnTo>
                  <a:lnTo>
                    <a:pt x="24" y="322"/>
                  </a:lnTo>
                  <a:lnTo>
                    <a:pt x="16" y="313"/>
                  </a:lnTo>
                  <a:lnTo>
                    <a:pt x="8" y="305"/>
                  </a:lnTo>
                  <a:lnTo>
                    <a:pt x="4" y="297"/>
                  </a:lnTo>
                  <a:lnTo>
                    <a:pt x="0" y="285"/>
                  </a:lnTo>
                  <a:lnTo>
                    <a:pt x="0" y="273"/>
                  </a:lnTo>
                  <a:lnTo>
                    <a:pt x="0" y="56"/>
                  </a:lnTo>
                  <a:close/>
                  <a:moveTo>
                    <a:pt x="4" y="273"/>
                  </a:moveTo>
                  <a:lnTo>
                    <a:pt x="4" y="273"/>
                  </a:lnTo>
                  <a:lnTo>
                    <a:pt x="4" y="285"/>
                  </a:lnTo>
                  <a:lnTo>
                    <a:pt x="4" y="285"/>
                  </a:lnTo>
                  <a:lnTo>
                    <a:pt x="8" y="297"/>
                  </a:lnTo>
                  <a:lnTo>
                    <a:pt x="8" y="297"/>
                  </a:lnTo>
                  <a:lnTo>
                    <a:pt x="12" y="305"/>
                  </a:lnTo>
                  <a:lnTo>
                    <a:pt x="12" y="305"/>
                  </a:lnTo>
                  <a:lnTo>
                    <a:pt x="16" y="313"/>
                  </a:lnTo>
                  <a:lnTo>
                    <a:pt x="16" y="313"/>
                  </a:lnTo>
                  <a:lnTo>
                    <a:pt x="24" y="317"/>
                  </a:lnTo>
                  <a:lnTo>
                    <a:pt x="24" y="317"/>
                  </a:lnTo>
                  <a:lnTo>
                    <a:pt x="36" y="326"/>
                  </a:lnTo>
                  <a:lnTo>
                    <a:pt x="36" y="326"/>
                  </a:lnTo>
                  <a:lnTo>
                    <a:pt x="44" y="326"/>
                  </a:lnTo>
                  <a:lnTo>
                    <a:pt x="44" y="326"/>
                  </a:lnTo>
                  <a:lnTo>
                    <a:pt x="56" y="330"/>
                  </a:lnTo>
                  <a:lnTo>
                    <a:pt x="56" y="330"/>
                  </a:lnTo>
                  <a:lnTo>
                    <a:pt x="301" y="330"/>
                  </a:lnTo>
                  <a:lnTo>
                    <a:pt x="301" y="330"/>
                  </a:lnTo>
                  <a:lnTo>
                    <a:pt x="313" y="326"/>
                  </a:lnTo>
                  <a:lnTo>
                    <a:pt x="313" y="326"/>
                  </a:lnTo>
                  <a:lnTo>
                    <a:pt x="325" y="326"/>
                  </a:lnTo>
                  <a:lnTo>
                    <a:pt x="325" y="326"/>
                  </a:lnTo>
                  <a:lnTo>
                    <a:pt x="334" y="317"/>
                  </a:lnTo>
                  <a:lnTo>
                    <a:pt x="334" y="317"/>
                  </a:lnTo>
                  <a:lnTo>
                    <a:pt x="342" y="313"/>
                  </a:lnTo>
                  <a:lnTo>
                    <a:pt x="342" y="313"/>
                  </a:lnTo>
                  <a:lnTo>
                    <a:pt x="346" y="305"/>
                  </a:lnTo>
                  <a:lnTo>
                    <a:pt x="346" y="305"/>
                  </a:lnTo>
                  <a:lnTo>
                    <a:pt x="354" y="297"/>
                  </a:lnTo>
                  <a:lnTo>
                    <a:pt x="354" y="297"/>
                  </a:lnTo>
                  <a:lnTo>
                    <a:pt x="354" y="285"/>
                  </a:lnTo>
                  <a:lnTo>
                    <a:pt x="354" y="285"/>
                  </a:lnTo>
                  <a:lnTo>
                    <a:pt x="358" y="273"/>
                  </a:lnTo>
                  <a:lnTo>
                    <a:pt x="358" y="273"/>
                  </a:lnTo>
                  <a:lnTo>
                    <a:pt x="358" y="56"/>
                  </a:lnTo>
                  <a:lnTo>
                    <a:pt x="358" y="56"/>
                  </a:lnTo>
                  <a:lnTo>
                    <a:pt x="354" y="44"/>
                  </a:lnTo>
                  <a:lnTo>
                    <a:pt x="354" y="44"/>
                  </a:lnTo>
                  <a:lnTo>
                    <a:pt x="354" y="36"/>
                  </a:lnTo>
                  <a:lnTo>
                    <a:pt x="354" y="36"/>
                  </a:lnTo>
                  <a:lnTo>
                    <a:pt x="346" y="24"/>
                  </a:lnTo>
                  <a:lnTo>
                    <a:pt x="346" y="24"/>
                  </a:lnTo>
                  <a:lnTo>
                    <a:pt x="342" y="16"/>
                  </a:lnTo>
                  <a:lnTo>
                    <a:pt x="342" y="16"/>
                  </a:lnTo>
                  <a:lnTo>
                    <a:pt x="334" y="12"/>
                  </a:lnTo>
                  <a:lnTo>
                    <a:pt x="334" y="12"/>
                  </a:lnTo>
                  <a:lnTo>
                    <a:pt x="325" y="8"/>
                  </a:lnTo>
                  <a:lnTo>
                    <a:pt x="325" y="8"/>
                  </a:lnTo>
                  <a:lnTo>
                    <a:pt x="313" y="4"/>
                  </a:lnTo>
                  <a:lnTo>
                    <a:pt x="313" y="4"/>
                  </a:lnTo>
                  <a:lnTo>
                    <a:pt x="301" y="4"/>
                  </a:lnTo>
                  <a:lnTo>
                    <a:pt x="301" y="4"/>
                  </a:lnTo>
                  <a:lnTo>
                    <a:pt x="56" y="4"/>
                  </a:lnTo>
                  <a:lnTo>
                    <a:pt x="56" y="4"/>
                  </a:lnTo>
                  <a:lnTo>
                    <a:pt x="44" y="4"/>
                  </a:lnTo>
                  <a:lnTo>
                    <a:pt x="44" y="4"/>
                  </a:lnTo>
                  <a:lnTo>
                    <a:pt x="36" y="8"/>
                  </a:lnTo>
                  <a:lnTo>
                    <a:pt x="36" y="8"/>
                  </a:lnTo>
                  <a:lnTo>
                    <a:pt x="24" y="12"/>
                  </a:lnTo>
                  <a:lnTo>
                    <a:pt x="24" y="12"/>
                  </a:lnTo>
                  <a:lnTo>
                    <a:pt x="16" y="16"/>
                  </a:lnTo>
                  <a:lnTo>
                    <a:pt x="16" y="16"/>
                  </a:lnTo>
                  <a:lnTo>
                    <a:pt x="12" y="24"/>
                  </a:lnTo>
                  <a:lnTo>
                    <a:pt x="12" y="24"/>
                  </a:lnTo>
                  <a:lnTo>
                    <a:pt x="8" y="36"/>
                  </a:lnTo>
                  <a:lnTo>
                    <a:pt x="8" y="36"/>
                  </a:lnTo>
                  <a:lnTo>
                    <a:pt x="4" y="44"/>
                  </a:lnTo>
                  <a:lnTo>
                    <a:pt x="4" y="44"/>
                  </a:lnTo>
                  <a:lnTo>
                    <a:pt x="4" y="56"/>
                  </a:lnTo>
                  <a:lnTo>
                    <a:pt x="4" y="56"/>
                  </a:lnTo>
                  <a:lnTo>
                    <a:pt x="4" y="273"/>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 name="Rectangle 32">
              <a:extLst>
                <a:ext uri="{FF2B5EF4-FFF2-40B4-BE49-F238E27FC236}">
                  <a16:creationId xmlns:a16="http://schemas.microsoft.com/office/drawing/2014/main" id="{F2CDEAFC-698F-4C20-8E97-B1142B4EF1F4}"/>
                </a:ext>
              </a:extLst>
            </p:cNvPr>
            <p:cNvSpPr>
              <a:spLocks noChangeArrowheads="1"/>
            </p:cNvSpPr>
            <p:nvPr/>
          </p:nvSpPr>
          <p:spPr bwMode="auto">
            <a:xfrm>
              <a:off x="5022322" y="3389841"/>
              <a:ext cx="2762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FFE699"/>
                  </a:solidFill>
                  <a:effectLst/>
                  <a:latin typeface="Calibri" panose="020F0502020204030204" pitchFamily="34" charset="0"/>
                </a:rPr>
                <a:t>PaaS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7" name="Rectangle 34">
              <a:extLst>
                <a:ext uri="{FF2B5EF4-FFF2-40B4-BE49-F238E27FC236}">
                  <a16:creationId xmlns:a16="http://schemas.microsoft.com/office/drawing/2014/main" id="{0EE70034-A115-4F19-B6ED-E908460703E6}"/>
                </a:ext>
              </a:extLst>
            </p:cNvPr>
            <p:cNvSpPr>
              <a:spLocks noChangeArrowheads="1"/>
            </p:cNvSpPr>
            <p:nvPr/>
          </p:nvSpPr>
          <p:spPr bwMode="auto">
            <a:xfrm>
              <a:off x="4942947" y="3547004"/>
              <a:ext cx="420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FFFFFF"/>
                  </a:solidFill>
                  <a:effectLst/>
                  <a:latin typeface="Calibri" panose="020F0502020204030204" pitchFamily="34" charset="0"/>
                </a:rPr>
                <a:t>Proba-V MEP</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1" name="Freeform 38">
              <a:extLst>
                <a:ext uri="{FF2B5EF4-FFF2-40B4-BE49-F238E27FC236}">
                  <a16:creationId xmlns:a16="http://schemas.microsoft.com/office/drawing/2014/main" id="{C9784E4E-77A2-46BB-98DB-2716842FC2BF}"/>
                </a:ext>
              </a:extLst>
            </p:cNvPr>
            <p:cNvSpPr>
              <a:spLocks/>
            </p:cNvSpPr>
            <p:nvPr/>
          </p:nvSpPr>
          <p:spPr bwMode="auto">
            <a:xfrm>
              <a:off x="6060548" y="3345391"/>
              <a:ext cx="606426" cy="523875"/>
            </a:xfrm>
            <a:custGeom>
              <a:avLst/>
              <a:gdLst>
                <a:gd name="T0" fmla="*/ 0 w 382"/>
                <a:gd name="T1" fmla="*/ 56 h 330"/>
                <a:gd name="T2" fmla="*/ 4 w 382"/>
                <a:gd name="T3" fmla="*/ 32 h 330"/>
                <a:gd name="T4" fmla="*/ 16 w 382"/>
                <a:gd name="T5" fmla="*/ 16 h 330"/>
                <a:gd name="T6" fmla="*/ 32 w 382"/>
                <a:gd name="T7" fmla="*/ 4 h 330"/>
                <a:gd name="T8" fmla="*/ 56 w 382"/>
                <a:gd name="T9" fmla="*/ 0 h 330"/>
                <a:gd name="T10" fmla="*/ 56 w 382"/>
                <a:gd name="T11" fmla="*/ 0 h 330"/>
                <a:gd name="T12" fmla="*/ 56 w 382"/>
                <a:gd name="T13" fmla="*/ 0 h 330"/>
                <a:gd name="T14" fmla="*/ 325 w 382"/>
                <a:gd name="T15" fmla="*/ 0 h 330"/>
                <a:gd name="T16" fmla="*/ 325 w 382"/>
                <a:gd name="T17" fmla="*/ 0 h 330"/>
                <a:gd name="T18" fmla="*/ 349 w 382"/>
                <a:gd name="T19" fmla="*/ 4 h 330"/>
                <a:gd name="T20" fmla="*/ 365 w 382"/>
                <a:gd name="T21" fmla="*/ 16 h 330"/>
                <a:gd name="T22" fmla="*/ 377 w 382"/>
                <a:gd name="T23" fmla="*/ 32 h 330"/>
                <a:gd name="T24" fmla="*/ 382 w 382"/>
                <a:gd name="T25" fmla="*/ 56 h 330"/>
                <a:gd name="T26" fmla="*/ 382 w 382"/>
                <a:gd name="T27" fmla="*/ 56 h 330"/>
                <a:gd name="T28" fmla="*/ 382 w 382"/>
                <a:gd name="T29" fmla="*/ 56 h 330"/>
                <a:gd name="T30" fmla="*/ 382 w 382"/>
                <a:gd name="T31" fmla="*/ 273 h 330"/>
                <a:gd name="T32" fmla="*/ 382 w 382"/>
                <a:gd name="T33" fmla="*/ 273 h 330"/>
                <a:gd name="T34" fmla="*/ 377 w 382"/>
                <a:gd name="T35" fmla="*/ 297 h 330"/>
                <a:gd name="T36" fmla="*/ 365 w 382"/>
                <a:gd name="T37" fmla="*/ 313 h 330"/>
                <a:gd name="T38" fmla="*/ 349 w 382"/>
                <a:gd name="T39" fmla="*/ 326 h 330"/>
                <a:gd name="T40" fmla="*/ 325 w 382"/>
                <a:gd name="T41" fmla="*/ 330 h 330"/>
                <a:gd name="T42" fmla="*/ 325 w 382"/>
                <a:gd name="T43" fmla="*/ 330 h 330"/>
                <a:gd name="T44" fmla="*/ 325 w 382"/>
                <a:gd name="T45" fmla="*/ 330 h 330"/>
                <a:gd name="T46" fmla="*/ 56 w 382"/>
                <a:gd name="T47" fmla="*/ 330 h 330"/>
                <a:gd name="T48" fmla="*/ 56 w 382"/>
                <a:gd name="T49" fmla="*/ 330 h 330"/>
                <a:gd name="T50" fmla="*/ 32 w 382"/>
                <a:gd name="T51" fmla="*/ 326 h 330"/>
                <a:gd name="T52" fmla="*/ 16 w 382"/>
                <a:gd name="T53" fmla="*/ 313 h 330"/>
                <a:gd name="T54" fmla="*/ 4 w 382"/>
                <a:gd name="T55" fmla="*/ 297 h 330"/>
                <a:gd name="T56" fmla="*/ 0 w 382"/>
                <a:gd name="T57" fmla="*/ 273 h 330"/>
                <a:gd name="T58" fmla="*/ 0 w 382"/>
                <a:gd name="T59" fmla="*/ 273 h 330"/>
                <a:gd name="T60" fmla="*/ 0 w 382"/>
                <a:gd name="T61" fmla="*/ 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2" h="330">
                  <a:moveTo>
                    <a:pt x="0" y="56"/>
                  </a:moveTo>
                  <a:lnTo>
                    <a:pt x="4" y="32"/>
                  </a:lnTo>
                  <a:lnTo>
                    <a:pt x="16" y="16"/>
                  </a:lnTo>
                  <a:lnTo>
                    <a:pt x="32" y="4"/>
                  </a:lnTo>
                  <a:lnTo>
                    <a:pt x="56" y="0"/>
                  </a:lnTo>
                  <a:lnTo>
                    <a:pt x="56" y="0"/>
                  </a:lnTo>
                  <a:lnTo>
                    <a:pt x="56" y="0"/>
                  </a:lnTo>
                  <a:lnTo>
                    <a:pt x="325" y="0"/>
                  </a:lnTo>
                  <a:lnTo>
                    <a:pt x="325" y="0"/>
                  </a:lnTo>
                  <a:lnTo>
                    <a:pt x="349" y="4"/>
                  </a:lnTo>
                  <a:lnTo>
                    <a:pt x="365" y="16"/>
                  </a:lnTo>
                  <a:lnTo>
                    <a:pt x="377" y="32"/>
                  </a:lnTo>
                  <a:lnTo>
                    <a:pt x="382" y="56"/>
                  </a:lnTo>
                  <a:lnTo>
                    <a:pt x="382" y="56"/>
                  </a:lnTo>
                  <a:lnTo>
                    <a:pt x="382" y="56"/>
                  </a:lnTo>
                  <a:lnTo>
                    <a:pt x="382" y="273"/>
                  </a:lnTo>
                  <a:lnTo>
                    <a:pt x="382" y="273"/>
                  </a:lnTo>
                  <a:lnTo>
                    <a:pt x="377" y="297"/>
                  </a:lnTo>
                  <a:lnTo>
                    <a:pt x="365" y="313"/>
                  </a:lnTo>
                  <a:lnTo>
                    <a:pt x="349" y="326"/>
                  </a:lnTo>
                  <a:lnTo>
                    <a:pt x="325" y="330"/>
                  </a:lnTo>
                  <a:lnTo>
                    <a:pt x="325" y="330"/>
                  </a:lnTo>
                  <a:lnTo>
                    <a:pt x="325" y="330"/>
                  </a:lnTo>
                  <a:lnTo>
                    <a:pt x="56" y="330"/>
                  </a:lnTo>
                  <a:lnTo>
                    <a:pt x="56" y="330"/>
                  </a:lnTo>
                  <a:lnTo>
                    <a:pt x="32" y="326"/>
                  </a:lnTo>
                  <a:lnTo>
                    <a:pt x="16" y="313"/>
                  </a:lnTo>
                  <a:lnTo>
                    <a:pt x="4" y="297"/>
                  </a:lnTo>
                  <a:lnTo>
                    <a:pt x="0" y="273"/>
                  </a:lnTo>
                  <a:lnTo>
                    <a:pt x="0" y="273"/>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39">
              <a:extLst>
                <a:ext uri="{FF2B5EF4-FFF2-40B4-BE49-F238E27FC236}">
                  <a16:creationId xmlns:a16="http://schemas.microsoft.com/office/drawing/2014/main" id="{7A675CC3-9E0A-4305-BFDE-22BC963B3379}"/>
                </a:ext>
              </a:extLst>
            </p:cNvPr>
            <p:cNvSpPr>
              <a:spLocks noEditPoints="1"/>
            </p:cNvSpPr>
            <p:nvPr/>
          </p:nvSpPr>
          <p:spPr bwMode="auto">
            <a:xfrm>
              <a:off x="6060548" y="3345391"/>
              <a:ext cx="612776" cy="530225"/>
            </a:xfrm>
            <a:custGeom>
              <a:avLst/>
              <a:gdLst>
                <a:gd name="T0" fmla="*/ 0 w 386"/>
                <a:gd name="T1" fmla="*/ 44 h 334"/>
                <a:gd name="T2" fmla="*/ 8 w 386"/>
                <a:gd name="T3" fmla="*/ 24 h 334"/>
                <a:gd name="T4" fmla="*/ 24 w 386"/>
                <a:gd name="T5" fmla="*/ 8 h 334"/>
                <a:gd name="T6" fmla="*/ 44 w 386"/>
                <a:gd name="T7" fmla="*/ 0 h 334"/>
                <a:gd name="T8" fmla="*/ 325 w 386"/>
                <a:gd name="T9" fmla="*/ 0 h 334"/>
                <a:gd name="T10" fmla="*/ 349 w 386"/>
                <a:gd name="T11" fmla="*/ 4 h 334"/>
                <a:gd name="T12" fmla="*/ 365 w 386"/>
                <a:gd name="T13" fmla="*/ 16 h 334"/>
                <a:gd name="T14" fmla="*/ 377 w 386"/>
                <a:gd name="T15" fmla="*/ 32 h 334"/>
                <a:gd name="T16" fmla="*/ 386 w 386"/>
                <a:gd name="T17" fmla="*/ 56 h 334"/>
                <a:gd name="T18" fmla="*/ 382 w 386"/>
                <a:gd name="T19" fmla="*/ 285 h 334"/>
                <a:gd name="T20" fmla="*/ 373 w 386"/>
                <a:gd name="T21" fmla="*/ 305 h 334"/>
                <a:gd name="T22" fmla="*/ 357 w 386"/>
                <a:gd name="T23" fmla="*/ 322 h 334"/>
                <a:gd name="T24" fmla="*/ 337 w 386"/>
                <a:gd name="T25" fmla="*/ 330 h 334"/>
                <a:gd name="T26" fmla="*/ 56 w 386"/>
                <a:gd name="T27" fmla="*/ 334 h 334"/>
                <a:gd name="T28" fmla="*/ 32 w 386"/>
                <a:gd name="T29" fmla="*/ 326 h 334"/>
                <a:gd name="T30" fmla="*/ 16 w 386"/>
                <a:gd name="T31" fmla="*/ 313 h 334"/>
                <a:gd name="T32" fmla="*/ 4 w 386"/>
                <a:gd name="T33" fmla="*/ 297 h 334"/>
                <a:gd name="T34" fmla="*/ 0 w 386"/>
                <a:gd name="T35" fmla="*/ 273 h 334"/>
                <a:gd name="T36" fmla="*/ 4 w 386"/>
                <a:gd name="T37" fmla="*/ 273 h 334"/>
                <a:gd name="T38" fmla="*/ 4 w 386"/>
                <a:gd name="T39" fmla="*/ 285 h 334"/>
                <a:gd name="T40" fmla="*/ 8 w 386"/>
                <a:gd name="T41" fmla="*/ 297 h 334"/>
                <a:gd name="T42" fmla="*/ 12 w 386"/>
                <a:gd name="T43" fmla="*/ 305 h 334"/>
                <a:gd name="T44" fmla="*/ 16 w 386"/>
                <a:gd name="T45" fmla="*/ 313 h 334"/>
                <a:gd name="T46" fmla="*/ 24 w 386"/>
                <a:gd name="T47" fmla="*/ 317 h 334"/>
                <a:gd name="T48" fmla="*/ 36 w 386"/>
                <a:gd name="T49" fmla="*/ 326 h 334"/>
                <a:gd name="T50" fmla="*/ 44 w 386"/>
                <a:gd name="T51" fmla="*/ 326 h 334"/>
                <a:gd name="T52" fmla="*/ 56 w 386"/>
                <a:gd name="T53" fmla="*/ 330 h 334"/>
                <a:gd name="T54" fmla="*/ 325 w 386"/>
                <a:gd name="T55" fmla="*/ 330 h 334"/>
                <a:gd name="T56" fmla="*/ 337 w 386"/>
                <a:gd name="T57" fmla="*/ 326 h 334"/>
                <a:gd name="T58" fmla="*/ 349 w 386"/>
                <a:gd name="T59" fmla="*/ 326 h 334"/>
                <a:gd name="T60" fmla="*/ 357 w 386"/>
                <a:gd name="T61" fmla="*/ 317 h 334"/>
                <a:gd name="T62" fmla="*/ 365 w 386"/>
                <a:gd name="T63" fmla="*/ 313 h 334"/>
                <a:gd name="T64" fmla="*/ 369 w 386"/>
                <a:gd name="T65" fmla="*/ 305 h 334"/>
                <a:gd name="T66" fmla="*/ 377 w 386"/>
                <a:gd name="T67" fmla="*/ 297 h 334"/>
                <a:gd name="T68" fmla="*/ 377 w 386"/>
                <a:gd name="T69" fmla="*/ 285 h 334"/>
                <a:gd name="T70" fmla="*/ 382 w 386"/>
                <a:gd name="T71" fmla="*/ 273 h 334"/>
                <a:gd name="T72" fmla="*/ 382 w 386"/>
                <a:gd name="T73" fmla="*/ 56 h 334"/>
                <a:gd name="T74" fmla="*/ 377 w 386"/>
                <a:gd name="T75" fmla="*/ 44 h 334"/>
                <a:gd name="T76" fmla="*/ 377 w 386"/>
                <a:gd name="T77" fmla="*/ 36 h 334"/>
                <a:gd name="T78" fmla="*/ 369 w 386"/>
                <a:gd name="T79" fmla="*/ 24 h 334"/>
                <a:gd name="T80" fmla="*/ 365 w 386"/>
                <a:gd name="T81" fmla="*/ 16 h 334"/>
                <a:gd name="T82" fmla="*/ 357 w 386"/>
                <a:gd name="T83" fmla="*/ 12 h 334"/>
                <a:gd name="T84" fmla="*/ 349 w 386"/>
                <a:gd name="T85" fmla="*/ 8 h 334"/>
                <a:gd name="T86" fmla="*/ 337 w 386"/>
                <a:gd name="T87" fmla="*/ 4 h 334"/>
                <a:gd name="T88" fmla="*/ 325 w 386"/>
                <a:gd name="T89" fmla="*/ 4 h 334"/>
                <a:gd name="T90" fmla="*/ 56 w 386"/>
                <a:gd name="T91" fmla="*/ 4 h 334"/>
                <a:gd name="T92" fmla="*/ 44 w 386"/>
                <a:gd name="T93" fmla="*/ 4 h 334"/>
                <a:gd name="T94" fmla="*/ 36 w 386"/>
                <a:gd name="T95" fmla="*/ 8 h 334"/>
                <a:gd name="T96" fmla="*/ 24 w 386"/>
                <a:gd name="T97" fmla="*/ 12 h 334"/>
                <a:gd name="T98" fmla="*/ 16 w 386"/>
                <a:gd name="T99" fmla="*/ 16 h 334"/>
                <a:gd name="T100" fmla="*/ 12 w 386"/>
                <a:gd name="T101" fmla="*/ 24 h 334"/>
                <a:gd name="T102" fmla="*/ 8 w 386"/>
                <a:gd name="T103" fmla="*/ 36 h 334"/>
                <a:gd name="T104" fmla="*/ 4 w 386"/>
                <a:gd name="T105" fmla="*/ 44 h 334"/>
                <a:gd name="T106" fmla="*/ 4 w 386"/>
                <a:gd name="T107" fmla="*/ 56 h 334"/>
                <a:gd name="T108" fmla="*/ 4 w 386"/>
                <a:gd name="T109"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 h="334">
                  <a:moveTo>
                    <a:pt x="0" y="56"/>
                  </a:moveTo>
                  <a:lnTo>
                    <a:pt x="0" y="44"/>
                  </a:lnTo>
                  <a:lnTo>
                    <a:pt x="4" y="32"/>
                  </a:lnTo>
                  <a:lnTo>
                    <a:pt x="8" y="24"/>
                  </a:lnTo>
                  <a:lnTo>
                    <a:pt x="16" y="16"/>
                  </a:lnTo>
                  <a:lnTo>
                    <a:pt x="24" y="8"/>
                  </a:lnTo>
                  <a:lnTo>
                    <a:pt x="32" y="4"/>
                  </a:lnTo>
                  <a:lnTo>
                    <a:pt x="44" y="0"/>
                  </a:lnTo>
                  <a:lnTo>
                    <a:pt x="56" y="0"/>
                  </a:lnTo>
                  <a:lnTo>
                    <a:pt x="325" y="0"/>
                  </a:lnTo>
                  <a:lnTo>
                    <a:pt x="337" y="0"/>
                  </a:lnTo>
                  <a:lnTo>
                    <a:pt x="349" y="4"/>
                  </a:lnTo>
                  <a:lnTo>
                    <a:pt x="357" y="8"/>
                  </a:lnTo>
                  <a:lnTo>
                    <a:pt x="365" y="16"/>
                  </a:lnTo>
                  <a:lnTo>
                    <a:pt x="373" y="24"/>
                  </a:lnTo>
                  <a:lnTo>
                    <a:pt x="377" y="32"/>
                  </a:lnTo>
                  <a:lnTo>
                    <a:pt x="382" y="44"/>
                  </a:lnTo>
                  <a:lnTo>
                    <a:pt x="386" y="56"/>
                  </a:lnTo>
                  <a:lnTo>
                    <a:pt x="386" y="273"/>
                  </a:lnTo>
                  <a:lnTo>
                    <a:pt x="382" y="285"/>
                  </a:lnTo>
                  <a:lnTo>
                    <a:pt x="377" y="297"/>
                  </a:lnTo>
                  <a:lnTo>
                    <a:pt x="373" y="305"/>
                  </a:lnTo>
                  <a:lnTo>
                    <a:pt x="365" y="313"/>
                  </a:lnTo>
                  <a:lnTo>
                    <a:pt x="357" y="322"/>
                  </a:lnTo>
                  <a:lnTo>
                    <a:pt x="349" y="326"/>
                  </a:lnTo>
                  <a:lnTo>
                    <a:pt x="337" y="330"/>
                  </a:lnTo>
                  <a:lnTo>
                    <a:pt x="325" y="334"/>
                  </a:lnTo>
                  <a:lnTo>
                    <a:pt x="56" y="334"/>
                  </a:lnTo>
                  <a:lnTo>
                    <a:pt x="44" y="330"/>
                  </a:lnTo>
                  <a:lnTo>
                    <a:pt x="32" y="326"/>
                  </a:lnTo>
                  <a:lnTo>
                    <a:pt x="24" y="322"/>
                  </a:lnTo>
                  <a:lnTo>
                    <a:pt x="16" y="313"/>
                  </a:lnTo>
                  <a:lnTo>
                    <a:pt x="8" y="305"/>
                  </a:lnTo>
                  <a:lnTo>
                    <a:pt x="4" y="297"/>
                  </a:lnTo>
                  <a:lnTo>
                    <a:pt x="0" y="285"/>
                  </a:lnTo>
                  <a:lnTo>
                    <a:pt x="0" y="273"/>
                  </a:lnTo>
                  <a:lnTo>
                    <a:pt x="0" y="56"/>
                  </a:lnTo>
                  <a:close/>
                  <a:moveTo>
                    <a:pt x="4" y="273"/>
                  </a:moveTo>
                  <a:lnTo>
                    <a:pt x="4" y="273"/>
                  </a:lnTo>
                  <a:lnTo>
                    <a:pt x="4" y="285"/>
                  </a:lnTo>
                  <a:lnTo>
                    <a:pt x="4" y="285"/>
                  </a:lnTo>
                  <a:lnTo>
                    <a:pt x="8" y="297"/>
                  </a:lnTo>
                  <a:lnTo>
                    <a:pt x="8" y="297"/>
                  </a:lnTo>
                  <a:lnTo>
                    <a:pt x="12" y="305"/>
                  </a:lnTo>
                  <a:lnTo>
                    <a:pt x="12" y="305"/>
                  </a:lnTo>
                  <a:lnTo>
                    <a:pt x="16" y="313"/>
                  </a:lnTo>
                  <a:lnTo>
                    <a:pt x="16" y="313"/>
                  </a:lnTo>
                  <a:lnTo>
                    <a:pt x="24" y="317"/>
                  </a:lnTo>
                  <a:lnTo>
                    <a:pt x="24" y="317"/>
                  </a:lnTo>
                  <a:lnTo>
                    <a:pt x="36" y="326"/>
                  </a:lnTo>
                  <a:lnTo>
                    <a:pt x="36" y="326"/>
                  </a:lnTo>
                  <a:lnTo>
                    <a:pt x="44" y="326"/>
                  </a:lnTo>
                  <a:lnTo>
                    <a:pt x="44" y="326"/>
                  </a:lnTo>
                  <a:lnTo>
                    <a:pt x="56" y="330"/>
                  </a:lnTo>
                  <a:lnTo>
                    <a:pt x="56" y="330"/>
                  </a:lnTo>
                  <a:lnTo>
                    <a:pt x="325" y="330"/>
                  </a:lnTo>
                  <a:lnTo>
                    <a:pt x="325" y="330"/>
                  </a:lnTo>
                  <a:lnTo>
                    <a:pt x="337" y="326"/>
                  </a:lnTo>
                  <a:lnTo>
                    <a:pt x="337" y="326"/>
                  </a:lnTo>
                  <a:lnTo>
                    <a:pt x="349" y="326"/>
                  </a:lnTo>
                  <a:lnTo>
                    <a:pt x="349" y="326"/>
                  </a:lnTo>
                  <a:lnTo>
                    <a:pt x="357" y="317"/>
                  </a:lnTo>
                  <a:lnTo>
                    <a:pt x="357" y="317"/>
                  </a:lnTo>
                  <a:lnTo>
                    <a:pt x="365" y="313"/>
                  </a:lnTo>
                  <a:lnTo>
                    <a:pt x="365" y="313"/>
                  </a:lnTo>
                  <a:lnTo>
                    <a:pt x="369" y="305"/>
                  </a:lnTo>
                  <a:lnTo>
                    <a:pt x="369" y="305"/>
                  </a:lnTo>
                  <a:lnTo>
                    <a:pt x="377" y="297"/>
                  </a:lnTo>
                  <a:lnTo>
                    <a:pt x="377" y="297"/>
                  </a:lnTo>
                  <a:lnTo>
                    <a:pt x="377" y="285"/>
                  </a:lnTo>
                  <a:lnTo>
                    <a:pt x="377" y="285"/>
                  </a:lnTo>
                  <a:lnTo>
                    <a:pt x="382" y="273"/>
                  </a:lnTo>
                  <a:lnTo>
                    <a:pt x="382" y="273"/>
                  </a:lnTo>
                  <a:lnTo>
                    <a:pt x="382" y="56"/>
                  </a:lnTo>
                  <a:lnTo>
                    <a:pt x="382" y="56"/>
                  </a:lnTo>
                  <a:lnTo>
                    <a:pt x="377" y="44"/>
                  </a:lnTo>
                  <a:lnTo>
                    <a:pt x="377" y="44"/>
                  </a:lnTo>
                  <a:lnTo>
                    <a:pt x="377" y="36"/>
                  </a:lnTo>
                  <a:lnTo>
                    <a:pt x="377" y="36"/>
                  </a:lnTo>
                  <a:lnTo>
                    <a:pt x="369" y="24"/>
                  </a:lnTo>
                  <a:lnTo>
                    <a:pt x="369" y="24"/>
                  </a:lnTo>
                  <a:lnTo>
                    <a:pt x="365" y="16"/>
                  </a:lnTo>
                  <a:lnTo>
                    <a:pt x="365" y="16"/>
                  </a:lnTo>
                  <a:lnTo>
                    <a:pt x="357" y="12"/>
                  </a:lnTo>
                  <a:lnTo>
                    <a:pt x="357" y="12"/>
                  </a:lnTo>
                  <a:lnTo>
                    <a:pt x="349" y="8"/>
                  </a:lnTo>
                  <a:lnTo>
                    <a:pt x="349" y="8"/>
                  </a:lnTo>
                  <a:lnTo>
                    <a:pt x="337" y="4"/>
                  </a:lnTo>
                  <a:lnTo>
                    <a:pt x="337" y="4"/>
                  </a:lnTo>
                  <a:lnTo>
                    <a:pt x="325" y="4"/>
                  </a:lnTo>
                  <a:lnTo>
                    <a:pt x="325" y="4"/>
                  </a:lnTo>
                  <a:lnTo>
                    <a:pt x="56" y="4"/>
                  </a:lnTo>
                  <a:lnTo>
                    <a:pt x="56" y="4"/>
                  </a:lnTo>
                  <a:lnTo>
                    <a:pt x="44" y="4"/>
                  </a:lnTo>
                  <a:lnTo>
                    <a:pt x="44" y="4"/>
                  </a:lnTo>
                  <a:lnTo>
                    <a:pt x="36" y="8"/>
                  </a:lnTo>
                  <a:lnTo>
                    <a:pt x="36" y="8"/>
                  </a:lnTo>
                  <a:lnTo>
                    <a:pt x="24" y="12"/>
                  </a:lnTo>
                  <a:lnTo>
                    <a:pt x="24" y="12"/>
                  </a:lnTo>
                  <a:lnTo>
                    <a:pt x="16" y="16"/>
                  </a:lnTo>
                  <a:lnTo>
                    <a:pt x="16" y="16"/>
                  </a:lnTo>
                  <a:lnTo>
                    <a:pt x="12" y="24"/>
                  </a:lnTo>
                  <a:lnTo>
                    <a:pt x="12" y="24"/>
                  </a:lnTo>
                  <a:lnTo>
                    <a:pt x="8" y="36"/>
                  </a:lnTo>
                  <a:lnTo>
                    <a:pt x="8" y="36"/>
                  </a:lnTo>
                  <a:lnTo>
                    <a:pt x="4" y="44"/>
                  </a:lnTo>
                  <a:lnTo>
                    <a:pt x="4" y="44"/>
                  </a:lnTo>
                  <a:lnTo>
                    <a:pt x="4" y="56"/>
                  </a:lnTo>
                  <a:lnTo>
                    <a:pt x="4" y="56"/>
                  </a:lnTo>
                  <a:lnTo>
                    <a:pt x="4" y="273"/>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 name="Rectangle 40">
              <a:extLst>
                <a:ext uri="{FF2B5EF4-FFF2-40B4-BE49-F238E27FC236}">
                  <a16:creationId xmlns:a16="http://schemas.microsoft.com/office/drawing/2014/main" id="{3391DAF2-A780-476B-8954-DA7064930453}"/>
                </a:ext>
              </a:extLst>
            </p:cNvPr>
            <p:cNvSpPr>
              <a:spLocks noChangeArrowheads="1"/>
            </p:cNvSpPr>
            <p:nvPr/>
          </p:nvSpPr>
          <p:spPr bwMode="auto">
            <a:xfrm>
              <a:off x="6222473" y="3386665"/>
              <a:ext cx="2809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000" dirty="0" err="1">
                  <a:solidFill>
                    <a:srgbClr val="FFE699"/>
                  </a:solidFill>
                  <a:latin typeface="Calibri" panose="020F0502020204030204" pitchFamily="34" charset="0"/>
                </a:rPr>
                <a:t>InaaS</a:t>
              </a:r>
              <a:endParaRPr lang="de-DE" altLang="de-DE" sz="1000" dirty="0">
                <a:solidFill>
                  <a:srgbClr val="FFE699"/>
                </a:solidFill>
                <a:latin typeface="Calibri" panose="020F0502020204030204" pitchFamily="34" charset="0"/>
              </a:endParaRPr>
            </a:p>
          </p:txBody>
        </p:sp>
        <p:sp>
          <p:nvSpPr>
            <p:cNvPr id="45" name="Rectangle 42">
              <a:extLst>
                <a:ext uri="{FF2B5EF4-FFF2-40B4-BE49-F238E27FC236}">
                  <a16:creationId xmlns:a16="http://schemas.microsoft.com/office/drawing/2014/main" id="{F64176C4-00FD-4489-97AB-98EA227BFBA5}"/>
                </a:ext>
              </a:extLst>
            </p:cNvPr>
            <p:cNvSpPr>
              <a:spLocks noChangeArrowheads="1"/>
            </p:cNvSpPr>
            <p:nvPr/>
          </p:nvSpPr>
          <p:spPr bwMode="auto">
            <a:xfrm>
              <a:off x="6227094" y="3544887"/>
              <a:ext cx="302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de-DE" altLang="de-DE" sz="1000" dirty="0">
                  <a:solidFill>
                    <a:srgbClr val="FFFFFF"/>
                  </a:solidFill>
                  <a:latin typeface="Calibri" panose="020F0502020204030204" pitchFamily="34" charset="0"/>
                </a:rPr>
                <a:t>CLMS</a:t>
              </a:r>
            </a:p>
            <a:p>
              <a:pPr marL="0" marR="0" lvl="0" indent="0" algn="ctr" defTabSz="914400" rtl="0" eaLnBrk="0" fontAlgn="base" latinLnBrk="0" hangingPunct="0">
                <a:lnSpc>
                  <a:spcPct val="100000"/>
                </a:lnSpc>
                <a:spcBef>
                  <a:spcPct val="0"/>
                </a:spcBef>
                <a:spcAft>
                  <a:spcPct val="0"/>
                </a:spcAft>
                <a:buClrTx/>
                <a:buSzTx/>
                <a:buFontTx/>
                <a:buNone/>
                <a:tabLst/>
              </a:pPr>
              <a:r>
                <a:rPr lang="de-DE" altLang="de-DE" sz="1000" dirty="0">
                  <a:solidFill>
                    <a:srgbClr val="FFFFFF"/>
                  </a:solidFill>
                  <a:latin typeface="Calibri" panose="020F0502020204030204" pitchFamily="34" charset="0"/>
                </a:rPr>
                <a:t>C-TEP</a:t>
              </a:r>
            </a:p>
          </p:txBody>
        </p:sp>
        <p:sp>
          <p:nvSpPr>
            <p:cNvPr id="46" name="Freeform 43">
              <a:extLst>
                <a:ext uri="{FF2B5EF4-FFF2-40B4-BE49-F238E27FC236}">
                  <a16:creationId xmlns:a16="http://schemas.microsoft.com/office/drawing/2014/main" id="{D79D7C25-9012-436C-BF9D-529B4E2C694A}"/>
                </a:ext>
              </a:extLst>
            </p:cNvPr>
            <p:cNvSpPr>
              <a:spLocks/>
            </p:cNvSpPr>
            <p:nvPr/>
          </p:nvSpPr>
          <p:spPr bwMode="auto">
            <a:xfrm>
              <a:off x="4856166" y="2698750"/>
              <a:ext cx="1870077" cy="230187"/>
            </a:xfrm>
            <a:custGeom>
              <a:avLst/>
              <a:gdLst>
                <a:gd name="T0" fmla="*/ 0 w 1178"/>
                <a:gd name="T1" fmla="*/ 24 h 145"/>
                <a:gd name="T2" fmla="*/ 4 w 1178"/>
                <a:gd name="T3" fmla="*/ 16 h 145"/>
                <a:gd name="T4" fmla="*/ 8 w 1178"/>
                <a:gd name="T5" fmla="*/ 8 h 145"/>
                <a:gd name="T6" fmla="*/ 16 w 1178"/>
                <a:gd name="T7" fmla="*/ 4 h 145"/>
                <a:gd name="T8" fmla="*/ 24 w 1178"/>
                <a:gd name="T9" fmla="*/ 0 h 145"/>
                <a:gd name="T10" fmla="*/ 24 w 1178"/>
                <a:gd name="T11" fmla="*/ 0 h 145"/>
                <a:gd name="T12" fmla="*/ 24 w 1178"/>
                <a:gd name="T13" fmla="*/ 0 h 145"/>
                <a:gd name="T14" fmla="*/ 1153 w 1178"/>
                <a:gd name="T15" fmla="*/ 0 h 145"/>
                <a:gd name="T16" fmla="*/ 1153 w 1178"/>
                <a:gd name="T17" fmla="*/ 0 h 145"/>
                <a:gd name="T18" fmla="*/ 1161 w 1178"/>
                <a:gd name="T19" fmla="*/ 4 h 145"/>
                <a:gd name="T20" fmla="*/ 1169 w 1178"/>
                <a:gd name="T21" fmla="*/ 8 h 145"/>
                <a:gd name="T22" fmla="*/ 1178 w 1178"/>
                <a:gd name="T23" fmla="*/ 16 h 145"/>
                <a:gd name="T24" fmla="*/ 1178 w 1178"/>
                <a:gd name="T25" fmla="*/ 24 h 145"/>
                <a:gd name="T26" fmla="*/ 1178 w 1178"/>
                <a:gd name="T27" fmla="*/ 24 h 145"/>
                <a:gd name="T28" fmla="*/ 1178 w 1178"/>
                <a:gd name="T29" fmla="*/ 24 h 145"/>
                <a:gd name="T30" fmla="*/ 1178 w 1178"/>
                <a:gd name="T31" fmla="*/ 121 h 145"/>
                <a:gd name="T32" fmla="*/ 1178 w 1178"/>
                <a:gd name="T33" fmla="*/ 121 h 145"/>
                <a:gd name="T34" fmla="*/ 1178 w 1178"/>
                <a:gd name="T35" fmla="*/ 129 h 145"/>
                <a:gd name="T36" fmla="*/ 1169 w 1178"/>
                <a:gd name="T37" fmla="*/ 137 h 145"/>
                <a:gd name="T38" fmla="*/ 1161 w 1178"/>
                <a:gd name="T39" fmla="*/ 145 h 145"/>
                <a:gd name="T40" fmla="*/ 1153 w 1178"/>
                <a:gd name="T41" fmla="*/ 145 h 145"/>
                <a:gd name="T42" fmla="*/ 1153 w 1178"/>
                <a:gd name="T43" fmla="*/ 145 h 145"/>
                <a:gd name="T44" fmla="*/ 1153 w 1178"/>
                <a:gd name="T45" fmla="*/ 145 h 145"/>
                <a:gd name="T46" fmla="*/ 24 w 1178"/>
                <a:gd name="T47" fmla="*/ 145 h 145"/>
                <a:gd name="T48" fmla="*/ 24 w 1178"/>
                <a:gd name="T49" fmla="*/ 145 h 145"/>
                <a:gd name="T50" fmla="*/ 16 w 1178"/>
                <a:gd name="T51" fmla="*/ 145 h 145"/>
                <a:gd name="T52" fmla="*/ 8 w 1178"/>
                <a:gd name="T53" fmla="*/ 137 h 145"/>
                <a:gd name="T54" fmla="*/ 4 w 1178"/>
                <a:gd name="T55" fmla="*/ 129 h 145"/>
                <a:gd name="T56" fmla="*/ 0 w 1178"/>
                <a:gd name="T57" fmla="*/ 121 h 145"/>
                <a:gd name="T58" fmla="*/ 0 w 1178"/>
                <a:gd name="T59" fmla="*/ 121 h 145"/>
                <a:gd name="T60" fmla="*/ 0 w 1178"/>
                <a:gd name="T61" fmla="*/ 2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8" h="145">
                  <a:moveTo>
                    <a:pt x="0" y="24"/>
                  </a:moveTo>
                  <a:lnTo>
                    <a:pt x="4" y="16"/>
                  </a:lnTo>
                  <a:lnTo>
                    <a:pt x="8" y="8"/>
                  </a:lnTo>
                  <a:lnTo>
                    <a:pt x="16" y="4"/>
                  </a:lnTo>
                  <a:lnTo>
                    <a:pt x="24" y="0"/>
                  </a:lnTo>
                  <a:lnTo>
                    <a:pt x="24" y="0"/>
                  </a:lnTo>
                  <a:lnTo>
                    <a:pt x="24" y="0"/>
                  </a:lnTo>
                  <a:lnTo>
                    <a:pt x="1153" y="0"/>
                  </a:lnTo>
                  <a:lnTo>
                    <a:pt x="1153" y="0"/>
                  </a:lnTo>
                  <a:lnTo>
                    <a:pt x="1161" y="4"/>
                  </a:lnTo>
                  <a:lnTo>
                    <a:pt x="1169" y="8"/>
                  </a:lnTo>
                  <a:lnTo>
                    <a:pt x="1178" y="16"/>
                  </a:lnTo>
                  <a:lnTo>
                    <a:pt x="1178" y="24"/>
                  </a:lnTo>
                  <a:lnTo>
                    <a:pt x="1178" y="24"/>
                  </a:lnTo>
                  <a:lnTo>
                    <a:pt x="1178" y="24"/>
                  </a:lnTo>
                  <a:lnTo>
                    <a:pt x="1178" y="121"/>
                  </a:lnTo>
                  <a:lnTo>
                    <a:pt x="1178" y="121"/>
                  </a:lnTo>
                  <a:lnTo>
                    <a:pt x="1178" y="129"/>
                  </a:lnTo>
                  <a:lnTo>
                    <a:pt x="1169" y="137"/>
                  </a:lnTo>
                  <a:lnTo>
                    <a:pt x="1161" y="145"/>
                  </a:lnTo>
                  <a:lnTo>
                    <a:pt x="1153" y="145"/>
                  </a:lnTo>
                  <a:lnTo>
                    <a:pt x="1153" y="145"/>
                  </a:lnTo>
                  <a:lnTo>
                    <a:pt x="1153" y="145"/>
                  </a:lnTo>
                  <a:lnTo>
                    <a:pt x="24" y="145"/>
                  </a:lnTo>
                  <a:lnTo>
                    <a:pt x="24" y="145"/>
                  </a:lnTo>
                  <a:lnTo>
                    <a:pt x="16" y="145"/>
                  </a:lnTo>
                  <a:lnTo>
                    <a:pt x="8" y="137"/>
                  </a:lnTo>
                  <a:lnTo>
                    <a:pt x="4" y="129"/>
                  </a:lnTo>
                  <a:lnTo>
                    <a:pt x="0" y="121"/>
                  </a:lnTo>
                  <a:lnTo>
                    <a:pt x="0" y="121"/>
                  </a:lnTo>
                  <a:lnTo>
                    <a:pt x="0" y="24"/>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44">
              <a:extLst>
                <a:ext uri="{FF2B5EF4-FFF2-40B4-BE49-F238E27FC236}">
                  <a16:creationId xmlns:a16="http://schemas.microsoft.com/office/drawing/2014/main" id="{A352AFE5-F971-4427-98A2-968A39599B7B}"/>
                </a:ext>
              </a:extLst>
            </p:cNvPr>
            <p:cNvSpPr>
              <a:spLocks noEditPoints="1"/>
            </p:cNvSpPr>
            <p:nvPr/>
          </p:nvSpPr>
          <p:spPr bwMode="auto">
            <a:xfrm>
              <a:off x="4856166" y="2698750"/>
              <a:ext cx="1876427" cy="236537"/>
            </a:xfrm>
            <a:custGeom>
              <a:avLst/>
              <a:gdLst>
                <a:gd name="T0" fmla="*/ 0 w 1182"/>
                <a:gd name="T1" fmla="*/ 24 h 149"/>
                <a:gd name="T2" fmla="*/ 0 w 1182"/>
                <a:gd name="T3" fmla="*/ 16 h 149"/>
                <a:gd name="T4" fmla="*/ 4 w 1182"/>
                <a:gd name="T5" fmla="*/ 4 h 149"/>
                <a:gd name="T6" fmla="*/ 16 w 1182"/>
                <a:gd name="T7" fmla="*/ 0 h 149"/>
                <a:gd name="T8" fmla="*/ 24 w 1182"/>
                <a:gd name="T9" fmla="*/ 0 h 149"/>
                <a:gd name="T10" fmla="*/ 1153 w 1182"/>
                <a:gd name="T11" fmla="*/ 0 h 149"/>
                <a:gd name="T12" fmla="*/ 1165 w 1182"/>
                <a:gd name="T13" fmla="*/ 0 h 149"/>
                <a:gd name="T14" fmla="*/ 1173 w 1182"/>
                <a:gd name="T15" fmla="*/ 4 h 149"/>
                <a:gd name="T16" fmla="*/ 1178 w 1182"/>
                <a:gd name="T17" fmla="*/ 16 h 149"/>
                <a:gd name="T18" fmla="*/ 1182 w 1182"/>
                <a:gd name="T19" fmla="*/ 24 h 149"/>
                <a:gd name="T20" fmla="*/ 1182 w 1182"/>
                <a:gd name="T21" fmla="*/ 121 h 149"/>
                <a:gd name="T22" fmla="*/ 1178 w 1182"/>
                <a:gd name="T23" fmla="*/ 133 h 149"/>
                <a:gd name="T24" fmla="*/ 1173 w 1182"/>
                <a:gd name="T25" fmla="*/ 141 h 149"/>
                <a:gd name="T26" fmla="*/ 1165 w 1182"/>
                <a:gd name="T27" fmla="*/ 145 h 149"/>
                <a:gd name="T28" fmla="*/ 1153 w 1182"/>
                <a:gd name="T29" fmla="*/ 149 h 149"/>
                <a:gd name="T30" fmla="*/ 24 w 1182"/>
                <a:gd name="T31" fmla="*/ 149 h 149"/>
                <a:gd name="T32" fmla="*/ 16 w 1182"/>
                <a:gd name="T33" fmla="*/ 145 h 149"/>
                <a:gd name="T34" fmla="*/ 4 w 1182"/>
                <a:gd name="T35" fmla="*/ 141 h 149"/>
                <a:gd name="T36" fmla="*/ 0 w 1182"/>
                <a:gd name="T37" fmla="*/ 133 h 149"/>
                <a:gd name="T38" fmla="*/ 0 w 1182"/>
                <a:gd name="T39" fmla="*/ 121 h 149"/>
                <a:gd name="T40" fmla="*/ 0 w 1182"/>
                <a:gd name="T41" fmla="*/ 24 h 149"/>
                <a:gd name="T42" fmla="*/ 4 w 1182"/>
                <a:gd name="T43" fmla="*/ 121 h 149"/>
                <a:gd name="T44" fmla="*/ 4 w 1182"/>
                <a:gd name="T45" fmla="*/ 121 h 149"/>
                <a:gd name="T46" fmla="*/ 4 w 1182"/>
                <a:gd name="T47" fmla="*/ 129 h 149"/>
                <a:gd name="T48" fmla="*/ 4 w 1182"/>
                <a:gd name="T49" fmla="*/ 129 h 149"/>
                <a:gd name="T50" fmla="*/ 8 w 1182"/>
                <a:gd name="T51" fmla="*/ 137 h 149"/>
                <a:gd name="T52" fmla="*/ 8 w 1182"/>
                <a:gd name="T53" fmla="*/ 137 h 149"/>
                <a:gd name="T54" fmla="*/ 16 w 1182"/>
                <a:gd name="T55" fmla="*/ 141 h 149"/>
                <a:gd name="T56" fmla="*/ 16 w 1182"/>
                <a:gd name="T57" fmla="*/ 141 h 149"/>
                <a:gd name="T58" fmla="*/ 24 w 1182"/>
                <a:gd name="T59" fmla="*/ 145 h 149"/>
                <a:gd name="T60" fmla="*/ 24 w 1182"/>
                <a:gd name="T61" fmla="*/ 145 h 149"/>
                <a:gd name="T62" fmla="*/ 1153 w 1182"/>
                <a:gd name="T63" fmla="*/ 145 h 149"/>
                <a:gd name="T64" fmla="*/ 1153 w 1182"/>
                <a:gd name="T65" fmla="*/ 145 h 149"/>
                <a:gd name="T66" fmla="*/ 1161 w 1182"/>
                <a:gd name="T67" fmla="*/ 141 h 149"/>
                <a:gd name="T68" fmla="*/ 1161 w 1182"/>
                <a:gd name="T69" fmla="*/ 141 h 149"/>
                <a:gd name="T70" fmla="*/ 1169 w 1182"/>
                <a:gd name="T71" fmla="*/ 137 h 149"/>
                <a:gd name="T72" fmla="*/ 1169 w 1182"/>
                <a:gd name="T73" fmla="*/ 137 h 149"/>
                <a:gd name="T74" fmla="*/ 1173 w 1182"/>
                <a:gd name="T75" fmla="*/ 129 h 149"/>
                <a:gd name="T76" fmla="*/ 1173 w 1182"/>
                <a:gd name="T77" fmla="*/ 129 h 149"/>
                <a:gd name="T78" fmla="*/ 1178 w 1182"/>
                <a:gd name="T79" fmla="*/ 121 h 149"/>
                <a:gd name="T80" fmla="*/ 1178 w 1182"/>
                <a:gd name="T81" fmla="*/ 121 h 149"/>
                <a:gd name="T82" fmla="*/ 1178 w 1182"/>
                <a:gd name="T83" fmla="*/ 24 h 149"/>
                <a:gd name="T84" fmla="*/ 1178 w 1182"/>
                <a:gd name="T85" fmla="*/ 24 h 149"/>
                <a:gd name="T86" fmla="*/ 1173 w 1182"/>
                <a:gd name="T87" fmla="*/ 16 h 149"/>
                <a:gd name="T88" fmla="*/ 1173 w 1182"/>
                <a:gd name="T89" fmla="*/ 16 h 149"/>
                <a:gd name="T90" fmla="*/ 1169 w 1182"/>
                <a:gd name="T91" fmla="*/ 8 h 149"/>
                <a:gd name="T92" fmla="*/ 1169 w 1182"/>
                <a:gd name="T93" fmla="*/ 8 h 149"/>
                <a:gd name="T94" fmla="*/ 1161 w 1182"/>
                <a:gd name="T95" fmla="*/ 4 h 149"/>
                <a:gd name="T96" fmla="*/ 1161 w 1182"/>
                <a:gd name="T97" fmla="*/ 4 h 149"/>
                <a:gd name="T98" fmla="*/ 1153 w 1182"/>
                <a:gd name="T99" fmla="*/ 4 h 149"/>
                <a:gd name="T100" fmla="*/ 1153 w 1182"/>
                <a:gd name="T101" fmla="*/ 4 h 149"/>
                <a:gd name="T102" fmla="*/ 24 w 1182"/>
                <a:gd name="T103" fmla="*/ 4 h 149"/>
                <a:gd name="T104" fmla="*/ 24 w 1182"/>
                <a:gd name="T105" fmla="*/ 4 h 149"/>
                <a:gd name="T106" fmla="*/ 16 w 1182"/>
                <a:gd name="T107" fmla="*/ 4 h 149"/>
                <a:gd name="T108" fmla="*/ 16 w 1182"/>
                <a:gd name="T109" fmla="*/ 4 h 149"/>
                <a:gd name="T110" fmla="*/ 8 w 1182"/>
                <a:gd name="T111" fmla="*/ 8 h 149"/>
                <a:gd name="T112" fmla="*/ 8 w 1182"/>
                <a:gd name="T113" fmla="*/ 8 h 149"/>
                <a:gd name="T114" fmla="*/ 4 w 1182"/>
                <a:gd name="T115" fmla="*/ 16 h 149"/>
                <a:gd name="T116" fmla="*/ 4 w 1182"/>
                <a:gd name="T117" fmla="*/ 16 h 149"/>
                <a:gd name="T118" fmla="*/ 4 w 1182"/>
                <a:gd name="T119" fmla="*/ 24 h 149"/>
                <a:gd name="T120" fmla="*/ 4 w 1182"/>
                <a:gd name="T121" fmla="*/ 24 h 149"/>
                <a:gd name="T122" fmla="*/ 4 w 1182"/>
                <a:gd name="T123"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2" h="149">
                  <a:moveTo>
                    <a:pt x="0" y="24"/>
                  </a:moveTo>
                  <a:lnTo>
                    <a:pt x="0" y="16"/>
                  </a:lnTo>
                  <a:lnTo>
                    <a:pt x="4" y="4"/>
                  </a:lnTo>
                  <a:lnTo>
                    <a:pt x="16" y="0"/>
                  </a:lnTo>
                  <a:lnTo>
                    <a:pt x="24" y="0"/>
                  </a:lnTo>
                  <a:lnTo>
                    <a:pt x="1153" y="0"/>
                  </a:lnTo>
                  <a:lnTo>
                    <a:pt x="1165" y="0"/>
                  </a:lnTo>
                  <a:lnTo>
                    <a:pt x="1173" y="4"/>
                  </a:lnTo>
                  <a:lnTo>
                    <a:pt x="1178" y="16"/>
                  </a:lnTo>
                  <a:lnTo>
                    <a:pt x="1182" y="24"/>
                  </a:lnTo>
                  <a:lnTo>
                    <a:pt x="1182" y="121"/>
                  </a:lnTo>
                  <a:lnTo>
                    <a:pt x="1178" y="133"/>
                  </a:lnTo>
                  <a:lnTo>
                    <a:pt x="1173" y="141"/>
                  </a:lnTo>
                  <a:lnTo>
                    <a:pt x="1165" y="145"/>
                  </a:lnTo>
                  <a:lnTo>
                    <a:pt x="1153" y="149"/>
                  </a:lnTo>
                  <a:lnTo>
                    <a:pt x="24" y="149"/>
                  </a:lnTo>
                  <a:lnTo>
                    <a:pt x="16" y="145"/>
                  </a:lnTo>
                  <a:lnTo>
                    <a:pt x="4" y="141"/>
                  </a:lnTo>
                  <a:lnTo>
                    <a:pt x="0" y="133"/>
                  </a:lnTo>
                  <a:lnTo>
                    <a:pt x="0" y="121"/>
                  </a:lnTo>
                  <a:lnTo>
                    <a:pt x="0" y="24"/>
                  </a:lnTo>
                  <a:close/>
                  <a:moveTo>
                    <a:pt x="4" y="121"/>
                  </a:moveTo>
                  <a:lnTo>
                    <a:pt x="4" y="121"/>
                  </a:lnTo>
                  <a:lnTo>
                    <a:pt x="4" y="129"/>
                  </a:lnTo>
                  <a:lnTo>
                    <a:pt x="4" y="129"/>
                  </a:lnTo>
                  <a:lnTo>
                    <a:pt x="8" y="137"/>
                  </a:lnTo>
                  <a:lnTo>
                    <a:pt x="8" y="137"/>
                  </a:lnTo>
                  <a:lnTo>
                    <a:pt x="16" y="141"/>
                  </a:lnTo>
                  <a:lnTo>
                    <a:pt x="16" y="141"/>
                  </a:lnTo>
                  <a:lnTo>
                    <a:pt x="24" y="145"/>
                  </a:lnTo>
                  <a:lnTo>
                    <a:pt x="24" y="145"/>
                  </a:lnTo>
                  <a:lnTo>
                    <a:pt x="1153" y="145"/>
                  </a:lnTo>
                  <a:lnTo>
                    <a:pt x="1153" y="145"/>
                  </a:lnTo>
                  <a:lnTo>
                    <a:pt x="1161" y="141"/>
                  </a:lnTo>
                  <a:lnTo>
                    <a:pt x="1161" y="141"/>
                  </a:lnTo>
                  <a:lnTo>
                    <a:pt x="1169" y="137"/>
                  </a:lnTo>
                  <a:lnTo>
                    <a:pt x="1169" y="137"/>
                  </a:lnTo>
                  <a:lnTo>
                    <a:pt x="1173" y="129"/>
                  </a:lnTo>
                  <a:lnTo>
                    <a:pt x="1173" y="129"/>
                  </a:lnTo>
                  <a:lnTo>
                    <a:pt x="1178" y="121"/>
                  </a:lnTo>
                  <a:lnTo>
                    <a:pt x="1178" y="121"/>
                  </a:lnTo>
                  <a:lnTo>
                    <a:pt x="1178" y="24"/>
                  </a:lnTo>
                  <a:lnTo>
                    <a:pt x="1178" y="24"/>
                  </a:lnTo>
                  <a:lnTo>
                    <a:pt x="1173" y="16"/>
                  </a:lnTo>
                  <a:lnTo>
                    <a:pt x="1173" y="16"/>
                  </a:lnTo>
                  <a:lnTo>
                    <a:pt x="1169" y="8"/>
                  </a:lnTo>
                  <a:lnTo>
                    <a:pt x="1169" y="8"/>
                  </a:lnTo>
                  <a:lnTo>
                    <a:pt x="1161" y="4"/>
                  </a:lnTo>
                  <a:lnTo>
                    <a:pt x="1161" y="4"/>
                  </a:lnTo>
                  <a:lnTo>
                    <a:pt x="1153" y="4"/>
                  </a:lnTo>
                  <a:lnTo>
                    <a:pt x="1153" y="4"/>
                  </a:lnTo>
                  <a:lnTo>
                    <a:pt x="24" y="4"/>
                  </a:lnTo>
                  <a:lnTo>
                    <a:pt x="24" y="4"/>
                  </a:lnTo>
                  <a:lnTo>
                    <a:pt x="16" y="4"/>
                  </a:lnTo>
                  <a:lnTo>
                    <a:pt x="16" y="4"/>
                  </a:lnTo>
                  <a:lnTo>
                    <a:pt x="8" y="8"/>
                  </a:lnTo>
                  <a:lnTo>
                    <a:pt x="8" y="8"/>
                  </a:lnTo>
                  <a:lnTo>
                    <a:pt x="4" y="16"/>
                  </a:lnTo>
                  <a:lnTo>
                    <a:pt x="4" y="16"/>
                  </a:lnTo>
                  <a:lnTo>
                    <a:pt x="4" y="24"/>
                  </a:lnTo>
                  <a:lnTo>
                    <a:pt x="4" y="24"/>
                  </a:lnTo>
                  <a:lnTo>
                    <a:pt x="4" y="121"/>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 name="Rectangle 45">
              <a:extLst>
                <a:ext uri="{FF2B5EF4-FFF2-40B4-BE49-F238E27FC236}">
                  <a16:creationId xmlns:a16="http://schemas.microsoft.com/office/drawing/2014/main" id="{0F3CCC4F-F7D3-4735-AA52-52AD095883BD}"/>
                </a:ext>
              </a:extLst>
            </p:cNvPr>
            <p:cNvSpPr>
              <a:spLocks noChangeArrowheads="1"/>
            </p:cNvSpPr>
            <p:nvPr/>
          </p:nvSpPr>
          <p:spPr bwMode="auto">
            <a:xfrm>
              <a:off x="5026446" y="2728137"/>
              <a:ext cx="11151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FFFF"/>
                  </a:solidFill>
                  <a:effectLst/>
                  <a:latin typeface="Calibri" panose="020F0502020204030204" pitchFamily="34" charset="0"/>
                </a:rPr>
                <a:t>Food Security TEP</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3062FB61-1642-40A5-B6A6-27A1DDB6A2D0}"/>
                </a:ext>
              </a:extLst>
            </p:cNvPr>
            <p:cNvSpPr>
              <a:spLocks noChangeArrowheads="1"/>
            </p:cNvSpPr>
            <p:nvPr/>
          </p:nvSpPr>
          <p:spPr bwMode="auto">
            <a:xfrm>
              <a:off x="6168620" y="2719751"/>
              <a:ext cx="42703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FFE699"/>
                  </a:solidFill>
                  <a:effectLst/>
                  <a:latin typeface="Calibri" panose="020F0502020204030204" pitchFamily="34" charset="0"/>
                </a:rPr>
                <a:t>InaaS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sp>
        <p:nvSpPr>
          <p:cNvPr id="52" name="Textfeld 51">
            <a:extLst>
              <a:ext uri="{FF2B5EF4-FFF2-40B4-BE49-F238E27FC236}">
                <a16:creationId xmlns:a16="http://schemas.microsoft.com/office/drawing/2014/main" id="{F906B5BF-86A2-4B24-88E8-C88B713E8ABA}"/>
              </a:ext>
            </a:extLst>
          </p:cNvPr>
          <p:cNvSpPr txBox="1"/>
          <p:nvPr/>
        </p:nvSpPr>
        <p:spPr>
          <a:xfrm>
            <a:off x="186436" y="868363"/>
            <a:ext cx="5256584" cy="3360920"/>
          </a:xfrm>
          <a:prstGeom prst="rect">
            <a:avLst/>
          </a:prstGeom>
          <a:noFill/>
        </p:spPr>
        <p:txBody>
          <a:bodyPr wrap="square" rtlCol="0">
            <a:spAutoFit/>
          </a:bodyPr>
          <a:lstStyle/>
          <a:p>
            <a:pPr algn="just"/>
            <a:r>
              <a:rPr lang="en-US" dirty="0">
                <a:latin typeface="Calibri" pitchFamily="34" charset="0"/>
              </a:rPr>
              <a:t>The </a:t>
            </a:r>
            <a:r>
              <a:rPr lang="en-US" b="1" dirty="0">
                <a:solidFill>
                  <a:srgbClr val="F0823C"/>
                </a:solidFill>
                <a:latin typeface="Calibri" pitchFamily="34" charset="0"/>
              </a:rPr>
              <a:t>Food Security TEP Backbone </a:t>
            </a:r>
            <a:r>
              <a:rPr lang="en-US" dirty="0">
                <a:latin typeface="Calibri" pitchFamily="34" charset="0"/>
              </a:rPr>
              <a:t>consists or uses existing infrastructure / software so that development is focused on Food Security functionalities:</a:t>
            </a:r>
          </a:p>
          <a:p>
            <a:pPr marL="342900" indent="-342900">
              <a:spcBef>
                <a:spcPct val="20000"/>
              </a:spcBef>
              <a:buFontTx/>
              <a:buChar char="•"/>
              <a:defRPr/>
            </a:pPr>
            <a:r>
              <a:rPr lang="en-US" b="1" kern="0" dirty="0">
                <a:latin typeface="Calibri" pitchFamily="34" charset="0"/>
              </a:rPr>
              <a:t>Infrastructure</a:t>
            </a:r>
            <a:r>
              <a:rPr lang="en-US" kern="0" dirty="0">
                <a:latin typeface="Calibri" pitchFamily="34" charset="0"/>
              </a:rPr>
              <a:t> and </a:t>
            </a:r>
            <a:r>
              <a:rPr lang="en-US" b="1" kern="0" dirty="0">
                <a:latin typeface="Calibri" pitchFamily="34" charset="0"/>
              </a:rPr>
              <a:t>data</a:t>
            </a:r>
            <a:r>
              <a:rPr lang="en-US" kern="0" dirty="0">
                <a:latin typeface="Calibri" pitchFamily="34" charset="0"/>
              </a:rPr>
              <a:t> access provided by CREODIAS (one of the Copernicus Data &amp; Infrastructure Services) </a:t>
            </a:r>
          </a:p>
          <a:p>
            <a:pPr marL="342900" indent="-342900">
              <a:spcBef>
                <a:spcPct val="20000"/>
              </a:spcBef>
              <a:buFontTx/>
              <a:buChar char="•"/>
              <a:defRPr/>
            </a:pPr>
            <a:r>
              <a:rPr lang="en-US" b="1" kern="0" dirty="0">
                <a:latin typeface="Calibri" pitchFamily="34" charset="0"/>
              </a:rPr>
              <a:t>Software</a:t>
            </a:r>
            <a:r>
              <a:rPr lang="en-US" kern="0" dirty="0">
                <a:latin typeface="Calibri" pitchFamily="34" charset="0"/>
              </a:rPr>
              <a:t> from the F-TEP </a:t>
            </a:r>
          </a:p>
          <a:p>
            <a:pPr marL="342900" indent="-342900">
              <a:spcBef>
                <a:spcPct val="20000"/>
              </a:spcBef>
              <a:buFontTx/>
              <a:buChar char="•"/>
              <a:defRPr/>
            </a:pPr>
            <a:r>
              <a:rPr lang="en-US" b="1" kern="0" dirty="0">
                <a:latin typeface="Calibri" pitchFamily="34" charset="0"/>
              </a:rPr>
              <a:t>Platform</a:t>
            </a:r>
            <a:r>
              <a:rPr lang="en-US" kern="0" dirty="0">
                <a:latin typeface="Calibri" pitchFamily="34" charset="0"/>
              </a:rPr>
              <a:t> &amp; </a:t>
            </a:r>
            <a:r>
              <a:rPr lang="en-US" b="1" kern="0" dirty="0">
                <a:latin typeface="Calibri" pitchFamily="34" charset="0"/>
              </a:rPr>
              <a:t>Information</a:t>
            </a:r>
            <a:r>
              <a:rPr lang="en-US" kern="0" dirty="0">
                <a:latin typeface="Calibri" pitchFamily="34" charset="0"/>
              </a:rPr>
              <a:t> services of the Proba-V Mission Exploitation Platform (MEP)</a:t>
            </a:r>
          </a:p>
          <a:p>
            <a:pPr marL="342900" indent="-342900">
              <a:spcBef>
                <a:spcPct val="20000"/>
              </a:spcBef>
              <a:buFontTx/>
              <a:buChar char="•"/>
              <a:defRPr/>
            </a:pPr>
            <a:r>
              <a:rPr lang="en-US" kern="0" dirty="0">
                <a:latin typeface="Calibri" pitchFamily="34" charset="0"/>
              </a:rPr>
              <a:t>Selected </a:t>
            </a:r>
            <a:r>
              <a:rPr lang="en-US" b="1" kern="0" dirty="0">
                <a:latin typeface="Calibri" pitchFamily="34" charset="0"/>
              </a:rPr>
              <a:t>products</a:t>
            </a:r>
            <a:r>
              <a:rPr lang="en-US" kern="0" dirty="0">
                <a:latin typeface="Calibri" pitchFamily="34" charset="0"/>
              </a:rPr>
              <a:t> from Copernicus Land Monitoring Services &amp; Coastal TEP</a:t>
            </a:r>
          </a:p>
        </p:txBody>
      </p:sp>
    </p:spTree>
    <p:extLst>
      <p:ext uri="{BB962C8B-B14F-4D97-AF65-F5344CB8AC3E}">
        <p14:creationId xmlns:p14="http://schemas.microsoft.com/office/powerpoint/2010/main" val="1791333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F1F71-1A21-4C62-B832-05EF51A3A3AC}"/>
              </a:ext>
            </a:extLst>
          </p:cNvPr>
          <p:cNvSpPr>
            <a:spLocks noGrp="1"/>
          </p:cNvSpPr>
          <p:nvPr>
            <p:ph type="title"/>
          </p:nvPr>
        </p:nvSpPr>
        <p:spPr/>
        <p:txBody>
          <a:bodyPr/>
          <a:lstStyle/>
          <a:p>
            <a:r>
              <a:rPr lang="de-DE" dirty="0" err="1"/>
              <a:t>Typical</a:t>
            </a:r>
            <a:r>
              <a:rPr lang="de-DE" dirty="0"/>
              <a:t> </a:t>
            </a:r>
            <a:r>
              <a:rPr lang="de-DE" dirty="0" err="1"/>
              <a:t>frontend</a:t>
            </a:r>
            <a:r>
              <a:rPr lang="de-DE" dirty="0"/>
              <a:t> </a:t>
            </a:r>
            <a:r>
              <a:rPr lang="de-DE" dirty="0" err="1"/>
              <a:t>services</a:t>
            </a:r>
            <a:r>
              <a:rPr lang="de-DE" dirty="0"/>
              <a:t> – GUI and API</a:t>
            </a:r>
          </a:p>
        </p:txBody>
      </p:sp>
      <p:grpSp>
        <p:nvGrpSpPr>
          <p:cNvPr id="3" name="Gruppieren 2">
            <a:extLst>
              <a:ext uri="{FF2B5EF4-FFF2-40B4-BE49-F238E27FC236}">
                <a16:creationId xmlns:a16="http://schemas.microsoft.com/office/drawing/2014/main" id="{229BBE63-589A-4091-A4A4-E89570FFB6E8}"/>
              </a:ext>
            </a:extLst>
          </p:cNvPr>
          <p:cNvGrpSpPr/>
          <p:nvPr/>
        </p:nvGrpSpPr>
        <p:grpSpPr>
          <a:xfrm>
            <a:off x="5306223" y="803266"/>
            <a:ext cx="3248025" cy="1800225"/>
            <a:chOff x="539750" y="1268413"/>
            <a:chExt cx="3248025" cy="1800225"/>
          </a:xfrm>
        </p:grpSpPr>
        <p:sp>
          <p:nvSpPr>
            <p:cNvPr id="4" name="Freeform 11">
              <a:extLst>
                <a:ext uri="{FF2B5EF4-FFF2-40B4-BE49-F238E27FC236}">
                  <a16:creationId xmlns:a16="http://schemas.microsoft.com/office/drawing/2014/main" id="{0C413640-96D0-4BB6-AC07-F7FC81BC1975}"/>
                </a:ext>
              </a:extLst>
            </p:cNvPr>
            <p:cNvSpPr>
              <a:spLocks/>
            </p:cNvSpPr>
            <p:nvPr/>
          </p:nvSpPr>
          <p:spPr bwMode="auto">
            <a:xfrm>
              <a:off x="539750" y="1268413"/>
              <a:ext cx="2744788" cy="1800225"/>
            </a:xfrm>
            <a:custGeom>
              <a:avLst/>
              <a:gdLst>
                <a:gd name="T0" fmla="*/ 0 w 5200"/>
                <a:gd name="T1" fmla="*/ 568 h 3408"/>
                <a:gd name="T2" fmla="*/ 568 w 5200"/>
                <a:gd name="T3" fmla="*/ 0 h 3408"/>
                <a:gd name="T4" fmla="*/ 4632 w 5200"/>
                <a:gd name="T5" fmla="*/ 0 h 3408"/>
                <a:gd name="T6" fmla="*/ 5200 w 5200"/>
                <a:gd name="T7" fmla="*/ 568 h 3408"/>
                <a:gd name="T8" fmla="*/ 5200 w 5200"/>
                <a:gd name="T9" fmla="*/ 2840 h 3408"/>
                <a:gd name="T10" fmla="*/ 4632 w 5200"/>
                <a:gd name="T11" fmla="*/ 3408 h 3408"/>
                <a:gd name="T12" fmla="*/ 568 w 5200"/>
                <a:gd name="T13" fmla="*/ 3408 h 3408"/>
                <a:gd name="T14" fmla="*/ 0 w 5200"/>
                <a:gd name="T15" fmla="*/ 2840 h 3408"/>
                <a:gd name="T16" fmla="*/ 0 w 5200"/>
                <a:gd name="T17" fmla="*/ 568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0" h="3408">
                  <a:moveTo>
                    <a:pt x="0" y="568"/>
                  </a:moveTo>
                  <a:cubicBezTo>
                    <a:pt x="0" y="255"/>
                    <a:pt x="255" y="0"/>
                    <a:pt x="568" y="0"/>
                  </a:cubicBezTo>
                  <a:lnTo>
                    <a:pt x="4632" y="0"/>
                  </a:lnTo>
                  <a:cubicBezTo>
                    <a:pt x="4946" y="0"/>
                    <a:pt x="5200" y="255"/>
                    <a:pt x="5200" y="568"/>
                  </a:cubicBezTo>
                  <a:lnTo>
                    <a:pt x="5200" y="2840"/>
                  </a:lnTo>
                  <a:cubicBezTo>
                    <a:pt x="5200" y="3154"/>
                    <a:pt x="4946" y="3408"/>
                    <a:pt x="4632" y="3408"/>
                  </a:cubicBezTo>
                  <a:lnTo>
                    <a:pt x="568" y="3408"/>
                  </a:lnTo>
                  <a:cubicBezTo>
                    <a:pt x="255" y="3408"/>
                    <a:pt x="0" y="3154"/>
                    <a:pt x="0" y="2840"/>
                  </a:cubicBezTo>
                  <a:lnTo>
                    <a:pt x="0" y="568"/>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 name="Freeform 12">
              <a:extLst>
                <a:ext uri="{FF2B5EF4-FFF2-40B4-BE49-F238E27FC236}">
                  <a16:creationId xmlns:a16="http://schemas.microsoft.com/office/drawing/2014/main" id="{60CA3647-AC31-4CF9-80BE-4D8375A7337C}"/>
                </a:ext>
              </a:extLst>
            </p:cNvPr>
            <p:cNvSpPr>
              <a:spLocks/>
            </p:cNvSpPr>
            <p:nvPr/>
          </p:nvSpPr>
          <p:spPr bwMode="auto">
            <a:xfrm>
              <a:off x="539750" y="1268413"/>
              <a:ext cx="2744788" cy="1800225"/>
            </a:xfrm>
            <a:custGeom>
              <a:avLst/>
              <a:gdLst>
                <a:gd name="T0" fmla="*/ 0 w 5200"/>
                <a:gd name="T1" fmla="*/ 568 h 3408"/>
                <a:gd name="T2" fmla="*/ 568 w 5200"/>
                <a:gd name="T3" fmla="*/ 0 h 3408"/>
                <a:gd name="T4" fmla="*/ 4632 w 5200"/>
                <a:gd name="T5" fmla="*/ 0 h 3408"/>
                <a:gd name="T6" fmla="*/ 5200 w 5200"/>
                <a:gd name="T7" fmla="*/ 568 h 3408"/>
                <a:gd name="T8" fmla="*/ 5200 w 5200"/>
                <a:gd name="T9" fmla="*/ 2840 h 3408"/>
                <a:gd name="T10" fmla="*/ 4632 w 5200"/>
                <a:gd name="T11" fmla="*/ 3408 h 3408"/>
                <a:gd name="T12" fmla="*/ 568 w 5200"/>
                <a:gd name="T13" fmla="*/ 3408 h 3408"/>
                <a:gd name="T14" fmla="*/ 0 w 5200"/>
                <a:gd name="T15" fmla="*/ 2840 h 3408"/>
                <a:gd name="T16" fmla="*/ 0 w 5200"/>
                <a:gd name="T17" fmla="*/ 568 h 3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0" h="3408">
                  <a:moveTo>
                    <a:pt x="0" y="568"/>
                  </a:moveTo>
                  <a:cubicBezTo>
                    <a:pt x="0" y="255"/>
                    <a:pt x="255" y="0"/>
                    <a:pt x="568" y="0"/>
                  </a:cubicBezTo>
                  <a:lnTo>
                    <a:pt x="4632" y="0"/>
                  </a:lnTo>
                  <a:cubicBezTo>
                    <a:pt x="4946" y="0"/>
                    <a:pt x="5200" y="255"/>
                    <a:pt x="5200" y="568"/>
                  </a:cubicBezTo>
                  <a:lnTo>
                    <a:pt x="5200" y="2840"/>
                  </a:lnTo>
                  <a:cubicBezTo>
                    <a:pt x="5200" y="3154"/>
                    <a:pt x="4946" y="3408"/>
                    <a:pt x="4632" y="3408"/>
                  </a:cubicBezTo>
                  <a:lnTo>
                    <a:pt x="568" y="3408"/>
                  </a:lnTo>
                  <a:cubicBezTo>
                    <a:pt x="255" y="3408"/>
                    <a:pt x="0" y="3154"/>
                    <a:pt x="0" y="2840"/>
                  </a:cubicBezTo>
                  <a:lnTo>
                    <a:pt x="0" y="568"/>
                  </a:lnTo>
                  <a:close/>
                </a:path>
              </a:pathLst>
            </a:custGeom>
            <a:noFill/>
            <a:ln w="7938"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tangle 15">
              <a:extLst>
                <a:ext uri="{FF2B5EF4-FFF2-40B4-BE49-F238E27FC236}">
                  <a16:creationId xmlns:a16="http://schemas.microsoft.com/office/drawing/2014/main" id="{E2A9E0A1-DDFA-4102-8351-573AAA4EB90C}"/>
                </a:ext>
              </a:extLst>
            </p:cNvPr>
            <p:cNvSpPr>
              <a:spLocks noChangeArrowheads="1"/>
            </p:cNvSpPr>
            <p:nvPr/>
          </p:nvSpPr>
          <p:spPr bwMode="auto">
            <a:xfrm>
              <a:off x="780606" y="1361917"/>
              <a:ext cx="2296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Calibri" panose="020F0502020204030204" pitchFamily="34" charset="0"/>
                </a:rPr>
                <a:t>Food Security TEP Frontend</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9" name="Picture 16">
              <a:extLst>
                <a:ext uri="{FF2B5EF4-FFF2-40B4-BE49-F238E27FC236}">
                  <a16:creationId xmlns:a16="http://schemas.microsoft.com/office/drawing/2014/main" id="{1A850E76-ECA5-4AF6-BE2E-635B43688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25" y="2460626"/>
              <a:ext cx="49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50">
              <a:extLst>
                <a:ext uri="{FF2B5EF4-FFF2-40B4-BE49-F238E27FC236}">
                  <a16:creationId xmlns:a16="http://schemas.microsoft.com/office/drawing/2014/main" id="{B39B104D-F8D4-4C63-BAA3-E39CB88F32F3}"/>
                </a:ext>
              </a:extLst>
            </p:cNvPr>
            <p:cNvSpPr>
              <a:spLocks/>
            </p:cNvSpPr>
            <p:nvPr/>
          </p:nvSpPr>
          <p:spPr bwMode="auto">
            <a:xfrm>
              <a:off x="682625" y="2130426"/>
              <a:ext cx="2451100" cy="371475"/>
            </a:xfrm>
            <a:custGeom>
              <a:avLst/>
              <a:gdLst>
                <a:gd name="T0" fmla="*/ 0 w 4640"/>
                <a:gd name="T1" fmla="*/ 118 h 704"/>
                <a:gd name="T2" fmla="*/ 118 w 4640"/>
                <a:gd name="T3" fmla="*/ 0 h 704"/>
                <a:gd name="T4" fmla="*/ 4523 w 4640"/>
                <a:gd name="T5" fmla="*/ 0 h 704"/>
                <a:gd name="T6" fmla="*/ 4640 w 4640"/>
                <a:gd name="T7" fmla="*/ 118 h 704"/>
                <a:gd name="T8" fmla="*/ 4640 w 4640"/>
                <a:gd name="T9" fmla="*/ 587 h 704"/>
                <a:gd name="T10" fmla="*/ 4523 w 4640"/>
                <a:gd name="T11" fmla="*/ 704 h 704"/>
                <a:gd name="T12" fmla="*/ 118 w 4640"/>
                <a:gd name="T13" fmla="*/ 704 h 704"/>
                <a:gd name="T14" fmla="*/ 0 w 4640"/>
                <a:gd name="T15" fmla="*/ 587 h 704"/>
                <a:gd name="T16" fmla="*/ 0 w 4640"/>
                <a:gd name="T17" fmla="*/ 1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0" h="704">
                  <a:moveTo>
                    <a:pt x="0" y="118"/>
                  </a:moveTo>
                  <a:cubicBezTo>
                    <a:pt x="0" y="53"/>
                    <a:pt x="53" y="0"/>
                    <a:pt x="118" y="0"/>
                  </a:cubicBezTo>
                  <a:lnTo>
                    <a:pt x="4523" y="0"/>
                  </a:lnTo>
                  <a:cubicBezTo>
                    <a:pt x="4588" y="0"/>
                    <a:pt x="4640" y="53"/>
                    <a:pt x="4640" y="118"/>
                  </a:cubicBezTo>
                  <a:lnTo>
                    <a:pt x="4640" y="587"/>
                  </a:lnTo>
                  <a:cubicBezTo>
                    <a:pt x="4640" y="652"/>
                    <a:pt x="4588" y="704"/>
                    <a:pt x="4523" y="704"/>
                  </a:cubicBezTo>
                  <a:lnTo>
                    <a:pt x="118" y="704"/>
                  </a:lnTo>
                  <a:cubicBezTo>
                    <a:pt x="53" y="704"/>
                    <a:pt x="0" y="652"/>
                    <a:pt x="0" y="587"/>
                  </a:cubicBezTo>
                  <a:lnTo>
                    <a:pt x="0" y="118"/>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 name="Freeform 51">
              <a:extLst>
                <a:ext uri="{FF2B5EF4-FFF2-40B4-BE49-F238E27FC236}">
                  <a16:creationId xmlns:a16="http://schemas.microsoft.com/office/drawing/2014/main" id="{A9F17D1F-0572-4EF8-8B32-D4A230B8A50C}"/>
                </a:ext>
              </a:extLst>
            </p:cNvPr>
            <p:cNvSpPr>
              <a:spLocks/>
            </p:cNvSpPr>
            <p:nvPr/>
          </p:nvSpPr>
          <p:spPr bwMode="auto">
            <a:xfrm>
              <a:off x="682625" y="2130426"/>
              <a:ext cx="2451100" cy="371475"/>
            </a:xfrm>
            <a:custGeom>
              <a:avLst/>
              <a:gdLst>
                <a:gd name="T0" fmla="*/ 0 w 4640"/>
                <a:gd name="T1" fmla="*/ 118 h 704"/>
                <a:gd name="T2" fmla="*/ 118 w 4640"/>
                <a:gd name="T3" fmla="*/ 0 h 704"/>
                <a:gd name="T4" fmla="*/ 4523 w 4640"/>
                <a:gd name="T5" fmla="*/ 0 h 704"/>
                <a:gd name="T6" fmla="*/ 4640 w 4640"/>
                <a:gd name="T7" fmla="*/ 118 h 704"/>
                <a:gd name="T8" fmla="*/ 4640 w 4640"/>
                <a:gd name="T9" fmla="*/ 587 h 704"/>
                <a:gd name="T10" fmla="*/ 4523 w 4640"/>
                <a:gd name="T11" fmla="*/ 704 h 704"/>
                <a:gd name="T12" fmla="*/ 118 w 4640"/>
                <a:gd name="T13" fmla="*/ 704 h 704"/>
                <a:gd name="T14" fmla="*/ 0 w 4640"/>
                <a:gd name="T15" fmla="*/ 587 h 704"/>
                <a:gd name="T16" fmla="*/ 0 w 4640"/>
                <a:gd name="T17" fmla="*/ 1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0" h="704">
                  <a:moveTo>
                    <a:pt x="0" y="118"/>
                  </a:moveTo>
                  <a:cubicBezTo>
                    <a:pt x="0" y="53"/>
                    <a:pt x="53" y="0"/>
                    <a:pt x="118" y="0"/>
                  </a:cubicBezTo>
                  <a:lnTo>
                    <a:pt x="4523" y="0"/>
                  </a:lnTo>
                  <a:cubicBezTo>
                    <a:pt x="4588" y="0"/>
                    <a:pt x="4640" y="53"/>
                    <a:pt x="4640" y="118"/>
                  </a:cubicBezTo>
                  <a:lnTo>
                    <a:pt x="4640" y="587"/>
                  </a:lnTo>
                  <a:cubicBezTo>
                    <a:pt x="4640" y="652"/>
                    <a:pt x="4588" y="704"/>
                    <a:pt x="4523" y="704"/>
                  </a:cubicBezTo>
                  <a:lnTo>
                    <a:pt x="118" y="704"/>
                  </a:lnTo>
                  <a:cubicBezTo>
                    <a:pt x="53" y="704"/>
                    <a:pt x="0" y="652"/>
                    <a:pt x="0" y="587"/>
                  </a:cubicBezTo>
                  <a:lnTo>
                    <a:pt x="0" y="118"/>
                  </a:lnTo>
                  <a:close/>
                </a:path>
              </a:pathLst>
            </a:custGeom>
            <a:noFill/>
            <a:ln w="7938"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Rectangle 52">
              <a:extLst>
                <a:ext uri="{FF2B5EF4-FFF2-40B4-BE49-F238E27FC236}">
                  <a16:creationId xmlns:a16="http://schemas.microsoft.com/office/drawing/2014/main" id="{E1A41D59-B7A7-4111-A197-031289DAEE69}"/>
                </a:ext>
              </a:extLst>
            </p:cNvPr>
            <p:cNvSpPr>
              <a:spLocks noChangeArrowheads="1"/>
            </p:cNvSpPr>
            <p:nvPr/>
          </p:nvSpPr>
          <p:spPr bwMode="auto">
            <a:xfrm>
              <a:off x="782638" y="21320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3" name="Rectangle 54">
              <a:extLst>
                <a:ext uri="{FF2B5EF4-FFF2-40B4-BE49-F238E27FC236}">
                  <a16:creationId xmlns:a16="http://schemas.microsoft.com/office/drawing/2014/main" id="{0FB08DD9-B177-4379-817D-D0841E2E3F70}"/>
                </a:ext>
              </a:extLst>
            </p:cNvPr>
            <p:cNvSpPr>
              <a:spLocks noChangeArrowheads="1"/>
            </p:cNvSpPr>
            <p:nvPr/>
          </p:nvSpPr>
          <p:spPr bwMode="auto">
            <a:xfrm>
              <a:off x="769938" y="2159001"/>
              <a:ext cx="1576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0000"/>
                  </a:solidFill>
                  <a:effectLst/>
                  <a:latin typeface="Calibri" panose="020F0502020204030204" pitchFamily="34" charset="0"/>
                </a:rPr>
                <a:t>Food Sec TEP Analyst </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14" name="Rectangle 55">
              <a:extLst>
                <a:ext uri="{FF2B5EF4-FFF2-40B4-BE49-F238E27FC236}">
                  <a16:creationId xmlns:a16="http://schemas.microsoft.com/office/drawing/2014/main" id="{E9376959-2998-4F67-90D2-496B7B4B5E9F}"/>
                </a:ext>
              </a:extLst>
            </p:cNvPr>
            <p:cNvSpPr>
              <a:spLocks noChangeArrowheads="1"/>
            </p:cNvSpPr>
            <p:nvPr/>
          </p:nvSpPr>
          <p:spPr bwMode="auto">
            <a:xfrm>
              <a:off x="2403475" y="2132013"/>
              <a:ext cx="21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anose="020F050202020403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5" name="Rectangle 56">
              <a:extLst>
                <a:ext uri="{FF2B5EF4-FFF2-40B4-BE49-F238E27FC236}">
                  <a16:creationId xmlns:a16="http://schemas.microsoft.com/office/drawing/2014/main" id="{26AB9FD0-D186-41DC-81BA-D0FDE6CF1247}"/>
                </a:ext>
              </a:extLst>
            </p:cNvPr>
            <p:cNvSpPr>
              <a:spLocks noChangeArrowheads="1"/>
            </p:cNvSpPr>
            <p:nvPr/>
          </p:nvSpPr>
          <p:spPr bwMode="auto">
            <a:xfrm>
              <a:off x="2547938" y="2132013"/>
              <a:ext cx="5572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FFE699"/>
                  </a:solidFill>
                  <a:effectLst/>
                  <a:latin typeface="Calibri" panose="020F0502020204030204" pitchFamily="34" charset="0"/>
                </a:rPr>
                <a:t>InaaS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6" name="Freeform 57">
              <a:extLst>
                <a:ext uri="{FF2B5EF4-FFF2-40B4-BE49-F238E27FC236}">
                  <a16:creationId xmlns:a16="http://schemas.microsoft.com/office/drawing/2014/main" id="{CC9E086C-40D9-40A6-B1B8-AEF9E0D8D683}"/>
                </a:ext>
              </a:extLst>
            </p:cNvPr>
            <p:cNvSpPr>
              <a:spLocks/>
            </p:cNvSpPr>
            <p:nvPr/>
          </p:nvSpPr>
          <p:spPr bwMode="auto">
            <a:xfrm>
              <a:off x="692150" y="1665288"/>
              <a:ext cx="2449513" cy="396875"/>
            </a:xfrm>
            <a:custGeom>
              <a:avLst/>
              <a:gdLst>
                <a:gd name="T0" fmla="*/ 0 w 4640"/>
                <a:gd name="T1" fmla="*/ 126 h 752"/>
                <a:gd name="T2" fmla="*/ 126 w 4640"/>
                <a:gd name="T3" fmla="*/ 0 h 752"/>
                <a:gd name="T4" fmla="*/ 4515 w 4640"/>
                <a:gd name="T5" fmla="*/ 0 h 752"/>
                <a:gd name="T6" fmla="*/ 4640 w 4640"/>
                <a:gd name="T7" fmla="*/ 126 h 752"/>
                <a:gd name="T8" fmla="*/ 4640 w 4640"/>
                <a:gd name="T9" fmla="*/ 627 h 752"/>
                <a:gd name="T10" fmla="*/ 4515 w 4640"/>
                <a:gd name="T11" fmla="*/ 752 h 752"/>
                <a:gd name="T12" fmla="*/ 126 w 4640"/>
                <a:gd name="T13" fmla="*/ 752 h 752"/>
                <a:gd name="T14" fmla="*/ 0 w 4640"/>
                <a:gd name="T15" fmla="*/ 627 h 752"/>
                <a:gd name="T16" fmla="*/ 0 w 4640"/>
                <a:gd name="T17" fmla="*/ 12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0" h="752">
                  <a:moveTo>
                    <a:pt x="0" y="126"/>
                  </a:moveTo>
                  <a:cubicBezTo>
                    <a:pt x="0" y="57"/>
                    <a:pt x="57" y="0"/>
                    <a:pt x="126" y="0"/>
                  </a:cubicBezTo>
                  <a:lnTo>
                    <a:pt x="4515" y="0"/>
                  </a:lnTo>
                  <a:cubicBezTo>
                    <a:pt x="4584" y="0"/>
                    <a:pt x="4640" y="57"/>
                    <a:pt x="4640" y="126"/>
                  </a:cubicBezTo>
                  <a:lnTo>
                    <a:pt x="4640" y="627"/>
                  </a:lnTo>
                  <a:cubicBezTo>
                    <a:pt x="4640" y="696"/>
                    <a:pt x="4584" y="752"/>
                    <a:pt x="4515" y="752"/>
                  </a:cubicBezTo>
                  <a:lnTo>
                    <a:pt x="126" y="752"/>
                  </a:lnTo>
                  <a:cubicBezTo>
                    <a:pt x="57" y="752"/>
                    <a:pt x="0" y="696"/>
                    <a:pt x="0" y="627"/>
                  </a:cubicBezTo>
                  <a:lnTo>
                    <a:pt x="0" y="12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Freeform 58">
              <a:extLst>
                <a:ext uri="{FF2B5EF4-FFF2-40B4-BE49-F238E27FC236}">
                  <a16:creationId xmlns:a16="http://schemas.microsoft.com/office/drawing/2014/main" id="{FDA6D2A7-401B-4EB3-AA07-F3CCB1947BBD}"/>
                </a:ext>
              </a:extLst>
            </p:cNvPr>
            <p:cNvSpPr>
              <a:spLocks/>
            </p:cNvSpPr>
            <p:nvPr/>
          </p:nvSpPr>
          <p:spPr bwMode="auto">
            <a:xfrm>
              <a:off x="692150" y="1665288"/>
              <a:ext cx="2449513" cy="396875"/>
            </a:xfrm>
            <a:custGeom>
              <a:avLst/>
              <a:gdLst>
                <a:gd name="T0" fmla="*/ 0 w 4640"/>
                <a:gd name="T1" fmla="*/ 126 h 752"/>
                <a:gd name="T2" fmla="*/ 126 w 4640"/>
                <a:gd name="T3" fmla="*/ 0 h 752"/>
                <a:gd name="T4" fmla="*/ 4515 w 4640"/>
                <a:gd name="T5" fmla="*/ 0 h 752"/>
                <a:gd name="T6" fmla="*/ 4640 w 4640"/>
                <a:gd name="T7" fmla="*/ 126 h 752"/>
                <a:gd name="T8" fmla="*/ 4640 w 4640"/>
                <a:gd name="T9" fmla="*/ 627 h 752"/>
                <a:gd name="T10" fmla="*/ 4515 w 4640"/>
                <a:gd name="T11" fmla="*/ 752 h 752"/>
                <a:gd name="T12" fmla="*/ 126 w 4640"/>
                <a:gd name="T13" fmla="*/ 752 h 752"/>
                <a:gd name="T14" fmla="*/ 0 w 4640"/>
                <a:gd name="T15" fmla="*/ 627 h 752"/>
                <a:gd name="T16" fmla="*/ 0 w 4640"/>
                <a:gd name="T17" fmla="*/ 12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0" h="752">
                  <a:moveTo>
                    <a:pt x="0" y="126"/>
                  </a:moveTo>
                  <a:cubicBezTo>
                    <a:pt x="0" y="57"/>
                    <a:pt x="57" y="0"/>
                    <a:pt x="126" y="0"/>
                  </a:cubicBezTo>
                  <a:lnTo>
                    <a:pt x="4515" y="0"/>
                  </a:lnTo>
                  <a:cubicBezTo>
                    <a:pt x="4584" y="0"/>
                    <a:pt x="4640" y="57"/>
                    <a:pt x="4640" y="126"/>
                  </a:cubicBezTo>
                  <a:lnTo>
                    <a:pt x="4640" y="627"/>
                  </a:lnTo>
                  <a:cubicBezTo>
                    <a:pt x="4640" y="696"/>
                    <a:pt x="4584" y="752"/>
                    <a:pt x="4515" y="752"/>
                  </a:cubicBezTo>
                  <a:lnTo>
                    <a:pt x="126" y="752"/>
                  </a:lnTo>
                  <a:cubicBezTo>
                    <a:pt x="57" y="752"/>
                    <a:pt x="0" y="696"/>
                    <a:pt x="0" y="627"/>
                  </a:cubicBezTo>
                  <a:lnTo>
                    <a:pt x="0" y="126"/>
                  </a:lnTo>
                  <a:close/>
                </a:path>
              </a:pathLst>
            </a:custGeom>
            <a:noFill/>
            <a:ln w="7938"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Rectangle 61">
              <a:extLst>
                <a:ext uri="{FF2B5EF4-FFF2-40B4-BE49-F238E27FC236}">
                  <a16:creationId xmlns:a16="http://schemas.microsoft.com/office/drawing/2014/main" id="{FB664B45-13C9-4149-A85D-2BBAEB1BFD4D}"/>
                </a:ext>
              </a:extLst>
            </p:cNvPr>
            <p:cNvSpPr>
              <a:spLocks noChangeArrowheads="1"/>
            </p:cNvSpPr>
            <p:nvPr/>
          </p:nvSpPr>
          <p:spPr bwMode="auto">
            <a:xfrm>
              <a:off x="769938" y="1695451"/>
              <a:ext cx="1476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400" b="0" i="0" u="none" strike="noStrike" cap="none" normalizeH="0" baseline="0" dirty="0">
                  <a:ln>
                    <a:noFill/>
                  </a:ln>
                  <a:solidFill>
                    <a:srgbClr val="000000"/>
                  </a:solidFill>
                  <a:effectLst/>
                  <a:latin typeface="Calibri" panose="020F0502020204030204" pitchFamily="34" charset="0"/>
                </a:rPr>
                <a:t>Customised services</a:t>
              </a:r>
              <a:endParaRPr kumimoji="0" lang="en-GB" altLang="de-DE" sz="1600" b="0" i="0" u="none" strike="noStrike" cap="none" normalizeH="0" baseline="0" dirty="0">
                <a:ln>
                  <a:noFill/>
                </a:ln>
                <a:solidFill>
                  <a:schemeClr val="tx1"/>
                </a:solidFill>
                <a:effectLst/>
              </a:endParaRPr>
            </a:p>
          </p:txBody>
        </p:sp>
        <p:sp>
          <p:nvSpPr>
            <p:cNvPr id="19" name="Rectangle 62">
              <a:extLst>
                <a:ext uri="{FF2B5EF4-FFF2-40B4-BE49-F238E27FC236}">
                  <a16:creationId xmlns:a16="http://schemas.microsoft.com/office/drawing/2014/main" id="{6086ED90-5C83-40E0-B084-95ABEA362832}"/>
                </a:ext>
              </a:extLst>
            </p:cNvPr>
            <p:cNvSpPr>
              <a:spLocks noChangeArrowheads="1"/>
            </p:cNvSpPr>
            <p:nvPr/>
          </p:nvSpPr>
          <p:spPr bwMode="auto">
            <a:xfrm>
              <a:off x="2414588" y="1682751"/>
              <a:ext cx="21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anose="020F050202020403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0" name="Rectangle 63">
              <a:extLst>
                <a:ext uri="{FF2B5EF4-FFF2-40B4-BE49-F238E27FC236}">
                  <a16:creationId xmlns:a16="http://schemas.microsoft.com/office/drawing/2014/main" id="{F5FAFB76-8C1E-4F0D-B20B-2A99060CCD05}"/>
                </a:ext>
              </a:extLst>
            </p:cNvPr>
            <p:cNvSpPr>
              <a:spLocks noChangeArrowheads="1"/>
            </p:cNvSpPr>
            <p:nvPr/>
          </p:nvSpPr>
          <p:spPr bwMode="auto">
            <a:xfrm>
              <a:off x="2559050" y="1682751"/>
              <a:ext cx="5572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FFE699"/>
                  </a:solidFill>
                  <a:effectLst/>
                  <a:latin typeface="Calibri" panose="020F0502020204030204" pitchFamily="34" charset="0"/>
                </a:rPr>
                <a:t>InaaS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21" name="Picture 64">
              <a:extLst>
                <a:ext uri="{FF2B5EF4-FFF2-40B4-BE49-F238E27FC236}">
                  <a16:creationId xmlns:a16="http://schemas.microsoft.com/office/drawing/2014/main" id="{865E446B-D3CC-406B-9FB6-05A99CE7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1589088"/>
              <a:ext cx="5080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65">
              <a:extLst>
                <a:ext uri="{FF2B5EF4-FFF2-40B4-BE49-F238E27FC236}">
                  <a16:creationId xmlns:a16="http://schemas.microsoft.com/office/drawing/2014/main" id="{86B0F7B0-8810-4EA6-A1A3-764DE363A776}"/>
                </a:ext>
              </a:extLst>
            </p:cNvPr>
            <p:cNvSpPr>
              <a:spLocks/>
            </p:cNvSpPr>
            <p:nvPr/>
          </p:nvSpPr>
          <p:spPr bwMode="auto">
            <a:xfrm>
              <a:off x="682625" y="2560638"/>
              <a:ext cx="2451100" cy="363538"/>
            </a:xfrm>
            <a:custGeom>
              <a:avLst/>
              <a:gdLst>
                <a:gd name="T0" fmla="*/ 0 w 4640"/>
                <a:gd name="T1" fmla="*/ 115 h 688"/>
                <a:gd name="T2" fmla="*/ 115 w 4640"/>
                <a:gd name="T3" fmla="*/ 0 h 688"/>
                <a:gd name="T4" fmla="*/ 4526 w 4640"/>
                <a:gd name="T5" fmla="*/ 0 h 688"/>
                <a:gd name="T6" fmla="*/ 4640 w 4640"/>
                <a:gd name="T7" fmla="*/ 115 h 688"/>
                <a:gd name="T8" fmla="*/ 4640 w 4640"/>
                <a:gd name="T9" fmla="*/ 574 h 688"/>
                <a:gd name="T10" fmla="*/ 4526 w 4640"/>
                <a:gd name="T11" fmla="*/ 688 h 688"/>
                <a:gd name="T12" fmla="*/ 115 w 4640"/>
                <a:gd name="T13" fmla="*/ 688 h 688"/>
                <a:gd name="T14" fmla="*/ 0 w 4640"/>
                <a:gd name="T15" fmla="*/ 574 h 688"/>
                <a:gd name="T16" fmla="*/ 0 w 4640"/>
                <a:gd name="T17" fmla="*/ 11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0" h="688">
                  <a:moveTo>
                    <a:pt x="0" y="115"/>
                  </a:moveTo>
                  <a:cubicBezTo>
                    <a:pt x="0" y="52"/>
                    <a:pt x="52" y="0"/>
                    <a:pt x="115" y="0"/>
                  </a:cubicBezTo>
                  <a:lnTo>
                    <a:pt x="4526" y="0"/>
                  </a:lnTo>
                  <a:cubicBezTo>
                    <a:pt x="4589" y="0"/>
                    <a:pt x="4640" y="52"/>
                    <a:pt x="4640" y="115"/>
                  </a:cubicBezTo>
                  <a:lnTo>
                    <a:pt x="4640" y="574"/>
                  </a:lnTo>
                  <a:cubicBezTo>
                    <a:pt x="4640" y="637"/>
                    <a:pt x="4589" y="688"/>
                    <a:pt x="4526" y="688"/>
                  </a:cubicBezTo>
                  <a:lnTo>
                    <a:pt x="115" y="688"/>
                  </a:lnTo>
                  <a:cubicBezTo>
                    <a:pt x="52" y="688"/>
                    <a:pt x="0" y="637"/>
                    <a:pt x="0" y="574"/>
                  </a:cubicBezTo>
                  <a:lnTo>
                    <a:pt x="0" y="115"/>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 name="Freeform 66">
              <a:extLst>
                <a:ext uri="{FF2B5EF4-FFF2-40B4-BE49-F238E27FC236}">
                  <a16:creationId xmlns:a16="http://schemas.microsoft.com/office/drawing/2014/main" id="{8773C2A4-6BBA-48E2-9941-FFACAE1BDE70}"/>
                </a:ext>
              </a:extLst>
            </p:cNvPr>
            <p:cNvSpPr>
              <a:spLocks/>
            </p:cNvSpPr>
            <p:nvPr/>
          </p:nvSpPr>
          <p:spPr bwMode="auto">
            <a:xfrm>
              <a:off x="682625" y="2560638"/>
              <a:ext cx="2451100" cy="363538"/>
            </a:xfrm>
            <a:custGeom>
              <a:avLst/>
              <a:gdLst>
                <a:gd name="T0" fmla="*/ 0 w 4640"/>
                <a:gd name="T1" fmla="*/ 115 h 688"/>
                <a:gd name="T2" fmla="*/ 115 w 4640"/>
                <a:gd name="T3" fmla="*/ 0 h 688"/>
                <a:gd name="T4" fmla="*/ 4526 w 4640"/>
                <a:gd name="T5" fmla="*/ 0 h 688"/>
                <a:gd name="T6" fmla="*/ 4640 w 4640"/>
                <a:gd name="T7" fmla="*/ 115 h 688"/>
                <a:gd name="T8" fmla="*/ 4640 w 4640"/>
                <a:gd name="T9" fmla="*/ 574 h 688"/>
                <a:gd name="T10" fmla="*/ 4526 w 4640"/>
                <a:gd name="T11" fmla="*/ 688 h 688"/>
                <a:gd name="T12" fmla="*/ 115 w 4640"/>
                <a:gd name="T13" fmla="*/ 688 h 688"/>
                <a:gd name="T14" fmla="*/ 0 w 4640"/>
                <a:gd name="T15" fmla="*/ 574 h 688"/>
                <a:gd name="T16" fmla="*/ 0 w 4640"/>
                <a:gd name="T17" fmla="*/ 11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0" h="688">
                  <a:moveTo>
                    <a:pt x="0" y="115"/>
                  </a:moveTo>
                  <a:cubicBezTo>
                    <a:pt x="0" y="52"/>
                    <a:pt x="52" y="0"/>
                    <a:pt x="115" y="0"/>
                  </a:cubicBezTo>
                  <a:lnTo>
                    <a:pt x="4526" y="0"/>
                  </a:lnTo>
                  <a:cubicBezTo>
                    <a:pt x="4589" y="0"/>
                    <a:pt x="4640" y="52"/>
                    <a:pt x="4640" y="115"/>
                  </a:cubicBezTo>
                  <a:lnTo>
                    <a:pt x="4640" y="574"/>
                  </a:lnTo>
                  <a:cubicBezTo>
                    <a:pt x="4640" y="637"/>
                    <a:pt x="4589" y="688"/>
                    <a:pt x="4526" y="688"/>
                  </a:cubicBezTo>
                  <a:lnTo>
                    <a:pt x="115" y="688"/>
                  </a:lnTo>
                  <a:cubicBezTo>
                    <a:pt x="52" y="688"/>
                    <a:pt x="0" y="637"/>
                    <a:pt x="0" y="574"/>
                  </a:cubicBezTo>
                  <a:lnTo>
                    <a:pt x="0" y="115"/>
                  </a:lnTo>
                  <a:close/>
                </a:path>
              </a:pathLst>
            </a:custGeom>
            <a:noFill/>
            <a:ln w="7938"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Rectangle 70">
              <a:extLst>
                <a:ext uri="{FF2B5EF4-FFF2-40B4-BE49-F238E27FC236}">
                  <a16:creationId xmlns:a16="http://schemas.microsoft.com/office/drawing/2014/main" id="{9748E233-49E8-448F-958D-1FEF68289A7C}"/>
                </a:ext>
              </a:extLst>
            </p:cNvPr>
            <p:cNvSpPr>
              <a:spLocks noChangeArrowheads="1"/>
            </p:cNvSpPr>
            <p:nvPr/>
          </p:nvSpPr>
          <p:spPr bwMode="auto">
            <a:xfrm>
              <a:off x="1838325" y="2557463"/>
              <a:ext cx="2111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000000"/>
                  </a:solidFill>
                  <a:effectLst/>
                  <a:latin typeface="Calibri" panose="020F050202020403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5" name="Rectangle 71">
              <a:extLst>
                <a:ext uri="{FF2B5EF4-FFF2-40B4-BE49-F238E27FC236}">
                  <a16:creationId xmlns:a16="http://schemas.microsoft.com/office/drawing/2014/main" id="{0EF08174-940A-40DD-81AA-104C84F9BA4A}"/>
                </a:ext>
              </a:extLst>
            </p:cNvPr>
            <p:cNvSpPr>
              <a:spLocks noChangeArrowheads="1"/>
            </p:cNvSpPr>
            <p:nvPr/>
          </p:nvSpPr>
          <p:spPr bwMode="auto">
            <a:xfrm>
              <a:off x="1989138" y="2557463"/>
              <a:ext cx="4905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a:ln>
                    <a:noFill/>
                  </a:ln>
                  <a:solidFill>
                    <a:srgbClr val="FFE699"/>
                  </a:solidFill>
                  <a:effectLst/>
                  <a:latin typeface="Calibri" panose="020F0502020204030204" pitchFamily="34" charset="0"/>
                </a:rPr>
                <a:t>Paas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6" name="Rectangle 72">
              <a:extLst>
                <a:ext uri="{FF2B5EF4-FFF2-40B4-BE49-F238E27FC236}">
                  <a16:creationId xmlns:a16="http://schemas.microsoft.com/office/drawing/2014/main" id="{B8ABCF54-DEDA-4E0B-9800-79A608CBD0D1}"/>
                </a:ext>
              </a:extLst>
            </p:cNvPr>
            <p:cNvSpPr>
              <a:spLocks noChangeArrowheads="1"/>
            </p:cNvSpPr>
            <p:nvPr/>
          </p:nvSpPr>
          <p:spPr bwMode="auto">
            <a:xfrm>
              <a:off x="2403475" y="2557463"/>
              <a:ext cx="6762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FFE699"/>
                  </a:solidFill>
                  <a:effectLst/>
                  <a:latin typeface="Calibri" panose="020F0502020204030204" pitchFamily="34" charset="0"/>
                </a:rPr>
                <a:t>&amp; SaaS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7" name="Picture 73">
              <a:extLst>
                <a:ext uri="{FF2B5EF4-FFF2-40B4-BE49-F238E27FC236}">
                  <a16:creationId xmlns:a16="http://schemas.microsoft.com/office/drawing/2014/main" id="{5F6E4A50-9AD3-4E87-9CDA-D13AD186D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2097088"/>
              <a:ext cx="355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4">
              <a:extLst>
                <a:ext uri="{FF2B5EF4-FFF2-40B4-BE49-F238E27FC236}">
                  <a16:creationId xmlns:a16="http://schemas.microsoft.com/office/drawing/2014/main" id="{80DC5355-1B3E-48CD-A6D4-36D9A48CD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063" y="2097088"/>
              <a:ext cx="355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5">
              <a:extLst>
                <a:ext uri="{FF2B5EF4-FFF2-40B4-BE49-F238E27FC236}">
                  <a16:creationId xmlns:a16="http://schemas.microsoft.com/office/drawing/2014/main" id="{D0EAACF9-CB3A-421C-8095-CBD4C38BC7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400" y="2181226"/>
              <a:ext cx="2794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6">
              <a:extLst>
                <a:ext uri="{FF2B5EF4-FFF2-40B4-BE49-F238E27FC236}">
                  <a16:creationId xmlns:a16="http://schemas.microsoft.com/office/drawing/2014/main" id="{191C52E5-6E65-4043-BA92-EFBA6E6A79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3400" y="2181226"/>
              <a:ext cx="2794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82">
              <a:extLst>
                <a:ext uri="{FF2B5EF4-FFF2-40B4-BE49-F238E27FC236}">
                  <a16:creationId xmlns:a16="http://schemas.microsoft.com/office/drawing/2014/main" id="{4A394717-3D49-4402-837E-91FC62EEE223}"/>
                </a:ext>
              </a:extLst>
            </p:cNvPr>
            <p:cNvSpPr>
              <a:spLocks/>
            </p:cNvSpPr>
            <p:nvPr/>
          </p:nvSpPr>
          <p:spPr bwMode="auto">
            <a:xfrm>
              <a:off x="3584575" y="2105026"/>
              <a:ext cx="203200" cy="350838"/>
            </a:xfrm>
            <a:custGeom>
              <a:avLst/>
              <a:gdLst>
                <a:gd name="T0" fmla="*/ 9 w 128"/>
                <a:gd name="T1" fmla="*/ 221 h 221"/>
                <a:gd name="T2" fmla="*/ 0 w 128"/>
                <a:gd name="T3" fmla="*/ 161 h 221"/>
                <a:gd name="T4" fmla="*/ 26 w 128"/>
                <a:gd name="T5" fmla="*/ 182 h 221"/>
                <a:gd name="T6" fmla="*/ 93 w 128"/>
                <a:gd name="T7" fmla="*/ 102 h 221"/>
                <a:gd name="T8" fmla="*/ 24 w 128"/>
                <a:gd name="T9" fmla="*/ 44 h 221"/>
                <a:gd name="T10" fmla="*/ 3 w 128"/>
                <a:gd name="T11" fmla="*/ 70 h 221"/>
                <a:gd name="T12" fmla="*/ 1 w 128"/>
                <a:gd name="T13" fmla="*/ 9 h 221"/>
                <a:gd name="T14" fmla="*/ 62 w 128"/>
                <a:gd name="T15" fmla="*/ 0 h 221"/>
                <a:gd name="T16" fmla="*/ 40 w 128"/>
                <a:gd name="T17" fmla="*/ 25 h 221"/>
                <a:gd name="T18" fmla="*/ 128 w 128"/>
                <a:gd name="T19" fmla="*/ 99 h 221"/>
                <a:gd name="T20" fmla="*/ 44 w 128"/>
                <a:gd name="T21" fmla="*/ 198 h 221"/>
                <a:gd name="T22" fmla="*/ 69 w 128"/>
                <a:gd name="T23" fmla="*/ 219 h 221"/>
                <a:gd name="T24" fmla="*/ 9 w 128"/>
                <a:gd name="T2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21">
                  <a:moveTo>
                    <a:pt x="9" y="221"/>
                  </a:moveTo>
                  <a:lnTo>
                    <a:pt x="0" y="161"/>
                  </a:lnTo>
                  <a:lnTo>
                    <a:pt x="26" y="182"/>
                  </a:lnTo>
                  <a:lnTo>
                    <a:pt x="93" y="102"/>
                  </a:lnTo>
                  <a:lnTo>
                    <a:pt x="24" y="44"/>
                  </a:lnTo>
                  <a:lnTo>
                    <a:pt x="3" y="70"/>
                  </a:lnTo>
                  <a:lnTo>
                    <a:pt x="1" y="9"/>
                  </a:lnTo>
                  <a:lnTo>
                    <a:pt x="62" y="0"/>
                  </a:lnTo>
                  <a:lnTo>
                    <a:pt x="40" y="25"/>
                  </a:lnTo>
                  <a:lnTo>
                    <a:pt x="128" y="99"/>
                  </a:lnTo>
                  <a:lnTo>
                    <a:pt x="44" y="198"/>
                  </a:lnTo>
                  <a:lnTo>
                    <a:pt x="69" y="219"/>
                  </a:lnTo>
                  <a:lnTo>
                    <a:pt x="9" y="221"/>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Freeform 83">
              <a:extLst>
                <a:ext uri="{FF2B5EF4-FFF2-40B4-BE49-F238E27FC236}">
                  <a16:creationId xmlns:a16="http://schemas.microsoft.com/office/drawing/2014/main" id="{8AB933B6-250B-49E7-9EAC-484126D6CF65}"/>
                </a:ext>
              </a:extLst>
            </p:cNvPr>
            <p:cNvSpPr>
              <a:spLocks/>
            </p:cNvSpPr>
            <p:nvPr/>
          </p:nvSpPr>
          <p:spPr bwMode="auto">
            <a:xfrm>
              <a:off x="3584575" y="2105026"/>
              <a:ext cx="203200" cy="350838"/>
            </a:xfrm>
            <a:custGeom>
              <a:avLst/>
              <a:gdLst>
                <a:gd name="T0" fmla="*/ 9 w 128"/>
                <a:gd name="T1" fmla="*/ 221 h 221"/>
                <a:gd name="T2" fmla="*/ 0 w 128"/>
                <a:gd name="T3" fmla="*/ 161 h 221"/>
                <a:gd name="T4" fmla="*/ 26 w 128"/>
                <a:gd name="T5" fmla="*/ 182 h 221"/>
                <a:gd name="T6" fmla="*/ 93 w 128"/>
                <a:gd name="T7" fmla="*/ 102 h 221"/>
                <a:gd name="T8" fmla="*/ 24 w 128"/>
                <a:gd name="T9" fmla="*/ 44 h 221"/>
                <a:gd name="T10" fmla="*/ 3 w 128"/>
                <a:gd name="T11" fmla="*/ 70 h 221"/>
                <a:gd name="T12" fmla="*/ 1 w 128"/>
                <a:gd name="T13" fmla="*/ 9 h 221"/>
                <a:gd name="T14" fmla="*/ 62 w 128"/>
                <a:gd name="T15" fmla="*/ 0 h 221"/>
                <a:gd name="T16" fmla="*/ 40 w 128"/>
                <a:gd name="T17" fmla="*/ 25 h 221"/>
                <a:gd name="T18" fmla="*/ 128 w 128"/>
                <a:gd name="T19" fmla="*/ 99 h 221"/>
                <a:gd name="T20" fmla="*/ 44 w 128"/>
                <a:gd name="T21" fmla="*/ 198 h 221"/>
                <a:gd name="T22" fmla="*/ 69 w 128"/>
                <a:gd name="T23" fmla="*/ 219 h 221"/>
                <a:gd name="T24" fmla="*/ 9 w 128"/>
                <a:gd name="T2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21">
                  <a:moveTo>
                    <a:pt x="9" y="221"/>
                  </a:moveTo>
                  <a:lnTo>
                    <a:pt x="0" y="161"/>
                  </a:lnTo>
                  <a:lnTo>
                    <a:pt x="26" y="182"/>
                  </a:lnTo>
                  <a:lnTo>
                    <a:pt x="93" y="102"/>
                  </a:lnTo>
                  <a:lnTo>
                    <a:pt x="24" y="44"/>
                  </a:lnTo>
                  <a:lnTo>
                    <a:pt x="3" y="70"/>
                  </a:lnTo>
                  <a:lnTo>
                    <a:pt x="1" y="9"/>
                  </a:lnTo>
                  <a:lnTo>
                    <a:pt x="62" y="0"/>
                  </a:lnTo>
                  <a:lnTo>
                    <a:pt x="40" y="25"/>
                  </a:lnTo>
                  <a:lnTo>
                    <a:pt x="128" y="99"/>
                  </a:lnTo>
                  <a:lnTo>
                    <a:pt x="44" y="198"/>
                  </a:lnTo>
                  <a:lnTo>
                    <a:pt x="69" y="219"/>
                  </a:lnTo>
                  <a:lnTo>
                    <a:pt x="9" y="221"/>
                  </a:lnTo>
                  <a:close/>
                </a:path>
              </a:pathLst>
            </a:custGeom>
            <a:noFill/>
            <a:ln w="11113" cap="flat">
              <a:solidFill>
                <a:srgbClr val="41719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 name="Rectangle 84">
              <a:extLst>
                <a:ext uri="{FF2B5EF4-FFF2-40B4-BE49-F238E27FC236}">
                  <a16:creationId xmlns:a16="http://schemas.microsoft.com/office/drawing/2014/main" id="{7BD984AD-3BE0-4CFD-8990-E8A0E26758CE}"/>
                </a:ext>
              </a:extLst>
            </p:cNvPr>
            <p:cNvSpPr>
              <a:spLocks noChangeArrowheads="1"/>
            </p:cNvSpPr>
            <p:nvPr/>
          </p:nvSpPr>
          <p:spPr bwMode="auto">
            <a:xfrm>
              <a:off x="1203325" y="1912938"/>
              <a:ext cx="20447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1" i="1" u="none" strike="noStrike" cap="none" normalizeH="0" baseline="0">
                  <a:ln>
                    <a:noFill/>
                  </a:ln>
                  <a:solidFill>
                    <a:srgbClr val="FFFFFF"/>
                  </a:solidFill>
                  <a:effectLst/>
                  <a:latin typeface="Calibri" panose="020F0502020204030204" pitchFamily="34" charset="0"/>
                </a:rPr>
                <a:t>restricted data and services, commercial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4" name="Rectangle 85">
              <a:extLst>
                <a:ext uri="{FF2B5EF4-FFF2-40B4-BE49-F238E27FC236}">
                  <a16:creationId xmlns:a16="http://schemas.microsoft.com/office/drawing/2014/main" id="{7DF167F8-E1A3-4465-85DA-F75670DF54D1}"/>
                </a:ext>
              </a:extLst>
            </p:cNvPr>
            <p:cNvSpPr>
              <a:spLocks noChangeArrowheads="1"/>
            </p:cNvSpPr>
            <p:nvPr/>
          </p:nvSpPr>
          <p:spPr bwMode="auto">
            <a:xfrm>
              <a:off x="1989138" y="2346326"/>
              <a:ext cx="11318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1" i="1" u="none" strike="noStrike" cap="none" normalizeH="0" baseline="0">
                  <a:ln>
                    <a:noFill/>
                  </a:ln>
                  <a:solidFill>
                    <a:srgbClr val="FFFFFF"/>
                  </a:solidFill>
                  <a:effectLst/>
                  <a:latin typeface="Calibri" panose="020F0502020204030204" pitchFamily="34" charset="0"/>
                </a:rPr>
                <a:t>free, easy, but limited</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5" name="Rectangle 86">
              <a:extLst>
                <a:ext uri="{FF2B5EF4-FFF2-40B4-BE49-F238E27FC236}">
                  <a16:creationId xmlns:a16="http://schemas.microsoft.com/office/drawing/2014/main" id="{79A8DF2B-B6E4-4C45-BCCF-2A0F94F51563}"/>
                </a:ext>
              </a:extLst>
            </p:cNvPr>
            <p:cNvSpPr>
              <a:spLocks noChangeArrowheads="1"/>
            </p:cNvSpPr>
            <p:nvPr/>
          </p:nvSpPr>
          <p:spPr bwMode="auto">
            <a:xfrm>
              <a:off x="1871663" y="2768601"/>
              <a:ext cx="11795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900" b="1" i="1" u="none" strike="noStrike" cap="none" normalizeH="0" baseline="0" dirty="0">
                  <a:ln>
                    <a:noFill/>
                  </a:ln>
                  <a:solidFill>
                    <a:srgbClr val="FFFFFF"/>
                  </a:solidFill>
                  <a:effectLst/>
                  <a:latin typeface="Calibri" panose="020F0502020204030204" pitchFamily="34" charset="0"/>
                </a:rPr>
                <a:t>free, for advanced users</a:t>
              </a:r>
              <a:endParaRPr kumimoji="0" lang="en-GB" altLang="de-DE" sz="1800" b="0" i="0" u="none" strike="noStrike" cap="none" normalizeH="0" baseline="0" dirty="0">
                <a:ln>
                  <a:noFill/>
                </a:ln>
                <a:solidFill>
                  <a:schemeClr val="tx1"/>
                </a:solidFill>
                <a:effectLst/>
              </a:endParaRPr>
            </a:p>
          </p:txBody>
        </p:sp>
        <p:sp>
          <p:nvSpPr>
            <p:cNvPr id="36" name="Rectangle 54">
              <a:extLst>
                <a:ext uri="{FF2B5EF4-FFF2-40B4-BE49-F238E27FC236}">
                  <a16:creationId xmlns:a16="http://schemas.microsoft.com/office/drawing/2014/main" id="{834FEE02-B276-4915-8ADE-AE2056714514}"/>
                </a:ext>
              </a:extLst>
            </p:cNvPr>
            <p:cNvSpPr>
              <a:spLocks noChangeArrowheads="1"/>
            </p:cNvSpPr>
            <p:nvPr/>
          </p:nvSpPr>
          <p:spPr bwMode="auto">
            <a:xfrm>
              <a:off x="751681" y="2580579"/>
              <a:ext cx="9994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rgbClr val="000000"/>
                  </a:solidFill>
                  <a:effectLst/>
                  <a:latin typeface="Calibri" panose="020F0502020204030204" pitchFamily="34" charset="0"/>
                </a:rPr>
                <a:t>Food Sec TEP </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grpSp>
      <p:grpSp>
        <p:nvGrpSpPr>
          <p:cNvPr id="37" name="Gruppieren 36">
            <a:extLst>
              <a:ext uri="{FF2B5EF4-FFF2-40B4-BE49-F238E27FC236}">
                <a16:creationId xmlns:a16="http://schemas.microsoft.com/office/drawing/2014/main" id="{D5E23D73-91CF-4688-8327-DE14DF571CE8}"/>
              </a:ext>
            </a:extLst>
          </p:cNvPr>
          <p:cNvGrpSpPr/>
          <p:nvPr/>
        </p:nvGrpSpPr>
        <p:grpSpPr>
          <a:xfrm>
            <a:off x="5306224" y="2605079"/>
            <a:ext cx="2744788" cy="2161650"/>
            <a:chOff x="4657728" y="2354093"/>
            <a:chExt cx="2228593" cy="2354432"/>
          </a:xfrm>
        </p:grpSpPr>
        <p:sp>
          <p:nvSpPr>
            <p:cNvPr id="38" name="AutoShape 3">
              <a:extLst>
                <a:ext uri="{FF2B5EF4-FFF2-40B4-BE49-F238E27FC236}">
                  <a16:creationId xmlns:a16="http://schemas.microsoft.com/office/drawing/2014/main" id="{75D57C30-0E05-49A7-9488-4C082617730F}"/>
                </a:ext>
              </a:extLst>
            </p:cNvPr>
            <p:cNvSpPr>
              <a:spLocks noChangeAspect="1" noChangeArrowheads="1" noTextEdit="1"/>
            </p:cNvSpPr>
            <p:nvPr/>
          </p:nvSpPr>
          <p:spPr bwMode="auto">
            <a:xfrm>
              <a:off x="4657728" y="2354263"/>
              <a:ext cx="222091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Freeform 5">
              <a:extLst>
                <a:ext uri="{FF2B5EF4-FFF2-40B4-BE49-F238E27FC236}">
                  <a16:creationId xmlns:a16="http://schemas.microsoft.com/office/drawing/2014/main" id="{B63406EC-CDFE-4749-B861-F4AE34454179}"/>
                </a:ext>
              </a:extLst>
            </p:cNvPr>
            <p:cNvSpPr>
              <a:spLocks/>
            </p:cNvSpPr>
            <p:nvPr/>
          </p:nvSpPr>
          <p:spPr bwMode="auto">
            <a:xfrm>
              <a:off x="4664078" y="2360613"/>
              <a:ext cx="2208215" cy="2341562"/>
            </a:xfrm>
            <a:custGeom>
              <a:avLst/>
              <a:gdLst>
                <a:gd name="T0" fmla="*/ 0 w 1391"/>
                <a:gd name="T1" fmla="*/ 233 h 1475"/>
                <a:gd name="T2" fmla="*/ 4 w 1391"/>
                <a:gd name="T3" fmla="*/ 185 h 1475"/>
                <a:gd name="T4" fmla="*/ 20 w 1391"/>
                <a:gd name="T5" fmla="*/ 141 h 1475"/>
                <a:gd name="T6" fmla="*/ 40 w 1391"/>
                <a:gd name="T7" fmla="*/ 100 h 1475"/>
                <a:gd name="T8" fmla="*/ 68 w 1391"/>
                <a:gd name="T9" fmla="*/ 68 h 1475"/>
                <a:gd name="T10" fmla="*/ 101 w 1391"/>
                <a:gd name="T11" fmla="*/ 40 h 1475"/>
                <a:gd name="T12" fmla="*/ 141 w 1391"/>
                <a:gd name="T13" fmla="*/ 20 h 1475"/>
                <a:gd name="T14" fmla="*/ 185 w 1391"/>
                <a:gd name="T15" fmla="*/ 4 h 1475"/>
                <a:gd name="T16" fmla="*/ 233 w 1391"/>
                <a:gd name="T17" fmla="*/ 0 h 1475"/>
                <a:gd name="T18" fmla="*/ 233 w 1391"/>
                <a:gd name="T19" fmla="*/ 0 h 1475"/>
                <a:gd name="T20" fmla="*/ 233 w 1391"/>
                <a:gd name="T21" fmla="*/ 0 h 1475"/>
                <a:gd name="T22" fmla="*/ 1158 w 1391"/>
                <a:gd name="T23" fmla="*/ 0 h 1475"/>
                <a:gd name="T24" fmla="*/ 1158 w 1391"/>
                <a:gd name="T25" fmla="*/ 0 h 1475"/>
                <a:gd name="T26" fmla="*/ 1206 w 1391"/>
                <a:gd name="T27" fmla="*/ 4 h 1475"/>
                <a:gd name="T28" fmla="*/ 1250 w 1391"/>
                <a:gd name="T29" fmla="*/ 20 h 1475"/>
                <a:gd name="T30" fmla="*/ 1290 w 1391"/>
                <a:gd name="T31" fmla="*/ 40 h 1475"/>
                <a:gd name="T32" fmla="*/ 1323 w 1391"/>
                <a:gd name="T33" fmla="*/ 68 h 1475"/>
                <a:gd name="T34" fmla="*/ 1351 w 1391"/>
                <a:gd name="T35" fmla="*/ 100 h 1475"/>
                <a:gd name="T36" fmla="*/ 1375 w 1391"/>
                <a:gd name="T37" fmla="*/ 141 h 1475"/>
                <a:gd name="T38" fmla="*/ 1387 w 1391"/>
                <a:gd name="T39" fmla="*/ 185 h 1475"/>
                <a:gd name="T40" fmla="*/ 1391 w 1391"/>
                <a:gd name="T41" fmla="*/ 233 h 1475"/>
                <a:gd name="T42" fmla="*/ 1391 w 1391"/>
                <a:gd name="T43" fmla="*/ 233 h 1475"/>
                <a:gd name="T44" fmla="*/ 1391 w 1391"/>
                <a:gd name="T45" fmla="*/ 233 h 1475"/>
                <a:gd name="T46" fmla="*/ 1391 w 1391"/>
                <a:gd name="T47" fmla="*/ 1242 h 1475"/>
                <a:gd name="T48" fmla="*/ 1391 w 1391"/>
                <a:gd name="T49" fmla="*/ 1242 h 1475"/>
                <a:gd name="T50" fmla="*/ 1387 w 1391"/>
                <a:gd name="T51" fmla="*/ 1290 h 1475"/>
                <a:gd name="T52" fmla="*/ 1375 w 1391"/>
                <a:gd name="T53" fmla="*/ 1334 h 1475"/>
                <a:gd name="T54" fmla="*/ 1351 w 1391"/>
                <a:gd name="T55" fmla="*/ 1375 h 1475"/>
                <a:gd name="T56" fmla="*/ 1323 w 1391"/>
                <a:gd name="T57" fmla="*/ 1407 h 1475"/>
                <a:gd name="T58" fmla="*/ 1290 w 1391"/>
                <a:gd name="T59" fmla="*/ 1435 h 1475"/>
                <a:gd name="T60" fmla="*/ 1250 w 1391"/>
                <a:gd name="T61" fmla="*/ 1459 h 1475"/>
                <a:gd name="T62" fmla="*/ 1206 w 1391"/>
                <a:gd name="T63" fmla="*/ 1471 h 1475"/>
                <a:gd name="T64" fmla="*/ 1158 w 1391"/>
                <a:gd name="T65" fmla="*/ 1475 h 1475"/>
                <a:gd name="T66" fmla="*/ 1158 w 1391"/>
                <a:gd name="T67" fmla="*/ 1475 h 1475"/>
                <a:gd name="T68" fmla="*/ 1158 w 1391"/>
                <a:gd name="T69" fmla="*/ 1475 h 1475"/>
                <a:gd name="T70" fmla="*/ 233 w 1391"/>
                <a:gd name="T71" fmla="*/ 1475 h 1475"/>
                <a:gd name="T72" fmla="*/ 233 w 1391"/>
                <a:gd name="T73" fmla="*/ 1475 h 1475"/>
                <a:gd name="T74" fmla="*/ 185 w 1391"/>
                <a:gd name="T75" fmla="*/ 1471 h 1475"/>
                <a:gd name="T76" fmla="*/ 141 w 1391"/>
                <a:gd name="T77" fmla="*/ 1459 h 1475"/>
                <a:gd name="T78" fmla="*/ 101 w 1391"/>
                <a:gd name="T79" fmla="*/ 1435 h 1475"/>
                <a:gd name="T80" fmla="*/ 68 w 1391"/>
                <a:gd name="T81" fmla="*/ 1407 h 1475"/>
                <a:gd name="T82" fmla="*/ 40 w 1391"/>
                <a:gd name="T83" fmla="*/ 1375 h 1475"/>
                <a:gd name="T84" fmla="*/ 20 w 1391"/>
                <a:gd name="T85" fmla="*/ 1334 h 1475"/>
                <a:gd name="T86" fmla="*/ 4 w 1391"/>
                <a:gd name="T87" fmla="*/ 1290 h 1475"/>
                <a:gd name="T88" fmla="*/ 0 w 1391"/>
                <a:gd name="T89" fmla="*/ 1242 h 1475"/>
                <a:gd name="T90" fmla="*/ 0 w 1391"/>
                <a:gd name="T91" fmla="*/ 1242 h 1475"/>
                <a:gd name="T92" fmla="*/ 0 w 1391"/>
                <a:gd name="T93" fmla="*/ 233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1" h="1475">
                  <a:moveTo>
                    <a:pt x="0" y="233"/>
                  </a:moveTo>
                  <a:lnTo>
                    <a:pt x="4" y="185"/>
                  </a:lnTo>
                  <a:lnTo>
                    <a:pt x="20" y="141"/>
                  </a:lnTo>
                  <a:lnTo>
                    <a:pt x="40" y="100"/>
                  </a:lnTo>
                  <a:lnTo>
                    <a:pt x="68" y="68"/>
                  </a:lnTo>
                  <a:lnTo>
                    <a:pt x="101" y="40"/>
                  </a:lnTo>
                  <a:lnTo>
                    <a:pt x="141" y="20"/>
                  </a:lnTo>
                  <a:lnTo>
                    <a:pt x="185" y="4"/>
                  </a:lnTo>
                  <a:lnTo>
                    <a:pt x="233" y="0"/>
                  </a:lnTo>
                  <a:lnTo>
                    <a:pt x="233" y="0"/>
                  </a:lnTo>
                  <a:lnTo>
                    <a:pt x="233" y="0"/>
                  </a:lnTo>
                  <a:lnTo>
                    <a:pt x="1158" y="0"/>
                  </a:lnTo>
                  <a:lnTo>
                    <a:pt x="1158" y="0"/>
                  </a:lnTo>
                  <a:lnTo>
                    <a:pt x="1206" y="4"/>
                  </a:lnTo>
                  <a:lnTo>
                    <a:pt x="1250" y="20"/>
                  </a:lnTo>
                  <a:lnTo>
                    <a:pt x="1290" y="40"/>
                  </a:lnTo>
                  <a:lnTo>
                    <a:pt x="1323" y="68"/>
                  </a:lnTo>
                  <a:lnTo>
                    <a:pt x="1351" y="100"/>
                  </a:lnTo>
                  <a:lnTo>
                    <a:pt x="1375" y="141"/>
                  </a:lnTo>
                  <a:lnTo>
                    <a:pt x="1387" y="185"/>
                  </a:lnTo>
                  <a:lnTo>
                    <a:pt x="1391" y="233"/>
                  </a:lnTo>
                  <a:lnTo>
                    <a:pt x="1391" y="233"/>
                  </a:lnTo>
                  <a:lnTo>
                    <a:pt x="1391" y="233"/>
                  </a:lnTo>
                  <a:lnTo>
                    <a:pt x="1391" y="1242"/>
                  </a:lnTo>
                  <a:lnTo>
                    <a:pt x="1391" y="1242"/>
                  </a:lnTo>
                  <a:lnTo>
                    <a:pt x="1387" y="1290"/>
                  </a:lnTo>
                  <a:lnTo>
                    <a:pt x="1375" y="1334"/>
                  </a:lnTo>
                  <a:lnTo>
                    <a:pt x="1351" y="1375"/>
                  </a:lnTo>
                  <a:lnTo>
                    <a:pt x="1323" y="1407"/>
                  </a:lnTo>
                  <a:lnTo>
                    <a:pt x="1290" y="1435"/>
                  </a:lnTo>
                  <a:lnTo>
                    <a:pt x="1250" y="1459"/>
                  </a:lnTo>
                  <a:lnTo>
                    <a:pt x="1206" y="1471"/>
                  </a:lnTo>
                  <a:lnTo>
                    <a:pt x="1158" y="1475"/>
                  </a:lnTo>
                  <a:lnTo>
                    <a:pt x="1158" y="1475"/>
                  </a:lnTo>
                  <a:lnTo>
                    <a:pt x="1158" y="1475"/>
                  </a:lnTo>
                  <a:lnTo>
                    <a:pt x="233" y="1475"/>
                  </a:lnTo>
                  <a:lnTo>
                    <a:pt x="233" y="1475"/>
                  </a:lnTo>
                  <a:lnTo>
                    <a:pt x="185" y="1471"/>
                  </a:lnTo>
                  <a:lnTo>
                    <a:pt x="141" y="1459"/>
                  </a:lnTo>
                  <a:lnTo>
                    <a:pt x="101" y="1435"/>
                  </a:lnTo>
                  <a:lnTo>
                    <a:pt x="68" y="1407"/>
                  </a:lnTo>
                  <a:lnTo>
                    <a:pt x="40" y="1375"/>
                  </a:lnTo>
                  <a:lnTo>
                    <a:pt x="20" y="1334"/>
                  </a:lnTo>
                  <a:lnTo>
                    <a:pt x="4" y="1290"/>
                  </a:lnTo>
                  <a:lnTo>
                    <a:pt x="0" y="1242"/>
                  </a:lnTo>
                  <a:lnTo>
                    <a:pt x="0" y="1242"/>
                  </a:lnTo>
                  <a:lnTo>
                    <a:pt x="0" y="233"/>
                  </a:lnTo>
                  <a:close/>
                </a:path>
              </a:pathLst>
            </a:custGeom>
            <a:solidFill>
              <a:srgbClr val="BDD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Freeform 6">
              <a:extLst>
                <a:ext uri="{FF2B5EF4-FFF2-40B4-BE49-F238E27FC236}">
                  <a16:creationId xmlns:a16="http://schemas.microsoft.com/office/drawing/2014/main" id="{E463119D-5CD9-439D-A162-30BC0B129653}"/>
                </a:ext>
              </a:extLst>
            </p:cNvPr>
            <p:cNvSpPr>
              <a:spLocks noEditPoints="1"/>
            </p:cNvSpPr>
            <p:nvPr/>
          </p:nvSpPr>
          <p:spPr bwMode="auto">
            <a:xfrm>
              <a:off x="4671756" y="2354093"/>
              <a:ext cx="2214565" cy="2347912"/>
            </a:xfrm>
            <a:custGeom>
              <a:avLst/>
              <a:gdLst>
                <a:gd name="T0" fmla="*/ 8 w 1395"/>
                <a:gd name="T1" fmla="*/ 161 h 1479"/>
                <a:gd name="T2" fmla="*/ 52 w 1395"/>
                <a:gd name="T3" fmla="*/ 84 h 1479"/>
                <a:gd name="T4" fmla="*/ 121 w 1395"/>
                <a:gd name="T5" fmla="*/ 28 h 1479"/>
                <a:gd name="T6" fmla="*/ 209 w 1395"/>
                <a:gd name="T7" fmla="*/ 0 h 1479"/>
                <a:gd name="T8" fmla="*/ 1206 w 1395"/>
                <a:gd name="T9" fmla="*/ 4 h 1479"/>
                <a:gd name="T10" fmla="*/ 1290 w 1395"/>
                <a:gd name="T11" fmla="*/ 40 h 1479"/>
                <a:gd name="T12" fmla="*/ 1355 w 1395"/>
                <a:gd name="T13" fmla="*/ 100 h 1479"/>
                <a:gd name="T14" fmla="*/ 1387 w 1395"/>
                <a:gd name="T15" fmla="*/ 185 h 1479"/>
                <a:gd name="T16" fmla="*/ 1391 w 1395"/>
                <a:gd name="T17" fmla="*/ 1266 h 1479"/>
                <a:gd name="T18" fmla="*/ 1367 w 1395"/>
                <a:gd name="T19" fmla="*/ 1354 h 1479"/>
                <a:gd name="T20" fmla="*/ 1307 w 1395"/>
                <a:gd name="T21" fmla="*/ 1423 h 1479"/>
                <a:gd name="T22" fmla="*/ 1230 w 1395"/>
                <a:gd name="T23" fmla="*/ 1467 h 1479"/>
                <a:gd name="T24" fmla="*/ 233 w 1395"/>
                <a:gd name="T25" fmla="*/ 1479 h 1479"/>
                <a:gd name="T26" fmla="*/ 141 w 1395"/>
                <a:gd name="T27" fmla="*/ 1459 h 1479"/>
                <a:gd name="T28" fmla="*/ 68 w 1395"/>
                <a:gd name="T29" fmla="*/ 1411 h 1479"/>
                <a:gd name="T30" fmla="*/ 16 w 1395"/>
                <a:gd name="T31" fmla="*/ 1334 h 1479"/>
                <a:gd name="T32" fmla="*/ 0 w 1395"/>
                <a:gd name="T33" fmla="*/ 1242 h 1479"/>
                <a:gd name="T34" fmla="*/ 4 w 1395"/>
                <a:gd name="T35" fmla="*/ 1266 h 1479"/>
                <a:gd name="T36" fmla="*/ 12 w 1395"/>
                <a:gd name="T37" fmla="*/ 1310 h 1479"/>
                <a:gd name="T38" fmla="*/ 32 w 1395"/>
                <a:gd name="T39" fmla="*/ 1354 h 1479"/>
                <a:gd name="T40" fmla="*/ 56 w 1395"/>
                <a:gd name="T41" fmla="*/ 1391 h 1479"/>
                <a:gd name="T42" fmla="*/ 84 w 1395"/>
                <a:gd name="T43" fmla="*/ 1423 h 1479"/>
                <a:gd name="T44" fmla="*/ 125 w 1395"/>
                <a:gd name="T45" fmla="*/ 1447 h 1479"/>
                <a:gd name="T46" fmla="*/ 165 w 1395"/>
                <a:gd name="T47" fmla="*/ 1463 h 1479"/>
                <a:gd name="T48" fmla="*/ 209 w 1395"/>
                <a:gd name="T49" fmla="*/ 1471 h 1479"/>
                <a:gd name="T50" fmla="*/ 1158 w 1395"/>
                <a:gd name="T51" fmla="*/ 1475 h 1479"/>
                <a:gd name="T52" fmla="*/ 1206 w 1395"/>
                <a:gd name="T53" fmla="*/ 1467 h 1479"/>
                <a:gd name="T54" fmla="*/ 1250 w 1395"/>
                <a:gd name="T55" fmla="*/ 1455 h 1479"/>
                <a:gd name="T56" fmla="*/ 1286 w 1395"/>
                <a:gd name="T57" fmla="*/ 1435 h 1479"/>
                <a:gd name="T58" fmla="*/ 1323 w 1395"/>
                <a:gd name="T59" fmla="*/ 1407 h 1479"/>
                <a:gd name="T60" fmla="*/ 1351 w 1395"/>
                <a:gd name="T61" fmla="*/ 1370 h 1479"/>
                <a:gd name="T62" fmla="*/ 1371 w 1395"/>
                <a:gd name="T63" fmla="*/ 1334 h 1479"/>
                <a:gd name="T64" fmla="*/ 1383 w 1395"/>
                <a:gd name="T65" fmla="*/ 1290 h 1479"/>
                <a:gd name="T66" fmla="*/ 1391 w 1395"/>
                <a:gd name="T67" fmla="*/ 1242 h 1479"/>
                <a:gd name="T68" fmla="*/ 1387 w 1395"/>
                <a:gd name="T69" fmla="*/ 209 h 1479"/>
                <a:gd name="T70" fmla="*/ 1379 w 1395"/>
                <a:gd name="T71" fmla="*/ 165 h 1479"/>
                <a:gd name="T72" fmla="*/ 1363 w 1395"/>
                <a:gd name="T73" fmla="*/ 121 h 1479"/>
                <a:gd name="T74" fmla="*/ 1335 w 1395"/>
                <a:gd name="T75" fmla="*/ 84 h 1479"/>
                <a:gd name="T76" fmla="*/ 1307 w 1395"/>
                <a:gd name="T77" fmla="*/ 56 h 1479"/>
                <a:gd name="T78" fmla="*/ 1270 w 1395"/>
                <a:gd name="T79" fmla="*/ 28 h 1479"/>
                <a:gd name="T80" fmla="*/ 1226 w 1395"/>
                <a:gd name="T81" fmla="*/ 12 h 1479"/>
                <a:gd name="T82" fmla="*/ 1182 w 1395"/>
                <a:gd name="T83" fmla="*/ 4 h 1479"/>
                <a:gd name="T84" fmla="*/ 233 w 1395"/>
                <a:gd name="T85" fmla="*/ 4 h 1479"/>
                <a:gd name="T86" fmla="*/ 185 w 1395"/>
                <a:gd name="T87" fmla="*/ 8 h 1479"/>
                <a:gd name="T88" fmla="*/ 141 w 1395"/>
                <a:gd name="T89" fmla="*/ 20 h 1479"/>
                <a:gd name="T90" fmla="*/ 105 w 1395"/>
                <a:gd name="T91" fmla="*/ 40 h 1479"/>
                <a:gd name="T92" fmla="*/ 68 w 1395"/>
                <a:gd name="T93" fmla="*/ 68 h 1479"/>
                <a:gd name="T94" fmla="*/ 40 w 1395"/>
                <a:gd name="T95" fmla="*/ 105 h 1479"/>
                <a:gd name="T96" fmla="*/ 20 w 1395"/>
                <a:gd name="T97" fmla="*/ 145 h 1479"/>
                <a:gd name="T98" fmla="*/ 8 w 1395"/>
                <a:gd name="T99" fmla="*/ 185 h 1479"/>
                <a:gd name="T100" fmla="*/ 4 w 1395"/>
                <a:gd name="T101" fmla="*/ 233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95" h="1479">
                  <a:moveTo>
                    <a:pt x="0" y="233"/>
                  </a:moveTo>
                  <a:lnTo>
                    <a:pt x="0" y="209"/>
                  </a:lnTo>
                  <a:lnTo>
                    <a:pt x="4" y="185"/>
                  </a:lnTo>
                  <a:lnTo>
                    <a:pt x="8" y="161"/>
                  </a:lnTo>
                  <a:lnTo>
                    <a:pt x="16" y="141"/>
                  </a:lnTo>
                  <a:lnTo>
                    <a:pt x="28" y="121"/>
                  </a:lnTo>
                  <a:lnTo>
                    <a:pt x="40" y="100"/>
                  </a:lnTo>
                  <a:lnTo>
                    <a:pt x="52" y="84"/>
                  </a:lnTo>
                  <a:lnTo>
                    <a:pt x="68" y="68"/>
                  </a:lnTo>
                  <a:lnTo>
                    <a:pt x="84" y="52"/>
                  </a:lnTo>
                  <a:lnTo>
                    <a:pt x="101" y="40"/>
                  </a:lnTo>
                  <a:lnTo>
                    <a:pt x="121" y="28"/>
                  </a:lnTo>
                  <a:lnTo>
                    <a:pt x="141" y="16"/>
                  </a:lnTo>
                  <a:lnTo>
                    <a:pt x="161" y="8"/>
                  </a:lnTo>
                  <a:lnTo>
                    <a:pt x="185" y="4"/>
                  </a:lnTo>
                  <a:lnTo>
                    <a:pt x="209" y="0"/>
                  </a:lnTo>
                  <a:lnTo>
                    <a:pt x="233" y="0"/>
                  </a:lnTo>
                  <a:lnTo>
                    <a:pt x="1158" y="0"/>
                  </a:lnTo>
                  <a:lnTo>
                    <a:pt x="1182" y="0"/>
                  </a:lnTo>
                  <a:lnTo>
                    <a:pt x="1206" y="4"/>
                  </a:lnTo>
                  <a:lnTo>
                    <a:pt x="1230" y="8"/>
                  </a:lnTo>
                  <a:lnTo>
                    <a:pt x="1250" y="16"/>
                  </a:lnTo>
                  <a:lnTo>
                    <a:pt x="1270" y="28"/>
                  </a:lnTo>
                  <a:lnTo>
                    <a:pt x="1290" y="40"/>
                  </a:lnTo>
                  <a:lnTo>
                    <a:pt x="1307" y="52"/>
                  </a:lnTo>
                  <a:lnTo>
                    <a:pt x="1327" y="68"/>
                  </a:lnTo>
                  <a:lnTo>
                    <a:pt x="1339" y="84"/>
                  </a:lnTo>
                  <a:lnTo>
                    <a:pt x="1355" y="100"/>
                  </a:lnTo>
                  <a:lnTo>
                    <a:pt x="1367" y="121"/>
                  </a:lnTo>
                  <a:lnTo>
                    <a:pt x="1375" y="141"/>
                  </a:lnTo>
                  <a:lnTo>
                    <a:pt x="1383" y="161"/>
                  </a:lnTo>
                  <a:lnTo>
                    <a:pt x="1387" y="185"/>
                  </a:lnTo>
                  <a:lnTo>
                    <a:pt x="1391" y="209"/>
                  </a:lnTo>
                  <a:lnTo>
                    <a:pt x="1395" y="233"/>
                  </a:lnTo>
                  <a:lnTo>
                    <a:pt x="1395" y="1242"/>
                  </a:lnTo>
                  <a:lnTo>
                    <a:pt x="1391" y="1266"/>
                  </a:lnTo>
                  <a:lnTo>
                    <a:pt x="1387" y="1290"/>
                  </a:lnTo>
                  <a:lnTo>
                    <a:pt x="1383" y="1314"/>
                  </a:lnTo>
                  <a:lnTo>
                    <a:pt x="1375" y="1334"/>
                  </a:lnTo>
                  <a:lnTo>
                    <a:pt x="1367" y="1354"/>
                  </a:lnTo>
                  <a:lnTo>
                    <a:pt x="1355" y="1375"/>
                  </a:lnTo>
                  <a:lnTo>
                    <a:pt x="1339" y="1391"/>
                  </a:lnTo>
                  <a:lnTo>
                    <a:pt x="1327" y="1411"/>
                  </a:lnTo>
                  <a:lnTo>
                    <a:pt x="1307" y="1423"/>
                  </a:lnTo>
                  <a:lnTo>
                    <a:pt x="1290" y="1439"/>
                  </a:lnTo>
                  <a:lnTo>
                    <a:pt x="1270" y="1451"/>
                  </a:lnTo>
                  <a:lnTo>
                    <a:pt x="1250" y="1459"/>
                  </a:lnTo>
                  <a:lnTo>
                    <a:pt x="1230" y="1467"/>
                  </a:lnTo>
                  <a:lnTo>
                    <a:pt x="1206" y="1471"/>
                  </a:lnTo>
                  <a:lnTo>
                    <a:pt x="1182" y="1475"/>
                  </a:lnTo>
                  <a:lnTo>
                    <a:pt x="1158" y="1479"/>
                  </a:lnTo>
                  <a:lnTo>
                    <a:pt x="233" y="1479"/>
                  </a:lnTo>
                  <a:lnTo>
                    <a:pt x="209" y="1475"/>
                  </a:lnTo>
                  <a:lnTo>
                    <a:pt x="185" y="1471"/>
                  </a:lnTo>
                  <a:lnTo>
                    <a:pt x="161" y="1467"/>
                  </a:lnTo>
                  <a:lnTo>
                    <a:pt x="141" y="1459"/>
                  </a:lnTo>
                  <a:lnTo>
                    <a:pt x="121" y="1451"/>
                  </a:lnTo>
                  <a:lnTo>
                    <a:pt x="101" y="1439"/>
                  </a:lnTo>
                  <a:lnTo>
                    <a:pt x="84" y="1423"/>
                  </a:lnTo>
                  <a:lnTo>
                    <a:pt x="68" y="1411"/>
                  </a:lnTo>
                  <a:lnTo>
                    <a:pt x="52" y="1391"/>
                  </a:lnTo>
                  <a:lnTo>
                    <a:pt x="40" y="1375"/>
                  </a:lnTo>
                  <a:lnTo>
                    <a:pt x="28" y="1354"/>
                  </a:lnTo>
                  <a:lnTo>
                    <a:pt x="16" y="1334"/>
                  </a:lnTo>
                  <a:lnTo>
                    <a:pt x="8" y="1314"/>
                  </a:lnTo>
                  <a:lnTo>
                    <a:pt x="4" y="1290"/>
                  </a:lnTo>
                  <a:lnTo>
                    <a:pt x="0" y="1266"/>
                  </a:lnTo>
                  <a:lnTo>
                    <a:pt x="0" y="1242"/>
                  </a:lnTo>
                  <a:lnTo>
                    <a:pt x="0" y="233"/>
                  </a:lnTo>
                  <a:close/>
                  <a:moveTo>
                    <a:pt x="4" y="1242"/>
                  </a:moveTo>
                  <a:lnTo>
                    <a:pt x="4" y="1242"/>
                  </a:lnTo>
                  <a:lnTo>
                    <a:pt x="4" y="1266"/>
                  </a:lnTo>
                  <a:lnTo>
                    <a:pt x="4" y="1266"/>
                  </a:lnTo>
                  <a:lnTo>
                    <a:pt x="8" y="1290"/>
                  </a:lnTo>
                  <a:lnTo>
                    <a:pt x="8" y="1290"/>
                  </a:lnTo>
                  <a:lnTo>
                    <a:pt x="12" y="1310"/>
                  </a:lnTo>
                  <a:lnTo>
                    <a:pt x="12" y="1310"/>
                  </a:lnTo>
                  <a:lnTo>
                    <a:pt x="20" y="1334"/>
                  </a:lnTo>
                  <a:lnTo>
                    <a:pt x="20" y="1334"/>
                  </a:lnTo>
                  <a:lnTo>
                    <a:pt x="32" y="1354"/>
                  </a:lnTo>
                  <a:lnTo>
                    <a:pt x="28" y="1354"/>
                  </a:lnTo>
                  <a:lnTo>
                    <a:pt x="40" y="1370"/>
                  </a:lnTo>
                  <a:lnTo>
                    <a:pt x="40" y="1370"/>
                  </a:lnTo>
                  <a:lnTo>
                    <a:pt x="56" y="1391"/>
                  </a:lnTo>
                  <a:lnTo>
                    <a:pt x="56" y="1391"/>
                  </a:lnTo>
                  <a:lnTo>
                    <a:pt x="68" y="1407"/>
                  </a:lnTo>
                  <a:lnTo>
                    <a:pt x="68" y="1407"/>
                  </a:lnTo>
                  <a:lnTo>
                    <a:pt x="84" y="1423"/>
                  </a:lnTo>
                  <a:lnTo>
                    <a:pt x="84" y="1419"/>
                  </a:lnTo>
                  <a:lnTo>
                    <a:pt x="105" y="1435"/>
                  </a:lnTo>
                  <a:lnTo>
                    <a:pt x="105" y="1435"/>
                  </a:lnTo>
                  <a:lnTo>
                    <a:pt x="125" y="1447"/>
                  </a:lnTo>
                  <a:lnTo>
                    <a:pt x="121" y="1447"/>
                  </a:lnTo>
                  <a:lnTo>
                    <a:pt x="145" y="1455"/>
                  </a:lnTo>
                  <a:lnTo>
                    <a:pt x="141" y="1455"/>
                  </a:lnTo>
                  <a:lnTo>
                    <a:pt x="165" y="1463"/>
                  </a:lnTo>
                  <a:lnTo>
                    <a:pt x="165" y="1463"/>
                  </a:lnTo>
                  <a:lnTo>
                    <a:pt x="185" y="1467"/>
                  </a:lnTo>
                  <a:lnTo>
                    <a:pt x="185" y="1467"/>
                  </a:lnTo>
                  <a:lnTo>
                    <a:pt x="209" y="1471"/>
                  </a:lnTo>
                  <a:lnTo>
                    <a:pt x="209" y="1471"/>
                  </a:lnTo>
                  <a:lnTo>
                    <a:pt x="233" y="1475"/>
                  </a:lnTo>
                  <a:lnTo>
                    <a:pt x="233" y="1475"/>
                  </a:lnTo>
                  <a:lnTo>
                    <a:pt x="1158" y="1475"/>
                  </a:lnTo>
                  <a:lnTo>
                    <a:pt x="1158" y="1475"/>
                  </a:lnTo>
                  <a:lnTo>
                    <a:pt x="1182" y="1471"/>
                  </a:lnTo>
                  <a:lnTo>
                    <a:pt x="1182" y="1471"/>
                  </a:lnTo>
                  <a:lnTo>
                    <a:pt x="1206" y="1467"/>
                  </a:lnTo>
                  <a:lnTo>
                    <a:pt x="1206" y="1467"/>
                  </a:lnTo>
                  <a:lnTo>
                    <a:pt x="1226" y="1463"/>
                  </a:lnTo>
                  <a:lnTo>
                    <a:pt x="1226" y="1463"/>
                  </a:lnTo>
                  <a:lnTo>
                    <a:pt x="1250" y="1455"/>
                  </a:lnTo>
                  <a:lnTo>
                    <a:pt x="1250" y="1455"/>
                  </a:lnTo>
                  <a:lnTo>
                    <a:pt x="1270" y="1447"/>
                  </a:lnTo>
                  <a:lnTo>
                    <a:pt x="1270" y="1447"/>
                  </a:lnTo>
                  <a:lnTo>
                    <a:pt x="1286" y="1435"/>
                  </a:lnTo>
                  <a:lnTo>
                    <a:pt x="1286" y="1435"/>
                  </a:lnTo>
                  <a:lnTo>
                    <a:pt x="1307" y="1419"/>
                  </a:lnTo>
                  <a:lnTo>
                    <a:pt x="1307" y="1419"/>
                  </a:lnTo>
                  <a:lnTo>
                    <a:pt x="1323" y="1407"/>
                  </a:lnTo>
                  <a:lnTo>
                    <a:pt x="1323" y="1407"/>
                  </a:lnTo>
                  <a:lnTo>
                    <a:pt x="1335" y="1391"/>
                  </a:lnTo>
                  <a:lnTo>
                    <a:pt x="1335" y="1391"/>
                  </a:lnTo>
                  <a:lnTo>
                    <a:pt x="1351" y="1370"/>
                  </a:lnTo>
                  <a:lnTo>
                    <a:pt x="1351" y="1370"/>
                  </a:lnTo>
                  <a:lnTo>
                    <a:pt x="1363" y="1354"/>
                  </a:lnTo>
                  <a:lnTo>
                    <a:pt x="1363" y="1354"/>
                  </a:lnTo>
                  <a:lnTo>
                    <a:pt x="1371" y="1334"/>
                  </a:lnTo>
                  <a:lnTo>
                    <a:pt x="1371" y="1334"/>
                  </a:lnTo>
                  <a:lnTo>
                    <a:pt x="1379" y="1310"/>
                  </a:lnTo>
                  <a:lnTo>
                    <a:pt x="1379" y="1310"/>
                  </a:lnTo>
                  <a:lnTo>
                    <a:pt x="1383" y="1290"/>
                  </a:lnTo>
                  <a:lnTo>
                    <a:pt x="1383" y="1290"/>
                  </a:lnTo>
                  <a:lnTo>
                    <a:pt x="1387" y="1266"/>
                  </a:lnTo>
                  <a:lnTo>
                    <a:pt x="1387" y="1266"/>
                  </a:lnTo>
                  <a:lnTo>
                    <a:pt x="1391" y="1242"/>
                  </a:lnTo>
                  <a:lnTo>
                    <a:pt x="1391" y="1242"/>
                  </a:lnTo>
                  <a:lnTo>
                    <a:pt x="1391" y="233"/>
                  </a:lnTo>
                  <a:lnTo>
                    <a:pt x="1391" y="233"/>
                  </a:lnTo>
                  <a:lnTo>
                    <a:pt x="1387" y="209"/>
                  </a:lnTo>
                  <a:lnTo>
                    <a:pt x="1387" y="209"/>
                  </a:lnTo>
                  <a:lnTo>
                    <a:pt x="1383" y="185"/>
                  </a:lnTo>
                  <a:lnTo>
                    <a:pt x="1383" y="185"/>
                  </a:lnTo>
                  <a:lnTo>
                    <a:pt x="1379" y="165"/>
                  </a:lnTo>
                  <a:lnTo>
                    <a:pt x="1379" y="165"/>
                  </a:lnTo>
                  <a:lnTo>
                    <a:pt x="1371" y="141"/>
                  </a:lnTo>
                  <a:lnTo>
                    <a:pt x="1371" y="145"/>
                  </a:lnTo>
                  <a:lnTo>
                    <a:pt x="1363" y="121"/>
                  </a:lnTo>
                  <a:lnTo>
                    <a:pt x="1363" y="125"/>
                  </a:lnTo>
                  <a:lnTo>
                    <a:pt x="1351" y="105"/>
                  </a:lnTo>
                  <a:lnTo>
                    <a:pt x="1351" y="105"/>
                  </a:lnTo>
                  <a:lnTo>
                    <a:pt x="1335" y="84"/>
                  </a:lnTo>
                  <a:lnTo>
                    <a:pt x="1339" y="84"/>
                  </a:lnTo>
                  <a:lnTo>
                    <a:pt x="1323" y="68"/>
                  </a:lnTo>
                  <a:lnTo>
                    <a:pt x="1323" y="68"/>
                  </a:lnTo>
                  <a:lnTo>
                    <a:pt x="1307" y="56"/>
                  </a:lnTo>
                  <a:lnTo>
                    <a:pt x="1307" y="56"/>
                  </a:lnTo>
                  <a:lnTo>
                    <a:pt x="1286" y="40"/>
                  </a:lnTo>
                  <a:lnTo>
                    <a:pt x="1286" y="40"/>
                  </a:lnTo>
                  <a:lnTo>
                    <a:pt x="1270" y="28"/>
                  </a:lnTo>
                  <a:lnTo>
                    <a:pt x="1270" y="32"/>
                  </a:lnTo>
                  <a:lnTo>
                    <a:pt x="1250" y="20"/>
                  </a:lnTo>
                  <a:lnTo>
                    <a:pt x="1250" y="20"/>
                  </a:lnTo>
                  <a:lnTo>
                    <a:pt x="1226" y="12"/>
                  </a:lnTo>
                  <a:lnTo>
                    <a:pt x="1226" y="12"/>
                  </a:lnTo>
                  <a:lnTo>
                    <a:pt x="1206" y="8"/>
                  </a:lnTo>
                  <a:lnTo>
                    <a:pt x="1206" y="8"/>
                  </a:lnTo>
                  <a:lnTo>
                    <a:pt x="1182" y="4"/>
                  </a:lnTo>
                  <a:lnTo>
                    <a:pt x="1182" y="4"/>
                  </a:lnTo>
                  <a:lnTo>
                    <a:pt x="1158" y="4"/>
                  </a:lnTo>
                  <a:lnTo>
                    <a:pt x="1158" y="4"/>
                  </a:lnTo>
                  <a:lnTo>
                    <a:pt x="233" y="4"/>
                  </a:lnTo>
                  <a:lnTo>
                    <a:pt x="233" y="4"/>
                  </a:lnTo>
                  <a:lnTo>
                    <a:pt x="209" y="4"/>
                  </a:lnTo>
                  <a:lnTo>
                    <a:pt x="209" y="4"/>
                  </a:lnTo>
                  <a:lnTo>
                    <a:pt x="185" y="8"/>
                  </a:lnTo>
                  <a:lnTo>
                    <a:pt x="185" y="8"/>
                  </a:lnTo>
                  <a:lnTo>
                    <a:pt x="165" y="12"/>
                  </a:lnTo>
                  <a:lnTo>
                    <a:pt x="165" y="12"/>
                  </a:lnTo>
                  <a:lnTo>
                    <a:pt x="141" y="20"/>
                  </a:lnTo>
                  <a:lnTo>
                    <a:pt x="145" y="20"/>
                  </a:lnTo>
                  <a:lnTo>
                    <a:pt x="121" y="32"/>
                  </a:lnTo>
                  <a:lnTo>
                    <a:pt x="125" y="28"/>
                  </a:lnTo>
                  <a:lnTo>
                    <a:pt x="105" y="40"/>
                  </a:lnTo>
                  <a:lnTo>
                    <a:pt x="105" y="40"/>
                  </a:lnTo>
                  <a:lnTo>
                    <a:pt x="84" y="56"/>
                  </a:lnTo>
                  <a:lnTo>
                    <a:pt x="84" y="56"/>
                  </a:lnTo>
                  <a:lnTo>
                    <a:pt x="68" y="68"/>
                  </a:lnTo>
                  <a:lnTo>
                    <a:pt x="68" y="68"/>
                  </a:lnTo>
                  <a:lnTo>
                    <a:pt x="56" y="84"/>
                  </a:lnTo>
                  <a:lnTo>
                    <a:pt x="56" y="84"/>
                  </a:lnTo>
                  <a:lnTo>
                    <a:pt x="40" y="105"/>
                  </a:lnTo>
                  <a:lnTo>
                    <a:pt x="40" y="105"/>
                  </a:lnTo>
                  <a:lnTo>
                    <a:pt x="28" y="125"/>
                  </a:lnTo>
                  <a:lnTo>
                    <a:pt x="32" y="121"/>
                  </a:lnTo>
                  <a:lnTo>
                    <a:pt x="20" y="145"/>
                  </a:lnTo>
                  <a:lnTo>
                    <a:pt x="20" y="141"/>
                  </a:lnTo>
                  <a:lnTo>
                    <a:pt x="12" y="165"/>
                  </a:lnTo>
                  <a:lnTo>
                    <a:pt x="12" y="165"/>
                  </a:lnTo>
                  <a:lnTo>
                    <a:pt x="8" y="185"/>
                  </a:lnTo>
                  <a:lnTo>
                    <a:pt x="8" y="185"/>
                  </a:lnTo>
                  <a:lnTo>
                    <a:pt x="4" y="209"/>
                  </a:lnTo>
                  <a:lnTo>
                    <a:pt x="4" y="209"/>
                  </a:lnTo>
                  <a:lnTo>
                    <a:pt x="4" y="233"/>
                  </a:lnTo>
                  <a:lnTo>
                    <a:pt x="4" y="233"/>
                  </a:lnTo>
                  <a:lnTo>
                    <a:pt x="4" y="1242"/>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 name="Rectangle 8">
              <a:extLst>
                <a:ext uri="{FF2B5EF4-FFF2-40B4-BE49-F238E27FC236}">
                  <a16:creationId xmlns:a16="http://schemas.microsoft.com/office/drawing/2014/main" id="{663CBACA-A742-4001-A966-7B025C7A3198}"/>
                </a:ext>
              </a:extLst>
            </p:cNvPr>
            <p:cNvSpPr>
              <a:spLocks noChangeArrowheads="1"/>
            </p:cNvSpPr>
            <p:nvPr/>
          </p:nvSpPr>
          <p:spPr bwMode="auto">
            <a:xfrm>
              <a:off x="5378454" y="2495550"/>
              <a:ext cx="53" cy="30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4" name="Freeform 10">
              <a:extLst>
                <a:ext uri="{FF2B5EF4-FFF2-40B4-BE49-F238E27FC236}">
                  <a16:creationId xmlns:a16="http://schemas.microsoft.com/office/drawing/2014/main" id="{4EB61E0A-E962-47B8-BAE9-2752BC35FB72}"/>
                </a:ext>
              </a:extLst>
            </p:cNvPr>
            <p:cNvSpPr>
              <a:spLocks/>
            </p:cNvSpPr>
            <p:nvPr/>
          </p:nvSpPr>
          <p:spPr bwMode="auto">
            <a:xfrm>
              <a:off x="4727578" y="2973388"/>
              <a:ext cx="2093915" cy="1620837"/>
            </a:xfrm>
            <a:custGeom>
              <a:avLst/>
              <a:gdLst>
                <a:gd name="T0" fmla="*/ 0 w 1319"/>
                <a:gd name="T1" fmla="*/ 169 h 1021"/>
                <a:gd name="T2" fmla="*/ 4 w 1319"/>
                <a:gd name="T3" fmla="*/ 136 h 1021"/>
                <a:gd name="T4" fmla="*/ 12 w 1319"/>
                <a:gd name="T5" fmla="*/ 104 h 1021"/>
                <a:gd name="T6" fmla="*/ 28 w 1319"/>
                <a:gd name="T7" fmla="*/ 76 h 1021"/>
                <a:gd name="T8" fmla="*/ 48 w 1319"/>
                <a:gd name="T9" fmla="*/ 48 h 1021"/>
                <a:gd name="T10" fmla="*/ 77 w 1319"/>
                <a:gd name="T11" fmla="*/ 28 h 1021"/>
                <a:gd name="T12" fmla="*/ 105 w 1319"/>
                <a:gd name="T13" fmla="*/ 12 h 1021"/>
                <a:gd name="T14" fmla="*/ 137 w 1319"/>
                <a:gd name="T15" fmla="*/ 4 h 1021"/>
                <a:gd name="T16" fmla="*/ 169 w 1319"/>
                <a:gd name="T17" fmla="*/ 0 h 1021"/>
                <a:gd name="T18" fmla="*/ 169 w 1319"/>
                <a:gd name="T19" fmla="*/ 0 h 1021"/>
                <a:gd name="T20" fmla="*/ 169 w 1319"/>
                <a:gd name="T21" fmla="*/ 0 h 1021"/>
                <a:gd name="T22" fmla="*/ 1150 w 1319"/>
                <a:gd name="T23" fmla="*/ 0 h 1021"/>
                <a:gd name="T24" fmla="*/ 1150 w 1319"/>
                <a:gd name="T25" fmla="*/ 0 h 1021"/>
                <a:gd name="T26" fmla="*/ 1182 w 1319"/>
                <a:gd name="T27" fmla="*/ 4 h 1021"/>
                <a:gd name="T28" fmla="*/ 1214 w 1319"/>
                <a:gd name="T29" fmla="*/ 12 h 1021"/>
                <a:gd name="T30" fmla="*/ 1242 w 1319"/>
                <a:gd name="T31" fmla="*/ 28 h 1021"/>
                <a:gd name="T32" fmla="*/ 1271 w 1319"/>
                <a:gd name="T33" fmla="*/ 48 h 1021"/>
                <a:gd name="T34" fmla="*/ 1291 w 1319"/>
                <a:gd name="T35" fmla="*/ 76 h 1021"/>
                <a:gd name="T36" fmla="*/ 1307 w 1319"/>
                <a:gd name="T37" fmla="*/ 104 h 1021"/>
                <a:gd name="T38" fmla="*/ 1315 w 1319"/>
                <a:gd name="T39" fmla="*/ 136 h 1021"/>
                <a:gd name="T40" fmla="*/ 1319 w 1319"/>
                <a:gd name="T41" fmla="*/ 169 h 1021"/>
                <a:gd name="T42" fmla="*/ 1319 w 1319"/>
                <a:gd name="T43" fmla="*/ 169 h 1021"/>
                <a:gd name="T44" fmla="*/ 1319 w 1319"/>
                <a:gd name="T45" fmla="*/ 169 h 1021"/>
                <a:gd name="T46" fmla="*/ 1319 w 1319"/>
                <a:gd name="T47" fmla="*/ 852 h 1021"/>
                <a:gd name="T48" fmla="*/ 1319 w 1319"/>
                <a:gd name="T49" fmla="*/ 852 h 1021"/>
                <a:gd name="T50" fmla="*/ 1315 w 1319"/>
                <a:gd name="T51" fmla="*/ 884 h 1021"/>
                <a:gd name="T52" fmla="*/ 1307 w 1319"/>
                <a:gd name="T53" fmla="*/ 916 h 1021"/>
                <a:gd name="T54" fmla="*/ 1291 w 1319"/>
                <a:gd name="T55" fmla="*/ 944 h 1021"/>
                <a:gd name="T56" fmla="*/ 1271 w 1319"/>
                <a:gd name="T57" fmla="*/ 972 h 1021"/>
                <a:gd name="T58" fmla="*/ 1242 w 1319"/>
                <a:gd name="T59" fmla="*/ 993 h 1021"/>
                <a:gd name="T60" fmla="*/ 1214 w 1319"/>
                <a:gd name="T61" fmla="*/ 1009 h 1021"/>
                <a:gd name="T62" fmla="*/ 1182 w 1319"/>
                <a:gd name="T63" fmla="*/ 1017 h 1021"/>
                <a:gd name="T64" fmla="*/ 1150 w 1319"/>
                <a:gd name="T65" fmla="*/ 1021 h 1021"/>
                <a:gd name="T66" fmla="*/ 1150 w 1319"/>
                <a:gd name="T67" fmla="*/ 1021 h 1021"/>
                <a:gd name="T68" fmla="*/ 1150 w 1319"/>
                <a:gd name="T69" fmla="*/ 1021 h 1021"/>
                <a:gd name="T70" fmla="*/ 169 w 1319"/>
                <a:gd name="T71" fmla="*/ 1021 h 1021"/>
                <a:gd name="T72" fmla="*/ 169 w 1319"/>
                <a:gd name="T73" fmla="*/ 1021 h 1021"/>
                <a:gd name="T74" fmla="*/ 137 w 1319"/>
                <a:gd name="T75" fmla="*/ 1017 h 1021"/>
                <a:gd name="T76" fmla="*/ 105 w 1319"/>
                <a:gd name="T77" fmla="*/ 1009 h 1021"/>
                <a:gd name="T78" fmla="*/ 77 w 1319"/>
                <a:gd name="T79" fmla="*/ 993 h 1021"/>
                <a:gd name="T80" fmla="*/ 48 w 1319"/>
                <a:gd name="T81" fmla="*/ 972 h 1021"/>
                <a:gd name="T82" fmla="*/ 28 w 1319"/>
                <a:gd name="T83" fmla="*/ 944 h 1021"/>
                <a:gd name="T84" fmla="*/ 12 w 1319"/>
                <a:gd name="T85" fmla="*/ 916 h 1021"/>
                <a:gd name="T86" fmla="*/ 4 w 1319"/>
                <a:gd name="T87" fmla="*/ 884 h 1021"/>
                <a:gd name="T88" fmla="*/ 0 w 1319"/>
                <a:gd name="T89" fmla="*/ 852 h 1021"/>
                <a:gd name="T90" fmla="*/ 0 w 1319"/>
                <a:gd name="T91" fmla="*/ 852 h 1021"/>
                <a:gd name="T92" fmla="*/ 0 w 1319"/>
                <a:gd name="T93" fmla="*/ 169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9" h="1021">
                  <a:moveTo>
                    <a:pt x="0" y="169"/>
                  </a:moveTo>
                  <a:lnTo>
                    <a:pt x="4" y="136"/>
                  </a:lnTo>
                  <a:lnTo>
                    <a:pt x="12" y="104"/>
                  </a:lnTo>
                  <a:lnTo>
                    <a:pt x="28" y="76"/>
                  </a:lnTo>
                  <a:lnTo>
                    <a:pt x="48" y="48"/>
                  </a:lnTo>
                  <a:lnTo>
                    <a:pt x="77" y="28"/>
                  </a:lnTo>
                  <a:lnTo>
                    <a:pt x="105" y="12"/>
                  </a:lnTo>
                  <a:lnTo>
                    <a:pt x="137" y="4"/>
                  </a:lnTo>
                  <a:lnTo>
                    <a:pt x="169" y="0"/>
                  </a:lnTo>
                  <a:lnTo>
                    <a:pt x="169" y="0"/>
                  </a:lnTo>
                  <a:lnTo>
                    <a:pt x="169" y="0"/>
                  </a:lnTo>
                  <a:lnTo>
                    <a:pt x="1150" y="0"/>
                  </a:lnTo>
                  <a:lnTo>
                    <a:pt x="1150" y="0"/>
                  </a:lnTo>
                  <a:lnTo>
                    <a:pt x="1182" y="4"/>
                  </a:lnTo>
                  <a:lnTo>
                    <a:pt x="1214" y="12"/>
                  </a:lnTo>
                  <a:lnTo>
                    <a:pt x="1242" y="28"/>
                  </a:lnTo>
                  <a:lnTo>
                    <a:pt x="1271" y="48"/>
                  </a:lnTo>
                  <a:lnTo>
                    <a:pt x="1291" y="76"/>
                  </a:lnTo>
                  <a:lnTo>
                    <a:pt x="1307" y="104"/>
                  </a:lnTo>
                  <a:lnTo>
                    <a:pt x="1315" y="136"/>
                  </a:lnTo>
                  <a:lnTo>
                    <a:pt x="1319" y="169"/>
                  </a:lnTo>
                  <a:lnTo>
                    <a:pt x="1319" y="169"/>
                  </a:lnTo>
                  <a:lnTo>
                    <a:pt x="1319" y="169"/>
                  </a:lnTo>
                  <a:lnTo>
                    <a:pt x="1319" y="852"/>
                  </a:lnTo>
                  <a:lnTo>
                    <a:pt x="1319" y="852"/>
                  </a:lnTo>
                  <a:lnTo>
                    <a:pt x="1315" y="884"/>
                  </a:lnTo>
                  <a:lnTo>
                    <a:pt x="1307" y="916"/>
                  </a:lnTo>
                  <a:lnTo>
                    <a:pt x="1291" y="944"/>
                  </a:lnTo>
                  <a:lnTo>
                    <a:pt x="1271" y="972"/>
                  </a:lnTo>
                  <a:lnTo>
                    <a:pt x="1242" y="993"/>
                  </a:lnTo>
                  <a:lnTo>
                    <a:pt x="1214" y="1009"/>
                  </a:lnTo>
                  <a:lnTo>
                    <a:pt x="1182" y="1017"/>
                  </a:lnTo>
                  <a:lnTo>
                    <a:pt x="1150" y="1021"/>
                  </a:lnTo>
                  <a:lnTo>
                    <a:pt x="1150" y="1021"/>
                  </a:lnTo>
                  <a:lnTo>
                    <a:pt x="1150" y="1021"/>
                  </a:lnTo>
                  <a:lnTo>
                    <a:pt x="169" y="1021"/>
                  </a:lnTo>
                  <a:lnTo>
                    <a:pt x="169" y="1021"/>
                  </a:lnTo>
                  <a:lnTo>
                    <a:pt x="137" y="1017"/>
                  </a:lnTo>
                  <a:lnTo>
                    <a:pt x="105" y="1009"/>
                  </a:lnTo>
                  <a:lnTo>
                    <a:pt x="77" y="993"/>
                  </a:lnTo>
                  <a:lnTo>
                    <a:pt x="48" y="972"/>
                  </a:lnTo>
                  <a:lnTo>
                    <a:pt x="28" y="944"/>
                  </a:lnTo>
                  <a:lnTo>
                    <a:pt x="12" y="916"/>
                  </a:lnTo>
                  <a:lnTo>
                    <a:pt x="4" y="884"/>
                  </a:lnTo>
                  <a:lnTo>
                    <a:pt x="0" y="852"/>
                  </a:lnTo>
                  <a:lnTo>
                    <a:pt x="0" y="852"/>
                  </a:lnTo>
                  <a:lnTo>
                    <a:pt x="0" y="169"/>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1">
              <a:extLst>
                <a:ext uri="{FF2B5EF4-FFF2-40B4-BE49-F238E27FC236}">
                  <a16:creationId xmlns:a16="http://schemas.microsoft.com/office/drawing/2014/main" id="{99863DBB-F865-48E8-AE89-D2322801252E}"/>
                </a:ext>
              </a:extLst>
            </p:cNvPr>
            <p:cNvSpPr>
              <a:spLocks noEditPoints="1"/>
            </p:cNvSpPr>
            <p:nvPr/>
          </p:nvSpPr>
          <p:spPr bwMode="auto">
            <a:xfrm>
              <a:off x="4727578" y="2973388"/>
              <a:ext cx="2100265" cy="1627187"/>
            </a:xfrm>
            <a:custGeom>
              <a:avLst/>
              <a:gdLst>
                <a:gd name="T0" fmla="*/ 0 w 1323"/>
                <a:gd name="T1" fmla="*/ 136 h 1025"/>
                <a:gd name="T2" fmla="*/ 28 w 1323"/>
                <a:gd name="T3" fmla="*/ 72 h 1025"/>
                <a:gd name="T4" fmla="*/ 105 w 1323"/>
                <a:gd name="T5" fmla="*/ 12 h 1025"/>
                <a:gd name="T6" fmla="*/ 153 w 1323"/>
                <a:gd name="T7" fmla="*/ 0 h 1025"/>
                <a:gd name="T8" fmla="*/ 1166 w 1323"/>
                <a:gd name="T9" fmla="*/ 0 h 1025"/>
                <a:gd name="T10" fmla="*/ 1214 w 1323"/>
                <a:gd name="T11" fmla="*/ 12 h 1025"/>
                <a:gd name="T12" fmla="*/ 1291 w 1323"/>
                <a:gd name="T13" fmla="*/ 72 h 1025"/>
                <a:gd name="T14" fmla="*/ 1319 w 1323"/>
                <a:gd name="T15" fmla="*/ 136 h 1025"/>
                <a:gd name="T16" fmla="*/ 1323 w 1323"/>
                <a:gd name="T17" fmla="*/ 852 h 1025"/>
                <a:gd name="T18" fmla="*/ 1315 w 1323"/>
                <a:gd name="T19" fmla="*/ 900 h 1025"/>
                <a:gd name="T20" fmla="*/ 1271 w 1323"/>
                <a:gd name="T21" fmla="*/ 972 h 1025"/>
                <a:gd name="T22" fmla="*/ 1198 w 1323"/>
                <a:gd name="T23" fmla="*/ 1017 h 1025"/>
                <a:gd name="T24" fmla="*/ 1150 w 1323"/>
                <a:gd name="T25" fmla="*/ 1025 h 1025"/>
                <a:gd name="T26" fmla="*/ 137 w 1323"/>
                <a:gd name="T27" fmla="*/ 1021 h 1025"/>
                <a:gd name="T28" fmla="*/ 73 w 1323"/>
                <a:gd name="T29" fmla="*/ 993 h 1025"/>
                <a:gd name="T30" fmla="*/ 12 w 1323"/>
                <a:gd name="T31" fmla="*/ 916 h 1025"/>
                <a:gd name="T32" fmla="*/ 0 w 1323"/>
                <a:gd name="T33" fmla="*/ 868 h 1025"/>
                <a:gd name="T34" fmla="*/ 4 w 1323"/>
                <a:gd name="T35" fmla="*/ 852 h 1025"/>
                <a:gd name="T36" fmla="*/ 4 w 1323"/>
                <a:gd name="T37" fmla="*/ 868 h 1025"/>
                <a:gd name="T38" fmla="*/ 8 w 1323"/>
                <a:gd name="T39" fmla="*/ 900 h 1025"/>
                <a:gd name="T40" fmla="*/ 16 w 1323"/>
                <a:gd name="T41" fmla="*/ 916 h 1025"/>
                <a:gd name="T42" fmla="*/ 52 w 1323"/>
                <a:gd name="T43" fmla="*/ 968 h 1025"/>
                <a:gd name="T44" fmla="*/ 77 w 1323"/>
                <a:gd name="T45" fmla="*/ 989 h 1025"/>
                <a:gd name="T46" fmla="*/ 121 w 1323"/>
                <a:gd name="T47" fmla="*/ 1013 h 1025"/>
                <a:gd name="T48" fmla="*/ 137 w 1323"/>
                <a:gd name="T49" fmla="*/ 1017 h 1025"/>
                <a:gd name="T50" fmla="*/ 169 w 1323"/>
                <a:gd name="T51" fmla="*/ 1021 h 1025"/>
                <a:gd name="T52" fmla="*/ 1150 w 1323"/>
                <a:gd name="T53" fmla="*/ 1021 h 1025"/>
                <a:gd name="T54" fmla="*/ 1182 w 1323"/>
                <a:gd name="T55" fmla="*/ 1017 h 1025"/>
                <a:gd name="T56" fmla="*/ 1198 w 1323"/>
                <a:gd name="T57" fmla="*/ 1013 h 1025"/>
                <a:gd name="T58" fmla="*/ 1242 w 1323"/>
                <a:gd name="T59" fmla="*/ 989 h 1025"/>
                <a:gd name="T60" fmla="*/ 1267 w 1323"/>
                <a:gd name="T61" fmla="*/ 968 h 1025"/>
                <a:gd name="T62" fmla="*/ 1303 w 1323"/>
                <a:gd name="T63" fmla="*/ 916 h 1025"/>
                <a:gd name="T64" fmla="*/ 1311 w 1323"/>
                <a:gd name="T65" fmla="*/ 900 h 1025"/>
                <a:gd name="T66" fmla="*/ 1315 w 1323"/>
                <a:gd name="T67" fmla="*/ 868 h 1025"/>
                <a:gd name="T68" fmla="*/ 1319 w 1323"/>
                <a:gd name="T69" fmla="*/ 852 h 1025"/>
                <a:gd name="T70" fmla="*/ 1315 w 1323"/>
                <a:gd name="T71" fmla="*/ 153 h 1025"/>
                <a:gd name="T72" fmla="*/ 1315 w 1323"/>
                <a:gd name="T73" fmla="*/ 136 h 1025"/>
                <a:gd name="T74" fmla="*/ 1303 w 1323"/>
                <a:gd name="T75" fmla="*/ 104 h 1025"/>
                <a:gd name="T76" fmla="*/ 1287 w 1323"/>
                <a:gd name="T77" fmla="*/ 76 h 1025"/>
                <a:gd name="T78" fmla="*/ 1242 w 1323"/>
                <a:gd name="T79" fmla="*/ 32 h 1025"/>
                <a:gd name="T80" fmla="*/ 1214 w 1323"/>
                <a:gd name="T81" fmla="*/ 16 h 1025"/>
                <a:gd name="T82" fmla="*/ 1182 w 1323"/>
                <a:gd name="T83" fmla="*/ 4 h 1025"/>
                <a:gd name="T84" fmla="*/ 1166 w 1323"/>
                <a:gd name="T85" fmla="*/ 4 h 1025"/>
                <a:gd name="T86" fmla="*/ 169 w 1323"/>
                <a:gd name="T87" fmla="*/ 4 h 1025"/>
                <a:gd name="T88" fmla="*/ 153 w 1323"/>
                <a:gd name="T89" fmla="*/ 4 h 1025"/>
                <a:gd name="T90" fmla="*/ 121 w 1323"/>
                <a:gd name="T91" fmla="*/ 8 h 1025"/>
                <a:gd name="T92" fmla="*/ 105 w 1323"/>
                <a:gd name="T93" fmla="*/ 16 h 1025"/>
                <a:gd name="T94" fmla="*/ 52 w 1323"/>
                <a:gd name="T95" fmla="*/ 52 h 1025"/>
                <a:gd name="T96" fmla="*/ 32 w 1323"/>
                <a:gd name="T97" fmla="*/ 76 h 1025"/>
                <a:gd name="T98" fmla="*/ 8 w 1323"/>
                <a:gd name="T99" fmla="*/ 120 h 1025"/>
                <a:gd name="T100" fmla="*/ 4 w 1323"/>
                <a:gd name="T101" fmla="*/ 136 h 1025"/>
                <a:gd name="T102" fmla="*/ 4 w 1323"/>
                <a:gd name="T103" fmla="*/ 169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3" h="1025">
                  <a:moveTo>
                    <a:pt x="0" y="169"/>
                  </a:moveTo>
                  <a:lnTo>
                    <a:pt x="0" y="153"/>
                  </a:lnTo>
                  <a:lnTo>
                    <a:pt x="0" y="136"/>
                  </a:lnTo>
                  <a:lnTo>
                    <a:pt x="8" y="120"/>
                  </a:lnTo>
                  <a:lnTo>
                    <a:pt x="12" y="104"/>
                  </a:lnTo>
                  <a:lnTo>
                    <a:pt x="28" y="72"/>
                  </a:lnTo>
                  <a:lnTo>
                    <a:pt x="48" y="48"/>
                  </a:lnTo>
                  <a:lnTo>
                    <a:pt x="73" y="28"/>
                  </a:lnTo>
                  <a:lnTo>
                    <a:pt x="105" y="12"/>
                  </a:lnTo>
                  <a:lnTo>
                    <a:pt x="121" y="8"/>
                  </a:lnTo>
                  <a:lnTo>
                    <a:pt x="137" y="0"/>
                  </a:lnTo>
                  <a:lnTo>
                    <a:pt x="153" y="0"/>
                  </a:lnTo>
                  <a:lnTo>
                    <a:pt x="169" y="0"/>
                  </a:lnTo>
                  <a:lnTo>
                    <a:pt x="1150" y="0"/>
                  </a:lnTo>
                  <a:lnTo>
                    <a:pt x="1166" y="0"/>
                  </a:lnTo>
                  <a:lnTo>
                    <a:pt x="1182" y="0"/>
                  </a:lnTo>
                  <a:lnTo>
                    <a:pt x="1198" y="8"/>
                  </a:lnTo>
                  <a:lnTo>
                    <a:pt x="1214" y="12"/>
                  </a:lnTo>
                  <a:lnTo>
                    <a:pt x="1246" y="28"/>
                  </a:lnTo>
                  <a:lnTo>
                    <a:pt x="1271" y="48"/>
                  </a:lnTo>
                  <a:lnTo>
                    <a:pt x="1291" y="72"/>
                  </a:lnTo>
                  <a:lnTo>
                    <a:pt x="1307" y="104"/>
                  </a:lnTo>
                  <a:lnTo>
                    <a:pt x="1315" y="120"/>
                  </a:lnTo>
                  <a:lnTo>
                    <a:pt x="1319" y="136"/>
                  </a:lnTo>
                  <a:lnTo>
                    <a:pt x="1319" y="153"/>
                  </a:lnTo>
                  <a:lnTo>
                    <a:pt x="1323" y="169"/>
                  </a:lnTo>
                  <a:lnTo>
                    <a:pt x="1323" y="852"/>
                  </a:lnTo>
                  <a:lnTo>
                    <a:pt x="1319" y="868"/>
                  </a:lnTo>
                  <a:lnTo>
                    <a:pt x="1319" y="884"/>
                  </a:lnTo>
                  <a:lnTo>
                    <a:pt x="1315" y="900"/>
                  </a:lnTo>
                  <a:lnTo>
                    <a:pt x="1307" y="916"/>
                  </a:lnTo>
                  <a:lnTo>
                    <a:pt x="1291" y="948"/>
                  </a:lnTo>
                  <a:lnTo>
                    <a:pt x="1271" y="972"/>
                  </a:lnTo>
                  <a:lnTo>
                    <a:pt x="1246" y="993"/>
                  </a:lnTo>
                  <a:lnTo>
                    <a:pt x="1214" y="1009"/>
                  </a:lnTo>
                  <a:lnTo>
                    <a:pt x="1198" y="1017"/>
                  </a:lnTo>
                  <a:lnTo>
                    <a:pt x="1182" y="1021"/>
                  </a:lnTo>
                  <a:lnTo>
                    <a:pt x="1166" y="1021"/>
                  </a:lnTo>
                  <a:lnTo>
                    <a:pt x="1150" y="1025"/>
                  </a:lnTo>
                  <a:lnTo>
                    <a:pt x="169" y="1025"/>
                  </a:lnTo>
                  <a:lnTo>
                    <a:pt x="153" y="1021"/>
                  </a:lnTo>
                  <a:lnTo>
                    <a:pt x="137" y="1021"/>
                  </a:lnTo>
                  <a:lnTo>
                    <a:pt x="121" y="1017"/>
                  </a:lnTo>
                  <a:lnTo>
                    <a:pt x="105" y="1009"/>
                  </a:lnTo>
                  <a:lnTo>
                    <a:pt x="73" y="993"/>
                  </a:lnTo>
                  <a:lnTo>
                    <a:pt x="48" y="972"/>
                  </a:lnTo>
                  <a:lnTo>
                    <a:pt x="28" y="948"/>
                  </a:lnTo>
                  <a:lnTo>
                    <a:pt x="12" y="916"/>
                  </a:lnTo>
                  <a:lnTo>
                    <a:pt x="8" y="900"/>
                  </a:lnTo>
                  <a:lnTo>
                    <a:pt x="0" y="884"/>
                  </a:lnTo>
                  <a:lnTo>
                    <a:pt x="0" y="868"/>
                  </a:lnTo>
                  <a:lnTo>
                    <a:pt x="0" y="852"/>
                  </a:lnTo>
                  <a:lnTo>
                    <a:pt x="0" y="169"/>
                  </a:lnTo>
                  <a:close/>
                  <a:moveTo>
                    <a:pt x="4" y="852"/>
                  </a:moveTo>
                  <a:lnTo>
                    <a:pt x="4" y="852"/>
                  </a:lnTo>
                  <a:lnTo>
                    <a:pt x="4" y="868"/>
                  </a:lnTo>
                  <a:lnTo>
                    <a:pt x="4" y="868"/>
                  </a:lnTo>
                  <a:lnTo>
                    <a:pt x="4" y="884"/>
                  </a:lnTo>
                  <a:lnTo>
                    <a:pt x="4" y="884"/>
                  </a:lnTo>
                  <a:lnTo>
                    <a:pt x="8" y="900"/>
                  </a:lnTo>
                  <a:lnTo>
                    <a:pt x="8" y="900"/>
                  </a:lnTo>
                  <a:lnTo>
                    <a:pt x="16" y="916"/>
                  </a:lnTo>
                  <a:lnTo>
                    <a:pt x="16" y="916"/>
                  </a:lnTo>
                  <a:lnTo>
                    <a:pt x="32" y="944"/>
                  </a:lnTo>
                  <a:lnTo>
                    <a:pt x="32" y="944"/>
                  </a:lnTo>
                  <a:lnTo>
                    <a:pt x="52" y="968"/>
                  </a:lnTo>
                  <a:lnTo>
                    <a:pt x="52" y="968"/>
                  </a:lnTo>
                  <a:lnTo>
                    <a:pt x="77" y="989"/>
                  </a:lnTo>
                  <a:lnTo>
                    <a:pt x="77" y="989"/>
                  </a:lnTo>
                  <a:lnTo>
                    <a:pt x="105" y="1005"/>
                  </a:lnTo>
                  <a:lnTo>
                    <a:pt x="105" y="1005"/>
                  </a:lnTo>
                  <a:lnTo>
                    <a:pt x="121" y="1013"/>
                  </a:lnTo>
                  <a:lnTo>
                    <a:pt x="121" y="1013"/>
                  </a:lnTo>
                  <a:lnTo>
                    <a:pt x="137" y="1017"/>
                  </a:lnTo>
                  <a:lnTo>
                    <a:pt x="137" y="1017"/>
                  </a:lnTo>
                  <a:lnTo>
                    <a:pt x="153" y="1017"/>
                  </a:lnTo>
                  <a:lnTo>
                    <a:pt x="153" y="1017"/>
                  </a:lnTo>
                  <a:lnTo>
                    <a:pt x="169" y="1021"/>
                  </a:lnTo>
                  <a:lnTo>
                    <a:pt x="169" y="1021"/>
                  </a:lnTo>
                  <a:lnTo>
                    <a:pt x="1150" y="1021"/>
                  </a:lnTo>
                  <a:lnTo>
                    <a:pt x="1150" y="1021"/>
                  </a:lnTo>
                  <a:lnTo>
                    <a:pt x="1166" y="1017"/>
                  </a:lnTo>
                  <a:lnTo>
                    <a:pt x="1166" y="1017"/>
                  </a:lnTo>
                  <a:lnTo>
                    <a:pt x="1182" y="1017"/>
                  </a:lnTo>
                  <a:lnTo>
                    <a:pt x="1182" y="1017"/>
                  </a:lnTo>
                  <a:lnTo>
                    <a:pt x="1198" y="1013"/>
                  </a:lnTo>
                  <a:lnTo>
                    <a:pt x="1198" y="1013"/>
                  </a:lnTo>
                  <a:lnTo>
                    <a:pt x="1214" y="1005"/>
                  </a:lnTo>
                  <a:lnTo>
                    <a:pt x="1214" y="1005"/>
                  </a:lnTo>
                  <a:lnTo>
                    <a:pt x="1242" y="989"/>
                  </a:lnTo>
                  <a:lnTo>
                    <a:pt x="1242" y="989"/>
                  </a:lnTo>
                  <a:lnTo>
                    <a:pt x="1267" y="968"/>
                  </a:lnTo>
                  <a:lnTo>
                    <a:pt x="1267" y="968"/>
                  </a:lnTo>
                  <a:lnTo>
                    <a:pt x="1287" y="944"/>
                  </a:lnTo>
                  <a:lnTo>
                    <a:pt x="1287" y="944"/>
                  </a:lnTo>
                  <a:lnTo>
                    <a:pt x="1303" y="916"/>
                  </a:lnTo>
                  <a:lnTo>
                    <a:pt x="1303" y="916"/>
                  </a:lnTo>
                  <a:lnTo>
                    <a:pt x="1311" y="900"/>
                  </a:lnTo>
                  <a:lnTo>
                    <a:pt x="1311" y="900"/>
                  </a:lnTo>
                  <a:lnTo>
                    <a:pt x="1315" y="884"/>
                  </a:lnTo>
                  <a:lnTo>
                    <a:pt x="1315" y="884"/>
                  </a:lnTo>
                  <a:lnTo>
                    <a:pt x="1315" y="868"/>
                  </a:lnTo>
                  <a:lnTo>
                    <a:pt x="1315" y="868"/>
                  </a:lnTo>
                  <a:lnTo>
                    <a:pt x="1319" y="852"/>
                  </a:lnTo>
                  <a:lnTo>
                    <a:pt x="1319" y="852"/>
                  </a:lnTo>
                  <a:lnTo>
                    <a:pt x="1319" y="169"/>
                  </a:lnTo>
                  <a:lnTo>
                    <a:pt x="1319" y="169"/>
                  </a:lnTo>
                  <a:lnTo>
                    <a:pt x="1315" y="153"/>
                  </a:lnTo>
                  <a:lnTo>
                    <a:pt x="1315" y="153"/>
                  </a:lnTo>
                  <a:lnTo>
                    <a:pt x="1315" y="136"/>
                  </a:lnTo>
                  <a:lnTo>
                    <a:pt x="1315" y="136"/>
                  </a:lnTo>
                  <a:lnTo>
                    <a:pt x="1311" y="120"/>
                  </a:lnTo>
                  <a:lnTo>
                    <a:pt x="1311" y="120"/>
                  </a:lnTo>
                  <a:lnTo>
                    <a:pt x="1303" y="104"/>
                  </a:lnTo>
                  <a:lnTo>
                    <a:pt x="1303" y="104"/>
                  </a:lnTo>
                  <a:lnTo>
                    <a:pt x="1287" y="76"/>
                  </a:lnTo>
                  <a:lnTo>
                    <a:pt x="1287" y="76"/>
                  </a:lnTo>
                  <a:lnTo>
                    <a:pt x="1267" y="52"/>
                  </a:lnTo>
                  <a:lnTo>
                    <a:pt x="1267" y="52"/>
                  </a:lnTo>
                  <a:lnTo>
                    <a:pt x="1242" y="32"/>
                  </a:lnTo>
                  <a:lnTo>
                    <a:pt x="1242" y="32"/>
                  </a:lnTo>
                  <a:lnTo>
                    <a:pt x="1214" y="16"/>
                  </a:lnTo>
                  <a:lnTo>
                    <a:pt x="1214" y="16"/>
                  </a:lnTo>
                  <a:lnTo>
                    <a:pt x="1198" y="8"/>
                  </a:lnTo>
                  <a:lnTo>
                    <a:pt x="1198" y="8"/>
                  </a:lnTo>
                  <a:lnTo>
                    <a:pt x="1182" y="4"/>
                  </a:lnTo>
                  <a:lnTo>
                    <a:pt x="1182" y="4"/>
                  </a:lnTo>
                  <a:lnTo>
                    <a:pt x="1166" y="4"/>
                  </a:lnTo>
                  <a:lnTo>
                    <a:pt x="1166" y="4"/>
                  </a:lnTo>
                  <a:lnTo>
                    <a:pt x="1150" y="4"/>
                  </a:lnTo>
                  <a:lnTo>
                    <a:pt x="1150" y="4"/>
                  </a:lnTo>
                  <a:lnTo>
                    <a:pt x="169" y="4"/>
                  </a:lnTo>
                  <a:lnTo>
                    <a:pt x="169" y="4"/>
                  </a:lnTo>
                  <a:lnTo>
                    <a:pt x="153" y="4"/>
                  </a:lnTo>
                  <a:lnTo>
                    <a:pt x="153" y="4"/>
                  </a:lnTo>
                  <a:lnTo>
                    <a:pt x="137" y="4"/>
                  </a:lnTo>
                  <a:lnTo>
                    <a:pt x="137" y="4"/>
                  </a:lnTo>
                  <a:lnTo>
                    <a:pt x="121" y="8"/>
                  </a:lnTo>
                  <a:lnTo>
                    <a:pt x="121" y="8"/>
                  </a:lnTo>
                  <a:lnTo>
                    <a:pt x="105" y="16"/>
                  </a:lnTo>
                  <a:lnTo>
                    <a:pt x="105" y="16"/>
                  </a:lnTo>
                  <a:lnTo>
                    <a:pt x="77" y="32"/>
                  </a:lnTo>
                  <a:lnTo>
                    <a:pt x="77" y="32"/>
                  </a:lnTo>
                  <a:lnTo>
                    <a:pt x="52" y="52"/>
                  </a:lnTo>
                  <a:lnTo>
                    <a:pt x="52" y="52"/>
                  </a:lnTo>
                  <a:lnTo>
                    <a:pt x="32" y="76"/>
                  </a:lnTo>
                  <a:lnTo>
                    <a:pt x="32" y="76"/>
                  </a:lnTo>
                  <a:lnTo>
                    <a:pt x="16" y="104"/>
                  </a:lnTo>
                  <a:lnTo>
                    <a:pt x="16" y="104"/>
                  </a:lnTo>
                  <a:lnTo>
                    <a:pt x="8" y="120"/>
                  </a:lnTo>
                  <a:lnTo>
                    <a:pt x="8" y="120"/>
                  </a:lnTo>
                  <a:lnTo>
                    <a:pt x="4" y="136"/>
                  </a:lnTo>
                  <a:lnTo>
                    <a:pt x="4" y="136"/>
                  </a:lnTo>
                  <a:lnTo>
                    <a:pt x="4" y="153"/>
                  </a:lnTo>
                  <a:lnTo>
                    <a:pt x="4" y="153"/>
                  </a:lnTo>
                  <a:lnTo>
                    <a:pt x="4" y="169"/>
                  </a:lnTo>
                  <a:lnTo>
                    <a:pt x="4" y="169"/>
                  </a:lnTo>
                  <a:lnTo>
                    <a:pt x="4" y="852"/>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 name="Rectangle 15">
              <a:extLst>
                <a:ext uri="{FF2B5EF4-FFF2-40B4-BE49-F238E27FC236}">
                  <a16:creationId xmlns:a16="http://schemas.microsoft.com/office/drawing/2014/main" id="{8BC52EE8-79B2-422C-BB4A-DEF8B2C8D620}"/>
                </a:ext>
              </a:extLst>
            </p:cNvPr>
            <p:cNvSpPr>
              <a:spLocks noChangeArrowheads="1"/>
            </p:cNvSpPr>
            <p:nvPr/>
          </p:nvSpPr>
          <p:spPr bwMode="auto">
            <a:xfrm>
              <a:off x="5916400" y="3075782"/>
              <a:ext cx="84296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E699"/>
                  </a:solidFill>
                  <a:effectLst/>
                  <a:latin typeface="Calibri" panose="020F0502020204030204" pitchFamily="34" charset="0"/>
                </a:rPr>
                <a:t>PaaS &amp; SaaS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0" name="Freeform 16">
              <a:extLst>
                <a:ext uri="{FF2B5EF4-FFF2-40B4-BE49-F238E27FC236}">
                  <a16:creationId xmlns:a16="http://schemas.microsoft.com/office/drawing/2014/main" id="{C0EB269D-6F58-419E-B964-2905B170AD18}"/>
                </a:ext>
              </a:extLst>
            </p:cNvPr>
            <p:cNvSpPr>
              <a:spLocks/>
            </p:cNvSpPr>
            <p:nvPr/>
          </p:nvSpPr>
          <p:spPr bwMode="auto">
            <a:xfrm>
              <a:off x="4843466" y="3956050"/>
              <a:ext cx="1895477" cy="528637"/>
            </a:xfrm>
            <a:custGeom>
              <a:avLst/>
              <a:gdLst>
                <a:gd name="T0" fmla="*/ 0 w 1194"/>
                <a:gd name="T1" fmla="*/ 56 h 333"/>
                <a:gd name="T2" fmla="*/ 4 w 1194"/>
                <a:gd name="T3" fmla="*/ 36 h 333"/>
                <a:gd name="T4" fmla="*/ 16 w 1194"/>
                <a:gd name="T5" fmla="*/ 16 h 333"/>
                <a:gd name="T6" fmla="*/ 36 w 1194"/>
                <a:gd name="T7" fmla="*/ 4 h 333"/>
                <a:gd name="T8" fmla="*/ 56 w 1194"/>
                <a:gd name="T9" fmla="*/ 0 h 333"/>
                <a:gd name="T10" fmla="*/ 56 w 1194"/>
                <a:gd name="T11" fmla="*/ 0 h 333"/>
                <a:gd name="T12" fmla="*/ 56 w 1194"/>
                <a:gd name="T13" fmla="*/ 0 h 333"/>
                <a:gd name="T14" fmla="*/ 1137 w 1194"/>
                <a:gd name="T15" fmla="*/ 0 h 333"/>
                <a:gd name="T16" fmla="*/ 1137 w 1194"/>
                <a:gd name="T17" fmla="*/ 0 h 333"/>
                <a:gd name="T18" fmla="*/ 1161 w 1194"/>
                <a:gd name="T19" fmla="*/ 4 h 333"/>
                <a:gd name="T20" fmla="*/ 1177 w 1194"/>
                <a:gd name="T21" fmla="*/ 16 h 333"/>
                <a:gd name="T22" fmla="*/ 1190 w 1194"/>
                <a:gd name="T23" fmla="*/ 36 h 333"/>
                <a:gd name="T24" fmla="*/ 1194 w 1194"/>
                <a:gd name="T25" fmla="*/ 56 h 333"/>
                <a:gd name="T26" fmla="*/ 1194 w 1194"/>
                <a:gd name="T27" fmla="*/ 56 h 333"/>
                <a:gd name="T28" fmla="*/ 1194 w 1194"/>
                <a:gd name="T29" fmla="*/ 56 h 333"/>
                <a:gd name="T30" fmla="*/ 1194 w 1194"/>
                <a:gd name="T31" fmla="*/ 277 h 333"/>
                <a:gd name="T32" fmla="*/ 1194 w 1194"/>
                <a:gd name="T33" fmla="*/ 277 h 333"/>
                <a:gd name="T34" fmla="*/ 1190 w 1194"/>
                <a:gd name="T35" fmla="*/ 301 h 333"/>
                <a:gd name="T36" fmla="*/ 1177 w 1194"/>
                <a:gd name="T37" fmla="*/ 317 h 333"/>
                <a:gd name="T38" fmla="*/ 1161 w 1194"/>
                <a:gd name="T39" fmla="*/ 329 h 333"/>
                <a:gd name="T40" fmla="*/ 1137 w 1194"/>
                <a:gd name="T41" fmla="*/ 333 h 333"/>
                <a:gd name="T42" fmla="*/ 1137 w 1194"/>
                <a:gd name="T43" fmla="*/ 333 h 333"/>
                <a:gd name="T44" fmla="*/ 1137 w 1194"/>
                <a:gd name="T45" fmla="*/ 333 h 333"/>
                <a:gd name="T46" fmla="*/ 56 w 1194"/>
                <a:gd name="T47" fmla="*/ 333 h 333"/>
                <a:gd name="T48" fmla="*/ 56 w 1194"/>
                <a:gd name="T49" fmla="*/ 333 h 333"/>
                <a:gd name="T50" fmla="*/ 36 w 1194"/>
                <a:gd name="T51" fmla="*/ 329 h 333"/>
                <a:gd name="T52" fmla="*/ 16 w 1194"/>
                <a:gd name="T53" fmla="*/ 317 h 333"/>
                <a:gd name="T54" fmla="*/ 4 w 1194"/>
                <a:gd name="T55" fmla="*/ 301 h 333"/>
                <a:gd name="T56" fmla="*/ 0 w 1194"/>
                <a:gd name="T57" fmla="*/ 277 h 333"/>
                <a:gd name="T58" fmla="*/ 0 w 1194"/>
                <a:gd name="T59" fmla="*/ 277 h 333"/>
                <a:gd name="T60" fmla="*/ 0 w 1194"/>
                <a:gd name="T61" fmla="*/ 5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94" h="333">
                  <a:moveTo>
                    <a:pt x="0" y="56"/>
                  </a:moveTo>
                  <a:lnTo>
                    <a:pt x="4" y="36"/>
                  </a:lnTo>
                  <a:lnTo>
                    <a:pt x="16" y="16"/>
                  </a:lnTo>
                  <a:lnTo>
                    <a:pt x="36" y="4"/>
                  </a:lnTo>
                  <a:lnTo>
                    <a:pt x="56" y="0"/>
                  </a:lnTo>
                  <a:lnTo>
                    <a:pt x="56" y="0"/>
                  </a:lnTo>
                  <a:lnTo>
                    <a:pt x="56" y="0"/>
                  </a:lnTo>
                  <a:lnTo>
                    <a:pt x="1137" y="0"/>
                  </a:lnTo>
                  <a:lnTo>
                    <a:pt x="1137" y="0"/>
                  </a:lnTo>
                  <a:lnTo>
                    <a:pt x="1161" y="4"/>
                  </a:lnTo>
                  <a:lnTo>
                    <a:pt x="1177" y="16"/>
                  </a:lnTo>
                  <a:lnTo>
                    <a:pt x="1190" y="36"/>
                  </a:lnTo>
                  <a:lnTo>
                    <a:pt x="1194" y="56"/>
                  </a:lnTo>
                  <a:lnTo>
                    <a:pt x="1194" y="56"/>
                  </a:lnTo>
                  <a:lnTo>
                    <a:pt x="1194" y="56"/>
                  </a:lnTo>
                  <a:lnTo>
                    <a:pt x="1194" y="277"/>
                  </a:lnTo>
                  <a:lnTo>
                    <a:pt x="1194" y="277"/>
                  </a:lnTo>
                  <a:lnTo>
                    <a:pt x="1190" y="301"/>
                  </a:lnTo>
                  <a:lnTo>
                    <a:pt x="1177" y="317"/>
                  </a:lnTo>
                  <a:lnTo>
                    <a:pt x="1161" y="329"/>
                  </a:lnTo>
                  <a:lnTo>
                    <a:pt x="1137" y="333"/>
                  </a:lnTo>
                  <a:lnTo>
                    <a:pt x="1137" y="333"/>
                  </a:lnTo>
                  <a:lnTo>
                    <a:pt x="1137" y="333"/>
                  </a:lnTo>
                  <a:lnTo>
                    <a:pt x="56" y="333"/>
                  </a:lnTo>
                  <a:lnTo>
                    <a:pt x="56" y="333"/>
                  </a:lnTo>
                  <a:lnTo>
                    <a:pt x="36" y="329"/>
                  </a:lnTo>
                  <a:lnTo>
                    <a:pt x="16" y="317"/>
                  </a:lnTo>
                  <a:lnTo>
                    <a:pt x="4" y="301"/>
                  </a:lnTo>
                  <a:lnTo>
                    <a:pt x="0" y="277"/>
                  </a:lnTo>
                  <a:lnTo>
                    <a:pt x="0" y="277"/>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Freeform 17">
              <a:extLst>
                <a:ext uri="{FF2B5EF4-FFF2-40B4-BE49-F238E27FC236}">
                  <a16:creationId xmlns:a16="http://schemas.microsoft.com/office/drawing/2014/main" id="{980A2235-8D66-45AF-9DA6-DB857849048E}"/>
                </a:ext>
              </a:extLst>
            </p:cNvPr>
            <p:cNvSpPr>
              <a:spLocks noEditPoints="1"/>
            </p:cNvSpPr>
            <p:nvPr/>
          </p:nvSpPr>
          <p:spPr bwMode="auto">
            <a:xfrm>
              <a:off x="4843466" y="3956050"/>
              <a:ext cx="1901827" cy="534987"/>
            </a:xfrm>
            <a:custGeom>
              <a:avLst/>
              <a:gdLst>
                <a:gd name="T0" fmla="*/ 0 w 1198"/>
                <a:gd name="T1" fmla="*/ 44 h 337"/>
                <a:gd name="T2" fmla="*/ 8 w 1198"/>
                <a:gd name="T3" fmla="*/ 24 h 337"/>
                <a:gd name="T4" fmla="*/ 24 w 1198"/>
                <a:gd name="T5" fmla="*/ 8 h 337"/>
                <a:gd name="T6" fmla="*/ 44 w 1198"/>
                <a:gd name="T7" fmla="*/ 0 h 337"/>
                <a:gd name="T8" fmla="*/ 1137 w 1198"/>
                <a:gd name="T9" fmla="*/ 0 h 337"/>
                <a:gd name="T10" fmla="*/ 1161 w 1198"/>
                <a:gd name="T11" fmla="*/ 4 h 337"/>
                <a:gd name="T12" fmla="*/ 1177 w 1198"/>
                <a:gd name="T13" fmla="*/ 16 h 337"/>
                <a:gd name="T14" fmla="*/ 1190 w 1198"/>
                <a:gd name="T15" fmla="*/ 32 h 337"/>
                <a:gd name="T16" fmla="*/ 1198 w 1198"/>
                <a:gd name="T17" fmla="*/ 56 h 337"/>
                <a:gd name="T18" fmla="*/ 1194 w 1198"/>
                <a:gd name="T19" fmla="*/ 289 h 337"/>
                <a:gd name="T20" fmla="*/ 1186 w 1198"/>
                <a:gd name="T21" fmla="*/ 309 h 337"/>
                <a:gd name="T22" fmla="*/ 1169 w 1198"/>
                <a:gd name="T23" fmla="*/ 325 h 337"/>
                <a:gd name="T24" fmla="*/ 1149 w 1198"/>
                <a:gd name="T25" fmla="*/ 333 h 337"/>
                <a:gd name="T26" fmla="*/ 56 w 1198"/>
                <a:gd name="T27" fmla="*/ 337 h 337"/>
                <a:gd name="T28" fmla="*/ 32 w 1198"/>
                <a:gd name="T29" fmla="*/ 329 h 337"/>
                <a:gd name="T30" fmla="*/ 16 w 1198"/>
                <a:gd name="T31" fmla="*/ 317 h 337"/>
                <a:gd name="T32" fmla="*/ 4 w 1198"/>
                <a:gd name="T33" fmla="*/ 301 h 337"/>
                <a:gd name="T34" fmla="*/ 0 w 1198"/>
                <a:gd name="T35" fmla="*/ 277 h 337"/>
                <a:gd name="T36" fmla="*/ 4 w 1198"/>
                <a:gd name="T37" fmla="*/ 277 h 337"/>
                <a:gd name="T38" fmla="*/ 4 w 1198"/>
                <a:gd name="T39" fmla="*/ 289 h 337"/>
                <a:gd name="T40" fmla="*/ 8 w 1198"/>
                <a:gd name="T41" fmla="*/ 297 h 337"/>
                <a:gd name="T42" fmla="*/ 12 w 1198"/>
                <a:gd name="T43" fmla="*/ 309 h 337"/>
                <a:gd name="T44" fmla="*/ 20 w 1198"/>
                <a:gd name="T45" fmla="*/ 317 h 337"/>
                <a:gd name="T46" fmla="*/ 28 w 1198"/>
                <a:gd name="T47" fmla="*/ 321 h 337"/>
                <a:gd name="T48" fmla="*/ 36 w 1198"/>
                <a:gd name="T49" fmla="*/ 329 h 337"/>
                <a:gd name="T50" fmla="*/ 44 w 1198"/>
                <a:gd name="T51" fmla="*/ 329 h 337"/>
                <a:gd name="T52" fmla="*/ 56 w 1198"/>
                <a:gd name="T53" fmla="*/ 333 h 337"/>
                <a:gd name="T54" fmla="*/ 1137 w 1198"/>
                <a:gd name="T55" fmla="*/ 333 h 337"/>
                <a:gd name="T56" fmla="*/ 1149 w 1198"/>
                <a:gd name="T57" fmla="*/ 329 h 337"/>
                <a:gd name="T58" fmla="*/ 1157 w 1198"/>
                <a:gd name="T59" fmla="*/ 329 h 337"/>
                <a:gd name="T60" fmla="*/ 1169 w 1198"/>
                <a:gd name="T61" fmla="*/ 321 h 337"/>
                <a:gd name="T62" fmla="*/ 1177 w 1198"/>
                <a:gd name="T63" fmla="*/ 317 h 337"/>
                <a:gd name="T64" fmla="*/ 1181 w 1198"/>
                <a:gd name="T65" fmla="*/ 309 h 337"/>
                <a:gd name="T66" fmla="*/ 1190 w 1198"/>
                <a:gd name="T67" fmla="*/ 297 h 337"/>
                <a:gd name="T68" fmla="*/ 1190 w 1198"/>
                <a:gd name="T69" fmla="*/ 289 h 337"/>
                <a:gd name="T70" fmla="*/ 1194 w 1198"/>
                <a:gd name="T71" fmla="*/ 277 h 337"/>
                <a:gd name="T72" fmla="*/ 1194 w 1198"/>
                <a:gd name="T73" fmla="*/ 56 h 337"/>
                <a:gd name="T74" fmla="*/ 1190 w 1198"/>
                <a:gd name="T75" fmla="*/ 44 h 337"/>
                <a:gd name="T76" fmla="*/ 1190 w 1198"/>
                <a:gd name="T77" fmla="*/ 36 h 337"/>
                <a:gd name="T78" fmla="*/ 1181 w 1198"/>
                <a:gd name="T79" fmla="*/ 24 h 337"/>
                <a:gd name="T80" fmla="*/ 1177 w 1198"/>
                <a:gd name="T81" fmla="*/ 16 h 337"/>
                <a:gd name="T82" fmla="*/ 1169 w 1198"/>
                <a:gd name="T83" fmla="*/ 12 h 337"/>
                <a:gd name="T84" fmla="*/ 1157 w 1198"/>
                <a:gd name="T85" fmla="*/ 8 h 337"/>
                <a:gd name="T86" fmla="*/ 1149 w 1198"/>
                <a:gd name="T87" fmla="*/ 4 h 337"/>
                <a:gd name="T88" fmla="*/ 1137 w 1198"/>
                <a:gd name="T89" fmla="*/ 4 h 337"/>
                <a:gd name="T90" fmla="*/ 56 w 1198"/>
                <a:gd name="T91" fmla="*/ 4 h 337"/>
                <a:gd name="T92" fmla="*/ 44 w 1198"/>
                <a:gd name="T93" fmla="*/ 4 h 337"/>
                <a:gd name="T94" fmla="*/ 36 w 1198"/>
                <a:gd name="T95" fmla="*/ 8 h 337"/>
                <a:gd name="T96" fmla="*/ 24 w 1198"/>
                <a:gd name="T97" fmla="*/ 12 h 337"/>
                <a:gd name="T98" fmla="*/ 16 w 1198"/>
                <a:gd name="T99" fmla="*/ 20 h 337"/>
                <a:gd name="T100" fmla="*/ 12 w 1198"/>
                <a:gd name="T101" fmla="*/ 28 h 337"/>
                <a:gd name="T102" fmla="*/ 8 w 1198"/>
                <a:gd name="T103" fmla="*/ 36 h 337"/>
                <a:gd name="T104" fmla="*/ 4 w 1198"/>
                <a:gd name="T105" fmla="*/ 44 h 337"/>
                <a:gd name="T106" fmla="*/ 4 w 1198"/>
                <a:gd name="T107" fmla="*/ 56 h 337"/>
                <a:gd name="T108" fmla="*/ 4 w 1198"/>
                <a:gd name="T109" fmla="*/ 27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8" h="337">
                  <a:moveTo>
                    <a:pt x="0" y="56"/>
                  </a:moveTo>
                  <a:lnTo>
                    <a:pt x="0" y="44"/>
                  </a:lnTo>
                  <a:lnTo>
                    <a:pt x="4" y="32"/>
                  </a:lnTo>
                  <a:lnTo>
                    <a:pt x="8" y="24"/>
                  </a:lnTo>
                  <a:lnTo>
                    <a:pt x="16" y="16"/>
                  </a:lnTo>
                  <a:lnTo>
                    <a:pt x="24" y="8"/>
                  </a:lnTo>
                  <a:lnTo>
                    <a:pt x="32" y="4"/>
                  </a:lnTo>
                  <a:lnTo>
                    <a:pt x="44" y="0"/>
                  </a:lnTo>
                  <a:lnTo>
                    <a:pt x="56" y="0"/>
                  </a:lnTo>
                  <a:lnTo>
                    <a:pt x="1137" y="0"/>
                  </a:lnTo>
                  <a:lnTo>
                    <a:pt x="1149" y="0"/>
                  </a:lnTo>
                  <a:lnTo>
                    <a:pt x="1161" y="4"/>
                  </a:lnTo>
                  <a:lnTo>
                    <a:pt x="1169" y="8"/>
                  </a:lnTo>
                  <a:lnTo>
                    <a:pt x="1177" y="16"/>
                  </a:lnTo>
                  <a:lnTo>
                    <a:pt x="1186" y="24"/>
                  </a:lnTo>
                  <a:lnTo>
                    <a:pt x="1190" y="32"/>
                  </a:lnTo>
                  <a:lnTo>
                    <a:pt x="1194" y="44"/>
                  </a:lnTo>
                  <a:lnTo>
                    <a:pt x="1198" y="56"/>
                  </a:lnTo>
                  <a:lnTo>
                    <a:pt x="1198" y="277"/>
                  </a:lnTo>
                  <a:lnTo>
                    <a:pt x="1194" y="289"/>
                  </a:lnTo>
                  <a:lnTo>
                    <a:pt x="1190" y="301"/>
                  </a:lnTo>
                  <a:lnTo>
                    <a:pt x="1186" y="309"/>
                  </a:lnTo>
                  <a:lnTo>
                    <a:pt x="1177" y="317"/>
                  </a:lnTo>
                  <a:lnTo>
                    <a:pt x="1169" y="325"/>
                  </a:lnTo>
                  <a:lnTo>
                    <a:pt x="1161" y="329"/>
                  </a:lnTo>
                  <a:lnTo>
                    <a:pt x="1149" y="333"/>
                  </a:lnTo>
                  <a:lnTo>
                    <a:pt x="1137" y="337"/>
                  </a:lnTo>
                  <a:lnTo>
                    <a:pt x="56" y="337"/>
                  </a:lnTo>
                  <a:lnTo>
                    <a:pt x="44" y="333"/>
                  </a:lnTo>
                  <a:lnTo>
                    <a:pt x="32" y="329"/>
                  </a:lnTo>
                  <a:lnTo>
                    <a:pt x="24" y="325"/>
                  </a:lnTo>
                  <a:lnTo>
                    <a:pt x="16" y="317"/>
                  </a:lnTo>
                  <a:lnTo>
                    <a:pt x="8" y="309"/>
                  </a:lnTo>
                  <a:lnTo>
                    <a:pt x="4" y="301"/>
                  </a:lnTo>
                  <a:lnTo>
                    <a:pt x="0" y="289"/>
                  </a:lnTo>
                  <a:lnTo>
                    <a:pt x="0" y="277"/>
                  </a:lnTo>
                  <a:lnTo>
                    <a:pt x="0" y="56"/>
                  </a:lnTo>
                  <a:close/>
                  <a:moveTo>
                    <a:pt x="4" y="277"/>
                  </a:moveTo>
                  <a:lnTo>
                    <a:pt x="4" y="277"/>
                  </a:lnTo>
                  <a:lnTo>
                    <a:pt x="4" y="289"/>
                  </a:lnTo>
                  <a:lnTo>
                    <a:pt x="4" y="289"/>
                  </a:lnTo>
                  <a:lnTo>
                    <a:pt x="8" y="297"/>
                  </a:lnTo>
                  <a:lnTo>
                    <a:pt x="8" y="297"/>
                  </a:lnTo>
                  <a:lnTo>
                    <a:pt x="12" y="309"/>
                  </a:lnTo>
                  <a:lnTo>
                    <a:pt x="12" y="309"/>
                  </a:lnTo>
                  <a:lnTo>
                    <a:pt x="20" y="317"/>
                  </a:lnTo>
                  <a:lnTo>
                    <a:pt x="16" y="317"/>
                  </a:lnTo>
                  <a:lnTo>
                    <a:pt x="28" y="321"/>
                  </a:lnTo>
                  <a:lnTo>
                    <a:pt x="24" y="321"/>
                  </a:lnTo>
                  <a:lnTo>
                    <a:pt x="36" y="329"/>
                  </a:lnTo>
                  <a:lnTo>
                    <a:pt x="36" y="329"/>
                  </a:lnTo>
                  <a:lnTo>
                    <a:pt x="44" y="329"/>
                  </a:lnTo>
                  <a:lnTo>
                    <a:pt x="44" y="329"/>
                  </a:lnTo>
                  <a:lnTo>
                    <a:pt x="56" y="333"/>
                  </a:lnTo>
                  <a:lnTo>
                    <a:pt x="56" y="333"/>
                  </a:lnTo>
                  <a:lnTo>
                    <a:pt x="1137" y="333"/>
                  </a:lnTo>
                  <a:lnTo>
                    <a:pt x="1137" y="333"/>
                  </a:lnTo>
                  <a:lnTo>
                    <a:pt x="1149" y="329"/>
                  </a:lnTo>
                  <a:lnTo>
                    <a:pt x="1149" y="329"/>
                  </a:lnTo>
                  <a:lnTo>
                    <a:pt x="1157" y="329"/>
                  </a:lnTo>
                  <a:lnTo>
                    <a:pt x="1157" y="329"/>
                  </a:lnTo>
                  <a:lnTo>
                    <a:pt x="1169" y="321"/>
                  </a:lnTo>
                  <a:lnTo>
                    <a:pt x="1169" y="321"/>
                  </a:lnTo>
                  <a:lnTo>
                    <a:pt x="1177" y="317"/>
                  </a:lnTo>
                  <a:lnTo>
                    <a:pt x="1177" y="317"/>
                  </a:lnTo>
                  <a:lnTo>
                    <a:pt x="1181" y="309"/>
                  </a:lnTo>
                  <a:lnTo>
                    <a:pt x="1181" y="309"/>
                  </a:lnTo>
                  <a:lnTo>
                    <a:pt x="1190" y="297"/>
                  </a:lnTo>
                  <a:lnTo>
                    <a:pt x="1190" y="297"/>
                  </a:lnTo>
                  <a:lnTo>
                    <a:pt x="1190" y="289"/>
                  </a:lnTo>
                  <a:lnTo>
                    <a:pt x="1190" y="289"/>
                  </a:lnTo>
                  <a:lnTo>
                    <a:pt x="1194" y="277"/>
                  </a:lnTo>
                  <a:lnTo>
                    <a:pt x="1194" y="277"/>
                  </a:lnTo>
                  <a:lnTo>
                    <a:pt x="1194" y="56"/>
                  </a:lnTo>
                  <a:lnTo>
                    <a:pt x="1194" y="56"/>
                  </a:lnTo>
                  <a:lnTo>
                    <a:pt x="1190" y="44"/>
                  </a:lnTo>
                  <a:lnTo>
                    <a:pt x="1190" y="44"/>
                  </a:lnTo>
                  <a:lnTo>
                    <a:pt x="1190" y="36"/>
                  </a:lnTo>
                  <a:lnTo>
                    <a:pt x="1190" y="36"/>
                  </a:lnTo>
                  <a:lnTo>
                    <a:pt x="1181" y="24"/>
                  </a:lnTo>
                  <a:lnTo>
                    <a:pt x="1181" y="28"/>
                  </a:lnTo>
                  <a:lnTo>
                    <a:pt x="1177" y="16"/>
                  </a:lnTo>
                  <a:lnTo>
                    <a:pt x="1177" y="20"/>
                  </a:lnTo>
                  <a:lnTo>
                    <a:pt x="1169" y="12"/>
                  </a:lnTo>
                  <a:lnTo>
                    <a:pt x="1169" y="12"/>
                  </a:lnTo>
                  <a:lnTo>
                    <a:pt x="1157" y="8"/>
                  </a:lnTo>
                  <a:lnTo>
                    <a:pt x="1157" y="8"/>
                  </a:lnTo>
                  <a:lnTo>
                    <a:pt x="1149" y="4"/>
                  </a:lnTo>
                  <a:lnTo>
                    <a:pt x="1149" y="4"/>
                  </a:lnTo>
                  <a:lnTo>
                    <a:pt x="1137" y="4"/>
                  </a:lnTo>
                  <a:lnTo>
                    <a:pt x="1137" y="4"/>
                  </a:lnTo>
                  <a:lnTo>
                    <a:pt x="56" y="4"/>
                  </a:lnTo>
                  <a:lnTo>
                    <a:pt x="56" y="4"/>
                  </a:lnTo>
                  <a:lnTo>
                    <a:pt x="44" y="4"/>
                  </a:lnTo>
                  <a:lnTo>
                    <a:pt x="44" y="4"/>
                  </a:lnTo>
                  <a:lnTo>
                    <a:pt x="36" y="8"/>
                  </a:lnTo>
                  <a:lnTo>
                    <a:pt x="36" y="8"/>
                  </a:lnTo>
                  <a:lnTo>
                    <a:pt x="24" y="12"/>
                  </a:lnTo>
                  <a:lnTo>
                    <a:pt x="28" y="12"/>
                  </a:lnTo>
                  <a:lnTo>
                    <a:pt x="16" y="20"/>
                  </a:lnTo>
                  <a:lnTo>
                    <a:pt x="20" y="16"/>
                  </a:lnTo>
                  <a:lnTo>
                    <a:pt x="12" y="28"/>
                  </a:lnTo>
                  <a:lnTo>
                    <a:pt x="12" y="24"/>
                  </a:lnTo>
                  <a:lnTo>
                    <a:pt x="8" y="36"/>
                  </a:lnTo>
                  <a:lnTo>
                    <a:pt x="8" y="36"/>
                  </a:lnTo>
                  <a:lnTo>
                    <a:pt x="4" y="44"/>
                  </a:lnTo>
                  <a:lnTo>
                    <a:pt x="4" y="44"/>
                  </a:lnTo>
                  <a:lnTo>
                    <a:pt x="4" y="56"/>
                  </a:lnTo>
                  <a:lnTo>
                    <a:pt x="4" y="56"/>
                  </a:lnTo>
                  <a:lnTo>
                    <a:pt x="4" y="277"/>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2" name="Rectangle 18">
              <a:extLst>
                <a:ext uri="{FF2B5EF4-FFF2-40B4-BE49-F238E27FC236}">
                  <a16:creationId xmlns:a16="http://schemas.microsoft.com/office/drawing/2014/main" id="{E22801F9-F836-4D4C-A113-EF37A1414C1F}"/>
                </a:ext>
              </a:extLst>
            </p:cNvPr>
            <p:cNvSpPr>
              <a:spLocks noChangeArrowheads="1"/>
            </p:cNvSpPr>
            <p:nvPr/>
          </p:nvSpPr>
          <p:spPr bwMode="auto">
            <a:xfrm>
              <a:off x="5443935" y="4056933"/>
              <a:ext cx="603913" cy="20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FFE699"/>
                  </a:solidFill>
                  <a:effectLst/>
                  <a:latin typeface="Calibri" panose="020F0502020204030204" pitchFamily="34" charset="0"/>
                </a:rPr>
                <a:t>DaaS</a:t>
              </a:r>
              <a:r>
                <a:rPr kumimoji="0" lang="de-DE" altLang="de-DE" sz="1200" b="0" i="0" u="none" strike="noStrike" cap="none" normalizeH="0" baseline="0" dirty="0">
                  <a:ln>
                    <a:noFill/>
                  </a:ln>
                  <a:solidFill>
                    <a:srgbClr val="FFE699"/>
                  </a:solidFill>
                  <a:effectLst/>
                  <a:latin typeface="Calibri" panose="020F0502020204030204" pitchFamily="34" charset="0"/>
                </a:rPr>
                <a:t> &amp; IaaS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4" name="Rectangle 20">
              <a:extLst>
                <a:ext uri="{FF2B5EF4-FFF2-40B4-BE49-F238E27FC236}">
                  <a16:creationId xmlns:a16="http://schemas.microsoft.com/office/drawing/2014/main" id="{5EA18B3C-2346-48A4-97A9-B59A61C8EE8A}"/>
                </a:ext>
              </a:extLst>
            </p:cNvPr>
            <p:cNvSpPr>
              <a:spLocks noChangeArrowheads="1"/>
            </p:cNvSpPr>
            <p:nvPr/>
          </p:nvSpPr>
          <p:spPr bwMode="auto">
            <a:xfrm>
              <a:off x="5232404" y="42370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5" name="Rectangle 21">
              <a:extLst>
                <a:ext uri="{FF2B5EF4-FFF2-40B4-BE49-F238E27FC236}">
                  <a16:creationId xmlns:a16="http://schemas.microsoft.com/office/drawing/2014/main" id="{B1616629-A74B-4E99-8DE2-04B70F5F6008}"/>
                </a:ext>
              </a:extLst>
            </p:cNvPr>
            <p:cNvSpPr>
              <a:spLocks noChangeArrowheads="1"/>
            </p:cNvSpPr>
            <p:nvPr/>
          </p:nvSpPr>
          <p:spPr bwMode="auto">
            <a:xfrm>
              <a:off x="5538791" y="4237038"/>
              <a:ext cx="5286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000" dirty="0">
                  <a:solidFill>
                    <a:srgbClr val="FFFFFF"/>
                  </a:solidFill>
                  <a:latin typeface="Calibri" panose="020F0502020204030204" pitchFamily="34" charset="0"/>
                </a:rPr>
                <a:t>CREODIAS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6" name="Freeform 24">
              <a:extLst>
                <a:ext uri="{FF2B5EF4-FFF2-40B4-BE49-F238E27FC236}">
                  <a16:creationId xmlns:a16="http://schemas.microsoft.com/office/drawing/2014/main" id="{89ED5151-535B-4C48-A93D-6682FAF02A13}"/>
                </a:ext>
              </a:extLst>
            </p:cNvPr>
            <p:cNvSpPr>
              <a:spLocks/>
            </p:cNvSpPr>
            <p:nvPr/>
          </p:nvSpPr>
          <p:spPr bwMode="auto">
            <a:xfrm>
              <a:off x="5473172" y="3345391"/>
              <a:ext cx="568326" cy="523875"/>
            </a:xfrm>
            <a:custGeom>
              <a:avLst/>
              <a:gdLst>
                <a:gd name="T0" fmla="*/ 0 w 358"/>
                <a:gd name="T1" fmla="*/ 56 h 330"/>
                <a:gd name="T2" fmla="*/ 4 w 358"/>
                <a:gd name="T3" fmla="*/ 32 h 330"/>
                <a:gd name="T4" fmla="*/ 16 w 358"/>
                <a:gd name="T5" fmla="*/ 16 h 330"/>
                <a:gd name="T6" fmla="*/ 32 w 358"/>
                <a:gd name="T7" fmla="*/ 4 h 330"/>
                <a:gd name="T8" fmla="*/ 56 w 358"/>
                <a:gd name="T9" fmla="*/ 0 h 330"/>
                <a:gd name="T10" fmla="*/ 56 w 358"/>
                <a:gd name="T11" fmla="*/ 0 h 330"/>
                <a:gd name="T12" fmla="*/ 56 w 358"/>
                <a:gd name="T13" fmla="*/ 0 h 330"/>
                <a:gd name="T14" fmla="*/ 301 w 358"/>
                <a:gd name="T15" fmla="*/ 0 h 330"/>
                <a:gd name="T16" fmla="*/ 301 w 358"/>
                <a:gd name="T17" fmla="*/ 0 h 330"/>
                <a:gd name="T18" fmla="*/ 325 w 358"/>
                <a:gd name="T19" fmla="*/ 4 h 330"/>
                <a:gd name="T20" fmla="*/ 341 w 358"/>
                <a:gd name="T21" fmla="*/ 16 h 330"/>
                <a:gd name="T22" fmla="*/ 354 w 358"/>
                <a:gd name="T23" fmla="*/ 32 h 330"/>
                <a:gd name="T24" fmla="*/ 358 w 358"/>
                <a:gd name="T25" fmla="*/ 56 h 330"/>
                <a:gd name="T26" fmla="*/ 358 w 358"/>
                <a:gd name="T27" fmla="*/ 56 h 330"/>
                <a:gd name="T28" fmla="*/ 358 w 358"/>
                <a:gd name="T29" fmla="*/ 56 h 330"/>
                <a:gd name="T30" fmla="*/ 358 w 358"/>
                <a:gd name="T31" fmla="*/ 273 h 330"/>
                <a:gd name="T32" fmla="*/ 358 w 358"/>
                <a:gd name="T33" fmla="*/ 273 h 330"/>
                <a:gd name="T34" fmla="*/ 354 w 358"/>
                <a:gd name="T35" fmla="*/ 297 h 330"/>
                <a:gd name="T36" fmla="*/ 341 w 358"/>
                <a:gd name="T37" fmla="*/ 313 h 330"/>
                <a:gd name="T38" fmla="*/ 325 w 358"/>
                <a:gd name="T39" fmla="*/ 326 h 330"/>
                <a:gd name="T40" fmla="*/ 301 w 358"/>
                <a:gd name="T41" fmla="*/ 330 h 330"/>
                <a:gd name="T42" fmla="*/ 301 w 358"/>
                <a:gd name="T43" fmla="*/ 330 h 330"/>
                <a:gd name="T44" fmla="*/ 301 w 358"/>
                <a:gd name="T45" fmla="*/ 330 h 330"/>
                <a:gd name="T46" fmla="*/ 56 w 358"/>
                <a:gd name="T47" fmla="*/ 330 h 330"/>
                <a:gd name="T48" fmla="*/ 56 w 358"/>
                <a:gd name="T49" fmla="*/ 330 h 330"/>
                <a:gd name="T50" fmla="*/ 32 w 358"/>
                <a:gd name="T51" fmla="*/ 326 h 330"/>
                <a:gd name="T52" fmla="*/ 16 w 358"/>
                <a:gd name="T53" fmla="*/ 313 h 330"/>
                <a:gd name="T54" fmla="*/ 4 w 358"/>
                <a:gd name="T55" fmla="*/ 297 h 330"/>
                <a:gd name="T56" fmla="*/ 0 w 358"/>
                <a:gd name="T57" fmla="*/ 273 h 330"/>
                <a:gd name="T58" fmla="*/ 0 w 358"/>
                <a:gd name="T59" fmla="*/ 273 h 330"/>
                <a:gd name="T60" fmla="*/ 0 w 358"/>
                <a:gd name="T61" fmla="*/ 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0">
                  <a:moveTo>
                    <a:pt x="0" y="56"/>
                  </a:moveTo>
                  <a:lnTo>
                    <a:pt x="4" y="32"/>
                  </a:lnTo>
                  <a:lnTo>
                    <a:pt x="16" y="16"/>
                  </a:lnTo>
                  <a:lnTo>
                    <a:pt x="32" y="4"/>
                  </a:lnTo>
                  <a:lnTo>
                    <a:pt x="56" y="0"/>
                  </a:lnTo>
                  <a:lnTo>
                    <a:pt x="56" y="0"/>
                  </a:lnTo>
                  <a:lnTo>
                    <a:pt x="56" y="0"/>
                  </a:lnTo>
                  <a:lnTo>
                    <a:pt x="301" y="0"/>
                  </a:lnTo>
                  <a:lnTo>
                    <a:pt x="301" y="0"/>
                  </a:lnTo>
                  <a:lnTo>
                    <a:pt x="325" y="4"/>
                  </a:lnTo>
                  <a:lnTo>
                    <a:pt x="341" y="16"/>
                  </a:lnTo>
                  <a:lnTo>
                    <a:pt x="354" y="32"/>
                  </a:lnTo>
                  <a:lnTo>
                    <a:pt x="358" y="56"/>
                  </a:lnTo>
                  <a:lnTo>
                    <a:pt x="358" y="56"/>
                  </a:lnTo>
                  <a:lnTo>
                    <a:pt x="358" y="56"/>
                  </a:lnTo>
                  <a:lnTo>
                    <a:pt x="358" y="273"/>
                  </a:lnTo>
                  <a:lnTo>
                    <a:pt x="358" y="273"/>
                  </a:lnTo>
                  <a:lnTo>
                    <a:pt x="354" y="297"/>
                  </a:lnTo>
                  <a:lnTo>
                    <a:pt x="341" y="313"/>
                  </a:lnTo>
                  <a:lnTo>
                    <a:pt x="325" y="326"/>
                  </a:lnTo>
                  <a:lnTo>
                    <a:pt x="301" y="330"/>
                  </a:lnTo>
                  <a:lnTo>
                    <a:pt x="301" y="330"/>
                  </a:lnTo>
                  <a:lnTo>
                    <a:pt x="301" y="330"/>
                  </a:lnTo>
                  <a:lnTo>
                    <a:pt x="56" y="330"/>
                  </a:lnTo>
                  <a:lnTo>
                    <a:pt x="56" y="330"/>
                  </a:lnTo>
                  <a:lnTo>
                    <a:pt x="32" y="326"/>
                  </a:lnTo>
                  <a:lnTo>
                    <a:pt x="16" y="313"/>
                  </a:lnTo>
                  <a:lnTo>
                    <a:pt x="4" y="297"/>
                  </a:lnTo>
                  <a:lnTo>
                    <a:pt x="0" y="273"/>
                  </a:lnTo>
                  <a:lnTo>
                    <a:pt x="0" y="273"/>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Freeform 25">
              <a:extLst>
                <a:ext uri="{FF2B5EF4-FFF2-40B4-BE49-F238E27FC236}">
                  <a16:creationId xmlns:a16="http://schemas.microsoft.com/office/drawing/2014/main" id="{6CBD5756-435D-4BC0-BBE6-1DA0847F26A0}"/>
                </a:ext>
              </a:extLst>
            </p:cNvPr>
            <p:cNvSpPr>
              <a:spLocks noEditPoints="1"/>
            </p:cNvSpPr>
            <p:nvPr/>
          </p:nvSpPr>
          <p:spPr bwMode="auto">
            <a:xfrm>
              <a:off x="5473172" y="3345391"/>
              <a:ext cx="574676" cy="530225"/>
            </a:xfrm>
            <a:custGeom>
              <a:avLst/>
              <a:gdLst>
                <a:gd name="T0" fmla="*/ 0 w 362"/>
                <a:gd name="T1" fmla="*/ 44 h 334"/>
                <a:gd name="T2" fmla="*/ 8 w 362"/>
                <a:gd name="T3" fmla="*/ 24 h 334"/>
                <a:gd name="T4" fmla="*/ 24 w 362"/>
                <a:gd name="T5" fmla="*/ 8 h 334"/>
                <a:gd name="T6" fmla="*/ 44 w 362"/>
                <a:gd name="T7" fmla="*/ 0 h 334"/>
                <a:gd name="T8" fmla="*/ 301 w 362"/>
                <a:gd name="T9" fmla="*/ 0 h 334"/>
                <a:gd name="T10" fmla="*/ 325 w 362"/>
                <a:gd name="T11" fmla="*/ 4 h 334"/>
                <a:gd name="T12" fmla="*/ 341 w 362"/>
                <a:gd name="T13" fmla="*/ 16 h 334"/>
                <a:gd name="T14" fmla="*/ 354 w 362"/>
                <a:gd name="T15" fmla="*/ 32 h 334"/>
                <a:gd name="T16" fmla="*/ 362 w 362"/>
                <a:gd name="T17" fmla="*/ 56 h 334"/>
                <a:gd name="T18" fmla="*/ 358 w 362"/>
                <a:gd name="T19" fmla="*/ 285 h 334"/>
                <a:gd name="T20" fmla="*/ 350 w 362"/>
                <a:gd name="T21" fmla="*/ 305 h 334"/>
                <a:gd name="T22" fmla="*/ 333 w 362"/>
                <a:gd name="T23" fmla="*/ 322 h 334"/>
                <a:gd name="T24" fmla="*/ 313 w 362"/>
                <a:gd name="T25" fmla="*/ 330 h 334"/>
                <a:gd name="T26" fmla="*/ 56 w 362"/>
                <a:gd name="T27" fmla="*/ 334 h 334"/>
                <a:gd name="T28" fmla="*/ 32 w 362"/>
                <a:gd name="T29" fmla="*/ 326 h 334"/>
                <a:gd name="T30" fmla="*/ 16 w 362"/>
                <a:gd name="T31" fmla="*/ 313 h 334"/>
                <a:gd name="T32" fmla="*/ 4 w 362"/>
                <a:gd name="T33" fmla="*/ 297 h 334"/>
                <a:gd name="T34" fmla="*/ 0 w 362"/>
                <a:gd name="T35" fmla="*/ 273 h 334"/>
                <a:gd name="T36" fmla="*/ 4 w 362"/>
                <a:gd name="T37" fmla="*/ 273 h 334"/>
                <a:gd name="T38" fmla="*/ 4 w 362"/>
                <a:gd name="T39" fmla="*/ 285 h 334"/>
                <a:gd name="T40" fmla="*/ 8 w 362"/>
                <a:gd name="T41" fmla="*/ 297 h 334"/>
                <a:gd name="T42" fmla="*/ 12 w 362"/>
                <a:gd name="T43" fmla="*/ 305 h 334"/>
                <a:gd name="T44" fmla="*/ 16 w 362"/>
                <a:gd name="T45" fmla="*/ 313 h 334"/>
                <a:gd name="T46" fmla="*/ 24 w 362"/>
                <a:gd name="T47" fmla="*/ 317 h 334"/>
                <a:gd name="T48" fmla="*/ 36 w 362"/>
                <a:gd name="T49" fmla="*/ 326 h 334"/>
                <a:gd name="T50" fmla="*/ 44 w 362"/>
                <a:gd name="T51" fmla="*/ 326 h 334"/>
                <a:gd name="T52" fmla="*/ 56 w 362"/>
                <a:gd name="T53" fmla="*/ 330 h 334"/>
                <a:gd name="T54" fmla="*/ 301 w 362"/>
                <a:gd name="T55" fmla="*/ 330 h 334"/>
                <a:gd name="T56" fmla="*/ 313 w 362"/>
                <a:gd name="T57" fmla="*/ 326 h 334"/>
                <a:gd name="T58" fmla="*/ 325 w 362"/>
                <a:gd name="T59" fmla="*/ 326 h 334"/>
                <a:gd name="T60" fmla="*/ 333 w 362"/>
                <a:gd name="T61" fmla="*/ 317 h 334"/>
                <a:gd name="T62" fmla="*/ 341 w 362"/>
                <a:gd name="T63" fmla="*/ 313 h 334"/>
                <a:gd name="T64" fmla="*/ 345 w 362"/>
                <a:gd name="T65" fmla="*/ 305 h 334"/>
                <a:gd name="T66" fmla="*/ 354 w 362"/>
                <a:gd name="T67" fmla="*/ 297 h 334"/>
                <a:gd name="T68" fmla="*/ 354 w 362"/>
                <a:gd name="T69" fmla="*/ 285 h 334"/>
                <a:gd name="T70" fmla="*/ 358 w 362"/>
                <a:gd name="T71" fmla="*/ 273 h 334"/>
                <a:gd name="T72" fmla="*/ 358 w 362"/>
                <a:gd name="T73" fmla="*/ 56 h 334"/>
                <a:gd name="T74" fmla="*/ 354 w 362"/>
                <a:gd name="T75" fmla="*/ 44 h 334"/>
                <a:gd name="T76" fmla="*/ 354 w 362"/>
                <a:gd name="T77" fmla="*/ 36 h 334"/>
                <a:gd name="T78" fmla="*/ 345 w 362"/>
                <a:gd name="T79" fmla="*/ 24 h 334"/>
                <a:gd name="T80" fmla="*/ 341 w 362"/>
                <a:gd name="T81" fmla="*/ 16 h 334"/>
                <a:gd name="T82" fmla="*/ 333 w 362"/>
                <a:gd name="T83" fmla="*/ 12 h 334"/>
                <a:gd name="T84" fmla="*/ 325 w 362"/>
                <a:gd name="T85" fmla="*/ 8 h 334"/>
                <a:gd name="T86" fmla="*/ 313 w 362"/>
                <a:gd name="T87" fmla="*/ 4 h 334"/>
                <a:gd name="T88" fmla="*/ 301 w 362"/>
                <a:gd name="T89" fmla="*/ 4 h 334"/>
                <a:gd name="T90" fmla="*/ 56 w 362"/>
                <a:gd name="T91" fmla="*/ 4 h 334"/>
                <a:gd name="T92" fmla="*/ 44 w 362"/>
                <a:gd name="T93" fmla="*/ 4 h 334"/>
                <a:gd name="T94" fmla="*/ 36 w 362"/>
                <a:gd name="T95" fmla="*/ 8 h 334"/>
                <a:gd name="T96" fmla="*/ 24 w 362"/>
                <a:gd name="T97" fmla="*/ 12 h 334"/>
                <a:gd name="T98" fmla="*/ 16 w 362"/>
                <a:gd name="T99" fmla="*/ 16 h 334"/>
                <a:gd name="T100" fmla="*/ 12 w 362"/>
                <a:gd name="T101" fmla="*/ 24 h 334"/>
                <a:gd name="T102" fmla="*/ 8 w 362"/>
                <a:gd name="T103" fmla="*/ 36 h 334"/>
                <a:gd name="T104" fmla="*/ 4 w 362"/>
                <a:gd name="T105" fmla="*/ 44 h 334"/>
                <a:gd name="T106" fmla="*/ 4 w 362"/>
                <a:gd name="T107" fmla="*/ 56 h 334"/>
                <a:gd name="T108" fmla="*/ 4 w 362"/>
                <a:gd name="T109"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34">
                  <a:moveTo>
                    <a:pt x="0" y="56"/>
                  </a:moveTo>
                  <a:lnTo>
                    <a:pt x="0" y="44"/>
                  </a:lnTo>
                  <a:lnTo>
                    <a:pt x="4" y="32"/>
                  </a:lnTo>
                  <a:lnTo>
                    <a:pt x="8" y="24"/>
                  </a:lnTo>
                  <a:lnTo>
                    <a:pt x="16" y="16"/>
                  </a:lnTo>
                  <a:lnTo>
                    <a:pt x="24" y="8"/>
                  </a:lnTo>
                  <a:lnTo>
                    <a:pt x="32" y="4"/>
                  </a:lnTo>
                  <a:lnTo>
                    <a:pt x="44" y="0"/>
                  </a:lnTo>
                  <a:lnTo>
                    <a:pt x="56" y="0"/>
                  </a:lnTo>
                  <a:lnTo>
                    <a:pt x="301" y="0"/>
                  </a:lnTo>
                  <a:lnTo>
                    <a:pt x="313" y="0"/>
                  </a:lnTo>
                  <a:lnTo>
                    <a:pt x="325" y="4"/>
                  </a:lnTo>
                  <a:lnTo>
                    <a:pt x="333" y="8"/>
                  </a:lnTo>
                  <a:lnTo>
                    <a:pt x="341" y="16"/>
                  </a:lnTo>
                  <a:lnTo>
                    <a:pt x="350" y="24"/>
                  </a:lnTo>
                  <a:lnTo>
                    <a:pt x="354" y="32"/>
                  </a:lnTo>
                  <a:lnTo>
                    <a:pt x="358" y="44"/>
                  </a:lnTo>
                  <a:lnTo>
                    <a:pt x="362" y="56"/>
                  </a:lnTo>
                  <a:lnTo>
                    <a:pt x="362" y="273"/>
                  </a:lnTo>
                  <a:lnTo>
                    <a:pt x="358" y="285"/>
                  </a:lnTo>
                  <a:lnTo>
                    <a:pt x="354" y="297"/>
                  </a:lnTo>
                  <a:lnTo>
                    <a:pt x="350" y="305"/>
                  </a:lnTo>
                  <a:lnTo>
                    <a:pt x="341" y="313"/>
                  </a:lnTo>
                  <a:lnTo>
                    <a:pt x="333" y="322"/>
                  </a:lnTo>
                  <a:lnTo>
                    <a:pt x="325" y="326"/>
                  </a:lnTo>
                  <a:lnTo>
                    <a:pt x="313" y="330"/>
                  </a:lnTo>
                  <a:lnTo>
                    <a:pt x="301" y="334"/>
                  </a:lnTo>
                  <a:lnTo>
                    <a:pt x="56" y="334"/>
                  </a:lnTo>
                  <a:lnTo>
                    <a:pt x="44" y="330"/>
                  </a:lnTo>
                  <a:lnTo>
                    <a:pt x="32" y="326"/>
                  </a:lnTo>
                  <a:lnTo>
                    <a:pt x="24" y="322"/>
                  </a:lnTo>
                  <a:lnTo>
                    <a:pt x="16" y="313"/>
                  </a:lnTo>
                  <a:lnTo>
                    <a:pt x="8" y="305"/>
                  </a:lnTo>
                  <a:lnTo>
                    <a:pt x="4" y="297"/>
                  </a:lnTo>
                  <a:lnTo>
                    <a:pt x="0" y="285"/>
                  </a:lnTo>
                  <a:lnTo>
                    <a:pt x="0" y="273"/>
                  </a:lnTo>
                  <a:lnTo>
                    <a:pt x="0" y="56"/>
                  </a:lnTo>
                  <a:close/>
                  <a:moveTo>
                    <a:pt x="4" y="273"/>
                  </a:moveTo>
                  <a:lnTo>
                    <a:pt x="4" y="273"/>
                  </a:lnTo>
                  <a:lnTo>
                    <a:pt x="4" y="285"/>
                  </a:lnTo>
                  <a:lnTo>
                    <a:pt x="4" y="285"/>
                  </a:lnTo>
                  <a:lnTo>
                    <a:pt x="8" y="297"/>
                  </a:lnTo>
                  <a:lnTo>
                    <a:pt x="8" y="297"/>
                  </a:lnTo>
                  <a:lnTo>
                    <a:pt x="12" y="305"/>
                  </a:lnTo>
                  <a:lnTo>
                    <a:pt x="12" y="305"/>
                  </a:lnTo>
                  <a:lnTo>
                    <a:pt x="16" y="313"/>
                  </a:lnTo>
                  <a:lnTo>
                    <a:pt x="16" y="313"/>
                  </a:lnTo>
                  <a:lnTo>
                    <a:pt x="24" y="317"/>
                  </a:lnTo>
                  <a:lnTo>
                    <a:pt x="24" y="317"/>
                  </a:lnTo>
                  <a:lnTo>
                    <a:pt x="36" y="326"/>
                  </a:lnTo>
                  <a:lnTo>
                    <a:pt x="36" y="326"/>
                  </a:lnTo>
                  <a:lnTo>
                    <a:pt x="44" y="326"/>
                  </a:lnTo>
                  <a:lnTo>
                    <a:pt x="44" y="326"/>
                  </a:lnTo>
                  <a:lnTo>
                    <a:pt x="56" y="330"/>
                  </a:lnTo>
                  <a:lnTo>
                    <a:pt x="56" y="330"/>
                  </a:lnTo>
                  <a:lnTo>
                    <a:pt x="301" y="330"/>
                  </a:lnTo>
                  <a:lnTo>
                    <a:pt x="301" y="330"/>
                  </a:lnTo>
                  <a:lnTo>
                    <a:pt x="313" y="326"/>
                  </a:lnTo>
                  <a:lnTo>
                    <a:pt x="313" y="326"/>
                  </a:lnTo>
                  <a:lnTo>
                    <a:pt x="325" y="326"/>
                  </a:lnTo>
                  <a:lnTo>
                    <a:pt x="325" y="326"/>
                  </a:lnTo>
                  <a:lnTo>
                    <a:pt x="333" y="317"/>
                  </a:lnTo>
                  <a:lnTo>
                    <a:pt x="333" y="317"/>
                  </a:lnTo>
                  <a:lnTo>
                    <a:pt x="341" y="313"/>
                  </a:lnTo>
                  <a:lnTo>
                    <a:pt x="341" y="313"/>
                  </a:lnTo>
                  <a:lnTo>
                    <a:pt x="345" y="305"/>
                  </a:lnTo>
                  <a:lnTo>
                    <a:pt x="345" y="305"/>
                  </a:lnTo>
                  <a:lnTo>
                    <a:pt x="354" y="297"/>
                  </a:lnTo>
                  <a:lnTo>
                    <a:pt x="354" y="297"/>
                  </a:lnTo>
                  <a:lnTo>
                    <a:pt x="354" y="285"/>
                  </a:lnTo>
                  <a:lnTo>
                    <a:pt x="354" y="285"/>
                  </a:lnTo>
                  <a:lnTo>
                    <a:pt x="358" y="273"/>
                  </a:lnTo>
                  <a:lnTo>
                    <a:pt x="358" y="273"/>
                  </a:lnTo>
                  <a:lnTo>
                    <a:pt x="358" y="56"/>
                  </a:lnTo>
                  <a:lnTo>
                    <a:pt x="358" y="56"/>
                  </a:lnTo>
                  <a:lnTo>
                    <a:pt x="354" y="44"/>
                  </a:lnTo>
                  <a:lnTo>
                    <a:pt x="354" y="44"/>
                  </a:lnTo>
                  <a:lnTo>
                    <a:pt x="354" y="36"/>
                  </a:lnTo>
                  <a:lnTo>
                    <a:pt x="354" y="36"/>
                  </a:lnTo>
                  <a:lnTo>
                    <a:pt x="345" y="24"/>
                  </a:lnTo>
                  <a:lnTo>
                    <a:pt x="345" y="24"/>
                  </a:lnTo>
                  <a:lnTo>
                    <a:pt x="341" y="16"/>
                  </a:lnTo>
                  <a:lnTo>
                    <a:pt x="341" y="16"/>
                  </a:lnTo>
                  <a:lnTo>
                    <a:pt x="333" y="12"/>
                  </a:lnTo>
                  <a:lnTo>
                    <a:pt x="333" y="12"/>
                  </a:lnTo>
                  <a:lnTo>
                    <a:pt x="325" y="8"/>
                  </a:lnTo>
                  <a:lnTo>
                    <a:pt x="325" y="8"/>
                  </a:lnTo>
                  <a:lnTo>
                    <a:pt x="313" y="4"/>
                  </a:lnTo>
                  <a:lnTo>
                    <a:pt x="313" y="4"/>
                  </a:lnTo>
                  <a:lnTo>
                    <a:pt x="301" y="4"/>
                  </a:lnTo>
                  <a:lnTo>
                    <a:pt x="301" y="4"/>
                  </a:lnTo>
                  <a:lnTo>
                    <a:pt x="56" y="4"/>
                  </a:lnTo>
                  <a:lnTo>
                    <a:pt x="56" y="4"/>
                  </a:lnTo>
                  <a:lnTo>
                    <a:pt x="44" y="4"/>
                  </a:lnTo>
                  <a:lnTo>
                    <a:pt x="44" y="4"/>
                  </a:lnTo>
                  <a:lnTo>
                    <a:pt x="36" y="8"/>
                  </a:lnTo>
                  <a:lnTo>
                    <a:pt x="36" y="8"/>
                  </a:lnTo>
                  <a:lnTo>
                    <a:pt x="24" y="12"/>
                  </a:lnTo>
                  <a:lnTo>
                    <a:pt x="24" y="12"/>
                  </a:lnTo>
                  <a:lnTo>
                    <a:pt x="16" y="16"/>
                  </a:lnTo>
                  <a:lnTo>
                    <a:pt x="16" y="16"/>
                  </a:lnTo>
                  <a:lnTo>
                    <a:pt x="12" y="24"/>
                  </a:lnTo>
                  <a:lnTo>
                    <a:pt x="12" y="24"/>
                  </a:lnTo>
                  <a:lnTo>
                    <a:pt x="8" y="36"/>
                  </a:lnTo>
                  <a:lnTo>
                    <a:pt x="8" y="36"/>
                  </a:lnTo>
                  <a:lnTo>
                    <a:pt x="4" y="44"/>
                  </a:lnTo>
                  <a:lnTo>
                    <a:pt x="4" y="44"/>
                  </a:lnTo>
                  <a:lnTo>
                    <a:pt x="4" y="56"/>
                  </a:lnTo>
                  <a:lnTo>
                    <a:pt x="4" y="56"/>
                  </a:lnTo>
                  <a:lnTo>
                    <a:pt x="4" y="273"/>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58" name="Rectangle 26">
              <a:extLst>
                <a:ext uri="{FF2B5EF4-FFF2-40B4-BE49-F238E27FC236}">
                  <a16:creationId xmlns:a16="http://schemas.microsoft.com/office/drawing/2014/main" id="{5A90A8D7-82A9-46F6-87F8-7B289E280FF3}"/>
                </a:ext>
              </a:extLst>
            </p:cNvPr>
            <p:cNvSpPr>
              <a:spLocks noChangeArrowheads="1"/>
            </p:cNvSpPr>
            <p:nvPr/>
          </p:nvSpPr>
          <p:spPr bwMode="auto">
            <a:xfrm>
              <a:off x="5644623" y="3454929"/>
              <a:ext cx="3063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FFE699"/>
                  </a:solidFill>
                  <a:effectLst/>
                  <a:latin typeface="Calibri" panose="020F0502020204030204" pitchFamily="34" charset="0"/>
                </a:rPr>
                <a:t>SaaS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9" name="Rectangle 27">
              <a:extLst>
                <a:ext uri="{FF2B5EF4-FFF2-40B4-BE49-F238E27FC236}">
                  <a16:creationId xmlns:a16="http://schemas.microsoft.com/office/drawing/2014/main" id="{8DE919A6-4F78-4486-AE13-B9F6C8E65BE3}"/>
                </a:ext>
              </a:extLst>
            </p:cNvPr>
            <p:cNvSpPr>
              <a:spLocks noChangeArrowheads="1"/>
            </p:cNvSpPr>
            <p:nvPr/>
          </p:nvSpPr>
          <p:spPr bwMode="auto">
            <a:xfrm>
              <a:off x="5619223" y="3600979"/>
              <a:ext cx="1206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FFFFFF"/>
                  </a:solidFill>
                  <a:effectLst/>
                  <a:latin typeface="Calibri" panose="020F0502020204030204" pitchFamily="34" charset="0"/>
                </a:rPr>
                <a:t>F</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0" name="Rectangle 28">
              <a:extLst>
                <a:ext uri="{FF2B5EF4-FFF2-40B4-BE49-F238E27FC236}">
                  <a16:creationId xmlns:a16="http://schemas.microsoft.com/office/drawing/2014/main" id="{70FFB7DB-FCC9-4C26-BE66-64C09061048D}"/>
                </a:ext>
              </a:extLst>
            </p:cNvPr>
            <p:cNvSpPr>
              <a:spLocks noChangeArrowheads="1"/>
            </p:cNvSpPr>
            <p:nvPr/>
          </p:nvSpPr>
          <p:spPr bwMode="auto">
            <a:xfrm>
              <a:off x="5676373" y="3600979"/>
              <a:ext cx="1016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FFFFFF"/>
                  </a:solidFill>
                  <a:effectLst/>
                  <a:latin typeface="Calibri" panose="020F050202020403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1" name="Rectangle 29">
              <a:extLst>
                <a:ext uri="{FF2B5EF4-FFF2-40B4-BE49-F238E27FC236}">
                  <a16:creationId xmlns:a16="http://schemas.microsoft.com/office/drawing/2014/main" id="{4FBE52D4-606C-4F1E-8D33-27E19074B4A7}"/>
                </a:ext>
              </a:extLst>
            </p:cNvPr>
            <p:cNvSpPr>
              <a:spLocks noChangeArrowheads="1"/>
            </p:cNvSpPr>
            <p:nvPr/>
          </p:nvSpPr>
          <p:spPr bwMode="auto">
            <a:xfrm>
              <a:off x="5716060" y="3600979"/>
              <a:ext cx="25558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rgbClr val="FFFFFF"/>
                  </a:solidFill>
                  <a:effectLst/>
                  <a:latin typeface="Calibri" panose="020F0502020204030204" pitchFamily="34" charset="0"/>
                </a:rPr>
                <a:t>TEP</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2" name="Freeform 30">
              <a:extLst>
                <a:ext uri="{FF2B5EF4-FFF2-40B4-BE49-F238E27FC236}">
                  <a16:creationId xmlns:a16="http://schemas.microsoft.com/office/drawing/2014/main" id="{847466B6-28BF-4A64-8E9F-BE7B12FEDFD3}"/>
                </a:ext>
              </a:extLst>
            </p:cNvPr>
            <p:cNvSpPr>
              <a:spLocks/>
            </p:cNvSpPr>
            <p:nvPr/>
          </p:nvSpPr>
          <p:spPr bwMode="auto">
            <a:xfrm>
              <a:off x="4873097" y="3345391"/>
              <a:ext cx="568326" cy="523875"/>
            </a:xfrm>
            <a:custGeom>
              <a:avLst/>
              <a:gdLst>
                <a:gd name="T0" fmla="*/ 0 w 358"/>
                <a:gd name="T1" fmla="*/ 56 h 330"/>
                <a:gd name="T2" fmla="*/ 4 w 358"/>
                <a:gd name="T3" fmla="*/ 32 h 330"/>
                <a:gd name="T4" fmla="*/ 16 w 358"/>
                <a:gd name="T5" fmla="*/ 16 h 330"/>
                <a:gd name="T6" fmla="*/ 32 w 358"/>
                <a:gd name="T7" fmla="*/ 4 h 330"/>
                <a:gd name="T8" fmla="*/ 56 w 358"/>
                <a:gd name="T9" fmla="*/ 0 h 330"/>
                <a:gd name="T10" fmla="*/ 56 w 358"/>
                <a:gd name="T11" fmla="*/ 0 h 330"/>
                <a:gd name="T12" fmla="*/ 56 w 358"/>
                <a:gd name="T13" fmla="*/ 0 h 330"/>
                <a:gd name="T14" fmla="*/ 301 w 358"/>
                <a:gd name="T15" fmla="*/ 0 h 330"/>
                <a:gd name="T16" fmla="*/ 301 w 358"/>
                <a:gd name="T17" fmla="*/ 0 h 330"/>
                <a:gd name="T18" fmla="*/ 325 w 358"/>
                <a:gd name="T19" fmla="*/ 4 h 330"/>
                <a:gd name="T20" fmla="*/ 342 w 358"/>
                <a:gd name="T21" fmla="*/ 16 h 330"/>
                <a:gd name="T22" fmla="*/ 354 w 358"/>
                <a:gd name="T23" fmla="*/ 32 h 330"/>
                <a:gd name="T24" fmla="*/ 358 w 358"/>
                <a:gd name="T25" fmla="*/ 56 h 330"/>
                <a:gd name="T26" fmla="*/ 358 w 358"/>
                <a:gd name="T27" fmla="*/ 56 h 330"/>
                <a:gd name="T28" fmla="*/ 358 w 358"/>
                <a:gd name="T29" fmla="*/ 56 h 330"/>
                <a:gd name="T30" fmla="*/ 358 w 358"/>
                <a:gd name="T31" fmla="*/ 273 h 330"/>
                <a:gd name="T32" fmla="*/ 358 w 358"/>
                <a:gd name="T33" fmla="*/ 273 h 330"/>
                <a:gd name="T34" fmla="*/ 354 w 358"/>
                <a:gd name="T35" fmla="*/ 297 h 330"/>
                <a:gd name="T36" fmla="*/ 342 w 358"/>
                <a:gd name="T37" fmla="*/ 313 h 330"/>
                <a:gd name="T38" fmla="*/ 325 w 358"/>
                <a:gd name="T39" fmla="*/ 326 h 330"/>
                <a:gd name="T40" fmla="*/ 301 w 358"/>
                <a:gd name="T41" fmla="*/ 330 h 330"/>
                <a:gd name="T42" fmla="*/ 301 w 358"/>
                <a:gd name="T43" fmla="*/ 330 h 330"/>
                <a:gd name="T44" fmla="*/ 301 w 358"/>
                <a:gd name="T45" fmla="*/ 330 h 330"/>
                <a:gd name="T46" fmla="*/ 56 w 358"/>
                <a:gd name="T47" fmla="*/ 330 h 330"/>
                <a:gd name="T48" fmla="*/ 56 w 358"/>
                <a:gd name="T49" fmla="*/ 330 h 330"/>
                <a:gd name="T50" fmla="*/ 32 w 358"/>
                <a:gd name="T51" fmla="*/ 326 h 330"/>
                <a:gd name="T52" fmla="*/ 16 w 358"/>
                <a:gd name="T53" fmla="*/ 313 h 330"/>
                <a:gd name="T54" fmla="*/ 4 w 358"/>
                <a:gd name="T55" fmla="*/ 297 h 330"/>
                <a:gd name="T56" fmla="*/ 0 w 358"/>
                <a:gd name="T57" fmla="*/ 273 h 330"/>
                <a:gd name="T58" fmla="*/ 0 w 358"/>
                <a:gd name="T59" fmla="*/ 273 h 330"/>
                <a:gd name="T60" fmla="*/ 0 w 358"/>
                <a:gd name="T61" fmla="*/ 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0">
                  <a:moveTo>
                    <a:pt x="0" y="56"/>
                  </a:moveTo>
                  <a:lnTo>
                    <a:pt x="4" y="32"/>
                  </a:lnTo>
                  <a:lnTo>
                    <a:pt x="16" y="16"/>
                  </a:lnTo>
                  <a:lnTo>
                    <a:pt x="32" y="4"/>
                  </a:lnTo>
                  <a:lnTo>
                    <a:pt x="56" y="0"/>
                  </a:lnTo>
                  <a:lnTo>
                    <a:pt x="56" y="0"/>
                  </a:lnTo>
                  <a:lnTo>
                    <a:pt x="56" y="0"/>
                  </a:lnTo>
                  <a:lnTo>
                    <a:pt x="301" y="0"/>
                  </a:lnTo>
                  <a:lnTo>
                    <a:pt x="301" y="0"/>
                  </a:lnTo>
                  <a:lnTo>
                    <a:pt x="325" y="4"/>
                  </a:lnTo>
                  <a:lnTo>
                    <a:pt x="342" y="16"/>
                  </a:lnTo>
                  <a:lnTo>
                    <a:pt x="354" y="32"/>
                  </a:lnTo>
                  <a:lnTo>
                    <a:pt x="358" y="56"/>
                  </a:lnTo>
                  <a:lnTo>
                    <a:pt x="358" y="56"/>
                  </a:lnTo>
                  <a:lnTo>
                    <a:pt x="358" y="56"/>
                  </a:lnTo>
                  <a:lnTo>
                    <a:pt x="358" y="273"/>
                  </a:lnTo>
                  <a:lnTo>
                    <a:pt x="358" y="273"/>
                  </a:lnTo>
                  <a:lnTo>
                    <a:pt x="354" y="297"/>
                  </a:lnTo>
                  <a:lnTo>
                    <a:pt x="342" y="313"/>
                  </a:lnTo>
                  <a:lnTo>
                    <a:pt x="325" y="326"/>
                  </a:lnTo>
                  <a:lnTo>
                    <a:pt x="301" y="330"/>
                  </a:lnTo>
                  <a:lnTo>
                    <a:pt x="301" y="330"/>
                  </a:lnTo>
                  <a:lnTo>
                    <a:pt x="301" y="330"/>
                  </a:lnTo>
                  <a:lnTo>
                    <a:pt x="56" y="330"/>
                  </a:lnTo>
                  <a:lnTo>
                    <a:pt x="56" y="330"/>
                  </a:lnTo>
                  <a:lnTo>
                    <a:pt x="32" y="326"/>
                  </a:lnTo>
                  <a:lnTo>
                    <a:pt x="16" y="313"/>
                  </a:lnTo>
                  <a:lnTo>
                    <a:pt x="4" y="297"/>
                  </a:lnTo>
                  <a:lnTo>
                    <a:pt x="0" y="273"/>
                  </a:lnTo>
                  <a:lnTo>
                    <a:pt x="0" y="273"/>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Freeform 31">
              <a:extLst>
                <a:ext uri="{FF2B5EF4-FFF2-40B4-BE49-F238E27FC236}">
                  <a16:creationId xmlns:a16="http://schemas.microsoft.com/office/drawing/2014/main" id="{D8905F69-EBA6-4FC4-B3A4-91C37E2F1BD3}"/>
                </a:ext>
              </a:extLst>
            </p:cNvPr>
            <p:cNvSpPr>
              <a:spLocks noEditPoints="1"/>
            </p:cNvSpPr>
            <p:nvPr/>
          </p:nvSpPr>
          <p:spPr bwMode="auto">
            <a:xfrm>
              <a:off x="4873097" y="3345391"/>
              <a:ext cx="574676" cy="530225"/>
            </a:xfrm>
            <a:custGeom>
              <a:avLst/>
              <a:gdLst>
                <a:gd name="T0" fmla="*/ 0 w 362"/>
                <a:gd name="T1" fmla="*/ 44 h 334"/>
                <a:gd name="T2" fmla="*/ 8 w 362"/>
                <a:gd name="T3" fmla="*/ 24 h 334"/>
                <a:gd name="T4" fmla="*/ 24 w 362"/>
                <a:gd name="T5" fmla="*/ 8 h 334"/>
                <a:gd name="T6" fmla="*/ 44 w 362"/>
                <a:gd name="T7" fmla="*/ 0 h 334"/>
                <a:gd name="T8" fmla="*/ 301 w 362"/>
                <a:gd name="T9" fmla="*/ 0 h 334"/>
                <a:gd name="T10" fmla="*/ 325 w 362"/>
                <a:gd name="T11" fmla="*/ 4 h 334"/>
                <a:gd name="T12" fmla="*/ 342 w 362"/>
                <a:gd name="T13" fmla="*/ 16 h 334"/>
                <a:gd name="T14" fmla="*/ 354 w 362"/>
                <a:gd name="T15" fmla="*/ 32 h 334"/>
                <a:gd name="T16" fmla="*/ 362 w 362"/>
                <a:gd name="T17" fmla="*/ 56 h 334"/>
                <a:gd name="T18" fmla="*/ 358 w 362"/>
                <a:gd name="T19" fmla="*/ 285 h 334"/>
                <a:gd name="T20" fmla="*/ 350 w 362"/>
                <a:gd name="T21" fmla="*/ 305 h 334"/>
                <a:gd name="T22" fmla="*/ 334 w 362"/>
                <a:gd name="T23" fmla="*/ 322 h 334"/>
                <a:gd name="T24" fmla="*/ 313 w 362"/>
                <a:gd name="T25" fmla="*/ 330 h 334"/>
                <a:gd name="T26" fmla="*/ 56 w 362"/>
                <a:gd name="T27" fmla="*/ 334 h 334"/>
                <a:gd name="T28" fmla="*/ 32 w 362"/>
                <a:gd name="T29" fmla="*/ 326 h 334"/>
                <a:gd name="T30" fmla="*/ 16 w 362"/>
                <a:gd name="T31" fmla="*/ 313 h 334"/>
                <a:gd name="T32" fmla="*/ 4 w 362"/>
                <a:gd name="T33" fmla="*/ 297 h 334"/>
                <a:gd name="T34" fmla="*/ 0 w 362"/>
                <a:gd name="T35" fmla="*/ 273 h 334"/>
                <a:gd name="T36" fmla="*/ 4 w 362"/>
                <a:gd name="T37" fmla="*/ 273 h 334"/>
                <a:gd name="T38" fmla="*/ 4 w 362"/>
                <a:gd name="T39" fmla="*/ 285 h 334"/>
                <a:gd name="T40" fmla="*/ 8 w 362"/>
                <a:gd name="T41" fmla="*/ 297 h 334"/>
                <a:gd name="T42" fmla="*/ 12 w 362"/>
                <a:gd name="T43" fmla="*/ 305 h 334"/>
                <a:gd name="T44" fmla="*/ 16 w 362"/>
                <a:gd name="T45" fmla="*/ 313 h 334"/>
                <a:gd name="T46" fmla="*/ 24 w 362"/>
                <a:gd name="T47" fmla="*/ 317 h 334"/>
                <a:gd name="T48" fmla="*/ 36 w 362"/>
                <a:gd name="T49" fmla="*/ 326 h 334"/>
                <a:gd name="T50" fmla="*/ 44 w 362"/>
                <a:gd name="T51" fmla="*/ 326 h 334"/>
                <a:gd name="T52" fmla="*/ 56 w 362"/>
                <a:gd name="T53" fmla="*/ 330 h 334"/>
                <a:gd name="T54" fmla="*/ 301 w 362"/>
                <a:gd name="T55" fmla="*/ 330 h 334"/>
                <a:gd name="T56" fmla="*/ 313 w 362"/>
                <a:gd name="T57" fmla="*/ 326 h 334"/>
                <a:gd name="T58" fmla="*/ 325 w 362"/>
                <a:gd name="T59" fmla="*/ 326 h 334"/>
                <a:gd name="T60" fmla="*/ 334 w 362"/>
                <a:gd name="T61" fmla="*/ 317 h 334"/>
                <a:gd name="T62" fmla="*/ 342 w 362"/>
                <a:gd name="T63" fmla="*/ 313 h 334"/>
                <a:gd name="T64" fmla="*/ 346 w 362"/>
                <a:gd name="T65" fmla="*/ 305 h 334"/>
                <a:gd name="T66" fmla="*/ 354 w 362"/>
                <a:gd name="T67" fmla="*/ 297 h 334"/>
                <a:gd name="T68" fmla="*/ 354 w 362"/>
                <a:gd name="T69" fmla="*/ 285 h 334"/>
                <a:gd name="T70" fmla="*/ 358 w 362"/>
                <a:gd name="T71" fmla="*/ 273 h 334"/>
                <a:gd name="T72" fmla="*/ 358 w 362"/>
                <a:gd name="T73" fmla="*/ 56 h 334"/>
                <a:gd name="T74" fmla="*/ 354 w 362"/>
                <a:gd name="T75" fmla="*/ 44 h 334"/>
                <a:gd name="T76" fmla="*/ 354 w 362"/>
                <a:gd name="T77" fmla="*/ 36 h 334"/>
                <a:gd name="T78" fmla="*/ 346 w 362"/>
                <a:gd name="T79" fmla="*/ 24 h 334"/>
                <a:gd name="T80" fmla="*/ 342 w 362"/>
                <a:gd name="T81" fmla="*/ 16 h 334"/>
                <a:gd name="T82" fmla="*/ 334 w 362"/>
                <a:gd name="T83" fmla="*/ 12 h 334"/>
                <a:gd name="T84" fmla="*/ 325 w 362"/>
                <a:gd name="T85" fmla="*/ 8 h 334"/>
                <a:gd name="T86" fmla="*/ 313 w 362"/>
                <a:gd name="T87" fmla="*/ 4 h 334"/>
                <a:gd name="T88" fmla="*/ 301 w 362"/>
                <a:gd name="T89" fmla="*/ 4 h 334"/>
                <a:gd name="T90" fmla="*/ 56 w 362"/>
                <a:gd name="T91" fmla="*/ 4 h 334"/>
                <a:gd name="T92" fmla="*/ 44 w 362"/>
                <a:gd name="T93" fmla="*/ 4 h 334"/>
                <a:gd name="T94" fmla="*/ 36 w 362"/>
                <a:gd name="T95" fmla="*/ 8 h 334"/>
                <a:gd name="T96" fmla="*/ 24 w 362"/>
                <a:gd name="T97" fmla="*/ 12 h 334"/>
                <a:gd name="T98" fmla="*/ 16 w 362"/>
                <a:gd name="T99" fmla="*/ 16 h 334"/>
                <a:gd name="T100" fmla="*/ 12 w 362"/>
                <a:gd name="T101" fmla="*/ 24 h 334"/>
                <a:gd name="T102" fmla="*/ 8 w 362"/>
                <a:gd name="T103" fmla="*/ 36 h 334"/>
                <a:gd name="T104" fmla="*/ 4 w 362"/>
                <a:gd name="T105" fmla="*/ 44 h 334"/>
                <a:gd name="T106" fmla="*/ 4 w 362"/>
                <a:gd name="T107" fmla="*/ 56 h 334"/>
                <a:gd name="T108" fmla="*/ 4 w 362"/>
                <a:gd name="T109"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334">
                  <a:moveTo>
                    <a:pt x="0" y="56"/>
                  </a:moveTo>
                  <a:lnTo>
                    <a:pt x="0" y="44"/>
                  </a:lnTo>
                  <a:lnTo>
                    <a:pt x="4" y="32"/>
                  </a:lnTo>
                  <a:lnTo>
                    <a:pt x="8" y="24"/>
                  </a:lnTo>
                  <a:lnTo>
                    <a:pt x="16" y="16"/>
                  </a:lnTo>
                  <a:lnTo>
                    <a:pt x="24" y="8"/>
                  </a:lnTo>
                  <a:lnTo>
                    <a:pt x="32" y="4"/>
                  </a:lnTo>
                  <a:lnTo>
                    <a:pt x="44" y="0"/>
                  </a:lnTo>
                  <a:lnTo>
                    <a:pt x="56" y="0"/>
                  </a:lnTo>
                  <a:lnTo>
                    <a:pt x="301" y="0"/>
                  </a:lnTo>
                  <a:lnTo>
                    <a:pt x="313" y="0"/>
                  </a:lnTo>
                  <a:lnTo>
                    <a:pt x="325" y="4"/>
                  </a:lnTo>
                  <a:lnTo>
                    <a:pt x="334" y="8"/>
                  </a:lnTo>
                  <a:lnTo>
                    <a:pt x="342" y="16"/>
                  </a:lnTo>
                  <a:lnTo>
                    <a:pt x="350" y="24"/>
                  </a:lnTo>
                  <a:lnTo>
                    <a:pt x="354" y="32"/>
                  </a:lnTo>
                  <a:lnTo>
                    <a:pt x="358" y="44"/>
                  </a:lnTo>
                  <a:lnTo>
                    <a:pt x="362" y="56"/>
                  </a:lnTo>
                  <a:lnTo>
                    <a:pt x="362" y="273"/>
                  </a:lnTo>
                  <a:lnTo>
                    <a:pt x="358" y="285"/>
                  </a:lnTo>
                  <a:lnTo>
                    <a:pt x="354" y="297"/>
                  </a:lnTo>
                  <a:lnTo>
                    <a:pt x="350" y="305"/>
                  </a:lnTo>
                  <a:lnTo>
                    <a:pt x="342" y="313"/>
                  </a:lnTo>
                  <a:lnTo>
                    <a:pt x="334" y="322"/>
                  </a:lnTo>
                  <a:lnTo>
                    <a:pt x="325" y="326"/>
                  </a:lnTo>
                  <a:lnTo>
                    <a:pt x="313" y="330"/>
                  </a:lnTo>
                  <a:lnTo>
                    <a:pt x="301" y="334"/>
                  </a:lnTo>
                  <a:lnTo>
                    <a:pt x="56" y="334"/>
                  </a:lnTo>
                  <a:lnTo>
                    <a:pt x="44" y="330"/>
                  </a:lnTo>
                  <a:lnTo>
                    <a:pt x="32" y="326"/>
                  </a:lnTo>
                  <a:lnTo>
                    <a:pt x="24" y="322"/>
                  </a:lnTo>
                  <a:lnTo>
                    <a:pt x="16" y="313"/>
                  </a:lnTo>
                  <a:lnTo>
                    <a:pt x="8" y="305"/>
                  </a:lnTo>
                  <a:lnTo>
                    <a:pt x="4" y="297"/>
                  </a:lnTo>
                  <a:lnTo>
                    <a:pt x="0" y="285"/>
                  </a:lnTo>
                  <a:lnTo>
                    <a:pt x="0" y="273"/>
                  </a:lnTo>
                  <a:lnTo>
                    <a:pt x="0" y="56"/>
                  </a:lnTo>
                  <a:close/>
                  <a:moveTo>
                    <a:pt x="4" y="273"/>
                  </a:moveTo>
                  <a:lnTo>
                    <a:pt x="4" y="273"/>
                  </a:lnTo>
                  <a:lnTo>
                    <a:pt x="4" y="285"/>
                  </a:lnTo>
                  <a:lnTo>
                    <a:pt x="4" y="285"/>
                  </a:lnTo>
                  <a:lnTo>
                    <a:pt x="8" y="297"/>
                  </a:lnTo>
                  <a:lnTo>
                    <a:pt x="8" y="297"/>
                  </a:lnTo>
                  <a:lnTo>
                    <a:pt x="12" y="305"/>
                  </a:lnTo>
                  <a:lnTo>
                    <a:pt x="12" y="305"/>
                  </a:lnTo>
                  <a:lnTo>
                    <a:pt x="16" y="313"/>
                  </a:lnTo>
                  <a:lnTo>
                    <a:pt x="16" y="313"/>
                  </a:lnTo>
                  <a:lnTo>
                    <a:pt x="24" y="317"/>
                  </a:lnTo>
                  <a:lnTo>
                    <a:pt x="24" y="317"/>
                  </a:lnTo>
                  <a:lnTo>
                    <a:pt x="36" y="326"/>
                  </a:lnTo>
                  <a:lnTo>
                    <a:pt x="36" y="326"/>
                  </a:lnTo>
                  <a:lnTo>
                    <a:pt x="44" y="326"/>
                  </a:lnTo>
                  <a:lnTo>
                    <a:pt x="44" y="326"/>
                  </a:lnTo>
                  <a:lnTo>
                    <a:pt x="56" y="330"/>
                  </a:lnTo>
                  <a:lnTo>
                    <a:pt x="56" y="330"/>
                  </a:lnTo>
                  <a:lnTo>
                    <a:pt x="301" y="330"/>
                  </a:lnTo>
                  <a:lnTo>
                    <a:pt x="301" y="330"/>
                  </a:lnTo>
                  <a:lnTo>
                    <a:pt x="313" y="326"/>
                  </a:lnTo>
                  <a:lnTo>
                    <a:pt x="313" y="326"/>
                  </a:lnTo>
                  <a:lnTo>
                    <a:pt x="325" y="326"/>
                  </a:lnTo>
                  <a:lnTo>
                    <a:pt x="325" y="326"/>
                  </a:lnTo>
                  <a:lnTo>
                    <a:pt x="334" y="317"/>
                  </a:lnTo>
                  <a:lnTo>
                    <a:pt x="334" y="317"/>
                  </a:lnTo>
                  <a:lnTo>
                    <a:pt x="342" y="313"/>
                  </a:lnTo>
                  <a:lnTo>
                    <a:pt x="342" y="313"/>
                  </a:lnTo>
                  <a:lnTo>
                    <a:pt x="346" y="305"/>
                  </a:lnTo>
                  <a:lnTo>
                    <a:pt x="346" y="305"/>
                  </a:lnTo>
                  <a:lnTo>
                    <a:pt x="354" y="297"/>
                  </a:lnTo>
                  <a:lnTo>
                    <a:pt x="354" y="297"/>
                  </a:lnTo>
                  <a:lnTo>
                    <a:pt x="354" y="285"/>
                  </a:lnTo>
                  <a:lnTo>
                    <a:pt x="354" y="285"/>
                  </a:lnTo>
                  <a:lnTo>
                    <a:pt x="358" y="273"/>
                  </a:lnTo>
                  <a:lnTo>
                    <a:pt x="358" y="273"/>
                  </a:lnTo>
                  <a:lnTo>
                    <a:pt x="358" y="56"/>
                  </a:lnTo>
                  <a:lnTo>
                    <a:pt x="358" y="56"/>
                  </a:lnTo>
                  <a:lnTo>
                    <a:pt x="354" y="44"/>
                  </a:lnTo>
                  <a:lnTo>
                    <a:pt x="354" y="44"/>
                  </a:lnTo>
                  <a:lnTo>
                    <a:pt x="354" y="36"/>
                  </a:lnTo>
                  <a:lnTo>
                    <a:pt x="354" y="36"/>
                  </a:lnTo>
                  <a:lnTo>
                    <a:pt x="346" y="24"/>
                  </a:lnTo>
                  <a:lnTo>
                    <a:pt x="346" y="24"/>
                  </a:lnTo>
                  <a:lnTo>
                    <a:pt x="342" y="16"/>
                  </a:lnTo>
                  <a:lnTo>
                    <a:pt x="342" y="16"/>
                  </a:lnTo>
                  <a:lnTo>
                    <a:pt x="334" y="12"/>
                  </a:lnTo>
                  <a:lnTo>
                    <a:pt x="334" y="12"/>
                  </a:lnTo>
                  <a:lnTo>
                    <a:pt x="325" y="8"/>
                  </a:lnTo>
                  <a:lnTo>
                    <a:pt x="325" y="8"/>
                  </a:lnTo>
                  <a:lnTo>
                    <a:pt x="313" y="4"/>
                  </a:lnTo>
                  <a:lnTo>
                    <a:pt x="313" y="4"/>
                  </a:lnTo>
                  <a:lnTo>
                    <a:pt x="301" y="4"/>
                  </a:lnTo>
                  <a:lnTo>
                    <a:pt x="301" y="4"/>
                  </a:lnTo>
                  <a:lnTo>
                    <a:pt x="56" y="4"/>
                  </a:lnTo>
                  <a:lnTo>
                    <a:pt x="56" y="4"/>
                  </a:lnTo>
                  <a:lnTo>
                    <a:pt x="44" y="4"/>
                  </a:lnTo>
                  <a:lnTo>
                    <a:pt x="44" y="4"/>
                  </a:lnTo>
                  <a:lnTo>
                    <a:pt x="36" y="8"/>
                  </a:lnTo>
                  <a:lnTo>
                    <a:pt x="36" y="8"/>
                  </a:lnTo>
                  <a:lnTo>
                    <a:pt x="24" y="12"/>
                  </a:lnTo>
                  <a:lnTo>
                    <a:pt x="24" y="12"/>
                  </a:lnTo>
                  <a:lnTo>
                    <a:pt x="16" y="16"/>
                  </a:lnTo>
                  <a:lnTo>
                    <a:pt x="16" y="16"/>
                  </a:lnTo>
                  <a:lnTo>
                    <a:pt x="12" y="24"/>
                  </a:lnTo>
                  <a:lnTo>
                    <a:pt x="12" y="24"/>
                  </a:lnTo>
                  <a:lnTo>
                    <a:pt x="8" y="36"/>
                  </a:lnTo>
                  <a:lnTo>
                    <a:pt x="8" y="36"/>
                  </a:lnTo>
                  <a:lnTo>
                    <a:pt x="4" y="44"/>
                  </a:lnTo>
                  <a:lnTo>
                    <a:pt x="4" y="44"/>
                  </a:lnTo>
                  <a:lnTo>
                    <a:pt x="4" y="56"/>
                  </a:lnTo>
                  <a:lnTo>
                    <a:pt x="4" y="56"/>
                  </a:lnTo>
                  <a:lnTo>
                    <a:pt x="4" y="273"/>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4" name="Rectangle 32">
              <a:extLst>
                <a:ext uri="{FF2B5EF4-FFF2-40B4-BE49-F238E27FC236}">
                  <a16:creationId xmlns:a16="http://schemas.microsoft.com/office/drawing/2014/main" id="{67EABFB9-3D12-4E40-BEE9-117C7D455412}"/>
                </a:ext>
              </a:extLst>
            </p:cNvPr>
            <p:cNvSpPr>
              <a:spLocks noChangeArrowheads="1"/>
            </p:cNvSpPr>
            <p:nvPr/>
          </p:nvSpPr>
          <p:spPr bwMode="auto">
            <a:xfrm>
              <a:off x="5022322" y="3389841"/>
              <a:ext cx="2762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FFE699"/>
                  </a:solidFill>
                  <a:effectLst/>
                  <a:latin typeface="Calibri" panose="020F0502020204030204" pitchFamily="34" charset="0"/>
                </a:rPr>
                <a:t>PaaS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65" name="Rectangle 34">
              <a:extLst>
                <a:ext uri="{FF2B5EF4-FFF2-40B4-BE49-F238E27FC236}">
                  <a16:creationId xmlns:a16="http://schemas.microsoft.com/office/drawing/2014/main" id="{2729FC73-AE1A-4381-BB31-5CC09800E29A}"/>
                </a:ext>
              </a:extLst>
            </p:cNvPr>
            <p:cNvSpPr>
              <a:spLocks noChangeArrowheads="1"/>
            </p:cNvSpPr>
            <p:nvPr/>
          </p:nvSpPr>
          <p:spPr bwMode="auto">
            <a:xfrm>
              <a:off x="4942947" y="3547004"/>
              <a:ext cx="420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rgbClr val="FFFFFF"/>
                  </a:solidFill>
                  <a:effectLst/>
                  <a:latin typeface="Calibri" panose="020F0502020204030204" pitchFamily="34" charset="0"/>
                </a:rPr>
                <a:t>Proba-V MEP</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66" name="Freeform 38">
              <a:extLst>
                <a:ext uri="{FF2B5EF4-FFF2-40B4-BE49-F238E27FC236}">
                  <a16:creationId xmlns:a16="http://schemas.microsoft.com/office/drawing/2014/main" id="{75B9A70A-C25E-43E0-A82E-C40EBBF1DA40}"/>
                </a:ext>
              </a:extLst>
            </p:cNvPr>
            <p:cNvSpPr>
              <a:spLocks/>
            </p:cNvSpPr>
            <p:nvPr/>
          </p:nvSpPr>
          <p:spPr bwMode="auto">
            <a:xfrm>
              <a:off x="6060548" y="3345391"/>
              <a:ext cx="606426" cy="523875"/>
            </a:xfrm>
            <a:custGeom>
              <a:avLst/>
              <a:gdLst>
                <a:gd name="T0" fmla="*/ 0 w 382"/>
                <a:gd name="T1" fmla="*/ 56 h 330"/>
                <a:gd name="T2" fmla="*/ 4 w 382"/>
                <a:gd name="T3" fmla="*/ 32 h 330"/>
                <a:gd name="T4" fmla="*/ 16 w 382"/>
                <a:gd name="T5" fmla="*/ 16 h 330"/>
                <a:gd name="T6" fmla="*/ 32 w 382"/>
                <a:gd name="T7" fmla="*/ 4 h 330"/>
                <a:gd name="T8" fmla="*/ 56 w 382"/>
                <a:gd name="T9" fmla="*/ 0 h 330"/>
                <a:gd name="T10" fmla="*/ 56 w 382"/>
                <a:gd name="T11" fmla="*/ 0 h 330"/>
                <a:gd name="T12" fmla="*/ 56 w 382"/>
                <a:gd name="T13" fmla="*/ 0 h 330"/>
                <a:gd name="T14" fmla="*/ 325 w 382"/>
                <a:gd name="T15" fmla="*/ 0 h 330"/>
                <a:gd name="T16" fmla="*/ 325 w 382"/>
                <a:gd name="T17" fmla="*/ 0 h 330"/>
                <a:gd name="T18" fmla="*/ 349 w 382"/>
                <a:gd name="T19" fmla="*/ 4 h 330"/>
                <a:gd name="T20" fmla="*/ 365 w 382"/>
                <a:gd name="T21" fmla="*/ 16 h 330"/>
                <a:gd name="T22" fmla="*/ 377 w 382"/>
                <a:gd name="T23" fmla="*/ 32 h 330"/>
                <a:gd name="T24" fmla="*/ 382 w 382"/>
                <a:gd name="T25" fmla="*/ 56 h 330"/>
                <a:gd name="T26" fmla="*/ 382 w 382"/>
                <a:gd name="T27" fmla="*/ 56 h 330"/>
                <a:gd name="T28" fmla="*/ 382 w 382"/>
                <a:gd name="T29" fmla="*/ 56 h 330"/>
                <a:gd name="T30" fmla="*/ 382 w 382"/>
                <a:gd name="T31" fmla="*/ 273 h 330"/>
                <a:gd name="T32" fmla="*/ 382 w 382"/>
                <a:gd name="T33" fmla="*/ 273 h 330"/>
                <a:gd name="T34" fmla="*/ 377 w 382"/>
                <a:gd name="T35" fmla="*/ 297 h 330"/>
                <a:gd name="T36" fmla="*/ 365 w 382"/>
                <a:gd name="T37" fmla="*/ 313 h 330"/>
                <a:gd name="T38" fmla="*/ 349 w 382"/>
                <a:gd name="T39" fmla="*/ 326 h 330"/>
                <a:gd name="T40" fmla="*/ 325 w 382"/>
                <a:gd name="T41" fmla="*/ 330 h 330"/>
                <a:gd name="T42" fmla="*/ 325 w 382"/>
                <a:gd name="T43" fmla="*/ 330 h 330"/>
                <a:gd name="T44" fmla="*/ 325 w 382"/>
                <a:gd name="T45" fmla="*/ 330 h 330"/>
                <a:gd name="T46" fmla="*/ 56 w 382"/>
                <a:gd name="T47" fmla="*/ 330 h 330"/>
                <a:gd name="T48" fmla="*/ 56 w 382"/>
                <a:gd name="T49" fmla="*/ 330 h 330"/>
                <a:gd name="T50" fmla="*/ 32 w 382"/>
                <a:gd name="T51" fmla="*/ 326 h 330"/>
                <a:gd name="T52" fmla="*/ 16 w 382"/>
                <a:gd name="T53" fmla="*/ 313 h 330"/>
                <a:gd name="T54" fmla="*/ 4 w 382"/>
                <a:gd name="T55" fmla="*/ 297 h 330"/>
                <a:gd name="T56" fmla="*/ 0 w 382"/>
                <a:gd name="T57" fmla="*/ 273 h 330"/>
                <a:gd name="T58" fmla="*/ 0 w 382"/>
                <a:gd name="T59" fmla="*/ 273 h 330"/>
                <a:gd name="T60" fmla="*/ 0 w 382"/>
                <a:gd name="T61" fmla="*/ 5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2" h="330">
                  <a:moveTo>
                    <a:pt x="0" y="56"/>
                  </a:moveTo>
                  <a:lnTo>
                    <a:pt x="4" y="32"/>
                  </a:lnTo>
                  <a:lnTo>
                    <a:pt x="16" y="16"/>
                  </a:lnTo>
                  <a:lnTo>
                    <a:pt x="32" y="4"/>
                  </a:lnTo>
                  <a:lnTo>
                    <a:pt x="56" y="0"/>
                  </a:lnTo>
                  <a:lnTo>
                    <a:pt x="56" y="0"/>
                  </a:lnTo>
                  <a:lnTo>
                    <a:pt x="56" y="0"/>
                  </a:lnTo>
                  <a:lnTo>
                    <a:pt x="325" y="0"/>
                  </a:lnTo>
                  <a:lnTo>
                    <a:pt x="325" y="0"/>
                  </a:lnTo>
                  <a:lnTo>
                    <a:pt x="349" y="4"/>
                  </a:lnTo>
                  <a:lnTo>
                    <a:pt x="365" y="16"/>
                  </a:lnTo>
                  <a:lnTo>
                    <a:pt x="377" y="32"/>
                  </a:lnTo>
                  <a:lnTo>
                    <a:pt x="382" y="56"/>
                  </a:lnTo>
                  <a:lnTo>
                    <a:pt x="382" y="56"/>
                  </a:lnTo>
                  <a:lnTo>
                    <a:pt x="382" y="56"/>
                  </a:lnTo>
                  <a:lnTo>
                    <a:pt x="382" y="273"/>
                  </a:lnTo>
                  <a:lnTo>
                    <a:pt x="382" y="273"/>
                  </a:lnTo>
                  <a:lnTo>
                    <a:pt x="377" y="297"/>
                  </a:lnTo>
                  <a:lnTo>
                    <a:pt x="365" y="313"/>
                  </a:lnTo>
                  <a:lnTo>
                    <a:pt x="349" y="326"/>
                  </a:lnTo>
                  <a:lnTo>
                    <a:pt x="325" y="330"/>
                  </a:lnTo>
                  <a:lnTo>
                    <a:pt x="325" y="330"/>
                  </a:lnTo>
                  <a:lnTo>
                    <a:pt x="325" y="330"/>
                  </a:lnTo>
                  <a:lnTo>
                    <a:pt x="56" y="330"/>
                  </a:lnTo>
                  <a:lnTo>
                    <a:pt x="56" y="330"/>
                  </a:lnTo>
                  <a:lnTo>
                    <a:pt x="32" y="326"/>
                  </a:lnTo>
                  <a:lnTo>
                    <a:pt x="16" y="313"/>
                  </a:lnTo>
                  <a:lnTo>
                    <a:pt x="4" y="297"/>
                  </a:lnTo>
                  <a:lnTo>
                    <a:pt x="0" y="273"/>
                  </a:lnTo>
                  <a:lnTo>
                    <a:pt x="0" y="273"/>
                  </a:lnTo>
                  <a:lnTo>
                    <a:pt x="0" y="56"/>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7" name="Freeform 39">
              <a:extLst>
                <a:ext uri="{FF2B5EF4-FFF2-40B4-BE49-F238E27FC236}">
                  <a16:creationId xmlns:a16="http://schemas.microsoft.com/office/drawing/2014/main" id="{85386285-AD52-4A49-BF67-650D3F507509}"/>
                </a:ext>
              </a:extLst>
            </p:cNvPr>
            <p:cNvSpPr>
              <a:spLocks noEditPoints="1"/>
            </p:cNvSpPr>
            <p:nvPr/>
          </p:nvSpPr>
          <p:spPr bwMode="auto">
            <a:xfrm>
              <a:off x="6060548" y="3345391"/>
              <a:ext cx="612776" cy="530225"/>
            </a:xfrm>
            <a:custGeom>
              <a:avLst/>
              <a:gdLst>
                <a:gd name="T0" fmla="*/ 0 w 386"/>
                <a:gd name="T1" fmla="*/ 44 h 334"/>
                <a:gd name="T2" fmla="*/ 8 w 386"/>
                <a:gd name="T3" fmla="*/ 24 h 334"/>
                <a:gd name="T4" fmla="*/ 24 w 386"/>
                <a:gd name="T5" fmla="*/ 8 h 334"/>
                <a:gd name="T6" fmla="*/ 44 w 386"/>
                <a:gd name="T7" fmla="*/ 0 h 334"/>
                <a:gd name="T8" fmla="*/ 325 w 386"/>
                <a:gd name="T9" fmla="*/ 0 h 334"/>
                <a:gd name="T10" fmla="*/ 349 w 386"/>
                <a:gd name="T11" fmla="*/ 4 h 334"/>
                <a:gd name="T12" fmla="*/ 365 w 386"/>
                <a:gd name="T13" fmla="*/ 16 h 334"/>
                <a:gd name="T14" fmla="*/ 377 w 386"/>
                <a:gd name="T15" fmla="*/ 32 h 334"/>
                <a:gd name="T16" fmla="*/ 386 w 386"/>
                <a:gd name="T17" fmla="*/ 56 h 334"/>
                <a:gd name="T18" fmla="*/ 382 w 386"/>
                <a:gd name="T19" fmla="*/ 285 h 334"/>
                <a:gd name="T20" fmla="*/ 373 w 386"/>
                <a:gd name="T21" fmla="*/ 305 h 334"/>
                <a:gd name="T22" fmla="*/ 357 w 386"/>
                <a:gd name="T23" fmla="*/ 322 h 334"/>
                <a:gd name="T24" fmla="*/ 337 w 386"/>
                <a:gd name="T25" fmla="*/ 330 h 334"/>
                <a:gd name="T26" fmla="*/ 56 w 386"/>
                <a:gd name="T27" fmla="*/ 334 h 334"/>
                <a:gd name="T28" fmla="*/ 32 w 386"/>
                <a:gd name="T29" fmla="*/ 326 h 334"/>
                <a:gd name="T30" fmla="*/ 16 w 386"/>
                <a:gd name="T31" fmla="*/ 313 h 334"/>
                <a:gd name="T32" fmla="*/ 4 w 386"/>
                <a:gd name="T33" fmla="*/ 297 h 334"/>
                <a:gd name="T34" fmla="*/ 0 w 386"/>
                <a:gd name="T35" fmla="*/ 273 h 334"/>
                <a:gd name="T36" fmla="*/ 4 w 386"/>
                <a:gd name="T37" fmla="*/ 273 h 334"/>
                <a:gd name="T38" fmla="*/ 4 w 386"/>
                <a:gd name="T39" fmla="*/ 285 h 334"/>
                <a:gd name="T40" fmla="*/ 8 w 386"/>
                <a:gd name="T41" fmla="*/ 297 h 334"/>
                <a:gd name="T42" fmla="*/ 12 w 386"/>
                <a:gd name="T43" fmla="*/ 305 h 334"/>
                <a:gd name="T44" fmla="*/ 16 w 386"/>
                <a:gd name="T45" fmla="*/ 313 h 334"/>
                <a:gd name="T46" fmla="*/ 24 w 386"/>
                <a:gd name="T47" fmla="*/ 317 h 334"/>
                <a:gd name="T48" fmla="*/ 36 w 386"/>
                <a:gd name="T49" fmla="*/ 326 h 334"/>
                <a:gd name="T50" fmla="*/ 44 w 386"/>
                <a:gd name="T51" fmla="*/ 326 h 334"/>
                <a:gd name="T52" fmla="*/ 56 w 386"/>
                <a:gd name="T53" fmla="*/ 330 h 334"/>
                <a:gd name="T54" fmla="*/ 325 w 386"/>
                <a:gd name="T55" fmla="*/ 330 h 334"/>
                <a:gd name="T56" fmla="*/ 337 w 386"/>
                <a:gd name="T57" fmla="*/ 326 h 334"/>
                <a:gd name="T58" fmla="*/ 349 w 386"/>
                <a:gd name="T59" fmla="*/ 326 h 334"/>
                <a:gd name="T60" fmla="*/ 357 w 386"/>
                <a:gd name="T61" fmla="*/ 317 h 334"/>
                <a:gd name="T62" fmla="*/ 365 w 386"/>
                <a:gd name="T63" fmla="*/ 313 h 334"/>
                <a:gd name="T64" fmla="*/ 369 w 386"/>
                <a:gd name="T65" fmla="*/ 305 h 334"/>
                <a:gd name="T66" fmla="*/ 377 w 386"/>
                <a:gd name="T67" fmla="*/ 297 h 334"/>
                <a:gd name="T68" fmla="*/ 377 w 386"/>
                <a:gd name="T69" fmla="*/ 285 h 334"/>
                <a:gd name="T70" fmla="*/ 382 w 386"/>
                <a:gd name="T71" fmla="*/ 273 h 334"/>
                <a:gd name="T72" fmla="*/ 382 w 386"/>
                <a:gd name="T73" fmla="*/ 56 h 334"/>
                <a:gd name="T74" fmla="*/ 377 w 386"/>
                <a:gd name="T75" fmla="*/ 44 h 334"/>
                <a:gd name="T76" fmla="*/ 377 w 386"/>
                <a:gd name="T77" fmla="*/ 36 h 334"/>
                <a:gd name="T78" fmla="*/ 369 w 386"/>
                <a:gd name="T79" fmla="*/ 24 h 334"/>
                <a:gd name="T80" fmla="*/ 365 w 386"/>
                <a:gd name="T81" fmla="*/ 16 h 334"/>
                <a:gd name="T82" fmla="*/ 357 w 386"/>
                <a:gd name="T83" fmla="*/ 12 h 334"/>
                <a:gd name="T84" fmla="*/ 349 w 386"/>
                <a:gd name="T85" fmla="*/ 8 h 334"/>
                <a:gd name="T86" fmla="*/ 337 w 386"/>
                <a:gd name="T87" fmla="*/ 4 h 334"/>
                <a:gd name="T88" fmla="*/ 325 w 386"/>
                <a:gd name="T89" fmla="*/ 4 h 334"/>
                <a:gd name="T90" fmla="*/ 56 w 386"/>
                <a:gd name="T91" fmla="*/ 4 h 334"/>
                <a:gd name="T92" fmla="*/ 44 w 386"/>
                <a:gd name="T93" fmla="*/ 4 h 334"/>
                <a:gd name="T94" fmla="*/ 36 w 386"/>
                <a:gd name="T95" fmla="*/ 8 h 334"/>
                <a:gd name="T96" fmla="*/ 24 w 386"/>
                <a:gd name="T97" fmla="*/ 12 h 334"/>
                <a:gd name="T98" fmla="*/ 16 w 386"/>
                <a:gd name="T99" fmla="*/ 16 h 334"/>
                <a:gd name="T100" fmla="*/ 12 w 386"/>
                <a:gd name="T101" fmla="*/ 24 h 334"/>
                <a:gd name="T102" fmla="*/ 8 w 386"/>
                <a:gd name="T103" fmla="*/ 36 h 334"/>
                <a:gd name="T104" fmla="*/ 4 w 386"/>
                <a:gd name="T105" fmla="*/ 44 h 334"/>
                <a:gd name="T106" fmla="*/ 4 w 386"/>
                <a:gd name="T107" fmla="*/ 56 h 334"/>
                <a:gd name="T108" fmla="*/ 4 w 386"/>
                <a:gd name="T109" fmla="*/ 27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 h="334">
                  <a:moveTo>
                    <a:pt x="0" y="56"/>
                  </a:moveTo>
                  <a:lnTo>
                    <a:pt x="0" y="44"/>
                  </a:lnTo>
                  <a:lnTo>
                    <a:pt x="4" y="32"/>
                  </a:lnTo>
                  <a:lnTo>
                    <a:pt x="8" y="24"/>
                  </a:lnTo>
                  <a:lnTo>
                    <a:pt x="16" y="16"/>
                  </a:lnTo>
                  <a:lnTo>
                    <a:pt x="24" y="8"/>
                  </a:lnTo>
                  <a:lnTo>
                    <a:pt x="32" y="4"/>
                  </a:lnTo>
                  <a:lnTo>
                    <a:pt x="44" y="0"/>
                  </a:lnTo>
                  <a:lnTo>
                    <a:pt x="56" y="0"/>
                  </a:lnTo>
                  <a:lnTo>
                    <a:pt x="325" y="0"/>
                  </a:lnTo>
                  <a:lnTo>
                    <a:pt x="337" y="0"/>
                  </a:lnTo>
                  <a:lnTo>
                    <a:pt x="349" y="4"/>
                  </a:lnTo>
                  <a:lnTo>
                    <a:pt x="357" y="8"/>
                  </a:lnTo>
                  <a:lnTo>
                    <a:pt x="365" y="16"/>
                  </a:lnTo>
                  <a:lnTo>
                    <a:pt x="373" y="24"/>
                  </a:lnTo>
                  <a:lnTo>
                    <a:pt x="377" y="32"/>
                  </a:lnTo>
                  <a:lnTo>
                    <a:pt x="382" y="44"/>
                  </a:lnTo>
                  <a:lnTo>
                    <a:pt x="386" y="56"/>
                  </a:lnTo>
                  <a:lnTo>
                    <a:pt x="386" y="273"/>
                  </a:lnTo>
                  <a:lnTo>
                    <a:pt x="382" y="285"/>
                  </a:lnTo>
                  <a:lnTo>
                    <a:pt x="377" y="297"/>
                  </a:lnTo>
                  <a:lnTo>
                    <a:pt x="373" y="305"/>
                  </a:lnTo>
                  <a:lnTo>
                    <a:pt x="365" y="313"/>
                  </a:lnTo>
                  <a:lnTo>
                    <a:pt x="357" y="322"/>
                  </a:lnTo>
                  <a:lnTo>
                    <a:pt x="349" y="326"/>
                  </a:lnTo>
                  <a:lnTo>
                    <a:pt x="337" y="330"/>
                  </a:lnTo>
                  <a:lnTo>
                    <a:pt x="325" y="334"/>
                  </a:lnTo>
                  <a:lnTo>
                    <a:pt x="56" y="334"/>
                  </a:lnTo>
                  <a:lnTo>
                    <a:pt x="44" y="330"/>
                  </a:lnTo>
                  <a:lnTo>
                    <a:pt x="32" y="326"/>
                  </a:lnTo>
                  <a:lnTo>
                    <a:pt x="24" y="322"/>
                  </a:lnTo>
                  <a:lnTo>
                    <a:pt x="16" y="313"/>
                  </a:lnTo>
                  <a:lnTo>
                    <a:pt x="8" y="305"/>
                  </a:lnTo>
                  <a:lnTo>
                    <a:pt x="4" y="297"/>
                  </a:lnTo>
                  <a:lnTo>
                    <a:pt x="0" y="285"/>
                  </a:lnTo>
                  <a:lnTo>
                    <a:pt x="0" y="273"/>
                  </a:lnTo>
                  <a:lnTo>
                    <a:pt x="0" y="56"/>
                  </a:lnTo>
                  <a:close/>
                  <a:moveTo>
                    <a:pt x="4" y="273"/>
                  </a:moveTo>
                  <a:lnTo>
                    <a:pt x="4" y="273"/>
                  </a:lnTo>
                  <a:lnTo>
                    <a:pt x="4" y="285"/>
                  </a:lnTo>
                  <a:lnTo>
                    <a:pt x="4" y="285"/>
                  </a:lnTo>
                  <a:lnTo>
                    <a:pt x="8" y="297"/>
                  </a:lnTo>
                  <a:lnTo>
                    <a:pt x="8" y="297"/>
                  </a:lnTo>
                  <a:lnTo>
                    <a:pt x="12" y="305"/>
                  </a:lnTo>
                  <a:lnTo>
                    <a:pt x="12" y="305"/>
                  </a:lnTo>
                  <a:lnTo>
                    <a:pt x="16" y="313"/>
                  </a:lnTo>
                  <a:lnTo>
                    <a:pt x="16" y="313"/>
                  </a:lnTo>
                  <a:lnTo>
                    <a:pt x="24" y="317"/>
                  </a:lnTo>
                  <a:lnTo>
                    <a:pt x="24" y="317"/>
                  </a:lnTo>
                  <a:lnTo>
                    <a:pt x="36" y="326"/>
                  </a:lnTo>
                  <a:lnTo>
                    <a:pt x="36" y="326"/>
                  </a:lnTo>
                  <a:lnTo>
                    <a:pt x="44" y="326"/>
                  </a:lnTo>
                  <a:lnTo>
                    <a:pt x="44" y="326"/>
                  </a:lnTo>
                  <a:lnTo>
                    <a:pt x="56" y="330"/>
                  </a:lnTo>
                  <a:lnTo>
                    <a:pt x="56" y="330"/>
                  </a:lnTo>
                  <a:lnTo>
                    <a:pt x="325" y="330"/>
                  </a:lnTo>
                  <a:lnTo>
                    <a:pt x="325" y="330"/>
                  </a:lnTo>
                  <a:lnTo>
                    <a:pt x="337" y="326"/>
                  </a:lnTo>
                  <a:lnTo>
                    <a:pt x="337" y="326"/>
                  </a:lnTo>
                  <a:lnTo>
                    <a:pt x="349" y="326"/>
                  </a:lnTo>
                  <a:lnTo>
                    <a:pt x="349" y="326"/>
                  </a:lnTo>
                  <a:lnTo>
                    <a:pt x="357" y="317"/>
                  </a:lnTo>
                  <a:lnTo>
                    <a:pt x="357" y="317"/>
                  </a:lnTo>
                  <a:lnTo>
                    <a:pt x="365" y="313"/>
                  </a:lnTo>
                  <a:lnTo>
                    <a:pt x="365" y="313"/>
                  </a:lnTo>
                  <a:lnTo>
                    <a:pt x="369" y="305"/>
                  </a:lnTo>
                  <a:lnTo>
                    <a:pt x="369" y="305"/>
                  </a:lnTo>
                  <a:lnTo>
                    <a:pt x="377" y="297"/>
                  </a:lnTo>
                  <a:lnTo>
                    <a:pt x="377" y="297"/>
                  </a:lnTo>
                  <a:lnTo>
                    <a:pt x="377" y="285"/>
                  </a:lnTo>
                  <a:lnTo>
                    <a:pt x="377" y="285"/>
                  </a:lnTo>
                  <a:lnTo>
                    <a:pt x="382" y="273"/>
                  </a:lnTo>
                  <a:lnTo>
                    <a:pt x="382" y="273"/>
                  </a:lnTo>
                  <a:lnTo>
                    <a:pt x="382" y="56"/>
                  </a:lnTo>
                  <a:lnTo>
                    <a:pt x="382" y="56"/>
                  </a:lnTo>
                  <a:lnTo>
                    <a:pt x="377" y="44"/>
                  </a:lnTo>
                  <a:lnTo>
                    <a:pt x="377" y="44"/>
                  </a:lnTo>
                  <a:lnTo>
                    <a:pt x="377" y="36"/>
                  </a:lnTo>
                  <a:lnTo>
                    <a:pt x="377" y="36"/>
                  </a:lnTo>
                  <a:lnTo>
                    <a:pt x="369" y="24"/>
                  </a:lnTo>
                  <a:lnTo>
                    <a:pt x="369" y="24"/>
                  </a:lnTo>
                  <a:lnTo>
                    <a:pt x="365" y="16"/>
                  </a:lnTo>
                  <a:lnTo>
                    <a:pt x="365" y="16"/>
                  </a:lnTo>
                  <a:lnTo>
                    <a:pt x="357" y="12"/>
                  </a:lnTo>
                  <a:lnTo>
                    <a:pt x="357" y="12"/>
                  </a:lnTo>
                  <a:lnTo>
                    <a:pt x="349" y="8"/>
                  </a:lnTo>
                  <a:lnTo>
                    <a:pt x="349" y="8"/>
                  </a:lnTo>
                  <a:lnTo>
                    <a:pt x="337" y="4"/>
                  </a:lnTo>
                  <a:lnTo>
                    <a:pt x="337" y="4"/>
                  </a:lnTo>
                  <a:lnTo>
                    <a:pt x="325" y="4"/>
                  </a:lnTo>
                  <a:lnTo>
                    <a:pt x="325" y="4"/>
                  </a:lnTo>
                  <a:lnTo>
                    <a:pt x="56" y="4"/>
                  </a:lnTo>
                  <a:lnTo>
                    <a:pt x="56" y="4"/>
                  </a:lnTo>
                  <a:lnTo>
                    <a:pt x="44" y="4"/>
                  </a:lnTo>
                  <a:lnTo>
                    <a:pt x="44" y="4"/>
                  </a:lnTo>
                  <a:lnTo>
                    <a:pt x="36" y="8"/>
                  </a:lnTo>
                  <a:lnTo>
                    <a:pt x="36" y="8"/>
                  </a:lnTo>
                  <a:lnTo>
                    <a:pt x="24" y="12"/>
                  </a:lnTo>
                  <a:lnTo>
                    <a:pt x="24" y="12"/>
                  </a:lnTo>
                  <a:lnTo>
                    <a:pt x="16" y="16"/>
                  </a:lnTo>
                  <a:lnTo>
                    <a:pt x="16" y="16"/>
                  </a:lnTo>
                  <a:lnTo>
                    <a:pt x="12" y="24"/>
                  </a:lnTo>
                  <a:lnTo>
                    <a:pt x="12" y="24"/>
                  </a:lnTo>
                  <a:lnTo>
                    <a:pt x="8" y="36"/>
                  </a:lnTo>
                  <a:lnTo>
                    <a:pt x="8" y="36"/>
                  </a:lnTo>
                  <a:lnTo>
                    <a:pt x="4" y="44"/>
                  </a:lnTo>
                  <a:lnTo>
                    <a:pt x="4" y="44"/>
                  </a:lnTo>
                  <a:lnTo>
                    <a:pt x="4" y="56"/>
                  </a:lnTo>
                  <a:lnTo>
                    <a:pt x="4" y="56"/>
                  </a:lnTo>
                  <a:lnTo>
                    <a:pt x="4" y="273"/>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68" name="Rectangle 40">
              <a:extLst>
                <a:ext uri="{FF2B5EF4-FFF2-40B4-BE49-F238E27FC236}">
                  <a16:creationId xmlns:a16="http://schemas.microsoft.com/office/drawing/2014/main" id="{1D2E8B07-9757-41FD-A768-5F9A0D3372E6}"/>
                </a:ext>
              </a:extLst>
            </p:cNvPr>
            <p:cNvSpPr>
              <a:spLocks noChangeArrowheads="1"/>
            </p:cNvSpPr>
            <p:nvPr/>
          </p:nvSpPr>
          <p:spPr bwMode="auto">
            <a:xfrm>
              <a:off x="6222473" y="3386665"/>
              <a:ext cx="2809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000" dirty="0" err="1">
                  <a:solidFill>
                    <a:srgbClr val="FFE699"/>
                  </a:solidFill>
                  <a:latin typeface="Calibri" panose="020F0502020204030204" pitchFamily="34" charset="0"/>
                </a:rPr>
                <a:t>InaaS</a:t>
              </a:r>
              <a:endParaRPr lang="de-DE" altLang="de-DE" sz="1000" dirty="0">
                <a:solidFill>
                  <a:srgbClr val="FFE699"/>
                </a:solidFill>
                <a:latin typeface="Calibri" panose="020F0502020204030204" pitchFamily="34" charset="0"/>
              </a:endParaRPr>
            </a:p>
          </p:txBody>
        </p:sp>
        <p:sp>
          <p:nvSpPr>
            <p:cNvPr id="69" name="Rectangle 42">
              <a:extLst>
                <a:ext uri="{FF2B5EF4-FFF2-40B4-BE49-F238E27FC236}">
                  <a16:creationId xmlns:a16="http://schemas.microsoft.com/office/drawing/2014/main" id="{A2894867-A24C-40C8-8E6E-A5F70994E5E3}"/>
                </a:ext>
              </a:extLst>
            </p:cNvPr>
            <p:cNvSpPr>
              <a:spLocks noChangeArrowheads="1"/>
            </p:cNvSpPr>
            <p:nvPr/>
          </p:nvSpPr>
          <p:spPr bwMode="auto">
            <a:xfrm>
              <a:off x="6212632" y="3544887"/>
              <a:ext cx="331892" cy="3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de-DE" altLang="de-DE" sz="1000" dirty="0">
                  <a:solidFill>
                    <a:srgbClr val="FFFFFF"/>
                  </a:solidFill>
                  <a:latin typeface="Calibri" panose="020F0502020204030204" pitchFamily="34" charset="0"/>
                </a:rPr>
                <a:t>CLMS &amp;</a:t>
              </a:r>
            </a:p>
            <a:p>
              <a:pPr marL="0" marR="0" lvl="0" indent="0" algn="ctr" defTabSz="914400" rtl="0" eaLnBrk="0" fontAlgn="base" latinLnBrk="0" hangingPunct="0">
                <a:lnSpc>
                  <a:spcPct val="100000"/>
                </a:lnSpc>
                <a:spcBef>
                  <a:spcPct val="0"/>
                </a:spcBef>
                <a:spcAft>
                  <a:spcPct val="0"/>
                </a:spcAft>
                <a:buClrTx/>
                <a:buSzTx/>
                <a:buFontTx/>
                <a:buNone/>
                <a:tabLst/>
              </a:pPr>
              <a:r>
                <a:rPr lang="de-DE" altLang="de-DE" sz="1000" dirty="0">
                  <a:solidFill>
                    <a:srgbClr val="FFFFFF"/>
                  </a:solidFill>
                  <a:latin typeface="Calibri" panose="020F0502020204030204" pitchFamily="34" charset="0"/>
                </a:rPr>
                <a:t>C-TEP</a:t>
              </a:r>
            </a:p>
          </p:txBody>
        </p:sp>
        <p:sp>
          <p:nvSpPr>
            <p:cNvPr id="70" name="Freeform 43">
              <a:extLst>
                <a:ext uri="{FF2B5EF4-FFF2-40B4-BE49-F238E27FC236}">
                  <a16:creationId xmlns:a16="http://schemas.microsoft.com/office/drawing/2014/main" id="{2AF5C9CC-D09E-42C3-B1CE-1C395D7D58D5}"/>
                </a:ext>
              </a:extLst>
            </p:cNvPr>
            <p:cNvSpPr>
              <a:spLocks/>
            </p:cNvSpPr>
            <p:nvPr/>
          </p:nvSpPr>
          <p:spPr bwMode="auto">
            <a:xfrm>
              <a:off x="4856166" y="2698750"/>
              <a:ext cx="1870077" cy="230187"/>
            </a:xfrm>
            <a:custGeom>
              <a:avLst/>
              <a:gdLst>
                <a:gd name="T0" fmla="*/ 0 w 1178"/>
                <a:gd name="T1" fmla="*/ 24 h 145"/>
                <a:gd name="T2" fmla="*/ 4 w 1178"/>
                <a:gd name="T3" fmla="*/ 16 h 145"/>
                <a:gd name="T4" fmla="*/ 8 w 1178"/>
                <a:gd name="T5" fmla="*/ 8 h 145"/>
                <a:gd name="T6" fmla="*/ 16 w 1178"/>
                <a:gd name="T7" fmla="*/ 4 h 145"/>
                <a:gd name="T8" fmla="*/ 24 w 1178"/>
                <a:gd name="T9" fmla="*/ 0 h 145"/>
                <a:gd name="T10" fmla="*/ 24 w 1178"/>
                <a:gd name="T11" fmla="*/ 0 h 145"/>
                <a:gd name="T12" fmla="*/ 24 w 1178"/>
                <a:gd name="T13" fmla="*/ 0 h 145"/>
                <a:gd name="T14" fmla="*/ 1153 w 1178"/>
                <a:gd name="T15" fmla="*/ 0 h 145"/>
                <a:gd name="T16" fmla="*/ 1153 w 1178"/>
                <a:gd name="T17" fmla="*/ 0 h 145"/>
                <a:gd name="T18" fmla="*/ 1161 w 1178"/>
                <a:gd name="T19" fmla="*/ 4 h 145"/>
                <a:gd name="T20" fmla="*/ 1169 w 1178"/>
                <a:gd name="T21" fmla="*/ 8 h 145"/>
                <a:gd name="T22" fmla="*/ 1178 w 1178"/>
                <a:gd name="T23" fmla="*/ 16 h 145"/>
                <a:gd name="T24" fmla="*/ 1178 w 1178"/>
                <a:gd name="T25" fmla="*/ 24 h 145"/>
                <a:gd name="T26" fmla="*/ 1178 w 1178"/>
                <a:gd name="T27" fmla="*/ 24 h 145"/>
                <a:gd name="T28" fmla="*/ 1178 w 1178"/>
                <a:gd name="T29" fmla="*/ 24 h 145"/>
                <a:gd name="T30" fmla="*/ 1178 w 1178"/>
                <a:gd name="T31" fmla="*/ 121 h 145"/>
                <a:gd name="T32" fmla="*/ 1178 w 1178"/>
                <a:gd name="T33" fmla="*/ 121 h 145"/>
                <a:gd name="T34" fmla="*/ 1178 w 1178"/>
                <a:gd name="T35" fmla="*/ 129 h 145"/>
                <a:gd name="T36" fmla="*/ 1169 w 1178"/>
                <a:gd name="T37" fmla="*/ 137 h 145"/>
                <a:gd name="T38" fmla="*/ 1161 w 1178"/>
                <a:gd name="T39" fmla="*/ 145 h 145"/>
                <a:gd name="T40" fmla="*/ 1153 w 1178"/>
                <a:gd name="T41" fmla="*/ 145 h 145"/>
                <a:gd name="T42" fmla="*/ 1153 w 1178"/>
                <a:gd name="T43" fmla="*/ 145 h 145"/>
                <a:gd name="T44" fmla="*/ 1153 w 1178"/>
                <a:gd name="T45" fmla="*/ 145 h 145"/>
                <a:gd name="T46" fmla="*/ 24 w 1178"/>
                <a:gd name="T47" fmla="*/ 145 h 145"/>
                <a:gd name="T48" fmla="*/ 24 w 1178"/>
                <a:gd name="T49" fmla="*/ 145 h 145"/>
                <a:gd name="T50" fmla="*/ 16 w 1178"/>
                <a:gd name="T51" fmla="*/ 145 h 145"/>
                <a:gd name="T52" fmla="*/ 8 w 1178"/>
                <a:gd name="T53" fmla="*/ 137 h 145"/>
                <a:gd name="T54" fmla="*/ 4 w 1178"/>
                <a:gd name="T55" fmla="*/ 129 h 145"/>
                <a:gd name="T56" fmla="*/ 0 w 1178"/>
                <a:gd name="T57" fmla="*/ 121 h 145"/>
                <a:gd name="T58" fmla="*/ 0 w 1178"/>
                <a:gd name="T59" fmla="*/ 121 h 145"/>
                <a:gd name="T60" fmla="*/ 0 w 1178"/>
                <a:gd name="T61" fmla="*/ 2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8" h="145">
                  <a:moveTo>
                    <a:pt x="0" y="24"/>
                  </a:moveTo>
                  <a:lnTo>
                    <a:pt x="4" y="16"/>
                  </a:lnTo>
                  <a:lnTo>
                    <a:pt x="8" y="8"/>
                  </a:lnTo>
                  <a:lnTo>
                    <a:pt x="16" y="4"/>
                  </a:lnTo>
                  <a:lnTo>
                    <a:pt x="24" y="0"/>
                  </a:lnTo>
                  <a:lnTo>
                    <a:pt x="24" y="0"/>
                  </a:lnTo>
                  <a:lnTo>
                    <a:pt x="24" y="0"/>
                  </a:lnTo>
                  <a:lnTo>
                    <a:pt x="1153" y="0"/>
                  </a:lnTo>
                  <a:lnTo>
                    <a:pt x="1153" y="0"/>
                  </a:lnTo>
                  <a:lnTo>
                    <a:pt x="1161" y="4"/>
                  </a:lnTo>
                  <a:lnTo>
                    <a:pt x="1169" y="8"/>
                  </a:lnTo>
                  <a:lnTo>
                    <a:pt x="1178" y="16"/>
                  </a:lnTo>
                  <a:lnTo>
                    <a:pt x="1178" y="24"/>
                  </a:lnTo>
                  <a:lnTo>
                    <a:pt x="1178" y="24"/>
                  </a:lnTo>
                  <a:lnTo>
                    <a:pt x="1178" y="24"/>
                  </a:lnTo>
                  <a:lnTo>
                    <a:pt x="1178" y="121"/>
                  </a:lnTo>
                  <a:lnTo>
                    <a:pt x="1178" y="121"/>
                  </a:lnTo>
                  <a:lnTo>
                    <a:pt x="1178" y="129"/>
                  </a:lnTo>
                  <a:lnTo>
                    <a:pt x="1169" y="137"/>
                  </a:lnTo>
                  <a:lnTo>
                    <a:pt x="1161" y="145"/>
                  </a:lnTo>
                  <a:lnTo>
                    <a:pt x="1153" y="145"/>
                  </a:lnTo>
                  <a:lnTo>
                    <a:pt x="1153" y="145"/>
                  </a:lnTo>
                  <a:lnTo>
                    <a:pt x="1153" y="145"/>
                  </a:lnTo>
                  <a:lnTo>
                    <a:pt x="24" y="145"/>
                  </a:lnTo>
                  <a:lnTo>
                    <a:pt x="24" y="145"/>
                  </a:lnTo>
                  <a:lnTo>
                    <a:pt x="16" y="145"/>
                  </a:lnTo>
                  <a:lnTo>
                    <a:pt x="8" y="137"/>
                  </a:lnTo>
                  <a:lnTo>
                    <a:pt x="4" y="129"/>
                  </a:lnTo>
                  <a:lnTo>
                    <a:pt x="0" y="121"/>
                  </a:lnTo>
                  <a:lnTo>
                    <a:pt x="0" y="121"/>
                  </a:lnTo>
                  <a:lnTo>
                    <a:pt x="0" y="24"/>
                  </a:lnTo>
                  <a:close/>
                </a:path>
              </a:pathLst>
            </a:custGeom>
            <a:solidFill>
              <a:srgbClr val="1F4E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1" name="Freeform 44">
              <a:extLst>
                <a:ext uri="{FF2B5EF4-FFF2-40B4-BE49-F238E27FC236}">
                  <a16:creationId xmlns:a16="http://schemas.microsoft.com/office/drawing/2014/main" id="{46AE266A-803E-49ED-A104-561609C22D10}"/>
                </a:ext>
              </a:extLst>
            </p:cNvPr>
            <p:cNvSpPr>
              <a:spLocks noEditPoints="1"/>
            </p:cNvSpPr>
            <p:nvPr/>
          </p:nvSpPr>
          <p:spPr bwMode="auto">
            <a:xfrm>
              <a:off x="4856166" y="2698750"/>
              <a:ext cx="1876427" cy="236537"/>
            </a:xfrm>
            <a:custGeom>
              <a:avLst/>
              <a:gdLst>
                <a:gd name="T0" fmla="*/ 0 w 1182"/>
                <a:gd name="T1" fmla="*/ 24 h 149"/>
                <a:gd name="T2" fmla="*/ 0 w 1182"/>
                <a:gd name="T3" fmla="*/ 16 h 149"/>
                <a:gd name="T4" fmla="*/ 4 w 1182"/>
                <a:gd name="T5" fmla="*/ 4 h 149"/>
                <a:gd name="T6" fmla="*/ 16 w 1182"/>
                <a:gd name="T7" fmla="*/ 0 h 149"/>
                <a:gd name="T8" fmla="*/ 24 w 1182"/>
                <a:gd name="T9" fmla="*/ 0 h 149"/>
                <a:gd name="T10" fmla="*/ 1153 w 1182"/>
                <a:gd name="T11" fmla="*/ 0 h 149"/>
                <a:gd name="T12" fmla="*/ 1165 w 1182"/>
                <a:gd name="T13" fmla="*/ 0 h 149"/>
                <a:gd name="T14" fmla="*/ 1173 w 1182"/>
                <a:gd name="T15" fmla="*/ 4 h 149"/>
                <a:gd name="T16" fmla="*/ 1178 w 1182"/>
                <a:gd name="T17" fmla="*/ 16 h 149"/>
                <a:gd name="T18" fmla="*/ 1182 w 1182"/>
                <a:gd name="T19" fmla="*/ 24 h 149"/>
                <a:gd name="T20" fmla="*/ 1182 w 1182"/>
                <a:gd name="T21" fmla="*/ 121 h 149"/>
                <a:gd name="T22" fmla="*/ 1178 w 1182"/>
                <a:gd name="T23" fmla="*/ 133 h 149"/>
                <a:gd name="T24" fmla="*/ 1173 w 1182"/>
                <a:gd name="T25" fmla="*/ 141 h 149"/>
                <a:gd name="T26" fmla="*/ 1165 w 1182"/>
                <a:gd name="T27" fmla="*/ 145 h 149"/>
                <a:gd name="T28" fmla="*/ 1153 w 1182"/>
                <a:gd name="T29" fmla="*/ 149 h 149"/>
                <a:gd name="T30" fmla="*/ 24 w 1182"/>
                <a:gd name="T31" fmla="*/ 149 h 149"/>
                <a:gd name="T32" fmla="*/ 16 w 1182"/>
                <a:gd name="T33" fmla="*/ 145 h 149"/>
                <a:gd name="T34" fmla="*/ 4 w 1182"/>
                <a:gd name="T35" fmla="*/ 141 h 149"/>
                <a:gd name="T36" fmla="*/ 0 w 1182"/>
                <a:gd name="T37" fmla="*/ 133 h 149"/>
                <a:gd name="T38" fmla="*/ 0 w 1182"/>
                <a:gd name="T39" fmla="*/ 121 h 149"/>
                <a:gd name="T40" fmla="*/ 0 w 1182"/>
                <a:gd name="T41" fmla="*/ 24 h 149"/>
                <a:gd name="T42" fmla="*/ 4 w 1182"/>
                <a:gd name="T43" fmla="*/ 121 h 149"/>
                <a:gd name="T44" fmla="*/ 4 w 1182"/>
                <a:gd name="T45" fmla="*/ 121 h 149"/>
                <a:gd name="T46" fmla="*/ 4 w 1182"/>
                <a:gd name="T47" fmla="*/ 129 h 149"/>
                <a:gd name="T48" fmla="*/ 4 w 1182"/>
                <a:gd name="T49" fmla="*/ 129 h 149"/>
                <a:gd name="T50" fmla="*/ 8 w 1182"/>
                <a:gd name="T51" fmla="*/ 137 h 149"/>
                <a:gd name="T52" fmla="*/ 8 w 1182"/>
                <a:gd name="T53" fmla="*/ 137 h 149"/>
                <a:gd name="T54" fmla="*/ 16 w 1182"/>
                <a:gd name="T55" fmla="*/ 141 h 149"/>
                <a:gd name="T56" fmla="*/ 16 w 1182"/>
                <a:gd name="T57" fmla="*/ 141 h 149"/>
                <a:gd name="T58" fmla="*/ 24 w 1182"/>
                <a:gd name="T59" fmla="*/ 145 h 149"/>
                <a:gd name="T60" fmla="*/ 24 w 1182"/>
                <a:gd name="T61" fmla="*/ 145 h 149"/>
                <a:gd name="T62" fmla="*/ 1153 w 1182"/>
                <a:gd name="T63" fmla="*/ 145 h 149"/>
                <a:gd name="T64" fmla="*/ 1153 w 1182"/>
                <a:gd name="T65" fmla="*/ 145 h 149"/>
                <a:gd name="T66" fmla="*/ 1161 w 1182"/>
                <a:gd name="T67" fmla="*/ 141 h 149"/>
                <a:gd name="T68" fmla="*/ 1161 w 1182"/>
                <a:gd name="T69" fmla="*/ 141 h 149"/>
                <a:gd name="T70" fmla="*/ 1169 w 1182"/>
                <a:gd name="T71" fmla="*/ 137 h 149"/>
                <a:gd name="T72" fmla="*/ 1169 w 1182"/>
                <a:gd name="T73" fmla="*/ 137 h 149"/>
                <a:gd name="T74" fmla="*/ 1173 w 1182"/>
                <a:gd name="T75" fmla="*/ 129 h 149"/>
                <a:gd name="T76" fmla="*/ 1173 w 1182"/>
                <a:gd name="T77" fmla="*/ 129 h 149"/>
                <a:gd name="T78" fmla="*/ 1178 w 1182"/>
                <a:gd name="T79" fmla="*/ 121 h 149"/>
                <a:gd name="T80" fmla="*/ 1178 w 1182"/>
                <a:gd name="T81" fmla="*/ 121 h 149"/>
                <a:gd name="T82" fmla="*/ 1178 w 1182"/>
                <a:gd name="T83" fmla="*/ 24 h 149"/>
                <a:gd name="T84" fmla="*/ 1178 w 1182"/>
                <a:gd name="T85" fmla="*/ 24 h 149"/>
                <a:gd name="T86" fmla="*/ 1173 w 1182"/>
                <a:gd name="T87" fmla="*/ 16 h 149"/>
                <a:gd name="T88" fmla="*/ 1173 w 1182"/>
                <a:gd name="T89" fmla="*/ 16 h 149"/>
                <a:gd name="T90" fmla="*/ 1169 w 1182"/>
                <a:gd name="T91" fmla="*/ 8 h 149"/>
                <a:gd name="T92" fmla="*/ 1169 w 1182"/>
                <a:gd name="T93" fmla="*/ 8 h 149"/>
                <a:gd name="T94" fmla="*/ 1161 w 1182"/>
                <a:gd name="T95" fmla="*/ 4 h 149"/>
                <a:gd name="T96" fmla="*/ 1161 w 1182"/>
                <a:gd name="T97" fmla="*/ 4 h 149"/>
                <a:gd name="T98" fmla="*/ 1153 w 1182"/>
                <a:gd name="T99" fmla="*/ 4 h 149"/>
                <a:gd name="T100" fmla="*/ 1153 w 1182"/>
                <a:gd name="T101" fmla="*/ 4 h 149"/>
                <a:gd name="T102" fmla="*/ 24 w 1182"/>
                <a:gd name="T103" fmla="*/ 4 h 149"/>
                <a:gd name="T104" fmla="*/ 24 w 1182"/>
                <a:gd name="T105" fmla="*/ 4 h 149"/>
                <a:gd name="T106" fmla="*/ 16 w 1182"/>
                <a:gd name="T107" fmla="*/ 4 h 149"/>
                <a:gd name="T108" fmla="*/ 16 w 1182"/>
                <a:gd name="T109" fmla="*/ 4 h 149"/>
                <a:gd name="T110" fmla="*/ 8 w 1182"/>
                <a:gd name="T111" fmla="*/ 8 h 149"/>
                <a:gd name="T112" fmla="*/ 8 w 1182"/>
                <a:gd name="T113" fmla="*/ 8 h 149"/>
                <a:gd name="T114" fmla="*/ 4 w 1182"/>
                <a:gd name="T115" fmla="*/ 16 h 149"/>
                <a:gd name="T116" fmla="*/ 4 w 1182"/>
                <a:gd name="T117" fmla="*/ 16 h 149"/>
                <a:gd name="T118" fmla="*/ 4 w 1182"/>
                <a:gd name="T119" fmla="*/ 24 h 149"/>
                <a:gd name="T120" fmla="*/ 4 w 1182"/>
                <a:gd name="T121" fmla="*/ 24 h 149"/>
                <a:gd name="T122" fmla="*/ 4 w 1182"/>
                <a:gd name="T123" fmla="*/ 1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2" h="149">
                  <a:moveTo>
                    <a:pt x="0" y="24"/>
                  </a:moveTo>
                  <a:lnTo>
                    <a:pt x="0" y="16"/>
                  </a:lnTo>
                  <a:lnTo>
                    <a:pt x="4" y="4"/>
                  </a:lnTo>
                  <a:lnTo>
                    <a:pt x="16" y="0"/>
                  </a:lnTo>
                  <a:lnTo>
                    <a:pt x="24" y="0"/>
                  </a:lnTo>
                  <a:lnTo>
                    <a:pt x="1153" y="0"/>
                  </a:lnTo>
                  <a:lnTo>
                    <a:pt x="1165" y="0"/>
                  </a:lnTo>
                  <a:lnTo>
                    <a:pt x="1173" y="4"/>
                  </a:lnTo>
                  <a:lnTo>
                    <a:pt x="1178" y="16"/>
                  </a:lnTo>
                  <a:lnTo>
                    <a:pt x="1182" y="24"/>
                  </a:lnTo>
                  <a:lnTo>
                    <a:pt x="1182" y="121"/>
                  </a:lnTo>
                  <a:lnTo>
                    <a:pt x="1178" y="133"/>
                  </a:lnTo>
                  <a:lnTo>
                    <a:pt x="1173" y="141"/>
                  </a:lnTo>
                  <a:lnTo>
                    <a:pt x="1165" y="145"/>
                  </a:lnTo>
                  <a:lnTo>
                    <a:pt x="1153" y="149"/>
                  </a:lnTo>
                  <a:lnTo>
                    <a:pt x="24" y="149"/>
                  </a:lnTo>
                  <a:lnTo>
                    <a:pt x="16" y="145"/>
                  </a:lnTo>
                  <a:lnTo>
                    <a:pt x="4" y="141"/>
                  </a:lnTo>
                  <a:lnTo>
                    <a:pt x="0" y="133"/>
                  </a:lnTo>
                  <a:lnTo>
                    <a:pt x="0" y="121"/>
                  </a:lnTo>
                  <a:lnTo>
                    <a:pt x="0" y="24"/>
                  </a:lnTo>
                  <a:close/>
                  <a:moveTo>
                    <a:pt x="4" y="121"/>
                  </a:moveTo>
                  <a:lnTo>
                    <a:pt x="4" y="121"/>
                  </a:lnTo>
                  <a:lnTo>
                    <a:pt x="4" y="129"/>
                  </a:lnTo>
                  <a:lnTo>
                    <a:pt x="4" y="129"/>
                  </a:lnTo>
                  <a:lnTo>
                    <a:pt x="8" y="137"/>
                  </a:lnTo>
                  <a:lnTo>
                    <a:pt x="8" y="137"/>
                  </a:lnTo>
                  <a:lnTo>
                    <a:pt x="16" y="141"/>
                  </a:lnTo>
                  <a:lnTo>
                    <a:pt x="16" y="141"/>
                  </a:lnTo>
                  <a:lnTo>
                    <a:pt x="24" y="145"/>
                  </a:lnTo>
                  <a:lnTo>
                    <a:pt x="24" y="145"/>
                  </a:lnTo>
                  <a:lnTo>
                    <a:pt x="1153" y="145"/>
                  </a:lnTo>
                  <a:lnTo>
                    <a:pt x="1153" y="145"/>
                  </a:lnTo>
                  <a:lnTo>
                    <a:pt x="1161" y="141"/>
                  </a:lnTo>
                  <a:lnTo>
                    <a:pt x="1161" y="141"/>
                  </a:lnTo>
                  <a:lnTo>
                    <a:pt x="1169" y="137"/>
                  </a:lnTo>
                  <a:lnTo>
                    <a:pt x="1169" y="137"/>
                  </a:lnTo>
                  <a:lnTo>
                    <a:pt x="1173" y="129"/>
                  </a:lnTo>
                  <a:lnTo>
                    <a:pt x="1173" y="129"/>
                  </a:lnTo>
                  <a:lnTo>
                    <a:pt x="1178" y="121"/>
                  </a:lnTo>
                  <a:lnTo>
                    <a:pt x="1178" y="121"/>
                  </a:lnTo>
                  <a:lnTo>
                    <a:pt x="1178" y="24"/>
                  </a:lnTo>
                  <a:lnTo>
                    <a:pt x="1178" y="24"/>
                  </a:lnTo>
                  <a:lnTo>
                    <a:pt x="1173" y="16"/>
                  </a:lnTo>
                  <a:lnTo>
                    <a:pt x="1173" y="16"/>
                  </a:lnTo>
                  <a:lnTo>
                    <a:pt x="1169" y="8"/>
                  </a:lnTo>
                  <a:lnTo>
                    <a:pt x="1169" y="8"/>
                  </a:lnTo>
                  <a:lnTo>
                    <a:pt x="1161" y="4"/>
                  </a:lnTo>
                  <a:lnTo>
                    <a:pt x="1161" y="4"/>
                  </a:lnTo>
                  <a:lnTo>
                    <a:pt x="1153" y="4"/>
                  </a:lnTo>
                  <a:lnTo>
                    <a:pt x="1153" y="4"/>
                  </a:lnTo>
                  <a:lnTo>
                    <a:pt x="24" y="4"/>
                  </a:lnTo>
                  <a:lnTo>
                    <a:pt x="24" y="4"/>
                  </a:lnTo>
                  <a:lnTo>
                    <a:pt x="16" y="4"/>
                  </a:lnTo>
                  <a:lnTo>
                    <a:pt x="16" y="4"/>
                  </a:lnTo>
                  <a:lnTo>
                    <a:pt x="8" y="8"/>
                  </a:lnTo>
                  <a:lnTo>
                    <a:pt x="8" y="8"/>
                  </a:lnTo>
                  <a:lnTo>
                    <a:pt x="4" y="16"/>
                  </a:lnTo>
                  <a:lnTo>
                    <a:pt x="4" y="16"/>
                  </a:lnTo>
                  <a:lnTo>
                    <a:pt x="4" y="24"/>
                  </a:lnTo>
                  <a:lnTo>
                    <a:pt x="4" y="24"/>
                  </a:lnTo>
                  <a:lnTo>
                    <a:pt x="4" y="121"/>
                  </a:lnTo>
                  <a:close/>
                </a:path>
              </a:pathLst>
            </a:custGeom>
            <a:solidFill>
              <a:srgbClr val="41719C"/>
            </a:solidFill>
            <a:ln w="0">
              <a:solidFill>
                <a:srgbClr val="41719C"/>
              </a:solid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74" name="Rectangle 47">
              <a:extLst>
                <a:ext uri="{FF2B5EF4-FFF2-40B4-BE49-F238E27FC236}">
                  <a16:creationId xmlns:a16="http://schemas.microsoft.com/office/drawing/2014/main" id="{95AB1044-011D-475A-9BA9-6A59D693A395}"/>
                </a:ext>
              </a:extLst>
            </p:cNvPr>
            <p:cNvSpPr>
              <a:spLocks noChangeArrowheads="1"/>
            </p:cNvSpPr>
            <p:nvPr/>
          </p:nvSpPr>
          <p:spPr bwMode="auto">
            <a:xfrm>
              <a:off x="5071748" y="2714843"/>
              <a:ext cx="934086" cy="20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FFFF"/>
                  </a:solidFill>
                  <a:effectLst/>
                  <a:latin typeface="Calibri" panose="020F0502020204030204" pitchFamily="34" charset="0"/>
                </a:rPr>
                <a:t>Food Security TEP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5" name="Rectangle 48">
              <a:extLst>
                <a:ext uri="{FF2B5EF4-FFF2-40B4-BE49-F238E27FC236}">
                  <a16:creationId xmlns:a16="http://schemas.microsoft.com/office/drawing/2014/main" id="{A45665EE-D9CB-4AC4-85D4-19583C229E7D}"/>
                </a:ext>
              </a:extLst>
            </p:cNvPr>
            <p:cNvSpPr>
              <a:spLocks noChangeArrowheads="1"/>
            </p:cNvSpPr>
            <p:nvPr/>
          </p:nvSpPr>
          <p:spPr bwMode="auto">
            <a:xfrm>
              <a:off x="6085205" y="2711619"/>
              <a:ext cx="42703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FFE699"/>
                  </a:solidFill>
                  <a:effectLst/>
                  <a:latin typeface="Calibri" panose="020F0502020204030204" pitchFamily="34" charset="0"/>
                </a:rPr>
                <a:t>InaaS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sp>
        <p:nvSpPr>
          <p:cNvPr id="76" name="Rectangle 15">
            <a:extLst>
              <a:ext uri="{FF2B5EF4-FFF2-40B4-BE49-F238E27FC236}">
                <a16:creationId xmlns:a16="http://schemas.microsoft.com/office/drawing/2014/main" id="{12F25F32-CD25-4BD3-AADB-B3DC2815726A}"/>
              </a:ext>
            </a:extLst>
          </p:cNvPr>
          <p:cNvSpPr>
            <a:spLocks noChangeArrowheads="1"/>
          </p:cNvSpPr>
          <p:nvPr/>
        </p:nvSpPr>
        <p:spPr bwMode="auto">
          <a:xfrm>
            <a:off x="5755267" y="2633041"/>
            <a:ext cx="19624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rgbClr val="000000"/>
                </a:solidFill>
                <a:effectLst/>
                <a:latin typeface="Calibri" panose="020F0502020204030204" pitchFamily="34" charset="0"/>
              </a:rPr>
              <a:t>Food Sec TEP Backbone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7" name="Rectangle 47">
            <a:extLst>
              <a:ext uri="{FF2B5EF4-FFF2-40B4-BE49-F238E27FC236}">
                <a16:creationId xmlns:a16="http://schemas.microsoft.com/office/drawing/2014/main" id="{2242E050-FF50-4011-8F94-6652FE531FEF}"/>
              </a:ext>
            </a:extLst>
          </p:cNvPr>
          <p:cNvSpPr>
            <a:spLocks noChangeArrowheads="1"/>
          </p:cNvSpPr>
          <p:nvPr/>
        </p:nvSpPr>
        <p:spPr bwMode="auto">
          <a:xfrm>
            <a:off x="5671616" y="3264468"/>
            <a:ext cx="11504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FFFFFF"/>
                </a:solidFill>
                <a:effectLst/>
                <a:latin typeface="Calibri" panose="020F0502020204030204" pitchFamily="34" charset="0"/>
              </a:rPr>
              <a:t>Food Security TEP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8" name="Rechteck 77">
            <a:extLst>
              <a:ext uri="{FF2B5EF4-FFF2-40B4-BE49-F238E27FC236}">
                <a16:creationId xmlns:a16="http://schemas.microsoft.com/office/drawing/2014/main" id="{08C3C8B9-0F8E-4C81-8191-BD10EC0EFE94}"/>
              </a:ext>
            </a:extLst>
          </p:cNvPr>
          <p:cNvSpPr/>
          <p:nvPr/>
        </p:nvSpPr>
        <p:spPr>
          <a:xfrm>
            <a:off x="329514" y="943693"/>
            <a:ext cx="4572000" cy="3859518"/>
          </a:xfrm>
          <a:prstGeom prst="rect">
            <a:avLst/>
          </a:prstGeom>
        </p:spPr>
        <p:txBody>
          <a:bodyPr>
            <a:spAutoFit/>
          </a:bodyPr>
          <a:lstStyle/>
          <a:p>
            <a:pPr algn="just"/>
            <a:r>
              <a:rPr lang="en-GB" dirty="0">
                <a:latin typeface="Calibri" pitchFamily="34" charset="0"/>
              </a:rPr>
              <a:t>The Food Security TEP Frontend offers</a:t>
            </a:r>
          </a:p>
          <a:p>
            <a:pPr marL="285750" indent="-285750">
              <a:buFont typeface="Arial" panose="020B0604020202020204" pitchFamily="34" charset="0"/>
              <a:buChar char="•"/>
            </a:pPr>
            <a:r>
              <a:rPr lang="en-US" b="1" kern="0" dirty="0">
                <a:solidFill>
                  <a:srgbClr val="F0823C"/>
                </a:solidFill>
                <a:latin typeface="Calibri" pitchFamily="34" charset="0"/>
              </a:rPr>
              <a:t>Public platform services</a:t>
            </a:r>
            <a:r>
              <a:rPr lang="en-US" kern="0" dirty="0">
                <a:latin typeface="Calibri" pitchFamily="34" charset="0"/>
              </a:rPr>
              <a:t>, which allow access to the full functionality as well as public services and standardized products on the platform via GUI &amp; API </a:t>
            </a:r>
          </a:p>
          <a:p>
            <a:pPr marL="342900" lvl="0" indent="-342900">
              <a:spcBef>
                <a:spcPct val="20000"/>
              </a:spcBef>
              <a:buFontTx/>
              <a:buChar char="•"/>
              <a:defRPr/>
            </a:pPr>
            <a:r>
              <a:rPr lang="en-US" b="1" kern="0" dirty="0">
                <a:solidFill>
                  <a:srgbClr val="F0823C"/>
                </a:solidFill>
                <a:latin typeface="Calibri" pitchFamily="34" charset="0"/>
              </a:rPr>
              <a:t>A web-based “Analyst” frontend</a:t>
            </a:r>
            <a:r>
              <a:rPr lang="en-US" kern="0" dirty="0">
                <a:solidFill>
                  <a:srgbClr val="F0823C"/>
                </a:solidFill>
                <a:latin typeface="Calibri" pitchFamily="34" charset="0"/>
              </a:rPr>
              <a:t> </a:t>
            </a:r>
            <a:r>
              <a:rPr lang="en-US" kern="0" dirty="0">
                <a:latin typeface="Calibri" pitchFamily="34" charset="0"/>
              </a:rPr>
              <a:t>for the discovery and visualization of products</a:t>
            </a:r>
          </a:p>
          <a:p>
            <a:pPr marL="342900" indent="-342900">
              <a:spcBef>
                <a:spcPct val="20000"/>
              </a:spcBef>
              <a:buFontTx/>
              <a:buChar char="•"/>
              <a:defRPr/>
            </a:pPr>
            <a:r>
              <a:rPr lang="en-US" b="1" kern="0" dirty="0">
                <a:solidFill>
                  <a:srgbClr val="F0823C"/>
                </a:solidFill>
                <a:latin typeface="Calibri" pitchFamily="34" charset="0"/>
              </a:rPr>
              <a:t>“Customized” services </a:t>
            </a:r>
            <a:r>
              <a:rPr lang="en-US" kern="0" dirty="0">
                <a:latin typeface="Calibri" pitchFamily="34" charset="0"/>
              </a:rPr>
              <a:t>that provide additional, user-adapted information and restricted data management; Customized services are typically not public, but may be distributed to other users via GUI &amp; API </a:t>
            </a:r>
          </a:p>
          <a:p>
            <a:pPr marL="342900" lvl="0" indent="-342900">
              <a:spcBef>
                <a:spcPct val="20000"/>
              </a:spcBef>
              <a:buFontTx/>
              <a:buChar char="•"/>
              <a:defRPr/>
            </a:pPr>
            <a:endParaRPr lang="en-GB" dirty="0">
              <a:latin typeface="Calibri" pitchFamily="34" charset="0"/>
            </a:endParaRPr>
          </a:p>
        </p:txBody>
      </p:sp>
    </p:spTree>
    <p:extLst>
      <p:ext uri="{BB962C8B-B14F-4D97-AF65-F5344CB8AC3E}">
        <p14:creationId xmlns:p14="http://schemas.microsoft.com/office/powerpoint/2010/main" val="377138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8EE0-3ED3-4F59-90E9-0A9DA2F0F90E}"/>
              </a:ext>
            </a:extLst>
          </p:cNvPr>
          <p:cNvSpPr>
            <a:spLocks noGrp="1"/>
          </p:cNvSpPr>
          <p:nvPr>
            <p:ph type="title"/>
          </p:nvPr>
        </p:nvSpPr>
        <p:spPr/>
        <p:txBody>
          <a:bodyPr/>
          <a:lstStyle/>
          <a:p>
            <a:r>
              <a:rPr lang="de-DE" dirty="0" err="1"/>
              <a:t>Highly</a:t>
            </a:r>
            <a:r>
              <a:rPr lang="de-DE" dirty="0"/>
              <a:t> flexible </a:t>
            </a:r>
            <a:r>
              <a:rPr lang="de-DE" dirty="0" err="1"/>
              <a:t>workflows</a:t>
            </a:r>
            <a:endParaRPr lang="de-DE" dirty="0"/>
          </a:p>
        </p:txBody>
      </p:sp>
      <p:sp>
        <p:nvSpPr>
          <p:cNvPr id="4" name="Wolke 14">
            <a:extLst>
              <a:ext uri="{FF2B5EF4-FFF2-40B4-BE49-F238E27FC236}">
                <a16:creationId xmlns:a16="http://schemas.microsoft.com/office/drawing/2014/main" id="{A74AA6F2-B8FE-4D8B-88FB-EA17AD0DCA3E}"/>
              </a:ext>
            </a:extLst>
          </p:cNvPr>
          <p:cNvSpPr/>
          <p:nvPr/>
        </p:nvSpPr>
        <p:spPr>
          <a:xfrm>
            <a:off x="1521882" y="2036233"/>
            <a:ext cx="5494868" cy="2831496"/>
          </a:xfrm>
          <a:prstGeom prst="cloud">
            <a:avLst/>
          </a:prstGeom>
          <a:noFill/>
          <a:ln>
            <a:solidFill>
              <a:srgbClr val="F08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Wolke 14">
            <a:extLst>
              <a:ext uri="{FF2B5EF4-FFF2-40B4-BE49-F238E27FC236}">
                <a16:creationId xmlns:a16="http://schemas.microsoft.com/office/drawing/2014/main" id="{64FED912-B8A2-45B9-A050-042B413C9688}"/>
              </a:ext>
            </a:extLst>
          </p:cNvPr>
          <p:cNvSpPr/>
          <p:nvPr/>
        </p:nvSpPr>
        <p:spPr>
          <a:xfrm>
            <a:off x="817132" y="870999"/>
            <a:ext cx="1783967" cy="1133243"/>
          </a:xfrm>
          <a:prstGeom prst="cloud">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Wolke 14">
            <a:extLst>
              <a:ext uri="{FF2B5EF4-FFF2-40B4-BE49-F238E27FC236}">
                <a16:creationId xmlns:a16="http://schemas.microsoft.com/office/drawing/2014/main" id="{A728B9A8-23B5-4F80-8FC6-95E8762A1017}"/>
              </a:ext>
            </a:extLst>
          </p:cNvPr>
          <p:cNvSpPr/>
          <p:nvPr/>
        </p:nvSpPr>
        <p:spPr>
          <a:xfrm>
            <a:off x="2703752" y="893962"/>
            <a:ext cx="1783967" cy="1011516"/>
          </a:xfrm>
          <a:prstGeom prst="cloud">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Mehrere Dokumente 13">
            <a:extLst>
              <a:ext uri="{FF2B5EF4-FFF2-40B4-BE49-F238E27FC236}">
                <a16:creationId xmlns:a16="http://schemas.microsoft.com/office/drawing/2014/main" id="{FF624214-6052-4E77-9D6D-1203F0AF0906}"/>
              </a:ext>
            </a:extLst>
          </p:cNvPr>
          <p:cNvSpPr/>
          <p:nvPr/>
        </p:nvSpPr>
        <p:spPr>
          <a:xfrm>
            <a:off x="3025389" y="1186391"/>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dk1"/>
              </a:solidFill>
            </a:endParaRPr>
          </a:p>
        </p:txBody>
      </p:sp>
      <p:grpSp>
        <p:nvGrpSpPr>
          <p:cNvPr id="9" name="Gruppieren 8">
            <a:extLst>
              <a:ext uri="{FF2B5EF4-FFF2-40B4-BE49-F238E27FC236}">
                <a16:creationId xmlns:a16="http://schemas.microsoft.com/office/drawing/2014/main" id="{DFE1AE11-23C3-4C42-A560-C0BAD213E339}"/>
              </a:ext>
            </a:extLst>
          </p:cNvPr>
          <p:cNvGrpSpPr/>
          <p:nvPr/>
        </p:nvGrpSpPr>
        <p:grpSpPr>
          <a:xfrm>
            <a:off x="1744817" y="2383544"/>
            <a:ext cx="3024493" cy="2098597"/>
            <a:chOff x="1744817" y="2383544"/>
            <a:chExt cx="3024493" cy="2098597"/>
          </a:xfrm>
        </p:grpSpPr>
        <p:sp>
          <p:nvSpPr>
            <p:cNvPr id="10" name="Flussdiagramm: Mehrere Dokumente 9">
              <a:extLst>
                <a:ext uri="{FF2B5EF4-FFF2-40B4-BE49-F238E27FC236}">
                  <a16:creationId xmlns:a16="http://schemas.microsoft.com/office/drawing/2014/main" id="{F4BD9E7A-13AC-4543-B79A-5F114DDEE461}"/>
                </a:ext>
              </a:extLst>
            </p:cNvPr>
            <p:cNvSpPr/>
            <p:nvPr/>
          </p:nvSpPr>
          <p:spPr>
            <a:xfrm>
              <a:off x="3595735" y="2383544"/>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11" name="Flussdiagramm: Mehrere Dokumente 10">
              <a:extLst>
                <a:ext uri="{FF2B5EF4-FFF2-40B4-BE49-F238E27FC236}">
                  <a16:creationId xmlns:a16="http://schemas.microsoft.com/office/drawing/2014/main" id="{CF465EF5-5004-4552-8D66-4BEBC494A6D4}"/>
                </a:ext>
              </a:extLst>
            </p:cNvPr>
            <p:cNvSpPr/>
            <p:nvPr/>
          </p:nvSpPr>
          <p:spPr>
            <a:xfrm>
              <a:off x="2851453" y="2767013"/>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12" name="Flussdiagramm: Mehrere Dokumente 11">
              <a:extLst>
                <a:ext uri="{FF2B5EF4-FFF2-40B4-BE49-F238E27FC236}">
                  <a16:creationId xmlns:a16="http://schemas.microsoft.com/office/drawing/2014/main" id="{555870FD-4B13-4B28-AA61-302CAD800052}"/>
                </a:ext>
              </a:extLst>
            </p:cNvPr>
            <p:cNvSpPr/>
            <p:nvPr/>
          </p:nvSpPr>
          <p:spPr>
            <a:xfrm>
              <a:off x="3478439" y="3211285"/>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13" name="Flussdiagramm: Mehrere Dokumente 12">
              <a:extLst>
                <a:ext uri="{FF2B5EF4-FFF2-40B4-BE49-F238E27FC236}">
                  <a16:creationId xmlns:a16="http://schemas.microsoft.com/office/drawing/2014/main" id="{7C09F268-8048-4E43-8AC9-436C3FD2AA69}"/>
                </a:ext>
              </a:extLst>
            </p:cNvPr>
            <p:cNvSpPr/>
            <p:nvPr/>
          </p:nvSpPr>
          <p:spPr>
            <a:xfrm>
              <a:off x="3221648" y="4031291"/>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8" name="Grafik 17">
              <a:extLst>
                <a:ext uri="{FF2B5EF4-FFF2-40B4-BE49-F238E27FC236}">
                  <a16:creationId xmlns:a16="http://schemas.microsoft.com/office/drawing/2014/main" id="{C57E7606-11AC-41FC-BFE5-3E8483C036A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1744817" y="3072700"/>
              <a:ext cx="648000" cy="396000"/>
            </a:xfrm>
            <a:prstGeom prst="rect">
              <a:avLst/>
            </a:prstGeom>
            <a:noFill/>
          </p:spPr>
        </p:pic>
        <p:sp>
          <p:nvSpPr>
            <p:cNvPr id="24" name="Flussdiagramm: Mehrere Dokumente 23">
              <a:extLst>
                <a:ext uri="{FF2B5EF4-FFF2-40B4-BE49-F238E27FC236}">
                  <a16:creationId xmlns:a16="http://schemas.microsoft.com/office/drawing/2014/main" id="{72CDF027-1585-4AFD-BC1C-A51D64CBC82A}"/>
                </a:ext>
              </a:extLst>
            </p:cNvPr>
            <p:cNvSpPr/>
            <p:nvPr/>
          </p:nvSpPr>
          <p:spPr>
            <a:xfrm>
              <a:off x="4176643" y="3662135"/>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cxnSp>
          <p:nvCxnSpPr>
            <p:cNvPr id="27" name="Verbinder: gewinkelt 26">
              <a:extLst>
                <a:ext uri="{FF2B5EF4-FFF2-40B4-BE49-F238E27FC236}">
                  <a16:creationId xmlns:a16="http://schemas.microsoft.com/office/drawing/2014/main" id="{5B076634-EF6B-428D-852F-67C75B6957EE}"/>
                </a:ext>
              </a:extLst>
            </p:cNvPr>
            <p:cNvCxnSpPr>
              <a:cxnSpLocks/>
              <a:stCxn id="18" idx="3"/>
              <a:endCxn id="11" idx="1"/>
            </p:cNvCxnSpPr>
            <p:nvPr/>
          </p:nvCxnSpPr>
          <p:spPr>
            <a:xfrm flipV="1">
              <a:off x="2392817" y="2992438"/>
              <a:ext cx="458636" cy="27826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4" name="Grafik 33">
              <a:extLst>
                <a:ext uri="{FF2B5EF4-FFF2-40B4-BE49-F238E27FC236}">
                  <a16:creationId xmlns:a16="http://schemas.microsoft.com/office/drawing/2014/main" id="{EC8830CD-92A9-47E9-BDCF-E8BC5013C18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2020407" y="3677619"/>
              <a:ext cx="648000" cy="396000"/>
            </a:xfrm>
            <a:prstGeom prst="rect">
              <a:avLst/>
            </a:prstGeom>
            <a:noFill/>
          </p:spPr>
        </p:pic>
        <p:pic>
          <p:nvPicPr>
            <p:cNvPr id="35" name="Grafik 34">
              <a:extLst>
                <a:ext uri="{FF2B5EF4-FFF2-40B4-BE49-F238E27FC236}">
                  <a16:creationId xmlns:a16="http://schemas.microsoft.com/office/drawing/2014/main" id="{57B894A3-3D40-42BF-A0C5-C5BDF01CD06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2104300" y="2465683"/>
              <a:ext cx="648000" cy="396000"/>
            </a:xfrm>
            <a:prstGeom prst="rect">
              <a:avLst/>
            </a:prstGeom>
            <a:noFill/>
          </p:spPr>
        </p:pic>
        <p:cxnSp>
          <p:nvCxnSpPr>
            <p:cNvPr id="36" name="Verbinder: gewinkelt 35">
              <a:extLst>
                <a:ext uri="{FF2B5EF4-FFF2-40B4-BE49-F238E27FC236}">
                  <a16:creationId xmlns:a16="http://schemas.microsoft.com/office/drawing/2014/main" id="{175B9310-8028-43D6-BF16-0ACA6A026E88}"/>
                </a:ext>
              </a:extLst>
            </p:cNvPr>
            <p:cNvCxnSpPr>
              <a:cxnSpLocks/>
              <a:stCxn id="34" idx="3"/>
              <a:endCxn id="13" idx="1"/>
            </p:cNvCxnSpPr>
            <p:nvPr/>
          </p:nvCxnSpPr>
          <p:spPr>
            <a:xfrm>
              <a:off x="2668407" y="3875619"/>
              <a:ext cx="553241" cy="38109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Verbinder: gewinkelt 38">
              <a:extLst>
                <a:ext uri="{FF2B5EF4-FFF2-40B4-BE49-F238E27FC236}">
                  <a16:creationId xmlns:a16="http://schemas.microsoft.com/office/drawing/2014/main" id="{C527A676-1699-48E5-A3EF-7A84E16C3643}"/>
                </a:ext>
              </a:extLst>
            </p:cNvPr>
            <p:cNvCxnSpPr>
              <a:cxnSpLocks/>
              <a:stCxn id="34" idx="3"/>
              <a:endCxn id="24" idx="1"/>
            </p:cNvCxnSpPr>
            <p:nvPr/>
          </p:nvCxnSpPr>
          <p:spPr>
            <a:xfrm>
              <a:off x="2668407" y="3875619"/>
              <a:ext cx="1508236" cy="11941"/>
            </a:xfrm>
            <a:prstGeom prst="bentConnector3">
              <a:avLst>
                <a:gd name="adj1" fmla="val 72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Verbinder: gewinkelt 46">
              <a:extLst>
                <a:ext uri="{FF2B5EF4-FFF2-40B4-BE49-F238E27FC236}">
                  <a16:creationId xmlns:a16="http://schemas.microsoft.com/office/drawing/2014/main" id="{8C3AA24F-1D91-4259-917C-226EBC0ED40D}"/>
                </a:ext>
              </a:extLst>
            </p:cNvPr>
            <p:cNvCxnSpPr>
              <a:cxnSpLocks/>
              <a:stCxn id="34" idx="3"/>
            </p:cNvCxnSpPr>
            <p:nvPr/>
          </p:nvCxnSpPr>
          <p:spPr>
            <a:xfrm flipV="1">
              <a:off x="2668407" y="3574394"/>
              <a:ext cx="810032" cy="30122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Verbinder: gewinkelt 50">
              <a:extLst>
                <a:ext uri="{FF2B5EF4-FFF2-40B4-BE49-F238E27FC236}">
                  <a16:creationId xmlns:a16="http://schemas.microsoft.com/office/drawing/2014/main" id="{87BC9FDC-5576-413C-8EE5-FB7A0BB6EBA9}"/>
                </a:ext>
              </a:extLst>
            </p:cNvPr>
            <p:cNvCxnSpPr>
              <a:cxnSpLocks/>
              <a:stCxn id="18" idx="3"/>
              <a:endCxn id="12" idx="1"/>
            </p:cNvCxnSpPr>
            <p:nvPr/>
          </p:nvCxnSpPr>
          <p:spPr>
            <a:xfrm>
              <a:off x="2392817" y="3270700"/>
              <a:ext cx="1085622" cy="16601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Verbinder: gewinkelt 53">
              <a:extLst>
                <a:ext uri="{FF2B5EF4-FFF2-40B4-BE49-F238E27FC236}">
                  <a16:creationId xmlns:a16="http://schemas.microsoft.com/office/drawing/2014/main" id="{2FE0B35F-31DE-4780-9DF7-C08D0EFE0285}"/>
                </a:ext>
              </a:extLst>
            </p:cNvPr>
            <p:cNvCxnSpPr>
              <a:cxnSpLocks/>
              <a:stCxn id="35" idx="3"/>
              <a:endCxn id="10" idx="1"/>
            </p:cNvCxnSpPr>
            <p:nvPr/>
          </p:nvCxnSpPr>
          <p:spPr>
            <a:xfrm flipV="1">
              <a:off x="2752300" y="2608969"/>
              <a:ext cx="843435" cy="5471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3" name="Verbinder: gewinkelt 62">
            <a:extLst>
              <a:ext uri="{FF2B5EF4-FFF2-40B4-BE49-F238E27FC236}">
                <a16:creationId xmlns:a16="http://schemas.microsoft.com/office/drawing/2014/main" id="{C4D09116-3197-4B46-98F5-C9616277C73F}"/>
              </a:ext>
            </a:extLst>
          </p:cNvPr>
          <p:cNvCxnSpPr>
            <a:cxnSpLocks/>
            <a:stCxn id="65" idx="3"/>
            <a:endCxn id="14" idx="1"/>
          </p:cNvCxnSpPr>
          <p:nvPr/>
        </p:nvCxnSpPr>
        <p:spPr>
          <a:xfrm flipV="1">
            <a:off x="1744817" y="1411816"/>
            <a:ext cx="1280572" cy="4640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5" name="Grafik 64">
            <a:extLst>
              <a:ext uri="{FF2B5EF4-FFF2-40B4-BE49-F238E27FC236}">
                <a16:creationId xmlns:a16="http://schemas.microsoft.com/office/drawing/2014/main" id="{14A995A3-804E-46DE-9F2B-4D6FF91E5CC9}"/>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1096817" y="1260220"/>
            <a:ext cx="648000" cy="396000"/>
          </a:xfrm>
          <a:prstGeom prst="rect">
            <a:avLst/>
          </a:prstGeom>
          <a:noFill/>
        </p:spPr>
      </p:pic>
      <p:cxnSp>
        <p:nvCxnSpPr>
          <p:cNvPr id="82" name="Verbinder: gewinkelt 81">
            <a:extLst>
              <a:ext uri="{FF2B5EF4-FFF2-40B4-BE49-F238E27FC236}">
                <a16:creationId xmlns:a16="http://schemas.microsoft.com/office/drawing/2014/main" id="{6DACEE75-4194-4347-9B90-B38D2E025201}"/>
              </a:ext>
            </a:extLst>
          </p:cNvPr>
          <p:cNvCxnSpPr>
            <a:cxnSpLocks/>
            <a:stCxn id="14" idx="2"/>
            <a:endCxn id="35" idx="0"/>
          </p:cNvCxnSpPr>
          <p:nvPr/>
        </p:nvCxnSpPr>
        <p:spPr>
          <a:xfrm rot="5400000">
            <a:off x="2431647" y="1616820"/>
            <a:ext cx="845516" cy="85221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4" name="Grafik 103">
            <a:extLst>
              <a:ext uri="{FF2B5EF4-FFF2-40B4-BE49-F238E27FC236}">
                <a16:creationId xmlns:a16="http://schemas.microsoft.com/office/drawing/2014/main" id="{D1ADEF28-9FA8-42F2-8B77-F9EC3C8DA40F}"/>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1682519" y="959209"/>
            <a:ext cx="648000" cy="396000"/>
          </a:xfrm>
          <a:prstGeom prst="rect">
            <a:avLst/>
          </a:prstGeom>
          <a:noFill/>
        </p:spPr>
      </p:pic>
      <p:sp>
        <p:nvSpPr>
          <p:cNvPr id="37" name="Flussdiagramm: Mehrere Dokumente 36">
            <a:extLst>
              <a:ext uri="{FF2B5EF4-FFF2-40B4-BE49-F238E27FC236}">
                <a16:creationId xmlns:a16="http://schemas.microsoft.com/office/drawing/2014/main" id="{BFE3B63F-A878-4592-BC43-3CA745D80410}"/>
              </a:ext>
            </a:extLst>
          </p:cNvPr>
          <p:cNvSpPr/>
          <p:nvPr/>
        </p:nvSpPr>
        <p:spPr>
          <a:xfrm>
            <a:off x="390583" y="2128528"/>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38" name="Flussdiagramm: Mehrere Dokumente 37">
            <a:extLst>
              <a:ext uri="{FF2B5EF4-FFF2-40B4-BE49-F238E27FC236}">
                <a16:creationId xmlns:a16="http://schemas.microsoft.com/office/drawing/2014/main" id="{40B9611F-4ED2-4469-A8BB-505AC4E87C18}"/>
              </a:ext>
            </a:extLst>
          </p:cNvPr>
          <p:cNvSpPr/>
          <p:nvPr/>
        </p:nvSpPr>
        <p:spPr>
          <a:xfrm>
            <a:off x="415516" y="3611070"/>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dirty="0"/>
          </a:p>
        </p:txBody>
      </p:sp>
      <p:sp>
        <p:nvSpPr>
          <p:cNvPr id="40" name="Flussdiagramm: Mehrere Dokumente 39">
            <a:extLst>
              <a:ext uri="{FF2B5EF4-FFF2-40B4-BE49-F238E27FC236}">
                <a16:creationId xmlns:a16="http://schemas.microsoft.com/office/drawing/2014/main" id="{1CC5D4D5-B21A-40DC-B2F5-471C5D81F8BE}"/>
              </a:ext>
            </a:extLst>
          </p:cNvPr>
          <p:cNvSpPr/>
          <p:nvPr/>
        </p:nvSpPr>
        <p:spPr>
          <a:xfrm>
            <a:off x="533228" y="2847275"/>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grpSp>
        <p:nvGrpSpPr>
          <p:cNvPr id="7" name="Gruppieren 6">
            <a:extLst>
              <a:ext uri="{FF2B5EF4-FFF2-40B4-BE49-F238E27FC236}">
                <a16:creationId xmlns:a16="http://schemas.microsoft.com/office/drawing/2014/main" id="{37524E7A-E4CB-4440-8D3D-3B31F2458BD8}"/>
              </a:ext>
            </a:extLst>
          </p:cNvPr>
          <p:cNvGrpSpPr/>
          <p:nvPr/>
        </p:nvGrpSpPr>
        <p:grpSpPr>
          <a:xfrm>
            <a:off x="5009595" y="1260221"/>
            <a:ext cx="3192334" cy="3109868"/>
            <a:chOff x="5009595" y="1260221"/>
            <a:chExt cx="3192334" cy="3109868"/>
          </a:xfrm>
        </p:grpSpPr>
        <p:sp>
          <p:nvSpPr>
            <p:cNvPr id="41" name="Flussdiagramm: Mehrere Dokumente 40">
              <a:extLst>
                <a:ext uri="{FF2B5EF4-FFF2-40B4-BE49-F238E27FC236}">
                  <a16:creationId xmlns:a16="http://schemas.microsoft.com/office/drawing/2014/main" id="{03472993-0D4F-4EDD-9923-45C799B34023}"/>
                </a:ext>
              </a:extLst>
            </p:cNvPr>
            <p:cNvSpPr/>
            <p:nvPr/>
          </p:nvSpPr>
          <p:spPr>
            <a:xfrm>
              <a:off x="5546231" y="2240258"/>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42" name="Flussdiagramm: Mehrere Dokumente 41">
              <a:extLst>
                <a:ext uri="{FF2B5EF4-FFF2-40B4-BE49-F238E27FC236}">
                  <a16:creationId xmlns:a16="http://schemas.microsoft.com/office/drawing/2014/main" id="{97776C0A-414D-4822-A4D3-ADD2989D5D90}"/>
                </a:ext>
              </a:extLst>
            </p:cNvPr>
            <p:cNvSpPr/>
            <p:nvPr/>
          </p:nvSpPr>
          <p:spPr>
            <a:xfrm>
              <a:off x="5935868" y="2794426"/>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sp>
          <p:nvSpPr>
            <p:cNvPr id="43" name="Flussdiagramm: Mehrere Dokumente 42">
              <a:extLst>
                <a:ext uri="{FF2B5EF4-FFF2-40B4-BE49-F238E27FC236}">
                  <a16:creationId xmlns:a16="http://schemas.microsoft.com/office/drawing/2014/main" id="{EE48E7D7-20E2-4922-A673-F95FD6394F6F}"/>
                </a:ext>
              </a:extLst>
            </p:cNvPr>
            <p:cNvSpPr/>
            <p:nvPr/>
          </p:nvSpPr>
          <p:spPr>
            <a:xfrm>
              <a:off x="5514081" y="3756268"/>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cxnSp>
          <p:nvCxnSpPr>
            <p:cNvPr id="44" name="Verbinder: gewinkelt 43">
              <a:extLst>
                <a:ext uri="{FF2B5EF4-FFF2-40B4-BE49-F238E27FC236}">
                  <a16:creationId xmlns:a16="http://schemas.microsoft.com/office/drawing/2014/main" id="{C8DF1627-4501-4031-A4EC-3A8E336732A6}"/>
                </a:ext>
              </a:extLst>
            </p:cNvPr>
            <p:cNvCxnSpPr>
              <a:cxnSpLocks/>
              <a:stCxn id="78" idx="3"/>
              <a:endCxn id="41" idx="1"/>
            </p:cNvCxnSpPr>
            <p:nvPr/>
          </p:nvCxnSpPr>
          <p:spPr>
            <a:xfrm flipV="1">
              <a:off x="5289027" y="2465683"/>
              <a:ext cx="257204" cy="3964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Verbinder: gewinkelt 45">
              <a:extLst>
                <a:ext uri="{FF2B5EF4-FFF2-40B4-BE49-F238E27FC236}">
                  <a16:creationId xmlns:a16="http://schemas.microsoft.com/office/drawing/2014/main" id="{ED6D84CD-2E79-4A3B-9A3D-F6AD456BF54F}"/>
                </a:ext>
              </a:extLst>
            </p:cNvPr>
            <p:cNvCxnSpPr>
              <a:cxnSpLocks/>
              <a:stCxn id="79" idx="3"/>
              <a:endCxn id="42" idx="1"/>
            </p:cNvCxnSpPr>
            <p:nvPr/>
          </p:nvCxnSpPr>
          <p:spPr>
            <a:xfrm flipV="1">
              <a:off x="5009595" y="3019851"/>
              <a:ext cx="926273" cy="3983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Verbinder: gewinkelt 48">
              <a:extLst>
                <a:ext uri="{FF2B5EF4-FFF2-40B4-BE49-F238E27FC236}">
                  <a16:creationId xmlns:a16="http://schemas.microsoft.com/office/drawing/2014/main" id="{8B926DA1-4CE8-44B3-B913-A6D9D35BA5EB}"/>
                </a:ext>
              </a:extLst>
            </p:cNvPr>
            <p:cNvCxnSpPr>
              <a:cxnSpLocks/>
              <a:stCxn id="80" idx="3"/>
              <a:endCxn id="43" idx="0"/>
            </p:cNvCxnSpPr>
            <p:nvPr/>
          </p:nvCxnSpPr>
          <p:spPr>
            <a:xfrm>
              <a:off x="5575867" y="3376394"/>
              <a:ext cx="275321" cy="37987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Verbinder: gewinkelt 51">
              <a:extLst>
                <a:ext uri="{FF2B5EF4-FFF2-40B4-BE49-F238E27FC236}">
                  <a16:creationId xmlns:a16="http://schemas.microsoft.com/office/drawing/2014/main" id="{F86F30AD-D2FB-48FA-AEAD-28E21C10D89B}"/>
                </a:ext>
              </a:extLst>
            </p:cNvPr>
            <p:cNvCxnSpPr>
              <a:cxnSpLocks/>
              <a:stCxn id="80" idx="3"/>
              <a:endCxn id="42" idx="2"/>
            </p:cNvCxnSpPr>
            <p:nvPr/>
          </p:nvCxnSpPr>
          <p:spPr>
            <a:xfrm flipV="1">
              <a:off x="5575867" y="3228202"/>
              <a:ext cx="615122" cy="14819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1022AE2A-E5FB-43B9-8A6D-0B1A5FAC8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520" y="2423403"/>
              <a:ext cx="535409" cy="535409"/>
            </a:xfrm>
            <a:prstGeom prst="rect">
              <a:avLst/>
            </a:prstGeom>
          </p:spPr>
        </p:pic>
        <p:pic>
          <p:nvPicPr>
            <p:cNvPr id="31" name="Grafik 30">
              <a:extLst>
                <a:ext uri="{FF2B5EF4-FFF2-40B4-BE49-F238E27FC236}">
                  <a16:creationId xmlns:a16="http://schemas.microsoft.com/office/drawing/2014/main" id="{BBB9FA13-A2F6-4A8A-A693-7D56CE071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7662" y="1260221"/>
              <a:ext cx="822580" cy="822580"/>
            </a:xfrm>
            <a:prstGeom prst="rect">
              <a:avLst/>
            </a:prstGeom>
          </p:spPr>
        </p:pic>
        <p:pic>
          <p:nvPicPr>
            <p:cNvPr id="61" name="Grafik 60">
              <a:extLst>
                <a:ext uri="{FF2B5EF4-FFF2-40B4-BE49-F238E27FC236}">
                  <a16:creationId xmlns:a16="http://schemas.microsoft.com/office/drawing/2014/main" id="{1BB62666-BAD9-4A58-90A5-53373A9ED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0290" y="3834680"/>
              <a:ext cx="535409" cy="535409"/>
            </a:xfrm>
            <a:prstGeom prst="rect">
              <a:avLst/>
            </a:prstGeom>
          </p:spPr>
        </p:pic>
        <p:cxnSp>
          <p:nvCxnSpPr>
            <p:cNvPr id="62" name="Verbinder: gewinkelt 61">
              <a:extLst>
                <a:ext uri="{FF2B5EF4-FFF2-40B4-BE49-F238E27FC236}">
                  <a16:creationId xmlns:a16="http://schemas.microsoft.com/office/drawing/2014/main" id="{0CEFA4A8-298B-427C-9B43-1C1ACDCBF66E}"/>
                </a:ext>
              </a:extLst>
            </p:cNvPr>
            <p:cNvCxnSpPr>
              <a:cxnSpLocks/>
              <a:stCxn id="41" idx="3"/>
              <a:endCxn id="31" idx="1"/>
            </p:cNvCxnSpPr>
            <p:nvPr/>
          </p:nvCxnSpPr>
          <p:spPr>
            <a:xfrm flipV="1">
              <a:off x="6138898" y="1671511"/>
              <a:ext cx="508764" cy="79417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Verbinder: gewinkelt 65">
              <a:extLst>
                <a:ext uri="{FF2B5EF4-FFF2-40B4-BE49-F238E27FC236}">
                  <a16:creationId xmlns:a16="http://schemas.microsoft.com/office/drawing/2014/main" id="{BBDC7AAC-3839-47D7-B430-22E9C8B3164B}"/>
                </a:ext>
              </a:extLst>
            </p:cNvPr>
            <p:cNvCxnSpPr>
              <a:cxnSpLocks/>
              <a:stCxn id="42" idx="3"/>
              <a:endCxn id="29" idx="1"/>
            </p:cNvCxnSpPr>
            <p:nvPr/>
          </p:nvCxnSpPr>
          <p:spPr>
            <a:xfrm flipV="1">
              <a:off x="6528535" y="2691108"/>
              <a:ext cx="1137985" cy="328743"/>
            </a:xfrm>
            <a:prstGeom prst="bentConnector3">
              <a:avLst>
                <a:gd name="adj1" fmla="val 4665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Verbinder: gewinkelt 68">
              <a:extLst>
                <a:ext uri="{FF2B5EF4-FFF2-40B4-BE49-F238E27FC236}">
                  <a16:creationId xmlns:a16="http://schemas.microsoft.com/office/drawing/2014/main" id="{AF3D6710-A574-43F1-882D-081D91B98250}"/>
                </a:ext>
              </a:extLst>
            </p:cNvPr>
            <p:cNvCxnSpPr>
              <a:cxnSpLocks/>
              <a:stCxn id="42" idx="3"/>
              <a:endCxn id="61" idx="0"/>
            </p:cNvCxnSpPr>
            <p:nvPr/>
          </p:nvCxnSpPr>
          <p:spPr>
            <a:xfrm>
              <a:off x="6528535" y="3019851"/>
              <a:ext cx="829460" cy="814829"/>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Verbinder: gewinkelt 72">
              <a:extLst>
                <a:ext uri="{FF2B5EF4-FFF2-40B4-BE49-F238E27FC236}">
                  <a16:creationId xmlns:a16="http://schemas.microsoft.com/office/drawing/2014/main" id="{8FB7E16C-1F6B-4B56-A5FE-724AAC15822B}"/>
                </a:ext>
              </a:extLst>
            </p:cNvPr>
            <p:cNvCxnSpPr>
              <a:cxnSpLocks/>
              <a:stCxn id="43" idx="3"/>
              <a:endCxn id="61" idx="1"/>
            </p:cNvCxnSpPr>
            <p:nvPr/>
          </p:nvCxnSpPr>
          <p:spPr>
            <a:xfrm>
              <a:off x="6106748" y="3981693"/>
              <a:ext cx="983542" cy="12069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Verbinder: gewinkelt 80">
              <a:extLst>
                <a:ext uri="{FF2B5EF4-FFF2-40B4-BE49-F238E27FC236}">
                  <a16:creationId xmlns:a16="http://schemas.microsoft.com/office/drawing/2014/main" id="{FA60A380-A8A0-4F9A-B60A-E745FB393B19}"/>
                </a:ext>
              </a:extLst>
            </p:cNvPr>
            <p:cNvCxnSpPr>
              <a:cxnSpLocks/>
              <a:stCxn id="42" idx="3"/>
              <a:endCxn id="31" idx="2"/>
            </p:cNvCxnSpPr>
            <p:nvPr/>
          </p:nvCxnSpPr>
          <p:spPr>
            <a:xfrm flipV="1">
              <a:off x="6528535" y="2082801"/>
              <a:ext cx="530417" cy="93705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3" name="Verbinder: gewinkelt 82">
            <a:extLst>
              <a:ext uri="{FF2B5EF4-FFF2-40B4-BE49-F238E27FC236}">
                <a16:creationId xmlns:a16="http://schemas.microsoft.com/office/drawing/2014/main" id="{94478FC2-4511-4D58-88BF-E999C691E820}"/>
              </a:ext>
            </a:extLst>
          </p:cNvPr>
          <p:cNvCxnSpPr>
            <a:cxnSpLocks/>
            <a:stCxn id="37" idx="3"/>
            <a:endCxn id="35" idx="1"/>
          </p:cNvCxnSpPr>
          <p:nvPr/>
        </p:nvCxnSpPr>
        <p:spPr>
          <a:xfrm>
            <a:off x="983250" y="2353953"/>
            <a:ext cx="1121050" cy="309730"/>
          </a:xfrm>
          <a:prstGeom prst="bentConnector3">
            <a:avLst>
              <a:gd name="adj1" fmla="val 3470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Verbinder: gewinkelt 85">
            <a:extLst>
              <a:ext uri="{FF2B5EF4-FFF2-40B4-BE49-F238E27FC236}">
                <a16:creationId xmlns:a16="http://schemas.microsoft.com/office/drawing/2014/main" id="{1CD989E1-D98C-4D95-9044-D297768AFBF2}"/>
              </a:ext>
            </a:extLst>
          </p:cNvPr>
          <p:cNvCxnSpPr>
            <a:cxnSpLocks/>
            <a:stCxn id="37" idx="3"/>
            <a:endCxn id="18" idx="1"/>
          </p:cNvCxnSpPr>
          <p:nvPr/>
        </p:nvCxnSpPr>
        <p:spPr>
          <a:xfrm>
            <a:off x="983250" y="2353953"/>
            <a:ext cx="761567" cy="9167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Verbinder: gewinkelt 88">
            <a:extLst>
              <a:ext uri="{FF2B5EF4-FFF2-40B4-BE49-F238E27FC236}">
                <a16:creationId xmlns:a16="http://schemas.microsoft.com/office/drawing/2014/main" id="{15B450CB-F693-43B3-9652-712C5A8D1628}"/>
              </a:ext>
            </a:extLst>
          </p:cNvPr>
          <p:cNvCxnSpPr>
            <a:cxnSpLocks/>
            <a:stCxn id="37" idx="3"/>
            <a:endCxn id="34" idx="1"/>
          </p:cNvCxnSpPr>
          <p:nvPr/>
        </p:nvCxnSpPr>
        <p:spPr>
          <a:xfrm>
            <a:off x="983250" y="2353953"/>
            <a:ext cx="1037157" cy="1521666"/>
          </a:xfrm>
          <a:prstGeom prst="bentConnector3">
            <a:avLst>
              <a:gd name="adj1" fmla="val 3653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Verbinder: gewinkelt 93">
            <a:extLst>
              <a:ext uri="{FF2B5EF4-FFF2-40B4-BE49-F238E27FC236}">
                <a16:creationId xmlns:a16="http://schemas.microsoft.com/office/drawing/2014/main" id="{2C6ED314-F0E7-4406-A209-EE0DEAD32300}"/>
              </a:ext>
            </a:extLst>
          </p:cNvPr>
          <p:cNvCxnSpPr>
            <a:cxnSpLocks/>
            <a:stCxn id="40" idx="3"/>
            <a:endCxn id="35" idx="1"/>
          </p:cNvCxnSpPr>
          <p:nvPr/>
        </p:nvCxnSpPr>
        <p:spPr>
          <a:xfrm flipV="1">
            <a:off x="1125895" y="2663683"/>
            <a:ext cx="978405" cy="409017"/>
          </a:xfrm>
          <a:prstGeom prst="bentConnector3">
            <a:avLst>
              <a:gd name="adj1" fmla="val 2468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6F394EA5-9EF3-49F4-8225-34CD1C11DB54}"/>
              </a:ext>
            </a:extLst>
          </p:cNvPr>
          <p:cNvGrpSpPr/>
          <p:nvPr/>
        </p:nvGrpSpPr>
        <p:grpSpPr>
          <a:xfrm>
            <a:off x="670637" y="1093098"/>
            <a:ext cx="4905230" cy="2951748"/>
            <a:chOff x="670637" y="1093098"/>
            <a:chExt cx="4905230" cy="2951748"/>
          </a:xfrm>
        </p:grpSpPr>
        <p:sp>
          <p:nvSpPr>
            <p:cNvPr id="23" name="Flussdiagramm: Mehrere Dokumente 22">
              <a:extLst>
                <a:ext uri="{FF2B5EF4-FFF2-40B4-BE49-F238E27FC236}">
                  <a16:creationId xmlns:a16="http://schemas.microsoft.com/office/drawing/2014/main" id="{38F3CB8D-1678-4B7D-8157-88E385F52D53}"/>
                </a:ext>
              </a:extLst>
            </p:cNvPr>
            <p:cNvSpPr/>
            <p:nvPr/>
          </p:nvSpPr>
          <p:spPr>
            <a:xfrm>
              <a:off x="3720709" y="1093098"/>
              <a:ext cx="592667" cy="450850"/>
            </a:xfrm>
            <a:prstGeom prst="flowChartMultidocumen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cxnSp>
          <p:nvCxnSpPr>
            <p:cNvPr id="75" name="Verbinder: gewinkelt 74">
              <a:extLst>
                <a:ext uri="{FF2B5EF4-FFF2-40B4-BE49-F238E27FC236}">
                  <a16:creationId xmlns:a16="http://schemas.microsoft.com/office/drawing/2014/main" id="{CE7388C5-CDDD-4F5B-8957-8260C0CEA131}"/>
                </a:ext>
              </a:extLst>
            </p:cNvPr>
            <p:cNvCxnSpPr>
              <a:cxnSpLocks/>
              <a:stCxn id="23" idx="2"/>
              <a:endCxn id="78" idx="0"/>
            </p:cNvCxnSpPr>
            <p:nvPr/>
          </p:nvCxnSpPr>
          <p:spPr>
            <a:xfrm rot="16200000" flipH="1">
              <a:off x="4080201" y="1422502"/>
              <a:ext cx="780454" cy="98919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8" name="Grafik 77">
              <a:extLst>
                <a:ext uri="{FF2B5EF4-FFF2-40B4-BE49-F238E27FC236}">
                  <a16:creationId xmlns:a16="http://schemas.microsoft.com/office/drawing/2014/main" id="{5EAC9642-290B-47EE-9F86-1E295B29083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4641027" y="2307328"/>
              <a:ext cx="648000" cy="396000"/>
            </a:xfrm>
            <a:prstGeom prst="rect">
              <a:avLst/>
            </a:prstGeom>
            <a:noFill/>
          </p:spPr>
        </p:pic>
        <p:pic>
          <p:nvPicPr>
            <p:cNvPr id="79" name="Grafik 78">
              <a:extLst>
                <a:ext uri="{FF2B5EF4-FFF2-40B4-BE49-F238E27FC236}">
                  <a16:creationId xmlns:a16="http://schemas.microsoft.com/office/drawing/2014/main" id="{B811FCA2-8B27-4553-B04E-FC6436F7945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4361595" y="2861683"/>
              <a:ext cx="648000" cy="396000"/>
            </a:xfrm>
            <a:prstGeom prst="rect">
              <a:avLst/>
            </a:prstGeom>
            <a:noFill/>
          </p:spPr>
        </p:pic>
        <p:pic>
          <p:nvPicPr>
            <p:cNvPr id="80" name="Grafik 79">
              <a:extLst>
                <a:ext uri="{FF2B5EF4-FFF2-40B4-BE49-F238E27FC236}">
                  <a16:creationId xmlns:a16="http://schemas.microsoft.com/office/drawing/2014/main" id="{F6589080-7F8B-4FE9-8B8C-A95B1999413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63" t="6682" r="4835" b="37559"/>
            <a:stretch/>
          </p:blipFill>
          <p:spPr>
            <a:xfrm>
              <a:off x="4927867" y="3178394"/>
              <a:ext cx="648000" cy="396000"/>
            </a:xfrm>
            <a:prstGeom prst="rect">
              <a:avLst/>
            </a:prstGeom>
            <a:noFill/>
          </p:spPr>
        </p:pic>
        <p:cxnSp>
          <p:nvCxnSpPr>
            <p:cNvPr id="87" name="Verbinder: gewinkelt 86">
              <a:extLst>
                <a:ext uri="{FF2B5EF4-FFF2-40B4-BE49-F238E27FC236}">
                  <a16:creationId xmlns:a16="http://schemas.microsoft.com/office/drawing/2014/main" id="{8E56EAA5-969E-46F3-9710-D59187433A68}"/>
                </a:ext>
              </a:extLst>
            </p:cNvPr>
            <p:cNvCxnSpPr>
              <a:cxnSpLocks/>
              <a:stCxn id="11" idx="3"/>
              <a:endCxn id="79" idx="1"/>
            </p:cNvCxnSpPr>
            <p:nvPr/>
          </p:nvCxnSpPr>
          <p:spPr>
            <a:xfrm>
              <a:off x="3444120" y="2992438"/>
              <a:ext cx="917475" cy="6724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Verbinder: gewinkelt 89">
              <a:extLst>
                <a:ext uri="{FF2B5EF4-FFF2-40B4-BE49-F238E27FC236}">
                  <a16:creationId xmlns:a16="http://schemas.microsoft.com/office/drawing/2014/main" id="{5995BCF1-BE8A-4046-B74E-21875D5754C3}"/>
                </a:ext>
              </a:extLst>
            </p:cNvPr>
            <p:cNvCxnSpPr>
              <a:cxnSpLocks/>
              <a:stCxn id="10" idx="3"/>
              <a:endCxn id="78" idx="1"/>
            </p:cNvCxnSpPr>
            <p:nvPr/>
          </p:nvCxnSpPr>
          <p:spPr>
            <a:xfrm flipV="1">
              <a:off x="4188402" y="2505328"/>
              <a:ext cx="452625" cy="103641"/>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Verbinder: gewinkelt 95">
              <a:extLst>
                <a:ext uri="{FF2B5EF4-FFF2-40B4-BE49-F238E27FC236}">
                  <a16:creationId xmlns:a16="http://schemas.microsoft.com/office/drawing/2014/main" id="{699442BB-2659-4B01-B3CE-5EF39B587F27}"/>
                </a:ext>
              </a:extLst>
            </p:cNvPr>
            <p:cNvCxnSpPr>
              <a:cxnSpLocks/>
              <a:stCxn id="12" idx="3"/>
              <a:endCxn id="79" idx="1"/>
            </p:cNvCxnSpPr>
            <p:nvPr/>
          </p:nvCxnSpPr>
          <p:spPr>
            <a:xfrm flipV="1">
              <a:off x="4071106" y="3059683"/>
              <a:ext cx="290489" cy="37702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Verbinder: gewinkelt 98">
              <a:extLst>
                <a:ext uri="{FF2B5EF4-FFF2-40B4-BE49-F238E27FC236}">
                  <a16:creationId xmlns:a16="http://schemas.microsoft.com/office/drawing/2014/main" id="{546835CD-B770-4067-9F48-43267D85E584}"/>
                </a:ext>
              </a:extLst>
            </p:cNvPr>
            <p:cNvCxnSpPr>
              <a:cxnSpLocks/>
              <a:stCxn id="24" idx="3"/>
              <a:endCxn id="80" idx="2"/>
            </p:cNvCxnSpPr>
            <p:nvPr/>
          </p:nvCxnSpPr>
          <p:spPr>
            <a:xfrm flipV="1">
              <a:off x="4769310" y="3574394"/>
              <a:ext cx="482557" cy="31316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Verbinder: gewinkelt 96">
              <a:extLst>
                <a:ext uri="{FF2B5EF4-FFF2-40B4-BE49-F238E27FC236}">
                  <a16:creationId xmlns:a16="http://schemas.microsoft.com/office/drawing/2014/main" id="{423974B5-8F25-467F-9089-56BA70317692}"/>
                </a:ext>
              </a:extLst>
            </p:cNvPr>
            <p:cNvCxnSpPr>
              <a:cxnSpLocks/>
              <a:stCxn id="38" idx="2"/>
              <a:endCxn id="80" idx="2"/>
            </p:cNvCxnSpPr>
            <p:nvPr/>
          </p:nvCxnSpPr>
          <p:spPr>
            <a:xfrm rot="5400000" flipH="1" flipV="1">
              <a:off x="2726026" y="1519005"/>
              <a:ext cx="470452" cy="4581230"/>
            </a:xfrm>
            <a:prstGeom prst="bentConnector3">
              <a:avLst>
                <a:gd name="adj1" fmla="val -12375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5" name="Verbinder: gewinkelt 104">
            <a:extLst>
              <a:ext uri="{FF2B5EF4-FFF2-40B4-BE49-F238E27FC236}">
                <a16:creationId xmlns:a16="http://schemas.microsoft.com/office/drawing/2014/main" id="{2080AF20-9242-479F-99E5-870F2C87393B}"/>
              </a:ext>
            </a:extLst>
          </p:cNvPr>
          <p:cNvCxnSpPr>
            <a:cxnSpLocks/>
            <a:stCxn id="37" idx="0"/>
            <a:endCxn id="65" idx="1"/>
          </p:cNvCxnSpPr>
          <p:nvPr/>
        </p:nvCxnSpPr>
        <p:spPr>
          <a:xfrm rot="5400000" flipH="1" flipV="1">
            <a:off x="577099" y="1608811"/>
            <a:ext cx="670308" cy="36912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0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4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7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69759-57D9-4210-82D4-37D77F8136E3}"/>
              </a:ext>
            </a:extLst>
          </p:cNvPr>
          <p:cNvSpPr>
            <a:spLocks noGrp="1"/>
          </p:cNvSpPr>
          <p:nvPr>
            <p:ph type="title"/>
          </p:nvPr>
        </p:nvSpPr>
        <p:spPr>
          <a:xfrm>
            <a:off x="612000" y="2472362"/>
            <a:ext cx="7789050" cy="1323439"/>
          </a:xfrm>
        </p:spPr>
        <p:txBody>
          <a:bodyPr/>
          <a:lstStyle/>
          <a:p>
            <a:r>
              <a:rPr lang="de-DE" dirty="0"/>
              <a:t>Standard </a:t>
            </a:r>
            <a:r>
              <a:rPr lang="de-DE" dirty="0" err="1"/>
              <a:t>products</a:t>
            </a:r>
            <a:r>
              <a:rPr lang="de-DE" dirty="0"/>
              <a:t> &amp; Services </a:t>
            </a:r>
            <a:endParaRPr lang="en-GB" dirty="0"/>
          </a:p>
        </p:txBody>
      </p:sp>
      <p:sp>
        <p:nvSpPr>
          <p:cNvPr id="5" name="Textplatzhalter 4">
            <a:extLst>
              <a:ext uri="{FF2B5EF4-FFF2-40B4-BE49-F238E27FC236}">
                <a16:creationId xmlns:a16="http://schemas.microsoft.com/office/drawing/2014/main" id="{39E51FB7-80C4-41CD-9C3F-9A0B1BFC4CD3}"/>
              </a:ext>
            </a:extLst>
          </p:cNvPr>
          <p:cNvSpPr>
            <a:spLocks noGrp="1"/>
          </p:cNvSpPr>
          <p:nvPr>
            <p:ph type="body" idx="1"/>
          </p:nvPr>
        </p:nvSpPr>
        <p:spPr/>
        <p:txBody>
          <a:bodyPr/>
          <a:lstStyle/>
          <a:p>
            <a:r>
              <a:rPr lang="en-US" dirty="0"/>
              <a:t>Introduction to crop analysis in the cloud </a:t>
            </a:r>
            <a:endParaRPr lang="en-GB" dirty="0"/>
          </a:p>
        </p:txBody>
      </p:sp>
    </p:spTree>
    <p:extLst>
      <p:ext uri="{BB962C8B-B14F-4D97-AF65-F5344CB8AC3E}">
        <p14:creationId xmlns:p14="http://schemas.microsoft.com/office/powerpoint/2010/main" val="55034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551CA-E05F-40E6-97E1-695C7B43CCA6}"/>
              </a:ext>
            </a:extLst>
          </p:cNvPr>
          <p:cNvSpPr>
            <a:spLocks noGrp="1"/>
          </p:cNvSpPr>
          <p:nvPr>
            <p:ph type="title"/>
          </p:nvPr>
        </p:nvSpPr>
        <p:spPr/>
        <p:txBody>
          <a:bodyPr/>
          <a:lstStyle/>
          <a:p>
            <a:r>
              <a:rPr lang="de-DE" dirty="0"/>
              <a:t>Essential </a:t>
            </a:r>
            <a:r>
              <a:rPr lang="de-DE" dirty="0" err="1"/>
              <a:t>functionality</a:t>
            </a:r>
            <a:endParaRPr lang="de-DE" dirty="0"/>
          </a:p>
        </p:txBody>
      </p:sp>
      <p:pic>
        <p:nvPicPr>
          <p:cNvPr id="4" name="Picture 2">
            <a:extLst>
              <a:ext uri="{FF2B5EF4-FFF2-40B4-BE49-F238E27FC236}">
                <a16:creationId xmlns:a16="http://schemas.microsoft.com/office/drawing/2014/main" id="{5860F933-AA51-4165-97A3-F69733939C39}"/>
              </a:ext>
            </a:extLst>
          </p:cNvPr>
          <p:cNvPicPr>
            <a:picLocks noGrp="1" noChangeAspect="1" noChangeArrowheads="1"/>
          </p:cNvPicPr>
          <p:nvPr>
            <p:ph idx="1"/>
          </p:nvPr>
        </p:nvPicPr>
        <p:blipFill>
          <a:blip r:embed="rId2" cstate="print"/>
          <a:srcRect/>
          <a:stretch>
            <a:fillRect/>
          </a:stretch>
        </p:blipFill>
        <p:spPr bwMode="auto">
          <a:xfrm>
            <a:off x="1789606" y="846138"/>
            <a:ext cx="5513988" cy="3538537"/>
          </a:xfrm>
          <a:prstGeom prst="rect">
            <a:avLst/>
          </a:prstGeom>
          <a:noFill/>
          <a:ln w="9525">
            <a:noFill/>
            <a:miter lim="800000"/>
            <a:headEnd/>
            <a:tailEnd/>
          </a:ln>
          <a:effectLst/>
        </p:spPr>
      </p:pic>
    </p:spTree>
    <p:extLst>
      <p:ext uri="{BB962C8B-B14F-4D97-AF65-F5344CB8AC3E}">
        <p14:creationId xmlns:p14="http://schemas.microsoft.com/office/powerpoint/2010/main" val="239030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09126F-588D-4F2F-BDE4-F0F8F641CE47}"/>
              </a:ext>
            </a:extLst>
          </p:cNvPr>
          <p:cNvSpPr>
            <a:spLocks noGrp="1"/>
          </p:cNvSpPr>
          <p:nvPr>
            <p:ph type="title"/>
          </p:nvPr>
        </p:nvSpPr>
        <p:spPr/>
        <p:txBody>
          <a:bodyPr/>
          <a:lstStyle/>
          <a:p>
            <a:r>
              <a:rPr lang="de-DE" dirty="0" err="1"/>
              <a:t>Prerequisites</a:t>
            </a:r>
            <a:r>
              <a:rPr lang="de-DE" dirty="0"/>
              <a:t> </a:t>
            </a:r>
            <a:r>
              <a:rPr lang="de-DE" dirty="0" err="1"/>
              <a:t>for</a:t>
            </a:r>
            <a:r>
              <a:rPr lang="de-DE" dirty="0"/>
              <a:t> </a:t>
            </a:r>
            <a:r>
              <a:rPr lang="de-DE" dirty="0" err="1"/>
              <a:t>today</a:t>
            </a:r>
            <a:endParaRPr lang="de-DE" dirty="0"/>
          </a:p>
        </p:txBody>
      </p:sp>
      <p:sp>
        <p:nvSpPr>
          <p:cNvPr id="4" name="Inhaltsplatzhalter 3">
            <a:extLst>
              <a:ext uri="{FF2B5EF4-FFF2-40B4-BE49-F238E27FC236}">
                <a16:creationId xmlns:a16="http://schemas.microsoft.com/office/drawing/2014/main" id="{2FF5FAA0-5324-4FBD-BD2E-F5E40D9955B9}"/>
              </a:ext>
            </a:extLst>
          </p:cNvPr>
          <p:cNvSpPr>
            <a:spLocks noGrp="1"/>
          </p:cNvSpPr>
          <p:nvPr>
            <p:ph idx="1"/>
          </p:nvPr>
        </p:nvSpPr>
        <p:spPr/>
        <p:txBody>
          <a:bodyPr/>
          <a:lstStyle/>
          <a:p>
            <a:r>
              <a:rPr lang="en-GB" dirty="0"/>
              <a:t>As announced on Monday, by now you already should have </a:t>
            </a:r>
          </a:p>
          <a:p>
            <a:pPr>
              <a:buFont typeface="Wingdings" panose="05000000000000000000" pitchFamily="2" charset="2"/>
              <a:buChar char="§"/>
            </a:pPr>
            <a:r>
              <a:rPr lang="en-GB" dirty="0"/>
              <a:t>Registered to ESA Earth Observation Users‘ Single-Sign-On (EO SSO) 		</a:t>
            </a:r>
            <a:r>
              <a:rPr lang="en-GB" dirty="0">
                <a:sym typeface="Wingdings" panose="05000000000000000000" pitchFamily="2" charset="2"/>
              </a:rPr>
              <a:t> </a:t>
            </a:r>
            <a:r>
              <a:rPr lang="en-GB" dirty="0">
                <a:sym typeface="Wingdings" panose="05000000000000000000" pitchFamily="2" charset="2"/>
                <a:hlinkClick r:id="rId2"/>
              </a:rPr>
              <a:t>https://eo-sso-idp.eo.esa.int/idp/umsso20/registration</a:t>
            </a:r>
            <a:r>
              <a:rPr lang="en-GB" dirty="0">
                <a:sym typeface="Wingdings" panose="05000000000000000000" pitchFamily="2" charset="2"/>
              </a:rPr>
              <a:t> </a:t>
            </a:r>
          </a:p>
          <a:p>
            <a:pPr>
              <a:buFont typeface="Wingdings" panose="05000000000000000000" pitchFamily="2" charset="2"/>
              <a:buChar char="§"/>
            </a:pPr>
            <a:r>
              <a:rPr lang="en-GB" dirty="0">
                <a:sym typeface="Wingdings" panose="05000000000000000000" pitchFamily="2" charset="2"/>
              </a:rPr>
              <a:t>Visited Food Security TEP once, so you are a registered user 				 </a:t>
            </a:r>
            <a:r>
              <a:rPr lang="en-GB" dirty="0">
                <a:sym typeface="Wingdings" panose="05000000000000000000" pitchFamily="2" charset="2"/>
                <a:hlinkClick r:id="rId3"/>
              </a:rPr>
              <a:t>https://foodsecurity-tep.net/app</a:t>
            </a:r>
            <a:r>
              <a:rPr lang="en-GB" dirty="0">
                <a:sym typeface="Wingdings" panose="05000000000000000000" pitchFamily="2" charset="2"/>
              </a:rPr>
              <a:t> </a:t>
            </a:r>
          </a:p>
          <a:p>
            <a:pPr>
              <a:buFont typeface="Wingdings" panose="05000000000000000000" pitchFamily="2" charset="2"/>
              <a:buChar char="§"/>
            </a:pPr>
            <a:r>
              <a:rPr lang="en-GB" dirty="0">
                <a:sym typeface="Wingdings" panose="05000000000000000000" pitchFamily="2" charset="2"/>
              </a:rPr>
              <a:t>Asked us for coins by writing an email to </a:t>
            </a:r>
            <a:r>
              <a:rPr lang="en-GB" dirty="0">
                <a:sym typeface="Wingdings" panose="05000000000000000000" pitchFamily="2" charset="2"/>
                <a:hlinkClick r:id="rId4"/>
              </a:rPr>
              <a:t>support@foodsecurity-tep.net</a:t>
            </a:r>
            <a:r>
              <a:rPr lang="en-GB" dirty="0">
                <a:sym typeface="Wingdings" panose="05000000000000000000" pitchFamily="2" charset="2"/>
              </a:rPr>
              <a:t> </a:t>
            </a:r>
          </a:p>
          <a:p>
            <a:pPr>
              <a:buFont typeface="Wingdings" panose="05000000000000000000" pitchFamily="2" charset="2"/>
              <a:buChar char="§"/>
            </a:pPr>
            <a:r>
              <a:rPr lang="en-GB" dirty="0">
                <a:sym typeface="Wingdings" panose="05000000000000000000" pitchFamily="2" charset="2"/>
              </a:rPr>
              <a:t>Brought your laptop for today’s practical tasks</a:t>
            </a:r>
          </a:p>
          <a:p>
            <a:pPr>
              <a:buFont typeface="Wingdings" panose="05000000000000000000" pitchFamily="2" charset="2"/>
              <a:buChar char="§"/>
            </a:pPr>
            <a:endParaRPr lang="en-GB" dirty="0">
              <a:sym typeface="Wingdings" panose="05000000000000000000" pitchFamily="2" charset="2"/>
            </a:endParaRPr>
          </a:p>
          <a:p>
            <a:pPr indent="0"/>
            <a:endParaRPr lang="en-GB" dirty="0"/>
          </a:p>
        </p:txBody>
      </p:sp>
    </p:spTree>
    <p:extLst>
      <p:ext uri="{BB962C8B-B14F-4D97-AF65-F5344CB8AC3E}">
        <p14:creationId xmlns:p14="http://schemas.microsoft.com/office/powerpoint/2010/main" val="32550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0373066-1FCD-47C7-B76D-B6C7A407C12F}"/>
              </a:ext>
            </a:extLst>
          </p:cNvPr>
          <p:cNvPicPr>
            <a:picLocks noChangeAspect="1"/>
          </p:cNvPicPr>
          <p:nvPr/>
        </p:nvPicPr>
        <p:blipFill>
          <a:blip r:embed="rId2"/>
          <a:stretch>
            <a:fillRect/>
          </a:stretch>
        </p:blipFill>
        <p:spPr>
          <a:xfrm>
            <a:off x="922752" y="820638"/>
            <a:ext cx="7203978" cy="3739938"/>
          </a:xfrm>
          <a:prstGeom prst="rect">
            <a:avLst/>
          </a:prstGeom>
        </p:spPr>
      </p:pic>
      <p:sp>
        <p:nvSpPr>
          <p:cNvPr id="4" name="Titel 3">
            <a:extLst>
              <a:ext uri="{FF2B5EF4-FFF2-40B4-BE49-F238E27FC236}">
                <a16:creationId xmlns:a16="http://schemas.microsoft.com/office/drawing/2014/main" id="{7C541326-979B-4ED4-BB6B-BAFE42D17C3C}"/>
              </a:ext>
            </a:extLst>
          </p:cNvPr>
          <p:cNvSpPr>
            <a:spLocks noGrp="1"/>
          </p:cNvSpPr>
          <p:nvPr>
            <p:ph type="title"/>
          </p:nvPr>
        </p:nvSpPr>
        <p:spPr/>
        <p:txBody>
          <a:bodyPr/>
          <a:lstStyle/>
          <a:p>
            <a:r>
              <a:rPr lang="de-DE" dirty="0"/>
              <a:t>The Main User Interface</a:t>
            </a:r>
            <a:endParaRPr lang="en-GB" dirty="0"/>
          </a:p>
        </p:txBody>
      </p:sp>
      <p:sp>
        <p:nvSpPr>
          <p:cNvPr id="8" name="Textfeld 7">
            <a:extLst>
              <a:ext uri="{FF2B5EF4-FFF2-40B4-BE49-F238E27FC236}">
                <a16:creationId xmlns:a16="http://schemas.microsoft.com/office/drawing/2014/main" id="{DE030D6F-253C-48D1-B1D2-779692FE30C4}"/>
              </a:ext>
            </a:extLst>
          </p:cNvPr>
          <p:cNvSpPr txBox="1"/>
          <p:nvPr/>
        </p:nvSpPr>
        <p:spPr>
          <a:xfrm>
            <a:off x="1644977" y="1527233"/>
            <a:ext cx="5854046" cy="2080057"/>
          </a:xfrm>
          <a:prstGeom prst="rect">
            <a:avLst/>
          </a:prstGeom>
          <a:solidFill>
            <a:schemeClr val="tx2">
              <a:lumMod val="20000"/>
              <a:lumOff val="80000"/>
              <a:alpha val="71000"/>
            </a:schemeClr>
          </a:solidFill>
          <a:ln w="15875">
            <a:solidFill>
              <a:schemeClr val="tx2"/>
            </a:solidFill>
          </a:ln>
        </p:spPr>
        <p:txBody>
          <a:bodyPr wrap="square" rtlCol="0">
            <a:spAutoFit/>
          </a:bodyPr>
          <a:lstStyle/>
          <a:p>
            <a:pPr>
              <a:spcAft>
                <a:spcPts val="900"/>
              </a:spcAft>
            </a:pPr>
            <a:r>
              <a:rPr lang="en-US" sz="1500" dirty="0"/>
              <a:t>The Food Security TEP Open Expert interface allows</a:t>
            </a:r>
          </a:p>
          <a:p>
            <a:pPr marL="214313" indent="-214313">
              <a:spcAft>
                <a:spcPts val="450"/>
              </a:spcAft>
              <a:buFont typeface="Wingdings" panose="05000000000000000000" pitchFamily="2" charset="2"/>
              <a:buChar char="Ø"/>
            </a:pPr>
            <a:r>
              <a:rPr lang="en-US" sz="1500" b="1" dirty="0"/>
              <a:t>Exploring</a:t>
            </a:r>
            <a:r>
              <a:rPr lang="en-US" sz="1500" dirty="0"/>
              <a:t> EO data, products &amp; user data as well as applications &amp; processing services </a:t>
            </a:r>
          </a:p>
          <a:p>
            <a:pPr marL="214313" indent="-214313">
              <a:spcAft>
                <a:spcPts val="450"/>
              </a:spcAft>
              <a:buFont typeface="Wingdings" panose="05000000000000000000" pitchFamily="2" charset="2"/>
              <a:buChar char="Ø"/>
            </a:pPr>
            <a:r>
              <a:rPr lang="en-US" sz="1500" b="1" dirty="0"/>
              <a:t>Developing</a:t>
            </a:r>
            <a:r>
              <a:rPr lang="en-US" sz="1500" dirty="0"/>
              <a:t> your own services as Docker applications</a:t>
            </a:r>
          </a:p>
          <a:p>
            <a:pPr marL="214313" indent="-214313">
              <a:spcAft>
                <a:spcPts val="450"/>
              </a:spcAft>
              <a:buFont typeface="Wingdings" panose="05000000000000000000" pitchFamily="2" charset="2"/>
              <a:buChar char="Ø"/>
            </a:pPr>
            <a:r>
              <a:rPr lang="en-US" sz="1500" b="1" dirty="0"/>
              <a:t>Managing &amp; Sharing </a:t>
            </a:r>
            <a:r>
              <a:rPr lang="en-US" sz="1500" dirty="0"/>
              <a:t>your data, services &amp; jobs</a:t>
            </a:r>
          </a:p>
          <a:p>
            <a:pPr marL="214313" indent="-214313">
              <a:spcAft>
                <a:spcPts val="450"/>
              </a:spcAft>
              <a:buFont typeface="Wingdings" panose="05000000000000000000" pitchFamily="2" charset="2"/>
              <a:buChar char="Ø"/>
            </a:pPr>
            <a:r>
              <a:rPr lang="en-US" sz="1500" dirty="0"/>
              <a:t>Visualization of products in the </a:t>
            </a:r>
            <a:r>
              <a:rPr lang="en-US" sz="1500" b="1" dirty="0"/>
              <a:t>Analyst</a:t>
            </a:r>
          </a:p>
          <a:p>
            <a:pPr marL="214313" indent="-214313">
              <a:spcAft>
                <a:spcPts val="450"/>
              </a:spcAft>
              <a:buFont typeface="Wingdings" panose="05000000000000000000" pitchFamily="2" charset="2"/>
              <a:buChar char="Ø"/>
            </a:pPr>
            <a:r>
              <a:rPr lang="en-US" sz="1500" b="1" dirty="0"/>
              <a:t>Account</a:t>
            </a:r>
            <a:r>
              <a:rPr lang="en-US" sz="1500" dirty="0"/>
              <a:t> management</a:t>
            </a:r>
          </a:p>
        </p:txBody>
      </p:sp>
    </p:spTree>
    <p:extLst>
      <p:ext uri="{BB962C8B-B14F-4D97-AF65-F5344CB8AC3E}">
        <p14:creationId xmlns:p14="http://schemas.microsoft.com/office/powerpoint/2010/main" val="71305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bg/>
                                          </p:spTgt>
                                        </p:tgtEl>
                                        <p:attrNameLst>
                                          <p:attrName>style.visibility</p:attrName>
                                        </p:attrNameLst>
                                      </p:cBhvr>
                                      <p:to>
                                        <p:strVal val="visible"/>
                                      </p:to>
                                    </p:set>
                                    <p:animEffect transition="in" filter="wipe(left)">
                                      <p:cBhvr>
                                        <p:cTn id="7" dur="1000"/>
                                        <p:tgtEl>
                                          <p:spTgt spid="8">
                                            <p:bg/>
                                          </p:spTgt>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1000"/>
                                        <p:tgtEl>
                                          <p:spTgt spid="8">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1000"/>
                                        <p:tgtEl>
                                          <p:spTgt spid="8">
                                            <p:txEl>
                                              <p:pRg st="1" end="1"/>
                                            </p:txEl>
                                          </p:spTgt>
                                        </p:tgtEl>
                                      </p:cBhvr>
                                    </p:animEffect>
                                  </p:childTnLst>
                                </p:cTn>
                              </p:par>
                            </p:childTnLst>
                          </p:cTn>
                        </p:par>
                        <p:par>
                          <p:cTn id="16" fill="hold">
                            <p:stCondLst>
                              <p:cond delay="6000"/>
                            </p:stCondLst>
                            <p:childTnLst>
                              <p:par>
                                <p:cTn id="17" presetID="22" presetClass="entr" presetSubtype="8" fill="hold" grpId="0" nodeType="afterEffect">
                                  <p:stCondLst>
                                    <p:cond delay="100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left)">
                                      <p:cBhvr>
                                        <p:cTn id="19" dur="1000"/>
                                        <p:tgtEl>
                                          <p:spTgt spid="8">
                                            <p:txEl>
                                              <p:pRg st="2" end="2"/>
                                            </p:txEl>
                                          </p:spTgt>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wipe(left)">
                                      <p:cBhvr>
                                        <p:cTn id="23" dur="1000"/>
                                        <p:tgtEl>
                                          <p:spTgt spid="8">
                                            <p:txEl>
                                              <p:pRg st="3" end="3"/>
                                            </p:txEl>
                                          </p:spTgt>
                                        </p:tgtEl>
                                      </p:cBhvr>
                                    </p:animEffect>
                                  </p:childTnLst>
                                </p:cTn>
                              </p:par>
                            </p:childTnLst>
                          </p:cTn>
                        </p:par>
                        <p:par>
                          <p:cTn id="24" fill="hold">
                            <p:stCondLst>
                              <p:cond delay="10000"/>
                            </p:stCondLst>
                            <p:childTnLst>
                              <p:par>
                                <p:cTn id="25" presetID="22" presetClass="entr" presetSubtype="8" fill="hold" grpId="0" nodeType="afterEffect">
                                  <p:stCondLst>
                                    <p:cond delay="100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1000"/>
                                        <p:tgtEl>
                                          <p:spTgt spid="8">
                                            <p:txEl>
                                              <p:pRg st="4" end="4"/>
                                            </p:txEl>
                                          </p:spTgt>
                                        </p:tgtEl>
                                      </p:cBhvr>
                                    </p:animEffect>
                                  </p:childTnLst>
                                </p:cTn>
                              </p:par>
                            </p:childTnLst>
                          </p:cTn>
                        </p:par>
                        <p:par>
                          <p:cTn id="28" fill="hold">
                            <p:stCondLst>
                              <p:cond delay="12000"/>
                            </p:stCondLst>
                            <p:childTnLst>
                              <p:par>
                                <p:cTn id="29" presetID="22" presetClass="entr" presetSubtype="8" fill="hold" grpId="0" nodeType="afterEffect">
                                  <p:stCondLst>
                                    <p:cond delay="100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left)">
                                      <p:cBhvr>
                                        <p:cTn id="31"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330ADA-F97B-4B48-BF4D-65F8D16C383C}"/>
              </a:ext>
            </a:extLst>
          </p:cNvPr>
          <p:cNvSpPr>
            <a:spLocks noGrp="1"/>
          </p:cNvSpPr>
          <p:nvPr>
            <p:ph type="title"/>
          </p:nvPr>
        </p:nvSpPr>
        <p:spPr/>
        <p:txBody>
          <a:bodyPr/>
          <a:lstStyle/>
          <a:p>
            <a:r>
              <a:rPr lang="en-GB" dirty="0"/>
              <a:t>Food Security Data and Service Portfolio</a:t>
            </a:r>
            <a:endParaRPr lang="en-GB" dirty="0">
              <a:solidFill>
                <a:srgbClr val="FF0000"/>
              </a:solidFill>
            </a:endParaRPr>
          </a:p>
        </p:txBody>
      </p:sp>
      <p:graphicFrame>
        <p:nvGraphicFramePr>
          <p:cNvPr id="4" name="Inhaltsplatzhalter 3">
            <a:extLst>
              <a:ext uri="{FF2B5EF4-FFF2-40B4-BE49-F238E27FC236}">
                <a16:creationId xmlns:a16="http://schemas.microsoft.com/office/drawing/2014/main" id="{198B6947-CA8A-40AD-A378-E95E034112BC}"/>
              </a:ext>
            </a:extLst>
          </p:cNvPr>
          <p:cNvGraphicFramePr>
            <a:graphicFrameLocks noGrp="1"/>
          </p:cNvGraphicFramePr>
          <p:nvPr>
            <p:ph idx="1"/>
            <p:extLst>
              <p:ext uri="{D42A27DB-BD31-4B8C-83A1-F6EECF244321}">
                <p14:modId xmlns:p14="http://schemas.microsoft.com/office/powerpoint/2010/main" val="1978672534"/>
              </p:ext>
            </p:extLst>
          </p:nvPr>
        </p:nvGraphicFramePr>
        <p:xfrm>
          <a:off x="322264" y="947239"/>
          <a:ext cx="4174427" cy="3249020"/>
        </p:xfrm>
        <a:graphic>
          <a:graphicData uri="http://schemas.openxmlformats.org/drawingml/2006/table">
            <a:tbl>
              <a:tblPr firstRow="1" bandRow="1">
                <a:tableStyleId>{5C22544A-7EE6-4342-B048-85BDC9FD1C3A}</a:tableStyleId>
              </a:tblPr>
              <a:tblGrid>
                <a:gridCol w="3269552">
                  <a:extLst>
                    <a:ext uri="{9D8B030D-6E8A-4147-A177-3AD203B41FA5}">
                      <a16:colId xmlns:a16="http://schemas.microsoft.com/office/drawing/2014/main" val="116671746"/>
                    </a:ext>
                  </a:extLst>
                </a:gridCol>
                <a:gridCol w="904875">
                  <a:extLst>
                    <a:ext uri="{9D8B030D-6E8A-4147-A177-3AD203B41FA5}">
                      <a16:colId xmlns:a16="http://schemas.microsoft.com/office/drawing/2014/main" val="787285380"/>
                    </a:ext>
                  </a:extLst>
                </a:gridCol>
              </a:tblGrid>
              <a:tr h="353960">
                <a:tc>
                  <a:txBody>
                    <a:bodyPr/>
                    <a:lstStyle/>
                    <a:p>
                      <a:pPr>
                        <a:lnSpc>
                          <a:spcPct val="85000"/>
                        </a:lnSpc>
                        <a:spcAft>
                          <a:spcPts val="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Public processing services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tc>
                <a:tc>
                  <a:txBody>
                    <a:bodyPr/>
                    <a:lstStyle/>
                    <a:p>
                      <a:pPr algn="ctr">
                        <a:lnSpc>
                          <a:spcPct val="85000"/>
                        </a:lnSpc>
                        <a:spcAft>
                          <a:spcPts val="0"/>
                        </a:spcAft>
                      </a:pPr>
                      <a:r>
                        <a:rPr lang="en-GB" sz="1200" b="1" dirty="0">
                          <a:effectLst/>
                          <a:latin typeface="Calibri" panose="020F0502020204030204" pitchFamily="34" charset="0"/>
                          <a:ea typeface="Times New Roman" panose="02020603050405020304" pitchFamily="18" charset="0"/>
                          <a:cs typeface="Verdana" panose="020B0604030504040204" pitchFamily="34" charset="0"/>
                        </a:rPr>
                        <a:t>Spatial res.</a:t>
                      </a:r>
                      <a:endParaRPr lang="en-GB" sz="1200" dirty="0">
                        <a:effectLst/>
                        <a:latin typeface="Verdana" panose="020B0604030504040204" pitchFamily="34" charset="0"/>
                        <a:ea typeface="Times New Roman" panose="02020603050405020304" pitchFamily="18" charset="0"/>
                        <a:cs typeface="Verdana" panose="020B0604030504040204" pitchFamily="34" charset="0"/>
                      </a:endParaRPr>
                    </a:p>
                  </a:txBody>
                  <a:tcPr marL="73025" marR="73025" marT="18415" marB="18415" anchor="ctr"/>
                </a:tc>
                <a:extLst>
                  <a:ext uri="{0D108BD9-81ED-4DB2-BD59-A6C34878D82A}">
                    <a16:rowId xmlns:a16="http://schemas.microsoft.com/office/drawing/2014/main" val="259484307"/>
                  </a:ext>
                </a:extLst>
              </a:tr>
              <a:tr h="289506">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SNAP S-2 Band Ratio Processor</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425881967"/>
                  </a:ext>
                </a:extLst>
              </a:tr>
              <a:tr h="289506">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SNAP S-2 </a:t>
                      </a:r>
                      <a:r>
                        <a:rPr lang="en-GB" sz="1200" dirty="0">
                          <a:effectLst/>
                          <a:latin typeface="Calibri" panose="020F0502020204030204" pitchFamily="34" charset="0"/>
                          <a:ea typeface="Calibri" panose="020F0502020204030204" pitchFamily="34" charset="0"/>
                          <a:cs typeface="Times New Roman" panose="02020603050405020304" pitchFamily="18" charset="0"/>
                        </a:rPr>
                        <a:t>Normalized Band Difference Processor</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19852254"/>
                  </a:ext>
                </a:extLst>
              </a:tr>
              <a:tr h="289506">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SNAP S-2 Red Edge Position Index</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717611354"/>
                  </a:ext>
                </a:extLst>
              </a:tr>
              <a:tr h="289506">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SNAP S-2 Modified Chlorophyll Absorption Ratio</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100639115"/>
                  </a:ext>
                </a:extLst>
              </a:tr>
              <a:tr h="289506">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SNAP S-2 Brightness Index</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866800659"/>
                  </a:ext>
                </a:extLst>
              </a:tr>
              <a:tr h="289506">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SNAP S-2 Generic Graph Processor</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(beta)</a:t>
                      </a:r>
                    </a:p>
                  </a:txBody>
                  <a:tcPr marL="73025" marR="73025" marT="18415" marB="18415" anchor="ctr"/>
                </a:tc>
                <a:extLst>
                  <a:ext uri="{0D108BD9-81ED-4DB2-BD59-A6C34878D82A}">
                    <a16:rowId xmlns:a16="http://schemas.microsoft.com/office/drawing/2014/main" val="3521127311"/>
                  </a:ext>
                </a:extLst>
              </a:tr>
              <a:tr h="289506">
                <a:tc>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Generic R Script Processor </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(upcoming)</a:t>
                      </a:r>
                    </a:p>
                  </a:txBody>
                  <a:tcPr marL="73025" marR="73025" marT="18415" marB="18415" anchor="ctr"/>
                </a:tc>
                <a:extLst>
                  <a:ext uri="{0D108BD9-81ED-4DB2-BD59-A6C34878D82A}">
                    <a16:rowId xmlns:a16="http://schemas.microsoft.com/office/drawing/2014/main" val="1029756603"/>
                  </a:ext>
                </a:extLst>
              </a:tr>
              <a:tr h="289506">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Sen2Cor </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(beta)</a:t>
                      </a:r>
                    </a:p>
                  </a:txBody>
                  <a:tcPr marL="73025" marR="73025" marT="18415" marB="18415" anchor="ctr"/>
                </a:tc>
                <a:extLst>
                  <a:ext uri="{0D108BD9-81ED-4DB2-BD59-A6C34878D82A}">
                    <a16:rowId xmlns:a16="http://schemas.microsoft.com/office/drawing/2014/main" val="1748899349"/>
                  </a:ext>
                </a:extLst>
              </a:tr>
              <a:tr h="289506">
                <a:tc>
                  <a:txBody>
                    <a:bodyPr/>
                    <a:lstStyle/>
                    <a:p>
                      <a:pPr>
                        <a:lnSpc>
                          <a:spcPct val="85000"/>
                        </a:lnSpc>
                        <a:spcAft>
                          <a:spcPts val="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73025" marR="73025" marT="18415" marB="18415" anchor="ctr"/>
                </a:tc>
                <a:tc>
                  <a:txBody>
                    <a:bodyPr/>
                    <a:lstStyle/>
                    <a:p>
                      <a:pPr algn="ctr">
                        <a:lnSpc>
                          <a:spcPct val="85000"/>
                        </a:lnSpc>
                        <a:spcAft>
                          <a:spcPts val="0"/>
                        </a:spcAft>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18415" marB="18415" anchor="ctr"/>
                </a:tc>
                <a:extLst>
                  <a:ext uri="{0D108BD9-81ED-4DB2-BD59-A6C34878D82A}">
                    <a16:rowId xmlns:a16="http://schemas.microsoft.com/office/drawing/2014/main" val="872743911"/>
                  </a:ext>
                </a:extLst>
              </a:tr>
              <a:tr h="289506">
                <a:tc gridSpan="2">
                  <a:txBody>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Calibri" panose="020F0502020204030204" pitchFamily="34" charset="0"/>
                        </a:rPr>
                        <a:t>(+ your contributions that you can share with others!)</a:t>
                      </a:r>
                    </a:p>
                  </a:txBody>
                  <a:tcPr marL="73025" marR="73025" marT="18415" marB="18415" anchor="ctr"/>
                </a:tc>
                <a:tc hMerge="1">
                  <a:txBody>
                    <a:bodyPr/>
                    <a:lstStyle/>
                    <a:p>
                      <a:pPr algn="ctr">
                        <a:lnSpc>
                          <a:spcPct val="85000"/>
                        </a:lnSpc>
                        <a:spcAft>
                          <a:spcPts val="0"/>
                        </a:spcAft>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18415" marB="18415" anchor="ctr"/>
                </a:tc>
                <a:extLst>
                  <a:ext uri="{0D108BD9-81ED-4DB2-BD59-A6C34878D82A}">
                    <a16:rowId xmlns:a16="http://schemas.microsoft.com/office/drawing/2014/main" val="53650780"/>
                  </a:ext>
                </a:extLst>
              </a:tr>
            </a:tbl>
          </a:graphicData>
        </a:graphic>
      </p:graphicFrame>
      <p:graphicFrame>
        <p:nvGraphicFramePr>
          <p:cNvPr id="6" name="Inhaltsplatzhalter 3">
            <a:extLst>
              <a:ext uri="{FF2B5EF4-FFF2-40B4-BE49-F238E27FC236}">
                <a16:creationId xmlns:a16="http://schemas.microsoft.com/office/drawing/2014/main" id="{99A98E66-F13D-4A0A-9761-74E1DCFCF8DA}"/>
              </a:ext>
            </a:extLst>
          </p:cNvPr>
          <p:cNvGraphicFramePr>
            <a:graphicFrameLocks/>
          </p:cNvGraphicFramePr>
          <p:nvPr>
            <p:extLst>
              <p:ext uri="{D42A27DB-BD31-4B8C-83A1-F6EECF244321}">
                <p14:modId xmlns:p14="http://schemas.microsoft.com/office/powerpoint/2010/main" val="3108786346"/>
              </p:ext>
            </p:extLst>
          </p:nvPr>
        </p:nvGraphicFramePr>
        <p:xfrm>
          <a:off x="4712368" y="947239"/>
          <a:ext cx="4174427" cy="3374768"/>
        </p:xfrm>
        <a:graphic>
          <a:graphicData uri="http://schemas.openxmlformats.org/drawingml/2006/table">
            <a:tbl>
              <a:tblPr firstRow="1" bandRow="1">
                <a:tableStyleId>{5C22544A-7EE6-4342-B048-85BDC9FD1C3A}</a:tableStyleId>
              </a:tblPr>
              <a:tblGrid>
                <a:gridCol w="3269552">
                  <a:extLst>
                    <a:ext uri="{9D8B030D-6E8A-4147-A177-3AD203B41FA5}">
                      <a16:colId xmlns:a16="http://schemas.microsoft.com/office/drawing/2014/main" val="116671746"/>
                    </a:ext>
                  </a:extLst>
                </a:gridCol>
                <a:gridCol w="904875">
                  <a:extLst>
                    <a:ext uri="{9D8B030D-6E8A-4147-A177-3AD203B41FA5}">
                      <a16:colId xmlns:a16="http://schemas.microsoft.com/office/drawing/2014/main" val="787285380"/>
                    </a:ext>
                  </a:extLst>
                </a:gridCol>
              </a:tblGrid>
              <a:tr h="333959">
                <a:tc>
                  <a:txBody>
                    <a:bodyPr/>
                    <a:lstStyle/>
                    <a:p>
                      <a:pPr>
                        <a:lnSpc>
                          <a:spcPct val="85000"/>
                        </a:lnSpc>
                        <a:spcAft>
                          <a:spcPts val="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 Parallel Processing Services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Public?</a:t>
                      </a:r>
                    </a:p>
                  </a:txBody>
                  <a:tcPr marL="73025" marR="73025" marT="18415" marB="18415" anchor="ctr"/>
                </a:tc>
                <a:extLst>
                  <a:ext uri="{0D108BD9-81ED-4DB2-BD59-A6C34878D82A}">
                    <a16:rowId xmlns:a16="http://schemas.microsoft.com/office/drawing/2014/main" val="259484307"/>
                  </a:ext>
                </a:extLst>
              </a:tr>
              <a:tr h="273147">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VISTA (Green) Leaf Area</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(beta)</a:t>
                      </a:r>
                    </a:p>
                  </a:txBody>
                  <a:tcPr marL="73025" marR="73025" marT="18415" marB="18415" anchor="ctr"/>
                </a:tc>
                <a:extLst>
                  <a:ext uri="{0D108BD9-81ED-4DB2-BD59-A6C34878D82A}">
                    <a16:rowId xmlns:a16="http://schemas.microsoft.com/office/drawing/2014/main" val="425881967"/>
                  </a:ext>
                </a:extLst>
              </a:tr>
              <a:tr h="273147">
                <a:tc>
                  <a:txBody>
                    <a:bodyPr/>
                    <a:lstStyle/>
                    <a:p>
                      <a:pPr>
                        <a:lnSpc>
                          <a:spcPct val="85000"/>
                        </a:lnSpc>
                        <a:spcAft>
                          <a:spcPts val="0"/>
                        </a:spcAft>
                      </a:pPr>
                      <a:r>
                        <a:rPr lang="en-US" sz="1200" noProof="0" dirty="0">
                          <a:effectLst/>
                          <a:latin typeface="Calibri" panose="020F0502020204030204" pitchFamily="34" charset="0"/>
                          <a:ea typeface="Calibri" panose="020F0502020204030204" pitchFamily="34" charset="0"/>
                          <a:cs typeface="Calibri" panose="020F0502020204030204" pitchFamily="34" charset="0"/>
                        </a:rPr>
                        <a:t>VISTA Reflectance at Bottom of Atmosphere</a:t>
                      </a:r>
                    </a:p>
                  </a:txBody>
                  <a:tcPr marL="73025" marR="73025" marT="18415" marB="18415" anchor="ctr"/>
                </a:tc>
                <a:tc>
                  <a:txBody>
                    <a:bodyPr/>
                    <a:lstStyle/>
                    <a:p>
                      <a:pPr algn="ctr">
                        <a:lnSpc>
                          <a:spcPct val="85000"/>
                        </a:lnSpc>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(beta)</a:t>
                      </a:r>
                    </a:p>
                  </a:txBody>
                  <a:tcPr marL="73025" marR="73025" marT="18415" marB="18415" anchor="ctr"/>
                </a:tc>
                <a:extLst>
                  <a:ext uri="{0D108BD9-81ED-4DB2-BD59-A6C34878D82A}">
                    <a16:rowId xmlns:a16="http://schemas.microsoft.com/office/drawing/2014/main" val="119852254"/>
                  </a:ext>
                </a:extLst>
              </a:tr>
              <a:tr h="273147">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VITO </a:t>
                      </a:r>
                      <a:r>
                        <a:rPr lang="en-US" sz="1200" dirty="0">
                          <a:effectLst/>
                          <a:latin typeface="Calibri" panose="020F0502020204030204" pitchFamily="34" charset="0"/>
                          <a:ea typeface="Calibri" panose="020F0502020204030204" pitchFamily="34" charset="0"/>
                          <a:cs typeface="Times New Roman" panose="02020603050405020304" pitchFamily="18" charset="0"/>
                        </a:rPr>
                        <a:t>Fraction of APAR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717611354"/>
                  </a:ext>
                </a:extLst>
              </a:tr>
              <a:tr h="273147">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VITO Fraction of Vegetation Cover</a:t>
                      </a: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100639115"/>
                  </a:ext>
                </a:extLst>
              </a:tr>
              <a:tr h="273147">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VITO Normalized Difference Vegetation Index</a:t>
                      </a: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1866800659"/>
                  </a:ext>
                </a:extLst>
              </a:tr>
              <a:tr h="273147">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VITO Leaf Area Index</a:t>
                      </a: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Calibri" panose="020F0502020204030204" pitchFamily="34" charset="0"/>
                        </a:rPr>
                        <a:t>yes</a:t>
                      </a:r>
                    </a:p>
                  </a:txBody>
                  <a:tcPr marL="73025" marR="73025" marT="18415" marB="18415" anchor="ctr"/>
                </a:tc>
                <a:extLst>
                  <a:ext uri="{0D108BD9-81ED-4DB2-BD59-A6C34878D82A}">
                    <a16:rowId xmlns:a16="http://schemas.microsoft.com/office/drawing/2014/main" val="3521127311"/>
                  </a:ext>
                </a:extLst>
              </a:tr>
              <a:tr h="273147">
                <a:tc>
                  <a:txBody>
                    <a:bodyPr/>
                    <a:lstStyle/>
                    <a:p>
                      <a:pPr>
                        <a:lnSpc>
                          <a:spcPct val="85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Higher level services (VITO, VISTA, Hatfield)</a:t>
                      </a: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effectLst/>
                          <a:latin typeface="Calibri" panose="020F0502020204030204" pitchFamily="34" charset="0"/>
                          <a:ea typeface="Times New Roman" panose="02020603050405020304" pitchFamily="18" charset="0"/>
                          <a:cs typeface="Calibri" panose="020F0502020204030204" pitchFamily="34" charset="0"/>
                        </a:rPr>
                        <a:t>(upcoming)</a:t>
                      </a:r>
                    </a:p>
                  </a:txBody>
                  <a:tcPr marL="73025" marR="73025" marT="18415" marB="18415" anchor="ctr"/>
                </a:tc>
                <a:extLst>
                  <a:ext uri="{0D108BD9-81ED-4DB2-BD59-A6C34878D82A}">
                    <a16:rowId xmlns:a16="http://schemas.microsoft.com/office/drawing/2014/main" val="838715532"/>
                  </a:ext>
                </a:extLst>
              </a:tr>
              <a:tr h="273147">
                <a:tc>
                  <a:txBody>
                    <a:bodyPr/>
                    <a:lstStyle/>
                    <a:p>
                      <a:pPr>
                        <a:lnSpc>
                          <a:spcPct val="85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18415" marB="18415" anchor="ctr"/>
                </a:tc>
                <a:extLst>
                  <a:ext uri="{0D108BD9-81ED-4DB2-BD59-A6C34878D82A}">
                    <a16:rowId xmlns:a16="http://schemas.microsoft.com/office/drawing/2014/main" val="3023587525"/>
                  </a:ext>
                </a:extLst>
              </a:tr>
              <a:tr h="273147">
                <a:tc>
                  <a:txBody>
                    <a:bodyPr/>
                    <a:lstStyle/>
                    <a:p>
                      <a:pPr>
                        <a:lnSpc>
                          <a:spcPct val="85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18415" marB="18415" anchor="ct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18415" marB="18415" anchor="ctr"/>
                </a:tc>
                <a:extLst>
                  <a:ext uri="{0D108BD9-81ED-4DB2-BD59-A6C34878D82A}">
                    <a16:rowId xmlns:a16="http://schemas.microsoft.com/office/drawing/2014/main" val="3126037250"/>
                  </a:ext>
                </a:extLst>
              </a:tr>
              <a:tr h="273147">
                <a:tc gridSpan="2">
                  <a:txBody>
                    <a:bodyPr/>
                    <a:lstStyle/>
                    <a:p>
                      <a:pPr>
                        <a:lnSpc>
                          <a:spcPct val="85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your services if you like to publish your algorithm on the Food Security TEP and become an EO service provider on the platform!)</a:t>
                      </a:r>
                    </a:p>
                  </a:txBody>
                  <a:tcPr marL="73025" marR="73025" marT="18415" marB="18415" anchor="ctr"/>
                </a:tc>
                <a:tc hMerge="1">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73025" marR="73025" marT="18415" marB="18415" anchor="ctr"/>
                </a:tc>
                <a:extLst>
                  <a:ext uri="{0D108BD9-81ED-4DB2-BD59-A6C34878D82A}">
                    <a16:rowId xmlns:a16="http://schemas.microsoft.com/office/drawing/2014/main" val="1806277635"/>
                  </a:ext>
                </a:extLst>
              </a:tr>
            </a:tbl>
          </a:graphicData>
        </a:graphic>
      </p:graphicFrame>
    </p:spTree>
    <p:extLst>
      <p:ext uri="{BB962C8B-B14F-4D97-AF65-F5344CB8AC3E}">
        <p14:creationId xmlns:p14="http://schemas.microsoft.com/office/powerpoint/2010/main" val="3547984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46D36-C8D7-445E-8B68-206D17400A19}"/>
              </a:ext>
            </a:extLst>
          </p:cNvPr>
          <p:cNvSpPr>
            <a:spLocks noGrp="1"/>
          </p:cNvSpPr>
          <p:nvPr>
            <p:ph type="title"/>
          </p:nvPr>
        </p:nvSpPr>
        <p:spPr/>
        <p:txBody>
          <a:bodyPr/>
          <a:lstStyle/>
          <a:p>
            <a:r>
              <a:rPr lang="de-DE" dirty="0" err="1"/>
              <a:t>Complementary</a:t>
            </a:r>
            <a:r>
              <a:rPr lang="de-DE" dirty="0"/>
              <a:t> </a:t>
            </a:r>
            <a:r>
              <a:rPr lang="de-DE" dirty="0" err="1"/>
              <a:t>data</a:t>
            </a:r>
            <a:r>
              <a:rPr lang="de-DE" dirty="0"/>
              <a:t> </a:t>
            </a:r>
            <a:r>
              <a:rPr lang="de-DE" dirty="0" err="1"/>
              <a:t>for</a:t>
            </a:r>
            <a:r>
              <a:rPr lang="de-DE" dirty="0"/>
              <a:t> </a:t>
            </a:r>
            <a:r>
              <a:rPr lang="de-DE" dirty="0" err="1"/>
              <a:t>analysis</a:t>
            </a:r>
            <a:endParaRPr lang="de-DE" dirty="0"/>
          </a:p>
        </p:txBody>
      </p:sp>
      <p:pic>
        <p:nvPicPr>
          <p:cNvPr id="4" name="Grafik 3">
            <a:extLst>
              <a:ext uri="{FF2B5EF4-FFF2-40B4-BE49-F238E27FC236}">
                <a16:creationId xmlns:a16="http://schemas.microsoft.com/office/drawing/2014/main" id="{47E4680B-2580-43AA-8185-A475082ADA00}"/>
              </a:ext>
            </a:extLst>
          </p:cNvPr>
          <p:cNvPicPr>
            <a:picLocks noChangeAspect="1"/>
          </p:cNvPicPr>
          <p:nvPr/>
        </p:nvPicPr>
        <p:blipFill>
          <a:blip r:embed="rId2"/>
          <a:stretch>
            <a:fillRect/>
          </a:stretch>
        </p:blipFill>
        <p:spPr>
          <a:xfrm>
            <a:off x="648929" y="559004"/>
            <a:ext cx="7765026" cy="4367827"/>
          </a:xfrm>
          <a:prstGeom prst="rect">
            <a:avLst/>
          </a:prstGeom>
        </p:spPr>
      </p:pic>
      <p:sp>
        <p:nvSpPr>
          <p:cNvPr id="5" name="Textfeld 4">
            <a:extLst>
              <a:ext uri="{FF2B5EF4-FFF2-40B4-BE49-F238E27FC236}">
                <a16:creationId xmlns:a16="http://schemas.microsoft.com/office/drawing/2014/main" id="{317CCD69-F88D-4B27-A4D5-E2444115D2D2}"/>
              </a:ext>
            </a:extLst>
          </p:cNvPr>
          <p:cNvSpPr txBox="1"/>
          <p:nvPr/>
        </p:nvSpPr>
        <p:spPr>
          <a:xfrm>
            <a:off x="4737305" y="3307915"/>
            <a:ext cx="3676650" cy="1200329"/>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Upcoming:</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HWSD and ESDB Soil maps</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Population data</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Precipitation data documentation</a:t>
            </a:r>
          </a:p>
        </p:txBody>
      </p:sp>
    </p:spTree>
    <p:extLst>
      <p:ext uri="{BB962C8B-B14F-4D97-AF65-F5344CB8AC3E}">
        <p14:creationId xmlns:p14="http://schemas.microsoft.com/office/powerpoint/2010/main" val="1709780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4AC10-7315-4DFD-A7CD-C95712172B0A}"/>
              </a:ext>
            </a:extLst>
          </p:cNvPr>
          <p:cNvSpPr>
            <a:spLocks noGrp="1"/>
          </p:cNvSpPr>
          <p:nvPr>
            <p:ph type="title"/>
          </p:nvPr>
        </p:nvSpPr>
        <p:spPr/>
        <p:txBody>
          <a:bodyPr/>
          <a:lstStyle/>
          <a:p>
            <a:r>
              <a:rPr lang="de-DE" dirty="0"/>
              <a:t>Tools on Food Security TEP</a:t>
            </a:r>
            <a:endParaRPr lang="en-GB" dirty="0"/>
          </a:p>
        </p:txBody>
      </p:sp>
      <p:pic>
        <p:nvPicPr>
          <p:cNvPr id="6" name="Grafik 5">
            <a:extLst>
              <a:ext uri="{FF2B5EF4-FFF2-40B4-BE49-F238E27FC236}">
                <a16:creationId xmlns:a16="http://schemas.microsoft.com/office/drawing/2014/main" id="{2FF6C320-AE79-4AE0-B9A0-C2473B98C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774" y="2019739"/>
            <a:ext cx="3283148" cy="2205650"/>
          </a:xfrm>
          <a:prstGeom prst="rect">
            <a:avLst/>
          </a:prstGeom>
        </p:spPr>
      </p:pic>
      <p:pic>
        <p:nvPicPr>
          <p:cNvPr id="7" name="Grafik 6">
            <a:extLst>
              <a:ext uri="{FF2B5EF4-FFF2-40B4-BE49-F238E27FC236}">
                <a16:creationId xmlns:a16="http://schemas.microsoft.com/office/drawing/2014/main" id="{FBA0A6BA-D8EF-45D8-877A-865DA128B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281" y="872870"/>
            <a:ext cx="2827085" cy="842471"/>
          </a:xfrm>
          <a:prstGeom prst="rect">
            <a:avLst/>
          </a:prstGeom>
        </p:spPr>
      </p:pic>
      <p:pic>
        <p:nvPicPr>
          <p:cNvPr id="8" name="Grafik 7">
            <a:extLst>
              <a:ext uri="{FF2B5EF4-FFF2-40B4-BE49-F238E27FC236}">
                <a16:creationId xmlns:a16="http://schemas.microsoft.com/office/drawing/2014/main" id="{FFAE038E-C7DA-43D8-B0FE-87D6067CF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184" y="1677068"/>
            <a:ext cx="2478749" cy="869736"/>
          </a:xfrm>
          <a:prstGeom prst="rect">
            <a:avLst/>
          </a:prstGeom>
        </p:spPr>
      </p:pic>
      <p:pic>
        <p:nvPicPr>
          <p:cNvPr id="9" name="Grafik 8">
            <a:extLst>
              <a:ext uri="{FF2B5EF4-FFF2-40B4-BE49-F238E27FC236}">
                <a16:creationId xmlns:a16="http://schemas.microsoft.com/office/drawing/2014/main" id="{05E66B65-31FB-4A25-A6C4-43057F30BA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727" y="2725242"/>
            <a:ext cx="1607255" cy="1245401"/>
          </a:xfrm>
          <a:prstGeom prst="rect">
            <a:avLst/>
          </a:prstGeom>
        </p:spPr>
      </p:pic>
      <p:pic>
        <p:nvPicPr>
          <p:cNvPr id="10" name="Grafik 9">
            <a:extLst>
              <a:ext uri="{FF2B5EF4-FFF2-40B4-BE49-F238E27FC236}">
                <a16:creationId xmlns:a16="http://schemas.microsoft.com/office/drawing/2014/main" id="{EA13DB61-7B6B-487E-BA33-6746A0575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741" y="936293"/>
            <a:ext cx="1268361" cy="1268361"/>
          </a:xfrm>
          <a:prstGeom prst="rect">
            <a:avLst/>
          </a:prstGeom>
        </p:spPr>
      </p:pic>
      <p:pic>
        <p:nvPicPr>
          <p:cNvPr id="11" name="Grafik 10">
            <a:extLst>
              <a:ext uri="{FF2B5EF4-FFF2-40B4-BE49-F238E27FC236}">
                <a16:creationId xmlns:a16="http://schemas.microsoft.com/office/drawing/2014/main" id="{9EA6E5B7-885A-4A32-92B4-E7076BD189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6975" y="3001385"/>
            <a:ext cx="2602199" cy="1014965"/>
          </a:xfrm>
          <a:prstGeom prst="rect">
            <a:avLst/>
          </a:prstGeom>
        </p:spPr>
      </p:pic>
      <p:pic>
        <p:nvPicPr>
          <p:cNvPr id="12" name="Grafik 11">
            <a:extLst>
              <a:ext uri="{FF2B5EF4-FFF2-40B4-BE49-F238E27FC236}">
                <a16:creationId xmlns:a16="http://schemas.microsoft.com/office/drawing/2014/main" id="{FCC07CD6-B556-4004-AA1F-3DEF9F6EF5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6763" y="3347943"/>
            <a:ext cx="772927" cy="772927"/>
          </a:xfrm>
          <a:prstGeom prst="rect">
            <a:avLst/>
          </a:prstGeom>
        </p:spPr>
      </p:pic>
      <p:pic>
        <p:nvPicPr>
          <p:cNvPr id="13" name="Grafik 12">
            <a:extLst>
              <a:ext uri="{FF2B5EF4-FFF2-40B4-BE49-F238E27FC236}">
                <a16:creationId xmlns:a16="http://schemas.microsoft.com/office/drawing/2014/main" id="{B5F17303-D0B5-4D0A-AACB-6971BED73A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020" y="3347942"/>
            <a:ext cx="681153" cy="681153"/>
          </a:xfrm>
          <a:prstGeom prst="rect">
            <a:avLst/>
          </a:prstGeom>
          <a:noFill/>
        </p:spPr>
      </p:pic>
      <p:sp>
        <p:nvSpPr>
          <p:cNvPr id="3" name="Textfeld 2">
            <a:extLst>
              <a:ext uri="{FF2B5EF4-FFF2-40B4-BE49-F238E27FC236}">
                <a16:creationId xmlns:a16="http://schemas.microsoft.com/office/drawing/2014/main" id="{A176A068-BEAD-4375-8633-3C1DAA0B8934}"/>
              </a:ext>
            </a:extLst>
          </p:cNvPr>
          <p:cNvSpPr txBox="1"/>
          <p:nvPr/>
        </p:nvSpPr>
        <p:spPr>
          <a:xfrm>
            <a:off x="345692" y="2294035"/>
            <a:ext cx="2586351" cy="646331"/>
          </a:xfrm>
          <a:prstGeom prst="rect">
            <a:avLst/>
          </a:prstGeom>
          <a:solidFill>
            <a:schemeClr val="bg1"/>
          </a:solidFill>
        </p:spPr>
        <p:txBody>
          <a:bodyPr wrap="square" rtlCol="0">
            <a:spAutoFit/>
          </a:bodyPr>
          <a:lstStyle/>
          <a:p>
            <a:pPr algn="ctr"/>
            <a:r>
              <a:rPr lang="de-DE" dirty="0">
                <a:solidFill>
                  <a:srgbClr val="C00000"/>
                </a:solidFill>
              </a:rPr>
              <a:t>Run </a:t>
            </a:r>
            <a:r>
              <a:rPr lang="de-DE" dirty="0" err="1">
                <a:solidFill>
                  <a:srgbClr val="C00000"/>
                </a:solidFill>
              </a:rPr>
              <a:t>your</a:t>
            </a:r>
            <a:r>
              <a:rPr lang="de-DE" dirty="0">
                <a:solidFill>
                  <a:srgbClr val="C00000"/>
                </a:solidFill>
              </a:rPr>
              <a:t> </a:t>
            </a:r>
            <a:r>
              <a:rPr lang="de-DE" dirty="0" err="1">
                <a:solidFill>
                  <a:srgbClr val="C00000"/>
                </a:solidFill>
              </a:rPr>
              <a:t>scripts</a:t>
            </a:r>
            <a:r>
              <a:rPr lang="de-DE" dirty="0">
                <a:solidFill>
                  <a:srgbClr val="C00000"/>
                </a:solidFill>
              </a:rPr>
              <a:t> in parallel </a:t>
            </a:r>
            <a:r>
              <a:rPr lang="de-DE" dirty="0" err="1">
                <a:solidFill>
                  <a:srgbClr val="C00000"/>
                </a:solidFill>
              </a:rPr>
              <a:t>mode</a:t>
            </a:r>
            <a:r>
              <a:rPr lang="de-DE" dirty="0">
                <a:solidFill>
                  <a:srgbClr val="C00000"/>
                </a:solidFill>
              </a:rPr>
              <a:t>!</a:t>
            </a:r>
          </a:p>
        </p:txBody>
      </p:sp>
    </p:spTree>
    <p:extLst>
      <p:ext uri="{BB962C8B-B14F-4D97-AF65-F5344CB8AC3E}">
        <p14:creationId xmlns:p14="http://schemas.microsoft.com/office/powerpoint/2010/main" val="3008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Pre-Processing of EO products (example)</a:t>
            </a:r>
            <a:endParaRPr lang="en-US" noProof="0" dirty="0"/>
          </a:p>
        </p:txBody>
      </p:sp>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2555" y="1699177"/>
            <a:ext cx="2698890" cy="2698892"/>
          </a:xfrm>
        </p:spPr>
      </p:pic>
      <p:sp>
        <p:nvSpPr>
          <p:cNvPr id="8" name="Flussdiagramm: Mehrere Dokumente 7"/>
          <p:cNvSpPr/>
          <p:nvPr/>
        </p:nvSpPr>
        <p:spPr>
          <a:xfrm>
            <a:off x="6295006" y="1302368"/>
            <a:ext cx="1502979" cy="987973"/>
          </a:xfrm>
          <a:prstGeom prst="flowChartMultidocumen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   </a:t>
            </a:r>
            <a:r>
              <a:rPr lang="en-US" sz="1200" dirty="0" err="1">
                <a:solidFill>
                  <a:schemeClr val="tx1"/>
                </a:solidFill>
              </a:rPr>
              <a:t>BoA</a:t>
            </a:r>
            <a:r>
              <a:rPr lang="en-US" sz="1200" dirty="0">
                <a:solidFill>
                  <a:schemeClr val="tx1"/>
                </a:solidFill>
              </a:rPr>
              <a:t> reflectance</a:t>
            </a:r>
          </a:p>
        </p:txBody>
      </p:sp>
      <p:sp>
        <p:nvSpPr>
          <p:cNvPr id="15" name="Textfeld 14"/>
          <p:cNvSpPr txBox="1"/>
          <p:nvPr/>
        </p:nvSpPr>
        <p:spPr>
          <a:xfrm>
            <a:off x="3716805" y="3136547"/>
            <a:ext cx="1345240" cy="307777"/>
          </a:xfrm>
          <a:prstGeom prst="rect">
            <a:avLst/>
          </a:prstGeom>
          <a:noFill/>
        </p:spPr>
        <p:txBody>
          <a:bodyPr wrap="none" rtlCol="0">
            <a:spAutoFit/>
          </a:bodyPr>
          <a:lstStyle/>
          <a:p>
            <a:pPr algn="ctr"/>
            <a:r>
              <a:rPr lang="en-US" sz="1400" dirty="0" err="1">
                <a:latin typeface="+mn-lt"/>
              </a:rPr>
              <a:t>PreProcessor</a:t>
            </a:r>
            <a:endParaRPr lang="en-US" sz="1400" dirty="0">
              <a:latin typeface="+mn-lt"/>
            </a:endParaRPr>
          </a:p>
        </p:txBody>
      </p:sp>
      <p:sp>
        <p:nvSpPr>
          <p:cNvPr id="23" name="Flussdiagramm: Prozess 22"/>
          <p:cNvSpPr/>
          <p:nvPr/>
        </p:nvSpPr>
        <p:spPr>
          <a:xfrm>
            <a:off x="212452" y="2962068"/>
            <a:ext cx="2448795" cy="647866"/>
          </a:xfrm>
          <a:prstGeom prst="flowChartProcess">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Definition of output Collections</a:t>
            </a:r>
          </a:p>
        </p:txBody>
      </p:sp>
      <p:cxnSp>
        <p:nvCxnSpPr>
          <p:cNvPr id="26" name="Gerade Verbindung mit Pfeil 25"/>
          <p:cNvCxnSpPr>
            <a:stCxn id="23" idx="3"/>
          </p:cNvCxnSpPr>
          <p:nvPr/>
        </p:nvCxnSpPr>
        <p:spPr>
          <a:xfrm>
            <a:off x="2661247" y="3286001"/>
            <a:ext cx="561308"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2661247" y="2429789"/>
            <a:ext cx="561308"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Pfeil nach rechts 27"/>
          <p:cNvSpPr/>
          <p:nvPr/>
        </p:nvSpPr>
        <p:spPr>
          <a:xfrm>
            <a:off x="5921445" y="1734259"/>
            <a:ext cx="338602" cy="547128"/>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ussdiagramm: Mehrere Dokumente 20">
            <a:extLst>
              <a:ext uri="{FF2B5EF4-FFF2-40B4-BE49-F238E27FC236}">
                <a16:creationId xmlns:a16="http://schemas.microsoft.com/office/drawing/2014/main" id="{B811E0D4-D48F-4C30-A771-0FC14D4D8908}"/>
              </a:ext>
            </a:extLst>
          </p:cNvPr>
          <p:cNvSpPr/>
          <p:nvPr/>
        </p:nvSpPr>
        <p:spPr>
          <a:xfrm>
            <a:off x="495489" y="1877777"/>
            <a:ext cx="2165758" cy="987973"/>
          </a:xfrm>
          <a:prstGeom prst="flowChartMultidocumen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Definition of Input S2 Data</a:t>
            </a:r>
          </a:p>
        </p:txBody>
      </p:sp>
      <p:sp>
        <p:nvSpPr>
          <p:cNvPr id="22" name="Flussdiagramm: Mehrere Dokumente 21">
            <a:extLst>
              <a:ext uri="{FF2B5EF4-FFF2-40B4-BE49-F238E27FC236}">
                <a16:creationId xmlns:a16="http://schemas.microsoft.com/office/drawing/2014/main" id="{00B282F1-ECF7-40FE-B19A-93331214D52A}"/>
              </a:ext>
            </a:extLst>
          </p:cNvPr>
          <p:cNvSpPr/>
          <p:nvPr/>
        </p:nvSpPr>
        <p:spPr>
          <a:xfrm>
            <a:off x="6295006" y="2340580"/>
            <a:ext cx="1502979" cy="987973"/>
          </a:xfrm>
          <a:prstGeom prst="flowChartMultidocumen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   Leaf Area</a:t>
            </a:r>
          </a:p>
        </p:txBody>
      </p:sp>
      <p:sp>
        <p:nvSpPr>
          <p:cNvPr id="24" name="Pfeil nach rechts 27">
            <a:extLst>
              <a:ext uri="{FF2B5EF4-FFF2-40B4-BE49-F238E27FC236}">
                <a16:creationId xmlns:a16="http://schemas.microsoft.com/office/drawing/2014/main" id="{904EB3ED-5F9E-40A1-BABA-03F1EF91702D}"/>
              </a:ext>
            </a:extLst>
          </p:cNvPr>
          <p:cNvSpPr/>
          <p:nvPr/>
        </p:nvSpPr>
        <p:spPr>
          <a:xfrm>
            <a:off x="5921445" y="2780676"/>
            <a:ext cx="338602" cy="547128"/>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feil nach rechts 27">
            <a:extLst>
              <a:ext uri="{FF2B5EF4-FFF2-40B4-BE49-F238E27FC236}">
                <a16:creationId xmlns:a16="http://schemas.microsoft.com/office/drawing/2014/main" id="{19FCA265-0AD8-42C2-91A0-7C2456F18BB3}"/>
              </a:ext>
            </a:extLst>
          </p:cNvPr>
          <p:cNvSpPr/>
          <p:nvPr/>
        </p:nvSpPr>
        <p:spPr>
          <a:xfrm>
            <a:off x="5921445" y="3731501"/>
            <a:ext cx="338602" cy="547128"/>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ussdiagramm: Mehrere Dokumente 29">
            <a:extLst>
              <a:ext uri="{FF2B5EF4-FFF2-40B4-BE49-F238E27FC236}">
                <a16:creationId xmlns:a16="http://schemas.microsoft.com/office/drawing/2014/main" id="{4F3B9371-7DFD-4B9A-B3AC-8D24B5808643}"/>
              </a:ext>
            </a:extLst>
          </p:cNvPr>
          <p:cNvSpPr/>
          <p:nvPr/>
        </p:nvSpPr>
        <p:spPr>
          <a:xfrm>
            <a:off x="6295006" y="3378792"/>
            <a:ext cx="1502979" cy="987973"/>
          </a:xfrm>
          <a:prstGeom prst="flowChartMultidocumen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 Chlorophyll content</a:t>
            </a:r>
          </a:p>
        </p:txBody>
      </p:sp>
      <p:pic>
        <p:nvPicPr>
          <p:cNvPr id="32" name="Grafik 31">
            <a:extLst>
              <a:ext uri="{FF2B5EF4-FFF2-40B4-BE49-F238E27FC236}">
                <a16:creationId xmlns:a16="http://schemas.microsoft.com/office/drawing/2014/main" id="{1480384B-B790-448E-8273-0419905044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9441" y="3352052"/>
            <a:ext cx="1142096" cy="987974"/>
          </a:xfrm>
          <a:prstGeom prst="rect">
            <a:avLst/>
          </a:prstGeom>
          <a:noFill/>
          <a:ln>
            <a:noFill/>
          </a:ln>
        </p:spPr>
      </p:pic>
      <p:pic>
        <p:nvPicPr>
          <p:cNvPr id="33" name="Grafik 32">
            <a:extLst>
              <a:ext uri="{FF2B5EF4-FFF2-40B4-BE49-F238E27FC236}">
                <a16:creationId xmlns:a16="http://schemas.microsoft.com/office/drawing/2014/main" id="{A86FDFBF-4C47-4782-A5C5-9668C9B411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9441" y="2289327"/>
            <a:ext cx="1142096" cy="987974"/>
          </a:xfrm>
          <a:prstGeom prst="rect">
            <a:avLst/>
          </a:prstGeom>
          <a:noFill/>
          <a:ln>
            <a:noFill/>
          </a:ln>
        </p:spPr>
      </p:pic>
      <p:pic>
        <p:nvPicPr>
          <p:cNvPr id="34" name="Inhaltsplatzhalter 4">
            <a:extLst>
              <a:ext uri="{FF2B5EF4-FFF2-40B4-BE49-F238E27FC236}">
                <a16:creationId xmlns:a16="http://schemas.microsoft.com/office/drawing/2014/main" id="{5E851F4F-9575-47B4-9EB4-01EF1B6286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967442" y="1100481"/>
            <a:ext cx="1114095" cy="111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bgerundetes Rechteck 16">
            <a:extLst>
              <a:ext uri="{FF2B5EF4-FFF2-40B4-BE49-F238E27FC236}">
                <a16:creationId xmlns:a16="http://schemas.microsoft.com/office/drawing/2014/main" id="{A83539BE-09E4-4273-B619-0F12D80C7EF7}"/>
              </a:ext>
            </a:extLst>
          </p:cNvPr>
          <p:cNvSpPr/>
          <p:nvPr/>
        </p:nvSpPr>
        <p:spPr>
          <a:xfrm>
            <a:off x="5484996" y="839528"/>
            <a:ext cx="1972544" cy="317620"/>
          </a:xfrm>
          <a:prstGeom prst="roundRect">
            <a:avLst/>
          </a:prstGeom>
          <a:solidFill>
            <a:srgbClr val="F38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Public</a:t>
            </a:r>
            <a:r>
              <a:rPr lang="de-DE" sz="1200" dirty="0">
                <a:solidFill>
                  <a:schemeClr val="tx1"/>
                </a:solidFill>
              </a:rPr>
              <a:t> Data Space</a:t>
            </a:r>
            <a:endParaRPr lang="en-GB" sz="1200" dirty="0">
              <a:solidFill>
                <a:schemeClr val="tx1"/>
              </a:solidFill>
            </a:endParaRPr>
          </a:p>
        </p:txBody>
      </p:sp>
      <p:sp>
        <p:nvSpPr>
          <p:cNvPr id="19" name="Flussdiagramm: Mehrere Dokumente 18">
            <a:extLst>
              <a:ext uri="{FF2B5EF4-FFF2-40B4-BE49-F238E27FC236}">
                <a16:creationId xmlns:a16="http://schemas.microsoft.com/office/drawing/2014/main" id="{0F1F60BA-105F-4F06-AC3D-4C533B71541C}"/>
              </a:ext>
            </a:extLst>
          </p:cNvPr>
          <p:cNvSpPr/>
          <p:nvPr/>
        </p:nvSpPr>
        <p:spPr>
          <a:xfrm>
            <a:off x="3812560" y="546405"/>
            <a:ext cx="1502979" cy="987973"/>
          </a:xfrm>
          <a:prstGeom prst="flowChartMultidocumen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Digital Elevation Model</a:t>
            </a:r>
          </a:p>
        </p:txBody>
      </p:sp>
      <p:cxnSp>
        <p:nvCxnSpPr>
          <p:cNvPr id="20" name="Gerade Verbindung mit Pfeil 19">
            <a:extLst>
              <a:ext uri="{FF2B5EF4-FFF2-40B4-BE49-F238E27FC236}">
                <a16:creationId xmlns:a16="http://schemas.microsoft.com/office/drawing/2014/main" id="{AA6AED58-1C9D-4FDA-B460-BAFE6184D184}"/>
              </a:ext>
            </a:extLst>
          </p:cNvPr>
          <p:cNvCxnSpPr>
            <a:cxnSpLocks/>
            <a:endCxn id="7" idx="0"/>
          </p:cNvCxnSpPr>
          <p:nvPr/>
        </p:nvCxnSpPr>
        <p:spPr>
          <a:xfrm>
            <a:off x="4572000" y="1470991"/>
            <a:ext cx="0" cy="22818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95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9109C-A4CF-4E5B-9372-182BDF76C7DB}"/>
              </a:ext>
            </a:extLst>
          </p:cNvPr>
          <p:cNvSpPr>
            <a:spLocks noGrp="1"/>
          </p:cNvSpPr>
          <p:nvPr>
            <p:ph type="title"/>
          </p:nvPr>
        </p:nvSpPr>
        <p:spPr/>
        <p:txBody>
          <a:bodyPr/>
          <a:lstStyle/>
          <a:p>
            <a:r>
              <a:rPr lang="en-US" sz="2100" dirty="0"/>
              <a:t>Food Security TEP Analyst View:</a:t>
            </a:r>
            <a:br>
              <a:rPr lang="en-US" sz="2100" dirty="0"/>
            </a:br>
            <a:r>
              <a:rPr lang="en-US" sz="2100" dirty="0"/>
              <a:t>Browser based visualization</a:t>
            </a:r>
          </a:p>
        </p:txBody>
      </p:sp>
      <p:pic>
        <p:nvPicPr>
          <p:cNvPr id="5" name="Grafik 4">
            <a:extLst>
              <a:ext uri="{FF2B5EF4-FFF2-40B4-BE49-F238E27FC236}">
                <a16:creationId xmlns:a16="http://schemas.microsoft.com/office/drawing/2014/main" id="{EDB37AF4-91A8-4BF1-9893-73B67340C1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41" y="1061964"/>
            <a:ext cx="4230529" cy="2980016"/>
          </a:xfrm>
          <a:prstGeom prst="rect">
            <a:avLst/>
          </a:prstGeom>
          <a:ln w="15875">
            <a:solidFill>
              <a:srgbClr val="E78D12"/>
            </a:solidFill>
          </a:ln>
        </p:spPr>
      </p:pic>
      <p:pic>
        <p:nvPicPr>
          <p:cNvPr id="6" name="Grafik 5">
            <a:extLst>
              <a:ext uri="{FF2B5EF4-FFF2-40B4-BE49-F238E27FC236}">
                <a16:creationId xmlns:a16="http://schemas.microsoft.com/office/drawing/2014/main" id="{E2EBDBD6-13F1-4445-8EA5-7FB36FC1AE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761" y="894990"/>
            <a:ext cx="4230529" cy="2947868"/>
          </a:xfrm>
          <a:prstGeom prst="rect">
            <a:avLst/>
          </a:prstGeom>
          <a:ln w="15875">
            <a:solidFill>
              <a:srgbClr val="E78D12"/>
            </a:solidFill>
          </a:ln>
        </p:spPr>
      </p:pic>
      <p:sp>
        <p:nvSpPr>
          <p:cNvPr id="3" name="Textfeld 2">
            <a:extLst>
              <a:ext uri="{FF2B5EF4-FFF2-40B4-BE49-F238E27FC236}">
                <a16:creationId xmlns:a16="http://schemas.microsoft.com/office/drawing/2014/main" id="{C7407D13-3A3C-4CB4-9AE2-63EFEB583EE4}"/>
              </a:ext>
            </a:extLst>
          </p:cNvPr>
          <p:cNvSpPr txBox="1"/>
          <p:nvPr/>
        </p:nvSpPr>
        <p:spPr>
          <a:xfrm>
            <a:off x="1051993" y="4070261"/>
            <a:ext cx="7113976" cy="523220"/>
          </a:xfrm>
          <a:prstGeom prst="rect">
            <a:avLst/>
          </a:prstGeom>
          <a:noFill/>
        </p:spPr>
        <p:txBody>
          <a:bodyPr wrap="square" rtlCol="0">
            <a:spAutoFit/>
          </a:bodyPr>
          <a:lstStyle/>
          <a:p>
            <a:r>
              <a:rPr lang="en-US" sz="1400" i="1" dirty="0"/>
              <a:t>Green leaf area of agricultural areas near Berlin, Germany showing the decrease of plant health during the summer drought 2018</a:t>
            </a:r>
            <a:endParaRPr lang="en-US" sz="1400" dirty="0"/>
          </a:p>
        </p:txBody>
      </p:sp>
    </p:spTree>
    <p:extLst>
      <p:ext uri="{BB962C8B-B14F-4D97-AF65-F5344CB8AC3E}">
        <p14:creationId xmlns:p14="http://schemas.microsoft.com/office/powerpoint/2010/main" val="32677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D106404-1AEF-489A-B5FB-B077046D43E5}"/>
              </a:ext>
            </a:extLst>
          </p:cNvPr>
          <p:cNvPicPr>
            <a:picLocks noChangeAspect="1"/>
          </p:cNvPicPr>
          <p:nvPr/>
        </p:nvPicPr>
        <p:blipFill rotWithShape="1">
          <a:blip r:embed="rId2"/>
          <a:srcRect t="-1" b="30022"/>
          <a:stretch/>
        </p:blipFill>
        <p:spPr>
          <a:xfrm>
            <a:off x="5576716" y="2758009"/>
            <a:ext cx="3348000" cy="1800000"/>
          </a:xfrm>
          <a:prstGeom prst="rect">
            <a:avLst/>
          </a:prstGeom>
        </p:spPr>
      </p:pic>
      <p:pic>
        <p:nvPicPr>
          <p:cNvPr id="3" name="Grafik 2">
            <a:extLst>
              <a:ext uri="{FF2B5EF4-FFF2-40B4-BE49-F238E27FC236}">
                <a16:creationId xmlns:a16="http://schemas.microsoft.com/office/drawing/2014/main" id="{B892B1A3-5410-4C1A-96F4-DB904E491ED1}"/>
              </a:ext>
            </a:extLst>
          </p:cNvPr>
          <p:cNvPicPr>
            <a:picLocks noChangeAspect="1"/>
          </p:cNvPicPr>
          <p:nvPr/>
        </p:nvPicPr>
        <p:blipFill rotWithShape="1">
          <a:blip r:embed="rId3"/>
          <a:srcRect b="23156"/>
          <a:stretch/>
        </p:blipFill>
        <p:spPr>
          <a:xfrm>
            <a:off x="5559221" y="869470"/>
            <a:ext cx="3365495" cy="1836000"/>
          </a:xfrm>
          <a:prstGeom prst="rect">
            <a:avLst/>
          </a:prstGeom>
        </p:spPr>
      </p:pic>
      <p:sp>
        <p:nvSpPr>
          <p:cNvPr id="4" name="Titel 3">
            <a:extLst>
              <a:ext uri="{FF2B5EF4-FFF2-40B4-BE49-F238E27FC236}">
                <a16:creationId xmlns:a16="http://schemas.microsoft.com/office/drawing/2014/main" id="{AFCD7E33-6CC0-41A5-8876-25BD52AE3FEC}"/>
              </a:ext>
            </a:extLst>
          </p:cNvPr>
          <p:cNvSpPr>
            <a:spLocks noGrp="1"/>
          </p:cNvSpPr>
          <p:nvPr>
            <p:ph type="title"/>
          </p:nvPr>
        </p:nvSpPr>
        <p:spPr/>
        <p:txBody>
          <a:bodyPr/>
          <a:lstStyle/>
          <a:p>
            <a:r>
              <a:rPr lang="en-US"/>
              <a:t>Current documentation and support</a:t>
            </a:r>
          </a:p>
        </p:txBody>
      </p:sp>
      <p:sp>
        <p:nvSpPr>
          <p:cNvPr id="10" name="Inhaltsplatzhalter 3">
            <a:extLst>
              <a:ext uri="{FF2B5EF4-FFF2-40B4-BE49-F238E27FC236}">
                <a16:creationId xmlns:a16="http://schemas.microsoft.com/office/drawing/2014/main" id="{F14DF35E-2F7D-482E-906B-FD1FF392D0D0}"/>
              </a:ext>
            </a:extLst>
          </p:cNvPr>
          <p:cNvSpPr txBox="1">
            <a:spLocks/>
          </p:cNvSpPr>
          <p:nvPr/>
        </p:nvSpPr>
        <p:spPr bwMode="auto">
          <a:xfrm>
            <a:off x="423083" y="1006079"/>
            <a:ext cx="4906563" cy="309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a:lstStyle>
          <a:p>
            <a:pPr marL="342892">
              <a:buFont typeface="+mj-lt"/>
              <a:buAutoNum type="arabicParenBoth"/>
            </a:pPr>
            <a:r>
              <a:rPr lang="en-US" sz="1500" b="1" kern="0" dirty="0">
                <a:latin typeface="Calibri" pitchFamily="34" charset="0"/>
              </a:rPr>
              <a:t>Online User Manual: </a:t>
            </a:r>
            <a:r>
              <a:rPr lang="en-US" sz="1500" kern="0" dirty="0">
                <a:latin typeface="Calibri" pitchFamily="34" charset="0"/>
              </a:rPr>
              <a:t>Regularly updated with each release by the main developers</a:t>
            </a:r>
            <a:endParaRPr lang="en-US" sz="1500" b="1" kern="0" dirty="0">
              <a:latin typeface="Calibri" pitchFamily="34" charset="0"/>
            </a:endParaRPr>
          </a:p>
          <a:p>
            <a:pPr marL="342892">
              <a:buFont typeface="+mj-lt"/>
              <a:buAutoNum type="arabicParenBoth"/>
            </a:pPr>
            <a:r>
              <a:rPr lang="en-US" sz="1500" b="1" kern="0" dirty="0">
                <a:latin typeface="Calibri" pitchFamily="34" charset="0"/>
              </a:rPr>
              <a:t>User Forums: </a:t>
            </a:r>
            <a:r>
              <a:rPr lang="en-US" sz="1500" kern="0" dirty="0">
                <a:latin typeface="Calibri" pitchFamily="34" charset="0"/>
              </a:rPr>
              <a:t>Access to the user community as well as dedicated help sections for service providers and open-source developers</a:t>
            </a:r>
          </a:p>
          <a:p>
            <a:pPr marL="342892">
              <a:buFont typeface="+mj-lt"/>
              <a:buAutoNum type="arabicParenBoth"/>
            </a:pPr>
            <a:r>
              <a:rPr lang="en-US" sz="1500" b="1" kern="0" dirty="0">
                <a:latin typeface="Calibri" pitchFamily="34" charset="0"/>
              </a:rPr>
              <a:t>Help desk: </a:t>
            </a:r>
            <a:r>
              <a:rPr lang="en-US" sz="1500" kern="0" dirty="0">
                <a:latin typeface="Calibri" pitchFamily="34" charset="0"/>
              </a:rPr>
              <a:t>First level of support for EO SSO registered platform users</a:t>
            </a:r>
          </a:p>
          <a:p>
            <a:pPr marL="342892">
              <a:buFont typeface="+mj-lt"/>
              <a:buAutoNum type="arabicParenBoth"/>
            </a:pPr>
            <a:r>
              <a:rPr lang="en-GB" sz="1500" b="1" kern="0" dirty="0">
                <a:latin typeface="Calibri" pitchFamily="34" charset="0"/>
              </a:rPr>
              <a:t>Technical support</a:t>
            </a:r>
            <a:r>
              <a:rPr lang="en-GB" sz="1500" kern="0" dirty="0">
                <a:latin typeface="Calibri" pitchFamily="34" charset="0"/>
              </a:rPr>
              <a:t> from the Food Security Platform team, including addition of new features and data upon user request (subject to available resources).</a:t>
            </a:r>
          </a:p>
        </p:txBody>
      </p:sp>
    </p:spTree>
    <p:extLst>
      <p:ext uri="{BB962C8B-B14F-4D97-AF65-F5344CB8AC3E}">
        <p14:creationId xmlns:p14="http://schemas.microsoft.com/office/powerpoint/2010/main" val="319516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935255-9E01-4BB6-88B6-BA600D5458B3}"/>
              </a:ext>
            </a:extLst>
          </p:cNvPr>
          <p:cNvPicPr>
            <a:picLocks noChangeAspect="1"/>
          </p:cNvPicPr>
          <p:nvPr/>
        </p:nvPicPr>
        <p:blipFill>
          <a:blip r:embed="rId2"/>
          <a:stretch>
            <a:fillRect/>
          </a:stretch>
        </p:blipFill>
        <p:spPr>
          <a:xfrm>
            <a:off x="922752" y="820638"/>
            <a:ext cx="7203978" cy="3739938"/>
          </a:xfrm>
          <a:prstGeom prst="rect">
            <a:avLst/>
          </a:prstGeom>
        </p:spPr>
      </p:pic>
      <p:sp>
        <p:nvSpPr>
          <p:cNvPr id="2" name="Titel 1">
            <a:extLst>
              <a:ext uri="{FF2B5EF4-FFF2-40B4-BE49-F238E27FC236}">
                <a16:creationId xmlns:a16="http://schemas.microsoft.com/office/drawing/2014/main" id="{4816E5C1-7AF4-423B-B1A1-3A1CD31343FF}"/>
              </a:ext>
            </a:extLst>
          </p:cNvPr>
          <p:cNvSpPr>
            <a:spLocks noGrp="1"/>
          </p:cNvSpPr>
          <p:nvPr>
            <p:ph type="title"/>
          </p:nvPr>
        </p:nvSpPr>
        <p:spPr/>
        <p:txBody>
          <a:bodyPr/>
          <a:lstStyle/>
          <a:p>
            <a:r>
              <a:rPr lang="de-DE" dirty="0"/>
              <a:t>Demonstration </a:t>
            </a:r>
            <a:r>
              <a:rPr lang="de-DE" dirty="0" err="1"/>
              <a:t>session</a:t>
            </a:r>
            <a:endParaRPr lang="de-DE" dirty="0"/>
          </a:p>
        </p:txBody>
      </p:sp>
      <p:sp>
        <p:nvSpPr>
          <p:cNvPr id="5" name="Textfeld 4">
            <a:extLst>
              <a:ext uri="{FF2B5EF4-FFF2-40B4-BE49-F238E27FC236}">
                <a16:creationId xmlns:a16="http://schemas.microsoft.com/office/drawing/2014/main" id="{063A37C2-11B1-4FB1-BE06-B0D424C62DCA}"/>
              </a:ext>
            </a:extLst>
          </p:cNvPr>
          <p:cNvSpPr txBox="1"/>
          <p:nvPr/>
        </p:nvSpPr>
        <p:spPr>
          <a:xfrm>
            <a:off x="1695777" y="1798055"/>
            <a:ext cx="5854046" cy="1785104"/>
          </a:xfrm>
          <a:prstGeom prst="rect">
            <a:avLst/>
          </a:prstGeom>
          <a:solidFill>
            <a:schemeClr val="tx2">
              <a:lumMod val="20000"/>
              <a:lumOff val="80000"/>
              <a:alpha val="71000"/>
            </a:schemeClr>
          </a:solidFill>
          <a:ln w="15875">
            <a:solidFill>
              <a:schemeClr val="tx2"/>
            </a:solidFill>
          </a:ln>
        </p:spPr>
        <p:txBody>
          <a:bodyPr wrap="square" rtlCol="0">
            <a:spAutoFit/>
          </a:bodyPr>
          <a:lstStyle/>
          <a:p>
            <a:pPr>
              <a:spcAft>
                <a:spcPts val="900"/>
              </a:spcAft>
            </a:pPr>
            <a:r>
              <a:rPr lang="en-US" sz="1500" dirty="0"/>
              <a:t>Quick demonstration:</a:t>
            </a:r>
          </a:p>
          <a:p>
            <a:pPr marL="214313" indent="-214313">
              <a:spcAft>
                <a:spcPts val="450"/>
              </a:spcAft>
              <a:buFont typeface="Wingdings" panose="05000000000000000000" pitchFamily="2" charset="2"/>
              <a:buChar char="Ø"/>
            </a:pPr>
            <a:r>
              <a:rPr lang="en-US" sz="1500" b="1" dirty="0"/>
              <a:t>Exploring</a:t>
            </a:r>
            <a:r>
              <a:rPr lang="en-US" sz="1500" dirty="0"/>
              <a:t> EO data, products &amp; user data as well as applications &amp; processing services </a:t>
            </a:r>
          </a:p>
          <a:p>
            <a:pPr marL="214313" indent="-214313">
              <a:spcAft>
                <a:spcPts val="450"/>
              </a:spcAft>
              <a:buFont typeface="Wingdings" panose="05000000000000000000" pitchFamily="2" charset="2"/>
              <a:buChar char="Ø"/>
            </a:pPr>
            <a:r>
              <a:rPr lang="en-US" sz="1500" b="1" dirty="0"/>
              <a:t>Managing &amp; Sharing </a:t>
            </a:r>
            <a:r>
              <a:rPr lang="en-US" sz="1500" dirty="0"/>
              <a:t>your data, services &amp; jobs</a:t>
            </a:r>
          </a:p>
          <a:p>
            <a:pPr marL="214313" indent="-214313">
              <a:spcAft>
                <a:spcPts val="450"/>
              </a:spcAft>
              <a:buFont typeface="Wingdings" panose="05000000000000000000" pitchFamily="2" charset="2"/>
              <a:buChar char="Ø"/>
            </a:pPr>
            <a:r>
              <a:rPr lang="en-US" sz="1500" dirty="0"/>
              <a:t>Visualization of products in the </a:t>
            </a:r>
            <a:r>
              <a:rPr lang="en-US" sz="1500" b="1" dirty="0"/>
              <a:t>Analyst</a:t>
            </a:r>
          </a:p>
          <a:p>
            <a:pPr marL="214313" indent="-214313">
              <a:spcAft>
                <a:spcPts val="450"/>
              </a:spcAft>
              <a:buFont typeface="Wingdings" panose="05000000000000000000" pitchFamily="2" charset="2"/>
              <a:buChar char="Ø"/>
            </a:pPr>
            <a:r>
              <a:rPr lang="en-US" sz="1500" b="1" dirty="0"/>
              <a:t>Account</a:t>
            </a:r>
            <a:r>
              <a:rPr lang="en-US" sz="1500" dirty="0"/>
              <a:t> management</a:t>
            </a:r>
          </a:p>
        </p:txBody>
      </p:sp>
    </p:spTree>
    <p:extLst>
      <p:ext uri="{BB962C8B-B14F-4D97-AF65-F5344CB8AC3E}">
        <p14:creationId xmlns:p14="http://schemas.microsoft.com/office/powerpoint/2010/main" val="8463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1000"/>
                                        <p:tgtEl>
                                          <p:spTgt spid="5">
                                            <p:bg/>
                                          </p:spTgt>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000"/>
                                        <p:tgtEl>
                                          <p:spTgt spid="5">
                                            <p:txEl>
                                              <p:pRg st="1" end="1"/>
                                            </p:txEl>
                                          </p:spTgt>
                                        </p:tgtEl>
                                      </p:cBhvr>
                                    </p:animEffect>
                                  </p:childTnLst>
                                </p:cTn>
                              </p:par>
                            </p:childTnLst>
                          </p:cTn>
                        </p:par>
                        <p:par>
                          <p:cTn id="16" fill="hold">
                            <p:stCondLst>
                              <p:cond delay="6000"/>
                            </p:stCondLst>
                            <p:childTnLst>
                              <p:par>
                                <p:cTn id="17" presetID="22" presetClass="entr" presetSubtype="8" fill="hold" grpId="0" nodeType="afterEffect">
                                  <p:stCondLst>
                                    <p:cond delay="1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1000"/>
                                        <p:tgtEl>
                                          <p:spTgt spid="5">
                                            <p:txEl>
                                              <p:pRg st="2" end="2"/>
                                            </p:txEl>
                                          </p:spTgt>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1000"/>
                                        <p:tgtEl>
                                          <p:spTgt spid="5">
                                            <p:txEl>
                                              <p:pRg st="3" end="3"/>
                                            </p:txEl>
                                          </p:spTgt>
                                        </p:tgtEl>
                                      </p:cBhvr>
                                    </p:animEffect>
                                  </p:childTnLst>
                                </p:cTn>
                              </p:par>
                            </p:childTnLst>
                          </p:cTn>
                        </p:par>
                        <p:par>
                          <p:cTn id="24" fill="hold">
                            <p:stCondLst>
                              <p:cond delay="10000"/>
                            </p:stCondLst>
                            <p:childTnLst>
                              <p:par>
                                <p:cTn id="25" presetID="22" presetClass="entr" presetSubtype="8" fill="hold" grpId="0" nodeType="afterEffect">
                                  <p:stCondLst>
                                    <p:cond delay="100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69759-57D9-4210-82D4-37D77F8136E3}"/>
              </a:ext>
            </a:extLst>
          </p:cNvPr>
          <p:cNvSpPr>
            <a:spLocks noGrp="1"/>
          </p:cNvSpPr>
          <p:nvPr>
            <p:ph type="title"/>
          </p:nvPr>
        </p:nvSpPr>
        <p:spPr/>
        <p:txBody>
          <a:bodyPr/>
          <a:lstStyle/>
          <a:p>
            <a:r>
              <a:rPr lang="de-DE" dirty="0"/>
              <a:t>Higher Level Services </a:t>
            </a:r>
            <a:endParaRPr lang="en-GB" dirty="0"/>
          </a:p>
        </p:txBody>
      </p:sp>
      <p:sp>
        <p:nvSpPr>
          <p:cNvPr id="5" name="Textplatzhalter 4">
            <a:extLst>
              <a:ext uri="{FF2B5EF4-FFF2-40B4-BE49-F238E27FC236}">
                <a16:creationId xmlns:a16="http://schemas.microsoft.com/office/drawing/2014/main" id="{39E51FB7-80C4-41CD-9C3F-9A0B1BFC4CD3}"/>
              </a:ext>
            </a:extLst>
          </p:cNvPr>
          <p:cNvSpPr>
            <a:spLocks noGrp="1"/>
          </p:cNvSpPr>
          <p:nvPr>
            <p:ph type="body" idx="1"/>
          </p:nvPr>
        </p:nvSpPr>
        <p:spPr/>
        <p:txBody>
          <a:bodyPr/>
          <a:lstStyle/>
          <a:p>
            <a:r>
              <a:rPr lang="en-US" dirty="0"/>
              <a:t>Introduction to crop analysis in the cloud </a:t>
            </a:r>
            <a:endParaRPr lang="en-GB" dirty="0"/>
          </a:p>
        </p:txBody>
      </p:sp>
    </p:spTree>
    <p:extLst>
      <p:ext uri="{BB962C8B-B14F-4D97-AF65-F5344CB8AC3E}">
        <p14:creationId xmlns:p14="http://schemas.microsoft.com/office/powerpoint/2010/main" val="1959920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Afbeeldingsresultaat voor fa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35910" y="3578595"/>
            <a:ext cx="2187513" cy="883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nl-BE" dirty="0">
                <a:latin typeface="+mj-lt"/>
              </a:rPr>
              <a:t>Food Security TEP Service Pilots</a:t>
            </a:r>
            <a:endParaRPr lang="en-GB" dirty="0">
              <a:latin typeface="+mj-lt"/>
            </a:endParaRPr>
          </a:p>
        </p:txBody>
      </p:sp>
      <p:sp>
        <p:nvSpPr>
          <p:cNvPr id="5" name="Rectangle 4"/>
          <p:cNvSpPr/>
          <p:nvPr/>
        </p:nvSpPr>
        <p:spPr bwMode="auto">
          <a:xfrm>
            <a:off x="1709682" y="1218270"/>
            <a:ext cx="2862318" cy="702078"/>
          </a:xfrm>
          <a:prstGeom prst="rect">
            <a:avLst/>
          </a:prstGeom>
          <a:blipFill dpi="0" rotWithShape="0">
            <a:blip r:embed="rId4" cstate="print"/>
            <a:srcRect/>
            <a:stretch>
              <a:fillRect/>
            </a:stretch>
          </a:blip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0" hangingPunct="0"/>
            <a:r>
              <a:rPr lang="nl-BE" sz="1350" dirty="0">
                <a:latin typeface="Arial" pitchFamily="34" charset="0"/>
              </a:rPr>
              <a:t>Pilot 1 ‘</a:t>
            </a:r>
            <a:r>
              <a:rPr lang="nl-BE" sz="1350" dirty="0" err="1">
                <a:latin typeface="Arial" pitchFamily="34" charset="0"/>
              </a:rPr>
              <a:t>Agriculture</a:t>
            </a:r>
            <a:r>
              <a:rPr lang="nl-BE" sz="1350" dirty="0">
                <a:latin typeface="Arial" pitchFamily="34" charset="0"/>
              </a:rPr>
              <a:t>’ (</a:t>
            </a:r>
            <a:r>
              <a:rPr lang="nl-BE" sz="1350" b="1" u="sng" dirty="0">
                <a:latin typeface="Arial" pitchFamily="34" charset="0"/>
              </a:rPr>
              <a:t>VISTA </a:t>
            </a:r>
            <a:r>
              <a:rPr lang="nl-BE" sz="1350" dirty="0">
                <a:latin typeface="Arial" pitchFamily="34" charset="0"/>
              </a:rPr>
              <a:t>– VITO)</a:t>
            </a:r>
            <a:endParaRPr lang="en-GB" sz="1350" dirty="0">
              <a:latin typeface="Arial" pitchFamily="34" charset="0"/>
            </a:endParaRPr>
          </a:p>
        </p:txBody>
      </p:sp>
      <p:sp>
        <p:nvSpPr>
          <p:cNvPr id="6" name="Textfeld 3"/>
          <p:cNvSpPr txBox="1"/>
          <p:nvPr/>
        </p:nvSpPr>
        <p:spPr>
          <a:xfrm>
            <a:off x="4788024" y="1230892"/>
            <a:ext cx="2916324" cy="553998"/>
          </a:xfrm>
          <a:prstGeom prst="rect">
            <a:avLst/>
          </a:prstGeom>
          <a:noFill/>
        </p:spPr>
        <p:txBody>
          <a:bodyPr wrap="square" rtlCol="0">
            <a:spAutoFit/>
          </a:bodyPr>
          <a:lstStyle/>
          <a:p>
            <a:pPr algn="just"/>
            <a:r>
              <a:rPr lang="nl-BE" sz="1500" i="1" dirty="0"/>
              <a:t>Central Europe &amp; </a:t>
            </a:r>
          </a:p>
          <a:p>
            <a:pPr algn="just"/>
            <a:r>
              <a:rPr lang="nl-BE" sz="1500" i="1" dirty="0"/>
              <a:t>Southern </a:t>
            </a:r>
            <a:r>
              <a:rPr lang="nl-BE" sz="1500" i="1" dirty="0" err="1"/>
              <a:t>Africa</a:t>
            </a:r>
            <a:endParaRPr lang="nl-BE" sz="1500" i="1" dirty="0"/>
          </a:p>
        </p:txBody>
      </p:sp>
      <p:sp>
        <p:nvSpPr>
          <p:cNvPr id="7" name="Rectangle 6"/>
          <p:cNvSpPr/>
          <p:nvPr/>
        </p:nvSpPr>
        <p:spPr bwMode="auto">
          <a:xfrm>
            <a:off x="1709682" y="2679762"/>
            <a:ext cx="2862318" cy="702078"/>
          </a:xfrm>
          <a:prstGeom prst="rect">
            <a:avLst/>
          </a:prstGeom>
          <a:blipFill dpi="0" rotWithShape="0">
            <a:blip r:embed="rId4" cstate="print"/>
            <a:srcRect/>
            <a:stretch>
              <a:fillRect/>
            </a:stretch>
          </a:blip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0" hangingPunct="0"/>
            <a:r>
              <a:rPr lang="nl-BE" sz="1350" dirty="0">
                <a:latin typeface="Arial" pitchFamily="34" charset="0"/>
              </a:rPr>
              <a:t>Pilot 2 ‘</a:t>
            </a:r>
            <a:r>
              <a:rPr lang="nl-BE" sz="1350" dirty="0" err="1">
                <a:latin typeface="Arial" pitchFamily="34" charset="0"/>
              </a:rPr>
              <a:t>Agriculture</a:t>
            </a:r>
            <a:r>
              <a:rPr lang="nl-BE" sz="1350" dirty="0">
                <a:latin typeface="Arial" pitchFamily="34" charset="0"/>
              </a:rPr>
              <a:t>’ (</a:t>
            </a:r>
            <a:r>
              <a:rPr lang="nl-BE" sz="1350" b="1" u="sng" dirty="0">
                <a:latin typeface="Arial" pitchFamily="34" charset="0"/>
              </a:rPr>
              <a:t>VITO </a:t>
            </a:r>
            <a:r>
              <a:rPr lang="nl-BE" sz="1350" dirty="0">
                <a:latin typeface="Arial" pitchFamily="34" charset="0"/>
              </a:rPr>
              <a:t>– VISTA)</a:t>
            </a:r>
            <a:endParaRPr lang="en-GB" sz="1350" dirty="0">
              <a:latin typeface="Arial" pitchFamily="34" charset="0"/>
            </a:endParaRPr>
          </a:p>
        </p:txBody>
      </p:sp>
      <p:sp>
        <p:nvSpPr>
          <p:cNvPr id="8" name="Textfeld 3"/>
          <p:cNvSpPr txBox="1"/>
          <p:nvPr/>
        </p:nvSpPr>
        <p:spPr>
          <a:xfrm>
            <a:off x="4788024" y="2765344"/>
            <a:ext cx="2916324" cy="323165"/>
          </a:xfrm>
          <a:prstGeom prst="rect">
            <a:avLst/>
          </a:prstGeom>
          <a:noFill/>
        </p:spPr>
        <p:txBody>
          <a:bodyPr wrap="square" rtlCol="0">
            <a:spAutoFit/>
          </a:bodyPr>
          <a:lstStyle/>
          <a:p>
            <a:pPr algn="just"/>
            <a:r>
              <a:rPr lang="nl-BE" sz="1500" i="1" dirty="0"/>
              <a:t>Kenya</a:t>
            </a:r>
          </a:p>
        </p:txBody>
      </p:sp>
      <p:cxnSp>
        <p:nvCxnSpPr>
          <p:cNvPr id="10" name="Straight Connector 9"/>
          <p:cNvCxnSpPr/>
          <p:nvPr/>
        </p:nvCxnSpPr>
        <p:spPr bwMode="auto">
          <a:xfrm>
            <a:off x="1601670" y="2473170"/>
            <a:ext cx="5940660" cy="0"/>
          </a:xfrm>
          <a:prstGeom prst="line">
            <a:avLst/>
          </a:prstGeom>
          <a:blipFill dpi="0" rotWithShape="0">
            <a:blip r:embed="rId4"/>
            <a:srcRect/>
            <a:stretch>
              <a:fillRect/>
            </a:stretch>
          </a:blipFill>
          <a:ln w="28575" cap="flat" cmpd="sng" algn="ctr">
            <a:solidFill>
              <a:schemeClr val="tx1"/>
            </a:solidFill>
            <a:prstDash val="solid"/>
            <a:round/>
            <a:headEnd type="none" w="med" len="med"/>
            <a:tailEnd type="none" w="med" len="med"/>
          </a:ln>
          <a:effectLst/>
        </p:spPr>
      </p:cxnSp>
      <p:sp>
        <p:nvSpPr>
          <p:cNvPr id="11" name="Rectangle 10"/>
          <p:cNvSpPr/>
          <p:nvPr/>
        </p:nvSpPr>
        <p:spPr bwMode="auto">
          <a:xfrm>
            <a:off x="1709682" y="3759882"/>
            <a:ext cx="2862318" cy="702078"/>
          </a:xfrm>
          <a:prstGeom prst="rect">
            <a:avLst/>
          </a:prstGeom>
          <a:blipFill dpi="0" rotWithShape="0">
            <a:blip r:embed="rId4" cstate="print"/>
            <a:srcRect/>
            <a:stretch>
              <a:fillRect/>
            </a:stretch>
          </a:blip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0" hangingPunct="0"/>
            <a:r>
              <a:rPr lang="nl-BE" sz="1350" dirty="0">
                <a:latin typeface="Arial" pitchFamily="34" charset="0"/>
              </a:rPr>
              <a:t>Pilot 3 ‘Aquaculture’ (</a:t>
            </a:r>
            <a:r>
              <a:rPr lang="nl-BE" sz="1350" b="1" u="sng" dirty="0">
                <a:latin typeface="Arial" pitchFamily="34" charset="0"/>
              </a:rPr>
              <a:t>Hatfield</a:t>
            </a:r>
            <a:r>
              <a:rPr lang="nl-BE" sz="1350" dirty="0">
                <a:latin typeface="Arial" pitchFamily="34" charset="0"/>
              </a:rPr>
              <a:t>)</a:t>
            </a:r>
            <a:endParaRPr lang="en-GB" sz="1350" dirty="0">
              <a:latin typeface="Arial" pitchFamily="34" charset="0"/>
            </a:endParaRPr>
          </a:p>
        </p:txBody>
      </p:sp>
      <p:sp>
        <p:nvSpPr>
          <p:cNvPr id="12" name="Textfeld 3"/>
          <p:cNvSpPr txBox="1"/>
          <p:nvPr/>
        </p:nvSpPr>
        <p:spPr>
          <a:xfrm>
            <a:off x="4788024" y="3845464"/>
            <a:ext cx="2916324" cy="323165"/>
          </a:xfrm>
          <a:prstGeom prst="rect">
            <a:avLst/>
          </a:prstGeom>
          <a:noFill/>
        </p:spPr>
        <p:txBody>
          <a:bodyPr wrap="square" rtlCol="0">
            <a:spAutoFit/>
          </a:bodyPr>
          <a:lstStyle/>
          <a:p>
            <a:pPr algn="just"/>
            <a:r>
              <a:rPr lang="nl-BE" sz="1500" i="1" dirty="0"/>
              <a:t>Tanzania</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70019" y="2875424"/>
            <a:ext cx="1089423" cy="31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descr="Afbeeldingsresultaa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40236" y="2778172"/>
            <a:ext cx="505951" cy="505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fbeeldingsresultaa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66066" y="1794810"/>
            <a:ext cx="515095" cy="5409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belgapom"/>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84168" y="1956828"/>
            <a:ext cx="1250713" cy="258768"/>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Afbeeldingsresultaat voor fao"/>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sp>
        <p:nvSpPr>
          <p:cNvPr id="4" name="Textfeld 3">
            <a:extLst>
              <a:ext uri="{FF2B5EF4-FFF2-40B4-BE49-F238E27FC236}">
                <a16:creationId xmlns:a16="http://schemas.microsoft.com/office/drawing/2014/main" id="{7CE374F8-3AAF-47C3-A555-00C3596342D2}"/>
              </a:ext>
            </a:extLst>
          </p:cNvPr>
          <p:cNvSpPr txBox="1"/>
          <p:nvPr/>
        </p:nvSpPr>
        <p:spPr>
          <a:xfrm>
            <a:off x="390525" y="752475"/>
            <a:ext cx="6705600" cy="369332"/>
          </a:xfrm>
          <a:prstGeom prst="rect">
            <a:avLst/>
          </a:prstGeom>
          <a:noFill/>
        </p:spPr>
        <p:txBody>
          <a:bodyPr wrap="square" rtlCol="0">
            <a:spAutoFit/>
          </a:bodyPr>
          <a:lstStyle/>
          <a:p>
            <a:r>
              <a:rPr lang="en-GB" dirty="0">
                <a:latin typeface="Calibri" pitchFamily="34" charset="0"/>
              </a:rPr>
              <a:t>Food Security TEP Customized is </a:t>
            </a:r>
            <a:r>
              <a:rPr lang="en-GB" b="1" dirty="0">
                <a:latin typeface="Calibri" pitchFamily="34" charset="0"/>
              </a:rPr>
              <a:t>demonstrated</a:t>
            </a:r>
            <a:r>
              <a:rPr lang="en-GB" dirty="0">
                <a:latin typeface="Calibri" pitchFamily="34" charset="0"/>
              </a:rPr>
              <a:t> in three </a:t>
            </a:r>
            <a:r>
              <a:rPr lang="en-GB" b="1" dirty="0">
                <a:latin typeface="Calibri" pitchFamily="34" charset="0"/>
              </a:rPr>
              <a:t>service pilots.</a:t>
            </a:r>
            <a:endParaRPr lang="en-GB" dirty="0">
              <a:latin typeface="Calibri" pitchFamily="34" charset="0"/>
            </a:endParaRPr>
          </a:p>
        </p:txBody>
      </p:sp>
    </p:spTree>
    <p:extLst>
      <p:ext uri="{BB962C8B-B14F-4D97-AF65-F5344CB8AC3E}">
        <p14:creationId xmlns:p14="http://schemas.microsoft.com/office/powerpoint/2010/main" val="332476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69759-57D9-4210-82D4-37D77F8136E3}"/>
              </a:ext>
            </a:extLst>
          </p:cNvPr>
          <p:cNvSpPr>
            <a:spLocks noGrp="1"/>
          </p:cNvSpPr>
          <p:nvPr>
            <p:ph type="title"/>
          </p:nvPr>
        </p:nvSpPr>
        <p:spPr>
          <a:xfrm>
            <a:off x="612000" y="2472362"/>
            <a:ext cx="7789050" cy="707886"/>
          </a:xfrm>
        </p:spPr>
        <p:txBody>
          <a:bodyPr/>
          <a:lstStyle/>
          <a:p>
            <a:r>
              <a:rPr lang="en-GB" dirty="0"/>
              <a:t>Background</a:t>
            </a:r>
          </a:p>
        </p:txBody>
      </p:sp>
      <p:sp>
        <p:nvSpPr>
          <p:cNvPr id="5" name="Textplatzhalter 4">
            <a:extLst>
              <a:ext uri="{FF2B5EF4-FFF2-40B4-BE49-F238E27FC236}">
                <a16:creationId xmlns:a16="http://schemas.microsoft.com/office/drawing/2014/main" id="{39E51FB7-80C4-41CD-9C3F-9A0B1BFC4CD3}"/>
              </a:ext>
            </a:extLst>
          </p:cNvPr>
          <p:cNvSpPr>
            <a:spLocks noGrp="1"/>
          </p:cNvSpPr>
          <p:nvPr>
            <p:ph type="body" idx="1"/>
          </p:nvPr>
        </p:nvSpPr>
        <p:spPr/>
        <p:txBody>
          <a:bodyPr/>
          <a:lstStyle/>
          <a:p>
            <a:r>
              <a:rPr lang="en-US" dirty="0"/>
              <a:t>Introduction to crop analysis in the cloud </a:t>
            </a:r>
            <a:endParaRPr lang="en-GB" dirty="0"/>
          </a:p>
        </p:txBody>
      </p:sp>
    </p:spTree>
    <p:extLst>
      <p:ext uri="{BB962C8B-B14F-4D97-AF65-F5344CB8AC3E}">
        <p14:creationId xmlns:p14="http://schemas.microsoft.com/office/powerpoint/2010/main" val="296219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6A31B-1987-40D9-A5B2-D3199C83DE2A}"/>
              </a:ext>
            </a:extLst>
          </p:cNvPr>
          <p:cNvSpPr>
            <a:spLocks noGrp="1"/>
          </p:cNvSpPr>
          <p:nvPr>
            <p:ph type="title"/>
          </p:nvPr>
        </p:nvSpPr>
        <p:spPr>
          <a:xfrm>
            <a:off x="508000" y="10650"/>
            <a:ext cx="6809931" cy="707886"/>
          </a:xfrm>
        </p:spPr>
        <p:txBody>
          <a:bodyPr/>
          <a:lstStyle/>
          <a:p>
            <a:r>
              <a:rPr lang="en-GB" sz="2000" dirty="0"/>
              <a:t>Example Service Pilot 1: Sustainable Intensification</a:t>
            </a:r>
          </a:p>
        </p:txBody>
      </p:sp>
      <p:sp>
        <p:nvSpPr>
          <p:cNvPr id="3" name="Inhaltsplatzhalter 2">
            <a:extLst>
              <a:ext uri="{FF2B5EF4-FFF2-40B4-BE49-F238E27FC236}">
                <a16:creationId xmlns:a16="http://schemas.microsoft.com/office/drawing/2014/main" id="{EB0774B7-D9C9-4990-9A9A-DABC82B170BA}"/>
              </a:ext>
            </a:extLst>
          </p:cNvPr>
          <p:cNvSpPr>
            <a:spLocks noGrp="1"/>
          </p:cNvSpPr>
          <p:nvPr>
            <p:ph idx="1"/>
          </p:nvPr>
        </p:nvSpPr>
        <p:spPr>
          <a:xfrm>
            <a:off x="420709" y="907812"/>
            <a:ext cx="8173791" cy="3327875"/>
          </a:xfrm>
        </p:spPr>
        <p:txBody>
          <a:bodyPr/>
          <a:lstStyle/>
          <a:p>
            <a:r>
              <a:rPr lang="en-US" sz="1800" dirty="0">
                <a:latin typeface="Calibri" panose="020F0502020204030204" pitchFamily="34" charset="0"/>
                <a:cs typeface="Calibri" panose="020F0502020204030204" pitchFamily="34" charset="0"/>
              </a:rPr>
              <a:t>„</a:t>
            </a:r>
            <a:r>
              <a:rPr lang="en-US" sz="1800" b="1" dirty="0">
                <a:latin typeface="Calibri" panose="020F0502020204030204" pitchFamily="34" charset="0"/>
                <a:cs typeface="Calibri" panose="020F0502020204030204" pitchFamily="34" charset="0"/>
              </a:rPr>
              <a:t>Customized Service</a:t>
            </a:r>
            <a:r>
              <a:rPr lang="en-US" sz="1800" dirty="0">
                <a:latin typeface="Calibri" panose="020F0502020204030204" pitchFamily="34" charset="0"/>
                <a:cs typeface="Calibri" panose="020F0502020204030204" pitchFamily="34" charset="0"/>
              </a:rPr>
              <a:t>“ using pre-processed products: </a:t>
            </a:r>
            <a:r>
              <a:rPr lang="en-US" sz="1800" b="1" dirty="0">
                <a:latin typeface="Calibri" panose="020F0502020204030204" pitchFamily="34" charset="0"/>
                <a:cs typeface="Calibri" panose="020F0502020204030204" pitchFamily="34" charset="0"/>
              </a:rPr>
              <a:t>On-demand generation</a:t>
            </a:r>
            <a:r>
              <a:rPr lang="en-US" sz="1800" dirty="0">
                <a:latin typeface="Calibri" panose="020F0502020204030204" pitchFamily="34" charset="0"/>
                <a:cs typeface="Calibri" panose="020F0502020204030204" pitchFamily="34" charset="0"/>
              </a:rPr>
              <a:t> of oil rapeseed </a:t>
            </a:r>
            <a:r>
              <a:rPr lang="en-US" sz="1800" b="1" dirty="0">
                <a:latin typeface="Calibri" panose="020F0502020204030204" pitchFamily="34" charset="0"/>
                <a:cs typeface="Calibri" panose="020F0502020204030204" pitchFamily="34" charset="0"/>
              </a:rPr>
              <a:t>N-uptake maps </a:t>
            </a:r>
            <a:r>
              <a:rPr lang="en-US" sz="1800" dirty="0">
                <a:latin typeface="Calibri" panose="020F0502020204030204" pitchFamily="34" charset="0"/>
                <a:cs typeface="Calibri" panose="020F0502020204030204" pitchFamily="34" charset="0"/>
              </a:rPr>
              <a:t>at field scale from S-2 leaf area</a:t>
            </a:r>
          </a:p>
          <a:p>
            <a:pPr marL="285750" indent="-285750">
              <a:lnSpc>
                <a:spcPct val="100000"/>
              </a:lnSpc>
              <a:buFont typeface="Wingdings" panose="05000000000000000000" pitchFamily="2" charset="2"/>
              <a:buChar char="§"/>
            </a:pPr>
            <a:r>
              <a:rPr lang="nl-BE" sz="1800" dirty="0">
                <a:latin typeface="Calibri" panose="020F0502020204030204" pitchFamily="34" charset="0"/>
                <a:cs typeface="Calibri" panose="020F0502020204030204" pitchFamily="34" charset="0"/>
              </a:rPr>
              <a:t>VISTA </a:t>
            </a:r>
            <a:r>
              <a:rPr lang="en-GB" sz="1800" dirty="0">
                <a:latin typeface="Calibri" panose="020F0502020204030204" pitchFamily="34" charset="0"/>
                <a:cs typeface="Calibri" panose="020F0502020204030204" pitchFamily="34" charset="0"/>
              </a:rPr>
              <a:t>processing chain to derive atmospheric corrected Sentinel-2 data and LAI and chlorophyll products over Germany in 10m.</a:t>
            </a:r>
          </a:p>
          <a:p>
            <a:pPr marL="285750" indent="-285750">
              <a:lnSpc>
                <a:spcPct val="100000"/>
              </a:lnSpc>
              <a:buFont typeface="Wingdings" panose="05000000000000000000" pitchFamily="2" charset="2"/>
              <a:buChar char="§"/>
            </a:pPr>
            <a:r>
              <a:rPr lang="en-GB" sz="1800" b="1" dirty="0">
                <a:latin typeface="Calibri" panose="020F0502020204030204" pitchFamily="34" charset="0"/>
                <a:cs typeface="Calibri" panose="020F0502020204030204" pitchFamily="34" charset="0"/>
              </a:rPr>
              <a:t>Fertilization</a:t>
            </a:r>
            <a:r>
              <a:rPr lang="en-GB" sz="1800" dirty="0">
                <a:latin typeface="Calibri" panose="020F0502020204030204" pitchFamily="34" charset="0"/>
                <a:cs typeface="Calibri" panose="020F0502020204030204" pitchFamily="34" charset="0"/>
              </a:rPr>
              <a:t> is a central task for each farmer. It determines yield formation, implies costs and can have negative environmental impact (groundwater pollution) when applied inadequately.</a:t>
            </a:r>
          </a:p>
          <a:p>
            <a:pPr marL="285750" indent="-285750">
              <a:lnSpc>
                <a:spcPct val="100000"/>
              </a:lnSpc>
              <a:buFont typeface="Wingdings" panose="05000000000000000000" pitchFamily="2" charset="2"/>
              <a:buChar char="§"/>
            </a:pPr>
            <a:r>
              <a:rPr lang="en-GB" sz="1800" dirty="0">
                <a:latin typeface="Calibri" panose="020F0502020204030204" pitchFamily="34" charset="0"/>
                <a:cs typeface="Calibri" panose="020F0502020204030204" pitchFamily="34" charset="0"/>
              </a:rPr>
              <a:t>For demonstration of sustainable intensification, </a:t>
            </a:r>
            <a:r>
              <a:rPr lang="en-GB" sz="1800" b="1" dirty="0">
                <a:latin typeface="Calibri" panose="020F0502020204030204" pitchFamily="34" charset="0"/>
                <a:cs typeface="Calibri" panose="020F0502020204030204" pitchFamily="34" charset="0"/>
              </a:rPr>
              <a:t>winter oil rapeseed</a:t>
            </a:r>
            <a:r>
              <a:rPr lang="en-GB" sz="1800" dirty="0">
                <a:latin typeface="Calibri" panose="020F0502020204030204" pitchFamily="34" charset="0"/>
                <a:cs typeface="Calibri" panose="020F0502020204030204" pitchFamily="34" charset="0"/>
              </a:rPr>
              <a:t> is a good candidate, since the biomass development over the winter season is input to nitrogen application advice.</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(Oil rapeseed is a very important crop in Germany, covering 1.4 Million ha.)</a:t>
            </a:r>
          </a:p>
        </p:txBody>
      </p:sp>
    </p:spTree>
    <p:extLst>
      <p:ext uri="{BB962C8B-B14F-4D97-AF65-F5344CB8AC3E}">
        <p14:creationId xmlns:p14="http://schemas.microsoft.com/office/powerpoint/2010/main" val="25505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2344A-4BA5-4A13-8AEC-A562DFFA4797}"/>
              </a:ext>
            </a:extLst>
          </p:cNvPr>
          <p:cNvSpPr>
            <a:spLocks noGrp="1"/>
          </p:cNvSpPr>
          <p:nvPr>
            <p:ph type="title"/>
          </p:nvPr>
        </p:nvSpPr>
        <p:spPr/>
        <p:txBody>
          <a:bodyPr/>
          <a:lstStyle/>
          <a:p>
            <a:r>
              <a:rPr lang="de-DE" dirty="0"/>
              <a:t>Pilot 1b: Oil </a:t>
            </a:r>
            <a:r>
              <a:rPr lang="de-DE" dirty="0" err="1"/>
              <a:t>Rapeseed</a:t>
            </a:r>
            <a:r>
              <a:rPr lang="de-DE" dirty="0"/>
              <a:t> – </a:t>
            </a:r>
            <a:r>
              <a:rPr lang="de-DE" dirty="0" err="1"/>
              <a:t>Using</a:t>
            </a:r>
            <a:r>
              <a:rPr lang="de-DE" dirty="0"/>
              <a:t> </a:t>
            </a:r>
            <a:r>
              <a:rPr lang="de-DE" dirty="0" err="1"/>
              <a:t>satellite</a:t>
            </a:r>
            <a:r>
              <a:rPr lang="de-DE" dirty="0"/>
              <a:t> data for </a:t>
            </a:r>
            <a:r>
              <a:rPr lang="en-GB" dirty="0"/>
              <a:t>calculating</a:t>
            </a:r>
            <a:r>
              <a:rPr lang="de-DE" dirty="0"/>
              <a:t> site-</a:t>
            </a:r>
            <a:r>
              <a:rPr lang="de-DE" dirty="0" err="1"/>
              <a:t>specific</a:t>
            </a:r>
            <a:r>
              <a:rPr lang="de-DE" dirty="0"/>
              <a:t> N-</a:t>
            </a:r>
            <a:r>
              <a:rPr lang="de-DE" dirty="0" err="1"/>
              <a:t>Uptake</a:t>
            </a:r>
            <a:endParaRPr lang="en-GB" dirty="0"/>
          </a:p>
        </p:txBody>
      </p:sp>
      <p:sp>
        <p:nvSpPr>
          <p:cNvPr id="3" name="Inhaltsplatzhalter 2">
            <a:extLst>
              <a:ext uri="{FF2B5EF4-FFF2-40B4-BE49-F238E27FC236}">
                <a16:creationId xmlns:a16="http://schemas.microsoft.com/office/drawing/2014/main" id="{9DE2AA44-6D97-4724-928B-7B17A60A1714}"/>
              </a:ext>
            </a:extLst>
          </p:cNvPr>
          <p:cNvSpPr>
            <a:spLocks noGrp="1"/>
          </p:cNvSpPr>
          <p:nvPr>
            <p:ph idx="1"/>
          </p:nvPr>
        </p:nvSpPr>
        <p:spPr/>
        <p:txBody>
          <a:bodyPr/>
          <a:lstStyle/>
          <a:p>
            <a:endParaRPr lang="de-DE"/>
          </a:p>
        </p:txBody>
      </p:sp>
      <p:pic>
        <p:nvPicPr>
          <p:cNvPr id="27" name="Grafik 26">
            <a:extLst>
              <a:ext uri="{FF2B5EF4-FFF2-40B4-BE49-F238E27FC236}">
                <a16:creationId xmlns:a16="http://schemas.microsoft.com/office/drawing/2014/main" id="{D8859785-9120-42F4-9DBE-4FB34EDBE959}"/>
              </a:ext>
            </a:extLst>
          </p:cNvPr>
          <p:cNvPicPr>
            <a:picLocks noChangeAspect="1"/>
          </p:cNvPicPr>
          <p:nvPr/>
        </p:nvPicPr>
        <p:blipFill>
          <a:blip r:embed="rId3"/>
          <a:stretch>
            <a:fillRect/>
          </a:stretch>
        </p:blipFill>
        <p:spPr>
          <a:xfrm>
            <a:off x="6584017" y="2539979"/>
            <a:ext cx="2379917" cy="2233103"/>
          </a:xfrm>
          <a:prstGeom prst="rect">
            <a:avLst/>
          </a:prstGeom>
        </p:spPr>
      </p:pic>
      <p:pic>
        <p:nvPicPr>
          <p:cNvPr id="28" name="Grafik 27">
            <a:extLst>
              <a:ext uri="{FF2B5EF4-FFF2-40B4-BE49-F238E27FC236}">
                <a16:creationId xmlns:a16="http://schemas.microsoft.com/office/drawing/2014/main" id="{71F45F78-B293-4E15-A58A-32C9A70435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735" y="843558"/>
            <a:ext cx="1620000" cy="1620000"/>
          </a:xfrm>
          <a:prstGeom prst="rect">
            <a:avLst/>
          </a:prstGeom>
        </p:spPr>
      </p:pic>
      <p:sp>
        <p:nvSpPr>
          <p:cNvPr id="29" name="Textfeld 28">
            <a:extLst>
              <a:ext uri="{FF2B5EF4-FFF2-40B4-BE49-F238E27FC236}">
                <a16:creationId xmlns:a16="http://schemas.microsoft.com/office/drawing/2014/main" id="{591BBD8B-EEE5-49AD-8B7B-BB3AD817FF72}"/>
              </a:ext>
            </a:extLst>
          </p:cNvPr>
          <p:cNvSpPr txBox="1"/>
          <p:nvPr/>
        </p:nvSpPr>
        <p:spPr>
          <a:xfrm>
            <a:off x="992684" y="843559"/>
            <a:ext cx="851515" cy="253916"/>
          </a:xfrm>
          <a:prstGeom prst="rect">
            <a:avLst/>
          </a:prstGeom>
          <a:solidFill>
            <a:schemeClr val="bg1"/>
          </a:solidFill>
          <a:ln>
            <a:solidFill>
              <a:schemeClr val="tx1"/>
            </a:solidFill>
          </a:ln>
        </p:spPr>
        <p:txBody>
          <a:bodyPr wrap="none" rtlCol="0">
            <a:spAutoFit/>
          </a:bodyPr>
          <a:lstStyle/>
          <a:p>
            <a:r>
              <a:rPr lang="de-DE" sz="1050" dirty="0">
                <a:latin typeface="Calibri" panose="020F0502020204030204" pitchFamily="34" charset="0"/>
                <a:cs typeface="Calibri" panose="020F0502020204030204" pitchFamily="34" charset="0"/>
              </a:rPr>
              <a:t>15 </a:t>
            </a:r>
            <a:r>
              <a:rPr lang="de-DE" sz="1050" dirty="0" err="1">
                <a:latin typeface="Calibri" panose="020F0502020204030204" pitchFamily="34" charset="0"/>
                <a:cs typeface="Calibri" panose="020F0502020204030204" pitchFamily="34" charset="0"/>
              </a:rPr>
              <a:t>Oct</a:t>
            </a:r>
            <a:r>
              <a:rPr lang="de-DE" sz="1050" dirty="0">
                <a:latin typeface="Calibri" panose="020F0502020204030204" pitchFamily="34" charset="0"/>
                <a:cs typeface="Calibri" panose="020F0502020204030204" pitchFamily="34" charset="0"/>
              </a:rPr>
              <a:t> 2017</a:t>
            </a:r>
          </a:p>
        </p:txBody>
      </p:sp>
      <p:pic>
        <p:nvPicPr>
          <p:cNvPr id="30" name="Grafik 29">
            <a:extLst>
              <a:ext uri="{FF2B5EF4-FFF2-40B4-BE49-F238E27FC236}">
                <a16:creationId xmlns:a16="http://schemas.microsoft.com/office/drawing/2014/main" id="{6778432B-E3DD-45F0-98C3-DF92C77F22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20359" y="843558"/>
            <a:ext cx="1620000" cy="1620000"/>
          </a:xfrm>
          <a:prstGeom prst="rect">
            <a:avLst/>
          </a:prstGeom>
        </p:spPr>
      </p:pic>
      <p:sp>
        <p:nvSpPr>
          <p:cNvPr id="31" name="Textfeld 30">
            <a:extLst>
              <a:ext uri="{FF2B5EF4-FFF2-40B4-BE49-F238E27FC236}">
                <a16:creationId xmlns:a16="http://schemas.microsoft.com/office/drawing/2014/main" id="{409A758B-12BC-4D5F-83D5-78A4A134E808}"/>
              </a:ext>
            </a:extLst>
          </p:cNvPr>
          <p:cNvSpPr txBox="1"/>
          <p:nvPr/>
        </p:nvSpPr>
        <p:spPr>
          <a:xfrm>
            <a:off x="2786308" y="843559"/>
            <a:ext cx="851515" cy="253916"/>
          </a:xfrm>
          <a:prstGeom prst="rect">
            <a:avLst/>
          </a:prstGeom>
          <a:solidFill>
            <a:schemeClr val="bg1"/>
          </a:solidFill>
          <a:ln>
            <a:solidFill>
              <a:schemeClr val="tx1"/>
            </a:solidFill>
          </a:ln>
        </p:spPr>
        <p:txBody>
          <a:bodyPr wrap="none" rtlCol="0">
            <a:spAutoFit/>
          </a:bodyPr>
          <a:lstStyle/>
          <a:p>
            <a:r>
              <a:rPr lang="de-DE" sz="1050" dirty="0">
                <a:latin typeface="Calibri" panose="020F0502020204030204" pitchFamily="34" charset="0"/>
                <a:cs typeface="Calibri" panose="020F0502020204030204" pitchFamily="34" charset="0"/>
              </a:rPr>
              <a:t>19 </a:t>
            </a:r>
            <a:r>
              <a:rPr lang="de-DE" sz="1050" dirty="0" err="1">
                <a:latin typeface="Calibri" panose="020F0502020204030204" pitchFamily="34" charset="0"/>
                <a:cs typeface="Calibri" panose="020F0502020204030204" pitchFamily="34" charset="0"/>
              </a:rPr>
              <a:t>Oct</a:t>
            </a:r>
            <a:r>
              <a:rPr lang="de-DE" sz="1050" dirty="0">
                <a:latin typeface="Calibri" panose="020F0502020204030204" pitchFamily="34" charset="0"/>
                <a:cs typeface="Calibri" panose="020F0502020204030204" pitchFamily="34" charset="0"/>
              </a:rPr>
              <a:t> 2017</a:t>
            </a:r>
          </a:p>
        </p:txBody>
      </p:sp>
      <p:pic>
        <p:nvPicPr>
          <p:cNvPr id="32" name="Grafik 31">
            <a:extLst>
              <a:ext uri="{FF2B5EF4-FFF2-40B4-BE49-F238E27FC236}">
                <a16:creationId xmlns:a16="http://schemas.microsoft.com/office/drawing/2014/main" id="{61AFDB22-9C17-47C7-86C3-A902686D22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13982" y="843558"/>
            <a:ext cx="1620000" cy="1620000"/>
          </a:xfrm>
          <a:prstGeom prst="rect">
            <a:avLst/>
          </a:prstGeom>
        </p:spPr>
      </p:pic>
      <p:sp>
        <p:nvSpPr>
          <p:cNvPr id="33" name="Textfeld 32">
            <a:extLst>
              <a:ext uri="{FF2B5EF4-FFF2-40B4-BE49-F238E27FC236}">
                <a16:creationId xmlns:a16="http://schemas.microsoft.com/office/drawing/2014/main" id="{ED9EB314-C2A2-4FBB-B829-7556AE0280DD}"/>
              </a:ext>
            </a:extLst>
          </p:cNvPr>
          <p:cNvSpPr txBox="1"/>
          <p:nvPr/>
        </p:nvSpPr>
        <p:spPr>
          <a:xfrm>
            <a:off x="4579930" y="843559"/>
            <a:ext cx="877163" cy="253916"/>
          </a:xfrm>
          <a:prstGeom prst="rect">
            <a:avLst/>
          </a:prstGeom>
          <a:solidFill>
            <a:schemeClr val="bg1"/>
          </a:solidFill>
          <a:ln>
            <a:solidFill>
              <a:schemeClr val="tx1"/>
            </a:solidFill>
          </a:ln>
        </p:spPr>
        <p:txBody>
          <a:bodyPr wrap="none" rtlCol="0">
            <a:spAutoFit/>
          </a:bodyPr>
          <a:lstStyle/>
          <a:p>
            <a:r>
              <a:rPr lang="de-DE" sz="1050" dirty="0">
                <a:latin typeface="Calibri" panose="020F0502020204030204" pitchFamily="34" charset="0"/>
                <a:cs typeface="Calibri" panose="020F0502020204030204" pitchFamily="34" charset="0"/>
              </a:rPr>
              <a:t>03 Nov 2017</a:t>
            </a:r>
          </a:p>
        </p:txBody>
      </p:sp>
      <p:pic>
        <p:nvPicPr>
          <p:cNvPr id="34" name="Grafik 33">
            <a:extLst>
              <a:ext uri="{FF2B5EF4-FFF2-40B4-BE49-F238E27FC236}">
                <a16:creationId xmlns:a16="http://schemas.microsoft.com/office/drawing/2014/main" id="{55706328-F750-4FAF-9FF9-56C9990CAA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34680" y="843558"/>
            <a:ext cx="1620000" cy="1620000"/>
          </a:xfrm>
          <a:prstGeom prst="rect">
            <a:avLst/>
          </a:prstGeom>
        </p:spPr>
      </p:pic>
      <p:sp>
        <p:nvSpPr>
          <p:cNvPr id="35" name="Textfeld 34">
            <a:extLst>
              <a:ext uri="{FF2B5EF4-FFF2-40B4-BE49-F238E27FC236}">
                <a16:creationId xmlns:a16="http://schemas.microsoft.com/office/drawing/2014/main" id="{E17BB7E6-DC64-48D4-89A3-921E74970FEB}"/>
              </a:ext>
            </a:extLst>
          </p:cNvPr>
          <p:cNvSpPr txBox="1"/>
          <p:nvPr/>
        </p:nvSpPr>
        <p:spPr>
          <a:xfrm>
            <a:off x="6400629" y="843559"/>
            <a:ext cx="867545" cy="253916"/>
          </a:xfrm>
          <a:prstGeom prst="rect">
            <a:avLst/>
          </a:prstGeom>
          <a:solidFill>
            <a:schemeClr val="bg1"/>
          </a:solidFill>
          <a:ln>
            <a:solidFill>
              <a:schemeClr val="tx1"/>
            </a:solidFill>
          </a:ln>
        </p:spPr>
        <p:txBody>
          <a:bodyPr wrap="none" rtlCol="0">
            <a:spAutoFit/>
          </a:bodyPr>
          <a:lstStyle/>
          <a:p>
            <a:r>
              <a:rPr lang="de-DE" sz="1050" dirty="0">
                <a:latin typeface="Calibri" panose="020F0502020204030204" pitchFamily="34" charset="0"/>
                <a:cs typeface="Calibri" panose="020F0502020204030204" pitchFamily="34" charset="0"/>
              </a:rPr>
              <a:t>18 </a:t>
            </a:r>
            <a:r>
              <a:rPr lang="de-DE" sz="1050" dirty="0" err="1">
                <a:latin typeface="Calibri" panose="020F0502020204030204" pitchFamily="34" charset="0"/>
                <a:cs typeface="Calibri" panose="020F0502020204030204" pitchFamily="34" charset="0"/>
              </a:rPr>
              <a:t>Dec</a:t>
            </a:r>
            <a:r>
              <a:rPr lang="de-DE" sz="1050" dirty="0">
                <a:latin typeface="Calibri" panose="020F0502020204030204" pitchFamily="34" charset="0"/>
                <a:cs typeface="Calibri" panose="020F0502020204030204" pitchFamily="34" charset="0"/>
              </a:rPr>
              <a:t> 2017</a:t>
            </a:r>
          </a:p>
        </p:txBody>
      </p:sp>
      <p:pic>
        <p:nvPicPr>
          <p:cNvPr id="36" name="Grafik 35">
            <a:extLst>
              <a:ext uri="{FF2B5EF4-FFF2-40B4-BE49-F238E27FC236}">
                <a16:creationId xmlns:a16="http://schemas.microsoft.com/office/drawing/2014/main" id="{38930F48-2C68-4995-88BD-7B9229532D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43933" y="853641"/>
            <a:ext cx="1620000" cy="1620000"/>
          </a:xfrm>
          <a:prstGeom prst="rect">
            <a:avLst/>
          </a:prstGeom>
        </p:spPr>
      </p:pic>
      <p:sp>
        <p:nvSpPr>
          <p:cNvPr id="37" name="Textfeld 36">
            <a:extLst>
              <a:ext uri="{FF2B5EF4-FFF2-40B4-BE49-F238E27FC236}">
                <a16:creationId xmlns:a16="http://schemas.microsoft.com/office/drawing/2014/main" id="{64F57A09-E422-42FD-91D4-BD4DD6D8AA96}"/>
              </a:ext>
            </a:extLst>
          </p:cNvPr>
          <p:cNvSpPr txBox="1"/>
          <p:nvPr/>
        </p:nvSpPr>
        <p:spPr>
          <a:xfrm>
            <a:off x="8209882" y="853642"/>
            <a:ext cx="859531" cy="253916"/>
          </a:xfrm>
          <a:prstGeom prst="rect">
            <a:avLst/>
          </a:prstGeom>
          <a:solidFill>
            <a:schemeClr val="bg1"/>
          </a:solidFill>
          <a:ln>
            <a:solidFill>
              <a:schemeClr val="tx1"/>
            </a:solidFill>
          </a:ln>
        </p:spPr>
        <p:txBody>
          <a:bodyPr wrap="none" rtlCol="0">
            <a:spAutoFit/>
          </a:bodyPr>
          <a:lstStyle/>
          <a:p>
            <a:r>
              <a:rPr lang="de-DE" sz="1050" dirty="0">
                <a:latin typeface="Calibri" panose="020F0502020204030204" pitchFamily="34" charset="0"/>
                <a:cs typeface="Calibri" panose="020F0502020204030204" pitchFamily="34" charset="0"/>
              </a:rPr>
              <a:t>14 Feb 2018</a:t>
            </a:r>
          </a:p>
        </p:txBody>
      </p:sp>
      <p:pic>
        <p:nvPicPr>
          <p:cNvPr id="38" name="Grafik 37">
            <a:extLst>
              <a:ext uri="{FF2B5EF4-FFF2-40B4-BE49-F238E27FC236}">
                <a16:creationId xmlns:a16="http://schemas.microsoft.com/office/drawing/2014/main" id="{F4A5B550-53FC-4202-8214-F93BC4BB96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434" y="2464212"/>
            <a:ext cx="3886661" cy="2375790"/>
          </a:xfrm>
          <a:prstGeom prst="rect">
            <a:avLst/>
          </a:prstGeom>
        </p:spPr>
      </p:pic>
      <p:pic>
        <p:nvPicPr>
          <p:cNvPr id="39" name="Grafik 38">
            <a:extLst>
              <a:ext uri="{FF2B5EF4-FFF2-40B4-BE49-F238E27FC236}">
                <a16:creationId xmlns:a16="http://schemas.microsoft.com/office/drawing/2014/main" id="{9ED25629-7B12-4FAA-AFFD-536B1154AF9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7412" y="2463738"/>
            <a:ext cx="1464258" cy="2357512"/>
          </a:xfrm>
          <a:prstGeom prst="rect">
            <a:avLst/>
          </a:prstGeom>
        </p:spPr>
      </p:pic>
      <p:sp>
        <p:nvSpPr>
          <p:cNvPr id="40" name="Rechteck 39">
            <a:extLst>
              <a:ext uri="{FF2B5EF4-FFF2-40B4-BE49-F238E27FC236}">
                <a16:creationId xmlns:a16="http://schemas.microsoft.com/office/drawing/2014/main" id="{835D9752-0BE5-4BA5-86A6-F6B62E5466C5}"/>
              </a:ext>
            </a:extLst>
          </p:cNvPr>
          <p:cNvSpPr/>
          <p:nvPr/>
        </p:nvSpPr>
        <p:spPr bwMode="auto">
          <a:xfrm>
            <a:off x="2897814" y="2559596"/>
            <a:ext cx="162018" cy="1728192"/>
          </a:xfrm>
          <a:prstGeom prst="rect">
            <a:avLst/>
          </a:prstGeom>
          <a:noFill/>
          <a:ln w="12700"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sp>
        <p:nvSpPr>
          <p:cNvPr id="41" name="Rechteck 40">
            <a:extLst>
              <a:ext uri="{FF2B5EF4-FFF2-40B4-BE49-F238E27FC236}">
                <a16:creationId xmlns:a16="http://schemas.microsoft.com/office/drawing/2014/main" id="{386769C5-3B1C-47E0-816C-DC96C1AAA6FF}"/>
              </a:ext>
            </a:extLst>
          </p:cNvPr>
          <p:cNvSpPr/>
          <p:nvPr/>
        </p:nvSpPr>
        <p:spPr bwMode="auto">
          <a:xfrm>
            <a:off x="3809754" y="2559596"/>
            <a:ext cx="162018" cy="1728192"/>
          </a:xfrm>
          <a:prstGeom prst="rect">
            <a:avLst/>
          </a:prstGeom>
          <a:noFill/>
          <a:ln w="12700" cap="flat" cmpd="sng" algn="ctr">
            <a:solidFill>
              <a:srgbClr val="0070C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sp>
        <p:nvSpPr>
          <p:cNvPr id="42" name="Pfeil nach rechts 9">
            <a:extLst>
              <a:ext uri="{FF2B5EF4-FFF2-40B4-BE49-F238E27FC236}">
                <a16:creationId xmlns:a16="http://schemas.microsoft.com/office/drawing/2014/main" id="{362F9193-3D4E-45A3-92C9-E363211693C3}"/>
              </a:ext>
            </a:extLst>
          </p:cNvPr>
          <p:cNvSpPr/>
          <p:nvPr/>
        </p:nvSpPr>
        <p:spPr bwMode="auto">
          <a:xfrm>
            <a:off x="5598113" y="3435846"/>
            <a:ext cx="756000" cy="108012"/>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sp>
        <p:nvSpPr>
          <p:cNvPr id="43" name="Pfeil nach rechts 27">
            <a:extLst>
              <a:ext uri="{FF2B5EF4-FFF2-40B4-BE49-F238E27FC236}">
                <a16:creationId xmlns:a16="http://schemas.microsoft.com/office/drawing/2014/main" id="{A39C7198-0890-4852-9102-7A7AF4744C00}"/>
              </a:ext>
            </a:extLst>
          </p:cNvPr>
          <p:cNvSpPr/>
          <p:nvPr/>
        </p:nvSpPr>
        <p:spPr bwMode="auto">
          <a:xfrm>
            <a:off x="5598113" y="3597864"/>
            <a:ext cx="756000" cy="108012"/>
          </a:xfrm>
          <a:prstGeom prst="rightArrow">
            <a:avLst/>
          </a:prstGeom>
          <a:solidFill>
            <a:srgbClr val="0070C0"/>
          </a:solidFill>
          <a:ln w="9525" cap="flat" cmpd="sng" algn="ctr">
            <a:solidFill>
              <a:srgbClr val="0070C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sp>
        <p:nvSpPr>
          <p:cNvPr id="44" name="Textfeld 43">
            <a:extLst>
              <a:ext uri="{FF2B5EF4-FFF2-40B4-BE49-F238E27FC236}">
                <a16:creationId xmlns:a16="http://schemas.microsoft.com/office/drawing/2014/main" id="{4DAAB743-0C76-4072-B4C4-3957472B7F9E}"/>
              </a:ext>
            </a:extLst>
          </p:cNvPr>
          <p:cNvSpPr txBox="1"/>
          <p:nvPr/>
        </p:nvSpPr>
        <p:spPr>
          <a:xfrm>
            <a:off x="7866367" y="4287790"/>
            <a:ext cx="1016869" cy="461665"/>
          </a:xfrm>
          <a:prstGeom prst="rect">
            <a:avLst/>
          </a:prstGeom>
          <a:solidFill>
            <a:schemeClr val="bg1"/>
          </a:solidFill>
          <a:ln>
            <a:solidFill>
              <a:schemeClr val="tx1"/>
            </a:solidFill>
          </a:ln>
        </p:spPr>
        <p:txBody>
          <a:bodyPr wrap="square" rtlCol="0">
            <a:spAutoFit/>
          </a:bodyPr>
          <a:lstStyle/>
          <a:p>
            <a:pPr algn="ctr"/>
            <a:r>
              <a:rPr lang="de-DE" sz="1200" b="1" dirty="0">
                <a:latin typeface="Calibri" panose="020F0502020204030204" pitchFamily="34" charset="0"/>
                <a:cs typeface="Calibri" panose="020F0502020204030204" pitchFamily="34" charset="0"/>
              </a:rPr>
              <a:t>N-</a:t>
            </a:r>
            <a:r>
              <a:rPr lang="de-DE" sz="1200" b="1" dirty="0" err="1">
                <a:latin typeface="Calibri" panose="020F0502020204030204" pitchFamily="34" charset="0"/>
                <a:cs typeface="Calibri" panose="020F0502020204030204" pitchFamily="34" charset="0"/>
              </a:rPr>
              <a:t>Uptake</a:t>
            </a:r>
            <a:endParaRPr lang="de-DE" sz="1200" b="1" dirty="0">
              <a:latin typeface="Calibri" panose="020F0502020204030204" pitchFamily="34" charset="0"/>
              <a:cs typeface="Calibri" panose="020F0502020204030204" pitchFamily="34" charset="0"/>
            </a:endParaRPr>
          </a:p>
          <a:p>
            <a:pPr algn="ctr"/>
            <a:r>
              <a:rPr lang="de-DE" sz="1200" dirty="0">
                <a:latin typeface="Calibri" panose="020F0502020204030204" pitchFamily="34" charset="0"/>
                <a:cs typeface="Calibri" panose="020F0502020204030204" pitchFamily="34" charset="0"/>
              </a:rPr>
              <a:t>[kg N/ha]</a:t>
            </a:r>
          </a:p>
        </p:txBody>
      </p:sp>
      <p:pic>
        <p:nvPicPr>
          <p:cNvPr id="45" name="Grafik 44">
            <a:extLst>
              <a:ext uri="{FF2B5EF4-FFF2-40B4-BE49-F238E27FC236}">
                <a16:creationId xmlns:a16="http://schemas.microsoft.com/office/drawing/2014/main" id="{47F0C4AE-CB77-4972-9254-2C8B0FA49F6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3675622" y="2591948"/>
            <a:ext cx="289506" cy="276840"/>
          </a:xfrm>
          <a:prstGeom prst="rect">
            <a:avLst/>
          </a:prstGeom>
        </p:spPr>
      </p:pic>
      <p:sp>
        <p:nvSpPr>
          <p:cNvPr id="46" name="Ellipse 45">
            <a:extLst>
              <a:ext uri="{FF2B5EF4-FFF2-40B4-BE49-F238E27FC236}">
                <a16:creationId xmlns:a16="http://schemas.microsoft.com/office/drawing/2014/main" id="{4928C22A-52C5-4C83-B342-B348CAF638B1}"/>
              </a:ext>
            </a:extLst>
          </p:cNvPr>
          <p:cNvSpPr>
            <a:spLocks noChangeAspect="1"/>
          </p:cNvSpPr>
          <p:nvPr/>
        </p:nvSpPr>
        <p:spPr bwMode="auto">
          <a:xfrm>
            <a:off x="2573778" y="1761660"/>
            <a:ext cx="81000" cy="81000"/>
          </a:xfrm>
          <a:prstGeom prst="ellipse">
            <a:avLst/>
          </a:prstGeom>
          <a:solidFill>
            <a:srgbClr val="599AD5"/>
          </a:solidFill>
          <a:ln w="9525" cap="flat" cmpd="sng" algn="ctr">
            <a:solidFill>
              <a:srgbClr val="599AD5"/>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sp>
        <p:nvSpPr>
          <p:cNvPr id="47" name="Ellipse 46">
            <a:extLst>
              <a:ext uri="{FF2B5EF4-FFF2-40B4-BE49-F238E27FC236}">
                <a16:creationId xmlns:a16="http://schemas.microsoft.com/office/drawing/2014/main" id="{F036233A-E600-4947-ADC4-B57F1DB9441F}"/>
              </a:ext>
            </a:extLst>
          </p:cNvPr>
          <p:cNvSpPr>
            <a:spLocks noChangeAspect="1"/>
          </p:cNvSpPr>
          <p:nvPr/>
        </p:nvSpPr>
        <p:spPr bwMode="auto">
          <a:xfrm>
            <a:off x="2249742" y="1221600"/>
            <a:ext cx="81000" cy="81000"/>
          </a:xfrm>
          <a:prstGeom prst="ellipse">
            <a:avLst/>
          </a:prstGeom>
          <a:solidFill>
            <a:srgbClr val="ED7A2B"/>
          </a:solidFill>
          <a:ln w="9525" cap="flat" cmpd="sng" algn="ctr">
            <a:solidFill>
              <a:srgbClr val="ED7A2B"/>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sp>
        <p:nvSpPr>
          <p:cNvPr id="48" name="Ellipse 47">
            <a:extLst>
              <a:ext uri="{FF2B5EF4-FFF2-40B4-BE49-F238E27FC236}">
                <a16:creationId xmlns:a16="http://schemas.microsoft.com/office/drawing/2014/main" id="{40BD1DD9-BA06-41EF-A449-C15F99EBA5EA}"/>
              </a:ext>
            </a:extLst>
          </p:cNvPr>
          <p:cNvSpPr>
            <a:spLocks noChangeAspect="1"/>
          </p:cNvSpPr>
          <p:nvPr/>
        </p:nvSpPr>
        <p:spPr bwMode="auto">
          <a:xfrm>
            <a:off x="2681790" y="1572648"/>
            <a:ext cx="81000" cy="81000"/>
          </a:xfrm>
          <a:prstGeom prst="ellipse">
            <a:avLst/>
          </a:prstGeom>
          <a:solidFill>
            <a:srgbClr val="A0A0A0"/>
          </a:solidFill>
          <a:ln w="9525" cap="flat" cmpd="sng" algn="ctr">
            <a:solidFill>
              <a:srgbClr val="A0A0A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783" eaLnBrk="0" hangingPunct="0"/>
            <a:endParaRPr lang="de-DE">
              <a:latin typeface="Arial" pitchFamily="34" charset="0"/>
            </a:endParaRPr>
          </a:p>
        </p:txBody>
      </p:sp>
      <p:pic>
        <p:nvPicPr>
          <p:cNvPr id="49" name="Grafik 48">
            <a:extLst>
              <a:ext uri="{FF2B5EF4-FFF2-40B4-BE49-F238E27FC236}">
                <a16:creationId xmlns:a16="http://schemas.microsoft.com/office/drawing/2014/main" id="{EE501AC1-11F7-4255-A0A4-C7C71738CE3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3442494" y="2460582"/>
            <a:ext cx="289506" cy="276840"/>
          </a:xfrm>
          <a:prstGeom prst="rect">
            <a:avLst/>
          </a:prstGeom>
        </p:spPr>
      </p:pic>
    </p:spTree>
    <p:extLst>
      <p:ext uri="{BB962C8B-B14F-4D97-AF65-F5344CB8AC3E}">
        <p14:creationId xmlns:p14="http://schemas.microsoft.com/office/powerpoint/2010/main" val="4854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6"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2FA51-EEB8-462D-9924-271D5AC8E504}"/>
              </a:ext>
            </a:extLst>
          </p:cNvPr>
          <p:cNvSpPr>
            <a:spLocks noGrp="1"/>
          </p:cNvSpPr>
          <p:nvPr>
            <p:ph type="title"/>
          </p:nvPr>
        </p:nvSpPr>
        <p:spPr/>
        <p:txBody>
          <a:bodyPr/>
          <a:lstStyle/>
          <a:p>
            <a:r>
              <a:rPr lang="de-DE" dirty="0"/>
              <a:t>Background </a:t>
            </a:r>
            <a:r>
              <a:rPr lang="de-DE" dirty="0" err="1"/>
              <a:t>of</a:t>
            </a:r>
            <a:r>
              <a:rPr lang="de-DE" dirty="0"/>
              <a:t> </a:t>
            </a:r>
            <a:r>
              <a:rPr lang="de-DE" dirty="0" err="1"/>
              <a:t>winter</a:t>
            </a:r>
            <a:r>
              <a:rPr lang="de-DE" dirty="0"/>
              <a:t> </a:t>
            </a:r>
            <a:r>
              <a:rPr lang="de-DE" dirty="0" err="1"/>
              <a:t>rapeseed</a:t>
            </a:r>
            <a:r>
              <a:rPr lang="de-DE" dirty="0"/>
              <a:t> </a:t>
            </a:r>
            <a:r>
              <a:rPr lang="de-DE" dirty="0" err="1"/>
              <a:t>nitrogen</a:t>
            </a:r>
            <a:r>
              <a:rPr lang="de-DE" dirty="0"/>
              <a:t> </a:t>
            </a:r>
            <a:r>
              <a:rPr lang="de-DE" dirty="0" err="1"/>
              <a:t>uptake</a:t>
            </a:r>
            <a:endParaRPr lang="de-DE" dirty="0"/>
          </a:p>
        </p:txBody>
      </p:sp>
      <p:sp>
        <p:nvSpPr>
          <p:cNvPr id="3" name="Inhaltsplatzhalter 2">
            <a:extLst>
              <a:ext uri="{FF2B5EF4-FFF2-40B4-BE49-F238E27FC236}">
                <a16:creationId xmlns:a16="http://schemas.microsoft.com/office/drawing/2014/main" id="{81348965-7766-4131-90F2-568A51D27072}"/>
              </a:ext>
            </a:extLst>
          </p:cNvPr>
          <p:cNvSpPr>
            <a:spLocks noGrp="1"/>
          </p:cNvSpPr>
          <p:nvPr>
            <p:ph idx="1"/>
          </p:nvPr>
        </p:nvSpPr>
        <p:spPr/>
        <p:txBody>
          <a:bodyPr/>
          <a:lstStyle/>
          <a:p>
            <a:r>
              <a:rPr lang="de-DE" sz="1400" dirty="0"/>
              <a:t>Winter </a:t>
            </a:r>
            <a:r>
              <a:rPr lang="de-DE" sz="1400" dirty="0" err="1"/>
              <a:t>rapeseed</a:t>
            </a:r>
            <a:r>
              <a:rPr lang="de-DE" sz="1400" dirty="0"/>
              <a:t> </a:t>
            </a:r>
            <a:r>
              <a:rPr lang="de-DE" sz="1400" dirty="0" err="1"/>
              <a:t>nitrogen</a:t>
            </a:r>
            <a:r>
              <a:rPr lang="de-DE" sz="1400" dirty="0"/>
              <a:t> </a:t>
            </a:r>
            <a:r>
              <a:rPr lang="de-DE" sz="1400" dirty="0" err="1"/>
              <a:t>uptake</a:t>
            </a:r>
            <a:r>
              <a:rPr lang="de-DE" sz="1400" dirty="0"/>
              <a:t> </a:t>
            </a:r>
            <a:r>
              <a:rPr lang="de-DE" sz="1400" dirty="0" err="1"/>
              <a:t>calculation</a:t>
            </a:r>
            <a:r>
              <a:rPr lang="de-DE" sz="1400" dirty="0"/>
              <a:t> </a:t>
            </a:r>
            <a:r>
              <a:rPr lang="de-DE" sz="1400" dirty="0" err="1"/>
              <a:t>based</a:t>
            </a:r>
            <a:r>
              <a:rPr lang="de-DE" sz="1400" dirty="0"/>
              <a:t> on „</a:t>
            </a:r>
            <a:r>
              <a:rPr lang="de-DE" sz="1400" dirty="0" err="1"/>
              <a:t>Règlette</a:t>
            </a:r>
            <a:r>
              <a:rPr lang="de-DE" sz="1400" dirty="0"/>
              <a:t> </a:t>
            </a:r>
            <a:r>
              <a:rPr lang="de-DE" sz="1400" dirty="0" err="1"/>
              <a:t>Azotte</a:t>
            </a:r>
            <a:r>
              <a:rPr lang="de-DE" sz="1400" dirty="0"/>
              <a:t> </a:t>
            </a:r>
            <a:r>
              <a:rPr lang="de-DE" sz="1400" dirty="0" err="1"/>
              <a:t>colza</a:t>
            </a:r>
            <a:r>
              <a:rPr lang="de-DE" sz="1400" dirty="0"/>
              <a:t>“ </a:t>
            </a:r>
            <a:r>
              <a:rPr lang="de-DE" sz="1400" dirty="0" err="1"/>
              <a:t>used</a:t>
            </a:r>
            <a:r>
              <a:rPr lang="de-DE" sz="1400" dirty="0"/>
              <a:t> </a:t>
            </a:r>
            <a:r>
              <a:rPr lang="de-DE" sz="1400" dirty="0" err="1"/>
              <a:t>by</a:t>
            </a:r>
            <a:r>
              <a:rPr lang="de-DE" sz="1400" dirty="0"/>
              <a:t> French </a:t>
            </a:r>
            <a:r>
              <a:rPr lang="de-DE" sz="1400" dirty="0" err="1"/>
              <a:t>farmers</a:t>
            </a:r>
            <a:r>
              <a:rPr lang="de-DE" sz="1400" dirty="0"/>
              <a:t> </a:t>
            </a:r>
            <a:r>
              <a:rPr lang="de-DE" sz="1400" dirty="0" err="1"/>
              <a:t>for</a:t>
            </a:r>
            <a:r>
              <a:rPr lang="de-DE" sz="1400" dirty="0"/>
              <a:t> </a:t>
            </a:r>
            <a:r>
              <a:rPr lang="de-DE" sz="1400" dirty="0" err="1"/>
              <a:t>decades</a:t>
            </a:r>
            <a:r>
              <a:rPr lang="de-DE" sz="1400" dirty="0"/>
              <a:t> (e.g. </a:t>
            </a:r>
            <a:r>
              <a:rPr lang="de-DE" sz="1400" dirty="0" err="1"/>
              <a:t>Hebinger</a:t>
            </a:r>
            <a:r>
              <a:rPr lang="de-DE" sz="1400" dirty="0"/>
              <a:t>, </a:t>
            </a:r>
            <a:r>
              <a:rPr lang="de-DE" sz="1400" dirty="0" err="1"/>
              <a:t>Rapool</a:t>
            </a:r>
            <a:r>
              <a:rPr lang="de-DE" sz="1400" dirty="0"/>
              <a:t> Symposium 2008)</a:t>
            </a:r>
          </a:p>
          <a:p>
            <a:pPr>
              <a:buFont typeface="Wingdings" panose="05000000000000000000" pitchFamily="2" charset="2"/>
              <a:buChar char="§"/>
            </a:pPr>
            <a:r>
              <a:rPr lang="de-DE" sz="1400" dirty="0"/>
              <a:t>In-situ </a:t>
            </a:r>
            <a:r>
              <a:rPr lang="de-DE" sz="1400" dirty="0" err="1"/>
              <a:t>method</a:t>
            </a:r>
            <a:r>
              <a:rPr lang="de-DE" sz="1400" dirty="0"/>
              <a:t> </a:t>
            </a:r>
            <a:r>
              <a:rPr lang="de-DE" sz="1400" dirty="0" err="1"/>
              <a:t>based</a:t>
            </a:r>
            <a:r>
              <a:rPr lang="de-DE" sz="1400" dirty="0"/>
              <a:t> on </a:t>
            </a:r>
            <a:r>
              <a:rPr lang="de-DE" sz="1400" dirty="0" err="1"/>
              <a:t>green</a:t>
            </a:r>
            <a:r>
              <a:rPr lang="de-DE" sz="1400" dirty="0"/>
              <a:t> </a:t>
            </a:r>
            <a:r>
              <a:rPr lang="de-DE" sz="1400" dirty="0" err="1"/>
              <a:t>biomass</a:t>
            </a:r>
            <a:r>
              <a:rPr lang="de-DE" sz="1400" dirty="0"/>
              <a:t>:</a:t>
            </a:r>
          </a:p>
          <a:p>
            <a:pPr indent="0"/>
            <a:r>
              <a:rPr lang="de-DE" sz="1400" dirty="0">
                <a:sym typeface="Wingdings" panose="05000000000000000000" pitchFamily="2" charset="2"/>
              </a:rPr>
              <a:t>	 </a:t>
            </a:r>
            <a:r>
              <a:rPr lang="de-DE" sz="1400" dirty="0"/>
              <a:t>N-</a:t>
            </a:r>
            <a:r>
              <a:rPr lang="de-DE" sz="1400" dirty="0" err="1"/>
              <a:t>Uptake</a:t>
            </a:r>
            <a:r>
              <a:rPr lang="de-DE" sz="1400" dirty="0"/>
              <a:t> (kg/ha) = </a:t>
            </a:r>
            <a:r>
              <a:rPr lang="de-DE" sz="1400" dirty="0">
                <a:solidFill>
                  <a:srgbClr val="008542"/>
                </a:solidFill>
              </a:rPr>
              <a:t>Green </a:t>
            </a:r>
            <a:r>
              <a:rPr lang="de-DE" sz="1400" dirty="0" err="1">
                <a:solidFill>
                  <a:srgbClr val="008542"/>
                </a:solidFill>
              </a:rPr>
              <a:t>Biomass</a:t>
            </a:r>
            <a:r>
              <a:rPr lang="de-DE" sz="1400" dirty="0">
                <a:solidFill>
                  <a:srgbClr val="008542"/>
                </a:solidFill>
              </a:rPr>
              <a:t> (kg/m2) </a:t>
            </a:r>
            <a:r>
              <a:rPr lang="de-DE" sz="1400" dirty="0"/>
              <a:t>* </a:t>
            </a:r>
            <a:r>
              <a:rPr lang="de-DE" sz="1400" dirty="0">
                <a:solidFill>
                  <a:srgbClr val="0070C0"/>
                </a:solidFill>
              </a:rPr>
              <a:t>65</a:t>
            </a:r>
          </a:p>
          <a:p>
            <a:pPr marL="285750" indent="-285750">
              <a:buFont typeface="Wingdings" panose="05000000000000000000" pitchFamily="2" charset="2"/>
              <a:buChar char="§"/>
            </a:pPr>
            <a:r>
              <a:rPr lang="de-DE" sz="1400" dirty="0" err="1"/>
              <a:t>Putting</a:t>
            </a:r>
            <a:r>
              <a:rPr lang="de-DE" sz="1400" dirty="0"/>
              <a:t> </a:t>
            </a:r>
            <a:r>
              <a:rPr lang="de-DE" sz="1400" dirty="0" err="1"/>
              <a:t>this</a:t>
            </a:r>
            <a:r>
              <a:rPr lang="de-DE" sz="1400" dirty="0"/>
              <a:t> in </a:t>
            </a:r>
            <a:r>
              <a:rPr lang="de-DE" sz="1400" dirty="0" err="1"/>
              <a:t>scientific</a:t>
            </a:r>
            <a:r>
              <a:rPr lang="de-DE" sz="1400" dirty="0"/>
              <a:t> </a:t>
            </a:r>
            <a:r>
              <a:rPr lang="de-DE" sz="1400" dirty="0" err="1"/>
              <a:t>terms</a:t>
            </a:r>
            <a:r>
              <a:rPr lang="de-DE" sz="1400" dirty="0"/>
              <a:t> </a:t>
            </a:r>
            <a:r>
              <a:rPr lang="de-DE" sz="1400" dirty="0" err="1"/>
              <a:t>reads</a:t>
            </a:r>
            <a:r>
              <a:rPr lang="de-DE" sz="1400" dirty="0"/>
              <a:t>:</a:t>
            </a:r>
          </a:p>
          <a:p>
            <a:pPr indent="0"/>
            <a:r>
              <a:rPr lang="de-DE" sz="1400" dirty="0">
                <a:solidFill>
                  <a:srgbClr val="008542"/>
                </a:solidFill>
                <a:sym typeface="Wingdings" panose="05000000000000000000" pitchFamily="2" charset="2"/>
              </a:rPr>
              <a:t>	</a:t>
            </a:r>
            <a:r>
              <a:rPr lang="de-DE" sz="1400" dirty="0"/>
              <a:t> </a:t>
            </a:r>
            <a:r>
              <a:rPr lang="de-DE" sz="1400" dirty="0">
                <a:sym typeface="Wingdings" panose="05000000000000000000" pitchFamily="2" charset="2"/>
              </a:rPr>
              <a:t> </a:t>
            </a:r>
            <a:r>
              <a:rPr lang="de-DE" sz="1400" dirty="0"/>
              <a:t>N-</a:t>
            </a:r>
            <a:r>
              <a:rPr lang="de-DE" sz="1400" dirty="0" err="1"/>
              <a:t>Uptake</a:t>
            </a:r>
            <a:r>
              <a:rPr lang="de-DE" sz="1400" dirty="0"/>
              <a:t> = </a:t>
            </a:r>
            <a:r>
              <a:rPr lang="de-DE" sz="1400" dirty="0" err="1">
                <a:solidFill>
                  <a:srgbClr val="008542"/>
                </a:solidFill>
                <a:sym typeface="Wingdings" panose="05000000000000000000" pitchFamily="2" charset="2"/>
              </a:rPr>
              <a:t>leaf</a:t>
            </a:r>
            <a:r>
              <a:rPr lang="de-DE" sz="1400" dirty="0">
                <a:solidFill>
                  <a:srgbClr val="008542"/>
                </a:solidFill>
                <a:sym typeface="Wingdings" panose="05000000000000000000" pitchFamily="2" charset="2"/>
              </a:rPr>
              <a:t> </a:t>
            </a:r>
            <a:r>
              <a:rPr lang="de-DE" sz="1400" dirty="0" err="1">
                <a:solidFill>
                  <a:srgbClr val="008542"/>
                </a:solidFill>
                <a:sym typeface="Wingdings" panose="05000000000000000000" pitchFamily="2" charset="2"/>
              </a:rPr>
              <a:t>area</a:t>
            </a:r>
            <a:r>
              <a:rPr lang="de-DE" sz="1400" dirty="0">
                <a:solidFill>
                  <a:srgbClr val="008542"/>
                </a:solidFill>
                <a:sym typeface="Wingdings" panose="05000000000000000000" pitchFamily="2" charset="2"/>
              </a:rPr>
              <a:t> </a:t>
            </a:r>
            <a:r>
              <a:rPr lang="de-DE" sz="1400" dirty="0">
                <a:sym typeface="Wingdings" panose="05000000000000000000" pitchFamily="2" charset="2"/>
              </a:rPr>
              <a:t>* </a:t>
            </a:r>
            <a:r>
              <a:rPr lang="de-DE" sz="1400" dirty="0" err="1">
                <a:solidFill>
                  <a:srgbClr val="E37222"/>
                </a:solidFill>
                <a:sym typeface="Wingdings" panose="05000000000000000000" pitchFamily="2" charset="2"/>
              </a:rPr>
              <a:t>specific</a:t>
            </a:r>
            <a:r>
              <a:rPr lang="de-DE" sz="1400" dirty="0">
                <a:solidFill>
                  <a:srgbClr val="E37222"/>
                </a:solidFill>
                <a:sym typeface="Wingdings" panose="05000000000000000000" pitchFamily="2" charset="2"/>
              </a:rPr>
              <a:t> </a:t>
            </a:r>
            <a:r>
              <a:rPr lang="de-DE" sz="1400" dirty="0" err="1">
                <a:solidFill>
                  <a:srgbClr val="E37222"/>
                </a:solidFill>
                <a:sym typeface="Wingdings" panose="05000000000000000000" pitchFamily="2" charset="2"/>
              </a:rPr>
              <a:t>leaf</a:t>
            </a:r>
            <a:r>
              <a:rPr lang="de-DE" sz="1400" dirty="0">
                <a:solidFill>
                  <a:srgbClr val="E37222"/>
                </a:solidFill>
                <a:sym typeface="Wingdings" panose="05000000000000000000" pitchFamily="2" charset="2"/>
              </a:rPr>
              <a:t> </a:t>
            </a:r>
            <a:r>
              <a:rPr lang="de-DE" sz="1400" dirty="0" err="1">
                <a:solidFill>
                  <a:srgbClr val="E37222"/>
                </a:solidFill>
                <a:sym typeface="Wingdings" panose="05000000000000000000" pitchFamily="2" charset="2"/>
              </a:rPr>
              <a:t>weight</a:t>
            </a:r>
            <a:r>
              <a:rPr lang="de-DE" sz="1400" dirty="0">
                <a:solidFill>
                  <a:srgbClr val="E37222"/>
                </a:solidFill>
                <a:sym typeface="Wingdings" panose="05000000000000000000" pitchFamily="2" charset="2"/>
              </a:rPr>
              <a:t> </a:t>
            </a:r>
            <a:r>
              <a:rPr lang="de-DE" sz="1400" dirty="0">
                <a:sym typeface="Wingdings" panose="05000000000000000000" pitchFamily="2" charset="2"/>
              </a:rPr>
              <a:t>*</a:t>
            </a:r>
            <a:r>
              <a:rPr lang="fi-FI" sz="1400" dirty="0">
                <a:solidFill>
                  <a:srgbClr val="0070C0"/>
                </a:solidFill>
              </a:rPr>
              <a:t> 6.5%</a:t>
            </a:r>
          </a:p>
          <a:p>
            <a:pPr marL="285750" indent="-285750">
              <a:buFont typeface="Wingdings" panose="05000000000000000000" pitchFamily="2" charset="2"/>
              <a:buChar char="§"/>
            </a:pPr>
            <a:r>
              <a:rPr lang="de-DE" sz="1400" dirty="0"/>
              <a:t>About 50% </a:t>
            </a:r>
            <a:r>
              <a:rPr lang="de-DE" sz="1400" dirty="0" err="1"/>
              <a:t>of</a:t>
            </a:r>
            <a:r>
              <a:rPr lang="de-DE" sz="1400" dirty="0"/>
              <a:t> </a:t>
            </a:r>
            <a:r>
              <a:rPr lang="de-DE" sz="1400" dirty="0" err="1"/>
              <a:t>nitrogen</a:t>
            </a:r>
            <a:r>
              <a:rPr lang="de-DE" sz="1400" dirty="0"/>
              <a:t> in </a:t>
            </a:r>
            <a:r>
              <a:rPr lang="de-DE" sz="1400" dirty="0" err="1"/>
              <a:t>leaves</a:t>
            </a:r>
            <a:r>
              <a:rPr lang="de-DE" sz="1400" dirty="0"/>
              <a:t> lost </a:t>
            </a:r>
            <a:r>
              <a:rPr lang="de-DE" sz="1400" dirty="0" err="1"/>
              <a:t>during</a:t>
            </a:r>
            <a:r>
              <a:rPr lang="de-DE" sz="1400" dirty="0"/>
              <a:t> </a:t>
            </a:r>
            <a:r>
              <a:rPr lang="de-DE" sz="1400" dirty="0" err="1"/>
              <a:t>winter</a:t>
            </a:r>
            <a:r>
              <a:rPr lang="de-DE" sz="1400" dirty="0"/>
              <a:t> </a:t>
            </a:r>
            <a:r>
              <a:rPr lang="de-DE" sz="1400" dirty="0" err="1"/>
              <a:t>is</a:t>
            </a:r>
            <a:r>
              <a:rPr lang="de-DE" sz="1400" dirty="0"/>
              <a:t> </a:t>
            </a:r>
            <a:r>
              <a:rPr lang="de-DE" sz="1400" dirty="0" err="1"/>
              <a:t>available</a:t>
            </a:r>
            <a:r>
              <a:rPr lang="de-DE" sz="1400" dirty="0"/>
              <a:t> in spring </a:t>
            </a:r>
            <a:r>
              <a:rPr lang="de-DE" sz="1400" dirty="0" err="1"/>
              <a:t>again</a:t>
            </a:r>
            <a:r>
              <a:rPr lang="de-DE" sz="1400" dirty="0"/>
              <a:t>:</a:t>
            </a:r>
          </a:p>
          <a:p>
            <a:pPr indent="0"/>
            <a:r>
              <a:rPr lang="de-DE" sz="1400" dirty="0"/>
              <a:t>	</a:t>
            </a:r>
            <a:r>
              <a:rPr lang="de-DE" sz="1400" dirty="0">
                <a:sym typeface="Wingdings" panose="05000000000000000000" pitchFamily="2" charset="2"/>
              </a:rPr>
              <a:t>  </a:t>
            </a:r>
            <a:r>
              <a:rPr lang="de-DE" sz="1400" dirty="0"/>
              <a:t>N-</a:t>
            </a:r>
            <a:r>
              <a:rPr lang="de-DE" sz="1400" dirty="0" err="1"/>
              <a:t>Uptake</a:t>
            </a:r>
            <a:r>
              <a:rPr lang="de-DE" sz="1400" dirty="0"/>
              <a:t> = </a:t>
            </a:r>
            <a:r>
              <a:rPr lang="fi-FI" sz="1400" dirty="0">
                <a:solidFill>
                  <a:srgbClr val="008542"/>
                </a:solidFill>
              </a:rPr>
              <a:t>((LAImax+LAImin)/2) </a:t>
            </a:r>
            <a:r>
              <a:rPr lang="de-DE" sz="1400" dirty="0">
                <a:sym typeface="Wingdings" panose="05000000000000000000" pitchFamily="2" charset="2"/>
              </a:rPr>
              <a:t>* </a:t>
            </a:r>
            <a:r>
              <a:rPr lang="de-DE" sz="1400" dirty="0" err="1">
                <a:solidFill>
                  <a:srgbClr val="E37222"/>
                </a:solidFill>
                <a:sym typeface="Wingdings" panose="05000000000000000000" pitchFamily="2" charset="2"/>
              </a:rPr>
              <a:t>specific</a:t>
            </a:r>
            <a:r>
              <a:rPr lang="de-DE" sz="1400" dirty="0">
                <a:solidFill>
                  <a:srgbClr val="E37222"/>
                </a:solidFill>
                <a:sym typeface="Wingdings" panose="05000000000000000000" pitchFamily="2" charset="2"/>
              </a:rPr>
              <a:t> </a:t>
            </a:r>
            <a:r>
              <a:rPr lang="de-DE" sz="1400" dirty="0" err="1">
                <a:solidFill>
                  <a:srgbClr val="E37222"/>
                </a:solidFill>
                <a:sym typeface="Wingdings" panose="05000000000000000000" pitchFamily="2" charset="2"/>
              </a:rPr>
              <a:t>leaf</a:t>
            </a:r>
            <a:r>
              <a:rPr lang="de-DE" sz="1400" dirty="0">
                <a:solidFill>
                  <a:srgbClr val="E37222"/>
                </a:solidFill>
                <a:sym typeface="Wingdings" panose="05000000000000000000" pitchFamily="2" charset="2"/>
              </a:rPr>
              <a:t> </a:t>
            </a:r>
            <a:r>
              <a:rPr lang="de-DE" sz="1400" dirty="0" err="1">
                <a:solidFill>
                  <a:srgbClr val="E37222"/>
                </a:solidFill>
                <a:sym typeface="Wingdings" panose="05000000000000000000" pitchFamily="2" charset="2"/>
              </a:rPr>
              <a:t>weight</a:t>
            </a:r>
            <a:r>
              <a:rPr lang="de-DE" sz="1400" dirty="0">
                <a:solidFill>
                  <a:srgbClr val="E37222"/>
                </a:solidFill>
                <a:sym typeface="Wingdings" panose="05000000000000000000" pitchFamily="2" charset="2"/>
              </a:rPr>
              <a:t> </a:t>
            </a:r>
            <a:r>
              <a:rPr lang="de-DE" sz="1400" dirty="0">
                <a:sym typeface="Wingdings" panose="05000000000000000000" pitchFamily="2" charset="2"/>
              </a:rPr>
              <a:t>*</a:t>
            </a:r>
            <a:r>
              <a:rPr lang="fi-FI" sz="1400" dirty="0">
                <a:solidFill>
                  <a:srgbClr val="0070C0"/>
                </a:solidFill>
              </a:rPr>
              <a:t> 6.5%</a:t>
            </a:r>
            <a:endParaRPr lang="de-DE" sz="1400" dirty="0">
              <a:sym typeface="Wingdings" panose="05000000000000000000" pitchFamily="2" charset="2"/>
            </a:endParaRPr>
          </a:p>
          <a:p>
            <a:pPr marL="285750" indent="-285750">
              <a:buFont typeface="Wingdings" panose="05000000000000000000" pitchFamily="2" charset="2"/>
              <a:buChar char="§"/>
            </a:pPr>
            <a:r>
              <a:rPr lang="de-DE" sz="1400" dirty="0"/>
              <a:t> Time </a:t>
            </a:r>
            <a:r>
              <a:rPr lang="de-DE" sz="1400" dirty="0" err="1"/>
              <a:t>series</a:t>
            </a:r>
            <a:r>
              <a:rPr lang="de-DE" sz="1400" dirty="0"/>
              <a:t> </a:t>
            </a:r>
            <a:r>
              <a:rPr lang="de-DE" sz="1400" dirty="0" err="1"/>
              <a:t>analysis</a:t>
            </a:r>
            <a:r>
              <a:rPr lang="de-DE" sz="1400" dirty="0"/>
              <a:t> </a:t>
            </a:r>
            <a:r>
              <a:rPr lang="de-DE" sz="1400" dirty="0" err="1"/>
              <a:t>between</a:t>
            </a:r>
            <a:r>
              <a:rPr lang="de-DE" sz="1400" dirty="0"/>
              <a:t> </a:t>
            </a:r>
            <a:r>
              <a:rPr lang="de-DE" sz="1400" dirty="0" err="1"/>
              <a:t>October</a:t>
            </a:r>
            <a:r>
              <a:rPr lang="de-DE" sz="1400" dirty="0"/>
              <a:t> and March (Northern Europe):                                                                                             </a:t>
            </a:r>
            <a:r>
              <a:rPr lang="fi-FI" sz="1400" dirty="0">
                <a:solidFill>
                  <a:srgbClr val="008542"/>
                </a:solidFill>
              </a:rPr>
              <a:t>((LAImax+LAImin)/2)</a:t>
            </a:r>
            <a:r>
              <a:rPr lang="fi-FI" sz="1400" dirty="0"/>
              <a:t>*</a:t>
            </a:r>
            <a:r>
              <a:rPr lang="fi-FI" sz="1400" dirty="0">
                <a:solidFill>
                  <a:srgbClr val="E37222"/>
                </a:solidFill>
              </a:rPr>
              <a:t>(MIN(0.04+EXP((LAImax+LAImin)/2)*0.0015;0.1)*10000</a:t>
            </a:r>
            <a:r>
              <a:rPr lang="fi-FI" sz="1400" dirty="0">
                <a:solidFill>
                  <a:srgbClr val="0070C0"/>
                </a:solidFill>
              </a:rPr>
              <a:t>*6.5%</a:t>
            </a:r>
          </a:p>
          <a:p>
            <a:pPr marL="285750" indent="-285750">
              <a:buFont typeface="Wingdings" panose="05000000000000000000" pitchFamily="2" charset="2"/>
              <a:buChar char="§"/>
            </a:pPr>
            <a:endParaRPr lang="fi-FI" sz="1400" dirty="0">
              <a:solidFill>
                <a:srgbClr val="0070C0"/>
              </a:solidFill>
            </a:endParaRPr>
          </a:p>
          <a:p>
            <a:pPr indent="0"/>
            <a:r>
              <a:rPr lang="fi-FI" sz="1400" dirty="0">
                <a:solidFill>
                  <a:schemeClr val="tx1"/>
                </a:solidFill>
              </a:rPr>
              <a:t>(PS: Actual fertilizer amount depends on yield target and soil nitrogen storage)</a:t>
            </a:r>
            <a:endParaRPr lang="de-DE" sz="1400" dirty="0">
              <a:solidFill>
                <a:schemeClr val="tx1"/>
              </a:solidFill>
            </a:endParaRPr>
          </a:p>
        </p:txBody>
      </p:sp>
    </p:spTree>
    <p:extLst>
      <p:ext uri="{BB962C8B-B14F-4D97-AF65-F5344CB8AC3E}">
        <p14:creationId xmlns:p14="http://schemas.microsoft.com/office/powerpoint/2010/main" val="1168458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Canola N-Uptake </a:t>
            </a:r>
            <a:br>
              <a:rPr lang="en-US" noProof="0" dirty="0"/>
            </a:br>
            <a:r>
              <a:rPr lang="en-US" noProof="0" dirty="0"/>
              <a:t>Service Processor</a:t>
            </a:r>
          </a:p>
        </p:txBody>
      </p:sp>
      <p:sp>
        <p:nvSpPr>
          <p:cNvPr id="4" name="Text Box 34"/>
          <p:cNvSpPr txBox="1">
            <a:spLocks noChangeAspect="1" noChangeArrowheads="1"/>
          </p:cNvSpPr>
          <p:nvPr/>
        </p:nvSpPr>
        <p:spPr bwMode="auto">
          <a:xfrm>
            <a:off x="212452" y="4669165"/>
            <a:ext cx="2144728"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spcBef>
                <a:spcPct val="50000"/>
              </a:spcBef>
            </a:pPr>
            <a:r>
              <a:rPr lang="en-US" sz="800" noProof="1">
                <a:solidFill>
                  <a:schemeClr val="bg1"/>
                </a:solidFill>
              </a:rPr>
              <a:t>TITLE</a:t>
            </a:r>
          </a:p>
          <a:p>
            <a:pPr>
              <a:spcBef>
                <a:spcPct val="50000"/>
              </a:spcBef>
            </a:pPr>
            <a:r>
              <a:rPr lang="en-US" sz="800" noProof="1">
                <a:solidFill>
                  <a:schemeClr val="bg1"/>
                </a:solidFill>
              </a:rPr>
              <a:t>Author | ESRIN | XX/XX/2017 | Slide  </a:t>
            </a:r>
            <a:fld id="{74715171-953B-462A-B427-D01C79F554CB}" type="slidenum">
              <a:rPr lang="en-US" sz="800" noProof="1" smtClean="0">
                <a:solidFill>
                  <a:schemeClr val="bg1"/>
                </a:solidFill>
              </a:rPr>
              <a:pPr>
                <a:spcBef>
                  <a:spcPct val="50000"/>
                </a:spcBef>
              </a:pPr>
              <a:t>33</a:t>
            </a:fld>
            <a:endParaRPr lang="en-US" sz="800" noProof="1">
              <a:solidFill>
                <a:schemeClr val="bg1"/>
              </a:solidFill>
            </a:endParaRPr>
          </a:p>
        </p:txBody>
      </p:sp>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2555" y="1733809"/>
            <a:ext cx="2698890" cy="2698892"/>
          </a:xfrm>
        </p:spPr>
      </p:pic>
      <p:sp>
        <p:nvSpPr>
          <p:cNvPr id="8" name="Flussdiagramm: Mehrere Dokumente 7"/>
          <p:cNvSpPr/>
          <p:nvPr/>
        </p:nvSpPr>
        <p:spPr>
          <a:xfrm>
            <a:off x="3820511" y="546405"/>
            <a:ext cx="1502979" cy="987973"/>
          </a:xfrm>
          <a:prstGeom prst="flowChartMultidocumen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Products:  e.g. </a:t>
            </a:r>
            <a:r>
              <a:rPr lang="en-US" sz="1200" dirty="0" err="1">
                <a:solidFill>
                  <a:schemeClr val="tx1"/>
                </a:solidFill>
              </a:rPr>
              <a:t>Vista_LAI</a:t>
            </a:r>
            <a:endParaRPr lang="en-US" sz="1200" dirty="0">
              <a:solidFill>
                <a:schemeClr val="tx1"/>
              </a:solidFill>
            </a:endParaRPr>
          </a:p>
        </p:txBody>
      </p:sp>
      <p:cxnSp>
        <p:nvCxnSpPr>
          <p:cNvPr id="10" name="Gerade Verbindung mit Pfeil 9"/>
          <p:cNvCxnSpPr>
            <a:endCxn id="7" idx="0"/>
          </p:cNvCxnSpPr>
          <p:nvPr/>
        </p:nvCxnSpPr>
        <p:spPr>
          <a:xfrm>
            <a:off x="4572000" y="1450109"/>
            <a:ext cx="0" cy="28370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585728" y="3210082"/>
            <a:ext cx="1548950" cy="461665"/>
          </a:xfrm>
          <a:prstGeom prst="rect">
            <a:avLst/>
          </a:prstGeom>
          <a:noFill/>
        </p:spPr>
        <p:txBody>
          <a:bodyPr wrap="none" rtlCol="0">
            <a:spAutoFit/>
          </a:bodyPr>
          <a:lstStyle/>
          <a:p>
            <a:r>
              <a:rPr lang="en-US" sz="1200" dirty="0">
                <a:latin typeface="+mn-lt"/>
              </a:rPr>
              <a:t>Canola N-Uptake </a:t>
            </a:r>
          </a:p>
          <a:p>
            <a:pPr algn="ctr"/>
            <a:r>
              <a:rPr lang="en-US" sz="1200" dirty="0">
                <a:latin typeface="+mn-lt"/>
              </a:rPr>
              <a:t>Processor</a:t>
            </a:r>
          </a:p>
        </p:txBody>
      </p:sp>
      <p:sp>
        <p:nvSpPr>
          <p:cNvPr id="18" name="Flussdiagramm: Daten 17"/>
          <p:cNvSpPr/>
          <p:nvPr/>
        </p:nvSpPr>
        <p:spPr>
          <a:xfrm>
            <a:off x="212452" y="3743140"/>
            <a:ext cx="2281218" cy="713323"/>
          </a:xfrm>
          <a:prstGeom prst="flowChartInputOutpu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Shapefile with Field Boundaries (.zip)</a:t>
            </a:r>
          </a:p>
        </p:txBody>
      </p:sp>
      <p:cxnSp>
        <p:nvCxnSpPr>
          <p:cNvPr id="20" name="Gerade Verbindung mit Pfeil 19"/>
          <p:cNvCxnSpPr>
            <a:stCxn id="18" idx="5"/>
          </p:cNvCxnSpPr>
          <p:nvPr/>
        </p:nvCxnSpPr>
        <p:spPr>
          <a:xfrm flipV="1">
            <a:off x="2265548" y="4094098"/>
            <a:ext cx="957007" cy="570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Flussdiagramm: Prozess 22"/>
          <p:cNvSpPr/>
          <p:nvPr/>
        </p:nvSpPr>
        <p:spPr>
          <a:xfrm>
            <a:off x="212452" y="2590021"/>
            <a:ext cx="2448795" cy="647866"/>
          </a:xfrm>
          <a:prstGeom prst="flowChartProcess">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Year (of Fertilization)</a:t>
            </a:r>
          </a:p>
        </p:txBody>
      </p:sp>
      <p:sp>
        <p:nvSpPr>
          <p:cNvPr id="25" name="Flussdiagramm: Prozess 24"/>
          <p:cNvSpPr/>
          <p:nvPr/>
        </p:nvSpPr>
        <p:spPr>
          <a:xfrm>
            <a:off x="212452" y="1733809"/>
            <a:ext cx="2448795" cy="647866"/>
          </a:xfrm>
          <a:prstGeom prst="flowChartProcess">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Definition of Input Product Collection</a:t>
            </a:r>
          </a:p>
        </p:txBody>
      </p:sp>
      <p:cxnSp>
        <p:nvCxnSpPr>
          <p:cNvPr id="26" name="Gerade Verbindung mit Pfeil 25"/>
          <p:cNvCxnSpPr>
            <a:stCxn id="23" idx="3"/>
          </p:cNvCxnSpPr>
          <p:nvPr/>
        </p:nvCxnSpPr>
        <p:spPr>
          <a:xfrm>
            <a:off x="2661247" y="2913954"/>
            <a:ext cx="561308"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2661247" y="2057742"/>
            <a:ext cx="561308"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Pfeil nach rechts 27"/>
          <p:cNvSpPr/>
          <p:nvPr/>
        </p:nvSpPr>
        <p:spPr>
          <a:xfrm>
            <a:off x="5921445" y="2895827"/>
            <a:ext cx="338602" cy="547128"/>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ussdiagramm: Daten 30"/>
          <p:cNvSpPr/>
          <p:nvPr/>
        </p:nvSpPr>
        <p:spPr>
          <a:xfrm>
            <a:off x="6260047" y="2785566"/>
            <a:ext cx="2448796" cy="713323"/>
          </a:xfrm>
          <a:prstGeom prst="flowChartInputOutput">
            <a:avLst/>
          </a:prstGeom>
          <a:solidFill>
            <a:schemeClr val="bg1">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Product: </a:t>
            </a:r>
          </a:p>
          <a:p>
            <a:pPr algn="ctr"/>
            <a:r>
              <a:rPr lang="en-US" sz="1200" dirty="0">
                <a:solidFill>
                  <a:schemeClr val="tx1"/>
                </a:solidFill>
              </a:rPr>
              <a:t>N-Uptake </a:t>
            </a:r>
          </a:p>
          <a:p>
            <a:pPr algn="ctr"/>
            <a:r>
              <a:rPr lang="en-US" sz="1200" dirty="0">
                <a:solidFill>
                  <a:schemeClr val="tx1"/>
                </a:solidFill>
              </a:rPr>
              <a:t>in [kg/ha]</a:t>
            </a:r>
          </a:p>
        </p:txBody>
      </p:sp>
      <p:sp>
        <p:nvSpPr>
          <p:cNvPr id="3" name="Abgerundetes Rechteck 2"/>
          <p:cNvSpPr/>
          <p:nvPr/>
        </p:nvSpPr>
        <p:spPr>
          <a:xfrm>
            <a:off x="6736299" y="2381675"/>
            <a:ext cx="1972544" cy="317620"/>
          </a:xfrm>
          <a:prstGeom prst="roundRect">
            <a:avLst/>
          </a:prstGeom>
          <a:solidFill>
            <a:srgbClr val="F38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Private</a:t>
            </a:r>
            <a:r>
              <a:rPr lang="de-DE" sz="1200" dirty="0">
                <a:solidFill>
                  <a:schemeClr val="tx1"/>
                </a:solidFill>
              </a:rPr>
              <a:t> Data Space</a:t>
            </a:r>
            <a:endParaRPr lang="en-GB" sz="1200" dirty="0">
              <a:solidFill>
                <a:schemeClr val="tx1"/>
              </a:solidFill>
            </a:endParaRPr>
          </a:p>
        </p:txBody>
      </p:sp>
      <p:sp>
        <p:nvSpPr>
          <p:cNvPr id="17" name="Abgerundetes Rechteck 16"/>
          <p:cNvSpPr/>
          <p:nvPr/>
        </p:nvSpPr>
        <p:spPr>
          <a:xfrm>
            <a:off x="3585728" y="167321"/>
            <a:ext cx="1972544" cy="317620"/>
          </a:xfrm>
          <a:prstGeom prst="roundRect">
            <a:avLst/>
          </a:prstGeom>
          <a:solidFill>
            <a:srgbClr val="F38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Public</a:t>
            </a:r>
            <a:r>
              <a:rPr lang="de-DE" sz="1200" dirty="0">
                <a:solidFill>
                  <a:schemeClr val="tx1"/>
                </a:solidFill>
              </a:rPr>
              <a:t> Data Space</a:t>
            </a:r>
            <a:endParaRPr lang="en-GB" sz="1200" dirty="0">
              <a:solidFill>
                <a:schemeClr val="tx1"/>
              </a:solidFill>
            </a:endParaRPr>
          </a:p>
        </p:txBody>
      </p:sp>
      <p:sp>
        <p:nvSpPr>
          <p:cNvPr id="19" name="Abgerundetes Rechteck 18"/>
          <p:cNvSpPr/>
          <p:nvPr/>
        </p:nvSpPr>
        <p:spPr>
          <a:xfrm>
            <a:off x="476250" y="3344470"/>
            <a:ext cx="1972544" cy="317620"/>
          </a:xfrm>
          <a:prstGeom prst="roundRect">
            <a:avLst/>
          </a:prstGeom>
          <a:solidFill>
            <a:srgbClr val="F38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Private</a:t>
            </a:r>
            <a:r>
              <a:rPr lang="de-DE" sz="1200" dirty="0">
                <a:solidFill>
                  <a:schemeClr val="tx1"/>
                </a:solidFill>
              </a:rPr>
              <a:t> Data Space</a:t>
            </a:r>
            <a:endParaRPr lang="en-GB" sz="1200" dirty="0">
              <a:solidFill>
                <a:schemeClr val="tx1"/>
              </a:solidFill>
            </a:endParaRPr>
          </a:p>
        </p:txBody>
      </p:sp>
    </p:spTree>
    <p:extLst>
      <p:ext uri="{BB962C8B-B14F-4D97-AF65-F5344CB8AC3E}">
        <p14:creationId xmlns:p14="http://schemas.microsoft.com/office/powerpoint/2010/main" val="265267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00DA4C-98ED-42AA-B6DC-2F8D3C69B2B1}"/>
              </a:ext>
            </a:extLst>
          </p:cNvPr>
          <p:cNvPicPr>
            <a:picLocks noChangeAspect="1"/>
          </p:cNvPicPr>
          <p:nvPr/>
        </p:nvPicPr>
        <p:blipFill>
          <a:blip r:embed="rId2"/>
          <a:stretch>
            <a:fillRect/>
          </a:stretch>
        </p:blipFill>
        <p:spPr>
          <a:xfrm>
            <a:off x="1887969" y="949176"/>
            <a:ext cx="5531396" cy="3432323"/>
          </a:xfrm>
          <a:prstGeom prst="rect">
            <a:avLst/>
          </a:prstGeom>
        </p:spPr>
      </p:pic>
      <p:sp>
        <p:nvSpPr>
          <p:cNvPr id="2" name="Titel 1">
            <a:extLst>
              <a:ext uri="{FF2B5EF4-FFF2-40B4-BE49-F238E27FC236}">
                <a16:creationId xmlns:a16="http://schemas.microsoft.com/office/drawing/2014/main" id="{7CAF0270-39AB-4602-886E-58002DF334A4}"/>
              </a:ext>
            </a:extLst>
          </p:cNvPr>
          <p:cNvSpPr>
            <a:spLocks noGrp="1"/>
          </p:cNvSpPr>
          <p:nvPr>
            <p:ph type="title"/>
          </p:nvPr>
        </p:nvSpPr>
        <p:spPr/>
        <p:txBody>
          <a:bodyPr/>
          <a:lstStyle/>
          <a:p>
            <a:r>
              <a:rPr lang="de-DE" dirty="0" err="1"/>
              <a:t>Developing</a:t>
            </a:r>
            <a:r>
              <a:rPr lang="de-DE" dirty="0"/>
              <a:t> </a:t>
            </a:r>
            <a:r>
              <a:rPr lang="de-DE" dirty="0" err="1"/>
              <a:t>new</a:t>
            </a:r>
            <a:r>
              <a:rPr lang="de-DE" dirty="0"/>
              <a:t> </a:t>
            </a:r>
            <a:r>
              <a:rPr lang="de-DE" dirty="0" err="1"/>
              <a:t>processing</a:t>
            </a:r>
            <a:r>
              <a:rPr lang="de-DE" dirty="0"/>
              <a:t> </a:t>
            </a:r>
            <a:r>
              <a:rPr lang="de-DE" dirty="0" err="1"/>
              <a:t>services</a:t>
            </a:r>
            <a:endParaRPr lang="en-GB" dirty="0"/>
          </a:p>
        </p:txBody>
      </p:sp>
      <p:pic>
        <p:nvPicPr>
          <p:cNvPr id="5" name="Grafik 4">
            <a:extLst>
              <a:ext uri="{FF2B5EF4-FFF2-40B4-BE49-F238E27FC236}">
                <a16:creationId xmlns:a16="http://schemas.microsoft.com/office/drawing/2014/main" id="{C393A579-EA60-48FC-BB30-F7BF8B65B55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95315" y="1302319"/>
            <a:ext cx="2004778" cy="1788606"/>
          </a:xfrm>
          <a:prstGeom prst="rect">
            <a:avLst/>
          </a:prstGeom>
          <a:noFill/>
        </p:spPr>
      </p:pic>
    </p:spTree>
    <p:extLst>
      <p:ext uri="{BB962C8B-B14F-4D97-AF65-F5344CB8AC3E}">
        <p14:creationId xmlns:p14="http://schemas.microsoft.com/office/powerpoint/2010/main" val="129988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6E5C1-7AF4-423B-B1A1-3A1CD31343FF}"/>
              </a:ext>
            </a:extLst>
          </p:cNvPr>
          <p:cNvSpPr>
            <a:spLocks noGrp="1"/>
          </p:cNvSpPr>
          <p:nvPr>
            <p:ph type="title"/>
          </p:nvPr>
        </p:nvSpPr>
        <p:spPr/>
        <p:txBody>
          <a:bodyPr/>
          <a:lstStyle/>
          <a:p>
            <a:r>
              <a:rPr lang="de-DE" dirty="0" err="1"/>
              <a:t>Practical</a:t>
            </a:r>
            <a:r>
              <a:rPr lang="de-DE" dirty="0"/>
              <a:t> </a:t>
            </a:r>
            <a:r>
              <a:rPr lang="de-DE" dirty="0" err="1"/>
              <a:t>session</a:t>
            </a:r>
            <a:r>
              <a:rPr lang="de-DE" dirty="0"/>
              <a:t> I</a:t>
            </a:r>
          </a:p>
        </p:txBody>
      </p:sp>
      <p:sp>
        <p:nvSpPr>
          <p:cNvPr id="3" name="Inhaltsplatzhalter 2">
            <a:extLst>
              <a:ext uri="{FF2B5EF4-FFF2-40B4-BE49-F238E27FC236}">
                <a16:creationId xmlns:a16="http://schemas.microsoft.com/office/drawing/2014/main" id="{2707D023-C5D1-4E6A-B4EE-CE7318A1DA6E}"/>
              </a:ext>
            </a:extLst>
          </p:cNvPr>
          <p:cNvSpPr>
            <a:spLocks noGrp="1"/>
          </p:cNvSpPr>
          <p:nvPr>
            <p:ph idx="1"/>
          </p:nvPr>
        </p:nvSpPr>
        <p:spPr/>
        <p:txBody>
          <a:bodyPr/>
          <a:lstStyle/>
          <a:p>
            <a:pPr>
              <a:buFont typeface="+mj-lt"/>
              <a:buAutoNum type="arabicParenBoth"/>
            </a:pPr>
            <a:r>
              <a:rPr lang="de-DE" dirty="0"/>
              <a:t>Access </a:t>
            </a:r>
            <a:r>
              <a:rPr lang="de-DE" dirty="0" err="1"/>
              <a:t>the</a:t>
            </a:r>
            <a:r>
              <a:rPr lang="de-DE" dirty="0"/>
              <a:t> </a:t>
            </a:r>
            <a:r>
              <a:rPr lang="de-DE" dirty="0" err="1"/>
              <a:t>shared</a:t>
            </a:r>
            <a:r>
              <a:rPr lang="de-DE" dirty="0"/>
              <a:t> AOI </a:t>
            </a:r>
            <a:r>
              <a:rPr lang="de-DE" dirty="0" err="1"/>
              <a:t>shape</a:t>
            </a:r>
            <a:r>
              <a:rPr lang="de-DE" dirty="0"/>
              <a:t> </a:t>
            </a:r>
            <a:r>
              <a:rPr lang="de-DE" dirty="0" err="1"/>
              <a:t>file</a:t>
            </a:r>
            <a:endParaRPr lang="de-DE" dirty="0"/>
          </a:p>
          <a:p>
            <a:pPr>
              <a:buFont typeface="+mj-lt"/>
              <a:buAutoNum type="arabicParenBoth"/>
            </a:pPr>
            <a:r>
              <a:rPr lang="de-DE" dirty="0" err="1"/>
              <a:t>Explore</a:t>
            </a:r>
            <a:r>
              <a:rPr lang="de-DE" dirty="0"/>
              <a:t> </a:t>
            </a:r>
            <a:r>
              <a:rPr lang="de-DE" dirty="0" err="1"/>
              <a:t>the</a:t>
            </a:r>
            <a:r>
              <a:rPr lang="de-DE" dirty="0"/>
              <a:t> </a:t>
            </a:r>
            <a:r>
              <a:rPr lang="de-DE" dirty="0" err="1"/>
              <a:t>biophysical</a:t>
            </a:r>
            <a:r>
              <a:rPr lang="de-DE" dirty="0"/>
              <a:t> </a:t>
            </a:r>
            <a:r>
              <a:rPr lang="de-DE" dirty="0" err="1"/>
              <a:t>parameter</a:t>
            </a:r>
            <a:r>
              <a:rPr lang="de-DE" dirty="0"/>
              <a:t> </a:t>
            </a:r>
            <a:r>
              <a:rPr lang="de-DE" dirty="0" err="1"/>
              <a:t>collections</a:t>
            </a:r>
            <a:endParaRPr lang="de-DE" dirty="0"/>
          </a:p>
          <a:p>
            <a:pPr>
              <a:buFont typeface="+mj-lt"/>
              <a:buAutoNum type="arabicParenBoth"/>
            </a:pPr>
            <a:r>
              <a:rPr lang="de-DE" dirty="0"/>
              <a:t>Setup </a:t>
            </a:r>
            <a:r>
              <a:rPr lang="de-DE" dirty="0" err="1"/>
              <a:t>your</a:t>
            </a:r>
            <a:r>
              <a:rPr lang="de-DE" dirty="0"/>
              <a:t> own Docker </a:t>
            </a:r>
            <a:r>
              <a:rPr lang="de-DE" dirty="0" err="1"/>
              <a:t>container</a:t>
            </a:r>
            <a:r>
              <a:rPr lang="de-DE" dirty="0"/>
              <a:t> </a:t>
            </a:r>
            <a:r>
              <a:rPr lang="de-DE" dirty="0" err="1"/>
              <a:t>for</a:t>
            </a:r>
            <a:r>
              <a:rPr lang="de-DE" dirty="0"/>
              <a:t> </a:t>
            </a:r>
            <a:r>
              <a:rPr lang="de-DE" dirty="0" err="1"/>
              <a:t>nitrogen</a:t>
            </a:r>
            <a:r>
              <a:rPr lang="de-DE" dirty="0"/>
              <a:t> </a:t>
            </a:r>
            <a:r>
              <a:rPr lang="de-DE" dirty="0" err="1"/>
              <a:t>uptake</a:t>
            </a:r>
            <a:r>
              <a:rPr lang="de-DE" dirty="0"/>
              <a:t> </a:t>
            </a:r>
            <a:r>
              <a:rPr lang="de-DE" dirty="0" err="1"/>
              <a:t>analysis</a:t>
            </a:r>
            <a:endParaRPr lang="de-DE" dirty="0"/>
          </a:p>
          <a:p>
            <a:pPr>
              <a:buFont typeface="+mj-lt"/>
              <a:buAutoNum type="arabicParenBoth"/>
            </a:pPr>
            <a:r>
              <a:rPr lang="de-DE" dirty="0" err="1"/>
              <a:t>Define</a:t>
            </a:r>
            <a:r>
              <a:rPr lang="de-DE" dirty="0"/>
              <a:t> </a:t>
            </a:r>
            <a:r>
              <a:rPr lang="de-DE" dirty="0" err="1"/>
              <a:t>collection</a:t>
            </a:r>
            <a:r>
              <a:rPr lang="de-DE" dirty="0"/>
              <a:t> </a:t>
            </a:r>
            <a:r>
              <a:rPr lang="de-DE" dirty="0" err="1"/>
              <a:t>data</a:t>
            </a:r>
            <a:endParaRPr lang="de-DE" dirty="0"/>
          </a:p>
          <a:p>
            <a:pPr>
              <a:buFont typeface="+mj-lt"/>
              <a:buAutoNum type="arabicParenBoth"/>
            </a:pPr>
            <a:r>
              <a:rPr lang="de-DE" dirty="0" err="1"/>
              <a:t>Script</a:t>
            </a:r>
            <a:r>
              <a:rPr lang="de-DE" dirty="0"/>
              <a:t> </a:t>
            </a:r>
            <a:r>
              <a:rPr lang="de-DE" dirty="0" err="1"/>
              <a:t>your</a:t>
            </a:r>
            <a:r>
              <a:rPr lang="de-DE" dirty="0"/>
              <a:t> </a:t>
            </a:r>
            <a:r>
              <a:rPr lang="de-DE" dirty="0" err="1"/>
              <a:t>algorithm</a:t>
            </a:r>
            <a:endParaRPr lang="de-DE" dirty="0"/>
          </a:p>
          <a:p>
            <a:pPr>
              <a:buFont typeface="+mj-lt"/>
              <a:buAutoNum type="arabicParenBoth"/>
            </a:pPr>
            <a:r>
              <a:rPr lang="de-DE" dirty="0"/>
              <a:t>Run </a:t>
            </a:r>
            <a:r>
              <a:rPr lang="de-DE" dirty="0" err="1"/>
              <a:t>field</a:t>
            </a:r>
            <a:r>
              <a:rPr lang="de-DE" dirty="0"/>
              <a:t> </a:t>
            </a:r>
            <a:r>
              <a:rPr lang="de-DE" dirty="0" err="1"/>
              <a:t>scale</a:t>
            </a:r>
            <a:r>
              <a:rPr lang="de-DE" dirty="0"/>
              <a:t> </a:t>
            </a:r>
            <a:r>
              <a:rPr lang="de-DE" dirty="0" err="1"/>
              <a:t>analysis</a:t>
            </a:r>
            <a:endParaRPr lang="de-DE" dirty="0"/>
          </a:p>
        </p:txBody>
      </p:sp>
    </p:spTree>
    <p:extLst>
      <p:ext uri="{BB962C8B-B14F-4D97-AF65-F5344CB8AC3E}">
        <p14:creationId xmlns:p14="http://schemas.microsoft.com/office/powerpoint/2010/main" val="3492144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7CE73-AF4F-4346-A267-F81410613208}"/>
              </a:ext>
            </a:extLst>
          </p:cNvPr>
          <p:cNvSpPr>
            <a:spLocks noGrp="1"/>
          </p:cNvSpPr>
          <p:nvPr>
            <p:ph type="title"/>
          </p:nvPr>
        </p:nvSpPr>
        <p:spPr/>
        <p:txBody>
          <a:bodyPr/>
          <a:lstStyle/>
          <a:p>
            <a:r>
              <a:rPr lang="de-DE" dirty="0"/>
              <a:t>Access </a:t>
            </a:r>
            <a:r>
              <a:rPr lang="de-DE" dirty="0" err="1"/>
              <a:t>the</a:t>
            </a:r>
            <a:r>
              <a:rPr lang="de-DE" dirty="0"/>
              <a:t> </a:t>
            </a:r>
            <a:r>
              <a:rPr lang="de-DE" dirty="0" err="1"/>
              <a:t>shared</a:t>
            </a:r>
            <a:r>
              <a:rPr lang="de-DE" dirty="0"/>
              <a:t> AOI </a:t>
            </a:r>
            <a:r>
              <a:rPr lang="de-DE" dirty="0" err="1"/>
              <a:t>shape</a:t>
            </a:r>
            <a:r>
              <a:rPr lang="de-DE" dirty="0"/>
              <a:t> </a:t>
            </a:r>
            <a:r>
              <a:rPr lang="de-DE" dirty="0" err="1"/>
              <a:t>file</a:t>
            </a:r>
            <a:endParaRPr lang="de-DE" dirty="0"/>
          </a:p>
        </p:txBody>
      </p:sp>
      <p:pic>
        <p:nvPicPr>
          <p:cNvPr id="8" name="Inhaltsplatzhalter 7">
            <a:extLst>
              <a:ext uri="{FF2B5EF4-FFF2-40B4-BE49-F238E27FC236}">
                <a16:creationId xmlns:a16="http://schemas.microsoft.com/office/drawing/2014/main" id="{D2C1297F-2750-467A-A82D-C832D705BA7E}"/>
              </a:ext>
            </a:extLst>
          </p:cNvPr>
          <p:cNvPicPr>
            <a:picLocks noGrp="1" noChangeAspect="1"/>
          </p:cNvPicPr>
          <p:nvPr>
            <p:ph sz="half" idx="1"/>
          </p:nvPr>
        </p:nvPicPr>
        <p:blipFill>
          <a:blip r:embed="rId2"/>
          <a:stretch>
            <a:fillRect/>
          </a:stretch>
        </p:blipFill>
        <p:spPr>
          <a:xfrm>
            <a:off x="143086" y="919514"/>
            <a:ext cx="4361758" cy="2923472"/>
          </a:xfrm>
          <a:prstGeom prst="rect">
            <a:avLst/>
          </a:prstGeom>
        </p:spPr>
      </p:pic>
      <p:pic>
        <p:nvPicPr>
          <p:cNvPr id="12" name="Inhaltsplatzhalter 11">
            <a:extLst>
              <a:ext uri="{FF2B5EF4-FFF2-40B4-BE49-F238E27FC236}">
                <a16:creationId xmlns:a16="http://schemas.microsoft.com/office/drawing/2014/main" id="{BDF3FDE7-5EA1-4053-A4DC-DF8BD4CAB02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4003674" y="1548343"/>
            <a:ext cx="4361756" cy="2923471"/>
          </a:xfrm>
          <a:prstGeom prst="rect">
            <a:avLst/>
          </a:prstGeom>
        </p:spPr>
      </p:pic>
    </p:spTree>
    <p:extLst>
      <p:ext uri="{BB962C8B-B14F-4D97-AF65-F5344CB8AC3E}">
        <p14:creationId xmlns:p14="http://schemas.microsoft.com/office/powerpoint/2010/main" val="3230610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77734-1484-41F0-8965-6667A3EBA993}"/>
              </a:ext>
            </a:extLst>
          </p:cNvPr>
          <p:cNvSpPr>
            <a:spLocks noGrp="1"/>
          </p:cNvSpPr>
          <p:nvPr>
            <p:ph type="title"/>
          </p:nvPr>
        </p:nvSpPr>
        <p:spPr/>
        <p:txBody>
          <a:bodyPr/>
          <a:lstStyle/>
          <a:p>
            <a:r>
              <a:rPr lang="de-DE" dirty="0" err="1"/>
              <a:t>Explore</a:t>
            </a:r>
            <a:r>
              <a:rPr lang="de-DE" dirty="0"/>
              <a:t> </a:t>
            </a:r>
            <a:r>
              <a:rPr lang="de-DE" dirty="0" err="1"/>
              <a:t>the</a:t>
            </a:r>
            <a:r>
              <a:rPr lang="de-DE" dirty="0"/>
              <a:t> </a:t>
            </a:r>
            <a:r>
              <a:rPr lang="de-DE" dirty="0" err="1"/>
              <a:t>biophysical</a:t>
            </a:r>
            <a:r>
              <a:rPr lang="de-DE" dirty="0"/>
              <a:t> </a:t>
            </a:r>
            <a:r>
              <a:rPr lang="de-DE" dirty="0" err="1"/>
              <a:t>parameter</a:t>
            </a:r>
            <a:r>
              <a:rPr lang="de-DE" dirty="0"/>
              <a:t> </a:t>
            </a:r>
            <a:r>
              <a:rPr lang="de-DE" dirty="0" err="1"/>
              <a:t>collections</a:t>
            </a:r>
            <a:endParaRPr lang="de-DE" dirty="0"/>
          </a:p>
        </p:txBody>
      </p:sp>
      <p:pic>
        <p:nvPicPr>
          <p:cNvPr id="6" name="Inhaltsplatzhalter 5">
            <a:extLst>
              <a:ext uri="{FF2B5EF4-FFF2-40B4-BE49-F238E27FC236}">
                <a16:creationId xmlns:a16="http://schemas.microsoft.com/office/drawing/2014/main" id="{ECD59845-2EE3-4ABB-9372-20F67EC0E308}"/>
              </a:ext>
            </a:extLst>
          </p:cNvPr>
          <p:cNvPicPr>
            <a:picLocks noGrp="1" noChangeAspect="1"/>
          </p:cNvPicPr>
          <p:nvPr>
            <p:ph sz="half" idx="1"/>
          </p:nvPr>
        </p:nvPicPr>
        <p:blipFill>
          <a:blip r:embed="rId2"/>
          <a:stretch>
            <a:fillRect/>
          </a:stretch>
        </p:blipFill>
        <p:spPr>
          <a:xfrm>
            <a:off x="234950" y="1063534"/>
            <a:ext cx="4201883" cy="2816316"/>
          </a:xfrm>
          <a:prstGeom prst="rect">
            <a:avLst/>
          </a:prstGeom>
        </p:spPr>
      </p:pic>
      <p:sp>
        <p:nvSpPr>
          <p:cNvPr id="5" name="Inhaltsplatzhalter 4">
            <a:extLst>
              <a:ext uri="{FF2B5EF4-FFF2-40B4-BE49-F238E27FC236}">
                <a16:creationId xmlns:a16="http://schemas.microsoft.com/office/drawing/2014/main" id="{6B219277-37FD-40B5-ACF7-8B38D2003CD4}"/>
              </a:ext>
            </a:extLst>
          </p:cNvPr>
          <p:cNvSpPr>
            <a:spLocks noGrp="1"/>
          </p:cNvSpPr>
          <p:nvPr>
            <p:ph sz="half" idx="2"/>
          </p:nvPr>
        </p:nvSpPr>
        <p:spPr/>
        <p:txBody>
          <a:bodyPr/>
          <a:lstStyle/>
          <a:p>
            <a:pPr indent="0"/>
            <a:r>
              <a:rPr lang="de-DE" b="1" dirty="0"/>
              <a:t>Training </a:t>
            </a:r>
            <a:r>
              <a:rPr lang="de-DE" b="1" dirty="0" err="1"/>
              <a:t>tasks</a:t>
            </a:r>
            <a:r>
              <a:rPr lang="de-DE" dirty="0"/>
              <a:t>:</a:t>
            </a:r>
          </a:p>
          <a:p>
            <a:pPr marL="216000" indent="-144000">
              <a:buFont typeface="Arial" panose="020B0604020202020204" pitchFamily="34" charset="0"/>
              <a:buChar char="•"/>
            </a:pPr>
            <a:r>
              <a:rPr lang="de-DE" dirty="0"/>
              <a:t>Download AOI </a:t>
            </a:r>
            <a:r>
              <a:rPr lang="de-DE" dirty="0" err="1"/>
              <a:t>shape</a:t>
            </a:r>
            <a:r>
              <a:rPr lang="de-DE" dirty="0"/>
              <a:t> </a:t>
            </a:r>
            <a:r>
              <a:rPr lang="de-DE" dirty="0" err="1"/>
              <a:t>to</a:t>
            </a:r>
            <a:r>
              <a:rPr lang="de-DE" dirty="0"/>
              <a:t> </a:t>
            </a:r>
            <a:r>
              <a:rPr lang="de-DE" dirty="0" err="1"/>
              <a:t>local</a:t>
            </a:r>
            <a:r>
              <a:rPr lang="de-DE" dirty="0"/>
              <a:t> </a:t>
            </a:r>
            <a:r>
              <a:rPr lang="de-DE" dirty="0" err="1"/>
              <a:t>computer</a:t>
            </a:r>
            <a:endParaRPr lang="de-DE" dirty="0"/>
          </a:p>
          <a:p>
            <a:pPr marL="216000" indent="-144000">
              <a:buFont typeface="Arial" panose="020B0604020202020204" pitchFamily="34" charset="0"/>
              <a:buChar char="•"/>
            </a:pPr>
            <a:r>
              <a:rPr lang="de-DE" dirty="0"/>
              <a:t>Select FS-TEP Products/VISTA_LAI_V2 </a:t>
            </a:r>
            <a:r>
              <a:rPr lang="de-DE" dirty="0" err="1"/>
              <a:t>to</a:t>
            </a:r>
            <a:r>
              <a:rPr lang="de-DE" dirty="0"/>
              <a:t> </a:t>
            </a:r>
            <a:r>
              <a:rPr lang="de-DE" dirty="0" err="1"/>
              <a:t>discover</a:t>
            </a:r>
            <a:r>
              <a:rPr lang="de-DE" dirty="0"/>
              <a:t> </a:t>
            </a:r>
            <a:r>
              <a:rPr lang="de-DE" dirty="0" err="1"/>
              <a:t>the</a:t>
            </a:r>
            <a:r>
              <a:rPr lang="de-DE" dirty="0"/>
              <a:t> </a:t>
            </a:r>
            <a:r>
              <a:rPr lang="de-DE" dirty="0" err="1"/>
              <a:t>input</a:t>
            </a:r>
            <a:r>
              <a:rPr lang="de-DE" dirty="0"/>
              <a:t> </a:t>
            </a:r>
            <a:r>
              <a:rPr lang="de-DE" dirty="0" err="1"/>
              <a:t>data</a:t>
            </a:r>
            <a:endParaRPr lang="de-DE" dirty="0"/>
          </a:p>
          <a:p>
            <a:pPr marL="216000" indent="-144000">
              <a:buFont typeface="Arial" panose="020B0604020202020204" pitchFamily="34" charset="0"/>
              <a:buChar char="•"/>
            </a:pPr>
            <a:r>
              <a:rPr lang="de-DE" dirty="0"/>
              <a:t>Upload .</a:t>
            </a:r>
            <a:r>
              <a:rPr lang="de-DE" dirty="0" err="1"/>
              <a:t>shp</a:t>
            </a:r>
            <a:r>
              <a:rPr lang="de-DE" dirty="0"/>
              <a:t> </a:t>
            </a:r>
            <a:r>
              <a:rPr lang="de-DE" dirty="0" err="1"/>
              <a:t>to</a:t>
            </a:r>
            <a:r>
              <a:rPr lang="de-DE" dirty="0"/>
              <a:t> </a:t>
            </a:r>
            <a:r>
              <a:rPr lang="de-DE" dirty="0" err="1"/>
              <a:t>define</a:t>
            </a:r>
            <a:r>
              <a:rPr lang="de-DE" dirty="0"/>
              <a:t> </a:t>
            </a:r>
            <a:r>
              <a:rPr lang="de-DE" dirty="0" err="1"/>
              <a:t>search</a:t>
            </a:r>
            <a:r>
              <a:rPr lang="de-DE" dirty="0"/>
              <a:t> AOI</a:t>
            </a:r>
          </a:p>
          <a:p>
            <a:pPr marL="216000" indent="-144000">
              <a:buFont typeface="Arial" panose="020B0604020202020204" pitchFamily="34" charset="0"/>
              <a:buChar char="•"/>
            </a:pPr>
            <a:r>
              <a:rPr lang="de-DE" dirty="0"/>
              <a:t>Search </a:t>
            </a:r>
            <a:r>
              <a:rPr lang="de-DE" dirty="0" err="1"/>
              <a:t>for</a:t>
            </a:r>
            <a:r>
              <a:rPr lang="de-DE" dirty="0"/>
              <a:t> VISTA_LAI_V2 </a:t>
            </a:r>
            <a:r>
              <a:rPr lang="de-DE" dirty="0" err="1"/>
              <a:t>products</a:t>
            </a:r>
            <a:r>
              <a:rPr lang="de-DE" dirty="0"/>
              <a:t> </a:t>
            </a:r>
          </a:p>
          <a:p>
            <a:pPr marL="216000" indent="-144000">
              <a:buFont typeface="Arial" panose="020B0604020202020204" pitchFamily="34" charset="0"/>
              <a:buChar char="•"/>
            </a:pPr>
            <a:r>
              <a:rPr lang="de-DE" dirty="0"/>
              <a:t>Put </a:t>
            </a:r>
            <a:r>
              <a:rPr lang="de-DE" dirty="0" err="1"/>
              <a:t>them</a:t>
            </a:r>
            <a:r>
              <a:rPr lang="de-DE" dirty="0"/>
              <a:t> in a </a:t>
            </a:r>
            <a:r>
              <a:rPr lang="de-DE" dirty="0" err="1"/>
              <a:t>new</a:t>
            </a:r>
            <a:r>
              <a:rPr lang="de-DE" dirty="0"/>
              <a:t> </a:t>
            </a:r>
            <a:r>
              <a:rPr lang="de-DE" dirty="0" err="1"/>
              <a:t>databasket</a:t>
            </a:r>
            <a:r>
              <a:rPr lang="de-DE" dirty="0"/>
              <a:t> </a:t>
            </a:r>
            <a:r>
              <a:rPr lang="de-DE" dirty="0" err="1"/>
              <a:t>for</a:t>
            </a:r>
            <a:r>
              <a:rPr lang="de-DE" dirty="0"/>
              <a:t> </a:t>
            </a:r>
            <a:r>
              <a:rPr lang="de-DE" dirty="0" err="1"/>
              <a:t>reference</a:t>
            </a:r>
            <a:endParaRPr lang="de-DE" dirty="0"/>
          </a:p>
          <a:p>
            <a:pPr>
              <a:buFont typeface="Arial" panose="020B0604020202020204" pitchFamily="34" charset="0"/>
              <a:buChar char="•"/>
            </a:pPr>
            <a:endParaRPr lang="de-DE" dirty="0"/>
          </a:p>
          <a:p>
            <a:pPr indent="0"/>
            <a:r>
              <a:rPr lang="de-DE" sz="1100" b="1" dirty="0"/>
              <a:t>Note</a:t>
            </a:r>
            <a:r>
              <a:rPr lang="de-DE" sz="1100" dirty="0"/>
              <a:t>: A Sentinel-2 L1C </a:t>
            </a:r>
            <a:r>
              <a:rPr lang="de-DE" sz="1100" dirty="0" err="1"/>
              <a:t>databasket</a:t>
            </a:r>
            <a:r>
              <a:rPr lang="de-DE" sz="1100" dirty="0"/>
              <a:t> </a:t>
            </a:r>
            <a:r>
              <a:rPr lang="de-DE" sz="1100" dirty="0" err="1"/>
              <a:t>could</a:t>
            </a:r>
            <a:r>
              <a:rPr lang="de-DE" sz="1100" dirty="0"/>
              <a:t> </a:t>
            </a:r>
            <a:r>
              <a:rPr lang="de-DE" sz="1100" dirty="0" err="1"/>
              <a:t>be</a:t>
            </a:r>
            <a:r>
              <a:rPr lang="de-DE" sz="1100" dirty="0"/>
              <a:t> </a:t>
            </a:r>
            <a:r>
              <a:rPr lang="de-DE" sz="1100" dirty="0" err="1"/>
              <a:t>used</a:t>
            </a:r>
            <a:r>
              <a:rPr lang="de-DE" sz="1100" dirty="0"/>
              <a:t> </a:t>
            </a:r>
            <a:r>
              <a:rPr lang="de-DE" sz="1100" dirty="0" err="1"/>
              <a:t>to</a:t>
            </a:r>
            <a:r>
              <a:rPr lang="de-DE" sz="1100" dirty="0"/>
              <a:t> </a:t>
            </a:r>
            <a:r>
              <a:rPr lang="de-DE" sz="1100" dirty="0" err="1"/>
              <a:t>process</a:t>
            </a:r>
            <a:r>
              <a:rPr lang="de-DE" sz="1100" dirty="0"/>
              <a:t> EO </a:t>
            </a:r>
            <a:r>
              <a:rPr lang="de-DE" sz="1100" dirty="0" err="1"/>
              <a:t>products</a:t>
            </a:r>
            <a:r>
              <a:rPr lang="de-DE" sz="1100" dirty="0"/>
              <a:t> </a:t>
            </a:r>
            <a:r>
              <a:rPr lang="de-DE" sz="1100" dirty="0" err="1"/>
              <a:t>for</a:t>
            </a:r>
            <a:r>
              <a:rPr lang="de-DE" sz="1100" dirty="0"/>
              <a:t> a </a:t>
            </a:r>
            <a:r>
              <a:rPr lang="de-DE" sz="1100" dirty="0" err="1"/>
              <a:t>new</a:t>
            </a:r>
            <a:r>
              <a:rPr lang="de-DE" sz="1100" dirty="0"/>
              <a:t> AOI and time </a:t>
            </a:r>
            <a:r>
              <a:rPr lang="de-DE" sz="1100" dirty="0" err="1"/>
              <a:t>period</a:t>
            </a:r>
            <a:r>
              <a:rPr lang="de-DE" sz="1100" dirty="0"/>
              <a:t>. </a:t>
            </a:r>
            <a:r>
              <a:rPr lang="de-DE" sz="1100" dirty="0" err="1"/>
              <a:t>Yet</a:t>
            </a:r>
            <a:r>
              <a:rPr lang="de-DE" sz="1100" dirty="0"/>
              <a:t>, </a:t>
            </a:r>
            <a:r>
              <a:rPr lang="de-DE" sz="1100" dirty="0" err="1"/>
              <a:t>for</a:t>
            </a:r>
            <a:r>
              <a:rPr lang="de-DE" sz="1100" dirty="0"/>
              <a:t> </a:t>
            </a:r>
            <a:r>
              <a:rPr lang="de-DE" sz="1100" dirty="0" err="1"/>
              <a:t>the</a:t>
            </a:r>
            <a:r>
              <a:rPr lang="de-DE" sz="1100" dirty="0"/>
              <a:t> </a:t>
            </a:r>
            <a:r>
              <a:rPr lang="de-DE" sz="1100" dirty="0" err="1"/>
              <a:t>training</a:t>
            </a:r>
            <a:r>
              <a:rPr lang="de-DE" sz="1100" dirty="0"/>
              <a:t> </a:t>
            </a:r>
            <a:r>
              <a:rPr lang="de-DE" sz="1100" dirty="0" err="1"/>
              <a:t>event</a:t>
            </a:r>
            <a:r>
              <a:rPr lang="de-DE" sz="1100" dirty="0"/>
              <a:t>, </a:t>
            </a:r>
            <a:r>
              <a:rPr lang="de-DE" sz="1100" dirty="0" err="1"/>
              <a:t>the</a:t>
            </a:r>
            <a:r>
              <a:rPr lang="de-DE" sz="1100" dirty="0"/>
              <a:t> relevant EO </a:t>
            </a:r>
            <a:r>
              <a:rPr lang="de-DE" sz="1100" dirty="0" err="1"/>
              <a:t>products</a:t>
            </a:r>
            <a:r>
              <a:rPr lang="de-DE" sz="1100" dirty="0"/>
              <a:t> </a:t>
            </a:r>
            <a:r>
              <a:rPr lang="de-DE" sz="1100" dirty="0" err="1"/>
              <a:t>are</a:t>
            </a:r>
            <a:r>
              <a:rPr lang="de-DE" sz="1100" dirty="0"/>
              <a:t> </a:t>
            </a:r>
            <a:r>
              <a:rPr lang="de-DE" sz="1100" dirty="0" err="1"/>
              <a:t>already</a:t>
            </a:r>
            <a:r>
              <a:rPr lang="de-DE" sz="1100" dirty="0"/>
              <a:t> </a:t>
            </a:r>
            <a:r>
              <a:rPr lang="de-DE" sz="1100" dirty="0" err="1"/>
              <a:t>available</a:t>
            </a:r>
            <a:r>
              <a:rPr lang="de-DE" sz="1100" dirty="0"/>
              <a:t> in </a:t>
            </a:r>
            <a:r>
              <a:rPr lang="de-DE" sz="1100" dirty="0" err="1"/>
              <a:t>the</a:t>
            </a:r>
            <a:r>
              <a:rPr lang="de-DE" sz="1100" dirty="0"/>
              <a:t> LAI </a:t>
            </a:r>
            <a:r>
              <a:rPr lang="de-DE" sz="1100" dirty="0" err="1"/>
              <a:t>collection</a:t>
            </a:r>
            <a:r>
              <a:rPr lang="de-DE" sz="1100" dirty="0"/>
              <a:t>. </a:t>
            </a:r>
          </a:p>
          <a:p>
            <a:pPr indent="0"/>
            <a:endParaRPr lang="de-DE" dirty="0"/>
          </a:p>
          <a:p>
            <a:pPr>
              <a:buFont typeface="Arial" panose="020B0604020202020204" pitchFamily="34" charset="0"/>
              <a:buChar char="•"/>
            </a:pPr>
            <a:endParaRPr lang="de-DE" dirty="0"/>
          </a:p>
        </p:txBody>
      </p:sp>
      <p:sp>
        <p:nvSpPr>
          <p:cNvPr id="7" name="Ellipse 6">
            <a:extLst>
              <a:ext uri="{FF2B5EF4-FFF2-40B4-BE49-F238E27FC236}">
                <a16:creationId xmlns:a16="http://schemas.microsoft.com/office/drawing/2014/main" id="{2A3319D6-1D51-4808-89C9-1172C1D34351}"/>
              </a:ext>
            </a:extLst>
          </p:cNvPr>
          <p:cNvSpPr/>
          <p:nvPr/>
        </p:nvSpPr>
        <p:spPr>
          <a:xfrm>
            <a:off x="3724159" y="2753519"/>
            <a:ext cx="132715" cy="15875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106993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052C2-9B2C-4418-BEBC-E658B9C8BA80}"/>
              </a:ext>
            </a:extLst>
          </p:cNvPr>
          <p:cNvSpPr>
            <a:spLocks noGrp="1"/>
          </p:cNvSpPr>
          <p:nvPr>
            <p:ph type="title"/>
          </p:nvPr>
        </p:nvSpPr>
        <p:spPr/>
        <p:txBody>
          <a:bodyPr/>
          <a:lstStyle/>
          <a:p>
            <a:r>
              <a:rPr lang="de-DE" dirty="0" err="1"/>
              <a:t>Creating</a:t>
            </a:r>
            <a:r>
              <a:rPr lang="de-DE" dirty="0"/>
              <a:t> </a:t>
            </a:r>
            <a:r>
              <a:rPr lang="de-DE" dirty="0" err="1"/>
              <a:t>your</a:t>
            </a:r>
            <a:r>
              <a:rPr lang="de-DE" dirty="0"/>
              <a:t> own </a:t>
            </a:r>
            <a:r>
              <a:rPr lang="de-DE" dirty="0" err="1"/>
              <a:t>product</a:t>
            </a:r>
            <a:r>
              <a:rPr lang="de-DE" dirty="0"/>
              <a:t> </a:t>
            </a:r>
            <a:r>
              <a:rPr lang="de-DE" dirty="0" err="1"/>
              <a:t>collection</a:t>
            </a:r>
            <a:endParaRPr lang="de-DE" dirty="0"/>
          </a:p>
        </p:txBody>
      </p:sp>
      <p:pic>
        <p:nvPicPr>
          <p:cNvPr id="5" name="Inhaltsplatzhalter 4">
            <a:extLst>
              <a:ext uri="{FF2B5EF4-FFF2-40B4-BE49-F238E27FC236}">
                <a16:creationId xmlns:a16="http://schemas.microsoft.com/office/drawing/2014/main" id="{ECD2E81A-3A49-44E5-B81E-41A45F3A2B5D}"/>
              </a:ext>
            </a:extLst>
          </p:cNvPr>
          <p:cNvPicPr>
            <a:picLocks noGrp="1" noChangeAspect="1"/>
          </p:cNvPicPr>
          <p:nvPr>
            <p:ph sz="half" idx="1"/>
          </p:nvPr>
        </p:nvPicPr>
        <p:blipFill>
          <a:blip r:embed="rId2"/>
          <a:stretch>
            <a:fillRect/>
          </a:stretch>
        </p:blipFill>
        <p:spPr>
          <a:xfrm>
            <a:off x="234942" y="1100640"/>
            <a:ext cx="5149858" cy="2850867"/>
          </a:xfrm>
          <a:prstGeom prst="rect">
            <a:avLst/>
          </a:prstGeom>
        </p:spPr>
      </p:pic>
      <p:sp>
        <p:nvSpPr>
          <p:cNvPr id="4" name="Inhaltsplatzhalter 3">
            <a:extLst>
              <a:ext uri="{FF2B5EF4-FFF2-40B4-BE49-F238E27FC236}">
                <a16:creationId xmlns:a16="http://schemas.microsoft.com/office/drawing/2014/main" id="{5C8C3E61-96A6-4E69-A1F1-BDE8897BBCC5}"/>
              </a:ext>
            </a:extLst>
          </p:cNvPr>
          <p:cNvSpPr>
            <a:spLocks noGrp="1"/>
          </p:cNvSpPr>
          <p:nvPr>
            <p:ph sz="half" idx="2"/>
          </p:nvPr>
        </p:nvSpPr>
        <p:spPr>
          <a:xfrm>
            <a:off x="5676899" y="1254919"/>
            <a:ext cx="2868823" cy="3238500"/>
          </a:xfrm>
        </p:spPr>
        <p:txBody>
          <a:bodyPr/>
          <a:lstStyle/>
          <a:p>
            <a:r>
              <a:rPr lang="de-DE" b="1" dirty="0"/>
              <a:t>PS</a:t>
            </a:r>
            <a:r>
              <a:rPr lang="de-DE" dirty="0"/>
              <a:t>: </a:t>
            </a:r>
            <a:r>
              <a:rPr lang="de-DE" dirty="0" err="1"/>
              <a:t>If</a:t>
            </a:r>
            <a:r>
              <a:rPr lang="de-DE" dirty="0"/>
              <a:t> </a:t>
            </a:r>
            <a:r>
              <a:rPr lang="de-DE" dirty="0" err="1"/>
              <a:t>you</a:t>
            </a:r>
            <a:r>
              <a:rPr lang="de-DE" dirty="0"/>
              <a:t> </a:t>
            </a:r>
            <a:r>
              <a:rPr lang="de-DE" dirty="0" err="1"/>
              <a:t>create</a:t>
            </a:r>
            <a:r>
              <a:rPr lang="de-DE" dirty="0"/>
              <a:t> </a:t>
            </a:r>
            <a:r>
              <a:rPr lang="de-DE" dirty="0" err="1"/>
              <a:t>your</a:t>
            </a:r>
            <a:r>
              <a:rPr lang="de-DE" dirty="0"/>
              <a:t> own </a:t>
            </a:r>
            <a:r>
              <a:rPr lang="de-DE" dirty="0" err="1"/>
              <a:t>collection</a:t>
            </a:r>
            <a:r>
              <a:rPr lang="de-DE" dirty="0"/>
              <a:t>, </a:t>
            </a:r>
            <a:r>
              <a:rPr lang="de-DE" dirty="0" err="1"/>
              <a:t>you</a:t>
            </a:r>
            <a:r>
              <a:rPr lang="de-DE" dirty="0"/>
              <a:t> </a:t>
            </a:r>
            <a:r>
              <a:rPr lang="de-DE" dirty="0" err="1"/>
              <a:t>can</a:t>
            </a:r>
            <a:r>
              <a:rPr lang="de-DE" dirty="0"/>
              <a:t> </a:t>
            </a:r>
            <a:r>
              <a:rPr lang="de-DE" dirty="0" err="1"/>
              <a:t>store</a:t>
            </a:r>
            <a:r>
              <a:rPr lang="de-DE" dirty="0"/>
              <a:t> </a:t>
            </a:r>
            <a:r>
              <a:rPr lang="de-DE" dirty="0" err="1"/>
              <a:t>your</a:t>
            </a:r>
            <a:r>
              <a:rPr lang="de-DE" dirty="0"/>
              <a:t> own </a:t>
            </a:r>
            <a:r>
              <a:rPr lang="de-DE" dirty="0" err="1"/>
              <a:t>products</a:t>
            </a:r>
            <a:r>
              <a:rPr lang="de-DE" dirty="0"/>
              <a:t> </a:t>
            </a:r>
            <a:r>
              <a:rPr lang="de-DE" dirty="0" err="1"/>
              <a:t>there</a:t>
            </a:r>
            <a:r>
              <a:rPr lang="de-DE" dirty="0"/>
              <a:t> </a:t>
            </a:r>
            <a:r>
              <a:rPr lang="de-DE" dirty="0" err="1"/>
              <a:t>later</a:t>
            </a:r>
            <a:r>
              <a:rPr lang="de-DE" dirty="0"/>
              <a:t> on and </a:t>
            </a:r>
            <a:r>
              <a:rPr lang="de-DE" dirty="0" err="1"/>
              <a:t>search</a:t>
            </a:r>
            <a:r>
              <a:rPr lang="de-DE" dirty="0"/>
              <a:t> and </a:t>
            </a:r>
            <a:r>
              <a:rPr lang="de-DE" dirty="0" err="1"/>
              <a:t>access</a:t>
            </a:r>
            <a:r>
              <a:rPr lang="de-DE" dirty="0"/>
              <a:t> </a:t>
            </a:r>
            <a:r>
              <a:rPr lang="de-DE" dirty="0" err="1"/>
              <a:t>them</a:t>
            </a:r>
            <a:r>
              <a:rPr lang="de-DE" dirty="0"/>
              <a:t> </a:t>
            </a:r>
            <a:r>
              <a:rPr lang="de-DE" dirty="0" err="1"/>
              <a:t>for</a:t>
            </a:r>
            <a:r>
              <a:rPr lang="de-DE" dirty="0"/>
              <a:t> </a:t>
            </a:r>
            <a:r>
              <a:rPr lang="de-DE" dirty="0" err="1"/>
              <a:t>your</a:t>
            </a:r>
            <a:r>
              <a:rPr lang="de-DE" dirty="0"/>
              <a:t> own </a:t>
            </a:r>
            <a:r>
              <a:rPr lang="de-DE" dirty="0" err="1"/>
              <a:t>higher</a:t>
            </a:r>
            <a:r>
              <a:rPr lang="de-DE" dirty="0"/>
              <a:t> </a:t>
            </a:r>
            <a:r>
              <a:rPr lang="de-DE" dirty="0" err="1"/>
              <a:t>level</a:t>
            </a:r>
            <a:r>
              <a:rPr lang="de-DE" dirty="0"/>
              <a:t> </a:t>
            </a:r>
            <a:r>
              <a:rPr lang="de-DE" dirty="0" err="1"/>
              <a:t>service</a:t>
            </a:r>
            <a:r>
              <a:rPr lang="de-DE" dirty="0"/>
              <a:t>.</a:t>
            </a:r>
          </a:p>
          <a:p>
            <a:endParaRPr lang="de-DE" dirty="0"/>
          </a:p>
          <a:p>
            <a:r>
              <a:rPr lang="de-DE" b="1" dirty="0"/>
              <a:t>Note</a:t>
            </a:r>
            <a:r>
              <a:rPr lang="de-DE" dirty="0"/>
              <a:t>: </a:t>
            </a:r>
            <a:r>
              <a:rPr lang="de-DE" dirty="0" err="1"/>
              <a:t>For</a:t>
            </a:r>
            <a:r>
              <a:rPr lang="de-DE" dirty="0"/>
              <a:t> </a:t>
            </a:r>
            <a:r>
              <a:rPr lang="de-DE" dirty="0" err="1"/>
              <a:t>retrieving</a:t>
            </a:r>
            <a:r>
              <a:rPr lang="de-DE" dirty="0"/>
              <a:t> </a:t>
            </a:r>
            <a:r>
              <a:rPr lang="de-DE" dirty="0" err="1"/>
              <a:t>data</a:t>
            </a:r>
            <a:r>
              <a:rPr lang="de-DE" dirty="0"/>
              <a:t> via WCS </a:t>
            </a:r>
            <a:r>
              <a:rPr lang="de-DE" dirty="0" err="1"/>
              <a:t>calls</a:t>
            </a:r>
            <a:r>
              <a:rPr lang="de-DE" dirty="0"/>
              <a:t>, </a:t>
            </a:r>
            <a:r>
              <a:rPr lang="de-DE" dirty="0" err="1"/>
              <a:t>you</a:t>
            </a:r>
            <a:r>
              <a:rPr lang="de-DE" dirty="0"/>
              <a:t> </a:t>
            </a:r>
            <a:r>
              <a:rPr lang="de-DE" dirty="0" err="1"/>
              <a:t>need</a:t>
            </a:r>
            <a:r>
              <a:rPr lang="de-DE" dirty="0"/>
              <a:t> a FS-TEP Geoserver </a:t>
            </a:r>
            <a:r>
              <a:rPr lang="de-DE" dirty="0" err="1"/>
              <a:t>layer</a:t>
            </a:r>
            <a:r>
              <a:rPr lang="de-DE" dirty="0"/>
              <a:t> </a:t>
            </a:r>
            <a:r>
              <a:rPr lang="de-DE" dirty="0" err="1"/>
              <a:t>that</a:t>
            </a:r>
            <a:r>
              <a:rPr lang="de-DE" dirty="0"/>
              <a:t> </a:t>
            </a:r>
            <a:r>
              <a:rPr lang="de-DE" dirty="0" err="1"/>
              <a:t>can</a:t>
            </a:r>
            <a:r>
              <a:rPr lang="de-DE" dirty="0"/>
              <a:t> </a:t>
            </a:r>
            <a:r>
              <a:rPr lang="de-DE" dirty="0" err="1"/>
              <a:t>be</a:t>
            </a:r>
            <a:r>
              <a:rPr lang="de-DE" dirty="0"/>
              <a:t> </a:t>
            </a:r>
            <a:r>
              <a:rPr lang="de-DE" dirty="0" err="1"/>
              <a:t>created</a:t>
            </a:r>
            <a:r>
              <a:rPr lang="de-DE" dirty="0"/>
              <a:t> </a:t>
            </a:r>
            <a:r>
              <a:rPr lang="de-DE" dirty="0" err="1"/>
              <a:t>by</a:t>
            </a:r>
            <a:r>
              <a:rPr lang="de-DE" dirty="0"/>
              <a:t> </a:t>
            </a:r>
            <a:r>
              <a:rPr lang="de-DE" dirty="0" err="1"/>
              <a:t>the</a:t>
            </a:r>
            <a:r>
              <a:rPr lang="de-DE" dirty="0"/>
              <a:t> Food Security TEP support </a:t>
            </a:r>
            <a:r>
              <a:rPr lang="de-DE" dirty="0" err="1"/>
              <a:t>team</a:t>
            </a:r>
            <a:r>
              <a:rPr lang="de-DE" dirty="0"/>
              <a:t>. </a:t>
            </a:r>
            <a:r>
              <a:rPr lang="de-DE" dirty="0" err="1"/>
              <a:t>Please</a:t>
            </a:r>
            <a:r>
              <a:rPr lang="de-DE" dirty="0"/>
              <a:t> </a:t>
            </a:r>
            <a:r>
              <a:rPr lang="de-DE" dirty="0" err="1"/>
              <a:t>let</a:t>
            </a:r>
            <a:r>
              <a:rPr lang="de-DE" dirty="0"/>
              <a:t> </a:t>
            </a:r>
            <a:r>
              <a:rPr lang="de-DE" dirty="0" err="1"/>
              <a:t>us</a:t>
            </a:r>
            <a:r>
              <a:rPr lang="de-DE" dirty="0"/>
              <a:t> </a:t>
            </a:r>
            <a:r>
              <a:rPr lang="de-DE" dirty="0" err="1"/>
              <a:t>know</a:t>
            </a:r>
            <a:r>
              <a:rPr lang="de-DE" dirty="0"/>
              <a:t>:</a:t>
            </a:r>
          </a:p>
          <a:p>
            <a:r>
              <a:rPr lang="de-DE" dirty="0">
                <a:hlinkClick r:id="rId3"/>
              </a:rPr>
              <a:t>support@foodsecurity-tep.net</a:t>
            </a:r>
            <a:r>
              <a:rPr lang="de-DE" dirty="0"/>
              <a:t> </a:t>
            </a:r>
          </a:p>
        </p:txBody>
      </p:sp>
    </p:spTree>
    <p:extLst>
      <p:ext uri="{BB962C8B-B14F-4D97-AF65-F5344CB8AC3E}">
        <p14:creationId xmlns:p14="http://schemas.microsoft.com/office/powerpoint/2010/main" val="606410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D0AAF-DC0D-4383-8DC6-A53545FD68FD}"/>
              </a:ext>
            </a:extLst>
          </p:cNvPr>
          <p:cNvSpPr>
            <a:spLocks noGrp="1"/>
          </p:cNvSpPr>
          <p:nvPr>
            <p:ph type="title"/>
          </p:nvPr>
        </p:nvSpPr>
        <p:spPr/>
        <p:txBody>
          <a:bodyPr/>
          <a:lstStyle/>
          <a:p>
            <a:r>
              <a:rPr lang="de-DE" dirty="0"/>
              <a:t>Setting </a:t>
            </a:r>
            <a:r>
              <a:rPr lang="de-DE" dirty="0" err="1"/>
              <a:t>up</a:t>
            </a:r>
            <a:r>
              <a:rPr lang="de-DE" dirty="0"/>
              <a:t> </a:t>
            </a:r>
            <a:r>
              <a:rPr lang="de-DE" dirty="0" err="1"/>
              <a:t>your</a:t>
            </a:r>
            <a:r>
              <a:rPr lang="de-DE" dirty="0"/>
              <a:t> own Docker </a:t>
            </a:r>
            <a:r>
              <a:rPr lang="de-DE" dirty="0" err="1"/>
              <a:t>container</a:t>
            </a:r>
            <a:endParaRPr lang="de-DE" dirty="0"/>
          </a:p>
        </p:txBody>
      </p:sp>
      <p:pic>
        <p:nvPicPr>
          <p:cNvPr id="4" name="Inhaltsplatzhalter 3">
            <a:extLst>
              <a:ext uri="{FF2B5EF4-FFF2-40B4-BE49-F238E27FC236}">
                <a16:creationId xmlns:a16="http://schemas.microsoft.com/office/drawing/2014/main" id="{7EF064FC-2E7A-43AE-BED1-5A66D24D1630}"/>
              </a:ext>
            </a:extLst>
          </p:cNvPr>
          <p:cNvPicPr>
            <a:picLocks noGrp="1" noChangeAspect="1"/>
          </p:cNvPicPr>
          <p:nvPr>
            <p:ph sz="half" idx="1"/>
          </p:nvPr>
        </p:nvPicPr>
        <p:blipFill>
          <a:blip r:embed="rId2"/>
          <a:stretch>
            <a:fillRect/>
          </a:stretch>
        </p:blipFill>
        <p:spPr>
          <a:xfrm>
            <a:off x="317500" y="1272272"/>
            <a:ext cx="4997145" cy="2766328"/>
          </a:xfrm>
          <a:prstGeom prst="rect">
            <a:avLst/>
          </a:prstGeom>
        </p:spPr>
      </p:pic>
      <p:sp>
        <p:nvSpPr>
          <p:cNvPr id="3" name="Inhaltsplatzhalter 2">
            <a:extLst>
              <a:ext uri="{FF2B5EF4-FFF2-40B4-BE49-F238E27FC236}">
                <a16:creationId xmlns:a16="http://schemas.microsoft.com/office/drawing/2014/main" id="{2E5E1899-AD9F-40FE-9B68-3EB4A131933D}"/>
              </a:ext>
            </a:extLst>
          </p:cNvPr>
          <p:cNvSpPr>
            <a:spLocks noGrp="1"/>
          </p:cNvSpPr>
          <p:nvPr>
            <p:ph sz="half" idx="2"/>
          </p:nvPr>
        </p:nvSpPr>
        <p:spPr>
          <a:xfrm>
            <a:off x="5518149" y="1254919"/>
            <a:ext cx="3027573" cy="3238500"/>
          </a:xfrm>
        </p:spPr>
        <p:txBody>
          <a:bodyPr/>
          <a:lstStyle/>
          <a:p>
            <a:r>
              <a:rPr lang="en-GB" b="1"/>
              <a:t>Practical</a:t>
            </a:r>
            <a:r>
              <a:rPr lang="en-GB"/>
              <a:t>:</a:t>
            </a:r>
          </a:p>
          <a:p>
            <a:pPr marL="216000" indent="-144000">
              <a:buFont typeface="Arial" panose="020B0604020202020204" pitchFamily="34" charset="0"/>
              <a:buChar char="•"/>
            </a:pPr>
            <a:r>
              <a:rPr lang="en-GB"/>
              <a:t>Create a (non-parallel) Processor service based on the </a:t>
            </a:r>
            <a:r>
              <a:rPr lang="en-GB" i="1"/>
              <a:t>EOproductWCStemplate</a:t>
            </a:r>
          </a:p>
          <a:p>
            <a:pPr marL="216000" indent="-144000">
              <a:buFont typeface="Arial" panose="020B0604020202020204" pitchFamily="34" charset="0"/>
              <a:buChar char="•"/>
            </a:pPr>
            <a:r>
              <a:rPr lang="en-GB"/>
              <a:t>Define the input geoserver ID for WCS retrieval of inputs (e.g. LAI), ideally via Default Input Definitions</a:t>
            </a:r>
          </a:p>
          <a:p>
            <a:pPr marL="216000" indent="-144000">
              <a:buFont typeface="Arial" panose="020B0604020202020204" pitchFamily="34" charset="0"/>
              <a:buChar char="•"/>
            </a:pPr>
            <a:r>
              <a:rPr lang="en-GB"/>
              <a:t> Same for your output collection (if you created any)</a:t>
            </a:r>
          </a:p>
          <a:p>
            <a:pPr marL="216000" indent="-144000">
              <a:buFont typeface="Arial" panose="020B0604020202020204" pitchFamily="34" charset="0"/>
              <a:buChar char="•"/>
            </a:pPr>
            <a:r>
              <a:rPr lang="en-GB"/>
              <a:t>Optional: Provide a product time RegExp for the output product(s)</a:t>
            </a:r>
          </a:p>
        </p:txBody>
      </p:sp>
    </p:spTree>
    <p:extLst>
      <p:ext uri="{BB962C8B-B14F-4D97-AF65-F5344CB8AC3E}">
        <p14:creationId xmlns:p14="http://schemas.microsoft.com/office/powerpoint/2010/main" val="3288886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A4290-6BF7-48E5-B99D-BCCA3431DAAE}"/>
              </a:ext>
            </a:extLst>
          </p:cNvPr>
          <p:cNvSpPr>
            <a:spLocks noGrp="1"/>
          </p:cNvSpPr>
          <p:nvPr>
            <p:ph type="title"/>
          </p:nvPr>
        </p:nvSpPr>
        <p:spPr/>
        <p:txBody>
          <a:bodyPr/>
          <a:lstStyle/>
          <a:p>
            <a:r>
              <a:rPr lang="de-DE" dirty="0"/>
              <a:t>The Global Food System</a:t>
            </a:r>
          </a:p>
        </p:txBody>
      </p:sp>
      <p:pic>
        <p:nvPicPr>
          <p:cNvPr id="4" name="Inhaltsplatzhalter 3">
            <a:extLst>
              <a:ext uri="{FF2B5EF4-FFF2-40B4-BE49-F238E27FC236}">
                <a16:creationId xmlns:a16="http://schemas.microsoft.com/office/drawing/2014/main" id="{BD0888CF-FB8A-4487-9A0B-93790C2247A9}"/>
              </a:ext>
            </a:extLst>
          </p:cNvPr>
          <p:cNvPicPr>
            <a:picLocks noGrp="1" noChangeAspect="1"/>
          </p:cNvPicPr>
          <p:nvPr>
            <p:ph idx="1"/>
          </p:nvPr>
        </p:nvPicPr>
        <p:blipFill>
          <a:blip r:embed="rId2"/>
          <a:stretch>
            <a:fillRect/>
          </a:stretch>
        </p:blipFill>
        <p:spPr>
          <a:xfrm>
            <a:off x="1568190" y="922338"/>
            <a:ext cx="5956820" cy="3627437"/>
          </a:xfrm>
          <a:prstGeom prst="rect">
            <a:avLst/>
          </a:prstGeom>
        </p:spPr>
      </p:pic>
      <p:sp>
        <p:nvSpPr>
          <p:cNvPr id="5" name="Textfeld 4">
            <a:extLst>
              <a:ext uri="{FF2B5EF4-FFF2-40B4-BE49-F238E27FC236}">
                <a16:creationId xmlns:a16="http://schemas.microsoft.com/office/drawing/2014/main" id="{01A12BFE-13E1-49CC-9B6B-7BB1C3E80BA7}"/>
              </a:ext>
            </a:extLst>
          </p:cNvPr>
          <p:cNvSpPr txBox="1"/>
          <p:nvPr/>
        </p:nvSpPr>
        <p:spPr>
          <a:xfrm>
            <a:off x="7317932" y="3990329"/>
            <a:ext cx="1419193" cy="461665"/>
          </a:xfrm>
          <a:prstGeom prst="rect">
            <a:avLst/>
          </a:prstGeom>
          <a:noFill/>
        </p:spPr>
        <p:txBody>
          <a:bodyPr wrap="square" rtlCol="0">
            <a:spAutoFit/>
          </a:bodyPr>
          <a:lstStyle/>
          <a:p>
            <a:pPr eaLnBrk="1" fontAlgn="auto" hangingPunct="1">
              <a:spcBef>
                <a:spcPts val="0"/>
              </a:spcBef>
              <a:spcAft>
                <a:spcPts val="0"/>
              </a:spcAft>
            </a:pPr>
            <a:r>
              <a:rPr lang="en-US" sz="1200" i="1" dirty="0">
                <a:solidFill>
                  <a:prstClr val="black"/>
                </a:solidFill>
                <a:latin typeface="Calibri"/>
              </a:rPr>
              <a:t>Adapted from graphic by </a:t>
            </a:r>
            <a:r>
              <a:rPr lang="en-US" sz="1200" i="1" dirty="0" err="1">
                <a:solidFill>
                  <a:prstClr val="black"/>
                </a:solidFill>
                <a:latin typeface="Calibri"/>
              </a:rPr>
              <a:t>ShiftN</a:t>
            </a:r>
            <a:endParaRPr lang="de-DE" sz="1200" i="1" dirty="0">
              <a:solidFill>
                <a:prstClr val="black"/>
              </a:solidFill>
              <a:latin typeface="Calibri"/>
            </a:endParaRPr>
          </a:p>
        </p:txBody>
      </p:sp>
    </p:spTree>
    <p:extLst>
      <p:ext uri="{BB962C8B-B14F-4D97-AF65-F5344CB8AC3E}">
        <p14:creationId xmlns:p14="http://schemas.microsoft.com/office/powerpoint/2010/main" val="2159301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441AB-C27A-4BC1-AB4D-44FAB2CF716F}"/>
              </a:ext>
            </a:extLst>
          </p:cNvPr>
          <p:cNvSpPr>
            <a:spLocks noGrp="1"/>
          </p:cNvSpPr>
          <p:nvPr>
            <p:ph type="title"/>
          </p:nvPr>
        </p:nvSpPr>
        <p:spPr>
          <a:xfrm>
            <a:off x="143086" y="-20127"/>
            <a:ext cx="7174846" cy="769441"/>
          </a:xfrm>
        </p:spPr>
        <p:txBody>
          <a:bodyPr/>
          <a:lstStyle/>
          <a:p>
            <a:r>
              <a:rPr lang="de-DE" dirty="0" err="1"/>
              <a:t>Advanced</a:t>
            </a:r>
            <a:r>
              <a:rPr lang="de-DE" dirty="0"/>
              <a:t>: </a:t>
            </a:r>
            <a:br>
              <a:rPr lang="de-DE" dirty="0"/>
            </a:br>
            <a:r>
              <a:rPr lang="de-DE" dirty="0" err="1"/>
              <a:t>Script</a:t>
            </a:r>
            <a:r>
              <a:rPr lang="de-DE" dirty="0"/>
              <a:t> </a:t>
            </a:r>
            <a:r>
              <a:rPr lang="de-DE" dirty="0" err="1"/>
              <a:t>your</a:t>
            </a:r>
            <a:r>
              <a:rPr lang="de-DE" dirty="0"/>
              <a:t> </a:t>
            </a:r>
            <a:r>
              <a:rPr lang="de-DE" dirty="0" err="1"/>
              <a:t>algorithm</a:t>
            </a:r>
            <a:r>
              <a:rPr lang="de-DE" dirty="0"/>
              <a:t> </a:t>
            </a:r>
            <a:r>
              <a:rPr lang="de-DE" dirty="0" err="1"/>
              <a:t>based</a:t>
            </a:r>
            <a:r>
              <a:rPr lang="de-DE" dirty="0"/>
              <a:t> on EO </a:t>
            </a:r>
            <a:r>
              <a:rPr lang="de-DE" dirty="0" err="1"/>
              <a:t>products</a:t>
            </a:r>
            <a:endParaRPr lang="de-DE" dirty="0"/>
          </a:p>
        </p:txBody>
      </p:sp>
      <p:pic>
        <p:nvPicPr>
          <p:cNvPr id="4" name="Inhaltsplatzhalter 3">
            <a:extLst>
              <a:ext uri="{FF2B5EF4-FFF2-40B4-BE49-F238E27FC236}">
                <a16:creationId xmlns:a16="http://schemas.microsoft.com/office/drawing/2014/main" id="{36EB93FE-2D2F-434E-80FA-C4FDE6EA467B}"/>
              </a:ext>
            </a:extLst>
          </p:cNvPr>
          <p:cNvPicPr>
            <a:picLocks noGrp="1" noChangeAspect="1"/>
          </p:cNvPicPr>
          <p:nvPr>
            <p:ph sz="half" idx="1"/>
          </p:nvPr>
        </p:nvPicPr>
        <p:blipFill>
          <a:blip r:embed="rId2"/>
          <a:stretch>
            <a:fillRect/>
          </a:stretch>
        </p:blipFill>
        <p:spPr>
          <a:xfrm>
            <a:off x="490784" y="1316897"/>
            <a:ext cx="4681291" cy="2571684"/>
          </a:xfrm>
          <a:prstGeom prst="rect">
            <a:avLst/>
          </a:prstGeom>
        </p:spPr>
      </p:pic>
      <p:sp>
        <p:nvSpPr>
          <p:cNvPr id="3" name="Inhaltsplatzhalter 2">
            <a:extLst>
              <a:ext uri="{FF2B5EF4-FFF2-40B4-BE49-F238E27FC236}">
                <a16:creationId xmlns:a16="http://schemas.microsoft.com/office/drawing/2014/main" id="{069C61D9-410D-4EC8-87B4-E46684FDA2BB}"/>
              </a:ext>
            </a:extLst>
          </p:cNvPr>
          <p:cNvSpPr>
            <a:spLocks noGrp="1"/>
          </p:cNvSpPr>
          <p:nvPr>
            <p:ph sz="half" idx="2"/>
          </p:nvPr>
        </p:nvSpPr>
        <p:spPr>
          <a:xfrm>
            <a:off x="5835649" y="1254919"/>
            <a:ext cx="2710073" cy="3238500"/>
          </a:xfrm>
        </p:spPr>
        <p:txBody>
          <a:bodyPr/>
          <a:lstStyle/>
          <a:p>
            <a:r>
              <a:rPr lang="en-GB" b="1"/>
              <a:t>Advanced users: </a:t>
            </a:r>
          </a:p>
          <a:p>
            <a:r>
              <a:rPr lang="en-GB"/>
              <a:t>Script the nitrogen uptake processing or any other analysis based on one or more biophysical parameters</a:t>
            </a:r>
          </a:p>
          <a:p>
            <a:endParaRPr lang="en-GB"/>
          </a:p>
          <a:p>
            <a:r>
              <a:rPr lang="en-GB" b="1"/>
              <a:t>Note</a:t>
            </a:r>
            <a:r>
              <a:rPr lang="en-GB"/>
              <a:t>: To derive other biophysical parameters, you can use one of the available SNAP services, modify the SNAP Band Ratio or Normalized band Difference services or create your own by using the respective service template </a:t>
            </a:r>
          </a:p>
        </p:txBody>
      </p:sp>
    </p:spTree>
    <p:extLst>
      <p:ext uri="{BB962C8B-B14F-4D97-AF65-F5344CB8AC3E}">
        <p14:creationId xmlns:p14="http://schemas.microsoft.com/office/powerpoint/2010/main" val="783017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5505C-22D3-4134-B7C8-EDC24EE77A1C}"/>
              </a:ext>
            </a:extLst>
          </p:cNvPr>
          <p:cNvSpPr>
            <a:spLocks noGrp="1"/>
          </p:cNvSpPr>
          <p:nvPr>
            <p:ph type="title"/>
          </p:nvPr>
        </p:nvSpPr>
        <p:spPr>
          <a:xfrm>
            <a:off x="143086" y="-20127"/>
            <a:ext cx="7343564" cy="769441"/>
          </a:xfrm>
        </p:spPr>
        <p:txBody>
          <a:bodyPr/>
          <a:lstStyle/>
          <a:p>
            <a:r>
              <a:rPr lang="de-DE" dirty="0"/>
              <a:t>Optional: </a:t>
            </a:r>
            <a:br>
              <a:rPr lang="de-DE" dirty="0"/>
            </a:br>
            <a:r>
              <a:rPr lang="de-DE" dirty="0" err="1"/>
              <a:t>Visualization</a:t>
            </a:r>
            <a:r>
              <a:rPr lang="de-DE" dirty="0"/>
              <a:t>/Analysis </a:t>
            </a:r>
            <a:r>
              <a:rPr lang="de-DE" dirty="0" err="1"/>
              <a:t>using</a:t>
            </a:r>
            <a:r>
              <a:rPr lang="de-DE" dirty="0"/>
              <a:t> TEP </a:t>
            </a:r>
            <a:r>
              <a:rPr lang="de-DE" dirty="0" err="1"/>
              <a:t>Applications</a:t>
            </a:r>
            <a:endParaRPr lang="de-DE" dirty="0"/>
          </a:p>
        </p:txBody>
      </p:sp>
      <p:pic>
        <p:nvPicPr>
          <p:cNvPr id="8" name="Inhaltsplatzhalter 7">
            <a:extLst>
              <a:ext uri="{FF2B5EF4-FFF2-40B4-BE49-F238E27FC236}">
                <a16:creationId xmlns:a16="http://schemas.microsoft.com/office/drawing/2014/main" id="{E49C00C4-EF95-481C-9B75-76BF68836B9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66900" y="931914"/>
            <a:ext cx="3530600" cy="1905333"/>
          </a:xfrm>
        </p:spPr>
      </p:pic>
      <p:pic>
        <p:nvPicPr>
          <p:cNvPr id="6" name="Inhaltsplatzhalter 5">
            <a:extLst>
              <a:ext uri="{FF2B5EF4-FFF2-40B4-BE49-F238E27FC236}">
                <a16:creationId xmlns:a16="http://schemas.microsoft.com/office/drawing/2014/main" id="{FEF47277-7CD3-4582-B258-3F1EB06828B2}"/>
              </a:ext>
            </a:extLst>
          </p:cNvPr>
          <p:cNvPicPr>
            <a:picLocks noGrp="1" noChangeAspect="1"/>
          </p:cNvPicPr>
          <p:nvPr>
            <p:ph sz="half" idx="2"/>
          </p:nvPr>
        </p:nvPicPr>
        <p:blipFill>
          <a:blip r:embed="rId3"/>
          <a:stretch>
            <a:fillRect/>
          </a:stretch>
        </p:blipFill>
        <p:spPr>
          <a:xfrm>
            <a:off x="5473700" y="2609787"/>
            <a:ext cx="3270250" cy="1795056"/>
          </a:xfrm>
          <a:prstGeom prst="rect">
            <a:avLst/>
          </a:prstGeom>
        </p:spPr>
      </p:pic>
      <p:sp>
        <p:nvSpPr>
          <p:cNvPr id="9" name="Textfeld 8">
            <a:extLst>
              <a:ext uri="{FF2B5EF4-FFF2-40B4-BE49-F238E27FC236}">
                <a16:creationId xmlns:a16="http://schemas.microsoft.com/office/drawing/2014/main" id="{EF27B163-B8B5-4D3F-94AB-FC437933BAD7}"/>
              </a:ext>
            </a:extLst>
          </p:cNvPr>
          <p:cNvSpPr txBox="1"/>
          <p:nvPr/>
        </p:nvSpPr>
        <p:spPr>
          <a:xfrm>
            <a:off x="400050" y="3019848"/>
            <a:ext cx="4394200" cy="1384995"/>
          </a:xfrm>
          <a:prstGeom prst="rect">
            <a:avLst/>
          </a:prstGeom>
          <a:noFill/>
        </p:spPr>
        <p:txBody>
          <a:bodyPr wrap="square" rtlCol="0">
            <a:spAutoFit/>
          </a:bodyPr>
          <a:lstStyle/>
          <a:p>
            <a:r>
              <a:rPr lang="de-DE" sz="1400" dirty="0"/>
              <a:t>Food Security TEP and </a:t>
            </a:r>
            <a:r>
              <a:rPr lang="de-DE" sz="1400" dirty="0" err="1"/>
              <a:t>many</a:t>
            </a:r>
            <a:r>
              <a:rPr lang="de-DE" sz="1400" dirty="0"/>
              <a:t> </a:t>
            </a:r>
            <a:r>
              <a:rPr lang="de-DE" sz="1400" dirty="0" err="1"/>
              <a:t>other</a:t>
            </a:r>
            <a:r>
              <a:rPr lang="de-DE" sz="1400" dirty="0"/>
              <a:t> </a:t>
            </a:r>
            <a:r>
              <a:rPr lang="de-DE" sz="1400" dirty="0" err="1"/>
              <a:t>exploitation</a:t>
            </a:r>
            <a:r>
              <a:rPr lang="de-DE" sz="1400" dirty="0"/>
              <a:t> </a:t>
            </a:r>
            <a:r>
              <a:rPr lang="de-DE" sz="1400" dirty="0" err="1"/>
              <a:t>platforms</a:t>
            </a:r>
            <a:r>
              <a:rPr lang="de-DE" sz="1400" dirty="0"/>
              <a:t> </a:t>
            </a:r>
            <a:r>
              <a:rPr lang="de-DE" sz="1400" dirty="0" err="1"/>
              <a:t>provide</a:t>
            </a:r>
            <a:r>
              <a:rPr lang="de-DE" sz="1400" dirty="0"/>
              <a:t> </a:t>
            </a:r>
            <a:r>
              <a:rPr lang="de-DE" sz="1400" b="1" dirty="0"/>
              <a:t>GUI </a:t>
            </a:r>
            <a:r>
              <a:rPr lang="de-DE" sz="1400" b="1" dirty="0" err="1"/>
              <a:t>applications</a:t>
            </a:r>
            <a:r>
              <a:rPr lang="de-DE" sz="1400" dirty="0"/>
              <a:t> (e.g. QGIS, SNAP, Orfeo/Monteverdi, R Studio,…) </a:t>
            </a:r>
            <a:r>
              <a:rPr lang="de-DE" sz="1400" dirty="0" err="1"/>
              <a:t>as</a:t>
            </a:r>
            <a:r>
              <a:rPr lang="de-DE" sz="1400" dirty="0"/>
              <a:t> </a:t>
            </a:r>
            <a:r>
              <a:rPr lang="de-DE" sz="1400" dirty="0" err="1"/>
              <a:t>well</a:t>
            </a:r>
            <a:r>
              <a:rPr lang="de-DE" sz="1400" dirty="0"/>
              <a:t> </a:t>
            </a:r>
            <a:r>
              <a:rPr lang="de-DE" sz="1400" dirty="0" err="1"/>
              <a:t>as</a:t>
            </a:r>
            <a:r>
              <a:rPr lang="de-DE" sz="1400" dirty="0"/>
              <a:t> </a:t>
            </a:r>
            <a:r>
              <a:rPr lang="de-DE" sz="1400" b="1" dirty="0"/>
              <a:t>Jupyter Notebooks </a:t>
            </a:r>
            <a:r>
              <a:rPr lang="de-DE" sz="1400" dirty="0" err="1"/>
              <a:t>to</a:t>
            </a:r>
            <a:r>
              <a:rPr lang="de-DE" sz="1400" dirty="0"/>
              <a:t> </a:t>
            </a:r>
            <a:r>
              <a:rPr lang="de-DE" sz="1400" dirty="0" err="1"/>
              <a:t>run</a:t>
            </a:r>
            <a:r>
              <a:rPr lang="de-DE" sz="1400" dirty="0"/>
              <a:t> </a:t>
            </a:r>
            <a:r>
              <a:rPr lang="de-DE" sz="1400" dirty="0" err="1"/>
              <a:t>interactive</a:t>
            </a:r>
            <a:r>
              <a:rPr lang="de-DE" sz="1400" dirty="0"/>
              <a:t> </a:t>
            </a:r>
            <a:r>
              <a:rPr lang="de-DE" sz="1400" dirty="0" err="1"/>
              <a:t>analysis</a:t>
            </a:r>
            <a:r>
              <a:rPr lang="de-DE" sz="1400" dirty="0"/>
              <a:t> </a:t>
            </a:r>
            <a:r>
              <a:rPr lang="de-DE" sz="1400" dirty="0" err="1"/>
              <a:t>of</a:t>
            </a:r>
            <a:r>
              <a:rPr lang="de-DE" sz="1400" dirty="0"/>
              <a:t> </a:t>
            </a:r>
            <a:r>
              <a:rPr lang="de-DE" sz="1400" dirty="0" err="1"/>
              <a:t>service</a:t>
            </a:r>
            <a:r>
              <a:rPr lang="de-DE" sz="1400" dirty="0"/>
              <a:t> </a:t>
            </a:r>
            <a:r>
              <a:rPr lang="de-DE" sz="1400" dirty="0" err="1"/>
              <a:t>results</a:t>
            </a:r>
            <a:r>
              <a:rPr lang="de-DE" sz="1400" dirty="0"/>
              <a:t> and </a:t>
            </a:r>
            <a:r>
              <a:rPr lang="de-DE" sz="1400" dirty="0" err="1"/>
              <a:t>product</a:t>
            </a:r>
            <a:r>
              <a:rPr lang="de-DE" sz="1400" dirty="0"/>
              <a:t> </a:t>
            </a:r>
            <a:r>
              <a:rPr lang="de-DE" sz="1400" dirty="0" err="1"/>
              <a:t>collections</a:t>
            </a:r>
            <a:endParaRPr lang="de-DE" sz="1400" dirty="0"/>
          </a:p>
        </p:txBody>
      </p:sp>
    </p:spTree>
    <p:extLst>
      <p:ext uri="{BB962C8B-B14F-4D97-AF65-F5344CB8AC3E}">
        <p14:creationId xmlns:p14="http://schemas.microsoft.com/office/powerpoint/2010/main" val="2115896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9DF3C958-0CF4-4F66-814F-E0DCF6FF83BD}"/>
              </a:ext>
            </a:extLst>
          </p:cNvPr>
          <p:cNvSpPr>
            <a:spLocks noGrp="1"/>
          </p:cNvSpPr>
          <p:nvPr>
            <p:ph idx="1"/>
          </p:nvPr>
        </p:nvSpPr>
        <p:spPr/>
        <p:txBody>
          <a:bodyPr/>
          <a:lstStyle/>
          <a:p>
            <a:pPr algn="ctr"/>
            <a:r>
              <a:rPr lang="de-DE" i="1" dirty="0"/>
              <a:t>Short break…..</a:t>
            </a:r>
          </a:p>
          <a:p>
            <a:pPr algn="ctr"/>
            <a:endParaRPr lang="de-DE" dirty="0"/>
          </a:p>
          <a:p>
            <a:pPr algn="ctr"/>
            <a:endParaRPr lang="de-DE" dirty="0"/>
          </a:p>
          <a:p>
            <a:pPr algn="ctr"/>
            <a:endParaRPr lang="de-DE" dirty="0"/>
          </a:p>
          <a:p>
            <a:pPr algn="ctr"/>
            <a:r>
              <a:rPr lang="en-US" dirty="0"/>
              <a:t>Food Security TEP Jupyter Notebooks for crop monitoring – </a:t>
            </a:r>
          </a:p>
          <a:p>
            <a:pPr algn="ctr"/>
            <a:r>
              <a:rPr lang="en-US" dirty="0"/>
              <a:t>A micro-insurance application </a:t>
            </a:r>
          </a:p>
          <a:p>
            <a:pPr algn="ctr"/>
            <a:r>
              <a:rPr lang="en-US" sz="1400" dirty="0"/>
              <a:t>(</a:t>
            </a:r>
            <a:r>
              <a:rPr lang="nl-NL" sz="1400" dirty="0"/>
              <a:t>Tom Van Roey – Roel Van Hoolst (VITO)</a:t>
            </a:r>
          </a:p>
          <a:p>
            <a:pPr algn="ctr"/>
            <a:endParaRPr lang="en-US" dirty="0"/>
          </a:p>
        </p:txBody>
      </p:sp>
    </p:spTree>
    <p:extLst>
      <p:ext uri="{BB962C8B-B14F-4D97-AF65-F5344CB8AC3E}">
        <p14:creationId xmlns:p14="http://schemas.microsoft.com/office/powerpoint/2010/main" val="4034137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68E90-1D02-4E24-B117-8D1FABEE8540}"/>
              </a:ext>
            </a:extLst>
          </p:cNvPr>
          <p:cNvSpPr>
            <a:spLocks noGrp="1"/>
          </p:cNvSpPr>
          <p:nvPr>
            <p:ph type="title"/>
          </p:nvPr>
        </p:nvSpPr>
        <p:spPr>
          <a:xfrm>
            <a:off x="143086" y="-20127"/>
            <a:ext cx="7619154" cy="769441"/>
          </a:xfrm>
        </p:spPr>
        <p:txBody>
          <a:bodyPr/>
          <a:lstStyle/>
          <a:p>
            <a:r>
              <a:rPr lang="en-US" dirty="0"/>
              <a:t>FS-TEP </a:t>
            </a:r>
            <a:r>
              <a:rPr lang="x-none" dirty="0"/>
              <a:t>Jupyter Notebook</a:t>
            </a:r>
            <a:r>
              <a:rPr lang="en-US" dirty="0"/>
              <a:t>s for crop monitoring - micro-insurance application</a:t>
            </a:r>
            <a:endParaRPr lang="en-BE" dirty="0"/>
          </a:p>
        </p:txBody>
      </p:sp>
      <p:sp>
        <p:nvSpPr>
          <p:cNvPr id="4" name="Content Placeholder 3">
            <a:extLst>
              <a:ext uri="{FF2B5EF4-FFF2-40B4-BE49-F238E27FC236}">
                <a16:creationId xmlns:a16="http://schemas.microsoft.com/office/drawing/2014/main" id="{7488C215-96F6-46A7-B1FD-0B06F458695E}"/>
              </a:ext>
            </a:extLst>
          </p:cNvPr>
          <p:cNvSpPr>
            <a:spLocks noGrp="1"/>
          </p:cNvSpPr>
          <p:nvPr>
            <p:ph sz="half" idx="1"/>
          </p:nvPr>
        </p:nvSpPr>
        <p:spPr>
          <a:xfrm>
            <a:off x="615950" y="1254919"/>
            <a:ext cx="4281170" cy="3238500"/>
          </a:xfrm>
        </p:spPr>
        <p:txBody>
          <a:bodyPr/>
          <a:lstStyle/>
          <a:p>
            <a:r>
              <a:rPr lang="en-US" sz="1600" b="1" dirty="0"/>
              <a:t>Part 1:</a:t>
            </a:r>
          </a:p>
          <a:p>
            <a:r>
              <a:rPr lang="en-US" dirty="0"/>
              <a:t>TEP-FS pilot for Area Yield Index insurance in Kenya.</a:t>
            </a:r>
          </a:p>
          <a:p>
            <a:r>
              <a:rPr lang="en-US" dirty="0"/>
              <a:t>User: World Food Program &amp; Pula Advisors</a:t>
            </a:r>
          </a:p>
          <a:p>
            <a:r>
              <a:rPr lang="en-US" dirty="0"/>
              <a:t>Application: Food Security TEP Jupyter Notebook </a:t>
            </a:r>
            <a:endParaRPr lang="en-BE" dirty="0"/>
          </a:p>
        </p:txBody>
      </p:sp>
      <p:sp>
        <p:nvSpPr>
          <p:cNvPr id="5" name="Content Placeholder 4">
            <a:extLst>
              <a:ext uri="{FF2B5EF4-FFF2-40B4-BE49-F238E27FC236}">
                <a16:creationId xmlns:a16="http://schemas.microsoft.com/office/drawing/2014/main" id="{7EFF5C34-8F09-4D8B-8B47-969B0813D244}"/>
              </a:ext>
            </a:extLst>
          </p:cNvPr>
          <p:cNvSpPr>
            <a:spLocks noGrp="1"/>
          </p:cNvSpPr>
          <p:nvPr>
            <p:ph sz="half" idx="2"/>
          </p:nvPr>
        </p:nvSpPr>
        <p:spPr>
          <a:xfrm>
            <a:off x="4897120" y="1254919"/>
            <a:ext cx="3888000" cy="3238500"/>
          </a:xfrm>
        </p:spPr>
        <p:txBody>
          <a:bodyPr/>
          <a:lstStyle/>
          <a:p>
            <a:r>
              <a:rPr lang="en-US" sz="1600" b="1" dirty="0"/>
              <a:t>Part 2:</a:t>
            </a:r>
          </a:p>
          <a:p>
            <a:r>
              <a:rPr lang="en-US" dirty="0"/>
              <a:t>Introduction to </a:t>
            </a:r>
            <a:r>
              <a:rPr lang="en-US" dirty="0" err="1"/>
              <a:t>Jupyter</a:t>
            </a:r>
            <a:r>
              <a:rPr lang="en-US" dirty="0"/>
              <a:t> Notebook</a:t>
            </a:r>
          </a:p>
          <a:p>
            <a:r>
              <a:rPr lang="en-US" dirty="0"/>
              <a:t>Set-up</a:t>
            </a:r>
          </a:p>
          <a:p>
            <a:r>
              <a:rPr lang="en-US" dirty="0"/>
              <a:t>Practical example: NDVI timeseries extraction</a:t>
            </a:r>
            <a:endParaRPr lang="en-BE" dirty="0"/>
          </a:p>
        </p:txBody>
      </p:sp>
    </p:spTree>
    <p:extLst>
      <p:ext uri="{BB962C8B-B14F-4D97-AF65-F5344CB8AC3E}">
        <p14:creationId xmlns:p14="http://schemas.microsoft.com/office/powerpoint/2010/main" val="1411436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BDE40D4-8F11-429A-AA59-A2A328DB1A98}"/>
              </a:ext>
            </a:extLst>
          </p:cNvPr>
          <p:cNvSpPr>
            <a:spLocks noGrp="1"/>
          </p:cNvSpPr>
          <p:nvPr>
            <p:ph idx="1"/>
          </p:nvPr>
        </p:nvSpPr>
        <p:spPr/>
        <p:txBody>
          <a:bodyPr/>
          <a:lstStyle/>
          <a:p>
            <a:pPr algn="ctr"/>
            <a:r>
              <a:rPr lang="en-US" sz="2400" dirty="0"/>
              <a:t>FS-TEP </a:t>
            </a:r>
            <a:r>
              <a:rPr lang="x-none" sz="2400" dirty="0"/>
              <a:t>Jupyter Notebook</a:t>
            </a:r>
            <a:r>
              <a:rPr lang="en-US" sz="2400" dirty="0"/>
              <a:t>s for crop monitoring </a:t>
            </a:r>
          </a:p>
          <a:p>
            <a:pPr algn="ctr"/>
            <a:r>
              <a:rPr lang="en-US" sz="2400" dirty="0"/>
              <a:t>- micro-insurance application -</a:t>
            </a:r>
          </a:p>
          <a:p>
            <a:pPr algn="ctr"/>
            <a:endParaRPr lang="en-GB" sz="2400" dirty="0"/>
          </a:p>
          <a:p>
            <a:pPr algn="ctr"/>
            <a:r>
              <a:rPr lang="en-US" sz="2400" dirty="0"/>
              <a:t>Part 1: Food Security TEP pilot for Area Yield </a:t>
            </a:r>
          </a:p>
          <a:p>
            <a:pPr algn="ctr"/>
            <a:r>
              <a:rPr lang="en-US" sz="2400" dirty="0"/>
              <a:t>Index Insurance in Kenya.</a:t>
            </a:r>
          </a:p>
          <a:p>
            <a:endParaRPr lang="en-BE" dirty="0"/>
          </a:p>
        </p:txBody>
      </p:sp>
    </p:spTree>
    <p:extLst>
      <p:ext uri="{BB962C8B-B14F-4D97-AF65-F5344CB8AC3E}">
        <p14:creationId xmlns:p14="http://schemas.microsoft.com/office/powerpoint/2010/main" val="870968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43AD177-5813-446A-9565-8B4EDD121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752" y="1151888"/>
            <a:ext cx="2553974" cy="643054"/>
          </a:xfrm>
          <a:prstGeom prst="rect">
            <a:avLst/>
          </a:prstGeom>
        </p:spPr>
      </p:pic>
      <p:sp>
        <p:nvSpPr>
          <p:cNvPr id="2" name="Titel 1">
            <a:extLst>
              <a:ext uri="{FF2B5EF4-FFF2-40B4-BE49-F238E27FC236}">
                <a16:creationId xmlns:a16="http://schemas.microsoft.com/office/drawing/2014/main" id="{03BD2E44-8E8D-4CC2-BCA6-C334679944DF}"/>
              </a:ext>
            </a:extLst>
          </p:cNvPr>
          <p:cNvSpPr>
            <a:spLocks noGrp="1"/>
          </p:cNvSpPr>
          <p:nvPr>
            <p:ph type="title"/>
          </p:nvPr>
        </p:nvSpPr>
        <p:spPr/>
        <p:txBody>
          <a:bodyPr/>
          <a:lstStyle/>
          <a:p>
            <a:r>
              <a:rPr lang="de-DE" dirty="0"/>
              <a:t>The Food Security </a:t>
            </a:r>
            <a:r>
              <a:rPr lang="de-DE" dirty="0" err="1"/>
              <a:t>Thematic</a:t>
            </a:r>
            <a:r>
              <a:rPr lang="de-DE" dirty="0"/>
              <a:t> Exploitation </a:t>
            </a:r>
            <a:r>
              <a:rPr lang="de-DE" dirty="0" err="1"/>
              <a:t>Platform</a:t>
            </a:r>
            <a:endParaRPr lang="de-DE" dirty="0"/>
          </a:p>
        </p:txBody>
      </p:sp>
      <p:sp>
        <p:nvSpPr>
          <p:cNvPr id="4" name="Rechteck 3">
            <a:extLst>
              <a:ext uri="{FF2B5EF4-FFF2-40B4-BE49-F238E27FC236}">
                <a16:creationId xmlns:a16="http://schemas.microsoft.com/office/drawing/2014/main" id="{E14B557F-1D22-4236-A0BF-FA5264DCDD14}"/>
              </a:ext>
            </a:extLst>
          </p:cNvPr>
          <p:cNvSpPr/>
          <p:nvPr/>
        </p:nvSpPr>
        <p:spPr>
          <a:xfrm>
            <a:off x="4677916" y="2779248"/>
            <a:ext cx="3921415" cy="1754326"/>
          </a:xfrm>
          <a:prstGeom prst="rect">
            <a:avLst/>
          </a:prstGeom>
          <a:noFill/>
        </p:spPr>
        <p:txBody>
          <a:bodyPr wrap="square">
            <a:spAutoFit/>
          </a:bodyPr>
          <a:lstStyle/>
          <a:p>
            <a:pPr defTabSz="914400" eaLnBrk="0" fontAlgn="base" hangingPunct="0">
              <a:spcBef>
                <a:spcPct val="0"/>
              </a:spcBef>
              <a:spcAft>
                <a:spcPct val="0"/>
              </a:spcAft>
            </a:pPr>
            <a:r>
              <a:rPr lang="en-US" dirty="0">
                <a:solidFill>
                  <a:srgbClr val="000000"/>
                </a:solidFill>
                <a:latin typeface="Calibri" panose="020F0502020204030204" pitchFamily="34" charset="0"/>
                <a:cs typeface="Calibri" panose="020F0502020204030204" pitchFamily="34" charset="0"/>
              </a:rPr>
              <a:t>The innovative platform aims at simplifying the extraction of </a:t>
            </a:r>
            <a:r>
              <a:rPr lang="en-US" dirty="0" err="1">
                <a:solidFill>
                  <a:srgbClr val="000000"/>
                </a:solidFill>
                <a:latin typeface="Calibri" panose="020F0502020204030204" pitchFamily="34" charset="0"/>
                <a:cs typeface="Calibri" panose="020F0502020204030204" pitchFamily="34" charset="0"/>
              </a:rPr>
              <a:t>informa-tion</a:t>
            </a:r>
            <a:r>
              <a:rPr lang="en-US" dirty="0">
                <a:solidFill>
                  <a:srgbClr val="000000"/>
                </a:solidFill>
                <a:latin typeface="Calibri" panose="020F0502020204030204" pitchFamily="34" charset="0"/>
                <a:cs typeface="Calibri" panose="020F0502020204030204" pitchFamily="34" charset="0"/>
              </a:rPr>
              <a:t> from Earth Observation data for the advancement of data-intensive services in the food security sector mainly in Europe and Africa. </a:t>
            </a:r>
          </a:p>
        </p:txBody>
      </p:sp>
      <p:pic>
        <p:nvPicPr>
          <p:cNvPr id="5" name="Grafik 4">
            <a:extLst>
              <a:ext uri="{FF2B5EF4-FFF2-40B4-BE49-F238E27FC236}">
                <a16:creationId xmlns:a16="http://schemas.microsoft.com/office/drawing/2014/main" id="{01DFB78B-45FF-4830-8BAC-F8EF8E266E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49938" y="1139539"/>
            <a:ext cx="1273779" cy="667752"/>
          </a:xfrm>
          <a:prstGeom prst="rect">
            <a:avLst/>
          </a:prstGeom>
          <a:ln>
            <a:noFill/>
          </a:ln>
          <a:effectLst/>
        </p:spPr>
      </p:pic>
      <p:sp>
        <p:nvSpPr>
          <p:cNvPr id="6" name="Rechteck 5">
            <a:extLst>
              <a:ext uri="{FF2B5EF4-FFF2-40B4-BE49-F238E27FC236}">
                <a16:creationId xmlns:a16="http://schemas.microsoft.com/office/drawing/2014/main" id="{F480E1ED-A61A-4795-BB49-81FD71122B70}"/>
              </a:ext>
            </a:extLst>
          </p:cNvPr>
          <p:cNvSpPr/>
          <p:nvPr/>
        </p:nvSpPr>
        <p:spPr>
          <a:xfrm>
            <a:off x="4677916" y="1948251"/>
            <a:ext cx="4044056" cy="830997"/>
          </a:xfrm>
          <a:prstGeom prst="rect">
            <a:avLst/>
          </a:prstGeom>
        </p:spPr>
        <p:txBody>
          <a:bodyPr wrap="none">
            <a:spAutoFit/>
          </a:bodyPr>
          <a:lstStyle/>
          <a:p>
            <a:pPr defTabSz="914400" eaLnBrk="0" fontAlgn="base" hangingPunct="0">
              <a:spcBef>
                <a:spcPct val="0"/>
              </a:spcBef>
              <a:spcAft>
                <a:spcPct val="0"/>
              </a:spcAft>
            </a:pPr>
            <a:r>
              <a:rPr lang="en-US" sz="2400" b="1" dirty="0">
                <a:solidFill>
                  <a:srgbClr val="F0823C"/>
                </a:solidFill>
                <a:latin typeface="Calibri" pitchFamily="34" charset="0"/>
                <a:cs typeface="Calibri" panose="020F0502020204030204" pitchFamily="34" charset="0"/>
              </a:rPr>
              <a:t>“</a:t>
            </a:r>
            <a:r>
              <a:rPr lang="en-US" sz="2400" b="1" dirty="0">
                <a:solidFill>
                  <a:srgbClr val="F0823C"/>
                </a:solidFill>
                <a:latin typeface="Calibri" pitchFamily="34" charset="0"/>
              </a:rPr>
              <a:t>Supporting Sustainable Food </a:t>
            </a:r>
          </a:p>
          <a:p>
            <a:pPr defTabSz="914400" eaLnBrk="0" fontAlgn="base" hangingPunct="0">
              <a:spcBef>
                <a:spcPct val="0"/>
              </a:spcBef>
              <a:spcAft>
                <a:spcPct val="0"/>
              </a:spcAft>
            </a:pPr>
            <a:r>
              <a:rPr lang="en-US" sz="2400" b="1" dirty="0">
                <a:solidFill>
                  <a:srgbClr val="F0823C"/>
                </a:solidFill>
                <a:latin typeface="Calibri" pitchFamily="34" charset="0"/>
              </a:rPr>
              <a:t>Production from Space</a:t>
            </a:r>
            <a:r>
              <a:rPr lang="en-US" sz="2400" dirty="0">
                <a:solidFill>
                  <a:srgbClr val="F0823C"/>
                </a:solidFill>
                <a:latin typeface="Calibri" pitchFamily="34" charset="0"/>
                <a:cs typeface="Calibri" panose="020F0502020204030204" pitchFamily="34" charset="0"/>
              </a:rPr>
              <a:t>” </a:t>
            </a:r>
          </a:p>
        </p:txBody>
      </p:sp>
      <p:pic>
        <p:nvPicPr>
          <p:cNvPr id="7" name="Grafik 6">
            <a:extLst>
              <a:ext uri="{FF2B5EF4-FFF2-40B4-BE49-F238E27FC236}">
                <a16:creationId xmlns:a16="http://schemas.microsoft.com/office/drawing/2014/main" id="{E65B6EF5-EBA9-4822-962A-933F5D8576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375" b="2387"/>
          <a:stretch/>
        </p:blipFill>
        <p:spPr>
          <a:xfrm>
            <a:off x="972366" y="938601"/>
            <a:ext cx="3000660" cy="3682959"/>
          </a:xfrm>
          <a:prstGeom prst="rect">
            <a:avLst/>
          </a:prstGeom>
        </p:spPr>
      </p:pic>
      <p:pic>
        <p:nvPicPr>
          <p:cNvPr id="8" name="Picture 34" descr="D:\LOGOS\ESA.tif">
            <a:extLst>
              <a:ext uri="{FF2B5EF4-FFF2-40B4-BE49-F238E27FC236}">
                <a16:creationId xmlns:a16="http://schemas.microsoft.com/office/drawing/2014/main" id="{1788145C-4A9F-4032-9A6D-8AF4EAB310B4}"/>
              </a:ext>
            </a:extLst>
          </p:cNvPr>
          <p:cNvPicPr>
            <a:picLocks noChangeAspect="1" noChangeArrowheads="1"/>
          </p:cNvPicPr>
          <p:nvPr/>
        </p:nvPicPr>
        <p:blipFill>
          <a:blip r:embed="rId6" cstate="screen"/>
          <a:srcRect/>
          <a:stretch>
            <a:fillRect/>
          </a:stretch>
        </p:blipFill>
        <p:spPr bwMode="auto">
          <a:xfrm>
            <a:off x="4796675" y="925833"/>
            <a:ext cx="456756" cy="189670"/>
          </a:xfrm>
          <a:prstGeom prst="rect">
            <a:avLst/>
          </a:prstGeom>
          <a:noFill/>
          <a:ln w="9525">
            <a:noFill/>
            <a:miter lim="800000"/>
            <a:headEnd/>
            <a:tailEnd/>
          </a:ln>
        </p:spPr>
      </p:pic>
    </p:spTree>
    <p:extLst>
      <p:ext uri="{BB962C8B-B14F-4D97-AF65-F5344CB8AC3E}">
        <p14:creationId xmlns:p14="http://schemas.microsoft.com/office/powerpoint/2010/main" val="1180382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E1CC-CE5C-4117-90A3-6A0E5FB63F3B}"/>
              </a:ext>
            </a:extLst>
          </p:cNvPr>
          <p:cNvSpPr>
            <a:spLocks noGrp="1"/>
          </p:cNvSpPr>
          <p:nvPr>
            <p:ph type="title"/>
          </p:nvPr>
        </p:nvSpPr>
        <p:spPr/>
        <p:txBody>
          <a:bodyPr/>
          <a:lstStyle/>
          <a:p>
            <a:r>
              <a:rPr lang="en-US" dirty="0">
                <a:solidFill>
                  <a:schemeClr val="bg1"/>
                </a:solidFill>
              </a:rPr>
              <a:t>TEP-FS Pilot 2  </a:t>
            </a:r>
            <a:endParaRPr lang="en-BE" dirty="0">
              <a:solidFill>
                <a:schemeClr val="bg1"/>
              </a:solidFill>
            </a:endParaRPr>
          </a:p>
        </p:txBody>
      </p:sp>
      <p:sp>
        <p:nvSpPr>
          <p:cNvPr id="4" name="TextBox 3">
            <a:extLst>
              <a:ext uri="{FF2B5EF4-FFF2-40B4-BE49-F238E27FC236}">
                <a16:creationId xmlns:a16="http://schemas.microsoft.com/office/drawing/2014/main" id="{CC193508-BF6C-438F-8878-4A7574605FA4}"/>
              </a:ext>
            </a:extLst>
          </p:cNvPr>
          <p:cNvSpPr txBox="1"/>
          <p:nvPr/>
        </p:nvSpPr>
        <p:spPr>
          <a:xfrm>
            <a:off x="0" y="1114058"/>
            <a:ext cx="8294258" cy="3570208"/>
          </a:xfrm>
          <a:prstGeom prst="rect">
            <a:avLst/>
          </a:prstGeom>
          <a:noFill/>
        </p:spPr>
        <p:txBody>
          <a:bodyPr wrap="none" rtlCol="0">
            <a:spAutoFit/>
          </a:bodyPr>
          <a:lstStyle/>
          <a:p>
            <a:r>
              <a:rPr lang="en-US" sz="1600" dirty="0"/>
              <a:t>Background: </a:t>
            </a:r>
          </a:p>
          <a:p>
            <a:pPr marL="285750" indent="-285750">
              <a:spcBef>
                <a:spcPts val="600"/>
              </a:spcBef>
              <a:buFont typeface="Wingdings" panose="05000000000000000000" pitchFamily="2" charset="2"/>
              <a:buChar char="§"/>
            </a:pPr>
            <a:r>
              <a:rPr lang="pt-BR" sz="1600" dirty="0"/>
              <a:t>R4 Rural Resilience Initiative (R4):</a:t>
            </a:r>
          </a:p>
          <a:p>
            <a:pPr marL="742950" lvl="1" indent="-285750">
              <a:buFont typeface="Wingdings" panose="05000000000000000000" pitchFamily="2" charset="2"/>
              <a:buChar char="§"/>
            </a:pPr>
            <a:r>
              <a:rPr lang="pt-BR" sz="1200" dirty="0"/>
              <a:t>strategic partnership between Oxfam America (OA) &amp; UN’s World Food Program (WFP)</a:t>
            </a:r>
          </a:p>
          <a:p>
            <a:pPr marL="285750" indent="-285750">
              <a:spcBef>
                <a:spcPts val="600"/>
              </a:spcBef>
              <a:buFont typeface="Wingdings" panose="05000000000000000000" pitchFamily="2" charset="2"/>
              <a:buChar char="§"/>
            </a:pPr>
            <a:r>
              <a:rPr lang="pt-BR" sz="1600" dirty="0"/>
              <a:t>Micro-insurance: </a:t>
            </a:r>
          </a:p>
          <a:p>
            <a:pPr marL="742950" lvl="1" indent="-285750">
              <a:spcBef>
                <a:spcPts val="600"/>
              </a:spcBef>
              <a:buFont typeface="Wingdings" panose="05000000000000000000" pitchFamily="2" charset="2"/>
              <a:buChar char="§"/>
            </a:pPr>
            <a:r>
              <a:rPr lang="pt-BR" sz="1600" dirty="0"/>
              <a:t>Kenya’s Arid &amp; Semi-Arid Lands</a:t>
            </a:r>
          </a:p>
          <a:p>
            <a:pPr marL="742950" lvl="1" indent="-285750">
              <a:spcBef>
                <a:spcPts val="600"/>
              </a:spcBef>
              <a:buFont typeface="Wingdings" panose="05000000000000000000" pitchFamily="2" charset="2"/>
              <a:buChar char="§"/>
            </a:pPr>
            <a:r>
              <a:rPr lang="pt-BR" sz="1600" dirty="0"/>
              <a:t>In 2016: feasibility study for two types of index insurance</a:t>
            </a:r>
          </a:p>
          <a:p>
            <a:pPr marL="1200150" lvl="2" indent="-285750">
              <a:buFont typeface="Wingdings" panose="05000000000000000000" pitchFamily="2" charset="2"/>
              <a:buChar char="§"/>
            </a:pPr>
            <a:r>
              <a:rPr lang="pt-BR" sz="1400" dirty="0"/>
              <a:t>Area Yield Indices</a:t>
            </a:r>
          </a:p>
          <a:p>
            <a:pPr marL="1200150" lvl="2" indent="-285750">
              <a:buFont typeface="Wingdings" panose="05000000000000000000" pitchFamily="2" charset="2"/>
              <a:buChar char="§"/>
            </a:pPr>
            <a:r>
              <a:rPr lang="pt-BR" sz="1400" dirty="0"/>
              <a:t>Weather Index Based</a:t>
            </a:r>
          </a:p>
          <a:p>
            <a:pPr marL="742950" lvl="1" indent="-285750">
              <a:spcBef>
                <a:spcPts val="600"/>
              </a:spcBef>
              <a:buFont typeface="Wingdings" panose="05000000000000000000" pitchFamily="2" charset="2"/>
              <a:buChar char="§"/>
            </a:pPr>
            <a:r>
              <a:rPr lang="pt-BR" sz="1600" dirty="0"/>
              <a:t>Area Yield approach </a:t>
            </a:r>
          </a:p>
          <a:p>
            <a:pPr marL="1200150" lvl="2" indent="-285750">
              <a:buFont typeface="Wingdings" panose="05000000000000000000" pitchFamily="2" charset="2"/>
              <a:buChar char="§"/>
            </a:pPr>
            <a:r>
              <a:rPr lang="pt-BR" sz="1400" dirty="0"/>
              <a:t>Easier for partners &amp; participants to understand, accept and actively engage</a:t>
            </a:r>
          </a:p>
          <a:p>
            <a:pPr marL="742950" lvl="1" indent="-285750">
              <a:spcBef>
                <a:spcPts val="600"/>
              </a:spcBef>
              <a:buFont typeface="Wingdings" panose="05000000000000000000" pitchFamily="2" charset="2"/>
              <a:buChar char="§"/>
            </a:pPr>
            <a:r>
              <a:rPr lang="pt-BR" sz="1600" dirty="0"/>
              <a:t>Currently an operational service in the region</a:t>
            </a:r>
          </a:p>
          <a:p>
            <a:pPr marL="1200150" lvl="2" indent="-285750">
              <a:buFont typeface="Wingdings" panose="05000000000000000000" pitchFamily="2" charset="2"/>
              <a:buChar char="§"/>
            </a:pPr>
            <a:r>
              <a:rPr lang="pt-BR" sz="1400" dirty="0"/>
              <a:t>Developed &amp; operated by WFP with local partner Pula Advisors </a:t>
            </a:r>
          </a:p>
          <a:p>
            <a:r>
              <a:rPr lang="pt-BR" sz="1600" dirty="0"/>
              <a:t> </a:t>
            </a:r>
            <a:endParaRPr lang="en-BE" sz="1600" dirty="0"/>
          </a:p>
        </p:txBody>
      </p:sp>
    </p:spTree>
    <p:extLst>
      <p:ext uri="{BB962C8B-B14F-4D97-AF65-F5344CB8AC3E}">
        <p14:creationId xmlns:p14="http://schemas.microsoft.com/office/powerpoint/2010/main" val="2283804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E1CC-CE5C-4117-90A3-6A0E5FB63F3B}"/>
              </a:ext>
            </a:extLst>
          </p:cNvPr>
          <p:cNvSpPr>
            <a:spLocks noGrp="1"/>
          </p:cNvSpPr>
          <p:nvPr>
            <p:ph type="title"/>
          </p:nvPr>
        </p:nvSpPr>
        <p:spPr/>
        <p:txBody>
          <a:bodyPr/>
          <a:lstStyle/>
          <a:p>
            <a:r>
              <a:rPr lang="en-US" dirty="0">
                <a:solidFill>
                  <a:schemeClr val="bg1"/>
                </a:solidFill>
              </a:rPr>
              <a:t>Area Yield Index Insurance</a:t>
            </a:r>
            <a:endParaRPr lang="en-BE" dirty="0">
              <a:solidFill>
                <a:schemeClr val="bg1"/>
              </a:solidFill>
            </a:endParaRPr>
          </a:p>
        </p:txBody>
      </p:sp>
      <p:sp>
        <p:nvSpPr>
          <p:cNvPr id="6" name="TextBox 5">
            <a:extLst>
              <a:ext uri="{FF2B5EF4-FFF2-40B4-BE49-F238E27FC236}">
                <a16:creationId xmlns:a16="http://schemas.microsoft.com/office/drawing/2014/main" id="{3FFF3A92-7CA6-41E3-A0C7-F077769F22D1}"/>
              </a:ext>
            </a:extLst>
          </p:cNvPr>
          <p:cNvSpPr txBox="1"/>
          <p:nvPr/>
        </p:nvSpPr>
        <p:spPr>
          <a:xfrm>
            <a:off x="622629" y="812099"/>
            <a:ext cx="3373039" cy="369332"/>
          </a:xfrm>
          <a:prstGeom prst="rect">
            <a:avLst/>
          </a:prstGeom>
          <a:noFill/>
        </p:spPr>
        <p:txBody>
          <a:bodyPr wrap="none" rtlCol="0">
            <a:spAutoFit/>
          </a:bodyPr>
          <a:lstStyle/>
          <a:p>
            <a:r>
              <a:rPr lang="en-US" b="1" dirty="0"/>
              <a:t>Region or farmers group</a:t>
            </a:r>
            <a:endParaRPr lang="en-BE" b="1" dirty="0"/>
          </a:p>
        </p:txBody>
      </p:sp>
      <p:sp>
        <p:nvSpPr>
          <p:cNvPr id="7" name="Rectangle: Rounded Corners 6">
            <a:extLst>
              <a:ext uri="{FF2B5EF4-FFF2-40B4-BE49-F238E27FC236}">
                <a16:creationId xmlns:a16="http://schemas.microsoft.com/office/drawing/2014/main" id="{B55E67C6-E839-488A-AA99-6D016AA47C66}"/>
              </a:ext>
            </a:extLst>
          </p:cNvPr>
          <p:cNvSpPr/>
          <p:nvPr/>
        </p:nvSpPr>
        <p:spPr>
          <a:xfrm>
            <a:off x="347241" y="1250066"/>
            <a:ext cx="3923817" cy="328721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Rectangle: Rounded Corners 7">
            <a:extLst>
              <a:ext uri="{FF2B5EF4-FFF2-40B4-BE49-F238E27FC236}">
                <a16:creationId xmlns:a16="http://schemas.microsoft.com/office/drawing/2014/main" id="{77D403F9-47FC-40EF-A636-A0D25C4209E5}"/>
              </a:ext>
            </a:extLst>
          </p:cNvPr>
          <p:cNvSpPr/>
          <p:nvPr/>
        </p:nvSpPr>
        <p:spPr>
          <a:xfrm>
            <a:off x="810228" y="1550763"/>
            <a:ext cx="833377" cy="77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Field 1</a:t>
            </a:r>
            <a:endParaRPr lang="en-BE" dirty="0"/>
          </a:p>
        </p:txBody>
      </p:sp>
      <p:sp>
        <p:nvSpPr>
          <p:cNvPr id="10" name="Rectangle: Rounded Corners 9">
            <a:extLst>
              <a:ext uri="{FF2B5EF4-FFF2-40B4-BE49-F238E27FC236}">
                <a16:creationId xmlns:a16="http://schemas.microsoft.com/office/drawing/2014/main" id="{D26F8BB0-6F2C-465D-9897-C3A9556D8B37}"/>
              </a:ext>
            </a:extLst>
          </p:cNvPr>
          <p:cNvSpPr/>
          <p:nvPr/>
        </p:nvSpPr>
        <p:spPr>
          <a:xfrm>
            <a:off x="810228" y="2695843"/>
            <a:ext cx="833377" cy="77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10">
            <a:extLst>
              <a:ext uri="{FF2B5EF4-FFF2-40B4-BE49-F238E27FC236}">
                <a16:creationId xmlns:a16="http://schemas.microsoft.com/office/drawing/2014/main" id="{2E11DB23-34B3-404C-B16D-27E2FEA9F32F}"/>
              </a:ext>
            </a:extLst>
          </p:cNvPr>
          <p:cNvSpPr/>
          <p:nvPr/>
        </p:nvSpPr>
        <p:spPr>
          <a:xfrm>
            <a:off x="1994702" y="2695843"/>
            <a:ext cx="833377" cy="77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Rounded Corners 12">
            <a:extLst>
              <a:ext uri="{FF2B5EF4-FFF2-40B4-BE49-F238E27FC236}">
                <a16:creationId xmlns:a16="http://schemas.microsoft.com/office/drawing/2014/main" id="{21DFB1D4-FFEA-4E59-B172-119C46307EA5}"/>
              </a:ext>
            </a:extLst>
          </p:cNvPr>
          <p:cNvSpPr/>
          <p:nvPr/>
        </p:nvSpPr>
        <p:spPr>
          <a:xfrm>
            <a:off x="3235119" y="2673304"/>
            <a:ext cx="833377" cy="77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13">
            <a:extLst>
              <a:ext uri="{FF2B5EF4-FFF2-40B4-BE49-F238E27FC236}">
                <a16:creationId xmlns:a16="http://schemas.microsoft.com/office/drawing/2014/main" id="{A3143108-E37F-4478-B8F1-AE36785A46B9}"/>
              </a:ext>
            </a:extLst>
          </p:cNvPr>
          <p:cNvSpPr/>
          <p:nvPr/>
        </p:nvSpPr>
        <p:spPr>
          <a:xfrm>
            <a:off x="1994701" y="1585080"/>
            <a:ext cx="833377" cy="77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Field 2</a:t>
            </a:r>
            <a:endParaRPr lang="en-BE" dirty="0"/>
          </a:p>
        </p:txBody>
      </p:sp>
      <p:sp>
        <p:nvSpPr>
          <p:cNvPr id="15" name="Rectangle: Rounded Corners 14">
            <a:extLst>
              <a:ext uri="{FF2B5EF4-FFF2-40B4-BE49-F238E27FC236}">
                <a16:creationId xmlns:a16="http://schemas.microsoft.com/office/drawing/2014/main" id="{0632F020-F863-4F20-8370-CACB5D18D034}"/>
              </a:ext>
            </a:extLst>
          </p:cNvPr>
          <p:cNvSpPr/>
          <p:nvPr/>
        </p:nvSpPr>
        <p:spPr>
          <a:xfrm>
            <a:off x="3179174" y="1585080"/>
            <a:ext cx="833377" cy="77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Field 3</a:t>
            </a:r>
            <a:endParaRPr lang="en-BE" dirty="0"/>
          </a:p>
        </p:txBody>
      </p:sp>
      <p:sp>
        <p:nvSpPr>
          <p:cNvPr id="16" name="TextBox 15">
            <a:extLst>
              <a:ext uri="{FF2B5EF4-FFF2-40B4-BE49-F238E27FC236}">
                <a16:creationId xmlns:a16="http://schemas.microsoft.com/office/drawing/2014/main" id="{1DC85158-DF62-435F-808F-EAD79A41804C}"/>
              </a:ext>
            </a:extLst>
          </p:cNvPr>
          <p:cNvSpPr txBox="1"/>
          <p:nvPr/>
        </p:nvSpPr>
        <p:spPr>
          <a:xfrm>
            <a:off x="4419591" y="788014"/>
            <a:ext cx="4572001" cy="2616101"/>
          </a:xfrm>
          <a:prstGeom prst="rect">
            <a:avLst/>
          </a:prstGeom>
          <a:noFill/>
        </p:spPr>
        <p:txBody>
          <a:bodyPr wrap="square" rtlCol="0">
            <a:spAutoFit/>
          </a:bodyPr>
          <a:lstStyle/>
          <a:p>
            <a:r>
              <a:rPr lang="en-US" b="1" dirty="0"/>
              <a:t>Per unit:</a:t>
            </a:r>
          </a:p>
          <a:p>
            <a:pPr marL="342900" indent="-342900">
              <a:buFont typeface="Wingdings" panose="05000000000000000000" pitchFamily="2" charset="2"/>
              <a:buChar char="§"/>
            </a:pPr>
            <a:r>
              <a:rPr lang="en-US" sz="1600" dirty="0"/>
              <a:t>Number of representative fields</a:t>
            </a:r>
          </a:p>
          <a:p>
            <a:pPr marL="342900" indent="-342900">
              <a:buFont typeface="Wingdings" panose="05000000000000000000" pitchFamily="2" charset="2"/>
              <a:buChar char="§"/>
            </a:pPr>
            <a:r>
              <a:rPr lang="en-US" sz="1600" dirty="0"/>
              <a:t>Crop Cutting Experiments (CCE)</a:t>
            </a:r>
          </a:p>
          <a:p>
            <a:pPr marL="342900" indent="-342900">
              <a:buFont typeface="Wingdings" panose="05000000000000000000" pitchFamily="2" charset="2"/>
              <a:buChar char="§"/>
            </a:pPr>
            <a:r>
              <a:rPr lang="en-US" sz="1600" dirty="0"/>
              <a:t>CCE to determine yield</a:t>
            </a:r>
          </a:p>
          <a:p>
            <a:pPr marL="342900" indent="-342900">
              <a:buFont typeface="Wingdings" panose="05000000000000000000" pitchFamily="2" charset="2"/>
              <a:buChar char="§"/>
            </a:pPr>
            <a:r>
              <a:rPr lang="en-US" sz="1600" dirty="0"/>
              <a:t>Use aggregated CCE’s yield as index for region</a:t>
            </a:r>
          </a:p>
          <a:p>
            <a:pPr marL="342900" indent="-342900">
              <a:buFont typeface="Wingdings" panose="05000000000000000000" pitchFamily="2" charset="2"/>
              <a:buChar char="§"/>
            </a:pPr>
            <a:r>
              <a:rPr lang="en-US" sz="1600" dirty="0"/>
              <a:t>If yield &lt; threshold</a:t>
            </a:r>
          </a:p>
          <a:p>
            <a:pPr marL="800100" lvl="1" indent="-342900">
              <a:buFont typeface="Wingdings" panose="05000000000000000000" pitchFamily="2" charset="2"/>
              <a:buChar char="§"/>
            </a:pPr>
            <a:r>
              <a:rPr lang="en-US" sz="1600" dirty="0"/>
              <a:t>All insured farmers in region get pay-out</a:t>
            </a:r>
          </a:p>
          <a:p>
            <a:pPr marL="285750" indent="-285750">
              <a:buFont typeface="Wingdings" panose="05000000000000000000" pitchFamily="2" charset="2"/>
              <a:buChar char="§"/>
            </a:pPr>
            <a:endParaRPr lang="en-US" b="1" dirty="0"/>
          </a:p>
        </p:txBody>
      </p:sp>
      <p:sp>
        <p:nvSpPr>
          <p:cNvPr id="17" name="TextBox 16">
            <a:extLst>
              <a:ext uri="{FF2B5EF4-FFF2-40B4-BE49-F238E27FC236}">
                <a16:creationId xmlns:a16="http://schemas.microsoft.com/office/drawing/2014/main" id="{F131B8EF-4EC9-49B7-90E9-4FE00C3B613D}"/>
              </a:ext>
            </a:extLst>
          </p:cNvPr>
          <p:cNvSpPr txBox="1"/>
          <p:nvPr/>
        </p:nvSpPr>
        <p:spPr>
          <a:xfrm>
            <a:off x="4419592" y="3061178"/>
            <a:ext cx="4572000" cy="2123658"/>
          </a:xfrm>
          <a:prstGeom prst="rect">
            <a:avLst/>
          </a:prstGeom>
          <a:noFill/>
        </p:spPr>
        <p:txBody>
          <a:bodyPr wrap="square" rtlCol="0">
            <a:spAutoFit/>
          </a:bodyPr>
          <a:lstStyle/>
          <a:p>
            <a:r>
              <a:rPr lang="en-US" sz="1600" b="1" dirty="0"/>
              <a:t>Advantage:</a:t>
            </a:r>
          </a:p>
          <a:p>
            <a:r>
              <a:rPr lang="en-US" sz="1600" dirty="0"/>
              <a:t>Easy to understand</a:t>
            </a:r>
          </a:p>
          <a:p>
            <a:endParaRPr lang="en-US" sz="1600" dirty="0"/>
          </a:p>
          <a:p>
            <a:r>
              <a:rPr lang="en-US" sz="1600" b="1" dirty="0"/>
              <a:t>Disadvantage: </a:t>
            </a:r>
          </a:p>
          <a:p>
            <a:r>
              <a:rPr lang="en-US" sz="1600" dirty="0"/>
              <a:t>labor and travel intensive</a:t>
            </a:r>
          </a:p>
          <a:p>
            <a:r>
              <a:rPr lang="en-US" sz="1600" dirty="0"/>
              <a:t>&gt;&gt; 92% of unit cost</a:t>
            </a:r>
          </a:p>
          <a:p>
            <a:endParaRPr lang="en-US" dirty="0"/>
          </a:p>
          <a:p>
            <a:endParaRPr lang="en-BE" dirty="0"/>
          </a:p>
        </p:txBody>
      </p:sp>
    </p:spTree>
    <p:extLst>
      <p:ext uri="{BB962C8B-B14F-4D97-AF65-F5344CB8AC3E}">
        <p14:creationId xmlns:p14="http://schemas.microsoft.com/office/powerpoint/2010/main" val="1319010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E1CC-CE5C-4117-90A3-6A0E5FB63F3B}"/>
              </a:ext>
            </a:extLst>
          </p:cNvPr>
          <p:cNvSpPr>
            <a:spLocks noGrp="1"/>
          </p:cNvSpPr>
          <p:nvPr>
            <p:ph type="title"/>
          </p:nvPr>
        </p:nvSpPr>
        <p:spPr/>
        <p:txBody>
          <a:bodyPr/>
          <a:lstStyle/>
          <a:p>
            <a:r>
              <a:rPr lang="en-US" dirty="0">
                <a:solidFill>
                  <a:schemeClr val="bg1"/>
                </a:solidFill>
              </a:rPr>
              <a:t>Area Yield Index Insurance</a:t>
            </a:r>
            <a:endParaRPr lang="en-BE" dirty="0">
              <a:solidFill>
                <a:schemeClr val="bg1"/>
              </a:solidFill>
            </a:endParaRPr>
          </a:p>
        </p:txBody>
      </p:sp>
      <p:sp>
        <p:nvSpPr>
          <p:cNvPr id="19" name="TextBox 18">
            <a:extLst>
              <a:ext uri="{FF2B5EF4-FFF2-40B4-BE49-F238E27FC236}">
                <a16:creationId xmlns:a16="http://schemas.microsoft.com/office/drawing/2014/main" id="{16331D2D-9E26-4295-881B-A587FCD28880}"/>
              </a:ext>
            </a:extLst>
          </p:cNvPr>
          <p:cNvSpPr txBox="1"/>
          <p:nvPr/>
        </p:nvSpPr>
        <p:spPr>
          <a:xfrm>
            <a:off x="188883" y="990749"/>
            <a:ext cx="8837676" cy="2154436"/>
          </a:xfrm>
          <a:prstGeom prst="rect">
            <a:avLst/>
          </a:prstGeom>
          <a:noFill/>
        </p:spPr>
        <p:txBody>
          <a:bodyPr wrap="none" rtlCol="0">
            <a:spAutoFit/>
          </a:bodyPr>
          <a:lstStyle/>
          <a:p>
            <a:r>
              <a:rPr lang="en-US" sz="1600" b="1" dirty="0"/>
              <a:t>EO opportunities</a:t>
            </a:r>
          </a:p>
          <a:p>
            <a:pPr marL="285750" indent="-285750">
              <a:buFont typeface="Wingdings" panose="05000000000000000000" pitchFamily="2" charset="2"/>
              <a:buChar char="§"/>
            </a:pPr>
            <a:r>
              <a:rPr lang="en-US" sz="1600" dirty="0"/>
              <a:t>Crop growth status at field level</a:t>
            </a:r>
          </a:p>
          <a:p>
            <a:pPr marL="285750" indent="-285750">
              <a:buFont typeface="Wingdings" panose="05000000000000000000" pitchFamily="2" charset="2"/>
              <a:buChar char="§"/>
            </a:pPr>
            <a:r>
              <a:rPr lang="en-US" sz="1600" dirty="0"/>
              <a:t>Optimize Crop Cutting Experiments (CCE)</a:t>
            </a:r>
          </a:p>
          <a:p>
            <a:pPr marL="285750" indent="-285750">
              <a:buFont typeface="Wingdings" panose="05000000000000000000" pitchFamily="2" charset="2"/>
              <a:buChar char="§"/>
            </a:pPr>
            <a:r>
              <a:rPr lang="en-US" sz="1600" dirty="0"/>
              <a:t>Optimize definition of insurance units</a:t>
            </a:r>
          </a:p>
          <a:p>
            <a:pPr marL="742950" lvl="1" indent="-285750">
              <a:buFont typeface="Wingdings" panose="05000000000000000000" pitchFamily="2" charset="2"/>
              <a:buChar char="§"/>
            </a:pPr>
            <a:r>
              <a:rPr lang="en-US" sz="1600" dirty="0"/>
              <a:t>Search for larger homogeneous units with a similar </a:t>
            </a:r>
            <a:r>
              <a:rPr lang="en-US" sz="1600" dirty="0" err="1"/>
              <a:t>agro</a:t>
            </a:r>
            <a:r>
              <a:rPr lang="en-US" sz="1600" dirty="0"/>
              <a:t>-ecological behavior</a:t>
            </a:r>
          </a:p>
          <a:p>
            <a:pPr lvl="2"/>
            <a:endParaRPr lang="en-US" dirty="0"/>
          </a:p>
          <a:p>
            <a:pPr marL="285750" indent="-285750">
              <a:buFont typeface="Wingdings" panose="05000000000000000000" pitchFamily="2" charset="2"/>
              <a:buChar char="§"/>
            </a:pPr>
            <a:endParaRPr lang="en-US" dirty="0"/>
          </a:p>
          <a:p>
            <a:endParaRPr lang="en-BE" dirty="0"/>
          </a:p>
        </p:txBody>
      </p:sp>
      <p:sp>
        <p:nvSpPr>
          <p:cNvPr id="20" name="TextBox 19">
            <a:extLst>
              <a:ext uri="{FF2B5EF4-FFF2-40B4-BE49-F238E27FC236}">
                <a16:creationId xmlns:a16="http://schemas.microsoft.com/office/drawing/2014/main" id="{D8AE85B7-DE7C-4722-9F2A-AF680237A05D}"/>
              </a:ext>
            </a:extLst>
          </p:cNvPr>
          <p:cNvSpPr txBox="1"/>
          <p:nvPr/>
        </p:nvSpPr>
        <p:spPr>
          <a:xfrm>
            <a:off x="188883" y="2388130"/>
            <a:ext cx="5381601" cy="861774"/>
          </a:xfrm>
          <a:prstGeom prst="rect">
            <a:avLst/>
          </a:prstGeom>
          <a:noFill/>
        </p:spPr>
        <p:txBody>
          <a:bodyPr wrap="none" rtlCol="0">
            <a:spAutoFit/>
          </a:bodyPr>
          <a:lstStyle/>
          <a:p>
            <a:r>
              <a:rPr lang="en-US" sz="1600" b="1" dirty="0"/>
              <a:t>First step for Pula Advisors:</a:t>
            </a:r>
          </a:p>
          <a:p>
            <a:r>
              <a:rPr lang="en-US" sz="1600" dirty="0"/>
              <a:t>Explore Sentinel 2 combined with CCE in-situ data</a:t>
            </a:r>
          </a:p>
          <a:p>
            <a:endParaRPr lang="en-US" dirty="0"/>
          </a:p>
        </p:txBody>
      </p:sp>
      <p:sp>
        <p:nvSpPr>
          <p:cNvPr id="21" name="TextBox 20">
            <a:extLst>
              <a:ext uri="{FF2B5EF4-FFF2-40B4-BE49-F238E27FC236}">
                <a16:creationId xmlns:a16="http://schemas.microsoft.com/office/drawing/2014/main" id="{48286059-2BAB-47FF-9D4D-D395E6A6BCBB}"/>
              </a:ext>
            </a:extLst>
          </p:cNvPr>
          <p:cNvSpPr txBox="1"/>
          <p:nvPr/>
        </p:nvSpPr>
        <p:spPr>
          <a:xfrm>
            <a:off x="251670" y="3249904"/>
            <a:ext cx="5438925" cy="1077218"/>
          </a:xfrm>
          <a:prstGeom prst="rect">
            <a:avLst/>
          </a:prstGeom>
          <a:noFill/>
        </p:spPr>
        <p:txBody>
          <a:bodyPr wrap="none" rtlCol="0">
            <a:spAutoFit/>
          </a:bodyPr>
          <a:lstStyle/>
          <a:p>
            <a:r>
              <a:rPr lang="en-US" sz="1600" b="1" dirty="0"/>
              <a:t>TEP-FS application:</a:t>
            </a:r>
          </a:p>
          <a:p>
            <a:pPr marL="285750" indent="-285750">
              <a:buFont typeface="Wingdings" panose="05000000000000000000" pitchFamily="2" charset="2"/>
              <a:buChar char="§"/>
            </a:pPr>
            <a:r>
              <a:rPr lang="en-US" sz="1600" dirty="0" err="1"/>
              <a:t>Jupyter</a:t>
            </a:r>
            <a:r>
              <a:rPr lang="en-US" sz="1600" dirty="0"/>
              <a:t> Notebook</a:t>
            </a:r>
          </a:p>
          <a:p>
            <a:pPr marL="285750" indent="-285750">
              <a:buFont typeface="Wingdings" panose="05000000000000000000" pitchFamily="2" charset="2"/>
              <a:buChar char="§"/>
            </a:pPr>
            <a:r>
              <a:rPr lang="en-US" sz="1600" dirty="0"/>
              <a:t>Sentinel 2 time series exploration</a:t>
            </a:r>
          </a:p>
          <a:p>
            <a:pPr marL="285750" indent="-285750">
              <a:buFont typeface="Wingdings" panose="05000000000000000000" pitchFamily="2" charset="2"/>
              <a:buChar char="§"/>
            </a:pPr>
            <a:r>
              <a:rPr lang="en-US" sz="1600" dirty="0"/>
              <a:t>Integrate existing in-situ data records from CCE</a:t>
            </a:r>
          </a:p>
        </p:txBody>
      </p:sp>
    </p:spTree>
    <p:extLst>
      <p:ext uri="{BB962C8B-B14F-4D97-AF65-F5344CB8AC3E}">
        <p14:creationId xmlns:p14="http://schemas.microsoft.com/office/powerpoint/2010/main" val="1746388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0C8E-7939-40D5-9335-F43006EC0143}"/>
              </a:ext>
            </a:extLst>
          </p:cNvPr>
          <p:cNvSpPr>
            <a:spLocks noGrp="1"/>
          </p:cNvSpPr>
          <p:nvPr>
            <p:ph type="title"/>
          </p:nvPr>
        </p:nvSpPr>
        <p:spPr/>
        <p:txBody>
          <a:bodyPr/>
          <a:lstStyle/>
          <a:p>
            <a:r>
              <a:rPr lang="en-US" dirty="0">
                <a:solidFill>
                  <a:schemeClr val="bg1"/>
                </a:solidFill>
              </a:rPr>
              <a:t>CCE in-situ data</a:t>
            </a:r>
            <a:endParaRPr lang="en-BE" dirty="0">
              <a:solidFill>
                <a:schemeClr val="bg1"/>
              </a:solidFill>
            </a:endParaRPr>
          </a:p>
        </p:txBody>
      </p:sp>
      <p:sp>
        <p:nvSpPr>
          <p:cNvPr id="5" name="TextBox 4">
            <a:extLst>
              <a:ext uri="{FF2B5EF4-FFF2-40B4-BE49-F238E27FC236}">
                <a16:creationId xmlns:a16="http://schemas.microsoft.com/office/drawing/2014/main" id="{99CBC448-CE63-479F-A55F-F5551A8EBDAB}"/>
              </a:ext>
            </a:extLst>
          </p:cNvPr>
          <p:cNvSpPr txBox="1"/>
          <p:nvPr/>
        </p:nvSpPr>
        <p:spPr>
          <a:xfrm>
            <a:off x="294640" y="934720"/>
            <a:ext cx="3393440" cy="2308324"/>
          </a:xfrm>
          <a:prstGeom prst="rect">
            <a:avLst/>
          </a:prstGeom>
          <a:noFill/>
        </p:spPr>
        <p:txBody>
          <a:bodyPr wrap="square" rtlCol="0">
            <a:spAutoFit/>
          </a:bodyPr>
          <a:lstStyle/>
          <a:p>
            <a:pPr lvl="0"/>
            <a:r>
              <a:rPr lang="en-US" dirty="0"/>
              <a:t>120 fields surveyed</a:t>
            </a:r>
            <a:endParaRPr lang="en-BE" dirty="0"/>
          </a:p>
          <a:p>
            <a:pPr lvl="0"/>
            <a:r>
              <a:rPr lang="en-US" dirty="0"/>
              <a:t>2 boxes/field</a:t>
            </a:r>
            <a:endParaRPr lang="en-BE" dirty="0"/>
          </a:p>
          <a:p>
            <a:pPr lvl="0"/>
            <a:r>
              <a:rPr lang="en-US" dirty="0"/>
              <a:t>Available information:</a:t>
            </a:r>
            <a:endParaRPr lang="en-BE" dirty="0"/>
          </a:p>
          <a:p>
            <a:pPr marL="742950" lvl="1" indent="-285750">
              <a:buFont typeface="Wingdings" panose="05000000000000000000" pitchFamily="2" charset="2"/>
              <a:buChar char="§"/>
            </a:pPr>
            <a:r>
              <a:rPr lang="en-US" dirty="0"/>
              <a:t>Geolocation</a:t>
            </a:r>
            <a:endParaRPr lang="en-BE" dirty="0"/>
          </a:p>
          <a:p>
            <a:pPr marL="742950" lvl="1" indent="-285750">
              <a:buFont typeface="Wingdings" panose="05000000000000000000" pitchFamily="2" charset="2"/>
              <a:buChar char="§"/>
            </a:pPr>
            <a:r>
              <a:rPr lang="en-US" dirty="0"/>
              <a:t>Crop description</a:t>
            </a:r>
            <a:endParaRPr lang="en-BE" dirty="0"/>
          </a:p>
          <a:p>
            <a:pPr marL="742950" lvl="1" indent="-285750">
              <a:buFont typeface="Wingdings" panose="05000000000000000000" pitchFamily="2" charset="2"/>
              <a:buChar char="§"/>
            </a:pPr>
            <a:r>
              <a:rPr lang="en-US" dirty="0"/>
              <a:t>Crop Health</a:t>
            </a:r>
            <a:endParaRPr lang="en-BE" dirty="0"/>
          </a:p>
          <a:p>
            <a:pPr marL="742950" lvl="1" indent="-285750">
              <a:buFont typeface="Wingdings" panose="05000000000000000000" pitchFamily="2" charset="2"/>
              <a:buChar char="§"/>
            </a:pPr>
            <a:r>
              <a:rPr lang="en-US" dirty="0"/>
              <a:t>Yield</a:t>
            </a:r>
            <a:endParaRPr lang="en-BE" dirty="0"/>
          </a:p>
          <a:p>
            <a:endParaRPr lang="en-BE" dirty="0"/>
          </a:p>
        </p:txBody>
      </p:sp>
      <p:pic>
        <p:nvPicPr>
          <p:cNvPr id="6" name="Picture 5">
            <a:extLst>
              <a:ext uri="{FF2B5EF4-FFF2-40B4-BE49-F238E27FC236}">
                <a16:creationId xmlns:a16="http://schemas.microsoft.com/office/drawing/2014/main" id="{420E0C17-1DC9-4A6D-96CD-B92A77ED09BF}"/>
              </a:ext>
            </a:extLst>
          </p:cNvPr>
          <p:cNvPicPr/>
          <p:nvPr/>
        </p:nvPicPr>
        <p:blipFill rotWithShape="1">
          <a:blip r:embed="rId3"/>
          <a:srcRect l="6610" r="31661"/>
          <a:stretch/>
        </p:blipFill>
        <p:spPr>
          <a:xfrm>
            <a:off x="4135119" y="1005840"/>
            <a:ext cx="4368801" cy="2570480"/>
          </a:xfrm>
          <a:prstGeom prst="rect">
            <a:avLst/>
          </a:prstGeom>
        </p:spPr>
      </p:pic>
      <p:pic>
        <p:nvPicPr>
          <p:cNvPr id="7" name="Picture 6">
            <a:extLst>
              <a:ext uri="{FF2B5EF4-FFF2-40B4-BE49-F238E27FC236}">
                <a16:creationId xmlns:a16="http://schemas.microsoft.com/office/drawing/2014/main" id="{C5ACD8CF-528F-4B9A-917D-11D7D0AEABD3}"/>
              </a:ext>
            </a:extLst>
          </p:cNvPr>
          <p:cNvPicPr>
            <a:picLocks noChangeAspect="1"/>
          </p:cNvPicPr>
          <p:nvPr/>
        </p:nvPicPr>
        <p:blipFill rotWithShape="1">
          <a:blip r:embed="rId4"/>
          <a:srcRect l="49392"/>
          <a:stretch/>
        </p:blipFill>
        <p:spPr>
          <a:xfrm>
            <a:off x="1991360" y="2676609"/>
            <a:ext cx="1831927" cy="1842235"/>
          </a:xfrm>
          <a:prstGeom prst="rect">
            <a:avLst/>
          </a:prstGeom>
        </p:spPr>
      </p:pic>
      <p:sp>
        <p:nvSpPr>
          <p:cNvPr id="8" name="TextBox 7">
            <a:extLst>
              <a:ext uri="{FF2B5EF4-FFF2-40B4-BE49-F238E27FC236}">
                <a16:creationId xmlns:a16="http://schemas.microsoft.com/office/drawing/2014/main" id="{F99EB52F-BA92-447C-AA0D-3ED6D1075D99}"/>
              </a:ext>
            </a:extLst>
          </p:cNvPr>
          <p:cNvSpPr txBox="1"/>
          <p:nvPr/>
        </p:nvSpPr>
        <p:spPr>
          <a:xfrm>
            <a:off x="2115976" y="4518844"/>
            <a:ext cx="4038285" cy="246221"/>
          </a:xfrm>
          <a:prstGeom prst="rect">
            <a:avLst/>
          </a:prstGeom>
          <a:noFill/>
        </p:spPr>
        <p:txBody>
          <a:bodyPr wrap="none" rtlCol="0">
            <a:spAutoFit/>
          </a:bodyPr>
          <a:lstStyle/>
          <a:p>
            <a:r>
              <a:rPr lang="en-US" sz="500" dirty="0"/>
              <a:t>Copyright:</a:t>
            </a:r>
          </a:p>
          <a:p>
            <a:r>
              <a:rPr lang="en-US" sz="500" dirty="0"/>
              <a:t>https://www.spacefordevelopment.org/wp-content/uploads/2018/06/Using-Satellite-Data-for-Area-Yield-Insurance.pdf</a:t>
            </a:r>
            <a:endParaRPr lang="en-BE" sz="500" dirty="0"/>
          </a:p>
        </p:txBody>
      </p:sp>
    </p:spTree>
    <p:extLst>
      <p:ext uri="{BB962C8B-B14F-4D97-AF65-F5344CB8AC3E}">
        <p14:creationId xmlns:p14="http://schemas.microsoft.com/office/powerpoint/2010/main" val="380067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4645CC-79E3-47F0-A01A-82420B1A957D}"/>
              </a:ext>
            </a:extLst>
          </p:cNvPr>
          <p:cNvSpPr>
            <a:spLocks noGrp="1"/>
          </p:cNvSpPr>
          <p:nvPr>
            <p:ph type="title"/>
          </p:nvPr>
        </p:nvSpPr>
        <p:spPr/>
        <p:txBody>
          <a:bodyPr/>
          <a:lstStyle/>
          <a:p>
            <a:r>
              <a:rPr lang="de-DE" dirty="0"/>
              <a:t>The Future Global Smart Farm</a:t>
            </a:r>
          </a:p>
        </p:txBody>
      </p:sp>
      <p:pic>
        <p:nvPicPr>
          <p:cNvPr id="81" name="Grafik 80">
            <a:extLst>
              <a:ext uri="{FF2B5EF4-FFF2-40B4-BE49-F238E27FC236}">
                <a16:creationId xmlns:a16="http://schemas.microsoft.com/office/drawing/2014/main" id="{CCBC8D43-1093-4A1B-BEB7-30D85B828361}"/>
              </a:ext>
            </a:extLst>
          </p:cNvPr>
          <p:cNvPicPr>
            <a:picLocks noChangeAspect="1"/>
          </p:cNvPicPr>
          <p:nvPr/>
        </p:nvPicPr>
        <p:blipFill>
          <a:blip r:embed="rId2"/>
          <a:stretch>
            <a:fillRect/>
          </a:stretch>
        </p:blipFill>
        <p:spPr>
          <a:xfrm>
            <a:off x="831426" y="797471"/>
            <a:ext cx="4555069" cy="3792418"/>
          </a:xfrm>
          <a:prstGeom prst="rect">
            <a:avLst/>
          </a:prstGeom>
        </p:spPr>
      </p:pic>
      <p:sp>
        <p:nvSpPr>
          <p:cNvPr id="82" name="Textfeld 81">
            <a:extLst>
              <a:ext uri="{FF2B5EF4-FFF2-40B4-BE49-F238E27FC236}">
                <a16:creationId xmlns:a16="http://schemas.microsoft.com/office/drawing/2014/main" id="{1FD02C47-4136-4ABD-A101-4A4B86156C43}"/>
              </a:ext>
            </a:extLst>
          </p:cNvPr>
          <p:cNvSpPr txBox="1"/>
          <p:nvPr/>
        </p:nvSpPr>
        <p:spPr>
          <a:xfrm>
            <a:off x="6136640" y="985520"/>
            <a:ext cx="2733040" cy="3416320"/>
          </a:xfrm>
          <a:prstGeom prst="rect">
            <a:avLst/>
          </a:prstGeom>
          <a:noFill/>
        </p:spPr>
        <p:txBody>
          <a:bodyPr wrap="square" rtlCol="0">
            <a:spAutoFit/>
          </a:bodyPr>
          <a:lstStyle/>
          <a:p>
            <a:r>
              <a:rPr lang="en-US" spc="-20" dirty="0">
                <a:latin typeface="Calibri" panose="020F0502020204030204" pitchFamily="34" charset="0"/>
                <a:cs typeface="Calibri" panose="020F0502020204030204" pitchFamily="34" charset="0"/>
              </a:rPr>
              <a:t>Each actor in the Global Food System will be embedded in an </a:t>
            </a:r>
          </a:p>
          <a:p>
            <a:r>
              <a:rPr lang="en-US" b="1" spc="-20" dirty="0">
                <a:latin typeface="Calibri" panose="020F0502020204030204" pitchFamily="34" charset="0"/>
                <a:cs typeface="Calibri" panose="020F0502020204030204" pitchFamily="34" charset="0"/>
              </a:rPr>
              <a:t>open knowledge &amp; information framework </a:t>
            </a:r>
            <a:r>
              <a:rPr lang="en-US" spc="-20" dirty="0">
                <a:latin typeface="Calibri" panose="020F0502020204030204" pitchFamily="34" charset="0"/>
                <a:cs typeface="Calibri" panose="020F0502020204030204" pitchFamily="34" charset="0"/>
              </a:rPr>
              <a:t>which supports them in managing farms sustainably and in contributing to global food security. </a:t>
            </a:r>
          </a:p>
          <a:p>
            <a:r>
              <a:rPr lang="en-US" spc="-20" dirty="0">
                <a:latin typeface="Calibri" panose="020F0502020204030204" pitchFamily="34" charset="0"/>
                <a:cs typeface="Calibri" panose="020F0502020204030204" pitchFamily="34" charset="0"/>
              </a:rPr>
              <a:t>At the same time, they are also part of the Global Smart Farm.</a:t>
            </a:r>
          </a:p>
        </p:txBody>
      </p:sp>
    </p:spTree>
    <p:extLst>
      <p:ext uri="{BB962C8B-B14F-4D97-AF65-F5344CB8AC3E}">
        <p14:creationId xmlns:p14="http://schemas.microsoft.com/office/powerpoint/2010/main" val="1817722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877D-94EE-412D-8E67-B2F9D9C027D7}"/>
              </a:ext>
            </a:extLst>
          </p:cNvPr>
          <p:cNvSpPr>
            <a:spLocks noGrp="1"/>
          </p:cNvSpPr>
          <p:nvPr>
            <p:ph type="title"/>
          </p:nvPr>
        </p:nvSpPr>
        <p:spPr>
          <a:xfrm>
            <a:off x="143086" y="133761"/>
            <a:ext cx="7174846" cy="461665"/>
          </a:xfrm>
        </p:spPr>
        <p:txBody>
          <a:bodyPr/>
          <a:lstStyle/>
          <a:p>
            <a:r>
              <a:rPr lang="en-US" sz="2400" b="1" dirty="0">
                <a:solidFill>
                  <a:schemeClr val="bg1"/>
                </a:solidFill>
              </a:rPr>
              <a:t>TEP-FS application</a:t>
            </a:r>
          </a:p>
        </p:txBody>
      </p:sp>
      <p:sp>
        <p:nvSpPr>
          <p:cNvPr id="4" name="TextBox 3">
            <a:extLst>
              <a:ext uri="{FF2B5EF4-FFF2-40B4-BE49-F238E27FC236}">
                <a16:creationId xmlns:a16="http://schemas.microsoft.com/office/drawing/2014/main" id="{BDE614B3-0EFE-4BAC-B261-5A0C00E1BAEB}"/>
              </a:ext>
            </a:extLst>
          </p:cNvPr>
          <p:cNvSpPr txBox="1"/>
          <p:nvPr/>
        </p:nvSpPr>
        <p:spPr>
          <a:xfrm>
            <a:off x="247874" y="817424"/>
            <a:ext cx="7208127" cy="2893100"/>
          </a:xfrm>
          <a:prstGeom prst="rect">
            <a:avLst/>
          </a:prstGeom>
          <a:noFill/>
        </p:spPr>
        <p:txBody>
          <a:bodyPr wrap="none" rtlCol="0">
            <a:spAutoFit/>
          </a:bodyPr>
          <a:lstStyle/>
          <a:p>
            <a:pPr>
              <a:spcAft>
                <a:spcPts val="1200"/>
              </a:spcAft>
            </a:pPr>
            <a:r>
              <a:rPr lang="en-US" b="1" dirty="0"/>
              <a:t>In the background (Food Security TEP processing):</a:t>
            </a:r>
          </a:p>
          <a:p>
            <a:pPr marL="285750" indent="-285750">
              <a:buFont typeface="Wingdings" panose="05000000000000000000" pitchFamily="2" charset="2"/>
              <a:buChar char="§"/>
            </a:pPr>
            <a:r>
              <a:rPr lang="en-US" dirty="0"/>
              <a:t>Sentinel 2 data processing</a:t>
            </a:r>
          </a:p>
          <a:p>
            <a:pPr marL="285750" indent="-285750">
              <a:buFont typeface="Wingdings" panose="05000000000000000000" pitchFamily="2" charset="2"/>
              <a:buChar char="§"/>
            </a:pPr>
            <a:r>
              <a:rPr lang="en-US" dirty="0"/>
              <a:t>Level 1C </a:t>
            </a:r>
            <a:r>
              <a:rPr lang="en-US" dirty="0">
                <a:sym typeface="Wingdings" panose="05000000000000000000" pitchFamily="2" charset="2"/>
              </a:rPr>
              <a:t> Level 2A with </a:t>
            </a:r>
            <a:r>
              <a:rPr lang="en-US" dirty="0" err="1">
                <a:sym typeface="Wingdings" panose="05000000000000000000" pitchFamily="2" charset="2"/>
              </a:rPr>
              <a:t>iCOR</a:t>
            </a:r>
            <a:r>
              <a:rPr lang="en-US" dirty="0">
                <a:sym typeface="Wingdings" panose="05000000000000000000" pitchFamily="2" charset="2"/>
              </a:rPr>
              <a:t> for atmospheric correction</a:t>
            </a:r>
          </a:p>
          <a:p>
            <a:pPr marL="285750" indent="-285750">
              <a:buFont typeface="Wingdings" panose="05000000000000000000" pitchFamily="2" charset="2"/>
              <a:buChar char="§"/>
            </a:pPr>
            <a:r>
              <a:rPr lang="en-US" dirty="0">
                <a:sym typeface="Wingdings" panose="05000000000000000000" pitchFamily="2" charset="2"/>
              </a:rPr>
              <a:t>Level 2A  Biophysical parameters (BIOPAR)</a:t>
            </a:r>
          </a:p>
          <a:p>
            <a:pPr marL="285750" indent="-285750">
              <a:buFont typeface="Wingdings" panose="05000000000000000000" pitchFamily="2" charset="2"/>
              <a:buChar char="§"/>
            </a:pPr>
            <a:r>
              <a:rPr lang="en-US" dirty="0">
                <a:sym typeface="Wingdings" panose="05000000000000000000" pitchFamily="2" charset="2"/>
              </a:rPr>
              <a:t>For pilot: two tiles around Kitui Province</a:t>
            </a:r>
          </a:p>
          <a:p>
            <a:pPr marL="285750" indent="-285750">
              <a:buFont typeface="Wingdings" panose="05000000000000000000" pitchFamily="2" charset="2"/>
              <a:buChar char="§"/>
            </a:pPr>
            <a:r>
              <a:rPr lang="en-US" dirty="0">
                <a:sym typeface="Wingdings" panose="05000000000000000000" pitchFamily="2" charset="2"/>
              </a:rPr>
              <a:t>Inclusion of </a:t>
            </a:r>
            <a:r>
              <a:rPr lang="en-US" dirty="0" err="1">
                <a:sym typeface="Wingdings" panose="05000000000000000000" pitchFamily="2" charset="2"/>
              </a:rPr>
              <a:t>meteo</a:t>
            </a:r>
            <a:r>
              <a:rPr lang="en-US" dirty="0">
                <a:sym typeface="Wingdings" panose="05000000000000000000" pitchFamily="2" charset="2"/>
              </a:rPr>
              <a:t> data (ECMWF):</a:t>
            </a:r>
          </a:p>
          <a:p>
            <a:pPr marL="742950" lvl="1" indent="-285750">
              <a:buFont typeface="Wingdings" panose="05000000000000000000" pitchFamily="2" charset="2"/>
              <a:buChar char="§"/>
            </a:pPr>
            <a:r>
              <a:rPr lang="en-US" sz="1600" dirty="0">
                <a:sym typeface="Wingdings" panose="05000000000000000000" pitchFamily="2" charset="2"/>
              </a:rPr>
              <a:t>Average daily temperature,</a:t>
            </a:r>
          </a:p>
          <a:p>
            <a:pPr marL="742950" lvl="1" indent="-285750">
              <a:buFont typeface="Wingdings" panose="05000000000000000000" pitchFamily="2" charset="2"/>
              <a:buChar char="§"/>
            </a:pPr>
            <a:r>
              <a:rPr lang="en-US" sz="1600" dirty="0">
                <a:sym typeface="Wingdings" panose="05000000000000000000" pitchFamily="2" charset="2"/>
              </a:rPr>
              <a:t>Minimum daily temperature,</a:t>
            </a:r>
          </a:p>
          <a:p>
            <a:pPr marL="742950" lvl="1" indent="-285750">
              <a:buFont typeface="Wingdings" panose="05000000000000000000" pitchFamily="2" charset="2"/>
              <a:buChar char="§"/>
            </a:pPr>
            <a:r>
              <a:rPr lang="en-US" sz="1600" dirty="0">
                <a:sym typeface="Wingdings" panose="05000000000000000000" pitchFamily="2" charset="2"/>
              </a:rPr>
              <a:t>Maximum daily temperature </a:t>
            </a:r>
          </a:p>
          <a:p>
            <a:pPr marL="742950" lvl="1" indent="-285750">
              <a:buFont typeface="Wingdings" panose="05000000000000000000" pitchFamily="2" charset="2"/>
              <a:buChar char="§"/>
            </a:pPr>
            <a:r>
              <a:rPr lang="en-US" sz="1600" dirty="0">
                <a:sym typeface="Wingdings" panose="05000000000000000000" pitchFamily="2" charset="2"/>
              </a:rPr>
              <a:t>Rainfall </a:t>
            </a:r>
            <a:endParaRPr lang="en-BE" sz="1600" dirty="0"/>
          </a:p>
        </p:txBody>
      </p:sp>
      <p:pic>
        <p:nvPicPr>
          <p:cNvPr id="6" name="Picture 5">
            <a:extLst>
              <a:ext uri="{FF2B5EF4-FFF2-40B4-BE49-F238E27FC236}">
                <a16:creationId xmlns:a16="http://schemas.microsoft.com/office/drawing/2014/main" id="{9E89811F-42A0-43BB-8262-D6316EA367E7}"/>
              </a:ext>
            </a:extLst>
          </p:cNvPr>
          <p:cNvPicPr>
            <a:picLocks noChangeAspect="1"/>
          </p:cNvPicPr>
          <p:nvPr/>
        </p:nvPicPr>
        <p:blipFill>
          <a:blip r:embed="rId3"/>
          <a:stretch>
            <a:fillRect/>
          </a:stretch>
        </p:blipFill>
        <p:spPr>
          <a:xfrm>
            <a:off x="6104209" y="1938053"/>
            <a:ext cx="3004525" cy="2688259"/>
          </a:xfrm>
          <a:prstGeom prst="rect">
            <a:avLst/>
          </a:prstGeom>
        </p:spPr>
      </p:pic>
    </p:spTree>
    <p:extLst>
      <p:ext uri="{BB962C8B-B14F-4D97-AF65-F5344CB8AC3E}">
        <p14:creationId xmlns:p14="http://schemas.microsoft.com/office/powerpoint/2010/main" val="2967827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877D-94EE-412D-8E67-B2F9D9C027D7}"/>
              </a:ext>
            </a:extLst>
          </p:cNvPr>
          <p:cNvSpPr>
            <a:spLocks noGrp="1"/>
          </p:cNvSpPr>
          <p:nvPr>
            <p:ph type="title"/>
          </p:nvPr>
        </p:nvSpPr>
        <p:spPr>
          <a:xfrm>
            <a:off x="143086" y="133761"/>
            <a:ext cx="7174846" cy="461665"/>
          </a:xfrm>
        </p:spPr>
        <p:txBody>
          <a:bodyPr/>
          <a:lstStyle/>
          <a:p>
            <a:r>
              <a:rPr lang="en-US" sz="2400" b="1" dirty="0">
                <a:solidFill>
                  <a:schemeClr val="bg1"/>
                </a:solidFill>
              </a:rPr>
              <a:t>TEP-FS application</a:t>
            </a:r>
          </a:p>
        </p:txBody>
      </p:sp>
      <p:sp>
        <p:nvSpPr>
          <p:cNvPr id="4" name="TextBox 3">
            <a:extLst>
              <a:ext uri="{FF2B5EF4-FFF2-40B4-BE49-F238E27FC236}">
                <a16:creationId xmlns:a16="http://schemas.microsoft.com/office/drawing/2014/main" id="{BDE614B3-0EFE-4BAC-B261-5A0C00E1BAEB}"/>
              </a:ext>
            </a:extLst>
          </p:cNvPr>
          <p:cNvSpPr txBox="1"/>
          <p:nvPr/>
        </p:nvSpPr>
        <p:spPr>
          <a:xfrm>
            <a:off x="143086" y="811888"/>
            <a:ext cx="5450531" cy="2092881"/>
          </a:xfrm>
          <a:prstGeom prst="rect">
            <a:avLst/>
          </a:prstGeom>
          <a:noFill/>
        </p:spPr>
        <p:txBody>
          <a:bodyPr wrap="none" rtlCol="0">
            <a:spAutoFit/>
          </a:bodyPr>
          <a:lstStyle/>
          <a:p>
            <a:r>
              <a:rPr lang="en-US" b="1" dirty="0"/>
              <a:t>In the background (FS-TEP processing):</a:t>
            </a:r>
          </a:p>
          <a:p>
            <a:pPr marL="285750" indent="-285750">
              <a:buFont typeface="Wingdings" panose="05000000000000000000" pitchFamily="2" charset="2"/>
              <a:buChar char="§"/>
            </a:pPr>
            <a:r>
              <a:rPr lang="en-US" sz="1600" dirty="0"/>
              <a:t>From raw observations </a:t>
            </a:r>
          </a:p>
          <a:p>
            <a:r>
              <a:rPr lang="en-US" sz="1600" dirty="0"/>
              <a:t>	to construction of crop growth curves</a:t>
            </a:r>
          </a:p>
          <a:p>
            <a:pPr marL="285750" indent="-285750">
              <a:buFont typeface="Wingdings" panose="05000000000000000000" pitchFamily="2" charset="2"/>
              <a:buChar char="§"/>
            </a:pPr>
            <a:r>
              <a:rPr lang="en-US" sz="1600" dirty="0"/>
              <a:t>Challenge:</a:t>
            </a:r>
          </a:p>
          <a:p>
            <a:pPr marL="742950" lvl="1" indent="-285750">
              <a:buFont typeface="Wingdings" panose="05000000000000000000" pitchFamily="2" charset="2"/>
              <a:buChar char="§"/>
            </a:pPr>
            <a:r>
              <a:rPr lang="en-US" sz="1600" dirty="0"/>
              <a:t>Many clouded images</a:t>
            </a:r>
          </a:p>
          <a:p>
            <a:pPr marL="742950" lvl="1" indent="-285750">
              <a:buFont typeface="Wingdings" panose="05000000000000000000" pitchFamily="2" charset="2"/>
              <a:buChar char="§"/>
            </a:pPr>
            <a:r>
              <a:rPr lang="en-US" sz="1600" dirty="0"/>
              <a:t>Undetected clouds cause temporal outliers</a:t>
            </a:r>
          </a:p>
          <a:p>
            <a:pPr marL="285750" indent="-285750">
              <a:buFont typeface="Wingdings" panose="05000000000000000000" pitchFamily="2" charset="2"/>
              <a:buChar char="§"/>
            </a:pPr>
            <a:r>
              <a:rPr lang="en-US" sz="1600" dirty="0"/>
              <a:t>Solution: </a:t>
            </a:r>
          </a:p>
          <a:p>
            <a:pPr marL="742950" lvl="1" indent="-285750">
              <a:buFont typeface="Wingdings" panose="05000000000000000000" pitchFamily="2" charset="2"/>
              <a:buChar char="§"/>
            </a:pPr>
            <a:r>
              <a:rPr lang="en-US" sz="1600" dirty="0"/>
              <a:t>Outlier removal &amp; smoothing</a:t>
            </a:r>
            <a:endParaRPr lang="en-BE" sz="1600" dirty="0"/>
          </a:p>
        </p:txBody>
      </p:sp>
      <p:pic>
        <p:nvPicPr>
          <p:cNvPr id="5" name="Picture 4" descr="S:\01_DATA\TEP_FS\S2\PNG\KITUI\FAPAR_17.png">
            <a:extLst>
              <a:ext uri="{FF2B5EF4-FFF2-40B4-BE49-F238E27FC236}">
                <a16:creationId xmlns:a16="http://schemas.microsoft.com/office/drawing/2014/main" id="{48B054CE-F318-43C2-A1DD-A8C017FB7F6E}"/>
              </a:ext>
            </a:extLst>
          </p:cNvPr>
          <p:cNvPicPr/>
          <p:nvPr/>
        </p:nvPicPr>
        <p:blipFill rotWithShape="1">
          <a:blip r:embed="rId3" cstate="print">
            <a:extLst>
              <a:ext uri="{28A0092B-C50C-407E-A947-70E740481C1C}">
                <a14:useLocalDpi xmlns:a14="http://schemas.microsoft.com/office/drawing/2010/main" val="0"/>
              </a:ext>
            </a:extLst>
          </a:blip>
          <a:srcRect t="16130" b="49417"/>
          <a:stretch/>
        </p:blipFill>
        <p:spPr bwMode="auto">
          <a:xfrm>
            <a:off x="1159382" y="3121231"/>
            <a:ext cx="3576577" cy="1003941"/>
          </a:xfrm>
          <a:prstGeom prst="rect">
            <a:avLst/>
          </a:prstGeom>
          <a:noFill/>
          <a:ln>
            <a:noFill/>
          </a:ln>
        </p:spPr>
      </p:pic>
      <p:pic>
        <p:nvPicPr>
          <p:cNvPr id="8" name="Picture 7" descr="S:\01_DATA\TEP_FS\S2\PNG\FIELDS1\fapar.png">
            <a:extLst>
              <a:ext uri="{FF2B5EF4-FFF2-40B4-BE49-F238E27FC236}">
                <a16:creationId xmlns:a16="http://schemas.microsoft.com/office/drawing/2014/main" id="{37FCBF39-9F07-4480-9F3C-89AC02CCA75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52657" y="811888"/>
            <a:ext cx="3130550" cy="3711258"/>
          </a:xfrm>
          <a:prstGeom prst="rect">
            <a:avLst/>
          </a:prstGeom>
          <a:noFill/>
          <a:ln>
            <a:noFill/>
          </a:ln>
        </p:spPr>
      </p:pic>
    </p:spTree>
    <p:extLst>
      <p:ext uri="{BB962C8B-B14F-4D97-AF65-F5344CB8AC3E}">
        <p14:creationId xmlns:p14="http://schemas.microsoft.com/office/powerpoint/2010/main" val="124823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877D-94EE-412D-8E67-B2F9D9C027D7}"/>
              </a:ext>
            </a:extLst>
          </p:cNvPr>
          <p:cNvSpPr>
            <a:spLocks noGrp="1"/>
          </p:cNvSpPr>
          <p:nvPr>
            <p:ph type="title"/>
          </p:nvPr>
        </p:nvSpPr>
        <p:spPr>
          <a:xfrm>
            <a:off x="143086" y="133761"/>
            <a:ext cx="7174846" cy="461665"/>
          </a:xfrm>
        </p:spPr>
        <p:txBody>
          <a:bodyPr/>
          <a:lstStyle/>
          <a:p>
            <a:r>
              <a:rPr lang="en-US" sz="2400" b="1" dirty="0">
                <a:solidFill>
                  <a:schemeClr val="bg1"/>
                </a:solidFill>
              </a:rPr>
              <a:t>TEP-FS application</a:t>
            </a:r>
          </a:p>
        </p:txBody>
      </p:sp>
      <p:sp>
        <p:nvSpPr>
          <p:cNvPr id="5" name="TextBox 4">
            <a:extLst>
              <a:ext uri="{FF2B5EF4-FFF2-40B4-BE49-F238E27FC236}">
                <a16:creationId xmlns:a16="http://schemas.microsoft.com/office/drawing/2014/main" id="{EFB0B312-FAD6-4685-8605-D9D691215988}"/>
              </a:ext>
            </a:extLst>
          </p:cNvPr>
          <p:cNvSpPr txBox="1"/>
          <p:nvPr/>
        </p:nvSpPr>
        <p:spPr>
          <a:xfrm>
            <a:off x="411480" y="1206170"/>
            <a:ext cx="8732520" cy="2462213"/>
          </a:xfrm>
          <a:prstGeom prst="rect">
            <a:avLst/>
          </a:prstGeom>
          <a:noFill/>
        </p:spPr>
        <p:txBody>
          <a:bodyPr wrap="square" rtlCol="0">
            <a:spAutoFit/>
          </a:bodyPr>
          <a:lstStyle/>
          <a:p>
            <a:pPr>
              <a:spcAft>
                <a:spcPts val="1200"/>
              </a:spcAft>
            </a:pPr>
            <a:r>
              <a:rPr lang="en-US" b="1" dirty="0"/>
              <a:t>Co-design Notebook application – required functionalities : </a:t>
            </a:r>
          </a:p>
          <a:p>
            <a:pPr marL="285750" lvl="0" indent="-285750">
              <a:buFont typeface="Wingdings" panose="05000000000000000000" pitchFamily="2" charset="2"/>
              <a:buChar char="§"/>
            </a:pPr>
            <a:r>
              <a:rPr lang="en-GB" dirty="0"/>
              <a:t>Displaying in-situ sites and adding new sites</a:t>
            </a:r>
            <a:endParaRPr lang="en-BE" dirty="0"/>
          </a:p>
          <a:p>
            <a:pPr marL="285750" lvl="0" indent="-285750">
              <a:buFont typeface="Wingdings" panose="05000000000000000000" pitchFamily="2" charset="2"/>
              <a:buChar char="§"/>
            </a:pPr>
            <a:r>
              <a:rPr lang="en-GB" dirty="0"/>
              <a:t>Retrieving crop growth parameters for the selected sites</a:t>
            </a:r>
            <a:endParaRPr lang="en-BE" dirty="0"/>
          </a:p>
          <a:p>
            <a:pPr marL="285750" lvl="0" indent="-285750">
              <a:buFont typeface="Wingdings" panose="05000000000000000000" pitchFamily="2" charset="2"/>
              <a:buChar char="§"/>
            </a:pPr>
            <a:r>
              <a:rPr lang="en-GB" dirty="0"/>
              <a:t>Comparing temporal profiles of different sites (incl. link with meteorological data)</a:t>
            </a:r>
            <a:endParaRPr lang="en-BE" dirty="0"/>
          </a:p>
          <a:p>
            <a:pPr marL="285750" lvl="0" indent="-285750">
              <a:buFont typeface="Wingdings" panose="05000000000000000000" pitchFamily="2" charset="2"/>
              <a:buChar char="§"/>
            </a:pPr>
            <a:r>
              <a:rPr lang="en-GB" dirty="0"/>
              <a:t>Plotting crop growth curves </a:t>
            </a:r>
            <a:endParaRPr lang="en-BE" dirty="0"/>
          </a:p>
          <a:p>
            <a:pPr marL="285750" lvl="0" indent="-285750">
              <a:buFont typeface="Wingdings" panose="05000000000000000000" pitchFamily="2" charset="2"/>
              <a:buChar char="§"/>
            </a:pPr>
            <a:r>
              <a:rPr lang="en-GB" dirty="0"/>
              <a:t>Deriving crop parameters</a:t>
            </a:r>
            <a:endParaRPr lang="en-BE" dirty="0"/>
          </a:p>
          <a:p>
            <a:pPr marL="285750" lvl="0" indent="-285750">
              <a:buFont typeface="Wingdings" panose="05000000000000000000" pitchFamily="2" charset="2"/>
              <a:buChar char="§"/>
            </a:pPr>
            <a:r>
              <a:rPr lang="en-GB" dirty="0"/>
              <a:t>Analysis of crop productivity parameters</a:t>
            </a:r>
            <a:endParaRPr lang="en-BE" dirty="0"/>
          </a:p>
        </p:txBody>
      </p:sp>
    </p:spTree>
    <p:extLst>
      <p:ext uri="{BB962C8B-B14F-4D97-AF65-F5344CB8AC3E}">
        <p14:creationId xmlns:p14="http://schemas.microsoft.com/office/powerpoint/2010/main" val="3743010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BE2F-03E1-40F7-B2CE-08BC6C42EA8C}"/>
              </a:ext>
            </a:extLst>
          </p:cNvPr>
          <p:cNvSpPr>
            <a:spLocks noGrp="1"/>
          </p:cNvSpPr>
          <p:nvPr>
            <p:ph type="title"/>
          </p:nvPr>
        </p:nvSpPr>
        <p:spPr/>
        <p:txBody>
          <a:bodyPr/>
          <a:lstStyle/>
          <a:p>
            <a:r>
              <a:rPr lang="en-US" dirty="0">
                <a:solidFill>
                  <a:schemeClr val="bg1"/>
                </a:solidFill>
              </a:rPr>
              <a:t>Field selection</a:t>
            </a:r>
            <a:endParaRPr lang="en-BE" dirty="0">
              <a:solidFill>
                <a:schemeClr val="bg1"/>
              </a:solidFill>
            </a:endParaRPr>
          </a:p>
        </p:txBody>
      </p:sp>
      <p:pic>
        <p:nvPicPr>
          <p:cNvPr id="3" name="Picture 2">
            <a:extLst>
              <a:ext uri="{FF2B5EF4-FFF2-40B4-BE49-F238E27FC236}">
                <a16:creationId xmlns:a16="http://schemas.microsoft.com/office/drawing/2014/main" id="{7E69BB2C-72DA-41F9-9D1D-D70D82351D4D}"/>
              </a:ext>
            </a:extLst>
          </p:cNvPr>
          <p:cNvPicPr/>
          <p:nvPr/>
        </p:nvPicPr>
        <p:blipFill>
          <a:blip r:embed="rId3">
            <a:extLst>
              <a:ext uri="{28A0092B-C50C-407E-A947-70E740481C1C}">
                <a14:useLocalDpi xmlns:a14="http://schemas.microsoft.com/office/drawing/2010/main" val="0"/>
              </a:ext>
            </a:extLst>
          </a:blip>
          <a:stretch>
            <a:fillRect/>
          </a:stretch>
        </p:blipFill>
        <p:spPr>
          <a:xfrm>
            <a:off x="5555569" y="1627187"/>
            <a:ext cx="3524726" cy="3127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DB7DB5E-F104-4091-86CE-486F1A9FDE83}"/>
              </a:ext>
            </a:extLst>
          </p:cNvPr>
          <p:cNvPicPr/>
          <p:nvPr/>
        </p:nvPicPr>
        <p:blipFill>
          <a:blip r:embed="rId4">
            <a:extLst>
              <a:ext uri="{28A0092B-C50C-407E-A947-70E740481C1C}">
                <a14:useLocalDpi xmlns:a14="http://schemas.microsoft.com/office/drawing/2010/main" val="0"/>
              </a:ext>
            </a:extLst>
          </a:blip>
          <a:stretch>
            <a:fillRect/>
          </a:stretch>
        </p:blipFill>
        <p:spPr>
          <a:xfrm>
            <a:off x="295275" y="1249679"/>
            <a:ext cx="4520565" cy="3371215"/>
          </a:xfrm>
          <a:prstGeom prst="rect">
            <a:avLst/>
          </a:prstGeom>
        </p:spPr>
      </p:pic>
      <p:sp>
        <p:nvSpPr>
          <p:cNvPr id="6" name="TextBox 5">
            <a:extLst>
              <a:ext uri="{FF2B5EF4-FFF2-40B4-BE49-F238E27FC236}">
                <a16:creationId xmlns:a16="http://schemas.microsoft.com/office/drawing/2014/main" id="{1BD67ED5-FB70-4D67-9760-4BF58EE49C88}"/>
              </a:ext>
            </a:extLst>
          </p:cNvPr>
          <p:cNvSpPr txBox="1"/>
          <p:nvPr/>
        </p:nvSpPr>
        <p:spPr>
          <a:xfrm>
            <a:off x="0" y="813554"/>
            <a:ext cx="5243743" cy="369332"/>
          </a:xfrm>
          <a:prstGeom prst="rect">
            <a:avLst/>
          </a:prstGeom>
          <a:noFill/>
        </p:spPr>
        <p:txBody>
          <a:bodyPr wrap="none" rtlCol="0">
            <a:spAutoFit/>
          </a:bodyPr>
          <a:lstStyle/>
          <a:p>
            <a:r>
              <a:rPr lang="en-US" b="1" dirty="0"/>
              <a:t>Crop Cutting Experiments geolocations</a:t>
            </a:r>
            <a:endParaRPr lang="en-BE" b="1" dirty="0"/>
          </a:p>
        </p:txBody>
      </p:sp>
      <p:sp>
        <p:nvSpPr>
          <p:cNvPr id="7" name="TextBox 6">
            <a:extLst>
              <a:ext uri="{FF2B5EF4-FFF2-40B4-BE49-F238E27FC236}">
                <a16:creationId xmlns:a16="http://schemas.microsoft.com/office/drawing/2014/main" id="{0A70BE3E-AA47-4422-AFED-EF7F193F7A92}"/>
              </a:ext>
            </a:extLst>
          </p:cNvPr>
          <p:cNvSpPr txBox="1"/>
          <p:nvPr/>
        </p:nvSpPr>
        <p:spPr>
          <a:xfrm>
            <a:off x="6622369" y="734280"/>
            <a:ext cx="2101857" cy="369332"/>
          </a:xfrm>
          <a:prstGeom prst="rect">
            <a:avLst/>
          </a:prstGeom>
          <a:noFill/>
        </p:spPr>
        <p:txBody>
          <a:bodyPr wrap="none" rtlCol="0">
            <a:spAutoFit/>
          </a:bodyPr>
          <a:lstStyle/>
          <a:p>
            <a:r>
              <a:rPr lang="en-US" b="1" dirty="0"/>
              <a:t>Add own fields</a:t>
            </a:r>
            <a:endParaRPr lang="en-BE" b="1" dirty="0"/>
          </a:p>
        </p:txBody>
      </p:sp>
    </p:spTree>
    <p:extLst>
      <p:ext uri="{BB962C8B-B14F-4D97-AF65-F5344CB8AC3E}">
        <p14:creationId xmlns:p14="http://schemas.microsoft.com/office/powerpoint/2010/main" val="82758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BE2F-03E1-40F7-B2CE-08BC6C42EA8C}"/>
              </a:ext>
            </a:extLst>
          </p:cNvPr>
          <p:cNvSpPr>
            <a:spLocks noGrp="1"/>
          </p:cNvSpPr>
          <p:nvPr>
            <p:ph type="title"/>
          </p:nvPr>
        </p:nvSpPr>
        <p:spPr/>
        <p:txBody>
          <a:bodyPr/>
          <a:lstStyle/>
          <a:p>
            <a:r>
              <a:rPr lang="en-US" dirty="0">
                <a:solidFill>
                  <a:schemeClr val="bg1"/>
                </a:solidFill>
              </a:rPr>
              <a:t>Regional analysis</a:t>
            </a:r>
            <a:endParaRPr lang="en-BE" dirty="0">
              <a:solidFill>
                <a:schemeClr val="bg1"/>
              </a:solidFill>
            </a:endParaRPr>
          </a:p>
        </p:txBody>
      </p:sp>
      <p:pic>
        <p:nvPicPr>
          <p:cNvPr id="8" name="Picture 7">
            <a:extLst>
              <a:ext uri="{FF2B5EF4-FFF2-40B4-BE49-F238E27FC236}">
                <a16:creationId xmlns:a16="http://schemas.microsoft.com/office/drawing/2014/main" id="{1E66A9FF-433A-4DB2-BADE-43124BA6E321}"/>
              </a:ext>
            </a:extLst>
          </p:cNvPr>
          <p:cNvPicPr/>
          <p:nvPr/>
        </p:nvPicPr>
        <p:blipFill>
          <a:blip r:embed="rId2">
            <a:extLst>
              <a:ext uri="{28A0092B-C50C-407E-A947-70E740481C1C}">
                <a14:useLocalDpi xmlns:a14="http://schemas.microsoft.com/office/drawing/2010/main" val="0"/>
              </a:ext>
            </a:extLst>
          </a:blip>
          <a:stretch>
            <a:fillRect/>
          </a:stretch>
        </p:blipFill>
        <p:spPr>
          <a:xfrm>
            <a:off x="408623" y="1062632"/>
            <a:ext cx="2913698" cy="3245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6DE159A-9717-4AD5-9B37-3115B8DE15D0}"/>
              </a:ext>
            </a:extLst>
          </p:cNvPr>
          <p:cNvPicPr/>
          <p:nvPr/>
        </p:nvPicPr>
        <p:blipFill>
          <a:blip r:embed="rId3">
            <a:extLst>
              <a:ext uri="{28A0092B-C50C-407E-A947-70E740481C1C}">
                <a14:useLocalDpi xmlns:a14="http://schemas.microsoft.com/office/drawing/2010/main" val="0"/>
              </a:ext>
            </a:extLst>
          </a:blip>
          <a:stretch>
            <a:fillRect/>
          </a:stretch>
        </p:blipFill>
        <p:spPr>
          <a:xfrm>
            <a:off x="3890846" y="1776829"/>
            <a:ext cx="4844531" cy="2290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FC74BC90-E01A-411E-886C-FAD1128C2A36}"/>
              </a:ext>
            </a:extLst>
          </p:cNvPr>
          <p:cNvSpPr txBox="1"/>
          <p:nvPr/>
        </p:nvSpPr>
        <p:spPr>
          <a:xfrm>
            <a:off x="4017899" y="886045"/>
            <a:ext cx="4590424" cy="584775"/>
          </a:xfrm>
          <a:prstGeom prst="rect">
            <a:avLst/>
          </a:prstGeom>
          <a:noFill/>
        </p:spPr>
        <p:txBody>
          <a:bodyPr wrap="square" rtlCol="0">
            <a:spAutoFit/>
          </a:bodyPr>
          <a:lstStyle/>
          <a:p>
            <a:pPr algn="ctr"/>
            <a:r>
              <a:rPr lang="en-US" sz="1600" dirty="0"/>
              <a:t>How does the field compare with the regional average?</a:t>
            </a:r>
            <a:endParaRPr lang="en-BE" sz="1600" dirty="0"/>
          </a:p>
        </p:txBody>
      </p:sp>
    </p:spTree>
    <p:extLst>
      <p:ext uri="{BB962C8B-B14F-4D97-AF65-F5344CB8AC3E}">
        <p14:creationId xmlns:p14="http://schemas.microsoft.com/office/powerpoint/2010/main" val="2675502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6B08-2767-4BEC-B140-32897CF7D50F}"/>
              </a:ext>
            </a:extLst>
          </p:cNvPr>
          <p:cNvSpPr>
            <a:spLocks noGrp="1"/>
          </p:cNvSpPr>
          <p:nvPr>
            <p:ph type="title"/>
          </p:nvPr>
        </p:nvSpPr>
        <p:spPr/>
        <p:txBody>
          <a:bodyPr/>
          <a:lstStyle/>
          <a:p>
            <a:r>
              <a:rPr lang="en-US" dirty="0">
                <a:solidFill>
                  <a:schemeClr val="bg1"/>
                </a:solidFill>
              </a:rPr>
              <a:t>Crop growth parameters</a:t>
            </a:r>
            <a:endParaRPr lang="en-BE" dirty="0">
              <a:solidFill>
                <a:schemeClr val="bg1"/>
              </a:solidFill>
            </a:endParaRPr>
          </a:p>
        </p:txBody>
      </p:sp>
      <p:pic>
        <p:nvPicPr>
          <p:cNvPr id="4" name="Picture 3">
            <a:extLst>
              <a:ext uri="{FF2B5EF4-FFF2-40B4-BE49-F238E27FC236}">
                <a16:creationId xmlns:a16="http://schemas.microsoft.com/office/drawing/2014/main" id="{CC7AEF61-5424-4338-B355-756F89E788B0}"/>
              </a:ext>
            </a:extLst>
          </p:cNvPr>
          <p:cNvPicPr>
            <a:picLocks noChangeAspect="1"/>
          </p:cNvPicPr>
          <p:nvPr/>
        </p:nvPicPr>
        <p:blipFill>
          <a:blip r:embed="rId2"/>
          <a:stretch>
            <a:fillRect/>
          </a:stretch>
        </p:blipFill>
        <p:spPr>
          <a:xfrm>
            <a:off x="966153" y="1293892"/>
            <a:ext cx="3209608" cy="1638128"/>
          </a:xfrm>
          <a:prstGeom prst="rect">
            <a:avLst/>
          </a:prstGeom>
        </p:spPr>
      </p:pic>
      <p:sp>
        <p:nvSpPr>
          <p:cNvPr id="5" name="TextBox 4">
            <a:extLst>
              <a:ext uri="{FF2B5EF4-FFF2-40B4-BE49-F238E27FC236}">
                <a16:creationId xmlns:a16="http://schemas.microsoft.com/office/drawing/2014/main" id="{3007F2D1-E462-4181-BF34-9481AE6DEB17}"/>
              </a:ext>
            </a:extLst>
          </p:cNvPr>
          <p:cNvSpPr txBox="1"/>
          <p:nvPr/>
        </p:nvSpPr>
        <p:spPr>
          <a:xfrm>
            <a:off x="467360" y="924560"/>
            <a:ext cx="4077911" cy="3216265"/>
          </a:xfrm>
          <a:prstGeom prst="rect">
            <a:avLst/>
          </a:prstGeom>
          <a:noFill/>
        </p:spPr>
        <p:txBody>
          <a:bodyPr wrap="none" rtlCol="0">
            <a:spAutoFit/>
          </a:bodyPr>
          <a:lstStyle/>
          <a:p>
            <a:pPr marL="285750" indent="-285750">
              <a:buFont typeface="Wingdings" panose="05000000000000000000" pitchFamily="2" charset="2"/>
              <a:buChar char="§"/>
            </a:pPr>
            <a:r>
              <a:rPr lang="en-US" dirty="0"/>
              <a:t>Crop Phenology</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spcAft>
                <a:spcPts val="600"/>
              </a:spcAft>
              <a:buFont typeface="Wingdings" panose="05000000000000000000" pitchFamily="2" charset="2"/>
              <a:buChar char="§"/>
            </a:pPr>
            <a:r>
              <a:rPr lang="en-US" dirty="0"/>
              <a:t>Crop productivity parameters</a:t>
            </a:r>
          </a:p>
          <a:p>
            <a:pPr marL="742950" lvl="1" indent="-285750">
              <a:buFont typeface="Wingdings" panose="05000000000000000000" pitchFamily="2" charset="2"/>
              <a:buChar char="§"/>
            </a:pPr>
            <a:r>
              <a:rPr lang="en-US" dirty="0"/>
              <a:t>Maximum vegetation index</a:t>
            </a:r>
          </a:p>
          <a:p>
            <a:pPr marL="742950" lvl="1" indent="-285750">
              <a:buFont typeface="Wingdings" panose="05000000000000000000" pitchFamily="2" charset="2"/>
              <a:buChar char="§"/>
            </a:pPr>
            <a:r>
              <a:rPr lang="en-US" dirty="0"/>
              <a:t>Integral under curve</a:t>
            </a:r>
          </a:p>
        </p:txBody>
      </p:sp>
    </p:spTree>
    <p:extLst>
      <p:ext uri="{BB962C8B-B14F-4D97-AF65-F5344CB8AC3E}">
        <p14:creationId xmlns:p14="http://schemas.microsoft.com/office/powerpoint/2010/main" val="3353890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6B08-2767-4BEC-B140-32897CF7D50F}"/>
              </a:ext>
            </a:extLst>
          </p:cNvPr>
          <p:cNvSpPr>
            <a:spLocks noGrp="1"/>
          </p:cNvSpPr>
          <p:nvPr>
            <p:ph type="title"/>
          </p:nvPr>
        </p:nvSpPr>
        <p:spPr/>
        <p:txBody>
          <a:bodyPr/>
          <a:lstStyle/>
          <a:p>
            <a:r>
              <a:rPr lang="en-US" dirty="0">
                <a:solidFill>
                  <a:schemeClr val="bg1"/>
                </a:solidFill>
              </a:rPr>
              <a:t>Analysis of Crop Growth Parameters</a:t>
            </a:r>
            <a:endParaRPr lang="en-BE" dirty="0">
              <a:solidFill>
                <a:schemeClr val="bg1"/>
              </a:solidFill>
            </a:endParaRPr>
          </a:p>
        </p:txBody>
      </p:sp>
      <p:sp>
        <p:nvSpPr>
          <p:cNvPr id="5" name="TextBox 4">
            <a:extLst>
              <a:ext uri="{FF2B5EF4-FFF2-40B4-BE49-F238E27FC236}">
                <a16:creationId xmlns:a16="http://schemas.microsoft.com/office/drawing/2014/main" id="{3007F2D1-E462-4181-BF34-9481AE6DEB17}"/>
              </a:ext>
            </a:extLst>
          </p:cNvPr>
          <p:cNvSpPr txBox="1"/>
          <p:nvPr/>
        </p:nvSpPr>
        <p:spPr>
          <a:xfrm>
            <a:off x="467361" y="924560"/>
            <a:ext cx="7246674" cy="1200329"/>
          </a:xfrm>
          <a:prstGeom prst="rect">
            <a:avLst/>
          </a:prstGeom>
          <a:noFill/>
        </p:spPr>
        <p:txBody>
          <a:bodyPr wrap="square" rtlCol="0">
            <a:spAutoFit/>
          </a:bodyPr>
          <a:lstStyle/>
          <a:p>
            <a:pPr marL="285750" indent="-285750">
              <a:buFont typeface="Wingdings" panose="05000000000000000000" pitchFamily="2" charset="2"/>
              <a:buChar char="§"/>
            </a:pPr>
            <a:r>
              <a:rPr lang="en-US" dirty="0"/>
              <a:t>The basis of the insurance scheme are the actual measured yields.</a:t>
            </a:r>
          </a:p>
          <a:p>
            <a:pPr marL="285750" indent="-285750">
              <a:buFont typeface="Wingdings" panose="05000000000000000000" pitchFamily="2" charset="2"/>
              <a:buChar char="§"/>
            </a:pPr>
            <a:r>
              <a:rPr lang="en-US" dirty="0"/>
              <a:t>Via Notebook check the relation between the Sentinel 2 derived crop parameters and measured CCE yields.</a:t>
            </a:r>
          </a:p>
        </p:txBody>
      </p:sp>
      <p:pic>
        <p:nvPicPr>
          <p:cNvPr id="6" name="Picture 5">
            <a:extLst>
              <a:ext uri="{FF2B5EF4-FFF2-40B4-BE49-F238E27FC236}">
                <a16:creationId xmlns:a16="http://schemas.microsoft.com/office/drawing/2014/main" id="{D878366D-EABD-43C2-A663-6CC04F75235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90698" y="2270158"/>
            <a:ext cx="3119120" cy="1477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35A6426E-C039-4B16-A7D3-A469C106BFCE}"/>
              </a:ext>
            </a:extLst>
          </p:cNvPr>
          <p:cNvSpPr txBox="1"/>
          <p:nvPr/>
        </p:nvSpPr>
        <p:spPr>
          <a:xfrm>
            <a:off x="467361" y="2648426"/>
            <a:ext cx="3296223" cy="1677382"/>
          </a:xfrm>
          <a:prstGeom prst="rect">
            <a:avLst/>
          </a:prstGeom>
          <a:noFill/>
        </p:spPr>
        <p:txBody>
          <a:bodyPr wrap="none" rtlCol="0">
            <a:spAutoFit/>
          </a:bodyPr>
          <a:lstStyle/>
          <a:p>
            <a:pPr>
              <a:spcAft>
                <a:spcPts val="600"/>
              </a:spcAft>
            </a:pPr>
            <a:r>
              <a:rPr lang="en-US" sz="1400" b="1" dirty="0"/>
              <a:t>Max </a:t>
            </a:r>
            <a:r>
              <a:rPr lang="en-US" sz="1400" b="1" dirty="0" err="1"/>
              <a:t>fAPAR</a:t>
            </a:r>
            <a:r>
              <a:rPr lang="en-US" sz="1400" b="1" dirty="0"/>
              <a:t> vs yield</a:t>
            </a:r>
          </a:p>
          <a:p>
            <a:r>
              <a:rPr lang="en-US" sz="1200" dirty="0"/>
              <a:t>Weak relation – possible causes:</a:t>
            </a:r>
          </a:p>
          <a:p>
            <a:pPr marL="285750" indent="-285750">
              <a:buFont typeface="Wingdings" panose="05000000000000000000" pitchFamily="2" charset="2"/>
              <a:buChar char="§"/>
            </a:pPr>
            <a:r>
              <a:rPr lang="en-US" sz="1200" dirty="0"/>
              <a:t>Geolocation CCE accuracy</a:t>
            </a:r>
          </a:p>
          <a:p>
            <a:pPr marL="285750" indent="-285750">
              <a:buFont typeface="Wingdings" panose="05000000000000000000" pitchFamily="2" charset="2"/>
              <a:buChar char="§"/>
            </a:pPr>
            <a:r>
              <a:rPr lang="en-US" sz="1200" dirty="0"/>
              <a:t>Mixed cropping systems</a:t>
            </a:r>
          </a:p>
          <a:p>
            <a:pPr marL="285750" indent="-285750">
              <a:buFont typeface="Wingdings" panose="05000000000000000000" pitchFamily="2" charset="2"/>
              <a:buChar char="§"/>
            </a:pPr>
            <a:r>
              <a:rPr lang="en-US" sz="1200" dirty="0"/>
              <a:t>Relevance of crop growth parameter</a:t>
            </a:r>
          </a:p>
          <a:p>
            <a:endParaRPr lang="en-US" dirty="0"/>
          </a:p>
          <a:p>
            <a:endParaRPr lang="en-BE" dirty="0"/>
          </a:p>
        </p:txBody>
      </p:sp>
      <p:sp>
        <p:nvSpPr>
          <p:cNvPr id="4" name="TextBox 3">
            <a:extLst>
              <a:ext uri="{FF2B5EF4-FFF2-40B4-BE49-F238E27FC236}">
                <a16:creationId xmlns:a16="http://schemas.microsoft.com/office/drawing/2014/main" id="{6544F484-FA02-414C-A710-E436C48B1D8A}"/>
              </a:ext>
            </a:extLst>
          </p:cNvPr>
          <p:cNvSpPr txBox="1"/>
          <p:nvPr/>
        </p:nvSpPr>
        <p:spPr>
          <a:xfrm>
            <a:off x="467361" y="2340649"/>
            <a:ext cx="2619628" cy="338554"/>
          </a:xfrm>
          <a:prstGeom prst="rect">
            <a:avLst/>
          </a:prstGeom>
          <a:noFill/>
        </p:spPr>
        <p:txBody>
          <a:bodyPr wrap="none" rtlCol="0">
            <a:spAutoFit/>
          </a:bodyPr>
          <a:lstStyle/>
          <a:p>
            <a:r>
              <a:rPr lang="en-US" sz="1600" b="1" dirty="0"/>
              <a:t>First, simple analysis</a:t>
            </a:r>
            <a:endParaRPr lang="en-BE" sz="1600" b="1" dirty="0"/>
          </a:p>
        </p:txBody>
      </p:sp>
      <p:sp>
        <p:nvSpPr>
          <p:cNvPr id="7" name="TextBox 6">
            <a:extLst>
              <a:ext uri="{FF2B5EF4-FFF2-40B4-BE49-F238E27FC236}">
                <a16:creationId xmlns:a16="http://schemas.microsoft.com/office/drawing/2014/main" id="{07250B99-1B42-4729-B89E-030A26816A20}"/>
              </a:ext>
            </a:extLst>
          </p:cNvPr>
          <p:cNvSpPr txBox="1"/>
          <p:nvPr/>
        </p:nvSpPr>
        <p:spPr>
          <a:xfrm>
            <a:off x="305746" y="3793943"/>
            <a:ext cx="3619452" cy="307777"/>
          </a:xfrm>
          <a:prstGeom prst="rect">
            <a:avLst/>
          </a:prstGeom>
          <a:noFill/>
        </p:spPr>
        <p:txBody>
          <a:bodyPr wrap="none" rtlCol="0">
            <a:spAutoFit/>
          </a:bodyPr>
          <a:lstStyle/>
          <a:p>
            <a:r>
              <a:rPr lang="en-US" sz="1400" dirty="0"/>
              <a:t>Further analysis is being done by Pula</a:t>
            </a:r>
            <a:endParaRPr lang="en-BE" sz="1400" dirty="0"/>
          </a:p>
        </p:txBody>
      </p:sp>
    </p:spTree>
    <p:extLst>
      <p:ext uri="{BB962C8B-B14F-4D97-AF65-F5344CB8AC3E}">
        <p14:creationId xmlns:p14="http://schemas.microsoft.com/office/powerpoint/2010/main" val="3652831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BDE40D4-8F11-429A-AA59-A2A328DB1A98}"/>
              </a:ext>
            </a:extLst>
          </p:cNvPr>
          <p:cNvSpPr>
            <a:spLocks noGrp="1"/>
          </p:cNvSpPr>
          <p:nvPr>
            <p:ph idx="1"/>
          </p:nvPr>
        </p:nvSpPr>
        <p:spPr/>
        <p:txBody>
          <a:bodyPr/>
          <a:lstStyle/>
          <a:p>
            <a:pPr algn="ctr"/>
            <a:r>
              <a:rPr lang="en-US" sz="2400" dirty="0"/>
              <a:t>FS-TEP </a:t>
            </a:r>
            <a:r>
              <a:rPr lang="x-none" sz="2400" dirty="0"/>
              <a:t>Jupyter Notebook</a:t>
            </a:r>
            <a:r>
              <a:rPr lang="en-US" sz="2400" dirty="0"/>
              <a:t>s for crop monitoring - micro-insurance application</a:t>
            </a:r>
          </a:p>
          <a:p>
            <a:pPr algn="ctr"/>
            <a:endParaRPr lang="en-GB" sz="2400" dirty="0"/>
          </a:p>
          <a:p>
            <a:pPr algn="ctr"/>
            <a:r>
              <a:rPr lang="en-US" sz="2400" dirty="0"/>
              <a:t>Part 2: TEP-FS Notebook for </a:t>
            </a:r>
            <a:r>
              <a:rPr lang="en-GB" sz="2400" dirty="0">
                <a:solidFill>
                  <a:srgbClr val="FFFFFF"/>
                </a:solidFill>
              </a:rPr>
              <a:t>Sentinel Timeseries Analysis </a:t>
            </a:r>
            <a:endParaRPr lang="en-BE" dirty="0"/>
          </a:p>
        </p:txBody>
      </p:sp>
    </p:spTree>
    <p:extLst>
      <p:ext uri="{BB962C8B-B14F-4D97-AF65-F5344CB8AC3E}">
        <p14:creationId xmlns:p14="http://schemas.microsoft.com/office/powerpoint/2010/main" val="3714476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4000" y="147600"/>
            <a:ext cx="7174800" cy="430887"/>
          </a:xfrm>
        </p:spPr>
        <p:txBody>
          <a:bodyPr/>
          <a:lstStyle/>
          <a:p>
            <a:r>
              <a:rPr lang="en-GB" dirty="0">
                <a:solidFill>
                  <a:srgbClr val="FFFFFF"/>
                </a:solidFill>
              </a:rPr>
              <a:t>Sentinel Timeseries Analysis – Use case</a:t>
            </a:r>
          </a:p>
        </p:txBody>
      </p:sp>
      <p:sp>
        <p:nvSpPr>
          <p:cNvPr id="117763" name="Rectangle 3"/>
          <p:cNvSpPr>
            <a:spLocks noGrp="1" noChangeArrowheads="1"/>
          </p:cNvSpPr>
          <p:nvPr>
            <p:ph type="body" idx="4294967295"/>
          </p:nvPr>
        </p:nvSpPr>
        <p:spPr>
          <a:xfrm>
            <a:off x="172800" y="906516"/>
            <a:ext cx="8748000" cy="3643883"/>
          </a:xfrm>
        </p:spPr>
        <p:txBody>
          <a:bodyPr/>
          <a:lstStyle/>
          <a:p>
            <a:pPr marL="285750" indent="-285750">
              <a:buFont typeface="Arial" panose="020B0604020202020204" pitchFamily="34" charset="0"/>
              <a:buChar char="•"/>
            </a:pPr>
            <a:r>
              <a:rPr lang="en-GB" dirty="0"/>
              <a:t>Calculate average NDVI of a farm parcel and see how it changes over time:</a:t>
            </a:r>
          </a:p>
          <a:p>
            <a:pPr lvl="1"/>
            <a:r>
              <a:rPr lang="en-GB" dirty="0"/>
              <a:t>“Classic” approach:</a:t>
            </a:r>
          </a:p>
          <a:p>
            <a:pPr marL="1152900" lvl="1" indent="-342900">
              <a:buAutoNum type="arabicParenBoth"/>
            </a:pPr>
            <a:r>
              <a:rPr lang="en-GB" sz="1200" dirty="0"/>
              <a:t>Perform query to get list of S2 scenes in the chosen area or time range</a:t>
            </a:r>
          </a:p>
          <a:p>
            <a:pPr marL="1152900" lvl="1" indent="-342900">
              <a:buAutoNum type="arabicParenBoth"/>
            </a:pPr>
            <a:r>
              <a:rPr lang="en-GB" sz="1200" dirty="0"/>
              <a:t>Download XXX products from OpenHub with an average size of 0,75GB per product</a:t>
            </a:r>
          </a:p>
          <a:p>
            <a:pPr marL="1152900" lvl="1" indent="-342900">
              <a:buAutoNum type="arabicParenBoth"/>
            </a:pPr>
            <a:r>
              <a:rPr lang="en-GB" sz="1200" dirty="0"/>
              <a:t>Unzip products and extract required bands (RED and NIR in this case)</a:t>
            </a:r>
          </a:p>
          <a:p>
            <a:pPr marL="1152900" lvl="1" indent="-342900">
              <a:buAutoNum type="arabicParenBoth"/>
            </a:pPr>
            <a:r>
              <a:rPr lang="en-GB" sz="1200" dirty="0"/>
              <a:t>In case AOI is inside two or more tiles, a stitching needs to be performed.</a:t>
            </a:r>
          </a:p>
          <a:p>
            <a:pPr marL="1152900" lvl="1" indent="-342900">
              <a:buAutoNum type="arabicParenBoth"/>
            </a:pPr>
            <a:r>
              <a:rPr lang="en-GB" sz="1200" dirty="0"/>
              <a:t>Optionally, re-project from one CRS into target CRS.</a:t>
            </a:r>
          </a:p>
          <a:p>
            <a:pPr marL="1152900" lvl="1" indent="-342900">
              <a:buAutoNum type="arabicParenBoth"/>
            </a:pPr>
            <a:r>
              <a:rPr lang="en-GB" sz="1200" dirty="0"/>
              <a:t>Create two composites, one for NDVI image and one for cloud mask</a:t>
            </a:r>
          </a:p>
          <a:p>
            <a:pPr marL="1152900" lvl="1" indent="-342900">
              <a:buAutoNum type="arabicParenBoth"/>
            </a:pPr>
            <a:r>
              <a:rPr lang="en-GB" sz="1200" dirty="0"/>
              <a:t>Clip the AOI and compute statistics within it.</a:t>
            </a:r>
          </a:p>
          <a:p>
            <a:pPr marL="1152900" lvl="1" indent="-342900">
              <a:buAutoNum type="arabicParenBoth"/>
            </a:pPr>
            <a:r>
              <a:rPr lang="en-GB" sz="1200" dirty="0"/>
              <a:t>Perform smoothing, as “raw” profile is irregular by nature (e.g. due to undetected clouds)</a:t>
            </a:r>
          </a:p>
          <a:p>
            <a:pPr marL="1152900" lvl="1" indent="-342900">
              <a:buAutoNum type="arabicParenBoth"/>
            </a:pPr>
            <a:r>
              <a:rPr lang="en-GB" sz="1200" dirty="0"/>
              <a:t>Output the result as JSON, images, chart, etc.</a:t>
            </a:r>
          </a:p>
          <a:p>
            <a:pPr marL="1152900" lvl="1" indent="-342900">
              <a:buAutoNum type="arabicParenBoth"/>
            </a:pPr>
            <a:endParaRPr lang="en-GB" sz="1300" dirty="0"/>
          </a:p>
          <a:p>
            <a:pPr lvl="1"/>
            <a:r>
              <a:rPr lang="en-GB" sz="1300" dirty="0">
                <a:sym typeface="Wingdings" panose="05000000000000000000" pitchFamily="2" charset="2"/>
              </a:rPr>
              <a:t> </a:t>
            </a:r>
            <a:r>
              <a:rPr lang="en-US" dirty="0"/>
              <a:t>I don’t dare estimate how long all this would take !!</a:t>
            </a:r>
            <a:endParaRPr lang="en-GB" sz="1300" dirty="0"/>
          </a:p>
          <a:p>
            <a:pPr marL="1095750" lvl="1" indent="-285750">
              <a:buFont typeface="Arial" panose="020B0604020202020204" pitchFamily="34" charset="0"/>
              <a:buChar char="•"/>
            </a:pP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Sentinel Timeseries Analysis – Use case</a:t>
            </a:r>
          </a:p>
        </p:txBody>
      </p:sp>
      <p:sp>
        <p:nvSpPr>
          <p:cNvPr id="3" name="Rectangle 3">
            <a:extLst>
              <a:ext uri="{FF2B5EF4-FFF2-40B4-BE49-F238E27FC236}">
                <a16:creationId xmlns:a16="http://schemas.microsoft.com/office/drawing/2014/main" id="{34DA2BBC-E8E5-48D4-94F1-573D7493BAB5}"/>
              </a:ext>
            </a:extLst>
          </p:cNvPr>
          <p:cNvSpPr txBox="1">
            <a:spLocks noChangeArrowheads="1"/>
          </p:cNvSpPr>
          <p:nvPr/>
        </p:nvSpPr>
        <p:spPr bwMode="auto">
          <a:xfrm>
            <a:off x="172800" y="906516"/>
            <a:ext cx="8748000" cy="3643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r>
              <a:rPr lang="en-US" b="1" u="sng" kern="0" dirty="0"/>
              <a:t>Solution</a:t>
            </a:r>
            <a:r>
              <a:rPr lang="en-US" kern="0" dirty="0"/>
              <a:t>: </a:t>
            </a:r>
          </a:p>
          <a:p>
            <a:pPr indent="0">
              <a:spcBef>
                <a:spcPts val="1200"/>
              </a:spcBef>
              <a:spcAft>
                <a:spcPts val="0"/>
              </a:spcAft>
            </a:pPr>
            <a:r>
              <a:rPr lang="en-US" kern="0" dirty="0"/>
              <a:t>Make use of (private/public) cloud infrastructure and services build on top of it</a:t>
            </a:r>
          </a:p>
          <a:p>
            <a:pPr marL="342900">
              <a:spcBef>
                <a:spcPts val="1200"/>
              </a:spcBef>
              <a:buFont typeface="+mj-lt"/>
              <a:buAutoNum type="alphaLcParenR"/>
            </a:pPr>
            <a:r>
              <a:rPr lang="en-US" kern="0" dirty="0"/>
              <a:t>Use RESTful API interface to access the Sentinel satellite archive and compute using your own code:</a:t>
            </a:r>
          </a:p>
          <a:p>
            <a:pPr marL="1095750" lvl="1" indent="-285750">
              <a:buFont typeface="Arial" panose="020B0604020202020204" pitchFamily="34" charset="0"/>
              <a:buChar char="•"/>
            </a:pPr>
            <a:r>
              <a:rPr lang="en-US" sz="1400" kern="0" dirty="0"/>
              <a:t>Sentinel Hub API: </a:t>
            </a:r>
            <a:r>
              <a:rPr lang="en-US" sz="1400" dirty="0">
                <a:hlinkClick r:id="rId2"/>
              </a:rPr>
              <a:t>https://www.sentinel-hub.com/develop/documentation/api</a:t>
            </a:r>
            <a:endParaRPr lang="en-US" sz="1400" dirty="0"/>
          </a:p>
          <a:p>
            <a:pPr marL="342900">
              <a:spcBef>
                <a:spcPts val="1200"/>
              </a:spcBef>
              <a:buFont typeface="+mj-lt"/>
              <a:buAutoNum type="alphaLcParenR"/>
            </a:pPr>
            <a:r>
              <a:rPr lang="en-US" dirty="0"/>
              <a:t>Use pre-processed, corrected biophysical parameters provided on a cloud platform, e.g.</a:t>
            </a:r>
          </a:p>
          <a:p>
            <a:pPr marL="1095750" lvl="1" indent="-285750">
              <a:buFont typeface="Arial" panose="020B0604020202020204" pitchFamily="34" charset="0"/>
              <a:buChar char="•"/>
            </a:pPr>
            <a:r>
              <a:rPr lang="en-US" sz="1400" kern="0" dirty="0" err="1"/>
              <a:t>Terrascope</a:t>
            </a:r>
            <a:r>
              <a:rPr lang="en-US" sz="1400" kern="0" dirty="0"/>
              <a:t> platform: </a:t>
            </a:r>
            <a:r>
              <a:rPr lang="en-US" sz="1400" dirty="0">
                <a:hlinkClick r:id="rId3"/>
              </a:rPr>
              <a:t>https://terrascope.be/en</a:t>
            </a:r>
            <a:endParaRPr lang="en-US" sz="1400" dirty="0"/>
          </a:p>
          <a:p>
            <a:pPr marL="1095750" lvl="1" indent="-285750">
              <a:buFont typeface="Arial" panose="020B0604020202020204" pitchFamily="34" charset="0"/>
              <a:buChar char="•"/>
            </a:pPr>
            <a:r>
              <a:rPr lang="en-US" sz="1400" dirty="0"/>
              <a:t>Food Security TEP: </a:t>
            </a:r>
            <a:r>
              <a:rPr lang="en-US" sz="1400" dirty="0">
                <a:hlinkClick r:id="rId4"/>
              </a:rPr>
              <a:t>https://foodsecurity-tep.net/app</a:t>
            </a:r>
            <a:r>
              <a:rPr lang="en-US" sz="1400" dirty="0"/>
              <a:t> </a:t>
            </a:r>
          </a:p>
          <a:p>
            <a:pPr marL="1095750" lvl="1" indent="-285750">
              <a:buFont typeface="Arial" panose="020B0604020202020204" pitchFamily="34" charset="0"/>
              <a:buChar char="•"/>
            </a:pPr>
            <a:endParaRPr lang="en-US" kern="0" dirty="0"/>
          </a:p>
          <a:p>
            <a:pPr marL="285750" indent="-285750">
              <a:buFont typeface="Arial" panose="020B0604020202020204" pitchFamily="34" charset="0"/>
              <a:buChar char="•"/>
            </a:pPr>
            <a:endParaRPr lang="en-US" kern="0" dirty="0"/>
          </a:p>
        </p:txBody>
      </p:sp>
    </p:spTree>
    <p:extLst>
      <p:ext uri="{BB962C8B-B14F-4D97-AF65-F5344CB8AC3E}">
        <p14:creationId xmlns:p14="http://schemas.microsoft.com/office/powerpoint/2010/main" val="1464887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43AD177-5813-446A-9565-8B4EDD121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752" y="1151888"/>
            <a:ext cx="2553974" cy="643054"/>
          </a:xfrm>
          <a:prstGeom prst="rect">
            <a:avLst/>
          </a:prstGeom>
        </p:spPr>
      </p:pic>
      <p:sp>
        <p:nvSpPr>
          <p:cNvPr id="2" name="Titel 1">
            <a:extLst>
              <a:ext uri="{FF2B5EF4-FFF2-40B4-BE49-F238E27FC236}">
                <a16:creationId xmlns:a16="http://schemas.microsoft.com/office/drawing/2014/main" id="{03BD2E44-8E8D-4CC2-BCA6-C334679944DF}"/>
              </a:ext>
            </a:extLst>
          </p:cNvPr>
          <p:cNvSpPr>
            <a:spLocks noGrp="1"/>
          </p:cNvSpPr>
          <p:nvPr>
            <p:ph type="title"/>
          </p:nvPr>
        </p:nvSpPr>
        <p:spPr/>
        <p:txBody>
          <a:bodyPr/>
          <a:lstStyle/>
          <a:p>
            <a:r>
              <a:rPr lang="de-DE" dirty="0"/>
              <a:t>The Food Security </a:t>
            </a:r>
            <a:r>
              <a:rPr lang="de-DE" dirty="0" err="1"/>
              <a:t>Thematic</a:t>
            </a:r>
            <a:r>
              <a:rPr lang="de-DE" dirty="0"/>
              <a:t> Exploitation </a:t>
            </a:r>
            <a:r>
              <a:rPr lang="de-DE" dirty="0" err="1"/>
              <a:t>Platform</a:t>
            </a:r>
            <a:endParaRPr lang="de-DE" dirty="0"/>
          </a:p>
        </p:txBody>
      </p:sp>
      <p:sp>
        <p:nvSpPr>
          <p:cNvPr id="4" name="Rechteck 3">
            <a:extLst>
              <a:ext uri="{FF2B5EF4-FFF2-40B4-BE49-F238E27FC236}">
                <a16:creationId xmlns:a16="http://schemas.microsoft.com/office/drawing/2014/main" id="{E14B557F-1D22-4236-A0BF-FA5264DCDD14}"/>
              </a:ext>
            </a:extLst>
          </p:cNvPr>
          <p:cNvSpPr/>
          <p:nvPr/>
        </p:nvSpPr>
        <p:spPr>
          <a:xfrm>
            <a:off x="4677916" y="2779248"/>
            <a:ext cx="3921415" cy="1754326"/>
          </a:xfrm>
          <a:prstGeom prst="rect">
            <a:avLst/>
          </a:prstGeom>
          <a:noFill/>
        </p:spPr>
        <p:txBody>
          <a:bodyPr wrap="square">
            <a:spAutoFit/>
          </a:bodyPr>
          <a:lstStyle/>
          <a:p>
            <a:pPr defTabSz="914400" eaLnBrk="0" fontAlgn="base" hangingPunct="0">
              <a:spcBef>
                <a:spcPct val="0"/>
              </a:spcBef>
              <a:spcAft>
                <a:spcPct val="0"/>
              </a:spcAft>
            </a:pPr>
            <a:r>
              <a:rPr lang="en-US" dirty="0">
                <a:solidFill>
                  <a:srgbClr val="000000"/>
                </a:solidFill>
                <a:latin typeface="Calibri" panose="020F0502020204030204" pitchFamily="34" charset="0"/>
                <a:cs typeface="Calibri" panose="020F0502020204030204" pitchFamily="34" charset="0"/>
              </a:rPr>
              <a:t>The innovative platform aims at simplifying the extraction of </a:t>
            </a:r>
            <a:r>
              <a:rPr lang="en-US" dirty="0" err="1">
                <a:solidFill>
                  <a:srgbClr val="000000"/>
                </a:solidFill>
                <a:latin typeface="Calibri" panose="020F0502020204030204" pitchFamily="34" charset="0"/>
                <a:cs typeface="Calibri" panose="020F0502020204030204" pitchFamily="34" charset="0"/>
              </a:rPr>
              <a:t>informa-tion</a:t>
            </a:r>
            <a:r>
              <a:rPr lang="en-US" dirty="0">
                <a:solidFill>
                  <a:srgbClr val="000000"/>
                </a:solidFill>
                <a:latin typeface="Calibri" panose="020F0502020204030204" pitchFamily="34" charset="0"/>
                <a:cs typeface="Calibri" panose="020F0502020204030204" pitchFamily="34" charset="0"/>
              </a:rPr>
              <a:t> from Earth Observation data for the advancement of data-intensive services in the food security sector mainly in Europe and Africa. </a:t>
            </a:r>
          </a:p>
        </p:txBody>
      </p:sp>
      <p:pic>
        <p:nvPicPr>
          <p:cNvPr id="5" name="Grafik 4">
            <a:extLst>
              <a:ext uri="{FF2B5EF4-FFF2-40B4-BE49-F238E27FC236}">
                <a16:creationId xmlns:a16="http://schemas.microsoft.com/office/drawing/2014/main" id="{01DFB78B-45FF-4830-8BAC-F8EF8E266E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49938" y="1139539"/>
            <a:ext cx="1273779" cy="667752"/>
          </a:xfrm>
          <a:prstGeom prst="rect">
            <a:avLst/>
          </a:prstGeom>
          <a:ln>
            <a:noFill/>
          </a:ln>
          <a:effectLst/>
        </p:spPr>
      </p:pic>
      <p:sp>
        <p:nvSpPr>
          <p:cNvPr id="6" name="Rechteck 5">
            <a:extLst>
              <a:ext uri="{FF2B5EF4-FFF2-40B4-BE49-F238E27FC236}">
                <a16:creationId xmlns:a16="http://schemas.microsoft.com/office/drawing/2014/main" id="{F480E1ED-A61A-4795-BB49-81FD71122B70}"/>
              </a:ext>
            </a:extLst>
          </p:cNvPr>
          <p:cNvSpPr/>
          <p:nvPr/>
        </p:nvSpPr>
        <p:spPr>
          <a:xfrm>
            <a:off x="4677916" y="1948251"/>
            <a:ext cx="4044056" cy="830997"/>
          </a:xfrm>
          <a:prstGeom prst="rect">
            <a:avLst/>
          </a:prstGeom>
        </p:spPr>
        <p:txBody>
          <a:bodyPr wrap="none">
            <a:spAutoFit/>
          </a:bodyPr>
          <a:lstStyle/>
          <a:p>
            <a:pPr defTabSz="914400" eaLnBrk="0" fontAlgn="base" hangingPunct="0">
              <a:spcBef>
                <a:spcPct val="0"/>
              </a:spcBef>
              <a:spcAft>
                <a:spcPct val="0"/>
              </a:spcAft>
            </a:pPr>
            <a:r>
              <a:rPr lang="en-US" sz="2400" b="1" dirty="0">
                <a:solidFill>
                  <a:srgbClr val="F0823C"/>
                </a:solidFill>
                <a:latin typeface="Calibri" pitchFamily="34" charset="0"/>
                <a:cs typeface="Calibri" panose="020F0502020204030204" pitchFamily="34" charset="0"/>
              </a:rPr>
              <a:t>“</a:t>
            </a:r>
            <a:r>
              <a:rPr lang="en-US" sz="2400" b="1" dirty="0">
                <a:solidFill>
                  <a:srgbClr val="F0823C"/>
                </a:solidFill>
                <a:latin typeface="Calibri" pitchFamily="34" charset="0"/>
              </a:rPr>
              <a:t>Supporting Sustainable Food </a:t>
            </a:r>
          </a:p>
          <a:p>
            <a:pPr defTabSz="914400" eaLnBrk="0" fontAlgn="base" hangingPunct="0">
              <a:spcBef>
                <a:spcPct val="0"/>
              </a:spcBef>
              <a:spcAft>
                <a:spcPct val="0"/>
              </a:spcAft>
            </a:pPr>
            <a:r>
              <a:rPr lang="en-US" sz="2400" b="1" dirty="0">
                <a:solidFill>
                  <a:srgbClr val="F0823C"/>
                </a:solidFill>
                <a:latin typeface="Calibri" pitchFamily="34" charset="0"/>
              </a:rPr>
              <a:t>Production from Space</a:t>
            </a:r>
            <a:r>
              <a:rPr lang="en-US" sz="2400" dirty="0">
                <a:solidFill>
                  <a:srgbClr val="F0823C"/>
                </a:solidFill>
                <a:latin typeface="Calibri" pitchFamily="34" charset="0"/>
                <a:cs typeface="Calibri" panose="020F0502020204030204" pitchFamily="34" charset="0"/>
              </a:rPr>
              <a:t>” </a:t>
            </a:r>
          </a:p>
        </p:txBody>
      </p:sp>
      <p:pic>
        <p:nvPicPr>
          <p:cNvPr id="7" name="Grafik 6">
            <a:extLst>
              <a:ext uri="{FF2B5EF4-FFF2-40B4-BE49-F238E27FC236}">
                <a16:creationId xmlns:a16="http://schemas.microsoft.com/office/drawing/2014/main" id="{E65B6EF5-EBA9-4822-962A-933F5D8576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375" b="2387"/>
          <a:stretch/>
        </p:blipFill>
        <p:spPr>
          <a:xfrm>
            <a:off x="972366" y="938601"/>
            <a:ext cx="3000660" cy="3682959"/>
          </a:xfrm>
          <a:prstGeom prst="rect">
            <a:avLst/>
          </a:prstGeom>
        </p:spPr>
      </p:pic>
      <p:pic>
        <p:nvPicPr>
          <p:cNvPr id="8" name="Picture 34" descr="D:\LOGOS\ESA.tif">
            <a:extLst>
              <a:ext uri="{FF2B5EF4-FFF2-40B4-BE49-F238E27FC236}">
                <a16:creationId xmlns:a16="http://schemas.microsoft.com/office/drawing/2014/main" id="{1788145C-4A9F-4032-9A6D-8AF4EAB310B4}"/>
              </a:ext>
            </a:extLst>
          </p:cNvPr>
          <p:cNvPicPr>
            <a:picLocks noChangeAspect="1" noChangeArrowheads="1"/>
          </p:cNvPicPr>
          <p:nvPr/>
        </p:nvPicPr>
        <p:blipFill>
          <a:blip r:embed="rId6" cstate="screen"/>
          <a:srcRect/>
          <a:stretch>
            <a:fillRect/>
          </a:stretch>
        </p:blipFill>
        <p:spPr bwMode="auto">
          <a:xfrm>
            <a:off x="4796675" y="925833"/>
            <a:ext cx="456756" cy="189670"/>
          </a:xfrm>
          <a:prstGeom prst="rect">
            <a:avLst/>
          </a:prstGeom>
          <a:noFill/>
          <a:ln w="9525">
            <a:noFill/>
            <a:miter lim="800000"/>
            <a:headEnd/>
            <a:tailEnd/>
          </a:ln>
        </p:spPr>
      </p:pic>
    </p:spTree>
    <p:extLst>
      <p:ext uri="{BB962C8B-B14F-4D97-AF65-F5344CB8AC3E}">
        <p14:creationId xmlns:p14="http://schemas.microsoft.com/office/powerpoint/2010/main" val="7243038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6684879" cy="430887"/>
          </a:xfrm>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Sentinel Timeseries Analysis – Example</a:t>
            </a:r>
          </a:p>
        </p:txBody>
      </p:sp>
      <p:sp>
        <p:nvSpPr>
          <p:cNvPr id="3" name="Rectangle 3">
            <a:extLst>
              <a:ext uri="{FF2B5EF4-FFF2-40B4-BE49-F238E27FC236}">
                <a16:creationId xmlns:a16="http://schemas.microsoft.com/office/drawing/2014/main" id="{34DA2BBC-E8E5-48D4-94F1-573D7493BAB5}"/>
              </a:ext>
            </a:extLst>
          </p:cNvPr>
          <p:cNvSpPr txBox="1">
            <a:spLocks noChangeArrowheads="1"/>
          </p:cNvSpPr>
          <p:nvPr/>
        </p:nvSpPr>
        <p:spPr bwMode="auto">
          <a:xfrm>
            <a:off x="172800" y="906517"/>
            <a:ext cx="87480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buFont typeface="Arial" panose="020B0604020202020204" pitchFamily="34" charset="0"/>
              <a:buChar char="•"/>
            </a:pPr>
            <a:r>
              <a:rPr lang="en-US" kern="0" dirty="0"/>
              <a:t>Step 1: perform timeseries query (using the </a:t>
            </a:r>
            <a:r>
              <a:rPr lang="en-US" kern="0" dirty="0" err="1"/>
              <a:t>Terrascope</a:t>
            </a:r>
            <a:r>
              <a:rPr lang="en-US" kern="0" dirty="0"/>
              <a:t>)</a:t>
            </a:r>
          </a:p>
          <a:p>
            <a:pPr lvl="1"/>
            <a:endParaRPr lang="en-US" sz="1000" kern="0" dirty="0">
              <a:latin typeface="Courier New" panose="02070309020205020404" pitchFamily="49" charset="0"/>
              <a:cs typeface="Courier New" panose="02070309020205020404" pitchFamily="49" charset="0"/>
            </a:endParaRPr>
          </a:p>
          <a:p>
            <a:pPr lvl="1"/>
            <a:endParaRPr lang="en-US" kern="0" dirty="0"/>
          </a:p>
        </p:txBody>
      </p:sp>
      <p:sp>
        <p:nvSpPr>
          <p:cNvPr id="4" name="TextBox 3">
            <a:extLst>
              <a:ext uri="{FF2B5EF4-FFF2-40B4-BE49-F238E27FC236}">
                <a16:creationId xmlns:a16="http://schemas.microsoft.com/office/drawing/2014/main" id="{BC4DD624-2ACF-463D-A8F4-D01675451EF4}"/>
              </a:ext>
            </a:extLst>
          </p:cNvPr>
          <p:cNvSpPr txBox="1"/>
          <p:nvPr/>
        </p:nvSpPr>
        <p:spPr>
          <a:xfrm>
            <a:off x="796992" y="2255961"/>
            <a:ext cx="6520940" cy="2215991"/>
          </a:xfrm>
          <a:prstGeom prst="rect">
            <a:avLst/>
          </a:prstGeom>
          <a:solidFill>
            <a:schemeClr val="accent5">
              <a:lumMod val="20000"/>
              <a:lumOff val="80000"/>
            </a:schemeClr>
          </a:solidFill>
        </p:spPr>
        <p:txBody>
          <a:bodyPr wrap="square" rtlCol="0">
            <a:spAutoFit/>
          </a:bodyPr>
          <a:lstStyle/>
          <a:p>
            <a:pPr lvl="1"/>
            <a:r>
              <a:rPr lang="en-US" sz="1000" kern="0" dirty="0" err="1">
                <a:latin typeface="Courier New" panose="02070309020205020404" pitchFamily="49" charset="0"/>
                <a:cs typeface="Courier New" panose="02070309020205020404" pitchFamily="49" charset="0"/>
              </a:rPr>
              <a:t>startDate</a:t>
            </a:r>
            <a:r>
              <a:rPr lang="en-US" sz="1000" kern="0" dirty="0">
                <a:latin typeface="Courier New" panose="02070309020205020404" pitchFamily="49" charset="0"/>
                <a:cs typeface="Courier New" panose="02070309020205020404" pitchFamily="49" charset="0"/>
              </a:rPr>
              <a:t> = "2018-03-01"</a:t>
            </a:r>
          </a:p>
          <a:p>
            <a:pPr lvl="1"/>
            <a:r>
              <a:rPr lang="en-US" sz="1000" kern="0" dirty="0" err="1">
                <a:latin typeface="Courier New" panose="02070309020205020404" pitchFamily="49" charset="0"/>
                <a:cs typeface="Courier New" panose="02070309020205020404" pitchFamily="49" charset="0"/>
              </a:rPr>
              <a:t>endDate</a:t>
            </a:r>
            <a:r>
              <a:rPr lang="en-US" sz="1000" kern="0" dirty="0">
                <a:latin typeface="Courier New" panose="02070309020205020404" pitchFamily="49" charset="0"/>
                <a:cs typeface="Courier New" panose="02070309020205020404" pitchFamily="49" charset="0"/>
              </a:rPr>
              <a:t> = "2018-10-31“</a:t>
            </a:r>
          </a:p>
          <a:p>
            <a:pPr lvl="1"/>
            <a:endParaRPr lang="en-US" sz="1000" kern="0" dirty="0">
              <a:latin typeface="Courier New" panose="02070309020205020404" pitchFamily="49" charset="0"/>
              <a:cs typeface="Courier New" panose="02070309020205020404" pitchFamily="49" charset="0"/>
            </a:endParaRPr>
          </a:p>
          <a:p>
            <a:pPr lvl="1"/>
            <a:r>
              <a:rPr lang="en-US" sz="1000" kern="0" dirty="0">
                <a:latin typeface="Courier New" panose="02070309020205020404" pitchFamily="49" charset="0"/>
                <a:cs typeface="Courier New" panose="02070309020205020404" pitchFamily="49" charset="0"/>
              </a:rPr>
              <a:t>examplePoint1 = {</a:t>
            </a:r>
          </a:p>
          <a:p>
            <a:pPr lvl="1"/>
            <a:r>
              <a:rPr lang="en-US" sz="1000" kern="0" dirty="0">
                <a:latin typeface="Courier New" panose="02070309020205020404" pitchFamily="49" charset="0"/>
                <a:cs typeface="Courier New" panose="02070309020205020404" pitchFamily="49" charset="0"/>
              </a:rPr>
              <a:t>        "geometry" : {</a:t>
            </a:r>
          </a:p>
          <a:p>
            <a:pPr lvl="1"/>
            <a:r>
              <a:rPr lang="en-US" sz="1000" kern="0" dirty="0">
                <a:latin typeface="Courier New" panose="02070309020205020404" pitchFamily="49" charset="0"/>
                <a:cs typeface="Courier New" panose="02070309020205020404" pitchFamily="49" charset="0"/>
              </a:rPr>
              <a:t>            "coordinates" : [37.29146, -0.860292], </a:t>
            </a:r>
          </a:p>
          <a:p>
            <a:pPr lvl="1"/>
            <a:r>
              <a:rPr lang="en-US" sz="1000" kern="0" dirty="0">
                <a:latin typeface="Courier New" panose="02070309020205020404" pitchFamily="49" charset="0"/>
                <a:cs typeface="Courier New" panose="02070309020205020404" pitchFamily="49" charset="0"/>
              </a:rPr>
              <a:t>            "type": "Point"</a:t>
            </a:r>
          </a:p>
          <a:p>
            <a:pPr lvl="1"/>
            <a:r>
              <a:rPr lang="en-US" sz="1000" kern="0" dirty="0">
                <a:latin typeface="Courier New" panose="02070309020205020404" pitchFamily="49" charset="0"/>
                <a:cs typeface="Courier New" panose="02070309020205020404" pitchFamily="49" charset="0"/>
              </a:rPr>
              <a:t>        }</a:t>
            </a:r>
          </a:p>
          <a:p>
            <a:pPr lvl="1"/>
            <a:r>
              <a:rPr lang="en-US" sz="1000" kern="0" dirty="0">
                <a:latin typeface="Courier New" panose="02070309020205020404" pitchFamily="49" charset="0"/>
                <a:cs typeface="Courier New" panose="02070309020205020404" pitchFamily="49" charset="0"/>
              </a:rPr>
              <a:t>    };</a:t>
            </a:r>
          </a:p>
          <a:p>
            <a:pPr lvl="1"/>
            <a:endParaRPr lang="en-US" sz="1000" kern="0" dirty="0">
              <a:latin typeface="Courier New" panose="02070309020205020404" pitchFamily="49" charset="0"/>
              <a:cs typeface="Courier New" panose="02070309020205020404" pitchFamily="49" charset="0"/>
            </a:endParaRPr>
          </a:p>
          <a:p>
            <a:pPr lvl="1"/>
            <a:r>
              <a:rPr lang="en-US" sz="1000" kern="0" dirty="0">
                <a:latin typeface="Courier New" panose="02070309020205020404" pitchFamily="49" charset="0"/>
                <a:cs typeface="Courier New" panose="02070309020205020404" pitchFamily="49" charset="0"/>
              </a:rPr>
              <a:t>data1 = timeseries(“</a:t>
            </a:r>
            <a:r>
              <a:rPr lang="en-US" sz="1000" kern="0" dirty="0" err="1">
                <a:latin typeface="Courier New" panose="02070309020205020404" pitchFamily="49" charset="0"/>
                <a:cs typeface="Courier New" panose="02070309020205020404" pitchFamily="49" charset="0"/>
              </a:rPr>
              <a:t>some_timeseries</a:t>
            </a:r>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startDate</a:t>
            </a:r>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endDate</a:t>
            </a:r>
            <a:r>
              <a:rPr lang="en-US" sz="1000" kern="0" dirty="0">
                <a:latin typeface="Courier New" panose="02070309020205020404" pitchFamily="49" charset="0"/>
                <a:cs typeface="Courier New" panose="02070309020205020404" pitchFamily="49" charset="0"/>
              </a:rPr>
              <a:t>, examplePoint1, “NDVI”, </a:t>
            </a:r>
            <a:r>
              <a:rPr lang="en-US" sz="1000" kern="0" dirty="0" err="1">
                <a:latin typeface="Courier New" panose="02070309020205020404" pitchFamily="49" charset="0"/>
                <a:cs typeface="Courier New" panose="02070309020205020404" pitchFamily="49" charset="0"/>
              </a:rPr>
              <a:t>doSmoothing</a:t>
            </a:r>
            <a:r>
              <a:rPr lang="en-US" sz="1000" kern="0" dirty="0">
                <a:latin typeface="Courier New" panose="02070309020205020404" pitchFamily="49" charset="0"/>
                <a:cs typeface="Courier New" panose="02070309020205020404" pitchFamily="49" charset="0"/>
              </a:rPr>
              <a:t> = True);</a:t>
            </a:r>
          </a:p>
          <a:p>
            <a:endParaRPr lang="en-BE" dirty="0"/>
          </a:p>
        </p:txBody>
      </p:sp>
      <p:sp>
        <p:nvSpPr>
          <p:cNvPr id="5" name="TextBox 4">
            <a:extLst>
              <a:ext uri="{FF2B5EF4-FFF2-40B4-BE49-F238E27FC236}">
                <a16:creationId xmlns:a16="http://schemas.microsoft.com/office/drawing/2014/main" id="{CD35FDA5-E810-4039-A107-4BA503BEFD52}"/>
              </a:ext>
            </a:extLst>
          </p:cNvPr>
          <p:cNvSpPr txBox="1"/>
          <p:nvPr/>
        </p:nvSpPr>
        <p:spPr>
          <a:xfrm>
            <a:off x="796992" y="1515101"/>
            <a:ext cx="6520940" cy="369332"/>
          </a:xfrm>
          <a:prstGeom prst="rect">
            <a:avLst/>
          </a:prstGeom>
          <a:noFill/>
        </p:spPr>
        <p:txBody>
          <a:bodyPr wrap="square" rtlCol="0">
            <a:spAutoFit/>
          </a:bodyPr>
          <a:lstStyle/>
          <a:p>
            <a:r>
              <a:rPr lang="en-US" dirty="0"/>
              <a:t>Python sample code:</a:t>
            </a:r>
            <a:endParaRPr lang="en-BE" dirty="0"/>
          </a:p>
        </p:txBody>
      </p:sp>
    </p:spTree>
    <p:extLst>
      <p:ext uri="{BB962C8B-B14F-4D97-AF65-F5344CB8AC3E}">
        <p14:creationId xmlns:p14="http://schemas.microsoft.com/office/powerpoint/2010/main" val="3140517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Sentinel Timeseries Analysis – Example</a:t>
            </a:r>
          </a:p>
        </p:txBody>
      </p:sp>
      <p:sp>
        <p:nvSpPr>
          <p:cNvPr id="3" name="Rectangle 3">
            <a:extLst>
              <a:ext uri="{FF2B5EF4-FFF2-40B4-BE49-F238E27FC236}">
                <a16:creationId xmlns:a16="http://schemas.microsoft.com/office/drawing/2014/main" id="{34DA2BBC-E8E5-48D4-94F1-573D7493BAB5}"/>
              </a:ext>
            </a:extLst>
          </p:cNvPr>
          <p:cNvSpPr txBox="1">
            <a:spLocks noChangeArrowheads="1"/>
          </p:cNvSpPr>
          <p:nvPr/>
        </p:nvSpPr>
        <p:spPr bwMode="auto">
          <a:xfrm>
            <a:off x="198000" y="796824"/>
            <a:ext cx="87480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buFont typeface="Arial" panose="020B0604020202020204" pitchFamily="34" charset="0"/>
              <a:buChar char="•"/>
            </a:pPr>
            <a:r>
              <a:rPr lang="en-US" kern="0" dirty="0"/>
              <a:t>Step 2: plot data</a:t>
            </a:r>
          </a:p>
          <a:p>
            <a:pPr lvl="1"/>
            <a:endParaRPr lang="en-US" kern="0" dirty="0"/>
          </a:p>
          <a:p>
            <a:pPr lvl="1"/>
            <a:endParaRPr lang="en-US" sz="1000" kern="0" dirty="0">
              <a:latin typeface="Courier New" panose="02070309020205020404" pitchFamily="49" charset="0"/>
              <a:cs typeface="Courier New" panose="02070309020205020404" pitchFamily="49" charset="0"/>
            </a:endParaRPr>
          </a:p>
          <a:p>
            <a:pPr lvl="1"/>
            <a:endParaRPr lang="en-US" kern="0" dirty="0"/>
          </a:p>
        </p:txBody>
      </p:sp>
      <p:sp>
        <p:nvSpPr>
          <p:cNvPr id="4" name="TextBox 3">
            <a:extLst>
              <a:ext uri="{FF2B5EF4-FFF2-40B4-BE49-F238E27FC236}">
                <a16:creationId xmlns:a16="http://schemas.microsoft.com/office/drawing/2014/main" id="{BC4DD624-2ACF-463D-A8F4-D01675451EF4}"/>
              </a:ext>
            </a:extLst>
          </p:cNvPr>
          <p:cNvSpPr txBox="1"/>
          <p:nvPr/>
        </p:nvSpPr>
        <p:spPr>
          <a:xfrm>
            <a:off x="796992" y="1204699"/>
            <a:ext cx="6520940" cy="3477875"/>
          </a:xfrm>
          <a:prstGeom prst="rect">
            <a:avLst/>
          </a:prstGeom>
          <a:solidFill>
            <a:schemeClr val="accent5">
              <a:lumMod val="20000"/>
              <a:lumOff val="80000"/>
            </a:schemeClr>
          </a:solidFill>
        </p:spPr>
        <p:txBody>
          <a:bodyPr wrap="square" rtlCol="0">
            <a:spAutoFit/>
          </a:bodyPr>
          <a:lstStyle/>
          <a:p>
            <a:pPr lvl="1"/>
            <a:r>
              <a:rPr lang="en-US" sz="1000" b="1" kern="0" dirty="0">
                <a:latin typeface="Courier New" panose="02070309020205020404" pitchFamily="49" charset="0"/>
                <a:cs typeface="Courier New" panose="02070309020205020404" pitchFamily="49" charset="0"/>
              </a:rPr>
              <a:t>import</a:t>
            </a:r>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plotly.graph_objs</a:t>
            </a:r>
            <a:r>
              <a:rPr lang="en-US" sz="1000" kern="0" dirty="0">
                <a:latin typeface="Courier New" panose="02070309020205020404" pitchFamily="49" charset="0"/>
                <a:cs typeface="Courier New" panose="02070309020205020404" pitchFamily="49" charset="0"/>
              </a:rPr>
              <a:t> as go</a:t>
            </a:r>
          </a:p>
          <a:p>
            <a:pPr lvl="1"/>
            <a:endParaRPr lang="en-US" sz="1000" kern="0" dirty="0">
              <a:latin typeface="Courier New" panose="02070309020205020404" pitchFamily="49" charset="0"/>
              <a:cs typeface="Courier New" panose="02070309020205020404" pitchFamily="49" charset="0"/>
            </a:endParaRPr>
          </a:p>
          <a:p>
            <a:pPr lvl="1"/>
            <a:r>
              <a:rPr lang="en-US" sz="1000" kern="0" dirty="0">
                <a:latin typeface="Courier New" panose="02070309020205020404" pitchFamily="49" charset="0"/>
                <a:cs typeface="Courier New" panose="02070309020205020404" pitchFamily="49" charset="0"/>
              </a:rPr>
              <a:t>trace1 = </a:t>
            </a:r>
            <a:r>
              <a:rPr lang="en-US" sz="1000" kern="0" dirty="0" err="1">
                <a:latin typeface="Courier New" panose="02070309020205020404" pitchFamily="49" charset="0"/>
                <a:cs typeface="Courier New" panose="02070309020205020404" pitchFamily="49" charset="0"/>
              </a:rPr>
              <a:t>go.Scatter</a:t>
            </a:r>
            <a:r>
              <a:rPr lang="en-US" sz="1000" kern="0" dirty="0">
                <a:latin typeface="Courier New" panose="02070309020205020404" pitchFamily="49" charset="0"/>
                <a:cs typeface="Courier New" panose="02070309020205020404" pitchFamily="49" charset="0"/>
              </a:rPr>
              <a:t>(</a:t>
            </a:r>
          </a:p>
          <a:p>
            <a:pPr lvl="1"/>
            <a:r>
              <a:rPr lang="en-US" sz="1000" kern="0" dirty="0">
                <a:latin typeface="Courier New" panose="02070309020205020404" pitchFamily="49" charset="0"/>
                <a:cs typeface="Courier New" panose="02070309020205020404" pitchFamily="49" charset="0"/>
              </a:rPr>
              <a:t>    x = dates,</a:t>
            </a:r>
          </a:p>
          <a:p>
            <a:pPr lvl="1"/>
            <a:r>
              <a:rPr lang="en-US" sz="1000" kern="0" dirty="0">
                <a:latin typeface="Courier New" panose="02070309020205020404" pitchFamily="49" charset="0"/>
                <a:cs typeface="Courier New" panose="02070309020205020404" pitchFamily="49" charset="0"/>
              </a:rPr>
              <a:t>    y = data1[‘</a:t>
            </a:r>
            <a:r>
              <a:rPr lang="en-US" sz="1000" kern="0" dirty="0" err="1">
                <a:latin typeface="Courier New" panose="02070309020205020404" pitchFamily="49" charset="0"/>
                <a:cs typeface="Courier New" panose="02070309020205020404" pitchFamily="49" charset="0"/>
              </a:rPr>
              <a:t>some_timeseries</a:t>
            </a:r>
            <a:r>
              <a:rPr lang="en-US" sz="1000" kern="0" dirty="0">
                <a:latin typeface="Courier New" panose="02070309020205020404" pitchFamily="49" charset="0"/>
                <a:cs typeface="Courier New" panose="02070309020205020404" pitchFamily="49" charset="0"/>
              </a:rPr>
              <a:t>'],</a:t>
            </a:r>
          </a:p>
          <a:p>
            <a:pPr lvl="1"/>
            <a:r>
              <a:rPr lang="en-US" sz="1000" kern="0" dirty="0">
                <a:latin typeface="Courier New" panose="02070309020205020404" pitchFamily="49" charset="0"/>
                <a:cs typeface="Courier New" panose="02070309020205020404" pitchFamily="49" charset="0"/>
              </a:rPr>
              <a:t>    mode = '</a:t>
            </a:r>
            <a:r>
              <a:rPr lang="en-US" sz="1000" kern="0" dirty="0" err="1">
                <a:latin typeface="Courier New" panose="02070309020205020404" pitchFamily="49" charset="0"/>
                <a:cs typeface="Courier New" panose="02070309020205020404" pitchFamily="49" charset="0"/>
              </a:rPr>
              <a:t>lines+markers</a:t>
            </a:r>
            <a:r>
              <a:rPr lang="en-US" sz="1000" kern="0" dirty="0">
                <a:latin typeface="Courier New" panose="02070309020205020404" pitchFamily="49" charset="0"/>
                <a:cs typeface="Courier New" panose="02070309020205020404" pitchFamily="49" charset="0"/>
              </a:rPr>
              <a:t>',</a:t>
            </a:r>
          </a:p>
          <a:p>
            <a:pPr lvl="1"/>
            <a:r>
              <a:rPr lang="en-US" sz="1000" kern="0" dirty="0">
                <a:latin typeface="Courier New" panose="02070309020205020404" pitchFamily="49" charset="0"/>
                <a:cs typeface="Courier New" panose="02070309020205020404" pitchFamily="49" charset="0"/>
              </a:rPr>
              <a:t>    name = 'Timeseries NDVI',</a:t>
            </a:r>
          </a:p>
          <a:p>
            <a:pPr lvl="1"/>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connectgaps</a:t>
            </a:r>
            <a:r>
              <a:rPr lang="en-US" sz="1000" kern="0" dirty="0">
                <a:latin typeface="Courier New" panose="02070309020205020404" pitchFamily="49" charset="0"/>
                <a:cs typeface="Courier New" panose="02070309020205020404" pitchFamily="49" charset="0"/>
              </a:rPr>
              <a:t>=True,</a:t>
            </a:r>
          </a:p>
          <a:p>
            <a:pPr lvl="1"/>
            <a:r>
              <a:rPr lang="en-US" sz="1000" kern="0" dirty="0">
                <a:latin typeface="Courier New" panose="02070309020205020404" pitchFamily="49" charset="0"/>
                <a:cs typeface="Courier New" panose="02070309020205020404" pitchFamily="49" charset="0"/>
              </a:rPr>
              <a:t>    line=</a:t>
            </a:r>
            <a:r>
              <a:rPr lang="en-US" sz="1000" kern="0" dirty="0" err="1">
                <a:latin typeface="Courier New" panose="02070309020205020404" pitchFamily="49" charset="0"/>
                <a:cs typeface="Courier New" panose="02070309020205020404" pitchFamily="49" charset="0"/>
              </a:rPr>
              <a:t>dict</a:t>
            </a:r>
            <a:r>
              <a:rPr lang="en-US" sz="1000" kern="0" dirty="0">
                <a:latin typeface="Courier New" panose="02070309020205020404" pitchFamily="49" charset="0"/>
                <a:cs typeface="Courier New" panose="02070309020205020404" pitchFamily="49" charset="0"/>
              </a:rPr>
              <a:t>(shape='spline', color='#FF0000')</a:t>
            </a:r>
          </a:p>
          <a:p>
            <a:pPr lvl="1"/>
            <a:r>
              <a:rPr lang="en-US" sz="1000" kern="0" dirty="0">
                <a:latin typeface="Courier New" panose="02070309020205020404" pitchFamily="49" charset="0"/>
                <a:cs typeface="Courier New" panose="02070309020205020404" pitchFamily="49" charset="0"/>
              </a:rPr>
              <a:t>);</a:t>
            </a:r>
          </a:p>
          <a:p>
            <a:pPr lvl="1"/>
            <a:endParaRPr lang="en-US" sz="1000" kern="0" dirty="0">
              <a:latin typeface="Courier New" panose="02070309020205020404" pitchFamily="49" charset="0"/>
              <a:cs typeface="Courier New" panose="02070309020205020404" pitchFamily="49" charset="0"/>
            </a:endParaRPr>
          </a:p>
          <a:p>
            <a:pPr lvl="1"/>
            <a:r>
              <a:rPr lang="en-US" sz="1000" kern="0" dirty="0">
                <a:latin typeface="Courier New" panose="02070309020205020404" pitchFamily="49" charset="0"/>
                <a:cs typeface="Courier New" panose="02070309020205020404" pitchFamily="49" charset="0"/>
              </a:rPr>
              <a:t>layout = </a:t>
            </a:r>
            <a:r>
              <a:rPr lang="en-US" sz="1000" kern="0" dirty="0" err="1">
                <a:latin typeface="Courier New" panose="02070309020205020404" pitchFamily="49" charset="0"/>
                <a:cs typeface="Courier New" panose="02070309020205020404" pitchFamily="49" charset="0"/>
              </a:rPr>
              <a:t>dict</a:t>
            </a:r>
            <a:r>
              <a:rPr lang="en-US" sz="1000" kern="0" dirty="0">
                <a:latin typeface="Courier New" panose="02070309020205020404" pitchFamily="49" charset="0"/>
                <a:cs typeface="Courier New" panose="02070309020205020404" pitchFamily="49" charset="0"/>
              </a:rPr>
              <a:t>(</a:t>
            </a:r>
          </a:p>
          <a:p>
            <a:pPr lvl="1"/>
            <a:r>
              <a:rPr lang="en-US" sz="1000" kern="0" dirty="0">
                <a:latin typeface="Courier New" panose="02070309020205020404" pitchFamily="49" charset="0"/>
                <a:cs typeface="Courier New" panose="02070309020205020404" pitchFamily="49" charset="0"/>
              </a:rPr>
              <a:t>    title  = 'Timeseries Example',</a:t>
            </a:r>
          </a:p>
          <a:p>
            <a:pPr lvl="1"/>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xaxis</a:t>
            </a:r>
            <a:r>
              <a:rPr lang="en-US" sz="1000" kern="0" dirty="0">
                <a:latin typeface="Courier New" panose="02070309020205020404" pitchFamily="49" charset="0"/>
                <a:cs typeface="Courier New" panose="02070309020205020404" pitchFamily="49" charset="0"/>
              </a:rPr>
              <a:t>  = </a:t>
            </a:r>
            <a:r>
              <a:rPr lang="en-US" sz="1000" kern="0" dirty="0" err="1">
                <a:latin typeface="Courier New" panose="02070309020205020404" pitchFamily="49" charset="0"/>
                <a:cs typeface="Courier New" panose="02070309020205020404" pitchFamily="49" charset="0"/>
              </a:rPr>
              <a:t>dict</a:t>
            </a:r>
            <a:r>
              <a:rPr lang="en-US" sz="1000" kern="0" dirty="0">
                <a:latin typeface="Courier New" panose="02070309020205020404" pitchFamily="49" charset="0"/>
                <a:cs typeface="Courier New" panose="02070309020205020404" pitchFamily="49" charset="0"/>
              </a:rPr>
              <a:t>(title = 'Date'),</a:t>
            </a:r>
          </a:p>
          <a:p>
            <a:pPr lvl="1"/>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yaxis</a:t>
            </a:r>
            <a:r>
              <a:rPr lang="en-US" sz="1000" kern="0" dirty="0">
                <a:latin typeface="Courier New" panose="02070309020205020404" pitchFamily="49" charset="0"/>
                <a:cs typeface="Courier New" panose="02070309020205020404" pitchFamily="49" charset="0"/>
              </a:rPr>
              <a:t>  = </a:t>
            </a:r>
            <a:r>
              <a:rPr lang="en-US" sz="1000" kern="0" dirty="0" err="1">
                <a:latin typeface="Courier New" panose="02070309020205020404" pitchFamily="49" charset="0"/>
                <a:cs typeface="Courier New" panose="02070309020205020404" pitchFamily="49" charset="0"/>
              </a:rPr>
              <a:t>dict</a:t>
            </a:r>
            <a:r>
              <a:rPr lang="en-US" sz="1000" kern="0" dirty="0">
                <a:latin typeface="Courier New" panose="02070309020205020404" pitchFamily="49" charset="0"/>
                <a:cs typeface="Courier New" panose="02070309020205020404" pitchFamily="49" charset="0"/>
              </a:rPr>
              <a:t>(title = ‘NDVI'),</a:t>
            </a:r>
          </a:p>
          <a:p>
            <a:pPr lvl="1"/>
            <a:r>
              <a:rPr lang="en-US" sz="1000" kern="0" dirty="0">
                <a:latin typeface="Courier New" panose="02070309020205020404" pitchFamily="49" charset="0"/>
                <a:cs typeface="Courier New" panose="02070309020205020404" pitchFamily="49" charset="0"/>
              </a:rPr>
              <a:t>    </a:t>
            </a:r>
            <a:r>
              <a:rPr lang="en-US" sz="1000" kern="0" dirty="0" err="1">
                <a:latin typeface="Courier New" panose="02070309020205020404" pitchFamily="49" charset="0"/>
                <a:cs typeface="Courier New" panose="02070309020205020404" pitchFamily="49" charset="0"/>
              </a:rPr>
              <a:t>showlegend</a:t>
            </a:r>
            <a:r>
              <a:rPr lang="en-US" sz="1000" kern="0" dirty="0">
                <a:latin typeface="Courier New" panose="02070309020205020404" pitchFamily="49" charset="0"/>
                <a:cs typeface="Courier New" panose="02070309020205020404" pitchFamily="49" charset="0"/>
              </a:rPr>
              <a:t>=True</a:t>
            </a:r>
          </a:p>
          <a:p>
            <a:pPr lvl="1"/>
            <a:r>
              <a:rPr lang="en-US" sz="1000" kern="0" dirty="0">
                <a:latin typeface="Courier New" panose="02070309020205020404" pitchFamily="49" charset="0"/>
                <a:cs typeface="Courier New" panose="02070309020205020404" pitchFamily="49" charset="0"/>
              </a:rPr>
              <a:t>);</a:t>
            </a:r>
          </a:p>
          <a:p>
            <a:pPr lvl="1"/>
            <a:endParaRPr lang="en-US" sz="1000" kern="0" dirty="0">
              <a:latin typeface="Courier New" panose="02070309020205020404" pitchFamily="49" charset="0"/>
              <a:cs typeface="Courier New" panose="02070309020205020404" pitchFamily="49" charset="0"/>
            </a:endParaRPr>
          </a:p>
          <a:p>
            <a:pPr lvl="1"/>
            <a:r>
              <a:rPr lang="en-US" sz="1000" kern="0" dirty="0">
                <a:latin typeface="Courier New" panose="02070309020205020404" pitchFamily="49" charset="0"/>
                <a:cs typeface="Courier New" panose="02070309020205020404" pitchFamily="49" charset="0"/>
              </a:rPr>
              <a:t>data = [trace1]</a:t>
            </a:r>
          </a:p>
          <a:p>
            <a:pPr lvl="1"/>
            <a:endParaRPr lang="en-US" sz="1000" kern="0" dirty="0">
              <a:latin typeface="Courier New" panose="02070309020205020404" pitchFamily="49" charset="0"/>
              <a:cs typeface="Courier New" panose="02070309020205020404" pitchFamily="49" charset="0"/>
            </a:endParaRPr>
          </a:p>
          <a:p>
            <a:pPr lvl="1"/>
            <a:r>
              <a:rPr lang="en-US" sz="1000" kern="0" dirty="0">
                <a:latin typeface="Courier New" panose="02070309020205020404" pitchFamily="49" charset="0"/>
                <a:cs typeface="Courier New" panose="02070309020205020404" pitchFamily="49" charset="0"/>
              </a:rPr>
              <a:t>fig = </a:t>
            </a:r>
            <a:r>
              <a:rPr lang="en-US" sz="1000" kern="0" dirty="0" err="1">
                <a:latin typeface="Courier New" panose="02070309020205020404" pitchFamily="49" charset="0"/>
                <a:cs typeface="Courier New" panose="02070309020205020404" pitchFamily="49" charset="0"/>
              </a:rPr>
              <a:t>dict</a:t>
            </a:r>
            <a:r>
              <a:rPr lang="en-US" sz="1000" kern="0" dirty="0">
                <a:latin typeface="Courier New" panose="02070309020205020404" pitchFamily="49" charset="0"/>
                <a:cs typeface="Courier New" panose="02070309020205020404" pitchFamily="49" charset="0"/>
              </a:rPr>
              <a:t>(data=data, layout=layout);</a:t>
            </a:r>
          </a:p>
          <a:p>
            <a:pPr lvl="1"/>
            <a:r>
              <a:rPr lang="en-US" sz="1000" kern="0" dirty="0" err="1">
                <a:latin typeface="Courier New" panose="02070309020205020404" pitchFamily="49" charset="0"/>
                <a:cs typeface="Courier New" panose="02070309020205020404" pitchFamily="49" charset="0"/>
              </a:rPr>
              <a:t>iplot</a:t>
            </a:r>
            <a:r>
              <a:rPr lang="en-US" sz="1000" kern="0" dirty="0">
                <a:latin typeface="Courier New" panose="02070309020205020404" pitchFamily="49" charset="0"/>
                <a:cs typeface="Courier New" panose="02070309020205020404" pitchFamily="49" charset="0"/>
              </a:rPr>
              <a:t>(fig);</a:t>
            </a:r>
          </a:p>
        </p:txBody>
      </p:sp>
    </p:spTree>
    <p:extLst>
      <p:ext uri="{BB962C8B-B14F-4D97-AF65-F5344CB8AC3E}">
        <p14:creationId xmlns:p14="http://schemas.microsoft.com/office/powerpoint/2010/main" val="914951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5" y="149150"/>
            <a:ext cx="7759944" cy="430887"/>
          </a:xfrm>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Sentinel Timeseries Analysis – Exercise Food Sec TEP</a:t>
            </a:r>
          </a:p>
        </p:txBody>
      </p:sp>
      <p:sp>
        <p:nvSpPr>
          <p:cNvPr id="3" name="Rectangle 3">
            <a:extLst>
              <a:ext uri="{FF2B5EF4-FFF2-40B4-BE49-F238E27FC236}">
                <a16:creationId xmlns:a16="http://schemas.microsoft.com/office/drawing/2014/main" id="{34DA2BBC-E8E5-48D4-94F1-573D7493BAB5}"/>
              </a:ext>
            </a:extLst>
          </p:cNvPr>
          <p:cNvSpPr txBox="1">
            <a:spLocks noChangeArrowheads="1"/>
          </p:cNvSpPr>
          <p:nvPr/>
        </p:nvSpPr>
        <p:spPr bwMode="auto">
          <a:xfrm>
            <a:off x="172800" y="906517"/>
            <a:ext cx="8748000" cy="334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buFont typeface="Arial" panose="020B0604020202020204" pitchFamily="34" charset="0"/>
              <a:buChar char="•"/>
            </a:pPr>
            <a:r>
              <a:rPr lang="en-US" kern="0" dirty="0"/>
              <a:t>Use provided notebook application:</a:t>
            </a:r>
          </a:p>
          <a:p>
            <a:pPr marL="1095750" lvl="1" indent="-285750">
              <a:buFont typeface="Arial" panose="020B0604020202020204" pitchFamily="34" charset="0"/>
              <a:buChar char="•"/>
            </a:pPr>
            <a:r>
              <a:rPr lang="en-US" sz="1200" kern="0" dirty="0"/>
              <a:t>Access Food Security TEP and search for the reference file “</a:t>
            </a:r>
            <a:r>
              <a:rPr lang="en-US" sz="1200" kern="0" dirty="0" err="1"/>
              <a:t>ESA_EOTraining.ipynb</a:t>
            </a:r>
            <a:r>
              <a:rPr lang="en-US" sz="1200" kern="0" dirty="0"/>
              <a:t>” </a:t>
            </a:r>
          </a:p>
          <a:p>
            <a:pPr marL="1095750" lvl="1" indent="-285750">
              <a:buFont typeface="Arial" panose="020B0604020202020204" pitchFamily="34" charset="0"/>
              <a:buChar char="•"/>
            </a:pPr>
            <a:r>
              <a:rPr lang="en-US" sz="1200" kern="0" dirty="0"/>
              <a:t>Start Jupyter from the Services Tab with this file as input</a:t>
            </a:r>
          </a:p>
          <a:p>
            <a:pPr marL="1095750" lvl="1" indent="-285750">
              <a:buFont typeface="Arial" panose="020B0604020202020204" pitchFamily="34" charset="0"/>
              <a:buChar char="•"/>
            </a:pPr>
            <a:r>
              <a:rPr lang="en-US" sz="1200" kern="0" dirty="0"/>
              <a:t>Go to /</a:t>
            </a:r>
            <a:r>
              <a:rPr lang="en-US" sz="1200" kern="0" dirty="0" err="1"/>
              <a:t>workDir</a:t>
            </a:r>
            <a:r>
              <a:rPr lang="en-US" sz="1200" kern="0" dirty="0"/>
              <a:t>/</a:t>
            </a:r>
            <a:r>
              <a:rPr lang="en-US" sz="1200" kern="0" dirty="0" err="1"/>
              <a:t>inDir</a:t>
            </a:r>
            <a:r>
              <a:rPr lang="en-US" sz="1200" kern="0" dirty="0"/>
              <a:t>/input and launch the notebook</a:t>
            </a:r>
          </a:p>
          <a:p>
            <a:pPr marL="1095750" lvl="1" indent="-285750">
              <a:buFont typeface="Arial" panose="020B0604020202020204" pitchFamily="34" charset="0"/>
              <a:buChar char="•"/>
            </a:pPr>
            <a:r>
              <a:rPr lang="en-US" sz="1200" kern="0" dirty="0"/>
              <a:t>Modify the first block by selecting “Code” in the drop-down menu to activate all lines showing ‘sys’ commands</a:t>
            </a:r>
          </a:p>
          <a:p>
            <a:pPr marL="285750" indent="-285750">
              <a:buFont typeface="Arial" panose="020B0604020202020204" pitchFamily="34" charset="0"/>
              <a:buChar char="•"/>
            </a:pPr>
            <a:endParaRPr lang="en-US" kern="0" dirty="0"/>
          </a:p>
          <a:p>
            <a:pPr marL="285750" indent="-285750">
              <a:buFont typeface="Arial" panose="020B0604020202020204" pitchFamily="34" charset="0"/>
              <a:buChar char="•"/>
            </a:pPr>
            <a:r>
              <a:rPr lang="en-US" kern="0" dirty="0"/>
              <a:t>Update notebook application:</a:t>
            </a:r>
          </a:p>
          <a:p>
            <a:pPr marL="1095750" lvl="1" indent="-285750">
              <a:buFont typeface="Arial" panose="020B0604020202020204" pitchFamily="34" charset="0"/>
              <a:buChar char="•"/>
            </a:pPr>
            <a:r>
              <a:rPr lang="en-US" sz="1200" kern="0" dirty="0"/>
              <a:t>Draw parcel on map </a:t>
            </a:r>
          </a:p>
          <a:p>
            <a:pPr marL="1095750" lvl="1" indent="-285750">
              <a:buFont typeface="Arial" panose="020B0604020202020204" pitchFamily="34" charset="0"/>
              <a:buChar char="•"/>
            </a:pPr>
            <a:r>
              <a:rPr lang="en-US" sz="1200" kern="0" dirty="0"/>
              <a:t>Render both smoothed and raw timeseries profile of the parcel on a graph</a:t>
            </a:r>
          </a:p>
          <a:p>
            <a:pPr marL="1095750" lvl="1" indent="-285750">
              <a:buFont typeface="Arial" panose="020B0604020202020204" pitchFamily="34" charset="0"/>
              <a:buChar char="•"/>
            </a:pPr>
            <a:r>
              <a:rPr lang="en-US" sz="1200" kern="0" dirty="0"/>
              <a:t>Advanced users: derive start of growing season from timeseries profile</a:t>
            </a:r>
          </a:p>
          <a:p>
            <a:pPr marL="1693350" lvl="2" indent="-285750">
              <a:buFont typeface="Arial" panose="020B0604020202020204" pitchFamily="34" charset="0"/>
              <a:buChar char="•"/>
            </a:pPr>
            <a:endParaRPr lang="en-US" kern="0" dirty="0"/>
          </a:p>
          <a:p>
            <a:pPr marL="1095750" lvl="1" indent="-285750">
              <a:buFont typeface="Arial" panose="020B0604020202020204" pitchFamily="34" charset="0"/>
              <a:buChar char="•"/>
            </a:pPr>
            <a:endParaRPr lang="en-US" kern="0" dirty="0"/>
          </a:p>
          <a:p>
            <a:pPr marL="285750" indent="-285750">
              <a:buFont typeface="Arial" panose="020B0604020202020204" pitchFamily="34" charset="0"/>
              <a:buChar char="•"/>
            </a:pPr>
            <a:endParaRPr lang="en-US" kern="0" dirty="0"/>
          </a:p>
        </p:txBody>
      </p:sp>
    </p:spTree>
    <p:extLst>
      <p:ext uri="{BB962C8B-B14F-4D97-AF65-F5344CB8AC3E}">
        <p14:creationId xmlns:p14="http://schemas.microsoft.com/office/powerpoint/2010/main" val="1913024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5" y="149150"/>
            <a:ext cx="7424041" cy="430887"/>
          </a:xfrm>
          <a:noFill/>
          <a:ln>
            <a:noFill/>
          </a:ln>
        </p:spPr>
        <p:txBody>
          <a:bodyPr vert="horz" wrap="square" lIns="91440" tIns="45720" rIns="91440" bIns="45720" numCol="1" anchor="ctr" anchorCtr="0" compatLnSpc="1">
            <a:prstTxWarp prst="textNoShape">
              <a:avLst/>
            </a:prstTxWarp>
            <a:spAutoFit/>
          </a:bodyPr>
          <a:lstStyle/>
          <a:p>
            <a:r>
              <a:rPr lang="en-GB" dirty="0">
                <a:solidFill>
                  <a:srgbClr val="FFFFFF"/>
                </a:solidFill>
              </a:rPr>
              <a:t>Sentinel Timeseries Analysis – Exercise </a:t>
            </a:r>
            <a:r>
              <a:rPr lang="en-GB" dirty="0" err="1">
                <a:solidFill>
                  <a:srgbClr val="FFFFFF"/>
                </a:solidFill>
              </a:rPr>
              <a:t>Terrascope</a:t>
            </a:r>
            <a:r>
              <a:rPr lang="en-GB" dirty="0">
                <a:solidFill>
                  <a:srgbClr val="FFFFFF"/>
                </a:solidFill>
              </a:rPr>
              <a:t> </a:t>
            </a:r>
          </a:p>
        </p:txBody>
      </p:sp>
      <p:sp>
        <p:nvSpPr>
          <p:cNvPr id="3" name="Rectangle 3">
            <a:extLst>
              <a:ext uri="{FF2B5EF4-FFF2-40B4-BE49-F238E27FC236}">
                <a16:creationId xmlns:a16="http://schemas.microsoft.com/office/drawing/2014/main" id="{34DA2BBC-E8E5-48D4-94F1-573D7493BAB5}"/>
              </a:ext>
            </a:extLst>
          </p:cNvPr>
          <p:cNvSpPr txBox="1">
            <a:spLocks noChangeArrowheads="1"/>
          </p:cNvSpPr>
          <p:nvPr/>
        </p:nvSpPr>
        <p:spPr bwMode="auto">
          <a:xfrm>
            <a:off x="172800" y="906517"/>
            <a:ext cx="8748000" cy="334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buFont typeface="Arial" panose="020B0604020202020204" pitchFamily="34" charset="0"/>
              <a:buChar char="•"/>
            </a:pPr>
            <a:r>
              <a:rPr lang="en-US" kern="0" dirty="0"/>
              <a:t>Use provided notebook application:</a:t>
            </a:r>
          </a:p>
          <a:p>
            <a:pPr marL="1095750" lvl="1" indent="-285750">
              <a:buFont typeface="Arial" panose="020B0604020202020204" pitchFamily="34" charset="0"/>
              <a:buChar char="•"/>
            </a:pPr>
            <a:r>
              <a:rPr lang="en-US" sz="1200" kern="0" dirty="0"/>
              <a:t>Access </a:t>
            </a:r>
            <a:r>
              <a:rPr lang="en-US" sz="1200" kern="0" dirty="0" err="1"/>
              <a:t>Jupyter</a:t>
            </a:r>
            <a:r>
              <a:rPr lang="en-US" sz="1200" kern="0" dirty="0"/>
              <a:t> Notebooks from </a:t>
            </a:r>
            <a:r>
              <a:rPr lang="en-US" sz="1200" kern="0" dirty="0" err="1"/>
              <a:t>Terrascope</a:t>
            </a:r>
            <a:r>
              <a:rPr lang="en-US" sz="1200" kern="0" dirty="0"/>
              <a:t> platform: </a:t>
            </a:r>
            <a:r>
              <a:rPr lang="en-US" sz="1200" dirty="0">
                <a:hlinkClick r:id="rId2"/>
              </a:rPr>
              <a:t>https://notebooks.vgt.vito.be/hub/login</a:t>
            </a:r>
            <a:endParaRPr lang="en-US" sz="1200" dirty="0"/>
          </a:p>
          <a:p>
            <a:pPr marL="1693350" lvl="2" indent="-285750">
              <a:buFont typeface="Arial" panose="020B0604020202020204" pitchFamily="34" charset="0"/>
              <a:buChar char="•"/>
            </a:pPr>
            <a:r>
              <a:rPr lang="en-US" sz="1200" kern="0" dirty="0"/>
              <a:t>Username / password: esa_ltc19 / pwd4esaltc19</a:t>
            </a:r>
          </a:p>
          <a:p>
            <a:pPr marL="1095750" lvl="1" indent="-285750">
              <a:buFont typeface="Arial" panose="020B0604020202020204" pitchFamily="34" charset="0"/>
              <a:buChar char="•"/>
            </a:pPr>
            <a:r>
              <a:rPr lang="en-US" sz="1200" kern="0" dirty="0"/>
              <a:t>Copy “Private/notebook-samples/</a:t>
            </a:r>
            <a:r>
              <a:rPr lang="en-US" sz="1200" kern="0" dirty="0" err="1"/>
              <a:t>ESA_EOTraining</a:t>
            </a:r>
            <a:r>
              <a:rPr lang="en-US" sz="1200" kern="0" dirty="0"/>
              <a:t>/</a:t>
            </a:r>
            <a:r>
              <a:rPr lang="en-US" sz="1200" kern="0" dirty="0" err="1"/>
              <a:t>ESA_EOTraining.ipynb</a:t>
            </a:r>
            <a:r>
              <a:rPr lang="en-US" sz="1200" kern="0" dirty="0"/>
              <a:t>” and rename it to own notebook application (e.g. “&lt;</a:t>
            </a:r>
            <a:r>
              <a:rPr lang="en-US" sz="1200" kern="0" dirty="0" err="1"/>
              <a:t>my_name</a:t>
            </a:r>
            <a:r>
              <a:rPr lang="en-US" sz="1200" kern="0" dirty="0"/>
              <a:t>&gt;.</a:t>
            </a:r>
            <a:r>
              <a:rPr lang="en-US" sz="1200" kern="0" dirty="0" err="1"/>
              <a:t>ipynb</a:t>
            </a:r>
            <a:r>
              <a:rPr lang="en-US" sz="1200" kern="0" dirty="0"/>
              <a:t>”)</a:t>
            </a:r>
          </a:p>
          <a:p>
            <a:pPr marL="1095750" lvl="1" indent="-285750">
              <a:buFont typeface="Arial" panose="020B0604020202020204" pitchFamily="34" charset="0"/>
              <a:buChar char="•"/>
            </a:pPr>
            <a:r>
              <a:rPr lang="en-US" sz="1200" kern="0" dirty="0"/>
              <a:t>Click: Help – Launch Classic Notebook</a:t>
            </a:r>
          </a:p>
          <a:p>
            <a:pPr marL="1095750" lvl="1" indent="-285750">
              <a:buFont typeface="Arial" panose="020B0604020202020204" pitchFamily="34" charset="0"/>
              <a:buChar char="•"/>
            </a:pPr>
            <a:r>
              <a:rPr lang="en-US" sz="1200" kern="0" dirty="0"/>
              <a:t>Go to own notebook application and start it</a:t>
            </a:r>
          </a:p>
          <a:p>
            <a:pPr marL="285750" indent="-285750">
              <a:buFont typeface="Arial" panose="020B0604020202020204" pitchFamily="34" charset="0"/>
              <a:buChar char="•"/>
            </a:pPr>
            <a:endParaRPr lang="en-US" kern="0" dirty="0"/>
          </a:p>
          <a:p>
            <a:pPr marL="285750" indent="-285750">
              <a:buFont typeface="Arial" panose="020B0604020202020204" pitchFamily="34" charset="0"/>
              <a:buChar char="•"/>
            </a:pPr>
            <a:r>
              <a:rPr lang="en-US" kern="0" dirty="0"/>
              <a:t>Update notebook application:</a:t>
            </a:r>
          </a:p>
          <a:p>
            <a:pPr marL="1095750" lvl="1" indent="-285750">
              <a:buFont typeface="Arial" panose="020B0604020202020204" pitchFamily="34" charset="0"/>
              <a:buChar char="•"/>
            </a:pPr>
            <a:r>
              <a:rPr lang="en-US" sz="1200" kern="0" dirty="0"/>
              <a:t>Draw parcel on map </a:t>
            </a:r>
          </a:p>
          <a:p>
            <a:pPr marL="1095750" lvl="1" indent="-285750">
              <a:buFont typeface="Arial" panose="020B0604020202020204" pitchFamily="34" charset="0"/>
              <a:buChar char="•"/>
            </a:pPr>
            <a:r>
              <a:rPr lang="en-US" sz="1200" kern="0" dirty="0"/>
              <a:t>Render both smoothed and raw timeseries profile of the parcel on a graph</a:t>
            </a:r>
          </a:p>
          <a:p>
            <a:pPr marL="1095750" lvl="1" indent="-285750">
              <a:buFont typeface="Arial" panose="020B0604020202020204" pitchFamily="34" charset="0"/>
              <a:buChar char="•"/>
            </a:pPr>
            <a:r>
              <a:rPr lang="en-US" sz="1200" kern="0" dirty="0"/>
              <a:t>Advanced users: derive start of growing season from timeseries profile</a:t>
            </a:r>
          </a:p>
          <a:p>
            <a:pPr marL="1693350" lvl="2" indent="-285750">
              <a:buFont typeface="Arial" panose="020B0604020202020204" pitchFamily="34" charset="0"/>
              <a:buChar char="•"/>
            </a:pPr>
            <a:endParaRPr lang="en-US" kern="0" dirty="0"/>
          </a:p>
          <a:p>
            <a:pPr marL="1095750" lvl="1" indent="-285750">
              <a:buFont typeface="Arial" panose="020B0604020202020204" pitchFamily="34" charset="0"/>
              <a:buChar char="•"/>
            </a:pPr>
            <a:endParaRPr lang="en-US" kern="0" dirty="0"/>
          </a:p>
          <a:p>
            <a:pPr marL="285750" indent="-285750">
              <a:buFont typeface="Arial" panose="020B0604020202020204" pitchFamily="34" charset="0"/>
              <a:buChar char="•"/>
            </a:pPr>
            <a:endParaRPr lang="en-US" kern="0" dirty="0"/>
          </a:p>
        </p:txBody>
      </p:sp>
    </p:spTree>
    <p:extLst>
      <p:ext uri="{BB962C8B-B14F-4D97-AF65-F5344CB8AC3E}">
        <p14:creationId xmlns:p14="http://schemas.microsoft.com/office/powerpoint/2010/main" val="1483527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3A964-8AFB-4D1D-AD61-548101A343B7}"/>
              </a:ext>
            </a:extLst>
          </p:cNvPr>
          <p:cNvSpPr>
            <a:spLocks noGrp="1"/>
          </p:cNvSpPr>
          <p:nvPr>
            <p:ph type="title"/>
          </p:nvPr>
        </p:nvSpPr>
        <p:spPr>
          <a:xfrm>
            <a:off x="143086" y="149150"/>
            <a:ext cx="7174846" cy="430887"/>
          </a:xfrm>
        </p:spPr>
        <p:txBody>
          <a:bodyPr/>
          <a:lstStyle/>
          <a:p>
            <a:r>
              <a:rPr lang="en-GB" dirty="0">
                <a:solidFill>
                  <a:srgbClr val="FFFFFF"/>
                </a:solidFill>
              </a:rPr>
              <a:t>Example application for aquaculture</a:t>
            </a:r>
            <a:endParaRPr lang="de-DE" dirty="0"/>
          </a:p>
        </p:txBody>
      </p:sp>
      <p:pic>
        <p:nvPicPr>
          <p:cNvPr id="4" name="Grafik 3">
            <a:extLst>
              <a:ext uri="{FF2B5EF4-FFF2-40B4-BE49-F238E27FC236}">
                <a16:creationId xmlns:a16="http://schemas.microsoft.com/office/drawing/2014/main" id="{66F352C7-1C37-445E-8B8C-DAF2AB08AA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1518" y="945396"/>
            <a:ext cx="5175109" cy="3632415"/>
          </a:xfrm>
          <a:prstGeom prst="rect">
            <a:avLst/>
          </a:prstGeom>
        </p:spPr>
      </p:pic>
      <p:pic>
        <p:nvPicPr>
          <p:cNvPr id="5" name="Onlinemedien 4" title="EO-Mangrove algorithm to support sustainable aquaculture development">
            <a:hlinkClick r:id="" action="ppaction://media"/>
            <a:extLst>
              <a:ext uri="{FF2B5EF4-FFF2-40B4-BE49-F238E27FC236}">
                <a16:creationId xmlns:a16="http://schemas.microsoft.com/office/drawing/2014/main" id="{87C75A09-34E7-4060-98CF-6C0C397C9278}"/>
              </a:ext>
            </a:extLst>
          </p:cNvPr>
          <p:cNvPicPr>
            <a:picLocks noRot="1" noChangeAspect="1"/>
          </p:cNvPicPr>
          <p:nvPr>
            <a:videoFile r:link="rId1"/>
          </p:nvPr>
        </p:nvPicPr>
        <p:blipFill>
          <a:blip r:embed="rId4"/>
          <a:stretch>
            <a:fillRect/>
          </a:stretch>
        </p:blipFill>
        <p:spPr>
          <a:xfrm>
            <a:off x="1524000" y="857250"/>
            <a:ext cx="6096000" cy="3429000"/>
          </a:xfrm>
          <a:prstGeom prst="rect">
            <a:avLst/>
          </a:prstGeom>
        </p:spPr>
      </p:pic>
    </p:spTree>
    <p:extLst>
      <p:ext uri="{BB962C8B-B14F-4D97-AF65-F5344CB8AC3E}">
        <p14:creationId xmlns:p14="http://schemas.microsoft.com/office/powerpoint/2010/main" val="415165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69759-57D9-4210-82D4-37D77F8136E3}"/>
              </a:ext>
            </a:extLst>
          </p:cNvPr>
          <p:cNvSpPr>
            <a:spLocks noGrp="1"/>
          </p:cNvSpPr>
          <p:nvPr>
            <p:ph type="title"/>
          </p:nvPr>
        </p:nvSpPr>
        <p:spPr>
          <a:xfrm>
            <a:off x="612000" y="2472362"/>
            <a:ext cx="7789050" cy="1323439"/>
          </a:xfrm>
        </p:spPr>
        <p:txBody>
          <a:bodyPr/>
          <a:lstStyle/>
          <a:p>
            <a:r>
              <a:rPr lang="en-GB" dirty="0"/>
              <a:t>Why we analyse EO data in the cloud </a:t>
            </a:r>
          </a:p>
        </p:txBody>
      </p:sp>
      <p:sp>
        <p:nvSpPr>
          <p:cNvPr id="5" name="Textplatzhalter 4">
            <a:extLst>
              <a:ext uri="{FF2B5EF4-FFF2-40B4-BE49-F238E27FC236}">
                <a16:creationId xmlns:a16="http://schemas.microsoft.com/office/drawing/2014/main" id="{39E51FB7-80C4-41CD-9C3F-9A0B1BFC4CD3}"/>
              </a:ext>
            </a:extLst>
          </p:cNvPr>
          <p:cNvSpPr>
            <a:spLocks noGrp="1"/>
          </p:cNvSpPr>
          <p:nvPr>
            <p:ph type="body" idx="1"/>
          </p:nvPr>
        </p:nvSpPr>
        <p:spPr/>
        <p:txBody>
          <a:bodyPr/>
          <a:lstStyle/>
          <a:p>
            <a:r>
              <a:rPr lang="en-US" dirty="0"/>
              <a:t>Introduction to crop analysis in the cloud </a:t>
            </a:r>
            <a:endParaRPr lang="en-GB" dirty="0"/>
          </a:p>
        </p:txBody>
      </p:sp>
    </p:spTree>
    <p:extLst>
      <p:ext uri="{BB962C8B-B14F-4D97-AF65-F5344CB8AC3E}">
        <p14:creationId xmlns:p14="http://schemas.microsoft.com/office/powerpoint/2010/main" val="981763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33D97-4046-43D5-A042-D9F9899100E3}"/>
              </a:ext>
            </a:extLst>
          </p:cNvPr>
          <p:cNvSpPr>
            <a:spLocks noGrp="1"/>
          </p:cNvSpPr>
          <p:nvPr>
            <p:ph type="title"/>
          </p:nvPr>
        </p:nvSpPr>
        <p:spPr/>
        <p:txBody>
          <a:bodyPr/>
          <a:lstStyle/>
          <a:p>
            <a:r>
              <a:rPr lang="en-GB" dirty="0"/>
              <a:t>Typical applications in agriculture</a:t>
            </a:r>
          </a:p>
        </p:txBody>
      </p:sp>
      <p:sp>
        <p:nvSpPr>
          <p:cNvPr id="3" name="Inhaltsplatzhalter 2">
            <a:extLst>
              <a:ext uri="{FF2B5EF4-FFF2-40B4-BE49-F238E27FC236}">
                <a16:creationId xmlns:a16="http://schemas.microsoft.com/office/drawing/2014/main" id="{D2244268-B034-4C7F-AA8A-3B70600A74F6}"/>
              </a:ext>
            </a:extLst>
          </p:cNvPr>
          <p:cNvSpPr>
            <a:spLocks noGrp="1"/>
          </p:cNvSpPr>
          <p:nvPr>
            <p:ph idx="1"/>
          </p:nvPr>
        </p:nvSpPr>
        <p:spPr/>
        <p:txBody>
          <a:bodyPr/>
          <a:lstStyle/>
          <a:p>
            <a:pPr>
              <a:buFont typeface="Courier New" panose="02070309020205020404" pitchFamily="49" charset="0"/>
              <a:buChar char="o"/>
            </a:pPr>
            <a:r>
              <a:rPr lang="en-GB" dirty="0"/>
              <a:t>National scale (systematic) monitoring of crops requiring a large amount of processing capability, e.g. for early warning systems</a:t>
            </a:r>
          </a:p>
          <a:p>
            <a:pPr>
              <a:buFont typeface="Courier New" panose="02070309020205020404" pitchFamily="49" charset="0"/>
              <a:buChar char="o"/>
            </a:pPr>
            <a:r>
              <a:rPr lang="en-GB" dirty="0"/>
              <a:t>Quick and reliable on-demand analysis of e.g. fields distributed over wide areas</a:t>
            </a:r>
          </a:p>
          <a:p>
            <a:pPr>
              <a:buFont typeface="Courier New" panose="02070309020205020404" pitchFamily="49" charset="0"/>
              <a:buChar char="o"/>
            </a:pPr>
            <a:r>
              <a:rPr lang="en-GB" dirty="0"/>
              <a:t>Inclusion of data available elsewhere (via APIs, WMS, WCS, WPS)</a:t>
            </a:r>
          </a:p>
          <a:p>
            <a:pPr marL="1095750" lvl="1" indent="-285750">
              <a:buFont typeface="Wingdings" panose="05000000000000000000" pitchFamily="2" charset="2"/>
              <a:buChar char="Ø"/>
            </a:pPr>
            <a:r>
              <a:rPr lang="en-GB" dirty="0"/>
              <a:t>Analysis Ready Datasets </a:t>
            </a:r>
          </a:p>
          <a:p>
            <a:pPr marL="1095750" lvl="1" indent="-285750">
              <a:buFont typeface="Wingdings" panose="05000000000000000000" pitchFamily="2" charset="2"/>
              <a:buChar char="Ø"/>
            </a:pPr>
            <a:r>
              <a:rPr lang="en-GB" dirty="0"/>
              <a:t>(Large) Collections of pre-processed EO products</a:t>
            </a:r>
          </a:p>
          <a:p>
            <a:pPr marL="1095750" lvl="1" indent="-285750">
              <a:buFont typeface="Wingdings" panose="05000000000000000000" pitchFamily="2" charset="2"/>
              <a:buChar char="Ø"/>
            </a:pPr>
            <a:r>
              <a:rPr lang="en-GB" dirty="0"/>
              <a:t>Complementary data provided by others</a:t>
            </a:r>
          </a:p>
          <a:p>
            <a:pPr marL="285750" indent="-285750">
              <a:buFont typeface="Courier New" panose="02070309020205020404" pitchFamily="49" charset="0"/>
              <a:buChar char="o"/>
            </a:pPr>
            <a:r>
              <a:rPr lang="en-GB" dirty="0"/>
              <a:t>International cooperation e.g. in science &amp; development support</a:t>
            </a:r>
          </a:p>
          <a:p>
            <a:pPr marL="285750" indent="-285750">
              <a:buFont typeface="Courier New" panose="02070309020205020404" pitchFamily="49" charset="0"/>
              <a:buChar char="o"/>
            </a:pPr>
            <a:r>
              <a:rPr lang="en-GB" dirty="0"/>
              <a:t>Agile, virtual work environments</a:t>
            </a:r>
          </a:p>
          <a:p>
            <a:pPr marL="285750" indent="-285750">
              <a:buFont typeface="Courier New" panose="02070309020205020404" pitchFamily="49" charset="0"/>
              <a:buChar char="o"/>
            </a:pPr>
            <a:r>
              <a:rPr lang="en-GB" dirty="0"/>
              <a:t>Distribution of data to remote clients</a:t>
            </a:r>
          </a:p>
        </p:txBody>
      </p:sp>
    </p:spTree>
    <p:extLst>
      <p:ext uri="{BB962C8B-B14F-4D97-AF65-F5344CB8AC3E}">
        <p14:creationId xmlns:p14="http://schemas.microsoft.com/office/powerpoint/2010/main" val="232311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53339-7642-4859-9CBD-FFD9FEF55307}"/>
              </a:ext>
            </a:extLst>
          </p:cNvPr>
          <p:cNvSpPr>
            <a:spLocks noGrp="1"/>
          </p:cNvSpPr>
          <p:nvPr>
            <p:ph type="title"/>
          </p:nvPr>
        </p:nvSpPr>
        <p:spPr/>
        <p:txBody>
          <a:bodyPr/>
          <a:lstStyle/>
          <a:p>
            <a:r>
              <a:rPr lang="de-DE" dirty="0"/>
              <a:t>Features </a:t>
            </a:r>
            <a:r>
              <a:rPr lang="de-DE" dirty="0" err="1"/>
              <a:t>of</a:t>
            </a:r>
            <a:r>
              <a:rPr lang="de-DE" dirty="0"/>
              <a:t> </a:t>
            </a:r>
            <a:r>
              <a:rPr lang="de-DE" dirty="0" err="1"/>
              <a:t>cloud</a:t>
            </a:r>
            <a:r>
              <a:rPr lang="de-DE" dirty="0"/>
              <a:t> </a:t>
            </a:r>
            <a:r>
              <a:rPr lang="de-DE" dirty="0" err="1"/>
              <a:t>platforms</a:t>
            </a:r>
            <a:endParaRPr lang="de-DE" dirty="0"/>
          </a:p>
        </p:txBody>
      </p:sp>
      <p:sp>
        <p:nvSpPr>
          <p:cNvPr id="3" name="Inhaltsplatzhalter 2">
            <a:extLst>
              <a:ext uri="{FF2B5EF4-FFF2-40B4-BE49-F238E27FC236}">
                <a16:creationId xmlns:a16="http://schemas.microsoft.com/office/drawing/2014/main" id="{D2720BAE-554C-42A4-9731-07D94CDA47C9}"/>
              </a:ext>
            </a:extLst>
          </p:cNvPr>
          <p:cNvSpPr>
            <a:spLocks noGrp="1"/>
          </p:cNvSpPr>
          <p:nvPr>
            <p:ph idx="1"/>
          </p:nvPr>
        </p:nvSpPr>
        <p:spPr/>
        <p:txBody>
          <a:bodyPr/>
          <a:lstStyle/>
          <a:p>
            <a:pPr>
              <a:buFont typeface="Wingdings" panose="05000000000000000000" pitchFamily="2" charset="2"/>
              <a:buChar char="Ø"/>
            </a:pPr>
            <a:r>
              <a:rPr lang="en-GB" b="1" dirty="0"/>
              <a:t>Scalability of computing resources and storage for massive computing</a:t>
            </a:r>
          </a:p>
          <a:p>
            <a:pPr>
              <a:buFont typeface="Wingdings" panose="05000000000000000000" pitchFamily="2" charset="2"/>
              <a:buChar char="Ø"/>
            </a:pPr>
            <a:r>
              <a:rPr lang="en-GB" dirty="0">
                <a:solidFill>
                  <a:schemeClr val="bg2">
                    <a:lumMod val="40000"/>
                    <a:lumOff val="60000"/>
                  </a:schemeClr>
                </a:solidFill>
              </a:rPr>
              <a:t>Distributed building blocks for data, resources, tools, and services</a:t>
            </a:r>
          </a:p>
          <a:p>
            <a:pPr>
              <a:buFont typeface="Wingdings" panose="05000000000000000000" pitchFamily="2" charset="2"/>
              <a:buChar char="Ø"/>
            </a:pPr>
            <a:r>
              <a:rPr lang="en-GB" dirty="0">
                <a:solidFill>
                  <a:schemeClr val="bg2">
                    <a:lumMod val="40000"/>
                    <a:lumOff val="60000"/>
                  </a:schemeClr>
                </a:solidFill>
              </a:rPr>
              <a:t>Federation of platforms for accessibility to data and distribution of workloads</a:t>
            </a:r>
          </a:p>
          <a:p>
            <a:pPr>
              <a:buFont typeface="Wingdings" panose="05000000000000000000" pitchFamily="2" charset="2"/>
              <a:buChar char="Ø"/>
            </a:pPr>
            <a:r>
              <a:rPr lang="en-GB" dirty="0">
                <a:solidFill>
                  <a:schemeClr val="bg2">
                    <a:lumMod val="40000"/>
                    <a:lumOff val="60000"/>
                  </a:schemeClr>
                </a:solidFill>
              </a:rPr>
              <a:t>Clouds allow ensuring the ownership of data &amp; software</a:t>
            </a:r>
          </a:p>
          <a:p>
            <a:pPr>
              <a:buFont typeface="Wingdings" panose="05000000000000000000" pitchFamily="2" charset="2"/>
              <a:buChar char="Ø"/>
            </a:pPr>
            <a:r>
              <a:rPr lang="en-GB" dirty="0">
                <a:solidFill>
                  <a:schemeClr val="bg2">
                    <a:lumMod val="40000"/>
                    <a:lumOff val="60000"/>
                  </a:schemeClr>
                </a:solidFill>
              </a:rPr>
              <a:t>Sharing of data, algorithms and information without duplication</a:t>
            </a:r>
          </a:p>
        </p:txBody>
      </p:sp>
      <p:pic>
        <p:nvPicPr>
          <p:cNvPr id="4" name="Grafik 3">
            <a:extLst>
              <a:ext uri="{FF2B5EF4-FFF2-40B4-BE49-F238E27FC236}">
                <a16:creationId xmlns:a16="http://schemas.microsoft.com/office/drawing/2014/main" id="{3DFD78B9-2F12-4A06-8BE2-BA7E8AB01895}"/>
              </a:ext>
            </a:extLst>
          </p:cNvPr>
          <p:cNvPicPr>
            <a:picLocks noChangeAspect="1"/>
          </p:cNvPicPr>
          <p:nvPr/>
        </p:nvPicPr>
        <p:blipFill>
          <a:blip r:embed="rId2"/>
          <a:stretch>
            <a:fillRect/>
          </a:stretch>
        </p:blipFill>
        <p:spPr>
          <a:xfrm>
            <a:off x="5261563" y="2725047"/>
            <a:ext cx="2718719" cy="1585627"/>
          </a:xfrm>
          <a:prstGeom prst="rect">
            <a:avLst/>
          </a:prstGeom>
        </p:spPr>
      </p:pic>
      <p:pic>
        <p:nvPicPr>
          <p:cNvPr id="5" name="Grafik 4">
            <a:extLst>
              <a:ext uri="{FF2B5EF4-FFF2-40B4-BE49-F238E27FC236}">
                <a16:creationId xmlns:a16="http://schemas.microsoft.com/office/drawing/2014/main" id="{0C053766-B0BF-49D1-9A64-C2FBEC211136}"/>
              </a:ext>
            </a:extLst>
          </p:cNvPr>
          <p:cNvPicPr>
            <a:picLocks noChangeAspect="1"/>
          </p:cNvPicPr>
          <p:nvPr/>
        </p:nvPicPr>
        <p:blipFill>
          <a:blip r:embed="rId3"/>
          <a:stretch>
            <a:fillRect/>
          </a:stretch>
        </p:blipFill>
        <p:spPr>
          <a:xfrm>
            <a:off x="766042" y="2748700"/>
            <a:ext cx="3575861" cy="1750381"/>
          </a:xfrm>
          <a:prstGeom prst="rect">
            <a:avLst/>
          </a:prstGeom>
        </p:spPr>
      </p:pic>
    </p:spTree>
    <p:extLst>
      <p:ext uri="{BB962C8B-B14F-4D97-AF65-F5344CB8AC3E}">
        <p14:creationId xmlns:p14="http://schemas.microsoft.com/office/powerpoint/2010/main" val="1684107753"/>
      </p:ext>
    </p:extLst>
  </p:cSld>
  <p:clrMapOvr>
    <a:masterClrMapping/>
  </p:clrMapOvr>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f2760952-b3bb-408f-ace6-eb1e07642b86"/>
    <ds:schemaRef ds:uri="http://www.w3.org/XML/1998/namespac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0</TotalTime>
  <Words>4310</Words>
  <Application>Microsoft Office PowerPoint</Application>
  <PresentationFormat>Bildschirmpräsentation (16:9)</PresentationFormat>
  <Paragraphs>589</Paragraphs>
  <Slides>64</Slides>
  <Notes>21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64</vt:i4>
      </vt:variant>
    </vt:vector>
  </HeadingPairs>
  <TitlesOfParts>
    <vt:vector size="70" baseType="lpstr">
      <vt:lpstr>Arial</vt:lpstr>
      <vt:lpstr>Calibri</vt:lpstr>
      <vt:lpstr>Courier New</vt:lpstr>
      <vt:lpstr>Verdana</vt:lpstr>
      <vt:lpstr>Wingdings</vt:lpstr>
      <vt:lpstr>NEW ESA Presentation 16-9</vt:lpstr>
      <vt:lpstr>PowerPoint-Präsentation</vt:lpstr>
      <vt:lpstr>Prerequisites for today</vt:lpstr>
      <vt:lpstr>Background</vt:lpstr>
      <vt:lpstr>The Global Food System</vt:lpstr>
      <vt:lpstr>The Future Global Smart Farm</vt:lpstr>
      <vt:lpstr>The Food Security Thematic Exploitation Platform</vt:lpstr>
      <vt:lpstr>Why we analyse EO data in the cloud </vt:lpstr>
      <vt:lpstr>Typical applications in agriculture</vt:lpstr>
      <vt:lpstr>Features of cloud platforms</vt:lpstr>
      <vt:lpstr>Building blocks of data, resources, tools, and services</vt:lpstr>
      <vt:lpstr>Federation of platforms example</vt:lpstr>
      <vt:lpstr>Sharing and ownership</vt:lpstr>
      <vt:lpstr>Cloud processing Concepts</vt:lpstr>
      <vt:lpstr>Thematic Exploitation Platform Workflow </vt:lpstr>
      <vt:lpstr>A Backbone provides typical cloud services</vt:lpstr>
      <vt:lpstr>Typical frontend services – GUI and API</vt:lpstr>
      <vt:lpstr>Highly flexible workflows</vt:lpstr>
      <vt:lpstr>Standard products &amp; Services </vt:lpstr>
      <vt:lpstr>Essential functionality</vt:lpstr>
      <vt:lpstr>The Main User Interface</vt:lpstr>
      <vt:lpstr>Food Security Data and Service Portfolio</vt:lpstr>
      <vt:lpstr>Complementary data for analysis</vt:lpstr>
      <vt:lpstr>Tools on Food Security TEP</vt:lpstr>
      <vt:lpstr>Pre-Processing of EO products (example)</vt:lpstr>
      <vt:lpstr>Food Security TEP Analyst View: Browser based visualization</vt:lpstr>
      <vt:lpstr>Current documentation and support</vt:lpstr>
      <vt:lpstr>Demonstration session</vt:lpstr>
      <vt:lpstr>Higher Level Services </vt:lpstr>
      <vt:lpstr>Food Security TEP Service Pilots</vt:lpstr>
      <vt:lpstr>Example Service Pilot 1: Sustainable Intensification</vt:lpstr>
      <vt:lpstr>Pilot 1b: Oil Rapeseed – Using satellite data for calculating site-specific N-Uptake</vt:lpstr>
      <vt:lpstr>Background of winter rapeseed nitrogen uptake</vt:lpstr>
      <vt:lpstr>Canola N-Uptake  Service Processor</vt:lpstr>
      <vt:lpstr>Developing new processing services</vt:lpstr>
      <vt:lpstr>Practical session I</vt:lpstr>
      <vt:lpstr>Access the shared AOI shape file</vt:lpstr>
      <vt:lpstr>Explore the biophysical parameter collections</vt:lpstr>
      <vt:lpstr>Creating your own product collection</vt:lpstr>
      <vt:lpstr>Setting up your own Docker container</vt:lpstr>
      <vt:lpstr>Advanced:  Script your algorithm based on EO products</vt:lpstr>
      <vt:lpstr>Optional:  Visualization/Analysis using TEP Applications</vt:lpstr>
      <vt:lpstr>PowerPoint-Präsentation</vt:lpstr>
      <vt:lpstr>FS-TEP Jupyter Notebooks for crop monitoring - micro-insurance application</vt:lpstr>
      <vt:lpstr>PowerPoint-Präsentation</vt:lpstr>
      <vt:lpstr>The Food Security Thematic Exploitation Platform</vt:lpstr>
      <vt:lpstr>TEP-FS Pilot 2  </vt:lpstr>
      <vt:lpstr>Area Yield Index Insurance</vt:lpstr>
      <vt:lpstr>Area Yield Index Insurance</vt:lpstr>
      <vt:lpstr>CCE in-situ data</vt:lpstr>
      <vt:lpstr>TEP-FS application</vt:lpstr>
      <vt:lpstr>TEP-FS application</vt:lpstr>
      <vt:lpstr>TEP-FS application</vt:lpstr>
      <vt:lpstr>Field selection</vt:lpstr>
      <vt:lpstr>Regional analysis</vt:lpstr>
      <vt:lpstr>Crop growth parameters</vt:lpstr>
      <vt:lpstr>Analysis of Crop Growth Parameters</vt:lpstr>
      <vt:lpstr>PowerPoint-Präsentation</vt:lpstr>
      <vt:lpstr>Sentinel Timeseries Analysis – Use case</vt:lpstr>
      <vt:lpstr>Sentinel Timeseries Analysis – Use case</vt:lpstr>
      <vt:lpstr>Sentinel Timeseries Analysis – Example</vt:lpstr>
      <vt:lpstr>Sentinel Timeseries Analysis – Example</vt:lpstr>
      <vt:lpstr>Sentinel Timeseries Analysis – Exercise Food Sec TEP</vt:lpstr>
      <vt:lpstr>Sentinel Timeseries Analysis – Exercise Terrascope </vt:lpstr>
      <vt:lpstr>Example application for aquaculture</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 TEP</dc:title>
  <dc:subject>TITLE OF PRESENTATION</dc:subject>
  <dc:creator>Author</dc:creator>
  <cp:lastModifiedBy>Markus Muerth</cp:lastModifiedBy>
  <cp:revision>113</cp:revision>
  <cp:lastPrinted>2019-09-17T14:43:29Z</cp:lastPrinted>
  <dcterms:created xsi:type="dcterms:W3CDTF">2016-10-18T10:53:19Z</dcterms:created>
  <dcterms:modified xsi:type="dcterms:W3CDTF">2019-09-19T12:30:25Z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