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114"/>
  </p:notesMasterIdLst>
  <p:handoutMasterIdLst>
    <p:handoutMasterId r:id="rId115"/>
  </p:handoutMasterIdLst>
  <p:sldIdLst>
    <p:sldId id="256" r:id="rId5"/>
    <p:sldId id="257" r:id="rId6"/>
    <p:sldId id="435" r:id="rId7"/>
    <p:sldId id="260" r:id="rId8"/>
    <p:sldId id="263" r:id="rId9"/>
    <p:sldId id="262" r:id="rId10"/>
    <p:sldId id="264" r:id="rId11"/>
    <p:sldId id="327" r:id="rId12"/>
    <p:sldId id="258" r:id="rId13"/>
    <p:sldId id="269" r:id="rId14"/>
    <p:sldId id="387" r:id="rId15"/>
    <p:sldId id="396" r:id="rId16"/>
    <p:sldId id="400" r:id="rId17"/>
    <p:sldId id="401" r:id="rId18"/>
    <p:sldId id="398" r:id="rId19"/>
    <p:sldId id="397" r:id="rId20"/>
    <p:sldId id="436" r:id="rId21"/>
    <p:sldId id="389" r:id="rId22"/>
    <p:sldId id="390" r:id="rId23"/>
    <p:sldId id="391" r:id="rId24"/>
    <p:sldId id="392" r:id="rId25"/>
    <p:sldId id="393" r:id="rId26"/>
    <p:sldId id="394" r:id="rId27"/>
    <p:sldId id="361" r:id="rId28"/>
    <p:sldId id="377" r:id="rId29"/>
    <p:sldId id="376" r:id="rId30"/>
    <p:sldId id="375" r:id="rId31"/>
    <p:sldId id="402" r:id="rId32"/>
    <p:sldId id="404" r:id="rId33"/>
    <p:sldId id="403" r:id="rId34"/>
    <p:sldId id="384" r:id="rId35"/>
    <p:sldId id="382" r:id="rId36"/>
    <p:sldId id="336" r:id="rId37"/>
    <p:sldId id="413" r:id="rId38"/>
    <p:sldId id="334" r:id="rId39"/>
    <p:sldId id="337" r:id="rId40"/>
    <p:sldId id="340" r:id="rId41"/>
    <p:sldId id="405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406" r:id="rId50"/>
    <p:sldId id="411" r:id="rId51"/>
    <p:sldId id="350" r:id="rId52"/>
    <p:sldId id="354" r:id="rId53"/>
    <p:sldId id="352" r:id="rId54"/>
    <p:sldId id="441" r:id="rId55"/>
    <p:sldId id="360" r:id="rId56"/>
    <p:sldId id="359" r:id="rId57"/>
    <p:sldId id="437" r:id="rId58"/>
    <p:sldId id="378" r:id="rId59"/>
    <p:sldId id="414" r:id="rId60"/>
    <p:sldId id="268" r:id="rId61"/>
    <p:sldId id="415" r:id="rId62"/>
    <p:sldId id="407" r:id="rId63"/>
    <p:sldId id="438" r:id="rId64"/>
    <p:sldId id="416" r:id="rId65"/>
    <p:sldId id="279" r:id="rId66"/>
    <p:sldId id="281" r:id="rId67"/>
    <p:sldId id="283" r:id="rId68"/>
    <p:sldId id="284" r:id="rId69"/>
    <p:sldId id="285" r:id="rId70"/>
    <p:sldId id="286" r:id="rId71"/>
    <p:sldId id="287" r:id="rId72"/>
    <p:sldId id="288" r:id="rId73"/>
    <p:sldId id="289" r:id="rId74"/>
    <p:sldId id="290" r:id="rId75"/>
    <p:sldId id="291" r:id="rId76"/>
    <p:sldId id="292" r:id="rId77"/>
    <p:sldId id="293" r:id="rId78"/>
    <p:sldId id="294" r:id="rId79"/>
    <p:sldId id="295" r:id="rId80"/>
    <p:sldId id="296" r:id="rId81"/>
    <p:sldId id="297" r:id="rId82"/>
    <p:sldId id="298" r:id="rId83"/>
    <p:sldId id="299" r:id="rId84"/>
    <p:sldId id="300" r:id="rId85"/>
    <p:sldId id="301" r:id="rId86"/>
    <p:sldId id="302" r:id="rId87"/>
    <p:sldId id="303" r:id="rId88"/>
    <p:sldId id="304" r:id="rId89"/>
    <p:sldId id="305" r:id="rId90"/>
    <p:sldId id="306" r:id="rId91"/>
    <p:sldId id="307" r:id="rId92"/>
    <p:sldId id="424" r:id="rId93"/>
    <p:sldId id="417" r:id="rId94"/>
    <p:sldId id="425" r:id="rId95"/>
    <p:sldId id="423" r:id="rId96"/>
    <p:sldId id="418" r:id="rId97"/>
    <p:sldId id="426" r:id="rId98"/>
    <p:sldId id="428" r:id="rId99"/>
    <p:sldId id="431" r:id="rId100"/>
    <p:sldId id="429" r:id="rId101"/>
    <p:sldId id="433" r:id="rId102"/>
    <p:sldId id="434" r:id="rId103"/>
    <p:sldId id="430" r:id="rId104"/>
    <p:sldId id="439" r:id="rId105"/>
    <p:sldId id="420" r:id="rId106"/>
    <p:sldId id="422" r:id="rId107"/>
    <p:sldId id="356" r:id="rId108"/>
    <p:sldId id="440" r:id="rId109"/>
    <p:sldId id="432" r:id="rId110"/>
    <p:sldId id="267" r:id="rId111"/>
    <p:sldId id="371" r:id="rId112"/>
    <p:sldId id="372" r:id="rId113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C596B3-E3D7-41B1-8DEF-9CAD38BD6C6F}">
          <p14:sldIdLst>
            <p14:sldId id="256"/>
            <p14:sldId id="257"/>
            <p14:sldId id="435"/>
            <p14:sldId id="260"/>
            <p14:sldId id="263"/>
            <p14:sldId id="262"/>
            <p14:sldId id="264"/>
            <p14:sldId id="327"/>
            <p14:sldId id="258"/>
            <p14:sldId id="269"/>
            <p14:sldId id="387"/>
            <p14:sldId id="396"/>
            <p14:sldId id="400"/>
            <p14:sldId id="401"/>
            <p14:sldId id="398"/>
            <p14:sldId id="397"/>
            <p14:sldId id="436"/>
            <p14:sldId id="389"/>
            <p14:sldId id="390"/>
            <p14:sldId id="391"/>
            <p14:sldId id="392"/>
            <p14:sldId id="393"/>
            <p14:sldId id="394"/>
            <p14:sldId id="361"/>
            <p14:sldId id="377"/>
            <p14:sldId id="376"/>
            <p14:sldId id="375"/>
            <p14:sldId id="402"/>
            <p14:sldId id="404"/>
            <p14:sldId id="403"/>
            <p14:sldId id="384"/>
            <p14:sldId id="382"/>
            <p14:sldId id="336"/>
            <p14:sldId id="413"/>
            <p14:sldId id="334"/>
            <p14:sldId id="337"/>
            <p14:sldId id="340"/>
            <p14:sldId id="405"/>
            <p14:sldId id="342"/>
            <p14:sldId id="343"/>
            <p14:sldId id="344"/>
            <p14:sldId id="345"/>
            <p14:sldId id="346"/>
            <p14:sldId id="347"/>
            <p14:sldId id="348"/>
            <p14:sldId id="406"/>
            <p14:sldId id="411"/>
            <p14:sldId id="350"/>
            <p14:sldId id="354"/>
            <p14:sldId id="352"/>
            <p14:sldId id="441"/>
            <p14:sldId id="360"/>
            <p14:sldId id="359"/>
            <p14:sldId id="437"/>
            <p14:sldId id="378"/>
            <p14:sldId id="414"/>
            <p14:sldId id="268"/>
            <p14:sldId id="415"/>
            <p14:sldId id="407"/>
            <p14:sldId id="438"/>
            <p14:sldId id="416"/>
            <p14:sldId id="279"/>
            <p14:sldId id="281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424"/>
            <p14:sldId id="417"/>
            <p14:sldId id="425"/>
            <p14:sldId id="423"/>
            <p14:sldId id="418"/>
            <p14:sldId id="426"/>
            <p14:sldId id="428"/>
            <p14:sldId id="431"/>
            <p14:sldId id="429"/>
            <p14:sldId id="433"/>
            <p14:sldId id="434"/>
            <p14:sldId id="430"/>
            <p14:sldId id="439"/>
            <p14:sldId id="420"/>
            <p14:sldId id="422"/>
            <p14:sldId id="356"/>
            <p14:sldId id="440"/>
            <p14:sldId id="432"/>
            <p14:sldId id="267"/>
            <p14:sldId id="371"/>
            <p14:sldId id="37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42"/>
    <a:srgbClr val="2F4795"/>
    <a:srgbClr val="484696"/>
    <a:srgbClr val="382FAD"/>
    <a:srgbClr val="1313C9"/>
    <a:srgbClr val="8F0B27"/>
    <a:srgbClr val="D0103A"/>
    <a:srgbClr val="006432"/>
    <a:srgbClr val="00542A"/>
    <a:srgbClr val="009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07" autoAdjust="0"/>
    <p:restoredTop sz="94699"/>
  </p:normalViewPr>
  <p:slideViewPr>
    <p:cSldViewPr snapToGrid="0">
      <p:cViewPr varScale="1">
        <p:scale>
          <a:sx n="108" d="100"/>
          <a:sy n="108" d="100"/>
        </p:scale>
        <p:origin x="-466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8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viewProps" Target="viewProp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slide" Target="slides/slide106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‹N°›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9/20/2019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49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49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49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86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4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9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1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07520B9-9C23-44BC-AE43-33E98DB020F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2808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933635"/>
            <a:ext cx="7772400" cy="43088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F0277E-6960-4D41-B7CD-21686AABACF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603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2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1388224"/>
            <a:ext cx="8748000" cy="2527071"/>
          </a:xfrm>
        </p:spPr>
        <p:txBody>
          <a:bodyPr/>
          <a:lstStyle>
            <a:lvl1pPr marL="0"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6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10" name="Picture 9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3_PPT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71429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22282"/>
            <a:ext cx="8748000" cy="362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80702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6750838" y="4580702"/>
            <a:ext cx="22499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Author | ESRIN | 18/10/2016 | Slide  </a:t>
            </a:r>
            <a:fld id="{74715171-953B-462A-B427-D01C79F554CB}" type="slidenum">
              <a:rPr lang="en-GB" sz="800" noProof="1" smtClean="0">
                <a:solidFill>
                  <a:schemeClr val="bg2"/>
                </a:solidFill>
              </a:rPr>
              <a:t>‹N°›</a:t>
            </a:fld>
            <a:endParaRPr lang="en-GB" sz="800" noProof="1">
              <a:solidFill>
                <a:schemeClr val="bg2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67443"/>
            <a:ext cx="1210456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formal.stanford.edu/jmc/nature/node22.html" TargetMode="External"/><Relationship Id="rId2" Type="http://schemas.openxmlformats.org/officeDocument/2006/relationships/hyperlink" Target="https://slideplayer.com/slide/6882005/" TargetMode="Externa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080/01431161.2012.716921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ao.org/3/X0490E/X0490E00.htm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5.e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512996" y="3393298"/>
            <a:ext cx="8277538" cy="307777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Albert Olioso	INRA (UMR EMMAH)	Avignon, France	            albert.olioso@inra.fr</a:t>
            </a:r>
            <a:endParaRPr lang="en-GB" dirty="0"/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512996" y="2539626"/>
            <a:ext cx="7837628" cy="646331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 b="1" i="1" dirty="0"/>
              <a:t>Water stress detection, evapotranspiration indicator and irrigation management </a:t>
            </a:r>
            <a:r>
              <a:rPr lang="en-US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controls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evaporation</a:t>
            </a:r>
            <a:r>
              <a:rPr lang="fr-FR" dirty="0" smtClean="0">
                <a:solidFill>
                  <a:schemeClr val="bg1"/>
                </a:solidFill>
              </a:rPr>
              <a:t>?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67286" y="1475548"/>
            <a:ext cx="8700868" cy="229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Evaporation consumes a lot of energy : </a:t>
            </a:r>
            <a:r>
              <a:rPr lang="el-GR" sz="1600" dirty="0"/>
              <a:t>λ </a:t>
            </a:r>
            <a:r>
              <a:rPr lang="fr-FR" sz="1600" dirty="0" smtClean="0"/>
              <a:t>= 2256 kJ/kg </a:t>
            </a:r>
          </a:p>
          <a:p>
            <a:pPr>
              <a:lnSpc>
                <a:spcPct val="130000"/>
              </a:lnSpc>
            </a:pPr>
            <a:endParaRPr lang="en-US" sz="1600" dirty="0" smtClean="0"/>
          </a:p>
          <a:p>
            <a:pPr>
              <a:lnSpc>
                <a:spcPct val="130000"/>
              </a:lnSpc>
            </a:pPr>
            <a:r>
              <a:rPr lang="en-US" sz="1600" dirty="0" smtClean="0"/>
              <a:t>This </a:t>
            </a:r>
            <a:r>
              <a:rPr lang="en-US" sz="1600" dirty="0"/>
              <a:t>energy is </a:t>
            </a:r>
            <a:r>
              <a:rPr lang="en-US" sz="1600" dirty="0" smtClean="0"/>
              <a:t>provided by :</a:t>
            </a:r>
          </a:p>
          <a:p>
            <a:pPr>
              <a:lnSpc>
                <a:spcPct val="130000"/>
              </a:lnSpc>
            </a:pPr>
            <a:endParaRPr lang="en-US" sz="600" dirty="0"/>
          </a:p>
          <a:p>
            <a:pPr>
              <a:lnSpc>
                <a:spcPct val="130000"/>
              </a:lnSpc>
            </a:pPr>
            <a:r>
              <a:rPr lang="fr-FR" sz="1600" dirty="0" smtClean="0"/>
              <a:t>	– </a:t>
            </a:r>
            <a:r>
              <a:rPr lang="fr-FR" sz="1600" dirty="0" err="1"/>
              <a:t>solar</a:t>
            </a:r>
            <a:r>
              <a:rPr lang="fr-FR" sz="1600" dirty="0"/>
              <a:t> </a:t>
            </a:r>
            <a:r>
              <a:rPr lang="fr-FR" sz="1600" dirty="0" smtClean="0"/>
              <a:t>radiation (and </a:t>
            </a:r>
            <a:r>
              <a:rPr lang="fr-FR" sz="1600" dirty="0" err="1" smtClean="0"/>
              <a:t>atmospheric</a:t>
            </a:r>
            <a:r>
              <a:rPr lang="fr-FR" sz="1600" dirty="0" smtClean="0"/>
              <a:t> radiation)</a:t>
            </a:r>
          </a:p>
          <a:p>
            <a:pPr>
              <a:lnSpc>
                <a:spcPct val="130000"/>
              </a:lnSpc>
            </a:pPr>
            <a:endParaRPr lang="fr-FR" sz="600" dirty="0"/>
          </a:p>
          <a:p>
            <a:pPr>
              <a:lnSpc>
                <a:spcPct val="130000"/>
              </a:lnSpc>
            </a:pPr>
            <a:r>
              <a:rPr lang="en-US" sz="1600" dirty="0" smtClean="0"/>
              <a:t>	– </a:t>
            </a:r>
            <a:r>
              <a:rPr lang="en-US" sz="1600" dirty="0"/>
              <a:t>heat (sensible) transferred by convection and </a:t>
            </a:r>
            <a:r>
              <a:rPr lang="en-US" sz="1600" dirty="0" smtClean="0"/>
              <a:t>conduction</a:t>
            </a:r>
          </a:p>
          <a:p>
            <a:pPr>
              <a:lnSpc>
                <a:spcPct val="130000"/>
              </a:lnSpc>
            </a:pPr>
            <a:endParaRPr lang="en-US" sz="600" dirty="0"/>
          </a:p>
          <a:p>
            <a:pPr>
              <a:lnSpc>
                <a:spcPct val="130000"/>
              </a:lnSpc>
            </a:pPr>
            <a:r>
              <a:rPr lang="en-US" sz="1600" dirty="0" smtClean="0"/>
              <a:t>	– </a:t>
            </a:r>
            <a:r>
              <a:rPr lang="en-US" sz="1600" dirty="0"/>
              <a:t>kinetic energy, internal energy of the water</a:t>
            </a:r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ccolade ouvrante 4"/>
          <p:cNvSpPr/>
          <p:nvPr/>
        </p:nvSpPr>
        <p:spPr>
          <a:xfrm>
            <a:off x="1030579" y="2503785"/>
            <a:ext cx="175846" cy="1139748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03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F:\Home\aolioso\Documents\01-publications\2018\2018 - chloé - ET\ET_mesurees_simulees_A4_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56"/>
          <a:stretch/>
        </p:blipFill>
        <p:spPr bwMode="auto">
          <a:xfrm>
            <a:off x="775959" y="1018135"/>
            <a:ext cx="5760720" cy="23063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899037" y="4010277"/>
            <a:ext cx="2516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Avignon: </a:t>
            </a:r>
            <a:r>
              <a:rPr lang="fr-FR" sz="1600" dirty="0" err="1" smtClean="0"/>
              <a:t>wheat</a:t>
            </a:r>
            <a:r>
              <a:rPr lang="fr-FR" sz="1600" dirty="0" smtClean="0"/>
              <a:t> </a:t>
            </a:r>
            <a:r>
              <a:rPr lang="fr-FR" sz="1600" dirty="0" err="1" smtClean="0"/>
              <a:t>crops</a:t>
            </a:r>
            <a:endParaRPr lang="fr-FR" sz="1600" dirty="0"/>
          </a:p>
        </p:txBody>
      </p:sp>
      <p:pic>
        <p:nvPicPr>
          <p:cNvPr id="10" name="Image 9" descr="F:\Home\aolioso\Documents\01-publications\2018\2018 - chloé - ET\ET_mesurees_simulees_A4_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93041" r="13674" b="1853"/>
          <a:stretch/>
        </p:blipFill>
        <p:spPr bwMode="auto">
          <a:xfrm>
            <a:off x="991241" y="2796987"/>
            <a:ext cx="5309668" cy="7503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llipse 7"/>
          <p:cNvSpPr/>
          <p:nvPr/>
        </p:nvSpPr>
        <p:spPr>
          <a:xfrm>
            <a:off x="1111364" y="2898005"/>
            <a:ext cx="984739" cy="602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690494" y="2902691"/>
            <a:ext cx="984739" cy="602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0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F:\Home\aolioso\Documents\01-publications\2018\2018 - chloé - ET\ET_mesurees_simulees_A4_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25"/>
          <a:stretch/>
        </p:blipFill>
        <p:spPr bwMode="auto">
          <a:xfrm>
            <a:off x="220020" y="864910"/>
            <a:ext cx="5760720" cy="3007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F:\Home\aolioso\Documents\01-publications\2019\2019-living_planet\preparation poster\D200_20080724_23_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015" y="960504"/>
            <a:ext cx="2822163" cy="18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99037" y="4010277"/>
            <a:ext cx="4311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Font-Blanche: pine </a:t>
            </a:r>
            <a:r>
              <a:rPr lang="fr-FR" sz="1600" dirty="0" err="1" smtClean="0"/>
              <a:t>forest</a:t>
            </a:r>
            <a:r>
              <a:rPr lang="fr-FR" sz="1600" dirty="0" smtClean="0"/>
              <a:t> </a:t>
            </a:r>
            <a:r>
              <a:rPr lang="fr-FR" sz="1600" dirty="0" err="1" smtClean="0"/>
              <a:t>near</a:t>
            </a:r>
            <a:r>
              <a:rPr lang="fr-FR" sz="1600" dirty="0" smtClean="0"/>
              <a:t> Marseille</a:t>
            </a:r>
            <a:endParaRPr lang="fr-FR" sz="1600" dirty="0"/>
          </a:p>
        </p:txBody>
      </p:sp>
      <p:pic>
        <p:nvPicPr>
          <p:cNvPr id="11" name="Image 10" descr="F:\Home\aolioso\Documents\01-publications\2018\2018 - chloé - ET\ET_mesurees_simulees_A4_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93041" r="13674" b="1853"/>
          <a:stretch/>
        </p:blipFill>
        <p:spPr bwMode="auto">
          <a:xfrm>
            <a:off x="399889" y="0"/>
            <a:ext cx="5309668" cy="7503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llipse 2"/>
          <p:cNvSpPr/>
          <p:nvPr/>
        </p:nvSpPr>
        <p:spPr>
          <a:xfrm>
            <a:off x="506440" y="147711"/>
            <a:ext cx="984739" cy="602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3085570" y="152397"/>
            <a:ext cx="984739" cy="602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5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40945" y="1245330"/>
            <a:ext cx="879439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dirty="0" smtClean="0"/>
              <a:t>Water balance model</a:t>
            </a:r>
          </a:p>
          <a:p>
            <a:pPr>
              <a:lnSpc>
                <a:spcPct val="130000"/>
              </a:lnSpc>
            </a:pPr>
            <a:endParaRPr lang="fr-FR" dirty="0"/>
          </a:p>
          <a:p>
            <a:pPr>
              <a:lnSpc>
                <a:spcPct val="130000"/>
              </a:lnSpc>
            </a:pPr>
            <a:r>
              <a:rPr lang="fr-FR" dirty="0" smtClean="0"/>
              <a:t>- </a:t>
            </a:r>
            <a:r>
              <a:rPr lang="fr-FR" dirty="0" err="1" smtClean="0"/>
              <a:t>vegetation</a:t>
            </a:r>
            <a:r>
              <a:rPr lang="fr-FR" dirty="0" smtClean="0"/>
              <a:t> indices or fraction </a:t>
            </a:r>
            <a:r>
              <a:rPr lang="fr-FR" dirty="0" err="1" smtClean="0"/>
              <a:t>cover</a:t>
            </a:r>
            <a:r>
              <a:rPr lang="fr-FR" dirty="0" smtClean="0"/>
              <a:t> </a:t>
            </a:r>
            <a:r>
              <a:rPr lang="fr-FR" dirty="0" err="1" smtClean="0"/>
              <a:t>estimates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reflectances</a:t>
            </a:r>
          </a:p>
          <a:p>
            <a:pPr marL="285750" indent="-285750">
              <a:lnSpc>
                <a:spcPct val="130000"/>
              </a:lnSpc>
              <a:buFont typeface="Symbol" pitchFamily="18" charset="2"/>
              <a:buChar char="Þ"/>
            </a:pPr>
            <a:r>
              <a:rPr lang="fr-FR" dirty="0" smtClean="0"/>
              <a:t>high </a:t>
            </a:r>
            <a:r>
              <a:rPr lang="fr-FR" dirty="0" err="1" smtClean="0"/>
              <a:t>frequency</a:t>
            </a:r>
            <a:r>
              <a:rPr lang="fr-FR" dirty="0" smtClean="0"/>
              <a:t> of images (</a:t>
            </a:r>
            <a:r>
              <a:rPr lang="fr-FR" dirty="0" err="1" smtClean="0"/>
              <a:t>Landsat</a:t>
            </a:r>
            <a:r>
              <a:rPr lang="fr-FR" dirty="0" smtClean="0"/>
              <a:t>, </a:t>
            </a:r>
            <a:r>
              <a:rPr lang="fr-FR" dirty="0" err="1" smtClean="0"/>
              <a:t>Sentinel</a:t>
            </a:r>
            <a:r>
              <a:rPr lang="fr-FR" dirty="0" smtClean="0"/>
              <a:t> 2), free images</a:t>
            </a:r>
          </a:p>
          <a:p>
            <a:pPr marL="285750" indent="-285750">
              <a:lnSpc>
                <a:spcPct val="130000"/>
              </a:lnSpc>
              <a:buFont typeface="Symbol" pitchFamily="18" charset="2"/>
              <a:buChar char="Þ"/>
            </a:pPr>
            <a:endParaRPr lang="fr-FR" dirty="0"/>
          </a:p>
          <a:p>
            <a:pPr>
              <a:lnSpc>
                <a:spcPct val="130000"/>
              </a:lnSpc>
            </a:pPr>
            <a:r>
              <a:rPr lang="fr-FR" dirty="0" smtClean="0"/>
              <a:t>- </a:t>
            </a:r>
            <a:r>
              <a:rPr lang="fr-FR" dirty="0" err="1" smtClean="0"/>
              <a:t>require</a:t>
            </a:r>
            <a:r>
              <a:rPr lang="fr-FR" dirty="0" smtClean="0"/>
              <a:t> information on the </a:t>
            </a:r>
            <a:r>
              <a:rPr lang="fr-FR" dirty="0" err="1" smtClean="0"/>
              <a:t>soil</a:t>
            </a:r>
            <a:r>
              <a:rPr lang="fr-FR" dirty="0" smtClean="0"/>
              <a:t> </a:t>
            </a:r>
            <a:r>
              <a:rPr lang="fr-FR" dirty="0" err="1" smtClean="0"/>
              <a:t>properties</a:t>
            </a:r>
            <a:r>
              <a:rPr lang="fr-FR" dirty="0" smtClean="0"/>
              <a:t>, </a:t>
            </a:r>
            <a:r>
              <a:rPr lang="fr-FR" dirty="0" err="1" smtClean="0"/>
              <a:t>difficult</a:t>
            </a:r>
            <a:r>
              <a:rPr lang="fr-FR" dirty="0" smtClean="0"/>
              <a:t> to </a:t>
            </a:r>
            <a:r>
              <a:rPr lang="fr-FR" dirty="0" err="1" smtClean="0"/>
              <a:t>distribute</a:t>
            </a:r>
            <a:r>
              <a:rPr lang="fr-FR" dirty="0" smtClean="0"/>
              <a:t> in </a:t>
            </a:r>
            <a:r>
              <a:rPr lang="fr-FR" dirty="0" err="1" smtClean="0"/>
              <a:t>space</a:t>
            </a:r>
            <a:r>
              <a:rPr lang="fr-FR" dirty="0" smtClean="0"/>
              <a:t> </a:t>
            </a:r>
          </a:p>
          <a:p>
            <a:pPr>
              <a:lnSpc>
                <a:spcPct val="130000"/>
              </a:lnSpc>
            </a:pPr>
            <a:r>
              <a:rPr lang="fr-FR" dirty="0" smtClean="0"/>
              <a:t>  (maximum </a:t>
            </a:r>
            <a:r>
              <a:rPr lang="fr-FR" dirty="0" err="1" smtClean="0"/>
              <a:t>available</a:t>
            </a:r>
            <a:r>
              <a:rPr lang="fr-FR" dirty="0" smtClean="0"/>
              <a:t> water content)</a:t>
            </a:r>
          </a:p>
          <a:p>
            <a:pPr marL="285750" indent="-285750">
              <a:lnSpc>
                <a:spcPct val="130000"/>
              </a:lnSpc>
              <a:buFont typeface="Symbol" pitchFamily="18" charset="2"/>
              <a:buChar char="Þ"/>
            </a:pPr>
            <a:r>
              <a:rPr lang="fr-FR" dirty="0" err="1" smtClean="0"/>
              <a:t>adapted</a:t>
            </a:r>
            <a:r>
              <a:rPr lang="fr-FR" dirty="0" smtClean="0"/>
              <a:t> to </a:t>
            </a:r>
            <a:r>
              <a:rPr lang="fr-FR" dirty="0" err="1" smtClean="0"/>
              <a:t>crop</a:t>
            </a:r>
            <a:r>
              <a:rPr lang="fr-FR" dirty="0" smtClean="0"/>
              <a:t> water </a:t>
            </a:r>
            <a:r>
              <a:rPr lang="fr-FR" dirty="0" err="1" smtClean="0"/>
              <a:t>requirements</a:t>
            </a:r>
            <a:r>
              <a:rPr lang="fr-FR" dirty="0" smtClean="0"/>
              <a:t> and irrigation management</a:t>
            </a:r>
          </a:p>
          <a:p>
            <a:pPr marL="285750" indent="-285750">
              <a:lnSpc>
                <a:spcPct val="130000"/>
              </a:lnSpc>
              <a:buFont typeface="Symbol" pitchFamily="18" charset="2"/>
              <a:buChar char="Þ"/>
            </a:pPr>
            <a:endParaRPr lang="fr-FR" dirty="0"/>
          </a:p>
          <a:p>
            <a:pPr marL="285750" indent="-285750">
              <a:lnSpc>
                <a:spcPct val="130000"/>
              </a:lnSpc>
              <a:buFont typeface="Symbol" pitchFamily="18" charset="2"/>
              <a:buChar char="Þ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96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Capture_suivi U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830" y="813040"/>
            <a:ext cx="5547345" cy="314477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39113" y="1189120"/>
            <a:ext cx="2281359" cy="1264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200" dirty="0" smtClean="0"/>
              <a:t>USDM, SPI-03, PMDI : </a:t>
            </a:r>
            <a:r>
              <a:rPr lang="fr-FR" sz="1200" dirty="0" err="1" smtClean="0"/>
              <a:t>meteo-derived</a:t>
            </a:r>
            <a:r>
              <a:rPr lang="fr-FR" sz="1200" dirty="0" smtClean="0"/>
              <a:t> indices</a:t>
            </a:r>
          </a:p>
          <a:p>
            <a:pPr>
              <a:lnSpc>
                <a:spcPct val="130000"/>
              </a:lnSpc>
            </a:pPr>
            <a:endParaRPr lang="fr-FR" sz="1200" dirty="0" smtClean="0"/>
          </a:p>
          <a:p>
            <a:pPr>
              <a:lnSpc>
                <a:spcPct val="130000"/>
              </a:lnSpc>
            </a:pPr>
            <a:r>
              <a:rPr lang="fr-FR" sz="1200" dirty="0" err="1" smtClean="0"/>
              <a:t>f</a:t>
            </a:r>
            <a:r>
              <a:rPr lang="fr-FR" sz="1200" baseline="-25000" dirty="0" err="1" smtClean="0"/>
              <a:t>PET</a:t>
            </a:r>
            <a:r>
              <a:rPr lang="fr-FR" sz="1200" baseline="-25000" dirty="0" smtClean="0"/>
              <a:t> </a:t>
            </a:r>
            <a:r>
              <a:rPr lang="fr-FR" sz="1200" dirty="0" smtClean="0"/>
              <a:t>, ET : </a:t>
            </a:r>
            <a:r>
              <a:rPr lang="fr-FR" sz="1200" dirty="0" err="1" smtClean="0"/>
              <a:t>calculated</a:t>
            </a:r>
            <a:r>
              <a:rPr lang="fr-FR" sz="1200" dirty="0" smtClean="0"/>
              <a:t> </a:t>
            </a:r>
            <a:r>
              <a:rPr lang="fr-FR" sz="1200" dirty="0" err="1" smtClean="0"/>
              <a:t>using</a:t>
            </a:r>
            <a:r>
              <a:rPr lang="fr-FR" sz="1200" dirty="0" smtClean="0"/>
              <a:t> ALEXI and GOES data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749193" y="3987392"/>
            <a:ext cx="5374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Green </a:t>
            </a:r>
            <a:r>
              <a:rPr lang="fr-FR" sz="1200" dirty="0" err="1"/>
              <a:t>indicates</a:t>
            </a:r>
            <a:r>
              <a:rPr lang="fr-FR" sz="1200" dirty="0"/>
              <a:t> </a:t>
            </a:r>
            <a:r>
              <a:rPr lang="fr-FR" sz="1200" dirty="0" err="1"/>
              <a:t>wetter</a:t>
            </a:r>
            <a:r>
              <a:rPr lang="fr-FR" sz="1200" dirty="0"/>
              <a:t> conditions and </a:t>
            </a:r>
            <a:r>
              <a:rPr lang="fr-FR" sz="1200" dirty="0" err="1"/>
              <a:t>red</a:t>
            </a:r>
            <a:r>
              <a:rPr lang="fr-FR" sz="1200" dirty="0"/>
              <a:t> </a:t>
            </a:r>
            <a:r>
              <a:rPr lang="fr-FR" sz="1200" dirty="0" err="1"/>
              <a:t>indicates</a:t>
            </a:r>
            <a:r>
              <a:rPr lang="fr-FR" sz="1200" dirty="0"/>
              <a:t> </a:t>
            </a:r>
            <a:r>
              <a:rPr lang="fr-FR" sz="1200" dirty="0" err="1"/>
              <a:t>drier</a:t>
            </a:r>
            <a:r>
              <a:rPr lang="fr-FR" sz="1200" dirty="0"/>
              <a:t> conditions (</a:t>
            </a:r>
            <a:r>
              <a:rPr lang="fr-FR" sz="1200" dirty="0" err="1"/>
              <a:t>after</a:t>
            </a:r>
            <a:r>
              <a:rPr lang="fr-FR" sz="1200" dirty="0"/>
              <a:t> Anderson et al., 2011)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1864" y="19548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Monitoring </a:t>
            </a:r>
            <a:r>
              <a:rPr lang="fr-FR" b="1" dirty="0" err="1" smtClean="0">
                <a:solidFill>
                  <a:schemeClr val="bg1"/>
                </a:solidFill>
              </a:rPr>
              <a:t>drought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through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drought</a:t>
            </a:r>
            <a:r>
              <a:rPr lang="fr-FR" b="1" dirty="0" smtClean="0">
                <a:solidFill>
                  <a:schemeClr val="bg1"/>
                </a:solidFill>
              </a:rPr>
              <a:t> indices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0773" y="4421101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 </a:t>
            </a:r>
            <a:r>
              <a:rPr lang="fr-FR" sz="1200" dirty="0" err="1" smtClean="0"/>
              <a:t>see</a:t>
            </a:r>
            <a:r>
              <a:rPr lang="fr-FR" sz="1200" dirty="0" smtClean="0"/>
              <a:t> </a:t>
            </a:r>
            <a:r>
              <a:rPr lang="fr-FR" sz="1200" dirty="0" err="1" smtClean="0"/>
              <a:t>also</a:t>
            </a:r>
            <a:r>
              <a:rPr lang="fr-FR" sz="1200" dirty="0" smtClean="0"/>
              <a:t> : http://digitalcommons.unl.edu/droughtfacpub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5996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6623" y="3613667"/>
            <a:ext cx="8244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/>
              <a:t>Monthly drought conditions for April-September during 2002 recorded in the US Drought Monitor (USDM) and mapped with the thermal-based GOES ESI at 10-km resolution.</a:t>
            </a:r>
          </a:p>
          <a:p>
            <a:pPr algn="just"/>
            <a:endParaRPr lang="en-US" sz="1200" dirty="0" smtClean="0"/>
          </a:p>
          <a:p>
            <a:pPr algn="just"/>
            <a:r>
              <a:rPr lang="en-US" sz="1200" dirty="0" smtClean="0"/>
              <a:t>Also shown are maps of </a:t>
            </a:r>
            <a:r>
              <a:rPr lang="en-US" sz="1200" dirty="0" err="1" smtClean="0"/>
              <a:t>fPET</a:t>
            </a:r>
            <a:r>
              <a:rPr lang="en-US" sz="1200" dirty="0" smtClean="0"/>
              <a:t> generated with MODIS and Landsat TIR imagery, scaling down to moisture conditions in individual fields in central Iowa (after Anderson et al., RSE 2012).</a:t>
            </a:r>
            <a:endParaRPr lang="fr-FR" sz="1200" dirty="0"/>
          </a:p>
        </p:txBody>
      </p:sp>
      <p:pic>
        <p:nvPicPr>
          <p:cNvPr id="4" name="Image 3" descr="Capture_US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805" y="790804"/>
            <a:ext cx="5924550" cy="28074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1864" y="19548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Monitoring </a:t>
            </a:r>
            <a:r>
              <a:rPr lang="fr-FR" b="1" dirty="0" err="1" smtClean="0">
                <a:solidFill>
                  <a:schemeClr val="bg1"/>
                </a:solidFill>
              </a:rPr>
              <a:t>drought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through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drought</a:t>
            </a:r>
            <a:r>
              <a:rPr lang="fr-FR" b="1" dirty="0" smtClean="0">
                <a:solidFill>
                  <a:schemeClr val="bg1"/>
                </a:solidFill>
              </a:rPr>
              <a:t> indices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989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6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 err="1"/>
              <a:t>Remote</a:t>
            </a:r>
            <a:r>
              <a:rPr lang="fr-FR" dirty="0"/>
              <a:t> </a:t>
            </a:r>
            <a:r>
              <a:rPr lang="fr-FR" dirty="0" err="1"/>
              <a:t>sensing</a:t>
            </a:r>
            <a:r>
              <a:rPr lang="fr-FR" dirty="0"/>
              <a:t> of </a:t>
            </a:r>
            <a:r>
              <a:rPr lang="fr-FR" dirty="0" smtClean="0"/>
              <a:t>Evapotranspiration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51926" y="1041482"/>
            <a:ext cx="8277844" cy="3613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600" b="1" dirty="0" smtClean="0">
                <a:solidFill>
                  <a:srgbClr val="008542"/>
                </a:solidFill>
              </a:rPr>
              <a:t>Thermal </a:t>
            </a:r>
            <a:r>
              <a:rPr lang="fr-FR" sz="1600" b="1" dirty="0" err="1" smtClean="0">
                <a:solidFill>
                  <a:srgbClr val="008542"/>
                </a:solidFill>
              </a:rPr>
              <a:t>infrared</a:t>
            </a:r>
            <a:r>
              <a:rPr lang="fr-FR" sz="1600" b="1" dirty="0" smtClean="0">
                <a:solidFill>
                  <a:srgbClr val="008542"/>
                </a:solidFill>
              </a:rPr>
              <a:t> and </a:t>
            </a:r>
            <a:r>
              <a:rPr lang="fr-FR" sz="1600" b="1" dirty="0" err="1" smtClean="0">
                <a:solidFill>
                  <a:srgbClr val="008542"/>
                </a:solidFill>
              </a:rPr>
              <a:t>energy</a:t>
            </a:r>
            <a:r>
              <a:rPr lang="fr-FR" sz="1600" b="1" dirty="0" smtClean="0">
                <a:solidFill>
                  <a:srgbClr val="008542"/>
                </a:solidFill>
              </a:rPr>
              <a:t> balance </a:t>
            </a:r>
            <a:r>
              <a:rPr lang="fr-FR" sz="1600" b="1" dirty="0" err="1" smtClean="0">
                <a:solidFill>
                  <a:srgbClr val="008542"/>
                </a:solidFill>
              </a:rPr>
              <a:t>approaches</a:t>
            </a:r>
            <a:endParaRPr lang="fr-FR" sz="1600" b="1" dirty="0" smtClean="0">
              <a:solidFill>
                <a:srgbClr val="008542"/>
              </a:solidFill>
            </a:endParaRP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fr-FR" sz="1600" dirty="0" smtClean="0"/>
              <a:t>‘direct’ information on ET 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fr-FR" sz="1600" dirty="0" smtClean="0"/>
              <a:t>no </a:t>
            </a:r>
            <a:r>
              <a:rPr lang="fr-FR" sz="1600" dirty="0" err="1" smtClean="0"/>
              <a:t>need</a:t>
            </a:r>
            <a:r>
              <a:rPr lang="fr-FR" sz="1600" dirty="0" smtClean="0"/>
              <a:t> for information on the </a:t>
            </a:r>
            <a:r>
              <a:rPr lang="fr-FR" sz="1600" dirty="0" err="1" smtClean="0"/>
              <a:t>soil</a:t>
            </a:r>
            <a:r>
              <a:rPr lang="fr-FR" sz="1600" dirty="0" smtClean="0"/>
              <a:t> </a:t>
            </a:r>
            <a:r>
              <a:rPr lang="fr-FR" sz="1600" dirty="0" err="1" smtClean="0"/>
              <a:t>properties</a:t>
            </a:r>
            <a:endParaRPr lang="fr-FR" sz="1600" dirty="0" smtClean="0"/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fr-FR" sz="1600" dirty="0" smtClean="0"/>
              <a:t>no </a:t>
            </a:r>
            <a:r>
              <a:rPr lang="fr-FR" sz="1600" dirty="0" err="1" smtClean="0"/>
              <a:t>need</a:t>
            </a:r>
            <a:r>
              <a:rPr lang="fr-FR" sz="1600" dirty="0" smtClean="0"/>
              <a:t> for information on plant </a:t>
            </a:r>
            <a:r>
              <a:rPr lang="fr-FR" sz="1600" dirty="0" err="1" smtClean="0"/>
              <a:t>processes</a:t>
            </a:r>
            <a:endParaRPr lang="fr-FR" sz="1600" dirty="0" smtClean="0"/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fr-FR" sz="1600" dirty="0" smtClean="0"/>
              <a:t>no mission </a:t>
            </a:r>
            <a:r>
              <a:rPr lang="fr-FR" sz="1600" dirty="0" err="1" smtClean="0"/>
              <a:t>with</a:t>
            </a:r>
            <a:r>
              <a:rPr lang="fr-FR" sz="1600" dirty="0" smtClean="0"/>
              <a:t> an </a:t>
            </a:r>
            <a:r>
              <a:rPr lang="fr-FR" sz="1600" dirty="0" err="1" smtClean="0"/>
              <a:t>adequate</a:t>
            </a:r>
            <a:r>
              <a:rPr lang="fr-FR" sz="1600" dirty="0" smtClean="0"/>
              <a:t> </a:t>
            </a:r>
            <a:r>
              <a:rPr lang="fr-FR" sz="1600" dirty="0" err="1" smtClean="0"/>
              <a:t>frequency</a:t>
            </a:r>
            <a:r>
              <a:rPr lang="fr-FR" sz="1600" dirty="0" smtClean="0"/>
              <a:t> for high </a:t>
            </a:r>
            <a:r>
              <a:rPr lang="fr-FR" sz="1600" dirty="0" err="1" smtClean="0"/>
              <a:t>resolution</a:t>
            </a:r>
            <a:r>
              <a:rPr lang="fr-FR" sz="1600" dirty="0" smtClean="0"/>
              <a:t> monitoring</a:t>
            </a:r>
          </a:p>
          <a:p>
            <a:pPr marL="1200150" lvl="2" indent="-285750">
              <a:lnSpc>
                <a:spcPct val="130000"/>
              </a:lnSpc>
              <a:buFont typeface="Symbol" pitchFamily="18" charset="2"/>
              <a:buChar char="Þ"/>
            </a:pPr>
            <a:r>
              <a:rPr lang="fr-FR" sz="1600" dirty="0" smtClean="0"/>
              <a:t>time interpolation </a:t>
            </a:r>
            <a:r>
              <a:rPr lang="fr-FR" sz="1600" dirty="0" err="1" smtClean="0"/>
              <a:t>between</a:t>
            </a:r>
            <a:r>
              <a:rPr lang="fr-FR" sz="1600" dirty="0" smtClean="0"/>
              <a:t> images</a:t>
            </a:r>
          </a:p>
          <a:p>
            <a:pPr marL="285750" indent="-285750">
              <a:lnSpc>
                <a:spcPct val="130000"/>
              </a:lnSpc>
              <a:buFont typeface="Symbol" pitchFamily="18" charset="2"/>
              <a:buChar char="Þ"/>
            </a:pPr>
            <a:r>
              <a:rPr lang="fr-FR" sz="1600" dirty="0" smtClean="0"/>
              <a:t>Project of new thermal missions at ESA (LSTM) and CNES/ISRO (TRISHNA)</a:t>
            </a:r>
          </a:p>
          <a:p>
            <a:pPr>
              <a:lnSpc>
                <a:spcPct val="130000"/>
              </a:lnSpc>
            </a:pPr>
            <a:endParaRPr lang="fr-FR" sz="1600" dirty="0" smtClean="0"/>
          </a:p>
          <a:p>
            <a:pPr>
              <a:lnSpc>
                <a:spcPct val="130000"/>
              </a:lnSpc>
            </a:pPr>
            <a:r>
              <a:rPr lang="fr-FR" sz="1600" b="1" dirty="0" smtClean="0">
                <a:solidFill>
                  <a:srgbClr val="008542"/>
                </a:solidFill>
              </a:rPr>
              <a:t>Water balance </a:t>
            </a:r>
            <a:r>
              <a:rPr lang="fr-FR" sz="1600" b="1" dirty="0" err="1" smtClean="0">
                <a:solidFill>
                  <a:srgbClr val="008542"/>
                </a:solidFill>
              </a:rPr>
              <a:t>approaches</a:t>
            </a:r>
            <a:endParaRPr lang="fr-FR" sz="1600" b="1" dirty="0" smtClean="0">
              <a:solidFill>
                <a:srgbClr val="008542"/>
              </a:solidFill>
            </a:endParaRPr>
          </a:p>
          <a:p>
            <a:pPr>
              <a:lnSpc>
                <a:spcPct val="130000"/>
              </a:lnSpc>
            </a:pPr>
            <a:r>
              <a:rPr lang="fr-FR" sz="1600" dirty="0"/>
              <a:t>- </a:t>
            </a:r>
            <a:r>
              <a:rPr lang="fr-FR" sz="1600" dirty="0" err="1"/>
              <a:t>adapted</a:t>
            </a:r>
            <a:r>
              <a:rPr lang="fr-FR" sz="1600" dirty="0"/>
              <a:t> to </a:t>
            </a:r>
            <a:r>
              <a:rPr lang="fr-FR" sz="1600" dirty="0" err="1"/>
              <a:t>crop</a:t>
            </a:r>
            <a:r>
              <a:rPr lang="fr-FR" sz="1600" dirty="0"/>
              <a:t> water </a:t>
            </a:r>
            <a:r>
              <a:rPr lang="fr-FR" sz="1600" dirty="0" err="1"/>
              <a:t>requirements</a:t>
            </a:r>
            <a:r>
              <a:rPr lang="fr-FR" sz="1600" dirty="0"/>
              <a:t> and irrigation management</a:t>
            </a:r>
          </a:p>
          <a:p>
            <a:pPr>
              <a:lnSpc>
                <a:spcPct val="130000"/>
              </a:lnSpc>
            </a:pPr>
            <a:r>
              <a:rPr lang="fr-FR" sz="1600" dirty="0" smtClean="0"/>
              <a:t>- </a:t>
            </a:r>
            <a:r>
              <a:rPr lang="fr-FR" sz="1600" dirty="0" err="1" smtClean="0"/>
              <a:t>requires</a:t>
            </a:r>
            <a:r>
              <a:rPr lang="fr-FR" sz="1600" dirty="0" smtClean="0"/>
              <a:t> information on the </a:t>
            </a:r>
            <a:r>
              <a:rPr lang="fr-FR" sz="1600" dirty="0" err="1" smtClean="0"/>
              <a:t>soil</a:t>
            </a:r>
            <a:r>
              <a:rPr lang="fr-FR" sz="1600" dirty="0" smtClean="0"/>
              <a:t> </a:t>
            </a:r>
            <a:r>
              <a:rPr lang="fr-FR" sz="1600" dirty="0" err="1" smtClean="0"/>
              <a:t>properties</a:t>
            </a:r>
            <a:endParaRPr lang="fr-FR" sz="1600" dirty="0" smtClean="0"/>
          </a:p>
        </p:txBody>
      </p:sp>
    </p:spTree>
    <p:extLst>
      <p:ext uri="{BB962C8B-B14F-4D97-AF65-F5344CB8AC3E}">
        <p14:creationId xmlns:p14="http://schemas.microsoft.com/office/powerpoint/2010/main" val="212528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97741" y="1736592"/>
            <a:ext cx="145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References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-9989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3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05223" y="1100826"/>
            <a:ext cx="705834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000" dirty="0" smtClean="0">
              <a:hlinkClick r:id="rId2"/>
            </a:endParaRPr>
          </a:p>
          <a:p>
            <a:r>
              <a:rPr lang="fr-FR" sz="1000" dirty="0" smtClean="0">
                <a:hlinkClick r:id="rId3"/>
              </a:rPr>
              <a:t>de Wit 1958, </a:t>
            </a:r>
            <a:r>
              <a:rPr lang="en-US" sz="1000" i="1" dirty="0"/>
              <a:t>Transpiration and crop yields</a:t>
            </a:r>
            <a:r>
              <a:rPr lang="en-US" sz="1000" dirty="0"/>
              <a:t>. 1958</a:t>
            </a:r>
            <a:r>
              <a:rPr lang="en-US" sz="1000" dirty="0" smtClean="0"/>
              <a:t>.</a:t>
            </a:r>
            <a:br>
              <a:rPr lang="en-US" sz="1000" dirty="0" smtClean="0"/>
            </a:br>
            <a:r>
              <a:rPr lang="fr-FR" sz="1000" dirty="0" smtClean="0">
                <a:hlinkClick r:id="rId3"/>
              </a:rPr>
              <a:t>http</a:t>
            </a:r>
            <a:r>
              <a:rPr lang="fr-FR" sz="1000" dirty="0">
                <a:hlinkClick r:id="rId3"/>
              </a:rPr>
              <a:t>://www-formal.stanford.edu/jmc/nature/node22.html</a:t>
            </a:r>
            <a:endParaRPr lang="fr-FR" sz="1000" dirty="0">
              <a:hlinkClick r:id="rId2"/>
            </a:endParaRPr>
          </a:p>
          <a:p>
            <a:endParaRPr lang="fr-FR" sz="1000" dirty="0" smtClean="0">
              <a:hlinkClick r:id="rId2"/>
            </a:endParaRPr>
          </a:p>
          <a:p>
            <a:r>
              <a:rPr lang="fr-FR" sz="1000" dirty="0" err="1" smtClean="0">
                <a:hlinkClick r:id="rId2"/>
              </a:rPr>
              <a:t>Dening</a:t>
            </a:r>
            <a:r>
              <a:rPr lang="fr-FR" sz="1000" dirty="0" smtClean="0">
                <a:hlinkClick r:id="rId2"/>
              </a:rPr>
              <a:t> 1993, https</a:t>
            </a:r>
            <a:r>
              <a:rPr lang="fr-FR" sz="1000" dirty="0">
                <a:hlinkClick r:id="rId2"/>
              </a:rPr>
              <a:t>://slideplayer.com/slide/6882005</a:t>
            </a:r>
            <a:r>
              <a:rPr lang="fr-FR" sz="1000" dirty="0" smtClean="0">
                <a:hlinkClick r:id="rId2"/>
              </a:rPr>
              <a:t>/</a:t>
            </a:r>
            <a:endParaRPr lang="fr-FR" sz="1000" dirty="0" smtClean="0"/>
          </a:p>
          <a:p>
            <a:endParaRPr lang="fr-FR" sz="1000" dirty="0"/>
          </a:p>
          <a:p>
            <a:endParaRPr lang="fr-FR" sz="1000" dirty="0" smtClean="0"/>
          </a:p>
          <a:p>
            <a:r>
              <a:rPr lang="en-US" sz="1000" dirty="0"/>
              <a:t>Moran, M.S., Clarke, T.R., </a:t>
            </a:r>
            <a:r>
              <a:rPr lang="en-US" sz="1000" b="1" dirty="0"/>
              <a:t>Inoue, Y. </a:t>
            </a:r>
            <a:r>
              <a:rPr lang="en-US" sz="1000" dirty="0"/>
              <a:t>and Vidal, A., 1994a. Estimating crop water deficit using the relation</a:t>
            </a:r>
          </a:p>
          <a:p>
            <a:r>
              <a:rPr lang="fr-FR" sz="1000" dirty="0" err="1"/>
              <a:t>between</a:t>
            </a:r>
            <a:r>
              <a:rPr lang="fr-FR" sz="1000" dirty="0"/>
              <a:t> surface-air </a:t>
            </a:r>
            <a:r>
              <a:rPr lang="fr-FR" sz="1000" dirty="0" err="1"/>
              <a:t>temperature</a:t>
            </a:r>
            <a:r>
              <a:rPr lang="fr-FR" sz="1000" dirty="0"/>
              <a:t> and spectral </a:t>
            </a:r>
            <a:r>
              <a:rPr lang="fr-FR" sz="1000" dirty="0" err="1"/>
              <a:t>vegetation</a:t>
            </a:r>
            <a:r>
              <a:rPr lang="fr-FR" sz="1000" dirty="0"/>
              <a:t> index. </a:t>
            </a:r>
            <a:r>
              <a:rPr lang="fr-FR" sz="1000" dirty="0" err="1"/>
              <a:t>Remote</a:t>
            </a:r>
            <a:r>
              <a:rPr lang="fr-FR" sz="1000" dirty="0"/>
              <a:t> Sens. Environ., 49: 246-263.</a:t>
            </a:r>
            <a:endParaRPr lang="fr-FR" sz="1000" dirty="0" smtClean="0"/>
          </a:p>
          <a:p>
            <a:endParaRPr lang="fr-FR" sz="1000" dirty="0"/>
          </a:p>
        </p:txBody>
      </p:sp>
      <p:sp>
        <p:nvSpPr>
          <p:cNvPr id="4" name="Rectangle 3"/>
          <p:cNvSpPr/>
          <p:nvPr/>
        </p:nvSpPr>
        <p:spPr>
          <a:xfrm>
            <a:off x="-9989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3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020" y="1034787"/>
            <a:ext cx="8136904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fr-FR" sz="800" dirty="0" smtClean="0"/>
              <a:t> </a:t>
            </a:r>
            <a:r>
              <a:rPr lang="fr-FR" sz="800" dirty="0" err="1" smtClean="0"/>
              <a:t>Agam</a:t>
            </a:r>
            <a:r>
              <a:rPr lang="fr-FR" sz="800" dirty="0" smtClean="0"/>
              <a:t>, N., </a:t>
            </a:r>
            <a:r>
              <a:rPr lang="fr-FR" sz="800" dirty="0" err="1" smtClean="0"/>
              <a:t>Kustas</a:t>
            </a:r>
            <a:r>
              <a:rPr lang="fr-FR" sz="800" dirty="0" smtClean="0"/>
              <a:t>, W.P., Anderson, M.C., Li, F. and </a:t>
            </a:r>
            <a:r>
              <a:rPr lang="fr-FR" sz="800" dirty="0" err="1" smtClean="0"/>
              <a:t>Colaizzi</a:t>
            </a:r>
            <a:r>
              <a:rPr lang="fr-FR" sz="800" dirty="0" smtClean="0"/>
              <a:t>, P., 2007, Utility of thermal </a:t>
            </a:r>
            <a:r>
              <a:rPr lang="fr-FR" sz="800" dirty="0" err="1" smtClean="0"/>
              <a:t>sharpening</a:t>
            </a:r>
            <a:r>
              <a:rPr lang="fr-FR" sz="800" dirty="0" smtClean="0"/>
              <a:t> over Texas </a:t>
            </a:r>
            <a:r>
              <a:rPr lang="fr-FR" sz="800" dirty="0" err="1" smtClean="0"/>
              <a:t>high</a:t>
            </a:r>
            <a:r>
              <a:rPr lang="fr-FR" sz="800" dirty="0" smtClean="0"/>
              <a:t> plains </a:t>
            </a:r>
            <a:r>
              <a:rPr lang="fr-FR" sz="800" dirty="0" err="1" smtClean="0"/>
              <a:t>irrigated</a:t>
            </a:r>
            <a:r>
              <a:rPr lang="fr-FR" sz="800" dirty="0" smtClean="0"/>
              <a:t> agricultural </a:t>
            </a:r>
            <a:r>
              <a:rPr lang="fr-FR" sz="800" dirty="0" err="1" smtClean="0"/>
              <a:t>fields</a:t>
            </a:r>
            <a:r>
              <a:rPr lang="fr-FR" sz="800" dirty="0" smtClean="0"/>
              <a:t>., </a:t>
            </a:r>
            <a:r>
              <a:rPr lang="fr-FR" sz="800" i="1" dirty="0" smtClean="0"/>
              <a:t>J. </a:t>
            </a:r>
            <a:r>
              <a:rPr lang="fr-FR" sz="800" i="1" dirty="0" err="1" smtClean="0"/>
              <a:t>Geophys</a:t>
            </a:r>
            <a:r>
              <a:rPr lang="fr-FR" sz="800" i="1" dirty="0" smtClean="0"/>
              <a:t>. </a:t>
            </a:r>
            <a:r>
              <a:rPr lang="en-GB" sz="800" i="1" dirty="0" smtClean="0"/>
              <a:t>Res.</a:t>
            </a:r>
            <a:r>
              <a:rPr lang="en-GB" sz="800" dirty="0" smtClean="0"/>
              <a:t>, 112, D19110, doi:10.1029/2007 JD008407Allen R.G., </a:t>
            </a:r>
            <a:r>
              <a:rPr lang="en-GB" sz="800" dirty="0" err="1" smtClean="0"/>
              <a:t>Tasumi</a:t>
            </a:r>
            <a:r>
              <a:rPr lang="en-GB" sz="800" dirty="0" smtClean="0"/>
              <a:t> M. and </a:t>
            </a:r>
            <a:r>
              <a:rPr lang="en-GB" sz="800" dirty="0" err="1" smtClean="0"/>
              <a:t>Trezza</a:t>
            </a:r>
            <a:r>
              <a:rPr lang="en-GB" sz="800" dirty="0" smtClean="0"/>
              <a:t> R., 2007, Satellite-based energy balance for mapping </a:t>
            </a:r>
            <a:r>
              <a:rPr lang="en-GB" sz="800" dirty="0" err="1" smtClean="0"/>
              <a:t>evapotranspiration</a:t>
            </a:r>
            <a:r>
              <a:rPr lang="en-GB" sz="800" dirty="0" smtClean="0"/>
              <a:t> with internalized calibration (METRIC)-Model. </a:t>
            </a:r>
            <a:r>
              <a:rPr lang="en-GB" sz="800" i="1" dirty="0" smtClean="0"/>
              <a:t>ASCE J. Irrigation Drainage Eng.</a:t>
            </a:r>
            <a:r>
              <a:rPr lang="en-GB" sz="800" dirty="0" smtClean="0"/>
              <a:t> 133, 380-394.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800" dirty="0" smtClean="0"/>
              <a:t> Allen R.G., </a:t>
            </a:r>
            <a:r>
              <a:rPr lang="en-GB" sz="800" dirty="0" err="1" smtClean="0"/>
              <a:t>Tasumi</a:t>
            </a:r>
            <a:r>
              <a:rPr lang="en-GB" sz="800" dirty="0" smtClean="0"/>
              <a:t> M. and </a:t>
            </a:r>
            <a:r>
              <a:rPr lang="en-GB" sz="800" dirty="0" err="1" smtClean="0"/>
              <a:t>Trezza</a:t>
            </a:r>
            <a:r>
              <a:rPr lang="en-GB" sz="800" dirty="0" smtClean="0"/>
              <a:t> R., 2007, Satellite-based energy balance for mapping </a:t>
            </a:r>
            <a:r>
              <a:rPr lang="en-GB" sz="800" dirty="0" err="1" smtClean="0"/>
              <a:t>evapotranspiration</a:t>
            </a:r>
            <a:r>
              <a:rPr lang="en-GB" sz="800" dirty="0" smtClean="0"/>
              <a:t> with internalized calibration (METRIC)-Model. </a:t>
            </a:r>
            <a:r>
              <a:rPr lang="en-GB" sz="800" i="1" dirty="0" smtClean="0"/>
              <a:t>ASCE J. Irrigation Drainage Eng.</a:t>
            </a:r>
            <a:r>
              <a:rPr lang="en-GB" sz="800" dirty="0" smtClean="0"/>
              <a:t> 133, 380-394.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800" b="1" dirty="0" smtClean="0"/>
              <a:t> Anderson M.C., Allen R.G., Morse A., William P. </a:t>
            </a:r>
            <a:r>
              <a:rPr lang="en-US" sz="800" b="1" dirty="0" err="1" smtClean="0"/>
              <a:t>Kustas</a:t>
            </a:r>
            <a:r>
              <a:rPr lang="en-US" sz="800" b="1" dirty="0" smtClean="0"/>
              <a:t> W.P., 2012. Use of </a:t>
            </a:r>
            <a:r>
              <a:rPr lang="en-US" sz="800" b="1" dirty="0" err="1" smtClean="0"/>
              <a:t>Landsat</a:t>
            </a:r>
            <a:r>
              <a:rPr lang="en-US" sz="800" b="1" dirty="0" smtClean="0"/>
              <a:t> thermal imagery in monitoring </a:t>
            </a:r>
            <a:r>
              <a:rPr lang="en-US" sz="800" b="1" dirty="0" err="1" smtClean="0"/>
              <a:t>evapotranspiration</a:t>
            </a:r>
            <a:r>
              <a:rPr lang="en-US" sz="800" b="1" dirty="0" smtClean="0"/>
              <a:t> and managing water resources. </a:t>
            </a:r>
            <a:r>
              <a:rPr lang="en-US" sz="800" b="1" i="1" dirty="0" smtClean="0"/>
              <a:t>Remote Sensing of Environment </a:t>
            </a:r>
            <a:r>
              <a:rPr lang="en-US" sz="800" b="1" dirty="0" smtClean="0"/>
              <a:t>122, 50–65</a:t>
            </a:r>
            <a:endParaRPr lang="en-GB" sz="800" b="1" dirty="0" smtClean="0"/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800" dirty="0" smtClean="0"/>
              <a:t> Anderson M. C., </a:t>
            </a:r>
            <a:r>
              <a:rPr lang="en-US" sz="800" dirty="0" err="1" smtClean="0"/>
              <a:t>Hain</a:t>
            </a:r>
            <a:r>
              <a:rPr lang="en-US" sz="800" dirty="0" smtClean="0"/>
              <a:t> C., </a:t>
            </a:r>
            <a:r>
              <a:rPr lang="en-US" sz="800" dirty="0" err="1" smtClean="0"/>
              <a:t>Wardlow</a:t>
            </a:r>
            <a:r>
              <a:rPr lang="en-US" sz="800" dirty="0" smtClean="0"/>
              <a:t> B., </a:t>
            </a:r>
            <a:r>
              <a:rPr lang="en-US" sz="800" dirty="0" err="1" smtClean="0"/>
              <a:t>Mecikalski</a:t>
            </a:r>
            <a:r>
              <a:rPr lang="en-US" sz="800" dirty="0" smtClean="0"/>
              <a:t> J. R., 2011. Evaluation of drought indices based on thermal remote sensing of </a:t>
            </a:r>
            <a:r>
              <a:rPr lang="en-US" sz="800" dirty="0" err="1" smtClean="0"/>
              <a:t>evapotranspiration</a:t>
            </a:r>
            <a:r>
              <a:rPr lang="en-US" sz="800" dirty="0" smtClean="0"/>
              <a:t> over the continental United States. J. Climate, 24(8), 2025-2044.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800" dirty="0" smtClean="0"/>
              <a:t> </a:t>
            </a:r>
            <a:r>
              <a:rPr lang="en-US" sz="800" b="1" dirty="0" smtClean="0"/>
              <a:t>Anderson M.C., </a:t>
            </a:r>
            <a:r>
              <a:rPr lang="en-US" sz="800" b="1" dirty="0" err="1" smtClean="0"/>
              <a:t>Kustas</a:t>
            </a:r>
            <a:r>
              <a:rPr lang="en-US" sz="800" b="1" dirty="0" smtClean="0"/>
              <a:t> W.P., Norman J.M., </a:t>
            </a:r>
            <a:r>
              <a:rPr lang="en-US" sz="800" b="1" dirty="0" err="1" smtClean="0"/>
              <a:t>Hain</a:t>
            </a:r>
            <a:r>
              <a:rPr lang="en-US" sz="800" b="1" dirty="0" smtClean="0"/>
              <a:t> C.R., </a:t>
            </a:r>
            <a:r>
              <a:rPr lang="en-US" sz="800" b="1" dirty="0" err="1" smtClean="0"/>
              <a:t>Mecilaski</a:t>
            </a:r>
            <a:r>
              <a:rPr lang="en-US" sz="800" b="1" dirty="0" smtClean="0"/>
              <a:t> J.R., Schultz L., Gonzales-</a:t>
            </a:r>
            <a:r>
              <a:rPr lang="en-US" sz="800" b="1" dirty="0" err="1" smtClean="0"/>
              <a:t>Dugo</a:t>
            </a:r>
            <a:r>
              <a:rPr lang="en-US" sz="800" b="1" dirty="0" smtClean="0"/>
              <a:t> M.P., </a:t>
            </a:r>
            <a:r>
              <a:rPr lang="en-US" sz="800" b="1" dirty="0" err="1" smtClean="0"/>
              <a:t>Cammalleri</a:t>
            </a:r>
            <a:r>
              <a:rPr lang="en-US" sz="800" b="1" dirty="0" smtClean="0"/>
              <a:t> C., </a:t>
            </a:r>
            <a:r>
              <a:rPr lang="en-US" sz="800" b="1" dirty="0" err="1" smtClean="0"/>
              <a:t>d'Urso</a:t>
            </a:r>
            <a:r>
              <a:rPr lang="en-US" sz="800" b="1" dirty="0" smtClean="0"/>
              <a:t> G., </a:t>
            </a:r>
            <a:r>
              <a:rPr lang="en-US" sz="800" b="1" dirty="0" err="1" smtClean="0"/>
              <a:t>Pimstein</a:t>
            </a:r>
            <a:r>
              <a:rPr lang="en-US" sz="800" b="1" dirty="0" smtClean="0"/>
              <a:t> A., </a:t>
            </a:r>
            <a:r>
              <a:rPr lang="en-US" sz="800" b="1" dirty="0" err="1" smtClean="0"/>
              <a:t>Gao</a:t>
            </a:r>
            <a:r>
              <a:rPr lang="en-US" sz="800" b="1" dirty="0" smtClean="0"/>
              <a:t> F. (2011). Mapping daily </a:t>
            </a:r>
            <a:r>
              <a:rPr lang="en-US" sz="800" b="1" dirty="0" err="1" smtClean="0"/>
              <a:t>evapotranspiration</a:t>
            </a:r>
            <a:r>
              <a:rPr lang="en-US" sz="800" b="1" dirty="0" smtClean="0"/>
              <a:t> at filed to continental scale using geostationary and polar orbiting satellite imagery. </a:t>
            </a:r>
            <a:r>
              <a:rPr lang="en-US" sz="800" b="1" i="1" dirty="0" err="1" smtClean="0"/>
              <a:t>Hydrol</a:t>
            </a:r>
            <a:r>
              <a:rPr lang="en-US" sz="800" b="1" i="1" dirty="0" smtClean="0"/>
              <a:t>. Earth Syst. Sci</a:t>
            </a:r>
            <a:r>
              <a:rPr lang="en-US" sz="800" b="1" dirty="0" smtClean="0"/>
              <a:t>., 15, 223–239.</a:t>
            </a:r>
            <a:endParaRPr lang="en-US" sz="800" dirty="0" smtClean="0"/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800" dirty="0" smtClean="0"/>
              <a:t> </a:t>
            </a:r>
            <a:r>
              <a:rPr lang="en-GB" sz="800" dirty="0" err="1" smtClean="0"/>
              <a:t>Bastiaanssen</a:t>
            </a:r>
            <a:r>
              <a:rPr lang="en-GB" sz="800" dirty="0" smtClean="0"/>
              <a:t> W.G.M., </a:t>
            </a:r>
            <a:r>
              <a:rPr lang="en-GB" sz="800" dirty="0" err="1" smtClean="0"/>
              <a:t>Menenti</a:t>
            </a:r>
            <a:r>
              <a:rPr lang="en-GB" sz="800" dirty="0" smtClean="0"/>
              <a:t> M., </a:t>
            </a:r>
            <a:r>
              <a:rPr lang="en-GB" sz="800" dirty="0" err="1" smtClean="0"/>
              <a:t>Feddes</a:t>
            </a:r>
            <a:r>
              <a:rPr lang="en-GB" sz="800" dirty="0" smtClean="0"/>
              <a:t> R.A. and </a:t>
            </a:r>
            <a:r>
              <a:rPr lang="en-GB" sz="800" dirty="0" err="1" smtClean="0"/>
              <a:t>Holtslag</a:t>
            </a:r>
            <a:r>
              <a:rPr lang="en-GB" sz="800" dirty="0" smtClean="0"/>
              <a:t> A.A.M., 1998, A Remote Sensing Surface Energy Balance Algorithm for Land (SEBAL) -2. Validation. </a:t>
            </a:r>
            <a:r>
              <a:rPr lang="en-GB" sz="800" i="1" dirty="0" smtClean="0"/>
              <a:t>Journal of Hydrology</a:t>
            </a:r>
            <a:r>
              <a:rPr lang="en-GB" sz="800" dirty="0" smtClean="0"/>
              <a:t>, 213, 198-212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800" dirty="0" smtClean="0"/>
              <a:t> </a:t>
            </a:r>
            <a:r>
              <a:rPr lang="en-US" sz="800" dirty="0" err="1" smtClean="0"/>
              <a:t>Courault</a:t>
            </a:r>
            <a:r>
              <a:rPr lang="en-US" sz="800" dirty="0" smtClean="0"/>
              <a:t> D., Seguin B., </a:t>
            </a:r>
            <a:r>
              <a:rPr lang="en-US" sz="800" dirty="0" err="1" smtClean="0"/>
              <a:t>Olioso</a:t>
            </a:r>
            <a:r>
              <a:rPr lang="en-US" sz="800" dirty="0" smtClean="0"/>
              <a:t> A. (2005). Review on estimation of </a:t>
            </a:r>
            <a:r>
              <a:rPr lang="en-US" sz="800" dirty="0" err="1" smtClean="0"/>
              <a:t>evapotranspiration</a:t>
            </a:r>
            <a:r>
              <a:rPr lang="en-US" sz="800" dirty="0" smtClean="0"/>
              <a:t> from remote sensing data: from empirical to numerical modeling approaches. </a:t>
            </a:r>
            <a:r>
              <a:rPr lang="en-US" sz="800" i="1" dirty="0" smtClean="0"/>
              <a:t>Irrigation and Drainage </a:t>
            </a:r>
            <a:r>
              <a:rPr lang="en-US" sz="800" i="1" dirty="0" err="1" smtClean="0"/>
              <a:t>Sytems</a:t>
            </a:r>
            <a:r>
              <a:rPr lang="en-US" sz="800" dirty="0" smtClean="0"/>
              <a:t>, 19, 223-249.</a:t>
            </a:r>
          </a:p>
          <a:p>
            <a:pPr lvl="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800" dirty="0" smtClean="0"/>
              <a:t> </a:t>
            </a:r>
            <a:r>
              <a:rPr lang="en-US" sz="800" dirty="0" err="1" smtClean="0"/>
              <a:t>Crébassol</a:t>
            </a:r>
            <a:r>
              <a:rPr lang="en-US" sz="800" dirty="0" smtClean="0"/>
              <a:t> P., </a:t>
            </a:r>
            <a:r>
              <a:rPr lang="en-US" sz="800" dirty="0" err="1" smtClean="0"/>
              <a:t>Lagouarde</a:t>
            </a:r>
            <a:r>
              <a:rPr lang="en-US" sz="800" dirty="0" smtClean="0"/>
              <a:t> J.-P., Hook S., </a:t>
            </a:r>
            <a:r>
              <a:rPr lang="en-US" sz="800" dirty="0" err="1" smtClean="0"/>
              <a:t>Boissin</a:t>
            </a:r>
            <a:r>
              <a:rPr lang="en-US" sz="800" dirty="0" smtClean="0"/>
              <a:t> B., </a:t>
            </a:r>
            <a:r>
              <a:rPr lang="en-US" sz="800" dirty="0" err="1" smtClean="0"/>
              <a:t>Gamet</a:t>
            </a:r>
            <a:r>
              <a:rPr lang="en-US" sz="800" dirty="0" smtClean="0"/>
              <a:t> P., </a:t>
            </a:r>
            <a:r>
              <a:rPr lang="en-US" sz="800" dirty="0" err="1" smtClean="0"/>
              <a:t>Varinois</a:t>
            </a:r>
            <a:r>
              <a:rPr lang="en-US" sz="800" dirty="0" smtClean="0"/>
              <a:t> A., Bret-</a:t>
            </a:r>
            <a:r>
              <a:rPr lang="en-US" sz="800" dirty="0" err="1" smtClean="0"/>
              <a:t>Dibat</a:t>
            </a:r>
            <a:r>
              <a:rPr lang="en-US" sz="800" dirty="0" smtClean="0"/>
              <a:t> T., </a:t>
            </a:r>
            <a:r>
              <a:rPr lang="en-US" sz="800" dirty="0" err="1" smtClean="0"/>
              <a:t>Lum</a:t>
            </a:r>
            <a:r>
              <a:rPr lang="en-US" sz="800" dirty="0" smtClean="0"/>
              <a:t> K., Foote M., Johnson W., </a:t>
            </a:r>
            <a:r>
              <a:rPr lang="en-US" sz="800" dirty="0" err="1" smtClean="0"/>
              <a:t>Goullioud</a:t>
            </a:r>
            <a:r>
              <a:rPr lang="en-US" sz="800" dirty="0" smtClean="0"/>
              <a:t> R.</a:t>
            </a:r>
            <a:r>
              <a:rPr lang="en-US" sz="800" baseline="30000" dirty="0" smtClean="0"/>
              <a:t> </a:t>
            </a:r>
            <a:r>
              <a:rPr lang="en-US" sz="800" dirty="0" smtClean="0"/>
              <a:t>(2014). </a:t>
            </a:r>
            <a:r>
              <a:rPr lang="en-US" sz="800" cap="all" dirty="0" smtClean="0"/>
              <a:t>THIRSTY </a:t>
            </a:r>
            <a:r>
              <a:rPr lang="en-US" sz="800" dirty="0" err="1" smtClean="0"/>
              <a:t>THermal</a:t>
            </a:r>
            <a:r>
              <a:rPr lang="en-US" sz="800" dirty="0" smtClean="0"/>
              <a:t> </a:t>
            </a:r>
            <a:r>
              <a:rPr lang="en-US" sz="800" dirty="0" err="1" smtClean="0"/>
              <a:t>InfraRed</a:t>
            </a:r>
            <a:r>
              <a:rPr lang="en-US" sz="800" dirty="0" smtClean="0"/>
              <a:t> </a:t>
            </a:r>
            <a:r>
              <a:rPr lang="en-US" sz="800" dirty="0" err="1" smtClean="0"/>
              <a:t>SpaTial</a:t>
            </a:r>
            <a:r>
              <a:rPr lang="en-US" sz="800" dirty="0" smtClean="0"/>
              <a:t> </a:t>
            </a:r>
            <a:r>
              <a:rPr lang="en-US" sz="800" dirty="0" err="1" smtClean="0"/>
              <a:t>sYstem</a:t>
            </a:r>
            <a:r>
              <a:rPr lang="en-US" sz="800" dirty="0" smtClean="0"/>
              <a:t>. </a:t>
            </a:r>
            <a:r>
              <a:rPr lang="en-US" sz="800" i="1" dirty="0" smtClean="0"/>
              <a:t>International </a:t>
            </a:r>
            <a:r>
              <a:rPr lang="en-US" sz="800" i="1" dirty="0" err="1" smtClean="0"/>
              <a:t>Geoscience</a:t>
            </a:r>
            <a:r>
              <a:rPr lang="en-US" sz="800" i="1" dirty="0" smtClean="0"/>
              <a:t> and Remote Sensing Symposium (IGARSS)</a:t>
            </a:r>
            <a:r>
              <a:rPr lang="en-US" sz="800" dirty="0" smtClean="0"/>
              <a:t>, 13th-18th July,  Québec City, Canada.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fr-FR" sz="800" i="1" dirty="0" smtClean="0"/>
              <a:t> </a:t>
            </a:r>
            <a:r>
              <a:rPr lang="fr-FR" sz="800" dirty="0" err="1" smtClean="0"/>
              <a:t>Gallego</a:t>
            </a:r>
            <a:r>
              <a:rPr lang="fr-FR" sz="800" dirty="0" smtClean="0"/>
              <a:t>-Elvira et al., 2013</a:t>
            </a:r>
            <a:r>
              <a:rPr lang="fr-FR" sz="800" i="1" dirty="0" smtClean="0"/>
              <a:t>. </a:t>
            </a:r>
            <a:r>
              <a:rPr lang="en-US" sz="800" dirty="0" smtClean="0"/>
              <a:t>EVASPA (</a:t>
            </a:r>
            <a:r>
              <a:rPr lang="en-US" sz="800" dirty="0" err="1" smtClean="0"/>
              <a:t>EVapotranspiration</a:t>
            </a:r>
            <a:r>
              <a:rPr lang="en-US" sz="800" dirty="0" smtClean="0"/>
              <a:t> Assessment from </a:t>
            </a:r>
            <a:r>
              <a:rPr lang="en-US" sz="800" dirty="0" err="1" smtClean="0"/>
              <a:t>SPAce</a:t>
            </a:r>
            <a:r>
              <a:rPr lang="en-US" sz="800" dirty="0" smtClean="0"/>
              <a:t>) Tool: An overview. </a:t>
            </a:r>
            <a:r>
              <a:rPr lang="en-US" sz="800" dirty="0" err="1" smtClean="0"/>
              <a:t>Procedia</a:t>
            </a:r>
            <a:r>
              <a:rPr lang="en-US" sz="800" dirty="0" smtClean="0"/>
              <a:t> Environ. Sciences, Vol. 19, 303-310.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fr-FR" sz="800" dirty="0" smtClean="0"/>
              <a:t> </a:t>
            </a:r>
            <a:r>
              <a:rPr lang="fr-FR" sz="800" dirty="0" err="1" smtClean="0"/>
              <a:t>Ghilain</a:t>
            </a:r>
            <a:r>
              <a:rPr lang="fr-FR" sz="800" dirty="0" smtClean="0"/>
              <a:t> N., </a:t>
            </a:r>
            <a:r>
              <a:rPr lang="fr-FR" sz="800" dirty="0" err="1" smtClean="0"/>
              <a:t>Arboleda</a:t>
            </a:r>
            <a:r>
              <a:rPr lang="fr-FR" sz="800" dirty="0" smtClean="0"/>
              <a:t> A., </a:t>
            </a:r>
            <a:r>
              <a:rPr lang="fr-FR" sz="800" dirty="0" err="1" smtClean="0"/>
              <a:t>Gellens</a:t>
            </a:r>
            <a:r>
              <a:rPr lang="fr-FR" sz="800" dirty="0" smtClean="0"/>
              <a:t>-</a:t>
            </a:r>
            <a:r>
              <a:rPr lang="fr-FR" sz="800" dirty="0" err="1" smtClean="0"/>
              <a:t>Meulenberghs</a:t>
            </a:r>
            <a:r>
              <a:rPr lang="fr-FR" sz="800" dirty="0" smtClean="0"/>
              <a:t> F., 2011. </a:t>
            </a:r>
            <a:r>
              <a:rPr lang="en-US" sz="800" dirty="0" err="1" smtClean="0"/>
              <a:t>Evapotranspiration</a:t>
            </a:r>
            <a:r>
              <a:rPr lang="en-US" sz="800" dirty="0" smtClean="0"/>
              <a:t> </a:t>
            </a:r>
            <a:r>
              <a:rPr lang="en-US" sz="800" dirty="0" err="1" smtClean="0"/>
              <a:t>modelling</a:t>
            </a:r>
            <a:r>
              <a:rPr lang="en-US" sz="800" dirty="0" smtClean="0"/>
              <a:t> at large scale using near-real time MSG SEVIRI derived data. </a:t>
            </a:r>
            <a:r>
              <a:rPr lang="en-US" sz="800" i="1" dirty="0" err="1" smtClean="0"/>
              <a:t>Hydrol</a:t>
            </a:r>
            <a:r>
              <a:rPr lang="en-US" sz="800" i="1" dirty="0" smtClean="0"/>
              <a:t>. Earth Syst. Sci</a:t>
            </a:r>
            <a:r>
              <a:rPr lang="en-US" sz="800" dirty="0" smtClean="0"/>
              <a:t>., 15, 771–786.</a:t>
            </a:r>
            <a:endParaRPr lang="fr-FR" sz="8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539552" y="19548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References</a:t>
            </a:r>
            <a:r>
              <a:rPr lang="fr-FR" b="1" dirty="0" smtClean="0"/>
              <a:t> </a:t>
            </a:r>
            <a:r>
              <a:rPr lang="fr-FR" sz="1200" i="1" dirty="0" smtClean="0"/>
              <a:t>(</a:t>
            </a:r>
            <a:r>
              <a:rPr lang="fr-FR" sz="1200" i="1" dirty="0" err="1" smtClean="0"/>
              <a:t>most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significant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ones</a:t>
            </a:r>
            <a:r>
              <a:rPr lang="fr-FR" sz="1200" i="1" dirty="0" smtClean="0"/>
              <a:t> are </a:t>
            </a:r>
            <a:r>
              <a:rPr lang="fr-FR" sz="1200" i="1" dirty="0" err="1" smtClean="0"/>
              <a:t>highlighted</a:t>
            </a:r>
            <a:r>
              <a:rPr lang="fr-FR" sz="1200" i="1" dirty="0" smtClean="0"/>
              <a:t> in bold) </a:t>
            </a:r>
            <a:endParaRPr lang="fr-FR" sz="1200" i="1" dirty="0"/>
          </a:p>
        </p:txBody>
      </p:sp>
      <p:sp>
        <p:nvSpPr>
          <p:cNvPr id="5" name="Rectangle 4"/>
          <p:cNvSpPr/>
          <p:nvPr/>
        </p:nvSpPr>
        <p:spPr>
          <a:xfrm>
            <a:off x="-9989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20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19548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References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28468" y="1388252"/>
            <a:ext cx="871296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fr-FR" sz="800" dirty="0" smtClean="0"/>
              <a:t> </a:t>
            </a:r>
            <a:r>
              <a:rPr lang="en-US" sz="800" b="1" dirty="0" err="1" smtClean="0"/>
              <a:t>Kalma</a:t>
            </a:r>
            <a:r>
              <a:rPr lang="en-US" sz="800" b="1" dirty="0" smtClean="0"/>
              <a:t> J.D., </a:t>
            </a:r>
            <a:r>
              <a:rPr lang="en-US" sz="800" b="1" dirty="0" err="1" smtClean="0"/>
              <a:t>McVicar</a:t>
            </a:r>
            <a:r>
              <a:rPr lang="en-US" sz="800" b="1" dirty="0" smtClean="0"/>
              <a:t> T.R. and McCabe M.F., 2008, Estimating Land Surface Evaporation: A Review of Methods Using Remotely Sensed Surface Temperature Data, </a:t>
            </a:r>
            <a:r>
              <a:rPr lang="en-US" sz="800" b="1" i="1" dirty="0" smtClean="0"/>
              <a:t>Surveys in Geophysics</a:t>
            </a:r>
            <a:r>
              <a:rPr lang="en-US" sz="800" b="1" dirty="0" smtClean="0"/>
              <a:t>, 29(4-5): 421-469 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800" b="1" dirty="0" smtClean="0"/>
              <a:t>Jacob F., </a:t>
            </a:r>
            <a:r>
              <a:rPr lang="en-US" sz="800" b="1" dirty="0" err="1" smtClean="0"/>
              <a:t>Schmugge</a:t>
            </a:r>
            <a:r>
              <a:rPr lang="en-US" sz="800" b="1" dirty="0" smtClean="0"/>
              <a:t> T., </a:t>
            </a:r>
            <a:r>
              <a:rPr lang="en-US" sz="800" b="1" dirty="0" err="1" smtClean="0"/>
              <a:t>Olioso</a:t>
            </a:r>
            <a:r>
              <a:rPr lang="en-US" sz="800" b="1" dirty="0" smtClean="0"/>
              <a:t> A., French A., </a:t>
            </a:r>
            <a:r>
              <a:rPr lang="en-US" sz="800" b="1" dirty="0" err="1" smtClean="0"/>
              <a:t>Courault</a:t>
            </a:r>
            <a:r>
              <a:rPr lang="en-US" sz="800" b="1" dirty="0" smtClean="0"/>
              <a:t> D., Ogawa K., </a:t>
            </a:r>
            <a:r>
              <a:rPr lang="en-US" sz="800" b="1" dirty="0" err="1" smtClean="0"/>
              <a:t>Petitcolin</a:t>
            </a:r>
            <a:r>
              <a:rPr lang="en-US" sz="800" b="1" dirty="0" smtClean="0"/>
              <a:t> F., </a:t>
            </a:r>
            <a:r>
              <a:rPr lang="en-US" sz="800" b="1" dirty="0" err="1" smtClean="0"/>
              <a:t>Chehbouni</a:t>
            </a:r>
            <a:r>
              <a:rPr lang="en-US" sz="800" b="1" dirty="0" smtClean="0"/>
              <a:t> A., </a:t>
            </a:r>
            <a:r>
              <a:rPr lang="en-US" sz="800" b="1" dirty="0" err="1" smtClean="0"/>
              <a:t>Pinheiro</a:t>
            </a:r>
            <a:r>
              <a:rPr lang="en-US" sz="800" b="1" dirty="0" smtClean="0"/>
              <a:t> A. and </a:t>
            </a:r>
            <a:r>
              <a:rPr lang="en-US" sz="800" b="1" dirty="0" err="1" smtClean="0"/>
              <a:t>Privette</a:t>
            </a:r>
            <a:r>
              <a:rPr lang="en-US" sz="800" b="1" dirty="0" smtClean="0"/>
              <a:t> J., 2008, Modeling and Inversion in Thermal Infrared Remote Sensing over Vegetated Land Surfaces (Chapter 10). </a:t>
            </a:r>
            <a:r>
              <a:rPr lang="en-US" sz="800" b="1" i="1" dirty="0" smtClean="0"/>
              <a:t>Advances in Land Remote Sensing: System, Modeling, Inversion, and Application</a:t>
            </a:r>
            <a:r>
              <a:rPr lang="en-US" sz="800" b="1" dirty="0" smtClean="0"/>
              <a:t> (</a:t>
            </a:r>
            <a:r>
              <a:rPr lang="en-US" sz="800" b="1" dirty="0" err="1" smtClean="0"/>
              <a:t>ed</a:t>
            </a:r>
            <a:r>
              <a:rPr lang="en-US" sz="800" b="1" dirty="0" smtClean="0"/>
              <a:t> S. Liang), 354 (Springer, on line): 245-292</a:t>
            </a:r>
            <a:r>
              <a:rPr lang="en-US" sz="800" dirty="0" smtClean="0"/>
              <a:t>. 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800" dirty="0" smtClean="0"/>
              <a:t> </a:t>
            </a:r>
            <a:r>
              <a:rPr lang="en-US" sz="800" b="1" dirty="0" err="1" smtClean="0"/>
              <a:t>Kustas</a:t>
            </a:r>
            <a:r>
              <a:rPr lang="en-US" sz="800" b="1" dirty="0" smtClean="0"/>
              <a:t> W., Anderson M., 2009. Advances in thermal infrared remote sensing for land surface modeling. </a:t>
            </a:r>
            <a:r>
              <a:rPr lang="en-US" sz="800" b="1" dirty="0" err="1" smtClean="0"/>
              <a:t>Agr</a:t>
            </a:r>
            <a:r>
              <a:rPr lang="en-US" sz="800" b="1" dirty="0" smtClean="0"/>
              <a:t>. For. Meteor., 149, 2071-2081.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800" b="1" dirty="0" smtClean="0"/>
              <a:t> </a:t>
            </a:r>
            <a:r>
              <a:rPr lang="en-US" sz="800" b="1" dirty="0" err="1" smtClean="0"/>
              <a:t>Lagouarde</a:t>
            </a:r>
            <a:r>
              <a:rPr lang="en-US" sz="800" b="1" dirty="0" smtClean="0"/>
              <a:t> J.-P., Bach M., </a:t>
            </a:r>
            <a:r>
              <a:rPr lang="en-US" sz="800" b="1" dirty="0" err="1" smtClean="0"/>
              <a:t>Sobrino</a:t>
            </a:r>
            <a:r>
              <a:rPr lang="en-US" sz="800" b="1" dirty="0" smtClean="0"/>
              <a:t> J.A., </a:t>
            </a:r>
            <a:r>
              <a:rPr lang="en-US" sz="800" b="1" dirty="0" err="1" smtClean="0"/>
              <a:t>Boulet</a:t>
            </a:r>
            <a:r>
              <a:rPr lang="en-US" sz="800" b="1" dirty="0" smtClean="0"/>
              <a:t> G., </a:t>
            </a:r>
            <a:r>
              <a:rPr lang="en-US" sz="800" b="1" dirty="0" err="1" smtClean="0"/>
              <a:t>Briottet</a:t>
            </a:r>
            <a:r>
              <a:rPr lang="en-US" sz="800" b="1" dirty="0" smtClean="0"/>
              <a:t> X., </a:t>
            </a:r>
            <a:r>
              <a:rPr lang="en-US" sz="800" b="1" dirty="0" err="1" smtClean="0"/>
              <a:t>Cherchali</a:t>
            </a:r>
            <a:r>
              <a:rPr lang="en-US" sz="800" b="1" dirty="0" smtClean="0"/>
              <a:t> S., </a:t>
            </a:r>
            <a:r>
              <a:rPr lang="en-US" sz="800" b="1" dirty="0" err="1" smtClean="0"/>
              <a:t>Coudert</a:t>
            </a:r>
            <a:r>
              <a:rPr lang="en-US" sz="800" b="1" dirty="0" smtClean="0"/>
              <a:t> B., </a:t>
            </a:r>
            <a:r>
              <a:rPr lang="en-US" sz="800" b="1" dirty="0" err="1" smtClean="0"/>
              <a:t>Dadou</a:t>
            </a:r>
            <a:r>
              <a:rPr lang="en-US" sz="800" b="1" dirty="0" smtClean="0"/>
              <a:t> I., </a:t>
            </a:r>
            <a:r>
              <a:rPr lang="en-US" sz="800" b="1" dirty="0" err="1" smtClean="0"/>
              <a:t>Dedieu</a:t>
            </a:r>
            <a:r>
              <a:rPr lang="en-US" sz="800" b="1" dirty="0" smtClean="0"/>
              <a:t> G., </a:t>
            </a:r>
            <a:r>
              <a:rPr lang="en-US" sz="800" b="1" dirty="0" err="1" smtClean="0"/>
              <a:t>Gamet</a:t>
            </a:r>
            <a:r>
              <a:rPr lang="en-US" sz="800" b="1" dirty="0" smtClean="0"/>
              <a:t> P., </a:t>
            </a:r>
            <a:r>
              <a:rPr lang="en-US" sz="800" b="1" dirty="0" err="1" smtClean="0"/>
              <a:t>Hagolle</a:t>
            </a:r>
            <a:r>
              <a:rPr lang="en-US" sz="800" b="1" dirty="0" smtClean="0"/>
              <a:t> O., Jacob F., </a:t>
            </a:r>
            <a:r>
              <a:rPr lang="en-US" sz="800" b="1" dirty="0" err="1" smtClean="0"/>
              <a:t>Nerry</a:t>
            </a:r>
            <a:r>
              <a:rPr lang="en-US" sz="800" b="1" dirty="0" smtClean="0"/>
              <a:t> F., </a:t>
            </a:r>
            <a:r>
              <a:rPr lang="en-US" sz="800" b="1" dirty="0" err="1" smtClean="0"/>
              <a:t>Olioso</a:t>
            </a:r>
            <a:r>
              <a:rPr lang="en-US" sz="800" b="1" dirty="0" smtClean="0"/>
              <a:t> A., </a:t>
            </a:r>
            <a:r>
              <a:rPr lang="en-US" sz="800" b="1" dirty="0" err="1" smtClean="0"/>
              <a:t>Ottlé</a:t>
            </a:r>
            <a:r>
              <a:rPr lang="en-US" sz="800" b="1" dirty="0" smtClean="0"/>
              <a:t> C., </a:t>
            </a:r>
            <a:r>
              <a:rPr lang="en-US" sz="800" b="1" dirty="0" err="1" smtClean="0"/>
              <a:t>Roujean</a:t>
            </a:r>
            <a:r>
              <a:rPr lang="en-US" sz="800" b="1" dirty="0" smtClean="0"/>
              <a:t> J.L., </a:t>
            </a:r>
            <a:r>
              <a:rPr lang="en-US" sz="800" b="1" dirty="0" err="1" smtClean="0"/>
              <a:t>Fargant</a:t>
            </a:r>
            <a:r>
              <a:rPr lang="en-US" sz="800" b="1" dirty="0" smtClean="0"/>
              <a:t> G. (2013). </a:t>
            </a:r>
            <a:r>
              <a:rPr lang="en-GB" sz="800" b="1" dirty="0" smtClean="0"/>
              <a:t>The MISTIGRI Thermal Infrared project: scientific objectives and mission specifications. </a:t>
            </a:r>
            <a:r>
              <a:rPr lang="en-US" sz="800" b="1" i="1" dirty="0" smtClean="0"/>
              <a:t>Int.</a:t>
            </a:r>
            <a:r>
              <a:rPr lang="en-GB" sz="800" b="1" i="1" dirty="0" smtClean="0"/>
              <a:t>.</a:t>
            </a:r>
            <a:r>
              <a:rPr lang="en-US" sz="800" b="1" i="1" dirty="0" smtClean="0"/>
              <a:t> Journal of Remote Sensing</a:t>
            </a:r>
            <a:r>
              <a:rPr lang="en-GB" sz="800" b="1" dirty="0" smtClean="0"/>
              <a:t>. </a:t>
            </a:r>
            <a:r>
              <a:rPr lang="en-US" sz="800" b="1" dirty="0" smtClean="0"/>
              <a:t>2013, 34 (9-10), p. 3437-3466. </a:t>
            </a:r>
            <a:r>
              <a:rPr lang="en-GB" sz="800" b="1" dirty="0" smtClean="0">
                <a:hlinkClick r:id="rId2"/>
              </a:rPr>
              <a:t>http://dx.doi.org/10.1080/01431161.2012.716921</a:t>
            </a:r>
            <a:endParaRPr lang="en-GB" sz="800" b="1" dirty="0" smtClean="0"/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800" dirty="0" err="1" smtClean="0"/>
              <a:t>Lagouarde</a:t>
            </a:r>
            <a:r>
              <a:rPr lang="en-GB" sz="800" dirty="0" smtClean="0"/>
              <a:t>, J. P. (1991). Use of NOAA AVHRR data combined with an </a:t>
            </a:r>
            <a:r>
              <a:rPr lang="en-GB" sz="800" dirty="0" err="1" smtClean="0"/>
              <a:t>agrometeorological</a:t>
            </a:r>
            <a:r>
              <a:rPr lang="en-GB" sz="800" dirty="0" smtClean="0"/>
              <a:t> model for evaporation mapping. </a:t>
            </a:r>
            <a:r>
              <a:rPr lang="en-GB" sz="800" i="1" dirty="0" smtClean="0"/>
              <a:t>International Journal of Remote Sensing</a:t>
            </a:r>
            <a:r>
              <a:rPr lang="en-GB" sz="800" dirty="0" smtClean="0"/>
              <a:t> 12, 1853-1864.</a:t>
            </a:r>
            <a:endParaRPr lang="en-US" sz="800" dirty="0" smtClean="0"/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800" dirty="0" smtClean="0"/>
              <a:t> Norman JM, Anderson MC, </a:t>
            </a:r>
            <a:r>
              <a:rPr lang="en-US" sz="800" dirty="0" err="1" smtClean="0"/>
              <a:t>Kustas</a:t>
            </a:r>
            <a:r>
              <a:rPr lang="en-US" sz="800" dirty="0" smtClean="0"/>
              <a:t> WP, French AN, </a:t>
            </a:r>
            <a:r>
              <a:rPr lang="en-US" sz="800" dirty="0" err="1" smtClean="0"/>
              <a:t>Mecikalski</a:t>
            </a:r>
            <a:r>
              <a:rPr lang="en-US" sz="800" dirty="0" smtClean="0"/>
              <a:t> JR, Torn RD (2003) Remote sensing of surface energy fluxes at 10</a:t>
            </a:r>
            <a:r>
              <a:rPr lang="en-US" sz="800" baseline="30000" dirty="0" smtClean="0"/>
              <a:t>1</a:t>
            </a:r>
            <a:r>
              <a:rPr lang="en-US" sz="800" dirty="0" smtClean="0"/>
              <a:t> m resolutions. </a:t>
            </a:r>
            <a:r>
              <a:rPr lang="en-US" sz="800" i="1" dirty="0" smtClean="0"/>
              <a:t>Water </a:t>
            </a:r>
            <a:r>
              <a:rPr lang="en-US" sz="800" i="1" dirty="0" err="1" smtClean="0"/>
              <a:t>Resour</a:t>
            </a:r>
            <a:r>
              <a:rPr lang="en-US" sz="800" i="1" dirty="0" smtClean="0"/>
              <a:t> Res</a:t>
            </a:r>
            <a:r>
              <a:rPr lang="en-US" sz="800" dirty="0" smtClean="0"/>
              <a:t> 39(8):1221. doi:10.1029/2002WR001775</a:t>
            </a:r>
            <a:endParaRPr lang="fr-FR" sz="800" dirty="0" smtClean="0"/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800" dirty="0" smtClean="0"/>
              <a:t> </a:t>
            </a:r>
            <a:r>
              <a:rPr lang="en-GB" sz="800" dirty="0" err="1" smtClean="0"/>
              <a:t>Roerink</a:t>
            </a:r>
            <a:r>
              <a:rPr lang="en-GB" sz="800" dirty="0" smtClean="0"/>
              <a:t> G.J., Su B. and </a:t>
            </a:r>
            <a:r>
              <a:rPr lang="en-GB" sz="800" dirty="0" err="1" smtClean="0"/>
              <a:t>Menenti</a:t>
            </a:r>
            <a:r>
              <a:rPr lang="en-GB" sz="800" dirty="0" smtClean="0"/>
              <a:t> M., 2000, S-SEBI A simple remote sensing algorithm to estimate the surface energy balance. </a:t>
            </a:r>
            <a:r>
              <a:rPr lang="en-GB" sz="800" i="1" dirty="0" smtClean="0"/>
              <a:t>Phys. Chem. Earth (B)</a:t>
            </a:r>
            <a:r>
              <a:rPr lang="en-GB" sz="800" dirty="0" smtClean="0"/>
              <a:t>, 25, 147–157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s-ES" sz="800" dirty="0" smtClean="0"/>
              <a:t> Sobrino, J. A.,  J. Jiménez-Muñoz, C., </a:t>
            </a:r>
            <a:r>
              <a:rPr lang="es-ES" sz="800" dirty="0" err="1" smtClean="0"/>
              <a:t>Sòria</a:t>
            </a:r>
            <a:r>
              <a:rPr lang="es-ES" sz="800" dirty="0" smtClean="0"/>
              <a:t>, G., Gómez, M., </a:t>
            </a:r>
            <a:r>
              <a:rPr lang="es-ES" sz="800" dirty="0" err="1" smtClean="0"/>
              <a:t>Barella</a:t>
            </a:r>
            <a:r>
              <a:rPr lang="es-ES" sz="800" dirty="0" smtClean="0"/>
              <a:t>-Ortiz, A., </a:t>
            </a:r>
            <a:r>
              <a:rPr lang="es-ES" sz="800" dirty="0" err="1" smtClean="0"/>
              <a:t>Romaguera</a:t>
            </a:r>
            <a:r>
              <a:rPr lang="es-ES" sz="800" dirty="0" smtClean="0"/>
              <a:t>, M., Zaragoza, M., </a:t>
            </a:r>
            <a:r>
              <a:rPr lang="es-ES" sz="800" dirty="0" err="1" smtClean="0"/>
              <a:t>Julien</a:t>
            </a:r>
            <a:r>
              <a:rPr lang="es-ES" sz="800" dirty="0" smtClean="0"/>
              <a:t>, Y., Cuenca, J., </a:t>
            </a:r>
            <a:r>
              <a:rPr lang="es-ES" sz="800" dirty="0" err="1" smtClean="0"/>
              <a:t>Atitar</a:t>
            </a:r>
            <a:r>
              <a:rPr lang="es-ES" sz="800" dirty="0" smtClean="0"/>
              <a:t>, M., Hidalgo, V., </a:t>
            </a:r>
            <a:r>
              <a:rPr lang="es-ES" sz="800" dirty="0" err="1" smtClean="0"/>
              <a:t>Franch</a:t>
            </a:r>
            <a:r>
              <a:rPr lang="es-ES" sz="800" dirty="0" smtClean="0"/>
              <a:t>, B., </a:t>
            </a:r>
            <a:r>
              <a:rPr lang="es-ES" sz="800" dirty="0" err="1" smtClean="0"/>
              <a:t>Mattar</a:t>
            </a:r>
            <a:r>
              <a:rPr lang="es-ES" sz="800" dirty="0" smtClean="0"/>
              <a:t>, C., </a:t>
            </a:r>
            <a:r>
              <a:rPr lang="es-ES" sz="800" dirty="0" err="1" smtClean="0"/>
              <a:t>Ruescas</a:t>
            </a:r>
            <a:r>
              <a:rPr lang="es-ES" sz="800" dirty="0" smtClean="0"/>
              <a:t>, A., Morales, L., </a:t>
            </a:r>
            <a:r>
              <a:rPr lang="es-ES" sz="800" dirty="0" err="1" smtClean="0"/>
              <a:t>Gillespie</a:t>
            </a:r>
            <a:r>
              <a:rPr lang="es-ES" sz="800" dirty="0" smtClean="0"/>
              <a:t>, A., </a:t>
            </a:r>
            <a:r>
              <a:rPr lang="es-ES" sz="800" dirty="0" err="1" smtClean="0"/>
              <a:t>Balick</a:t>
            </a:r>
            <a:r>
              <a:rPr lang="es-ES" sz="800" dirty="0" smtClean="0"/>
              <a:t>, L., Su, Z., </a:t>
            </a:r>
            <a:r>
              <a:rPr lang="es-ES" sz="800" dirty="0" err="1" smtClean="0"/>
              <a:t>Nerry</a:t>
            </a:r>
            <a:r>
              <a:rPr lang="es-ES" sz="800" dirty="0" smtClean="0"/>
              <a:t>, F., </a:t>
            </a:r>
            <a:r>
              <a:rPr lang="es-ES" sz="800" dirty="0" err="1" smtClean="0"/>
              <a:t>Peres</a:t>
            </a:r>
            <a:r>
              <a:rPr lang="es-ES" sz="800" dirty="0" smtClean="0"/>
              <a:t>, L. and </a:t>
            </a:r>
            <a:r>
              <a:rPr lang="es-ES" sz="800" dirty="0" err="1" smtClean="0"/>
              <a:t>Libonati</a:t>
            </a:r>
            <a:r>
              <a:rPr lang="es-ES" sz="800" dirty="0" smtClean="0"/>
              <a:t>, R., 2008, </a:t>
            </a:r>
            <a:r>
              <a:rPr lang="en-GB" sz="800" dirty="0" smtClean="0"/>
              <a:t>Thermal Remote Sensing in the Framework of the SEN2FLEX Project: Field Measurements, Airborne Data and Applications. </a:t>
            </a:r>
            <a:r>
              <a:rPr lang="en-GB" sz="800" i="1" dirty="0" smtClean="0"/>
              <a:t>International Journal of Remote Sensing</a:t>
            </a:r>
            <a:r>
              <a:rPr lang="en-GB" sz="800" dirty="0" smtClean="0"/>
              <a:t>, 29 (17-18), 4961-4991, 2008.</a:t>
            </a:r>
            <a:endParaRPr lang="fr-FR" sz="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-9989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84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controls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evaporation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? transpiration ?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9627" y="1128323"/>
            <a:ext cx="291554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Evaporation</a:t>
            </a:r>
          </a:p>
          <a:p>
            <a:pPr>
              <a:lnSpc>
                <a:spcPct val="150000"/>
              </a:lnSpc>
            </a:pPr>
            <a:endParaRPr lang="fr-FR" sz="1600" dirty="0" smtClean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energy</a:t>
            </a:r>
            <a:r>
              <a:rPr lang="fr-FR" sz="1600" dirty="0"/>
              <a:t> balance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 </a:t>
            </a:r>
            <a:r>
              <a:rPr lang="fr-FR" sz="1600" dirty="0" smtClean="0"/>
              <a:t> - incident radiations  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temperature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vapour</a:t>
            </a:r>
            <a:r>
              <a:rPr lang="fr-FR" sz="1600" dirty="0"/>
              <a:t> content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wind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availability of </a:t>
            </a:r>
            <a:r>
              <a:rPr lang="en-US" sz="1600" dirty="0" smtClean="0"/>
              <a:t>water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4051560" y="1128323"/>
            <a:ext cx="52472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Transpiration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type of vegetation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its </a:t>
            </a:r>
            <a:r>
              <a:rPr lang="en-US" sz="1600" dirty="0"/>
              <a:t>vegetative </a:t>
            </a:r>
            <a:r>
              <a:rPr lang="en-US" sz="1600" dirty="0" smtClean="0"/>
              <a:t>state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stomatal processes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density and size of the </a:t>
            </a:r>
            <a:r>
              <a:rPr lang="en-US" sz="1600" dirty="0" smtClean="0"/>
              <a:t>vegetation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soil</a:t>
            </a:r>
            <a:r>
              <a:rPr lang="fr-FR" sz="1600" dirty="0"/>
              <a:t> </a:t>
            </a:r>
            <a:r>
              <a:rPr lang="fr-FR" sz="1600" dirty="0" smtClean="0"/>
              <a:t>structure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CO2 concentration in the </a:t>
            </a:r>
            <a:r>
              <a:rPr lang="en-US" sz="1600" dirty="0" smtClean="0"/>
              <a:t>air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6" name="Accolade ouvrante 5"/>
          <p:cNvSpPr/>
          <p:nvPr/>
        </p:nvSpPr>
        <p:spPr>
          <a:xfrm>
            <a:off x="306073" y="1828804"/>
            <a:ext cx="175846" cy="2567350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ouvrante 6"/>
          <p:cNvSpPr/>
          <p:nvPr/>
        </p:nvSpPr>
        <p:spPr>
          <a:xfrm>
            <a:off x="4003609" y="1798320"/>
            <a:ext cx="175846" cy="2597834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4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controls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evaporation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? transpiration ?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9627" y="1128323"/>
            <a:ext cx="291554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Evaporation</a:t>
            </a:r>
          </a:p>
          <a:p>
            <a:pPr>
              <a:lnSpc>
                <a:spcPct val="150000"/>
              </a:lnSpc>
            </a:pPr>
            <a:endParaRPr lang="fr-FR" sz="1600" dirty="0" smtClean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energy</a:t>
            </a:r>
            <a:r>
              <a:rPr lang="fr-FR" sz="1600" dirty="0"/>
              <a:t> balance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 </a:t>
            </a:r>
            <a:r>
              <a:rPr lang="fr-FR" sz="1600" dirty="0" smtClean="0"/>
              <a:t> - incident radiations  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temperature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vapour</a:t>
            </a:r>
            <a:r>
              <a:rPr lang="fr-FR" sz="1600" dirty="0"/>
              <a:t> content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wind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availability of </a:t>
            </a:r>
            <a:r>
              <a:rPr lang="en-US" sz="1600" dirty="0" smtClean="0"/>
              <a:t>water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4051560" y="1128323"/>
            <a:ext cx="52472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Transpiration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type vegetation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its </a:t>
            </a:r>
            <a:r>
              <a:rPr lang="en-US" sz="1600" dirty="0"/>
              <a:t>vegetative </a:t>
            </a:r>
            <a:r>
              <a:rPr lang="en-US" sz="1600" dirty="0" smtClean="0"/>
              <a:t>state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stomatal processes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density and size of the </a:t>
            </a:r>
            <a:r>
              <a:rPr lang="en-US" sz="1600" dirty="0" smtClean="0"/>
              <a:t>vegetation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soil</a:t>
            </a:r>
            <a:r>
              <a:rPr lang="fr-FR" sz="1600" dirty="0"/>
              <a:t> </a:t>
            </a:r>
            <a:r>
              <a:rPr lang="fr-FR" sz="1600" dirty="0" smtClean="0"/>
              <a:t>structure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CO2 concentration in the </a:t>
            </a:r>
            <a:r>
              <a:rPr lang="en-US" sz="1600" dirty="0" smtClean="0"/>
              <a:t>air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6" name="Accolade ouvrante 5"/>
          <p:cNvSpPr/>
          <p:nvPr/>
        </p:nvSpPr>
        <p:spPr>
          <a:xfrm>
            <a:off x="306073" y="1828804"/>
            <a:ext cx="175846" cy="2567350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ouvrante 6"/>
          <p:cNvSpPr/>
          <p:nvPr/>
        </p:nvSpPr>
        <p:spPr>
          <a:xfrm>
            <a:off x="4003609" y="1798320"/>
            <a:ext cx="175846" cy="2597834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81919" y="2267245"/>
            <a:ext cx="2525151" cy="4079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86076" y="1448968"/>
            <a:ext cx="355209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availability</a:t>
            </a:r>
            <a:r>
              <a:rPr lang="fr-FR" dirty="0" smtClean="0"/>
              <a:t> of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7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controls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evaporation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? transpiration ?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9627" y="1128323"/>
            <a:ext cx="291554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Evaporation</a:t>
            </a:r>
          </a:p>
          <a:p>
            <a:pPr>
              <a:lnSpc>
                <a:spcPct val="150000"/>
              </a:lnSpc>
            </a:pPr>
            <a:endParaRPr lang="fr-FR" sz="1600" dirty="0" smtClean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energy</a:t>
            </a:r>
            <a:r>
              <a:rPr lang="fr-FR" sz="1600" dirty="0"/>
              <a:t> balance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 </a:t>
            </a:r>
            <a:r>
              <a:rPr lang="fr-FR" sz="1600" dirty="0" smtClean="0"/>
              <a:t> - incident radiations  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temperature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vapour</a:t>
            </a:r>
            <a:r>
              <a:rPr lang="fr-FR" sz="1600" dirty="0"/>
              <a:t> content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wind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availability of </a:t>
            </a:r>
            <a:r>
              <a:rPr lang="en-US" sz="1600" dirty="0" smtClean="0"/>
              <a:t>water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4051560" y="1128323"/>
            <a:ext cx="52472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Transpiration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type vegetation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its </a:t>
            </a:r>
            <a:r>
              <a:rPr lang="en-US" sz="1600" dirty="0"/>
              <a:t>vegetative </a:t>
            </a:r>
            <a:r>
              <a:rPr lang="en-US" sz="1600" dirty="0" smtClean="0"/>
              <a:t>state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stomatal processes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density and size of the </a:t>
            </a:r>
            <a:r>
              <a:rPr lang="en-US" sz="1600" dirty="0" smtClean="0"/>
              <a:t>vegetation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soil</a:t>
            </a:r>
            <a:r>
              <a:rPr lang="fr-FR" sz="1600" dirty="0"/>
              <a:t> </a:t>
            </a:r>
            <a:r>
              <a:rPr lang="fr-FR" sz="1600" dirty="0" smtClean="0"/>
              <a:t>structure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CO2 concentration in the </a:t>
            </a:r>
            <a:r>
              <a:rPr lang="en-US" sz="1600" dirty="0" smtClean="0"/>
              <a:t>air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6" name="Accolade ouvrante 5"/>
          <p:cNvSpPr/>
          <p:nvPr/>
        </p:nvSpPr>
        <p:spPr>
          <a:xfrm>
            <a:off x="306073" y="1828804"/>
            <a:ext cx="175846" cy="2567350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ouvrante 6"/>
          <p:cNvSpPr/>
          <p:nvPr/>
        </p:nvSpPr>
        <p:spPr>
          <a:xfrm>
            <a:off x="4003609" y="1798320"/>
            <a:ext cx="175846" cy="2597834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81919" y="2267245"/>
            <a:ext cx="2525151" cy="4079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86076" y="1448968"/>
            <a:ext cx="355209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availability</a:t>
            </a:r>
            <a:r>
              <a:rPr lang="fr-FR" dirty="0" smtClean="0"/>
              <a:t> of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06073" y="3779522"/>
            <a:ext cx="2899096" cy="4079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286076" y="2813542"/>
            <a:ext cx="355209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availability</a:t>
            </a:r>
            <a:r>
              <a:rPr lang="fr-FR" dirty="0" smtClean="0"/>
              <a:t> of water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0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controls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evaporation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? transpiration ?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9627" y="1128323"/>
            <a:ext cx="291554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Evaporation</a:t>
            </a:r>
          </a:p>
          <a:p>
            <a:pPr>
              <a:lnSpc>
                <a:spcPct val="150000"/>
              </a:lnSpc>
            </a:pPr>
            <a:endParaRPr lang="fr-FR" sz="1600" dirty="0" smtClean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energy</a:t>
            </a:r>
            <a:r>
              <a:rPr lang="fr-FR" sz="1600" dirty="0"/>
              <a:t> balance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 </a:t>
            </a:r>
            <a:r>
              <a:rPr lang="fr-FR" sz="1600" dirty="0" smtClean="0"/>
              <a:t> - incident radiations  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temperature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vapour</a:t>
            </a:r>
            <a:r>
              <a:rPr lang="fr-FR" sz="1600" dirty="0"/>
              <a:t> content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wind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availability of </a:t>
            </a:r>
            <a:r>
              <a:rPr lang="en-US" sz="1600" dirty="0" smtClean="0"/>
              <a:t>water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4051560" y="1128323"/>
            <a:ext cx="52472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Transpiration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type vegetation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its </a:t>
            </a:r>
            <a:r>
              <a:rPr lang="en-US" sz="1600" dirty="0"/>
              <a:t>vegetative </a:t>
            </a:r>
            <a:r>
              <a:rPr lang="en-US" sz="1600" dirty="0" smtClean="0"/>
              <a:t>state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stomatal processes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density and size of the </a:t>
            </a:r>
            <a:r>
              <a:rPr lang="en-US" sz="1600" dirty="0" smtClean="0"/>
              <a:t>vegetation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soil</a:t>
            </a:r>
            <a:r>
              <a:rPr lang="fr-FR" sz="1600" dirty="0"/>
              <a:t> </a:t>
            </a:r>
            <a:r>
              <a:rPr lang="fr-FR" sz="1600" dirty="0" smtClean="0"/>
              <a:t>structure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CO2 concentration in the </a:t>
            </a:r>
            <a:r>
              <a:rPr lang="en-US" sz="1600" dirty="0" smtClean="0"/>
              <a:t>air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6" name="Accolade ouvrante 5"/>
          <p:cNvSpPr/>
          <p:nvPr/>
        </p:nvSpPr>
        <p:spPr>
          <a:xfrm>
            <a:off x="306073" y="1828804"/>
            <a:ext cx="175846" cy="2567350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ouvrante 6"/>
          <p:cNvSpPr/>
          <p:nvPr/>
        </p:nvSpPr>
        <p:spPr>
          <a:xfrm>
            <a:off x="4003609" y="1798320"/>
            <a:ext cx="175846" cy="2597834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81919" y="2267245"/>
            <a:ext cx="2525151" cy="4079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86076" y="1448968"/>
            <a:ext cx="355209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availability</a:t>
            </a:r>
            <a:r>
              <a:rPr lang="fr-FR" dirty="0" smtClean="0"/>
              <a:t> of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06073" y="3779522"/>
            <a:ext cx="2899096" cy="4079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286076" y="2813542"/>
            <a:ext cx="355209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availability</a:t>
            </a:r>
            <a:r>
              <a:rPr lang="fr-FR" dirty="0" smtClean="0"/>
              <a:t> of water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463030" y="1998786"/>
            <a:ext cx="2104195" cy="111369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type of </a:t>
            </a:r>
            <a:r>
              <a:rPr lang="fr-FR" dirty="0" err="1" smtClean="0"/>
              <a:t>climate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6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controls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evaporation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? transpiration ?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9627" y="1128323"/>
            <a:ext cx="291554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Evaporation</a:t>
            </a:r>
          </a:p>
          <a:p>
            <a:pPr>
              <a:lnSpc>
                <a:spcPct val="150000"/>
              </a:lnSpc>
            </a:pPr>
            <a:endParaRPr lang="fr-FR" sz="1600" dirty="0" smtClean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energy</a:t>
            </a:r>
            <a:r>
              <a:rPr lang="fr-FR" sz="1600" dirty="0"/>
              <a:t> balance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 </a:t>
            </a:r>
            <a:r>
              <a:rPr lang="fr-FR" sz="1600" dirty="0" smtClean="0"/>
              <a:t> - incident radiations  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temperature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vapour</a:t>
            </a:r>
            <a:r>
              <a:rPr lang="fr-FR" sz="1600" dirty="0"/>
              <a:t> content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wind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availability of </a:t>
            </a:r>
            <a:r>
              <a:rPr lang="en-US" sz="1600" dirty="0" smtClean="0"/>
              <a:t>water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4051560" y="1128323"/>
            <a:ext cx="52472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Transpiration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type vegetation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its </a:t>
            </a:r>
            <a:r>
              <a:rPr lang="en-US" sz="1600" dirty="0"/>
              <a:t>vegetative </a:t>
            </a:r>
            <a:r>
              <a:rPr lang="en-US" sz="1600" dirty="0" smtClean="0"/>
              <a:t>state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stomatal processes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density and size of the </a:t>
            </a:r>
            <a:r>
              <a:rPr lang="en-US" sz="1600" dirty="0" smtClean="0"/>
              <a:t>vegetation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soil</a:t>
            </a:r>
            <a:r>
              <a:rPr lang="fr-FR" sz="1600" dirty="0"/>
              <a:t> </a:t>
            </a:r>
            <a:r>
              <a:rPr lang="fr-FR" sz="1600" dirty="0" smtClean="0"/>
              <a:t>structure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CO2 concentration in the </a:t>
            </a:r>
            <a:r>
              <a:rPr lang="en-US" sz="1600" dirty="0" smtClean="0"/>
              <a:t>air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6" name="Accolade ouvrante 5"/>
          <p:cNvSpPr/>
          <p:nvPr/>
        </p:nvSpPr>
        <p:spPr>
          <a:xfrm>
            <a:off x="306073" y="1828804"/>
            <a:ext cx="175846" cy="2567350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ouvrante 6"/>
          <p:cNvSpPr/>
          <p:nvPr/>
        </p:nvSpPr>
        <p:spPr>
          <a:xfrm>
            <a:off x="4003609" y="1798320"/>
            <a:ext cx="175846" cy="2597834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77083" y="2621278"/>
            <a:ext cx="2525151" cy="11418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463030" y="1998786"/>
            <a:ext cx="2104195" cy="111369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type of </a:t>
            </a:r>
            <a:r>
              <a:rPr lang="fr-FR" dirty="0" err="1" smtClean="0"/>
              <a:t>climate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961245" y="1791284"/>
            <a:ext cx="355209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thermodynamic</a:t>
            </a:r>
            <a:r>
              <a:rPr lang="fr-FR" dirty="0" smtClean="0"/>
              <a:t> </a:t>
            </a:r>
            <a:r>
              <a:rPr lang="fr-FR" dirty="0" err="1" smtClean="0"/>
              <a:t>status</a:t>
            </a:r>
            <a:r>
              <a:rPr lang="fr-FR" dirty="0" smtClean="0"/>
              <a:t> of the </a:t>
            </a:r>
            <a:r>
              <a:rPr lang="fr-FR" dirty="0" err="1" smtClean="0"/>
              <a:t>atmosphere</a:t>
            </a:r>
            <a:r>
              <a:rPr lang="fr-FR" dirty="0" smtClean="0"/>
              <a:t>, turbulence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0" y="4602736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86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controls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evaporation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? transpiration ?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9627" y="1128323"/>
            <a:ext cx="291554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Evaporation</a:t>
            </a:r>
          </a:p>
          <a:p>
            <a:pPr>
              <a:lnSpc>
                <a:spcPct val="150000"/>
              </a:lnSpc>
            </a:pPr>
            <a:endParaRPr lang="fr-FR" sz="1600" dirty="0" smtClean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energy</a:t>
            </a:r>
            <a:r>
              <a:rPr lang="fr-FR" sz="1600" dirty="0"/>
              <a:t> balance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 </a:t>
            </a:r>
            <a:r>
              <a:rPr lang="fr-FR" sz="1600" dirty="0" smtClean="0"/>
              <a:t> - incident radiations  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temperature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vapour</a:t>
            </a:r>
            <a:r>
              <a:rPr lang="fr-FR" sz="1600" dirty="0"/>
              <a:t> content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wind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availability of </a:t>
            </a:r>
            <a:r>
              <a:rPr lang="en-US" sz="1600" dirty="0" smtClean="0"/>
              <a:t>water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4051560" y="1128323"/>
            <a:ext cx="52472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Transpiration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type </a:t>
            </a:r>
            <a:r>
              <a:rPr lang="en-US" sz="1600" dirty="0" smtClean="0"/>
              <a:t>of vegetation 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its </a:t>
            </a:r>
            <a:r>
              <a:rPr lang="en-US" sz="1600" dirty="0"/>
              <a:t>vegetative </a:t>
            </a:r>
            <a:r>
              <a:rPr lang="en-US" sz="1600" dirty="0" smtClean="0"/>
              <a:t>state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stomatal processes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density and size of the </a:t>
            </a:r>
            <a:r>
              <a:rPr lang="en-US" sz="1600" dirty="0" smtClean="0"/>
              <a:t>vegetation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soil</a:t>
            </a:r>
            <a:r>
              <a:rPr lang="fr-FR" sz="1600" dirty="0"/>
              <a:t> </a:t>
            </a:r>
            <a:r>
              <a:rPr lang="fr-FR" sz="1600" dirty="0" smtClean="0"/>
              <a:t>structure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CO2 concentration in the </a:t>
            </a:r>
            <a:r>
              <a:rPr lang="en-US" sz="1600" dirty="0" smtClean="0"/>
              <a:t>air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6" name="Accolade ouvrante 5"/>
          <p:cNvSpPr/>
          <p:nvPr/>
        </p:nvSpPr>
        <p:spPr>
          <a:xfrm>
            <a:off x="306073" y="1828804"/>
            <a:ext cx="175846" cy="2567350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ouvrante 6"/>
          <p:cNvSpPr/>
          <p:nvPr/>
        </p:nvSpPr>
        <p:spPr>
          <a:xfrm>
            <a:off x="4003609" y="1798320"/>
            <a:ext cx="175846" cy="2597834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230958" y="1962439"/>
            <a:ext cx="4279995" cy="13786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93996" y="1505239"/>
            <a:ext cx="355209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vegetation</a:t>
            </a:r>
            <a:r>
              <a:rPr lang="fr-FR" dirty="0" smtClean="0"/>
              <a:t> </a:t>
            </a:r>
            <a:r>
              <a:rPr lang="fr-FR" dirty="0" err="1" smtClean="0"/>
              <a:t>processes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9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controls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evaporation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? transpiration ?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9627" y="1128323"/>
            <a:ext cx="291554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Evaporation</a:t>
            </a:r>
          </a:p>
          <a:p>
            <a:pPr>
              <a:lnSpc>
                <a:spcPct val="150000"/>
              </a:lnSpc>
            </a:pPr>
            <a:endParaRPr lang="fr-FR" sz="1600" dirty="0" smtClean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energy</a:t>
            </a:r>
            <a:r>
              <a:rPr lang="fr-FR" sz="1600" dirty="0"/>
              <a:t> balance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 </a:t>
            </a:r>
            <a:r>
              <a:rPr lang="fr-FR" sz="1600" dirty="0" smtClean="0"/>
              <a:t> - incident radiations  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temperature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vapour</a:t>
            </a:r>
            <a:r>
              <a:rPr lang="fr-FR" sz="1600" dirty="0"/>
              <a:t> content</a:t>
            </a:r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wind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availability of </a:t>
            </a:r>
            <a:r>
              <a:rPr lang="en-US" sz="1600" dirty="0" smtClean="0"/>
              <a:t>water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4051560" y="1128323"/>
            <a:ext cx="52472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smtClean="0"/>
              <a:t>Transpiration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type of vegetation 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- its </a:t>
            </a:r>
            <a:r>
              <a:rPr lang="en-US" sz="1600" dirty="0"/>
              <a:t>vegetative </a:t>
            </a:r>
            <a:r>
              <a:rPr lang="en-US" sz="1600" dirty="0" smtClean="0"/>
              <a:t>state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stomatal processes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density and size of the </a:t>
            </a:r>
            <a:r>
              <a:rPr lang="en-US" sz="1600" dirty="0" smtClean="0"/>
              <a:t>vegetation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fr-FR" sz="1600" dirty="0" smtClean="0"/>
              <a:t>  - the </a:t>
            </a:r>
            <a:r>
              <a:rPr lang="fr-FR" sz="1600" dirty="0" err="1"/>
              <a:t>soil</a:t>
            </a:r>
            <a:r>
              <a:rPr lang="fr-FR" sz="1600" dirty="0"/>
              <a:t> </a:t>
            </a:r>
            <a:r>
              <a:rPr lang="fr-FR" sz="1600" dirty="0" smtClean="0"/>
              <a:t>structure</a:t>
            </a:r>
            <a:endParaRPr lang="fr-FR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  - the </a:t>
            </a:r>
            <a:r>
              <a:rPr lang="en-US" sz="1600" dirty="0"/>
              <a:t>CO2 concentration in the </a:t>
            </a:r>
            <a:r>
              <a:rPr lang="en-US" sz="1600" dirty="0" smtClean="0"/>
              <a:t>air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- ...</a:t>
            </a:r>
            <a:endParaRPr lang="fr-FR" sz="1600" dirty="0"/>
          </a:p>
        </p:txBody>
      </p:sp>
      <p:sp>
        <p:nvSpPr>
          <p:cNvPr id="6" name="Accolade ouvrante 5"/>
          <p:cNvSpPr/>
          <p:nvPr/>
        </p:nvSpPr>
        <p:spPr>
          <a:xfrm>
            <a:off x="306073" y="1828804"/>
            <a:ext cx="175846" cy="2567350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ouvrante 6"/>
          <p:cNvSpPr/>
          <p:nvPr/>
        </p:nvSpPr>
        <p:spPr>
          <a:xfrm>
            <a:off x="4003609" y="1798320"/>
            <a:ext cx="175846" cy="2597834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9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The </a:t>
            </a:r>
            <a:r>
              <a:rPr lang="fr-FR" dirty="0" err="1" smtClean="0">
                <a:solidFill>
                  <a:schemeClr val="bg1"/>
                </a:solidFill>
              </a:rPr>
              <a:t>Energy</a:t>
            </a:r>
            <a:r>
              <a:rPr lang="fr-FR" dirty="0" smtClean="0">
                <a:solidFill>
                  <a:schemeClr val="bg1"/>
                </a:solidFill>
              </a:rPr>
              <a:t> Balance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7108" y="1233685"/>
            <a:ext cx="674545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   Rn </a:t>
            </a:r>
            <a:r>
              <a:rPr lang="fr-FR" dirty="0"/>
              <a:t>= </a:t>
            </a:r>
            <a:r>
              <a:rPr lang="el-GR" dirty="0"/>
              <a:t>λ </a:t>
            </a:r>
            <a:r>
              <a:rPr lang="fr-FR" dirty="0"/>
              <a:t>ET </a:t>
            </a:r>
            <a:r>
              <a:rPr lang="fr-FR" dirty="0" smtClean="0"/>
              <a:t>+  H  </a:t>
            </a:r>
            <a:r>
              <a:rPr lang="fr-FR" dirty="0"/>
              <a:t>+ </a:t>
            </a:r>
            <a:r>
              <a:rPr lang="fr-FR" dirty="0" smtClean="0"/>
              <a:t> G  + </a:t>
            </a:r>
            <a:r>
              <a:rPr lang="fr-FR" dirty="0"/>
              <a:t>P</a:t>
            </a:r>
            <a:r>
              <a:rPr lang="fr-FR" baseline="-25000" dirty="0"/>
              <a:t>S</a:t>
            </a:r>
          </a:p>
          <a:p>
            <a:endParaRPr lang="fr-FR" dirty="0" smtClean="0"/>
          </a:p>
          <a:p>
            <a:r>
              <a:rPr lang="fr-FR" dirty="0" smtClean="0"/>
              <a:t>				</a:t>
            </a:r>
            <a:endParaRPr lang="fr-FR" i="1" dirty="0"/>
          </a:p>
          <a:p>
            <a:r>
              <a:rPr lang="fr-FR" sz="1200" i="1" dirty="0"/>
              <a:t> </a:t>
            </a:r>
            <a:endParaRPr lang="fr-FR" sz="1200" i="1" dirty="0" smtClean="0"/>
          </a:p>
          <a:p>
            <a:r>
              <a:rPr lang="fr-FR" sz="1200" i="1" dirty="0" smtClean="0"/>
              <a:t>          latent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		 </a:t>
            </a:r>
            <a:r>
              <a:rPr lang="fr-FR" sz="1200" dirty="0" smtClean="0"/>
              <a:t>ET: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evapotranspiration</a:t>
            </a:r>
            <a:endParaRPr lang="fr-FR" sz="1200" i="1" dirty="0" smtClean="0"/>
          </a:p>
          <a:p>
            <a:r>
              <a:rPr lang="fr-FR" sz="1200" i="1" dirty="0"/>
              <a:t>	</a:t>
            </a:r>
            <a:r>
              <a:rPr lang="fr-FR" sz="1200" i="1" dirty="0" smtClean="0"/>
              <a:t>		</a:t>
            </a:r>
            <a:r>
              <a:rPr lang="el-GR" sz="1200" dirty="0"/>
              <a:t> </a:t>
            </a:r>
            <a:r>
              <a:rPr lang="el-GR" sz="1200" dirty="0" smtClean="0"/>
              <a:t>λ</a:t>
            </a:r>
            <a:r>
              <a:rPr lang="fr-FR" sz="1200" dirty="0" smtClean="0"/>
              <a:t> : latent </a:t>
            </a:r>
            <a:r>
              <a:rPr lang="fr-FR" sz="1200" dirty="0" err="1" smtClean="0"/>
              <a:t>heat</a:t>
            </a:r>
            <a:endParaRPr lang="fr-FR" sz="1200" i="1" dirty="0" smtClean="0"/>
          </a:p>
          <a:p>
            <a:r>
              <a:rPr lang="fr-FR" sz="1200" i="1" dirty="0" smtClean="0"/>
              <a:t>       </a:t>
            </a:r>
          </a:p>
          <a:p>
            <a:endParaRPr lang="fr-FR" sz="1200" i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33188" y="1197428"/>
            <a:ext cx="551544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2928198" y="1723292"/>
            <a:ext cx="0" cy="52753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33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The </a:t>
            </a:r>
            <a:r>
              <a:rPr lang="fr-FR" dirty="0" err="1" smtClean="0">
                <a:solidFill>
                  <a:schemeClr val="bg1"/>
                </a:solidFill>
              </a:rPr>
              <a:t>Energy</a:t>
            </a:r>
            <a:r>
              <a:rPr lang="fr-FR" dirty="0" smtClean="0">
                <a:solidFill>
                  <a:schemeClr val="bg1"/>
                </a:solidFill>
              </a:rPr>
              <a:t> Balance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7108" y="1233685"/>
            <a:ext cx="674545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   Rn </a:t>
            </a:r>
            <a:r>
              <a:rPr lang="fr-FR" dirty="0"/>
              <a:t>= </a:t>
            </a:r>
            <a:r>
              <a:rPr lang="el-GR" dirty="0"/>
              <a:t>λ </a:t>
            </a:r>
            <a:r>
              <a:rPr lang="fr-FR" dirty="0"/>
              <a:t>ET </a:t>
            </a:r>
            <a:r>
              <a:rPr lang="fr-FR" dirty="0" smtClean="0"/>
              <a:t>+  H  </a:t>
            </a:r>
            <a:r>
              <a:rPr lang="fr-FR" dirty="0"/>
              <a:t>+ </a:t>
            </a:r>
            <a:r>
              <a:rPr lang="fr-FR" dirty="0" smtClean="0"/>
              <a:t> G  + </a:t>
            </a:r>
            <a:r>
              <a:rPr lang="fr-FR" dirty="0"/>
              <a:t>P</a:t>
            </a:r>
            <a:r>
              <a:rPr lang="fr-FR" baseline="-25000" dirty="0"/>
              <a:t>S</a:t>
            </a:r>
          </a:p>
          <a:p>
            <a:endParaRPr lang="fr-FR" dirty="0" smtClean="0"/>
          </a:p>
          <a:p>
            <a:r>
              <a:rPr lang="fr-FR" dirty="0" smtClean="0"/>
              <a:t>				</a:t>
            </a:r>
            <a:r>
              <a:rPr lang="fr-FR" sz="1200" i="1" dirty="0" err="1" smtClean="0"/>
              <a:t>energy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storage</a:t>
            </a:r>
            <a:r>
              <a:rPr lang="fr-FR" sz="1200" i="1" dirty="0" smtClean="0"/>
              <a:t> in plants</a:t>
            </a:r>
            <a:endParaRPr lang="fr-FR" i="1" dirty="0"/>
          </a:p>
          <a:p>
            <a:r>
              <a:rPr lang="fr-FR" sz="1200" i="1" dirty="0"/>
              <a:t> </a:t>
            </a:r>
            <a:endParaRPr lang="fr-FR" sz="1200" i="1" dirty="0" smtClean="0"/>
          </a:p>
          <a:p>
            <a:r>
              <a:rPr lang="fr-FR" sz="1200" i="1" dirty="0" smtClean="0"/>
              <a:t>          latent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</a:t>
            </a:r>
          </a:p>
          <a:p>
            <a:r>
              <a:rPr lang="fr-FR" sz="1200" i="1" dirty="0"/>
              <a:t> </a:t>
            </a:r>
            <a:r>
              <a:rPr lang="fr-FR" sz="1200" i="1" dirty="0" smtClean="0"/>
              <a:t>        </a:t>
            </a:r>
            <a:r>
              <a:rPr lang="fr-FR" sz="1200" i="1" dirty="0" err="1" smtClean="0"/>
              <a:t>evapotranspiration</a:t>
            </a:r>
            <a:endParaRPr lang="fr-FR" sz="1200" i="1" dirty="0"/>
          </a:p>
          <a:p>
            <a:r>
              <a:rPr lang="fr-FR" sz="1200" i="1" dirty="0"/>
              <a:t> </a:t>
            </a:r>
            <a:r>
              <a:rPr lang="fr-FR" sz="1200" i="1" dirty="0" smtClean="0"/>
              <a:t>      </a:t>
            </a:r>
          </a:p>
          <a:p>
            <a:endParaRPr lang="fr-FR" sz="1200" i="1" dirty="0" smtClean="0"/>
          </a:p>
          <a:p>
            <a:r>
              <a:rPr lang="fr-FR" sz="1200" i="1" dirty="0" smtClean="0"/>
              <a:t>net radiation	               </a:t>
            </a:r>
          </a:p>
          <a:p>
            <a:r>
              <a:rPr lang="fr-FR" sz="1200" i="1" dirty="0"/>
              <a:t>	</a:t>
            </a:r>
            <a:r>
              <a:rPr lang="fr-FR" sz="1200" i="1" dirty="0" smtClean="0"/>
              <a:t>	              </a:t>
            </a:r>
            <a:r>
              <a:rPr lang="fr-FR" sz="1200" i="1" dirty="0" err="1" smtClean="0"/>
              <a:t>ground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</a:t>
            </a:r>
          </a:p>
          <a:p>
            <a:endParaRPr lang="fr-FR" sz="1200" i="1" dirty="0" smtClean="0"/>
          </a:p>
          <a:p>
            <a:endParaRPr lang="fr-FR" sz="1200" i="1" dirty="0"/>
          </a:p>
          <a:p>
            <a:r>
              <a:rPr lang="fr-FR" sz="1200" i="1" dirty="0" smtClean="0"/>
              <a:t>	        sensible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</a:t>
            </a:r>
            <a:endParaRPr lang="fr-FR" sz="1200" i="1" dirty="0"/>
          </a:p>
        </p:txBody>
      </p:sp>
      <p:sp>
        <p:nvSpPr>
          <p:cNvPr id="5" name="Rectangle 4"/>
          <p:cNvSpPr/>
          <p:nvPr/>
        </p:nvSpPr>
        <p:spPr>
          <a:xfrm>
            <a:off x="1807028" y="1204685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533188" y="1197428"/>
            <a:ext cx="551544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034967" y="1197428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352798" y="1197428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753370" y="1204685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978341" y="1723292"/>
            <a:ext cx="224972" cy="20398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4259938" y="1723292"/>
            <a:ext cx="0" cy="144897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3718333" y="1723292"/>
            <a:ext cx="0" cy="20116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928198" y="1723292"/>
            <a:ext cx="0" cy="52753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1908290" y="1723292"/>
            <a:ext cx="0" cy="129422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4602736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24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27260" y="1581013"/>
            <a:ext cx="7789050" cy="1938992"/>
          </a:xfrm>
        </p:spPr>
        <p:txBody>
          <a:bodyPr/>
          <a:lstStyle/>
          <a:p>
            <a:pPr algn="ctr"/>
            <a:r>
              <a:rPr lang="fr-FR" dirty="0" smtClean="0"/>
              <a:t>EVAPOTRANSPIRATION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ET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The </a:t>
            </a:r>
            <a:r>
              <a:rPr lang="fr-FR" dirty="0" err="1" smtClean="0">
                <a:solidFill>
                  <a:schemeClr val="bg1"/>
                </a:solidFill>
              </a:rPr>
              <a:t>Energy</a:t>
            </a:r>
            <a:r>
              <a:rPr lang="fr-FR" dirty="0" smtClean="0">
                <a:solidFill>
                  <a:schemeClr val="bg1"/>
                </a:solidFill>
              </a:rPr>
              <a:t> Balance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477108" y="1233685"/>
            <a:ext cx="76668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   Rn </a:t>
            </a:r>
            <a:r>
              <a:rPr lang="fr-FR" dirty="0"/>
              <a:t>= </a:t>
            </a:r>
            <a:r>
              <a:rPr lang="el-GR" dirty="0"/>
              <a:t>λ </a:t>
            </a:r>
            <a:r>
              <a:rPr lang="fr-FR" dirty="0"/>
              <a:t>ET </a:t>
            </a:r>
            <a:r>
              <a:rPr lang="fr-FR" dirty="0" smtClean="0"/>
              <a:t>+  H  </a:t>
            </a:r>
            <a:r>
              <a:rPr lang="fr-FR" dirty="0"/>
              <a:t>+ </a:t>
            </a:r>
            <a:r>
              <a:rPr lang="fr-FR" dirty="0" smtClean="0"/>
              <a:t> G  + </a:t>
            </a:r>
            <a:r>
              <a:rPr lang="fr-FR" dirty="0"/>
              <a:t>P</a:t>
            </a:r>
            <a:r>
              <a:rPr lang="fr-FR" baseline="-25000" dirty="0"/>
              <a:t>S</a:t>
            </a:r>
          </a:p>
          <a:p>
            <a:endParaRPr lang="fr-FR" dirty="0" smtClean="0"/>
          </a:p>
          <a:p>
            <a:r>
              <a:rPr lang="fr-FR" dirty="0" smtClean="0"/>
              <a:t>				</a:t>
            </a:r>
            <a:endParaRPr lang="fr-FR" i="1" dirty="0"/>
          </a:p>
          <a:p>
            <a:r>
              <a:rPr lang="fr-FR" sz="1200" i="1" dirty="0"/>
              <a:t> 			</a:t>
            </a:r>
            <a:r>
              <a:rPr lang="fr-FR" sz="1200" i="1" dirty="0" smtClean="0"/>
              <a:t>air </a:t>
            </a:r>
            <a:r>
              <a:rPr lang="fr-FR" sz="1200" i="1" dirty="0" err="1"/>
              <a:t>temperature</a:t>
            </a:r>
            <a:r>
              <a:rPr lang="fr-FR" sz="1200" i="1" dirty="0"/>
              <a:t>	Ta 	</a:t>
            </a:r>
            <a:r>
              <a:rPr lang="fr-FR" sz="1200" i="1" dirty="0"/>
              <a:t>+ </a:t>
            </a:r>
            <a:r>
              <a:rPr lang="fr-FR" sz="1200" i="1" dirty="0" smtClean="0"/>
              <a:t>      VPD (</a:t>
            </a:r>
            <a:r>
              <a:rPr lang="fr-FR" sz="1200" i="1" dirty="0" err="1" smtClean="0"/>
              <a:t>vapor</a:t>
            </a:r>
            <a:endParaRPr lang="fr-FR" sz="1200" i="1" dirty="0" smtClean="0"/>
          </a:p>
          <a:p>
            <a:r>
              <a:rPr lang="fr-FR" sz="1200" i="1" dirty="0" smtClean="0"/>
              <a:t>          latent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</a:t>
            </a:r>
            <a:r>
              <a:rPr lang="fr-FR" sz="1200" i="1" dirty="0"/>
              <a:t>flux		</a:t>
            </a:r>
            <a:r>
              <a:rPr lang="fr-FR" sz="1200" i="1" dirty="0" err="1"/>
              <a:t>vapour</a:t>
            </a:r>
            <a:r>
              <a:rPr lang="fr-FR" sz="1200" i="1" dirty="0"/>
              <a:t> pressure	</a:t>
            </a:r>
            <a:r>
              <a:rPr lang="fr-FR" sz="1200" i="1" dirty="0" err="1"/>
              <a:t>ea</a:t>
            </a:r>
            <a:r>
              <a:rPr lang="fr-FR" sz="1200" i="1" dirty="0"/>
              <a:t>	</a:t>
            </a:r>
            <a:r>
              <a:rPr lang="fr-FR" sz="1200" i="1" dirty="0" smtClean="0"/>
              <a:t>-</a:t>
            </a:r>
            <a:r>
              <a:rPr lang="fr-FR" sz="1200" i="1" dirty="0"/>
              <a:t> </a:t>
            </a:r>
            <a:r>
              <a:rPr lang="fr-FR" sz="1200" i="1" dirty="0" smtClean="0"/>
              <a:t>        pressure </a:t>
            </a:r>
            <a:r>
              <a:rPr lang="fr-FR" sz="1200" i="1" dirty="0" err="1" smtClean="0"/>
              <a:t>deficit</a:t>
            </a:r>
            <a:r>
              <a:rPr lang="fr-FR" sz="1200" i="1" dirty="0" smtClean="0"/>
              <a:t>)</a:t>
            </a:r>
            <a:endParaRPr lang="fr-FR" sz="1200" i="1" dirty="0" smtClean="0"/>
          </a:p>
          <a:p>
            <a:r>
              <a:rPr lang="fr-FR" sz="1200" i="1" dirty="0"/>
              <a:t> </a:t>
            </a:r>
            <a:r>
              <a:rPr lang="fr-FR" sz="1200" i="1" dirty="0" smtClean="0"/>
              <a:t>        </a:t>
            </a:r>
            <a:r>
              <a:rPr lang="fr-FR" sz="1200" i="1" dirty="0" err="1" smtClean="0"/>
              <a:t>evapotranspiration</a:t>
            </a:r>
            <a:r>
              <a:rPr lang="fr-FR" sz="1200" i="1" dirty="0" smtClean="0"/>
              <a:t>	</a:t>
            </a:r>
            <a:r>
              <a:rPr lang="fr-FR" sz="1200" i="1" dirty="0" err="1" smtClean="0"/>
              <a:t>wind</a:t>
            </a:r>
            <a:r>
              <a:rPr lang="fr-FR" sz="1200" i="1" dirty="0" smtClean="0"/>
              <a:t> </a:t>
            </a:r>
            <a:r>
              <a:rPr lang="fr-FR" sz="1200" i="1" dirty="0"/>
              <a:t>speed		</a:t>
            </a:r>
            <a:r>
              <a:rPr lang="fr-FR" sz="1200" i="1" dirty="0" err="1"/>
              <a:t>ua</a:t>
            </a:r>
            <a:r>
              <a:rPr lang="fr-FR" sz="1200" i="1" dirty="0"/>
              <a:t>	+</a:t>
            </a:r>
          </a:p>
          <a:p>
            <a:r>
              <a:rPr lang="fr-FR" sz="1200" i="1" dirty="0"/>
              <a:t>			surface </a:t>
            </a:r>
            <a:r>
              <a:rPr lang="fr-FR" sz="1200" i="1" dirty="0" err="1"/>
              <a:t>roughness</a:t>
            </a:r>
            <a:r>
              <a:rPr lang="fr-FR" sz="1200" i="1" dirty="0"/>
              <a:t>	</a:t>
            </a:r>
            <a:r>
              <a:rPr lang="fr-FR" sz="1200" i="1" dirty="0" err="1"/>
              <a:t>zo</a:t>
            </a:r>
            <a:r>
              <a:rPr lang="fr-FR" sz="1200" i="1" dirty="0"/>
              <a:t>	</a:t>
            </a:r>
            <a:r>
              <a:rPr lang="fr-FR" sz="1200" i="1" dirty="0" smtClean="0"/>
              <a:t>+ </a:t>
            </a:r>
            <a:r>
              <a:rPr lang="fr-FR" sz="1200" i="1" dirty="0" smtClean="0"/>
              <a:t>      </a:t>
            </a:r>
            <a:r>
              <a:rPr lang="fr-FR" sz="1200" i="1" dirty="0" err="1" smtClean="0"/>
              <a:t>vegetation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height</a:t>
            </a:r>
            <a:endParaRPr lang="fr-FR" sz="1200" i="1" dirty="0"/>
          </a:p>
          <a:p>
            <a:r>
              <a:rPr lang="fr-FR" sz="1200" i="1" dirty="0"/>
              <a:t>			</a:t>
            </a:r>
            <a:r>
              <a:rPr lang="fr-FR" sz="1200" i="1" dirty="0" err="1"/>
              <a:t>leaf</a:t>
            </a:r>
            <a:r>
              <a:rPr lang="fr-FR" sz="1200" i="1" dirty="0"/>
              <a:t> area index	LAI	+</a:t>
            </a:r>
          </a:p>
          <a:p>
            <a:r>
              <a:rPr lang="fr-FR" sz="1200" i="1" dirty="0" smtClean="0"/>
              <a:t>			</a:t>
            </a:r>
            <a:r>
              <a:rPr lang="fr-FR" sz="1200" i="1" dirty="0" err="1" smtClean="0"/>
              <a:t>stomatal</a:t>
            </a:r>
            <a:r>
              <a:rPr lang="fr-FR" sz="1200" i="1" dirty="0" smtClean="0"/>
              <a:t> </a:t>
            </a:r>
            <a:r>
              <a:rPr lang="fr-FR" sz="1200" i="1" dirty="0"/>
              <a:t>conductance	</a:t>
            </a:r>
            <a:r>
              <a:rPr lang="fr-FR" sz="1200" i="1" dirty="0" err="1"/>
              <a:t>gs</a:t>
            </a:r>
            <a:r>
              <a:rPr lang="fr-FR" sz="1200" i="1" dirty="0"/>
              <a:t>	+</a:t>
            </a:r>
          </a:p>
          <a:p>
            <a:r>
              <a:rPr lang="fr-FR" sz="1200" i="1" dirty="0"/>
              <a:t>			</a:t>
            </a:r>
          </a:p>
          <a:p>
            <a:endParaRPr lang="fr-FR" sz="1200" i="1" dirty="0"/>
          </a:p>
          <a:p>
            <a:r>
              <a:rPr lang="fr-FR" sz="1200" i="1" dirty="0"/>
              <a:t>    			        </a:t>
            </a:r>
            <a:r>
              <a:rPr lang="fr-FR" sz="1200" i="1" dirty="0" smtClean="0"/>
              <a:t> </a:t>
            </a:r>
            <a:r>
              <a:rPr lang="fr-FR" sz="1200" i="1" dirty="0" err="1"/>
              <a:t>availability</a:t>
            </a:r>
            <a:r>
              <a:rPr lang="fr-FR" sz="1200" i="1" dirty="0"/>
              <a:t> of </a:t>
            </a:r>
            <a:r>
              <a:rPr lang="fr-FR" sz="1200" i="1" dirty="0" err="1"/>
              <a:t>soil</a:t>
            </a:r>
            <a:r>
              <a:rPr lang="fr-FR" sz="1200" i="1" dirty="0"/>
              <a:t> </a:t>
            </a:r>
            <a:r>
              <a:rPr lang="fr-FR" sz="1200" i="1" dirty="0" smtClean="0"/>
              <a:t>water	+</a:t>
            </a:r>
            <a:r>
              <a:rPr lang="fr-FR" sz="1200" i="1" dirty="0"/>
              <a:t>	</a:t>
            </a:r>
          </a:p>
          <a:p>
            <a:r>
              <a:rPr lang="fr-FR" sz="1200" i="1" dirty="0"/>
              <a:t>			         </a:t>
            </a:r>
            <a:r>
              <a:rPr lang="fr-FR" sz="1200" i="1" dirty="0" smtClean="0"/>
              <a:t>light (PAR)		+</a:t>
            </a:r>
          </a:p>
          <a:p>
            <a:r>
              <a:rPr lang="fr-FR" sz="1200" i="1" dirty="0"/>
              <a:t>	</a:t>
            </a:r>
            <a:r>
              <a:rPr lang="fr-FR" sz="1200" i="1" dirty="0" smtClean="0"/>
              <a:t>		         Ta 			+/-</a:t>
            </a:r>
          </a:p>
          <a:p>
            <a:r>
              <a:rPr lang="fr-FR" sz="1200" i="1" dirty="0"/>
              <a:t>	</a:t>
            </a:r>
            <a:r>
              <a:rPr lang="fr-FR" sz="1200" i="1" dirty="0" smtClean="0"/>
              <a:t>		         </a:t>
            </a:r>
            <a:r>
              <a:rPr lang="fr-FR" sz="1200" i="1" dirty="0" err="1" smtClean="0"/>
              <a:t>ea</a:t>
            </a:r>
            <a:r>
              <a:rPr lang="fr-FR" sz="1200" i="1" dirty="0" smtClean="0"/>
              <a:t> 			</a:t>
            </a:r>
            <a:r>
              <a:rPr lang="fr-FR" sz="1200" i="1" dirty="0"/>
              <a:t>+ </a:t>
            </a:r>
            <a:r>
              <a:rPr lang="fr-FR" sz="1200" i="1" dirty="0" smtClean="0"/>
              <a:t>      </a:t>
            </a:r>
            <a:r>
              <a:rPr lang="fr-FR" sz="1200" i="1" dirty="0"/>
              <a:t>VPD </a:t>
            </a:r>
            <a:endParaRPr lang="fr-FR" sz="1200" i="1" dirty="0" smtClean="0"/>
          </a:p>
          <a:p>
            <a:r>
              <a:rPr lang="fr-FR" sz="1200" i="1" dirty="0"/>
              <a:t>	</a:t>
            </a:r>
            <a:r>
              <a:rPr lang="fr-FR" sz="1200" i="1" dirty="0" smtClean="0"/>
              <a:t>		         [CO</a:t>
            </a:r>
            <a:r>
              <a:rPr lang="fr-FR" sz="1200" i="1" baseline="-25000" dirty="0" smtClean="0"/>
              <a:t>2</a:t>
            </a:r>
            <a:r>
              <a:rPr lang="fr-FR" sz="1200" i="1" dirty="0" smtClean="0"/>
              <a:t>]</a:t>
            </a:r>
            <a:r>
              <a:rPr lang="fr-FR" sz="1200" i="1" baseline="-25000" dirty="0" smtClean="0"/>
              <a:t>a		</a:t>
            </a:r>
            <a:r>
              <a:rPr lang="fr-FR" sz="1200" i="1" dirty="0" smtClean="0"/>
              <a:t>-</a:t>
            </a:r>
          </a:p>
          <a:p>
            <a:r>
              <a:rPr lang="fr-FR" sz="1200" i="1" dirty="0"/>
              <a:t>	</a:t>
            </a:r>
            <a:r>
              <a:rPr lang="fr-FR" sz="1200" i="1" dirty="0" smtClean="0"/>
              <a:t>		         </a:t>
            </a:r>
            <a:r>
              <a:rPr lang="fr-FR" sz="1200" i="1" dirty="0" err="1" smtClean="0"/>
              <a:t>age</a:t>
            </a:r>
            <a:r>
              <a:rPr lang="fr-FR" sz="1200" i="1" dirty="0" smtClean="0"/>
              <a:t>			+/-</a:t>
            </a:r>
            <a:endParaRPr lang="fr-FR" sz="1200" i="1" dirty="0"/>
          </a:p>
          <a:p>
            <a:r>
              <a:rPr lang="fr-FR" sz="1200" i="1" dirty="0"/>
              <a:t>				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3188" y="1197428"/>
            <a:ext cx="551544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2928198" y="1723292"/>
            <a:ext cx="0" cy="52753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ccolade ouvrante 13"/>
          <p:cNvSpPr/>
          <p:nvPr/>
        </p:nvSpPr>
        <p:spPr>
          <a:xfrm>
            <a:off x="4041001" y="2103120"/>
            <a:ext cx="175846" cy="1111347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4541640" y="3267221"/>
            <a:ext cx="0" cy="372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ccolade ouvrante 10"/>
          <p:cNvSpPr/>
          <p:nvPr/>
        </p:nvSpPr>
        <p:spPr>
          <a:xfrm>
            <a:off x="4566203" y="3570878"/>
            <a:ext cx="175846" cy="1111347"/>
          </a:xfrm>
          <a:prstGeom prst="leftBrace">
            <a:avLst>
              <a:gd name="adj1" fmla="val 56333"/>
              <a:gd name="adj2" fmla="val 2151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ccolade ouvrante 12"/>
          <p:cNvSpPr/>
          <p:nvPr/>
        </p:nvSpPr>
        <p:spPr>
          <a:xfrm flipH="1">
            <a:off x="7154031" y="2133636"/>
            <a:ext cx="157955" cy="321184"/>
          </a:xfrm>
          <a:prstGeom prst="leftBrace">
            <a:avLst>
              <a:gd name="adj1" fmla="val 56333"/>
              <a:gd name="adj2" fmla="val 2151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7317416" y="2201600"/>
            <a:ext cx="20880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317415" y="2733827"/>
            <a:ext cx="20880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7282117" y="4189834"/>
            <a:ext cx="20880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2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The </a:t>
            </a:r>
            <a:r>
              <a:rPr lang="fr-FR" dirty="0" err="1" smtClean="0">
                <a:solidFill>
                  <a:schemeClr val="bg1"/>
                </a:solidFill>
              </a:rPr>
              <a:t>Energy</a:t>
            </a:r>
            <a:r>
              <a:rPr lang="fr-FR" dirty="0" smtClean="0">
                <a:solidFill>
                  <a:schemeClr val="bg1"/>
                </a:solidFill>
              </a:rPr>
              <a:t> Balance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7108" y="1233685"/>
            <a:ext cx="674545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   Rn </a:t>
            </a:r>
            <a:r>
              <a:rPr lang="fr-FR" dirty="0"/>
              <a:t>= </a:t>
            </a:r>
            <a:r>
              <a:rPr lang="el-GR" dirty="0"/>
              <a:t>λ </a:t>
            </a:r>
            <a:r>
              <a:rPr lang="fr-FR" dirty="0"/>
              <a:t>ET </a:t>
            </a:r>
            <a:r>
              <a:rPr lang="fr-FR" dirty="0" smtClean="0"/>
              <a:t>+  H  </a:t>
            </a:r>
            <a:r>
              <a:rPr lang="fr-FR" dirty="0"/>
              <a:t>+ </a:t>
            </a:r>
            <a:r>
              <a:rPr lang="fr-FR" dirty="0" smtClean="0"/>
              <a:t> G  + </a:t>
            </a:r>
            <a:r>
              <a:rPr lang="fr-FR" dirty="0"/>
              <a:t>P</a:t>
            </a:r>
            <a:r>
              <a:rPr lang="fr-FR" baseline="-25000" dirty="0"/>
              <a:t>S</a:t>
            </a:r>
          </a:p>
          <a:p>
            <a:endParaRPr lang="fr-FR" dirty="0" smtClean="0"/>
          </a:p>
          <a:p>
            <a:r>
              <a:rPr lang="fr-FR" dirty="0" smtClean="0"/>
              <a:t>				</a:t>
            </a:r>
            <a:endParaRPr lang="fr-FR" i="1" dirty="0"/>
          </a:p>
          <a:p>
            <a:r>
              <a:rPr lang="fr-FR" sz="1200" i="1" dirty="0"/>
              <a:t> </a:t>
            </a:r>
            <a:endParaRPr lang="fr-FR" sz="1200" i="1" dirty="0" smtClean="0"/>
          </a:p>
          <a:p>
            <a:r>
              <a:rPr lang="fr-FR" sz="1200" i="1" dirty="0" smtClean="0"/>
              <a:t>          latent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</a:t>
            </a:r>
          </a:p>
          <a:p>
            <a:r>
              <a:rPr lang="fr-FR" sz="1200" i="1" dirty="0"/>
              <a:t> </a:t>
            </a:r>
            <a:r>
              <a:rPr lang="fr-FR" sz="1200" i="1" dirty="0" smtClean="0"/>
              <a:t>        </a:t>
            </a:r>
            <a:r>
              <a:rPr lang="fr-FR" sz="1200" i="1" dirty="0" err="1" smtClean="0"/>
              <a:t>evapotranspiration</a:t>
            </a:r>
            <a:endParaRPr lang="fr-FR" sz="1200" i="1" dirty="0"/>
          </a:p>
          <a:p>
            <a:r>
              <a:rPr lang="fr-FR" sz="1200" i="1" dirty="0"/>
              <a:t> </a:t>
            </a:r>
            <a:r>
              <a:rPr lang="fr-FR" sz="1200" i="1" dirty="0" smtClean="0"/>
              <a:t>      </a:t>
            </a:r>
          </a:p>
          <a:p>
            <a:endParaRPr lang="fr-FR" sz="1200" i="1" dirty="0" smtClean="0"/>
          </a:p>
          <a:p>
            <a:r>
              <a:rPr lang="fr-FR" sz="1200" i="1" dirty="0" smtClean="0"/>
              <a:t>net radiation	</a:t>
            </a:r>
            <a:r>
              <a:rPr lang="fr-FR" sz="1200" i="1" dirty="0" err="1" smtClean="0"/>
              <a:t>solar</a:t>
            </a:r>
            <a:r>
              <a:rPr lang="fr-FR" sz="1200" i="1" dirty="0" smtClean="0"/>
              <a:t> radiation	</a:t>
            </a:r>
            <a:r>
              <a:rPr lang="fr-FR" sz="1200" i="1" dirty="0" err="1" smtClean="0"/>
              <a:t>Rg</a:t>
            </a:r>
            <a:r>
              <a:rPr lang="fr-FR" sz="1200" i="1" dirty="0" smtClean="0"/>
              <a:t>	+	(+)</a:t>
            </a:r>
          </a:p>
          <a:p>
            <a:r>
              <a:rPr lang="fr-FR" sz="1200" i="1" dirty="0" smtClean="0"/>
              <a:t>		</a:t>
            </a:r>
            <a:r>
              <a:rPr lang="fr-FR" sz="1200" i="1" dirty="0" err="1" smtClean="0"/>
              <a:t>atmospheric</a:t>
            </a:r>
            <a:r>
              <a:rPr lang="fr-FR" sz="1200" i="1" dirty="0" smtClean="0"/>
              <a:t> radiation	Ra	+	(+)</a:t>
            </a:r>
          </a:p>
          <a:p>
            <a:r>
              <a:rPr lang="fr-FR" sz="1200" i="1" dirty="0" smtClean="0"/>
              <a:t>		</a:t>
            </a:r>
            <a:r>
              <a:rPr lang="fr-FR" sz="1200" i="1" dirty="0" err="1" smtClean="0"/>
              <a:t>albedo</a:t>
            </a:r>
            <a:r>
              <a:rPr lang="fr-FR" sz="1200" i="1" dirty="0" smtClean="0"/>
              <a:t>		a	-	(-)</a:t>
            </a:r>
          </a:p>
          <a:p>
            <a:r>
              <a:rPr lang="fr-FR" sz="1200" i="1" dirty="0" smtClean="0"/>
              <a:t>		surface </a:t>
            </a:r>
            <a:r>
              <a:rPr lang="fr-FR" sz="1200" i="1" dirty="0" err="1" smtClean="0"/>
              <a:t>temperature</a:t>
            </a:r>
            <a:r>
              <a:rPr lang="fr-FR" sz="1200" i="1" dirty="0" smtClean="0"/>
              <a:t>	</a:t>
            </a:r>
            <a:r>
              <a:rPr lang="fr-FR" sz="1200" i="1" dirty="0" err="1" smtClean="0"/>
              <a:t>Ts</a:t>
            </a:r>
            <a:r>
              <a:rPr lang="fr-FR" sz="1200" i="1" dirty="0" smtClean="0"/>
              <a:t>	-	(-)</a:t>
            </a:r>
          </a:p>
          <a:p>
            <a:endParaRPr lang="fr-FR" sz="1200" i="1" dirty="0"/>
          </a:p>
          <a:p>
            <a:r>
              <a:rPr lang="fr-FR" sz="1200" i="1" dirty="0" smtClean="0"/>
              <a:t>	</a:t>
            </a:r>
            <a:endParaRPr lang="fr-FR" sz="1200" i="1" dirty="0"/>
          </a:p>
        </p:txBody>
      </p:sp>
      <p:sp>
        <p:nvSpPr>
          <p:cNvPr id="5" name="Rectangle 4"/>
          <p:cNvSpPr/>
          <p:nvPr/>
        </p:nvSpPr>
        <p:spPr>
          <a:xfrm>
            <a:off x="1807028" y="1204685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533188" y="1197428"/>
            <a:ext cx="551544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2928198" y="1723292"/>
            <a:ext cx="0" cy="52753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1908290" y="1723292"/>
            <a:ext cx="0" cy="129422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colade ouvrante 11"/>
          <p:cNvSpPr/>
          <p:nvPr/>
        </p:nvSpPr>
        <p:spPr>
          <a:xfrm>
            <a:off x="3017520" y="3017520"/>
            <a:ext cx="175846" cy="77372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30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The </a:t>
            </a:r>
            <a:r>
              <a:rPr lang="fr-FR" dirty="0" err="1" smtClean="0">
                <a:solidFill>
                  <a:schemeClr val="bg1"/>
                </a:solidFill>
              </a:rPr>
              <a:t>Energy</a:t>
            </a:r>
            <a:r>
              <a:rPr lang="fr-FR" dirty="0" smtClean="0">
                <a:solidFill>
                  <a:schemeClr val="bg1"/>
                </a:solidFill>
              </a:rPr>
              <a:t> Balance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7108" y="1233685"/>
            <a:ext cx="71956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   Rn </a:t>
            </a:r>
            <a:r>
              <a:rPr lang="fr-FR" dirty="0"/>
              <a:t>= </a:t>
            </a:r>
            <a:r>
              <a:rPr lang="el-GR" dirty="0"/>
              <a:t>λ </a:t>
            </a:r>
            <a:r>
              <a:rPr lang="fr-FR" dirty="0"/>
              <a:t>ET </a:t>
            </a:r>
            <a:r>
              <a:rPr lang="fr-FR" dirty="0" smtClean="0"/>
              <a:t>+  H  </a:t>
            </a:r>
            <a:r>
              <a:rPr lang="fr-FR" dirty="0"/>
              <a:t>+ </a:t>
            </a:r>
            <a:r>
              <a:rPr lang="fr-FR" dirty="0" smtClean="0"/>
              <a:t> G  + </a:t>
            </a:r>
            <a:r>
              <a:rPr lang="fr-FR" dirty="0"/>
              <a:t>P</a:t>
            </a:r>
            <a:r>
              <a:rPr lang="fr-FR" baseline="-25000" dirty="0"/>
              <a:t>S</a:t>
            </a:r>
          </a:p>
          <a:p>
            <a:endParaRPr lang="fr-FR" dirty="0" smtClean="0"/>
          </a:p>
          <a:p>
            <a:r>
              <a:rPr lang="fr-FR" dirty="0" smtClean="0"/>
              <a:t>				</a:t>
            </a:r>
            <a:endParaRPr lang="fr-FR" i="1" dirty="0"/>
          </a:p>
          <a:p>
            <a:r>
              <a:rPr lang="fr-FR" sz="1200" i="1" dirty="0"/>
              <a:t> </a:t>
            </a:r>
            <a:endParaRPr lang="fr-FR" sz="1200" i="1" dirty="0" smtClean="0"/>
          </a:p>
          <a:p>
            <a:r>
              <a:rPr lang="fr-FR" sz="1200" i="1" dirty="0" smtClean="0"/>
              <a:t>          latent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</a:t>
            </a:r>
          </a:p>
          <a:p>
            <a:r>
              <a:rPr lang="fr-FR" sz="1200" i="1" dirty="0"/>
              <a:t> </a:t>
            </a:r>
            <a:r>
              <a:rPr lang="fr-FR" sz="1200" i="1" dirty="0" smtClean="0"/>
              <a:t>        </a:t>
            </a:r>
            <a:r>
              <a:rPr lang="fr-FR" sz="1200" i="1" dirty="0" err="1" smtClean="0"/>
              <a:t>evapotranspiration</a:t>
            </a:r>
            <a:endParaRPr lang="fr-FR" sz="1200" i="1" dirty="0"/>
          </a:p>
          <a:p>
            <a:r>
              <a:rPr lang="fr-FR" sz="1200" i="1" dirty="0"/>
              <a:t> </a:t>
            </a:r>
            <a:r>
              <a:rPr lang="fr-FR" sz="1200" i="1" dirty="0" smtClean="0"/>
              <a:t>      </a:t>
            </a:r>
          </a:p>
          <a:p>
            <a:endParaRPr lang="fr-FR" sz="1200" i="1" dirty="0" smtClean="0"/>
          </a:p>
          <a:p>
            <a:endParaRPr lang="fr-FR" sz="1200" i="1" dirty="0"/>
          </a:p>
          <a:p>
            <a:endParaRPr lang="fr-FR" sz="1200" i="1" dirty="0" smtClean="0"/>
          </a:p>
          <a:p>
            <a:endParaRPr lang="fr-FR" sz="1200" i="1" dirty="0" smtClean="0"/>
          </a:p>
          <a:p>
            <a:r>
              <a:rPr lang="fr-FR" sz="1200" i="1" dirty="0" smtClean="0"/>
              <a:t>	               		   air </a:t>
            </a:r>
            <a:r>
              <a:rPr lang="fr-FR" sz="1200" i="1" dirty="0" err="1" smtClean="0"/>
              <a:t>temperature</a:t>
            </a:r>
            <a:r>
              <a:rPr lang="fr-FR" sz="1200" i="1" dirty="0" smtClean="0"/>
              <a:t>	  Ta	-	(+)</a:t>
            </a:r>
          </a:p>
          <a:p>
            <a:r>
              <a:rPr lang="fr-FR" sz="1200" i="1" dirty="0" smtClean="0"/>
              <a:t>	        sensible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</a:t>
            </a:r>
            <a:r>
              <a:rPr lang="fr-FR" sz="1200" i="1" dirty="0"/>
              <a:t>  </a:t>
            </a:r>
            <a:r>
              <a:rPr lang="fr-FR" sz="1200" i="1" dirty="0" smtClean="0"/>
              <a:t>  surface </a:t>
            </a:r>
            <a:r>
              <a:rPr lang="fr-FR" sz="1200" i="1" dirty="0" err="1"/>
              <a:t>temperature</a:t>
            </a:r>
            <a:r>
              <a:rPr lang="fr-FR" sz="1200" i="1" dirty="0"/>
              <a:t>	</a:t>
            </a:r>
            <a:r>
              <a:rPr lang="fr-FR" sz="1200" i="1" dirty="0" smtClean="0"/>
              <a:t>  </a:t>
            </a:r>
            <a:r>
              <a:rPr lang="fr-FR" sz="1200" i="1" dirty="0" err="1" smtClean="0"/>
              <a:t>Ts</a:t>
            </a:r>
            <a:r>
              <a:rPr lang="fr-FR" sz="1200" i="1" dirty="0"/>
              <a:t>	</a:t>
            </a:r>
            <a:r>
              <a:rPr lang="fr-FR" sz="1200" i="1" dirty="0" smtClean="0"/>
              <a:t>+</a:t>
            </a:r>
            <a:r>
              <a:rPr lang="fr-FR" sz="1200" i="1" dirty="0"/>
              <a:t>	</a:t>
            </a:r>
            <a:r>
              <a:rPr lang="fr-FR" sz="1200" i="1" dirty="0" smtClean="0"/>
              <a:t>(-) </a:t>
            </a:r>
            <a:r>
              <a:rPr lang="fr-FR" sz="1200" i="1" dirty="0"/>
              <a:t>			 </a:t>
            </a:r>
            <a:r>
              <a:rPr lang="fr-FR" sz="1200" i="1" dirty="0" smtClean="0"/>
              <a:t>  </a:t>
            </a:r>
            <a:r>
              <a:rPr lang="fr-FR" sz="1200" i="1" dirty="0" err="1" smtClean="0"/>
              <a:t>wind</a:t>
            </a:r>
            <a:r>
              <a:rPr lang="fr-FR" sz="1200" i="1" dirty="0" smtClean="0"/>
              <a:t> </a:t>
            </a:r>
            <a:r>
              <a:rPr lang="fr-FR" sz="1200" i="1" dirty="0"/>
              <a:t>speed	</a:t>
            </a:r>
            <a:r>
              <a:rPr lang="fr-FR" sz="1200" i="1" dirty="0" smtClean="0"/>
              <a:t>  </a:t>
            </a:r>
            <a:r>
              <a:rPr lang="fr-FR" sz="1200" i="1" dirty="0" err="1" smtClean="0"/>
              <a:t>ua</a:t>
            </a:r>
            <a:r>
              <a:rPr lang="fr-FR" sz="1200" i="1" dirty="0"/>
              <a:t>	</a:t>
            </a:r>
            <a:r>
              <a:rPr lang="fr-FR" sz="1200" i="1" dirty="0" smtClean="0"/>
              <a:t>+	(+)</a:t>
            </a:r>
            <a:endParaRPr lang="fr-FR" sz="1200" i="1" dirty="0"/>
          </a:p>
          <a:p>
            <a:r>
              <a:rPr lang="fr-FR" sz="1200" i="1" dirty="0"/>
              <a:t>			</a:t>
            </a:r>
            <a:r>
              <a:rPr lang="fr-FR" sz="1200" i="1" dirty="0" smtClean="0"/>
              <a:t>   surface </a:t>
            </a:r>
            <a:r>
              <a:rPr lang="fr-FR" sz="1200" i="1" dirty="0" err="1"/>
              <a:t>roughness</a:t>
            </a:r>
            <a:r>
              <a:rPr lang="fr-FR" sz="1200" i="1" dirty="0"/>
              <a:t>	</a:t>
            </a:r>
            <a:r>
              <a:rPr lang="fr-FR" sz="1200" i="1" dirty="0" smtClean="0"/>
              <a:t>  </a:t>
            </a:r>
            <a:r>
              <a:rPr lang="fr-FR" sz="1200" i="1" dirty="0" err="1" smtClean="0"/>
              <a:t>zo</a:t>
            </a:r>
            <a:r>
              <a:rPr lang="fr-FR" sz="1200" i="1" dirty="0" smtClean="0"/>
              <a:t>	-	(+)</a:t>
            </a:r>
            <a:endParaRPr lang="fr-FR" sz="1200" i="1" dirty="0"/>
          </a:p>
        </p:txBody>
      </p:sp>
      <p:sp>
        <p:nvSpPr>
          <p:cNvPr id="7" name="Rectangle 6"/>
          <p:cNvSpPr/>
          <p:nvPr/>
        </p:nvSpPr>
        <p:spPr>
          <a:xfrm>
            <a:off x="2533188" y="1197428"/>
            <a:ext cx="551544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352798" y="1197428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3718333" y="1723292"/>
            <a:ext cx="0" cy="20116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928198" y="1723292"/>
            <a:ext cx="0" cy="52753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ccolade ouvrante 13"/>
          <p:cNvSpPr/>
          <p:nvPr/>
        </p:nvSpPr>
        <p:spPr>
          <a:xfrm>
            <a:off x="4297708" y="3552104"/>
            <a:ext cx="175846" cy="773723"/>
          </a:xfrm>
          <a:prstGeom prst="leftBrace">
            <a:avLst>
              <a:gd name="adj1" fmla="val 64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7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The </a:t>
            </a:r>
            <a:r>
              <a:rPr lang="fr-FR" dirty="0" err="1" smtClean="0">
                <a:solidFill>
                  <a:schemeClr val="bg1"/>
                </a:solidFill>
              </a:rPr>
              <a:t>Energy</a:t>
            </a:r>
            <a:r>
              <a:rPr lang="fr-FR" dirty="0" smtClean="0">
                <a:solidFill>
                  <a:schemeClr val="bg1"/>
                </a:solidFill>
              </a:rPr>
              <a:t> Balance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7107" y="1233685"/>
            <a:ext cx="754028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   Rn </a:t>
            </a:r>
            <a:r>
              <a:rPr lang="fr-FR" dirty="0"/>
              <a:t>= </a:t>
            </a:r>
            <a:r>
              <a:rPr lang="el-GR" dirty="0"/>
              <a:t>λ </a:t>
            </a:r>
            <a:r>
              <a:rPr lang="fr-FR" dirty="0"/>
              <a:t>ET </a:t>
            </a:r>
            <a:r>
              <a:rPr lang="fr-FR" dirty="0" smtClean="0"/>
              <a:t>+  H  </a:t>
            </a:r>
            <a:r>
              <a:rPr lang="fr-FR" dirty="0"/>
              <a:t>+ </a:t>
            </a:r>
            <a:r>
              <a:rPr lang="fr-FR" dirty="0" smtClean="0"/>
              <a:t> G  + </a:t>
            </a:r>
            <a:r>
              <a:rPr lang="fr-FR" dirty="0"/>
              <a:t>P</a:t>
            </a:r>
            <a:r>
              <a:rPr lang="fr-FR" baseline="-25000" dirty="0"/>
              <a:t>S</a:t>
            </a:r>
          </a:p>
          <a:p>
            <a:endParaRPr lang="fr-FR" dirty="0" smtClean="0"/>
          </a:p>
          <a:p>
            <a:r>
              <a:rPr lang="fr-FR" dirty="0" smtClean="0"/>
              <a:t>				</a:t>
            </a:r>
            <a:r>
              <a:rPr lang="fr-FR" sz="1200" i="1" dirty="0" err="1" smtClean="0"/>
              <a:t>energy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storage</a:t>
            </a:r>
            <a:r>
              <a:rPr lang="fr-FR" sz="1200" i="1" dirty="0" smtClean="0"/>
              <a:t> in plants: </a:t>
            </a:r>
            <a:r>
              <a:rPr lang="fr-FR" sz="1200" i="1" dirty="0" err="1">
                <a:solidFill>
                  <a:srgbClr val="FF0000"/>
                </a:solidFill>
              </a:rPr>
              <a:t>usually</a:t>
            </a:r>
            <a:r>
              <a:rPr lang="fr-FR" sz="1200" i="1" dirty="0">
                <a:solidFill>
                  <a:srgbClr val="FF0000"/>
                </a:solidFill>
              </a:rPr>
              <a:t> </a:t>
            </a:r>
            <a:r>
              <a:rPr lang="fr-FR" sz="1200" i="1" dirty="0" err="1">
                <a:solidFill>
                  <a:srgbClr val="FF0000"/>
                </a:solidFill>
              </a:rPr>
              <a:t>neglected</a:t>
            </a:r>
            <a:r>
              <a:rPr lang="fr-FR" sz="1200" i="1" dirty="0">
                <a:solidFill>
                  <a:srgbClr val="FF0000"/>
                </a:solidFill>
              </a:rPr>
              <a:t> </a:t>
            </a:r>
            <a:endParaRPr lang="fr-FR" sz="1200" i="1" dirty="0" smtClean="0"/>
          </a:p>
          <a:p>
            <a:r>
              <a:rPr lang="fr-FR" sz="1200" i="1" dirty="0"/>
              <a:t>	</a:t>
            </a:r>
            <a:r>
              <a:rPr lang="fr-FR" sz="1200" i="1" dirty="0" smtClean="0"/>
              <a:t>			</a:t>
            </a:r>
            <a:endParaRPr lang="fr-FR" sz="1200" i="1" dirty="0" smtClean="0">
              <a:solidFill>
                <a:srgbClr val="FF0000"/>
              </a:solidFill>
            </a:endParaRPr>
          </a:p>
          <a:p>
            <a:r>
              <a:rPr lang="fr-FR" sz="1200" i="1" dirty="0" smtClean="0"/>
              <a:t>          latent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</a:t>
            </a:r>
          </a:p>
          <a:p>
            <a:r>
              <a:rPr lang="fr-FR" sz="1200" i="1" dirty="0"/>
              <a:t> </a:t>
            </a:r>
            <a:r>
              <a:rPr lang="fr-FR" sz="1200" i="1" dirty="0" smtClean="0"/>
              <a:t>        </a:t>
            </a:r>
            <a:r>
              <a:rPr lang="fr-FR" sz="1200" i="1" dirty="0" err="1" smtClean="0"/>
              <a:t>evapotranspiration</a:t>
            </a:r>
            <a:endParaRPr lang="fr-FR" sz="1200" i="1" dirty="0"/>
          </a:p>
          <a:p>
            <a:r>
              <a:rPr lang="fr-FR" sz="1200" i="1" dirty="0"/>
              <a:t> </a:t>
            </a:r>
            <a:r>
              <a:rPr lang="fr-FR" sz="1200" i="1" dirty="0" smtClean="0"/>
              <a:t>      </a:t>
            </a:r>
          </a:p>
          <a:p>
            <a:endParaRPr lang="fr-FR" sz="1200" i="1" dirty="0" smtClean="0"/>
          </a:p>
          <a:p>
            <a:r>
              <a:rPr lang="fr-FR" sz="1200" i="1" dirty="0" smtClean="0"/>
              <a:t>net radiation	               </a:t>
            </a:r>
          </a:p>
          <a:p>
            <a:r>
              <a:rPr lang="fr-FR" sz="1200" i="1" dirty="0"/>
              <a:t>	</a:t>
            </a:r>
            <a:r>
              <a:rPr lang="fr-FR" sz="1200" i="1" dirty="0" smtClean="0"/>
              <a:t>	              </a:t>
            </a:r>
            <a:r>
              <a:rPr lang="fr-FR" sz="1200" i="1" dirty="0" err="1" smtClean="0"/>
              <a:t>ground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flux: - </a:t>
            </a:r>
            <a:r>
              <a:rPr lang="fr-FR" sz="1200" i="1" dirty="0" err="1" smtClean="0"/>
              <a:t>soil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temperature</a:t>
            </a:r>
            <a:r>
              <a:rPr lang="fr-FR" sz="1200" i="1" dirty="0" smtClean="0"/>
              <a:t> gradient</a:t>
            </a:r>
          </a:p>
          <a:p>
            <a:r>
              <a:rPr lang="fr-FR" sz="1200" i="1" dirty="0" smtClean="0"/>
              <a:t>				      - thermal </a:t>
            </a:r>
            <a:r>
              <a:rPr lang="fr-FR" sz="1200" i="1" dirty="0" err="1" smtClean="0"/>
              <a:t>conductivity</a:t>
            </a:r>
            <a:r>
              <a:rPr lang="fr-FR" sz="1200" i="1" dirty="0" smtClean="0"/>
              <a:t>		</a:t>
            </a:r>
          </a:p>
          <a:p>
            <a:endParaRPr lang="fr-FR" sz="1200" i="1" dirty="0"/>
          </a:p>
          <a:p>
            <a:r>
              <a:rPr lang="fr-FR" sz="1200" i="1" dirty="0" smtClean="0"/>
              <a:t>	        sensible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</a:t>
            </a:r>
            <a:endParaRPr lang="fr-FR" sz="1200" i="1" dirty="0"/>
          </a:p>
        </p:txBody>
      </p:sp>
      <p:sp>
        <p:nvSpPr>
          <p:cNvPr id="5" name="Rectangle 4"/>
          <p:cNvSpPr/>
          <p:nvPr/>
        </p:nvSpPr>
        <p:spPr>
          <a:xfrm>
            <a:off x="1807028" y="1204685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533188" y="1197428"/>
            <a:ext cx="551544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034967" y="1197428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352798" y="1197428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753370" y="1204685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978341" y="1723292"/>
            <a:ext cx="224972" cy="20398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4259938" y="1723292"/>
            <a:ext cx="0" cy="144897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3718333" y="1723292"/>
            <a:ext cx="0" cy="20116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928198" y="1723292"/>
            <a:ext cx="0" cy="52753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1908290" y="1723292"/>
            <a:ext cx="0" cy="129422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4586068" y="1069145"/>
            <a:ext cx="921434" cy="6541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4642338" y="1069145"/>
            <a:ext cx="745588" cy="756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6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Some</a:t>
            </a:r>
            <a:r>
              <a:rPr lang="fr-FR" dirty="0" smtClean="0">
                <a:solidFill>
                  <a:schemeClr val="bg1"/>
                </a:solidFill>
              </a:rPr>
              <a:t> ET concepts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45" y="1035079"/>
            <a:ext cx="8672732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b="1" dirty="0" err="1">
                <a:solidFill>
                  <a:srgbClr val="008542"/>
                </a:solidFill>
              </a:rPr>
              <a:t>Potential</a:t>
            </a:r>
            <a:r>
              <a:rPr lang="fr-FR" sz="1600" b="1" dirty="0">
                <a:solidFill>
                  <a:srgbClr val="008542"/>
                </a:solidFill>
              </a:rPr>
              <a:t> </a:t>
            </a:r>
            <a:r>
              <a:rPr lang="fr-FR" sz="1600" b="1" dirty="0" smtClean="0">
                <a:solidFill>
                  <a:srgbClr val="008542"/>
                </a:solidFill>
              </a:rPr>
              <a:t>Evapotranspiration (PET)</a:t>
            </a:r>
          </a:p>
          <a:p>
            <a:pPr>
              <a:lnSpc>
                <a:spcPct val="120000"/>
              </a:lnSpc>
            </a:pPr>
            <a:endParaRPr lang="fr-FR" sz="1600" dirty="0"/>
          </a:p>
          <a:p>
            <a:pPr>
              <a:lnSpc>
                <a:spcPct val="120000"/>
              </a:lnSpc>
            </a:pPr>
            <a:r>
              <a:rPr lang="en-US" sz="1600" dirty="0" smtClean="0"/>
              <a:t>the highest rate of ET </a:t>
            </a:r>
            <a:r>
              <a:rPr lang="en-US" sz="1600" dirty="0"/>
              <a:t>that </a:t>
            </a:r>
            <a:r>
              <a:rPr lang="en-US" sz="1600" dirty="0" smtClean="0"/>
              <a:t>can occurs for a given climate -&gt; theoretical calculation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(or for a given type of plant in a given climate)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[dozens of different formulas are available]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fr-FR" sz="1600" b="1" dirty="0" smtClean="0">
                <a:solidFill>
                  <a:srgbClr val="008542"/>
                </a:solidFill>
              </a:rPr>
              <a:t>Reference Evapotranspiration (</a:t>
            </a:r>
            <a:r>
              <a:rPr lang="fr-FR" sz="1600" b="1" dirty="0" err="1" smtClean="0">
                <a:solidFill>
                  <a:srgbClr val="008542"/>
                </a:solidFill>
              </a:rPr>
              <a:t>ETo</a:t>
            </a:r>
            <a:r>
              <a:rPr lang="fr-FR" sz="1600" b="1" dirty="0" smtClean="0">
                <a:solidFill>
                  <a:srgbClr val="008542"/>
                </a:solidFill>
              </a:rPr>
              <a:t>)</a:t>
            </a:r>
            <a:endParaRPr lang="fr-FR" sz="1600" b="1" dirty="0">
              <a:solidFill>
                <a:srgbClr val="008542"/>
              </a:solidFill>
            </a:endParaRPr>
          </a:p>
          <a:p>
            <a:endParaRPr lang="en-US" sz="1600" dirty="0" smtClean="0"/>
          </a:p>
          <a:p>
            <a:pPr lvl="0">
              <a:lnSpc>
                <a:spcPct val="120000"/>
              </a:lnSpc>
            </a:pPr>
            <a:r>
              <a:rPr lang="en-US" sz="1600" dirty="0" smtClean="0"/>
              <a:t>the rate of ET for a reference surface with a full canopy cover and a full water availability</a:t>
            </a:r>
          </a:p>
          <a:p>
            <a:pPr lvl="0">
              <a:lnSpc>
                <a:spcPct val="120000"/>
              </a:lnSpc>
            </a:pPr>
            <a:r>
              <a:rPr lang="en-US" sz="1600" dirty="0">
                <a:solidFill>
                  <a:srgbClr val="000000"/>
                </a:solidFill>
              </a:rPr>
              <a:t>two main references : alfalfa (American Society of Civil </a:t>
            </a:r>
            <a:r>
              <a:rPr lang="en-US" sz="1600" dirty="0" smtClean="0">
                <a:solidFill>
                  <a:srgbClr val="000000"/>
                </a:solidFill>
              </a:rPr>
              <a:t>Engineers), grass (FAO)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/>
              <a:t>used for computing irrigation requirements</a:t>
            </a:r>
          </a:p>
          <a:p>
            <a:endParaRPr lang="en-US" sz="1600" dirty="0" smtClean="0"/>
          </a:p>
          <a:p>
            <a:pPr>
              <a:lnSpc>
                <a:spcPct val="120000"/>
              </a:lnSpc>
            </a:pPr>
            <a:endParaRPr lang="en-US" sz="1600" dirty="0" smtClean="0"/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endParaRPr lang="en-US" sz="1600" dirty="0" smtClean="0"/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83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Reference Evapotranspiration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10" y="858773"/>
            <a:ext cx="3097617" cy="42073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6" name="Picture 4" descr="RÃ©sultat de recherche d'images pour &quot;fao24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06" y="841128"/>
            <a:ext cx="3158197" cy="42109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ouverture de lâouvrage Crop evapotranspiration, guidelines for computing crop water requirements. (FAO Irrigation and drainage paper NÂ° 5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11" y="858772"/>
            <a:ext cx="2983468" cy="42141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4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458" name="Picture 2" descr="Couverture de lâouvrage Crop evapotranspiration, guidelines for computing crop water requirements. (FAO Irrigation and drainage paper NÂ° 5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0566" cy="51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72" y="1126094"/>
            <a:ext cx="6668634" cy="129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710521" y="2087145"/>
            <a:ext cx="43365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                                                          1998</a:t>
            </a:r>
          </a:p>
          <a:p>
            <a:endParaRPr lang="fr-FR" dirty="0"/>
          </a:p>
          <a:p>
            <a:r>
              <a:rPr lang="fr-FR" sz="1400" dirty="0">
                <a:hlinkClick r:id="rId4"/>
              </a:rPr>
              <a:t>http://www.fao.org/3/X0490E/X0490E00.htm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970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Couverture de lâouvrage Crop evapotranspiration, guidelines for computing crop water requirements. (FAO Irrigation and drainage paper NÂ° 5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98" y="1063331"/>
            <a:ext cx="2286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174268" y="1004829"/>
            <a:ext cx="5721631" cy="3613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600" dirty="0" smtClean="0"/>
              <a:t>-   </a:t>
            </a:r>
            <a:r>
              <a:rPr lang="fr-FR" sz="1600" dirty="0" err="1" smtClean="0"/>
              <a:t>ETo</a:t>
            </a:r>
            <a:r>
              <a:rPr lang="fr-FR" sz="1600" dirty="0" smtClean="0"/>
              <a:t> </a:t>
            </a:r>
            <a:r>
              <a:rPr lang="fr-FR" sz="1600" dirty="0" err="1" smtClean="0"/>
              <a:t>calculated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the </a:t>
            </a:r>
            <a:r>
              <a:rPr lang="fr-FR" sz="1600" dirty="0" err="1" smtClean="0"/>
              <a:t>Penman-Monteith</a:t>
            </a:r>
            <a:r>
              <a:rPr lang="fr-FR" sz="1600" dirty="0" smtClean="0"/>
              <a:t> </a:t>
            </a:r>
            <a:r>
              <a:rPr lang="fr-FR" sz="1600" dirty="0" err="1" smtClean="0"/>
              <a:t>equation</a:t>
            </a:r>
            <a:endParaRPr lang="fr-FR" sz="1600" dirty="0" smtClean="0"/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fr-FR" sz="1600" dirty="0" err="1" smtClean="0"/>
              <a:t>assuming</a:t>
            </a:r>
            <a:r>
              <a:rPr lang="fr-FR" sz="1600" dirty="0" smtClean="0"/>
              <a:t> </a:t>
            </a:r>
            <a:r>
              <a:rPr lang="fr-FR" sz="1600" dirty="0" err="1" smtClean="0"/>
              <a:t>parameters</a:t>
            </a:r>
            <a:r>
              <a:rPr lang="fr-FR" sz="1600" dirty="0" smtClean="0"/>
              <a:t> for a short </a:t>
            </a:r>
            <a:r>
              <a:rPr lang="fr-FR" sz="1600" dirty="0" err="1" smtClean="0"/>
              <a:t>grass</a:t>
            </a:r>
            <a:r>
              <a:rPr lang="fr-FR" sz="1600" dirty="0" smtClean="0"/>
              <a:t> </a:t>
            </a:r>
            <a:r>
              <a:rPr lang="fr-FR" sz="1600" dirty="0" err="1" smtClean="0"/>
              <a:t>canopy</a:t>
            </a:r>
            <a:endParaRPr lang="fr-FR" sz="1600" dirty="0" smtClean="0"/>
          </a:p>
          <a:p>
            <a:pPr marL="285750" indent="-285750">
              <a:lnSpc>
                <a:spcPct val="130000"/>
              </a:lnSpc>
              <a:buFontTx/>
              <a:buChar char="-"/>
            </a:pPr>
            <a:endParaRPr lang="fr-FR" sz="1600" dirty="0"/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fr-FR" sz="1600" dirty="0" smtClean="0"/>
              <a:t>water </a:t>
            </a:r>
            <a:r>
              <a:rPr lang="fr-FR" sz="1600" dirty="0" err="1" smtClean="0"/>
              <a:t>requirements</a:t>
            </a:r>
            <a:r>
              <a:rPr lang="fr-FR" sz="1600" dirty="0" smtClean="0"/>
              <a:t> </a:t>
            </a:r>
            <a:r>
              <a:rPr lang="fr-FR" sz="1600" dirty="0" err="1" smtClean="0"/>
              <a:t>computed</a:t>
            </a:r>
            <a:r>
              <a:rPr lang="fr-FR" sz="1600" dirty="0" smtClean="0"/>
              <a:t> as ET = </a:t>
            </a:r>
            <a:r>
              <a:rPr lang="fr-FR" sz="1600" dirty="0" err="1" smtClean="0"/>
              <a:t>Kc</a:t>
            </a:r>
            <a:r>
              <a:rPr lang="fr-FR" sz="1600" dirty="0" smtClean="0"/>
              <a:t> X </a:t>
            </a:r>
            <a:r>
              <a:rPr lang="fr-FR" sz="1600" dirty="0" err="1" smtClean="0"/>
              <a:t>ETo</a:t>
            </a:r>
            <a:endParaRPr lang="fr-FR" sz="1600" dirty="0" smtClean="0"/>
          </a:p>
          <a:p>
            <a:pPr>
              <a:lnSpc>
                <a:spcPct val="130000"/>
              </a:lnSpc>
            </a:pPr>
            <a:r>
              <a:rPr lang="fr-FR" sz="1600" dirty="0"/>
              <a:t> </a:t>
            </a:r>
            <a:r>
              <a:rPr lang="fr-FR" sz="1600" dirty="0" smtClean="0"/>
              <a:t>   </a:t>
            </a:r>
            <a:r>
              <a:rPr lang="fr-FR" sz="1600" dirty="0" err="1" smtClean="0"/>
              <a:t>Kc</a:t>
            </a:r>
            <a:r>
              <a:rPr lang="fr-FR" sz="1600" dirty="0" smtClean="0"/>
              <a:t> = </a:t>
            </a:r>
            <a:r>
              <a:rPr lang="fr-FR" sz="1600" dirty="0" err="1" smtClean="0"/>
              <a:t>crop</a:t>
            </a:r>
            <a:r>
              <a:rPr lang="fr-FR" sz="1600" dirty="0" smtClean="0"/>
              <a:t> coefficient</a:t>
            </a:r>
          </a:p>
          <a:p>
            <a:pPr>
              <a:lnSpc>
                <a:spcPct val="130000"/>
              </a:lnSpc>
            </a:pPr>
            <a:endParaRPr lang="fr-FR" sz="1600" dirty="0" smtClean="0"/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fr-FR" sz="1600" dirty="0" err="1" smtClean="0"/>
              <a:t>provides</a:t>
            </a:r>
            <a:r>
              <a:rPr lang="fr-FR" sz="1600" dirty="0" smtClean="0"/>
              <a:t> a </a:t>
            </a:r>
            <a:r>
              <a:rPr lang="fr-FR" sz="1600" dirty="0" err="1" smtClean="0"/>
              <a:t>catalog</a:t>
            </a:r>
            <a:r>
              <a:rPr lang="fr-FR" sz="1600" dirty="0" smtClean="0"/>
              <a:t> of </a:t>
            </a:r>
          </a:p>
          <a:p>
            <a:pPr marL="742950" lvl="1" indent="-285750">
              <a:lnSpc>
                <a:spcPct val="130000"/>
              </a:lnSpc>
              <a:buFontTx/>
              <a:buChar char="-"/>
            </a:pPr>
            <a:r>
              <a:rPr lang="fr-FR" sz="1600" dirty="0" err="1" smtClean="0"/>
              <a:t>crop</a:t>
            </a:r>
            <a:r>
              <a:rPr lang="fr-FR" sz="1600" dirty="0" smtClean="0"/>
              <a:t> coefficient values</a:t>
            </a:r>
          </a:p>
          <a:p>
            <a:pPr marL="742950" lvl="1" indent="-285750">
              <a:lnSpc>
                <a:spcPct val="130000"/>
              </a:lnSpc>
              <a:buFontTx/>
              <a:buChar char="-"/>
            </a:pPr>
            <a:r>
              <a:rPr lang="fr-FR" sz="1600" dirty="0" err="1" smtClean="0"/>
              <a:t>methods</a:t>
            </a:r>
            <a:r>
              <a:rPr lang="fr-FR" sz="1600" dirty="0" smtClean="0"/>
              <a:t> for </a:t>
            </a:r>
            <a:r>
              <a:rPr lang="fr-FR" sz="1600" dirty="0" err="1" smtClean="0"/>
              <a:t>computing</a:t>
            </a:r>
            <a:r>
              <a:rPr lang="fr-FR" sz="1600" dirty="0" smtClean="0"/>
              <a:t> inputs (</a:t>
            </a:r>
            <a:r>
              <a:rPr lang="fr-FR" sz="1600" dirty="0" err="1" smtClean="0"/>
              <a:t>meteo</a:t>
            </a:r>
            <a:r>
              <a:rPr lang="fr-FR" sz="1600" dirty="0" smtClean="0"/>
              <a:t> data)</a:t>
            </a:r>
          </a:p>
          <a:p>
            <a:pPr marL="742950" lvl="1" indent="-285750">
              <a:lnSpc>
                <a:spcPct val="130000"/>
              </a:lnSpc>
              <a:buFontTx/>
              <a:buChar char="-"/>
            </a:pPr>
            <a:r>
              <a:rPr lang="fr-FR" sz="1600" dirty="0" err="1" smtClean="0"/>
              <a:t>method</a:t>
            </a:r>
            <a:r>
              <a:rPr lang="fr-FR" sz="1600" dirty="0" smtClean="0"/>
              <a:t> for </a:t>
            </a:r>
            <a:r>
              <a:rPr lang="fr-FR" sz="1600" dirty="0" err="1" smtClean="0"/>
              <a:t>computing</a:t>
            </a:r>
            <a:r>
              <a:rPr lang="fr-FR" sz="1600" dirty="0" smtClean="0"/>
              <a:t> water balance and </a:t>
            </a:r>
          </a:p>
          <a:p>
            <a:pPr lvl="1">
              <a:lnSpc>
                <a:spcPct val="130000"/>
              </a:lnSpc>
            </a:pPr>
            <a:r>
              <a:rPr lang="fr-FR" sz="1600" dirty="0"/>
              <a:t> </a:t>
            </a:r>
            <a:r>
              <a:rPr lang="fr-FR" sz="1600" dirty="0" smtClean="0"/>
              <a:t>   </a:t>
            </a:r>
            <a:r>
              <a:rPr lang="fr-FR" sz="1600" dirty="0" err="1" smtClean="0"/>
              <a:t>adapt</a:t>
            </a:r>
            <a:r>
              <a:rPr lang="fr-FR" sz="1600" dirty="0" smtClean="0"/>
              <a:t> </a:t>
            </a:r>
            <a:r>
              <a:rPr lang="fr-FR" sz="1600" dirty="0" err="1" smtClean="0"/>
              <a:t>Kc</a:t>
            </a:r>
            <a:r>
              <a:rPr lang="fr-FR" sz="1600" dirty="0" smtClean="0"/>
              <a:t> to non </a:t>
            </a:r>
            <a:r>
              <a:rPr lang="fr-FR" sz="1600" dirty="0" err="1" smtClean="0"/>
              <a:t>ideal</a:t>
            </a:r>
            <a:r>
              <a:rPr lang="fr-FR" sz="1600" dirty="0" smtClean="0"/>
              <a:t> conditions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52400" y="47474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83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/>
          <a:srcRect t="32248" r="37138"/>
          <a:stretch/>
        </p:blipFill>
        <p:spPr bwMode="auto">
          <a:xfrm>
            <a:off x="2394111" y="904677"/>
            <a:ext cx="4237210" cy="350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ouverture de lâouvrage Crop evapotranspiration, guidelines for computing crop water requirements. (FAO Irrigation and drainage paper NÂ° 5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" y="2166454"/>
            <a:ext cx="1674359" cy="236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985549" y="2982716"/>
            <a:ext cx="1733936" cy="7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600" dirty="0" err="1" smtClean="0"/>
              <a:t>ETc</a:t>
            </a:r>
            <a:r>
              <a:rPr lang="fr-FR" sz="1600" dirty="0" smtClean="0"/>
              <a:t> = </a:t>
            </a:r>
            <a:r>
              <a:rPr lang="fr-FR" sz="1600" dirty="0" err="1" smtClean="0"/>
              <a:t>Kc</a:t>
            </a:r>
            <a:r>
              <a:rPr lang="fr-FR" sz="1600" dirty="0" smtClean="0"/>
              <a:t> X </a:t>
            </a:r>
            <a:r>
              <a:rPr lang="fr-FR" sz="1600" dirty="0" err="1" smtClean="0"/>
              <a:t>ETo</a:t>
            </a:r>
            <a:endParaRPr lang="fr-FR" sz="1600" dirty="0" smtClean="0"/>
          </a:p>
          <a:p>
            <a:pPr>
              <a:lnSpc>
                <a:spcPct val="130000"/>
              </a:lnSpc>
            </a:pPr>
            <a:r>
              <a:rPr lang="fr-FR" sz="1600" dirty="0" smtClean="0"/>
              <a:t>    </a:t>
            </a:r>
            <a:endParaRPr lang="fr-FR" sz="1600" dirty="0"/>
          </a:p>
        </p:txBody>
      </p:sp>
      <p:sp>
        <p:nvSpPr>
          <p:cNvPr id="12" name="Rectangle 11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Coefficient cultural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6" name="Picture 2" descr="Couverture de lâouvrage Crop evapotranspiration, guidelines for computing crop water requirements. (FAO Irrigation and drainage paper NÂ° 5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" y="2166454"/>
            <a:ext cx="1674359" cy="236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2816649" y="1174650"/>
            <a:ext cx="3837903" cy="3105541"/>
            <a:chOff x="3124009" y="1174650"/>
            <a:chExt cx="3837903" cy="3105541"/>
          </a:xfrm>
        </p:grpSpPr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4009" y="1174650"/>
              <a:ext cx="3837903" cy="31055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cxnSp>
          <p:nvCxnSpPr>
            <p:cNvPr id="8" name="Connecteur droit 7"/>
            <p:cNvCxnSpPr/>
            <p:nvPr/>
          </p:nvCxnSpPr>
          <p:spPr>
            <a:xfrm flipV="1">
              <a:off x="3692769" y="3474720"/>
              <a:ext cx="633046" cy="703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V="1">
              <a:off x="4325815" y="1800665"/>
              <a:ext cx="949570" cy="16810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5275385" y="1800665"/>
              <a:ext cx="95660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6231988" y="1800665"/>
              <a:ext cx="562707" cy="142083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6985549" y="2982716"/>
            <a:ext cx="1648593" cy="7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600" dirty="0" smtClean="0"/>
              <a:t>ET = </a:t>
            </a:r>
            <a:r>
              <a:rPr lang="fr-FR" sz="1600" dirty="0" err="1" smtClean="0">
                <a:solidFill>
                  <a:srgbClr val="FF0000"/>
                </a:solidFill>
              </a:rPr>
              <a:t>Kc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smtClean="0"/>
              <a:t>X </a:t>
            </a:r>
            <a:r>
              <a:rPr lang="fr-FR" sz="1600" dirty="0" err="1" smtClean="0"/>
              <a:t>ETo</a:t>
            </a:r>
            <a:endParaRPr lang="fr-FR" sz="1600" dirty="0" smtClean="0"/>
          </a:p>
          <a:p>
            <a:pPr>
              <a:lnSpc>
                <a:spcPct val="130000"/>
              </a:lnSpc>
            </a:pPr>
            <a:r>
              <a:rPr lang="fr-FR" sz="1600" dirty="0" smtClean="0"/>
              <a:t>    </a:t>
            </a:r>
            <a:endParaRPr lang="fr-FR" sz="1600" dirty="0"/>
          </a:p>
        </p:txBody>
      </p:sp>
      <p:sp>
        <p:nvSpPr>
          <p:cNvPr id="18" name="Arc 17"/>
          <p:cNvSpPr/>
          <p:nvPr/>
        </p:nvSpPr>
        <p:spPr>
          <a:xfrm>
            <a:off x="4203166" y="1990165"/>
            <a:ext cx="3555000" cy="2036269"/>
          </a:xfrm>
          <a:prstGeom prst="arc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9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76776" y="991662"/>
            <a:ext cx="526003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Evapotranspiration</a:t>
            </a:r>
          </a:p>
          <a:p>
            <a:r>
              <a:rPr lang="fr-FR" dirty="0"/>
              <a:t>	</a:t>
            </a:r>
            <a:r>
              <a:rPr lang="fr-FR" dirty="0" smtClean="0"/>
              <a:t>- introduction, </a:t>
            </a:r>
            <a:r>
              <a:rPr lang="fr-FR" dirty="0" err="1" smtClean="0"/>
              <a:t>definition</a:t>
            </a:r>
            <a:r>
              <a:rPr lang="fr-FR" dirty="0" smtClean="0"/>
              <a:t>, </a:t>
            </a:r>
            <a:r>
              <a:rPr lang="fr-FR" dirty="0" err="1" smtClean="0"/>
              <a:t>processes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- the </a:t>
            </a:r>
            <a:r>
              <a:rPr lang="fr-FR" dirty="0" err="1" smtClean="0"/>
              <a:t>energy</a:t>
            </a:r>
            <a:r>
              <a:rPr lang="fr-FR" dirty="0" smtClean="0"/>
              <a:t> balance</a:t>
            </a:r>
          </a:p>
          <a:p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evapotranspiration</a:t>
            </a:r>
            <a:r>
              <a:rPr lang="fr-FR" dirty="0" smtClean="0"/>
              <a:t> concepts</a:t>
            </a:r>
          </a:p>
          <a:p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 err="1" smtClean="0"/>
              <a:t>reference</a:t>
            </a:r>
            <a:r>
              <a:rPr lang="fr-FR" dirty="0" smtClean="0"/>
              <a:t> </a:t>
            </a:r>
            <a:r>
              <a:rPr lang="fr-FR" dirty="0" err="1" smtClean="0"/>
              <a:t>evapotranspiration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Remote</a:t>
            </a:r>
            <a:r>
              <a:rPr lang="fr-FR" dirty="0" smtClean="0"/>
              <a:t> </a:t>
            </a:r>
            <a:r>
              <a:rPr lang="fr-FR" dirty="0" err="1" smtClean="0"/>
              <a:t>sensing</a:t>
            </a:r>
            <a:r>
              <a:rPr lang="fr-FR" dirty="0" smtClean="0"/>
              <a:t> of </a:t>
            </a:r>
            <a:r>
              <a:rPr lang="fr-FR" dirty="0" err="1" smtClean="0"/>
              <a:t>evapotranspiration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 err="1" smtClean="0"/>
              <a:t>energy</a:t>
            </a:r>
            <a:r>
              <a:rPr lang="fr-FR" dirty="0" smtClean="0"/>
              <a:t> balance </a:t>
            </a:r>
            <a:r>
              <a:rPr lang="fr-FR" dirty="0" err="1" smtClean="0"/>
              <a:t>approaches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 err="1" smtClean="0"/>
              <a:t>residual</a:t>
            </a:r>
            <a:r>
              <a:rPr lang="fr-FR" dirty="0" smtClean="0"/>
              <a:t> </a:t>
            </a:r>
            <a:r>
              <a:rPr lang="fr-FR" dirty="0" err="1" smtClean="0"/>
              <a:t>methods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 err="1" smtClean="0"/>
              <a:t>evaporative</a:t>
            </a:r>
            <a:r>
              <a:rPr lang="fr-FR" dirty="0" smtClean="0"/>
              <a:t> fraction</a:t>
            </a:r>
          </a:p>
          <a:p>
            <a:r>
              <a:rPr lang="fr-FR" dirty="0"/>
              <a:t>	</a:t>
            </a:r>
            <a:r>
              <a:rPr lang="fr-FR" dirty="0" smtClean="0"/>
              <a:t>- water balance </a:t>
            </a:r>
            <a:r>
              <a:rPr lang="fr-FR" dirty="0" err="1" smtClean="0"/>
              <a:t>approaches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 err="1" smtClean="0"/>
              <a:t>crop</a:t>
            </a:r>
            <a:r>
              <a:rPr lang="fr-FR" dirty="0" smtClean="0"/>
              <a:t> water </a:t>
            </a:r>
            <a:r>
              <a:rPr lang="fr-FR" dirty="0" err="1" smtClean="0"/>
              <a:t>requirements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le bilan hydrique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Equation de </a:t>
            </a:r>
            <a:r>
              <a:rPr lang="fr-FR" dirty="0" err="1" smtClean="0"/>
              <a:t>Penman-Monteith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11" y="1142730"/>
            <a:ext cx="4191000" cy="313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30" y="990750"/>
            <a:ext cx="25336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ouverture de lâouvrage Crop evapotranspiration, guidelines for computing crop water requirements. (FAO Irrigation and drainage paper NÂ° 5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" y="2166454"/>
            <a:ext cx="1674359" cy="236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>
            <a:off x="4018750" y="1582617"/>
            <a:ext cx="88384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9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27260" y="1581013"/>
            <a:ext cx="7789050" cy="3170099"/>
          </a:xfrm>
        </p:spPr>
        <p:txBody>
          <a:bodyPr/>
          <a:lstStyle/>
          <a:p>
            <a:pPr algn="ctr"/>
            <a:r>
              <a:rPr lang="fr-FR" dirty="0" smtClean="0"/>
              <a:t>REMOTE SENSING OF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EVAPOTRANSPIRATION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 descr="ld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761913" cy="25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MODIS MCD43A4 phot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913" y="1"/>
            <a:ext cx="4382085" cy="246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RÃ©sultat de recherche d'images pour &quot;ecostress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56" y="2500830"/>
            <a:ext cx="3675644" cy="264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9941"/>
            <a:ext cx="2715065" cy="2644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e 8"/>
          <p:cNvGrpSpPr/>
          <p:nvPr/>
        </p:nvGrpSpPr>
        <p:grpSpPr>
          <a:xfrm>
            <a:off x="2707808" y="2545014"/>
            <a:ext cx="2760548" cy="2585323"/>
            <a:chOff x="6390709" y="2581422"/>
            <a:chExt cx="2695235" cy="2585323"/>
          </a:xfrm>
        </p:grpSpPr>
        <p:sp>
          <p:nvSpPr>
            <p:cNvPr id="3" name="ZoneTexte 2"/>
            <p:cNvSpPr txBox="1"/>
            <p:nvPr/>
          </p:nvSpPr>
          <p:spPr>
            <a:xfrm>
              <a:off x="6390709" y="2581422"/>
              <a:ext cx="2695235" cy="25853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 LANDSAT       TERRA</a:t>
              </a:r>
            </a:p>
            <a:p>
              <a:r>
                <a:rPr lang="fr-FR" dirty="0"/>
                <a:t>	 </a:t>
              </a:r>
              <a:r>
                <a:rPr lang="fr-FR" dirty="0" smtClean="0"/>
                <a:t>          </a:t>
              </a:r>
              <a:r>
                <a:rPr lang="fr-FR" dirty="0" err="1" smtClean="0"/>
                <a:t>modis</a:t>
              </a:r>
              <a:endParaRPr lang="fr-FR" dirty="0" smtClean="0"/>
            </a:p>
            <a:p>
              <a:r>
                <a:rPr lang="fr-FR" dirty="0"/>
                <a:t>	</a:t>
              </a:r>
              <a:r>
                <a:rPr lang="fr-FR" dirty="0" smtClean="0"/>
                <a:t>	aster</a:t>
              </a:r>
            </a:p>
            <a:p>
              <a:endParaRPr lang="fr-FR" dirty="0" smtClean="0"/>
            </a:p>
            <a:p>
              <a:endParaRPr lang="fr-FR" dirty="0"/>
            </a:p>
            <a:p>
              <a:r>
                <a:rPr lang="fr-FR" dirty="0" smtClean="0"/>
                <a:t>	   ECOSTRESS</a:t>
              </a:r>
            </a:p>
            <a:p>
              <a:r>
                <a:rPr lang="fr-FR" dirty="0"/>
                <a:t> </a:t>
              </a:r>
              <a:endParaRPr lang="fr-FR" dirty="0" smtClean="0"/>
            </a:p>
            <a:p>
              <a:r>
                <a:rPr lang="fr-FR" dirty="0" smtClean="0"/>
                <a:t>THIRSTY</a:t>
              </a:r>
            </a:p>
            <a:p>
              <a:endParaRPr lang="fr-FR" dirty="0"/>
            </a:p>
          </p:txBody>
        </p:sp>
        <p:cxnSp>
          <p:nvCxnSpPr>
            <p:cNvPr id="5" name="Connecteur droit 4"/>
            <p:cNvCxnSpPr>
              <a:stCxn id="3" idx="0"/>
              <a:endCxn id="3" idx="2"/>
            </p:cNvCxnSpPr>
            <p:nvPr/>
          </p:nvCxnSpPr>
          <p:spPr>
            <a:xfrm>
              <a:off x="7738327" y="2581422"/>
              <a:ext cx="0" cy="25853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6611257" y="3807882"/>
              <a:ext cx="2336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107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Remote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sensing</a:t>
            </a:r>
            <a:r>
              <a:rPr lang="fr-FR" dirty="0" smtClean="0">
                <a:solidFill>
                  <a:schemeClr val="bg1"/>
                </a:solidFill>
              </a:rPr>
              <a:t> of ET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8520" y="950693"/>
            <a:ext cx="3906006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Three</a:t>
            </a:r>
            <a:r>
              <a:rPr lang="fr-FR" sz="1600" dirty="0" smtClean="0"/>
              <a:t> main types of </a:t>
            </a:r>
            <a:r>
              <a:rPr lang="fr-FR" sz="1600" dirty="0" err="1" smtClean="0"/>
              <a:t>methods</a:t>
            </a:r>
            <a:endParaRPr lang="fr-FR" sz="1600" dirty="0"/>
          </a:p>
          <a:p>
            <a:endParaRPr lang="fr-FR" sz="1600" dirty="0" smtClean="0"/>
          </a:p>
          <a:p>
            <a:pPr marL="742950" lvl="1" indent="-285750">
              <a:buFontTx/>
              <a:buChar char="-"/>
            </a:pPr>
            <a:r>
              <a:rPr lang="fr-FR" sz="1600" dirty="0" err="1" smtClean="0"/>
              <a:t>aerodyanic</a:t>
            </a:r>
            <a:r>
              <a:rPr lang="fr-FR" sz="1600" dirty="0" smtClean="0"/>
              <a:t> </a:t>
            </a:r>
            <a:r>
              <a:rPr lang="fr-FR" sz="1600" dirty="0" err="1" smtClean="0"/>
              <a:t>residual</a:t>
            </a:r>
            <a:r>
              <a:rPr lang="fr-FR" sz="1600" dirty="0" smtClean="0"/>
              <a:t> </a:t>
            </a:r>
            <a:r>
              <a:rPr lang="fr-FR" sz="1600" dirty="0" err="1" smtClean="0"/>
              <a:t>equation</a:t>
            </a:r>
            <a:endParaRPr lang="fr-FR" sz="1600" dirty="0" smtClean="0"/>
          </a:p>
          <a:p>
            <a:pPr marL="742950" lvl="1" indent="-285750">
              <a:buFontTx/>
              <a:buChar char="-"/>
            </a:pPr>
            <a:endParaRPr lang="fr-FR" sz="800" dirty="0" smtClean="0"/>
          </a:p>
          <a:p>
            <a:pPr marL="742950" lvl="1" indent="-285750">
              <a:buFontTx/>
              <a:buChar char="-"/>
            </a:pPr>
            <a:r>
              <a:rPr lang="fr-FR" sz="1600" dirty="0" err="1" smtClean="0"/>
              <a:t>evaporative</a:t>
            </a:r>
            <a:r>
              <a:rPr lang="fr-FR" sz="1600" dirty="0" smtClean="0"/>
              <a:t> fraction </a:t>
            </a:r>
            <a:r>
              <a:rPr lang="fr-FR" sz="1600" dirty="0" err="1" smtClean="0"/>
              <a:t>method</a:t>
            </a:r>
            <a:endParaRPr lang="fr-FR" sz="1600" dirty="0" smtClean="0"/>
          </a:p>
          <a:p>
            <a:pPr marL="742950" lvl="1" indent="-285750">
              <a:buFontTx/>
              <a:buChar char="-"/>
            </a:pPr>
            <a:endParaRPr lang="fr-FR" sz="800" dirty="0" smtClean="0"/>
          </a:p>
          <a:p>
            <a:pPr marL="742950" lvl="1" indent="-285750">
              <a:buFontTx/>
              <a:buChar char="-"/>
            </a:pPr>
            <a:r>
              <a:rPr lang="fr-FR" sz="1600" dirty="0" smtClean="0"/>
              <a:t>water balance </a:t>
            </a:r>
            <a:r>
              <a:rPr lang="fr-FR" sz="1600" dirty="0" err="1" smtClean="0"/>
              <a:t>method</a:t>
            </a:r>
            <a:endParaRPr lang="fr-FR" sz="1600" dirty="0" smtClean="0"/>
          </a:p>
          <a:p>
            <a:pPr lvl="1"/>
            <a:endParaRPr lang="fr-FR" sz="600" dirty="0" smtClean="0"/>
          </a:p>
          <a:p>
            <a:pPr marL="742950" lvl="1" indent="-285750">
              <a:buFontTx/>
              <a:buChar char="-"/>
            </a:pPr>
            <a:r>
              <a:rPr lang="fr-FR" sz="1600" dirty="0" err="1" smtClean="0"/>
              <a:t>crop</a:t>
            </a:r>
            <a:r>
              <a:rPr lang="fr-FR" sz="1600" dirty="0" smtClean="0"/>
              <a:t> water </a:t>
            </a:r>
            <a:r>
              <a:rPr lang="fr-FR" sz="1600" dirty="0" err="1" smtClean="0"/>
              <a:t>requirements</a:t>
            </a:r>
            <a:endParaRPr lang="fr-FR" sz="1600" dirty="0"/>
          </a:p>
        </p:txBody>
      </p:sp>
      <p:sp>
        <p:nvSpPr>
          <p:cNvPr id="4" name="Accolade fermante 3"/>
          <p:cNvSpPr/>
          <p:nvPr/>
        </p:nvSpPr>
        <p:spPr>
          <a:xfrm flipH="1">
            <a:off x="653579" y="1594230"/>
            <a:ext cx="123148" cy="1187389"/>
          </a:xfrm>
          <a:prstGeom prst="rightBrace">
            <a:avLst>
              <a:gd name="adj1" fmla="val 28959"/>
              <a:gd name="adj2" fmla="val 4887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126343" y="1247078"/>
            <a:ext cx="3496085" cy="2259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600" dirty="0" err="1" smtClean="0"/>
              <a:t>energy</a:t>
            </a:r>
            <a:r>
              <a:rPr lang="fr-FR" sz="1600" dirty="0" smtClean="0"/>
              <a:t> balance </a:t>
            </a:r>
            <a:r>
              <a:rPr lang="fr-FR" sz="1600" dirty="0" err="1" smtClean="0"/>
              <a:t>equation</a:t>
            </a:r>
            <a:r>
              <a:rPr lang="fr-FR" sz="1600" dirty="0" smtClean="0"/>
              <a:t>, </a:t>
            </a:r>
          </a:p>
          <a:p>
            <a:pPr>
              <a:lnSpc>
                <a:spcPct val="130000"/>
              </a:lnSpc>
            </a:pPr>
            <a:r>
              <a:rPr lang="fr-FR" sz="1600" dirty="0" smtClean="0"/>
              <a:t>surface </a:t>
            </a:r>
            <a:r>
              <a:rPr lang="fr-FR" sz="1600" dirty="0" err="1" smtClean="0"/>
              <a:t>temperature</a:t>
            </a:r>
            <a:r>
              <a:rPr lang="fr-FR" sz="1600" dirty="0" smtClean="0"/>
              <a:t> and </a:t>
            </a:r>
            <a:r>
              <a:rPr lang="fr-FR" sz="1600" dirty="0" err="1" smtClean="0"/>
              <a:t>albedo</a:t>
            </a:r>
            <a:endParaRPr lang="fr-FR" sz="1600" dirty="0" smtClean="0"/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fr-FR" sz="1600" dirty="0" err="1" smtClean="0"/>
              <a:t>Landsat</a:t>
            </a:r>
            <a:endParaRPr lang="fr-FR" sz="1600" dirty="0" smtClean="0"/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fr-FR" sz="1600" dirty="0" smtClean="0"/>
              <a:t>MODIS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fr-FR" sz="1600" dirty="0" err="1" smtClean="0"/>
              <a:t>Sentinel</a:t>
            </a:r>
            <a:r>
              <a:rPr lang="fr-FR" sz="1600" dirty="0" smtClean="0"/>
              <a:t> 3</a:t>
            </a:r>
            <a:endParaRPr lang="fr-FR" sz="1600" dirty="0"/>
          </a:p>
          <a:p>
            <a:pPr>
              <a:lnSpc>
                <a:spcPct val="130000"/>
              </a:lnSpc>
            </a:pPr>
            <a:endParaRPr lang="fr-FR" sz="1600" dirty="0" smtClean="0"/>
          </a:p>
          <a:p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1280719" y="3196011"/>
            <a:ext cx="690323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600" dirty="0"/>
          </a:p>
          <a:p>
            <a:r>
              <a:rPr lang="fr-FR" sz="1600" dirty="0" smtClean="0"/>
              <a:t>water balance </a:t>
            </a:r>
            <a:r>
              <a:rPr lang="fr-FR" sz="1600" dirty="0" err="1" smtClean="0"/>
              <a:t>equation</a:t>
            </a:r>
            <a:r>
              <a:rPr lang="fr-FR" sz="1600" dirty="0" smtClean="0"/>
              <a:t> and fraction </a:t>
            </a:r>
            <a:r>
              <a:rPr lang="fr-FR" sz="1600" dirty="0" err="1" smtClean="0"/>
              <a:t>cover</a:t>
            </a:r>
            <a:r>
              <a:rPr lang="fr-FR" sz="1600" dirty="0" smtClean="0"/>
              <a:t> (</a:t>
            </a:r>
            <a:r>
              <a:rPr lang="fr-FR" sz="1600" dirty="0" err="1" smtClean="0"/>
              <a:t>vegetation</a:t>
            </a:r>
            <a:r>
              <a:rPr lang="fr-FR" sz="1600" dirty="0" smtClean="0"/>
              <a:t> indices)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fr-FR" sz="1600" dirty="0" err="1" smtClean="0"/>
              <a:t>Earth</a:t>
            </a:r>
            <a:r>
              <a:rPr lang="fr-FR" sz="1600" dirty="0" smtClean="0"/>
              <a:t> Observation satellites : </a:t>
            </a:r>
            <a:r>
              <a:rPr lang="fr-FR" sz="1600" dirty="0" err="1" smtClean="0"/>
              <a:t>Landsat</a:t>
            </a:r>
            <a:r>
              <a:rPr lang="fr-FR" sz="1600" dirty="0" smtClean="0"/>
              <a:t>, SPOT, </a:t>
            </a:r>
            <a:r>
              <a:rPr lang="fr-FR" sz="1600" dirty="0" err="1" smtClean="0"/>
              <a:t>Sentinel</a:t>
            </a:r>
            <a:r>
              <a:rPr lang="fr-FR" sz="1600" dirty="0" smtClean="0"/>
              <a:t> 2...</a:t>
            </a:r>
            <a:endParaRPr lang="fr-FR" sz="1600" dirty="0"/>
          </a:p>
        </p:txBody>
      </p:sp>
      <p:sp>
        <p:nvSpPr>
          <p:cNvPr id="7" name="Accolade fermante 6"/>
          <p:cNvSpPr/>
          <p:nvPr/>
        </p:nvSpPr>
        <p:spPr>
          <a:xfrm>
            <a:off x="4157002" y="1470724"/>
            <a:ext cx="168812" cy="689317"/>
          </a:xfrm>
          <a:prstGeom prst="rightBrace">
            <a:avLst>
              <a:gd name="adj1" fmla="val 4641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4459458" y="1807698"/>
            <a:ext cx="4712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ccolade ouvrante 9"/>
          <p:cNvSpPr/>
          <p:nvPr/>
        </p:nvSpPr>
        <p:spPr>
          <a:xfrm>
            <a:off x="5034901" y="1371600"/>
            <a:ext cx="191245" cy="1519311"/>
          </a:xfrm>
          <a:prstGeom prst="leftBrace">
            <a:avLst>
              <a:gd name="adj1" fmla="val 33203"/>
              <a:gd name="adj2" fmla="val 287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ccolade ouvrante 10"/>
          <p:cNvSpPr/>
          <p:nvPr/>
        </p:nvSpPr>
        <p:spPr>
          <a:xfrm>
            <a:off x="5467644" y="1961774"/>
            <a:ext cx="191245" cy="890954"/>
          </a:xfrm>
          <a:prstGeom prst="leftBrace">
            <a:avLst>
              <a:gd name="adj1" fmla="val 3320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ccolade fermante 17"/>
          <p:cNvSpPr/>
          <p:nvPr/>
        </p:nvSpPr>
        <p:spPr>
          <a:xfrm>
            <a:off x="3717734" y="2184056"/>
            <a:ext cx="168812" cy="689317"/>
          </a:xfrm>
          <a:prstGeom prst="rightBrace">
            <a:avLst>
              <a:gd name="adj1" fmla="val 4641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rc 18"/>
          <p:cNvSpPr/>
          <p:nvPr/>
        </p:nvSpPr>
        <p:spPr>
          <a:xfrm rot="2259530">
            <a:off x="2984723" y="2401781"/>
            <a:ext cx="1141300" cy="1269990"/>
          </a:xfrm>
          <a:prstGeom prst="arc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8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73471" y="1143023"/>
            <a:ext cx="7789050" cy="2554545"/>
          </a:xfrm>
        </p:spPr>
        <p:txBody>
          <a:bodyPr/>
          <a:lstStyle/>
          <a:p>
            <a:pPr algn="ctr"/>
            <a:r>
              <a:rPr lang="fr-FR" sz="2400" dirty="0" smtClean="0"/>
              <a:t>REMOTE SENSING OF EVAPOTRANSPIRATION</a:t>
            </a:r>
            <a:br>
              <a:rPr lang="fr-FR" sz="2400" dirty="0" smtClean="0"/>
            </a:b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cap="none" dirty="0" err="1" smtClean="0"/>
              <a:t>Energy</a:t>
            </a:r>
            <a:r>
              <a:rPr lang="fr-FR" sz="2400" cap="none" dirty="0" smtClean="0"/>
              <a:t> balance </a:t>
            </a:r>
            <a:r>
              <a:rPr lang="fr-FR" sz="2400" cap="none" dirty="0" err="1" smtClean="0"/>
              <a:t>approaches</a:t>
            </a:r>
            <a:r>
              <a:rPr lang="fr-FR" sz="2400" dirty="0" smtClean="0"/>
              <a:t> 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/>
              <a:t/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8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The </a:t>
            </a:r>
            <a:r>
              <a:rPr lang="fr-FR" dirty="0" err="1" smtClean="0">
                <a:solidFill>
                  <a:schemeClr val="bg1"/>
                </a:solidFill>
              </a:rPr>
              <a:t>Energy</a:t>
            </a:r>
            <a:r>
              <a:rPr lang="fr-FR" dirty="0" smtClean="0">
                <a:solidFill>
                  <a:schemeClr val="bg1"/>
                </a:solidFill>
              </a:rPr>
              <a:t> Balance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7107" y="1233685"/>
            <a:ext cx="754028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   Rn </a:t>
            </a:r>
            <a:r>
              <a:rPr lang="fr-FR" dirty="0"/>
              <a:t>= </a:t>
            </a:r>
            <a:r>
              <a:rPr lang="el-GR" dirty="0"/>
              <a:t>λ </a:t>
            </a:r>
            <a:r>
              <a:rPr lang="fr-FR" dirty="0"/>
              <a:t>ET </a:t>
            </a:r>
            <a:r>
              <a:rPr lang="fr-FR" dirty="0" smtClean="0"/>
              <a:t>+  H  </a:t>
            </a:r>
            <a:r>
              <a:rPr lang="fr-FR" dirty="0"/>
              <a:t>+ </a:t>
            </a:r>
            <a:r>
              <a:rPr lang="fr-FR" dirty="0" smtClean="0"/>
              <a:t> G  + </a:t>
            </a:r>
            <a:r>
              <a:rPr lang="fr-FR" dirty="0"/>
              <a:t>P</a:t>
            </a:r>
            <a:r>
              <a:rPr lang="fr-FR" baseline="-25000" dirty="0"/>
              <a:t>S</a:t>
            </a:r>
          </a:p>
          <a:p>
            <a:endParaRPr lang="fr-FR" dirty="0" smtClean="0"/>
          </a:p>
          <a:p>
            <a:r>
              <a:rPr lang="fr-FR" dirty="0" smtClean="0"/>
              <a:t>				</a:t>
            </a:r>
            <a:r>
              <a:rPr lang="fr-FR" sz="1200" i="1" dirty="0" err="1" smtClean="0"/>
              <a:t>energy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storage</a:t>
            </a:r>
            <a:r>
              <a:rPr lang="fr-FR" sz="1200" i="1" dirty="0" smtClean="0"/>
              <a:t> in plants: </a:t>
            </a:r>
            <a:r>
              <a:rPr lang="fr-FR" sz="1200" i="1" dirty="0" err="1">
                <a:solidFill>
                  <a:srgbClr val="FF0000"/>
                </a:solidFill>
              </a:rPr>
              <a:t>usually</a:t>
            </a:r>
            <a:r>
              <a:rPr lang="fr-FR" sz="1200" i="1" dirty="0">
                <a:solidFill>
                  <a:srgbClr val="FF0000"/>
                </a:solidFill>
              </a:rPr>
              <a:t> </a:t>
            </a:r>
            <a:r>
              <a:rPr lang="fr-FR" sz="1200" i="1" dirty="0" err="1">
                <a:solidFill>
                  <a:srgbClr val="FF0000"/>
                </a:solidFill>
              </a:rPr>
              <a:t>neglected</a:t>
            </a:r>
            <a:r>
              <a:rPr lang="fr-FR" sz="1200" i="1" dirty="0">
                <a:solidFill>
                  <a:srgbClr val="FF0000"/>
                </a:solidFill>
              </a:rPr>
              <a:t> </a:t>
            </a:r>
            <a:endParaRPr lang="fr-FR" sz="1200" i="1" dirty="0" smtClean="0"/>
          </a:p>
          <a:p>
            <a:r>
              <a:rPr lang="fr-FR" sz="1200" i="1" dirty="0"/>
              <a:t>	</a:t>
            </a:r>
            <a:r>
              <a:rPr lang="fr-FR" sz="1200" i="1" dirty="0" smtClean="0"/>
              <a:t>			</a:t>
            </a:r>
            <a:endParaRPr lang="fr-FR" sz="1200" i="1" dirty="0" smtClean="0">
              <a:solidFill>
                <a:srgbClr val="FF0000"/>
              </a:solidFill>
            </a:endParaRPr>
          </a:p>
          <a:p>
            <a:r>
              <a:rPr lang="fr-FR" sz="1200" i="1" dirty="0" smtClean="0"/>
              <a:t>          latent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</a:t>
            </a:r>
          </a:p>
          <a:p>
            <a:r>
              <a:rPr lang="fr-FR" sz="1200" i="1" dirty="0"/>
              <a:t> </a:t>
            </a:r>
            <a:r>
              <a:rPr lang="fr-FR" sz="1200" i="1" dirty="0" smtClean="0"/>
              <a:t>        </a:t>
            </a:r>
            <a:r>
              <a:rPr lang="fr-FR" sz="1200" i="1" dirty="0" err="1" smtClean="0"/>
              <a:t>evapotranspiration</a:t>
            </a:r>
            <a:endParaRPr lang="fr-FR" sz="1200" i="1" dirty="0"/>
          </a:p>
          <a:p>
            <a:r>
              <a:rPr lang="fr-FR" sz="1200" i="1" dirty="0"/>
              <a:t> </a:t>
            </a:r>
            <a:r>
              <a:rPr lang="fr-FR" sz="1200" i="1" dirty="0" smtClean="0"/>
              <a:t>      </a:t>
            </a:r>
          </a:p>
          <a:p>
            <a:endParaRPr lang="fr-FR" sz="1200" i="1" dirty="0" smtClean="0"/>
          </a:p>
          <a:p>
            <a:r>
              <a:rPr lang="fr-FR" sz="1200" i="1" dirty="0" smtClean="0"/>
              <a:t>net radiation	               </a:t>
            </a:r>
          </a:p>
          <a:p>
            <a:r>
              <a:rPr lang="fr-FR" sz="1200" i="1" dirty="0"/>
              <a:t>	</a:t>
            </a:r>
            <a:r>
              <a:rPr lang="fr-FR" sz="1200" i="1" dirty="0" smtClean="0"/>
              <a:t>	              </a:t>
            </a:r>
            <a:r>
              <a:rPr lang="fr-FR" sz="1200" i="1" dirty="0" err="1" smtClean="0"/>
              <a:t>ground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flux: - </a:t>
            </a:r>
            <a:r>
              <a:rPr lang="fr-FR" sz="1200" i="1" dirty="0" err="1" smtClean="0"/>
              <a:t>soil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temperature</a:t>
            </a:r>
            <a:r>
              <a:rPr lang="fr-FR" sz="1200" i="1" dirty="0" smtClean="0"/>
              <a:t> gradient </a:t>
            </a:r>
          </a:p>
          <a:p>
            <a:r>
              <a:rPr lang="fr-FR" sz="1200" i="1" dirty="0" smtClean="0"/>
              <a:t>				      - thermal </a:t>
            </a:r>
            <a:r>
              <a:rPr lang="fr-FR" sz="1200" i="1" dirty="0" err="1" smtClean="0"/>
              <a:t>conductivity</a:t>
            </a:r>
            <a:r>
              <a:rPr lang="fr-FR" sz="1200" i="1" dirty="0" smtClean="0"/>
              <a:t>		</a:t>
            </a:r>
          </a:p>
          <a:p>
            <a:endParaRPr lang="fr-FR" sz="1200" i="1" dirty="0"/>
          </a:p>
          <a:p>
            <a:r>
              <a:rPr lang="fr-FR" sz="1200" i="1" dirty="0" smtClean="0"/>
              <a:t>	        sensible </a:t>
            </a:r>
            <a:r>
              <a:rPr lang="fr-FR" sz="1200" i="1" dirty="0" err="1" smtClean="0"/>
              <a:t>heat</a:t>
            </a:r>
            <a:r>
              <a:rPr lang="fr-FR" sz="1200" i="1" dirty="0" smtClean="0"/>
              <a:t> flux</a:t>
            </a:r>
            <a:endParaRPr lang="fr-FR" sz="1200" i="1" dirty="0"/>
          </a:p>
        </p:txBody>
      </p:sp>
      <p:sp>
        <p:nvSpPr>
          <p:cNvPr id="5" name="Rectangle 4"/>
          <p:cNvSpPr/>
          <p:nvPr/>
        </p:nvSpPr>
        <p:spPr>
          <a:xfrm>
            <a:off x="1807028" y="1204685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533188" y="1197428"/>
            <a:ext cx="551544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034967" y="1197428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352798" y="1197428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753370" y="1204685"/>
            <a:ext cx="449943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978341" y="1723292"/>
            <a:ext cx="224972" cy="20398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4259938" y="1723292"/>
            <a:ext cx="0" cy="144897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3718333" y="1723292"/>
            <a:ext cx="0" cy="20116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928198" y="1723292"/>
            <a:ext cx="0" cy="52753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1908290" y="1723292"/>
            <a:ext cx="0" cy="129422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4586068" y="1069145"/>
            <a:ext cx="921434" cy="6541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4642338" y="1069145"/>
            <a:ext cx="745588" cy="756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-53788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79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The </a:t>
            </a:r>
            <a:r>
              <a:rPr lang="fr-FR" dirty="0" err="1" smtClean="0">
                <a:solidFill>
                  <a:schemeClr val="bg1"/>
                </a:solidFill>
              </a:rPr>
              <a:t>Energy</a:t>
            </a:r>
            <a:r>
              <a:rPr lang="fr-FR" dirty="0" smtClean="0">
                <a:solidFill>
                  <a:schemeClr val="bg1"/>
                </a:solidFill>
              </a:rPr>
              <a:t> Balance -&gt; </a:t>
            </a:r>
            <a:r>
              <a:rPr lang="fr-FR" dirty="0" err="1" smtClean="0">
                <a:solidFill>
                  <a:schemeClr val="bg1"/>
                </a:solidFill>
              </a:rPr>
              <a:t>residual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method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146" y="917155"/>
            <a:ext cx="337272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</a:t>
            </a:r>
            <a:r>
              <a:rPr lang="el-GR" dirty="0" smtClean="0"/>
              <a:t>λ </a:t>
            </a:r>
            <a:r>
              <a:rPr lang="fr-FR" dirty="0"/>
              <a:t>ET </a:t>
            </a:r>
            <a:r>
              <a:rPr lang="fr-FR" dirty="0" smtClean="0"/>
              <a:t>= Rn  -  H  </a:t>
            </a:r>
            <a:r>
              <a:rPr lang="fr-FR" dirty="0"/>
              <a:t>-</a:t>
            </a:r>
            <a:r>
              <a:rPr lang="fr-FR" dirty="0" smtClean="0"/>
              <a:t>  G</a:t>
            </a:r>
          </a:p>
          <a:p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	     </a:t>
            </a:r>
            <a:r>
              <a:rPr lang="fr-FR" sz="1600" dirty="0" smtClean="0">
                <a:solidFill>
                  <a:srgbClr val="FF0000"/>
                </a:solidFill>
              </a:rPr>
              <a:t>Rn</a:t>
            </a:r>
          </a:p>
          <a:p>
            <a:r>
              <a:rPr lang="fr-FR" sz="1600" dirty="0"/>
              <a:t>	</a:t>
            </a:r>
            <a:r>
              <a:rPr lang="fr-FR" sz="1600" dirty="0" smtClean="0">
                <a:solidFill>
                  <a:srgbClr val="FF0000"/>
                </a:solidFill>
              </a:rPr>
              <a:t>	      NDVI</a:t>
            </a:r>
          </a:p>
          <a:p>
            <a:r>
              <a:rPr lang="fr-FR" sz="1600" dirty="0" smtClean="0">
                <a:solidFill>
                  <a:srgbClr val="FF0000"/>
                </a:solidFill>
              </a:rPr>
              <a:t>   </a:t>
            </a:r>
            <a:r>
              <a:rPr lang="fr-FR" sz="1600" dirty="0">
                <a:solidFill>
                  <a:srgbClr val="FF0000"/>
                </a:solidFill>
              </a:rPr>
              <a:t>	 </a:t>
            </a:r>
            <a:r>
              <a:rPr lang="fr-FR" sz="1600" dirty="0" smtClean="0">
                <a:solidFill>
                  <a:srgbClr val="FF0000"/>
                </a:solidFill>
              </a:rPr>
              <a:t>            </a:t>
            </a:r>
            <a:r>
              <a:rPr lang="fr-FR" sz="1600" dirty="0" err="1" smtClean="0">
                <a:solidFill>
                  <a:srgbClr val="FF0000"/>
                </a:solidFill>
              </a:rPr>
              <a:t>Ts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1600" dirty="0">
                <a:solidFill>
                  <a:srgbClr val="FF0000"/>
                </a:solidFill>
              </a:rPr>
              <a:t>	</a:t>
            </a:r>
            <a:r>
              <a:rPr lang="fr-FR" sz="1600" dirty="0" smtClean="0">
                <a:solidFill>
                  <a:srgbClr val="FF0000"/>
                </a:solidFill>
              </a:rPr>
              <a:t>             NDVI</a:t>
            </a:r>
          </a:p>
          <a:p>
            <a:r>
              <a:rPr lang="fr-FR" sz="1600" dirty="0">
                <a:solidFill>
                  <a:srgbClr val="FF0000"/>
                </a:solidFill>
              </a:rPr>
              <a:t>	</a:t>
            </a:r>
            <a:r>
              <a:rPr lang="fr-FR" sz="1600" dirty="0" smtClean="0">
                <a:solidFill>
                  <a:srgbClr val="FF0000"/>
                </a:solidFill>
              </a:rPr>
              <a:t>	plant type</a:t>
            </a:r>
          </a:p>
          <a:p>
            <a:r>
              <a:rPr lang="fr-FR" sz="1600" baseline="-25000" dirty="0">
                <a:solidFill>
                  <a:srgbClr val="FF0000"/>
                </a:solidFill>
              </a:rPr>
              <a:t>	</a:t>
            </a:r>
            <a:r>
              <a:rPr lang="fr-FR" sz="1600" dirty="0" smtClean="0">
                <a:solidFill>
                  <a:srgbClr val="FF0000"/>
                </a:solidFill>
              </a:rPr>
              <a:t>   </a:t>
            </a:r>
            <a:r>
              <a:rPr lang="fr-FR" sz="1600" dirty="0" err="1" smtClean="0">
                <a:solidFill>
                  <a:srgbClr val="FF0000"/>
                </a:solidFill>
              </a:rPr>
              <a:t>albedo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1600" dirty="0">
                <a:solidFill>
                  <a:srgbClr val="FF0000"/>
                </a:solidFill>
              </a:rPr>
              <a:t>	</a:t>
            </a:r>
            <a:r>
              <a:rPr lang="fr-FR" sz="1600" dirty="0" smtClean="0">
                <a:solidFill>
                  <a:srgbClr val="FF0000"/>
                </a:solidFill>
              </a:rPr>
              <a:t>   </a:t>
            </a:r>
            <a:r>
              <a:rPr lang="fr-FR" sz="1600" dirty="0" err="1" smtClean="0">
                <a:solidFill>
                  <a:srgbClr val="FF0000"/>
                </a:solidFill>
              </a:rPr>
              <a:t>Ts</a:t>
            </a:r>
            <a:endParaRPr lang="fr-FR" sz="1600" dirty="0" smtClean="0">
              <a:solidFill>
                <a:srgbClr val="FF0000"/>
              </a:solidFill>
            </a:endParaRPr>
          </a:p>
          <a:p>
            <a:endParaRPr lang="fr-FR" sz="1600" dirty="0" smtClean="0"/>
          </a:p>
          <a:p>
            <a:r>
              <a:rPr lang="fr-FR" sz="1600" dirty="0" smtClean="0"/>
              <a:t>spectral reflectances</a:t>
            </a:r>
          </a:p>
          <a:p>
            <a:endParaRPr lang="fr-FR" sz="1600" dirty="0" smtClean="0"/>
          </a:p>
          <a:p>
            <a:r>
              <a:rPr lang="fr-FR" sz="1600" dirty="0" smtClean="0"/>
              <a:t>thermal </a:t>
            </a:r>
            <a:r>
              <a:rPr lang="fr-FR" sz="1600" dirty="0" err="1" smtClean="0"/>
              <a:t>infrared</a:t>
            </a:r>
            <a:r>
              <a:rPr lang="fr-FR" sz="1600" dirty="0" smtClean="0"/>
              <a:t> radiances</a:t>
            </a:r>
            <a:endParaRPr lang="fr-FR" sz="1600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2785376" y="1211909"/>
            <a:ext cx="0" cy="2300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2276591" y="1209306"/>
            <a:ext cx="0" cy="795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1584927" y="1211908"/>
            <a:ext cx="0" cy="132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619983" y="1078921"/>
            <a:ext cx="6745458" cy="3457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 smtClean="0"/>
              <a:t>models</a:t>
            </a:r>
            <a:r>
              <a:rPr lang="fr-FR" sz="1600" dirty="0" smtClean="0"/>
              <a:t> / </a:t>
            </a:r>
            <a:r>
              <a:rPr lang="fr-FR" sz="1600" dirty="0" err="1" smtClean="0"/>
              <a:t>methods</a:t>
            </a:r>
            <a:r>
              <a:rPr lang="fr-FR" sz="1600" dirty="0"/>
              <a:t> </a:t>
            </a:r>
            <a:r>
              <a:rPr lang="fr-FR" sz="1600" dirty="0" err="1" smtClean="0"/>
              <a:t>such</a:t>
            </a:r>
            <a:r>
              <a:rPr lang="fr-FR" sz="1600" dirty="0" smtClean="0"/>
              <a:t> as</a:t>
            </a:r>
          </a:p>
          <a:p>
            <a:endParaRPr lang="fr-FR" sz="1600" dirty="0" smtClean="0"/>
          </a:p>
          <a:p>
            <a:r>
              <a:rPr lang="fr-FR" sz="1600" dirty="0"/>
              <a:t>	</a:t>
            </a:r>
            <a:r>
              <a:rPr lang="fr-FR" sz="1600" dirty="0" smtClean="0"/>
              <a:t>- ALEXI / </a:t>
            </a:r>
            <a:r>
              <a:rPr lang="fr-FR" sz="1600" dirty="0" err="1" smtClean="0"/>
              <a:t>disALEXI</a:t>
            </a:r>
            <a:endParaRPr lang="fr-FR" sz="1600" dirty="0" smtClean="0"/>
          </a:p>
          <a:p>
            <a:r>
              <a:rPr lang="fr-FR" sz="1600" dirty="0"/>
              <a:t>	</a:t>
            </a:r>
            <a:r>
              <a:rPr lang="fr-FR" sz="1600" dirty="0" smtClean="0"/>
              <a:t>- </a:t>
            </a:r>
            <a:r>
              <a:rPr lang="fr-FR" sz="1600" dirty="0" err="1" smtClean="0"/>
              <a:t>Sebal</a:t>
            </a:r>
            <a:r>
              <a:rPr lang="fr-FR" sz="1600" dirty="0" smtClean="0"/>
              <a:t> / </a:t>
            </a:r>
            <a:r>
              <a:rPr lang="fr-FR" sz="1600" dirty="0" err="1" smtClean="0"/>
              <a:t>Metric</a:t>
            </a:r>
            <a:r>
              <a:rPr lang="fr-FR" sz="1600" dirty="0" smtClean="0"/>
              <a:t> 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          (</a:t>
            </a:r>
            <a:r>
              <a:rPr lang="fr-FR" sz="1600" dirty="0" err="1">
                <a:solidFill>
                  <a:prstClr val="black"/>
                </a:solidFill>
              </a:rPr>
              <a:t>Bastiansen</a:t>
            </a:r>
            <a:r>
              <a:rPr lang="fr-FR" sz="1600" dirty="0">
                <a:solidFill>
                  <a:prstClr val="black"/>
                </a:solidFill>
              </a:rPr>
              <a:t>, </a:t>
            </a:r>
            <a:r>
              <a:rPr lang="fr-FR" sz="1600" dirty="0" smtClean="0">
                <a:solidFill>
                  <a:prstClr val="black"/>
                </a:solidFill>
              </a:rPr>
              <a:t>1998, Allen </a:t>
            </a:r>
            <a:r>
              <a:rPr lang="fr-FR" sz="1600" dirty="0">
                <a:solidFill>
                  <a:prstClr val="black"/>
                </a:solidFill>
              </a:rPr>
              <a:t>et al., 2007</a:t>
            </a:r>
            <a:endParaRPr lang="fr-FR" sz="1600" dirty="0" smtClean="0"/>
          </a:p>
          <a:p>
            <a:r>
              <a:rPr lang="fr-FR" sz="1600" dirty="0"/>
              <a:t>	</a:t>
            </a:r>
            <a:r>
              <a:rPr lang="fr-FR" sz="1600" dirty="0" smtClean="0"/>
              <a:t>- Rel. Simplifiée</a:t>
            </a:r>
          </a:p>
          <a:p>
            <a:endParaRPr lang="fr-FR" sz="1600" dirty="0" smtClean="0"/>
          </a:p>
          <a:p>
            <a:endParaRPr lang="fr-FR" sz="1600" dirty="0" smtClean="0"/>
          </a:p>
          <a:p>
            <a:r>
              <a:rPr lang="fr-FR" sz="1600" dirty="0" err="1" smtClean="0"/>
              <a:t>requires</a:t>
            </a:r>
            <a:r>
              <a:rPr lang="fr-FR" sz="1600" dirty="0" smtClean="0"/>
              <a:t> </a:t>
            </a:r>
            <a:r>
              <a:rPr lang="fr-FR" sz="1600" dirty="0" err="1" smtClean="0"/>
              <a:t>meteorological</a:t>
            </a:r>
            <a:r>
              <a:rPr lang="fr-FR" sz="1600" dirty="0" smtClean="0"/>
              <a:t> data : </a:t>
            </a:r>
            <a:r>
              <a:rPr lang="fr-FR" sz="1600" dirty="0" err="1" smtClean="0"/>
              <a:t>Rg</a:t>
            </a:r>
            <a:r>
              <a:rPr lang="fr-FR" sz="1600" dirty="0" smtClean="0"/>
              <a:t>, Ra, </a:t>
            </a:r>
            <a:r>
              <a:rPr lang="fr-FR" sz="1600" dirty="0" err="1" smtClean="0"/>
              <a:t>ua</a:t>
            </a:r>
            <a:r>
              <a:rPr lang="fr-FR" sz="1600" dirty="0" smtClean="0"/>
              <a:t>, Ta...</a:t>
            </a:r>
          </a:p>
          <a:p>
            <a:endParaRPr lang="fr-FR" sz="1600" dirty="0"/>
          </a:p>
          <a:p>
            <a:pPr marL="1200150" lvl="2" indent="-285750">
              <a:buFontTx/>
              <a:buChar char="-"/>
            </a:pPr>
            <a:r>
              <a:rPr lang="fr-FR" sz="1600" dirty="0" err="1" smtClean="0"/>
              <a:t>meteorological</a:t>
            </a:r>
            <a:r>
              <a:rPr lang="fr-FR" sz="1600" dirty="0" smtClean="0"/>
              <a:t> network</a:t>
            </a:r>
          </a:p>
          <a:p>
            <a:pPr marL="1200150" lvl="2" indent="-285750">
              <a:buFontTx/>
              <a:buChar char="-"/>
            </a:pPr>
            <a:r>
              <a:rPr lang="fr-FR" sz="1600" dirty="0" err="1" smtClean="0"/>
              <a:t>atmospheric</a:t>
            </a:r>
            <a:r>
              <a:rPr lang="fr-FR" sz="1600" dirty="0" smtClean="0"/>
              <a:t> </a:t>
            </a:r>
            <a:r>
              <a:rPr lang="fr-FR" sz="1600" dirty="0" err="1" smtClean="0"/>
              <a:t>reanalysis</a:t>
            </a:r>
            <a:endParaRPr lang="fr-FR" sz="1600" dirty="0" smtClean="0"/>
          </a:p>
          <a:p>
            <a:pPr marL="1200150" lvl="2" indent="-285750">
              <a:buFontTx/>
              <a:buChar char="-"/>
            </a:pPr>
            <a:r>
              <a:rPr lang="fr-FR" sz="1600" dirty="0" err="1" smtClean="0"/>
              <a:t>remote</a:t>
            </a:r>
            <a:r>
              <a:rPr lang="fr-FR" sz="1600" dirty="0" smtClean="0"/>
              <a:t> </a:t>
            </a:r>
            <a:r>
              <a:rPr lang="fr-FR" sz="1600" dirty="0" err="1" smtClean="0"/>
              <a:t>sensing</a:t>
            </a:r>
            <a:endParaRPr lang="fr-FR" sz="1600" dirty="0"/>
          </a:p>
          <a:p>
            <a:endParaRPr lang="fr-FR" sz="1600" baseline="-25000" dirty="0"/>
          </a:p>
        </p:txBody>
      </p:sp>
      <p:sp>
        <p:nvSpPr>
          <p:cNvPr id="13" name="Arc 12"/>
          <p:cNvSpPr/>
          <p:nvPr/>
        </p:nvSpPr>
        <p:spPr>
          <a:xfrm flipH="1">
            <a:off x="591850" y="2884230"/>
            <a:ext cx="1875579" cy="1310394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rc 18"/>
          <p:cNvSpPr/>
          <p:nvPr/>
        </p:nvSpPr>
        <p:spPr>
          <a:xfrm flipH="1">
            <a:off x="591844" y="2506867"/>
            <a:ext cx="3116023" cy="1876444"/>
          </a:xfrm>
          <a:prstGeom prst="arc">
            <a:avLst>
              <a:gd name="adj1" fmla="val 16265195"/>
              <a:gd name="adj2" fmla="val 0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rc 14"/>
          <p:cNvSpPr/>
          <p:nvPr/>
        </p:nvSpPr>
        <p:spPr>
          <a:xfrm>
            <a:off x="2082800" y="2191656"/>
            <a:ext cx="1023257" cy="3331030"/>
          </a:xfrm>
          <a:prstGeom prst="arc">
            <a:avLst>
              <a:gd name="adj1" fmla="val 16200000"/>
              <a:gd name="adj2" fmla="val 836722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Arc 21"/>
          <p:cNvSpPr/>
          <p:nvPr/>
        </p:nvSpPr>
        <p:spPr>
          <a:xfrm>
            <a:off x="899886" y="3193137"/>
            <a:ext cx="2206172" cy="1401714"/>
          </a:xfrm>
          <a:prstGeom prst="arc">
            <a:avLst>
              <a:gd name="adj1" fmla="val 16102152"/>
              <a:gd name="adj2" fmla="val 21464893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Accolade ouvrante 23"/>
          <p:cNvSpPr/>
          <p:nvPr/>
        </p:nvSpPr>
        <p:spPr>
          <a:xfrm>
            <a:off x="4361143" y="1664774"/>
            <a:ext cx="191245" cy="890954"/>
          </a:xfrm>
          <a:prstGeom prst="leftBrace">
            <a:avLst>
              <a:gd name="adj1" fmla="val 3320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Accolade ouvrante 24"/>
          <p:cNvSpPr/>
          <p:nvPr/>
        </p:nvSpPr>
        <p:spPr>
          <a:xfrm>
            <a:off x="4361143" y="3557707"/>
            <a:ext cx="191245" cy="733852"/>
          </a:xfrm>
          <a:prstGeom prst="leftBrace">
            <a:avLst>
              <a:gd name="adj1" fmla="val 3320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64539"/>
            <a:ext cx="7174846" cy="400110"/>
          </a:xfrm>
        </p:spPr>
        <p:txBody>
          <a:bodyPr/>
          <a:lstStyle/>
          <a:p>
            <a:r>
              <a:rPr lang="fr-FR" sz="2000" dirty="0" err="1">
                <a:solidFill>
                  <a:schemeClr val="bg1"/>
                </a:solidFill>
              </a:rPr>
              <a:t>Simplified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relationship</a:t>
            </a:r>
            <a:r>
              <a:rPr lang="fr-FR" sz="2000" dirty="0">
                <a:solidFill>
                  <a:schemeClr val="bg1"/>
                </a:solidFill>
              </a:rPr>
              <a:t> (Seguin and </a:t>
            </a:r>
            <a:r>
              <a:rPr lang="fr-FR" sz="2000" dirty="0" err="1">
                <a:solidFill>
                  <a:schemeClr val="bg1"/>
                </a:solidFill>
              </a:rPr>
              <a:t>Itier</a:t>
            </a:r>
            <a:r>
              <a:rPr lang="fr-FR" sz="2000" dirty="0">
                <a:solidFill>
                  <a:schemeClr val="bg1"/>
                </a:solidFill>
              </a:rPr>
              <a:t> 1983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" name="Picture 7" descr="D:\Home\GEME\Images\RelationSimplifi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464" y="1758460"/>
            <a:ext cx="4378011" cy="240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0250" y="917161"/>
            <a:ext cx="871493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 smtClean="0"/>
              <a:t>residual</a:t>
            </a:r>
            <a:r>
              <a:rPr lang="fr-FR" sz="1600" dirty="0" smtClean="0"/>
              <a:t> </a:t>
            </a:r>
            <a:r>
              <a:rPr lang="fr-FR" sz="1600" dirty="0" err="1" smtClean="0"/>
              <a:t>method</a:t>
            </a:r>
            <a:r>
              <a:rPr lang="fr-FR" sz="1600" dirty="0" smtClean="0"/>
              <a:t> </a:t>
            </a:r>
            <a:r>
              <a:rPr lang="fr-FR" sz="1600" dirty="0" err="1" smtClean="0"/>
              <a:t>integrated</a:t>
            </a:r>
            <a:r>
              <a:rPr lang="fr-FR" sz="1600" dirty="0" smtClean="0"/>
              <a:t> at the </a:t>
            </a:r>
            <a:r>
              <a:rPr lang="fr-FR" sz="1600" dirty="0" err="1" smtClean="0"/>
              <a:t>daily</a:t>
            </a:r>
            <a:r>
              <a:rPr lang="fr-FR" sz="1600" dirty="0" smtClean="0"/>
              <a:t> </a:t>
            </a:r>
            <a:r>
              <a:rPr lang="fr-FR" sz="1600" dirty="0" err="1" smtClean="0"/>
              <a:t>scale</a:t>
            </a:r>
            <a:r>
              <a:rPr lang="fr-FR" sz="1600" dirty="0"/>
              <a:t> : </a:t>
            </a:r>
            <a:r>
              <a:rPr lang="fr-FR" sz="1600" dirty="0" err="1"/>
              <a:t>ETR</a:t>
            </a:r>
            <a:r>
              <a:rPr lang="fr-FR" sz="1600" baseline="-25000" dirty="0" err="1"/>
              <a:t>d</a:t>
            </a:r>
            <a:r>
              <a:rPr lang="fr-FR" sz="1600" dirty="0"/>
              <a:t> – </a:t>
            </a:r>
            <a:r>
              <a:rPr lang="fr-FR" sz="1600" dirty="0" err="1"/>
              <a:t>Rn</a:t>
            </a:r>
            <a:r>
              <a:rPr lang="fr-FR" sz="1600" baseline="-25000" dirty="0" err="1"/>
              <a:t>d</a:t>
            </a:r>
            <a:r>
              <a:rPr lang="fr-FR" sz="1600" dirty="0"/>
              <a:t> = A + B (</a:t>
            </a:r>
            <a:r>
              <a:rPr lang="fr-FR" sz="1600" dirty="0" err="1" smtClean="0"/>
              <a:t>T</a:t>
            </a:r>
            <a:r>
              <a:rPr lang="fr-FR" sz="1600" baseline="-25000" dirty="0" err="1" smtClean="0"/>
              <a:t>s</a:t>
            </a:r>
            <a:r>
              <a:rPr lang="fr-FR" sz="1600" dirty="0" smtClean="0"/>
              <a:t> </a:t>
            </a:r>
            <a:r>
              <a:rPr lang="fr-FR" sz="1600" dirty="0"/>
              <a:t>– </a:t>
            </a:r>
            <a:r>
              <a:rPr lang="fr-FR" sz="1600" dirty="0" smtClean="0"/>
              <a:t>T</a:t>
            </a:r>
            <a:r>
              <a:rPr lang="fr-FR" sz="1600" baseline="-25000" dirty="0" smtClean="0"/>
              <a:t>a</a:t>
            </a:r>
            <a:r>
              <a:rPr lang="fr-FR" sz="1600" dirty="0" smtClean="0"/>
              <a:t>)</a:t>
            </a:r>
            <a:endParaRPr lang="fr-FR" sz="1600" dirty="0"/>
          </a:p>
          <a:p>
            <a:endParaRPr lang="fr-FR" sz="1600" dirty="0" smtClean="0"/>
          </a:p>
          <a:p>
            <a:pPr>
              <a:spcBef>
                <a:spcPct val="50000"/>
              </a:spcBef>
            </a:pPr>
            <a:r>
              <a:rPr lang="fr-FR" sz="1600" dirty="0" smtClean="0"/>
              <a:t>• </a:t>
            </a:r>
            <a:r>
              <a:rPr lang="fr-FR" sz="1600" dirty="0" err="1"/>
              <a:t>ETR</a:t>
            </a:r>
            <a:r>
              <a:rPr lang="fr-FR" sz="1600" baseline="-25000" dirty="0" err="1"/>
              <a:t>d</a:t>
            </a:r>
            <a:r>
              <a:rPr lang="fr-FR" sz="1600" dirty="0"/>
              <a:t> : </a:t>
            </a:r>
            <a:endParaRPr lang="fr-FR" sz="1600" dirty="0" smtClean="0"/>
          </a:p>
          <a:p>
            <a:pPr>
              <a:spcBef>
                <a:spcPct val="50000"/>
              </a:spcBef>
            </a:pPr>
            <a:r>
              <a:rPr lang="fr-FR" sz="1600" dirty="0"/>
              <a:t> </a:t>
            </a:r>
            <a:r>
              <a:rPr lang="fr-FR" sz="1600" dirty="0" smtClean="0"/>
              <a:t> </a:t>
            </a:r>
            <a:r>
              <a:rPr lang="fr-FR" sz="1600" dirty="0" err="1" smtClean="0"/>
              <a:t>cumulated</a:t>
            </a:r>
            <a:r>
              <a:rPr lang="fr-FR" sz="1600" dirty="0" smtClean="0"/>
              <a:t> </a:t>
            </a:r>
            <a:r>
              <a:rPr lang="fr-FR" sz="1600" dirty="0" err="1"/>
              <a:t>daily</a:t>
            </a:r>
            <a:r>
              <a:rPr lang="fr-FR" sz="1600" dirty="0"/>
              <a:t> </a:t>
            </a:r>
            <a:r>
              <a:rPr lang="fr-FR" sz="1600" dirty="0" err="1"/>
              <a:t>evapotranspiration</a:t>
            </a:r>
            <a:endParaRPr lang="fr-FR" sz="1600" dirty="0"/>
          </a:p>
          <a:p>
            <a:pPr>
              <a:spcBef>
                <a:spcPct val="50000"/>
              </a:spcBef>
            </a:pPr>
            <a:r>
              <a:rPr lang="fr-FR" sz="1600" dirty="0"/>
              <a:t> • </a:t>
            </a:r>
            <a:r>
              <a:rPr lang="fr-FR" sz="1600" dirty="0" err="1"/>
              <a:t>Rn</a:t>
            </a:r>
            <a:r>
              <a:rPr lang="fr-FR" sz="1600" baseline="-25000" dirty="0" err="1"/>
              <a:t>d</a:t>
            </a:r>
            <a:r>
              <a:rPr lang="fr-FR" sz="1600" dirty="0"/>
              <a:t> : </a:t>
            </a:r>
            <a:endParaRPr lang="fr-FR" sz="1600" dirty="0" smtClean="0"/>
          </a:p>
          <a:p>
            <a:pPr>
              <a:spcBef>
                <a:spcPct val="50000"/>
              </a:spcBef>
            </a:pPr>
            <a:r>
              <a:rPr lang="fr-FR" sz="1600" dirty="0"/>
              <a:t> </a:t>
            </a:r>
            <a:r>
              <a:rPr lang="fr-FR" sz="1600" dirty="0" smtClean="0"/>
              <a:t>  </a:t>
            </a:r>
            <a:r>
              <a:rPr lang="fr-FR" sz="1600" dirty="0" err="1" smtClean="0"/>
              <a:t>cumulated</a:t>
            </a:r>
            <a:r>
              <a:rPr lang="fr-FR" sz="1600" dirty="0" smtClean="0"/>
              <a:t> </a:t>
            </a:r>
            <a:r>
              <a:rPr lang="fr-FR" sz="1600" dirty="0" err="1"/>
              <a:t>daily</a:t>
            </a:r>
            <a:r>
              <a:rPr lang="fr-FR" sz="1600" dirty="0"/>
              <a:t> net radiation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 • </a:t>
            </a:r>
            <a:r>
              <a:rPr lang="fr-FR" sz="1600" dirty="0" err="1" smtClean="0"/>
              <a:t>T</a:t>
            </a:r>
            <a:r>
              <a:rPr lang="fr-FR" sz="1600" baseline="-25000" dirty="0" err="1" smtClean="0"/>
              <a:t>s</a:t>
            </a:r>
            <a:r>
              <a:rPr lang="fr-FR" sz="1600" dirty="0" smtClean="0"/>
              <a:t> </a:t>
            </a:r>
            <a:r>
              <a:rPr lang="fr-FR" sz="1600" dirty="0"/>
              <a:t>and </a:t>
            </a:r>
            <a:r>
              <a:rPr lang="fr-FR" sz="1600" dirty="0" smtClean="0"/>
              <a:t>T</a:t>
            </a:r>
            <a:r>
              <a:rPr lang="fr-FR" sz="1600" baseline="-25000" dirty="0" smtClean="0"/>
              <a:t>a</a:t>
            </a:r>
            <a:r>
              <a:rPr lang="fr-FR" sz="1600" dirty="0" smtClean="0"/>
              <a:t> </a:t>
            </a:r>
            <a:r>
              <a:rPr lang="fr-FR" sz="1600" dirty="0"/>
              <a:t>: </a:t>
            </a:r>
            <a:endParaRPr lang="fr-FR" sz="1600" dirty="0" smtClean="0"/>
          </a:p>
          <a:p>
            <a:pPr>
              <a:spcBef>
                <a:spcPct val="50000"/>
              </a:spcBef>
            </a:pPr>
            <a:r>
              <a:rPr lang="fr-FR" sz="1600" dirty="0"/>
              <a:t> </a:t>
            </a:r>
            <a:r>
              <a:rPr lang="fr-FR" sz="1600" dirty="0" smtClean="0"/>
              <a:t>  surface </a:t>
            </a:r>
            <a:r>
              <a:rPr lang="fr-FR" sz="1600" dirty="0"/>
              <a:t>and air </a:t>
            </a:r>
            <a:r>
              <a:rPr lang="fr-FR" sz="1600" dirty="0" err="1" smtClean="0"/>
              <a:t>temperatures</a:t>
            </a:r>
            <a:r>
              <a:rPr lang="fr-FR" sz="160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 </a:t>
            </a:r>
            <a:r>
              <a:rPr lang="fr-FR" sz="1600" dirty="0" smtClean="0"/>
              <a:t>  at </a:t>
            </a:r>
            <a:r>
              <a:rPr lang="fr-FR" sz="1600" dirty="0" smtClean="0">
                <a:cs typeface="Times New Roman"/>
              </a:rPr>
              <a:t>~2:00 </a:t>
            </a:r>
            <a:r>
              <a:rPr lang="fr-FR" sz="1600" dirty="0" smtClean="0"/>
              <a:t>pm</a:t>
            </a:r>
            <a:endParaRPr lang="fr-FR" sz="1600" dirty="0"/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-46104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ouvrante 6"/>
          <p:cNvSpPr/>
          <p:nvPr/>
        </p:nvSpPr>
        <p:spPr>
          <a:xfrm>
            <a:off x="164627" y="1566299"/>
            <a:ext cx="191245" cy="2520365"/>
          </a:xfrm>
          <a:prstGeom prst="leftBrace">
            <a:avLst>
              <a:gd name="adj1" fmla="val 3320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6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64539"/>
            <a:ext cx="7174846" cy="400110"/>
          </a:xfrm>
        </p:spPr>
        <p:txBody>
          <a:bodyPr/>
          <a:lstStyle/>
          <a:p>
            <a:r>
              <a:rPr lang="fr-FR" sz="2000" dirty="0" err="1">
                <a:solidFill>
                  <a:schemeClr val="bg1"/>
                </a:solidFill>
              </a:rPr>
              <a:t>Simplified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relationship</a:t>
            </a:r>
            <a:r>
              <a:rPr lang="fr-FR" sz="2000" dirty="0">
                <a:solidFill>
                  <a:schemeClr val="bg1"/>
                </a:solidFill>
              </a:rPr>
              <a:t> (Seguin and </a:t>
            </a:r>
            <a:r>
              <a:rPr lang="fr-FR" sz="2000" dirty="0" err="1">
                <a:solidFill>
                  <a:schemeClr val="bg1"/>
                </a:solidFill>
              </a:rPr>
              <a:t>Itier</a:t>
            </a:r>
            <a:r>
              <a:rPr lang="fr-FR" sz="2000" dirty="0">
                <a:solidFill>
                  <a:schemeClr val="bg1"/>
                </a:solidFill>
              </a:rPr>
              <a:t> 1983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250" y="917161"/>
            <a:ext cx="8714938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600" dirty="0" smtClean="0"/>
              <a:t>coefficients A and B </a:t>
            </a:r>
            <a:r>
              <a:rPr lang="fr-FR" sz="1600" dirty="0" err="1" smtClean="0"/>
              <a:t>can</a:t>
            </a:r>
            <a:r>
              <a:rPr lang="fr-FR" sz="1600" dirty="0" smtClean="0"/>
              <a:t> </a:t>
            </a:r>
            <a:r>
              <a:rPr lang="fr-FR" sz="1600" dirty="0" err="1" smtClean="0"/>
              <a:t>be</a:t>
            </a:r>
            <a:endParaRPr lang="fr-FR" sz="1600" dirty="0" smtClean="0"/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fr-FR" sz="1600" dirty="0" err="1"/>
              <a:t>obtained</a:t>
            </a:r>
            <a:r>
              <a:rPr lang="fr-FR" sz="1600" dirty="0"/>
              <a:t> by </a:t>
            </a:r>
            <a:r>
              <a:rPr lang="fr-FR" sz="1600" dirty="0" err="1"/>
              <a:t>linear</a:t>
            </a:r>
            <a:r>
              <a:rPr lang="fr-FR" sz="1600" dirty="0"/>
              <a:t> </a:t>
            </a:r>
            <a:r>
              <a:rPr lang="fr-FR" sz="1600" dirty="0" err="1" smtClean="0"/>
              <a:t>regression</a:t>
            </a:r>
            <a:r>
              <a:rPr lang="fr-FR" sz="1600" dirty="0" smtClean="0"/>
              <a:t> on </a:t>
            </a:r>
            <a:r>
              <a:rPr lang="fr-FR" sz="1600" dirty="0" err="1" smtClean="0"/>
              <a:t>experimental</a:t>
            </a:r>
            <a:r>
              <a:rPr lang="fr-FR" sz="1600" dirty="0" smtClean="0"/>
              <a:t> or </a:t>
            </a:r>
            <a:r>
              <a:rPr lang="fr-FR" sz="1600" dirty="0" err="1" smtClean="0"/>
              <a:t>simulated</a:t>
            </a:r>
            <a:r>
              <a:rPr lang="fr-FR" sz="1600" dirty="0" smtClean="0"/>
              <a:t> data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fr-FR" sz="1600" dirty="0" err="1" smtClean="0"/>
              <a:t>tabulated</a:t>
            </a:r>
            <a:r>
              <a:rPr lang="fr-FR" sz="1600" dirty="0" smtClean="0"/>
              <a:t> for standard type of </a:t>
            </a:r>
            <a:r>
              <a:rPr lang="fr-FR" sz="1600" dirty="0" err="1" smtClean="0"/>
              <a:t>vegetation</a:t>
            </a:r>
            <a:r>
              <a:rPr lang="fr-FR" sz="1600" dirty="0" smtClean="0"/>
              <a:t> (in </a:t>
            </a:r>
            <a:r>
              <a:rPr lang="fr-FR" sz="1600" dirty="0" err="1" smtClean="0"/>
              <a:t>particular</a:t>
            </a:r>
            <a:r>
              <a:rPr lang="fr-FR" sz="1600" dirty="0" smtClean="0"/>
              <a:t> </a:t>
            </a:r>
            <a:r>
              <a:rPr lang="fr-FR" sz="1600" dirty="0" err="1" smtClean="0"/>
              <a:t>differing</a:t>
            </a:r>
            <a:r>
              <a:rPr lang="fr-FR" sz="1600" dirty="0" smtClean="0"/>
              <a:t> in </a:t>
            </a:r>
            <a:r>
              <a:rPr lang="fr-FR" sz="1600" dirty="0" err="1" smtClean="0"/>
              <a:t>roughness</a:t>
            </a:r>
            <a:r>
              <a:rPr lang="fr-FR" sz="1600" dirty="0" smtClean="0"/>
              <a:t>) or </a:t>
            </a:r>
            <a:r>
              <a:rPr lang="fr-FR" sz="1600" dirty="0" err="1" smtClean="0"/>
              <a:t>related</a:t>
            </a:r>
            <a:r>
              <a:rPr lang="fr-FR" sz="1600" dirty="0" smtClean="0"/>
              <a:t> to NDVI</a:t>
            </a:r>
          </a:p>
          <a:p>
            <a:pPr>
              <a:lnSpc>
                <a:spcPct val="130000"/>
              </a:lnSpc>
            </a:pPr>
            <a:endParaRPr lang="fr-FR" sz="1600" dirty="0"/>
          </a:p>
          <a:p>
            <a:pPr>
              <a:lnSpc>
                <a:spcPct val="130000"/>
              </a:lnSpc>
            </a:pPr>
            <a:r>
              <a:rPr lang="fr-FR" sz="1600" dirty="0" smtClean="0"/>
              <a:t>The </a:t>
            </a:r>
            <a:r>
              <a:rPr lang="fr-FR" sz="1600" dirty="0" err="1" smtClean="0"/>
              <a:t>simplified</a:t>
            </a:r>
            <a:r>
              <a:rPr lang="fr-FR" sz="1600" dirty="0" smtClean="0"/>
              <a:t> </a:t>
            </a:r>
            <a:r>
              <a:rPr lang="fr-FR" sz="1600" dirty="0" err="1" smtClean="0"/>
              <a:t>relationship</a:t>
            </a:r>
            <a:r>
              <a:rPr lang="fr-FR" sz="1600" dirty="0" smtClean="0"/>
              <a:t> </a:t>
            </a:r>
            <a:r>
              <a:rPr lang="fr-FR" sz="1600" dirty="0" err="1" smtClean="0"/>
              <a:t>can</a:t>
            </a:r>
            <a:r>
              <a:rPr lang="fr-FR" sz="1600" dirty="0" smtClean="0"/>
              <a:t>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easilly</a:t>
            </a:r>
            <a:r>
              <a:rPr lang="fr-FR" sz="1600" dirty="0" smtClean="0"/>
              <a:t> </a:t>
            </a:r>
            <a:r>
              <a:rPr lang="fr-FR" sz="1600" dirty="0" err="1" smtClean="0"/>
              <a:t>integrated</a:t>
            </a:r>
            <a:r>
              <a:rPr lang="fr-FR" sz="1600" dirty="0" smtClean="0"/>
              <a:t> in time over long </a:t>
            </a:r>
            <a:r>
              <a:rPr lang="fr-FR" sz="1600" dirty="0" err="1" smtClean="0"/>
              <a:t>periods</a:t>
            </a:r>
            <a:endParaRPr lang="fr-FR" sz="1600" dirty="0"/>
          </a:p>
          <a:p>
            <a:pPr>
              <a:lnSpc>
                <a:spcPct val="130000"/>
              </a:lnSpc>
            </a:pPr>
            <a:r>
              <a:rPr lang="fr-FR" sz="1600" dirty="0" smtClean="0"/>
              <a:t>as in the </a:t>
            </a:r>
            <a:r>
              <a:rPr lang="fr-FR" sz="1600" dirty="0" err="1" smtClean="0"/>
              <a:t>following</a:t>
            </a:r>
            <a:r>
              <a:rPr lang="fr-FR" sz="1600" dirty="0" smtClean="0"/>
              <a:t> </a:t>
            </a:r>
            <a:r>
              <a:rPr lang="fr-FR" sz="1600" dirty="0" err="1" smtClean="0"/>
              <a:t>example</a:t>
            </a:r>
            <a:r>
              <a:rPr lang="fr-FR" sz="1600" dirty="0" smtClean="0"/>
              <a:t> :</a:t>
            </a:r>
          </a:p>
          <a:p>
            <a:pPr>
              <a:lnSpc>
                <a:spcPct val="130000"/>
              </a:lnSpc>
            </a:pPr>
            <a:r>
              <a:rPr lang="fr-FR" sz="1600" dirty="0" err="1" smtClean="0"/>
              <a:t>integration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Ts</a:t>
            </a:r>
            <a:r>
              <a:rPr lang="fr-FR" sz="1600" dirty="0" smtClean="0"/>
              <a:t> </a:t>
            </a:r>
            <a:r>
              <a:rPr lang="fr-FR" sz="1600" dirty="0" err="1" smtClean="0"/>
              <a:t>derived</a:t>
            </a:r>
            <a:r>
              <a:rPr lang="fr-FR" sz="1600" dirty="0" smtClean="0"/>
              <a:t> </a:t>
            </a:r>
            <a:r>
              <a:rPr lang="fr-FR" sz="1600" dirty="0" err="1" smtClean="0"/>
              <a:t>from</a:t>
            </a:r>
            <a:r>
              <a:rPr lang="fr-FR" sz="1600" dirty="0" smtClean="0"/>
              <a:t> NOAA-AVHRR data </a:t>
            </a:r>
            <a:r>
              <a:rPr lang="fr-FR" sz="1600" dirty="0" err="1" smtClean="0"/>
              <a:t>from</a:t>
            </a:r>
            <a:r>
              <a:rPr lang="fr-FR" sz="1600" dirty="0" smtClean="0"/>
              <a:t> March to </a:t>
            </a:r>
            <a:r>
              <a:rPr lang="fr-FR" sz="1600" dirty="0" err="1" smtClean="0"/>
              <a:t>October</a:t>
            </a:r>
            <a:r>
              <a:rPr lang="fr-FR" sz="1600" dirty="0" smtClean="0"/>
              <a:t> </a:t>
            </a:r>
          </a:p>
          <a:p>
            <a:pPr>
              <a:lnSpc>
                <a:spcPct val="130000"/>
              </a:lnSpc>
            </a:pPr>
            <a:r>
              <a:rPr lang="fr-FR" sz="1600" dirty="0" smtClean="0"/>
              <a:t>for 3 </a:t>
            </a:r>
            <a:r>
              <a:rPr lang="fr-FR" sz="1600" dirty="0" err="1" smtClean="0"/>
              <a:t>years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 smtClean="0"/>
              <a:t>different</a:t>
            </a:r>
            <a:r>
              <a:rPr lang="fr-FR" sz="1600" dirty="0" smtClean="0"/>
              <a:t> </a:t>
            </a:r>
            <a:r>
              <a:rPr lang="fr-FR" sz="1600" dirty="0" err="1" smtClean="0"/>
              <a:t>drought</a:t>
            </a:r>
            <a:r>
              <a:rPr lang="fr-FR" sz="1600" dirty="0" smtClean="0"/>
              <a:t> </a:t>
            </a:r>
            <a:r>
              <a:rPr lang="fr-FR" sz="1600" dirty="0" err="1" smtClean="0"/>
              <a:t>level</a:t>
            </a:r>
            <a:r>
              <a:rPr lang="fr-FR" sz="1600" dirty="0" smtClean="0"/>
              <a:t> in France (1988 </a:t>
            </a:r>
            <a:r>
              <a:rPr lang="fr-FR" sz="1600" dirty="0" err="1" smtClean="0"/>
              <a:t>wet</a:t>
            </a:r>
            <a:r>
              <a:rPr lang="fr-FR" sz="1600" dirty="0" smtClean="0"/>
              <a:t>, 1989 and 1990 dry)</a:t>
            </a:r>
          </a:p>
          <a:p>
            <a:pPr>
              <a:lnSpc>
                <a:spcPct val="130000"/>
              </a:lnSpc>
            </a:pPr>
            <a:endParaRPr lang="fr-FR" sz="1600" dirty="0"/>
          </a:p>
          <a:p>
            <a:pPr>
              <a:lnSpc>
                <a:spcPct val="130000"/>
              </a:lnSpc>
            </a:pPr>
            <a:r>
              <a:rPr lang="fr-FR" sz="1600" dirty="0" smtClean="0"/>
              <a:t>-&gt; analyse of </a:t>
            </a:r>
            <a:r>
              <a:rPr lang="fr-FR" sz="1600" dirty="0" err="1" smtClean="0"/>
              <a:t>drought</a:t>
            </a:r>
            <a:r>
              <a:rPr lang="fr-FR" sz="1600" dirty="0" smtClean="0"/>
              <a:t> </a:t>
            </a:r>
            <a:r>
              <a:rPr lang="fr-FR" sz="1600" dirty="0" err="1" smtClean="0"/>
              <a:t>extent</a:t>
            </a:r>
            <a:r>
              <a:rPr lang="fr-FR" sz="1600" dirty="0" smtClean="0"/>
              <a:t> for national agricultural management (</a:t>
            </a:r>
            <a:r>
              <a:rPr lang="fr-FR" sz="1600" dirty="0"/>
              <a:t>M</a:t>
            </a:r>
            <a:r>
              <a:rPr lang="fr-FR" sz="1600" dirty="0" smtClean="0"/>
              <a:t>inistry)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-6147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ouvrante 6"/>
          <p:cNvSpPr/>
          <p:nvPr/>
        </p:nvSpPr>
        <p:spPr>
          <a:xfrm>
            <a:off x="164627" y="1348250"/>
            <a:ext cx="191245" cy="890954"/>
          </a:xfrm>
          <a:prstGeom prst="leftBrace">
            <a:avLst>
              <a:gd name="adj1" fmla="val 3320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2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tssd1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773723" y="4489763"/>
            <a:ext cx="7893508" cy="646331"/>
            <a:chOff x="773723" y="4489763"/>
            <a:chExt cx="7893508" cy="646331"/>
          </a:xfrm>
        </p:grpSpPr>
        <p:sp>
          <p:nvSpPr>
            <p:cNvPr id="3" name="Rectangle 2"/>
            <p:cNvSpPr/>
            <p:nvPr/>
          </p:nvSpPr>
          <p:spPr>
            <a:xfrm>
              <a:off x="879231" y="4543865"/>
              <a:ext cx="6836898" cy="175846"/>
            </a:xfrm>
            <a:prstGeom prst="rect">
              <a:avLst/>
            </a:prstGeom>
            <a:solidFill>
              <a:srgbClr val="2F4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773723" y="4489763"/>
              <a:ext cx="78935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	1988: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Averaged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surface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temperature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from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March to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October</a:t>
              </a:r>
              <a:endParaRPr lang="fr-FR" sz="1200" b="1" dirty="0" smtClean="0">
                <a:solidFill>
                  <a:schemeClr val="bg1"/>
                </a:solidFill>
              </a:endParaRPr>
            </a:p>
            <a:p>
              <a:endParaRPr lang="fr-FR" sz="1200" b="1" dirty="0">
                <a:solidFill>
                  <a:schemeClr val="bg1"/>
                </a:solidFill>
              </a:endParaRPr>
            </a:p>
            <a:p>
              <a:r>
                <a:rPr lang="fr-FR" sz="1200" b="1" dirty="0" smtClean="0">
                  <a:solidFill>
                    <a:schemeClr val="bg1"/>
                  </a:solidFill>
                </a:rPr>
                <a:t>10	                20                             30                              40                             50    °C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2883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55077"/>
            <a:ext cx="7789050" cy="3323498"/>
          </a:xfrm>
        </p:spPr>
        <p:txBody>
          <a:bodyPr/>
          <a:lstStyle/>
          <a:p>
            <a:r>
              <a:rPr lang="fr-FR" sz="1600" b="1" dirty="0" smtClean="0">
                <a:solidFill>
                  <a:srgbClr val="008542"/>
                </a:solidFill>
              </a:rPr>
              <a:t>Evapotranspiration:</a:t>
            </a:r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008542"/>
                </a:solidFill>
              </a:rPr>
              <a:t>ET</a:t>
            </a:r>
          </a:p>
          <a:p>
            <a:r>
              <a:rPr lang="fr-FR" sz="1600" dirty="0" err="1" smtClean="0"/>
              <a:t>combination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processes</a:t>
            </a:r>
            <a:r>
              <a:rPr lang="fr-FR" sz="1600" dirty="0" smtClean="0"/>
              <a:t> </a:t>
            </a:r>
            <a:r>
              <a:rPr lang="fr-FR" sz="1600" dirty="0" err="1" smtClean="0"/>
              <a:t>where</a:t>
            </a:r>
            <a:r>
              <a:rPr lang="fr-FR" sz="16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water changes phase </a:t>
            </a:r>
            <a:r>
              <a:rPr lang="fr-FR" sz="1600" dirty="0" err="1" smtClean="0"/>
              <a:t>from</a:t>
            </a:r>
            <a:r>
              <a:rPr lang="fr-FR" sz="1600" dirty="0" smtClean="0"/>
              <a:t> </a:t>
            </a:r>
            <a:r>
              <a:rPr lang="fr-FR" sz="1600" dirty="0" err="1" smtClean="0"/>
              <a:t>liquid</a:t>
            </a:r>
            <a:r>
              <a:rPr lang="fr-FR" sz="1600" dirty="0" smtClean="0"/>
              <a:t> to </a:t>
            </a:r>
            <a:r>
              <a:rPr lang="fr-FR" sz="1600" dirty="0" err="1" smtClean="0"/>
              <a:t>vapour</a:t>
            </a:r>
            <a:r>
              <a:rPr lang="fr-FR" sz="16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vapour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released</a:t>
            </a:r>
            <a:r>
              <a:rPr lang="fr-FR" sz="1600" dirty="0" smtClean="0"/>
              <a:t> to the </a:t>
            </a:r>
            <a:r>
              <a:rPr lang="fr-FR" sz="1600" dirty="0" err="1" smtClean="0"/>
              <a:t>atmosphere</a:t>
            </a:r>
            <a:endParaRPr lang="fr-FR" sz="1600" dirty="0"/>
          </a:p>
          <a:p>
            <a:endParaRPr lang="fr-FR" sz="1600" dirty="0" smtClean="0"/>
          </a:p>
          <a:p>
            <a:r>
              <a:rPr lang="fr-FR" sz="1600" b="1" dirty="0" smtClean="0">
                <a:solidFill>
                  <a:srgbClr val="008542"/>
                </a:solidFill>
              </a:rPr>
              <a:t>Evaporation :</a:t>
            </a:r>
            <a:r>
              <a:rPr lang="fr-FR" sz="1600" dirty="0" smtClean="0"/>
              <a:t> 	the </a:t>
            </a:r>
            <a:r>
              <a:rPr lang="fr-FR" sz="1600" dirty="0" err="1" smtClean="0"/>
              <a:t>process</a:t>
            </a:r>
            <a:r>
              <a:rPr lang="fr-FR" sz="1600" dirty="0" smtClean="0"/>
              <a:t> </a:t>
            </a:r>
            <a:r>
              <a:rPr lang="fr-FR" sz="1600" dirty="0" err="1" smtClean="0"/>
              <a:t>involves</a:t>
            </a:r>
            <a:r>
              <a:rPr lang="fr-FR" sz="1600" dirty="0" smtClean="0"/>
              <a:t> water surfaces and </a:t>
            </a:r>
            <a:r>
              <a:rPr lang="fr-FR" sz="1600" dirty="0" err="1" smtClean="0"/>
              <a:t>soil</a:t>
            </a:r>
            <a:r>
              <a:rPr lang="fr-FR" sz="1600" dirty="0" smtClean="0"/>
              <a:t> </a:t>
            </a:r>
            <a:r>
              <a:rPr lang="fr-FR" sz="1600" dirty="0" err="1" smtClean="0"/>
              <a:t>considering</a:t>
            </a:r>
            <a:r>
              <a:rPr lang="fr-FR" sz="1600" dirty="0" smtClean="0"/>
              <a:t> 		</a:t>
            </a:r>
            <a:r>
              <a:rPr lang="fr-FR" sz="1600" dirty="0" err="1" smtClean="0"/>
              <a:t>only</a:t>
            </a:r>
            <a:r>
              <a:rPr lang="fr-FR" sz="1600" dirty="0" smtClean="0"/>
              <a:t> </a:t>
            </a:r>
            <a:r>
              <a:rPr lang="fr-FR" sz="1600" dirty="0" err="1" smtClean="0"/>
              <a:t>physical</a:t>
            </a:r>
            <a:r>
              <a:rPr lang="fr-FR" sz="1600" dirty="0" smtClean="0"/>
              <a:t> interactions</a:t>
            </a:r>
          </a:p>
          <a:p>
            <a:endParaRPr lang="fr-FR" sz="1600" dirty="0"/>
          </a:p>
          <a:p>
            <a:r>
              <a:rPr lang="fr-FR" sz="1600" b="1" dirty="0" smtClean="0">
                <a:solidFill>
                  <a:srgbClr val="008542"/>
                </a:solidFill>
              </a:rPr>
              <a:t>Transpiration: 	</a:t>
            </a:r>
            <a:r>
              <a:rPr lang="fr-FR" sz="1600" dirty="0" smtClean="0"/>
              <a:t>the </a:t>
            </a:r>
            <a:r>
              <a:rPr lang="fr-FR" sz="1600" dirty="0" err="1" smtClean="0"/>
              <a:t>process</a:t>
            </a:r>
            <a:r>
              <a:rPr lang="fr-FR" sz="1600" dirty="0" smtClean="0"/>
              <a:t> </a:t>
            </a:r>
            <a:r>
              <a:rPr lang="fr-FR" sz="1600" dirty="0" err="1" smtClean="0"/>
              <a:t>involves</a:t>
            </a:r>
            <a:r>
              <a:rPr lang="fr-FR" sz="1600" dirty="0" smtClean="0"/>
              <a:t> living </a:t>
            </a:r>
            <a:r>
              <a:rPr lang="fr-FR" sz="1600" dirty="0" err="1" smtClean="0"/>
              <a:t>organisms</a:t>
            </a:r>
            <a:r>
              <a:rPr lang="fr-FR" sz="1600" dirty="0" smtClean="0"/>
              <a:t> </a:t>
            </a:r>
            <a:r>
              <a:rPr lang="fr-FR" sz="1600" dirty="0" err="1" smtClean="0"/>
              <a:t>considering</a:t>
            </a:r>
            <a:r>
              <a:rPr lang="fr-FR" sz="1600" dirty="0" smtClean="0"/>
              <a:t> 			</a:t>
            </a:r>
            <a:r>
              <a:rPr lang="fr-FR" sz="1600" dirty="0" err="1" smtClean="0"/>
              <a:t>physical</a:t>
            </a:r>
            <a:r>
              <a:rPr lang="fr-FR" sz="1600" dirty="0" smtClean="0"/>
              <a:t> AND </a:t>
            </a:r>
            <a:r>
              <a:rPr lang="fr-FR" sz="1600" dirty="0" err="1" smtClean="0"/>
              <a:t>physiological</a:t>
            </a:r>
            <a:r>
              <a:rPr lang="fr-FR" sz="1600" dirty="0" smtClean="0"/>
              <a:t> </a:t>
            </a:r>
            <a:r>
              <a:rPr lang="fr-FR" sz="1600" dirty="0" err="1" smtClean="0"/>
              <a:t>mechanisms</a:t>
            </a:r>
            <a:r>
              <a:rPr lang="fr-FR" sz="1600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1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tssd19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773723" y="4489763"/>
            <a:ext cx="7893508" cy="646331"/>
            <a:chOff x="773723" y="4489763"/>
            <a:chExt cx="7893508" cy="646331"/>
          </a:xfrm>
        </p:grpSpPr>
        <p:sp>
          <p:nvSpPr>
            <p:cNvPr id="4" name="Rectangle 3"/>
            <p:cNvSpPr/>
            <p:nvPr/>
          </p:nvSpPr>
          <p:spPr>
            <a:xfrm>
              <a:off x="879231" y="4543865"/>
              <a:ext cx="6836898" cy="175846"/>
            </a:xfrm>
            <a:prstGeom prst="rect">
              <a:avLst/>
            </a:prstGeom>
            <a:solidFill>
              <a:srgbClr val="2F4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73723" y="4489763"/>
              <a:ext cx="78935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	1989: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Averaged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surface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temperature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from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March to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October</a:t>
              </a:r>
              <a:endParaRPr lang="fr-FR" sz="1200" b="1" dirty="0" smtClean="0">
                <a:solidFill>
                  <a:schemeClr val="bg1"/>
                </a:solidFill>
              </a:endParaRPr>
            </a:p>
            <a:p>
              <a:endParaRPr lang="fr-FR" sz="1200" b="1" dirty="0">
                <a:solidFill>
                  <a:schemeClr val="bg1"/>
                </a:solidFill>
              </a:endParaRPr>
            </a:p>
            <a:p>
              <a:r>
                <a:rPr lang="fr-FR" sz="1200" b="1" dirty="0" smtClean="0">
                  <a:solidFill>
                    <a:schemeClr val="bg1"/>
                  </a:solidFill>
                </a:rPr>
                <a:t>10	                20                             30                              40                             50    °C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92923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tssd19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773723" y="4489763"/>
            <a:ext cx="7893508" cy="646331"/>
            <a:chOff x="773723" y="4489763"/>
            <a:chExt cx="7893508" cy="646331"/>
          </a:xfrm>
        </p:grpSpPr>
        <p:sp>
          <p:nvSpPr>
            <p:cNvPr id="4" name="Rectangle 3"/>
            <p:cNvSpPr/>
            <p:nvPr/>
          </p:nvSpPr>
          <p:spPr>
            <a:xfrm>
              <a:off x="879231" y="4543865"/>
              <a:ext cx="6836898" cy="175846"/>
            </a:xfrm>
            <a:prstGeom prst="rect">
              <a:avLst/>
            </a:prstGeom>
            <a:solidFill>
              <a:srgbClr val="2F4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73723" y="4489763"/>
              <a:ext cx="78935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	1990: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Averaged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surface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temperature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from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March to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October</a:t>
              </a:r>
              <a:endParaRPr lang="fr-FR" sz="1200" b="1" dirty="0" smtClean="0">
                <a:solidFill>
                  <a:schemeClr val="bg1"/>
                </a:solidFill>
              </a:endParaRPr>
            </a:p>
            <a:p>
              <a:endParaRPr lang="fr-FR" sz="1200" b="1" dirty="0">
                <a:solidFill>
                  <a:schemeClr val="bg1"/>
                </a:solidFill>
              </a:endParaRPr>
            </a:p>
            <a:p>
              <a:r>
                <a:rPr lang="fr-FR" sz="1200" b="1" dirty="0" smtClean="0">
                  <a:solidFill>
                    <a:schemeClr val="bg1"/>
                  </a:solidFill>
                </a:rPr>
                <a:t>10	                20                             30                              40                             50    °C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4980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tsnd1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1100797" y="-4865"/>
            <a:ext cx="6942406" cy="461665"/>
            <a:chOff x="773723" y="4489763"/>
            <a:chExt cx="6942406" cy="461665"/>
          </a:xfrm>
        </p:grpSpPr>
        <p:sp>
          <p:nvSpPr>
            <p:cNvPr id="4" name="Rectangle 3"/>
            <p:cNvSpPr/>
            <p:nvPr/>
          </p:nvSpPr>
          <p:spPr>
            <a:xfrm>
              <a:off x="879231" y="4543865"/>
              <a:ext cx="6836898" cy="175846"/>
            </a:xfrm>
            <a:prstGeom prst="rect">
              <a:avLst/>
            </a:prstGeom>
            <a:solidFill>
              <a:srgbClr val="2F4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73723" y="4489763"/>
              <a:ext cx="63161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	1988: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Averaged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surface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temperature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from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March to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October</a:t>
              </a:r>
              <a:endParaRPr lang="fr-FR" sz="1200" b="1" dirty="0" smtClean="0">
                <a:solidFill>
                  <a:schemeClr val="bg1"/>
                </a:solidFill>
              </a:endParaRPr>
            </a:p>
            <a:p>
              <a:endParaRPr lang="fr-FR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2397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tsnd19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1100797" y="-4865"/>
            <a:ext cx="6942406" cy="461665"/>
            <a:chOff x="773723" y="4489763"/>
            <a:chExt cx="6942406" cy="461665"/>
          </a:xfrm>
        </p:grpSpPr>
        <p:sp>
          <p:nvSpPr>
            <p:cNvPr id="7" name="Rectangle 6"/>
            <p:cNvSpPr/>
            <p:nvPr/>
          </p:nvSpPr>
          <p:spPr>
            <a:xfrm>
              <a:off x="879231" y="4543865"/>
              <a:ext cx="6836898" cy="175846"/>
            </a:xfrm>
            <a:prstGeom prst="rect">
              <a:avLst/>
            </a:prstGeom>
            <a:solidFill>
              <a:srgbClr val="2F4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73723" y="4489763"/>
              <a:ext cx="63161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	1989: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Averaged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surface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temperature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from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March to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October</a:t>
              </a:r>
              <a:endParaRPr lang="fr-FR" sz="1200" b="1" dirty="0" smtClean="0">
                <a:solidFill>
                  <a:schemeClr val="bg1"/>
                </a:solidFill>
              </a:endParaRPr>
            </a:p>
            <a:p>
              <a:endParaRPr lang="fr-FR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1378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tsnd19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1100797" y="-4865"/>
            <a:ext cx="6942406" cy="461665"/>
            <a:chOff x="773723" y="4489763"/>
            <a:chExt cx="6942406" cy="461665"/>
          </a:xfrm>
        </p:grpSpPr>
        <p:sp>
          <p:nvSpPr>
            <p:cNvPr id="4" name="Rectangle 3"/>
            <p:cNvSpPr/>
            <p:nvPr/>
          </p:nvSpPr>
          <p:spPr>
            <a:xfrm>
              <a:off x="879231" y="4543865"/>
              <a:ext cx="6836898" cy="175846"/>
            </a:xfrm>
            <a:prstGeom prst="rect">
              <a:avLst/>
            </a:prstGeom>
            <a:solidFill>
              <a:srgbClr val="2F4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73723" y="4489763"/>
              <a:ext cx="63161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	1990: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Averaged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surface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temperature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from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 March to </a:t>
              </a:r>
              <a:r>
                <a:rPr lang="fr-FR" sz="1200" b="1" dirty="0" err="1" smtClean="0">
                  <a:solidFill>
                    <a:schemeClr val="bg1"/>
                  </a:solidFill>
                </a:rPr>
                <a:t>October</a:t>
              </a:r>
              <a:endParaRPr lang="fr-FR" sz="1200" b="1" dirty="0" smtClean="0">
                <a:solidFill>
                  <a:schemeClr val="bg1"/>
                </a:solidFill>
              </a:endParaRPr>
            </a:p>
            <a:p>
              <a:endParaRPr lang="fr-FR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80445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tsrf3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0" y="0"/>
            <a:ext cx="2971800" cy="25717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fr-FR" altLang="fr-FR" dirty="0" smtClean="0">
                <a:solidFill>
                  <a:schemeClr val="bg1"/>
                </a:solidFill>
              </a:rPr>
              <a:t>Surface </a:t>
            </a:r>
            <a:r>
              <a:rPr lang="fr-FR" altLang="fr-FR" dirty="0" err="1" smtClean="0">
                <a:solidFill>
                  <a:schemeClr val="bg1"/>
                </a:solidFill>
              </a:rPr>
              <a:t>temperature</a:t>
            </a:r>
            <a:r>
              <a:rPr lang="fr-FR" altLang="fr-FR" dirty="0" smtClean="0">
                <a:solidFill>
                  <a:schemeClr val="bg1"/>
                </a:solidFill>
              </a:rPr>
              <a:t> </a:t>
            </a:r>
            <a:endParaRPr lang="fr-FR" altLang="fr-FR" dirty="0">
              <a:solidFill>
                <a:schemeClr val="bg1"/>
              </a:solidFill>
            </a:endParaRPr>
          </a:p>
          <a:p>
            <a:pPr algn="ctr" eaLnBrk="0" hangingPunct="0"/>
            <a:endParaRPr lang="fr-FR" altLang="fr-FR" dirty="0">
              <a:solidFill>
                <a:schemeClr val="bg1"/>
              </a:solidFill>
            </a:endParaRPr>
          </a:p>
          <a:p>
            <a:pPr algn="ctr" eaLnBrk="0" hangingPunct="0"/>
            <a:r>
              <a:rPr lang="fr-FR" altLang="fr-FR" dirty="0">
                <a:solidFill>
                  <a:schemeClr val="bg1"/>
                </a:solidFill>
              </a:rPr>
              <a:t>NOAA/AVHRR</a:t>
            </a:r>
          </a:p>
          <a:p>
            <a:pPr algn="ctr" eaLnBrk="0" hangingPunct="0"/>
            <a:r>
              <a:rPr lang="fr-FR" altLang="fr-FR" dirty="0" smtClean="0">
                <a:solidFill>
                  <a:schemeClr val="bg1"/>
                </a:solidFill>
              </a:rPr>
              <a:t>March-</a:t>
            </a:r>
            <a:r>
              <a:rPr lang="fr-FR" altLang="fr-FR" dirty="0" err="1" smtClean="0">
                <a:solidFill>
                  <a:schemeClr val="bg1"/>
                </a:solidFill>
              </a:rPr>
              <a:t>October</a:t>
            </a:r>
            <a:endParaRPr lang="fr-FR" altLang="fr-FR" dirty="0">
              <a:solidFill>
                <a:schemeClr val="bg1"/>
              </a:solidFill>
            </a:endParaRPr>
          </a:p>
        </p:txBody>
      </p:sp>
      <p:sp>
        <p:nvSpPr>
          <p:cNvPr id="276484" name="Rectangle 4"/>
          <p:cNvSpPr>
            <a:spLocks noChangeArrowheads="1"/>
          </p:cNvSpPr>
          <p:nvPr/>
        </p:nvSpPr>
        <p:spPr bwMode="auto">
          <a:xfrm>
            <a:off x="3200400" y="2571750"/>
            <a:ext cx="2743200" cy="25717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485" name="Rectangle 5"/>
          <p:cNvSpPr>
            <a:spLocks noChangeArrowheads="1"/>
          </p:cNvSpPr>
          <p:nvPr/>
        </p:nvSpPr>
        <p:spPr bwMode="auto">
          <a:xfrm>
            <a:off x="6172200" y="0"/>
            <a:ext cx="2971800" cy="25717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486" name="Text Box 6"/>
          <p:cNvSpPr txBox="1">
            <a:spLocks noChangeArrowheads="1"/>
          </p:cNvSpPr>
          <p:nvPr/>
        </p:nvSpPr>
        <p:spPr bwMode="auto">
          <a:xfrm>
            <a:off x="872197" y="2171640"/>
            <a:ext cx="990600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</a:rPr>
              <a:t>1989</a:t>
            </a:r>
          </a:p>
        </p:txBody>
      </p:sp>
      <p:sp>
        <p:nvSpPr>
          <p:cNvPr id="276487" name="Text Box 7"/>
          <p:cNvSpPr txBox="1">
            <a:spLocks noChangeArrowheads="1"/>
          </p:cNvSpPr>
          <p:nvPr/>
        </p:nvSpPr>
        <p:spPr bwMode="auto">
          <a:xfrm>
            <a:off x="4008113" y="2585819"/>
            <a:ext cx="990600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</a:rPr>
              <a:t>1988</a:t>
            </a:r>
          </a:p>
        </p:txBody>
      </p:sp>
      <p:sp>
        <p:nvSpPr>
          <p:cNvPr id="276488" name="Text Box 8"/>
          <p:cNvSpPr txBox="1">
            <a:spLocks noChangeArrowheads="1"/>
          </p:cNvSpPr>
          <p:nvPr/>
        </p:nvSpPr>
        <p:spPr bwMode="auto">
          <a:xfrm>
            <a:off x="7077222" y="2164130"/>
            <a:ext cx="990600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</a:rPr>
              <a:t>1990</a:t>
            </a:r>
          </a:p>
        </p:txBody>
      </p:sp>
    </p:spTree>
    <p:extLst>
      <p:ext uri="{BB962C8B-B14F-4D97-AF65-F5344CB8AC3E}">
        <p14:creationId xmlns:p14="http://schemas.microsoft.com/office/powerpoint/2010/main" val="3716402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457200" y="2452856"/>
            <a:ext cx="8713761" cy="2602605"/>
            <a:chOff x="457200" y="2399068"/>
            <a:chExt cx="8713761" cy="2602605"/>
          </a:xfrm>
        </p:grpSpPr>
        <p:pic>
          <p:nvPicPr>
            <p:cNvPr id="218117" name="Picture 5" descr="3carteoli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758"/>
            <a:stretch>
              <a:fillRect/>
            </a:stretch>
          </p:blipFill>
          <p:spPr bwMode="auto">
            <a:xfrm>
              <a:off x="457200" y="2527882"/>
              <a:ext cx="2706688" cy="216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118" name="Picture 6" descr="3carteoli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42" b="36568"/>
            <a:stretch>
              <a:fillRect/>
            </a:stretch>
          </p:blipFill>
          <p:spPr bwMode="auto">
            <a:xfrm>
              <a:off x="3200400" y="2399068"/>
              <a:ext cx="2706688" cy="2289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119" name="Picture 7" descr="3carteolio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78" b="3786"/>
            <a:stretch/>
          </p:blipFill>
          <p:spPr bwMode="auto">
            <a:xfrm>
              <a:off x="6019800" y="2485246"/>
              <a:ext cx="2706688" cy="2202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e 7"/>
            <p:cNvGrpSpPr/>
            <p:nvPr/>
          </p:nvGrpSpPr>
          <p:grpSpPr>
            <a:xfrm>
              <a:off x="6043132" y="4688119"/>
              <a:ext cx="3127829" cy="313554"/>
              <a:chOff x="152400" y="2104581"/>
              <a:chExt cx="3127829" cy="313554"/>
            </a:xfrm>
          </p:grpSpPr>
          <p:pic>
            <p:nvPicPr>
              <p:cNvPr id="17" name="Picture 7" descr="3carteolio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793"/>
              <a:stretch/>
            </p:blipFill>
            <p:spPr bwMode="auto">
              <a:xfrm>
                <a:off x="152400" y="2104581"/>
                <a:ext cx="2706688" cy="215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249643" y="2210386"/>
                <a:ext cx="3030586" cy="20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rtlCol="0">
                <a:spAutoFit/>
              </a:bodyPr>
              <a:lstStyle/>
              <a:p>
                <a:r>
                  <a:rPr lang="fr-FR" sz="1050" b="1" dirty="0" smtClean="0"/>
                  <a:t>    500    700     900   1100  1300 mm </a:t>
                </a:r>
                <a:endParaRPr lang="fr-FR" sz="1050" b="1" dirty="0"/>
              </a:p>
            </p:txBody>
          </p:sp>
        </p:grpSp>
      </p:grpSp>
      <p:sp>
        <p:nvSpPr>
          <p:cNvPr id="9" name="ZoneTexte 8"/>
          <p:cNvSpPr txBox="1"/>
          <p:nvPr/>
        </p:nvSpPr>
        <p:spPr>
          <a:xfrm>
            <a:off x="417285" y="2206171"/>
            <a:ext cx="2398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FF0000"/>
                </a:solidFill>
              </a:rPr>
              <a:t>annual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average</a:t>
            </a:r>
            <a:r>
              <a:rPr lang="fr-FR" sz="1400" b="1" dirty="0" smtClean="0">
                <a:solidFill>
                  <a:srgbClr val="FF0000"/>
                </a:solidFill>
              </a:rPr>
              <a:t> of </a:t>
            </a:r>
            <a:r>
              <a:rPr lang="fr-FR" sz="1400" b="1" dirty="0" err="1" smtClean="0">
                <a:solidFill>
                  <a:srgbClr val="FF0000"/>
                </a:solidFill>
              </a:rPr>
              <a:t>Ts</a:t>
            </a:r>
            <a:endParaRPr lang="fr-FR" sz="1400" b="1" dirty="0">
              <a:solidFill>
                <a:srgbClr val="FF0000"/>
              </a:solidFill>
            </a:endParaRPr>
          </a:p>
          <a:p>
            <a:endParaRPr lang="fr-FR" sz="1400" b="1" dirty="0" smtClean="0">
              <a:solidFill>
                <a:srgbClr val="FF0000"/>
              </a:solidFill>
            </a:endParaRPr>
          </a:p>
          <a:p>
            <a:endParaRPr lang="fr-FR" sz="1400" b="1" dirty="0" smtClean="0">
              <a:solidFill>
                <a:srgbClr val="FF0000"/>
              </a:solidFill>
            </a:endParaRPr>
          </a:p>
          <a:p>
            <a:endParaRPr lang="fr-FR" sz="1400" b="1" dirty="0">
              <a:solidFill>
                <a:srgbClr val="FF0000"/>
              </a:solidFill>
            </a:endParaRPr>
          </a:p>
          <a:p>
            <a:endParaRPr lang="fr-FR" sz="1400" b="1" dirty="0" smtClean="0">
              <a:solidFill>
                <a:srgbClr val="FF0000"/>
              </a:solidFill>
            </a:endParaRPr>
          </a:p>
          <a:p>
            <a:endParaRPr lang="fr-FR" sz="1400" b="1" dirty="0">
              <a:solidFill>
                <a:srgbClr val="FF0000"/>
              </a:solidFill>
            </a:endParaRPr>
          </a:p>
          <a:p>
            <a:endParaRPr lang="fr-FR" sz="1400" b="1" dirty="0" smtClean="0">
              <a:solidFill>
                <a:srgbClr val="FF0000"/>
              </a:solidFill>
            </a:endParaRPr>
          </a:p>
          <a:p>
            <a:endParaRPr lang="fr-FR" sz="1400" b="1" dirty="0">
              <a:solidFill>
                <a:srgbClr val="FF0000"/>
              </a:solidFill>
            </a:endParaRPr>
          </a:p>
          <a:p>
            <a:endParaRPr lang="fr-FR" sz="1400" b="1" dirty="0" smtClean="0">
              <a:solidFill>
                <a:srgbClr val="FF0000"/>
              </a:solidFill>
            </a:endParaRPr>
          </a:p>
          <a:p>
            <a:endParaRPr lang="fr-FR" sz="1400" b="1" dirty="0">
              <a:solidFill>
                <a:srgbClr val="FF0000"/>
              </a:solidFill>
            </a:endParaRPr>
          </a:p>
          <a:p>
            <a:endParaRPr lang="fr-FR" sz="1400" b="1" dirty="0" smtClean="0">
              <a:solidFill>
                <a:srgbClr val="FF0000"/>
              </a:solidFill>
            </a:endParaRPr>
          </a:p>
          <a:p>
            <a:r>
              <a:rPr lang="fr-FR" sz="1400" b="1" dirty="0" err="1" smtClean="0">
                <a:solidFill>
                  <a:srgbClr val="FF0000"/>
                </a:solidFill>
              </a:rPr>
              <a:t>annual</a:t>
            </a:r>
            <a:r>
              <a:rPr lang="fr-FR" sz="1400" b="1" dirty="0" smtClean="0">
                <a:solidFill>
                  <a:srgbClr val="FF0000"/>
                </a:solidFill>
              </a:rPr>
              <a:t> ET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52400" y="631"/>
            <a:ext cx="8759370" cy="2483165"/>
            <a:chOff x="152400" y="631"/>
            <a:chExt cx="8759370" cy="2483165"/>
          </a:xfrm>
        </p:grpSpPr>
        <p:grpSp>
          <p:nvGrpSpPr>
            <p:cNvPr id="7" name="Groupe 6"/>
            <p:cNvGrpSpPr/>
            <p:nvPr/>
          </p:nvGrpSpPr>
          <p:grpSpPr>
            <a:xfrm>
              <a:off x="152400" y="631"/>
              <a:ext cx="8759370" cy="2483165"/>
              <a:chOff x="152400" y="8315"/>
              <a:chExt cx="8759370" cy="2483165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152400" y="8315"/>
                <a:ext cx="8759370" cy="2483165"/>
                <a:chOff x="152400" y="80885"/>
                <a:chExt cx="8759370" cy="2483165"/>
              </a:xfrm>
            </p:grpSpPr>
            <p:pic>
              <p:nvPicPr>
                <p:cNvPr id="218114" name="Picture 2" descr="3carteolioso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8773"/>
                <a:stretch>
                  <a:fillRect/>
                </a:stretch>
              </p:blipFill>
              <p:spPr bwMode="auto">
                <a:xfrm>
                  <a:off x="152400" y="101109"/>
                  <a:ext cx="2903538" cy="2100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8115" name="Picture 3" descr="3carteolioso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74" t="32236" b="36537"/>
                <a:stretch>
                  <a:fillRect/>
                </a:stretch>
              </p:blipFill>
              <p:spPr bwMode="auto">
                <a:xfrm>
                  <a:off x="3200400" y="87919"/>
                  <a:ext cx="2674938" cy="2106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8116" name="Picture 4" descr="3carteolioso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4470"/>
                <a:stretch>
                  <a:fillRect/>
                </a:stretch>
              </p:blipFill>
              <p:spPr bwMode="auto">
                <a:xfrm>
                  <a:off x="5943600" y="80885"/>
                  <a:ext cx="2903538" cy="2400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ZoneTexte 3"/>
                <p:cNvSpPr txBox="1"/>
                <p:nvPr/>
              </p:nvSpPr>
              <p:spPr>
                <a:xfrm>
                  <a:off x="6302325" y="2356301"/>
                  <a:ext cx="2609445" cy="20774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tIns="0" rtlCol="0">
                  <a:spAutoFit/>
                </a:bodyPr>
                <a:lstStyle/>
                <a:p>
                  <a:r>
                    <a:rPr lang="fr-FR" sz="1050" b="1" dirty="0" smtClean="0"/>
                    <a:t>       13       18       23       28    °C</a:t>
                  </a:r>
                  <a:endParaRPr lang="fr-FR" sz="1050" b="1" dirty="0"/>
                </a:p>
              </p:txBody>
            </p:sp>
          </p:grpSp>
          <p:sp>
            <p:nvSpPr>
              <p:cNvPr id="6" name="Rectangle 5"/>
              <p:cNvSpPr/>
              <p:nvPr/>
            </p:nvSpPr>
            <p:spPr>
              <a:xfrm>
                <a:off x="297543" y="1208465"/>
                <a:ext cx="239486" cy="1994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043132" y="1129553"/>
              <a:ext cx="173251" cy="170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202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243" y="70338"/>
            <a:ext cx="6843688" cy="2442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6" y="2705394"/>
            <a:ext cx="8064500" cy="233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9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64538"/>
            <a:ext cx="7174846" cy="400110"/>
          </a:xfrm>
        </p:spPr>
        <p:txBody>
          <a:bodyPr/>
          <a:lstStyle/>
          <a:p>
            <a:r>
              <a:rPr lang="fr-FR" sz="2000" dirty="0" smtClean="0">
                <a:solidFill>
                  <a:schemeClr val="bg1"/>
                </a:solidFill>
              </a:rPr>
              <a:t>The </a:t>
            </a:r>
            <a:r>
              <a:rPr lang="fr-FR" sz="2000" dirty="0" err="1" smtClean="0">
                <a:solidFill>
                  <a:schemeClr val="bg1"/>
                </a:solidFill>
              </a:rPr>
              <a:t>Energy</a:t>
            </a:r>
            <a:r>
              <a:rPr lang="fr-FR" sz="2000" dirty="0" smtClean="0">
                <a:solidFill>
                  <a:schemeClr val="bg1"/>
                </a:solidFill>
              </a:rPr>
              <a:t> Balance -&gt; </a:t>
            </a:r>
            <a:r>
              <a:rPr lang="fr-FR" sz="2000" dirty="0" err="1" smtClean="0">
                <a:solidFill>
                  <a:schemeClr val="bg1"/>
                </a:solidFill>
              </a:rPr>
              <a:t>evaporative</a:t>
            </a:r>
            <a:r>
              <a:rPr lang="fr-FR" sz="2000" dirty="0" smtClean="0">
                <a:solidFill>
                  <a:schemeClr val="bg1"/>
                </a:solidFill>
              </a:rPr>
              <a:t> fraction </a:t>
            </a:r>
            <a:r>
              <a:rPr lang="fr-FR" sz="2000" dirty="0" err="1" smtClean="0">
                <a:solidFill>
                  <a:schemeClr val="bg1"/>
                </a:solidFill>
              </a:rPr>
              <a:t>methods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382" y="862205"/>
            <a:ext cx="821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λ </a:t>
            </a:r>
            <a:r>
              <a:rPr lang="fr-FR" dirty="0"/>
              <a:t>ET </a:t>
            </a:r>
            <a:r>
              <a:rPr lang="fr-FR" dirty="0" smtClean="0"/>
              <a:t>= </a:t>
            </a:r>
            <a:r>
              <a:rPr lang="el-GR" dirty="0" smtClean="0"/>
              <a:t>Λ</a:t>
            </a:r>
            <a:r>
              <a:rPr lang="fr-FR" dirty="0" smtClean="0"/>
              <a:t> (Rn – G)	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el-GR" sz="1600" dirty="0" smtClean="0"/>
              <a:t>Λ</a:t>
            </a:r>
            <a:r>
              <a:rPr lang="fr-FR" sz="1600" dirty="0" smtClean="0"/>
              <a:t> the </a:t>
            </a:r>
            <a:r>
              <a:rPr lang="fr-FR" sz="1600" dirty="0" err="1" smtClean="0"/>
              <a:t>evaporative</a:t>
            </a:r>
            <a:r>
              <a:rPr lang="fr-FR" sz="1600" dirty="0" smtClean="0"/>
              <a:t> fraction = </a:t>
            </a:r>
            <a:r>
              <a:rPr lang="el-GR" sz="1600" dirty="0"/>
              <a:t>λ </a:t>
            </a:r>
            <a:r>
              <a:rPr lang="fr-FR" sz="1600" dirty="0"/>
              <a:t>ET </a:t>
            </a:r>
            <a:r>
              <a:rPr lang="fr-FR" sz="1600" dirty="0" smtClean="0"/>
              <a:t>/ (Rn – G)</a:t>
            </a:r>
          </a:p>
          <a:p>
            <a:endParaRPr lang="fr-FR" sz="500" dirty="0" smtClean="0"/>
          </a:p>
          <a:p>
            <a:r>
              <a:rPr lang="el-GR" sz="1600" dirty="0" smtClean="0"/>
              <a:t>Λ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determined</a:t>
            </a:r>
            <a:r>
              <a:rPr lang="fr-FR" sz="1600" dirty="0" smtClean="0"/>
              <a:t> by </a:t>
            </a:r>
            <a:r>
              <a:rPr lang="fr-FR" sz="1600" dirty="0" err="1" smtClean="0"/>
              <a:t>analysing</a:t>
            </a:r>
            <a:r>
              <a:rPr lang="fr-FR" sz="1600" dirty="0" smtClean="0"/>
              <a:t> the </a:t>
            </a:r>
            <a:r>
              <a:rPr lang="fr-FR" sz="1600" dirty="0" err="1" smtClean="0"/>
              <a:t>scatterogram</a:t>
            </a:r>
            <a:r>
              <a:rPr lang="fr-FR" sz="1600" dirty="0" smtClean="0"/>
              <a:t> </a:t>
            </a:r>
            <a:r>
              <a:rPr lang="fr-FR" sz="1600" dirty="0" err="1" smtClean="0"/>
              <a:t>Ts</a:t>
            </a:r>
            <a:r>
              <a:rPr lang="fr-FR" sz="1600" dirty="0" smtClean="0"/>
              <a:t> vs. </a:t>
            </a:r>
            <a:r>
              <a:rPr lang="fr-FR" sz="1600" dirty="0" err="1" smtClean="0"/>
              <a:t>albedo</a:t>
            </a:r>
            <a:r>
              <a:rPr lang="fr-FR" sz="1600" dirty="0" smtClean="0"/>
              <a:t> or </a:t>
            </a:r>
            <a:r>
              <a:rPr lang="fr-FR" sz="1600" dirty="0" err="1" smtClean="0"/>
              <a:t>Ts</a:t>
            </a:r>
            <a:r>
              <a:rPr lang="fr-FR" sz="1600" dirty="0" smtClean="0"/>
              <a:t> vs. NDVI</a:t>
            </a:r>
          </a:p>
          <a:p>
            <a:endParaRPr lang="fr-FR" sz="1600" dirty="0"/>
          </a:p>
        </p:txBody>
      </p:sp>
      <p:grpSp>
        <p:nvGrpSpPr>
          <p:cNvPr id="4" name="Groupe 3"/>
          <p:cNvGrpSpPr/>
          <p:nvPr/>
        </p:nvGrpSpPr>
        <p:grpSpPr>
          <a:xfrm>
            <a:off x="1729614" y="1499213"/>
            <a:ext cx="4738328" cy="2960442"/>
            <a:chOff x="3561200" y="500228"/>
            <a:chExt cx="5187264" cy="3048757"/>
          </a:xfrm>
        </p:grpSpPr>
        <p:pic>
          <p:nvPicPr>
            <p:cNvPr id="5" name="Picture 180" descr="imagenS-SEBID_AA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1325" y="836712"/>
              <a:ext cx="3141290" cy="2565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8" name="Object 184"/>
            <p:cNvGraphicFramePr>
              <a:graphicFrameLocks noChangeAspect="1"/>
            </p:cNvGraphicFramePr>
            <p:nvPr/>
          </p:nvGraphicFramePr>
          <p:xfrm>
            <a:off x="7467709" y="1196752"/>
            <a:ext cx="1050205" cy="5040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72" name="Equation" r:id="rId4" imgW="660113" imgH="317362" progId="Equation.3">
                    <p:embed/>
                  </p:oleObj>
                </mc:Choice>
                <mc:Fallback>
                  <p:oleObj name="Equation" r:id="rId4" imgW="660113" imgH="31736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67709" y="1196752"/>
                          <a:ext cx="1050205" cy="504056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rgbClr val="00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Line 185"/>
            <p:cNvSpPr>
              <a:spLocks noChangeShapeType="1"/>
            </p:cNvSpPr>
            <p:nvPr/>
          </p:nvSpPr>
          <p:spPr bwMode="auto">
            <a:xfrm flipH="1">
              <a:off x="5739517" y="1556792"/>
              <a:ext cx="1656184" cy="468635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square" lIns="93600" tIns="46800" rIns="93600" bIns="46800">
              <a:spAutoFit/>
            </a:bodyPr>
            <a:lstStyle/>
            <a:p>
              <a:endParaRPr lang="fr-FR"/>
            </a:p>
          </p:txBody>
        </p:sp>
        <p:sp>
          <p:nvSpPr>
            <p:cNvPr id="10" name="Line 186"/>
            <p:cNvSpPr>
              <a:spLocks noChangeShapeType="1"/>
            </p:cNvSpPr>
            <p:nvPr/>
          </p:nvSpPr>
          <p:spPr bwMode="auto">
            <a:xfrm>
              <a:off x="4371365" y="1412777"/>
              <a:ext cx="12961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190"/>
            <p:cNvSpPr>
              <a:spLocks noChangeShapeType="1"/>
            </p:cNvSpPr>
            <p:nvPr/>
          </p:nvSpPr>
          <p:spPr bwMode="auto">
            <a:xfrm>
              <a:off x="4299357" y="2636913"/>
              <a:ext cx="136815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191"/>
            <p:cNvSpPr>
              <a:spLocks noChangeShapeType="1"/>
            </p:cNvSpPr>
            <p:nvPr/>
          </p:nvSpPr>
          <p:spPr bwMode="auto">
            <a:xfrm flipH="1">
              <a:off x="5653792" y="1437159"/>
              <a:ext cx="0" cy="12241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AutoShape 193"/>
            <p:cNvSpPr>
              <a:spLocks noChangeArrowheads="1"/>
            </p:cNvSpPr>
            <p:nvPr/>
          </p:nvSpPr>
          <p:spPr bwMode="auto">
            <a:xfrm>
              <a:off x="5595501" y="1988840"/>
              <a:ext cx="98425" cy="98425"/>
            </a:xfrm>
            <a:prstGeom prst="octagon">
              <a:avLst>
                <a:gd name="adj" fmla="val 29287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Line 194"/>
            <p:cNvSpPr>
              <a:spLocks noChangeShapeType="1"/>
            </p:cNvSpPr>
            <p:nvPr/>
          </p:nvSpPr>
          <p:spPr bwMode="auto">
            <a:xfrm>
              <a:off x="5163453" y="1188294"/>
              <a:ext cx="1753939" cy="8344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 Box 195"/>
            <p:cNvSpPr txBox="1">
              <a:spLocks noChangeArrowheads="1"/>
            </p:cNvSpPr>
            <p:nvPr/>
          </p:nvSpPr>
          <p:spPr bwMode="auto">
            <a:xfrm>
              <a:off x="6027549" y="1340768"/>
              <a:ext cx="1121593" cy="379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78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1600" b="1" baseline="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GB" sz="16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max</a:t>
              </a:r>
              <a:endParaRPr lang="en-GB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196"/>
            <p:cNvSpPr txBox="1">
              <a:spLocks noChangeArrowheads="1"/>
            </p:cNvSpPr>
            <p:nvPr/>
          </p:nvSpPr>
          <p:spPr bwMode="auto">
            <a:xfrm>
              <a:off x="5955541" y="2636913"/>
              <a:ext cx="1409625" cy="292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78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l-GR" sz="16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λ </a:t>
              </a:r>
              <a:r>
                <a:rPr lang="en-GB" sz="16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ET </a:t>
              </a:r>
              <a:r>
                <a:rPr lang="en-GB" sz="16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max</a:t>
              </a:r>
              <a:endParaRPr lang="en-GB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Line 197"/>
            <p:cNvSpPr>
              <a:spLocks noChangeShapeType="1"/>
            </p:cNvSpPr>
            <p:nvPr/>
          </p:nvSpPr>
          <p:spPr bwMode="auto">
            <a:xfrm flipH="1">
              <a:off x="4569480" y="2369071"/>
              <a:ext cx="2376264" cy="50306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199"/>
            <p:cNvSpPr>
              <a:spLocks noChangeShapeType="1"/>
            </p:cNvSpPr>
            <p:nvPr/>
          </p:nvSpPr>
          <p:spPr bwMode="auto">
            <a:xfrm flipH="1" flipV="1">
              <a:off x="7035661" y="2060848"/>
              <a:ext cx="360040" cy="3600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square" lIns="93600" tIns="46800" rIns="93600" bIns="46800">
              <a:spAutoFit/>
            </a:bodyPr>
            <a:lstStyle/>
            <a:p>
              <a:endParaRPr lang="fr-FR"/>
            </a:p>
          </p:txBody>
        </p:sp>
        <p:sp>
          <p:nvSpPr>
            <p:cNvPr id="19" name="Line 200"/>
            <p:cNvSpPr>
              <a:spLocks noChangeShapeType="1"/>
            </p:cNvSpPr>
            <p:nvPr/>
          </p:nvSpPr>
          <p:spPr bwMode="auto">
            <a:xfrm flipH="1" flipV="1">
              <a:off x="7035661" y="2420888"/>
              <a:ext cx="360040" cy="72008"/>
            </a:xfrm>
            <a:prstGeom prst="line">
              <a:avLst/>
            </a:prstGeom>
            <a:noFill/>
            <a:ln w="38100">
              <a:solidFill>
                <a:srgbClr val="006BCC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square" lIns="93600" tIns="46800" rIns="93600" bIns="46800">
              <a:spAutoFit/>
            </a:bodyPr>
            <a:lstStyle/>
            <a:p>
              <a:endParaRPr lang="fr-FR"/>
            </a:p>
          </p:txBody>
        </p:sp>
        <p:sp>
          <p:nvSpPr>
            <p:cNvPr id="20" name="Rectangle 202"/>
            <p:cNvSpPr>
              <a:spLocks noChangeArrowheads="1"/>
            </p:cNvSpPr>
            <p:nvPr/>
          </p:nvSpPr>
          <p:spPr bwMode="auto">
            <a:xfrm rot="16200000">
              <a:off x="3431963" y="2345581"/>
              <a:ext cx="1356791" cy="2339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Rectangle 203"/>
            <p:cNvSpPr>
              <a:spLocks noChangeArrowheads="1"/>
            </p:cNvSpPr>
            <p:nvPr/>
          </p:nvSpPr>
          <p:spPr bwMode="auto">
            <a:xfrm>
              <a:off x="3877585" y="1280865"/>
              <a:ext cx="457176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 baseline="0" dirty="0" smtClean="0">
                  <a:solidFill>
                    <a:srgbClr val="000000"/>
                  </a:solidFill>
                </a:rPr>
                <a:t>TH</a:t>
              </a:r>
              <a:endParaRPr lang="en-GB" sz="1400" b="1" baseline="0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04"/>
            <p:cNvSpPr>
              <a:spLocks noChangeArrowheads="1"/>
            </p:cNvSpPr>
            <p:nvPr/>
          </p:nvSpPr>
          <p:spPr bwMode="auto">
            <a:xfrm>
              <a:off x="3860762" y="1859681"/>
              <a:ext cx="445956" cy="45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 baseline="0" dirty="0">
                  <a:solidFill>
                    <a:srgbClr val="000000"/>
                  </a:solidFill>
                </a:rPr>
                <a:t>Ts</a:t>
              </a:r>
            </a:p>
          </p:txBody>
        </p:sp>
        <p:sp>
          <p:nvSpPr>
            <p:cNvPr id="23" name="Rectangle 206"/>
            <p:cNvSpPr>
              <a:spLocks noChangeArrowheads="1"/>
            </p:cNvSpPr>
            <p:nvPr/>
          </p:nvSpPr>
          <p:spPr bwMode="auto">
            <a:xfrm>
              <a:off x="3818469" y="2479179"/>
              <a:ext cx="543739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 baseline="0" dirty="0">
                  <a:solidFill>
                    <a:srgbClr val="000000"/>
                  </a:solidFill>
                </a:rPr>
                <a:t>TLE</a:t>
              </a:r>
            </a:p>
          </p:txBody>
        </p:sp>
        <p:sp>
          <p:nvSpPr>
            <p:cNvPr id="24" name="Rectangle 207"/>
            <p:cNvSpPr>
              <a:spLocks noChangeArrowheads="1"/>
            </p:cNvSpPr>
            <p:nvPr/>
          </p:nvSpPr>
          <p:spPr bwMode="auto">
            <a:xfrm rot="16200000">
              <a:off x="2198434" y="1862994"/>
              <a:ext cx="303331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 baseline="0" dirty="0">
                  <a:solidFill>
                    <a:srgbClr val="000000"/>
                  </a:solidFill>
                </a:rPr>
                <a:t>Surface temperature</a:t>
              </a:r>
            </a:p>
          </p:txBody>
        </p:sp>
        <p:sp>
          <p:nvSpPr>
            <p:cNvPr id="25" name="AutoShape 208"/>
            <p:cNvSpPr>
              <a:spLocks noChangeArrowheads="1"/>
            </p:cNvSpPr>
            <p:nvPr/>
          </p:nvSpPr>
          <p:spPr bwMode="auto">
            <a:xfrm>
              <a:off x="7395701" y="2297078"/>
              <a:ext cx="1080120" cy="368211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tIns="0" bIns="0" anchor="ctr" anchorCtr="1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GB" sz="1050" baseline="0" dirty="0">
                  <a:solidFill>
                    <a:srgbClr val="000000"/>
                  </a:solidFill>
                </a:rPr>
                <a:t>Contextual estimation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4020850" y="1484784"/>
              <a:ext cx="144016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27" name="Line 186"/>
            <p:cNvSpPr>
              <a:spLocks noChangeShapeType="1"/>
            </p:cNvSpPr>
            <p:nvPr/>
          </p:nvSpPr>
          <p:spPr bwMode="auto">
            <a:xfrm>
              <a:off x="4299357" y="2041798"/>
              <a:ext cx="12961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5163452" y="3232026"/>
              <a:ext cx="1191212" cy="3169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 smtClean="0"/>
                <a:t>Albedo</a:t>
              </a:r>
              <a:endParaRPr lang="fr-FR" sz="14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79912" y="764704"/>
              <a:ext cx="4968552" cy="2736304"/>
            </a:xfrm>
            <a:prstGeom prst="rect">
              <a:avLst/>
            </a:prstGeom>
            <a:noFill/>
            <a:ln w="19050"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avec flèche 30"/>
          <p:cNvCxnSpPr/>
          <p:nvPr/>
        </p:nvCxnSpPr>
        <p:spPr>
          <a:xfrm flipH="1">
            <a:off x="5725575" y="1499212"/>
            <a:ext cx="106608" cy="5370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85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53788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64538"/>
            <a:ext cx="7174846" cy="400110"/>
          </a:xfrm>
        </p:spPr>
        <p:txBody>
          <a:bodyPr/>
          <a:lstStyle/>
          <a:p>
            <a:r>
              <a:rPr lang="fr-FR" sz="2000" dirty="0" smtClean="0">
                <a:solidFill>
                  <a:schemeClr val="bg1"/>
                </a:solidFill>
              </a:rPr>
              <a:t>The </a:t>
            </a:r>
            <a:r>
              <a:rPr lang="fr-FR" sz="2000" dirty="0" err="1" smtClean="0">
                <a:solidFill>
                  <a:schemeClr val="bg1"/>
                </a:solidFill>
              </a:rPr>
              <a:t>Energy</a:t>
            </a:r>
            <a:r>
              <a:rPr lang="fr-FR" sz="2000" dirty="0" smtClean="0">
                <a:solidFill>
                  <a:schemeClr val="bg1"/>
                </a:solidFill>
              </a:rPr>
              <a:t> Balance -&gt; </a:t>
            </a:r>
            <a:r>
              <a:rPr lang="fr-FR" sz="2000" dirty="0" err="1" smtClean="0">
                <a:solidFill>
                  <a:schemeClr val="bg1"/>
                </a:solidFill>
              </a:rPr>
              <a:t>evaporative</a:t>
            </a:r>
            <a:r>
              <a:rPr lang="fr-FR" sz="2000" dirty="0" smtClean="0">
                <a:solidFill>
                  <a:schemeClr val="bg1"/>
                </a:solidFill>
              </a:rPr>
              <a:t> fraction </a:t>
            </a:r>
            <a:r>
              <a:rPr lang="fr-FR" sz="2000" dirty="0" err="1" smtClean="0">
                <a:solidFill>
                  <a:schemeClr val="bg1"/>
                </a:solidFill>
              </a:rPr>
              <a:t>methods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105" y="847999"/>
            <a:ext cx="8513270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l-GR" dirty="0" smtClean="0"/>
              <a:t>λ </a:t>
            </a:r>
            <a:r>
              <a:rPr lang="fr-FR" dirty="0"/>
              <a:t>ET </a:t>
            </a:r>
            <a:r>
              <a:rPr lang="fr-FR" dirty="0" smtClean="0"/>
              <a:t>= </a:t>
            </a:r>
            <a:r>
              <a:rPr lang="el-GR" dirty="0" smtClean="0"/>
              <a:t>Λ</a:t>
            </a:r>
            <a:r>
              <a:rPr lang="fr-FR" dirty="0" smtClean="0"/>
              <a:t> (Rn – G) 	</a:t>
            </a:r>
          </a:p>
          <a:p>
            <a:pPr>
              <a:lnSpc>
                <a:spcPct val="130000"/>
              </a:lnSpc>
            </a:pPr>
            <a:endParaRPr lang="fr-FR" sz="300" dirty="0"/>
          </a:p>
          <a:p>
            <a:pPr>
              <a:lnSpc>
                <a:spcPct val="130000"/>
              </a:lnSpc>
            </a:pPr>
            <a:r>
              <a:rPr lang="fr-FR" sz="1400" dirty="0" err="1" smtClean="0"/>
              <a:t>different</a:t>
            </a:r>
            <a:r>
              <a:rPr lang="fr-FR" sz="1400" dirty="0" smtClean="0"/>
              <a:t> </a:t>
            </a:r>
            <a:r>
              <a:rPr lang="fr-FR" sz="1400" dirty="0" err="1" smtClean="0"/>
              <a:t>models</a:t>
            </a:r>
            <a:r>
              <a:rPr lang="fr-FR" sz="1400" dirty="0" smtClean="0"/>
              <a:t>:</a:t>
            </a:r>
          </a:p>
          <a:p>
            <a:pPr>
              <a:lnSpc>
                <a:spcPct val="130000"/>
              </a:lnSpc>
            </a:pPr>
            <a:r>
              <a:rPr lang="fr-FR" sz="500" dirty="0" smtClean="0"/>
              <a:t>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fr-FR" sz="1400" dirty="0" smtClean="0"/>
              <a:t>S-SEBI (</a:t>
            </a:r>
            <a:r>
              <a:rPr lang="en-GB" sz="1400" dirty="0" err="1" smtClean="0"/>
              <a:t>Roerink</a:t>
            </a:r>
            <a:r>
              <a:rPr lang="en-GB" sz="1400" dirty="0" smtClean="0"/>
              <a:t> </a:t>
            </a:r>
            <a:r>
              <a:rPr lang="en-GB" sz="1400" dirty="0"/>
              <a:t>et al., 2000</a:t>
            </a:r>
            <a:r>
              <a:rPr lang="en-GB" sz="1400" dirty="0" smtClean="0"/>
              <a:t>) : </a:t>
            </a:r>
            <a:r>
              <a:rPr lang="en-GB" sz="1400" dirty="0" err="1" smtClean="0"/>
              <a:t>scatterogram</a:t>
            </a:r>
            <a:r>
              <a:rPr lang="en-GB" sz="1400" dirty="0" smtClean="0"/>
              <a:t> </a:t>
            </a:r>
            <a:r>
              <a:rPr lang="en-GB" sz="1400" dirty="0" err="1" smtClean="0"/>
              <a:t>Ts</a:t>
            </a:r>
            <a:r>
              <a:rPr lang="en-GB" sz="1400" dirty="0" smtClean="0"/>
              <a:t> vs. albedo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GB" sz="1400" dirty="0" smtClean="0"/>
              <a:t>Triangle (Tang et al. 2010) </a:t>
            </a:r>
            <a:r>
              <a:rPr lang="en-GB" sz="1400" dirty="0"/>
              <a:t>: </a:t>
            </a:r>
            <a:r>
              <a:rPr lang="en-GB" sz="1400" dirty="0" err="1"/>
              <a:t>scatterogram</a:t>
            </a:r>
            <a:r>
              <a:rPr lang="en-GB" sz="1400" dirty="0"/>
              <a:t> </a:t>
            </a:r>
            <a:r>
              <a:rPr lang="en-GB" sz="1400" dirty="0" err="1"/>
              <a:t>Ts</a:t>
            </a:r>
            <a:r>
              <a:rPr lang="en-GB" sz="1400" dirty="0"/>
              <a:t> vs. </a:t>
            </a:r>
            <a:r>
              <a:rPr lang="en-GB" sz="1400" dirty="0" smtClean="0"/>
              <a:t>Fraction cover or NDVI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GB" sz="1400" dirty="0" smtClean="0"/>
              <a:t>WDI (Moran et al. 1995): </a:t>
            </a:r>
            <a:r>
              <a:rPr lang="en-GB" sz="1400" dirty="0" err="1" smtClean="0"/>
              <a:t>scatterogram</a:t>
            </a:r>
            <a:r>
              <a:rPr lang="en-GB" sz="1400" dirty="0" smtClean="0"/>
              <a:t> (</a:t>
            </a:r>
            <a:r>
              <a:rPr lang="en-GB" sz="1400" dirty="0" err="1" smtClean="0"/>
              <a:t>Ts</a:t>
            </a:r>
            <a:r>
              <a:rPr lang="en-GB" sz="1400" dirty="0" smtClean="0"/>
              <a:t> – Ta) vs. PVI or SAVI</a:t>
            </a:r>
            <a:endParaRPr lang="en-GB" sz="1400" dirty="0"/>
          </a:p>
          <a:p>
            <a:pPr>
              <a:lnSpc>
                <a:spcPct val="130000"/>
              </a:lnSpc>
            </a:pPr>
            <a:endParaRPr lang="fr-FR" sz="1600" dirty="0" smtClean="0"/>
          </a:p>
          <a:p>
            <a:pPr>
              <a:lnSpc>
                <a:spcPct val="130000"/>
              </a:lnSpc>
            </a:pPr>
            <a:r>
              <a:rPr lang="fr-FR" sz="1600" dirty="0" err="1" smtClean="0"/>
              <a:t>requires</a:t>
            </a:r>
            <a:r>
              <a:rPr lang="fr-FR" sz="1600" dirty="0" smtClean="0"/>
              <a:t> </a:t>
            </a:r>
            <a:r>
              <a:rPr lang="fr-FR" sz="1600" dirty="0" err="1" smtClean="0"/>
              <a:t>meteorological</a:t>
            </a:r>
            <a:r>
              <a:rPr lang="fr-FR" sz="1600" dirty="0" smtClean="0"/>
              <a:t> data : </a:t>
            </a:r>
            <a:r>
              <a:rPr lang="fr-FR" sz="1600" dirty="0" err="1" smtClean="0"/>
              <a:t>Rg</a:t>
            </a:r>
            <a:r>
              <a:rPr lang="fr-FR" sz="1600" dirty="0" smtClean="0"/>
              <a:t>, Ra, but not Ta and </a:t>
            </a:r>
            <a:r>
              <a:rPr lang="fr-FR" sz="1600" dirty="0" err="1" smtClean="0"/>
              <a:t>ua</a:t>
            </a:r>
            <a:endParaRPr lang="fr-FR" sz="1600" dirty="0" smtClean="0"/>
          </a:p>
          <a:p>
            <a:pPr>
              <a:lnSpc>
                <a:spcPct val="130000"/>
              </a:lnSpc>
            </a:pPr>
            <a:endParaRPr lang="fr-FR" sz="1400" dirty="0"/>
          </a:p>
          <a:p>
            <a:pPr>
              <a:lnSpc>
                <a:spcPct val="130000"/>
              </a:lnSpc>
            </a:pPr>
            <a:r>
              <a:rPr lang="fr-FR" sz="1400" dirty="0" smtClean="0"/>
              <a:t>but </a:t>
            </a:r>
          </a:p>
          <a:p>
            <a:pPr>
              <a:lnSpc>
                <a:spcPct val="130000"/>
              </a:lnSpc>
            </a:pPr>
            <a:r>
              <a:rPr lang="fr-FR" sz="1400" dirty="0" smtClean="0"/>
              <a:t>– no </a:t>
            </a:r>
            <a:r>
              <a:rPr lang="fr-FR" sz="1400" dirty="0" err="1" smtClean="0"/>
              <a:t>aerodynamic</a:t>
            </a:r>
            <a:r>
              <a:rPr lang="fr-FR" sz="1400" dirty="0" smtClean="0"/>
              <a:t> </a:t>
            </a:r>
            <a:r>
              <a:rPr lang="fr-FR" sz="1400" dirty="0" err="1" smtClean="0"/>
              <a:t>equation</a:t>
            </a:r>
            <a:r>
              <a:rPr lang="fr-FR" sz="1400" dirty="0" smtClean="0"/>
              <a:t> =&gt; not </a:t>
            </a:r>
            <a:r>
              <a:rPr lang="fr-FR" sz="1400" dirty="0" err="1" smtClean="0"/>
              <a:t>accounting</a:t>
            </a:r>
            <a:r>
              <a:rPr lang="fr-FR" sz="1400" dirty="0" smtClean="0"/>
              <a:t> of variation in </a:t>
            </a:r>
            <a:r>
              <a:rPr lang="fr-FR" sz="1400" dirty="0" err="1" smtClean="0"/>
              <a:t>roughness</a:t>
            </a:r>
            <a:r>
              <a:rPr lang="fr-FR" sz="1400" dirty="0" smtClean="0"/>
              <a:t> (</a:t>
            </a:r>
            <a:r>
              <a:rPr lang="fr-FR" sz="1400" dirty="0" err="1" smtClean="0"/>
              <a:t>vegetation</a:t>
            </a:r>
            <a:r>
              <a:rPr lang="fr-FR" sz="1400" dirty="0" smtClean="0"/>
              <a:t> </a:t>
            </a:r>
            <a:r>
              <a:rPr lang="fr-FR" sz="1400" dirty="0" err="1" smtClean="0"/>
              <a:t>height</a:t>
            </a:r>
            <a:r>
              <a:rPr lang="fr-FR" sz="1400" dirty="0" smtClean="0"/>
              <a:t>)</a:t>
            </a:r>
          </a:p>
          <a:p>
            <a:pPr>
              <a:lnSpc>
                <a:spcPct val="130000"/>
              </a:lnSpc>
            </a:pPr>
            <a:r>
              <a:rPr lang="fr-FR" sz="1400" dirty="0"/>
              <a:t>–</a:t>
            </a:r>
            <a:r>
              <a:rPr lang="fr-FR" sz="1400" dirty="0" smtClean="0"/>
              <a:t> </a:t>
            </a:r>
            <a:r>
              <a:rPr lang="fr-FR" sz="1400" dirty="0" err="1" smtClean="0"/>
              <a:t>require</a:t>
            </a:r>
            <a:r>
              <a:rPr lang="fr-FR" sz="1400" dirty="0" smtClean="0"/>
              <a:t> </a:t>
            </a:r>
            <a:r>
              <a:rPr lang="fr-FR" sz="1400" dirty="0" err="1" smtClean="0"/>
              <a:t>that</a:t>
            </a:r>
            <a:r>
              <a:rPr lang="fr-FR" sz="1400" dirty="0" smtClean="0"/>
              <a:t> </a:t>
            </a:r>
            <a:r>
              <a:rPr lang="fr-FR" sz="1400" dirty="0" err="1" smtClean="0"/>
              <a:t>meteorological</a:t>
            </a:r>
            <a:r>
              <a:rPr lang="fr-FR" sz="1400" dirty="0" smtClean="0"/>
              <a:t> conditions are </a:t>
            </a:r>
            <a:r>
              <a:rPr lang="fr-FR" sz="1400" dirty="0" err="1" smtClean="0"/>
              <a:t>homogeneous</a:t>
            </a:r>
            <a:r>
              <a:rPr lang="fr-FR" sz="1400" dirty="0" smtClean="0"/>
              <a:t> in </a:t>
            </a:r>
            <a:r>
              <a:rPr lang="fr-FR" sz="1400" dirty="0" err="1" smtClean="0"/>
              <a:t>space</a:t>
            </a:r>
            <a:endParaRPr lang="fr-FR" sz="1400" dirty="0" smtClean="0"/>
          </a:p>
          <a:p>
            <a:pPr>
              <a:lnSpc>
                <a:spcPct val="130000"/>
              </a:lnSpc>
            </a:pPr>
            <a:r>
              <a:rPr lang="fr-FR" sz="1400" dirty="0" smtClean="0"/>
              <a:t>– </a:t>
            </a:r>
            <a:r>
              <a:rPr lang="fr-FR" sz="1400" dirty="0" err="1" smtClean="0"/>
              <a:t>require</a:t>
            </a:r>
            <a:r>
              <a:rPr lang="fr-FR" sz="1400" dirty="0" smtClean="0"/>
              <a:t> </a:t>
            </a:r>
            <a:r>
              <a:rPr lang="fr-FR" sz="1400" dirty="0" err="1" smtClean="0"/>
              <a:t>that</a:t>
            </a:r>
            <a:r>
              <a:rPr lang="fr-FR" sz="1400" dirty="0" smtClean="0"/>
              <a:t> the </a:t>
            </a:r>
            <a:r>
              <a:rPr lang="fr-FR" sz="1400" dirty="0" err="1" smtClean="0"/>
              <a:t>variability</a:t>
            </a:r>
            <a:r>
              <a:rPr lang="fr-FR" sz="1400" dirty="0" smtClean="0"/>
              <a:t> of </a:t>
            </a:r>
            <a:r>
              <a:rPr lang="fr-FR" sz="1400" dirty="0" err="1" smtClean="0"/>
              <a:t>Ts</a:t>
            </a:r>
            <a:r>
              <a:rPr lang="fr-FR" sz="1400" dirty="0" smtClean="0"/>
              <a:t> </a:t>
            </a:r>
            <a:r>
              <a:rPr lang="fr-FR" sz="1400" dirty="0" err="1" smtClean="0"/>
              <a:t>cover</a:t>
            </a:r>
            <a:r>
              <a:rPr lang="fr-FR" sz="1400" dirty="0" smtClean="0"/>
              <a:t> the </a:t>
            </a:r>
            <a:r>
              <a:rPr lang="fr-FR" sz="1400" dirty="0" err="1" smtClean="0"/>
              <a:t>variability</a:t>
            </a:r>
            <a:r>
              <a:rPr lang="fr-FR" sz="1400" dirty="0" smtClean="0"/>
              <a:t> of water </a:t>
            </a:r>
            <a:r>
              <a:rPr lang="fr-FR" sz="1400" dirty="0" err="1" smtClean="0"/>
              <a:t>status</a:t>
            </a:r>
            <a:r>
              <a:rPr lang="fr-FR" sz="1400" dirty="0" smtClean="0"/>
              <a:t> </a:t>
            </a:r>
            <a:r>
              <a:rPr lang="fr-FR" sz="1400" dirty="0" err="1" smtClean="0"/>
              <a:t>from</a:t>
            </a:r>
            <a:r>
              <a:rPr lang="fr-FR" sz="1400" dirty="0" smtClean="0"/>
              <a:t> full to </a:t>
            </a:r>
            <a:r>
              <a:rPr lang="fr-FR" sz="1400" dirty="0" err="1" smtClean="0"/>
              <a:t>zero</a:t>
            </a:r>
            <a:endParaRPr lang="fr-FR" sz="1400" dirty="0"/>
          </a:p>
        </p:txBody>
      </p:sp>
      <p:sp>
        <p:nvSpPr>
          <p:cNvPr id="5" name="Accolade ouvrante 4"/>
          <p:cNvSpPr/>
          <p:nvPr/>
        </p:nvSpPr>
        <p:spPr>
          <a:xfrm>
            <a:off x="258482" y="3703681"/>
            <a:ext cx="191245" cy="890954"/>
          </a:xfrm>
          <a:prstGeom prst="leftBrace">
            <a:avLst>
              <a:gd name="adj1" fmla="val 3320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2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2" y="1037726"/>
            <a:ext cx="6326065" cy="3231814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008542"/>
                </a:solidFill>
              </a:rPr>
              <a:t>Transpiration involves: 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1600" dirty="0" smtClean="0"/>
              <a:t>stomatal regulation and development of leaf surface 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1600" dirty="0" smtClean="0"/>
              <a:t>processes to withdraw water from the soil </a:t>
            </a:r>
          </a:p>
          <a:p>
            <a:pPr marL="800100" lvl="1" indent="-342900">
              <a:lnSpc>
                <a:spcPct val="130000"/>
              </a:lnSpc>
              <a:buFontTx/>
              <a:buChar char="-"/>
            </a:pPr>
            <a:r>
              <a:rPr lang="en-US" sz="1600" dirty="0"/>
              <a:t>water transfer through the plant xylem toward the leaves</a:t>
            </a:r>
          </a:p>
          <a:p>
            <a:pPr marL="800100" lvl="1" indent="-342900">
              <a:lnSpc>
                <a:spcPct val="130000"/>
              </a:lnSpc>
              <a:buFontTx/>
              <a:buChar char="-"/>
            </a:pPr>
            <a:r>
              <a:rPr lang="en-US" sz="1600" dirty="0" smtClean="0"/>
              <a:t>root development</a:t>
            </a:r>
          </a:p>
          <a:p>
            <a:pPr marL="800100" lvl="1" indent="-342900">
              <a:lnSpc>
                <a:spcPct val="130000"/>
              </a:lnSpc>
              <a:buFontTx/>
              <a:buChar char="-"/>
            </a:pPr>
            <a:r>
              <a:rPr lang="en-US" sz="1600" dirty="0" smtClean="0"/>
              <a:t>root absorption that can be passive or active </a:t>
            </a:r>
          </a:p>
          <a:p>
            <a:endParaRPr lang="fr-FR" sz="1600" dirty="0"/>
          </a:p>
        </p:txBody>
      </p:sp>
      <p:grpSp>
        <p:nvGrpSpPr>
          <p:cNvPr id="5" name="Groupe 4"/>
          <p:cNvGrpSpPr/>
          <p:nvPr/>
        </p:nvGrpSpPr>
        <p:grpSpPr>
          <a:xfrm>
            <a:off x="184932" y="850507"/>
            <a:ext cx="1784544" cy="3482341"/>
            <a:chOff x="184932" y="920847"/>
            <a:chExt cx="1784544" cy="348234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192" b="5773"/>
            <a:stretch/>
          </p:blipFill>
          <p:spPr bwMode="auto">
            <a:xfrm>
              <a:off x="184932" y="920847"/>
              <a:ext cx="1728274" cy="3482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orme libre 3"/>
            <p:cNvSpPr/>
            <p:nvPr/>
          </p:nvSpPr>
          <p:spPr>
            <a:xfrm>
              <a:off x="1273126" y="1624818"/>
              <a:ext cx="640080" cy="182880"/>
            </a:xfrm>
            <a:custGeom>
              <a:avLst/>
              <a:gdLst>
                <a:gd name="connsiteX0" fmla="*/ 640080 w 696350"/>
                <a:gd name="connsiteY0" fmla="*/ 0 h 182880"/>
                <a:gd name="connsiteX1" fmla="*/ 414996 w 696350"/>
                <a:gd name="connsiteY1" fmla="*/ 35170 h 182880"/>
                <a:gd name="connsiteX2" fmla="*/ 0 w 696350"/>
                <a:gd name="connsiteY2" fmla="*/ 77373 h 182880"/>
                <a:gd name="connsiteX3" fmla="*/ 14067 w 696350"/>
                <a:gd name="connsiteY3" fmla="*/ 182880 h 182880"/>
                <a:gd name="connsiteX4" fmla="*/ 464233 w 696350"/>
                <a:gd name="connsiteY4" fmla="*/ 168813 h 182880"/>
                <a:gd name="connsiteX5" fmla="*/ 633046 w 696350"/>
                <a:gd name="connsiteY5" fmla="*/ 175847 h 182880"/>
                <a:gd name="connsiteX6" fmla="*/ 696350 w 696350"/>
                <a:gd name="connsiteY6" fmla="*/ 175847 h 182880"/>
                <a:gd name="connsiteX7" fmla="*/ 696350 w 696350"/>
                <a:gd name="connsiteY7" fmla="*/ 42204 h 182880"/>
                <a:gd name="connsiteX8" fmla="*/ 640080 w 696350"/>
                <a:gd name="connsiteY8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350" h="182880">
                  <a:moveTo>
                    <a:pt x="640080" y="0"/>
                  </a:moveTo>
                  <a:lnTo>
                    <a:pt x="414996" y="35170"/>
                  </a:lnTo>
                  <a:lnTo>
                    <a:pt x="0" y="77373"/>
                  </a:lnTo>
                  <a:lnTo>
                    <a:pt x="14067" y="182880"/>
                  </a:lnTo>
                  <a:lnTo>
                    <a:pt x="464233" y="168813"/>
                  </a:lnTo>
                  <a:lnTo>
                    <a:pt x="633046" y="175847"/>
                  </a:lnTo>
                  <a:lnTo>
                    <a:pt x="696350" y="175847"/>
                  </a:lnTo>
                  <a:lnTo>
                    <a:pt x="696350" y="42204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Forme libre 5"/>
            <p:cNvSpPr/>
            <p:nvPr/>
          </p:nvSpPr>
          <p:spPr>
            <a:xfrm>
              <a:off x="1369253" y="2473584"/>
              <a:ext cx="600223" cy="182880"/>
            </a:xfrm>
            <a:custGeom>
              <a:avLst/>
              <a:gdLst>
                <a:gd name="connsiteX0" fmla="*/ 640080 w 696350"/>
                <a:gd name="connsiteY0" fmla="*/ 0 h 182880"/>
                <a:gd name="connsiteX1" fmla="*/ 414996 w 696350"/>
                <a:gd name="connsiteY1" fmla="*/ 35170 h 182880"/>
                <a:gd name="connsiteX2" fmla="*/ 0 w 696350"/>
                <a:gd name="connsiteY2" fmla="*/ 77373 h 182880"/>
                <a:gd name="connsiteX3" fmla="*/ 14067 w 696350"/>
                <a:gd name="connsiteY3" fmla="*/ 182880 h 182880"/>
                <a:gd name="connsiteX4" fmla="*/ 464233 w 696350"/>
                <a:gd name="connsiteY4" fmla="*/ 168813 h 182880"/>
                <a:gd name="connsiteX5" fmla="*/ 633046 w 696350"/>
                <a:gd name="connsiteY5" fmla="*/ 175847 h 182880"/>
                <a:gd name="connsiteX6" fmla="*/ 696350 w 696350"/>
                <a:gd name="connsiteY6" fmla="*/ 175847 h 182880"/>
                <a:gd name="connsiteX7" fmla="*/ 696350 w 696350"/>
                <a:gd name="connsiteY7" fmla="*/ 42204 h 182880"/>
                <a:gd name="connsiteX8" fmla="*/ 640080 w 696350"/>
                <a:gd name="connsiteY8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350" h="182880">
                  <a:moveTo>
                    <a:pt x="640080" y="0"/>
                  </a:moveTo>
                  <a:lnTo>
                    <a:pt x="414996" y="35170"/>
                  </a:lnTo>
                  <a:lnTo>
                    <a:pt x="0" y="77373"/>
                  </a:lnTo>
                  <a:lnTo>
                    <a:pt x="14067" y="182880"/>
                  </a:lnTo>
                  <a:lnTo>
                    <a:pt x="464233" y="168813"/>
                  </a:lnTo>
                  <a:lnTo>
                    <a:pt x="633046" y="175847"/>
                  </a:lnTo>
                  <a:lnTo>
                    <a:pt x="696350" y="175847"/>
                  </a:lnTo>
                  <a:lnTo>
                    <a:pt x="696350" y="42204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orme libre 6"/>
            <p:cNvSpPr/>
            <p:nvPr/>
          </p:nvSpPr>
          <p:spPr>
            <a:xfrm>
              <a:off x="1301262" y="3341114"/>
              <a:ext cx="611944" cy="144000"/>
            </a:xfrm>
            <a:custGeom>
              <a:avLst/>
              <a:gdLst>
                <a:gd name="connsiteX0" fmla="*/ 640080 w 696350"/>
                <a:gd name="connsiteY0" fmla="*/ 0 h 182880"/>
                <a:gd name="connsiteX1" fmla="*/ 414996 w 696350"/>
                <a:gd name="connsiteY1" fmla="*/ 35170 h 182880"/>
                <a:gd name="connsiteX2" fmla="*/ 0 w 696350"/>
                <a:gd name="connsiteY2" fmla="*/ 77373 h 182880"/>
                <a:gd name="connsiteX3" fmla="*/ 14067 w 696350"/>
                <a:gd name="connsiteY3" fmla="*/ 182880 h 182880"/>
                <a:gd name="connsiteX4" fmla="*/ 464233 w 696350"/>
                <a:gd name="connsiteY4" fmla="*/ 168813 h 182880"/>
                <a:gd name="connsiteX5" fmla="*/ 633046 w 696350"/>
                <a:gd name="connsiteY5" fmla="*/ 175847 h 182880"/>
                <a:gd name="connsiteX6" fmla="*/ 696350 w 696350"/>
                <a:gd name="connsiteY6" fmla="*/ 175847 h 182880"/>
                <a:gd name="connsiteX7" fmla="*/ 696350 w 696350"/>
                <a:gd name="connsiteY7" fmla="*/ 42204 h 182880"/>
                <a:gd name="connsiteX8" fmla="*/ 640080 w 696350"/>
                <a:gd name="connsiteY8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350" h="182880">
                  <a:moveTo>
                    <a:pt x="640080" y="0"/>
                  </a:moveTo>
                  <a:lnTo>
                    <a:pt x="414996" y="35170"/>
                  </a:lnTo>
                  <a:lnTo>
                    <a:pt x="0" y="77373"/>
                  </a:lnTo>
                  <a:lnTo>
                    <a:pt x="14067" y="182880"/>
                  </a:lnTo>
                  <a:lnTo>
                    <a:pt x="464233" y="168813"/>
                  </a:lnTo>
                  <a:lnTo>
                    <a:pt x="633046" y="175847"/>
                  </a:lnTo>
                  <a:lnTo>
                    <a:pt x="696350" y="175847"/>
                  </a:lnTo>
                  <a:lnTo>
                    <a:pt x="696350" y="42204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orme libre 7"/>
            <p:cNvSpPr/>
            <p:nvPr/>
          </p:nvSpPr>
          <p:spPr>
            <a:xfrm>
              <a:off x="1383322" y="4213274"/>
              <a:ext cx="529884" cy="182880"/>
            </a:xfrm>
            <a:custGeom>
              <a:avLst/>
              <a:gdLst>
                <a:gd name="connsiteX0" fmla="*/ 640080 w 696350"/>
                <a:gd name="connsiteY0" fmla="*/ 0 h 182880"/>
                <a:gd name="connsiteX1" fmla="*/ 414996 w 696350"/>
                <a:gd name="connsiteY1" fmla="*/ 35170 h 182880"/>
                <a:gd name="connsiteX2" fmla="*/ 0 w 696350"/>
                <a:gd name="connsiteY2" fmla="*/ 77373 h 182880"/>
                <a:gd name="connsiteX3" fmla="*/ 14067 w 696350"/>
                <a:gd name="connsiteY3" fmla="*/ 182880 h 182880"/>
                <a:gd name="connsiteX4" fmla="*/ 464233 w 696350"/>
                <a:gd name="connsiteY4" fmla="*/ 168813 h 182880"/>
                <a:gd name="connsiteX5" fmla="*/ 633046 w 696350"/>
                <a:gd name="connsiteY5" fmla="*/ 175847 h 182880"/>
                <a:gd name="connsiteX6" fmla="*/ 696350 w 696350"/>
                <a:gd name="connsiteY6" fmla="*/ 175847 h 182880"/>
                <a:gd name="connsiteX7" fmla="*/ 696350 w 696350"/>
                <a:gd name="connsiteY7" fmla="*/ 42204 h 182880"/>
                <a:gd name="connsiteX8" fmla="*/ 640080 w 696350"/>
                <a:gd name="connsiteY8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350" h="182880">
                  <a:moveTo>
                    <a:pt x="640080" y="0"/>
                  </a:moveTo>
                  <a:lnTo>
                    <a:pt x="414996" y="35170"/>
                  </a:lnTo>
                  <a:lnTo>
                    <a:pt x="0" y="77373"/>
                  </a:lnTo>
                  <a:lnTo>
                    <a:pt x="14067" y="182880"/>
                  </a:lnTo>
                  <a:lnTo>
                    <a:pt x="464233" y="168813"/>
                  </a:lnTo>
                  <a:lnTo>
                    <a:pt x="633046" y="175847"/>
                  </a:lnTo>
                  <a:lnTo>
                    <a:pt x="696350" y="175847"/>
                  </a:lnTo>
                  <a:lnTo>
                    <a:pt x="696350" y="42204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253218" y="4269540"/>
            <a:ext cx="13773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/>
              <a:t>(images </a:t>
            </a:r>
            <a:r>
              <a:rPr lang="fr-FR" sz="600" dirty="0" err="1" smtClean="0"/>
              <a:t>from</a:t>
            </a:r>
            <a:r>
              <a:rPr lang="fr-FR" sz="600" dirty="0" smtClean="0"/>
              <a:t> </a:t>
            </a:r>
            <a:r>
              <a:rPr lang="fr-FR" sz="600" dirty="0" err="1" smtClean="0"/>
              <a:t>wonderwhizkids</a:t>
            </a:r>
            <a:r>
              <a:rPr lang="fr-FR" sz="600" dirty="0"/>
              <a:t>)</a:t>
            </a:r>
          </a:p>
        </p:txBody>
      </p:sp>
      <p:cxnSp>
        <p:nvCxnSpPr>
          <p:cNvPr id="10" name="Connecteur droit avec flèche 9"/>
          <p:cNvCxnSpPr>
            <a:endCxn id="4" idx="0"/>
          </p:cNvCxnSpPr>
          <p:nvPr/>
        </p:nvCxnSpPr>
        <p:spPr>
          <a:xfrm flipH="1" flipV="1">
            <a:off x="1861483" y="1554478"/>
            <a:ext cx="459686" cy="4079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endCxn id="6" idx="5"/>
          </p:cNvCxnSpPr>
          <p:nvPr/>
        </p:nvCxnSpPr>
        <p:spPr>
          <a:xfrm flipH="1" flipV="1">
            <a:off x="1914911" y="2579091"/>
            <a:ext cx="788501" cy="119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913206" y="3643532"/>
            <a:ext cx="865163" cy="562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06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fld id="{E63EDC9F-7A44-4C3F-A532-7DEE151179B6}" type="slidenum">
              <a:rPr lang="fr-FR"/>
              <a:pPr/>
              <a:t>50</a:t>
            </a:fld>
            <a:endParaRPr lang="fr-FR"/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6290" t="13319" r="46932" b="10265"/>
          <a:stretch/>
        </p:blipFill>
        <p:spPr bwMode="auto">
          <a:xfrm>
            <a:off x="391578" y="789552"/>
            <a:ext cx="3765486" cy="267400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599354" y="4178853"/>
            <a:ext cx="8206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Barrax</a:t>
            </a:r>
            <a:r>
              <a:rPr lang="en-US" sz="1400" dirty="0" smtClean="0"/>
              <a:t> agricultural area (Spain). SEN2FLEX-2005 campaign (</a:t>
            </a:r>
            <a:r>
              <a:rPr lang="en-US" sz="1400" dirty="0" err="1" smtClean="0"/>
              <a:t>Sobrino</a:t>
            </a:r>
            <a:r>
              <a:rPr lang="en-US" sz="1400" dirty="0" smtClean="0"/>
              <a:t> et al., 2008)</a:t>
            </a:r>
            <a:endParaRPr lang="fr-FR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53084" t="13319" r="1576" b="10265"/>
          <a:stretch/>
        </p:blipFill>
        <p:spPr bwMode="auto">
          <a:xfrm>
            <a:off x="5056093" y="797236"/>
            <a:ext cx="3649735" cy="267400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499462" y="3443686"/>
            <a:ext cx="3596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Land surface temperature (LST) from Airborne Hyperspectral Scanner (AHS) data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056093" y="3500588"/>
            <a:ext cx="3580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daily evapotranspiration (ET) with the S-SEBI model</a:t>
            </a:r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43086" y="164538"/>
            <a:ext cx="7174846" cy="400110"/>
          </a:xfrm>
        </p:spPr>
        <p:txBody>
          <a:bodyPr/>
          <a:lstStyle/>
          <a:p>
            <a:r>
              <a:rPr lang="fr-FR" sz="2000" dirty="0" smtClean="0">
                <a:solidFill>
                  <a:schemeClr val="bg1"/>
                </a:solidFill>
              </a:rPr>
              <a:t>The </a:t>
            </a:r>
            <a:r>
              <a:rPr lang="fr-FR" sz="2000" dirty="0" err="1" smtClean="0">
                <a:solidFill>
                  <a:schemeClr val="bg1"/>
                </a:solidFill>
              </a:rPr>
              <a:t>Energy</a:t>
            </a:r>
            <a:r>
              <a:rPr lang="fr-FR" sz="2000" dirty="0" smtClean="0">
                <a:solidFill>
                  <a:schemeClr val="bg1"/>
                </a:solidFill>
              </a:rPr>
              <a:t> Balance -&gt; </a:t>
            </a:r>
            <a:r>
              <a:rPr lang="fr-FR" sz="2000" dirty="0" err="1" smtClean="0">
                <a:solidFill>
                  <a:schemeClr val="bg1"/>
                </a:solidFill>
              </a:rPr>
              <a:t>evaporative</a:t>
            </a:r>
            <a:r>
              <a:rPr lang="fr-FR" sz="2000" dirty="0" smtClean="0">
                <a:solidFill>
                  <a:schemeClr val="bg1"/>
                </a:solidFill>
              </a:rPr>
              <a:t> fraction </a:t>
            </a:r>
            <a:r>
              <a:rPr lang="fr-FR" sz="2000" dirty="0" err="1" smtClean="0">
                <a:solidFill>
                  <a:schemeClr val="bg1"/>
                </a:solidFill>
              </a:rPr>
              <a:t>methods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2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-6147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6344" y="1777319"/>
            <a:ext cx="6531656" cy="259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82173" y="942982"/>
            <a:ext cx="5887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monitoring of ET over the Crau-Camargue area </a:t>
            </a:r>
          </a:p>
          <a:p>
            <a:r>
              <a:rPr lang="fr-FR" dirty="0" err="1" smtClean="0"/>
              <a:t>using</a:t>
            </a:r>
            <a:r>
              <a:rPr lang="fr-FR" dirty="0" smtClean="0"/>
              <a:t> EVASPA and MODIS data (1km </a:t>
            </a:r>
            <a:r>
              <a:rPr lang="fr-FR" dirty="0" err="1" smtClean="0"/>
              <a:t>resolution</a:t>
            </a:r>
            <a:r>
              <a:rPr lang="fr-FR" dirty="0" smtClean="0"/>
              <a:t>)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22031" y="4456552"/>
            <a:ext cx="1694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(Olioso et al. 2017)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 rot="16200000">
            <a:off x="597877" y="2504058"/>
            <a:ext cx="1784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monthly</a:t>
            </a:r>
            <a:r>
              <a:rPr lang="fr-FR" sz="1400" dirty="0" smtClean="0"/>
              <a:t> ET (mm)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4481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33580"/>
            <a:ext cx="9144000" cy="609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8"/>
          <a:stretch/>
        </p:blipFill>
        <p:spPr bwMode="auto">
          <a:xfrm>
            <a:off x="8043" y="0"/>
            <a:ext cx="5321444" cy="49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86374"/>
          <a:stretch/>
        </p:blipFill>
        <p:spPr bwMode="auto">
          <a:xfrm>
            <a:off x="5129703" y="618460"/>
            <a:ext cx="4344646" cy="70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463348" y="3035193"/>
            <a:ext cx="3069686" cy="1372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600" dirty="0" smtClean="0"/>
              <a:t>Application of S-SEBI to the</a:t>
            </a:r>
          </a:p>
          <a:p>
            <a:pPr>
              <a:lnSpc>
                <a:spcPct val="130000"/>
              </a:lnSpc>
            </a:pPr>
            <a:r>
              <a:rPr lang="fr-FR" sz="1600" dirty="0" err="1" smtClean="0"/>
              <a:t>Iberian</a:t>
            </a:r>
            <a:r>
              <a:rPr lang="fr-FR" sz="1600" dirty="0" smtClean="0"/>
              <a:t> </a:t>
            </a:r>
            <a:r>
              <a:rPr lang="fr-FR" sz="1600" dirty="0" err="1" smtClean="0"/>
              <a:t>Peninsula</a:t>
            </a:r>
            <a:r>
              <a:rPr lang="fr-FR" sz="1600" dirty="0" smtClean="0"/>
              <a:t> </a:t>
            </a:r>
          </a:p>
          <a:p>
            <a:pPr>
              <a:lnSpc>
                <a:spcPct val="130000"/>
              </a:lnSpc>
            </a:pPr>
            <a:r>
              <a:rPr lang="fr-FR" sz="1600" dirty="0" err="1" smtClean="0"/>
              <a:t>using</a:t>
            </a:r>
            <a:r>
              <a:rPr lang="fr-FR" sz="1600" dirty="0" smtClean="0"/>
              <a:t> NOAA AVHRR data</a:t>
            </a:r>
          </a:p>
          <a:p>
            <a:pPr>
              <a:lnSpc>
                <a:spcPct val="130000"/>
              </a:lnSpc>
            </a:pPr>
            <a:r>
              <a:rPr lang="fr-FR" sz="1600" dirty="0" smtClean="0"/>
              <a:t>(</a:t>
            </a:r>
            <a:r>
              <a:rPr lang="fr-FR" sz="1600" dirty="0" err="1" smtClean="0"/>
              <a:t>Sobrino</a:t>
            </a:r>
            <a:r>
              <a:rPr lang="fr-FR" sz="1600" dirty="0" smtClean="0"/>
              <a:t> et al. 2007)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6667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30707" r="-1586" b="7412"/>
          <a:stretch/>
        </p:blipFill>
        <p:spPr bwMode="auto">
          <a:xfrm>
            <a:off x="0" y="0"/>
            <a:ext cx="6781800" cy="2206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6" y="648831"/>
            <a:ext cx="6848475" cy="3114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587368"/>
            <a:ext cx="7581900" cy="290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6147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38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9" name="Rectangle 8"/>
          <p:cNvSpPr/>
          <p:nvPr/>
        </p:nvSpPr>
        <p:spPr>
          <a:xfrm>
            <a:off x="-6147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48" y="1102339"/>
            <a:ext cx="7429500" cy="2990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94" y="873952"/>
            <a:ext cx="7454900" cy="3721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3" y="1235689"/>
            <a:ext cx="7296150" cy="28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661432"/>
            <a:ext cx="74930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53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© Météo-France / CM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35547"/>
            <a:ext cx="4176464" cy="24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910169" y="843559"/>
            <a:ext cx="4010993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r-FR" sz="1050" b="1" dirty="0" err="1" smtClean="0"/>
              <a:t>Earth</a:t>
            </a:r>
            <a:r>
              <a:rPr lang="fr-FR" sz="1050" b="1" dirty="0" smtClean="0"/>
              <a:t> observation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fr-FR" sz="1000" dirty="0" smtClean="0"/>
              <a:t> </a:t>
            </a:r>
            <a:r>
              <a:rPr lang="fr-FR" sz="1000" dirty="0" err="1" smtClean="0"/>
              <a:t>Landsat</a:t>
            </a:r>
            <a:r>
              <a:rPr lang="fr-FR" sz="1000" dirty="0" smtClean="0"/>
              <a:t> 8 : TIRS </a:t>
            </a:r>
            <a:r>
              <a:rPr lang="fr-FR" sz="1000" dirty="0" err="1" smtClean="0"/>
              <a:t>sensor</a:t>
            </a:r>
            <a:r>
              <a:rPr lang="fr-FR" sz="1000" dirty="0" smtClean="0"/>
              <a:t> </a:t>
            </a:r>
            <a:r>
              <a:rPr lang="fr-FR" sz="1000" dirty="0" smtClean="0">
                <a:latin typeface="Times New Roman"/>
                <a:cs typeface="Times New Roman"/>
              </a:rPr>
              <a:t>→</a:t>
            </a:r>
            <a:r>
              <a:rPr lang="fr-FR" sz="1000" dirty="0" smtClean="0"/>
              <a:t> 2 LWIR, 100m, 16 </a:t>
            </a:r>
            <a:r>
              <a:rPr lang="fr-FR" sz="1000" dirty="0" err="1" smtClean="0"/>
              <a:t>days</a:t>
            </a:r>
            <a:r>
              <a:rPr lang="fr-FR" sz="1000" dirty="0" smtClean="0"/>
              <a:t> </a:t>
            </a:r>
            <a:r>
              <a:rPr lang="fr-FR" sz="1000" dirty="0" err="1" smtClean="0"/>
              <a:t>revisit</a:t>
            </a:r>
            <a:endParaRPr lang="fr-FR" sz="1000" dirty="0" smtClean="0"/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fr-FR" sz="1000" dirty="0"/>
              <a:t> </a:t>
            </a:r>
            <a:r>
              <a:rPr lang="fr-FR" sz="1000" dirty="0" err="1" smtClean="0"/>
              <a:t>Landsat</a:t>
            </a:r>
            <a:r>
              <a:rPr lang="fr-FR" sz="1000" dirty="0" smtClean="0"/>
              <a:t> 7 : ETM+ </a:t>
            </a:r>
            <a:r>
              <a:rPr lang="fr-FR" sz="1000" dirty="0" smtClean="0">
                <a:latin typeface="Times New Roman"/>
                <a:cs typeface="Times New Roman"/>
              </a:rPr>
              <a:t>→ </a:t>
            </a:r>
            <a:r>
              <a:rPr lang="fr-FR" sz="1000" dirty="0" smtClean="0">
                <a:latin typeface="+mn-lt"/>
                <a:cs typeface="Times New Roman"/>
              </a:rPr>
              <a:t>1 LWIR</a:t>
            </a:r>
            <a:endParaRPr lang="fr-FR" sz="1000" dirty="0" smtClean="0">
              <a:latin typeface="+mn-lt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fr-FR" sz="1000" dirty="0" err="1" smtClean="0"/>
              <a:t>Sentinel</a:t>
            </a:r>
            <a:r>
              <a:rPr lang="fr-FR" sz="1000" dirty="0" smtClean="0"/>
              <a:t> 3 : 5 MWIR+TIR, 1000m, 5-10 </a:t>
            </a:r>
            <a:r>
              <a:rPr lang="fr-FR" sz="1000" dirty="0" err="1" smtClean="0"/>
              <a:t>days</a:t>
            </a:r>
            <a:r>
              <a:rPr lang="fr-FR" sz="1000" dirty="0" smtClean="0"/>
              <a:t> </a:t>
            </a:r>
            <a:endParaRPr lang="fr-FR" sz="1000" dirty="0"/>
          </a:p>
        </p:txBody>
      </p:sp>
      <p:sp>
        <p:nvSpPr>
          <p:cNvPr id="5" name="ZoneTexte 4"/>
          <p:cNvSpPr txBox="1"/>
          <p:nvPr/>
        </p:nvSpPr>
        <p:spPr>
          <a:xfrm>
            <a:off x="683568" y="3412257"/>
            <a:ext cx="32403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r-FR" sz="1200" b="1" dirty="0" err="1" smtClean="0"/>
              <a:t>Meteorological</a:t>
            </a:r>
            <a:r>
              <a:rPr lang="fr-FR" sz="1200" b="1" dirty="0" smtClean="0"/>
              <a:t> satellites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fr-FR" sz="1100" dirty="0" smtClean="0"/>
              <a:t> </a:t>
            </a:r>
            <a:r>
              <a:rPr lang="fr-FR" sz="1100" dirty="0" err="1" smtClean="0"/>
              <a:t>Geostationary</a:t>
            </a:r>
            <a:r>
              <a:rPr lang="fr-FR" sz="1100" dirty="0" smtClean="0"/>
              <a:t> : &gt; 2km, 15mn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fr-FR" sz="1100" dirty="0" smtClean="0"/>
              <a:t> </a:t>
            </a:r>
            <a:r>
              <a:rPr lang="fr-FR" sz="1100" dirty="0" err="1" smtClean="0"/>
              <a:t>MetOp</a:t>
            </a:r>
            <a:r>
              <a:rPr lang="fr-FR" sz="1100" dirty="0" smtClean="0"/>
              <a:t> AVHRR/3, TIR, 1000m, </a:t>
            </a:r>
            <a:r>
              <a:rPr lang="fr-FR" sz="1100" dirty="0" err="1" smtClean="0"/>
              <a:t>daily</a:t>
            </a:r>
            <a:endParaRPr lang="fr-FR" sz="1100" dirty="0" smtClean="0"/>
          </a:p>
          <a:p>
            <a:endParaRPr lang="fr-FR" sz="1200" dirty="0" smtClean="0"/>
          </a:p>
          <a:p>
            <a:endParaRPr lang="fr-FR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3847015" y="4133718"/>
            <a:ext cx="3600400" cy="430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050" b="1" dirty="0" smtClean="0"/>
              <a:t>… but none of </a:t>
            </a:r>
            <a:r>
              <a:rPr lang="fr-FR" sz="1050" b="1" dirty="0" err="1" smtClean="0"/>
              <a:t>them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combining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high</a:t>
            </a:r>
            <a:r>
              <a:rPr lang="fr-FR" sz="1050" b="1" dirty="0" smtClean="0"/>
              <a:t> spatial </a:t>
            </a:r>
            <a:r>
              <a:rPr lang="fr-FR" sz="1050" b="1" dirty="0" err="1" smtClean="0"/>
              <a:t>resolution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with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high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revisit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capacities</a:t>
            </a:r>
            <a:r>
              <a:rPr lang="fr-FR" sz="1050" b="1" dirty="0" smtClean="0"/>
              <a:t> !</a:t>
            </a:r>
            <a:endParaRPr lang="fr-FR" sz="105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957944" y="2987340"/>
            <a:ext cx="383259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r-FR" sz="1050" b="1" dirty="0" smtClean="0"/>
              <a:t>Large </a:t>
            </a:r>
            <a:r>
              <a:rPr lang="fr-FR" sz="1050" b="1" dirty="0" err="1" smtClean="0"/>
              <a:t>swath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systems</a:t>
            </a:r>
            <a:endParaRPr lang="fr-FR" sz="1050" b="1" dirty="0" smtClean="0"/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fr-FR" sz="1000" dirty="0" smtClean="0"/>
              <a:t> MODIS : 9 TIR, 1000m, 4/</a:t>
            </a:r>
            <a:r>
              <a:rPr lang="fr-FR" sz="1000" dirty="0" err="1" smtClean="0"/>
              <a:t>day</a:t>
            </a:r>
            <a:r>
              <a:rPr lang="fr-FR" sz="1000" dirty="0" smtClean="0"/>
              <a:t> (TERRA &amp; AQUA)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fr-FR" sz="1000" dirty="0" smtClean="0"/>
              <a:t> SUOMI-NPP : 3 LWIR, 750m, </a:t>
            </a:r>
            <a:r>
              <a:rPr lang="fr-FR" sz="1000" dirty="0" err="1" smtClean="0"/>
              <a:t>daily</a:t>
            </a:r>
            <a:endParaRPr lang="fr-FR" sz="1050" dirty="0"/>
          </a:p>
        </p:txBody>
      </p:sp>
      <p:sp>
        <p:nvSpPr>
          <p:cNvPr id="11" name="Rectangle 10"/>
          <p:cNvSpPr/>
          <p:nvPr/>
        </p:nvSpPr>
        <p:spPr>
          <a:xfrm>
            <a:off x="0" y="4579684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43086" y="195315"/>
            <a:ext cx="7174846" cy="33855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FR" sz="1600" b="1" kern="0" smtClean="0"/>
              <a:t>The main systems including TIR sensors available today…</a:t>
            </a:r>
            <a:endParaRPr lang="fr-FR" sz="1600" b="1" kern="0"/>
          </a:p>
        </p:txBody>
      </p:sp>
      <p:sp>
        <p:nvSpPr>
          <p:cNvPr id="14" name="ZoneTexte 13"/>
          <p:cNvSpPr txBox="1"/>
          <p:nvPr/>
        </p:nvSpPr>
        <p:spPr>
          <a:xfrm>
            <a:off x="4899012" y="2064295"/>
            <a:ext cx="374441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r-FR" sz="1050" b="1" dirty="0" err="1" smtClean="0"/>
              <a:t>Experimental</a:t>
            </a:r>
            <a:endParaRPr lang="fr-FR" sz="1000" dirty="0" smtClean="0"/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fr-FR" sz="1000" dirty="0" smtClean="0"/>
              <a:t> ASTER : 5 LWIR bands, 90m, 16 </a:t>
            </a:r>
            <a:r>
              <a:rPr lang="fr-FR" sz="1000" dirty="0" err="1" smtClean="0"/>
              <a:t>days</a:t>
            </a:r>
            <a:r>
              <a:rPr lang="fr-FR" sz="1000" dirty="0" smtClean="0"/>
              <a:t> 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fr-FR" sz="1000" dirty="0" smtClean="0"/>
              <a:t> </a:t>
            </a:r>
            <a:r>
              <a:rPr lang="fr-FR" sz="1000" dirty="0" err="1" smtClean="0"/>
              <a:t>Sentinel</a:t>
            </a:r>
            <a:r>
              <a:rPr lang="fr-FR" sz="1000" dirty="0" smtClean="0"/>
              <a:t> 3 : 5 MWIR+TIR, 1000m, 5-10 </a:t>
            </a:r>
            <a:r>
              <a:rPr lang="fr-FR" sz="1000" dirty="0" err="1" smtClean="0"/>
              <a:t>days</a:t>
            </a:r>
            <a:r>
              <a:rPr lang="fr-FR" sz="1000" dirty="0" smtClean="0"/>
              <a:t>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91732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73471" y="1273651"/>
            <a:ext cx="7789050" cy="3293209"/>
          </a:xfrm>
        </p:spPr>
        <p:txBody>
          <a:bodyPr/>
          <a:lstStyle/>
          <a:p>
            <a:pPr algn="ctr"/>
            <a:r>
              <a:rPr lang="fr-FR" sz="2400" dirty="0" smtClean="0"/>
              <a:t>REMOTE SENSING OF EVAPOTRANSPIRATION</a:t>
            </a:r>
            <a:br>
              <a:rPr lang="fr-FR" sz="2400" dirty="0" smtClean="0"/>
            </a:b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cap="none" dirty="0" smtClean="0"/>
              <a:t>Water balance </a:t>
            </a:r>
            <a:r>
              <a:rPr lang="fr-FR" sz="2400" cap="none" dirty="0" err="1" smtClean="0"/>
              <a:t>approaches</a:t>
            </a:r>
            <a:r>
              <a:rPr lang="fr-FR" sz="2400" cap="none" dirty="0" smtClean="0"/>
              <a:t/>
            </a:r>
            <a:br>
              <a:rPr lang="fr-FR" sz="2400" cap="none" dirty="0" smtClean="0"/>
            </a:br>
            <a:r>
              <a:rPr lang="fr-FR" sz="2400" cap="none" dirty="0" smtClean="0"/>
              <a:t>&amp;</a:t>
            </a:r>
            <a:br>
              <a:rPr lang="fr-FR" sz="2400" cap="none" dirty="0" smtClean="0"/>
            </a:br>
            <a:r>
              <a:rPr lang="fr-FR" sz="2400" cap="none" dirty="0" err="1" smtClean="0"/>
              <a:t>Crop</a:t>
            </a:r>
            <a:r>
              <a:rPr lang="fr-FR" sz="2400" cap="none" dirty="0" smtClean="0"/>
              <a:t> water </a:t>
            </a:r>
            <a:r>
              <a:rPr lang="fr-FR" sz="2400" cap="none" dirty="0" err="1" smtClean="0"/>
              <a:t>requirement</a:t>
            </a:r>
            <a:r>
              <a:rPr lang="fr-FR" sz="2400" cap="none" dirty="0" smtClean="0"/>
              <a:t> estimation</a:t>
            </a:r>
            <a:r>
              <a:rPr lang="fr-FR" sz="2400" dirty="0" smtClean="0"/>
              <a:t> 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/>
              <a:t/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9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Water balance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0332" y="1140588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ET </a:t>
            </a:r>
            <a:r>
              <a:rPr lang="fr-FR" dirty="0"/>
              <a:t>= P - ΔS - Q – </a:t>
            </a:r>
            <a:r>
              <a:rPr lang="fr-FR" dirty="0" smtClean="0"/>
              <a:t>D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- ET </a:t>
            </a:r>
            <a:r>
              <a:rPr lang="fr-FR" dirty="0"/>
              <a:t>= Evapotranspiration</a:t>
            </a:r>
          </a:p>
          <a:p>
            <a:endParaRPr lang="fr-FR" sz="800" dirty="0" smtClean="0"/>
          </a:p>
          <a:p>
            <a:r>
              <a:rPr lang="fr-FR" dirty="0" smtClean="0"/>
              <a:t>- P </a:t>
            </a:r>
            <a:r>
              <a:rPr lang="fr-FR" dirty="0"/>
              <a:t>= </a:t>
            </a:r>
            <a:r>
              <a:rPr lang="fr-FR" dirty="0" err="1"/>
              <a:t>Precipitation</a:t>
            </a:r>
            <a:endParaRPr lang="fr-FR" dirty="0"/>
          </a:p>
          <a:p>
            <a:endParaRPr lang="fr-FR" sz="800" dirty="0" smtClean="0"/>
          </a:p>
          <a:p>
            <a:r>
              <a:rPr lang="fr-FR" dirty="0" smtClean="0"/>
              <a:t>- </a:t>
            </a:r>
            <a:r>
              <a:rPr lang="el-GR" dirty="0" smtClean="0"/>
              <a:t>Δ</a:t>
            </a:r>
            <a:r>
              <a:rPr lang="fr-FR" dirty="0"/>
              <a:t>S = Change in Storage</a:t>
            </a:r>
          </a:p>
          <a:p>
            <a:endParaRPr lang="fr-FR" sz="800" dirty="0" smtClean="0"/>
          </a:p>
          <a:p>
            <a:r>
              <a:rPr lang="fr-FR" dirty="0" smtClean="0"/>
              <a:t>- Q </a:t>
            </a:r>
            <a:r>
              <a:rPr lang="fr-FR" dirty="0"/>
              <a:t>= Stream flow</a:t>
            </a:r>
          </a:p>
          <a:p>
            <a:endParaRPr lang="fr-FR" sz="800" dirty="0" smtClean="0"/>
          </a:p>
          <a:p>
            <a:r>
              <a:rPr lang="fr-FR" dirty="0" smtClean="0"/>
              <a:t>- D </a:t>
            </a:r>
            <a:r>
              <a:rPr lang="fr-FR" dirty="0"/>
              <a:t>= </a:t>
            </a:r>
            <a:r>
              <a:rPr lang="fr-FR" dirty="0" err="1"/>
              <a:t>Groundwater</a:t>
            </a:r>
            <a:r>
              <a:rPr lang="fr-FR" dirty="0"/>
              <a:t> recharge</a:t>
            </a:r>
          </a:p>
        </p:txBody>
      </p:sp>
      <p:pic>
        <p:nvPicPr>
          <p:cNvPr id="4" name="Picture 2" descr="https://labo.obs-mip.fr/wp-content-labo/uploads/sites/19/2015/09/evap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68" y="961935"/>
            <a:ext cx="2412402" cy="34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3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Crop</a:t>
            </a:r>
            <a:r>
              <a:rPr lang="fr-FR" dirty="0" smtClean="0">
                <a:solidFill>
                  <a:schemeClr val="bg1"/>
                </a:solidFill>
              </a:rPr>
              <a:t> coefficient – </a:t>
            </a:r>
            <a:r>
              <a:rPr lang="fr-FR" dirty="0" err="1" smtClean="0">
                <a:solidFill>
                  <a:schemeClr val="bg1"/>
                </a:solidFill>
              </a:rPr>
              <a:t>vegetation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4"/>
          <a:stretch/>
        </p:blipFill>
        <p:spPr bwMode="auto">
          <a:xfrm>
            <a:off x="403946" y="972083"/>
            <a:ext cx="8140700" cy="352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03946" y="4495160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Jackson 1980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79345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1065627" y="1959241"/>
            <a:ext cx="6718300" cy="1339850"/>
            <a:chOff x="2694642" y="795458"/>
            <a:chExt cx="6718300" cy="1339850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642" y="795458"/>
              <a:ext cx="6718300" cy="13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7067623" y="845056"/>
              <a:ext cx="8788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Agron</a:t>
              </a:r>
              <a:r>
                <a:rPr lang="fr-FR" sz="1200" dirty="0" smtClean="0"/>
                <a:t>. J.</a:t>
              </a:r>
              <a:endParaRPr lang="fr-FR" dirty="0"/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8110" y="1068360"/>
            <a:ext cx="6628571" cy="3723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9989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0"/>
          <a:stretch/>
        </p:blipFill>
        <p:spPr bwMode="auto">
          <a:xfrm>
            <a:off x="69613" y="1279854"/>
            <a:ext cx="6654373" cy="2587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8110" y="1001693"/>
            <a:ext cx="6638095" cy="3790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953" y="522045"/>
            <a:ext cx="6733333" cy="2285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831" y="1384738"/>
            <a:ext cx="6657143" cy="2200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9" b="16063"/>
          <a:stretch/>
        </p:blipFill>
        <p:spPr bwMode="auto">
          <a:xfrm>
            <a:off x="1435620" y="1493679"/>
            <a:ext cx="7473549" cy="280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55"/>
          <a:stretch/>
        </p:blipFill>
        <p:spPr bwMode="auto">
          <a:xfrm>
            <a:off x="463370" y="1570260"/>
            <a:ext cx="7086600" cy="21158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8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74319" y="1237960"/>
            <a:ext cx="8686800" cy="2764295"/>
          </a:xfrm>
        </p:spPr>
        <p:txBody>
          <a:bodyPr/>
          <a:lstStyle/>
          <a:p>
            <a:r>
              <a:rPr lang="en-US" sz="1600" b="1" dirty="0" smtClean="0">
                <a:solidFill>
                  <a:srgbClr val="008542"/>
                </a:solidFill>
              </a:rPr>
              <a:t>Some of the functions of evapotranspiration:</a:t>
            </a:r>
          </a:p>
          <a:p>
            <a:endParaRPr lang="en-US" sz="600" b="1" dirty="0" smtClean="0">
              <a:solidFill>
                <a:srgbClr val="008542"/>
              </a:solidFill>
            </a:endParaRPr>
          </a:p>
          <a:p>
            <a:r>
              <a:rPr lang="en-US" sz="1600" dirty="0" smtClean="0"/>
              <a:t>	- maintains </a:t>
            </a:r>
            <a:r>
              <a:rPr lang="en-US" sz="1600" dirty="0"/>
              <a:t>the thermal equilibrium of </a:t>
            </a:r>
            <a:r>
              <a:rPr lang="en-US" sz="1600" dirty="0" smtClean="0"/>
              <a:t>plants</a:t>
            </a:r>
          </a:p>
          <a:p>
            <a:endParaRPr lang="en-US" sz="600" dirty="0" smtClean="0"/>
          </a:p>
          <a:p>
            <a:r>
              <a:rPr lang="en-US" sz="1600" dirty="0" smtClean="0"/>
              <a:t>	- nutrient transport from the soil</a:t>
            </a:r>
          </a:p>
          <a:p>
            <a:endParaRPr lang="en-US" sz="600" dirty="0"/>
          </a:p>
          <a:p>
            <a:r>
              <a:rPr lang="en-US" sz="1600" dirty="0" smtClean="0"/>
              <a:t>	- plant turgor </a:t>
            </a:r>
          </a:p>
          <a:p>
            <a:endParaRPr lang="en-US" sz="600" dirty="0"/>
          </a:p>
          <a:p>
            <a:r>
              <a:rPr lang="en-US" sz="1600" dirty="0" smtClean="0"/>
              <a:t>	- availability of water for physiological and biochemical processes </a:t>
            </a:r>
          </a:p>
          <a:p>
            <a:r>
              <a:rPr lang="en-US" sz="1600" dirty="0" smtClean="0"/>
              <a:t>    	   	</a:t>
            </a:r>
            <a:r>
              <a:rPr lang="en-US" sz="1400" dirty="0" smtClean="0"/>
              <a:t>(less than 5 % of the water is concerned, 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  more than 95 % is released to the atmosphere)</a:t>
            </a:r>
            <a:endParaRPr lang="fr-FR" sz="1400" dirty="0"/>
          </a:p>
        </p:txBody>
      </p:sp>
      <p:sp>
        <p:nvSpPr>
          <p:cNvPr id="4" name="Accolade ouvrante 3"/>
          <p:cNvSpPr/>
          <p:nvPr/>
        </p:nvSpPr>
        <p:spPr>
          <a:xfrm>
            <a:off x="988371" y="1652954"/>
            <a:ext cx="175846" cy="2293034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02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89" y="776142"/>
            <a:ext cx="6456240" cy="398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801729" y="3960056"/>
            <a:ext cx="1798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Calera et al. 2017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796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/>
          <a:srcRect l="1" t="32248" r="2823"/>
          <a:stretch/>
        </p:blipFill>
        <p:spPr bwMode="auto">
          <a:xfrm>
            <a:off x="1879284" y="1029661"/>
            <a:ext cx="5912327" cy="29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849130" y="3511755"/>
            <a:ext cx="1733936" cy="7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600" dirty="0" err="1" smtClean="0"/>
              <a:t>ETc</a:t>
            </a:r>
            <a:r>
              <a:rPr lang="fr-FR" sz="1600" dirty="0" smtClean="0"/>
              <a:t> = </a:t>
            </a:r>
            <a:r>
              <a:rPr lang="fr-FR" sz="1600" dirty="0" err="1" smtClean="0"/>
              <a:t>Kc</a:t>
            </a:r>
            <a:r>
              <a:rPr lang="fr-FR" sz="1600" dirty="0" smtClean="0"/>
              <a:t> X </a:t>
            </a:r>
            <a:r>
              <a:rPr lang="fr-FR" sz="1600" dirty="0" err="1" smtClean="0"/>
              <a:t>ETo</a:t>
            </a:r>
            <a:endParaRPr lang="fr-FR" sz="1600" dirty="0" smtClean="0"/>
          </a:p>
          <a:p>
            <a:pPr>
              <a:lnSpc>
                <a:spcPct val="130000"/>
              </a:lnSpc>
            </a:pPr>
            <a:r>
              <a:rPr lang="fr-FR" sz="1600" dirty="0" smtClean="0"/>
              <a:t>    </a:t>
            </a:r>
            <a:endParaRPr lang="fr-FR" sz="1600" dirty="0"/>
          </a:p>
        </p:txBody>
      </p:sp>
      <p:sp>
        <p:nvSpPr>
          <p:cNvPr id="12" name="Rectangle 11"/>
          <p:cNvSpPr/>
          <p:nvPr/>
        </p:nvSpPr>
        <p:spPr>
          <a:xfrm>
            <a:off x="-6147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74582" y="4244263"/>
            <a:ext cx="350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=&gt; </a:t>
            </a:r>
            <a:r>
              <a:rPr lang="fr-FR" dirty="0" err="1" smtClean="0"/>
              <a:t>crop</a:t>
            </a:r>
            <a:r>
              <a:rPr lang="fr-FR" dirty="0" smtClean="0"/>
              <a:t> water </a:t>
            </a:r>
            <a:r>
              <a:rPr lang="fr-FR" dirty="0" err="1" smtClean="0"/>
              <a:t>requirements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38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147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8" y="130627"/>
            <a:ext cx="7380000" cy="486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332286" y="3367035"/>
            <a:ext cx="18117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Extract</a:t>
            </a:r>
            <a:r>
              <a:rPr lang="fr-FR" sz="1200" dirty="0" smtClean="0"/>
              <a:t> </a:t>
            </a:r>
            <a:r>
              <a:rPr lang="fr-FR" sz="1200" dirty="0" err="1" smtClean="0"/>
              <a:t>from</a:t>
            </a:r>
            <a:r>
              <a:rPr lang="fr-FR" sz="1200" dirty="0" smtClean="0"/>
              <a:t> a </a:t>
            </a:r>
          </a:p>
          <a:p>
            <a:r>
              <a:rPr lang="fr-FR" sz="1200" dirty="0" err="1" smtClean="0"/>
              <a:t>presentation</a:t>
            </a:r>
            <a:r>
              <a:rPr lang="fr-FR" sz="1200" dirty="0" smtClean="0"/>
              <a:t> by</a:t>
            </a:r>
          </a:p>
          <a:p>
            <a:r>
              <a:rPr lang="fr-FR" sz="1200" dirty="0" smtClean="0"/>
              <a:t>Jochum et al. (2003)</a:t>
            </a:r>
          </a:p>
          <a:p>
            <a:r>
              <a:rPr lang="fr-FR" sz="1200" dirty="0" smtClean="0"/>
              <a:t>ICID workshop</a:t>
            </a:r>
          </a:p>
          <a:p>
            <a:r>
              <a:rPr lang="fr-FR" sz="1200" dirty="0" smtClean="0"/>
              <a:t>Montpellier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540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9" y="184417"/>
            <a:ext cx="7380000" cy="467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8420" y="4602736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8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09" y="0"/>
            <a:ext cx="7067550" cy="479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9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0"/>
            <a:ext cx="6819900" cy="477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29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0"/>
            <a:ext cx="6934200" cy="481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2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4" y="1"/>
            <a:ext cx="7191375" cy="477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5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-1"/>
            <a:ext cx="7277100" cy="477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8420" y="4602736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34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9" y="639366"/>
            <a:ext cx="7058025" cy="386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76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57085" y="1098171"/>
            <a:ext cx="8911799" cy="2135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Transpiration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closely</a:t>
            </a:r>
            <a:r>
              <a:rPr lang="fr-FR" sz="1600" dirty="0" smtClean="0"/>
              <a:t> </a:t>
            </a:r>
            <a:r>
              <a:rPr lang="fr-FR" sz="1600" dirty="0" err="1" smtClean="0"/>
              <a:t>related</a:t>
            </a:r>
            <a:r>
              <a:rPr lang="fr-FR" sz="1600" dirty="0" smtClean="0"/>
              <a:t> to </a:t>
            </a:r>
            <a:r>
              <a:rPr lang="fr-FR" sz="1600" dirty="0" err="1" smtClean="0"/>
              <a:t>photosynthesis</a:t>
            </a:r>
            <a:r>
              <a:rPr lang="fr-FR" sz="1600" dirty="0" smtClean="0"/>
              <a:t> and plant </a:t>
            </a:r>
            <a:r>
              <a:rPr lang="fr-FR" sz="1600" dirty="0" err="1" smtClean="0"/>
              <a:t>productivity</a:t>
            </a:r>
            <a:endParaRPr lang="fr-FR" sz="1600" dirty="0" smtClean="0"/>
          </a:p>
          <a:p>
            <a:endParaRPr lang="fr-FR" sz="1600" dirty="0" smtClean="0"/>
          </a:p>
          <a:p>
            <a:endParaRPr lang="fr-FR" sz="1600" dirty="0" smtClean="0"/>
          </a:p>
          <a:p>
            <a:r>
              <a:rPr lang="fr-FR" sz="1600" dirty="0" smtClean="0"/>
              <a:t>	- CO2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extracted</a:t>
            </a:r>
            <a:r>
              <a:rPr lang="fr-FR" sz="1600" dirty="0" smtClean="0"/>
              <a:t> </a:t>
            </a:r>
            <a:r>
              <a:rPr lang="fr-FR" sz="1600" dirty="0" err="1" smtClean="0"/>
              <a:t>from</a:t>
            </a:r>
            <a:r>
              <a:rPr lang="fr-FR" sz="1600" dirty="0" smtClean="0"/>
              <a:t> the </a:t>
            </a:r>
            <a:r>
              <a:rPr lang="fr-FR" sz="1600" dirty="0" err="1" smtClean="0"/>
              <a:t>atmosphere</a:t>
            </a:r>
            <a:r>
              <a:rPr lang="fr-FR" sz="1600" dirty="0" smtClean="0"/>
              <a:t> </a:t>
            </a:r>
            <a:r>
              <a:rPr lang="fr-FR" sz="1600" dirty="0" err="1" smtClean="0"/>
              <a:t>through</a:t>
            </a:r>
            <a:r>
              <a:rPr lang="fr-FR" sz="1600" dirty="0" smtClean="0"/>
              <a:t> the </a:t>
            </a:r>
            <a:r>
              <a:rPr lang="fr-FR" sz="1600" dirty="0" err="1" smtClean="0"/>
              <a:t>stomata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endParaRPr lang="fr-FR" sz="1600" dirty="0" smtClean="0"/>
          </a:p>
          <a:p>
            <a:pPr marL="285750" indent="-285750">
              <a:buFontTx/>
              <a:buChar char="-"/>
            </a:pPr>
            <a:endParaRPr lang="fr-FR" sz="1600" dirty="0" smtClean="0"/>
          </a:p>
          <a:p>
            <a:r>
              <a:rPr lang="fr-FR" sz="1600" dirty="0" smtClean="0"/>
              <a:t>	- « </a:t>
            </a:r>
            <a:r>
              <a:rPr lang="fr-FR" sz="1600" dirty="0" err="1" smtClean="0"/>
              <a:t>stability</a:t>
            </a:r>
            <a:r>
              <a:rPr lang="fr-FR" sz="1600" dirty="0" smtClean="0"/>
              <a:t> » of the ratio (dry mater production) / (</a:t>
            </a:r>
            <a:r>
              <a:rPr lang="fr-FR" sz="1600" dirty="0" err="1" smtClean="0"/>
              <a:t>quantity</a:t>
            </a:r>
            <a:r>
              <a:rPr lang="fr-FR" sz="1600" dirty="0" smtClean="0"/>
              <a:t> of </a:t>
            </a:r>
            <a:r>
              <a:rPr lang="fr-FR" sz="1600" dirty="0" err="1" smtClean="0"/>
              <a:t>used</a:t>
            </a:r>
            <a:r>
              <a:rPr lang="fr-FR" sz="1600" dirty="0" smtClean="0"/>
              <a:t> water)</a:t>
            </a:r>
          </a:p>
          <a:p>
            <a:pPr>
              <a:lnSpc>
                <a:spcPct val="130000"/>
              </a:lnSpc>
            </a:pPr>
            <a:r>
              <a:rPr lang="fr-FR" sz="1600" dirty="0"/>
              <a:t>	 </a:t>
            </a:r>
            <a:r>
              <a:rPr lang="fr-FR" sz="1600" dirty="0" smtClean="0"/>
              <a:t>  [water </a:t>
            </a:r>
            <a:r>
              <a:rPr lang="fr-FR" sz="1600" dirty="0"/>
              <a:t>use 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] </a:t>
            </a:r>
          </a:p>
        </p:txBody>
      </p:sp>
      <p:sp>
        <p:nvSpPr>
          <p:cNvPr id="7" name="Accolade ouvrante 6"/>
          <p:cNvSpPr/>
          <p:nvPr/>
        </p:nvSpPr>
        <p:spPr>
          <a:xfrm>
            <a:off x="939137" y="1891828"/>
            <a:ext cx="175846" cy="1343735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7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4" y="1"/>
            <a:ext cx="7000875" cy="475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22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0"/>
            <a:ext cx="6934200" cy="478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7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9" y="1"/>
            <a:ext cx="6943725" cy="484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49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-1"/>
            <a:ext cx="6877050" cy="481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9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9" y="0"/>
            <a:ext cx="7096125" cy="47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3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84" y="-7684"/>
            <a:ext cx="7543800" cy="478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6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0"/>
            <a:ext cx="7505700" cy="475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91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0"/>
            <a:ext cx="7490972" cy="478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17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4" y="0"/>
            <a:ext cx="7380000" cy="477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76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9" y="0"/>
            <a:ext cx="7380000" cy="477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8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 descr="figure6.3.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89" y="1102969"/>
            <a:ext cx="3901012" cy="30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011254"/>
              </p:ext>
            </p:extLst>
          </p:nvPr>
        </p:nvGraphicFramePr>
        <p:xfrm>
          <a:off x="440817" y="1282930"/>
          <a:ext cx="4032708" cy="2860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6" name="Image" r:id="rId4" imgW="6402439" imgH="4743902" progId="Photoshop.Image.5">
                  <p:embed/>
                </p:oleObj>
              </mc:Choice>
              <mc:Fallback>
                <p:oleObj name="Image" r:id="rId4" imgW="6402439" imgH="474390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627" r="2455"/>
                      <a:stretch>
                        <a:fillRect/>
                      </a:stretch>
                    </p:blipFill>
                    <p:spPr bwMode="auto">
                      <a:xfrm>
                        <a:off x="440817" y="1282930"/>
                        <a:ext cx="4032708" cy="2860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53218" y="4269540"/>
            <a:ext cx="68210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/>
              <a:t>(</a:t>
            </a:r>
            <a:r>
              <a:rPr lang="fr-FR" sz="600" dirty="0" err="1" smtClean="0"/>
              <a:t>Dening</a:t>
            </a:r>
            <a:r>
              <a:rPr lang="fr-FR" sz="600" dirty="0" smtClean="0"/>
              <a:t> 1993)						(</a:t>
            </a:r>
            <a:r>
              <a:rPr lang="fr-FR" sz="600" dirty="0" err="1" smtClean="0"/>
              <a:t>redrawn</a:t>
            </a:r>
            <a:r>
              <a:rPr lang="fr-FR" sz="600" dirty="0" smtClean="0"/>
              <a:t> </a:t>
            </a:r>
            <a:r>
              <a:rPr lang="fr-FR" sz="600" dirty="0" err="1" smtClean="0"/>
              <a:t>from</a:t>
            </a:r>
            <a:r>
              <a:rPr lang="fr-FR" sz="600" dirty="0" smtClean="0"/>
              <a:t> de Wit 1958)</a:t>
            </a:r>
            <a:endParaRPr lang="fr-FR" sz="600" dirty="0"/>
          </a:p>
        </p:txBody>
      </p:sp>
      <p:sp>
        <p:nvSpPr>
          <p:cNvPr id="7" name="Rectangle 6"/>
          <p:cNvSpPr/>
          <p:nvPr/>
        </p:nvSpPr>
        <p:spPr>
          <a:xfrm>
            <a:off x="0" y="4610420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8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989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"/>
            <a:ext cx="7380000" cy="475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8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9892" y="4602736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9" y="1"/>
            <a:ext cx="7380000" cy="473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7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"/>
            <a:ext cx="7380000" cy="474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4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610420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4" y="0"/>
            <a:ext cx="7380000" cy="476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0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9" y="-1"/>
            <a:ext cx="7380000" cy="477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2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0"/>
            <a:ext cx="7380000" cy="474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0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4" y="-1"/>
            <a:ext cx="7380000" cy="477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9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9" y="-1"/>
            <a:ext cx="7380000" cy="477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1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380000" cy="480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2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2018 version (FATIMA </a:t>
            </a:r>
            <a:r>
              <a:rPr lang="fr-FR" dirty="0" err="1" smtClean="0"/>
              <a:t>project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6" name="Rectangle 5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58" y="836350"/>
            <a:ext cx="4320708" cy="375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766553" y="3552093"/>
            <a:ext cx="2243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FATIMA </a:t>
            </a:r>
            <a:r>
              <a:rPr lang="fr-FR" sz="1200" dirty="0" err="1" smtClean="0"/>
              <a:t>project</a:t>
            </a:r>
            <a:r>
              <a:rPr lang="fr-FR" sz="1200" dirty="0" smtClean="0"/>
              <a:t> </a:t>
            </a:r>
            <a:r>
              <a:rPr lang="fr-FR" sz="1200" dirty="0" err="1" smtClean="0"/>
              <a:t>deliverable</a:t>
            </a:r>
            <a:endParaRPr lang="fr-FR" sz="1200" dirty="0" smtClean="0"/>
          </a:p>
          <a:p>
            <a:r>
              <a:rPr lang="fr-FR" sz="1200" dirty="0" smtClean="0"/>
              <a:t>2018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258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49"/>
            <a:ext cx="7174846" cy="430887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Water stress </a:t>
            </a:r>
            <a:r>
              <a:rPr lang="en-GB" sz="1200" dirty="0">
                <a:solidFill>
                  <a:srgbClr val="FFFFFF"/>
                </a:solidFill>
              </a:rPr>
              <a:t>(pragmatic definition</a:t>
            </a:r>
            <a:r>
              <a:rPr lang="en-GB" sz="1200" dirty="0" smtClean="0">
                <a:solidFill>
                  <a:srgbClr val="FFFFFF"/>
                </a:solidFill>
              </a:rPr>
              <a:t>) : </a:t>
            </a: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2462" y="916078"/>
            <a:ext cx="8714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when</a:t>
            </a:r>
            <a:r>
              <a:rPr lang="fr-FR" sz="1600" dirty="0" smtClean="0"/>
              <a:t> a plant </a:t>
            </a:r>
            <a:r>
              <a:rPr lang="fr-FR" sz="1600" dirty="0" err="1" smtClean="0"/>
              <a:t>process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limited</a:t>
            </a:r>
            <a:r>
              <a:rPr lang="fr-FR" sz="1600" dirty="0" smtClean="0"/>
              <a:t> by the </a:t>
            </a:r>
            <a:r>
              <a:rPr lang="fr-FR" sz="1600" dirty="0" err="1" smtClean="0"/>
              <a:t>reduction</a:t>
            </a:r>
            <a:r>
              <a:rPr lang="fr-FR" sz="1600" dirty="0" smtClean="0"/>
              <a:t> of water </a:t>
            </a:r>
            <a:r>
              <a:rPr lang="fr-FR" sz="1600" dirty="0" err="1" smtClean="0"/>
              <a:t>availability</a:t>
            </a:r>
            <a:endParaRPr lang="fr-FR" sz="16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0" y="4602736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874021" y="1350498"/>
            <a:ext cx="5571813" cy="3352950"/>
            <a:chOff x="1874021" y="1350498"/>
            <a:chExt cx="5571813" cy="3352950"/>
          </a:xfrm>
        </p:grpSpPr>
        <p:grpSp>
          <p:nvGrpSpPr>
            <p:cNvPr id="8" name="Groupe 7"/>
            <p:cNvGrpSpPr/>
            <p:nvPr/>
          </p:nvGrpSpPr>
          <p:grpSpPr>
            <a:xfrm>
              <a:off x="1874021" y="1350498"/>
              <a:ext cx="5571813" cy="3352950"/>
              <a:chOff x="1874021" y="1350498"/>
              <a:chExt cx="5571813" cy="335295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4021" y="1350498"/>
                <a:ext cx="5571813" cy="335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Connecteur droit 4"/>
              <p:cNvCxnSpPr/>
              <p:nvPr/>
            </p:nvCxnSpPr>
            <p:spPr>
              <a:xfrm flipV="1">
                <a:off x="2539219" y="1997612"/>
                <a:ext cx="2067950" cy="195541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/>
              <p:cNvCxnSpPr/>
              <p:nvPr/>
            </p:nvCxnSpPr>
            <p:spPr>
              <a:xfrm>
                <a:off x="5190978" y="3172265"/>
                <a:ext cx="450167" cy="703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ZoneTexte 3"/>
            <p:cNvSpPr txBox="1"/>
            <p:nvPr/>
          </p:nvSpPr>
          <p:spPr>
            <a:xfrm>
              <a:off x="6400800" y="2987599"/>
              <a:ext cx="5934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     </a:t>
              </a:r>
              <a:endParaRPr lang="fr-FR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818228" y="2127125"/>
              <a:ext cx="5934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     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79133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89" y="852215"/>
            <a:ext cx="5398290" cy="382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 smtClean="0"/>
              <a:t>2018 version (FATIMA </a:t>
            </a:r>
            <a:r>
              <a:rPr lang="fr-FR" dirty="0" err="1" smtClean="0"/>
              <a:t>project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41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6" name="Rectangle 5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92" y="909764"/>
            <a:ext cx="5534105" cy="383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295486" y="163238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FR" kern="0" smtClean="0"/>
              <a:t>2004 version (DEMETER project)</a:t>
            </a:r>
            <a:endParaRPr lang="fr-FR" kern="0"/>
          </a:p>
        </p:txBody>
      </p:sp>
    </p:spTree>
    <p:extLst>
      <p:ext uri="{BB962C8B-B14F-4D97-AF65-F5344CB8AC3E}">
        <p14:creationId xmlns:p14="http://schemas.microsoft.com/office/powerpoint/2010/main" val="40258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/>
          <p:cNvGrpSpPr/>
          <p:nvPr/>
        </p:nvGrpSpPr>
        <p:grpSpPr>
          <a:xfrm>
            <a:off x="1548861" y="829821"/>
            <a:ext cx="5850367" cy="3899012"/>
            <a:chOff x="1548861" y="829821"/>
            <a:chExt cx="5850367" cy="3899012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861" y="829821"/>
              <a:ext cx="5850367" cy="389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Ellipse 2"/>
            <p:cNvSpPr/>
            <p:nvPr/>
          </p:nvSpPr>
          <p:spPr>
            <a:xfrm>
              <a:off x="3258303" y="2019508"/>
              <a:ext cx="983386" cy="753524"/>
            </a:xfrm>
            <a:prstGeom prst="ellipse">
              <a:avLst/>
            </a:prstGeom>
            <a:noFill/>
            <a:ln w="38100">
              <a:solidFill>
                <a:srgbClr val="008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>
              <a:off x="4474045" y="2315357"/>
              <a:ext cx="1794624" cy="396562"/>
            </a:xfrm>
            <a:prstGeom prst="ellipse">
              <a:avLst/>
            </a:prstGeom>
            <a:noFill/>
            <a:ln w="38100">
              <a:solidFill>
                <a:srgbClr val="008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4536035" y="2711920"/>
              <a:ext cx="1364699" cy="446919"/>
            </a:xfrm>
            <a:prstGeom prst="ellipse">
              <a:avLst/>
            </a:prstGeom>
            <a:noFill/>
            <a:ln w="38100">
              <a:solidFill>
                <a:srgbClr val="008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5959827" y="3060221"/>
              <a:ext cx="1364699" cy="223460"/>
            </a:xfrm>
            <a:prstGeom prst="ellipse">
              <a:avLst/>
            </a:prstGeom>
            <a:noFill/>
            <a:ln w="38100">
              <a:solidFill>
                <a:srgbClr val="008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4666930" y="1747790"/>
              <a:ext cx="2210500" cy="396562"/>
            </a:xfrm>
            <a:prstGeom prst="ellipse">
              <a:avLst/>
            </a:prstGeom>
            <a:noFill/>
            <a:ln w="38100">
              <a:solidFill>
                <a:srgbClr val="008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" name="Connecteur droit avec flèche 11"/>
          <p:cNvCxnSpPr/>
          <p:nvPr/>
        </p:nvCxnSpPr>
        <p:spPr>
          <a:xfrm>
            <a:off x="1329338" y="2144352"/>
            <a:ext cx="714615" cy="84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18691" y="1747790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Sentinel</a:t>
            </a:r>
            <a:r>
              <a:rPr lang="fr-FR" dirty="0" smtClean="0"/>
              <a:t> 2</a:t>
            </a:r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118691" y="1670203"/>
            <a:ext cx="1430170" cy="516158"/>
          </a:xfrm>
          <a:prstGeom prst="ellipse">
            <a:avLst/>
          </a:prstGeom>
          <a:noFill/>
          <a:ln w="38100"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0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11" y="817681"/>
            <a:ext cx="4840938" cy="390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H="1">
            <a:off x="6377748" y="1467650"/>
            <a:ext cx="1045028" cy="207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046258" y="1198293"/>
            <a:ext cx="1914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Predicted</a:t>
            </a:r>
            <a:r>
              <a:rPr lang="fr-FR" sz="1400" dirty="0" smtClean="0"/>
              <a:t> </a:t>
            </a:r>
            <a:r>
              <a:rPr lang="fr-FR" sz="1400" dirty="0" err="1" smtClean="0"/>
              <a:t>week</a:t>
            </a:r>
            <a:r>
              <a:rPr lang="fr-FR" sz="1400" dirty="0" smtClean="0"/>
              <a:t> </a:t>
            </a:r>
            <a:r>
              <a:rPr lang="fr-FR" sz="1400" dirty="0" err="1" smtClean="0"/>
              <a:t>ETc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5996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Water balance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0332" y="1140588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ET </a:t>
            </a:r>
            <a:r>
              <a:rPr lang="fr-FR" dirty="0"/>
              <a:t>= P - ΔS - Q – </a:t>
            </a:r>
            <a:r>
              <a:rPr lang="fr-FR" dirty="0" smtClean="0"/>
              <a:t>D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- ET </a:t>
            </a:r>
            <a:r>
              <a:rPr lang="fr-FR" dirty="0"/>
              <a:t>= Evapotranspiration</a:t>
            </a:r>
          </a:p>
          <a:p>
            <a:endParaRPr lang="fr-FR" sz="800" dirty="0" smtClean="0"/>
          </a:p>
          <a:p>
            <a:r>
              <a:rPr lang="fr-FR" dirty="0" smtClean="0"/>
              <a:t>- P </a:t>
            </a:r>
            <a:r>
              <a:rPr lang="fr-FR" dirty="0"/>
              <a:t>= </a:t>
            </a:r>
            <a:r>
              <a:rPr lang="fr-FR" dirty="0" err="1"/>
              <a:t>Precipitation</a:t>
            </a:r>
            <a:endParaRPr lang="fr-FR" dirty="0"/>
          </a:p>
          <a:p>
            <a:endParaRPr lang="fr-FR" sz="800" dirty="0" smtClean="0"/>
          </a:p>
          <a:p>
            <a:r>
              <a:rPr lang="fr-FR" dirty="0" smtClean="0"/>
              <a:t>- </a:t>
            </a:r>
            <a:r>
              <a:rPr lang="el-GR" dirty="0" smtClean="0"/>
              <a:t>Δ</a:t>
            </a:r>
            <a:r>
              <a:rPr lang="fr-FR" dirty="0"/>
              <a:t>S = Change in Storage</a:t>
            </a:r>
          </a:p>
          <a:p>
            <a:endParaRPr lang="fr-FR" sz="800" dirty="0" smtClean="0"/>
          </a:p>
          <a:p>
            <a:r>
              <a:rPr lang="fr-FR" dirty="0" smtClean="0"/>
              <a:t>- Q </a:t>
            </a:r>
            <a:r>
              <a:rPr lang="fr-FR" dirty="0"/>
              <a:t>= Stream flow</a:t>
            </a:r>
          </a:p>
          <a:p>
            <a:endParaRPr lang="fr-FR" sz="800" dirty="0" smtClean="0"/>
          </a:p>
          <a:p>
            <a:r>
              <a:rPr lang="fr-FR" dirty="0" smtClean="0"/>
              <a:t>- D </a:t>
            </a:r>
            <a:r>
              <a:rPr lang="fr-FR" dirty="0"/>
              <a:t>= </a:t>
            </a:r>
            <a:r>
              <a:rPr lang="fr-FR" dirty="0" err="1"/>
              <a:t>Groundwater</a:t>
            </a:r>
            <a:r>
              <a:rPr lang="fr-FR" dirty="0"/>
              <a:t> recharge</a:t>
            </a:r>
          </a:p>
        </p:txBody>
      </p:sp>
      <p:pic>
        <p:nvPicPr>
          <p:cNvPr id="4" name="Picture 2" descr="https://labo.obs-mip.fr/wp-content-labo/uploads/sites/19/2015/09/evap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68" y="961935"/>
            <a:ext cx="2412402" cy="34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9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/>
              <a:t>impact of non optimal water </a:t>
            </a:r>
            <a:r>
              <a:rPr lang="fr-FR" dirty="0" err="1" smtClean="0"/>
              <a:t>level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/>
          <a:srcRect l="1" t="32248" r="37503"/>
          <a:stretch/>
        </p:blipFill>
        <p:spPr bwMode="auto">
          <a:xfrm>
            <a:off x="207469" y="922478"/>
            <a:ext cx="2704780" cy="190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-6147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69" y="2743580"/>
            <a:ext cx="2565558" cy="18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2817700" y="2788664"/>
            <a:ext cx="3437897" cy="1876944"/>
            <a:chOff x="5634095" y="2798276"/>
            <a:chExt cx="3546417" cy="1876944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095" y="2798276"/>
              <a:ext cx="3546417" cy="18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Connecteur droit 9"/>
            <p:cNvCxnSpPr/>
            <p:nvPr/>
          </p:nvCxnSpPr>
          <p:spPr>
            <a:xfrm>
              <a:off x="6012160" y="2919240"/>
              <a:ext cx="1980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7992000" y="2919240"/>
              <a:ext cx="0" cy="13320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3770063" y="1520299"/>
            <a:ext cx="5094664" cy="356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prstClr val="black"/>
                </a:solidFill>
                <a:latin typeface="+mj-lt"/>
              </a:rPr>
              <a:t>Kc = </a:t>
            </a:r>
            <a:r>
              <a:rPr lang="en-US" sz="1600" dirty="0" err="1">
                <a:solidFill>
                  <a:prstClr val="black"/>
                </a:solidFill>
                <a:latin typeface="+mj-lt"/>
              </a:rPr>
              <a:t>Kcmin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 + (</a:t>
            </a:r>
            <a:r>
              <a:rPr lang="en-US" sz="1600" dirty="0" err="1">
                <a:solidFill>
                  <a:prstClr val="black"/>
                </a:solidFill>
                <a:latin typeface="+mj-lt"/>
              </a:rPr>
              <a:t>Kcmax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 . Ks – </a:t>
            </a:r>
            <a:r>
              <a:rPr lang="en-US" sz="1600" dirty="0" err="1">
                <a:solidFill>
                  <a:prstClr val="black"/>
                </a:solidFill>
                <a:latin typeface="+mj-lt"/>
              </a:rPr>
              <a:t>Kcmin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) * </a:t>
            </a:r>
            <a:r>
              <a:rPr lang="en-US" sz="1600" dirty="0" err="1">
                <a:solidFill>
                  <a:prstClr val="black"/>
                </a:solidFill>
                <a:latin typeface="+mj-lt"/>
              </a:rPr>
              <a:t>fCOVER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774193" y="1035116"/>
            <a:ext cx="1733936" cy="37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600" dirty="0" err="1" smtClean="0"/>
              <a:t>ETc</a:t>
            </a:r>
            <a:r>
              <a:rPr lang="fr-FR" sz="1600" dirty="0" smtClean="0"/>
              <a:t> = </a:t>
            </a:r>
            <a:r>
              <a:rPr lang="fr-FR" sz="1600" dirty="0" err="1" smtClean="0"/>
              <a:t>Kc</a:t>
            </a:r>
            <a:r>
              <a:rPr lang="fr-FR" sz="1600" dirty="0" smtClean="0"/>
              <a:t> X </a:t>
            </a:r>
            <a:r>
              <a:rPr lang="fr-FR" sz="1600" dirty="0" err="1" smtClean="0"/>
              <a:t>ETo</a:t>
            </a:r>
            <a:endParaRPr lang="fr-FR" sz="1600" dirty="0" smtClean="0"/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3941909" y="1876806"/>
            <a:ext cx="699252" cy="9118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503369" y="1876806"/>
            <a:ext cx="834883" cy="9118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588444" y="2140635"/>
            <a:ext cx="4270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evaporation</a:t>
            </a:r>
            <a:r>
              <a:rPr lang="fr-FR" sz="1400" b="1" dirty="0" smtClean="0"/>
              <a:t>		transpiration</a:t>
            </a:r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22728" y="3164474"/>
            <a:ext cx="1858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SimpKcET</a:t>
            </a:r>
            <a:r>
              <a:rPr lang="fr-FR" sz="1400" dirty="0" smtClean="0"/>
              <a:t> model</a:t>
            </a:r>
          </a:p>
          <a:p>
            <a:endParaRPr lang="fr-FR" sz="1400" dirty="0" smtClean="0"/>
          </a:p>
          <a:p>
            <a:r>
              <a:rPr lang="fr-FR" sz="1400" dirty="0" smtClean="0"/>
              <a:t>Ollivier et al. 2019</a:t>
            </a:r>
          </a:p>
          <a:p>
            <a:r>
              <a:rPr lang="fr-FR" sz="1400" dirty="0" smtClean="0"/>
              <a:t>Olioso et al. 2018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5140340" y="3049058"/>
            <a:ext cx="10262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 smtClean="0"/>
              <a:t>rain</a:t>
            </a:r>
            <a:r>
              <a:rPr lang="fr-FR" sz="900" dirty="0" smtClean="0"/>
              <a:t> </a:t>
            </a:r>
            <a:r>
              <a:rPr lang="fr-FR" sz="900" dirty="0" err="1" smtClean="0"/>
              <a:t>frequency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64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fr-FR" dirty="0"/>
              <a:t>impact of non optimal water </a:t>
            </a:r>
            <a:r>
              <a:rPr lang="fr-FR" dirty="0" err="1" smtClean="0"/>
              <a:t>level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/>
          <a:srcRect l="1" t="32248" r="37503"/>
          <a:stretch/>
        </p:blipFill>
        <p:spPr bwMode="auto">
          <a:xfrm>
            <a:off x="207469" y="922478"/>
            <a:ext cx="2704780" cy="190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-61472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70063" y="1520299"/>
            <a:ext cx="5094664" cy="356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prstClr val="black"/>
                </a:solidFill>
                <a:latin typeface="+mj-lt"/>
              </a:rPr>
              <a:t>Kc = </a:t>
            </a:r>
            <a:r>
              <a:rPr lang="en-US" sz="1600" dirty="0" err="1">
                <a:solidFill>
                  <a:prstClr val="black"/>
                </a:solidFill>
                <a:latin typeface="+mj-lt"/>
              </a:rPr>
              <a:t>Kcmin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 + (</a:t>
            </a:r>
            <a:r>
              <a:rPr lang="en-US" sz="1600" dirty="0" err="1">
                <a:solidFill>
                  <a:prstClr val="black"/>
                </a:solidFill>
                <a:latin typeface="+mj-lt"/>
              </a:rPr>
              <a:t>Kcmax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 . Ks – </a:t>
            </a:r>
            <a:r>
              <a:rPr lang="en-US" sz="1600" dirty="0" err="1">
                <a:solidFill>
                  <a:prstClr val="black"/>
                </a:solidFill>
                <a:latin typeface="+mj-lt"/>
              </a:rPr>
              <a:t>Kcmin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) * </a:t>
            </a:r>
            <a:r>
              <a:rPr lang="en-US" sz="1600" dirty="0" err="1">
                <a:solidFill>
                  <a:prstClr val="black"/>
                </a:solidFill>
                <a:latin typeface="+mj-lt"/>
              </a:rPr>
              <a:t>fCOVER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774193" y="1035116"/>
            <a:ext cx="1733936" cy="37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600" dirty="0" err="1" smtClean="0"/>
              <a:t>ETc</a:t>
            </a:r>
            <a:r>
              <a:rPr lang="fr-FR" sz="1600" dirty="0" smtClean="0"/>
              <a:t> = </a:t>
            </a:r>
            <a:r>
              <a:rPr lang="fr-FR" sz="1600" dirty="0" err="1" smtClean="0"/>
              <a:t>Kc</a:t>
            </a:r>
            <a:r>
              <a:rPr lang="fr-FR" sz="1600" dirty="0" smtClean="0"/>
              <a:t> X </a:t>
            </a:r>
            <a:r>
              <a:rPr lang="fr-FR" sz="1600" dirty="0" err="1" smtClean="0"/>
              <a:t>ETo</a:t>
            </a:r>
            <a:endParaRPr lang="fr-FR" sz="1600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322728" y="3164474"/>
            <a:ext cx="1858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SimpKcET</a:t>
            </a:r>
            <a:r>
              <a:rPr lang="fr-FR" sz="1400" dirty="0" smtClean="0"/>
              <a:t> model</a:t>
            </a:r>
          </a:p>
          <a:p>
            <a:endParaRPr lang="fr-FR" sz="1400" dirty="0" smtClean="0"/>
          </a:p>
          <a:p>
            <a:r>
              <a:rPr lang="fr-FR" sz="1400" dirty="0" smtClean="0"/>
              <a:t>Ollivier et al. 2019</a:t>
            </a:r>
          </a:p>
          <a:p>
            <a:r>
              <a:rPr lang="fr-FR" sz="1400" dirty="0" smtClean="0"/>
              <a:t>Olioso et al. 2018</a:t>
            </a:r>
            <a:endParaRPr lang="fr-FR" sz="1400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5978178" y="1876807"/>
            <a:ext cx="161365" cy="477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5747657" y="1876807"/>
            <a:ext cx="2643309" cy="1504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077548" y="2320439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transpiration</a:t>
            </a:r>
            <a:endParaRPr lang="fr-FR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3258035" y="3380975"/>
            <a:ext cx="5709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copernicus</a:t>
            </a:r>
            <a:r>
              <a:rPr lang="fr-FR" sz="1600" dirty="0" smtClean="0"/>
              <a:t> </a:t>
            </a:r>
            <a:r>
              <a:rPr lang="fr-FR" sz="1600" dirty="0" err="1" smtClean="0"/>
              <a:t>product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(</a:t>
            </a:r>
            <a:r>
              <a:rPr lang="fr-FR" sz="1600" dirty="0" err="1" smtClean="0"/>
              <a:t>Proba</a:t>
            </a:r>
            <a:r>
              <a:rPr lang="fr-FR" sz="1600" dirty="0" smtClean="0"/>
              <a:t>-V and VEGETATION </a:t>
            </a:r>
            <a:r>
              <a:rPr lang="fr-FR" sz="1600" dirty="0" err="1" smtClean="0"/>
              <a:t>sensors</a:t>
            </a:r>
            <a:r>
              <a:rPr lang="fr-FR" sz="1600" dirty="0" smtClean="0"/>
              <a:t>: 333 m and 1km)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12227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F:\Home\aolioso\Documents\01-publications\2018\2018 - chloé - ET\ET_mesurees_simulees_A4_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0" b="27644"/>
          <a:stretch/>
        </p:blipFill>
        <p:spPr bwMode="auto">
          <a:xfrm>
            <a:off x="198375" y="868296"/>
            <a:ext cx="5760720" cy="294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48" y="1049934"/>
            <a:ext cx="2157596" cy="257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99037" y="4010277"/>
            <a:ext cx="4249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Puechabon</a:t>
            </a:r>
            <a:r>
              <a:rPr lang="fr-FR" sz="1600" dirty="0" smtClean="0"/>
              <a:t>: </a:t>
            </a:r>
            <a:r>
              <a:rPr lang="fr-FR" sz="1600" dirty="0" err="1" smtClean="0"/>
              <a:t>oak</a:t>
            </a:r>
            <a:r>
              <a:rPr lang="fr-FR" sz="1600" dirty="0" smtClean="0"/>
              <a:t> </a:t>
            </a:r>
            <a:r>
              <a:rPr lang="fr-FR" sz="1600" dirty="0" err="1" smtClean="0"/>
              <a:t>forest</a:t>
            </a:r>
            <a:r>
              <a:rPr lang="fr-FR" sz="1600" dirty="0" smtClean="0"/>
              <a:t> </a:t>
            </a:r>
            <a:r>
              <a:rPr lang="fr-FR" sz="1600" dirty="0" err="1" smtClean="0"/>
              <a:t>near</a:t>
            </a:r>
            <a:r>
              <a:rPr lang="fr-FR" sz="1600" dirty="0" smtClean="0"/>
              <a:t> Montpellier</a:t>
            </a:r>
            <a:endParaRPr lang="fr-FR" sz="1600" dirty="0"/>
          </a:p>
        </p:txBody>
      </p:sp>
      <p:pic>
        <p:nvPicPr>
          <p:cNvPr id="11" name="Image 10" descr="F:\Home\aolioso\Documents\01-publications\2018\2018 - chloé - ET\ET_mesurees_simulees_A4_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93041" r="13674" b="1853"/>
          <a:stretch/>
        </p:blipFill>
        <p:spPr bwMode="auto">
          <a:xfrm>
            <a:off x="399889" y="0"/>
            <a:ext cx="5309668" cy="7503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llipse 11"/>
          <p:cNvSpPr/>
          <p:nvPr/>
        </p:nvSpPr>
        <p:spPr>
          <a:xfrm>
            <a:off x="506440" y="140677"/>
            <a:ext cx="984739" cy="602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3085570" y="145363"/>
            <a:ext cx="984739" cy="602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0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85" y="1089019"/>
            <a:ext cx="5882396" cy="36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2" y="765169"/>
            <a:ext cx="8429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6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574675"/>
            <a:ext cx="70866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38420" y="4595052"/>
            <a:ext cx="8583066" cy="1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52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2760952-b3bb-408f-ace6-eb1e07642b8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5244</TotalTime>
  <Words>2987</Words>
  <Application>Microsoft Office PowerPoint</Application>
  <PresentationFormat>Affichage à l'écran (16:9)</PresentationFormat>
  <Paragraphs>640</Paragraphs>
  <Slides>109</Slides>
  <Notes>5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109</vt:i4>
      </vt:variant>
    </vt:vector>
  </HeadingPairs>
  <TitlesOfParts>
    <vt:vector size="112" baseType="lpstr">
      <vt:lpstr>NEW ESA Presentation 16-9</vt:lpstr>
      <vt:lpstr>Image</vt:lpstr>
      <vt:lpstr>Equation</vt:lpstr>
      <vt:lpstr>Présentation PowerPoint</vt:lpstr>
      <vt:lpstr>EVAPOTRANSPIRATION   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Water stress (pragmatic definition) : </vt:lpstr>
      <vt:lpstr>What controls evaporation?</vt:lpstr>
      <vt:lpstr>What controls evaporation ? transpiration ?</vt:lpstr>
      <vt:lpstr>What controls evaporation ? transpiration ?</vt:lpstr>
      <vt:lpstr>What controls evaporation ? transpiration ?</vt:lpstr>
      <vt:lpstr>What controls evaporation ? transpiration ?</vt:lpstr>
      <vt:lpstr>What controls evaporation ? transpiration ?</vt:lpstr>
      <vt:lpstr>What controls evaporation ? transpiration ?</vt:lpstr>
      <vt:lpstr>What controls evaporation ? transpiration ?</vt:lpstr>
      <vt:lpstr>The Energy Balance</vt:lpstr>
      <vt:lpstr>The Energy Balance</vt:lpstr>
      <vt:lpstr>The Energy Balance</vt:lpstr>
      <vt:lpstr>The Energy Balance</vt:lpstr>
      <vt:lpstr>The Energy Balance</vt:lpstr>
      <vt:lpstr>The Energy Balance</vt:lpstr>
      <vt:lpstr>Some ET concepts :</vt:lpstr>
      <vt:lpstr>Reference Evapotranspiration</vt:lpstr>
      <vt:lpstr>Présentation PowerPoint</vt:lpstr>
      <vt:lpstr>Présentation PowerPoint</vt:lpstr>
      <vt:lpstr>Présentation PowerPoint</vt:lpstr>
      <vt:lpstr>Coefficient cultural</vt:lpstr>
      <vt:lpstr>Equation de Penman-Monteith</vt:lpstr>
      <vt:lpstr>REMOTE SENSING OF   EVAPOTRANSPIRATION   </vt:lpstr>
      <vt:lpstr>Présentation PowerPoint</vt:lpstr>
      <vt:lpstr>Remote sensing of ET</vt:lpstr>
      <vt:lpstr>REMOTE SENSING OF EVAPOTRANSPIRATION   Energy balance approaches   </vt:lpstr>
      <vt:lpstr>The Energy Balance</vt:lpstr>
      <vt:lpstr>The Energy Balance -&gt; residual method</vt:lpstr>
      <vt:lpstr>Simplified relationship (Seguin and Itier 1983)</vt:lpstr>
      <vt:lpstr>Simplified relationship (Seguin and Itier 1983)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Energy Balance -&gt; evaporative fraction methods</vt:lpstr>
      <vt:lpstr>The Energy Balance -&gt; evaporative fraction methods</vt:lpstr>
      <vt:lpstr>The Energy Balance -&gt; evaporative fraction methods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REMOTE SENSING OF EVAPOTRANSPIRATION   Water balance approaches &amp; Crop water requirement estimation   </vt:lpstr>
      <vt:lpstr>Water balance</vt:lpstr>
      <vt:lpstr>Crop coefficient – vegetation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2018 version (FATIMA project)</vt:lpstr>
      <vt:lpstr>2018 version (FATIMA project)</vt:lpstr>
      <vt:lpstr>Présentation PowerPoint</vt:lpstr>
      <vt:lpstr>Présentation PowerPoint</vt:lpstr>
      <vt:lpstr>Présentation PowerPoint</vt:lpstr>
      <vt:lpstr>Water balance</vt:lpstr>
      <vt:lpstr>impact of non optimal water level </vt:lpstr>
      <vt:lpstr>impact of non optimal water level 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Remote sensing of Evapotranspiration</vt:lpstr>
      <vt:lpstr>Présentation PowerPoint</vt:lpstr>
      <vt:lpstr>Présentation PowerPoint</vt:lpstr>
      <vt:lpstr>Présentation PowerPoint</vt:lpstr>
      <vt:lpstr>Présentation PowerPoint</vt:lpstr>
    </vt:vector>
  </TitlesOfParts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Albert Olioso</cp:lastModifiedBy>
  <cp:revision>297</cp:revision>
  <cp:lastPrinted>2008-08-26T16:26:23Z</cp:lastPrinted>
  <dcterms:created xsi:type="dcterms:W3CDTF">2016-10-18T10:53:19Z</dcterms:created>
  <dcterms:modified xsi:type="dcterms:W3CDTF">2019-09-20T07:46:45Z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