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45"/>
  </p:notesMasterIdLst>
  <p:handoutMasterIdLst>
    <p:handoutMasterId r:id="rId46"/>
  </p:handoutMasterIdLst>
  <p:sldIdLst>
    <p:sldId id="256" r:id="rId5"/>
    <p:sldId id="315" r:id="rId6"/>
    <p:sldId id="311" r:id="rId7"/>
    <p:sldId id="258" r:id="rId8"/>
    <p:sldId id="262" r:id="rId9"/>
    <p:sldId id="302" r:id="rId10"/>
    <p:sldId id="300" r:id="rId11"/>
    <p:sldId id="301" r:id="rId12"/>
    <p:sldId id="303" r:id="rId13"/>
    <p:sldId id="313" r:id="rId14"/>
    <p:sldId id="268" r:id="rId15"/>
    <p:sldId id="304" r:id="rId16"/>
    <p:sldId id="312" r:id="rId17"/>
    <p:sldId id="270" r:id="rId18"/>
    <p:sldId id="271" r:id="rId19"/>
    <p:sldId id="272" r:id="rId20"/>
    <p:sldId id="273" r:id="rId21"/>
    <p:sldId id="278" r:id="rId22"/>
    <p:sldId id="275" r:id="rId23"/>
    <p:sldId id="279" r:id="rId24"/>
    <p:sldId id="280" r:id="rId25"/>
    <p:sldId id="281" r:id="rId26"/>
    <p:sldId id="282" r:id="rId27"/>
    <p:sldId id="305" r:id="rId28"/>
    <p:sldId id="284" r:id="rId29"/>
    <p:sldId id="306" r:id="rId30"/>
    <p:sldId id="286" r:id="rId31"/>
    <p:sldId id="287" r:id="rId32"/>
    <p:sldId id="308" r:id="rId33"/>
    <p:sldId id="289" r:id="rId34"/>
    <p:sldId id="290" r:id="rId35"/>
    <p:sldId id="291" r:id="rId36"/>
    <p:sldId id="310" r:id="rId37"/>
    <p:sldId id="314" r:id="rId38"/>
    <p:sldId id="294" r:id="rId39"/>
    <p:sldId id="295" r:id="rId40"/>
    <p:sldId id="296" r:id="rId41"/>
    <p:sldId id="297" r:id="rId42"/>
    <p:sldId id="298" r:id="rId43"/>
    <p:sldId id="299" r:id="rId44"/>
  </p:sldIdLst>
  <p:sldSz cx="9144000" cy="5143500" type="screen16x9"/>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8DB"/>
    <a:srgbClr val="00549F"/>
    <a:srgbClr val="FDC82F"/>
    <a:srgbClr val="00338D"/>
    <a:srgbClr val="D0103A"/>
    <a:srgbClr val="008542"/>
    <a:srgbClr val="E37222"/>
    <a:srgbClr val="822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33" autoAdjust="0"/>
    <p:restoredTop sz="94660"/>
  </p:normalViewPr>
  <p:slideViewPr>
    <p:cSldViewPr snapToGrid="0">
      <p:cViewPr varScale="1">
        <p:scale>
          <a:sx n="110" d="100"/>
          <a:sy n="110" d="100"/>
        </p:scale>
        <p:origin x="158" y="67"/>
      </p:cViewPr>
      <p:guideLst>
        <p:guide orient="horz" pos="162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11/20/2019</a:t>
            </a:fld>
            <a:endParaRPr lang="en-US" dirty="0"/>
          </a:p>
        </p:txBody>
      </p:sp>
      <p:sp>
        <p:nvSpPr>
          <p:cNvPr id="11268" name="Rectangle 4"/>
          <p:cNvSpPr>
            <a:spLocks noGrp="1" noRot="1" noChangeAspect="1" noChangeArrowheads="1" noTextEdit="1"/>
          </p:cNvSpPr>
          <p:nvPr>
            <p:ph type="sldImg" idx="2"/>
          </p:nvPr>
        </p:nvSpPr>
        <p:spPr bwMode="auto">
          <a:xfrm>
            <a:off x="463550" y="693738"/>
            <a:ext cx="6157913" cy="34655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1140953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2" name="Picture 1" descr="DRAGON_LTC19_PP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2857"/>
          </a:xfrm>
          <a:prstGeom prst="rect">
            <a:avLst/>
          </a:prstGeom>
        </p:spPr>
      </p:pic>
    </p:spTree>
  </p:cSld>
  <p:clrMapOvr>
    <a:masterClrMapping/>
  </p:clrMapOvr>
  <p:timing>
    <p:tnLst>
      <p:par>
        <p:cTn id="1" dur="indefinite" restart="never" nodeType="tmRoot"/>
      </p:par>
    </p:tn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21188019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1950312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986723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1188019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DRAGON_LTC19_PPT2.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9144000" cy="5142857"/>
          </a:xfrm>
          <a:prstGeom prst="rect">
            <a:avLst/>
          </a:prstGeom>
        </p:spPr>
      </p:pic>
      <p:sp>
        <p:nvSpPr>
          <p:cNvPr id="55299" name="Rectangle 2"/>
          <p:cNvSpPr>
            <a:spLocks noGrp="1" noChangeArrowheads="1"/>
          </p:cNvSpPr>
          <p:nvPr>
            <p:ph type="body" idx="1"/>
          </p:nvPr>
        </p:nvSpPr>
        <p:spPr bwMode="auto">
          <a:xfrm>
            <a:off x="172800" y="863376"/>
            <a:ext cx="8748000" cy="3687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dirty="0" smtClean="0"/>
              <a:t>Click to edit Master title style</a:t>
            </a:r>
            <a:endParaRPr lang="en-GB" dirty="0" smtClean="0"/>
          </a:p>
        </p:txBody>
      </p:sp>
    </p:spTree>
  </p:cSld>
  <p:clrMap bg1="lt1" tx1="dk1" bg2="lt2" tx2="dk2" accent1="accent1" accent2="accent2" accent3="accent3" accent4="accent4" accent5="accent5" accent6="accent6" hlink="hlink" folHlink="folHlink"/>
  <p:sldLayoutIdLst>
    <p:sldLayoutId id="2147483929" r:id="rId1"/>
    <p:sldLayoutId id="2147483931" r:id="rId2"/>
    <p:sldLayoutId id="2147483932" r:id="rId3"/>
    <p:sldLayoutId id="2147483933" r:id="rId4"/>
    <p:sldLayoutId id="2147483934" r:id="rId5"/>
    <p:sldLayoutId id="2147483930" r:id="rId6"/>
    <p:sldLayoutId id="2147483936" r:id="rId7"/>
    <p:sldLayoutId id="2147483937" r:id="rId8"/>
    <p:sldLayoutId id="2147483938" r:id="rId9"/>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9"/>
          <p:cNvSpPr txBox="1">
            <a:spLocks noChangeArrowheads="1"/>
          </p:cNvSpPr>
          <p:nvPr/>
        </p:nvSpPr>
        <p:spPr bwMode="auto">
          <a:xfrm>
            <a:off x="532948" y="1616835"/>
            <a:ext cx="797242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marL="0" marR="0" lvl="0" indent="0" defTabSz="914400" latinLnBrk="0">
              <a:lnSpc>
                <a:spcPct val="100000"/>
              </a:lnSpc>
              <a:buClrTx/>
              <a:buSzTx/>
              <a:buFontTx/>
              <a:buNone/>
              <a:tabLst/>
              <a:defRPr/>
            </a:pPr>
            <a:r>
              <a:rPr lang="en-GB" sz="3200" dirty="0">
                <a:solidFill>
                  <a:schemeClr val="bg1">
                    <a:lumMod val="95000"/>
                  </a:schemeClr>
                </a:solidFill>
                <a:effectLst>
                  <a:outerShdw blurRad="38100" dist="38100" dir="2700000" algn="tl">
                    <a:srgbClr val="000000">
                      <a:alpha val="43137"/>
                    </a:srgbClr>
                  </a:outerShdw>
                </a:effectLst>
                <a:latin typeface="Verdana"/>
                <a:ea typeface="+mj-ea"/>
                <a:cs typeface="Verdana"/>
              </a:rPr>
              <a:t>Pre-processing and multi-temporal analysis of SAR time series</a:t>
            </a:r>
          </a:p>
        </p:txBody>
      </p:sp>
      <p:sp>
        <p:nvSpPr>
          <p:cNvPr id="5" name="Text Box 24"/>
          <p:cNvSpPr txBox="1">
            <a:spLocks noChangeArrowheads="1"/>
          </p:cNvSpPr>
          <p:nvPr/>
        </p:nvSpPr>
        <p:spPr bwMode="auto">
          <a:xfrm>
            <a:off x="532948" y="2694053"/>
            <a:ext cx="3655407" cy="400110"/>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GB"/>
            </a:defPPr>
            <a:lvl1pPr>
              <a:spcBef>
                <a:spcPts val="0"/>
              </a:spcBef>
              <a:defRPr sz="1400">
                <a:solidFill>
                  <a:schemeClr val="bg1"/>
                </a:solidFill>
              </a:defRPr>
            </a:lvl1pPr>
          </a:lstStyle>
          <a:p>
            <a:r>
              <a:rPr lang="pl-PL" sz="2000" dirty="0" smtClean="0">
                <a:effectLst>
                  <a:outerShdw blurRad="38100" dist="38100" dir="2700000" algn="tl">
                    <a:srgbClr val="000000">
                      <a:alpha val="43137"/>
                    </a:srgbClr>
                  </a:outerShdw>
                </a:effectLst>
              </a:rPr>
              <a:t>Magdalena Fitrzyk</a:t>
            </a:r>
            <a:endParaRPr lang="en-GB" sz="2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Radiometric Calibration</a:t>
            </a:r>
            <a:endParaRPr lang="en-GB" dirty="0">
              <a:solidFill>
                <a:srgbClr val="FFFFFF"/>
              </a:solidFill>
            </a:endParaRPr>
          </a:p>
        </p:txBody>
      </p:sp>
      <p:sp>
        <p:nvSpPr>
          <p:cNvPr id="4" name="TextBox 3"/>
          <p:cNvSpPr txBox="1"/>
          <p:nvPr/>
        </p:nvSpPr>
        <p:spPr>
          <a:xfrm>
            <a:off x="143086" y="1714934"/>
            <a:ext cx="8747203" cy="2308324"/>
          </a:xfrm>
          <a:prstGeom prst="rect">
            <a:avLst/>
          </a:prstGeom>
          <a:noFill/>
        </p:spPr>
        <p:txBody>
          <a:bodyPr wrap="square" rtlCol="0">
            <a:spAutoFit/>
          </a:bodyPr>
          <a:lstStyle/>
          <a:p>
            <a:r>
              <a:rPr lang="pl-PL" dirty="0" smtClean="0">
                <a:solidFill>
                  <a:schemeClr val="accent1"/>
                </a:solidFill>
              </a:rPr>
              <a:t>Beta Naught </a:t>
            </a:r>
            <a:r>
              <a:rPr lang="pl-PL" dirty="0" smtClean="0"/>
              <a:t>– radar brightness coefficient, reflectivity per unit area in slant range which is dimensionless</a:t>
            </a:r>
          </a:p>
          <a:p>
            <a:endParaRPr lang="pl-PL" dirty="0" smtClean="0"/>
          </a:p>
          <a:p>
            <a:r>
              <a:rPr lang="pl-PL" dirty="0" smtClean="0">
                <a:solidFill>
                  <a:schemeClr val="accent1"/>
                </a:solidFill>
              </a:rPr>
              <a:t>Sigma Naught </a:t>
            </a:r>
            <a:r>
              <a:rPr lang="pl-PL" dirty="0" smtClean="0"/>
              <a:t>– power returned to the antenna from the ground (distributed scatterer) in dB. A number comparing the strangth of the signal to that expected from and area of one square meter. It is defined with respect to the nominal horisontal plane and is varying with incidence angle, wavelength, polarisation and scattering surface itself</a:t>
            </a:r>
            <a:endParaRPr lang="en-GB" dirty="0"/>
          </a:p>
        </p:txBody>
      </p:sp>
      <p:sp>
        <p:nvSpPr>
          <p:cNvPr id="5" name="TextBox 4"/>
          <p:cNvSpPr txBox="1"/>
          <p:nvPr/>
        </p:nvSpPr>
        <p:spPr>
          <a:xfrm>
            <a:off x="651164" y="1066800"/>
            <a:ext cx="7863435" cy="369332"/>
          </a:xfrm>
          <a:prstGeom prst="rect">
            <a:avLst/>
          </a:prstGeom>
          <a:noFill/>
        </p:spPr>
        <p:txBody>
          <a:bodyPr wrap="none" rtlCol="0">
            <a:spAutoFit/>
          </a:bodyPr>
          <a:lstStyle/>
          <a:p>
            <a:r>
              <a:rPr lang="pl-PL" dirty="0" smtClean="0"/>
              <a:t>From image pixel values or digital numbers (DNs) we can derive: </a:t>
            </a:r>
            <a:endParaRPr lang="en-GB" dirty="0"/>
          </a:p>
        </p:txBody>
      </p:sp>
    </p:spTree>
    <p:extLst>
      <p:ext uri="{BB962C8B-B14F-4D97-AF65-F5344CB8AC3E}">
        <p14:creationId xmlns:p14="http://schemas.microsoft.com/office/powerpoint/2010/main" val="4221995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Radiometric Calibration</a:t>
            </a:r>
            <a:endParaRPr lang="en-GB" dirty="0">
              <a:solidFill>
                <a:schemeClr val="bg1"/>
              </a:solidFill>
            </a:endParaRPr>
          </a:p>
        </p:txBody>
      </p:sp>
      <p:pic>
        <p:nvPicPr>
          <p:cNvPr id="3" name="Picture 2"/>
          <p:cNvPicPr>
            <a:picLocks noChangeAspect="1"/>
          </p:cNvPicPr>
          <p:nvPr/>
        </p:nvPicPr>
        <p:blipFill rotWithShape="1">
          <a:blip r:embed="rId2"/>
          <a:srcRect r="2848"/>
          <a:stretch/>
        </p:blipFill>
        <p:spPr>
          <a:xfrm>
            <a:off x="198466" y="1286881"/>
            <a:ext cx="3229545" cy="2828925"/>
          </a:xfrm>
          <a:prstGeom prst="rect">
            <a:avLst/>
          </a:prstGeom>
        </p:spPr>
      </p:pic>
      <p:sp>
        <p:nvSpPr>
          <p:cNvPr id="4" name="Rectangle 3"/>
          <p:cNvSpPr/>
          <p:nvPr/>
        </p:nvSpPr>
        <p:spPr>
          <a:xfrm>
            <a:off x="1710046" y="1736722"/>
            <a:ext cx="705593" cy="1563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98466" y="1283139"/>
            <a:ext cx="419339" cy="2124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20237" y="1726142"/>
            <a:ext cx="878231" cy="1669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a:stretch>
            <a:fillRect/>
          </a:stretch>
        </p:blipFill>
        <p:spPr>
          <a:xfrm>
            <a:off x="3825237" y="806893"/>
            <a:ext cx="5003729" cy="3788902"/>
          </a:xfrm>
          <a:prstGeom prst="rect">
            <a:avLst/>
          </a:prstGeom>
        </p:spPr>
      </p:pic>
      <p:sp>
        <p:nvSpPr>
          <p:cNvPr id="7" name="TextBox 6"/>
          <p:cNvSpPr txBox="1"/>
          <p:nvPr/>
        </p:nvSpPr>
        <p:spPr>
          <a:xfrm>
            <a:off x="143086" y="4243092"/>
            <a:ext cx="6403869" cy="338554"/>
          </a:xfrm>
          <a:prstGeom prst="rect">
            <a:avLst/>
          </a:prstGeom>
          <a:noFill/>
        </p:spPr>
        <p:txBody>
          <a:bodyPr wrap="none" rtlCol="0">
            <a:spAutoFit/>
          </a:bodyPr>
          <a:lstStyle/>
          <a:p>
            <a:r>
              <a:rPr lang="pl-PL" sz="1600" dirty="0" smtClean="0">
                <a:solidFill>
                  <a:schemeClr val="accent1"/>
                </a:solidFill>
              </a:rPr>
              <a:t>Pixel values can be directly related to the radar backscatter </a:t>
            </a:r>
            <a:endParaRPr lang="en-GB" sz="1600" dirty="0">
              <a:solidFill>
                <a:schemeClr val="accent1"/>
              </a:solidFill>
            </a:endParaRPr>
          </a:p>
        </p:txBody>
      </p:sp>
      <p:sp>
        <p:nvSpPr>
          <p:cNvPr id="8" name="TextBox 7"/>
          <p:cNvSpPr txBox="1"/>
          <p:nvPr/>
        </p:nvSpPr>
        <p:spPr>
          <a:xfrm>
            <a:off x="74717" y="825779"/>
            <a:ext cx="3477042" cy="369332"/>
          </a:xfrm>
          <a:prstGeom prst="rect">
            <a:avLst/>
          </a:prstGeom>
          <a:noFill/>
        </p:spPr>
        <p:txBody>
          <a:bodyPr wrap="none" rtlCol="0">
            <a:spAutoFit/>
          </a:bodyPr>
          <a:lstStyle/>
          <a:p>
            <a:r>
              <a:rPr lang="pl-PL" i="1" dirty="0" smtClean="0"/>
              <a:t>Radar/Radiometric/Calibrate</a:t>
            </a:r>
            <a:endParaRPr lang="en-GB" i="1" dirty="0"/>
          </a:p>
        </p:txBody>
      </p:sp>
    </p:spTree>
    <p:extLst>
      <p:ext uri="{BB962C8B-B14F-4D97-AF65-F5344CB8AC3E}">
        <p14:creationId xmlns:p14="http://schemas.microsoft.com/office/powerpoint/2010/main" val="1425805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Data processing</a:t>
            </a:r>
            <a:endParaRPr lang="en-GB" dirty="0">
              <a:solidFill>
                <a:srgbClr val="FFFFFF"/>
              </a:solidFill>
            </a:endParaRPr>
          </a:p>
        </p:txBody>
      </p:sp>
      <p:sp>
        <p:nvSpPr>
          <p:cNvPr id="3" name="TextBox 2"/>
          <p:cNvSpPr txBox="1"/>
          <p:nvPr/>
        </p:nvSpPr>
        <p:spPr>
          <a:xfrm>
            <a:off x="258260" y="766468"/>
            <a:ext cx="8555182" cy="3877985"/>
          </a:xfrm>
          <a:prstGeom prst="rect">
            <a:avLst/>
          </a:prstGeom>
          <a:noFill/>
        </p:spPr>
        <p:txBody>
          <a:bodyPr wrap="square" rtlCol="0">
            <a:spAutoFit/>
          </a:bodyPr>
          <a:lstStyle/>
          <a:p>
            <a:pPr marL="285750" indent="-285750">
              <a:buFont typeface="Wingdings" panose="05000000000000000000" pitchFamily="2" charset="2"/>
              <a:buChar char="Ø"/>
            </a:pPr>
            <a:r>
              <a:rPr lang="pl-PL" dirty="0" smtClean="0"/>
              <a:t>Creating a subset of S1 GRDH images</a:t>
            </a:r>
          </a:p>
          <a:p>
            <a:r>
              <a:rPr lang="pl-PL" sz="1400" i="1" dirty="0">
                <a:solidFill>
                  <a:srgbClr val="0098DB"/>
                </a:solidFill>
              </a:rPr>
              <a:t>	</a:t>
            </a:r>
            <a:r>
              <a:rPr lang="pl-PL" sz="1400" i="1" dirty="0" smtClean="0">
                <a:solidFill>
                  <a:srgbClr val="0098DB"/>
                </a:solidFill>
              </a:rPr>
              <a:t>Spatial subset depending on the AOI</a:t>
            </a:r>
            <a:r>
              <a:rPr lang="pl-PL" dirty="0" smtClean="0"/>
              <a:t> </a:t>
            </a:r>
          </a:p>
          <a:p>
            <a:pPr marL="285750" indent="-285750">
              <a:buFont typeface="Wingdings" panose="05000000000000000000" pitchFamily="2" charset="2"/>
              <a:buChar char="Ø"/>
            </a:pPr>
            <a:r>
              <a:rPr lang="pl-PL" dirty="0" smtClean="0"/>
              <a:t>Updating orbits</a:t>
            </a:r>
          </a:p>
          <a:p>
            <a:pPr marL="342900" indent="-342900">
              <a:buFont typeface="Wingdings" panose="05000000000000000000" pitchFamily="2" charset="2"/>
              <a:buChar char="Ø"/>
            </a:pPr>
            <a:r>
              <a:rPr lang="pl-PL" dirty="0"/>
              <a:t>Radiometric calibration</a:t>
            </a:r>
          </a:p>
          <a:p>
            <a:pPr lvl="1"/>
            <a:r>
              <a:rPr lang="pl-PL" sz="1400" i="1" dirty="0">
                <a:solidFill>
                  <a:srgbClr val="0098DB"/>
                </a:solidFill>
              </a:rPr>
              <a:t>	Conversion of image intensity to sigma0 providing the radar backscatter</a:t>
            </a:r>
          </a:p>
          <a:p>
            <a:pPr marL="342900" indent="-342900">
              <a:buFont typeface="Wingdings" panose="05000000000000000000" pitchFamily="2" charset="2"/>
              <a:buChar char="Ø"/>
            </a:pPr>
            <a:r>
              <a:rPr lang="pl-PL" dirty="0"/>
              <a:t>Terrain correction</a:t>
            </a:r>
          </a:p>
          <a:p>
            <a:r>
              <a:rPr lang="en-GB" sz="1400" i="1" dirty="0">
                <a:solidFill>
                  <a:schemeClr val="accent2"/>
                </a:solidFill>
              </a:rPr>
              <a:t>	</a:t>
            </a:r>
            <a:r>
              <a:rPr lang="pl-PL" sz="1400" i="1" dirty="0">
                <a:solidFill>
                  <a:srgbClr val="0098DB"/>
                </a:solidFill>
              </a:rPr>
              <a:t>Compensate for geometric distortions caused by topographical variations of a 	scene and the tilt of satellite sensor</a:t>
            </a:r>
            <a:endParaRPr lang="en-GB" sz="1400" i="1" dirty="0">
              <a:solidFill>
                <a:srgbClr val="0098DB"/>
              </a:solidFill>
            </a:endParaRPr>
          </a:p>
          <a:p>
            <a:pPr marL="342900" indent="-342900">
              <a:buFont typeface="Wingdings" panose="05000000000000000000" pitchFamily="2" charset="2"/>
              <a:buChar char="Ø"/>
            </a:pPr>
            <a:r>
              <a:rPr lang="pl-PL" dirty="0">
                <a:solidFill>
                  <a:schemeClr val="accent2"/>
                </a:solidFill>
              </a:rPr>
              <a:t>Creating a multitemporal stack</a:t>
            </a:r>
          </a:p>
          <a:p>
            <a:pPr lvl="1"/>
            <a:r>
              <a:rPr lang="pl-PL" sz="1400" i="1" dirty="0">
                <a:solidFill>
                  <a:schemeClr val="accent2"/>
                </a:solidFill>
              </a:rPr>
              <a:t>	Collocation spatially overlapping products (based on geolocation</a:t>
            </a:r>
            <a:r>
              <a:rPr lang="pl-PL" sz="1400" i="1" dirty="0" smtClean="0">
                <a:solidFill>
                  <a:schemeClr val="accent2"/>
                </a:solidFill>
              </a:rPr>
              <a:t>)</a:t>
            </a:r>
            <a:endParaRPr lang="en-GB" sz="1400" i="1" dirty="0" smtClean="0">
              <a:solidFill>
                <a:schemeClr val="accent2"/>
              </a:solidFill>
            </a:endParaRPr>
          </a:p>
          <a:p>
            <a:pPr marL="342900" indent="-342900">
              <a:buFont typeface="Wingdings" panose="05000000000000000000" pitchFamily="2" charset="2"/>
              <a:buChar char="Ø"/>
            </a:pPr>
            <a:r>
              <a:rPr lang="pl-PL" dirty="0" smtClean="0">
                <a:solidFill>
                  <a:schemeClr val="accent2"/>
                </a:solidFill>
              </a:rPr>
              <a:t>Speckle </a:t>
            </a:r>
            <a:r>
              <a:rPr lang="pl-PL" dirty="0">
                <a:solidFill>
                  <a:schemeClr val="accent2"/>
                </a:solidFill>
              </a:rPr>
              <a:t>filtering</a:t>
            </a:r>
          </a:p>
          <a:p>
            <a:pPr lvl="2"/>
            <a:r>
              <a:rPr lang="pl-PL" sz="1400" i="1" dirty="0">
                <a:solidFill>
                  <a:schemeClr val="accent2"/>
                </a:solidFill>
              </a:rPr>
              <a:t>Filtering the inherent salt and pepper like texturing called </a:t>
            </a:r>
            <a:r>
              <a:rPr lang="pl-PL" sz="1400" i="1" dirty="0" smtClean="0">
                <a:solidFill>
                  <a:schemeClr val="accent2"/>
                </a:solidFill>
              </a:rPr>
              <a:t>speckles</a:t>
            </a:r>
          </a:p>
          <a:p>
            <a:pPr marL="285750" indent="-285750">
              <a:buFont typeface="Wingdings" panose="05000000000000000000" pitchFamily="2" charset="2"/>
              <a:buChar char="Ø"/>
            </a:pPr>
            <a:r>
              <a:rPr lang="pl-PL" dirty="0">
                <a:solidFill>
                  <a:schemeClr val="accent2"/>
                </a:solidFill>
              </a:rPr>
              <a:t>Linear to dB </a:t>
            </a:r>
            <a:r>
              <a:rPr lang="pl-PL" dirty="0" smtClean="0">
                <a:solidFill>
                  <a:schemeClr val="accent2"/>
                </a:solidFill>
              </a:rPr>
              <a:t>conversion</a:t>
            </a:r>
          </a:p>
          <a:p>
            <a:pPr lvl="2"/>
            <a:r>
              <a:rPr lang="pl-PL" sz="1400" i="1" dirty="0" smtClean="0">
                <a:solidFill>
                  <a:schemeClr val="accent2"/>
                </a:solidFill>
              </a:rPr>
              <a:t>Compensate for very high dynamic range in visualisation</a:t>
            </a:r>
            <a:endParaRPr lang="pl-PL" sz="1400" i="1" dirty="0">
              <a:solidFill>
                <a:schemeClr val="accent2"/>
              </a:solidFill>
            </a:endParaRPr>
          </a:p>
          <a:p>
            <a:pPr marL="342900" indent="-342900">
              <a:buFont typeface="Wingdings" panose="05000000000000000000" pitchFamily="2" charset="2"/>
              <a:buChar char="Ø"/>
            </a:pPr>
            <a:r>
              <a:rPr lang="pl-PL" dirty="0" smtClean="0">
                <a:solidFill>
                  <a:schemeClr val="accent2"/>
                </a:solidFill>
              </a:rPr>
              <a:t>Stack statistics </a:t>
            </a:r>
            <a:r>
              <a:rPr lang="pl-PL" dirty="0">
                <a:solidFill>
                  <a:schemeClr val="accent2"/>
                </a:solidFill>
              </a:rPr>
              <a:t>and analysis of temporal backscatter </a:t>
            </a:r>
            <a:r>
              <a:rPr lang="pl-PL" dirty="0" smtClean="0">
                <a:solidFill>
                  <a:schemeClr val="accent2"/>
                </a:solidFill>
              </a:rPr>
              <a:t>signatures</a:t>
            </a:r>
            <a:endParaRPr lang="pl-PL" dirty="0">
              <a:solidFill>
                <a:schemeClr val="accent2"/>
              </a:solidFill>
            </a:endParaRPr>
          </a:p>
        </p:txBody>
      </p:sp>
    </p:spTree>
    <p:extLst>
      <p:ext uri="{BB962C8B-B14F-4D97-AF65-F5344CB8AC3E}">
        <p14:creationId xmlns:p14="http://schemas.microsoft.com/office/powerpoint/2010/main" val="36112830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8065" y="845127"/>
            <a:ext cx="3037994" cy="2132301"/>
          </a:xfrm>
          <a:prstGeom prst="rect">
            <a:avLst/>
          </a:prstGeom>
        </p:spPr>
      </p:pic>
      <p:sp>
        <p:nvSpPr>
          <p:cNvPr id="4" name="Title 1"/>
          <p:cNvSpPr>
            <a:spLocks noGrp="1"/>
          </p:cNvSpPr>
          <p:nvPr>
            <p:ph type="title"/>
          </p:nvPr>
        </p:nvSpPr>
        <p:spPr/>
        <p:txBody>
          <a:bodyPr/>
          <a:lstStyle/>
          <a:p>
            <a:r>
              <a:rPr lang="pl-PL" dirty="0" smtClean="0">
                <a:solidFill>
                  <a:schemeClr val="bg1"/>
                </a:solidFill>
              </a:rPr>
              <a:t>Terrain correction &amp; Geocoding</a:t>
            </a:r>
            <a:endParaRPr lang="en-GB" dirty="0">
              <a:solidFill>
                <a:schemeClr val="bg1"/>
              </a:solidFill>
            </a:endParaRPr>
          </a:p>
        </p:txBody>
      </p:sp>
      <mc:AlternateContent xmlns:mc="http://schemas.openxmlformats.org/markup-compatibility/2006" xmlns:a14="http://schemas.microsoft.com/office/drawing/2010/main">
        <mc:Choice Requires="a14">
          <p:sp>
            <p:nvSpPr>
              <p:cNvPr id="5" name="Rectangle 4"/>
              <p:cNvSpPr/>
              <p:nvPr/>
            </p:nvSpPr>
            <p:spPr>
              <a:xfrm>
                <a:off x="3366655" y="1008879"/>
                <a:ext cx="5583382" cy="1477328"/>
              </a:xfrm>
              <a:prstGeom prst="rect">
                <a:avLst/>
              </a:prstGeom>
            </p:spPr>
            <p:txBody>
              <a:bodyPr wrap="square">
                <a:spAutoFit/>
              </a:bodyPr>
              <a:lstStyle/>
              <a:p>
                <a:r>
                  <a:rPr lang="pl-PL" dirty="0" smtClean="0"/>
                  <a:t>Point </a:t>
                </a:r>
                <a:r>
                  <a:rPr lang="en-GB" b="1" dirty="0" smtClean="0"/>
                  <a:t>B</a:t>
                </a:r>
                <a:r>
                  <a:rPr lang="en-GB" dirty="0" smtClean="0"/>
                  <a:t> </a:t>
                </a:r>
                <a:r>
                  <a:rPr lang="en-GB" dirty="0"/>
                  <a:t>with elevation </a:t>
                </a:r>
                <a:r>
                  <a:rPr lang="en-GB" b="1" dirty="0"/>
                  <a:t>h</a:t>
                </a:r>
                <a:r>
                  <a:rPr lang="en-GB" dirty="0"/>
                  <a:t> above the ellipsoid is imaged at position </a:t>
                </a:r>
                <a:r>
                  <a:rPr lang="en-GB" b="1" dirty="0">
                    <a:latin typeface="Symbol" panose="05050102010706020507" pitchFamily="18" charset="2"/>
                  </a:rPr>
                  <a:t>B</a:t>
                </a:r>
                <a:r>
                  <a:rPr lang="en-GB" b="1" dirty="0"/>
                  <a:t>’</a:t>
                </a:r>
                <a:r>
                  <a:rPr lang="en-GB" dirty="0"/>
                  <a:t> in SAR image, though its real position is </a:t>
                </a:r>
                <a:r>
                  <a:rPr lang="en-GB" b="1" dirty="0"/>
                  <a:t>B"</a:t>
                </a:r>
                <a:r>
                  <a:rPr lang="en-GB" dirty="0"/>
                  <a:t>.  The offset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pl-PL" b="0" i="1" smtClean="0">
                        <a:latin typeface="Cambria Math" panose="02040503050406030204" pitchFamily="18" charset="0"/>
                        <a:ea typeface="Cambria Math" panose="02040503050406030204" pitchFamily="18" charset="0"/>
                      </a:rPr>
                      <m:t>𝑟</m:t>
                    </m:r>
                  </m:oMath>
                </a14:m>
                <a:r>
                  <a:rPr lang="en-GB" b="1" dirty="0" smtClean="0">
                    <a:latin typeface="Symbol" panose="05050102010706020507" pitchFamily="18" charset="2"/>
                  </a:rPr>
                  <a:t> </a:t>
                </a:r>
                <a:r>
                  <a:rPr lang="en-GB" dirty="0"/>
                  <a:t>between </a:t>
                </a:r>
                <a:r>
                  <a:rPr lang="en-GB" b="1" dirty="0">
                    <a:latin typeface="Symbol" panose="05050102010706020507" pitchFamily="18" charset="2"/>
                  </a:rPr>
                  <a:t>B</a:t>
                </a:r>
                <a:r>
                  <a:rPr lang="en-GB" b="1" dirty="0"/>
                  <a:t>'</a:t>
                </a:r>
                <a:r>
                  <a:rPr lang="en-GB" dirty="0"/>
                  <a:t> and </a:t>
                </a:r>
                <a:r>
                  <a:rPr lang="en-GB" b="1" dirty="0"/>
                  <a:t>B"</a:t>
                </a:r>
                <a:r>
                  <a:rPr lang="en-GB" dirty="0"/>
                  <a:t> </a:t>
                </a:r>
                <a:r>
                  <a:rPr lang="en-GB" dirty="0">
                    <a:latin typeface="Symbol" panose="05050102010706020507" pitchFamily="18" charset="2"/>
                  </a:rPr>
                  <a:t> </a:t>
                </a:r>
                <a:r>
                  <a:rPr lang="en-GB" dirty="0"/>
                  <a:t>exhibits the effect of topographic distortions </a:t>
                </a:r>
              </a:p>
            </p:txBody>
          </p:sp>
        </mc:Choice>
        <mc:Fallback xmlns="">
          <p:sp>
            <p:nvSpPr>
              <p:cNvPr id="5" name="Rectangle 4"/>
              <p:cNvSpPr>
                <a:spLocks noRot="1" noChangeAspect="1" noMove="1" noResize="1" noEditPoints="1" noAdjustHandles="1" noChangeArrowheads="1" noChangeShapeType="1" noTextEdit="1"/>
              </p:cNvSpPr>
              <p:nvPr/>
            </p:nvSpPr>
            <p:spPr>
              <a:xfrm>
                <a:off x="3366655" y="1008879"/>
                <a:ext cx="5583382" cy="1477328"/>
              </a:xfrm>
              <a:prstGeom prst="rect">
                <a:avLst/>
              </a:prstGeom>
              <a:blipFill>
                <a:blip r:embed="rId3"/>
                <a:stretch>
                  <a:fillRect l="-873" t="-2058" r="-2183" b="-5350"/>
                </a:stretch>
              </a:blipFill>
            </p:spPr>
            <p:txBody>
              <a:bodyPr/>
              <a:lstStyle/>
              <a:p>
                <a:r>
                  <a:rPr lang="en-GB">
                    <a:noFill/>
                  </a:rPr>
                  <a:t> </a:t>
                </a:r>
              </a:p>
            </p:txBody>
          </p:sp>
        </mc:Fallback>
      </mc:AlternateContent>
      <p:sp>
        <p:nvSpPr>
          <p:cNvPr id="6" name="Rectangle 5"/>
          <p:cNvSpPr/>
          <p:nvPr/>
        </p:nvSpPr>
        <p:spPr>
          <a:xfrm>
            <a:off x="318655" y="3121601"/>
            <a:ext cx="8756072" cy="584775"/>
          </a:xfrm>
          <a:prstGeom prst="rect">
            <a:avLst/>
          </a:prstGeom>
        </p:spPr>
        <p:txBody>
          <a:bodyPr wrap="square">
            <a:spAutoFit/>
          </a:bodyPr>
          <a:lstStyle/>
          <a:p>
            <a:r>
              <a:rPr lang="en-GB" sz="1600" i="1" dirty="0">
                <a:solidFill>
                  <a:schemeClr val="accent1"/>
                </a:solidFill>
              </a:rPr>
              <a:t>Terrain Correction allows geometric overlays of data from different sensors and/or geometries. </a:t>
            </a:r>
          </a:p>
        </p:txBody>
      </p:sp>
    </p:spTree>
    <p:extLst>
      <p:ext uri="{BB962C8B-B14F-4D97-AF65-F5344CB8AC3E}">
        <p14:creationId xmlns:p14="http://schemas.microsoft.com/office/powerpoint/2010/main" val="27329522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Terrain correction &amp; Geocoding</a:t>
            </a:r>
            <a:endParaRPr lang="en-GB" dirty="0">
              <a:solidFill>
                <a:schemeClr val="bg1"/>
              </a:solidFill>
            </a:endParaRPr>
          </a:p>
        </p:txBody>
      </p:sp>
      <p:pic>
        <p:nvPicPr>
          <p:cNvPr id="3" name="Picture 2"/>
          <p:cNvPicPr>
            <a:picLocks noChangeAspect="1"/>
          </p:cNvPicPr>
          <p:nvPr/>
        </p:nvPicPr>
        <p:blipFill rotWithShape="1">
          <a:blip r:embed="rId2"/>
          <a:srcRect b="46168"/>
          <a:stretch/>
        </p:blipFill>
        <p:spPr>
          <a:xfrm>
            <a:off x="708033" y="1920299"/>
            <a:ext cx="6609899" cy="2132158"/>
          </a:xfrm>
          <a:prstGeom prst="rect">
            <a:avLst/>
          </a:prstGeom>
        </p:spPr>
      </p:pic>
      <p:sp>
        <p:nvSpPr>
          <p:cNvPr id="4" name="Rectangle 3"/>
          <p:cNvSpPr/>
          <p:nvPr/>
        </p:nvSpPr>
        <p:spPr>
          <a:xfrm>
            <a:off x="2538526" y="2057792"/>
            <a:ext cx="240972" cy="1143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538526" y="2738581"/>
            <a:ext cx="571337" cy="1660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385254" y="2749342"/>
            <a:ext cx="727743" cy="1403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330874" y="2738581"/>
            <a:ext cx="1128323" cy="151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07818" y="1198419"/>
            <a:ext cx="8855309" cy="369332"/>
          </a:xfrm>
          <a:prstGeom prst="rect">
            <a:avLst/>
          </a:prstGeom>
          <a:noFill/>
        </p:spPr>
        <p:txBody>
          <a:bodyPr wrap="none" rtlCol="0">
            <a:spAutoFit/>
          </a:bodyPr>
          <a:lstStyle/>
          <a:p>
            <a:r>
              <a:rPr lang="pl-PL" i="1" dirty="0" smtClean="0"/>
              <a:t>Radar / Geometric / Terrain Correction / Range Doppler Terrain Correction</a:t>
            </a:r>
            <a:endParaRPr lang="en-GB" i="1" dirty="0"/>
          </a:p>
        </p:txBody>
      </p:sp>
    </p:spTree>
    <p:extLst>
      <p:ext uri="{BB962C8B-B14F-4D97-AF65-F5344CB8AC3E}">
        <p14:creationId xmlns:p14="http://schemas.microsoft.com/office/powerpoint/2010/main" val="566601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8554" y="806878"/>
            <a:ext cx="3344246" cy="3670789"/>
          </a:xfrm>
          <a:prstGeom prst="rect">
            <a:avLst/>
          </a:prstGeom>
        </p:spPr>
      </p:pic>
      <p:pic>
        <p:nvPicPr>
          <p:cNvPr id="4" name="Picture 3"/>
          <p:cNvPicPr>
            <a:picLocks noChangeAspect="1"/>
          </p:cNvPicPr>
          <p:nvPr/>
        </p:nvPicPr>
        <p:blipFill>
          <a:blip r:embed="rId3"/>
          <a:stretch>
            <a:fillRect/>
          </a:stretch>
        </p:blipFill>
        <p:spPr>
          <a:xfrm>
            <a:off x="3753279" y="813048"/>
            <a:ext cx="3344246" cy="3664620"/>
          </a:xfrm>
          <a:prstGeom prst="rect">
            <a:avLst/>
          </a:prstGeom>
        </p:spPr>
      </p:pic>
      <p:sp>
        <p:nvSpPr>
          <p:cNvPr id="8" name="Title 1"/>
          <p:cNvSpPr>
            <a:spLocks noGrp="1"/>
          </p:cNvSpPr>
          <p:nvPr>
            <p:ph type="title"/>
          </p:nvPr>
        </p:nvSpPr>
        <p:spPr/>
        <p:txBody>
          <a:bodyPr/>
          <a:lstStyle/>
          <a:p>
            <a:r>
              <a:rPr lang="pl-PL" dirty="0" smtClean="0">
                <a:solidFill>
                  <a:schemeClr val="bg1"/>
                </a:solidFill>
              </a:rPr>
              <a:t>Terrain correction &amp; Geocoding</a:t>
            </a:r>
            <a:endParaRPr lang="en-GB" dirty="0">
              <a:solidFill>
                <a:schemeClr val="bg1"/>
              </a:solidFill>
            </a:endParaRPr>
          </a:p>
        </p:txBody>
      </p:sp>
      <p:cxnSp>
        <p:nvCxnSpPr>
          <p:cNvPr id="13" name="Straight Arrow Connector 12"/>
          <p:cNvCxnSpPr/>
          <p:nvPr/>
        </p:nvCxnSpPr>
        <p:spPr>
          <a:xfrm>
            <a:off x="6317673" y="2126672"/>
            <a:ext cx="112221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292892" y="2641579"/>
            <a:ext cx="112221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317673" y="2881745"/>
            <a:ext cx="112221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02236" y="2022762"/>
            <a:ext cx="1468581" cy="276999"/>
          </a:xfrm>
          <a:prstGeom prst="rect">
            <a:avLst/>
          </a:prstGeom>
          <a:noFill/>
        </p:spPr>
        <p:txBody>
          <a:bodyPr wrap="square" rtlCol="0">
            <a:spAutoFit/>
          </a:bodyPr>
          <a:lstStyle/>
          <a:p>
            <a:r>
              <a:rPr lang="pl-PL" sz="1200" dirty="0" smtClean="0"/>
              <a:t>DEM selection</a:t>
            </a:r>
            <a:endParaRPr lang="en-GB" sz="1200" dirty="0"/>
          </a:p>
        </p:txBody>
      </p:sp>
      <p:sp>
        <p:nvSpPr>
          <p:cNvPr id="17" name="TextBox 16"/>
          <p:cNvSpPr txBox="1"/>
          <p:nvPr/>
        </p:nvSpPr>
        <p:spPr>
          <a:xfrm>
            <a:off x="7477454" y="2535508"/>
            <a:ext cx="1468581" cy="276999"/>
          </a:xfrm>
          <a:prstGeom prst="rect">
            <a:avLst/>
          </a:prstGeom>
          <a:noFill/>
        </p:spPr>
        <p:txBody>
          <a:bodyPr wrap="square" rtlCol="0">
            <a:spAutoFit/>
          </a:bodyPr>
          <a:lstStyle/>
          <a:p>
            <a:r>
              <a:rPr lang="pl-PL" sz="1200" dirty="0" smtClean="0"/>
              <a:t>Pixel spacing</a:t>
            </a:r>
            <a:endParaRPr lang="en-GB" sz="1200" dirty="0"/>
          </a:p>
        </p:txBody>
      </p:sp>
      <p:sp>
        <p:nvSpPr>
          <p:cNvPr id="18" name="TextBox 17"/>
          <p:cNvSpPr txBox="1"/>
          <p:nvPr/>
        </p:nvSpPr>
        <p:spPr>
          <a:xfrm>
            <a:off x="7502235" y="2743245"/>
            <a:ext cx="1468581" cy="276999"/>
          </a:xfrm>
          <a:prstGeom prst="rect">
            <a:avLst/>
          </a:prstGeom>
          <a:noFill/>
        </p:spPr>
        <p:txBody>
          <a:bodyPr wrap="square" rtlCol="0">
            <a:spAutoFit/>
          </a:bodyPr>
          <a:lstStyle/>
          <a:p>
            <a:r>
              <a:rPr lang="pl-PL" sz="1200" dirty="0" smtClean="0"/>
              <a:t>Map projection</a:t>
            </a:r>
            <a:endParaRPr lang="en-GB" sz="1200" dirty="0"/>
          </a:p>
        </p:txBody>
      </p:sp>
      <p:cxnSp>
        <p:nvCxnSpPr>
          <p:cNvPr id="19" name="Straight Arrow Connector 18"/>
          <p:cNvCxnSpPr/>
          <p:nvPr/>
        </p:nvCxnSpPr>
        <p:spPr>
          <a:xfrm>
            <a:off x="3983182" y="3041025"/>
            <a:ext cx="3456709" cy="3464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415110" y="3221341"/>
            <a:ext cx="1728890" cy="461665"/>
          </a:xfrm>
          <a:prstGeom prst="rect">
            <a:avLst/>
          </a:prstGeom>
          <a:noFill/>
        </p:spPr>
        <p:txBody>
          <a:bodyPr wrap="square" rtlCol="0">
            <a:spAutoFit/>
          </a:bodyPr>
          <a:lstStyle/>
          <a:p>
            <a:r>
              <a:rPr lang="pl-PL" sz="1200" dirty="0" smtClean="0"/>
              <a:t>Masking areas without elevation</a:t>
            </a:r>
            <a:endParaRPr lang="en-GB" sz="1200" dirty="0"/>
          </a:p>
        </p:txBody>
      </p:sp>
    </p:spTree>
    <p:extLst>
      <p:ext uri="{BB962C8B-B14F-4D97-AF65-F5344CB8AC3E}">
        <p14:creationId xmlns:p14="http://schemas.microsoft.com/office/powerpoint/2010/main" val="42357214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Data check</a:t>
            </a:r>
            <a:endParaRPr lang="en-GB" dirty="0">
              <a:solidFill>
                <a:schemeClr val="bg1"/>
              </a:solidFill>
            </a:endParaRPr>
          </a:p>
        </p:txBody>
      </p:sp>
      <p:pic>
        <p:nvPicPr>
          <p:cNvPr id="3" name="Picture 2"/>
          <p:cNvPicPr>
            <a:picLocks noChangeAspect="1"/>
          </p:cNvPicPr>
          <p:nvPr/>
        </p:nvPicPr>
        <p:blipFill rotWithShape="1">
          <a:blip r:embed="rId2"/>
          <a:srcRect l="26737" t="17561" r="2728" b="3650"/>
          <a:stretch/>
        </p:blipFill>
        <p:spPr>
          <a:xfrm>
            <a:off x="1503218" y="838200"/>
            <a:ext cx="5472545" cy="3661957"/>
          </a:xfrm>
          <a:prstGeom prst="rect">
            <a:avLst/>
          </a:prstGeom>
        </p:spPr>
      </p:pic>
    </p:spTree>
    <p:extLst>
      <p:ext uri="{BB962C8B-B14F-4D97-AF65-F5344CB8AC3E}">
        <p14:creationId xmlns:p14="http://schemas.microsoft.com/office/powerpoint/2010/main" val="34818068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79877"/>
            <a:ext cx="7174846" cy="430887"/>
          </a:xfrm>
        </p:spPr>
        <p:txBody>
          <a:bodyPr/>
          <a:lstStyle/>
          <a:p>
            <a:r>
              <a:rPr lang="pl-PL" dirty="0" smtClean="0">
                <a:solidFill>
                  <a:schemeClr val="bg1"/>
                </a:solidFill>
              </a:rPr>
              <a:t>Automatic Processing with Graph</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53547" y="752841"/>
            <a:ext cx="5987035" cy="3917603"/>
          </a:xfrm>
          <a:prstGeom prst="rect">
            <a:avLst/>
          </a:prstGeom>
        </p:spPr>
      </p:pic>
      <p:sp>
        <p:nvSpPr>
          <p:cNvPr id="4" name="Rectangle 3"/>
          <p:cNvSpPr/>
          <p:nvPr/>
        </p:nvSpPr>
        <p:spPr>
          <a:xfrm>
            <a:off x="4391890" y="925444"/>
            <a:ext cx="229729" cy="2340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p:nvPr/>
        </p:nvCxnSpPr>
        <p:spPr>
          <a:xfrm>
            <a:off x="4689764" y="1159498"/>
            <a:ext cx="1981200" cy="3090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70964" y="1314040"/>
            <a:ext cx="1468581" cy="276999"/>
          </a:xfrm>
          <a:prstGeom prst="rect">
            <a:avLst/>
          </a:prstGeom>
          <a:noFill/>
        </p:spPr>
        <p:txBody>
          <a:bodyPr wrap="square" rtlCol="0">
            <a:spAutoFit/>
          </a:bodyPr>
          <a:lstStyle/>
          <a:p>
            <a:r>
              <a:rPr lang="pl-PL" sz="1200" dirty="0" smtClean="0"/>
              <a:t>Graph Builder</a:t>
            </a:r>
            <a:endParaRPr lang="en-GB" sz="1200" dirty="0"/>
          </a:p>
        </p:txBody>
      </p:sp>
      <p:cxnSp>
        <p:nvCxnSpPr>
          <p:cNvPr id="9" name="Straight Arrow Connector 8"/>
          <p:cNvCxnSpPr/>
          <p:nvPr/>
        </p:nvCxnSpPr>
        <p:spPr>
          <a:xfrm>
            <a:off x="3124201" y="1871981"/>
            <a:ext cx="3297381" cy="2544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21582" y="1994438"/>
            <a:ext cx="2689654" cy="646331"/>
          </a:xfrm>
          <a:prstGeom prst="rect">
            <a:avLst/>
          </a:prstGeom>
          <a:noFill/>
        </p:spPr>
        <p:txBody>
          <a:bodyPr wrap="square" rtlCol="0">
            <a:spAutoFit/>
          </a:bodyPr>
          <a:lstStyle/>
          <a:p>
            <a:r>
              <a:rPr lang="pl-PL" sz="1200" dirty="0" smtClean="0"/>
              <a:t>Inserting blocks with particular processing operators</a:t>
            </a:r>
          </a:p>
          <a:p>
            <a:r>
              <a:rPr lang="pl-PL" sz="1200" dirty="0" smtClean="0"/>
              <a:t>(right mouse button)</a:t>
            </a:r>
            <a:endParaRPr lang="en-GB" sz="1200" dirty="0"/>
          </a:p>
        </p:txBody>
      </p:sp>
      <p:sp>
        <p:nvSpPr>
          <p:cNvPr id="12" name="Rectangle 11"/>
          <p:cNvSpPr/>
          <p:nvPr/>
        </p:nvSpPr>
        <p:spPr>
          <a:xfrm>
            <a:off x="2670144" y="4336865"/>
            <a:ext cx="377855" cy="145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p:cNvCxnSpPr/>
          <p:nvPr/>
        </p:nvCxnSpPr>
        <p:spPr>
          <a:xfrm flipV="1">
            <a:off x="3124201" y="3810000"/>
            <a:ext cx="3415144" cy="4225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202962" y="4334535"/>
            <a:ext cx="377855" cy="145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560126" y="3671500"/>
            <a:ext cx="2689654" cy="276999"/>
          </a:xfrm>
          <a:prstGeom prst="rect">
            <a:avLst/>
          </a:prstGeom>
          <a:noFill/>
        </p:spPr>
        <p:txBody>
          <a:bodyPr wrap="square" rtlCol="0">
            <a:spAutoFit/>
          </a:bodyPr>
          <a:lstStyle/>
          <a:p>
            <a:r>
              <a:rPr lang="pl-PL" sz="1200" dirty="0" smtClean="0"/>
              <a:t>Save the graph and/or Run </a:t>
            </a:r>
            <a:endParaRPr lang="en-GB" sz="1200" dirty="0"/>
          </a:p>
        </p:txBody>
      </p:sp>
    </p:spTree>
    <p:extLst>
      <p:ext uri="{BB962C8B-B14F-4D97-AF65-F5344CB8AC3E}">
        <p14:creationId xmlns:p14="http://schemas.microsoft.com/office/powerpoint/2010/main" val="33991293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20127"/>
            <a:ext cx="7174846" cy="769441"/>
          </a:xfrm>
        </p:spPr>
        <p:txBody>
          <a:bodyPr/>
          <a:lstStyle/>
          <a:p>
            <a:r>
              <a:rPr lang="pl-PL" dirty="0" smtClean="0">
                <a:solidFill>
                  <a:schemeClr val="bg1"/>
                </a:solidFill>
              </a:rPr>
              <a:t>Automatic Processing with Graph – Calibration, Terrain Correction</a:t>
            </a:r>
            <a:endParaRPr lang="en-GB"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33" y="892800"/>
            <a:ext cx="3847707" cy="3390091"/>
          </a:xfrm>
          <a:prstGeom prst="rect">
            <a:avLst/>
          </a:prstGeom>
        </p:spPr>
      </p:pic>
      <p:sp>
        <p:nvSpPr>
          <p:cNvPr id="5" name="Rectangle 4"/>
          <p:cNvSpPr/>
          <p:nvPr/>
        </p:nvSpPr>
        <p:spPr>
          <a:xfrm>
            <a:off x="1292735" y="4066816"/>
            <a:ext cx="467486" cy="2308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872893" y="4368886"/>
            <a:ext cx="3586790" cy="307777"/>
          </a:xfrm>
          <a:prstGeom prst="rect">
            <a:avLst/>
          </a:prstGeom>
          <a:noFill/>
        </p:spPr>
        <p:txBody>
          <a:bodyPr wrap="square" rtlCol="0">
            <a:spAutoFit/>
          </a:bodyPr>
          <a:lstStyle/>
          <a:p>
            <a:r>
              <a:rPr lang="pl-PL" sz="1400" i="1" dirty="0" smtClean="0"/>
              <a:t>save as GRD_Cal_TC.xml</a:t>
            </a:r>
            <a:endParaRPr lang="en-GB" sz="1400" i="1" dirty="0"/>
          </a:p>
        </p:txBody>
      </p:sp>
      <p:sp>
        <p:nvSpPr>
          <p:cNvPr id="11" name="TextBox 10"/>
          <p:cNvSpPr txBox="1"/>
          <p:nvPr/>
        </p:nvSpPr>
        <p:spPr>
          <a:xfrm>
            <a:off x="6514024" y="3352226"/>
            <a:ext cx="2057399" cy="461665"/>
          </a:xfrm>
          <a:prstGeom prst="rect">
            <a:avLst/>
          </a:prstGeom>
          <a:noFill/>
        </p:spPr>
        <p:txBody>
          <a:bodyPr wrap="square" rtlCol="0">
            <a:spAutoFit/>
          </a:bodyPr>
          <a:lstStyle/>
          <a:p>
            <a:r>
              <a:rPr lang="pl-PL" sz="1200" dirty="0" smtClean="0"/>
              <a:t>The same settings like in manual processing</a:t>
            </a:r>
            <a:endParaRPr lang="en-GB" sz="1200" dirty="0"/>
          </a:p>
        </p:txBody>
      </p:sp>
      <p:sp>
        <p:nvSpPr>
          <p:cNvPr id="12" name="TextBox 11"/>
          <p:cNvSpPr txBox="1"/>
          <p:nvPr/>
        </p:nvSpPr>
        <p:spPr>
          <a:xfrm>
            <a:off x="4343400" y="878012"/>
            <a:ext cx="3111749" cy="646331"/>
          </a:xfrm>
          <a:prstGeom prst="rect">
            <a:avLst/>
          </a:prstGeom>
          <a:noFill/>
        </p:spPr>
        <p:txBody>
          <a:bodyPr wrap="none" rtlCol="0">
            <a:spAutoFit/>
          </a:bodyPr>
          <a:lstStyle/>
          <a:p>
            <a:r>
              <a:rPr lang="pl-PL" sz="1200" i="1" dirty="0" smtClean="0"/>
              <a:t>Apply Orbits: Sentinel Precise</a:t>
            </a:r>
          </a:p>
          <a:p>
            <a:r>
              <a:rPr lang="pl-PL" sz="1200" i="1" dirty="0" smtClean="0"/>
              <a:t>Calibration: Output Sigma0</a:t>
            </a:r>
          </a:p>
          <a:p>
            <a:r>
              <a:rPr lang="pl-PL" sz="1200" i="1" dirty="0" smtClean="0"/>
              <a:t>Terrain Correction: pixel spacing 10m</a:t>
            </a:r>
          </a:p>
        </p:txBody>
      </p:sp>
    </p:spTree>
    <p:extLst>
      <p:ext uri="{BB962C8B-B14F-4D97-AF65-F5344CB8AC3E}">
        <p14:creationId xmlns:p14="http://schemas.microsoft.com/office/powerpoint/2010/main" val="34664250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Batch processing</a:t>
            </a:r>
            <a:endParaRPr lang="en-GB" dirty="0">
              <a:solidFill>
                <a:schemeClr val="bg1"/>
              </a:solidFill>
            </a:endParaRPr>
          </a:p>
        </p:txBody>
      </p:sp>
      <p:pic>
        <p:nvPicPr>
          <p:cNvPr id="3" name="Picture 2"/>
          <p:cNvPicPr>
            <a:picLocks noChangeAspect="1"/>
          </p:cNvPicPr>
          <p:nvPr/>
        </p:nvPicPr>
        <p:blipFill rotWithShape="1">
          <a:blip r:embed="rId2"/>
          <a:srcRect r="10337" b="25283"/>
          <a:stretch/>
        </p:blipFill>
        <p:spPr>
          <a:xfrm>
            <a:off x="0" y="793101"/>
            <a:ext cx="7236451" cy="3957327"/>
          </a:xfrm>
          <a:prstGeom prst="rect">
            <a:avLst/>
          </a:prstGeom>
        </p:spPr>
      </p:pic>
      <p:sp>
        <p:nvSpPr>
          <p:cNvPr id="4" name="Rectangle 3"/>
          <p:cNvSpPr/>
          <p:nvPr/>
        </p:nvSpPr>
        <p:spPr>
          <a:xfrm>
            <a:off x="6091460" y="1016169"/>
            <a:ext cx="249382" cy="3329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5966769" y="2131919"/>
            <a:ext cx="249382" cy="1953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p:nvPr/>
        </p:nvCxnSpPr>
        <p:spPr>
          <a:xfrm>
            <a:off x="6216151" y="2222664"/>
            <a:ext cx="533400" cy="69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749551" y="2049273"/>
            <a:ext cx="2057399" cy="276999"/>
          </a:xfrm>
          <a:prstGeom prst="rect">
            <a:avLst/>
          </a:prstGeom>
          <a:noFill/>
        </p:spPr>
        <p:txBody>
          <a:bodyPr wrap="square" rtlCol="0">
            <a:spAutoFit/>
          </a:bodyPr>
          <a:lstStyle/>
          <a:p>
            <a:r>
              <a:rPr lang="pl-PL" sz="1200" dirty="0" smtClean="0"/>
              <a:t>Adding data products</a:t>
            </a:r>
            <a:endParaRPr lang="en-GB" sz="1200" dirty="0"/>
          </a:p>
        </p:txBody>
      </p:sp>
      <p:cxnSp>
        <p:nvCxnSpPr>
          <p:cNvPr id="10" name="Straight Arrow Connector 9"/>
          <p:cNvCxnSpPr/>
          <p:nvPr/>
        </p:nvCxnSpPr>
        <p:spPr>
          <a:xfrm>
            <a:off x="6393873" y="1349136"/>
            <a:ext cx="1143000" cy="3367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185969" y="1760477"/>
            <a:ext cx="2057399" cy="276999"/>
          </a:xfrm>
          <a:prstGeom prst="rect">
            <a:avLst/>
          </a:prstGeom>
          <a:noFill/>
        </p:spPr>
        <p:txBody>
          <a:bodyPr wrap="square" rtlCol="0">
            <a:spAutoFit/>
          </a:bodyPr>
          <a:lstStyle/>
          <a:p>
            <a:r>
              <a:rPr lang="pl-PL" sz="1200" dirty="0" smtClean="0"/>
              <a:t>Batch processing tool</a:t>
            </a:r>
            <a:endParaRPr lang="en-GB" sz="1200" dirty="0"/>
          </a:p>
        </p:txBody>
      </p:sp>
      <p:sp>
        <p:nvSpPr>
          <p:cNvPr id="12" name="Rectangle 11"/>
          <p:cNvSpPr/>
          <p:nvPr/>
        </p:nvSpPr>
        <p:spPr>
          <a:xfrm>
            <a:off x="4588242" y="4327865"/>
            <a:ext cx="593358" cy="1956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p:cNvCxnSpPr/>
          <p:nvPr/>
        </p:nvCxnSpPr>
        <p:spPr>
          <a:xfrm flipV="1">
            <a:off x="5126182" y="3837709"/>
            <a:ext cx="1993780" cy="4901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185969" y="3699209"/>
            <a:ext cx="2057399" cy="276999"/>
          </a:xfrm>
          <a:prstGeom prst="rect">
            <a:avLst/>
          </a:prstGeom>
          <a:noFill/>
        </p:spPr>
        <p:txBody>
          <a:bodyPr wrap="square" rtlCol="0">
            <a:spAutoFit/>
          </a:bodyPr>
          <a:lstStyle/>
          <a:p>
            <a:r>
              <a:rPr lang="pl-PL" sz="1200" dirty="0" smtClean="0"/>
              <a:t>Loading the graph</a:t>
            </a:r>
          </a:p>
        </p:txBody>
      </p:sp>
    </p:spTree>
    <p:extLst>
      <p:ext uri="{BB962C8B-B14F-4D97-AF65-F5344CB8AC3E}">
        <p14:creationId xmlns:p14="http://schemas.microsoft.com/office/powerpoint/2010/main" val="323669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9740" y="1889760"/>
            <a:ext cx="6204519" cy="923330"/>
          </a:xfrm>
          <a:prstGeom prst="rect">
            <a:avLst/>
          </a:prstGeom>
          <a:noFill/>
        </p:spPr>
        <p:txBody>
          <a:bodyPr wrap="none" rtlCol="0">
            <a:spAutoFit/>
          </a:bodyPr>
          <a:lstStyle/>
          <a:p>
            <a:pPr algn="ctr"/>
            <a:r>
              <a:rPr lang="pl-PL" dirty="0" smtClean="0">
                <a:solidFill>
                  <a:schemeClr val="accent1"/>
                </a:solidFill>
              </a:rPr>
              <a:t>Part 1 </a:t>
            </a:r>
          </a:p>
          <a:p>
            <a:pPr algn="ctr"/>
            <a:endParaRPr lang="pl-PL" dirty="0" smtClean="0">
              <a:solidFill>
                <a:schemeClr val="bg2"/>
              </a:solidFill>
            </a:endParaRPr>
          </a:p>
          <a:p>
            <a:pPr algn="ctr"/>
            <a:r>
              <a:rPr lang="pl-PL" dirty="0" smtClean="0">
                <a:solidFill>
                  <a:schemeClr val="bg2"/>
                </a:solidFill>
              </a:rPr>
              <a:t>Multitemporal Analysis of SAR Backscatter Intensity</a:t>
            </a:r>
            <a:endParaRPr lang="en-GB" dirty="0">
              <a:solidFill>
                <a:schemeClr val="bg2"/>
              </a:solidFill>
            </a:endParaRPr>
          </a:p>
        </p:txBody>
      </p:sp>
    </p:spTree>
    <p:extLst>
      <p:ext uri="{BB962C8B-B14F-4D97-AF65-F5344CB8AC3E}">
        <p14:creationId xmlns:p14="http://schemas.microsoft.com/office/powerpoint/2010/main" val="3599772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2022" y="946872"/>
            <a:ext cx="4143276" cy="3308815"/>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64" y="812830"/>
            <a:ext cx="4143276" cy="3308815"/>
          </a:xfrm>
          <a:prstGeom prst="rect">
            <a:avLst/>
          </a:prstGeom>
        </p:spPr>
      </p:pic>
      <p:sp>
        <p:nvSpPr>
          <p:cNvPr id="5" name="Title 1"/>
          <p:cNvSpPr>
            <a:spLocks noGrp="1"/>
          </p:cNvSpPr>
          <p:nvPr>
            <p:ph type="title"/>
          </p:nvPr>
        </p:nvSpPr>
        <p:spPr>
          <a:xfrm>
            <a:off x="143086" y="149150"/>
            <a:ext cx="7174846" cy="430887"/>
          </a:xfrm>
        </p:spPr>
        <p:txBody>
          <a:bodyPr/>
          <a:lstStyle/>
          <a:p>
            <a:r>
              <a:rPr lang="pl-PL" dirty="0" smtClean="0">
                <a:solidFill>
                  <a:schemeClr val="bg1"/>
                </a:solidFill>
              </a:rPr>
              <a:t>Batch processing</a:t>
            </a:r>
            <a:endParaRPr lang="en-GB" dirty="0">
              <a:solidFill>
                <a:schemeClr val="bg1"/>
              </a:solidFill>
            </a:endParaRPr>
          </a:p>
        </p:txBody>
      </p:sp>
      <p:sp>
        <p:nvSpPr>
          <p:cNvPr id="6" name="Rectangle 5"/>
          <p:cNvSpPr/>
          <p:nvPr/>
        </p:nvSpPr>
        <p:spPr>
          <a:xfrm>
            <a:off x="2280384" y="3871950"/>
            <a:ext cx="706582" cy="2355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a:stCxn id="6" idx="1"/>
          </p:cNvCxnSpPr>
          <p:nvPr/>
        </p:nvCxnSpPr>
        <p:spPr>
          <a:xfrm flipH="1">
            <a:off x="1786816" y="3989714"/>
            <a:ext cx="493568" cy="2944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92355" y="4284123"/>
            <a:ext cx="4560645" cy="307777"/>
          </a:xfrm>
          <a:prstGeom prst="rect">
            <a:avLst/>
          </a:prstGeom>
          <a:noFill/>
        </p:spPr>
        <p:txBody>
          <a:bodyPr wrap="square" rtlCol="0">
            <a:spAutoFit/>
          </a:bodyPr>
          <a:lstStyle/>
          <a:p>
            <a:r>
              <a:rPr lang="pl-PL" sz="1400" i="1" dirty="0" smtClean="0"/>
              <a:t>Open previously saved graph  GRD_Cal_TC.xml</a:t>
            </a:r>
            <a:endParaRPr lang="en-GB" sz="1400" i="1" dirty="0"/>
          </a:p>
        </p:txBody>
      </p:sp>
      <p:sp>
        <p:nvSpPr>
          <p:cNvPr id="14" name="Rectangle 13"/>
          <p:cNvSpPr/>
          <p:nvPr/>
        </p:nvSpPr>
        <p:spPr>
          <a:xfrm>
            <a:off x="7172251" y="4000450"/>
            <a:ext cx="460798" cy="2538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63601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Time series analysis</a:t>
            </a:r>
            <a:endParaRPr lang="en-GB" dirty="0">
              <a:solidFill>
                <a:schemeClr val="bg1"/>
              </a:solidFill>
            </a:endParaRPr>
          </a:p>
        </p:txBody>
      </p:sp>
      <p:pic>
        <p:nvPicPr>
          <p:cNvPr id="4" name="Picture 3"/>
          <p:cNvPicPr>
            <a:picLocks noChangeAspect="1"/>
          </p:cNvPicPr>
          <p:nvPr/>
        </p:nvPicPr>
        <p:blipFill>
          <a:blip r:embed="rId2"/>
          <a:stretch>
            <a:fillRect/>
          </a:stretch>
        </p:blipFill>
        <p:spPr>
          <a:xfrm>
            <a:off x="292940" y="804304"/>
            <a:ext cx="5972175" cy="2171700"/>
          </a:xfrm>
          <a:prstGeom prst="rect">
            <a:avLst/>
          </a:prstGeom>
        </p:spPr>
      </p:pic>
      <p:sp>
        <p:nvSpPr>
          <p:cNvPr id="5" name="Rectangle 4"/>
          <p:cNvSpPr/>
          <p:nvPr/>
        </p:nvSpPr>
        <p:spPr>
          <a:xfrm>
            <a:off x="356489" y="1035035"/>
            <a:ext cx="1028472" cy="2072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50468" y="812467"/>
            <a:ext cx="432478" cy="2180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029372" y="1406080"/>
            <a:ext cx="1028472" cy="168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116708" y="1406080"/>
            <a:ext cx="1028472" cy="2016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stretch>
            <a:fillRect/>
          </a:stretch>
        </p:blipFill>
        <p:spPr>
          <a:xfrm>
            <a:off x="250468" y="3117801"/>
            <a:ext cx="3701043" cy="1450116"/>
          </a:xfrm>
          <a:prstGeom prst="rect">
            <a:avLst/>
          </a:prstGeom>
        </p:spPr>
      </p:pic>
      <p:cxnSp>
        <p:nvCxnSpPr>
          <p:cNvPr id="10" name="Straight Arrow Connector 9"/>
          <p:cNvCxnSpPr/>
          <p:nvPr/>
        </p:nvCxnSpPr>
        <p:spPr>
          <a:xfrm>
            <a:off x="3951511" y="3308358"/>
            <a:ext cx="33188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56014" y="3136899"/>
            <a:ext cx="2428375" cy="307777"/>
          </a:xfrm>
          <a:prstGeom prst="rect">
            <a:avLst/>
          </a:prstGeom>
          <a:noFill/>
        </p:spPr>
        <p:txBody>
          <a:bodyPr wrap="square" rtlCol="0">
            <a:spAutoFit/>
          </a:bodyPr>
          <a:lstStyle/>
          <a:p>
            <a:r>
              <a:rPr lang="pl-PL" sz="1400" i="1" dirty="0" smtClean="0"/>
              <a:t>Add your data products</a:t>
            </a:r>
          </a:p>
        </p:txBody>
      </p:sp>
    </p:spTree>
    <p:extLst>
      <p:ext uri="{BB962C8B-B14F-4D97-AF65-F5344CB8AC3E}">
        <p14:creationId xmlns:p14="http://schemas.microsoft.com/office/powerpoint/2010/main" val="30235527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Time series analysis</a:t>
            </a:r>
          </a:p>
        </p:txBody>
      </p:sp>
      <p:pic>
        <p:nvPicPr>
          <p:cNvPr id="4" name="Picture 3"/>
          <p:cNvPicPr>
            <a:picLocks noChangeAspect="1"/>
          </p:cNvPicPr>
          <p:nvPr/>
        </p:nvPicPr>
        <p:blipFill rotWithShape="1">
          <a:blip r:embed="rId2"/>
          <a:srcRect b="1718"/>
          <a:stretch/>
        </p:blipFill>
        <p:spPr>
          <a:xfrm>
            <a:off x="1872018" y="873000"/>
            <a:ext cx="3883774" cy="2444522"/>
          </a:xfrm>
          <a:prstGeom prst="rect">
            <a:avLst/>
          </a:prstGeom>
          <a:ln>
            <a:solidFill>
              <a:schemeClr val="tx2"/>
            </a:solidFill>
          </a:ln>
        </p:spPr>
      </p:pic>
      <p:pic>
        <p:nvPicPr>
          <p:cNvPr id="5" name="Picture 4"/>
          <p:cNvPicPr>
            <a:picLocks noChangeAspect="1"/>
          </p:cNvPicPr>
          <p:nvPr/>
        </p:nvPicPr>
        <p:blipFill>
          <a:blip r:embed="rId3"/>
          <a:stretch>
            <a:fillRect/>
          </a:stretch>
        </p:blipFill>
        <p:spPr>
          <a:xfrm>
            <a:off x="68768" y="3424274"/>
            <a:ext cx="3436935" cy="1346635"/>
          </a:xfrm>
          <a:prstGeom prst="rect">
            <a:avLst/>
          </a:prstGeom>
        </p:spPr>
      </p:pic>
      <p:cxnSp>
        <p:nvCxnSpPr>
          <p:cNvPr id="6" name="Straight Arrow Connector 5"/>
          <p:cNvCxnSpPr/>
          <p:nvPr/>
        </p:nvCxnSpPr>
        <p:spPr>
          <a:xfrm>
            <a:off x="3505703" y="3729131"/>
            <a:ext cx="30820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13905" y="3594520"/>
            <a:ext cx="1254294" cy="307777"/>
          </a:xfrm>
          <a:prstGeom prst="rect">
            <a:avLst/>
          </a:prstGeom>
          <a:noFill/>
        </p:spPr>
        <p:txBody>
          <a:bodyPr wrap="square" rtlCol="0">
            <a:spAutoFit/>
          </a:bodyPr>
          <a:lstStyle/>
          <a:p>
            <a:r>
              <a:rPr lang="en-GB" sz="1400" i="1" dirty="0" smtClean="0"/>
              <a:t>Bands filter</a:t>
            </a:r>
            <a:endParaRPr lang="pl-PL" sz="1400" i="1" dirty="0" smtClean="0"/>
          </a:p>
        </p:txBody>
      </p:sp>
      <p:pic>
        <p:nvPicPr>
          <p:cNvPr id="9" name="Picture 8"/>
          <p:cNvPicPr>
            <a:picLocks noChangeAspect="1"/>
          </p:cNvPicPr>
          <p:nvPr/>
        </p:nvPicPr>
        <p:blipFill rotWithShape="1">
          <a:blip r:embed="rId4"/>
          <a:srcRect r="3872"/>
          <a:stretch/>
        </p:blipFill>
        <p:spPr>
          <a:xfrm>
            <a:off x="5068199" y="3594520"/>
            <a:ext cx="1028700" cy="951867"/>
          </a:xfrm>
          <a:prstGeom prst="rect">
            <a:avLst/>
          </a:prstGeom>
        </p:spPr>
      </p:pic>
      <p:pic>
        <p:nvPicPr>
          <p:cNvPr id="10" name="Picture 9"/>
          <p:cNvPicPr>
            <a:picLocks noChangeAspect="1"/>
          </p:cNvPicPr>
          <p:nvPr/>
        </p:nvPicPr>
        <p:blipFill>
          <a:blip r:embed="rId5"/>
          <a:stretch>
            <a:fillRect/>
          </a:stretch>
        </p:blipFill>
        <p:spPr>
          <a:xfrm>
            <a:off x="6815869" y="3594520"/>
            <a:ext cx="381000" cy="885825"/>
          </a:xfrm>
          <a:prstGeom prst="rect">
            <a:avLst/>
          </a:prstGeom>
        </p:spPr>
      </p:pic>
      <p:cxnSp>
        <p:nvCxnSpPr>
          <p:cNvPr id="11" name="Straight Arrow Connector 10"/>
          <p:cNvCxnSpPr/>
          <p:nvPr/>
        </p:nvCxnSpPr>
        <p:spPr>
          <a:xfrm>
            <a:off x="7242675" y="4261301"/>
            <a:ext cx="30820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30025" y="3814449"/>
            <a:ext cx="1694949" cy="523220"/>
          </a:xfrm>
          <a:prstGeom prst="rect">
            <a:avLst/>
          </a:prstGeom>
          <a:noFill/>
        </p:spPr>
        <p:txBody>
          <a:bodyPr wrap="square" rtlCol="0">
            <a:spAutoFit/>
          </a:bodyPr>
          <a:lstStyle/>
          <a:p>
            <a:r>
              <a:rPr lang="en-GB" sz="1400" i="1" dirty="0" smtClean="0"/>
              <a:t>Show plot at cursor position</a:t>
            </a:r>
            <a:endParaRPr lang="pl-PL" sz="1400" i="1" dirty="0" smtClean="0"/>
          </a:p>
        </p:txBody>
      </p:sp>
      <p:cxnSp>
        <p:nvCxnSpPr>
          <p:cNvPr id="13" name="Straight Arrow Connector 12"/>
          <p:cNvCxnSpPr/>
          <p:nvPr/>
        </p:nvCxnSpPr>
        <p:spPr>
          <a:xfrm>
            <a:off x="1540133" y="1562305"/>
            <a:ext cx="33188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6940" y="979752"/>
            <a:ext cx="1443193" cy="738664"/>
          </a:xfrm>
          <a:prstGeom prst="rect">
            <a:avLst/>
          </a:prstGeom>
          <a:noFill/>
        </p:spPr>
        <p:txBody>
          <a:bodyPr wrap="square" rtlCol="0">
            <a:spAutoFit/>
          </a:bodyPr>
          <a:lstStyle/>
          <a:p>
            <a:r>
              <a:rPr lang="en-GB" sz="1400" i="1" dirty="0" smtClean="0"/>
              <a:t>Choose your </a:t>
            </a:r>
            <a:r>
              <a:rPr lang="pl-PL" sz="1400" i="1" dirty="0" smtClean="0"/>
              <a:t>processed data products</a:t>
            </a:r>
          </a:p>
        </p:txBody>
      </p:sp>
      <p:sp>
        <p:nvSpPr>
          <p:cNvPr id="15" name="Rectangle 14"/>
          <p:cNvSpPr/>
          <p:nvPr/>
        </p:nvSpPr>
        <p:spPr>
          <a:xfrm>
            <a:off x="5151430" y="1303886"/>
            <a:ext cx="248783" cy="1797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22774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Time series analysis</a:t>
            </a:r>
            <a:endParaRPr lang="en-GB"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086" y="972578"/>
            <a:ext cx="6117246" cy="3469882"/>
          </a:xfrm>
          <a:prstGeom prst="rect">
            <a:avLst/>
          </a:prstGeom>
        </p:spPr>
      </p:pic>
      <p:cxnSp>
        <p:nvCxnSpPr>
          <p:cNvPr id="5" name="Straight Arrow Connector 4"/>
          <p:cNvCxnSpPr/>
          <p:nvPr/>
        </p:nvCxnSpPr>
        <p:spPr>
          <a:xfrm>
            <a:off x="6353729" y="2210809"/>
            <a:ext cx="61680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077980" y="1968855"/>
            <a:ext cx="1957784" cy="738664"/>
          </a:xfrm>
          <a:prstGeom prst="rect">
            <a:avLst/>
          </a:prstGeom>
          <a:noFill/>
        </p:spPr>
        <p:txBody>
          <a:bodyPr wrap="square" rtlCol="0">
            <a:spAutoFit/>
          </a:bodyPr>
          <a:lstStyle/>
          <a:p>
            <a:r>
              <a:rPr lang="en-GB" sz="1400" i="1" dirty="0" smtClean="0"/>
              <a:t>One of the </a:t>
            </a:r>
            <a:r>
              <a:rPr lang="pl-PL" sz="1400" i="1" dirty="0" smtClean="0"/>
              <a:t>plottet </a:t>
            </a:r>
            <a:r>
              <a:rPr lang="en-GB" sz="1400" i="1" dirty="0" smtClean="0"/>
              <a:t>bands has to be opened</a:t>
            </a:r>
            <a:endParaRPr lang="pl-PL" sz="1400" i="1" dirty="0" smtClean="0"/>
          </a:p>
        </p:txBody>
      </p:sp>
    </p:spTree>
    <p:extLst>
      <p:ext uri="{BB962C8B-B14F-4D97-AF65-F5344CB8AC3E}">
        <p14:creationId xmlns:p14="http://schemas.microsoft.com/office/powerpoint/2010/main" val="4230964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Data processing</a:t>
            </a:r>
            <a:endParaRPr lang="en-GB" dirty="0">
              <a:solidFill>
                <a:srgbClr val="FFFFFF"/>
              </a:solidFill>
            </a:endParaRPr>
          </a:p>
        </p:txBody>
      </p:sp>
      <p:sp>
        <p:nvSpPr>
          <p:cNvPr id="3" name="TextBox 2"/>
          <p:cNvSpPr txBox="1"/>
          <p:nvPr/>
        </p:nvSpPr>
        <p:spPr>
          <a:xfrm>
            <a:off x="258260" y="766468"/>
            <a:ext cx="8555182" cy="3877985"/>
          </a:xfrm>
          <a:prstGeom prst="rect">
            <a:avLst/>
          </a:prstGeom>
          <a:noFill/>
        </p:spPr>
        <p:txBody>
          <a:bodyPr wrap="square" rtlCol="0">
            <a:spAutoFit/>
          </a:bodyPr>
          <a:lstStyle/>
          <a:p>
            <a:pPr marL="285750" indent="-285750">
              <a:buFont typeface="Wingdings" panose="05000000000000000000" pitchFamily="2" charset="2"/>
              <a:buChar char="Ø"/>
            </a:pPr>
            <a:r>
              <a:rPr lang="pl-PL" dirty="0" smtClean="0"/>
              <a:t>Creating a subset of S1 GRDH images</a:t>
            </a:r>
          </a:p>
          <a:p>
            <a:r>
              <a:rPr lang="pl-PL" sz="1400" i="1" dirty="0">
                <a:solidFill>
                  <a:srgbClr val="0098DB"/>
                </a:solidFill>
              </a:rPr>
              <a:t>	</a:t>
            </a:r>
            <a:r>
              <a:rPr lang="pl-PL" sz="1400" i="1" dirty="0" smtClean="0">
                <a:solidFill>
                  <a:srgbClr val="0098DB"/>
                </a:solidFill>
              </a:rPr>
              <a:t>Spatial subset depending on the AOI</a:t>
            </a:r>
            <a:r>
              <a:rPr lang="pl-PL" dirty="0" smtClean="0"/>
              <a:t> </a:t>
            </a:r>
          </a:p>
          <a:p>
            <a:pPr marL="285750" indent="-285750">
              <a:buFont typeface="Wingdings" panose="05000000000000000000" pitchFamily="2" charset="2"/>
              <a:buChar char="Ø"/>
            </a:pPr>
            <a:r>
              <a:rPr lang="pl-PL" dirty="0" smtClean="0"/>
              <a:t>Updating orbits</a:t>
            </a:r>
          </a:p>
          <a:p>
            <a:pPr marL="342900" indent="-342900">
              <a:buFont typeface="Wingdings" panose="05000000000000000000" pitchFamily="2" charset="2"/>
              <a:buChar char="Ø"/>
            </a:pPr>
            <a:r>
              <a:rPr lang="pl-PL" dirty="0"/>
              <a:t>Radiometric calibration</a:t>
            </a:r>
          </a:p>
          <a:p>
            <a:pPr lvl="1"/>
            <a:r>
              <a:rPr lang="pl-PL" sz="1400" i="1" dirty="0">
                <a:solidFill>
                  <a:srgbClr val="0098DB"/>
                </a:solidFill>
              </a:rPr>
              <a:t>	Conversion of image intensity to sigma0 providing the radar </a:t>
            </a:r>
            <a:r>
              <a:rPr lang="pl-PL" sz="1400" i="1" dirty="0" smtClean="0">
                <a:solidFill>
                  <a:srgbClr val="0098DB"/>
                </a:solidFill>
              </a:rPr>
              <a:t>backscatter</a:t>
            </a:r>
            <a:endParaRPr lang="pl-PL" sz="1400" i="1" dirty="0">
              <a:solidFill>
                <a:srgbClr val="0098DB"/>
              </a:solidFill>
            </a:endParaRPr>
          </a:p>
          <a:p>
            <a:pPr marL="342900" indent="-342900">
              <a:buFont typeface="Wingdings" panose="05000000000000000000" pitchFamily="2" charset="2"/>
              <a:buChar char="Ø"/>
            </a:pPr>
            <a:r>
              <a:rPr lang="pl-PL" dirty="0"/>
              <a:t>Terrain correction</a:t>
            </a:r>
          </a:p>
          <a:p>
            <a:r>
              <a:rPr lang="en-GB" sz="1400" i="1" dirty="0">
                <a:solidFill>
                  <a:schemeClr val="accent2"/>
                </a:solidFill>
              </a:rPr>
              <a:t>	</a:t>
            </a:r>
            <a:r>
              <a:rPr lang="pl-PL" sz="1400" i="1" dirty="0">
                <a:solidFill>
                  <a:srgbClr val="0098DB"/>
                </a:solidFill>
              </a:rPr>
              <a:t>Compensate for geometric distortions caused by topographical variations of a 	scene and the tilt of satellite sensor</a:t>
            </a:r>
            <a:endParaRPr lang="en-GB" sz="1400" i="1" dirty="0">
              <a:solidFill>
                <a:srgbClr val="0098DB"/>
              </a:solidFill>
            </a:endParaRPr>
          </a:p>
          <a:p>
            <a:pPr marL="342900" indent="-342900">
              <a:buFont typeface="Wingdings" panose="05000000000000000000" pitchFamily="2" charset="2"/>
              <a:buChar char="Ø"/>
            </a:pPr>
            <a:r>
              <a:rPr lang="pl-PL" dirty="0"/>
              <a:t>Creating a multitemporal stack</a:t>
            </a:r>
          </a:p>
          <a:p>
            <a:pPr lvl="1"/>
            <a:r>
              <a:rPr lang="pl-PL" sz="1400" i="1" dirty="0">
                <a:solidFill>
                  <a:schemeClr val="accent2"/>
                </a:solidFill>
              </a:rPr>
              <a:t>	</a:t>
            </a:r>
            <a:r>
              <a:rPr lang="pl-PL" sz="1400" i="1" dirty="0">
                <a:solidFill>
                  <a:srgbClr val="0098DB"/>
                </a:solidFill>
              </a:rPr>
              <a:t>Collocation spatially overlapping products (based on geolocation)</a:t>
            </a:r>
            <a:endParaRPr lang="en-GB" sz="1400" i="1" dirty="0">
              <a:solidFill>
                <a:srgbClr val="0098DB"/>
              </a:solidFill>
            </a:endParaRPr>
          </a:p>
          <a:p>
            <a:pPr marL="342900" indent="-342900">
              <a:buFont typeface="Wingdings" panose="05000000000000000000" pitchFamily="2" charset="2"/>
              <a:buChar char="Ø"/>
            </a:pPr>
            <a:r>
              <a:rPr lang="pl-PL" dirty="0" smtClean="0">
                <a:solidFill>
                  <a:schemeClr val="accent2"/>
                </a:solidFill>
              </a:rPr>
              <a:t>Speckle </a:t>
            </a:r>
            <a:r>
              <a:rPr lang="pl-PL" dirty="0">
                <a:solidFill>
                  <a:schemeClr val="accent2"/>
                </a:solidFill>
              </a:rPr>
              <a:t>filtering</a:t>
            </a:r>
          </a:p>
          <a:p>
            <a:pPr lvl="2"/>
            <a:r>
              <a:rPr lang="pl-PL" sz="1400" i="1" dirty="0">
                <a:solidFill>
                  <a:schemeClr val="accent2"/>
                </a:solidFill>
              </a:rPr>
              <a:t>Filtering the inherent salt and pepper like texturing called </a:t>
            </a:r>
            <a:r>
              <a:rPr lang="pl-PL" sz="1400" i="1" dirty="0" smtClean="0">
                <a:solidFill>
                  <a:schemeClr val="accent2"/>
                </a:solidFill>
              </a:rPr>
              <a:t>speckles</a:t>
            </a:r>
          </a:p>
          <a:p>
            <a:pPr marL="285750" indent="-285750">
              <a:buFont typeface="Wingdings" panose="05000000000000000000" pitchFamily="2" charset="2"/>
              <a:buChar char="Ø"/>
            </a:pPr>
            <a:r>
              <a:rPr lang="pl-PL" dirty="0">
                <a:solidFill>
                  <a:schemeClr val="accent2"/>
                </a:solidFill>
              </a:rPr>
              <a:t>Linear to dB </a:t>
            </a:r>
            <a:r>
              <a:rPr lang="pl-PL" dirty="0" smtClean="0">
                <a:solidFill>
                  <a:schemeClr val="accent2"/>
                </a:solidFill>
              </a:rPr>
              <a:t>conversion</a:t>
            </a:r>
          </a:p>
          <a:p>
            <a:pPr lvl="2"/>
            <a:r>
              <a:rPr lang="pl-PL" sz="1400" i="1" dirty="0" smtClean="0">
                <a:solidFill>
                  <a:schemeClr val="accent2"/>
                </a:solidFill>
              </a:rPr>
              <a:t>Compensate for very high dynamic range in visualisation</a:t>
            </a:r>
            <a:endParaRPr lang="pl-PL" sz="1400" i="1" dirty="0">
              <a:solidFill>
                <a:schemeClr val="accent2"/>
              </a:solidFill>
            </a:endParaRPr>
          </a:p>
          <a:p>
            <a:pPr marL="342900" indent="-342900">
              <a:buFont typeface="Wingdings" panose="05000000000000000000" pitchFamily="2" charset="2"/>
              <a:buChar char="Ø"/>
            </a:pPr>
            <a:r>
              <a:rPr lang="pl-PL" dirty="0" smtClean="0">
                <a:solidFill>
                  <a:schemeClr val="accent2"/>
                </a:solidFill>
              </a:rPr>
              <a:t>Stack statistics </a:t>
            </a:r>
            <a:r>
              <a:rPr lang="pl-PL" dirty="0">
                <a:solidFill>
                  <a:schemeClr val="accent2"/>
                </a:solidFill>
              </a:rPr>
              <a:t>and analysis of temporal backscatter </a:t>
            </a:r>
            <a:r>
              <a:rPr lang="pl-PL" dirty="0" smtClean="0">
                <a:solidFill>
                  <a:schemeClr val="accent2"/>
                </a:solidFill>
              </a:rPr>
              <a:t>signatures</a:t>
            </a:r>
            <a:endParaRPr lang="pl-PL" dirty="0">
              <a:solidFill>
                <a:schemeClr val="accent2"/>
              </a:solidFill>
            </a:endParaRPr>
          </a:p>
        </p:txBody>
      </p:sp>
    </p:spTree>
    <p:extLst>
      <p:ext uri="{BB962C8B-B14F-4D97-AF65-F5344CB8AC3E}">
        <p14:creationId xmlns:p14="http://schemas.microsoft.com/office/powerpoint/2010/main" val="32936875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Creating multitemporal stack</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143086" y="794847"/>
            <a:ext cx="2399759" cy="1722120"/>
          </a:xfrm>
          <a:prstGeom prst="rect">
            <a:avLst/>
          </a:prstGeom>
        </p:spPr>
      </p:pic>
      <p:pic>
        <p:nvPicPr>
          <p:cNvPr id="7" name="Picture 6"/>
          <p:cNvPicPr>
            <a:picLocks noChangeAspect="1"/>
          </p:cNvPicPr>
          <p:nvPr/>
        </p:nvPicPr>
        <p:blipFill>
          <a:blip r:embed="rId3"/>
          <a:stretch>
            <a:fillRect/>
          </a:stretch>
        </p:blipFill>
        <p:spPr>
          <a:xfrm>
            <a:off x="5694463" y="794847"/>
            <a:ext cx="2545222" cy="1956958"/>
          </a:xfrm>
          <a:prstGeom prst="rect">
            <a:avLst/>
          </a:prstGeom>
        </p:spPr>
      </p:pic>
      <p:pic>
        <p:nvPicPr>
          <p:cNvPr id="8" name="Picture 7"/>
          <p:cNvPicPr>
            <a:picLocks noChangeAspect="1"/>
          </p:cNvPicPr>
          <p:nvPr/>
        </p:nvPicPr>
        <p:blipFill>
          <a:blip r:embed="rId4"/>
          <a:stretch>
            <a:fillRect/>
          </a:stretch>
        </p:blipFill>
        <p:spPr>
          <a:xfrm>
            <a:off x="2913813" y="2779108"/>
            <a:ext cx="2410027" cy="1859913"/>
          </a:xfrm>
          <a:prstGeom prst="rect">
            <a:avLst/>
          </a:prstGeom>
        </p:spPr>
      </p:pic>
      <p:sp>
        <p:nvSpPr>
          <p:cNvPr id="9" name="Rectangle 8"/>
          <p:cNvSpPr/>
          <p:nvPr/>
        </p:nvSpPr>
        <p:spPr>
          <a:xfrm>
            <a:off x="4130039" y="4423236"/>
            <a:ext cx="295477" cy="1713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a:off x="6967074" y="1262207"/>
            <a:ext cx="843425" cy="19354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23561" y="3115358"/>
            <a:ext cx="3303846" cy="738664"/>
          </a:xfrm>
          <a:prstGeom prst="rect">
            <a:avLst/>
          </a:prstGeom>
          <a:noFill/>
        </p:spPr>
        <p:txBody>
          <a:bodyPr wrap="square" rtlCol="0">
            <a:spAutoFit/>
          </a:bodyPr>
          <a:lstStyle/>
          <a:p>
            <a:pPr marL="285750" indent="-285750">
              <a:buFont typeface="Arial" panose="020B0604020202020204" pitchFamily="34" charset="0"/>
              <a:buChar char="•"/>
            </a:pPr>
            <a:r>
              <a:rPr lang="pl-PL" sz="1400" i="1" dirty="0" smtClean="0"/>
              <a:t>Product geolocation (if terrain corrected)</a:t>
            </a:r>
          </a:p>
          <a:p>
            <a:pPr marL="285750" indent="-285750">
              <a:buFont typeface="Arial" panose="020B0604020202020204" pitchFamily="34" charset="0"/>
              <a:buChar char="•"/>
            </a:pPr>
            <a:r>
              <a:rPr lang="pl-PL" sz="1400" i="1" dirty="0" smtClean="0"/>
              <a:t>Orbits (if not terrain corrected)</a:t>
            </a:r>
            <a:endParaRPr lang="en-GB" sz="1400" i="1" dirty="0"/>
          </a:p>
        </p:txBody>
      </p:sp>
      <p:sp>
        <p:nvSpPr>
          <p:cNvPr id="12" name="Rectangle 11"/>
          <p:cNvSpPr/>
          <p:nvPr/>
        </p:nvSpPr>
        <p:spPr>
          <a:xfrm>
            <a:off x="1876530" y="1600488"/>
            <a:ext cx="540327" cy="1108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938704" y="1600487"/>
            <a:ext cx="540327" cy="1108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43086" y="1308388"/>
            <a:ext cx="540327" cy="1108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43086" y="880282"/>
            <a:ext cx="241069" cy="1713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5"/>
          <a:stretch>
            <a:fillRect/>
          </a:stretch>
        </p:blipFill>
        <p:spPr>
          <a:xfrm>
            <a:off x="2854463" y="806046"/>
            <a:ext cx="2528726" cy="1950285"/>
          </a:xfrm>
          <a:prstGeom prst="rect">
            <a:avLst/>
          </a:prstGeom>
        </p:spPr>
      </p:pic>
      <p:sp>
        <p:nvSpPr>
          <p:cNvPr id="6" name="Rectangle 5"/>
          <p:cNvSpPr/>
          <p:nvPr/>
        </p:nvSpPr>
        <p:spPr>
          <a:xfrm>
            <a:off x="5082771" y="992966"/>
            <a:ext cx="241069" cy="1713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66700" y="3002280"/>
            <a:ext cx="2217927" cy="523220"/>
          </a:xfrm>
          <a:prstGeom prst="rect">
            <a:avLst/>
          </a:prstGeom>
          <a:noFill/>
        </p:spPr>
        <p:txBody>
          <a:bodyPr wrap="square" rtlCol="0">
            <a:spAutoFit/>
          </a:bodyPr>
          <a:lstStyle/>
          <a:p>
            <a:r>
              <a:rPr lang="pl-PL" sz="1400" dirty="0" smtClean="0"/>
              <a:t>Collocating spatially overlapping images</a:t>
            </a:r>
            <a:endParaRPr lang="en-GB" sz="1400" dirty="0"/>
          </a:p>
        </p:txBody>
      </p:sp>
    </p:spTree>
    <p:extLst>
      <p:ext uri="{BB962C8B-B14F-4D97-AF65-F5344CB8AC3E}">
        <p14:creationId xmlns:p14="http://schemas.microsoft.com/office/powerpoint/2010/main" val="2569208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Data processing</a:t>
            </a:r>
            <a:endParaRPr lang="en-GB" dirty="0">
              <a:solidFill>
                <a:srgbClr val="FFFFFF"/>
              </a:solidFill>
            </a:endParaRPr>
          </a:p>
        </p:txBody>
      </p:sp>
      <p:sp>
        <p:nvSpPr>
          <p:cNvPr id="3" name="TextBox 2"/>
          <p:cNvSpPr txBox="1"/>
          <p:nvPr/>
        </p:nvSpPr>
        <p:spPr>
          <a:xfrm>
            <a:off x="258260" y="766468"/>
            <a:ext cx="8555182" cy="4154984"/>
          </a:xfrm>
          <a:prstGeom prst="rect">
            <a:avLst/>
          </a:prstGeom>
          <a:noFill/>
        </p:spPr>
        <p:txBody>
          <a:bodyPr wrap="square" rtlCol="0">
            <a:spAutoFit/>
          </a:bodyPr>
          <a:lstStyle/>
          <a:p>
            <a:pPr marL="285750" indent="-285750">
              <a:buFont typeface="Wingdings" panose="05000000000000000000" pitchFamily="2" charset="2"/>
              <a:buChar char="Ø"/>
            </a:pPr>
            <a:r>
              <a:rPr lang="pl-PL" dirty="0" smtClean="0"/>
              <a:t>Creating a subset of S1 GRDH images</a:t>
            </a:r>
          </a:p>
          <a:p>
            <a:r>
              <a:rPr lang="pl-PL" sz="1400" i="1" dirty="0">
                <a:solidFill>
                  <a:srgbClr val="0098DB"/>
                </a:solidFill>
              </a:rPr>
              <a:t>	</a:t>
            </a:r>
            <a:r>
              <a:rPr lang="pl-PL" sz="1400" i="1" dirty="0" smtClean="0">
                <a:solidFill>
                  <a:srgbClr val="0098DB"/>
                </a:solidFill>
              </a:rPr>
              <a:t>Spatial subset depending on the AOI</a:t>
            </a:r>
            <a:r>
              <a:rPr lang="pl-PL" dirty="0" smtClean="0"/>
              <a:t> </a:t>
            </a:r>
          </a:p>
          <a:p>
            <a:pPr marL="285750" indent="-285750">
              <a:buFont typeface="Wingdings" panose="05000000000000000000" pitchFamily="2" charset="2"/>
              <a:buChar char="Ø"/>
            </a:pPr>
            <a:r>
              <a:rPr lang="pl-PL" dirty="0" smtClean="0"/>
              <a:t>Updating orbits</a:t>
            </a:r>
          </a:p>
          <a:p>
            <a:pPr marL="342900" indent="-342900">
              <a:buFont typeface="Wingdings" panose="05000000000000000000" pitchFamily="2" charset="2"/>
              <a:buChar char="Ø"/>
            </a:pPr>
            <a:r>
              <a:rPr lang="pl-PL" dirty="0"/>
              <a:t>Radiometric calibration</a:t>
            </a:r>
          </a:p>
          <a:p>
            <a:pPr lvl="1"/>
            <a:r>
              <a:rPr lang="pl-PL" sz="1400" i="1" dirty="0">
                <a:solidFill>
                  <a:srgbClr val="0098DB"/>
                </a:solidFill>
              </a:rPr>
              <a:t>	Conversion of image intensity to sigma0 providing the radar backscatter</a:t>
            </a:r>
          </a:p>
          <a:p>
            <a:pPr marL="342900" indent="-342900">
              <a:buFont typeface="Wingdings" panose="05000000000000000000" pitchFamily="2" charset="2"/>
              <a:buChar char="Ø"/>
            </a:pPr>
            <a:r>
              <a:rPr lang="pl-PL" dirty="0"/>
              <a:t>Terrain correction</a:t>
            </a:r>
          </a:p>
          <a:p>
            <a:r>
              <a:rPr lang="en-GB" sz="1400" i="1" dirty="0">
                <a:solidFill>
                  <a:schemeClr val="accent2"/>
                </a:solidFill>
              </a:rPr>
              <a:t>	</a:t>
            </a:r>
            <a:r>
              <a:rPr lang="pl-PL" sz="1400" i="1" dirty="0">
                <a:solidFill>
                  <a:srgbClr val="0098DB"/>
                </a:solidFill>
              </a:rPr>
              <a:t>Compensate for geometric distortions caused by topographical variations of a 	scene and the tilt of satellite sensor</a:t>
            </a:r>
            <a:endParaRPr lang="en-GB" sz="1400" i="1" dirty="0">
              <a:solidFill>
                <a:srgbClr val="0098DB"/>
              </a:solidFill>
            </a:endParaRPr>
          </a:p>
          <a:p>
            <a:pPr marL="342900" indent="-342900">
              <a:buFont typeface="Wingdings" panose="05000000000000000000" pitchFamily="2" charset="2"/>
              <a:buChar char="Ø"/>
            </a:pPr>
            <a:r>
              <a:rPr lang="pl-PL" dirty="0"/>
              <a:t>Creating a multitemporal stack</a:t>
            </a:r>
          </a:p>
          <a:p>
            <a:pPr lvl="1"/>
            <a:r>
              <a:rPr lang="pl-PL" sz="1400" i="1" dirty="0">
                <a:solidFill>
                  <a:schemeClr val="accent2"/>
                </a:solidFill>
              </a:rPr>
              <a:t>	</a:t>
            </a:r>
            <a:r>
              <a:rPr lang="pl-PL" sz="1400" i="1" dirty="0">
                <a:solidFill>
                  <a:srgbClr val="0098DB"/>
                </a:solidFill>
              </a:rPr>
              <a:t>Collocation spatially overlapping products (based on geolocation)</a:t>
            </a:r>
            <a:endParaRPr lang="en-GB" sz="1400" i="1" dirty="0">
              <a:solidFill>
                <a:srgbClr val="0098DB"/>
              </a:solidFill>
            </a:endParaRPr>
          </a:p>
          <a:p>
            <a:pPr marL="342900" indent="-342900">
              <a:buFont typeface="Wingdings" panose="05000000000000000000" pitchFamily="2" charset="2"/>
              <a:buChar char="Ø"/>
            </a:pPr>
            <a:r>
              <a:rPr lang="pl-PL" dirty="0"/>
              <a:t>Speckle filtering</a:t>
            </a:r>
          </a:p>
          <a:p>
            <a:pPr lvl="2"/>
            <a:r>
              <a:rPr lang="pl-PL" sz="1400" i="1" dirty="0">
                <a:solidFill>
                  <a:srgbClr val="0098DB"/>
                </a:solidFill>
              </a:rPr>
              <a:t>Filtering the inherent salt and pepper like texturing called speckles</a:t>
            </a:r>
          </a:p>
          <a:p>
            <a:pPr marL="285750" indent="-285750">
              <a:buFont typeface="Wingdings" panose="05000000000000000000" pitchFamily="2" charset="2"/>
              <a:buChar char="Ø"/>
            </a:pPr>
            <a:r>
              <a:rPr lang="pl-PL" dirty="0">
                <a:solidFill>
                  <a:schemeClr val="accent2"/>
                </a:solidFill>
              </a:rPr>
              <a:t>Linear to dB </a:t>
            </a:r>
            <a:r>
              <a:rPr lang="pl-PL" dirty="0" smtClean="0">
                <a:solidFill>
                  <a:schemeClr val="accent2"/>
                </a:solidFill>
              </a:rPr>
              <a:t>conversion</a:t>
            </a:r>
          </a:p>
          <a:p>
            <a:pPr lvl="2"/>
            <a:r>
              <a:rPr lang="pl-PL" sz="1400" i="1" dirty="0" smtClean="0">
                <a:solidFill>
                  <a:schemeClr val="accent2"/>
                </a:solidFill>
              </a:rPr>
              <a:t>Compensate for very high dynamic range in visualisation</a:t>
            </a:r>
            <a:endParaRPr lang="pl-PL" sz="1400" i="1" dirty="0">
              <a:solidFill>
                <a:schemeClr val="accent2"/>
              </a:solidFill>
            </a:endParaRPr>
          </a:p>
          <a:p>
            <a:pPr marL="342900" indent="-342900">
              <a:buFont typeface="Wingdings" panose="05000000000000000000" pitchFamily="2" charset="2"/>
              <a:buChar char="Ø"/>
            </a:pPr>
            <a:r>
              <a:rPr lang="pl-PL" dirty="0" smtClean="0">
                <a:solidFill>
                  <a:schemeClr val="accent2"/>
                </a:solidFill>
              </a:rPr>
              <a:t>Stack statistics </a:t>
            </a:r>
            <a:r>
              <a:rPr lang="pl-PL" dirty="0">
                <a:solidFill>
                  <a:schemeClr val="accent2"/>
                </a:solidFill>
              </a:rPr>
              <a:t>and analysis of temporal backscatter signatures</a:t>
            </a:r>
          </a:p>
          <a:p>
            <a:endParaRPr lang="pl-PL" dirty="0" smtClean="0">
              <a:solidFill>
                <a:schemeClr val="accent2"/>
              </a:solidFill>
            </a:endParaRPr>
          </a:p>
        </p:txBody>
      </p:sp>
    </p:spTree>
    <p:extLst>
      <p:ext uri="{BB962C8B-B14F-4D97-AF65-F5344CB8AC3E}">
        <p14:creationId xmlns:p14="http://schemas.microsoft.com/office/powerpoint/2010/main" val="25118861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Multitemporal speckle filtering</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223886" y="899401"/>
            <a:ext cx="1879723" cy="1616671"/>
          </a:xfrm>
          <a:prstGeom prst="rect">
            <a:avLst/>
          </a:prstGeom>
        </p:spPr>
      </p:pic>
      <p:sp>
        <p:nvSpPr>
          <p:cNvPr id="4" name="Rectangle 3"/>
          <p:cNvSpPr/>
          <p:nvPr/>
        </p:nvSpPr>
        <p:spPr>
          <a:xfrm>
            <a:off x="1078256" y="1356235"/>
            <a:ext cx="1025353" cy="1289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3886" y="1243959"/>
            <a:ext cx="667358" cy="1122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23886" y="899401"/>
            <a:ext cx="263263" cy="1227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100" y="976669"/>
            <a:ext cx="2883877" cy="2735986"/>
          </a:xfrm>
          <a:prstGeom prst="rect">
            <a:avLst/>
          </a:prstGeom>
          <a:ln>
            <a:solidFill>
              <a:schemeClr val="tx2"/>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1639" y="976528"/>
            <a:ext cx="2883877" cy="2729622"/>
          </a:xfrm>
          <a:prstGeom prst="rect">
            <a:avLst/>
          </a:prstGeom>
          <a:ln>
            <a:solidFill>
              <a:schemeClr val="tx2"/>
            </a:solidFill>
          </a:ln>
        </p:spPr>
      </p:pic>
      <p:sp>
        <p:nvSpPr>
          <p:cNvPr id="9" name="Rectangle 8"/>
          <p:cNvSpPr/>
          <p:nvPr/>
        </p:nvSpPr>
        <p:spPr>
          <a:xfrm>
            <a:off x="6670697" y="2326099"/>
            <a:ext cx="829602" cy="4044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458533" y="3516371"/>
            <a:ext cx="414801" cy="1673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23887" y="4005108"/>
            <a:ext cx="8760094" cy="307777"/>
          </a:xfrm>
          <a:prstGeom prst="rect">
            <a:avLst/>
          </a:prstGeom>
          <a:noFill/>
        </p:spPr>
        <p:txBody>
          <a:bodyPr wrap="square" rtlCol="0">
            <a:spAutoFit/>
          </a:bodyPr>
          <a:lstStyle/>
          <a:p>
            <a:r>
              <a:rPr lang="pl-PL" sz="1400" dirty="0" smtClean="0"/>
              <a:t>Spatial filtering with weighted average of selected filter across the images of the time series</a:t>
            </a:r>
            <a:endParaRPr lang="en-GB" sz="1400" dirty="0"/>
          </a:p>
        </p:txBody>
      </p:sp>
    </p:spTree>
    <p:extLst>
      <p:ext uri="{BB962C8B-B14F-4D97-AF65-F5344CB8AC3E}">
        <p14:creationId xmlns:p14="http://schemas.microsoft.com/office/powerpoint/2010/main" val="15010387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solidFill>
                  <a:schemeClr val="bg1"/>
                </a:solidFill>
              </a:rPr>
              <a:t>Multitemporal speckle filtering</a:t>
            </a:r>
            <a:endParaRPr lang="en-GB"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951" y="800100"/>
            <a:ext cx="5238906" cy="3796480"/>
          </a:xfrm>
          <a:prstGeom prst="rect">
            <a:avLst/>
          </a:prstGeom>
        </p:spPr>
      </p:pic>
      <p:sp>
        <p:nvSpPr>
          <p:cNvPr id="4" name="TextBox 3"/>
          <p:cNvSpPr txBox="1"/>
          <p:nvPr/>
        </p:nvSpPr>
        <p:spPr>
          <a:xfrm>
            <a:off x="2740891" y="4010891"/>
            <a:ext cx="1297709" cy="307777"/>
          </a:xfrm>
          <a:prstGeom prst="rect">
            <a:avLst/>
          </a:prstGeom>
          <a:noFill/>
        </p:spPr>
        <p:txBody>
          <a:bodyPr wrap="square" rtlCol="0">
            <a:spAutoFit/>
          </a:bodyPr>
          <a:lstStyle/>
          <a:p>
            <a:r>
              <a:rPr lang="pl-PL" sz="1400" i="1" dirty="0" smtClean="0">
                <a:solidFill>
                  <a:schemeClr val="bg1"/>
                </a:solidFill>
              </a:rPr>
              <a:t>Not filtered</a:t>
            </a:r>
            <a:endParaRPr lang="en-GB" sz="1400" i="1" dirty="0">
              <a:solidFill>
                <a:schemeClr val="bg1"/>
              </a:solidFill>
            </a:endParaRPr>
          </a:p>
        </p:txBody>
      </p:sp>
      <p:sp>
        <p:nvSpPr>
          <p:cNvPr id="5" name="TextBox 4"/>
          <p:cNvSpPr txBox="1"/>
          <p:nvPr/>
        </p:nvSpPr>
        <p:spPr>
          <a:xfrm>
            <a:off x="5162358" y="4010891"/>
            <a:ext cx="1297709" cy="307777"/>
          </a:xfrm>
          <a:prstGeom prst="rect">
            <a:avLst/>
          </a:prstGeom>
          <a:noFill/>
        </p:spPr>
        <p:txBody>
          <a:bodyPr wrap="square" rtlCol="0">
            <a:spAutoFit/>
          </a:bodyPr>
          <a:lstStyle/>
          <a:p>
            <a:r>
              <a:rPr lang="pl-PL" sz="1400" i="1" dirty="0" smtClean="0">
                <a:solidFill>
                  <a:schemeClr val="bg1"/>
                </a:solidFill>
              </a:rPr>
              <a:t>Filtered</a:t>
            </a:r>
            <a:endParaRPr lang="en-GB" sz="1400" i="1" dirty="0">
              <a:solidFill>
                <a:schemeClr val="bg1"/>
              </a:solidFill>
            </a:endParaRPr>
          </a:p>
        </p:txBody>
      </p:sp>
    </p:spTree>
    <p:extLst>
      <p:ext uri="{BB962C8B-B14F-4D97-AF65-F5344CB8AC3E}">
        <p14:creationId xmlns:p14="http://schemas.microsoft.com/office/powerpoint/2010/main" val="30915169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Data processing</a:t>
            </a:r>
            <a:endParaRPr lang="en-GB" dirty="0">
              <a:solidFill>
                <a:srgbClr val="FFFFFF"/>
              </a:solidFill>
            </a:endParaRPr>
          </a:p>
        </p:txBody>
      </p:sp>
      <p:sp>
        <p:nvSpPr>
          <p:cNvPr id="3" name="TextBox 2"/>
          <p:cNvSpPr txBox="1"/>
          <p:nvPr/>
        </p:nvSpPr>
        <p:spPr>
          <a:xfrm>
            <a:off x="258260" y="766468"/>
            <a:ext cx="8555182" cy="4154984"/>
          </a:xfrm>
          <a:prstGeom prst="rect">
            <a:avLst/>
          </a:prstGeom>
          <a:noFill/>
        </p:spPr>
        <p:txBody>
          <a:bodyPr wrap="square" rtlCol="0">
            <a:spAutoFit/>
          </a:bodyPr>
          <a:lstStyle/>
          <a:p>
            <a:pPr marL="285750" indent="-285750">
              <a:buFont typeface="Wingdings" panose="05000000000000000000" pitchFamily="2" charset="2"/>
              <a:buChar char="Ø"/>
            </a:pPr>
            <a:r>
              <a:rPr lang="pl-PL" dirty="0" smtClean="0"/>
              <a:t>Creating a subset of S1 GRDH images</a:t>
            </a:r>
          </a:p>
          <a:p>
            <a:r>
              <a:rPr lang="pl-PL" sz="1400" i="1" dirty="0">
                <a:solidFill>
                  <a:srgbClr val="0098DB"/>
                </a:solidFill>
              </a:rPr>
              <a:t>	</a:t>
            </a:r>
            <a:r>
              <a:rPr lang="pl-PL" sz="1400" i="1" dirty="0" smtClean="0">
                <a:solidFill>
                  <a:srgbClr val="0098DB"/>
                </a:solidFill>
              </a:rPr>
              <a:t>Spatial subset depending on the AOI</a:t>
            </a:r>
            <a:r>
              <a:rPr lang="pl-PL" dirty="0" smtClean="0"/>
              <a:t> </a:t>
            </a:r>
          </a:p>
          <a:p>
            <a:pPr marL="285750" indent="-285750">
              <a:buFont typeface="Wingdings" panose="05000000000000000000" pitchFamily="2" charset="2"/>
              <a:buChar char="Ø"/>
            </a:pPr>
            <a:r>
              <a:rPr lang="pl-PL" dirty="0" smtClean="0"/>
              <a:t>Updating orbits</a:t>
            </a:r>
          </a:p>
          <a:p>
            <a:pPr marL="342900" indent="-342900">
              <a:buFont typeface="Wingdings" panose="05000000000000000000" pitchFamily="2" charset="2"/>
              <a:buChar char="Ø"/>
            </a:pPr>
            <a:r>
              <a:rPr lang="pl-PL" dirty="0"/>
              <a:t>Radiometric calibration</a:t>
            </a:r>
          </a:p>
          <a:p>
            <a:pPr lvl="1"/>
            <a:r>
              <a:rPr lang="pl-PL" sz="1400" i="1" dirty="0">
                <a:solidFill>
                  <a:srgbClr val="0098DB"/>
                </a:solidFill>
              </a:rPr>
              <a:t>	Conversion of image intensity to sigma0 providing the radar backscatter</a:t>
            </a:r>
          </a:p>
          <a:p>
            <a:pPr marL="342900" indent="-342900">
              <a:buFont typeface="Wingdings" panose="05000000000000000000" pitchFamily="2" charset="2"/>
              <a:buChar char="Ø"/>
            </a:pPr>
            <a:r>
              <a:rPr lang="pl-PL" dirty="0"/>
              <a:t>Terrain correction</a:t>
            </a:r>
          </a:p>
          <a:p>
            <a:r>
              <a:rPr lang="en-GB" sz="1400" i="1" dirty="0">
                <a:solidFill>
                  <a:schemeClr val="accent2"/>
                </a:solidFill>
              </a:rPr>
              <a:t>	</a:t>
            </a:r>
            <a:r>
              <a:rPr lang="pl-PL" sz="1400" i="1" dirty="0">
                <a:solidFill>
                  <a:srgbClr val="0098DB"/>
                </a:solidFill>
              </a:rPr>
              <a:t>Compensate for geometric distortions caused by topographical variations of a 	scene and the tilt of satellite sensor</a:t>
            </a:r>
            <a:endParaRPr lang="en-GB" sz="1400" i="1" dirty="0">
              <a:solidFill>
                <a:srgbClr val="0098DB"/>
              </a:solidFill>
            </a:endParaRPr>
          </a:p>
          <a:p>
            <a:pPr marL="342900" indent="-342900">
              <a:buFont typeface="Wingdings" panose="05000000000000000000" pitchFamily="2" charset="2"/>
              <a:buChar char="Ø"/>
            </a:pPr>
            <a:r>
              <a:rPr lang="pl-PL" dirty="0"/>
              <a:t>Creating a multitemporal stack</a:t>
            </a:r>
          </a:p>
          <a:p>
            <a:pPr lvl="1"/>
            <a:r>
              <a:rPr lang="pl-PL" sz="1400" i="1" dirty="0">
                <a:solidFill>
                  <a:schemeClr val="accent2"/>
                </a:solidFill>
              </a:rPr>
              <a:t>	</a:t>
            </a:r>
            <a:r>
              <a:rPr lang="pl-PL" sz="1400" i="1" dirty="0">
                <a:solidFill>
                  <a:srgbClr val="0098DB"/>
                </a:solidFill>
              </a:rPr>
              <a:t>Collocation spatially overlapping products (based on geolocation)</a:t>
            </a:r>
            <a:endParaRPr lang="en-GB" sz="1400" i="1" dirty="0">
              <a:solidFill>
                <a:srgbClr val="0098DB"/>
              </a:solidFill>
            </a:endParaRPr>
          </a:p>
          <a:p>
            <a:pPr marL="342900" indent="-342900">
              <a:buFont typeface="Wingdings" panose="05000000000000000000" pitchFamily="2" charset="2"/>
              <a:buChar char="Ø"/>
            </a:pPr>
            <a:r>
              <a:rPr lang="pl-PL" dirty="0"/>
              <a:t>Speckle filtering</a:t>
            </a:r>
          </a:p>
          <a:p>
            <a:pPr lvl="2"/>
            <a:r>
              <a:rPr lang="pl-PL" sz="1400" i="1" dirty="0">
                <a:solidFill>
                  <a:srgbClr val="0098DB"/>
                </a:solidFill>
              </a:rPr>
              <a:t>Filtering the inherent salt and pepper like texturing called speckles</a:t>
            </a:r>
          </a:p>
          <a:p>
            <a:pPr marL="285750" indent="-285750">
              <a:buFont typeface="Wingdings" panose="05000000000000000000" pitchFamily="2" charset="2"/>
              <a:buChar char="Ø"/>
            </a:pPr>
            <a:r>
              <a:rPr lang="pl-PL" dirty="0"/>
              <a:t>Linear to dB conversion</a:t>
            </a:r>
          </a:p>
          <a:p>
            <a:pPr lvl="2"/>
            <a:r>
              <a:rPr lang="pl-PL" sz="1400" i="1" dirty="0">
                <a:solidFill>
                  <a:srgbClr val="0098DB"/>
                </a:solidFill>
              </a:rPr>
              <a:t>Compensate for very high dynamic range in visualisation</a:t>
            </a:r>
          </a:p>
          <a:p>
            <a:pPr marL="342900" indent="-342900">
              <a:buFont typeface="Wingdings" panose="05000000000000000000" pitchFamily="2" charset="2"/>
              <a:buChar char="Ø"/>
            </a:pPr>
            <a:r>
              <a:rPr lang="pl-PL" dirty="0" smtClean="0">
                <a:solidFill>
                  <a:schemeClr val="accent2"/>
                </a:solidFill>
              </a:rPr>
              <a:t>Stack statistics </a:t>
            </a:r>
            <a:r>
              <a:rPr lang="pl-PL" dirty="0">
                <a:solidFill>
                  <a:schemeClr val="accent2"/>
                </a:solidFill>
              </a:rPr>
              <a:t>and analysis of temporal backscatter signatures</a:t>
            </a:r>
          </a:p>
          <a:p>
            <a:endParaRPr lang="pl-PL" dirty="0"/>
          </a:p>
        </p:txBody>
      </p:sp>
    </p:spTree>
    <p:extLst>
      <p:ext uri="{BB962C8B-B14F-4D97-AF65-F5344CB8AC3E}">
        <p14:creationId xmlns:p14="http://schemas.microsoft.com/office/powerpoint/2010/main" val="2403921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Objectives</a:t>
            </a:r>
            <a:endParaRPr lang="en-GB"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pl-PL" dirty="0" smtClean="0"/>
              <a:t>Familiarizing with SNAP toolbox</a:t>
            </a:r>
          </a:p>
          <a:p>
            <a:pPr>
              <a:buFont typeface="Wingdings" panose="05000000000000000000" pitchFamily="2" charset="2"/>
              <a:buChar char="Ø"/>
            </a:pPr>
            <a:r>
              <a:rPr lang="pl-PL" dirty="0" smtClean="0"/>
              <a:t>Familiarizing with Sentinel-1 GRD prodcucts</a:t>
            </a:r>
          </a:p>
          <a:p>
            <a:pPr>
              <a:buFont typeface="Wingdings" panose="05000000000000000000" pitchFamily="2" charset="2"/>
              <a:buChar char="Ø"/>
            </a:pPr>
            <a:r>
              <a:rPr lang="pl-PL" dirty="0" smtClean="0"/>
              <a:t>Calculation of backscatter intensity from Sentinel-1 detcted products</a:t>
            </a:r>
          </a:p>
          <a:p>
            <a:pPr>
              <a:buFont typeface="Wingdings" panose="05000000000000000000" pitchFamily="2" charset="2"/>
              <a:buChar char="Ø"/>
            </a:pPr>
            <a:r>
              <a:rPr lang="pl-PL" dirty="0" smtClean="0"/>
              <a:t>Analysis of temporal backscatter signatures for various land cover types</a:t>
            </a:r>
          </a:p>
          <a:p>
            <a:pPr>
              <a:buFont typeface="Wingdings" panose="05000000000000000000" pitchFamily="2" charset="2"/>
              <a:buChar char="Ø"/>
            </a:pPr>
            <a:r>
              <a:rPr lang="pl-PL" dirty="0" smtClean="0"/>
              <a:t>Change detection over AOI (</a:t>
            </a:r>
            <a:r>
              <a:rPr lang="en-GB" dirty="0"/>
              <a:t>Beijing </a:t>
            </a:r>
            <a:r>
              <a:rPr lang="en-GB" dirty="0" err="1"/>
              <a:t>Daxing</a:t>
            </a:r>
            <a:r>
              <a:rPr lang="en-GB" dirty="0"/>
              <a:t> International </a:t>
            </a:r>
            <a:r>
              <a:rPr lang="en-GB" dirty="0" smtClean="0"/>
              <a:t>Airport</a:t>
            </a:r>
            <a:r>
              <a:rPr lang="pl-PL" dirty="0" smtClean="0"/>
              <a:t>)</a:t>
            </a:r>
            <a:endParaRPr lang="en-GB" dirty="0"/>
          </a:p>
          <a:p>
            <a:pPr>
              <a:buFont typeface="Wingdings" panose="05000000000000000000" pitchFamily="2" charset="2"/>
              <a:buChar char="Ø"/>
            </a:pPr>
            <a:endParaRPr lang="en-GB" dirty="0"/>
          </a:p>
        </p:txBody>
      </p:sp>
    </p:spTree>
    <p:extLst>
      <p:ext uri="{BB962C8B-B14F-4D97-AF65-F5344CB8AC3E}">
        <p14:creationId xmlns:p14="http://schemas.microsoft.com/office/powerpoint/2010/main" val="16779187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Conversion from linear to dB</a:t>
            </a:r>
            <a:endParaRPr lang="en-GB" dirty="0">
              <a:solidFill>
                <a:schemeClr val="bg1"/>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3813"/>
          <a:stretch/>
        </p:blipFill>
        <p:spPr>
          <a:xfrm>
            <a:off x="917176" y="807720"/>
            <a:ext cx="7595196" cy="4229099"/>
          </a:xfrm>
          <a:prstGeom prst="rect">
            <a:avLst/>
          </a:prstGeom>
        </p:spPr>
      </p:pic>
      <p:sp>
        <p:nvSpPr>
          <p:cNvPr id="4" name="Rectangle 3"/>
          <p:cNvSpPr/>
          <p:nvPr/>
        </p:nvSpPr>
        <p:spPr>
          <a:xfrm>
            <a:off x="3233038" y="1902839"/>
            <a:ext cx="838341" cy="820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969896" y="1782942"/>
            <a:ext cx="667358" cy="1122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921705" y="788816"/>
            <a:ext cx="333815" cy="1140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92334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Conversion from linear to dB</a:t>
            </a:r>
            <a:endParaRPr lang="en-GB"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251" y="906748"/>
            <a:ext cx="3602189" cy="342667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73" y="906748"/>
            <a:ext cx="3659822" cy="3489992"/>
          </a:xfrm>
          <a:prstGeom prst="rect">
            <a:avLst/>
          </a:prstGeom>
        </p:spPr>
      </p:pic>
    </p:spTree>
    <p:extLst>
      <p:ext uri="{BB962C8B-B14F-4D97-AF65-F5344CB8AC3E}">
        <p14:creationId xmlns:p14="http://schemas.microsoft.com/office/powerpoint/2010/main" val="2559676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Linear vs dB comparison</a:t>
            </a:r>
            <a:endParaRPr lang="en-GB"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457" y="767232"/>
            <a:ext cx="5077023" cy="37512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50" y="2621057"/>
            <a:ext cx="3431059" cy="18973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5831" y="2621057"/>
            <a:ext cx="3448569" cy="1896713"/>
          </a:xfrm>
          <a:prstGeom prst="rect">
            <a:avLst/>
          </a:prstGeom>
        </p:spPr>
      </p:pic>
    </p:spTree>
    <p:extLst>
      <p:ext uri="{BB962C8B-B14F-4D97-AF65-F5344CB8AC3E}">
        <p14:creationId xmlns:p14="http://schemas.microsoft.com/office/powerpoint/2010/main" val="290060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Data processing</a:t>
            </a:r>
            <a:endParaRPr lang="en-GB" dirty="0">
              <a:solidFill>
                <a:srgbClr val="FFFFFF"/>
              </a:solidFill>
            </a:endParaRPr>
          </a:p>
        </p:txBody>
      </p:sp>
      <p:sp>
        <p:nvSpPr>
          <p:cNvPr id="3" name="TextBox 2"/>
          <p:cNvSpPr txBox="1"/>
          <p:nvPr/>
        </p:nvSpPr>
        <p:spPr>
          <a:xfrm>
            <a:off x="258260" y="766468"/>
            <a:ext cx="8555182" cy="4431983"/>
          </a:xfrm>
          <a:prstGeom prst="rect">
            <a:avLst/>
          </a:prstGeom>
          <a:noFill/>
        </p:spPr>
        <p:txBody>
          <a:bodyPr wrap="square" rtlCol="0">
            <a:spAutoFit/>
          </a:bodyPr>
          <a:lstStyle/>
          <a:p>
            <a:pPr marL="285750" indent="-285750">
              <a:buFont typeface="Wingdings" panose="05000000000000000000" pitchFamily="2" charset="2"/>
              <a:buChar char="Ø"/>
            </a:pPr>
            <a:r>
              <a:rPr lang="pl-PL" dirty="0" smtClean="0"/>
              <a:t>Creating a subset of S1 GRDH images</a:t>
            </a:r>
          </a:p>
          <a:p>
            <a:r>
              <a:rPr lang="pl-PL" sz="1400" i="1" dirty="0">
                <a:solidFill>
                  <a:srgbClr val="0098DB"/>
                </a:solidFill>
              </a:rPr>
              <a:t>	</a:t>
            </a:r>
            <a:r>
              <a:rPr lang="pl-PL" sz="1400" i="1" dirty="0" smtClean="0">
                <a:solidFill>
                  <a:srgbClr val="0098DB"/>
                </a:solidFill>
              </a:rPr>
              <a:t>Spatial subset depending on the AOI</a:t>
            </a:r>
            <a:r>
              <a:rPr lang="pl-PL" dirty="0" smtClean="0"/>
              <a:t> </a:t>
            </a:r>
          </a:p>
          <a:p>
            <a:pPr marL="285750" indent="-285750">
              <a:buFont typeface="Wingdings" panose="05000000000000000000" pitchFamily="2" charset="2"/>
              <a:buChar char="Ø"/>
            </a:pPr>
            <a:r>
              <a:rPr lang="pl-PL" dirty="0" smtClean="0"/>
              <a:t>Updating orbits</a:t>
            </a:r>
          </a:p>
          <a:p>
            <a:pPr marL="342900" indent="-342900">
              <a:buFont typeface="Wingdings" panose="05000000000000000000" pitchFamily="2" charset="2"/>
              <a:buChar char="Ø"/>
            </a:pPr>
            <a:r>
              <a:rPr lang="pl-PL" dirty="0"/>
              <a:t>Radiometric calibration</a:t>
            </a:r>
          </a:p>
          <a:p>
            <a:pPr lvl="1"/>
            <a:r>
              <a:rPr lang="pl-PL" sz="1400" i="1" dirty="0">
                <a:solidFill>
                  <a:srgbClr val="0098DB"/>
                </a:solidFill>
              </a:rPr>
              <a:t>	Conversion of image intensity to sigma0 providing the radar backscatter</a:t>
            </a:r>
          </a:p>
          <a:p>
            <a:pPr marL="342900" indent="-342900">
              <a:buFont typeface="Wingdings" panose="05000000000000000000" pitchFamily="2" charset="2"/>
              <a:buChar char="Ø"/>
            </a:pPr>
            <a:r>
              <a:rPr lang="pl-PL" dirty="0"/>
              <a:t>Terrain correction</a:t>
            </a:r>
          </a:p>
          <a:p>
            <a:r>
              <a:rPr lang="en-GB" sz="1400" i="1" dirty="0">
                <a:solidFill>
                  <a:schemeClr val="accent2"/>
                </a:solidFill>
              </a:rPr>
              <a:t>	</a:t>
            </a:r>
            <a:r>
              <a:rPr lang="pl-PL" sz="1400" i="1" dirty="0">
                <a:solidFill>
                  <a:srgbClr val="0098DB"/>
                </a:solidFill>
              </a:rPr>
              <a:t>Compensate for geometric distortions caused by topographical variations of a 	scene and the tilt of satellite sensor</a:t>
            </a:r>
            <a:endParaRPr lang="en-GB" sz="1400" i="1" dirty="0">
              <a:solidFill>
                <a:srgbClr val="0098DB"/>
              </a:solidFill>
            </a:endParaRPr>
          </a:p>
          <a:p>
            <a:pPr marL="342900" indent="-342900">
              <a:buFont typeface="Wingdings" panose="05000000000000000000" pitchFamily="2" charset="2"/>
              <a:buChar char="Ø"/>
            </a:pPr>
            <a:r>
              <a:rPr lang="pl-PL" dirty="0"/>
              <a:t>Creating a multitemporal stack</a:t>
            </a:r>
          </a:p>
          <a:p>
            <a:pPr lvl="1"/>
            <a:r>
              <a:rPr lang="pl-PL" sz="1400" i="1" dirty="0">
                <a:solidFill>
                  <a:schemeClr val="accent2"/>
                </a:solidFill>
              </a:rPr>
              <a:t>	</a:t>
            </a:r>
            <a:r>
              <a:rPr lang="pl-PL" sz="1400" i="1" dirty="0">
                <a:solidFill>
                  <a:srgbClr val="0098DB"/>
                </a:solidFill>
              </a:rPr>
              <a:t>Collocation spatially overlapping products (based on geolocation)</a:t>
            </a:r>
            <a:endParaRPr lang="en-GB" sz="1400" i="1" dirty="0">
              <a:solidFill>
                <a:srgbClr val="0098DB"/>
              </a:solidFill>
            </a:endParaRPr>
          </a:p>
          <a:p>
            <a:pPr marL="342900" indent="-342900">
              <a:buFont typeface="Wingdings" panose="05000000000000000000" pitchFamily="2" charset="2"/>
              <a:buChar char="Ø"/>
            </a:pPr>
            <a:r>
              <a:rPr lang="pl-PL" dirty="0"/>
              <a:t>Speckle filtering</a:t>
            </a:r>
          </a:p>
          <a:p>
            <a:pPr lvl="2"/>
            <a:r>
              <a:rPr lang="pl-PL" sz="1400" i="1" dirty="0">
                <a:solidFill>
                  <a:srgbClr val="0098DB"/>
                </a:solidFill>
              </a:rPr>
              <a:t>Filtering the inherent salt and pepper like texturing called speckles</a:t>
            </a:r>
          </a:p>
          <a:p>
            <a:pPr marL="285750" indent="-285750">
              <a:buFont typeface="Wingdings" panose="05000000000000000000" pitchFamily="2" charset="2"/>
              <a:buChar char="Ø"/>
            </a:pPr>
            <a:r>
              <a:rPr lang="pl-PL" dirty="0"/>
              <a:t>Linear to dB conversion</a:t>
            </a:r>
          </a:p>
          <a:p>
            <a:pPr lvl="2"/>
            <a:r>
              <a:rPr lang="pl-PL" sz="1400" i="1" dirty="0">
                <a:solidFill>
                  <a:srgbClr val="0098DB"/>
                </a:solidFill>
              </a:rPr>
              <a:t>Compensate for very high dynamic range in visualisation</a:t>
            </a:r>
          </a:p>
          <a:p>
            <a:pPr marL="342900" indent="-342900">
              <a:buFont typeface="Wingdings" panose="05000000000000000000" pitchFamily="2" charset="2"/>
              <a:buChar char="Ø"/>
            </a:pPr>
            <a:r>
              <a:rPr lang="pl-PL" dirty="0"/>
              <a:t>Stack statistics </a:t>
            </a:r>
            <a:r>
              <a:rPr lang="pl-PL" dirty="0" smtClean="0"/>
              <a:t>and analysis </a:t>
            </a:r>
            <a:r>
              <a:rPr lang="pl-PL" dirty="0"/>
              <a:t>of temporal backscatter signatures</a:t>
            </a:r>
          </a:p>
          <a:p>
            <a:pPr marL="342900" indent="-342900">
              <a:buFont typeface="Wingdings" panose="05000000000000000000" pitchFamily="2" charset="2"/>
              <a:buChar char="Ø"/>
            </a:pPr>
            <a:endParaRPr lang="pl-PL" dirty="0"/>
          </a:p>
          <a:p>
            <a:pPr lvl="1"/>
            <a:r>
              <a:rPr lang="pl-PL" dirty="0">
                <a:solidFill>
                  <a:schemeClr val="accent2"/>
                </a:solidFill>
              </a:rPr>
              <a:t>	</a:t>
            </a:r>
            <a:endParaRPr lang="en-GB" dirty="0"/>
          </a:p>
        </p:txBody>
      </p:sp>
    </p:spTree>
    <p:extLst>
      <p:ext uri="{BB962C8B-B14F-4D97-AF65-F5344CB8AC3E}">
        <p14:creationId xmlns:p14="http://schemas.microsoft.com/office/powerpoint/2010/main" val="14142413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pl-PL" dirty="0" smtClean="0">
                <a:solidFill>
                  <a:schemeClr val="bg1"/>
                </a:solidFill>
              </a:rPr>
              <a:t>Visual inspection of the time series</a:t>
            </a:r>
            <a:endParaRPr lang="en-GB"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 y="754380"/>
            <a:ext cx="7908108" cy="4389120"/>
          </a:xfrm>
          <a:prstGeom prst="rect">
            <a:avLst/>
          </a:prstGeom>
        </p:spPr>
      </p:pic>
    </p:spTree>
    <p:extLst>
      <p:ext uri="{BB962C8B-B14F-4D97-AF65-F5344CB8AC3E}">
        <p14:creationId xmlns:p14="http://schemas.microsoft.com/office/powerpoint/2010/main" val="3317821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31140"/>
            <a:ext cx="7174846" cy="769441"/>
          </a:xfrm>
        </p:spPr>
        <p:txBody>
          <a:bodyPr/>
          <a:lstStyle/>
          <a:p>
            <a:r>
              <a:rPr lang="en-GB" dirty="0" smtClean="0">
                <a:solidFill>
                  <a:schemeClr val="bg1"/>
                </a:solidFill>
              </a:rPr>
              <a:t>RGB Composite</a:t>
            </a:r>
            <a:br>
              <a:rPr lang="en-GB" dirty="0" smtClean="0">
                <a:solidFill>
                  <a:schemeClr val="bg1"/>
                </a:solidFill>
              </a:rPr>
            </a:br>
            <a:endParaRPr lang="en-GB" dirty="0">
              <a:solidFill>
                <a:schemeClr val="bg1"/>
              </a:solidFill>
            </a:endParaRPr>
          </a:p>
        </p:txBody>
      </p:sp>
      <p:pic>
        <p:nvPicPr>
          <p:cNvPr id="3" name="Picture 2"/>
          <p:cNvPicPr>
            <a:picLocks noChangeAspect="1"/>
          </p:cNvPicPr>
          <p:nvPr/>
        </p:nvPicPr>
        <p:blipFill rotWithShape="1">
          <a:blip r:embed="rId2"/>
          <a:srcRect b="32829"/>
          <a:stretch/>
        </p:blipFill>
        <p:spPr>
          <a:xfrm>
            <a:off x="445003" y="802224"/>
            <a:ext cx="2361520" cy="3658410"/>
          </a:xfrm>
          <a:prstGeom prst="rect">
            <a:avLst/>
          </a:prstGeom>
        </p:spPr>
      </p:pic>
      <p:sp>
        <p:nvSpPr>
          <p:cNvPr id="4" name="Rectangle 3"/>
          <p:cNvSpPr/>
          <p:nvPr/>
        </p:nvSpPr>
        <p:spPr>
          <a:xfrm>
            <a:off x="741185" y="1855853"/>
            <a:ext cx="1028472" cy="2072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342619" y="2621193"/>
            <a:ext cx="1161823" cy="1657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4257" y="1964736"/>
            <a:ext cx="3953427" cy="2495898"/>
          </a:xfrm>
          <a:prstGeom prst="rect">
            <a:avLst/>
          </a:prstGeom>
        </p:spPr>
      </p:pic>
      <p:cxnSp>
        <p:nvCxnSpPr>
          <p:cNvPr id="6" name="Straight Arrow Connector 5"/>
          <p:cNvCxnSpPr>
            <a:stCxn id="4" idx="3"/>
          </p:cNvCxnSpPr>
          <p:nvPr/>
        </p:nvCxnSpPr>
        <p:spPr>
          <a:xfrm flipV="1">
            <a:off x="1769657" y="1668816"/>
            <a:ext cx="1146421" cy="2906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88309" y="1506372"/>
            <a:ext cx="1745728" cy="523220"/>
          </a:xfrm>
          <a:prstGeom prst="rect">
            <a:avLst/>
          </a:prstGeom>
          <a:noFill/>
        </p:spPr>
        <p:txBody>
          <a:bodyPr wrap="square" rtlCol="0">
            <a:spAutoFit/>
          </a:bodyPr>
          <a:lstStyle/>
          <a:p>
            <a:r>
              <a:rPr lang="en-GB" sz="1400" i="1" dirty="0" smtClean="0"/>
              <a:t>Right click on the product</a:t>
            </a:r>
            <a:endParaRPr lang="pl-PL" sz="1400" i="1" dirty="0" smtClean="0"/>
          </a:p>
        </p:txBody>
      </p:sp>
      <p:cxnSp>
        <p:nvCxnSpPr>
          <p:cNvPr id="10" name="Straight Arrow Connector 9"/>
          <p:cNvCxnSpPr/>
          <p:nvPr/>
        </p:nvCxnSpPr>
        <p:spPr>
          <a:xfrm>
            <a:off x="7117745" y="2715530"/>
            <a:ext cx="525935" cy="1978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13017" y="2838114"/>
            <a:ext cx="1745728" cy="307777"/>
          </a:xfrm>
          <a:prstGeom prst="rect">
            <a:avLst/>
          </a:prstGeom>
          <a:noFill/>
        </p:spPr>
        <p:txBody>
          <a:bodyPr wrap="square" rtlCol="0">
            <a:spAutoFit/>
          </a:bodyPr>
          <a:lstStyle/>
          <a:p>
            <a:r>
              <a:rPr lang="en-GB" sz="1400" i="1" dirty="0" smtClean="0"/>
              <a:t>Band selection</a:t>
            </a:r>
            <a:endParaRPr lang="pl-PL" sz="1400" i="1" dirty="0" smtClean="0"/>
          </a:p>
        </p:txBody>
      </p:sp>
      <p:cxnSp>
        <p:nvCxnSpPr>
          <p:cNvPr id="12" name="Straight Arrow Connector 11"/>
          <p:cNvCxnSpPr/>
          <p:nvPr/>
        </p:nvCxnSpPr>
        <p:spPr>
          <a:xfrm>
            <a:off x="7087080" y="2913411"/>
            <a:ext cx="556600" cy="816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117744" y="3111292"/>
            <a:ext cx="525936" cy="854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908188" y="4199995"/>
            <a:ext cx="476022" cy="2398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58817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RGB Composite</a:t>
            </a:r>
            <a:endParaRPr lang="en-GB" dirty="0">
              <a:solidFill>
                <a:schemeClr val="bg1"/>
              </a:solidFill>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48658" y="845674"/>
            <a:ext cx="4260997" cy="39678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317" y="2071687"/>
            <a:ext cx="3972292" cy="2964873"/>
          </a:xfrm>
          <a:prstGeom prst="rect">
            <a:avLst/>
          </a:prstGeom>
        </p:spPr>
      </p:pic>
      <p:sp>
        <p:nvSpPr>
          <p:cNvPr id="6" name="TextBox 5"/>
          <p:cNvSpPr txBox="1"/>
          <p:nvPr/>
        </p:nvSpPr>
        <p:spPr>
          <a:xfrm>
            <a:off x="4606273" y="1177286"/>
            <a:ext cx="4561890" cy="461665"/>
          </a:xfrm>
          <a:prstGeom prst="rect">
            <a:avLst/>
          </a:prstGeom>
          <a:noFill/>
        </p:spPr>
        <p:txBody>
          <a:bodyPr wrap="none" rtlCol="0">
            <a:spAutoFit/>
          </a:bodyPr>
          <a:lstStyle/>
          <a:p>
            <a:r>
              <a:rPr lang="pl-PL" sz="1200" dirty="0" smtClean="0"/>
              <a:t>Red – high backscatter in 2015, low backscatter in 2019</a:t>
            </a:r>
          </a:p>
          <a:p>
            <a:r>
              <a:rPr lang="pl-PL" sz="1200" dirty="0" smtClean="0"/>
              <a:t>Cyan – low backscatter in 2015, high in 2019</a:t>
            </a:r>
            <a:endParaRPr lang="en-GB" sz="1200" dirty="0"/>
          </a:p>
        </p:txBody>
      </p:sp>
    </p:spTree>
    <p:extLst>
      <p:ext uri="{BB962C8B-B14F-4D97-AF65-F5344CB8AC3E}">
        <p14:creationId xmlns:p14="http://schemas.microsoft.com/office/powerpoint/2010/main" val="31640142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Stack averaging</a:t>
            </a:r>
            <a:endParaRPr lang="en-GB" dirty="0">
              <a:solidFill>
                <a:schemeClr val="bg1"/>
              </a:solidFill>
            </a:endParaRPr>
          </a:p>
        </p:txBody>
      </p:sp>
      <p:pic>
        <p:nvPicPr>
          <p:cNvPr id="4" name="Picture 3"/>
          <p:cNvPicPr>
            <a:picLocks noChangeAspect="1"/>
          </p:cNvPicPr>
          <p:nvPr/>
        </p:nvPicPr>
        <p:blipFill rotWithShape="1">
          <a:blip r:embed="rId2"/>
          <a:srcRect b="6279"/>
          <a:stretch/>
        </p:blipFill>
        <p:spPr>
          <a:xfrm>
            <a:off x="4051447" y="880024"/>
            <a:ext cx="3521205" cy="3511393"/>
          </a:xfrm>
          <a:prstGeom prst="rect">
            <a:avLst/>
          </a:prstGeom>
        </p:spPr>
      </p:pic>
      <p:pic>
        <p:nvPicPr>
          <p:cNvPr id="5" name="Picture 4"/>
          <p:cNvPicPr>
            <a:picLocks noChangeAspect="1"/>
          </p:cNvPicPr>
          <p:nvPr/>
        </p:nvPicPr>
        <p:blipFill>
          <a:blip r:embed="rId3"/>
          <a:stretch>
            <a:fillRect/>
          </a:stretch>
        </p:blipFill>
        <p:spPr>
          <a:xfrm>
            <a:off x="686676" y="1047969"/>
            <a:ext cx="3111367" cy="2017260"/>
          </a:xfrm>
          <a:prstGeom prst="rect">
            <a:avLst/>
          </a:prstGeom>
        </p:spPr>
      </p:pic>
      <p:sp>
        <p:nvSpPr>
          <p:cNvPr id="6" name="Rectangle 5"/>
          <p:cNvSpPr/>
          <p:nvPr/>
        </p:nvSpPr>
        <p:spPr>
          <a:xfrm>
            <a:off x="1775646" y="1984275"/>
            <a:ext cx="1076220" cy="1446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90243" y="1600411"/>
            <a:ext cx="855338" cy="1262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45026" y="1047969"/>
            <a:ext cx="375329" cy="1721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973890" y="2128923"/>
            <a:ext cx="702129" cy="928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448935" y="4128117"/>
            <a:ext cx="502280" cy="1749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66484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Stack averaging – RGB Composite</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272626" y="2169103"/>
            <a:ext cx="3876675" cy="135255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396956" y="753111"/>
            <a:ext cx="4747044" cy="4457190"/>
          </a:xfrm>
          <a:prstGeom prst="rect">
            <a:avLst/>
          </a:prstGeom>
        </p:spPr>
      </p:pic>
      <p:sp>
        <p:nvSpPr>
          <p:cNvPr id="6" name="TextBox 5"/>
          <p:cNvSpPr txBox="1"/>
          <p:nvPr/>
        </p:nvSpPr>
        <p:spPr>
          <a:xfrm>
            <a:off x="76200" y="1021080"/>
            <a:ext cx="4168139" cy="646331"/>
          </a:xfrm>
          <a:prstGeom prst="rect">
            <a:avLst/>
          </a:prstGeom>
          <a:noFill/>
        </p:spPr>
        <p:txBody>
          <a:bodyPr wrap="square" rtlCol="0">
            <a:spAutoFit/>
          </a:bodyPr>
          <a:lstStyle/>
          <a:p>
            <a:r>
              <a:rPr lang="pl-PL" i="1" dirty="0" smtClean="0">
                <a:solidFill>
                  <a:schemeClr val="bg2"/>
                </a:solidFill>
              </a:rPr>
              <a:t>RGB combination for land cover classification</a:t>
            </a:r>
            <a:endParaRPr lang="en-GB" i="1" dirty="0">
              <a:solidFill>
                <a:schemeClr val="bg2"/>
              </a:solidFill>
            </a:endParaRPr>
          </a:p>
        </p:txBody>
      </p:sp>
    </p:spTree>
    <p:extLst>
      <p:ext uri="{BB962C8B-B14F-4D97-AF65-F5344CB8AC3E}">
        <p14:creationId xmlns:p14="http://schemas.microsoft.com/office/powerpoint/2010/main" val="23086291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Image</a:t>
            </a:r>
            <a:r>
              <a:rPr lang="en-GB" dirty="0" smtClean="0"/>
              <a:t> </a:t>
            </a:r>
            <a:r>
              <a:rPr lang="en-GB" dirty="0" smtClean="0">
                <a:solidFill>
                  <a:schemeClr val="bg1"/>
                </a:solidFill>
              </a:rPr>
              <a:t>statistics</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3381075" y="2092940"/>
            <a:ext cx="5333309" cy="2078673"/>
          </a:xfrm>
          <a:prstGeom prst="rect">
            <a:avLst/>
          </a:prstGeom>
        </p:spPr>
      </p:pic>
      <p:pic>
        <p:nvPicPr>
          <p:cNvPr id="4" name="Picture 3"/>
          <p:cNvPicPr>
            <a:picLocks noChangeAspect="1"/>
          </p:cNvPicPr>
          <p:nvPr/>
        </p:nvPicPr>
        <p:blipFill>
          <a:blip r:embed="rId3"/>
          <a:stretch>
            <a:fillRect/>
          </a:stretch>
        </p:blipFill>
        <p:spPr>
          <a:xfrm>
            <a:off x="239970" y="1049389"/>
            <a:ext cx="2971800" cy="3190875"/>
          </a:xfrm>
          <a:prstGeom prst="rect">
            <a:avLst/>
          </a:prstGeom>
        </p:spPr>
      </p:pic>
      <p:sp>
        <p:nvSpPr>
          <p:cNvPr id="5" name="Rectangle 4"/>
          <p:cNvSpPr/>
          <p:nvPr/>
        </p:nvSpPr>
        <p:spPr>
          <a:xfrm>
            <a:off x="1219684" y="2450842"/>
            <a:ext cx="1028472" cy="2072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11634" y="1049389"/>
            <a:ext cx="522286" cy="1877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V="1">
            <a:off x="2627985" y="1141425"/>
            <a:ext cx="1244978" cy="19908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72963" y="951912"/>
            <a:ext cx="2827382" cy="307777"/>
          </a:xfrm>
          <a:prstGeom prst="rect">
            <a:avLst/>
          </a:prstGeom>
          <a:noFill/>
        </p:spPr>
        <p:txBody>
          <a:bodyPr wrap="square" rtlCol="0">
            <a:spAutoFit/>
          </a:bodyPr>
          <a:lstStyle/>
          <a:p>
            <a:r>
              <a:rPr lang="en-GB" sz="1400" i="1" dirty="0" smtClean="0"/>
              <a:t>Choose your band</a:t>
            </a:r>
            <a:endParaRPr lang="pl-PL" sz="1400" i="1" dirty="0" smtClean="0"/>
          </a:p>
        </p:txBody>
      </p:sp>
      <p:sp>
        <p:nvSpPr>
          <p:cNvPr id="11" name="Rectangle 10"/>
          <p:cNvSpPr/>
          <p:nvPr/>
        </p:nvSpPr>
        <p:spPr>
          <a:xfrm>
            <a:off x="7323962" y="2314985"/>
            <a:ext cx="304572" cy="2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323962" y="3932127"/>
            <a:ext cx="304572" cy="2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8079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44000" y="147600"/>
            <a:ext cx="7174800" cy="430887"/>
          </a:xfrm>
        </p:spPr>
        <p:txBody>
          <a:bodyPr/>
          <a:lstStyle/>
          <a:p>
            <a:r>
              <a:rPr lang="pl-PL" dirty="0" smtClean="0">
                <a:solidFill>
                  <a:srgbClr val="FFFFFF"/>
                </a:solidFill>
              </a:rPr>
              <a:t>Introduction</a:t>
            </a:r>
            <a:endParaRPr lang="en-GB" dirty="0">
              <a:solidFill>
                <a:srgbClr val="FFFFFF"/>
              </a:solidFill>
            </a:endParaRPr>
          </a:p>
        </p:txBody>
      </p:sp>
      <p:sp>
        <p:nvSpPr>
          <p:cNvPr id="117763" name="Rectangle 3"/>
          <p:cNvSpPr>
            <a:spLocks noGrp="1" noChangeArrowheads="1"/>
          </p:cNvSpPr>
          <p:nvPr>
            <p:ph type="body" idx="4294967295"/>
          </p:nvPr>
        </p:nvSpPr>
        <p:spPr>
          <a:xfrm>
            <a:off x="144000" y="1634486"/>
            <a:ext cx="8748000" cy="1934338"/>
          </a:xfrm>
        </p:spPr>
        <p:txBody>
          <a:bodyPr/>
          <a:lstStyle/>
          <a:p>
            <a:r>
              <a:rPr lang="en-GB" sz="1400" i="1" dirty="0"/>
              <a:t>S1A_IW_GRDH_1SDV_20151003T222044_20151003T222111_007994_00B2F6_9374</a:t>
            </a:r>
            <a:br>
              <a:rPr lang="en-GB" sz="1400" i="1" dirty="0"/>
            </a:br>
            <a:r>
              <a:rPr lang="en-GB" sz="1400" i="1" dirty="0"/>
              <a:t>S1A_IW_GRDH_1SDV_20160611T222046_20160611T222112_011669_011DDC_7FB0</a:t>
            </a:r>
            <a:br>
              <a:rPr lang="en-GB" sz="1400" i="1" dirty="0"/>
            </a:br>
            <a:r>
              <a:rPr lang="en-GB" sz="1400" i="1" dirty="0" smtClean="0"/>
              <a:t>S1B_IW_GRDH_1SDV_20171115T222014_20171115T222041_008298_00EAE8_2415</a:t>
            </a:r>
            <a:r>
              <a:rPr lang="en-GB" sz="1400" i="1" dirty="0"/>
              <a:t/>
            </a:r>
            <a:br>
              <a:rPr lang="en-GB" sz="1400" i="1" dirty="0"/>
            </a:br>
            <a:r>
              <a:rPr lang="en-GB" sz="1400" i="1" dirty="0" smtClean="0"/>
              <a:t>S1B_IW_GRDH_1SDV_20181110T222021_20181110T222048_013548_019131_A556</a:t>
            </a:r>
            <a:r>
              <a:rPr lang="en-GB" sz="1400" i="1" dirty="0"/>
              <a:t/>
            </a:r>
            <a:br>
              <a:rPr lang="en-GB" sz="1400" i="1" dirty="0"/>
            </a:br>
            <a:r>
              <a:rPr lang="en-GB" sz="1400" i="1" dirty="0" smtClean="0"/>
              <a:t>S1B_IW_GRDH_1SDV_20190930T222028_20190930T222054_018273_022698_C498</a:t>
            </a:r>
            <a:endParaRPr lang="en-GB" sz="1400" i="1" dirty="0"/>
          </a:p>
        </p:txBody>
      </p:sp>
      <p:sp>
        <p:nvSpPr>
          <p:cNvPr id="2" name="Rectangle 1"/>
          <p:cNvSpPr/>
          <p:nvPr/>
        </p:nvSpPr>
        <p:spPr>
          <a:xfrm>
            <a:off x="144000" y="988155"/>
            <a:ext cx="8236520" cy="369332"/>
          </a:xfrm>
          <a:prstGeom prst="rect">
            <a:avLst/>
          </a:prstGeom>
        </p:spPr>
        <p:txBody>
          <a:bodyPr wrap="square">
            <a:spAutoFit/>
          </a:bodyPr>
          <a:lstStyle/>
          <a:p>
            <a:pPr marL="0" indent="0"/>
            <a:r>
              <a:rPr lang="pl-PL" dirty="0">
                <a:solidFill>
                  <a:schemeClr val="bg2"/>
                </a:solidFill>
              </a:rPr>
              <a:t>Input data: </a:t>
            </a:r>
            <a:r>
              <a:rPr lang="pl-PL" dirty="0" smtClean="0">
                <a:solidFill>
                  <a:schemeClr val="bg2"/>
                </a:solidFill>
              </a:rPr>
              <a:t>time series of Sentinel-1 </a:t>
            </a:r>
            <a:r>
              <a:rPr lang="pl-PL" dirty="0">
                <a:solidFill>
                  <a:schemeClr val="bg2"/>
                </a:solidFill>
              </a:rPr>
              <a:t>GRDH images over </a:t>
            </a:r>
            <a:r>
              <a:rPr lang="pl-PL" dirty="0" smtClean="0">
                <a:solidFill>
                  <a:schemeClr val="bg2"/>
                </a:solidFill>
              </a:rPr>
              <a:t>China</a:t>
            </a:r>
            <a:endParaRPr lang="pl-PL" dirty="0">
              <a:solidFill>
                <a:schemeClr val="bg2"/>
              </a:solidFill>
            </a:endParaRPr>
          </a:p>
        </p:txBody>
      </p:sp>
      <p:sp>
        <p:nvSpPr>
          <p:cNvPr id="5" name="Rectangle 4"/>
          <p:cNvSpPr/>
          <p:nvPr/>
        </p:nvSpPr>
        <p:spPr>
          <a:xfrm>
            <a:off x="144000" y="3661157"/>
            <a:ext cx="8236520" cy="923330"/>
          </a:xfrm>
          <a:prstGeom prst="rect">
            <a:avLst/>
          </a:prstGeom>
        </p:spPr>
        <p:txBody>
          <a:bodyPr wrap="square">
            <a:spAutoFit/>
          </a:bodyPr>
          <a:lstStyle/>
          <a:p>
            <a:pPr marL="0" indent="0"/>
            <a:r>
              <a:rPr lang="pl-PL" dirty="0" smtClean="0">
                <a:solidFill>
                  <a:schemeClr val="bg2"/>
                </a:solidFill>
              </a:rPr>
              <a:t>Output: </a:t>
            </a:r>
          </a:p>
          <a:p>
            <a:pPr marL="285750" indent="-285750">
              <a:buFont typeface="Arial" panose="020B0604020202020204" pitchFamily="34" charset="0"/>
              <a:buChar char="•"/>
            </a:pPr>
            <a:r>
              <a:rPr lang="pl-PL" dirty="0" smtClean="0">
                <a:solidFill>
                  <a:schemeClr val="bg2"/>
                </a:solidFill>
              </a:rPr>
              <a:t>temporal </a:t>
            </a:r>
            <a:r>
              <a:rPr lang="pl-PL" dirty="0">
                <a:solidFill>
                  <a:schemeClr val="bg2"/>
                </a:solidFill>
              </a:rPr>
              <a:t>backscatter signatures for various land cover </a:t>
            </a:r>
            <a:r>
              <a:rPr lang="pl-PL" dirty="0" smtClean="0">
                <a:solidFill>
                  <a:schemeClr val="bg2"/>
                </a:solidFill>
              </a:rPr>
              <a:t>types</a:t>
            </a:r>
          </a:p>
          <a:p>
            <a:pPr marL="285750" indent="-285750">
              <a:buFont typeface="Arial" panose="020B0604020202020204" pitchFamily="34" charset="0"/>
              <a:buChar char="•"/>
            </a:pPr>
            <a:r>
              <a:rPr lang="pl-PL" dirty="0" smtClean="0">
                <a:solidFill>
                  <a:schemeClr val="bg2"/>
                </a:solidFill>
              </a:rPr>
              <a:t>change detection</a:t>
            </a:r>
            <a:endParaRPr lang="pl-PL" dirty="0">
              <a:solidFill>
                <a:schemeClr val="bg2"/>
              </a:solidFill>
            </a:endParaRPr>
          </a:p>
        </p:txBody>
      </p:sp>
    </p:spTree>
    <p:extLst>
      <p:ext uri="{BB962C8B-B14F-4D97-AF65-F5344CB8AC3E}">
        <p14:creationId xmlns:p14="http://schemas.microsoft.com/office/powerpoint/2010/main" val="5530350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Image</a:t>
            </a:r>
            <a:r>
              <a:rPr lang="en-GB" dirty="0" smtClean="0"/>
              <a:t> </a:t>
            </a:r>
            <a:r>
              <a:rPr lang="en-GB" dirty="0" smtClean="0">
                <a:solidFill>
                  <a:schemeClr val="bg1"/>
                </a:solidFill>
              </a:rPr>
              <a:t>statistics</a:t>
            </a:r>
            <a:r>
              <a:rPr lang="pl-PL" dirty="0" smtClean="0">
                <a:solidFill>
                  <a:schemeClr val="bg1"/>
                </a:solidFill>
              </a:rPr>
              <a:t> - polygon</a:t>
            </a:r>
            <a:endParaRPr lang="en-GB" dirty="0">
              <a:solidFill>
                <a:schemeClr val="bg1"/>
              </a:solidFill>
            </a:endParaRPr>
          </a:p>
        </p:txBody>
      </p:sp>
      <p:pic>
        <p:nvPicPr>
          <p:cNvPr id="7" name="Picture 6"/>
          <p:cNvPicPr>
            <a:picLocks noChangeAspect="1"/>
          </p:cNvPicPr>
          <p:nvPr/>
        </p:nvPicPr>
        <p:blipFill>
          <a:blip r:embed="rId2"/>
          <a:stretch>
            <a:fillRect/>
          </a:stretch>
        </p:blipFill>
        <p:spPr>
          <a:xfrm>
            <a:off x="1821180" y="933686"/>
            <a:ext cx="7078980" cy="3534491"/>
          </a:xfrm>
          <a:prstGeom prst="rect">
            <a:avLst/>
          </a:prstGeom>
        </p:spPr>
      </p:pic>
      <p:pic>
        <p:nvPicPr>
          <p:cNvPr id="10" name="Picture 9"/>
          <p:cNvPicPr>
            <a:picLocks noChangeAspect="1"/>
          </p:cNvPicPr>
          <p:nvPr/>
        </p:nvPicPr>
        <p:blipFill>
          <a:blip r:embed="rId3"/>
          <a:stretch>
            <a:fillRect/>
          </a:stretch>
        </p:blipFill>
        <p:spPr>
          <a:xfrm>
            <a:off x="299085" y="1022985"/>
            <a:ext cx="1354455" cy="275296"/>
          </a:xfrm>
          <a:prstGeom prst="rect">
            <a:avLst/>
          </a:prstGeom>
        </p:spPr>
      </p:pic>
      <p:cxnSp>
        <p:nvCxnSpPr>
          <p:cNvPr id="13" name="Straight Arrow Connector 12"/>
          <p:cNvCxnSpPr/>
          <p:nvPr/>
        </p:nvCxnSpPr>
        <p:spPr>
          <a:xfrm>
            <a:off x="670560" y="1298281"/>
            <a:ext cx="38100" cy="7514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2095652"/>
            <a:ext cx="2827382" cy="307777"/>
          </a:xfrm>
          <a:prstGeom prst="rect">
            <a:avLst/>
          </a:prstGeom>
          <a:noFill/>
        </p:spPr>
        <p:txBody>
          <a:bodyPr wrap="square" rtlCol="0">
            <a:spAutoFit/>
          </a:bodyPr>
          <a:lstStyle/>
          <a:p>
            <a:r>
              <a:rPr lang="pl-PL" sz="1400" i="1" dirty="0" smtClean="0"/>
              <a:t>Draw the polygon</a:t>
            </a:r>
          </a:p>
        </p:txBody>
      </p:sp>
    </p:spTree>
    <p:extLst>
      <p:ext uri="{BB962C8B-B14F-4D97-AF65-F5344CB8AC3E}">
        <p14:creationId xmlns:p14="http://schemas.microsoft.com/office/powerpoint/2010/main" val="4187869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solidFill>
                  <a:schemeClr val="bg1"/>
                </a:solidFill>
              </a:rPr>
              <a:t>Data preparation</a:t>
            </a:r>
            <a:endParaRPr lang="en-GB" dirty="0">
              <a:solidFill>
                <a:schemeClr val="bg1"/>
              </a:solidFill>
            </a:endParaRPr>
          </a:p>
        </p:txBody>
      </p:sp>
      <p:sp>
        <p:nvSpPr>
          <p:cNvPr id="3" name="TextBox 2"/>
          <p:cNvSpPr txBox="1"/>
          <p:nvPr/>
        </p:nvSpPr>
        <p:spPr>
          <a:xfrm>
            <a:off x="205385" y="1023151"/>
            <a:ext cx="2978701" cy="369332"/>
          </a:xfrm>
          <a:prstGeom prst="rect">
            <a:avLst/>
          </a:prstGeom>
          <a:noFill/>
        </p:spPr>
        <p:txBody>
          <a:bodyPr wrap="none" rtlCol="0">
            <a:spAutoFit/>
          </a:bodyPr>
          <a:lstStyle/>
          <a:p>
            <a:r>
              <a:rPr lang="pl-PL" dirty="0" smtClean="0"/>
              <a:t>1.  Opening the S1 data</a:t>
            </a:r>
          </a:p>
        </p:txBody>
      </p:sp>
      <p:pic>
        <p:nvPicPr>
          <p:cNvPr id="4" name="Picture 3"/>
          <p:cNvPicPr>
            <a:picLocks noChangeAspect="1"/>
          </p:cNvPicPr>
          <p:nvPr/>
        </p:nvPicPr>
        <p:blipFill rotWithShape="1">
          <a:blip r:embed="rId3"/>
          <a:srcRect t="-145" r="58781" b="61444"/>
          <a:stretch/>
        </p:blipFill>
        <p:spPr>
          <a:xfrm>
            <a:off x="228600" y="1835598"/>
            <a:ext cx="3016177" cy="1849582"/>
          </a:xfrm>
          <a:prstGeom prst="rect">
            <a:avLst/>
          </a:prstGeom>
          <a:ln>
            <a:solidFill>
              <a:schemeClr val="bg2"/>
            </a:solidFill>
          </a:ln>
        </p:spPr>
      </p:pic>
      <p:sp>
        <p:nvSpPr>
          <p:cNvPr id="5" name="Rectangle 4"/>
          <p:cNvSpPr/>
          <p:nvPr/>
        </p:nvSpPr>
        <p:spPr>
          <a:xfrm>
            <a:off x="228600" y="2094794"/>
            <a:ext cx="875649" cy="110836"/>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4"/>
          <a:srcRect r="34166"/>
          <a:stretch/>
        </p:blipFill>
        <p:spPr>
          <a:xfrm>
            <a:off x="4708590" y="1392483"/>
            <a:ext cx="3765617" cy="2623614"/>
          </a:xfrm>
          <a:prstGeom prst="rect">
            <a:avLst/>
          </a:prstGeom>
          <a:ln>
            <a:solidFill>
              <a:schemeClr val="bg2"/>
            </a:solidFill>
          </a:ln>
        </p:spPr>
      </p:pic>
      <p:sp>
        <p:nvSpPr>
          <p:cNvPr id="7" name="TextBox 6"/>
          <p:cNvSpPr txBox="1"/>
          <p:nvPr/>
        </p:nvSpPr>
        <p:spPr>
          <a:xfrm>
            <a:off x="4708590" y="1011768"/>
            <a:ext cx="2770310" cy="369332"/>
          </a:xfrm>
          <a:prstGeom prst="rect">
            <a:avLst/>
          </a:prstGeom>
          <a:noFill/>
        </p:spPr>
        <p:txBody>
          <a:bodyPr wrap="none" rtlCol="0">
            <a:spAutoFit/>
          </a:bodyPr>
          <a:lstStyle/>
          <a:p>
            <a:r>
              <a:rPr lang="pl-PL" i="1" dirty="0" smtClean="0"/>
              <a:t>For unzipped products</a:t>
            </a:r>
            <a:endParaRPr lang="en-GB" i="1" dirty="0"/>
          </a:p>
        </p:txBody>
      </p:sp>
      <p:pic>
        <p:nvPicPr>
          <p:cNvPr id="8" name="Picture 7"/>
          <p:cNvPicPr>
            <a:picLocks noChangeAspect="1"/>
          </p:cNvPicPr>
          <p:nvPr/>
        </p:nvPicPr>
        <p:blipFill>
          <a:blip r:embed="rId5"/>
          <a:stretch>
            <a:fillRect/>
          </a:stretch>
        </p:blipFill>
        <p:spPr>
          <a:xfrm>
            <a:off x="228600" y="3800533"/>
            <a:ext cx="3214688" cy="760643"/>
          </a:xfrm>
          <a:prstGeom prst="rect">
            <a:avLst/>
          </a:prstGeom>
        </p:spPr>
      </p:pic>
      <p:sp>
        <p:nvSpPr>
          <p:cNvPr id="9" name="Rectangle 8"/>
          <p:cNvSpPr/>
          <p:nvPr/>
        </p:nvSpPr>
        <p:spPr>
          <a:xfrm>
            <a:off x="228600" y="3800532"/>
            <a:ext cx="3311236" cy="143843"/>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0" name="Rectangle 9"/>
          <p:cNvSpPr/>
          <p:nvPr/>
        </p:nvSpPr>
        <p:spPr>
          <a:xfrm>
            <a:off x="4769281" y="2468867"/>
            <a:ext cx="875649" cy="110836"/>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7644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Data processing</a:t>
            </a:r>
            <a:endParaRPr lang="en-GB" dirty="0">
              <a:solidFill>
                <a:srgbClr val="FFFFFF"/>
              </a:solidFill>
            </a:endParaRPr>
          </a:p>
        </p:txBody>
      </p:sp>
      <p:sp>
        <p:nvSpPr>
          <p:cNvPr id="3" name="TextBox 2"/>
          <p:cNvSpPr txBox="1"/>
          <p:nvPr/>
        </p:nvSpPr>
        <p:spPr>
          <a:xfrm>
            <a:off x="258260" y="766468"/>
            <a:ext cx="8555182" cy="3877985"/>
          </a:xfrm>
          <a:prstGeom prst="rect">
            <a:avLst/>
          </a:prstGeom>
          <a:noFill/>
        </p:spPr>
        <p:txBody>
          <a:bodyPr wrap="square" rtlCol="0">
            <a:spAutoFit/>
          </a:bodyPr>
          <a:lstStyle/>
          <a:p>
            <a:pPr marL="285750" indent="-285750">
              <a:buFont typeface="Wingdings" panose="05000000000000000000" pitchFamily="2" charset="2"/>
              <a:buChar char="Ø"/>
            </a:pPr>
            <a:r>
              <a:rPr lang="pl-PL" dirty="0" smtClean="0"/>
              <a:t>Creating a subset of S1 GRDH images</a:t>
            </a:r>
          </a:p>
          <a:p>
            <a:r>
              <a:rPr lang="pl-PL" sz="1400" i="1" dirty="0">
                <a:solidFill>
                  <a:srgbClr val="0098DB"/>
                </a:solidFill>
              </a:rPr>
              <a:t>	</a:t>
            </a:r>
            <a:r>
              <a:rPr lang="pl-PL" sz="1400" i="1" dirty="0" smtClean="0">
                <a:solidFill>
                  <a:srgbClr val="0098DB"/>
                </a:solidFill>
              </a:rPr>
              <a:t>Spatial subset depending on the AOI</a:t>
            </a:r>
            <a:r>
              <a:rPr lang="pl-PL" dirty="0" smtClean="0"/>
              <a:t> </a:t>
            </a:r>
          </a:p>
          <a:p>
            <a:pPr marL="285750" indent="-285750">
              <a:buFont typeface="Wingdings" panose="05000000000000000000" pitchFamily="2" charset="2"/>
              <a:buChar char="Ø"/>
            </a:pPr>
            <a:r>
              <a:rPr lang="pl-PL" dirty="0">
                <a:solidFill>
                  <a:schemeClr val="accent2"/>
                </a:solidFill>
              </a:rPr>
              <a:t>Updating orbits</a:t>
            </a:r>
          </a:p>
          <a:p>
            <a:pPr marL="342900" indent="-342900">
              <a:buFont typeface="Wingdings" panose="05000000000000000000" pitchFamily="2" charset="2"/>
              <a:buChar char="Ø"/>
            </a:pPr>
            <a:r>
              <a:rPr lang="pl-PL" dirty="0" smtClean="0">
                <a:solidFill>
                  <a:schemeClr val="accent2"/>
                </a:solidFill>
              </a:rPr>
              <a:t>Radiometric calibration</a:t>
            </a:r>
          </a:p>
          <a:p>
            <a:pPr lvl="1"/>
            <a:r>
              <a:rPr lang="pl-PL" sz="1400" i="1" dirty="0" smtClean="0">
                <a:solidFill>
                  <a:schemeClr val="accent2"/>
                </a:solidFill>
              </a:rPr>
              <a:t>	Conversion of image intensity to sigma0 providing the radar backscatter</a:t>
            </a:r>
            <a:endParaRPr lang="pl-PL" sz="1400" i="1" dirty="0">
              <a:solidFill>
                <a:schemeClr val="accent2"/>
              </a:solidFill>
            </a:endParaRPr>
          </a:p>
          <a:p>
            <a:pPr marL="342900" indent="-342900">
              <a:buFont typeface="Wingdings" panose="05000000000000000000" pitchFamily="2" charset="2"/>
              <a:buChar char="Ø"/>
            </a:pPr>
            <a:r>
              <a:rPr lang="pl-PL" dirty="0" smtClean="0">
                <a:solidFill>
                  <a:schemeClr val="accent2"/>
                </a:solidFill>
              </a:rPr>
              <a:t>Terrain correction</a:t>
            </a:r>
          </a:p>
          <a:p>
            <a:r>
              <a:rPr lang="en-GB" sz="1400" i="1" dirty="0">
                <a:solidFill>
                  <a:schemeClr val="accent2"/>
                </a:solidFill>
              </a:rPr>
              <a:t>	</a:t>
            </a:r>
            <a:r>
              <a:rPr lang="pl-PL" sz="1400" i="1" dirty="0" smtClean="0">
                <a:solidFill>
                  <a:schemeClr val="accent2"/>
                </a:solidFill>
              </a:rPr>
              <a:t>Compensate </a:t>
            </a:r>
            <a:r>
              <a:rPr lang="pl-PL" sz="1400" i="1" dirty="0">
                <a:solidFill>
                  <a:schemeClr val="accent2"/>
                </a:solidFill>
              </a:rPr>
              <a:t>for geometric distortions caused by topographical variations of a </a:t>
            </a:r>
            <a:r>
              <a:rPr lang="pl-PL" sz="1400" i="1" dirty="0" smtClean="0">
                <a:solidFill>
                  <a:schemeClr val="accent2"/>
                </a:solidFill>
              </a:rPr>
              <a:t>	scene </a:t>
            </a:r>
            <a:r>
              <a:rPr lang="pl-PL" sz="1400" i="1" dirty="0">
                <a:solidFill>
                  <a:schemeClr val="accent2"/>
                </a:solidFill>
              </a:rPr>
              <a:t>and the tilt of satellite </a:t>
            </a:r>
            <a:r>
              <a:rPr lang="pl-PL" sz="1400" i="1" dirty="0" smtClean="0">
                <a:solidFill>
                  <a:schemeClr val="accent2"/>
                </a:solidFill>
              </a:rPr>
              <a:t>sensor</a:t>
            </a:r>
            <a:endParaRPr lang="en-GB" sz="1400" i="1" dirty="0" smtClean="0">
              <a:solidFill>
                <a:schemeClr val="accent2"/>
              </a:solidFill>
            </a:endParaRPr>
          </a:p>
          <a:p>
            <a:pPr marL="342900" indent="-342900">
              <a:buFont typeface="Wingdings" panose="05000000000000000000" pitchFamily="2" charset="2"/>
              <a:buChar char="Ø"/>
            </a:pPr>
            <a:r>
              <a:rPr lang="pl-PL" dirty="0">
                <a:solidFill>
                  <a:schemeClr val="accent2"/>
                </a:solidFill>
              </a:rPr>
              <a:t>Creating a multitemporal stack</a:t>
            </a:r>
          </a:p>
          <a:p>
            <a:pPr lvl="1"/>
            <a:r>
              <a:rPr lang="pl-PL" sz="1400" i="1" dirty="0">
                <a:solidFill>
                  <a:schemeClr val="accent2"/>
                </a:solidFill>
              </a:rPr>
              <a:t>	Collocation spatially overlapping products (based on geolocation</a:t>
            </a:r>
            <a:r>
              <a:rPr lang="pl-PL" sz="1400" i="1" dirty="0" smtClean="0">
                <a:solidFill>
                  <a:schemeClr val="accent2"/>
                </a:solidFill>
              </a:rPr>
              <a:t>)</a:t>
            </a:r>
            <a:endParaRPr lang="en-GB" sz="1400" i="1" dirty="0" smtClean="0">
              <a:solidFill>
                <a:schemeClr val="accent2"/>
              </a:solidFill>
            </a:endParaRPr>
          </a:p>
          <a:p>
            <a:pPr marL="342900" indent="-342900">
              <a:buFont typeface="Wingdings" panose="05000000000000000000" pitchFamily="2" charset="2"/>
              <a:buChar char="Ø"/>
            </a:pPr>
            <a:r>
              <a:rPr lang="pl-PL" dirty="0" smtClean="0">
                <a:solidFill>
                  <a:schemeClr val="accent2"/>
                </a:solidFill>
              </a:rPr>
              <a:t>Speckle </a:t>
            </a:r>
            <a:r>
              <a:rPr lang="pl-PL" dirty="0">
                <a:solidFill>
                  <a:schemeClr val="accent2"/>
                </a:solidFill>
              </a:rPr>
              <a:t>filtering</a:t>
            </a:r>
          </a:p>
          <a:p>
            <a:pPr lvl="2"/>
            <a:r>
              <a:rPr lang="pl-PL" sz="1400" i="1" dirty="0">
                <a:solidFill>
                  <a:schemeClr val="accent2"/>
                </a:solidFill>
              </a:rPr>
              <a:t>Filtering the inherent salt and pepper like texturing called </a:t>
            </a:r>
            <a:r>
              <a:rPr lang="pl-PL" sz="1400" i="1" dirty="0" smtClean="0">
                <a:solidFill>
                  <a:schemeClr val="accent2"/>
                </a:solidFill>
              </a:rPr>
              <a:t>speckles</a:t>
            </a:r>
          </a:p>
          <a:p>
            <a:pPr marL="285750" indent="-285750">
              <a:buFont typeface="Wingdings" panose="05000000000000000000" pitchFamily="2" charset="2"/>
              <a:buChar char="Ø"/>
            </a:pPr>
            <a:r>
              <a:rPr lang="pl-PL" dirty="0">
                <a:solidFill>
                  <a:schemeClr val="accent2"/>
                </a:solidFill>
              </a:rPr>
              <a:t>Linear to dB </a:t>
            </a:r>
            <a:r>
              <a:rPr lang="pl-PL" dirty="0" smtClean="0">
                <a:solidFill>
                  <a:schemeClr val="accent2"/>
                </a:solidFill>
              </a:rPr>
              <a:t>conversion</a:t>
            </a:r>
          </a:p>
          <a:p>
            <a:pPr lvl="2"/>
            <a:r>
              <a:rPr lang="pl-PL" sz="1400" i="1" dirty="0" smtClean="0">
                <a:solidFill>
                  <a:schemeClr val="accent2"/>
                </a:solidFill>
              </a:rPr>
              <a:t>Compensate for very high dynamic range in visualisation</a:t>
            </a:r>
            <a:endParaRPr lang="pl-PL" sz="1400" i="1" dirty="0">
              <a:solidFill>
                <a:schemeClr val="accent2"/>
              </a:solidFill>
            </a:endParaRPr>
          </a:p>
          <a:p>
            <a:pPr marL="342900" indent="-342900">
              <a:buFont typeface="Wingdings" panose="05000000000000000000" pitchFamily="2" charset="2"/>
              <a:buChar char="Ø"/>
            </a:pPr>
            <a:r>
              <a:rPr lang="pl-PL" dirty="0" smtClean="0">
                <a:solidFill>
                  <a:schemeClr val="accent2"/>
                </a:solidFill>
              </a:rPr>
              <a:t>Stack </a:t>
            </a:r>
            <a:r>
              <a:rPr lang="pl-PL" dirty="0">
                <a:solidFill>
                  <a:schemeClr val="accent2"/>
                </a:solidFill>
              </a:rPr>
              <a:t>statistics and analysis of temporal backscatter </a:t>
            </a:r>
            <a:r>
              <a:rPr lang="pl-PL" dirty="0" smtClean="0">
                <a:solidFill>
                  <a:schemeClr val="accent2"/>
                </a:solidFill>
              </a:rPr>
              <a:t>signatures</a:t>
            </a:r>
            <a:endParaRPr lang="pl-PL" dirty="0">
              <a:solidFill>
                <a:schemeClr val="accent2"/>
              </a:solidFill>
            </a:endParaRPr>
          </a:p>
        </p:txBody>
      </p:sp>
    </p:spTree>
    <p:extLst>
      <p:ext uri="{BB962C8B-B14F-4D97-AF65-F5344CB8AC3E}">
        <p14:creationId xmlns:p14="http://schemas.microsoft.com/office/powerpoint/2010/main" val="39166591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Data processing</a:t>
            </a:r>
            <a:endParaRPr lang="en-GB" dirty="0">
              <a:solidFill>
                <a:srgbClr val="FFFFFF"/>
              </a:solidFill>
            </a:endParaRPr>
          </a:p>
        </p:txBody>
      </p:sp>
      <p:sp>
        <p:nvSpPr>
          <p:cNvPr id="3" name="TextBox 2"/>
          <p:cNvSpPr txBox="1"/>
          <p:nvPr/>
        </p:nvSpPr>
        <p:spPr>
          <a:xfrm>
            <a:off x="258260" y="766468"/>
            <a:ext cx="8555182" cy="3877985"/>
          </a:xfrm>
          <a:prstGeom prst="rect">
            <a:avLst/>
          </a:prstGeom>
          <a:noFill/>
        </p:spPr>
        <p:txBody>
          <a:bodyPr wrap="square" rtlCol="0">
            <a:spAutoFit/>
          </a:bodyPr>
          <a:lstStyle/>
          <a:p>
            <a:pPr marL="285750" indent="-285750">
              <a:buFont typeface="Wingdings" panose="05000000000000000000" pitchFamily="2" charset="2"/>
              <a:buChar char="Ø"/>
            </a:pPr>
            <a:r>
              <a:rPr lang="pl-PL" dirty="0" smtClean="0"/>
              <a:t>Creating a subset of S1 GRDH images</a:t>
            </a:r>
          </a:p>
          <a:p>
            <a:r>
              <a:rPr lang="pl-PL" sz="1400" i="1" dirty="0">
                <a:solidFill>
                  <a:srgbClr val="0098DB"/>
                </a:solidFill>
              </a:rPr>
              <a:t>	</a:t>
            </a:r>
            <a:r>
              <a:rPr lang="pl-PL" sz="1400" i="1" dirty="0" smtClean="0">
                <a:solidFill>
                  <a:srgbClr val="0098DB"/>
                </a:solidFill>
              </a:rPr>
              <a:t>Spatial subset depending on the AOI</a:t>
            </a:r>
            <a:r>
              <a:rPr lang="pl-PL" dirty="0" smtClean="0"/>
              <a:t> </a:t>
            </a:r>
          </a:p>
          <a:p>
            <a:pPr marL="285750" indent="-285750">
              <a:buFont typeface="Wingdings" panose="05000000000000000000" pitchFamily="2" charset="2"/>
              <a:buChar char="Ø"/>
            </a:pPr>
            <a:r>
              <a:rPr lang="pl-PL" dirty="0" smtClean="0"/>
              <a:t>Updating orbits</a:t>
            </a:r>
          </a:p>
          <a:p>
            <a:pPr marL="342900" indent="-342900">
              <a:buFont typeface="Wingdings" panose="05000000000000000000" pitchFamily="2" charset="2"/>
              <a:buChar char="Ø"/>
            </a:pPr>
            <a:r>
              <a:rPr lang="pl-PL" dirty="0" smtClean="0">
                <a:solidFill>
                  <a:schemeClr val="accent2"/>
                </a:solidFill>
              </a:rPr>
              <a:t>Radiometric calibration</a:t>
            </a:r>
          </a:p>
          <a:p>
            <a:pPr lvl="1"/>
            <a:r>
              <a:rPr lang="pl-PL" sz="1400" i="1" dirty="0" smtClean="0">
                <a:solidFill>
                  <a:schemeClr val="accent2"/>
                </a:solidFill>
              </a:rPr>
              <a:t>	Conversion of image intensity to sigma0 providing the radar backscatter</a:t>
            </a:r>
            <a:endParaRPr lang="pl-PL" sz="1400" i="1" dirty="0">
              <a:solidFill>
                <a:schemeClr val="accent2"/>
              </a:solidFill>
            </a:endParaRPr>
          </a:p>
          <a:p>
            <a:pPr marL="342900" indent="-342900">
              <a:buFont typeface="Wingdings" panose="05000000000000000000" pitchFamily="2" charset="2"/>
              <a:buChar char="Ø"/>
            </a:pPr>
            <a:r>
              <a:rPr lang="pl-PL" dirty="0" smtClean="0">
                <a:solidFill>
                  <a:schemeClr val="accent2"/>
                </a:solidFill>
              </a:rPr>
              <a:t>Terrain correction</a:t>
            </a:r>
          </a:p>
          <a:p>
            <a:r>
              <a:rPr lang="en-GB" sz="1400" i="1" dirty="0">
                <a:solidFill>
                  <a:schemeClr val="accent2"/>
                </a:solidFill>
              </a:rPr>
              <a:t>	</a:t>
            </a:r>
            <a:r>
              <a:rPr lang="pl-PL" sz="1400" i="1" dirty="0" smtClean="0">
                <a:solidFill>
                  <a:schemeClr val="accent2"/>
                </a:solidFill>
              </a:rPr>
              <a:t>Compensate </a:t>
            </a:r>
            <a:r>
              <a:rPr lang="pl-PL" sz="1400" i="1" dirty="0">
                <a:solidFill>
                  <a:schemeClr val="accent2"/>
                </a:solidFill>
              </a:rPr>
              <a:t>for geometric distortions caused by topographical variations of a </a:t>
            </a:r>
            <a:r>
              <a:rPr lang="pl-PL" sz="1400" i="1" dirty="0" smtClean="0">
                <a:solidFill>
                  <a:schemeClr val="accent2"/>
                </a:solidFill>
              </a:rPr>
              <a:t>	scene </a:t>
            </a:r>
            <a:r>
              <a:rPr lang="pl-PL" sz="1400" i="1" dirty="0">
                <a:solidFill>
                  <a:schemeClr val="accent2"/>
                </a:solidFill>
              </a:rPr>
              <a:t>and the tilt of satellite </a:t>
            </a:r>
            <a:r>
              <a:rPr lang="pl-PL" sz="1400" i="1" dirty="0" smtClean="0">
                <a:solidFill>
                  <a:schemeClr val="accent2"/>
                </a:solidFill>
              </a:rPr>
              <a:t>sensor</a:t>
            </a:r>
            <a:endParaRPr lang="en-GB" sz="1400" i="1" dirty="0" smtClean="0">
              <a:solidFill>
                <a:schemeClr val="accent2"/>
              </a:solidFill>
            </a:endParaRPr>
          </a:p>
          <a:p>
            <a:pPr marL="342900" indent="-342900">
              <a:buFont typeface="Wingdings" panose="05000000000000000000" pitchFamily="2" charset="2"/>
              <a:buChar char="Ø"/>
            </a:pPr>
            <a:r>
              <a:rPr lang="pl-PL" dirty="0">
                <a:solidFill>
                  <a:schemeClr val="accent2"/>
                </a:solidFill>
              </a:rPr>
              <a:t>Creating a multitemporal stack</a:t>
            </a:r>
          </a:p>
          <a:p>
            <a:pPr lvl="1"/>
            <a:r>
              <a:rPr lang="pl-PL" sz="1400" i="1" dirty="0">
                <a:solidFill>
                  <a:schemeClr val="accent2"/>
                </a:solidFill>
              </a:rPr>
              <a:t>	Collocation spatially overlapping products (based on geolocation</a:t>
            </a:r>
            <a:r>
              <a:rPr lang="pl-PL" sz="1400" i="1" dirty="0" smtClean="0">
                <a:solidFill>
                  <a:schemeClr val="accent2"/>
                </a:solidFill>
              </a:rPr>
              <a:t>)</a:t>
            </a:r>
            <a:endParaRPr lang="en-GB" sz="1400" i="1" dirty="0" smtClean="0">
              <a:solidFill>
                <a:schemeClr val="accent2"/>
              </a:solidFill>
            </a:endParaRPr>
          </a:p>
          <a:p>
            <a:pPr marL="342900" indent="-342900">
              <a:buFont typeface="Wingdings" panose="05000000000000000000" pitchFamily="2" charset="2"/>
              <a:buChar char="Ø"/>
            </a:pPr>
            <a:r>
              <a:rPr lang="pl-PL" dirty="0" smtClean="0">
                <a:solidFill>
                  <a:schemeClr val="accent2"/>
                </a:solidFill>
              </a:rPr>
              <a:t>Speckle </a:t>
            </a:r>
            <a:r>
              <a:rPr lang="pl-PL" dirty="0">
                <a:solidFill>
                  <a:schemeClr val="accent2"/>
                </a:solidFill>
              </a:rPr>
              <a:t>filtering</a:t>
            </a:r>
          </a:p>
          <a:p>
            <a:pPr lvl="2"/>
            <a:r>
              <a:rPr lang="pl-PL" sz="1400" i="1" dirty="0">
                <a:solidFill>
                  <a:schemeClr val="accent2"/>
                </a:solidFill>
              </a:rPr>
              <a:t>Filtering the inherent salt and pepper like texturing called </a:t>
            </a:r>
            <a:r>
              <a:rPr lang="pl-PL" sz="1400" i="1" dirty="0" smtClean="0">
                <a:solidFill>
                  <a:schemeClr val="accent2"/>
                </a:solidFill>
              </a:rPr>
              <a:t>speckles</a:t>
            </a:r>
          </a:p>
          <a:p>
            <a:pPr marL="285750" indent="-285750">
              <a:buFont typeface="Wingdings" panose="05000000000000000000" pitchFamily="2" charset="2"/>
              <a:buChar char="Ø"/>
            </a:pPr>
            <a:r>
              <a:rPr lang="pl-PL" dirty="0">
                <a:solidFill>
                  <a:schemeClr val="accent2"/>
                </a:solidFill>
              </a:rPr>
              <a:t>Linear to dB </a:t>
            </a:r>
            <a:r>
              <a:rPr lang="pl-PL" dirty="0" smtClean="0">
                <a:solidFill>
                  <a:schemeClr val="accent2"/>
                </a:solidFill>
              </a:rPr>
              <a:t>conversion</a:t>
            </a:r>
          </a:p>
          <a:p>
            <a:pPr lvl="2"/>
            <a:r>
              <a:rPr lang="pl-PL" sz="1400" i="1" dirty="0" smtClean="0">
                <a:solidFill>
                  <a:schemeClr val="accent2"/>
                </a:solidFill>
              </a:rPr>
              <a:t>Compensate for very high dynamic range in visualisation</a:t>
            </a:r>
            <a:endParaRPr lang="pl-PL" sz="1400" i="1" dirty="0">
              <a:solidFill>
                <a:schemeClr val="accent2"/>
              </a:solidFill>
            </a:endParaRPr>
          </a:p>
          <a:p>
            <a:pPr marL="342900" indent="-342900">
              <a:buFont typeface="Wingdings" panose="05000000000000000000" pitchFamily="2" charset="2"/>
              <a:buChar char="Ø"/>
            </a:pPr>
            <a:r>
              <a:rPr lang="pl-PL" dirty="0" smtClean="0">
                <a:solidFill>
                  <a:schemeClr val="accent2"/>
                </a:solidFill>
              </a:rPr>
              <a:t>Stack </a:t>
            </a:r>
            <a:r>
              <a:rPr lang="pl-PL" dirty="0">
                <a:solidFill>
                  <a:schemeClr val="accent2"/>
                </a:solidFill>
              </a:rPr>
              <a:t>statistics and analysis of temporal backscatter </a:t>
            </a:r>
            <a:r>
              <a:rPr lang="pl-PL" dirty="0" smtClean="0">
                <a:solidFill>
                  <a:schemeClr val="accent2"/>
                </a:solidFill>
              </a:rPr>
              <a:t>signatures</a:t>
            </a:r>
            <a:endParaRPr lang="pl-PL" dirty="0">
              <a:solidFill>
                <a:schemeClr val="accent2"/>
              </a:solidFill>
            </a:endParaRPr>
          </a:p>
        </p:txBody>
      </p:sp>
    </p:spTree>
    <p:extLst>
      <p:ext uri="{BB962C8B-B14F-4D97-AF65-F5344CB8AC3E}">
        <p14:creationId xmlns:p14="http://schemas.microsoft.com/office/powerpoint/2010/main" val="3995287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solidFill>
                  <a:srgbClr val="FFFFFF"/>
                </a:solidFill>
              </a:rPr>
              <a:t>Updating orbits</a:t>
            </a:r>
            <a:endParaRPr lang="en-GB" dirty="0">
              <a:solidFill>
                <a:srgbClr val="FFFFFF"/>
              </a:solidFill>
            </a:endParaRPr>
          </a:p>
        </p:txBody>
      </p:sp>
      <p:sp>
        <p:nvSpPr>
          <p:cNvPr id="3" name="TextBox 2"/>
          <p:cNvSpPr txBox="1"/>
          <p:nvPr/>
        </p:nvSpPr>
        <p:spPr>
          <a:xfrm>
            <a:off x="207818" y="921327"/>
            <a:ext cx="2824812" cy="369332"/>
          </a:xfrm>
          <a:prstGeom prst="rect">
            <a:avLst/>
          </a:prstGeom>
          <a:noFill/>
        </p:spPr>
        <p:txBody>
          <a:bodyPr wrap="none" rtlCol="0">
            <a:spAutoFit/>
          </a:bodyPr>
          <a:lstStyle/>
          <a:p>
            <a:r>
              <a:rPr lang="pl-PL" i="1" dirty="0" smtClean="0"/>
              <a:t>Radar / Apply orbit file</a:t>
            </a:r>
            <a:endParaRPr lang="en-GB" i="1" dirty="0"/>
          </a:p>
        </p:txBody>
      </p:sp>
      <p:pic>
        <p:nvPicPr>
          <p:cNvPr id="4" name="Picture 3"/>
          <p:cNvPicPr>
            <a:picLocks noChangeAspect="1"/>
          </p:cNvPicPr>
          <p:nvPr/>
        </p:nvPicPr>
        <p:blipFill>
          <a:blip r:embed="rId2"/>
          <a:stretch>
            <a:fillRect/>
          </a:stretch>
        </p:blipFill>
        <p:spPr>
          <a:xfrm>
            <a:off x="441071" y="1473156"/>
            <a:ext cx="2858469" cy="2891026"/>
          </a:xfrm>
          <a:prstGeom prst="rect">
            <a:avLst/>
          </a:prstGeom>
        </p:spPr>
      </p:pic>
      <p:pic>
        <p:nvPicPr>
          <p:cNvPr id="5" name="Picture 4"/>
          <p:cNvPicPr>
            <a:picLocks noChangeAspect="1"/>
          </p:cNvPicPr>
          <p:nvPr/>
        </p:nvPicPr>
        <p:blipFill>
          <a:blip r:embed="rId3"/>
          <a:stretch>
            <a:fillRect/>
          </a:stretch>
        </p:blipFill>
        <p:spPr>
          <a:xfrm>
            <a:off x="3600663" y="1559223"/>
            <a:ext cx="2866159" cy="2905601"/>
          </a:xfrm>
          <a:prstGeom prst="rect">
            <a:avLst/>
          </a:prstGeom>
        </p:spPr>
      </p:pic>
      <p:cxnSp>
        <p:nvCxnSpPr>
          <p:cNvPr id="7" name="Straight Arrow Connector 6"/>
          <p:cNvCxnSpPr/>
          <p:nvPr/>
        </p:nvCxnSpPr>
        <p:spPr>
          <a:xfrm flipV="1">
            <a:off x="6132910" y="1818409"/>
            <a:ext cx="554181" cy="581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595673" y="1582740"/>
            <a:ext cx="2619628" cy="276999"/>
          </a:xfrm>
          <a:prstGeom prst="rect">
            <a:avLst/>
          </a:prstGeom>
          <a:noFill/>
        </p:spPr>
        <p:txBody>
          <a:bodyPr wrap="none" rtlCol="0">
            <a:spAutoFit/>
          </a:bodyPr>
          <a:lstStyle/>
          <a:p>
            <a:r>
              <a:rPr lang="pl-PL" sz="1200" dirty="0" smtClean="0">
                <a:solidFill>
                  <a:schemeClr val="accent1"/>
                </a:solidFill>
              </a:rPr>
              <a:t>POEORB - few weeks after acq.</a:t>
            </a:r>
            <a:endParaRPr lang="en-GB" sz="1200" dirty="0">
              <a:solidFill>
                <a:schemeClr val="accent1"/>
              </a:solidFill>
            </a:endParaRPr>
          </a:p>
        </p:txBody>
      </p:sp>
      <p:sp>
        <p:nvSpPr>
          <p:cNvPr id="9" name="Rectangle 8"/>
          <p:cNvSpPr/>
          <p:nvPr/>
        </p:nvSpPr>
        <p:spPr>
          <a:xfrm>
            <a:off x="3200400" y="840450"/>
            <a:ext cx="5865020" cy="600164"/>
          </a:xfrm>
          <a:prstGeom prst="rect">
            <a:avLst/>
          </a:prstGeom>
        </p:spPr>
        <p:txBody>
          <a:bodyPr wrap="square">
            <a:spAutoFit/>
          </a:bodyPr>
          <a:lstStyle/>
          <a:p>
            <a:r>
              <a:rPr lang="en-GB" sz="1100" i="1" dirty="0"/>
              <a:t>The orbit file provides accurate satellite position and velocity information. Based on this information, the orbit state vectors in the abstract metadata of the product are updated. </a:t>
            </a:r>
          </a:p>
        </p:txBody>
      </p:sp>
      <p:sp>
        <p:nvSpPr>
          <p:cNvPr id="10" name="TextBox 9"/>
          <p:cNvSpPr txBox="1"/>
          <p:nvPr/>
        </p:nvSpPr>
        <p:spPr>
          <a:xfrm>
            <a:off x="6745554" y="2358969"/>
            <a:ext cx="2319866" cy="276999"/>
          </a:xfrm>
          <a:prstGeom prst="rect">
            <a:avLst/>
          </a:prstGeom>
          <a:noFill/>
        </p:spPr>
        <p:txBody>
          <a:bodyPr wrap="none" rtlCol="0">
            <a:spAutoFit/>
          </a:bodyPr>
          <a:lstStyle/>
          <a:p>
            <a:r>
              <a:rPr lang="pl-PL" sz="1200" dirty="0" smtClean="0">
                <a:solidFill>
                  <a:schemeClr val="accent1"/>
                </a:solidFill>
              </a:rPr>
              <a:t>RESORB – within few hours</a:t>
            </a:r>
            <a:endParaRPr lang="en-GB" sz="1200" dirty="0">
              <a:solidFill>
                <a:schemeClr val="accent1"/>
              </a:solidFill>
            </a:endParaRPr>
          </a:p>
        </p:txBody>
      </p:sp>
      <p:cxnSp>
        <p:nvCxnSpPr>
          <p:cNvPr id="11" name="Straight Arrow Connector 10"/>
          <p:cNvCxnSpPr/>
          <p:nvPr/>
        </p:nvCxnSpPr>
        <p:spPr>
          <a:xfrm flipV="1">
            <a:off x="5831787" y="2497469"/>
            <a:ext cx="9361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237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pl-PL" dirty="0" smtClean="0">
                <a:solidFill>
                  <a:srgbClr val="FFFFFF"/>
                </a:solidFill>
              </a:rPr>
              <a:t>Data processing</a:t>
            </a:r>
            <a:endParaRPr lang="en-GB" dirty="0">
              <a:solidFill>
                <a:srgbClr val="FFFFFF"/>
              </a:solidFill>
            </a:endParaRPr>
          </a:p>
        </p:txBody>
      </p:sp>
      <p:sp>
        <p:nvSpPr>
          <p:cNvPr id="3" name="TextBox 2"/>
          <p:cNvSpPr txBox="1"/>
          <p:nvPr/>
        </p:nvSpPr>
        <p:spPr>
          <a:xfrm>
            <a:off x="258260" y="766468"/>
            <a:ext cx="8555182" cy="3877985"/>
          </a:xfrm>
          <a:prstGeom prst="rect">
            <a:avLst/>
          </a:prstGeom>
          <a:noFill/>
        </p:spPr>
        <p:txBody>
          <a:bodyPr wrap="square" rtlCol="0">
            <a:spAutoFit/>
          </a:bodyPr>
          <a:lstStyle/>
          <a:p>
            <a:pPr marL="285750" indent="-285750">
              <a:buFont typeface="Wingdings" panose="05000000000000000000" pitchFamily="2" charset="2"/>
              <a:buChar char="Ø"/>
            </a:pPr>
            <a:r>
              <a:rPr lang="pl-PL" dirty="0" smtClean="0"/>
              <a:t>Creating a subset of S1 GRDH images</a:t>
            </a:r>
          </a:p>
          <a:p>
            <a:r>
              <a:rPr lang="pl-PL" sz="1400" i="1" dirty="0">
                <a:solidFill>
                  <a:srgbClr val="0098DB"/>
                </a:solidFill>
              </a:rPr>
              <a:t>	</a:t>
            </a:r>
            <a:r>
              <a:rPr lang="pl-PL" sz="1400" i="1" dirty="0" smtClean="0">
                <a:solidFill>
                  <a:srgbClr val="0098DB"/>
                </a:solidFill>
              </a:rPr>
              <a:t>Spatial subset depending on the AOI</a:t>
            </a:r>
            <a:r>
              <a:rPr lang="pl-PL" dirty="0" smtClean="0"/>
              <a:t> </a:t>
            </a:r>
          </a:p>
          <a:p>
            <a:pPr marL="285750" indent="-285750">
              <a:buFont typeface="Wingdings" panose="05000000000000000000" pitchFamily="2" charset="2"/>
              <a:buChar char="Ø"/>
            </a:pPr>
            <a:r>
              <a:rPr lang="pl-PL" dirty="0" smtClean="0"/>
              <a:t>Updating orbits</a:t>
            </a:r>
          </a:p>
          <a:p>
            <a:pPr marL="342900" indent="-342900">
              <a:buFont typeface="Wingdings" panose="05000000000000000000" pitchFamily="2" charset="2"/>
              <a:buChar char="Ø"/>
            </a:pPr>
            <a:r>
              <a:rPr lang="pl-PL" dirty="0"/>
              <a:t>Radiometric calibration</a:t>
            </a:r>
          </a:p>
          <a:p>
            <a:pPr lvl="1"/>
            <a:r>
              <a:rPr lang="pl-PL" sz="1400" i="1" dirty="0">
                <a:solidFill>
                  <a:srgbClr val="0098DB"/>
                </a:solidFill>
              </a:rPr>
              <a:t>	Conversion of image intensity to sigma0 providing the radar backscatter</a:t>
            </a:r>
          </a:p>
          <a:p>
            <a:pPr marL="342900" indent="-342900">
              <a:buFont typeface="Wingdings" panose="05000000000000000000" pitchFamily="2" charset="2"/>
              <a:buChar char="Ø"/>
            </a:pPr>
            <a:r>
              <a:rPr lang="pl-PL" dirty="0" smtClean="0">
                <a:solidFill>
                  <a:schemeClr val="accent2"/>
                </a:solidFill>
              </a:rPr>
              <a:t>Terrain correction</a:t>
            </a:r>
          </a:p>
          <a:p>
            <a:r>
              <a:rPr lang="en-GB" sz="1400" i="1" dirty="0">
                <a:solidFill>
                  <a:schemeClr val="accent2"/>
                </a:solidFill>
              </a:rPr>
              <a:t>	</a:t>
            </a:r>
            <a:r>
              <a:rPr lang="pl-PL" sz="1400" i="1" dirty="0" smtClean="0">
                <a:solidFill>
                  <a:schemeClr val="accent2"/>
                </a:solidFill>
              </a:rPr>
              <a:t>Compensate </a:t>
            </a:r>
            <a:r>
              <a:rPr lang="pl-PL" sz="1400" i="1" dirty="0">
                <a:solidFill>
                  <a:schemeClr val="accent2"/>
                </a:solidFill>
              </a:rPr>
              <a:t>for geometric distortions caused by topographical variations of a </a:t>
            </a:r>
            <a:r>
              <a:rPr lang="pl-PL" sz="1400" i="1" dirty="0" smtClean="0">
                <a:solidFill>
                  <a:schemeClr val="accent2"/>
                </a:solidFill>
              </a:rPr>
              <a:t>	scene </a:t>
            </a:r>
            <a:r>
              <a:rPr lang="pl-PL" sz="1400" i="1" dirty="0">
                <a:solidFill>
                  <a:schemeClr val="accent2"/>
                </a:solidFill>
              </a:rPr>
              <a:t>and the tilt of satellite </a:t>
            </a:r>
            <a:r>
              <a:rPr lang="pl-PL" sz="1400" i="1" dirty="0" smtClean="0">
                <a:solidFill>
                  <a:schemeClr val="accent2"/>
                </a:solidFill>
              </a:rPr>
              <a:t>sensor</a:t>
            </a:r>
            <a:endParaRPr lang="en-GB" sz="1400" i="1" dirty="0" smtClean="0">
              <a:solidFill>
                <a:schemeClr val="accent2"/>
              </a:solidFill>
            </a:endParaRPr>
          </a:p>
          <a:p>
            <a:pPr marL="342900" indent="-342900">
              <a:buFont typeface="Wingdings" panose="05000000000000000000" pitchFamily="2" charset="2"/>
              <a:buChar char="Ø"/>
            </a:pPr>
            <a:r>
              <a:rPr lang="pl-PL" dirty="0">
                <a:solidFill>
                  <a:schemeClr val="accent2"/>
                </a:solidFill>
              </a:rPr>
              <a:t>Creating a multitemporal stack</a:t>
            </a:r>
          </a:p>
          <a:p>
            <a:pPr lvl="1"/>
            <a:r>
              <a:rPr lang="pl-PL" sz="1400" i="1" dirty="0">
                <a:solidFill>
                  <a:schemeClr val="accent2"/>
                </a:solidFill>
              </a:rPr>
              <a:t>	Collocation spatially overlapping products (based on geolocation</a:t>
            </a:r>
            <a:r>
              <a:rPr lang="pl-PL" sz="1400" i="1" dirty="0" smtClean="0">
                <a:solidFill>
                  <a:schemeClr val="accent2"/>
                </a:solidFill>
              </a:rPr>
              <a:t>)</a:t>
            </a:r>
            <a:endParaRPr lang="en-GB" sz="1400" i="1" dirty="0" smtClean="0">
              <a:solidFill>
                <a:schemeClr val="accent2"/>
              </a:solidFill>
            </a:endParaRPr>
          </a:p>
          <a:p>
            <a:pPr marL="342900" indent="-342900">
              <a:buFont typeface="Wingdings" panose="05000000000000000000" pitchFamily="2" charset="2"/>
              <a:buChar char="Ø"/>
            </a:pPr>
            <a:r>
              <a:rPr lang="pl-PL" dirty="0" smtClean="0">
                <a:solidFill>
                  <a:schemeClr val="accent2"/>
                </a:solidFill>
              </a:rPr>
              <a:t>Speckle </a:t>
            </a:r>
            <a:r>
              <a:rPr lang="pl-PL" dirty="0">
                <a:solidFill>
                  <a:schemeClr val="accent2"/>
                </a:solidFill>
              </a:rPr>
              <a:t>filtering</a:t>
            </a:r>
          </a:p>
          <a:p>
            <a:pPr lvl="2"/>
            <a:r>
              <a:rPr lang="pl-PL" sz="1400" i="1" dirty="0">
                <a:solidFill>
                  <a:schemeClr val="accent2"/>
                </a:solidFill>
              </a:rPr>
              <a:t>Filtering the inherent salt and pepper like texturing called </a:t>
            </a:r>
            <a:r>
              <a:rPr lang="pl-PL" sz="1400" i="1" dirty="0" smtClean="0">
                <a:solidFill>
                  <a:schemeClr val="accent2"/>
                </a:solidFill>
              </a:rPr>
              <a:t>speckles</a:t>
            </a:r>
          </a:p>
          <a:p>
            <a:pPr marL="285750" indent="-285750">
              <a:buFont typeface="Wingdings" panose="05000000000000000000" pitchFamily="2" charset="2"/>
              <a:buChar char="Ø"/>
            </a:pPr>
            <a:r>
              <a:rPr lang="pl-PL" dirty="0">
                <a:solidFill>
                  <a:schemeClr val="accent2"/>
                </a:solidFill>
              </a:rPr>
              <a:t>Linear to dB </a:t>
            </a:r>
            <a:r>
              <a:rPr lang="pl-PL" dirty="0" smtClean="0">
                <a:solidFill>
                  <a:schemeClr val="accent2"/>
                </a:solidFill>
              </a:rPr>
              <a:t>conversion</a:t>
            </a:r>
          </a:p>
          <a:p>
            <a:pPr lvl="2"/>
            <a:r>
              <a:rPr lang="pl-PL" sz="1400" i="1" dirty="0" smtClean="0">
                <a:solidFill>
                  <a:schemeClr val="accent2"/>
                </a:solidFill>
              </a:rPr>
              <a:t>Compensate for very high dynamic range in visualisation</a:t>
            </a:r>
            <a:endParaRPr lang="pl-PL" sz="1400" i="1" dirty="0">
              <a:solidFill>
                <a:schemeClr val="accent2"/>
              </a:solidFill>
            </a:endParaRPr>
          </a:p>
          <a:p>
            <a:pPr marL="342900" indent="-342900">
              <a:buFont typeface="Wingdings" panose="05000000000000000000" pitchFamily="2" charset="2"/>
              <a:buChar char="Ø"/>
            </a:pPr>
            <a:r>
              <a:rPr lang="pl-PL" dirty="0" smtClean="0">
                <a:solidFill>
                  <a:schemeClr val="accent2"/>
                </a:solidFill>
              </a:rPr>
              <a:t>Stack statistics </a:t>
            </a:r>
            <a:r>
              <a:rPr lang="pl-PL" dirty="0">
                <a:solidFill>
                  <a:schemeClr val="accent2"/>
                </a:solidFill>
              </a:rPr>
              <a:t>and analysis of temporal backscatter </a:t>
            </a:r>
            <a:r>
              <a:rPr lang="pl-PL" dirty="0" smtClean="0">
                <a:solidFill>
                  <a:schemeClr val="accent2"/>
                </a:solidFill>
              </a:rPr>
              <a:t>signatures</a:t>
            </a:r>
            <a:endParaRPr lang="pl-PL" dirty="0">
              <a:solidFill>
                <a:schemeClr val="accent2"/>
              </a:solidFill>
            </a:endParaRPr>
          </a:p>
        </p:txBody>
      </p:sp>
    </p:spTree>
    <p:extLst>
      <p:ext uri="{BB962C8B-B14F-4D97-AF65-F5344CB8AC3E}">
        <p14:creationId xmlns:p14="http://schemas.microsoft.com/office/powerpoint/2010/main" val="1826450298"/>
      </p:ext>
    </p:extLst>
  </p:cSld>
  <p:clrMapOvr>
    <a:masterClrMapping/>
  </p:clrMapOvr>
  <p:timing>
    <p:tnLst>
      <p:par>
        <p:cTn id="1" dur="indefinite" restart="never" nodeType="tmRoot"/>
      </p:par>
    </p:tnLst>
  </p:timing>
</p:sld>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587E21-31CA-408E-A5B1-4B7F0D8D9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22279E-2C4C-4C93-8498-455A58D1433E}">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f2760952-b3bb-408f-ace6-eb1e07642b86"/>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548D79E0-F545-4A75-B39D-7B8AF1D9BA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NEW ESA Presentation 16-9</Template>
  <TotalTime>2560</TotalTime>
  <Words>624</Words>
  <Application>Microsoft Office PowerPoint</Application>
  <PresentationFormat>On-screen Show (16:9)</PresentationFormat>
  <Paragraphs>218</Paragraphs>
  <Slides>40</Slides>
  <Notes>1</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Cambria Math</vt:lpstr>
      <vt:lpstr>Symbol</vt:lpstr>
      <vt:lpstr>Verdana</vt:lpstr>
      <vt:lpstr>Wingdings</vt:lpstr>
      <vt:lpstr>NEW ESA Presentation 16-9</vt:lpstr>
      <vt:lpstr>PowerPoint Presentation</vt:lpstr>
      <vt:lpstr>PowerPoint Presentation</vt:lpstr>
      <vt:lpstr>Objectives</vt:lpstr>
      <vt:lpstr>Introduction</vt:lpstr>
      <vt:lpstr>Data preparation</vt:lpstr>
      <vt:lpstr>Data processing</vt:lpstr>
      <vt:lpstr>Data processing</vt:lpstr>
      <vt:lpstr>Updating orbits</vt:lpstr>
      <vt:lpstr>Data processing</vt:lpstr>
      <vt:lpstr>Radiometric Calibration</vt:lpstr>
      <vt:lpstr>Radiometric Calibration</vt:lpstr>
      <vt:lpstr>Data processing</vt:lpstr>
      <vt:lpstr>Terrain correction &amp; Geocoding</vt:lpstr>
      <vt:lpstr>Terrain correction &amp; Geocoding</vt:lpstr>
      <vt:lpstr>Terrain correction &amp; Geocoding</vt:lpstr>
      <vt:lpstr>Data check</vt:lpstr>
      <vt:lpstr>Automatic Processing with Graph</vt:lpstr>
      <vt:lpstr>Automatic Processing with Graph – Calibration, Terrain Correction</vt:lpstr>
      <vt:lpstr>Batch processing</vt:lpstr>
      <vt:lpstr>Batch processing</vt:lpstr>
      <vt:lpstr>Time series analysis</vt:lpstr>
      <vt:lpstr>Time series analysis</vt:lpstr>
      <vt:lpstr>Time series analysis</vt:lpstr>
      <vt:lpstr>Data processing</vt:lpstr>
      <vt:lpstr>Creating multitemporal stack</vt:lpstr>
      <vt:lpstr>Data processing</vt:lpstr>
      <vt:lpstr>Multitemporal speckle filtering</vt:lpstr>
      <vt:lpstr>Multitemporal speckle filtering</vt:lpstr>
      <vt:lpstr>Data processing</vt:lpstr>
      <vt:lpstr>Conversion from linear to dB</vt:lpstr>
      <vt:lpstr>Conversion from linear to dB</vt:lpstr>
      <vt:lpstr>Linear vs dB comparison</vt:lpstr>
      <vt:lpstr>Data processing</vt:lpstr>
      <vt:lpstr>Visual inspection of the time series</vt:lpstr>
      <vt:lpstr>RGB Composite </vt:lpstr>
      <vt:lpstr>RGB Composite</vt:lpstr>
      <vt:lpstr>Stack averaging</vt:lpstr>
      <vt:lpstr>Stack averaging – RGB Composite</vt:lpstr>
      <vt:lpstr>Image statistics</vt:lpstr>
      <vt:lpstr>Image statistics - polygon</vt:lpstr>
    </vt:vector>
  </TitlesOfParts>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Author</dc:creator>
  <cp:lastModifiedBy>Magdalena Fitrzyk</cp:lastModifiedBy>
  <cp:revision>55</cp:revision>
  <cp:lastPrinted>2008-08-26T16:26:23Z</cp:lastPrinted>
  <dcterms:created xsi:type="dcterms:W3CDTF">2016-10-18T10:53:19Z</dcterms:created>
  <dcterms:modified xsi:type="dcterms:W3CDTF">2019-11-20T03:03:01Z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Author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ESRIN</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ESRIN</vt:lpwstr>
  </property>
  <property fmtid="{D5CDD505-2E9C-101B-9397-08002B2CF9AE}" pid="24" name="bmsAddress">
    <vt:lpwstr>Via Galileo Galilei - Casella Postale 64 - 00044 Frascati - Italy</vt:lpwstr>
  </property>
  <property fmtid="{D5CDD505-2E9C-101B-9397-08002B2CF9AE}" pid="25" name="bmsPlace">
    <vt:lpwstr>Frascati</vt:lpwstr>
  </property>
  <property fmtid="{D5CDD505-2E9C-101B-9397-08002B2CF9AE}" pid="26" name="bmsPhoneFax">
    <vt:lpwstr>T +39 06 9418 01 - F +39 06 9418 0280 - www.esa.int</vt:lpwstr>
  </property>
  <property fmtid="{D5CDD505-2E9C-101B-9397-08002B2CF9AE}" pid="27" name="Issue">
    <vt:i4>0</vt:i4>
  </property>
  <property fmtid="{D5CDD505-2E9C-101B-9397-08002B2CF9AE}" pid="28" name="Revision">
    <vt:i4>0</vt:i4>
  </property>
  <property fmtid="{D5CDD505-2E9C-101B-9397-08002B2CF9AE}" pid="29" name="Issue Date">
    <vt:filetime>2016-10-17T22:00:00Z</vt:filetime>
  </property>
  <property fmtid="{D5CDD505-2E9C-101B-9397-08002B2CF9AE}" pid="30" name="Organisational_x0020_entity">
    <vt:lpwstr/>
  </property>
</Properties>
</file>