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30"/>
  </p:notesMasterIdLst>
  <p:handoutMasterIdLst>
    <p:handoutMasterId r:id="rId31"/>
  </p:handoutMasterIdLst>
  <p:sldIdLst>
    <p:sldId id="256" r:id="rId5"/>
    <p:sldId id="274" r:id="rId6"/>
    <p:sldId id="257" r:id="rId7"/>
    <p:sldId id="258" r:id="rId8"/>
    <p:sldId id="259" r:id="rId9"/>
    <p:sldId id="260" r:id="rId10"/>
    <p:sldId id="261" r:id="rId11"/>
    <p:sldId id="262" r:id="rId12"/>
    <p:sldId id="28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6" r:id="rId25"/>
    <p:sldId id="277" r:id="rId26"/>
    <p:sldId id="278" r:id="rId27"/>
    <p:sldId id="279" r:id="rId28"/>
    <p:sldId id="281" r:id="rId29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43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" y="15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11/20/2019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2" name="Picture 1" descr="DRAGON_LTC19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GON_LTC19_PPT2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863376"/>
            <a:ext cx="8748000" cy="368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32948" y="1857759"/>
            <a:ext cx="79724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j-ea"/>
                <a:cs typeface="Verdana"/>
              </a:rPr>
              <a:t>Introduction to ESA toolboxes</a:t>
            </a:r>
          </a:p>
        </p:txBody>
      </p:sp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467634" y="2610078"/>
            <a:ext cx="3655407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Magdalena Fitrzyk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Interferometric Coherence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15"/>
          <a:stretch/>
        </p:blipFill>
        <p:spPr>
          <a:xfrm>
            <a:off x="4328160" y="1559220"/>
            <a:ext cx="3979132" cy="19510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086" y="873760"/>
            <a:ext cx="706116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>
                <a:solidFill>
                  <a:schemeClr val="accent1"/>
                </a:solidFill>
              </a:rPr>
              <a:t>COHERENCE</a:t>
            </a:r>
          </a:p>
          <a:p>
            <a:r>
              <a:rPr lang="pl-PL" sz="1600" dirty="0" smtClean="0"/>
              <a:t>Measure of correlation between phase in two SAR complex images</a:t>
            </a:r>
          </a:p>
          <a:p>
            <a:r>
              <a:rPr lang="pl-PL" sz="1600" dirty="0" smtClean="0"/>
              <a:t>Ranging from 0 (no correlation) to 1 </a:t>
            </a:r>
          </a:p>
          <a:p>
            <a:endParaRPr lang="pl-PL" sz="1600" dirty="0" smtClean="0"/>
          </a:p>
          <a:p>
            <a:r>
              <a:rPr lang="pl-PL" sz="1600" dirty="0" smtClean="0"/>
              <a:t>Coherence may be affected by: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 smtClean="0"/>
              <a:t>Local slope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 smtClean="0"/>
              <a:t>Properties of the surface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 smtClean="0"/>
              <a:t>Time lag between acquisitions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 smtClean="0"/>
              <a:t>The perpendicular baseline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 smtClean="0"/>
              <a:t>Poor coregistration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86398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Interferometric Coherence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888" y="857638"/>
            <a:ext cx="5643721" cy="35476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36888" y="2548607"/>
            <a:ext cx="5643721" cy="79515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86" y="993812"/>
            <a:ext cx="2804160" cy="284539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027218" y="2680855"/>
            <a:ext cx="1600200" cy="17243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71600" y="4405239"/>
            <a:ext cx="3628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i="1" dirty="0" smtClean="0"/>
              <a:t>Demarcation black-filled line between bursts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45158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S-1 TOPS Debursting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43" y="1498802"/>
            <a:ext cx="2328484" cy="2367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147" y="1347829"/>
            <a:ext cx="5551448" cy="28214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2587" y="2131594"/>
            <a:ext cx="2680653" cy="75674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43086" y="960120"/>
            <a:ext cx="4669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MENU: </a:t>
            </a:r>
            <a:r>
              <a:rPr lang="pl-PL" sz="1400" i="1" dirty="0" smtClean="0">
                <a:solidFill>
                  <a:schemeClr val="accent1"/>
                </a:solidFill>
              </a:rPr>
              <a:t>Radar/Sentinel-1 TOPS/S-1 TOPS Deburst</a:t>
            </a:r>
            <a:endParaRPr lang="en-GB" sz="1400" i="1" dirty="0">
              <a:solidFill>
                <a:schemeClr val="accent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94640" y="2245360"/>
            <a:ext cx="304800" cy="1656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0007" y="3910172"/>
            <a:ext cx="522732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smtClean="0">
                <a:solidFill>
                  <a:schemeClr val="accent1"/>
                </a:solidFill>
              </a:rPr>
              <a:t>Input: Coherence </a:t>
            </a:r>
            <a:endParaRPr lang="en-GB" sz="9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5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Terrain Correction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673"/>
          <a:stretch/>
        </p:blipFill>
        <p:spPr>
          <a:xfrm>
            <a:off x="211137" y="955040"/>
            <a:ext cx="3609023" cy="17592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160" y="811152"/>
            <a:ext cx="2803169" cy="35915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1137" y="3089310"/>
            <a:ext cx="3853359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200" dirty="0"/>
              <a:t>Compensate for geometric distortions caused by topographical variations of a</a:t>
            </a:r>
            <a:r>
              <a:rPr lang="pl-PL" sz="1200" dirty="0"/>
              <a:t> s</a:t>
            </a:r>
            <a:r>
              <a:rPr lang="en-GB" sz="1200" dirty="0" err="1"/>
              <a:t>cene</a:t>
            </a:r>
            <a:r>
              <a:rPr lang="en-GB" sz="1200" dirty="0"/>
              <a:t> and the tilt of satellite sensor</a:t>
            </a:r>
            <a:endParaRPr lang="pl-PL" sz="1200" dirty="0"/>
          </a:p>
          <a:p>
            <a:pPr algn="ctr"/>
            <a:endParaRPr lang="pl-PL" sz="1200" dirty="0"/>
          </a:p>
          <a:p>
            <a:pPr algn="ctr"/>
            <a:r>
              <a:rPr lang="pl-PL" sz="1200" dirty="0"/>
              <a:t>+ Geocoding</a:t>
            </a:r>
            <a:endParaRPr lang="en-GB" sz="1200" dirty="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 flipV="1">
            <a:off x="4064496" y="3597141"/>
            <a:ext cx="64466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473925" y="2057400"/>
            <a:ext cx="267995" cy="350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41920" y="1496228"/>
            <a:ext cx="13546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Select: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smtClean="0"/>
              <a:t>DEM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smtClean="0"/>
              <a:t>Resampling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smtClean="0"/>
              <a:t>Pixel spacing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smtClean="0"/>
              <a:t>Projection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7068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1160" y="1981200"/>
            <a:ext cx="2645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STEP 2</a:t>
            </a:r>
          </a:p>
          <a:p>
            <a:r>
              <a:rPr lang="pl-PL" dirty="0" smtClean="0"/>
              <a:t>Backscatter Intensity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2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Backscatter Intensity product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" y="1218496"/>
            <a:ext cx="3933825" cy="2991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51" r="994" b="1366"/>
          <a:stretch/>
        </p:blipFill>
        <p:spPr>
          <a:xfrm>
            <a:off x="4557077" y="1218496"/>
            <a:ext cx="3540443" cy="299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26200" y="4038600"/>
            <a:ext cx="604520" cy="213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7747000" y="1767840"/>
            <a:ext cx="289560" cy="32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218237" y="931064"/>
            <a:ext cx="28698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smtClean="0">
                <a:solidFill>
                  <a:schemeClr val="accent1"/>
                </a:solidFill>
              </a:rPr>
              <a:t>Input: Two </a:t>
            </a:r>
            <a:r>
              <a:rPr lang="pl-PL" sz="900" u="sng" dirty="0" smtClean="0">
                <a:solidFill>
                  <a:schemeClr val="accent1"/>
                </a:solidFill>
              </a:rPr>
              <a:t>splitted</a:t>
            </a:r>
            <a:r>
              <a:rPr lang="pl-PL" sz="900" dirty="0" smtClean="0">
                <a:solidFill>
                  <a:schemeClr val="accent1"/>
                </a:solidFill>
              </a:rPr>
              <a:t> SLCs</a:t>
            </a:r>
            <a:endParaRPr lang="en-GB" sz="900" dirty="0">
              <a:solidFill>
                <a:schemeClr val="accent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120640" y="1182232"/>
            <a:ext cx="1463040" cy="478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406" y="745378"/>
            <a:ext cx="4309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MENU: </a:t>
            </a:r>
            <a:r>
              <a:rPr lang="pl-PL" sz="1400" i="1" dirty="0" smtClean="0">
                <a:solidFill>
                  <a:schemeClr val="accent1"/>
                </a:solidFill>
              </a:rPr>
              <a:t>Graph Builder + Batch processing tool</a:t>
            </a:r>
            <a:endParaRPr lang="en-GB" sz="14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6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Creating a stack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3" y="909319"/>
            <a:ext cx="3370898" cy="1905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97"/>
          <a:stretch/>
        </p:blipFill>
        <p:spPr>
          <a:xfrm>
            <a:off x="3874135" y="1061720"/>
            <a:ext cx="3085465" cy="2380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1449"/>
          <a:stretch/>
        </p:blipFill>
        <p:spPr>
          <a:xfrm>
            <a:off x="5139055" y="2064926"/>
            <a:ext cx="3049905" cy="23892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70880" y="2555240"/>
            <a:ext cx="721360" cy="111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963920" y="781443"/>
            <a:ext cx="3180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smtClean="0">
                <a:solidFill>
                  <a:schemeClr val="accent1"/>
                </a:solidFill>
              </a:rPr>
              <a:t>Input: Coherence from STEP 1</a:t>
            </a:r>
          </a:p>
          <a:p>
            <a:r>
              <a:rPr lang="pl-PL" sz="900" dirty="0" smtClean="0">
                <a:solidFill>
                  <a:schemeClr val="accent1"/>
                </a:solidFill>
              </a:rPr>
              <a:t>          Intensity backscatter for 2 SLCs from STEP 2</a:t>
            </a:r>
            <a:endParaRPr lang="en-GB" sz="900" dirty="0">
              <a:solidFill>
                <a:schemeClr val="accent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080000" y="1061720"/>
            <a:ext cx="883920" cy="521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65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Conversion of sigma0 to db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86" y="873760"/>
            <a:ext cx="2346114" cy="3762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56280" y="2264803"/>
            <a:ext cx="3180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smtClean="0">
                <a:solidFill>
                  <a:schemeClr val="accent1"/>
                </a:solidFill>
              </a:rPr>
              <a:t>Right click on the sigma0 band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smtClean="0">
                <a:solidFill>
                  <a:schemeClr val="accent1"/>
                </a:solidFill>
              </a:rPr>
              <a:t>Conversion linear to/from db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smtClean="0">
                <a:solidFill>
                  <a:schemeClr val="accent1"/>
                </a:solidFill>
              </a:rPr>
              <a:t>Right click on the sigma0_db virtual band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smtClean="0">
                <a:solidFill>
                  <a:schemeClr val="accent1"/>
                </a:solidFill>
              </a:rPr>
              <a:t>Select „convert band”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smtClean="0">
                <a:solidFill>
                  <a:schemeClr val="accent1"/>
                </a:solidFill>
              </a:rPr>
              <a:t>Save the product: File/Save product</a:t>
            </a:r>
            <a:endParaRPr lang="en-GB" sz="1200" dirty="0">
              <a:solidFill>
                <a:schemeClr val="accent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372360" y="2545080"/>
            <a:ext cx="883920" cy="521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64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Band math: average sigma 0 and difference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2" y="914400"/>
            <a:ext cx="1294385" cy="1659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08" r="1227"/>
          <a:stretch/>
        </p:blipFill>
        <p:spPr>
          <a:xfrm>
            <a:off x="2001520" y="951668"/>
            <a:ext cx="2895600" cy="1846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533" y="1019030"/>
            <a:ext cx="3038588" cy="1554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960" y="3196805"/>
            <a:ext cx="2616518" cy="134480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574800" y="1744186"/>
            <a:ext cx="3454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870960" y="2446972"/>
            <a:ext cx="721360" cy="111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970939" y="1683226"/>
            <a:ext cx="3454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162800" y="1253172"/>
            <a:ext cx="1346200" cy="3419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532880" y="823854"/>
            <a:ext cx="182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accent1"/>
                </a:solidFill>
              </a:rPr>
              <a:t>Sigma0 difference</a:t>
            </a:r>
            <a:endParaRPr lang="en-GB" sz="1400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3680" y="2859076"/>
            <a:ext cx="1646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accent1"/>
                </a:solidFill>
              </a:rPr>
              <a:t>Sigma0 average</a:t>
            </a:r>
            <a:endParaRPr lang="en-GB" sz="1400" dirty="0">
              <a:solidFill>
                <a:schemeClr val="accent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08012" y="3381692"/>
            <a:ext cx="1346200" cy="3419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89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Creating RGB false composite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86" y="856522"/>
            <a:ext cx="2213731" cy="2775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" r="808"/>
          <a:stretch/>
        </p:blipFill>
        <p:spPr>
          <a:xfrm>
            <a:off x="3530600" y="1105442"/>
            <a:ext cx="2912966" cy="19577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36520" y="3383280"/>
            <a:ext cx="3180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smtClean="0">
                <a:solidFill>
                  <a:schemeClr val="accent1"/>
                </a:solidFill>
              </a:rPr>
              <a:t>Right click on the stack product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smtClean="0">
                <a:solidFill>
                  <a:schemeClr val="accent1"/>
                </a:solidFill>
              </a:rPr>
              <a:t>Open RGB Image Window</a:t>
            </a:r>
            <a:endParaRPr lang="en-GB" sz="1200" dirty="0">
              <a:solidFill>
                <a:schemeClr val="accent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706880" y="2204720"/>
            <a:ext cx="1021080" cy="101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497320" y="1473200"/>
            <a:ext cx="31800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schemeClr val="accent1"/>
                </a:solidFill>
              </a:rPr>
              <a:t>Select RGB bands:</a:t>
            </a:r>
          </a:p>
          <a:p>
            <a:endParaRPr lang="pl-PL" sz="1200" dirty="0">
              <a:solidFill>
                <a:schemeClr val="accent1"/>
              </a:solidFill>
            </a:endParaRPr>
          </a:p>
          <a:p>
            <a:r>
              <a:rPr lang="pl-PL" sz="1200" dirty="0" smtClean="0">
                <a:solidFill>
                  <a:srgbClr val="FF0000"/>
                </a:solidFill>
              </a:rPr>
              <a:t>R: coherence</a:t>
            </a:r>
          </a:p>
          <a:p>
            <a:r>
              <a:rPr lang="pl-PL" sz="1200" dirty="0" smtClean="0">
                <a:solidFill>
                  <a:srgbClr val="008542"/>
                </a:solidFill>
              </a:rPr>
              <a:t>G: average sigma0</a:t>
            </a:r>
          </a:p>
          <a:p>
            <a:r>
              <a:rPr lang="pl-PL" sz="1200" dirty="0" smtClean="0">
                <a:solidFill>
                  <a:schemeClr val="accent1">
                    <a:lumMod val="75000"/>
                  </a:schemeClr>
                </a:solidFill>
              </a:rPr>
              <a:t>B: difference sigma0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1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pl-PL" dirty="0" smtClean="0">
                <a:solidFill>
                  <a:srgbClr val="FFFFFF"/>
                </a:solidFill>
              </a:rPr>
              <a:t>Introduction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4000" y="1634486"/>
            <a:ext cx="8748000" cy="676914"/>
          </a:xfrm>
        </p:spPr>
        <p:txBody>
          <a:bodyPr/>
          <a:lstStyle/>
          <a:p>
            <a:r>
              <a:rPr lang="en-GB" sz="1200" i="1" dirty="0" smtClean="0">
                <a:solidFill>
                  <a:srgbClr val="0098DB"/>
                </a:solidFill>
              </a:rPr>
              <a:t>S1A_IW_SLC</a:t>
            </a:r>
            <a:r>
              <a:rPr lang="en-GB" sz="1200" i="1" dirty="0">
                <a:solidFill>
                  <a:srgbClr val="0098DB"/>
                </a:solidFill>
              </a:rPr>
              <a:t>__</a:t>
            </a:r>
            <a:r>
              <a:rPr lang="en-GB" sz="1200" i="1" dirty="0" smtClean="0">
                <a:solidFill>
                  <a:srgbClr val="0098DB"/>
                </a:solidFill>
              </a:rPr>
              <a:t>1SDV_20190819T055015_20190819T055043_028634_033D5F_B955</a:t>
            </a:r>
            <a:endParaRPr lang="pl-PL" sz="1200" i="1" dirty="0" smtClean="0">
              <a:solidFill>
                <a:srgbClr val="0098DB"/>
              </a:solidFill>
            </a:endParaRPr>
          </a:p>
          <a:p>
            <a:r>
              <a:rPr lang="en-GB" sz="1200" i="1" dirty="0">
                <a:solidFill>
                  <a:srgbClr val="0098DB"/>
                </a:solidFill>
              </a:rPr>
              <a:t>S1A_IW_SLC__1SDV_20190831T055016_20190831T055043_028809_03437F_6942</a:t>
            </a:r>
          </a:p>
        </p:txBody>
      </p:sp>
      <p:sp>
        <p:nvSpPr>
          <p:cNvPr id="2" name="Rectangle 1"/>
          <p:cNvSpPr/>
          <p:nvPr/>
        </p:nvSpPr>
        <p:spPr>
          <a:xfrm>
            <a:off x="144000" y="988155"/>
            <a:ext cx="8236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pl-PL" dirty="0">
                <a:solidFill>
                  <a:schemeClr val="bg2"/>
                </a:solidFill>
              </a:rPr>
              <a:t>Input data: </a:t>
            </a:r>
            <a:r>
              <a:rPr lang="pl-PL" dirty="0" smtClean="0">
                <a:solidFill>
                  <a:schemeClr val="bg2"/>
                </a:solidFill>
              </a:rPr>
              <a:t>set of Sentinel-1 SLCs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000" y="3147288"/>
            <a:ext cx="5525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pl-PL" dirty="0" smtClean="0">
                <a:solidFill>
                  <a:schemeClr val="bg2"/>
                </a:solidFill>
              </a:rPr>
              <a:t>Output: coherence – intensity false colour composites for land cover mapping</a:t>
            </a:r>
            <a:endParaRPr lang="pl-PL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0" y="2456785"/>
            <a:ext cx="2428540" cy="189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0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Resulting RGB false composite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-1146" b="1"/>
          <a:stretch/>
        </p:blipFill>
        <p:spPr>
          <a:xfrm>
            <a:off x="484505" y="929640"/>
            <a:ext cx="3630295" cy="34315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7520" y="1356360"/>
            <a:ext cx="477105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2"/>
                </a:solidFill>
              </a:rPr>
              <a:t>Multi-temporal 12-day product (August 2019)</a:t>
            </a:r>
          </a:p>
          <a:p>
            <a:endParaRPr lang="pl-PL" sz="1400" dirty="0">
              <a:solidFill>
                <a:schemeClr val="bg2"/>
              </a:solidFill>
            </a:endParaRPr>
          </a:p>
          <a:p>
            <a:r>
              <a:rPr lang="pl-PL" sz="1400" dirty="0" smtClean="0">
                <a:solidFill>
                  <a:srgbClr val="FFC000"/>
                </a:solidFill>
              </a:rPr>
              <a:t>Yellow: </a:t>
            </a:r>
            <a:r>
              <a:rPr lang="pl-PL" sz="1400" dirty="0" smtClean="0">
                <a:solidFill>
                  <a:schemeClr val="bg2"/>
                </a:solidFill>
              </a:rPr>
              <a:t>Urban centers</a:t>
            </a:r>
          </a:p>
          <a:p>
            <a:r>
              <a:rPr lang="pl-PL" sz="1400" dirty="0" smtClean="0">
                <a:solidFill>
                  <a:srgbClr val="FF00FF"/>
                </a:solidFill>
              </a:rPr>
              <a:t>Magenta:</a:t>
            </a:r>
            <a:r>
              <a:rPr lang="pl-PL" sz="1400" dirty="0" smtClean="0">
                <a:solidFill>
                  <a:srgbClr val="FF0000"/>
                </a:solidFill>
              </a:rPr>
              <a:t> </a:t>
            </a:r>
            <a:r>
              <a:rPr lang="pl-PL" sz="1400" dirty="0" smtClean="0">
                <a:solidFill>
                  <a:schemeClr val="bg2"/>
                </a:solidFill>
              </a:rPr>
              <a:t>objects not changing</a:t>
            </a:r>
          </a:p>
          <a:p>
            <a:r>
              <a:rPr lang="pl-PL" sz="1400" dirty="0" smtClean="0">
                <a:solidFill>
                  <a:srgbClr val="006432"/>
                </a:solidFill>
              </a:rPr>
              <a:t>Green: </a:t>
            </a:r>
            <a:r>
              <a:rPr lang="pl-PL" sz="1400" dirty="0" smtClean="0">
                <a:solidFill>
                  <a:schemeClr val="bg2"/>
                </a:solidFill>
              </a:rPr>
              <a:t>Vegetated lands and forests</a:t>
            </a:r>
          </a:p>
          <a:p>
            <a:r>
              <a:rPr lang="pl-PL" sz="1400" dirty="0" smtClean="0">
                <a:solidFill>
                  <a:srgbClr val="00549F"/>
                </a:solidFill>
              </a:rPr>
              <a:t>Blue: </a:t>
            </a:r>
            <a:r>
              <a:rPr lang="pl-PL" sz="1400" dirty="0" smtClean="0">
                <a:solidFill>
                  <a:schemeClr val="bg2"/>
                </a:solidFill>
              </a:rPr>
              <a:t>objects changing in 12 days (e.g. ploughing)</a:t>
            </a:r>
          </a:p>
          <a:p>
            <a:r>
              <a:rPr lang="pl-PL" sz="1400" dirty="0" smtClean="0">
                <a:solidFill>
                  <a:schemeClr val="bg2"/>
                </a:solidFill>
              </a:rPr>
              <a:t> </a:t>
            </a:r>
            <a:endParaRPr lang="en-GB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9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Resulting RGB false composite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975"/>
            <a:ext cx="6074834" cy="38310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74834" y="922020"/>
            <a:ext cx="3069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2"/>
                </a:solidFill>
              </a:rPr>
              <a:t>Multi-temporal product (2015-2017)</a:t>
            </a:r>
          </a:p>
          <a:p>
            <a:endParaRPr lang="pl-PL" sz="1200" dirty="0">
              <a:solidFill>
                <a:schemeClr val="bg2"/>
              </a:solidFill>
            </a:endParaRPr>
          </a:p>
          <a:p>
            <a:r>
              <a:rPr lang="pl-PL" sz="1200" dirty="0" smtClean="0">
                <a:solidFill>
                  <a:srgbClr val="FFC000"/>
                </a:solidFill>
              </a:rPr>
              <a:t>Yellow: </a:t>
            </a:r>
            <a:r>
              <a:rPr lang="pl-PL" sz="1200" dirty="0" smtClean="0">
                <a:solidFill>
                  <a:schemeClr val="bg2"/>
                </a:solidFill>
              </a:rPr>
              <a:t>Urban centers</a:t>
            </a:r>
          </a:p>
          <a:p>
            <a:r>
              <a:rPr lang="pl-PL" sz="1200" dirty="0" smtClean="0">
                <a:solidFill>
                  <a:srgbClr val="FF00FF"/>
                </a:solidFill>
              </a:rPr>
              <a:t>Magenta:</a:t>
            </a:r>
            <a:r>
              <a:rPr lang="pl-PL" sz="1200" dirty="0" smtClean="0">
                <a:solidFill>
                  <a:srgbClr val="FF0000"/>
                </a:solidFill>
              </a:rPr>
              <a:t> </a:t>
            </a:r>
            <a:r>
              <a:rPr lang="pl-PL" sz="1200" dirty="0" smtClean="0">
                <a:solidFill>
                  <a:schemeClr val="bg2"/>
                </a:solidFill>
              </a:rPr>
              <a:t>objects not changing</a:t>
            </a:r>
          </a:p>
          <a:p>
            <a:r>
              <a:rPr lang="pl-PL" sz="1200" dirty="0" smtClean="0">
                <a:solidFill>
                  <a:srgbClr val="006432"/>
                </a:solidFill>
              </a:rPr>
              <a:t>Green: </a:t>
            </a:r>
            <a:r>
              <a:rPr lang="pl-PL" sz="1200" dirty="0" smtClean="0">
                <a:solidFill>
                  <a:schemeClr val="bg2"/>
                </a:solidFill>
              </a:rPr>
              <a:t>Vegetated lands and forests</a:t>
            </a:r>
          </a:p>
          <a:p>
            <a:r>
              <a:rPr lang="pl-PL" sz="1200" dirty="0" smtClean="0">
                <a:solidFill>
                  <a:srgbClr val="00549F"/>
                </a:solidFill>
              </a:rPr>
              <a:t>Blue: </a:t>
            </a:r>
            <a:r>
              <a:rPr lang="pl-PL" sz="1200" dirty="0" smtClean="0">
                <a:solidFill>
                  <a:schemeClr val="bg2"/>
                </a:solidFill>
              </a:rPr>
              <a:t>objects that changed</a:t>
            </a:r>
            <a:endParaRPr lang="en-GB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82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7931"/>
          </a:xfrm>
        </p:spPr>
      </p:pic>
      <p:sp>
        <p:nvSpPr>
          <p:cNvPr id="5" name="TextBox 4"/>
          <p:cNvSpPr txBox="1"/>
          <p:nvPr/>
        </p:nvSpPr>
        <p:spPr>
          <a:xfrm>
            <a:off x="2862932" y="30303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2015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144866" y="29425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605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2046"/>
          </a:xfrm>
        </p:spPr>
      </p:pic>
      <p:sp>
        <p:nvSpPr>
          <p:cNvPr id="5" name="TextBox 4"/>
          <p:cNvSpPr txBox="1"/>
          <p:nvPr/>
        </p:nvSpPr>
        <p:spPr>
          <a:xfrm>
            <a:off x="2862932" y="30303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2015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144866" y="29425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489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Answers to your questions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12" y="798652"/>
            <a:ext cx="8919891" cy="1921589"/>
          </a:xfrm>
        </p:spPr>
        <p:txBody>
          <a:bodyPr/>
          <a:lstStyle/>
          <a:p>
            <a:r>
              <a:rPr lang="pl-PL" dirty="0" smtClean="0"/>
              <a:t>What is the difference between Range Doppler TC and SAR Simulated TC?</a:t>
            </a:r>
          </a:p>
          <a:p>
            <a:r>
              <a:rPr lang="pl-PL" i="1" dirty="0" smtClean="0">
                <a:solidFill>
                  <a:schemeClr val="accent1"/>
                </a:solidFill>
              </a:rPr>
              <a:t>SAR Simulation TC : generates simulated SAR image using DEM and orbit vectors from orginal file, coregisters the simulated SAR image and original one, terrain correct – for each pixel of DEM finding corresponding position in the simulated image and corresponding pxel position in the original SAR image</a:t>
            </a:r>
          </a:p>
          <a:p>
            <a:endParaRPr lang="pl-PL" i="1" dirty="0">
              <a:solidFill>
                <a:schemeClr val="accent1"/>
              </a:solidFill>
            </a:endParaRPr>
          </a:p>
          <a:p>
            <a:r>
              <a:rPr lang="en-GB" i="1" dirty="0">
                <a:solidFill>
                  <a:schemeClr val="accent1"/>
                </a:solidFill>
              </a:rPr>
              <a:t>The Range Doppler Terrain Correction Operator implements the Range Doppler </a:t>
            </a:r>
            <a:r>
              <a:rPr lang="en-GB" i="1" dirty="0" err="1" smtClean="0">
                <a:solidFill>
                  <a:schemeClr val="accent1"/>
                </a:solidFill>
              </a:rPr>
              <a:t>orthorectification</a:t>
            </a:r>
            <a:r>
              <a:rPr lang="pl-PL" i="1" dirty="0" smtClean="0">
                <a:solidFill>
                  <a:schemeClr val="accent1"/>
                </a:solidFill>
              </a:rPr>
              <a:t>. </a:t>
            </a:r>
            <a:r>
              <a:rPr lang="en-GB" i="1" dirty="0" smtClean="0">
                <a:solidFill>
                  <a:schemeClr val="accent1"/>
                </a:solidFill>
              </a:rPr>
              <a:t>It uses</a:t>
            </a:r>
            <a:r>
              <a:rPr lang="pl-PL" i="1" dirty="0" smtClean="0">
                <a:solidFill>
                  <a:schemeClr val="accent1"/>
                </a:solidFill>
              </a:rPr>
              <a:t>: </a:t>
            </a:r>
            <a:r>
              <a:rPr lang="en-GB" i="1" dirty="0" smtClean="0">
                <a:solidFill>
                  <a:schemeClr val="accent1"/>
                </a:solidFill>
              </a:rPr>
              <a:t>orbit </a:t>
            </a:r>
            <a:r>
              <a:rPr lang="en-GB" i="1" dirty="0">
                <a:solidFill>
                  <a:schemeClr val="accent1"/>
                </a:solidFill>
              </a:rPr>
              <a:t>state vector information in the </a:t>
            </a:r>
            <a:r>
              <a:rPr lang="en-GB" i="1" dirty="0" smtClean="0">
                <a:solidFill>
                  <a:schemeClr val="accent1"/>
                </a:solidFill>
              </a:rPr>
              <a:t>metadata</a:t>
            </a:r>
            <a:r>
              <a:rPr lang="pl-PL" i="1" dirty="0" smtClean="0">
                <a:solidFill>
                  <a:schemeClr val="accent1"/>
                </a:solidFill>
              </a:rPr>
              <a:t>,</a:t>
            </a:r>
            <a:r>
              <a:rPr lang="en-GB" i="1" dirty="0" smtClean="0">
                <a:solidFill>
                  <a:schemeClr val="accent1"/>
                </a:solidFill>
              </a:rPr>
              <a:t>the </a:t>
            </a:r>
            <a:r>
              <a:rPr lang="en-GB" i="1" dirty="0">
                <a:solidFill>
                  <a:schemeClr val="accent1"/>
                </a:solidFill>
              </a:rPr>
              <a:t>radar timing annotations, the slant to ground range conversion parameters together with the reference DEM data to derive the precise geolocation information.  </a:t>
            </a:r>
          </a:p>
          <a:p>
            <a:endParaRPr lang="pl-PL" i="1" dirty="0" smtClean="0">
              <a:solidFill>
                <a:schemeClr val="accent1"/>
              </a:solidFill>
            </a:endParaRPr>
          </a:p>
          <a:p>
            <a:endParaRPr lang="en-GB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5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863376"/>
            <a:ext cx="8748000" cy="477851"/>
          </a:xfrm>
        </p:spPr>
        <p:txBody>
          <a:bodyPr/>
          <a:lstStyle/>
          <a:p>
            <a:r>
              <a:rPr lang="pl-PL" dirty="0"/>
              <a:t>What do we do if my AOI is in two products?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418009" y="2102417"/>
            <a:ext cx="1608865" cy="880844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418009" y="1341227"/>
            <a:ext cx="1608865" cy="880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817042" y="1867525"/>
            <a:ext cx="753283" cy="675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496551" y="1674579"/>
            <a:ext cx="1124125" cy="327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20676" y="1489913"/>
            <a:ext cx="679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AOI</a:t>
            </a:r>
            <a:endParaRPr lang="en-GB" dirty="0"/>
          </a:p>
        </p:txBody>
      </p:sp>
      <p:cxnSp>
        <p:nvCxnSpPr>
          <p:cNvPr id="9" name="Straight Arrow Connector 8"/>
          <p:cNvCxnSpPr>
            <a:stCxn id="5" idx="1"/>
          </p:cNvCxnSpPr>
          <p:nvPr/>
        </p:nvCxnSpPr>
        <p:spPr>
          <a:xfrm flipH="1">
            <a:off x="1032119" y="1781649"/>
            <a:ext cx="385890" cy="320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1"/>
          </p:cNvCxnSpPr>
          <p:nvPr/>
        </p:nvCxnSpPr>
        <p:spPr>
          <a:xfrm flipH="1" flipV="1">
            <a:off x="1032119" y="2102417"/>
            <a:ext cx="385890" cy="440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2800" y="1869517"/>
            <a:ext cx="964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Consecutive slices</a:t>
            </a:r>
            <a:endParaRPr lang="en-GB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3125724" y="2269627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accent1"/>
                </a:solidFill>
              </a:rPr>
              <a:t>Slice Assembly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18591" y="1599078"/>
            <a:ext cx="620785" cy="13170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412393" y="1599078"/>
            <a:ext cx="620785" cy="13170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5835368" y="1993360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IW1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394009" y="2026916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IW2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6028114" y="2379470"/>
            <a:ext cx="753283" cy="3417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707623" y="2186524"/>
            <a:ext cx="1124125" cy="327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31748" y="2001858"/>
            <a:ext cx="679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AOI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7089297" y="241874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accent1"/>
                </a:solidFill>
              </a:rPr>
              <a:t>Merge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2808259" y="3762389"/>
            <a:ext cx="1417739" cy="38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pl-PL" kern="0" smtClean="0"/>
              <a:t>Product1</a:t>
            </a:r>
            <a:endParaRPr lang="pl-PL" kern="0" dirty="0"/>
          </a:p>
        </p:txBody>
      </p:sp>
      <p:sp>
        <p:nvSpPr>
          <p:cNvPr id="22" name="Rectangle 21"/>
          <p:cNvSpPr/>
          <p:nvPr/>
        </p:nvSpPr>
        <p:spPr>
          <a:xfrm>
            <a:off x="2808259" y="3491875"/>
            <a:ext cx="1073790" cy="10821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3861078" y="3484142"/>
            <a:ext cx="1073790" cy="108218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3901216" y="3801134"/>
            <a:ext cx="1417739" cy="38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pl-PL" kern="0" dirty="0" smtClean="0"/>
              <a:t>Product2</a:t>
            </a:r>
            <a:endParaRPr lang="pl-PL" kern="0" dirty="0"/>
          </a:p>
        </p:txBody>
      </p:sp>
      <p:sp>
        <p:nvSpPr>
          <p:cNvPr id="26" name="TextBox 25"/>
          <p:cNvSpPr txBox="1"/>
          <p:nvPr/>
        </p:nvSpPr>
        <p:spPr>
          <a:xfrm>
            <a:off x="5132009" y="3848299"/>
            <a:ext cx="151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accent1"/>
                </a:solidFill>
              </a:rPr>
              <a:t>SAR Mosaic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2009" y="4178785"/>
            <a:ext cx="28039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/>
              <a:t>*It shall be TC and Calibrated before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32338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Sentinel-1 data acquisition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18338"/>
            <a:ext cx="9616753" cy="4425162"/>
          </a:xfrm>
          <a:prstGeom prst="rect">
            <a:avLst/>
          </a:prstGeom>
        </p:spPr>
      </p:pic>
      <p:sp>
        <p:nvSpPr>
          <p:cNvPr id="9" name="Text Box 88"/>
          <p:cNvSpPr txBox="1">
            <a:spLocks/>
          </p:cNvSpPr>
          <p:nvPr/>
        </p:nvSpPr>
        <p:spPr bwMode="auto">
          <a:xfrm>
            <a:off x="5269413" y="718338"/>
            <a:ext cx="2591795" cy="80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355" tIns="33677" rIns="67355" bIns="33677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algn="r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algn="r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algn="r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algn="r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sz="1600" b="1" u="sng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T</a:t>
            </a:r>
            <a:r>
              <a:rPr lang="en-GB" sz="1600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errain </a:t>
            </a:r>
            <a:r>
              <a:rPr lang="en-GB" sz="1600" b="1" u="sng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O</a:t>
            </a:r>
            <a:r>
              <a:rPr lang="en-GB" sz="1600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bservation </a:t>
            </a:r>
          </a:p>
          <a:p>
            <a:pPr algn="ctr" eaLnBrk="1" hangingPunct="1">
              <a:defRPr/>
            </a:pPr>
            <a:r>
              <a:rPr lang="en-GB" sz="1600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by </a:t>
            </a:r>
            <a:r>
              <a:rPr lang="en-GB" sz="1600" b="1" u="sng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P</a:t>
            </a:r>
            <a:r>
              <a:rPr lang="en-GB" sz="1600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rogressive </a:t>
            </a:r>
            <a:r>
              <a:rPr lang="en-GB" sz="1600" b="1" u="sng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S</a:t>
            </a:r>
            <a:r>
              <a:rPr lang="en-GB" sz="1600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cans</a:t>
            </a:r>
          </a:p>
          <a:p>
            <a:pPr algn="ctr" eaLnBrk="1" hangingPunct="1">
              <a:defRPr/>
            </a:pPr>
            <a:r>
              <a:rPr lang="en-GB" sz="1600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(TOPS)</a:t>
            </a:r>
          </a:p>
        </p:txBody>
      </p:sp>
      <p:pic>
        <p:nvPicPr>
          <p:cNvPr id="10" name="Picture 61" descr="TOPS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86" y="2332374"/>
            <a:ext cx="2664168" cy="245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02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789" y="157422"/>
            <a:ext cx="8038959" cy="646331"/>
          </a:xfrm>
        </p:spPr>
        <p:txBody>
          <a:bodyPr>
            <a:noAutofit/>
          </a:bodyPr>
          <a:lstStyle/>
          <a:p>
            <a:r>
              <a:rPr lang="en-CA" dirty="0"/>
              <a:t>Sentinel-1 TOPS Data</a:t>
            </a:r>
            <a:r>
              <a:rPr lang="pl-PL" dirty="0"/>
              <a:t> </a:t>
            </a:r>
            <a:r>
              <a:rPr lang="en-CA" dirty="0"/>
              <a:t>Handling and Processing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65949" y="1241078"/>
            <a:ext cx="8430480" cy="1520908"/>
            <a:chOff x="336456" y="1340768"/>
            <a:chExt cx="8082677" cy="1944216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456" y="1340768"/>
              <a:ext cx="2492375" cy="1760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1484784"/>
              <a:ext cx="2789237" cy="1692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1540321"/>
              <a:ext cx="2767013" cy="1744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365948" y="845446"/>
            <a:ext cx="1606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/>
              <a:t>Bursted</a:t>
            </a:r>
            <a:r>
              <a:rPr lang="en-GB" sz="1400" dirty="0"/>
              <a:t> IW SLC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3840" y="3317240"/>
            <a:ext cx="5476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rgbClr val="FF0000"/>
                </a:solidFill>
              </a:rPr>
              <a:t>TOPSAR Split </a:t>
            </a:r>
            <a:r>
              <a:rPr lang="pl-PL" sz="1400" dirty="0" smtClean="0"/>
              <a:t>to choose a subswath and bursts for the AOI</a:t>
            </a:r>
            <a:endParaRPr lang="en-GB" sz="1400" dirty="0"/>
          </a:p>
        </p:txBody>
      </p:sp>
      <p:cxnSp>
        <p:nvCxnSpPr>
          <p:cNvPr id="8" name="Elbow Connector 7"/>
          <p:cNvCxnSpPr>
            <a:stCxn id="8194" idx="1"/>
            <a:endCxn id="5" idx="1"/>
          </p:cNvCxnSpPr>
          <p:nvPr/>
        </p:nvCxnSpPr>
        <p:spPr>
          <a:xfrm rot="10800000" flipH="1" flipV="1">
            <a:off x="365948" y="1929689"/>
            <a:ext cx="1147891" cy="1541440"/>
          </a:xfrm>
          <a:prstGeom prst="bentConnector3">
            <a:avLst>
              <a:gd name="adj1" fmla="val -1991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9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Scattering mechanisms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385" y="1100388"/>
            <a:ext cx="5682615" cy="3265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18" y="2918459"/>
            <a:ext cx="2353909" cy="1598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7" y="957475"/>
            <a:ext cx="1944053" cy="185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3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Sentinel-1 TOPSAR Split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49" y="1424778"/>
            <a:ext cx="3566160" cy="26366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737" y="1414779"/>
            <a:ext cx="3578543" cy="26466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086" y="960120"/>
            <a:ext cx="4351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MENU: </a:t>
            </a:r>
            <a:r>
              <a:rPr lang="pl-PL" sz="1400" i="1" dirty="0" smtClean="0">
                <a:solidFill>
                  <a:schemeClr val="accent1"/>
                </a:solidFill>
              </a:rPr>
              <a:t>Radar/Sentinel-1 TOPS/S-1 TOPS Split</a:t>
            </a:r>
            <a:endParaRPr lang="en-GB" sz="1400" i="1" dirty="0">
              <a:solidFill>
                <a:schemeClr val="accent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528560" y="2047401"/>
            <a:ext cx="2946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528560" y="2194721"/>
            <a:ext cx="2946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528560" y="2367441"/>
            <a:ext cx="2946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57160" y="1939679"/>
            <a:ext cx="1314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 smtClean="0"/>
              <a:t>Selection of subswath</a:t>
            </a:r>
            <a:endParaRPr lang="en-GB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7757160" y="2099861"/>
            <a:ext cx="14302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 smtClean="0"/>
              <a:t>Selection of polarization</a:t>
            </a:r>
            <a:endParaRPr lang="en-GB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7757160" y="2234320"/>
            <a:ext cx="11480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 smtClean="0"/>
              <a:t>Selection of bursts</a:t>
            </a:r>
            <a:endParaRPr lang="en-GB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5149" y="4208342"/>
            <a:ext cx="4384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TOPS Split applied to both S-1 SLCs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626927" y="2729346"/>
            <a:ext cx="7204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rgbClr val="FF0000"/>
                </a:solidFill>
              </a:rPr>
              <a:t>IW3</a:t>
            </a:r>
          </a:p>
          <a:p>
            <a:r>
              <a:rPr lang="pl-PL" sz="1400" dirty="0" smtClean="0">
                <a:solidFill>
                  <a:srgbClr val="FF0000"/>
                </a:solidFill>
              </a:rPr>
              <a:t>VV</a:t>
            </a:r>
          </a:p>
          <a:p>
            <a:r>
              <a:rPr lang="pl-PL" sz="1400" dirty="0" smtClean="0">
                <a:solidFill>
                  <a:srgbClr val="FF0000"/>
                </a:solidFill>
              </a:rPr>
              <a:t>7-9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9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1160" y="1981200"/>
            <a:ext cx="3254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STEP 1</a:t>
            </a:r>
          </a:p>
          <a:p>
            <a:r>
              <a:rPr lang="pl-PL" dirty="0" smtClean="0"/>
              <a:t>Interferometric Coherence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02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Coregistration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46" y="880366"/>
            <a:ext cx="3672523" cy="33740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122" y="1144786"/>
            <a:ext cx="2418477" cy="127017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47040" y="2108200"/>
            <a:ext cx="127000" cy="289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94360" y="1061720"/>
            <a:ext cx="294640" cy="172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4539" y="960120"/>
            <a:ext cx="266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 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866669" y="855627"/>
            <a:ext cx="5969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i="1" dirty="0">
                <a:solidFill>
                  <a:srgbClr val="0098DB"/>
                </a:solidFill>
              </a:rPr>
              <a:t>S1A_IW_SLC__</a:t>
            </a:r>
            <a:r>
              <a:rPr lang="en-GB" sz="900" i="1" dirty="0" smtClean="0">
                <a:solidFill>
                  <a:srgbClr val="0098DB"/>
                </a:solidFill>
              </a:rPr>
              <a:t>1SDV_20190819T055015</a:t>
            </a:r>
            <a:r>
              <a:rPr lang="pl-PL" sz="900" i="1" dirty="0" smtClean="0">
                <a:solidFill>
                  <a:srgbClr val="0098DB"/>
                </a:solidFill>
              </a:rPr>
              <a:t>…</a:t>
            </a:r>
            <a:endParaRPr lang="en-GB" sz="900" dirty="0"/>
          </a:p>
        </p:txBody>
      </p:sp>
      <p:sp>
        <p:nvSpPr>
          <p:cNvPr id="17" name="Rectangle 16"/>
          <p:cNvSpPr/>
          <p:nvPr/>
        </p:nvSpPr>
        <p:spPr>
          <a:xfrm>
            <a:off x="645160" y="2252980"/>
            <a:ext cx="522732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i="1" dirty="0">
                <a:solidFill>
                  <a:srgbClr val="0098DB"/>
                </a:solidFill>
              </a:rPr>
              <a:t>S1A_IW_SLC__</a:t>
            </a:r>
            <a:r>
              <a:rPr lang="en-GB" sz="900" i="1" dirty="0" smtClean="0">
                <a:solidFill>
                  <a:srgbClr val="0098DB"/>
                </a:solidFill>
              </a:rPr>
              <a:t>1SDV_20190831T055016</a:t>
            </a:r>
            <a:r>
              <a:rPr lang="pl-PL" sz="900" i="1" dirty="0" smtClean="0">
                <a:solidFill>
                  <a:srgbClr val="0098DB"/>
                </a:solidFill>
              </a:rPr>
              <a:t>…</a:t>
            </a:r>
            <a:endParaRPr lang="en-GB" sz="9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515301" y="2414956"/>
            <a:ext cx="235059" cy="68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52655" y="2428897"/>
            <a:ext cx="2858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Coregistered bands in one product</a:t>
            </a:r>
            <a:endParaRPr lang="en-GB" sz="1200" dirty="0"/>
          </a:p>
        </p:txBody>
      </p:sp>
      <p:sp>
        <p:nvSpPr>
          <p:cNvPr id="7" name="Rectangle 6"/>
          <p:cNvSpPr/>
          <p:nvPr/>
        </p:nvSpPr>
        <p:spPr>
          <a:xfrm>
            <a:off x="4003963" y="2719837"/>
            <a:ext cx="501534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>
                <a:solidFill>
                  <a:schemeClr val="accent1"/>
                </a:solidFill>
              </a:rPr>
              <a:t>C</a:t>
            </a:r>
            <a:r>
              <a:rPr lang="en-GB" sz="1400" dirty="0" smtClean="0">
                <a:solidFill>
                  <a:schemeClr val="accent1"/>
                </a:solidFill>
              </a:rPr>
              <a:t>o-</a:t>
            </a:r>
            <a:r>
              <a:rPr lang="en-GB" sz="1400" dirty="0" err="1" smtClean="0">
                <a:solidFill>
                  <a:schemeClr val="accent1"/>
                </a:solidFill>
              </a:rPr>
              <a:t>regist</a:t>
            </a:r>
            <a:r>
              <a:rPr lang="pl-PL" sz="1400" dirty="0" smtClean="0">
                <a:solidFill>
                  <a:schemeClr val="accent1"/>
                </a:solidFill>
              </a:rPr>
              <a:t>ration </a:t>
            </a:r>
            <a:r>
              <a:rPr lang="pl-PL" sz="1400" dirty="0" smtClean="0"/>
              <a:t>of </a:t>
            </a:r>
            <a:r>
              <a:rPr lang="en-GB" sz="1400" dirty="0" smtClean="0"/>
              <a:t>two </a:t>
            </a:r>
            <a:r>
              <a:rPr lang="en-GB" sz="1400" dirty="0"/>
              <a:t>S-1 SLC split products (master and slave) of the same sub-swath using the orbits of the two products and a Digital Elevation Model (DEM).</a:t>
            </a:r>
            <a:br>
              <a:rPr lang="en-GB" sz="1400" dirty="0"/>
            </a:br>
            <a:endParaRPr lang="en-GB" sz="1400" dirty="0"/>
          </a:p>
        </p:txBody>
      </p:sp>
      <p:sp>
        <p:nvSpPr>
          <p:cNvPr id="9" name="Rectangle 8"/>
          <p:cNvSpPr/>
          <p:nvPr/>
        </p:nvSpPr>
        <p:spPr>
          <a:xfrm>
            <a:off x="4003963" y="3654131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 smtClean="0">
                <a:solidFill>
                  <a:schemeClr val="accent1"/>
                </a:solidFill>
              </a:rPr>
              <a:t>ESD</a:t>
            </a:r>
            <a:r>
              <a:rPr lang="pl-PL" sz="1400" dirty="0" smtClean="0"/>
              <a:t> estimates the range and azmiuth offset (exploiting the data at the overlapped area of the adjacent bursts) and </a:t>
            </a:r>
            <a:r>
              <a:rPr lang="en-GB" sz="1400" dirty="0" smtClean="0"/>
              <a:t>performs </a:t>
            </a:r>
            <a:r>
              <a:rPr lang="en-GB" sz="1400" dirty="0"/>
              <a:t>range and azimuth corrections for every </a:t>
            </a:r>
            <a:r>
              <a:rPr lang="en-GB" sz="1400" dirty="0" smtClean="0"/>
              <a:t>burst</a:t>
            </a:r>
            <a:r>
              <a:rPr lang="pl-PL" sz="1400" dirty="0"/>
              <a:t> </a:t>
            </a:r>
            <a:r>
              <a:rPr lang="pl-PL" sz="1400" dirty="0" smtClean="0"/>
              <a:t>in the slave image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98687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Coregistration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09" y="1157231"/>
            <a:ext cx="2913776" cy="35251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63986" y="1300291"/>
            <a:ext cx="56640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The Cross Correlation operator creates an alignment between master and slave images </a:t>
            </a:r>
            <a:r>
              <a:rPr lang="pl-PL" sz="1200" dirty="0" smtClean="0"/>
              <a:t>(</a:t>
            </a:r>
            <a:r>
              <a:rPr lang="en-GB" sz="1200" dirty="0" smtClean="0"/>
              <a:t>matching automatically distributed correlation optimization windows</a:t>
            </a:r>
            <a:r>
              <a:rPr lang="pl-PL" sz="1200" dirty="0" smtClean="0"/>
              <a:t> between master and slave)</a:t>
            </a:r>
            <a:r>
              <a:rPr lang="en-GB" sz="1200" dirty="0" smtClean="0"/>
              <a:t> </a:t>
            </a:r>
            <a:endParaRPr lang="pl-PL" sz="1200" dirty="0" smtClean="0"/>
          </a:p>
          <a:p>
            <a:endParaRPr lang="pl-PL" sz="1200" dirty="0" smtClean="0"/>
          </a:p>
          <a:p>
            <a:r>
              <a:rPr lang="en-GB" sz="1200" dirty="0" smtClean="0"/>
              <a:t>First on coarse level, with large windows and lower oversampling factors, later on fine level, with smaller windows and higher oversampling factors. </a:t>
            </a:r>
            <a:endParaRPr lang="en-GB" sz="1200" dirty="0"/>
          </a:p>
        </p:txBody>
      </p:sp>
      <p:sp>
        <p:nvSpPr>
          <p:cNvPr id="6" name="Rectangle 5"/>
          <p:cNvSpPr/>
          <p:nvPr/>
        </p:nvSpPr>
        <p:spPr>
          <a:xfrm>
            <a:off x="3363985" y="2885785"/>
            <a:ext cx="5664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With the master-slave offsets computed, a </a:t>
            </a:r>
            <a:r>
              <a:rPr lang="en-GB" sz="1200" dirty="0" err="1"/>
              <a:t>coregistration</a:t>
            </a:r>
            <a:r>
              <a:rPr lang="en-GB" sz="1200" dirty="0"/>
              <a:t> polynomial (CPM) is estimated by the Warp operator, which resamples pixels in the slave image into pixels in the master image. </a:t>
            </a:r>
          </a:p>
        </p:txBody>
      </p:sp>
    </p:spTree>
    <p:extLst>
      <p:ext uri="{BB962C8B-B14F-4D97-AF65-F5344CB8AC3E}">
        <p14:creationId xmlns:p14="http://schemas.microsoft.com/office/powerpoint/2010/main" val="178823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22279E-2C4C-4C93-8498-455A58D1433E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2760952-b3bb-408f-ace6-eb1e07642b86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94</TotalTime>
  <Words>685</Words>
  <Application>Microsoft Office PowerPoint</Application>
  <PresentationFormat>On-screen Show (16:9)</PresentationFormat>
  <Paragraphs>124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Verdana</vt:lpstr>
      <vt:lpstr>Wingdings</vt:lpstr>
      <vt:lpstr>ヒラギノ角ゴ ProN W3</vt:lpstr>
      <vt:lpstr>NEW ESA Presentation 16-9</vt:lpstr>
      <vt:lpstr>PowerPoint Presentation</vt:lpstr>
      <vt:lpstr>Introduction</vt:lpstr>
      <vt:lpstr>Sentinel-1 data acquisition</vt:lpstr>
      <vt:lpstr>Sentinel-1 TOPS Data Handling and Processing</vt:lpstr>
      <vt:lpstr>Scattering mechanisms</vt:lpstr>
      <vt:lpstr>Sentinel-1 TOPSAR Split</vt:lpstr>
      <vt:lpstr>PowerPoint Presentation</vt:lpstr>
      <vt:lpstr>Coregistration</vt:lpstr>
      <vt:lpstr>Coregistration</vt:lpstr>
      <vt:lpstr>Interferometric Coherence</vt:lpstr>
      <vt:lpstr>Interferometric Coherence</vt:lpstr>
      <vt:lpstr>S-1 TOPS Debursting</vt:lpstr>
      <vt:lpstr>Terrain Correction</vt:lpstr>
      <vt:lpstr>PowerPoint Presentation</vt:lpstr>
      <vt:lpstr>Backscatter Intensity product</vt:lpstr>
      <vt:lpstr>Creating a stack</vt:lpstr>
      <vt:lpstr>Conversion of sigma0 to db</vt:lpstr>
      <vt:lpstr>Band math: average sigma 0 and difference</vt:lpstr>
      <vt:lpstr>Creating RGB false composite</vt:lpstr>
      <vt:lpstr>Resulting RGB false composite</vt:lpstr>
      <vt:lpstr>Resulting RGB false composite</vt:lpstr>
      <vt:lpstr>PowerPoint Presentation</vt:lpstr>
      <vt:lpstr>PowerPoint Presentation</vt:lpstr>
      <vt:lpstr>Answers to your questions</vt:lpstr>
      <vt:lpstr>PowerPoint Presentation</vt:lpstr>
    </vt:vector>
  </TitlesOfParts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Author</dc:creator>
  <cp:lastModifiedBy>Magdalena Fitrzyk</cp:lastModifiedBy>
  <cp:revision>30</cp:revision>
  <cp:lastPrinted>2008-08-26T16:26:23Z</cp:lastPrinted>
  <dcterms:created xsi:type="dcterms:W3CDTF">2016-10-18T10:53:19Z</dcterms:created>
  <dcterms:modified xsi:type="dcterms:W3CDTF">2019-11-20T02:52:39Z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Author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>ESRIN</vt:lpwstr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>ESRIN</vt:lpwstr>
  </property>
  <property fmtid="{D5CDD505-2E9C-101B-9397-08002B2CF9AE}" pid="24" name="bmsAddress">
    <vt:lpwstr>Via Galileo Galilei - Casella Postale 64 - 00044 Frascati - Italy</vt:lpwstr>
  </property>
  <property fmtid="{D5CDD505-2E9C-101B-9397-08002B2CF9AE}" pid="25" name="bmsPlace">
    <vt:lpwstr>Frascati</vt:lpwstr>
  </property>
  <property fmtid="{D5CDD505-2E9C-101B-9397-08002B2CF9AE}" pid="26" name="bmsPhoneFax">
    <vt:lpwstr>T +39 06 9418 01 - F +39 06 9418 0280 - www.esa.int</vt:lpwstr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2016-10-17T22:00:00Z</vt:filetime>
  </property>
  <property fmtid="{D5CDD505-2E9C-101B-9397-08002B2CF9AE}" pid="30" name="Organisational_x0020_entity">
    <vt:lpwstr/>
  </property>
</Properties>
</file>