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33"/>
  </p:notesMasterIdLst>
  <p:handoutMasterIdLst>
    <p:handoutMasterId r:id="rId34"/>
  </p:handoutMasterIdLst>
  <p:sldIdLst>
    <p:sldId id="256" r:id="rId5"/>
    <p:sldId id="267" r:id="rId6"/>
    <p:sldId id="260" r:id="rId7"/>
    <p:sldId id="257" r:id="rId8"/>
    <p:sldId id="258" r:id="rId9"/>
    <p:sldId id="259" r:id="rId10"/>
    <p:sldId id="261" r:id="rId11"/>
    <p:sldId id="262" r:id="rId12"/>
    <p:sldId id="263" r:id="rId13"/>
    <p:sldId id="264" r:id="rId14"/>
    <p:sldId id="268" r:id="rId15"/>
    <p:sldId id="269" r:id="rId16"/>
    <p:sldId id="265" r:id="rId17"/>
    <p:sldId id="266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C596B3-E3D7-41B1-8DEF-9CAD38BD6C6F}">
          <p14:sldIdLst>
            <p14:sldId id="256"/>
            <p14:sldId id="267"/>
            <p14:sldId id="260"/>
            <p14:sldId id="257"/>
            <p14:sldId id="258"/>
            <p14:sldId id="259"/>
            <p14:sldId id="261"/>
            <p14:sldId id="262"/>
            <p14:sldId id="263"/>
            <p14:sldId id="264"/>
            <p14:sldId id="268"/>
            <p14:sldId id="269"/>
            <p14:sldId id="265"/>
            <p14:sldId id="266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0B27"/>
    <a:srgbClr val="D0103A"/>
    <a:srgbClr val="006432"/>
    <a:srgbClr val="00542A"/>
    <a:srgbClr val="008542"/>
    <a:srgbClr val="0098DB"/>
    <a:srgbClr val="00549F"/>
    <a:srgbClr val="FDC82F"/>
    <a:srgbClr val="00338D"/>
    <a:srgbClr val="E3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07" autoAdjust="0"/>
    <p:restoredTop sz="94699"/>
  </p:normalViewPr>
  <p:slideViewPr>
    <p:cSldViewPr snapToGrid="0">
      <p:cViewPr varScale="1">
        <p:scale>
          <a:sx n="146" d="100"/>
          <a:sy n="146" d="100"/>
        </p:scale>
        <p:origin x="21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9/13/2019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9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1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2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1388224"/>
            <a:ext cx="8748000" cy="2527071"/>
          </a:xfrm>
        </p:spPr>
        <p:txBody>
          <a:bodyPr/>
          <a:lstStyle>
            <a:lvl1pPr marL="0"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6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10" name="Picture 9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3_PPT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71429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22282"/>
            <a:ext cx="8748000" cy="362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80702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6750838" y="4580702"/>
            <a:ext cx="22499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Author | ESRIN | 18/10/2016 | Slide  </a:t>
            </a:r>
            <a:fld id="{74715171-953B-462A-B427-D01C79F554CB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67443"/>
            <a:ext cx="1210456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512996" y="3393298"/>
            <a:ext cx="1848067" cy="523220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Fabrizio Ramoino</a:t>
            </a:r>
          </a:p>
          <a:p>
            <a:r>
              <a:rPr lang="en-GB" dirty="0" smtClean="0"/>
              <a:t>ESA/ESRIN</a:t>
            </a:r>
            <a:endParaRPr lang="en-GB" dirty="0"/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512996" y="2539626"/>
            <a:ext cx="7389058" cy="369332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Practical on </a:t>
            </a:r>
            <a:r>
              <a:rPr lang="en-GB" dirty="0" smtClean="0"/>
              <a:t>pre-processing of </a:t>
            </a:r>
            <a:r>
              <a:rPr lang="en-GB" dirty="0"/>
              <a:t>optical time </a:t>
            </a:r>
            <a:r>
              <a:rPr lang="en-GB" dirty="0" smtClean="0"/>
              <a:t>series including </a:t>
            </a:r>
            <a:r>
              <a:rPr lang="en-GB" dirty="0"/>
              <a:t>S2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Subset (spatially/spectrally)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55120"/>
            <a:ext cx="914400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300"/>
              </a:spcAft>
              <a:buFont typeface="+mj-lt"/>
              <a:buAutoNum type="arabicParenR"/>
            </a:pPr>
            <a:r>
              <a:rPr lang="en-GB" sz="1200" dirty="0" smtClean="0"/>
              <a:t>Select the new product in the Product Explorer window.</a:t>
            </a:r>
          </a:p>
          <a:p>
            <a:pPr marL="228600" indent="-228600">
              <a:buFont typeface="+mj-lt"/>
              <a:buAutoNum type="arabicParenR"/>
            </a:pPr>
            <a:r>
              <a:rPr lang="en-GB" sz="1200" dirty="0" smtClean="0"/>
              <a:t>Click on ‘Raster’ </a:t>
            </a:r>
            <a:r>
              <a:rPr lang="en-GB" sz="1200" dirty="0" smtClean="0">
                <a:sym typeface="Wingdings" panose="05000000000000000000" pitchFamily="2" charset="2"/>
              </a:rPr>
              <a:t> ‘Subset…’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5315" y="1393418"/>
            <a:ext cx="2834639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In the pop-up window set up the parameters as shown in the </a:t>
            </a:r>
            <a:r>
              <a:rPr lang="en-GB" sz="1100" dirty="0" smtClean="0"/>
              <a:t>Figures:</a:t>
            </a:r>
          </a:p>
          <a:p>
            <a:endParaRPr lang="en-GB" sz="1100" dirty="0" smtClean="0"/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Define the X and Y pixels range or the X and Y geo-coordinates to crop the input product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Define which bands you want to export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Click on ‘Run’</a:t>
            </a:r>
            <a:endParaRPr lang="en-GB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72" y="1360755"/>
            <a:ext cx="3110909" cy="2803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567" y="1222602"/>
            <a:ext cx="3152309" cy="35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Band Maths (e.g. NDVI)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55120"/>
            <a:ext cx="914400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300"/>
              </a:spcAft>
              <a:buFont typeface="+mj-lt"/>
              <a:buAutoNum type="arabicParenR"/>
            </a:pPr>
            <a:r>
              <a:rPr lang="en-GB" sz="1200" dirty="0" smtClean="0"/>
              <a:t>Select the product in the Product Explorer window.</a:t>
            </a:r>
          </a:p>
          <a:p>
            <a:pPr marL="228600" indent="-228600">
              <a:buFont typeface="+mj-lt"/>
              <a:buAutoNum type="arabicParenR"/>
            </a:pPr>
            <a:r>
              <a:rPr lang="en-GB" sz="1200" dirty="0" smtClean="0"/>
              <a:t>Click on ‘Raster’ </a:t>
            </a:r>
            <a:r>
              <a:rPr lang="en-GB" sz="1200" dirty="0" smtClean="0">
                <a:sym typeface="Wingdings" panose="05000000000000000000" pitchFamily="2" charset="2"/>
              </a:rPr>
              <a:t> ‘Band Maths…’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9191" y="1393418"/>
            <a:ext cx="28346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In the pop-up window set up the parameters as shown in the </a:t>
            </a:r>
            <a:r>
              <a:rPr lang="en-GB" sz="1100" dirty="0" smtClean="0"/>
              <a:t>Figures:</a:t>
            </a:r>
          </a:p>
          <a:p>
            <a:endParaRPr lang="en-GB" sz="1100" dirty="0" smtClean="0"/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Change the Name: ‘NDVI’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Unselect ‘Virtual’ box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Click on ‘Edit Expression…’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Create your expression using ‘@’ and after replace them with the bands</a:t>
            </a:r>
          </a:p>
          <a:p>
            <a:pPr marL="628650" lvl="1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000" i="1" dirty="0" smtClean="0"/>
              <a:t>(@ - @) / (@ + @)</a:t>
            </a:r>
          </a:p>
          <a:p>
            <a:pPr marL="628650" lvl="1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000" i="1" dirty="0" smtClean="0"/>
              <a:t>(B8 – B4) / (B8 + B4)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Click on ‘Run’</a:t>
            </a:r>
            <a:endParaRPr lang="en-GB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34" y="1393418"/>
            <a:ext cx="2519482" cy="2336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521" y="1328106"/>
            <a:ext cx="3519237" cy="1681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520" y="3060499"/>
            <a:ext cx="3519238" cy="168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0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Output Visualization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55120"/>
            <a:ext cx="9144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200" dirty="0" smtClean="0"/>
              <a:t>When the processing is finished the output will be automatically opened in the ‘Product Explorer’ of SNAP Select the product in the Product Explorer window.</a:t>
            </a:r>
          </a:p>
          <a:p>
            <a:r>
              <a:rPr lang="en-GB" sz="1200" dirty="0" smtClean="0"/>
              <a:t>Using the Colour Manipulation (bottom left) you can modify the colour palette.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73" y="1459945"/>
            <a:ext cx="5827120" cy="327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Radiometric Indices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44937" y="4490661"/>
            <a:ext cx="2220686" cy="248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68491" y="1419622"/>
            <a:ext cx="2200939" cy="467832"/>
          </a:xfrm>
          <a:prstGeom prst="rect">
            <a:avLst/>
          </a:prstGeom>
          <a:noFill/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rgbClr val="008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Vegetation indices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530000" y="1419622"/>
            <a:ext cx="2200939" cy="467832"/>
          </a:xfrm>
          <a:prstGeom prst="rect">
            <a:avLst/>
          </a:prstGeom>
          <a:noFill/>
          <a:ln>
            <a:solidFill>
              <a:srgbClr val="E372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rgbClr val="E37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indices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794205" y="1419622"/>
            <a:ext cx="2200939" cy="467832"/>
          </a:xfrm>
          <a:prstGeom prst="rect">
            <a:avLst/>
          </a:prstGeom>
          <a:noFill/>
          <a:ln>
            <a:solidFill>
              <a:srgbClr val="009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i="1" dirty="0">
                <a:solidFill>
                  <a:srgbClr val="0098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indices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97712" y="1898087"/>
            <a:ext cx="2" cy="2476812"/>
          </a:xfrm>
          <a:prstGeom prst="line">
            <a:avLst/>
          </a:prstGeom>
          <a:ln w="19050">
            <a:solidFill>
              <a:srgbClr val="00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97712" y="2156239"/>
            <a:ext cx="276255" cy="0"/>
          </a:xfrm>
          <a:prstGeom prst="line">
            <a:avLst/>
          </a:prstGeom>
          <a:ln w="19050">
            <a:solidFill>
              <a:srgbClr val="00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97711" y="2468128"/>
            <a:ext cx="276255" cy="0"/>
          </a:xfrm>
          <a:prstGeom prst="line">
            <a:avLst/>
          </a:prstGeom>
          <a:ln w="19050">
            <a:solidFill>
              <a:srgbClr val="00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06846" y="2790650"/>
            <a:ext cx="276255" cy="0"/>
          </a:xfrm>
          <a:prstGeom prst="line">
            <a:avLst/>
          </a:prstGeom>
          <a:ln w="19050">
            <a:solidFill>
              <a:srgbClr val="00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06847" y="3116718"/>
            <a:ext cx="276255" cy="0"/>
          </a:xfrm>
          <a:prstGeom prst="line">
            <a:avLst/>
          </a:prstGeom>
          <a:ln w="19050">
            <a:solidFill>
              <a:srgbClr val="00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06846" y="3449873"/>
            <a:ext cx="276255" cy="0"/>
          </a:xfrm>
          <a:prstGeom prst="line">
            <a:avLst/>
          </a:prstGeom>
          <a:ln w="19050">
            <a:solidFill>
              <a:srgbClr val="00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8343" y="3754098"/>
            <a:ext cx="276255" cy="0"/>
          </a:xfrm>
          <a:prstGeom prst="line">
            <a:avLst/>
          </a:prstGeom>
          <a:ln w="19050">
            <a:solidFill>
              <a:srgbClr val="00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97713" y="4062447"/>
            <a:ext cx="276255" cy="0"/>
          </a:xfrm>
          <a:prstGeom prst="line">
            <a:avLst/>
          </a:prstGeom>
          <a:ln w="19050">
            <a:solidFill>
              <a:srgbClr val="00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97712" y="4363703"/>
            <a:ext cx="276255" cy="0"/>
          </a:xfrm>
          <a:prstGeom prst="line">
            <a:avLst/>
          </a:prstGeom>
          <a:ln w="19050">
            <a:solidFill>
              <a:srgbClr val="0085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5819" y="2663692"/>
            <a:ext cx="21948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8542"/>
                </a:solidFill>
              </a:rPr>
              <a:t>SAVI, TSAVI, MSAVI, MSAVI2</a:t>
            </a:r>
            <a:endParaRPr lang="en-GB" sz="1050" i="1" dirty="0">
              <a:solidFill>
                <a:srgbClr val="00854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8066" y="2029281"/>
            <a:ext cx="10999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8542"/>
                </a:solidFill>
              </a:rPr>
              <a:t>DVI, RVI, PVI</a:t>
            </a:r>
            <a:endParaRPr lang="en-GB" sz="1050" i="1" dirty="0">
              <a:solidFill>
                <a:srgbClr val="00854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5819" y="2341170"/>
            <a:ext cx="21018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8542"/>
                </a:solidFill>
              </a:rPr>
              <a:t>NDVI, WDVI, TNDVI, GNDVI</a:t>
            </a:r>
            <a:endParaRPr lang="en-GB" sz="1050" i="1" dirty="0">
              <a:solidFill>
                <a:srgbClr val="00854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8066" y="2989760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8542"/>
                </a:solidFill>
              </a:rPr>
              <a:t>GEMI</a:t>
            </a:r>
            <a:endParaRPr lang="en-GB" sz="1050" i="1" dirty="0">
              <a:solidFill>
                <a:srgbClr val="00854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8066" y="3322915"/>
            <a:ext cx="5164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8542"/>
                </a:solidFill>
              </a:rPr>
              <a:t>ARVI</a:t>
            </a:r>
            <a:endParaRPr lang="en-GB" sz="1050" i="1" dirty="0">
              <a:solidFill>
                <a:srgbClr val="00854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819" y="3627140"/>
            <a:ext cx="614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8542"/>
                </a:solidFill>
              </a:rPr>
              <a:t>NDI45</a:t>
            </a:r>
            <a:endParaRPr lang="en-GB" sz="1050" i="1" dirty="0">
              <a:solidFill>
                <a:srgbClr val="00854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819" y="3935489"/>
            <a:ext cx="16145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8542"/>
                </a:solidFill>
              </a:rPr>
              <a:t>MTCI, MCARI, </a:t>
            </a:r>
            <a:r>
              <a:rPr lang="en-GB" sz="1050" i="1" dirty="0" err="1" smtClean="0">
                <a:solidFill>
                  <a:srgbClr val="008542"/>
                </a:solidFill>
              </a:rPr>
              <a:t>PSSRa</a:t>
            </a:r>
            <a:endParaRPr lang="en-GB" sz="1050" i="1" dirty="0">
              <a:solidFill>
                <a:srgbClr val="00854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5819" y="4236745"/>
            <a:ext cx="15167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>
                <a:solidFill>
                  <a:srgbClr val="008542"/>
                </a:solidFill>
              </a:rPr>
              <a:t>S2REP, REIP, IRECI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3643517" y="1898087"/>
            <a:ext cx="6997" cy="1225150"/>
          </a:xfrm>
          <a:prstGeom prst="line">
            <a:avLst/>
          </a:prstGeom>
          <a:ln w="19050">
            <a:solidFill>
              <a:srgbClr val="E37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650512" y="2156239"/>
            <a:ext cx="276255" cy="0"/>
          </a:xfrm>
          <a:prstGeom prst="line">
            <a:avLst/>
          </a:prstGeom>
          <a:ln w="19050">
            <a:solidFill>
              <a:srgbClr val="E37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650511" y="2468128"/>
            <a:ext cx="276255" cy="0"/>
          </a:xfrm>
          <a:prstGeom prst="line">
            <a:avLst/>
          </a:prstGeom>
          <a:ln w="19050">
            <a:solidFill>
              <a:srgbClr val="E37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3643517" y="2790650"/>
            <a:ext cx="276255" cy="0"/>
          </a:xfrm>
          <a:prstGeom prst="line">
            <a:avLst/>
          </a:prstGeom>
          <a:ln w="19050">
            <a:solidFill>
              <a:srgbClr val="E37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637380" y="3118100"/>
            <a:ext cx="276255" cy="0"/>
          </a:xfrm>
          <a:prstGeom prst="line">
            <a:avLst/>
          </a:prstGeom>
          <a:ln w="19050">
            <a:solidFill>
              <a:srgbClr val="E372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58619" y="2662487"/>
            <a:ext cx="333746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E37222"/>
                </a:solidFill>
              </a:rPr>
              <a:t>RI</a:t>
            </a:r>
            <a:endParaRPr lang="en-GB" sz="1050" i="1" dirty="0">
              <a:solidFill>
                <a:srgbClr val="E3722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58619" y="2029281"/>
            <a:ext cx="333746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E37222"/>
                </a:solidFill>
              </a:rPr>
              <a:t>BI</a:t>
            </a:r>
            <a:endParaRPr lang="en-GB" sz="1050" i="1" dirty="0">
              <a:solidFill>
                <a:srgbClr val="E3722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58619" y="2341170"/>
            <a:ext cx="418704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E37222"/>
                </a:solidFill>
              </a:rPr>
              <a:t>BI2</a:t>
            </a:r>
            <a:endParaRPr lang="en-GB" sz="1050" i="1" dirty="0">
              <a:solidFill>
                <a:srgbClr val="E3722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58619" y="2985014"/>
            <a:ext cx="543739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E37222"/>
                </a:solidFill>
              </a:rPr>
              <a:t>GEMI</a:t>
            </a:r>
            <a:endParaRPr lang="en-GB" sz="1050" i="1" dirty="0">
              <a:solidFill>
                <a:srgbClr val="E37222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6918255" y="1892483"/>
            <a:ext cx="1" cy="1536119"/>
          </a:xfrm>
          <a:prstGeom prst="line">
            <a:avLst/>
          </a:prstGeom>
          <a:ln w="19050">
            <a:solidFill>
              <a:srgbClr val="009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918252" y="2150635"/>
            <a:ext cx="276255" cy="0"/>
          </a:xfrm>
          <a:prstGeom prst="line">
            <a:avLst/>
          </a:prstGeom>
          <a:ln w="19050">
            <a:solidFill>
              <a:srgbClr val="009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918251" y="2462524"/>
            <a:ext cx="276255" cy="0"/>
          </a:xfrm>
          <a:prstGeom prst="line">
            <a:avLst/>
          </a:prstGeom>
          <a:ln w="19050">
            <a:solidFill>
              <a:srgbClr val="009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917931" y="2785046"/>
            <a:ext cx="276255" cy="0"/>
          </a:xfrm>
          <a:prstGeom prst="line">
            <a:avLst/>
          </a:prstGeom>
          <a:ln w="19050">
            <a:solidFill>
              <a:srgbClr val="009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916931" y="3117633"/>
            <a:ext cx="276255" cy="0"/>
          </a:xfrm>
          <a:prstGeom prst="line">
            <a:avLst/>
          </a:prstGeom>
          <a:ln w="19050">
            <a:solidFill>
              <a:srgbClr val="009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126359" y="2656883"/>
            <a:ext cx="691215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98DB"/>
                </a:solidFill>
              </a:rPr>
              <a:t>MNDWI</a:t>
            </a:r>
            <a:endParaRPr lang="en-GB" sz="1050" i="1" dirty="0">
              <a:solidFill>
                <a:srgbClr val="0098DB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26359" y="2023677"/>
            <a:ext cx="577402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98DB"/>
                </a:solidFill>
              </a:rPr>
              <a:t>NDWI</a:t>
            </a:r>
            <a:endParaRPr lang="en-GB" sz="1050" i="1" dirty="0">
              <a:solidFill>
                <a:srgbClr val="0098DB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126359" y="2335566"/>
            <a:ext cx="662361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98DB"/>
                </a:solidFill>
              </a:rPr>
              <a:t>NDWI2</a:t>
            </a:r>
            <a:endParaRPr lang="en-GB" sz="1050" i="1" dirty="0">
              <a:solidFill>
                <a:srgbClr val="0098DB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26359" y="2979410"/>
            <a:ext cx="526106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98DB"/>
                </a:solidFill>
              </a:rPr>
              <a:t>NDPI</a:t>
            </a:r>
            <a:endParaRPr lang="en-GB" sz="1050" i="1" dirty="0">
              <a:solidFill>
                <a:srgbClr val="0098DB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6916931" y="3428602"/>
            <a:ext cx="276255" cy="0"/>
          </a:xfrm>
          <a:prstGeom prst="line">
            <a:avLst/>
          </a:prstGeom>
          <a:ln w="19050">
            <a:solidFill>
              <a:srgbClr val="0098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126359" y="3290379"/>
            <a:ext cx="526106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050" i="1" dirty="0" smtClean="0">
                <a:solidFill>
                  <a:srgbClr val="0098DB"/>
                </a:solidFill>
              </a:rPr>
              <a:t>NDTI</a:t>
            </a:r>
            <a:endParaRPr lang="en-GB" sz="1050" i="1" dirty="0">
              <a:solidFill>
                <a:srgbClr val="0098DB"/>
              </a:solidFill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0" y="771550"/>
            <a:ext cx="9144000" cy="697563"/>
          </a:xfrm>
          <a:prstGeom prst="rect">
            <a:avLst/>
          </a:prstGeom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/>
            <a:r>
              <a:rPr lang="en-US" sz="1400" b="1" i="1" kern="0" dirty="0" smtClean="0"/>
              <a:t>Radiometric indices are quantitative measures of features that are obtained by combining several spectral bands</a:t>
            </a:r>
            <a:endParaRPr lang="en-US" sz="1400" b="1" i="1" kern="0" dirty="0"/>
          </a:p>
        </p:txBody>
      </p:sp>
    </p:spTree>
    <p:extLst>
      <p:ext uri="{BB962C8B-B14F-4D97-AF65-F5344CB8AC3E}">
        <p14:creationId xmlns:p14="http://schemas.microsoft.com/office/powerpoint/2010/main" val="1319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Radiometric Indices (e.g. NDVI)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106" y="802281"/>
            <a:ext cx="7050815" cy="39660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434" y="2318868"/>
            <a:ext cx="1607607" cy="2107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437" y="2318868"/>
            <a:ext cx="1607607" cy="2107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77740" y="2508275"/>
                <a:ext cx="1110112" cy="586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8−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8+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4)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0" y="2508275"/>
                <a:ext cx="1110112" cy="586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2097" y="1400114"/>
                <a:ext cx="1361398" cy="586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𝑁𝐼𝑅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𝑅𝑒𝑑</m:t>
                              </m:r>
                            </m:e>
                          </m:d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𝑁𝐼𝑅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𝑅𝑒𝑑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97" y="1400114"/>
                <a:ext cx="1361398" cy="586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>
            <a:stCxn id="9" idx="2"/>
            <a:endCxn id="8" idx="0"/>
          </p:cNvCxnSpPr>
          <p:nvPr/>
        </p:nvCxnSpPr>
        <p:spPr>
          <a:xfrm>
            <a:off x="932796" y="1986813"/>
            <a:ext cx="0" cy="52146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0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Biophysical processor (L2B)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55120"/>
            <a:ext cx="914400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300"/>
              </a:spcAft>
              <a:buFont typeface="+mj-lt"/>
              <a:buAutoNum type="arabicParenR"/>
            </a:pPr>
            <a:r>
              <a:rPr lang="en-GB" sz="1200" dirty="0" smtClean="0"/>
              <a:t>Select the new product in the Product Explorer window.</a:t>
            </a:r>
          </a:p>
          <a:p>
            <a:pPr marL="228600" indent="-228600">
              <a:buFont typeface="+mj-lt"/>
              <a:buAutoNum type="arabicParenR"/>
            </a:pPr>
            <a:r>
              <a:rPr lang="en-GB" sz="1200" dirty="0" smtClean="0"/>
              <a:t>Click on ‘Optical’ </a:t>
            </a:r>
            <a:r>
              <a:rPr lang="en-GB" sz="1200" dirty="0" smtClean="0">
                <a:sym typeface="Wingdings" panose="05000000000000000000" pitchFamily="2" charset="2"/>
              </a:rPr>
              <a:t> ‘Thematic Land Processing’ </a:t>
            </a:r>
            <a:r>
              <a:rPr lang="en-GB" sz="1200" dirty="0">
                <a:sym typeface="Wingdings" panose="05000000000000000000" pitchFamily="2" charset="2"/>
              </a:rPr>
              <a:t> ‘Biophysical processor (</a:t>
            </a:r>
            <a:r>
              <a:rPr lang="en-GB" sz="1200" dirty="0" smtClean="0">
                <a:sym typeface="Wingdings" panose="05000000000000000000" pitchFamily="2" charset="2"/>
              </a:rPr>
              <a:t>LAI, </a:t>
            </a:r>
            <a:r>
              <a:rPr lang="en-GB" sz="1200" dirty="0" err="1" smtClean="0">
                <a:sym typeface="Wingdings" panose="05000000000000000000" pitchFamily="2" charset="2"/>
              </a:rPr>
              <a:t>fAPAR</a:t>
            </a:r>
            <a:r>
              <a:rPr lang="en-GB" sz="1200" dirty="0" smtClean="0">
                <a:sym typeface="Wingdings" panose="05000000000000000000" pitchFamily="2" charset="2"/>
              </a:rPr>
              <a:t>, …)’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990" y="1431890"/>
            <a:ext cx="2353698" cy="3085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15" y="1393418"/>
            <a:ext cx="28346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In the pop-up window set up the parameters as shown in the </a:t>
            </a:r>
            <a:r>
              <a:rPr lang="en-GB" sz="1100" dirty="0" smtClean="0"/>
              <a:t>Figures:</a:t>
            </a:r>
          </a:p>
          <a:p>
            <a:endParaRPr lang="en-GB" sz="1100" dirty="0" smtClean="0"/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Unselect ‘Save as:’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Select only ‘LAI’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Click on ‘Run</a:t>
            </a:r>
            <a:r>
              <a:rPr lang="en-GB" sz="1100" dirty="0" smtClean="0"/>
              <a:t>’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GB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LAI: Leaf Area Index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 err="1"/>
              <a:t>fAPAR</a:t>
            </a:r>
            <a:r>
              <a:rPr lang="en-GB" sz="1000" dirty="0"/>
              <a:t>: Fraction of Absorbed </a:t>
            </a:r>
            <a:r>
              <a:rPr lang="en-GB" sz="1000" dirty="0" err="1"/>
              <a:t>Photosynthetically</a:t>
            </a:r>
            <a:r>
              <a:rPr lang="en-GB" sz="1000" dirty="0"/>
              <a:t> Active Radiation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FVC: Fraction of vegetation cover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Cab: Chlorophyll content in the leaf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/>
              <a:t>CWC: Canopy Water </a:t>
            </a:r>
            <a:r>
              <a:rPr lang="en-GB" sz="1000" dirty="0" smtClean="0"/>
              <a:t>Content</a:t>
            </a:r>
            <a:endParaRPr lang="en-GB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93" y="1431890"/>
            <a:ext cx="2643924" cy="308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6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err="1" smtClean="0">
                <a:solidFill>
                  <a:srgbClr val="FFFFFF"/>
                </a:solidFill>
              </a:rPr>
              <a:t>GraphBuilder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55120"/>
            <a:ext cx="9144000" cy="453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050" dirty="0"/>
              <a:t>The Graph Builder allows the user to assemble graphs from a list of available operators and connect operator nodes to their </a:t>
            </a:r>
            <a:r>
              <a:rPr lang="en-GB" sz="1050" dirty="0" smtClean="0"/>
              <a:t>sources.</a:t>
            </a:r>
          </a:p>
          <a:p>
            <a:pPr>
              <a:spcAft>
                <a:spcPts val="300"/>
              </a:spcAft>
            </a:pPr>
            <a:r>
              <a:rPr lang="en-GB" sz="1050" dirty="0"/>
              <a:t>Right click on the top panel to add an Operator</a:t>
            </a:r>
            <a:r>
              <a:rPr lang="en-GB" sz="1050" dirty="0" smtClean="0"/>
              <a:t>.</a:t>
            </a:r>
            <a:endParaRPr lang="en-GB" sz="10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394" t="13793" r="20021" b="17172"/>
          <a:stretch/>
        </p:blipFill>
        <p:spPr>
          <a:xfrm>
            <a:off x="2406141" y="1209090"/>
            <a:ext cx="4221086" cy="35186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5284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err="1" smtClean="0">
                <a:solidFill>
                  <a:srgbClr val="FFFFFF"/>
                </a:solidFill>
              </a:rPr>
              <a:t>GraphBuilder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93" y="787775"/>
            <a:ext cx="4153989" cy="39626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050" dirty="0" smtClean="0"/>
              <a:t>We can create our processing chain adding to the default blocks ‘Read’ and ‘Write’:</a:t>
            </a:r>
          </a:p>
          <a:p>
            <a:pPr>
              <a:spcAft>
                <a:spcPts val="300"/>
              </a:spcAft>
            </a:pPr>
            <a:endParaRPr lang="en-GB" sz="1050" dirty="0" smtClean="0"/>
          </a:p>
          <a:p>
            <a:pPr>
              <a:spcAft>
                <a:spcPts val="300"/>
              </a:spcAft>
            </a:pPr>
            <a:r>
              <a:rPr lang="en-GB" sz="105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GB" sz="105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Rempling</a:t>
            </a:r>
            <a:r>
              <a:rPr lang="en-GB" sz="105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en-GB" sz="1050" dirty="0"/>
          </a:p>
          <a:p>
            <a:pPr>
              <a:spcAft>
                <a:spcPts val="300"/>
              </a:spcAft>
            </a:pPr>
            <a:r>
              <a:rPr lang="en-GB" sz="900" i="1" dirty="0" smtClean="0">
                <a:sym typeface="Wingdings" panose="05000000000000000000" pitchFamily="2" charset="2"/>
              </a:rPr>
              <a:t>‘</a:t>
            </a:r>
            <a:r>
              <a:rPr lang="en-GB" sz="900" i="1" dirty="0">
                <a:sym typeface="Wingdings" panose="05000000000000000000" pitchFamily="2" charset="2"/>
              </a:rPr>
              <a:t>Raster’  ‘</a:t>
            </a:r>
            <a:r>
              <a:rPr lang="en-GB" sz="900" i="1" dirty="0" smtClean="0">
                <a:sym typeface="Wingdings" panose="05000000000000000000" pitchFamily="2" charset="2"/>
              </a:rPr>
              <a:t>Geometric’ </a:t>
            </a:r>
            <a:r>
              <a:rPr lang="en-GB" sz="900" i="1" dirty="0">
                <a:sym typeface="Wingdings" panose="05000000000000000000" pitchFamily="2" charset="2"/>
              </a:rPr>
              <a:t> ‘</a:t>
            </a:r>
            <a:r>
              <a:rPr lang="en-GB" sz="900" i="1" dirty="0" smtClean="0">
                <a:sym typeface="Wingdings" panose="05000000000000000000" pitchFamily="2" charset="2"/>
              </a:rPr>
              <a:t>Resample’</a:t>
            </a:r>
          </a:p>
          <a:p>
            <a:pPr>
              <a:spcAft>
                <a:spcPts val="300"/>
              </a:spcAft>
            </a:pPr>
            <a:endParaRPr lang="en-GB" sz="900" i="1" dirty="0" smtClean="0"/>
          </a:p>
          <a:p>
            <a:pPr>
              <a:spcAft>
                <a:spcPts val="300"/>
              </a:spcAft>
            </a:pPr>
            <a:r>
              <a:rPr lang="en-GB" sz="105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‘Subset’</a:t>
            </a:r>
            <a:endParaRPr lang="en-GB" sz="1050" dirty="0" smtClean="0">
              <a:sym typeface="Wingdings" panose="05000000000000000000" pitchFamily="2" charset="2"/>
            </a:endParaRPr>
          </a:p>
          <a:p>
            <a:pPr>
              <a:spcAft>
                <a:spcPts val="300"/>
              </a:spcAft>
            </a:pPr>
            <a:r>
              <a:rPr lang="en-GB" sz="900" i="1" dirty="0" smtClean="0">
                <a:sym typeface="Wingdings" panose="05000000000000000000" pitchFamily="2" charset="2"/>
              </a:rPr>
              <a:t>‘</a:t>
            </a:r>
            <a:r>
              <a:rPr lang="en-GB" sz="900" i="1" dirty="0">
                <a:sym typeface="Wingdings" panose="05000000000000000000" pitchFamily="2" charset="2"/>
              </a:rPr>
              <a:t>Raster’  ‘Geometric’  </a:t>
            </a:r>
            <a:r>
              <a:rPr lang="en-GB" sz="900" i="1" dirty="0" smtClean="0">
                <a:sym typeface="Wingdings" panose="05000000000000000000" pitchFamily="2" charset="2"/>
              </a:rPr>
              <a:t>‘</a:t>
            </a:r>
            <a:r>
              <a:rPr lang="en-GB" sz="900" i="1" dirty="0"/>
              <a:t>Subset</a:t>
            </a:r>
            <a:r>
              <a:rPr lang="en-GB" sz="900" i="1" dirty="0" smtClean="0"/>
              <a:t>’</a:t>
            </a:r>
          </a:p>
          <a:p>
            <a:pPr>
              <a:spcAft>
                <a:spcPts val="300"/>
              </a:spcAft>
            </a:pPr>
            <a:endParaRPr lang="en-GB" sz="900" i="1" dirty="0" smtClean="0"/>
          </a:p>
          <a:p>
            <a:pPr>
              <a:spcAft>
                <a:spcPts val="300"/>
              </a:spcAft>
            </a:pPr>
            <a:r>
              <a:rPr lang="en-GB" sz="105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‘Band Maths’</a:t>
            </a:r>
            <a:endParaRPr lang="en-GB" sz="1050" dirty="0"/>
          </a:p>
          <a:p>
            <a:pPr>
              <a:spcAft>
                <a:spcPts val="300"/>
              </a:spcAft>
            </a:pPr>
            <a:r>
              <a:rPr lang="en-GB" sz="900" i="1" dirty="0" smtClean="0">
                <a:sym typeface="Wingdings" panose="05000000000000000000" pitchFamily="2" charset="2"/>
              </a:rPr>
              <a:t>‘</a:t>
            </a:r>
            <a:r>
              <a:rPr lang="en-GB" sz="900" i="1" dirty="0">
                <a:sym typeface="Wingdings" panose="05000000000000000000" pitchFamily="2" charset="2"/>
              </a:rPr>
              <a:t>Raster’  </a:t>
            </a:r>
            <a:r>
              <a:rPr lang="en-GB" sz="900" i="1" dirty="0" smtClean="0">
                <a:sym typeface="Wingdings" panose="05000000000000000000" pitchFamily="2" charset="2"/>
              </a:rPr>
              <a:t>‘</a:t>
            </a:r>
            <a:r>
              <a:rPr lang="en-GB" sz="900" i="1" dirty="0" err="1" smtClean="0">
                <a:sym typeface="Wingdings" panose="05000000000000000000" pitchFamily="2" charset="2"/>
              </a:rPr>
              <a:t>BandMaths</a:t>
            </a:r>
            <a:r>
              <a:rPr lang="en-GB" sz="900" i="1" dirty="0" smtClean="0">
                <a:sym typeface="Wingdings" panose="05000000000000000000" pitchFamily="2" charset="2"/>
              </a:rPr>
              <a:t>’</a:t>
            </a:r>
          </a:p>
          <a:p>
            <a:pPr>
              <a:spcAft>
                <a:spcPts val="300"/>
              </a:spcAft>
            </a:pPr>
            <a:endParaRPr lang="en-GB" sz="900" i="1" dirty="0" smtClean="0"/>
          </a:p>
          <a:p>
            <a:pPr>
              <a:spcAft>
                <a:spcPts val="300"/>
              </a:spcAft>
            </a:pPr>
            <a:r>
              <a:rPr lang="en-GB" sz="105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‘S2rep’ (S2 Red-Edge Position Index)</a:t>
            </a:r>
            <a:endParaRPr lang="en-GB" sz="105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300"/>
              </a:spcAft>
            </a:pPr>
            <a:r>
              <a:rPr lang="en-GB" sz="900" i="1" dirty="0" smtClean="0">
                <a:sym typeface="Wingdings" panose="05000000000000000000" pitchFamily="2" charset="2"/>
              </a:rPr>
              <a:t>‘Optical’</a:t>
            </a:r>
            <a:r>
              <a:rPr lang="en-GB" sz="900" i="1" dirty="0">
                <a:sym typeface="Wingdings" panose="05000000000000000000" pitchFamily="2" charset="2"/>
              </a:rPr>
              <a:t>  </a:t>
            </a:r>
            <a:r>
              <a:rPr lang="en-GB" sz="900" i="1" dirty="0"/>
              <a:t>‘</a:t>
            </a:r>
            <a:r>
              <a:rPr lang="en-GB" sz="900" i="1" dirty="0" smtClean="0"/>
              <a:t>Them. </a:t>
            </a:r>
            <a:r>
              <a:rPr lang="en-GB" sz="900" i="1" dirty="0"/>
              <a:t>Land </a:t>
            </a:r>
            <a:r>
              <a:rPr lang="en-GB" sz="900" i="1" dirty="0" smtClean="0"/>
              <a:t>Proc.’ </a:t>
            </a:r>
            <a:r>
              <a:rPr lang="en-GB" sz="900" i="1" dirty="0">
                <a:sym typeface="Wingdings" panose="05000000000000000000" pitchFamily="2" charset="2"/>
              </a:rPr>
              <a:t></a:t>
            </a:r>
            <a:r>
              <a:rPr lang="en-GB" sz="900" i="1" dirty="0"/>
              <a:t> </a:t>
            </a:r>
            <a:r>
              <a:rPr lang="en-GB" sz="900" i="1" dirty="0" smtClean="0"/>
              <a:t>‘Veg. Rad. Ind.’ </a:t>
            </a:r>
            <a:r>
              <a:rPr lang="en-GB" sz="900" i="1" dirty="0" smtClean="0">
                <a:sym typeface="Wingdings" panose="05000000000000000000" pitchFamily="2" charset="2"/>
              </a:rPr>
              <a:t> ‘S2repOp’</a:t>
            </a:r>
          </a:p>
          <a:p>
            <a:pPr>
              <a:spcAft>
                <a:spcPts val="300"/>
              </a:spcAft>
            </a:pPr>
            <a:endParaRPr lang="en-GB" sz="900" i="1" dirty="0" smtClean="0"/>
          </a:p>
          <a:p>
            <a:pPr>
              <a:spcAft>
                <a:spcPts val="300"/>
              </a:spcAft>
            </a:pPr>
            <a:r>
              <a:rPr lang="en-GB" sz="105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‘Biophysical </a:t>
            </a:r>
            <a:r>
              <a:rPr lang="en-GB" sz="105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Processor</a:t>
            </a:r>
            <a:r>
              <a:rPr lang="en-GB" sz="105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en-GB" sz="1050" dirty="0" smtClean="0"/>
          </a:p>
          <a:p>
            <a:pPr>
              <a:spcAft>
                <a:spcPts val="300"/>
              </a:spcAft>
            </a:pPr>
            <a:r>
              <a:rPr lang="en-GB" sz="900" i="1" dirty="0" smtClean="0">
                <a:sym typeface="Wingdings" panose="05000000000000000000" pitchFamily="2" charset="2"/>
              </a:rPr>
              <a:t>‘Optical’  </a:t>
            </a:r>
            <a:r>
              <a:rPr lang="en-GB" sz="900" i="1" dirty="0" smtClean="0"/>
              <a:t>‘Thematic </a:t>
            </a:r>
            <a:r>
              <a:rPr lang="en-GB" sz="900" i="1" dirty="0"/>
              <a:t>Land Processing’ </a:t>
            </a:r>
            <a:r>
              <a:rPr lang="en-GB" sz="900" i="1" dirty="0" smtClean="0">
                <a:sym typeface="Wingdings" panose="05000000000000000000" pitchFamily="2" charset="2"/>
              </a:rPr>
              <a:t></a:t>
            </a:r>
            <a:r>
              <a:rPr lang="en-GB" sz="900" i="1" dirty="0" smtClean="0"/>
              <a:t> </a:t>
            </a:r>
            <a:r>
              <a:rPr lang="en-GB" sz="900" i="1" dirty="0"/>
              <a:t>‘</a:t>
            </a:r>
            <a:r>
              <a:rPr lang="en-GB" sz="900" i="1" dirty="0" err="1" smtClean="0"/>
              <a:t>BiophysicalOp</a:t>
            </a:r>
            <a:r>
              <a:rPr lang="en-GB" sz="900" i="1" dirty="0" smtClean="0"/>
              <a:t>’</a:t>
            </a:r>
          </a:p>
          <a:p>
            <a:pPr>
              <a:spcAft>
                <a:spcPts val="300"/>
              </a:spcAft>
            </a:pPr>
            <a:endParaRPr lang="en-GB" sz="900" i="1" dirty="0" smtClean="0"/>
          </a:p>
          <a:p>
            <a:pPr>
              <a:spcAft>
                <a:spcPts val="300"/>
              </a:spcAft>
            </a:pPr>
            <a:r>
              <a:rPr lang="en-GB" sz="105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‘Band Merge’</a:t>
            </a:r>
            <a:endParaRPr lang="en-GB" sz="1050" dirty="0">
              <a:sym typeface="Wingdings" panose="05000000000000000000" pitchFamily="2" charset="2"/>
            </a:endParaRPr>
          </a:p>
          <a:p>
            <a:pPr>
              <a:spcAft>
                <a:spcPts val="300"/>
              </a:spcAft>
            </a:pPr>
            <a:r>
              <a:rPr lang="en-GB" sz="900" i="1" dirty="0" smtClean="0">
                <a:sym typeface="Wingdings" panose="05000000000000000000" pitchFamily="2" charset="2"/>
              </a:rPr>
              <a:t>‘</a:t>
            </a:r>
            <a:r>
              <a:rPr lang="en-GB" sz="900" i="1" dirty="0">
                <a:sym typeface="Wingdings" panose="05000000000000000000" pitchFamily="2" charset="2"/>
              </a:rPr>
              <a:t>Raster’  ‘</a:t>
            </a:r>
            <a:r>
              <a:rPr lang="en-GB" sz="900" i="1" dirty="0" err="1" smtClean="0">
                <a:sym typeface="Wingdings" panose="05000000000000000000" pitchFamily="2" charset="2"/>
              </a:rPr>
              <a:t>BandMerge</a:t>
            </a:r>
            <a:r>
              <a:rPr lang="en-GB" sz="900" i="1" dirty="0" smtClean="0">
                <a:sym typeface="Wingdings" panose="05000000000000000000" pitchFamily="2" charset="2"/>
              </a:rPr>
              <a:t>’</a:t>
            </a:r>
            <a:endParaRPr lang="en-GB" sz="900" i="1" dirty="0"/>
          </a:p>
          <a:p>
            <a:pPr>
              <a:spcAft>
                <a:spcPts val="300"/>
              </a:spcAft>
            </a:pPr>
            <a:endParaRPr lang="en-GB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338" y="788958"/>
            <a:ext cx="4785048" cy="39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8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err="1" smtClean="0">
                <a:solidFill>
                  <a:srgbClr val="FFFFFF"/>
                </a:solidFill>
              </a:rPr>
              <a:t>GraphBuilder</a:t>
            </a:r>
            <a:r>
              <a:rPr lang="en-GB" dirty="0" smtClean="0">
                <a:solidFill>
                  <a:srgbClr val="FFFFFF"/>
                </a:solidFill>
              </a:rPr>
              <a:t> (Resample module)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346" y="837131"/>
            <a:ext cx="4221308" cy="38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0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err="1" smtClean="0">
                <a:solidFill>
                  <a:srgbClr val="FFFFFF"/>
                </a:solidFill>
              </a:rPr>
              <a:t>GraphBuilder</a:t>
            </a:r>
            <a:r>
              <a:rPr lang="en-GB" dirty="0" smtClean="0">
                <a:solidFill>
                  <a:srgbClr val="FFFFFF"/>
                </a:solidFill>
              </a:rPr>
              <a:t> (Subset module)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346" y="856720"/>
            <a:ext cx="4221308" cy="38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39877"/>
            <a:ext cx="7491240" cy="646331"/>
          </a:xfrm>
        </p:spPr>
        <p:txBody>
          <a:bodyPr/>
          <a:lstStyle/>
          <a:p>
            <a:r>
              <a:rPr lang="en-GB" sz="1800" dirty="0">
                <a:solidFill>
                  <a:srgbClr val="FFFFFF"/>
                </a:solidFill>
              </a:rPr>
              <a:t>Practical on pre-processing of optical time series including S2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025434"/>
            <a:ext cx="91439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/>
              <a:t>Overview of Sentinel-2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200" i="1" dirty="0" smtClean="0"/>
              <a:t>Spectral bands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200" i="1" dirty="0" smtClean="0"/>
              <a:t>Level 2A products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/>
              <a:t>Pre-processing chain starting from S2 L2A data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200" i="1" dirty="0" smtClean="0"/>
              <a:t>Resampling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200" i="1" dirty="0" smtClean="0"/>
              <a:t>Subset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200" i="1" dirty="0" smtClean="0"/>
              <a:t>Band Maths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200" i="1" dirty="0" smtClean="0"/>
              <a:t>Radiometric Indices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200" i="1" dirty="0" smtClean="0"/>
              <a:t>S2 Biophysical processor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/>
              <a:t>Graph Builder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/>
              <a:t>Batch Processing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 smtClean="0"/>
              <a:t>Time series analysis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403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err="1" smtClean="0">
                <a:solidFill>
                  <a:srgbClr val="FFFFFF"/>
                </a:solidFill>
              </a:rPr>
              <a:t>GraphBuilder</a:t>
            </a:r>
            <a:r>
              <a:rPr lang="en-GB" dirty="0" smtClean="0">
                <a:solidFill>
                  <a:srgbClr val="FFFFFF"/>
                </a:solidFill>
              </a:rPr>
              <a:t> (</a:t>
            </a:r>
            <a:r>
              <a:rPr lang="en-GB" dirty="0" err="1" smtClean="0">
                <a:solidFill>
                  <a:srgbClr val="FFFFFF"/>
                </a:solidFill>
              </a:rPr>
              <a:t>BandMaths</a:t>
            </a:r>
            <a:r>
              <a:rPr lang="en-GB" dirty="0" smtClean="0">
                <a:solidFill>
                  <a:srgbClr val="FFFFFF"/>
                </a:solidFill>
              </a:rPr>
              <a:t> module)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91" t="14001" r="17126" b="6139"/>
          <a:stretch/>
        </p:blipFill>
        <p:spPr>
          <a:xfrm>
            <a:off x="2471217" y="853661"/>
            <a:ext cx="4221592" cy="383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err="1" smtClean="0">
                <a:solidFill>
                  <a:srgbClr val="FFFFFF"/>
                </a:solidFill>
              </a:rPr>
              <a:t>GraphBuilder</a:t>
            </a:r>
            <a:r>
              <a:rPr lang="en-GB" dirty="0" smtClean="0">
                <a:solidFill>
                  <a:srgbClr val="FFFFFF"/>
                </a:solidFill>
              </a:rPr>
              <a:t> (S2repOp module)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297" y="1272497"/>
            <a:ext cx="3815357" cy="347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77246"/>
            <a:ext cx="91439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The Sentinel-2 Red-Edge Position Index algorithm is based on linear interpolation, as presented by </a:t>
            </a:r>
            <a:r>
              <a:rPr lang="en-GB" sz="900" dirty="0" err="1"/>
              <a:t>Guyot</a:t>
            </a:r>
            <a:r>
              <a:rPr lang="en-GB" sz="900" dirty="0"/>
              <a:t> and </a:t>
            </a:r>
            <a:r>
              <a:rPr lang="en-GB" sz="900" dirty="0" err="1"/>
              <a:t>Baret</a:t>
            </a:r>
            <a:r>
              <a:rPr lang="en-GB" sz="900" dirty="0"/>
              <a:t> (1988</a:t>
            </a:r>
            <a:r>
              <a:rPr lang="en-GB" sz="900" dirty="0" smtClean="0"/>
              <a:t>).</a:t>
            </a:r>
          </a:p>
          <a:p>
            <a:r>
              <a:rPr lang="en-GB" sz="900" dirty="0" smtClean="0"/>
              <a:t>Red </a:t>
            </a:r>
            <a:r>
              <a:rPr lang="en-GB" sz="900" dirty="0"/>
              <a:t>edge, as the inflection point of the strong red absorption to near infrared reflectance, includes the information of both </a:t>
            </a:r>
            <a:r>
              <a:rPr lang="en-GB" sz="900" dirty="0" smtClean="0"/>
              <a:t>crop (chlorophyll </a:t>
            </a:r>
            <a:r>
              <a:rPr lang="en-GB" sz="900" dirty="0"/>
              <a:t>content) N and growth </a:t>
            </a:r>
            <a:r>
              <a:rPr lang="en-GB" sz="900" dirty="0" smtClean="0"/>
              <a:t>status.</a:t>
            </a:r>
            <a:endParaRPr lang="en-GB" sz="9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52097" y="1524209"/>
                <a:ext cx="2009909" cy="44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050" b="0" i="1" smtClean="0">
                          <a:latin typeface="Cambria Math" panose="02040503050406030204" pitchFamily="18" charset="0"/>
                        </a:rPr>
                        <m:t>705+35 </m:t>
                      </m:r>
                      <m:r>
                        <a:rPr lang="en-GB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05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GB" sz="105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050" b="0" i="1" smtClean="0">
                                      <a:latin typeface="Cambria Math" panose="02040503050406030204" pitchFamily="18" charset="0"/>
                                    </a:rPr>
                                    <m:t>𝑅𝑒𝑑</m:t>
                                  </m:r>
                                  <m:r>
                                    <a:rPr lang="en-GB" sz="105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GB" sz="1050" b="0" i="1" smtClean="0">
                                      <a:latin typeface="Cambria Math" panose="02040503050406030204" pitchFamily="18" charset="0"/>
                                    </a:rPr>
                                    <m:t>𝑁𝐼𝑅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  <m:t>𝑅𝑒𝑑</m:t>
                              </m:r>
                            </m:e>
                            <m:sub>
                              <m: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  <m:t>𝑅𝑒𝑑</m:t>
                              </m:r>
                            </m:e>
                            <m:sub>
                              <m: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  <m:t>𝑅𝑒𝑑</m:t>
                              </m:r>
                            </m:e>
                            <m:sub>
                              <m: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105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97" y="1524209"/>
                <a:ext cx="2009909" cy="4468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>
            <a:off x="1355424" y="1994135"/>
            <a:ext cx="3018" cy="7164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409703" y="2794360"/>
                <a:ext cx="1694695" cy="4468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050" b="0" i="1" smtClean="0">
                          <a:latin typeface="Cambria Math" panose="02040503050406030204" pitchFamily="18" charset="0"/>
                        </a:rPr>
                        <m:t>705+35 </m:t>
                      </m:r>
                      <m:r>
                        <a:rPr lang="en-GB" sz="10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05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GB" sz="105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05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GB" sz="1050" b="0" i="1" smtClean="0">
                                      <a:latin typeface="Cambria Math" panose="02040503050406030204" pitchFamily="18" charset="0"/>
                                    </a:rPr>
                                    <m:t>4+</m:t>
                                  </m:r>
                                  <m:r>
                                    <a:rPr lang="en-GB" sz="105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GB" sz="105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GB" sz="105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6−</m:t>
                          </m:r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050" b="0" i="1" smtClean="0">
                              <a:latin typeface="Cambria Math" panose="02040503050406030204" pitchFamily="18" charset="0"/>
                            </a:rPr>
                            <m:t>5)</m:t>
                          </m:r>
                        </m:den>
                      </m:f>
                    </m:oMath>
                  </m:oMathPara>
                </a14:m>
                <a:endParaRPr lang="en-GB" sz="105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703" y="2794360"/>
                <a:ext cx="1694695" cy="4468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18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err="1" smtClean="0">
                <a:solidFill>
                  <a:srgbClr val="FFFFFF"/>
                </a:solidFill>
              </a:rPr>
              <a:t>GraphBuilder</a:t>
            </a:r>
            <a:r>
              <a:rPr lang="en-GB" dirty="0">
                <a:solidFill>
                  <a:srgbClr val="FFFFFF"/>
                </a:solidFill>
              </a:rPr>
              <a:t> (</a:t>
            </a:r>
            <a:r>
              <a:rPr lang="en-GB" dirty="0" err="1">
                <a:solidFill>
                  <a:srgbClr val="FFFFFF"/>
                </a:solidFill>
              </a:rPr>
              <a:t>BiophysicalOp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module)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588" y="837133"/>
            <a:ext cx="4221308" cy="3848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40528"/>
            <a:ext cx="468303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The </a:t>
            </a:r>
            <a:r>
              <a:rPr lang="en-GB" sz="1000" dirty="0"/>
              <a:t>Biophysical Processor computes Level-2B </a:t>
            </a:r>
            <a:r>
              <a:rPr lang="en-GB" sz="1000" dirty="0" smtClean="0"/>
              <a:t>Biophysical products </a:t>
            </a:r>
            <a:r>
              <a:rPr lang="en-GB" sz="1000" dirty="0"/>
              <a:t>from Sentinel-2 </a:t>
            </a:r>
            <a:r>
              <a:rPr lang="en-GB" sz="1000" dirty="0" err="1" smtClean="0"/>
              <a:t>reflectances</a:t>
            </a:r>
            <a:r>
              <a:rPr lang="en-GB" sz="1000" dirty="0" smtClean="0"/>
              <a:t>.</a:t>
            </a:r>
          </a:p>
          <a:p>
            <a:r>
              <a:rPr lang="en-GB" sz="1000" dirty="0" smtClean="0"/>
              <a:t>From Bottom Of Atmosphere </a:t>
            </a:r>
            <a:r>
              <a:rPr lang="en-GB" sz="1000" dirty="0"/>
              <a:t>normalized reflectance data, </a:t>
            </a:r>
            <a:r>
              <a:rPr lang="en-GB" sz="1000" dirty="0" smtClean="0"/>
              <a:t>it derives </a:t>
            </a:r>
            <a:r>
              <a:rPr lang="en-GB" sz="1000" dirty="0"/>
              <a:t>a set of biophysical variables, </a:t>
            </a:r>
            <a:r>
              <a:rPr lang="en-GB" sz="1000" dirty="0" smtClean="0"/>
              <a:t>namely:</a:t>
            </a:r>
            <a:endParaRPr lang="en-GB" sz="1000" dirty="0"/>
          </a:p>
          <a:p>
            <a:endParaRPr lang="en-GB" sz="1000" dirty="0" smtClean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900" dirty="0" smtClean="0"/>
              <a:t>LAI: </a:t>
            </a:r>
            <a:r>
              <a:rPr lang="en-GB" sz="900" dirty="0"/>
              <a:t>Leaf Area Index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900" dirty="0" err="1"/>
              <a:t>f</a:t>
            </a:r>
            <a:r>
              <a:rPr lang="en-GB" sz="900" dirty="0" err="1" smtClean="0"/>
              <a:t>APAR</a:t>
            </a:r>
            <a:r>
              <a:rPr lang="en-GB" sz="900" dirty="0" smtClean="0"/>
              <a:t>: </a:t>
            </a:r>
            <a:r>
              <a:rPr lang="en-GB" sz="900" dirty="0"/>
              <a:t>Fraction of Absorbed </a:t>
            </a:r>
            <a:r>
              <a:rPr lang="en-GB" sz="900" dirty="0" err="1"/>
              <a:t>Photosynthetically</a:t>
            </a:r>
            <a:r>
              <a:rPr lang="en-GB" sz="900" dirty="0"/>
              <a:t> Active Radiation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900" dirty="0" smtClean="0"/>
              <a:t>FVC: </a:t>
            </a:r>
            <a:r>
              <a:rPr lang="en-GB" sz="900" dirty="0"/>
              <a:t>Fraction of vegetation cover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900" dirty="0" smtClean="0"/>
              <a:t>Cab: Chlorophyll </a:t>
            </a:r>
            <a:r>
              <a:rPr lang="en-GB" sz="900" dirty="0"/>
              <a:t>content in the leaf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900" dirty="0" smtClean="0"/>
              <a:t>CWC: </a:t>
            </a:r>
            <a:r>
              <a:rPr lang="en-GB" sz="900" dirty="0"/>
              <a:t>Canopy Water Content</a:t>
            </a:r>
          </a:p>
        </p:txBody>
      </p:sp>
    </p:spTree>
    <p:extLst>
      <p:ext uri="{BB962C8B-B14F-4D97-AF65-F5344CB8AC3E}">
        <p14:creationId xmlns:p14="http://schemas.microsoft.com/office/powerpoint/2010/main" val="18073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err="1" smtClean="0">
                <a:solidFill>
                  <a:srgbClr val="FFFFFF"/>
                </a:solidFill>
              </a:rPr>
              <a:t>GraphBuilder</a:t>
            </a:r>
            <a:r>
              <a:rPr lang="en-GB" dirty="0" smtClean="0">
                <a:solidFill>
                  <a:srgbClr val="FFFFFF"/>
                </a:solidFill>
              </a:rPr>
              <a:t> (Band Merge module)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346" y="837131"/>
            <a:ext cx="4221308" cy="38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err="1" smtClean="0">
                <a:solidFill>
                  <a:srgbClr val="FFFFFF"/>
                </a:solidFill>
              </a:rPr>
              <a:t>GraphBuilder</a:t>
            </a:r>
            <a:r>
              <a:rPr lang="en-GB" dirty="0" smtClean="0">
                <a:solidFill>
                  <a:srgbClr val="FFFFFF"/>
                </a:solidFill>
              </a:rPr>
              <a:t> (Save the graph)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477" t="14152" r="17213" b="6140"/>
          <a:stretch/>
        </p:blipFill>
        <p:spPr>
          <a:xfrm>
            <a:off x="2525277" y="860669"/>
            <a:ext cx="4206908" cy="38251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850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Batch Processing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87590"/>
            <a:ext cx="914399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The Batch Processing tool </a:t>
            </a:r>
            <a:r>
              <a:rPr lang="en-GB" sz="1050" dirty="0" smtClean="0"/>
              <a:t>allows </a:t>
            </a:r>
            <a:r>
              <a:rPr lang="en-GB" sz="1050" dirty="0"/>
              <a:t>you to execute a single reader/writer graph for a set of products. Select the Batch Processing tool from the Graphs menu and then press the "Load" button to browse for a previously saved graph. Next, add products in the </a:t>
            </a:r>
            <a:r>
              <a:rPr lang="en-GB" sz="1050" dirty="0" smtClean="0"/>
              <a:t>I/O </a:t>
            </a:r>
            <a:r>
              <a:rPr lang="en-GB" sz="1050" dirty="0"/>
              <a:t>tab by pressing the "Add" </a:t>
            </a:r>
            <a:r>
              <a:rPr lang="en-GB" sz="1050" dirty="0" smtClean="0"/>
              <a:t>button. </a:t>
            </a:r>
            <a:r>
              <a:rPr lang="en-GB" sz="1050" dirty="0"/>
              <a:t>Set the target folder where the output will be written to and then press "</a:t>
            </a:r>
            <a:r>
              <a:rPr lang="en-GB" sz="1050" dirty="0" smtClean="0"/>
              <a:t>Run“.</a:t>
            </a:r>
            <a:endParaRPr lang="en-GB" sz="10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129" y="1477163"/>
            <a:ext cx="6719741" cy="32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4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Time Series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777244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Due to the short time you can find the batch processing output in the ‘Intermediate Output’ folder in DIMAP format.</a:t>
            </a:r>
          </a:p>
          <a:p>
            <a:r>
              <a:rPr lang="en-GB" sz="1000" dirty="0" smtClean="0"/>
              <a:t>Open them in SNAP and then open the Time Series Window. ‘View’ </a:t>
            </a:r>
            <a:r>
              <a:rPr lang="en-GB" sz="1000" dirty="0" smtClean="0">
                <a:sym typeface="Wingdings" panose="05000000000000000000" pitchFamily="2" charset="2"/>
              </a:rPr>
              <a:t> ‘Tool Windows’  ‘Radar’  ‘Time Series’</a:t>
            </a:r>
            <a:r>
              <a:rPr lang="en-GB" sz="1000" dirty="0" smtClean="0"/>
              <a:t> </a:t>
            </a:r>
            <a:endParaRPr lang="en-GB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084" y="1156098"/>
            <a:ext cx="6409832" cy="36055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590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Time Series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685" y="1084113"/>
            <a:ext cx="5130955" cy="3651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777244"/>
            <a:ext cx="9143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To populate the time series you can add all the products opened in SNAP or browsing from your disk.</a:t>
            </a:r>
          </a:p>
        </p:txBody>
      </p:sp>
    </p:spTree>
    <p:extLst>
      <p:ext uri="{BB962C8B-B14F-4D97-AF65-F5344CB8AC3E}">
        <p14:creationId xmlns:p14="http://schemas.microsoft.com/office/powerpoint/2010/main" val="380293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Time Series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593" y="802293"/>
            <a:ext cx="7050815" cy="39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1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Sentinel-2 spectral bands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5" name="Picture 2" descr="Q:\users\mmk\Landsat.v.Sentinel-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b="8170"/>
          <a:stretch/>
        </p:blipFill>
        <p:spPr bwMode="auto">
          <a:xfrm>
            <a:off x="620490" y="808925"/>
            <a:ext cx="7946702" cy="394361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0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Sentinel-2 L2A data overview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0" y="776074"/>
            <a:ext cx="9144000" cy="40245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Sen2Cor</a:t>
            </a:r>
            <a:r>
              <a:rPr lang="en-US" sz="1200" dirty="0" smtClean="0"/>
              <a:t> is the Atmospheric Correction processor </a:t>
            </a:r>
            <a:r>
              <a:rPr lang="en-US" sz="1200" dirty="0"/>
              <a:t>used in the ESA Payload Data Ground </a:t>
            </a:r>
            <a:r>
              <a:rPr lang="en-US" sz="1200" dirty="0" smtClean="0"/>
              <a:t>Segment to generate S2 L2A data and it is distributed via STEP to be used as SNAP plug-in or via command line.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charset="2"/>
              <a:buChar char="ü"/>
            </a:pPr>
            <a:r>
              <a:rPr lang="en-US" sz="1200" dirty="0" smtClean="0"/>
              <a:t>Bottom-of-atmosphere </a:t>
            </a:r>
            <a:r>
              <a:rPr lang="en-US" sz="1200" dirty="0"/>
              <a:t>(BOA</a:t>
            </a:r>
            <a:r>
              <a:rPr lang="en-US" sz="1200" dirty="0" smtClean="0"/>
              <a:t>) </a:t>
            </a:r>
            <a:r>
              <a:rPr lang="en-US" sz="1200" dirty="0" err="1" smtClean="0"/>
              <a:t>reflectances</a:t>
            </a:r>
            <a:r>
              <a:rPr lang="en-US" sz="1200" dirty="0" smtClean="0"/>
              <a:t> </a:t>
            </a:r>
            <a:r>
              <a:rPr lang="en-US" sz="1200" dirty="0"/>
              <a:t>in cartographic </a:t>
            </a:r>
            <a:r>
              <a:rPr lang="en-US" sz="1200" dirty="0" smtClean="0"/>
              <a:t>geometry (</a:t>
            </a:r>
            <a:r>
              <a:rPr lang="en-US" sz="1200" dirty="0"/>
              <a:t>UTM/WGS84)</a:t>
            </a:r>
            <a:endParaRPr lang="en-GB" sz="1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ü"/>
            </a:pPr>
            <a:r>
              <a:rPr lang="en-GB" sz="1200" dirty="0" smtClean="0"/>
              <a:t>Products </a:t>
            </a:r>
            <a:r>
              <a:rPr lang="en-GB" sz="1200" dirty="0"/>
              <a:t>additionally include: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Scene </a:t>
            </a:r>
            <a:r>
              <a:rPr lang="en-US" sz="1100" i="1" dirty="0"/>
              <a:t>Classification Map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Water Vapor </a:t>
            </a:r>
            <a:r>
              <a:rPr lang="en-US" sz="1100" i="1" dirty="0"/>
              <a:t>Map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Aerosols </a:t>
            </a:r>
            <a:r>
              <a:rPr lang="en-US" sz="1100" i="1" dirty="0"/>
              <a:t>Optical Thickness Map</a:t>
            </a:r>
            <a:endParaRPr lang="en-US" sz="1100" i="1" dirty="0" smtClean="0"/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200" dirty="0" smtClean="0"/>
              <a:t>Algorithm </a:t>
            </a:r>
            <a:r>
              <a:rPr lang="en-US" sz="1200" dirty="0"/>
              <a:t>includes: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Cloud </a:t>
            </a:r>
            <a:r>
              <a:rPr lang="en-US" sz="1100" i="1" dirty="0"/>
              <a:t>and cloud shadow </a:t>
            </a:r>
            <a:r>
              <a:rPr lang="en-US" sz="1100" i="1" dirty="0" smtClean="0"/>
              <a:t>detection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Cirrus </a:t>
            </a:r>
            <a:r>
              <a:rPr lang="en-US" sz="1100" i="1" dirty="0"/>
              <a:t>detection and </a:t>
            </a:r>
            <a:r>
              <a:rPr lang="en-US" sz="1100" i="1" dirty="0" smtClean="0"/>
              <a:t>correction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/>
              <a:t>Slope effect correction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BRDF </a:t>
            </a:r>
            <a:r>
              <a:rPr lang="en-US" sz="1100" i="1" dirty="0"/>
              <a:t>effect </a:t>
            </a:r>
            <a:r>
              <a:rPr lang="en-US" sz="1100" i="1" dirty="0" smtClean="0"/>
              <a:t>correction</a:t>
            </a:r>
            <a:endParaRPr lang="en-GB" sz="1100" i="1" dirty="0"/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endParaRPr lang="en-GB" sz="1100" i="1" dirty="0"/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100" i="1" dirty="0" smtClean="0"/>
              <a:t>Beyond Sen2Cor, Sentinel-2 data can be atmospherically corrected using others processors:</a:t>
            </a:r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</a:t>
            </a:r>
            <a:r>
              <a:rPr lang="en-GB" sz="1100" i="1" dirty="0" smtClean="0"/>
              <a:t> (developed by CESBIO/CNES)</a:t>
            </a:r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-COR</a:t>
            </a:r>
            <a:r>
              <a:rPr lang="en-GB" sz="1100" i="1" dirty="0" smtClean="0"/>
              <a:t> </a:t>
            </a:r>
            <a:r>
              <a:rPr lang="en-GB" sz="1100" i="1" dirty="0"/>
              <a:t>(developed by </a:t>
            </a:r>
            <a:r>
              <a:rPr lang="en-GB" sz="1100" i="1" dirty="0" smtClean="0"/>
              <a:t>VITO)</a:t>
            </a:r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1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CorA</a:t>
            </a:r>
            <a:r>
              <a:rPr lang="en-GB" sz="1100" i="1" dirty="0"/>
              <a:t> (developed by </a:t>
            </a:r>
            <a:r>
              <a:rPr lang="en-GB" sz="1100" i="1" dirty="0" err="1"/>
              <a:t>Brockmann</a:t>
            </a:r>
            <a:r>
              <a:rPr lang="en-GB" sz="1100" i="1" dirty="0"/>
              <a:t> Consult</a:t>
            </a:r>
            <a:r>
              <a:rPr lang="en-GB" sz="1100" i="1" dirty="0" smtClean="0"/>
              <a:t>)</a:t>
            </a:r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LaSRC</a:t>
            </a:r>
            <a:r>
              <a:rPr lang="en-GB" sz="1100" i="1" dirty="0" smtClean="0"/>
              <a:t> (developed </a:t>
            </a:r>
            <a:r>
              <a:rPr lang="en-GB" sz="1100" i="1" dirty="0"/>
              <a:t>by NASA GSFC/USA)</a:t>
            </a:r>
            <a:endParaRPr lang="en-GB" sz="1100" i="1" dirty="0" smtClean="0"/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r>
              <a:rPr lang="en-GB" sz="1100" i="1" dirty="0" smtClean="0"/>
              <a:t>……</a:t>
            </a:r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endParaRPr lang="en-US" sz="11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Sentinel-2 L2A data overview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086" y="891017"/>
            <a:ext cx="26458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smtClean="0"/>
              <a:t>From left to right:</a:t>
            </a:r>
          </a:p>
          <a:p>
            <a:endParaRPr lang="en-GB" sz="1300" dirty="0" smtClean="0"/>
          </a:p>
          <a:p>
            <a:endParaRPr lang="en-GB" sz="1300" dirty="0" smtClean="0"/>
          </a:p>
          <a:p>
            <a:endParaRPr lang="en-GB" sz="1300" dirty="0"/>
          </a:p>
          <a:p>
            <a:pPr>
              <a:spcAft>
                <a:spcPts val="600"/>
              </a:spcAft>
            </a:pPr>
            <a:r>
              <a:rPr lang="en-GB" sz="1400" b="1" dirty="0" smtClean="0"/>
              <a:t>Level-1C [TOA]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300" i="1" dirty="0" smtClean="0"/>
              <a:t>[RGB] B4-B3-B2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300" i="1" dirty="0" smtClean="0"/>
              <a:t>[RGB] B12-B11-B8a</a:t>
            </a:r>
          </a:p>
          <a:p>
            <a:endParaRPr lang="en-GB" sz="1200" dirty="0" smtClean="0"/>
          </a:p>
          <a:p>
            <a:endParaRPr lang="en-GB" sz="1200" dirty="0"/>
          </a:p>
          <a:p>
            <a:pPr>
              <a:spcAft>
                <a:spcPts val="600"/>
              </a:spcAft>
            </a:pPr>
            <a:r>
              <a:rPr lang="en-GB" sz="1400" b="1" dirty="0" smtClean="0"/>
              <a:t>Level-2A [BOA]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300" i="1" dirty="0" smtClean="0"/>
              <a:t>Scene Classification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300" i="1" dirty="0"/>
              <a:t>[RGB] B4-B3-B2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300" i="1" dirty="0"/>
              <a:t>[RGB] </a:t>
            </a:r>
            <a:r>
              <a:rPr lang="en-GB" sz="1300" i="1" dirty="0" smtClean="0"/>
              <a:t>B12-B11-B8a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300" i="1" dirty="0" smtClean="0"/>
              <a:t>Water Vapour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300" i="1" dirty="0"/>
              <a:t>Aerosols Optical </a:t>
            </a:r>
            <a:r>
              <a:rPr lang="en-GB" sz="1300" i="1" dirty="0" smtClean="0"/>
              <a:t>Thickness </a:t>
            </a:r>
            <a:endParaRPr lang="en-GB" sz="13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19" y="814336"/>
            <a:ext cx="6441428" cy="39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3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Sentinel-2 pre-processing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42559"/>
            <a:ext cx="9143999" cy="39010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 smtClean="0"/>
              <a:t>Essential pre-processing steps:</a:t>
            </a:r>
          </a:p>
          <a:p>
            <a:pPr>
              <a:spcAft>
                <a:spcPts val="600"/>
              </a:spcAft>
            </a:pPr>
            <a:r>
              <a:rPr lang="en-GB" sz="11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Resampling</a:t>
            </a:r>
          </a:p>
          <a:p>
            <a:r>
              <a:rPr lang="en-GB" sz="1050" dirty="0" smtClean="0"/>
              <a:t>The S2 products are multi-size</a:t>
            </a:r>
          </a:p>
          <a:p>
            <a:pPr marL="288000" indent="-180000">
              <a:buFont typeface="Arial" panose="020B0604020202020204" pitchFamily="34" charset="0"/>
              <a:buChar char="•"/>
            </a:pPr>
            <a:r>
              <a:rPr lang="en-GB" sz="1000" i="1" dirty="0" smtClean="0"/>
              <a:t>B2, B3, B4 and B8 @ 10m</a:t>
            </a:r>
          </a:p>
          <a:p>
            <a:pPr marL="288000" indent="-180000">
              <a:buFont typeface="Arial" panose="020B0604020202020204" pitchFamily="34" charset="0"/>
              <a:buChar char="•"/>
            </a:pPr>
            <a:r>
              <a:rPr lang="en-GB" sz="1000" i="1" dirty="0" smtClean="0"/>
              <a:t>B5, B6, B7, B8A, B11 and B12 @ 20m</a:t>
            </a:r>
          </a:p>
          <a:p>
            <a:pPr marL="288000" indent="-180000">
              <a:buFont typeface="Arial" panose="020B0604020202020204" pitchFamily="34" charset="0"/>
              <a:buChar char="•"/>
            </a:pPr>
            <a:r>
              <a:rPr lang="en-GB" sz="1000" i="1" dirty="0" smtClean="0"/>
              <a:t>B1, B9 and B10 @ 60m</a:t>
            </a:r>
          </a:p>
          <a:p>
            <a:pPr>
              <a:spcBef>
                <a:spcPts val="300"/>
              </a:spcBef>
            </a:pPr>
            <a:r>
              <a:rPr lang="en-GB" sz="1100" dirty="0" smtClean="0"/>
              <a:t>Needed if the user wants to combine bands with different spatial resolution</a:t>
            </a:r>
          </a:p>
          <a:p>
            <a:endParaRPr lang="en-GB" sz="1100" dirty="0" smtClean="0"/>
          </a:p>
          <a:p>
            <a:endParaRPr lang="en-GB" sz="1100" dirty="0" smtClean="0"/>
          </a:p>
          <a:p>
            <a:pPr>
              <a:spcAft>
                <a:spcPts val="600"/>
              </a:spcAft>
            </a:pPr>
            <a:r>
              <a:rPr lang="en-GB" sz="11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Subset (spatially/spectrally)</a:t>
            </a:r>
          </a:p>
          <a:p>
            <a:r>
              <a:rPr lang="en-GB" sz="1100" dirty="0" smtClean="0"/>
              <a:t>The S2 data are distributed </a:t>
            </a:r>
            <a:r>
              <a:rPr lang="en-GB" sz="1100" dirty="0"/>
              <a:t>in tiles 100x100 km</a:t>
            </a:r>
            <a:r>
              <a:rPr lang="en-GB" sz="1100" baseline="30000" dirty="0"/>
              <a:t>2</a:t>
            </a:r>
            <a:r>
              <a:rPr lang="en-GB" sz="1100" dirty="0"/>
              <a:t> </a:t>
            </a:r>
            <a:r>
              <a:rPr lang="en-GB" sz="1100" dirty="0" err="1"/>
              <a:t>ortho</a:t>
            </a:r>
            <a:r>
              <a:rPr lang="en-GB" sz="1100" dirty="0"/>
              <a:t>-images in UTM/WGS84 </a:t>
            </a:r>
            <a:r>
              <a:rPr lang="en-GB" sz="1100" dirty="0" smtClean="0"/>
              <a:t>projection.</a:t>
            </a:r>
          </a:p>
          <a:p>
            <a:pPr>
              <a:spcBef>
                <a:spcPts val="300"/>
              </a:spcBef>
            </a:pPr>
            <a:r>
              <a:rPr lang="en-GB" sz="1100" dirty="0" smtClean="0"/>
              <a:t>Needed if the AOI covers a portion of the S2 scene or if only a subset of bands are useful in the next step (this will reduce the computation time)</a:t>
            </a:r>
          </a:p>
          <a:p>
            <a:endParaRPr lang="en-GB" sz="1100" dirty="0" smtClean="0"/>
          </a:p>
          <a:p>
            <a:endParaRPr lang="en-GB" sz="1100" dirty="0" smtClean="0"/>
          </a:p>
          <a:p>
            <a:pPr>
              <a:spcAft>
                <a:spcPts val="600"/>
              </a:spcAft>
            </a:pPr>
            <a:r>
              <a:rPr lang="en-GB" sz="11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Re-projection</a:t>
            </a:r>
          </a:p>
          <a:p>
            <a:r>
              <a:rPr lang="en-GB" sz="1100" dirty="0" smtClean="0"/>
              <a:t>If the AOI covers more than one S2 tile in different UTM zones the user needs to re-project in a common CRS before to mosaic them.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100" dirty="0" smtClean="0"/>
              <a:t>If the user wants to merge different data sources projected in different CRS.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100" dirty="0" smtClean="0"/>
              <a:t>To export the view in KMZ and visualise your output in Google Earth.</a:t>
            </a:r>
          </a:p>
        </p:txBody>
      </p:sp>
    </p:spTree>
    <p:extLst>
      <p:ext uri="{BB962C8B-B14F-4D97-AF65-F5344CB8AC3E}">
        <p14:creationId xmlns:p14="http://schemas.microsoft.com/office/powerpoint/2010/main" val="310452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69" y="1062897"/>
            <a:ext cx="6575633" cy="36987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Open a Sentinel-2 data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5512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Click on ‘File’ </a:t>
            </a:r>
            <a:r>
              <a:rPr lang="en-GB" sz="1200" dirty="0" smtClean="0">
                <a:sym typeface="Wingdings" panose="05000000000000000000" pitchFamily="2" charset="2"/>
              </a:rPr>
              <a:t> ‘Open Product…’  select the </a:t>
            </a:r>
            <a:r>
              <a:rPr lang="en-GB" sz="1200" i="1" dirty="0" smtClean="0">
                <a:sym typeface="Wingdings" panose="05000000000000000000" pitchFamily="2" charset="2"/>
              </a:rPr>
              <a:t>‘MTD_MSIL2A.xml’ </a:t>
            </a:r>
            <a:r>
              <a:rPr lang="en-GB" sz="1200" dirty="0" smtClean="0">
                <a:sym typeface="Wingdings" panose="05000000000000000000" pitchFamily="2" charset="2"/>
              </a:rPr>
              <a:t>file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68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Visualize Sentinel-2 data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593" y="802282"/>
            <a:ext cx="7050815" cy="3966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2548" y="4332512"/>
            <a:ext cx="122791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S2 L1C (</a:t>
            </a:r>
            <a:r>
              <a:rPr lang="en-GB" sz="800" b="1" dirty="0" err="1" smtClean="0"/>
              <a:t>Refl</a:t>
            </a:r>
            <a:r>
              <a:rPr lang="en-GB" sz="800" b="1" dirty="0" smtClean="0"/>
              <a:t> TOA)</a:t>
            </a:r>
            <a:endParaRPr lang="en-GB" sz="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20840" y="4332512"/>
            <a:ext cx="12627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 smtClean="0"/>
              <a:t>S2 L2A (</a:t>
            </a:r>
            <a:r>
              <a:rPr lang="en-GB" sz="800" b="1" dirty="0" err="1" smtClean="0"/>
              <a:t>Refl</a:t>
            </a:r>
            <a:r>
              <a:rPr lang="en-GB" sz="800" b="1" dirty="0" smtClean="0"/>
              <a:t> BOA)</a:t>
            </a:r>
            <a:endParaRPr lang="en-GB" sz="800" b="1" dirty="0"/>
          </a:p>
        </p:txBody>
      </p:sp>
    </p:spTree>
    <p:extLst>
      <p:ext uri="{BB962C8B-B14F-4D97-AF65-F5344CB8AC3E}">
        <p14:creationId xmlns:p14="http://schemas.microsoft.com/office/powerpoint/2010/main" val="143818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Resampling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55120"/>
            <a:ext cx="914400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300"/>
              </a:spcAft>
              <a:buFont typeface="+mj-lt"/>
              <a:buAutoNum type="arabicParenR"/>
            </a:pPr>
            <a:r>
              <a:rPr lang="en-GB" sz="1200" dirty="0" smtClean="0"/>
              <a:t>Select the product in the Product Explorer window.</a:t>
            </a:r>
          </a:p>
          <a:p>
            <a:pPr marL="228600" indent="-228600">
              <a:buFont typeface="+mj-lt"/>
              <a:buAutoNum type="arabicParenR"/>
            </a:pPr>
            <a:r>
              <a:rPr lang="en-GB" sz="1200" dirty="0" smtClean="0"/>
              <a:t>Click on ‘Raster’ </a:t>
            </a:r>
            <a:r>
              <a:rPr lang="en-GB" sz="1200" dirty="0" smtClean="0">
                <a:sym typeface="Wingdings" panose="05000000000000000000" pitchFamily="2" charset="2"/>
              </a:rPr>
              <a:t> ‘Geometric Operations’  ‘Resampling’</a:t>
            </a:r>
            <a:endParaRPr lang="en-GB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042" y="1284562"/>
            <a:ext cx="3004149" cy="3465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191" y="1284562"/>
            <a:ext cx="3004150" cy="3465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15" y="1393418"/>
            <a:ext cx="2834639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In the pop-up window set up the parameters as shown in the </a:t>
            </a:r>
            <a:r>
              <a:rPr lang="en-GB" sz="1100" dirty="0" smtClean="0"/>
              <a:t>Figures:</a:t>
            </a:r>
          </a:p>
          <a:p>
            <a:endParaRPr lang="en-GB" sz="1100" dirty="0" smtClean="0"/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Unselect ‘Save as:’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‘10m’ as pixel resolution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‘Nearest’ as </a:t>
            </a:r>
            <a:r>
              <a:rPr lang="en-GB" sz="1100" dirty="0" err="1" smtClean="0"/>
              <a:t>Upsampling</a:t>
            </a:r>
            <a:r>
              <a:rPr lang="en-GB" sz="1100" dirty="0" smtClean="0"/>
              <a:t> method</a:t>
            </a:r>
          </a:p>
          <a:p>
            <a:pPr marL="171450" indent="-1714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GB" sz="1100" dirty="0" smtClean="0"/>
              <a:t>Click on ‘Run’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83702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2760952-b3bb-408f-ace6-eb1e07642b8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0</TotalTime>
  <Words>1278</Words>
  <Application>Microsoft Office PowerPoint</Application>
  <PresentationFormat>On-screen Show (16:9)</PresentationFormat>
  <Paragraphs>201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 Math</vt:lpstr>
      <vt:lpstr>Verdana</vt:lpstr>
      <vt:lpstr>Wingdings</vt:lpstr>
      <vt:lpstr>NEW ESA Presentation 16-9</vt:lpstr>
      <vt:lpstr>PowerPoint Presentation</vt:lpstr>
      <vt:lpstr>Practical on pre-processing of optical time series including S2</vt:lpstr>
      <vt:lpstr>Sentinel-2 spectral bands</vt:lpstr>
      <vt:lpstr>Sentinel-2 L2A data overview</vt:lpstr>
      <vt:lpstr>Sentinel-2 L2A data overview</vt:lpstr>
      <vt:lpstr>Sentinel-2 pre-processing</vt:lpstr>
      <vt:lpstr>Open a Sentinel-2 data</vt:lpstr>
      <vt:lpstr>Visualize Sentinel-2 data</vt:lpstr>
      <vt:lpstr>Resampling</vt:lpstr>
      <vt:lpstr>Subset (spatially/spectrally)</vt:lpstr>
      <vt:lpstr>Band Maths (e.g. NDVI)</vt:lpstr>
      <vt:lpstr>Output Visualization</vt:lpstr>
      <vt:lpstr>Radiometric Indices</vt:lpstr>
      <vt:lpstr>Radiometric Indices (e.g. NDVI)</vt:lpstr>
      <vt:lpstr>Biophysical processor (L2B)</vt:lpstr>
      <vt:lpstr>GraphBuilder</vt:lpstr>
      <vt:lpstr>GraphBuilder</vt:lpstr>
      <vt:lpstr>GraphBuilder (Resample module)</vt:lpstr>
      <vt:lpstr>GraphBuilder (Subset module)</vt:lpstr>
      <vt:lpstr>GraphBuilder (BandMaths module)</vt:lpstr>
      <vt:lpstr>GraphBuilder (S2repOp module)</vt:lpstr>
      <vt:lpstr>GraphBuilder (BiophysicalOp module)</vt:lpstr>
      <vt:lpstr>GraphBuilder (Band Merge module)</vt:lpstr>
      <vt:lpstr>GraphBuilder (Save the graph)</vt:lpstr>
      <vt:lpstr>Batch Processing</vt:lpstr>
      <vt:lpstr>Time Series</vt:lpstr>
      <vt:lpstr>Time Series</vt:lpstr>
      <vt:lpstr>Time Series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Fabrizio Ramoino</cp:lastModifiedBy>
  <cp:revision>55</cp:revision>
  <cp:lastPrinted>2008-08-26T16:26:23Z</cp:lastPrinted>
  <dcterms:created xsi:type="dcterms:W3CDTF">2016-10-18T10:53:19Z</dcterms:created>
  <dcterms:modified xsi:type="dcterms:W3CDTF">2019-09-13T13:39:40Z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