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65"/>
  </p:notesMasterIdLst>
  <p:handoutMasterIdLst>
    <p:handoutMasterId r:id="rId66"/>
  </p:handoutMasterIdLst>
  <p:sldIdLst>
    <p:sldId id="256" r:id="rId5"/>
    <p:sldId id="776" r:id="rId6"/>
    <p:sldId id="843" r:id="rId7"/>
    <p:sldId id="780" r:id="rId8"/>
    <p:sldId id="781" r:id="rId9"/>
    <p:sldId id="782" r:id="rId10"/>
    <p:sldId id="849" r:id="rId11"/>
    <p:sldId id="850" r:id="rId12"/>
    <p:sldId id="852" r:id="rId13"/>
    <p:sldId id="851" r:id="rId14"/>
    <p:sldId id="854" r:id="rId15"/>
    <p:sldId id="855" r:id="rId16"/>
    <p:sldId id="856" r:id="rId17"/>
    <p:sldId id="857" r:id="rId18"/>
    <p:sldId id="779" r:id="rId19"/>
    <p:sldId id="783" r:id="rId20"/>
    <p:sldId id="784" r:id="rId21"/>
    <p:sldId id="789" r:id="rId22"/>
    <p:sldId id="791" r:id="rId23"/>
    <p:sldId id="792" r:id="rId24"/>
    <p:sldId id="753" r:id="rId25"/>
    <p:sldId id="844" r:id="rId26"/>
    <p:sldId id="859" r:id="rId27"/>
    <p:sldId id="860" r:id="rId28"/>
    <p:sldId id="862" r:id="rId29"/>
    <p:sldId id="861" r:id="rId30"/>
    <p:sldId id="864" r:id="rId31"/>
    <p:sldId id="863" r:id="rId32"/>
    <p:sldId id="865" r:id="rId33"/>
    <p:sldId id="866" r:id="rId34"/>
    <p:sldId id="867" r:id="rId35"/>
    <p:sldId id="868" r:id="rId36"/>
    <p:sldId id="869" r:id="rId37"/>
    <p:sldId id="838" r:id="rId38"/>
    <p:sldId id="870" r:id="rId39"/>
    <p:sldId id="871" r:id="rId40"/>
    <p:sldId id="845" r:id="rId41"/>
    <p:sldId id="793" r:id="rId42"/>
    <p:sldId id="872" r:id="rId43"/>
    <p:sldId id="834" r:id="rId44"/>
    <p:sldId id="873" r:id="rId45"/>
    <p:sldId id="874" r:id="rId46"/>
    <p:sldId id="879" r:id="rId47"/>
    <p:sldId id="880" r:id="rId48"/>
    <p:sldId id="881" r:id="rId49"/>
    <p:sldId id="882" r:id="rId50"/>
    <p:sldId id="846" r:id="rId51"/>
    <p:sldId id="818" r:id="rId52"/>
    <p:sldId id="819" r:id="rId53"/>
    <p:sldId id="817" r:id="rId54"/>
    <p:sldId id="823" r:id="rId55"/>
    <p:sldId id="827" r:id="rId56"/>
    <p:sldId id="826" r:id="rId57"/>
    <p:sldId id="820" r:id="rId58"/>
    <p:sldId id="821" r:id="rId59"/>
    <p:sldId id="841" r:id="rId60"/>
    <p:sldId id="828" r:id="rId61"/>
    <p:sldId id="829" r:id="rId62"/>
    <p:sldId id="830" r:id="rId63"/>
    <p:sldId id="831" r:id="rId64"/>
  </p:sldIdLst>
  <p:sldSz cx="9144000" cy="5143500" type="screen16x9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9C596B3-E3D7-41B1-8DEF-9CAD38BD6C6F}">
          <p14:sldIdLst>
            <p14:sldId id="256"/>
            <p14:sldId id="776"/>
            <p14:sldId id="843"/>
            <p14:sldId id="780"/>
            <p14:sldId id="781"/>
            <p14:sldId id="782"/>
            <p14:sldId id="849"/>
            <p14:sldId id="850"/>
            <p14:sldId id="852"/>
            <p14:sldId id="851"/>
            <p14:sldId id="854"/>
            <p14:sldId id="855"/>
            <p14:sldId id="856"/>
            <p14:sldId id="857"/>
            <p14:sldId id="779"/>
            <p14:sldId id="783"/>
            <p14:sldId id="784"/>
            <p14:sldId id="789"/>
            <p14:sldId id="791"/>
            <p14:sldId id="792"/>
            <p14:sldId id="753"/>
            <p14:sldId id="844"/>
            <p14:sldId id="859"/>
            <p14:sldId id="860"/>
            <p14:sldId id="862"/>
            <p14:sldId id="861"/>
            <p14:sldId id="864"/>
            <p14:sldId id="863"/>
            <p14:sldId id="865"/>
            <p14:sldId id="866"/>
            <p14:sldId id="867"/>
            <p14:sldId id="868"/>
            <p14:sldId id="869"/>
            <p14:sldId id="838"/>
            <p14:sldId id="870"/>
            <p14:sldId id="871"/>
            <p14:sldId id="845"/>
            <p14:sldId id="793"/>
            <p14:sldId id="872"/>
            <p14:sldId id="834"/>
            <p14:sldId id="873"/>
            <p14:sldId id="874"/>
            <p14:sldId id="879"/>
            <p14:sldId id="880"/>
            <p14:sldId id="881"/>
            <p14:sldId id="882"/>
            <p14:sldId id="846"/>
            <p14:sldId id="818"/>
            <p14:sldId id="819"/>
            <p14:sldId id="817"/>
            <p14:sldId id="823"/>
            <p14:sldId id="827"/>
            <p14:sldId id="826"/>
            <p14:sldId id="820"/>
            <p14:sldId id="821"/>
            <p14:sldId id="841"/>
            <p14:sldId id="828"/>
            <p14:sldId id="829"/>
            <p14:sldId id="830"/>
            <p14:sldId id="8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42"/>
    <a:srgbClr val="00542A"/>
    <a:srgbClr val="00549F"/>
    <a:srgbClr val="8F0B27"/>
    <a:srgbClr val="D0103A"/>
    <a:srgbClr val="006432"/>
    <a:srgbClr val="0098DB"/>
    <a:srgbClr val="FDC82F"/>
    <a:srgbClr val="00338D"/>
    <a:srgbClr val="E372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80474" autoAdjust="0"/>
  </p:normalViewPr>
  <p:slideViewPr>
    <p:cSldViewPr snapToGrid="0">
      <p:cViewPr>
        <p:scale>
          <a:sx n="125" d="100"/>
          <a:sy n="125" d="100"/>
        </p:scale>
        <p:origin x="288" y="34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‹N°›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9/17/2019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3550" y="693738"/>
            <a:ext cx="61579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590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388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881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791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83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6484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4372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330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777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400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994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2274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187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5468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633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163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72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69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304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734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009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798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40.png"/><Relationship Id="rId26" Type="http://schemas.openxmlformats.org/officeDocument/2006/relationships/image" Target="../media/image47.png"/><Relationship Id="rId3" Type="http://schemas.openxmlformats.org/officeDocument/2006/relationships/image" Target="../media/image29.png"/><Relationship Id="rId21" Type="http://schemas.openxmlformats.org/officeDocument/2006/relationships/image" Target="../media/image43.png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5" Type="http://schemas.openxmlformats.org/officeDocument/2006/relationships/image" Target="../media/image46.png"/><Relationship Id="rId2" Type="http://schemas.openxmlformats.org/officeDocument/2006/relationships/image" Target="../media/image28.jpe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9.png"/><Relationship Id="rId24" Type="http://schemas.openxmlformats.org/officeDocument/2006/relationships/image" Target="../media/image45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23" Type="http://schemas.openxmlformats.org/officeDocument/2006/relationships/image" Target="../media/image21.png"/><Relationship Id="rId28" Type="http://schemas.openxmlformats.org/officeDocument/2006/relationships/image" Target="../media/image48.png"/><Relationship Id="rId10" Type="http://schemas.openxmlformats.org/officeDocument/2006/relationships/image" Target="../media/image8.png"/><Relationship Id="rId19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7.jpe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29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jpe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LTC_1_PP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857"/>
          </a:xfrm>
          <a:prstGeom prst="rect">
            <a:avLst/>
          </a:prstGeom>
        </p:spPr>
      </p:pic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162824" y="4571668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800" noProof="0" dirty="0">
                <a:solidFill>
                  <a:schemeClr val="bg1">
                    <a:lumMod val="85000"/>
                  </a:schemeClr>
                </a:solidFill>
              </a:rPr>
              <a:t>ESA UNCLASSIFIED - For Official Use</a:t>
            </a:r>
            <a:endParaRPr lang="en-GB" sz="800" noProof="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0" y="4899600"/>
            <a:ext cx="1196912" cy="144000"/>
          </a:xfrm>
          <a:prstGeom prst="rect">
            <a:avLst/>
          </a:prstGeom>
        </p:spPr>
      </p:pic>
      <p:cxnSp>
        <p:nvCxnSpPr>
          <p:cNvPr id="36" name="Straight Connector 35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 userDrawn="1"/>
        </p:nvGrpSpPr>
        <p:grpSpPr>
          <a:xfrm>
            <a:off x="172269" y="4908007"/>
            <a:ext cx="6826666" cy="111519"/>
            <a:chOff x="172269" y="6621494"/>
            <a:chExt cx="6826666" cy="111519"/>
          </a:xfrm>
        </p:grpSpPr>
        <p:pic>
          <p:nvPicPr>
            <p:cNvPr id="63" name="Picture 62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56199"/>
            <a:ext cx="1210456" cy="46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35" y="4141769"/>
            <a:ext cx="1181793" cy="273051"/>
          </a:xfrm>
          <a:prstGeom prst="rect">
            <a:avLst/>
          </a:prstGeom>
        </p:spPr>
      </p:pic>
    </p:spTree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00" y="1388224"/>
            <a:ext cx="8748000" cy="2527071"/>
          </a:xfrm>
        </p:spPr>
        <p:txBody>
          <a:bodyPr/>
          <a:lstStyle>
            <a:lvl1pPr marL="0">
              <a:defRPr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noProof="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/>
        </p:blipFill>
        <p:spPr>
          <a:xfrm>
            <a:off x="7790400" y="4899600"/>
            <a:ext cx="1196912" cy="144000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65932" y="4789188"/>
            <a:ext cx="8824779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" descr="9LTC_3_PPT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00"/>
          <a:stretch/>
        </p:blipFill>
        <p:spPr>
          <a:xfrm>
            <a:off x="0" y="725710"/>
            <a:ext cx="9144000" cy="45719"/>
          </a:xfrm>
          <a:prstGeom prst="rect">
            <a:avLst/>
          </a:prstGeom>
        </p:spPr>
      </p:pic>
      <p:pic>
        <p:nvPicPr>
          <p:cNvPr id="38" name="Picture 11" descr="PPT_Footer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7582"/>
            <a:ext cx="9144000" cy="245918"/>
          </a:xfrm>
          <a:prstGeom prst="rect">
            <a:avLst/>
          </a:prstGeom>
        </p:spPr>
      </p:pic>
      <p:grpSp>
        <p:nvGrpSpPr>
          <p:cNvPr id="39" name="Group 33"/>
          <p:cNvGrpSpPr/>
          <p:nvPr userDrawn="1"/>
        </p:nvGrpSpPr>
        <p:grpSpPr>
          <a:xfrm>
            <a:off x="1468582" y="5029197"/>
            <a:ext cx="5869789" cy="96983"/>
            <a:chOff x="172269" y="6621494"/>
            <a:chExt cx="6826666" cy="111519"/>
          </a:xfrm>
        </p:grpSpPr>
        <p:pic>
          <p:nvPicPr>
            <p:cNvPr id="40" name="Picture 34" descr="at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35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36" descr="ca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37" descr="ch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64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65" descr="de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66" descr="dk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67" descr="ee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68" descr="es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69" descr="fi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70" descr="f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71" descr="gr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72" descr="hu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73" descr="ie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74" descr="it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75" descr="lu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76" descr="nl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77" descr="no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78" descr="pl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79" descr="pt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80" descr="ro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81" descr="se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82" descr="uk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83" descr="si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64" name="Image 63"/>
          <p:cNvPicPr>
            <a:picLocks noChangeAspect="1"/>
          </p:cNvPicPr>
          <p:nvPr userDrawn="1"/>
        </p:nvPicPr>
        <p:blipFill>
          <a:blip r:embed="rId2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0449"/>
            <a:ext cx="1181793" cy="273051"/>
          </a:xfrm>
          <a:prstGeom prst="rect">
            <a:avLst/>
          </a:prstGeom>
        </p:spPr>
      </p:pic>
      <p:sp>
        <p:nvSpPr>
          <p:cNvPr id="65" name="ZoneTexte 64"/>
          <p:cNvSpPr txBox="1"/>
          <p:nvPr userDrawn="1"/>
        </p:nvSpPr>
        <p:spPr>
          <a:xfrm>
            <a:off x="2085109" y="4842160"/>
            <a:ext cx="46538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i="1" dirty="0"/>
              <a:t>ESA Advanced Training</a:t>
            </a:r>
            <a:r>
              <a:rPr lang="fr-FR" sz="800" i="1" baseline="0" dirty="0"/>
              <a:t> in Land RS – Louvain-la-Neuve (</a:t>
            </a:r>
            <a:r>
              <a:rPr lang="fr-FR" sz="800" i="1" baseline="0" dirty="0" err="1"/>
              <a:t>Belgium</a:t>
            </a:r>
            <a:r>
              <a:rPr lang="fr-FR" sz="800" i="1" baseline="0" dirty="0"/>
              <a:t>) - </a:t>
            </a:r>
            <a:r>
              <a:rPr lang="fr-FR" sz="800" i="1" dirty="0"/>
              <a:t>16-20 Sept.</a:t>
            </a:r>
            <a:r>
              <a:rPr lang="fr-FR" sz="800" i="1" baseline="0" dirty="0"/>
              <a:t> 2019 </a:t>
            </a:r>
            <a:endParaRPr lang="fr-BE" sz="800" i="1" dirty="0"/>
          </a:p>
        </p:txBody>
      </p:sp>
      <p:sp>
        <p:nvSpPr>
          <p:cNvPr id="6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  <a:prstGeom prst="rect">
            <a:avLst/>
          </a:prstGeo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5" name="Picture 1" descr="9LTC_3_PP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71429"/>
          </a:xfrm>
          <a:prstGeom prst="rect">
            <a:avLst/>
          </a:prstGeom>
        </p:spPr>
      </p:pic>
      <p:sp>
        <p:nvSpPr>
          <p:cNvPr id="6" name="Text Box DG"/>
          <p:cNvSpPr txBox="1">
            <a:spLocks noChangeArrowheads="1"/>
          </p:cNvSpPr>
          <p:nvPr userDrawn="1"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7" name="Rectangle 6"/>
          <p:cNvSpPr txBox="1">
            <a:spLocks noChangeArrowheads="1"/>
          </p:cNvSpPr>
          <p:nvPr userDrawn="1"/>
        </p:nvSpPr>
        <p:spPr bwMode="auto">
          <a:xfrm>
            <a:off x="143085" y="164538"/>
            <a:ext cx="7525405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bg1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sz="2000" b="1" kern="0" dirty="0"/>
              <a:t>9</a:t>
            </a:r>
            <a:r>
              <a:rPr lang="en-US" sz="2000" b="1" kern="0" baseline="30000" dirty="0"/>
              <a:t>th</a:t>
            </a:r>
            <a:r>
              <a:rPr lang="en-US" sz="2000" b="1" kern="0" dirty="0"/>
              <a:t> ESA Advanced Training</a:t>
            </a:r>
            <a:r>
              <a:rPr lang="en-US" sz="2000" b="1" kern="0" baseline="0" dirty="0"/>
              <a:t> in Land RS - Agriculture</a:t>
            </a:r>
            <a:endParaRPr lang="en-US" sz="2000" b="1" kern="0" dirty="0"/>
          </a:p>
        </p:txBody>
      </p:sp>
      <p:pic>
        <p:nvPicPr>
          <p:cNvPr id="8" name="Picture 3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7787917" y="167443"/>
            <a:ext cx="121045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  <a:prstGeom prst="rect">
            <a:avLst/>
          </a:prstGeo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1.png"/><Relationship Id="rId34" Type="http://schemas.openxmlformats.org/officeDocument/2006/relationships/image" Target="../media/image24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5" Type="http://schemas.openxmlformats.org/officeDocument/2006/relationships/image" Target="../media/image15.png"/><Relationship Id="rId3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24" Type="http://schemas.openxmlformats.org/officeDocument/2006/relationships/image" Target="../media/image14.png"/><Relationship Id="rId32" Type="http://schemas.openxmlformats.org/officeDocument/2006/relationships/image" Target="../media/image22.png"/><Relationship Id="rId37" Type="http://schemas.openxmlformats.org/officeDocument/2006/relationships/image" Target="../media/image27.jpe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image" Target="../media/image26.jpeg"/><Relationship Id="rId10" Type="http://schemas.openxmlformats.org/officeDocument/2006/relationships/theme" Target="../theme/theme1.xml"/><Relationship Id="rId19" Type="http://schemas.openxmlformats.org/officeDocument/2006/relationships/image" Target="../media/image9.png"/><Relationship Id="rId31" Type="http://schemas.openxmlformats.org/officeDocument/2006/relationships/image" Target="../media/image2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PT_Footer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7582"/>
            <a:ext cx="9144000" cy="245918"/>
          </a:xfrm>
          <a:prstGeom prst="rect">
            <a:avLst/>
          </a:prstGeom>
        </p:spPr>
      </p:pic>
      <p:grpSp>
        <p:nvGrpSpPr>
          <p:cNvPr id="34" name="Group 33"/>
          <p:cNvGrpSpPr/>
          <p:nvPr userDrawn="1"/>
        </p:nvGrpSpPr>
        <p:grpSpPr>
          <a:xfrm>
            <a:off x="1468582" y="5029197"/>
            <a:ext cx="5869789" cy="96983"/>
            <a:chOff x="172269" y="6621494"/>
            <a:chExt cx="6826666" cy="111519"/>
          </a:xfrm>
        </p:grpSpPr>
        <p:pic>
          <p:nvPicPr>
            <p:cNvPr id="35" name="Picture 34" descr="at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be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ca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ch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cz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d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dk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ee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s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fi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r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gr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hu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i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t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lu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nl.png"/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o.png"/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pl.png"/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t.png"/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ro.png"/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se.png"/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uk.png"/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i.png"/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922282"/>
            <a:ext cx="8748000" cy="3628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1" name="Image 40"/>
          <p:cNvPicPr>
            <a:picLocks noChangeAspect="1"/>
          </p:cNvPicPr>
          <p:nvPr userDrawn="1"/>
        </p:nvPicPr>
        <p:blipFill>
          <a:blip r:embed="rId3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0449"/>
            <a:ext cx="1181793" cy="273051"/>
          </a:xfrm>
          <a:prstGeom prst="rect">
            <a:avLst/>
          </a:prstGeom>
        </p:spPr>
      </p:pic>
      <p:sp>
        <p:nvSpPr>
          <p:cNvPr id="3" name="ZoneTexte 2"/>
          <p:cNvSpPr txBox="1"/>
          <p:nvPr userDrawn="1"/>
        </p:nvSpPr>
        <p:spPr>
          <a:xfrm>
            <a:off x="2085109" y="4842160"/>
            <a:ext cx="46538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i="1" dirty="0"/>
              <a:t>ESA Advanced Training</a:t>
            </a:r>
            <a:r>
              <a:rPr lang="fr-FR" sz="800" i="1" baseline="0" dirty="0"/>
              <a:t> in Land RS – Louvain-la-Neuve (</a:t>
            </a:r>
            <a:r>
              <a:rPr lang="fr-FR" sz="800" i="1" baseline="0" dirty="0" err="1"/>
              <a:t>Belgium</a:t>
            </a:r>
            <a:r>
              <a:rPr lang="fr-FR" sz="800" i="1" baseline="0" dirty="0"/>
              <a:t>) - </a:t>
            </a:r>
            <a:r>
              <a:rPr lang="fr-FR" sz="800" i="1" dirty="0"/>
              <a:t>16-20 Sept.</a:t>
            </a:r>
            <a:r>
              <a:rPr lang="fr-FR" sz="800" i="1" baseline="0" dirty="0"/>
              <a:t> 2019 </a:t>
            </a:r>
            <a:endParaRPr lang="fr-BE" sz="800" i="1" dirty="0"/>
          </a:p>
        </p:txBody>
      </p:sp>
      <p:pic>
        <p:nvPicPr>
          <p:cNvPr id="42" name="Picture 1" descr="9LTC_3_PPT.jpg"/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00"/>
          <a:stretch/>
        </p:blipFill>
        <p:spPr>
          <a:xfrm>
            <a:off x="0" y="725710"/>
            <a:ext cx="9144000" cy="457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1" r:id="rId2"/>
    <p:sldLayoutId id="2147483932" r:id="rId3"/>
    <p:sldLayoutId id="2147483933" r:id="rId4"/>
    <p:sldLayoutId id="2147483934" r:id="rId5"/>
    <p:sldLayoutId id="2147483930" r:id="rId6"/>
    <p:sldLayoutId id="2147483936" r:id="rId7"/>
    <p:sldLayoutId id="2147483937" r:id="rId8"/>
    <p:sldLayoutId id="2147483938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chemeClr val="bg1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2.emf"/><Relationship Id="rId4" Type="http://schemas.openxmlformats.org/officeDocument/2006/relationships/oleObject" Target="../embeddings/oleObject1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4"/>
          <p:cNvSpPr txBox="1">
            <a:spLocks noChangeArrowheads="1"/>
          </p:cNvSpPr>
          <p:nvPr/>
        </p:nvSpPr>
        <p:spPr bwMode="auto">
          <a:xfrm>
            <a:off x="512996" y="3393298"/>
            <a:ext cx="1891537" cy="307777"/>
          </a:xfrm>
          <a:prstGeom prst="rect">
            <a:avLst/>
          </a:prstGeom>
          <a:solidFill>
            <a:srgbClr val="005C2E">
              <a:alpha val="64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Sophie Bontemps</a:t>
            </a:r>
          </a:p>
        </p:txBody>
      </p:sp>
      <p:sp>
        <p:nvSpPr>
          <p:cNvPr id="4" name="Text Box 24"/>
          <p:cNvSpPr txBox="1">
            <a:spLocks noChangeArrowheads="1"/>
          </p:cNvSpPr>
          <p:nvPr/>
        </p:nvSpPr>
        <p:spPr bwMode="auto">
          <a:xfrm>
            <a:off x="512995" y="2539626"/>
            <a:ext cx="5210471" cy="646331"/>
          </a:xfrm>
          <a:prstGeom prst="rect">
            <a:avLst/>
          </a:prstGeom>
          <a:solidFill>
            <a:srgbClr val="005C2E">
              <a:alpha val="64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>
              <a:spcBef>
                <a:spcPts val="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Mapping cropland and crop type from S2 time series (Sen2-Agri)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986" y="57561"/>
            <a:ext cx="7174846" cy="461665"/>
          </a:xfrm>
        </p:spPr>
        <p:txBody>
          <a:bodyPr/>
          <a:lstStyle/>
          <a:p>
            <a:r>
              <a:rPr lang="en-US" sz="2400" dirty="0" smtClean="0"/>
              <a:t>Sen2-Agri system overview</a:t>
            </a:r>
            <a:endParaRPr lang="it-IT" sz="2400" dirty="0"/>
          </a:p>
        </p:txBody>
      </p:sp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5" y="784067"/>
            <a:ext cx="2116440" cy="2527071"/>
          </a:xfrm>
        </p:spPr>
        <p:txBody>
          <a:bodyPr/>
          <a:lstStyle/>
          <a:p>
            <a:pPr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« </a:t>
            </a:r>
            <a:r>
              <a:rPr lang="fr-BE" dirty="0" err="1" smtClean="0"/>
              <a:t>dashboard</a:t>
            </a:r>
            <a:r>
              <a:rPr lang="fr-BE" dirty="0" smtClean="0"/>
              <a:t> » tab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60452" t="6400" r="10887" b="25178"/>
          <a:stretch/>
        </p:blipFill>
        <p:spPr>
          <a:xfrm>
            <a:off x="2658266" y="519226"/>
            <a:ext cx="5628365" cy="419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0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986" y="57561"/>
            <a:ext cx="7174846" cy="461665"/>
          </a:xfrm>
        </p:spPr>
        <p:txBody>
          <a:bodyPr/>
          <a:lstStyle/>
          <a:p>
            <a:r>
              <a:rPr lang="en-US" sz="2400" dirty="0" smtClean="0"/>
              <a:t>Sen2-Agri system overview</a:t>
            </a:r>
            <a:endParaRPr lang="it-IT" sz="2400" dirty="0"/>
          </a:p>
        </p:txBody>
      </p:sp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5" y="784067"/>
            <a:ext cx="4751220" cy="2527071"/>
          </a:xfrm>
        </p:spPr>
        <p:txBody>
          <a:bodyPr/>
          <a:lstStyle/>
          <a:p>
            <a:pPr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« custom jobs » tab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165824"/>
            <a:ext cx="8382000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5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986" y="57561"/>
            <a:ext cx="7174846" cy="461665"/>
          </a:xfrm>
        </p:spPr>
        <p:txBody>
          <a:bodyPr/>
          <a:lstStyle/>
          <a:p>
            <a:r>
              <a:rPr lang="en-US" sz="2400" dirty="0" smtClean="0"/>
              <a:t>Sen2-Agri system overview</a:t>
            </a:r>
            <a:endParaRPr lang="it-IT" sz="2400" dirty="0"/>
          </a:p>
        </p:txBody>
      </p:sp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5" y="784067"/>
            <a:ext cx="4751220" cy="2527071"/>
          </a:xfrm>
        </p:spPr>
        <p:txBody>
          <a:bodyPr/>
          <a:lstStyle/>
          <a:p>
            <a:pPr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«</a:t>
            </a:r>
            <a:r>
              <a:rPr lang="fr-BE" dirty="0"/>
              <a:t> </a:t>
            </a:r>
            <a:r>
              <a:rPr lang="fr-BE" dirty="0" smtClean="0"/>
              <a:t>monitoring » tab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020" y="519226"/>
            <a:ext cx="6026493" cy="42608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30839" y="4145737"/>
            <a:ext cx="412512" cy="69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42" y="2166958"/>
            <a:ext cx="6290797" cy="1916905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>
          <a:xfrm flipH="1" flipV="1">
            <a:off x="6916439" y="3503891"/>
            <a:ext cx="825024" cy="5799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265" y="1414700"/>
            <a:ext cx="7996602" cy="1042852"/>
          </a:xfrm>
          <a:prstGeom prst="rect">
            <a:avLst/>
          </a:prstGeom>
        </p:spPr>
      </p:pic>
      <p:cxnSp>
        <p:nvCxnSpPr>
          <p:cNvPr id="13" name="Connecteur droit avec flèche 12"/>
          <p:cNvCxnSpPr/>
          <p:nvPr/>
        </p:nvCxnSpPr>
        <p:spPr>
          <a:xfrm flipV="1">
            <a:off x="2354429" y="2525151"/>
            <a:ext cx="1092156" cy="10271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58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986" y="57561"/>
            <a:ext cx="7174846" cy="461665"/>
          </a:xfrm>
        </p:spPr>
        <p:txBody>
          <a:bodyPr/>
          <a:lstStyle/>
          <a:p>
            <a:r>
              <a:rPr lang="en-US" sz="2400" dirty="0" smtClean="0"/>
              <a:t>Sen2-Agri system overview</a:t>
            </a:r>
            <a:endParaRPr lang="it-IT" sz="2400" dirty="0"/>
          </a:p>
        </p:txBody>
      </p:sp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5" y="784067"/>
            <a:ext cx="4751220" cy="2527071"/>
          </a:xfrm>
        </p:spPr>
        <p:txBody>
          <a:bodyPr/>
          <a:lstStyle/>
          <a:p>
            <a:pPr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«</a:t>
            </a:r>
            <a:r>
              <a:rPr lang="fr-BE" dirty="0"/>
              <a:t> </a:t>
            </a:r>
            <a:r>
              <a:rPr lang="fr-BE" dirty="0" err="1" smtClean="0"/>
              <a:t>users</a:t>
            </a:r>
            <a:r>
              <a:rPr lang="fr-BE" dirty="0" smtClean="0"/>
              <a:t> » tab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29" y="1235418"/>
            <a:ext cx="838200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4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986" y="57561"/>
            <a:ext cx="7174846" cy="461665"/>
          </a:xfrm>
        </p:spPr>
        <p:txBody>
          <a:bodyPr/>
          <a:lstStyle/>
          <a:p>
            <a:r>
              <a:rPr lang="en-US" sz="2400" dirty="0" smtClean="0"/>
              <a:t>Sen2-Agri system overview</a:t>
            </a:r>
            <a:endParaRPr lang="it-IT" sz="2400" dirty="0"/>
          </a:p>
        </p:txBody>
      </p:sp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5" y="784067"/>
            <a:ext cx="2366366" cy="2527071"/>
          </a:xfrm>
        </p:spPr>
        <p:txBody>
          <a:bodyPr/>
          <a:lstStyle/>
          <a:p>
            <a:pPr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«</a:t>
            </a:r>
            <a:r>
              <a:rPr lang="fr-BE" dirty="0"/>
              <a:t> </a:t>
            </a:r>
            <a:r>
              <a:rPr lang="fr-BE" dirty="0" err="1" smtClean="0"/>
              <a:t>datasource</a:t>
            </a:r>
            <a:r>
              <a:rPr lang="fr-BE" dirty="0" smtClean="0"/>
              <a:t> » tab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l="64125" t="6274" r="14194" b="40484"/>
          <a:stretch/>
        </p:blipFill>
        <p:spPr>
          <a:xfrm>
            <a:off x="2936052" y="519226"/>
            <a:ext cx="5580541" cy="428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7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986" y="-65550"/>
            <a:ext cx="8391314" cy="707886"/>
          </a:xfrm>
        </p:spPr>
        <p:txBody>
          <a:bodyPr/>
          <a:lstStyle/>
          <a:p>
            <a:r>
              <a:rPr lang="en-US" sz="2000" dirty="0" smtClean="0"/>
              <a:t>Launch crop </a:t>
            </a:r>
            <a:r>
              <a:rPr lang="en-US" sz="2000" dirty="0" smtClean="0"/>
              <a:t>mask and crop type products through Sen2-Agri</a:t>
            </a:r>
            <a:endParaRPr lang="it-IT" sz="2000" dirty="0"/>
          </a:p>
        </p:txBody>
      </p:sp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8748000" cy="2527071"/>
          </a:xfrm>
        </p:spPr>
        <p:txBody>
          <a:bodyPr/>
          <a:lstStyle/>
          <a:p>
            <a:pPr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Go in the « custom jobs » tab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9292" t="9988" r="9104" b="5895"/>
          <a:stretch/>
        </p:blipFill>
        <p:spPr>
          <a:xfrm>
            <a:off x="818581" y="1265464"/>
            <a:ext cx="5747656" cy="3331029"/>
          </a:xfrm>
          <a:prstGeom prst="rect">
            <a:avLst/>
          </a:prstGeom>
        </p:spPr>
      </p:pic>
      <p:cxnSp>
        <p:nvCxnSpPr>
          <p:cNvPr id="9" name="Connecteur droit avec flèche 8"/>
          <p:cNvCxnSpPr>
            <a:endCxn id="20" idx="1"/>
          </p:cNvCxnSpPr>
          <p:nvPr/>
        </p:nvCxnSpPr>
        <p:spPr>
          <a:xfrm flipV="1">
            <a:off x="2044700" y="1346491"/>
            <a:ext cx="1986267" cy="1754260"/>
          </a:xfrm>
          <a:prstGeom prst="straightConnector1">
            <a:avLst/>
          </a:prstGeom>
          <a:ln>
            <a:solidFill>
              <a:srgbClr val="00542A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>
            <a:endCxn id="21" idx="1"/>
          </p:cNvCxnSpPr>
          <p:nvPr/>
        </p:nvCxnSpPr>
        <p:spPr>
          <a:xfrm flipV="1">
            <a:off x="2286000" y="2388708"/>
            <a:ext cx="2676409" cy="939160"/>
          </a:xfrm>
          <a:prstGeom prst="straightConnector1">
            <a:avLst/>
          </a:prstGeom>
          <a:ln>
            <a:solidFill>
              <a:srgbClr val="00542A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endCxn id="22" idx="1"/>
          </p:cNvCxnSpPr>
          <p:nvPr/>
        </p:nvCxnSpPr>
        <p:spPr>
          <a:xfrm flipV="1">
            <a:off x="1905000" y="3430925"/>
            <a:ext cx="3057409" cy="141778"/>
          </a:xfrm>
          <a:prstGeom prst="straightConnector1">
            <a:avLst/>
          </a:prstGeom>
          <a:ln>
            <a:solidFill>
              <a:srgbClr val="00542A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030967" y="888728"/>
            <a:ext cx="2426786" cy="915526"/>
          </a:xfrm>
          <a:prstGeom prst="rect">
            <a:avLst/>
          </a:prstGeom>
          <a:solidFill>
            <a:srgbClr val="92D050"/>
          </a:solidFill>
          <a:ln>
            <a:solidFill>
              <a:srgbClr val="005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dirty="0" smtClean="0"/>
              <a:t>1. </a:t>
            </a:r>
            <a:r>
              <a:rPr lang="fr-BE" dirty="0" err="1" smtClean="0"/>
              <a:t>Crop</a:t>
            </a:r>
            <a:r>
              <a:rPr lang="fr-BE" dirty="0" smtClean="0"/>
              <a:t> </a:t>
            </a:r>
            <a:r>
              <a:rPr lang="fr-BE" dirty="0" err="1"/>
              <a:t>mask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in situ </a:t>
            </a:r>
            <a:r>
              <a:rPr lang="fr-BE" dirty="0" smtClean="0"/>
              <a:t>data (L4A)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962409" y="1930945"/>
            <a:ext cx="2426786" cy="915526"/>
          </a:xfrm>
          <a:prstGeom prst="rect">
            <a:avLst/>
          </a:prstGeom>
          <a:solidFill>
            <a:srgbClr val="92D050"/>
          </a:solidFill>
          <a:ln>
            <a:solidFill>
              <a:srgbClr val="005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dirty="0"/>
              <a:t>2</a:t>
            </a:r>
            <a:r>
              <a:rPr lang="fr-BE" dirty="0" smtClean="0"/>
              <a:t>. </a:t>
            </a:r>
            <a:r>
              <a:rPr lang="fr-BE" dirty="0" err="1" smtClean="0"/>
              <a:t>Crop</a:t>
            </a:r>
            <a:r>
              <a:rPr lang="fr-BE" dirty="0" smtClean="0"/>
              <a:t> </a:t>
            </a:r>
            <a:r>
              <a:rPr lang="fr-BE" dirty="0" err="1"/>
              <a:t>mask</a:t>
            </a:r>
            <a:r>
              <a:rPr lang="fr-BE" dirty="0"/>
              <a:t> </a:t>
            </a:r>
            <a:r>
              <a:rPr lang="fr-BE" dirty="0" err="1" smtClean="0"/>
              <a:t>without</a:t>
            </a:r>
            <a:r>
              <a:rPr lang="fr-BE" dirty="0" smtClean="0"/>
              <a:t> </a:t>
            </a:r>
            <a:r>
              <a:rPr lang="fr-BE" dirty="0"/>
              <a:t>in situ </a:t>
            </a:r>
            <a:r>
              <a:rPr lang="fr-BE" dirty="0" smtClean="0"/>
              <a:t>data (L4A)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962409" y="2973162"/>
            <a:ext cx="2426786" cy="915526"/>
          </a:xfrm>
          <a:prstGeom prst="rect">
            <a:avLst/>
          </a:prstGeom>
          <a:solidFill>
            <a:srgbClr val="92D050"/>
          </a:solidFill>
          <a:ln>
            <a:solidFill>
              <a:srgbClr val="005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dirty="0" smtClean="0"/>
              <a:t>3. </a:t>
            </a:r>
            <a:r>
              <a:rPr lang="fr-BE" dirty="0" err="1" smtClean="0"/>
              <a:t>Crop</a:t>
            </a:r>
            <a:r>
              <a:rPr lang="fr-BE" dirty="0" smtClean="0"/>
              <a:t> type </a:t>
            </a:r>
            <a:r>
              <a:rPr lang="fr-BE" dirty="0" err="1" smtClean="0"/>
              <a:t>map</a:t>
            </a:r>
            <a:r>
              <a:rPr lang="fr-BE" dirty="0" smtClean="0"/>
              <a:t> </a:t>
            </a:r>
            <a:r>
              <a:rPr lang="fr-BE" dirty="0" err="1" smtClean="0"/>
              <a:t>with</a:t>
            </a:r>
            <a:r>
              <a:rPr lang="fr-BE" dirty="0" smtClean="0"/>
              <a:t> in situ (L4B)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35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986" y="88338"/>
            <a:ext cx="8416714" cy="400110"/>
          </a:xfrm>
        </p:spPr>
        <p:txBody>
          <a:bodyPr/>
          <a:lstStyle/>
          <a:p>
            <a:r>
              <a:rPr lang="en-US" sz="2000" dirty="0"/>
              <a:t>Launch </a:t>
            </a:r>
            <a:r>
              <a:rPr lang="en-US" sz="2000" b="1" dirty="0" smtClean="0"/>
              <a:t>a crop </a:t>
            </a:r>
            <a:r>
              <a:rPr lang="en-US" sz="2000" b="1" dirty="0"/>
              <a:t>mask </a:t>
            </a:r>
            <a:r>
              <a:rPr lang="en-US" sz="2000" dirty="0" smtClean="0"/>
              <a:t>through Sen2-Agri (L4A)</a:t>
            </a:r>
            <a:endParaRPr lang="it-IT" sz="2000" dirty="0"/>
          </a:p>
        </p:txBody>
      </p:sp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4022514" cy="2527071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Select </a:t>
            </a:r>
            <a:r>
              <a:rPr lang="fr-BE" dirty="0" err="1" smtClean="0"/>
              <a:t>your</a:t>
            </a:r>
            <a:r>
              <a:rPr lang="fr-BE" dirty="0" smtClean="0"/>
              <a:t> site = </a:t>
            </a:r>
            <a:r>
              <a:rPr lang="fr-BE" dirty="0" err="1" smtClean="0"/>
              <a:t>Wallonia</a:t>
            </a:r>
            <a:r>
              <a:rPr lang="fr-BE" dirty="0" smtClean="0"/>
              <a:t> </a:t>
            </a:r>
            <a:r>
              <a:rPr lang="fr-BE" dirty="0" err="1" smtClean="0"/>
              <a:t>Subset</a:t>
            </a:r>
            <a:endParaRPr lang="fr-BE" dirty="0"/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Select </a:t>
            </a:r>
            <a:r>
              <a:rPr lang="fr-BE" dirty="0" err="1" smtClean="0"/>
              <a:t>your</a:t>
            </a:r>
            <a:r>
              <a:rPr lang="fr-BE" dirty="0" smtClean="0"/>
              <a:t> input L2A images</a:t>
            </a:r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dirty="0" err="1"/>
              <a:t>F</a:t>
            </a:r>
            <a:r>
              <a:rPr lang="fr-BE" dirty="0" err="1" smtClean="0"/>
              <a:t>rom</a:t>
            </a:r>
            <a:r>
              <a:rPr lang="fr-BE" dirty="0" smtClean="0"/>
              <a:t> 2018-03-01 To 2018-05-31</a:t>
            </a:r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dirty="0" err="1" smtClean="0"/>
              <a:t>Filter</a:t>
            </a:r>
            <a:endParaRPr lang="fr-BE" dirty="0" smtClean="0"/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dirty="0" err="1" smtClean="0"/>
              <a:t>Highlight</a:t>
            </a:r>
            <a:r>
              <a:rPr lang="fr-BE" dirty="0" smtClean="0"/>
              <a:t> in </a:t>
            </a:r>
            <a:r>
              <a:rPr lang="fr-BE" dirty="0" err="1" smtClean="0"/>
              <a:t>blue</a:t>
            </a:r>
            <a:r>
              <a:rPr lang="fr-BE" dirty="0" smtClean="0"/>
              <a:t> </a:t>
            </a:r>
            <a:r>
              <a:rPr lang="fr-BE" dirty="0" err="1" smtClean="0"/>
              <a:t>from</a:t>
            </a:r>
            <a:r>
              <a:rPr lang="fr-BE" dirty="0" smtClean="0"/>
              <a:t> the </a:t>
            </a:r>
            <a:r>
              <a:rPr lang="fr-BE" dirty="0" err="1" smtClean="0"/>
              <a:t>list</a:t>
            </a:r>
            <a:r>
              <a:rPr lang="fr-BE" dirty="0" smtClean="0"/>
              <a:t> (all or </a:t>
            </a:r>
            <a:r>
              <a:rPr lang="fr-BE" dirty="0" err="1" smtClean="0"/>
              <a:t>selected</a:t>
            </a:r>
            <a:r>
              <a:rPr lang="fr-BE" dirty="0" smtClean="0"/>
              <a:t> </a:t>
            </a:r>
            <a:r>
              <a:rPr lang="fr-BE" dirty="0" err="1" smtClean="0"/>
              <a:t>ones</a:t>
            </a:r>
            <a:r>
              <a:rPr lang="fr-BE" dirty="0"/>
              <a:t>)</a:t>
            </a:r>
            <a:endParaRPr lang="fr-BE" dirty="0" smtClean="0"/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endParaRPr lang="fr-BE" dirty="0" smtClean="0"/>
          </a:p>
          <a:p>
            <a:pPr>
              <a:buClr>
                <a:srgbClr val="00854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/>
          <a:srcRect l="11940" t="17955" r="41419" b="6101"/>
          <a:stretch/>
        </p:blipFill>
        <p:spPr>
          <a:xfrm>
            <a:off x="4305300" y="584199"/>
            <a:ext cx="4330700" cy="3964580"/>
          </a:xfrm>
          <a:prstGeom prst="rect">
            <a:avLst/>
          </a:prstGeom>
        </p:spPr>
      </p:pic>
      <p:sp>
        <p:nvSpPr>
          <p:cNvPr id="15" name="Ellipse 14"/>
          <p:cNvSpPr/>
          <p:nvPr/>
        </p:nvSpPr>
        <p:spPr>
          <a:xfrm>
            <a:off x="4470400" y="3632199"/>
            <a:ext cx="558800" cy="3331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/>
          <a:srcRect l="11611" t="59170" r="14127" b="17739"/>
          <a:stretch/>
        </p:blipFill>
        <p:spPr>
          <a:xfrm>
            <a:off x="848261" y="3024799"/>
            <a:ext cx="8003639" cy="139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5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9"/>
          <a:stretch/>
        </p:blipFill>
        <p:spPr>
          <a:xfrm>
            <a:off x="5222759" y="898181"/>
            <a:ext cx="3327632" cy="372887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986" y="88338"/>
            <a:ext cx="7174846" cy="400110"/>
          </a:xfrm>
        </p:spPr>
        <p:txBody>
          <a:bodyPr/>
          <a:lstStyle/>
          <a:p>
            <a:r>
              <a:rPr lang="en-US" sz="2000" dirty="0"/>
              <a:t>Launch </a:t>
            </a:r>
            <a:r>
              <a:rPr lang="en-US" sz="2000" b="1" dirty="0"/>
              <a:t>a crop mask </a:t>
            </a:r>
            <a:r>
              <a:rPr lang="en-US" sz="2000" dirty="0"/>
              <a:t>through Sen2-Agri (L4A)</a:t>
            </a:r>
            <a:endParaRPr lang="it-IT" sz="2000" dirty="0"/>
          </a:p>
        </p:txBody>
      </p:sp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4022514" cy="2527071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/>
              <a:t>Upload</a:t>
            </a:r>
            <a:r>
              <a:rPr lang="fr-BE" dirty="0" smtClean="0"/>
              <a:t> in situ data</a:t>
            </a:r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/>
              <a:t>Submit</a:t>
            </a:r>
            <a:r>
              <a:rPr lang="fr-BE" dirty="0" smtClean="0"/>
              <a:t> </a:t>
            </a:r>
            <a:r>
              <a:rPr lang="fr-BE" dirty="0" err="1" smtClean="0"/>
              <a:t>your</a:t>
            </a:r>
            <a:r>
              <a:rPr lang="fr-BE" dirty="0" smtClean="0"/>
              <a:t> job</a:t>
            </a:r>
          </a:p>
          <a:p>
            <a:pPr>
              <a:buClr>
                <a:srgbClr val="00854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9959" t="21607" r="46242" b="7837"/>
          <a:stretch/>
        </p:blipFill>
        <p:spPr>
          <a:xfrm>
            <a:off x="326909" y="1689100"/>
            <a:ext cx="3365500" cy="3048000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514118" y="3087107"/>
            <a:ext cx="777991" cy="4480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lipse 9"/>
          <p:cNvSpPr/>
          <p:nvPr/>
        </p:nvSpPr>
        <p:spPr>
          <a:xfrm>
            <a:off x="6115430" y="4178989"/>
            <a:ext cx="1767272" cy="4480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45200" y="1206500"/>
            <a:ext cx="2209800" cy="285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3"/>
          <p:cNvSpPr/>
          <p:nvPr/>
        </p:nvSpPr>
        <p:spPr>
          <a:xfrm>
            <a:off x="326909" y="3606757"/>
            <a:ext cx="777991" cy="4480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1416050" y="3435350"/>
            <a:ext cx="4502150" cy="7436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61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986" y="88338"/>
            <a:ext cx="7174846" cy="400110"/>
          </a:xfrm>
        </p:spPr>
        <p:txBody>
          <a:bodyPr/>
          <a:lstStyle/>
          <a:p>
            <a:r>
              <a:rPr lang="en-US" sz="2000" dirty="0" smtClean="0"/>
              <a:t>Crop mask with in situ data through Sen2-Agri (L4A)</a:t>
            </a:r>
            <a:endParaRPr lang="it-IT" sz="2000" dirty="0"/>
          </a:p>
        </p:txBody>
      </p:sp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4022514" cy="2527071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/>
              <a:t>Overview</a:t>
            </a:r>
            <a:r>
              <a:rPr lang="fr-BE" dirty="0" smtClean="0"/>
              <a:t> of the in situ data</a:t>
            </a:r>
          </a:p>
          <a:p>
            <a:pPr>
              <a:buClr>
                <a:srgbClr val="00854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b="5632"/>
          <a:stretch/>
        </p:blipFill>
        <p:spPr>
          <a:xfrm>
            <a:off x="490846" y="1200150"/>
            <a:ext cx="6403125" cy="339725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l="38098" t="9200" r="9341" b="11719"/>
          <a:stretch/>
        </p:blipFill>
        <p:spPr>
          <a:xfrm>
            <a:off x="4025900" y="876300"/>
            <a:ext cx="4575280" cy="38702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56205" y="1200150"/>
            <a:ext cx="741406" cy="33972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27916" y="1200150"/>
            <a:ext cx="741406" cy="339725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4670854" y="423830"/>
            <a:ext cx="1606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>
                <a:solidFill>
                  <a:srgbClr val="FF0000"/>
                </a:solidFill>
              </a:rPr>
              <a:t>Used</a:t>
            </a:r>
            <a:r>
              <a:rPr lang="fr-BE" dirty="0" smtClean="0">
                <a:solidFill>
                  <a:srgbClr val="FF0000"/>
                </a:solidFill>
              </a:rPr>
              <a:t> for the </a:t>
            </a:r>
            <a:r>
              <a:rPr lang="fr-BE" dirty="0" err="1" smtClean="0">
                <a:solidFill>
                  <a:srgbClr val="FF0000"/>
                </a:solidFill>
              </a:rPr>
              <a:t>crop</a:t>
            </a:r>
            <a:r>
              <a:rPr lang="fr-BE" dirty="0" smtClean="0">
                <a:solidFill>
                  <a:srgbClr val="FF0000"/>
                </a:solidFill>
              </a:rPr>
              <a:t> </a:t>
            </a:r>
            <a:r>
              <a:rPr lang="fr-BE" dirty="0" err="1" smtClean="0">
                <a:solidFill>
                  <a:srgbClr val="FF0000"/>
                </a:solidFill>
              </a:rPr>
              <a:t>mask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472338" y="423830"/>
            <a:ext cx="1661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>
                <a:solidFill>
                  <a:srgbClr val="FF0000"/>
                </a:solidFill>
              </a:rPr>
              <a:t>Used</a:t>
            </a:r>
            <a:r>
              <a:rPr lang="fr-BE" dirty="0" smtClean="0">
                <a:solidFill>
                  <a:srgbClr val="FF0000"/>
                </a:solidFill>
              </a:rPr>
              <a:t> for the </a:t>
            </a:r>
            <a:r>
              <a:rPr lang="fr-BE" dirty="0" err="1" smtClean="0">
                <a:solidFill>
                  <a:srgbClr val="FF0000"/>
                </a:solidFill>
              </a:rPr>
              <a:t>crop</a:t>
            </a:r>
            <a:r>
              <a:rPr lang="fr-BE" dirty="0" smtClean="0">
                <a:solidFill>
                  <a:srgbClr val="FF0000"/>
                </a:solidFill>
              </a:rPr>
              <a:t> type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4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1984" t="9260" r="41076" b="14010"/>
          <a:stretch/>
        </p:blipFill>
        <p:spPr>
          <a:xfrm>
            <a:off x="4425625" y="873747"/>
            <a:ext cx="4210375" cy="386939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986" y="103727"/>
            <a:ext cx="7174846" cy="369332"/>
          </a:xfrm>
        </p:spPr>
        <p:txBody>
          <a:bodyPr/>
          <a:lstStyle/>
          <a:p>
            <a:r>
              <a:rPr lang="en-US" sz="1800" dirty="0"/>
              <a:t>Launch </a:t>
            </a:r>
            <a:r>
              <a:rPr lang="en-US" sz="1800" b="1" dirty="0" smtClean="0"/>
              <a:t>a crop type map </a:t>
            </a:r>
            <a:r>
              <a:rPr lang="en-US" sz="1800" dirty="0"/>
              <a:t>through Sen2-Agri (L4A)</a:t>
            </a:r>
            <a:endParaRPr lang="it-IT" sz="1800" dirty="0"/>
          </a:p>
        </p:txBody>
      </p:sp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4022514" cy="2527071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Select </a:t>
            </a:r>
            <a:r>
              <a:rPr lang="fr-BE" dirty="0" err="1" smtClean="0"/>
              <a:t>your</a:t>
            </a:r>
            <a:r>
              <a:rPr lang="fr-BE" dirty="0" smtClean="0"/>
              <a:t> site = </a:t>
            </a:r>
            <a:r>
              <a:rPr lang="fr-BE" dirty="0" err="1" smtClean="0"/>
              <a:t>Wallonia</a:t>
            </a:r>
            <a:r>
              <a:rPr lang="fr-BE" dirty="0" smtClean="0"/>
              <a:t> </a:t>
            </a:r>
            <a:r>
              <a:rPr lang="fr-BE" dirty="0" err="1" smtClean="0"/>
              <a:t>Subset</a:t>
            </a:r>
            <a:endParaRPr lang="fr-BE" dirty="0"/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Select </a:t>
            </a:r>
            <a:r>
              <a:rPr lang="fr-BE" dirty="0" err="1" smtClean="0"/>
              <a:t>your</a:t>
            </a:r>
            <a:r>
              <a:rPr lang="fr-BE" dirty="0" smtClean="0"/>
              <a:t> input L2A images</a:t>
            </a:r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dirty="0" err="1"/>
              <a:t>F</a:t>
            </a:r>
            <a:r>
              <a:rPr lang="fr-BE" dirty="0" err="1" smtClean="0"/>
              <a:t>rom</a:t>
            </a:r>
            <a:r>
              <a:rPr lang="fr-BE" dirty="0" smtClean="0"/>
              <a:t> 2018-03-01 To 2018-05-31</a:t>
            </a:r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dirty="0" err="1" smtClean="0"/>
              <a:t>Filter</a:t>
            </a:r>
            <a:endParaRPr lang="fr-BE" dirty="0" smtClean="0"/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dirty="0" err="1" smtClean="0"/>
              <a:t>Highlight</a:t>
            </a:r>
            <a:r>
              <a:rPr lang="fr-BE" dirty="0" smtClean="0"/>
              <a:t> in </a:t>
            </a:r>
            <a:r>
              <a:rPr lang="fr-BE" dirty="0" err="1" smtClean="0"/>
              <a:t>blue</a:t>
            </a:r>
            <a:r>
              <a:rPr lang="fr-BE" dirty="0" smtClean="0"/>
              <a:t> </a:t>
            </a:r>
            <a:r>
              <a:rPr lang="fr-BE" dirty="0" err="1" smtClean="0"/>
              <a:t>from</a:t>
            </a:r>
            <a:r>
              <a:rPr lang="fr-BE" dirty="0" smtClean="0"/>
              <a:t> the </a:t>
            </a:r>
            <a:r>
              <a:rPr lang="fr-BE" dirty="0" err="1" smtClean="0"/>
              <a:t>list</a:t>
            </a:r>
            <a:r>
              <a:rPr lang="fr-BE" dirty="0" smtClean="0"/>
              <a:t> (all or </a:t>
            </a:r>
            <a:r>
              <a:rPr lang="fr-BE" dirty="0" err="1" smtClean="0"/>
              <a:t>selected</a:t>
            </a:r>
            <a:r>
              <a:rPr lang="fr-BE" dirty="0" smtClean="0"/>
              <a:t> </a:t>
            </a:r>
            <a:r>
              <a:rPr lang="fr-BE" dirty="0" err="1" smtClean="0"/>
              <a:t>ones</a:t>
            </a:r>
            <a:r>
              <a:rPr lang="fr-BE" dirty="0"/>
              <a:t>)</a:t>
            </a:r>
            <a:endParaRPr lang="fr-BE" dirty="0" smtClean="0"/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endParaRPr lang="fr-BE" dirty="0" smtClean="0"/>
          </a:p>
          <a:p>
            <a:pPr>
              <a:buClr>
                <a:srgbClr val="00854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5" name="Ellipse 14"/>
          <p:cNvSpPr/>
          <p:nvPr/>
        </p:nvSpPr>
        <p:spPr>
          <a:xfrm>
            <a:off x="4572000" y="3962399"/>
            <a:ext cx="558800" cy="3331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/>
          <a:srcRect l="11611" t="59170" r="14127" b="17739"/>
          <a:stretch/>
        </p:blipFill>
        <p:spPr>
          <a:xfrm>
            <a:off x="741305" y="3169974"/>
            <a:ext cx="8003639" cy="139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6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986" y="57561"/>
            <a:ext cx="7174846" cy="461665"/>
          </a:xfrm>
        </p:spPr>
        <p:txBody>
          <a:bodyPr/>
          <a:lstStyle/>
          <a:p>
            <a:r>
              <a:rPr lang="en-US" sz="2400" dirty="0" smtClean="0"/>
              <a:t>Training outline</a:t>
            </a:r>
            <a:endParaRPr lang="it-IT" sz="2400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800" y="1388225"/>
            <a:ext cx="8748000" cy="1774076"/>
          </a:xfrm>
        </p:spPr>
        <p:txBody>
          <a:bodyPr/>
          <a:lstStyle/>
          <a:p>
            <a:pPr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/>
              <a:t>Launch</a:t>
            </a:r>
            <a:r>
              <a:rPr lang="fr-BE" dirty="0" smtClean="0"/>
              <a:t> </a:t>
            </a:r>
            <a:r>
              <a:rPr lang="fr-BE" dirty="0" err="1" smtClean="0"/>
              <a:t>crop</a:t>
            </a:r>
            <a:r>
              <a:rPr lang="fr-BE" dirty="0" smtClean="0"/>
              <a:t> </a:t>
            </a:r>
            <a:r>
              <a:rPr lang="fr-BE" dirty="0" err="1" smtClean="0"/>
              <a:t>mask</a:t>
            </a:r>
            <a:r>
              <a:rPr lang="fr-BE" dirty="0" smtClean="0"/>
              <a:t> and </a:t>
            </a:r>
            <a:r>
              <a:rPr lang="fr-BE" dirty="0" err="1" smtClean="0"/>
              <a:t>crop</a:t>
            </a:r>
            <a:r>
              <a:rPr lang="fr-BE" dirty="0" smtClean="0"/>
              <a:t> type </a:t>
            </a:r>
            <a:r>
              <a:rPr lang="fr-BE" dirty="0" err="1" smtClean="0"/>
              <a:t>products</a:t>
            </a:r>
            <a:r>
              <a:rPr lang="fr-BE" dirty="0" smtClean="0"/>
              <a:t> </a:t>
            </a:r>
            <a:r>
              <a:rPr lang="fr-BE" dirty="0" err="1" smtClean="0"/>
              <a:t>through</a:t>
            </a:r>
            <a:r>
              <a:rPr lang="fr-BE" dirty="0" smtClean="0"/>
              <a:t> Sen2-Agri</a:t>
            </a:r>
            <a:endParaRPr lang="en-US" dirty="0"/>
          </a:p>
          <a:p>
            <a:pPr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/>
              <a:t>Prepare</a:t>
            </a:r>
            <a:r>
              <a:rPr lang="fr-BE" dirty="0" smtClean="0"/>
              <a:t> in situ data</a:t>
            </a:r>
          </a:p>
          <a:p>
            <a:pPr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/>
              <a:t>Understand</a:t>
            </a:r>
            <a:r>
              <a:rPr lang="fr-BE" dirty="0" smtClean="0"/>
              <a:t> the </a:t>
            </a:r>
            <a:r>
              <a:rPr lang="fr-BE" dirty="0" err="1" smtClean="0"/>
              <a:t>crop</a:t>
            </a:r>
            <a:r>
              <a:rPr lang="fr-BE" dirty="0" smtClean="0"/>
              <a:t> classification </a:t>
            </a:r>
            <a:r>
              <a:rPr lang="fr-BE" dirty="0" err="1" smtClean="0"/>
              <a:t>principles</a:t>
            </a:r>
            <a:r>
              <a:rPr lang="fr-BE" dirty="0" smtClean="0"/>
              <a:t> on SNAP</a:t>
            </a:r>
          </a:p>
          <a:p>
            <a:pPr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Explore </a:t>
            </a:r>
            <a:r>
              <a:rPr lang="fr-BE" dirty="0"/>
              <a:t>the Sen2-Agri </a:t>
            </a:r>
            <a:r>
              <a:rPr lang="fr-BE" dirty="0" err="1" smtClean="0"/>
              <a:t>crop</a:t>
            </a:r>
            <a:r>
              <a:rPr lang="fr-BE" dirty="0" smtClean="0"/>
              <a:t> </a:t>
            </a:r>
            <a:r>
              <a:rPr lang="fr-BE" dirty="0" err="1" smtClean="0"/>
              <a:t>mask</a:t>
            </a:r>
            <a:r>
              <a:rPr lang="fr-BE" dirty="0" smtClean="0"/>
              <a:t> and </a:t>
            </a:r>
            <a:r>
              <a:rPr lang="fr-BE" dirty="0" err="1" smtClean="0"/>
              <a:t>crop</a:t>
            </a:r>
            <a:r>
              <a:rPr lang="fr-BE" dirty="0" smtClean="0"/>
              <a:t> type </a:t>
            </a:r>
            <a:r>
              <a:rPr lang="fr-BE" dirty="0" err="1" smtClean="0"/>
              <a:t>products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8398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986" y="103727"/>
            <a:ext cx="7174846" cy="369332"/>
          </a:xfrm>
        </p:spPr>
        <p:txBody>
          <a:bodyPr/>
          <a:lstStyle/>
          <a:p>
            <a:r>
              <a:rPr lang="en-US" sz="1800" dirty="0"/>
              <a:t>Launch </a:t>
            </a:r>
            <a:r>
              <a:rPr lang="en-US" sz="1800" b="1" dirty="0"/>
              <a:t>a crop type map </a:t>
            </a:r>
            <a:r>
              <a:rPr lang="en-US" sz="1800" dirty="0"/>
              <a:t>through Sen2-Agri (L4A)</a:t>
            </a:r>
            <a:endParaRPr lang="it-IT" sz="1800" dirty="0"/>
          </a:p>
        </p:txBody>
      </p:sp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4022514" cy="2527071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Select the </a:t>
            </a:r>
            <a:r>
              <a:rPr lang="fr-BE" dirty="0" err="1" smtClean="0"/>
              <a:t>crop</a:t>
            </a:r>
            <a:r>
              <a:rPr lang="fr-BE" dirty="0" smtClean="0"/>
              <a:t> </a:t>
            </a:r>
            <a:r>
              <a:rPr lang="fr-BE" dirty="0" err="1" smtClean="0"/>
              <a:t>mask</a:t>
            </a:r>
            <a:r>
              <a:rPr lang="fr-BE" dirty="0" smtClean="0"/>
              <a:t> </a:t>
            </a:r>
            <a:r>
              <a:rPr lang="fr-BE" dirty="0" err="1" smtClean="0"/>
              <a:t>that</a:t>
            </a:r>
            <a:r>
              <a:rPr lang="fr-BE" dirty="0" smtClean="0"/>
              <a:t> </a:t>
            </a:r>
            <a:r>
              <a:rPr lang="fr-BE" dirty="0" err="1" smtClean="0"/>
              <a:t>you</a:t>
            </a:r>
            <a:r>
              <a:rPr lang="fr-BE" dirty="0" smtClean="0"/>
              <a:t> </a:t>
            </a:r>
            <a:r>
              <a:rPr lang="fr-BE" dirty="0" err="1" smtClean="0"/>
              <a:t>want</a:t>
            </a:r>
            <a:r>
              <a:rPr lang="fr-BE" dirty="0" smtClean="0"/>
              <a:t> to </a:t>
            </a:r>
            <a:r>
              <a:rPr lang="fr-BE" dirty="0" err="1" smtClean="0"/>
              <a:t>apply</a:t>
            </a:r>
            <a:endParaRPr lang="fr-BE" dirty="0" smtClean="0"/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processed</a:t>
            </a:r>
            <a:r>
              <a:rPr lang="fr-BE" dirty="0" smtClean="0"/>
              <a:t> </a:t>
            </a:r>
            <a:r>
              <a:rPr lang="fr-BE" dirty="0" err="1" smtClean="0"/>
              <a:t>already</a:t>
            </a:r>
            <a:r>
              <a:rPr lang="fr-BE" dirty="0" smtClean="0"/>
              <a:t> </a:t>
            </a:r>
            <a:r>
              <a:rPr lang="fr-BE" dirty="0" err="1" smtClean="0"/>
              <a:t>several</a:t>
            </a:r>
            <a:r>
              <a:rPr lang="fr-BE" dirty="0" smtClean="0"/>
              <a:t> L4A </a:t>
            </a:r>
            <a:r>
              <a:rPr lang="fr-BE" dirty="0" err="1" smtClean="0"/>
              <a:t>crop</a:t>
            </a:r>
            <a:r>
              <a:rPr lang="fr-BE" dirty="0" smtClean="0"/>
              <a:t> </a:t>
            </a:r>
            <a:r>
              <a:rPr lang="fr-BE" dirty="0" err="1" smtClean="0"/>
              <a:t>masks</a:t>
            </a:r>
            <a:r>
              <a:rPr lang="fr-BE" dirty="0" smtClean="0"/>
              <a:t>, </a:t>
            </a:r>
            <a:r>
              <a:rPr lang="fr-BE" dirty="0" err="1" smtClean="0"/>
              <a:t>based</a:t>
            </a:r>
            <a:r>
              <a:rPr lang="fr-BE" dirty="0" smtClean="0"/>
              <a:t> on </a:t>
            </a:r>
            <a:r>
              <a:rPr lang="fr-BE" dirty="0" err="1" smtClean="0"/>
              <a:t>different</a:t>
            </a:r>
            <a:r>
              <a:rPr lang="fr-BE" dirty="0" smtClean="0"/>
              <a:t> </a:t>
            </a:r>
            <a:r>
              <a:rPr lang="fr-BE" dirty="0" err="1" smtClean="0"/>
              <a:t>periods</a:t>
            </a:r>
            <a:endParaRPr lang="fr-BE" dirty="0"/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dirty="0" smtClean="0"/>
              <a:t>The </a:t>
            </a:r>
            <a:r>
              <a:rPr lang="fr-BE" dirty="0" err="1" smtClean="0"/>
              <a:t>crop</a:t>
            </a:r>
            <a:r>
              <a:rPr lang="fr-BE" dirty="0" smtClean="0"/>
              <a:t> </a:t>
            </a:r>
            <a:r>
              <a:rPr lang="fr-BE" dirty="0" err="1" smtClean="0"/>
              <a:t>mask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to </a:t>
            </a:r>
            <a:r>
              <a:rPr lang="fr-BE" dirty="0" err="1" smtClean="0"/>
              <a:t>mask</a:t>
            </a:r>
            <a:r>
              <a:rPr lang="fr-BE" dirty="0" smtClean="0"/>
              <a:t> the non </a:t>
            </a:r>
            <a:r>
              <a:rPr lang="fr-BE" dirty="0" err="1" smtClean="0"/>
              <a:t>crop</a:t>
            </a:r>
            <a:r>
              <a:rPr lang="fr-BE" dirty="0" smtClean="0"/>
              <a:t> area of the </a:t>
            </a:r>
            <a:r>
              <a:rPr lang="fr-BE" dirty="0" err="1" smtClean="0"/>
              <a:t>processed</a:t>
            </a:r>
            <a:r>
              <a:rPr lang="fr-BE" dirty="0" smtClean="0"/>
              <a:t> </a:t>
            </a:r>
            <a:r>
              <a:rPr lang="fr-BE" dirty="0" err="1" smtClean="0"/>
              <a:t>crop</a:t>
            </a:r>
            <a:r>
              <a:rPr lang="fr-BE" dirty="0" smtClean="0"/>
              <a:t> type </a:t>
            </a:r>
            <a:r>
              <a:rPr lang="fr-BE" dirty="0" err="1" smtClean="0"/>
              <a:t>map</a:t>
            </a:r>
            <a:r>
              <a:rPr lang="fr-BE" dirty="0" smtClean="0"/>
              <a:t> but the </a:t>
            </a:r>
            <a:r>
              <a:rPr lang="fr-BE" dirty="0" err="1" smtClean="0"/>
              <a:t>two</a:t>
            </a:r>
            <a:r>
              <a:rPr lang="fr-BE" dirty="0" smtClean="0"/>
              <a:t> </a:t>
            </a:r>
            <a:r>
              <a:rPr lang="fr-BE" dirty="0" err="1" smtClean="0"/>
              <a:t>products</a:t>
            </a:r>
            <a:r>
              <a:rPr lang="fr-BE" dirty="0" smtClean="0"/>
              <a:t> are </a:t>
            </a:r>
            <a:r>
              <a:rPr lang="fr-BE" dirty="0" err="1" smtClean="0"/>
              <a:t>delivered</a:t>
            </a:r>
            <a:r>
              <a:rPr lang="fr-BE" dirty="0" smtClean="0"/>
              <a:t> (</a:t>
            </a:r>
            <a:r>
              <a:rPr lang="fr-BE" dirty="0" err="1" smtClean="0"/>
              <a:t>with</a:t>
            </a:r>
            <a:r>
              <a:rPr lang="fr-BE" dirty="0" smtClean="0"/>
              <a:t> and </a:t>
            </a:r>
            <a:r>
              <a:rPr lang="fr-BE" dirty="0" err="1" smtClean="0"/>
              <a:t>without</a:t>
            </a:r>
            <a:r>
              <a:rPr lang="fr-BE" dirty="0" smtClean="0"/>
              <a:t> the </a:t>
            </a:r>
            <a:r>
              <a:rPr lang="fr-BE" dirty="0" err="1" smtClean="0"/>
              <a:t>mask</a:t>
            </a:r>
            <a:r>
              <a:rPr lang="fr-BE" dirty="0" smtClean="0"/>
              <a:t>)</a:t>
            </a:r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/>
              <a:t>Upload</a:t>
            </a:r>
            <a:r>
              <a:rPr lang="fr-BE" dirty="0" smtClean="0"/>
              <a:t> in situ data</a:t>
            </a:r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/>
              <a:t>Submit</a:t>
            </a:r>
            <a:r>
              <a:rPr lang="fr-BE" dirty="0" smtClean="0"/>
              <a:t> </a:t>
            </a:r>
            <a:r>
              <a:rPr lang="fr-BE" dirty="0" err="1" smtClean="0"/>
              <a:t>your</a:t>
            </a:r>
            <a:r>
              <a:rPr lang="fr-BE" dirty="0" smtClean="0"/>
              <a:t> job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12106" t="23129" r="49878" b="18957"/>
          <a:stretch/>
        </p:blipFill>
        <p:spPr>
          <a:xfrm>
            <a:off x="4419600" y="931238"/>
            <a:ext cx="3949700" cy="3383004"/>
          </a:xfrm>
          <a:prstGeom prst="rect">
            <a:avLst/>
          </a:prstGeom>
        </p:spPr>
      </p:pic>
      <p:sp>
        <p:nvSpPr>
          <p:cNvPr id="19" name="Ellipse 18"/>
          <p:cNvSpPr/>
          <p:nvPr/>
        </p:nvSpPr>
        <p:spPr>
          <a:xfrm>
            <a:off x="6381750" y="2184399"/>
            <a:ext cx="1123950" cy="2159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4197350" y="1765300"/>
            <a:ext cx="3302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4197350" y="3403600"/>
            <a:ext cx="3302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9"/>
          <a:stretch/>
        </p:blipFill>
        <p:spPr>
          <a:xfrm>
            <a:off x="5222759" y="898181"/>
            <a:ext cx="3327632" cy="3728870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>
          <a:xfrm>
            <a:off x="6115430" y="4178989"/>
            <a:ext cx="1767272" cy="4480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045200" y="1206500"/>
            <a:ext cx="2209800" cy="285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3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986" y="165511"/>
            <a:ext cx="7174846" cy="369332"/>
          </a:xfrm>
        </p:spPr>
        <p:txBody>
          <a:bodyPr/>
          <a:lstStyle/>
          <a:p>
            <a:r>
              <a:rPr lang="fr-BE" sz="1800" dirty="0" err="1" smtClean="0"/>
              <a:t>Process</a:t>
            </a:r>
            <a:r>
              <a:rPr lang="fr-BE" sz="1800" dirty="0" smtClean="0"/>
              <a:t> monitoring of </a:t>
            </a:r>
            <a:r>
              <a:rPr lang="fr-BE" sz="1800" dirty="0" err="1" smtClean="0"/>
              <a:t>your</a:t>
            </a:r>
            <a:r>
              <a:rPr lang="fr-BE" sz="1800" dirty="0" smtClean="0"/>
              <a:t> Sen2-Agri jobs</a:t>
            </a:r>
            <a:endParaRPr lang="it-IT" sz="1800" dirty="0"/>
          </a:p>
        </p:txBody>
      </p:sp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 txBox="1">
            <a:spLocks/>
          </p:cNvSpPr>
          <p:nvPr/>
        </p:nvSpPr>
        <p:spPr bwMode="auto">
          <a:xfrm>
            <a:off x="104986" y="784067"/>
            <a:ext cx="4200314" cy="252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baseline="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kern="0" dirty="0" smtClean="0"/>
              <a:t>Go in the « system </a:t>
            </a:r>
            <a:r>
              <a:rPr lang="fr-BE" kern="0" dirty="0" err="1" smtClean="0"/>
              <a:t>overview</a:t>
            </a:r>
            <a:r>
              <a:rPr lang="fr-BE" kern="0" dirty="0" smtClean="0"/>
              <a:t> » tab</a:t>
            </a:r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kern="0" dirty="0" smtClean="0"/>
              <a:t>Check the IT ressources </a:t>
            </a:r>
            <a:r>
              <a:rPr lang="fr-BE" kern="0" dirty="0" err="1" smtClean="0"/>
              <a:t>used</a:t>
            </a:r>
            <a:r>
              <a:rPr lang="fr-BE" kern="0" dirty="0" smtClean="0"/>
              <a:t> by the system</a:t>
            </a:r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kern="0" dirty="0" smtClean="0"/>
              <a:t>Check the </a:t>
            </a:r>
            <a:r>
              <a:rPr lang="fr-BE" kern="0" dirty="0" err="1" smtClean="0"/>
              <a:t>status</a:t>
            </a:r>
            <a:r>
              <a:rPr lang="fr-BE" kern="0" dirty="0" smtClean="0"/>
              <a:t> of </a:t>
            </a:r>
            <a:r>
              <a:rPr lang="fr-BE" kern="0" dirty="0" err="1" smtClean="0"/>
              <a:t>your</a:t>
            </a:r>
            <a:r>
              <a:rPr lang="fr-BE" kern="0" dirty="0" smtClean="0"/>
              <a:t> running jobs</a:t>
            </a:r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endParaRPr lang="fr-BE" kern="0" dirty="0" smtClean="0"/>
          </a:p>
        </p:txBody>
      </p:sp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2D08A64F-5B8C-41F7-831C-73FCCB7DC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r="47994" b="8470"/>
          <a:stretch/>
        </p:blipFill>
        <p:spPr>
          <a:xfrm>
            <a:off x="4787900" y="642277"/>
            <a:ext cx="3657600" cy="4094823"/>
          </a:xfrm>
        </p:spPr>
      </p:pic>
      <p:sp>
        <p:nvSpPr>
          <p:cNvPr id="9" name="Ellipse 8"/>
          <p:cNvSpPr/>
          <p:nvPr/>
        </p:nvSpPr>
        <p:spPr>
          <a:xfrm>
            <a:off x="6283679" y="1435992"/>
            <a:ext cx="1250153" cy="4944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l="10682" t="36315" r="11604" b="19984"/>
          <a:stretch/>
        </p:blipFill>
        <p:spPr>
          <a:xfrm>
            <a:off x="1036591" y="2185652"/>
            <a:ext cx="7799271" cy="2465839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>
          <a:xfrm>
            <a:off x="680991" y="4432300"/>
            <a:ext cx="342900" cy="127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51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986" y="57561"/>
            <a:ext cx="7174846" cy="461665"/>
          </a:xfrm>
        </p:spPr>
        <p:txBody>
          <a:bodyPr/>
          <a:lstStyle/>
          <a:p>
            <a:r>
              <a:rPr lang="en-US" sz="2400" dirty="0" smtClean="0"/>
              <a:t>Training outline</a:t>
            </a:r>
            <a:endParaRPr lang="it-IT" sz="2400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800" y="1388225"/>
            <a:ext cx="8748000" cy="1774076"/>
          </a:xfrm>
        </p:spPr>
        <p:txBody>
          <a:bodyPr/>
          <a:lstStyle/>
          <a:p>
            <a:pPr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>
                <a:solidFill>
                  <a:schemeClr val="accent6"/>
                </a:solidFill>
              </a:rPr>
              <a:t>Launch</a:t>
            </a:r>
            <a:r>
              <a:rPr lang="fr-BE" dirty="0" smtClean="0">
                <a:solidFill>
                  <a:schemeClr val="accent6"/>
                </a:solidFill>
              </a:rPr>
              <a:t> </a:t>
            </a:r>
            <a:r>
              <a:rPr lang="fr-BE" dirty="0" err="1" smtClean="0">
                <a:solidFill>
                  <a:schemeClr val="accent6"/>
                </a:solidFill>
              </a:rPr>
              <a:t>crop</a:t>
            </a:r>
            <a:r>
              <a:rPr lang="fr-BE" dirty="0" smtClean="0">
                <a:solidFill>
                  <a:schemeClr val="accent6"/>
                </a:solidFill>
              </a:rPr>
              <a:t> </a:t>
            </a:r>
            <a:r>
              <a:rPr lang="fr-BE" dirty="0" err="1" smtClean="0">
                <a:solidFill>
                  <a:schemeClr val="accent6"/>
                </a:solidFill>
              </a:rPr>
              <a:t>mask</a:t>
            </a:r>
            <a:r>
              <a:rPr lang="fr-BE" dirty="0" smtClean="0">
                <a:solidFill>
                  <a:schemeClr val="accent6"/>
                </a:solidFill>
              </a:rPr>
              <a:t> and </a:t>
            </a:r>
            <a:r>
              <a:rPr lang="fr-BE" dirty="0" err="1" smtClean="0">
                <a:solidFill>
                  <a:schemeClr val="accent6"/>
                </a:solidFill>
              </a:rPr>
              <a:t>crop</a:t>
            </a:r>
            <a:r>
              <a:rPr lang="fr-BE" dirty="0" smtClean="0">
                <a:solidFill>
                  <a:schemeClr val="accent6"/>
                </a:solidFill>
              </a:rPr>
              <a:t> type </a:t>
            </a:r>
            <a:r>
              <a:rPr lang="fr-BE" dirty="0" err="1" smtClean="0">
                <a:solidFill>
                  <a:schemeClr val="accent6"/>
                </a:solidFill>
              </a:rPr>
              <a:t>products</a:t>
            </a:r>
            <a:r>
              <a:rPr lang="fr-BE" dirty="0" smtClean="0">
                <a:solidFill>
                  <a:schemeClr val="accent6"/>
                </a:solidFill>
              </a:rPr>
              <a:t> </a:t>
            </a:r>
            <a:r>
              <a:rPr lang="fr-BE" dirty="0" err="1" smtClean="0">
                <a:solidFill>
                  <a:schemeClr val="accent6"/>
                </a:solidFill>
              </a:rPr>
              <a:t>through</a:t>
            </a:r>
            <a:r>
              <a:rPr lang="fr-BE" dirty="0" smtClean="0">
                <a:solidFill>
                  <a:schemeClr val="accent6"/>
                </a:solidFill>
              </a:rPr>
              <a:t> Sen2-Agri</a:t>
            </a:r>
            <a:endParaRPr lang="en-US" dirty="0">
              <a:solidFill>
                <a:schemeClr val="accent6"/>
              </a:solidFill>
            </a:endParaRPr>
          </a:p>
          <a:p>
            <a:pPr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/>
              <a:t>Prepare</a:t>
            </a:r>
            <a:r>
              <a:rPr lang="fr-BE" dirty="0" smtClean="0"/>
              <a:t> in situ data</a:t>
            </a:r>
          </a:p>
          <a:p>
            <a:pPr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>
                <a:solidFill>
                  <a:schemeClr val="accent6"/>
                </a:solidFill>
              </a:rPr>
              <a:t>Understand</a:t>
            </a:r>
            <a:r>
              <a:rPr lang="fr-BE" dirty="0" smtClean="0">
                <a:solidFill>
                  <a:schemeClr val="accent6"/>
                </a:solidFill>
              </a:rPr>
              <a:t> the </a:t>
            </a:r>
            <a:r>
              <a:rPr lang="fr-BE" dirty="0" err="1" smtClean="0">
                <a:solidFill>
                  <a:schemeClr val="accent6"/>
                </a:solidFill>
              </a:rPr>
              <a:t>crop</a:t>
            </a:r>
            <a:r>
              <a:rPr lang="fr-BE" dirty="0" smtClean="0">
                <a:solidFill>
                  <a:schemeClr val="accent6"/>
                </a:solidFill>
              </a:rPr>
              <a:t> classification </a:t>
            </a:r>
            <a:r>
              <a:rPr lang="fr-BE" dirty="0" err="1" smtClean="0">
                <a:solidFill>
                  <a:schemeClr val="accent6"/>
                </a:solidFill>
              </a:rPr>
              <a:t>principles</a:t>
            </a:r>
            <a:r>
              <a:rPr lang="fr-BE" dirty="0" smtClean="0">
                <a:solidFill>
                  <a:schemeClr val="accent6"/>
                </a:solidFill>
              </a:rPr>
              <a:t> on SNAP</a:t>
            </a:r>
          </a:p>
          <a:p>
            <a:pPr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>
                <a:solidFill>
                  <a:schemeClr val="accent6"/>
                </a:solidFill>
              </a:rPr>
              <a:t>Explore </a:t>
            </a:r>
            <a:r>
              <a:rPr lang="fr-BE" dirty="0">
                <a:solidFill>
                  <a:schemeClr val="accent6"/>
                </a:solidFill>
              </a:rPr>
              <a:t>the Sen2-Agri </a:t>
            </a:r>
            <a:r>
              <a:rPr lang="fr-BE" dirty="0" err="1" smtClean="0">
                <a:solidFill>
                  <a:schemeClr val="accent6"/>
                </a:solidFill>
              </a:rPr>
              <a:t>crop</a:t>
            </a:r>
            <a:r>
              <a:rPr lang="fr-BE" dirty="0" smtClean="0">
                <a:solidFill>
                  <a:schemeClr val="accent6"/>
                </a:solidFill>
              </a:rPr>
              <a:t> </a:t>
            </a:r>
            <a:r>
              <a:rPr lang="fr-BE" dirty="0" err="1" smtClean="0">
                <a:solidFill>
                  <a:schemeClr val="accent6"/>
                </a:solidFill>
              </a:rPr>
              <a:t>mask</a:t>
            </a:r>
            <a:r>
              <a:rPr lang="fr-BE" dirty="0" smtClean="0">
                <a:solidFill>
                  <a:schemeClr val="accent6"/>
                </a:solidFill>
              </a:rPr>
              <a:t> and </a:t>
            </a:r>
            <a:r>
              <a:rPr lang="fr-BE" dirty="0" err="1" smtClean="0">
                <a:solidFill>
                  <a:schemeClr val="accent6"/>
                </a:solidFill>
              </a:rPr>
              <a:t>crop</a:t>
            </a:r>
            <a:r>
              <a:rPr lang="fr-BE" dirty="0" smtClean="0">
                <a:solidFill>
                  <a:schemeClr val="accent6"/>
                </a:solidFill>
              </a:rPr>
              <a:t> type </a:t>
            </a:r>
            <a:r>
              <a:rPr lang="fr-BE" dirty="0" err="1" smtClean="0">
                <a:solidFill>
                  <a:schemeClr val="accent6"/>
                </a:solidFill>
              </a:rPr>
              <a:t>products</a:t>
            </a:r>
            <a:endParaRPr lang="fr-BE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04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5" y="784067"/>
            <a:ext cx="4911857" cy="2527071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Open QGIS</a:t>
            </a:r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/>
              <a:t>Add</a:t>
            </a:r>
            <a:r>
              <a:rPr lang="fr-BE" dirty="0" smtClean="0"/>
              <a:t> a background surface </a:t>
            </a:r>
            <a:r>
              <a:rPr lang="fr-BE" dirty="0" err="1" smtClean="0"/>
              <a:t>reflectance</a:t>
            </a:r>
            <a:r>
              <a:rPr lang="fr-BE" dirty="0" smtClean="0"/>
              <a:t> image (composite image made of S2 data </a:t>
            </a:r>
            <a:r>
              <a:rPr lang="fr-BE" dirty="0" err="1" smtClean="0"/>
              <a:t>from</a:t>
            </a:r>
            <a:r>
              <a:rPr lang="fr-BE" dirty="0" smtClean="0"/>
              <a:t> August 2018 </a:t>
            </a:r>
            <a:r>
              <a:rPr lang="fr-BE" dirty="0" err="1" smtClean="0"/>
              <a:t>using</a:t>
            </a:r>
            <a:r>
              <a:rPr lang="fr-BE" dirty="0" smtClean="0"/>
              <a:t> Sen2-Agri)</a:t>
            </a:r>
          </a:p>
          <a:p>
            <a:pPr indent="0">
              <a:buClr>
                <a:srgbClr val="008542"/>
              </a:buClr>
            </a:pPr>
            <a:endParaRPr lang="fr-BE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8381" t="22799" r="40903" b="49741"/>
          <a:stretch/>
        </p:blipFill>
        <p:spPr>
          <a:xfrm>
            <a:off x="6352059" y="870325"/>
            <a:ext cx="2360141" cy="118624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r="34669" b="76950"/>
          <a:stretch/>
        </p:blipFill>
        <p:spPr>
          <a:xfrm>
            <a:off x="3692409" y="2154718"/>
            <a:ext cx="5019791" cy="99579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5727" t="6471" r="20619" b="60634"/>
          <a:stretch/>
        </p:blipFill>
        <p:spPr>
          <a:xfrm>
            <a:off x="3052806" y="3242823"/>
            <a:ext cx="5659394" cy="14210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03409" y="3427450"/>
            <a:ext cx="4998040" cy="3042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lipse 7"/>
          <p:cNvSpPr/>
          <p:nvPr/>
        </p:nvSpPr>
        <p:spPr>
          <a:xfrm>
            <a:off x="5769172" y="882929"/>
            <a:ext cx="466514" cy="404432"/>
          </a:xfrm>
          <a:prstGeom prst="ellipse">
            <a:avLst/>
          </a:prstGeom>
          <a:solidFill>
            <a:srgbClr val="92D050"/>
          </a:solidFill>
          <a:ln>
            <a:solidFill>
              <a:srgbClr val="005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1</a:t>
            </a:r>
            <a:endParaRPr lang="en-US" dirty="0"/>
          </a:p>
        </p:txBody>
      </p:sp>
      <p:sp>
        <p:nvSpPr>
          <p:cNvPr id="9" name="Ellipse 8"/>
          <p:cNvSpPr/>
          <p:nvPr/>
        </p:nvSpPr>
        <p:spPr>
          <a:xfrm>
            <a:off x="3129805" y="2154718"/>
            <a:ext cx="466514" cy="404432"/>
          </a:xfrm>
          <a:prstGeom prst="ellipse">
            <a:avLst/>
          </a:prstGeom>
          <a:solidFill>
            <a:srgbClr val="92D050"/>
          </a:solidFill>
          <a:ln>
            <a:solidFill>
              <a:srgbClr val="005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2</a:t>
            </a:r>
            <a:endParaRPr lang="en-US" dirty="0"/>
          </a:p>
        </p:txBody>
      </p:sp>
      <p:sp>
        <p:nvSpPr>
          <p:cNvPr id="10" name="Ellipse 9"/>
          <p:cNvSpPr/>
          <p:nvPr/>
        </p:nvSpPr>
        <p:spPr>
          <a:xfrm>
            <a:off x="2486754" y="3225234"/>
            <a:ext cx="466514" cy="404432"/>
          </a:xfrm>
          <a:prstGeom prst="ellipse">
            <a:avLst/>
          </a:prstGeom>
          <a:solidFill>
            <a:srgbClr val="92D050"/>
          </a:solidFill>
          <a:ln>
            <a:solidFill>
              <a:srgbClr val="005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3</a:t>
            </a:r>
            <a:endParaRPr lang="en-US" dirty="0"/>
          </a:p>
        </p:txBody>
      </p:sp>
      <p:sp>
        <p:nvSpPr>
          <p:cNvPr id="12" name="Titolo 1"/>
          <p:cNvSpPr txBox="1">
            <a:spLocks/>
          </p:cNvSpPr>
          <p:nvPr/>
        </p:nvSpPr>
        <p:spPr bwMode="auto">
          <a:xfrm>
            <a:off x="104986" y="88337"/>
            <a:ext cx="717484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fr-BE" sz="2000" kern="0" dirty="0" smtClean="0"/>
              <a:t>Display surface </a:t>
            </a:r>
            <a:r>
              <a:rPr lang="fr-BE" sz="2000" kern="0" dirty="0" err="1" smtClean="0"/>
              <a:t>reflectance</a:t>
            </a:r>
            <a:r>
              <a:rPr lang="fr-BE" sz="2000" kern="0" dirty="0" smtClean="0"/>
              <a:t> in the background</a:t>
            </a:r>
            <a:endParaRPr lang="it-IT" sz="2000" kern="0" dirty="0"/>
          </a:p>
        </p:txBody>
      </p:sp>
      <p:sp>
        <p:nvSpPr>
          <p:cNvPr id="2" name="ZoneTexte 1"/>
          <p:cNvSpPr txBox="1"/>
          <p:nvPr/>
        </p:nvSpPr>
        <p:spPr>
          <a:xfrm>
            <a:off x="2953268" y="4503163"/>
            <a:ext cx="5933163" cy="27699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fr-BE" sz="1200" dirty="0" smtClean="0">
                <a:solidFill>
                  <a:srgbClr val="FF0000"/>
                </a:solidFill>
              </a:rPr>
              <a:t>/</a:t>
            </a:r>
            <a:r>
              <a:rPr lang="fr-BE" sz="1200" dirty="0" err="1" smtClean="0">
                <a:solidFill>
                  <a:srgbClr val="FF0000"/>
                </a:solidFill>
              </a:rPr>
              <a:t>mnt</a:t>
            </a:r>
            <a:r>
              <a:rPr lang="fr-BE" sz="1200" dirty="0" smtClean="0">
                <a:solidFill>
                  <a:srgbClr val="FF0000"/>
                </a:solidFill>
              </a:rPr>
              <a:t>/upload2/</a:t>
            </a:r>
            <a:r>
              <a:rPr lang="fr-BE" sz="1200" dirty="0" err="1" smtClean="0">
                <a:solidFill>
                  <a:srgbClr val="FF0000"/>
                </a:solidFill>
              </a:rPr>
              <a:t>trainme</a:t>
            </a:r>
            <a:r>
              <a:rPr lang="fr-BE" sz="1200" dirty="0" smtClean="0">
                <a:solidFill>
                  <a:srgbClr val="FF0000"/>
                </a:solidFill>
              </a:rPr>
              <a:t>/DATA/sessions/4_croptype/composite/*/IMG_DATA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00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2638214" cy="3713792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Right-click on the layer -&gt; </a:t>
            </a:r>
            <a:r>
              <a:rPr lang="fr-BE" dirty="0" err="1" smtClean="0"/>
              <a:t>Properties</a:t>
            </a:r>
            <a:endParaRPr lang="fr-BE" dirty="0" smtClean="0"/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Set the right bands</a:t>
            </a:r>
          </a:p>
          <a:p>
            <a:pPr indent="0">
              <a:spcBef>
                <a:spcPts val="0"/>
              </a:spcBef>
              <a:buClr>
                <a:srgbClr val="008542"/>
              </a:buClr>
            </a:pPr>
            <a:r>
              <a:rPr lang="fr-BE" dirty="0" smtClean="0"/>
              <a:t>	1 = Blue</a:t>
            </a:r>
          </a:p>
          <a:p>
            <a:pPr indent="0">
              <a:spcBef>
                <a:spcPts val="0"/>
              </a:spcBef>
              <a:buClr>
                <a:srgbClr val="008542"/>
              </a:buClr>
            </a:pPr>
            <a:r>
              <a:rPr lang="fr-BE" dirty="0" smtClean="0"/>
              <a:t>	2 = Green</a:t>
            </a:r>
          </a:p>
          <a:p>
            <a:pPr indent="0">
              <a:spcBef>
                <a:spcPts val="0"/>
              </a:spcBef>
              <a:buClr>
                <a:srgbClr val="008542"/>
              </a:buClr>
            </a:pPr>
            <a:r>
              <a:rPr lang="fr-BE" dirty="0" smtClean="0"/>
              <a:t>	3 = </a:t>
            </a:r>
            <a:r>
              <a:rPr lang="fr-BE" dirty="0" err="1" smtClean="0"/>
              <a:t>Red</a:t>
            </a:r>
            <a:endParaRPr lang="fr-BE" dirty="0" smtClean="0"/>
          </a:p>
          <a:p>
            <a:pPr indent="0">
              <a:spcBef>
                <a:spcPts val="0"/>
              </a:spcBef>
              <a:buClr>
                <a:srgbClr val="008542"/>
              </a:buClr>
            </a:pPr>
            <a:r>
              <a:rPr lang="fr-BE" dirty="0" smtClean="0"/>
              <a:t>	4 = NIR</a:t>
            </a:r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/>
              <a:t>Load</a:t>
            </a:r>
            <a:r>
              <a:rPr lang="fr-BE" dirty="0" smtClean="0"/>
              <a:t> the </a:t>
            </a:r>
            <a:r>
              <a:rPr lang="fr-BE" dirty="0" err="1" smtClean="0"/>
              <a:t>min-max</a:t>
            </a:r>
            <a:r>
              <a:rPr lang="fr-BE" dirty="0" smtClean="0"/>
              <a:t> values </a:t>
            </a:r>
            <a:r>
              <a:rPr lang="fr-BE" dirty="0" err="1" smtClean="0"/>
              <a:t>calculation</a:t>
            </a:r>
            <a:r>
              <a:rPr lang="fr-BE" dirty="0" smtClean="0"/>
              <a:t> -&gt; for the </a:t>
            </a:r>
            <a:r>
              <a:rPr lang="fr-BE" dirty="0" err="1" smtClean="0"/>
              <a:t>contrast</a:t>
            </a:r>
            <a:endParaRPr lang="fr-BE" dirty="0" smtClean="0"/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/>
              <a:t>Apply</a:t>
            </a:r>
            <a:endParaRPr lang="fr-BE" dirty="0" smtClean="0"/>
          </a:p>
        </p:txBody>
      </p:sp>
      <p:sp>
        <p:nvSpPr>
          <p:cNvPr id="11" name="Titolo 1"/>
          <p:cNvSpPr txBox="1">
            <a:spLocks/>
          </p:cNvSpPr>
          <p:nvPr/>
        </p:nvSpPr>
        <p:spPr bwMode="auto">
          <a:xfrm>
            <a:off x="104986" y="88337"/>
            <a:ext cx="717484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fr-BE" sz="2000" kern="0" dirty="0" smtClean="0"/>
              <a:t>Display surface </a:t>
            </a:r>
            <a:r>
              <a:rPr lang="fr-BE" sz="2000" kern="0" dirty="0" err="1" smtClean="0"/>
              <a:t>reflectance</a:t>
            </a:r>
            <a:r>
              <a:rPr lang="fr-BE" sz="2000" kern="0" dirty="0" smtClean="0"/>
              <a:t> in the background</a:t>
            </a:r>
            <a:endParaRPr lang="it-IT" sz="2000" kern="0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/>
          <a:srcRect t="2856" r="18161" b="5326"/>
          <a:stretch/>
        </p:blipFill>
        <p:spPr>
          <a:xfrm>
            <a:off x="2719778" y="833494"/>
            <a:ext cx="6277967" cy="39600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/>
          <a:srcRect l="8520" t="8276" r="29727" b="11635"/>
          <a:stretch/>
        </p:blipFill>
        <p:spPr>
          <a:xfrm>
            <a:off x="3832617" y="617838"/>
            <a:ext cx="4744995" cy="3459892"/>
          </a:xfrm>
          <a:prstGeom prst="rect">
            <a:avLst/>
          </a:prstGeom>
        </p:spPr>
      </p:pic>
      <p:sp>
        <p:nvSpPr>
          <p:cNvPr id="17" name="Ellipse 16"/>
          <p:cNvSpPr/>
          <p:nvPr/>
        </p:nvSpPr>
        <p:spPr>
          <a:xfrm>
            <a:off x="5357992" y="1184167"/>
            <a:ext cx="499136" cy="3233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llipse 17"/>
          <p:cNvSpPr/>
          <p:nvPr/>
        </p:nvSpPr>
        <p:spPr>
          <a:xfrm>
            <a:off x="5357992" y="1592981"/>
            <a:ext cx="499136" cy="3233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/>
          <p:cNvSpPr/>
          <p:nvPr/>
        </p:nvSpPr>
        <p:spPr>
          <a:xfrm>
            <a:off x="5357992" y="1971590"/>
            <a:ext cx="499136" cy="3233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9168" y="2465992"/>
            <a:ext cx="524301" cy="34750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7681" y="3779655"/>
            <a:ext cx="524301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3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t="7548" b="5211"/>
          <a:stretch/>
        </p:blipFill>
        <p:spPr>
          <a:xfrm>
            <a:off x="873973" y="1179081"/>
            <a:ext cx="7396054" cy="3627697"/>
          </a:xfrm>
          <a:prstGeom prst="rect">
            <a:avLst/>
          </a:prstGeom>
        </p:spPr>
      </p:pic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6283114" cy="2527071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Explore the layer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 bwMode="auto">
          <a:xfrm>
            <a:off x="104986" y="88337"/>
            <a:ext cx="717484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fr-BE" sz="2000" kern="0" dirty="0"/>
              <a:t>Display surface </a:t>
            </a:r>
            <a:r>
              <a:rPr lang="fr-BE" sz="2000" kern="0" dirty="0" err="1"/>
              <a:t>reflectance</a:t>
            </a:r>
            <a:r>
              <a:rPr lang="fr-BE" sz="2000" kern="0" dirty="0"/>
              <a:t> in the background</a:t>
            </a:r>
            <a:endParaRPr lang="it-IT" sz="2000" kern="0" dirty="0"/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4680979" y="1021321"/>
            <a:ext cx="133350" cy="3896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3100493" y="1021321"/>
            <a:ext cx="133350" cy="3896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2909307" y="1021321"/>
            <a:ext cx="133350" cy="3896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2497798" y="1021321"/>
            <a:ext cx="133350" cy="3896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51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3692915" cy="2527071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/>
              <a:t>Add</a:t>
            </a:r>
            <a:r>
              <a:rPr lang="fr-BE" dirty="0" smtClean="0"/>
              <a:t> the original </a:t>
            </a:r>
            <a:r>
              <a:rPr lang="fr-BE" dirty="0" err="1" smtClean="0"/>
              <a:t>crop</a:t>
            </a:r>
            <a:r>
              <a:rPr lang="fr-BE" dirty="0" smtClean="0"/>
              <a:t> </a:t>
            </a:r>
            <a:r>
              <a:rPr lang="fr-BE" dirty="0" err="1" smtClean="0"/>
              <a:t>parcel</a:t>
            </a:r>
            <a:r>
              <a:rPr lang="fr-BE" dirty="0" smtClean="0"/>
              <a:t> </a:t>
            </a:r>
            <a:r>
              <a:rPr lang="fr-BE" dirty="0" smtClean="0"/>
              <a:t>(and non </a:t>
            </a:r>
            <a:r>
              <a:rPr lang="fr-BE" dirty="0" err="1" smtClean="0"/>
              <a:t>crop</a:t>
            </a:r>
            <a:r>
              <a:rPr lang="fr-BE" dirty="0"/>
              <a:t>)</a:t>
            </a:r>
            <a:r>
              <a:rPr lang="fr-BE" dirty="0" smtClean="0"/>
              <a:t> layer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 bwMode="auto">
          <a:xfrm>
            <a:off x="104986" y="88337"/>
            <a:ext cx="717484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fr-BE" sz="2000" kern="0" dirty="0" smtClean="0"/>
              <a:t>Display original in situ </a:t>
            </a:r>
            <a:r>
              <a:rPr lang="fr-BE" sz="2000" kern="0" dirty="0" err="1" smtClean="0"/>
              <a:t>dataset</a:t>
            </a:r>
            <a:endParaRPr lang="it-IT" sz="2000" kern="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449" y="648141"/>
            <a:ext cx="5584893" cy="88409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2206" y="742686"/>
            <a:ext cx="524301" cy="34750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4303" y="1209286"/>
            <a:ext cx="4680636" cy="246380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96713" y="1416565"/>
            <a:ext cx="3323969" cy="3212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741" y="1853773"/>
            <a:ext cx="5299680" cy="299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9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/>
          <p:cNvSpPr txBox="1">
            <a:spLocks/>
          </p:cNvSpPr>
          <p:nvPr/>
        </p:nvSpPr>
        <p:spPr bwMode="auto">
          <a:xfrm>
            <a:off x="104986" y="88337"/>
            <a:ext cx="717484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fr-BE" sz="2000" kern="0" dirty="0" smtClean="0"/>
              <a:t>Display original in situ </a:t>
            </a:r>
            <a:r>
              <a:rPr lang="fr-BE" sz="2000" kern="0" dirty="0" err="1" smtClean="0"/>
              <a:t>dataset</a:t>
            </a:r>
            <a:endParaRPr lang="it-IT" sz="2000" kern="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04" y="598796"/>
            <a:ext cx="8059192" cy="41091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47286" y="1260390"/>
            <a:ext cx="3880022" cy="169978"/>
          </a:xfrm>
          <a:prstGeom prst="rect">
            <a:avLst/>
          </a:prstGeom>
          <a:noFill/>
          <a:ln>
            <a:solidFill>
              <a:srgbClr val="00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01048" y="1180510"/>
            <a:ext cx="741406" cy="329263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058111" y="1180510"/>
            <a:ext cx="741406" cy="329263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oneTexte 14"/>
          <p:cNvSpPr txBox="1"/>
          <p:nvPr/>
        </p:nvSpPr>
        <p:spPr>
          <a:xfrm>
            <a:off x="4814761" y="115899"/>
            <a:ext cx="1606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>
                <a:solidFill>
                  <a:srgbClr val="FF0000"/>
                </a:solidFill>
              </a:rPr>
              <a:t>Used</a:t>
            </a:r>
            <a:r>
              <a:rPr lang="fr-BE" dirty="0" smtClean="0">
                <a:solidFill>
                  <a:srgbClr val="FF0000"/>
                </a:solidFill>
              </a:rPr>
              <a:t> for the </a:t>
            </a:r>
            <a:r>
              <a:rPr lang="fr-BE" dirty="0" err="1" smtClean="0">
                <a:solidFill>
                  <a:srgbClr val="FF0000"/>
                </a:solidFill>
              </a:rPr>
              <a:t>crop</a:t>
            </a:r>
            <a:r>
              <a:rPr lang="fr-BE" dirty="0" smtClean="0">
                <a:solidFill>
                  <a:srgbClr val="FF0000"/>
                </a:solidFill>
              </a:rPr>
              <a:t> </a:t>
            </a:r>
            <a:r>
              <a:rPr lang="fr-BE" dirty="0" err="1" smtClean="0">
                <a:solidFill>
                  <a:srgbClr val="FF0000"/>
                </a:solidFill>
              </a:rPr>
              <a:t>mask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632496" y="115899"/>
            <a:ext cx="1661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>
                <a:solidFill>
                  <a:srgbClr val="FF0000"/>
                </a:solidFill>
              </a:rPr>
              <a:t>Used</a:t>
            </a:r>
            <a:r>
              <a:rPr lang="fr-BE" dirty="0" smtClean="0">
                <a:solidFill>
                  <a:srgbClr val="FF0000"/>
                </a:solidFill>
              </a:rPr>
              <a:t> for the </a:t>
            </a:r>
            <a:r>
              <a:rPr lang="fr-BE" dirty="0" err="1" smtClean="0">
                <a:solidFill>
                  <a:srgbClr val="FF0000"/>
                </a:solidFill>
              </a:rPr>
              <a:t>crop</a:t>
            </a:r>
            <a:r>
              <a:rPr lang="fr-BE" dirty="0" smtClean="0">
                <a:solidFill>
                  <a:srgbClr val="FF0000"/>
                </a:solidFill>
              </a:rPr>
              <a:t> type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889220" y="971344"/>
            <a:ext cx="1396171" cy="120032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fr-BE" dirty="0" err="1" smtClean="0">
                <a:solidFill>
                  <a:srgbClr val="008542"/>
                </a:solidFill>
              </a:rPr>
              <a:t>Needed</a:t>
            </a:r>
            <a:r>
              <a:rPr lang="fr-BE" dirty="0" smtClean="0">
                <a:solidFill>
                  <a:srgbClr val="008542"/>
                </a:solidFill>
              </a:rPr>
              <a:t> </a:t>
            </a:r>
            <a:r>
              <a:rPr lang="fr-BE" dirty="0" err="1" smtClean="0">
                <a:solidFill>
                  <a:srgbClr val="008542"/>
                </a:solidFill>
              </a:rPr>
              <a:t>attributes</a:t>
            </a:r>
            <a:r>
              <a:rPr lang="fr-BE" dirty="0" smtClean="0">
                <a:solidFill>
                  <a:srgbClr val="008542"/>
                </a:solidFill>
              </a:rPr>
              <a:t> for Sen2-Agri</a:t>
            </a:r>
            <a:endParaRPr lang="en-US" dirty="0">
              <a:solidFill>
                <a:srgbClr val="0085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75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17" grpId="0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/>
          <p:cNvSpPr txBox="1">
            <a:spLocks/>
          </p:cNvSpPr>
          <p:nvPr/>
        </p:nvSpPr>
        <p:spPr bwMode="auto">
          <a:xfrm>
            <a:off x="104986" y="88337"/>
            <a:ext cx="717484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fr-BE" sz="2000" kern="0" dirty="0" smtClean="0"/>
              <a:t>Display original in situ </a:t>
            </a:r>
            <a:r>
              <a:rPr lang="fr-BE" sz="2000" kern="0" dirty="0" err="1" smtClean="0"/>
              <a:t>dataset</a:t>
            </a:r>
            <a:endParaRPr lang="it-IT" sz="2000" kern="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449" y="991148"/>
            <a:ext cx="7327556" cy="3616050"/>
          </a:xfrm>
          <a:prstGeom prst="rect">
            <a:avLst/>
          </a:prstGeom>
        </p:spPr>
      </p:pic>
      <p:sp>
        <p:nvSpPr>
          <p:cNvPr id="13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1538463" cy="2527071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Display the LC class of the in situ</a:t>
            </a:r>
          </a:p>
        </p:txBody>
      </p:sp>
    </p:spTree>
    <p:extLst>
      <p:ext uri="{BB962C8B-B14F-4D97-AF65-F5344CB8AC3E}">
        <p14:creationId xmlns:p14="http://schemas.microsoft.com/office/powerpoint/2010/main" val="42593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/>
          <p:cNvSpPr txBox="1">
            <a:spLocks/>
          </p:cNvSpPr>
          <p:nvPr/>
        </p:nvSpPr>
        <p:spPr bwMode="auto">
          <a:xfrm>
            <a:off x="104986" y="88337"/>
            <a:ext cx="717484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fr-BE" sz="2000" kern="0" dirty="0" err="1" smtClean="0"/>
              <a:t>Prepare</a:t>
            </a:r>
            <a:r>
              <a:rPr lang="fr-BE" sz="2000" kern="0" dirty="0" smtClean="0"/>
              <a:t> the final in situ </a:t>
            </a:r>
            <a:r>
              <a:rPr lang="fr-BE" sz="2000" kern="0" dirty="0" err="1" smtClean="0"/>
              <a:t>dataset</a:t>
            </a:r>
            <a:endParaRPr lang="it-IT" sz="2000" kern="0" dirty="0"/>
          </a:p>
        </p:txBody>
      </p:sp>
      <p:sp>
        <p:nvSpPr>
          <p:cNvPr id="13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1685714" cy="2527071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Mixed pixels at the </a:t>
            </a:r>
            <a:r>
              <a:rPr lang="fr-BE" dirty="0" err="1" smtClean="0"/>
              <a:t>borders</a:t>
            </a:r>
            <a:r>
              <a:rPr lang="fr-BE" dirty="0" smtClean="0"/>
              <a:t> of the </a:t>
            </a:r>
            <a:r>
              <a:rPr lang="fr-BE" dirty="0" err="1" smtClean="0"/>
              <a:t>parcels</a:t>
            </a:r>
            <a:endParaRPr lang="fr-BE" dirty="0"/>
          </a:p>
          <a:p>
            <a:pPr indent="0">
              <a:buClr>
                <a:srgbClr val="008542"/>
              </a:buClr>
            </a:pPr>
            <a:endParaRPr lang="fr-BE" dirty="0" smtClean="0"/>
          </a:p>
          <a:p>
            <a:pPr indent="0">
              <a:buClr>
                <a:srgbClr val="008542"/>
              </a:buClr>
            </a:pPr>
            <a:r>
              <a:rPr lang="fr-BE" dirty="0" smtClean="0"/>
              <a:t>-&gt; </a:t>
            </a:r>
            <a:r>
              <a:rPr lang="fr-BE" dirty="0" err="1" smtClean="0"/>
              <a:t>Apply</a:t>
            </a:r>
            <a:r>
              <a:rPr lang="fr-BE" dirty="0" smtClean="0"/>
              <a:t> a 15m </a:t>
            </a:r>
            <a:r>
              <a:rPr lang="fr-BE" dirty="0" err="1" smtClean="0"/>
              <a:t>inner</a:t>
            </a:r>
            <a:r>
              <a:rPr lang="fr-BE" dirty="0" smtClean="0"/>
              <a:t> buffer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00" y="611636"/>
            <a:ext cx="7094111" cy="40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9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986" y="57561"/>
            <a:ext cx="7174846" cy="461665"/>
          </a:xfrm>
        </p:spPr>
        <p:txBody>
          <a:bodyPr/>
          <a:lstStyle/>
          <a:p>
            <a:r>
              <a:rPr lang="en-US" sz="2400" dirty="0" smtClean="0"/>
              <a:t>Training outline</a:t>
            </a:r>
            <a:endParaRPr lang="it-IT" sz="2400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800" y="1388225"/>
            <a:ext cx="8748000" cy="1774076"/>
          </a:xfrm>
        </p:spPr>
        <p:txBody>
          <a:bodyPr/>
          <a:lstStyle/>
          <a:p>
            <a:pPr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/>
              <a:t>Launch</a:t>
            </a:r>
            <a:r>
              <a:rPr lang="fr-BE" dirty="0" smtClean="0"/>
              <a:t> </a:t>
            </a:r>
            <a:r>
              <a:rPr lang="fr-BE" dirty="0" err="1" smtClean="0"/>
              <a:t>crop</a:t>
            </a:r>
            <a:r>
              <a:rPr lang="fr-BE" dirty="0" smtClean="0"/>
              <a:t> </a:t>
            </a:r>
            <a:r>
              <a:rPr lang="fr-BE" dirty="0" err="1" smtClean="0"/>
              <a:t>mask</a:t>
            </a:r>
            <a:r>
              <a:rPr lang="fr-BE" dirty="0" smtClean="0"/>
              <a:t> and </a:t>
            </a:r>
            <a:r>
              <a:rPr lang="fr-BE" dirty="0" err="1" smtClean="0"/>
              <a:t>crop</a:t>
            </a:r>
            <a:r>
              <a:rPr lang="fr-BE" dirty="0" smtClean="0"/>
              <a:t> type </a:t>
            </a:r>
            <a:r>
              <a:rPr lang="fr-BE" dirty="0" err="1" smtClean="0"/>
              <a:t>products</a:t>
            </a:r>
            <a:r>
              <a:rPr lang="fr-BE" dirty="0" smtClean="0"/>
              <a:t> </a:t>
            </a:r>
            <a:r>
              <a:rPr lang="fr-BE" dirty="0" err="1" smtClean="0"/>
              <a:t>through</a:t>
            </a:r>
            <a:r>
              <a:rPr lang="fr-BE" dirty="0" smtClean="0"/>
              <a:t> Sen2-Agri</a:t>
            </a:r>
            <a:endParaRPr lang="en-US" dirty="0"/>
          </a:p>
          <a:p>
            <a:pPr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>
                <a:solidFill>
                  <a:schemeClr val="accent6"/>
                </a:solidFill>
              </a:rPr>
              <a:t>Prepare</a:t>
            </a:r>
            <a:r>
              <a:rPr lang="fr-BE" dirty="0" smtClean="0">
                <a:solidFill>
                  <a:schemeClr val="accent6"/>
                </a:solidFill>
              </a:rPr>
              <a:t> in situ data</a:t>
            </a:r>
          </a:p>
          <a:p>
            <a:pPr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>
                <a:solidFill>
                  <a:schemeClr val="accent6"/>
                </a:solidFill>
              </a:rPr>
              <a:t>Understand</a:t>
            </a:r>
            <a:r>
              <a:rPr lang="fr-BE" dirty="0" smtClean="0">
                <a:solidFill>
                  <a:schemeClr val="accent6"/>
                </a:solidFill>
              </a:rPr>
              <a:t> the </a:t>
            </a:r>
            <a:r>
              <a:rPr lang="fr-BE" dirty="0" err="1" smtClean="0">
                <a:solidFill>
                  <a:schemeClr val="accent6"/>
                </a:solidFill>
              </a:rPr>
              <a:t>crop</a:t>
            </a:r>
            <a:r>
              <a:rPr lang="fr-BE" dirty="0" smtClean="0">
                <a:solidFill>
                  <a:schemeClr val="accent6"/>
                </a:solidFill>
              </a:rPr>
              <a:t> classification </a:t>
            </a:r>
            <a:r>
              <a:rPr lang="fr-BE" dirty="0" err="1" smtClean="0">
                <a:solidFill>
                  <a:schemeClr val="accent6"/>
                </a:solidFill>
              </a:rPr>
              <a:t>principles</a:t>
            </a:r>
            <a:r>
              <a:rPr lang="fr-BE" dirty="0" smtClean="0">
                <a:solidFill>
                  <a:schemeClr val="accent6"/>
                </a:solidFill>
              </a:rPr>
              <a:t> on SNAP</a:t>
            </a:r>
          </a:p>
          <a:p>
            <a:pPr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>
                <a:solidFill>
                  <a:schemeClr val="accent6"/>
                </a:solidFill>
              </a:rPr>
              <a:t>Explore </a:t>
            </a:r>
            <a:r>
              <a:rPr lang="fr-BE" dirty="0">
                <a:solidFill>
                  <a:schemeClr val="accent6"/>
                </a:solidFill>
              </a:rPr>
              <a:t>the Sen2-Agri </a:t>
            </a:r>
            <a:r>
              <a:rPr lang="fr-BE" dirty="0" err="1" smtClean="0">
                <a:solidFill>
                  <a:schemeClr val="accent6"/>
                </a:solidFill>
              </a:rPr>
              <a:t>crop</a:t>
            </a:r>
            <a:r>
              <a:rPr lang="fr-BE" dirty="0" smtClean="0">
                <a:solidFill>
                  <a:schemeClr val="accent6"/>
                </a:solidFill>
              </a:rPr>
              <a:t> </a:t>
            </a:r>
            <a:r>
              <a:rPr lang="fr-BE" dirty="0" err="1" smtClean="0">
                <a:solidFill>
                  <a:schemeClr val="accent6"/>
                </a:solidFill>
              </a:rPr>
              <a:t>mask</a:t>
            </a:r>
            <a:r>
              <a:rPr lang="fr-BE" dirty="0" smtClean="0">
                <a:solidFill>
                  <a:schemeClr val="accent6"/>
                </a:solidFill>
              </a:rPr>
              <a:t> and </a:t>
            </a:r>
            <a:r>
              <a:rPr lang="fr-BE" dirty="0" err="1" smtClean="0">
                <a:solidFill>
                  <a:schemeClr val="accent6"/>
                </a:solidFill>
              </a:rPr>
              <a:t>crop</a:t>
            </a:r>
            <a:r>
              <a:rPr lang="fr-BE" dirty="0" smtClean="0">
                <a:solidFill>
                  <a:schemeClr val="accent6"/>
                </a:solidFill>
              </a:rPr>
              <a:t> type </a:t>
            </a:r>
            <a:r>
              <a:rPr lang="fr-BE" dirty="0" err="1" smtClean="0">
                <a:solidFill>
                  <a:schemeClr val="accent6"/>
                </a:solidFill>
              </a:rPr>
              <a:t>products</a:t>
            </a:r>
            <a:endParaRPr lang="fr-BE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6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700" y="611636"/>
            <a:ext cx="7094111" cy="4074664"/>
          </a:xfrm>
          <a:prstGeom prst="rect">
            <a:avLst/>
          </a:prstGeom>
        </p:spPr>
      </p:pic>
      <p:sp>
        <p:nvSpPr>
          <p:cNvPr id="11" name="Titolo 1"/>
          <p:cNvSpPr txBox="1">
            <a:spLocks/>
          </p:cNvSpPr>
          <p:nvPr/>
        </p:nvSpPr>
        <p:spPr bwMode="auto">
          <a:xfrm>
            <a:off x="104986" y="88337"/>
            <a:ext cx="717484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fr-BE" sz="2000" kern="0" dirty="0" smtClean="0"/>
              <a:t>15m </a:t>
            </a:r>
            <a:r>
              <a:rPr lang="fr-BE" sz="2000" kern="0" dirty="0" err="1" smtClean="0"/>
              <a:t>inner</a:t>
            </a:r>
            <a:r>
              <a:rPr lang="fr-BE" sz="2000" kern="0" dirty="0" smtClean="0"/>
              <a:t> buffer of the in situ </a:t>
            </a:r>
            <a:r>
              <a:rPr lang="fr-BE" sz="2000" kern="0" dirty="0" err="1" smtClean="0"/>
              <a:t>dataset</a:t>
            </a:r>
            <a:endParaRPr lang="it-IT" sz="2000" kern="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58877" t="6220" r="28629" b="64970"/>
          <a:stretch/>
        </p:blipFill>
        <p:spPr>
          <a:xfrm>
            <a:off x="4826507" y="701266"/>
            <a:ext cx="2558978" cy="184397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9767" y="1485900"/>
            <a:ext cx="2876392" cy="3057525"/>
          </a:xfrm>
          <a:prstGeom prst="rect">
            <a:avLst/>
          </a:prstGeom>
        </p:spPr>
      </p:pic>
      <p:sp>
        <p:nvSpPr>
          <p:cNvPr id="10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1685714" cy="2527071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/>
              <a:t>Vector</a:t>
            </a:r>
            <a:r>
              <a:rPr lang="fr-BE" dirty="0" smtClean="0"/>
              <a:t> -&gt; </a:t>
            </a:r>
            <a:r>
              <a:rPr lang="fr-BE" dirty="0" err="1" smtClean="0"/>
              <a:t>Geoprocessing</a:t>
            </a:r>
            <a:r>
              <a:rPr lang="fr-BE" dirty="0" smtClean="0"/>
              <a:t> </a:t>
            </a:r>
            <a:r>
              <a:rPr lang="fr-BE" dirty="0" err="1" smtClean="0"/>
              <a:t>tools</a:t>
            </a:r>
            <a:r>
              <a:rPr lang="fr-BE" dirty="0" smtClean="0"/>
              <a:t> -&gt; Buffer</a:t>
            </a:r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Set </a:t>
            </a:r>
            <a:r>
              <a:rPr lang="fr-BE" dirty="0" err="1" smtClean="0"/>
              <a:t>parameters</a:t>
            </a:r>
            <a:endParaRPr lang="fr-BE" dirty="0" smtClean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3662" y="701266"/>
            <a:ext cx="524301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5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/>
          <p:cNvSpPr txBox="1">
            <a:spLocks/>
          </p:cNvSpPr>
          <p:nvPr/>
        </p:nvSpPr>
        <p:spPr bwMode="auto">
          <a:xfrm>
            <a:off x="104986" y="88337"/>
            <a:ext cx="717484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fr-BE" sz="2000" kern="0" dirty="0"/>
              <a:t>15m </a:t>
            </a:r>
            <a:r>
              <a:rPr lang="fr-BE" sz="2000" kern="0" dirty="0" err="1"/>
              <a:t>inner</a:t>
            </a:r>
            <a:r>
              <a:rPr lang="fr-BE" sz="2000" kern="0" dirty="0"/>
              <a:t> buffer of the in situ </a:t>
            </a:r>
            <a:r>
              <a:rPr lang="fr-BE" sz="2000" kern="0" dirty="0" err="1"/>
              <a:t>dataset</a:t>
            </a:r>
            <a:endParaRPr lang="it-IT" sz="2000" kern="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200" y="612000"/>
            <a:ext cx="7179206" cy="4075200"/>
          </a:xfrm>
          <a:prstGeom prst="rect">
            <a:avLst/>
          </a:prstGeom>
        </p:spPr>
      </p:pic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1685714" cy="2527071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/>
              <a:t>Results</a:t>
            </a:r>
            <a:endParaRPr lang="fr-BE" dirty="0" smtClean="0"/>
          </a:p>
        </p:txBody>
      </p:sp>
    </p:spTree>
    <p:extLst>
      <p:ext uri="{BB962C8B-B14F-4D97-AF65-F5344CB8AC3E}">
        <p14:creationId xmlns:p14="http://schemas.microsoft.com/office/powerpoint/2010/main" val="412413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/>
          <p:cNvSpPr txBox="1">
            <a:spLocks/>
          </p:cNvSpPr>
          <p:nvPr/>
        </p:nvSpPr>
        <p:spPr bwMode="auto">
          <a:xfrm>
            <a:off x="104986" y="88337"/>
            <a:ext cx="717484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fr-BE" sz="2000" kern="0" dirty="0" err="1" smtClean="0"/>
              <a:t>Prepare</a:t>
            </a:r>
            <a:r>
              <a:rPr lang="fr-BE" sz="2000" kern="0" dirty="0" smtClean="0"/>
              <a:t> the final in situ </a:t>
            </a:r>
            <a:r>
              <a:rPr lang="fr-BE" sz="2000" kern="0" dirty="0" err="1" smtClean="0"/>
              <a:t>dataset</a:t>
            </a:r>
            <a:endParaRPr lang="it-IT" sz="2000" kern="0" dirty="0"/>
          </a:p>
        </p:txBody>
      </p:sp>
      <p:sp>
        <p:nvSpPr>
          <p:cNvPr id="13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2282614" cy="2527071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Small </a:t>
            </a:r>
            <a:r>
              <a:rPr lang="fr-BE" dirty="0" err="1" smtClean="0"/>
              <a:t>parcels</a:t>
            </a:r>
            <a:endParaRPr lang="fr-BE" dirty="0" smtClean="0"/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dirty="0" err="1" smtClean="0"/>
              <a:t>subject</a:t>
            </a:r>
            <a:r>
              <a:rPr lang="fr-BE" dirty="0" smtClean="0"/>
              <a:t> to </a:t>
            </a:r>
            <a:r>
              <a:rPr lang="fr-BE" dirty="0" err="1" smtClean="0"/>
              <a:t>heterogeneity</a:t>
            </a:r>
            <a:endParaRPr lang="fr-BE" dirty="0" smtClean="0"/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dirty="0" err="1" smtClean="0"/>
              <a:t>don’t</a:t>
            </a:r>
            <a:r>
              <a:rPr lang="fr-BE" dirty="0" smtClean="0"/>
              <a:t> </a:t>
            </a:r>
            <a:r>
              <a:rPr lang="fr-BE" dirty="0" err="1" smtClean="0"/>
              <a:t>contain</a:t>
            </a:r>
            <a:r>
              <a:rPr lang="fr-BE" dirty="0" smtClean="0"/>
              <a:t> </a:t>
            </a:r>
            <a:r>
              <a:rPr lang="fr-BE" dirty="0" err="1" smtClean="0"/>
              <a:t>much</a:t>
            </a:r>
            <a:r>
              <a:rPr lang="fr-BE" dirty="0" smtClean="0"/>
              <a:t> information</a:t>
            </a:r>
          </a:p>
          <a:p>
            <a:pPr indent="0">
              <a:buClr>
                <a:srgbClr val="008542"/>
              </a:buClr>
            </a:pPr>
            <a:endParaRPr lang="fr-BE" dirty="0" smtClean="0"/>
          </a:p>
          <a:p>
            <a:pPr indent="0">
              <a:buClr>
                <a:srgbClr val="008542"/>
              </a:buClr>
            </a:pPr>
            <a:r>
              <a:rPr lang="fr-BE" dirty="0" smtClean="0"/>
              <a:t>-&gt; Select </a:t>
            </a:r>
            <a:r>
              <a:rPr lang="fr-BE" dirty="0" err="1" smtClean="0"/>
              <a:t>only</a:t>
            </a:r>
            <a:r>
              <a:rPr lang="fr-BE" dirty="0" smtClean="0"/>
              <a:t> </a:t>
            </a:r>
            <a:r>
              <a:rPr lang="fr-BE" dirty="0" err="1" smtClean="0"/>
              <a:t>parcels</a:t>
            </a:r>
            <a:r>
              <a:rPr lang="fr-BE" dirty="0" smtClean="0"/>
              <a:t> &gt; 5000 m² (0,5 ha)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981" y="657227"/>
            <a:ext cx="6347119" cy="409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3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2013374" cy="2527071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Field </a:t>
            </a:r>
            <a:r>
              <a:rPr lang="fr-BE" dirty="0" err="1" smtClean="0"/>
              <a:t>calculator</a:t>
            </a:r>
            <a:endParaRPr lang="fr-BE" dirty="0" smtClean="0"/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/>
              <a:t>Create</a:t>
            </a:r>
            <a:r>
              <a:rPr lang="fr-BE" dirty="0" smtClean="0"/>
              <a:t> a new </a:t>
            </a:r>
            <a:r>
              <a:rPr lang="fr-BE" dirty="0" err="1" smtClean="0"/>
              <a:t>field</a:t>
            </a:r>
            <a:r>
              <a:rPr lang="fr-BE" dirty="0" smtClean="0"/>
              <a:t> AREA</a:t>
            </a:r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Save the changes by </a:t>
            </a:r>
            <a:r>
              <a:rPr lang="fr-BE" dirty="0" err="1" smtClean="0"/>
              <a:t>going</a:t>
            </a:r>
            <a:r>
              <a:rPr lang="fr-BE" dirty="0" smtClean="0"/>
              <a:t> out of </a:t>
            </a:r>
            <a:r>
              <a:rPr lang="fr-BE" dirty="0" err="1" smtClean="0"/>
              <a:t>editing</a:t>
            </a:r>
            <a:r>
              <a:rPr lang="fr-BE" dirty="0" smtClean="0"/>
              <a:t> </a:t>
            </a:r>
            <a:r>
              <a:rPr lang="fr-BE" dirty="0" smtClean="0"/>
              <a:t>mode</a:t>
            </a:r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endParaRPr lang="fr-BE" dirty="0" smtClean="0"/>
          </a:p>
          <a:p>
            <a:pPr>
              <a:buClr>
                <a:srgbClr val="00854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981" y="657227"/>
            <a:ext cx="6347119" cy="4092573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6159500" y="822167"/>
            <a:ext cx="266700" cy="2317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254" y="1095955"/>
            <a:ext cx="3824946" cy="3653845"/>
          </a:xfrm>
          <a:prstGeom prst="rect">
            <a:avLst/>
          </a:prstGeom>
        </p:spPr>
      </p:pic>
      <p:sp>
        <p:nvSpPr>
          <p:cNvPr id="11" name="Titolo 1"/>
          <p:cNvSpPr txBox="1">
            <a:spLocks/>
          </p:cNvSpPr>
          <p:nvPr/>
        </p:nvSpPr>
        <p:spPr bwMode="auto">
          <a:xfrm>
            <a:off x="104986" y="88337"/>
            <a:ext cx="717484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fr-BE" sz="2000" kern="0" dirty="0" err="1" smtClean="0"/>
              <a:t>Calculate</a:t>
            </a:r>
            <a:r>
              <a:rPr lang="fr-BE" sz="2000" kern="0" dirty="0" smtClean="0"/>
              <a:t> AREA</a:t>
            </a:r>
            <a:endParaRPr lang="it-IT" sz="2000" kern="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181" y="1690977"/>
            <a:ext cx="3142037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4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669" y="921516"/>
            <a:ext cx="6827244" cy="3808322"/>
          </a:xfrm>
          <a:prstGeom prst="rect">
            <a:avLst/>
          </a:prstGeom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2295314" cy="2527071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Display the </a:t>
            </a:r>
            <a:r>
              <a:rPr lang="fr-BE" dirty="0" err="1" smtClean="0"/>
              <a:t>processing</a:t>
            </a:r>
            <a:r>
              <a:rPr lang="fr-BE" dirty="0" smtClean="0"/>
              <a:t> </a:t>
            </a:r>
            <a:r>
              <a:rPr lang="fr-BE" dirty="0" err="1" smtClean="0"/>
              <a:t>toolbox</a:t>
            </a:r>
            <a:endParaRPr lang="fr-BE" dirty="0" smtClean="0"/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/>
              <a:t>Search</a:t>
            </a:r>
            <a:r>
              <a:rPr lang="fr-BE" dirty="0" smtClean="0"/>
              <a:t> for « Select by </a:t>
            </a:r>
            <a:r>
              <a:rPr lang="fr-BE" dirty="0" err="1" smtClean="0"/>
              <a:t>attribute</a:t>
            </a:r>
            <a:r>
              <a:rPr lang="fr-BE" dirty="0" smtClean="0"/>
              <a:t> »</a:t>
            </a:r>
          </a:p>
          <a:p>
            <a:pPr>
              <a:buClr>
                <a:srgbClr val="00854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Titolo 1"/>
          <p:cNvSpPr txBox="1">
            <a:spLocks/>
          </p:cNvSpPr>
          <p:nvPr/>
        </p:nvSpPr>
        <p:spPr bwMode="auto">
          <a:xfrm>
            <a:off x="104986" y="88337"/>
            <a:ext cx="717484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fr-BE" sz="2000" kern="0" dirty="0" smtClean="0"/>
              <a:t>Select the </a:t>
            </a:r>
            <a:r>
              <a:rPr lang="fr-BE" sz="2000" kern="0" dirty="0" err="1" smtClean="0"/>
              <a:t>big</a:t>
            </a:r>
            <a:r>
              <a:rPr lang="fr-BE" sz="2000" kern="0" dirty="0" smtClean="0"/>
              <a:t> (</a:t>
            </a:r>
            <a:r>
              <a:rPr lang="fr-BE" sz="2000" kern="0" dirty="0" err="1" smtClean="0"/>
              <a:t>enough</a:t>
            </a:r>
            <a:r>
              <a:rPr lang="fr-BE" sz="2000" kern="0" dirty="0" smtClean="0"/>
              <a:t>) </a:t>
            </a:r>
            <a:r>
              <a:rPr lang="fr-BE" sz="2000" kern="0" dirty="0" err="1" smtClean="0"/>
              <a:t>parcels</a:t>
            </a:r>
            <a:r>
              <a:rPr lang="fr-BE" sz="2000" kern="0" dirty="0" smtClean="0"/>
              <a:t> and export</a:t>
            </a:r>
            <a:endParaRPr lang="it-IT" sz="2000" kern="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/>
          <a:srcRect l="50012" t="4515" r="29759" b="20696"/>
          <a:stretch/>
        </p:blipFill>
        <p:spPr>
          <a:xfrm>
            <a:off x="1909069" y="625896"/>
            <a:ext cx="3261879" cy="3768491"/>
          </a:xfrm>
          <a:prstGeom prst="rect">
            <a:avLst/>
          </a:prstGeom>
        </p:spPr>
      </p:pic>
      <p:cxnSp>
        <p:nvCxnSpPr>
          <p:cNvPr id="18" name="Connecteur droit avec flèche 17"/>
          <p:cNvCxnSpPr/>
          <p:nvPr/>
        </p:nvCxnSpPr>
        <p:spPr>
          <a:xfrm flipV="1">
            <a:off x="5170948" y="2047602"/>
            <a:ext cx="2944352" cy="20957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31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2295314" cy="2527071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Select </a:t>
            </a:r>
            <a:r>
              <a:rPr lang="fr-BE" dirty="0" err="1" smtClean="0"/>
              <a:t>parcels</a:t>
            </a:r>
            <a:r>
              <a:rPr lang="fr-BE" dirty="0" smtClean="0"/>
              <a:t> </a:t>
            </a:r>
            <a:r>
              <a:rPr lang="fr-BE" dirty="0" err="1" smtClean="0"/>
              <a:t>with</a:t>
            </a:r>
            <a:r>
              <a:rPr lang="fr-BE" dirty="0" smtClean="0"/>
              <a:t> AREA &gt; 5000 m²</a:t>
            </a:r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Export</a:t>
            </a:r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dirty="0" smtClean="0"/>
              <a:t>Right-click on the layer</a:t>
            </a:r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dirty="0" smtClean="0"/>
              <a:t>Save as…</a:t>
            </a:r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dirty="0" smtClean="0"/>
              <a:t>Save </a:t>
            </a:r>
            <a:r>
              <a:rPr lang="fr-BE" dirty="0" err="1" smtClean="0"/>
              <a:t>only</a:t>
            </a:r>
            <a:r>
              <a:rPr lang="fr-BE" dirty="0" smtClean="0"/>
              <a:t> </a:t>
            </a:r>
            <a:r>
              <a:rPr lang="fr-BE" dirty="0" err="1" smtClean="0"/>
              <a:t>selected</a:t>
            </a:r>
            <a:r>
              <a:rPr lang="fr-BE" dirty="0" smtClean="0"/>
              <a:t> </a:t>
            </a:r>
            <a:r>
              <a:rPr lang="fr-BE" dirty="0" err="1" smtClean="0"/>
              <a:t>features</a:t>
            </a:r>
            <a:endParaRPr lang="fr-BE" dirty="0" smtClean="0"/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endParaRPr lang="fr-BE" dirty="0" smtClean="0"/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endParaRPr lang="fr-BE" dirty="0" smtClean="0"/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endParaRPr lang="fr-BE" dirty="0" smtClean="0"/>
          </a:p>
          <a:p>
            <a:pPr>
              <a:buClr>
                <a:srgbClr val="00854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Titolo 1"/>
          <p:cNvSpPr txBox="1">
            <a:spLocks/>
          </p:cNvSpPr>
          <p:nvPr/>
        </p:nvSpPr>
        <p:spPr bwMode="auto">
          <a:xfrm>
            <a:off x="104986" y="88337"/>
            <a:ext cx="717484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fr-BE" sz="2000" kern="0" dirty="0" smtClean="0"/>
              <a:t>Select the </a:t>
            </a:r>
            <a:r>
              <a:rPr lang="fr-BE" sz="2000" kern="0" dirty="0" err="1" smtClean="0"/>
              <a:t>big</a:t>
            </a:r>
            <a:r>
              <a:rPr lang="fr-BE" sz="2000" kern="0" dirty="0" smtClean="0"/>
              <a:t> (</a:t>
            </a:r>
            <a:r>
              <a:rPr lang="fr-BE" sz="2000" kern="0" dirty="0" err="1" smtClean="0"/>
              <a:t>enough</a:t>
            </a:r>
            <a:r>
              <a:rPr lang="fr-BE" sz="2000" kern="0" dirty="0" smtClean="0"/>
              <a:t>) </a:t>
            </a:r>
            <a:r>
              <a:rPr lang="fr-BE" sz="2000" kern="0" dirty="0" err="1" smtClean="0"/>
              <a:t>parcels</a:t>
            </a:r>
            <a:r>
              <a:rPr lang="fr-BE" sz="2000" kern="0" dirty="0" smtClean="0"/>
              <a:t> and export</a:t>
            </a:r>
            <a:endParaRPr lang="it-IT" sz="2000" kern="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650" y="580134"/>
            <a:ext cx="2914650" cy="232924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650" y="1015235"/>
            <a:ext cx="3090862" cy="3438265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5702300" y="2011277"/>
            <a:ext cx="1117600" cy="2317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/>
          <p:cNvSpPr txBox="1">
            <a:spLocks/>
          </p:cNvSpPr>
          <p:nvPr/>
        </p:nvSpPr>
        <p:spPr bwMode="auto">
          <a:xfrm>
            <a:off x="104986" y="88337"/>
            <a:ext cx="717484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fr-BE" sz="2000" kern="0" dirty="0" err="1" smtClean="0"/>
              <a:t>Prepare</a:t>
            </a:r>
            <a:r>
              <a:rPr lang="fr-BE" sz="2000" kern="0" dirty="0" smtClean="0"/>
              <a:t> the final in situ </a:t>
            </a:r>
            <a:r>
              <a:rPr lang="fr-BE" sz="2000" kern="0" dirty="0" err="1" smtClean="0"/>
              <a:t>dataset</a:t>
            </a:r>
            <a:endParaRPr lang="it-IT" sz="2000" kern="0" dirty="0"/>
          </a:p>
        </p:txBody>
      </p:sp>
      <p:sp>
        <p:nvSpPr>
          <p:cNvPr id="13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1982894" cy="2527071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Zip </a:t>
            </a:r>
            <a:r>
              <a:rPr lang="fr-BE" dirty="0"/>
              <a:t>the </a:t>
            </a:r>
            <a:r>
              <a:rPr lang="fr-BE" dirty="0" err="1"/>
              <a:t>generated</a:t>
            </a:r>
            <a:r>
              <a:rPr lang="fr-BE" dirty="0"/>
              <a:t> </a:t>
            </a:r>
            <a:r>
              <a:rPr lang="fr-BE" dirty="0" err="1" smtClean="0"/>
              <a:t>shp</a:t>
            </a:r>
            <a:r>
              <a:rPr lang="fr-BE" dirty="0" smtClean="0"/>
              <a:t> </a:t>
            </a:r>
            <a:r>
              <a:rPr lang="fr-BE" dirty="0" smtClean="0"/>
              <a:t>in </a:t>
            </a:r>
            <a:r>
              <a:rPr lang="fr-BE" dirty="0" smtClean="0"/>
              <a:t>a </a:t>
            </a:r>
            <a:r>
              <a:rPr lang="fr-BE" dirty="0" err="1" smtClean="0"/>
              <a:t>folder</a:t>
            </a:r>
            <a:endParaRPr lang="fr-BE" dirty="0" smtClean="0"/>
          </a:p>
          <a:p>
            <a:pPr indent="0">
              <a:buClr>
                <a:srgbClr val="008542"/>
              </a:buClr>
            </a:pPr>
            <a:endParaRPr lang="fr-BE" dirty="0"/>
          </a:p>
          <a:p>
            <a:pPr indent="0">
              <a:buClr>
                <a:srgbClr val="008542"/>
              </a:buClr>
            </a:pPr>
            <a:r>
              <a:rPr lang="fr-BE" dirty="0" smtClean="0"/>
              <a:t>-&gt; </a:t>
            </a:r>
            <a:r>
              <a:rPr lang="fr-BE" dirty="0" err="1" smtClean="0"/>
              <a:t>ready</a:t>
            </a:r>
            <a:r>
              <a:rPr lang="fr-BE" dirty="0" smtClean="0"/>
              <a:t> to </a:t>
            </a:r>
            <a:r>
              <a:rPr lang="fr-BE" dirty="0" err="1" smtClean="0"/>
              <a:t>be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</a:t>
            </a:r>
            <a:r>
              <a:rPr lang="fr-BE" dirty="0" smtClean="0"/>
              <a:t>in Sen-Agri!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081" y="655391"/>
            <a:ext cx="6797399" cy="384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8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986" y="57561"/>
            <a:ext cx="7174846" cy="461665"/>
          </a:xfrm>
        </p:spPr>
        <p:txBody>
          <a:bodyPr/>
          <a:lstStyle/>
          <a:p>
            <a:r>
              <a:rPr lang="en-US" sz="2400" dirty="0" smtClean="0"/>
              <a:t>Training outline</a:t>
            </a:r>
            <a:endParaRPr lang="it-IT" sz="2400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800" y="1388225"/>
            <a:ext cx="8748000" cy="1774076"/>
          </a:xfrm>
        </p:spPr>
        <p:txBody>
          <a:bodyPr/>
          <a:lstStyle/>
          <a:p>
            <a:pPr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>
                <a:solidFill>
                  <a:schemeClr val="accent6"/>
                </a:solidFill>
              </a:rPr>
              <a:t>Launch</a:t>
            </a:r>
            <a:r>
              <a:rPr lang="fr-BE" dirty="0" smtClean="0">
                <a:solidFill>
                  <a:schemeClr val="accent6"/>
                </a:solidFill>
              </a:rPr>
              <a:t> </a:t>
            </a:r>
            <a:r>
              <a:rPr lang="fr-BE" dirty="0" err="1" smtClean="0">
                <a:solidFill>
                  <a:schemeClr val="accent6"/>
                </a:solidFill>
              </a:rPr>
              <a:t>crop</a:t>
            </a:r>
            <a:r>
              <a:rPr lang="fr-BE" dirty="0" smtClean="0">
                <a:solidFill>
                  <a:schemeClr val="accent6"/>
                </a:solidFill>
              </a:rPr>
              <a:t> </a:t>
            </a:r>
            <a:r>
              <a:rPr lang="fr-BE" dirty="0" err="1" smtClean="0">
                <a:solidFill>
                  <a:schemeClr val="accent6"/>
                </a:solidFill>
              </a:rPr>
              <a:t>mask</a:t>
            </a:r>
            <a:r>
              <a:rPr lang="fr-BE" dirty="0" smtClean="0">
                <a:solidFill>
                  <a:schemeClr val="accent6"/>
                </a:solidFill>
              </a:rPr>
              <a:t> and </a:t>
            </a:r>
            <a:r>
              <a:rPr lang="fr-BE" dirty="0" err="1" smtClean="0">
                <a:solidFill>
                  <a:schemeClr val="accent6"/>
                </a:solidFill>
              </a:rPr>
              <a:t>crop</a:t>
            </a:r>
            <a:r>
              <a:rPr lang="fr-BE" dirty="0" smtClean="0">
                <a:solidFill>
                  <a:schemeClr val="accent6"/>
                </a:solidFill>
              </a:rPr>
              <a:t> type </a:t>
            </a:r>
            <a:r>
              <a:rPr lang="fr-BE" dirty="0" err="1" smtClean="0">
                <a:solidFill>
                  <a:schemeClr val="accent6"/>
                </a:solidFill>
              </a:rPr>
              <a:t>products</a:t>
            </a:r>
            <a:r>
              <a:rPr lang="fr-BE" dirty="0" smtClean="0">
                <a:solidFill>
                  <a:schemeClr val="accent6"/>
                </a:solidFill>
              </a:rPr>
              <a:t> </a:t>
            </a:r>
            <a:r>
              <a:rPr lang="fr-BE" dirty="0" err="1" smtClean="0">
                <a:solidFill>
                  <a:schemeClr val="accent6"/>
                </a:solidFill>
              </a:rPr>
              <a:t>through</a:t>
            </a:r>
            <a:r>
              <a:rPr lang="fr-BE" dirty="0" smtClean="0">
                <a:solidFill>
                  <a:schemeClr val="accent6"/>
                </a:solidFill>
              </a:rPr>
              <a:t> Sen2-Agri</a:t>
            </a:r>
            <a:endParaRPr lang="en-US" dirty="0">
              <a:solidFill>
                <a:schemeClr val="accent6"/>
              </a:solidFill>
            </a:endParaRPr>
          </a:p>
          <a:p>
            <a:pPr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>
                <a:solidFill>
                  <a:schemeClr val="accent6"/>
                </a:solidFill>
              </a:rPr>
              <a:t>Prepare</a:t>
            </a:r>
            <a:r>
              <a:rPr lang="fr-BE" dirty="0" smtClean="0">
                <a:solidFill>
                  <a:schemeClr val="accent6"/>
                </a:solidFill>
              </a:rPr>
              <a:t> in situ data</a:t>
            </a:r>
          </a:p>
          <a:p>
            <a:pPr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/>
              <a:t>Understand</a:t>
            </a:r>
            <a:r>
              <a:rPr lang="fr-BE" dirty="0" smtClean="0"/>
              <a:t> the </a:t>
            </a:r>
            <a:r>
              <a:rPr lang="fr-BE" dirty="0" err="1" smtClean="0"/>
              <a:t>crop</a:t>
            </a:r>
            <a:r>
              <a:rPr lang="fr-BE" dirty="0" smtClean="0"/>
              <a:t> classification </a:t>
            </a:r>
            <a:r>
              <a:rPr lang="fr-BE" dirty="0" err="1" smtClean="0"/>
              <a:t>principles</a:t>
            </a:r>
            <a:r>
              <a:rPr lang="fr-BE" dirty="0" smtClean="0"/>
              <a:t> on SNAP</a:t>
            </a:r>
          </a:p>
          <a:p>
            <a:pPr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>
                <a:solidFill>
                  <a:schemeClr val="accent6"/>
                </a:solidFill>
              </a:rPr>
              <a:t>Explore </a:t>
            </a:r>
            <a:r>
              <a:rPr lang="fr-BE" dirty="0">
                <a:solidFill>
                  <a:schemeClr val="accent6"/>
                </a:solidFill>
              </a:rPr>
              <a:t>the Sen2-Agri </a:t>
            </a:r>
            <a:r>
              <a:rPr lang="fr-BE" dirty="0" err="1" smtClean="0">
                <a:solidFill>
                  <a:schemeClr val="accent6"/>
                </a:solidFill>
              </a:rPr>
              <a:t>crop</a:t>
            </a:r>
            <a:r>
              <a:rPr lang="fr-BE" dirty="0" smtClean="0">
                <a:solidFill>
                  <a:schemeClr val="accent6"/>
                </a:solidFill>
              </a:rPr>
              <a:t> </a:t>
            </a:r>
            <a:r>
              <a:rPr lang="fr-BE" dirty="0" err="1" smtClean="0">
                <a:solidFill>
                  <a:schemeClr val="accent6"/>
                </a:solidFill>
              </a:rPr>
              <a:t>mask</a:t>
            </a:r>
            <a:r>
              <a:rPr lang="fr-BE" dirty="0" smtClean="0">
                <a:solidFill>
                  <a:schemeClr val="accent6"/>
                </a:solidFill>
              </a:rPr>
              <a:t> and </a:t>
            </a:r>
            <a:r>
              <a:rPr lang="fr-BE" dirty="0" err="1" smtClean="0">
                <a:solidFill>
                  <a:schemeClr val="accent6"/>
                </a:solidFill>
              </a:rPr>
              <a:t>crop</a:t>
            </a:r>
            <a:r>
              <a:rPr lang="fr-BE" dirty="0" smtClean="0">
                <a:solidFill>
                  <a:schemeClr val="accent6"/>
                </a:solidFill>
              </a:rPr>
              <a:t> type </a:t>
            </a:r>
            <a:r>
              <a:rPr lang="fr-BE" dirty="0" err="1" smtClean="0">
                <a:solidFill>
                  <a:schemeClr val="accent6"/>
                </a:solidFill>
              </a:rPr>
              <a:t>products</a:t>
            </a:r>
            <a:endParaRPr lang="fr-BE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66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986" y="88337"/>
            <a:ext cx="7174846" cy="400110"/>
          </a:xfrm>
        </p:spPr>
        <p:txBody>
          <a:bodyPr/>
          <a:lstStyle/>
          <a:p>
            <a:r>
              <a:rPr lang="fr-BE" sz="2000" dirty="0" err="1"/>
              <a:t>Understand</a:t>
            </a:r>
            <a:r>
              <a:rPr lang="fr-BE" sz="2000" dirty="0"/>
              <a:t> the </a:t>
            </a:r>
            <a:r>
              <a:rPr lang="fr-BE" sz="2000" dirty="0" err="1"/>
              <a:t>crop</a:t>
            </a:r>
            <a:r>
              <a:rPr lang="fr-BE" sz="2000" dirty="0"/>
              <a:t> classification </a:t>
            </a:r>
            <a:r>
              <a:rPr lang="fr-BE" sz="2000" dirty="0" err="1"/>
              <a:t>principles</a:t>
            </a:r>
            <a:r>
              <a:rPr lang="fr-BE" sz="2000" dirty="0"/>
              <a:t> on </a:t>
            </a:r>
            <a:r>
              <a:rPr lang="fr-BE" sz="2000" dirty="0" smtClean="0"/>
              <a:t>SNAP</a:t>
            </a:r>
            <a:endParaRPr lang="it-IT" sz="2000" dirty="0"/>
          </a:p>
        </p:txBody>
      </p:sp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5546514" cy="2527071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A </a:t>
            </a:r>
            <a:r>
              <a:rPr lang="fr-BE" dirty="0" err="1" smtClean="0"/>
              <a:t>series</a:t>
            </a:r>
            <a:r>
              <a:rPr lang="fr-BE" dirty="0" smtClean="0"/>
              <a:t> of </a:t>
            </a:r>
            <a:r>
              <a:rPr lang="fr-BE" dirty="0" err="1" smtClean="0"/>
              <a:t>multiband</a:t>
            </a:r>
            <a:r>
              <a:rPr lang="fr-BE" dirty="0" smtClean="0"/>
              <a:t> </a:t>
            </a:r>
            <a:r>
              <a:rPr lang="fr-BE" dirty="0" err="1" smtClean="0"/>
              <a:t>layers</a:t>
            </a:r>
            <a:r>
              <a:rPr lang="fr-BE" dirty="0" smtClean="0"/>
              <a:t> have been </a:t>
            </a:r>
            <a:r>
              <a:rPr lang="fr-BE" dirty="0" err="1" smtClean="0"/>
              <a:t>processed</a:t>
            </a:r>
            <a:r>
              <a:rPr lang="fr-BE" dirty="0"/>
              <a:t> </a:t>
            </a:r>
            <a:r>
              <a:rPr lang="fr-BE" dirty="0" smtClean="0"/>
              <a:t>in: </a:t>
            </a:r>
            <a:r>
              <a:rPr lang="fr-BE" sz="1200" dirty="0" smtClean="0">
                <a:solidFill>
                  <a:srgbClr val="FF0000"/>
                </a:solidFill>
              </a:rPr>
              <a:t>/</a:t>
            </a:r>
            <a:r>
              <a:rPr lang="fr-BE" sz="1200" dirty="0" err="1" smtClean="0">
                <a:solidFill>
                  <a:srgbClr val="FF0000"/>
                </a:solidFill>
              </a:rPr>
              <a:t>mnt</a:t>
            </a:r>
            <a:r>
              <a:rPr lang="fr-BE" sz="1200" dirty="0" smtClean="0">
                <a:solidFill>
                  <a:srgbClr val="FF0000"/>
                </a:solidFill>
              </a:rPr>
              <a:t>/upload2/</a:t>
            </a:r>
            <a:r>
              <a:rPr lang="fr-BE" sz="1200" dirty="0" err="1" smtClean="0">
                <a:solidFill>
                  <a:srgbClr val="FF0000"/>
                </a:solidFill>
              </a:rPr>
              <a:t>trainme</a:t>
            </a:r>
            <a:r>
              <a:rPr lang="fr-BE" sz="1200" dirty="0" smtClean="0">
                <a:solidFill>
                  <a:srgbClr val="FF0000"/>
                </a:solidFill>
              </a:rPr>
              <a:t>/DATA/</a:t>
            </a:r>
            <a:r>
              <a:rPr lang="fr-BE" sz="1200" dirty="0" err="1" smtClean="0">
                <a:solidFill>
                  <a:srgbClr val="FF0000"/>
                </a:solidFill>
              </a:rPr>
              <a:t>subset</a:t>
            </a:r>
            <a:r>
              <a:rPr lang="fr-BE" sz="1200" dirty="0" smtClean="0">
                <a:solidFill>
                  <a:srgbClr val="FF0000"/>
                </a:solidFill>
              </a:rPr>
              <a:t>/</a:t>
            </a:r>
            <a:r>
              <a:rPr lang="fr-BE" sz="1200" dirty="0" err="1" smtClean="0">
                <a:solidFill>
                  <a:srgbClr val="FF0000"/>
                </a:solidFill>
              </a:rPr>
              <a:t>multiband</a:t>
            </a:r>
            <a:endParaRPr lang="fr-BE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dirty="0" smtClean="0"/>
              <a:t>S2_L2A:</a:t>
            </a:r>
          </a:p>
          <a:p>
            <a:pPr marL="1095750" lvl="1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sz="1400" dirty="0" smtClean="0"/>
              <a:t>9 dates</a:t>
            </a:r>
          </a:p>
          <a:p>
            <a:pPr marL="1095750" lvl="1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sz="1400" dirty="0" smtClean="0"/>
              <a:t>5 bands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r="16442"/>
          <a:stretch/>
        </p:blipFill>
        <p:spPr>
          <a:xfrm>
            <a:off x="5651500" y="539247"/>
            <a:ext cx="3298825" cy="25489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5651500" y="3200400"/>
            <a:ext cx="3298825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Band_1= green (B3)</a:t>
            </a:r>
          </a:p>
          <a:p>
            <a:r>
              <a:rPr lang="fr-BE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Band_2= </a:t>
            </a:r>
            <a:r>
              <a:rPr lang="fr-BE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</a:t>
            </a:r>
            <a:r>
              <a:rPr lang="fr-BE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(B4)</a:t>
            </a:r>
          </a:p>
          <a:p>
            <a:r>
              <a:rPr lang="fr-BE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Band_3</a:t>
            </a:r>
            <a:r>
              <a:rPr lang="fr-BE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= </a:t>
            </a:r>
            <a:r>
              <a:rPr lang="fr-BE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red-edge</a:t>
            </a:r>
            <a:r>
              <a:rPr lang="fr-BE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(B5)</a:t>
            </a:r>
          </a:p>
          <a:p>
            <a:r>
              <a:rPr lang="fr-BE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Band_4</a:t>
            </a:r>
            <a:r>
              <a:rPr lang="fr-BE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= NIR </a:t>
            </a:r>
            <a:r>
              <a:rPr lang="fr-BE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(B8)</a:t>
            </a:r>
          </a:p>
          <a:p>
            <a:r>
              <a:rPr lang="fr-BE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Band_5= SWIR (B11)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2145108" y="1811387"/>
            <a:ext cx="3395663" cy="4045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2145108" y="2581991"/>
            <a:ext cx="3284142" cy="10952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3863580"/>
              </p:ext>
            </p:extLst>
          </p:nvPr>
        </p:nvGraphicFramePr>
        <p:xfrm>
          <a:off x="493901" y="2446020"/>
          <a:ext cx="4531375" cy="2259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Présentation" r:id="rId4" imgW="1848664" imgH="1385163" progId="PowerPoint.Show.8">
                  <p:embed/>
                </p:oleObj>
              </mc:Choice>
              <mc:Fallback>
                <p:oleObj name="Présentation" r:id="rId4" imgW="1848664" imgH="1385163" progId="PowerPoint.Show.8">
                  <p:embed/>
                  <p:pic>
                    <p:nvPicPr>
                      <p:cNvPr id="4" name="Obje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773" t="17630" r="2005" b="15854"/>
                      <a:stretch>
                        <a:fillRect/>
                      </a:stretch>
                    </p:blipFill>
                    <p:spPr bwMode="auto">
                      <a:xfrm>
                        <a:off x="493901" y="2446020"/>
                        <a:ext cx="4531375" cy="22595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073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986" y="88337"/>
            <a:ext cx="7174846" cy="400110"/>
          </a:xfrm>
        </p:spPr>
        <p:txBody>
          <a:bodyPr/>
          <a:lstStyle/>
          <a:p>
            <a:r>
              <a:rPr lang="fr-BE" sz="2000" dirty="0" err="1"/>
              <a:t>Understand</a:t>
            </a:r>
            <a:r>
              <a:rPr lang="fr-BE" sz="2000" dirty="0"/>
              <a:t> the </a:t>
            </a:r>
            <a:r>
              <a:rPr lang="fr-BE" sz="2000" dirty="0" err="1"/>
              <a:t>crop</a:t>
            </a:r>
            <a:r>
              <a:rPr lang="fr-BE" sz="2000" dirty="0"/>
              <a:t> classification </a:t>
            </a:r>
            <a:r>
              <a:rPr lang="fr-BE" sz="2000" dirty="0" err="1"/>
              <a:t>principles</a:t>
            </a:r>
            <a:r>
              <a:rPr lang="fr-BE" sz="2000" dirty="0"/>
              <a:t> on </a:t>
            </a:r>
            <a:r>
              <a:rPr lang="fr-BE" sz="2000" dirty="0" smtClean="0"/>
              <a:t>SNAP</a:t>
            </a:r>
            <a:endParaRPr lang="it-IT" sz="2000" dirty="0"/>
          </a:p>
        </p:txBody>
      </p:sp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5" y="784067"/>
            <a:ext cx="6895890" cy="2527071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A </a:t>
            </a:r>
            <a:r>
              <a:rPr lang="fr-BE" dirty="0" err="1" smtClean="0"/>
              <a:t>series</a:t>
            </a:r>
            <a:r>
              <a:rPr lang="fr-BE" dirty="0" smtClean="0"/>
              <a:t> of </a:t>
            </a:r>
            <a:r>
              <a:rPr lang="fr-BE" dirty="0" err="1" smtClean="0"/>
              <a:t>multiband</a:t>
            </a:r>
            <a:r>
              <a:rPr lang="fr-BE" dirty="0" smtClean="0"/>
              <a:t> </a:t>
            </a:r>
            <a:r>
              <a:rPr lang="fr-BE" dirty="0" err="1" smtClean="0"/>
              <a:t>layers</a:t>
            </a:r>
            <a:r>
              <a:rPr lang="fr-BE" dirty="0" smtClean="0"/>
              <a:t> have been </a:t>
            </a:r>
            <a:r>
              <a:rPr lang="fr-BE" dirty="0" err="1" smtClean="0"/>
              <a:t>processed</a:t>
            </a:r>
            <a:r>
              <a:rPr lang="fr-BE" dirty="0"/>
              <a:t> </a:t>
            </a:r>
            <a:r>
              <a:rPr lang="fr-BE" dirty="0" smtClean="0"/>
              <a:t>in: /</a:t>
            </a:r>
            <a:r>
              <a:rPr lang="fr-BE" dirty="0" err="1" smtClean="0"/>
              <a:t>mnt</a:t>
            </a:r>
            <a:r>
              <a:rPr lang="fr-BE" dirty="0" smtClean="0"/>
              <a:t>/upload2/</a:t>
            </a:r>
            <a:r>
              <a:rPr lang="fr-BE" dirty="0" err="1" smtClean="0"/>
              <a:t>trainme</a:t>
            </a:r>
            <a:r>
              <a:rPr lang="fr-BE" dirty="0" smtClean="0"/>
              <a:t>/DATA/</a:t>
            </a:r>
            <a:r>
              <a:rPr lang="fr-BE" dirty="0" err="1" smtClean="0"/>
              <a:t>subset</a:t>
            </a:r>
            <a:r>
              <a:rPr lang="fr-BE" dirty="0" smtClean="0"/>
              <a:t>/</a:t>
            </a:r>
            <a:r>
              <a:rPr lang="fr-BE" dirty="0" err="1" smtClean="0"/>
              <a:t>multiband</a:t>
            </a:r>
            <a:endParaRPr lang="fr-BE" dirty="0" smtClean="0"/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dirty="0" smtClean="0"/>
              <a:t>S2_L2A</a:t>
            </a:r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dirty="0" smtClean="0"/>
              <a:t>S2_L2A_obj: </a:t>
            </a:r>
          </a:p>
          <a:p>
            <a:pPr marL="1095750" lvl="1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sz="1400" dirty="0" smtClean="0"/>
              <a:t>S2_L2A </a:t>
            </a:r>
            <a:r>
              <a:rPr lang="fr-BE" sz="1400" dirty="0" err="1" smtClean="0"/>
              <a:t>aggregated</a:t>
            </a:r>
            <a:r>
              <a:rPr lang="fr-BE" sz="1400" dirty="0" smtClean="0"/>
              <a:t> by </a:t>
            </a:r>
            <a:r>
              <a:rPr lang="fr-BE" sz="1400" dirty="0" err="1" smtClean="0"/>
              <a:t>parcel</a:t>
            </a:r>
            <a:r>
              <a:rPr lang="fr-BE" sz="1400" dirty="0" smtClean="0"/>
              <a:t> (</a:t>
            </a:r>
            <a:r>
              <a:rPr lang="fr-BE" sz="1400" dirty="0" err="1" smtClean="0"/>
              <a:t>mean</a:t>
            </a:r>
            <a:r>
              <a:rPr lang="fr-BE" sz="1400" dirty="0" smtClean="0"/>
              <a:t>)</a:t>
            </a:r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dirty="0" smtClean="0"/>
              <a:t>S1_coherence: </a:t>
            </a:r>
          </a:p>
          <a:p>
            <a:pPr marL="1095750" lvl="1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sz="1400" dirty="0" smtClean="0"/>
              <a:t>Weekly </a:t>
            </a:r>
            <a:r>
              <a:rPr lang="fr-BE" sz="1400" dirty="0" err="1" smtClean="0"/>
              <a:t>coherence</a:t>
            </a:r>
            <a:r>
              <a:rPr lang="fr-BE" sz="1400" dirty="0" smtClean="0"/>
              <a:t> values VV and VH </a:t>
            </a:r>
            <a:r>
              <a:rPr lang="fr-BE" sz="1400" dirty="0" err="1" smtClean="0"/>
              <a:t>from</a:t>
            </a:r>
            <a:r>
              <a:rPr lang="fr-BE" sz="1400" dirty="0" smtClean="0"/>
              <a:t> </a:t>
            </a:r>
            <a:r>
              <a:rPr lang="fr-BE" sz="1400" dirty="0" err="1" smtClean="0"/>
              <a:t>Apr</a:t>
            </a:r>
            <a:r>
              <a:rPr lang="fr-BE" sz="1400" dirty="0" smtClean="0"/>
              <a:t> to Sept 2018</a:t>
            </a:r>
          </a:p>
          <a:p>
            <a:pPr marL="1095750" lvl="1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sz="1400" dirty="0" smtClean="0"/>
              <a:t>+ </a:t>
            </a:r>
            <a:r>
              <a:rPr lang="fr-BE" sz="1400" dirty="0" err="1" smtClean="0"/>
              <a:t>aggregated</a:t>
            </a:r>
            <a:r>
              <a:rPr lang="fr-BE" sz="1400" dirty="0" smtClean="0"/>
              <a:t> by </a:t>
            </a:r>
            <a:r>
              <a:rPr lang="fr-BE" sz="1400" dirty="0" err="1" smtClean="0"/>
              <a:t>parcel</a:t>
            </a:r>
            <a:r>
              <a:rPr lang="fr-BE" sz="1400" dirty="0" smtClean="0"/>
              <a:t> (</a:t>
            </a:r>
            <a:r>
              <a:rPr lang="fr-BE" sz="1400" dirty="0" err="1" smtClean="0"/>
              <a:t>mean</a:t>
            </a:r>
            <a:r>
              <a:rPr lang="fr-BE" sz="1400" dirty="0" smtClean="0"/>
              <a:t>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711" y="3124200"/>
            <a:ext cx="4376613" cy="157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4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986" y="-127105"/>
            <a:ext cx="8092864" cy="830997"/>
          </a:xfrm>
        </p:spPr>
        <p:txBody>
          <a:bodyPr/>
          <a:lstStyle/>
          <a:p>
            <a:r>
              <a:rPr lang="en-US" sz="2400" dirty="0" smtClean="0"/>
              <a:t>Access to your Sen2-Agri </a:t>
            </a:r>
            <a:r>
              <a:rPr lang="en-US" sz="2400" dirty="0" smtClean="0"/>
              <a:t>system (web interface)</a:t>
            </a:r>
            <a:endParaRPr lang="it-IT" sz="2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50160" t="-1" r="41020" b="86513"/>
          <a:stretch/>
        </p:blipFill>
        <p:spPr>
          <a:xfrm>
            <a:off x="270086" y="1877632"/>
            <a:ext cx="2358889" cy="1127292"/>
          </a:xfrm>
          <a:prstGeom prst="rect">
            <a:avLst/>
          </a:prstGeom>
        </p:spPr>
      </p:pic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8748000" cy="2527071"/>
          </a:xfrm>
        </p:spPr>
        <p:txBody>
          <a:bodyPr/>
          <a:lstStyle/>
          <a:p>
            <a:pPr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Open Firefox</a:t>
            </a:r>
          </a:p>
          <a:p>
            <a:pPr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Write « </a:t>
            </a:r>
            <a:r>
              <a:rPr lang="fr-BE" dirty="0" err="1" smtClean="0"/>
              <a:t>localhost</a:t>
            </a:r>
            <a:r>
              <a:rPr lang="fr-BE" dirty="0" smtClean="0"/>
              <a:t> »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66910" t="29278" r="21736" b="55206"/>
          <a:stretch/>
        </p:blipFill>
        <p:spPr>
          <a:xfrm>
            <a:off x="921076" y="3076367"/>
            <a:ext cx="2504632" cy="106960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54662" t="5103" r="36059" b="78836"/>
          <a:stretch/>
        </p:blipFill>
        <p:spPr>
          <a:xfrm>
            <a:off x="2726412" y="1252868"/>
            <a:ext cx="2938424" cy="158946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/>
          <a:srcRect l="50004" b="12408"/>
          <a:stretch/>
        </p:blipFill>
        <p:spPr>
          <a:xfrm>
            <a:off x="4269211" y="1925721"/>
            <a:ext cx="4462326" cy="2443079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247976" y="3076367"/>
            <a:ext cx="466514" cy="404432"/>
          </a:xfrm>
          <a:prstGeom prst="ellipse">
            <a:avLst/>
          </a:prstGeom>
          <a:solidFill>
            <a:srgbClr val="92D050"/>
          </a:solidFill>
          <a:ln>
            <a:solidFill>
              <a:srgbClr val="005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1</a:t>
            </a:r>
            <a:endParaRPr lang="en-US" dirty="0"/>
          </a:p>
        </p:txBody>
      </p:sp>
      <p:sp>
        <p:nvSpPr>
          <p:cNvPr id="9" name="Ellipse 8"/>
          <p:cNvSpPr/>
          <p:nvPr/>
        </p:nvSpPr>
        <p:spPr>
          <a:xfrm>
            <a:off x="1216273" y="4202487"/>
            <a:ext cx="466514" cy="404432"/>
          </a:xfrm>
          <a:prstGeom prst="ellipse">
            <a:avLst/>
          </a:prstGeom>
          <a:solidFill>
            <a:srgbClr val="92D050"/>
          </a:solidFill>
          <a:ln>
            <a:solidFill>
              <a:srgbClr val="005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2</a:t>
            </a:r>
            <a:endParaRPr lang="en-US" dirty="0"/>
          </a:p>
        </p:txBody>
      </p:sp>
      <p:sp>
        <p:nvSpPr>
          <p:cNvPr id="10" name="Ellipse 9"/>
          <p:cNvSpPr/>
          <p:nvPr/>
        </p:nvSpPr>
        <p:spPr>
          <a:xfrm>
            <a:off x="5755960" y="1256448"/>
            <a:ext cx="466514" cy="404432"/>
          </a:xfrm>
          <a:prstGeom prst="ellipse">
            <a:avLst/>
          </a:prstGeom>
          <a:solidFill>
            <a:srgbClr val="92D050"/>
          </a:solidFill>
          <a:ln>
            <a:solidFill>
              <a:srgbClr val="005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47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986" y="88337"/>
            <a:ext cx="7174846" cy="400110"/>
          </a:xfrm>
        </p:spPr>
        <p:txBody>
          <a:bodyPr/>
          <a:lstStyle/>
          <a:p>
            <a:r>
              <a:rPr lang="fr-BE" sz="2000" dirty="0" err="1"/>
              <a:t>Understand</a:t>
            </a:r>
            <a:r>
              <a:rPr lang="fr-BE" sz="2000" dirty="0"/>
              <a:t> the </a:t>
            </a:r>
            <a:r>
              <a:rPr lang="fr-BE" sz="2000" dirty="0" err="1"/>
              <a:t>crop</a:t>
            </a:r>
            <a:r>
              <a:rPr lang="fr-BE" sz="2000" dirty="0"/>
              <a:t> classification </a:t>
            </a:r>
            <a:r>
              <a:rPr lang="fr-BE" sz="2000" dirty="0" err="1"/>
              <a:t>principles</a:t>
            </a:r>
            <a:r>
              <a:rPr lang="fr-BE" sz="2000" dirty="0"/>
              <a:t> on </a:t>
            </a:r>
            <a:r>
              <a:rPr lang="fr-BE" sz="2000" dirty="0" smtClean="0"/>
              <a:t>SNAP</a:t>
            </a:r>
            <a:endParaRPr lang="it-IT" sz="2000" dirty="0"/>
          </a:p>
        </p:txBody>
      </p:sp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5" y="784067"/>
            <a:ext cx="3000165" cy="3356133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Open SNAP7 </a:t>
            </a:r>
            <a:r>
              <a:rPr lang="fr-BE" dirty="0" err="1" smtClean="0"/>
              <a:t>from</a:t>
            </a:r>
            <a:r>
              <a:rPr lang="fr-BE" dirty="0" smtClean="0"/>
              <a:t> the desktop</a:t>
            </a:r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Open a S2_L2A </a:t>
            </a:r>
            <a:r>
              <a:rPr lang="fr-BE" dirty="0" err="1" smtClean="0"/>
              <a:t>multiband</a:t>
            </a:r>
            <a:r>
              <a:rPr lang="fr-BE" dirty="0" smtClean="0"/>
              <a:t> image </a:t>
            </a:r>
            <a:r>
              <a:rPr lang="fr-BE" dirty="0" err="1" smtClean="0"/>
              <a:t>from</a:t>
            </a:r>
            <a:r>
              <a:rPr lang="fr-BE" dirty="0" smtClean="0"/>
              <a:t> July</a:t>
            </a:r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Display a false-</a:t>
            </a:r>
            <a:r>
              <a:rPr lang="fr-BE" dirty="0" err="1" smtClean="0"/>
              <a:t>color</a:t>
            </a:r>
            <a:r>
              <a:rPr lang="fr-BE" dirty="0" smtClean="0"/>
              <a:t> IR image (4-2-1) </a:t>
            </a:r>
            <a:r>
              <a:rPr lang="fr-BE" dirty="0" err="1" smtClean="0"/>
              <a:t>from</a:t>
            </a:r>
            <a:r>
              <a:rPr lang="fr-BE" dirty="0" smtClean="0"/>
              <a:t> </a:t>
            </a:r>
            <a:r>
              <a:rPr lang="fr-BE" dirty="0" err="1" smtClean="0"/>
              <a:t>it</a:t>
            </a:r>
            <a:endParaRPr lang="fr-BE" dirty="0" smtClean="0"/>
          </a:p>
          <a:p>
            <a:pPr marL="1095750" lvl="1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650" y="1282902"/>
            <a:ext cx="6101238" cy="350686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914650" y="902680"/>
            <a:ext cx="61012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100" dirty="0"/>
              <a:t>/</a:t>
            </a:r>
            <a:r>
              <a:rPr lang="fr-BE" sz="1100" dirty="0" err="1" smtClean="0"/>
              <a:t>mnt</a:t>
            </a:r>
            <a:r>
              <a:rPr lang="fr-BE" sz="1100" dirty="0" smtClean="0"/>
              <a:t>/upload2/</a:t>
            </a:r>
            <a:r>
              <a:rPr lang="fr-BE" sz="1100" dirty="0" err="1" smtClean="0"/>
              <a:t>trainme</a:t>
            </a:r>
            <a:r>
              <a:rPr lang="fr-BE" sz="1100" dirty="0" smtClean="0"/>
              <a:t>/DATA/</a:t>
            </a:r>
            <a:r>
              <a:rPr lang="fr-BE" sz="1100" dirty="0" err="1" smtClean="0"/>
              <a:t>subset</a:t>
            </a:r>
            <a:r>
              <a:rPr lang="fr-BE" sz="1100" dirty="0" smtClean="0"/>
              <a:t>/</a:t>
            </a:r>
            <a:r>
              <a:rPr lang="fr-BE" sz="1100" dirty="0" err="1" smtClean="0"/>
              <a:t>multiband</a:t>
            </a:r>
            <a:r>
              <a:rPr lang="fr-BE" sz="1100" dirty="0" smtClean="0"/>
              <a:t>/S2_L2A/S2A_20180727_sub1</a:t>
            </a:r>
            <a:endParaRPr lang="fr-BE" sz="1100" dirty="0"/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1695450" y="1076325"/>
            <a:ext cx="1638300" cy="11049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01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986" y="88337"/>
            <a:ext cx="7174846" cy="400110"/>
          </a:xfrm>
        </p:spPr>
        <p:txBody>
          <a:bodyPr/>
          <a:lstStyle/>
          <a:p>
            <a:r>
              <a:rPr lang="fr-BE" sz="2000" dirty="0" err="1"/>
              <a:t>Understand</a:t>
            </a:r>
            <a:r>
              <a:rPr lang="fr-BE" sz="2000" dirty="0"/>
              <a:t> the </a:t>
            </a:r>
            <a:r>
              <a:rPr lang="fr-BE" sz="2000" dirty="0" err="1"/>
              <a:t>crop</a:t>
            </a:r>
            <a:r>
              <a:rPr lang="fr-BE" sz="2000" dirty="0"/>
              <a:t> classification </a:t>
            </a:r>
            <a:r>
              <a:rPr lang="fr-BE" sz="2000" dirty="0" err="1"/>
              <a:t>principles</a:t>
            </a:r>
            <a:r>
              <a:rPr lang="fr-BE" sz="2000" dirty="0"/>
              <a:t> on </a:t>
            </a:r>
            <a:r>
              <a:rPr lang="fr-BE" sz="2000" dirty="0" smtClean="0"/>
              <a:t>SNAP</a:t>
            </a:r>
            <a:endParaRPr lang="it-IT" sz="2000" dirty="0"/>
          </a:p>
        </p:txBody>
      </p:sp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5" y="784067"/>
            <a:ext cx="8972339" cy="3356133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/>
              <a:t>Add</a:t>
            </a:r>
            <a:r>
              <a:rPr lang="fr-BE" dirty="0" smtClean="0"/>
              <a:t> in situ data to the layer: </a:t>
            </a:r>
            <a:r>
              <a:rPr lang="fr-BE" dirty="0" err="1" smtClean="0"/>
              <a:t>vector</a:t>
            </a:r>
            <a:r>
              <a:rPr lang="fr-BE" dirty="0" smtClean="0"/>
              <a:t> </a:t>
            </a:r>
            <a:r>
              <a:rPr lang="fr-BE" dirty="0" err="1" smtClean="0"/>
              <a:t>layers</a:t>
            </a:r>
            <a:r>
              <a:rPr lang="fr-BE" dirty="0" smtClean="0"/>
              <a:t> of </a:t>
            </a:r>
            <a:r>
              <a:rPr lang="fr-BE" dirty="0" err="1" smtClean="0"/>
              <a:t>samples</a:t>
            </a:r>
            <a:r>
              <a:rPr lang="fr-BE" dirty="0" smtClean="0"/>
              <a:t> in the </a:t>
            </a:r>
            <a:r>
              <a:rPr lang="fr-BE" dirty="0" err="1" smtClean="0"/>
              <a:t>different</a:t>
            </a:r>
            <a:r>
              <a:rPr lang="fr-BE" dirty="0" smtClean="0"/>
              <a:t> </a:t>
            </a:r>
            <a:r>
              <a:rPr lang="fr-BE" dirty="0" err="1" smtClean="0"/>
              <a:t>crop</a:t>
            </a:r>
            <a:r>
              <a:rPr lang="fr-BE" dirty="0" smtClean="0"/>
              <a:t> types </a:t>
            </a:r>
          </a:p>
          <a:p>
            <a:pPr indent="0">
              <a:buClr>
                <a:srgbClr val="008542"/>
              </a:buClr>
            </a:pPr>
            <a:r>
              <a:rPr lang="fr-BE" dirty="0" smtClean="0"/>
              <a:t>+ non </a:t>
            </a:r>
            <a:r>
              <a:rPr lang="fr-BE" dirty="0" err="1" smtClean="0"/>
              <a:t>crop</a:t>
            </a:r>
            <a:r>
              <a:rPr lang="fr-BE" dirty="0" smtClean="0"/>
              <a:t> </a:t>
            </a:r>
            <a:r>
              <a:rPr lang="fr-BE" dirty="0" err="1" smtClean="0"/>
              <a:t>samples</a:t>
            </a:r>
            <a:r>
              <a:rPr lang="fr-BE" dirty="0" smtClean="0"/>
              <a:t>: </a:t>
            </a:r>
            <a:r>
              <a:rPr lang="fr-BE" dirty="0" err="1" smtClean="0"/>
              <a:t>Urban</a:t>
            </a:r>
            <a:r>
              <a:rPr lang="fr-BE" dirty="0" smtClean="0"/>
              <a:t>, Forest and Water</a:t>
            </a:r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endParaRPr lang="fr-BE" dirty="0" smtClean="0"/>
          </a:p>
          <a:p>
            <a:pPr marL="1095750" lvl="1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endParaRPr lang="fr-BE" dirty="0"/>
          </a:p>
        </p:txBody>
      </p:sp>
      <p:sp>
        <p:nvSpPr>
          <p:cNvPr id="4" name="ZoneTexte 3"/>
          <p:cNvSpPr txBox="1"/>
          <p:nvPr/>
        </p:nvSpPr>
        <p:spPr>
          <a:xfrm>
            <a:off x="-128632" y="1595219"/>
            <a:ext cx="5134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200" dirty="0"/>
              <a:t>/</a:t>
            </a:r>
            <a:r>
              <a:rPr lang="fr-BE" sz="1200" dirty="0" err="1" smtClean="0"/>
              <a:t>mnt</a:t>
            </a:r>
            <a:r>
              <a:rPr lang="fr-BE" sz="1200" dirty="0" smtClean="0"/>
              <a:t>/upload2/</a:t>
            </a:r>
            <a:r>
              <a:rPr lang="fr-BE" sz="1200" dirty="0" err="1" smtClean="0"/>
              <a:t>trainme</a:t>
            </a:r>
            <a:r>
              <a:rPr lang="fr-BE" sz="1200" dirty="0" smtClean="0"/>
              <a:t>/DATA/sessions/4_croptype/</a:t>
            </a:r>
            <a:r>
              <a:rPr lang="fr-BE" sz="1200" dirty="0" err="1" smtClean="0"/>
              <a:t>shp</a:t>
            </a:r>
            <a:r>
              <a:rPr lang="fr-BE" sz="1200" dirty="0" smtClean="0"/>
              <a:t>/SNAP/*</a:t>
            </a:r>
            <a:endParaRPr lang="fr-BE" sz="1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49991" t="4607" r="34832" b="75834"/>
          <a:stretch/>
        </p:blipFill>
        <p:spPr>
          <a:xfrm>
            <a:off x="5162631" y="1318791"/>
            <a:ext cx="3878581" cy="156210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99" y="2100931"/>
            <a:ext cx="4333828" cy="195773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3089" y="2930694"/>
            <a:ext cx="3771900" cy="168592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8691" y="4190002"/>
            <a:ext cx="524301" cy="34750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74299" y="4074316"/>
            <a:ext cx="1964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>
                <a:solidFill>
                  <a:srgbClr val="FF0000"/>
                </a:solidFill>
              </a:rPr>
              <a:t>Add</a:t>
            </a:r>
            <a:r>
              <a:rPr lang="fr-BE" dirty="0" smtClean="0">
                <a:solidFill>
                  <a:srgbClr val="FF0000"/>
                </a:solidFill>
              </a:rPr>
              <a:t> all classes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780888" y="4585188"/>
            <a:ext cx="1964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rgbClr val="FF0000"/>
                </a:solidFill>
              </a:rPr>
              <a:t>For all classes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91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986" y="88337"/>
            <a:ext cx="7174846" cy="400110"/>
          </a:xfrm>
        </p:spPr>
        <p:txBody>
          <a:bodyPr/>
          <a:lstStyle/>
          <a:p>
            <a:r>
              <a:rPr lang="fr-BE" sz="2000" dirty="0" err="1"/>
              <a:t>Understand</a:t>
            </a:r>
            <a:r>
              <a:rPr lang="fr-BE" sz="2000" dirty="0"/>
              <a:t> the </a:t>
            </a:r>
            <a:r>
              <a:rPr lang="fr-BE" sz="2000" dirty="0" err="1"/>
              <a:t>crop</a:t>
            </a:r>
            <a:r>
              <a:rPr lang="fr-BE" sz="2000" dirty="0"/>
              <a:t> classification </a:t>
            </a:r>
            <a:r>
              <a:rPr lang="fr-BE" sz="2000" dirty="0" err="1"/>
              <a:t>principles</a:t>
            </a:r>
            <a:r>
              <a:rPr lang="fr-BE" sz="2000" dirty="0"/>
              <a:t> on </a:t>
            </a:r>
            <a:r>
              <a:rPr lang="fr-BE" sz="2000" dirty="0" smtClean="0"/>
              <a:t>SNAP</a:t>
            </a:r>
            <a:endParaRPr lang="it-IT" sz="2000" dirty="0"/>
          </a:p>
        </p:txBody>
      </p:sp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5444914" cy="3356133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/>
              <a:t>Perform</a:t>
            </a:r>
            <a:r>
              <a:rPr lang="fr-BE" dirty="0" smtClean="0"/>
              <a:t> a RF classification (100 </a:t>
            </a:r>
            <a:r>
              <a:rPr lang="fr-BE" dirty="0" err="1" smtClean="0"/>
              <a:t>trees</a:t>
            </a:r>
            <a:r>
              <a:rPr lang="fr-BE" dirty="0" smtClean="0"/>
              <a:t>, 25 </a:t>
            </a:r>
            <a:r>
              <a:rPr lang="fr-BE" dirty="0" err="1" smtClean="0"/>
              <a:t>samples</a:t>
            </a:r>
            <a:r>
              <a:rPr lang="fr-BE" dirty="0" smtClean="0"/>
              <a:t> by class)</a:t>
            </a:r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sz="1400" dirty="0" err="1" smtClean="0"/>
              <a:t>Add</a:t>
            </a:r>
            <a:r>
              <a:rPr lang="fr-BE" sz="1400" dirty="0" smtClean="0"/>
              <a:t> the layer</a:t>
            </a:r>
          </a:p>
          <a:p>
            <a:pPr indent="0">
              <a:buClr>
                <a:srgbClr val="008542"/>
              </a:buClr>
            </a:pPr>
            <a:endParaRPr lang="fr-BE" dirty="0" smtClean="0"/>
          </a:p>
          <a:p>
            <a:pPr marL="1095750" lvl="1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56312" r="27372" b="61289"/>
          <a:stretch/>
        </p:blipFill>
        <p:spPr>
          <a:xfrm>
            <a:off x="5283200" y="542767"/>
            <a:ext cx="3657599" cy="271186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63435" t="29229" r="19288" b="27887"/>
          <a:stretch/>
        </p:blipFill>
        <p:spPr>
          <a:xfrm>
            <a:off x="579513" y="1786840"/>
            <a:ext cx="3784600" cy="293557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0949" y="2635501"/>
            <a:ext cx="4618038" cy="212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9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986" y="88337"/>
            <a:ext cx="7174846" cy="400110"/>
          </a:xfrm>
        </p:spPr>
        <p:txBody>
          <a:bodyPr/>
          <a:lstStyle/>
          <a:p>
            <a:r>
              <a:rPr lang="fr-BE" sz="2000" dirty="0" err="1"/>
              <a:t>Understand</a:t>
            </a:r>
            <a:r>
              <a:rPr lang="fr-BE" sz="2000" dirty="0"/>
              <a:t> the </a:t>
            </a:r>
            <a:r>
              <a:rPr lang="fr-BE" sz="2000" dirty="0" err="1"/>
              <a:t>crop</a:t>
            </a:r>
            <a:r>
              <a:rPr lang="fr-BE" sz="2000" dirty="0"/>
              <a:t> classification </a:t>
            </a:r>
            <a:r>
              <a:rPr lang="fr-BE" sz="2000" dirty="0" err="1"/>
              <a:t>principles</a:t>
            </a:r>
            <a:r>
              <a:rPr lang="fr-BE" sz="2000" dirty="0"/>
              <a:t> on </a:t>
            </a:r>
            <a:r>
              <a:rPr lang="fr-BE" sz="2000" dirty="0" smtClean="0"/>
              <a:t>SNAP</a:t>
            </a:r>
            <a:endParaRPr lang="it-IT" sz="2000" dirty="0"/>
          </a:p>
        </p:txBody>
      </p:sp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4366850" cy="3356133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/>
              <a:t>Perform</a:t>
            </a:r>
            <a:r>
              <a:rPr lang="fr-BE" dirty="0" smtClean="0"/>
              <a:t> a RF classification (100 </a:t>
            </a:r>
            <a:r>
              <a:rPr lang="fr-BE" dirty="0" err="1" smtClean="0"/>
              <a:t>trees</a:t>
            </a:r>
            <a:r>
              <a:rPr lang="fr-BE" dirty="0" smtClean="0"/>
              <a:t>, 25 </a:t>
            </a:r>
            <a:r>
              <a:rPr lang="fr-BE" dirty="0" err="1" smtClean="0"/>
              <a:t>samples</a:t>
            </a:r>
            <a:r>
              <a:rPr lang="fr-BE" dirty="0" smtClean="0"/>
              <a:t> by class)</a:t>
            </a:r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sz="1400" dirty="0" smtClean="0"/>
              <a:t>Set the </a:t>
            </a:r>
            <a:r>
              <a:rPr lang="fr-BE" sz="1400" dirty="0" err="1" smtClean="0"/>
              <a:t>parameters</a:t>
            </a:r>
            <a:endParaRPr lang="fr-BE" sz="1400" dirty="0" smtClean="0"/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sz="1400" dirty="0" smtClean="0"/>
              <a:t>Select the LC classes and input bands</a:t>
            </a:r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endParaRPr lang="fr-BE" dirty="0" smtClean="0"/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endParaRPr lang="fr-BE" dirty="0" smtClean="0"/>
          </a:p>
          <a:p>
            <a:pPr marL="1095750" lvl="1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endParaRPr lang="fr-BE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836" y="883710"/>
            <a:ext cx="3960964" cy="386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5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986" y="88337"/>
            <a:ext cx="7174846" cy="400110"/>
          </a:xfrm>
        </p:spPr>
        <p:txBody>
          <a:bodyPr/>
          <a:lstStyle/>
          <a:p>
            <a:r>
              <a:rPr lang="fr-BE" sz="2000" dirty="0" err="1"/>
              <a:t>Understand</a:t>
            </a:r>
            <a:r>
              <a:rPr lang="fr-BE" sz="2000" dirty="0"/>
              <a:t> the </a:t>
            </a:r>
            <a:r>
              <a:rPr lang="fr-BE" sz="2000" dirty="0" err="1"/>
              <a:t>crop</a:t>
            </a:r>
            <a:r>
              <a:rPr lang="fr-BE" sz="2000" dirty="0"/>
              <a:t> classification </a:t>
            </a:r>
            <a:r>
              <a:rPr lang="fr-BE" sz="2000" dirty="0" err="1"/>
              <a:t>principles</a:t>
            </a:r>
            <a:r>
              <a:rPr lang="fr-BE" sz="2000" dirty="0"/>
              <a:t> on </a:t>
            </a:r>
            <a:r>
              <a:rPr lang="fr-BE" sz="2000" dirty="0" smtClean="0"/>
              <a:t>SNAP</a:t>
            </a:r>
            <a:endParaRPr lang="it-IT" sz="2000" dirty="0"/>
          </a:p>
        </p:txBody>
      </p:sp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4366850" cy="3356133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/>
              <a:t>Perform</a:t>
            </a:r>
            <a:r>
              <a:rPr lang="fr-BE" dirty="0" smtClean="0"/>
              <a:t> a RF classification (100 </a:t>
            </a:r>
            <a:r>
              <a:rPr lang="fr-BE" dirty="0" err="1" smtClean="0"/>
              <a:t>trees</a:t>
            </a:r>
            <a:r>
              <a:rPr lang="fr-BE" dirty="0" smtClean="0"/>
              <a:t>, 25 </a:t>
            </a:r>
            <a:r>
              <a:rPr lang="fr-BE" dirty="0" err="1" smtClean="0"/>
              <a:t>samples</a:t>
            </a:r>
            <a:r>
              <a:rPr lang="fr-BE" dirty="0" smtClean="0"/>
              <a:t> by class)</a:t>
            </a:r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sz="1400" dirty="0" smtClean="0"/>
              <a:t>Set the </a:t>
            </a:r>
            <a:r>
              <a:rPr lang="fr-BE" sz="1400" dirty="0" err="1" smtClean="0"/>
              <a:t>parameters</a:t>
            </a:r>
            <a:endParaRPr lang="fr-BE" sz="1400" dirty="0" smtClean="0"/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sz="1400" dirty="0" smtClean="0"/>
              <a:t>Select the LC classes and input bands</a:t>
            </a:r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sz="1400" dirty="0" smtClean="0"/>
              <a:t>Save the </a:t>
            </a:r>
            <a:r>
              <a:rPr lang="fr-BE" sz="1400" dirty="0" err="1" smtClean="0"/>
              <a:t>generated</a:t>
            </a:r>
            <a:r>
              <a:rPr lang="fr-BE" sz="1400" dirty="0" smtClean="0"/>
              <a:t> layer</a:t>
            </a:r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sz="1400" dirty="0" err="1" smtClean="0"/>
              <a:t>Run</a:t>
            </a:r>
            <a:endParaRPr lang="fr-BE" sz="1400" dirty="0" smtClean="0"/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endParaRPr lang="fr-BE" dirty="0" smtClean="0"/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endParaRPr lang="fr-BE" dirty="0" smtClean="0"/>
          </a:p>
          <a:p>
            <a:pPr marL="1095750" lvl="1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200" y="885600"/>
            <a:ext cx="3960000" cy="386356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200" y="4327162"/>
            <a:ext cx="524301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8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986" y="88337"/>
            <a:ext cx="7174846" cy="400110"/>
          </a:xfrm>
        </p:spPr>
        <p:txBody>
          <a:bodyPr/>
          <a:lstStyle/>
          <a:p>
            <a:r>
              <a:rPr lang="fr-BE" sz="2000" dirty="0" err="1"/>
              <a:t>Understand</a:t>
            </a:r>
            <a:r>
              <a:rPr lang="fr-BE" sz="2000" dirty="0"/>
              <a:t> the </a:t>
            </a:r>
            <a:r>
              <a:rPr lang="fr-BE" sz="2000" dirty="0" err="1"/>
              <a:t>crop</a:t>
            </a:r>
            <a:r>
              <a:rPr lang="fr-BE" sz="2000" dirty="0"/>
              <a:t> classification </a:t>
            </a:r>
            <a:r>
              <a:rPr lang="fr-BE" sz="2000" dirty="0" err="1"/>
              <a:t>principles</a:t>
            </a:r>
            <a:r>
              <a:rPr lang="fr-BE" sz="2000" dirty="0"/>
              <a:t> on </a:t>
            </a:r>
            <a:r>
              <a:rPr lang="fr-BE" sz="2000" dirty="0" smtClean="0"/>
              <a:t>SNAP</a:t>
            </a:r>
            <a:endParaRPr lang="it-IT" sz="2000" dirty="0"/>
          </a:p>
        </p:txBody>
      </p:sp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1545058" cy="3356133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Explore the output </a:t>
            </a:r>
            <a:r>
              <a:rPr lang="fr-BE" dirty="0" err="1" smtClean="0"/>
              <a:t>txt</a:t>
            </a:r>
            <a:r>
              <a:rPr lang="fr-BE" dirty="0" smtClean="0"/>
              <a:t> file</a:t>
            </a:r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Display the </a:t>
            </a:r>
            <a:r>
              <a:rPr lang="fr-BE" dirty="0" err="1" smtClean="0"/>
              <a:t>generated</a:t>
            </a:r>
            <a:r>
              <a:rPr lang="fr-BE" dirty="0" smtClean="0"/>
              <a:t> layer</a:t>
            </a:r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endParaRPr lang="fr-BE" dirty="0" smtClean="0"/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endParaRPr lang="fr-BE" dirty="0" smtClean="0"/>
          </a:p>
          <a:p>
            <a:pPr marL="1095750" lvl="1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044" y="1007158"/>
            <a:ext cx="6681107" cy="376508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179" y="488447"/>
            <a:ext cx="2960133" cy="292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0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986" y="88337"/>
            <a:ext cx="7174846" cy="400110"/>
          </a:xfrm>
        </p:spPr>
        <p:txBody>
          <a:bodyPr/>
          <a:lstStyle/>
          <a:p>
            <a:r>
              <a:rPr lang="fr-BE" sz="2000" dirty="0" smtClean="0"/>
              <a:t>To go </a:t>
            </a:r>
            <a:r>
              <a:rPr lang="fr-BE" sz="2000" dirty="0" err="1" smtClean="0"/>
              <a:t>further</a:t>
            </a:r>
            <a:endParaRPr lang="it-IT" sz="2000" dirty="0"/>
          </a:p>
        </p:txBody>
      </p:sp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8935886" cy="3356133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S2 </a:t>
            </a:r>
            <a:r>
              <a:rPr lang="en-US" dirty="0"/>
              <a:t>L2A </a:t>
            </a:r>
            <a:r>
              <a:rPr lang="en-US" dirty="0" smtClean="0"/>
              <a:t>(per-pixel data): </a:t>
            </a:r>
            <a:r>
              <a:rPr lang="en-US" sz="1200" dirty="0" smtClean="0">
                <a:solidFill>
                  <a:srgbClr val="FF0000"/>
                </a:solidFill>
              </a:rPr>
              <a:t>/</a:t>
            </a:r>
            <a:r>
              <a:rPr lang="en-US" sz="1200" dirty="0" err="1" smtClean="0">
                <a:solidFill>
                  <a:srgbClr val="FF0000"/>
                </a:solidFill>
              </a:rPr>
              <a:t>mnt</a:t>
            </a:r>
            <a:r>
              <a:rPr lang="en-US" sz="1200" dirty="0" smtClean="0">
                <a:solidFill>
                  <a:srgbClr val="FF0000"/>
                </a:solidFill>
              </a:rPr>
              <a:t>/upload2/</a:t>
            </a:r>
            <a:r>
              <a:rPr lang="en-US" sz="1200" dirty="0" err="1" smtClean="0">
                <a:solidFill>
                  <a:srgbClr val="FF0000"/>
                </a:solidFill>
              </a:rPr>
              <a:t>trainme</a:t>
            </a:r>
            <a:r>
              <a:rPr lang="en-US" sz="1200" dirty="0" smtClean="0">
                <a:solidFill>
                  <a:srgbClr val="FF0000"/>
                </a:solidFill>
              </a:rPr>
              <a:t>/DATA/subset/multiband/S2_L2A/*</a:t>
            </a:r>
          </a:p>
          <a:p>
            <a:pPr indent="0">
              <a:buClr>
                <a:srgbClr val="008542"/>
              </a:buClr>
            </a:pPr>
            <a:r>
              <a:rPr lang="en-US" dirty="0" smtClean="0"/>
              <a:t>-&gt; test other configurations: </a:t>
            </a:r>
            <a:r>
              <a:rPr lang="en-US" dirty="0"/>
              <a:t>bands, another date, RF </a:t>
            </a:r>
            <a:r>
              <a:rPr lang="en-US" dirty="0" smtClean="0"/>
              <a:t>parameters (trees and number of samples by class)</a:t>
            </a:r>
            <a:endParaRPr lang="en-US" dirty="0"/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en-US" dirty="0"/>
              <a:t>S2 L2A </a:t>
            </a:r>
            <a:r>
              <a:rPr lang="en-US" dirty="0" smtClean="0"/>
              <a:t>aggregated by object: </a:t>
            </a:r>
            <a:r>
              <a:rPr lang="en-US" sz="1200" dirty="0">
                <a:solidFill>
                  <a:srgbClr val="FF0000"/>
                </a:solidFill>
              </a:rPr>
              <a:t>/</a:t>
            </a:r>
            <a:r>
              <a:rPr lang="en-US" sz="1200" dirty="0" err="1" smtClean="0">
                <a:solidFill>
                  <a:srgbClr val="FF0000"/>
                </a:solidFill>
              </a:rPr>
              <a:t>mnt</a:t>
            </a:r>
            <a:r>
              <a:rPr lang="en-US" sz="1200" dirty="0" smtClean="0">
                <a:solidFill>
                  <a:srgbClr val="FF0000"/>
                </a:solidFill>
              </a:rPr>
              <a:t>/upload2/</a:t>
            </a:r>
            <a:r>
              <a:rPr lang="en-US" sz="1200" dirty="0" err="1" smtClean="0">
                <a:solidFill>
                  <a:srgbClr val="FF0000"/>
                </a:solidFill>
              </a:rPr>
              <a:t>trainme</a:t>
            </a:r>
            <a:r>
              <a:rPr lang="en-US" sz="1200" dirty="0" smtClean="0">
                <a:solidFill>
                  <a:srgbClr val="FF0000"/>
                </a:solidFill>
              </a:rPr>
              <a:t>/DATA/subset/multiband/S2_L2A_obj/*</a:t>
            </a:r>
          </a:p>
          <a:p>
            <a:pPr indent="0">
              <a:buClr>
                <a:srgbClr val="008542"/>
              </a:buClr>
            </a:pPr>
            <a:r>
              <a:rPr lang="fr-BE" dirty="0" smtClean="0"/>
              <a:t>-&gt; test </a:t>
            </a:r>
            <a:r>
              <a:rPr lang="fr-BE" dirty="0" err="1" smtClean="0"/>
              <a:t>different</a:t>
            </a:r>
            <a:r>
              <a:rPr lang="fr-BE" dirty="0" smtClean="0"/>
              <a:t> configurations</a:t>
            </a:r>
            <a:endParaRPr lang="en-US" dirty="0" smtClean="0"/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S1 </a:t>
            </a:r>
            <a:r>
              <a:rPr lang="en-US" dirty="0"/>
              <a:t>coherence </a:t>
            </a:r>
            <a:r>
              <a:rPr lang="en-US" dirty="0" smtClean="0"/>
              <a:t>aggregated by object:</a:t>
            </a:r>
            <a:r>
              <a:rPr lang="en-US" dirty="0"/>
              <a:t> </a:t>
            </a:r>
            <a:r>
              <a:rPr lang="en-US" sz="1200" dirty="0">
                <a:solidFill>
                  <a:srgbClr val="FF0000"/>
                </a:solidFill>
              </a:rPr>
              <a:t>/</a:t>
            </a:r>
            <a:r>
              <a:rPr lang="en-US" sz="1200" dirty="0" err="1" smtClean="0">
                <a:solidFill>
                  <a:srgbClr val="FF0000"/>
                </a:solidFill>
              </a:rPr>
              <a:t>mnt</a:t>
            </a:r>
            <a:r>
              <a:rPr lang="en-US" sz="1200" dirty="0" smtClean="0">
                <a:solidFill>
                  <a:srgbClr val="FF0000"/>
                </a:solidFill>
              </a:rPr>
              <a:t>/upload2/</a:t>
            </a:r>
            <a:r>
              <a:rPr lang="en-US" sz="1200" dirty="0" err="1" smtClean="0">
                <a:solidFill>
                  <a:srgbClr val="FF0000"/>
                </a:solidFill>
              </a:rPr>
              <a:t>trainme</a:t>
            </a:r>
            <a:r>
              <a:rPr lang="en-US" sz="1200" dirty="0" smtClean="0">
                <a:solidFill>
                  <a:srgbClr val="FF0000"/>
                </a:solidFill>
              </a:rPr>
              <a:t>/DATA/subset/multiband/S1_coherence/S1_coh_OBJ_AprSep2018_Sub1.tif</a:t>
            </a:r>
          </a:p>
          <a:p>
            <a:pPr indent="0">
              <a:buClr>
                <a:srgbClr val="008542"/>
              </a:buClr>
            </a:pPr>
            <a:r>
              <a:rPr lang="fr-BE" dirty="0" smtClean="0"/>
              <a:t>-&gt; test </a:t>
            </a:r>
            <a:r>
              <a:rPr lang="fr-BE" dirty="0" err="1" smtClean="0"/>
              <a:t>different</a:t>
            </a:r>
            <a:r>
              <a:rPr lang="fr-BE" dirty="0" smtClean="0"/>
              <a:t> configurations</a:t>
            </a:r>
          </a:p>
          <a:p>
            <a:pPr indent="0">
              <a:buClr>
                <a:srgbClr val="008542"/>
              </a:buClr>
            </a:pPr>
            <a:endParaRPr lang="fr-BE" dirty="0"/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Compare the </a:t>
            </a:r>
            <a:r>
              <a:rPr lang="fr-BE" dirty="0" err="1" smtClean="0"/>
              <a:t>results</a:t>
            </a:r>
            <a:r>
              <a:rPr lang="fr-BE" dirty="0" smtClean="0"/>
              <a:t> </a:t>
            </a:r>
            <a:r>
              <a:rPr lang="fr-BE" dirty="0" err="1" smtClean="0"/>
              <a:t>using</a:t>
            </a:r>
            <a:r>
              <a:rPr lang="fr-BE" dirty="0" smtClean="0"/>
              <a:t> the </a:t>
            </a:r>
            <a:r>
              <a:rPr lang="fr-BE" dirty="0" err="1" smtClean="0"/>
              <a:t>different</a:t>
            </a:r>
            <a:r>
              <a:rPr lang="fr-BE" dirty="0" smtClean="0"/>
              <a:t> </a:t>
            </a:r>
            <a:r>
              <a:rPr lang="fr-BE" dirty="0" err="1" smtClean="0"/>
              <a:t>datasets</a:t>
            </a:r>
            <a:endParaRPr lang="fr-BE" dirty="0" smtClean="0"/>
          </a:p>
        </p:txBody>
      </p:sp>
    </p:spTree>
    <p:extLst>
      <p:ext uri="{BB962C8B-B14F-4D97-AF65-F5344CB8AC3E}">
        <p14:creationId xmlns:p14="http://schemas.microsoft.com/office/powerpoint/2010/main" val="264189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986" y="57561"/>
            <a:ext cx="7174846" cy="461665"/>
          </a:xfrm>
        </p:spPr>
        <p:txBody>
          <a:bodyPr/>
          <a:lstStyle/>
          <a:p>
            <a:r>
              <a:rPr lang="en-US" sz="2400" dirty="0" smtClean="0"/>
              <a:t>Training outline</a:t>
            </a:r>
            <a:endParaRPr lang="it-IT" sz="2400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800" y="1388225"/>
            <a:ext cx="8748000" cy="1774076"/>
          </a:xfrm>
        </p:spPr>
        <p:txBody>
          <a:bodyPr/>
          <a:lstStyle/>
          <a:p>
            <a:pPr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>
                <a:solidFill>
                  <a:schemeClr val="accent6"/>
                </a:solidFill>
              </a:rPr>
              <a:t>Launch</a:t>
            </a:r>
            <a:r>
              <a:rPr lang="fr-BE" dirty="0" smtClean="0">
                <a:solidFill>
                  <a:schemeClr val="accent6"/>
                </a:solidFill>
              </a:rPr>
              <a:t> </a:t>
            </a:r>
            <a:r>
              <a:rPr lang="fr-BE" dirty="0" err="1" smtClean="0">
                <a:solidFill>
                  <a:schemeClr val="accent6"/>
                </a:solidFill>
              </a:rPr>
              <a:t>crop</a:t>
            </a:r>
            <a:r>
              <a:rPr lang="fr-BE" dirty="0" smtClean="0">
                <a:solidFill>
                  <a:schemeClr val="accent6"/>
                </a:solidFill>
              </a:rPr>
              <a:t> </a:t>
            </a:r>
            <a:r>
              <a:rPr lang="fr-BE" dirty="0" err="1" smtClean="0">
                <a:solidFill>
                  <a:schemeClr val="accent6"/>
                </a:solidFill>
              </a:rPr>
              <a:t>mask</a:t>
            </a:r>
            <a:r>
              <a:rPr lang="fr-BE" dirty="0" smtClean="0">
                <a:solidFill>
                  <a:schemeClr val="accent6"/>
                </a:solidFill>
              </a:rPr>
              <a:t> and </a:t>
            </a:r>
            <a:r>
              <a:rPr lang="fr-BE" dirty="0" err="1" smtClean="0">
                <a:solidFill>
                  <a:schemeClr val="accent6"/>
                </a:solidFill>
              </a:rPr>
              <a:t>crop</a:t>
            </a:r>
            <a:r>
              <a:rPr lang="fr-BE" dirty="0" smtClean="0">
                <a:solidFill>
                  <a:schemeClr val="accent6"/>
                </a:solidFill>
              </a:rPr>
              <a:t> type </a:t>
            </a:r>
            <a:r>
              <a:rPr lang="fr-BE" dirty="0" err="1" smtClean="0">
                <a:solidFill>
                  <a:schemeClr val="accent6"/>
                </a:solidFill>
              </a:rPr>
              <a:t>products</a:t>
            </a:r>
            <a:r>
              <a:rPr lang="fr-BE" dirty="0" smtClean="0">
                <a:solidFill>
                  <a:schemeClr val="accent6"/>
                </a:solidFill>
              </a:rPr>
              <a:t> </a:t>
            </a:r>
            <a:r>
              <a:rPr lang="fr-BE" dirty="0" err="1" smtClean="0">
                <a:solidFill>
                  <a:schemeClr val="accent6"/>
                </a:solidFill>
              </a:rPr>
              <a:t>through</a:t>
            </a:r>
            <a:r>
              <a:rPr lang="fr-BE" dirty="0" smtClean="0">
                <a:solidFill>
                  <a:schemeClr val="accent6"/>
                </a:solidFill>
              </a:rPr>
              <a:t> Sen2-Agri</a:t>
            </a:r>
            <a:endParaRPr lang="en-US" dirty="0">
              <a:solidFill>
                <a:schemeClr val="accent6"/>
              </a:solidFill>
            </a:endParaRPr>
          </a:p>
          <a:p>
            <a:pPr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>
                <a:solidFill>
                  <a:schemeClr val="accent6"/>
                </a:solidFill>
              </a:rPr>
              <a:t>Prepare</a:t>
            </a:r>
            <a:r>
              <a:rPr lang="fr-BE" dirty="0" smtClean="0">
                <a:solidFill>
                  <a:schemeClr val="accent6"/>
                </a:solidFill>
              </a:rPr>
              <a:t> in situ data</a:t>
            </a:r>
          </a:p>
          <a:p>
            <a:pPr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>
                <a:solidFill>
                  <a:schemeClr val="accent6"/>
                </a:solidFill>
              </a:rPr>
              <a:t>Understand</a:t>
            </a:r>
            <a:r>
              <a:rPr lang="fr-BE" dirty="0" smtClean="0">
                <a:solidFill>
                  <a:schemeClr val="accent6"/>
                </a:solidFill>
              </a:rPr>
              <a:t> the </a:t>
            </a:r>
            <a:r>
              <a:rPr lang="fr-BE" dirty="0" err="1" smtClean="0">
                <a:solidFill>
                  <a:schemeClr val="accent6"/>
                </a:solidFill>
              </a:rPr>
              <a:t>crop</a:t>
            </a:r>
            <a:r>
              <a:rPr lang="fr-BE" dirty="0" smtClean="0">
                <a:solidFill>
                  <a:schemeClr val="accent6"/>
                </a:solidFill>
              </a:rPr>
              <a:t> classification </a:t>
            </a:r>
            <a:r>
              <a:rPr lang="fr-BE" dirty="0" err="1" smtClean="0">
                <a:solidFill>
                  <a:schemeClr val="accent6"/>
                </a:solidFill>
              </a:rPr>
              <a:t>principles</a:t>
            </a:r>
            <a:r>
              <a:rPr lang="fr-BE" dirty="0" smtClean="0">
                <a:solidFill>
                  <a:schemeClr val="accent6"/>
                </a:solidFill>
              </a:rPr>
              <a:t> on SNAP</a:t>
            </a:r>
          </a:p>
          <a:p>
            <a:pPr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Explore </a:t>
            </a:r>
            <a:r>
              <a:rPr lang="fr-BE" dirty="0"/>
              <a:t>the Sen2-Agri </a:t>
            </a:r>
            <a:r>
              <a:rPr lang="fr-BE" dirty="0" err="1" smtClean="0"/>
              <a:t>crop</a:t>
            </a:r>
            <a:r>
              <a:rPr lang="fr-BE" dirty="0" smtClean="0"/>
              <a:t> </a:t>
            </a:r>
            <a:r>
              <a:rPr lang="fr-BE" dirty="0" err="1" smtClean="0"/>
              <a:t>mask</a:t>
            </a:r>
            <a:r>
              <a:rPr lang="fr-BE" dirty="0" smtClean="0"/>
              <a:t> and </a:t>
            </a:r>
            <a:r>
              <a:rPr lang="fr-BE" dirty="0" err="1" smtClean="0"/>
              <a:t>crop</a:t>
            </a:r>
            <a:r>
              <a:rPr lang="fr-BE" dirty="0" smtClean="0"/>
              <a:t> type </a:t>
            </a:r>
            <a:r>
              <a:rPr lang="fr-BE" dirty="0" err="1" smtClean="0"/>
              <a:t>products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07124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/>
          <p:cNvSpPr txBox="1">
            <a:spLocks/>
          </p:cNvSpPr>
          <p:nvPr/>
        </p:nvSpPr>
        <p:spPr bwMode="auto">
          <a:xfrm>
            <a:off x="104986" y="88337"/>
            <a:ext cx="717484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fr-BE" sz="2000" kern="0" dirty="0" err="1" smtClean="0"/>
              <a:t>Let’s</a:t>
            </a:r>
            <a:r>
              <a:rPr lang="fr-BE" sz="2000" kern="0" dirty="0" smtClean="0"/>
              <a:t> explore the </a:t>
            </a:r>
            <a:r>
              <a:rPr lang="fr-BE" sz="2000" b="1" kern="0" dirty="0" err="1" smtClean="0"/>
              <a:t>crop</a:t>
            </a:r>
            <a:r>
              <a:rPr lang="fr-BE" sz="2000" b="1" kern="0" dirty="0" smtClean="0"/>
              <a:t> </a:t>
            </a:r>
            <a:r>
              <a:rPr lang="fr-BE" sz="2000" b="1" kern="0" dirty="0" err="1" smtClean="0"/>
              <a:t>mask</a:t>
            </a:r>
            <a:r>
              <a:rPr lang="fr-BE" sz="2000" b="1" kern="0" dirty="0" smtClean="0"/>
              <a:t> </a:t>
            </a:r>
            <a:r>
              <a:rPr lang="fr-BE" sz="2000" kern="0" dirty="0" err="1" smtClean="0"/>
              <a:t>products</a:t>
            </a:r>
            <a:endParaRPr lang="it-IT" sz="2000" kern="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14709" t="10571" r="37658" b="50624"/>
          <a:stretch/>
        </p:blipFill>
        <p:spPr>
          <a:xfrm>
            <a:off x="104986" y="834083"/>
            <a:ext cx="4060614" cy="185988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10072" y="1206500"/>
            <a:ext cx="1747151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lipse 12"/>
          <p:cNvSpPr/>
          <p:nvPr/>
        </p:nvSpPr>
        <p:spPr>
          <a:xfrm>
            <a:off x="2931451" y="1358900"/>
            <a:ext cx="1292225" cy="13350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4555728" y="911135"/>
            <a:ext cx="322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</a:t>
            </a:r>
            <a:r>
              <a:rPr lang="fr-B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processed</a:t>
            </a:r>
            <a:r>
              <a:rPr lang="fr-B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already</a:t>
            </a:r>
            <a:r>
              <a:rPr lang="fr-B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several</a:t>
            </a:r>
            <a:r>
              <a:rPr lang="fr-B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versions of the </a:t>
            </a:r>
            <a:r>
              <a:rPr lang="fr-B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crop</a:t>
            </a:r>
            <a:r>
              <a:rPr lang="fr-B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masks</a:t>
            </a:r>
            <a:r>
              <a:rPr lang="fr-B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fr-B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with</a:t>
            </a:r>
            <a:r>
              <a:rPr lang="fr-B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different</a:t>
            </a:r>
            <a:r>
              <a:rPr lang="fr-B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monitoring </a:t>
            </a:r>
            <a:r>
              <a:rPr lang="fr-B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period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8" name="Connecteur droit avec flèche 7"/>
          <p:cNvCxnSpPr>
            <a:stCxn id="6" idx="1"/>
          </p:cNvCxnSpPr>
          <p:nvPr/>
        </p:nvCxnSpPr>
        <p:spPr>
          <a:xfrm flipH="1">
            <a:off x="4165600" y="1511300"/>
            <a:ext cx="390128" cy="2527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/>
          <a:srcRect l="14512" t="10669" r="21853" b="50525"/>
          <a:stretch/>
        </p:blipFill>
        <p:spPr>
          <a:xfrm>
            <a:off x="3325151" y="2846367"/>
            <a:ext cx="4889500" cy="1676400"/>
          </a:xfrm>
          <a:prstGeom prst="rect">
            <a:avLst/>
          </a:prstGeom>
        </p:spPr>
      </p:pic>
      <p:cxnSp>
        <p:nvCxnSpPr>
          <p:cNvPr id="29" name="Connecteur en angle 28"/>
          <p:cNvCxnSpPr/>
          <p:nvPr/>
        </p:nvCxnSpPr>
        <p:spPr>
          <a:xfrm>
            <a:off x="1143000" y="1724910"/>
            <a:ext cx="3022600" cy="1562100"/>
          </a:xfrm>
          <a:prstGeom prst="bentConnector3">
            <a:avLst>
              <a:gd name="adj1" fmla="val -12185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383922" y="3439410"/>
            <a:ext cx="2999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Always</a:t>
            </a:r>
            <a:r>
              <a:rPr lang="fr-B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the </a:t>
            </a:r>
            <a:r>
              <a:rPr lang="fr-B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same</a:t>
            </a:r>
            <a:r>
              <a:rPr lang="fr-B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structure of the Sen2-Agri </a:t>
            </a:r>
            <a:r>
              <a:rPr lang="fr-BE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products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05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/>
          <p:cNvSpPr txBox="1">
            <a:spLocks/>
          </p:cNvSpPr>
          <p:nvPr/>
        </p:nvSpPr>
        <p:spPr bwMode="auto">
          <a:xfrm>
            <a:off x="104986" y="88337"/>
            <a:ext cx="717484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fr-BE" sz="2000" kern="0" dirty="0" err="1" smtClean="0"/>
              <a:t>Let’s</a:t>
            </a:r>
            <a:r>
              <a:rPr lang="fr-BE" sz="2000" kern="0" dirty="0" smtClean="0"/>
              <a:t> explore the </a:t>
            </a:r>
            <a:r>
              <a:rPr lang="fr-BE" sz="2000" b="1" kern="0" dirty="0" err="1" smtClean="0"/>
              <a:t>crop</a:t>
            </a:r>
            <a:r>
              <a:rPr lang="fr-BE" sz="2000" b="1" kern="0" dirty="0" smtClean="0"/>
              <a:t> </a:t>
            </a:r>
            <a:r>
              <a:rPr lang="fr-BE" sz="2000" b="1" kern="0" dirty="0" err="1" smtClean="0"/>
              <a:t>mask</a:t>
            </a:r>
            <a:r>
              <a:rPr lang="fr-BE" sz="2000" b="1" kern="0" dirty="0" smtClean="0"/>
              <a:t> </a:t>
            </a:r>
            <a:r>
              <a:rPr lang="fr-BE" sz="2000" kern="0" dirty="0" err="1" smtClean="0"/>
              <a:t>products</a:t>
            </a:r>
            <a:endParaRPr lang="it-IT" sz="2000" kern="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86" y="806450"/>
            <a:ext cx="8867775" cy="4038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/>
          <a:srcRect l="14512" t="10669" r="21853" b="50525"/>
          <a:stretch/>
        </p:blipFill>
        <p:spPr>
          <a:xfrm>
            <a:off x="5065868" y="88337"/>
            <a:ext cx="3779893" cy="12959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78308" y="4555351"/>
            <a:ext cx="45037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Sen2-Agri Common Structure and Naming convention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51473" y="2882900"/>
            <a:ext cx="1085428" cy="5478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44972" y="1739900"/>
            <a:ext cx="1987127" cy="495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cteur droit avec flèche 7"/>
          <p:cNvCxnSpPr>
            <a:endCxn id="10" idx="1"/>
          </p:cNvCxnSpPr>
          <p:nvPr/>
        </p:nvCxnSpPr>
        <p:spPr>
          <a:xfrm>
            <a:off x="3130058" y="3162301"/>
            <a:ext cx="1145859" cy="2868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275917" y="3156809"/>
            <a:ext cx="1778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Let’s</a:t>
            </a:r>
            <a:r>
              <a:rPr lang="fr-BE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explore </a:t>
            </a:r>
            <a:r>
              <a:rPr lang="fr-BE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them</a:t>
            </a:r>
            <a:r>
              <a:rPr lang="fr-BE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on QGIS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03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986" y="-127105"/>
            <a:ext cx="8188114" cy="830997"/>
          </a:xfrm>
        </p:spPr>
        <p:txBody>
          <a:bodyPr/>
          <a:lstStyle/>
          <a:p>
            <a:r>
              <a:rPr lang="en-US" sz="2400" dirty="0"/>
              <a:t>Access to your Sen2-Agri system (web interface)</a:t>
            </a:r>
            <a:endParaRPr lang="it-IT" sz="2400" dirty="0"/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1888914" cy="2527071"/>
          </a:xfrm>
        </p:spPr>
        <p:txBody>
          <a:bodyPr/>
          <a:lstStyle/>
          <a:p>
            <a:pPr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Login</a:t>
            </a:r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dirty="0" err="1" smtClean="0"/>
              <a:t>Username</a:t>
            </a:r>
            <a:r>
              <a:rPr lang="fr-BE" dirty="0" smtClean="0"/>
              <a:t> = sen2agri</a:t>
            </a:r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dirty="0" err="1" smtClean="0"/>
              <a:t>Password</a:t>
            </a:r>
            <a:r>
              <a:rPr lang="fr-BE" dirty="0" smtClean="0"/>
              <a:t> = sen2agri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/>
          <a:srcRect l="50081"/>
          <a:stretch/>
        </p:blipFill>
        <p:spPr>
          <a:xfrm>
            <a:off x="2281801" y="913868"/>
            <a:ext cx="5914576" cy="3702582"/>
          </a:xfrm>
          <a:prstGeom prst="rect">
            <a:avLst/>
          </a:prstGeom>
        </p:spPr>
      </p:pic>
      <p:sp>
        <p:nvSpPr>
          <p:cNvPr id="13" name="Ellipse 12"/>
          <p:cNvSpPr/>
          <p:nvPr/>
        </p:nvSpPr>
        <p:spPr>
          <a:xfrm>
            <a:off x="8346760" y="913868"/>
            <a:ext cx="466514" cy="404432"/>
          </a:xfrm>
          <a:prstGeom prst="ellipse">
            <a:avLst/>
          </a:prstGeom>
          <a:solidFill>
            <a:srgbClr val="92D050"/>
          </a:solidFill>
          <a:ln>
            <a:solidFill>
              <a:srgbClr val="0054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57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8736506" cy="2527071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/>
              <a:t>Add</a:t>
            </a:r>
            <a:r>
              <a:rPr lang="fr-BE" dirty="0" smtClean="0"/>
              <a:t> a </a:t>
            </a:r>
            <a:r>
              <a:rPr lang="fr-BE" dirty="0" err="1" smtClean="0"/>
              <a:t>crop</a:t>
            </a:r>
            <a:r>
              <a:rPr lang="fr-BE" dirty="0" smtClean="0"/>
              <a:t> </a:t>
            </a:r>
            <a:r>
              <a:rPr lang="fr-BE" dirty="0" err="1" smtClean="0"/>
              <a:t>mask</a:t>
            </a:r>
            <a:r>
              <a:rPr lang="fr-BE" dirty="0" smtClean="0"/>
              <a:t> </a:t>
            </a:r>
            <a:r>
              <a:rPr lang="fr-BE" dirty="0" err="1" smtClean="0"/>
              <a:t>product</a:t>
            </a:r>
            <a:r>
              <a:rPr lang="fr-BE" dirty="0" smtClean="0"/>
              <a:t>: </a:t>
            </a:r>
            <a:r>
              <a:rPr lang="fr-BE" sz="1200" dirty="0" smtClean="0">
                <a:solidFill>
                  <a:srgbClr val="FF0000"/>
                </a:solidFill>
              </a:rPr>
              <a:t>/</a:t>
            </a:r>
            <a:r>
              <a:rPr lang="fr-BE" sz="1200" dirty="0" err="1" smtClean="0">
                <a:solidFill>
                  <a:srgbClr val="FF0000"/>
                </a:solidFill>
              </a:rPr>
              <a:t>mnt</a:t>
            </a:r>
            <a:r>
              <a:rPr lang="fr-BE" sz="1200" dirty="0" smtClean="0">
                <a:solidFill>
                  <a:srgbClr val="FF0000"/>
                </a:solidFill>
              </a:rPr>
              <a:t>/archive/</a:t>
            </a:r>
            <a:r>
              <a:rPr lang="fr-BE" sz="1200" dirty="0" err="1" smtClean="0">
                <a:solidFill>
                  <a:srgbClr val="FF0000"/>
                </a:solidFill>
              </a:rPr>
              <a:t>wallonia_subset</a:t>
            </a:r>
            <a:r>
              <a:rPr lang="fr-BE" sz="1200" dirty="0" smtClean="0">
                <a:solidFill>
                  <a:srgbClr val="FF0000"/>
                </a:solidFill>
              </a:rPr>
              <a:t>/l4a/*/TILES/*/IMG_DATA/</a:t>
            </a:r>
            <a:endParaRPr lang="fr-BE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endParaRPr lang="fr-BE" dirty="0"/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endParaRPr lang="fr-BE" dirty="0" smtClean="0"/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endParaRPr lang="fr-BE" dirty="0"/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endParaRPr lang="fr-BE" dirty="0" smtClean="0"/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endParaRPr lang="fr-BE" dirty="0"/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/>
              <a:t>Add</a:t>
            </a:r>
            <a:r>
              <a:rPr lang="fr-BE" dirty="0" smtClean="0"/>
              <a:t> the </a:t>
            </a:r>
            <a:r>
              <a:rPr lang="fr-BE" dirty="0" err="1" smtClean="0"/>
              <a:t>corresponding</a:t>
            </a:r>
            <a:r>
              <a:rPr lang="fr-BE" dirty="0" smtClean="0"/>
              <a:t> </a:t>
            </a:r>
            <a:r>
              <a:rPr lang="fr-BE" dirty="0" err="1" smtClean="0"/>
              <a:t>quality</a:t>
            </a:r>
            <a:r>
              <a:rPr lang="fr-BE" dirty="0" smtClean="0"/>
              <a:t> layer: </a:t>
            </a:r>
            <a:r>
              <a:rPr lang="fr-BE" sz="1200" dirty="0">
                <a:solidFill>
                  <a:srgbClr val="FF0000"/>
                </a:solidFill>
              </a:rPr>
              <a:t>/</a:t>
            </a:r>
            <a:r>
              <a:rPr lang="fr-BE" sz="1200" dirty="0" err="1" smtClean="0">
                <a:solidFill>
                  <a:srgbClr val="FF0000"/>
                </a:solidFill>
              </a:rPr>
              <a:t>mnt</a:t>
            </a:r>
            <a:r>
              <a:rPr lang="fr-BE" sz="1200" dirty="0" smtClean="0">
                <a:solidFill>
                  <a:srgbClr val="FF0000"/>
                </a:solidFill>
              </a:rPr>
              <a:t>/archive/</a:t>
            </a:r>
            <a:r>
              <a:rPr lang="fr-BE" sz="1200" dirty="0" err="1" smtClean="0">
                <a:solidFill>
                  <a:srgbClr val="FF0000"/>
                </a:solidFill>
              </a:rPr>
              <a:t>wallonia_subset</a:t>
            </a:r>
            <a:r>
              <a:rPr lang="fr-BE" sz="1200" dirty="0" smtClean="0">
                <a:solidFill>
                  <a:srgbClr val="FF0000"/>
                </a:solidFill>
              </a:rPr>
              <a:t>/l</a:t>
            </a:r>
            <a:r>
              <a:rPr lang="fr-BE" sz="1200" dirty="0">
                <a:solidFill>
                  <a:srgbClr val="FF0000"/>
                </a:solidFill>
              </a:rPr>
              <a:t>4a/*/TILES</a:t>
            </a:r>
            <a:r>
              <a:rPr lang="fr-BE" sz="1200" dirty="0" smtClean="0">
                <a:solidFill>
                  <a:srgbClr val="FF0000"/>
                </a:solidFill>
              </a:rPr>
              <a:t>/*/QI_DATA/</a:t>
            </a:r>
            <a:endParaRPr lang="fr-BE" sz="1200" dirty="0">
              <a:solidFill>
                <a:srgbClr val="FF0000"/>
              </a:solidFill>
            </a:endParaRPr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endParaRPr lang="fr-BE" dirty="0" smtClean="0"/>
          </a:p>
        </p:txBody>
      </p:sp>
      <p:sp>
        <p:nvSpPr>
          <p:cNvPr id="11" name="Titolo 1"/>
          <p:cNvSpPr txBox="1">
            <a:spLocks/>
          </p:cNvSpPr>
          <p:nvPr/>
        </p:nvSpPr>
        <p:spPr bwMode="auto">
          <a:xfrm>
            <a:off x="104986" y="88337"/>
            <a:ext cx="717484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fr-BE" sz="2000" kern="0" dirty="0" err="1" smtClean="0"/>
              <a:t>Let’s</a:t>
            </a:r>
            <a:r>
              <a:rPr lang="fr-BE" sz="2000" kern="0" dirty="0" smtClean="0"/>
              <a:t> explore the </a:t>
            </a:r>
            <a:r>
              <a:rPr lang="fr-BE" sz="2000" b="1" kern="0" dirty="0" err="1" smtClean="0"/>
              <a:t>crop</a:t>
            </a:r>
            <a:r>
              <a:rPr lang="fr-BE" sz="2000" b="1" kern="0" dirty="0" smtClean="0"/>
              <a:t> </a:t>
            </a:r>
            <a:r>
              <a:rPr lang="fr-BE" sz="2000" b="1" kern="0" dirty="0" err="1" smtClean="0"/>
              <a:t>mask</a:t>
            </a:r>
            <a:r>
              <a:rPr lang="fr-BE" sz="2000" b="1" kern="0" dirty="0" smtClean="0"/>
              <a:t> </a:t>
            </a:r>
            <a:r>
              <a:rPr lang="fr-BE" sz="2000" kern="0" dirty="0" err="1" smtClean="0"/>
              <a:t>products</a:t>
            </a:r>
            <a:endParaRPr lang="it-IT" sz="2000" kern="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7399" t="10253" r="10425" b="64862"/>
          <a:stretch/>
        </p:blipFill>
        <p:spPr>
          <a:xfrm>
            <a:off x="501507" y="1260775"/>
            <a:ext cx="8202016" cy="139642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19293" y="1527220"/>
            <a:ext cx="7080393" cy="3777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8887" t="10007" r="10785" b="63829"/>
          <a:stretch/>
        </p:blipFill>
        <p:spPr>
          <a:xfrm>
            <a:off x="500706" y="3311138"/>
            <a:ext cx="8202817" cy="150216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119293" y="3609404"/>
            <a:ext cx="7199207" cy="3777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6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8924714" cy="2527071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/>
              <a:t>Apply</a:t>
            </a:r>
            <a:r>
              <a:rPr lang="fr-BE" dirty="0" smtClean="0"/>
              <a:t> the </a:t>
            </a:r>
            <a:r>
              <a:rPr lang="fr-BE" dirty="0" err="1" smtClean="0"/>
              <a:t>predefined</a:t>
            </a:r>
            <a:r>
              <a:rPr lang="fr-BE" dirty="0" smtClean="0"/>
              <a:t> </a:t>
            </a:r>
            <a:r>
              <a:rPr lang="fr-BE" dirty="0" err="1" smtClean="0"/>
              <a:t>symbology</a:t>
            </a:r>
            <a:r>
              <a:rPr lang="fr-BE" dirty="0" smtClean="0"/>
              <a:t> to the </a:t>
            </a:r>
            <a:r>
              <a:rPr lang="fr-BE" dirty="0" err="1" smtClean="0"/>
              <a:t>crop</a:t>
            </a:r>
            <a:r>
              <a:rPr lang="fr-BE" dirty="0" smtClean="0"/>
              <a:t> </a:t>
            </a:r>
            <a:r>
              <a:rPr lang="fr-BE" dirty="0" err="1" smtClean="0"/>
              <a:t>mask</a:t>
            </a:r>
            <a:endParaRPr lang="fr-BE" dirty="0" smtClean="0"/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dirty="0" smtClean="0"/>
              <a:t>Layer </a:t>
            </a:r>
            <a:r>
              <a:rPr lang="fr-BE" dirty="0" err="1" smtClean="0"/>
              <a:t>properties</a:t>
            </a:r>
            <a:endParaRPr lang="fr-BE" dirty="0" smtClean="0"/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dirty="0" smtClean="0"/>
              <a:t>Style: </a:t>
            </a:r>
            <a:r>
              <a:rPr lang="fr-BE" dirty="0" err="1" smtClean="0"/>
              <a:t>Load</a:t>
            </a:r>
            <a:r>
              <a:rPr lang="fr-BE" dirty="0" smtClean="0"/>
              <a:t> style…</a:t>
            </a:r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dirty="0" err="1" smtClean="0"/>
              <a:t>Upload</a:t>
            </a:r>
            <a:r>
              <a:rPr lang="fr-BE" dirty="0" smtClean="0"/>
              <a:t> </a:t>
            </a:r>
            <a:r>
              <a:rPr lang="fr-BE" dirty="0" err="1" smtClean="0"/>
              <a:t>qml</a:t>
            </a:r>
            <a:r>
              <a:rPr lang="fr-BE" dirty="0" smtClean="0"/>
              <a:t> file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 bwMode="auto">
          <a:xfrm>
            <a:off x="104986" y="88337"/>
            <a:ext cx="717484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fr-BE" sz="2000" kern="0" dirty="0" err="1" smtClean="0"/>
              <a:t>Let’s</a:t>
            </a:r>
            <a:r>
              <a:rPr lang="fr-BE" sz="2000" kern="0" dirty="0" smtClean="0"/>
              <a:t> explore the </a:t>
            </a:r>
            <a:r>
              <a:rPr lang="fr-BE" sz="2000" b="1" kern="0" dirty="0" err="1" smtClean="0"/>
              <a:t>crop</a:t>
            </a:r>
            <a:r>
              <a:rPr lang="fr-BE" sz="2000" b="1" kern="0" dirty="0" smtClean="0"/>
              <a:t> </a:t>
            </a:r>
            <a:r>
              <a:rPr lang="fr-BE" sz="2000" b="1" kern="0" dirty="0" err="1" smtClean="0"/>
              <a:t>mask</a:t>
            </a:r>
            <a:r>
              <a:rPr lang="fr-BE" sz="2000" b="1" kern="0" dirty="0" smtClean="0"/>
              <a:t> </a:t>
            </a:r>
            <a:r>
              <a:rPr lang="fr-BE" sz="2000" kern="0" dirty="0" err="1" smtClean="0"/>
              <a:t>products</a:t>
            </a:r>
            <a:endParaRPr lang="it-IT" sz="2000" kern="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t="7133" b="5849"/>
          <a:stretch/>
        </p:blipFill>
        <p:spPr>
          <a:xfrm>
            <a:off x="2472503" y="1562100"/>
            <a:ext cx="6463640" cy="316227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/>
          <a:srcRect l="9958" t="10154" r="47564" b="62505"/>
          <a:stretch/>
        </p:blipFill>
        <p:spPr>
          <a:xfrm>
            <a:off x="358659" y="2519366"/>
            <a:ext cx="3448050" cy="124773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65293" y="2743200"/>
            <a:ext cx="2916015" cy="292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3"/>
          <p:cNvSpPr/>
          <p:nvPr/>
        </p:nvSpPr>
        <p:spPr>
          <a:xfrm>
            <a:off x="3922892" y="4295667"/>
            <a:ext cx="499136" cy="3233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/>
          <p:cNvSpPr txBox="1">
            <a:spLocks/>
          </p:cNvSpPr>
          <p:nvPr/>
        </p:nvSpPr>
        <p:spPr bwMode="auto">
          <a:xfrm>
            <a:off x="104986" y="88337"/>
            <a:ext cx="717484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fr-BE" sz="2000" kern="0" dirty="0" err="1" smtClean="0"/>
              <a:t>Let’s</a:t>
            </a:r>
            <a:r>
              <a:rPr lang="fr-BE" sz="2000" kern="0" dirty="0" smtClean="0"/>
              <a:t> explore the </a:t>
            </a:r>
            <a:r>
              <a:rPr lang="fr-BE" sz="2000" b="1" kern="0" dirty="0" err="1" smtClean="0"/>
              <a:t>crop</a:t>
            </a:r>
            <a:r>
              <a:rPr lang="fr-BE" sz="2000" b="1" kern="0" dirty="0" smtClean="0"/>
              <a:t> </a:t>
            </a:r>
            <a:r>
              <a:rPr lang="fr-BE" sz="2000" b="1" kern="0" dirty="0" err="1" smtClean="0"/>
              <a:t>mask</a:t>
            </a:r>
            <a:r>
              <a:rPr lang="fr-BE" sz="2000" b="1" kern="0" dirty="0" smtClean="0"/>
              <a:t> </a:t>
            </a:r>
            <a:r>
              <a:rPr lang="fr-BE" sz="2000" kern="0" dirty="0" err="1" smtClean="0"/>
              <a:t>products</a:t>
            </a:r>
            <a:endParaRPr lang="it-IT" sz="2000" kern="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t="7133" b="5556"/>
          <a:stretch/>
        </p:blipFill>
        <p:spPr>
          <a:xfrm>
            <a:off x="837335" y="1144162"/>
            <a:ext cx="7506565" cy="3684922"/>
          </a:xfrm>
          <a:prstGeom prst="rect">
            <a:avLst/>
          </a:prstGeom>
        </p:spPr>
      </p:pic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8924714" cy="2527071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Explore the layer</a:t>
            </a:r>
          </a:p>
        </p:txBody>
      </p:sp>
    </p:spTree>
    <p:extLst>
      <p:ext uri="{BB962C8B-B14F-4D97-AF65-F5344CB8AC3E}">
        <p14:creationId xmlns:p14="http://schemas.microsoft.com/office/powerpoint/2010/main" val="193901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5" y="784067"/>
            <a:ext cx="1965115" cy="2527071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Explore the </a:t>
            </a:r>
            <a:r>
              <a:rPr lang="fr-BE" dirty="0" err="1" smtClean="0"/>
              <a:t>quality</a:t>
            </a:r>
            <a:r>
              <a:rPr lang="fr-BE" dirty="0" smtClean="0"/>
              <a:t> </a:t>
            </a:r>
            <a:r>
              <a:rPr lang="fr-BE" dirty="0" smtClean="0"/>
              <a:t>file</a:t>
            </a:r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dirty="0" smtClean="0"/>
              <a:t>Layer </a:t>
            </a:r>
            <a:r>
              <a:rPr lang="fr-BE" dirty="0" err="1" smtClean="0"/>
              <a:t>properties</a:t>
            </a:r>
            <a:endParaRPr lang="fr-BE" dirty="0" smtClean="0"/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dirty="0" smtClean="0"/>
              <a:t>Display the </a:t>
            </a:r>
            <a:r>
              <a:rPr lang="fr-BE" dirty="0" err="1" smtClean="0"/>
              <a:t>different</a:t>
            </a:r>
            <a:r>
              <a:rPr lang="fr-BE" dirty="0" smtClean="0"/>
              <a:t> bands</a:t>
            </a:r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endParaRPr lang="fr-BE" dirty="0" smtClean="0"/>
          </a:p>
        </p:txBody>
      </p:sp>
      <p:sp>
        <p:nvSpPr>
          <p:cNvPr id="11" name="Titolo 1"/>
          <p:cNvSpPr txBox="1">
            <a:spLocks/>
          </p:cNvSpPr>
          <p:nvPr/>
        </p:nvSpPr>
        <p:spPr bwMode="auto">
          <a:xfrm>
            <a:off x="104986" y="88337"/>
            <a:ext cx="717484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fr-BE" sz="2000" kern="0" dirty="0" err="1" smtClean="0"/>
              <a:t>Let’s</a:t>
            </a:r>
            <a:r>
              <a:rPr lang="fr-BE" sz="2000" kern="0" dirty="0" smtClean="0"/>
              <a:t> explore the </a:t>
            </a:r>
            <a:r>
              <a:rPr lang="fr-BE" sz="2000" b="1" kern="0" dirty="0" err="1" smtClean="0"/>
              <a:t>crop</a:t>
            </a:r>
            <a:r>
              <a:rPr lang="fr-BE" sz="2000" b="1" kern="0" dirty="0" smtClean="0"/>
              <a:t> </a:t>
            </a:r>
            <a:r>
              <a:rPr lang="fr-BE" sz="2000" b="1" kern="0" dirty="0" err="1" smtClean="0"/>
              <a:t>mask</a:t>
            </a:r>
            <a:r>
              <a:rPr lang="fr-BE" sz="2000" b="1" kern="0" dirty="0" smtClean="0"/>
              <a:t> </a:t>
            </a:r>
            <a:r>
              <a:rPr lang="fr-BE" sz="2000" kern="0" dirty="0" err="1" smtClean="0"/>
              <a:t>products</a:t>
            </a:r>
            <a:endParaRPr lang="it-IT" sz="2000" kern="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t="6626" b="5473"/>
          <a:stretch/>
        </p:blipFill>
        <p:spPr>
          <a:xfrm>
            <a:off x="2123745" y="885666"/>
            <a:ext cx="6842454" cy="338153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00" y="3236982"/>
            <a:ext cx="4521200" cy="1478236"/>
          </a:xfrm>
          <a:prstGeom prst="rect">
            <a:avLst/>
          </a:prstGeom>
        </p:spPr>
      </p:pic>
      <p:cxnSp>
        <p:nvCxnSpPr>
          <p:cNvPr id="9" name="Connecteur droit avec flèche 8"/>
          <p:cNvCxnSpPr/>
          <p:nvPr/>
        </p:nvCxnSpPr>
        <p:spPr>
          <a:xfrm>
            <a:off x="1384300" y="2679700"/>
            <a:ext cx="406400" cy="5064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57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"/>
          <p:cNvSpPr txBox="1">
            <a:spLocks/>
          </p:cNvSpPr>
          <p:nvPr/>
        </p:nvSpPr>
        <p:spPr bwMode="auto">
          <a:xfrm>
            <a:off x="104986" y="88337"/>
            <a:ext cx="717484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fr-BE" sz="2000" kern="0" dirty="0" err="1" smtClean="0"/>
              <a:t>Let’s</a:t>
            </a:r>
            <a:r>
              <a:rPr lang="fr-BE" sz="2000" kern="0" dirty="0" smtClean="0"/>
              <a:t> explore the </a:t>
            </a:r>
            <a:r>
              <a:rPr lang="fr-BE" sz="2000" b="1" kern="0" dirty="0" err="1" smtClean="0"/>
              <a:t>crop</a:t>
            </a:r>
            <a:r>
              <a:rPr lang="fr-BE" sz="2000" b="1" kern="0" dirty="0" smtClean="0"/>
              <a:t> </a:t>
            </a:r>
            <a:r>
              <a:rPr lang="fr-BE" sz="2000" b="1" kern="0" dirty="0" err="1" smtClean="0"/>
              <a:t>mask</a:t>
            </a:r>
            <a:r>
              <a:rPr lang="fr-BE" sz="2000" b="1" kern="0" dirty="0" smtClean="0"/>
              <a:t> </a:t>
            </a:r>
            <a:r>
              <a:rPr lang="fr-BE" sz="2000" kern="0" dirty="0" err="1" smtClean="0"/>
              <a:t>products</a:t>
            </a:r>
            <a:endParaRPr lang="it-IT" sz="2000" kern="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r="65236"/>
          <a:stretch/>
        </p:blipFill>
        <p:spPr>
          <a:xfrm>
            <a:off x="104987" y="806450"/>
            <a:ext cx="3082713" cy="4038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2051473" y="2882900"/>
            <a:ext cx="1085428" cy="558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44972" y="1752600"/>
            <a:ext cx="1987127" cy="469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681" t="15740" r="46759" b="6355"/>
          <a:stretch/>
        </p:blipFill>
        <p:spPr>
          <a:xfrm>
            <a:off x="3927685" y="827234"/>
            <a:ext cx="4671859" cy="389321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92140" y="696511"/>
            <a:ext cx="3898901" cy="9466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ZoneTexte 12"/>
          <p:cNvSpPr txBox="1"/>
          <p:nvPr/>
        </p:nvSpPr>
        <p:spPr>
          <a:xfrm>
            <a:off x="6741220" y="1643163"/>
            <a:ext cx="21995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List of input images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Accolade ouvrante 6"/>
          <p:cNvSpPr/>
          <p:nvPr/>
        </p:nvSpPr>
        <p:spPr>
          <a:xfrm rot="10800000">
            <a:off x="6055304" y="1794862"/>
            <a:ext cx="416620" cy="2483489"/>
          </a:xfrm>
          <a:prstGeom prst="leftBrace">
            <a:avLst>
              <a:gd name="adj1" fmla="val 8333"/>
              <a:gd name="adj2" fmla="val 43826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oneTexte 14"/>
          <p:cNvSpPr txBox="1"/>
          <p:nvPr/>
        </p:nvSpPr>
        <p:spPr>
          <a:xfrm>
            <a:off x="6471924" y="2993023"/>
            <a:ext cx="2468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Algorithm</a:t>
            </a:r>
            <a:r>
              <a:rPr lang="fr-BE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BE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parameters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2552284" y="1710223"/>
            <a:ext cx="1098222" cy="1692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01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l="378" t="11337" r="58963" b="17226"/>
          <a:stretch/>
        </p:blipFill>
        <p:spPr>
          <a:xfrm>
            <a:off x="3756722" y="831850"/>
            <a:ext cx="3986873" cy="3938384"/>
          </a:xfrm>
          <a:prstGeom prst="rect">
            <a:avLst/>
          </a:prstGeom>
        </p:spPr>
      </p:pic>
      <p:sp>
        <p:nvSpPr>
          <p:cNvPr id="11" name="Titolo 1"/>
          <p:cNvSpPr txBox="1">
            <a:spLocks/>
          </p:cNvSpPr>
          <p:nvPr/>
        </p:nvSpPr>
        <p:spPr bwMode="auto">
          <a:xfrm>
            <a:off x="104986" y="88337"/>
            <a:ext cx="717484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fr-BE" sz="2000" kern="0" dirty="0" err="1" smtClean="0"/>
              <a:t>Let’s</a:t>
            </a:r>
            <a:r>
              <a:rPr lang="fr-BE" sz="2000" kern="0" dirty="0" smtClean="0"/>
              <a:t> explore the </a:t>
            </a:r>
            <a:r>
              <a:rPr lang="fr-BE" sz="2000" b="1" kern="0" dirty="0" err="1" smtClean="0"/>
              <a:t>crop</a:t>
            </a:r>
            <a:r>
              <a:rPr lang="fr-BE" sz="2000" b="1" kern="0" dirty="0" smtClean="0"/>
              <a:t> </a:t>
            </a:r>
            <a:r>
              <a:rPr lang="fr-BE" sz="2000" b="1" kern="0" dirty="0" err="1" smtClean="0"/>
              <a:t>mask</a:t>
            </a:r>
            <a:r>
              <a:rPr lang="fr-BE" sz="2000" b="1" kern="0" dirty="0" smtClean="0"/>
              <a:t> </a:t>
            </a:r>
            <a:r>
              <a:rPr lang="fr-BE" sz="2000" kern="0" dirty="0" err="1" smtClean="0"/>
              <a:t>products</a:t>
            </a:r>
            <a:endParaRPr lang="it-IT" sz="2000" kern="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/>
          <a:srcRect r="65236"/>
          <a:stretch/>
        </p:blipFill>
        <p:spPr>
          <a:xfrm>
            <a:off x="104987" y="806450"/>
            <a:ext cx="3082713" cy="4038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2051473" y="2882900"/>
            <a:ext cx="1085428" cy="558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44972" y="1752600"/>
            <a:ext cx="1987127" cy="469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colade ouvrante 6"/>
          <p:cNvSpPr/>
          <p:nvPr/>
        </p:nvSpPr>
        <p:spPr>
          <a:xfrm rot="10800000">
            <a:off x="5852104" y="1159862"/>
            <a:ext cx="416620" cy="1964338"/>
          </a:xfrm>
          <a:prstGeom prst="leftBrace">
            <a:avLst>
              <a:gd name="adj1" fmla="val 8333"/>
              <a:gd name="adj2" fmla="val 47917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oneTexte 14"/>
          <p:cNvSpPr txBox="1"/>
          <p:nvPr/>
        </p:nvSpPr>
        <p:spPr>
          <a:xfrm>
            <a:off x="6268724" y="2012949"/>
            <a:ext cx="1957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Confusion matrix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2796517" y="1902911"/>
            <a:ext cx="1098222" cy="1692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Accolade ouvrante 13"/>
          <p:cNvSpPr/>
          <p:nvPr/>
        </p:nvSpPr>
        <p:spPr>
          <a:xfrm rot="10800000">
            <a:off x="6352548" y="3409548"/>
            <a:ext cx="416620" cy="1200552"/>
          </a:xfrm>
          <a:prstGeom prst="leftBrace">
            <a:avLst>
              <a:gd name="adj1" fmla="val 8333"/>
              <a:gd name="adj2" fmla="val 47917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18"/>
          <p:cNvSpPr txBox="1"/>
          <p:nvPr/>
        </p:nvSpPr>
        <p:spPr>
          <a:xfrm>
            <a:off x="6769168" y="2775642"/>
            <a:ext cx="2222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Accuracy</a:t>
            </a:r>
            <a:r>
              <a:rPr lang="fr-BE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BE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metrics</a:t>
            </a:r>
            <a:r>
              <a:rPr lang="fr-BE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fr-BE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Precision</a:t>
            </a:r>
            <a:r>
              <a:rPr lang="fr-BE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fr-BE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Recall</a:t>
            </a:r>
            <a:r>
              <a:rPr lang="fr-BE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and F-Score of the </a:t>
            </a:r>
            <a:r>
              <a:rPr lang="fr-BE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individual</a:t>
            </a:r>
            <a:r>
              <a:rPr lang="fr-BE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classes</a:t>
            </a:r>
          </a:p>
          <a:p>
            <a:pPr marL="285750" indent="-285750">
              <a:buFontTx/>
              <a:buChar char="-"/>
            </a:pPr>
            <a:r>
              <a:rPr lang="fr-BE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Overall</a:t>
            </a:r>
            <a:r>
              <a:rPr lang="fr-BE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BE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Accuracy</a:t>
            </a:r>
            <a:r>
              <a:rPr lang="fr-BE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and Kappa of the classification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0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To go </a:t>
            </a:r>
            <a:r>
              <a:rPr lang="fr-BE" dirty="0" err="1" smtClean="0"/>
              <a:t>further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2296" y="1613118"/>
            <a:ext cx="5330093" cy="3017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8924714" cy="2527071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Display the </a:t>
            </a:r>
            <a:r>
              <a:rPr lang="fr-BE" dirty="0" err="1" smtClean="0"/>
              <a:t>different</a:t>
            </a:r>
            <a:r>
              <a:rPr lang="fr-BE" dirty="0" smtClean="0"/>
              <a:t> </a:t>
            </a:r>
            <a:r>
              <a:rPr lang="fr-BE" dirty="0" err="1" smtClean="0"/>
              <a:t>crop</a:t>
            </a:r>
            <a:r>
              <a:rPr lang="fr-BE" dirty="0" smtClean="0"/>
              <a:t> </a:t>
            </a:r>
            <a:r>
              <a:rPr lang="fr-BE" dirty="0" err="1" smtClean="0"/>
              <a:t>masks</a:t>
            </a:r>
            <a:r>
              <a:rPr lang="fr-BE" dirty="0" smtClean="0"/>
              <a:t> </a:t>
            </a:r>
            <a:r>
              <a:rPr lang="fr-BE" dirty="0" err="1" smtClean="0"/>
              <a:t>corresponding</a:t>
            </a:r>
            <a:r>
              <a:rPr lang="fr-BE" dirty="0" smtClean="0"/>
              <a:t> to the </a:t>
            </a:r>
            <a:r>
              <a:rPr lang="fr-BE" dirty="0" err="1" smtClean="0"/>
              <a:t>different</a:t>
            </a:r>
            <a:r>
              <a:rPr lang="fr-BE" dirty="0" smtClean="0"/>
              <a:t> monitoring </a:t>
            </a:r>
            <a:r>
              <a:rPr lang="fr-BE" dirty="0" err="1" smtClean="0"/>
              <a:t>periods</a:t>
            </a:r>
            <a:endParaRPr lang="fr-BE" dirty="0"/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Compare </a:t>
            </a:r>
            <a:r>
              <a:rPr lang="fr-BE" dirty="0" err="1" smtClean="0"/>
              <a:t>them</a:t>
            </a:r>
            <a:r>
              <a:rPr lang="fr-BE" dirty="0" smtClean="0"/>
              <a:t> </a:t>
            </a:r>
            <a:r>
              <a:rPr lang="fr-BE" dirty="0" err="1" smtClean="0"/>
              <a:t>visually</a:t>
            </a:r>
            <a:r>
              <a:rPr lang="fr-BE" dirty="0" smtClean="0"/>
              <a:t> and in </a:t>
            </a:r>
            <a:r>
              <a:rPr lang="fr-BE" dirty="0" err="1" smtClean="0"/>
              <a:t>terms</a:t>
            </a:r>
            <a:r>
              <a:rPr lang="fr-BE" dirty="0" smtClean="0"/>
              <a:t> of </a:t>
            </a:r>
            <a:r>
              <a:rPr lang="fr-BE" dirty="0" err="1" smtClean="0"/>
              <a:t>Overall</a:t>
            </a:r>
            <a:r>
              <a:rPr lang="fr-BE" dirty="0" smtClean="0"/>
              <a:t> </a:t>
            </a:r>
            <a:r>
              <a:rPr lang="fr-BE" dirty="0" err="1" smtClean="0"/>
              <a:t>Accuracy</a:t>
            </a:r>
            <a:endParaRPr lang="fr-BE" dirty="0" smtClean="0"/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endParaRPr lang="fr-BE" dirty="0" smtClean="0"/>
          </a:p>
        </p:txBody>
      </p:sp>
    </p:spTree>
    <p:extLst>
      <p:ext uri="{BB962C8B-B14F-4D97-AF65-F5344CB8AC3E}">
        <p14:creationId xmlns:p14="http://schemas.microsoft.com/office/powerpoint/2010/main" val="225186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771" y="2808242"/>
            <a:ext cx="5213904" cy="174999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22859" t="19413" r="13838" b="52658"/>
          <a:stretch/>
        </p:blipFill>
        <p:spPr>
          <a:xfrm>
            <a:off x="104986" y="880132"/>
            <a:ext cx="6194214" cy="1536425"/>
          </a:xfrm>
          <a:prstGeom prst="rect">
            <a:avLst/>
          </a:prstGeom>
        </p:spPr>
      </p:pic>
      <p:sp>
        <p:nvSpPr>
          <p:cNvPr id="11" name="Titolo 1"/>
          <p:cNvSpPr txBox="1">
            <a:spLocks/>
          </p:cNvSpPr>
          <p:nvPr/>
        </p:nvSpPr>
        <p:spPr bwMode="auto">
          <a:xfrm>
            <a:off x="104986" y="88337"/>
            <a:ext cx="717484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fr-BE" sz="2000" kern="0" dirty="0" err="1" smtClean="0"/>
              <a:t>Let’s</a:t>
            </a:r>
            <a:r>
              <a:rPr lang="fr-BE" sz="2000" kern="0" dirty="0" smtClean="0"/>
              <a:t> explore the </a:t>
            </a:r>
            <a:r>
              <a:rPr lang="fr-BE" sz="2000" b="1" kern="0" dirty="0" err="1" smtClean="0"/>
              <a:t>crop</a:t>
            </a:r>
            <a:r>
              <a:rPr lang="fr-BE" sz="2000" b="1" kern="0" dirty="0" smtClean="0"/>
              <a:t> type </a:t>
            </a:r>
            <a:r>
              <a:rPr lang="fr-BE" sz="2000" kern="0" dirty="0" err="1" smtClean="0"/>
              <a:t>products</a:t>
            </a:r>
            <a:endParaRPr lang="it-IT" sz="2000" kern="0" dirty="0"/>
          </a:p>
        </p:txBody>
      </p:sp>
      <p:sp>
        <p:nvSpPr>
          <p:cNvPr id="10" name="Rectangle 9"/>
          <p:cNvSpPr/>
          <p:nvPr/>
        </p:nvSpPr>
        <p:spPr>
          <a:xfrm>
            <a:off x="1429172" y="1280410"/>
            <a:ext cx="1747151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lipse 11"/>
          <p:cNvSpPr/>
          <p:nvPr/>
        </p:nvSpPr>
        <p:spPr>
          <a:xfrm>
            <a:off x="3429427" y="1648344"/>
            <a:ext cx="1371174" cy="637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ZoneTexte 12"/>
          <p:cNvSpPr txBox="1"/>
          <p:nvPr/>
        </p:nvSpPr>
        <p:spPr>
          <a:xfrm>
            <a:off x="6500764" y="985045"/>
            <a:ext cx="2528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</a:t>
            </a:r>
            <a:r>
              <a:rPr lang="fr-BE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processed</a:t>
            </a:r>
            <a:r>
              <a:rPr lang="fr-B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already</a:t>
            </a:r>
            <a:r>
              <a:rPr lang="fr-B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2 </a:t>
            </a:r>
            <a:r>
              <a:rPr lang="fr-B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crop</a:t>
            </a:r>
            <a:r>
              <a:rPr lang="fr-B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type </a:t>
            </a:r>
            <a:r>
              <a:rPr lang="fr-B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maps</a:t>
            </a:r>
            <a:r>
              <a:rPr lang="fr-BE" dirty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fr-B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end of May and end of August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4" name="Connecteur droit avec flèche 13"/>
          <p:cNvCxnSpPr>
            <a:stCxn id="13" idx="1"/>
          </p:cNvCxnSpPr>
          <p:nvPr/>
        </p:nvCxnSpPr>
        <p:spPr>
          <a:xfrm flipH="1">
            <a:off x="4800602" y="1585210"/>
            <a:ext cx="1700162" cy="2943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Connecteur en angle 15"/>
          <p:cNvCxnSpPr/>
          <p:nvPr/>
        </p:nvCxnSpPr>
        <p:spPr>
          <a:xfrm>
            <a:off x="1429172" y="1879600"/>
            <a:ext cx="2736428" cy="1407410"/>
          </a:xfrm>
          <a:prstGeom prst="bentConnector3">
            <a:avLst>
              <a:gd name="adj1" fmla="val -13583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383922" y="3439410"/>
            <a:ext cx="2999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</a:t>
            </a:r>
            <a:r>
              <a:rPr lang="fr-B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same</a:t>
            </a:r>
            <a:r>
              <a:rPr lang="fr-B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structure as the </a:t>
            </a:r>
            <a:r>
              <a:rPr lang="fr-B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crop</a:t>
            </a:r>
            <a:r>
              <a:rPr lang="fr-BE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BE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mask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53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b="12093"/>
          <a:stretch/>
        </p:blipFill>
        <p:spPr>
          <a:xfrm>
            <a:off x="3692409" y="3251633"/>
            <a:ext cx="4991100" cy="155517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22" y="1196505"/>
            <a:ext cx="8165334" cy="1340789"/>
          </a:xfrm>
          <a:prstGeom prst="rect">
            <a:avLst/>
          </a:prstGeom>
        </p:spPr>
      </p:pic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8867134" cy="2527071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On QGIS: </a:t>
            </a:r>
            <a:r>
              <a:rPr lang="fr-BE" dirty="0" err="1" smtClean="0"/>
              <a:t>Add</a:t>
            </a:r>
            <a:r>
              <a:rPr lang="fr-BE" dirty="0" smtClean="0"/>
              <a:t> a </a:t>
            </a:r>
            <a:r>
              <a:rPr lang="fr-BE" dirty="0" err="1" smtClean="0"/>
              <a:t>crop</a:t>
            </a:r>
            <a:r>
              <a:rPr lang="fr-BE" dirty="0" smtClean="0"/>
              <a:t> type </a:t>
            </a:r>
            <a:r>
              <a:rPr lang="fr-BE" dirty="0" err="1" smtClean="0"/>
              <a:t>product</a:t>
            </a:r>
            <a:r>
              <a:rPr lang="fr-BE" dirty="0"/>
              <a:t>: </a:t>
            </a:r>
            <a:r>
              <a:rPr lang="fr-BE" sz="1200" dirty="0">
                <a:solidFill>
                  <a:srgbClr val="FF0000"/>
                </a:solidFill>
              </a:rPr>
              <a:t>/</a:t>
            </a:r>
            <a:r>
              <a:rPr lang="fr-BE" sz="1200" dirty="0" err="1" smtClean="0">
                <a:solidFill>
                  <a:srgbClr val="FF0000"/>
                </a:solidFill>
              </a:rPr>
              <a:t>mnt</a:t>
            </a:r>
            <a:r>
              <a:rPr lang="fr-BE" sz="1200" dirty="0" smtClean="0">
                <a:solidFill>
                  <a:srgbClr val="FF0000"/>
                </a:solidFill>
              </a:rPr>
              <a:t>/archive/</a:t>
            </a:r>
            <a:r>
              <a:rPr lang="fr-BE" sz="1200" dirty="0" err="1" smtClean="0">
                <a:solidFill>
                  <a:srgbClr val="FF0000"/>
                </a:solidFill>
              </a:rPr>
              <a:t>wallonia_subset</a:t>
            </a:r>
            <a:r>
              <a:rPr lang="fr-BE" sz="1200" dirty="0" smtClean="0">
                <a:solidFill>
                  <a:srgbClr val="FF0000"/>
                </a:solidFill>
              </a:rPr>
              <a:t>/l4b/*/</a:t>
            </a:r>
            <a:r>
              <a:rPr lang="fr-BE" sz="1200" dirty="0">
                <a:solidFill>
                  <a:srgbClr val="FF0000"/>
                </a:solidFill>
              </a:rPr>
              <a:t>TILES/*/IMG_DATA/</a:t>
            </a:r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endParaRPr lang="fr-BE" dirty="0" smtClean="0"/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endParaRPr lang="fr-BE" dirty="0"/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endParaRPr lang="fr-BE" dirty="0" smtClean="0"/>
          </a:p>
          <a:p>
            <a:pPr indent="0">
              <a:buClr>
                <a:srgbClr val="008542"/>
              </a:buClr>
            </a:pPr>
            <a:endParaRPr lang="fr-BE" dirty="0" smtClean="0"/>
          </a:p>
          <a:p>
            <a:pPr indent="0">
              <a:buClr>
                <a:srgbClr val="008542"/>
              </a:buClr>
            </a:pPr>
            <a:endParaRPr lang="fr-BE" sz="1050" dirty="0" smtClean="0"/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err="1" smtClean="0"/>
              <a:t>Apply</a:t>
            </a:r>
            <a:r>
              <a:rPr lang="fr-BE" dirty="0" smtClean="0"/>
              <a:t> </a:t>
            </a:r>
            <a:r>
              <a:rPr lang="fr-BE" dirty="0" smtClean="0"/>
              <a:t>the </a:t>
            </a:r>
            <a:r>
              <a:rPr lang="fr-BE" dirty="0" err="1" smtClean="0"/>
              <a:t>predefined</a:t>
            </a:r>
            <a:r>
              <a:rPr lang="fr-BE" dirty="0" smtClean="0"/>
              <a:t> </a:t>
            </a:r>
            <a:r>
              <a:rPr lang="fr-BE" dirty="0" err="1" smtClean="0"/>
              <a:t>symbology</a:t>
            </a:r>
            <a:r>
              <a:rPr lang="fr-BE" dirty="0" smtClean="0"/>
              <a:t> to the </a:t>
            </a:r>
            <a:r>
              <a:rPr lang="fr-BE" dirty="0" err="1" smtClean="0"/>
              <a:t>crop</a:t>
            </a:r>
            <a:r>
              <a:rPr lang="fr-BE" dirty="0" smtClean="0"/>
              <a:t> type </a:t>
            </a:r>
            <a:r>
              <a:rPr lang="fr-BE" dirty="0" err="1" smtClean="0"/>
              <a:t>map</a:t>
            </a:r>
            <a:r>
              <a:rPr lang="fr-BE" dirty="0" smtClean="0"/>
              <a:t>: </a:t>
            </a:r>
            <a:r>
              <a:rPr lang="fr-BE" sz="1200" dirty="0">
                <a:solidFill>
                  <a:srgbClr val="FF0000"/>
                </a:solidFill>
              </a:rPr>
              <a:t>/</a:t>
            </a:r>
            <a:r>
              <a:rPr lang="fr-BE" sz="1200" dirty="0" err="1" smtClean="0">
                <a:solidFill>
                  <a:srgbClr val="FF0000"/>
                </a:solidFill>
              </a:rPr>
              <a:t>mnt</a:t>
            </a:r>
            <a:r>
              <a:rPr lang="fr-BE" sz="1200" dirty="0" smtClean="0">
                <a:solidFill>
                  <a:srgbClr val="FF0000"/>
                </a:solidFill>
              </a:rPr>
              <a:t>/upload2/</a:t>
            </a:r>
            <a:r>
              <a:rPr lang="fr-BE" sz="1200" dirty="0" err="1" smtClean="0">
                <a:solidFill>
                  <a:srgbClr val="FF0000"/>
                </a:solidFill>
              </a:rPr>
              <a:t>trainme</a:t>
            </a:r>
            <a:r>
              <a:rPr lang="fr-BE" sz="1200" dirty="0" smtClean="0">
                <a:solidFill>
                  <a:srgbClr val="FF0000"/>
                </a:solidFill>
              </a:rPr>
              <a:t>/DATA/sessions/4_croptype/</a:t>
            </a:r>
            <a:r>
              <a:rPr lang="fr-BE" sz="1200" dirty="0" err="1" smtClean="0">
                <a:solidFill>
                  <a:srgbClr val="FF0000"/>
                </a:solidFill>
              </a:rPr>
              <a:t>qml</a:t>
            </a:r>
            <a:r>
              <a:rPr lang="fr-BE" sz="1200" dirty="0">
                <a:solidFill>
                  <a:srgbClr val="FF0000"/>
                </a:solidFill>
              </a:rPr>
              <a:t>/</a:t>
            </a:r>
            <a:endParaRPr lang="fr-BE" sz="1200" dirty="0" smtClean="0"/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dirty="0" smtClean="0"/>
              <a:t>Layer </a:t>
            </a:r>
            <a:r>
              <a:rPr lang="fr-BE" dirty="0" err="1" smtClean="0"/>
              <a:t>properties</a:t>
            </a:r>
            <a:endParaRPr lang="fr-BE" dirty="0" smtClean="0"/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dirty="0" smtClean="0"/>
              <a:t>Style: </a:t>
            </a:r>
            <a:r>
              <a:rPr lang="fr-BE" dirty="0" err="1" smtClean="0"/>
              <a:t>Load</a:t>
            </a:r>
            <a:r>
              <a:rPr lang="fr-BE" dirty="0" smtClean="0"/>
              <a:t> style…</a:t>
            </a:r>
          </a:p>
          <a:p>
            <a:pPr marL="285750" indent="-285750">
              <a:buClr>
                <a:srgbClr val="008542"/>
              </a:buClr>
              <a:buFont typeface="Arial" panose="020B0604020202020204" pitchFamily="34" charset="0"/>
              <a:buChar char="•"/>
            </a:pPr>
            <a:r>
              <a:rPr lang="fr-BE" dirty="0" err="1" smtClean="0"/>
              <a:t>Upload</a:t>
            </a:r>
            <a:r>
              <a:rPr lang="fr-BE" dirty="0" smtClean="0"/>
              <a:t> </a:t>
            </a:r>
            <a:r>
              <a:rPr lang="fr-BE" dirty="0" err="1" smtClean="0"/>
              <a:t>qml</a:t>
            </a:r>
            <a:r>
              <a:rPr lang="fr-BE" dirty="0" smtClean="0"/>
              <a:t> style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 bwMode="auto">
          <a:xfrm>
            <a:off x="104986" y="88337"/>
            <a:ext cx="717484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fr-BE" sz="2000" kern="0" dirty="0" err="1"/>
              <a:t>Let’s</a:t>
            </a:r>
            <a:r>
              <a:rPr lang="fr-BE" sz="2000" kern="0" dirty="0"/>
              <a:t> explore the </a:t>
            </a:r>
            <a:r>
              <a:rPr lang="fr-BE" sz="2000" b="1" kern="0" dirty="0" err="1"/>
              <a:t>crop</a:t>
            </a:r>
            <a:r>
              <a:rPr lang="fr-BE" sz="2000" b="1" kern="0" dirty="0"/>
              <a:t> type </a:t>
            </a:r>
            <a:r>
              <a:rPr lang="fr-BE" sz="2000" kern="0" dirty="0" err="1"/>
              <a:t>products</a:t>
            </a:r>
            <a:endParaRPr lang="it-IT" sz="2000" kern="0" dirty="0"/>
          </a:p>
        </p:txBody>
      </p:sp>
      <p:sp>
        <p:nvSpPr>
          <p:cNvPr id="23" name="Rectangle 22"/>
          <p:cNvSpPr/>
          <p:nvPr/>
        </p:nvSpPr>
        <p:spPr>
          <a:xfrm>
            <a:off x="1208192" y="1463718"/>
            <a:ext cx="7135708" cy="3777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38553" y="3578351"/>
            <a:ext cx="4013200" cy="3777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6283114" cy="2527071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Explore the layer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 bwMode="auto">
          <a:xfrm>
            <a:off x="104986" y="88337"/>
            <a:ext cx="717484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fr-BE" sz="2000" kern="0" dirty="0" err="1"/>
              <a:t>Let’s</a:t>
            </a:r>
            <a:r>
              <a:rPr lang="fr-BE" sz="2000" kern="0" dirty="0"/>
              <a:t> explore the </a:t>
            </a:r>
            <a:r>
              <a:rPr lang="fr-BE" sz="2000" b="1" kern="0" dirty="0" err="1"/>
              <a:t>crop</a:t>
            </a:r>
            <a:r>
              <a:rPr lang="fr-BE" sz="2000" b="1" kern="0" dirty="0"/>
              <a:t> type </a:t>
            </a:r>
            <a:r>
              <a:rPr lang="fr-BE" sz="2000" kern="0" dirty="0" err="1"/>
              <a:t>products</a:t>
            </a:r>
            <a:endParaRPr lang="it-IT" sz="2000" kern="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t="2804" b="5474"/>
          <a:stretch/>
        </p:blipFill>
        <p:spPr>
          <a:xfrm>
            <a:off x="962025" y="1104901"/>
            <a:ext cx="7265083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2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986" y="57561"/>
            <a:ext cx="7174846" cy="461665"/>
          </a:xfrm>
        </p:spPr>
        <p:txBody>
          <a:bodyPr/>
          <a:lstStyle/>
          <a:p>
            <a:r>
              <a:rPr lang="en-US" sz="2400" dirty="0" smtClean="0"/>
              <a:t>Sen2-Agri system overview</a:t>
            </a:r>
            <a:endParaRPr lang="it-IT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1212635"/>
            <a:ext cx="7920000" cy="3353254"/>
          </a:xfrm>
          <a:prstGeom prst="rect">
            <a:avLst/>
          </a:prstGeom>
        </p:spPr>
      </p:pic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5" y="784067"/>
            <a:ext cx="4615295" cy="2527071"/>
          </a:xfrm>
        </p:spPr>
        <p:txBody>
          <a:bodyPr/>
          <a:lstStyle/>
          <a:p>
            <a:pPr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« sites » tab</a:t>
            </a:r>
          </a:p>
        </p:txBody>
      </p:sp>
      <p:sp>
        <p:nvSpPr>
          <p:cNvPr id="10" name="Ellipse 9"/>
          <p:cNvSpPr/>
          <p:nvPr/>
        </p:nvSpPr>
        <p:spPr>
          <a:xfrm flipV="1">
            <a:off x="6839806" y="3473383"/>
            <a:ext cx="437352" cy="2954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l="7890" t="1195" r="26420"/>
          <a:stretch/>
        </p:blipFill>
        <p:spPr>
          <a:xfrm>
            <a:off x="2446638" y="951469"/>
            <a:ext cx="4423719" cy="381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7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8007736" cy="2527071"/>
          </a:xfrm>
        </p:spPr>
        <p:txBody>
          <a:bodyPr/>
          <a:lstStyle/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/>
              <a:t>Display the </a:t>
            </a:r>
            <a:r>
              <a:rPr lang="fr-BE" dirty="0" smtClean="0"/>
              <a:t>2 </a:t>
            </a:r>
            <a:r>
              <a:rPr lang="fr-BE" dirty="0" err="1"/>
              <a:t>crop</a:t>
            </a:r>
            <a:r>
              <a:rPr lang="fr-BE" dirty="0"/>
              <a:t> </a:t>
            </a:r>
            <a:r>
              <a:rPr lang="fr-BE" dirty="0" smtClean="0"/>
              <a:t>type </a:t>
            </a:r>
            <a:r>
              <a:rPr lang="fr-BE" dirty="0" err="1" smtClean="0"/>
              <a:t>maps</a:t>
            </a:r>
            <a:r>
              <a:rPr lang="fr-BE" dirty="0" smtClean="0"/>
              <a:t>: end of May and end of August</a:t>
            </a:r>
            <a:endParaRPr lang="fr-BE" dirty="0" smtClean="0"/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/>
              <a:t>Compare </a:t>
            </a:r>
            <a:r>
              <a:rPr lang="fr-BE" dirty="0" err="1"/>
              <a:t>them</a:t>
            </a:r>
            <a:r>
              <a:rPr lang="fr-BE" dirty="0"/>
              <a:t> </a:t>
            </a:r>
            <a:r>
              <a:rPr lang="fr-BE" dirty="0" err="1"/>
              <a:t>visually</a:t>
            </a:r>
            <a:r>
              <a:rPr lang="fr-BE" dirty="0"/>
              <a:t> and in </a:t>
            </a:r>
            <a:r>
              <a:rPr lang="fr-BE" dirty="0" err="1"/>
              <a:t>terms</a:t>
            </a:r>
            <a:r>
              <a:rPr lang="fr-BE" dirty="0"/>
              <a:t> of </a:t>
            </a:r>
            <a:r>
              <a:rPr lang="fr-BE" dirty="0" err="1"/>
              <a:t>Overall</a:t>
            </a:r>
            <a:r>
              <a:rPr lang="fr-BE" dirty="0"/>
              <a:t> </a:t>
            </a:r>
            <a:r>
              <a:rPr lang="fr-BE" dirty="0" err="1"/>
              <a:t>Accuracy</a:t>
            </a:r>
            <a:endParaRPr lang="fr-BE" dirty="0"/>
          </a:p>
          <a:p>
            <a:pPr marL="285750" indent="-285750"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Check the F-Score of the main </a:t>
            </a:r>
            <a:r>
              <a:rPr lang="fr-BE" dirty="0" err="1" smtClean="0"/>
              <a:t>crop</a:t>
            </a:r>
            <a:r>
              <a:rPr lang="fr-BE" dirty="0" smtClean="0"/>
              <a:t> types</a:t>
            </a:r>
            <a:endParaRPr lang="fr-BE" dirty="0" smtClean="0"/>
          </a:p>
        </p:txBody>
      </p:sp>
      <p:sp>
        <p:nvSpPr>
          <p:cNvPr id="11" name="Titolo 1"/>
          <p:cNvSpPr txBox="1">
            <a:spLocks/>
          </p:cNvSpPr>
          <p:nvPr/>
        </p:nvSpPr>
        <p:spPr bwMode="auto">
          <a:xfrm>
            <a:off x="104986" y="88337"/>
            <a:ext cx="717484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2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fr-BE" sz="2000" kern="0" dirty="0" smtClean="0"/>
              <a:t>To go </a:t>
            </a:r>
            <a:r>
              <a:rPr lang="fr-BE" sz="2000" kern="0" dirty="0" err="1" smtClean="0"/>
              <a:t>further</a:t>
            </a:r>
            <a:endParaRPr lang="it-IT" sz="2000" kern="0" dirty="0"/>
          </a:p>
        </p:txBody>
      </p:sp>
    </p:spTree>
    <p:extLst>
      <p:ext uri="{BB962C8B-B14F-4D97-AF65-F5344CB8AC3E}">
        <p14:creationId xmlns:p14="http://schemas.microsoft.com/office/powerpoint/2010/main" val="357209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986" y="57561"/>
            <a:ext cx="7174846" cy="461665"/>
          </a:xfrm>
        </p:spPr>
        <p:txBody>
          <a:bodyPr/>
          <a:lstStyle/>
          <a:p>
            <a:r>
              <a:rPr lang="en-US" sz="2400" dirty="0" smtClean="0"/>
              <a:t>Sen2-Agri system overview</a:t>
            </a:r>
            <a:endParaRPr lang="it-IT" sz="2400" dirty="0"/>
          </a:p>
        </p:txBody>
      </p:sp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2106874" cy="2527071"/>
          </a:xfrm>
        </p:spPr>
        <p:txBody>
          <a:bodyPr/>
          <a:lstStyle/>
          <a:p>
            <a:pPr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« </a:t>
            </a:r>
            <a:r>
              <a:rPr lang="fr-BE" dirty="0" err="1" smtClean="0"/>
              <a:t>products</a:t>
            </a:r>
            <a:r>
              <a:rPr lang="fr-BE" dirty="0" smtClean="0"/>
              <a:t> » tab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860" y="617867"/>
            <a:ext cx="6480000" cy="40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4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986" y="57561"/>
            <a:ext cx="7174846" cy="461665"/>
          </a:xfrm>
        </p:spPr>
        <p:txBody>
          <a:bodyPr/>
          <a:lstStyle/>
          <a:p>
            <a:r>
              <a:rPr lang="en-US" sz="2400" dirty="0" smtClean="0"/>
              <a:t>Sen2-Agri system overview</a:t>
            </a:r>
            <a:endParaRPr lang="it-IT" sz="2400" dirty="0"/>
          </a:p>
        </p:txBody>
      </p:sp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1513750" cy="2527071"/>
          </a:xfrm>
        </p:spPr>
        <p:txBody>
          <a:bodyPr/>
          <a:lstStyle/>
          <a:p>
            <a:pPr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« system </a:t>
            </a:r>
            <a:r>
              <a:rPr lang="fr-BE" dirty="0" err="1" smtClean="0"/>
              <a:t>overview</a:t>
            </a:r>
            <a:r>
              <a:rPr lang="fr-BE" dirty="0" smtClean="0"/>
              <a:t> » tab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955" y="611671"/>
            <a:ext cx="7200000" cy="418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9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986" y="57561"/>
            <a:ext cx="7174846" cy="461665"/>
          </a:xfrm>
        </p:spPr>
        <p:txBody>
          <a:bodyPr/>
          <a:lstStyle/>
          <a:p>
            <a:r>
              <a:rPr lang="en-US" sz="2400" dirty="0" smtClean="0"/>
              <a:t>Sen2-Agri system overview</a:t>
            </a:r>
            <a:endParaRPr lang="it-IT" sz="2400" dirty="0"/>
          </a:p>
        </p:txBody>
      </p:sp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C9138E04-3188-434D-9CB8-4DCFD77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86" y="784067"/>
            <a:ext cx="1590757" cy="2527071"/>
          </a:xfrm>
        </p:spPr>
        <p:txBody>
          <a:bodyPr/>
          <a:lstStyle/>
          <a:p>
            <a:pPr>
              <a:buClr>
                <a:srgbClr val="008542"/>
              </a:buClr>
              <a:buFont typeface="Wingdings" panose="05000000000000000000" pitchFamily="2" charset="2"/>
              <a:buChar char="Ø"/>
            </a:pPr>
            <a:r>
              <a:rPr lang="fr-BE" dirty="0" smtClean="0"/>
              <a:t>« system </a:t>
            </a:r>
            <a:r>
              <a:rPr lang="fr-BE" dirty="0" err="1" smtClean="0"/>
              <a:t>overview</a:t>
            </a:r>
            <a:r>
              <a:rPr lang="fr-BE" dirty="0" smtClean="0"/>
              <a:t> » tab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743" y="919992"/>
            <a:ext cx="7200000" cy="384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0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22279E-2C4C-4C93-8498-455A58D1433E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f2760952-b3bb-408f-ace6-eb1e07642b86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D587E21-31CA-408E-A5B1-4B7F0D8D9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ESA Presentation 16-9</Template>
  <TotalTime>3924</TotalTime>
  <Words>1417</Words>
  <Application>Microsoft Office PowerPoint</Application>
  <PresentationFormat>Affichage à l'écran (16:9)</PresentationFormat>
  <Paragraphs>285</Paragraphs>
  <Slides>60</Slides>
  <Notes>22</Notes>
  <HiddenSlides>1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60</vt:i4>
      </vt:variant>
    </vt:vector>
  </HeadingPairs>
  <TitlesOfParts>
    <vt:vector size="66" baseType="lpstr">
      <vt:lpstr>Arial</vt:lpstr>
      <vt:lpstr>Calibri</vt:lpstr>
      <vt:lpstr>Verdana</vt:lpstr>
      <vt:lpstr>Wingdings</vt:lpstr>
      <vt:lpstr>NEW ESA Presentation 16-9</vt:lpstr>
      <vt:lpstr>Présentation</vt:lpstr>
      <vt:lpstr>Présentation PowerPoint</vt:lpstr>
      <vt:lpstr>Training outline</vt:lpstr>
      <vt:lpstr>Training outline</vt:lpstr>
      <vt:lpstr>Access to your Sen2-Agri system (web interface)</vt:lpstr>
      <vt:lpstr>Access to your Sen2-Agri system (web interface)</vt:lpstr>
      <vt:lpstr>Sen2-Agri system overview</vt:lpstr>
      <vt:lpstr>Sen2-Agri system overview</vt:lpstr>
      <vt:lpstr>Sen2-Agri system overview</vt:lpstr>
      <vt:lpstr>Sen2-Agri system overview</vt:lpstr>
      <vt:lpstr>Sen2-Agri system overview</vt:lpstr>
      <vt:lpstr>Sen2-Agri system overview</vt:lpstr>
      <vt:lpstr>Sen2-Agri system overview</vt:lpstr>
      <vt:lpstr>Sen2-Agri system overview</vt:lpstr>
      <vt:lpstr>Sen2-Agri system overview</vt:lpstr>
      <vt:lpstr>Launch crop mask and crop type products through Sen2-Agri</vt:lpstr>
      <vt:lpstr>Launch a crop mask through Sen2-Agri (L4A)</vt:lpstr>
      <vt:lpstr>Launch a crop mask through Sen2-Agri (L4A)</vt:lpstr>
      <vt:lpstr>Crop mask with in situ data through Sen2-Agri (L4A)</vt:lpstr>
      <vt:lpstr>Launch a crop type map through Sen2-Agri (L4A)</vt:lpstr>
      <vt:lpstr>Launch a crop type map through Sen2-Agri (L4A)</vt:lpstr>
      <vt:lpstr>Process monitoring of your Sen2-Agri jobs</vt:lpstr>
      <vt:lpstr>Training outline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Training outline</vt:lpstr>
      <vt:lpstr>Understand the crop classification principles on SNAP</vt:lpstr>
      <vt:lpstr>Understand the crop classification principles on SNAP</vt:lpstr>
      <vt:lpstr>Understand the crop classification principles on SNAP</vt:lpstr>
      <vt:lpstr>Understand the crop classification principles on SNAP</vt:lpstr>
      <vt:lpstr>Understand the crop classification principles on SNAP</vt:lpstr>
      <vt:lpstr>Understand the crop classification principles on SNAP</vt:lpstr>
      <vt:lpstr>Understand the crop classification principles on SNAP</vt:lpstr>
      <vt:lpstr>Understand the crop classification principles on SNAP</vt:lpstr>
      <vt:lpstr>To go further</vt:lpstr>
      <vt:lpstr>Training outline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To go further</vt:lpstr>
      <vt:lpstr>Présentation PowerPoint</vt:lpstr>
      <vt:lpstr>Présentation PowerPoint</vt:lpstr>
      <vt:lpstr>Présentation PowerPoint</vt:lpstr>
      <vt:lpstr>Présentation PowerPoint</vt:lpstr>
    </vt:vector>
  </TitlesOfParts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TITLE OF PRESENTATION</dc:subject>
  <dc:creator>Author</dc:creator>
  <cp:lastModifiedBy>Philippe Malcorps</cp:lastModifiedBy>
  <cp:revision>179</cp:revision>
  <cp:lastPrinted>2008-08-26T16:26:23Z</cp:lastPrinted>
  <dcterms:created xsi:type="dcterms:W3CDTF">2016-10-18T10:53:19Z</dcterms:created>
  <dcterms:modified xsi:type="dcterms:W3CDTF">2019-09-17T10:19:22Z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Author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>ESRIN</vt:lpwstr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>ESRIN</vt:lpwstr>
  </property>
  <property fmtid="{D5CDD505-2E9C-101B-9397-08002B2CF9AE}" pid="24" name="bmsAddress">
    <vt:lpwstr>Via Galileo Galilei - Casella Postale 64 - 00044 Frascati - Italy</vt:lpwstr>
  </property>
  <property fmtid="{D5CDD505-2E9C-101B-9397-08002B2CF9AE}" pid="25" name="bmsPlace">
    <vt:lpwstr>Frascati</vt:lpwstr>
  </property>
  <property fmtid="{D5CDD505-2E9C-101B-9397-08002B2CF9AE}" pid="26" name="bmsPhoneFax">
    <vt:lpwstr>T +39 06 9418 01 - F +39 06 9418 0280 - www.esa.int</vt:lpwstr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2016-10-17T22:00:00Z</vt:filetime>
  </property>
  <property fmtid="{D5CDD505-2E9C-101B-9397-08002B2CF9AE}" pid="30" name="Organisational_x0020_entity">
    <vt:lpwstr/>
  </property>
</Properties>
</file>