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257" r:id="rId7"/>
    <p:sldId id="271" r:id="rId8"/>
    <p:sldId id="272" r:id="rId9"/>
    <p:sldId id="273" r:id="rId10"/>
    <p:sldId id="276" r:id="rId11"/>
    <p:sldId id="274" r:id="rId12"/>
    <p:sldId id="275" r:id="rId13"/>
    <p:sldId id="269" r:id="rId14"/>
    <p:sldId id="270" r:id="rId15"/>
    <p:sldId id="258" r:id="rId16"/>
    <p:sldId id="259" r:id="rId17"/>
    <p:sldId id="261" r:id="rId18"/>
    <p:sldId id="262" r:id="rId19"/>
    <p:sldId id="263" r:id="rId20"/>
    <p:sldId id="268" r:id="rId21"/>
    <p:sldId id="264" r:id="rId22"/>
    <p:sldId id="265" r:id="rId23"/>
    <p:sldId id="266" r:id="rId24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C596B3-E3D7-41B1-8DEF-9CAD38BD6C6F}">
          <p14:sldIdLst>
            <p14:sldId id="256"/>
            <p14:sldId id="260"/>
            <p14:sldId id="257"/>
            <p14:sldId id="271"/>
            <p14:sldId id="272"/>
            <p14:sldId id="273"/>
            <p14:sldId id="276"/>
            <p14:sldId id="274"/>
            <p14:sldId id="275"/>
            <p14:sldId id="269"/>
            <p14:sldId id="270"/>
            <p14:sldId id="258"/>
            <p14:sldId id="259"/>
            <p14:sldId id="261"/>
            <p14:sldId id="262"/>
            <p14:sldId id="263"/>
            <p14:sldId id="268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F53"/>
    <a:srgbClr val="8F0B27"/>
    <a:srgbClr val="D0103A"/>
    <a:srgbClr val="006432"/>
    <a:srgbClr val="00542A"/>
    <a:srgbClr val="008542"/>
    <a:srgbClr val="0098DB"/>
    <a:srgbClr val="00549F"/>
    <a:srgbClr val="FDC82F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7" autoAdjust="0"/>
    <p:restoredTop sz="94699"/>
  </p:normalViewPr>
  <p:slideViewPr>
    <p:cSldViewPr snapToGrid="0">
      <p:cViewPr>
        <p:scale>
          <a:sx n="100" d="100"/>
          <a:sy n="100" d="100"/>
        </p:scale>
        <p:origin x="446" y="3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1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2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388224"/>
            <a:ext cx="8748000" cy="2527071"/>
          </a:xfrm>
        </p:spPr>
        <p:txBody>
          <a:bodyPr/>
          <a:lstStyle>
            <a:lvl1pPr marL="0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3_PPT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1429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22282"/>
            <a:ext cx="8748000" cy="36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50838" y="4580702"/>
            <a:ext cx="224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Author | ESRIN | 18/10/2016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67443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512996" y="3164698"/>
            <a:ext cx="3845644" cy="738664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Martin Claverie, </a:t>
            </a:r>
            <a:r>
              <a:rPr lang="en-GB" dirty="0" smtClean="0"/>
              <a:t>UCLouvain-Geomatics</a:t>
            </a:r>
            <a:endParaRPr lang="en-GB" dirty="0" smtClean="0"/>
          </a:p>
          <a:p>
            <a:r>
              <a:rPr lang="en-GB" dirty="0" smtClean="0"/>
              <a:t>Marie Weiss, INRA Avignon</a:t>
            </a:r>
          </a:p>
          <a:p>
            <a:r>
              <a:rPr lang="en-GB" dirty="0"/>
              <a:t>Philippe </a:t>
            </a:r>
            <a:r>
              <a:rPr lang="en-GB" dirty="0" err="1"/>
              <a:t>Malcorps</a:t>
            </a:r>
            <a:r>
              <a:rPr lang="en-GB" dirty="0"/>
              <a:t>, </a:t>
            </a:r>
            <a:r>
              <a:rPr lang="en-GB" dirty="0" smtClean="0"/>
              <a:t>UCLouvain-Geomatics</a:t>
            </a:r>
            <a:endParaRPr lang="en-GB" dirty="0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12996" y="2234826"/>
            <a:ext cx="5194384" cy="707886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/>
              <a:t>Biophysical variables retrieval and time series smoothing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3.3. Import of the crop field </a:t>
            </a:r>
            <a:r>
              <a:rPr lang="en-US" dirty="0" smtClean="0">
                <a:solidFill>
                  <a:srgbClr val="FFFFFF"/>
                </a:solidFill>
              </a:rPr>
              <a:t>shapefile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005819"/>
            <a:ext cx="5819460" cy="35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3.3. Import of the crop field </a:t>
            </a:r>
            <a:r>
              <a:rPr lang="en-US" dirty="0" smtClean="0">
                <a:solidFill>
                  <a:srgbClr val="FFFFFF"/>
                </a:solidFill>
              </a:rPr>
              <a:t>shapefile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62" y="1205081"/>
            <a:ext cx="7110076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3.4. Open and display one LAI product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62" y="1235561"/>
            <a:ext cx="7110076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4.1. Introducing </a:t>
            </a: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CSDM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79"/>
            <a:ext cx="9144000" cy="33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4.1. Introducing the CSDM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892"/>
            <a:ext cx="9144000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1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4.2 </a:t>
            </a:r>
            <a:r>
              <a:rPr lang="en-US" dirty="0" smtClean="0">
                <a:solidFill>
                  <a:srgbClr val="FFFFFF"/>
                </a:solidFill>
              </a:rPr>
              <a:t>Analyze </a:t>
            </a:r>
            <a:r>
              <a:rPr lang="en-US" dirty="0">
                <a:solidFill>
                  <a:srgbClr val="FFFFFF"/>
                </a:solidFill>
              </a:rPr>
              <a:t>one LAI time-series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949"/>
            <a:ext cx="9144000" cy="32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4.2 Analyze one LAI time-series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128"/>
            <a:ext cx="9144000" cy="33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9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4.2 Analyze one LAI time-series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473"/>
            <a:ext cx="9144000" cy="33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1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4.3. Introducing two other LAI </a:t>
            </a:r>
            <a:r>
              <a:rPr lang="en-US" dirty="0" smtClean="0">
                <a:solidFill>
                  <a:srgbClr val="FFFFFF"/>
                </a:solidFill>
              </a:rPr>
              <a:t>interpolators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851"/>
            <a:ext cx="9144000" cy="32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4.5. [Extra] Run CSDM per crop </a:t>
            </a:r>
            <a:r>
              <a:rPr lang="en-US" dirty="0" smtClean="0">
                <a:solidFill>
                  <a:srgbClr val="FFFFFF"/>
                </a:solidFill>
              </a:rPr>
              <a:t>type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779"/>
            <a:ext cx="9144000" cy="32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Overall Objectives of the training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479" y="974249"/>
            <a:ext cx="4843781" cy="3577431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Generate Biophysical Variables products from Sentinel-2 data using neural network algorithms implemented in SNAP and Sen2-Agri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 smtClean="0"/>
              <a:t>Analyze</a:t>
            </a:r>
            <a:r>
              <a:rPr lang="en-GB" dirty="0" smtClean="0"/>
              <a:t> the temporal dimension of the LAI time series, focussing on crop land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Apply a simple empirical algorithm to model the LAI trajectory through time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Apply an interpolator method (spline) and a smoothing </a:t>
            </a:r>
            <a:r>
              <a:rPr lang="en-GB" dirty="0"/>
              <a:t>method (</a:t>
            </a:r>
            <a:r>
              <a:rPr lang="en-GB" dirty="0" err="1"/>
              <a:t>savitzky</a:t>
            </a:r>
            <a:r>
              <a:rPr lang="en-GB" dirty="0"/>
              <a:t> </a:t>
            </a:r>
            <a:r>
              <a:rPr lang="en-GB" dirty="0" err="1"/>
              <a:t>golay</a:t>
            </a:r>
            <a:r>
              <a:rPr lang="en-GB" dirty="0" smtClean="0"/>
              <a:t>)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Run a simple validation plan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36920" y="1385728"/>
            <a:ext cx="3307080" cy="35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en-US" kern="0" dirty="0"/>
              <a:t>The training is based on </a:t>
            </a:r>
            <a:r>
              <a:rPr lang="en-US" kern="0" dirty="0" smtClean="0"/>
              <a:t>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err="1" smtClean="0"/>
              <a:t>Jupyter</a:t>
            </a:r>
            <a:r>
              <a:rPr lang="en-US" kern="0" dirty="0" smtClean="0"/>
              <a:t> notebook, providing all instructions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/>
              <a:t>SNAP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/>
              <a:t>Sen2-Agri</a:t>
            </a:r>
            <a:endParaRPr lang="en-US" kern="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/>
              <a:t>Python 3 is used for coding</a:t>
            </a:r>
            <a:endParaRPr lang="en-US" kern="0" dirty="0"/>
          </a:p>
        </p:txBody>
      </p:sp>
      <p:pic>
        <p:nvPicPr>
          <p:cNvPr id="7" name="Picture 4" descr="Image result for jupyter not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00" y="3656011"/>
            <a:ext cx="1123622" cy="10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Part 5: LAI </a:t>
            </a:r>
            <a:r>
              <a:rPr lang="en-GB" dirty="0" smtClean="0">
                <a:solidFill>
                  <a:srgbClr val="FFFFFF"/>
                </a:solidFill>
              </a:rPr>
              <a:t>Validation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6516"/>
            <a:ext cx="8748000" cy="3643883"/>
          </a:xfrm>
        </p:spPr>
        <p:txBody>
          <a:bodyPr/>
          <a:lstStyle/>
          <a:p>
            <a:pPr marL="0" indent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70" y="71120"/>
            <a:ext cx="4451365" cy="5036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906516"/>
            <a:ext cx="3379641" cy="38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Training Content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" y="1254919"/>
            <a:ext cx="4374516" cy="3238500"/>
          </a:xfrm>
        </p:spPr>
        <p:txBody>
          <a:bodyPr/>
          <a:lstStyle/>
          <a:p>
            <a:pPr indent="0"/>
            <a:r>
              <a:rPr lang="en-US" b="1" dirty="0"/>
              <a:t>Part 1: Generate LAI image using </a:t>
            </a:r>
            <a:r>
              <a:rPr lang="en-US" b="1" dirty="0" smtClean="0"/>
              <a:t>SNAP</a:t>
            </a:r>
          </a:p>
          <a:p>
            <a:pPr indent="0"/>
            <a:endParaRPr lang="en-US" b="1" dirty="0"/>
          </a:p>
          <a:p>
            <a:pPr indent="0"/>
            <a:r>
              <a:rPr lang="en-US" b="1" dirty="0" smtClean="0"/>
              <a:t>Part </a:t>
            </a:r>
            <a:r>
              <a:rPr lang="en-US" b="1" dirty="0"/>
              <a:t>2: Generate LAI time series using </a:t>
            </a:r>
            <a:r>
              <a:rPr lang="en-US" b="1" dirty="0" smtClean="0"/>
              <a:t>Sen2Agri</a:t>
            </a:r>
          </a:p>
          <a:p>
            <a:pPr indent="0"/>
            <a:endParaRPr lang="en-US" b="1" dirty="0"/>
          </a:p>
          <a:p>
            <a:pPr indent="0"/>
            <a:r>
              <a:rPr lang="en-US" b="1" dirty="0"/>
              <a:t>Part 3: Derive LAI Time Series per field</a:t>
            </a:r>
          </a:p>
          <a:p>
            <a:pPr indent="0"/>
            <a:r>
              <a:rPr lang="en-US" dirty="0"/>
              <a:t>3.0. Vizualize the Input data using QGIS</a:t>
            </a:r>
          </a:p>
          <a:p>
            <a:pPr indent="0"/>
            <a:r>
              <a:rPr lang="en-US" dirty="0"/>
              <a:t>3.1. Import </a:t>
            </a:r>
            <a:r>
              <a:rPr lang="en-US" dirty="0" smtClean="0"/>
              <a:t>and generic </a:t>
            </a:r>
            <a:r>
              <a:rPr lang="en-US" dirty="0"/>
              <a:t>functions definition</a:t>
            </a:r>
          </a:p>
          <a:p>
            <a:pPr indent="0"/>
            <a:r>
              <a:rPr lang="en-US" dirty="0" smtClean="0"/>
              <a:t>3.2. </a:t>
            </a:r>
            <a:r>
              <a:rPr lang="en-US" dirty="0"/>
              <a:t>Import of the crop field </a:t>
            </a:r>
            <a:r>
              <a:rPr lang="en-US" dirty="0" smtClean="0"/>
              <a:t>shapefile </a:t>
            </a:r>
            <a:endParaRPr lang="en-US" dirty="0"/>
          </a:p>
          <a:p>
            <a:pPr indent="0"/>
            <a:r>
              <a:rPr lang="en-US" dirty="0" smtClean="0"/>
              <a:t>3.3. </a:t>
            </a:r>
            <a:r>
              <a:rPr lang="en-US" dirty="0"/>
              <a:t>Open and display one LAI product</a:t>
            </a:r>
          </a:p>
          <a:p>
            <a:pPr indent="0"/>
            <a:r>
              <a:rPr lang="fr-FR" dirty="0" smtClean="0"/>
              <a:t>3.4. </a:t>
            </a:r>
            <a:r>
              <a:rPr lang="fr-FR" dirty="0"/>
              <a:t>Zonal </a:t>
            </a:r>
            <a:r>
              <a:rPr lang="fr-FR" dirty="0" err="1"/>
              <a:t>Statistics</a:t>
            </a:r>
            <a:endParaRPr lang="fr-FR" dirty="0"/>
          </a:p>
          <a:p>
            <a:pPr indent="0"/>
            <a:endParaRPr lang="en-US" dirty="0"/>
          </a:p>
          <a:p>
            <a:pPr marL="0" indent="0"/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636" y="1254919"/>
            <a:ext cx="4372968" cy="3238500"/>
          </a:xfrm>
        </p:spPr>
        <p:txBody>
          <a:bodyPr/>
          <a:lstStyle/>
          <a:p>
            <a:pPr lvl="0" indent="0">
              <a:buClr>
                <a:srgbClr val="0098DB"/>
              </a:buClr>
            </a:pPr>
            <a:r>
              <a:rPr lang="fr-FR" b="1" dirty="0">
                <a:solidFill>
                  <a:srgbClr val="4D4F53"/>
                </a:solidFill>
              </a:rPr>
              <a:t>Part 4: Analyse the LAI time-</a:t>
            </a:r>
            <a:r>
              <a:rPr lang="fr-FR" b="1" dirty="0" err="1">
                <a:solidFill>
                  <a:srgbClr val="4D4F53"/>
                </a:solidFill>
              </a:rPr>
              <a:t>series</a:t>
            </a:r>
            <a:endParaRPr lang="fr-FR" b="1" dirty="0">
              <a:solidFill>
                <a:srgbClr val="4D4F53"/>
              </a:solidFill>
            </a:endParaRPr>
          </a:p>
          <a:p>
            <a:pPr lvl="0" indent="0">
              <a:buClr>
                <a:srgbClr val="0098DB"/>
              </a:buClr>
            </a:pPr>
            <a:r>
              <a:rPr lang="fr-FR" dirty="0">
                <a:solidFill>
                  <a:srgbClr val="4D4F53"/>
                </a:solidFill>
              </a:rPr>
              <a:t>4.1. </a:t>
            </a:r>
            <a:r>
              <a:rPr lang="en-US" dirty="0">
                <a:solidFill>
                  <a:srgbClr val="4D4F53"/>
                </a:solidFill>
              </a:rPr>
              <a:t>Introducing </a:t>
            </a:r>
            <a:r>
              <a:rPr lang="fr-FR" dirty="0" smtClean="0">
                <a:solidFill>
                  <a:srgbClr val="4D4F53"/>
                </a:solidFill>
              </a:rPr>
              <a:t>the </a:t>
            </a:r>
            <a:r>
              <a:rPr lang="fr-FR" dirty="0">
                <a:solidFill>
                  <a:srgbClr val="4D4F53"/>
                </a:solidFill>
              </a:rPr>
              <a:t>CSDM</a:t>
            </a:r>
          </a:p>
          <a:p>
            <a:pPr lvl="0" indent="0">
              <a:buClr>
                <a:srgbClr val="0098DB"/>
              </a:buClr>
            </a:pPr>
            <a:r>
              <a:rPr lang="en-US" dirty="0" smtClean="0">
                <a:solidFill>
                  <a:srgbClr val="4D4F53"/>
                </a:solidFill>
              </a:rPr>
              <a:t>4.2. </a:t>
            </a:r>
            <a:r>
              <a:rPr lang="en-US" dirty="0" smtClean="0">
                <a:solidFill>
                  <a:srgbClr val="4D4F53"/>
                </a:solidFill>
              </a:rPr>
              <a:t>Analyze </a:t>
            </a:r>
            <a:r>
              <a:rPr lang="en-US" dirty="0">
                <a:solidFill>
                  <a:srgbClr val="4D4F53"/>
                </a:solidFill>
              </a:rPr>
              <a:t>one LAI time-series</a:t>
            </a:r>
          </a:p>
          <a:p>
            <a:pPr lvl="0" indent="0">
              <a:buClr>
                <a:srgbClr val="0098DB"/>
              </a:buClr>
            </a:pPr>
            <a:r>
              <a:rPr lang="en-US" dirty="0">
                <a:solidFill>
                  <a:srgbClr val="4D4F53"/>
                </a:solidFill>
              </a:rPr>
              <a:t>4.3. </a:t>
            </a:r>
            <a:r>
              <a:rPr lang="en-US" dirty="0" smtClean="0">
                <a:solidFill>
                  <a:srgbClr val="4D4F53"/>
                </a:solidFill>
              </a:rPr>
              <a:t>Introducing two </a:t>
            </a:r>
            <a:r>
              <a:rPr lang="en-US" dirty="0">
                <a:solidFill>
                  <a:srgbClr val="4D4F53"/>
                </a:solidFill>
              </a:rPr>
              <a:t>other LAI interpolators</a:t>
            </a:r>
          </a:p>
          <a:p>
            <a:pPr lvl="0" indent="0">
              <a:buClr>
                <a:srgbClr val="0098DB"/>
              </a:buClr>
            </a:pPr>
            <a:r>
              <a:rPr lang="en-US" dirty="0">
                <a:solidFill>
                  <a:srgbClr val="4D4F53"/>
                </a:solidFill>
              </a:rPr>
              <a:t>4.4. Run CSDM and interpolators on all fields</a:t>
            </a:r>
          </a:p>
          <a:p>
            <a:pPr lvl="0" indent="0">
              <a:buClr>
                <a:srgbClr val="0098DB"/>
              </a:buClr>
            </a:pPr>
            <a:r>
              <a:rPr lang="en-US" dirty="0">
                <a:solidFill>
                  <a:srgbClr val="4D4F53"/>
                </a:solidFill>
              </a:rPr>
              <a:t>4.5. </a:t>
            </a:r>
            <a:r>
              <a:rPr lang="en-US" dirty="0" smtClean="0">
                <a:solidFill>
                  <a:srgbClr val="4D4F53"/>
                </a:solidFill>
              </a:rPr>
              <a:t>Run </a:t>
            </a:r>
            <a:r>
              <a:rPr lang="en-US" dirty="0">
                <a:solidFill>
                  <a:srgbClr val="4D4F53"/>
                </a:solidFill>
              </a:rPr>
              <a:t>CSDM per crop </a:t>
            </a:r>
            <a:r>
              <a:rPr lang="en-US" dirty="0" smtClean="0">
                <a:solidFill>
                  <a:srgbClr val="4D4F53"/>
                </a:solidFill>
              </a:rPr>
              <a:t>type</a:t>
            </a:r>
          </a:p>
          <a:p>
            <a:pPr lvl="0" indent="0">
              <a:buClr>
                <a:srgbClr val="0098DB"/>
              </a:buClr>
            </a:pPr>
            <a:endParaRPr lang="en-US" dirty="0">
              <a:solidFill>
                <a:srgbClr val="4D4F53"/>
              </a:solidFill>
            </a:endParaRPr>
          </a:p>
          <a:p>
            <a:pPr lvl="0" indent="0">
              <a:buClr>
                <a:srgbClr val="0098DB"/>
              </a:buClr>
            </a:pPr>
            <a:r>
              <a:rPr lang="fr-FR" b="1" dirty="0">
                <a:solidFill>
                  <a:srgbClr val="4D4F53"/>
                </a:solidFill>
              </a:rPr>
              <a:t>Part 5: LAI Validation</a:t>
            </a:r>
          </a:p>
          <a:p>
            <a:endParaRPr lang="en-US" sz="1100" dirty="0"/>
          </a:p>
        </p:txBody>
      </p:sp>
      <p:pic>
        <p:nvPicPr>
          <p:cNvPr id="2052" name="Picture 4" descr="Image result for jupyter not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32" y="3129280"/>
            <a:ext cx="1123622" cy="10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4190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SENTINEL2 ALGORITHM (SNAP/SEN2-AGRI)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283" y="993137"/>
            <a:ext cx="3571533" cy="287415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87445" y="953408"/>
            <a:ext cx="510571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RTM= PROSAIL model</a:t>
            </a:r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          1D – </a:t>
            </a:r>
            <a:r>
              <a:rPr lang="fr-FR" b="1" kern="0" dirty="0" err="1" smtClean="0"/>
              <a:t>Turbid</a:t>
            </a:r>
            <a:r>
              <a:rPr lang="fr-FR" b="1" kern="0" dirty="0" smtClean="0"/>
              <a:t> medium</a:t>
            </a:r>
          </a:p>
          <a:p>
            <a:pPr marL="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Inputs (20m)</a:t>
            </a:r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	</a:t>
            </a:r>
            <a:r>
              <a:rPr lang="fr-FR" b="1" kern="0" dirty="0" err="1" smtClean="0"/>
              <a:t>Reflectances</a:t>
            </a:r>
            <a:r>
              <a:rPr lang="fr-FR" b="1" kern="0" dirty="0" smtClean="0"/>
              <a:t> + </a:t>
            </a:r>
            <a:r>
              <a:rPr lang="fr-FR" b="1" kern="0" dirty="0" err="1" smtClean="0"/>
              <a:t>geometry</a:t>
            </a:r>
            <a:r>
              <a:rPr lang="fr-FR" b="1" kern="0" dirty="0" smtClean="0"/>
              <a:t> (</a:t>
            </a:r>
            <a:r>
              <a:rPr lang="fr-FR" b="1" kern="0" dirty="0" err="1" smtClean="0"/>
              <a:t>cosine</a:t>
            </a:r>
            <a:r>
              <a:rPr lang="fr-FR" b="1" kern="0" dirty="0" smtClean="0"/>
              <a:t>)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4961586" y="2468376"/>
          <a:ext cx="3815090" cy="1885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5852">
                  <a:extLst>
                    <a:ext uri="{9D8B030D-6E8A-4147-A177-3AD203B41FA5}">
                      <a16:colId xmlns:a16="http://schemas.microsoft.com/office/drawing/2014/main" xmlns="" val="3388943625"/>
                    </a:ext>
                  </a:extLst>
                </a:gridCol>
                <a:gridCol w="830047">
                  <a:extLst>
                    <a:ext uri="{9D8B030D-6E8A-4147-A177-3AD203B41FA5}">
                      <a16:colId xmlns:a16="http://schemas.microsoft.com/office/drawing/2014/main" xmlns="" val="286765298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xmlns="" val="2323820109"/>
                    </a:ext>
                  </a:extLst>
                </a:gridCol>
                <a:gridCol w="1177347">
                  <a:extLst>
                    <a:ext uri="{9D8B030D-6E8A-4147-A177-3AD203B41FA5}">
                      <a16:colId xmlns:a16="http://schemas.microsoft.com/office/drawing/2014/main" xmlns="" val="732722297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Acronym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(nm)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Width (nm)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Spatial resolution (m)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783194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533970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2693691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4748234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116668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B7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108585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B8a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9537058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7390813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712884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NEURAL NETS TRAINED ON 1D SIMULATIONS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8954" y="3961297"/>
            <a:ext cx="5763846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kern="0" dirty="0" smtClean="0"/>
              <a:t>Biophysical Variables: GAI, </a:t>
            </a:r>
            <a:r>
              <a:rPr lang="en-US" kern="0" dirty="0" err="1" smtClean="0"/>
              <a:t>fAPAR</a:t>
            </a:r>
            <a:r>
              <a:rPr lang="en-US" kern="0" dirty="0" smtClean="0"/>
              <a:t>, </a:t>
            </a:r>
            <a:r>
              <a:rPr lang="en-US" kern="0" dirty="0" err="1" smtClean="0"/>
              <a:t>fCover</a:t>
            </a:r>
            <a:endParaRPr lang="en-US" kern="0" dirty="0" smtClean="0"/>
          </a:p>
          <a:p>
            <a:pPr indent="0">
              <a:buClr>
                <a:srgbClr val="92D050"/>
              </a:buClr>
            </a:pPr>
            <a:r>
              <a:rPr lang="en-US" kern="0" dirty="0" smtClean="0"/>
              <a:t>Canopy Chlorophyll Content, Canopy Water Content</a:t>
            </a:r>
          </a:p>
        </p:txBody>
      </p:sp>
    </p:spTree>
    <p:extLst>
      <p:ext uri="{BB962C8B-B14F-4D97-AF65-F5344CB8AC3E}">
        <p14:creationId xmlns:p14="http://schemas.microsoft.com/office/powerpoint/2010/main" val="18102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oil_Spect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960" y="1148861"/>
            <a:ext cx="2711178" cy="166181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753" y="947217"/>
            <a:ext cx="689317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err="1" smtClean="0"/>
              <a:t>Soil</a:t>
            </a:r>
            <a:r>
              <a:rPr lang="fr-FR" b="1" kern="0" dirty="0" smtClean="0"/>
              <a:t> Background: </a:t>
            </a:r>
            <a:r>
              <a:rPr lang="fr-FR" kern="0" dirty="0"/>
              <a:t>7</a:t>
            </a:r>
            <a:r>
              <a:rPr lang="fr-FR" kern="0" dirty="0" smtClean="0"/>
              <a:t> </a:t>
            </a:r>
            <a:r>
              <a:rPr lang="fr-FR" kern="0" dirty="0" err="1" smtClean="0"/>
              <a:t>reference</a:t>
            </a:r>
            <a:r>
              <a:rPr lang="fr-FR" kern="0" dirty="0" smtClean="0"/>
              <a:t> </a:t>
            </a:r>
            <a:r>
              <a:rPr lang="fr-FR" kern="0" dirty="0" err="1" smtClean="0"/>
              <a:t>spectra</a:t>
            </a:r>
            <a:r>
              <a:rPr lang="fr-FR" kern="0" dirty="0" smtClean="0"/>
              <a:t> &amp; </a:t>
            </a:r>
            <a:r>
              <a:rPr lang="fr-FR" kern="0" dirty="0" err="1" smtClean="0"/>
              <a:t>Brightness</a:t>
            </a:r>
            <a:r>
              <a:rPr lang="fr-FR" kern="0" dirty="0" smtClean="0"/>
              <a:t> index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GAI, Inclination, </a:t>
            </a:r>
            <a:r>
              <a:rPr lang="fr-FR" b="1" kern="0" dirty="0" err="1" smtClean="0"/>
              <a:t>Leaf</a:t>
            </a:r>
            <a:r>
              <a:rPr lang="fr-FR" b="1" kern="0" dirty="0" smtClean="0"/>
              <a:t> Optical </a:t>
            </a:r>
            <a:r>
              <a:rPr lang="fr-FR" b="1" kern="0" dirty="0" err="1" smtClean="0"/>
              <a:t>properties</a:t>
            </a:r>
            <a:r>
              <a:rPr lang="fr-FR" b="1" kern="0" dirty="0" smtClean="0"/>
              <a:t>: </a:t>
            </a:r>
          </a:p>
          <a:p>
            <a:pPr indent="0">
              <a:buClr>
                <a:srgbClr val="92D050"/>
              </a:buClr>
            </a:pPr>
            <a:r>
              <a:rPr lang="fr-FR" b="1" kern="0" dirty="0"/>
              <a:t> </a:t>
            </a:r>
            <a:r>
              <a:rPr lang="fr-FR" b="1" kern="0" dirty="0" smtClean="0"/>
              <a:t>    </a:t>
            </a:r>
            <a:r>
              <a:rPr lang="fr-FR" kern="0" dirty="0" smtClean="0"/>
              <a:t>distribution </a:t>
            </a:r>
            <a:r>
              <a:rPr lang="fr-FR" kern="0" dirty="0" err="1" smtClean="0"/>
              <a:t>parameters</a:t>
            </a:r>
            <a:r>
              <a:rPr lang="fr-FR" kern="0" dirty="0" smtClean="0"/>
              <a:t> </a:t>
            </a:r>
            <a:r>
              <a:rPr lang="fr-FR" kern="0" dirty="0" err="1" smtClean="0"/>
              <a:t>taken</a:t>
            </a:r>
            <a:r>
              <a:rPr lang="fr-FR" kern="0" dirty="0" smtClean="0"/>
              <a:t> </a:t>
            </a:r>
            <a:r>
              <a:rPr lang="fr-FR" kern="0" dirty="0" err="1" smtClean="0"/>
              <a:t>from</a:t>
            </a:r>
            <a:r>
              <a:rPr lang="fr-FR" kern="0" dirty="0" smtClean="0"/>
              <a:t> littérature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err="1" smtClean="0"/>
              <a:t>Co-distribution</a:t>
            </a:r>
            <a:r>
              <a:rPr lang="fr-FR" kern="0" dirty="0" smtClean="0"/>
              <a:t> </a:t>
            </a:r>
            <a:r>
              <a:rPr lang="fr-FR" kern="0" dirty="0" err="1" smtClean="0"/>
              <a:t>based</a:t>
            </a:r>
            <a:r>
              <a:rPr lang="fr-FR" kern="0" dirty="0" smtClean="0"/>
              <a:t> on a simple </a:t>
            </a:r>
            <a:r>
              <a:rPr lang="fr-FR" kern="0" dirty="0" err="1" smtClean="0"/>
              <a:t>assumption</a:t>
            </a:r>
            <a:r>
              <a:rPr lang="fr-FR" kern="0" dirty="0" smtClean="0"/>
              <a:t> (saturation)</a:t>
            </a: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0" y="-53304"/>
            <a:ext cx="4190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SENTINEL2 ALGORITHM (SNAP/SEN2-AGRI)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Composition of the training dataset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 t="13588" b="30786"/>
          <a:stretch>
            <a:fillRect/>
          </a:stretch>
        </p:blipFill>
        <p:spPr bwMode="auto">
          <a:xfrm>
            <a:off x="3003918" y="3061971"/>
            <a:ext cx="3421090" cy="173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5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5686" r="8736" b="2872"/>
          <a:stretch/>
        </p:blipFill>
        <p:spPr bwMode="auto">
          <a:xfrm>
            <a:off x="1483921" y="0"/>
            <a:ext cx="5738495" cy="460311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93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Flag Meaning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753" y="947217"/>
            <a:ext cx="4572001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err="1" smtClean="0"/>
              <a:t>Definition</a:t>
            </a:r>
            <a:r>
              <a:rPr lang="fr-FR" b="1" kern="0" dirty="0" smtClean="0"/>
              <a:t> Domain</a:t>
            </a:r>
          </a:p>
          <a:p>
            <a:pPr indent="0">
              <a:buClr>
                <a:srgbClr val="92D050"/>
              </a:buClr>
            </a:pPr>
            <a:r>
              <a:rPr lang="fr-FR" kern="0" dirty="0"/>
              <a:t> </a:t>
            </a:r>
            <a:r>
              <a:rPr lang="fr-FR" kern="0" dirty="0" smtClean="0"/>
              <a:t>     </a:t>
            </a:r>
            <a:r>
              <a:rPr lang="fr-FR" kern="0" dirty="0" err="1" smtClean="0"/>
              <a:t>Adequation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the training </a:t>
            </a:r>
            <a:r>
              <a:rPr lang="fr-FR" kern="0" dirty="0" err="1" smtClean="0"/>
              <a:t>dataset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grpSp>
        <p:nvGrpSpPr>
          <p:cNvPr id="7" name="Zone de dessin 335"/>
          <p:cNvGrpSpPr/>
          <p:nvPr/>
        </p:nvGrpSpPr>
        <p:grpSpPr>
          <a:xfrm>
            <a:off x="829824" y="1813300"/>
            <a:ext cx="3721223" cy="2365008"/>
            <a:chOff x="0" y="0"/>
            <a:chExt cx="4410075" cy="299402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4410075" cy="299402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809625" y="542925"/>
              <a:ext cx="2486025" cy="2005330"/>
              <a:chOff x="1275" y="855"/>
              <a:chExt cx="3915" cy="3158"/>
            </a:xfrm>
          </p:grpSpPr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>
                <a:off x="1275" y="855"/>
                <a:ext cx="3915" cy="3158"/>
                <a:chOff x="1275" y="855"/>
                <a:chExt cx="3915" cy="3158"/>
              </a:xfrm>
            </p:grpSpPr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2052" y="855"/>
                  <a:ext cx="403" cy="612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1664" y="1452"/>
                  <a:ext cx="791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1664" y="1751"/>
                  <a:ext cx="1180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4383" y="1751"/>
                  <a:ext cx="792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Rectangle 43"/>
                <p:cNvSpPr>
                  <a:spLocks noChangeArrowheads="1"/>
                </p:cNvSpPr>
                <p:nvPr/>
              </p:nvSpPr>
              <p:spPr bwMode="auto">
                <a:xfrm>
                  <a:off x="1664" y="2049"/>
                  <a:ext cx="1568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3995" y="2049"/>
                  <a:ext cx="1180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Rectangle 45"/>
                <p:cNvSpPr>
                  <a:spLocks noChangeArrowheads="1"/>
                </p:cNvSpPr>
                <p:nvPr/>
              </p:nvSpPr>
              <p:spPr bwMode="auto">
                <a:xfrm>
                  <a:off x="1664" y="2348"/>
                  <a:ext cx="3511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1664" y="2646"/>
                  <a:ext cx="2734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1664" y="2945"/>
                  <a:ext cx="2345" cy="611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1275" y="3542"/>
                  <a:ext cx="1180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1424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1813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2201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2590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978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3367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3755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4144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4532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4921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1424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1813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2201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2590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2978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3367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5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4144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4532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4921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1424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1813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1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2590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2978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3367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3755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4144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4532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4921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1424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1813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2201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2590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2978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3367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3755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4144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4532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4921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1424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1813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2201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2590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2978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3367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5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4144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4532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4921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1424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13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01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2590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978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67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5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144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4532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4921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424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13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201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90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2978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3367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3755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4144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32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4921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Rectangle 119"/>
                <p:cNvSpPr>
                  <a:spLocks noChangeArrowheads="1"/>
                </p:cNvSpPr>
                <p:nvPr/>
              </p:nvSpPr>
              <p:spPr bwMode="auto">
                <a:xfrm>
                  <a:off x="1424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13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01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>
                  <a:off x="2590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>
                  <a:off x="2978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67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55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4144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32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4921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1424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13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>
                  <a:off x="2201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90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>
                  <a:off x="2978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367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Rectangle 135"/>
                <p:cNvSpPr>
                  <a:spLocks noChangeArrowheads="1"/>
                </p:cNvSpPr>
                <p:nvPr/>
              </p:nvSpPr>
              <p:spPr bwMode="auto">
                <a:xfrm>
                  <a:off x="3755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4144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ectangle 137"/>
                <p:cNvSpPr>
                  <a:spLocks noChangeArrowheads="1"/>
                </p:cNvSpPr>
                <p:nvPr/>
              </p:nvSpPr>
              <p:spPr bwMode="auto">
                <a:xfrm>
                  <a:off x="4532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Rectangle 138"/>
                <p:cNvSpPr>
                  <a:spLocks noChangeArrowheads="1"/>
                </p:cNvSpPr>
                <p:nvPr/>
              </p:nvSpPr>
              <p:spPr bwMode="auto">
                <a:xfrm>
                  <a:off x="4921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424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13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01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/>
                <p:cNvSpPr>
                  <a:spLocks noChangeArrowheads="1"/>
                </p:cNvSpPr>
                <p:nvPr/>
              </p:nvSpPr>
              <p:spPr bwMode="auto">
                <a:xfrm>
                  <a:off x="2590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2978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3367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55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4144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Rectangle 147"/>
                <p:cNvSpPr>
                  <a:spLocks noChangeArrowheads="1"/>
                </p:cNvSpPr>
                <p:nvPr/>
              </p:nvSpPr>
              <p:spPr bwMode="auto">
                <a:xfrm>
                  <a:off x="4532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4921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275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1" name="Rectangle 150"/>
                <p:cNvSpPr>
                  <a:spLocks noChangeArrowheads="1"/>
                </p:cNvSpPr>
                <p:nvPr/>
              </p:nvSpPr>
              <p:spPr bwMode="auto">
                <a:xfrm>
                  <a:off x="1664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2" name="Rectangle 151"/>
                <p:cNvSpPr>
                  <a:spLocks noChangeArrowheads="1"/>
                </p:cNvSpPr>
                <p:nvPr/>
              </p:nvSpPr>
              <p:spPr bwMode="auto">
                <a:xfrm>
                  <a:off x="2052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41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2829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3218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3606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3995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8" name="Rectangle 157"/>
                <p:cNvSpPr>
                  <a:spLocks noChangeArrowheads="1"/>
                </p:cNvSpPr>
                <p:nvPr/>
              </p:nvSpPr>
              <p:spPr bwMode="auto">
                <a:xfrm>
                  <a:off x="4383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9" name="Rectangle 158"/>
                <p:cNvSpPr>
                  <a:spLocks noChangeArrowheads="1"/>
                </p:cNvSpPr>
                <p:nvPr/>
              </p:nvSpPr>
              <p:spPr bwMode="auto">
                <a:xfrm>
                  <a:off x="4772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0" name="Line 146"/>
                <p:cNvCxnSpPr>
                  <a:cxnSpLocks noChangeShapeType="1"/>
                </p:cNvCxnSpPr>
                <p:nvPr/>
              </p:nvCxnSpPr>
              <p:spPr bwMode="auto">
                <a:xfrm>
                  <a:off x="1290" y="855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1" name="Rectangle 160"/>
                <p:cNvSpPr>
                  <a:spLocks noChangeArrowheads="1"/>
                </p:cNvSpPr>
                <p:nvPr/>
              </p:nvSpPr>
              <p:spPr bwMode="auto">
                <a:xfrm>
                  <a:off x="1290" y="855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2" name="Rectangle 161"/>
                <p:cNvSpPr>
                  <a:spLocks noChangeArrowheads="1"/>
                </p:cNvSpPr>
                <p:nvPr/>
              </p:nvSpPr>
              <p:spPr bwMode="auto">
                <a:xfrm>
                  <a:off x="5160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3" name="Line 149"/>
                <p:cNvCxnSpPr>
                  <a:cxnSpLocks noChangeShapeType="1"/>
                </p:cNvCxnSpPr>
                <p:nvPr/>
              </p:nvCxnSpPr>
              <p:spPr bwMode="auto">
                <a:xfrm>
                  <a:off x="1290" y="1154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4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90" y="1154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5" name="Line 151"/>
                <p:cNvCxnSpPr>
                  <a:cxnSpLocks noChangeShapeType="1"/>
                </p:cNvCxnSpPr>
                <p:nvPr/>
              </p:nvCxnSpPr>
              <p:spPr bwMode="auto">
                <a:xfrm>
                  <a:off x="1290" y="1452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6" name="Rectangle 165"/>
                <p:cNvSpPr>
                  <a:spLocks noChangeArrowheads="1"/>
                </p:cNvSpPr>
                <p:nvPr/>
              </p:nvSpPr>
              <p:spPr bwMode="auto">
                <a:xfrm>
                  <a:off x="1290" y="1452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7" name="Line 153"/>
                <p:cNvCxnSpPr>
                  <a:cxnSpLocks noChangeShapeType="1"/>
                </p:cNvCxnSpPr>
                <p:nvPr/>
              </p:nvCxnSpPr>
              <p:spPr bwMode="auto">
                <a:xfrm>
                  <a:off x="1290" y="1751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90" y="1751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9" name="Line 155"/>
                <p:cNvCxnSpPr>
                  <a:cxnSpLocks noChangeShapeType="1"/>
                </p:cNvCxnSpPr>
                <p:nvPr/>
              </p:nvCxnSpPr>
              <p:spPr bwMode="auto">
                <a:xfrm>
                  <a:off x="1290" y="2049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90" y="2049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1" name="Line 157"/>
                <p:cNvCxnSpPr>
                  <a:cxnSpLocks noChangeShapeType="1"/>
                </p:cNvCxnSpPr>
                <p:nvPr/>
              </p:nvCxnSpPr>
              <p:spPr bwMode="auto">
                <a:xfrm>
                  <a:off x="1290" y="2348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2" name="Rectangle 171"/>
                <p:cNvSpPr>
                  <a:spLocks noChangeArrowheads="1"/>
                </p:cNvSpPr>
                <p:nvPr/>
              </p:nvSpPr>
              <p:spPr bwMode="auto">
                <a:xfrm>
                  <a:off x="1290" y="2348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3" name="Line 159"/>
                <p:cNvCxnSpPr>
                  <a:cxnSpLocks noChangeShapeType="1"/>
                </p:cNvCxnSpPr>
                <p:nvPr/>
              </p:nvCxnSpPr>
              <p:spPr bwMode="auto">
                <a:xfrm>
                  <a:off x="1290" y="2646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90" y="2646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5" name="Line 161"/>
                <p:cNvCxnSpPr>
                  <a:cxnSpLocks noChangeShapeType="1"/>
                </p:cNvCxnSpPr>
                <p:nvPr/>
              </p:nvCxnSpPr>
              <p:spPr bwMode="auto">
                <a:xfrm>
                  <a:off x="1290" y="2945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290" y="2945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7" name="Line 163"/>
                <p:cNvCxnSpPr>
                  <a:cxnSpLocks noChangeShapeType="1"/>
                </p:cNvCxnSpPr>
                <p:nvPr/>
              </p:nvCxnSpPr>
              <p:spPr bwMode="auto">
                <a:xfrm>
                  <a:off x="1290" y="3243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290" y="3243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9" name="Line 165"/>
                <p:cNvCxnSpPr>
                  <a:cxnSpLocks noChangeShapeType="1"/>
                </p:cNvCxnSpPr>
                <p:nvPr/>
              </p:nvCxnSpPr>
              <p:spPr bwMode="auto">
                <a:xfrm>
                  <a:off x="1290" y="3542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290" y="3542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1" name="Line 167"/>
                <p:cNvCxnSpPr>
                  <a:cxnSpLocks noChangeShapeType="1"/>
                </p:cNvCxnSpPr>
                <p:nvPr/>
              </p:nvCxnSpPr>
              <p:spPr bwMode="auto">
                <a:xfrm>
                  <a:off x="1275" y="855"/>
                  <a:ext cx="1" cy="30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2" name="Rectangle 181"/>
                <p:cNvSpPr>
                  <a:spLocks noChangeArrowheads="1"/>
                </p:cNvSpPr>
                <p:nvPr/>
              </p:nvSpPr>
              <p:spPr bwMode="auto">
                <a:xfrm>
                  <a:off x="1275" y="855"/>
                  <a:ext cx="15" cy="30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3" name="Line 169"/>
                <p:cNvCxnSpPr>
                  <a:cxnSpLocks noChangeShapeType="1"/>
                </p:cNvCxnSpPr>
                <p:nvPr/>
              </p:nvCxnSpPr>
              <p:spPr bwMode="auto">
                <a:xfrm>
                  <a:off x="1664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664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5" name="Line 171"/>
                <p:cNvCxnSpPr>
                  <a:cxnSpLocks noChangeShapeType="1"/>
                </p:cNvCxnSpPr>
                <p:nvPr/>
              </p:nvCxnSpPr>
              <p:spPr bwMode="auto">
                <a:xfrm>
                  <a:off x="2052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6" name="Rectangle 185"/>
                <p:cNvSpPr>
                  <a:spLocks noChangeArrowheads="1"/>
                </p:cNvSpPr>
                <p:nvPr/>
              </p:nvSpPr>
              <p:spPr bwMode="auto">
                <a:xfrm>
                  <a:off x="2052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7" name="Line 173"/>
                <p:cNvCxnSpPr>
                  <a:cxnSpLocks noChangeShapeType="1"/>
                </p:cNvCxnSpPr>
                <p:nvPr/>
              </p:nvCxnSpPr>
              <p:spPr bwMode="auto">
                <a:xfrm>
                  <a:off x="2441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8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41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9" name="Line 175"/>
                <p:cNvCxnSpPr>
                  <a:cxnSpLocks noChangeShapeType="1"/>
                </p:cNvCxnSpPr>
                <p:nvPr/>
              </p:nvCxnSpPr>
              <p:spPr bwMode="auto">
                <a:xfrm>
                  <a:off x="2829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829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1" name="Line 177"/>
                <p:cNvCxnSpPr>
                  <a:cxnSpLocks noChangeShapeType="1"/>
                </p:cNvCxnSpPr>
                <p:nvPr/>
              </p:nvCxnSpPr>
              <p:spPr bwMode="auto">
                <a:xfrm>
                  <a:off x="3218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2" name="Rectangle 191"/>
                <p:cNvSpPr>
                  <a:spLocks noChangeArrowheads="1"/>
                </p:cNvSpPr>
                <p:nvPr/>
              </p:nvSpPr>
              <p:spPr bwMode="auto">
                <a:xfrm>
                  <a:off x="3218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3" name="Line 179"/>
                <p:cNvCxnSpPr>
                  <a:cxnSpLocks noChangeShapeType="1"/>
                </p:cNvCxnSpPr>
                <p:nvPr/>
              </p:nvCxnSpPr>
              <p:spPr bwMode="auto">
                <a:xfrm>
                  <a:off x="3606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4" name="Rectangle 193"/>
                <p:cNvSpPr>
                  <a:spLocks noChangeArrowheads="1"/>
                </p:cNvSpPr>
                <p:nvPr/>
              </p:nvSpPr>
              <p:spPr bwMode="auto">
                <a:xfrm>
                  <a:off x="3606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5" name="Line 181"/>
                <p:cNvCxnSpPr>
                  <a:cxnSpLocks noChangeShapeType="1"/>
                </p:cNvCxnSpPr>
                <p:nvPr/>
              </p:nvCxnSpPr>
              <p:spPr bwMode="auto">
                <a:xfrm>
                  <a:off x="3995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6" name="Rectangle 195"/>
                <p:cNvSpPr>
                  <a:spLocks noChangeArrowheads="1"/>
                </p:cNvSpPr>
                <p:nvPr/>
              </p:nvSpPr>
              <p:spPr bwMode="auto">
                <a:xfrm>
                  <a:off x="3995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7" name="Line 183"/>
                <p:cNvCxnSpPr>
                  <a:cxnSpLocks noChangeShapeType="1"/>
                </p:cNvCxnSpPr>
                <p:nvPr/>
              </p:nvCxnSpPr>
              <p:spPr bwMode="auto">
                <a:xfrm>
                  <a:off x="4383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8" name="Rectangle 197"/>
                <p:cNvSpPr>
                  <a:spLocks noChangeArrowheads="1"/>
                </p:cNvSpPr>
                <p:nvPr/>
              </p:nvSpPr>
              <p:spPr bwMode="auto">
                <a:xfrm>
                  <a:off x="4383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9" name="Line 185"/>
                <p:cNvCxnSpPr>
                  <a:cxnSpLocks noChangeShapeType="1"/>
                </p:cNvCxnSpPr>
                <p:nvPr/>
              </p:nvCxnSpPr>
              <p:spPr bwMode="auto">
                <a:xfrm>
                  <a:off x="4772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0" name="Rectangle 199"/>
                <p:cNvSpPr>
                  <a:spLocks noChangeArrowheads="1"/>
                </p:cNvSpPr>
                <p:nvPr/>
              </p:nvSpPr>
              <p:spPr bwMode="auto">
                <a:xfrm>
                  <a:off x="4772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1" name="Line 187"/>
                <p:cNvCxnSpPr>
                  <a:cxnSpLocks noChangeShapeType="1"/>
                </p:cNvCxnSpPr>
                <p:nvPr/>
              </p:nvCxnSpPr>
              <p:spPr bwMode="auto">
                <a:xfrm>
                  <a:off x="1290" y="3840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2" name="Rectangle 201"/>
                <p:cNvSpPr>
                  <a:spLocks noChangeArrowheads="1"/>
                </p:cNvSpPr>
                <p:nvPr/>
              </p:nvSpPr>
              <p:spPr bwMode="auto">
                <a:xfrm>
                  <a:off x="1290" y="3840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3" name="Line 189"/>
                <p:cNvCxnSpPr>
                  <a:cxnSpLocks noChangeShapeType="1"/>
                </p:cNvCxnSpPr>
                <p:nvPr/>
              </p:nvCxnSpPr>
              <p:spPr bwMode="auto">
                <a:xfrm>
                  <a:off x="5160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4" name="Rectangle 203"/>
                <p:cNvSpPr>
                  <a:spLocks noChangeArrowheads="1"/>
                </p:cNvSpPr>
                <p:nvPr/>
              </p:nvSpPr>
              <p:spPr bwMode="auto">
                <a:xfrm>
                  <a:off x="5160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5" name="Line 191"/>
                <p:cNvCxnSpPr>
                  <a:cxnSpLocks noChangeShapeType="1"/>
                </p:cNvCxnSpPr>
                <p:nvPr/>
              </p:nvCxnSpPr>
              <p:spPr bwMode="auto">
                <a:xfrm>
                  <a:off x="1275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1275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7" name="Line 193"/>
                <p:cNvCxnSpPr>
                  <a:cxnSpLocks noChangeShapeType="1"/>
                </p:cNvCxnSpPr>
                <p:nvPr/>
              </p:nvCxnSpPr>
              <p:spPr bwMode="auto">
                <a:xfrm>
                  <a:off x="1664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8" name="Rectangle 207"/>
                <p:cNvSpPr>
                  <a:spLocks noChangeArrowheads="1"/>
                </p:cNvSpPr>
                <p:nvPr/>
              </p:nvSpPr>
              <p:spPr bwMode="auto">
                <a:xfrm>
                  <a:off x="1664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9" name="Line 195"/>
                <p:cNvCxnSpPr>
                  <a:cxnSpLocks noChangeShapeType="1"/>
                </p:cNvCxnSpPr>
                <p:nvPr/>
              </p:nvCxnSpPr>
              <p:spPr bwMode="auto">
                <a:xfrm>
                  <a:off x="2052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0" name="Rectangle 209"/>
                <p:cNvSpPr>
                  <a:spLocks noChangeArrowheads="1"/>
                </p:cNvSpPr>
                <p:nvPr/>
              </p:nvSpPr>
              <p:spPr bwMode="auto">
                <a:xfrm>
                  <a:off x="2052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1" name="Line 197"/>
                <p:cNvCxnSpPr>
                  <a:cxnSpLocks noChangeShapeType="1"/>
                </p:cNvCxnSpPr>
                <p:nvPr/>
              </p:nvCxnSpPr>
              <p:spPr bwMode="auto">
                <a:xfrm>
                  <a:off x="2441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2" name="Rectangle 211"/>
                <p:cNvSpPr>
                  <a:spLocks noChangeArrowheads="1"/>
                </p:cNvSpPr>
                <p:nvPr/>
              </p:nvSpPr>
              <p:spPr bwMode="auto">
                <a:xfrm>
                  <a:off x="2441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3" name="Line 199"/>
                <p:cNvCxnSpPr>
                  <a:cxnSpLocks noChangeShapeType="1"/>
                </p:cNvCxnSpPr>
                <p:nvPr/>
              </p:nvCxnSpPr>
              <p:spPr bwMode="auto">
                <a:xfrm>
                  <a:off x="2829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4" name="Rectangle 213"/>
                <p:cNvSpPr>
                  <a:spLocks noChangeArrowheads="1"/>
                </p:cNvSpPr>
                <p:nvPr/>
              </p:nvSpPr>
              <p:spPr bwMode="auto">
                <a:xfrm>
                  <a:off x="2829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5" name="Line 201"/>
                <p:cNvCxnSpPr>
                  <a:cxnSpLocks noChangeShapeType="1"/>
                </p:cNvCxnSpPr>
                <p:nvPr/>
              </p:nvCxnSpPr>
              <p:spPr bwMode="auto">
                <a:xfrm>
                  <a:off x="3218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6" name="Rectangle 215"/>
                <p:cNvSpPr>
                  <a:spLocks noChangeArrowheads="1"/>
                </p:cNvSpPr>
                <p:nvPr/>
              </p:nvSpPr>
              <p:spPr bwMode="auto">
                <a:xfrm>
                  <a:off x="3218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7" name="Line 203"/>
                <p:cNvCxnSpPr>
                  <a:cxnSpLocks noChangeShapeType="1"/>
                </p:cNvCxnSpPr>
                <p:nvPr/>
              </p:nvCxnSpPr>
              <p:spPr bwMode="auto">
                <a:xfrm>
                  <a:off x="3606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8" name="Rectangle 217"/>
                <p:cNvSpPr>
                  <a:spLocks noChangeArrowheads="1"/>
                </p:cNvSpPr>
                <p:nvPr/>
              </p:nvSpPr>
              <p:spPr bwMode="auto">
                <a:xfrm>
                  <a:off x="3606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9" name="Line 205"/>
                <p:cNvCxnSpPr>
                  <a:cxnSpLocks noChangeShapeType="1"/>
                </p:cNvCxnSpPr>
                <p:nvPr/>
              </p:nvCxnSpPr>
              <p:spPr bwMode="auto">
                <a:xfrm>
                  <a:off x="3995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0" name="Rectangle 219"/>
                <p:cNvSpPr>
                  <a:spLocks noChangeArrowheads="1"/>
                </p:cNvSpPr>
                <p:nvPr/>
              </p:nvSpPr>
              <p:spPr bwMode="auto">
                <a:xfrm>
                  <a:off x="3995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1" name="Line 207"/>
                <p:cNvCxnSpPr>
                  <a:cxnSpLocks noChangeShapeType="1"/>
                </p:cNvCxnSpPr>
                <p:nvPr/>
              </p:nvCxnSpPr>
              <p:spPr bwMode="auto">
                <a:xfrm>
                  <a:off x="4383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2" name="Rectangle 221"/>
                <p:cNvSpPr>
                  <a:spLocks noChangeArrowheads="1"/>
                </p:cNvSpPr>
                <p:nvPr/>
              </p:nvSpPr>
              <p:spPr bwMode="auto">
                <a:xfrm>
                  <a:off x="4383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3" name="Line 209"/>
                <p:cNvCxnSpPr>
                  <a:cxnSpLocks noChangeShapeType="1"/>
                </p:cNvCxnSpPr>
                <p:nvPr/>
              </p:nvCxnSpPr>
              <p:spPr bwMode="auto">
                <a:xfrm>
                  <a:off x="4772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4" name="Rectangle 223"/>
                <p:cNvSpPr>
                  <a:spLocks noChangeArrowheads="1"/>
                </p:cNvSpPr>
                <p:nvPr/>
              </p:nvSpPr>
              <p:spPr bwMode="auto">
                <a:xfrm>
                  <a:off x="4772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5" name="Line 211"/>
                <p:cNvCxnSpPr>
                  <a:cxnSpLocks noChangeShapeType="1"/>
                </p:cNvCxnSpPr>
                <p:nvPr/>
              </p:nvCxnSpPr>
              <p:spPr bwMode="auto">
                <a:xfrm>
                  <a:off x="5160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6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60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7" name="Line 213"/>
                <p:cNvCxnSpPr>
                  <a:cxnSpLocks noChangeShapeType="1"/>
                </p:cNvCxnSpPr>
                <p:nvPr/>
              </p:nvCxnSpPr>
              <p:spPr bwMode="auto">
                <a:xfrm>
                  <a:off x="5175" y="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8" name="Rectangle 227"/>
                <p:cNvSpPr>
                  <a:spLocks noChangeArrowheads="1"/>
                </p:cNvSpPr>
                <p:nvPr/>
              </p:nvSpPr>
              <p:spPr bwMode="auto">
                <a:xfrm>
                  <a:off x="5175" y="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9" name="Line 215"/>
                <p:cNvCxnSpPr>
                  <a:cxnSpLocks noChangeShapeType="1"/>
                </p:cNvCxnSpPr>
                <p:nvPr/>
              </p:nvCxnSpPr>
              <p:spPr bwMode="auto">
                <a:xfrm>
                  <a:off x="5175" y="115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" name="Rectangle 229"/>
                <p:cNvSpPr>
                  <a:spLocks noChangeArrowheads="1"/>
                </p:cNvSpPr>
                <p:nvPr/>
              </p:nvSpPr>
              <p:spPr bwMode="auto">
                <a:xfrm>
                  <a:off x="5175" y="1154"/>
                  <a:ext cx="15" cy="14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1" name="Line 217"/>
                <p:cNvCxnSpPr>
                  <a:cxnSpLocks noChangeShapeType="1"/>
                </p:cNvCxnSpPr>
                <p:nvPr/>
              </p:nvCxnSpPr>
              <p:spPr bwMode="auto">
                <a:xfrm>
                  <a:off x="5175" y="145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2" name="Rectangle 231"/>
                <p:cNvSpPr>
                  <a:spLocks noChangeArrowheads="1"/>
                </p:cNvSpPr>
                <p:nvPr/>
              </p:nvSpPr>
              <p:spPr bwMode="auto">
                <a:xfrm>
                  <a:off x="5175" y="1452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3" name="Line 219"/>
                <p:cNvCxnSpPr>
                  <a:cxnSpLocks noChangeShapeType="1"/>
                </p:cNvCxnSpPr>
                <p:nvPr/>
              </p:nvCxnSpPr>
              <p:spPr bwMode="auto">
                <a:xfrm>
                  <a:off x="5175" y="175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4" name="Rectangle 233"/>
                <p:cNvSpPr>
                  <a:spLocks noChangeArrowheads="1"/>
                </p:cNvSpPr>
                <p:nvPr/>
              </p:nvSpPr>
              <p:spPr bwMode="auto">
                <a:xfrm>
                  <a:off x="5175" y="1751"/>
                  <a:ext cx="15" cy="14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5" name="Line 221"/>
                <p:cNvCxnSpPr>
                  <a:cxnSpLocks noChangeShapeType="1"/>
                </p:cNvCxnSpPr>
                <p:nvPr/>
              </p:nvCxnSpPr>
              <p:spPr bwMode="auto">
                <a:xfrm>
                  <a:off x="5175" y="204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" name="Rectangle 235"/>
                <p:cNvSpPr>
                  <a:spLocks noChangeArrowheads="1"/>
                </p:cNvSpPr>
                <p:nvPr/>
              </p:nvSpPr>
              <p:spPr bwMode="auto">
                <a:xfrm>
                  <a:off x="5175" y="2049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7" name="Line 223"/>
                <p:cNvCxnSpPr>
                  <a:cxnSpLocks noChangeShapeType="1"/>
                </p:cNvCxnSpPr>
                <p:nvPr/>
              </p:nvCxnSpPr>
              <p:spPr bwMode="auto">
                <a:xfrm>
                  <a:off x="5175" y="234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8" name="Rectangle 237"/>
                <p:cNvSpPr>
                  <a:spLocks noChangeArrowheads="1"/>
                </p:cNvSpPr>
                <p:nvPr/>
              </p:nvSpPr>
              <p:spPr bwMode="auto">
                <a:xfrm>
                  <a:off x="5175" y="2348"/>
                  <a:ext cx="15" cy="14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9" name="Line 225"/>
                <p:cNvCxnSpPr>
                  <a:cxnSpLocks noChangeShapeType="1"/>
                </p:cNvCxnSpPr>
                <p:nvPr/>
              </p:nvCxnSpPr>
              <p:spPr bwMode="auto">
                <a:xfrm>
                  <a:off x="5175" y="264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5175" y="2646"/>
                <a:ext cx="15" cy="15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2" name="Line 227"/>
              <p:cNvCxnSpPr>
                <a:cxnSpLocks noChangeShapeType="1"/>
              </p:cNvCxnSpPr>
              <p:nvPr/>
            </p:nvCxnSpPr>
            <p:spPr bwMode="auto">
              <a:xfrm>
                <a:off x="5175" y="29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5175" y="2945"/>
                <a:ext cx="15" cy="14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4" name="Line 229"/>
              <p:cNvCxnSpPr>
                <a:cxnSpLocks noChangeShapeType="1"/>
              </p:cNvCxnSpPr>
              <p:nvPr/>
            </p:nvCxnSpPr>
            <p:spPr bwMode="auto">
              <a:xfrm>
                <a:off x="5175" y="32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5175" y="3243"/>
                <a:ext cx="15" cy="15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6" name="Line 231"/>
              <p:cNvCxnSpPr>
                <a:cxnSpLocks noChangeShapeType="1"/>
              </p:cNvCxnSpPr>
              <p:nvPr/>
            </p:nvCxnSpPr>
            <p:spPr bwMode="auto">
              <a:xfrm>
                <a:off x="5175" y="35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5175" y="3542"/>
                <a:ext cx="15" cy="14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8" name="Line 233"/>
              <p:cNvCxnSpPr>
                <a:cxnSpLocks noChangeShapeType="1"/>
              </p:cNvCxnSpPr>
              <p:nvPr/>
            </p:nvCxnSpPr>
            <p:spPr bwMode="auto">
              <a:xfrm>
                <a:off x="5175" y="38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5175" y="3840"/>
                <a:ext cx="15" cy="15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0" name="Freeform 235"/>
            <p:cNvSpPr>
              <a:spLocks noEditPoints="1"/>
            </p:cNvSpPr>
            <p:nvPr/>
          </p:nvSpPr>
          <p:spPr bwMode="auto">
            <a:xfrm>
              <a:off x="238125" y="2552065"/>
              <a:ext cx="3588385" cy="100330"/>
            </a:xfrm>
            <a:custGeom>
              <a:avLst/>
              <a:gdLst>
                <a:gd name="T0" fmla="*/ 0 w 6028"/>
                <a:gd name="T1" fmla="*/ 73 h 168"/>
                <a:gd name="T2" fmla="*/ 6012 w 6028"/>
                <a:gd name="T3" fmla="*/ 76 h 168"/>
                <a:gd name="T4" fmla="*/ 6012 w 6028"/>
                <a:gd name="T5" fmla="*/ 92 h 168"/>
                <a:gd name="T6" fmla="*/ 0 w 6028"/>
                <a:gd name="T7" fmla="*/ 89 h 168"/>
                <a:gd name="T8" fmla="*/ 0 w 6028"/>
                <a:gd name="T9" fmla="*/ 73 h 168"/>
                <a:gd name="T10" fmla="*/ 5888 w 6028"/>
                <a:gd name="T11" fmla="*/ 2 h 168"/>
                <a:gd name="T12" fmla="*/ 6028 w 6028"/>
                <a:gd name="T13" fmla="*/ 84 h 168"/>
                <a:gd name="T14" fmla="*/ 5888 w 6028"/>
                <a:gd name="T15" fmla="*/ 166 h 168"/>
                <a:gd name="T16" fmla="*/ 5877 w 6028"/>
                <a:gd name="T17" fmla="*/ 163 h 168"/>
                <a:gd name="T18" fmla="*/ 5880 w 6028"/>
                <a:gd name="T19" fmla="*/ 152 h 168"/>
                <a:gd name="T20" fmla="*/ 6008 w 6028"/>
                <a:gd name="T21" fmla="*/ 77 h 168"/>
                <a:gd name="T22" fmla="*/ 6008 w 6028"/>
                <a:gd name="T23" fmla="*/ 91 h 168"/>
                <a:gd name="T24" fmla="*/ 5880 w 6028"/>
                <a:gd name="T25" fmla="*/ 16 h 168"/>
                <a:gd name="T26" fmla="*/ 5877 w 6028"/>
                <a:gd name="T27" fmla="*/ 5 h 168"/>
                <a:gd name="T28" fmla="*/ 5888 w 6028"/>
                <a:gd name="T29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28" h="168">
                  <a:moveTo>
                    <a:pt x="0" y="73"/>
                  </a:moveTo>
                  <a:lnTo>
                    <a:pt x="6012" y="76"/>
                  </a:lnTo>
                  <a:lnTo>
                    <a:pt x="6012" y="92"/>
                  </a:lnTo>
                  <a:lnTo>
                    <a:pt x="0" y="89"/>
                  </a:lnTo>
                  <a:lnTo>
                    <a:pt x="0" y="73"/>
                  </a:lnTo>
                  <a:close/>
                  <a:moveTo>
                    <a:pt x="5888" y="2"/>
                  </a:moveTo>
                  <a:lnTo>
                    <a:pt x="6028" y="84"/>
                  </a:lnTo>
                  <a:lnTo>
                    <a:pt x="5888" y="166"/>
                  </a:lnTo>
                  <a:cubicBezTo>
                    <a:pt x="5884" y="168"/>
                    <a:pt x="5879" y="167"/>
                    <a:pt x="5877" y="163"/>
                  </a:cubicBezTo>
                  <a:cubicBezTo>
                    <a:pt x="5874" y="159"/>
                    <a:pt x="5876" y="154"/>
                    <a:pt x="5880" y="152"/>
                  </a:cubicBezTo>
                  <a:lnTo>
                    <a:pt x="6008" y="77"/>
                  </a:lnTo>
                  <a:lnTo>
                    <a:pt x="6008" y="91"/>
                  </a:lnTo>
                  <a:lnTo>
                    <a:pt x="5880" y="16"/>
                  </a:lnTo>
                  <a:cubicBezTo>
                    <a:pt x="5876" y="14"/>
                    <a:pt x="5875" y="9"/>
                    <a:pt x="5877" y="5"/>
                  </a:cubicBezTo>
                  <a:cubicBezTo>
                    <a:pt x="5879" y="1"/>
                    <a:pt x="5884" y="0"/>
                    <a:pt x="5888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Freeform 236"/>
            <p:cNvSpPr>
              <a:spLocks noEditPoints="1"/>
            </p:cNvSpPr>
            <p:nvPr/>
          </p:nvSpPr>
          <p:spPr bwMode="auto">
            <a:xfrm>
              <a:off x="188595" y="219075"/>
              <a:ext cx="100330" cy="2385695"/>
            </a:xfrm>
            <a:custGeom>
              <a:avLst/>
              <a:gdLst>
                <a:gd name="T0" fmla="*/ 92 w 168"/>
                <a:gd name="T1" fmla="*/ 4007 h 4007"/>
                <a:gd name="T2" fmla="*/ 76 w 168"/>
                <a:gd name="T3" fmla="*/ 16 h 4007"/>
                <a:gd name="T4" fmla="*/ 92 w 168"/>
                <a:gd name="T5" fmla="*/ 16 h 4007"/>
                <a:gd name="T6" fmla="*/ 108 w 168"/>
                <a:gd name="T7" fmla="*/ 4007 h 4007"/>
                <a:gd name="T8" fmla="*/ 92 w 168"/>
                <a:gd name="T9" fmla="*/ 4007 h 4007"/>
                <a:gd name="T10" fmla="*/ 2 w 168"/>
                <a:gd name="T11" fmla="*/ 141 h 4007"/>
                <a:gd name="T12" fmla="*/ 83 w 168"/>
                <a:gd name="T13" fmla="*/ 0 h 4007"/>
                <a:gd name="T14" fmla="*/ 166 w 168"/>
                <a:gd name="T15" fmla="*/ 140 h 4007"/>
                <a:gd name="T16" fmla="*/ 163 w 168"/>
                <a:gd name="T17" fmla="*/ 151 h 4007"/>
                <a:gd name="T18" fmla="*/ 152 w 168"/>
                <a:gd name="T19" fmla="*/ 148 h 4007"/>
                <a:gd name="T20" fmla="*/ 77 w 168"/>
                <a:gd name="T21" fmla="*/ 20 h 4007"/>
                <a:gd name="T22" fmla="*/ 90 w 168"/>
                <a:gd name="T23" fmla="*/ 20 h 4007"/>
                <a:gd name="T24" fmla="*/ 16 w 168"/>
                <a:gd name="T25" fmla="*/ 149 h 4007"/>
                <a:gd name="T26" fmla="*/ 5 w 168"/>
                <a:gd name="T27" fmla="*/ 152 h 4007"/>
                <a:gd name="T28" fmla="*/ 2 w 168"/>
                <a:gd name="T29" fmla="*/ 141 h 4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4007">
                  <a:moveTo>
                    <a:pt x="92" y="4007"/>
                  </a:moveTo>
                  <a:lnTo>
                    <a:pt x="76" y="16"/>
                  </a:lnTo>
                  <a:lnTo>
                    <a:pt x="92" y="16"/>
                  </a:lnTo>
                  <a:lnTo>
                    <a:pt x="108" y="4007"/>
                  </a:lnTo>
                  <a:lnTo>
                    <a:pt x="92" y="4007"/>
                  </a:lnTo>
                  <a:close/>
                  <a:moveTo>
                    <a:pt x="2" y="141"/>
                  </a:moveTo>
                  <a:lnTo>
                    <a:pt x="83" y="0"/>
                  </a:lnTo>
                  <a:lnTo>
                    <a:pt x="166" y="140"/>
                  </a:lnTo>
                  <a:cubicBezTo>
                    <a:pt x="168" y="144"/>
                    <a:pt x="167" y="149"/>
                    <a:pt x="163" y="151"/>
                  </a:cubicBezTo>
                  <a:cubicBezTo>
                    <a:pt x="159" y="153"/>
                    <a:pt x="154" y="152"/>
                    <a:pt x="152" y="148"/>
                  </a:cubicBezTo>
                  <a:lnTo>
                    <a:pt x="77" y="20"/>
                  </a:lnTo>
                  <a:lnTo>
                    <a:pt x="90" y="20"/>
                  </a:lnTo>
                  <a:lnTo>
                    <a:pt x="16" y="149"/>
                  </a:lnTo>
                  <a:cubicBezTo>
                    <a:pt x="14" y="153"/>
                    <a:pt x="9" y="154"/>
                    <a:pt x="5" y="152"/>
                  </a:cubicBezTo>
                  <a:cubicBezTo>
                    <a:pt x="1" y="149"/>
                    <a:pt x="0" y="145"/>
                    <a:pt x="2" y="141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14960" y="62230"/>
              <a:ext cx="458470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Input 2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76675" y="2719070"/>
              <a:ext cx="458470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Input 1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3870" y="2656205"/>
              <a:ext cx="222250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12470" y="2656205"/>
              <a:ext cx="3181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55370" y="2656205"/>
              <a:ext cx="1022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902585" y="2660015"/>
              <a:ext cx="28638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Max 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78810" y="2660015"/>
              <a:ext cx="3181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531235" y="2660015"/>
              <a:ext cx="1022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7005" y="2772410"/>
              <a:ext cx="24765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7005" y="2543810"/>
              <a:ext cx="3556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7005" y="2200910"/>
              <a:ext cx="1143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0180" y="903605"/>
              <a:ext cx="28575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Max(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0180" y="646430"/>
              <a:ext cx="3556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0180" y="303530"/>
              <a:ext cx="1143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1"/>
            <p:cNvSpPr>
              <a:spLocks/>
            </p:cNvSpPr>
            <p:nvPr/>
          </p:nvSpPr>
          <p:spPr bwMode="auto">
            <a:xfrm>
              <a:off x="805180" y="2409825"/>
              <a:ext cx="14605" cy="189230"/>
            </a:xfrm>
            <a:custGeom>
              <a:avLst/>
              <a:gdLst>
                <a:gd name="T0" fmla="*/ 23 w 23"/>
                <a:gd name="T1" fmla="*/ 1 h 298"/>
                <a:gd name="T2" fmla="*/ 15 w 23"/>
                <a:gd name="T3" fmla="*/ 298 h 298"/>
                <a:gd name="T4" fmla="*/ 0 w 23"/>
                <a:gd name="T5" fmla="*/ 297 h 298"/>
                <a:gd name="T6" fmla="*/ 8 w 23"/>
                <a:gd name="T7" fmla="*/ 0 h 298"/>
                <a:gd name="T8" fmla="*/ 23 w 23"/>
                <a:gd name="T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98">
                  <a:moveTo>
                    <a:pt x="23" y="1"/>
                  </a:moveTo>
                  <a:lnTo>
                    <a:pt x="15" y="298"/>
                  </a:lnTo>
                  <a:lnTo>
                    <a:pt x="0" y="297"/>
                  </a:lnTo>
                  <a:lnTo>
                    <a:pt x="8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7" name="Freeform 252"/>
            <p:cNvSpPr>
              <a:spLocks/>
            </p:cNvSpPr>
            <p:nvPr/>
          </p:nvSpPr>
          <p:spPr bwMode="auto">
            <a:xfrm>
              <a:off x="3272155" y="2295525"/>
              <a:ext cx="11430" cy="311785"/>
            </a:xfrm>
            <a:custGeom>
              <a:avLst/>
              <a:gdLst>
                <a:gd name="T0" fmla="*/ 18 w 18"/>
                <a:gd name="T1" fmla="*/ 1 h 491"/>
                <a:gd name="T2" fmla="*/ 15 w 18"/>
                <a:gd name="T3" fmla="*/ 491 h 491"/>
                <a:gd name="T4" fmla="*/ 0 w 18"/>
                <a:gd name="T5" fmla="*/ 491 h 491"/>
                <a:gd name="T6" fmla="*/ 3 w 18"/>
                <a:gd name="T7" fmla="*/ 0 h 491"/>
                <a:gd name="T8" fmla="*/ 18 w 18"/>
                <a:gd name="T9" fmla="*/ 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1">
                  <a:moveTo>
                    <a:pt x="18" y="1"/>
                  </a:moveTo>
                  <a:lnTo>
                    <a:pt x="15" y="491"/>
                  </a:lnTo>
                  <a:lnTo>
                    <a:pt x="0" y="491"/>
                  </a:lnTo>
                  <a:lnTo>
                    <a:pt x="3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38125" y="2424430"/>
              <a:ext cx="582295" cy="9525"/>
            </a:xfrm>
            <a:prstGeom prst="rect">
              <a:avLst/>
            </a:prstGeom>
            <a:solidFill>
              <a:srgbClr val="4A7EBB"/>
            </a:solidFill>
            <a:ln w="1">
              <a:solidFill>
                <a:srgbClr val="4A7EBB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47650" y="538480"/>
              <a:ext cx="582295" cy="9525"/>
            </a:xfrm>
            <a:prstGeom prst="rect">
              <a:avLst/>
            </a:prstGeom>
            <a:solidFill>
              <a:srgbClr val="4A7EBB"/>
            </a:solidFill>
            <a:ln w="1">
              <a:solidFill>
                <a:srgbClr val="4A7EBB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40" name="Rectangle 3"/>
          <p:cNvSpPr txBox="1">
            <a:spLocks noChangeArrowheads="1"/>
          </p:cNvSpPr>
          <p:nvPr/>
        </p:nvSpPr>
        <p:spPr bwMode="auto">
          <a:xfrm>
            <a:off x="4779839" y="947217"/>
            <a:ext cx="4572001" cy="129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Output out of range</a:t>
            </a:r>
          </a:p>
          <a:p>
            <a:pPr indent="0">
              <a:buClr>
                <a:srgbClr val="92D050"/>
              </a:buClr>
            </a:pPr>
            <a:r>
              <a:rPr lang="fr-FR" kern="0" dirty="0"/>
              <a:t> </a:t>
            </a:r>
            <a:r>
              <a:rPr lang="fr-FR" kern="0" dirty="0" smtClean="0"/>
              <a:t>     Is the </a:t>
            </a:r>
            <a:r>
              <a:rPr lang="fr-FR" kern="0" dirty="0" err="1" smtClean="0"/>
              <a:t>estimated</a:t>
            </a:r>
            <a:r>
              <a:rPr lang="fr-FR" kern="0" dirty="0" smtClean="0"/>
              <a:t> </a:t>
            </a:r>
            <a:r>
              <a:rPr lang="fr-FR" kern="0" dirty="0" err="1" smtClean="0"/>
              <a:t>product</a:t>
            </a:r>
            <a:r>
              <a:rPr lang="fr-FR" kern="0" dirty="0" smtClean="0"/>
              <a:t> in the range</a:t>
            </a:r>
          </a:p>
          <a:p>
            <a:pPr indent="0">
              <a:buClr>
                <a:srgbClr val="92D050"/>
              </a:buClr>
            </a:pPr>
            <a:r>
              <a:rPr lang="fr-FR" kern="0" dirty="0"/>
              <a:t>o</a:t>
            </a:r>
            <a:r>
              <a:rPr lang="fr-FR" kern="0" dirty="0" smtClean="0"/>
              <a:t>f the training data set</a:t>
            </a:r>
            <a:endParaRPr lang="fr-FR" kern="0" dirty="0"/>
          </a:p>
          <a:p>
            <a:pPr indent="0">
              <a:buClr>
                <a:srgbClr val="92D050"/>
              </a:buClr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pic>
        <p:nvPicPr>
          <p:cNvPr id="242" name="Image 241"/>
          <p:cNvPicPr>
            <a:picLocks noChangeAspect="1"/>
          </p:cNvPicPr>
          <p:nvPr/>
        </p:nvPicPr>
        <p:blipFill rotWithShape="1">
          <a:blip r:embed="rId2"/>
          <a:srcRect l="30068" r="25505" b="54957"/>
          <a:stretch/>
        </p:blipFill>
        <p:spPr>
          <a:xfrm>
            <a:off x="5556737" y="2620111"/>
            <a:ext cx="2719755" cy="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Theoretical performances</a:t>
            </a:r>
          </a:p>
        </p:txBody>
      </p:sp>
      <p:pic>
        <p:nvPicPr>
          <p:cNvPr id="3" name="Image 2" descr="D:\Home\mweiss\Documents\SENTINEL2\S2_Toolbox\BV_NET\Report_S2_V2.0_SL2T\Perf_LAI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2946" r="11832" b="3450"/>
          <a:stretch/>
        </p:blipFill>
        <p:spPr bwMode="auto">
          <a:xfrm>
            <a:off x="600808" y="807183"/>
            <a:ext cx="3784600" cy="34353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D:\Home\mweiss\Documents\SENTINEL2\S2_Toolbox\BV_NET\Report_S2_V2.0_SL2T\Perf_FAPA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947" r="11181" b="3447"/>
          <a:stretch/>
        </p:blipFill>
        <p:spPr bwMode="auto">
          <a:xfrm>
            <a:off x="4571999" y="807183"/>
            <a:ext cx="3956979" cy="34353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9626" y="4242533"/>
            <a:ext cx="666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0" dirty="0" smtClean="0"/>
              <a:t>Pseudo-</a:t>
            </a:r>
            <a:r>
              <a:rPr lang="fr-FR" kern="0" dirty="0" err="1" smtClean="0"/>
              <a:t>independent</a:t>
            </a:r>
            <a:r>
              <a:rPr lang="fr-FR" kern="0" dirty="0" smtClean="0"/>
              <a:t> </a:t>
            </a:r>
            <a:r>
              <a:rPr lang="fr-FR" kern="0" dirty="0" err="1" smtClean="0"/>
              <a:t>database</a:t>
            </a:r>
            <a:r>
              <a:rPr lang="fr-FR" kern="0" dirty="0" smtClean="0"/>
              <a:t>, </a:t>
            </a:r>
            <a:r>
              <a:rPr lang="fr-FR" kern="0" dirty="0" err="1" smtClean="0"/>
              <a:t>still</a:t>
            </a:r>
            <a:r>
              <a:rPr lang="fr-FR" kern="0" dirty="0" smtClean="0"/>
              <a:t> </a:t>
            </a:r>
            <a:r>
              <a:rPr lang="fr-FR" kern="0" dirty="0" err="1" smtClean="0"/>
              <a:t>simulated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SAIL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55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Validation against measurements (GAI)</a:t>
            </a:r>
          </a:p>
        </p:txBody>
      </p:sp>
      <p:pic>
        <p:nvPicPr>
          <p:cNvPr id="3" name="Picture 2" descr="D:\programe\paper\Optimal_inversion\Figure\1D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65358" b="7279"/>
          <a:stretch/>
        </p:blipFill>
        <p:spPr bwMode="auto">
          <a:xfrm>
            <a:off x="262896" y="875569"/>
            <a:ext cx="1845240" cy="35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9012" y="4387477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Jiang et al, in </a:t>
            </a:r>
            <a:r>
              <a:rPr lang="fr-FR" sz="1200" i="1" dirty="0" err="1" smtClean="0">
                <a:solidFill>
                  <a:schemeClr val="tx2"/>
                </a:solidFill>
              </a:rPr>
              <a:t>prep</a:t>
            </a:r>
            <a:endParaRPr lang="fr-FR" sz="1200" i="1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20" y="875569"/>
            <a:ext cx="1860306" cy="19670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35688" y="2842614"/>
            <a:ext cx="25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</a:t>
            </a:r>
            <a:r>
              <a:rPr lang="fr-FR" sz="1200" i="1" dirty="0" err="1" smtClean="0">
                <a:solidFill>
                  <a:schemeClr val="tx2"/>
                </a:solidFill>
              </a:rPr>
              <a:t>Delloye</a:t>
            </a:r>
            <a:r>
              <a:rPr lang="fr-FR" sz="1200" i="1" dirty="0" smtClean="0">
                <a:solidFill>
                  <a:schemeClr val="tx2"/>
                </a:solidFill>
              </a:rPr>
              <a:t> et al, RSE, 2018</a:t>
            </a:r>
            <a:endParaRPr lang="fr-FR" sz="1200" i="1" dirty="0">
              <a:solidFill>
                <a:schemeClr val="tx2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4032738" y="945663"/>
            <a:ext cx="7816" cy="1662415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377980" y="2259419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wheat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804" y="876342"/>
            <a:ext cx="3259504" cy="24230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69710" y="3299384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Vuolo et al, RS, 2016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268</TotalTime>
  <Words>607</Words>
  <Application>Microsoft Office PowerPoint</Application>
  <PresentationFormat>On-screen Show (16:9)</PresentationFormat>
  <Paragraphs>240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NEW ESA Presentation 16-9</vt:lpstr>
      <vt:lpstr>PowerPoint Presentation</vt:lpstr>
      <vt:lpstr>Overall Objectives of the training</vt:lpstr>
      <vt:lpstr>Training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3.3. Import of the crop field shapefile</vt:lpstr>
      <vt:lpstr>3.3. Import of the crop field shapefile</vt:lpstr>
      <vt:lpstr>3.4. Open and display one LAI product</vt:lpstr>
      <vt:lpstr>4.1. Introducing the CSDM</vt:lpstr>
      <vt:lpstr>4.1. Introducing the CSDM</vt:lpstr>
      <vt:lpstr>4.2 Analyze one LAI time-series</vt:lpstr>
      <vt:lpstr>4.2 Analyze one LAI time-series</vt:lpstr>
      <vt:lpstr>4.2 Analyze one LAI time-series</vt:lpstr>
      <vt:lpstr>4.3. Introducing two other LAI interpolators</vt:lpstr>
      <vt:lpstr>4.5. [Extra] Run CSDM per crop type</vt:lpstr>
      <vt:lpstr>Part 5: LAI Validation</vt:lpstr>
    </vt:vector>
  </TitlesOfParts>
  <Company>ESA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Martin Claverie</cp:lastModifiedBy>
  <cp:revision>38</cp:revision>
  <cp:lastPrinted>2008-08-26T16:26:23Z</cp:lastPrinted>
  <dcterms:created xsi:type="dcterms:W3CDTF">2016-10-18T10:53:19Z</dcterms:created>
  <dcterms:modified xsi:type="dcterms:W3CDTF">2019-09-18T09:49:17Z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