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4"/>
  </p:sldMasterIdLst>
  <p:notesMasterIdLst>
    <p:notesMasterId r:id="rId60"/>
  </p:notesMasterIdLst>
  <p:handoutMasterIdLst>
    <p:handoutMasterId r:id="rId61"/>
  </p:handoutMasterIdLst>
  <p:sldIdLst>
    <p:sldId id="258" r:id="rId5"/>
    <p:sldId id="262" r:id="rId6"/>
    <p:sldId id="263" r:id="rId7"/>
    <p:sldId id="282" r:id="rId8"/>
    <p:sldId id="270" r:id="rId9"/>
    <p:sldId id="271" r:id="rId10"/>
    <p:sldId id="264" r:id="rId11"/>
    <p:sldId id="273" r:id="rId12"/>
    <p:sldId id="373" r:id="rId13"/>
    <p:sldId id="274" r:id="rId14"/>
    <p:sldId id="275" r:id="rId15"/>
    <p:sldId id="276" r:id="rId16"/>
    <p:sldId id="277" r:id="rId17"/>
    <p:sldId id="278" r:id="rId18"/>
    <p:sldId id="279" r:id="rId19"/>
    <p:sldId id="280" r:id="rId20"/>
    <p:sldId id="272" r:id="rId21"/>
    <p:sldId id="281" r:id="rId22"/>
    <p:sldId id="265" r:id="rId23"/>
    <p:sldId id="283" r:id="rId24"/>
    <p:sldId id="286" r:id="rId25"/>
    <p:sldId id="285" r:id="rId26"/>
    <p:sldId id="284" r:id="rId27"/>
    <p:sldId id="287" r:id="rId28"/>
    <p:sldId id="288" r:id="rId29"/>
    <p:sldId id="289" r:id="rId30"/>
    <p:sldId id="290" r:id="rId31"/>
    <p:sldId id="266" r:id="rId32"/>
    <p:sldId id="292" r:id="rId33"/>
    <p:sldId id="293" r:id="rId34"/>
    <p:sldId id="291" r:id="rId35"/>
    <p:sldId id="383" r:id="rId36"/>
    <p:sldId id="294" r:id="rId37"/>
    <p:sldId id="295" r:id="rId38"/>
    <p:sldId id="296" r:id="rId39"/>
    <p:sldId id="297" r:id="rId40"/>
    <p:sldId id="374" r:id="rId41"/>
    <p:sldId id="375" r:id="rId42"/>
    <p:sldId id="376" r:id="rId43"/>
    <p:sldId id="267" r:id="rId44"/>
    <p:sldId id="298" r:id="rId45"/>
    <p:sldId id="299" r:id="rId46"/>
    <p:sldId id="300" r:id="rId47"/>
    <p:sldId id="377" r:id="rId48"/>
    <p:sldId id="301" r:id="rId49"/>
    <p:sldId id="302" r:id="rId50"/>
    <p:sldId id="371" r:id="rId51"/>
    <p:sldId id="378" r:id="rId52"/>
    <p:sldId id="268" r:id="rId53"/>
    <p:sldId id="379" r:id="rId54"/>
    <p:sldId id="385" r:id="rId55"/>
    <p:sldId id="380" r:id="rId56"/>
    <p:sldId id="381" r:id="rId57"/>
    <p:sldId id="382" r:id="rId58"/>
    <p:sldId id="384" r:id="rId59"/>
  </p:sldIdLst>
  <p:sldSz cx="9144000" cy="5143500" type="screen16x9"/>
  <p:notesSz cx="7023100" cy="9309100"/>
  <p:defaultTextStyle>
    <a:defPPr>
      <a:defRPr lang="en-GB"/>
    </a:defPPr>
    <a:lvl1pPr algn="l" rtl="0" fontAlgn="base">
      <a:spcBef>
        <a:spcPct val="0"/>
      </a:spcBef>
      <a:spcAft>
        <a:spcPct val="0"/>
      </a:spcAft>
      <a:defRPr kern="1200">
        <a:solidFill>
          <a:schemeClr val="tx1"/>
        </a:solidFill>
        <a:latin typeface="Verdana" pitchFamily="34" charset="0"/>
        <a:ea typeface="+mn-ea"/>
        <a:cs typeface="+mn-cs"/>
      </a:defRPr>
    </a:lvl1pPr>
    <a:lvl2pPr marL="457200" algn="l" rtl="0" fontAlgn="base">
      <a:spcBef>
        <a:spcPct val="0"/>
      </a:spcBef>
      <a:spcAft>
        <a:spcPct val="0"/>
      </a:spcAft>
      <a:defRPr kern="1200">
        <a:solidFill>
          <a:schemeClr val="tx1"/>
        </a:solidFill>
        <a:latin typeface="Verdana" pitchFamily="34" charset="0"/>
        <a:ea typeface="+mn-ea"/>
        <a:cs typeface="+mn-cs"/>
      </a:defRPr>
    </a:lvl2pPr>
    <a:lvl3pPr marL="914400" algn="l" rtl="0" fontAlgn="base">
      <a:spcBef>
        <a:spcPct val="0"/>
      </a:spcBef>
      <a:spcAft>
        <a:spcPct val="0"/>
      </a:spcAft>
      <a:defRPr kern="1200">
        <a:solidFill>
          <a:schemeClr val="tx1"/>
        </a:solidFill>
        <a:latin typeface="Verdana" pitchFamily="34" charset="0"/>
        <a:ea typeface="+mn-ea"/>
        <a:cs typeface="+mn-cs"/>
      </a:defRPr>
    </a:lvl3pPr>
    <a:lvl4pPr marL="1371600" algn="l" rtl="0" fontAlgn="base">
      <a:spcBef>
        <a:spcPct val="0"/>
      </a:spcBef>
      <a:spcAft>
        <a:spcPct val="0"/>
      </a:spcAft>
      <a:defRPr kern="1200">
        <a:solidFill>
          <a:schemeClr val="tx1"/>
        </a:solidFill>
        <a:latin typeface="Verdana" pitchFamily="34" charset="0"/>
        <a:ea typeface="+mn-ea"/>
        <a:cs typeface="+mn-cs"/>
      </a:defRPr>
    </a:lvl4pPr>
    <a:lvl5pPr marL="1828800" algn="l" rtl="0" fontAlgn="base">
      <a:spcBef>
        <a:spcPct val="0"/>
      </a:spcBef>
      <a:spcAft>
        <a:spcPct val="0"/>
      </a:spcAft>
      <a:defRPr kern="1200">
        <a:solidFill>
          <a:schemeClr val="tx1"/>
        </a:solidFill>
        <a:latin typeface="Verdana" pitchFamily="34" charset="0"/>
        <a:ea typeface="+mn-ea"/>
        <a:cs typeface="+mn-cs"/>
      </a:defRPr>
    </a:lvl5pPr>
    <a:lvl6pPr marL="2286000" algn="l" defTabSz="914400" rtl="0" eaLnBrk="1" latinLnBrk="0" hangingPunct="1">
      <a:defRPr kern="1200">
        <a:solidFill>
          <a:schemeClr val="tx1"/>
        </a:solidFill>
        <a:latin typeface="Verdana" pitchFamily="34" charset="0"/>
        <a:ea typeface="+mn-ea"/>
        <a:cs typeface="+mn-cs"/>
      </a:defRPr>
    </a:lvl6pPr>
    <a:lvl7pPr marL="2743200" algn="l" defTabSz="914400" rtl="0" eaLnBrk="1" latinLnBrk="0" hangingPunct="1">
      <a:defRPr kern="1200">
        <a:solidFill>
          <a:schemeClr val="tx1"/>
        </a:solidFill>
        <a:latin typeface="Verdana" pitchFamily="34" charset="0"/>
        <a:ea typeface="+mn-ea"/>
        <a:cs typeface="+mn-cs"/>
      </a:defRPr>
    </a:lvl7pPr>
    <a:lvl8pPr marL="3200400" algn="l" defTabSz="914400" rtl="0" eaLnBrk="1" latinLnBrk="0" hangingPunct="1">
      <a:defRPr kern="1200">
        <a:solidFill>
          <a:schemeClr val="tx1"/>
        </a:solidFill>
        <a:latin typeface="Verdana" pitchFamily="34" charset="0"/>
        <a:ea typeface="+mn-ea"/>
        <a:cs typeface="+mn-cs"/>
      </a:defRPr>
    </a:lvl8pPr>
    <a:lvl9pPr marL="3657600" algn="l" defTabSz="914400" rtl="0" eaLnBrk="1" latinLnBrk="0" hangingPunct="1">
      <a:defRPr kern="1200">
        <a:solidFill>
          <a:schemeClr val="tx1"/>
        </a:solidFill>
        <a:latin typeface="Verdana" pitchFamily="34" charset="0"/>
        <a:ea typeface="+mn-ea"/>
        <a:cs typeface="+mn-cs"/>
      </a:defRPr>
    </a:lvl9pPr>
  </p:defaultTextStyle>
  <p:extLst>
    <p:ext uri="{521415D9-36F7-43E2-AB2F-B90AF26B5E84}">
      <p14:sectionLst xmlns:p14="http://schemas.microsoft.com/office/powerpoint/2010/main">
        <p14:section name="Default Section" id="{BBB7C5C8-BEB4-4933-8B3A-750BC2F3838E}">
          <p14:sldIdLst>
            <p14:sldId id="258"/>
            <p14:sldId id="262"/>
            <p14:sldId id="263"/>
            <p14:sldId id="282"/>
            <p14:sldId id="270"/>
            <p14:sldId id="271"/>
            <p14:sldId id="264"/>
            <p14:sldId id="273"/>
            <p14:sldId id="373"/>
            <p14:sldId id="274"/>
            <p14:sldId id="275"/>
            <p14:sldId id="276"/>
            <p14:sldId id="277"/>
            <p14:sldId id="278"/>
            <p14:sldId id="279"/>
            <p14:sldId id="280"/>
            <p14:sldId id="272"/>
            <p14:sldId id="281"/>
            <p14:sldId id="265"/>
            <p14:sldId id="283"/>
            <p14:sldId id="286"/>
            <p14:sldId id="285"/>
            <p14:sldId id="284"/>
            <p14:sldId id="287"/>
            <p14:sldId id="288"/>
            <p14:sldId id="289"/>
            <p14:sldId id="290"/>
            <p14:sldId id="266"/>
            <p14:sldId id="292"/>
            <p14:sldId id="293"/>
            <p14:sldId id="291"/>
            <p14:sldId id="383"/>
            <p14:sldId id="294"/>
            <p14:sldId id="295"/>
            <p14:sldId id="296"/>
            <p14:sldId id="297"/>
            <p14:sldId id="374"/>
            <p14:sldId id="375"/>
            <p14:sldId id="376"/>
            <p14:sldId id="267"/>
            <p14:sldId id="298"/>
            <p14:sldId id="299"/>
            <p14:sldId id="300"/>
            <p14:sldId id="377"/>
            <p14:sldId id="301"/>
            <p14:sldId id="302"/>
            <p14:sldId id="371"/>
            <p14:sldId id="378"/>
            <p14:sldId id="268"/>
            <p14:sldId id="379"/>
            <p14:sldId id="385"/>
            <p14:sldId id="380"/>
            <p14:sldId id="381"/>
            <p14:sldId id="382"/>
            <p14:sldId id="384"/>
          </p14:sldIdLst>
        </p14:section>
      </p14:sectionLst>
    </p:ex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DB"/>
    <a:srgbClr val="00549F"/>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265" autoAdjust="0"/>
    <p:restoredTop sz="94699"/>
  </p:normalViewPr>
  <p:slideViewPr>
    <p:cSldViewPr snapToGrid="0">
      <p:cViewPr varScale="1">
        <p:scale>
          <a:sx n="107" d="100"/>
          <a:sy n="107" d="100"/>
        </p:scale>
        <p:origin x="173" y="82"/>
      </p:cViewPr>
      <p:guideLst>
        <p:guide orient="horz" pos="1620"/>
        <p:guide pos="2880"/>
      </p:guideLst>
    </p:cSldViewPr>
  </p:slideViewPr>
  <p:notesTextViewPr>
    <p:cViewPr>
      <p:scale>
        <a:sx n="100" d="100"/>
        <a:sy n="100" d="100"/>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handoutMaster" Target="handoutMasters/handoutMaster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notesMaster" Target="notesMasters/notesMaster1.xml"/><Relationship Id="rId65"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smtClean="0">
                <a:latin typeface="Arial" pitchFamily="34" charset="0"/>
              </a:defRPr>
            </a:lvl1pPr>
          </a:lstStyle>
          <a:p>
            <a:pPr>
              <a:defRPr/>
            </a:pPr>
            <a:endParaRPr lang="it-IT" dirty="0"/>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smtClean="0">
                <a:latin typeface="Arial" pitchFamily="34" charset="0"/>
              </a:defRPr>
            </a:lvl1pPr>
          </a:lstStyle>
          <a:p>
            <a:pPr>
              <a:defRPr/>
            </a:pPr>
            <a:endParaRPr lang="it-IT" dirty="0"/>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smtClean="0">
                <a:latin typeface="Arial" pitchFamily="34" charset="0"/>
              </a:defRPr>
            </a:lvl1pPr>
          </a:lstStyle>
          <a:p>
            <a:pPr>
              <a:defRPr/>
            </a:pPr>
            <a:fld id="{A5B780D0-5C7F-422C-931C-25201BE19360}" type="slidenum">
              <a:rPr lang="it-IT"/>
              <a:pPr>
                <a:defRPr/>
              </a:pPr>
              <a:t>‹#›</a:t>
            </a:fld>
            <a:endParaRPr lang="it-IT" dirty="0"/>
          </a:p>
        </p:txBody>
      </p:sp>
    </p:spTree>
    <p:extLst>
      <p:ext uri="{BB962C8B-B14F-4D97-AF65-F5344CB8AC3E}">
        <p14:creationId xmlns:p14="http://schemas.microsoft.com/office/powerpoint/2010/main" val="31250459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smtClean="0"/>
            </a:lvl1pPr>
          </a:lstStyle>
          <a:p>
            <a:pPr>
              <a:defRPr/>
            </a:pPr>
            <a:endParaRPr lang="en-US" dirty="0"/>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smtClean="0"/>
            </a:lvl1pPr>
          </a:lstStyle>
          <a:p>
            <a:pPr>
              <a:defRPr/>
            </a:pPr>
            <a:fld id="{A6888345-B3D3-4351-A7A9-F936F5935E41}" type="datetimeFigureOut">
              <a:rPr lang="en-US"/>
              <a:pPr>
                <a:defRPr/>
              </a:pPr>
              <a:t>9/19/2019</a:t>
            </a:fld>
            <a:endParaRPr lang="en-US" dirty="0"/>
          </a:p>
        </p:txBody>
      </p:sp>
      <p:sp>
        <p:nvSpPr>
          <p:cNvPr id="11268"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smtClean="0"/>
            </a:lvl1pPr>
          </a:lstStyle>
          <a:p>
            <a:pPr>
              <a:defRPr/>
            </a:pPr>
            <a:endParaRPr lang="en-US" dirty="0"/>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smtClean="0"/>
            </a:lvl1pPr>
          </a:lstStyle>
          <a:p>
            <a:pPr>
              <a:defRPr/>
            </a:pPr>
            <a:fld id="{D8DF57D7-2670-4E78-96DD-D9B22805124F}" type="slidenum">
              <a:rPr lang="en-US"/>
              <a:pPr>
                <a:defRPr/>
              </a:pPr>
              <a:t>‹#›</a:t>
            </a:fld>
            <a:endParaRPr lang="en-US" dirty="0"/>
          </a:p>
        </p:txBody>
      </p:sp>
    </p:spTree>
    <p:extLst>
      <p:ext uri="{BB962C8B-B14F-4D97-AF65-F5344CB8AC3E}">
        <p14:creationId xmlns:p14="http://schemas.microsoft.com/office/powerpoint/2010/main" val="1384430337"/>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libri" pitchFamily="34" charset="0"/>
        <a:ea typeface="+mn-ea"/>
        <a:cs typeface="+mn-cs"/>
      </a:defRPr>
    </a:lvl1pPr>
    <a:lvl2pPr marL="457200" algn="l" rtl="0" fontAlgn="base">
      <a:spcBef>
        <a:spcPct val="30000"/>
      </a:spcBef>
      <a:spcAft>
        <a:spcPct val="0"/>
      </a:spcAft>
      <a:defRPr sz="1200" kern="1200">
        <a:solidFill>
          <a:schemeClr val="tx1"/>
        </a:solidFill>
        <a:latin typeface="Calibri" pitchFamily="34" charset="0"/>
        <a:ea typeface="+mn-ea"/>
        <a:cs typeface="+mn-cs"/>
      </a:defRPr>
    </a:lvl2pPr>
    <a:lvl3pPr marL="914400" algn="l" rtl="0" fontAlgn="base">
      <a:spcBef>
        <a:spcPct val="30000"/>
      </a:spcBef>
      <a:spcAft>
        <a:spcPct val="0"/>
      </a:spcAft>
      <a:defRPr sz="1200" kern="1200">
        <a:solidFill>
          <a:schemeClr val="tx1"/>
        </a:solidFill>
        <a:latin typeface="Calibri" pitchFamily="34" charset="0"/>
        <a:ea typeface="+mn-ea"/>
        <a:cs typeface="+mn-cs"/>
      </a:defRPr>
    </a:lvl3pPr>
    <a:lvl4pPr marL="1371600" algn="l" rtl="0" fontAlgn="base">
      <a:spcBef>
        <a:spcPct val="30000"/>
      </a:spcBef>
      <a:spcAft>
        <a:spcPct val="0"/>
      </a:spcAft>
      <a:defRPr sz="1200" kern="1200">
        <a:solidFill>
          <a:schemeClr val="tx1"/>
        </a:solidFill>
        <a:latin typeface="Calibri" pitchFamily="34" charset="0"/>
        <a:ea typeface="+mn-ea"/>
        <a:cs typeface="+mn-cs"/>
      </a:defRPr>
    </a:lvl4pPr>
    <a:lvl5pPr marL="1828800" algn="l" rtl="0" fontAlgn="base">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For each site, the extent and the season to monitor need to be defined. At least one season (winter or summer) should be defined, specifying the start and end dates of the season. These parameters are associated to by-default values, which can be modified by the user. The season dates are defined by a month, a day and a year; </a:t>
            </a:r>
          </a:p>
          <a:p>
            <a:endParaRPr lang="en-US" dirty="0"/>
          </a:p>
        </p:txBody>
      </p:sp>
      <p:sp>
        <p:nvSpPr>
          <p:cNvPr id="4" name="Espace réservé du numéro de diapositive 3"/>
          <p:cNvSpPr>
            <a:spLocks noGrp="1"/>
          </p:cNvSpPr>
          <p:nvPr>
            <p:ph type="sldNum" sz="quarter" idx="10"/>
          </p:nvPr>
        </p:nvSpPr>
        <p:spPr/>
        <p:txBody>
          <a:bodyPr/>
          <a:lstStyle/>
          <a:p>
            <a:fld id="{F83E5A5E-6688-4D3D-9AD9-AEB4CF09F768}" type="slidenum">
              <a:rPr lang="en-US" smtClean="0"/>
              <a:t>47</a:t>
            </a:fld>
            <a:endParaRPr lang="en-US"/>
          </a:p>
        </p:txBody>
      </p:sp>
    </p:spTree>
    <p:extLst>
      <p:ext uri="{BB962C8B-B14F-4D97-AF65-F5344CB8AC3E}">
        <p14:creationId xmlns:p14="http://schemas.microsoft.com/office/powerpoint/2010/main" val="137832609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png"/><Relationship Id="rId3" Type="http://schemas.openxmlformats.org/officeDocument/2006/relationships/image" Target="../media/image30.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29.jp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Master" Target="../slideMasters/slideMaster1.xml"/><Relationship Id="rId6" Type="http://schemas.openxmlformats.org/officeDocument/2006/relationships/image" Target="../media/image5.png"/><Relationship Id="rId11" Type="http://schemas.openxmlformats.org/officeDocument/2006/relationships/image" Target="../media/image10.pn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png"/><Relationship Id="rId22" Type="http://schemas.openxmlformats.org/officeDocument/2006/relationships/image" Target="../media/image21.png"/><Relationship Id="rId27" Type="http://schemas.openxmlformats.org/officeDocument/2006/relationships/image" Target="../media/image2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7.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31.jp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30.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1B0E223-12B6-1346-B302-1BDD5AD2463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56347" name="Text Box 27"/>
          <p:cNvSpPr txBox="1">
            <a:spLocks noChangeArrowheads="1"/>
          </p:cNvSpPr>
          <p:nvPr userDrawn="1"/>
        </p:nvSpPr>
        <p:spPr bwMode="auto">
          <a:xfrm>
            <a:off x="631825" y="4822032"/>
            <a:ext cx="5016500"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sp>
        <p:nvSpPr>
          <p:cNvPr id="10"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pic>
        <p:nvPicPr>
          <p:cNvPr id="35" name="Picture 34"/>
          <p:cNvPicPr>
            <a:picLocks noChangeAspect="1"/>
          </p:cNvPicPr>
          <p:nvPr userDrawn="1"/>
        </p:nvPicPr>
        <p:blipFill rotWithShape="1">
          <a:blip r:embed="rId3"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36" name="Straight Connector 35"/>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62" name="Group 61"/>
          <p:cNvGrpSpPr/>
          <p:nvPr userDrawn="1"/>
        </p:nvGrpSpPr>
        <p:grpSpPr>
          <a:xfrm>
            <a:off x="172269" y="4908007"/>
            <a:ext cx="6826666" cy="111519"/>
            <a:chOff x="172269" y="6621494"/>
            <a:chExt cx="6826666" cy="111519"/>
          </a:xfrm>
        </p:grpSpPr>
        <p:pic>
          <p:nvPicPr>
            <p:cNvPr id="63" name="Picture 62" descr="at.png"/>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64" name="Picture 63" descr="be.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65" name="Picture 64" descr="ca.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66" name="Picture 65" descr="ch.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7" name="Picture 66" descr="cz.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8" name="Picture 67" descr="de.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9" name="Picture 68" descr="dk.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70" name="Picture 69" descr="ee.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71" name="Picture 70" descr="es.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2" name="Picture 71" descr="fi.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3" name="Picture 72" descr="fr.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4" name="Picture 73" descr="g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5" name="Picture 74" descr="hu.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6" name="Picture 75" descr="ie.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7" name="Picture 76" descr="it.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8" name="Picture 77" descr="lu.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9" name="Picture 78" descr="nl.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80" name="Picture 79" descr="no.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81" name="Picture 80" descr="pl.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2" name="Picture 81" descr="pt.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3" name="Picture 82" descr="ro.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4" name="Picture 83" descr="se.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5" name="Picture 84" descr="uk.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6" name="Picture 85" descr="si.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pic>
        <p:nvPicPr>
          <p:cNvPr id="9" name="Picture 8"/>
          <p:cNvPicPr>
            <a:picLocks noChangeAspect="1"/>
          </p:cNvPicPr>
          <p:nvPr userDrawn="1"/>
        </p:nvPicPr>
        <p:blipFill rotWithShape="1">
          <a:blip r:embed="rId28"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Tree>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en-US" noProof="0"/>
              <a:t>Click to edit Master title style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GB"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Tree>
    <p:extLst>
      <p:ext uri="{BB962C8B-B14F-4D97-AF65-F5344CB8AC3E}">
        <p14:creationId xmlns:p14="http://schemas.microsoft.com/office/powerpoint/2010/main" val="22315011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200151"/>
            <a:ext cx="8229600" cy="3394472"/>
          </a:xfrm>
          <a:prstGeom prst="rect">
            <a:avLst/>
          </a:prstGeom>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BE"/>
          </a:p>
        </p:txBody>
      </p:sp>
      <p:sp>
        <p:nvSpPr>
          <p:cNvPr id="5" name="Titre 4"/>
          <p:cNvSpPr>
            <a:spLocks noGrp="1"/>
          </p:cNvSpPr>
          <p:nvPr>
            <p:ph type="title"/>
          </p:nvPr>
        </p:nvSpPr>
        <p:spPr/>
        <p:txBody>
          <a:bodyPr/>
          <a:lstStyle/>
          <a:p>
            <a:r>
              <a:rPr lang="fr-FR"/>
              <a:t>Modifiez le style du titre</a:t>
            </a:r>
            <a:endParaRPr lang="fr-BE"/>
          </a:p>
        </p:txBody>
      </p:sp>
    </p:spTree>
    <p:extLst>
      <p:ext uri="{BB962C8B-B14F-4D97-AF65-F5344CB8AC3E}">
        <p14:creationId xmlns:p14="http://schemas.microsoft.com/office/powerpoint/2010/main" val="401586331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4" name="Immagine 3">
            <a:extLst>
              <a:ext uri="{FF2B5EF4-FFF2-40B4-BE49-F238E27FC236}">
                <a16:creationId xmlns:a16="http://schemas.microsoft.com/office/drawing/2014/main" id="{6FA30E9B-B114-AE4D-AA9C-A8C1E4CCF4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Content Placeholder 2"/>
          <p:cNvSpPr>
            <a:spLocks noGrp="1"/>
          </p:cNvSpPr>
          <p:nvPr>
            <p:ph idx="1"/>
          </p:nvPr>
        </p:nvSpPr>
        <p:spPr>
          <a:xfrm>
            <a:off x="172800" y="1388224"/>
            <a:ext cx="8748000" cy="2527071"/>
          </a:xfrm>
        </p:spPr>
        <p:txBody>
          <a:bodyPr/>
          <a:lstStyle>
            <a:lvl1pPr marL="0">
              <a:defRPr baseline="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US" noProof="0" dirty="0"/>
          </a:p>
        </p:txBody>
      </p:sp>
      <p:pic>
        <p:nvPicPr>
          <p:cNvPr id="5" name="Picture 4"/>
          <p:cNvPicPr>
            <a:picLocks noChangeAspect="1"/>
          </p:cNvPicPr>
          <p:nvPr userDrawn="1"/>
        </p:nvPicPr>
        <p:blipFill rotWithShape="1">
          <a:blip r:embed="rId3" cstate="print">
            <a:extLst>
              <a:ext uri="{28A0092B-C50C-407E-A947-70E740481C1C}">
                <a14:useLocalDpi xmlns:a14="http://schemas.microsoft.com/office/drawing/2010/main" val="0"/>
              </a:ext>
            </a:extLst>
          </a:blip>
          <a:srcRect t="-2" b="28614"/>
          <a:stretch/>
        </p:blipFill>
        <p:spPr>
          <a:xfrm>
            <a:off x="7787917" y="156199"/>
            <a:ext cx="1210456" cy="468000"/>
          </a:xfrm>
          <a:prstGeom prst="rect">
            <a:avLst/>
          </a:prstGeom>
        </p:spPr>
      </p:pic>
      <p:sp>
        <p:nvSpPr>
          <p:cNvPr id="6" name="Text Box 58"/>
          <p:cNvSpPr txBox="1">
            <a:spLocks noChangeArrowheads="1"/>
          </p:cNvSpPr>
          <p:nvPr userDrawn="1"/>
        </p:nvSpPr>
        <p:spPr bwMode="auto">
          <a:xfrm>
            <a:off x="162824" y="4571668"/>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lIns="0" anchor="b">
            <a:spAutoFit/>
          </a:bodyPr>
          <a:lstStyle/>
          <a:p>
            <a:pPr algn="l">
              <a:spcBef>
                <a:spcPct val="50000"/>
              </a:spcBef>
            </a:pPr>
            <a:r>
              <a:rPr lang="en-US" sz="800" noProof="0" dirty="0">
                <a:solidFill>
                  <a:schemeClr val="bg1">
                    <a:lumMod val="85000"/>
                  </a:schemeClr>
                </a:solidFill>
              </a:rPr>
              <a:t>ESA UNCLASSIFIED - For Official Use</a:t>
            </a:r>
            <a:endParaRPr lang="en-GB" sz="800" noProof="0" dirty="0">
              <a:solidFill>
                <a:schemeClr val="bg1">
                  <a:lumMod val="85000"/>
                </a:schemeClr>
              </a:solidFill>
            </a:endParaRPr>
          </a:p>
        </p:txBody>
      </p:sp>
      <p:pic>
        <p:nvPicPr>
          <p:cNvPr id="7" name="Picture 6"/>
          <p:cNvPicPr>
            <a:picLocks noChangeAspect="1"/>
          </p:cNvPicPr>
          <p:nvPr userDrawn="1"/>
        </p:nvPicPr>
        <p:blipFill rotWithShape="1">
          <a:blip r:embed="rId4" cstate="print">
            <a:extLst>
              <a:ext uri="{28A0092B-C50C-407E-A947-70E740481C1C}">
                <a14:useLocalDpi xmlns:a14="http://schemas.microsoft.com/office/drawing/2010/main" val="0"/>
              </a:ext>
            </a:extLst>
          </a:blip>
          <a:srcRect t="83098" b="-5313"/>
          <a:stretch/>
        </p:blipFill>
        <p:spPr>
          <a:xfrm>
            <a:off x="7790400" y="4899600"/>
            <a:ext cx="1196912" cy="144000"/>
          </a:xfrm>
          <a:prstGeom prst="rect">
            <a:avLst/>
          </a:prstGeom>
        </p:spPr>
      </p:pic>
      <p:cxnSp>
        <p:nvCxnSpPr>
          <p:cNvPr id="8" name="Straight Connector 7"/>
          <p:cNvCxnSpPr/>
          <p:nvPr userDrawn="1"/>
        </p:nvCxnSpPr>
        <p:spPr>
          <a:xfrm>
            <a:off x="165932" y="4789188"/>
            <a:ext cx="8824779"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9" name="Group 8"/>
          <p:cNvGrpSpPr/>
          <p:nvPr userDrawn="1"/>
        </p:nvGrpSpPr>
        <p:grpSpPr>
          <a:xfrm>
            <a:off x="172269" y="4908007"/>
            <a:ext cx="6826666" cy="111519"/>
            <a:chOff x="172269" y="6621494"/>
            <a:chExt cx="6826666" cy="111519"/>
          </a:xfrm>
        </p:grpSpPr>
        <p:pic>
          <p:nvPicPr>
            <p:cNvPr id="10" name="Picture 9" descr="at.png"/>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11" name="Picture 10" descr="be.png"/>
            <p:cNvPicPr>
              <a:picLocks noChangeAspect="1"/>
            </p:cNvPicPr>
            <p:nvPr userDrawn="1"/>
          </p:nvPicPr>
          <p:blipFill>
            <a:blip r:embed="rId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12" name="Picture 11" descr="ca.png"/>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13" name="Picture 12" descr="ch.png"/>
            <p:cNvPicPr>
              <a:picLocks noChangeAspect="1"/>
            </p:cNvPicPr>
            <p:nvPr userDrawn="1"/>
          </p:nvPicPr>
          <p:blipFill>
            <a:blip r:embed="rId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14" name="Picture 13" descr="cz.png"/>
            <p:cNvPicPr>
              <a:picLocks noChangeAspect="1"/>
            </p:cNvPicPr>
            <p:nvPr userDrawn="1"/>
          </p:nvPicPr>
          <p:blipFill>
            <a:blip r:embed="rId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15" name="Picture 14" descr="de.png"/>
            <p:cNvPicPr>
              <a:picLocks noChangeAspect="1"/>
            </p:cNvPicPr>
            <p:nvPr userDrawn="1"/>
          </p:nvPicPr>
          <p:blipFill>
            <a:blip r:embed="rId1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16" name="Picture 15" descr="dk.png"/>
            <p:cNvPicPr>
              <a:picLocks noChangeAspect="1"/>
            </p:cNvPicPr>
            <p:nvPr userDrawn="1"/>
          </p:nvPicPr>
          <p:blipFill>
            <a:blip r:embed="rId1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17" name="Picture 16" descr="ee.png"/>
            <p:cNvPicPr>
              <a:picLocks noChangeAspect="1"/>
            </p:cNvPicPr>
            <p:nvPr userDrawn="1"/>
          </p:nvPicPr>
          <p:blipFill>
            <a:blip r:embed="rId1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18" name="Picture 17" descr="es.png"/>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19" name="Picture 18" descr="fi.png"/>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20" name="Picture 19" descr="fr.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21" name="Picture 20" descr="gr.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22" name="Picture 21" descr="hu.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23" name="Picture 22" descr="ie.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24" name="Picture 23" descr="it.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25" name="Picture 24" descr="lu.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26" name="Picture 25" descr="nl.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27" name="Picture 26" descr="no.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28" name="Picture 27" descr="pl.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29" name="Picture 28" descr="pt.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30" name="Picture 29" descr="ro.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31" name="Picture 30" descr="se.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32" name="Picture 31" descr="uk.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33" name="Picture 32" descr="si.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Tree>
    <p:extLst>
      <p:ext uri="{BB962C8B-B14F-4D97-AF65-F5344CB8AC3E}">
        <p14:creationId xmlns:p14="http://schemas.microsoft.com/office/powerpoint/2010/main" val="2118801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en-US" noProof="0"/>
              <a:t>Click to edit Master title style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noProof="0"/>
              <a:t>Click to edit Master text styles</a:t>
            </a:r>
          </a:p>
        </p:txBody>
      </p:sp>
    </p:spTree>
    <p:extLst>
      <p:ext uri="{BB962C8B-B14F-4D97-AF65-F5344CB8AC3E}">
        <p14:creationId xmlns:p14="http://schemas.microsoft.com/office/powerpoint/2010/main" val="319503125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mple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3ED9C6-BF66-4FFB-A2A9-58A278C026FE}"/>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7D8D5BA1-F817-4DA8-BF6A-27D9E5F8D422}"/>
              </a:ext>
            </a:extLst>
          </p:cNvPr>
          <p:cNvSpPr>
            <a:spLocks noGrp="1" noChangeArrowheads="1"/>
          </p:cNvSpPr>
          <p:nvPr>
            <p:ph idx="1"/>
          </p:nvPr>
        </p:nvSpPr>
        <p:spPr bwMode="auto">
          <a:xfrm>
            <a:off x="172800" y="922282"/>
            <a:ext cx="8748000" cy="3628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1307813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noProof="0"/>
              <a:t>Click to edit Master title style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a:p>
        </p:txBody>
      </p:sp>
    </p:spTree>
    <p:extLst>
      <p:ext uri="{BB962C8B-B14F-4D97-AF65-F5344CB8AC3E}">
        <p14:creationId xmlns:p14="http://schemas.microsoft.com/office/powerpoint/2010/main" val="16986723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noProof="0"/>
              <a:t>Click to edit Master text styles</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9" name="Title 1"/>
          <p:cNvSpPr>
            <a:spLocks noGrp="1"/>
          </p:cNvSpPr>
          <p:nvPr>
            <p:ph type="title"/>
          </p:nvPr>
        </p:nvSpPr>
        <p:spPr>
          <a:xfrm>
            <a:off x="1266612" y="149150"/>
            <a:ext cx="6051319"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4054093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307252" y="149150"/>
            <a:ext cx="6010679" cy="430887"/>
          </a:xfrm>
          <a:prstGeom prst="rect">
            <a:avLst/>
          </a:prstGeom>
          <a:noFill/>
          <a:ln>
            <a:noFill/>
          </a:ln>
        </p:spPr>
        <p:txBody>
          <a:bodyPr vert="horz" wrap="square" lIns="91440" tIns="45720" rIns="91440" bIns="45720" numCol="1" anchor="ctr" anchorCtr="0" compatLnSpc="1">
            <a:prstTxWarp prst="textNoShape">
              <a:avLst/>
            </a:prstTxWarp>
            <a:spAutoFit/>
          </a:bodyPr>
          <a:lstStyle>
            <a:lvl1pPr>
              <a:defRPr lang="en-GB" sz="2200" b="0" dirty="0" smtClean="0">
                <a:solidFill>
                  <a:srgbClr val="0070C0"/>
                </a:solidFill>
                <a:latin typeface="Verdana"/>
                <a:ea typeface="+mj-ea"/>
                <a:cs typeface="Verdana"/>
              </a:defRPr>
            </a:lvl1pPr>
          </a:lstStyle>
          <a:p>
            <a:pPr lvl="0" algn="l" rtl="0" eaLnBrk="1" fontAlgn="base" hangingPunct="1">
              <a:spcBef>
                <a:spcPct val="0"/>
              </a:spcBef>
              <a:spcAft>
                <a:spcPct val="0"/>
              </a:spcAft>
            </a:pPr>
            <a:r>
              <a:rPr lang="en-US"/>
              <a:t>Click to edit Master title style</a:t>
            </a:r>
            <a:endParaRPr lang="en-GB" dirty="0"/>
          </a:p>
        </p:txBody>
      </p:sp>
    </p:spTree>
    <p:extLst>
      <p:ext uri="{BB962C8B-B14F-4D97-AF65-F5344CB8AC3E}">
        <p14:creationId xmlns:p14="http://schemas.microsoft.com/office/powerpoint/2010/main" val="21188019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82999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noProof="0"/>
              <a:t>Click to edit Master text styles</a:t>
            </a:r>
          </a:p>
        </p:txBody>
      </p:sp>
      <p:sp>
        <p:nvSpPr>
          <p:cNvPr id="5" name="Title 1"/>
          <p:cNvSpPr>
            <a:spLocks noGrp="1"/>
          </p:cNvSpPr>
          <p:nvPr>
            <p:ph type="title"/>
          </p:nvPr>
        </p:nvSpPr>
        <p:spPr>
          <a:xfrm>
            <a:off x="1307252" y="149150"/>
            <a:ext cx="6010679" cy="430887"/>
          </a:xfrm>
        </p:spPr>
        <p:txBody>
          <a:bodyPr/>
          <a:lstStyle/>
          <a:p>
            <a:r>
              <a:rPr lang="en-US" noProof="0"/>
              <a:t>Click to edit Master title style</a:t>
            </a:r>
            <a:endParaRPr lang="en-GB" noProof="0"/>
          </a:p>
        </p:txBody>
      </p:sp>
    </p:spTree>
    <p:extLst>
      <p:ext uri="{BB962C8B-B14F-4D97-AF65-F5344CB8AC3E}">
        <p14:creationId xmlns:p14="http://schemas.microsoft.com/office/powerpoint/2010/main" val="741985168"/>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1.jpg"/><Relationship Id="rId18" Type="http://schemas.openxmlformats.org/officeDocument/2006/relationships/image" Target="../media/image6.png"/><Relationship Id="rId26" Type="http://schemas.openxmlformats.org/officeDocument/2006/relationships/image" Target="../media/image14.png"/><Relationship Id="rId39" Type="http://schemas.openxmlformats.org/officeDocument/2006/relationships/image" Target="../media/image27.png"/><Relationship Id="rId21" Type="http://schemas.openxmlformats.org/officeDocument/2006/relationships/image" Target="../media/image9.png"/><Relationship Id="rId34" Type="http://schemas.openxmlformats.org/officeDocument/2006/relationships/image" Target="../media/image22.png"/><Relationship Id="rId7" Type="http://schemas.openxmlformats.org/officeDocument/2006/relationships/slideLayout" Target="../slideLayouts/slideLayout7.xml"/><Relationship Id="rId12" Type="http://schemas.openxmlformats.org/officeDocument/2006/relationships/theme" Target="../theme/theme1.xml"/><Relationship Id="rId17" Type="http://schemas.openxmlformats.org/officeDocument/2006/relationships/image" Target="../media/image5.png"/><Relationship Id="rId25" Type="http://schemas.openxmlformats.org/officeDocument/2006/relationships/image" Target="../media/image13.png"/><Relationship Id="rId33" Type="http://schemas.openxmlformats.org/officeDocument/2006/relationships/image" Target="../media/image21.png"/><Relationship Id="rId38" Type="http://schemas.openxmlformats.org/officeDocument/2006/relationships/image" Target="../media/image26.png"/><Relationship Id="rId2" Type="http://schemas.openxmlformats.org/officeDocument/2006/relationships/slideLayout" Target="../slideLayouts/slideLayout2.xml"/><Relationship Id="rId16" Type="http://schemas.openxmlformats.org/officeDocument/2006/relationships/image" Target="../media/image4.png"/><Relationship Id="rId20" Type="http://schemas.openxmlformats.org/officeDocument/2006/relationships/image" Target="../media/image8.png"/><Relationship Id="rId29" Type="http://schemas.openxmlformats.org/officeDocument/2006/relationships/image" Target="../media/image17.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2.png"/><Relationship Id="rId32" Type="http://schemas.openxmlformats.org/officeDocument/2006/relationships/image" Target="../media/image20.png"/><Relationship Id="rId37" Type="http://schemas.openxmlformats.org/officeDocument/2006/relationships/image" Target="../media/image25.png"/><Relationship Id="rId40" Type="http://schemas.openxmlformats.org/officeDocument/2006/relationships/image" Target="../media/image28.png"/><Relationship Id="rId5" Type="http://schemas.openxmlformats.org/officeDocument/2006/relationships/slideLayout" Target="../slideLayouts/slideLayout5.xml"/><Relationship Id="rId15" Type="http://schemas.openxmlformats.org/officeDocument/2006/relationships/image" Target="../media/image3.png"/><Relationship Id="rId23" Type="http://schemas.openxmlformats.org/officeDocument/2006/relationships/image" Target="../media/image11.png"/><Relationship Id="rId28" Type="http://schemas.openxmlformats.org/officeDocument/2006/relationships/image" Target="../media/image16.png"/><Relationship Id="rId36" Type="http://schemas.openxmlformats.org/officeDocument/2006/relationships/image" Target="../media/image24.png"/><Relationship Id="rId10" Type="http://schemas.openxmlformats.org/officeDocument/2006/relationships/slideLayout" Target="../slideLayouts/slideLayout10.xml"/><Relationship Id="rId19" Type="http://schemas.openxmlformats.org/officeDocument/2006/relationships/image" Target="../media/image7.png"/><Relationship Id="rId31" Type="http://schemas.openxmlformats.org/officeDocument/2006/relationships/image" Target="../media/image19.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eg"/><Relationship Id="rId22" Type="http://schemas.openxmlformats.org/officeDocument/2006/relationships/image" Target="../media/image10.png"/><Relationship Id="rId27" Type="http://schemas.openxmlformats.org/officeDocument/2006/relationships/image" Target="../media/image15.png"/><Relationship Id="rId30" Type="http://schemas.openxmlformats.org/officeDocument/2006/relationships/image" Target="../media/image18.png"/><Relationship Id="rId35" Type="http://schemas.openxmlformats.org/officeDocument/2006/relationships/image" Target="../media/image23.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3" name="Immagine 2">
            <a:extLst>
              <a:ext uri="{FF2B5EF4-FFF2-40B4-BE49-F238E27FC236}">
                <a16:creationId xmlns:a16="http://schemas.microsoft.com/office/drawing/2014/main" id="{5BE7BA99-BB90-8644-BF27-8AD36F69E58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9" name="Text Box DG"/>
          <p:cNvSpPr txBox="1">
            <a:spLocks noChangeArrowheads="1"/>
          </p:cNvSpPr>
          <p:nvPr/>
        </p:nvSpPr>
        <p:spPr bwMode="auto">
          <a:xfrm>
            <a:off x="578164" y="335522"/>
            <a:ext cx="5016500" cy="2143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a:spAutoFit/>
          </a:bodyPr>
          <a:lstStyle/>
          <a:p>
            <a:pPr>
              <a:spcBef>
                <a:spcPct val="50000"/>
              </a:spcBef>
            </a:pPr>
            <a:endParaRPr lang="en-GB" sz="800" noProof="0" dirty="0"/>
          </a:p>
        </p:txBody>
      </p:sp>
      <p:pic>
        <p:nvPicPr>
          <p:cNvPr id="12" name="Picture 11" descr="PPT_Footer.jpg"/>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0" y="4776787"/>
            <a:ext cx="9144000" cy="366713"/>
          </a:xfrm>
          <a:prstGeom prst="rect">
            <a:avLst/>
          </a:prstGeom>
        </p:spPr>
      </p:pic>
      <p:grpSp>
        <p:nvGrpSpPr>
          <p:cNvPr id="34" name="Group 33"/>
          <p:cNvGrpSpPr/>
          <p:nvPr userDrawn="1"/>
        </p:nvGrpSpPr>
        <p:grpSpPr>
          <a:xfrm>
            <a:off x="172269" y="4908007"/>
            <a:ext cx="6826666" cy="111519"/>
            <a:chOff x="172269" y="6621494"/>
            <a:chExt cx="6826666" cy="111519"/>
          </a:xfrm>
        </p:grpSpPr>
        <p:pic>
          <p:nvPicPr>
            <p:cNvPr id="35" name="Picture 34" descr="at.png"/>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72269" y="6624669"/>
              <a:ext cx="163906" cy="108344"/>
            </a:xfrm>
            <a:prstGeom prst="rect">
              <a:avLst/>
            </a:prstGeom>
            <a:ln>
              <a:noFill/>
            </a:ln>
          </p:spPr>
        </p:pic>
        <p:pic>
          <p:nvPicPr>
            <p:cNvPr id="36" name="Picture 35" descr="be.png"/>
            <p:cNvPicPr>
              <a:picLocks noChangeAspect="1"/>
            </p:cNvPicPr>
            <p:nvPr userDrawn="1"/>
          </p:nvPicPr>
          <p:blipFill>
            <a:blip r:embed="rId16" cstate="print">
              <a:extLst>
                <a:ext uri="{28A0092B-C50C-407E-A947-70E740481C1C}">
                  <a14:useLocalDpi xmlns:a14="http://schemas.microsoft.com/office/drawing/2010/main" val="0"/>
                </a:ext>
              </a:extLst>
            </a:blip>
            <a:stretch>
              <a:fillRect/>
            </a:stretch>
          </p:blipFill>
          <p:spPr>
            <a:xfrm>
              <a:off x="450797" y="6624669"/>
              <a:ext cx="163906" cy="108344"/>
            </a:xfrm>
            <a:prstGeom prst="rect">
              <a:avLst/>
            </a:prstGeom>
            <a:ln>
              <a:noFill/>
            </a:ln>
          </p:spPr>
        </p:pic>
        <p:pic>
          <p:nvPicPr>
            <p:cNvPr id="37" name="Picture 36" descr="ca.png"/>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6835029" y="6621494"/>
              <a:ext cx="163906" cy="108344"/>
            </a:xfrm>
            <a:prstGeom prst="rect">
              <a:avLst/>
            </a:prstGeom>
            <a:ln>
              <a:noFill/>
            </a:ln>
          </p:spPr>
        </p:pic>
        <p:pic>
          <p:nvPicPr>
            <p:cNvPr id="38" name="Picture 37" descr="ch.png"/>
            <p:cNvPicPr>
              <a:picLocks noChangeAspect="1"/>
            </p:cNvPicPr>
            <p:nvPr userDrawn="1"/>
          </p:nvPicPr>
          <p:blipFill>
            <a:blip r:embed="rId18" cstate="print">
              <a:extLst>
                <a:ext uri="{28A0092B-C50C-407E-A947-70E740481C1C}">
                  <a14:useLocalDpi xmlns:a14="http://schemas.microsoft.com/office/drawing/2010/main" val="0"/>
                </a:ext>
              </a:extLst>
            </a:blip>
            <a:stretch>
              <a:fillRect/>
            </a:stretch>
          </p:blipFill>
          <p:spPr>
            <a:xfrm>
              <a:off x="5755667" y="6624669"/>
              <a:ext cx="163906" cy="108344"/>
            </a:xfrm>
            <a:prstGeom prst="rect">
              <a:avLst/>
            </a:prstGeom>
            <a:ln>
              <a:noFill/>
            </a:ln>
          </p:spPr>
        </p:pic>
        <p:pic>
          <p:nvPicPr>
            <p:cNvPr id="65" name="Picture 64" descr="cz.png"/>
            <p:cNvPicPr>
              <a:picLocks noChangeAspect="1"/>
            </p:cNvPicPr>
            <p:nvPr userDrawn="1"/>
          </p:nvPicPr>
          <p:blipFill>
            <a:blip r:embed="rId19" cstate="print">
              <a:extLst>
                <a:ext uri="{28A0092B-C50C-407E-A947-70E740481C1C}">
                  <a14:useLocalDpi xmlns:a14="http://schemas.microsoft.com/office/drawing/2010/main" val="0"/>
                </a:ext>
              </a:extLst>
            </a:blip>
            <a:stretch>
              <a:fillRect/>
            </a:stretch>
          </p:blipFill>
          <p:spPr>
            <a:xfrm>
              <a:off x="731531" y="6624669"/>
              <a:ext cx="163906" cy="108344"/>
            </a:xfrm>
            <a:prstGeom prst="rect">
              <a:avLst/>
            </a:prstGeom>
            <a:ln>
              <a:noFill/>
            </a:ln>
          </p:spPr>
        </p:pic>
        <p:pic>
          <p:nvPicPr>
            <p:cNvPr id="66" name="Picture 65" descr="de.png"/>
            <p:cNvPicPr>
              <a:picLocks noChangeAspect="1"/>
            </p:cNvPicPr>
            <p:nvPr userDrawn="1"/>
          </p:nvPicPr>
          <p:blipFill>
            <a:blip r:embed="rId20" cstate="print">
              <a:extLst>
                <a:ext uri="{28A0092B-C50C-407E-A947-70E740481C1C}">
                  <a14:useLocalDpi xmlns:a14="http://schemas.microsoft.com/office/drawing/2010/main" val="0"/>
                </a:ext>
              </a:extLst>
            </a:blip>
            <a:stretch>
              <a:fillRect/>
            </a:stretch>
          </p:blipFill>
          <p:spPr>
            <a:xfrm>
              <a:off x="2130472" y="6624669"/>
              <a:ext cx="163906" cy="108344"/>
            </a:xfrm>
            <a:prstGeom prst="rect">
              <a:avLst/>
            </a:prstGeom>
            <a:ln>
              <a:noFill/>
            </a:ln>
          </p:spPr>
        </p:pic>
        <p:pic>
          <p:nvPicPr>
            <p:cNvPr id="67" name="Picture 66" descr="dk.png"/>
            <p:cNvPicPr>
              <a:picLocks noChangeAspect="1"/>
            </p:cNvPicPr>
            <p:nvPr userDrawn="1"/>
          </p:nvPicPr>
          <p:blipFill>
            <a:blip r:embed="rId21" cstate="print">
              <a:extLst>
                <a:ext uri="{28A0092B-C50C-407E-A947-70E740481C1C}">
                  <a14:useLocalDpi xmlns:a14="http://schemas.microsoft.com/office/drawing/2010/main" val="0"/>
                </a:ext>
              </a:extLst>
            </a:blip>
            <a:stretch>
              <a:fillRect/>
            </a:stretch>
          </p:blipFill>
          <p:spPr>
            <a:xfrm>
              <a:off x="1009766" y="6624669"/>
              <a:ext cx="163906" cy="108344"/>
            </a:xfrm>
            <a:prstGeom prst="rect">
              <a:avLst/>
            </a:prstGeom>
            <a:ln>
              <a:noFill/>
            </a:ln>
          </p:spPr>
        </p:pic>
        <p:pic>
          <p:nvPicPr>
            <p:cNvPr id="68" name="Picture 67" descr="ee.png"/>
            <p:cNvPicPr>
              <a:picLocks noChangeAspect="1"/>
            </p:cNvPicPr>
            <p:nvPr userDrawn="1"/>
          </p:nvPicPr>
          <p:blipFill>
            <a:blip r:embed="rId22" cstate="print">
              <a:extLst>
                <a:ext uri="{28A0092B-C50C-407E-A947-70E740481C1C}">
                  <a14:useLocalDpi xmlns:a14="http://schemas.microsoft.com/office/drawing/2010/main" val="0"/>
                </a:ext>
              </a:extLst>
            </a:blip>
            <a:stretch>
              <a:fillRect/>
            </a:stretch>
          </p:blipFill>
          <p:spPr>
            <a:xfrm>
              <a:off x="1288298" y="6624669"/>
              <a:ext cx="163906" cy="108344"/>
            </a:xfrm>
            <a:prstGeom prst="rect">
              <a:avLst/>
            </a:prstGeom>
            <a:ln>
              <a:noFill/>
            </a:ln>
          </p:spPr>
        </p:pic>
        <p:pic>
          <p:nvPicPr>
            <p:cNvPr id="69" name="Picture 68" descr="es.png"/>
            <p:cNvPicPr>
              <a:picLocks noChangeAspect="1"/>
            </p:cNvPicPr>
            <p:nvPr userDrawn="1"/>
          </p:nvPicPr>
          <p:blipFill>
            <a:blip r:embed="rId23" cstate="print">
              <a:extLst>
                <a:ext uri="{28A0092B-C50C-407E-A947-70E740481C1C}">
                  <a14:useLocalDpi xmlns:a14="http://schemas.microsoft.com/office/drawing/2010/main" val="0"/>
                </a:ext>
              </a:extLst>
            </a:blip>
            <a:stretch>
              <a:fillRect/>
            </a:stretch>
          </p:blipFill>
          <p:spPr>
            <a:xfrm>
              <a:off x="5197147" y="6624669"/>
              <a:ext cx="163906" cy="108344"/>
            </a:xfrm>
            <a:prstGeom prst="rect">
              <a:avLst/>
            </a:prstGeom>
            <a:ln>
              <a:noFill/>
            </a:ln>
          </p:spPr>
        </p:pic>
        <p:pic>
          <p:nvPicPr>
            <p:cNvPr id="70" name="Picture 69" descr="fi.png"/>
            <p:cNvPicPr>
              <a:picLocks noChangeAspect="1"/>
            </p:cNvPicPr>
            <p:nvPr userDrawn="1"/>
          </p:nvPicPr>
          <p:blipFill>
            <a:blip r:embed="rId24" cstate="print">
              <a:extLst>
                <a:ext uri="{28A0092B-C50C-407E-A947-70E740481C1C}">
                  <a14:useLocalDpi xmlns:a14="http://schemas.microsoft.com/office/drawing/2010/main" val="0"/>
                </a:ext>
              </a:extLst>
            </a:blip>
            <a:stretch>
              <a:fillRect/>
            </a:stretch>
          </p:blipFill>
          <p:spPr>
            <a:xfrm>
              <a:off x="1571956" y="6624669"/>
              <a:ext cx="163906" cy="108344"/>
            </a:xfrm>
            <a:prstGeom prst="rect">
              <a:avLst/>
            </a:prstGeom>
            <a:ln>
              <a:noFill/>
            </a:ln>
          </p:spPr>
        </p:pic>
        <p:pic>
          <p:nvPicPr>
            <p:cNvPr id="71" name="Picture 70" descr="fr.png"/>
            <p:cNvPicPr>
              <a:picLocks noChangeAspect="1"/>
            </p:cNvPicPr>
            <p:nvPr userDrawn="1"/>
          </p:nvPicPr>
          <p:blipFill>
            <a:blip r:embed="rId25" cstate="print">
              <a:extLst>
                <a:ext uri="{28A0092B-C50C-407E-A947-70E740481C1C}">
                  <a14:useLocalDpi xmlns:a14="http://schemas.microsoft.com/office/drawing/2010/main" val="0"/>
                </a:ext>
              </a:extLst>
            </a:blip>
            <a:stretch>
              <a:fillRect/>
            </a:stretch>
          </p:blipFill>
          <p:spPr>
            <a:xfrm>
              <a:off x="1849315" y="6624669"/>
              <a:ext cx="163906" cy="108344"/>
            </a:xfrm>
            <a:prstGeom prst="rect">
              <a:avLst/>
            </a:prstGeom>
            <a:ln>
              <a:noFill/>
            </a:ln>
          </p:spPr>
        </p:pic>
        <p:pic>
          <p:nvPicPr>
            <p:cNvPr id="72" name="Picture 71" descr="gr.png"/>
            <p:cNvPicPr>
              <a:picLocks noChangeAspect="1"/>
            </p:cNvPicPr>
            <p:nvPr userDrawn="1"/>
          </p:nvPicPr>
          <p:blipFill>
            <a:blip r:embed="rId26" cstate="print">
              <a:extLst>
                <a:ext uri="{28A0092B-C50C-407E-A947-70E740481C1C}">
                  <a14:useLocalDpi xmlns:a14="http://schemas.microsoft.com/office/drawing/2010/main" val="0"/>
                </a:ext>
              </a:extLst>
            </a:blip>
            <a:stretch>
              <a:fillRect/>
            </a:stretch>
          </p:blipFill>
          <p:spPr>
            <a:xfrm>
              <a:off x="2407833" y="6624669"/>
              <a:ext cx="163906" cy="108344"/>
            </a:xfrm>
            <a:prstGeom prst="rect">
              <a:avLst/>
            </a:prstGeom>
            <a:ln>
              <a:noFill/>
            </a:ln>
          </p:spPr>
        </p:pic>
        <p:pic>
          <p:nvPicPr>
            <p:cNvPr id="73" name="Picture 72" descr="hu.png"/>
            <p:cNvPicPr>
              <a:picLocks noChangeAspect="1"/>
            </p:cNvPicPr>
            <p:nvPr userDrawn="1"/>
          </p:nvPicPr>
          <p:blipFill>
            <a:blip r:embed="rId27" cstate="print">
              <a:extLst>
                <a:ext uri="{28A0092B-C50C-407E-A947-70E740481C1C}">
                  <a14:useLocalDpi xmlns:a14="http://schemas.microsoft.com/office/drawing/2010/main" val="0"/>
                </a:ext>
              </a:extLst>
            </a:blip>
            <a:stretch>
              <a:fillRect/>
            </a:stretch>
          </p:blipFill>
          <p:spPr>
            <a:xfrm>
              <a:off x="2685195" y="6624669"/>
              <a:ext cx="163906" cy="108344"/>
            </a:xfrm>
            <a:prstGeom prst="rect">
              <a:avLst/>
            </a:prstGeom>
            <a:ln>
              <a:noFill/>
            </a:ln>
          </p:spPr>
        </p:pic>
        <p:pic>
          <p:nvPicPr>
            <p:cNvPr id="74" name="Picture 73" descr="ie.png"/>
            <p:cNvPicPr>
              <a:picLocks noChangeAspect="1"/>
            </p:cNvPicPr>
            <p:nvPr userDrawn="1"/>
          </p:nvPicPr>
          <p:blipFill>
            <a:blip r:embed="rId28" cstate="print">
              <a:extLst>
                <a:ext uri="{28A0092B-C50C-407E-A947-70E740481C1C}">
                  <a14:useLocalDpi xmlns:a14="http://schemas.microsoft.com/office/drawing/2010/main" val="0"/>
                </a:ext>
              </a:extLst>
            </a:blip>
            <a:stretch>
              <a:fillRect/>
            </a:stretch>
          </p:blipFill>
          <p:spPr>
            <a:xfrm>
              <a:off x="2962555" y="6624669"/>
              <a:ext cx="163906" cy="108344"/>
            </a:xfrm>
            <a:prstGeom prst="rect">
              <a:avLst/>
            </a:prstGeom>
            <a:ln>
              <a:noFill/>
            </a:ln>
          </p:spPr>
        </p:pic>
        <p:pic>
          <p:nvPicPr>
            <p:cNvPr id="75" name="Picture 74" descr="it.png"/>
            <p:cNvPicPr>
              <a:picLocks noChangeAspect="1"/>
            </p:cNvPicPr>
            <p:nvPr userDrawn="1"/>
          </p:nvPicPr>
          <p:blipFill>
            <a:blip r:embed="rId29" cstate="print">
              <a:extLst>
                <a:ext uri="{28A0092B-C50C-407E-A947-70E740481C1C}">
                  <a14:useLocalDpi xmlns:a14="http://schemas.microsoft.com/office/drawing/2010/main" val="0"/>
                </a:ext>
              </a:extLst>
            </a:blip>
            <a:stretch>
              <a:fillRect/>
            </a:stretch>
          </p:blipFill>
          <p:spPr>
            <a:xfrm>
              <a:off x="3239913" y="6624669"/>
              <a:ext cx="163906" cy="108344"/>
            </a:xfrm>
            <a:prstGeom prst="rect">
              <a:avLst/>
            </a:prstGeom>
            <a:ln>
              <a:noFill/>
            </a:ln>
          </p:spPr>
        </p:pic>
        <p:pic>
          <p:nvPicPr>
            <p:cNvPr id="76" name="Picture 75" descr="lu.png"/>
            <p:cNvPicPr>
              <a:picLocks noChangeAspect="1"/>
            </p:cNvPicPr>
            <p:nvPr userDrawn="1"/>
          </p:nvPicPr>
          <p:blipFill>
            <a:blip r:embed="rId30" cstate="print">
              <a:extLst>
                <a:ext uri="{28A0092B-C50C-407E-A947-70E740481C1C}">
                  <a14:useLocalDpi xmlns:a14="http://schemas.microsoft.com/office/drawing/2010/main" val="0"/>
                </a:ext>
              </a:extLst>
            </a:blip>
            <a:stretch>
              <a:fillRect/>
            </a:stretch>
          </p:blipFill>
          <p:spPr>
            <a:xfrm>
              <a:off x="3518472" y="6624669"/>
              <a:ext cx="163906" cy="108344"/>
            </a:xfrm>
            <a:prstGeom prst="rect">
              <a:avLst/>
            </a:prstGeom>
            <a:ln>
              <a:noFill/>
            </a:ln>
          </p:spPr>
        </p:pic>
        <p:pic>
          <p:nvPicPr>
            <p:cNvPr id="77" name="Picture 76" descr="nl.png"/>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3799629" y="6624669"/>
              <a:ext cx="163906" cy="108344"/>
            </a:xfrm>
            <a:prstGeom prst="rect">
              <a:avLst/>
            </a:prstGeom>
            <a:ln>
              <a:noFill/>
            </a:ln>
          </p:spPr>
        </p:pic>
        <p:pic>
          <p:nvPicPr>
            <p:cNvPr id="78" name="Picture 77" descr="no.png"/>
            <p:cNvPicPr>
              <a:picLocks noChangeAspect="1"/>
            </p:cNvPicPr>
            <p:nvPr userDrawn="1"/>
          </p:nvPicPr>
          <p:blipFill>
            <a:blip r:embed="rId32" cstate="print">
              <a:extLst>
                <a:ext uri="{28A0092B-C50C-407E-A947-70E740481C1C}">
                  <a14:useLocalDpi xmlns:a14="http://schemas.microsoft.com/office/drawing/2010/main" val="0"/>
                </a:ext>
              </a:extLst>
            </a:blip>
            <a:stretch>
              <a:fillRect/>
            </a:stretch>
          </p:blipFill>
          <p:spPr>
            <a:xfrm>
              <a:off x="4083387" y="6624669"/>
              <a:ext cx="163906" cy="108344"/>
            </a:xfrm>
            <a:prstGeom prst="rect">
              <a:avLst/>
            </a:prstGeom>
            <a:ln>
              <a:noFill/>
            </a:ln>
          </p:spPr>
        </p:pic>
        <p:pic>
          <p:nvPicPr>
            <p:cNvPr id="79" name="Picture 78" descr="pl.png"/>
            <p:cNvPicPr>
              <a:picLocks noChangeAspect="1"/>
            </p:cNvPicPr>
            <p:nvPr userDrawn="1"/>
          </p:nvPicPr>
          <p:blipFill>
            <a:blip r:embed="rId33" cstate="print">
              <a:extLst>
                <a:ext uri="{28A0092B-C50C-407E-A947-70E740481C1C}">
                  <a14:useLocalDpi xmlns:a14="http://schemas.microsoft.com/office/drawing/2010/main" val="0"/>
                </a:ext>
              </a:extLst>
            </a:blip>
            <a:stretch>
              <a:fillRect/>
            </a:stretch>
          </p:blipFill>
          <p:spPr>
            <a:xfrm>
              <a:off x="4359447" y="6624669"/>
              <a:ext cx="163906" cy="108344"/>
            </a:xfrm>
            <a:prstGeom prst="rect">
              <a:avLst/>
            </a:prstGeom>
            <a:ln>
              <a:noFill/>
            </a:ln>
          </p:spPr>
        </p:pic>
        <p:pic>
          <p:nvPicPr>
            <p:cNvPr id="80" name="Picture 79" descr="pt.png"/>
            <p:cNvPicPr>
              <a:picLocks noChangeAspect="1"/>
            </p:cNvPicPr>
            <p:nvPr userDrawn="1"/>
          </p:nvPicPr>
          <p:blipFill>
            <a:blip r:embed="rId34" cstate="print">
              <a:extLst>
                <a:ext uri="{28A0092B-C50C-407E-A947-70E740481C1C}">
                  <a14:useLocalDpi xmlns:a14="http://schemas.microsoft.com/office/drawing/2010/main" val="0"/>
                </a:ext>
              </a:extLst>
            </a:blip>
            <a:stretch>
              <a:fillRect/>
            </a:stretch>
          </p:blipFill>
          <p:spPr>
            <a:xfrm>
              <a:off x="4639303" y="6624669"/>
              <a:ext cx="163906" cy="108344"/>
            </a:xfrm>
            <a:prstGeom prst="rect">
              <a:avLst/>
            </a:prstGeom>
            <a:ln>
              <a:noFill/>
            </a:ln>
          </p:spPr>
        </p:pic>
        <p:pic>
          <p:nvPicPr>
            <p:cNvPr id="81" name="Picture 80" descr="ro.png"/>
            <p:cNvPicPr>
              <a:picLocks noChangeAspect="1"/>
            </p:cNvPicPr>
            <p:nvPr userDrawn="1"/>
          </p:nvPicPr>
          <p:blipFill>
            <a:blip r:embed="rId35" cstate="print">
              <a:extLst>
                <a:ext uri="{28A0092B-C50C-407E-A947-70E740481C1C}">
                  <a14:useLocalDpi xmlns:a14="http://schemas.microsoft.com/office/drawing/2010/main" val="0"/>
                </a:ext>
              </a:extLst>
            </a:blip>
            <a:stretch>
              <a:fillRect/>
            </a:stretch>
          </p:blipFill>
          <p:spPr>
            <a:xfrm>
              <a:off x="4920460" y="6624669"/>
              <a:ext cx="163906" cy="108344"/>
            </a:xfrm>
            <a:prstGeom prst="rect">
              <a:avLst/>
            </a:prstGeom>
            <a:ln>
              <a:noFill/>
            </a:ln>
          </p:spPr>
        </p:pic>
        <p:pic>
          <p:nvPicPr>
            <p:cNvPr id="82" name="Picture 81" descr="se.png"/>
            <p:cNvPicPr>
              <a:picLocks noChangeAspect="1"/>
            </p:cNvPicPr>
            <p:nvPr userDrawn="1"/>
          </p:nvPicPr>
          <p:blipFill>
            <a:blip r:embed="rId36" cstate="print">
              <a:extLst>
                <a:ext uri="{28A0092B-C50C-407E-A947-70E740481C1C}">
                  <a14:useLocalDpi xmlns:a14="http://schemas.microsoft.com/office/drawing/2010/main" val="0"/>
                </a:ext>
              </a:extLst>
            </a:blip>
            <a:stretch>
              <a:fillRect/>
            </a:stretch>
          </p:blipFill>
          <p:spPr>
            <a:xfrm>
              <a:off x="5475801" y="6624669"/>
              <a:ext cx="163906" cy="108344"/>
            </a:xfrm>
            <a:prstGeom prst="rect">
              <a:avLst/>
            </a:prstGeom>
            <a:ln>
              <a:noFill/>
            </a:ln>
          </p:spPr>
        </p:pic>
        <p:pic>
          <p:nvPicPr>
            <p:cNvPr id="83" name="Picture 82" descr="uk.png"/>
            <p:cNvPicPr>
              <a:picLocks noChangeAspect="1"/>
            </p:cNvPicPr>
            <p:nvPr userDrawn="1"/>
          </p:nvPicPr>
          <p:blipFill>
            <a:blip r:embed="rId37" cstate="print">
              <a:extLst>
                <a:ext uri="{28A0092B-C50C-407E-A947-70E740481C1C}">
                  <a14:useLocalDpi xmlns:a14="http://schemas.microsoft.com/office/drawing/2010/main" val="0"/>
                </a:ext>
              </a:extLst>
            </a:blip>
            <a:stretch>
              <a:fillRect/>
            </a:stretch>
          </p:blipFill>
          <p:spPr>
            <a:xfrm>
              <a:off x="6030535" y="6624669"/>
              <a:ext cx="163906" cy="108344"/>
            </a:xfrm>
            <a:prstGeom prst="rect">
              <a:avLst/>
            </a:prstGeom>
            <a:ln>
              <a:noFill/>
            </a:ln>
          </p:spPr>
        </p:pic>
        <p:pic>
          <p:nvPicPr>
            <p:cNvPr id="84" name="Picture 83" descr="si.png"/>
            <p:cNvPicPr>
              <a:picLocks noChangeAspect="1"/>
            </p:cNvPicPr>
            <p:nvPr userDrawn="1"/>
          </p:nvPicPr>
          <p:blipFill>
            <a:blip r:embed="rId38" cstate="print">
              <a:extLst>
                <a:ext uri="{28A0092B-C50C-407E-A947-70E740481C1C}">
                  <a14:useLocalDpi xmlns:a14="http://schemas.microsoft.com/office/drawing/2010/main" val="0"/>
                </a:ext>
              </a:extLst>
            </a:blip>
            <a:stretch>
              <a:fillRect/>
            </a:stretch>
          </p:blipFill>
          <p:spPr>
            <a:xfrm>
              <a:off x="6435327" y="6623401"/>
              <a:ext cx="163385" cy="108000"/>
            </a:xfrm>
            <a:prstGeom prst="rect">
              <a:avLst/>
            </a:prstGeom>
          </p:spPr>
        </p:pic>
      </p:grpSp>
      <p:sp>
        <p:nvSpPr>
          <p:cNvPr id="10" name="Rectangle 6"/>
          <p:cNvSpPr>
            <a:spLocks noGrp="1" noChangeArrowheads="1"/>
          </p:cNvSpPr>
          <p:nvPr>
            <p:ph type="title"/>
          </p:nvPr>
        </p:nvSpPr>
        <p:spPr bwMode="auto">
          <a:xfrm>
            <a:off x="1288298" y="149150"/>
            <a:ext cx="6029634" cy="430887"/>
          </a:xfrm>
          <a:prstGeom prst="rect">
            <a:avLst/>
          </a:prstGeom>
          <a:noFill/>
          <a:ln>
            <a:noFill/>
          </a:ln>
        </p:spPr>
        <p:txBody>
          <a:bodyPr vert="horz" wrap="square" lIns="91440" tIns="45720" rIns="91440" bIns="45720" numCol="1" anchor="ctr" anchorCtr="0" compatLnSpc="1">
            <a:prstTxWarp prst="textNoShape">
              <a:avLst/>
            </a:prstTxWarp>
            <a:spAutoFit/>
          </a:bodyPr>
          <a:lstStyle/>
          <a:p>
            <a:pPr lvl="0" algn="l" rtl="0" eaLnBrk="1" fontAlgn="base" hangingPunct="1">
              <a:spcBef>
                <a:spcPct val="0"/>
              </a:spcBef>
              <a:spcAft>
                <a:spcPct val="0"/>
              </a:spcAft>
            </a:pPr>
            <a:r>
              <a:rPr lang="en-US" dirty="0"/>
              <a:t>Click to edit Master title style</a:t>
            </a:r>
            <a:endParaRPr lang="en-GB" dirty="0"/>
          </a:p>
        </p:txBody>
      </p:sp>
      <p:sp>
        <p:nvSpPr>
          <p:cNvPr id="55299" name="Rectangle 2"/>
          <p:cNvSpPr>
            <a:spLocks noGrp="1" noChangeArrowheads="1"/>
          </p:cNvSpPr>
          <p:nvPr>
            <p:ph type="body" idx="1"/>
          </p:nvPr>
        </p:nvSpPr>
        <p:spPr bwMode="auto">
          <a:xfrm>
            <a:off x="172800" y="922282"/>
            <a:ext cx="8748000" cy="36281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4" name="Text Box 38"/>
          <p:cNvSpPr txBox="1">
            <a:spLocks noChangeArrowheads="1"/>
          </p:cNvSpPr>
          <p:nvPr/>
        </p:nvSpPr>
        <p:spPr bwMode="auto">
          <a:xfrm>
            <a:off x="165600" y="4580702"/>
            <a:ext cx="2019142" cy="21544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lIns="0">
            <a:spAutoFit/>
          </a:bodyPr>
          <a:lstStyle/>
          <a:p>
            <a:pPr algn="l">
              <a:spcBef>
                <a:spcPct val="50000"/>
              </a:spcBef>
            </a:pPr>
            <a:r>
              <a:rPr lang="en-US" sz="800" noProof="0" dirty="0">
                <a:solidFill>
                  <a:schemeClr val="tx1">
                    <a:lumMod val="75000"/>
                    <a:lumOff val="25000"/>
                  </a:schemeClr>
                </a:solidFill>
              </a:rPr>
              <a:t>ESA UNCLASSIFIED - For Official Use</a:t>
            </a:r>
            <a:endParaRPr lang="en-GB" sz="800" noProof="0" dirty="0">
              <a:solidFill>
                <a:schemeClr val="tx1">
                  <a:lumMod val="75000"/>
                  <a:lumOff val="25000"/>
                </a:schemeClr>
              </a:solidFill>
            </a:endParaRPr>
          </a:p>
        </p:txBody>
      </p:sp>
      <p:sp>
        <p:nvSpPr>
          <p:cNvPr id="39" name="Text Box 34"/>
          <p:cNvSpPr txBox="1">
            <a:spLocks noChangeAspect="1" noChangeArrowheads="1"/>
          </p:cNvSpPr>
          <p:nvPr/>
        </p:nvSpPr>
        <p:spPr bwMode="auto">
          <a:xfrm>
            <a:off x="6747632" y="4580702"/>
            <a:ext cx="2253181" cy="215444"/>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wrap="none" rIns="0">
            <a:spAutoFit/>
          </a:bodyPr>
          <a:lstStyle/>
          <a:p>
            <a:pPr algn="r">
              <a:spcBef>
                <a:spcPct val="50000"/>
              </a:spcBef>
            </a:pPr>
            <a:r>
              <a:rPr lang="en-GB" sz="800" noProof="1">
                <a:solidFill>
                  <a:schemeClr val="bg2"/>
                </a:solidFill>
              </a:rPr>
              <a:t>C. Cara | CSRO | 19/09/2019 | Slide  </a:t>
            </a:r>
            <a:fld id="{74715171-953B-462A-B427-D01C79F554CB}" type="slidenum">
              <a:rPr lang="en-GB" sz="800" noProof="1" smtClean="0">
                <a:solidFill>
                  <a:schemeClr val="bg2"/>
                </a:solidFill>
              </a:rPr>
              <a:t>‹#›</a:t>
            </a:fld>
            <a:endParaRPr lang="en-GB" sz="800" noProof="1">
              <a:solidFill>
                <a:schemeClr val="bg2"/>
              </a:solidFill>
            </a:endParaRPr>
          </a:p>
        </p:txBody>
      </p:sp>
      <p:pic>
        <p:nvPicPr>
          <p:cNvPr id="40" name="Picture 39"/>
          <p:cNvPicPr>
            <a:picLocks noChangeAspect="1"/>
          </p:cNvPicPr>
          <p:nvPr userDrawn="1"/>
        </p:nvPicPr>
        <p:blipFill rotWithShape="1">
          <a:blip r:embed="rId39" cstate="print">
            <a:extLst>
              <a:ext uri="{28A0092B-C50C-407E-A947-70E740481C1C}">
                <a14:useLocalDpi xmlns:a14="http://schemas.microsoft.com/office/drawing/2010/main" val="0"/>
              </a:ext>
            </a:extLst>
          </a:blip>
          <a:srcRect t="-2" b="28614"/>
          <a:stretch/>
        </p:blipFill>
        <p:spPr>
          <a:xfrm>
            <a:off x="7787917" y="167443"/>
            <a:ext cx="1210456" cy="468000"/>
          </a:xfrm>
          <a:prstGeom prst="rect">
            <a:avLst/>
          </a:prstGeom>
        </p:spPr>
      </p:pic>
      <p:pic>
        <p:nvPicPr>
          <p:cNvPr id="41" name="Image 6">
            <a:extLst>
              <a:ext uri="{FF2B5EF4-FFF2-40B4-BE49-F238E27FC236}">
                <a16:creationId xmlns:a16="http://schemas.microsoft.com/office/drawing/2014/main" id="{FB6E5253-2240-46FF-BD3C-9315BDC5D3B9}"/>
              </a:ext>
            </a:extLst>
          </p:cNvPr>
          <p:cNvPicPr>
            <a:picLocks noChangeAspect="1"/>
          </p:cNvPicPr>
          <p:nvPr userDrawn="1"/>
        </p:nvPicPr>
        <p:blipFill>
          <a:blip r:embed="rId40" cstate="print">
            <a:extLst>
              <a:ext uri="{28A0092B-C50C-407E-A947-70E740481C1C}">
                <a14:useLocalDpi xmlns:a14="http://schemas.microsoft.com/office/drawing/2010/main" val="0"/>
              </a:ext>
            </a:extLst>
          </a:blip>
          <a:stretch>
            <a:fillRect/>
          </a:stretch>
        </p:blipFill>
        <p:spPr>
          <a:xfrm>
            <a:off x="17278" y="102059"/>
            <a:ext cx="1352973" cy="525067"/>
          </a:xfrm>
          <a:prstGeom prst="rect">
            <a:avLst/>
          </a:prstGeom>
        </p:spPr>
      </p:pic>
    </p:spTree>
  </p:cSld>
  <p:clrMap bg1="lt1" tx1="dk1" bg2="lt2" tx2="dk2" accent1="accent1" accent2="accent2" accent3="accent3" accent4="accent4" accent5="accent5" accent6="accent6" hlink="hlink" folHlink="folHlink"/>
  <p:sldLayoutIdLst>
    <p:sldLayoutId id="2147483929" r:id="rId1"/>
    <p:sldLayoutId id="2147483931" r:id="rId2"/>
    <p:sldLayoutId id="2147483932" r:id="rId3"/>
    <p:sldLayoutId id="2147483939" r:id="rId4"/>
    <p:sldLayoutId id="2147483933" r:id="rId5"/>
    <p:sldLayoutId id="2147483934" r:id="rId6"/>
    <p:sldLayoutId id="2147483930" r:id="rId7"/>
    <p:sldLayoutId id="2147483936" r:id="rId8"/>
    <p:sldLayoutId id="2147483937" r:id="rId9"/>
    <p:sldLayoutId id="2147483938" r:id="rId10"/>
    <p:sldLayoutId id="2147483940" r:id="rId11"/>
  </p:sldLayoutIdLst>
  <p:hf sldNum="0" hdr="0" dt="0"/>
  <p:txStyles>
    <p:title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www.esa-sen2agri.org/operational-system/system-download/" TargetMode="Externa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hyperlink" Target="http://www.esa-sen2agri.org/operational-system/system-download/" TargetMode="External"/><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hyperlink" Target="http://www.esa-sen2agri.org/operational-system/system-download/" TargetMode="Externa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hyperlink" Target="http://www.esa-sen2agri.org/operational-system/system-download/" TargetMode="Externa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www.esa-sen2agri.org/operational-system/system-download/" TargetMode="External"/><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hyperlink" Target="http://www.esa-sen2agri.org/operational-system/system-download/" TargetMode="Externa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esa-sen2agri.org/operational-system/system-download/" TargetMode="Externa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hyperlink" Target="http://isoredirect.centos.org/centos/7/isos/x86_64/CentOS-7-x86_64-Minimal-1810.iso" TargetMode="Externa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emf"/><Relationship Id="rId1" Type="http://schemas.openxmlformats.org/officeDocument/2006/relationships/slideLayout" Target="../slideLayouts/slideLayout8.xml"/><Relationship Id="rId5" Type="http://schemas.openxmlformats.org/officeDocument/2006/relationships/hyperlink" Target="http://127.0.0.1/login.php" TargetMode="External"/><Relationship Id="rId4" Type="http://schemas.openxmlformats.org/officeDocument/2006/relationships/hyperlink" Target="http://localhost/login.php" TargetMode="Externa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6" Type="http://schemas.openxmlformats.org/officeDocument/2006/relationships/hyperlink" Target="https://github.com/sen2agri/" TargetMode="External"/><Relationship Id="rId5" Type="http://schemas.openxmlformats.org/officeDocument/2006/relationships/image" Target="../media/image37.png"/><Relationship Id="rId4" Type="http://schemas.openxmlformats.org/officeDocument/2006/relationships/image" Target="../media/image36.png"/></Relationships>
</file>

<file path=ppt/slides/_rels/slide40.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8.xml"/><Relationship Id="rId4" Type="http://schemas.openxmlformats.org/officeDocument/2006/relationships/image" Target="../media/image65.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8.xml"/></Relationships>
</file>

<file path=ppt/slides/_rels/slide4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xml"/><Relationship Id="rId1" Type="http://schemas.openxmlformats.org/officeDocument/2006/relationships/slideLayout" Target="../slideLayouts/slideLayout11.xml"/><Relationship Id="rId5" Type="http://schemas.openxmlformats.org/officeDocument/2006/relationships/image" Target="../media/image70.png"/><Relationship Id="rId4" Type="http://schemas.openxmlformats.org/officeDocument/2006/relationships/image" Target="../media/image69.png"/></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8.xml"/></Relationships>
</file>

<file path=ppt/slides/_rels/slide50.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77.png"/><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3" Type="http://schemas.openxmlformats.org/officeDocument/2006/relationships/hyperlink" Target="http://www.esa-sen2agri.org/" TargetMode="External"/><Relationship Id="rId2" Type="http://schemas.openxmlformats.org/officeDocument/2006/relationships/image" Target="../media/image78.png"/><Relationship Id="rId1" Type="http://schemas.openxmlformats.org/officeDocument/2006/relationships/slideLayout" Target="../slideLayouts/slideLayout4.xml"/><Relationship Id="rId5" Type="http://schemas.openxmlformats.org/officeDocument/2006/relationships/hyperlink" Target="https://forum.esa-sen2agri.org/" TargetMode="External"/><Relationship Id="rId4" Type="http://schemas.openxmlformats.org/officeDocument/2006/relationships/hyperlink" Target="http://www.esa-sen2agri.org/wp-login.php?action=register"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www.esa-sen2agri.org/operational-system/system-download/" TargetMode="External"/><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www.esa-sen2agri.org/operational-system/system-download/" TargetMode="Externa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24"/>
          <p:cNvSpPr txBox="1">
            <a:spLocks noChangeArrowheads="1"/>
          </p:cNvSpPr>
          <p:nvPr/>
        </p:nvSpPr>
        <p:spPr bwMode="auto">
          <a:xfrm>
            <a:off x="448702" y="4157679"/>
            <a:ext cx="7816617" cy="307777"/>
          </a:xfrm>
          <a:prstGeom prst="rect">
            <a:avLst/>
          </a:prstGeom>
          <a:solidFill>
            <a:srgbClr val="005C2E">
              <a:alpha val="64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spcBef>
                <a:spcPts val="0"/>
              </a:spcBef>
              <a:defRPr sz="1400">
                <a:solidFill>
                  <a:schemeClr val="bg1"/>
                </a:solidFill>
              </a:defRPr>
            </a:lvl1pPr>
          </a:lstStyle>
          <a:p>
            <a:r>
              <a:rPr lang="en-GB" dirty="0"/>
              <a:t>C. Cara (CS ROMANIA), C. </a:t>
            </a:r>
            <a:r>
              <a:rPr lang="en-GB" dirty="0" err="1"/>
              <a:t>Udroiu</a:t>
            </a:r>
            <a:r>
              <a:rPr lang="en-GB" dirty="0"/>
              <a:t> (CS ROMANIA), T. De </a:t>
            </a:r>
            <a:r>
              <a:rPr lang="en-GB" dirty="0" err="1"/>
              <a:t>Maet</a:t>
            </a:r>
            <a:r>
              <a:rPr lang="en-GB" dirty="0"/>
              <a:t> (UCL) </a:t>
            </a:r>
          </a:p>
        </p:txBody>
      </p:sp>
      <p:sp>
        <p:nvSpPr>
          <p:cNvPr id="4" name="Text Box 24"/>
          <p:cNvSpPr txBox="1">
            <a:spLocks noChangeArrowheads="1"/>
          </p:cNvSpPr>
          <p:nvPr/>
        </p:nvSpPr>
        <p:spPr bwMode="auto">
          <a:xfrm>
            <a:off x="512996" y="2539626"/>
            <a:ext cx="8493844" cy="646331"/>
          </a:xfrm>
          <a:prstGeom prst="rect">
            <a:avLst/>
          </a:prstGeom>
          <a:solidFill>
            <a:srgbClr val="005C2E">
              <a:alpha val="64000"/>
            </a:srgb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wrap="square">
            <a:spAutoFit/>
          </a:bodyPr>
          <a:lstStyle>
            <a:defPPr>
              <a:defRPr lang="en-GB"/>
            </a:defPPr>
            <a:lvl1pPr>
              <a:spcBef>
                <a:spcPts val="0"/>
              </a:spcBef>
              <a:defRPr>
                <a:solidFill>
                  <a:schemeClr val="bg1"/>
                </a:solidFill>
              </a:defRPr>
            </a:lvl1pPr>
          </a:lstStyle>
          <a:p>
            <a:r>
              <a:rPr lang="en-GB" dirty="0"/>
              <a:t>Practical on cloud computing (Virtual Machine) for Sen2Agri installation and processing</a:t>
            </a:r>
          </a:p>
        </p:txBody>
      </p:sp>
      <p:pic>
        <p:nvPicPr>
          <p:cNvPr id="5" name="Image 6">
            <a:extLst>
              <a:ext uri="{FF2B5EF4-FFF2-40B4-BE49-F238E27FC236}">
                <a16:creationId xmlns:a16="http://schemas.microsoft.com/office/drawing/2014/main" id="{8782D197-9B8C-486D-A011-1B87F2FCEE7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06556" y="791626"/>
            <a:ext cx="2000284" cy="776278"/>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Installation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Step 1: Download the system</a:t>
            </a:r>
          </a:p>
          <a:p>
            <a:pPr marL="228600" indent="-228600">
              <a:buFont typeface="+mj-lt"/>
              <a:buAutoNum type="alphaLcParenR"/>
            </a:pPr>
            <a:r>
              <a:rPr lang="en-US" sz="1200" dirty="0"/>
              <a:t>Go to</a:t>
            </a:r>
            <a:r>
              <a:rPr lang="en-US" sz="1200" b="1" dirty="0"/>
              <a:t> </a:t>
            </a:r>
            <a:r>
              <a:rPr lang="en-US" sz="1200" b="1" dirty="0">
                <a:hlinkClick r:id="rId2"/>
              </a:rPr>
              <a:t>http://www.esa-sen2agri.org/operational-system/system-download/</a:t>
            </a:r>
            <a:endParaRPr lang="en-US" sz="1200" b="1" dirty="0"/>
          </a:p>
          <a:p>
            <a:pPr marL="228600" indent="-228600">
              <a:buFont typeface="+mj-lt"/>
              <a:buAutoNum type="alphaLcParenR"/>
            </a:pPr>
            <a:r>
              <a:rPr lang="en-US" sz="1200" dirty="0"/>
              <a:t>Read carefully the “System requirements” </a:t>
            </a:r>
          </a:p>
          <a:p>
            <a:pPr indent="0"/>
            <a:r>
              <a:rPr lang="en-US" sz="1200" dirty="0"/>
              <a:t>section to dimension your hardware</a:t>
            </a:r>
          </a:p>
          <a:p>
            <a:pPr marL="228600" indent="-228600">
              <a:buFont typeface="+mj-lt"/>
              <a:buAutoNum type="alphaLcParenR" startAt="3"/>
            </a:pPr>
            <a:r>
              <a:rPr lang="en-US" sz="1200" b="1" dirty="0"/>
              <a:t>Fill in some information about yourself</a:t>
            </a:r>
          </a:p>
        </p:txBody>
      </p:sp>
      <p:pic>
        <p:nvPicPr>
          <p:cNvPr id="4" name="Picture 3">
            <a:extLst>
              <a:ext uri="{FF2B5EF4-FFF2-40B4-BE49-F238E27FC236}">
                <a16:creationId xmlns:a16="http://schemas.microsoft.com/office/drawing/2014/main" id="{15C0CF67-4D4E-4409-8139-02CF1F677D46}"/>
              </a:ext>
            </a:extLst>
          </p:cNvPr>
          <p:cNvPicPr>
            <a:picLocks noChangeAspect="1"/>
          </p:cNvPicPr>
          <p:nvPr/>
        </p:nvPicPr>
        <p:blipFill>
          <a:blip r:embed="rId3"/>
          <a:stretch>
            <a:fillRect/>
          </a:stretch>
        </p:blipFill>
        <p:spPr>
          <a:xfrm>
            <a:off x="4930031" y="1450181"/>
            <a:ext cx="4145389" cy="3084672"/>
          </a:xfrm>
          <a:prstGeom prst="rect">
            <a:avLst/>
          </a:prstGeom>
        </p:spPr>
      </p:pic>
    </p:spTree>
    <p:extLst>
      <p:ext uri="{BB962C8B-B14F-4D97-AF65-F5344CB8AC3E}">
        <p14:creationId xmlns:p14="http://schemas.microsoft.com/office/powerpoint/2010/main" val="2171930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Installation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Step 1: Download the system</a:t>
            </a:r>
          </a:p>
          <a:p>
            <a:pPr marL="228600" indent="-228600">
              <a:buFont typeface="+mj-lt"/>
              <a:buAutoNum type="alphaLcParenR"/>
            </a:pPr>
            <a:r>
              <a:rPr lang="en-US" sz="1200" dirty="0"/>
              <a:t>Go to</a:t>
            </a:r>
            <a:r>
              <a:rPr lang="en-US" sz="1200" b="1" dirty="0"/>
              <a:t> </a:t>
            </a:r>
            <a:r>
              <a:rPr lang="en-US" sz="1200" b="1" dirty="0">
                <a:hlinkClick r:id="rId2"/>
              </a:rPr>
              <a:t>http://www.esa-sen2agri.org/operational-system/system-download/</a:t>
            </a:r>
            <a:endParaRPr lang="en-US" sz="1200" b="1" dirty="0"/>
          </a:p>
          <a:p>
            <a:pPr marL="228600" indent="-228600">
              <a:buFont typeface="+mj-lt"/>
              <a:buAutoNum type="alphaLcParenR"/>
            </a:pPr>
            <a:r>
              <a:rPr lang="en-US" sz="1200" dirty="0"/>
              <a:t>Read carefully the “System requirements” </a:t>
            </a:r>
          </a:p>
          <a:p>
            <a:pPr indent="0"/>
            <a:r>
              <a:rPr lang="en-US" sz="1200" dirty="0"/>
              <a:t>section to dimension your hardware</a:t>
            </a:r>
          </a:p>
          <a:p>
            <a:pPr marL="228600" indent="-228600">
              <a:buFont typeface="+mj-lt"/>
              <a:buAutoNum type="alphaLcParenR" startAt="3"/>
            </a:pPr>
            <a:r>
              <a:rPr lang="en-US" sz="1200" dirty="0"/>
              <a:t>Fill in some information about yourself</a:t>
            </a:r>
          </a:p>
          <a:p>
            <a:pPr marL="228600" indent="-228600">
              <a:buFont typeface="+mj-lt"/>
              <a:buAutoNum type="alphaLcParenR" startAt="3"/>
            </a:pPr>
            <a:r>
              <a:rPr lang="en-US" sz="1200" b="1" dirty="0"/>
              <a:t>Download the system installation package</a:t>
            </a:r>
          </a:p>
        </p:txBody>
      </p:sp>
      <p:pic>
        <p:nvPicPr>
          <p:cNvPr id="5" name="Picture 4">
            <a:extLst>
              <a:ext uri="{FF2B5EF4-FFF2-40B4-BE49-F238E27FC236}">
                <a16:creationId xmlns:a16="http://schemas.microsoft.com/office/drawing/2014/main" id="{A1982BD8-D342-42D0-9F2B-0EA8950DF1C9}"/>
              </a:ext>
            </a:extLst>
          </p:cNvPr>
          <p:cNvPicPr>
            <a:picLocks noChangeAspect="1"/>
          </p:cNvPicPr>
          <p:nvPr/>
        </p:nvPicPr>
        <p:blipFill>
          <a:blip r:embed="rId3"/>
          <a:stretch>
            <a:fillRect/>
          </a:stretch>
        </p:blipFill>
        <p:spPr>
          <a:xfrm>
            <a:off x="4130558" y="1882141"/>
            <a:ext cx="4944862" cy="2652712"/>
          </a:xfrm>
          <a:prstGeom prst="rect">
            <a:avLst/>
          </a:prstGeom>
        </p:spPr>
      </p:pic>
    </p:spTree>
    <p:extLst>
      <p:ext uri="{BB962C8B-B14F-4D97-AF65-F5344CB8AC3E}">
        <p14:creationId xmlns:p14="http://schemas.microsoft.com/office/powerpoint/2010/main" val="81663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Installation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Step 1: Download the system</a:t>
            </a:r>
          </a:p>
          <a:p>
            <a:pPr marL="228600" indent="-228600">
              <a:buFont typeface="+mj-lt"/>
              <a:buAutoNum type="alphaLcParenR"/>
            </a:pPr>
            <a:r>
              <a:rPr lang="en-US" sz="1200" dirty="0"/>
              <a:t>Go to</a:t>
            </a:r>
            <a:r>
              <a:rPr lang="en-US" sz="1200" b="1" dirty="0"/>
              <a:t> </a:t>
            </a:r>
            <a:r>
              <a:rPr lang="en-US" sz="1200" b="1" dirty="0">
                <a:hlinkClick r:id="rId2"/>
              </a:rPr>
              <a:t>http://www.esa-sen2agri.org/operational-system/system-download/</a:t>
            </a:r>
            <a:endParaRPr lang="en-US" sz="1200" b="1" dirty="0"/>
          </a:p>
          <a:p>
            <a:pPr marL="228600" indent="-228600">
              <a:buFont typeface="+mj-lt"/>
              <a:buAutoNum type="alphaLcParenR"/>
            </a:pPr>
            <a:r>
              <a:rPr lang="en-US" sz="1200" dirty="0"/>
              <a:t>Read carefully the “System requirements” </a:t>
            </a:r>
          </a:p>
          <a:p>
            <a:pPr indent="0"/>
            <a:r>
              <a:rPr lang="en-US" sz="1200" dirty="0"/>
              <a:t>section to dimension your hardware</a:t>
            </a:r>
          </a:p>
          <a:p>
            <a:pPr marL="228600" indent="-228600">
              <a:buFont typeface="+mj-lt"/>
              <a:buAutoNum type="alphaLcParenR" startAt="3"/>
            </a:pPr>
            <a:r>
              <a:rPr lang="en-US" sz="1200" dirty="0"/>
              <a:t>Fill in some information about yourself</a:t>
            </a:r>
          </a:p>
          <a:p>
            <a:pPr marL="228600" indent="-228600">
              <a:buFont typeface="+mj-lt"/>
              <a:buAutoNum type="alphaLcParenR" startAt="3"/>
            </a:pPr>
            <a:r>
              <a:rPr lang="en-US" sz="1200" dirty="0"/>
              <a:t>Download the system installation package</a:t>
            </a:r>
          </a:p>
          <a:p>
            <a:pPr marL="228600" indent="-228600">
              <a:buFont typeface="+mj-lt"/>
              <a:buAutoNum type="alphaLcParenR" startAt="3"/>
            </a:pPr>
            <a:r>
              <a:rPr lang="en-US" sz="1200" b="1" dirty="0"/>
              <a:t>Download the SRTM dataset</a:t>
            </a:r>
          </a:p>
        </p:txBody>
      </p:sp>
      <p:pic>
        <p:nvPicPr>
          <p:cNvPr id="4" name="Picture 3">
            <a:extLst>
              <a:ext uri="{FF2B5EF4-FFF2-40B4-BE49-F238E27FC236}">
                <a16:creationId xmlns:a16="http://schemas.microsoft.com/office/drawing/2014/main" id="{1D96D0CE-13DB-4E54-8AF7-7FE425764746}"/>
              </a:ext>
            </a:extLst>
          </p:cNvPr>
          <p:cNvPicPr>
            <a:picLocks noChangeAspect="1"/>
          </p:cNvPicPr>
          <p:nvPr/>
        </p:nvPicPr>
        <p:blipFill>
          <a:blip r:embed="rId3"/>
          <a:stretch>
            <a:fillRect/>
          </a:stretch>
        </p:blipFill>
        <p:spPr>
          <a:xfrm>
            <a:off x="4129649" y="1881653"/>
            <a:ext cx="4945771" cy="2653200"/>
          </a:xfrm>
          <a:prstGeom prst="rect">
            <a:avLst/>
          </a:prstGeom>
        </p:spPr>
      </p:pic>
    </p:spTree>
    <p:extLst>
      <p:ext uri="{BB962C8B-B14F-4D97-AF65-F5344CB8AC3E}">
        <p14:creationId xmlns:p14="http://schemas.microsoft.com/office/powerpoint/2010/main" val="248012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Installation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Step 1: Download the system</a:t>
            </a:r>
          </a:p>
          <a:p>
            <a:pPr marL="228600" indent="-228600">
              <a:buFont typeface="+mj-lt"/>
              <a:buAutoNum type="alphaLcParenR"/>
            </a:pPr>
            <a:r>
              <a:rPr lang="en-US" sz="1200" dirty="0"/>
              <a:t>Go to </a:t>
            </a:r>
            <a:r>
              <a:rPr lang="en-US" sz="1200" b="1" dirty="0">
                <a:hlinkClick r:id="rId2"/>
              </a:rPr>
              <a:t>http://www.esa-sen2agri.org/operational-system/system-download/</a:t>
            </a:r>
            <a:endParaRPr lang="en-US" sz="1200" b="1" dirty="0"/>
          </a:p>
          <a:p>
            <a:pPr marL="228600" indent="-228600">
              <a:buFont typeface="+mj-lt"/>
              <a:buAutoNum type="alphaLcParenR"/>
            </a:pPr>
            <a:r>
              <a:rPr lang="en-US" sz="1200" dirty="0"/>
              <a:t>Read carefully the “System requirements” </a:t>
            </a:r>
          </a:p>
          <a:p>
            <a:pPr indent="0"/>
            <a:r>
              <a:rPr lang="en-US" sz="1200" dirty="0"/>
              <a:t>section to dimension your hardware</a:t>
            </a:r>
          </a:p>
          <a:p>
            <a:pPr marL="228600" indent="-228600">
              <a:buFont typeface="+mj-lt"/>
              <a:buAutoNum type="alphaLcParenR" startAt="3"/>
            </a:pPr>
            <a:r>
              <a:rPr lang="en-US" sz="1200" dirty="0"/>
              <a:t>Fill in some information about yourself</a:t>
            </a:r>
          </a:p>
          <a:p>
            <a:pPr marL="228600" indent="-228600">
              <a:buFont typeface="+mj-lt"/>
              <a:buAutoNum type="alphaLcParenR" startAt="3"/>
            </a:pPr>
            <a:r>
              <a:rPr lang="en-US" sz="1200" dirty="0"/>
              <a:t>Download the system installation package</a:t>
            </a:r>
          </a:p>
          <a:p>
            <a:pPr marL="228600" indent="-228600">
              <a:buFont typeface="+mj-lt"/>
              <a:buAutoNum type="alphaLcParenR" startAt="3"/>
            </a:pPr>
            <a:r>
              <a:rPr lang="en-US" sz="1200" dirty="0"/>
              <a:t>Download the SRTM dataset</a:t>
            </a:r>
          </a:p>
          <a:p>
            <a:pPr marL="228600" indent="-228600">
              <a:buFont typeface="+mj-lt"/>
              <a:buAutoNum type="alphaLcParenR" startAt="3"/>
            </a:pPr>
            <a:r>
              <a:rPr lang="en-US" sz="1200" b="1" dirty="0"/>
              <a:t>Download the SWBD dataset</a:t>
            </a:r>
          </a:p>
        </p:txBody>
      </p:sp>
      <p:pic>
        <p:nvPicPr>
          <p:cNvPr id="5" name="Picture 4">
            <a:extLst>
              <a:ext uri="{FF2B5EF4-FFF2-40B4-BE49-F238E27FC236}">
                <a16:creationId xmlns:a16="http://schemas.microsoft.com/office/drawing/2014/main" id="{D889F0FA-46EB-48BF-86AE-15B508B65A5C}"/>
              </a:ext>
            </a:extLst>
          </p:cNvPr>
          <p:cNvPicPr>
            <a:picLocks noChangeAspect="1"/>
          </p:cNvPicPr>
          <p:nvPr/>
        </p:nvPicPr>
        <p:blipFill>
          <a:blip r:embed="rId3"/>
          <a:stretch>
            <a:fillRect/>
          </a:stretch>
        </p:blipFill>
        <p:spPr>
          <a:xfrm>
            <a:off x="4129649" y="1881653"/>
            <a:ext cx="4945771" cy="2653200"/>
          </a:xfrm>
          <a:prstGeom prst="rect">
            <a:avLst/>
          </a:prstGeom>
        </p:spPr>
      </p:pic>
    </p:spTree>
    <p:extLst>
      <p:ext uri="{BB962C8B-B14F-4D97-AF65-F5344CB8AC3E}">
        <p14:creationId xmlns:p14="http://schemas.microsoft.com/office/powerpoint/2010/main" val="411919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Installation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Step 1: Download the system</a:t>
            </a:r>
          </a:p>
          <a:p>
            <a:pPr marL="228600" indent="-228600">
              <a:buFont typeface="+mj-lt"/>
              <a:buAutoNum type="alphaLcParenR"/>
            </a:pPr>
            <a:r>
              <a:rPr lang="en-US" sz="1200" dirty="0"/>
              <a:t>Go to</a:t>
            </a:r>
            <a:r>
              <a:rPr lang="en-US" sz="1200" b="1" dirty="0"/>
              <a:t> </a:t>
            </a:r>
            <a:r>
              <a:rPr lang="en-US" sz="1200" b="1" dirty="0">
                <a:hlinkClick r:id="rId2"/>
              </a:rPr>
              <a:t>http://www.esa-sen2agri.org/operational-system/system-download/</a:t>
            </a:r>
            <a:endParaRPr lang="en-US" sz="1200" b="1" dirty="0"/>
          </a:p>
          <a:p>
            <a:pPr marL="228600" indent="-228600">
              <a:buFont typeface="+mj-lt"/>
              <a:buAutoNum type="alphaLcParenR"/>
            </a:pPr>
            <a:r>
              <a:rPr lang="en-US" sz="1200" dirty="0"/>
              <a:t>Read carefully the “System requirements” </a:t>
            </a:r>
          </a:p>
          <a:p>
            <a:pPr indent="0"/>
            <a:r>
              <a:rPr lang="en-US" sz="1200" dirty="0"/>
              <a:t>section to dimension your hardware</a:t>
            </a:r>
          </a:p>
          <a:p>
            <a:pPr marL="228600" indent="-228600">
              <a:buFont typeface="+mj-lt"/>
              <a:buAutoNum type="alphaLcParenR" startAt="3"/>
            </a:pPr>
            <a:r>
              <a:rPr lang="en-US" sz="1200" dirty="0"/>
              <a:t>Fill in some information about yourself</a:t>
            </a:r>
          </a:p>
          <a:p>
            <a:pPr marL="228600" indent="-228600">
              <a:buFont typeface="+mj-lt"/>
              <a:buAutoNum type="alphaLcParenR" startAt="3"/>
            </a:pPr>
            <a:r>
              <a:rPr lang="en-US" sz="1200" dirty="0"/>
              <a:t>Download the system installation package</a:t>
            </a:r>
          </a:p>
          <a:p>
            <a:pPr marL="228600" indent="-228600">
              <a:buFont typeface="+mj-lt"/>
              <a:buAutoNum type="alphaLcParenR" startAt="3"/>
            </a:pPr>
            <a:r>
              <a:rPr lang="en-US" sz="1200" dirty="0"/>
              <a:t>Download the SRTM dataset</a:t>
            </a:r>
          </a:p>
          <a:p>
            <a:pPr marL="228600" indent="-228600">
              <a:buFont typeface="+mj-lt"/>
              <a:buAutoNum type="alphaLcParenR" startAt="3"/>
            </a:pPr>
            <a:r>
              <a:rPr lang="en-US" sz="1200" dirty="0"/>
              <a:t>Download the SWBD dataset</a:t>
            </a:r>
          </a:p>
          <a:p>
            <a:pPr marL="228600" indent="-228600">
              <a:buFont typeface="+mj-lt"/>
              <a:buAutoNum type="alphaLcParenR" startAt="3"/>
            </a:pPr>
            <a:r>
              <a:rPr lang="en-US" sz="1200" b="1" dirty="0"/>
              <a:t>Download the MAJA package from CNES</a:t>
            </a:r>
          </a:p>
          <a:p>
            <a:pPr indent="0"/>
            <a:r>
              <a:rPr lang="en-US" sz="1200" b="1" dirty="0"/>
              <a:t>(after accepting their terms and conditions)</a:t>
            </a:r>
          </a:p>
          <a:p>
            <a:pPr marL="228600" indent="-228600">
              <a:buFont typeface="+mj-lt"/>
              <a:buAutoNum type="alphaLcParenR" startAt="3"/>
            </a:pPr>
            <a:endParaRPr lang="en-US" sz="1200" b="1" dirty="0"/>
          </a:p>
        </p:txBody>
      </p:sp>
      <p:pic>
        <p:nvPicPr>
          <p:cNvPr id="6" name="Picture 5">
            <a:extLst>
              <a:ext uri="{FF2B5EF4-FFF2-40B4-BE49-F238E27FC236}">
                <a16:creationId xmlns:a16="http://schemas.microsoft.com/office/drawing/2014/main" id="{39630297-AD7D-4B12-9CEF-2AE680BBA54C}"/>
              </a:ext>
            </a:extLst>
          </p:cNvPr>
          <p:cNvPicPr>
            <a:picLocks noChangeAspect="1"/>
          </p:cNvPicPr>
          <p:nvPr/>
        </p:nvPicPr>
        <p:blipFill>
          <a:blip r:embed="rId3"/>
          <a:stretch>
            <a:fillRect/>
          </a:stretch>
        </p:blipFill>
        <p:spPr>
          <a:xfrm>
            <a:off x="4129649" y="1881653"/>
            <a:ext cx="4945771" cy="2653200"/>
          </a:xfrm>
          <a:prstGeom prst="rect">
            <a:avLst/>
          </a:prstGeom>
        </p:spPr>
      </p:pic>
    </p:spTree>
    <p:extLst>
      <p:ext uri="{BB962C8B-B14F-4D97-AF65-F5344CB8AC3E}">
        <p14:creationId xmlns:p14="http://schemas.microsoft.com/office/powerpoint/2010/main" val="17365919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Installation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Step 1: Download the system</a:t>
            </a:r>
          </a:p>
          <a:p>
            <a:pPr marL="228600" indent="-228600">
              <a:buFont typeface="+mj-lt"/>
              <a:buAutoNum type="alphaLcParenR"/>
            </a:pPr>
            <a:r>
              <a:rPr lang="en-US" sz="1200" dirty="0"/>
              <a:t>Go to</a:t>
            </a:r>
            <a:r>
              <a:rPr lang="en-US" sz="1200" b="1" dirty="0"/>
              <a:t> </a:t>
            </a:r>
            <a:r>
              <a:rPr lang="en-US" sz="1200" b="1" dirty="0">
                <a:hlinkClick r:id="rId2"/>
              </a:rPr>
              <a:t>http://www.esa-sen2agri.org/operational-system/system-download/</a:t>
            </a:r>
            <a:endParaRPr lang="en-US" sz="1200" b="1" dirty="0"/>
          </a:p>
          <a:p>
            <a:pPr marL="228600" indent="-228600">
              <a:buFont typeface="+mj-lt"/>
              <a:buAutoNum type="alphaLcParenR"/>
            </a:pPr>
            <a:r>
              <a:rPr lang="en-US" sz="1200" dirty="0"/>
              <a:t>Read carefully the “System requirements” </a:t>
            </a:r>
          </a:p>
          <a:p>
            <a:pPr indent="0"/>
            <a:r>
              <a:rPr lang="en-US" sz="1200" dirty="0"/>
              <a:t>section to dimension your hardware</a:t>
            </a:r>
          </a:p>
          <a:p>
            <a:pPr marL="228600" indent="-228600">
              <a:buFont typeface="+mj-lt"/>
              <a:buAutoNum type="alphaLcParenR" startAt="3"/>
            </a:pPr>
            <a:r>
              <a:rPr lang="en-US" sz="1200" dirty="0"/>
              <a:t>Fill in some information about yourself</a:t>
            </a:r>
          </a:p>
          <a:p>
            <a:pPr marL="228600" indent="-228600">
              <a:buFont typeface="+mj-lt"/>
              <a:buAutoNum type="alphaLcParenR" startAt="3"/>
            </a:pPr>
            <a:r>
              <a:rPr lang="en-US" sz="1200" dirty="0"/>
              <a:t>Download the system installation package</a:t>
            </a:r>
          </a:p>
          <a:p>
            <a:pPr marL="228600" indent="-228600">
              <a:buFont typeface="+mj-lt"/>
              <a:buAutoNum type="alphaLcParenR" startAt="3"/>
            </a:pPr>
            <a:r>
              <a:rPr lang="en-US" sz="1200" dirty="0"/>
              <a:t>Download the SRTM dataset</a:t>
            </a:r>
          </a:p>
          <a:p>
            <a:pPr marL="228600" indent="-228600">
              <a:buFont typeface="+mj-lt"/>
              <a:buAutoNum type="alphaLcParenR" startAt="3"/>
            </a:pPr>
            <a:r>
              <a:rPr lang="en-US" sz="1200" dirty="0"/>
              <a:t>Download the SWBD dataset</a:t>
            </a:r>
          </a:p>
          <a:p>
            <a:pPr marL="228600" indent="-228600">
              <a:buFont typeface="+mj-lt"/>
              <a:buAutoNum type="alphaLcParenR" startAt="3"/>
            </a:pPr>
            <a:r>
              <a:rPr lang="en-US" sz="1200" dirty="0"/>
              <a:t>Download the MAJA package from CNES</a:t>
            </a:r>
          </a:p>
          <a:p>
            <a:pPr marL="228600" indent="-228600">
              <a:buFont typeface="+mj-lt"/>
              <a:buAutoNum type="alphaLcParenR" startAt="3"/>
            </a:pPr>
            <a:r>
              <a:rPr lang="en-US" sz="1200" b="1" dirty="0"/>
              <a:t>Download the MAJA GIPP files for Sen2Agri</a:t>
            </a:r>
          </a:p>
          <a:p>
            <a:pPr marL="228600" indent="-228600">
              <a:buFont typeface="+mj-lt"/>
              <a:buAutoNum type="alphaLcParenR" startAt="3"/>
            </a:pPr>
            <a:endParaRPr lang="en-US" sz="1200" b="1" dirty="0"/>
          </a:p>
        </p:txBody>
      </p:sp>
      <p:pic>
        <p:nvPicPr>
          <p:cNvPr id="4" name="Picture 3">
            <a:extLst>
              <a:ext uri="{FF2B5EF4-FFF2-40B4-BE49-F238E27FC236}">
                <a16:creationId xmlns:a16="http://schemas.microsoft.com/office/drawing/2014/main" id="{BB2F7698-D111-4AE1-A54A-E47FD835F6A7}"/>
              </a:ext>
            </a:extLst>
          </p:cNvPr>
          <p:cNvPicPr>
            <a:picLocks noChangeAspect="1"/>
          </p:cNvPicPr>
          <p:nvPr/>
        </p:nvPicPr>
        <p:blipFill>
          <a:blip r:embed="rId3"/>
          <a:stretch>
            <a:fillRect/>
          </a:stretch>
        </p:blipFill>
        <p:spPr>
          <a:xfrm>
            <a:off x="4129649" y="1881653"/>
            <a:ext cx="4945771" cy="2653200"/>
          </a:xfrm>
          <a:prstGeom prst="rect">
            <a:avLst/>
          </a:prstGeom>
        </p:spPr>
      </p:pic>
    </p:spTree>
    <p:extLst>
      <p:ext uri="{BB962C8B-B14F-4D97-AF65-F5344CB8AC3E}">
        <p14:creationId xmlns:p14="http://schemas.microsoft.com/office/powerpoint/2010/main" val="3151139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Installation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Step 1: Download the system</a:t>
            </a:r>
          </a:p>
          <a:p>
            <a:pPr marL="228600" indent="-228600">
              <a:buFont typeface="+mj-lt"/>
              <a:buAutoNum type="alphaLcParenR"/>
            </a:pPr>
            <a:r>
              <a:rPr lang="en-US" sz="1200" dirty="0"/>
              <a:t>Go to</a:t>
            </a:r>
            <a:r>
              <a:rPr lang="en-US" sz="1200" b="1" dirty="0"/>
              <a:t> </a:t>
            </a:r>
            <a:r>
              <a:rPr lang="en-US" sz="1200" b="1" dirty="0">
                <a:hlinkClick r:id="rId2"/>
              </a:rPr>
              <a:t>http://www.esa-sen2agri.org/operational-system/system-download/</a:t>
            </a:r>
            <a:endParaRPr lang="en-US" sz="1200" b="1" dirty="0"/>
          </a:p>
          <a:p>
            <a:pPr marL="228600" indent="-228600">
              <a:buFont typeface="+mj-lt"/>
              <a:buAutoNum type="alphaLcParenR"/>
            </a:pPr>
            <a:r>
              <a:rPr lang="en-US" sz="1200" dirty="0"/>
              <a:t>Read carefully the “System requirements” </a:t>
            </a:r>
          </a:p>
          <a:p>
            <a:pPr indent="0"/>
            <a:r>
              <a:rPr lang="en-US" sz="1200" dirty="0"/>
              <a:t>section to dimension your hardware</a:t>
            </a:r>
          </a:p>
          <a:p>
            <a:pPr marL="228600" indent="-228600">
              <a:buFont typeface="+mj-lt"/>
              <a:buAutoNum type="alphaLcParenR" startAt="3"/>
            </a:pPr>
            <a:r>
              <a:rPr lang="en-US" sz="1200" dirty="0"/>
              <a:t>Fill in some information about yourself</a:t>
            </a:r>
          </a:p>
          <a:p>
            <a:pPr marL="228600" indent="-228600">
              <a:buFont typeface="+mj-lt"/>
              <a:buAutoNum type="alphaLcParenR" startAt="3"/>
            </a:pPr>
            <a:r>
              <a:rPr lang="en-US" sz="1200" dirty="0"/>
              <a:t>Download the system installation package</a:t>
            </a:r>
          </a:p>
          <a:p>
            <a:pPr marL="228600" indent="-228600">
              <a:buFont typeface="+mj-lt"/>
              <a:buAutoNum type="alphaLcParenR" startAt="3"/>
            </a:pPr>
            <a:r>
              <a:rPr lang="en-US" sz="1200" dirty="0"/>
              <a:t>Download the SRTM dataset</a:t>
            </a:r>
          </a:p>
          <a:p>
            <a:pPr marL="228600" indent="-228600">
              <a:buFont typeface="+mj-lt"/>
              <a:buAutoNum type="alphaLcParenR" startAt="3"/>
            </a:pPr>
            <a:r>
              <a:rPr lang="en-US" sz="1200" dirty="0"/>
              <a:t>Download the SWBD dataset</a:t>
            </a:r>
          </a:p>
          <a:p>
            <a:pPr marL="228600" indent="-228600">
              <a:buFont typeface="+mj-lt"/>
              <a:buAutoNum type="alphaLcParenR" startAt="3"/>
            </a:pPr>
            <a:r>
              <a:rPr lang="en-US" sz="1200" dirty="0"/>
              <a:t>Download the MAJA package from CNES</a:t>
            </a:r>
          </a:p>
          <a:p>
            <a:pPr marL="228600" indent="-228600">
              <a:buFont typeface="+mj-lt"/>
              <a:buAutoNum type="alphaLcParenR" startAt="3"/>
            </a:pPr>
            <a:r>
              <a:rPr lang="en-US" sz="1200" dirty="0"/>
              <a:t>Download the MAJA GIPP files for Sen2Agri</a:t>
            </a:r>
          </a:p>
          <a:p>
            <a:pPr marL="228600" indent="-228600">
              <a:buFont typeface="+mj-lt"/>
              <a:buAutoNum type="alphaLcParenR" startAt="3"/>
            </a:pPr>
            <a:r>
              <a:rPr lang="en-US" sz="1200" b="1" dirty="0"/>
              <a:t>Decompress the Sen2Agri and move the other downloaded</a:t>
            </a:r>
          </a:p>
          <a:p>
            <a:pPr indent="0"/>
            <a:r>
              <a:rPr lang="en-US" sz="1200" b="1" dirty="0"/>
              <a:t>packages in a file structure like on the right. MAJA can be decom-</a:t>
            </a:r>
          </a:p>
          <a:p>
            <a:pPr indent="0"/>
            <a:r>
              <a:rPr lang="en-US" sz="1200" b="1" dirty="0"/>
              <a:t>pressed in a “</a:t>
            </a:r>
            <a:r>
              <a:rPr lang="en-US" sz="1200" b="1" dirty="0" err="1"/>
              <a:t>maja</a:t>
            </a:r>
            <a:r>
              <a:rPr lang="en-US" sz="1200" b="1" dirty="0"/>
              <a:t>” subfolder and it will be installed altogether.</a:t>
            </a:r>
          </a:p>
          <a:p>
            <a:pPr marL="228600" indent="-228600">
              <a:buFont typeface="+mj-lt"/>
              <a:buAutoNum type="alphaLcParenR" startAt="3"/>
            </a:pPr>
            <a:endParaRPr lang="en-US" sz="1200" b="1" dirty="0"/>
          </a:p>
        </p:txBody>
      </p:sp>
      <p:pic>
        <p:nvPicPr>
          <p:cNvPr id="6" name="Picture 5">
            <a:extLst>
              <a:ext uri="{FF2B5EF4-FFF2-40B4-BE49-F238E27FC236}">
                <a16:creationId xmlns:a16="http://schemas.microsoft.com/office/drawing/2014/main" id="{2B40755B-A480-4479-9077-97D79021AD17}"/>
              </a:ext>
            </a:extLst>
          </p:cNvPr>
          <p:cNvPicPr>
            <a:picLocks noChangeAspect="1"/>
          </p:cNvPicPr>
          <p:nvPr/>
        </p:nvPicPr>
        <p:blipFill>
          <a:blip r:embed="rId3"/>
          <a:stretch>
            <a:fillRect/>
          </a:stretch>
        </p:blipFill>
        <p:spPr>
          <a:xfrm>
            <a:off x="5999880" y="1664494"/>
            <a:ext cx="2177332" cy="2924174"/>
          </a:xfrm>
          <a:prstGeom prst="rect">
            <a:avLst/>
          </a:prstGeom>
        </p:spPr>
      </p:pic>
    </p:spTree>
    <p:extLst>
      <p:ext uri="{BB962C8B-B14F-4D97-AF65-F5344CB8AC3E}">
        <p14:creationId xmlns:p14="http://schemas.microsoft.com/office/powerpoint/2010/main" val="2364591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Installation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Step 2: Install the system</a:t>
            </a:r>
          </a:p>
          <a:p>
            <a:pPr marL="228600" indent="-228600">
              <a:buFont typeface="+mj-lt"/>
              <a:buAutoNum type="alphaLcParenR"/>
            </a:pPr>
            <a:r>
              <a:rPr lang="en-US" sz="1200" dirty="0"/>
              <a:t>Setup a machine with CentOS7 Linux minimal install. Use an account with super-user privileges.</a:t>
            </a:r>
          </a:p>
          <a:p>
            <a:pPr indent="0"/>
            <a:r>
              <a:rPr lang="en-US" sz="1200" dirty="0"/>
              <a:t>CentOS7 Minimal ISO can be downloaded from</a:t>
            </a:r>
            <a:r>
              <a:rPr lang="en-US" sz="1200" b="1" dirty="0"/>
              <a:t> </a:t>
            </a:r>
            <a:r>
              <a:rPr lang="en-US" sz="1200" b="1" dirty="0">
                <a:hlinkClick r:id="rId2"/>
              </a:rPr>
              <a:t>http://isoredirect.centos.org/centos/7/isos/x86_64/CentOS-7-x86_64-Minimal-1810.iso</a:t>
            </a:r>
            <a:endParaRPr lang="en-US" sz="1200" b="1" dirty="0"/>
          </a:p>
          <a:p>
            <a:pPr marL="228600" indent="-228600">
              <a:buFont typeface="+mj-lt"/>
              <a:buAutoNum type="alphaLcParenR" startAt="2"/>
            </a:pPr>
            <a:endParaRPr lang="en-US" sz="1200" dirty="0"/>
          </a:p>
          <a:p>
            <a:pPr marL="228600" indent="-228600">
              <a:buFont typeface="+mj-lt"/>
              <a:buAutoNum type="alphaLcParenR" startAt="2"/>
            </a:pPr>
            <a:r>
              <a:rPr lang="en-US" sz="1200" dirty="0"/>
              <a:t>Install utility packages needed for installation:</a:t>
            </a:r>
          </a:p>
          <a:p>
            <a:pPr marL="171450" indent="-171450">
              <a:buFontTx/>
              <a:buChar char="-"/>
            </a:pPr>
            <a:r>
              <a:rPr lang="en-US" sz="1200" b="1" dirty="0"/>
              <a:t>Unzip (for decompression):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sudo</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yum install –y unzip</a:t>
            </a:r>
          </a:p>
          <a:p>
            <a:pPr marL="171450" indent="-171450">
              <a:buFontTx/>
              <a:buChar char="-"/>
            </a:pPr>
            <a:r>
              <a:rPr lang="en-US" sz="1200" b="1" dirty="0"/>
              <a:t>Nano (simple text editor):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sudo</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yum install –y nano</a:t>
            </a:r>
          </a:p>
          <a:p>
            <a:pPr marL="171450" indent="-171450">
              <a:buFontTx/>
              <a:buChar char="-"/>
            </a:pPr>
            <a:r>
              <a:rPr lang="en-US" sz="1200" b="1" dirty="0"/>
              <a:t>Midnight Commander (file manipulation):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sudo</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yum install –y mc</a:t>
            </a:r>
          </a:p>
          <a:p>
            <a:pPr marL="171450" indent="-171450">
              <a:buFontTx/>
              <a:buChar char="-"/>
            </a:pPr>
            <a:endParaRPr lang="en-US" sz="1200" b="1" dirty="0">
              <a:solidFill>
                <a:srgbClr val="FFFF00"/>
              </a:solidFill>
              <a:highlight>
                <a:srgbClr val="000000"/>
              </a:highlight>
              <a:latin typeface="Courier New" panose="02070309020205020404" pitchFamily="49" charset="0"/>
              <a:cs typeface="Courier New" panose="02070309020205020404" pitchFamily="49" charset="0"/>
            </a:endParaRPr>
          </a:p>
          <a:p>
            <a:pPr indent="0"/>
            <a:endParaRPr lang="en-US" i="1" dirty="0"/>
          </a:p>
          <a:p>
            <a:pPr indent="0"/>
            <a:r>
              <a:rPr lang="en-US" i="1" dirty="0"/>
              <a:t>While installation is in progress, let’s browse the Sen2Agri web site.</a:t>
            </a:r>
            <a:endParaRPr lang="en-US" i="1" dirty="0">
              <a:solidFill>
                <a:srgbClr val="FFFF00"/>
              </a:solidFill>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2934236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Installation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Step 2: Install the system</a:t>
            </a:r>
            <a:endParaRPr lang="en-US" sz="1200" b="1" dirty="0">
              <a:solidFill>
                <a:srgbClr val="FFFF00"/>
              </a:solidFill>
              <a:highlight>
                <a:srgbClr val="000000"/>
              </a:highlight>
              <a:latin typeface="Courier New" panose="02070309020205020404" pitchFamily="49" charset="0"/>
              <a:cs typeface="Courier New" panose="02070309020205020404" pitchFamily="49" charset="0"/>
            </a:endParaRPr>
          </a:p>
          <a:p>
            <a:pPr marL="228600" indent="-228600">
              <a:buFont typeface="+mj-lt"/>
              <a:buAutoNum type="alphaLcParenR" startAt="3"/>
            </a:pPr>
            <a:r>
              <a:rPr lang="en-US" sz="1200" b="1" dirty="0"/>
              <a:t>Create some necessary folders:</a:t>
            </a:r>
          </a:p>
          <a:p>
            <a:pPr indent="0"/>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sudo</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mkdir</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mnt</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/archive &amp;&amp;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sudo</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mkdir</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mnt</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/upload</a:t>
            </a:r>
          </a:p>
          <a:p>
            <a:pPr marL="228600" indent="-228600">
              <a:buFont typeface="+mj-lt"/>
              <a:buAutoNum type="alphaLcParenR" startAt="4"/>
            </a:pPr>
            <a:r>
              <a:rPr lang="en-US" sz="1200" b="1" dirty="0"/>
              <a:t>Make sure the folders are writable for any account:</a:t>
            </a:r>
          </a:p>
          <a:p>
            <a:pPr indent="0"/>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sudo</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chmod</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777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mnt</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/archive &amp;&amp;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sudo</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chmod</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777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mnt</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/upload</a:t>
            </a:r>
          </a:p>
          <a:p>
            <a:pPr marL="228600" indent="-228600">
              <a:buFont typeface="+mj-lt"/>
              <a:buAutoNum type="alphaLcParenR" startAt="5"/>
            </a:pPr>
            <a:r>
              <a:rPr lang="en-US" sz="1200" b="1" dirty="0"/>
              <a:t>Make sure the installation script is executable:</a:t>
            </a:r>
          </a:p>
          <a:p>
            <a:pPr indent="0"/>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sudo</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a:t>
            </a:r>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chmod</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+x ~/Downloads/Sen2AgriDistribution/install_script/sen2agriPlatformInstallAndConfig.sh</a:t>
            </a:r>
          </a:p>
          <a:p>
            <a:pPr marL="228600" indent="-228600">
              <a:buFont typeface="+mj-lt"/>
              <a:buAutoNum type="alphaLcParenR" startAt="6"/>
            </a:pPr>
            <a:r>
              <a:rPr lang="en-US" sz="1200" b="1" dirty="0"/>
              <a:t>Run the installation script:</a:t>
            </a:r>
          </a:p>
          <a:p>
            <a:pPr indent="0"/>
            <a:r>
              <a:rPr lang="en-US" sz="1200" b="1" dirty="0" err="1">
                <a:solidFill>
                  <a:srgbClr val="FFFF00"/>
                </a:solidFill>
                <a:highlight>
                  <a:srgbClr val="000000"/>
                </a:highlight>
                <a:latin typeface="Courier New" panose="02070309020205020404" pitchFamily="49" charset="0"/>
                <a:cs typeface="Courier New" panose="02070309020205020404" pitchFamily="49" charset="0"/>
              </a:rPr>
              <a:t>sudo</a:t>
            </a:r>
            <a:r>
              <a:rPr lang="en-US" sz="1200" b="1" dirty="0">
                <a:solidFill>
                  <a:srgbClr val="FFFF00"/>
                </a:solidFill>
                <a:highlight>
                  <a:srgbClr val="000000"/>
                </a:highlight>
                <a:latin typeface="Courier New" panose="02070309020205020404" pitchFamily="49" charset="0"/>
                <a:cs typeface="Courier New" panose="02070309020205020404" pitchFamily="49" charset="0"/>
              </a:rPr>
              <a:t> ~/Downloads/Sen2AgriDistribution/install_script/sen2agriPlatformInstallAndConfig.sh</a:t>
            </a:r>
          </a:p>
          <a:p>
            <a:pPr indent="0"/>
            <a:endParaRPr lang="en-US" sz="1200" b="1" dirty="0">
              <a:solidFill>
                <a:srgbClr val="FFFF00"/>
              </a:solidFill>
              <a:highlight>
                <a:srgbClr val="000000"/>
              </a:highlight>
              <a:latin typeface="Courier New" panose="02070309020205020404" pitchFamily="49" charset="0"/>
              <a:cs typeface="Courier New" panose="02070309020205020404" pitchFamily="49" charset="0"/>
            </a:endParaRPr>
          </a:p>
          <a:p>
            <a:pPr indent="0" algn="ctr"/>
            <a:r>
              <a:rPr lang="en-US" b="1" dirty="0">
                <a:solidFill>
                  <a:schemeClr val="tx1"/>
                </a:solidFill>
                <a:latin typeface="+mj-lt"/>
                <a:cs typeface="Courier New" panose="02070309020205020404" pitchFamily="49" charset="0"/>
              </a:rPr>
              <a:t>Done!</a:t>
            </a:r>
          </a:p>
        </p:txBody>
      </p:sp>
    </p:spTree>
    <p:extLst>
      <p:ext uri="{BB962C8B-B14F-4D97-AF65-F5344CB8AC3E}">
        <p14:creationId xmlns:p14="http://schemas.microsoft.com/office/powerpoint/2010/main" val="4105383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User Interface Overview</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b="1" dirty="0"/>
              <a:t>Connect to the graphical user interface</a:t>
            </a:r>
          </a:p>
          <a:p>
            <a:pPr indent="0"/>
            <a:endParaRPr lang="en-US" b="1" dirty="0"/>
          </a:p>
          <a:p>
            <a:pPr>
              <a:buFont typeface="Arial" panose="020B0604020202020204" pitchFamily="34" charset="0"/>
              <a:buChar char="•"/>
            </a:pPr>
            <a:endParaRPr lang="en-US" b="1" dirty="0"/>
          </a:p>
        </p:txBody>
      </p:sp>
      <p:grpSp>
        <p:nvGrpSpPr>
          <p:cNvPr id="4" name="Groupe 11">
            <a:extLst>
              <a:ext uri="{FF2B5EF4-FFF2-40B4-BE49-F238E27FC236}">
                <a16:creationId xmlns:a16="http://schemas.microsoft.com/office/drawing/2014/main" id="{A6AD6B9D-0969-411D-8256-ED5D0C362357}"/>
              </a:ext>
            </a:extLst>
          </p:cNvPr>
          <p:cNvGrpSpPr/>
          <p:nvPr/>
        </p:nvGrpSpPr>
        <p:grpSpPr>
          <a:xfrm>
            <a:off x="2371725" y="1500239"/>
            <a:ext cx="5042476" cy="3136056"/>
            <a:chOff x="457200" y="2209800"/>
            <a:chExt cx="8200014" cy="3851006"/>
          </a:xfrm>
        </p:grpSpPr>
        <p:pic>
          <p:nvPicPr>
            <p:cNvPr id="5" name="Image 8">
              <a:extLst>
                <a:ext uri="{FF2B5EF4-FFF2-40B4-BE49-F238E27FC236}">
                  <a16:creationId xmlns:a16="http://schemas.microsoft.com/office/drawing/2014/main" id="{830108C0-85B6-49B2-AC6D-4C70DB0232D6}"/>
                </a:ext>
              </a:extLst>
            </p:cNvPr>
            <p:cNvPicPr>
              <a:picLocks noChangeAspect="1"/>
            </p:cNvPicPr>
            <p:nvPr/>
          </p:nvPicPr>
          <p:blipFill>
            <a:blip r:embed="rId2"/>
            <a:stretch>
              <a:fillRect/>
            </a:stretch>
          </p:blipFill>
          <p:spPr>
            <a:xfrm>
              <a:off x="457200" y="2209800"/>
              <a:ext cx="8200014" cy="3851006"/>
            </a:xfrm>
            <a:prstGeom prst="rect">
              <a:avLst/>
            </a:prstGeom>
          </p:spPr>
        </p:pic>
        <p:pic>
          <p:nvPicPr>
            <p:cNvPr id="6" name="Image 10">
              <a:extLst>
                <a:ext uri="{FF2B5EF4-FFF2-40B4-BE49-F238E27FC236}">
                  <a16:creationId xmlns:a16="http://schemas.microsoft.com/office/drawing/2014/main" id="{1A1E0C71-D5D7-446E-A037-F776FE0F1E2A}"/>
                </a:ext>
              </a:extLst>
            </p:cNvPr>
            <p:cNvPicPr>
              <a:picLocks noChangeAspect="1"/>
            </p:cNvPicPr>
            <p:nvPr/>
          </p:nvPicPr>
          <p:blipFill>
            <a:blip r:embed="rId3"/>
            <a:stretch>
              <a:fillRect/>
            </a:stretch>
          </p:blipFill>
          <p:spPr>
            <a:xfrm>
              <a:off x="3733800" y="3962400"/>
              <a:ext cx="1600200" cy="1177653"/>
            </a:xfrm>
            <a:prstGeom prst="rect">
              <a:avLst/>
            </a:prstGeom>
          </p:spPr>
        </p:pic>
      </p:grpSp>
      <p:sp>
        <p:nvSpPr>
          <p:cNvPr id="7" name="ZoneTexte 13">
            <a:extLst>
              <a:ext uri="{FF2B5EF4-FFF2-40B4-BE49-F238E27FC236}">
                <a16:creationId xmlns:a16="http://schemas.microsoft.com/office/drawing/2014/main" id="{F92E4990-A698-40F9-8BD4-7FBDE65497EB}"/>
              </a:ext>
            </a:extLst>
          </p:cNvPr>
          <p:cNvSpPr txBox="1"/>
          <p:nvPr/>
        </p:nvSpPr>
        <p:spPr>
          <a:xfrm>
            <a:off x="372533" y="1295400"/>
            <a:ext cx="8693405" cy="830997"/>
          </a:xfrm>
          <a:prstGeom prst="rect">
            <a:avLst/>
          </a:prstGeom>
          <a:noFill/>
        </p:spPr>
        <p:txBody>
          <a:bodyPr wrap="none" rtlCol="0">
            <a:spAutoFit/>
          </a:bodyPr>
          <a:lstStyle/>
          <a:p>
            <a:r>
              <a:rPr lang="en-US" sz="1200" dirty="0"/>
              <a:t>In a web browser on the installation machine, go to</a:t>
            </a:r>
            <a:r>
              <a:rPr lang="fr-BE" sz="1200" dirty="0"/>
              <a:t> </a:t>
            </a:r>
            <a:r>
              <a:rPr lang="en-US" sz="1200" dirty="0">
                <a:hlinkClick r:id="rId4"/>
              </a:rPr>
              <a:t>http://localhost/login.php</a:t>
            </a:r>
            <a:r>
              <a:rPr lang="en-US" sz="1200" dirty="0"/>
              <a:t> or </a:t>
            </a:r>
            <a:r>
              <a:rPr lang="en-US" sz="1200" dirty="0">
                <a:hlinkClick r:id="rId5"/>
              </a:rPr>
              <a:t>http://127.0.0.1/login.php</a:t>
            </a:r>
            <a:r>
              <a:rPr lang="en-US" sz="1200" dirty="0"/>
              <a:t>  </a:t>
            </a:r>
          </a:p>
          <a:p>
            <a:r>
              <a:rPr lang="fr-BE" sz="1200" dirty="0" err="1"/>
              <a:t>Username</a:t>
            </a:r>
            <a:r>
              <a:rPr lang="fr-BE" sz="1200" dirty="0"/>
              <a:t>: </a:t>
            </a:r>
            <a:r>
              <a:rPr lang="fr-BE" sz="1200" i="1" dirty="0"/>
              <a:t>sen2agri</a:t>
            </a:r>
          </a:p>
          <a:p>
            <a:r>
              <a:rPr lang="fr-BE" sz="1200" dirty="0" err="1"/>
              <a:t>Password</a:t>
            </a:r>
            <a:r>
              <a:rPr lang="fr-BE" sz="1200" dirty="0"/>
              <a:t>: </a:t>
            </a:r>
            <a:r>
              <a:rPr lang="fr-BE" sz="1200" i="1" dirty="0"/>
              <a:t>sen2agri</a:t>
            </a:r>
            <a:endParaRPr lang="en-US" sz="1200" i="1" dirty="0"/>
          </a:p>
          <a:p>
            <a:endParaRPr lang="en-US" sz="1200" dirty="0"/>
          </a:p>
        </p:txBody>
      </p:sp>
    </p:spTree>
    <p:extLst>
      <p:ext uri="{BB962C8B-B14F-4D97-AF65-F5344CB8AC3E}">
        <p14:creationId xmlns:p14="http://schemas.microsoft.com/office/powerpoint/2010/main" val="136188465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Outline</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b="1" dirty="0"/>
              <a:t>System overview (5 min)</a:t>
            </a:r>
          </a:p>
          <a:p>
            <a:pPr>
              <a:buFont typeface="Arial" panose="020B0604020202020204" pitchFamily="34" charset="0"/>
              <a:buChar char="•"/>
            </a:pPr>
            <a:r>
              <a:rPr lang="en-US" b="1" dirty="0"/>
              <a:t>System installation (20 min)</a:t>
            </a:r>
          </a:p>
          <a:p>
            <a:pPr>
              <a:buFont typeface="Arial" panose="020B0604020202020204" pitchFamily="34" charset="0"/>
              <a:buChar char="•"/>
            </a:pPr>
            <a:r>
              <a:rPr lang="en-US" b="1" dirty="0"/>
              <a:t>User interface overview (5 min)</a:t>
            </a:r>
          </a:p>
          <a:p>
            <a:pPr>
              <a:buFont typeface="Arial" panose="020B0604020202020204" pitchFamily="34" charset="0"/>
              <a:buChar char="•"/>
            </a:pPr>
            <a:r>
              <a:rPr lang="en-US" b="1" dirty="0"/>
              <a:t>EO data source configuration (15 min)</a:t>
            </a:r>
          </a:p>
          <a:p>
            <a:pPr>
              <a:buFont typeface="Arial" panose="020B0604020202020204" pitchFamily="34" charset="0"/>
              <a:buChar char="•"/>
            </a:pPr>
            <a:r>
              <a:rPr lang="en-US" b="1" dirty="0"/>
              <a:t>Create a site and define a season (15 min)</a:t>
            </a:r>
          </a:p>
          <a:p>
            <a:pPr>
              <a:buFont typeface="Arial" panose="020B0604020202020204" pitchFamily="34" charset="0"/>
              <a:buChar char="•"/>
            </a:pPr>
            <a:r>
              <a:rPr lang="en-US" b="1" dirty="0"/>
              <a:t>Manual execution: L3A processor (10 min)</a:t>
            </a:r>
          </a:p>
          <a:p>
            <a:pPr>
              <a:buFont typeface="Arial" panose="020B0604020202020204" pitchFamily="34" charset="0"/>
              <a:buChar char="•"/>
            </a:pPr>
            <a:r>
              <a:rPr lang="en-US" b="1" dirty="0"/>
              <a:t>Inspect advanced parameters (10 min)</a:t>
            </a:r>
          </a:p>
          <a:p>
            <a:pPr>
              <a:buFont typeface="Arial" panose="020B0604020202020204" pitchFamily="34" charset="0"/>
              <a:buChar char="•"/>
            </a:pPr>
            <a:r>
              <a:rPr lang="en-US" b="1" dirty="0"/>
              <a:t>Output handling (5 min)</a:t>
            </a:r>
          </a:p>
          <a:p>
            <a:pPr>
              <a:buFont typeface="Arial" panose="020B0604020202020204" pitchFamily="34" charset="0"/>
              <a:buChar char="•"/>
            </a:pPr>
            <a:endParaRPr lang="en-US" b="1" dirty="0"/>
          </a:p>
        </p:txBody>
      </p:sp>
    </p:spTree>
    <p:extLst>
      <p:ext uri="{BB962C8B-B14F-4D97-AF65-F5344CB8AC3E}">
        <p14:creationId xmlns:p14="http://schemas.microsoft.com/office/powerpoint/2010/main" val="4678047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User Interface Overview</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Site management</a:t>
            </a:r>
          </a:p>
          <a:p>
            <a:pPr>
              <a:buFont typeface="Arial" panose="020B0604020202020204" pitchFamily="34" charset="0"/>
              <a:buChar char="•"/>
            </a:pPr>
            <a:r>
              <a:rPr lang="en-US" b="1" dirty="0"/>
              <a:t>Add, edit</a:t>
            </a:r>
            <a:r>
              <a:rPr lang="en-US" dirty="0"/>
              <a:t> sites</a:t>
            </a:r>
          </a:p>
          <a:p>
            <a:pPr>
              <a:buFont typeface="Arial" panose="020B0604020202020204" pitchFamily="34" charset="0"/>
              <a:buChar char="•"/>
            </a:pPr>
            <a:r>
              <a:rPr lang="en-US" dirty="0"/>
              <a:t>Define </a:t>
            </a:r>
            <a:r>
              <a:rPr lang="en-US" b="1" dirty="0"/>
              <a:t>seasons</a:t>
            </a:r>
          </a:p>
          <a:p>
            <a:pPr>
              <a:buFont typeface="Arial" panose="020B0604020202020204" pitchFamily="34" charset="0"/>
              <a:buChar char="•"/>
            </a:pPr>
            <a:r>
              <a:rPr lang="en-US" dirty="0"/>
              <a:t>Define </a:t>
            </a:r>
            <a:r>
              <a:rPr lang="en-US" b="1" dirty="0"/>
              <a:t>processors</a:t>
            </a:r>
            <a:r>
              <a:rPr lang="en-US" dirty="0"/>
              <a:t> to execute</a:t>
            </a:r>
          </a:p>
          <a:p>
            <a:pPr>
              <a:buFont typeface="Arial" panose="020B0604020202020204" pitchFamily="34" charset="0"/>
              <a:buChar char="•"/>
            </a:pPr>
            <a:r>
              <a:rPr lang="en-US" dirty="0"/>
              <a:t>Upload </a:t>
            </a:r>
            <a:r>
              <a:rPr lang="en-US" b="1" dirty="0"/>
              <a:t>in-situ data</a:t>
            </a:r>
          </a:p>
          <a:p>
            <a:pPr>
              <a:buFont typeface="Arial" panose="020B0604020202020204" pitchFamily="34" charset="0"/>
              <a:buChar char="•"/>
            </a:pPr>
            <a:r>
              <a:rPr lang="en-US" dirty="0"/>
              <a:t>Upload </a:t>
            </a:r>
            <a:r>
              <a:rPr lang="en-US" b="1" dirty="0"/>
              <a:t>strata data</a:t>
            </a:r>
          </a:p>
          <a:p>
            <a:pPr indent="0"/>
            <a:endParaRPr lang="en-US" b="1" dirty="0"/>
          </a:p>
          <a:p>
            <a:pPr>
              <a:buFont typeface="Arial" panose="020B0604020202020204" pitchFamily="34" charset="0"/>
              <a:buChar char="•"/>
            </a:pPr>
            <a:endParaRPr lang="en-US" b="1" dirty="0"/>
          </a:p>
        </p:txBody>
      </p:sp>
      <p:pic>
        <p:nvPicPr>
          <p:cNvPr id="9" name="Picture 8">
            <a:extLst>
              <a:ext uri="{FF2B5EF4-FFF2-40B4-BE49-F238E27FC236}">
                <a16:creationId xmlns:a16="http://schemas.microsoft.com/office/drawing/2014/main" id="{243BA753-8BAE-41D7-ACF3-313DC3DA6FA9}"/>
              </a:ext>
            </a:extLst>
          </p:cNvPr>
          <p:cNvPicPr>
            <a:picLocks noChangeAspect="1"/>
          </p:cNvPicPr>
          <p:nvPr/>
        </p:nvPicPr>
        <p:blipFill>
          <a:blip r:embed="rId2"/>
          <a:stretch>
            <a:fillRect/>
          </a:stretch>
        </p:blipFill>
        <p:spPr>
          <a:xfrm>
            <a:off x="3842603" y="855028"/>
            <a:ext cx="5232817" cy="3240000"/>
          </a:xfrm>
          <a:prstGeom prst="rect">
            <a:avLst/>
          </a:prstGeom>
        </p:spPr>
      </p:pic>
    </p:spTree>
    <p:extLst>
      <p:ext uri="{BB962C8B-B14F-4D97-AF65-F5344CB8AC3E}">
        <p14:creationId xmlns:p14="http://schemas.microsoft.com/office/powerpoint/2010/main" val="380558527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User Interface Overview</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Output products</a:t>
            </a:r>
          </a:p>
          <a:p>
            <a:pPr marL="285750" indent="-285750">
              <a:buFont typeface="Arial" panose="020B0604020202020204" pitchFamily="34" charset="0"/>
              <a:buChar char="•"/>
            </a:pPr>
            <a:r>
              <a:rPr lang="en-US" b="1" dirty="0"/>
              <a:t>Visualize</a:t>
            </a:r>
            <a:r>
              <a:rPr lang="en-US" dirty="0"/>
              <a:t> quick looks of </a:t>
            </a:r>
          </a:p>
          <a:p>
            <a:pPr indent="0"/>
            <a:r>
              <a:rPr lang="en-US" dirty="0"/>
              <a:t>Output products (L2A, L3*, L4*)</a:t>
            </a:r>
          </a:p>
          <a:p>
            <a:pPr marL="285750" indent="-285750">
              <a:buFont typeface="Arial" panose="020B0604020202020204" pitchFamily="34" charset="0"/>
              <a:buChar char="•"/>
            </a:pPr>
            <a:r>
              <a:rPr lang="en-US" b="1" dirty="0"/>
              <a:t>Download</a:t>
            </a:r>
            <a:r>
              <a:rPr lang="en-US" dirty="0"/>
              <a:t> products</a:t>
            </a:r>
          </a:p>
        </p:txBody>
      </p:sp>
      <p:pic>
        <p:nvPicPr>
          <p:cNvPr id="4" name="Picture 3">
            <a:extLst>
              <a:ext uri="{FF2B5EF4-FFF2-40B4-BE49-F238E27FC236}">
                <a16:creationId xmlns:a16="http://schemas.microsoft.com/office/drawing/2014/main" id="{16C17740-00D8-405F-BF79-EA22AACC1C7D}"/>
              </a:ext>
            </a:extLst>
          </p:cNvPr>
          <p:cNvPicPr>
            <a:picLocks noChangeAspect="1"/>
          </p:cNvPicPr>
          <p:nvPr/>
        </p:nvPicPr>
        <p:blipFill>
          <a:blip r:embed="rId2"/>
          <a:stretch>
            <a:fillRect/>
          </a:stretch>
        </p:blipFill>
        <p:spPr>
          <a:xfrm>
            <a:off x="3842595" y="855028"/>
            <a:ext cx="5232825" cy="3240000"/>
          </a:xfrm>
          <a:prstGeom prst="rect">
            <a:avLst/>
          </a:prstGeom>
        </p:spPr>
      </p:pic>
    </p:spTree>
    <p:extLst>
      <p:ext uri="{BB962C8B-B14F-4D97-AF65-F5344CB8AC3E}">
        <p14:creationId xmlns:p14="http://schemas.microsoft.com/office/powerpoint/2010/main" val="2349679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User Interface Overview</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System resources and running </a:t>
            </a:r>
          </a:p>
          <a:p>
            <a:pPr indent="0"/>
            <a:r>
              <a:rPr lang="en-US" b="1" dirty="0"/>
              <a:t>jobs</a:t>
            </a:r>
          </a:p>
          <a:p>
            <a:pPr marL="285750" indent="-285750">
              <a:buFont typeface="Arial" panose="020B0604020202020204" pitchFamily="34" charset="0"/>
              <a:buChar char="•"/>
            </a:pPr>
            <a:r>
              <a:rPr lang="en-US" dirty="0"/>
              <a:t>View </a:t>
            </a:r>
            <a:r>
              <a:rPr lang="en-US" b="1" dirty="0"/>
              <a:t>CPU</a:t>
            </a:r>
            <a:r>
              <a:rPr lang="en-US" dirty="0"/>
              <a:t>, </a:t>
            </a:r>
            <a:r>
              <a:rPr lang="en-US" b="1" dirty="0"/>
              <a:t>RAM</a:t>
            </a:r>
            <a:r>
              <a:rPr lang="en-US" dirty="0"/>
              <a:t>, </a:t>
            </a:r>
            <a:r>
              <a:rPr lang="en-US" b="1" dirty="0"/>
              <a:t>Disk</a:t>
            </a:r>
            <a:r>
              <a:rPr lang="en-US" dirty="0"/>
              <a:t> and </a:t>
            </a:r>
            <a:r>
              <a:rPr lang="en-US" b="1" dirty="0"/>
              <a:t>Load</a:t>
            </a:r>
          </a:p>
          <a:p>
            <a:pPr indent="0"/>
            <a:r>
              <a:rPr lang="en-US" dirty="0"/>
              <a:t>of execution machines</a:t>
            </a:r>
          </a:p>
          <a:p>
            <a:pPr marL="285750" indent="-285750">
              <a:buFont typeface="Arial" panose="020B0604020202020204" pitchFamily="34" charset="0"/>
              <a:buChar char="•"/>
            </a:pPr>
            <a:r>
              <a:rPr lang="en-US" dirty="0"/>
              <a:t>View </a:t>
            </a:r>
            <a:r>
              <a:rPr lang="en-US" b="1" dirty="0"/>
              <a:t>currently</a:t>
            </a:r>
            <a:r>
              <a:rPr lang="en-US" dirty="0"/>
              <a:t> </a:t>
            </a:r>
            <a:r>
              <a:rPr lang="en-US" b="1" dirty="0"/>
              <a:t>executing</a:t>
            </a:r>
          </a:p>
          <a:p>
            <a:pPr indent="0"/>
            <a:r>
              <a:rPr lang="en-US" dirty="0"/>
              <a:t>processing </a:t>
            </a:r>
            <a:r>
              <a:rPr lang="en-US" b="1" dirty="0"/>
              <a:t>jobs and tasks</a:t>
            </a:r>
          </a:p>
        </p:txBody>
      </p:sp>
      <p:pic>
        <p:nvPicPr>
          <p:cNvPr id="4" name="Picture 3">
            <a:extLst>
              <a:ext uri="{FF2B5EF4-FFF2-40B4-BE49-F238E27FC236}">
                <a16:creationId xmlns:a16="http://schemas.microsoft.com/office/drawing/2014/main" id="{D04A1C88-1934-49B1-96E0-3C0A6E2E5A1B}"/>
              </a:ext>
            </a:extLst>
          </p:cNvPr>
          <p:cNvPicPr>
            <a:picLocks noChangeAspect="1"/>
          </p:cNvPicPr>
          <p:nvPr/>
        </p:nvPicPr>
        <p:blipFill>
          <a:blip r:embed="rId2"/>
          <a:stretch>
            <a:fillRect/>
          </a:stretch>
        </p:blipFill>
        <p:spPr>
          <a:xfrm>
            <a:off x="3842602" y="855028"/>
            <a:ext cx="5232818" cy="3240000"/>
          </a:xfrm>
          <a:prstGeom prst="rect">
            <a:avLst/>
          </a:prstGeom>
        </p:spPr>
      </p:pic>
    </p:spTree>
    <p:extLst>
      <p:ext uri="{BB962C8B-B14F-4D97-AF65-F5344CB8AC3E}">
        <p14:creationId xmlns:p14="http://schemas.microsoft.com/office/powerpoint/2010/main" val="90174483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User Interface Overview</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Processor dashboard</a:t>
            </a:r>
          </a:p>
          <a:p>
            <a:pPr>
              <a:buFont typeface="Arial" panose="020B0604020202020204" pitchFamily="34" charset="0"/>
              <a:buChar char="•"/>
            </a:pPr>
            <a:r>
              <a:rPr lang="en-US" dirty="0"/>
              <a:t>View </a:t>
            </a:r>
            <a:r>
              <a:rPr lang="en-US" b="1" dirty="0"/>
              <a:t>resources</a:t>
            </a:r>
            <a:r>
              <a:rPr lang="en-US" dirty="0"/>
              <a:t> used by each</a:t>
            </a:r>
          </a:p>
          <a:p>
            <a:pPr indent="0"/>
            <a:r>
              <a:rPr lang="en-US" dirty="0"/>
              <a:t>processor</a:t>
            </a:r>
          </a:p>
          <a:p>
            <a:pPr>
              <a:buFont typeface="Arial" panose="020B0604020202020204" pitchFamily="34" charset="0"/>
              <a:buChar char="•"/>
            </a:pPr>
            <a:r>
              <a:rPr lang="en-US" dirty="0"/>
              <a:t>View </a:t>
            </a:r>
            <a:r>
              <a:rPr lang="en-US" b="1" dirty="0"/>
              <a:t>default configuration</a:t>
            </a:r>
            <a:r>
              <a:rPr lang="en-US" dirty="0"/>
              <a:t> of</a:t>
            </a:r>
          </a:p>
          <a:p>
            <a:pPr indent="0"/>
            <a:r>
              <a:rPr lang="en-US" dirty="0"/>
              <a:t>each processor</a:t>
            </a:r>
          </a:p>
          <a:p>
            <a:pPr>
              <a:buFont typeface="Arial" panose="020B0604020202020204" pitchFamily="34" charset="0"/>
              <a:buChar char="•"/>
            </a:pPr>
            <a:r>
              <a:rPr lang="en-US" dirty="0"/>
              <a:t>View scheduled </a:t>
            </a:r>
            <a:r>
              <a:rPr lang="en-US" b="1" dirty="0"/>
              <a:t>jobs</a:t>
            </a:r>
            <a:r>
              <a:rPr lang="en-US" dirty="0"/>
              <a:t> defined </a:t>
            </a:r>
          </a:p>
          <a:p>
            <a:pPr indent="0"/>
            <a:r>
              <a:rPr lang="en-US" dirty="0"/>
              <a:t>for each processor</a:t>
            </a:r>
          </a:p>
          <a:p>
            <a:pPr indent="0"/>
            <a:endParaRPr lang="en-US" b="1" dirty="0"/>
          </a:p>
          <a:p>
            <a:pPr>
              <a:buFont typeface="Arial" panose="020B0604020202020204" pitchFamily="34" charset="0"/>
              <a:buChar char="•"/>
            </a:pPr>
            <a:endParaRPr lang="en-US" b="1" dirty="0"/>
          </a:p>
        </p:txBody>
      </p:sp>
      <p:pic>
        <p:nvPicPr>
          <p:cNvPr id="4" name="Picture 3">
            <a:extLst>
              <a:ext uri="{FF2B5EF4-FFF2-40B4-BE49-F238E27FC236}">
                <a16:creationId xmlns:a16="http://schemas.microsoft.com/office/drawing/2014/main" id="{8EC078BE-F143-4EBF-8949-5C2C7584F226}"/>
              </a:ext>
            </a:extLst>
          </p:cNvPr>
          <p:cNvPicPr>
            <a:picLocks noChangeAspect="1"/>
          </p:cNvPicPr>
          <p:nvPr/>
        </p:nvPicPr>
        <p:blipFill>
          <a:blip r:embed="rId2"/>
          <a:stretch>
            <a:fillRect/>
          </a:stretch>
        </p:blipFill>
        <p:spPr>
          <a:xfrm>
            <a:off x="3842602" y="855028"/>
            <a:ext cx="5232818" cy="3240000"/>
          </a:xfrm>
          <a:prstGeom prst="rect">
            <a:avLst/>
          </a:prstGeom>
        </p:spPr>
      </p:pic>
    </p:spTree>
    <p:extLst>
      <p:ext uri="{BB962C8B-B14F-4D97-AF65-F5344CB8AC3E}">
        <p14:creationId xmlns:p14="http://schemas.microsoft.com/office/powerpoint/2010/main" val="8674822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User Interface Overview</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Manual jobs</a:t>
            </a:r>
          </a:p>
          <a:p>
            <a:pPr>
              <a:buFont typeface="Arial" panose="020B0604020202020204" pitchFamily="34" charset="0"/>
              <a:buChar char="•"/>
            </a:pPr>
            <a:r>
              <a:rPr lang="en-US" dirty="0"/>
              <a:t>Parametrization for manual</a:t>
            </a:r>
          </a:p>
          <a:p>
            <a:pPr indent="0"/>
            <a:r>
              <a:rPr lang="en-US" dirty="0"/>
              <a:t>invocation of all processors</a:t>
            </a:r>
          </a:p>
          <a:p>
            <a:pPr marL="285750" indent="-285750">
              <a:buFont typeface="Arial" panose="020B0604020202020204" pitchFamily="34" charset="0"/>
              <a:buChar char="•"/>
            </a:pPr>
            <a:r>
              <a:rPr lang="en-US" dirty="0"/>
              <a:t>Default values for parameters</a:t>
            </a:r>
          </a:p>
          <a:p>
            <a:pPr marL="285750" indent="-285750">
              <a:buFont typeface="Arial" panose="020B0604020202020204" pitchFamily="34" charset="0"/>
              <a:buChar char="•"/>
            </a:pPr>
            <a:r>
              <a:rPr lang="en-US" dirty="0"/>
              <a:t>Common parameters</a:t>
            </a:r>
          </a:p>
          <a:p>
            <a:pPr marL="285750" indent="-285750">
              <a:buFont typeface="Arial" panose="020B0604020202020204" pitchFamily="34" charset="0"/>
              <a:buChar char="•"/>
            </a:pPr>
            <a:r>
              <a:rPr lang="en-US" dirty="0"/>
              <a:t>Advanced parameters</a:t>
            </a:r>
          </a:p>
          <a:p>
            <a:pPr indent="0"/>
            <a:endParaRPr lang="en-US" b="1" dirty="0"/>
          </a:p>
          <a:p>
            <a:pPr>
              <a:buFont typeface="Arial" panose="020B0604020202020204" pitchFamily="34" charset="0"/>
              <a:buChar char="•"/>
            </a:pPr>
            <a:endParaRPr lang="en-US" b="1" dirty="0"/>
          </a:p>
        </p:txBody>
      </p:sp>
      <p:pic>
        <p:nvPicPr>
          <p:cNvPr id="5" name="Picture 4">
            <a:extLst>
              <a:ext uri="{FF2B5EF4-FFF2-40B4-BE49-F238E27FC236}">
                <a16:creationId xmlns:a16="http://schemas.microsoft.com/office/drawing/2014/main" id="{D270F2E2-B444-401C-B7EA-E0CBF4585A89}"/>
              </a:ext>
            </a:extLst>
          </p:cNvPr>
          <p:cNvPicPr>
            <a:picLocks noChangeAspect="1"/>
          </p:cNvPicPr>
          <p:nvPr/>
        </p:nvPicPr>
        <p:blipFill>
          <a:blip r:embed="rId2"/>
          <a:stretch>
            <a:fillRect/>
          </a:stretch>
        </p:blipFill>
        <p:spPr>
          <a:xfrm>
            <a:off x="3842602" y="855028"/>
            <a:ext cx="5232818" cy="3240000"/>
          </a:xfrm>
          <a:prstGeom prst="rect">
            <a:avLst/>
          </a:prstGeom>
        </p:spPr>
      </p:pic>
    </p:spTree>
    <p:extLst>
      <p:ext uri="{BB962C8B-B14F-4D97-AF65-F5344CB8AC3E}">
        <p14:creationId xmlns:p14="http://schemas.microsoft.com/office/powerpoint/2010/main" val="408712365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User Interface Overview</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Monitoring</a:t>
            </a:r>
          </a:p>
          <a:p>
            <a:pPr>
              <a:buFont typeface="Arial" panose="020B0604020202020204" pitchFamily="34" charset="0"/>
              <a:buChar char="•"/>
            </a:pPr>
            <a:r>
              <a:rPr lang="en-US" dirty="0"/>
              <a:t>Monitoring of </a:t>
            </a:r>
            <a:r>
              <a:rPr lang="en-US" b="1" dirty="0"/>
              <a:t>downloads</a:t>
            </a:r>
          </a:p>
          <a:p>
            <a:pPr indent="0"/>
            <a:r>
              <a:rPr lang="en-US" dirty="0"/>
              <a:t>(completed, in progress, errors)</a:t>
            </a:r>
          </a:p>
          <a:p>
            <a:pPr marL="285750" indent="-285750">
              <a:buFont typeface="Arial" panose="020B0604020202020204" pitchFamily="34" charset="0"/>
              <a:buChar char="•"/>
            </a:pPr>
            <a:r>
              <a:rPr lang="en-US" dirty="0"/>
              <a:t>Progress of current download</a:t>
            </a:r>
          </a:p>
          <a:p>
            <a:pPr marL="285750" indent="-285750">
              <a:buFont typeface="Arial" panose="020B0604020202020204" pitchFamily="34" charset="0"/>
              <a:buChar char="•"/>
            </a:pPr>
            <a:r>
              <a:rPr lang="en-US" b="1" dirty="0"/>
              <a:t>History</a:t>
            </a:r>
            <a:r>
              <a:rPr lang="en-US" dirty="0"/>
              <a:t> of execution jobs</a:t>
            </a:r>
          </a:p>
          <a:p>
            <a:pPr indent="0"/>
            <a:endParaRPr lang="en-US" b="1" dirty="0"/>
          </a:p>
          <a:p>
            <a:pPr>
              <a:buFont typeface="Arial" panose="020B0604020202020204" pitchFamily="34" charset="0"/>
              <a:buChar char="•"/>
            </a:pPr>
            <a:endParaRPr lang="en-US" b="1" dirty="0"/>
          </a:p>
        </p:txBody>
      </p:sp>
      <p:pic>
        <p:nvPicPr>
          <p:cNvPr id="4" name="Picture 3">
            <a:extLst>
              <a:ext uri="{FF2B5EF4-FFF2-40B4-BE49-F238E27FC236}">
                <a16:creationId xmlns:a16="http://schemas.microsoft.com/office/drawing/2014/main" id="{60D5F4E2-F5DD-4741-A5A9-FAE95DF0593B}"/>
              </a:ext>
            </a:extLst>
          </p:cNvPr>
          <p:cNvPicPr>
            <a:picLocks noChangeAspect="1"/>
          </p:cNvPicPr>
          <p:nvPr/>
        </p:nvPicPr>
        <p:blipFill>
          <a:blip r:embed="rId2"/>
          <a:stretch>
            <a:fillRect/>
          </a:stretch>
        </p:blipFill>
        <p:spPr>
          <a:xfrm>
            <a:off x="3842602" y="855028"/>
            <a:ext cx="5232818" cy="3240000"/>
          </a:xfrm>
          <a:prstGeom prst="rect">
            <a:avLst/>
          </a:prstGeom>
        </p:spPr>
      </p:pic>
    </p:spTree>
    <p:extLst>
      <p:ext uri="{BB962C8B-B14F-4D97-AF65-F5344CB8AC3E}">
        <p14:creationId xmlns:p14="http://schemas.microsoft.com/office/powerpoint/2010/main" val="3131787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User Interface Overview</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Users</a:t>
            </a:r>
          </a:p>
          <a:p>
            <a:pPr>
              <a:buFont typeface="Arial" panose="020B0604020202020204" pitchFamily="34" charset="0"/>
              <a:buChar char="•"/>
            </a:pPr>
            <a:r>
              <a:rPr lang="en-US" dirty="0"/>
              <a:t>Simple management of</a:t>
            </a:r>
          </a:p>
          <a:p>
            <a:pPr indent="0"/>
            <a:r>
              <a:rPr lang="en-US" dirty="0"/>
              <a:t>system users</a:t>
            </a:r>
          </a:p>
          <a:p>
            <a:pPr indent="0"/>
            <a:endParaRPr lang="en-US" dirty="0"/>
          </a:p>
          <a:p>
            <a:pPr indent="0"/>
            <a:r>
              <a:rPr lang="en-US" dirty="0"/>
              <a:t>Two kinds of users:</a:t>
            </a:r>
          </a:p>
          <a:p>
            <a:pPr marL="285750" indent="-285750">
              <a:buFont typeface="Arial" panose="020B0604020202020204" pitchFamily="34" charset="0"/>
              <a:buChar char="•"/>
            </a:pPr>
            <a:r>
              <a:rPr lang="en-US" b="1" dirty="0"/>
              <a:t>Administrators</a:t>
            </a:r>
            <a:r>
              <a:rPr lang="en-US" dirty="0"/>
              <a:t>: can see/work</a:t>
            </a:r>
          </a:p>
          <a:p>
            <a:pPr indent="0"/>
            <a:r>
              <a:rPr lang="en-US" dirty="0"/>
              <a:t>on any site of any user</a:t>
            </a:r>
          </a:p>
          <a:p>
            <a:pPr marL="285750" indent="-285750">
              <a:buFont typeface="Arial" panose="020B0604020202020204" pitchFamily="34" charset="0"/>
              <a:buChar char="•"/>
            </a:pPr>
            <a:r>
              <a:rPr lang="en-US" b="1" dirty="0"/>
              <a:t>Users</a:t>
            </a:r>
            <a:r>
              <a:rPr lang="en-US" dirty="0"/>
              <a:t>: can only see/work on</a:t>
            </a:r>
          </a:p>
          <a:p>
            <a:pPr indent="0"/>
            <a:r>
              <a:rPr lang="en-US" dirty="0"/>
              <a:t>sites defined by her-/him-self</a:t>
            </a:r>
          </a:p>
          <a:p>
            <a:pPr indent="0"/>
            <a:endParaRPr lang="en-US" b="1" dirty="0"/>
          </a:p>
          <a:p>
            <a:pPr>
              <a:buFont typeface="Arial" panose="020B0604020202020204" pitchFamily="34" charset="0"/>
              <a:buChar char="•"/>
            </a:pPr>
            <a:endParaRPr lang="en-US" b="1" dirty="0"/>
          </a:p>
        </p:txBody>
      </p:sp>
      <p:pic>
        <p:nvPicPr>
          <p:cNvPr id="5" name="Picture 4">
            <a:extLst>
              <a:ext uri="{FF2B5EF4-FFF2-40B4-BE49-F238E27FC236}">
                <a16:creationId xmlns:a16="http://schemas.microsoft.com/office/drawing/2014/main" id="{86D7B2F1-345F-4A1E-8ACB-AD559E052032}"/>
              </a:ext>
            </a:extLst>
          </p:cNvPr>
          <p:cNvPicPr>
            <a:picLocks noChangeAspect="1"/>
          </p:cNvPicPr>
          <p:nvPr/>
        </p:nvPicPr>
        <p:blipFill>
          <a:blip r:embed="rId2"/>
          <a:stretch>
            <a:fillRect/>
          </a:stretch>
        </p:blipFill>
        <p:spPr>
          <a:xfrm>
            <a:off x="3842602" y="855028"/>
            <a:ext cx="5232818" cy="3240000"/>
          </a:xfrm>
          <a:prstGeom prst="rect">
            <a:avLst/>
          </a:prstGeom>
        </p:spPr>
      </p:pic>
    </p:spTree>
    <p:extLst>
      <p:ext uri="{BB962C8B-B14F-4D97-AF65-F5344CB8AC3E}">
        <p14:creationId xmlns:p14="http://schemas.microsoft.com/office/powerpoint/2010/main" val="23660267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User Interface Overview</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Data sources</a:t>
            </a:r>
          </a:p>
          <a:p>
            <a:pPr>
              <a:buFont typeface="Arial" panose="020B0604020202020204" pitchFamily="34" charset="0"/>
              <a:buChar char="•"/>
            </a:pPr>
            <a:r>
              <a:rPr lang="en-US" dirty="0"/>
              <a:t>Configuration of modules</a:t>
            </a:r>
          </a:p>
          <a:p>
            <a:pPr indent="0"/>
            <a:r>
              <a:rPr lang="en-US" dirty="0"/>
              <a:t>for query and download</a:t>
            </a:r>
            <a:r>
              <a:rPr lang="en-US" baseline="30000" dirty="0"/>
              <a:t>1</a:t>
            </a:r>
            <a:r>
              <a:rPr lang="en-US" dirty="0"/>
              <a:t> of </a:t>
            </a:r>
          </a:p>
          <a:p>
            <a:pPr indent="0"/>
            <a:r>
              <a:rPr lang="en-US" dirty="0"/>
              <a:t>Sentinel-2 and Landsat-8</a:t>
            </a:r>
          </a:p>
          <a:p>
            <a:pPr indent="0"/>
            <a:r>
              <a:rPr lang="en-US" dirty="0"/>
              <a:t>Products</a:t>
            </a:r>
          </a:p>
          <a:p>
            <a:pPr marL="285750" indent="-285750">
              <a:buFont typeface="Arial" panose="020B0604020202020204" pitchFamily="34" charset="0"/>
              <a:buChar char="•"/>
            </a:pPr>
            <a:r>
              <a:rPr lang="en-US" dirty="0"/>
              <a:t>Dynamic behavior: </a:t>
            </a:r>
          </a:p>
          <a:p>
            <a:pPr indent="0"/>
            <a:r>
              <a:rPr lang="en-US" dirty="0"/>
              <a:t>if new modules (jar files) are copied</a:t>
            </a:r>
          </a:p>
          <a:p>
            <a:pPr indent="0"/>
            <a:r>
              <a:rPr lang="en-US" dirty="0"/>
              <a:t>in a specific folder</a:t>
            </a:r>
            <a:r>
              <a:rPr lang="en-US" baseline="30000" dirty="0"/>
              <a:t>2</a:t>
            </a:r>
            <a:r>
              <a:rPr lang="en-US" dirty="0"/>
              <a:t>, they will be </a:t>
            </a:r>
          </a:p>
          <a:p>
            <a:pPr indent="0"/>
            <a:r>
              <a:rPr lang="en-US" dirty="0"/>
              <a:t>shown here.</a:t>
            </a:r>
            <a:endParaRPr lang="en-US" b="1" baseline="30000" dirty="0"/>
          </a:p>
          <a:p>
            <a:pPr indent="0"/>
            <a:endParaRPr lang="en-US" b="1" baseline="30000" dirty="0"/>
          </a:p>
          <a:p>
            <a:pPr indent="0"/>
            <a:r>
              <a:rPr lang="en-US" baseline="30000" dirty="0"/>
              <a:t>1 </a:t>
            </a:r>
            <a:r>
              <a:rPr lang="en-US" sz="1050" dirty="0"/>
              <a:t>download or linking to local product repos</a:t>
            </a:r>
            <a:endParaRPr lang="en-US" dirty="0"/>
          </a:p>
          <a:p>
            <a:pPr indent="0"/>
            <a:r>
              <a:rPr lang="en-US" baseline="30000" dirty="0"/>
              <a:t>2 </a:t>
            </a:r>
            <a:r>
              <a:rPr lang="en-US" sz="1050" dirty="0"/>
              <a:t>/</a:t>
            </a:r>
            <a:r>
              <a:rPr lang="en-US" sz="1050" dirty="0" err="1"/>
              <a:t>usr</a:t>
            </a:r>
            <a:r>
              <a:rPr lang="en-US" sz="1050" dirty="0"/>
              <a:t>/share/sen2agri/sen2agri-services/lib</a:t>
            </a:r>
            <a:endParaRPr lang="en-US" dirty="0"/>
          </a:p>
        </p:txBody>
      </p:sp>
      <p:pic>
        <p:nvPicPr>
          <p:cNvPr id="4" name="Picture 3">
            <a:extLst>
              <a:ext uri="{FF2B5EF4-FFF2-40B4-BE49-F238E27FC236}">
                <a16:creationId xmlns:a16="http://schemas.microsoft.com/office/drawing/2014/main" id="{69E7A949-E8C3-4F05-A10A-A98146FF07C6}"/>
              </a:ext>
            </a:extLst>
          </p:cNvPr>
          <p:cNvPicPr>
            <a:picLocks noChangeAspect="1"/>
          </p:cNvPicPr>
          <p:nvPr/>
        </p:nvPicPr>
        <p:blipFill>
          <a:blip r:embed="rId2"/>
          <a:stretch>
            <a:fillRect/>
          </a:stretch>
        </p:blipFill>
        <p:spPr>
          <a:xfrm>
            <a:off x="3842602" y="855028"/>
            <a:ext cx="5232818" cy="3240000"/>
          </a:xfrm>
          <a:prstGeom prst="rect">
            <a:avLst/>
          </a:prstGeom>
        </p:spPr>
      </p:pic>
    </p:spTree>
    <p:extLst>
      <p:ext uri="{BB962C8B-B14F-4D97-AF65-F5344CB8AC3E}">
        <p14:creationId xmlns:p14="http://schemas.microsoft.com/office/powerpoint/2010/main" val="37139107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EO Source Configuration – on premises</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dirty="0"/>
              <a:t>Scientific Data Hub (</a:t>
            </a:r>
            <a:r>
              <a:rPr lang="en-US" b="1" dirty="0" err="1"/>
              <a:t>SciHub</a:t>
            </a:r>
            <a:r>
              <a:rPr lang="en-US" dirty="0"/>
              <a:t>) used for </a:t>
            </a:r>
            <a:r>
              <a:rPr lang="en-US" b="1" dirty="0"/>
              <a:t>looking up </a:t>
            </a:r>
            <a:r>
              <a:rPr lang="en-US" dirty="0"/>
              <a:t>for </a:t>
            </a:r>
            <a:r>
              <a:rPr lang="en-US" b="1" dirty="0"/>
              <a:t>S2</a:t>
            </a:r>
            <a:r>
              <a:rPr lang="en-US" dirty="0"/>
              <a:t> products</a:t>
            </a:r>
          </a:p>
          <a:p>
            <a:pPr>
              <a:buFont typeface="Arial" panose="020B0604020202020204" pitchFamily="34" charset="0"/>
              <a:buChar char="•"/>
            </a:pPr>
            <a:r>
              <a:rPr lang="en-US" b="1" dirty="0"/>
              <a:t>USGS</a:t>
            </a:r>
            <a:r>
              <a:rPr lang="en-US" dirty="0"/>
              <a:t> used for </a:t>
            </a:r>
            <a:r>
              <a:rPr lang="en-US" b="1" dirty="0"/>
              <a:t>looking up</a:t>
            </a:r>
            <a:r>
              <a:rPr lang="en-US" dirty="0"/>
              <a:t> for </a:t>
            </a:r>
            <a:r>
              <a:rPr lang="en-US" b="1" dirty="0"/>
              <a:t>L8</a:t>
            </a:r>
            <a:r>
              <a:rPr lang="en-US" dirty="0"/>
              <a:t> products</a:t>
            </a:r>
          </a:p>
          <a:p>
            <a:pPr>
              <a:buFont typeface="Arial" panose="020B0604020202020204" pitchFamily="34" charset="0"/>
              <a:buChar char="•"/>
            </a:pPr>
            <a:r>
              <a:rPr lang="en-US" b="1" dirty="0"/>
              <a:t>No local product </a:t>
            </a:r>
            <a:r>
              <a:rPr lang="en-US" dirty="0"/>
              <a:t>repository available</a:t>
            </a:r>
          </a:p>
          <a:p>
            <a:pPr indent="0"/>
            <a:r>
              <a:rPr lang="en-US" b="1" dirty="0"/>
              <a:t>	=&gt; </a:t>
            </a:r>
          </a:p>
          <a:p>
            <a:pPr lvl="2">
              <a:buFont typeface="Arial" panose="020B0604020202020204" pitchFamily="34" charset="0"/>
              <a:buChar char="•"/>
            </a:pPr>
            <a:r>
              <a:rPr lang="en-US" b="1" dirty="0"/>
              <a:t>S2</a:t>
            </a:r>
            <a:r>
              <a:rPr lang="en-US" dirty="0"/>
              <a:t> products will be </a:t>
            </a:r>
            <a:r>
              <a:rPr lang="en-US" b="1" dirty="0"/>
              <a:t>downloaded</a:t>
            </a:r>
            <a:r>
              <a:rPr lang="en-US" dirty="0"/>
              <a:t> from </a:t>
            </a:r>
            <a:r>
              <a:rPr lang="en-US" b="1" dirty="0" err="1"/>
              <a:t>SciHub</a:t>
            </a:r>
            <a:endParaRPr lang="en-US" b="1" dirty="0"/>
          </a:p>
          <a:p>
            <a:pPr lvl="2">
              <a:buFont typeface="Arial" panose="020B0604020202020204" pitchFamily="34" charset="0"/>
              <a:buChar char="•"/>
            </a:pPr>
            <a:r>
              <a:rPr lang="en-US" b="1" dirty="0"/>
              <a:t>L8</a:t>
            </a:r>
            <a:r>
              <a:rPr lang="en-US" dirty="0"/>
              <a:t> products will be </a:t>
            </a:r>
            <a:r>
              <a:rPr lang="en-US" b="1" dirty="0"/>
              <a:t>downloaded</a:t>
            </a:r>
            <a:r>
              <a:rPr lang="en-US" dirty="0"/>
              <a:t> from </a:t>
            </a:r>
            <a:r>
              <a:rPr lang="en-US" b="1" dirty="0"/>
              <a:t>USGS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202546787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EO Source Configuration – on premises</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b="1" dirty="0"/>
              <a:t>How to configure query and download for S2 from </a:t>
            </a:r>
            <a:r>
              <a:rPr lang="en-US" b="1" dirty="0" err="1"/>
              <a:t>SciHub</a:t>
            </a:r>
            <a:r>
              <a:rPr lang="en-US" b="1" dirty="0"/>
              <a:t>?</a:t>
            </a:r>
          </a:p>
          <a:p>
            <a:pPr indent="0"/>
            <a:r>
              <a:rPr lang="en-US" dirty="0"/>
              <a:t>1. </a:t>
            </a:r>
            <a:r>
              <a:rPr lang="en-US" b="1" dirty="0"/>
              <a:t>Disable</a:t>
            </a:r>
            <a:r>
              <a:rPr lang="en-US" dirty="0"/>
              <a:t> other S2 sources</a:t>
            </a:r>
          </a:p>
          <a:p>
            <a:pPr indent="0"/>
            <a:r>
              <a:rPr lang="en-GB" dirty="0">
                <a:solidFill>
                  <a:schemeClr val="bg1">
                    <a:lumMod val="85000"/>
                  </a:schemeClr>
                </a:solidFill>
              </a:rPr>
              <a:t>2. Set the S2 – </a:t>
            </a:r>
            <a:r>
              <a:rPr lang="en-GB" dirty="0" err="1">
                <a:solidFill>
                  <a:schemeClr val="bg1">
                    <a:lumMod val="85000"/>
                  </a:schemeClr>
                </a:solidFill>
              </a:rPr>
              <a:t>SciHub</a:t>
            </a:r>
            <a:r>
              <a:rPr lang="en-GB" dirty="0">
                <a:solidFill>
                  <a:schemeClr val="bg1">
                    <a:lumMod val="85000"/>
                  </a:schemeClr>
                </a:solidFill>
              </a:rPr>
              <a:t> scope to</a:t>
            </a:r>
          </a:p>
          <a:p>
            <a:pPr indent="0"/>
            <a:r>
              <a:rPr lang="en-GB" dirty="0">
                <a:solidFill>
                  <a:schemeClr val="bg1">
                    <a:lumMod val="85000"/>
                  </a:schemeClr>
                </a:solidFill>
              </a:rPr>
              <a:t>“Query and download”;</a:t>
            </a:r>
          </a:p>
          <a:p>
            <a:pPr indent="0"/>
            <a:r>
              <a:rPr lang="en-GB" dirty="0">
                <a:solidFill>
                  <a:schemeClr val="bg1">
                    <a:lumMod val="85000"/>
                  </a:schemeClr>
                </a:solidFill>
              </a:rPr>
              <a:t>Set the fetch mode to </a:t>
            </a:r>
          </a:p>
          <a:p>
            <a:pPr indent="0"/>
            <a:r>
              <a:rPr lang="en-GB" dirty="0">
                <a:solidFill>
                  <a:schemeClr val="bg1">
                    <a:lumMod val="85000"/>
                  </a:schemeClr>
                </a:solidFill>
              </a:rPr>
              <a:t>“Overwrite”;</a:t>
            </a:r>
          </a:p>
          <a:p>
            <a:pPr indent="0"/>
            <a:r>
              <a:rPr lang="en-GB" dirty="0">
                <a:solidFill>
                  <a:schemeClr val="bg1">
                    <a:lumMod val="85000"/>
                  </a:schemeClr>
                </a:solidFill>
              </a:rPr>
              <a:t>Enter your </a:t>
            </a:r>
            <a:r>
              <a:rPr lang="en-GB" dirty="0" err="1">
                <a:solidFill>
                  <a:schemeClr val="bg1">
                    <a:lumMod val="85000"/>
                  </a:schemeClr>
                </a:solidFill>
              </a:rPr>
              <a:t>SciHub</a:t>
            </a:r>
            <a:r>
              <a:rPr lang="en-GB" dirty="0">
                <a:solidFill>
                  <a:schemeClr val="bg1">
                    <a:lumMod val="85000"/>
                  </a:schemeClr>
                </a:solidFill>
              </a:rPr>
              <a:t> account;</a:t>
            </a:r>
          </a:p>
          <a:p>
            <a:pPr indent="0"/>
            <a:r>
              <a:rPr lang="en-GB" dirty="0">
                <a:solidFill>
                  <a:schemeClr val="bg1">
                    <a:lumMod val="85000"/>
                  </a:schemeClr>
                </a:solidFill>
              </a:rPr>
              <a:t>Save.</a:t>
            </a:r>
            <a:endParaRPr lang="en-US" dirty="0">
              <a:solidFill>
                <a:schemeClr val="bg1">
                  <a:lumMod val="85000"/>
                </a:schemeClr>
              </a:solidFill>
            </a:endParaRPr>
          </a:p>
        </p:txBody>
      </p:sp>
      <p:pic>
        <p:nvPicPr>
          <p:cNvPr id="4" name="Picture 3">
            <a:extLst>
              <a:ext uri="{FF2B5EF4-FFF2-40B4-BE49-F238E27FC236}">
                <a16:creationId xmlns:a16="http://schemas.microsoft.com/office/drawing/2014/main" id="{0D44487E-E26E-4CA7-A8E1-2007F59A4C72}"/>
              </a:ext>
            </a:extLst>
          </p:cNvPr>
          <p:cNvPicPr>
            <a:picLocks noChangeAspect="1"/>
          </p:cNvPicPr>
          <p:nvPr/>
        </p:nvPicPr>
        <p:blipFill>
          <a:blip r:embed="rId2"/>
          <a:stretch>
            <a:fillRect/>
          </a:stretch>
        </p:blipFill>
        <p:spPr>
          <a:xfrm>
            <a:off x="3849290" y="1294853"/>
            <a:ext cx="5226130" cy="3240000"/>
          </a:xfrm>
          <a:prstGeom prst="rect">
            <a:avLst/>
          </a:prstGeom>
        </p:spPr>
      </p:pic>
    </p:spTree>
    <p:extLst>
      <p:ext uri="{BB962C8B-B14F-4D97-AF65-F5344CB8AC3E}">
        <p14:creationId xmlns:p14="http://schemas.microsoft.com/office/powerpoint/2010/main" val="37052783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Overview</a:t>
            </a:r>
            <a:endParaRPr lang="it-IT" dirty="0"/>
          </a:p>
        </p:txBody>
      </p:sp>
      <p:pic>
        <p:nvPicPr>
          <p:cNvPr id="15" name="Picture 2">
            <a:extLst>
              <a:ext uri="{FF2B5EF4-FFF2-40B4-BE49-F238E27FC236}">
                <a16:creationId xmlns:a16="http://schemas.microsoft.com/office/drawing/2014/main" id="{7AF9319F-E5B8-4A8F-BE01-4C33DF57CED3}"/>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246001" y="792956"/>
            <a:ext cx="6149368" cy="396875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50146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EO Source Configuration – on premises</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b="1" dirty="0"/>
              <a:t>How to configure query and download for S2 from </a:t>
            </a:r>
            <a:r>
              <a:rPr lang="en-US" b="1" dirty="0" err="1"/>
              <a:t>SciHub</a:t>
            </a:r>
            <a:r>
              <a:rPr lang="en-US" b="1" dirty="0"/>
              <a:t>?</a:t>
            </a:r>
          </a:p>
          <a:p>
            <a:pPr indent="0"/>
            <a:r>
              <a:rPr lang="en-US" dirty="0">
                <a:solidFill>
                  <a:schemeClr val="bg1">
                    <a:lumMod val="85000"/>
                  </a:schemeClr>
                </a:solidFill>
              </a:rPr>
              <a:t>1. Disable other S2 sources</a:t>
            </a:r>
          </a:p>
          <a:p>
            <a:pPr indent="0"/>
            <a:r>
              <a:rPr lang="en-US" dirty="0"/>
              <a:t>2. Set the S2 – </a:t>
            </a:r>
            <a:r>
              <a:rPr lang="en-US" dirty="0" err="1"/>
              <a:t>SciHub</a:t>
            </a:r>
            <a:r>
              <a:rPr lang="en-US" dirty="0"/>
              <a:t> </a:t>
            </a:r>
            <a:r>
              <a:rPr lang="en-US" b="1" dirty="0"/>
              <a:t>scope</a:t>
            </a:r>
            <a:r>
              <a:rPr lang="en-US" dirty="0"/>
              <a:t> to</a:t>
            </a:r>
          </a:p>
          <a:p>
            <a:pPr indent="0"/>
            <a:r>
              <a:rPr lang="en-GB" dirty="0"/>
              <a:t>“</a:t>
            </a:r>
            <a:r>
              <a:rPr lang="en-GB" b="1" dirty="0"/>
              <a:t>Query and download</a:t>
            </a:r>
            <a:r>
              <a:rPr lang="en-GB" dirty="0"/>
              <a:t>”;</a:t>
            </a:r>
          </a:p>
          <a:p>
            <a:pPr indent="0"/>
            <a:r>
              <a:rPr lang="en-GB" dirty="0"/>
              <a:t>Set the </a:t>
            </a:r>
            <a:r>
              <a:rPr lang="en-GB" b="1" dirty="0"/>
              <a:t>fetch mode</a:t>
            </a:r>
            <a:r>
              <a:rPr lang="en-GB" dirty="0"/>
              <a:t> to </a:t>
            </a:r>
          </a:p>
          <a:p>
            <a:pPr indent="0"/>
            <a:r>
              <a:rPr lang="en-GB" dirty="0"/>
              <a:t>“</a:t>
            </a:r>
            <a:r>
              <a:rPr lang="en-GB" b="1" dirty="0"/>
              <a:t>Overwrite</a:t>
            </a:r>
            <a:r>
              <a:rPr lang="en-GB" dirty="0"/>
              <a:t>”;</a:t>
            </a:r>
          </a:p>
          <a:p>
            <a:pPr indent="0"/>
            <a:r>
              <a:rPr lang="en-GB" dirty="0"/>
              <a:t>Enter your </a:t>
            </a:r>
            <a:r>
              <a:rPr lang="en-GB" b="1" dirty="0" err="1"/>
              <a:t>SciHub</a:t>
            </a:r>
            <a:r>
              <a:rPr lang="en-GB" b="1" dirty="0"/>
              <a:t> account</a:t>
            </a:r>
            <a:r>
              <a:rPr lang="en-GB" dirty="0"/>
              <a:t>;</a:t>
            </a:r>
          </a:p>
          <a:p>
            <a:pPr indent="0"/>
            <a:r>
              <a:rPr lang="en-GB" b="1" dirty="0"/>
              <a:t>Save</a:t>
            </a:r>
            <a:r>
              <a:rPr lang="en-GB" dirty="0"/>
              <a:t>.</a:t>
            </a:r>
            <a:endParaRPr lang="en-US" dirty="0"/>
          </a:p>
          <a:p>
            <a:pPr lvl="1">
              <a:buFont typeface="Arial" panose="020B0604020202020204" pitchFamily="34" charset="0"/>
              <a:buChar char="•"/>
            </a:pPr>
            <a:endParaRPr lang="en-US" b="1" dirty="0"/>
          </a:p>
        </p:txBody>
      </p:sp>
      <p:pic>
        <p:nvPicPr>
          <p:cNvPr id="5" name="Picture 4">
            <a:extLst>
              <a:ext uri="{FF2B5EF4-FFF2-40B4-BE49-F238E27FC236}">
                <a16:creationId xmlns:a16="http://schemas.microsoft.com/office/drawing/2014/main" id="{1D43ADB8-403A-4701-B9F5-4D918164810E}"/>
              </a:ext>
            </a:extLst>
          </p:cNvPr>
          <p:cNvPicPr>
            <a:picLocks noChangeAspect="1"/>
          </p:cNvPicPr>
          <p:nvPr/>
        </p:nvPicPr>
        <p:blipFill>
          <a:blip r:embed="rId2"/>
          <a:stretch>
            <a:fillRect/>
          </a:stretch>
        </p:blipFill>
        <p:spPr>
          <a:xfrm>
            <a:off x="4021408" y="1294853"/>
            <a:ext cx="5054012" cy="3240000"/>
          </a:xfrm>
          <a:prstGeom prst="rect">
            <a:avLst/>
          </a:prstGeom>
        </p:spPr>
      </p:pic>
    </p:spTree>
    <p:extLst>
      <p:ext uri="{BB962C8B-B14F-4D97-AF65-F5344CB8AC3E}">
        <p14:creationId xmlns:p14="http://schemas.microsoft.com/office/powerpoint/2010/main" val="5764261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EO Source Configuration - cloud</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dirty="0"/>
              <a:t>Any cloud (except </a:t>
            </a:r>
            <a:r>
              <a:rPr lang="en-US" dirty="0" err="1"/>
              <a:t>DIASes</a:t>
            </a:r>
            <a:r>
              <a:rPr lang="en-US" dirty="0"/>
              <a:t> or AWS): like on-premises</a:t>
            </a:r>
          </a:p>
          <a:p>
            <a:pPr>
              <a:buFont typeface="Arial" panose="020B0604020202020204" pitchFamily="34" charset="0"/>
              <a:buChar char="•"/>
            </a:pPr>
            <a:r>
              <a:rPr lang="en-US" dirty="0"/>
              <a:t>For </a:t>
            </a:r>
            <a:r>
              <a:rPr lang="en-US" b="1" dirty="0"/>
              <a:t>DIAS</a:t>
            </a:r>
            <a:r>
              <a:rPr lang="en-US" dirty="0"/>
              <a:t> or </a:t>
            </a:r>
            <a:r>
              <a:rPr lang="en-US" b="1" dirty="0"/>
              <a:t>AWS</a:t>
            </a:r>
            <a:r>
              <a:rPr lang="en-US" dirty="0"/>
              <a:t> installation:</a:t>
            </a:r>
          </a:p>
          <a:p>
            <a:pPr lvl="1">
              <a:buFont typeface="Arial" panose="020B0604020202020204" pitchFamily="34" charset="0"/>
              <a:buChar char="•"/>
            </a:pPr>
            <a:r>
              <a:rPr lang="en-US" b="1" dirty="0" err="1"/>
              <a:t>SciHub</a:t>
            </a:r>
            <a:r>
              <a:rPr lang="en-US" dirty="0"/>
              <a:t> used to </a:t>
            </a:r>
            <a:r>
              <a:rPr lang="en-US" b="1" dirty="0"/>
              <a:t>lookup</a:t>
            </a:r>
            <a:r>
              <a:rPr lang="en-US" dirty="0"/>
              <a:t> for </a:t>
            </a:r>
            <a:r>
              <a:rPr lang="en-US" b="1" dirty="0"/>
              <a:t>S2</a:t>
            </a:r>
            <a:r>
              <a:rPr lang="en-US" dirty="0"/>
              <a:t> products</a:t>
            </a:r>
          </a:p>
          <a:p>
            <a:pPr lvl="1">
              <a:buFont typeface="Arial" panose="020B0604020202020204" pitchFamily="34" charset="0"/>
              <a:buChar char="•"/>
            </a:pPr>
            <a:r>
              <a:rPr lang="en-US" b="1" dirty="0"/>
              <a:t>USGS</a:t>
            </a:r>
            <a:r>
              <a:rPr lang="en-US" dirty="0"/>
              <a:t> used to </a:t>
            </a:r>
            <a:r>
              <a:rPr lang="en-US" b="1" dirty="0"/>
              <a:t>lookup</a:t>
            </a:r>
            <a:r>
              <a:rPr lang="en-US" dirty="0"/>
              <a:t> for </a:t>
            </a:r>
            <a:r>
              <a:rPr lang="en-US" b="1" dirty="0"/>
              <a:t>L8</a:t>
            </a:r>
            <a:r>
              <a:rPr lang="en-US" dirty="0"/>
              <a:t> products</a:t>
            </a:r>
          </a:p>
          <a:p>
            <a:pPr lvl="1">
              <a:buFont typeface="Arial" panose="020B0604020202020204" pitchFamily="34" charset="0"/>
              <a:buChar char="•"/>
            </a:pPr>
            <a:r>
              <a:rPr lang="en-US" b="1" dirty="0"/>
              <a:t>Local product repository available</a:t>
            </a:r>
          </a:p>
          <a:p>
            <a:pPr lvl="1"/>
            <a:r>
              <a:rPr lang="en-US" b="1" dirty="0"/>
              <a:t>	=&gt;</a:t>
            </a:r>
            <a:endParaRPr lang="en-US" dirty="0"/>
          </a:p>
          <a:p>
            <a:pPr lvl="2">
              <a:buFont typeface="Arial" panose="020B0604020202020204" pitchFamily="34" charset="0"/>
              <a:buChar char="•"/>
            </a:pPr>
            <a:r>
              <a:rPr lang="en-US" b="1" dirty="0"/>
              <a:t>S2</a:t>
            </a:r>
            <a:r>
              <a:rPr lang="en-US" dirty="0"/>
              <a:t> products </a:t>
            </a:r>
            <a:r>
              <a:rPr lang="en-US" b="1" dirty="0"/>
              <a:t>linked</a:t>
            </a:r>
            <a:r>
              <a:rPr lang="en-US" dirty="0"/>
              <a:t> (via </a:t>
            </a:r>
            <a:r>
              <a:rPr lang="en-US" dirty="0" err="1"/>
              <a:t>symlinks</a:t>
            </a:r>
            <a:r>
              <a:rPr lang="en-US" dirty="0"/>
              <a:t>) from local buckets; if not available, they can be downloaded from </a:t>
            </a:r>
            <a:r>
              <a:rPr lang="en-US" dirty="0" err="1"/>
              <a:t>SciHub</a:t>
            </a:r>
            <a:endParaRPr lang="en-US" dirty="0"/>
          </a:p>
          <a:p>
            <a:pPr lvl="2">
              <a:buFont typeface="Arial" panose="020B0604020202020204" pitchFamily="34" charset="0"/>
              <a:buChar char="•"/>
            </a:pPr>
            <a:r>
              <a:rPr lang="en-US" b="1" dirty="0"/>
              <a:t>L8</a:t>
            </a:r>
            <a:r>
              <a:rPr lang="en-US" dirty="0"/>
              <a:t> products </a:t>
            </a:r>
            <a:r>
              <a:rPr lang="en-US" b="1" dirty="0"/>
              <a:t>linked</a:t>
            </a:r>
            <a:r>
              <a:rPr lang="en-US" dirty="0"/>
              <a:t> (via </a:t>
            </a:r>
            <a:r>
              <a:rPr lang="en-US" dirty="0" err="1"/>
              <a:t>symlinks</a:t>
            </a:r>
            <a:r>
              <a:rPr lang="en-US" dirty="0"/>
              <a:t>) from local buckets; if not available, they can be downloaded from USGS</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41531455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EO Source Configuration - cloud</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dirty="0"/>
              <a:t>What you need to know before selecting a DIAS:</a:t>
            </a:r>
          </a:p>
          <a:p>
            <a:pPr>
              <a:buFont typeface="Arial" panose="020B0604020202020204" pitchFamily="34" charset="0"/>
              <a:buChar char="•"/>
            </a:pPr>
            <a:endParaRPr lang="en-US" dirty="0"/>
          </a:p>
          <a:p>
            <a:pPr indent="0"/>
            <a:r>
              <a:rPr lang="en-US" dirty="0"/>
              <a:t>Sentinel-2 on-line availability</a:t>
            </a:r>
          </a:p>
          <a:p>
            <a:pPr indent="0"/>
            <a:endParaRPr lang="en-US" dirty="0"/>
          </a:p>
          <a:p>
            <a:pPr>
              <a:buFont typeface="Arial" panose="020B0604020202020204" pitchFamily="34" charset="0"/>
              <a:buChar char="•"/>
            </a:pPr>
            <a:endParaRPr lang="en-US" dirty="0"/>
          </a:p>
          <a:p>
            <a:pPr>
              <a:buFont typeface="Arial" panose="020B0604020202020204" pitchFamily="34" charset="0"/>
              <a:buChar char="•"/>
            </a:pPr>
            <a:endParaRPr lang="en-US" dirty="0"/>
          </a:p>
        </p:txBody>
      </p:sp>
      <p:graphicFrame>
        <p:nvGraphicFramePr>
          <p:cNvPr id="4" name="Table 4">
            <a:extLst>
              <a:ext uri="{FF2B5EF4-FFF2-40B4-BE49-F238E27FC236}">
                <a16:creationId xmlns:a16="http://schemas.microsoft.com/office/drawing/2014/main" id="{0FD32A19-FC1F-4A42-A9C7-411A6B46FEAB}"/>
              </a:ext>
            </a:extLst>
          </p:cNvPr>
          <p:cNvGraphicFramePr>
            <a:graphicFrameLocks noGrp="1"/>
          </p:cNvGraphicFramePr>
          <p:nvPr>
            <p:extLst>
              <p:ext uri="{D42A27DB-BD31-4B8C-83A1-F6EECF244321}">
                <p14:modId xmlns:p14="http://schemas.microsoft.com/office/powerpoint/2010/main" val="824995649"/>
              </p:ext>
            </p:extLst>
          </p:nvPr>
        </p:nvGraphicFramePr>
        <p:xfrm>
          <a:off x="282946" y="1968501"/>
          <a:ext cx="8578106" cy="1559560"/>
        </p:xfrm>
        <a:graphic>
          <a:graphicData uri="http://schemas.openxmlformats.org/drawingml/2006/table">
            <a:tbl>
              <a:tblPr firstRow="1" bandRow="1">
                <a:tableStyleId>{5C22544A-7EE6-4342-B048-85BDC9FD1C3A}</a:tableStyleId>
              </a:tblPr>
              <a:tblGrid>
                <a:gridCol w="931492">
                  <a:extLst>
                    <a:ext uri="{9D8B030D-6E8A-4147-A177-3AD203B41FA5}">
                      <a16:colId xmlns:a16="http://schemas.microsoft.com/office/drawing/2014/main" val="3304867547"/>
                    </a:ext>
                  </a:extLst>
                </a:gridCol>
                <a:gridCol w="1629624">
                  <a:extLst>
                    <a:ext uri="{9D8B030D-6E8A-4147-A177-3AD203B41FA5}">
                      <a16:colId xmlns:a16="http://schemas.microsoft.com/office/drawing/2014/main" val="3932725752"/>
                    </a:ext>
                  </a:extLst>
                </a:gridCol>
                <a:gridCol w="1203398">
                  <a:extLst>
                    <a:ext uri="{9D8B030D-6E8A-4147-A177-3AD203B41FA5}">
                      <a16:colId xmlns:a16="http://schemas.microsoft.com/office/drawing/2014/main" val="3620000376"/>
                    </a:ext>
                  </a:extLst>
                </a:gridCol>
                <a:gridCol w="1203398">
                  <a:extLst>
                    <a:ext uri="{9D8B030D-6E8A-4147-A177-3AD203B41FA5}">
                      <a16:colId xmlns:a16="http://schemas.microsoft.com/office/drawing/2014/main" val="1551309232"/>
                    </a:ext>
                  </a:extLst>
                </a:gridCol>
                <a:gridCol w="1203398">
                  <a:extLst>
                    <a:ext uri="{9D8B030D-6E8A-4147-A177-3AD203B41FA5}">
                      <a16:colId xmlns:a16="http://schemas.microsoft.com/office/drawing/2014/main" val="144907837"/>
                    </a:ext>
                  </a:extLst>
                </a:gridCol>
                <a:gridCol w="1203398">
                  <a:extLst>
                    <a:ext uri="{9D8B030D-6E8A-4147-A177-3AD203B41FA5}">
                      <a16:colId xmlns:a16="http://schemas.microsoft.com/office/drawing/2014/main" val="2601289443"/>
                    </a:ext>
                  </a:extLst>
                </a:gridCol>
                <a:gridCol w="1203398">
                  <a:extLst>
                    <a:ext uri="{9D8B030D-6E8A-4147-A177-3AD203B41FA5}">
                      <a16:colId xmlns:a16="http://schemas.microsoft.com/office/drawing/2014/main" val="1433855314"/>
                    </a:ext>
                  </a:extLst>
                </a:gridCol>
              </a:tblGrid>
              <a:tr h="370840">
                <a:tc>
                  <a:txBody>
                    <a:bodyPr/>
                    <a:lstStyle/>
                    <a:p>
                      <a:endParaRPr lang="en-GB" dirty="0"/>
                    </a:p>
                  </a:txBody>
                  <a:tcPr/>
                </a:tc>
                <a:tc>
                  <a:txBody>
                    <a:bodyPr/>
                    <a:lstStyle/>
                    <a:p>
                      <a:r>
                        <a:rPr lang="en-GB" dirty="0" err="1"/>
                        <a:t>CreoDIAS</a:t>
                      </a:r>
                      <a:endParaRPr lang="en-GB" dirty="0"/>
                    </a:p>
                  </a:txBody>
                  <a:tcPr/>
                </a:tc>
                <a:tc>
                  <a:txBody>
                    <a:bodyPr/>
                    <a:lstStyle/>
                    <a:p>
                      <a:r>
                        <a:rPr lang="en-GB" dirty="0"/>
                        <a:t>MUNDI</a:t>
                      </a:r>
                    </a:p>
                  </a:txBody>
                  <a:tcPr/>
                </a:tc>
                <a:tc>
                  <a:txBody>
                    <a:bodyPr/>
                    <a:lstStyle/>
                    <a:p>
                      <a:r>
                        <a:rPr lang="en-GB" dirty="0" err="1"/>
                        <a:t>Sobloo</a:t>
                      </a:r>
                      <a:endParaRPr lang="en-GB" dirty="0"/>
                    </a:p>
                  </a:txBody>
                  <a:tcPr/>
                </a:tc>
                <a:tc>
                  <a:txBody>
                    <a:bodyPr/>
                    <a:lstStyle/>
                    <a:p>
                      <a:r>
                        <a:rPr lang="en-GB" dirty="0"/>
                        <a:t>ONDA</a:t>
                      </a:r>
                    </a:p>
                  </a:txBody>
                  <a:tcPr/>
                </a:tc>
                <a:tc>
                  <a:txBody>
                    <a:bodyPr/>
                    <a:lstStyle/>
                    <a:p>
                      <a:r>
                        <a:rPr lang="en-GB" dirty="0" err="1"/>
                        <a:t>SciHub</a:t>
                      </a:r>
                      <a:endParaRPr lang="en-GB" dirty="0"/>
                    </a:p>
                  </a:txBody>
                  <a:tcPr/>
                </a:tc>
                <a:tc>
                  <a:txBody>
                    <a:bodyPr/>
                    <a:lstStyle/>
                    <a:p>
                      <a:r>
                        <a:rPr lang="en-GB" dirty="0"/>
                        <a:t>AWS</a:t>
                      </a:r>
                    </a:p>
                  </a:txBody>
                  <a:tcPr/>
                </a:tc>
                <a:extLst>
                  <a:ext uri="{0D108BD9-81ED-4DB2-BD59-A6C34878D82A}">
                    <a16:rowId xmlns:a16="http://schemas.microsoft.com/office/drawing/2014/main" val="3528440641"/>
                  </a:ext>
                </a:extLst>
              </a:tr>
              <a:tr h="370840">
                <a:tc>
                  <a:txBody>
                    <a:bodyPr/>
                    <a:lstStyle/>
                    <a:p>
                      <a:r>
                        <a:rPr lang="en-GB" dirty="0"/>
                        <a:t>L1C</a:t>
                      </a:r>
                    </a:p>
                  </a:txBody>
                  <a:tcPr/>
                </a:tc>
                <a:tc>
                  <a:txBody>
                    <a:bodyPr/>
                    <a:lstStyle/>
                    <a:p>
                      <a:r>
                        <a:rPr lang="en-GB" sz="1100" dirty="0"/>
                        <a:t>all</a:t>
                      </a:r>
                    </a:p>
                  </a:txBody>
                  <a:tcPr/>
                </a:tc>
                <a:tc>
                  <a:txBody>
                    <a:bodyPr/>
                    <a:lstStyle/>
                    <a:p>
                      <a:r>
                        <a:rPr lang="en-GB" sz="1100" dirty="0"/>
                        <a:t>July 2015 (Europe)</a:t>
                      </a:r>
                    </a:p>
                    <a:p>
                      <a:r>
                        <a:rPr lang="en-GB" sz="1100" dirty="0"/>
                        <a:t>January 2018 (Global)</a:t>
                      </a:r>
                    </a:p>
                  </a:txBody>
                  <a:tcPr/>
                </a:tc>
                <a:tc>
                  <a:txBody>
                    <a:bodyPr/>
                    <a:lstStyle/>
                    <a:p>
                      <a:r>
                        <a:rPr lang="en-GB" sz="1100" dirty="0"/>
                        <a:t>Previous 2 years</a:t>
                      </a:r>
                    </a:p>
                  </a:txBody>
                  <a:tcPr/>
                </a:tc>
                <a:tc>
                  <a:txBody>
                    <a:bodyPr/>
                    <a:lstStyle/>
                    <a:p>
                      <a:r>
                        <a:rPr lang="en-GB" sz="1100" dirty="0"/>
                        <a:t>September 2018</a:t>
                      </a:r>
                    </a:p>
                  </a:txBody>
                  <a:tcPr/>
                </a:tc>
                <a:tc>
                  <a:txBody>
                    <a:bodyPr/>
                    <a:lstStyle/>
                    <a:p>
                      <a:r>
                        <a:rPr lang="en-GB" sz="1100" dirty="0"/>
                        <a:t>Last 12+ months</a:t>
                      </a:r>
                    </a:p>
                  </a:txBody>
                  <a:tcPr/>
                </a:tc>
                <a:tc>
                  <a:txBody>
                    <a:bodyPr/>
                    <a:lstStyle/>
                    <a:p>
                      <a:r>
                        <a:rPr lang="en-GB" sz="1100" dirty="0"/>
                        <a:t>all</a:t>
                      </a:r>
                    </a:p>
                  </a:txBody>
                  <a:tcPr/>
                </a:tc>
                <a:extLst>
                  <a:ext uri="{0D108BD9-81ED-4DB2-BD59-A6C34878D82A}">
                    <a16:rowId xmlns:a16="http://schemas.microsoft.com/office/drawing/2014/main" val="1482211063"/>
                  </a:ext>
                </a:extLst>
              </a:tr>
              <a:tr h="370840">
                <a:tc>
                  <a:txBody>
                    <a:bodyPr/>
                    <a:lstStyle/>
                    <a:p>
                      <a:r>
                        <a:rPr lang="en-GB" dirty="0"/>
                        <a:t>L2A</a:t>
                      </a:r>
                    </a:p>
                  </a:txBody>
                  <a:tcPr/>
                </a:tc>
                <a:tc>
                  <a:txBody>
                    <a:bodyPr/>
                    <a:lstStyle/>
                    <a:p>
                      <a:r>
                        <a:rPr lang="en-GB" sz="1100" dirty="0"/>
                        <a:t>orderable</a:t>
                      </a:r>
                    </a:p>
                  </a:txBody>
                  <a:tcPr/>
                </a:tc>
                <a:tc>
                  <a:txBody>
                    <a:bodyPr/>
                    <a:lstStyle/>
                    <a:p>
                      <a:r>
                        <a:rPr lang="en-GB" sz="1100" dirty="0"/>
                        <a:t>April 2017 (Europe)</a:t>
                      </a:r>
                    </a:p>
                  </a:txBody>
                  <a:tcPr/>
                </a:tc>
                <a:tc>
                  <a:txBody>
                    <a:bodyPr/>
                    <a:lstStyle/>
                    <a:p>
                      <a:r>
                        <a:rPr lang="en-GB" sz="1100" dirty="0"/>
                        <a:t>Previous 1 year</a:t>
                      </a:r>
                    </a:p>
                  </a:txBody>
                  <a:tcPr/>
                </a:tc>
                <a:tc>
                  <a:txBody>
                    <a:bodyPr/>
                    <a:lstStyle/>
                    <a:p>
                      <a:r>
                        <a:rPr lang="en-GB" sz="1100" dirty="0"/>
                        <a:t>September 2018</a:t>
                      </a:r>
                    </a:p>
                  </a:txBody>
                  <a:tcPr/>
                </a:tc>
                <a:tc>
                  <a:txBody>
                    <a:bodyPr/>
                    <a:lstStyle/>
                    <a:p>
                      <a:r>
                        <a:rPr lang="en-GB" sz="1100" dirty="0"/>
                        <a:t>Last 18+ months</a:t>
                      </a:r>
                    </a:p>
                  </a:txBody>
                  <a:tcPr/>
                </a:tc>
                <a:tc>
                  <a:txBody>
                    <a:bodyPr/>
                    <a:lstStyle/>
                    <a:p>
                      <a:r>
                        <a:rPr lang="en-GB" sz="1100" dirty="0"/>
                        <a:t>all</a:t>
                      </a:r>
                    </a:p>
                  </a:txBody>
                  <a:tcPr/>
                </a:tc>
                <a:extLst>
                  <a:ext uri="{0D108BD9-81ED-4DB2-BD59-A6C34878D82A}">
                    <a16:rowId xmlns:a16="http://schemas.microsoft.com/office/drawing/2014/main" val="165370344"/>
                  </a:ext>
                </a:extLst>
              </a:tr>
            </a:tbl>
          </a:graphicData>
        </a:graphic>
      </p:graphicFrame>
    </p:spTree>
    <p:extLst>
      <p:ext uri="{BB962C8B-B14F-4D97-AF65-F5344CB8AC3E}">
        <p14:creationId xmlns:p14="http://schemas.microsoft.com/office/powerpoint/2010/main" val="42312394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EO Source Configuration - cloud</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b="1" dirty="0"/>
              <a:t>How to configure data sources?</a:t>
            </a:r>
          </a:p>
          <a:p>
            <a:pPr indent="0"/>
            <a:r>
              <a:rPr lang="en-US" dirty="0"/>
              <a:t>1. </a:t>
            </a:r>
            <a:r>
              <a:rPr lang="en-US" b="1" dirty="0"/>
              <a:t>Disable</a:t>
            </a:r>
            <a:r>
              <a:rPr lang="en-US" dirty="0"/>
              <a:t> other S2 sources</a:t>
            </a:r>
          </a:p>
          <a:p>
            <a:pPr indent="0"/>
            <a:r>
              <a:rPr lang="en-GB" dirty="0">
                <a:solidFill>
                  <a:schemeClr val="bg1">
                    <a:lumMod val="85000"/>
                  </a:schemeClr>
                </a:solidFill>
              </a:rPr>
              <a:t>2. Set the S2 – </a:t>
            </a:r>
            <a:r>
              <a:rPr lang="en-GB" dirty="0" err="1">
                <a:solidFill>
                  <a:schemeClr val="bg1">
                    <a:lumMod val="85000"/>
                  </a:schemeClr>
                </a:solidFill>
              </a:rPr>
              <a:t>SciHub</a:t>
            </a:r>
            <a:r>
              <a:rPr lang="en-GB" dirty="0">
                <a:solidFill>
                  <a:schemeClr val="bg1">
                    <a:lumMod val="85000"/>
                  </a:schemeClr>
                </a:solidFill>
              </a:rPr>
              <a:t> scope to</a:t>
            </a:r>
          </a:p>
          <a:p>
            <a:pPr indent="0"/>
            <a:r>
              <a:rPr lang="en-GB" dirty="0">
                <a:solidFill>
                  <a:schemeClr val="bg1">
                    <a:lumMod val="85000"/>
                  </a:schemeClr>
                </a:solidFill>
              </a:rPr>
              <a:t>“Query and download”;</a:t>
            </a:r>
          </a:p>
          <a:p>
            <a:pPr indent="0"/>
            <a:r>
              <a:rPr lang="en-GB" dirty="0">
                <a:solidFill>
                  <a:schemeClr val="bg1">
                    <a:lumMod val="85000"/>
                  </a:schemeClr>
                </a:solidFill>
              </a:rPr>
              <a:t>Set the fetch mode to </a:t>
            </a:r>
          </a:p>
          <a:p>
            <a:pPr indent="0"/>
            <a:r>
              <a:rPr lang="en-GB" dirty="0">
                <a:solidFill>
                  <a:schemeClr val="bg1">
                    <a:lumMod val="85000"/>
                  </a:schemeClr>
                </a:solidFill>
              </a:rPr>
              <a:t>“Overwrite”;</a:t>
            </a:r>
          </a:p>
          <a:p>
            <a:pPr indent="0"/>
            <a:r>
              <a:rPr lang="en-GB" dirty="0">
                <a:solidFill>
                  <a:schemeClr val="bg1">
                    <a:lumMod val="85000"/>
                  </a:schemeClr>
                </a:solidFill>
              </a:rPr>
              <a:t>Enter your </a:t>
            </a:r>
            <a:r>
              <a:rPr lang="en-GB" dirty="0" err="1">
                <a:solidFill>
                  <a:schemeClr val="bg1">
                    <a:lumMod val="85000"/>
                  </a:schemeClr>
                </a:solidFill>
              </a:rPr>
              <a:t>SciHub</a:t>
            </a:r>
            <a:r>
              <a:rPr lang="en-GB" dirty="0">
                <a:solidFill>
                  <a:schemeClr val="bg1">
                    <a:lumMod val="85000"/>
                  </a:schemeClr>
                </a:solidFill>
              </a:rPr>
              <a:t> account;</a:t>
            </a:r>
          </a:p>
          <a:p>
            <a:pPr indent="0"/>
            <a:r>
              <a:rPr lang="en-GB" dirty="0">
                <a:solidFill>
                  <a:schemeClr val="bg1">
                    <a:lumMod val="85000"/>
                  </a:schemeClr>
                </a:solidFill>
              </a:rPr>
              <a:t>Enter the local repository mount;</a:t>
            </a:r>
          </a:p>
          <a:p>
            <a:pPr indent="0"/>
            <a:r>
              <a:rPr lang="en-GB" dirty="0">
                <a:solidFill>
                  <a:schemeClr val="bg1">
                    <a:lumMod val="85000"/>
                  </a:schemeClr>
                </a:solidFill>
              </a:rPr>
              <a:t>Save.</a:t>
            </a:r>
          </a:p>
          <a:p>
            <a:pPr indent="0"/>
            <a:r>
              <a:rPr lang="en-GB" dirty="0">
                <a:solidFill>
                  <a:schemeClr val="bg1">
                    <a:lumMod val="85000"/>
                  </a:schemeClr>
                </a:solidFill>
              </a:rPr>
              <a:t>3. Configure the local path</a:t>
            </a:r>
          </a:p>
          <a:p>
            <a:pPr indent="0"/>
            <a:r>
              <a:rPr lang="en-GB" dirty="0">
                <a:solidFill>
                  <a:schemeClr val="bg1">
                    <a:lumMod val="85000"/>
                  </a:schemeClr>
                </a:solidFill>
              </a:rPr>
              <a:t>resolver</a:t>
            </a:r>
            <a:endParaRPr lang="en-US" dirty="0"/>
          </a:p>
        </p:txBody>
      </p:sp>
      <p:pic>
        <p:nvPicPr>
          <p:cNvPr id="4" name="Picture 3">
            <a:extLst>
              <a:ext uri="{FF2B5EF4-FFF2-40B4-BE49-F238E27FC236}">
                <a16:creationId xmlns:a16="http://schemas.microsoft.com/office/drawing/2014/main" id="{BCB6637B-A8ED-43AD-845A-10EDEE0F3E5F}"/>
              </a:ext>
            </a:extLst>
          </p:cNvPr>
          <p:cNvPicPr>
            <a:picLocks noChangeAspect="1"/>
          </p:cNvPicPr>
          <p:nvPr/>
        </p:nvPicPr>
        <p:blipFill>
          <a:blip r:embed="rId2"/>
          <a:stretch>
            <a:fillRect/>
          </a:stretch>
        </p:blipFill>
        <p:spPr>
          <a:xfrm>
            <a:off x="3849290" y="1294853"/>
            <a:ext cx="5226130" cy="3240000"/>
          </a:xfrm>
          <a:prstGeom prst="rect">
            <a:avLst/>
          </a:prstGeom>
        </p:spPr>
      </p:pic>
    </p:spTree>
    <p:extLst>
      <p:ext uri="{BB962C8B-B14F-4D97-AF65-F5344CB8AC3E}">
        <p14:creationId xmlns:p14="http://schemas.microsoft.com/office/powerpoint/2010/main" val="6565941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EO Source Configuration – cloud</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b="1" dirty="0"/>
              <a:t>How to configure data sources?</a:t>
            </a:r>
          </a:p>
          <a:p>
            <a:pPr indent="0"/>
            <a:r>
              <a:rPr lang="en-US" dirty="0">
                <a:solidFill>
                  <a:schemeClr val="bg1">
                    <a:lumMod val="85000"/>
                  </a:schemeClr>
                </a:solidFill>
              </a:rPr>
              <a:t>1. Disable other S2 sources</a:t>
            </a:r>
          </a:p>
          <a:p>
            <a:pPr indent="0"/>
            <a:r>
              <a:rPr lang="en-GB" dirty="0">
                <a:solidFill>
                  <a:schemeClr val="tx1"/>
                </a:solidFill>
              </a:rPr>
              <a:t>2. Set the S2 – </a:t>
            </a:r>
            <a:r>
              <a:rPr lang="en-GB" dirty="0" err="1">
                <a:solidFill>
                  <a:schemeClr val="tx1"/>
                </a:solidFill>
              </a:rPr>
              <a:t>SciHub</a:t>
            </a:r>
            <a:r>
              <a:rPr lang="en-GB" dirty="0">
                <a:solidFill>
                  <a:schemeClr val="tx1"/>
                </a:solidFill>
              </a:rPr>
              <a:t> </a:t>
            </a:r>
            <a:r>
              <a:rPr lang="en-GB" b="1" dirty="0">
                <a:solidFill>
                  <a:schemeClr val="tx1"/>
                </a:solidFill>
              </a:rPr>
              <a:t>scope</a:t>
            </a:r>
            <a:r>
              <a:rPr lang="en-GB" dirty="0">
                <a:solidFill>
                  <a:schemeClr val="tx1"/>
                </a:solidFill>
              </a:rPr>
              <a:t> to</a:t>
            </a:r>
          </a:p>
          <a:p>
            <a:pPr indent="0"/>
            <a:r>
              <a:rPr lang="en-GB" dirty="0">
                <a:solidFill>
                  <a:schemeClr val="tx1"/>
                </a:solidFill>
              </a:rPr>
              <a:t>“</a:t>
            </a:r>
            <a:r>
              <a:rPr lang="en-GB" b="1" dirty="0">
                <a:solidFill>
                  <a:schemeClr val="tx1"/>
                </a:solidFill>
              </a:rPr>
              <a:t>Query and download</a:t>
            </a:r>
            <a:r>
              <a:rPr lang="en-GB" dirty="0">
                <a:solidFill>
                  <a:schemeClr val="tx1"/>
                </a:solidFill>
              </a:rPr>
              <a:t>”;</a:t>
            </a:r>
          </a:p>
          <a:p>
            <a:pPr indent="0"/>
            <a:r>
              <a:rPr lang="en-GB" dirty="0">
                <a:solidFill>
                  <a:schemeClr val="tx1"/>
                </a:solidFill>
              </a:rPr>
              <a:t>Set the </a:t>
            </a:r>
            <a:r>
              <a:rPr lang="en-GB" b="1" dirty="0">
                <a:solidFill>
                  <a:schemeClr val="tx1"/>
                </a:solidFill>
              </a:rPr>
              <a:t>fetch mode</a:t>
            </a:r>
            <a:r>
              <a:rPr lang="en-GB" dirty="0">
                <a:solidFill>
                  <a:schemeClr val="tx1"/>
                </a:solidFill>
              </a:rPr>
              <a:t> to </a:t>
            </a:r>
          </a:p>
          <a:p>
            <a:pPr indent="0"/>
            <a:r>
              <a:rPr lang="en-GB" dirty="0">
                <a:solidFill>
                  <a:schemeClr val="tx1"/>
                </a:solidFill>
              </a:rPr>
              <a:t>“</a:t>
            </a:r>
            <a:r>
              <a:rPr lang="en-GB" b="1" dirty="0">
                <a:solidFill>
                  <a:schemeClr val="tx1"/>
                </a:solidFill>
              </a:rPr>
              <a:t>Symbolic link</a:t>
            </a:r>
            <a:r>
              <a:rPr lang="en-GB" dirty="0">
                <a:solidFill>
                  <a:schemeClr val="tx1"/>
                </a:solidFill>
              </a:rPr>
              <a:t>”;</a:t>
            </a:r>
          </a:p>
          <a:p>
            <a:pPr indent="0"/>
            <a:r>
              <a:rPr lang="en-GB" dirty="0">
                <a:solidFill>
                  <a:schemeClr val="tx1"/>
                </a:solidFill>
              </a:rPr>
              <a:t>Enter your </a:t>
            </a:r>
            <a:r>
              <a:rPr lang="en-GB" b="1" dirty="0" err="1">
                <a:solidFill>
                  <a:schemeClr val="tx1"/>
                </a:solidFill>
              </a:rPr>
              <a:t>SciHub</a:t>
            </a:r>
            <a:r>
              <a:rPr lang="en-GB" b="1" dirty="0">
                <a:solidFill>
                  <a:schemeClr val="tx1"/>
                </a:solidFill>
              </a:rPr>
              <a:t> account</a:t>
            </a:r>
            <a:r>
              <a:rPr lang="en-GB" dirty="0">
                <a:solidFill>
                  <a:schemeClr val="tx1"/>
                </a:solidFill>
              </a:rPr>
              <a:t>;</a:t>
            </a:r>
          </a:p>
          <a:p>
            <a:pPr indent="0"/>
            <a:r>
              <a:rPr lang="en-GB" dirty="0">
                <a:solidFill>
                  <a:schemeClr val="tx1"/>
                </a:solidFill>
              </a:rPr>
              <a:t>Enter the </a:t>
            </a:r>
            <a:r>
              <a:rPr lang="en-GB" b="1" dirty="0">
                <a:solidFill>
                  <a:schemeClr val="tx1"/>
                </a:solidFill>
              </a:rPr>
              <a:t>local repository mount</a:t>
            </a:r>
            <a:r>
              <a:rPr lang="en-GB" dirty="0">
                <a:solidFill>
                  <a:schemeClr val="tx1"/>
                </a:solidFill>
              </a:rPr>
              <a:t>;</a:t>
            </a:r>
          </a:p>
          <a:p>
            <a:pPr indent="0"/>
            <a:r>
              <a:rPr lang="en-GB" b="1" dirty="0">
                <a:solidFill>
                  <a:schemeClr val="tx1"/>
                </a:solidFill>
              </a:rPr>
              <a:t>Save</a:t>
            </a:r>
            <a:r>
              <a:rPr lang="en-GB" dirty="0">
                <a:solidFill>
                  <a:schemeClr val="tx1"/>
                </a:solidFill>
              </a:rPr>
              <a:t>.</a:t>
            </a:r>
          </a:p>
          <a:p>
            <a:pPr indent="0"/>
            <a:r>
              <a:rPr lang="en-GB" dirty="0">
                <a:solidFill>
                  <a:schemeClr val="bg1">
                    <a:lumMod val="85000"/>
                  </a:schemeClr>
                </a:solidFill>
              </a:rPr>
              <a:t>3. Configure the local path</a:t>
            </a:r>
          </a:p>
          <a:p>
            <a:pPr indent="0"/>
            <a:r>
              <a:rPr lang="en-GB" dirty="0">
                <a:solidFill>
                  <a:schemeClr val="bg1">
                    <a:lumMod val="85000"/>
                  </a:schemeClr>
                </a:solidFill>
              </a:rPr>
              <a:t>resolver</a:t>
            </a:r>
            <a:endParaRPr lang="en-US" dirty="0">
              <a:solidFill>
                <a:schemeClr val="bg1">
                  <a:lumMod val="85000"/>
                </a:schemeClr>
              </a:solidFill>
            </a:endParaRPr>
          </a:p>
          <a:p>
            <a:pPr lvl="1">
              <a:buFont typeface="Arial" panose="020B0604020202020204" pitchFamily="34" charset="0"/>
              <a:buChar char="•"/>
            </a:pPr>
            <a:endParaRPr lang="en-US" b="1" dirty="0"/>
          </a:p>
        </p:txBody>
      </p:sp>
      <p:pic>
        <p:nvPicPr>
          <p:cNvPr id="4" name="Picture 3">
            <a:extLst>
              <a:ext uri="{FF2B5EF4-FFF2-40B4-BE49-F238E27FC236}">
                <a16:creationId xmlns:a16="http://schemas.microsoft.com/office/drawing/2014/main" id="{1FF0A193-47E3-48EA-90B2-B61DAA439EDF}"/>
              </a:ext>
            </a:extLst>
          </p:cNvPr>
          <p:cNvPicPr>
            <a:picLocks noChangeAspect="1"/>
          </p:cNvPicPr>
          <p:nvPr/>
        </p:nvPicPr>
        <p:blipFill>
          <a:blip r:embed="rId2"/>
          <a:stretch>
            <a:fillRect/>
          </a:stretch>
        </p:blipFill>
        <p:spPr>
          <a:xfrm>
            <a:off x="4021408" y="1294853"/>
            <a:ext cx="5054012" cy="3240000"/>
          </a:xfrm>
          <a:prstGeom prst="rect">
            <a:avLst/>
          </a:prstGeom>
        </p:spPr>
      </p:pic>
    </p:spTree>
    <p:extLst>
      <p:ext uri="{BB962C8B-B14F-4D97-AF65-F5344CB8AC3E}">
        <p14:creationId xmlns:p14="http://schemas.microsoft.com/office/powerpoint/2010/main" val="182127573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EO Source Configuration – cloud</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b="1" dirty="0"/>
              <a:t>How to configure data sources?</a:t>
            </a:r>
          </a:p>
          <a:p>
            <a:pPr indent="0"/>
            <a:r>
              <a:rPr lang="en-US" dirty="0">
                <a:solidFill>
                  <a:schemeClr val="bg1">
                    <a:lumMod val="85000"/>
                  </a:schemeClr>
                </a:solidFill>
              </a:rPr>
              <a:t>1. Disable other S2 sources</a:t>
            </a:r>
          </a:p>
          <a:p>
            <a:pPr indent="0"/>
            <a:r>
              <a:rPr lang="en-GB" dirty="0">
                <a:solidFill>
                  <a:schemeClr val="bg1">
                    <a:lumMod val="85000"/>
                  </a:schemeClr>
                </a:solidFill>
              </a:rPr>
              <a:t>2. Set the S2 – </a:t>
            </a:r>
            <a:r>
              <a:rPr lang="en-GB" dirty="0" err="1">
                <a:solidFill>
                  <a:schemeClr val="bg1">
                    <a:lumMod val="85000"/>
                  </a:schemeClr>
                </a:solidFill>
              </a:rPr>
              <a:t>SciHub</a:t>
            </a:r>
            <a:r>
              <a:rPr lang="en-GB" dirty="0">
                <a:solidFill>
                  <a:schemeClr val="bg1">
                    <a:lumMod val="85000"/>
                  </a:schemeClr>
                </a:solidFill>
              </a:rPr>
              <a:t> scope to</a:t>
            </a:r>
          </a:p>
          <a:p>
            <a:pPr indent="0"/>
            <a:r>
              <a:rPr lang="en-GB" dirty="0">
                <a:solidFill>
                  <a:schemeClr val="bg1">
                    <a:lumMod val="85000"/>
                  </a:schemeClr>
                </a:solidFill>
              </a:rPr>
              <a:t>“Query and download”;</a:t>
            </a:r>
          </a:p>
          <a:p>
            <a:pPr indent="0"/>
            <a:r>
              <a:rPr lang="en-GB" dirty="0">
                <a:solidFill>
                  <a:schemeClr val="bg1">
                    <a:lumMod val="85000"/>
                  </a:schemeClr>
                </a:solidFill>
              </a:rPr>
              <a:t>Set the fetch mode to </a:t>
            </a:r>
          </a:p>
          <a:p>
            <a:pPr indent="0"/>
            <a:r>
              <a:rPr lang="en-GB" dirty="0">
                <a:solidFill>
                  <a:schemeClr val="bg1">
                    <a:lumMod val="85000"/>
                  </a:schemeClr>
                </a:solidFill>
              </a:rPr>
              <a:t>“Symbolic link”;</a:t>
            </a:r>
          </a:p>
          <a:p>
            <a:pPr indent="0"/>
            <a:r>
              <a:rPr lang="en-GB" dirty="0">
                <a:solidFill>
                  <a:schemeClr val="bg1">
                    <a:lumMod val="85000"/>
                  </a:schemeClr>
                </a:solidFill>
              </a:rPr>
              <a:t>Enter the local repository mount;</a:t>
            </a:r>
          </a:p>
          <a:p>
            <a:pPr indent="0"/>
            <a:r>
              <a:rPr lang="en-GB" dirty="0">
                <a:solidFill>
                  <a:schemeClr val="bg1">
                    <a:lumMod val="85000"/>
                  </a:schemeClr>
                </a:solidFill>
              </a:rPr>
              <a:t>Enter your </a:t>
            </a:r>
            <a:r>
              <a:rPr lang="en-GB" dirty="0" err="1">
                <a:solidFill>
                  <a:schemeClr val="bg1">
                    <a:lumMod val="85000"/>
                  </a:schemeClr>
                </a:solidFill>
              </a:rPr>
              <a:t>SciHub</a:t>
            </a:r>
            <a:r>
              <a:rPr lang="en-GB" dirty="0">
                <a:solidFill>
                  <a:schemeClr val="bg1">
                    <a:lumMod val="85000"/>
                  </a:schemeClr>
                </a:solidFill>
              </a:rPr>
              <a:t> account;</a:t>
            </a:r>
          </a:p>
          <a:p>
            <a:pPr indent="0"/>
            <a:r>
              <a:rPr lang="en-GB" dirty="0">
                <a:solidFill>
                  <a:schemeClr val="bg1">
                    <a:lumMod val="85000"/>
                  </a:schemeClr>
                </a:solidFill>
              </a:rPr>
              <a:t>Save.</a:t>
            </a:r>
          </a:p>
          <a:p>
            <a:pPr indent="0"/>
            <a:r>
              <a:rPr lang="en-GB" dirty="0">
                <a:solidFill>
                  <a:schemeClr val="tx1"/>
                </a:solidFill>
              </a:rPr>
              <a:t>3. </a:t>
            </a:r>
            <a:r>
              <a:rPr lang="en-GB" b="1" dirty="0">
                <a:solidFill>
                  <a:schemeClr val="tx1"/>
                </a:solidFill>
              </a:rPr>
              <a:t>Configure</a:t>
            </a:r>
            <a:r>
              <a:rPr lang="en-GB" dirty="0">
                <a:solidFill>
                  <a:schemeClr val="tx1"/>
                </a:solidFill>
              </a:rPr>
              <a:t> the local path</a:t>
            </a:r>
          </a:p>
          <a:p>
            <a:pPr indent="0"/>
            <a:r>
              <a:rPr lang="en-GB" dirty="0">
                <a:solidFill>
                  <a:schemeClr val="tx1"/>
                </a:solidFill>
              </a:rPr>
              <a:t>resolver</a:t>
            </a:r>
            <a:endParaRPr lang="en-US" dirty="0">
              <a:solidFill>
                <a:schemeClr val="tx1"/>
              </a:solidFill>
            </a:endParaRPr>
          </a:p>
          <a:p>
            <a:pPr lvl="1">
              <a:buFont typeface="Arial" panose="020B0604020202020204" pitchFamily="34" charset="0"/>
              <a:buChar char="•"/>
            </a:pPr>
            <a:endParaRPr lang="en-US" b="1" dirty="0"/>
          </a:p>
        </p:txBody>
      </p:sp>
      <p:sp>
        <p:nvSpPr>
          <p:cNvPr id="4" name="TextBox 3">
            <a:extLst>
              <a:ext uri="{FF2B5EF4-FFF2-40B4-BE49-F238E27FC236}">
                <a16:creationId xmlns:a16="http://schemas.microsoft.com/office/drawing/2014/main" id="{7903D777-A774-4413-BAD7-3D19BA59C23C}"/>
              </a:ext>
            </a:extLst>
          </p:cNvPr>
          <p:cNvSpPr txBox="1"/>
          <p:nvPr/>
        </p:nvSpPr>
        <p:spPr>
          <a:xfrm>
            <a:off x="3848100" y="3238500"/>
            <a:ext cx="5173980" cy="1354217"/>
          </a:xfrm>
          <a:prstGeom prst="rect">
            <a:avLst/>
          </a:prstGeom>
          <a:noFill/>
        </p:spPr>
        <p:txBody>
          <a:bodyPr wrap="square" rtlCol="0">
            <a:spAutoFit/>
          </a:bodyPr>
          <a:lstStyle/>
          <a:p>
            <a:r>
              <a:rPr lang="en-GB" sz="1200" dirty="0"/>
              <a:t>If not on </a:t>
            </a:r>
            <a:r>
              <a:rPr lang="en-GB" sz="1200" dirty="0" err="1"/>
              <a:t>CreoDIAS</a:t>
            </a:r>
            <a:r>
              <a:rPr lang="en-GB" sz="1200" dirty="0"/>
              <a:t>, in the file </a:t>
            </a:r>
          </a:p>
          <a:p>
            <a:endParaRPr lang="en-GB" sz="1200" dirty="0"/>
          </a:p>
          <a:p>
            <a:r>
              <a:rPr lang="en-GB" sz="1000" b="1" dirty="0"/>
              <a:t>/</a:t>
            </a:r>
            <a:r>
              <a:rPr lang="en-GB" sz="1000" b="1" dirty="0" err="1"/>
              <a:t>usr</a:t>
            </a:r>
            <a:r>
              <a:rPr lang="en-GB" sz="1000" b="1" dirty="0"/>
              <a:t>/share/sen2agri/sen2agri-services/config/</a:t>
            </a:r>
            <a:r>
              <a:rPr lang="en-GB" sz="1000" b="1" dirty="0" err="1"/>
              <a:t>services.properties</a:t>
            </a:r>
            <a:endParaRPr lang="en-GB" sz="1200" b="1" dirty="0"/>
          </a:p>
          <a:p>
            <a:endParaRPr lang="en-GB" sz="1200" dirty="0"/>
          </a:p>
          <a:p>
            <a:r>
              <a:rPr lang="en-GB" sz="1200" dirty="0"/>
              <a:t>uncomment the section specific to the DIAS platform (see next slide)</a:t>
            </a:r>
          </a:p>
          <a:p>
            <a:endParaRPr lang="en-GB" sz="1200" dirty="0"/>
          </a:p>
        </p:txBody>
      </p:sp>
    </p:spTree>
    <p:extLst>
      <p:ext uri="{BB962C8B-B14F-4D97-AF65-F5344CB8AC3E}">
        <p14:creationId xmlns:p14="http://schemas.microsoft.com/office/powerpoint/2010/main" val="90481607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EO Source Configuration – cloud</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GB" b="1" dirty="0"/>
              <a:t>MUNDI</a:t>
            </a:r>
            <a:r>
              <a:rPr lang="en-GB" dirty="0"/>
              <a:t> </a:t>
            </a:r>
            <a:r>
              <a:rPr lang="en-GB" b="1" dirty="0"/>
              <a:t>DIAS </a:t>
            </a:r>
            <a:r>
              <a:rPr lang="en-GB" dirty="0"/>
              <a:t>path resolver example</a:t>
            </a:r>
            <a:endParaRPr lang="en-US" dirty="0"/>
          </a:p>
          <a:p>
            <a:pPr indent="0"/>
            <a:r>
              <a:rPr lang="en-GB" sz="1200" dirty="0"/>
              <a:t>On MUNDI, the </a:t>
            </a:r>
            <a:r>
              <a:rPr lang="en-GB" sz="1100" dirty="0"/>
              <a:t>Sentinel-2 L1C path is </a:t>
            </a:r>
            <a:r>
              <a:rPr lang="en-GB" sz="1100" b="1" dirty="0"/>
              <a:t>UU/L/SS/YYYY/MM/dd/&lt;</a:t>
            </a:r>
            <a:r>
              <a:rPr lang="en-GB" sz="1100" b="1" dirty="0" err="1"/>
              <a:t>product_folder</a:t>
            </a:r>
            <a:r>
              <a:rPr lang="en-GB" sz="1100" dirty="0"/>
              <a:t>&gt;, where</a:t>
            </a:r>
            <a:r>
              <a:rPr lang="en-GB" sz="1100" b="1" dirty="0"/>
              <a:t>:</a:t>
            </a:r>
          </a:p>
          <a:p>
            <a:pPr indent="0"/>
            <a:r>
              <a:rPr lang="en-GB" sz="1100" b="1" dirty="0"/>
              <a:t>	UU	</a:t>
            </a:r>
            <a:r>
              <a:rPr lang="en-GB" sz="1100" dirty="0"/>
              <a:t>= the UTM code, </a:t>
            </a:r>
            <a:r>
              <a:rPr lang="en-GB" sz="1100" b="1" dirty="0"/>
              <a:t>	L	</a:t>
            </a:r>
            <a:r>
              <a:rPr lang="en-GB" sz="1100" dirty="0"/>
              <a:t>= the latitude band,</a:t>
            </a:r>
          </a:p>
          <a:p>
            <a:pPr indent="0"/>
            <a:r>
              <a:rPr lang="en-GB" sz="1100" b="1" dirty="0"/>
              <a:t>	SS	</a:t>
            </a:r>
            <a:r>
              <a:rPr lang="en-GB" sz="1100" dirty="0"/>
              <a:t>= the UTM square code,</a:t>
            </a:r>
            <a:r>
              <a:rPr lang="en-GB" sz="1100" b="1" dirty="0"/>
              <a:t>	YYYY	</a:t>
            </a:r>
            <a:r>
              <a:rPr lang="en-GB" sz="1100" dirty="0"/>
              <a:t>= year,</a:t>
            </a:r>
          </a:p>
          <a:p>
            <a:pPr indent="0"/>
            <a:r>
              <a:rPr lang="en-GB" sz="1100" b="1" dirty="0"/>
              <a:t>	MM	</a:t>
            </a:r>
            <a:r>
              <a:rPr lang="en-GB" sz="1100" dirty="0"/>
              <a:t>= month (0-padded),</a:t>
            </a:r>
            <a:r>
              <a:rPr lang="en-GB" sz="1100" b="1" dirty="0"/>
              <a:t>	dd	</a:t>
            </a:r>
            <a:r>
              <a:rPr lang="en-GB" sz="1100" dirty="0"/>
              <a:t>= day (0-padded),</a:t>
            </a:r>
          </a:p>
          <a:p>
            <a:pPr indent="0"/>
            <a:r>
              <a:rPr lang="en-GB" sz="1100" b="1" dirty="0"/>
              <a:t>	&lt;</a:t>
            </a:r>
            <a:r>
              <a:rPr lang="en-GB" sz="1100" b="1" dirty="0" err="1"/>
              <a:t>product_folder</a:t>
            </a:r>
            <a:r>
              <a:rPr lang="en-GB" sz="1100" b="1" dirty="0"/>
              <a:t>&gt; </a:t>
            </a:r>
            <a:r>
              <a:rPr lang="en-GB" sz="1100" dirty="0"/>
              <a:t>= the product folder, without .SAFE suffix</a:t>
            </a:r>
            <a:endParaRPr lang="en-GB" sz="1200" dirty="0"/>
          </a:p>
          <a:p>
            <a:pPr indent="0"/>
            <a:r>
              <a:rPr lang="en-GB" sz="1200" dirty="0" err="1"/>
              <a:t>eg.</a:t>
            </a:r>
            <a:r>
              <a:rPr lang="en-GB" sz="1200" dirty="0"/>
              <a:t> the product </a:t>
            </a:r>
            <a:r>
              <a:rPr lang="pt-BR" sz="1200" dirty="0"/>
              <a:t>S2A_MSIL1C_20181015T104021_N0206_R008_T31UFS_20181015T125304.SAFE would be located in </a:t>
            </a:r>
          </a:p>
          <a:p>
            <a:pPr indent="0"/>
            <a:r>
              <a:rPr lang="pt-BR" sz="1200" dirty="0"/>
              <a:t>/eodata/31/U/FS/2018/10/15/ S2A_MSIL1C_20181015T104021_N0206_R008_T31UFS_20181015T125304</a:t>
            </a:r>
          </a:p>
          <a:p>
            <a:pPr indent="0"/>
            <a:endParaRPr lang="pt-BR" sz="1200" dirty="0"/>
          </a:p>
          <a:p>
            <a:pPr indent="0"/>
            <a:r>
              <a:rPr lang="pt-BR" sz="1200" dirty="0"/>
              <a:t>In services.properties file, the uncommented section is:</a:t>
            </a:r>
            <a:endParaRPr lang="en-GB" sz="1200" dirty="0"/>
          </a:p>
          <a:p>
            <a:pPr indent="0"/>
            <a:r>
              <a:rPr lang="en-GB" sz="1100" b="1" dirty="0">
                <a:latin typeface="Courier New" panose="02070309020205020404" pitchFamily="49" charset="0"/>
                <a:cs typeface="Courier New" panose="02070309020205020404" pitchFamily="49" charset="0"/>
              </a:rPr>
              <a:t>SciHubDataSource.Sentinel2.path.builder.class = org.esa.sen2agri.dias.mundi.Sentinel2PathBuilder</a:t>
            </a:r>
          </a:p>
          <a:p>
            <a:pPr indent="0"/>
            <a:r>
              <a:rPr lang="en-GB" sz="1100" b="1" dirty="0">
                <a:latin typeface="Courier New" panose="02070309020205020404" pitchFamily="49" charset="0"/>
                <a:cs typeface="Courier New" panose="02070309020205020404" pitchFamily="49" charset="0"/>
              </a:rPr>
              <a:t>SciHubDataSource.Sentinel2.local.archive.path.format = UU/L/SS/YYYY/MM/dd</a:t>
            </a:r>
          </a:p>
          <a:p>
            <a:pPr indent="0"/>
            <a:r>
              <a:rPr lang="en-GB" sz="1100" b="1" dirty="0">
                <a:latin typeface="Courier New" panose="02070309020205020404" pitchFamily="49" charset="0"/>
                <a:cs typeface="Courier New" panose="02070309020205020404" pitchFamily="49" charset="0"/>
              </a:rPr>
              <a:t>SciHubDataSource.Sentinel2.path.suffix = none</a:t>
            </a:r>
          </a:p>
          <a:p>
            <a:pPr indent="0"/>
            <a:r>
              <a:rPr lang="en-GB" sz="1100" b="1" dirty="0">
                <a:latin typeface="Courier New" panose="02070309020205020404" pitchFamily="49" charset="0"/>
                <a:cs typeface="Courier New" panose="02070309020205020404" pitchFamily="49" charset="0"/>
              </a:rPr>
              <a:t>SciHubDataSource.Sentinel2.product.format = folder</a:t>
            </a:r>
            <a:endParaRPr lang="en-GB" b="1" dirty="0">
              <a:latin typeface="Courier New" panose="02070309020205020404" pitchFamily="49" charset="0"/>
              <a:cs typeface="Courier New" panose="02070309020205020404" pitchFamily="49" charset="0"/>
            </a:endParaRPr>
          </a:p>
        </p:txBody>
      </p:sp>
    </p:spTree>
    <p:extLst>
      <p:ext uri="{BB962C8B-B14F-4D97-AF65-F5344CB8AC3E}">
        <p14:creationId xmlns:p14="http://schemas.microsoft.com/office/powerpoint/2010/main" val="5634739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F1F61-DA31-4F60-B151-F570B18F9647}"/>
              </a:ext>
            </a:extLst>
          </p:cNvPr>
          <p:cNvSpPr>
            <a:spLocks noGrp="1"/>
          </p:cNvSpPr>
          <p:nvPr>
            <p:ph type="title"/>
          </p:nvPr>
        </p:nvSpPr>
        <p:spPr/>
        <p:txBody>
          <a:bodyPr/>
          <a:lstStyle/>
          <a:p>
            <a:r>
              <a:rPr lang="en-GB" dirty="0"/>
              <a:t>Hands-on – access local products</a:t>
            </a:r>
          </a:p>
        </p:txBody>
      </p:sp>
      <p:sp>
        <p:nvSpPr>
          <p:cNvPr id="3" name="Content Placeholder 2">
            <a:extLst>
              <a:ext uri="{FF2B5EF4-FFF2-40B4-BE49-F238E27FC236}">
                <a16:creationId xmlns:a16="http://schemas.microsoft.com/office/drawing/2014/main" id="{E85BBC28-3F23-4AB5-AFA0-9FFD45F45523}"/>
              </a:ext>
            </a:extLst>
          </p:cNvPr>
          <p:cNvSpPr>
            <a:spLocks noGrp="1"/>
          </p:cNvSpPr>
          <p:nvPr>
            <p:ph idx="1"/>
          </p:nvPr>
        </p:nvSpPr>
        <p:spPr/>
        <p:txBody>
          <a:bodyPr/>
          <a:lstStyle/>
          <a:p>
            <a:r>
              <a:rPr lang="en-GB" b="1" dirty="0"/>
              <a:t>Step 1: Let’s have access to EO Data on </a:t>
            </a:r>
            <a:r>
              <a:rPr lang="en-GB" b="1" dirty="0" err="1"/>
              <a:t>CreoDIAS</a:t>
            </a:r>
            <a:endParaRPr lang="en-GB" dirty="0"/>
          </a:p>
          <a:p>
            <a:pPr>
              <a:buFont typeface="Arial" panose="020B0604020202020204" pitchFamily="34" charset="0"/>
              <a:buChar char="•"/>
            </a:pPr>
            <a:r>
              <a:rPr lang="en-GB" dirty="0"/>
              <a:t>On the training machine, open a Terminal (Applications &gt; Terminal Emulator) and type</a:t>
            </a:r>
          </a:p>
          <a:p>
            <a:pPr indent="0"/>
            <a:r>
              <a:rPr lang="en-GB" b="1" dirty="0" err="1">
                <a:solidFill>
                  <a:srgbClr val="FFFF00"/>
                </a:solidFill>
                <a:highlight>
                  <a:srgbClr val="000000"/>
                </a:highlight>
                <a:latin typeface="Courier New" panose="02070309020205020404" pitchFamily="49" charset="0"/>
                <a:cs typeface="Courier New" panose="02070309020205020404" pitchFamily="49" charset="0"/>
              </a:rPr>
              <a:t>sudo</a:t>
            </a:r>
            <a:r>
              <a:rPr lang="en-GB" b="1" dirty="0">
                <a:solidFill>
                  <a:srgbClr val="FFFF00"/>
                </a:solidFill>
                <a:highlight>
                  <a:srgbClr val="000000"/>
                </a:highlight>
                <a:latin typeface="Courier New" panose="02070309020205020404" pitchFamily="49" charset="0"/>
                <a:cs typeface="Courier New" panose="02070309020205020404" pitchFamily="49" charset="0"/>
              </a:rPr>
              <a:t> mount /</a:t>
            </a:r>
            <a:r>
              <a:rPr lang="en-GB" b="1" dirty="0" err="1">
                <a:solidFill>
                  <a:srgbClr val="FFFF00"/>
                </a:solidFill>
                <a:highlight>
                  <a:srgbClr val="000000"/>
                </a:highlight>
                <a:latin typeface="Courier New" panose="02070309020205020404" pitchFamily="49" charset="0"/>
                <a:cs typeface="Courier New" panose="02070309020205020404" pitchFamily="49" charset="0"/>
              </a:rPr>
              <a:t>eodata</a:t>
            </a:r>
            <a:endParaRPr lang="en-GB" b="1" dirty="0">
              <a:solidFill>
                <a:srgbClr val="FFFF00"/>
              </a:solidFill>
              <a:highlight>
                <a:srgbClr val="000000"/>
              </a:highlight>
              <a:latin typeface="Courier New" panose="02070309020205020404" pitchFamily="49" charset="0"/>
              <a:cs typeface="Courier New" panose="02070309020205020404" pitchFamily="49" charset="0"/>
            </a:endParaRPr>
          </a:p>
          <a:p>
            <a:pPr marL="285750" indent="-285750">
              <a:buFont typeface="Arial" panose="020B0604020202020204" pitchFamily="34" charset="0"/>
              <a:buChar char="•"/>
            </a:pPr>
            <a:r>
              <a:rPr lang="en-GB" dirty="0"/>
              <a:t>Enter the password </a:t>
            </a:r>
            <a:r>
              <a:rPr lang="en-GB" b="1" dirty="0"/>
              <a:t>E0grB97450if2AD</a:t>
            </a:r>
          </a:p>
          <a:p>
            <a:pPr marL="285750" indent="-285750">
              <a:buFont typeface="Arial" panose="020B0604020202020204" pitchFamily="34" charset="0"/>
              <a:buChar char="•"/>
            </a:pPr>
            <a:r>
              <a:rPr lang="en-GB" dirty="0"/>
              <a:t>Verify that the mount was created. Enter:</a:t>
            </a:r>
          </a:p>
          <a:p>
            <a:pPr indent="0"/>
            <a:r>
              <a:rPr lang="en-GB" b="1" dirty="0">
                <a:solidFill>
                  <a:srgbClr val="FFFF00"/>
                </a:solidFill>
                <a:highlight>
                  <a:srgbClr val="000000"/>
                </a:highlight>
                <a:latin typeface="Courier New" panose="02070309020205020404" pitchFamily="49" charset="0"/>
                <a:cs typeface="Courier New" panose="02070309020205020404" pitchFamily="49" charset="0"/>
              </a:rPr>
              <a:t>ls /</a:t>
            </a:r>
            <a:r>
              <a:rPr lang="en-GB" b="1" dirty="0" err="1">
                <a:solidFill>
                  <a:srgbClr val="FFFF00"/>
                </a:solidFill>
                <a:highlight>
                  <a:srgbClr val="000000"/>
                </a:highlight>
                <a:latin typeface="Courier New" panose="02070309020205020404" pitchFamily="49" charset="0"/>
                <a:cs typeface="Courier New" panose="02070309020205020404" pitchFamily="49" charset="0"/>
              </a:rPr>
              <a:t>eodata</a:t>
            </a:r>
            <a:r>
              <a:rPr lang="en-GB" b="1" dirty="0">
                <a:solidFill>
                  <a:srgbClr val="FFFF00"/>
                </a:solidFill>
                <a:highlight>
                  <a:srgbClr val="000000"/>
                </a:highlight>
                <a:latin typeface="Courier New" panose="02070309020205020404" pitchFamily="49" charset="0"/>
                <a:cs typeface="Courier New" panose="02070309020205020404" pitchFamily="49" charset="0"/>
              </a:rPr>
              <a:t>/Sentinel-2/MSI/L1C</a:t>
            </a:r>
          </a:p>
          <a:p>
            <a:pPr indent="0"/>
            <a:endParaRPr lang="en-GB" dirty="0"/>
          </a:p>
        </p:txBody>
      </p:sp>
    </p:spTree>
    <p:extLst>
      <p:ext uri="{BB962C8B-B14F-4D97-AF65-F5344CB8AC3E}">
        <p14:creationId xmlns:p14="http://schemas.microsoft.com/office/powerpoint/2010/main" val="48140964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F1F61-DA31-4F60-B151-F570B18F9647}"/>
              </a:ext>
            </a:extLst>
          </p:cNvPr>
          <p:cNvSpPr>
            <a:spLocks noGrp="1"/>
          </p:cNvSpPr>
          <p:nvPr>
            <p:ph type="title"/>
          </p:nvPr>
        </p:nvSpPr>
        <p:spPr/>
        <p:txBody>
          <a:bodyPr/>
          <a:lstStyle/>
          <a:p>
            <a:r>
              <a:rPr lang="en-GB" dirty="0"/>
              <a:t>Hands-on – configure data source</a:t>
            </a:r>
          </a:p>
        </p:txBody>
      </p:sp>
      <p:sp>
        <p:nvSpPr>
          <p:cNvPr id="3" name="Content Placeholder 2">
            <a:extLst>
              <a:ext uri="{FF2B5EF4-FFF2-40B4-BE49-F238E27FC236}">
                <a16:creationId xmlns:a16="http://schemas.microsoft.com/office/drawing/2014/main" id="{E85BBC28-3F23-4AB5-AFA0-9FFD45F45523}"/>
              </a:ext>
            </a:extLst>
          </p:cNvPr>
          <p:cNvSpPr>
            <a:spLocks noGrp="1"/>
          </p:cNvSpPr>
          <p:nvPr>
            <p:ph idx="1"/>
          </p:nvPr>
        </p:nvSpPr>
        <p:spPr/>
        <p:txBody>
          <a:bodyPr/>
          <a:lstStyle/>
          <a:p>
            <a:r>
              <a:rPr lang="en-GB" b="1" dirty="0"/>
              <a:t>Step 2: Configure the Sen2Agri data sources</a:t>
            </a:r>
            <a:endParaRPr lang="en-GB" dirty="0"/>
          </a:p>
          <a:p>
            <a:pPr>
              <a:buFont typeface="Arial" panose="020B0604020202020204" pitchFamily="34" charset="0"/>
              <a:buChar char="•"/>
            </a:pPr>
            <a:r>
              <a:rPr lang="en-GB" dirty="0"/>
              <a:t>Open Firefox (Applications &gt; Internet &gt; Firefox) and go to address</a:t>
            </a:r>
          </a:p>
          <a:p>
            <a:pPr indent="0"/>
            <a:r>
              <a:rPr lang="en-GB" b="1" dirty="0"/>
              <a:t>http://localhost</a:t>
            </a:r>
          </a:p>
          <a:p>
            <a:pPr marL="285750" indent="-285750">
              <a:buFont typeface="Arial" panose="020B0604020202020204" pitchFamily="34" charset="0"/>
              <a:buChar char="•"/>
            </a:pPr>
            <a:r>
              <a:rPr lang="en-GB" dirty="0"/>
              <a:t>Login using the user </a:t>
            </a:r>
            <a:r>
              <a:rPr lang="en-GB" b="1" dirty="0"/>
              <a:t>sen2agri</a:t>
            </a:r>
            <a:r>
              <a:rPr lang="en-GB" dirty="0"/>
              <a:t> with the password </a:t>
            </a:r>
            <a:r>
              <a:rPr lang="en-GB" b="1" dirty="0"/>
              <a:t>sen2agri</a:t>
            </a:r>
          </a:p>
          <a:p>
            <a:pPr marL="285750" indent="-285750">
              <a:buFont typeface="Arial" panose="020B0604020202020204" pitchFamily="34" charset="0"/>
              <a:buChar char="•"/>
            </a:pPr>
            <a:r>
              <a:rPr lang="en-GB" dirty="0"/>
              <a:t>Go to </a:t>
            </a:r>
            <a:r>
              <a:rPr lang="en-GB" b="1" dirty="0"/>
              <a:t>data sources</a:t>
            </a:r>
            <a:r>
              <a:rPr lang="en-GB" dirty="0"/>
              <a:t> tab. Disable the following sources:</a:t>
            </a:r>
          </a:p>
          <a:p>
            <a:pPr indent="0"/>
            <a:r>
              <a:rPr lang="en-GB" dirty="0">
                <a:solidFill>
                  <a:srgbClr val="FF0000"/>
                </a:solidFill>
              </a:rPr>
              <a:t>Landsat8 – Amazon Web Services</a:t>
            </a:r>
          </a:p>
          <a:p>
            <a:pPr indent="0"/>
            <a:r>
              <a:rPr lang="en-GB" dirty="0">
                <a:solidFill>
                  <a:srgbClr val="FF0000"/>
                </a:solidFill>
              </a:rPr>
              <a:t>Landsat8 – USGS</a:t>
            </a:r>
          </a:p>
          <a:p>
            <a:pPr indent="0"/>
            <a:r>
              <a:rPr lang="en-GB" dirty="0">
                <a:solidFill>
                  <a:srgbClr val="FF0000"/>
                </a:solidFill>
              </a:rPr>
              <a:t>Sentinel2 – Amazon Web Services</a:t>
            </a:r>
          </a:p>
          <a:p>
            <a:pPr indent="0"/>
            <a:r>
              <a:rPr lang="en-GB" dirty="0"/>
              <a:t>(for each one, toggle the </a:t>
            </a:r>
            <a:r>
              <a:rPr lang="en-GB" b="1" dirty="0"/>
              <a:t>Enable</a:t>
            </a:r>
            <a:r>
              <a:rPr lang="en-GB" dirty="0"/>
              <a:t> button and then click </a:t>
            </a:r>
            <a:r>
              <a:rPr lang="en-GB" b="1" dirty="0"/>
              <a:t>Save</a:t>
            </a:r>
            <a:r>
              <a:rPr lang="en-GB" dirty="0"/>
              <a:t>)</a:t>
            </a:r>
          </a:p>
          <a:p>
            <a:pPr indent="0"/>
            <a:endParaRPr lang="en-GB" dirty="0"/>
          </a:p>
        </p:txBody>
      </p:sp>
    </p:spTree>
    <p:extLst>
      <p:ext uri="{BB962C8B-B14F-4D97-AF65-F5344CB8AC3E}">
        <p14:creationId xmlns:p14="http://schemas.microsoft.com/office/powerpoint/2010/main" val="171522824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3F1F61-DA31-4F60-B151-F570B18F9647}"/>
              </a:ext>
            </a:extLst>
          </p:cNvPr>
          <p:cNvSpPr>
            <a:spLocks noGrp="1"/>
          </p:cNvSpPr>
          <p:nvPr>
            <p:ph type="title"/>
          </p:nvPr>
        </p:nvSpPr>
        <p:spPr/>
        <p:txBody>
          <a:bodyPr/>
          <a:lstStyle/>
          <a:p>
            <a:r>
              <a:rPr lang="en-GB" dirty="0"/>
              <a:t>Hands-on – configure data source</a:t>
            </a:r>
          </a:p>
        </p:txBody>
      </p:sp>
      <p:sp>
        <p:nvSpPr>
          <p:cNvPr id="3" name="Content Placeholder 2">
            <a:extLst>
              <a:ext uri="{FF2B5EF4-FFF2-40B4-BE49-F238E27FC236}">
                <a16:creationId xmlns:a16="http://schemas.microsoft.com/office/drawing/2014/main" id="{E85BBC28-3F23-4AB5-AFA0-9FFD45F45523}"/>
              </a:ext>
            </a:extLst>
          </p:cNvPr>
          <p:cNvSpPr>
            <a:spLocks noGrp="1"/>
          </p:cNvSpPr>
          <p:nvPr>
            <p:ph idx="1"/>
          </p:nvPr>
        </p:nvSpPr>
        <p:spPr/>
        <p:txBody>
          <a:bodyPr/>
          <a:lstStyle/>
          <a:p>
            <a:r>
              <a:rPr lang="en-GB" b="1" dirty="0"/>
              <a:t>Step 2: Configure the Sen2Agri data sources (cont.)</a:t>
            </a:r>
            <a:endParaRPr lang="en-GB" dirty="0"/>
          </a:p>
          <a:p>
            <a:pPr>
              <a:buFont typeface="Arial" panose="020B0604020202020204" pitchFamily="34" charset="0"/>
              <a:buChar char="•"/>
            </a:pPr>
            <a:r>
              <a:rPr lang="en-GB" dirty="0"/>
              <a:t>Modify the </a:t>
            </a:r>
            <a:r>
              <a:rPr lang="en-GB" dirty="0">
                <a:solidFill>
                  <a:srgbClr val="0098DB"/>
                </a:solidFill>
              </a:rPr>
              <a:t>Sentinel2 – Scientific Data Hub</a:t>
            </a:r>
            <a:r>
              <a:rPr lang="en-GB" dirty="0"/>
              <a:t> as follows</a:t>
            </a:r>
          </a:p>
          <a:p>
            <a:pPr marL="1095750" lvl="1" indent="-285750">
              <a:buFont typeface="Arial" panose="020B0604020202020204" pitchFamily="34" charset="0"/>
              <a:buChar char="•"/>
            </a:pPr>
            <a:r>
              <a:rPr lang="en-GB" dirty="0"/>
              <a:t>Change </a:t>
            </a:r>
            <a:r>
              <a:rPr lang="en-GB" b="1" dirty="0"/>
              <a:t>Scope</a:t>
            </a:r>
            <a:r>
              <a:rPr lang="en-GB" dirty="0"/>
              <a:t> to </a:t>
            </a:r>
            <a:r>
              <a:rPr lang="en-GB" b="1" dirty="0">
                <a:solidFill>
                  <a:srgbClr val="FF0000"/>
                </a:solidFill>
              </a:rPr>
              <a:t>Query and download</a:t>
            </a:r>
          </a:p>
          <a:p>
            <a:pPr marL="1095750" lvl="1" indent="-285750">
              <a:buFont typeface="Arial" panose="020B0604020202020204" pitchFamily="34" charset="0"/>
              <a:buChar char="•"/>
            </a:pPr>
            <a:r>
              <a:rPr lang="en-GB" dirty="0"/>
              <a:t>Change </a:t>
            </a:r>
            <a:r>
              <a:rPr lang="en-GB" b="1" dirty="0"/>
              <a:t>Fetch Mode </a:t>
            </a:r>
            <a:r>
              <a:rPr lang="en-GB" dirty="0"/>
              <a:t>to </a:t>
            </a:r>
            <a:r>
              <a:rPr lang="en-GB" b="1" dirty="0">
                <a:solidFill>
                  <a:srgbClr val="FF0000"/>
                </a:solidFill>
              </a:rPr>
              <a:t>Symbolic link</a:t>
            </a:r>
          </a:p>
          <a:p>
            <a:pPr marL="1095750" lvl="1" indent="-285750">
              <a:buFont typeface="Arial" panose="020B0604020202020204" pitchFamily="34" charset="0"/>
              <a:buChar char="•"/>
            </a:pPr>
            <a:r>
              <a:rPr lang="en-GB" dirty="0">
                <a:solidFill>
                  <a:schemeClr val="tx1"/>
                </a:solidFill>
              </a:rPr>
              <a:t>Set </a:t>
            </a:r>
            <a:r>
              <a:rPr lang="en-GB" b="1" dirty="0">
                <a:solidFill>
                  <a:schemeClr val="tx1"/>
                </a:solidFill>
              </a:rPr>
              <a:t>Local root </a:t>
            </a:r>
            <a:r>
              <a:rPr lang="en-GB" dirty="0">
                <a:solidFill>
                  <a:schemeClr val="tx1"/>
                </a:solidFill>
              </a:rPr>
              <a:t>to </a:t>
            </a:r>
            <a:r>
              <a:rPr lang="en-GB" b="1" dirty="0">
                <a:solidFill>
                  <a:srgbClr val="FF0000"/>
                </a:solidFill>
              </a:rPr>
              <a:t>/</a:t>
            </a:r>
            <a:r>
              <a:rPr lang="en-GB" b="1" dirty="0" err="1">
                <a:solidFill>
                  <a:srgbClr val="FF0000"/>
                </a:solidFill>
              </a:rPr>
              <a:t>eodata</a:t>
            </a:r>
            <a:r>
              <a:rPr lang="en-GB" b="1" dirty="0">
                <a:solidFill>
                  <a:srgbClr val="FF0000"/>
                </a:solidFill>
              </a:rPr>
              <a:t>/Sentinel-2/MSI/L1C</a:t>
            </a:r>
          </a:p>
          <a:p>
            <a:pPr marL="1095750" lvl="1" indent="-285750">
              <a:buFont typeface="Arial" panose="020B0604020202020204" pitchFamily="34" charset="0"/>
              <a:buChar char="•"/>
            </a:pPr>
            <a:r>
              <a:rPr lang="en-GB" dirty="0"/>
              <a:t>Enter your </a:t>
            </a:r>
            <a:r>
              <a:rPr lang="en-GB" dirty="0" err="1"/>
              <a:t>SciHub</a:t>
            </a:r>
            <a:r>
              <a:rPr lang="en-GB" dirty="0"/>
              <a:t> account details (</a:t>
            </a:r>
            <a:r>
              <a:rPr lang="en-GB" b="1" dirty="0"/>
              <a:t>User</a:t>
            </a:r>
            <a:r>
              <a:rPr lang="en-GB" dirty="0"/>
              <a:t> and </a:t>
            </a:r>
            <a:r>
              <a:rPr lang="en-GB" b="1" dirty="0"/>
              <a:t>Password</a:t>
            </a:r>
            <a:r>
              <a:rPr lang="en-GB" dirty="0"/>
              <a:t>)</a:t>
            </a:r>
            <a:endParaRPr lang="en-GB" b="1" dirty="0">
              <a:solidFill>
                <a:srgbClr val="FF0000"/>
              </a:solidFill>
            </a:endParaRPr>
          </a:p>
          <a:p>
            <a:pPr marL="1095750" lvl="1" indent="-285750">
              <a:buFont typeface="Arial" panose="020B0604020202020204" pitchFamily="34" charset="0"/>
              <a:buChar char="•"/>
            </a:pPr>
            <a:r>
              <a:rPr lang="en-GB" dirty="0"/>
              <a:t>Click </a:t>
            </a:r>
            <a:r>
              <a:rPr lang="en-GB" b="1" dirty="0"/>
              <a:t>Save</a:t>
            </a:r>
          </a:p>
        </p:txBody>
      </p:sp>
    </p:spTree>
    <p:extLst>
      <p:ext uri="{BB962C8B-B14F-4D97-AF65-F5344CB8AC3E}">
        <p14:creationId xmlns:p14="http://schemas.microsoft.com/office/powerpoint/2010/main" val="140659186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Overview</a:t>
            </a:r>
            <a:endParaRPr lang="it-IT" dirty="0"/>
          </a:p>
        </p:txBody>
      </p:sp>
      <p:sp>
        <p:nvSpPr>
          <p:cNvPr id="3" name="Segnaposto contenuto 2"/>
          <p:cNvSpPr>
            <a:spLocks noGrp="1"/>
          </p:cNvSpPr>
          <p:nvPr>
            <p:ph idx="4294967295"/>
          </p:nvPr>
        </p:nvSpPr>
        <p:spPr>
          <a:xfrm>
            <a:off x="68580" y="855028"/>
            <a:ext cx="4739481" cy="3679825"/>
          </a:xfrm>
        </p:spPr>
        <p:txBody>
          <a:bodyPr/>
          <a:lstStyle/>
          <a:p>
            <a:pPr indent="0"/>
            <a:r>
              <a:rPr lang="en-US" b="1" dirty="0"/>
              <a:t>Free open source software</a:t>
            </a:r>
          </a:p>
          <a:p>
            <a:pPr indent="0"/>
            <a:r>
              <a:rPr lang="en-US" b="1" dirty="0">
                <a:solidFill>
                  <a:schemeClr val="bg1">
                    <a:lumMod val="95000"/>
                  </a:schemeClr>
                </a:solidFill>
              </a:rPr>
              <a:t>4 types of products</a:t>
            </a:r>
          </a:p>
          <a:p>
            <a:pPr lvl="1"/>
            <a:r>
              <a:rPr lang="en-US" b="1" dirty="0">
                <a:solidFill>
                  <a:schemeClr val="bg1">
                    <a:lumMod val="95000"/>
                  </a:schemeClr>
                </a:solidFill>
              </a:rPr>
              <a:t>Cloud-free surface reflectance composite</a:t>
            </a:r>
          </a:p>
          <a:p>
            <a:pPr lvl="1"/>
            <a:r>
              <a:rPr lang="en-US" b="1" dirty="0">
                <a:solidFill>
                  <a:schemeClr val="bg1">
                    <a:lumMod val="95000"/>
                  </a:schemeClr>
                </a:solidFill>
              </a:rPr>
              <a:t>Vegetation status</a:t>
            </a:r>
          </a:p>
          <a:p>
            <a:pPr lvl="1"/>
            <a:r>
              <a:rPr lang="en-US" b="1" dirty="0">
                <a:solidFill>
                  <a:schemeClr val="bg1">
                    <a:lumMod val="95000"/>
                  </a:schemeClr>
                </a:solidFill>
              </a:rPr>
              <a:t>Dynamic cropland mask</a:t>
            </a:r>
          </a:p>
          <a:p>
            <a:pPr lvl="1"/>
            <a:r>
              <a:rPr lang="en-US" b="1" dirty="0">
                <a:solidFill>
                  <a:schemeClr val="bg1">
                    <a:lumMod val="95000"/>
                  </a:schemeClr>
                </a:solidFill>
              </a:rPr>
              <a:t>Cultivated crop type map</a:t>
            </a:r>
          </a:p>
          <a:p>
            <a:pPr indent="0"/>
            <a:r>
              <a:rPr lang="en-US" b="1" dirty="0">
                <a:solidFill>
                  <a:schemeClr val="bg1">
                    <a:lumMod val="95000"/>
                  </a:schemeClr>
                </a:solidFill>
              </a:rPr>
              <a:t>2 operation modes</a:t>
            </a:r>
          </a:p>
          <a:p>
            <a:pPr lvl="1"/>
            <a:r>
              <a:rPr lang="en-US" b="1" dirty="0">
                <a:solidFill>
                  <a:schemeClr val="bg1">
                    <a:lumMod val="95000"/>
                  </a:schemeClr>
                </a:solidFill>
              </a:rPr>
              <a:t>Automatic</a:t>
            </a:r>
          </a:p>
          <a:p>
            <a:pPr lvl="1"/>
            <a:r>
              <a:rPr lang="en-US" b="1" dirty="0">
                <a:solidFill>
                  <a:schemeClr val="bg1">
                    <a:lumMod val="95000"/>
                  </a:schemeClr>
                </a:solidFill>
              </a:rPr>
              <a:t>Manual</a:t>
            </a:r>
          </a:p>
          <a:p>
            <a:pPr lvl="1">
              <a:buFont typeface="Arial" panose="020B0604020202020204" pitchFamily="34" charset="0"/>
              <a:buChar char="•"/>
            </a:pPr>
            <a:endParaRPr lang="en-US" b="1" dirty="0"/>
          </a:p>
        </p:txBody>
      </p:sp>
      <p:sp>
        <p:nvSpPr>
          <p:cNvPr id="8" name="Espace réservé du contenu 2">
            <a:extLst>
              <a:ext uri="{FF2B5EF4-FFF2-40B4-BE49-F238E27FC236}">
                <a16:creationId xmlns:a16="http://schemas.microsoft.com/office/drawing/2014/main" id="{2E595E03-9A6B-4809-9A72-71300E09401B}"/>
              </a:ext>
            </a:extLst>
          </p:cNvPr>
          <p:cNvSpPr txBox="1">
            <a:spLocks/>
          </p:cNvSpPr>
          <p:nvPr/>
        </p:nvSpPr>
        <p:spPr>
          <a:xfrm>
            <a:off x="5345906" y="1332706"/>
            <a:ext cx="3659187" cy="2307432"/>
          </a:xfrm>
          <a:prstGeom prst="rect">
            <a:avLst/>
          </a:prstGeom>
        </p:spPr>
        <p:txBody>
          <a:bodyPr/>
          <a:lstStyle>
            <a:lvl1pPr marL="0" indent="-342900" algn="l" rtl="0" eaLnBrk="1" fontAlgn="base" hangingPunct="1">
              <a:lnSpc>
                <a:spcPct val="119000"/>
              </a:lnSpc>
              <a:spcBef>
                <a:spcPct val="20000"/>
              </a:spcBef>
              <a:spcAft>
                <a:spcPct val="0"/>
              </a:spcAft>
              <a:buClr>
                <a:schemeClr val="accent1"/>
              </a:buClr>
              <a:buFontTx/>
              <a:buNone/>
              <a:defRPr lang="en-GB" sz="1600" dirty="0" smtClean="0">
                <a:solidFill>
                  <a:schemeClr val="bg2"/>
                </a:solidFill>
                <a:latin typeface="Verdana"/>
                <a:ea typeface="+mn-ea"/>
                <a:cs typeface="Verdana"/>
              </a:defRPr>
            </a:lvl1pPr>
            <a:lvl2pPr marL="8100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2pPr>
            <a:lvl3pPr marL="14076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3pPr>
            <a:lvl4pPr marL="20052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4pPr>
            <a:lvl5pPr marL="2602800" indent="0" algn="l" rtl="0" eaLnBrk="1" fontAlgn="base" hangingPunct="1">
              <a:lnSpc>
                <a:spcPct val="119000"/>
              </a:lnSpc>
              <a:spcBef>
                <a:spcPct val="20000"/>
              </a:spcBef>
              <a:spcAft>
                <a:spcPct val="0"/>
              </a:spcAft>
              <a:buClr>
                <a:schemeClr val="accent1"/>
              </a:buClr>
              <a:buFont typeface="Verdana" pitchFamily="34" charset="0"/>
              <a:buNone/>
              <a:defRPr lang="en-GB" sz="1600" dirty="0" smtClean="0">
                <a:solidFill>
                  <a:schemeClr val="bg2"/>
                </a:solidFill>
                <a:latin typeface="Verdana"/>
                <a:ea typeface="+mn-ea"/>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a:lstStyle>
          <a:p>
            <a:pPr indent="0">
              <a:buFont typeface="Arial" panose="020B0604020202020204" pitchFamily="34" charset="0"/>
              <a:buNone/>
            </a:pPr>
            <a:r>
              <a:rPr lang="en-US" altLang="fr-FR" sz="1400" kern="0" dirty="0"/>
              <a:t>Based on </a:t>
            </a:r>
            <a:r>
              <a:rPr lang="en-US" altLang="fr-FR" sz="1400" b="1" kern="0" dirty="0"/>
              <a:t>Orfeo </a:t>
            </a:r>
            <a:r>
              <a:rPr lang="en-US" altLang="fr-FR" sz="1400" b="1" kern="0" dirty="0" err="1"/>
              <a:t>ToolBox</a:t>
            </a:r>
            <a:endParaRPr lang="en-US" altLang="fr-FR" sz="1400" b="1" kern="0" dirty="0"/>
          </a:p>
          <a:p>
            <a:pPr indent="0">
              <a:buFont typeface="Arial" panose="020B0604020202020204" pitchFamily="34" charset="0"/>
              <a:buNone/>
            </a:pPr>
            <a:endParaRPr lang="en-US" altLang="fr-FR" sz="1400" b="1" kern="0" dirty="0"/>
          </a:p>
          <a:p>
            <a:pPr indent="0">
              <a:buFont typeface="Arial" panose="020B0604020202020204" pitchFamily="34" charset="0"/>
              <a:buNone/>
            </a:pPr>
            <a:r>
              <a:rPr lang="en-US" altLang="fr-FR" sz="1400" kern="0" dirty="0"/>
              <a:t>Cluster-ready architecture for distributed processing</a:t>
            </a:r>
          </a:p>
          <a:p>
            <a:pPr indent="0">
              <a:buFont typeface="Arial" panose="020B0604020202020204" pitchFamily="34" charset="0"/>
              <a:buNone/>
            </a:pPr>
            <a:endParaRPr lang="en-US" altLang="fr-FR" sz="1400" kern="0" dirty="0"/>
          </a:p>
          <a:p>
            <a:pPr indent="0">
              <a:buFont typeface="Arial" panose="020B0604020202020204" pitchFamily="34" charset="0"/>
              <a:buNone/>
            </a:pPr>
            <a:r>
              <a:rPr lang="en-US" altLang="fr-FR" sz="1400" kern="0" dirty="0"/>
              <a:t>Integration with </a:t>
            </a:r>
            <a:r>
              <a:rPr lang="en-US" altLang="fr-FR" sz="1400" b="1" kern="0" dirty="0"/>
              <a:t>Sentinel-2 </a:t>
            </a:r>
            <a:r>
              <a:rPr lang="en-US" altLang="fr-FR" sz="1400" b="1" kern="0" dirty="0" err="1"/>
              <a:t>ToolBox</a:t>
            </a:r>
            <a:endParaRPr lang="en-US" altLang="fr-FR" sz="1400" b="1" kern="0" dirty="0"/>
          </a:p>
        </p:txBody>
      </p:sp>
      <p:sp>
        <p:nvSpPr>
          <p:cNvPr id="9" name="Rectangle à coins arrondis 4">
            <a:extLst>
              <a:ext uri="{FF2B5EF4-FFF2-40B4-BE49-F238E27FC236}">
                <a16:creationId xmlns:a16="http://schemas.microsoft.com/office/drawing/2014/main" id="{A63ED584-11C1-4F6D-A7D4-7558FC7FD1F0}"/>
              </a:ext>
            </a:extLst>
          </p:cNvPr>
          <p:cNvSpPr/>
          <p:nvPr/>
        </p:nvSpPr>
        <p:spPr>
          <a:xfrm>
            <a:off x="4808061" y="1301746"/>
            <a:ext cx="432000" cy="430213"/>
          </a:xfrm>
          <a:prstGeom prst="roundRect">
            <a:avLst>
              <a:gd name="adj" fmla="val 10000"/>
            </a:avLst>
          </a:prstGeom>
          <a:blipFill rotWithShape="1">
            <a:blip r:embed="rId2">
              <a:extLst>
                <a:ext uri="{28A0092B-C50C-407E-A947-70E740481C1C}">
                  <a14:useLocalDpi xmlns:a14="http://schemas.microsoft.com/office/drawing/2010/main" val="0"/>
                </a:ext>
              </a:extLst>
            </a:blip>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txBody>
          <a:bodyPr/>
          <a:lstStyle/>
          <a:p>
            <a:endParaRPr lang="en-GB" dirty="0"/>
          </a:p>
        </p:txBody>
      </p:sp>
      <p:sp>
        <p:nvSpPr>
          <p:cNvPr id="10" name="Rectangle à coins arrondis 5">
            <a:extLst>
              <a:ext uri="{FF2B5EF4-FFF2-40B4-BE49-F238E27FC236}">
                <a16:creationId xmlns:a16="http://schemas.microsoft.com/office/drawing/2014/main" id="{45DE69C4-8F3E-45E8-9036-C7655BB3A6B2}"/>
              </a:ext>
            </a:extLst>
          </p:cNvPr>
          <p:cNvSpPr/>
          <p:nvPr/>
        </p:nvSpPr>
        <p:spPr>
          <a:xfrm>
            <a:off x="4808061" y="2020051"/>
            <a:ext cx="432000" cy="432000"/>
          </a:xfrm>
          <a:prstGeom prst="roundRect">
            <a:avLst>
              <a:gd name="adj" fmla="val 10000"/>
            </a:avLst>
          </a:prstGeom>
          <a:blipFill rotWithShape="1">
            <a:blip r:embed="rId3" cstate="print">
              <a:extLst>
                <a:ext uri="{28A0092B-C50C-407E-A947-70E740481C1C}">
                  <a14:useLocalDpi xmlns:a14="http://schemas.microsoft.com/office/drawing/2010/main" val="0"/>
                </a:ext>
              </a:extLst>
            </a:blip>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sp>
        <p:nvSpPr>
          <p:cNvPr id="11" name="Rectangle à coins arrondis 6">
            <a:extLst>
              <a:ext uri="{FF2B5EF4-FFF2-40B4-BE49-F238E27FC236}">
                <a16:creationId xmlns:a16="http://schemas.microsoft.com/office/drawing/2014/main" id="{3D02365C-2840-4946-BAD8-59613829358A}"/>
              </a:ext>
            </a:extLst>
          </p:cNvPr>
          <p:cNvSpPr/>
          <p:nvPr/>
        </p:nvSpPr>
        <p:spPr>
          <a:xfrm>
            <a:off x="4808061" y="2752576"/>
            <a:ext cx="432000" cy="432000"/>
          </a:xfrm>
          <a:prstGeom prst="roundRect">
            <a:avLst>
              <a:gd name="adj" fmla="val 10000"/>
            </a:avLst>
          </a:prstGeom>
          <a:blipFill rotWithShape="1">
            <a:blip r:embed="rId4">
              <a:extLst>
                <a:ext uri="{28A0092B-C50C-407E-A947-70E740481C1C}">
                  <a14:useLocalDpi xmlns:a14="http://schemas.microsoft.com/office/drawing/2010/main" val="0"/>
                </a:ext>
              </a:extLst>
            </a:blip>
            <a:stretch>
              <a:fillRect/>
            </a:stretch>
          </a:blipFill>
        </p:spPr>
        <p:style>
          <a:lnRef idx="2">
            <a:schemeClr val="dk1">
              <a:shade val="80000"/>
              <a:hueOff val="0"/>
              <a:satOff val="0"/>
              <a:lumOff val="0"/>
              <a:alphaOff val="0"/>
            </a:schemeClr>
          </a:lnRef>
          <a:fillRef idx="1">
            <a:scrgbClr r="0" g="0" b="0"/>
          </a:fillRef>
          <a:effectRef idx="0">
            <a:schemeClr val="dk1">
              <a:tint val="40000"/>
              <a:hueOff val="0"/>
              <a:satOff val="0"/>
              <a:lumOff val="0"/>
              <a:alphaOff val="0"/>
            </a:schemeClr>
          </a:effectRef>
          <a:fontRef idx="minor">
            <a:schemeClr val="lt1">
              <a:hueOff val="0"/>
              <a:satOff val="0"/>
              <a:lumOff val="0"/>
              <a:alphaOff val="0"/>
            </a:schemeClr>
          </a:fontRef>
        </p:style>
      </p:sp>
      <p:pic>
        <p:nvPicPr>
          <p:cNvPr id="13" name="Picture 12" descr="A close up of a sign&#10;&#10;Description automatically generated">
            <a:extLst>
              <a:ext uri="{FF2B5EF4-FFF2-40B4-BE49-F238E27FC236}">
                <a16:creationId xmlns:a16="http://schemas.microsoft.com/office/drawing/2014/main" id="{1254A886-F2DE-4FBF-BC89-85882483318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94390" y="3159176"/>
            <a:ext cx="1079340" cy="536072"/>
          </a:xfrm>
          <a:prstGeom prst="rect">
            <a:avLst/>
          </a:prstGeom>
        </p:spPr>
      </p:pic>
      <p:sp>
        <p:nvSpPr>
          <p:cNvPr id="14" name="Rectangle 13">
            <a:extLst>
              <a:ext uri="{FF2B5EF4-FFF2-40B4-BE49-F238E27FC236}">
                <a16:creationId xmlns:a16="http://schemas.microsoft.com/office/drawing/2014/main" id="{86B0522F-11EB-4F13-831B-C3295B43105E}"/>
              </a:ext>
            </a:extLst>
          </p:cNvPr>
          <p:cNvSpPr/>
          <p:nvPr/>
        </p:nvSpPr>
        <p:spPr>
          <a:xfrm>
            <a:off x="4572000" y="3695248"/>
            <a:ext cx="4433093" cy="584775"/>
          </a:xfrm>
          <a:prstGeom prst="rect">
            <a:avLst/>
          </a:prstGeom>
        </p:spPr>
        <p:txBody>
          <a:bodyPr wrap="square">
            <a:spAutoFit/>
          </a:bodyPr>
          <a:lstStyle/>
          <a:p>
            <a:r>
              <a:rPr lang="en-GB" sz="1600" dirty="0"/>
              <a:t>Source code: </a:t>
            </a:r>
            <a:r>
              <a:rPr lang="en-GB" sz="1600" dirty="0">
                <a:hlinkClick r:id="rId6"/>
              </a:rPr>
              <a:t>https://github.com/sen2agri/</a:t>
            </a:r>
            <a:endParaRPr lang="en-GB" sz="1600" dirty="0"/>
          </a:p>
        </p:txBody>
      </p:sp>
    </p:spTree>
    <p:extLst>
      <p:ext uri="{BB962C8B-B14F-4D97-AF65-F5344CB8AC3E}">
        <p14:creationId xmlns:p14="http://schemas.microsoft.com/office/powerpoint/2010/main" val="992101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11">
            <a:extLst>
              <a:ext uri="{FF2B5EF4-FFF2-40B4-BE49-F238E27FC236}">
                <a16:creationId xmlns:a16="http://schemas.microsoft.com/office/drawing/2014/main" id="{541754BF-45C3-4588-99E5-E58C20C380EA}"/>
              </a:ext>
            </a:extLst>
          </p:cNvPr>
          <p:cNvPicPr>
            <a:picLocks noChangeAspect="1"/>
          </p:cNvPicPr>
          <p:nvPr/>
        </p:nvPicPr>
        <p:blipFill rotWithShape="1">
          <a:blip r:embed="rId2"/>
          <a:srcRect l="14166" t="8889" r="46250" b="17037"/>
          <a:stretch/>
        </p:blipFill>
        <p:spPr>
          <a:xfrm>
            <a:off x="5956781" y="766216"/>
            <a:ext cx="3077999" cy="3240000"/>
          </a:xfrm>
          <a:prstGeom prst="rect">
            <a:avLst/>
          </a:prstGeom>
        </p:spPr>
      </p:pic>
      <p:sp>
        <p:nvSpPr>
          <p:cNvPr id="2" name="Titolo 1"/>
          <p:cNvSpPr>
            <a:spLocks noGrp="1"/>
          </p:cNvSpPr>
          <p:nvPr>
            <p:ph type="title" idx="4294967295"/>
          </p:nvPr>
        </p:nvSpPr>
        <p:spPr>
          <a:xfrm>
            <a:off x="1378744" y="73025"/>
            <a:ext cx="5796756" cy="430213"/>
          </a:xfrm>
        </p:spPr>
        <p:txBody>
          <a:bodyPr/>
          <a:lstStyle/>
          <a:p>
            <a:r>
              <a:rPr lang="en-US" dirty="0"/>
              <a:t>Hands-on – site and season</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b="1" dirty="0"/>
              <a:t>Site and season creation</a:t>
            </a:r>
          </a:p>
          <a:p>
            <a:pPr marL="285750" indent="-285750">
              <a:lnSpc>
                <a:spcPct val="150000"/>
              </a:lnSpc>
              <a:buFontTx/>
              <a:buChar char="-"/>
            </a:pPr>
            <a:r>
              <a:rPr lang="fr-BE" sz="1200" dirty="0"/>
              <a:t>In the </a:t>
            </a:r>
            <a:r>
              <a:rPr lang="fr-BE" sz="1200" b="1" i="1" dirty="0"/>
              <a:t>Sites</a:t>
            </a:r>
            <a:r>
              <a:rPr lang="fr-BE" sz="1200" dirty="0"/>
              <a:t> tab, </a:t>
            </a:r>
            <a:r>
              <a:rPr lang="fr-BE" sz="1200" dirty="0" err="1"/>
              <a:t>press</a:t>
            </a:r>
            <a:r>
              <a:rPr lang="fr-BE" sz="1200" dirty="0"/>
              <a:t> the </a:t>
            </a:r>
            <a:r>
              <a:rPr lang="fr-BE" sz="1200" b="1" i="1" dirty="0" err="1"/>
              <a:t>Create</a:t>
            </a:r>
            <a:r>
              <a:rPr lang="fr-BE" sz="1200" b="1" i="1" dirty="0"/>
              <a:t> new site</a:t>
            </a:r>
            <a:r>
              <a:rPr lang="fr-BE" sz="1200" i="1" dirty="0"/>
              <a:t> </a:t>
            </a:r>
            <a:r>
              <a:rPr lang="fr-BE" sz="1200" dirty="0" err="1"/>
              <a:t>button</a:t>
            </a:r>
            <a:endParaRPr lang="fr-BE" sz="1200" dirty="0"/>
          </a:p>
          <a:p>
            <a:pPr marL="285750" indent="-285750">
              <a:lnSpc>
                <a:spcPct val="150000"/>
              </a:lnSpc>
              <a:buFontTx/>
              <a:buChar char="-"/>
            </a:pPr>
            <a:r>
              <a:rPr lang="fr-BE" sz="1200" dirty="0"/>
              <a:t>In the </a:t>
            </a:r>
            <a:r>
              <a:rPr lang="fr-BE" sz="1200" b="1" i="1" dirty="0" err="1"/>
              <a:t>Add</a:t>
            </a:r>
            <a:r>
              <a:rPr lang="fr-BE" sz="1200" b="1" i="1" dirty="0"/>
              <a:t> New Site </a:t>
            </a:r>
            <a:r>
              <a:rPr lang="fr-BE" sz="1200" dirty="0" err="1"/>
              <a:t>dialog</a:t>
            </a:r>
            <a:r>
              <a:rPr lang="fr-BE" sz="1200" dirty="0"/>
              <a:t> box </a:t>
            </a:r>
            <a:r>
              <a:rPr lang="fr-BE" sz="1200" dirty="0" err="1"/>
              <a:t>provide</a:t>
            </a:r>
            <a:r>
              <a:rPr lang="fr-BE" sz="1200" dirty="0"/>
              <a:t> the </a:t>
            </a:r>
            <a:r>
              <a:rPr lang="fr-BE" sz="1200" dirty="0" err="1"/>
              <a:t>following</a:t>
            </a:r>
            <a:r>
              <a:rPr lang="fr-BE" sz="1200" dirty="0"/>
              <a:t> informations</a:t>
            </a:r>
          </a:p>
          <a:p>
            <a:pPr marL="742950" lvl="1" indent="-285750">
              <a:lnSpc>
                <a:spcPct val="150000"/>
              </a:lnSpc>
              <a:buFontTx/>
              <a:buChar char="-"/>
            </a:pPr>
            <a:r>
              <a:rPr lang="fr-BE" sz="1200" dirty="0"/>
              <a:t>Enter a </a:t>
            </a:r>
            <a:r>
              <a:rPr lang="fr-BE" sz="1200" b="1" dirty="0"/>
              <a:t>unique site </a:t>
            </a:r>
            <a:r>
              <a:rPr lang="fr-BE" sz="1200" b="1" dirty="0" err="1"/>
              <a:t>name</a:t>
            </a:r>
            <a:r>
              <a:rPr lang="fr-BE" sz="1200" b="1" dirty="0"/>
              <a:t> </a:t>
            </a:r>
            <a:r>
              <a:rPr lang="fr-BE" sz="1200" dirty="0"/>
              <a:t>–</a:t>
            </a:r>
            <a:r>
              <a:rPr lang="fr-BE" sz="1200" b="1" dirty="0"/>
              <a:t> </a:t>
            </a:r>
            <a:r>
              <a:rPr lang="fr-BE" sz="1200" b="1" dirty="0">
                <a:solidFill>
                  <a:srgbClr val="FF0000"/>
                </a:solidFill>
              </a:rPr>
              <a:t>1st </a:t>
            </a:r>
            <a:r>
              <a:rPr lang="fr-BE" sz="1200" b="1" dirty="0" err="1">
                <a:solidFill>
                  <a:srgbClr val="FF0000"/>
                </a:solidFill>
              </a:rPr>
              <a:t>letter</a:t>
            </a:r>
            <a:r>
              <a:rPr lang="fr-BE" sz="1200" b="1" dirty="0">
                <a:solidFill>
                  <a:srgbClr val="FF0000"/>
                </a:solidFill>
              </a:rPr>
              <a:t> must </a:t>
            </a:r>
            <a:r>
              <a:rPr lang="fr-BE" sz="1200" b="1" dirty="0" err="1">
                <a:solidFill>
                  <a:srgbClr val="FF0000"/>
                </a:solidFill>
              </a:rPr>
              <a:t>be</a:t>
            </a:r>
            <a:r>
              <a:rPr lang="fr-BE" sz="1200" b="1" dirty="0">
                <a:solidFill>
                  <a:srgbClr val="FF0000"/>
                </a:solidFill>
              </a:rPr>
              <a:t> an </a:t>
            </a:r>
            <a:r>
              <a:rPr lang="fr-BE" sz="1200" b="1" dirty="0" err="1">
                <a:solidFill>
                  <a:srgbClr val="FF0000"/>
                </a:solidFill>
              </a:rPr>
              <a:t>uppercase</a:t>
            </a:r>
            <a:endParaRPr lang="fr-BE" sz="1200" b="1" dirty="0">
              <a:solidFill>
                <a:srgbClr val="FF0000"/>
              </a:solidFill>
            </a:endParaRPr>
          </a:p>
          <a:p>
            <a:pPr marL="742950" lvl="1" indent="-285750">
              <a:lnSpc>
                <a:spcPct val="150000"/>
              </a:lnSpc>
              <a:buFontTx/>
              <a:buChar char="-"/>
            </a:pPr>
            <a:r>
              <a:rPr lang="en-US" sz="1200" dirty="0"/>
              <a:t>Upload a </a:t>
            </a:r>
            <a:r>
              <a:rPr lang="en-US" sz="1200" b="1" dirty="0"/>
              <a:t>shapefile</a:t>
            </a:r>
            <a:r>
              <a:rPr lang="en-US" sz="1200" dirty="0"/>
              <a:t> with the site extent. </a:t>
            </a:r>
          </a:p>
          <a:p>
            <a:pPr marL="457200" lvl="1">
              <a:lnSpc>
                <a:spcPct val="150000"/>
              </a:lnSpc>
            </a:pPr>
            <a:r>
              <a:rPr lang="en-US" sz="1200" dirty="0"/>
              <a:t>The uploaded file will have to be in a “.zip” archive that contains all </a:t>
            </a:r>
          </a:p>
          <a:p>
            <a:pPr marL="457200" lvl="1">
              <a:lnSpc>
                <a:spcPct val="150000"/>
              </a:lnSpc>
            </a:pPr>
            <a:r>
              <a:rPr lang="en-US" sz="1200" dirty="0"/>
              <a:t>the “.</a:t>
            </a:r>
            <a:r>
              <a:rPr lang="en-US" sz="1200" i="1" dirty="0" err="1"/>
              <a:t>shp</a:t>
            </a:r>
            <a:r>
              <a:rPr lang="en-US" sz="1200" dirty="0"/>
              <a:t>”, “.</a:t>
            </a:r>
            <a:r>
              <a:rPr lang="en-US" sz="1200" i="1" dirty="0" err="1"/>
              <a:t>dbf</a:t>
            </a:r>
            <a:r>
              <a:rPr lang="en-US" sz="1200" dirty="0"/>
              <a:t>”, “.</a:t>
            </a:r>
            <a:r>
              <a:rPr lang="en-US" sz="1200" i="1" dirty="0" err="1"/>
              <a:t>prj</a:t>
            </a:r>
            <a:r>
              <a:rPr lang="en-US" sz="1200" dirty="0"/>
              <a:t>” and “.</a:t>
            </a:r>
            <a:r>
              <a:rPr lang="en-US" sz="1200" i="1" dirty="0" err="1"/>
              <a:t>shx</a:t>
            </a:r>
            <a:r>
              <a:rPr lang="en-US" sz="1200" dirty="0"/>
              <a:t>” files.</a:t>
            </a:r>
          </a:p>
          <a:p>
            <a:pPr indent="0">
              <a:lnSpc>
                <a:spcPct val="150000"/>
              </a:lnSpc>
            </a:pPr>
            <a:r>
              <a:rPr lang="en-US" sz="1200" dirty="0"/>
              <a:t> Browse for a zipped small shape file in:</a:t>
            </a:r>
          </a:p>
          <a:p>
            <a:pPr indent="0">
              <a:lnSpc>
                <a:spcPct val="150000"/>
              </a:lnSpc>
            </a:pPr>
            <a:r>
              <a:rPr lang="en-GB" sz="1000" b="1" dirty="0">
                <a:solidFill>
                  <a:srgbClr val="FF0000"/>
                </a:solidFill>
              </a:rPr>
              <a:t>/home/</a:t>
            </a:r>
            <a:r>
              <a:rPr lang="en-GB" sz="1000" b="1" dirty="0" err="1">
                <a:solidFill>
                  <a:srgbClr val="FF0000"/>
                </a:solidFill>
              </a:rPr>
              <a:t>ltcstudent</a:t>
            </a:r>
            <a:r>
              <a:rPr lang="en-GB" sz="1000" b="1" dirty="0">
                <a:solidFill>
                  <a:srgbClr val="FF0000"/>
                </a:solidFill>
              </a:rPr>
              <a:t>/Desktop/Sen2Agri_Training_Files/</a:t>
            </a:r>
            <a:r>
              <a:rPr lang="en-US" sz="1000" b="1" dirty="0">
                <a:solidFill>
                  <a:srgbClr val="FF0000"/>
                </a:solidFill>
              </a:rPr>
              <a:t>sen2agri_sample_site_shape.zip</a:t>
            </a:r>
          </a:p>
          <a:p>
            <a:pPr marL="285750" lvl="1" indent="-285750">
              <a:lnSpc>
                <a:spcPct val="150000"/>
              </a:lnSpc>
              <a:buFontTx/>
              <a:buChar char="-"/>
            </a:pPr>
            <a:r>
              <a:rPr lang="en-US" sz="1200" dirty="0"/>
              <a:t>Press the </a:t>
            </a:r>
            <a:r>
              <a:rPr lang="en-US" sz="1200" b="1" i="1" dirty="0"/>
              <a:t>Save New Site</a:t>
            </a:r>
            <a:r>
              <a:rPr lang="en-US" sz="1200" dirty="0"/>
              <a:t> button</a:t>
            </a:r>
          </a:p>
          <a:p>
            <a:pPr marL="457200" lvl="2">
              <a:lnSpc>
                <a:spcPct val="150000"/>
              </a:lnSpc>
            </a:pPr>
            <a:r>
              <a:rPr lang="en-US" sz="1200" dirty="0">
                <a:sym typeface="Wingdings" panose="05000000000000000000" pitchFamily="2" charset="2"/>
              </a:rPr>
              <a:t> Your new</a:t>
            </a:r>
            <a:r>
              <a:rPr lang="en-US" sz="1200" dirty="0"/>
              <a:t> site is created</a:t>
            </a:r>
          </a:p>
        </p:txBody>
      </p:sp>
    </p:spTree>
    <p:extLst>
      <p:ext uri="{BB962C8B-B14F-4D97-AF65-F5344CB8AC3E}">
        <p14:creationId xmlns:p14="http://schemas.microsoft.com/office/powerpoint/2010/main" val="255939431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Hands-on – site and season</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b="1" dirty="0"/>
              <a:t>Site and season creation</a:t>
            </a:r>
          </a:p>
        </p:txBody>
      </p:sp>
      <p:sp>
        <p:nvSpPr>
          <p:cNvPr id="4" name="ZoneTexte 8">
            <a:extLst>
              <a:ext uri="{FF2B5EF4-FFF2-40B4-BE49-F238E27FC236}">
                <a16:creationId xmlns:a16="http://schemas.microsoft.com/office/drawing/2014/main" id="{8B3CB025-715A-456E-912E-949EB2EAAF12}"/>
              </a:ext>
            </a:extLst>
          </p:cNvPr>
          <p:cNvSpPr txBox="1"/>
          <p:nvPr/>
        </p:nvSpPr>
        <p:spPr>
          <a:xfrm>
            <a:off x="459981" y="1356112"/>
            <a:ext cx="3334780" cy="954107"/>
          </a:xfrm>
          <a:prstGeom prst="rect">
            <a:avLst/>
          </a:prstGeom>
          <a:noFill/>
        </p:spPr>
        <p:txBody>
          <a:bodyPr wrap="square" rtlCol="0">
            <a:spAutoFit/>
          </a:bodyPr>
          <a:lstStyle/>
          <a:p>
            <a:pPr marL="0" lvl="1"/>
            <a:r>
              <a:rPr lang="fr-BE" sz="1400" dirty="0"/>
              <a:t>To configure the </a:t>
            </a:r>
            <a:r>
              <a:rPr lang="fr-BE" sz="1400" dirty="0" err="1"/>
              <a:t>season</a:t>
            </a:r>
            <a:r>
              <a:rPr lang="fr-BE" sz="1400" dirty="0"/>
              <a:t>, go to </a:t>
            </a:r>
            <a:r>
              <a:rPr lang="fr-BE" sz="1400" b="1" i="1" dirty="0"/>
              <a:t>Sites</a:t>
            </a:r>
            <a:r>
              <a:rPr lang="fr-BE" sz="1400" dirty="0"/>
              <a:t> tab and </a:t>
            </a:r>
            <a:r>
              <a:rPr lang="fr-BE" sz="1400" dirty="0" err="1"/>
              <a:t>press</a:t>
            </a:r>
            <a:r>
              <a:rPr lang="fr-BE" sz="1400" dirty="0"/>
              <a:t> the </a:t>
            </a:r>
            <a:r>
              <a:rPr lang="fr-BE" sz="1400" b="1" i="1" dirty="0"/>
              <a:t>Edit</a:t>
            </a:r>
            <a:r>
              <a:rPr lang="fr-BE" sz="1400" dirty="0"/>
              <a:t> </a:t>
            </a:r>
            <a:r>
              <a:rPr lang="fr-BE" sz="1400" dirty="0" err="1"/>
              <a:t>button</a:t>
            </a:r>
            <a:r>
              <a:rPr lang="fr-BE" sz="1400" dirty="0"/>
              <a:t> </a:t>
            </a:r>
            <a:r>
              <a:rPr lang="fr-BE" sz="1400" dirty="0" err="1"/>
              <a:t>corresponding</a:t>
            </a:r>
            <a:r>
              <a:rPr lang="fr-BE" sz="1400" dirty="0"/>
              <a:t> to the </a:t>
            </a:r>
            <a:r>
              <a:rPr lang="fr-BE" sz="1400" dirty="0" err="1"/>
              <a:t>newly</a:t>
            </a:r>
            <a:r>
              <a:rPr lang="fr-BE" sz="1400" dirty="0"/>
              <a:t> </a:t>
            </a:r>
            <a:r>
              <a:rPr lang="fr-BE" sz="1400" dirty="0" err="1"/>
              <a:t>created</a:t>
            </a:r>
            <a:r>
              <a:rPr lang="fr-BE" sz="1400" dirty="0"/>
              <a:t> site</a:t>
            </a:r>
          </a:p>
        </p:txBody>
      </p:sp>
      <p:pic>
        <p:nvPicPr>
          <p:cNvPr id="7" name="Picture 6">
            <a:extLst>
              <a:ext uri="{FF2B5EF4-FFF2-40B4-BE49-F238E27FC236}">
                <a16:creationId xmlns:a16="http://schemas.microsoft.com/office/drawing/2014/main" id="{AEC7D27C-6FB6-41C5-BE6A-D6D1E55932B0}"/>
              </a:ext>
            </a:extLst>
          </p:cNvPr>
          <p:cNvPicPr>
            <a:picLocks noChangeAspect="1"/>
          </p:cNvPicPr>
          <p:nvPr/>
        </p:nvPicPr>
        <p:blipFill>
          <a:blip r:embed="rId2"/>
          <a:stretch>
            <a:fillRect/>
          </a:stretch>
        </p:blipFill>
        <p:spPr>
          <a:xfrm>
            <a:off x="3849290" y="1294853"/>
            <a:ext cx="5226130" cy="3240000"/>
          </a:xfrm>
          <a:prstGeom prst="rect">
            <a:avLst/>
          </a:prstGeom>
        </p:spPr>
      </p:pic>
    </p:spTree>
    <p:extLst>
      <p:ext uri="{BB962C8B-B14F-4D97-AF65-F5344CB8AC3E}">
        <p14:creationId xmlns:p14="http://schemas.microsoft.com/office/powerpoint/2010/main" val="191385581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Hands-on – site and season</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b="1" dirty="0"/>
              <a:t>Site and season creation</a:t>
            </a:r>
          </a:p>
        </p:txBody>
      </p:sp>
      <p:pic>
        <p:nvPicPr>
          <p:cNvPr id="6" name="Picture 5">
            <a:extLst>
              <a:ext uri="{FF2B5EF4-FFF2-40B4-BE49-F238E27FC236}">
                <a16:creationId xmlns:a16="http://schemas.microsoft.com/office/drawing/2014/main" id="{B651DE80-7F78-45C4-9F9D-CC7EB3BC66F9}"/>
              </a:ext>
            </a:extLst>
          </p:cNvPr>
          <p:cNvPicPr>
            <a:picLocks noChangeAspect="1"/>
          </p:cNvPicPr>
          <p:nvPr/>
        </p:nvPicPr>
        <p:blipFill>
          <a:blip r:embed="rId2"/>
          <a:stretch>
            <a:fillRect/>
          </a:stretch>
        </p:blipFill>
        <p:spPr>
          <a:xfrm>
            <a:off x="3849290" y="1294853"/>
            <a:ext cx="5226130" cy="3240000"/>
          </a:xfrm>
          <a:prstGeom prst="rect">
            <a:avLst/>
          </a:prstGeom>
        </p:spPr>
      </p:pic>
      <p:sp>
        <p:nvSpPr>
          <p:cNvPr id="8" name="ZoneTexte 7">
            <a:extLst>
              <a:ext uri="{FF2B5EF4-FFF2-40B4-BE49-F238E27FC236}">
                <a16:creationId xmlns:a16="http://schemas.microsoft.com/office/drawing/2014/main" id="{C29B02EB-C875-466A-A830-C4273F8BDCFA}"/>
              </a:ext>
            </a:extLst>
          </p:cNvPr>
          <p:cNvSpPr txBox="1"/>
          <p:nvPr/>
        </p:nvSpPr>
        <p:spPr>
          <a:xfrm>
            <a:off x="68581" y="1284793"/>
            <a:ext cx="3697555" cy="2271006"/>
          </a:xfrm>
          <a:prstGeom prst="rect">
            <a:avLst/>
          </a:prstGeom>
          <a:noFill/>
        </p:spPr>
        <p:txBody>
          <a:bodyPr wrap="square" rtlCol="0">
            <a:spAutoFit/>
          </a:bodyPr>
          <a:lstStyle/>
          <a:p>
            <a:pPr marL="285750" indent="-285750">
              <a:lnSpc>
                <a:spcPct val="150000"/>
              </a:lnSpc>
              <a:buFontTx/>
              <a:buChar char="-"/>
            </a:pPr>
            <a:r>
              <a:rPr lang="en-US" sz="1200" dirty="0"/>
              <a:t>In order to add a season, press the “</a:t>
            </a:r>
            <a:r>
              <a:rPr lang="en-US" sz="1200" b="1" dirty="0"/>
              <a:t>+</a:t>
            </a:r>
            <a:r>
              <a:rPr lang="en-US" sz="1200" dirty="0"/>
              <a:t>”      icon  in the </a:t>
            </a:r>
            <a:r>
              <a:rPr lang="en-US" sz="1200" b="1" i="1" dirty="0"/>
              <a:t>List of Seasons</a:t>
            </a:r>
            <a:r>
              <a:rPr lang="en-US" sz="1200" i="1" dirty="0"/>
              <a:t> </a:t>
            </a:r>
            <a:r>
              <a:rPr lang="en-US" sz="1200" dirty="0"/>
              <a:t>section</a:t>
            </a:r>
          </a:p>
          <a:p>
            <a:pPr marL="285750" indent="-285750">
              <a:lnSpc>
                <a:spcPct val="150000"/>
              </a:lnSpc>
              <a:buFontTx/>
              <a:buChar char="-"/>
            </a:pPr>
            <a:r>
              <a:rPr lang="en-US" sz="1200" dirty="0"/>
              <a:t>It will allow you specifying the following parameters:</a:t>
            </a:r>
          </a:p>
          <a:p>
            <a:pPr>
              <a:lnSpc>
                <a:spcPct val="150000"/>
              </a:lnSpc>
            </a:pPr>
            <a:r>
              <a:rPr lang="en-US" sz="1200" b="1" i="1" dirty="0"/>
              <a:t>Season Name</a:t>
            </a:r>
            <a:r>
              <a:rPr lang="en-US" sz="1200" dirty="0"/>
              <a:t>	</a:t>
            </a:r>
            <a:r>
              <a:rPr lang="en-US" sz="1200" dirty="0" err="1"/>
              <a:t>eg.</a:t>
            </a:r>
            <a:r>
              <a:rPr lang="en-US" sz="1200" dirty="0"/>
              <a:t> </a:t>
            </a:r>
            <a:r>
              <a:rPr lang="en-US" sz="1200" i="1" dirty="0"/>
              <a:t>Summer 2018</a:t>
            </a:r>
          </a:p>
          <a:p>
            <a:pPr>
              <a:lnSpc>
                <a:spcPct val="150000"/>
              </a:lnSpc>
            </a:pPr>
            <a:r>
              <a:rPr lang="en-US" sz="1200" b="1" i="1" dirty="0"/>
              <a:t>Season start</a:t>
            </a:r>
            <a:r>
              <a:rPr lang="en-US" sz="1200" i="1" dirty="0"/>
              <a:t>	</a:t>
            </a:r>
            <a:r>
              <a:rPr lang="en-US" sz="1200" i="1" dirty="0" err="1"/>
              <a:t>eg.</a:t>
            </a:r>
            <a:r>
              <a:rPr lang="en-US" sz="1200" i="1" dirty="0"/>
              <a:t> 01-04-2018</a:t>
            </a:r>
          </a:p>
          <a:p>
            <a:pPr>
              <a:lnSpc>
                <a:spcPct val="150000"/>
              </a:lnSpc>
            </a:pPr>
            <a:r>
              <a:rPr lang="en-US" sz="1200" b="1" i="1" dirty="0"/>
              <a:t>Season mid</a:t>
            </a:r>
            <a:r>
              <a:rPr lang="en-US" sz="1200" i="1" dirty="0"/>
              <a:t>	</a:t>
            </a:r>
            <a:r>
              <a:rPr lang="en-US" sz="1200" i="1" dirty="0" err="1"/>
              <a:t>eg.</a:t>
            </a:r>
            <a:r>
              <a:rPr lang="en-US" sz="1200" i="1" dirty="0"/>
              <a:t> 01-09-2018</a:t>
            </a:r>
          </a:p>
          <a:p>
            <a:pPr>
              <a:lnSpc>
                <a:spcPct val="150000"/>
              </a:lnSpc>
            </a:pPr>
            <a:r>
              <a:rPr lang="en-US" sz="1200" b="1" i="1" dirty="0"/>
              <a:t>Season End</a:t>
            </a:r>
            <a:r>
              <a:rPr lang="en-US" sz="1200" i="1" dirty="0"/>
              <a:t>	</a:t>
            </a:r>
            <a:r>
              <a:rPr lang="en-US" sz="1200" i="1" dirty="0" err="1"/>
              <a:t>eg.</a:t>
            </a:r>
            <a:r>
              <a:rPr lang="en-US" sz="1200" i="1" dirty="0"/>
              <a:t> 01-11-2018</a:t>
            </a:r>
          </a:p>
        </p:txBody>
      </p:sp>
    </p:spTree>
    <p:extLst>
      <p:ext uri="{BB962C8B-B14F-4D97-AF65-F5344CB8AC3E}">
        <p14:creationId xmlns:p14="http://schemas.microsoft.com/office/powerpoint/2010/main" val="331438445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Hands-on – site and season</a:t>
            </a:r>
            <a:endParaRPr lang="it-IT" dirty="0"/>
          </a:p>
        </p:txBody>
      </p:sp>
      <p:sp>
        <p:nvSpPr>
          <p:cNvPr id="3" name="Segnaposto contenuto 2"/>
          <p:cNvSpPr>
            <a:spLocks noGrp="1"/>
          </p:cNvSpPr>
          <p:nvPr>
            <p:ph idx="4294967295"/>
          </p:nvPr>
        </p:nvSpPr>
        <p:spPr>
          <a:xfrm>
            <a:off x="68580" y="855028"/>
            <a:ext cx="8747125" cy="3679825"/>
          </a:xfrm>
        </p:spPr>
        <p:txBody>
          <a:bodyPr/>
          <a:lstStyle/>
          <a:p>
            <a:pPr>
              <a:buFont typeface="Arial" panose="020B0604020202020204" pitchFamily="34" charset="0"/>
              <a:buChar char="•"/>
            </a:pPr>
            <a:r>
              <a:rPr lang="en-US" b="1" dirty="0"/>
              <a:t>Site and season creation</a:t>
            </a:r>
          </a:p>
        </p:txBody>
      </p:sp>
      <p:pic>
        <p:nvPicPr>
          <p:cNvPr id="6" name="Picture 5">
            <a:extLst>
              <a:ext uri="{FF2B5EF4-FFF2-40B4-BE49-F238E27FC236}">
                <a16:creationId xmlns:a16="http://schemas.microsoft.com/office/drawing/2014/main" id="{B651DE80-7F78-45C4-9F9D-CC7EB3BC66F9}"/>
              </a:ext>
            </a:extLst>
          </p:cNvPr>
          <p:cNvPicPr>
            <a:picLocks noChangeAspect="1"/>
          </p:cNvPicPr>
          <p:nvPr/>
        </p:nvPicPr>
        <p:blipFill>
          <a:blip r:embed="rId2"/>
          <a:stretch>
            <a:fillRect/>
          </a:stretch>
        </p:blipFill>
        <p:spPr>
          <a:xfrm>
            <a:off x="3849290" y="1294853"/>
            <a:ext cx="5226130" cy="3240000"/>
          </a:xfrm>
          <a:prstGeom prst="rect">
            <a:avLst/>
          </a:prstGeom>
        </p:spPr>
      </p:pic>
      <p:sp>
        <p:nvSpPr>
          <p:cNvPr id="11" name="ZoneTexte 11">
            <a:extLst>
              <a:ext uri="{FF2B5EF4-FFF2-40B4-BE49-F238E27FC236}">
                <a16:creationId xmlns:a16="http://schemas.microsoft.com/office/drawing/2014/main" id="{29D245CB-64A8-4C00-AF85-D5861325FC9D}"/>
              </a:ext>
            </a:extLst>
          </p:cNvPr>
          <p:cNvSpPr txBox="1"/>
          <p:nvPr/>
        </p:nvSpPr>
        <p:spPr>
          <a:xfrm>
            <a:off x="68581" y="1294853"/>
            <a:ext cx="3718560" cy="3274358"/>
          </a:xfrm>
          <a:prstGeom prst="rect">
            <a:avLst/>
          </a:prstGeom>
          <a:noFill/>
        </p:spPr>
        <p:txBody>
          <a:bodyPr wrap="square" rtlCol="0">
            <a:spAutoFit/>
          </a:bodyPr>
          <a:lstStyle/>
          <a:p>
            <a:pPr marL="285750" lvl="1" indent="-285750">
              <a:lnSpc>
                <a:spcPct val="150000"/>
              </a:lnSpc>
              <a:buFontTx/>
              <a:buChar char="-"/>
              <a:tabLst>
                <a:tab pos="447675" algn="l"/>
                <a:tab pos="628650" algn="l"/>
              </a:tabLst>
            </a:pPr>
            <a:r>
              <a:rPr lang="en-US" sz="1100" dirty="0"/>
              <a:t>You can then specify </a:t>
            </a:r>
            <a:r>
              <a:rPr lang="en-US" sz="1100" b="1" dirty="0"/>
              <a:t>which processor will be run </a:t>
            </a:r>
            <a:r>
              <a:rPr lang="en-US" sz="1100" dirty="0"/>
              <a:t>in the automated mode for the site and the specified season</a:t>
            </a:r>
          </a:p>
          <a:p>
            <a:pPr marL="628650" lvl="2" indent="-171450">
              <a:buFontTx/>
              <a:buChar char="-"/>
              <a:tabLst>
                <a:tab pos="447675" algn="l"/>
                <a:tab pos="628650" algn="l"/>
              </a:tabLst>
            </a:pPr>
            <a:r>
              <a:rPr lang="fr-BE" sz="1100" i="1" dirty="0" err="1"/>
              <a:t>Atmospheric</a:t>
            </a:r>
            <a:r>
              <a:rPr lang="fr-BE" sz="1100" i="1" dirty="0"/>
              <a:t> correction (L2A) </a:t>
            </a:r>
            <a:r>
              <a:rPr lang="fr-BE" sz="1100" i="1" dirty="0" err="1"/>
              <a:t>is</a:t>
            </a:r>
            <a:r>
              <a:rPr lang="fr-BE" sz="1100" i="1" dirty="0"/>
              <a:t> </a:t>
            </a:r>
            <a:r>
              <a:rPr lang="fr-BE" sz="1100" i="1" dirty="0" err="1"/>
              <a:t>always</a:t>
            </a:r>
            <a:r>
              <a:rPr lang="fr-BE" sz="1100" i="1" dirty="0"/>
              <a:t> </a:t>
            </a:r>
            <a:r>
              <a:rPr lang="fr-BE" sz="1100" i="1" dirty="0" err="1"/>
              <a:t>run</a:t>
            </a:r>
            <a:r>
              <a:rPr lang="fr-BE" sz="1100" i="1" dirty="0"/>
              <a:t> </a:t>
            </a:r>
            <a:r>
              <a:rPr lang="fr-BE" sz="1100" i="1" dirty="0" err="1"/>
              <a:t>automatically</a:t>
            </a:r>
            <a:r>
              <a:rPr lang="fr-BE" sz="1100" i="1" dirty="0"/>
              <a:t> </a:t>
            </a:r>
            <a:r>
              <a:rPr lang="fr-BE" sz="1100" i="1" dirty="0" err="1"/>
              <a:t>since</a:t>
            </a:r>
            <a:r>
              <a:rPr lang="fr-BE" sz="1100" i="1" dirty="0"/>
              <a:t> </a:t>
            </a:r>
            <a:r>
              <a:rPr lang="fr-BE" sz="1100" i="1" dirty="0" err="1"/>
              <a:t>it</a:t>
            </a:r>
            <a:r>
              <a:rPr lang="fr-BE" sz="1100" i="1" dirty="0"/>
              <a:t> </a:t>
            </a:r>
            <a:r>
              <a:rPr lang="fr-BE" sz="1100" i="1" dirty="0" err="1"/>
              <a:t>is</a:t>
            </a:r>
            <a:r>
              <a:rPr lang="fr-BE" sz="1100" i="1" dirty="0"/>
              <a:t> a </a:t>
            </a:r>
            <a:r>
              <a:rPr lang="fr-BE" sz="1100" i="1" dirty="0" err="1"/>
              <a:t>mandatory</a:t>
            </a:r>
            <a:r>
              <a:rPr lang="fr-BE" sz="1100" i="1" dirty="0"/>
              <a:t> input for all the </a:t>
            </a:r>
            <a:r>
              <a:rPr lang="fr-BE" sz="1100" i="1" dirty="0" err="1"/>
              <a:t>other</a:t>
            </a:r>
            <a:r>
              <a:rPr lang="fr-BE" sz="1100" i="1" dirty="0"/>
              <a:t> processor</a:t>
            </a:r>
          </a:p>
          <a:p>
            <a:pPr marL="628650" lvl="2" indent="-171450">
              <a:buFontTx/>
              <a:buChar char="-"/>
              <a:tabLst>
                <a:tab pos="447675" algn="l"/>
                <a:tab pos="628650" algn="l"/>
              </a:tabLst>
            </a:pPr>
            <a:r>
              <a:rPr lang="fr-BE" sz="1100" i="1" dirty="0"/>
              <a:t>L3A = </a:t>
            </a:r>
            <a:r>
              <a:rPr lang="fr-BE" sz="1100" i="1" dirty="0" err="1"/>
              <a:t>Monthly</a:t>
            </a:r>
            <a:r>
              <a:rPr lang="fr-BE" sz="1100" i="1" dirty="0"/>
              <a:t> cloud free composite</a:t>
            </a:r>
          </a:p>
          <a:p>
            <a:pPr marL="628650" lvl="2" indent="-171450">
              <a:buFontTx/>
              <a:buChar char="-"/>
              <a:tabLst>
                <a:tab pos="447675" algn="l"/>
                <a:tab pos="628650" algn="l"/>
              </a:tabLst>
            </a:pPr>
            <a:r>
              <a:rPr lang="fr-BE" sz="1100" i="1" dirty="0"/>
              <a:t>L3B = </a:t>
            </a:r>
            <a:r>
              <a:rPr lang="fr-BE" sz="1100" i="1" dirty="0" err="1"/>
              <a:t>Vegetation</a:t>
            </a:r>
            <a:r>
              <a:rPr lang="fr-BE" sz="1100" i="1" dirty="0"/>
              <a:t> </a:t>
            </a:r>
            <a:r>
              <a:rPr lang="fr-BE" sz="1100" i="1" dirty="0" err="1"/>
              <a:t>Status</a:t>
            </a:r>
            <a:r>
              <a:rPr lang="fr-BE" sz="1100" i="1" dirty="0"/>
              <a:t> (LAI and NDVI) </a:t>
            </a:r>
            <a:r>
              <a:rPr lang="fr-BE" sz="1100" i="1" dirty="0" err="1"/>
              <a:t>produced</a:t>
            </a:r>
            <a:r>
              <a:rPr lang="fr-BE" sz="1100" i="1" dirty="0"/>
              <a:t> for </a:t>
            </a:r>
            <a:r>
              <a:rPr lang="fr-BE" sz="1100" i="1" dirty="0" err="1"/>
              <a:t>each</a:t>
            </a:r>
            <a:r>
              <a:rPr lang="fr-BE" sz="1100" i="1" dirty="0"/>
              <a:t> L2A </a:t>
            </a:r>
            <a:r>
              <a:rPr lang="fr-BE" sz="1100" i="1" dirty="0" err="1"/>
              <a:t>product</a:t>
            </a:r>
            <a:endParaRPr lang="fr-BE" sz="1100" i="1" dirty="0"/>
          </a:p>
          <a:p>
            <a:pPr marL="628650" lvl="2" indent="-171450">
              <a:buFontTx/>
              <a:buChar char="-"/>
              <a:tabLst>
                <a:tab pos="447675" algn="l"/>
                <a:tab pos="628650" algn="l"/>
              </a:tabLst>
            </a:pPr>
            <a:r>
              <a:rPr lang="fr-BE" sz="1100" i="1" dirty="0"/>
              <a:t>L4A = </a:t>
            </a:r>
            <a:r>
              <a:rPr lang="fr-BE" sz="1100" i="1" dirty="0" err="1"/>
              <a:t>Monthly</a:t>
            </a:r>
            <a:r>
              <a:rPr lang="fr-BE" sz="1100" i="1" dirty="0"/>
              <a:t> </a:t>
            </a:r>
            <a:r>
              <a:rPr lang="fr-BE" sz="1100" i="1" dirty="0" err="1"/>
              <a:t>Cropland</a:t>
            </a:r>
            <a:r>
              <a:rPr lang="fr-BE" sz="1100" i="1" dirty="0"/>
              <a:t> </a:t>
            </a:r>
            <a:r>
              <a:rPr lang="fr-BE" sz="1100" i="1" dirty="0" err="1"/>
              <a:t>Mask</a:t>
            </a:r>
            <a:r>
              <a:rPr lang="fr-BE" sz="1100" i="1" dirty="0"/>
              <a:t> </a:t>
            </a:r>
            <a:r>
              <a:rPr lang="fr-BE" sz="1100" i="1" dirty="0" err="1"/>
              <a:t>starting</a:t>
            </a:r>
            <a:r>
              <a:rPr lang="fr-BE" sz="1100" i="1" dirty="0"/>
              <a:t> </a:t>
            </a:r>
            <a:r>
              <a:rPr lang="fr-BE" sz="1100" i="1" dirty="0" err="1"/>
              <a:t>from</a:t>
            </a:r>
            <a:r>
              <a:rPr lang="fr-BE" sz="1100" i="1" dirty="0"/>
              <a:t> the middle of the </a:t>
            </a:r>
            <a:r>
              <a:rPr lang="fr-BE" sz="1100" i="1" dirty="0" err="1"/>
              <a:t>season</a:t>
            </a:r>
            <a:endParaRPr lang="fr-BE" sz="1100" i="1" dirty="0"/>
          </a:p>
          <a:p>
            <a:pPr marL="628650" lvl="2" indent="-171450">
              <a:buFontTx/>
              <a:buChar char="-"/>
              <a:tabLst>
                <a:tab pos="447675" algn="l"/>
                <a:tab pos="628650" algn="l"/>
              </a:tabLst>
            </a:pPr>
            <a:r>
              <a:rPr lang="fr-BE" sz="1100" i="1" dirty="0"/>
              <a:t>L4B = </a:t>
            </a:r>
            <a:r>
              <a:rPr lang="fr-BE" sz="1100" i="1" dirty="0" err="1"/>
              <a:t>Crop</a:t>
            </a:r>
            <a:r>
              <a:rPr lang="fr-BE" sz="1100" i="1" dirty="0"/>
              <a:t> Type </a:t>
            </a:r>
            <a:r>
              <a:rPr lang="fr-BE" sz="1100" i="1" dirty="0" err="1"/>
              <a:t>map</a:t>
            </a:r>
            <a:r>
              <a:rPr lang="fr-BE" sz="1100" i="1" dirty="0"/>
              <a:t> </a:t>
            </a:r>
            <a:r>
              <a:rPr lang="fr-BE" sz="1100" i="1" dirty="0" err="1"/>
              <a:t>produced</a:t>
            </a:r>
            <a:r>
              <a:rPr lang="fr-BE" sz="1100" i="1" dirty="0"/>
              <a:t> at the middle and at the end of the </a:t>
            </a:r>
            <a:r>
              <a:rPr lang="fr-BE" sz="1100" i="1" dirty="0" err="1"/>
              <a:t>season</a:t>
            </a:r>
            <a:endParaRPr lang="en-US" sz="1100" i="1" dirty="0"/>
          </a:p>
          <a:p>
            <a:pPr marL="266700" lvl="2" indent="-171450">
              <a:lnSpc>
                <a:spcPct val="150000"/>
              </a:lnSpc>
              <a:buFontTx/>
              <a:buChar char="-"/>
              <a:tabLst>
                <a:tab pos="447675" algn="l"/>
                <a:tab pos="990600" algn="l"/>
              </a:tabLst>
            </a:pPr>
            <a:r>
              <a:rPr lang="en-US" sz="1100" dirty="0"/>
              <a:t>Once the season is defined, it can be saved using the     icon. The changes can be cancelled using the      icon. </a:t>
            </a:r>
            <a:endParaRPr lang="fr-BE" sz="1100" i="1" dirty="0"/>
          </a:p>
        </p:txBody>
      </p:sp>
      <p:pic>
        <p:nvPicPr>
          <p:cNvPr id="4" name="Picture 3">
            <a:extLst>
              <a:ext uri="{FF2B5EF4-FFF2-40B4-BE49-F238E27FC236}">
                <a16:creationId xmlns:a16="http://schemas.microsoft.com/office/drawing/2014/main" id="{BC6CBC48-B07D-457A-8F61-0BF356B38624}"/>
              </a:ext>
            </a:extLst>
          </p:cNvPr>
          <p:cNvPicPr>
            <a:picLocks noChangeAspect="1"/>
          </p:cNvPicPr>
          <p:nvPr/>
        </p:nvPicPr>
        <p:blipFill>
          <a:blip r:embed="rId3"/>
          <a:stretch>
            <a:fillRect/>
          </a:stretch>
        </p:blipFill>
        <p:spPr>
          <a:xfrm>
            <a:off x="1069657" y="4036376"/>
            <a:ext cx="238125" cy="238125"/>
          </a:xfrm>
          <a:prstGeom prst="rect">
            <a:avLst/>
          </a:prstGeom>
        </p:spPr>
      </p:pic>
      <p:pic>
        <p:nvPicPr>
          <p:cNvPr id="5" name="Picture 4">
            <a:extLst>
              <a:ext uri="{FF2B5EF4-FFF2-40B4-BE49-F238E27FC236}">
                <a16:creationId xmlns:a16="http://schemas.microsoft.com/office/drawing/2014/main" id="{5B898B50-7876-4E50-9B05-54D190EE7F22}"/>
              </a:ext>
            </a:extLst>
          </p:cNvPr>
          <p:cNvPicPr>
            <a:picLocks noChangeAspect="1"/>
          </p:cNvPicPr>
          <p:nvPr/>
        </p:nvPicPr>
        <p:blipFill>
          <a:blip r:embed="rId4"/>
          <a:stretch>
            <a:fillRect/>
          </a:stretch>
        </p:blipFill>
        <p:spPr>
          <a:xfrm>
            <a:off x="1832611" y="4306253"/>
            <a:ext cx="190500" cy="209550"/>
          </a:xfrm>
          <a:prstGeom prst="rect">
            <a:avLst/>
          </a:prstGeom>
        </p:spPr>
      </p:pic>
    </p:spTree>
    <p:extLst>
      <p:ext uri="{BB962C8B-B14F-4D97-AF65-F5344CB8AC3E}">
        <p14:creationId xmlns:p14="http://schemas.microsoft.com/office/powerpoint/2010/main" val="369190299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9F42F3-5786-4906-8B44-03E62D670928}"/>
              </a:ext>
            </a:extLst>
          </p:cNvPr>
          <p:cNvSpPr>
            <a:spLocks noGrp="1"/>
          </p:cNvSpPr>
          <p:nvPr>
            <p:ph type="title"/>
          </p:nvPr>
        </p:nvSpPr>
        <p:spPr/>
        <p:txBody>
          <a:bodyPr/>
          <a:lstStyle/>
          <a:p>
            <a:r>
              <a:rPr lang="en-GB" dirty="0"/>
              <a:t>Hands-on – site and season</a:t>
            </a:r>
          </a:p>
        </p:txBody>
      </p:sp>
      <p:sp>
        <p:nvSpPr>
          <p:cNvPr id="3" name="Content Placeholder 2">
            <a:extLst>
              <a:ext uri="{FF2B5EF4-FFF2-40B4-BE49-F238E27FC236}">
                <a16:creationId xmlns:a16="http://schemas.microsoft.com/office/drawing/2014/main" id="{CD592F30-F188-4D37-9C47-B59ACD5BE8BE}"/>
              </a:ext>
            </a:extLst>
          </p:cNvPr>
          <p:cNvSpPr>
            <a:spLocks noGrp="1"/>
          </p:cNvSpPr>
          <p:nvPr>
            <p:ph idx="1"/>
          </p:nvPr>
        </p:nvSpPr>
        <p:spPr/>
        <p:txBody>
          <a:bodyPr/>
          <a:lstStyle/>
          <a:p>
            <a:pPr indent="0"/>
            <a:r>
              <a:rPr lang="en-GB" dirty="0"/>
              <a:t>Not to wait until the next Lookup job, let’s restart the services to pick the changes. </a:t>
            </a:r>
          </a:p>
          <a:p>
            <a:pPr indent="0"/>
            <a:endParaRPr lang="en-GB" dirty="0"/>
          </a:p>
          <a:p>
            <a:pPr indent="0"/>
            <a:r>
              <a:rPr lang="en-GB" dirty="0"/>
              <a:t>Open (if not already) a </a:t>
            </a:r>
            <a:r>
              <a:rPr lang="en-GB" b="1" dirty="0"/>
              <a:t>Terminal</a:t>
            </a:r>
            <a:r>
              <a:rPr lang="en-GB" dirty="0"/>
              <a:t> window and type:</a:t>
            </a:r>
          </a:p>
          <a:p>
            <a:pPr indent="0"/>
            <a:r>
              <a:rPr lang="en-GB" b="1" dirty="0" err="1">
                <a:solidFill>
                  <a:srgbClr val="FFFF00"/>
                </a:solidFill>
                <a:highlight>
                  <a:srgbClr val="000000"/>
                </a:highlight>
                <a:latin typeface="Courier New" panose="02070309020205020404" pitchFamily="49" charset="0"/>
                <a:cs typeface="Courier New" panose="02070309020205020404" pitchFamily="49" charset="0"/>
              </a:rPr>
              <a:t>sudo</a:t>
            </a:r>
            <a:r>
              <a:rPr lang="en-GB" b="1" dirty="0">
                <a:solidFill>
                  <a:srgbClr val="FFFF00"/>
                </a:solidFill>
                <a:highlight>
                  <a:srgbClr val="000000"/>
                </a:highlight>
                <a:latin typeface="Courier New" panose="02070309020205020404" pitchFamily="49" charset="0"/>
                <a:cs typeface="Courier New" panose="02070309020205020404" pitchFamily="49" charset="0"/>
              </a:rPr>
              <a:t> </a:t>
            </a:r>
            <a:r>
              <a:rPr lang="en-GB" b="1" dirty="0" err="1">
                <a:solidFill>
                  <a:srgbClr val="FFFF00"/>
                </a:solidFill>
                <a:highlight>
                  <a:srgbClr val="000000"/>
                </a:highlight>
                <a:latin typeface="Courier New" panose="02070309020205020404" pitchFamily="49" charset="0"/>
                <a:cs typeface="Courier New" panose="02070309020205020404" pitchFamily="49" charset="0"/>
              </a:rPr>
              <a:t>systemctl</a:t>
            </a:r>
            <a:r>
              <a:rPr lang="en-GB" b="1" dirty="0">
                <a:solidFill>
                  <a:srgbClr val="FFFF00"/>
                </a:solidFill>
                <a:highlight>
                  <a:srgbClr val="000000"/>
                </a:highlight>
                <a:latin typeface="Courier New" panose="02070309020205020404" pitchFamily="49" charset="0"/>
                <a:cs typeface="Courier New" panose="02070309020205020404" pitchFamily="49" charset="0"/>
              </a:rPr>
              <a:t> restart sen2agri-services</a:t>
            </a:r>
            <a:endParaRPr lang="en-GB" b="1" dirty="0"/>
          </a:p>
          <a:p>
            <a:pPr indent="0"/>
            <a:r>
              <a:rPr lang="en-GB" dirty="0"/>
              <a:t>If prompted, enter again the password </a:t>
            </a:r>
            <a:r>
              <a:rPr lang="en-GB" b="1" dirty="0"/>
              <a:t>E0grB97450if2AD</a:t>
            </a:r>
          </a:p>
          <a:p>
            <a:pPr indent="0"/>
            <a:endParaRPr lang="en-GB" b="1" dirty="0"/>
          </a:p>
          <a:p>
            <a:pPr indent="0"/>
            <a:r>
              <a:rPr lang="en-GB" dirty="0"/>
              <a:t>After 15-20 seconds, revisit the </a:t>
            </a:r>
            <a:r>
              <a:rPr lang="en-GB" b="1" dirty="0"/>
              <a:t>Monitoring</a:t>
            </a:r>
            <a:r>
              <a:rPr lang="en-GB" dirty="0"/>
              <a:t> tab of the web site. The bar from </a:t>
            </a:r>
            <a:r>
              <a:rPr lang="en-GB" b="1" dirty="0"/>
              <a:t>Download statistics </a:t>
            </a:r>
            <a:r>
              <a:rPr lang="en-GB" dirty="0"/>
              <a:t>should be </a:t>
            </a:r>
            <a:r>
              <a:rPr lang="en-GB" b="1" dirty="0"/>
              <a:t>blue</a:t>
            </a:r>
            <a:r>
              <a:rPr lang="en-GB" dirty="0"/>
              <a:t> this time with a product count &gt; 0.</a:t>
            </a:r>
          </a:p>
        </p:txBody>
      </p:sp>
    </p:spTree>
    <p:extLst>
      <p:ext uri="{BB962C8B-B14F-4D97-AF65-F5344CB8AC3E}">
        <p14:creationId xmlns:p14="http://schemas.microsoft.com/office/powerpoint/2010/main" val="47555341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Hands-on – site and season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endParaRPr lang="en-US" b="1" dirty="0"/>
          </a:p>
        </p:txBody>
      </p:sp>
      <p:pic>
        <p:nvPicPr>
          <p:cNvPr id="7" name="Picture 6">
            <a:extLst>
              <a:ext uri="{FF2B5EF4-FFF2-40B4-BE49-F238E27FC236}">
                <a16:creationId xmlns:a16="http://schemas.microsoft.com/office/drawing/2014/main" id="{5FDDCBC0-119E-4BAB-9E10-90F511795CAB}"/>
              </a:ext>
            </a:extLst>
          </p:cNvPr>
          <p:cNvPicPr>
            <a:picLocks noChangeAspect="1"/>
          </p:cNvPicPr>
          <p:nvPr/>
        </p:nvPicPr>
        <p:blipFill>
          <a:blip r:embed="rId2"/>
          <a:stretch>
            <a:fillRect/>
          </a:stretch>
        </p:blipFill>
        <p:spPr>
          <a:xfrm>
            <a:off x="3849289" y="1294853"/>
            <a:ext cx="5226130" cy="3240000"/>
          </a:xfrm>
          <a:prstGeom prst="rect">
            <a:avLst/>
          </a:prstGeom>
        </p:spPr>
      </p:pic>
      <p:sp>
        <p:nvSpPr>
          <p:cNvPr id="9" name="Rectangle 8">
            <a:extLst>
              <a:ext uri="{FF2B5EF4-FFF2-40B4-BE49-F238E27FC236}">
                <a16:creationId xmlns:a16="http://schemas.microsoft.com/office/drawing/2014/main" id="{25F92F85-58CB-4291-AFB3-768926A68838}"/>
              </a:ext>
            </a:extLst>
          </p:cNvPr>
          <p:cNvSpPr/>
          <p:nvPr/>
        </p:nvSpPr>
        <p:spPr>
          <a:xfrm>
            <a:off x="136842" y="1294853"/>
            <a:ext cx="3657918" cy="3108543"/>
          </a:xfrm>
          <a:prstGeom prst="rect">
            <a:avLst/>
          </a:prstGeom>
        </p:spPr>
        <p:txBody>
          <a:bodyPr wrap="square">
            <a:spAutoFit/>
          </a:bodyPr>
          <a:lstStyle/>
          <a:p>
            <a:r>
              <a:rPr lang="en-US" sz="1400" dirty="0"/>
              <a:t>After the successful creation of a season, a set of </a:t>
            </a:r>
            <a:r>
              <a:rPr lang="en-US" sz="1400" b="1" dirty="0"/>
              <a:t>scheduled jobs </a:t>
            </a:r>
            <a:r>
              <a:rPr lang="en-US" sz="1400" dirty="0"/>
              <a:t>corresponding to the selected processors are automatically created for that season. These jobs are available in the </a:t>
            </a:r>
            <a:r>
              <a:rPr lang="en-US" sz="1400" b="1" i="1" dirty="0"/>
              <a:t>Dashboard</a:t>
            </a:r>
            <a:r>
              <a:rPr lang="en-US" sz="1400" dirty="0"/>
              <a:t> tab and will start to execute once the site is </a:t>
            </a:r>
            <a:r>
              <a:rPr lang="en-US" sz="1400" i="1" dirty="0"/>
              <a:t>Enabled</a:t>
            </a:r>
            <a:r>
              <a:rPr lang="en-US" sz="1400" dirty="0"/>
              <a:t>.</a:t>
            </a:r>
          </a:p>
          <a:p>
            <a:endParaRPr lang="fr-BE" sz="1400" dirty="0"/>
          </a:p>
          <a:p>
            <a:r>
              <a:rPr lang="fr-BE" sz="1400" dirty="0"/>
              <a:t>Go to the </a:t>
            </a:r>
            <a:r>
              <a:rPr lang="en-US" sz="1400" b="1" i="1" dirty="0"/>
              <a:t>Dashboard</a:t>
            </a:r>
            <a:r>
              <a:rPr lang="en-US" sz="1400" dirty="0"/>
              <a:t> tab and navigate through the processors sub tabs to see the automatically created jobs and the by-default parameters values used for each processors.</a:t>
            </a:r>
          </a:p>
        </p:txBody>
      </p:sp>
    </p:spTree>
    <p:extLst>
      <p:ext uri="{BB962C8B-B14F-4D97-AF65-F5344CB8AC3E}">
        <p14:creationId xmlns:p14="http://schemas.microsoft.com/office/powerpoint/2010/main" val="268977655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it-IT" dirty="0"/>
              <a:t>Hands-on – scheduled job</a:t>
            </a:r>
          </a:p>
        </p:txBody>
      </p:sp>
      <p:sp>
        <p:nvSpPr>
          <p:cNvPr id="3" name="Segnaposto contenuto 2"/>
          <p:cNvSpPr>
            <a:spLocks noGrp="1"/>
          </p:cNvSpPr>
          <p:nvPr>
            <p:ph idx="4294967295"/>
          </p:nvPr>
        </p:nvSpPr>
        <p:spPr>
          <a:xfrm>
            <a:off x="68580" y="855028"/>
            <a:ext cx="8747125" cy="3679825"/>
          </a:xfrm>
        </p:spPr>
        <p:txBody>
          <a:bodyPr/>
          <a:lstStyle/>
          <a:p>
            <a:pPr indent="0"/>
            <a:r>
              <a:rPr lang="en-US" b="1" dirty="0">
                <a:solidFill>
                  <a:schemeClr val="tx1"/>
                </a:solidFill>
              </a:rPr>
              <a:t>Add a scheduled jobs on a site already configured for the training</a:t>
            </a:r>
          </a:p>
        </p:txBody>
      </p:sp>
      <p:sp>
        <p:nvSpPr>
          <p:cNvPr id="9" name="Rectangle 8">
            <a:extLst>
              <a:ext uri="{FF2B5EF4-FFF2-40B4-BE49-F238E27FC236}">
                <a16:creationId xmlns:a16="http://schemas.microsoft.com/office/drawing/2014/main" id="{25F92F85-58CB-4291-AFB3-768926A68838}"/>
              </a:ext>
            </a:extLst>
          </p:cNvPr>
          <p:cNvSpPr/>
          <p:nvPr/>
        </p:nvSpPr>
        <p:spPr>
          <a:xfrm>
            <a:off x="136842" y="1294853"/>
            <a:ext cx="3657918" cy="2308324"/>
          </a:xfrm>
          <a:prstGeom prst="rect">
            <a:avLst/>
          </a:prstGeom>
        </p:spPr>
        <p:txBody>
          <a:bodyPr wrap="square">
            <a:spAutoFit/>
          </a:bodyPr>
          <a:lstStyle/>
          <a:p>
            <a:pPr>
              <a:lnSpc>
                <a:spcPct val="150000"/>
              </a:lnSpc>
            </a:pPr>
            <a:r>
              <a:rPr lang="en-US" sz="1200" dirty="0"/>
              <a:t>In the </a:t>
            </a:r>
            <a:r>
              <a:rPr lang="en-US" sz="1200" i="1" dirty="0"/>
              <a:t>Dashboard </a:t>
            </a:r>
            <a:r>
              <a:rPr lang="en-US" sz="1200" dirty="0"/>
              <a:t>tab, press the </a:t>
            </a:r>
            <a:r>
              <a:rPr lang="en-US" sz="1200" b="1" i="1" dirty="0"/>
              <a:t>Add New Job </a:t>
            </a:r>
            <a:r>
              <a:rPr lang="en-US" sz="1200" dirty="0"/>
              <a:t>button</a:t>
            </a:r>
          </a:p>
          <a:p>
            <a:pPr marL="285750" indent="-285750">
              <a:buFontTx/>
              <a:buChar char="-"/>
            </a:pPr>
            <a:r>
              <a:rPr lang="fr-BE" sz="1200" b="1" dirty="0"/>
              <a:t>Job </a:t>
            </a:r>
            <a:r>
              <a:rPr lang="fr-BE" sz="1200" b="1" dirty="0" err="1"/>
              <a:t>name</a:t>
            </a:r>
            <a:r>
              <a:rPr lang="fr-BE" sz="1200" b="1" dirty="0"/>
              <a:t> </a:t>
            </a:r>
            <a:r>
              <a:rPr lang="fr-BE" sz="1200" dirty="0"/>
              <a:t>	</a:t>
            </a:r>
            <a:r>
              <a:rPr lang="fr-BE" sz="1200" dirty="0" err="1"/>
              <a:t>eg</a:t>
            </a:r>
            <a:r>
              <a:rPr lang="fr-BE" sz="1200" dirty="0"/>
              <a:t>. « </a:t>
            </a:r>
            <a:r>
              <a:rPr lang="fr-BE" sz="1200" i="1" dirty="0" err="1"/>
              <a:t>LAI_Training</a:t>
            </a:r>
            <a:r>
              <a:rPr lang="fr-BE" sz="1200" i="1" dirty="0"/>
              <a:t> »</a:t>
            </a:r>
          </a:p>
          <a:p>
            <a:pPr marL="285750" indent="-285750">
              <a:buFontTx/>
              <a:buChar char="-"/>
            </a:pPr>
            <a:r>
              <a:rPr lang="fr-BE" sz="1200" dirty="0"/>
              <a:t>Select a </a:t>
            </a:r>
            <a:r>
              <a:rPr lang="fr-BE" sz="1200" b="1" dirty="0"/>
              <a:t>Site</a:t>
            </a:r>
            <a:r>
              <a:rPr lang="fr-BE" sz="1200" dirty="0"/>
              <a:t>: 2 sites are </a:t>
            </a:r>
            <a:r>
              <a:rPr lang="fr-BE" sz="1200" dirty="0" err="1"/>
              <a:t>pre-configured</a:t>
            </a:r>
            <a:r>
              <a:rPr lang="fr-BE" sz="1200" dirty="0"/>
              <a:t> </a:t>
            </a:r>
          </a:p>
          <a:p>
            <a:pPr marL="1200150" lvl="2" indent="-285750">
              <a:buFontTx/>
              <a:buChar char="-"/>
            </a:pPr>
            <a:r>
              <a:rPr lang="fr-BE" sz="1200" i="1" dirty="0"/>
              <a:t>Site 2 </a:t>
            </a:r>
            <a:r>
              <a:rPr lang="fr-BE" sz="1200" i="1" dirty="0" err="1"/>
              <a:t>Tiles</a:t>
            </a:r>
            <a:r>
              <a:rPr lang="fr-BE" sz="1200" i="1" dirty="0"/>
              <a:t> </a:t>
            </a:r>
          </a:p>
          <a:p>
            <a:pPr marL="1200150" lvl="2" indent="-285750">
              <a:buFontTx/>
              <a:buChar char="-"/>
            </a:pPr>
            <a:r>
              <a:rPr lang="fr-BE" sz="1200" i="1" dirty="0" err="1"/>
              <a:t>Wallonia</a:t>
            </a:r>
            <a:r>
              <a:rPr lang="fr-BE" sz="1200" i="1" dirty="0"/>
              <a:t> </a:t>
            </a:r>
            <a:r>
              <a:rPr lang="fr-BE" sz="1200" i="1" dirty="0" err="1"/>
              <a:t>subset</a:t>
            </a:r>
            <a:endParaRPr lang="fr-BE" sz="1200" i="1" dirty="0"/>
          </a:p>
          <a:p>
            <a:pPr marL="285750" indent="-285750">
              <a:buFontTx/>
              <a:buChar char="-"/>
            </a:pPr>
            <a:r>
              <a:rPr lang="fr-BE" sz="1200" b="1" dirty="0" err="1"/>
              <a:t>Season</a:t>
            </a:r>
            <a:r>
              <a:rPr lang="fr-BE" sz="1200" dirty="0"/>
              <a:t>: </a:t>
            </a:r>
            <a:r>
              <a:rPr lang="fr-BE" sz="1200" dirty="0" err="1"/>
              <a:t>pick</a:t>
            </a:r>
            <a:r>
              <a:rPr lang="fr-BE" sz="1200" dirty="0"/>
              <a:t> the </a:t>
            </a:r>
            <a:r>
              <a:rPr lang="fr-BE" sz="1200" dirty="0" err="1"/>
              <a:t>only</a:t>
            </a:r>
            <a:r>
              <a:rPr lang="fr-BE" sz="1200" dirty="0"/>
              <a:t> </a:t>
            </a:r>
            <a:r>
              <a:rPr lang="fr-BE" sz="1200" dirty="0" err="1"/>
              <a:t>season</a:t>
            </a:r>
            <a:r>
              <a:rPr lang="fr-BE" sz="1200" dirty="0"/>
              <a:t> </a:t>
            </a:r>
            <a:r>
              <a:rPr lang="fr-BE" sz="1200" dirty="0" err="1"/>
              <a:t>available</a:t>
            </a:r>
            <a:endParaRPr lang="fr-BE" sz="1200" dirty="0"/>
          </a:p>
          <a:p>
            <a:pPr marL="285750" indent="-285750">
              <a:buFontTx/>
              <a:buChar char="-"/>
            </a:pPr>
            <a:r>
              <a:rPr lang="fr-BE" sz="1200" b="1" dirty="0"/>
              <a:t>Product</a:t>
            </a:r>
            <a:r>
              <a:rPr lang="fr-BE" sz="1200" dirty="0"/>
              <a:t>: </a:t>
            </a:r>
            <a:r>
              <a:rPr lang="en-US" sz="1200" dirty="0"/>
              <a:t>select the L3B product (Vegetation Status)</a:t>
            </a:r>
          </a:p>
          <a:p>
            <a:pPr marL="285750" indent="-285750">
              <a:buFontTx/>
              <a:buChar char="-"/>
            </a:pPr>
            <a:r>
              <a:rPr lang="en-US" sz="1200" b="1" dirty="0"/>
              <a:t>Schedule Type </a:t>
            </a:r>
            <a:r>
              <a:rPr lang="en-US" sz="1200" dirty="0"/>
              <a:t>: Once</a:t>
            </a:r>
          </a:p>
          <a:p>
            <a:pPr marL="285750" indent="-285750">
              <a:buFontTx/>
              <a:buChar char="-"/>
            </a:pPr>
            <a:r>
              <a:rPr lang="en-US" sz="1200" b="1" dirty="0"/>
              <a:t>First run time</a:t>
            </a:r>
            <a:r>
              <a:rPr lang="en-US" sz="1200" dirty="0"/>
              <a:t>: </a:t>
            </a:r>
            <a:r>
              <a:rPr lang="en-US" sz="1200" dirty="0">
                <a:highlight>
                  <a:srgbClr val="FFFF00"/>
                </a:highlight>
              </a:rPr>
              <a:t>TBD</a:t>
            </a:r>
          </a:p>
        </p:txBody>
      </p:sp>
      <p:pic>
        <p:nvPicPr>
          <p:cNvPr id="4" name="Picture 3">
            <a:extLst>
              <a:ext uri="{FF2B5EF4-FFF2-40B4-BE49-F238E27FC236}">
                <a16:creationId xmlns:a16="http://schemas.microsoft.com/office/drawing/2014/main" id="{766C1873-DE55-4AA5-8F0D-0201D7732A1E}"/>
              </a:ext>
            </a:extLst>
          </p:cNvPr>
          <p:cNvPicPr>
            <a:picLocks noChangeAspect="1"/>
          </p:cNvPicPr>
          <p:nvPr/>
        </p:nvPicPr>
        <p:blipFill>
          <a:blip r:embed="rId2"/>
          <a:stretch>
            <a:fillRect/>
          </a:stretch>
        </p:blipFill>
        <p:spPr>
          <a:xfrm>
            <a:off x="3849290" y="1294853"/>
            <a:ext cx="5226130" cy="3240000"/>
          </a:xfrm>
          <a:prstGeom prst="rect">
            <a:avLst/>
          </a:prstGeom>
        </p:spPr>
      </p:pic>
    </p:spTree>
    <p:extLst>
      <p:ext uri="{BB962C8B-B14F-4D97-AF65-F5344CB8AC3E}">
        <p14:creationId xmlns:p14="http://schemas.microsoft.com/office/powerpoint/2010/main" val="100699923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30505" y="872490"/>
            <a:ext cx="6457950" cy="4535857"/>
          </a:xfrm>
          <a:prstGeom prst="rect">
            <a:avLst/>
          </a:prstGeom>
        </p:spPr>
        <p:txBody>
          <a:bodyPr wrap="square">
            <a:spAutoFit/>
          </a:bodyPr>
          <a:lstStyle/>
          <a:p>
            <a:pPr>
              <a:lnSpc>
                <a:spcPct val="150000"/>
              </a:lnSpc>
            </a:pPr>
            <a:r>
              <a:rPr lang="en-US" sz="1050" dirty="0"/>
              <a:t>After the successful configuration of this additional scheduled job, </a:t>
            </a:r>
          </a:p>
          <a:p>
            <a:pPr marL="214313" indent="-214313">
              <a:lnSpc>
                <a:spcPct val="150000"/>
              </a:lnSpc>
              <a:buFont typeface="Arial" panose="020B0604020202020204" pitchFamily="34" charset="0"/>
              <a:buChar char="•"/>
            </a:pPr>
            <a:r>
              <a:rPr lang="en-US" sz="1050" dirty="0"/>
              <a:t>Go to </a:t>
            </a:r>
            <a:r>
              <a:rPr lang="en-US" sz="1050" b="1" i="1" dirty="0"/>
              <a:t>System Overview </a:t>
            </a:r>
            <a:r>
              <a:rPr lang="en-US" sz="1050" dirty="0"/>
              <a:t>tab to </a:t>
            </a:r>
          </a:p>
          <a:p>
            <a:pPr marL="471488" indent="-214313">
              <a:lnSpc>
                <a:spcPct val="150000"/>
              </a:lnSpc>
              <a:buFontTx/>
              <a:buChar char="-"/>
            </a:pPr>
            <a:r>
              <a:rPr lang="en-US" sz="1050" dirty="0"/>
              <a:t>monitor the activity of the system in terms of resources and storage </a:t>
            </a:r>
          </a:p>
          <a:p>
            <a:pPr marL="471488" indent="-214313">
              <a:lnSpc>
                <a:spcPct val="150000"/>
              </a:lnSpc>
              <a:buFontTx/>
              <a:buChar char="-"/>
            </a:pPr>
            <a:r>
              <a:rPr lang="fr-BE" sz="1050" dirty="0" err="1"/>
              <a:t>see</a:t>
            </a:r>
            <a:r>
              <a:rPr lang="fr-BE" sz="1050" dirty="0"/>
              <a:t> the </a:t>
            </a:r>
            <a:r>
              <a:rPr lang="fr-BE" sz="1050" dirty="0" err="1"/>
              <a:t>progress</a:t>
            </a:r>
            <a:r>
              <a:rPr lang="fr-BE" sz="1050" dirty="0"/>
              <a:t> of the LAI job: </a:t>
            </a:r>
            <a:r>
              <a:rPr lang="fr-BE" sz="1050" i="1" dirty="0" err="1"/>
              <a:t>Task</a:t>
            </a:r>
            <a:r>
              <a:rPr lang="fr-BE" sz="1050" i="1" dirty="0"/>
              <a:t> </a:t>
            </a:r>
            <a:r>
              <a:rPr lang="fr-BE" sz="1050" i="1" dirty="0" err="1"/>
              <a:t>Completed</a:t>
            </a:r>
            <a:r>
              <a:rPr lang="fr-BE" sz="1050" i="1" dirty="0"/>
              <a:t>/Running</a:t>
            </a:r>
            <a:endParaRPr lang="en-US" sz="1050" i="1" dirty="0"/>
          </a:p>
          <a:p>
            <a:pPr marL="257175">
              <a:lnSpc>
                <a:spcPct val="150000"/>
              </a:lnSpc>
            </a:pPr>
            <a:endParaRPr lang="fr-BE" sz="1050" dirty="0"/>
          </a:p>
          <a:p>
            <a:pPr marL="471488" indent="-214313">
              <a:lnSpc>
                <a:spcPct val="150000"/>
              </a:lnSpc>
              <a:buFontTx/>
              <a:buChar char="-"/>
            </a:pPr>
            <a:endParaRPr lang="fr-BE" sz="1050" dirty="0"/>
          </a:p>
          <a:p>
            <a:pPr marL="471488" indent="-214313">
              <a:lnSpc>
                <a:spcPct val="150000"/>
              </a:lnSpc>
              <a:buFontTx/>
              <a:buChar char="-"/>
            </a:pPr>
            <a:endParaRPr lang="fr-BE" sz="1050" dirty="0"/>
          </a:p>
          <a:p>
            <a:pPr marL="214313" indent="-214313">
              <a:lnSpc>
                <a:spcPct val="150000"/>
              </a:lnSpc>
              <a:buFont typeface="Arial" panose="020B0604020202020204" pitchFamily="34" charset="0"/>
              <a:buChar char="•"/>
            </a:pPr>
            <a:endParaRPr lang="fr-BE" sz="1050" dirty="0"/>
          </a:p>
          <a:p>
            <a:pPr marL="214313" indent="-214313">
              <a:lnSpc>
                <a:spcPct val="150000"/>
              </a:lnSpc>
              <a:buFont typeface="Arial" panose="020B0604020202020204" pitchFamily="34" charset="0"/>
              <a:buChar char="•"/>
            </a:pPr>
            <a:endParaRPr lang="fr-BE" sz="1050" dirty="0"/>
          </a:p>
          <a:p>
            <a:pPr marL="214313" indent="-214313">
              <a:lnSpc>
                <a:spcPct val="150000"/>
              </a:lnSpc>
              <a:buFont typeface="Arial" panose="020B0604020202020204" pitchFamily="34" charset="0"/>
              <a:buChar char="•"/>
            </a:pPr>
            <a:endParaRPr lang="fr-BE" sz="1050" dirty="0"/>
          </a:p>
          <a:p>
            <a:pPr marL="214313" indent="-214313">
              <a:lnSpc>
                <a:spcPct val="150000"/>
              </a:lnSpc>
              <a:buFont typeface="Arial" panose="020B0604020202020204" pitchFamily="34" charset="0"/>
              <a:buChar char="•"/>
            </a:pPr>
            <a:endParaRPr lang="fr-BE" sz="1050" dirty="0"/>
          </a:p>
          <a:p>
            <a:pPr marL="214313" indent="-214313">
              <a:lnSpc>
                <a:spcPct val="150000"/>
              </a:lnSpc>
              <a:buFont typeface="Arial" panose="020B0604020202020204" pitchFamily="34" charset="0"/>
              <a:buChar char="•"/>
            </a:pPr>
            <a:r>
              <a:rPr lang="fr-BE" sz="1050" dirty="0"/>
              <a:t>Go to </a:t>
            </a:r>
            <a:r>
              <a:rPr lang="fr-BE" sz="1050" b="1" i="1" dirty="0"/>
              <a:t>Monitoring </a:t>
            </a:r>
            <a:r>
              <a:rPr lang="fr-BE" sz="1050" dirty="0"/>
              <a:t>tab</a:t>
            </a:r>
            <a:r>
              <a:rPr lang="en-US" sz="1050" dirty="0"/>
              <a:t> to </a:t>
            </a:r>
          </a:p>
          <a:p>
            <a:pPr marL="471488" indent="-214313">
              <a:lnSpc>
                <a:spcPct val="150000"/>
              </a:lnSpc>
              <a:buFontTx/>
              <a:buChar char="-"/>
            </a:pPr>
            <a:r>
              <a:rPr lang="fr-BE" sz="1050" dirty="0" err="1"/>
              <a:t>see</a:t>
            </a:r>
            <a:r>
              <a:rPr lang="fr-BE" sz="1050" dirty="0"/>
              <a:t> the new LAI </a:t>
            </a:r>
            <a:r>
              <a:rPr lang="fr-BE" sz="1050" dirty="0" err="1"/>
              <a:t>scheduled</a:t>
            </a:r>
            <a:r>
              <a:rPr lang="fr-BE" sz="1050" dirty="0"/>
              <a:t> job </a:t>
            </a:r>
            <a:r>
              <a:rPr lang="fr-BE" sz="1050" dirty="0" err="1"/>
              <a:t>added</a:t>
            </a:r>
            <a:r>
              <a:rPr lang="fr-BE" sz="1050" dirty="0"/>
              <a:t> in the </a:t>
            </a:r>
            <a:r>
              <a:rPr lang="fr-BE" sz="1050" dirty="0" err="1"/>
              <a:t>current</a:t>
            </a:r>
            <a:r>
              <a:rPr lang="fr-BE" sz="1050" dirty="0"/>
              <a:t> job </a:t>
            </a:r>
            <a:r>
              <a:rPr lang="fr-BE" sz="1050" dirty="0" err="1"/>
              <a:t>history</a:t>
            </a:r>
            <a:r>
              <a:rPr lang="fr-BE" sz="1050" dirty="0"/>
              <a:t> </a:t>
            </a:r>
            <a:r>
              <a:rPr lang="fr-BE" sz="1050" dirty="0" err="1"/>
              <a:t>list</a:t>
            </a:r>
            <a:r>
              <a:rPr lang="fr-BE" sz="1050" dirty="0"/>
              <a:t>. </a:t>
            </a:r>
            <a:endParaRPr lang="fr-BE" sz="1050" i="1" dirty="0"/>
          </a:p>
          <a:p>
            <a:pPr marL="471488" indent="-214313">
              <a:lnSpc>
                <a:spcPct val="150000"/>
              </a:lnSpc>
              <a:buFontTx/>
              <a:buChar char="-"/>
            </a:pPr>
            <a:r>
              <a:rPr lang="fr-BE" sz="1050" dirty="0" err="1"/>
              <a:t>see</a:t>
            </a:r>
            <a:r>
              <a:rPr lang="fr-BE" sz="1050" dirty="0"/>
              <a:t> the command line inputs, outputs and </a:t>
            </a:r>
            <a:r>
              <a:rPr lang="fr-BE" sz="1050" dirty="0" err="1"/>
              <a:t>potential</a:t>
            </a:r>
            <a:r>
              <a:rPr lang="fr-BE" sz="1050" dirty="0"/>
              <a:t> </a:t>
            </a:r>
            <a:r>
              <a:rPr lang="fr-BE" sz="1050" dirty="0" err="1"/>
              <a:t>error</a:t>
            </a:r>
            <a:r>
              <a:rPr lang="fr-BE" sz="1050" dirty="0"/>
              <a:t> of </a:t>
            </a:r>
            <a:r>
              <a:rPr lang="fr-BE" sz="1050" dirty="0" err="1"/>
              <a:t>each</a:t>
            </a:r>
            <a:r>
              <a:rPr lang="fr-BE" sz="1050" dirty="0"/>
              <a:t> </a:t>
            </a:r>
            <a:r>
              <a:rPr lang="fr-BE" sz="1050" dirty="0" err="1"/>
              <a:t>individual</a:t>
            </a:r>
            <a:r>
              <a:rPr lang="fr-BE" sz="1050" dirty="0"/>
              <a:t> command </a:t>
            </a:r>
            <a:r>
              <a:rPr lang="fr-BE" sz="1050" dirty="0" err="1"/>
              <a:t>launched</a:t>
            </a:r>
            <a:r>
              <a:rPr lang="fr-BE" sz="1050" dirty="0"/>
              <a:t> by the processor (click on the                   </a:t>
            </a:r>
            <a:r>
              <a:rPr lang="fr-BE" sz="1050" dirty="0" err="1"/>
              <a:t>button</a:t>
            </a:r>
            <a:r>
              <a:rPr lang="fr-BE" sz="1050" dirty="0"/>
              <a:t>)</a:t>
            </a:r>
          </a:p>
          <a:p>
            <a:pPr marL="471488" indent="-214313">
              <a:lnSpc>
                <a:spcPct val="150000"/>
              </a:lnSpc>
              <a:buFontTx/>
              <a:buChar char="-"/>
            </a:pPr>
            <a:endParaRPr lang="en-US" sz="1050" dirty="0"/>
          </a:p>
          <a:p>
            <a:pPr>
              <a:lnSpc>
                <a:spcPct val="150000"/>
              </a:lnSpc>
            </a:pPr>
            <a:endParaRPr lang="fr-BE" sz="1050" dirty="0"/>
          </a:p>
          <a:p>
            <a:endParaRPr lang="en-US" sz="1050" dirty="0"/>
          </a:p>
          <a:p>
            <a:endParaRPr lang="en-US" sz="1050" dirty="0"/>
          </a:p>
        </p:txBody>
      </p:sp>
      <p:pic>
        <p:nvPicPr>
          <p:cNvPr id="2" name="Image 1"/>
          <p:cNvPicPr>
            <a:picLocks noChangeAspect="1"/>
          </p:cNvPicPr>
          <p:nvPr/>
        </p:nvPicPr>
        <p:blipFill>
          <a:blip r:embed="rId3"/>
          <a:stretch>
            <a:fillRect/>
          </a:stretch>
        </p:blipFill>
        <p:spPr>
          <a:xfrm>
            <a:off x="3634740" y="4325458"/>
            <a:ext cx="457200" cy="131885"/>
          </a:xfrm>
          <a:prstGeom prst="rect">
            <a:avLst/>
          </a:prstGeom>
        </p:spPr>
      </p:pic>
      <p:pic>
        <p:nvPicPr>
          <p:cNvPr id="9" name="Image 8"/>
          <p:cNvPicPr>
            <a:picLocks noChangeAspect="1"/>
          </p:cNvPicPr>
          <p:nvPr/>
        </p:nvPicPr>
        <p:blipFill rotWithShape="1">
          <a:blip r:embed="rId4"/>
          <a:srcRect t="11735" r="45087" b="36652"/>
          <a:stretch/>
        </p:blipFill>
        <p:spPr>
          <a:xfrm>
            <a:off x="5510228" y="872490"/>
            <a:ext cx="2292651" cy="1982834"/>
          </a:xfrm>
          <a:prstGeom prst="rect">
            <a:avLst/>
          </a:prstGeom>
        </p:spPr>
      </p:pic>
      <p:pic>
        <p:nvPicPr>
          <p:cNvPr id="10" name="Image 9"/>
          <p:cNvPicPr>
            <a:picLocks noChangeAspect="1"/>
          </p:cNvPicPr>
          <p:nvPr/>
        </p:nvPicPr>
        <p:blipFill rotWithShape="1">
          <a:blip r:embed="rId4"/>
          <a:srcRect t="64238"/>
          <a:stretch/>
        </p:blipFill>
        <p:spPr>
          <a:xfrm>
            <a:off x="1205905" y="1861467"/>
            <a:ext cx="3600450" cy="1184795"/>
          </a:xfrm>
          <a:prstGeom prst="rect">
            <a:avLst/>
          </a:prstGeom>
        </p:spPr>
      </p:pic>
      <p:pic>
        <p:nvPicPr>
          <p:cNvPr id="3" name="Image 2"/>
          <p:cNvPicPr>
            <a:picLocks noChangeAspect="1"/>
          </p:cNvPicPr>
          <p:nvPr/>
        </p:nvPicPr>
        <p:blipFill rotWithShape="1">
          <a:blip r:embed="rId5"/>
          <a:srcRect t="76081"/>
          <a:stretch/>
        </p:blipFill>
        <p:spPr>
          <a:xfrm>
            <a:off x="2399757" y="2908891"/>
            <a:ext cx="6695297" cy="963458"/>
          </a:xfrm>
          <a:prstGeom prst="rect">
            <a:avLst/>
          </a:prstGeom>
        </p:spPr>
      </p:pic>
      <p:sp>
        <p:nvSpPr>
          <p:cNvPr id="11" name="Titolo 1">
            <a:extLst>
              <a:ext uri="{FF2B5EF4-FFF2-40B4-BE49-F238E27FC236}">
                <a16:creationId xmlns:a16="http://schemas.microsoft.com/office/drawing/2014/main" id="{76C42A72-A275-45F0-949D-F7156F1262C9}"/>
              </a:ext>
            </a:extLst>
          </p:cNvPr>
          <p:cNvSpPr txBox="1">
            <a:spLocks/>
          </p:cNvSpPr>
          <p:nvPr/>
        </p:nvSpPr>
        <p:spPr bwMode="auto">
          <a:xfrm>
            <a:off x="1378744" y="73025"/>
            <a:ext cx="5796756" cy="430213"/>
          </a:xfrm>
          <a:prstGeom prst="rect">
            <a:avLst/>
          </a:prstGeom>
          <a:noFill/>
          <a:ln>
            <a:noFill/>
          </a:ln>
        </p:spPr>
        <p:txBody>
          <a:bodyPr vert="horz" wrap="square" lIns="91440" tIns="45720" rIns="91440" bIns="45720" numCol="1" anchor="ctr" anchorCtr="0" compatLnSpc="1">
            <a:prstTxWarp prst="textNoShape">
              <a:avLst/>
            </a:prstTxWarp>
            <a:spAutoFit/>
          </a:bodyPr>
          <a:lstStyle>
            <a:lvl1pPr algn="l" rtl="0" eaLnBrk="1" fontAlgn="base" hangingPunct="1">
              <a:spcBef>
                <a:spcPct val="0"/>
              </a:spcBef>
              <a:spcAft>
                <a:spcPct val="0"/>
              </a:spcAft>
              <a:defRPr lang="en-GB" sz="2200" b="0" dirty="0" smtClean="0">
                <a:solidFill>
                  <a:schemeClr val="bg1"/>
                </a:solidFill>
                <a:latin typeface="Verdana"/>
                <a:ea typeface="+mj-ea"/>
                <a:cs typeface="Verdana"/>
              </a:defRPr>
            </a:lvl1pPr>
            <a:lvl2pPr algn="l" rtl="0" eaLnBrk="1" fontAlgn="base" hangingPunct="1">
              <a:spcBef>
                <a:spcPct val="0"/>
              </a:spcBef>
              <a:spcAft>
                <a:spcPct val="0"/>
              </a:spcAft>
              <a:defRPr sz="2200" b="1">
                <a:solidFill>
                  <a:schemeClr val="bg1"/>
                </a:solidFill>
                <a:latin typeface="Verdana" pitchFamily="34" charset="0"/>
              </a:defRPr>
            </a:lvl2pPr>
            <a:lvl3pPr algn="l" rtl="0" eaLnBrk="1" fontAlgn="base" hangingPunct="1">
              <a:spcBef>
                <a:spcPct val="0"/>
              </a:spcBef>
              <a:spcAft>
                <a:spcPct val="0"/>
              </a:spcAft>
              <a:defRPr sz="2200" b="1">
                <a:solidFill>
                  <a:schemeClr val="bg1"/>
                </a:solidFill>
                <a:latin typeface="Verdana" pitchFamily="34" charset="0"/>
              </a:defRPr>
            </a:lvl3pPr>
            <a:lvl4pPr algn="l" rtl="0" eaLnBrk="1" fontAlgn="base" hangingPunct="1">
              <a:spcBef>
                <a:spcPct val="0"/>
              </a:spcBef>
              <a:spcAft>
                <a:spcPct val="0"/>
              </a:spcAft>
              <a:defRPr sz="2200" b="1">
                <a:solidFill>
                  <a:schemeClr val="bg1"/>
                </a:solidFill>
                <a:latin typeface="Verdana" pitchFamily="34" charset="0"/>
              </a:defRPr>
            </a:lvl4pPr>
            <a:lvl5pPr algn="l" rtl="0" eaLnBrk="1" fontAlgn="base" hangingPunct="1">
              <a:spcBef>
                <a:spcPct val="0"/>
              </a:spcBef>
              <a:spcAft>
                <a:spcPct val="0"/>
              </a:spcAft>
              <a:defRPr sz="2200" b="1">
                <a:solidFill>
                  <a:schemeClr val="bg1"/>
                </a:solidFill>
                <a:latin typeface="Verdana" pitchFamily="34" charset="0"/>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a:lstStyle>
          <a:p>
            <a:r>
              <a:rPr lang="it-IT" kern="0" dirty="0"/>
              <a:t>Hands-on – scheduled job</a:t>
            </a:r>
          </a:p>
        </p:txBody>
      </p:sp>
    </p:spTree>
    <p:extLst>
      <p:ext uri="{BB962C8B-B14F-4D97-AF65-F5344CB8AC3E}">
        <p14:creationId xmlns:p14="http://schemas.microsoft.com/office/powerpoint/2010/main" val="8625514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it-IT" dirty="0"/>
              <a:t>Hands-on – custom job</a:t>
            </a:r>
          </a:p>
        </p:txBody>
      </p:sp>
      <p:sp>
        <p:nvSpPr>
          <p:cNvPr id="3" name="Segnaposto contenuto 2"/>
          <p:cNvSpPr>
            <a:spLocks noGrp="1"/>
          </p:cNvSpPr>
          <p:nvPr>
            <p:ph idx="4294967295"/>
          </p:nvPr>
        </p:nvSpPr>
        <p:spPr>
          <a:xfrm>
            <a:off x="68580" y="855028"/>
            <a:ext cx="8747125" cy="3679825"/>
          </a:xfrm>
        </p:spPr>
        <p:txBody>
          <a:bodyPr/>
          <a:lstStyle/>
          <a:p>
            <a:pPr indent="0"/>
            <a:r>
              <a:rPr lang="en-US" b="1" dirty="0">
                <a:solidFill>
                  <a:schemeClr val="tx1"/>
                </a:solidFill>
              </a:rPr>
              <a:t>Add a custom job on a site already configured for the training</a:t>
            </a:r>
          </a:p>
        </p:txBody>
      </p:sp>
      <p:sp>
        <p:nvSpPr>
          <p:cNvPr id="9" name="Rectangle 8">
            <a:extLst>
              <a:ext uri="{FF2B5EF4-FFF2-40B4-BE49-F238E27FC236}">
                <a16:creationId xmlns:a16="http://schemas.microsoft.com/office/drawing/2014/main" id="{25F92F85-58CB-4291-AFB3-768926A68838}"/>
              </a:ext>
            </a:extLst>
          </p:cNvPr>
          <p:cNvSpPr/>
          <p:nvPr/>
        </p:nvSpPr>
        <p:spPr>
          <a:xfrm>
            <a:off x="136841" y="1294853"/>
            <a:ext cx="3785077" cy="3292889"/>
          </a:xfrm>
          <a:prstGeom prst="rect">
            <a:avLst/>
          </a:prstGeom>
        </p:spPr>
        <p:txBody>
          <a:bodyPr wrap="square">
            <a:spAutoFit/>
          </a:bodyPr>
          <a:lstStyle/>
          <a:p>
            <a:pPr>
              <a:lnSpc>
                <a:spcPct val="150000"/>
              </a:lnSpc>
            </a:pPr>
            <a:r>
              <a:rPr lang="en-GB" sz="1000" dirty="0"/>
              <a:t>In </a:t>
            </a:r>
            <a:r>
              <a:rPr lang="en-GB" sz="1000" b="1" dirty="0"/>
              <a:t>custom jobs </a:t>
            </a:r>
            <a:r>
              <a:rPr lang="en-GB" sz="1000" dirty="0"/>
              <a:t>tab, expand </a:t>
            </a:r>
            <a:r>
              <a:rPr lang="en-GB" sz="1000" b="1" dirty="0"/>
              <a:t>L3A Composite</a:t>
            </a:r>
            <a:endParaRPr lang="en-US" sz="1000" b="1" dirty="0">
              <a:solidFill>
                <a:schemeClr val="bg1"/>
              </a:solidFill>
              <a:highlight>
                <a:srgbClr val="FFFF00"/>
              </a:highlight>
            </a:endParaRPr>
          </a:p>
          <a:p>
            <a:pPr>
              <a:lnSpc>
                <a:spcPct val="150000"/>
              </a:lnSpc>
            </a:pPr>
            <a:r>
              <a:rPr lang="en-US" sz="1000" dirty="0"/>
              <a:t>Select the input L2A products using filters:</a:t>
            </a:r>
          </a:p>
          <a:p>
            <a:pPr marL="171450" indent="-171450">
              <a:lnSpc>
                <a:spcPct val="150000"/>
              </a:lnSpc>
              <a:buFont typeface="Arial" panose="020B0604020202020204" pitchFamily="34" charset="0"/>
              <a:buChar char="•"/>
            </a:pPr>
            <a:r>
              <a:rPr lang="en-US" sz="1000" dirty="0"/>
              <a:t>Uncheck L8, From: 2018-04-01, To: 2018-04-30</a:t>
            </a:r>
          </a:p>
          <a:p>
            <a:pPr>
              <a:lnSpc>
                <a:spcPct val="150000"/>
              </a:lnSpc>
            </a:pPr>
            <a:r>
              <a:rPr lang="en-US" sz="1000" dirty="0"/>
              <a:t>and press “</a:t>
            </a:r>
            <a:r>
              <a:rPr lang="en-US" sz="1000" b="1" dirty="0"/>
              <a:t>Filter</a:t>
            </a:r>
            <a:r>
              <a:rPr lang="en-US" sz="1000" dirty="0"/>
              <a:t>”</a:t>
            </a:r>
          </a:p>
          <a:p>
            <a:pPr>
              <a:lnSpc>
                <a:spcPct val="150000"/>
              </a:lnSpc>
            </a:pPr>
            <a:r>
              <a:rPr lang="en-US" sz="1000" dirty="0"/>
              <a:t>Select them all in the product list:</a:t>
            </a:r>
          </a:p>
          <a:p>
            <a:pPr>
              <a:lnSpc>
                <a:spcPct val="150000"/>
              </a:lnSpc>
            </a:pPr>
            <a:r>
              <a:rPr lang="en-US" sz="1000" b="1" dirty="0">
                <a:solidFill>
                  <a:srgbClr val="FF0000"/>
                </a:solidFill>
              </a:rPr>
              <a:t>S2A_MSIL2A_20180408T104021_...</a:t>
            </a:r>
          </a:p>
          <a:p>
            <a:pPr>
              <a:lnSpc>
                <a:spcPct val="150000"/>
              </a:lnSpc>
            </a:pPr>
            <a:r>
              <a:rPr lang="en-US" sz="1000" b="1" dirty="0">
                <a:solidFill>
                  <a:srgbClr val="FF0000"/>
                </a:solidFill>
              </a:rPr>
              <a:t>S2A_MSIL2A_20180418T104021_...</a:t>
            </a:r>
          </a:p>
          <a:p>
            <a:pPr>
              <a:lnSpc>
                <a:spcPct val="150000"/>
              </a:lnSpc>
            </a:pPr>
            <a:r>
              <a:rPr lang="en-US" sz="1000" b="1" dirty="0">
                <a:solidFill>
                  <a:srgbClr val="FF0000"/>
                </a:solidFill>
              </a:rPr>
              <a:t>S2A_MSIL2A_20180421T105031_...</a:t>
            </a:r>
            <a:endParaRPr lang="en-US" sz="1000" dirty="0"/>
          </a:p>
          <a:p>
            <a:pPr>
              <a:lnSpc>
                <a:spcPct val="150000"/>
              </a:lnSpc>
            </a:pPr>
            <a:r>
              <a:rPr lang="en-US" sz="1000" b="1" dirty="0">
                <a:solidFill>
                  <a:srgbClr val="FF0000"/>
                </a:solidFill>
              </a:rPr>
              <a:t>S2B_MSIL2A_20180406T105929_...</a:t>
            </a:r>
          </a:p>
          <a:p>
            <a:pPr>
              <a:lnSpc>
                <a:spcPct val="150000"/>
              </a:lnSpc>
            </a:pPr>
            <a:r>
              <a:rPr lang="en-US" sz="1000" b="1" dirty="0">
                <a:solidFill>
                  <a:srgbClr val="FF0000"/>
                </a:solidFill>
              </a:rPr>
              <a:t>S2B_MSIL2A_20180423T104018_...</a:t>
            </a:r>
          </a:p>
          <a:p>
            <a:pPr>
              <a:lnSpc>
                <a:spcPct val="150000"/>
              </a:lnSpc>
            </a:pPr>
            <a:r>
              <a:rPr lang="en-US" sz="1000" dirty="0"/>
              <a:t>Select </a:t>
            </a:r>
            <a:r>
              <a:rPr lang="en-US" sz="1000" b="1" dirty="0"/>
              <a:t>Resolution</a:t>
            </a:r>
            <a:r>
              <a:rPr lang="en-US" sz="1000" dirty="0"/>
              <a:t> = </a:t>
            </a:r>
            <a:r>
              <a:rPr lang="en-US" sz="1000" b="1" dirty="0">
                <a:solidFill>
                  <a:srgbClr val="FF0000"/>
                </a:solidFill>
              </a:rPr>
              <a:t>20</a:t>
            </a:r>
          </a:p>
          <a:p>
            <a:pPr>
              <a:lnSpc>
                <a:spcPct val="150000"/>
              </a:lnSpc>
            </a:pPr>
            <a:r>
              <a:rPr lang="en-US" sz="1000" dirty="0"/>
              <a:t>Select </a:t>
            </a:r>
            <a:r>
              <a:rPr lang="en-US" sz="1000" b="1" dirty="0"/>
              <a:t>Synthesis date </a:t>
            </a:r>
            <a:r>
              <a:rPr lang="en-US" sz="1000" dirty="0"/>
              <a:t>= </a:t>
            </a:r>
            <a:r>
              <a:rPr lang="en-US" sz="1000" b="1" dirty="0">
                <a:solidFill>
                  <a:srgbClr val="FF0000"/>
                </a:solidFill>
              </a:rPr>
              <a:t>20180418</a:t>
            </a:r>
          </a:p>
          <a:p>
            <a:pPr>
              <a:lnSpc>
                <a:spcPct val="150000"/>
              </a:lnSpc>
            </a:pPr>
            <a:r>
              <a:rPr lang="en-US" sz="1000" dirty="0"/>
              <a:t>Tick </a:t>
            </a:r>
            <a:r>
              <a:rPr lang="en-US" sz="1000" b="1" dirty="0"/>
              <a:t>Show advanced parameters</a:t>
            </a:r>
            <a:r>
              <a:rPr lang="en-US" sz="1000" dirty="0"/>
              <a:t> to see what other parameters can be set</a:t>
            </a:r>
            <a:endParaRPr lang="en-GB" sz="1000" dirty="0"/>
          </a:p>
        </p:txBody>
      </p:sp>
      <p:pic>
        <p:nvPicPr>
          <p:cNvPr id="4" name="Picture 3">
            <a:extLst>
              <a:ext uri="{FF2B5EF4-FFF2-40B4-BE49-F238E27FC236}">
                <a16:creationId xmlns:a16="http://schemas.microsoft.com/office/drawing/2014/main" id="{38CA2E1F-8D98-458D-8FE0-F3995CD9CE2E}"/>
              </a:ext>
            </a:extLst>
          </p:cNvPr>
          <p:cNvPicPr>
            <a:picLocks noChangeAspect="1"/>
          </p:cNvPicPr>
          <p:nvPr/>
        </p:nvPicPr>
        <p:blipFill>
          <a:blip r:embed="rId2"/>
          <a:stretch>
            <a:fillRect/>
          </a:stretch>
        </p:blipFill>
        <p:spPr>
          <a:xfrm>
            <a:off x="3990179" y="1439102"/>
            <a:ext cx="4114800" cy="1679510"/>
          </a:xfrm>
          <a:prstGeom prst="rect">
            <a:avLst/>
          </a:prstGeom>
        </p:spPr>
      </p:pic>
      <p:pic>
        <p:nvPicPr>
          <p:cNvPr id="6" name="Picture 5">
            <a:extLst>
              <a:ext uri="{FF2B5EF4-FFF2-40B4-BE49-F238E27FC236}">
                <a16:creationId xmlns:a16="http://schemas.microsoft.com/office/drawing/2014/main" id="{913C7C1D-6A10-4C9F-ABC1-DDC30002466B}"/>
              </a:ext>
            </a:extLst>
          </p:cNvPr>
          <p:cNvPicPr>
            <a:picLocks noChangeAspect="1"/>
          </p:cNvPicPr>
          <p:nvPr/>
        </p:nvPicPr>
        <p:blipFill>
          <a:blip r:embed="rId3"/>
          <a:stretch>
            <a:fillRect/>
          </a:stretch>
        </p:blipFill>
        <p:spPr>
          <a:xfrm>
            <a:off x="5222084" y="2925635"/>
            <a:ext cx="2902741" cy="1708181"/>
          </a:xfrm>
          <a:prstGeom prst="rect">
            <a:avLst/>
          </a:prstGeom>
        </p:spPr>
      </p:pic>
    </p:spTree>
    <p:extLst>
      <p:ext uri="{BB962C8B-B14F-4D97-AF65-F5344CB8AC3E}">
        <p14:creationId xmlns:p14="http://schemas.microsoft.com/office/powerpoint/2010/main" val="114427568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Hands-on – custom job</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dirty="0"/>
              <a:t>The new custom job can be seen in the </a:t>
            </a:r>
            <a:r>
              <a:rPr lang="en-US" b="1" dirty="0"/>
              <a:t>monitoring</a:t>
            </a:r>
            <a:r>
              <a:rPr lang="en-US" dirty="0"/>
              <a:t> tab with the status </a:t>
            </a:r>
            <a:r>
              <a:rPr lang="en-US" b="1" i="1" dirty="0"/>
              <a:t>Running</a:t>
            </a:r>
            <a:r>
              <a:rPr lang="en-US" dirty="0"/>
              <a:t>.</a:t>
            </a:r>
          </a:p>
          <a:p>
            <a:pPr indent="0"/>
            <a:r>
              <a:rPr lang="en-US" dirty="0"/>
              <a:t>You can check the command issued,</a:t>
            </a:r>
          </a:p>
          <a:p>
            <a:pPr indent="0"/>
            <a:r>
              <a:rPr lang="en-US" dirty="0"/>
              <a:t>the output and any error by clicking</a:t>
            </a:r>
          </a:p>
          <a:p>
            <a:pPr indent="0"/>
            <a:r>
              <a:rPr lang="en-US" dirty="0"/>
              <a:t>the </a:t>
            </a:r>
            <a:r>
              <a:rPr lang="en-US" b="1" dirty="0">
                <a:solidFill>
                  <a:srgbClr val="00B050"/>
                </a:solidFill>
              </a:rPr>
              <a:t>[</a:t>
            </a:r>
            <a:r>
              <a:rPr lang="en-US" b="1" u="sng" dirty="0">
                <a:solidFill>
                  <a:srgbClr val="00B050"/>
                </a:solidFill>
              </a:rPr>
              <a:t>output</a:t>
            </a:r>
            <a:r>
              <a:rPr lang="en-US" b="1" dirty="0">
                <a:solidFill>
                  <a:srgbClr val="00B050"/>
                </a:solidFill>
              </a:rPr>
              <a:t>]</a:t>
            </a:r>
            <a:r>
              <a:rPr lang="en-US" b="1" dirty="0"/>
              <a:t> </a:t>
            </a:r>
            <a:r>
              <a:rPr lang="en-US" dirty="0"/>
              <a:t>link.</a:t>
            </a:r>
          </a:p>
        </p:txBody>
      </p:sp>
      <p:pic>
        <p:nvPicPr>
          <p:cNvPr id="4" name="Content Placeholder 3">
            <a:extLst>
              <a:ext uri="{FF2B5EF4-FFF2-40B4-BE49-F238E27FC236}">
                <a16:creationId xmlns:a16="http://schemas.microsoft.com/office/drawing/2014/main" id="{6ED64355-E515-4004-991B-5B0E33BA4389}"/>
              </a:ext>
            </a:extLst>
          </p:cNvPr>
          <p:cNvPicPr>
            <a:picLocks noChangeAspect="1"/>
          </p:cNvPicPr>
          <p:nvPr/>
        </p:nvPicPr>
        <p:blipFill>
          <a:blip r:embed="rId2"/>
          <a:stretch>
            <a:fillRect/>
          </a:stretch>
        </p:blipFill>
        <p:spPr bwMode="auto">
          <a:xfrm>
            <a:off x="4021408" y="1294853"/>
            <a:ext cx="5054012" cy="32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5882918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Overview</a:t>
            </a:r>
            <a:endParaRPr lang="it-IT" dirty="0"/>
          </a:p>
        </p:txBody>
      </p:sp>
      <p:sp>
        <p:nvSpPr>
          <p:cNvPr id="3" name="Segnaposto contenuto 2"/>
          <p:cNvSpPr>
            <a:spLocks noGrp="1"/>
          </p:cNvSpPr>
          <p:nvPr>
            <p:ph idx="4294967295"/>
          </p:nvPr>
        </p:nvSpPr>
        <p:spPr>
          <a:xfrm>
            <a:off x="68580" y="855028"/>
            <a:ext cx="4739481" cy="3679825"/>
          </a:xfrm>
        </p:spPr>
        <p:txBody>
          <a:bodyPr/>
          <a:lstStyle/>
          <a:p>
            <a:pPr indent="0"/>
            <a:r>
              <a:rPr lang="en-US" b="1" dirty="0"/>
              <a:t>Free open source software</a:t>
            </a:r>
          </a:p>
          <a:p>
            <a:pPr indent="0"/>
            <a:r>
              <a:rPr lang="en-US" b="1" dirty="0"/>
              <a:t>4 types of products</a:t>
            </a:r>
          </a:p>
          <a:p>
            <a:pPr lvl="1"/>
            <a:r>
              <a:rPr lang="en-US" b="1" dirty="0"/>
              <a:t>Cloud-free surface reflectance composite</a:t>
            </a:r>
          </a:p>
          <a:p>
            <a:pPr lvl="1"/>
            <a:r>
              <a:rPr lang="en-US" b="1" dirty="0"/>
              <a:t>Vegetation status</a:t>
            </a:r>
          </a:p>
          <a:p>
            <a:pPr lvl="1"/>
            <a:r>
              <a:rPr lang="en-US" b="1" dirty="0"/>
              <a:t>Dynamic cropland mask</a:t>
            </a:r>
          </a:p>
          <a:p>
            <a:pPr lvl="1"/>
            <a:r>
              <a:rPr lang="en-US" b="1" dirty="0"/>
              <a:t>Cultivated crop type map</a:t>
            </a:r>
          </a:p>
          <a:p>
            <a:pPr indent="0"/>
            <a:r>
              <a:rPr lang="en-US" b="1" dirty="0">
                <a:solidFill>
                  <a:schemeClr val="bg1">
                    <a:lumMod val="95000"/>
                  </a:schemeClr>
                </a:solidFill>
              </a:rPr>
              <a:t>2 operation modes</a:t>
            </a:r>
          </a:p>
          <a:p>
            <a:pPr lvl="1"/>
            <a:r>
              <a:rPr lang="en-US" b="1" dirty="0">
                <a:solidFill>
                  <a:schemeClr val="bg1">
                    <a:lumMod val="95000"/>
                  </a:schemeClr>
                </a:solidFill>
              </a:rPr>
              <a:t>Automatic</a:t>
            </a:r>
          </a:p>
          <a:p>
            <a:pPr lvl="1"/>
            <a:r>
              <a:rPr lang="en-US" b="1" dirty="0">
                <a:solidFill>
                  <a:schemeClr val="bg1">
                    <a:lumMod val="95000"/>
                  </a:schemeClr>
                </a:solidFill>
              </a:rPr>
              <a:t>Manual</a:t>
            </a:r>
          </a:p>
          <a:p>
            <a:pPr lvl="1">
              <a:buFont typeface="Arial" panose="020B0604020202020204" pitchFamily="34" charset="0"/>
              <a:buChar char="•"/>
            </a:pPr>
            <a:endParaRPr lang="en-US" b="1" dirty="0"/>
          </a:p>
        </p:txBody>
      </p:sp>
      <p:pic>
        <p:nvPicPr>
          <p:cNvPr id="4" name="Image 3">
            <a:extLst>
              <a:ext uri="{FF2B5EF4-FFF2-40B4-BE49-F238E27FC236}">
                <a16:creationId xmlns:a16="http://schemas.microsoft.com/office/drawing/2014/main" id="{95013C22-FE0C-4CB9-9B53-7769A08142B4}"/>
              </a:ext>
            </a:extLst>
          </p:cNvPr>
          <p:cNvPicPr>
            <a:picLocks noChangeAspect="1"/>
          </p:cNvPicPr>
          <p:nvPr/>
        </p:nvPicPr>
        <p:blipFill rotWithShape="1">
          <a:blip r:embed="rId2"/>
          <a:srcRect l="12500" t="17391" r="36666" b="11463"/>
          <a:stretch/>
        </p:blipFill>
        <p:spPr>
          <a:xfrm>
            <a:off x="4665186" y="940043"/>
            <a:ext cx="4255294" cy="3348429"/>
          </a:xfrm>
          <a:prstGeom prst="rect">
            <a:avLst/>
          </a:prstGeom>
        </p:spPr>
      </p:pic>
    </p:spTree>
    <p:extLst>
      <p:ext uri="{BB962C8B-B14F-4D97-AF65-F5344CB8AC3E}">
        <p14:creationId xmlns:p14="http://schemas.microsoft.com/office/powerpoint/2010/main" val="1640147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Hands-on – custom job</a:t>
            </a:r>
            <a:endParaRPr lang="it-IT" dirty="0"/>
          </a:p>
        </p:txBody>
      </p:sp>
      <p:sp>
        <p:nvSpPr>
          <p:cNvPr id="6" name="Content Placeholder 5">
            <a:extLst>
              <a:ext uri="{FF2B5EF4-FFF2-40B4-BE49-F238E27FC236}">
                <a16:creationId xmlns:a16="http://schemas.microsoft.com/office/drawing/2014/main" id="{FD5D2071-0FD1-4D32-846F-7E9F9075D7F6}"/>
              </a:ext>
            </a:extLst>
          </p:cNvPr>
          <p:cNvSpPr>
            <a:spLocks noGrp="1"/>
          </p:cNvSpPr>
          <p:nvPr>
            <p:ph idx="1"/>
          </p:nvPr>
        </p:nvSpPr>
        <p:spPr/>
        <p:txBody>
          <a:bodyPr/>
          <a:lstStyle/>
          <a:p>
            <a:r>
              <a:rPr lang="en-GB" dirty="0"/>
              <a:t>In </a:t>
            </a:r>
            <a:r>
              <a:rPr lang="en-GB" b="1" dirty="0"/>
              <a:t>system overview </a:t>
            </a:r>
            <a:r>
              <a:rPr lang="en-GB" dirty="0"/>
              <a:t>tab, you can see that some activity takes place in the system.</a:t>
            </a:r>
          </a:p>
          <a:p>
            <a:r>
              <a:rPr lang="en-GB" dirty="0"/>
              <a:t>At least the </a:t>
            </a:r>
            <a:r>
              <a:rPr lang="en-GB" b="1" dirty="0"/>
              <a:t>CPU</a:t>
            </a:r>
            <a:r>
              <a:rPr lang="en-GB" dirty="0"/>
              <a:t> and </a:t>
            </a:r>
            <a:r>
              <a:rPr lang="en-GB" b="1" dirty="0"/>
              <a:t>Load</a:t>
            </a:r>
            <a:r>
              <a:rPr lang="en-GB" dirty="0"/>
              <a:t> graphs</a:t>
            </a:r>
          </a:p>
          <a:p>
            <a:r>
              <a:rPr lang="en-GB" dirty="0"/>
              <a:t>are being updated (@ 1 min).</a:t>
            </a:r>
          </a:p>
        </p:txBody>
      </p:sp>
      <p:pic>
        <p:nvPicPr>
          <p:cNvPr id="5" name="Picture 4">
            <a:extLst>
              <a:ext uri="{FF2B5EF4-FFF2-40B4-BE49-F238E27FC236}">
                <a16:creationId xmlns:a16="http://schemas.microsoft.com/office/drawing/2014/main" id="{D25268FF-38BF-4226-AC05-C8754B74A3D8}"/>
              </a:ext>
            </a:extLst>
          </p:cNvPr>
          <p:cNvPicPr>
            <a:picLocks noChangeAspect="1"/>
          </p:cNvPicPr>
          <p:nvPr/>
        </p:nvPicPr>
        <p:blipFill>
          <a:blip r:embed="rId2"/>
          <a:stretch>
            <a:fillRect/>
          </a:stretch>
        </p:blipFill>
        <p:spPr>
          <a:xfrm>
            <a:off x="3852759" y="1310399"/>
            <a:ext cx="5226130" cy="3240000"/>
          </a:xfrm>
          <a:prstGeom prst="rect">
            <a:avLst/>
          </a:prstGeom>
        </p:spPr>
      </p:pic>
    </p:spTree>
    <p:extLst>
      <p:ext uri="{BB962C8B-B14F-4D97-AF65-F5344CB8AC3E}">
        <p14:creationId xmlns:p14="http://schemas.microsoft.com/office/powerpoint/2010/main" val="415639877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364A95-A54E-43AD-A6D0-0230481BA707}"/>
              </a:ext>
            </a:extLst>
          </p:cNvPr>
          <p:cNvSpPr>
            <a:spLocks noGrp="1"/>
          </p:cNvSpPr>
          <p:nvPr>
            <p:ph type="title"/>
          </p:nvPr>
        </p:nvSpPr>
        <p:spPr/>
        <p:txBody>
          <a:bodyPr/>
          <a:lstStyle/>
          <a:p>
            <a:r>
              <a:rPr lang="en-GB" dirty="0"/>
              <a:t>Hands-on – custom job</a:t>
            </a:r>
          </a:p>
        </p:txBody>
      </p:sp>
      <p:sp>
        <p:nvSpPr>
          <p:cNvPr id="3" name="Content Placeholder 2">
            <a:extLst>
              <a:ext uri="{FF2B5EF4-FFF2-40B4-BE49-F238E27FC236}">
                <a16:creationId xmlns:a16="http://schemas.microsoft.com/office/drawing/2014/main" id="{E857ADC5-F216-49DD-88A1-3F373A5C06C9}"/>
              </a:ext>
            </a:extLst>
          </p:cNvPr>
          <p:cNvSpPr>
            <a:spLocks noGrp="1"/>
          </p:cNvSpPr>
          <p:nvPr>
            <p:ph idx="1"/>
          </p:nvPr>
        </p:nvSpPr>
        <p:spPr/>
        <p:txBody>
          <a:bodyPr/>
          <a:lstStyle/>
          <a:p>
            <a:r>
              <a:rPr lang="en-GB" dirty="0"/>
              <a:t>While waiting for the task to complete, let’s see what advanced parameters are available for other processors.</a:t>
            </a:r>
          </a:p>
          <a:p>
            <a:pPr>
              <a:buFont typeface="Symbol" panose="05050102010706020507" pitchFamily="18" charset="2"/>
              <a:buChar char="Þ"/>
            </a:pPr>
            <a:r>
              <a:rPr lang="en-GB" dirty="0"/>
              <a:t>Go to the </a:t>
            </a:r>
            <a:r>
              <a:rPr lang="en-GB" b="1" dirty="0"/>
              <a:t>custom jobs</a:t>
            </a:r>
            <a:r>
              <a:rPr lang="en-GB" dirty="0"/>
              <a:t> tab</a:t>
            </a:r>
          </a:p>
          <a:p>
            <a:pPr>
              <a:buFont typeface="Symbol" panose="05050102010706020507" pitchFamily="18" charset="2"/>
              <a:buChar char="Þ"/>
            </a:pPr>
            <a:r>
              <a:rPr lang="en-GB" dirty="0"/>
              <a:t>Select other processors and tick </a:t>
            </a:r>
            <a:r>
              <a:rPr lang="en-GB" b="1" dirty="0"/>
              <a:t>Show advanced parameters</a:t>
            </a:r>
          </a:p>
          <a:p>
            <a:pPr>
              <a:buFont typeface="Symbol" panose="05050102010706020507" pitchFamily="18" charset="2"/>
              <a:buChar char="Þ"/>
            </a:pPr>
            <a:r>
              <a:rPr lang="en-GB" dirty="0"/>
              <a:t>More information about them can be found by opening the User Manual:</a:t>
            </a:r>
          </a:p>
          <a:p>
            <a:pPr lvl="1">
              <a:buFont typeface="Symbol" panose="05050102010706020507" pitchFamily="18" charset="2"/>
              <a:buChar char="Þ"/>
            </a:pPr>
            <a:r>
              <a:rPr lang="en-GB" sz="1400" dirty="0"/>
              <a:t>Find it on your desktop, in </a:t>
            </a:r>
            <a:r>
              <a:rPr lang="en-GB" sz="1400" b="1" dirty="0">
                <a:solidFill>
                  <a:srgbClr val="FF0000"/>
                </a:solidFill>
              </a:rPr>
              <a:t>Sen2Agri_Training_Files/ Sen2Agri_SUM_v3.0.pdf</a:t>
            </a:r>
          </a:p>
          <a:p>
            <a:pPr lvl="1">
              <a:buFont typeface="Symbol" panose="05050102010706020507" pitchFamily="18" charset="2"/>
              <a:buChar char="Þ"/>
            </a:pPr>
            <a:r>
              <a:rPr lang="en-GB" sz="1400" dirty="0">
                <a:solidFill>
                  <a:schemeClr val="tx1"/>
                </a:solidFill>
              </a:rPr>
              <a:t>All parameters are found in </a:t>
            </a:r>
            <a:r>
              <a:rPr lang="en-GB" sz="1400" b="1" dirty="0">
                <a:solidFill>
                  <a:schemeClr val="tx1"/>
                </a:solidFill>
              </a:rPr>
              <a:t>Appendix F.9</a:t>
            </a:r>
            <a:r>
              <a:rPr lang="en-GB" sz="1400" dirty="0">
                <a:solidFill>
                  <a:schemeClr val="tx1"/>
                </a:solidFill>
              </a:rPr>
              <a:t> (starting with </a:t>
            </a:r>
            <a:r>
              <a:rPr lang="en-GB" sz="1400" b="1" dirty="0">
                <a:solidFill>
                  <a:schemeClr val="tx1"/>
                </a:solidFill>
              </a:rPr>
              <a:t>page 137</a:t>
            </a:r>
            <a:r>
              <a:rPr lang="en-GB" sz="1400" dirty="0">
                <a:solidFill>
                  <a:schemeClr val="tx1"/>
                </a:solidFill>
              </a:rPr>
              <a:t>)</a:t>
            </a:r>
          </a:p>
          <a:p>
            <a:pPr lvl="1">
              <a:buFont typeface="Symbol" panose="05050102010706020507" pitchFamily="18" charset="2"/>
              <a:buChar char="Þ"/>
            </a:pPr>
            <a:r>
              <a:rPr lang="en-GB" sz="1400" dirty="0">
                <a:solidFill>
                  <a:schemeClr val="tx1"/>
                </a:solidFill>
              </a:rPr>
              <a:t>They start with the prefix “</a:t>
            </a:r>
            <a:r>
              <a:rPr lang="en-GB" sz="1400" b="1" dirty="0" err="1">
                <a:solidFill>
                  <a:schemeClr val="tx1"/>
                </a:solidFill>
              </a:rPr>
              <a:t>processor.lxx</a:t>
            </a:r>
            <a:r>
              <a:rPr lang="en-GB" sz="1400" b="1" dirty="0">
                <a:solidFill>
                  <a:schemeClr val="tx1"/>
                </a:solidFill>
              </a:rPr>
              <a:t>.</a:t>
            </a:r>
            <a:r>
              <a:rPr lang="en-GB" sz="1400" dirty="0">
                <a:solidFill>
                  <a:schemeClr val="tx1"/>
                </a:solidFill>
              </a:rPr>
              <a:t>”</a:t>
            </a:r>
            <a:endParaRPr lang="en-GB" dirty="0">
              <a:solidFill>
                <a:schemeClr val="tx1"/>
              </a:solidFill>
            </a:endParaRPr>
          </a:p>
        </p:txBody>
      </p:sp>
    </p:spTree>
    <p:extLst>
      <p:ext uri="{BB962C8B-B14F-4D97-AF65-F5344CB8AC3E}">
        <p14:creationId xmlns:p14="http://schemas.microsoft.com/office/powerpoint/2010/main" val="229619468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Hands-on – output handling</a:t>
            </a:r>
            <a:endParaRPr lang="it-IT" dirty="0"/>
          </a:p>
        </p:txBody>
      </p:sp>
      <p:sp>
        <p:nvSpPr>
          <p:cNvPr id="6" name="Content Placeholder 5">
            <a:extLst>
              <a:ext uri="{FF2B5EF4-FFF2-40B4-BE49-F238E27FC236}">
                <a16:creationId xmlns:a16="http://schemas.microsoft.com/office/drawing/2014/main" id="{FD5D2071-0FD1-4D32-846F-7E9F9075D7F6}"/>
              </a:ext>
            </a:extLst>
          </p:cNvPr>
          <p:cNvSpPr>
            <a:spLocks noGrp="1"/>
          </p:cNvSpPr>
          <p:nvPr>
            <p:ph idx="1"/>
          </p:nvPr>
        </p:nvSpPr>
        <p:spPr/>
        <p:txBody>
          <a:bodyPr/>
          <a:lstStyle/>
          <a:p>
            <a:r>
              <a:rPr lang="en-GB" dirty="0"/>
              <a:t>After ~10-15 minutes, the custom job should have finished.</a:t>
            </a:r>
          </a:p>
          <a:p>
            <a:r>
              <a:rPr lang="en-GB" dirty="0"/>
              <a:t>In the </a:t>
            </a:r>
            <a:r>
              <a:rPr lang="en-GB" b="1" dirty="0"/>
              <a:t>products</a:t>
            </a:r>
            <a:r>
              <a:rPr lang="en-GB" dirty="0"/>
              <a:t> tab, expand:</a:t>
            </a:r>
          </a:p>
          <a:p>
            <a:r>
              <a:rPr lang="en-GB" i="1" dirty="0">
                <a:solidFill>
                  <a:srgbClr val="00B050"/>
                </a:solidFill>
              </a:rPr>
              <a:t>Wallonia Subset</a:t>
            </a:r>
          </a:p>
          <a:p>
            <a:r>
              <a:rPr lang="en-GB" i="1" dirty="0">
                <a:solidFill>
                  <a:srgbClr val="00B050"/>
                </a:solidFill>
              </a:rPr>
              <a:t> └ L3A Composite product</a:t>
            </a:r>
          </a:p>
          <a:p>
            <a:r>
              <a:rPr lang="en-GB" i="1" dirty="0">
                <a:solidFill>
                  <a:schemeClr val="tx1"/>
                </a:solidFill>
              </a:rPr>
              <a:t>…</a:t>
            </a:r>
          </a:p>
        </p:txBody>
      </p:sp>
      <p:pic>
        <p:nvPicPr>
          <p:cNvPr id="3" name="Picture 2">
            <a:extLst>
              <a:ext uri="{FF2B5EF4-FFF2-40B4-BE49-F238E27FC236}">
                <a16:creationId xmlns:a16="http://schemas.microsoft.com/office/drawing/2014/main" id="{F46F315E-8AD8-4421-B8FD-8E6023D888EC}"/>
              </a:ext>
            </a:extLst>
          </p:cNvPr>
          <p:cNvPicPr>
            <a:picLocks noChangeAspect="1"/>
          </p:cNvPicPr>
          <p:nvPr/>
        </p:nvPicPr>
        <p:blipFill>
          <a:blip r:embed="rId2"/>
          <a:stretch>
            <a:fillRect/>
          </a:stretch>
        </p:blipFill>
        <p:spPr>
          <a:xfrm>
            <a:off x="3901614" y="1243012"/>
            <a:ext cx="2505130" cy="3457575"/>
          </a:xfrm>
          <a:prstGeom prst="rect">
            <a:avLst/>
          </a:prstGeom>
        </p:spPr>
      </p:pic>
    </p:spTree>
    <p:extLst>
      <p:ext uri="{BB962C8B-B14F-4D97-AF65-F5344CB8AC3E}">
        <p14:creationId xmlns:p14="http://schemas.microsoft.com/office/powerpoint/2010/main" val="361270152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Hands-on – output handling</a:t>
            </a:r>
            <a:endParaRPr lang="it-IT" dirty="0"/>
          </a:p>
        </p:txBody>
      </p:sp>
      <p:sp>
        <p:nvSpPr>
          <p:cNvPr id="6" name="Content Placeholder 5">
            <a:extLst>
              <a:ext uri="{FF2B5EF4-FFF2-40B4-BE49-F238E27FC236}">
                <a16:creationId xmlns:a16="http://schemas.microsoft.com/office/drawing/2014/main" id="{FD5D2071-0FD1-4D32-846F-7E9F9075D7F6}"/>
              </a:ext>
            </a:extLst>
          </p:cNvPr>
          <p:cNvSpPr>
            <a:spLocks noGrp="1"/>
          </p:cNvSpPr>
          <p:nvPr>
            <p:ph idx="1"/>
          </p:nvPr>
        </p:nvSpPr>
        <p:spPr/>
        <p:txBody>
          <a:bodyPr/>
          <a:lstStyle/>
          <a:p>
            <a:r>
              <a:rPr lang="en-GB" dirty="0"/>
              <a:t>… or use the “</a:t>
            </a:r>
            <a:r>
              <a:rPr lang="en-GB" b="1" dirty="0"/>
              <a:t>Filter</a:t>
            </a:r>
            <a:r>
              <a:rPr lang="en-GB" dirty="0"/>
              <a:t>” to easily sort out the products (click </a:t>
            </a:r>
            <a:r>
              <a:rPr lang="en-GB" b="1" dirty="0"/>
              <a:t>Apply</a:t>
            </a:r>
            <a:r>
              <a:rPr lang="en-GB" dirty="0"/>
              <a:t> after criteria selection)</a:t>
            </a:r>
            <a:endParaRPr lang="en-GB" i="1" dirty="0">
              <a:solidFill>
                <a:srgbClr val="00B050"/>
              </a:solidFill>
            </a:endParaRPr>
          </a:p>
          <a:p>
            <a:r>
              <a:rPr lang="en-GB" dirty="0"/>
              <a:t>You can filter by:</a:t>
            </a:r>
          </a:p>
          <a:p>
            <a:pPr>
              <a:buFont typeface="Arial" panose="020B0604020202020204" pitchFamily="34" charset="0"/>
              <a:buChar char="•"/>
            </a:pPr>
            <a:r>
              <a:rPr lang="en-GB" b="1" dirty="0"/>
              <a:t>Site</a:t>
            </a:r>
          </a:p>
          <a:p>
            <a:pPr indent="0"/>
            <a:r>
              <a:rPr lang="en-GB" dirty="0"/>
              <a:t>and</a:t>
            </a:r>
          </a:p>
          <a:p>
            <a:pPr>
              <a:buFont typeface="Arial" panose="020B0604020202020204" pitchFamily="34" charset="0"/>
              <a:buChar char="•"/>
            </a:pPr>
            <a:r>
              <a:rPr lang="en-GB" b="1" dirty="0"/>
              <a:t>Sensor</a:t>
            </a:r>
          </a:p>
          <a:p>
            <a:pPr indent="0"/>
            <a:r>
              <a:rPr lang="en-GB" dirty="0"/>
              <a:t>and</a:t>
            </a:r>
          </a:p>
          <a:p>
            <a:pPr>
              <a:buFont typeface="Arial" panose="020B0604020202020204" pitchFamily="34" charset="0"/>
              <a:buChar char="•"/>
            </a:pPr>
            <a:r>
              <a:rPr lang="en-GB" b="1" dirty="0"/>
              <a:t>Product Type</a:t>
            </a:r>
          </a:p>
          <a:p>
            <a:pPr indent="0"/>
            <a:r>
              <a:rPr lang="en-GB" dirty="0"/>
              <a:t>and</a:t>
            </a:r>
          </a:p>
          <a:p>
            <a:pPr>
              <a:buFont typeface="Arial" panose="020B0604020202020204" pitchFamily="34" charset="0"/>
              <a:buChar char="•"/>
            </a:pPr>
            <a:r>
              <a:rPr lang="en-GB" b="1" dirty="0"/>
              <a:t>Season</a:t>
            </a:r>
            <a:r>
              <a:rPr lang="en-GB" dirty="0"/>
              <a:t> or specific </a:t>
            </a:r>
            <a:r>
              <a:rPr lang="en-GB" b="1" dirty="0"/>
              <a:t>dates interval</a:t>
            </a:r>
          </a:p>
        </p:txBody>
      </p:sp>
      <p:pic>
        <p:nvPicPr>
          <p:cNvPr id="3" name="Picture 2">
            <a:extLst>
              <a:ext uri="{FF2B5EF4-FFF2-40B4-BE49-F238E27FC236}">
                <a16:creationId xmlns:a16="http://schemas.microsoft.com/office/drawing/2014/main" id="{F4FAF090-E9BE-4487-909D-182D8B8D6005}"/>
              </a:ext>
            </a:extLst>
          </p:cNvPr>
          <p:cNvPicPr>
            <a:picLocks noChangeAspect="1"/>
          </p:cNvPicPr>
          <p:nvPr/>
        </p:nvPicPr>
        <p:blipFill>
          <a:blip r:embed="rId2"/>
          <a:stretch>
            <a:fillRect/>
          </a:stretch>
        </p:blipFill>
        <p:spPr>
          <a:xfrm>
            <a:off x="4138809" y="1357311"/>
            <a:ext cx="4781991" cy="2645569"/>
          </a:xfrm>
          <a:prstGeom prst="rect">
            <a:avLst/>
          </a:prstGeom>
        </p:spPr>
      </p:pic>
    </p:spTree>
    <p:extLst>
      <p:ext uri="{BB962C8B-B14F-4D97-AF65-F5344CB8AC3E}">
        <p14:creationId xmlns:p14="http://schemas.microsoft.com/office/powerpoint/2010/main" val="239955762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en-US" dirty="0"/>
              <a:t>Hands-on – output handling</a:t>
            </a:r>
            <a:endParaRPr lang="it-IT" dirty="0"/>
          </a:p>
        </p:txBody>
      </p:sp>
      <p:sp>
        <p:nvSpPr>
          <p:cNvPr id="6" name="Content Placeholder 5">
            <a:extLst>
              <a:ext uri="{FF2B5EF4-FFF2-40B4-BE49-F238E27FC236}">
                <a16:creationId xmlns:a16="http://schemas.microsoft.com/office/drawing/2014/main" id="{FD5D2071-0FD1-4D32-846F-7E9F9075D7F6}"/>
              </a:ext>
            </a:extLst>
          </p:cNvPr>
          <p:cNvSpPr>
            <a:spLocks noGrp="1"/>
          </p:cNvSpPr>
          <p:nvPr>
            <p:ph idx="1"/>
          </p:nvPr>
        </p:nvSpPr>
        <p:spPr/>
        <p:txBody>
          <a:bodyPr/>
          <a:lstStyle/>
          <a:p>
            <a:r>
              <a:rPr lang="en-GB" dirty="0"/>
              <a:t>The just-finished product is there:</a:t>
            </a:r>
          </a:p>
          <a:p>
            <a:r>
              <a:rPr lang="en-GB" b="1" dirty="0">
                <a:solidFill>
                  <a:srgbClr val="FF0000"/>
                </a:solidFill>
              </a:rPr>
              <a:t>S2A_L3A_PRD_S2_20190919…</a:t>
            </a:r>
          </a:p>
          <a:p>
            <a:r>
              <a:rPr lang="en-GB" dirty="0"/>
              <a:t>Select it to see its quick look.</a:t>
            </a:r>
          </a:p>
          <a:p>
            <a:r>
              <a:rPr lang="en-GB" dirty="0"/>
              <a:t>Click the </a:t>
            </a:r>
            <a:r>
              <a:rPr lang="en-GB" b="1" dirty="0"/>
              <a:t>left arrow button</a:t>
            </a:r>
            <a:r>
              <a:rPr lang="en-GB" dirty="0"/>
              <a:t> to</a:t>
            </a:r>
          </a:p>
          <a:p>
            <a:r>
              <a:rPr lang="en-GB" b="1" dirty="0"/>
              <a:t>download</a:t>
            </a:r>
            <a:r>
              <a:rPr lang="en-GB" dirty="0"/>
              <a:t> it as tar.gz archive</a:t>
            </a:r>
          </a:p>
          <a:p>
            <a:r>
              <a:rPr lang="en-GB" dirty="0"/>
              <a:t>(available on </a:t>
            </a:r>
            <a:r>
              <a:rPr lang="en-GB" i="1" dirty="0"/>
              <a:t>hover</a:t>
            </a:r>
            <a:r>
              <a:rPr lang="en-GB" dirty="0"/>
              <a:t>)</a:t>
            </a:r>
          </a:p>
        </p:txBody>
      </p:sp>
      <p:pic>
        <p:nvPicPr>
          <p:cNvPr id="5" name="Content Placeholder 3">
            <a:extLst>
              <a:ext uri="{FF2B5EF4-FFF2-40B4-BE49-F238E27FC236}">
                <a16:creationId xmlns:a16="http://schemas.microsoft.com/office/drawing/2014/main" id="{877B6DA7-85BA-4239-9176-1A340B068F7D}"/>
              </a:ext>
            </a:extLst>
          </p:cNvPr>
          <p:cNvPicPr>
            <a:picLocks noChangeAspect="1"/>
          </p:cNvPicPr>
          <p:nvPr/>
        </p:nvPicPr>
        <p:blipFill>
          <a:blip r:embed="rId2"/>
          <a:stretch>
            <a:fillRect/>
          </a:stretch>
        </p:blipFill>
        <p:spPr bwMode="auto">
          <a:xfrm>
            <a:off x="3814199" y="1310399"/>
            <a:ext cx="5226130" cy="32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50391969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EF9A090-9FD0-4520-B730-9D036530A4D5}"/>
              </a:ext>
            </a:extLst>
          </p:cNvPr>
          <p:cNvPicPr>
            <a:picLocks noChangeAspect="1"/>
          </p:cNvPicPr>
          <p:nvPr/>
        </p:nvPicPr>
        <p:blipFill>
          <a:blip r:embed="rId2"/>
          <a:stretch>
            <a:fillRect/>
          </a:stretch>
        </p:blipFill>
        <p:spPr>
          <a:xfrm>
            <a:off x="4310738" y="2050256"/>
            <a:ext cx="4660461" cy="2500143"/>
          </a:xfrm>
          <a:prstGeom prst="rect">
            <a:avLst/>
          </a:prstGeom>
        </p:spPr>
      </p:pic>
      <p:sp>
        <p:nvSpPr>
          <p:cNvPr id="4" name="Title 3">
            <a:extLst>
              <a:ext uri="{FF2B5EF4-FFF2-40B4-BE49-F238E27FC236}">
                <a16:creationId xmlns:a16="http://schemas.microsoft.com/office/drawing/2014/main" id="{E1D874EE-34FB-433F-8A59-E0BE391DEBE5}"/>
              </a:ext>
            </a:extLst>
          </p:cNvPr>
          <p:cNvSpPr>
            <a:spLocks noGrp="1"/>
          </p:cNvSpPr>
          <p:nvPr>
            <p:ph type="title"/>
          </p:nvPr>
        </p:nvSpPr>
        <p:spPr/>
        <p:txBody>
          <a:bodyPr/>
          <a:lstStyle/>
          <a:p>
            <a:r>
              <a:rPr lang="en-GB" dirty="0"/>
              <a:t>Assistance and Troubleshooting</a:t>
            </a:r>
          </a:p>
        </p:txBody>
      </p:sp>
      <p:sp>
        <p:nvSpPr>
          <p:cNvPr id="5" name="Content Placeholder 4">
            <a:extLst>
              <a:ext uri="{FF2B5EF4-FFF2-40B4-BE49-F238E27FC236}">
                <a16:creationId xmlns:a16="http://schemas.microsoft.com/office/drawing/2014/main" id="{281ACE45-C565-499A-88BB-6D49EB77B83F}"/>
              </a:ext>
            </a:extLst>
          </p:cNvPr>
          <p:cNvSpPr>
            <a:spLocks noGrp="1"/>
          </p:cNvSpPr>
          <p:nvPr>
            <p:ph idx="1"/>
          </p:nvPr>
        </p:nvSpPr>
        <p:spPr/>
        <p:txBody>
          <a:bodyPr/>
          <a:lstStyle/>
          <a:p>
            <a:r>
              <a:rPr lang="en-GB" dirty="0"/>
              <a:t>For </a:t>
            </a:r>
            <a:r>
              <a:rPr lang="en-GB" b="1" dirty="0"/>
              <a:t>more information </a:t>
            </a:r>
            <a:r>
              <a:rPr lang="en-GB" dirty="0"/>
              <a:t>about products and processors, please visit</a:t>
            </a:r>
          </a:p>
          <a:p>
            <a:r>
              <a:rPr lang="en-GB" b="1" dirty="0">
                <a:solidFill>
                  <a:schemeClr val="accent1"/>
                </a:solidFill>
                <a:hlinkClick r:id="rId3">
                  <a:extLst>
                    <a:ext uri="{A12FA001-AC4F-418D-AE19-62706E023703}">
                      <ahyp:hlinkClr xmlns:ahyp="http://schemas.microsoft.com/office/drawing/2018/hyperlinkcolor" val="tx"/>
                    </a:ext>
                  </a:extLst>
                </a:hlinkClick>
              </a:rPr>
              <a:t>http://www.esa-sen2agri.org</a:t>
            </a:r>
            <a:endParaRPr lang="en-GB" b="1" dirty="0">
              <a:solidFill>
                <a:schemeClr val="accent1"/>
              </a:solidFill>
            </a:endParaRPr>
          </a:p>
          <a:p>
            <a:r>
              <a:rPr lang="en-GB" dirty="0"/>
              <a:t>For additional </a:t>
            </a:r>
            <a:r>
              <a:rPr lang="en-GB" b="1" dirty="0"/>
              <a:t>assistance</a:t>
            </a:r>
            <a:r>
              <a:rPr lang="en-GB" dirty="0"/>
              <a:t> or troubleshooting:</a:t>
            </a:r>
          </a:p>
          <a:p>
            <a:r>
              <a:rPr lang="en-GB" dirty="0"/>
              <a:t>1. </a:t>
            </a:r>
            <a:r>
              <a:rPr lang="en-GB" b="1" dirty="0"/>
              <a:t>Register</a:t>
            </a:r>
            <a:r>
              <a:rPr lang="en-GB" dirty="0"/>
              <a:t> on Sen2Agri web site at</a:t>
            </a:r>
          </a:p>
          <a:p>
            <a:r>
              <a:rPr lang="en-GB" b="1" dirty="0">
                <a:solidFill>
                  <a:schemeClr val="accent1"/>
                </a:solidFill>
                <a:hlinkClick r:id="rId4">
                  <a:extLst>
                    <a:ext uri="{A12FA001-AC4F-418D-AE19-62706E023703}">
                      <ahyp:hlinkClr xmlns:ahyp="http://schemas.microsoft.com/office/drawing/2018/hyperlinkcolor" val="tx"/>
                    </a:ext>
                  </a:extLst>
                </a:hlinkClick>
              </a:rPr>
              <a:t>http://www.esa-sen2agri.org/wp-login.php?action=register</a:t>
            </a:r>
            <a:endParaRPr lang="en-GB" b="1" dirty="0">
              <a:solidFill>
                <a:schemeClr val="accent1"/>
              </a:solidFill>
            </a:endParaRPr>
          </a:p>
          <a:p>
            <a:r>
              <a:rPr lang="en-GB" dirty="0"/>
              <a:t>2. </a:t>
            </a:r>
            <a:r>
              <a:rPr lang="en-GB" b="1" dirty="0"/>
              <a:t>Login</a:t>
            </a:r>
            <a:r>
              <a:rPr lang="en-GB" dirty="0"/>
              <a:t> to the Sen2Agri forum at</a:t>
            </a:r>
          </a:p>
          <a:p>
            <a:r>
              <a:rPr lang="en-GB" b="1" dirty="0">
                <a:solidFill>
                  <a:schemeClr val="accent1"/>
                </a:solidFill>
                <a:hlinkClick r:id="rId5">
                  <a:extLst>
                    <a:ext uri="{A12FA001-AC4F-418D-AE19-62706E023703}">
                      <ahyp:hlinkClr xmlns:ahyp="http://schemas.microsoft.com/office/drawing/2018/hyperlinkcolor" val="tx"/>
                    </a:ext>
                  </a:extLst>
                </a:hlinkClick>
              </a:rPr>
              <a:t>https://forum.esa-sen2agri</a:t>
            </a:r>
            <a:r>
              <a:rPr lang="en-GB" b="1">
                <a:solidFill>
                  <a:schemeClr val="accent1"/>
                </a:solidFill>
                <a:hlinkClick r:id="rId5">
                  <a:extLst>
                    <a:ext uri="{A12FA001-AC4F-418D-AE19-62706E023703}">
                      <ahyp:hlinkClr xmlns:ahyp="http://schemas.microsoft.com/office/drawing/2018/hyperlinkcolor" val="tx"/>
                    </a:ext>
                  </a:extLst>
                </a:hlinkClick>
              </a:rPr>
              <a:t>.org</a:t>
            </a:r>
            <a:endParaRPr lang="en-GB" b="1" dirty="0">
              <a:solidFill>
                <a:schemeClr val="accent1"/>
              </a:solidFill>
            </a:endParaRPr>
          </a:p>
        </p:txBody>
      </p:sp>
    </p:spTree>
    <p:extLst>
      <p:ext uri="{BB962C8B-B14F-4D97-AF65-F5344CB8AC3E}">
        <p14:creationId xmlns:p14="http://schemas.microsoft.com/office/powerpoint/2010/main" val="1803936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Overview</a:t>
            </a:r>
            <a:endParaRPr lang="it-IT" dirty="0"/>
          </a:p>
        </p:txBody>
      </p:sp>
      <p:sp>
        <p:nvSpPr>
          <p:cNvPr id="3" name="Segnaposto contenuto 2"/>
          <p:cNvSpPr>
            <a:spLocks noGrp="1"/>
          </p:cNvSpPr>
          <p:nvPr>
            <p:ph idx="4294967295"/>
          </p:nvPr>
        </p:nvSpPr>
        <p:spPr>
          <a:xfrm>
            <a:off x="68580" y="855028"/>
            <a:ext cx="4739481" cy="3679825"/>
          </a:xfrm>
        </p:spPr>
        <p:txBody>
          <a:bodyPr/>
          <a:lstStyle/>
          <a:p>
            <a:pPr indent="0"/>
            <a:r>
              <a:rPr lang="en-US" b="1" dirty="0"/>
              <a:t>Free open source software</a:t>
            </a:r>
          </a:p>
          <a:p>
            <a:pPr indent="0"/>
            <a:r>
              <a:rPr lang="en-US" b="1" dirty="0"/>
              <a:t>4 types of products</a:t>
            </a:r>
          </a:p>
          <a:p>
            <a:pPr lvl="1"/>
            <a:r>
              <a:rPr lang="en-US" b="1" dirty="0"/>
              <a:t>Cloud-free surface reflectance composite</a:t>
            </a:r>
          </a:p>
          <a:p>
            <a:pPr lvl="1"/>
            <a:r>
              <a:rPr lang="en-US" b="1" dirty="0"/>
              <a:t>Vegetation status</a:t>
            </a:r>
          </a:p>
          <a:p>
            <a:pPr lvl="1"/>
            <a:r>
              <a:rPr lang="en-US" b="1" dirty="0"/>
              <a:t>Dynamic cropland mask</a:t>
            </a:r>
          </a:p>
          <a:p>
            <a:pPr lvl="1"/>
            <a:r>
              <a:rPr lang="en-US" b="1" dirty="0"/>
              <a:t>Cultivated crop type map</a:t>
            </a:r>
          </a:p>
          <a:p>
            <a:pPr indent="0"/>
            <a:r>
              <a:rPr lang="en-US" b="1" dirty="0">
                <a:solidFill>
                  <a:schemeClr val="tx1"/>
                </a:solidFill>
              </a:rPr>
              <a:t>2 operation modes</a:t>
            </a:r>
          </a:p>
          <a:p>
            <a:pPr lvl="1"/>
            <a:r>
              <a:rPr lang="en-US" b="1" dirty="0">
                <a:solidFill>
                  <a:schemeClr val="tx1"/>
                </a:solidFill>
              </a:rPr>
              <a:t>Automatic</a:t>
            </a:r>
          </a:p>
          <a:p>
            <a:pPr lvl="1"/>
            <a:r>
              <a:rPr lang="en-US" b="1" dirty="0">
                <a:solidFill>
                  <a:schemeClr val="tx1"/>
                </a:solidFill>
              </a:rPr>
              <a:t>Manual</a:t>
            </a:r>
          </a:p>
          <a:p>
            <a:pPr lvl="1">
              <a:buFont typeface="Arial" panose="020B0604020202020204" pitchFamily="34" charset="0"/>
              <a:buChar char="•"/>
            </a:pPr>
            <a:endParaRPr lang="en-US" b="1" dirty="0"/>
          </a:p>
        </p:txBody>
      </p:sp>
      <p:sp>
        <p:nvSpPr>
          <p:cNvPr id="5" name="TextBox 4">
            <a:extLst>
              <a:ext uri="{FF2B5EF4-FFF2-40B4-BE49-F238E27FC236}">
                <a16:creationId xmlns:a16="http://schemas.microsoft.com/office/drawing/2014/main" id="{5197F672-36CA-4C80-9928-68F3BA182370}"/>
              </a:ext>
            </a:extLst>
          </p:cNvPr>
          <p:cNvSpPr txBox="1"/>
          <p:nvPr/>
        </p:nvSpPr>
        <p:spPr>
          <a:xfrm>
            <a:off x="4572000" y="855028"/>
            <a:ext cx="4329113" cy="2462213"/>
          </a:xfrm>
          <a:prstGeom prst="rect">
            <a:avLst/>
          </a:prstGeom>
          <a:noFill/>
        </p:spPr>
        <p:txBody>
          <a:bodyPr wrap="square" rtlCol="0">
            <a:spAutoFit/>
          </a:bodyPr>
          <a:lstStyle/>
          <a:p>
            <a:pPr eaLnBrk="1" fontAlgn="auto" hangingPunct="1">
              <a:spcAft>
                <a:spcPts val="0"/>
              </a:spcAft>
              <a:defRPr/>
            </a:pPr>
            <a:r>
              <a:rPr lang="en-US" sz="1400" b="1" dirty="0"/>
              <a:t>Automated</a:t>
            </a:r>
            <a:r>
              <a:rPr lang="en-US" sz="1400" dirty="0"/>
              <a:t> Mode (near real-time)</a:t>
            </a:r>
          </a:p>
          <a:p>
            <a:pPr lvl="1" eaLnBrk="1" fontAlgn="auto" hangingPunct="1">
              <a:spcAft>
                <a:spcPts val="0"/>
              </a:spcAft>
              <a:buFont typeface="Arial"/>
              <a:buChar char="•"/>
              <a:defRPr/>
            </a:pPr>
            <a:r>
              <a:rPr lang="en-US" sz="1400" dirty="0"/>
              <a:t>Automatic data flow</a:t>
            </a:r>
          </a:p>
          <a:p>
            <a:pPr lvl="1" eaLnBrk="1" fontAlgn="auto" hangingPunct="1">
              <a:spcAft>
                <a:spcPts val="0"/>
              </a:spcAft>
              <a:buFont typeface="Arial"/>
              <a:buChar char="•"/>
              <a:defRPr/>
            </a:pPr>
            <a:r>
              <a:rPr lang="en-US" sz="1400" dirty="0"/>
              <a:t>Processing driven by new products availability</a:t>
            </a:r>
          </a:p>
          <a:p>
            <a:pPr lvl="1" eaLnBrk="1" fontAlgn="auto" hangingPunct="1">
              <a:spcAft>
                <a:spcPts val="0"/>
              </a:spcAft>
              <a:buFont typeface="Arial"/>
              <a:buChar char="•"/>
              <a:defRPr/>
            </a:pPr>
            <a:r>
              <a:rPr lang="en-US" sz="1400" dirty="0"/>
              <a:t>Automated (scheduled) downloads for </a:t>
            </a:r>
          </a:p>
          <a:p>
            <a:pPr lvl="1" fontAlgn="auto">
              <a:spcAft>
                <a:spcPts val="0"/>
              </a:spcAft>
              <a:defRPr/>
            </a:pPr>
            <a:r>
              <a:rPr lang="en-US" sz="1400" dirty="0"/>
              <a:t>     S2A L1C (only needed granules) and L8 L1T</a:t>
            </a:r>
          </a:p>
          <a:p>
            <a:pPr eaLnBrk="1" fontAlgn="auto" hangingPunct="1">
              <a:spcAft>
                <a:spcPts val="0"/>
              </a:spcAft>
              <a:defRPr/>
            </a:pPr>
            <a:endParaRPr lang="en-US" sz="1400" b="1" dirty="0"/>
          </a:p>
          <a:p>
            <a:pPr eaLnBrk="1" fontAlgn="auto" hangingPunct="1">
              <a:spcAft>
                <a:spcPts val="0"/>
              </a:spcAft>
              <a:defRPr/>
            </a:pPr>
            <a:r>
              <a:rPr lang="en-US" sz="1400" b="1" dirty="0"/>
              <a:t>Manual</a:t>
            </a:r>
            <a:r>
              <a:rPr lang="en-US" sz="1400" dirty="0"/>
              <a:t> Mode (on-demand)</a:t>
            </a:r>
          </a:p>
          <a:p>
            <a:pPr lvl="1" eaLnBrk="1" fontAlgn="auto" hangingPunct="1">
              <a:spcAft>
                <a:spcPts val="0"/>
              </a:spcAft>
              <a:buFont typeface="Arial"/>
              <a:buChar char="•"/>
              <a:defRPr/>
            </a:pPr>
            <a:r>
              <a:rPr lang="en-US" sz="1400" dirty="0"/>
              <a:t>Processing triggered by user requests</a:t>
            </a:r>
          </a:p>
          <a:p>
            <a:pPr lvl="1" eaLnBrk="1" fontAlgn="auto" hangingPunct="1">
              <a:spcAft>
                <a:spcPts val="0"/>
              </a:spcAft>
              <a:buFont typeface="Arial"/>
              <a:buChar char="•"/>
              <a:defRPr/>
            </a:pPr>
            <a:r>
              <a:rPr lang="en-US" sz="1400" dirty="0"/>
              <a:t>Data processed in one run</a:t>
            </a:r>
            <a:endParaRPr lang="en-GB" sz="1400" dirty="0"/>
          </a:p>
        </p:txBody>
      </p:sp>
    </p:spTree>
    <p:extLst>
      <p:ext uri="{BB962C8B-B14F-4D97-AF65-F5344CB8AC3E}">
        <p14:creationId xmlns:p14="http://schemas.microsoft.com/office/powerpoint/2010/main" val="99369199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Installation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Step 1: Download the system</a:t>
            </a:r>
          </a:p>
          <a:p>
            <a:pPr marL="228600" indent="-228600">
              <a:buFont typeface="+mj-lt"/>
              <a:buAutoNum type="alphaLcParenR"/>
            </a:pPr>
            <a:r>
              <a:rPr lang="en-US" sz="1200" b="1" dirty="0"/>
              <a:t>Go to </a:t>
            </a:r>
            <a:r>
              <a:rPr lang="en-US" sz="1200" b="1" dirty="0">
                <a:hlinkClick r:id="rId2"/>
              </a:rPr>
              <a:t>http://www.esa-sen2agri.org/operational-system/system-download/</a:t>
            </a:r>
            <a:endParaRPr lang="en-US" sz="1200" b="1" dirty="0"/>
          </a:p>
        </p:txBody>
      </p:sp>
      <p:pic>
        <p:nvPicPr>
          <p:cNvPr id="6" name="Picture 5">
            <a:extLst>
              <a:ext uri="{FF2B5EF4-FFF2-40B4-BE49-F238E27FC236}">
                <a16:creationId xmlns:a16="http://schemas.microsoft.com/office/drawing/2014/main" id="{F0ACE504-7F73-43DB-8689-97D17D90F468}"/>
              </a:ext>
            </a:extLst>
          </p:cNvPr>
          <p:cNvPicPr>
            <a:picLocks noChangeAspect="1"/>
          </p:cNvPicPr>
          <p:nvPr/>
        </p:nvPicPr>
        <p:blipFill>
          <a:blip r:embed="rId3"/>
          <a:stretch>
            <a:fillRect/>
          </a:stretch>
        </p:blipFill>
        <p:spPr>
          <a:xfrm>
            <a:off x="4679156" y="1428749"/>
            <a:ext cx="4210631" cy="3202406"/>
          </a:xfrm>
          <a:prstGeom prst="rect">
            <a:avLst/>
          </a:prstGeom>
        </p:spPr>
      </p:pic>
    </p:spTree>
    <p:extLst>
      <p:ext uri="{BB962C8B-B14F-4D97-AF65-F5344CB8AC3E}">
        <p14:creationId xmlns:p14="http://schemas.microsoft.com/office/powerpoint/2010/main" val="7721424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idx="4294967295"/>
          </p:nvPr>
        </p:nvSpPr>
        <p:spPr>
          <a:xfrm>
            <a:off x="1378744" y="73025"/>
            <a:ext cx="5796756" cy="430213"/>
          </a:xfrm>
        </p:spPr>
        <p:txBody>
          <a:bodyPr/>
          <a:lstStyle/>
          <a:p>
            <a:r>
              <a:rPr lang="en-US" dirty="0"/>
              <a:t>System Installation</a:t>
            </a:r>
            <a:endParaRPr lang="it-IT" dirty="0"/>
          </a:p>
        </p:txBody>
      </p:sp>
      <p:sp>
        <p:nvSpPr>
          <p:cNvPr id="3" name="Segnaposto contenuto 2"/>
          <p:cNvSpPr>
            <a:spLocks noGrp="1"/>
          </p:cNvSpPr>
          <p:nvPr>
            <p:ph idx="4294967295"/>
          </p:nvPr>
        </p:nvSpPr>
        <p:spPr>
          <a:xfrm>
            <a:off x="68580" y="855028"/>
            <a:ext cx="8747125" cy="3679825"/>
          </a:xfrm>
        </p:spPr>
        <p:txBody>
          <a:bodyPr/>
          <a:lstStyle/>
          <a:p>
            <a:pPr indent="0"/>
            <a:r>
              <a:rPr lang="en-US" b="1" dirty="0"/>
              <a:t>Step 1: Download the system</a:t>
            </a:r>
          </a:p>
          <a:p>
            <a:pPr marL="228600" indent="-228600">
              <a:buFont typeface="+mj-lt"/>
              <a:buAutoNum type="alphaLcParenR"/>
            </a:pPr>
            <a:r>
              <a:rPr lang="en-US" sz="1200" dirty="0"/>
              <a:t>Go to</a:t>
            </a:r>
            <a:r>
              <a:rPr lang="en-US" sz="1200" b="1" dirty="0"/>
              <a:t> </a:t>
            </a:r>
            <a:r>
              <a:rPr lang="en-US" sz="1200" b="1" dirty="0">
                <a:hlinkClick r:id="rId2"/>
              </a:rPr>
              <a:t>http://www.esa-sen2agri.org/operational-system/system-download/</a:t>
            </a:r>
            <a:endParaRPr lang="en-US" sz="1200" b="1" dirty="0"/>
          </a:p>
          <a:p>
            <a:pPr marL="228600" indent="-228600">
              <a:buFont typeface="+mj-lt"/>
              <a:buAutoNum type="alphaLcParenR"/>
            </a:pPr>
            <a:r>
              <a:rPr lang="en-US" sz="1200" b="1" dirty="0"/>
              <a:t>Read carefully the “System requirements”</a:t>
            </a:r>
          </a:p>
          <a:p>
            <a:pPr indent="0"/>
            <a:r>
              <a:rPr lang="en-US" sz="1200" b="1" dirty="0"/>
              <a:t>section to dimension your hardware</a:t>
            </a:r>
          </a:p>
        </p:txBody>
      </p:sp>
      <p:pic>
        <p:nvPicPr>
          <p:cNvPr id="5" name="Picture 4">
            <a:extLst>
              <a:ext uri="{FF2B5EF4-FFF2-40B4-BE49-F238E27FC236}">
                <a16:creationId xmlns:a16="http://schemas.microsoft.com/office/drawing/2014/main" id="{F35CA38C-F16A-4F76-9C6F-E1D63524A26D}"/>
              </a:ext>
            </a:extLst>
          </p:cNvPr>
          <p:cNvPicPr>
            <a:picLocks noChangeAspect="1"/>
          </p:cNvPicPr>
          <p:nvPr/>
        </p:nvPicPr>
        <p:blipFill>
          <a:blip r:embed="rId3"/>
          <a:stretch>
            <a:fillRect/>
          </a:stretch>
        </p:blipFill>
        <p:spPr>
          <a:xfrm>
            <a:off x="4572000" y="1557337"/>
            <a:ext cx="4447644" cy="2977516"/>
          </a:xfrm>
          <a:prstGeom prst="rect">
            <a:avLst/>
          </a:prstGeom>
        </p:spPr>
      </p:pic>
    </p:spTree>
    <p:extLst>
      <p:ext uri="{BB962C8B-B14F-4D97-AF65-F5344CB8AC3E}">
        <p14:creationId xmlns:p14="http://schemas.microsoft.com/office/powerpoint/2010/main" val="239181765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C8ADC5-9C19-480F-AAD8-A509AAEC6063}"/>
              </a:ext>
            </a:extLst>
          </p:cNvPr>
          <p:cNvSpPr>
            <a:spLocks noGrp="1"/>
          </p:cNvSpPr>
          <p:nvPr>
            <p:ph type="title"/>
          </p:nvPr>
        </p:nvSpPr>
        <p:spPr/>
        <p:txBody>
          <a:bodyPr/>
          <a:lstStyle/>
          <a:p>
            <a:r>
              <a:rPr lang="en-GB" dirty="0"/>
              <a:t>System Installation</a:t>
            </a:r>
          </a:p>
        </p:txBody>
      </p:sp>
      <p:sp>
        <p:nvSpPr>
          <p:cNvPr id="3" name="Content Placeholder 2">
            <a:extLst>
              <a:ext uri="{FF2B5EF4-FFF2-40B4-BE49-F238E27FC236}">
                <a16:creationId xmlns:a16="http://schemas.microsoft.com/office/drawing/2014/main" id="{A0BCD0E5-2858-4E55-9CFC-F75466C5A521}"/>
              </a:ext>
            </a:extLst>
          </p:cNvPr>
          <p:cNvSpPr>
            <a:spLocks noGrp="1"/>
          </p:cNvSpPr>
          <p:nvPr>
            <p:ph idx="1"/>
          </p:nvPr>
        </p:nvSpPr>
        <p:spPr/>
        <p:txBody>
          <a:bodyPr/>
          <a:lstStyle/>
          <a:p>
            <a:r>
              <a:rPr lang="en-GB" dirty="0"/>
              <a:t>Hardware Requirements</a:t>
            </a:r>
          </a:p>
          <a:p>
            <a:endParaRPr lang="en-GB" dirty="0"/>
          </a:p>
        </p:txBody>
      </p:sp>
      <p:graphicFrame>
        <p:nvGraphicFramePr>
          <p:cNvPr id="6" name="Table 6">
            <a:extLst>
              <a:ext uri="{FF2B5EF4-FFF2-40B4-BE49-F238E27FC236}">
                <a16:creationId xmlns:a16="http://schemas.microsoft.com/office/drawing/2014/main" id="{289C7DF5-C8F5-4226-B259-E0444A3548EC}"/>
              </a:ext>
            </a:extLst>
          </p:cNvPr>
          <p:cNvGraphicFramePr>
            <a:graphicFrameLocks noGrp="1"/>
          </p:cNvGraphicFramePr>
          <p:nvPr>
            <p:extLst>
              <p:ext uri="{D42A27DB-BD31-4B8C-83A1-F6EECF244321}">
                <p14:modId xmlns:p14="http://schemas.microsoft.com/office/powerpoint/2010/main" val="3553405926"/>
              </p:ext>
            </p:extLst>
          </p:nvPr>
        </p:nvGraphicFramePr>
        <p:xfrm>
          <a:off x="714375" y="1318418"/>
          <a:ext cx="7629525" cy="2966720"/>
        </p:xfrm>
        <a:graphic>
          <a:graphicData uri="http://schemas.openxmlformats.org/drawingml/2006/table">
            <a:tbl>
              <a:tblPr firstRow="1" bandRow="1">
                <a:tableStyleId>{21E4AEA4-8DFA-4A89-87EB-49C32662AFE0}</a:tableStyleId>
              </a:tblPr>
              <a:tblGrid>
                <a:gridCol w="2543175">
                  <a:extLst>
                    <a:ext uri="{9D8B030D-6E8A-4147-A177-3AD203B41FA5}">
                      <a16:colId xmlns:a16="http://schemas.microsoft.com/office/drawing/2014/main" val="2589973806"/>
                    </a:ext>
                  </a:extLst>
                </a:gridCol>
                <a:gridCol w="2543175">
                  <a:extLst>
                    <a:ext uri="{9D8B030D-6E8A-4147-A177-3AD203B41FA5}">
                      <a16:colId xmlns:a16="http://schemas.microsoft.com/office/drawing/2014/main" val="3002467899"/>
                    </a:ext>
                  </a:extLst>
                </a:gridCol>
                <a:gridCol w="2543175">
                  <a:extLst>
                    <a:ext uri="{9D8B030D-6E8A-4147-A177-3AD203B41FA5}">
                      <a16:colId xmlns:a16="http://schemas.microsoft.com/office/drawing/2014/main" val="1383613945"/>
                    </a:ext>
                  </a:extLst>
                </a:gridCol>
              </a:tblGrid>
              <a:tr h="370840">
                <a:tc>
                  <a:txBody>
                    <a:bodyPr/>
                    <a:lstStyle/>
                    <a:p>
                      <a:endParaRPr lang="en-GB" dirty="0"/>
                    </a:p>
                  </a:txBody>
                  <a:tcPr/>
                </a:tc>
                <a:tc>
                  <a:txBody>
                    <a:bodyPr/>
                    <a:lstStyle/>
                    <a:p>
                      <a:r>
                        <a:rPr lang="en-GB" dirty="0"/>
                        <a:t>Small Site</a:t>
                      </a:r>
                    </a:p>
                  </a:txBody>
                  <a:tcPr/>
                </a:tc>
                <a:tc>
                  <a:txBody>
                    <a:bodyPr/>
                    <a:lstStyle/>
                    <a:p>
                      <a:r>
                        <a:rPr lang="en-GB" dirty="0"/>
                        <a:t>Large Site</a:t>
                      </a:r>
                    </a:p>
                  </a:txBody>
                  <a:tcPr/>
                </a:tc>
                <a:extLst>
                  <a:ext uri="{0D108BD9-81ED-4DB2-BD59-A6C34878D82A}">
                    <a16:rowId xmlns:a16="http://schemas.microsoft.com/office/drawing/2014/main" val="2835100012"/>
                  </a:ext>
                </a:extLst>
              </a:tr>
              <a:tr h="370840">
                <a:tc>
                  <a:txBody>
                    <a:bodyPr/>
                    <a:lstStyle/>
                    <a:p>
                      <a:r>
                        <a:rPr lang="en-GB" dirty="0"/>
                        <a:t>Area</a:t>
                      </a:r>
                    </a:p>
                  </a:txBody>
                  <a:tcPr/>
                </a:tc>
                <a:tc>
                  <a:txBody>
                    <a:bodyPr/>
                    <a:lstStyle/>
                    <a:p>
                      <a:r>
                        <a:rPr lang="en-GB" dirty="0"/>
                        <a:t>90,000 km</a:t>
                      </a:r>
                      <a:r>
                        <a:rPr lang="en-GB" baseline="30000" dirty="0"/>
                        <a:t>2</a:t>
                      </a:r>
                      <a:endParaRPr lang="en-GB" dirty="0"/>
                    </a:p>
                  </a:txBody>
                  <a:tcPr/>
                </a:tc>
                <a:tc>
                  <a:txBody>
                    <a:bodyPr/>
                    <a:lstStyle/>
                    <a:p>
                      <a:r>
                        <a:rPr lang="en-GB" dirty="0"/>
                        <a:t>500,000 km</a:t>
                      </a:r>
                      <a:r>
                        <a:rPr lang="en-GB" baseline="30000" dirty="0"/>
                        <a:t>2</a:t>
                      </a:r>
                      <a:endParaRPr lang="en-GB" dirty="0"/>
                    </a:p>
                  </a:txBody>
                  <a:tcPr/>
                </a:tc>
                <a:extLst>
                  <a:ext uri="{0D108BD9-81ED-4DB2-BD59-A6C34878D82A}">
                    <a16:rowId xmlns:a16="http://schemas.microsoft.com/office/drawing/2014/main" val="742983723"/>
                  </a:ext>
                </a:extLst>
              </a:tr>
              <a:tr h="370840">
                <a:tc>
                  <a:txBody>
                    <a:bodyPr/>
                    <a:lstStyle/>
                    <a:p>
                      <a:r>
                        <a:rPr lang="en-GB" dirty="0"/>
                        <a:t>Sentinel-2 coverage</a:t>
                      </a:r>
                    </a:p>
                  </a:txBody>
                  <a:tcPr/>
                </a:tc>
                <a:tc>
                  <a:txBody>
                    <a:bodyPr/>
                    <a:lstStyle/>
                    <a:p>
                      <a:r>
                        <a:rPr lang="en-GB" dirty="0"/>
                        <a:t>9 tiles</a:t>
                      </a:r>
                    </a:p>
                  </a:txBody>
                  <a:tcPr/>
                </a:tc>
                <a:tc>
                  <a:txBody>
                    <a:bodyPr/>
                    <a:lstStyle/>
                    <a:p>
                      <a:r>
                        <a:rPr lang="en-GB" dirty="0"/>
                        <a:t>50 tiles</a:t>
                      </a:r>
                    </a:p>
                  </a:txBody>
                  <a:tcPr/>
                </a:tc>
                <a:extLst>
                  <a:ext uri="{0D108BD9-81ED-4DB2-BD59-A6C34878D82A}">
                    <a16:rowId xmlns:a16="http://schemas.microsoft.com/office/drawing/2014/main" val="760958231"/>
                  </a:ext>
                </a:extLst>
              </a:tr>
              <a:tr h="370840">
                <a:tc>
                  <a:txBody>
                    <a:bodyPr/>
                    <a:lstStyle/>
                    <a:p>
                      <a:r>
                        <a:rPr lang="en-GB" dirty="0"/>
                        <a:t>Landsat-8 coverage</a:t>
                      </a:r>
                    </a:p>
                  </a:txBody>
                  <a:tcPr/>
                </a:tc>
                <a:tc>
                  <a:txBody>
                    <a:bodyPr/>
                    <a:lstStyle/>
                    <a:p>
                      <a:r>
                        <a:rPr lang="en-GB" dirty="0"/>
                        <a:t>4 scenes</a:t>
                      </a:r>
                    </a:p>
                  </a:txBody>
                  <a:tcPr/>
                </a:tc>
                <a:tc>
                  <a:txBody>
                    <a:bodyPr/>
                    <a:lstStyle/>
                    <a:p>
                      <a:r>
                        <a:rPr lang="en-GB" dirty="0"/>
                        <a:t>16 scenes</a:t>
                      </a:r>
                    </a:p>
                  </a:txBody>
                  <a:tcPr/>
                </a:tc>
                <a:extLst>
                  <a:ext uri="{0D108BD9-81ED-4DB2-BD59-A6C34878D82A}">
                    <a16:rowId xmlns:a16="http://schemas.microsoft.com/office/drawing/2014/main" val="1972783532"/>
                  </a:ext>
                </a:extLst>
              </a:tr>
              <a:tr h="370840">
                <a:tc>
                  <a:txBody>
                    <a:bodyPr/>
                    <a:lstStyle/>
                    <a:p>
                      <a:r>
                        <a:rPr lang="en-GB" dirty="0"/>
                        <a:t>Season duration</a:t>
                      </a:r>
                    </a:p>
                  </a:txBody>
                  <a:tcPr/>
                </a:tc>
                <a:tc>
                  <a:txBody>
                    <a:bodyPr/>
                    <a:lstStyle/>
                    <a:p>
                      <a:r>
                        <a:rPr lang="en-GB" dirty="0"/>
                        <a:t>10 months</a:t>
                      </a:r>
                    </a:p>
                  </a:txBody>
                  <a:tcPr/>
                </a:tc>
                <a:tc>
                  <a:txBody>
                    <a:bodyPr/>
                    <a:lstStyle/>
                    <a:p>
                      <a:r>
                        <a:rPr lang="en-GB" dirty="0"/>
                        <a:t>10 months</a:t>
                      </a:r>
                    </a:p>
                  </a:txBody>
                  <a:tcPr/>
                </a:tc>
                <a:extLst>
                  <a:ext uri="{0D108BD9-81ED-4DB2-BD59-A6C34878D82A}">
                    <a16:rowId xmlns:a16="http://schemas.microsoft.com/office/drawing/2014/main" val="3100008783"/>
                  </a:ext>
                </a:extLst>
              </a:tr>
              <a:tr h="370840">
                <a:tc>
                  <a:txBody>
                    <a:bodyPr/>
                    <a:lstStyle/>
                    <a:p>
                      <a:r>
                        <a:rPr lang="en-GB" dirty="0"/>
                        <a:t>Storage</a:t>
                      </a:r>
                    </a:p>
                  </a:txBody>
                  <a:tcPr/>
                </a:tc>
                <a:tc>
                  <a:txBody>
                    <a:bodyPr/>
                    <a:lstStyle/>
                    <a:p>
                      <a:r>
                        <a:rPr lang="en-GB" dirty="0"/>
                        <a:t>4 TB – 8 TB</a:t>
                      </a:r>
                    </a:p>
                  </a:txBody>
                  <a:tcPr/>
                </a:tc>
                <a:tc>
                  <a:txBody>
                    <a:bodyPr/>
                    <a:lstStyle/>
                    <a:p>
                      <a:r>
                        <a:rPr lang="en-GB" dirty="0"/>
                        <a:t>10 – 15 TB</a:t>
                      </a:r>
                    </a:p>
                  </a:txBody>
                  <a:tcPr/>
                </a:tc>
                <a:extLst>
                  <a:ext uri="{0D108BD9-81ED-4DB2-BD59-A6C34878D82A}">
                    <a16:rowId xmlns:a16="http://schemas.microsoft.com/office/drawing/2014/main" val="1993661437"/>
                  </a:ext>
                </a:extLst>
              </a:tr>
              <a:tr h="370840">
                <a:tc>
                  <a:txBody>
                    <a:bodyPr/>
                    <a:lstStyle/>
                    <a:p>
                      <a:r>
                        <a:rPr lang="en-GB" dirty="0"/>
                        <a:t>CPU</a:t>
                      </a:r>
                    </a:p>
                  </a:txBody>
                  <a:tcPr/>
                </a:tc>
                <a:tc>
                  <a:txBody>
                    <a:bodyPr/>
                    <a:lstStyle/>
                    <a:p>
                      <a:r>
                        <a:rPr lang="en-GB" dirty="0"/>
                        <a:t>8 cores</a:t>
                      </a:r>
                    </a:p>
                  </a:txBody>
                  <a:tcPr/>
                </a:tc>
                <a:tc>
                  <a:txBody>
                    <a:bodyPr/>
                    <a:lstStyle/>
                    <a:p>
                      <a:r>
                        <a:rPr lang="en-GB" dirty="0"/>
                        <a:t>16 cores</a:t>
                      </a:r>
                    </a:p>
                  </a:txBody>
                  <a:tcPr/>
                </a:tc>
                <a:extLst>
                  <a:ext uri="{0D108BD9-81ED-4DB2-BD59-A6C34878D82A}">
                    <a16:rowId xmlns:a16="http://schemas.microsoft.com/office/drawing/2014/main" val="1149926553"/>
                  </a:ext>
                </a:extLst>
              </a:tr>
              <a:tr h="370840">
                <a:tc>
                  <a:txBody>
                    <a:bodyPr/>
                    <a:lstStyle/>
                    <a:p>
                      <a:r>
                        <a:rPr lang="en-GB" dirty="0"/>
                        <a:t>RAM</a:t>
                      </a:r>
                    </a:p>
                  </a:txBody>
                  <a:tcPr/>
                </a:tc>
                <a:tc>
                  <a:txBody>
                    <a:bodyPr/>
                    <a:lstStyle/>
                    <a:p>
                      <a:r>
                        <a:rPr lang="en-GB" dirty="0"/>
                        <a:t>32 GB</a:t>
                      </a:r>
                    </a:p>
                  </a:txBody>
                  <a:tcPr/>
                </a:tc>
                <a:tc>
                  <a:txBody>
                    <a:bodyPr/>
                    <a:lstStyle/>
                    <a:p>
                      <a:r>
                        <a:rPr lang="en-GB" dirty="0"/>
                        <a:t>64 GB – 128 GB</a:t>
                      </a:r>
                    </a:p>
                  </a:txBody>
                  <a:tcPr/>
                </a:tc>
                <a:extLst>
                  <a:ext uri="{0D108BD9-81ED-4DB2-BD59-A6C34878D82A}">
                    <a16:rowId xmlns:a16="http://schemas.microsoft.com/office/drawing/2014/main" val="3837580429"/>
                  </a:ext>
                </a:extLst>
              </a:tr>
            </a:tbl>
          </a:graphicData>
        </a:graphic>
      </p:graphicFrame>
    </p:spTree>
    <p:extLst>
      <p:ext uri="{BB962C8B-B14F-4D97-AF65-F5344CB8AC3E}">
        <p14:creationId xmlns:p14="http://schemas.microsoft.com/office/powerpoint/2010/main" val="3399583146"/>
      </p:ext>
    </p:extLst>
  </p:cSld>
  <p:clrMapOvr>
    <a:masterClrMapping/>
  </p:clrMapOvr>
</p:sld>
</file>

<file path=ppt/theme/theme1.xml><?xml version="1.0" encoding="utf-8"?>
<a:theme xmlns:a="http://schemas.openxmlformats.org/drawingml/2006/main" name="NEW ESA Presentation 16-9">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8995F947CC68284A92DD76895F95485E" ma:contentTypeVersion="" ma:contentTypeDescription="Create a new document." ma:contentTypeScope="" ma:versionID="d2f7bac1cc6cefe942785cfbb8bae163">
  <xsd:schema xmlns:xsd="http://www.w3.org/2001/XMLSchema" xmlns:xs="http://www.w3.org/2001/XMLSchema" xmlns:p="http://schemas.microsoft.com/office/2006/metadata/properties" xmlns:ns2="f2760952-b3bb-408f-ace6-eb1e07642b86" targetNamespace="http://schemas.microsoft.com/office/2006/metadata/properties" ma:root="true" ma:fieldsID="70e6d848e258403642b2016fccd44a87" ns2:_="">
    <xsd:import namespace="f2760952-b3bb-408f-ace6-eb1e07642b86"/>
    <xsd:element name="properties">
      <xsd:complexType>
        <xsd:sequence>
          <xsd:element name="documentManagement">
            <xsd:complexType>
              <xsd:all>
                <xsd:element ref="ns2:SharedWithUsers" minOccurs="0"/>
                <xsd:element ref="ns2: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2760952-b3bb-408f-ace6-eb1e07642b86"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9" nillable="true" ma:displayName="Sharing Hint Hash" ma:description=""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2.xml><?xml version="1.0" encoding="utf-8"?>
<ds:datastoreItem xmlns:ds="http://schemas.openxmlformats.org/officeDocument/2006/customXml" ds:itemID="{8E22279E-2C4C-4C93-8498-455A58D1433E}">
  <ds:schemaRefs>
    <ds:schemaRef ds:uri="http://schemas.openxmlformats.org/package/2006/metadata/core-properties"/>
    <ds:schemaRef ds:uri="http://purl.org/dc/terms/"/>
    <ds:schemaRef ds:uri="http://schemas.microsoft.com/office/2006/documentManagement/types"/>
    <ds:schemaRef ds:uri="http://schemas.microsoft.com/office/infopath/2007/PartnerControls"/>
    <ds:schemaRef ds:uri="f2760952-b3bb-408f-ace6-eb1e07642b86"/>
    <ds:schemaRef ds:uri="http://www.w3.org/XML/1998/namespace"/>
    <ds:schemaRef ds:uri="http://schemas.microsoft.com/office/2006/metadata/properties"/>
    <ds:schemaRef ds:uri="http://purl.org/dc/dcmitype/"/>
    <ds:schemaRef ds:uri="http://purl.org/dc/elements/1.1/"/>
  </ds:schemaRefs>
</ds:datastoreItem>
</file>

<file path=customXml/itemProps3.xml><?xml version="1.0" encoding="utf-8"?>
<ds:datastoreItem xmlns:ds="http://schemas.openxmlformats.org/officeDocument/2006/customXml" ds:itemID="{2D587E21-31CA-408E-A5B1-4B7F0D8D9CE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2760952-b3bb-408f-ace6-eb1e07642b8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NEW ESA Presentation 16-9</Template>
  <TotalTime>1086</TotalTime>
  <Words>3051</Words>
  <Application>Microsoft Office PowerPoint</Application>
  <PresentationFormat>On-screen Show (16:9)</PresentationFormat>
  <Paragraphs>526</Paragraphs>
  <Slides>55</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55</vt:i4>
      </vt:variant>
    </vt:vector>
  </HeadingPairs>
  <TitlesOfParts>
    <vt:vector size="61" baseType="lpstr">
      <vt:lpstr>Arial</vt:lpstr>
      <vt:lpstr>Calibri</vt:lpstr>
      <vt:lpstr>Courier New</vt:lpstr>
      <vt:lpstr>Symbol</vt:lpstr>
      <vt:lpstr>Verdana</vt:lpstr>
      <vt:lpstr>NEW ESA Presentation 16-9</vt:lpstr>
      <vt:lpstr>PowerPoint Presentation</vt:lpstr>
      <vt:lpstr>Outline</vt:lpstr>
      <vt:lpstr>System Overview</vt:lpstr>
      <vt:lpstr>System Overview</vt:lpstr>
      <vt:lpstr>System Overview</vt:lpstr>
      <vt:lpstr>System Overview</vt:lpstr>
      <vt:lpstr>System Installation</vt:lpstr>
      <vt:lpstr>System Installation</vt:lpstr>
      <vt:lpstr>System Installation</vt:lpstr>
      <vt:lpstr>System Installation</vt:lpstr>
      <vt:lpstr>System Installation</vt:lpstr>
      <vt:lpstr>System Installation</vt:lpstr>
      <vt:lpstr>System Installation</vt:lpstr>
      <vt:lpstr>System Installation</vt:lpstr>
      <vt:lpstr>System Installation</vt:lpstr>
      <vt:lpstr>System Installation</vt:lpstr>
      <vt:lpstr>System Installation</vt:lpstr>
      <vt:lpstr>System Installation</vt:lpstr>
      <vt:lpstr>User Interface Overview</vt:lpstr>
      <vt:lpstr>User Interface Overview</vt:lpstr>
      <vt:lpstr>User Interface Overview</vt:lpstr>
      <vt:lpstr>User Interface Overview</vt:lpstr>
      <vt:lpstr>User Interface Overview</vt:lpstr>
      <vt:lpstr>User Interface Overview</vt:lpstr>
      <vt:lpstr>User Interface Overview</vt:lpstr>
      <vt:lpstr>User Interface Overview</vt:lpstr>
      <vt:lpstr>User Interface Overview</vt:lpstr>
      <vt:lpstr>EO Source Configuration – on premises</vt:lpstr>
      <vt:lpstr>EO Source Configuration – on premises</vt:lpstr>
      <vt:lpstr>EO Source Configuration – on premises</vt:lpstr>
      <vt:lpstr>EO Source Configuration - cloud</vt:lpstr>
      <vt:lpstr>EO Source Configuration - cloud</vt:lpstr>
      <vt:lpstr>EO Source Configuration - cloud</vt:lpstr>
      <vt:lpstr>EO Source Configuration – cloud</vt:lpstr>
      <vt:lpstr>EO Source Configuration – cloud</vt:lpstr>
      <vt:lpstr>EO Source Configuration – cloud</vt:lpstr>
      <vt:lpstr>Hands-on – access local products</vt:lpstr>
      <vt:lpstr>Hands-on – configure data source</vt:lpstr>
      <vt:lpstr>Hands-on – configure data source</vt:lpstr>
      <vt:lpstr>Hands-on – site and season</vt:lpstr>
      <vt:lpstr>Hands-on – site and season</vt:lpstr>
      <vt:lpstr>Hands-on – site and season</vt:lpstr>
      <vt:lpstr>Hands-on – site and season</vt:lpstr>
      <vt:lpstr>Hands-on – site and season</vt:lpstr>
      <vt:lpstr>Hands-on – site and season</vt:lpstr>
      <vt:lpstr>Hands-on – scheduled job</vt:lpstr>
      <vt:lpstr>PowerPoint Presentation</vt:lpstr>
      <vt:lpstr>Hands-on – custom job</vt:lpstr>
      <vt:lpstr>Hands-on – custom job</vt:lpstr>
      <vt:lpstr>Hands-on – custom job</vt:lpstr>
      <vt:lpstr>Hands-on – custom job</vt:lpstr>
      <vt:lpstr>Hands-on – output handling</vt:lpstr>
      <vt:lpstr>Hands-on – output handling</vt:lpstr>
      <vt:lpstr>Hands-on – output handling</vt:lpstr>
      <vt:lpstr>Assistance and Troubleshooting</vt:lpstr>
    </vt:vector>
  </TitlesOfParts>
  <Company>ESA</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 OF PRESENTATION</dc:title>
  <dc:subject>TITLE OF PRESENTATION</dc:subject>
  <dc:creator>Author</dc:creator>
  <cp:lastModifiedBy>Cosmin CARA</cp:lastModifiedBy>
  <cp:revision>131</cp:revision>
  <cp:lastPrinted>2008-08-26T16:26:23Z</cp:lastPrinted>
  <dcterms:created xsi:type="dcterms:W3CDTF">2016-10-18T10:53:19Z</dcterms:created>
  <dcterms:modified xsi:type="dcterms:W3CDTF">2019-09-19T10:32:31Z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Author</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4GV1.0</vt:lpwstr>
  </property>
  <property fmtid="{D5CDD505-2E9C-101B-9397-08002B2CF9AE}" pid="13" name="ShowESADialog1">
    <vt:bool>true</vt:bool>
  </property>
  <property fmtid="{D5CDD505-2E9C-101B-9397-08002B2CF9AE}" pid="14" name="ContentTypeId">
    <vt:lpwstr>0x0101008995F947CC68284A92DD76895F95485E</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ESRIN</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ESRIN</vt:lpwstr>
  </property>
  <property fmtid="{D5CDD505-2E9C-101B-9397-08002B2CF9AE}" pid="24" name="bmsAddress">
    <vt:lpwstr>Via Galileo Galilei - Casella Postale 64 - 00044 Frascati - Italy</vt:lpwstr>
  </property>
  <property fmtid="{D5CDD505-2E9C-101B-9397-08002B2CF9AE}" pid="25" name="bmsPlace">
    <vt:lpwstr>Frascati</vt:lpwstr>
  </property>
  <property fmtid="{D5CDD505-2E9C-101B-9397-08002B2CF9AE}" pid="26" name="bmsPhoneFax">
    <vt:lpwstr>T +39 06 9418 01 - F +39 06 9418 0280 - www.esa.int</vt:lpwstr>
  </property>
  <property fmtid="{D5CDD505-2E9C-101B-9397-08002B2CF9AE}" pid="27" name="Issue">
    <vt:i4>0</vt:i4>
  </property>
  <property fmtid="{D5CDD505-2E9C-101B-9397-08002B2CF9AE}" pid="28" name="Revision">
    <vt:i4>0</vt:i4>
  </property>
  <property fmtid="{D5CDD505-2E9C-101B-9397-08002B2CF9AE}" pid="29" name="Issue Date">
    <vt:filetime>2016-10-17T22:00:00Z</vt:filetime>
  </property>
  <property fmtid="{D5CDD505-2E9C-101B-9397-08002B2CF9AE}" pid="30" name="Organisational_x0020_entity">
    <vt:lpwstr/>
  </property>
</Properties>
</file>