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525" r:id="rId2"/>
    <p:sldId id="529" r:id="rId3"/>
    <p:sldId id="530" r:id="rId4"/>
    <p:sldId id="531" r:id="rId5"/>
    <p:sldId id="532" r:id="rId6"/>
    <p:sldId id="534" r:id="rId7"/>
    <p:sldId id="535" r:id="rId8"/>
    <p:sldId id="536" r:id="rId9"/>
    <p:sldId id="537" r:id="rId10"/>
    <p:sldId id="585" r:id="rId11"/>
    <p:sldId id="586" r:id="rId12"/>
    <p:sldId id="587" r:id="rId13"/>
    <p:sldId id="589" r:id="rId14"/>
    <p:sldId id="588" r:id="rId15"/>
    <p:sldId id="591" r:id="rId16"/>
    <p:sldId id="590" r:id="rId17"/>
    <p:sldId id="538" r:id="rId18"/>
    <p:sldId id="422" r:id="rId19"/>
    <p:sldId id="321" r:id="rId20"/>
    <p:sldId id="541" r:id="rId21"/>
    <p:sldId id="472" r:id="rId22"/>
    <p:sldId id="473" r:id="rId23"/>
    <p:sldId id="426" r:id="rId24"/>
    <p:sldId id="540" r:id="rId25"/>
    <p:sldId id="474" r:id="rId26"/>
    <p:sldId id="478" r:id="rId27"/>
    <p:sldId id="477" r:id="rId28"/>
    <p:sldId id="479" r:id="rId29"/>
    <p:sldId id="475" r:id="rId30"/>
    <p:sldId id="476" r:id="rId31"/>
    <p:sldId id="431" r:id="rId32"/>
    <p:sldId id="330" r:id="rId33"/>
    <p:sldId id="331" r:id="rId34"/>
    <p:sldId id="332" r:id="rId35"/>
    <p:sldId id="333" r:id="rId36"/>
    <p:sldId id="334" r:id="rId37"/>
    <p:sldId id="335" r:id="rId38"/>
    <p:sldId id="434" r:id="rId39"/>
    <p:sldId id="432" r:id="rId40"/>
    <p:sldId id="433" r:id="rId41"/>
    <p:sldId id="508" r:id="rId42"/>
    <p:sldId id="503" r:id="rId43"/>
    <p:sldId id="504" r:id="rId44"/>
    <p:sldId id="505" r:id="rId45"/>
    <p:sldId id="506" r:id="rId46"/>
    <p:sldId id="507" r:id="rId47"/>
    <p:sldId id="510" r:id="rId48"/>
    <p:sldId id="593" r:id="rId49"/>
    <p:sldId id="512" r:id="rId50"/>
    <p:sldId id="513" r:id="rId51"/>
    <p:sldId id="514" r:id="rId52"/>
    <p:sldId id="515" r:id="rId53"/>
    <p:sldId id="516" r:id="rId54"/>
    <p:sldId id="517" r:id="rId55"/>
    <p:sldId id="518" r:id="rId56"/>
    <p:sldId id="592" r:id="rId57"/>
    <p:sldId id="520" r:id="rId58"/>
    <p:sldId id="521" r:id="rId59"/>
    <p:sldId id="524" r:id="rId60"/>
    <p:sldId id="526" r:id="rId61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CC33"/>
    <a:srgbClr val="FF9933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180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296EB873-73FF-4ACF-93BF-139C1B7C1194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270681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 panose="020B0604030504040204"/>
                <a:ea typeface="+mj-ea"/>
                <a:cs typeface="Verdana" panose="020B0604030504040204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RAGON_LTC19_PPT2.jpg"/>
          <p:cNvPicPr>
            <a:picLocks noChangeAspect="1"/>
          </p:cNvPicPr>
          <p:nvPr userDrawn="1"/>
        </p:nvPicPr>
        <p:blipFill>
          <a:blip r:embed="rId2" cstate="print"/>
          <a:srcRect b="85661"/>
          <a:stretch>
            <a:fillRect/>
          </a:stretch>
        </p:blipFill>
        <p:spPr bwMode="auto">
          <a:xfrm>
            <a:off x="-3175" y="-36513"/>
            <a:ext cx="91440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1"/>
          <p:cNvSpPr>
            <a:spLocks noChangeArrowheads="1"/>
          </p:cNvSpPr>
          <p:nvPr userDrawn="1"/>
        </p:nvSpPr>
        <p:spPr bwMode="auto">
          <a:xfrm>
            <a:off x="0" y="549275"/>
            <a:ext cx="9144000" cy="61198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endParaRPr lang="fr-FR" altLang="fr-FR"/>
          </a:p>
        </p:txBody>
      </p:sp>
      <p:pic>
        <p:nvPicPr>
          <p:cNvPr id="1027" name="Picture 39"/>
          <p:cNvPicPr>
            <a:picLocks noChangeAspect="1"/>
          </p:cNvPicPr>
          <p:nvPr userDrawn="1"/>
        </p:nvPicPr>
        <p:blipFill>
          <a:blip r:embed="rId16" cstate="print"/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338" y="760413"/>
            <a:ext cx="907097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" descr="DRAGON_LTC19_PPT2.jpg"/>
          <p:cNvPicPr>
            <a:picLocks noChangeAspect="1"/>
          </p:cNvPicPr>
          <p:nvPr userDrawn="1"/>
        </p:nvPicPr>
        <p:blipFill>
          <a:blip r:embed="rId18" cstate="print"/>
          <a:srcRect b="85661"/>
          <a:stretch>
            <a:fillRect/>
          </a:stretch>
        </p:blipFill>
        <p:spPr bwMode="auto">
          <a:xfrm>
            <a:off x="-3175" y="-36513"/>
            <a:ext cx="91440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" descr="DRAGON_LTC19_PPT2.jpg"/>
          <p:cNvPicPr>
            <a:picLocks noChangeAspect="1"/>
          </p:cNvPicPr>
          <p:nvPr userDrawn="1"/>
        </p:nvPicPr>
        <p:blipFill>
          <a:blip r:embed="rId19" cstate="print"/>
          <a:srcRect t="90118" b="1129"/>
          <a:stretch>
            <a:fillRect/>
          </a:stretch>
        </p:blipFill>
        <p:spPr bwMode="auto">
          <a:xfrm>
            <a:off x="0" y="6408738"/>
            <a:ext cx="91440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23"/>
          <p:cNvSpPr txBox="1">
            <a:spLocks noChangeArrowheads="1"/>
          </p:cNvSpPr>
          <p:nvPr userDrawn="1"/>
        </p:nvSpPr>
        <p:spPr bwMode="auto">
          <a:xfrm>
            <a:off x="8407400" y="6667500"/>
            <a:ext cx="793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000" b="1" i="1">
                <a:solidFill>
                  <a:schemeClr val="bg2"/>
                </a:solidFill>
              </a:rPr>
              <a:t>E.P (2019)</a:t>
            </a:r>
            <a:endParaRPr lang="fr-FR" altLang="fr-FR" sz="3200" b="1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RAGON_LTC19_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2060848"/>
            <a:ext cx="5949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</a:rPr>
              <a:t>PolSARPro</a:t>
            </a:r>
            <a:r>
              <a:rPr lang="en-US" altLang="zh-CN" sz="3200" b="1" dirty="0">
                <a:solidFill>
                  <a:schemeClr val="bg1"/>
                </a:solidFill>
              </a:rPr>
              <a:t> &amp; Land Retrievals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7DE7995-60D1-4610-AA07-E50CA050A323}"/>
              </a:ext>
            </a:extLst>
          </p:cNvPr>
          <p:cNvSpPr txBox="1"/>
          <p:nvPr/>
        </p:nvSpPr>
        <p:spPr>
          <a:xfrm>
            <a:off x="1259632" y="2924944"/>
            <a:ext cx="655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</a:rPr>
              <a:t>Erxue</a:t>
            </a:r>
            <a:r>
              <a:rPr lang="en-US" altLang="zh-CN" sz="2400" b="1" dirty="0">
                <a:solidFill>
                  <a:schemeClr val="bg1"/>
                </a:solidFill>
              </a:rPr>
              <a:t> Chen &amp; Lei Zhao                Eric Pottier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D5979AD0-AAC1-4DD5-AB96-BD7D2B2F1B3B}"/>
              </a:ext>
            </a:extLst>
          </p:cNvPr>
          <p:cNvSpPr txBox="1"/>
          <p:nvPr/>
        </p:nvSpPr>
        <p:spPr>
          <a:xfrm>
            <a:off x="1403648" y="3573016"/>
            <a:ext cx="287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Chinese Academy of Forestry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17FCC70A-96B7-47AD-AA40-551946F57DAC}"/>
              </a:ext>
            </a:extLst>
          </p:cNvPr>
          <p:cNvSpPr txBox="1"/>
          <p:nvPr/>
        </p:nvSpPr>
        <p:spPr>
          <a:xfrm>
            <a:off x="5580112" y="3573016"/>
            <a:ext cx="2752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I.E.T.R - </a:t>
            </a:r>
            <a:r>
              <a:rPr lang="en-US" altLang="zh-CN" sz="1600" b="1" dirty="0">
                <a:solidFill>
                  <a:schemeClr val="bg1"/>
                </a:solidFill>
              </a:rPr>
              <a:t>Univ</a:t>
            </a:r>
            <a:r>
              <a:rPr lang="en-US" altLang="zh-CN" sz="1600" dirty="0">
                <a:solidFill>
                  <a:schemeClr val="bg1"/>
                </a:solidFill>
              </a:rPr>
              <a:t> Rennes 1, FR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sp>
        <p:nvSpPr>
          <p:cNvPr id="3075" name="内容占位符 2"/>
          <p:cNvSpPr>
            <a:spLocks noGrp="1"/>
          </p:cNvSpPr>
          <p:nvPr/>
        </p:nvSpPr>
        <p:spPr bwMode="auto">
          <a:xfrm>
            <a:off x="105841" y="843186"/>
            <a:ext cx="805720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 sz="2600" b="1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3399"/>
              </a:buClr>
              <a:buFont typeface="Wingdings" panose="05000000000000000000" pitchFamily="2" charset="2"/>
              <a:buChar char="ü"/>
              <a:defRPr sz="2200" b="1">
                <a:solidFill>
                  <a:srgbClr val="333399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>
                <a:srgbClr val="0000FF"/>
              </a:buClr>
              <a:buNone/>
            </a:pPr>
            <a:r>
              <a:rPr lang="en-US" altLang="zh-CN" sz="2400" b="0" kern="120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2.1 The Specifications of GF-3 Satellite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 l="7077"/>
          <a:stretch>
            <a:fillRect/>
          </a:stretch>
        </p:blipFill>
        <p:spPr>
          <a:xfrm>
            <a:off x="70162" y="1649730"/>
            <a:ext cx="6124263" cy="3733165"/>
          </a:xfrm>
          <a:prstGeom prst="rect">
            <a:avLst/>
          </a:prstGeom>
        </p:spPr>
      </p:pic>
      <p:graphicFrame>
        <p:nvGraphicFramePr>
          <p:cNvPr id="20" name="表格 19"/>
          <p:cNvGraphicFramePr>
            <a:graphicFrameLocks noGrp="1"/>
          </p:cNvGraphicFramePr>
          <p:nvPr/>
        </p:nvGraphicFramePr>
        <p:xfrm>
          <a:off x="4076065" y="3853180"/>
          <a:ext cx="4810760" cy="269621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58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Parameter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Specification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Orbit altitude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755 km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Orbit</a:t>
                      </a:r>
                      <a:r>
                        <a:rPr lang="en-US" altLang="zh-CN" baseline="0" dirty="0"/>
                        <a:t> type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Sun synchronization repeating orbit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Revisit cycle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29 days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Band 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09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Incidence angle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10°</a:t>
                      </a:r>
                      <a:r>
                        <a:rPr lang="zh-CN" altLang="en-US" dirty="0"/>
                        <a:t>～</a:t>
                      </a:r>
                      <a:r>
                        <a:rPr lang="en-US" altLang="zh-CN" dirty="0"/>
                        <a:t>60°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内容占位符 2"/>
          <p:cNvSpPr txBox="1"/>
          <p:nvPr/>
        </p:nvSpPr>
        <p:spPr>
          <a:xfrm>
            <a:off x="5410835" y="1804035"/>
            <a:ext cx="3620770" cy="1896110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1600" b="1" kern="0" dirty="0">
                <a:solidFill>
                  <a:srgbClr val="6600CC"/>
                </a:solidFill>
                <a:latin typeface="+mn-lt"/>
                <a:ea typeface="+mn-ea"/>
              </a:rPr>
              <a:t>High spatial resolution (1 m)</a:t>
            </a:r>
          </a:p>
          <a:p>
            <a:pPr marL="342900" indent="-34290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1600" b="1" kern="0" dirty="0">
                <a:solidFill>
                  <a:srgbClr val="6600CC"/>
                </a:solidFill>
                <a:latin typeface="+mn-lt"/>
                <a:ea typeface="+mn-ea"/>
              </a:rPr>
              <a:t>Multi imaging mode (12 types)</a:t>
            </a:r>
          </a:p>
          <a:p>
            <a:pPr marL="342900" indent="-34290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1600" b="1" kern="0" dirty="0">
                <a:solidFill>
                  <a:srgbClr val="6600CC"/>
                </a:solidFill>
                <a:latin typeface="+mn-lt"/>
                <a:ea typeface="+mn-ea"/>
              </a:rPr>
              <a:t>Universal application (Ocean, Disaster reduction, Meteorology)</a:t>
            </a:r>
          </a:p>
          <a:p>
            <a:pPr marL="342900" indent="-34290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/>
            </a:pPr>
            <a:endParaRPr lang="en-US" altLang="zh-CN" sz="1600" b="1" kern="0" dirty="0">
              <a:solidFill>
                <a:srgbClr val="6600CC"/>
              </a:solidFill>
              <a:latin typeface="+mn-lt"/>
              <a:ea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97264" y="1403543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dvantage</a:t>
            </a:r>
            <a:r>
              <a:rPr lang="en-US" altLang="zh-CN" dirty="0"/>
              <a:t>s: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sp>
        <p:nvSpPr>
          <p:cNvPr id="3075" name="内容占位符 2"/>
          <p:cNvSpPr>
            <a:spLocks noGrp="1"/>
          </p:cNvSpPr>
          <p:nvPr/>
        </p:nvSpPr>
        <p:spPr bwMode="auto">
          <a:xfrm>
            <a:off x="105841" y="843186"/>
            <a:ext cx="805720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 sz="2600" b="1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3399"/>
              </a:buClr>
              <a:buFont typeface="Wingdings" panose="05000000000000000000" pitchFamily="2" charset="2"/>
              <a:buChar char="ü"/>
              <a:defRPr sz="2200" b="1">
                <a:solidFill>
                  <a:srgbClr val="333399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>
                <a:srgbClr val="0000FF"/>
              </a:buClr>
              <a:buNone/>
            </a:pPr>
            <a:r>
              <a:rPr lang="en-US" altLang="zh-CN" sz="2400" b="0" kern="120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2.1 The Specifications of GF-3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Satellite</a:t>
            </a:r>
            <a:endParaRPr lang="en-US" altLang="zh-CN" sz="2400" b="0" kern="1200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marL="0" indent="0" eaLnBrk="1" hangingPunct="1">
              <a:buClr>
                <a:srgbClr val="0000FF"/>
              </a:buClr>
              <a:buNone/>
            </a:pPr>
            <a:endParaRPr lang="en-US" altLang="zh-CN" sz="2400" b="0" kern="1200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07504" y="1406739"/>
          <a:ext cx="7200801" cy="5235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2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609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NO.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Mode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Incidence angle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Resolution</a:t>
                      </a:r>
                    </a:p>
                    <a:p>
                      <a:pPr algn="ctr"/>
                      <a:r>
                        <a:rPr lang="en-US" altLang="zh-CN" dirty="0"/>
                        <a:t>(m)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Width</a:t>
                      </a:r>
                    </a:p>
                    <a:p>
                      <a:pPr algn="ctr"/>
                      <a:r>
                        <a:rPr lang="en-US" altLang="zh-CN" dirty="0"/>
                        <a:t>(Km)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Polarization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20-50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Single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UFS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20-50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Single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FSI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19-50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Dual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FSII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19-50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Dual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17-50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Dual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QPSI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20-41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Full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QPSII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20-41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Full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NSC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17-50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Dual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WSC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17-50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Dual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GLO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17-53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Dual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WAV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20-41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Full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2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EXT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10-60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Dual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395" y="1764551"/>
            <a:ext cx="1716605" cy="131881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670428" y="1360537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Spotlight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343" y="3645982"/>
            <a:ext cx="1738741" cy="12241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670428" y="32285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Stripmap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287" y="5306387"/>
            <a:ext cx="1798257" cy="131032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670428" y="4931068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ScanSAR</a:t>
            </a:r>
            <a:endParaRPr lang="zh-CN" altLang="en-US" dirty="0"/>
          </a:p>
        </p:txBody>
      </p:sp>
      <p:cxnSp>
        <p:nvCxnSpPr>
          <p:cNvPr id="3" name="直接箭头连接符 2"/>
          <p:cNvCxnSpPr/>
          <p:nvPr/>
        </p:nvCxnSpPr>
        <p:spPr>
          <a:xfrm>
            <a:off x="7236296" y="2205623"/>
            <a:ext cx="3600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7343287" y="2637671"/>
            <a:ext cx="280661" cy="1944216"/>
            <a:chOff x="7343287" y="2852936"/>
            <a:chExt cx="280661" cy="1944216"/>
          </a:xfrm>
        </p:grpSpPr>
        <p:sp>
          <p:nvSpPr>
            <p:cNvPr id="27" name="右大括号 26"/>
            <p:cNvSpPr/>
            <p:nvPr/>
          </p:nvSpPr>
          <p:spPr>
            <a:xfrm>
              <a:off x="7343287" y="2852936"/>
              <a:ext cx="84108" cy="1944216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V="1">
              <a:off x="7398033" y="3813121"/>
              <a:ext cx="225915" cy="1192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7343287" y="4906321"/>
            <a:ext cx="253049" cy="394079"/>
            <a:chOff x="7343287" y="2852936"/>
            <a:chExt cx="280661" cy="1944216"/>
          </a:xfrm>
        </p:grpSpPr>
        <p:sp>
          <p:nvSpPr>
            <p:cNvPr id="34" name="右大括号 33"/>
            <p:cNvSpPr/>
            <p:nvPr/>
          </p:nvSpPr>
          <p:spPr>
            <a:xfrm>
              <a:off x="7343287" y="2852936"/>
              <a:ext cx="84108" cy="1944216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V="1">
              <a:off x="7398033" y="3813121"/>
              <a:ext cx="225915" cy="1192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sp>
        <p:nvSpPr>
          <p:cNvPr id="3075" name="内容占位符 2"/>
          <p:cNvSpPr>
            <a:spLocks noGrp="1"/>
          </p:cNvSpPr>
          <p:nvPr/>
        </p:nvSpPr>
        <p:spPr bwMode="auto">
          <a:xfrm>
            <a:off x="105841" y="843186"/>
            <a:ext cx="805720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 sz="2600" b="1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3399"/>
              </a:buClr>
              <a:buFont typeface="Wingdings" panose="05000000000000000000" pitchFamily="2" charset="2"/>
              <a:buChar char="ü"/>
              <a:defRPr sz="2200" b="1">
                <a:solidFill>
                  <a:srgbClr val="333399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>
                <a:srgbClr val="0000FF"/>
              </a:buClr>
              <a:buNone/>
            </a:pPr>
            <a:r>
              <a:rPr lang="en-US" altLang="zh-CN" sz="2400" b="0" kern="120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2.2 Practical Data of GF-3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490053" y="799465"/>
            <a:ext cx="4041172" cy="5348605"/>
            <a:chOff x="7651" y="1697"/>
            <a:chExt cx="7427" cy="928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9" y="2235"/>
              <a:ext cx="6349" cy="8751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7651" y="1697"/>
              <a:ext cx="3731" cy="3623"/>
              <a:chOff x="4237801" y="1400867"/>
              <a:chExt cx="2369150" cy="2300411"/>
            </a:xfrm>
          </p:grpSpPr>
          <p:grpSp>
            <p:nvGrpSpPr>
              <p:cNvPr id="13" name="组合 12"/>
              <p:cNvGrpSpPr/>
              <p:nvPr/>
            </p:nvGrpSpPr>
            <p:grpSpPr>
              <a:xfrm rot="10800000">
                <a:off x="4788024" y="1582643"/>
                <a:ext cx="635959" cy="721201"/>
                <a:chOff x="8814461" y="842020"/>
                <a:chExt cx="1088504" cy="1080120"/>
              </a:xfrm>
            </p:grpSpPr>
            <p:cxnSp>
              <p:nvCxnSpPr>
                <p:cNvPr id="14" name="直接箭头连接符 13"/>
                <p:cNvCxnSpPr/>
                <p:nvPr/>
              </p:nvCxnSpPr>
              <p:spPr>
                <a:xfrm flipV="1">
                  <a:off x="9865171" y="842020"/>
                  <a:ext cx="0" cy="108012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箭头连接符 14"/>
                <p:cNvCxnSpPr/>
                <p:nvPr/>
              </p:nvCxnSpPr>
              <p:spPr>
                <a:xfrm flipH="1">
                  <a:off x="8814461" y="1922140"/>
                  <a:ext cx="1088504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文本框 35"/>
              <p:cNvSpPr txBox="1"/>
              <p:nvPr/>
            </p:nvSpPr>
            <p:spPr>
              <a:xfrm>
                <a:off x="4237801" y="2391759"/>
                <a:ext cx="787747" cy="130951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Azimuth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600" dirty="0"/>
                  <a:t> 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5379182" y="1400867"/>
                <a:ext cx="1227769" cy="643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Range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" name="矩形 16"/>
          <p:cNvSpPr/>
          <p:nvPr/>
        </p:nvSpPr>
        <p:spPr>
          <a:xfrm>
            <a:off x="5652135" y="1556385"/>
            <a:ext cx="2304415" cy="216027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329068" y="833440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202667" y="772175"/>
            <a:ext cx="18380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Test Area</a:t>
            </a:r>
          </a:p>
        </p:txBody>
      </p:sp>
      <p:sp>
        <p:nvSpPr>
          <p:cNvPr id="20" name="矩形 19"/>
          <p:cNvSpPr/>
          <p:nvPr/>
        </p:nvSpPr>
        <p:spPr>
          <a:xfrm>
            <a:off x="-16510" y="1647825"/>
            <a:ext cx="43091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lr>
                <a:srgbClr val="CC00FF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dirty="0" err="1">
                <a:solidFill>
                  <a:srgbClr val="333399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GF-3 PolSAR</a:t>
            </a:r>
            <a:r>
              <a:rPr lang="zh-CN" altLang="en-US" sz="2400" dirty="0">
                <a:solidFill>
                  <a:srgbClr val="33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33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58495" y="2108200"/>
            <a:ext cx="419608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sym typeface="+mn-ea"/>
              </a:rPr>
              <a:t>Observation Mode: </a:t>
            </a:r>
          </a:p>
          <a:p>
            <a:pPr marL="28829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  <a:sym typeface="+mn-ea"/>
              </a:rPr>
              <a:t>QPSΙ (Quad Polarization Strip Ι) </a:t>
            </a:r>
            <a:endParaRPr lang="zh-CN" altLang="en-US" sz="20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ym typeface="+mn-ea"/>
              </a:rPr>
              <a:t>Observation Date: </a:t>
            </a:r>
            <a:endParaRPr lang="en-US" altLang="zh-CN" sz="2000" dirty="0">
              <a:solidFill>
                <a:schemeClr val="tx1"/>
              </a:solidFill>
              <a:sym typeface="+mn-ea"/>
            </a:endParaRPr>
          </a:p>
          <a:p>
            <a:pPr marL="28829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  <a:sym typeface="+mn-ea"/>
              </a:rPr>
              <a:t>Aug. 03. 2017.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ym typeface="+mn-ea"/>
              </a:rPr>
              <a:t>Pixel Spacing(azimuth×range): </a:t>
            </a:r>
            <a:endParaRPr lang="en-US" altLang="zh-CN" sz="2000" dirty="0">
              <a:solidFill>
                <a:schemeClr val="tx1"/>
              </a:solidFill>
              <a:sym typeface="+mn-ea"/>
            </a:endParaRPr>
          </a:p>
          <a:p>
            <a:pPr marL="28829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  <a:sym typeface="+mn-ea"/>
              </a:rPr>
              <a:t>5.01 m × 4.50 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ym typeface="+mn-ea"/>
              </a:rPr>
              <a:t>Center incidence angle: </a:t>
            </a:r>
            <a:endParaRPr lang="en-US" altLang="zh-CN" sz="2000" dirty="0">
              <a:solidFill>
                <a:schemeClr val="tx1"/>
              </a:solidFill>
              <a:sym typeface="+mn-ea"/>
            </a:endParaRPr>
          </a:p>
          <a:p>
            <a:pPr marL="28829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  <a:sym typeface="+mn-ea"/>
              </a:rPr>
              <a:t>48.8°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961255" y="6071870"/>
            <a:ext cx="3877945" cy="779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Calibrated and Multi-look ( 2 × 2) processed Result 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Pauli RGB</a:t>
            </a:r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sp>
        <p:nvSpPr>
          <p:cNvPr id="3075" name="内容占位符 2"/>
          <p:cNvSpPr>
            <a:spLocks noGrp="1"/>
          </p:cNvSpPr>
          <p:nvPr/>
        </p:nvSpPr>
        <p:spPr bwMode="auto">
          <a:xfrm>
            <a:off x="106045" y="843280"/>
            <a:ext cx="8911590" cy="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 sz="2600" b="1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3399"/>
              </a:buClr>
              <a:buFont typeface="Wingdings" panose="05000000000000000000" pitchFamily="2" charset="2"/>
              <a:buChar char="ü"/>
              <a:defRPr sz="2200" b="1">
                <a:solidFill>
                  <a:srgbClr val="333399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>
                <a:srgbClr val="0000FF"/>
              </a:buClr>
              <a:buNone/>
            </a:pPr>
            <a:r>
              <a:rPr lang="en-US" altLang="zh-CN" sz="2400" b="0" kern="120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2.3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GF-3 PolSAR PauliRGB and the key landcover types</a:t>
            </a:r>
            <a:endParaRPr lang="en-US" altLang="zh-CN" sz="2400" b="0" kern="1200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3" name="图片 2" descr="PauliRGB"/>
          <p:cNvPicPr/>
          <p:nvPr/>
        </p:nvPicPr>
        <p:blipFill>
          <a:blip r:embed="rId2"/>
          <a:stretch>
            <a:fillRect/>
          </a:stretch>
        </p:blipFill>
        <p:spPr>
          <a:xfrm>
            <a:off x="106045" y="1606550"/>
            <a:ext cx="3585210" cy="4251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1877" y="5951870"/>
            <a:ext cx="18380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Subset Test Area</a:t>
            </a:r>
          </a:p>
        </p:txBody>
      </p:sp>
      <p:sp>
        <p:nvSpPr>
          <p:cNvPr id="22" name="矩形 21"/>
          <p:cNvSpPr/>
          <p:nvPr/>
        </p:nvSpPr>
        <p:spPr>
          <a:xfrm>
            <a:off x="6220460" y="1960880"/>
            <a:ext cx="96901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solidFill>
                  <a:srgbClr val="FF3300"/>
                </a:solidFill>
              </a:rPr>
              <a:t>Forest</a:t>
            </a:r>
          </a:p>
        </p:txBody>
      </p:sp>
      <p:pic>
        <p:nvPicPr>
          <p:cNvPr id="11" name="图片 10" descr="WP_20130615_008_wps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365" y="2436495"/>
            <a:ext cx="5001895" cy="2816225"/>
          </a:xfrm>
          <a:prstGeom prst="rect">
            <a:avLst/>
          </a:prstGeom>
        </p:spPr>
      </p:pic>
      <p:sp>
        <p:nvSpPr>
          <p:cNvPr id="27" name="椭圆 26"/>
          <p:cNvSpPr/>
          <p:nvPr/>
        </p:nvSpPr>
        <p:spPr>
          <a:xfrm>
            <a:off x="1475740" y="2996565"/>
            <a:ext cx="431800" cy="2882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>
            <a:stCxn id="27" idx="6"/>
          </p:cNvCxnSpPr>
          <p:nvPr/>
        </p:nvCxnSpPr>
        <p:spPr>
          <a:xfrm>
            <a:off x="1907540" y="3140710"/>
            <a:ext cx="20161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pic>
        <p:nvPicPr>
          <p:cNvPr id="3" name="图片 2" descr="PauliRGB"/>
          <p:cNvPicPr/>
          <p:nvPr/>
        </p:nvPicPr>
        <p:blipFill>
          <a:blip r:embed="rId2"/>
          <a:stretch>
            <a:fillRect/>
          </a:stretch>
        </p:blipFill>
        <p:spPr>
          <a:xfrm>
            <a:off x="106045" y="1606550"/>
            <a:ext cx="3585210" cy="4251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1877" y="5951870"/>
            <a:ext cx="18380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Subset Test Area</a:t>
            </a:r>
          </a:p>
        </p:txBody>
      </p:sp>
      <p:sp>
        <p:nvSpPr>
          <p:cNvPr id="22" name="矩形 21"/>
          <p:cNvSpPr/>
          <p:nvPr/>
        </p:nvSpPr>
        <p:spPr>
          <a:xfrm>
            <a:off x="6035040" y="1824990"/>
            <a:ext cx="96901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en-US" altLang="fr-FR" b="1" dirty="0">
                <a:solidFill>
                  <a:srgbClr val="FF3300"/>
                </a:solidFill>
              </a:rPr>
              <a:t>Wheat</a:t>
            </a:r>
          </a:p>
        </p:txBody>
      </p:sp>
      <p:sp>
        <p:nvSpPr>
          <p:cNvPr id="27" name="椭圆 26"/>
          <p:cNvSpPr/>
          <p:nvPr/>
        </p:nvSpPr>
        <p:spPr>
          <a:xfrm>
            <a:off x="2720340" y="4444365"/>
            <a:ext cx="431800" cy="2882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>
            <a:stCxn id="27" idx="6"/>
          </p:cNvCxnSpPr>
          <p:nvPr/>
        </p:nvCxnSpPr>
        <p:spPr>
          <a:xfrm flipV="1">
            <a:off x="3152140" y="4580890"/>
            <a:ext cx="771525" cy="76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 descr="C:/Users/dell/AppData/Local/Temp/picturescale_20191112194147/output_20191112194149.jpgoutput_20191112194149"/>
          <p:cNvPicPr>
            <a:picLocks noChangeAspect="1"/>
          </p:cNvPicPr>
          <p:nvPr/>
        </p:nvPicPr>
        <p:blipFill>
          <a:blip r:embed="rId3"/>
          <a:srcRect r="20573"/>
          <a:stretch>
            <a:fillRect/>
          </a:stretch>
        </p:blipFill>
        <p:spPr>
          <a:xfrm>
            <a:off x="3923665" y="2270760"/>
            <a:ext cx="5192395" cy="3681095"/>
          </a:xfrm>
          <a:prstGeom prst="rect">
            <a:avLst/>
          </a:prstGeom>
        </p:spPr>
      </p:pic>
      <p:sp>
        <p:nvSpPr>
          <p:cNvPr id="34" name="内容占位符 2"/>
          <p:cNvSpPr>
            <a:spLocks noGrp="1"/>
          </p:cNvSpPr>
          <p:nvPr/>
        </p:nvSpPr>
        <p:spPr bwMode="auto">
          <a:xfrm>
            <a:off x="106045" y="843280"/>
            <a:ext cx="8911590" cy="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 sz="2600" b="1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3399"/>
              </a:buClr>
              <a:buFont typeface="Wingdings" panose="05000000000000000000" pitchFamily="2" charset="2"/>
              <a:buChar char="ü"/>
              <a:defRPr sz="2200" b="1">
                <a:solidFill>
                  <a:srgbClr val="333399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>
                <a:srgbClr val="0000FF"/>
              </a:buClr>
              <a:buNone/>
            </a:pPr>
            <a:r>
              <a:rPr lang="en-US" altLang="zh-CN" sz="2400" b="0" kern="120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2.3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GF-3 PolSAR PauliRGB and the key landcover types</a:t>
            </a:r>
            <a:endParaRPr lang="en-US" altLang="zh-CN" sz="2400" b="0" kern="1200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pic>
        <p:nvPicPr>
          <p:cNvPr id="3" name="图片 2" descr="PauliRGB"/>
          <p:cNvPicPr/>
          <p:nvPr/>
        </p:nvPicPr>
        <p:blipFill>
          <a:blip r:embed="rId2"/>
          <a:stretch>
            <a:fillRect/>
          </a:stretch>
        </p:blipFill>
        <p:spPr>
          <a:xfrm>
            <a:off x="106045" y="1606550"/>
            <a:ext cx="3585210" cy="4251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1877" y="5951870"/>
            <a:ext cx="18380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Subset Test Area</a:t>
            </a:r>
          </a:p>
        </p:txBody>
      </p:sp>
      <p:sp>
        <p:nvSpPr>
          <p:cNvPr id="22" name="矩形 21"/>
          <p:cNvSpPr/>
          <p:nvPr/>
        </p:nvSpPr>
        <p:spPr>
          <a:xfrm>
            <a:off x="5882640" y="2089150"/>
            <a:ext cx="96901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en-US" altLang="fr-FR" b="1" dirty="0">
                <a:solidFill>
                  <a:srgbClr val="FF3300"/>
                </a:solidFill>
              </a:rPr>
              <a:t>Cole</a:t>
            </a:r>
          </a:p>
        </p:txBody>
      </p:sp>
      <p:sp>
        <p:nvSpPr>
          <p:cNvPr id="27" name="椭圆 26"/>
          <p:cNvSpPr/>
          <p:nvPr/>
        </p:nvSpPr>
        <p:spPr>
          <a:xfrm>
            <a:off x="2931795" y="4105910"/>
            <a:ext cx="431800" cy="2882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>
            <a:stCxn id="27" idx="6"/>
          </p:cNvCxnSpPr>
          <p:nvPr/>
        </p:nvCxnSpPr>
        <p:spPr>
          <a:xfrm flipV="1">
            <a:off x="3363595" y="4220845"/>
            <a:ext cx="560070" cy="292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C:/Users/dell/AppData/Local/Temp/picturescale_20191112192904/output_20191112192906.jpgoutput_20191112192906"/>
          <p:cNvPicPr>
            <a:picLocks noChangeAspect="1"/>
          </p:cNvPicPr>
          <p:nvPr/>
        </p:nvPicPr>
        <p:blipFill>
          <a:blip r:embed="rId3"/>
          <a:srcRect l="4861" t="15989" r="20273" b="7086"/>
          <a:stretch>
            <a:fillRect/>
          </a:stretch>
        </p:blipFill>
        <p:spPr>
          <a:xfrm>
            <a:off x="3923665" y="2642235"/>
            <a:ext cx="5087620" cy="2943860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/>
        </p:nvSpPr>
        <p:spPr bwMode="auto">
          <a:xfrm>
            <a:off x="106045" y="843280"/>
            <a:ext cx="8911590" cy="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 sz="2600" b="1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3399"/>
              </a:buClr>
              <a:buFont typeface="Wingdings" panose="05000000000000000000" pitchFamily="2" charset="2"/>
              <a:buChar char="ü"/>
              <a:defRPr sz="2200" b="1">
                <a:solidFill>
                  <a:srgbClr val="333399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>
                <a:srgbClr val="0000FF"/>
              </a:buClr>
              <a:buNone/>
            </a:pPr>
            <a:r>
              <a:rPr lang="en-US" altLang="zh-CN" sz="2400" b="0" kern="120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2.3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GF-3 PolSAR PauliRGB and the key landcover types</a:t>
            </a:r>
            <a:endParaRPr lang="en-US" altLang="zh-CN" sz="2400" b="0" kern="1200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pic>
        <p:nvPicPr>
          <p:cNvPr id="3" name="图片 2" descr="PauliRGB"/>
          <p:cNvPicPr/>
          <p:nvPr/>
        </p:nvPicPr>
        <p:blipFill>
          <a:blip r:embed="rId2"/>
          <a:stretch>
            <a:fillRect/>
          </a:stretch>
        </p:blipFill>
        <p:spPr>
          <a:xfrm>
            <a:off x="106045" y="1606550"/>
            <a:ext cx="3585210" cy="4251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1877" y="5942980"/>
            <a:ext cx="183802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Subset Test Area</a:t>
            </a:r>
          </a:p>
        </p:txBody>
      </p:sp>
      <p:sp>
        <p:nvSpPr>
          <p:cNvPr id="22" name="矩形 21"/>
          <p:cNvSpPr/>
          <p:nvPr/>
        </p:nvSpPr>
        <p:spPr>
          <a:xfrm>
            <a:off x="5937250" y="1482725"/>
            <a:ext cx="96901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en-US" altLang="fr-FR" b="1" dirty="0">
                <a:solidFill>
                  <a:srgbClr val="FF3300"/>
                </a:solidFill>
              </a:rPr>
              <a:t>Grass</a:t>
            </a:r>
          </a:p>
        </p:txBody>
      </p:sp>
      <p:sp>
        <p:nvSpPr>
          <p:cNvPr id="27" name="椭圆 26"/>
          <p:cNvSpPr/>
          <p:nvPr/>
        </p:nvSpPr>
        <p:spPr>
          <a:xfrm>
            <a:off x="1458595" y="2615565"/>
            <a:ext cx="431800" cy="2882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>
            <a:stCxn id="27" idx="6"/>
          </p:cNvCxnSpPr>
          <p:nvPr/>
        </p:nvCxnSpPr>
        <p:spPr>
          <a:xfrm>
            <a:off x="1890395" y="2759710"/>
            <a:ext cx="2465070" cy="209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665" y="4405630"/>
            <a:ext cx="4040505" cy="2375535"/>
          </a:xfrm>
          <a:prstGeom prst="rect">
            <a:avLst/>
          </a:prstGeom>
        </p:spPr>
      </p:pic>
      <p:pic>
        <p:nvPicPr>
          <p:cNvPr id="8" name="图片 7" descr="C:/Users/dell/AppData/Local/Temp/picturescale_20191112193602/output_20191112193606.jpgoutput_20191112193606"/>
          <p:cNvPicPr>
            <a:picLocks noChangeAspect="1"/>
          </p:cNvPicPr>
          <p:nvPr/>
        </p:nvPicPr>
        <p:blipFill>
          <a:blip r:embed="rId4"/>
          <a:srcRect r="7344"/>
          <a:stretch>
            <a:fillRect/>
          </a:stretch>
        </p:blipFill>
        <p:spPr>
          <a:xfrm>
            <a:off x="4431665" y="1828800"/>
            <a:ext cx="4041140" cy="245618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632450" y="3351530"/>
            <a:ext cx="431800" cy="2882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5848350" y="3639820"/>
            <a:ext cx="19685" cy="8680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/>
          <p:nvPr/>
        </p:nvSpPr>
        <p:spPr>
          <a:xfrm>
            <a:off x="0" y="6196241"/>
            <a:ext cx="9144000" cy="865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2" name="内容占位符 2"/>
          <p:cNvSpPr>
            <a:spLocks noGrp="1"/>
          </p:cNvSpPr>
          <p:nvPr/>
        </p:nvSpPr>
        <p:spPr bwMode="auto">
          <a:xfrm>
            <a:off x="106045" y="843280"/>
            <a:ext cx="8911590" cy="5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00FF"/>
              </a:buClr>
              <a:buFont typeface="Wingdings" panose="05000000000000000000" pitchFamily="2" charset="2"/>
              <a:buChar char="v"/>
              <a:defRPr sz="2600" b="1">
                <a:solidFill>
                  <a:srgbClr val="6600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FF3399"/>
              </a:buClr>
              <a:buFont typeface="Wingdings" panose="05000000000000000000" pitchFamily="2" charset="2"/>
              <a:buChar char="ü"/>
              <a:defRPr sz="2200" b="1">
                <a:solidFill>
                  <a:srgbClr val="333399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Clr>
                <a:srgbClr val="0000FF"/>
              </a:buClr>
              <a:buNone/>
            </a:pPr>
            <a:r>
              <a:rPr lang="en-US" altLang="zh-CN" sz="2400" b="0" kern="120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</a:rPr>
              <a:t>2.3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GF-3 PolSAR PauliRGB and the key landcover types</a:t>
            </a:r>
            <a:endParaRPr lang="en-US" altLang="zh-CN" sz="2400" b="0" kern="1200" dirty="0">
              <a:solidFill>
                <a:schemeClr val="tx1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6"/>
          <p:cNvSpPr txBox="1">
            <a:spLocks noChangeArrowheads="1"/>
          </p:cNvSpPr>
          <p:nvPr/>
        </p:nvSpPr>
        <p:spPr bwMode="auto">
          <a:xfrm>
            <a:off x="0" y="-67588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III. Practical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7704" y="1916832"/>
            <a:ext cx="655936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</a:rPr>
              <a:t>[T3] elements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</a:rPr>
              <a:t>Decomposition parameters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</a:rPr>
              <a:t>H/A/alpha classification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</a:rPr>
              <a:t>H/A/alpha WISHART classification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</a:rPr>
              <a:t>SVM supervised classification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1"/>
          <p:cNvSpPr>
            <a:spLocks noChangeArrowheads="1"/>
          </p:cNvSpPr>
          <p:nvPr/>
        </p:nvSpPr>
        <p:spPr bwMode="auto">
          <a:xfrm>
            <a:off x="2411413" y="38274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688" y="1487488"/>
            <a:ext cx="979487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2332038" y="298767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2332038" y="31718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2330450" y="35004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2325688" y="40481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3080" name="AutoShape 12"/>
          <p:cNvCxnSpPr>
            <a:cxnSpLocks noChangeShapeType="1"/>
            <a:stCxn id="3076" idx="3"/>
          </p:cNvCxnSpPr>
          <p:nvPr/>
        </p:nvCxnSpPr>
        <p:spPr bwMode="auto">
          <a:xfrm flipV="1">
            <a:off x="2636838" y="1701800"/>
            <a:ext cx="450850" cy="14001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3081" name="AutoShape 13"/>
          <p:cNvCxnSpPr>
            <a:cxnSpLocks noChangeShapeType="1"/>
            <a:stCxn id="3077" idx="3"/>
          </p:cNvCxnSpPr>
          <p:nvPr/>
        </p:nvCxnSpPr>
        <p:spPr bwMode="auto">
          <a:xfrm flipV="1">
            <a:off x="2636838" y="2138363"/>
            <a:ext cx="1593850" cy="1147762"/>
          </a:xfrm>
          <a:prstGeom prst="bentConnector3">
            <a:avLst>
              <a:gd name="adj1" fmla="val 50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3082" name="AutoShape 14"/>
          <p:cNvCxnSpPr>
            <a:cxnSpLocks noChangeShapeType="1"/>
            <a:stCxn id="3078" idx="3"/>
          </p:cNvCxnSpPr>
          <p:nvPr/>
        </p:nvCxnSpPr>
        <p:spPr bwMode="auto">
          <a:xfrm flipV="1">
            <a:off x="2635250" y="2230438"/>
            <a:ext cx="3462338" cy="1384300"/>
          </a:xfrm>
          <a:prstGeom prst="bentConnector3">
            <a:avLst>
              <a:gd name="adj1" fmla="val 9201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3083" name="AutoShape 15"/>
          <p:cNvCxnSpPr>
            <a:cxnSpLocks noChangeShapeType="1"/>
            <a:stCxn id="3079" idx="3"/>
          </p:cNvCxnSpPr>
          <p:nvPr/>
        </p:nvCxnSpPr>
        <p:spPr bwMode="auto">
          <a:xfrm>
            <a:off x="2630488" y="4162425"/>
            <a:ext cx="563562" cy="554038"/>
          </a:xfrm>
          <a:prstGeom prst="bentConnector3">
            <a:avLst>
              <a:gd name="adj1" fmla="val 70986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3084" name="Rectangle 17"/>
          <p:cNvSpPr>
            <a:spLocks noChangeArrowheads="1"/>
          </p:cNvSpPr>
          <p:nvPr/>
        </p:nvSpPr>
        <p:spPr bwMode="auto">
          <a:xfrm>
            <a:off x="1873250" y="35687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3085" name="Rectangle 18"/>
          <p:cNvSpPr>
            <a:spLocks noChangeArrowheads="1"/>
          </p:cNvSpPr>
          <p:nvPr/>
        </p:nvSpPr>
        <p:spPr bwMode="auto">
          <a:xfrm>
            <a:off x="2411413" y="36750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3086" name="Rectangle 22"/>
          <p:cNvSpPr>
            <a:spLocks noChangeArrowheads="1"/>
          </p:cNvSpPr>
          <p:nvPr/>
        </p:nvSpPr>
        <p:spPr bwMode="auto">
          <a:xfrm>
            <a:off x="8547100" y="53562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3087" name="AutoShape 24"/>
          <p:cNvCxnSpPr>
            <a:cxnSpLocks noChangeShapeType="1"/>
            <a:stCxn id="3086" idx="3"/>
          </p:cNvCxnSpPr>
          <p:nvPr/>
        </p:nvCxnSpPr>
        <p:spPr bwMode="auto">
          <a:xfrm flipH="1">
            <a:off x="8018463" y="5470525"/>
            <a:ext cx="833437" cy="892175"/>
          </a:xfrm>
          <a:prstGeom prst="bentConnector5">
            <a:avLst>
              <a:gd name="adj1" fmla="val -20384"/>
              <a:gd name="adj2" fmla="val 66722"/>
              <a:gd name="adj3" fmla="val 126287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3088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450" y="2943225"/>
            <a:ext cx="1317625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089" name="Rectangle 26"/>
          <p:cNvSpPr>
            <a:spLocks noChangeArrowheads="1"/>
          </p:cNvSpPr>
          <p:nvPr/>
        </p:nvSpPr>
        <p:spPr bwMode="auto">
          <a:xfrm>
            <a:off x="2332038" y="3371850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3090" name="AutoShape 27"/>
          <p:cNvCxnSpPr>
            <a:cxnSpLocks noChangeShapeType="1"/>
            <a:stCxn id="3089" idx="3"/>
          </p:cNvCxnSpPr>
          <p:nvPr/>
        </p:nvCxnSpPr>
        <p:spPr bwMode="auto">
          <a:xfrm flipV="1">
            <a:off x="2636838" y="3157538"/>
            <a:ext cx="1589087" cy="328612"/>
          </a:xfrm>
          <a:prstGeom prst="bentConnector3">
            <a:avLst>
              <a:gd name="adj1" fmla="val 81514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3091" name="Rectangle 28"/>
          <p:cNvSpPr>
            <a:spLocks noChangeArrowheads="1"/>
          </p:cNvSpPr>
          <p:nvPr/>
        </p:nvSpPr>
        <p:spPr bwMode="auto">
          <a:xfrm>
            <a:off x="2322513" y="4221163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itchFamily="18" charset="0"/>
            </a:endParaRPr>
          </a:p>
        </p:txBody>
      </p:sp>
      <p:cxnSp>
        <p:nvCxnSpPr>
          <p:cNvPr id="3092" name="AutoShape 29"/>
          <p:cNvCxnSpPr>
            <a:cxnSpLocks noChangeShapeType="1"/>
            <a:stCxn id="3091" idx="3"/>
          </p:cNvCxnSpPr>
          <p:nvPr/>
        </p:nvCxnSpPr>
        <p:spPr bwMode="auto">
          <a:xfrm>
            <a:off x="2627313" y="4335463"/>
            <a:ext cx="566737" cy="1528762"/>
          </a:xfrm>
          <a:prstGeom prst="bentConnector3">
            <a:avLst>
              <a:gd name="adj1" fmla="val 5069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3093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213" y="1497013"/>
            <a:ext cx="1050925" cy="12827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94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6356350"/>
            <a:ext cx="1081088" cy="423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095" name="Rectangle 36"/>
          <p:cNvSpPr>
            <a:spLocks noChangeArrowheads="1"/>
          </p:cNvSpPr>
          <p:nvPr/>
        </p:nvSpPr>
        <p:spPr bwMode="auto">
          <a:xfrm flipH="1">
            <a:off x="2339975" y="43640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3096" name="AutoShape 38"/>
          <p:cNvCxnSpPr>
            <a:cxnSpLocks noChangeShapeType="1"/>
            <a:stCxn id="3095" idx="1"/>
          </p:cNvCxnSpPr>
          <p:nvPr/>
        </p:nvCxnSpPr>
        <p:spPr bwMode="auto">
          <a:xfrm>
            <a:off x="2644775" y="4478338"/>
            <a:ext cx="549275" cy="2090737"/>
          </a:xfrm>
          <a:prstGeom prst="bentConnector3">
            <a:avLst>
              <a:gd name="adj1" fmla="val 26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3097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9525" y="2698750"/>
            <a:ext cx="1371600" cy="20574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98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7113" y="1052513"/>
            <a:ext cx="2065337" cy="2354262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099" name="Picture 4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575" y="5461000"/>
            <a:ext cx="1252538" cy="804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100" name="Picture 4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4108450"/>
            <a:ext cx="1809750" cy="121443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101" name="Picture 4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388" y="4092575"/>
            <a:ext cx="1700212" cy="18605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102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4138" y="4092575"/>
            <a:ext cx="1855787" cy="23907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103" name="Text Box 48"/>
          <p:cNvSpPr txBox="1">
            <a:spLocks noChangeArrowheads="1"/>
          </p:cNvSpPr>
          <p:nvPr/>
        </p:nvSpPr>
        <p:spPr bwMode="auto">
          <a:xfrm>
            <a:off x="611560" y="168821"/>
            <a:ext cx="5745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fr-FR" sz="2800" b="1" dirty="0" err="1">
                <a:solidFill>
                  <a:schemeClr val="bg1"/>
                </a:solidFill>
                <a:latin typeface="Verdana" pitchFamily="34" charset="0"/>
              </a:rPr>
              <a:t>PolSARpro</a:t>
            </a:r>
            <a:r>
              <a:rPr lang="en-US" altLang="fr-FR" sz="2800" b="1" dirty="0">
                <a:solidFill>
                  <a:schemeClr val="bg1"/>
                </a:solidFill>
                <a:latin typeface="Verdana" pitchFamily="34" charset="0"/>
              </a:rPr>
              <a:t> - Bio SOFTWARE</a:t>
            </a:r>
            <a:endParaRPr lang="fr-FR" altLang="fr-FR" dirty="0"/>
          </a:p>
        </p:txBody>
      </p:sp>
      <p:cxnSp>
        <p:nvCxnSpPr>
          <p:cNvPr id="3104" name="AutoShape 49"/>
          <p:cNvCxnSpPr>
            <a:cxnSpLocks noChangeShapeType="1"/>
            <a:stCxn id="3085" idx="3"/>
          </p:cNvCxnSpPr>
          <p:nvPr/>
        </p:nvCxnSpPr>
        <p:spPr bwMode="auto">
          <a:xfrm>
            <a:off x="2640013" y="3789363"/>
            <a:ext cx="5375275" cy="2936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3105" name="AutoShape 50"/>
          <p:cNvCxnSpPr>
            <a:cxnSpLocks noChangeShapeType="1"/>
            <a:stCxn id="3074" idx="3"/>
          </p:cNvCxnSpPr>
          <p:nvPr/>
        </p:nvCxnSpPr>
        <p:spPr bwMode="auto">
          <a:xfrm>
            <a:off x="2640013" y="3941763"/>
            <a:ext cx="3452812" cy="1412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3106" name="Picture 5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27988" y="6219825"/>
            <a:ext cx="831850" cy="2857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107" name="Oval 16"/>
          <p:cNvSpPr>
            <a:spLocks noChangeArrowheads="1"/>
          </p:cNvSpPr>
          <p:nvPr/>
        </p:nvSpPr>
        <p:spPr bwMode="auto">
          <a:xfrm>
            <a:off x="1116013" y="2636838"/>
            <a:ext cx="1360487" cy="239712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3108" name="AutoShape 41"/>
          <p:cNvSpPr>
            <a:spLocks noChangeArrowheads="1"/>
          </p:cNvSpPr>
          <p:nvPr/>
        </p:nvSpPr>
        <p:spPr bwMode="auto">
          <a:xfrm>
            <a:off x="1692275" y="1135063"/>
            <a:ext cx="433388" cy="287337"/>
          </a:xfrm>
          <a:prstGeom prst="wedgeEllipseCallout">
            <a:avLst>
              <a:gd name="adj1" fmla="val 17412"/>
              <a:gd name="adj2" fmla="val 447560"/>
            </a:avLst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 sz="16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530350"/>
            <a:ext cx="266065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332163" y="147638"/>
            <a:ext cx="2392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[T3] ELEMENTS</a:t>
            </a:r>
            <a:endParaRPr lang="en-US" altLang="fr-FR" sz="20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4859338" y="4940300"/>
            <a:ext cx="3200400" cy="11557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Select some elements, set the parameters and view the corresponding BMP files (</a:t>
            </a:r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select BMP</a:t>
            </a:r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).</a:t>
            </a:r>
            <a:endParaRPr lang="en-US" altLang="fr-FR" sz="1400" b="1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1063" name="AutoShape 7"/>
          <p:cNvSpPr>
            <a:spLocks noChangeArrowheads="1"/>
          </p:cNvSpPr>
          <p:nvPr/>
        </p:nvSpPr>
        <p:spPr bwMode="auto">
          <a:xfrm>
            <a:off x="1219200" y="3932238"/>
            <a:ext cx="1143000" cy="228600"/>
          </a:xfrm>
          <a:prstGeom prst="flowChartPredefined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2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DATADIR</a:t>
            </a:r>
          </a:p>
        </p:txBody>
      </p:sp>
      <p:sp>
        <p:nvSpPr>
          <p:cNvPr id="4102" name="AutoShape 8"/>
          <p:cNvSpPr>
            <a:spLocks noChangeArrowheads="1"/>
          </p:cNvSpPr>
          <p:nvPr/>
        </p:nvSpPr>
        <p:spPr bwMode="auto">
          <a:xfrm>
            <a:off x="2019300" y="4237038"/>
            <a:ext cx="457200" cy="228600"/>
          </a:xfrm>
          <a:prstGeom prst="flowChartProcess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fr-FR" altLang="fr-FR" sz="1200" b="1">
                <a:latin typeface="Times New Roman" pitchFamily="18" charset="0"/>
              </a:rPr>
              <a:t>T3</a:t>
            </a:r>
          </a:p>
        </p:txBody>
      </p:sp>
      <p:sp>
        <p:nvSpPr>
          <p:cNvPr id="4103" name="AutoShape 9"/>
          <p:cNvSpPr>
            <a:spLocks noChangeArrowheads="1"/>
          </p:cNvSpPr>
          <p:nvPr/>
        </p:nvSpPr>
        <p:spPr bwMode="auto">
          <a:xfrm>
            <a:off x="2578100" y="4432300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4104" name="AutoShape 10"/>
          <p:cNvSpPr>
            <a:spLocks noChangeArrowheads="1"/>
          </p:cNvSpPr>
          <p:nvPr/>
        </p:nvSpPr>
        <p:spPr bwMode="auto">
          <a:xfrm>
            <a:off x="2578100" y="4127500"/>
            <a:ext cx="533400" cy="228600"/>
          </a:xfrm>
          <a:prstGeom prst="flowChart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3111500" y="4079875"/>
            <a:ext cx="7985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config.txt</a:t>
            </a:r>
          </a:p>
        </p:txBody>
      </p: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3095625" y="4462463"/>
            <a:ext cx="1255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[T3x3] Elements</a:t>
            </a:r>
          </a:p>
        </p:txBody>
      </p:sp>
      <p:cxnSp>
        <p:nvCxnSpPr>
          <p:cNvPr id="4107" name="AutoShape 13"/>
          <p:cNvCxnSpPr>
            <a:cxnSpLocks noChangeShapeType="1"/>
            <a:stCxn id="301063" idx="2"/>
            <a:endCxn id="4102" idx="1"/>
          </p:cNvCxnSpPr>
          <p:nvPr/>
        </p:nvCxnSpPr>
        <p:spPr bwMode="auto">
          <a:xfrm rot="16200000" flipH="1">
            <a:off x="1809750" y="4141788"/>
            <a:ext cx="190500" cy="228600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3132138" y="4900613"/>
            <a:ext cx="10509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Txy_mod.bin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Txy_db.bin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Txy_pha.bin</a:t>
            </a:r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>
            <a:off x="3132138" y="5537200"/>
            <a:ext cx="11350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Txy_mod.bmp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Txy_db.bmp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Txy_pha.bmp</a:t>
            </a:r>
          </a:p>
        </p:txBody>
      </p:sp>
      <p:sp>
        <p:nvSpPr>
          <p:cNvPr id="4110" name="Rectangle 16"/>
          <p:cNvSpPr>
            <a:spLocks noChangeArrowheads="1"/>
          </p:cNvSpPr>
          <p:nvPr/>
        </p:nvSpPr>
        <p:spPr bwMode="auto">
          <a:xfrm>
            <a:off x="2446338" y="4824413"/>
            <a:ext cx="1981200" cy="14128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4111" name="AutoShape 17"/>
          <p:cNvSpPr>
            <a:spLocks noChangeArrowheads="1"/>
          </p:cNvSpPr>
          <p:nvPr/>
        </p:nvSpPr>
        <p:spPr bwMode="auto">
          <a:xfrm>
            <a:off x="2598738" y="5033963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4112" name="AutoShape 18"/>
          <p:cNvSpPr>
            <a:spLocks noChangeArrowheads="1"/>
          </p:cNvSpPr>
          <p:nvPr/>
        </p:nvSpPr>
        <p:spPr bwMode="auto">
          <a:xfrm>
            <a:off x="2598738" y="5643563"/>
            <a:ext cx="533400" cy="304800"/>
          </a:xfrm>
          <a:prstGeom prst="flowChartMultidocumen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4113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33538"/>
            <a:ext cx="387508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4294967295"/>
          </p:nvPr>
        </p:nvSpPr>
        <p:spPr>
          <a:xfrm>
            <a:off x="539552" y="2636912"/>
            <a:ext cx="7772400" cy="13681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CN" b="1" dirty="0"/>
              <a:t>Land cover classification from </a:t>
            </a:r>
            <a:r>
              <a:rPr lang="en-US" altLang="zh-CN" b="1" dirty="0" err="1"/>
              <a:t>PolSAR</a:t>
            </a:r>
            <a:r>
              <a:rPr lang="en-US" altLang="zh-CN" b="1" dirty="0"/>
              <a:t> data with </a:t>
            </a:r>
            <a:r>
              <a:rPr lang="en-US" altLang="zh-CN" b="1" dirty="0" err="1"/>
              <a:t>PolSARPro</a:t>
            </a:r>
            <a:r>
              <a:rPr lang="en-US" altLang="zh-CN" b="1" dirty="0"/>
              <a:t> 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8275" y="1730375"/>
            <a:ext cx="49149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187624" y="188640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468313" y="2852738"/>
            <a:ext cx="3200400" cy="11699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 dirty="0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Select some elements, set the parameters  (</a:t>
            </a:r>
            <a:r>
              <a:rPr lang="fr-FR" altLang="fr-FR" sz="1400" b="1" dirty="0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Nwin = 1</a:t>
            </a:r>
            <a:r>
              <a:rPr lang="fr-FR" altLang="fr-FR" sz="1400" b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 and view the corresponding BMP files (</a:t>
            </a:r>
            <a:r>
              <a:rPr lang="fr-FR" altLang="fr-FR" sz="1400" b="1" dirty="0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select BMP</a:t>
            </a:r>
            <a:r>
              <a:rPr lang="fr-FR" altLang="fr-FR" sz="1400" b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).</a:t>
            </a:r>
            <a:endParaRPr lang="en-US" altLang="fr-FR" sz="1400" b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2" name="Groupe 2"/>
          <p:cNvGrpSpPr>
            <a:grpSpLocks/>
          </p:cNvGrpSpPr>
          <p:nvPr/>
        </p:nvGrpSpPr>
        <p:grpSpPr bwMode="auto">
          <a:xfrm>
            <a:off x="5095875" y="5089525"/>
            <a:ext cx="273050" cy="261938"/>
            <a:chOff x="5095875" y="5089525"/>
            <a:chExt cx="273050" cy="261938"/>
          </a:xfrm>
        </p:grpSpPr>
        <p:sp>
          <p:nvSpPr>
            <p:cNvPr id="8200" name="ZoneTexte 1"/>
            <p:cNvSpPr txBox="1">
              <a:spLocks noChangeArrowheads="1"/>
            </p:cNvSpPr>
            <p:nvPr/>
          </p:nvSpPr>
          <p:spPr bwMode="auto">
            <a:xfrm>
              <a:off x="5109107" y="5104961"/>
              <a:ext cx="216024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8201" name="Oval 7"/>
            <p:cNvSpPr>
              <a:spLocks noChangeArrowheads="1"/>
            </p:cNvSpPr>
            <p:nvPr/>
          </p:nvSpPr>
          <p:spPr bwMode="auto">
            <a:xfrm>
              <a:off x="5095875" y="5089525"/>
              <a:ext cx="273050" cy="26193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  <p:sp>
        <p:nvSpPr>
          <p:cNvPr id="8198" name="ZoneTexte 7"/>
          <p:cNvSpPr txBox="1">
            <a:spLocks noChangeArrowheads="1"/>
          </p:cNvSpPr>
          <p:nvPr/>
        </p:nvSpPr>
        <p:spPr bwMode="auto">
          <a:xfrm>
            <a:off x="6456363" y="5110163"/>
            <a:ext cx="215900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6443663" y="5094288"/>
            <a:ext cx="273050" cy="261937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3332163" y="147638"/>
            <a:ext cx="2392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[T3] ELEMENTS</a:t>
            </a:r>
            <a:endParaRPr lang="en-US" altLang="fr-FR" sz="20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301750" y="836613"/>
            <a:ext cx="833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2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T11_dB</a:t>
            </a:r>
            <a:endParaRPr lang="en-US" altLang="fr-FR" sz="12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4137025" y="836613"/>
            <a:ext cx="833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2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T22_dB</a:t>
            </a:r>
            <a:endParaRPr lang="en-US" altLang="fr-FR" sz="12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7164388" y="836613"/>
            <a:ext cx="8334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2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T33_dB</a:t>
            </a:r>
            <a:endParaRPr lang="en-US" altLang="fr-FR" sz="12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5127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306387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Imag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844675"/>
            <a:ext cx="306228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Imag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7425" y="2936875"/>
            <a:ext cx="3062288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332163" y="147638"/>
            <a:ext cx="2392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[T3] ELEMENTS</a:t>
            </a:r>
            <a:endParaRPr lang="en-US" altLang="fr-FR" sz="20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195513" y="836613"/>
            <a:ext cx="920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2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span_dB</a:t>
            </a:r>
            <a:endParaRPr lang="en-US" altLang="fr-FR" sz="12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5949950" y="836613"/>
            <a:ext cx="927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2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T12_pha</a:t>
            </a:r>
            <a:endParaRPr lang="en-US" altLang="fr-FR" sz="12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6150" name="Imag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75" y="1346200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Imag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341438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1"/>
          <p:cNvSpPr>
            <a:spLocks noChangeArrowheads="1"/>
          </p:cNvSpPr>
          <p:nvPr/>
        </p:nvSpPr>
        <p:spPr bwMode="auto">
          <a:xfrm>
            <a:off x="2411413" y="38274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171" name="AutoShape 41"/>
          <p:cNvSpPr>
            <a:spLocks noChangeArrowheads="1"/>
          </p:cNvSpPr>
          <p:nvPr/>
        </p:nvSpPr>
        <p:spPr bwMode="auto">
          <a:xfrm>
            <a:off x="1692275" y="1135063"/>
            <a:ext cx="433388" cy="287337"/>
          </a:xfrm>
          <a:prstGeom prst="wedgeEllipseCallout">
            <a:avLst>
              <a:gd name="adj1" fmla="val 17412"/>
              <a:gd name="adj2" fmla="val 447560"/>
            </a:avLst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 sz="160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688" y="1487488"/>
            <a:ext cx="979487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2332038" y="298767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2332038" y="31718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2330450" y="35004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2325688" y="40481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7177" name="AutoShape 12"/>
          <p:cNvCxnSpPr>
            <a:cxnSpLocks noChangeShapeType="1"/>
            <a:stCxn id="7173" idx="3"/>
          </p:cNvCxnSpPr>
          <p:nvPr/>
        </p:nvCxnSpPr>
        <p:spPr bwMode="auto">
          <a:xfrm flipV="1">
            <a:off x="2636838" y="1701800"/>
            <a:ext cx="450850" cy="14001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7178" name="AutoShape 13"/>
          <p:cNvCxnSpPr>
            <a:cxnSpLocks noChangeShapeType="1"/>
            <a:stCxn id="7174" idx="3"/>
          </p:cNvCxnSpPr>
          <p:nvPr/>
        </p:nvCxnSpPr>
        <p:spPr bwMode="auto">
          <a:xfrm flipV="1">
            <a:off x="2636838" y="2138363"/>
            <a:ext cx="1593850" cy="1147762"/>
          </a:xfrm>
          <a:prstGeom prst="bentConnector3">
            <a:avLst>
              <a:gd name="adj1" fmla="val 50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7179" name="AutoShape 14"/>
          <p:cNvCxnSpPr>
            <a:cxnSpLocks noChangeShapeType="1"/>
            <a:stCxn id="7175" idx="3"/>
          </p:cNvCxnSpPr>
          <p:nvPr/>
        </p:nvCxnSpPr>
        <p:spPr bwMode="auto">
          <a:xfrm flipV="1">
            <a:off x="2635250" y="2230438"/>
            <a:ext cx="3462338" cy="1384300"/>
          </a:xfrm>
          <a:prstGeom prst="bentConnector3">
            <a:avLst>
              <a:gd name="adj1" fmla="val 9201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7180" name="AutoShape 15"/>
          <p:cNvCxnSpPr>
            <a:cxnSpLocks noChangeShapeType="1"/>
            <a:stCxn id="7176" idx="3"/>
          </p:cNvCxnSpPr>
          <p:nvPr/>
        </p:nvCxnSpPr>
        <p:spPr bwMode="auto">
          <a:xfrm>
            <a:off x="2630488" y="4162425"/>
            <a:ext cx="563562" cy="554038"/>
          </a:xfrm>
          <a:prstGeom prst="bentConnector3">
            <a:avLst>
              <a:gd name="adj1" fmla="val 70986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7181" name="Rectangle 17"/>
          <p:cNvSpPr>
            <a:spLocks noChangeArrowheads="1"/>
          </p:cNvSpPr>
          <p:nvPr/>
        </p:nvSpPr>
        <p:spPr bwMode="auto">
          <a:xfrm>
            <a:off x="1873250" y="35687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182" name="Rectangle 18"/>
          <p:cNvSpPr>
            <a:spLocks noChangeArrowheads="1"/>
          </p:cNvSpPr>
          <p:nvPr/>
        </p:nvSpPr>
        <p:spPr bwMode="auto">
          <a:xfrm>
            <a:off x="2411413" y="36750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183" name="Rectangle 22"/>
          <p:cNvSpPr>
            <a:spLocks noChangeArrowheads="1"/>
          </p:cNvSpPr>
          <p:nvPr/>
        </p:nvSpPr>
        <p:spPr bwMode="auto">
          <a:xfrm>
            <a:off x="8547100" y="53562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7184" name="AutoShape 24"/>
          <p:cNvCxnSpPr>
            <a:cxnSpLocks noChangeShapeType="1"/>
            <a:stCxn id="7183" idx="3"/>
          </p:cNvCxnSpPr>
          <p:nvPr/>
        </p:nvCxnSpPr>
        <p:spPr bwMode="auto">
          <a:xfrm flipH="1">
            <a:off x="8018463" y="5470525"/>
            <a:ext cx="833437" cy="892175"/>
          </a:xfrm>
          <a:prstGeom prst="bentConnector5">
            <a:avLst>
              <a:gd name="adj1" fmla="val -20384"/>
              <a:gd name="adj2" fmla="val 66722"/>
              <a:gd name="adj3" fmla="val 126287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718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450" y="2943225"/>
            <a:ext cx="1317625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186" name="Rectangle 26"/>
          <p:cNvSpPr>
            <a:spLocks noChangeArrowheads="1"/>
          </p:cNvSpPr>
          <p:nvPr/>
        </p:nvSpPr>
        <p:spPr bwMode="auto">
          <a:xfrm>
            <a:off x="2332038" y="3371850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7187" name="AutoShape 27"/>
          <p:cNvCxnSpPr>
            <a:cxnSpLocks noChangeShapeType="1"/>
            <a:stCxn id="7186" idx="3"/>
          </p:cNvCxnSpPr>
          <p:nvPr/>
        </p:nvCxnSpPr>
        <p:spPr bwMode="auto">
          <a:xfrm flipV="1">
            <a:off x="2636838" y="3157538"/>
            <a:ext cx="1589087" cy="328612"/>
          </a:xfrm>
          <a:prstGeom prst="bentConnector3">
            <a:avLst>
              <a:gd name="adj1" fmla="val 81514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7188" name="Rectangle 28"/>
          <p:cNvSpPr>
            <a:spLocks noChangeArrowheads="1"/>
          </p:cNvSpPr>
          <p:nvPr/>
        </p:nvSpPr>
        <p:spPr bwMode="auto">
          <a:xfrm>
            <a:off x="2322513" y="4221163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itchFamily="18" charset="0"/>
            </a:endParaRPr>
          </a:p>
        </p:txBody>
      </p:sp>
      <p:cxnSp>
        <p:nvCxnSpPr>
          <p:cNvPr id="7189" name="AutoShape 29"/>
          <p:cNvCxnSpPr>
            <a:cxnSpLocks noChangeShapeType="1"/>
            <a:stCxn id="7188" idx="3"/>
          </p:cNvCxnSpPr>
          <p:nvPr/>
        </p:nvCxnSpPr>
        <p:spPr bwMode="auto">
          <a:xfrm>
            <a:off x="2627313" y="4335463"/>
            <a:ext cx="566737" cy="1528762"/>
          </a:xfrm>
          <a:prstGeom prst="bentConnector3">
            <a:avLst>
              <a:gd name="adj1" fmla="val 5069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7190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213" y="1497013"/>
            <a:ext cx="1050925" cy="12827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1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6356350"/>
            <a:ext cx="1081088" cy="423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192" name="Rectangle 36"/>
          <p:cNvSpPr>
            <a:spLocks noChangeArrowheads="1"/>
          </p:cNvSpPr>
          <p:nvPr/>
        </p:nvSpPr>
        <p:spPr bwMode="auto">
          <a:xfrm flipH="1">
            <a:off x="2339975" y="43640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7193" name="AutoShape 38"/>
          <p:cNvCxnSpPr>
            <a:cxnSpLocks noChangeShapeType="1"/>
            <a:stCxn id="7192" idx="1"/>
          </p:cNvCxnSpPr>
          <p:nvPr/>
        </p:nvCxnSpPr>
        <p:spPr bwMode="auto">
          <a:xfrm>
            <a:off x="2644775" y="4478338"/>
            <a:ext cx="549275" cy="2090737"/>
          </a:xfrm>
          <a:prstGeom prst="bentConnector3">
            <a:avLst>
              <a:gd name="adj1" fmla="val 26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7194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9525" y="2698750"/>
            <a:ext cx="1371600" cy="20574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5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7113" y="1052513"/>
            <a:ext cx="2065337" cy="2354262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6" name="Picture 4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575" y="5461000"/>
            <a:ext cx="1252538" cy="804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7" name="Picture 4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4108450"/>
            <a:ext cx="1809750" cy="121443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8" name="Picture 4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388" y="4092575"/>
            <a:ext cx="1700212" cy="18605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9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4138" y="4092575"/>
            <a:ext cx="1855787" cy="23907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200" name="Text Box 48"/>
          <p:cNvSpPr txBox="1">
            <a:spLocks noChangeArrowheads="1"/>
          </p:cNvSpPr>
          <p:nvPr/>
        </p:nvSpPr>
        <p:spPr bwMode="auto">
          <a:xfrm>
            <a:off x="395536" y="188640"/>
            <a:ext cx="5745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fr-FR" sz="2800" b="1" dirty="0" err="1">
                <a:solidFill>
                  <a:schemeClr val="bg1"/>
                </a:solidFill>
                <a:latin typeface="Verdana" pitchFamily="34" charset="0"/>
              </a:rPr>
              <a:t>PolSARpro</a:t>
            </a:r>
            <a:r>
              <a:rPr lang="en-US" altLang="fr-FR" sz="2800" b="1" dirty="0">
                <a:solidFill>
                  <a:schemeClr val="bg1"/>
                </a:solidFill>
                <a:latin typeface="Verdana" pitchFamily="34" charset="0"/>
              </a:rPr>
              <a:t> - Bio SOFTWARE</a:t>
            </a:r>
            <a:endParaRPr lang="fr-FR" altLang="fr-FR" dirty="0"/>
          </a:p>
        </p:txBody>
      </p:sp>
      <p:cxnSp>
        <p:nvCxnSpPr>
          <p:cNvPr id="7201" name="AutoShape 49"/>
          <p:cNvCxnSpPr>
            <a:cxnSpLocks noChangeShapeType="1"/>
            <a:stCxn id="7182" idx="3"/>
          </p:cNvCxnSpPr>
          <p:nvPr/>
        </p:nvCxnSpPr>
        <p:spPr bwMode="auto">
          <a:xfrm>
            <a:off x="2640013" y="3789363"/>
            <a:ext cx="5375275" cy="2936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7202" name="AutoShape 50"/>
          <p:cNvCxnSpPr>
            <a:cxnSpLocks noChangeShapeType="1"/>
            <a:stCxn id="7170" idx="3"/>
          </p:cNvCxnSpPr>
          <p:nvPr/>
        </p:nvCxnSpPr>
        <p:spPr bwMode="auto">
          <a:xfrm>
            <a:off x="2640013" y="3941763"/>
            <a:ext cx="3452812" cy="1412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7203" name="Picture 5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27988" y="6219825"/>
            <a:ext cx="831850" cy="2857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204" name="Oval 16"/>
          <p:cNvSpPr>
            <a:spLocks noChangeArrowheads="1"/>
          </p:cNvSpPr>
          <p:nvPr/>
        </p:nvSpPr>
        <p:spPr bwMode="auto">
          <a:xfrm>
            <a:off x="1266825" y="3367088"/>
            <a:ext cx="1360488" cy="239712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205" name="Oval 16"/>
          <p:cNvSpPr>
            <a:spLocks noChangeArrowheads="1"/>
          </p:cNvSpPr>
          <p:nvPr/>
        </p:nvSpPr>
        <p:spPr bwMode="auto">
          <a:xfrm>
            <a:off x="4211638" y="2901950"/>
            <a:ext cx="1360487" cy="239713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556792"/>
            <a:ext cx="49149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187624" y="188640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50825" y="2852738"/>
            <a:ext cx="3024188" cy="11699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 dirty="0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Select some elements, set the parameters (</a:t>
            </a:r>
            <a:r>
              <a:rPr lang="fr-FR" altLang="fr-FR" sz="1400" b="1" dirty="0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Nwin = 3</a:t>
            </a:r>
            <a:r>
              <a:rPr lang="fr-FR" altLang="fr-FR" sz="1400" b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 and view the corresponding BMP files.</a:t>
            </a:r>
            <a:endParaRPr lang="en-US" altLang="fr-FR" sz="1400" b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0688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115616" y="188640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6198761" y="836712"/>
            <a:ext cx="1199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Entropy</a:t>
            </a:r>
            <a:endParaRPr lang="en-US" altLang="fr-FR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1592591" y="836712"/>
            <a:ext cx="1207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endParaRPr lang="en-US" altLang="fr-FR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9222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341438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Imag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0688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sz="2000">
              <a:solidFill>
                <a:srgbClr val="FFFFFF"/>
              </a:solidFill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331640" y="260648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6264412" y="841128"/>
            <a:ext cx="923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Alpha</a:t>
            </a:r>
            <a:endParaRPr lang="en-US" altLang="fr-FR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1806928" y="849065"/>
            <a:ext cx="1207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endParaRPr lang="en-US" altLang="fr-FR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0246" name="Imag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341438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Imag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34937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331640" y="188640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5848489" y="908720"/>
            <a:ext cx="1595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Anisotropy</a:t>
            </a:r>
            <a:endParaRPr lang="en-US" altLang="fr-FR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1736607" y="908720"/>
            <a:ext cx="1207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endParaRPr lang="en-US" altLang="fr-FR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1270" name="Imag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341438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259632" y="188640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6007933" y="912590"/>
            <a:ext cx="14366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6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Anisotropy</a:t>
            </a:r>
            <a:endParaRPr lang="en-US" altLang="fr-FR" sz="16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1868644" y="920527"/>
            <a:ext cx="10839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6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Entropy</a:t>
            </a:r>
            <a:endParaRPr lang="en-US" altLang="fr-FR" sz="16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2294" name="Imag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Imag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331640" y="188640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1860622" y="850106"/>
            <a:ext cx="1101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6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(1–H) A</a:t>
            </a:r>
            <a:endParaRPr lang="en-US" altLang="fr-FR" sz="16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7" name="Rectangle 12"/>
          <p:cNvSpPr>
            <a:spLocks noChangeArrowheads="1"/>
          </p:cNvSpPr>
          <p:nvPr/>
        </p:nvSpPr>
        <p:spPr bwMode="auto">
          <a:xfrm>
            <a:off x="5960690" y="876482"/>
            <a:ext cx="1521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6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(1-H) (1-A)</a:t>
            </a:r>
            <a:endParaRPr lang="en-US" altLang="fr-FR" sz="16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3318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1341438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Imag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363" y="1341438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517232"/>
            <a:ext cx="792088" cy="8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053" y="5541615"/>
            <a:ext cx="793337" cy="79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801146B-04A5-4223-8E39-EE30A9C49EA1}"/>
              </a:ext>
            </a:extLst>
          </p:cNvPr>
          <p:cNvSpPr txBox="1"/>
          <p:nvPr/>
        </p:nvSpPr>
        <p:spPr>
          <a:xfrm>
            <a:off x="5508104" y="560613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low entropy and low anisotropy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6E9139F-F83D-48F3-9047-9C7C904A6CEC}"/>
              </a:ext>
            </a:extLst>
          </p:cNvPr>
          <p:cNvSpPr txBox="1"/>
          <p:nvPr/>
        </p:nvSpPr>
        <p:spPr>
          <a:xfrm>
            <a:off x="1326034" y="5561655"/>
            <a:ext cx="245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low  to medium entropy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395536" y="908720"/>
            <a:ext cx="7740352" cy="9361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/>
              <a:t>Outlines</a:t>
            </a:r>
            <a:endParaRPr lang="zh-CN" altLang="en-US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4294967295"/>
          </p:nvPr>
        </p:nvSpPr>
        <p:spPr>
          <a:xfrm>
            <a:off x="1043608" y="2060848"/>
            <a:ext cx="7344816" cy="3600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0" indent="-571500">
              <a:buAutoNum type="romanUcPeriod"/>
            </a:pPr>
            <a:r>
              <a:rPr lang="en-US" altLang="zh-CN" b="1" dirty="0"/>
              <a:t>Introduction</a:t>
            </a:r>
          </a:p>
          <a:p>
            <a:pPr marL="571500" indent="-571500">
              <a:buAutoNum type="romanUcPeriod"/>
            </a:pPr>
            <a:endParaRPr lang="en-US" altLang="zh-CN" b="1" dirty="0"/>
          </a:p>
          <a:p>
            <a:pPr marL="571500" indent="-571500" algn="l">
              <a:buAutoNum type="romanUcPeriod"/>
            </a:pPr>
            <a:r>
              <a:rPr lang="en-US" altLang="zh-CN" sz="3200" b="1" dirty="0"/>
              <a:t>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</a:t>
            </a:r>
            <a:r>
              <a:rPr lang="en-US" altLang="zh-CN" sz="3200" b="1" dirty="0">
                <a:solidFill>
                  <a:schemeClr val="tx1"/>
                </a:solidFill>
              </a:rPr>
              <a:t>ataset</a:t>
            </a:r>
          </a:p>
          <a:p>
            <a:pPr marL="571500" indent="-571500" algn="l">
              <a:buAutoNum type="romanUcPeriod"/>
            </a:pPr>
            <a:endParaRPr lang="en-US" altLang="zh-CN" sz="3200" b="1" dirty="0">
              <a:solidFill>
                <a:schemeClr val="tx1"/>
              </a:solidFill>
            </a:endParaRPr>
          </a:p>
          <a:p>
            <a:pPr marL="571500" indent="-571500" algn="l">
              <a:buAutoNum type="romanUcPeriod"/>
            </a:pPr>
            <a:r>
              <a:rPr lang="en-US" altLang="zh-CN" b="1" dirty="0"/>
              <a:t>Practical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403648" y="188640"/>
            <a:ext cx="467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DECOMPOSITION PARAMETERS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867203" y="850106"/>
            <a:ext cx="10534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6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(1-A)</a:t>
            </a:r>
            <a:endParaRPr lang="en-US" altLang="fr-FR" sz="16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6464826" y="850106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1600" b="1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HA</a:t>
            </a:r>
            <a:endParaRPr lang="en-US" altLang="fr-FR" sz="1600" b="1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4342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8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013" y="1352550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5589240"/>
            <a:ext cx="726977" cy="78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517232"/>
            <a:ext cx="864096" cy="98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151FCB3-E20F-41D1-A3EF-B3F7B04BD8ED}"/>
              </a:ext>
            </a:extLst>
          </p:cNvPr>
          <p:cNvSpPr txBox="1"/>
          <p:nvPr/>
        </p:nvSpPr>
        <p:spPr>
          <a:xfrm>
            <a:off x="5508104" y="560613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high entropy and high anisotropy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B1FC630-AFC6-4E41-944D-C6E0D1DCF38B}"/>
              </a:ext>
            </a:extLst>
          </p:cNvPr>
          <p:cNvSpPr txBox="1"/>
          <p:nvPr/>
        </p:nvSpPr>
        <p:spPr>
          <a:xfrm>
            <a:off x="1403648" y="557143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high entropy and low anisotropy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1"/>
          <p:cNvSpPr>
            <a:spLocks noChangeArrowheads="1"/>
          </p:cNvSpPr>
          <p:nvPr/>
        </p:nvSpPr>
        <p:spPr bwMode="auto">
          <a:xfrm>
            <a:off x="2411413" y="38274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688" y="1487488"/>
            <a:ext cx="979487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2332038" y="298767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2332038" y="31718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2330450" y="35004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5367" name="Rectangle 11"/>
          <p:cNvSpPr>
            <a:spLocks noChangeArrowheads="1"/>
          </p:cNvSpPr>
          <p:nvPr/>
        </p:nvSpPr>
        <p:spPr bwMode="auto">
          <a:xfrm>
            <a:off x="2325688" y="40481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15368" name="AutoShape 12"/>
          <p:cNvCxnSpPr>
            <a:cxnSpLocks noChangeShapeType="1"/>
            <a:stCxn id="15364" idx="3"/>
          </p:cNvCxnSpPr>
          <p:nvPr/>
        </p:nvCxnSpPr>
        <p:spPr bwMode="auto">
          <a:xfrm flipV="1">
            <a:off x="2636838" y="1701800"/>
            <a:ext cx="450850" cy="14001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5369" name="AutoShape 13"/>
          <p:cNvCxnSpPr>
            <a:cxnSpLocks noChangeShapeType="1"/>
            <a:stCxn id="15365" idx="3"/>
          </p:cNvCxnSpPr>
          <p:nvPr/>
        </p:nvCxnSpPr>
        <p:spPr bwMode="auto">
          <a:xfrm flipV="1">
            <a:off x="2636838" y="2138363"/>
            <a:ext cx="1593850" cy="1147762"/>
          </a:xfrm>
          <a:prstGeom prst="bentConnector3">
            <a:avLst>
              <a:gd name="adj1" fmla="val 50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5370" name="AutoShape 14"/>
          <p:cNvCxnSpPr>
            <a:cxnSpLocks noChangeShapeType="1"/>
            <a:stCxn id="15366" idx="3"/>
          </p:cNvCxnSpPr>
          <p:nvPr/>
        </p:nvCxnSpPr>
        <p:spPr bwMode="auto">
          <a:xfrm flipV="1">
            <a:off x="2635250" y="2230438"/>
            <a:ext cx="3462338" cy="1384300"/>
          </a:xfrm>
          <a:prstGeom prst="bentConnector3">
            <a:avLst>
              <a:gd name="adj1" fmla="val 9201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5371" name="AutoShape 15"/>
          <p:cNvCxnSpPr>
            <a:cxnSpLocks noChangeShapeType="1"/>
            <a:stCxn id="15367" idx="3"/>
          </p:cNvCxnSpPr>
          <p:nvPr/>
        </p:nvCxnSpPr>
        <p:spPr bwMode="auto">
          <a:xfrm>
            <a:off x="2630488" y="4162425"/>
            <a:ext cx="563562" cy="554038"/>
          </a:xfrm>
          <a:prstGeom prst="bentConnector3">
            <a:avLst>
              <a:gd name="adj1" fmla="val 70986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5372" name="Rectangle 17"/>
          <p:cNvSpPr>
            <a:spLocks noChangeArrowheads="1"/>
          </p:cNvSpPr>
          <p:nvPr/>
        </p:nvSpPr>
        <p:spPr bwMode="auto">
          <a:xfrm>
            <a:off x="1873250" y="35687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5373" name="Rectangle 18"/>
          <p:cNvSpPr>
            <a:spLocks noChangeArrowheads="1"/>
          </p:cNvSpPr>
          <p:nvPr/>
        </p:nvSpPr>
        <p:spPr bwMode="auto">
          <a:xfrm>
            <a:off x="2411413" y="36750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5374" name="Rectangle 22"/>
          <p:cNvSpPr>
            <a:spLocks noChangeArrowheads="1"/>
          </p:cNvSpPr>
          <p:nvPr/>
        </p:nvSpPr>
        <p:spPr bwMode="auto">
          <a:xfrm>
            <a:off x="8547100" y="53562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15375" name="AutoShape 24"/>
          <p:cNvCxnSpPr>
            <a:cxnSpLocks noChangeShapeType="1"/>
            <a:stCxn id="15374" idx="3"/>
          </p:cNvCxnSpPr>
          <p:nvPr/>
        </p:nvCxnSpPr>
        <p:spPr bwMode="auto">
          <a:xfrm flipH="1">
            <a:off x="8018463" y="5470525"/>
            <a:ext cx="833437" cy="892175"/>
          </a:xfrm>
          <a:prstGeom prst="bentConnector5">
            <a:avLst>
              <a:gd name="adj1" fmla="val -20384"/>
              <a:gd name="adj2" fmla="val 66722"/>
              <a:gd name="adj3" fmla="val 126287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15376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450" y="2943225"/>
            <a:ext cx="1317625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5377" name="Rectangle 26"/>
          <p:cNvSpPr>
            <a:spLocks noChangeArrowheads="1"/>
          </p:cNvSpPr>
          <p:nvPr/>
        </p:nvSpPr>
        <p:spPr bwMode="auto">
          <a:xfrm>
            <a:off x="2332038" y="3371850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15378" name="AutoShape 27"/>
          <p:cNvCxnSpPr>
            <a:cxnSpLocks noChangeShapeType="1"/>
            <a:stCxn id="15377" idx="3"/>
          </p:cNvCxnSpPr>
          <p:nvPr/>
        </p:nvCxnSpPr>
        <p:spPr bwMode="auto">
          <a:xfrm flipV="1">
            <a:off x="2636838" y="3157538"/>
            <a:ext cx="1589087" cy="328612"/>
          </a:xfrm>
          <a:prstGeom prst="bentConnector3">
            <a:avLst>
              <a:gd name="adj1" fmla="val 81514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5379" name="Rectangle 28"/>
          <p:cNvSpPr>
            <a:spLocks noChangeArrowheads="1"/>
          </p:cNvSpPr>
          <p:nvPr/>
        </p:nvSpPr>
        <p:spPr bwMode="auto">
          <a:xfrm>
            <a:off x="2322513" y="4221163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itchFamily="18" charset="0"/>
            </a:endParaRPr>
          </a:p>
        </p:txBody>
      </p:sp>
      <p:cxnSp>
        <p:nvCxnSpPr>
          <p:cNvPr id="15380" name="AutoShape 29"/>
          <p:cNvCxnSpPr>
            <a:cxnSpLocks noChangeShapeType="1"/>
            <a:stCxn id="15379" idx="3"/>
          </p:cNvCxnSpPr>
          <p:nvPr/>
        </p:nvCxnSpPr>
        <p:spPr bwMode="auto">
          <a:xfrm>
            <a:off x="2627313" y="4335463"/>
            <a:ext cx="566737" cy="1528762"/>
          </a:xfrm>
          <a:prstGeom prst="bentConnector3">
            <a:avLst>
              <a:gd name="adj1" fmla="val 5069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15381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213" y="1497013"/>
            <a:ext cx="1050925" cy="12827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382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6356350"/>
            <a:ext cx="1081088" cy="423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5383" name="Rectangle 36"/>
          <p:cNvSpPr>
            <a:spLocks noChangeArrowheads="1"/>
          </p:cNvSpPr>
          <p:nvPr/>
        </p:nvSpPr>
        <p:spPr bwMode="auto">
          <a:xfrm flipH="1">
            <a:off x="2339975" y="43640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15384" name="AutoShape 38"/>
          <p:cNvCxnSpPr>
            <a:cxnSpLocks noChangeShapeType="1"/>
            <a:stCxn id="15383" idx="1"/>
          </p:cNvCxnSpPr>
          <p:nvPr/>
        </p:nvCxnSpPr>
        <p:spPr bwMode="auto">
          <a:xfrm>
            <a:off x="2644775" y="4478338"/>
            <a:ext cx="549275" cy="2090737"/>
          </a:xfrm>
          <a:prstGeom prst="bentConnector3">
            <a:avLst>
              <a:gd name="adj1" fmla="val 26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15385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9525" y="2698750"/>
            <a:ext cx="1371600" cy="20574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386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7113" y="1052513"/>
            <a:ext cx="2065337" cy="2354262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387" name="Picture 4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575" y="5461000"/>
            <a:ext cx="1252538" cy="804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388" name="Picture 4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4108450"/>
            <a:ext cx="1809750" cy="121443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389" name="Picture 4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388" y="4092575"/>
            <a:ext cx="1700212" cy="18605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5390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4138" y="4092575"/>
            <a:ext cx="1855787" cy="23907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5391" name="Text Box 48"/>
          <p:cNvSpPr txBox="1">
            <a:spLocks noChangeArrowheads="1"/>
          </p:cNvSpPr>
          <p:nvPr/>
        </p:nvSpPr>
        <p:spPr bwMode="auto">
          <a:xfrm>
            <a:off x="323528" y="188640"/>
            <a:ext cx="5745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fr-FR" sz="2800" b="1" dirty="0" err="1">
                <a:solidFill>
                  <a:schemeClr val="bg1"/>
                </a:solidFill>
                <a:latin typeface="Verdana" pitchFamily="34" charset="0"/>
              </a:rPr>
              <a:t>PolSARpro</a:t>
            </a:r>
            <a:r>
              <a:rPr lang="en-US" altLang="fr-FR" sz="2800" b="1" dirty="0">
                <a:solidFill>
                  <a:schemeClr val="bg1"/>
                </a:solidFill>
                <a:latin typeface="Verdana" pitchFamily="34" charset="0"/>
              </a:rPr>
              <a:t> - Bio SOFTWARE</a:t>
            </a:r>
            <a:endParaRPr lang="fr-FR" altLang="fr-FR" dirty="0"/>
          </a:p>
        </p:txBody>
      </p:sp>
      <p:cxnSp>
        <p:nvCxnSpPr>
          <p:cNvPr id="15392" name="AutoShape 49"/>
          <p:cNvCxnSpPr>
            <a:cxnSpLocks noChangeShapeType="1"/>
            <a:stCxn id="15373" idx="3"/>
          </p:cNvCxnSpPr>
          <p:nvPr/>
        </p:nvCxnSpPr>
        <p:spPr bwMode="auto">
          <a:xfrm>
            <a:off x="2640013" y="3789363"/>
            <a:ext cx="5375275" cy="2936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5393" name="AutoShape 50"/>
          <p:cNvCxnSpPr>
            <a:cxnSpLocks noChangeShapeType="1"/>
            <a:stCxn id="15362" idx="3"/>
          </p:cNvCxnSpPr>
          <p:nvPr/>
        </p:nvCxnSpPr>
        <p:spPr bwMode="auto">
          <a:xfrm>
            <a:off x="2640013" y="3941763"/>
            <a:ext cx="3452812" cy="1412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15394" name="Picture 5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27988" y="6219825"/>
            <a:ext cx="831850" cy="2857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5395" name="Oval 16"/>
          <p:cNvSpPr>
            <a:spLocks noChangeArrowheads="1"/>
          </p:cNvSpPr>
          <p:nvPr/>
        </p:nvSpPr>
        <p:spPr bwMode="auto">
          <a:xfrm>
            <a:off x="1266825" y="4032250"/>
            <a:ext cx="1360488" cy="239713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5396" name="Oval 16"/>
          <p:cNvSpPr>
            <a:spLocks noChangeArrowheads="1"/>
          </p:cNvSpPr>
          <p:nvPr/>
        </p:nvSpPr>
        <p:spPr bwMode="auto">
          <a:xfrm>
            <a:off x="3171825" y="4064000"/>
            <a:ext cx="1360488" cy="239713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5397" name="AutoShape 41"/>
          <p:cNvSpPr>
            <a:spLocks noChangeArrowheads="1"/>
          </p:cNvSpPr>
          <p:nvPr/>
        </p:nvSpPr>
        <p:spPr bwMode="auto">
          <a:xfrm>
            <a:off x="1692275" y="1135063"/>
            <a:ext cx="433388" cy="287337"/>
          </a:xfrm>
          <a:prstGeom prst="wedgeEllipseCallout">
            <a:avLst>
              <a:gd name="adj1" fmla="val 17412"/>
              <a:gd name="adj2" fmla="val 447560"/>
            </a:avLst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 sz="160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565275"/>
            <a:ext cx="49149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600" y="188640"/>
            <a:ext cx="4633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 / alpha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50825" y="2852738"/>
            <a:ext cx="3024188" cy="11699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 dirty="0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Select some elements, set the parameters (</a:t>
            </a:r>
            <a:r>
              <a:rPr lang="fr-FR" altLang="fr-FR" sz="1400" b="1" dirty="0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Nwin = 3</a:t>
            </a:r>
            <a:r>
              <a:rPr lang="fr-FR" altLang="fr-FR" sz="1400" b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 and view the corresponding BMP files.</a:t>
            </a:r>
            <a:endParaRPr lang="en-US" altLang="fr-FR" sz="1400" b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389" name="Oval 6"/>
          <p:cNvSpPr>
            <a:spLocks noChangeArrowheads="1"/>
          </p:cNvSpPr>
          <p:nvPr/>
        </p:nvSpPr>
        <p:spPr bwMode="auto">
          <a:xfrm>
            <a:off x="4191000" y="4127500"/>
            <a:ext cx="360363" cy="360363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6395" name="Oval 7"/>
          <p:cNvSpPr>
            <a:spLocks noChangeArrowheads="1"/>
          </p:cNvSpPr>
          <p:nvPr/>
        </p:nvSpPr>
        <p:spPr bwMode="auto">
          <a:xfrm>
            <a:off x="5095875" y="5521325"/>
            <a:ext cx="273050" cy="261938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6393" name="Oval 7"/>
          <p:cNvSpPr>
            <a:spLocks noChangeArrowheads="1"/>
          </p:cNvSpPr>
          <p:nvPr/>
        </p:nvSpPr>
        <p:spPr bwMode="auto">
          <a:xfrm>
            <a:off x="6372200" y="5517232"/>
            <a:ext cx="273050" cy="261937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AutoShape 4"/>
          <p:cNvSpPr>
            <a:spLocks noChangeArrowheads="1"/>
          </p:cNvSpPr>
          <p:nvPr/>
        </p:nvSpPr>
        <p:spPr bwMode="auto">
          <a:xfrm>
            <a:off x="3851275" y="1635125"/>
            <a:ext cx="1143000" cy="228600"/>
          </a:xfrm>
          <a:prstGeom prst="flowChartPredefined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2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DATADIR</a:t>
            </a:r>
          </a:p>
        </p:txBody>
      </p:sp>
      <p:sp>
        <p:nvSpPr>
          <p:cNvPr id="17411" name="AutoShape 5"/>
          <p:cNvSpPr>
            <a:spLocks noChangeArrowheads="1"/>
          </p:cNvSpPr>
          <p:nvPr/>
        </p:nvSpPr>
        <p:spPr bwMode="auto">
          <a:xfrm>
            <a:off x="4376738" y="2727325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4364038" y="3889375"/>
            <a:ext cx="533400" cy="304800"/>
          </a:xfrm>
          <a:prstGeom prst="flowChartMultidocumen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572000" y="3005138"/>
            <a:ext cx="37068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entropy.bin, anisotropy.bin, alpha.bin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combination_HA.bin, combination_1mHA.bin,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combination_H1mA.bin, combination_1mH1mA.bin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H_A_class.bin, H_Alpha_class.bin, A_Alpha_class.bin</a:t>
            </a:r>
          </a:p>
        </p:txBody>
      </p:sp>
      <p:sp>
        <p:nvSpPr>
          <p:cNvPr id="17414" name="AutoShape 8"/>
          <p:cNvSpPr>
            <a:spLocks noChangeArrowheads="1"/>
          </p:cNvSpPr>
          <p:nvPr/>
        </p:nvSpPr>
        <p:spPr bwMode="auto">
          <a:xfrm>
            <a:off x="4398963" y="2290763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7415" name="AutoShape 9"/>
          <p:cNvSpPr>
            <a:spLocks noChangeArrowheads="1"/>
          </p:cNvSpPr>
          <p:nvPr/>
        </p:nvSpPr>
        <p:spPr bwMode="auto">
          <a:xfrm>
            <a:off x="4398963" y="1985963"/>
            <a:ext cx="533400" cy="228600"/>
          </a:xfrm>
          <a:prstGeom prst="flowChart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4932363" y="1938338"/>
            <a:ext cx="798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config.txt</a:t>
            </a:r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4572000" y="4141788"/>
            <a:ext cx="3959225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entropy.bmp, anisotropy.bmp, alpha.bmp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combination_HA.bmp, combination_1mHA.bmp,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combination_H1mA.bmp, combination_1mH1mA.bmp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H_A_class.bmp, H_Alpha_class.bmp, A_Alpha_class.bmp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H_A_occurence.bmp, H_Alpha_ occurence.bmp,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A_Alpha_ occurence.bmp, H_A_segmented.bmp, 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H_Alpha_ segmented.bmp, A_Alpha_ segmented.bmp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HAlphaLambda_RGB.bmp, HAAlpha_RGB.bmp</a:t>
            </a:r>
          </a:p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  <a:latin typeface="Times New Roman" pitchFamily="18" charset="0"/>
              </a:rPr>
              <a:t>HACombinations_RGB.bmp</a:t>
            </a:r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4926013" y="2259013"/>
            <a:ext cx="1255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[T3x3] Elements</a:t>
            </a:r>
          </a:p>
        </p:txBody>
      </p:sp>
      <p:sp>
        <p:nvSpPr>
          <p:cNvPr id="17419" name="Rectangle 13"/>
          <p:cNvSpPr>
            <a:spLocks noChangeArrowheads="1"/>
          </p:cNvSpPr>
          <p:nvPr/>
        </p:nvSpPr>
        <p:spPr bwMode="auto">
          <a:xfrm>
            <a:off x="755576" y="223813"/>
            <a:ext cx="4633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 / alpha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420" name="Rectangle 17"/>
          <p:cNvSpPr>
            <a:spLocks noChangeArrowheads="1"/>
          </p:cNvSpPr>
          <p:nvPr/>
        </p:nvSpPr>
        <p:spPr bwMode="auto">
          <a:xfrm>
            <a:off x="611188" y="4865688"/>
            <a:ext cx="3024187" cy="11699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Select some elements, set the parameters (</a:t>
            </a:r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Nwin = 1</a:t>
            </a:r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 and view the corresponding BMP files.</a:t>
            </a:r>
            <a:endParaRPr lang="en-US" altLang="fr-FR" sz="1400" b="1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742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51000"/>
            <a:ext cx="29495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115616" y="260648"/>
            <a:ext cx="4633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 / alpha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2"/>
          <p:cNvPicPr>
            <a:picLocks noChangeAspect="1"/>
          </p:cNvPicPr>
          <p:nvPr/>
        </p:nvPicPr>
        <p:blipFill>
          <a:blip r:embed="rId3" cstate="print"/>
          <a:srcRect l="12122" t="25850" r="13203" b="19550"/>
          <a:stretch>
            <a:fillRect/>
          </a:stretch>
        </p:blipFill>
        <p:spPr bwMode="auto">
          <a:xfrm>
            <a:off x="4859338" y="2016125"/>
            <a:ext cx="37211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52745" y="260648"/>
            <a:ext cx="5615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alpha / </a:t>
            </a:r>
            <a:r>
              <a:rPr lang="en-US" altLang="zh-CN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50825" y="2852738"/>
            <a:ext cx="3024188" cy="11699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Select some elements, set the parameters (</a:t>
            </a:r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Nwin = 1</a:t>
            </a:r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 and view the corresponding BMP files.</a:t>
            </a:r>
            <a:endParaRPr lang="en-US" altLang="fr-FR" sz="1400" b="1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0" y="1557338"/>
            <a:ext cx="49149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Oval 6"/>
          <p:cNvSpPr>
            <a:spLocks noChangeArrowheads="1"/>
          </p:cNvSpPr>
          <p:nvPr/>
        </p:nvSpPr>
        <p:spPr bwMode="auto">
          <a:xfrm>
            <a:off x="4189413" y="5157788"/>
            <a:ext cx="288925" cy="287337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grpSp>
        <p:nvGrpSpPr>
          <p:cNvPr id="19462" name="Groupe 5"/>
          <p:cNvGrpSpPr>
            <a:grpSpLocks/>
          </p:cNvGrpSpPr>
          <p:nvPr/>
        </p:nvGrpSpPr>
        <p:grpSpPr bwMode="auto">
          <a:xfrm>
            <a:off x="5095875" y="5521325"/>
            <a:ext cx="273050" cy="261938"/>
            <a:chOff x="5095875" y="5089525"/>
            <a:chExt cx="273050" cy="261938"/>
          </a:xfrm>
        </p:grpSpPr>
        <p:sp>
          <p:nvSpPr>
            <p:cNvPr id="19466" name="ZoneTexte 6"/>
            <p:cNvSpPr txBox="1">
              <a:spLocks noChangeArrowheads="1"/>
            </p:cNvSpPr>
            <p:nvPr/>
          </p:nvSpPr>
          <p:spPr bwMode="auto">
            <a:xfrm>
              <a:off x="5109107" y="5104961"/>
              <a:ext cx="216024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9467" name="Oval 7"/>
            <p:cNvSpPr>
              <a:spLocks noChangeArrowheads="1"/>
            </p:cNvSpPr>
            <p:nvPr/>
          </p:nvSpPr>
          <p:spPr bwMode="auto">
            <a:xfrm>
              <a:off x="5095875" y="5089525"/>
              <a:ext cx="273050" cy="26193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  <p:grpSp>
        <p:nvGrpSpPr>
          <p:cNvPr id="19463" name="Groupe 8"/>
          <p:cNvGrpSpPr>
            <a:grpSpLocks/>
          </p:cNvGrpSpPr>
          <p:nvPr/>
        </p:nvGrpSpPr>
        <p:grpSpPr bwMode="auto">
          <a:xfrm>
            <a:off x="6386513" y="5510213"/>
            <a:ext cx="273050" cy="261937"/>
            <a:chOff x="5095875" y="5089525"/>
            <a:chExt cx="273050" cy="261938"/>
          </a:xfrm>
        </p:grpSpPr>
        <p:sp>
          <p:nvSpPr>
            <p:cNvPr id="19464" name="ZoneTexte 9"/>
            <p:cNvSpPr txBox="1">
              <a:spLocks noChangeArrowheads="1"/>
            </p:cNvSpPr>
            <p:nvPr/>
          </p:nvSpPr>
          <p:spPr bwMode="auto">
            <a:xfrm>
              <a:off x="5109107" y="5104961"/>
              <a:ext cx="216024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9465" name="Oval 7"/>
            <p:cNvSpPr>
              <a:spLocks noChangeArrowheads="1"/>
            </p:cNvSpPr>
            <p:nvPr/>
          </p:nvSpPr>
          <p:spPr bwMode="auto">
            <a:xfrm>
              <a:off x="5095875" y="5089525"/>
              <a:ext cx="273050" cy="26193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AutoShape 4"/>
          <p:cNvSpPr>
            <a:spLocks noChangeArrowheads="1"/>
          </p:cNvSpPr>
          <p:nvPr/>
        </p:nvSpPr>
        <p:spPr bwMode="auto">
          <a:xfrm>
            <a:off x="3924300" y="1763713"/>
            <a:ext cx="1143000" cy="228600"/>
          </a:xfrm>
          <a:prstGeom prst="flowChartPredefined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2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DATADIR</a:t>
            </a:r>
          </a:p>
        </p:txBody>
      </p:sp>
      <p:sp>
        <p:nvSpPr>
          <p:cNvPr id="20483" name="AutoShape 5"/>
          <p:cNvSpPr>
            <a:spLocks noChangeArrowheads="1"/>
          </p:cNvSpPr>
          <p:nvPr/>
        </p:nvSpPr>
        <p:spPr bwMode="auto">
          <a:xfrm>
            <a:off x="4449763" y="2855913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0484" name="AutoShape 6"/>
          <p:cNvSpPr>
            <a:spLocks noChangeArrowheads="1"/>
          </p:cNvSpPr>
          <p:nvPr/>
        </p:nvSpPr>
        <p:spPr bwMode="auto">
          <a:xfrm>
            <a:off x="4437063" y="4017963"/>
            <a:ext cx="533400" cy="304800"/>
          </a:xfrm>
          <a:prstGeom prst="flowChartMultidocumen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0485" name="AutoShape 7"/>
          <p:cNvSpPr>
            <a:spLocks noChangeArrowheads="1"/>
          </p:cNvSpPr>
          <p:nvPr/>
        </p:nvSpPr>
        <p:spPr bwMode="auto">
          <a:xfrm>
            <a:off x="4471988" y="2419350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0486" name="AutoShape 8"/>
          <p:cNvSpPr>
            <a:spLocks noChangeArrowheads="1"/>
          </p:cNvSpPr>
          <p:nvPr/>
        </p:nvSpPr>
        <p:spPr bwMode="auto">
          <a:xfrm>
            <a:off x="4471988" y="2114550"/>
            <a:ext cx="533400" cy="228600"/>
          </a:xfrm>
          <a:prstGeom prst="flowChart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5005388" y="2066925"/>
            <a:ext cx="7985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config.txt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4999038" y="2387600"/>
            <a:ext cx="1255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[T3x3] Elements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4621213" y="3170238"/>
            <a:ext cx="3108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H_alpha_lambda_class1(2,3).bin,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H_alpha_lambda_occurence_class1(2,3).bin,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H_alpha_lambda_segmented_class1(2,3).bin,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H_alpha_lambda_class.bin,</a:t>
            </a: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4619625" y="4406900"/>
            <a:ext cx="3192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H_alpha_lambda_class1(2,3).bmp,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H_alpha_lambda_occurence_class1(2,3).bmp,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H_alpha_lambda_segmented_class1(2,3).bmp,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H_alpha_lambda_class.bmp,</a:t>
            </a:r>
          </a:p>
        </p:txBody>
      </p:sp>
      <p:sp>
        <p:nvSpPr>
          <p:cNvPr id="20492" name="Rectangle 17"/>
          <p:cNvSpPr>
            <a:spLocks noChangeArrowheads="1"/>
          </p:cNvSpPr>
          <p:nvPr/>
        </p:nvSpPr>
        <p:spPr bwMode="auto">
          <a:xfrm>
            <a:off x="611188" y="4865688"/>
            <a:ext cx="3024187" cy="11699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Select some elements, set the parameters (</a:t>
            </a:r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Nwin = 3</a:t>
            </a:r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) and view the corresponding BMP files.</a:t>
            </a:r>
            <a:endParaRPr lang="en-US" altLang="fr-FR" sz="1400" b="1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2049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" y="1651000"/>
            <a:ext cx="29495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52B45295-F59B-4198-9183-872149A97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45" y="260648"/>
            <a:ext cx="5615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alpha / </a:t>
            </a:r>
            <a:r>
              <a:rPr lang="en-US" altLang="zh-CN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7"/>
          <p:cNvPicPr>
            <a:picLocks noChangeAspect="1"/>
          </p:cNvPicPr>
          <p:nvPr/>
        </p:nvPicPr>
        <p:blipFill>
          <a:blip r:embed="rId2" cstate="print"/>
          <a:srcRect l="12120" t="14301" r="12122" b="30051"/>
          <a:stretch>
            <a:fillRect/>
          </a:stretch>
        </p:blipFill>
        <p:spPr bwMode="auto">
          <a:xfrm>
            <a:off x="107950" y="3889375"/>
            <a:ext cx="293211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21508" name="AutoShape 6"/>
          <p:cNvCxnSpPr>
            <a:cxnSpLocks noChangeShapeType="1"/>
          </p:cNvCxnSpPr>
          <p:nvPr/>
        </p:nvCxnSpPr>
        <p:spPr bwMode="auto">
          <a:xfrm flipH="1">
            <a:off x="2312988" y="3051175"/>
            <a:ext cx="2236787" cy="755650"/>
          </a:xfrm>
          <a:prstGeom prst="straightConnector1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</p:cxnSp>
      <p:cxnSp>
        <p:nvCxnSpPr>
          <p:cNvPr id="21509" name="AutoShape 7"/>
          <p:cNvCxnSpPr>
            <a:cxnSpLocks noChangeShapeType="1"/>
          </p:cNvCxnSpPr>
          <p:nvPr/>
        </p:nvCxnSpPr>
        <p:spPr bwMode="auto">
          <a:xfrm flipH="1">
            <a:off x="4552950" y="3051175"/>
            <a:ext cx="1588" cy="755650"/>
          </a:xfrm>
          <a:prstGeom prst="straightConnector1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</p:cxnSp>
      <p:cxnSp>
        <p:nvCxnSpPr>
          <p:cNvPr id="21510" name="AutoShape 8"/>
          <p:cNvCxnSpPr>
            <a:cxnSpLocks noChangeShapeType="1"/>
          </p:cNvCxnSpPr>
          <p:nvPr/>
        </p:nvCxnSpPr>
        <p:spPr bwMode="auto">
          <a:xfrm>
            <a:off x="4549775" y="3051175"/>
            <a:ext cx="2281238" cy="755650"/>
          </a:xfrm>
          <a:prstGeom prst="straightConnector1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</p:cxnSp>
      <p:sp>
        <p:nvSpPr>
          <p:cNvPr id="21511" name="Rectangle 9"/>
          <p:cNvSpPr>
            <a:spLocks noChangeArrowheads="1"/>
          </p:cNvSpPr>
          <p:nvPr/>
        </p:nvSpPr>
        <p:spPr bwMode="auto">
          <a:xfrm>
            <a:off x="1187450" y="6092825"/>
            <a:ext cx="752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fr-FR" altLang="fr-FR" sz="1600" b="1">
                <a:solidFill>
                  <a:schemeClr val="bg1"/>
                </a:solidFill>
              </a:rPr>
              <a:t>Low</a:t>
            </a:r>
            <a:r>
              <a:rPr lang="fr-FR" altLang="fr-FR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altLang="fr-FR" sz="1600" b="1" u="sng">
                <a:solidFill>
                  <a:schemeClr val="bg1"/>
                </a:solidFill>
                <a:latin typeface="Symbol" pitchFamily="18" charset="2"/>
              </a:rPr>
              <a:t>l</a:t>
            </a:r>
            <a:endParaRPr lang="fr-FR" altLang="fr-FR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4014788" y="6116638"/>
            <a:ext cx="1114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fr-FR" altLang="fr-FR" sz="1600" b="1" dirty="0">
                <a:solidFill>
                  <a:schemeClr val="bg1"/>
                </a:solidFill>
              </a:rPr>
              <a:t>Medium</a:t>
            </a:r>
            <a:r>
              <a:rPr lang="fr-FR" altLang="fr-FR" sz="1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altLang="fr-FR" sz="1600" b="1" u="sng" dirty="0">
                <a:solidFill>
                  <a:schemeClr val="bg1"/>
                </a:solidFill>
                <a:latin typeface="Symbol" pitchFamily="18" charset="2"/>
              </a:rPr>
              <a:t>l</a:t>
            </a:r>
            <a:endParaRPr lang="fr-FR" altLang="fr-FR" sz="1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7231063" y="6116638"/>
            <a:ext cx="79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fr-FR" altLang="fr-FR" sz="1600" b="1">
                <a:solidFill>
                  <a:schemeClr val="bg1"/>
                </a:solidFill>
              </a:rPr>
              <a:t>High</a:t>
            </a:r>
            <a:r>
              <a:rPr lang="fr-FR" altLang="fr-FR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altLang="fr-FR" sz="1600" b="1" u="sng">
                <a:solidFill>
                  <a:schemeClr val="bg1"/>
                </a:solidFill>
                <a:latin typeface="Symbol" pitchFamily="18" charset="2"/>
              </a:rPr>
              <a:t>l</a:t>
            </a:r>
            <a:endParaRPr lang="fr-FR" altLang="fr-FR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1515" name="Image 13"/>
          <p:cNvPicPr>
            <a:picLocks noChangeAspect="1"/>
          </p:cNvPicPr>
          <p:nvPr/>
        </p:nvPicPr>
        <p:blipFill>
          <a:blip r:embed="rId3" cstate="print"/>
          <a:srcRect l="12122" t="25850" r="13203" b="19550"/>
          <a:stretch>
            <a:fillRect/>
          </a:stretch>
        </p:blipFill>
        <p:spPr bwMode="auto">
          <a:xfrm>
            <a:off x="3076575" y="758825"/>
            <a:ext cx="29638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Image 2"/>
          <p:cNvPicPr>
            <a:picLocks noChangeAspect="1"/>
          </p:cNvPicPr>
          <p:nvPr/>
        </p:nvPicPr>
        <p:blipFill>
          <a:blip r:embed="rId4" cstate="print"/>
          <a:srcRect l="12120" t="14301" r="12122" b="31100"/>
          <a:stretch>
            <a:fillRect/>
          </a:stretch>
        </p:blipFill>
        <p:spPr bwMode="auto">
          <a:xfrm>
            <a:off x="3116263" y="3898900"/>
            <a:ext cx="29464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Image 3"/>
          <p:cNvPicPr>
            <a:picLocks noChangeAspect="1"/>
          </p:cNvPicPr>
          <p:nvPr/>
        </p:nvPicPr>
        <p:blipFill>
          <a:blip r:embed="rId5" cstate="print"/>
          <a:srcRect l="12120" t="14301" r="12122" b="31100"/>
          <a:stretch>
            <a:fillRect/>
          </a:stretch>
        </p:blipFill>
        <p:spPr bwMode="auto">
          <a:xfrm>
            <a:off x="6146800" y="3898900"/>
            <a:ext cx="2928938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7CC4CDDE-846C-4C39-9423-00CDB968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45" y="260648"/>
            <a:ext cx="5615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alpha / </a:t>
            </a:r>
            <a:r>
              <a:rPr lang="en-US" altLang="zh-CN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22531" name="Rectangle 9"/>
          <p:cNvSpPr>
            <a:spLocks noChangeArrowheads="1"/>
          </p:cNvSpPr>
          <p:nvPr/>
        </p:nvSpPr>
        <p:spPr bwMode="auto">
          <a:xfrm>
            <a:off x="4572000" y="3263900"/>
            <a:ext cx="752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fr-FR" altLang="fr-FR" sz="1600" b="1">
                <a:solidFill>
                  <a:schemeClr val="bg1"/>
                </a:solidFill>
              </a:rPr>
              <a:t>Low</a:t>
            </a:r>
            <a:r>
              <a:rPr lang="fr-FR" altLang="fr-FR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altLang="fr-FR" sz="1600" b="1" u="sng">
                <a:solidFill>
                  <a:schemeClr val="bg1"/>
                </a:solidFill>
                <a:latin typeface="Symbol" pitchFamily="18" charset="2"/>
              </a:rPr>
              <a:t>l</a:t>
            </a:r>
            <a:endParaRPr lang="fr-FR" altLang="fr-FR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2533" name="Image 8"/>
          <p:cNvPicPr>
            <a:picLocks noChangeAspect="1"/>
          </p:cNvPicPr>
          <p:nvPr/>
        </p:nvPicPr>
        <p:blipFill>
          <a:blip r:embed="rId2" cstate="print"/>
          <a:srcRect l="12120" t="14301" r="12122" b="30051"/>
          <a:stretch>
            <a:fillRect/>
          </a:stretch>
        </p:blipFill>
        <p:spPr bwMode="auto">
          <a:xfrm>
            <a:off x="5535613" y="2154238"/>
            <a:ext cx="3357562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1352550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1E399686-FB59-45FF-B99B-D2277AF82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45" y="260648"/>
            <a:ext cx="5615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alpha / </a:t>
            </a:r>
            <a:r>
              <a:rPr lang="en-US" altLang="zh-CN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4394200" y="3236913"/>
            <a:ext cx="1114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fr-FR" altLang="fr-FR" sz="1600" b="1">
                <a:solidFill>
                  <a:schemeClr val="bg1"/>
                </a:solidFill>
              </a:rPr>
              <a:t>Medium</a:t>
            </a:r>
            <a:r>
              <a:rPr lang="fr-FR" altLang="fr-FR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altLang="fr-FR" sz="1600" b="1" u="sng">
                <a:solidFill>
                  <a:schemeClr val="bg1"/>
                </a:solidFill>
                <a:latin typeface="Symbol" pitchFamily="18" charset="2"/>
              </a:rPr>
              <a:t>l</a:t>
            </a:r>
            <a:endParaRPr lang="fr-FR" altLang="fr-FR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7" name="Image 9"/>
          <p:cNvPicPr>
            <a:picLocks noChangeAspect="1"/>
          </p:cNvPicPr>
          <p:nvPr/>
        </p:nvPicPr>
        <p:blipFill>
          <a:blip r:embed="rId2" cstate="print"/>
          <a:srcRect l="12120" t="14301" r="12122" b="31100"/>
          <a:stretch>
            <a:fillRect/>
          </a:stretch>
        </p:blipFill>
        <p:spPr bwMode="auto">
          <a:xfrm>
            <a:off x="5535613" y="2176463"/>
            <a:ext cx="3357562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Imag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BFC9D5AB-73FF-4808-9D5E-A09373075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45" y="260648"/>
            <a:ext cx="5615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alpha / </a:t>
            </a:r>
            <a:r>
              <a:rPr lang="en-US" altLang="zh-CN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4294967295"/>
          </p:nvPr>
        </p:nvSpPr>
        <p:spPr>
          <a:xfrm>
            <a:off x="107504" y="764704"/>
            <a:ext cx="10188624" cy="3603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 algn="l"/>
            <a:r>
              <a:rPr lang="en-US" altLang="zh-CN" sz="2000" b="1" dirty="0"/>
              <a:t>1.1  General technique framework for remote sensing image classification</a:t>
            </a:r>
            <a:endParaRPr lang="zh-CN" altLang="en-US" sz="20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4880" y="1300143"/>
            <a:ext cx="2330896" cy="5847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600" dirty="0"/>
              <a:t>classification legend for your specific project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344738" y="2102524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5800" y="2462887"/>
            <a:ext cx="3370263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zh-CN" sz="1600"/>
              <a:t>Class delineation &amp; Training sample designation 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344738" y="2966124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81075" y="3318549"/>
            <a:ext cx="2828925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zh-CN" sz="1600"/>
              <a:t>Features extraction &amp; Preliminary classification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30250" y="4178974"/>
            <a:ext cx="3124200" cy="504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altLang="zh-CN" sz="1600"/>
              <a:t>Final classification description definition 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2344738" y="3831312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343400" y="5028287"/>
            <a:ext cx="3276600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/>
              <a:t>Accuracy assessment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977900" y="5955387"/>
            <a:ext cx="2590800" cy="50482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/>
              <a:t>Class speckle filtering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324600" y="1175424"/>
            <a:ext cx="1981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/>
              <a:t>Final map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6019800" y="5561687"/>
            <a:ext cx="0" cy="350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691680" y="6453336"/>
            <a:ext cx="12380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 dirty="0"/>
              <a:t>Clump, sieve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008688" y="2285087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2362200" y="2285087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5049838" y="3504287"/>
            <a:ext cx="1905000" cy="762000"/>
          </a:xfrm>
          <a:prstGeom prst="flowChartDecis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400" b="1"/>
              <a:t>Accuracy OK?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781800" y="2985174"/>
            <a:ext cx="4520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/>
              <a:t>Yes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562600" y="2970887"/>
            <a:ext cx="4267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600"/>
              <a:t>No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590800" y="1295297"/>
            <a:ext cx="16764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altLang="zh-CN" sz="1600">
                <a:solidFill>
                  <a:srgbClr val="CC3300"/>
                </a:solidFill>
              </a:rPr>
              <a:t>Ground true &amp; reference data</a:t>
            </a: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1389184" y="1906941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3432730" y="190385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1403648" y="2053436"/>
            <a:ext cx="201622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5105400" y="5940569"/>
            <a:ext cx="19050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altLang="zh-CN" sz="1600">
                <a:solidFill>
                  <a:srgbClr val="003399"/>
                </a:solidFill>
              </a:rPr>
              <a:t>Ground true &amp; reference data</a:t>
            </a: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6315075" y="1783437"/>
            <a:ext cx="1981200" cy="42862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/>
              <a:t>Manual editing</a:t>
            </a: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7335838" y="2208887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6954838" y="3885287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2384425" y="2994699"/>
            <a:ext cx="11676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CC3300"/>
                </a:solidFill>
              </a:rPr>
              <a:t>Training AOIs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6019800" y="5582324"/>
            <a:ext cx="101579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003399"/>
                </a:solidFill>
              </a:rPr>
              <a:t>Check AOIs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990600" y="5028287"/>
            <a:ext cx="2667000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/>
              <a:t>classification</a:t>
            </a:r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V="1">
            <a:off x="7372350" y="152308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35" name="Line 32"/>
          <p:cNvSpPr>
            <a:spLocks noChangeShapeType="1"/>
          </p:cNvSpPr>
          <p:nvPr/>
        </p:nvSpPr>
        <p:spPr bwMode="auto">
          <a:xfrm>
            <a:off x="4267200" y="1523087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36" name="Line 33"/>
          <p:cNvSpPr>
            <a:spLocks noChangeShapeType="1"/>
          </p:cNvSpPr>
          <p:nvPr/>
        </p:nvSpPr>
        <p:spPr bwMode="auto">
          <a:xfrm>
            <a:off x="5562600" y="152308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5562600" y="1980287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2352675" y="5561687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3581400" y="6171287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 flipV="1">
            <a:off x="4876800" y="5561687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>
            <a:off x="3657600" y="5333087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>
            <a:off x="2362200" y="4688562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 flipH="1">
            <a:off x="381000" y="441868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 flipV="1">
            <a:off x="381000" y="2742287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381000" y="274228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 sz="1600"/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I. Introduction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sp>
        <p:nvSpPr>
          <p:cNvPr id="24579" name="Rectangle 11"/>
          <p:cNvSpPr>
            <a:spLocks noChangeArrowheads="1"/>
          </p:cNvSpPr>
          <p:nvPr/>
        </p:nvSpPr>
        <p:spPr bwMode="auto">
          <a:xfrm>
            <a:off x="4572000" y="3263900"/>
            <a:ext cx="79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fr-FR" altLang="fr-FR" sz="1600" b="1">
                <a:solidFill>
                  <a:schemeClr val="bg1"/>
                </a:solidFill>
              </a:rPr>
              <a:t>High</a:t>
            </a:r>
            <a:r>
              <a:rPr lang="fr-FR" altLang="fr-FR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altLang="fr-FR" sz="1600" b="1" u="sng">
                <a:solidFill>
                  <a:schemeClr val="bg1"/>
                </a:solidFill>
                <a:latin typeface="Symbol" pitchFamily="18" charset="2"/>
              </a:rPr>
              <a:t>l</a:t>
            </a:r>
            <a:endParaRPr lang="fr-FR" altLang="fr-FR" sz="1600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4581" name="Image 7"/>
          <p:cNvPicPr>
            <a:picLocks noChangeAspect="1"/>
          </p:cNvPicPr>
          <p:nvPr/>
        </p:nvPicPr>
        <p:blipFill>
          <a:blip r:embed="rId2" cstate="print"/>
          <a:srcRect l="12120" t="14301" r="12122" b="31100"/>
          <a:stretch>
            <a:fillRect/>
          </a:stretch>
        </p:blipFill>
        <p:spPr bwMode="auto">
          <a:xfrm>
            <a:off x="5508625" y="2178050"/>
            <a:ext cx="33845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F316B7A3-07E4-4531-A559-5F2220270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45" y="260648"/>
            <a:ext cx="5615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alpha / </a:t>
            </a:r>
            <a:r>
              <a:rPr lang="en-US" altLang="zh-CN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rgbClr val="FFFFFF"/>
              </a:solidFill>
            </a:endParaRPr>
          </a:p>
        </p:txBody>
      </p:sp>
      <p:pic>
        <p:nvPicPr>
          <p:cNvPr id="25604" name="Image 2"/>
          <p:cNvPicPr>
            <a:picLocks noChangeAspect="1"/>
          </p:cNvPicPr>
          <p:nvPr/>
        </p:nvPicPr>
        <p:blipFill>
          <a:blip r:embed="rId2" cstate="print"/>
          <a:srcRect l="12120" t="14301" r="12122" b="31100"/>
          <a:stretch>
            <a:fillRect/>
          </a:stretch>
        </p:blipFill>
        <p:spPr bwMode="auto">
          <a:xfrm>
            <a:off x="6234113" y="2687638"/>
            <a:ext cx="244157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age 3"/>
          <p:cNvPicPr>
            <a:picLocks noChangeAspect="1"/>
          </p:cNvPicPr>
          <p:nvPr/>
        </p:nvPicPr>
        <p:blipFill>
          <a:blip r:embed="rId3" cstate="print"/>
          <a:srcRect l="12120" t="14301" r="12122" b="31100"/>
          <a:stretch>
            <a:fillRect/>
          </a:stretch>
        </p:blipFill>
        <p:spPr bwMode="auto">
          <a:xfrm>
            <a:off x="6234113" y="4567238"/>
            <a:ext cx="244157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Image 17"/>
          <p:cNvPicPr>
            <a:picLocks noChangeAspect="1"/>
          </p:cNvPicPr>
          <p:nvPr/>
        </p:nvPicPr>
        <p:blipFill>
          <a:blip r:embed="rId4" cstate="print"/>
          <a:srcRect l="12120" t="14301" r="12122" b="30051"/>
          <a:stretch>
            <a:fillRect/>
          </a:stretch>
        </p:blipFill>
        <p:spPr bwMode="auto">
          <a:xfrm>
            <a:off x="6227763" y="776288"/>
            <a:ext cx="2441575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Imag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143000"/>
            <a:ext cx="443230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591058F5-E121-410F-946A-FA90B9059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45" y="260648"/>
            <a:ext cx="5615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H / alpha / </a:t>
            </a:r>
            <a:r>
              <a:rPr lang="en-US" altLang="zh-CN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Lambda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1"/>
          <p:cNvSpPr>
            <a:spLocks noChangeArrowheads="1"/>
          </p:cNvSpPr>
          <p:nvPr/>
        </p:nvSpPr>
        <p:spPr bwMode="auto">
          <a:xfrm>
            <a:off x="2411413" y="38274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688" y="1487488"/>
            <a:ext cx="979487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2332038" y="298767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2332038" y="31718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6630" name="Rectangle 10"/>
          <p:cNvSpPr>
            <a:spLocks noChangeArrowheads="1"/>
          </p:cNvSpPr>
          <p:nvPr/>
        </p:nvSpPr>
        <p:spPr bwMode="auto">
          <a:xfrm>
            <a:off x="2330450" y="35004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6631" name="Rectangle 11"/>
          <p:cNvSpPr>
            <a:spLocks noChangeArrowheads="1"/>
          </p:cNvSpPr>
          <p:nvPr/>
        </p:nvSpPr>
        <p:spPr bwMode="auto">
          <a:xfrm>
            <a:off x="2325688" y="40481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26632" name="AutoShape 12"/>
          <p:cNvCxnSpPr>
            <a:cxnSpLocks noChangeShapeType="1"/>
            <a:stCxn id="26628" idx="3"/>
          </p:cNvCxnSpPr>
          <p:nvPr/>
        </p:nvCxnSpPr>
        <p:spPr bwMode="auto">
          <a:xfrm flipV="1">
            <a:off x="2636838" y="1701800"/>
            <a:ext cx="450850" cy="140017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26633" name="AutoShape 13"/>
          <p:cNvCxnSpPr>
            <a:cxnSpLocks noChangeShapeType="1"/>
            <a:stCxn id="26629" idx="3"/>
          </p:cNvCxnSpPr>
          <p:nvPr/>
        </p:nvCxnSpPr>
        <p:spPr bwMode="auto">
          <a:xfrm flipV="1">
            <a:off x="2636838" y="2138363"/>
            <a:ext cx="1593850" cy="1147762"/>
          </a:xfrm>
          <a:prstGeom prst="bentConnector3">
            <a:avLst>
              <a:gd name="adj1" fmla="val 50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26634" name="AutoShape 14"/>
          <p:cNvCxnSpPr>
            <a:cxnSpLocks noChangeShapeType="1"/>
            <a:stCxn id="26630" idx="3"/>
          </p:cNvCxnSpPr>
          <p:nvPr/>
        </p:nvCxnSpPr>
        <p:spPr bwMode="auto">
          <a:xfrm flipV="1">
            <a:off x="2635250" y="2230438"/>
            <a:ext cx="3462338" cy="1384300"/>
          </a:xfrm>
          <a:prstGeom prst="bentConnector3">
            <a:avLst>
              <a:gd name="adj1" fmla="val 92019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26635" name="AutoShape 15"/>
          <p:cNvCxnSpPr>
            <a:cxnSpLocks noChangeShapeType="1"/>
            <a:stCxn id="26631" idx="3"/>
          </p:cNvCxnSpPr>
          <p:nvPr/>
        </p:nvCxnSpPr>
        <p:spPr bwMode="auto">
          <a:xfrm>
            <a:off x="2630488" y="4162425"/>
            <a:ext cx="563562" cy="554038"/>
          </a:xfrm>
          <a:prstGeom prst="bentConnector3">
            <a:avLst>
              <a:gd name="adj1" fmla="val 70986"/>
            </a:avLst>
          </a:prstGeom>
          <a:noFill/>
          <a:ln w="3810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26636" name="Rectangle 17"/>
          <p:cNvSpPr>
            <a:spLocks noChangeArrowheads="1"/>
          </p:cNvSpPr>
          <p:nvPr/>
        </p:nvSpPr>
        <p:spPr bwMode="auto">
          <a:xfrm>
            <a:off x="1873250" y="35687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6637" name="Rectangle 18"/>
          <p:cNvSpPr>
            <a:spLocks noChangeArrowheads="1"/>
          </p:cNvSpPr>
          <p:nvPr/>
        </p:nvSpPr>
        <p:spPr bwMode="auto">
          <a:xfrm>
            <a:off x="2411413" y="3675063"/>
            <a:ext cx="2286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6638" name="Rectangle 22"/>
          <p:cNvSpPr>
            <a:spLocks noChangeArrowheads="1"/>
          </p:cNvSpPr>
          <p:nvPr/>
        </p:nvSpPr>
        <p:spPr bwMode="auto">
          <a:xfrm>
            <a:off x="8547100" y="5356225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26639" name="AutoShape 24"/>
          <p:cNvCxnSpPr>
            <a:cxnSpLocks noChangeShapeType="1"/>
            <a:stCxn id="26638" idx="3"/>
          </p:cNvCxnSpPr>
          <p:nvPr/>
        </p:nvCxnSpPr>
        <p:spPr bwMode="auto">
          <a:xfrm flipH="1">
            <a:off x="8018463" y="5470525"/>
            <a:ext cx="833437" cy="892175"/>
          </a:xfrm>
          <a:prstGeom prst="bentConnector5">
            <a:avLst>
              <a:gd name="adj1" fmla="val -20384"/>
              <a:gd name="adj2" fmla="val 66722"/>
              <a:gd name="adj3" fmla="val 126287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26640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450" y="2943225"/>
            <a:ext cx="1317625" cy="42862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6641" name="Rectangle 26"/>
          <p:cNvSpPr>
            <a:spLocks noChangeArrowheads="1"/>
          </p:cNvSpPr>
          <p:nvPr/>
        </p:nvSpPr>
        <p:spPr bwMode="auto">
          <a:xfrm>
            <a:off x="2332038" y="3371850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26642" name="AutoShape 27"/>
          <p:cNvCxnSpPr>
            <a:cxnSpLocks noChangeShapeType="1"/>
            <a:stCxn id="26641" idx="3"/>
          </p:cNvCxnSpPr>
          <p:nvPr/>
        </p:nvCxnSpPr>
        <p:spPr bwMode="auto">
          <a:xfrm flipV="1">
            <a:off x="2636838" y="3157538"/>
            <a:ext cx="1589087" cy="328612"/>
          </a:xfrm>
          <a:prstGeom prst="bentConnector3">
            <a:avLst>
              <a:gd name="adj1" fmla="val 81514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26643" name="Rectangle 28"/>
          <p:cNvSpPr>
            <a:spLocks noChangeArrowheads="1"/>
          </p:cNvSpPr>
          <p:nvPr/>
        </p:nvSpPr>
        <p:spPr bwMode="auto">
          <a:xfrm>
            <a:off x="2322513" y="4221163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itchFamily="18" charset="0"/>
            </a:endParaRPr>
          </a:p>
        </p:txBody>
      </p:sp>
      <p:cxnSp>
        <p:nvCxnSpPr>
          <p:cNvPr id="26644" name="AutoShape 29"/>
          <p:cNvCxnSpPr>
            <a:cxnSpLocks noChangeShapeType="1"/>
            <a:stCxn id="26643" idx="3"/>
          </p:cNvCxnSpPr>
          <p:nvPr/>
        </p:nvCxnSpPr>
        <p:spPr bwMode="auto">
          <a:xfrm>
            <a:off x="2627313" y="4335463"/>
            <a:ext cx="763587" cy="1528762"/>
          </a:xfrm>
          <a:prstGeom prst="bentConnector3">
            <a:avLst>
              <a:gd name="adj1" fmla="val 36704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26645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213" y="1497013"/>
            <a:ext cx="1050925" cy="12827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6646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6356350"/>
            <a:ext cx="1081088" cy="423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6647" name="Rectangle 36"/>
          <p:cNvSpPr>
            <a:spLocks noChangeArrowheads="1"/>
          </p:cNvSpPr>
          <p:nvPr/>
        </p:nvSpPr>
        <p:spPr bwMode="auto">
          <a:xfrm flipH="1">
            <a:off x="2339975" y="4364038"/>
            <a:ext cx="304800" cy="228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cxnSp>
        <p:nvCxnSpPr>
          <p:cNvPr id="26648" name="AutoShape 38"/>
          <p:cNvCxnSpPr>
            <a:cxnSpLocks noChangeShapeType="1"/>
            <a:stCxn id="26647" idx="1"/>
          </p:cNvCxnSpPr>
          <p:nvPr/>
        </p:nvCxnSpPr>
        <p:spPr bwMode="auto">
          <a:xfrm>
            <a:off x="2644775" y="4478338"/>
            <a:ext cx="549275" cy="2090737"/>
          </a:xfrm>
          <a:prstGeom prst="bentConnector3">
            <a:avLst>
              <a:gd name="adj1" fmla="val 26301"/>
            </a:avLst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26649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9525" y="2698750"/>
            <a:ext cx="1371600" cy="20574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6650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7113" y="1052513"/>
            <a:ext cx="2065337" cy="2354262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6651" name="Picture 4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90900" y="5461000"/>
            <a:ext cx="1252538" cy="8048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6652" name="Picture 4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4108450"/>
            <a:ext cx="1809750" cy="1214438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6653" name="Picture 4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388" y="4092575"/>
            <a:ext cx="1700212" cy="18605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6654" name="Picture 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4138" y="4092575"/>
            <a:ext cx="1855787" cy="2390775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cxnSp>
        <p:nvCxnSpPr>
          <p:cNvPr id="26656" name="AutoShape 49"/>
          <p:cNvCxnSpPr>
            <a:cxnSpLocks noChangeShapeType="1"/>
            <a:stCxn id="26637" idx="3"/>
          </p:cNvCxnSpPr>
          <p:nvPr/>
        </p:nvCxnSpPr>
        <p:spPr bwMode="auto">
          <a:xfrm>
            <a:off x="2640013" y="3789363"/>
            <a:ext cx="5375275" cy="2936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26657" name="AutoShape 50"/>
          <p:cNvCxnSpPr>
            <a:cxnSpLocks noChangeShapeType="1"/>
            <a:stCxn id="26626" idx="3"/>
          </p:cNvCxnSpPr>
          <p:nvPr/>
        </p:nvCxnSpPr>
        <p:spPr bwMode="auto">
          <a:xfrm>
            <a:off x="2640013" y="3941763"/>
            <a:ext cx="3452812" cy="141287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 type="triangle" w="med" len="med"/>
          </a:ln>
        </p:spPr>
      </p:cxnSp>
      <p:pic>
        <p:nvPicPr>
          <p:cNvPr id="26658" name="Picture 5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27988" y="6219825"/>
            <a:ext cx="831850" cy="28575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6659" name="Oval 16"/>
          <p:cNvSpPr>
            <a:spLocks noChangeArrowheads="1"/>
          </p:cNvSpPr>
          <p:nvPr/>
        </p:nvSpPr>
        <p:spPr bwMode="auto">
          <a:xfrm>
            <a:off x="1266825" y="4033838"/>
            <a:ext cx="1360488" cy="239712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pic>
        <p:nvPicPr>
          <p:cNvPr id="2666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1825" y="3736975"/>
            <a:ext cx="2624138" cy="22288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6661" name="Oval 16"/>
          <p:cNvSpPr>
            <a:spLocks noChangeArrowheads="1"/>
          </p:cNvSpPr>
          <p:nvPr/>
        </p:nvSpPr>
        <p:spPr bwMode="auto">
          <a:xfrm>
            <a:off x="3276600" y="4056063"/>
            <a:ext cx="2016125" cy="236537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6662" name="AutoShape 41"/>
          <p:cNvSpPr>
            <a:spLocks noChangeArrowheads="1"/>
          </p:cNvSpPr>
          <p:nvPr/>
        </p:nvSpPr>
        <p:spPr bwMode="auto">
          <a:xfrm>
            <a:off x="1692275" y="1135063"/>
            <a:ext cx="433388" cy="287337"/>
          </a:xfrm>
          <a:prstGeom prst="wedgeEllipseCallout">
            <a:avLst>
              <a:gd name="adj1" fmla="val 17412"/>
              <a:gd name="adj2" fmla="val 447560"/>
            </a:avLst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 sz="1600"/>
          </a:p>
        </p:txBody>
      </p:sp>
      <p:sp>
        <p:nvSpPr>
          <p:cNvPr id="39" name="Text Box 48"/>
          <p:cNvSpPr txBox="1">
            <a:spLocks noChangeArrowheads="1"/>
          </p:cNvSpPr>
          <p:nvPr/>
        </p:nvSpPr>
        <p:spPr bwMode="auto">
          <a:xfrm>
            <a:off x="323528" y="188640"/>
            <a:ext cx="5745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fr-FR" sz="2800" b="1" dirty="0" err="1">
                <a:solidFill>
                  <a:schemeClr val="bg1"/>
                </a:solidFill>
                <a:latin typeface="Verdana" pitchFamily="34" charset="0"/>
              </a:rPr>
              <a:t>PolSARpro</a:t>
            </a:r>
            <a:r>
              <a:rPr lang="en-US" altLang="fr-FR" sz="2800" b="1" dirty="0">
                <a:solidFill>
                  <a:schemeClr val="bg1"/>
                </a:solidFill>
                <a:latin typeface="Verdana" pitchFamily="34" charset="0"/>
              </a:rPr>
              <a:t> - Bio SOFTWARE</a:t>
            </a:r>
            <a:endParaRPr lang="fr-FR" altLang="fr-FR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476375"/>
            <a:ext cx="446405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51520" y="188640"/>
            <a:ext cx="596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WISHART - H/A/alpha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82575" y="3068638"/>
            <a:ext cx="3784600" cy="7302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Set the parameters, run and view the corresponding BMP files.</a:t>
            </a:r>
            <a:endParaRPr lang="en-US" altLang="fr-FR" sz="1400" b="1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7653" name="Oval 8"/>
          <p:cNvSpPr>
            <a:spLocks noChangeArrowheads="1"/>
          </p:cNvSpPr>
          <p:nvPr/>
        </p:nvSpPr>
        <p:spPr bwMode="auto">
          <a:xfrm>
            <a:off x="6083300" y="2924175"/>
            <a:ext cx="360363" cy="504825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7654" name="Oval 8"/>
          <p:cNvSpPr>
            <a:spLocks noChangeArrowheads="1"/>
          </p:cNvSpPr>
          <p:nvPr/>
        </p:nvSpPr>
        <p:spPr bwMode="auto">
          <a:xfrm>
            <a:off x="5478463" y="4572000"/>
            <a:ext cx="360362" cy="296863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4500563" y="4789488"/>
            <a:ext cx="360362" cy="295275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7656" name="ZoneTexte 9"/>
          <p:cNvSpPr txBox="1">
            <a:spLocks noChangeArrowheads="1"/>
          </p:cNvSpPr>
          <p:nvPr/>
        </p:nvSpPr>
        <p:spPr bwMode="auto">
          <a:xfrm>
            <a:off x="7667625" y="2974975"/>
            <a:ext cx="217488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657" name="ZoneTexte 14"/>
          <p:cNvSpPr txBox="1">
            <a:spLocks noChangeArrowheads="1"/>
          </p:cNvSpPr>
          <p:nvPr/>
        </p:nvSpPr>
        <p:spPr bwMode="auto">
          <a:xfrm>
            <a:off x="7667625" y="3160713"/>
            <a:ext cx="217488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658" name="Oval 8"/>
          <p:cNvSpPr>
            <a:spLocks noChangeArrowheads="1"/>
          </p:cNvSpPr>
          <p:nvPr/>
        </p:nvSpPr>
        <p:spPr bwMode="auto">
          <a:xfrm>
            <a:off x="7596188" y="2924175"/>
            <a:ext cx="360362" cy="504825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7" name="AutoShape 3"/>
          <p:cNvSpPr>
            <a:spLocks noChangeArrowheads="1"/>
          </p:cNvSpPr>
          <p:nvPr/>
        </p:nvSpPr>
        <p:spPr bwMode="auto">
          <a:xfrm>
            <a:off x="3875088" y="1989138"/>
            <a:ext cx="1143000" cy="228600"/>
          </a:xfrm>
          <a:prstGeom prst="flowChartPredefined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sz="12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DATADIR</a:t>
            </a:r>
          </a:p>
        </p:txBody>
      </p:sp>
      <p:sp>
        <p:nvSpPr>
          <p:cNvPr id="28675" name="AutoShape 4"/>
          <p:cNvSpPr>
            <a:spLocks noChangeArrowheads="1"/>
          </p:cNvSpPr>
          <p:nvPr/>
        </p:nvSpPr>
        <p:spPr bwMode="auto">
          <a:xfrm>
            <a:off x="4400550" y="3192463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8676" name="AutoShape 5"/>
          <p:cNvSpPr>
            <a:spLocks noChangeArrowheads="1"/>
          </p:cNvSpPr>
          <p:nvPr/>
        </p:nvSpPr>
        <p:spPr bwMode="auto">
          <a:xfrm>
            <a:off x="4387850" y="3817938"/>
            <a:ext cx="533400" cy="304800"/>
          </a:xfrm>
          <a:prstGeom prst="flowChartMultidocumen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8677" name="AutoShape 6"/>
          <p:cNvSpPr>
            <a:spLocks noChangeArrowheads="1"/>
          </p:cNvSpPr>
          <p:nvPr/>
        </p:nvSpPr>
        <p:spPr bwMode="auto">
          <a:xfrm>
            <a:off x="4422775" y="2644775"/>
            <a:ext cx="533400" cy="304800"/>
          </a:xfrm>
          <a:prstGeom prst="flowChartMulti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8678" name="AutoShape 7"/>
          <p:cNvSpPr>
            <a:spLocks noChangeArrowheads="1"/>
          </p:cNvSpPr>
          <p:nvPr/>
        </p:nvSpPr>
        <p:spPr bwMode="auto">
          <a:xfrm>
            <a:off x="4422775" y="2339975"/>
            <a:ext cx="533400" cy="228600"/>
          </a:xfrm>
          <a:prstGeom prst="flowChartDocumen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956175" y="2292350"/>
            <a:ext cx="7985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config.txt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4941888" y="3155950"/>
            <a:ext cx="2354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Wishart_H_alpha_class_X.bin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Wishart_H_A_alpha_class_X.bin</a:t>
            </a: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4941888" y="3817938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Wishart_H_alpha_class_X.bmp</a:t>
            </a:r>
          </a:p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Wishart_H_A_alpha_class_X.bmp</a:t>
            </a:r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 flipH="1">
            <a:off x="6413500" y="4244975"/>
            <a:ext cx="439738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5864225" y="4594225"/>
            <a:ext cx="1239838" cy="2746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latin typeface="Times New Roman" pitchFamily="18" charset="0"/>
              </a:rPr>
              <a:t>X = window size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4953000" y="2565400"/>
            <a:ext cx="1255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200" b="1">
                <a:solidFill>
                  <a:schemeClr val="bg1"/>
                </a:solidFill>
                <a:latin typeface="Times New Roman" pitchFamily="18" charset="0"/>
              </a:rPr>
              <a:t>[T3x3] Elements</a:t>
            </a:r>
          </a:p>
        </p:txBody>
      </p:sp>
      <p:sp>
        <p:nvSpPr>
          <p:cNvPr id="28685" name="Rectangle 14"/>
          <p:cNvSpPr>
            <a:spLocks noChangeArrowheads="1"/>
          </p:cNvSpPr>
          <p:nvPr/>
        </p:nvSpPr>
        <p:spPr bwMode="auto">
          <a:xfrm>
            <a:off x="179388" y="5157788"/>
            <a:ext cx="3784600" cy="7302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400" b="1">
                <a:solidFill>
                  <a:schemeClr val="hlink"/>
                </a:solidFill>
                <a:latin typeface="Verdana" pitchFamily="34" charset="0"/>
                <a:cs typeface="Times New Roman" pitchFamily="18" charset="0"/>
              </a:rPr>
              <a:t>Do it Yourself:</a:t>
            </a:r>
          </a:p>
          <a:p>
            <a:pPr eaLnBrk="1" hangingPunct="1"/>
            <a:r>
              <a:rPr lang="fr-FR" altLang="fr-FR" sz="1400" b="1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rPr>
              <a:t>Set the parameters, run and view the corresponding BMP files.</a:t>
            </a:r>
            <a:endParaRPr lang="en-US" altLang="fr-FR" sz="1400" b="1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8686" name="Rectangle 15"/>
          <p:cNvSpPr>
            <a:spLocks noChangeArrowheads="1"/>
          </p:cNvSpPr>
          <p:nvPr/>
        </p:nvSpPr>
        <p:spPr bwMode="auto">
          <a:xfrm>
            <a:off x="251520" y="188640"/>
            <a:ext cx="596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WISHART - H/A/alpha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286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25" y="1700213"/>
            <a:ext cx="28130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chemeClr val="bg1"/>
              </a:solidFill>
            </a:endParaRP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765175"/>
            <a:ext cx="15049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Imag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563" y="13557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188640"/>
            <a:ext cx="596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WISHART - H/A/alpha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2150"/>
            <a:ext cx="9144000" cy="86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>
              <a:solidFill>
                <a:schemeClr val="bg1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575" y="765175"/>
            <a:ext cx="2933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13430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Imag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355725"/>
            <a:ext cx="4029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188640"/>
            <a:ext cx="596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WISHART - H/A/alpha CLASSIFICATION</a:t>
            </a:r>
            <a:endParaRPr lang="en-US" altLang="fr-FR" sz="20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0"/>
          <p:cNvSpPr>
            <a:spLocks noChangeArrowheads="1"/>
          </p:cNvSpPr>
          <p:nvPr/>
        </p:nvSpPr>
        <p:spPr bwMode="auto">
          <a:xfrm>
            <a:off x="0" y="692697"/>
            <a:ext cx="9140980" cy="6165306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</a:ln>
        </p:spPr>
        <p:txBody>
          <a:bodyPr/>
          <a:lstStyle/>
          <a:p>
            <a:endParaRPr lang="fr-FR" altLang="zh-CN"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 flipV="1">
            <a:off x="-3175" y="3066885"/>
            <a:ext cx="9144000" cy="1174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148"/>
          <p:cNvSpPr>
            <a:spLocks noChangeArrowheads="1"/>
          </p:cNvSpPr>
          <p:nvPr/>
        </p:nvSpPr>
        <p:spPr bwMode="auto">
          <a:xfrm>
            <a:off x="3093602" y="1320669"/>
            <a:ext cx="5751439" cy="1133260"/>
          </a:xfrm>
          <a:prstGeom prst="rect">
            <a:avLst/>
          </a:prstGeom>
          <a:solidFill>
            <a:srgbClr val="DDF3EA"/>
          </a:solidFill>
          <a:ln w="9525">
            <a:solidFill>
              <a:schemeClr val="tx1"/>
            </a:solidFill>
            <a:round/>
          </a:ln>
        </p:spPr>
        <p:txBody>
          <a:bodyPr wrap="square" lIns="90000" tIns="46800" rIns="90000" bIns="46800">
            <a:spAutoFit/>
          </a:bodyPr>
          <a:lstStyle/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800" b="1" dirty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We started this practical session from T3 matrix that has been calibrated and multi-look processed.</a:t>
            </a:r>
          </a:p>
        </p:txBody>
      </p:sp>
      <p:grpSp>
        <p:nvGrpSpPr>
          <p:cNvPr id="5" name="组合 6"/>
          <p:cNvGrpSpPr/>
          <p:nvPr/>
        </p:nvGrpSpPr>
        <p:grpSpPr>
          <a:xfrm>
            <a:off x="6450796" y="3929402"/>
            <a:ext cx="2506239" cy="2223679"/>
            <a:chOff x="6395987" y="3503941"/>
            <a:chExt cx="2252653" cy="1406140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6395987" y="3503941"/>
              <a:ext cx="2151460" cy="1406140"/>
            </a:xfrm>
            <a:prstGeom prst="roundRect">
              <a:avLst>
                <a:gd name="adj" fmla="val 7569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6476543" y="3566100"/>
              <a:ext cx="2172097" cy="93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fr-FR" sz="1400" b="1" dirty="0"/>
                <a:t> GF-3 QPSI </a:t>
              </a:r>
              <a:r>
                <a:rPr lang="en-US" altLang="zh-CN" sz="1400" b="1" dirty="0"/>
                <a:t>Quad-Pol</a:t>
              </a:r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1400" b="1" dirty="0"/>
                <a:t> Range pixel spacing:          </a:t>
              </a:r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b="1" dirty="0"/>
                <a:t>   9.0 m</a:t>
              </a:r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1400" b="1" dirty="0"/>
                <a:t>Azimuth pixel spacing:      </a:t>
              </a:r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b="1" dirty="0"/>
                <a:t>   10.0 m</a:t>
              </a:r>
            </a:p>
          </p:txBody>
        </p:sp>
      </p:grpSp>
      <p:grpSp>
        <p:nvGrpSpPr>
          <p:cNvPr id="7" name="组合 9"/>
          <p:cNvGrpSpPr/>
          <p:nvPr/>
        </p:nvGrpSpPr>
        <p:grpSpPr>
          <a:xfrm>
            <a:off x="195672" y="1059503"/>
            <a:ext cx="2764132" cy="5714416"/>
            <a:chOff x="118868" y="641022"/>
            <a:chExt cx="3815812" cy="5668298"/>
          </a:xfrm>
        </p:grpSpPr>
        <p:sp>
          <p:nvSpPr>
            <p:cNvPr id="11" name="流程图: 数据 10"/>
            <p:cNvSpPr/>
            <p:nvPr/>
          </p:nvSpPr>
          <p:spPr>
            <a:xfrm>
              <a:off x="901228" y="641022"/>
              <a:ext cx="3033452" cy="584137"/>
            </a:xfrm>
            <a:prstGeom prst="flowChartInputOutput">
              <a:avLst/>
            </a:prstGeom>
            <a:solidFill>
              <a:srgbClr val="33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GF-3 </a:t>
              </a:r>
              <a:r>
                <a:rPr lang="en-US" altLang="zh-CN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PolSAR</a:t>
              </a: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Raw Data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流程图: 可选过程 11"/>
            <p:cNvSpPr/>
            <p:nvPr/>
          </p:nvSpPr>
          <p:spPr>
            <a:xfrm>
              <a:off x="1144347" y="2075892"/>
              <a:ext cx="2547214" cy="466725"/>
            </a:xfrm>
            <a:prstGeom prst="flowChartAlternateProcess">
              <a:avLst/>
            </a:prstGeom>
            <a:solidFill>
              <a:srgbClr val="33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Multi-Look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>
              <a:stCxn id="12" idx="2"/>
              <a:endCxn id="14" idx="0"/>
            </p:cNvCxnSpPr>
            <p:nvPr/>
          </p:nvCxnSpPr>
          <p:spPr>
            <a:xfrm>
              <a:off x="2417954" y="2542617"/>
              <a:ext cx="0" cy="23126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流程图: 可选过程 13"/>
            <p:cNvSpPr/>
            <p:nvPr/>
          </p:nvSpPr>
          <p:spPr>
            <a:xfrm>
              <a:off x="1524439" y="2773883"/>
              <a:ext cx="1787030" cy="503044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T3 Matrix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箭头连接符 14"/>
            <p:cNvCxnSpPr>
              <a:stCxn id="11" idx="4"/>
              <a:endCxn id="23" idx="0"/>
            </p:cNvCxnSpPr>
            <p:nvPr/>
          </p:nvCxnSpPr>
          <p:spPr>
            <a:xfrm>
              <a:off x="2417954" y="1225159"/>
              <a:ext cx="0" cy="17641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流程图: 可选过程 15"/>
            <p:cNvSpPr/>
            <p:nvPr/>
          </p:nvSpPr>
          <p:spPr>
            <a:xfrm>
              <a:off x="1536098" y="4953457"/>
              <a:ext cx="1763713" cy="539750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SVM classifier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可选过程 16"/>
            <p:cNvSpPr/>
            <p:nvPr/>
          </p:nvSpPr>
          <p:spPr>
            <a:xfrm>
              <a:off x="1524440" y="5692217"/>
              <a:ext cx="1787030" cy="617103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Classification Result 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箭头连接符 17"/>
            <p:cNvCxnSpPr>
              <a:stCxn id="14" idx="2"/>
              <a:endCxn id="25" idx="0"/>
            </p:cNvCxnSpPr>
            <p:nvPr/>
          </p:nvCxnSpPr>
          <p:spPr>
            <a:xfrm>
              <a:off x="2417954" y="3276927"/>
              <a:ext cx="0" cy="1990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流程图: 可选过程 18"/>
            <p:cNvSpPr/>
            <p:nvPr/>
          </p:nvSpPr>
          <p:spPr>
            <a:xfrm>
              <a:off x="1536098" y="4214697"/>
              <a:ext cx="1763713" cy="539750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Features Extraction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箭头连接符 19"/>
            <p:cNvCxnSpPr>
              <a:stCxn id="19" idx="2"/>
              <a:endCxn id="16" idx="0"/>
            </p:cNvCxnSpPr>
            <p:nvPr/>
          </p:nvCxnSpPr>
          <p:spPr>
            <a:xfrm>
              <a:off x="2417955" y="4754447"/>
              <a:ext cx="0" cy="1990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>
              <a:stCxn id="16" idx="2"/>
              <a:endCxn id="17" idx="0"/>
            </p:cNvCxnSpPr>
            <p:nvPr/>
          </p:nvCxnSpPr>
          <p:spPr>
            <a:xfrm>
              <a:off x="2417955" y="5493207"/>
              <a:ext cx="0" cy="1990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流程图: 可选过程 21"/>
            <p:cNvSpPr/>
            <p:nvPr/>
          </p:nvSpPr>
          <p:spPr>
            <a:xfrm>
              <a:off x="118868" y="4939645"/>
              <a:ext cx="1206003" cy="560749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Data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流程图: 可选过程 22"/>
            <p:cNvSpPr/>
            <p:nvPr/>
          </p:nvSpPr>
          <p:spPr>
            <a:xfrm>
              <a:off x="1144347" y="1401570"/>
              <a:ext cx="2547214" cy="492078"/>
            </a:xfrm>
            <a:prstGeom prst="flowChartAlternateProcess">
              <a:avLst/>
            </a:prstGeom>
            <a:solidFill>
              <a:srgbClr val="33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Import and Calibration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接箭头连接符 23"/>
            <p:cNvCxnSpPr>
              <a:stCxn id="23" idx="2"/>
              <a:endCxn id="12" idx="0"/>
            </p:cNvCxnSpPr>
            <p:nvPr/>
          </p:nvCxnSpPr>
          <p:spPr>
            <a:xfrm>
              <a:off x="2417954" y="1893648"/>
              <a:ext cx="0" cy="18224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流程图: 可选过程 24"/>
            <p:cNvSpPr/>
            <p:nvPr/>
          </p:nvSpPr>
          <p:spPr>
            <a:xfrm>
              <a:off x="1524439" y="3475937"/>
              <a:ext cx="1787030" cy="539750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Speckle Filter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接箭头连接符 25"/>
            <p:cNvCxnSpPr>
              <a:stCxn id="22" idx="3"/>
              <a:endCxn id="16" idx="1"/>
            </p:cNvCxnSpPr>
            <p:nvPr/>
          </p:nvCxnSpPr>
          <p:spPr>
            <a:xfrm>
              <a:off x="1324871" y="5220020"/>
              <a:ext cx="211227" cy="331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25" idx="2"/>
              <a:endCxn id="19" idx="0"/>
            </p:cNvCxnSpPr>
            <p:nvPr/>
          </p:nvCxnSpPr>
          <p:spPr>
            <a:xfrm>
              <a:off x="2417954" y="4015687"/>
              <a:ext cx="1" cy="1990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0965" y="3348567"/>
            <a:ext cx="3677920" cy="3328247"/>
          </a:xfrm>
          <a:prstGeom prst="rect">
            <a:avLst/>
          </a:prstGeom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251521" y="116632"/>
            <a:ext cx="8892479" cy="463846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400" b="1" dirty="0">
                <a:solidFill>
                  <a:schemeClr val="bg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SVM supervised</a:t>
            </a:r>
            <a:r>
              <a:rPr lang="en-US" altLang="zh-CN" sz="2400" b="1" dirty="0">
                <a:solidFill>
                  <a:schemeClr val="bg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classification</a:t>
            </a:r>
            <a:endParaRPr lang="fr-FR" altLang="zh-CN" sz="2400" b="1" dirty="0">
              <a:solidFill>
                <a:schemeClr val="bg1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1956C48-0840-4140-A00B-FDB3067EE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116632"/>
            <a:ext cx="8892479" cy="463846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400" b="1" dirty="0">
                <a:solidFill>
                  <a:schemeClr val="bg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SVM supervised</a:t>
            </a:r>
            <a:r>
              <a:rPr lang="en-US" altLang="zh-CN" sz="2400" b="1" dirty="0">
                <a:solidFill>
                  <a:schemeClr val="bg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classification</a:t>
            </a:r>
            <a:endParaRPr lang="fr-FR" altLang="zh-CN" sz="2400" b="1" dirty="0">
              <a:solidFill>
                <a:schemeClr val="bg1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A2BA27-2177-40A8-83AE-6D991F9EEFC9}"/>
              </a:ext>
            </a:extLst>
          </p:cNvPr>
          <p:cNvSpPr txBox="1"/>
          <p:nvPr/>
        </p:nvSpPr>
        <p:spPr>
          <a:xfrm>
            <a:off x="179512" y="735087"/>
            <a:ext cx="883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Step-1: Define classification system &amp; classification legend</a:t>
            </a:r>
            <a:endParaRPr lang="zh-CN" altLang="en-US" sz="2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5CAC151-7AFF-4F62-A2AA-FD3F0A1ABA8E}"/>
              </a:ext>
            </a:extLst>
          </p:cNvPr>
          <p:cNvSpPr txBox="1"/>
          <p:nvPr/>
        </p:nvSpPr>
        <p:spPr>
          <a:xfrm>
            <a:off x="7289664" y="2420888"/>
            <a:ext cx="1314784" cy="1881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/>
              <a:t>Wheat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/>
              <a:t>Cole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/>
              <a:t>Forest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b="1" dirty="0"/>
              <a:t>Grass</a:t>
            </a:r>
            <a:endParaRPr lang="zh-CN" altLang="en-US" sz="20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8469922-B97F-47B8-A62F-BECBE50BD61F}"/>
              </a:ext>
            </a:extLst>
          </p:cNvPr>
          <p:cNvSpPr txBox="1"/>
          <p:nvPr/>
        </p:nvSpPr>
        <p:spPr>
          <a:xfrm>
            <a:off x="7289664" y="1497413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Legend: </a:t>
            </a:r>
            <a:endParaRPr lang="zh-CN" altLang="en-US" sz="24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0F1C1E0-2414-4DBA-B277-2C3F6B741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824"/>
            <a:ext cx="4277479" cy="353706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3C49914-7BC7-4C2A-8B20-BF34EF217AD6}"/>
              </a:ext>
            </a:extLst>
          </p:cNvPr>
          <p:cNvSpPr txBox="1"/>
          <p:nvPr/>
        </p:nvSpPr>
        <p:spPr>
          <a:xfrm flipH="1">
            <a:off x="2771800" y="1476116"/>
            <a:ext cx="5093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Classification system:</a:t>
            </a:r>
            <a:endParaRPr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3A9C18-9D0E-4E8F-9A3C-35A5EDC98B5A}"/>
              </a:ext>
            </a:extLst>
          </p:cNvPr>
          <p:cNvSpPr txBox="1"/>
          <p:nvPr/>
        </p:nvSpPr>
        <p:spPr>
          <a:xfrm>
            <a:off x="4067944" y="2001029"/>
            <a:ext cx="396775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dirty="0"/>
              <a:t>耕地</a:t>
            </a:r>
            <a:r>
              <a:rPr lang="en-US" altLang="zh-CN" dirty="0"/>
              <a:t>(crop land)</a:t>
            </a:r>
          </a:p>
          <a:p>
            <a:r>
              <a:rPr lang="en-US" altLang="zh-CN" dirty="0"/>
              <a:t>     1.1 </a:t>
            </a:r>
            <a:r>
              <a:rPr lang="zh-CN" altLang="en-US" dirty="0"/>
              <a:t>水田</a:t>
            </a:r>
            <a:r>
              <a:rPr lang="en-US" altLang="zh-CN" dirty="0"/>
              <a:t>(paddy)</a:t>
            </a:r>
          </a:p>
          <a:p>
            <a:r>
              <a:rPr lang="en-US" altLang="zh-CN" dirty="0"/>
              <a:t>     1.2 </a:t>
            </a:r>
            <a:r>
              <a:rPr lang="zh-CN" altLang="en-US" dirty="0"/>
              <a:t>水浇地</a:t>
            </a:r>
            <a:r>
              <a:rPr lang="en-US" altLang="zh-CN" dirty="0"/>
              <a:t>(irrigated)</a:t>
            </a:r>
          </a:p>
          <a:p>
            <a:r>
              <a:rPr lang="en-US" altLang="zh-CN" dirty="0"/>
              <a:t>     1.2 </a:t>
            </a:r>
            <a:r>
              <a:rPr lang="zh-CN" altLang="en-US" dirty="0"/>
              <a:t>旱地</a:t>
            </a:r>
            <a:r>
              <a:rPr lang="en-US" altLang="zh-CN" dirty="0"/>
              <a:t>(dry)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园地</a:t>
            </a:r>
            <a:r>
              <a:rPr lang="en-US" altLang="zh-CN" dirty="0"/>
              <a:t>(garden)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林地</a:t>
            </a:r>
            <a:r>
              <a:rPr lang="en-US" altLang="zh-CN" dirty="0"/>
              <a:t>(forest)</a:t>
            </a:r>
          </a:p>
          <a:p>
            <a:r>
              <a:rPr lang="en-US" altLang="zh-CN" dirty="0"/>
              <a:t>    3.1 </a:t>
            </a:r>
            <a:r>
              <a:rPr lang="zh-CN" altLang="en-US" dirty="0"/>
              <a:t>乔木林地</a:t>
            </a:r>
            <a:r>
              <a:rPr lang="en-US" altLang="zh-CN" dirty="0"/>
              <a:t>(arbor)</a:t>
            </a:r>
          </a:p>
          <a:p>
            <a:r>
              <a:rPr lang="en-US" altLang="zh-CN" dirty="0"/>
              <a:t>    3.2 </a:t>
            </a:r>
            <a:r>
              <a:rPr lang="zh-CN" altLang="en-US" dirty="0"/>
              <a:t>竹林地</a:t>
            </a:r>
            <a:r>
              <a:rPr lang="en-US" altLang="zh-CN" dirty="0"/>
              <a:t>(bamboo)</a:t>
            </a:r>
          </a:p>
          <a:p>
            <a:r>
              <a:rPr lang="en-US" altLang="zh-CN" dirty="0"/>
              <a:t>    …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草地</a:t>
            </a:r>
            <a:r>
              <a:rPr lang="en-US" altLang="zh-CN" dirty="0"/>
              <a:t>(grass land)</a:t>
            </a:r>
          </a:p>
          <a:p>
            <a:r>
              <a:rPr lang="en-US" altLang="zh-CN" dirty="0"/>
              <a:t>    4.1 </a:t>
            </a:r>
            <a:r>
              <a:rPr lang="zh-CN" altLang="en-US" dirty="0"/>
              <a:t>天然牧草地</a:t>
            </a:r>
            <a:r>
              <a:rPr lang="en-US" altLang="zh-CN" dirty="0"/>
              <a:t>(natural grass land)</a:t>
            </a:r>
          </a:p>
          <a:p>
            <a:r>
              <a:rPr lang="en-US" altLang="zh-CN" dirty="0"/>
              <a:t>    …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商服用地</a:t>
            </a:r>
            <a:r>
              <a:rPr lang="en-US" altLang="zh-CN" dirty="0"/>
              <a:t>(commercial)</a:t>
            </a:r>
          </a:p>
          <a:p>
            <a:r>
              <a:rPr lang="en-US" altLang="zh-CN" dirty="0"/>
              <a:t>6.</a:t>
            </a:r>
          </a:p>
          <a:p>
            <a:r>
              <a:rPr lang="en-US" altLang="zh-CN" dirty="0"/>
              <a:t>…</a:t>
            </a:r>
          </a:p>
          <a:p>
            <a:r>
              <a:rPr lang="en-US" altLang="zh-CN" dirty="0"/>
              <a:t>12. </a:t>
            </a:r>
            <a:r>
              <a:rPr lang="zh-CN" altLang="en-US" dirty="0"/>
              <a:t>其他土地</a:t>
            </a:r>
            <a:r>
              <a:rPr lang="en-US" altLang="zh-CN" dirty="0"/>
              <a:t>(others)</a:t>
            </a:r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138AC5D-AFD8-4379-8622-90A06E348625}"/>
              </a:ext>
            </a:extLst>
          </p:cNvPr>
          <p:cNvCxnSpPr>
            <a:cxnSpLocks/>
          </p:cNvCxnSpPr>
          <p:nvPr/>
        </p:nvCxnSpPr>
        <p:spPr>
          <a:xfrm flipH="1">
            <a:off x="6588224" y="2708920"/>
            <a:ext cx="701440" cy="81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43303D6-218B-4862-B009-338FB93DF738}"/>
              </a:ext>
            </a:extLst>
          </p:cNvPr>
          <p:cNvCxnSpPr>
            <a:cxnSpLocks/>
          </p:cNvCxnSpPr>
          <p:nvPr/>
        </p:nvCxnSpPr>
        <p:spPr>
          <a:xfrm flipH="1" flipV="1">
            <a:off x="6588224" y="2820052"/>
            <a:ext cx="701440" cy="3929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0A02A80-2FAF-4112-8D9F-0086972BF84F}"/>
              </a:ext>
            </a:extLst>
          </p:cNvPr>
          <p:cNvCxnSpPr>
            <a:cxnSpLocks/>
          </p:cNvCxnSpPr>
          <p:nvPr/>
        </p:nvCxnSpPr>
        <p:spPr>
          <a:xfrm flipH="1">
            <a:off x="6341502" y="3624329"/>
            <a:ext cx="948162" cy="2160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55A4D02-E726-427B-83A0-DD192E98D80F}"/>
              </a:ext>
            </a:extLst>
          </p:cNvPr>
          <p:cNvCxnSpPr>
            <a:cxnSpLocks/>
          </p:cNvCxnSpPr>
          <p:nvPr/>
        </p:nvCxnSpPr>
        <p:spPr>
          <a:xfrm flipH="1">
            <a:off x="6084168" y="4138731"/>
            <a:ext cx="1205498" cy="5755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761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1553" y="2816021"/>
            <a:ext cx="3584226" cy="31304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8908" y="2387955"/>
            <a:ext cx="1630125" cy="29760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9955" y="2387955"/>
            <a:ext cx="1741216" cy="2976000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860893" y="3049046"/>
            <a:ext cx="1825443" cy="386519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/>
          </a:p>
        </p:txBody>
      </p:sp>
      <p:cxnSp>
        <p:nvCxnSpPr>
          <p:cNvPr id="7" name="直接箭头连接符 6"/>
          <p:cNvCxnSpPr/>
          <p:nvPr/>
        </p:nvCxnSpPr>
        <p:spPr bwMode="auto">
          <a:xfrm>
            <a:off x="2698259" y="3242304"/>
            <a:ext cx="270749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椭圆 7"/>
          <p:cNvSpPr/>
          <p:nvPr/>
        </p:nvSpPr>
        <p:spPr bwMode="auto">
          <a:xfrm>
            <a:off x="6978951" y="4969728"/>
            <a:ext cx="621332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8084447" y="4969728"/>
            <a:ext cx="621332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5466783" y="5545792"/>
            <a:ext cx="621332" cy="2880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969007" y="2545743"/>
            <a:ext cx="1663954" cy="317036"/>
          </a:xfrm>
          <a:prstGeom prst="wedgeEllipseCallout">
            <a:avLst>
              <a:gd name="adj1" fmla="val 72744"/>
              <a:gd name="adj2" fmla="val 321267"/>
            </a:avLst>
          </a:prstGeom>
          <a:noFill/>
          <a:ln w="2844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1619672" y="1124744"/>
            <a:ext cx="649287" cy="385233"/>
          </a:xfrm>
          <a:prstGeom prst="wedgeEllipseCallout">
            <a:avLst>
              <a:gd name="adj1" fmla="val -52845"/>
              <a:gd name="adj2" fmla="val 272577"/>
            </a:avLst>
          </a:prstGeom>
          <a:noFill/>
          <a:ln w="28440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126217"/>
            <a:ext cx="4530704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Step-2: Speckle Filter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764704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n-US" altLang="zh-CN" sz="2000" b="1" dirty="0"/>
              <a:t>1.2  Classification system and legend defining</a:t>
            </a:r>
            <a:endParaRPr lang="zh-CN" altLang="zh-CN" sz="2000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48147" y="1192063"/>
            <a:ext cx="4056301" cy="497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dirty="0"/>
              <a:t>Remote sensing classification legend</a:t>
            </a:r>
          </a:p>
          <a:p>
            <a: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zh-CN" b="1" dirty="0"/>
              <a:t>It is the application of a classification system in a specific area using a defined mapping scale and specific data set</a:t>
            </a:r>
          </a:p>
          <a:p>
            <a: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zh-CN" b="1" dirty="0"/>
          </a:p>
          <a:p>
            <a: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zh-CN" b="1" dirty="0"/>
          </a:p>
          <a:p>
            <a: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dirty="0"/>
              <a:t>Classification legend is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b="1" dirty="0"/>
              <a:t>Scale and cartographic representation dependent;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b="1" dirty="0"/>
              <a:t>Data and mapping methodology dependent.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504" y="1164852"/>
            <a:ext cx="4608512" cy="5693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800100" lvl="1" indent="-342900">
              <a:lnSpc>
                <a:spcPct val="120000"/>
              </a:lnSpc>
              <a:spcBef>
                <a:spcPct val="20000"/>
              </a:spcBef>
            </a:pPr>
            <a:r>
              <a:rPr lang="en-US" altLang="zh-CN" b="1" dirty="0"/>
              <a:t>Classification system 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b="1" dirty="0"/>
              <a:t>It is an abstract representation of the situation in the field using well defined diagnostic criteria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b="1" dirty="0"/>
              <a:t>One define it as: “The ordering or arrangement of objects into groups or sets on the basis of their relationships”</a:t>
            </a:r>
            <a:endParaRPr lang="en-US" altLang="zh-CN" b="1" dirty="0"/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</a:pPr>
            <a:r>
              <a:rPr lang="en-US" altLang="zh-CN" b="1" dirty="0"/>
              <a:t>A classification system is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b="1" dirty="0"/>
              <a:t>scale independent: the classes should be applicable at any scale or level of detail; 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CN" sz="1600" b="1" dirty="0"/>
              <a:t>source independent: independent of the means used to collect information, whether it be through satellite imagery, aerial photography, field survey or using a combination of sources.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I. Introduction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5561" y="2122525"/>
            <a:ext cx="2809293" cy="41232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8980" y="2143912"/>
            <a:ext cx="1099019" cy="4113600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sp>
        <p:nvSpPr>
          <p:cNvPr id="3" name="Oval 16"/>
          <p:cNvSpPr>
            <a:spLocks noChangeArrowheads="1"/>
          </p:cNvSpPr>
          <p:nvPr/>
        </p:nvSpPr>
        <p:spPr bwMode="auto">
          <a:xfrm>
            <a:off x="1326153" y="3114586"/>
            <a:ext cx="1286836" cy="290972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/>
          </a:p>
        </p:txBody>
      </p:sp>
      <p:cxnSp>
        <p:nvCxnSpPr>
          <p:cNvPr id="5" name="直接箭头连接符 4"/>
          <p:cNvCxnSpPr>
            <a:stCxn id="3" idx="6"/>
          </p:cNvCxnSpPr>
          <p:nvPr/>
        </p:nvCxnSpPr>
        <p:spPr bwMode="auto">
          <a:xfrm>
            <a:off x="2612989" y="3260072"/>
            <a:ext cx="347024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椭圆 5"/>
          <p:cNvSpPr/>
          <p:nvPr/>
        </p:nvSpPr>
        <p:spPr bwMode="auto">
          <a:xfrm>
            <a:off x="3573902" y="3241835"/>
            <a:ext cx="643418" cy="2182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3195019" y="5916854"/>
            <a:ext cx="643418" cy="2182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5893217" y="5089210"/>
            <a:ext cx="268091" cy="29097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852360" y="4641494"/>
            <a:ext cx="959214" cy="463846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1200" b="1" dirty="0">
                <a:solidFill>
                  <a:srgbClr val="FF0000"/>
                </a:solidFill>
                <a:ea typeface="宋体" panose="02010600030101010101" pitchFamily="2" charset="-122"/>
              </a:rPr>
              <a:t>PauliRGB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1200" b="1" dirty="0">
                <a:solidFill>
                  <a:srgbClr val="FF0000"/>
                </a:solidFill>
                <a:ea typeface="宋体" panose="02010600030101010101" pitchFamily="2" charset="-122"/>
              </a:rPr>
              <a:t>After Filter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788683" y="2790565"/>
            <a:ext cx="1087455" cy="463846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1200" b="1" dirty="0">
                <a:solidFill>
                  <a:srgbClr val="FF0000"/>
                </a:solidFill>
                <a:ea typeface="宋体" panose="02010600030101010101" pitchFamily="2" charset="-122"/>
              </a:rPr>
              <a:t>PauliRGB </a:t>
            </a:r>
          </a:p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1200" b="1" dirty="0">
                <a:solidFill>
                  <a:srgbClr val="FF0000"/>
                </a:solidFill>
                <a:ea typeface="宋体" panose="02010600030101010101" pitchFamily="2" charset="-122"/>
              </a:rPr>
              <a:t>Before Filter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93284" y="30869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18976" y="57619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2051720" y="1124744"/>
            <a:ext cx="649287" cy="385233"/>
          </a:xfrm>
          <a:prstGeom prst="wedgeEllipseCallout">
            <a:avLst>
              <a:gd name="adj1" fmla="val -89948"/>
              <a:gd name="adj2" fmla="val 200304"/>
            </a:avLst>
          </a:prstGeom>
          <a:noFill/>
          <a:ln w="28440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88217"/>
            <a:ext cx="4530704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Step-2: Speckle Filter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5904" y="2178292"/>
            <a:ext cx="1364185" cy="1814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5905" y="4346977"/>
            <a:ext cx="1357415" cy="1814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8685" y="2079011"/>
            <a:ext cx="3346114" cy="396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9940" y="3271395"/>
            <a:ext cx="1830366" cy="10561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954" y="2539215"/>
            <a:ext cx="1870849" cy="3197563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3435" y="113686"/>
            <a:ext cx="5742575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Step-3: Features Extraction</a:t>
            </a:r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561113" y="3600501"/>
            <a:ext cx="1728192" cy="301807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7" name="椭圆 6"/>
          <p:cNvSpPr/>
          <p:nvPr/>
        </p:nvSpPr>
        <p:spPr bwMode="auto">
          <a:xfrm>
            <a:off x="2985944" y="3233425"/>
            <a:ext cx="1758358" cy="3569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右箭头 7"/>
          <p:cNvSpPr/>
          <p:nvPr/>
        </p:nvSpPr>
        <p:spPr bwMode="auto">
          <a:xfrm rot="10800000">
            <a:off x="4977766" y="5243407"/>
            <a:ext cx="235585" cy="28278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2685490" y="4556386"/>
            <a:ext cx="2287259" cy="1575260"/>
            <a:chOff x="2455598" y="3429120"/>
            <a:chExt cx="2287259" cy="1181445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2455598" y="3429120"/>
              <a:ext cx="2151460" cy="1181445"/>
            </a:xfrm>
            <a:prstGeom prst="roundRect">
              <a:avLst>
                <a:gd name="adj" fmla="val 7569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570760" y="3740870"/>
              <a:ext cx="2172097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fr-FR" sz="1200" b="1" dirty="0"/>
                <a:t> entropy.bin</a:t>
              </a:r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fr-FR" sz="1200" b="1" dirty="0"/>
                <a:t> anisotropy.bin</a:t>
              </a:r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1200" b="1" dirty="0"/>
                <a:t> </a:t>
              </a:r>
              <a:r>
                <a:rPr lang="en-US" sz="1200" b="1" dirty="0" err="1"/>
                <a:t>alpha.bin</a:t>
              </a:r>
              <a:endParaRPr lang="en-US" sz="1200" b="1" dirty="0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550123" y="3498157"/>
              <a:ext cx="2172097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ts val="300"/>
                </a:spcBef>
                <a:spcAft>
                  <a:spcPts val="300"/>
                </a:spcAft>
              </a:pPr>
              <a:r>
                <a:rPr lang="fr-FR" sz="1200" b="1" dirty="0"/>
                <a:t>Polarization features:</a:t>
              </a:r>
            </a:p>
          </p:txBody>
        </p:sp>
      </p:grp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691680" y="1196752"/>
            <a:ext cx="525757" cy="385233"/>
          </a:xfrm>
          <a:prstGeom prst="wedgeEllipseCallout">
            <a:avLst>
              <a:gd name="adj1" fmla="val -116980"/>
              <a:gd name="adj2" fmla="val 280045"/>
            </a:avLst>
          </a:prstGeom>
          <a:noFill/>
          <a:ln w="28440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cxnSp>
        <p:nvCxnSpPr>
          <p:cNvPr id="14" name="直接箭头连接符 13"/>
          <p:cNvCxnSpPr/>
          <p:nvPr/>
        </p:nvCxnSpPr>
        <p:spPr bwMode="auto">
          <a:xfrm>
            <a:off x="2289305" y="3750091"/>
            <a:ext cx="557632" cy="131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" name="组合 14"/>
          <p:cNvGrpSpPr/>
          <p:nvPr/>
        </p:nvGrpSpPr>
        <p:grpSpPr>
          <a:xfrm>
            <a:off x="5618291" y="3910525"/>
            <a:ext cx="3118019" cy="2066663"/>
            <a:chOff x="4427984" y="3537380"/>
            <a:chExt cx="4133347" cy="1915723"/>
          </a:xfrm>
        </p:grpSpPr>
        <p:sp>
          <p:nvSpPr>
            <p:cNvPr id="17" name="椭圆 16"/>
            <p:cNvSpPr/>
            <p:nvPr/>
          </p:nvSpPr>
          <p:spPr bwMode="auto">
            <a:xfrm>
              <a:off x="4427984" y="3537380"/>
              <a:ext cx="864096" cy="21086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4427984" y="3748240"/>
              <a:ext cx="864096" cy="21086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椭圆 18"/>
            <p:cNvSpPr/>
            <p:nvPr/>
          </p:nvSpPr>
          <p:spPr bwMode="auto">
            <a:xfrm>
              <a:off x="4427984" y="3991820"/>
              <a:ext cx="864096" cy="21086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椭圆 19"/>
            <p:cNvSpPr/>
            <p:nvPr/>
          </p:nvSpPr>
          <p:spPr bwMode="auto">
            <a:xfrm>
              <a:off x="5004048" y="4649096"/>
              <a:ext cx="720080" cy="26833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>
              <a:off x="6084168" y="4649096"/>
              <a:ext cx="720080" cy="26833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4656172" y="5184769"/>
              <a:ext cx="720080" cy="26833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7697235" y="3537380"/>
              <a:ext cx="864096" cy="21086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 bwMode="auto">
            <a:xfrm>
              <a:off x="7697235" y="3748240"/>
              <a:ext cx="864096" cy="21086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7697235" y="3991820"/>
              <a:ext cx="864096" cy="21086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6" name="直接箭头连接符 25"/>
          <p:cNvCxnSpPr/>
          <p:nvPr/>
        </p:nvCxnSpPr>
        <p:spPr bwMode="auto">
          <a:xfrm flipV="1">
            <a:off x="4744302" y="3403600"/>
            <a:ext cx="715428" cy="831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1590" y="2001213"/>
            <a:ext cx="3299543" cy="412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777" y="2213939"/>
            <a:ext cx="1870849" cy="3197563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7788" y="2352155"/>
            <a:ext cx="2358356" cy="249389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922" y="100139"/>
            <a:ext cx="459642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Step-4: SVM classifier</a:t>
            </a:r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310896" y="4301067"/>
            <a:ext cx="1518628" cy="332109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/>
          </a:p>
        </p:txBody>
      </p:sp>
      <p:cxnSp>
        <p:nvCxnSpPr>
          <p:cNvPr id="6" name="直接箭头连接符 5"/>
          <p:cNvCxnSpPr>
            <a:stCxn id="5" idx="6"/>
          </p:cNvCxnSpPr>
          <p:nvPr/>
        </p:nvCxnSpPr>
        <p:spPr bwMode="auto">
          <a:xfrm flipV="1">
            <a:off x="1830159" y="4443308"/>
            <a:ext cx="756000" cy="2381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椭圆 7"/>
          <p:cNvSpPr/>
          <p:nvPr/>
        </p:nvSpPr>
        <p:spPr bwMode="auto">
          <a:xfrm>
            <a:off x="2641232" y="4572000"/>
            <a:ext cx="1758358" cy="274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直接箭头连接符 8"/>
          <p:cNvCxnSpPr>
            <a:stCxn id="8" idx="6"/>
          </p:cNvCxnSpPr>
          <p:nvPr/>
        </p:nvCxnSpPr>
        <p:spPr bwMode="auto">
          <a:xfrm>
            <a:off x="4399591" y="4709025"/>
            <a:ext cx="971999" cy="2080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椭圆 11"/>
          <p:cNvSpPr/>
          <p:nvPr/>
        </p:nvSpPr>
        <p:spPr bwMode="auto">
          <a:xfrm>
            <a:off x="7928521" y="3205003"/>
            <a:ext cx="325568" cy="21255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5432583" y="4847936"/>
            <a:ext cx="612939" cy="28468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5432582" y="5176330"/>
            <a:ext cx="3089626" cy="54384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895954" y="5773353"/>
            <a:ext cx="866254" cy="28468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71230" y="3337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06237" y="46252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95839" y="54706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21253" y="56503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2511703" y="4941168"/>
            <a:ext cx="2492345" cy="1278327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 sz="120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627784" y="5085184"/>
            <a:ext cx="239222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000" b="1" dirty="0">
                <a:solidFill>
                  <a:srgbClr val="FF0000"/>
                </a:solidFill>
              </a:rPr>
              <a:t>Select the training sample data.</a:t>
            </a: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000" b="1" dirty="0">
                <a:solidFill>
                  <a:srgbClr val="FF0000"/>
                </a:solidFill>
              </a:rPr>
              <a:t>Select the classification features</a:t>
            </a: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000" b="1" dirty="0">
                <a:solidFill>
                  <a:srgbClr val="FF0000"/>
                </a:solidFill>
              </a:rPr>
              <a:t>Select the Kernel function</a:t>
            </a: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000" b="1" dirty="0">
                <a:solidFill>
                  <a:srgbClr val="FF0000"/>
                </a:solidFill>
              </a:rPr>
              <a:t>Run Classification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1547664" y="1124744"/>
            <a:ext cx="649287" cy="385233"/>
          </a:xfrm>
          <a:prstGeom prst="wedgeEllipseCallout">
            <a:avLst>
              <a:gd name="adj1" fmla="val -89612"/>
              <a:gd name="adj2" fmla="val 208481"/>
            </a:avLst>
          </a:prstGeom>
          <a:noFill/>
          <a:ln w="28440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937"/>
          <a:stretch>
            <a:fillRect/>
          </a:stretch>
        </p:blipFill>
        <p:spPr>
          <a:xfrm>
            <a:off x="4637981" y="3679032"/>
            <a:ext cx="3746699" cy="29903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4763" y="1925491"/>
            <a:ext cx="3690631" cy="151866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259" y="1651706"/>
            <a:ext cx="3798311" cy="4752000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3640" y="100139"/>
            <a:ext cx="459642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Step-4: SVM classifier</a:t>
            </a:r>
          </a:p>
        </p:txBody>
      </p:sp>
      <p:sp>
        <p:nvSpPr>
          <p:cNvPr id="4" name="矩形 3"/>
          <p:cNvSpPr/>
          <p:nvPr/>
        </p:nvSpPr>
        <p:spPr>
          <a:xfrm>
            <a:off x="4572000" y="148478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altLang="zh-CN" b="1" dirty="0">
                <a:solidFill>
                  <a:srgbClr val="FF0000"/>
                </a:solidFill>
              </a:rPr>
              <a:t>Select the training sample data.</a:t>
            </a:r>
          </a:p>
        </p:txBody>
      </p:sp>
      <p:sp>
        <p:nvSpPr>
          <p:cNvPr id="6" name="椭圆 5"/>
          <p:cNvSpPr/>
          <p:nvPr/>
        </p:nvSpPr>
        <p:spPr bwMode="auto">
          <a:xfrm>
            <a:off x="5288924" y="3037175"/>
            <a:ext cx="782494" cy="32766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3444615" y="2984702"/>
            <a:ext cx="618715" cy="326716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/>
          </a:p>
        </p:txBody>
      </p:sp>
      <p:cxnSp>
        <p:nvCxnSpPr>
          <p:cNvPr id="8" name="直接箭头连接符 7"/>
          <p:cNvCxnSpPr>
            <a:stCxn id="7" idx="6"/>
          </p:cNvCxnSpPr>
          <p:nvPr/>
        </p:nvCxnSpPr>
        <p:spPr bwMode="auto">
          <a:xfrm flipV="1">
            <a:off x="4063330" y="3148059"/>
            <a:ext cx="600192" cy="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直接箭头连接符 9"/>
          <p:cNvCxnSpPr>
            <a:stCxn id="6" idx="4"/>
          </p:cNvCxnSpPr>
          <p:nvPr/>
        </p:nvCxnSpPr>
        <p:spPr bwMode="auto">
          <a:xfrm>
            <a:off x="5680171" y="3364844"/>
            <a:ext cx="0" cy="29071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椭圆 10"/>
          <p:cNvSpPr/>
          <p:nvPr/>
        </p:nvSpPr>
        <p:spPr bwMode="auto">
          <a:xfrm>
            <a:off x="5419225" y="5242666"/>
            <a:ext cx="1201581" cy="30835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7283248" y="6360260"/>
            <a:ext cx="614379" cy="20881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63" y="3368906"/>
            <a:ext cx="1526981" cy="2712936"/>
          </a:xfrm>
          <a:prstGeom prst="rect">
            <a:avLst/>
          </a:prstGeom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3640" y="100139"/>
            <a:ext cx="459642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Step-4: SVM classifier</a:t>
            </a:r>
          </a:p>
        </p:txBody>
      </p:sp>
      <p:sp>
        <p:nvSpPr>
          <p:cNvPr id="4" name="矩形 3"/>
          <p:cNvSpPr/>
          <p:nvPr/>
        </p:nvSpPr>
        <p:spPr>
          <a:xfrm>
            <a:off x="4716016" y="162880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altLang="zh-CN" b="1" dirty="0">
                <a:solidFill>
                  <a:srgbClr val="FF0000"/>
                </a:solidFill>
              </a:rPr>
              <a:t>Select the training sample data.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5042431" y="5528991"/>
            <a:ext cx="1502395" cy="692048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220072" y="5661248"/>
            <a:ext cx="1261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71450" indent="-17145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200" b="1" dirty="0">
                <a:solidFill>
                  <a:srgbClr val="FF0000"/>
                </a:solidFill>
              </a:rPr>
              <a:t>Select button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6804248" y="5517232"/>
            <a:ext cx="1502395" cy="692048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948264" y="5661248"/>
            <a:ext cx="1399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71450" indent="-17145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200" b="1" dirty="0">
                <a:solidFill>
                  <a:srgbClr val="FF0000"/>
                </a:solidFill>
              </a:rPr>
              <a:t>Open the menu</a:t>
            </a: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936362" y="2670239"/>
            <a:ext cx="1502395" cy="692048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87780" y="2683735"/>
            <a:ext cx="1261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171450" indent="-17145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200" b="1" dirty="0">
                <a:solidFill>
                  <a:srgbClr val="FF0000"/>
                </a:solidFill>
              </a:rPr>
              <a:t>Zoom button</a:t>
            </a:r>
          </a:p>
        </p:txBody>
      </p:sp>
      <p:cxnSp>
        <p:nvCxnSpPr>
          <p:cNvPr id="11" name="直接箭头连接符 10"/>
          <p:cNvCxnSpPr/>
          <p:nvPr/>
        </p:nvCxnSpPr>
        <p:spPr bwMode="auto">
          <a:xfrm>
            <a:off x="6704089" y="3401962"/>
            <a:ext cx="0" cy="57154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肘形连接符 11"/>
          <p:cNvCxnSpPr/>
          <p:nvPr/>
        </p:nvCxnSpPr>
        <p:spPr bwMode="auto">
          <a:xfrm rot="5400000" flipH="1" flipV="1">
            <a:off x="5449242" y="4458773"/>
            <a:ext cx="1389241" cy="751197"/>
          </a:xfrm>
          <a:prstGeom prst="bentConnector3">
            <a:avLst>
              <a:gd name="adj1" fmla="val 98914"/>
            </a:avLst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肘形连接符 12"/>
          <p:cNvCxnSpPr/>
          <p:nvPr/>
        </p:nvCxnSpPr>
        <p:spPr bwMode="auto">
          <a:xfrm rot="16200000" flipV="1">
            <a:off x="6518399" y="4510071"/>
            <a:ext cx="1389241" cy="648601"/>
          </a:xfrm>
          <a:prstGeom prst="bentConnector3">
            <a:avLst>
              <a:gd name="adj1" fmla="val 98914"/>
            </a:avLst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矩形 13"/>
          <p:cNvSpPr/>
          <p:nvPr/>
        </p:nvSpPr>
        <p:spPr>
          <a:xfrm>
            <a:off x="5652120" y="2226350"/>
            <a:ext cx="1792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Basic operation: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079" y="1466128"/>
            <a:ext cx="3966212" cy="4915200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336" y="1531403"/>
            <a:ext cx="4031623" cy="4735156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3640" y="100139"/>
            <a:ext cx="459642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Step-4: SVM classifier</a:t>
            </a:r>
          </a:p>
        </p:txBody>
      </p:sp>
      <p:sp>
        <p:nvSpPr>
          <p:cNvPr id="3" name="矩形 2"/>
          <p:cNvSpPr/>
          <p:nvPr/>
        </p:nvSpPr>
        <p:spPr>
          <a:xfrm>
            <a:off x="4932040" y="148478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altLang="zh-CN" b="1" dirty="0">
                <a:solidFill>
                  <a:srgbClr val="FF0000"/>
                </a:solidFill>
              </a:rPr>
              <a:t>Select the training sample data.</a:t>
            </a:r>
          </a:p>
        </p:txBody>
      </p:sp>
      <p:sp>
        <p:nvSpPr>
          <p:cNvPr id="4" name="矩形 3"/>
          <p:cNvSpPr/>
          <p:nvPr/>
        </p:nvSpPr>
        <p:spPr>
          <a:xfrm>
            <a:off x="5148064" y="1844824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Basic operation: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032376" y="2286001"/>
            <a:ext cx="3375025" cy="4095327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141043" y="2371658"/>
            <a:ext cx="3239573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400" b="1" dirty="0">
                <a:solidFill>
                  <a:srgbClr val="FF0000"/>
                </a:solidFill>
              </a:rPr>
              <a:t>Add a new class 1.</a:t>
            </a: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400" b="1" dirty="0">
                <a:solidFill>
                  <a:srgbClr val="FF0000"/>
                </a:solidFill>
              </a:rPr>
              <a:t>Select first area for class1 </a:t>
            </a:r>
          </a:p>
          <a:p>
            <a:pPr marL="360045" lvl="1" indent="-122555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ea"/>
              <a:buAutoNum type="circleNumDbPlain"/>
            </a:pP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en-US" altLang="fr-FR" sz="1400" b="1" dirty="0">
                <a:solidFill>
                  <a:srgbClr val="FF0000"/>
                </a:solidFill>
              </a:rPr>
              <a:t>Click ‘Select area’ , draw a polygon</a:t>
            </a:r>
          </a:p>
          <a:p>
            <a:pPr marL="360045" lvl="1" indent="-122555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ea"/>
              <a:buAutoNum type="circleNumDbPlain"/>
            </a:pPr>
            <a:r>
              <a:rPr lang="en-US" altLang="fr-FR" sz="1400" b="1" dirty="0">
                <a:solidFill>
                  <a:srgbClr val="FF0000"/>
                </a:solidFill>
                <a:sym typeface="+mn-ea"/>
              </a:rPr>
              <a:t> Click ‘Select area’ , stop drawing;</a:t>
            </a:r>
          </a:p>
          <a:p>
            <a:pPr marL="360045" lvl="1" indent="-122555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ea"/>
              <a:buAutoNum type="circleNumDbPlain"/>
            </a:pPr>
            <a:r>
              <a:rPr lang="en-US" altLang="fr-FR" sz="1400" b="1" dirty="0">
                <a:solidFill>
                  <a:srgbClr val="FF0000"/>
                </a:solidFill>
                <a:sym typeface="+mn-ea"/>
              </a:rPr>
              <a:t> Click ‘Delete area’ .</a:t>
            </a:r>
            <a:endParaRPr lang="fr-FR" sz="1400" b="1" dirty="0">
              <a:solidFill>
                <a:srgbClr val="FF0000"/>
              </a:solidFill>
            </a:endParaRP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400" b="1" dirty="0">
                <a:solidFill>
                  <a:srgbClr val="FF0000"/>
                </a:solidFill>
              </a:rPr>
              <a:t>Select second area for class1;</a:t>
            </a: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400" b="1" dirty="0">
                <a:solidFill>
                  <a:srgbClr val="FF0000"/>
                </a:solidFill>
              </a:rPr>
              <a:t>....</a:t>
            </a: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400" b="1" dirty="0">
                <a:solidFill>
                  <a:srgbClr val="FF0000"/>
                </a:solidFill>
              </a:rPr>
              <a:t>Add a new class 2.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altLang="zh-CN" sz="1400" b="1" dirty="0">
                <a:solidFill>
                  <a:srgbClr val="FF0000"/>
                </a:solidFill>
              </a:rPr>
              <a:t>Select first area for class2;Select second area for class2;....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en-US" altLang="fr-FR" sz="1400" b="1" dirty="0">
                <a:solidFill>
                  <a:srgbClr val="FF0000"/>
                </a:solidFill>
              </a:rPr>
              <a:t>....</a:t>
            </a:r>
            <a:endParaRPr lang="fr-FR" sz="1400" b="1" dirty="0">
              <a:solidFill>
                <a:srgbClr val="FF0000"/>
              </a:solidFill>
            </a:endParaRP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sz="1400" b="1" dirty="0">
                <a:solidFill>
                  <a:srgbClr val="FF0000"/>
                </a:solidFill>
              </a:rPr>
              <a:t>Save configuration</a:t>
            </a:r>
          </a:p>
        </p:txBody>
      </p:sp>
      <p:cxnSp>
        <p:nvCxnSpPr>
          <p:cNvPr id="8" name="肘形连接符 7"/>
          <p:cNvCxnSpPr>
            <a:stCxn id="15" idx="3"/>
          </p:cNvCxnSpPr>
          <p:nvPr/>
        </p:nvCxnSpPr>
        <p:spPr bwMode="auto">
          <a:xfrm flipV="1">
            <a:off x="3393441" y="2520527"/>
            <a:ext cx="1763395" cy="1527387"/>
          </a:xfrm>
          <a:prstGeom prst="bentConnector3">
            <a:avLst>
              <a:gd name="adj1" fmla="val 69463"/>
            </a:avLst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肘形连接符 8"/>
          <p:cNvCxnSpPr>
            <a:stCxn id="5" idx="3"/>
          </p:cNvCxnSpPr>
          <p:nvPr/>
        </p:nvCxnSpPr>
        <p:spPr bwMode="auto">
          <a:xfrm flipV="1">
            <a:off x="3393441" y="2859194"/>
            <a:ext cx="1814195" cy="1755987"/>
          </a:xfrm>
          <a:prstGeom prst="bentConnector3">
            <a:avLst>
              <a:gd name="adj1" fmla="val 77318"/>
            </a:avLst>
          </a:prstGeom>
          <a:solidFill>
            <a:srgbClr val="00B8FF"/>
          </a:solidFill>
          <a:ln w="19050" cap="flat" cmpd="sng" algn="ctr">
            <a:solidFill>
              <a:srgbClr val="4DD60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肘形连接符 9"/>
          <p:cNvCxnSpPr/>
          <p:nvPr/>
        </p:nvCxnSpPr>
        <p:spPr bwMode="auto">
          <a:xfrm>
            <a:off x="3847465" y="5272194"/>
            <a:ext cx="1372607" cy="77187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19050" cap="flat" cmpd="sng" algn="ctr">
            <a:solidFill>
              <a:srgbClr val="F77C08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椭圆 11"/>
          <p:cNvSpPr/>
          <p:nvPr/>
        </p:nvSpPr>
        <p:spPr bwMode="auto">
          <a:xfrm>
            <a:off x="1435361" y="5138369"/>
            <a:ext cx="2385384" cy="267988"/>
          </a:xfrm>
          <a:prstGeom prst="ellipse">
            <a:avLst/>
          </a:prstGeom>
          <a:noFill/>
          <a:ln w="28575" cap="flat" cmpd="sng" algn="ctr">
            <a:solidFill>
              <a:srgbClr val="F77C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609090" y="4364567"/>
            <a:ext cx="1784350" cy="501227"/>
          </a:xfrm>
          <a:prstGeom prst="roundRect">
            <a:avLst/>
          </a:prstGeom>
          <a:noFill/>
          <a:ln>
            <a:solidFill>
              <a:srgbClr val="4DD60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609090" y="3797301"/>
            <a:ext cx="1784350" cy="501227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775" y="3084830"/>
            <a:ext cx="1859915" cy="1760855"/>
          </a:xfrm>
          <a:prstGeom prst="rect">
            <a:avLst/>
          </a:prstGeom>
          <a:ln w="38100">
            <a:solidFill>
              <a:srgbClr val="D95A6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450" y="3061335"/>
            <a:ext cx="1803400" cy="1807845"/>
          </a:xfrm>
          <a:prstGeom prst="rect">
            <a:avLst/>
          </a:prstGeom>
          <a:ln w="38100">
            <a:solidFill>
              <a:srgbClr val="966338"/>
            </a:solidFill>
          </a:ln>
        </p:spPr>
      </p:pic>
      <p:sp>
        <p:nvSpPr>
          <p:cNvPr id="22" name="矩形 21"/>
          <p:cNvSpPr/>
          <p:nvPr/>
        </p:nvSpPr>
        <p:spPr>
          <a:xfrm>
            <a:off x="5389308" y="3061741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</a:rPr>
              <a:t>Forest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4921250"/>
            <a:ext cx="1870710" cy="1784350"/>
          </a:xfrm>
          <a:prstGeom prst="rect">
            <a:avLst/>
          </a:prstGeom>
          <a:ln w="38100">
            <a:solidFill>
              <a:srgbClr val="46229D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085" y="4949825"/>
            <a:ext cx="1802765" cy="1727835"/>
          </a:xfrm>
          <a:prstGeom prst="rect">
            <a:avLst/>
          </a:prstGeom>
          <a:ln w="38100">
            <a:solidFill>
              <a:srgbClr val="6AFE72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7365898" y="3062950"/>
            <a:ext cx="8305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en-US" altLang="fr-FR" b="1" dirty="0">
                <a:ln>
                  <a:solidFill>
                    <a:sysClr val="windowText" lastClr="000000"/>
                  </a:solidFill>
                </a:ln>
                <a:solidFill>
                  <a:srgbClr val="FF9900"/>
                </a:solidFill>
              </a:rPr>
              <a:t>Grass</a:t>
            </a:r>
          </a:p>
        </p:txBody>
      </p:sp>
      <p:sp>
        <p:nvSpPr>
          <p:cNvPr id="24" name="矩形 23"/>
          <p:cNvSpPr/>
          <p:nvPr/>
        </p:nvSpPr>
        <p:spPr>
          <a:xfrm>
            <a:off x="5361180" y="498223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Wheat</a:t>
            </a:r>
          </a:p>
        </p:txBody>
      </p:sp>
      <p:sp>
        <p:nvSpPr>
          <p:cNvPr id="25" name="矩形 24"/>
          <p:cNvSpPr/>
          <p:nvPr/>
        </p:nvSpPr>
        <p:spPr>
          <a:xfrm>
            <a:off x="7438912" y="4982232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ln>
                  <a:solidFill>
                    <a:sysClr val="windowText" lastClr="000000"/>
                  </a:solidFill>
                </a:ln>
                <a:solidFill>
                  <a:srgbClr val="33CC33"/>
                </a:solidFill>
              </a:rPr>
              <a:t>Cole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428599"/>
            <a:ext cx="4270893" cy="53127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3640" y="100139"/>
            <a:ext cx="459642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Step-4: SVM classifier</a:t>
            </a:r>
          </a:p>
        </p:txBody>
      </p:sp>
      <p:sp>
        <p:nvSpPr>
          <p:cNvPr id="3" name="矩形 2"/>
          <p:cNvSpPr/>
          <p:nvPr/>
        </p:nvSpPr>
        <p:spPr>
          <a:xfrm>
            <a:off x="4788024" y="170080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fr-FR" altLang="zh-CN" b="1" dirty="0">
                <a:solidFill>
                  <a:srgbClr val="FF0000"/>
                </a:solidFill>
              </a:rPr>
              <a:t>Select the training sample data.</a:t>
            </a:r>
          </a:p>
        </p:txBody>
      </p:sp>
      <p:cxnSp>
        <p:nvCxnSpPr>
          <p:cNvPr id="13" name="肘形连接符 12"/>
          <p:cNvCxnSpPr/>
          <p:nvPr/>
        </p:nvCxnSpPr>
        <p:spPr bwMode="auto">
          <a:xfrm rot="10800000">
            <a:off x="2359025" y="3387725"/>
            <a:ext cx="2499995" cy="473075"/>
          </a:xfrm>
          <a:prstGeom prst="bentConnector3">
            <a:avLst>
              <a:gd name="adj1" fmla="val 49987"/>
            </a:avLst>
          </a:prstGeom>
          <a:solidFill>
            <a:srgbClr val="00B8FF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肘形连接符 13"/>
          <p:cNvCxnSpPr/>
          <p:nvPr/>
        </p:nvCxnSpPr>
        <p:spPr bwMode="auto">
          <a:xfrm rot="16200000" flipV="1">
            <a:off x="5048494" y="328922"/>
            <a:ext cx="109763" cy="5355876"/>
          </a:xfrm>
          <a:prstGeom prst="bentConnector2">
            <a:avLst/>
          </a:prstGeom>
          <a:solidFill>
            <a:srgbClr val="00B8FF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肘形连接符 14"/>
          <p:cNvCxnSpPr/>
          <p:nvPr/>
        </p:nvCxnSpPr>
        <p:spPr bwMode="auto">
          <a:xfrm rot="10800000">
            <a:off x="3793590" y="5179893"/>
            <a:ext cx="1137593" cy="623325"/>
          </a:xfrm>
          <a:prstGeom prst="bentConnector3">
            <a:avLst>
              <a:gd name="adj1" fmla="val 24163"/>
            </a:avLst>
          </a:prstGeom>
          <a:solidFill>
            <a:srgbClr val="00B8FF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肘形连接符 15"/>
          <p:cNvCxnSpPr/>
          <p:nvPr/>
        </p:nvCxnSpPr>
        <p:spPr bwMode="auto">
          <a:xfrm rot="5400000" flipH="1">
            <a:off x="5461738" y="4313244"/>
            <a:ext cx="493693" cy="4128797"/>
          </a:xfrm>
          <a:prstGeom prst="bentConnector4">
            <a:avLst>
              <a:gd name="adj1" fmla="val -35722"/>
              <a:gd name="adj2" fmla="val 75039"/>
            </a:avLst>
          </a:prstGeom>
          <a:solidFill>
            <a:srgbClr val="00B8FF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26" name="矩形 1025"/>
          <p:cNvSpPr/>
          <p:nvPr/>
        </p:nvSpPr>
        <p:spPr>
          <a:xfrm>
            <a:off x="4920008" y="2287685"/>
            <a:ext cx="403733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/>
              <a:t>Do it yourself. </a:t>
            </a:r>
          </a:p>
          <a:p>
            <a:r>
              <a:rPr lang="en-US" altLang="zh-CN" sz="1600" b="1" dirty="0"/>
              <a:t>Prepare the training sample data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" r="822" b="796"/>
          <a:stretch>
            <a:fillRect/>
          </a:stretch>
        </p:blipFill>
        <p:spPr>
          <a:xfrm>
            <a:off x="4561800" y="2097045"/>
            <a:ext cx="3495920" cy="310758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151" y="1397486"/>
            <a:ext cx="3959452" cy="4953600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3640" y="99653"/>
            <a:ext cx="459642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Step-4: SVM classifier</a:t>
            </a:r>
          </a:p>
        </p:txBody>
      </p:sp>
      <p:sp>
        <p:nvSpPr>
          <p:cNvPr id="5" name="矩形 4"/>
          <p:cNvSpPr/>
          <p:nvPr/>
        </p:nvSpPr>
        <p:spPr>
          <a:xfrm>
            <a:off x="4561801" y="1578278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solidFill>
                  <a:srgbClr val="FF0000"/>
                </a:solidFill>
              </a:rPr>
              <a:t>2. Select the classification features</a:t>
            </a:r>
          </a:p>
        </p:txBody>
      </p:sp>
      <p:sp>
        <p:nvSpPr>
          <p:cNvPr id="6" name="Oval 16"/>
          <p:cNvSpPr>
            <a:spLocks noChangeArrowheads="1"/>
          </p:cNvSpPr>
          <p:nvPr/>
        </p:nvSpPr>
        <p:spPr bwMode="auto">
          <a:xfrm>
            <a:off x="203521" y="4783118"/>
            <a:ext cx="995178" cy="340565"/>
          </a:xfrm>
          <a:prstGeom prst="ellipse">
            <a:avLst/>
          </a:prstGeom>
          <a:noFill/>
          <a:ln w="28575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/>
          </a:p>
        </p:txBody>
      </p:sp>
      <p:cxnSp>
        <p:nvCxnSpPr>
          <p:cNvPr id="7" name="直接箭头连接符 6"/>
          <p:cNvCxnSpPr>
            <a:stCxn id="6" idx="6"/>
          </p:cNvCxnSpPr>
          <p:nvPr/>
        </p:nvCxnSpPr>
        <p:spPr bwMode="auto">
          <a:xfrm>
            <a:off x="1198699" y="4953401"/>
            <a:ext cx="334800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椭圆 7"/>
          <p:cNvSpPr/>
          <p:nvPr/>
        </p:nvSpPr>
        <p:spPr bwMode="auto">
          <a:xfrm>
            <a:off x="6182012" y="2849867"/>
            <a:ext cx="218788" cy="25553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6554655" y="4741630"/>
            <a:ext cx="924484" cy="2979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4623706" y="2791373"/>
            <a:ext cx="505185" cy="2315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66990" y="5388437"/>
            <a:ext cx="4340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1" dirty="0"/>
              <a:t>Select the features that need to be added to the classifier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572" y="1503784"/>
            <a:ext cx="3890392" cy="4867200"/>
          </a:xfrm>
          <a:prstGeom prst="rect">
            <a:avLst/>
          </a:prstGeom>
          <a:ln w="28575">
            <a:solidFill>
              <a:srgbClr val="1010FF"/>
            </a:solidFill>
          </a:ln>
        </p:spPr>
      </p:pic>
      <p:sp>
        <p:nvSpPr>
          <p:cNvPr id="3" name="矩形 2"/>
          <p:cNvSpPr/>
          <p:nvPr/>
        </p:nvSpPr>
        <p:spPr>
          <a:xfrm>
            <a:off x="5148064" y="1484784"/>
            <a:ext cx="2946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sz="1600" b="1" dirty="0">
                <a:solidFill>
                  <a:srgbClr val="FF0000"/>
                </a:solidFill>
              </a:rPr>
              <a:t>3. Select the Kernel function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148064" y="1916832"/>
            <a:ext cx="3056089" cy="1209531"/>
          </a:xfrm>
          <a:prstGeom prst="roundRect">
            <a:avLst>
              <a:gd name="adj" fmla="val 7569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 sz="160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219656" y="2034184"/>
            <a:ext cx="2933325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rgbClr val="FF0000"/>
                </a:solidFill>
              </a:rPr>
              <a:t>We choose polynomial kernel function</a:t>
            </a:r>
          </a:p>
          <a:p>
            <a:pPr marL="228600" indent="-228600"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rgbClr val="FF0000"/>
                </a:solidFill>
              </a:rPr>
              <a:t>Degree:2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2770682" y="5335728"/>
            <a:ext cx="912813" cy="644596"/>
          </a:xfrm>
          <a:prstGeom prst="wedgeEllipseCallout">
            <a:avLst>
              <a:gd name="adj1" fmla="val 200643"/>
              <a:gd name="adj2" fmla="val -467179"/>
            </a:avLst>
          </a:prstGeom>
          <a:noFill/>
          <a:ln w="2844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fr-FR" sz="1600"/>
          </a:p>
        </p:txBody>
      </p:sp>
      <p:sp>
        <p:nvSpPr>
          <p:cNvPr id="7" name="矩形 6"/>
          <p:cNvSpPr/>
          <p:nvPr/>
        </p:nvSpPr>
        <p:spPr>
          <a:xfrm>
            <a:off x="5148064" y="3429000"/>
            <a:ext cx="2204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sz="1600" b="1" dirty="0">
                <a:solidFill>
                  <a:srgbClr val="FF0000"/>
                </a:solidFill>
              </a:rPr>
              <a:t>4. Run Classification</a:t>
            </a:r>
          </a:p>
        </p:txBody>
      </p:sp>
      <p:sp>
        <p:nvSpPr>
          <p:cNvPr id="8" name="椭圆 7"/>
          <p:cNvSpPr/>
          <p:nvPr/>
        </p:nvSpPr>
        <p:spPr bwMode="auto">
          <a:xfrm>
            <a:off x="817855" y="5976286"/>
            <a:ext cx="1304017" cy="33558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zh-CN" altLang="en-US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83495" y="553019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98666" y="592892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53640" y="99653"/>
            <a:ext cx="459642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Step-4: SVM classifier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861048"/>
            <a:ext cx="2924227" cy="22944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2696"/>
            <a:ext cx="9144000" cy="865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fr-FR" sz="2400" dirty="0">
                <a:solidFill>
                  <a:schemeClr val="tx1"/>
                </a:solidFill>
              </a:rPr>
              <a:t>Classification result  vs. GF-3 PolSAR Pauli-RGB image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528392" cy="4265572"/>
          </a:xfrm>
          <a:prstGeom prst="rect">
            <a:avLst/>
          </a:prstGeom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16832"/>
            <a:ext cx="3513962" cy="4248472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3816752" y="2132856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solidFill>
                  <a:srgbClr val="FF0000"/>
                </a:solidFill>
              </a:rPr>
              <a:t>Forest</a:t>
            </a:r>
          </a:p>
        </p:txBody>
      </p:sp>
      <p:sp>
        <p:nvSpPr>
          <p:cNvPr id="10" name="矩形 9"/>
          <p:cNvSpPr/>
          <p:nvPr/>
        </p:nvSpPr>
        <p:spPr>
          <a:xfrm>
            <a:off x="3816752" y="2924944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solidFill>
                  <a:srgbClr val="FF9933"/>
                </a:solidFill>
              </a:rPr>
              <a:t>Grass</a:t>
            </a:r>
          </a:p>
        </p:txBody>
      </p:sp>
      <p:sp>
        <p:nvSpPr>
          <p:cNvPr id="11" name="矩形 10"/>
          <p:cNvSpPr/>
          <p:nvPr/>
        </p:nvSpPr>
        <p:spPr>
          <a:xfrm>
            <a:off x="3847645" y="397818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solidFill>
                  <a:schemeClr val="accent2"/>
                </a:solidFill>
              </a:rPr>
              <a:t>Wheat</a:t>
            </a:r>
          </a:p>
        </p:txBody>
      </p:sp>
      <p:sp>
        <p:nvSpPr>
          <p:cNvPr id="12" name="矩形 11"/>
          <p:cNvSpPr/>
          <p:nvPr/>
        </p:nvSpPr>
        <p:spPr>
          <a:xfrm>
            <a:off x="6948264" y="350100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solidFill>
                  <a:srgbClr val="92D050"/>
                </a:solidFill>
              </a:rPr>
              <a:t>Cole</a:t>
            </a:r>
          </a:p>
        </p:txBody>
      </p:sp>
      <p:sp>
        <p:nvSpPr>
          <p:cNvPr id="13" name="矩形 12"/>
          <p:cNvSpPr/>
          <p:nvPr/>
        </p:nvSpPr>
        <p:spPr>
          <a:xfrm>
            <a:off x="3851920" y="458112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</a:pPr>
            <a:r>
              <a:rPr lang="fr-FR" altLang="zh-CN" b="1" dirty="0">
                <a:solidFill>
                  <a:srgbClr val="92D050"/>
                </a:solidFill>
              </a:rPr>
              <a:t>Cole</a:t>
            </a:r>
          </a:p>
        </p:txBody>
      </p:sp>
      <p:cxnSp>
        <p:nvCxnSpPr>
          <p:cNvPr id="15" name="直接箭头连接符 14"/>
          <p:cNvCxnSpPr>
            <a:endCxn id="10" idx="1"/>
          </p:cNvCxnSpPr>
          <p:nvPr/>
        </p:nvCxnSpPr>
        <p:spPr>
          <a:xfrm>
            <a:off x="1800528" y="2996952"/>
            <a:ext cx="2016224" cy="11265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3563888" y="3645024"/>
            <a:ext cx="648072" cy="36004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形状 29"/>
          <p:cNvCxnSpPr/>
          <p:nvPr/>
        </p:nvCxnSpPr>
        <p:spPr>
          <a:xfrm rot="10800000" flipV="1">
            <a:off x="4323290" y="1700808"/>
            <a:ext cx="3875486" cy="432048"/>
          </a:xfrm>
          <a:prstGeom prst="bent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8207568" y="1683224"/>
            <a:ext cx="0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4860032" y="3068960"/>
            <a:ext cx="1728192" cy="7200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endCxn id="11" idx="3"/>
          </p:cNvCxnSpPr>
          <p:nvPr/>
        </p:nvCxnSpPr>
        <p:spPr>
          <a:xfrm flipH="1">
            <a:off x="4724808" y="3843464"/>
            <a:ext cx="3803357" cy="31939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endCxn id="13" idx="2"/>
          </p:cNvCxnSpPr>
          <p:nvPr/>
        </p:nvCxnSpPr>
        <p:spPr>
          <a:xfrm flipV="1">
            <a:off x="3491880" y="4950460"/>
            <a:ext cx="702442" cy="926812"/>
          </a:xfrm>
          <a:prstGeom prst="straightConnector1">
            <a:avLst/>
          </a:prstGeom>
          <a:ln w="5715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endCxn id="13" idx="3"/>
          </p:cNvCxnSpPr>
          <p:nvPr/>
        </p:nvCxnSpPr>
        <p:spPr>
          <a:xfrm flipH="1" flipV="1">
            <a:off x="4536723" y="4765794"/>
            <a:ext cx="3904835" cy="1246202"/>
          </a:xfrm>
          <a:prstGeom prst="straightConnector1">
            <a:avLst/>
          </a:prstGeom>
          <a:ln w="5715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46"/>
          <p:cNvSpPr txBox="1">
            <a:spLocks noChangeArrowheads="1"/>
          </p:cNvSpPr>
          <p:nvPr/>
        </p:nvSpPr>
        <p:spPr bwMode="auto">
          <a:xfrm>
            <a:off x="0" y="-91441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II. GF-3 </a:t>
            </a:r>
            <a:r>
              <a:rPr lang="en-US" altLang="zh-CN" sz="3200" b="1" dirty="0" err="1"/>
              <a:t>PolSAR</a:t>
            </a:r>
            <a:r>
              <a:rPr lang="en-US" altLang="zh-CN" sz="3200" b="1" dirty="0"/>
              <a:t> dataset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872DD29-57D5-4BCE-97C5-DDED3BBCAB0B}"/>
              </a:ext>
            </a:extLst>
          </p:cNvPr>
          <p:cNvCxnSpPr>
            <a:cxnSpLocks/>
          </p:cNvCxnSpPr>
          <p:nvPr/>
        </p:nvCxnSpPr>
        <p:spPr>
          <a:xfrm>
            <a:off x="3341905" y="1909489"/>
            <a:ext cx="873373" cy="213162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4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5536" y="83671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1.3  Classification method introduction through </a:t>
            </a:r>
            <a:r>
              <a:rPr lang="en-US" altLang="zh-CN" b="1" dirty="0" err="1"/>
              <a:t>PolSARPro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41277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Pixel based </a:t>
            </a:r>
            <a:r>
              <a:rPr lang="en-US" altLang="zh-CN" dirty="0">
                <a:solidFill>
                  <a:srgbClr val="FF0000"/>
                </a:solidFill>
                <a:sym typeface="Wingdings" pitchFamily="2" charset="2"/>
              </a:rPr>
              <a:t>Object based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412776"/>
            <a:ext cx="295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Unsupervised</a:t>
            </a:r>
            <a:r>
              <a:rPr lang="en-US" altLang="zh-CN" dirty="0">
                <a:solidFill>
                  <a:srgbClr val="FF0000"/>
                </a:solidFill>
                <a:sym typeface="Wingdings" pitchFamily="2" charset="2"/>
              </a:rPr>
              <a:t>Supervised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84482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-Currently only pixel based classifier</a:t>
            </a:r>
          </a:p>
          <a:p>
            <a:r>
              <a:rPr lang="en-US" altLang="zh-CN" dirty="0"/>
              <a:t>-Object based is not available</a:t>
            </a:r>
            <a:endParaRPr lang="zh-CN" altLang="en-US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780928"/>
            <a:ext cx="23622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780928"/>
            <a:ext cx="18097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形状 10"/>
          <p:cNvCxnSpPr>
            <a:endCxn id="35841" idx="2"/>
          </p:cNvCxnSpPr>
          <p:nvPr/>
        </p:nvCxnSpPr>
        <p:spPr>
          <a:xfrm flipV="1">
            <a:off x="1763688" y="4409703"/>
            <a:ext cx="1973188" cy="315441"/>
          </a:xfrm>
          <a:prstGeom prst="bentConnector2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8284" y="5425405"/>
            <a:ext cx="1409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形状 19"/>
          <p:cNvCxnSpPr/>
          <p:nvPr/>
        </p:nvCxnSpPr>
        <p:spPr>
          <a:xfrm>
            <a:off x="1763688" y="5104234"/>
            <a:ext cx="1959446" cy="340221"/>
          </a:xfrm>
          <a:prstGeom prst="bentConnector2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肘形连接符 26"/>
          <p:cNvCxnSpPr/>
          <p:nvPr/>
        </p:nvCxnSpPr>
        <p:spPr>
          <a:xfrm rot="10800000" flipV="1">
            <a:off x="4427984" y="1916832"/>
            <a:ext cx="3384376" cy="1656184"/>
          </a:xfrm>
          <a:prstGeom prst="bentConnector3">
            <a:avLst>
              <a:gd name="adj1" fmla="val 466"/>
            </a:avLst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/>
        </p:nvCxnSpPr>
        <p:spPr>
          <a:xfrm rot="10800000" flipV="1">
            <a:off x="4427984" y="2636912"/>
            <a:ext cx="3384376" cy="1656184"/>
          </a:xfrm>
          <a:prstGeom prst="bentConnector3">
            <a:avLst>
              <a:gd name="adj1" fmla="val 466"/>
            </a:avLst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右大括号 13"/>
          <p:cNvSpPr/>
          <p:nvPr/>
        </p:nvSpPr>
        <p:spPr>
          <a:xfrm>
            <a:off x="5076056" y="2780928"/>
            <a:ext cx="216024" cy="576064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>
            <a:stCxn id="14" idx="1"/>
          </p:cNvCxnSpPr>
          <p:nvPr/>
        </p:nvCxnSpPr>
        <p:spPr>
          <a:xfrm>
            <a:off x="5292080" y="3068960"/>
            <a:ext cx="86409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156176" y="1844824"/>
            <a:ext cx="0" cy="12241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I. Introduction</a:t>
            </a:r>
          </a:p>
        </p:txBody>
      </p:sp>
      <p:cxnSp>
        <p:nvCxnSpPr>
          <p:cNvPr id="23" name="肘形连接符 22"/>
          <p:cNvCxnSpPr/>
          <p:nvPr/>
        </p:nvCxnSpPr>
        <p:spPr>
          <a:xfrm rot="10800000" flipV="1">
            <a:off x="4139952" y="3573016"/>
            <a:ext cx="3672408" cy="1984420"/>
          </a:xfrm>
          <a:prstGeom prst="bentConnector3">
            <a:avLst>
              <a:gd name="adj1" fmla="val 418"/>
            </a:avLst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492896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/>
              <a:t>Thanks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1475492"/>
            <a:ext cx="336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Features available  in </a:t>
            </a:r>
            <a:r>
              <a:rPr lang="en-US" altLang="zh-CN" b="1" dirty="0" err="1"/>
              <a:t>PolSARPro</a:t>
            </a:r>
            <a:r>
              <a:rPr lang="en-US" altLang="zh-CN" b="1" dirty="0"/>
              <a:t>: </a:t>
            </a:r>
            <a:endParaRPr lang="zh-CN" altLang="en-US" b="1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36526" cy="393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1560" y="1844824"/>
            <a:ext cx="290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(1) Matrix elements, </a:t>
            </a:r>
            <a:r>
              <a:rPr lang="en-US" altLang="zh-CN" b="1" dirty="0" err="1"/>
              <a:t>eg</a:t>
            </a:r>
            <a:r>
              <a:rPr lang="en-US" altLang="zh-CN" b="1" dirty="0"/>
              <a:t>. [T3]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1846565"/>
            <a:ext cx="4112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(2) </a:t>
            </a:r>
            <a:r>
              <a:rPr lang="en-US" altLang="zh-CN" sz="1600" b="1" dirty="0" err="1"/>
              <a:t>Polarimetric</a:t>
            </a:r>
            <a:r>
              <a:rPr lang="en-US" altLang="zh-CN" sz="1600" dirty="0"/>
              <a:t>  </a:t>
            </a:r>
            <a:r>
              <a:rPr lang="en-US" altLang="zh-CN" sz="1600" b="1" dirty="0"/>
              <a:t>decomposition features</a:t>
            </a:r>
          </a:p>
          <a:p>
            <a:r>
              <a:rPr lang="en-US" altLang="zh-CN" sz="1600" b="1" dirty="0"/>
              <a:t>        </a:t>
            </a:r>
            <a:r>
              <a:rPr lang="en-US" altLang="zh-CN" sz="1600" b="1" dirty="0" err="1"/>
              <a:t>eg</a:t>
            </a:r>
            <a:r>
              <a:rPr lang="en-US" altLang="zh-CN" sz="1600" b="1" dirty="0"/>
              <a:t>. H/A/Alpha decomposition</a:t>
            </a:r>
            <a:endParaRPr lang="zh-CN" altLang="en-US" sz="16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2896"/>
            <a:ext cx="4130839" cy="38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-252536" y="908720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n-US" altLang="zh-CN" sz="2400" b="1" dirty="0"/>
              <a:t>1.4  Feature selection and transformation</a:t>
            </a:r>
            <a:endParaRPr lang="zh-CN" altLang="zh-CN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648866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All the elements can be used as features</a:t>
            </a:r>
            <a:endParaRPr lang="zh-CN" altLang="en-US" dirty="0"/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I. Introduction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324544" y="735087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n-US" altLang="zh-CN" sz="2400" b="1" dirty="0"/>
              <a:t>1.4  Feature selection and transformation</a:t>
            </a:r>
            <a:endParaRPr lang="zh-CN" altLang="zh-C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26876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Features available  in </a:t>
            </a:r>
            <a:r>
              <a:rPr lang="en-US" altLang="zh-CN" b="1" dirty="0" err="1"/>
              <a:t>PolSARPro</a:t>
            </a:r>
            <a:r>
              <a:rPr lang="en-US" altLang="zh-CN" b="1" dirty="0"/>
              <a:t>: 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170080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(2) </a:t>
            </a:r>
            <a:r>
              <a:rPr lang="en-US" altLang="zh-CN" sz="1600" b="1" dirty="0" err="1"/>
              <a:t>Polarimetric</a:t>
            </a:r>
            <a:r>
              <a:rPr lang="en-US" altLang="zh-CN" sz="1600" b="1" dirty="0"/>
              <a:t>  decomposition features and many others  provided by </a:t>
            </a:r>
            <a:r>
              <a:rPr lang="en-US" altLang="zh-CN" sz="1600" b="1" dirty="0" err="1"/>
              <a:t>PolSARPro</a:t>
            </a:r>
            <a:r>
              <a:rPr lang="en-US" altLang="zh-CN" sz="1600" b="1" dirty="0"/>
              <a:t>:         </a:t>
            </a:r>
            <a:endParaRPr lang="zh-CN" altLang="en-US" sz="1600" b="1" dirty="0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26221"/>
            <a:ext cx="33528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420888"/>
            <a:ext cx="18097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右箭头 14"/>
          <p:cNvSpPr/>
          <p:nvPr/>
        </p:nvSpPr>
        <p:spPr>
          <a:xfrm>
            <a:off x="1835696" y="3573016"/>
            <a:ext cx="504056" cy="2880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940152" y="1700808"/>
            <a:ext cx="320384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But it does not mean the more the better for classification:</a:t>
            </a:r>
          </a:p>
          <a:p>
            <a:pPr marL="342900" indent="-342900"/>
            <a:endParaRPr lang="en-US" altLang="zh-CN" sz="1400" b="1" dirty="0"/>
          </a:p>
          <a:p>
            <a:pPr marL="342900" indent="-342900"/>
            <a:r>
              <a:rPr lang="en-US" altLang="zh-CN" sz="1600" b="1" dirty="0"/>
              <a:t>Dimension disaster problem: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400" b="1" dirty="0"/>
              <a:t>With fixed training samples, accuracy increases with dim to  one maximum acc., then decreases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400" b="1" dirty="0"/>
              <a:t>The key reason is there  are correlations between features , and more feature needs more training samples to solve the classification model.</a:t>
            </a:r>
            <a:endParaRPr lang="zh-CN" altLang="en-US" sz="1400" b="1" dirty="0"/>
          </a:p>
        </p:txBody>
      </p:sp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219860"/>
            <a:ext cx="16478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肘形连接符 19"/>
          <p:cNvCxnSpPr/>
          <p:nvPr/>
        </p:nvCxnSpPr>
        <p:spPr>
          <a:xfrm rot="16200000" flipH="1">
            <a:off x="1566715" y="4778102"/>
            <a:ext cx="648071" cy="216024"/>
          </a:xfrm>
          <a:prstGeom prst="bentConnector3">
            <a:avLst>
              <a:gd name="adj1" fmla="val 3948"/>
            </a:avLst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3568" y="5867980"/>
            <a:ext cx="1368152" cy="43200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31431" y="4869161"/>
            <a:ext cx="31125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</a:rPr>
              <a:t>PorSARPro</a:t>
            </a:r>
            <a:r>
              <a:rPr lang="en-US" altLang="zh-CN" sz="1600" b="1" dirty="0">
                <a:solidFill>
                  <a:srgbClr val="FF0000"/>
                </a:solidFill>
              </a:rPr>
              <a:t> solution:</a:t>
            </a:r>
          </a:p>
          <a:p>
            <a:endParaRPr lang="en-US" altLang="zh-CN" sz="1600" b="1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400" b="1" dirty="0"/>
              <a:t>SVM supervised classification, lets you to choose features.</a:t>
            </a:r>
          </a:p>
        </p:txBody>
      </p:sp>
      <p:sp>
        <p:nvSpPr>
          <p:cNvPr id="14" name="Text Box 46"/>
          <p:cNvSpPr txBox="1">
            <a:spLocks noChangeArrowheads="1"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I. Introduction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0" y="-99392"/>
            <a:ext cx="9144000" cy="792088"/>
          </a:xfrm>
          <a:prstGeom prst="rect">
            <a:avLst/>
          </a:prstGeom>
          <a:solidFill>
            <a:srgbClr val="00823B">
              <a:alpha val="84000"/>
            </a:srgb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altLang="zh-CN" sz="3200" b="1" dirty="0"/>
              <a:t>I. Introduction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83671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n-US" altLang="zh-CN" sz="2400" b="1" dirty="0"/>
              <a:t>1.5  Classifier training and testing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1412776"/>
            <a:ext cx="84249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sz="2000" b="1" dirty="0"/>
              <a:t>“spectral classes “ and “informative classes”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1600" b="1" dirty="0"/>
              <a:t>Spectral classes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altLang="zh-CN" sz="1600" dirty="0"/>
              <a:t>Classes can be spectrally  separated, optical remote sensing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altLang="zh-CN" sz="1600" dirty="0"/>
              <a:t>Classes can be separated by </a:t>
            </a:r>
            <a:r>
              <a:rPr lang="en-US" altLang="zh-CN" sz="1600" dirty="0" err="1"/>
              <a:t>polarmteric</a:t>
            </a:r>
            <a:r>
              <a:rPr lang="en-US" altLang="zh-CN" sz="1600" dirty="0"/>
              <a:t>  mechanism or </a:t>
            </a:r>
            <a:r>
              <a:rPr lang="en-US" altLang="zh-CN" sz="1600" dirty="0" err="1"/>
              <a:t>PolSAR</a:t>
            </a:r>
            <a:r>
              <a:rPr lang="en-US" altLang="zh-CN" sz="1600" dirty="0"/>
              <a:t> data itself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1600" b="1" dirty="0"/>
              <a:t>Informative classes:  useful  for real applications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342900" indent="-342900"/>
            <a:r>
              <a:rPr lang="en-US" altLang="zh-CN" dirty="0">
                <a:solidFill>
                  <a:srgbClr val="FF0000"/>
                </a:solidFill>
              </a:rPr>
              <a:t>But,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b="1" dirty="0"/>
              <a:t>Without training it is harder to get informative classes</a:t>
            </a:r>
            <a:endParaRPr lang="zh-CN" altLang="en-US" b="1" dirty="0"/>
          </a:p>
        </p:txBody>
      </p:sp>
      <p:sp>
        <p:nvSpPr>
          <p:cNvPr id="9" name="圆角矩形 8"/>
          <p:cNvSpPr/>
          <p:nvPr/>
        </p:nvSpPr>
        <p:spPr>
          <a:xfrm>
            <a:off x="720080" y="4259188"/>
            <a:ext cx="1152128" cy="43204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RS data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88032" y="4869160"/>
            <a:ext cx="2016224" cy="43204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Classifier training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2" name="直接箭头连接符 11"/>
          <p:cNvCxnSpPr>
            <a:stCxn id="9" idx="2"/>
            <a:endCxn id="10" idx="0"/>
          </p:cNvCxnSpPr>
          <p:nvPr/>
        </p:nvCxnSpPr>
        <p:spPr>
          <a:xfrm>
            <a:off x="1296144" y="4691236"/>
            <a:ext cx="0" cy="1779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144016" y="5483324"/>
            <a:ext cx="2304256" cy="43204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Informative classes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7" name="直接箭头连接符 16"/>
          <p:cNvCxnSpPr>
            <a:stCxn id="10" idx="2"/>
            <a:endCxn id="15" idx="0"/>
          </p:cNvCxnSpPr>
          <p:nvPr/>
        </p:nvCxnSpPr>
        <p:spPr>
          <a:xfrm>
            <a:off x="1296144" y="5301208"/>
            <a:ext cx="0" cy="1821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2808312" y="4907260"/>
            <a:ext cx="2520280" cy="36004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Training samples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2808312" y="5530949"/>
            <a:ext cx="2592288" cy="36004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Accuracy testing samples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88032" y="6131396"/>
            <a:ext cx="2016224" cy="43204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Map output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25" name="直接箭头连接符 24"/>
          <p:cNvCxnSpPr>
            <a:stCxn id="15" idx="2"/>
            <a:endCxn id="23" idx="0"/>
          </p:cNvCxnSpPr>
          <p:nvPr/>
        </p:nvCxnSpPr>
        <p:spPr>
          <a:xfrm>
            <a:off x="1296144" y="5915372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19" idx="1"/>
            <a:endCxn id="10" idx="3"/>
          </p:cNvCxnSpPr>
          <p:nvPr/>
        </p:nvCxnSpPr>
        <p:spPr>
          <a:xfrm flipH="1" flipV="1">
            <a:off x="2304256" y="5085184"/>
            <a:ext cx="504056" cy="2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0" idx="1"/>
            <a:endCxn id="15" idx="3"/>
          </p:cNvCxnSpPr>
          <p:nvPr/>
        </p:nvCxnSpPr>
        <p:spPr>
          <a:xfrm flipH="1" flipV="1">
            <a:off x="2448272" y="5699348"/>
            <a:ext cx="360040" cy="116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圆角矩形 35"/>
          <p:cNvSpPr/>
          <p:nvPr/>
        </p:nvSpPr>
        <p:spPr>
          <a:xfrm>
            <a:off x="6994301" y="4168130"/>
            <a:ext cx="1152128" cy="21602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RS data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130205" y="4547220"/>
            <a:ext cx="2880320" cy="25412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Unsupervised classification 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38" name="直接箭头连接符 37"/>
          <p:cNvCxnSpPr>
            <a:stCxn id="36" idx="2"/>
            <a:endCxn id="37" idx="0"/>
          </p:cNvCxnSpPr>
          <p:nvPr/>
        </p:nvCxnSpPr>
        <p:spPr>
          <a:xfrm>
            <a:off x="7570365" y="4384154"/>
            <a:ext cx="0" cy="1630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38"/>
          <p:cNvSpPr/>
          <p:nvPr/>
        </p:nvSpPr>
        <p:spPr>
          <a:xfrm>
            <a:off x="6408712" y="4979268"/>
            <a:ext cx="2304256" cy="21602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Spectral classes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0" name="直接箭头连接符 39"/>
          <p:cNvCxnSpPr>
            <a:stCxn id="37" idx="2"/>
            <a:endCxn id="39" idx="0"/>
          </p:cNvCxnSpPr>
          <p:nvPr/>
        </p:nvCxnSpPr>
        <p:spPr>
          <a:xfrm flipH="1">
            <a:off x="7560840" y="4801344"/>
            <a:ext cx="9525" cy="1779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40"/>
          <p:cNvSpPr/>
          <p:nvPr/>
        </p:nvSpPr>
        <p:spPr>
          <a:xfrm>
            <a:off x="6452145" y="5411316"/>
            <a:ext cx="2232248" cy="28803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Classes combination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48" name="肘形连接符 47"/>
          <p:cNvCxnSpPr>
            <a:stCxn id="19" idx="3"/>
            <a:endCxn id="41" idx="1"/>
          </p:cNvCxnSpPr>
          <p:nvPr/>
        </p:nvCxnSpPr>
        <p:spPr>
          <a:xfrm>
            <a:off x="5328592" y="5087280"/>
            <a:ext cx="1123553" cy="46805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stCxn id="39" idx="2"/>
            <a:endCxn id="41" idx="0"/>
          </p:cNvCxnSpPr>
          <p:nvPr/>
        </p:nvCxnSpPr>
        <p:spPr>
          <a:xfrm>
            <a:off x="7560840" y="5195292"/>
            <a:ext cx="7429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圆角矩形 63"/>
          <p:cNvSpPr/>
          <p:nvPr/>
        </p:nvSpPr>
        <p:spPr>
          <a:xfrm>
            <a:off x="6418237" y="5915372"/>
            <a:ext cx="2304256" cy="28803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Informative classes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66" name="直接箭头连接符 65"/>
          <p:cNvCxnSpPr>
            <a:stCxn id="41" idx="2"/>
            <a:endCxn id="64" idx="0"/>
          </p:cNvCxnSpPr>
          <p:nvPr/>
        </p:nvCxnSpPr>
        <p:spPr>
          <a:xfrm>
            <a:off x="7568269" y="5699348"/>
            <a:ext cx="2096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肘形连接符 67"/>
          <p:cNvCxnSpPr>
            <a:stCxn id="20" idx="3"/>
            <a:endCxn id="64" idx="1"/>
          </p:cNvCxnSpPr>
          <p:nvPr/>
        </p:nvCxnSpPr>
        <p:spPr>
          <a:xfrm>
            <a:off x="5400600" y="5710969"/>
            <a:ext cx="1017637" cy="34841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圆角矩形 69"/>
          <p:cNvSpPr/>
          <p:nvPr/>
        </p:nvSpPr>
        <p:spPr>
          <a:xfrm>
            <a:off x="6552728" y="6381328"/>
            <a:ext cx="2016224" cy="28803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Map output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72" name="直接箭头连接符 71"/>
          <p:cNvCxnSpPr>
            <a:stCxn id="64" idx="2"/>
            <a:endCxn id="70" idx="0"/>
          </p:cNvCxnSpPr>
          <p:nvPr/>
        </p:nvCxnSpPr>
        <p:spPr>
          <a:xfrm flipH="1">
            <a:off x="7560840" y="6203404"/>
            <a:ext cx="9525" cy="1779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4016" y="365988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Supervised classification</a:t>
            </a:r>
            <a:endParaRPr lang="zh-CN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940152" y="36450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Un-supervised classification</a:t>
            </a:r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00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00E7"/>
      </a:accent6>
      <a:hlink>
        <a:srgbClr val="FF0000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FF0000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5503</TotalTime>
  <Words>2041</Words>
  <Application>Microsoft Office PowerPoint</Application>
  <PresentationFormat>全屏显示(4:3)</PresentationFormat>
  <Paragraphs>469</Paragraphs>
  <Slides>60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7" baseType="lpstr">
      <vt:lpstr>黑体</vt:lpstr>
      <vt:lpstr>Arial</vt:lpstr>
      <vt:lpstr>Symbol</vt:lpstr>
      <vt:lpstr>Times New Roman</vt:lpstr>
      <vt:lpstr>Verdana</vt:lpstr>
      <vt:lpstr>Wingdings</vt:lpstr>
      <vt:lpstr>Default Design</vt:lpstr>
      <vt:lpstr>PowerPoint 演示文稿</vt:lpstr>
      <vt:lpstr>Land cover classification from PolSAR data with PolSARPro </vt:lpstr>
      <vt:lpstr>Outlines</vt:lpstr>
      <vt:lpstr>1.1  General technique framework for remote sensing image classification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azmuda</dc:creator>
  <cp:lastModifiedBy>L480</cp:lastModifiedBy>
  <cp:revision>208</cp:revision>
  <dcterms:created xsi:type="dcterms:W3CDTF">2010-06-17T10:19:42Z</dcterms:created>
  <dcterms:modified xsi:type="dcterms:W3CDTF">2019-11-17T14:07:12Z</dcterms:modified>
</cp:coreProperties>
</file>