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9" r:id="rId3"/>
    <p:sldId id="260" r:id="rId4"/>
    <p:sldId id="261" r:id="rId5"/>
    <p:sldId id="262" r:id="rId6"/>
    <p:sldId id="263" r:id="rId7"/>
    <p:sldId id="264" r:id="rId8"/>
    <p:sldId id="265" r:id="rId9"/>
    <p:sldId id="266" r:id="rId10"/>
    <p:sldId id="274" r:id="rId11"/>
    <p:sldId id="267" r:id="rId12"/>
    <p:sldId id="268" r:id="rId13"/>
    <p:sldId id="269" r:id="rId14"/>
    <p:sldId id="271" r:id="rId15"/>
    <p:sldId id="270" r:id="rId16"/>
    <p:sldId id="273" r:id="rId17"/>
    <p:sldId id="272"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8C8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94660"/>
  </p:normalViewPr>
  <p:slideViewPr>
    <p:cSldViewPr snapToGrid="0">
      <p:cViewPr varScale="1">
        <p:scale>
          <a:sx n="99" d="100"/>
          <a:sy n="99" d="100"/>
        </p:scale>
        <p:origin x="-184"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942B28-4504-E640-8583-B40E53FCA8F8}" type="datetimeFigureOut">
              <a:rPr lang="de-DE" smtClean="0"/>
              <a:t>28.10.17</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6C21C2-B242-DB44-8D2A-0E462E9A2D8E}" type="slidenum">
              <a:rPr lang="de-DE" smtClean="0"/>
              <a:t>‹Nr.›</a:t>
            </a:fld>
            <a:endParaRPr lang="de-DE"/>
          </a:p>
        </p:txBody>
      </p:sp>
    </p:spTree>
    <p:extLst>
      <p:ext uri="{BB962C8B-B14F-4D97-AF65-F5344CB8AC3E}">
        <p14:creationId xmlns:p14="http://schemas.microsoft.com/office/powerpoint/2010/main" val="34286971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sentinel.esa.int/web/sentinel/user-guides/sentinel-3-slstr/overview/heritag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 </a:t>
            </a:r>
            <a:r>
              <a:rPr lang="en-US" sz="1200" b="1" i="0" u="none" strike="noStrike" kern="1200" baseline="0" dirty="0" smtClean="0">
                <a:solidFill>
                  <a:schemeClr val="tx1"/>
                </a:solidFill>
                <a:latin typeface="+mn-lt"/>
                <a:ea typeface="+mn-ea"/>
                <a:cs typeface="+mn-cs"/>
              </a:rPr>
              <a:t>Ocean and Land </a:t>
            </a:r>
            <a:r>
              <a:rPr lang="en-US" sz="1200" b="1" i="0" u="none" strike="noStrike" kern="1200" baseline="0" dirty="0" err="1" smtClean="0">
                <a:solidFill>
                  <a:schemeClr val="tx1"/>
                </a:solidFill>
                <a:latin typeface="+mn-lt"/>
                <a:ea typeface="+mn-ea"/>
                <a:cs typeface="+mn-cs"/>
              </a:rPr>
              <a:t>Colour</a:t>
            </a:r>
            <a:r>
              <a:rPr lang="en-US" sz="1200" b="1" i="0" u="none" strike="noStrike" kern="1200" baseline="0" dirty="0" smtClean="0">
                <a:solidFill>
                  <a:schemeClr val="tx1"/>
                </a:solidFill>
                <a:latin typeface="+mn-lt"/>
                <a:ea typeface="+mn-ea"/>
                <a:cs typeface="+mn-cs"/>
              </a:rPr>
              <a:t> Instrumen</a:t>
            </a:r>
            <a:r>
              <a:rPr lang="en-US" sz="1200" b="0" i="0" u="none" strike="noStrike" kern="1200" baseline="0" dirty="0" smtClean="0">
                <a:solidFill>
                  <a:schemeClr val="tx1"/>
                </a:solidFill>
                <a:latin typeface="+mn-lt"/>
                <a:ea typeface="+mn-ea"/>
                <a:cs typeface="+mn-cs"/>
              </a:rPr>
              <a:t>t (OLCI), based on ENVISAT's Medium Resolution Imaging Spectrometer (MERIS). With 21 bands, compared to 15 bands on MERIS, a design </a:t>
            </a:r>
            <a:r>
              <a:rPr lang="en-US" sz="1200" b="0" i="0" u="none" strike="noStrike" kern="1200" baseline="0" dirty="0" err="1" smtClean="0">
                <a:solidFill>
                  <a:schemeClr val="tx1"/>
                </a:solidFill>
                <a:latin typeface="+mn-lt"/>
                <a:ea typeface="+mn-ea"/>
                <a:cs typeface="+mn-cs"/>
              </a:rPr>
              <a:t>optimised</a:t>
            </a:r>
            <a:r>
              <a:rPr lang="en-US" sz="1200" b="0" i="0" u="none" strike="noStrike" kern="1200" baseline="0" dirty="0" smtClean="0">
                <a:solidFill>
                  <a:schemeClr val="tx1"/>
                </a:solidFill>
                <a:latin typeface="+mn-lt"/>
                <a:ea typeface="+mn-ea"/>
                <a:cs typeface="+mn-cs"/>
              </a:rPr>
              <a:t> to </a:t>
            </a:r>
            <a:r>
              <a:rPr lang="en-US" sz="1200" b="0" i="0" u="none" strike="noStrike" kern="1200" baseline="0" dirty="0" err="1" smtClean="0">
                <a:solidFill>
                  <a:schemeClr val="tx1"/>
                </a:solidFill>
                <a:latin typeface="+mn-lt"/>
                <a:ea typeface="+mn-ea"/>
                <a:cs typeface="+mn-cs"/>
              </a:rPr>
              <a:t>minimise</a:t>
            </a:r>
            <a:r>
              <a:rPr lang="en-US" sz="1200" b="0" i="0" u="none" strike="noStrike" kern="1200" baseline="0" dirty="0" smtClean="0">
                <a:solidFill>
                  <a:schemeClr val="tx1"/>
                </a:solidFill>
                <a:latin typeface="+mn-lt"/>
                <a:ea typeface="+mn-ea"/>
                <a:cs typeface="+mn-cs"/>
              </a:rPr>
              <a:t> sun-glint and a resolution of 300 m over all surfaces, OLCI marks a new generation of measurements over the ocean and land. The swath of OLCI and nadir SLSTR fully overlap. </a:t>
            </a:r>
          </a:p>
          <a:p>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Sea and Land Surface Temperature Radiometer </a:t>
            </a:r>
            <a:r>
              <a:rPr lang="en-US" sz="1200" b="0" i="0" u="none" strike="noStrike" kern="1200" baseline="0" dirty="0" smtClean="0">
                <a:solidFill>
                  <a:schemeClr val="tx1"/>
                </a:solidFill>
                <a:latin typeface="+mn-lt"/>
                <a:ea typeface="+mn-ea"/>
                <a:cs typeface="+mn-cs"/>
              </a:rPr>
              <a:t>(SLSTR) based on ENVISAT's Advanced Along Track Scanning Radiometer (AATSR), to determine global sea surface temperatures to an accuracy of better than 0.3 K. The SLSTR improves the along track scanning dual-view technique of AATSR and provides advanced atmospheric correction. SLSTR measures in nine spectral channels and two additional bands. A 1.3 micron band aimed at cirrus detection and a 2 micron band aimed at vegetation, mineral and atmospheric corrections for very turbid waters. An SLSTR with spatial resolution in the visible and shortwave infra-red channels of 500 m and 1 km in the thermal infra-red channels. </a:t>
            </a:r>
          </a:p>
          <a:p>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3</a:t>
            </a:fld>
            <a:endParaRPr lang="en-US"/>
          </a:p>
        </p:txBody>
      </p:sp>
    </p:spTree>
    <p:extLst>
      <p:ext uri="{BB962C8B-B14F-4D97-AF65-F5344CB8AC3E}">
        <p14:creationId xmlns:p14="http://schemas.microsoft.com/office/powerpoint/2010/main" val="179170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OLCI push-broom instrument swath is 1 270 km. The OLCI swath is not centred at nadir (as in the MERIS design)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but is tilted 12.6° westwards to mitigate the negative impact of sun-glint contamination. Fully overlapping with SLSTR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instrument swath and simultaneous acquisitions facilitates the use of OLCI and SLSTR in synergy.</a:t>
            </a:r>
          </a:p>
        </p:txBody>
      </p:sp>
      <p:sp>
        <p:nvSpPr>
          <p:cNvPr id="4" name="Slide Number Placeholder 3"/>
          <p:cNvSpPr>
            <a:spLocks noGrp="1"/>
          </p:cNvSpPr>
          <p:nvPr>
            <p:ph type="sldNum" sz="quarter" idx="10"/>
          </p:nvPr>
        </p:nvSpPr>
        <p:spPr/>
        <p:txBody>
          <a:bodyPr/>
          <a:lstStyle/>
          <a:p>
            <a:fld id="{6A632921-4DB4-2A40-921C-A771540B204C}" type="slidenum">
              <a:rPr lang="en-US" smtClean="0"/>
              <a:t>4</a:t>
            </a:fld>
            <a:endParaRPr lang="en-US"/>
          </a:p>
        </p:txBody>
      </p:sp>
    </p:spTree>
    <p:extLst>
      <p:ext uri="{BB962C8B-B14F-4D97-AF65-F5344CB8AC3E}">
        <p14:creationId xmlns:p14="http://schemas.microsoft.com/office/powerpoint/2010/main" val="82831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a:buChar char="•"/>
            </a:pPr>
            <a:r>
              <a:rPr lang="en-US" sz="1200" kern="1200" dirty="0" smtClean="0">
                <a:solidFill>
                  <a:schemeClr val="tx1"/>
                </a:solidFill>
                <a:effectLst/>
                <a:latin typeface="+mn-lt"/>
                <a:ea typeface="+mn-ea"/>
                <a:cs typeface="+mn-cs"/>
              </a:rPr>
              <a:t>an increase in the number of spectral bands (from 15 to 21)</a:t>
            </a:r>
          </a:p>
          <a:p>
            <a:pPr marL="171450" lvl="0" indent="-171450">
              <a:buFont typeface="Arial"/>
              <a:buChar char="•"/>
            </a:pPr>
            <a:r>
              <a:rPr lang="en-US" sz="1200" kern="1200" dirty="0" smtClean="0">
                <a:solidFill>
                  <a:schemeClr val="tx1"/>
                </a:solidFill>
                <a:effectLst/>
                <a:latin typeface="+mn-lt"/>
                <a:ea typeface="+mn-ea"/>
                <a:cs typeface="+mn-cs"/>
              </a:rPr>
              <a:t>improved SNR and a 14-bit analogue to digital converter</a:t>
            </a:r>
          </a:p>
          <a:p>
            <a:pPr marL="171450" lvl="0" indent="-171450">
              <a:buFont typeface="Arial"/>
              <a:buChar char="•"/>
            </a:pPr>
            <a:r>
              <a:rPr lang="en-US" sz="1200" kern="1200" dirty="0" smtClean="0">
                <a:solidFill>
                  <a:schemeClr val="tx1"/>
                </a:solidFill>
                <a:effectLst/>
                <a:latin typeface="+mn-lt"/>
                <a:ea typeface="+mn-ea"/>
                <a:cs typeface="+mn-cs"/>
              </a:rPr>
              <a:t>improved long-term radiometric stability</a:t>
            </a:r>
          </a:p>
          <a:p>
            <a:pPr marL="171450" lvl="0" indent="-171450">
              <a:buFont typeface="Arial"/>
              <a:buChar char="•"/>
            </a:pPr>
            <a:r>
              <a:rPr lang="en-US" sz="1200" kern="1200" dirty="0" smtClean="0">
                <a:solidFill>
                  <a:schemeClr val="tx1"/>
                </a:solidFill>
                <a:effectLst/>
                <a:latin typeface="+mn-lt"/>
                <a:ea typeface="+mn-ea"/>
                <a:cs typeface="+mn-cs"/>
              </a:rPr>
              <a:t>mitigation of sun-glint contamination by tilting cameras in a westerly direction</a:t>
            </a:r>
          </a:p>
          <a:p>
            <a:pPr marL="171450" lvl="0" indent="-171450">
              <a:buFont typeface="Arial"/>
              <a:buChar char="•"/>
            </a:pPr>
            <a:r>
              <a:rPr lang="en-US" sz="1200" kern="1200" dirty="0" smtClean="0">
                <a:solidFill>
                  <a:schemeClr val="tx1"/>
                </a:solidFill>
                <a:effectLst/>
                <a:latin typeface="+mn-lt"/>
                <a:ea typeface="+mn-ea"/>
                <a:cs typeface="+mn-cs"/>
              </a:rPr>
              <a:t>complete coverage over both land and ocean at 300 m full resolution (for MERIS the reduced resolution was on-board computed)</a:t>
            </a:r>
          </a:p>
          <a:p>
            <a:pPr marL="171450" lvl="0" indent="-171450">
              <a:buFont typeface="Arial"/>
              <a:buChar char="•"/>
            </a:pPr>
            <a:r>
              <a:rPr lang="en-US" sz="1200" kern="1200" dirty="0" smtClean="0">
                <a:solidFill>
                  <a:schemeClr val="tx1"/>
                </a:solidFill>
                <a:effectLst/>
                <a:latin typeface="+mn-lt"/>
                <a:ea typeface="+mn-ea"/>
                <a:cs typeface="+mn-cs"/>
              </a:rPr>
              <a:t>improved instrument </a:t>
            </a:r>
            <a:r>
              <a:rPr lang="en-US" sz="1200" kern="1200" dirty="0" err="1" smtClean="0">
                <a:solidFill>
                  <a:schemeClr val="tx1"/>
                </a:solidFill>
                <a:effectLst/>
                <a:latin typeface="+mn-lt"/>
                <a:ea typeface="+mn-ea"/>
                <a:cs typeface="+mn-cs"/>
              </a:rPr>
              <a:t>characterisation</a:t>
            </a:r>
            <a:r>
              <a:rPr lang="en-US" sz="1200" kern="1200" dirty="0" smtClean="0">
                <a:solidFill>
                  <a:schemeClr val="tx1"/>
                </a:solidFill>
                <a:effectLst/>
                <a:latin typeface="+mn-lt"/>
                <a:ea typeface="+mn-ea"/>
                <a:cs typeface="+mn-cs"/>
              </a:rPr>
              <a:t> including stray light, camera overlap and calibration diffusers</a:t>
            </a:r>
          </a:p>
          <a:p>
            <a:pPr marL="171450" lvl="0" indent="-171450">
              <a:buFont typeface="Arial"/>
              <a:buChar char="•"/>
            </a:pPr>
            <a:r>
              <a:rPr lang="en-US" sz="1200" kern="1200" dirty="0" smtClean="0">
                <a:solidFill>
                  <a:schemeClr val="tx1"/>
                </a:solidFill>
                <a:effectLst/>
                <a:latin typeface="+mn-lt"/>
                <a:ea typeface="+mn-ea"/>
                <a:cs typeface="+mn-cs"/>
              </a:rPr>
              <a:t>improved coverage of the global ocean (&lt;4 days), land (&lt;3 days with one satellite, ignoring the effect of clouds), where MERIS is approximately 15 days</a:t>
            </a:r>
          </a:p>
          <a:p>
            <a:pPr marL="171450" lvl="0" indent="-171450">
              <a:buFont typeface="Arial"/>
              <a:buChar char="•"/>
            </a:pPr>
            <a:r>
              <a:rPr lang="en-US" sz="1200" kern="1200" dirty="0" smtClean="0">
                <a:solidFill>
                  <a:schemeClr val="tx1"/>
                </a:solidFill>
                <a:effectLst/>
                <a:latin typeface="+mn-lt"/>
                <a:ea typeface="+mn-ea"/>
                <a:cs typeface="+mn-cs"/>
              </a:rPr>
              <a:t>improved data delivery time of 3 hours for Level-1B and Level-2 products</a:t>
            </a:r>
          </a:p>
          <a:p>
            <a:pPr marL="171450" lvl="0" indent="-171450">
              <a:buFont typeface="Arial"/>
              <a:buChar char="•"/>
            </a:pPr>
            <a:r>
              <a:rPr lang="en-US" sz="1200" kern="1200" dirty="0" smtClean="0">
                <a:solidFill>
                  <a:schemeClr val="tx1"/>
                </a:solidFill>
                <a:effectLst/>
                <a:latin typeface="+mn-lt"/>
                <a:ea typeface="+mn-ea"/>
                <a:cs typeface="+mn-cs"/>
              </a:rPr>
              <a:t>100% overlap with </a:t>
            </a:r>
            <a:r>
              <a:rPr lang="en-US" sz="1200" kern="1200" dirty="0" smtClean="0">
                <a:solidFill>
                  <a:schemeClr val="tx1"/>
                </a:solidFill>
                <a:effectLst/>
                <a:latin typeface="+mn-lt"/>
                <a:ea typeface="+mn-ea"/>
                <a:cs typeface="+mn-cs"/>
                <a:hlinkClick r:id="rId3"/>
              </a:rPr>
              <a:t>SLSTR</a:t>
            </a:r>
            <a:r>
              <a:rPr lang="en-US" sz="1200" kern="1200" dirty="0" smtClean="0">
                <a:solidFill>
                  <a:schemeClr val="tx1"/>
                </a:solidFill>
                <a:effectLst/>
                <a:latin typeface="+mn-lt"/>
                <a:ea typeface="+mn-ea"/>
                <a:cs typeface="+mn-cs"/>
              </a:rPr>
              <a:t> instrument swath and simultaneous acquisitions facilitating the use of OLCI and SLSTR in synergy.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OLCI bands are </a:t>
            </a:r>
            <a:r>
              <a:rPr lang="en-US" sz="1200" kern="1200" dirty="0" err="1" smtClean="0">
                <a:solidFill>
                  <a:schemeClr val="tx1"/>
                </a:solidFill>
                <a:effectLst/>
                <a:latin typeface="+mn-lt"/>
                <a:ea typeface="+mn-ea"/>
                <a:cs typeface="+mn-cs"/>
              </a:rPr>
              <a:t>optimised</a:t>
            </a:r>
            <a:r>
              <a:rPr lang="en-US" sz="1200" kern="1200" dirty="0" smtClean="0">
                <a:solidFill>
                  <a:schemeClr val="tx1"/>
                </a:solidFill>
                <a:effectLst/>
                <a:latin typeface="+mn-lt"/>
                <a:ea typeface="+mn-ea"/>
                <a:cs typeface="+mn-cs"/>
              </a:rPr>
              <a:t> to measure ocean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over open ocean and coastal zones. A new channel at 1.02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has been included to improve atmospheric and aerosol correction capabilities. Two additional channels in the 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A absorption line (764.4 and 767.5 nm, in addition to the existing channel at 761.25 nm) are included for improved cloud top pressure (height) with an additional channel at 940 nm in the 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O absorption region, to improve water vapour retrieval. A channel at 673 nm has been added for improved chlorophyll fluorescence measurement.</a:t>
            </a:r>
          </a:p>
          <a:p>
            <a:r>
              <a:rPr lang="en-US" sz="1200" kern="1200" dirty="0" smtClean="0">
                <a:solidFill>
                  <a:schemeClr val="tx1"/>
                </a:solidFill>
                <a:effectLst/>
                <a:latin typeface="+mn-lt"/>
                <a:ea typeface="+mn-ea"/>
                <a:cs typeface="+mn-cs"/>
              </a:rPr>
              <a:t>The OLCI swath is not </a:t>
            </a:r>
            <a:r>
              <a:rPr lang="en-US" sz="1200" kern="1200" dirty="0" err="1" smtClean="0">
                <a:solidFill>
                  <a:schemeClr val="tx1"/>
                </a:solidFill>
                <a:effectLst/>
                <a:latin typeface="+mn-lt"/>
                <a:ea typeface="+mn-ea"/>
                <a:cs typeface="+mn-cs"/>
              </a:rPr>
              <a:t>centred</a:t>
            </a:r>
            <a:r>
              <a:rPr lang="en-US" sz="1200" kern="1200" dirty="0" smtClean="0">
                <a:solidFill>
                  <a:schemeClr val="tx1"/>
                </a:solidFill>
                <a:effectLst/>
                <a:latin typeface="+mn-lt"/>
                <a:ea typeface="+mn-ea"/>
                <a:cs typeface="+mn-cs"/>
              </a:rPr>
              <a:t> at nadir (as in the MERIS design) but the whole field-of-view is shifted across track by 12.6° away from the sun to </a:t>
            </a:r>
            <a:r>
              <a:rPr lang="en-US" sz="1200" kern="1200" dirty="0" err="1" smtClean="0">
                <a:solidFill>
                  <a:schemeClr val="tx1"/>
                </a:solidFill>
                <a:effectLst/>
                <a:latin typeface="+mn-lt"/>
                <a:ea typeface="+mn-ea"/>
                <a:cs typeface="+mn-cs"/>
              </a:rPr>
              <a:t>minimise</a:t>
            </a:r>
            <a:r>
              <a:rPr lang="en-US" sz="1200" kern="1200" dirty="0" smtClean="0">
                <a:solidFill>
                  <a:schemeClr val="tx1"/>
                </a:solidFill>
                <a:effectLst/>
                <a:latin typeface="+mn-lt"/>
                <a:ea typeface="+mn-ea"/>
                <a:cs typeface="+mn-cs"/>
              </a:rPr>
              <a:t> the impact of sun glint (sun glint contamination affects more than half of the MERIS observations at sub-tropical latitudes). In addition, the OLCI instrument is mounted on the satellite to allow a direct view of the Earth, removing the need for an additional fold mirror as used by MERIS.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632921-4DB4-2A40-921C-A771540B204C}" type="slidenum">
              <a:rPr lang="en-US" smtClean="0"/>
              <a:t>5</a:t>
            </a:fld>
            <a:endParaRPr lang="en-US"/>
          </a:p>
        </p:txBody>
      </p:sp>
    </p:spTree>
    <p:extLst>
      <p:ext uri="{BB962C8B-B14F-4D97-AF65-F5344CB8AC3E}">
        <p14:creationId xmlns:p14="http://schemas.microsoft.com/office/powerpoint/2010/main" val="267400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u="none" strike="noStrike" kern="1200" baseline="0" dirty="0" smtClean="0">
                <a:solidFill>
                  <a:schemeClr val="tx1"/>
                </a:solidFill>
                <a:latin typeface="+mn-lt"/>
                <a:ea typeface="+mn-ea"/>
                <a:cs typeface="+mn-cs"/>
              </a:rPr>
              <a:t>Level-0 is the reconstructed and time-sorted Instrument Source Packet (ISP) at full space-time resolution. All communications </a:t>
            </a:r>
            <a:r>
              <a:rPr lang="en-US" sz="1200" b="0" i="0" u="none" strike="noStrike" kern="1200" baseline="0" dirty="0" err="1" smtClean="0">
                <a:solidFill>
                  <a:schemeClr val="tx1"/>
                </a:solidFill>
                <a:latin typeface="+mn-lt"/>
                <a:ea typeface="+mn-ea"/>
                <a:cs typeface="+mn-cs"/>
              </a:rPr>
              <a:t>artefacts</a:t>
            </a:r>
            <a:r>
              <a:rPr lang="en-US" sz="1200" b="0" i="0" u="none" strike="noStrike" kern="1200" baseline="0" dirty="0" smtClean="0">
                <a:solidFill>
                  <a:schemeClr val="tx1"/>
                </a:solidFill>
                <a:latin typeface="+mn-lt"/>
                <a:ea typeface="+mn-ea"/>
                <a:cs typeface="+mn-cs"/>
              </a:rPr>
              <a:t> (e.g. </a:t>
            </a:r>
            <a:r>
              <a:rPr lang="en-US" sz="1200" b="0" i="0" u="none" strike="noStrike" kern="1200" baseline="0" dirty="0" err="1" smtClean="0">
                <a:solidFill>
                  <a:schemeClr val="tx1"/>
                </a:solidFill>
                <a:latin typeface="+mn-lt"/>
                <a:ea typeface="+mn-ea"/>
                <a:cs typeface="+mn-cs"/>
              </a:rPr>
              <a:t>synchronisation</a:t>
            </a:r>
            <a:r>
              <a:rPr lang="en-US" sz="1200" b="0" i="0" u="none" strike="noStrike" kern="1200" baseline="0" dirty="0" smtClean="0">
                <a:solidFill>
                  <a:schemeClr val="tx1"/>
                </a:solidFill>
                <a:latin typeface="+mn-lt"/>
                <a:ea typeface="+mn-ea"/>
                <a:cs typeface="+mn-cs"/>
              </a:rPr>
              <a:t> frames, communications headers and duplicate data) and invalid packets are removed. OLCI data is always sensed in full resolution mode (300 m resolution). </a:t>
            </a:r>
          </a:p>
          <a:p>
            <a:pPr marL="171450" indent="-171450">
              <a:buFont typeface="Arial"/>
              <a:buChar char="•"/>
            </a:pPr>
            <a:r>
              <a:rPr lang="en-US" sz="1200" b="0" i="0" u="none" strike="noStrike" kern="1200" baseline="0" dirty="0" smtClean="0">
                <a:solidFill>
                  <a:schemeClr val="tx1"/>
                </a:solidFill>
                <a:latin typeface="+mn-lt"/>
                <a:ea typeface="+mn-ea"/>
                <a:cs typeface="+mn-cs"/>
              </a:rPr>
              <a:t>Level-1 includes Top-Of-Atmosphere (TOA) radiometric measurements, </a:t>
            </a:r>
            <a:r>
              <a:rPr lang="en-US" sz="1200" b="0" i="0" u="none" strike="noStrike" kern="1200" baseline="0" dirty="0" err="1" smtClean="0">
                <a:solidFill>
                  <a:schemeClr val="tx1"/>
                </a:solidFill>
                <a:latin typeface="+mn-lt"/>
                <a:ea typeface="+mn-ea"/>
                <a:cs typeface="+mn-cs"/>
              </a:rPr>
              <a:t>radiometrically</a:t>
            </a:r>
            <a:r>
              <a:rPr lang="en-US" sz="1200" b="0" i="0" u="none" strike="noStrike" kern="1200" baseline="0" dirty="0" smtClean="0">
                <a:solidFill>
                  <a:schemeClr val="tx1"/>
                </a:solidFill>
                <a:latin typeface="+mn-lt"/>
                <a:ea typeface="+mn-ea"/>
                <a:cs typeface="+mn-cs"/>
              </a:rPr>
              <a:t> corrected, calibrated and spectrally </a:t>
            </a:r>
            <a:r>
              <a:rPr lang="en-US" sz="1200" b="0" i="0" u="none" strike="noStrike" kern="1200" baseline="0" dirty="0" err="1" smtClean="0">
                <a:solidFill>
                  <a:schemeClr val="tx1"/>
                </a:solidFill>
                <a:latin typeface="+mn-lt"/>
                <a:ea typeface="+mn-ea"/>
                <a:cs typeface="+mn-cs"/>
              </a:rPr>
              <a:t>characterised</a:t>
            </a:r>
            <a:r>
              <a:rPr lang="en-US" sz="1200" b="0" i="0" u="none" strike="noStrike" kern="1200" baseline="0" dirty="0" smtClean="0">
                <a:solidFill>
                  <a:schemeClr val="tx1"/>
                </a:solidFill>
                <a:latin typeface="+mn-lt"/>
                <a:ea typeface="+mn-ea"/>
                <a:cs typeface="+mn-cs"/>
              </a:rPr>
              <a:t>. It is quality controlled, </a:t>
            </a:r>
            <a:r>
              <a:rPr lang="en-US" sz="1200" b="0" i="0" u="none" strike="noStrike" kern="1200" baseline="0" dirty="0" err="1" smtClean="0">
                <a:solidFill>
                  <a:schemeClr val="tx1"/>
                </a:solidFill>
                <a:latin typeface="+mn-lt"/>
                <a:ea typeface="+mn-ea"/>
                <a:cs typeface="+mn-cs"/>
              </a:rPr>
              <a:t>ortho-geolocated</a:t>
            </a:r>
            <a:r>
              <a:rPr lang="en-US" sz="1200" b="0" i="0" u="none" strike="noStrike" kern="1200" baseline="0" dirty="0" smtClean="0">
                <a:solidFill>
                  <a:schemeClr val="tx1"/>
                </a:solidFill>
                <a:latin typeface="+mn-lt"/>
                <a:ea typeface="+mn-ea"/>
                <a:cs typeface="+mn-cs"/>
              </a:rPr>
              <a:t> (latitude and longitude coordinates, altitude) and annotated with satellite position and pointing, landmarks and preliminary pixel classification (e.g. land/water/cloud masks). Products are generated in FR (300 m) and in RR (1 km) for the whole globe with the same coverage. </a:t>
            </a:r>
          </a:p>
          <a:p>
            <a:pPr marL="171450" indent="-171450">
              <a:buFont typeface="Arial"/>
              <a:buChar char="•"/>
            </a:pPr>
            <a:r>
              <a:rPr lang="en-US" sz="1200" b="0" i="0" u="none" strike="noStrike" kern="1200" baseline="0" dirty="0" smtClean="0">
                <a:solidFill>
                  <a:schemeClr val="tx1"/>
                </a:solidFill>
                <a:latin typeface="+mn-lt"/>
                <a:ea typeface="+mn-ea"/>
                <a:cs typeface="+mn-cs"/>
              </a:rPr>
              <a:t>Level-2 products consist of geophysical quantities derived from the processing of measurement data provided in the Level-1 product. Level-2 products specifically for marine and land application domains are generated separately by the SENTINEL-3 PDGS, with each containing the parameter relevant for the specific field of application. Level-2 atmospheric information relevant for both application domains, such as water vapour, is reported in both data streams. </a:t>
            </a:r>
          </a:p>
          <a:p>
            <a:endParaRPr lang="en-US" dirty="0"/>
          </a:p>
        </p:txBody>
      </p:sp>
      <p:sp>
        <p:nvSpPr>
          <p:cNvPr id="4" name="Slide Number Placeholder 3"/>
          <p:cNvSpPr>
            <a:spLocks noGrp="1"/>
          </p:cNvSpPr>
          <p:nvPr>
            <p:ph type="sldNum" sz="quarter" idx="10"/>
          </p:nvPr>
        </p:nvSpPr>
        <p:spPr/>
        <p:txBody>
          <a:bodyPr/>
          <a:lstStyle/>
          <a:p>
            <a:fld id="{6A632921-4DB4-2A40-921C-A771540B204C}" type="slidenum">
              <a:rPr lang="en-US" smtClean="0"/>
              <a:t>6</a:t>
            </a:fld>
            <a:endParaRPr lang="en-US"/>
          </a:p>
        </p:txBody>
      </p:sp>
    </p:spTree>
    <p:extLst>
      <p:ext uri="{BB962C8B-B14F-4D97-AF65-F5344CB8AC3E}">
        <p14:creationId xmlns:p14="http://schemas.microsoft.com/office/powerpoint/2010/main" val="130079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5029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16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7761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12688"/>
            <a:ext cx="10515600" cy="978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9261970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7961670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13350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6929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100023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56894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181591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28.10.17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‹Nr.›</a:t>
            </a:fld>
            <a:endParaRPr lang="en-GB"/>
          </a:p>
        </p:txBody>
      </p:sp>
    </p:spTree>
    <p:extLst>
      <p:ext uri="{BB962C8B-B14F-4D97-AF65-F5344CB8AC3E}">
        <p14:creationId xmlns:p14="http://schemas.microsoft.com/office/powerpoint/2010/main" val="38753385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3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333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mtClean="0"/>
              <a:t>Exercise Overview: </a:t>
            </a:r>
            <a:endParaRPr lang="en-GB"/>
          </a:p>
        </p:txBody>
      </p:sp>
      <p:sp>
        <p:nvSpPr>
          <p:cNvPr id="3" name="Inhaltsplatzhalter 2"/>
          <p:cNvSpPr>
            <a:spLocks noGrp="1"/>
          </p:cNvSpPr>
          <p:nvPr>
            <p:ph idx="1"/>
          </p:nvPr>
        </p:nvSpPr>
        <p:spPr>
          <a:xfrm>
            <a:off x="838200" y="1636754"/>
            <a:ext cx="10515600" cy="4373407"/>
          </a:xfrm>
        </p:spPr>
        <p:txBody>
          <a:bodyPr>
            <a:normAutofit fontScale="92500" lnSpcReduction="10000"/>
          </a:bodyPr>
          <a:lstStyle/>
          <a:p>
            <a:r>
              <a:rPr lang="en-GB" dirty="0" smtClean="0"/>
              <a:t>Goal: To classify land surfaces and assign thermal emissivity factors to each surface type</a:t>
            </a:r>
          </a:p>
          <a:p>
            <a:r>
              <a:rPr lang="en-GB" dirty="0" smtClean="0"/>
              <a:t>Source: </a:t>
            </a:r>
            <a:r>
              <a:rPr lang="en-GB" dirty="0" err="1" smtClean="0"/>
              <a:t>Sobrino</a:t>
            </a:r>
            <a:r>
              <a:rPr lang="en-GB" dirty="0" smtClean="0"/>
              <a:t> et al. (2008, 2016)</a:t>
            </a:r>
            <a:endParaRPr lang="en-GB" dirty="0"/>
          </a:p>
          <a:p>
            <a:r>
              <a:rPr lang="en-GB" dirty="0" smtClean="0"/>
              <a:t>Procedure:</a:t>
            </a:r>
          </a:p>
          <a:p>
            <a:pPr lvl="1"/>
            <a:r>
              <a:rPr lang="en-GB" dirty="0" smtClean="0"/>
              <a:t>Basic image visualization and manipulation tasks</a:t>
            </a:r>
          </a:p>
          <a:p>
            <a:pPr lvl="1"/>
            <a:r>
              <a:rPr lang="en-GB" dirty="0" smtClean="0"/>
              <a:t>OLCI L1 TOA radiance to reflectance conversion</a:t>
            </a:r>
          </a:p>
          <a:p>
            <a:pPr lvl="1"/>
            <a:r>
              <a:rPr lang="en-GB" dirty="0" smtClean="0"/>
              <a:t>OLCI L1/L2 product collocation</a:t>
            </a:r>
          </a:p>
          <a:p>
            <a:pPr lvl="1"/>
            <a:r>
              <a:rPr lang="en-GB" dirty="0" smtClean="0"/>
              <a:t>Band maths operations</a:t>
            </a:r>
          </a:p>
          <a:p>
            <a:pPr lvl="1"/>
            <a:r>
              <a:rPr lang="en-GB" dirty="0" smtClean="0"/>
              <a:t>Graph builder and batch processing</a:t>
            </a:r>
          </a:p>
          <a:p>
            <a:r>
              <a:rPr lang="en-GB" dirty="0" smtClean="0"/>
              <a:t>Sentinel-3 </a:t>
            </a:r>
            <a:r>
              <a:rPr lang="en-GB" dirty="0"/>
              <a:t>user guide: </a:t>
            </a:r>
            <a:r>
              <a:rPr lang="en-GB" dirty="0" smtClean="0"/>
              <a:t/>
            </a:r>
            <a:br>
              <a:rPr lang="en-GB" dirty="0" smtClean="0"/>
            </a:br>
            <a:r>
              <a:rPr lang="en-GB" dirty="0" smtClean="0"/>
              <a:t>https</a:t>
            </a:r>
            <a:r>
              <a:rPr lang="en-GB" dirty="0"/>
              <a:t>://</a:t>
            </a:r>
            <a:r>
              <a:rPr lang="en-GB" dirty="0" err="1"/>
              <a:t>sentinels.copernicus.eu</a:t>
            </a:r>
            <a:r>
              <a:rPr lang="en-GB" dirty="0"/>
              <a:t>/web/sentinel/user-guides/sentinel-3-olci</a:t>
            </a:r>
            <a:endParaRPr lang="en-GB" dirty="0" smtClean="0"/>
          </a:p>
          <a:p>
            <a:pPr lvl="1"/>
            <a:endParaRPr lang="en-GB" dirty="0"/>
          </a:p>
        </p:txBody>
      </p:sp>
    </p:spTree>
    <p:extLst>
      <p:ext uri="{BB962C8B-B14F-4D97-AF65-F5344CB8AC3E}">
        <p14:creationId xmlns:p14="http://schemas.microsoft.com/office/powerpoint/2010/main" val="9170987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1. </a:t>
            </a:r>
            <a:r>
              <a:rPr lang="en-US" dirty="0" smtClean="0"/>
              <a:t>Radiance to Reflectance</a:t>
            </a:r>
            <a:endParaRPr lang="en-US" dirty="0"/>
          </a:p>
        </p:txBody>
      </p:sp>
      <p:sp>
        <p:nvSpPr>
          <p:cNvPr id="3" name="Content Placeholder 2"/>
          <p:cNvSpPr>
            <a:spLocks noGrp="1"/>
          </p:cNvSpPr>
          <p:nvPr>
            <p:ph idx="1"/>
          </p:nvPr>
        </p:nvSpPr>
        <p:spPr>
          <a:xfrm>
            <a:off x="838200" y="1520522"/>
            <a:ext cx="10515600" cy="4472122"/>
          </a:xfrm>
        </p:spPr>
        <p:txBody>
          <a:bodyPr lIns="121917" tIns="60958" rIns="121917" bIns="60958">
            <a:normAutofit fontScale="70000" lnSpcReduction="20000"/>
          </a:bodyPr>
          <a:lstStyle/>
          <a:p>
            <a:pPr>
              <a:lnSpc>
                <a:spcPct val="110000"/>
              </a:lnSpc>
            </a:pPr>
            <a:r>
              <a:rPr lang="en-US" sz="2600" dirty="0" smtClean="0">
                <a:latin typeface="Calibri"/>
                <a:cs typeface="Calibri"/>
              </a:rPr>
              <a:t>From the folder </a:t>
            </a:r>
            <a:r>
              <a:rPr lang="en-US" sz="2600" i="1" dirty="0" smtClean="0">
                <a:latin typeface="Calibri"/>
                <a:cs typeface="Calibri"/>
              </a:rPr>
              <a:t>products exercise</a:t>
            </a:r>
            <a:r>
              <a:rPr lang="en-US" sz="2600" dirty="0" smtClean="0">
                <a:latin typeface="Calibri"/>
                <a:cs typeface="Calibri"/>
              </a:rPr>
              <a:t>, open </a:t>
            </a:r>
            <a:r>
              <a:rPr lang="en-US" sz="2600" dirty="0" smtClean="0">
                <a:latin typeface="Calibri"/>
                <a:cs typeface="Calibri"/>
              </a:rPr>
              <a:t>the scene: </a:t>
            </a:r>
            <a:r>
              <a:rPr lang="en-US" sz="2600" dirty="0" smtClean="0">
                <a:latin typeface="Calibri"/>
                <a:cs typeface="Calibri"/>
              </a:rPr>
              <a:t>“</a:t>
            </a:r>
            <a:r>
              <a:rPr lang="en-US" sz="2600" i="1" dirty="0">
                <a:latin typeface="Calibri"/>
                <a:cs typeface="Calibri"/>
              </a:rPr>
              <a:t>subset_0_of_S3A_OL_1_EFR____20170729T030116_20170729T030416_20170730T064809_0180_020_246_2519_LN1_O_NT_002.dim</a:t>
            </a:r>
            <a:r>
              <a:rPr lang="en-US" sz="2600" dirty="0" smtClean="0">
                <a:latin typeface="Calibri"/>
                <a:cs typeface="Calibri"/>
              </a:rPr>
              <a:t>”</a:t>
            </a:r>
          </a:p>
          <a:p>
            <a:pPr>
              <a:lnSpc>
                <a:spcPct val="110000"/>
              </a:lnSpc>
            </a:pPr>
            <a:r>
              <a:rPr lang="en-US" sz="2600" dirty="0">
                <a:latin typeface="Calibri"/>
                <a:cs typeface="Calibri"/>
              </a:rPr>
              <a:t>Right click on the product in the </a:t>
            </a:r>
            <a:r>
              <a:rPr lang="en-US" sz="2600" i="1" dirty="0">
                <a:latin typeface="Calibri"/>
                <a:cs typeface="Calibri"/>
              </a:rPr>
              <a:t>Product Explorer</a:t>
            </a:r>
            <a:r>
              <a:rPr lang="en-US" sz="2600" dirty="0">
                <a:latin typeface="Calibri"/>
                <a:cs typeface="Calibri"/>
              </a:rPr>
              <a:t> and select </a:t>
            </a:r>
            <a:r>
              <a:rPr lang="en-US" sz="2600" i="1" dirty="0">
                <a:latin typeface="Calibri"/>
                <a:cs typeface="Calibri"/>
              </a:rPr>
              <a:t>Open RGB Image </a:t>
            </a:r>
            <a:r>
              <a:rPr lang="en-US" sz="2600" i="1" dirty="0" smtClean="0">
                <a:latin typeface="Calibri"/>
                <a:cs typeface="Calibri"/>
              </a:rPr>
              <a:t>Window </a:t>
            </a:r>
            <a:r>
              <a:rPr lang="en-US" sz="2600" dirty="0" smtClean="0">
                <a:latin typeface="Calibri"/>
                <a:cs typeface="Calibri"/>
              </a:rPr>
              <a:t>with the </a:t>
            </a:r>
            <a:r>
              <a:rPr lang="en-US" sz="2600" i="1" dirty="0" smtClean="0">
                <a:latin typeface="Calibri"/>
                <a:cs typeface="Calibri"/>
              </a:rPr>
              <a:t> OLCI L1 </a:t>
            </a:r>
            <a:r>
              <a:rPr lang="en-US" sz="2600" i="1" dirty="0" err="1" smtClean="0">
                <a:latin typeface="Calibri"/>
                <a:cs typeface="Calibri"/>
              </a:rPr>
              <a:t>Tristimulus</a:t>
            </a:r>
            <a:r>
              <a:rPr lang="en-US" sz="2600" i="1" dirty="0" smtClean="0">
                <a:latin typeface="Calibri"/>
                <a:cs typeface="Calibri"/>
              </a:rPr>
              <a:t> </a:t>
            </a:r>
            <a:r>
              <a:rPr lang="en-US" sz="2600" dirty="0" smtClean="0">
                <a:latin typeface="Calibri"/>
                <a:cs typeface="Calibri"/>
              </a:rPr>
              <a:t>profile. </a:t>
            </a:r>
            <a:r>
              <a:rPr lang="en-US" sz="2600" dirty="0">
                <a:latin typeface="Calibri"/>
                <a:cs typeface="Calibri"/>
              </a:rPr>
              <a:t>Stretch the histogram for a better visualization in the </a:t>
            </a:r>
            <a:r>
              <a:rPr lang="en-US" sz="2600" i="1" dirty="0" err="1">
                <a:latin typeface="Calibri"/>
                <a:cs typeface="Calibri"/>
              </a:rPr>
              <a:t>Colour</a:t>
            </a:r>
            <a:r>
              <a:rPr lang="en-US" sz="2600" i="1" dirty="0">
                <a:latin typeface="Calibri"/>
                <a:cs typeface="Calibri"/>
              </a:rPr>
              <a:t> Manipulation</a:t>
            </a:r>
            <a:r>
              <a:rPr lang="en-US" sz="2600" dirty="0">
                <a:latin typeface="Calibri"/>
                <a:cs typeface="Calibri"/>
              </a:rPr>
              <a:t> </a:t>
            </a:r>
            <a:r>
              <a:rPr lang="en-US" sz="2600" dirty="0" smtClean="0">
                <a:latin typeface="Calibri"/>
                <a:cs typeface="Calibri"/>
              </a:rPr>
              <a:t>window</a:t>
            </a:r>
          </a:p>
          <a:p>
            <a:pPr>
              <a:lnSpc>
                <a:spcPct val="110000"/>
              </a:lnSpc>
            </a:pPr>
            <a:r>
              <a:rPr lang="en-US" sz="2600" dirty="0" smtClean="0">
                <a:latin typeface="Calibri"/>
                <a:cs typeface="Calibri"/>
              </a:rPr>
              <a:t>Check the image location in the </a:t>
            </a:r>
            <a:r>
              <a:rPr lang="en-US" sz="2600" i="1" dirty="0" smtClean="0">
                <a:latin typeface="Calibri"/>
                <a:cs typeface="Calibri"/>
              </a:rPr>
              <a:t>World View </a:t>
            </a:r>
            <a:r>
              <a:rPr lang="en-US" sz="2600" dirty="0" smtClean="0">
                <a:latin typeface="Calibri"/>
                <a:cs typeface="Calibri"/>
              </a:rPr>
              <a:t>window</a:t>
            </a:r>
            <a:endParaRPr lang="en-US" sz="2600" dirty="0">
              <a:latin typeface="Calibri"/>
              <a:cs typeface="Calibri"/>
            </a:endParaRPr>
          </a:p>
          <a:p>
            <a:pPr>
              <a:lnSpc>
                <a:spcPct val="110000"/>
              </a:lnSpc>
            </a:pPr>
            <a:r>
              <a:rPr lang="en-US" sz="2600" dirty="0" smtClean="0">
                <a:latin typeface="Calibri"/>
                <a:cs typeface="Calibri"/>
              </a:rPr>
              <a:t>Add a pin in the approximate position of Hanoi (21.00°N, 105.85°E)</a:t>
            </a:r>
            <a:endParaRPr lang="en-US" sz="2600" dirty="0">
              <a:latin typeface="Calibri"/>
              <a:cs typeface="Calibri"/>
            </a:endParaRPr>
          </a:p>
          <a:p>
            <a:pPr>
              <a:lnSpc>
                <a:spcPct val="110000"/>
              </a:lnSpc>
            </a:pPr>
            <a:r>
              <a:rPr lang="en-US" sz="2600" dirty="0" smtClean="0">
                <a:latin typeface="Calibri"/>
                <a:cs typeface="Calibri"/>
              </a:rPr>
              <a:t>In </a:t>
            </a:r>
            <a:r>
              <a:rPr lang="en-US" sz="2600" dirty="0" smtClean="0">
                <a:latin typeface="Calibri"/>
                <a:cs typeface="Calibri"/>
              </a:rPr>
              <a:t>the </a:t>
            </a:r>
            <a:r>
              <a:rPr lang="en-US" sz="2600" i="1" dirty="0" smtClean="0">
                <a:latin typeface="Calibri"/>
                <a:cs typeface="Calibri"/>
              </a:rPr>
              <a:t>Optical</a:t>
            </a:r>
            <a:r>
              <a:rPr lang="en-US" sz="2600" dirty="0" smtClean="0">
                <a:latin typeface="Calibri"/>
                <a:cs typeface="Calibri"/>
              </a:rPr>
              <a:t> label click on </a:t>
            </a:r>
            <a:r>
              <a:rPr lang="en-US" sz="2600" i="1" dirty="0" smtClean="0">
                <a:latin typeface="Calibri"/>
                <a:cs typeface="Calibri"/>
              </a:rPr>
              <a:t>Preprocessing/Radiance-to-Reflectance Processor</a:t>
            </a:r>
            <a:r>
              <a:rPr lang="en-US" sz="2600" dirty="0" smtClean="0">
                <a:latin typeface="Calibri"/>
                <a:cs typeface="Calibri"/>
              </a:rPr>
              <a:t>:</a:t>
            </a:r>
          </a:p>
          <a:p>
            <a:pPr>
              <a:lnSpc>
                <a:spcPct val="110000"/>
              </a:lnSpc>
            </a:pPr>
            <a:endParaRPr lang="en-US" sz="2600" dirty="0">
              <a:latin typeface="Calibri"/>
              <a:cs typeface="Calibri"/>
            </a:endParaRPr>
          </a:p>
          <a:p>
            <a:pPr>
              <a:lnSpc>
                <a:spcPct val="110000"/>
              </a:lnSpc>
            </a:pPr>
            <a:endParaRPr lang="en-US" sz="2600" dirty="0" smtClean="0">
              <a:latin typeface="Calibri"/>
              <a:cs typeface="Calibri"/>
            </a:endParaRPr>
          </a:p>
          <a:p>
            <a:pPr>
              <a:lnSpc>
                <a:spcPct val="110000"/>
              </a:lnSpc>
            </a:pPr>
            <a:r>
              <a:rPr lang="en-US" sz="2600" dirty="0" smtClean="0">
                <a:latin typeface="Calibri"/>
                <a:cs typeface="Calibri"/>
              </a:rPr>
              <a:t>Save the output product as: “</a:t>
            </a:r>
            <a:r>
              <a:rPr lang="en-US" sz="2600" i="1" dirty="0">
                <a:latin typeface="Calibri"/>
                <a:cs typeface="Calibri"/>
              </a:rPr>
              <a:t>subset_0_of_S3A_OL_1_EFR____20170729T030116_20170729T030416_20170730T064809_0180_020_246_2519_LN1_O_NT_002_radrefl.dim</a:t>
            </a:r>
            <a:r>
              <a:rPr lang="en-US" sz="2600" i="1" dirty="0" smtClean="0">
                <a:latin typeface="Calibri"/>
                <a:cs typeface="Calibri"/>
              </a:rPr>
              <a:t>”</a:t>
            </a:r>
            <a:endParaRPr lang="en-US" sz="2600" dirty="0">
              <a:latin typeface="Calibri"/>
              <a:cs typeface="Calibri"/>
            </a:endParaRPr>
          </a:p>
        </p:txBody>
      </p:sp>
      <p:pic>
        <p:nvPicPr>
          <p:cNvPr id="4" name="Picture 3" descr="Screen Shot 2017-07-20 at 17.18.29.png"/>
          <p:cNvPicPr>
            <a:picLocks noChangeAspect="1"/>
          </p:cNvPicPr>
          <p:nvPr/>
        </p:nvPicPr>
        <p:blipFill rotWithShape="1">
          <a:blip r:embed="rId2" cstate="print">
            <a:extLst>
              <a:ext uri="{28A0092B-C50C-407E-A947-70E740481C1C}">
                <a14:useLocalDpi xmlns:a14="http://schemas.microsoft.com/office/drawing/2010/main"/>
              </a:ext>
            </a:extLst>
          </a:blip>
          <a:srcRect t="15701" b="14740"/>
          <a:stretch/>
        </p:blipFill>
        <p:spPr>
          <a:xfrm>
            <a:off x="4107867" y="4275596"/>
            <a:ext cx="3994794" cy="715044"/>
          </a:xfrm>
          <a:prstGeom prst="rect">
            <a:avLst/>
          </a:prstGeom>
        </p:spPr>
      </p:pic>
    </p:spTree>
    <p:extLst>
      <p:ext uri="{BB962C8B-B14F-4D97-AF65-F5344CB8AC3E}">
        <p14:creationId xmlns:p14="http://schemas.microsoft.com/office/powerpoint/2010/main" val="15461223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a:t>1. Radiance to Reflectance</a:t>
            </a:r>
            <a:endParaRPr lang="en-US" dirty="0"/>
          </a:p>
        </p:txBody>
      </p:sp>
      <p:sp>
        <p:nvSpPr>
          <p:cNvPr id="4" name="Inhaltsplatzhalter 3"/>
          <p:cNvSpPr>
            <a:spLocks noGrp="1"/>
          </p:cNvSpPr>
          <p:nvPr>
            <p:ph idx="1"/>
          </p:nvPr>
        </p:nvSpPr>
        <p:spPr/>
        <p:txBody>
          <a:bodyPr/>
          <a:lstStyle/>
          <a:p>
            <a:endParaRPr lang="de-DE"/>
          </a:p>
        </p:txBody>
      </p:sp>
      <p:pic>
        <p:nvPicPr>
          <p:cNvPr id="6" name="Bild 5" descr="rad_ref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8991"/>
          </a:xfrm>
          <a:prstGeom prst="rect">
            <a:avLst/>
          </a:prstGeom>
        </p:spPr>
      </p:pic>
    </p:spTree>
    <p:extLst>
      <p:ext uri="{BB962C8B-B14F-4D97-AF65-F5344CB8AC3E}">
        <p14:creationId xmlns:p14="http://schemas.microsoft.com/office/powerpoint/2010/main" val="26149564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2. OLCI L1/L2 </a:t>
            </a:r>
            <a:r>
              <a:rPr lang="en-US" dirty="0" smtClean="0"/>
              <a:t>Collocation</a:t>
            </a:r>
            <a:endParaRPr lang="en-US" dirty="0"/>
          </a:p>
        </p:txBody>
      </p:sp>
      <p:sp>
        <p:nvSpPr>
          <p:cNvPr id="3" name="Content Placeholder 2"/>
          <p:cNvSpPr>
            <a:spLocks noGrp="1"/>
          </p:cNvSpPr>
          <p:nvPr>
            <p:ph idx="1"/>
          </p:nvPr>
        </p:nvSpPr>
        <p:spPr>
          <a:xfrm>
            <a:off x="609600" y="1609964"/>
            <a:ext cx="8119094" cy="4382680"/>
          </a:xfrm>
        </p:spPr>
        <p:txBody>
          <a:bodyPr lIns="121917" tIns="60958" rIns="121917" bIns="60958">
            <a:normAutofit fontScale="62500" lnSpcReduction="20000"/>
          </a:bodyPr>
          <a:lstStyle/>
          <a:p>
            <a:pPr>
              <a:lnSpc>
                <a:spcPct val="110000"/>
              </a:lnSpc>
            </a:pPr>
            <a:r>
              <a:rPr lang="en-US" dirty="0" smtClean="0">
                <a:latin typeface="Calibri"/>
                <a:cs typeface="Calibri"/>
              </a:rPr>
              <a:t>Use </a:t>
            </a:r>
            <a:r>
              <a:rPr lang="en-US" dirty="0" smtClean="0">
                <a:latin typeface="Calibri"/>
                <a:cs typeface="Calibri"/>
              </a:rPr>
              <a:t>the collocation tool to </a:t>
            </a:r>
            <a:r>
              <a:rPr lang="en-US" dirty="0" smtClean="0">
                <a:latin typeface="Calibri"/>
                <a:cs typeface="Calibri"/>
              </a:rPr>
              <a:t>group the </a:t>
            </a:r>
            <a:r>
              <a:rPr lang="en-US" dirty="0" smtClean="0">
                <a:latin typeface="Calibri"/>
                <a:cs typeface="Calibri"/>
              </a:rPr>
              <a:t>L1 (*_</a:t>
            </a:r>
            <a:r>
              <a:rPr lang="en-US" dirty="0" err="1" smtClean="0">
                <a:latin typeface="Calibri"/>
                <a:cs typeface="Calibri"/>
              </a:rPr>
              <a:t>radrefl</a:t>
            </a:r>
            <a:r>
              <a:rPr lang="en-US" dirty="0" smtClean="0">
                <a:latin typeface="Calibri"/>
                <a:cs typeface="Calibri"/>
              </a:rPr>
              <a:t>) and L2 OLCI </a:t>
            </a:r>
            <a:r>
              <a:rPr lang="en-US" dirty="0" smtClean="0">
                <a:latin typeface="Calibri"/>
                <a:cs typeface="Calibri"/>
              </a:rPr>
              <a:t>bands in one product with the same spatial resolution and geo-</a:t>
            </a:r>
            <a:r>
              <a:rPr lang="en-US" dirty="0" smtClean="0">
                <a:latin typeface="Calibri"/>
                <a:cs typeface="Calibri"/>
              </a:rPr>
              <a:t>location</a:t>
            </a:r>
            <a:endParaRPr lang="en-US" dirty="0">
              <a:latin typeface="Calibri"/>
              <a:cs typeface="Calibri"/>
            </a:endParaRPr>
          </a:p>
          <a:p>
            <a:pPr>
              <a:lnSpc>
                <a:spcPct val="110000"/>
              </a:lnSpc>
            </a:pPr>
            <a:r>
              <a:rPr lang="en-US" i="1" dirty="0" smtClean="0">
                <a:latin typeface="Calibri"/>
                <a:cs typeface="Calibri"/>
              </a:rPr>
              <a:t>Raster/Geometric Operations/</a:t>
            </a:r>
            <a:r>
              <a:rPr lang="en-US" i="1" dirty="0" smtClean="0">
                <a:latin typeface="Calibri"/>
                <a:cs typeface="Calibri"/>
              </a:rPr>
              <a:t>Collocation</a:t>
            </a:r>
            <a:endParaRPr lang="en-US" i="1" dirty="0">
              <a:latin typeface="Calibri"/>
              <a:cs typeface="Calibri"/>
            </a:endParaRPr>
          </a:p>
          <a:p>
            <a:pPr>
              <a:lnSpc>
                <a:spcPct val="110000"/>
              </a:lnSpc>
            </a:pPr>
            <a:r>
              <a:rPr lang="en-US" dirty="0" smtClean="0">
                <a:latin typeface="Calibri"/>
                <a:cs typeface="Calibri"/>
              </a:rPr>
              <a:t>Master file</a:t>
            </a:r>
            <a:r>
              <a:rPr lang="en-US" dirty="0" smtClean="0">
                <a:latin typeface="Calibri"/>
                <a:cs typeface="Calibri"/>
              </a:rPr>
              <a:t>:</a:t>
            </a:r>
            <a:br>
              <a:rPr lang="en-US" dirty="0" smtClean="0">
                <a:latin typeface="Calibri"/>
                <a:cs typeface="Calibri"/>
              </a:rPr>
            </a:br>
            <a:r>
              <a:rPr lang="en-US" i="1" dirty="0" smtClean="0">
                <a:cs typeface="Calibri"/>
              </a:rPr>
              <a:t>subset_0_of_S3A_OL_1_EFR____20170729T030116_20170729T030416_20170730T064809_0180_020_246_2519_LN1_O_NT_002_radrefl.dim</a:t>
            </a:r>
            <a:endParaRPr lang="en-US" dirty="0">
              <a:latin typeface="Calibri"/>
              <a:cs typeface="Calibri"/>
            </a:endParaRPr>
          </a:p>
          <a:p>
            <a:pPr>
              <a:lnSpc>
                <a:spcPct val="110000"/>
              </a:lnSpc>
            </a:pPr>
            <a:r>
              <a:rPr lang="en-US" dirty="0" smtClean="0">
                <a:latin typeface="Calibri"/>
                <a:cs typeface="Calibri"/>
              </a:rPr>
              <a:t>Slave file:</a:t>
            </a:r>
            <a:r>
              <a:rPr lang="en-US" dirty="0">
                <a:latin typeface="Calibri"/>
                <a:cs typeface="Calibri"/>
              </a:rPr>
              <a:t/>
            </a:r>
            <a:br>
              <a:rPr lang="en-US" dirty="0">
                <a:latin typeface="Calibri"/>
                <a:cs typeface="Calibri"/>
              </a:rPr>
            </a:br>
            <a:r>
              <a:rPr lang="en-US" i="1" dirty="0" smtClean="0">
                <a:cs typeface="Calibri"/>
              </a:rPr>
              <a:t>subset_0_of_S3A_OL_2_LFR____20170729T030116_20170729T030416_20170730T070654_0180_020_246_2519_LN1_O_NT_002.</a:t>
            </a:r>
            <a:r>
              <a:rPr lang="en-US" i="1" dirty="0" smtClean="0">
                <a:latin typeface="Calibri"/>
                <a:cs typeface="Calibri"/>
              </a:rPr>
              <a:t>dim</a:t>
            </a:r>
          </a:p>
          <a:p>
            <a:pPr>
              <a:lnSpc>
                <a:spcPct val="110000"/>
              </a:lnSpc>
            </a:pPr>
            <a:r>
              <a:rPr lang="en-US" dirty="0" smtClean="0">
                <a:latin typeface="Calibri"/>
                <a:cs typeface="Calibri"/>
              </a:rPr>
              <a:t>Target file:</a:t>
            </a:r>
            <a:r>
              <a:rPr lang="en-US" dirty="0">
                <a:latin typeface="Calibri"/>
                <a:cs typeface="Calibri"/>
              </a:rPr>
              <a:t/>
            </a:r>
            <a:br>
              <a:rPr lang="en-US" dirty="0">
                <a:latin typeface="Calibri"/>
                <a:cs typeface="Calibri"/>
              </a:rPr>
            </a:br>
            <a:r>
              <a:rPr lang="en-US" i="1" dirty="0" smtClean="0">
                <a:cs typeface="Calibri"/>
              </a:rPr>
              <a:t>collocate_subset_0_of_S3A_OL_1_EFR____20170729T030116_20170729T030416_20170730T064809_0180_020_246_2519_LN1_O_NT_002_radrefl.dim</a:t>
            </a:r>
          </a:p>
          <a:p>
            <a:pPr>
              <a:lnSpc>
                <a:spcPct val="110000"/>
              </a:lnSpc>
            </a:pPr>
            <a:r>
              <a:rPr lang="en-US" dirty="0" smtClean="0">
                <a:latin typeface="Calibri"/>
                <a:cs typeface="Calibri"/>
              </a:rPr>
              <a:t>Open RGB view using bands 8, 6 and 3</a:t>
            </a:r>
            <a:endParaRPr lang="en-US" dirty="0" smtClean="0">
              <a:latin typeface="Calibri"/>
              <a:cs typeface="Calibri"/>
            </a:endParaRPr>
          </a:p>
        </p:txBody>
      </p:sp>
      <p:pic>
        <p:nvPicPr>
          <p:cNvPr id="5" name="Bild 4" descr="colloc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113" y="0"/>
            <a:ext cx="2953020" cy="6858000"/>
          </a:xfrm>
          <a:prstGeom prst="rect">
            <a:avLst/>
          </a:prstGeom>
        </p:spPr>
      </p:pic>
    </p:spTree>
    <p:extLst>
      <p:ext uri="{BB962C8B-B14F-4D97-AF65-F5344CB8AC3E}">
        <p14:creationId xmlns:p14="http://schemas.microsoft.com/office/powerpoint/2010/main" val="7229919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Definition of </a:t>
            </a:r>
            <a:r>
              <a:rPr lang="en-US" dirty="0" smtClean="0"/>
              <a:t>Emissivity</a:t>
            </a:r>
            <a:endParaRPr lang="en-US" dirty="0"/>
          </a:p>
        </p:txBody>
      </p:sp>
      <p:pic>
        <p:nvPicPr>
          <p:cNvPr id="4" name="Picture 3" descr="Screen Shot 2017-09-05 at 08.01.50.png"/>
          <p:cNvPicPr>
            <a:picLocks noChangeAspect="1"/>
          </p:cNvPicPr>
          <p:nvPr/>
        </p:nvPicPr>
        <p:blipFill rotWithShape="1">
          <a:blip r:embed="rId2">
            <a:extLst>
              <a:ext uri="{28A0092B-C50C-407E-A947-70E740481C1C}">
                <a14:useLocalDpi xmlns:a14="http://schemas.microsoft.com/office/drawing/2010/main" val="0"/>
              </a:ext>
            </a:extLst>
          </a:blip>
          <a:srcRect t="3935"/>
          <a:stretch/>
        </p:blipFill>
        <p:spPr>
          <a:xfrm>
            <a:off x="1108036" y="1518908"/>
            <a:ext cx="9941680" cy="4452468"/>
          </a:xfrm>
          <a:prstGeom prst="rect">
            <a:avLst/>
          </a:prstGeom>
        </p:spPr>
      </p:pic>
      <p:sp>
        <p:nvSpPr>
          <p:cNvPr id="5" name="TextBox 4"/>
          <p:cNvSpPr txBox="1"/>
          <p:nvPr/>
        </p:nvSpPr>
        <p:spPr>
          <a:xfrm>
            <a:off x="0" y="5781280"/>
            <a:ext cx="12192000" cy="260762"/>
          </a:xfrm>
          <a:prstGeom prst="rect">
            <a:avLst/>
          </a:prstGeom>
          <a:solidFill>
            <a:schemeClr val="accent3">
              <a:lumMod val="20000"/>
              <a:lumOff val="80000"/>
            </a:schemeClr>
          </a:solidFill>
        </p:spPr>
        <p:txBody>
          <a:bodyPr wrap="square" lIns="36000" tIns="0" rIns="36000" bIns="14400" rtlCol="0">
            <a:spAutoFit/>
          </a:bodyPr>
          <a:lstStyle/>
          <a:p>
            <a:pPr algn="ctr"/>
            <a:r>
              <a:rPr lang="en-US" sz="1600" dirty="0"/>
              <a:t>Land surface emissivity retrieval from satellite </a:t>
            </a:r>
            <a:r>
              <a:rPr lang="en-US" sz="1600" dirty="0" smtClean="0"/>
              <a:t>data; Li </a:t>
            </a:r>
            <a:r>
              <a:rPr lang="en-US" sz="1600" dirty="0"/>
              <a:t>et al., 2013, IJRS, </a:t>
            </a:r>
            <a:r>
              <a:rPr lang="de-DE" sz="1600" dirty="0"/>
              <a:t>http://</a:t>
            </a:r>
            <a:r>
              <a:rPr lang="de-DE" sz="1600" dirty="0" err="1"/>
              <a:t>dx.doi.org</a:t>
            </a:r>
            <a:r>
              <a:rPr lang="de-DE" sz="1600" dirty="0"/>
              <a:t>/10.1080/01431161.2012.716540</a:t>
            </a:r>
            <a:endParaRPr lang="en-US" sz="1600" dirty="0"/>
          </a:p>
        </p:txBody>
      </p:sp>
    </p:spTree>
    <p:extLst>
      <p:ext uri="{BB962C8B-B14F-4D97-AF65-F5344CB8AC3E}">
        <p14:creationId xmlns:p14="http://schemas.microsoft.com/office/powerpoint/2010/main" val="2366716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2688"/>
            <a:ext cx="4686658" cy="978000"/>
          </a:xfrm>
        </p:spPr>
        <p:txBody>
          <a:bodyPr lIns="121917" tIns="60958" rIns="121917" bIns="60958"/>
          <a:lstStyle/>
          <a:p>
            <a:r>
              <a:rPr lang="en-US" dirty="0" smtClean="0"/>
              <a:t>3. </a:t>
            </a:r>
            <a:r>
              <a:rPr lang="en-US" dirty="0" smtClean="0"/>
              <a:t>Emissivity Calculation using Vegetation Indices</a:t>
            </a:r>
            <a:endParaRPr lang="en-US" dirty="0"/>
          </a:p>
        </p:txBody>
      </p:sp>
      <p:sp>
        <p:nvSpPr>
          <p:cNvPr id="3" name="Content Placeholder 2"/>
          <p:cNvSpPr>
            <a:spLocks noGrp="1"/>
          </p:cNvSpPr>
          <p:nvPr>
            <p:ph idx="1"/>
          </p:nvPr>
        </p:nvSpPr>
        <p:spPr>
          <a:xfrm>
            <a:off x="609599" y="2985439"/>
            <a:ext cx="4273747" cy="2792541"/>
          </a:xfrm>
        </p:spPr>
        <p:txBody>
          <a:bodyPr lIns="121917" tIns="60958" rIns="121917" bIns="60958">
            <a:normAutofit/>
          </a:bodyPr>
          <a:lstStyle/>
          <a:p>
            <a:r>
              <a:rPr lang="en-US" sz="1800" dirty="0" smtClean="0"/>
              <a:t>Using the collocated product, start calculating the several variables needed for the LST </a:t>
            </a:r>
            <a:r>
              <a:rPr lang="en-US" sz="1800" dirty="0" smtClean="0"/>
              <a:t>algorithm</a:t>
            </a:r>
            <a:r>
              <a:rPr lang="en-US" sz="1800" dirty="0"/>
              <a:t> </a:t>
            </a:r>
            <a:r>
              <a:rPr lang="en-US" sz="1800" dirty="0" smtClean="0"/>
              <a:t>with the </a:t>
            </a:r>
            <a:r>
              <a:rPr lang="en-US" sz="1800" i="1" dirty="0" smtClean="0"/>
              <a:t>Raster/Band </a:t>
            </a:r>
            <a:r>
              <a:rPr lang="en-US" sz="1800" i="1" dirty="0" err="1" smtClean="0"/>
              <a:t>Maths</a:t>
            </a:r>
            <a:r>
              <a:rPr lang="en-US" sz="1800" i="1" dirty="0" smtClean="0"/>
              <a:t> </a:t>
            </a:r>
            <a:r>
              <a:rPr lang="en-US" sz="1800" dirty="0" smtClean="0"/>
              <a:t>tool</a:t>
            </a:r>
            <a:endParaRPr lang="en-US" sz="1800" dirty="0" smtClean="0"/>
          </a:p>
        </p:txBody>
      </p:sp>
      <p:pic>
        <p:nvPicPr>
          <p:cNvPr id="5" name="Bild 4" descr="band math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582" y="733265"/>
            <a:ext cx="6627866" cy="2660208"/>
          </a:xfrm>
          <a:prstGeom prst="rect">
            <a:avLst/>
          </a:prstGeom>
        </p:spPr>
      </p:pic>
      <p:pic>
        <p:nvPicPr>
          <p:cNvPr id="6" name="Bild 5" descr="band math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91" y="3475767"/>
            <a:ext cx="6613249" cy="2508205"/>
          </a:xfrm>
          <a:prstGeom prst="rect">
            <a:avLst/>
          </a:prstGeom>
        </p:spPr>
      </p:pic>
    </p:spTree>
    <p:extLst>
      <p:ext uri="{BB962C8B-B14F-4D97-AF65-F5344CB8AC3E}">
        <p14:creationId xmlns:p14="http://schemas.microsoft.com/office/powerpoint/2010/main" val="32906510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and math express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082513"/>
          </a:xfrm>
          <a:prstGeom prst="rect">
            <a:avLst/>
          </a:prstGeom>
        </p:spPr>
      </p:pic>
    </p:spTree>
    <p:extLst>
      <p:ext uri="{BB962C8B-B14F-4D97-AF65-F5344CB8AC3E}">
        <p14:creationId xmlns:p14="http://schemas.microsoft.com/office/powerpoint/2010/main" val="29144095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28733"/>
            <a:ext cx="10972800" cy="1728192"/>
          </a:xfrm>
        </p:spPr>
        <p:txBody>
          <a:bodyPr lIns="121917" tIns="60958" rIns="121917" bIns="60958">
            <a:normAutofit/>
          </a:bodyPr>
          <a:lstStyle/>
          <a:p>
            <a:endParaRPr lang="en-US" dirty="0" smtClean="0"/>
          </a:p>
          <a:p>
            <a:endParaRPr lang="en-US" dirty="0"/>
          </a:p>
        </p:txBody>
      </p:sp>
      <p:pic>
        <p:nvPicPr>
          <p:cNvPr id="7" name="Bild 6" descr="emissiv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feld 8"/>
          <p:cNvSpPr txBox="1"/>
          <p:nvPr/>
        </p:nvSpPr>
        <p:spPr>
          <a:xfrm>
            <a:off x="8968075" y="785642"/>
            <a:ext cx="1207294" cy="369332"/>
          </a:xfrm>
          <a:prstGeom prst="rect">
            <a:avLst/>
          </a:prstGeom>
          <a:solidFill>
            <a:schemeClr val="bg1">
              <a:lumMod val="85000"/>
            </a:schemeClr>
          </a:solidFill>
        </p:spPr>
        <p:txBody>
          <a:bodyPr wrap="none" rtlCol="0">
            <a:spAutoFit/>
          </a:bodyPr>
          <a:lstStyle/>
          <a:p>
            <a:r>
              <a:rPr lang="de-DE" dirty="0" err="1" smtClean="0">
                <a:solidFill>
                  <a:srgbClr val="0F8C88"/>
                </a:solidFill>
              </a:rPr>
              <a:t>bright_flag</a:t>
            </a:r>
            <a:endParaRPr lang="de-DE" dirty="0">
              <a:solidFill>
                <a:srgbClr val="0F8C88"/>
              </a:solidFill>
            </a:endParaRPr>
          </a:p>
        </p:txBody>
      </p:sp>
    </p:spTree>
    <p:extLst>
      <p:ext uri="{BB962C8B-B14F-4D97-AF65-F5344CB8AC3E}">
        <p14:creationId xmlns:p14="http://schemas.microsoft.com/office/powerpoint/2010/main" val="20131115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a:t>4</a:t>
            </a:r>
            <a:r>
              <a:rPr lang="en-US" dirty="0" smtClean="0"/>
              <a:t>. Batch Processing with the Graph Builder</a:t>
            </a:r>
            <a:endParaRPr lang="en-US" dirty="0"/>
          </a:p>
        </p:txBody>
      </p:sp>
      <p:pic>
        <p:nvPicPr>
          <p:cNvPr id="7" name="Bild 6" descr="sub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1" y="1697653"/>
            <a:ext cx="4028400" cy="3750579"/>
          </a:xfrm>
          <a:prstGeom prst="rect">
            <a:avLst/>
          </a:prstGeom>
        </p:spPr>
      </p:pic>
      <p:pic>
        <p:nvPicPr>
          <p:cNvPr id="9" name="Bild 8" descr="graph buil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965" y="1702224"/>
            <a:ext cx="3921782" cy="3731799"/>
          </a:xfrm>
          <a:prstGeom prst="rect">
            <a:avLst/>
          </a:prstGeom>
        </p:spPr>
      </p:pic>
      <p:pic>
        <p:nvPicPr>
          <p:cNvPr id="10" name="Bild 9" descr="batch process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3850" y="1696671"/>
            <a:ext cx="3652690" cy="3749322"/>
          </a:xfrm>
          <a:prstGeom prst="rect">
            <a:avLst/>
          </a:prstGeom>
        </p:spPr>
      </p:pic>
    </p:spTree>
    <p:extLst>
      <p:ext uri="{BB962C8B-B14F-4D97-AF65-F5344CB8AC3E}">
        <p14:creationId xmlns:p14="http://schemas.microsoft.com/office/powerpoint/2010/main" val="36017096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solidFill>
                  <a:srgbClr val="000000"/>
                </a:solidFill>
              </a:rPr>
              <a:t>Advanced</a:t>
            </a:r>
            <a:r>
              <a:rPr lang="en-GB" dirty="0"/>
              <a:t> </a:t>
            </a:r>
            <a:r>
              <a:rPr lang="en-GB" dirty="0" err="1"/>
              <a:t>Hyperspectral</a:t>
            </a:r>
            <a:r>
              <a:rPr lang="en-GB" dirty="0"/>
              <a:t> Applications Using SNAP and Sentinel-3A OLCI Data</a:t>
            </a:r>
            <a:endParaRPr lang="de-DE" dirty="0"/>
          </a:p>
        </p:txBody>
      </p:sp>
      <p:sp>
        <p:nvSpPr>
          <p:cNvPr id="3" name="Textplatzhalter 2"/>
          <p:cNvSpPr>
            <a:spLocks noGrp="1"/>
          </p:cNvSpPr>
          <p:nvPr>
            <p:ph type="body" idx="1"/>
          </p:nvPr>
        </p:nvSpPr>
        <p:spPr/>
        <p:txBody>
          <a:bodyPr/>
          <a:lstStyle/>
          <a:p>
            <a:r>
              <a:rPr lang="de-DE" dirty="0" err="1"/>
              <a:t>Prepared</a:t>
            </a:r>
            <a:r>
              <a:rPr lang="de-DE" dirty="0"/>
              <a:t> </a:t>
            </a:r>
            <a:r>
              <a:rPr lang="de-DE" dirty="0" err="1"/>
              <a:t>by</a:t>
            </a:r>
            <a:r>
              <a:rPr lang="de-DE" dirty="0"/>
              <a:t> </a:t>
            </a:r>
            <a:r>
              <a:rPr lang="de-DE" dirty="0" smtClean="0"/>
              <a:t>Daniel Odermatt</a:t>
            </a:r>
            <a:r>
              <a:rPr lang="de-DE" baseline="30000" dirty="0" smtClean="0"/>
              <a:t>1</a:t>
            </a:r>
            <a:r>
              <a:rPr lang="de-DE" dirty="0" smtClean="0"/>
              <a:t>, Ana </a:t>
            </a:r>
            <a:r>
              <a:rPr lang="de-DE" dirty="0"/>
              <a:t>B. </a:t>
            </a:r>
            <a:r>
              <a:rPr lang="de-DE" dirty="0" smtClean="0"/>
              <a:t>Ruescas</a:t>
            </a:r>
            <a:r>
              <a:rPr lang="de-DE" baseline="30000" dirty="0" smtClean="0"/>
              <a:t>2,3</a:t>
            </a:r>
            <a:r>
              <a:rPr lang="de-DE" dirty="0" smtClean="0"/>
              <a:t> </a:t>
            </a:r>
            <a:r>
              <a:rPr lang="de-DE" dirty="0" err="1"/>
              <a:t>and</a:t>
            </a:r>
            <a:r>
              <a:rPr lang="de-DE" dirty="0"/>
              <a:t> Juan C. Jimenez-</a:t>
            </a:r>
            <a:r>
              <a:rPr lang="de-DE" dirty="0" smtClean="0"/>
              <a:t>Muñoz</a:t>
            </a:r>
            <a:r>
              <a:rPr lang="de-DE" baseline="30000" dirty="0" smtClean="0"/>
              <a:t>3</a:t>
            </a:r>
            <a:endParaRPr lang="de-DE" baseline="30000" dirty="0"/>
          </a:p>
          <a:p>
            <a:endParaRPr lang="de-DE" dirty="0" smtClean="0"/>
          </a:p>
          <a:p>
            <a:r>
              <a:rPr lang="de-DE" sz="1600" dirty="0" smtClean="0"/>
              <a:t>1 Odermatt &amp; Brockmann (Germany)           2 Brockmann </a:t>
            </a:r>
            <a:r>
              <a:rPr lang="de-DE" sz="1600" dirty="0" err="1"/>
              <a:t>Consult</a:t>
            </a:r>
            <a:r>
              <a:rPr lang="de-DE" sz="1600" dirty="0"/>
              <a:t> (Germany</a:t>
            </a:r>
            <a:r>
              <a:rPr lang="de-DE" sz="1600" dirty="0" smtClean="0"/>
              <a:t>)          3 Image </a:t>
            </a:r>
            <a:r>
              <a:rPr lang="de-DE" sz="1600" dirty="0"/>
              <a:t>Processing Laboratory (UV, Spain)</a:t>
            </a:r>
          </a:p>
          <a:p>
            <a:endParaRPr lang="de-DE" dirty="0"/>
          </a:p>
        </p:txBody>
      </p:sp>
    </p:spTree>
    <p:extLst>
      <p:ext uri="{BB962C8B-B14F-4D97-AF65-F5344CB8AC3E}">
        <p14:creationId xmlns:p14="http://schemas.microsoft.com/office/powerpoint/2010/main" val="216968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solidFill>
                  <a:srgbClr val="000000"/>
                </a:solidFill>
              </a:rPr>
              <a:t>S</a:t>
            </a:r>
            <a:r>
              <a:rPr lang="en-US" dirty="0" smtClean="0">
                <a:solidFill>
                  <a:srgbClr val="000000"/>
                </a:solidFill>
              </a:rPr>
              <a:t>entinel</a:t>
            </a:r>
            <a:r>
              <a:rPr lang="en-US" dirty="0" smtClean="0">
                <a:solidFill>
                  <a:srgbClr val="000000"/>
                </a:solidFill>
              </a:rPr>
              <a:t>-</a:t>
            </a:r>
            <a:r>
              <a:rPr lang="en-US" dirty="0" smtClean="0">
                <a:solidFill>
                  <a:srgbClr val="000000"/>
                </a:solidFill>
              </a:rPr>
              <a:t>3 </a:t>
            </a:r>
            <a:r>
              <a:rPr lang="en-US" dirty="0" smtClean="0">
                <a:solidFill>
                  <a:srgbClr val="000000"/>
                </a:solidFill>
              </a:rPr>
              <a:t>Sensors</a:t>
            </a:r>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556353" y="1548677"/>
            <a:ext cx="5934700" cy="4457181"/>
          </a:xfrm>
          <a:prstGeom prst="rect">
            <a:avLst/>
          </a:prstGeom>
        </p:spPr>
      </p:pic>
      <p:sp>
        <p:nvSpPr>
          <p:cNvPr id="5" name="TextBox 8"/>
          <p:cNvSpPr txBox="1"/>
          <p:nvPr/>
        </p:nvSpPr>
        <p:spPr>
          <a:xfrm>
            <a:off x="0" y="7721603"/>
            <a:ext cx="4064000" cy="507999"/>
          </a:xfrm>
          <a:prstGeom prst="rect">
            <a:avLst/>
          </a:prstGeom>
          <a:noFill/>
        </p:spPr>
        <p:txBody>
          <a:bodyPr wrap="square" lIns="121917" tIns="60958" rIns="121917" bIns="60958" rtlCol="0">
            <a:normAutofit/>
          </a:bodyPr>
          <a:lstStyle/>
          <a:p>
            <a:pPr marL="469888" indent="-469888"/>
            <a:r>
              <a:rPr lang="en-US" sz="1900" b="1" dirty="0">
                <a:latin typeface="+mj-lt"/>
                <a:cs typeface="Calibri"/>
              </a:rPr>
              <a:t>Images credit</a:t>
            </a:r>
            <a:r>
              <a:rPr lang="de-CH" sz="1900" b="1" dirty="0">
                <a:latin typeface="+mj-lt"/>
                <a:cs typeface="Calibri"/>
              </a:rPr>
              <a:t>: ESA</a:t>
            </a:r>
            <a:endParaRPr lang="en-US" sz="1900" b="1" dirty="0">
              <a:latin typeface="+mj-lt"/>
              <a:cs typeface="Calibri"/>
            </a:endParaRPr>
          </a:p>
        </p:txBody>
      </p:sp>
      <p:pic>
        <p:nvPicPr>
          <p:cNvPr id="6" name="Picture 5"/>
          <p:cNvPicPr>
            <a:picLocks noChangeAspect="1"/>
          </p:cNvPicPr>
          <p:nvPr/>
        </p:nvPicPr>
        <p:blipFill>
          <a:blip r:embed="rId4"/>
          <a:srcRect l="2517" t="1034" r="2589" b="1173"/>
          <a:stretch>
            <a:fillRect/>
          </a:stretch>
        </p:blipFill>
        <p:spPr>
          <a:xfrm>
            <a:off x="6975800" y="738898"/>
            <a:ext cx="4884636" cy="5312205"/>
          </a:xfrm>
          <a:prstGeom prst="rect">
            <a:avLst/>
          </a:prstGeom>
        </p:spPr>
      </p:pic>
    </p:spTree>
    <p:extLst>
      <p:ext uri="{BB962C8B-B14F-4D97-AF65-F5344CB8AC3E}">
        <p14:creationId xmlns:p14="http://schemas.microsoft.com/office/powerpoint/2010/main" val="41937687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7-07-24 at 11.45.4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548" t="3104" r="-472" b="1536"/>
          <a:stretch/>
        </p:blipFill>
        <p:spPr>
          <a:xfrm>
            <a:off x="1352373" y="1253656"/>
            <a:ext cx="9878945" cy="4804268"/>
          </a:xfrm>
        </p:spPr>
      </p:pic>
      <p:sp>
        <p:nvSpPr>
          <p:cNvPr id="2" name="Title 1"/>
          <p:cNvSpPr>
            <a:spLocks noGrp="1"/>
          </p:cNvSpPr>
          <p:nvPr>
            <p:ph type="title"/>
          </p:nvPr>
        </p:nvSpPr>
        <p:spPr/>
        <p:txBody>
          <a:bodyPr lIns="121917" tIns="60958" rIns="121917" bIns="60958"/>
          <a:lstStyle/>
          <a:p>
            <a:r>
              <a:rPr lang="en-US" dirty="0" smtClean="0">
                <a:solidFill>
                  <a:srgbClr val="000000"/>
                </a:solidFill>
              </a:rPr>
              <a:t>Ocean and Land </a:t>
            </a:r>
            <a:r>
              <a:rPr lang="en-US" dirty="0" err="1" smtClean="0">
                <a:solidFill>
                  <a:srgbClr val="000000"/>
                </a:solidFill>
              </a:rPr>
              <a:t>Colour</a:t>
            </a:r>
            <a:r>
              <a:rPr lang="en-US" dirty="0" smtClean="0">
                <a:solidFill>
                  <a:srgbClr val="000000"/>
                </a:solidFill>
              </a:rPr>
              <a:t> Instrument: OLCI</a:t>
            </a:r>
            <a:endParaRPr lang="en-US" dirty="0">
              <a:solidFill>
                <a:srgbClr val="000000"/>
              </a:solidFill>
            </a:endParaRPr>
          </a:p>
        </p:txBody>
      </p:sp>
    </p:spTree>
    <p:extLst>
      <p:ext uri="{BB962C8B-B14F-4D97-AF65-F5344CB8AC3E}">
        <p14:creationId xmlns:p14="http://schemas.microsoft.com/office/powerpoint/2010/main" val="3044416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7-24 at 11.46.5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033" t="6207" r="-8033" b="4829"/>
          <a:stretch/>
        </p:blipFill>
        <p:spPr>
          <a:xfrm>
            <a:off x="-270703" y="1440766"/>
            <a:ext cx="12376116" cy="4541440"/>
          </a:xfrm>
        </p:spPr>
      </p:pic>
      <p:sp>
        <p:nvSpPr>
          <p:cNvPr id="2" name="Title 1"/>
          <p:cNvSpPr>
            <a:spLocks noGrp="1"/>
          </p:cNvSpPr>
          <p:nvPr>
            <p:ph type="title"/>
          </p:nvPr>
        </p:nvSpPr>
        <p:spPr/>
        <p:txBody>
          <a:bodyPr lIns="121917" tIns="60958" rIns="121917" bIns="60958"/>
          <a:lstStyle/>
          <a:p>
            <a:r>
              <a:rPr lang="en-US" dirty="0">
                <a:solidFill>
                  <a:srgbClr val="000000"/>
                </a:solidFill>
              </a:rPr>
              <a:t>Ocean and Land </a:t>
            </a:r>
            <a:r>
              <a:rPr lang="en-US" dirty="0" err="1">
                <a:solidFill>
                  <a:srgbClr val="000000"/>
                </a:solidFill>
              </a:rPr>
              <a:t>Colour</a:t>
            </a:r>
            <a:r>
              <a:rPr lang="en-US" dirty="0">
                <a:solidFill>
                  <a:srgbClr val="000000"/>
                </a:solidFill>
              </a:rPr>
              <a:t> Instrument: OLCI</a:t>
            </a:r>
          </a:p>
        </p:txBody>
      </p:sp>
    </p:spTree>
    <p:extLst>
      <p:ext uri="{BB962C8B-B14F-4D97-AF65-F5344CB8AC3E}">
        <p14:creationId xmlns:p14="http://schemas.microsoft.com/office/powerpoint/2010/main" val="8314256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OLCI product types</a:t>
            </a:r>
            <a:endParaRPr lang="en-US" dirty="0"/>
          </a:p>
        </p:txBody>
      </p:sp>
      <p:pic>
        <p:nvPicPr>
          <p:cNvPr id="4" name="Content Placeholder 3" descr="Screen Shot 2017-07-24 at 11.47.1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311" t="8844" r="452"/>
          <a:stretch/>
        </p:blipFill>
        <p:spPr>
          <a:xfrm>
            <a:off x="1683405" y="1445512"/>
            <a:ext cx="8921202" cy="4486662"/>
          </a:xfrm>
        </p:spPr>
      </p:pic>
    </p:spTree>
    <p:extLst>
      <p:ext uri="{BB962C8B-B14F-4D97-AF65-F5344CB8AC3E}">
        <p14:creationId xmlns:p14="http://schemas.microsoft.com/office/powerpoint/2010/main" val="24417223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Overview of Sentinel-3 Toolbox in SNAP</a:t>
            </a:r>
            <a:endParaRPr lang="en-GB" dirty="0"/>
          </a:p>
        </p:txBody>
      </p:sp>
      <p:sp>
        <p:nvSpPr>
          <p:cNvPr id="4" name="Inhaltsplatzhalter 2"/>
          <p:cNvSpPr>
            <a:spLocks noGrp="1"/>
          </p:cNvSpPr>
          <p:nvPr>
            <p:ph idx="1"/>
          </p:nvPr>
        </p:nvSpPr>
        <p:spPr>
          <a:xfrm>
            <a:off x="838200" y="1574187"/>
            <a:ext cx="10515600" cy="4602776"/>
          </a:xfrm>
        </p:spPr>
        <p:txBody>
          <a:bodyPr lIns="121917" tIns="60958" rIns="121917" bIns="60958">
            <a:normAutofit/>
          </a:bodyPr>
          <a:lstStyle/>
          <a:p>
            <a:r>
              <a:rPr lang="en-US" sz="3200" dirty="0"/>
              <a:t>ESA has developed a common architecture for all Sentinel Toolboxes call the </a:t>
            </a:r>
            <a:r>
              <a:rPr lang="en-US" sz="3200" b="1" dirty="0"/>
              <a:t>Sentinel Application Platform</a:t>
            </a:r>
            <a:r>
              <a:rPr lang="en-US" sz="3200" dirty="0"/>
              <a:t> (SNAP</a:t>
            </a:r>
            <a:r>
              <a:rPr lang="en-US" sz="3200" dirty="0" smtClean="0"/>
              <a:t>)</a:t>
            </a:r>
          </a:p>
          <a:p>
            <a:r>
              <a:rPr lang="en-US" sz="3200" dirty="0" smtClean="0"/>
              <a:t>The </a:t>
            </a:r>
            <a:r>
              <a:rPr lang="en-US" sz="3200" dirty="0"/>
              <a:t>SNAP architecture is ideal for Earth Observation processing and analysis due the following technological innovations: Extensibility, Portability, Modular Rich Client Platform, Generic EO Data Abstraction, Tiled Memory Management, and a Graph Processing Framework.</a:t>
            </a:r>
          </a:p>
          <a:p>
            <a:pPr marL="0" indent="0">
              <a:buNone/>
            </a:pPr>
            <a:r>
              <a:rPr lang="en-US" sz="3200" dirty="0">
                <a:solidFill>
                  <a:srgbClr val="00B0F0"/>
                </a:solidFill>
              </a:rPr>
              <a:t>	http://step.esa.int/main/toolboxes/snap/</a:t>
            </a:r>
          </a:p>
          <a:p>
            <a:endParaRPr lang="de-DE" sz="2600" dirty="0"/>
          </a:p>
        </p:txBody>
      </p:sp>
    </p:spTree>
    <p:extLst>
      <p:ext uri="{BB962C8B-B14F-4D97-AF65-F5344CB8AC3E}">
        <p14:creationId xmlns:p14="http://schemas.microsoft.com/office/powerpoint/2010/main" val="2301632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t>Sentinel Toolboxes Consortia</a:t>
            </a:r>
            <a:endParaRPr lang="en-US" dirty="0"/>
          </a:p>
        </p:txBody>
      </p:sp>
      <p:pic>
        <p:nvPicPr>
          <p:cNvPr id="6" name="Content Placeholder 5" descr="Screen Shot 2017-07-24 at 12.07.0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88" r="3184" b="11272"/>
          <a:stretch/>
        </p:blipFill>
        <p:spPr>
          <a:xfrm>
            <a:off x="2056989" y="1422280"/>
            <a:ext cx="8098794" cy="4570364"/>
          </a:xfrm>
        </p:spPr>
      </p:pic>
    </p:spTree>
    <p:extLst>
      <p:ext uri="{BB962C8B-B14F-4D97-AF65-F5344CB8AC3E}">
        <p14:creationId xmlns:p14="http://schemas.microsoft.com/office/powerpoint/2010/main" val="1821106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21917" tIns="60958" rIns="121917" bIns="60958"/>
          <a:lstStyle/>
          <a:p>
            <a:r>
              <a:rPr lang="en-US" dirty="0" smtClean="0">
                <a:solidFill>
                  <a:srgbClr val="000000"/>
                </a:solidFill>
              </a:rPr>
              <a:t>S3-TBX Heritage </a:t>
            </a:r>
            <a:r>
              <a:rPr lang="en-US" dirty="0" smtClean="0">
                <a:solidFill>
                  <a:srgbClr val="000000"/>
                </a:solidFill>
              </a:rPr>
              <a:t>and Evolution</a:t>
            </a:r>
            <a:endParaRPr lang="en-US" dirty="0">
              <a:solidFill>
                <a:srgbClr val="000000"/>
              </a:solidFill>
            </a:endParaRPr>
          </a:p>
        </p:txBody>
      </p:sp>
      <p:pic>
        <p:nvPicPr>
          <p:cNvPr id="4" name="Content Placeholder 3" descr="Screen Shot 2017-07-24 at 12.08.3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48" t="786" r="-128" b="1"/>
          <a:stretch/>
        </p:blipFill>
        <p:spPr>
          <a:xfrm>
            <a:off x="2289493" y="1472500"/>
            <a:ext cx="7637608" cy="4510266"/>
          </a:xfrm>
        </p:spPr>
      </p:pic>
    </p:spTree>
    <p:extLst>
      <p:ext uri="{BB962C8B-B14F-4D97-AF65-F5344CB8AC3E}">
        <p14:creationId xmlns:p14="http://schemas.microsoft.com/office/powerpoint/2010/main" val="1040685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1021</Words>
  <Application>Microsoft Macintosh PowerPoint</Application>
  <PresentationFormat>Benutzerdefiniert</PresentationFormat>
  <Paragraphs>72</Paragraphs>
  <Slides>18</Slides>
  <Notes>4</Notes>
  <HiddenSlides>0</HiddenSlides>
  <MMClips>0</MMClips>
  <ScaleCrop>false</ScaleCrop>
  <HeadingPairs>
    <vt:vector size="4" baseType="variant">
      <vt:variant>
        <vt:lpstr>Design</vt:lpstr>
      </vt:variant>
      <vt:variant>
        <vt:i4>1</vt:i4>
      </vt:variant>
      <vt:variant>
        <vt:lpstr>Folientitel</vt:lpstr>
      </vt:variant>
      <vt:variant>
        <vt:i4>18</vt:i4>
      </vt:variant>
    </vt:vector>
  </HeadingPairs>
  <TitlesOfParts>
    <vt:vector size="19" baseType="lpstr">
      <vt:lpstr>Office Theme</vt:lpstr>
      <vt:lpstr>PowerPoint-Präsentation</vt:lpstr>
      <vt:lpstr>Advanced Hyperspectral Applications Using SNAP and Sentinel-3A OLCI Data</vt:lpstr>
      <vt:lpstr>Sentinel-3 Sensors</vt:lpstr>
      <vt:lpstr>Ocean and Land Colour Instrument: OLCI</vt:lpstr>
      <vt:lpstr>Ocean and Land Colour Instrument: OLCI</vt:lpstr>
      <vt:lpstr>OLCI product types</vt:lpstr>
      <vt:lpstr>Overview of Sentinel-3 Toolbox in SNAP</vt:lpstr>
      <vt:lpstr>Sentinel Toolboxes Consortia</vt:lpstr>
      <vt:lpstr>S3-TBX Heritage and Evolution</vt:lpstr>
      <vt:lpstr>Exercise Overview: </vt:lpstr>
      <vt:lpstr>1. Radiance to Reflectance</vt:lpstr>
      <vt:lpstr>1. Radiance to Reflectance</vt:lpstr>
      <vt:lpstr>2. OLCI L1/L2 Collocation</vt:lpstr>
      <vt:lpstr>Definition of Emissivity</vt:lpstr>
      <vt:lpstr>3. Emissivity Calculation using Vegetation Indices</vt:lpstr>
      <vt:lpstr>PowerPoint-Präsentation</vt:lpstr>
      <vt:lpstr>PowerPoint-Präsentation</vt:lpstr>
      <vt:lpstr>4. Batch Processing with the Graph Builder</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Zmuda</dc:creator>
  <cp:lastModifiedBy>Daniel Odermatt</cp:lastModifiedBy>
  <cp:revision>47</cp:revision>
  <dcterms:created xsi:type="dcterms:W3CDTF">2017-10-27T08:38:13Z</dcterms:created>
  <dcterms:modified xsi:type="dcterms:W3CDTF">2017-10-29T12:42:35Z</dcterms:modified>
</cp:coreProperties>
</file>