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9" r:id="rId3"/>
    <p:sldId id="260" r:id="rId4"/>
    <p:sldId id="261" r:id="rId5"/>
    <p:sldId id="262" r:id="rId6"/>
    <p:sldId id="263" r:id="rId7"/>
    <p:sldId id="264" r:id="rId8"/>
    <p:sldId id="265" r:id="rId9"/>
    <p:sldId id="277" r:id="rId10"/>
    <p:sldId id="266" r:id="rId11"/>
    <p:sldId id="268" r:id="rId12"/>
    <p:sldId id="270" r:id="rId13"/>
    <p:sldId id="272" r:id="rId14"/>
    <p:sldId id="276" r:id="rId15"/>
    <p:sldId id="273" r:id="rId16"/>
    <p:sldId id="274" r:id="rId17"/>
    <p:sldId id="2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0" autoAdjust="0"/>
    <p:restoredTop sz="94660"/>
  </p:normalViewPr>
  <p:slideViewPr>
    <p:cSldViewPr snapToGrid="0">
      <p:cViewPr varScale="1">
        <p:scale>
          <a:sx n="91" d="100"/>
          <a:sy n="91" d="100"/>
        </p:scale>
        <p:origin x="-408"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8531CE-4705-2149-B3E0-ECACE1FA5735}" type="datetimeFigureOut">
              <a:rPr lang="de-DE" smtClean="0"/>
              <a:t>29.10.17</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864F3-70D7-BD45-AE75-0B15EB4233BE}" type="slidenum">
              <a:rPr lang="de-DE" smtClean="0"/>
              <a:t>‹Nr.›</a:t>
            </a:fld>
            <a:endParaRPr lang="de-DE"/>
          </a:p>
        </p:txBody>
      </p:sp>
    </p:spTree>
    <p:extLst>
      <p:ext uri="{BB962C8B-B14F-4D97-AF65-F5344CB8AC3E}">
        <p14:creationId xmlns:p14="http://schemas.microsoft.com/office/powerpoint/2010/main" val="22013421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Following ENVISAT AATSR, the SLSTR instrument is a conical scanning imaging radiometer employing the along track scanning dual view technique. SLSTR provides data continuity with respect to these previous missions but with a substantial improvement due to its </a:t>
            </a:r>
            <a:r>
              <a:rPr lang="en-US" sz="1200" b="1" i="0" u="none" strike="noStrike" kern="1200" baseline="0" dirty="0" smtClean="0">
                <a:solidFill>
                  <a:schemeClr val="tx1"/>
                </a:solidFill>
                <a:latin typeface="+mn-lt"/>
                <a:ea typeface="+mn-ea"/>
                <a:cs typeface="+mn-cs"/>
              </a:rPr>
              <a:t>higher swaths (740 km in dual view and 1 400 km in single view)</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The principal objective of SLSTR products is to provide global and regional Sea and Land Surface Temperature (SST, LST) to a very high level of accuracy (better than 0.3 K) for both climatological and meteorological applications. </a:t>
            </a:r>
            <a:endParaRPr lang="en-US" dirty="0"/>
          </a:p>
        </p:txBody>
      </p:sp>
      <p:sp>
        <p:nvSpPr>
          <p:cNvPr id="4" name="Slide Number Placeholder 3"/>
          <p:cNvSpPr>
            <a:spLocks noGrp="1"/>
          </p:cNvSpPr>
          <p:nvPr>
            <p:ph type="sldNum" sz="quarter" idx="10"/>
          </p:nvPr>
        </p:nvSpPr>
        <p:spPr/>
        <p:txBody>
          <a:bodyPr/>
          <a:lstStyle/>
          <a:p>
            <a:fld id="{6A632921-4DB4-2A40-921C-A771540B204C}" type="slidenum">
              <a:rPr lang="en-US" smtClean="0"/>
              <a:t>3</a:t>
            </a:fld>
            <a:endParaRPr lang="en-US"/>
          </a:p>
        </p:txBody>
      </p:sp>
    </p:spTree>
    <p:extLst>
      <p:ext uri="{BB962C8B-B14F-4D97-AF65-F5344CB8AC3E}">
        <p14:creationId xmlns:p14="http://schemas.microsoft.com/office/powerpoint/2010/main" val="3888511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SLSTR design incorporates the basic functionality of AATSR, with the addition of some new, more advanced, features. These include wider swath coverage which completely overlaps the OLCI swath, more spectral bands, and a spatial resolution of 0.5 km for visible and SWIR bands. Both the SLSTR and OLCI instruments require a clear view to the sun for calibration purposes and accommodating both on the same platform resulted in the SLSTR oblique view pointing backwards. This configuration is different to the ENVISAT AATSR configuration. </a:t>
            </a:r>
            <a:endParaRPr lang="en-US" dirty="0"/>
          </a:p>
        </p:txBody>
      </p:sp>
      <p:sp>
        <p:nvSpPr>
          <p:cNvPr id="4" name="Slide Number Placeholder 3"/>
          <p:cNvSpPr>
            <a:spLocks noGrp="1"/>
          </p:cNvSpPr>
          <p:nvPr>
            <p:ph type="sldNum" sz="quarter" idx="10"/>
          </p:nvPr>
        </p:nvSpPr>
        <p:spPr/>
        <p:txBody>
          <a:bodyPr/>
          <a:lstStyle/>
          <a:p>
            <a:fld id="{6A632921-4DB4-2A40-921C-A771540B204C}" type="slidenum">
              <a:rPr lang="en-US" smtClean="0"/>
              <a:t>4</a:t>
            </a:fld>
            <a:endParaRPr lang="en-US"/>
          </a:p>
        </p:txBody>
      </p:sp>
    </p:spTree>
    <p:extLst>
      <p:ext uri="{BB962C8B-B14F-4D97-AF65-F5344CB8AC3E}">
        <p14:creationId xmlns:p14="http://schemas.microsoft.com/office/powerpoint/2010/main" val="239085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Increase of the dual view swath width from 500 to 740 km </a:t>
            </a:r>
            <a:r>
              <a:rPr lang="en-US" sz="1200" b="0" i="0" u="none" strike="noStrike" kern="1200" baseline="0" dirty="0" err="1" smtClean="0">
                <a:solidFill>
                  <a:schemeClr val="tx1"/>
                </a:solidFill>
                <a:latin typeface="+mn-lt"/>
                <a:ea typeface="+mn-ea"/>
                <a:cs typeface="+mn-cs"/>
              </a:rPr>
              <a:t>centred</a:t>
            </a:r>
            <a:r>
              <a:rPr lang="en-US" sz="1200" b="0" i="0" u="none" strike="noStrike" kern="1200" baseline="0" dirty="0" smtClean="0">
                <a:solidFill>
                  <a:schemeClr val="tx1"/>
                </a:solidFill>
                <a:latin typeface="+mn-lt"/>
                <a:ea typeface="+mn-ea"/>
                <a:cs typeface="+mn-cs"/>
              </a:rPr>
              <a:t> on the sub-satellite track gives a mean global coverage revisit time at the equator of 1.9 days (one spacecraft) or 0.9 days (two spacecraft). </a:t>
            </a:r>
          </a:p>
          <a:p>
            <a:r>
              <a:rPr lang="en-US" sz="1200" b="0" i="0" u="none" strike="noStrike" kern="1200" baseline="0" dirty="0" smtClean="0">
                <a:solidFill>
                  <a:schemeClr val="tx1"/>
                </a:solidFill>
                <a:latin typeface="+mn-lt"/>
                <a:ea typeface="+mn-ea"/>
                <a:cs typeface="+mn-cs"/>
              </a:rPr>
              <a:t> Enlarged single view swath width of 1 400 km provides a mean global coverage revisit time at the equator of 1 day (one spacecraft) or half a day (two spacecraft). </a:t>
            </a:r>
          </a:p>
          <a:p>
            <a:r>
              <a:rPr lang="en-US" sz="1200" b="0" i="0" u="none" strike="noStrike" kern="1200" baseline="0" dirty="0" smtClean="0">
                <a:solidFill>
                  <a:schemeClr val="tx1"/>
                </a:solidFill>
                <a:latin typeface="+mn-lt"/>
                <a:ea typeface="+mn-ea"/>
                <a:cs typeface="+mn-cs"/>
              </a:rPr>
              <a:t> An on-ground resolution of 0.5 km at nadir (instead of 1 km) for all VIS and SWIR channels. Radiance measurements from these channels are used for both land and clouds daytime observations. </a:t>
            </a:r>
          </a:p>
          <a:p>
            <a:r>
              <a:rPr lang="en-US" sz="1200" b="0" i="0" u="none" strike="noStrike" kern="1200" baseline="0" dirty="0" smtClean="0">
                <a:solidFill>
                  <a:schemeClr val="tx1"/>
                </a:solidFill>
                <a:latin typeface="+mn-lt"/>
                <a:ea typeface="+mn-ea"/>
                <a:cs typeface="+mn-cs"/>
              </a:rPr>
              <a:t> Two added channels (at wavelengths of 2.25 and 1.375 microns) in the SWIR band to allow improved cloud and aerosol detection to give more accurate SST/LST retrievals. </a:t>
            </a:r>
          </a:p>
          <a:p>
            <a:pPr marL="171450" indent="-171450">
              <a:buFont typeface="Arial"/>
              <a:buChar char="•"/>
            </a:pPr>
            <a:r>
              <a:rPr lang="en-US" sz="1200" b="0" i="0" u="none" strike="noStrike" kern="1200" baseline="0" dirty="0" smtClean="0">
                <a:solidFill>
                  <a:schemeClr val="tx1"/>
                </a:solidFill>
                <a:latin typeface="+mn-lt"/>
                <a:ea typeface="+mn-ea"/>
                <a:cs typeface="+mn-cs"/>
              </a:rPr>
              <a:t>Two dedicated channels for fire and high temperature event monitoring at 1 km resolution (by extending the dynamic range of the 3.7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channel and including dedicated detectors at 10.8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that are capable of detecting fires at ~650 K without saturation). </a:t>
            </a:r>
          </a:p>
          <a:p>
            <a:r>
              <a:rPr lang="en-US" sz="1200" b="0" i="0" u="none" strike="noStrike" kern="1200" baseline="0" dirty="0" smtClean="0">
                <a:solidFill>
                  <a:schemeClr val="tx1"/>
                </a:solidFill>
                <a:latin typeface="+mn-lt"/>
                <a:ea typeface="+mn-ea"/>
                <a:cs typeface="+mn-cs"/>
              </a:rPr>
              <a:t> A mission design lifetime of 7.5 years which is higher that of earlier instruments. </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A632921-4DB4-2A40-921C-A771540B204C}" type="slidenum">
              <a:rPr lang="en-US" smtClean="0"/>
              <a:t>5</a:t>
            </a:fld>
            <a:endParaRPr lang="en-US"/>
          </a:p>
        </p:txBody>
      </p:sp>
    </p:spTree>
    <p:extLst>
      <p:ext uri="{BB962C8B-B14F-4D97-AF65-F5344CB8AC3E}">
        <p14:creationId xmlns:p14="http://schemas.microsoft.com/office/powerpoint/2010/main" val="2701543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pPr marL="171450" indent="-171450">
              <a:buFont typeface="Arial"/>
              <a:buChar char="•"/>
            </a:pPr>
            <a:r>
              <a:rPr lang="en-US" sz="1200" b="0" i="0" u="none" strike="noStrike" kern="1200" baseline="0" dirty="0" smtClean="0">
                <a:solidFill>
                  <a:schemeClr val="tx1"/>
                </a:solidFill>
                <a:latin typeface="+mn-lt"/>
                <a:ea typeface="+mn-ea"/>
                <a:cs typeface="+mn-cs"/>
              </a:rPr>
              <a:t>One </a:t>
            </a:r>
            <a:r>
              <a:rPr lang="en-US" sz="1200" b="0" i="0" u="none" strike="noStrike" kern="1200" baseline="0" dirty="0" err="1" smtClean="0">
                <a:solidFill>
                  <a:schemeClr val="tx1"/>
                </a:solidFill>
                <a:latin typeface="+mn-lt"/>
                <a:ea typeface="+mn-ea"/>
                <a:cs typeface="+mn-cs"/>
              </a:rPr>
              <a:t>labelled</a:t>
            </a:r>
            <a:r>
              <a:rPr lang="en-US" sz="1200" b="0" i="0" u="none" strike="noStrike" kern="1200" baseline="0" dirty="0" smtClean="0">
                <a:solidFill>
                  <a:schemeClr val="tx1"/>
                </a:solidFill>
                <a:latin typeface="+mn-lt"/>
                <a:ea typeface="+mn-ea"/>
                <a:cs typeface="+mn-cs"/>
              </a:rPr>
              <a:t> as Level-1B product and output by SLSTR Level-1 processing. The Level-1 product provides radiances and brightness temperatures for each pixel in the instrument grid, each view and each SLSTR channel, plus annotations data associated with SLSTR pixels. </a:t>
            </a:r>
          </a:p>
          <a:p>
            <a:r>
              <a:rPr lang="en-US" sz="1200" b="0" i="0" u="none" strike="noStrike" kern="1200" baseline="0" dirty="0" smtClean="0">
                <a:solidFill>
                  <a:schemeClr val="tx1"/>
                </a:solidFill>
                <a:latin typeface="+mn-lt"/>
                <a:ea typeface="+mn-ea"/>
                <a:cs typeface="+mn-cs"/>
              </a:rPr>
              <a:t>  Four </a:t>
            </a:r>
            <a:r>
              <a:rPr lang="en-US" sz="1200" b="0" i="0" u="none" strike="noStrike" kern="1200" baseline="0" dirty="0" err="1" smtClean="0">
                <a:solidFill>
                  <a:schemeClr val="tx1"/>
                </a:solidFill>
                <a:latin typeface="+mn-lt"/>
                <a:ea typeface="+mn-ea"/>
                <a:cs typeface="+mn-cs"/>
              </a:rPr>
              <a:t>labelled</a:t>
            </a:r>
            <a:r>
              <a:rPr lang="en-US" sz="1200" b="0" i="0" u="none" strike="noStrike" kern="1200" baseline="0" dirty="0" smtClean="0">
                <a:solidFill>
                  <a:schemeClr val="tx1"/>
                </a:solidFill>
                <a:latin typeface="+mn-lt"/>
                <a:ea typeface="+mn-ea"/>
                <a:cs typeface="+mn-cs"/>
              </a:rPr>
              <a:t> as Level-2 products and output by SLSTR Level-2 processing: </a:t>
            </a:r>
          </a:p>
          <a:p>
            <a:pPr lvl="1"/>
            <a:endParaRPr lang="en-US" sz="1200" b="0" i="0" u="none" strike="noStrike" kern="1200" baseline="0" dirty="0" smtClean="0">
              <a:solidFill>
                <a:schemeClr val="tx1"/>
              </a:solidFill>
              <a:latin typeface="+mn-lt"/>
              <a:ea typeface="+mn-ea"/>
              <a:cs typeface="+mn-cs"/>
            </a:endParaRPr>
          </a:p>
          <a:p>
            <a:pPr lvl="1"/>
            <a:r>
              <a:rPr lang="en-US" sz="1200" b="0" i="0" u="none" strike="noStrike" kern="1200" baseline="0" dirty="0" smtClean="0">
                <a:solidFill>
                  <a:schemeClr val="tx1"/>
                </a:solidFill>
                <a:latin typeface="+mn-lt"/>
                <a:ea typeface="+mn-ea"/>
                <a:cs typeface="+mn-cs"/>
              </a:rPr>
              <a:t>o Level-2 WCT product (not disseminated to users) providing the sea surface temperature for single and dual view, for two or three channels </a:t>
            </a:r>
          </a:p>
          <a:p>
            <a:pPr lvl="1"/>
            <a:r>
              <a:rPr lang="en-US" sz="1200" b="0" i="0" u="none" strike="noStrike" kern="1200" baseline="0" dirty="0" smtClean="0">
                <a:solidFill>
                  <a:schemeClr val="tx1"/>
                </a:solidFill>
                <a:latin typeface="+mn-lt"/>
                <a:ea typeface="+mn-ea"/>
                <a:cs typeface="+mn-cs"/>
              </a:rPr>
              <a:t>o Level-2 WST product providing L2P sea surface temperature, following the GHRSST specifications </a:t>
            </a:r>
          </a:p>
          <a:p>
            <a:pPr lvl="1"/>
            <a:r>
              <a:rPr lang="en-US" sz="1200" b="0" i="0" u="none" strike="noStrike" kern="1200" baseline="0" dirty="0" smtClean="0">
                <a:solidFill>
                  <a:schemeClr val="tx1"/>
                </a:solidFill>
                <a:latin typeface="+mn-lt"/>
                <a:ea typeface="+mn-ea"/>
                <a:cs typeface="+mn-cs"/>
              </a:rPr>
              <a:t>o Level-2 LST and FRP products providing land surface temperature and fire </a:t>
            </a:r>
            <a:r>
              <a:rPr lang="en-US" sz="1200" b="0" i="0" u="none" strike="noStrike" kern="1200" baseline="0" dirty="0" err="1" smtClean="0">
                <a:solidFill>
                  <a:schemeClr val="tx1"/>
                </a:solidFill>
                <a:latin typeface="+mn-lt"/>
                <a:ea typeface="+mn-ea"/>
                <a:cs typeface="+mn-cs"/>
              </a:rPr>
              <a:t>radiative</a:t>
            </a:r>
            <a:r>
              <a:rPr lang="en-US" sz="1200" b="0" i="0" u="none" strike="noStrike" kern="1200" baseline="0" dirty="0" smtClean="0">
                <a:solidFill>
                  <a:schemeClr val="tx1"/>
                </a:solidFill>
                <a:latin typeface="+mn-lt"/>
                <a:ea typeface="+mn-ea"/>
                <a:cs typeface="+mn-cs"/>
              </a:rPr>
              <a:t> power (under specification)</a:t>
            </a:r>
          </a:p>
          <a:p>
            <a:endParaRPr lang="en-US" dirty="0"/>
          </a:p>
        </p:txBody>
      </p:sp>
      <p:sp>
        <p:nvSpPr>
          <p:cNvPr id="4" name="Slide Number Placeholder 3"/>
          <p:cNvSpPr>
            <a:spLocks noGrp="1"/>
          </p:cNvSpPr>
          <p:nvPr>
            <p:ph type="sldNum" sz="quarter" idx="10"/>
          </p:nvPr>
        </p:nvSpPr>
        <p:spPr/>
        <p:txBody>
          <a:bodyPr/>
          <a:lstStyle/>
          <a:p>
            <a:fld id="{6A632921-4DB4-2A40-921C-A771540B204C}" type="slidenum">
              <a:rPr lang="en-US" smtClean="0"/>
              <a:t>6</a:t>
            </a:fld>
            <a:endParaRPr lang="en-US"/>
          </a:p>
        </p:txBody>
      </p:sp>
    </p:spTree>
    <p:extLst>
      <p:ext uri="{BB962C8B-B14F-4D97-AF65-F5344CB8AC3E}">
        <p14:creationId xmlns:p14="http://schemas.microsoft.com/office/powerpoint/2010/main" val="3305317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LST is a key parameter in the physics of land surface processes. It combines the results of all surface-atmosphere interactions and energy fluxes between the surface and the atmosphere. Warmth coming off the Earth's sites affects (and is affected by) the world's weather and climate patterns. A good indicator of this phenomenon is the land surface temperature</a:t>
            </a:r>
            <a:endParaRPr lang="en-US" dirty="0"/>
          </a:p>
        </p:txBody>
      </p:sp>
      <p:sp>
        <p:nvSpPr>
          <p:cNvPr id="4" name="Slide Number Placeholder 3"/>
          <p:cNvSpPr>
            <a:spLocks noGrp="1"/>
          </p:cNvSpPr>
          <p:nvPr>
            <p:ph type="sldNum" sz="quarter" idx="10"/>
          </p:nvPr>
        </p:nvSpPr>
        <p:spPr/>
        <p:txBody>
          <a:bodyPr/>
          <a:lstStyle/>
          <a:p>
            <a:fld id="{6A632921-4DB4-2A40-921C-A771540B204C}" type="slidenum">
              <a:rPr lang="en-US" smtClean="0"/>
              <a:t>10</a:t>
            </a:fld>
            <a:endParaRPr lang="en-US"/>
          </a:p>
        </p:txBody>
      </p:sp>
    </p:spTree>
    <p:extLst>
      <p:ext uri="{BB962C8B-B14F-4D97-AF65-F5344CB8AC3E}">
        <p14:creationId xmlns:p14="http://schemas.microsoft.com/office/powerpoint/2010/main" val="34193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750299"/>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29.10.17</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38167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29.10.17</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3877610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14375"/>
            <a:ext cx="10515600" cy="97631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9261970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29.10.17</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3879616707"/>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29.10.17</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133507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29.10.17</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69296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29.10.17</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100023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29.10.17</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356894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29.10.17</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1815917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29.10.17</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38753385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31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2333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r>
              <a:rPr lang="en-US" dirty="0" smtClean="0"/>
              <a:t>Land surface temperature using a split-window algorithm</a:t>
            </a:r>
            <a:endParaRPr lang="en-US" dirty="0"/>
          </a:p>
        </p:txBody>
      </p:sp>
      <p:pic>
        <p:nvPicPr>
          <p:cNvPr id="4" name="Picture 3" descr="Screen Shot 2017-09-04 at 17.37.23.png"/>
          <p:cNvPicPr>
            <a:picLocks noChangeAspect="1"/>
          </p:cNvPicPr>
          <p:nvPr/>
        </p:nvPicPr>
        <p:blipFill rotWithShape="1">
          <a:blip r:embed="rId3">
            <a:extLst>
              <a:ext uri="{28A0092B-C50C-407E-A947-70E740481C1C}">
                <a14:useLocalDpi xmlns:a14="http://schemas.microsoft.com/office/drawing/2010/main" val="0"/>
              </a:ext>
            </a:extLst>
          </a:blip>
          <a:srcRect t="5765" b="3140"/>
          <a:stretch/>
        </p:blipFill>
        <p:spPr>
          <a:xfrm>
            <a:off x="1430045" y="2023414"/>
            <a:ext cx="9070020" cy="3403636"/>
          </a:xfrm>
          <a:prstGeom prst="rect">
            <a:avLst/>
          </a:prstGeom>
        </p:spPr>
      </p:pic>
      <p:sp>
        <p:nvSpPr>
          <p:cNvPr id="6" name="TextBox 4"/>
          <p:cNvSpPr txBox="1"/>
          <p:nvPr/>
        </p:nvSpPr>
        <p:spPr>
          <a:xfrm>
            <a:off x="0" y="5548937"/>
            <a:ext cx="12192000" cy="506983"/>
          </a:xfrm>
          <a:prstGeom prst="rect">
            <a:avLst/>
          </a:prstGeom>
          <a:solidFill>
            <a:schemeClr val="accent3">
              <a:lumMod val="20000"/>
              <a:lumOff val="80000"/>
            </a:schemeClr>
          </a:solidFill>
        </p:spPr>
        <p:txBody>
          <a:bodyPr wrap="square" lIns="36000" tIns="0" rIns="36000" bIns="14400" rtlCol="0">
            <a:spAutoFit/>
          </a:bodyPr>
          <a:lstStyle/>
          <a:p>
            <a:pPr algn="ctr"/>
            <a:r>
              <a:rPr lang="en-US" sz="1600" dirty="0" smtClean="0"/>
              <a:t>Synergistic use of MERIS and AATSR as a proxy for estimating Land Surface Temperature from Sentinel-3 data; </a:t>
            </a:r>
            <a:r>
              <a:rPr lang="en-US" sz="1600" dirty="0" err="1" smtClean="0"/>
              <a:t>Sobrino</a:t>
            </a:r>
            <a:r>
              <a:rPr lang="en-US" sz="1600" dirty="0" smtClean="0"/>
              <a:t> </a:t>
            </a:r>
            <a:r>
              <a:rPr lang="en-US" sz="1600" dirty="0"/>
              <a:t>et al., </a:t>
            </a:r>
            <a:r>
              <a:rPr lang="en-US" sz="1600" dirty="0" smtClean="0"/>
              <a:t>2016, RSE</a:t>
            </a:r>
            <a:r>
              <a:rPr lang="de-CH" sz="1600" dirty="0" smtClean="0"/>
              <a:t>, </a:t>
            </a:r>
            <a:br>
              <a:rPr lang="de-CH" sz="1600" dirty="0" smtClean="0"/>
            </a:br>
            <a:r>
              <a:rPr lang="de-DE" sz="1600" dirty="0"/>
              <a:t>http://</a:t>
            </a:r>
            <a:r>
              <a:rPr lang="de-DE" sz="1600" dirty="0" err="1"/>
              <a:t>dx.doi.org</a:t>
            </a:r>
            <a:r>
              <a:rPr lang="de-DE" sz="1600" dirty="0"/>
              <a:t>/10.1016/j.rse.2016.03.035</a:t>
            </a:r>
            <a:endParaRPr lang="en-US" sz="1600" dirty="0"/>
          </a:p>
        </p:txBody>
      </p:sp>
    </p:spTree>
    <p:extLst>
      <p:ext uri="{BB962C8B-B14F-4D97-AF65-F5344CB8AC3E}">
        <p14:creationId xmlns:p14="http://schemas.microsoft.com/office/powerpoint/2010/main" val="5903972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r>
              <a:rPr lang="en-US" dirty="0"/>
              <a:t>1</a:t>
            </a:r>
            <a:r>
              <a:rPr lang="en-US" dirty="0" smtClean="0"/>
              <a:t>. SLSTR-OLCI COLLOCATION</a:t>
            </a:r>
            <a:endParaRPr lang="en-US" dirty="0"/>
          </a:p>
        </p:txBody>
      </p:sp>
      <p:sp>
        <p:nvSpPr>
          <p:cNvPr id="3" name="Content Placeholder 2"/>
          <p:cNvSpPr>
            <a:spLocks noGrp="1"/>
          </p:cNvSpPr>
          <p:nvPr>
            <p:ph idx="1"/>
          </p:nvPr>
        </p:nvSpPr>
        <p:spPr>
          <a:xfrm>
            <a:off x="609600" y="1517976"/>
            <a:ext cx="7406613" cy="4036720"/>
          </a:xfrm>
        </p:spPr>
        <p:txBody>
          <a:bodyPr lIns="121917" tIns="60958" rIns="121917" bIns="60958">
            <a:noAutofit/>
          </a:bodyPr>
          <a:lstStyle/>
          <a:p>
            <a:pPr>
              <a:lnSpc>
                <a:spcPct val="110000"/>
              </a:lnSpc>
            </a:pPr>
            <a:r>
              <a:rPr lang="en-US" sz="1800" dirty="0">
                <a:latin typeface="Calibri"/>
                <a:cs typeface="Calibri"/>
              </a:rPr>
              <a:t>Use </a:t>
            </a:r>
            <a:r>
              <a:rPr lang="en-US" sz="1800" dirty="0" smtClean="0">
                <a:latin typeface="Calibri"/>
                <a:cs typeface="Calibri"/>
              </a:rPr>
              <a:t>the collocation tool to group the </a:t>
            </a:r>
            <a:r>
              <a:rPr lang="en-US" sz="1800" dirty="0" smtClean="0">
                <a:latin typeface="Calibri"/>
                <a:cs typeface="Calibri"/>
              </a:rPr>
              <a:t>SLSTR and OLCI </a:t>
            </a:r>
            <a:r>
              <a:rPr lang="en-US" sz="1800" dirty="0">
                <a:latin typeface="Calibri"/>
                <a:cs typeface="Calibri"/>
              </a:rPr>
              <a:t>bands in one product with the same spatial </a:t>
            </a:r>
            <a:r>
              <a:rPr lang="en-US" sz="1800" dirty="0" smtClean="0">
                <a:latin typeface="Calibri"/>
                <a:cs typeface="Calibri"/>
              </a:rPr>
              <a:t>resolution (</a:t>
            </a:r>
            <a:r>
              <a:rPr lang="en-US" sz="1800" dirty="0" smtClean="0">
                <a:latin typeface="Calibri"/>
                <a:cs typeface="Calibri"/>
              </a:rPr>
              <a:t>1 km</a:t>
            </a:r>
            <a:r>
              <a:rPr lang="en-US" sz="1800" dirty="0" smtClean="0">
                <a:latin typeface="Calibri"/>
                <a:cs typeface="Calibri"/>
              </a:rPr>
              <a:t>) </a:t>
            </a:r>
            <a:r>
              <a:rPr lang="en-US" sz="1800" dirty="0">
                <a:latin typeface="Calibri"/>
                <a:cs typeface="Calibri"/>
              </a:rPr>
              <a:t>and geo-location</a:t>
            </a:r>
            <a:r>
              <a:rPr lang="en-US" sz="1800" dirty="0" smtClean="0">
                <a:latin typeface="Calibri"/>
                <a:cs typeface="Calibri"/>
              </a:rPr>
              <a:t>:</a:t>
            </a:r>
            <a:endParaRPr lang="en-US" sz="1800" dirty="0">
              <a:latin typeface="Calibri"/>
              <a:cs typeface="Calibri"/>
            </a:endParaRPr>
          </a:p>
          <a:p>
            <a:pPr>
              <a:lnSpc>
                <a:spcPct val="110000"/>
              </a:lnSpc>
            </a:pPr>
            <a:r>
              <a:rPr lang="en-US" sz="1800" i="1" dirty="0">
                <a:latin typeface="Calibri"/>
                <a:cs typeface="Calibri"/>
              </a:rPr>
              <a:t>Raster/Geometric Operations/</a:t>
            </a:r>
            <a:r>
              <a:rPr lang="en-US" sz="1800" i="1" dirty="0" smtClean="0">
                <a:latin typeface="Calibri"/>
                <a:cs typeface="Calibri"/>
              </a:rPr>
              <a:t>Collocation</a:t>
            </a:r>
            <a:endParaRPr lang="en-US" sz="1800" dirty="0">
              <a:latin typeface="Calibri"/>
              <a:cs typeface="Calibri"/>
            </a:endParaRPr>
          </a:p>
          <a:p>
            <a:pPr>
              <a:lnSpc>
                <a:spcPct val="110000"/>
              </a:lnSpc>
            </a:pPr>
            <a:r>
              <a:rPr lang="en-US" sz="1800" dirty="0" smtClean="0">
                <a:latin typeface="Calibri"/>
                <a:cs typeface="Calibri"/>
              </a:rPr>
              <a:t>Master file</a:t>
            </a:r>
            <a:r>
              <a:rPr lang="en-US" sz="1800" dirty="0" smtClean="0">
                <a:latin typeface="Calibri"/>
                <a:cs typeface="Calibri"/>
              </a:rPr>
              <a:t>:</a:t>
            </a:r>
            <a:r>
              <a:rPr lang="en-US" sz="1800" dirty="0">
                <a:latin typeface="Calibri"/>
                <a:cs typeface="Calibri"/>
              </a:rPr>
              <a:t/>
            </a:r>
            <a:br>
              <a:rPr lang="en-US" sz="1800" dirty="0">
                <a:latin typeface="Calibri"/>
                <a:cs typeface="Calibri"/>
              </a:rPr>
            </a:br>
            <a:r>
              <a:rPr lang="en-US" sz="1800" i="1" dirty="0">
                <a:cs typeface="Calibri"/>
              </a:rPr>
              <a:t>subset_0_of_S3A_SL_1_RBT____20170729T030116_20170729T030416_20170730T090755_0180_020_246_2519_LN2_O_NT_002.dim</a:t>
            </a:r>
            <a:r>
              <a:rPr lang="en-US" sz="1800" dirty="0">
                <a:latin typeface="Calibri"/>
                <a:cs typeface="Calibri"/>
              </a:rPr>
              <a:t>	</a:t>
            </a:r>
          </a:p>
          <a:p>
            <a:pPr>
              <a:lnSpc>
                <a:spcPct val="110000"/>
              </a:lnSpc>
            </a:pPr>
            <a:r>
              <a:rPr lang="en-US" sz="1800" dirty="0" smtClean="0">
                <a:latin typeface="Calibri"/>
                <a:cs typeface="Calibri"/>
              </a:rPr>
              <a:t>Slave file: </a:t>
            </a:r>
            <a:r>
              <a:rPr lang="en-US" sz="1800" dirty="0">
                <a:cs typeface="Calibri"/>
              </a:rPr>
              <a:t/>
            </a:r>
            <a:br>
              <a:rPr lang="en-US" sz="1800" dirty="0">
                <a:cs typeface="Calibri"/>
              </a:rPr>
            </a:br>
            <a:r>
              <a:rPr lang="en-US" sz="1800" i="1" dirty="0" smtClean="0">
                <a:cs typeface="Calibri"/>
              </a:rPr>
              <a:t>emissivity_collocate_subset_0_of_S3A_OL_1_EFR____20170729T030116_20170729T030416_20170730T064809_0180_020_246_2519_LN1_O_NT_002_radrefl.dim</a:t>
            </a:r>
            <a:r>
              <a:rPr lang="en-US" sz="1800" dirty="0">
                <a:latin typeface="Calibri"/>
                <a:cs typeface="Calibri"/>
              </a:rPr>
              <a:t>	</a:t>
            </a:r>
            <a:r>
              <a:rPr lang="en-US" sz="1800" dirty="0">
                <a:latin typeface="Andale Mono"/>
                <a:cs typeface="Andale Mono"/>
              </a:rPr>
              <a:t>	</a:t>
            </a:r>
            <a:endParaRPr lang="en-US" sz="1800" dirty="0" smtClean="0">
              <a:latin typeface="Andale Mono"/>
              <a:cs typeface="Andale Mono"/>
            </a:endParaRPr>
          </a:p>
          <a:p>
            <a:endParaRPr lang="en-US" sz="1800" dirty="0">
              <a:latin typeface="Andale Mono"/>
              <a:cs typeface="Andale Mono"/>
            </a:endParaRPr>
          </a:p>
          <a:p>
            <a:endParaRPr lang="en-US" sz="1800" dirty="0"/>
          </a:p>
          <a:p>
            <a:endParaRPr lang="en-US" sz="1800" dirty="0"/>
          </a:p>
        </p:txBody>
      </p:sp>
      <p:pic>
        <p:nvPicPr>
          <p:cNvPr id="5" name="Bild 4" descr="colloc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7449" y="0"/>
            <a:ext cx="3379015" cy="6858000"/>
          </a:xfrm>
          <a:prstGeom prst="rect">
            <a:avLst/>
          </a:prstGeom>
        </p:spPr>
      </p:pic>
    </p:spTree>
    <p:extLst>
      <p:ext uri="{BB962C8B-B14F-4D97-AF65-F5344CB8AC3E}">
        <p14:creationId xmlns:p14="http://schemas.microsoft.com/office/powerpoint/2010/main" val="8581456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r>
              <a:rPr lang="en-US" dirty="0" smtClean="0"/>
              <a:t>2. LST </a:t>
            </a:r>
            <a:r>
              <a:rPr lang="en-US" dirty="0"/>
              <a:t>A</a:t>
            </a:r>
            <a:r>
              <a:rPr lang="en-US" dirty="0" smtClean="0"/>
              <a:t>lgorithm in Band </a:t>
            </a:r>
            <a:r>
              <a:rPr lang="en-US" dirty="0" err="1"/>
              <a:t>M</a:t>
            </a:r>
            <a:r>
              <a:rPr lang="en-US" dirty="0" err="1" smtClean="0"/>
              <a:t>aths</a:t>
            </a:r>
            <a:endParaRPr lang="en-US" dirty="0"/>
          </a:p>
        </p:txBody>
      </p:sp>
      <p:pic>
        <p:nvPicPr>
          <p:cNvPr id="5" name="Bild 4" descr="l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51" y="1468760"/>
            <a:ext cx="7898893" cy="4439279"/>
          </a:xfrm>
          <a:prstGeom prst="rect">
            <a:avLst/>
          </a:prstGeom>
        </p:spPr>
      </p:pic>
      <p:pic>
        <p:nvPicPr>
          <p:cNvPr id="6" name="Bild 5" descr="lst express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6672" y="4647599"/>
            <a:ext cx="3022530" cy="1209012"/>
          </a:xfrm>
          <a:prstGeom prst="rect">
            <a:avLst/>
          </a:prstGeom>
        </p:spPr>
      </p:pic>
      <p:pic>
        <p:nvPicPr>
          <p:cNvPr id="7" name="Bild 6" descr="lst properti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915" y="1465458"/>
            <a:ext cx="3032134" cy="2847179"/>
          </a:xfrm>
          <a:prstGeom prst="rect">
            <a:avLst/>
          </a:prstGeom>
        </p:spPr>
      </p:pic>
    </p:spTree>
    <p:extLst>
      <p:ext uri="{BB962C8B-B14F-4D97-AF65-F5344CB8AC3E}">
        <p14:creationId xmlns:p14="http://schemas.microsoft.com/office/powerpoint/2010/main" val="247063320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mas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37" y="1461592"/>
            <a:ext cx="7928774" cy="4456072"/>
          </a:xfrm>
          <a:prstGeom prst="rect">
            <a:avLst/>
          </a:prstGeom>
        </p:spPr>
      </p:pic>
      <p:sp>
        <p:nvSpPr>
          <p:cNvPr id="2" name="Title 1"/>
          <p:cNvSpPr>
            <a:spLocks noGrp="1"/>
          </p:cNvSpPr>
          <p:nvPr>
            <p:ph type="title"/>
          </p:nvPr>
        </p:nvSpPr>
        <p:spPr/>
        <p:txBody>
          <a:bodyPr lIns="121917" tIns="60958" rIns="121917" bIns="60958"/>
          <a:lstStyle/>
          <a:p>
            <a:r>
              <a:rPr lang="en-US" dirty="0"/>
              <a:t>3</a:t>
            </a:r>
            <a:r>
              <a:rPr lang="en-US" dirty="0" smtClean="0"/>
              <a:t>. </a:t>
            </a:r>
            <a:r>
              <a:rPr lang="en-US" dirty="0" smtClean="0"/>
              <a:t>FLAGS AND MASKS</a:t>
            </a:r>
            <a:endParaRPr lang="en-US" dirty="0"/>
          </a:p>
        </p:txBody>
      </p:sp>
      <p:sp>
        <p:nvSpPr>
          <p:cNvPr id="3" name="Content Placeholder 2"/>
          <p:cNvSpPr>
            <a:spLocks noGrp="1"/>
          </p:cNvSpPr>
          <p:nvPr>
            <p:ph idx="1"/>
          </p:nvPr>
        </p:nvSpPr>
        <p:spPr>
          <a:xfrm>
            <a:off x="8694366" y="1563156"/>
            <a:ext cx="2659433" cy="4613807"/>
          </a:xfrm>
        </p:spPr>
        <p:txBody>
          <a:bodyPr lIns="121917" tIns="60958" rIns="121917" bIns="60958"/>
          <a:lstStyle/>
          <a:p>
            <a:r>
              <a:rPr lang="en-US" sz="1800" dirty="0" smtClean="0"/>
              <a:t>Use </a:t>
            </a:r>
            <a:r>
              <a:rPr lang="en-US" sz="1800" dirty="0" smtClean="0"/>
              <a:t>the Mask Manager to visualize, change and created new masks from flags or </a:t>
            </a:r>
            <a:r>
              <a:rPr lang="en-US" sz="1800" dirty="0" smtClean="0"/>
              <a:t>bands</a:t>
            </a:r>
            <a:endParaRPr lang="en-US" sz="1800" dirty="0"/>
          </a:p>
        </p:txBody>
      </p:sp>
      <p:pic>
        <p:nvPicPr>
          <p:cNvPr id="7" name="Bild 6" descr="mask express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010" y="3482450"/>
            <a:ext cx="6191073" cy="2454403"/>
          </a:xfrm>
          <a:prstGeom prst="rect">
            <a:avLst/>
          </a:prstGeom>
        </p:spPr>
      </p:pic>
    </p:spTree>
    <p:extLst>
      <p:ext uri="{BB962C8B-B14F-4D97-AF65-F5344CB8AC3E}">
        <p14:creationId xmlns:p14="http://schemas.microsoft.com/office/powerpoint/2010/main" val="39354479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4. </a:t>
            </a:r>
            <a:r>
              <a:rPr lang="de-DE" dirty="0" err="1" smtClean="0"/>
              <a:t>Scatter</a:t>
            </a:r>
            <a:r>
              <a:rPr lang="de-DE" dirty="0" smtClean="0"/>
              <a:t> Plot Split </a:t>
            </a:r>
            <a:r>
              <a:rPr lang="de-DE" dirty="0" err="1" smtClean="0"/>
              <a:t>Window</a:t>
            </a:r>
            <a:r>
              <a:rPr lang="de-DE" dirty="0" smtClean="0"/>
              <a:t> LST vs. L2</a:t>
            </a:r>
            <a:endParaRPr lang="de-DE" dirty="0"/>
          </a:p>
        </p:txBody>
      </p:sp>
      <p:sp>
        <p:nvSpPr>
          <p:cNvPr id="5" name="Content Placeholder 2"/>
          <p:cNvSpPr txBox="1">
            <a:spLocks/>
          </p:cNvSpPr>
          <p:nvPr/>
        </p:nvSpPr>
        <p:spPr>
          <a:xfrm>
            <a:off x="600092" y="1563156"/>
            <a:ext cx="4898432" cy="4613807"/>
          </a:xfrm>
          <a:prstGeom prst="rect">
            <a:avLst/>
          </a:prstGeom>
        </p:spPr>
        <p:txBody>
          <a:bodyPr lIns="121917" tIns="60958" rIns="121917" bIns="60958"/>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t>Compare the </a:t>
            </a:r>
            <a:r>
              <a:rPr lang="en-US" sz="1800" dirty="0"/>
              <a:t>split window calculated LST </a:t>
            </a:r>
            <a:r>
              <a:rPr lang="en-US" sz="1800" dirty="0" smtClean="0"/>
              <a:t>with other thermal bands (Analysis/Scatter Plot)</a:t>
            </a:r>
          </a:p>
          <a:p>
            <a:endParaRPr lang="en-US" sz="1800" dirty="0"/>
          </a:p>
          <a:p>
            <a:endParaRPr lang="en-US" sz="1800" dirty="0" smtClean="0"/>
          </a:p>
          <a:p>
            <a:endParaRPr lang="en-US" sz="1800" dirty="0"/>
          </a:p>
          <a:p>
            <a:endParaRPr lang="en-US" sz="1800" dirty="0" smtClean="0"/>
          </a:p>
          <a:p>
            <a:endParaRPr lang="en-US" sz="1800" dirty="0"/>
          </a:p>
          <a:p>
            <a:r>
              <a:rPr lang="en-US" sz="1800" dirty="0" smtClean="0">
                <a:solidFill>
                  <a:schemeClr val="bg1">
                    <a:lumMod val="75000"/>
                  </a:schemeClr>
                </a:solidFill>
              </a:rPr>
              <a:t>[Product error?] </a:t>
            </a:r>
            <a:br>
              <a:rPr lang="en-US" sz="1800" dirty="0" smtClean="0">
                <a:solidFill>
                  <a:schemeClr val="bg1">
                    <a:lumMod val="75000"/>
                  </a:schemeClr>
                </a:solidFill>
              </a:rPr>
            </a:br>
            <a:r>
              <a:rPr lang="en-US" sz="1800" dirty="0" smtClean="0">
                <a:solidFill>
                  <a:schemeClr val="bg1">
                    <a:lumMod val="75000"/>
                  </a:schemeClr>
                </a:solidFill>
              </a:rPr>
              <a:t>Try to collocate the split window calculated LST with the SLSTR </a:t>
            </a:r>
            <a:r>
              <a:rPr lang="en-US" sz="1800" dirty="0">
                <a:solidFill>
                  <a:schemeClr val="bg1">
                    <a:lumMod val="75000"/>
                  </a:schemeClr>
                </a:solidFill>
              </a:rPr>
              <a:t>L2 product </a:t>
            </a:r>
            <a:r>
              <a:rPr lang="en-US" sz="1800" dirty="0" smtClean="0">
                <a:solidFill>
                  <a:schemeClr val="bg1">
                    <a:lumMod val="75000"/>
                  </a:schemeClr>
                </a:solidFill>
              </a:rPr>
              <a:t>for comparison (</a:t>
            </a:r>
            <a:r>
              <a:rPr lang="en-US" sz="1800" i="1" dirty="0">
                <a:solidFill>
                  <a:schemeClr val="bg1">
                    <a:lumMod val="75000"/>
                  </a:schemeClr>
                </a:solidFill>
              </a:rPr>
              <a:t>S3A_SL_2_LST____20170729T030116_20170729T030416_20170729T050111_0180_020_246_2519_SVL_O_NR_002.</a:t>
            </a:r>
            <a:r>
              <a:rPr lang="en-US" sz="1800" i="1" dirty="0" smtClean="0">
                <a:solidFill>
                  <a:schemeClr val="bg1">
                    <a:lumMod val="75000"/>
                  </a:schemeClr>
                </a:solidFill>
              </a:rPr>
              <a:t>SEN3</a:t>
            </a:r>
            <a:r>
              <a:rPr lang="en-US" sz="1800" dirty="0" smtClean="0">
                <a:solidFill>
                  <a:schemeClr val="bg1">
                    <a:lumMod val="75000"/>
                  </a:schemeClr>
                </a:solidFill>
              </a:rPr>
              <a:t>)</a:t>
            </a:r>
          </a:p>
          <a:p>
            <a:endParaRPr lang="en-US" sz="1800" dirty="0"/>
          </a:p>
        </p:txBody>
      </p:sp>
      <p:pic>
        <p:nvPicPr>
          <p:cNvPr id="7" name="Bild 6" descr="scatter 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9947" y="1534585"/>
            <a:ext cx="5967782" cy="4262701"/>
          </a:xfrm>
          <a:prstGeom prst="rect">
            <a:avLst/>
          </a:prstGeom>
        </p:spPr>
      </p:pic>
    </p:spTree>
    <p:extLst>
      <p:ext uri="{BB962C8B-B14F-4D97-AF65-F5344CB8AC3E}">
        <p14:creationId xmlns:p14="http://schemas.microsoft.com/office/powerpoint/2010/main" val="36068281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r>
              <a:rPr lang="en-US" dirty="0"/>
              <a:t>5</a:t>
            </a:r>
            <a:r>
              <a:rPr lang="en-US" dirty="0" smtClean="0"/>
              <a:t>. Import a </a:t>
            </a:r>
            <a:r>
              <a:rPr lang="en-US" dirty="0" err="1" smtClean="0"/>
              <a:t>Shapefile</a:t>
            </a:r>
            <a:r>
              <a:rPr lang="en-US" dirty="0" smtClean="0"/>
              <a:t> with in situ data</a:t>
            </a:r>
            <a:endParaRPr lang="en-US" dirty="0"/>
          </a:p>
        </p:txBody>
      </p:sp>
      <p:sp>
        <p:nvSpPr>
          <p:cNvPr id="3" name="Content Placeholder 2"/>
          <p:cNvSpPr>
            <a:spLocks noGrp="1"/>
          </p:cNvSpPr>
          <p:nvPr>
            <p:ph idx="1"/>
          </p:nvPr>
        </p:nvSpPr>
        <p:spPr>
          <a:xfrm>
            <a:off x="581689" y="1698661"/>
            <a:ext cx="3409625" cy="2711673"/>
          </a:xfrm>
        </p:spPr>
        <p:txBody>
          <a:bodyPr lIns="121917" tIns="60958" rIns="121917" bIns="60958">
            <a:normAutofit/>
          </a:bodyPr>
          <a:lstStyle/>
          <a:p>
            <a:r>
              <a:rPr lang="en-US" sz="1800" dirty="0" smtClean="0"/>
              <a:t>Use the dialogue </a:t>
            </a:r>
            <a:r>
              <a:rPr lang="en-US" sz="1800" i="1" dirty="0" smtClean="0"/>
              <a:t>File/Import/Vector data/ESRI</a:t>
            </a:r>
            <a:r>
              <a:rPr lang="en-US" sz="1800" dirty="0" smtClean="0"/>
              <a:t> </a:t>
            </a:r>
            <a:r>
              <a:rPr lang="en-US" sz="1800" i="1" dirty="0" err="1" smtClean="0"/>
              <a:t>shapefile</a:t>
            </a:r>
            <a:r>
              <a:rPr lang="en-US" sz="1800" dirty="0" smtClean="0"/>
              <a:t> to </a:t>
            </a:r>
            <a:r>
              <a:rPr lang="en-US" sz="1800" dirty="0" smtClean="0"/>
              <a:t>open t</a:t>
            </a:r>
            <a:r>
              <a:rPr lang="en-US" sz="1800" dirty="0" smtClean="0"/>
              <a:t>he </a:t>
            </a:r>
            <a:r>
              <a:rPr lang="en-US" sz="1800" dirty="0" err="1" smtClean="0"/>
              <a:t>shapefile</a:t>
            </a:r>
            <a:r>
              <a:rPr lang="en-US" sz="1800" dirty="0" smtClean="0"/>
              <a:t> </a:t>
            </a:r>
            <a:r>
              <a:rPr lang="en-US" sz="1800" i="1" dirty="0" smtClean="0"/>
              <a:t>text/in </a:t>
            </a:r>
            <a:r>
              <a:rPr lang="en-US" sz="1800" i="1" dirty="0" err="1" smtClean="0"/>
              <a:t>situ.shp</a:t>
            </a:r>
            <a:r>
              <a:rPr lang="en-US" sz="1800" i="1" dirty="0" smtClean="0"/>
              <a:t> </a:t>
            </a:r>
            <a:r>
              <a:rPr lang="en-US" sz="1800" dirty="0" smtClean="0"/>
              <a:t>with </a:t>
            </a:r>
            <a:r>
              <a:rPr lang="en-US" sz="1800" dirty="0" smtClean="0"/>
              <a:t>in situ </a:t>
            </a:r>
            <a:r>
              <a:rPr lang="en-US" sz="1800" dirty="0" smtClean="0"/>
              <a:t>data</a:t>
            </a:r>
          </a:p>
          <a:p>
            <a:r>
              <a:rPr lang="en-US" sz="1800" dirty="0" smtClean="0"/>
              <a:t>Check the Vector Data list in the </a:t>
            </a:r>
            <a:r>
              <a:rPr lang="en-US" sz="1800" i="1" dirty="0" smtClean="0"/>
              <a:t>Layer Manager</a:t>
            </a:r>
            <a:endParaRPr lang="en-US" sz="1800" i="1" dirty="0" smtClean="0"/>
          </a:p>
          <a:p>
            <a:r>
              <a:rPr lang="en-US" sz="1800" dirty="0" smtClean="0"/>
              <a:t>Select </a:t>
            </a:r>
            <a:r>
              <a:rPr lang="en-US" sz="1800" i="1" dirty="0" smtClean="0"/>
              <a:t>Analysis/Correlative Plot</a:t>
            </a:r>
          </a:p>
          <a:p>
            <a:endParaRPr lang="en-US" sz="1800" dirty="0">
              <a:solidFill>
                <a:schemeClr val="tx1"/>
              </a:solidFill>
              <a:cs typeface="Andale Mono"/>
            </a:endParaRPr>
          </a:p>
        </p:txBody>
      </p:sp>
      <p:pic>
        <p:nvPicPr>
          <p:cNvPr id="4" name="Bild 3" descr="shapefi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649" y="1530040"/>
            <a:ext cx="7642458" cy="4295159"/>
          </a:xfrm>
          <a:prstGeom prst="rect">
            <a:avLst/>
          </a:prstGeom>
        </p:spPr>
      </p:pic>
    </p:spTree>
    <p:extLst>
      <p:ext uri="{BB962C8B-B14F-4D97-AF65-F5344CB8AC3E}">
        <p14:creationId xmlns:p14="http://schemas.microsoft.com/office/powerpoint/2010/main" val="20369102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r>
              <a:rPr lang="en-US" dirty="0"/>
              <a:t>6</a:t>
            </a:r>
            <a:r>
              <a:rPr lang="en-US" dirty="0" smtClean="0"/>
              <a:t>. Make a Correlation Plot</a:t>
            </a:r>
            <a:endParaRPr lang="en-US" dirty="0"/>
          </a:p>
        </p:txBody>
      </p:sp>
      <p:pic>
        <p:nvPicPr>
          <p:cNvPr id="6" name="Bild 5" descr="correlative 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444" y="1533490"/>
            <a:ext cx="8853112" cy="4309678"/>
          </a:xfrm>
          <a:prstGeom prst="rect">
            <a:avLst/>
          </a:prstGeom>
          <a:ln>
            <a:solidFill>
              <a:schemeClr val="tx1">
                <a:lumMod val="50000"/>
                <a:lumOff val="50000"/>
              </a:schemeClr>
            </a:solidFill>
          </a:ln>
        </p:spPr>
      </p:pic>
    </p:spTree>
    <p:extLst>
      <p:ext uri="{BB962C8B-B14F-4D97-AF65-F5344CB8AC3E}">
        <p14:creationId xmlns:p14="http://schemas.microsoft.com/office/powerpoint/2010/main" val="1815667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712688"/>
            <a:ext cx="10515600" cy="978000"/>
          </a:xfrm>
          <a:prstGeom prst="rect">
            <a:avLst/>
          </a:prstGeom>
        </p:spPr>
        <p:txBody>
          <a:bodyPr lIns="121917" tIns="60958" rIns="121917" bIns="60958"/>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7</a:t>
            </a:r>
            <a:r>
              <a:rPr lang="en-US" dirty="0" smtClean="0"/>
              <a:t>. </a:t>
            </a:r>
            <a:r>
              <a:rPr lang="en-US" smtClean="0"/>
              <a:t>[cont.] Batch Processing</a:t>
            </a:r>
            <a:endParaRPr lang="en-US" dirty="0"/>
          </a:p>
        </p:txBody>
      </p:sp>
      <p:pic>
        <p:nvPicPr>
          <p:cNvPr id="5" name="Bild 4" descr="sub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61" y="1697653"/>
            <a:ext cx="4028400" cy="3750579"/>
          </a:xfrm>
          <a:prstGeom prst="rect">
            <a:avLst/>
          </a:prstGeom>
        </p:spPr>
      </p:pic>
      <p:pic>
        <p:nvPicPr>
          <p:cNvPr id="7" name="Bild 6" descr="graph buil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965" y="1702224"/>
            <a:ext cx="3921782" cy="3731799"/>
          </a:xfrm>
          <a:prstGeom prst="rect">
            <a:avLst/>
          </a:prstGeom>
        </p:spPr>
      </p:pic>
      <p:pic>
        <p:nvPicPr>
          <p:cNvPr id="8" name="Bild 7" descr="batch process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3850" y="1696671"/>
            <a:ext cx="3652690" cy="3749322"/>
          </a:xfrm>
          <a:prstGeom prst="rect">
            <a:avLst/>
          </a:prstGeom>
        </p:spPr>
      </p:pic>
    </p:spTree>
    <p:extLst>
      <p:ext uri="{BB962C8B-B14F-4D97-AF65-F5344CB8AC3E}">
        <p14:creationId xmlns:p14="http://schemas.microsoft.com/office/powerpoint/2010/main" val="18118227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Advanced </a:t>
            </a:r>
            <a:r>
              <a:rPr lang="en-GB" dirty="0" smtClean="0"/>
              <a:t>Thermal Applications </a:t>
            </a:r>
            <a:r>
              <a:rPr lang="en-GB" dirty="0"/>
              <a:t>Using SNAP and Sentinel-3A </a:t>
            </a:r>
            <a:r>
              <a:rPr lang="en-GB" dirty="0" smtClean="0"/>
              <a:t>SLSTR Data</a:t>
            </a:r>
            <a:endParaRPr lang="de-DE" dirty="0"/>
          </a:p>
        </p:txBody>
      </p:sp>
      <p:sp>
        <p:nvSpPr>
          <p:cNvPr id="3" name="Textplatzhalter 2"/>
          <p:cNvSpPr>
            <a:spLocks noGrp="1"/>
          </p:cNvSpPr>
          <p:nvPr>
            <p:ph type="body" idx="1"/>
          </p:nvPr>
        </p:nvSpPr>
        <p:spPr/>
        <p:txBody>
          <a:bodyPr/>
          <a:lstStyle/>
          <a:p>
            <a:r>
              <a:rPr lang="de-DE" dirty="0" err="1"/>
              <a:t>Prepared</a:t>
            </a:r>
            <a:r>
              <a:rPr lang="de-DE" dirty="0"/>
              <a:t> </a:t>
            </a:r>
            <a:r>
              <a:rPr lang="de-DE" dirty="0" err="1"/>
              <a:t>by</a:t>
            </a:r>
            <a:r>
              <a:rPr lang="de-DE" dirty="0"/>
              <a:t> </a:t>
            </a:r>
            <a:r>
              <a:rPr lang="de-DE" dirty="0" smtClean="0"/>
              <a:t>Daniel Odermatt</a:t>
            </a:r>
            <a:r>
              <a:rPr lang="de-DE" baseline="30000" dirty="0" smtClean="0"/>
              <a:t>1</a:t>
            </a:r>
            <a:r>
              <a:rPr lang="de-DE" dirty="0" smtClean="0"/>
              <a:t>, Ana </a:t>
            </a:r>
            <a:r>
              <a:rPr lang="de-DE" dirty="0"/>
              <a:t>B. </a:t>
            </a:r>
            <a:r>
              <a:rPr lang="de-DE" dirty="0" smtClean="0"/>
              <a:t>Ruescas</a:t>
            </a:r>
            <a:r>
              <a:rPr lang="de-DE" baseline="30000" dirty="0" smtClean="0"/>
              <a:t>2,3</a:t>
            </a:r>
            <a:r>
              <a:rPr lang="de-DE" dirty="0" smtClean="0"/>
              <a:t> </a:t>
            </a:r>
            <a:r>
              <a:rPr lang="de-DE" dirty="0" err="1"/>
              <a:t>and</a:t>
            </a:r>
            <a:r>
              <a:rPr lang="de-DE" dirty="0"/>
              <a:t> Juan C. Jimenez-</a:t>
            </a:r>
            <a:r>
              <a:rPr lang="de-DE" dirty="0" smtClean="0"/>
              <a:t>Muñoz</a:t>
            </a:r>
            <a:r>
              <a:rPr lang="de-DE" baseline="30000" dirty="0" smtClean="0"/>
              <a:t>3</a:t>
            </a:r>
            <a:endParaRPr lang="de-DE" baseline="30000" dirty="0"/>
          </a:p>
          <a:p>
            <a:endParaRPr lang="de-DE" dirty="0" smtClean="0"/>
          </a:p>
          <a:p>
            <a:r>
              <a:rPr lang="de-DE" sz="1600" dirty="0" smtClean="0"/>
              <a:t>1 Odermatt &amp; Brockmann (Germany)           2 Brockmann </a:t>
            </a:r>
            <a:r>
              <a:rPr lang="de-DE" sz="1600" dirty="0" err="1"/>
              <a:t>Consult</a:t>
            </a:r>
            <a:r>
              <a:rPr lang="de-DE" sz="1600" dirty="0"/>
              <a:t> (Germany</a:t>
            </a:r>
            <a:r>
              <a:rPr lang="de-DE" sz="1600" dirty="0" smtClean="0"/>
              <a:t>)          3 Image </a:t>
            </a:r>
            <a:r>
              <a:rPr lang="de-DE" sz="1600" dirty="0"/>
              <a:t>Processing Laboratory (UV, Spain)</a:t>
            </a:r>
          </a:p>
          <a:p>
            <a:endParaRPr lang="de-DE" dirty="0"/>
          </a:p>
        </p:txBody>
      </p:sp>
    </p:spTree>
    <p:extLst>
      <p:ext uri="{BB962C8B-B14F-4D97-AF65-F5344CB8AC3E}">
        <p14:creationId xmlns:p14="http://schemas.microsoft.com/office/powerpoint/2010/main" val="1061209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4977650" y="1132361"/>
            <a:ext cx="6962686" cy="5010628"/>
          </a:xfrm>
          <a:prstGeom prst="rect">
            <a:avLst/>
          </a:prstGeom>
        </p:spPr>
      </p:pic>
      <p:sp>
        <p:nvSpPr>
          <p:cNvPr id="4" name="Title 1"/>
          <p:cNvSpPr txBox="1">
            <a:spLocks/>
          </p:cNvSpPr>
          <p:nvPr/>
        </p:nvSpPr>
        <p:spPr>
          <a:xfrm>
            <a:off x="509289" y="675792"/>
            <a:ext cx="11176000" cy="711200"/>
          </a:xfrm>
          <a:prstGeom prst="rect">
            <a:avLst/>
          </a:prstGeom>
        </p:spPr>
        <p:txBody>
          <a:bodyPr vert="horz" lIns="121917" tIns="60958" rIns="121917" bIns="60958" rtlCol="0" anchor="t">
            <a:noAutofit/>
          </a:bodyPr>
          <a:lstStyle/>
          <a:p>
            <a:pPr>
              <a:spcBef>
                <a:spcPct val="0"/>
              </a:spcBef>
              <a:defRPr/>
            </a:pPr>
            <a:r>
              <a:rPr lang="en-US" sz="3800" dirty="0">
                <a:solidFill>
                  <a:srgbClr val="000000"/>
                </a:solidFill>
                <a:latin typeface="Calibri Light"/>
                <a:ea typeface="+mj-ea"/>
                <a:cs typeface="Calibri Light"/>
              </a:rPr>
              <a:t>Sea and Land </a:t>
            </a:r>
            <a:r>
              <a:rPr lang="en-US" sz="3800" dirty="0" smtClean="0">
                <a:solidFill>
                  <a:srgbClr val="000000"/>
                </a:solidFill>
                <a:latin typeface="Calibri Light"/>
                <a:ea typeface="+mj-ea"/>
                <a:cs typeface="Calibri Light"/>
              </a:rPr>
              <a:t>Surface Temperature Radiometer </a:t>
            </a:r>
            <a:r>
              <a:rPr lang="en-US" sz="3800" dirty="0">
                <a:solidFill>
                  <a:srgbClr val="000000"/>
                </a:solidFill>
                <a:latin typeface="Calibri Light"/>
                <a:ea typeface="+mj-ea"/>
                <a:cs typeface="Calibri Light"/>
              </a:rPr>
              <a:t>(SLSTR)</a:t>
            </a:r>
          </a:p>
        </p:txBody>
      </p:sp>
      <p:pic>
        <p:nvPicPr>
          <p:cNvPr id="6" name="Picture 5"/>
          <p:cNvPicPr>
            <a:picLocks noChangeAspect="1"/>
          </p:cNvPicPr>
          <p:nvPr/>
        </p:nvPicPr>
        <p:blipFill>
          <a:blip r:embed="rId4"/>
          <a:stretch>
            <a:fillRect/>
          </a:stretch>
        </p:blipFill>
        <p:spPr>
          <a:xfrm>
            <a:off x="175871" y="3431620"/>
            <a:ext cx="3711321" cy="2604034"/>
          </a:xfrm>
          <a:prstGeom prst="rect">
            <a:avLst/>
          </a:prstGeom>
        </p:spPr>
      </p:pic>
      <p:pic>
        <p:nvPicPr>
          <p:cNvPr id="7" name="Picture 6"/>
          <p:cNvPicPr>
            <a:picLocks noChangeAspect="1"/>
          </p:cNvPicPr>
          <p:nvPr/>
        </p:nvPicPr>
        <p:blipFill>
          <a:blip r:embed="rId5"/>
          <a:srcRect l="12512" r="13554"/>
          <a:stretch>
            <a:fillRect/>
          </a:stretch>
        </p:blipFill>
        <p:spPr>
          <a:xfrm>
            <a:off x="2013287" y="1517427"/>
            <a:ext cx="2710193" cy="2544074"/>
          </a:xfrm>
          <a:prstGeom prst="rect">
            <a:avLst/>
          </a:prstGeom>
        </p:spPr>
      </p:pic>
    </p:spTree>
    <p:extLst>
      <p:ext uri="{BB962C8B-B14F-4D97-AF65-F5344CB8AC3E}">
        <p14:creationId xmlns:p14="http://schemas.microsoft.com/office/powerpoint/2010/main" val="391085943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121917" tIns="60958" rIns="121917" bIns="60958"/>
          <a:lstStyle/>
          <a:p>
            <a:endParaRPr lang="en-US"/>
          </a:p>
        </p:txBody>
      </p:sp>
      <p:sp>
        <p:nvSpPr>
          <p:cNvPr id="4" name="Title 1"/>
          <p:cNvSpPr txBox="1">
            <a:spLocks/>
          </p:cNvSpPr>
          <p:nvPr/>
        </p:nvSpPr>
        <p:spPr>
          <a:xfrm>
            <a:off x="508000" y="675792"/>
            <a:ext cx="11176000" cy="711200"/>
          </a:xfrm>
          <a:prstGeom prst="rect">
            <a:avLst/>
          </a:prstGeom>
        </p:spPr>
        <p:txBody>
          <a:bodyPr vert="horz" lIns="121917" tIns="60958" rIns="121917" bIns="60958" rtlCol="0" anchor="t">
            <a:noAutofit/>
          </a:bodyPr>
          <a:lstStyle/>
          <a:p>
            <a:pPr lvl="0">
              <a:spcBef>
                <a:spcPct val="0"/>
              </a:spcBef>
              <a:defRPr/>
            </a:pPr>
            <a:r>
              <a:rPr lang="en-US" sz="3800" dirty="0">
                <a:solidFill>
                  <a:srgbClr val="000000"/>
                </a:solidFill>
                <a:latin typeface="Calibri Light"/>
                <a:cs typeface="Calibri Light"/>
              </a:rPr>
              <a:t>Sea and Land </a:t>
            </a:r>
            <a:r>
              <a:rPr lang="en-US" sz="3800" dirty="0" smtClean="0">
                <a:solidFill>
                  <a:srgbClr val="000000"/>
                </a:solidFill>
                <a:latin typeface="Calibri Light"/>
                <a:cs typeface="Calibri Light"/>
              </a:rPr>
              <a:t>Surface Temperature Radiometer </a:t>
            </a:r>
            <a:r>
              <a:rPr lang="en-US" sz="3800" dirty="0">
                <a:solidFill>
                  <a:srgbClr val="000000"/>
                </a:solidFill>
                <a:latin typeface="Calibri Light"/>
                <a:cs typeface="Calibri Light"/>
              </a:rPr>
              <a:t>(SLSTR)</a:t>
            </a:r>
          </a:p>
        </p:txBody>
      </p:sp>
      <p:pic>
        <p:nvPicPr>
          <p:cNvPr id="5" name="Picture 4"/>
          <p:cNvPicPr>
            <a:picLocks noChangeAspect="1"/>
          </p:cNvPicPr>
          <p:nvPr/>
        </p:nvPicPr>
        <p:blipFill>
          <a:blip r:embed="rId3"/>
          <a:srcRect l="486" t="658" r="634" b="1389"/>
          <a:stretch>
            <a:fillRect/>
          </a:stretch>
        </p:blipFill>
        <p:spPr>
          <a:xfrm>
            <a:off x="681420" y="1296071"/>
            <a:ext cx="10829162" cy="4325208"/>
          </a:xfrm>
          <a:prstGeom prst="rect">
            <a:avLst/>
          </a:prstGeom>
        </p:spPr>
      </p:pic>
      <p:sp>
        <p:nvSpPr>
          <p:cNvPr id="6" name="TextBox 8"/>
          <p:cNvSpPr txBox="1"/>
          <p:nvPr/>
        </p:nvSpPr>
        <p:spPr>
          <a:xfrm>
            <a:off x="0" y="6463841"/>
            <a:ext cx="8636000" cy="507999"/>
          </a:xfrm>
          <a:prstGeom prst="rect">
            <a:avLst/>
          </a:prstGeom>
          <a:noFill/>
        </p:spPr>
        <p:txBody>
          <a:bodyPr wrap="square" lIns="121917" tIns="60958" rIns="121917" bIns="60958" rtlCol="0">
            <a:normAutofit/>
          </a:bodyPr>
          <a:lstStyle/>
          <a:p>
            <a:pPr marL="469888" indent="-469888"/>
            <a:r>
              <a:rPr lang="en-GB" sz="1900" b="1">
                <a:latin typeface="+mj-lt"/>
                <a:cs typeface=""/>
              </a:rPr>
              <a:t>Image credit: SLSTR consortium</a:t>
            </a:r>
          </a:p>
        </p:txBody>
      </p:sp>
      <p:sp>
        <p:nvSpPr>
          <p:cNvPr id="7" name="TextBox 8"/>
          <p:cNvSpPr txBox="1"/>
          <p:nvPr/>
        </p:nvSpPr>
        <p:spPr>
          <a:xfrm>
            <a:off x="0" y="5445227"/>
            <a:ext cx="12192000" cy="682583"/>
          </a:xfrm>
          <a:prstGeom prst="rect">
            <a:avLst/>
          </a:prstGeom>
          <a:noFill/>
        </p:spPr>
        <p:txBody>
          <a:bodyPr wrap="square" lIns="121917" tIns="60958" rIns="121917" bIns="60958" rtlCol="0">
            <a:normAutofit/>
          </a:bodyPr>
          <a:lstStyle/>
          <a:p>
            <a:pPr marL="469888" indent="-469888"/>
            <a:r>
              <a:rPr lang="en-GB" sz="2700" dirty="0">
                <a:latin typeface="Calibri"/>
                <a:cs typeface="Calibri"/>
              </a:rPr>
              <a:t>Backward inclined (left) and near nadir (right) views of the scanning mirror geometry</a:t>
            </a:r>
          </a:p>
        </p:txBody>
      </p:sp>
    </p:spTree>
    <p:extLst>
      <p:ext uri="{BB962C8B-B14F-4D97-AF65-F5344CB8AC3E}">
        <p14:creationId xmlns:p14="http://schemas.microsoft.com/office/powerpoint/2010/main" val="21588731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4375"/>
            <a:ext cx="5248121" cy="3359378"/>
          </a:xfrm>
        </p:spPr>
        <p:txBody>
          <a:bodyPr lIns="121917" tIns="60958" rIns="121917" bIns="60958"/>
          <a:lstStyle/>
          <a:p>
            <a:r>
              <a:rPr lang="en-GB" dirty="0" smtClean="0">
                <a:solidFill>
                  <a:srgbClr val="000000"/>
                </a:solidFill>
              </a:rPr>
              <a:t>Data and Physical Units in SLSTR Products</a:t>
            </a:r>
            <a:endParaRPr lang="en-GB" dirty="0">
              <a:solidFill>
                <a:srgbClr val="000000"/>
              </a:solidFill>
            </a:endParaRPr>
          </a:p>
        </p:txBody>
      </p:sp>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69" r="-938"/>
          <a:stretch/>
        </p:blipFill>
        <p:spPr bwMode="auto">
          <a:xfrm>
            <a:off x="6132781" y="738141"/>
            <a:ext cx="5331338" cy="5289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0733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08000" y="579603"/>
            <a:ext cx="11176000" cy="711200"/>
          </a:xfrm>
          <a:prstGeom prst="rect">
            <a:avLst/>
          </a:prstGeom>
        </p:spPr>
        <p:txBody>
          <a:bodyPr vert="horz" lIns="121917" tIns="60958" rIns="121917" bIns="60958" rtlCol="0" anchor="t">
            <a:noAutofit/>
          </a:bodyPr>
          <a:lstStyle/>
          <a:p>
            <a:pPr algn="ctr" defTabSz="1219170">
              <a:spcBef>
                <a:spcPts val="3200"/>
              </a:spcBef>
              <a:defRPr/>
            </a:pPr>
            <a:r>
              <a:rPr lang="en-US" sz="4400" b="1" dirty="0" smtClean="0">
                <a:solidFill>
                  <a:srgbClr val="000000"/>
                </a:solidFill>
                <a:latin typeface="+mj-lt"/>
                <a:ea typeface="+mj-ea"/>
                <a:cs typeface="+mj-cs"/>
              </a:rPr>
              <a:t>SLSTR Product Types</a:t>
            </a:r>
            <a:endParaRPr lang="en-US" sz="4400" dirty="0">
              <a:solidFill>
                <a:srgbClr val="000000"/>
              </a:solidFill>
              <a:latin typeface="+mj-lt"/>
              <a:ea typeface="+mj-ea"/>
              <a:cs typeface="+mj-cs"/>
            </a:endParaRPr>
          </a:p>
        </p:txBody>
      </p:sp>
      <p:pic>
        <p:nvPicPr>
          <p:cNvPr id="5"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000" y="1369759"/>
            <a:ext cx="10160000" cy="4320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609600" y="2749183"/>
            <a:ext cx="4165600" cy="2117"/>
          </a:xfrm>
          <a:prstGeom prst="line">
            <a:avLst/>
          </a:prstGeom>
          <a:ln w="444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3052439" y="3613894"/>
            <a:ext cx="3657600" cy="2117"/>
          </a:xfrm>
          <a:prstGeom prst="line">
            <a:avLst/>
          </a:prstGeom>
          <a:ln w="444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08001" y="1359882"/>
            <a:ext cx="754908" cy="779701"/>
          </a:xfrm>
          <a:prstGeom prst="rect">
            <a:avLst/>
          </a:prstGeom>
          <a:noFill/>
        </p:spPr>
        <p:txBody>
          <a:bodyPr wrap="none" lIns="121917" tIns="60958" rIns="121917" bIns="60958" rtlCol="0">
            <a:spAutoFit/>
          </a:bodyPr>
          <a:lstStyle/>
          <a:p>
            <a:r>
              <a:rPr lang="en-GB" sz="4300" b="1" dirty="0">
                <a:solidFill>
                  <a:srgbClr val="3366FF"/>
                </a:solidFill>
              </a:rPr>
              <a:t>L0</a:t>
            </a:r>
          </a:p>
        </p:txBody>
      </p:sp>
      <p:sp>
        <p:nvSpPr>
          <p:cNvPr id="9" name="TextBox 8"/>
          <p:cNvSpPr txBox="1"/>
          <p:nvPr/>
        </p:nvSpPr>
        <p:spPr>
          <a:xfrm>
            <a:off x="508001" y="3866783"/>
            <a:ext cx="754908" cy="779701"/>
          </a:xfrm>
          <a:prstGeom prst="rect">
            <a:avLst/>
          </a:prstGeom>
          <a:noFill/>
        </p:spPr>
        <p:txBody>
          <a:bodyPr wrap="none" lIns="121917" tIns="60958" rIns="121917" bIns="60958" rtlCol="0">
            <a:spAutoFit/>
          </a:bodyPr>
          <a:lstStyle/>
          <a:p>
            <a:r>
              <a:rPr lang="en-GB" sz="4300" b="1" dirty="0">
                <a:solidFill>
                  <a:srgbClr val="3366FF"/>
                </a:solidFill>
              </a:rPr>
              <a:t>L1</a:t>
            </a:r>
          </a:p>
        </p:txBody>
      </p:sp>
      <p:sp>
        <p:nvSpPr>
          <p:cNvPr id="10" name="TextBox 9"/>
          <p:cNvSpPr txBox="1"/>
          <p:nvPr/>
        </p:nvSpPr>
        <p:spPr>
          <a:xfrm>
            <a:off x="11074401" y="2749183"/>
            <a:ext cx="754908" cy="779701"/>
          </a:xfrm>
          <a:prstGeom prst="rect">
            <a:avLst/>
          </a:prstGeom>
          <a:noFill/>
        </p:spPr>
        <p:txBody>
          <a:bodyPr wrap="none" lIns="121917" tIns="60958" rIns="121917" bIns="60958" rtlCol="0">
            <a:spAutoFit/>
          </a:bodyPr>
          <a:lstStyle/>
          <a:p>
            <a:r>
              <a:rPr lang="en-GB" sz="4300" b="1" dirty="0">
                <a:solidFill>
                  <a:srgbClr val="3366FF"/>
                </a:solidFill>
              </a:rPr>
              <a:t>L2</a:t>
            </a:r>
          </a:p>
        </p:txBody>
      </p:sp>
    </p:spTree>
    <p:extLst>
      <p:ext uri="{BB962C8B-B14F-4D97-AF65-F5344CB8AC3E}">
        <p14:creationId xmlns:p14="http://schemas.microsoft.com/office/powerpoint/2010/main" val="16038978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9-04 at 21.57.0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12" t="796" r="-2860" b="2191"/>
          <a:stretch/>
        </p:blipFill>
        <p:spPr>
          <a:xfrm>
            <a:off x="2617274" y="1388464"/>
            <a:ext cx="7053464" cy="4513058"/>
          </a:xfrm>
        </p:spPr>
      </p:pic>
      <p:sp>
        <p:nvSpPr>
          <p:cNvPr id="5" name="Titel 1"/>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de-DE" dirty="0">
                <a:solidFill>
                  <a:srgbClr val="000000"/>
                </a:solidFill>
                <a:latin typeface="Calibri Light"/>
                <a:cs typeface="Calibri Light"/>
              </a:rPr>
              <a:t>Sentinel-3 D</a:t>
            </a:r>
            <a:r>
              <a:rPr lang="de-DE" dirty="0" smtClean="0">
                <a:solidFill>
                  <a:srgbClr val="000000"/>
                </a:solidFill>
                <a:latin typeface="Calibri Light"/>
                <a:cs typeface="Calibri Light"/>
              </a:rPr>
              <a:t>ata </a:t>
            </a:r>
            <a:r>
              <a:rPr lang="de-DE" dirty="0">
                <a:solidFill>
                  <a:srgbClr val="000000"/>
                </a:solidFill>
                <a:latin typeface="Calibri Light"/>
                <a:cs typeface="Calibri Light"/>
              </a:rPr>
              <a:t>P</a:t>
            </a:r>
            <a:r>
              <a:rPr lang="de-DE" dirty="0" smtClean="0">
                <a:solidFill>
                  <a:srgbClr val="000000"/>
                </a:solidFill>
                <a:latin typeface="Calibri Light"/>
                <a:cs typeface="Calibri Light"/>
              </a:rPr>
              <a:t>rocessing </a:t>
            </a:r>
            <a:r>
              <a:rPr lang="de-DE" dirty="0">
                <a:solidFill>
                  <a:srgbClr val="000000"/>
                </a:solidFill>
                <a:latin typeface="Calibri Light"/>
                <a:cs typeface="Calibri Light"/>
              </a:rPr>
              <a:t>C</a:t>
            </a:r>
            <a:r>
              <a:rPr lang="de-DE" dirty="0" smtClean="0">
                <a:solidFill>
                  <a:srgbClr val="000000"/>
                </a:solidFill>
                <a:latin typeface="Calibri Light"/>
                <a:cs typeface="Calibri Light"/>
              </a:rPr>
              <a:t>hains</a:t>
            </a:r>
            <a:endParaRPr lang="de-DE" dirty="0">
              <a:solidFill>
                <a:srgbClr val="000000"/>
              </a:solidFill>
              <a:latin typeface="Calibri Light"/>
              <a:cs typeface="Calibri Light"/>
            </a:endParaRPr>
          </a:p>
        </p:txBody>
      </p:sp>
    </p:spTree>
    <p:extLst>
      <p:ext uri="{BB962C8B-B14F-4D97-AF65-F5344CB8AC3E}">
        <p14:creationId xmlns:p14="http://schemas.microsoft.com/office/powerpoint/2010/main" val="303379515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endParaRPr lang="en-US"/>
          </a:p>
        </p:txBody>
      </p:sp>
      <p:pic>
        <p:nvPicPr>
          <p:cNvPr id="4" name="Content Placeholder 3" descr="Screen Shot 2017-07-24 at 11.47.2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23" r="-362"/>
          <a:stretch/>
        </p:blipFill>
        <p:spPr>
          <a:xfrm>
            <a:off x="-61949" y="0"/>
            <a:ext cx="12373971" cy="6858000"/>
          </a:xfrm>
        </p:spPr>
      </p:pic>
    </p:spTree>
    <p:extLst>
      <p:ext uri="{BB962C8B-B14F-4D97-AF65-F5344CB8AC3E}">
        <p14:creationId xmlns:p14="http://schemas.microsoft.com/office/powerpoint/2010/main" val="3639781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Exercise</a:t>
            </a:r>
            <a:r>
              <a:rPr lang="de-DE" dirty="0" smtClean="0"/>
              <a:t> </a:t>
            </a:r>
            <a:r>
              <a:rPr lang="de-DE" dirty="0" err="1" smtClean="0"/>
              <a:t>Overview</a:t>
            </a:r>
            <a:r>
              <a:rPr lang="de-DE" dirty="0" smtClean="0"/>
              <a:t>: </a:t>
            </a:r>
            <a:endParaRPr lang="de-DE" dirty="0"/>
          </a:p>
        </p:txBody>
      </p:sp>
      <p:sp>
        <p:nvSpPr>
          <p:cNvPr id="4" name="Inhaltsplatzhalter 2"/>
          <p:cNvSpPr txBox="1">
            <a:spLocks/>
          </p:cNvSpPr>
          <p:nvPr/>
        </p:nvSpPr>
        <p:spPr>
          <a:xfrm>
            <a:off x="838200" y="1636754"/>
            <a:ext cx="10515600" cy="437340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Goal: To calculate Land Surface Temperatures using the thermal emissivity factors calculated in D2OT-P1</a:t>
            </a:r>
          </a:p>
          <a:p>
            <a:r>
              <a:rPr lang="en-GB" dirty="0" smtClean="0"/>
              <a:t>Source: </a:t>
            </a:r>
            <a:r>
              <a:rPr lang="en-GB" dirty="0" err="1" smtClean="0"/>
              <a:t>Sobrino</a:t>
            </a:r>
            <a:r>
              <a:rPr lang="en-GB" dirty="0" smtClean="0"/>
              <a:t> et al. (2008, 2016)</a:t>
            </a:r>
          </a:p>
          <a:p>
            <a:r>
              <a:rPr lang="en-GB" dirty="0" smtClean="0"/>
              <a:t>Procedure:</a:t>
            </a:r>
          </a:p>
          <a:p>
            <a:pPr lvl="1"/>
            <a:r>
              <a:rPr lang="en-GB" dirty="0" smtClean="0"/>
              <a:t>Basic image visualization and manipulation tasks</a:t>
            </a:r>
          </a:p>
          <a:p>
            <a:pPr lvl="1"/>
            <a:r>
              <a:rPr lang="en-GB" dirty="0" smtClean="0"/>
              <a:t>OLCI L1 TOA radiance to reflectance conversion</a:t>
            </a:r>
          </a:p>
          <a:p>
            <a:pPr lvl="1"/>
            <a:r>
              <a:rPr lang="en-GB" dirty="0" smtClean="0"/>
              <a:t>OLCI L1/L2 product collocation</a:t>
            </a:r>
          </a:p>
          <a:p>
            <a:pPr lvl="1"/>
            <a:r>
              <a:rPr lang="en-GB" dirty="0" smtClean="0"/>
              <a:t>Band maths operations</a:t>
            </a:r>
          </a:p>
          <a:p>
            <a:pPr lvl="1"/>
            <a:r>
              <a:rPr lang="en-GB" dirty="0" smtClean="0"/>
              <a:t>Graph builder and batch processing</a:t>
            </a:r>
          </a:p>
          <a:p>
            <a:r>
              <a:rPr lang="en-GB" dirty="0" smtClean="0"/>
              <a:t>Sentinel-3 user guide: </a:t>
            </a:r>
            <a:br>
              <a:rPr lang="en-GB" dirty="0" smtClean="0"/>
            </a:br>
            <a:r>
              <a:rPr lang="en-GB" dirty="0" smtClean="0"/>
              <a:t>https://</a:t>
            </a:r>
            <a:r>
              <a:rPr lang="en-GB" dirty="0" err="1" smtClean="0"/>
              <a:t>sentinels.copernicus.eu</a:t>
            </a:r>
            <a:r>
              <a:rPr lang="en-GB" dirty="0" smtClean="0"/>
              <a:t>/web/sentinel/user-guides/sentinel-3-olci</a:t>
            </a:r>
          </a:p>
          <a:p>
            <a:pPr lvl="1"/>
            <a:endParaRPr lang="en-GB" dirty="0"/>
          </a:p>
        </p:txBody>
      </p:sp>
    </p:spTree>
    <p:extLst>
      <p:ext uri="{BB962C8B-B14F-4D97-AF65-F5344CB8AC3E}">
        <p14:creationId xmlns:p14="http://schemas.microsoft.com/office/powerpoint/2010/main" val="91508028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981</Words>
  <Application>Microsoft Macintosh PowerPoint</Application>
  <PresentationFormat>Benutzerdefiniert</PresentationFormat>
  <Paragraphs>72</Paragraphs>
  <Slides>17</Slides>
  <Notes>5</Notes>
  <HiddenSlides>0</HiddenSlides>
  <MMClips>0</MMClips>
  <ScaleCrop>false</ScaleCrop>
  <HeadingPairs>
    <vt:vector size="4" baseType="variant">
      <vt:variant>
        <vt:lpstr>Design</vt:lpstr>
      </vt:variant>
      <vt:variant>
        <vt:i4>1</vt:i4>
      </vt:variant>
      <vt:variant>
        <vt:lpstr>Folientitel</vt:lpstr>
      </vt:variant>
      <vt:variant>
        <vt:i4>17</vt:i4>
      </vt:variant>
    </vt:vector>
  </HeadingPairs>
  <TitlesOfParts>
    <vt:vector size="18" baseType="lpstr">
      <vt:lpstr>Office Theme</vt:lpstr>
      <vt:lpstr>PowerPoint-Präsentation</vt:lpstr>
      <vt:lpstr>Advanced Thermal Applications Using SNAP and Sentinel-3A SLSTR Data</vt:lpstr>
      <vt:lpstr>PowerPoint-Präsentation</vt:lpstr>
      <vt:lpstr>PowerPoint-Präsentation</vt:lpstr>
      <vt:lpstr>Data and Physical Units in SLSTR Products</vt:lpstr>
      <vt:lpstr>PowerPoint-Präsentation</vt:lpstr>
      <vt:lpstr>Sentinel-3 Data Processing Chains</vt:lpstr>
      <vt:lpstr>PowerPoint-Präsentation</vt:lpstr>
      <vt:lpstr>Exercise Overview: </vt:lpstr>
      <vt:lpstr>Land surface temperature using a split-window algorithm</vt:lpstr>
      <vt:lpstr>1. SLSTR-OLCI COLLOCATION</vt:lpstr>
      <vt:lpstr>2. LST Algorithm in Band Maths</vt:lpstr>
      <vt:lpstr>3. FLAGS AND MASKS</vt:lpstr>
      <vt:lpstr>4. Scatter Plot Split Window LST vs. L2</vt:lpstr>
      <vt:lpstr>5. Import a Shapefile with in situ data</vt:lpstr>
      <vt:lpstr>6. Make a Correlation Plot</vt:lpstr>
      <vt:lpstr>PowerPoint-Präsentation</vt:lpstr>
    </vt:vector>
  </TitlesOfParts>
  <Company>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Zmuda</dc:creator>
  <cp:lastModifiedBy>Daniel Odermatt</cp:lastModifiedBy>
  <cp:revision>28</cp:revision>
  <dcterms:created xsi:type="dcterms:W3CDTF">2017-10-27T08:38:13Z</dcterms:created>
  <dcterms:modified xsi:type="dcterms:W3CDTF">2017-10-29T13:51:16Z</dcterms:modified>
</cp:coreProperties>
</file>