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30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306" r:id="rId15"/>
    <p:sldId id="267" r:id="rId16"/>
    <p:sldId id="268" r:id="rId17"/>
    <p:sldId id="269" r:id="rId18"/>
    <p:sldId id="270" r:id="rId19"/>
    <p:sldId id="307" r:id="rId20"/>
    <p:sldId id="271" r:id="rId21"/>
    <p:sldId id="272" r:id="rId22"/>
    <p:sldId id="273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1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06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90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2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29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5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35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10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48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86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72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2B411-D9B4-4984-A911-DB7018C2CE52}" type="datetimeFigureOut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E05EE-E597-4B9F-A645-D1A475D44C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1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aredu.dlr.d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t="13354"/>
          <a:stretch>
            <a:fillRect/>
          </a:stretch>
        </p:blipFill>
        <p:spPr bwMode="auto">
          <a:xfrm>
            <a:off x="-6350" y="646113"/>
            <a:ext cx="914400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2339752" y="4581128"/>
            <a:ext cx="43220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000" b="1" dirty="0" err="1" smtClean="0">
                <a:solidFill>
                  <a:srgbClr val="000000"/>
                </a:solidFill>
                <a:latin typeface="Verdana" pitchFamily="34" charset="0"/>
              </a:rPr>
              <a:t>Erxue</a:t>
            </a:r>
            <a:r>
              <a:rPr lang="en-US" altLang="zh-CN" sz="2000" b="1" dirty="0" smtClean="0">
                <a:solidFill>
                  <a:srgbClr val="000000"/>
                </a:solidFill>
                <a:latin typeface="Verdana" pitchFamily="34" charset="0"/>
              </a:rPr>
              <a:t> Chen       Lei Zhao</a:t>
            </a:r>
            <a:endParaRPr lang="en-US" altLang="zh-CN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defTabSz="4572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defTabSz="4572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Verdana" pitchFamily="34" charset="0"/>
              </a:rPr>
              <a:t>Chinese </a:t>
            </a:r>
            <a:r>
              <a:rPr lang="en-US" altLang="zh-CN" sz="2000" b="1" dirty="0">
                <a:solidFill>
                  <a:srgbClr val="000000"/>
                </a:solidFill>
                <a:latin typeface="Verdana" pitchFamily="34" charset="0"/>
              </a:rPr>
              <a:t>Academy of forestry</a:t>
            </a:r>
            <a:endParaRPr lang="fr-FR" altLang="zh-CN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244475" y="1818690"/>
            <a:ext cx="86423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600" b="1" dirty="0" smtClean="0">
                <a:solidFill>
                  <a:srgbClr val="FFFFFF"/>
                </a:solidFill>
                <a:latin typeface="Verdana" pitchFamily="34" charset="0"/>
              </a:rPr>
              <a:t>Forest SAR &amp; Coherence</a:t>
            </a:r>
            <a:endParaRPr lang="en-US" altLang="zh-CN" sz="36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36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600" b="1" dirty="0">
                <a:solidFill>
                  <a:srgbClr val="FFFFFF"/>
                </a:solidFill>
                <a:latin typeface="Verdana" pitchFamily="34" charset="0"/>
              </a:rPr>
              <a:t>(Practical </a:t>
            </a:r>
            <a:r>
              <a:rPr lang="en-US" altLang="zh-CN" sz="3600" b="1" dirty="0" smtClean="0">
                <a:solidFill>
                  <a:srgbClr val="FFFFFF"/>
                </a:solidFill>
                <a:latin typeface="Verdana" pitchFamily="34" charset="0"/>
              </a:rPr>
              <a:t>Session 1)</a:t>
            </a:r>
            <a:endParaRPr lang="fr-FR" altLang="zh-CN" sz="36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/>
          <p:nvPr/>
        </p:nvSpPr>
        <p:spPr>
          <a:xfrm>
            <a:off x="358611" y="1410239"/>
            <a:ext cx="14430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R: HH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solidFill>
                  <a:srgbClr val="55C0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HV</a:t>
            </a:r>
          </a:p>
          <a:p>
            <a:r>
              <a:rPr lang="de-DE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HH-HV</a:t>
            </a:r>
          </a:p>
          <a:p>
            <a:endParaRPr lang="de-D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Histogram</a:t>
            </a:r>
            <a: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 95%</a:t>
            </a:r>
            <a:endParaRPr lang="de-D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537" y="599945"/>
            <a:ext cx="5691848" cy="57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-1"/>
            <a:ext cx="9144000" cy="601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Speckle filtering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724215"/>
            <a:ext cx="5001432" cy="231039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椭圆 6"/>
          <p:cNvSpPr/>
          <p:nvPr/>
        </p:nvSpPr>
        <p:spPr bwMode="auto">
          <a:xfrm>
            <a:off x="2151528" y="833946"/>
            <a:ext cx="349625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2151528" y="1290916"/>
            <a:ext cx="1407460" cy="1621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3612338" y="1308846"/>
            <a:ext cx="1407460" cy="1621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153" y="3265118"/>
            <a:ext cx="2914502" cy="291450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1" name="直接箭头连接符 10"/>
          <p:cNvCxnSpPr>
            <a:stCxn id="9" idx="4"/>
          </p:cNvCxnSpPr>
          <p:nvPr/>
        </p:nvCxnSpPr>
        <p:spPr>
          <a:xfrm>
            <a:off x="4316068" y="1470975"/>
            <a:ext cx="0" cy="17941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 bwMode="auto">
          <a:xfrm>
            <a:off x="2994210" y="3722906"/>
            <a:ext cx="1407460" cy="1621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065" y="3265118"/>
            <a:ext cx="2932431" cy="293243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7" name="椭圆 16"/>
          <p:cNvSpPr/>
          <p:nvPr/>
        </p:nvSpPr>
        <p:spPr bwMode="auto">
          <a:xfrm>
            <a:off x="6992471" y="3885035"/>
            <a:ext cx="708211" cy="28355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6992471" y="4788505"/>
            <a:ext cx="430305" cy="22638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7646893" y="5930604"/>
            <a:ext cx="430305" cy="22638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4401670" y="3803970"/>
            <a:ext cx="120039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851446" y="7242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51446" y="11819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87409" y="10008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249528" y="33904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92389" y="38484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628410" y="47223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46811" y="58282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77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42440"/>
            <a:ext cx="7281710" cy="5329481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0"/>
            <a:ext cx="9144000" cy="6260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Speckle filtering</a:t>
            </a:r>
          </a:p>
        </p:txBody>
      </p:sp>
      <p:sp>
        <p:nvSpPr>
          <p:cNvPr id="4" name="Textfeld 7"/>
          <p:cNvSpPr txBox="1"/>
          <p:nvPr/>
        </p:nvSpPr>
        <p:spPr>
          <a:xfrm>
            <a:off x="2348288" y="942440"/>
            <a:ext cx="112643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O</a:t>
            </a:r>
            <a:r>
              <a:rPr lang="de-DE" sz="2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riginal</a:t>
            </a:r>
            <a:endParaRPr lang="de-DE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feld 8"/>
          <p:cNvSpPr txBox="1"/>
          <p:nvPr/>
        </p:nvSpPr>
        <p:spPr>
          <a:xfrm>
            <a:off x="5958762" y="942439"/>
            <a:ext cx="142354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Lee-</a:t>
            </a:r>
            <a:r>
              <a:rPr lang="de-DE" sz="2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filtered</a:t>
            </a:r>
            <a:endParaRPr lang="de-DE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84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304" y="3712953"/>
            <a:ext cx="2532670" cy="306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mapping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b="18190"/>
          <a:stretch/>
        </p:blipFill>
        <p:spPr>
          <a:xfrm>
            <a:off x="179512" y="813723"/>
            <a:ext cx="3976209" cy="266099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662" y="813722"/>
            <a:ext cx="2532671" cy="306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293" y="4066391"/>
            <a:ext cx="4075379" cy="253355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9" name="椭圆 8"/>
          <p:cNvSpPr/>
          <p:nvPr/>
        </p:nvSpPr>
        <p:spPr bwMode="auto">
          <a:xfrm>
            <a:off x="1979406" y="1194097"/>
            <a:ext cx="1407460" cy="1621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4571662" y="1205617"/>
            <a:ext cx="2634175" cy="15060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5798377" y="3251363"/>
            <a:ext cx="1407460" cy="1621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1979406" y="955865"/>
            <a:ext cx="349625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85940" y="4536410"/>
            <a:ext cx="3765176" cy="77145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 bwMode="auto">
          <a:xfrm>
            <a:off x="6951066" y="6287042"/>
            <a:ext cx="349625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2564798" y="6480828"/>
            <a:ext cx="349625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右箭头 16"/>
          <p:cNvSpPr/>
          <p:nvPr/>
        </p:nvSpPr>
        <p:spPr>
          <a:xfrm rot="10800000">
            <a:off x="4053631" y="5359029"/>
            <a:ext cx="263260" cy="17439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>
            <a:stCxn id="9" idx="6"/>
          </p:cNvCxnSpPr>
          <p:nvPr/>
        </p:nvCxnSpPr>
        <p:spPr>
          <a:xfrm flipV="1">
            <a:off x="3386866" y="1269402"/>
            <a:ext cx="1184796" cy="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679324" y="7517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62030" y="13251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12514" y="12918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85275" y="41474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35540" y="61559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246668" y="63526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068446" y="287272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41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mapping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74" y="1161643"/>
            <a:ext cx="5059011" cy="50469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82824" y="765503"/>
            <a:ext cx="4467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Forest mapping result </a:t>
            </a:r>
            <a:r>
              <a:rPr lang="de-DE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based on Original data</a:t>
            </a:r>
          </a:p>
        </p:txBody>
      </p:sp>
      <p:sp>
        <p:nvSpPr>
          <p:cNvPr id="19" name="矩形 18"/>
          <p:cNvSpPr/>
          <p:nvPr/>
        </p:nvSpPr>
        <p:spPr>
          <a:xfrm>
            <a:off x="5712309" y="1603873"/>
            <a:ext cx="310896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>
                <a:solidFill>
                  <a:srgbClr val="FF0000"/>
                </a:solidFill>
              </a:rPr>
              <a:t>Do it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yourself: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Repeat the steps for the 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Lee-filtered data.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55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02" y="944671"/>
            <a:ext cx="7200800" cy="5292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0"/>
            <a:ext cx="9144000" cy="601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mapping</a:t>
            </a:r>
          </a:p>
        </p:txBody>
      </p:sp>
      <p:sp>
        <p:nvSpPr>
          <p:cNvPr id="4" name="Textfeld 6"/>
          <p:cNvSpPr txBox="1"/>
          <p:nvPr/>
        </p:nvSpPr>
        <p:spPr>
          <a:xfrm>
            <a:off x="2328683" y="957563"/>
            <a:ext cx="102303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Original</a:t>
            </a:r>
            <a:endParaRPr lang="de-DE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feld 7"/>
          <p:cNvSpPr txBox="1"/>
          <p:nvPr/>
        </p:nvSpPr>
        <p:spPr>
          <a:xfrm>
            <a:off x="5713059" y="957564"/>
            <a:ext cx="140974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Lee-</a:t>
            </a:r>
            <a:r>
              <a:rPr lang="de-DE" sz="2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filtered</a:t>
            </a:r>
            <a:endParaRPr lang="de-DE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04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9144000" cy="634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mapping</a:t>
            </a:r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1087475" y="845055"/>
            <a:ext cx="8280943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792" y="1305513"/>
            <a:ext cx="6701159" cy="4914183"/>
          </a:xfrm>
          <a:prstGeom prst="rect">
            <a:avLst/>
          </a:prstGeom>
        </p:spPr>
      </p:pic>
      <p:sp>
        <p:nvSpPr>
          <p:cNvPr id="5" name="Textfeld 9"/>
          <p:cNvSpPr txBox="1"/>
          <p:nvPr/>
        </p:nvSpPr>
        <p:spPr>
          <a:xfrm>
            <a:off x="200961" y="3097063"/>
            <a:ext cx="14303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R: HH</a:t>
            </a:r>
            <a:br>
              <a:rPr 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HV</a:t>
            </a:r>
          </a:p>
          <a:p>
            <a:r>
              <a:rPr lang="de-DE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HH-HV</a:t>
            </a:r>
          </a:p>
          <a:p>
            <a:endParaRPr lang="de-D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Histogram</a:t>
            </a:r>
            <a: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 95%</a:t>
            </a:r>
            <a:endParaRPr lang="de-D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10"/>
          <p:cNvSpPr txBox="1"/>
          <p:nvPr/>
        </p:nvSpPr>
        <p:spPr>
          <a:xfrm>
            <a:off x="3137944" y="1307401"/>
            <a:ext cx="70403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11"/>
          <p:cNvSpPr txBox="1"/>
          <p:nvPr/>
        </p:nvSpPr>
        <p:spPr>
          <a:xfrm>
            <a:off x="6547033" y="1307401"/>
            <a:ext cx="70403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481" y="800033"/>
            <a:ext cx="8497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>
                <a:solidFill>
                  <a:srgbClr val="FF0000"/>
                </a:solidFill>
              </a:rPr>
              <a:t>Do it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yourself: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 </a:t>
            </a:r>
            <a:r>
              <a:rPr lang="de-DE" altLang="zh-CN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Repeat </a:t>
            </a:r>
            <a:r>
              <a:rPr lang="de-DE" altLang="zh-CN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the steps for the ALOS PALSAR backscatter from 2010</a:t>
            </a:r>
            <a:endParaRPr lang="en-US" altLang="zh-CN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36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26" y="1178011"/>
            <a:ext cx="6641854" cy="4851648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0"/>
            <a:ext cx="9144000" cy="601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mapping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79707" y="1586498"/>
            <a:ext cx="8565292" cy="484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feld 10"/>
          <p:cNvSpPr txBox="1"/>
          <p:nvPr/>
        </p:nvSpPr>
        <p:spPr>
          <a:xfrm>
            <a:off x="2709578" y="1170203"/>
            <a:ext cx="65274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11"/>
          <p:cNvSpPr txBox="1"/>
          <p:nvPr/>
        </p:nvSpPr>
        <p:spPr>
          <a:xfrm>
            <a:off x="6093954" y="1178441"/>
            <a:ext cx="65274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481" y="757001"/>
            <a:ext cx="8497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 smtClean="0">
                <a:solidFill>
                  <a:srgbClr val="FF0000"/>
                </a:solidFill>
              </a:rPr>
              <a:t>Do it yourself:   </a:t>
            </a:r>
            <a:r>
              <a:rPr lang="en-US" altLang="zh-CN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Repeat the steps for the ALOS PALSAR backscatter from 2010</a:t>
            </a:r>
          </a:p>
        </p:txBody>
      </p:sp>
    </p:spTree>
    <p:extLst>
      <p:ext uri="{BB962C8B-B14F-4D97-AF65-F5344CB8AC3E}">
        <p14:creationId xmlns:p14="http://schemas.microsoft.com/office/powerpoint/2010/main" val="319191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mapping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23" y="1484514"/>
            <a:ext cx="3247619" cy="392380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936" y="2407541"/>
            <a:ext cx="4774379" cy="300078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椭圆 10"/>
          <p:cNvSpPr/>
          <p:nvPr/>
        </p:nvSpPr>
        <p:spPr bwMode="auto">
          <a:xfrm>
            <a:off x="2054710" y="4550485"/>
            <a:ext cx="1407460" cy="33348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7347474" y="5076043"/>
            <a:ext cx="521746" cy="33227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4" name="直接箭头连接符 13"/>
          <p:cNvCxnSpPr>
            <a:stCxn id="11" idx="6"/>
          </p:cNvCxnSpPr>
          <p:nvPr/>
        </p:nvCxnSpPr>
        <p:spPr>
          <a:xfrm>
            <a:off x="3462170" y="4717229"/>
            <a:ext cx="668766" cy="53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38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mapping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228" y="1366147"/>
            <a:ext cx="4743200" cy="47206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91985" y="836228"/>
            <a:ext cx="4184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Forest cover </a:t>
            </a:r>
            <a:r>
              <a:rPr lang="en-US" altLang="zh-CN" sz="2000" b="1" kern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change mapping result: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9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78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2281609" y="3083046"/>
            <a:ext cx="5506928" cy="17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2191C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2pPr>
            <a:lvl3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3pPr>
            <a:lvl4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4pPr>
            <a:lvl5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Forest cover (change) mapping</a:t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using ALOS PALSAR mosaics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12191C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platzhalter 3"/>
          <p:cNvSpPr txBox="1">
            <a:spLocks/>
          </p:cNvSpPr>
          <p:nvPr/>
        </p:nvSpPr>
        <p:spPr bwMode="auto">
          <a:xfrm>
            <a:off x="251520" y="4005064"/>
            <a:ext cx="295232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5000"/>
              </a:spcBef>
              <a:spcAft>
                <a:spcPct val="0"/>
              </a:spcAft>
              <a:buSzPct val="90000"/>
              <a:buFontTx/>
              <a:buNone/>
              <a:defRPr sz="1600">
                <a:solidFill>
                  <a:srgbClr val="12191C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50913" indent="-379413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 sz="2000">
                <a:solidFill>
                  <a:srgbClr val="12191C"/>
                </a:solidFill>
                <a:latin typeface="Calibri" pitchFamily="34" charset="0"/>
                <a:cs typeface="Calibri" pitchFamily="34" charset="0"/>
              </a:defRPr>
            </a:lvl2pPr>
            <a:lvl3pPr marL="1520825" indent="-379413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 sz="2000">
                <a:solidFill>
                  <a:srgbClr val="12191C"/>
                </a:solidFill>
                <a:latin typeface="Calibri" pitchFamily="34" charset="0"/>
                <a:cs typeface="Calibri" pitchFamily="34" charset="0"/>
              </a:defRPr>
            </a:lvl3pPr>
            <a:lvl4pPr marL="20923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 sz="2000">
                <a:solidFill>
                  <a:srgbClr val="12191C"/>
                </a:solidFill>
                <a:latin typeface="Calibri" pitchFamily="34" charset="0"/>
                <a:cs typeface="Calibri" pitchFamily="34" charset="0"/>
              </a:defRPr>
            </a:lvl4pPr>
            <a:lvl5pPr marL="26638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 sz="2000">
                <a:solidFill>
                  <a:srgbClr val="12191C"/>
                </a:solidFill>
                <a:latin typeface="Calibri" pitchFamily="34" charset="0"/>
                <a:cs typeface="Calibri" pitchFamily="34" charset="0"/>
              </a:defRPr>
            </a:lvl5pPr>
            <a:lvl6pPr marL="31210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35782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40354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44926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Mikhail </a:t>
            </a: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Urbazaev</a:t>
            </a:r>
            <a:endParaRPr kumimoji="0" lang="de-DE" sz="1600" b="1" i="0" u="none" strike="noStrike" kern="0" cap="none" spc="0" normalizeH="0" baseline="0" noProof="0" dirty="0" smtClean="0">
              <a:ln>
                <a:noFill/>
              </a:ln>
              <a:solidFill>
                <a:srgbClr val="12191C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Christian 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Thiel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Christiane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Schmullius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12191C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219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Robert Eckardt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Friedrich-Schiller-University Jena Department for Earth Observation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Jena, Germany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12191C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mapping</a:t>
            </a:r>
          </a:p>
        </p:txBody>
      </p:sp>
      <p:pic>
        <p:nvPicPr>
          <p:cNvPr id="3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673" y="963827"/>
            <a:ext cx="6880228" cy="5176177"/>
          </a:xfrm>
          <a:prstGeom prst="rect">
            <a:avLst/>
          </a:prstGeom>
        </p:spPr>
      </p:pic>
      <p:sp>
        <p:nvSpPr>
          <p:cNvPr id="4" name="Textfeld 5"/>
          <p:cNvSpPr txBox="1"/>
          <p:nvPr/>
        </p:nvSpPr>
        <p:spPr>
          <a:xfrm>
            <a:off x="4421881" y="1070665"/>
            <a:ext cx="6526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6"/>
          <p:cNvSpPr txBox="1"/>
          <p:nvPr/>
        </p:nvSpPr>
        <p:spPr>
          <a:xfrm>
            <a:off x="6721874" y="1091385"/>
            <a:ext cx="6592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7"/>
          <p:cNvSpPr txBox="1"/>
          <p:nvPr/>
        </p:nvSpPr>
        <p:spPr>
          <a:xfrm>
            <a:off x="1635963" y="1091385"/>
            <a:ext cx="12390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20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7332"/>
            <a:ext cx="9144000" cy="6183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Lessons learned</a:t>
            </a:r>
          </a:p>
        </p:txBody>
      </p:sp>
      <p:sp>
        <p:nvSpPr>
          <p:cNvPr id="7" name="Abgerundetes Rechteck 39"/>
          <p:cNvSpPr/>
          <p:nvPr/>
        </p:nvSpPr>
        <p:spPr>
          <a:xfrm>
            <a:off x="2979586" y="2658281"/>
            <a:ext cx="1496852" cy="348524"/>
          </a:xfrm>
          <a:prstGeom prst="roundRect">
            <a:avLst/>
          </a:prstGeom>
          <a:solidFill>
            <a:schemeClr val="bg1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12191C"/>
                </a:solidFill>
                <a:cs typeface="Times New Roman" panose="02020603050405020304" pitchFamily="18" charset="0"/>
              </a:rPr>
              <a:t>PALSAR </a:t>
            </a:r>
            <a:r>
              <a:rPr lang="de-DE" sz="1400" b="1" dirty="0" err="1">
                <a:solidFill>
                  <a:srgbClr val="12191C"/>
                </a:solidFill>
                <a:cs typeface="Times New Roman" panose="02020603050405020304" pitchFamily="18" charset="0"/>
              </a:rPr>
              <a:t>mosaic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bgerundetes Rechteck 40"/>
          <p:cNvSpPr/>
          <p:nvPr/>
        </p:nvSpPr>
        <p:spPr>
          <a:xfrm>
            <a:off x="5571874" y="2658281"/>
            <a:ext cx="720000" cy="348524"/>
          </a:xfrm>
          <a:prstGeom prst="roundRect">
            <a:avLst/>
          </a:prstGeom>
          <a:solidFill>
            <a:schemeClr val="bg1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RGB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Abgerundetes Rechteck 41"/>
          <p:cNvSpPr/>
          <p:nvPr/>
        </p:nvSpPr>
        <p:spPr>
          <a:xfrm>
            <a:off x="7293688" y="2682994"/>
            <a:ext cx="1635162" cy="323811"/>
          </a:xfrm>
          <a:prstGeom prst="roundRect">
            <a:avLst/>
          </a:prstGeom>
          <a:solidFill>
            <a:schemeClr val="bg1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Speckle-filtered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Abgerundetes Rechteck 77"/>
          <p:cNvSpPr/>
          <p:nvPr/>
        </p:nvSpPr>
        <p:spPr>
          <a:xfrm>
            <a:off x="3744825" y="5389223"/>
            <a:ext cx="1429680" cy="467183"/>
          </a:xfrm>
          <a:prstGeom prst="roundRect">
            <a:avLst/>
          </a:prstGeom>
          <a:solidFill>
            <a:schemeClr val="bg1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Forest</a:t>
            </a:r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cover</a:t>
            </a:r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change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Abgerundetes Rechteck 78"/>
          <p:cNvSpPr/>
          <p:nvPr/>
        </p:nvSpPr>
        <p:spPr>
          <a:xfrm>
            <a:off x="6422001" y="5400149"/>
            <a:ext cx="1334913" cy="456205"/>
          </a:xfrm>
          <a:prstGeom prst="roundRect">
            <a:avLst/>
          </a:prstGeom>
          <a:solidFill>
            <a:schemeClr val="bg1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Forest</a:t>
            </a:r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cover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Abgerundetes Rechteck 86"/>
          <p:cNvSpPr/>
          <p:nvPr/>
        </p:nvSpPr>
        <p:spPr>
          <a:xfrm>
            <a:off x="558942" y="2696660"/>
            <a:ext cx="194421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Layer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stacking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Abgerundetes Rechteck 87"/>
          <p:cNvSpPr/>
          <p:nvPr/>
        </p:nvSpPr>
        <p:spPr>
          <a:xfrm>
            <a:off x="558942" y="3424057"/>
            <a:ext cx="194421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Speckle</a:t>
            </a:r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filter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Abgerundetes Rechteck 88"/>
          <p:cNvSpPr/>
          <p:nvPr/>
        </p:nvSpPr>
        <p:spPr>
          <a:xfrm>
            <a:off x="558942" y="4137021"/>
            <a:ext cx="194421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Forest</a:t>
            </a:r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cover</a:t>
            </a:r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mapping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Abgerundetes Rechteck 91"/>
          <p:cNvSpPr/>
          <p:nvPr/>
        </p:nvSpPr>
        <p:spPr>
          <a:xfrm>
            <a:off x="558942" y="1884404"/>
            <a:ext cx="1944216" cy="496822"/>
          </a:xfrm>
          <a:prstGeom prst="roundRect">
            <a:avLst/>
          </a:prstGeom>
          <a:solidFill>
            <a:srgbClr val="FFFFCC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Import PALSAR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mosaic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0" name="Gerade Verbindung mit Pfeil 92"/>
          <p:cNvCxnSpPr>
            <a:stCxn id="19" idx="2"/>
            <a:endCxn id="15" idx="0"/>
          </p:cNvCxnSpPr>
          <p:nvPr/>
        </p:nvCxnSpPr>
        <p:spPr>
          <a:xfrm>
            <a:off x="1531050" y="2381226"/>
            <a:ext cx="0" cy="315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93"/>
          <p:cNvCxnSpPr>
            <a:stCxn id="15" idx="2"/>
            <a:endCxn id="16" idx="0"/>
          </p:cNvCxnSpPr>
          <p:nvPr/>
        </p:nvCxnSpPr>
        <p:spPr>
          <a:xfrm>
            <a:off x="1531050" y="3128708"/>
            <a:ext cx="0" cy="2953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94"/>
          <p:cNvCxnSpPr>
            <a:stCxn id="16" idx="2"/>
            <a:endCxn id="17" idx="0"/>
          </p:cNvCxnSpPr>
          <p:nvPr/>
        </p:nvCxnSpPr>
        <p:spPr>
          <a:xfrm>
            <a:off x="1531050" y="3856105"/>
            <a:ext cx="0" cy="2809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95"/>
          <p:cNvCxnSpPr>
            <a:stCxn id="17" idx="2"/>
            <a:endCxn id="24" idx="0"/>
          </p:cNvCxnSpPr>
          <p:nvPr/>
        </p:nvCxnSpPr>
        <p:spPr>
          <a:xfrm>
            <a:off x="1531050" y="4569069"/>
            <a:ext cx="178" cy="2809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bgerundetes Rechteck 97"/>
          <p:cNvSpPr/>
          <p:nvPr/>
        </p:nvSpPr>
        <p:spPr>
          <a:xfrm>
            <a:off x="559120" y="4849985"/>
            <a:ext cx="1944216" cy="498887"/>
          </a:xfrm>
          <a:prstGeom prst="roundRect">
            <a:avLst/>
          </a:prstGeom>
          <a:solidFill>
            <a:srgbClr val="FFFFCC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solidFill>
                  <a:srgbClr val="12191C"/>
                </a:solidFill>
                <a:cs typeface="Times New Roman" panose="02020603050405020304" pitchFamily="18" charset="0"/>
              </a:rPr>
              <a:t>Forest</a:t>
            </a:r>
            <a:r>
              <a:rPr lang="de-DE" sz="1400" b="1" dirty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>
                <a:solidFill>
                  <a:srgbClr val="12191C"/>
                </a:solidFill>
                <a:cs typeface="Times New Roman" panose="02020603050405020304" pitchFamily="18" charset="0"/>
              </a:rPr>
              <a:t>cover</a:t>
            </a:r>
            <a:r>
              <a:rPr lang="de-DE" sz="1400" b="1" dirty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change</a:t>
            </a:r>
            <a:r>
              <a:rPr lang="de-DE" sz="1400" b="1" dirty="0" smtClean="0">
                <a:solidFill>
                  <a:srgbClr val="12191C"/>
                </a:solidFill>
                <a:cs typeface="Times New Roman" panose="02020603050405020304" pitchFamily="18" charset="0"/>
              </a:rPr>
              <a:t> </a:t>
            </a:r>
            <a:r>
              <a:rPr lang="de-DE" sz="1400" b="1" dirty="0" err="1" smtClean="0">
                <a:solidFill>
                  <a:srgbClr val="12191C"/>
                </a:solidFill>
                <a:cs typeface="Times New Roman" panose="02020603050405020304" pitchFamily="18" charset="0"/>
              </a:rPr>
              <a:t>mapping</a:t>
            </a:r>
            <a:endParaRPr lang="de-DE" sz="1400" b="1" dirty="0">
              <a:solidFill>
                <a:srgbClr val="12191C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Grafik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203" y="1164404"/>
            <a:ext cx="1434074" cy="1440000"/>
          </a:xfrm>
          <a:prstGeom prst="rect">
            <a:avLst/>
          </a:prstGeom>
        </p:spPr>
      </p:pic>
      <p:pic>
        <p:nvPicPr>
          <p:cNvPr id="27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789" y="1164404"/>
            <a:ext cx="1448521" cy="1440000"/>
          </a:xfrm>
          <a:prstGeom prst="rect">
            <a:avLst/>
          </a:prstGeom>
        </p:spPr>
      </p:pic>
      <p:pic>
        <p:nvPicPr>
          <p:cNvPr id="28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214" y="1164404"/>
            <a:ext cx="1442832" cy="1440000"/>
          </a:xfrm>
          <a:prstGeom prst="rect">
            <a:avLst/>
          </a:prstGeom>
        </p:spPr>
      </p:pic>
      <p:pic>
        <p:nvPicPr>
          <p:cNvPr id="29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120" y="3856105"/>
            <a:ext cx="1440000" cy="14231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310" y="3856105"/>
            <a:ext cx="1440000" cy="1432934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35" name="肘形连接符 34"/>
          <p:cNvCxnSpPr>
            <a:stCxn id="9" idx="2"/>
            <a:endCxn id="29" idx="3"/>
          </p:cNvCxnSpPr>
          <p:nvPr/>
        </p:nvCxnSpPr>
        <p:spPr>
          <a:xfrm rot="5400000">
            <a:off x="7168268" y="3624658"/>
            <a:ext cx="1560855" cy="325149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29" idx="1"/>
            <a:endCxn id="30" idx="3"/>
          </p:cNvCxnSpPr>
          <p:nvPr/>
        </p:nvCxnSpPr>
        <p:spPr>
          <a:xfrm flipH="1">
            <a:off x="5176310" y="4567660"/>
            <a:ext cx="1169810" cy="49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27" idx="3"/>
            <a:endCxn id="26" idx="1"/>
          </p:cNvCxnSpPr>
          <p:nvPr/>
        </p:nvCxnSpPr>
        <p:spPr>
          <a:xfrm>
            <a:off x="4456310" y="1884404"/>
            <a:ext cx="7508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26" idx="3"/>
            <a:endCxn id="28" idx="1"/>
          </p:cNvCxnSpPr>
          <p:nvPr/>
        </p:nvCxnSpPr>
        <p:spPr>
          <a:xfrm>
            <a:off x="6641277" y="1884404"/>
            <a:ext cx="7349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92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0126"/>
            <a:ext cx="9144000" cy="5680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 descr="D:\SAR-EDU\SAR-EDU_Beef\Abbildungen\BMWi_4C_M-Gef_eng_4c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074384" y="3673533"/>
            <a:ext cx="3067359" cy="25314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24075" y="2078542"/>
            <a:ext cx="49545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sz="2000" dirty="0">
              <a:latin typeface="Calibri" pitchFamily="34" charset="0"/>
              <a:cs typeface="Arial" charset="0"/>
            </a:endParaRPr>
          </a:p>
          <a:p>
            <a:pPr algn="ctr"/>
            <a:r>
              <a:rPr lang="de-DE" sz="2000" dirty="0">
                <a:latin typeface="Calibri" pitchFamily="34" charset="0"/>
                <a:cs typeface="Arial" charset="0"/>
                <a:hlinkClick r:id="rId4"/>
              </a:rPr>
              <a:t>https://saredu.dlr.de/ </a:t>
            </a:r>
            <a:endParaRPr lang="de-DE" sz="2000" dirty="0">
              <a:latin typeface="Calibri" pitchFamily="34" charset="0"/>
              <a:cs typeface="Arial" charset="0"/>
            </a:endParaRPr>
          </a:p>
          <a:p>
            <a:pPr algn="ctr"/>
            <a:endParaRPr lang="de-DE" sz="2000" dirty="0">
              <a:latin typeface="Calibri" pitchFamily="34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11188" y="652967"/>
            <a:ext cx="7921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sz="3200" b="1" dirty="0">
              <a:latin typeface="Calibri" pitchFamily="34" charset="0"/>
              <a:cs typeface="Arial" charset="0"/>
            </a:endParaRPr>
          </a:p>
          <a:p>
            <a:pPr algn="ctr"/>
            <a:r>
              <a:rPr lang="de-DE" sz="3200" b="1" dirty="0">
                <a:latin typeface="Calibri" pitchFamily="34" charset="0"/>
                <a:cs typeface="Arial" charset="0"/>
              </a:rPr>
              <a:t>SAR-EDU – SAR Remote Sensing Educational </a:t>
            </a:r>
            <a:r>
              <a:rPr lang="de-DE" sz="3200" b="1" dirty="0" smtClean="0">
                <a:latin typeface="Calibri" pitchFamily="34" charset="0"/>
                <a:cs typeface="Arial" charset="0"/>
              </a:rPr>
              <a:t>Initiative</a:t>
            </a:r>
            <a:endParaRPr lang="de-DE" sz="3200" b="1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" y="0"/>
            <a:ext cx="9144000" cy="601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de-DE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</a:t>
            </a:r>
            <a:endParaRPr lang="de-DE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955589" y="1348516"/>
            <a:ext cx="8188411" cy="27563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Import ALOS PALSAR mosaics in SNAP</a:t>
            </a:r>
          </a:p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Processing of PALSAR mosaics (layer stacking, RGB, speckle filter)</a:t>
            </a:r>
          </a:p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Forest mapping for </a:t>
            </a:r>
            <a:r>
              <a:rPr lang="en-US" sz="20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t1</a:t>
            </a:r>
            <a:r>
              <a:rPr lang="en-US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and </a:t>
            </a:r>
            <a:r>
              <a:rPr lang="en-US" sz="20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t2</a:t>
            </a:r>
            <a:r>
              <a:rPr lang="en-US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based on backscatter threshold</a:t>
            </a:r>
          </a:p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Forest cover change mapping</a:t>
            </a:r>
          </a:p>
        </p:txBody>
      </p:sp>
    </p:spTree>
    <p:extLst>
      <p:ext uri="{BB962C8B-B14F-4D97-AF65-F5344CB8AC3E}">
        <p14:creationId xmlns:p14="http://schemas.microsoft.com/office/powerpoint/2010/main" val="8625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0"/>
          <p:cNvSpPr/>
          <p:nvPr/>
        </p:nvSpPr>
        <p:spPr>
          <a:xfrm>
            <a:off x="3560059" y="2312080"/>
            <a:ext cx="2249960" cy="552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RGB </a:t>
            </a:r>
            <a:r>
              <a:rPr lang="de-DE" sz="1400" b="1" dirty="0" err="1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calculation</a:t>
            </a:r>
            <a:endParaRPr lang="de-DE" sz="1400" b="1" dirty="0">
              <a:solidFill>
                <a:srgbClr val="12191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Abgerundetes Rechteck 11"/>
          <p:cNvSpPr/>
          <p:nvPr/>
        </p:nvSpPr>
        <p:spPr>
          <a:xfrm>
            <a:off x="6327621" y="2317382"/>
            <a:ext cx="2249960" cy="552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smtClean="0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Layer </a:t>
            </a:r>
            <a:r>
              <a:rPr lang="de-DE" sz="1400" b="1" dirty="0" err="1" smtClean="0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stacking</a:t>
            </a:r>
            <a:endParaRPr lang="de-DE" sz="1400" b="1" dirty="0">
              <a:solidFill>
                <a:srgbClr val="12191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Abgerundetes Rechteck 12"/>
          <p:cNvSpPr/>
          <p:nvPr/>
        </p:nvSpPr>
        <p:spPr>
          <a:xfrm>
            <a:off x="6325627" y="3484532"/>
            <a:ext cx="2249960" cy="552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Speckle filtering</a:t>
            </a:r>
            <a:endParaRPr lang="de-DE" sz="1400" b="1" dirty="0">
              <a:solidFill>
                <a:srgbClr val="12191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Abgerundetes Rechteck 15"/>
          <p:cNvSpPr/>
          <p:nvPr/>
        </p:nvSpPr>
        <p:spPr>
          <a:xfrm>
            <a:off x="792498" y="2312080"/>
            <a:ext cx="2249960" cy="552008"/>
          </a:xfrm>
          <a:prstGeom prst="roundRect">
            <a:avLst/>
          </a:prstGeom>
          <a:solidFill>
            <a:srgbClr val="FFFFCC"/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smtClean="0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Import PALSAR </a:t>
            </a:r>
            <a:r>
              <a:rPr lang="de-DE" sz="1400" b="1" dirty="0" err="1" smtClean="0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mosaic</a:t>
            </a:r>
            <a:endParaRPr lang="de-DE" sz="1400" b="1" dirty="0">
              <a:solidFill>
                <a:srgbClr val="12191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cxnSp>
        <p:nvCxnSpPr>
          <p:cNvPr id="6" name="Gerade Verbindung mit Pfeil 16"/>
          <p:cNvCxnSpPr>
            <a:stCxn id="5" idx="3"/>
            <a:endCxn id="2" idx="1"/>
          </p:cNvCxnSpPr>
          <p:nvPr/>
        </p:nvCxnSpPr>
        <p:spPr>
          <a:xfrm>
            <a:off x="3042458" y="2588084"/>
            <a:ext cx="51760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19"/>
          <p:cNvCxnSpPr>
            <a:stCxn id="4" idx="1"/>
            <a:endCxn id="13" idx="3"/>
          </p:cNvCxnSpPr>
          <p:nvPr/>
        </p:nvCxnSpPr>
        <p:spPr>
          <a:xfrm flipH="1">
            <a:off x="5790488" y="3760536"/>
            <a:ext cx="535139" cy="164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bgerundetes Rechteck 30"/>
          <p:cNvSpPr/>
          <p:nvPr/>
        </p:nvSpPr>
        <p:spPr>
          <a:xfrm>
            <a:off x="786925" y="3506932"/>
            <a:ext cx="2249960" cy="552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Export </a:t>
            </a:r>
            <a:r>
              <a:rPr lang="de-DE" sz="1400" b="1" dirty="0" err="1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</a:t>
            </a:r>
            <a:r>
              <a:rPr lang="de-DE" sz="1400" b="1" dirty="0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Google Earth</a:t>
            </a:r>
          </a:p>
        </p:txBody>
      </p:sp>
      <p:cxnSp>
        <p:nvCxnSpPr>
          <p:cNvPr id="9" name="Gerade Verbindung mit Pfeil 38"/>
          <p:cNvCxnSpPr>
            <a:stCxn id="2" idx="3"/>
            <a:endCxn id="3" idx="1"/>
          </p:cNvCxnSpPr>
          <p:nvPr/>
        </p:nvCxnSpPr>
        <p:spPr>
          <a:xfrm>
            <a:off x="5810019" y="2588084"/>
            <a:ext cx="517602" cy="5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55"/>
          <p:cNvCxnSpPr>
            <a:stCxn id="3" idx="2"/>
            <a:endCxn id="4" idx="0"/>
          </p:cNvCxnSpPr>
          <p:nvPr/>
        </p:nvCxnSpPr>
        <p:spPr>
          <a:xfrm flipH="1">
            <a:off x="7450607" y="2869390"/>
            <a:ext cx="1994" cy="615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59"/>
          <p:cNvCxnSpPr>
            <a:stCxn id="13" idx="1"/>
            <a:endCxn id="8" idx="3"/>
          </p:cNvCxnSpPr>
          <p:nvPr/>
        </p:nvCxnSpPr>
        <p:spPr>
          <a:xfrm flipH="1">
            <a:off x="3036885" y="3777012"/>
            <a:ext cx="503643" cy="5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 bwMode="auto">
          <a:xfrm>
            <a:off x="0" y="1"/>
            <a:ext cx="9144000" cy="59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2191C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2pPr>
            <a:lvl3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3pPr>
            <a:lvl4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4pPr>
            <a:lvl5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9pPr>
          </a:lstStyle>
          <a:p>
            <a:pPr algn="ctr"/>
            <a:r>
              <a:rPr lang="de-DE" sz="3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de-DE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step</a:t>
            </a:r>
            <a:endParaRPr lang="de-DE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bgerundetes Rechteck 20"/>
          <p:cNvSpPr/>
          <p:nvPr/>
        </p:nvSpPr>
        <p:spPr>
          <a:xfrm>
            <a:off x="3540528" y="3501008"/>
            <a:ext cx="2249960" cy="552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90D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Threshold</a:t>
            </a:r>
            <a:r>
              <a:rPr lang="de-DE" sz="1400" b="1" dirty="0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de-DE" sz="1400" b="1" dirty="0" err="1">
                <a:solidFill>
                  <a:srgbClr val="121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applying</a:t>
            </a:r>
            <a:endParaRPr lang="de-DE" sz="1400" b="1" dirty="0">
              <a:solidFill>
                <a:srgbClr val="12191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48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9144000" cy="639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get the data</a:t>
            </a:r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129092" y="667036"/>
            <a:ext cx="8746234" cy="4419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ALOS PALSAR and ALOS-2 PALSAR-2 L-band SAR backscatter mosaics</a:t>
            </a:r>
          </a:p>
          <a:p>
            <a:pPr algn="l"/>
            <a:r>
              <a:rPr lang="en-US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Free and open access (25m)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Registration: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http://www.eorc.jaxa.jp/ALOS/en/palsar_fnf/data/index.htm</a:t>
            </a:r>
          </a:p>
        </p:txBody>
      </p:sp>
      <p:pic>
        <p:nvPicPr>
          <p:cNvPr id="4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944386"/>
            <a:ext cx="5607482" cy="427178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87471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842318" y="-214977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import</a:t>
            </a:r>
          </a:p>
        </p:txBody>
      </p:sp>
      <p:pic>
        <p:nvPicPr>
          <p:cNvPr id="3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77" y="873149"/>
            <a:ext cx="4474445" cy="521294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4" name="椭圆 3"/>
          <p:cNvSpPr/>
          <p:nvPr/>
        </p:nvSpPr>
        <p:spPr bwMode="auto">
          <a:xfrm>
            <a:off x="210918" y="3225730"/>
            <a:ext cx="1650087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1702229" y="3431688"/>
            <a:ext cx="1650087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525" y="873149"/>
            <a:ext cx="3988896" cy="18956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椭圆 7"/>
          <p:cNvSpPr/>
          <p:nvPr/>
        </p:nvSpPr>
        <p:spPr bwMode="auto">
          <a:xfrm>
            <a:off x="5573187" y="1309294"/>
            <a:ext cx="1650087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895438" y="4010025"/>
            <a:ext cx="1883643" cy="257175"/>
          </a:xfrm>
          <a:prstGeom prst="wedgeEllipseCallout">
            <a:avLst>
              <a:gd name="adj1" fmla="val 56164"/>
              <a:gd name="adj2" fmla="val -899212"/>
            </a:avLst>
          </a:prstGeom>
          <a:noFill/>
          <a:ln w="19050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1" name="文本框 10"/>
          <p:cNvSpPr txBox="1"/>
          <p:nvPr/>
        </p:nvSpPr>
        <p:spPr>
          <a:xfrm>
            <a:off x="7086845" y="1409026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i="1" dirty="0" smtClean="0">
                <a:solidFill>
                  <a:srgbClr val="FF0000"/>
                </a:solidFill>
              </a:rPr>
              <a:t>Double Click !</a:t>
            </a:r>
            <a:endParaRPr lang="zh-CN" altLang="en-US" sz="1200" b="1" i="1" dirty="0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525" y="3431688"/>
            <a:ext cx="3988896" cy="265926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3" name="椭圆 12"/>
          <p:cNvSpPr/>
          <p:nvPr/>
        </p:nvSpPr>
        <p:spPr bwMode="auto">
          <a:xfrm>
            <a:off x="4915667" y="4267200"/>
            <a:ext cx="334066" cy="21873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5082700" y="4696771"/>
            <a:ext cx="334066" cy="21873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536940" y="4849172"/>
            <a:ext cx="573403" cy="22843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下箭头 15"/>
          <p:cNvSpPr/>
          <p:nvPr/>
        </p:nvSpPr>
        <p:spPr>
          <a:xfrm>
            <a:off x="6863383" y="2947597"/>
            <a:ext cx="228355" cy="331923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177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95" y="854736"/>
            <a:ext cx="7201838" cy="5374582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-1"/>
            <a:ext cx="9144000" cy="6149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</a:p>
        </p:txBody>
      </p:sp>
      <p:sp>
        <p:nvSpPr>
          <p:cNvPr id="4" name="Textfeld 2"/>
          <p:cNvSpPr txBox="1"/>
          <p:nvPr/>
        </p:nvSpPr>
        <p:spPr>
          <a:xfrm>
            <a:off x="2216877" y="854736"/>
            <a:ext cx="108234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HH 2007</a:t>
            </a:r>
            <a:endParaRPr lang="de-DE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feld 11"/>
          <p:cNvSpPr txBox="1"/>
          <p:nvPr/>
        </p:nvSpPr>
        <p:spPr>
          <a:xfrm>
            <a:off x="5927682" y="875304"/>
            <a:ext cx="106792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HV 2007</a:t>
            </a:r>
            <a:endParaRPr lang="de-DE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1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802" y="2062836"/>
            <a:ext cx="2610028" cy="39264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el 1"/>
          <p:cNvSpPr txBox="1">
            <a:spLocks/>
          </p:cNvSpPr>
          <p:nvPr/>
        </p:nvSpPr>
        <p:spPr>
          <a:xfrm>
            <a:off x="0" y="-1"/>
            <a:ext cx="9144000" cy="5902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 stacking</a:t>
            </a:r>
          </a:p>
        </p:txBody>
      </p:sp>
      <p:pic>
        <p:nvPicPr>
          <p:cNvPr id="3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07" y="1227437"/>
            <a:ext cx="5282257" cy="277006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5" name="椭圆 4"/>
          <p:cNvSpPr/>
          <p:nvPr/>
        </p:nvSpPr>
        <p:spPr bwMode="auto">
          <a:xfrm>
            <a:off x="2039718" y="1396930"/>
            <a:ext cx="746513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2170603" y="2697216"/>
            <a:ext cx="2078668" cy="2288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4505012" y="3442676"/>
            <a:ext cx="746513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0" name="直接箭头连接符 9"/>
          <p:cNvCxnSpPr>
            <a:stCxn id="7" idx="6"/>
          </p:cNvCxnSpPr>
          <p:nvPr/>
        </p:nvCxnSpPr>
        <p:spPr>
          <a:xfrm>
            <a:off x="5251525" y="3561792"/>
            <a:ext cx="71546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 bwMode="auto">
          <a:xfrm>
            <a:off x="5982196" y="3635867"/>
            <a:ext cx="989944" cy="30020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7448942" y="5648024"/>
            <a:ext cx="593465" cy="30020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7959662" y="4147461"/>
            <a:ext cx="593465" cy="30020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22099" y="33771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92646" y="37859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45114" y="55768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2610057" y="4376258"/>
            <a:ext cx="3121857" cy="1271766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643718" y="4481226"/>
            <a:ext cx="304250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US" sz="1200" b="1" dirty="0">
                <a:solidFill>
                  <a:srgbClr val="FF0000"/>
                </a:solidFill>
              </a:rPr>
              <a:t>Fill in the output file </a:t>
            </a:r>
            <a:r>
              <a:rPr lang="en-US" sz="1200" b="1" dirty="0" smtClean="0">
                <a:solidFill>
                  <a:srgbClr val="FF0000"/>
                </a:solidFill>
              </a:rPr>
              <a:t>name.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200" b="1" dirty="0" smtClean="0">
                <a:solidFill>
                  <a:srgbClr val="FF0000"/>
                </a:solidFill>
              </a:rPr>
              <a:t>Select the output path.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US" sz="1200" b="1" dirty="0">
                <a:solidFill>
                  <a:srgbClr val="FF0000"/>
                </a:solidFill>
              </a:rPr>
              <a:t>Modify the suffix of </a:t>
            </a:r>
            <a:r>
              <a:rPr lang="en-US" sz="1200" b="1" dirty="0" smtClean="0">
                <a:solidFill>
                  <a:srgbClr val="FF0000"/>
                </a:solidFill>
              </a:rPr>
              <a:t>the band name.</a:t>
            </a:r>
            <a:endParaRPr lang="fr-FR" sz="1200" b="1" dirty="0" smtClean="0">
              <a:solidFill>
                <a:srgbClr val="FF0000"/>
              </a:solidFill>
            </a:endParaRP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200" b="1" dirty="0" smtClean="0">
                <a:solidFill>
                  <a:srgbClr val="FF0000"/>
                </a:solidFill>
              </a:rPr>
              <a:t>Run.</a:t>
            </a:r>
          </a:p>
        </p:txBody>
      </p:sp>
      <p:sp>
        <p:nvSpPr>
          <p:cNvPr id="23" name="椭圆 22"/>
          <p:cNvSpPr/>
          <p:nvPr/>
        </p:nvSpPr>
        <p:spPr bwMode="auto">
          <a:xfrm>
            <a:off x="7291691" y="4755934"/>
            <a:ext cx="1335942" cy="51453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659580" y="44395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7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59" y="852603"/>
            <a:ext cx="2880320" cy="315035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554" y="852603"/>
            <a:ext cx="2796979" cy="194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Rechteck 7"/>
          <p:cNvSpPr/>
          <p:nvPr/>
        </p:nvSpPr>
        <p:spPr>
          <a:xfrm>
            <a:off x="5948381" y="1837421"/>
            <a:ext cx="144016" cy="144016"/>
          </a:xfrm>
          <a:prstGeom prst="rect">
            <a:avLst/>
          </a:prstGeom>
          <a:noFill/>
          <a:ln>
            <a:solidFill>
              <a:srgbClr val="B90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730" y="3283782"/>
            <a:ext cx="3815608" cy="235897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0"/>
            <a:ext cx="9144000" cy="623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RGB composite</a:t>
            </a:r>
          </a:p>
        </p:txBody>
      </p:sp>
      <p:sp>
        <p:nvSpPr>
          <p:cNvPr id="7" name="椭圆 6"/>
          <p:cNvSpPr/>
          <p:nvPr/>
        </p:nvSpPr>
        <p:spPr bwMode="auto">
          <a:xfrm>
            <a:off x="760935" y="1809466"/>
            <a:ext cx="1650087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152399" y="1194131"/>
            <a:ext cx="1235337" cy="15954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32494" y="1009374"/>
            <a:ext cx="843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i="1" dirty="0" smtClean="0">
                <a:solidFill>
                  <a:srgbClr val="FF0000"/>
                </a:solidFill>
              </a:rPr>
              <a:t>Right Click !</a:t>
            </a:r>
            <a:endParaRPr lang="zh-CN" altLang="en-US" sz="1050" b="1" i="1" dirty="0">
              <a:solidFill>
                <a:srgbClr val="FF0000"/>
              </a:solidFill>
            </a:endParaRPr>
          </a:p>
        </p:txBody>
      </p:sp>
      <p:cxnSp>
        <p:nvCxnSpPr>
          <p:cNvPr id="12" name="肘形连接符 11"/>
          <p:cNvCxnSpPr>
            <a:stCxn id="15" idx="6"/>
            <a:endCxn id="5" idx="0"/>
          </p:cNvCxnSpPr>
          <p:nvPr/>
        </p:nvCxnSpPr>
        <p:spPr>
          <a:xfrm>
            <a:off x="6529530" y="1928582"/>
            <a:ext cx="478004" cy="1355200"/>
          </a:xfrm>
          <a:prstGeom prst="bentConnector2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 bwMode="auto">
          <a:xfrm>
            <a:off x="6020389" y="1809466"/>
            <a:ext cx="509141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9" name="直接箭头连接符 18"/>
          <p:cNvCxnSpPr>
            <a:stCxn id="7" idx="6"/>
          </p:cNvCxnSpPr>
          <p:nvPr/>
        </p:nvCxnSpPr>
        <p:spPr>
          <a:xfrm>
            <a:off x="2411022" y="1928582"/>
            <a:ext cx="126153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971" y="4232434"/>
            <a:ext cx="2787029" cy="194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6" name="右箭头 25"/>
          <p:cNvSpPr/>
          <p:nvPr/>
        </p:nvSpPr>
        <p:spPr>
          <a:xfrm rot="10800000">
            <a:off x="4685259" y="5204434"/>
            <a:ext cx="263260" cy="17439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 bwMode="auto">
          <a:xfrm>
            <a:off x="7603556" y="5404524"/>
            <a:ext cx="509141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3244462" y="5895170"/>
            <a:ext cx="509141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62562" y="13197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245736" y="19225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193444" y="20318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302304" y="53106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72327" y="3711388"/>
            <a:ext cx="3191649" cy="101121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7858126" y="334652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981163" y="58010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77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304</Words>
  <Application>Microsoft Office PowerPoint</Application>
  <PresentationFormat>全屏显示(4:3)</PresentationFormat>
  <Paragraphs>114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 Unicode MS</vt:lpstr>
      <vt:lpstr>宋体</vt:lpstr>
      <vt:lpstr>Arial</vt:lpstr>
      <vt:lpstr>Calibri</vt:lpstr>
      <vt:lpstr>Calibri Light</vt:lpstr>
      <vt:lpstr>Times New Roman</vt:lpstr>
      <vt:lpstr>Verdana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cover (change) mapping  using ALOS PALSAR mosaics</dc:title>
  <dc:creator>Administrator</dc:creator>
  <cp:lastModifiedBy>Lei Zhao</cp:lastModifiedBy>
  <cp:revision>32</cp:revision>
  <dcterms:created xsi:type="dcterms:W3CDTF">2017-11-15T01:45:37Z</dcterms:created>
  <dcterms:modified xsi:type="dcterms:W3CDTF">2017-11-16T00:00:10Z</dcterms:modified>
</cp:coreProperties>
</file>